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7" r:id="rId1"/>
  </p:sldMasterIdLst>
  <p:notesMasterIdLst>
    <p:notesMasterId r:id="rId35"/>
  </p:notesMasterIdLst>
  <p:sldIdLst>
    <p:sldId id="256" r:id="rId2"/>
    <p:sldId id="257" r:id="rId3"/>
    <p:sldId id="263" r:id="rId4"/>
    <p:sldId id="307" r:id="rId5"/>
    <p:sldId id="286" r:id="rId6"/>
    <p:sldId id="289" r:id="rId7"/>
    <p:sldId id="265" r:id="rId8"/>
    <p:sldId id="258" r:id="rId9"/>
    <p:sldId id="284" r:id="rId10"/>
    <p:sldId id="266" r:id="rId11"/>
    <p:sldId id="267" r:id="rId12"/>
    <p:sldId id="291" r:id="rId13"/>
    <p:sldId id="312" r:id="rId14"/>
    <p:sldId id="309" r:id="rId15"/>
    <p:sldId id="310" r:id="rId16"/>
    <p:sldId id="311" r:id="rId17"/>
    <p:sldId id="313" r:id="rId18"/>
    <p:sldId id="314" r:id="rId19"/>
    <p:sldId id="315" r:id="rId20"/>
    <p:sldId id="316" r:id="rId21"/>
    <p:sldId id="317" r:id="rId22"/>
    <p:sldId id="301" r:id="rId23"/>
    <p:sldId id="318" r:id="rId24"/>
    <p:sldId id="319" r:id="rId25"/>
    <p:sldId id="320" r:id="rId26"/>
    <p:sldId id="321" r:id="rId27"/>
    <p:sldId id="298" r:id="rId28"/>
    <p:sldId id="322" r:id="rId29"/>
    <p:sldId id="299" r:id="rId30"/>
    <p:sldId id="283" r:id="rId31"/>
    <p:sldId id="304" r:id="rId32"/>
    <p:sldId id="308" r:id="rId33"/>
    <p:sldId id="293" r:id="rId34"/>
  </p:sldIdLst>
  <p:sldSz cx="12192000" cy="6858000"/>
  <p:notesSz cx="6858000" cy="9144000"/>
  <p:embeddedFontLst>
    <p:embeddedFont>
      <p:font typeface="Webdings" panose="05030102010509060703" pitchFamily="18" charset="2"/>
      <p:regular r:id="rId36"/>
    </p:embeddedFont>
    <p:embeddedFont>
      <p:font typeface="Wingdings 3" panose="05040102010807070707" pitchFamily="18" charset="2"/>
      <p:regular r:id="rId37"/>
    </p:embeddedFont>
    <p:embeddedFont>
      <p:font typeface="Century Gothic" panose="020B0502020202020204" pitchFamily="34" charset="0"/>
      <p:regular r:id="rId38"/>
      <p:bold r:id="rId39"/>
      <p:italic r:id="rId40"/>
      <p:boldItalic r:id="rId41"/>
    </p:embeddedFont>
    <p:embeddedFont>
      <p:font typeface="Calibri" panose="020F0502020204030204" pitchFamily="34" charset="0"/>
      <p:regular r:id="rId42"/>
      <p:bold r:id="rId43"/>
      <p:italic r:id="rId44"/>
      <p:boldItalic r:id="rId45"/>
    </p:embeddedFont>
    <p:embeddedFont>
      <p:font typeface="Roboto" panose="020B0604020202020204" charset="0"/>
      <p:regular r:id="rId46"/>
      <p:bold r:id="rId47"/>
      <p:italic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5808" userDrawn="1">
          <p15:clr>
            <a:srgbClr val="A4A3A4"/>
          </p15:clr>
        </p15:guide>
        <p15:guide id="3" pos="7320" userDrawn="1">
          <p15:clr>
            <a:srgbClr val="A4A3A4"/>
          </p15:clr>
        </p15:guide>
        <p15:guide id="4" orient="horz" pos="4056">
          <p15:clr>
            <a:srgbClr val="A4A3A4"/>
          </p15:clr>
        </p15:guide>
        <p15:guide id="5" orient="horz" pos="2256">
          <p15:clr>
            <a:srgbClr val="A4A3A4"/>
          </p15:clr>
        </p15:guide>
        <p15:guide id="6" orient="horz" pos="321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risten Dennis" initials="" lastIdx="10" clrIdx="0"/>
  <p:cmAuthor id="7" name="Broddle, Madison P. (LARC-E3)[SSAI DEVELOP]" initials="BMP(D" lastIdx="31" clrIdx="7">
    <p:extLst/>
  </p:cmAuthor>
  <p:cmAuthor id="1" name="Sophia Leiker" initials="" lastIdx="9" clrIdx="1"/>
  <p:cmAuthor id="8" name="Amanda Clayton" initials="AC" lastIdx="8" clrIdx="8">
    <p:extLst/>
  </p:cmAuthor>
  <p:cmAuthor id="2" name="Kristen Dennis" initials="KD" lastIdx="29" clrIdx="2">
    <p:extLst/>
  </p:cmAuthor>
  <p:cmAuthor id="9" name="Leorah McGinnis" initials="LM" lastIdx="14" clrIdx="9">
    <p:extLst/>
  </p:cmAuthor>
  <p:cmAuthor id="3" name="Christa Torrens" initials="" lastIdx="25" clrIdx="3"/>
  <p:cmAuthor id="4" name="Mayer,Tim" initials="M" lastIdx="28" clrIdx="4">
    <p:extLst/>
  </p:cmAuthor>
  <p:cmAuthor id="5" name="Davis,Kristin" initials="D" lastIdx="1" clrIdx="5">
    <p:extLst/>
  </p:cmAuthor>
  <p:cmAuthor id="6" name="Pepper, Nicole" initials="NP" lastIdx="4" clrIdx="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E6F56"/>
    <a:srgbClr val="F3E86E"/>
    <a:srgbClr val="5BC206"/>
    <a:srgbClr val="88C32E"/>
    <a:srgbClr val="FFFFFF"/>
    <a:srgbClr val="3E4268"/>
    <a:srgbClr val="E1F0D9"/>
    <a:srgbClr val="C4E0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969" autoAdjust="0"/>
    <p:restoredTop sz="81395" autoAdjust="0"/>
  </p:normalViewPr>
  <p:slideViewPr>
    <p:cSldViewPr snapToGrid="0">
      <p:cViewPr varScale="1">
        <p:scale>
          <a:sx n="68" d="100"/>
          <a:sy n="68" d="100"/>
        </p:scale>
        <p:origin x="149" y="58"/>
      </p:cViewPr>
      <p:guideLst>
        <p:guide orient="horz" pos="2160"/>
        <p:guide pos="5808"/>
        <p:guide pos="7320"/>
        <p:guide orient="horz" pos="4056"/>
        <p:guide orient="horz" pos="2256"/>
        <p:guide orient="horz" pos="3216"/>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6.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3507233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canoncitydailyrecord.com/news/colorado/ci_31997423/colorado-fire-update-spring-creek-fire-set-become"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youtu.be/u755lTHxTcE" TargetMode="External"/><Relationship Id="rId4" Type="http://schemas.openxmlformats.org/officeDocument/2006/relationships/hyperlink" Target="http://www.lavozcolorado.com/detail.php?id=9797"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1200"/>
              <a:buFont typeface="Calibri"/>
              <a:buNone/>
            </a:pPr>
            <a:r>
              <a:rPr lang="en-US" sz="1200" b="0" i="0" u="none" strike="noStrike" cap="none" dirty="0">
                <a:solidFill>
                  <a:srgbClr val="FF0000"/>
                </a:solidFill>
                <a:latin typeface="Calibri"/>
                <a:ea typeface="Calibri"/>
                <a:cs typeface="Calibri"/>
                <a:sym typeface="Calibri"/>
              </a:rPr>
              <a:t>Speaker Notes:</a:t>
            </a:r>
          </a:p>
          <a:p>
            <a:pPr marL="171450" marR="0" lvl="0" indent="-171450" algn="l" rtl="0">
              <a:lnSpc>
                <a:spcPct val="100000"/>
              </a:lnSpc>
              <a:spcBef>
                <a:spcPts val="0"/>
              </a:spcBef>
              <a:spcAft>
                <a:spcPts val="0"/>
              </a:spcAft>
              <a:buClr>
                <a:srgbClr val="FF0000"/>
              </a:buClr>
              <a:buSzPts val="1200"/>
              <a:buFont typeface="Arial" panose="020B0604020202020204" pitchFamily="34" charset="0"/>
              <a:buChar char="•"/>
            </a:pPr>
            <a:r>
              <a:rPr lang="en-US" sz="1200" b="0" i="0" u="none" strike="noStrike" cap="none" dirty="0">
                <a:solidFill>
                  <a:srgbClr val="FF0000"/>
                </a:solidFill>
                <a:latin typeface="Calibri"/>
                <a:ea typeface="Calibri"/>
                <a:cs typeface="Calibri"/>
                <a:sym typeface="Calibri"/>
              </a:rPr>
              <a:t>Good Afternoon,</a:t>
            </a:r>
            <a:r>
              <a:rPr lang="en-US" sz="1200" b="0" i="0" u="none" strike="noStrike" cap="none" baseline="0" dirty="0">
                <a:solidFill>
                  <a:srgbClr val="FF0000"/>
                </a:solidFill>
                <a:latin typeface="Calibri"/>
                <a:ea typeface="Calibri"/>
                <a:cs typeface="Calibri"/>
                <a:sym typeface="Calibri"/>
              </a:rPr>
              <a:t> My name is _____ and I am presenting a project of using NASA Earth Observations to quantify tree mortality and burn severity to inform management on ranches and open lands on behalf of the Colorado and New Mexico Disasters.</a:t>
            </a:r>
          </a:p>
          <a:p>
            <a:pPr marL="171450" marR="0" lvl="0" indent="-171450" algn="l" rtl="0">
              <a:lnSpc>
                <a:spcPct val="100000"/>
              </a:lnSpc>
              <a:spcBef>
                <a:spcPts val="0"/>
              </a:spcBef>
              <a:spcAft>
                <a:spcPts val="0"/>
              </a:spcAft>
              <a:buClr>
                <a:srgbClr val="FF0000"/>
              </a:buClr>
              <a:buSzPts val="1200"/>
              <a:buFont typeface="Arial" panose="020B0604020202020204" pitchFamily="34" charset="0"/>
              <a:buChar char="•"/>
            </a:pPr>
            <a:endParaRPr lang="en-US" sz="1200" b="0" i="0" u="none" strike="noStrike" cap="none" baseline="0" dirty="0">
              <a:solidFill>
                <a:srgbClr val="FF0000"/>
              </a:solidFill>
              <a:latin typeface="Calibri"/>
              <a:ea typeface="Calibri"/>
              <a:cs typeface="Calibri"/>
              <a:sym typeface="Calibri"/>
            </a:endParaRPr>
          </a:p>
          <a:p>
            <a:pPr marL="171450" marR="0" lvl="0" indent="-171450" algn="l" rtl="0">
              <a:lnSpc>
                <a:spcPct val="100000"/>
              </a:lnSpc>
              <a:spcBef>
                <a:spcPts val="0"/>
              </a:spcBef>
              <a:spcAft>
                <a:spcPts val="0"/>
              </a:spcAft>
              <a:buClr>
                <a:srgbClr val="FF0000"/>
              </a:buClr>
              <a:buSzPts val="1200"/>
              <a:buFont typeface="Arial" panose="020B0604020202020204" pitchFamily="34" charset="0"/>
              <a:buChar char="•"/>
            </a:pPr>
            <a:endParaRPr lang="en-US" sz="1200" b="0" i="0" u="none" strike="noStrike" cap="none" dirty="0">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rgbClr val="FF0000"/>
              </a:buClr>
              <a:buSzPts val="1200"/>
              <a:buFont typeface="Calibri"/>
              <a:buNone/>
            </a:pPr>
            <a:endParaRPr lang="en-US" sz="1200" b="0" i="0" u="none" strike="noStrike" cap="none" dirty="0">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rgbClr val="FF0000"/>
              </a:buClr>
              <a:buSzPts val="1200"/>
              <a:buFont typeface="Calibri"/>
              <a:buNone/>
            </a:pPr>
            <a:endParaRPr lang="en-US" sz="1200" b="0" i="0" u="none" strike="noStrike" cap="none" dirty="0">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rgbClr val="FF0000"/>
              </a:buClr>
              <a:buSzPts val="1200"/>
              <a:buFont typeface="Calibri"/>
              <a:buNone/>
            </a:pPr>
            <a:endParaRPr lang="en-US" sz="1200" b="0" i="0" u="none" strike="noStrike" cap="none" smtClean="0">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rgbClr val="FF0000"/>
              </a:buClr>
              <a:buSzPts val="1200"/>
              <a:buFont typeface="Calibri"/>
              <a:buNone/>
            </a:pPr>
            <a:r>
              <a:rPr lang="en-US" sz="1200" b="0" i="0" u="none" strike="noStrike" cap="none" smtClean="0">
                <a:solidFill>
                  <a:srgbClr val="FF0000"/>
                </a:solidFill>
                <a:latin typeface="Calibri"/>
                <a:ea typeface="Calibri"/>
                <a:cs typeface="Calibri"/>
                <a:sym typeface="Calibri"/>
              </a:rPr>
              <a:t>Your project Website Image should be placed behind the hexagon grid. An example image has been placed in this position for your reference. Delete the example image, insert your image, right click your image and select the “Send to Back” option. Position and adjust the size of your image so that it lines up with the provided margin rulers.</a:t>
            </a:r>
            <a:endParaRPr dirty="0"/>
          </a:p>
        </p:txBody>
      </p:sp>
      <p:sp>
        <p:nvSpPr>
          <p:cNvPr id="100" name="Google Shape;10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a:t>
            </a:fld>
            <a:endParaRPr sz="1200">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smtClean="0"/>
              <a:t>Speaker Notes:</a:t>
            </a:r>
          </a:p>
          <a:p>
            <a:pPr marL="171450" lvl="0" indent="-171450" algn="l" rtl="0">
              <a:spcBef>
                <a:spcPts val="0"/>
              </a:spcBef>
              <a:spcAft>
                <a:spcPts val="0"/>
              </a:spcAft>
              <a:buFont typeface="Arial" panose="020B0604020202020204" pitchFamily="34" charset="0"/>
              <a:buChar char="•"/>
            </a:pPr>
            <a:r>
              <a:rPr lang="en-US" dirty="0" smtClean="0"/>
              <a:t>To</a:t>
            </a:r>
            <a:r>
              <a:rPr lang="en-US" baseline="0" dirty="0" smtClean="0"/>
              <a:t> create our tree-mortality maps we used 30m resolution </a:t>
            </a:r>
            <a:r>
              <a:rPr lang="en-US" dirty="0" smtClean="0"/>
              <a:t>Landsat 5 Thematic Mapper (TM),  Landsat 7 Enhanced Thematic Mapper Plus (ETM+), Landsat 8 Operational Land Imager (OLI), and Shuttle Radar Topography Mission (SRTM)</a:t>
            </a:r>
            <a:r>
              <a:rPr lang="en-US" baseline="0" dirty="0" smtClean="0"/>
              <a:t>.</a:t>
            </a:r>
          </a:p>
          <a:p>
            <a:pPr marL="171450" lvl="0" indent="-171450" algn="l" rtl="0">
              <a:spcBef>
                <a:spcPts val="0"/>
              </a:spcBef>
              <a:spcAft>
                <a:spcPts val="0"/>
              </a:spcAft>
              <a:buFont typeface="Arial" panose="020B0604020202020204" pitchFamily="34" charset="0"/>
              <a:buChar char="•"/>
            </a:pPr>
            <a:endParaRPr lang="en-US" baseline="0" dirty="0" smtClean="0"/>
          </a:p>
          <a:p>
            <a:pPr marL="0" lvl="0" indent="0" algn="l" rtl="0">
              <a:spcBef>
                <a:spcPts val="0"/>
              </a:spcBef>
              <a:spcAft>
                <a:spcPts val="0"/>
              </a:spcAft>
              <a:buFont typeface="Arial" panose="020B0604020202020204" pitchFamily="34" charset="0"/>
              <a:buNone/>
            </a:pPr>
            <a:r>
              <a:rPr lang="en-US" baseline="0" dirty="0" smtClean="0"/>
              <a:t>Background image credit: https://pixabay.com/en/milky-way-starry-sky-night-sky-star-2695569/ </a:t>
            </a:r>
          </a:p>
          <a:p>
            <a:pPr marL="0" lvl="0" indent="0" algn="l" rtl="0">
              <a:spcBef>
                <a:spcPts val="0"/>
              </a:spcBef>
              <a:spcAft>
                <a:spcPts val="0"/>
              </a:spcAft>
              <a:buFont typeface="Arial" panose="020B0604020202020204" pitchFamily="34" charset="0"/>
              <a:buNone/>
            </a:pPr>
            <a:r>
              <a:rPr lang="en-US" baseline="0" dirty="0" smtClean="0"/>
              <a:t>CC0 – No attribution required.</a:t>
            </a:r>
          </a:p>
          <a:p>
            <a:pPr marL="0" lvl="0" indent="0" algn="l" rtl="0">
              <a:spcBef>
                <a:spcPts val="0"/>
              </a:spcBef>
              <a:spcAft>
                <a:spcPts val="0"/>
              </a:spcAft>
              <a:buFont typeface="Arial" panose="020B0604020202020204" pitchFamily="34" charset="0"/>
              <a:buNone/>
            </a:pPr>
            <a:endParaRPr lang="en-US" baseline="0" dirty="0" smtClean="0"/>
          </a:p>
          <a:p>
            <a:pPr marL="0" lvl="0" indent="0" algn="l" rtl="0">
              <a:spcBef>
                <a:spcPts val="0"/>
              </a:spcBef>
              <a:spcAft>
                <a:spcPts val="0"/>
              </a:spcAft>
              <a:buFont typeface="Arial" panose="020B0604020202020204" pitchFamily="34" charset="0"/>
              <a:buNone/>
            </a:pPr>
            <a:r>
              <a:rPr lang="en-US" baseline="0" dirty="0" smtClean="0"/>
              <a:t>Satellite image credits: NASA, used with permission</a:t>
            </a:r>
          </a:p>
          <a:p>
            <a:pPr marL="0" lvl="0" indent="0" algn="l" rtl="0">
              <a:spcBef>
                <a:spcPts val="0"/>
              </a:spcBef>
              <a:spcAft>
                <a:spcPts val="0"/>
              </a:spcAft>
              <a:buFont typeface="Arial" panose="020B0604020202020204" pitchFamily="34" charset="0"/>
              <a:buNone/>
            </a:pPr>
            <a:endParaRPr lang="en-US" baseline="0" dirty="0" smtClean="0"/>
          </a:p>
        </p:txBody>
      </p:sp>
      <p:sp>
        <p:nvSpPr>
          <p:cNvPr id="198" name="Google Shape;19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smtClean="0"/>
              <a:t>Speaker Notes: </a:t>
            </a:r>
          </a:p>
          <a:p>
            <a:pPr marL="171450" lvl="0" indent="-171450" algn="l" rtl="0">
              <a:spcBef>
                <a:spcPts val="0"/>
              </a:spcBef>
              <a:spcAft>
                <a:spcPts val="0"/>
              </a:spcAft>
              <a:buFont typeface="Arial" panose="020B0604020202020204" pitchFamily="34" charset="0"/>
              <a:buChar char="•"/>
            </a:pPr>
            <a:r>
              <a:rPr lang="en-US" dirty="0" smtClean="0"/>
              <a:t>Our methodology can be broken into three parts.</a:t>
            </a:r>
          </a:p>
          <a:p>
            <a:pPr marL="171450" lvl="0" indent="-171450" algn="l" rtl="0">
              <a:spcBef>
                <a:spcPts val="0"/>
              </a:spcBef>
              <a:spcAft>
                <a:spcPts val="0"/>
              </a:spcAft>
              <a:buFont typeface="Arial" panose="020B0604020202020204" pitchFamily="34" charset="0"/>
              <a:buChar char="•"/>
            </a:pPr>
            <a:r>
              <a:rPr lang="en-US" dirty="0" smtClean="0"/>
              <a:t>The first part is sampling using both Google Earth Engine and ArcMap. </a:t>
            </a:r>
          </a:p>
          <a:p>
            <a:pPr marL="628650" lvl="1" indent="-171450" algn="l" rtl="0">
              <a:spcBef>
                <a:spcPts val="0"/>
              </a:spcBef>
              <a:spcAft>
                <a:spcPts val="0"/>
              </a:spcAft>
              <a:buFont typeface="Arial" panose="020B0604020202020204" pitchFamily="34" charset="0"/>
              <a:buChar char="•"/>
            </a:pPr>
            <a:r>
              <a:rPr lang="en-US" dirty="0" smtClean="0"/>
              <a:t>In</a:t>
            </a:r>
            <a:r>
              <a:rPr lang="en-US" baseline="0" dirty="0" smtClean="0"/>
              <a:t> this part, we created random sampling locations in the spruce-fir forest for our sampling script. We then digitally ocular sampled for tree mortality using NAIP 1m resolution imagery. Finally, we plotted ADS data to identify budworm outbreak dates.</a:t>
            </a:r>
          </a:p>
          <a:p>
            <a:pPr marL="171450" lvl="0" indent="-171450" algn="l" rtl="0">
              <a:spcBef>
                <a:spcPts val="0"/>
              </a:spcBef>
              <a:spcAft>
                <a:spcPts val="0"/>
              </a:spcAft>
              <a:buFont typeface="Arial" panose="020B0604020202020204" pitchFamily="34" charset="0"/>
              <a:buChar char="•"/>
            </a:pPr>
            <a:r>
              <a:rPr lang="en-US" dirty="0" smtClean="0"/>
              <a:t>The second part is processing which was done in Google Earth Engine.</a:t>
            </a:r>
          </a:p>
          <a:p>
            <a:pPr marL="628650" lvl="1" indent="-171450" algn="l" rtl="0">
              <a:spcBef>
                <a:spcPts val="0"/>
              </a:spcBef>
              <a:spcAft>
                <a:spcPts val="0"/>
              </a:spcAft>
              <a:buFont typeface="Arial" panose="020B0604020202020204" pitchFamily="34" charset="0"/>
              <a:buChar char="•"/>
            </a:pPr>
            <a:r>
              <a:rPr lang="en-US" dirty="0" smtClean="0"/>
              <a:t>In</a:t>
            </a:r>
            <a:r>
              <a:rPr lang="en-US" baseline="0" dirty="0" smtClean="0"/>
              <a:t> this part, we processed satellite imagery for our area and dates of interest. We used the processed imagery to calculate multiple indices to use as predictors in our modeling efforts. We also quantified burn severity using the Relativized Burn Ration (RBR) using processed imagery.</a:t>
            </a:r>
          </a:p>
          <a:p>
            <a:pPr marL="171450" lvl="0" indent="-171450" algn="l" rtl="0">
              <a:spcBef>
                <a:spcPts val="0"/>
              </a:spcBef>
              <a:spcAft>
                <a:spcPts val="0"/>
              </a:spcAft>
              <a:buFont typeface="Arial" panose="020B0604020202020204" pitchFamily="34" charset="0"/>
              <a:buChar char="•"/>
            </a:pPr>
            <a:r>
              <a:rPr lang="en-US" baseline="0" dirty="0" smtClean="0"/>
              <a:t>The third part is Modeling in R.</a:t>
            </a:r>
          </a:p>
          <a:p>
            <a:pPr marL="628650" lvl="1" indent="-171450" algn="l" rtl="0">
              <a:spcBef>
                <a:spcPts val="0"/>
              </a:spcBef>
              <a:spcAft>
                <a:spcPts val="0"/>
              </a:spcAft>
              <a:buFont typeface="Arial" panose="020B0604020202020204" pitchFamily="34" charset="0"/>
              <a:buChar char="•"/>
            </a:pPr>
            <a:r>
              <a:rPr lang="en-US" baseline="0" dirty="0" smtClean="0"/>
              <a:t>In this part, we employed VSURF to identify important tree-mortality predictor variables. Then, we modeled tree-mortality percentages using the random Forest package. </a:t>
            </a:r>
          </a:p>
          <a:p>
            <a:pPr marL="457200" lvl="1" indent="0" algn="l" rtl="0">
              <a:spcBef>
                <a:spcPts val="0"/>
              </a:spcBef>
              <a:spcAft>
                <a:spcPts val="0"/>
              </a:spcAft>
              <a:buFont typeface="Arial" panose="020B0604020202020204" pitchFamily="34" charset="0"/>
              <a:buNone/>
            </a:pPr>
            <a:endParaRPr lang="en-US" baseline="0" dirty="0" smtClean="0"/>
          </a:p>
          <a:p>
            <a:pPr marL="457200" lvl="1" indent="0" algn="l" rtl="0">
              <a:spcBef>
                <a:spcPts val="0"/>
              </a:spcBef>
              <a:spcAft>
                <a:spcPts val="0"/>
              </a:spcAft>
              <a:buFont typeface="Arial" panose="020B0604020202020204" pitchFamily="34" charset="0"/>
              <a:buNone/>
            </a:pPr>
            <a:endParaRPr lang="en-US" baseline="0" dirty="0" smtClean="0"/>
          </a:p>
          <a:p>
            <a:pPr marL="457200" lvl="1" indent="0" algn="l" rtl="0">
              <a:spcBef>
                <a:spcPts val="0"/>
              </a:spcBef>
              <a:spcAft>
                <a:spcPts val="0"/>
              </a:spcAft>
              <a:buFont typeface="Arial" panose="020B0604020202020204" pitchFamily="34" charset="0"/>
              <a:buNone/>
            </a:pPr>
            <a:r>
              <a:rPr lang="en-US" baseline="0" dirty="0" smtClean="0"/>
              <a:t>Methods - **for objective 1 </a:t>
            </a:r>
            <a:r>
              <a:rPr lang="mr-IN" baseline="0" dirty="0" smtClean="0"/>
              <a:t>–</a:t>
            </a:r>
            <a:r>
              <a:rPr lang="en-US" baseline="0" dirty="0" smtClean="0"/>
              <a:t> and remove the RBR block</a:t>
            </a:r>
          </a:p>
        </p:txBody>
      </p:sp>
      <p:sp>
        <p:nvSpPr>
          <p:cNvPr id="210" name="Google Shape;21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Speaker Notes: </a:t>
            </a:r>
          </a:p>
          <a:p>
            <a:pPr>
              <a:buFont typeface="Arial" panose="020B0604020202020204" pitchFamily="34" charset="0"/>
              <a:buChar char="•"/>
            </a:pPr>
            <a:r>
              <a:rPr lang="en-US" dirty="0" smtClean="0"/>
              <a:t>We sampled 600 randomly stratified points within the appropriate vegetation classes. </a:t>
            </a:r>
          </a:p>
          <a:p>
            <a:pPr>
              <a:buFont typeface="Arial" panose="020B0604020202020204" pitchFamily="34" charset="0"/>
              <a:buChar char="•"/>
            </a:pPr>
            <a:r>
              <a:rPr lang="en-US" dirty="0" smtClean="0"/>
              <a:t>250 of the points were created within the aerial detection survey polygons with top 15% tree mortality.</a:t>
            </a:r>
          </a:p>
          <a:p>
            <a:pPr>
              <a:buFont typeface="Arial" panose="020B0604020202020204" pitchFamily="34" charset="0"/>
              <a:buChar char="•"/>
            </a:pPr>
            <a:r>
              <a:rPr lang="en-US" dirty="0" smtClean="0"/>
              <a:t>We then overlaid 30m x 30m </a:t>
            </a:r>
            <a:r>
              <a:rPr lang="en-US" dirty="0" err="1" smtClean="0"/>
              <a:t>landsat</a:t>
            </a:r>
            <a:r>
              <a:rPr lang="en-US" dirty="0" smtClean="0"/>
              <a:t> pixel aligned boxes and sampled percent of pixel cover using 1m National Agriculture Imagery </a:t>
            </a:r>
            <a:r>
              <a:rPr lang="en-US" dirty="0" err="1" smtClean="0"/>
              <a:t>Progam</a:t>
            </a:r>
            <a:r>
              <a:rPr lang="en-US" dirty="0" smtClean="0"/>
              <a:t> imagery from 2015 and 2017.</a:t>
            </a:r>
          </a:p>
          <a:p>
            <a:pPr>
              <a:buFont typeface="Arial" panose="020B0604020202020204" pitchFamily="34" charset="0"/>
              <a:buChar char="•"/>
            </a:pPr>
            <a:r>
              <a:rPr lang="en-US" dirty="0" smtClean="0"/>
              <a:t>We classified the land cover into four categories: dead woody vegetation, live vegetation, other, and shadow. </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200" b="0" i="0" u="none" strike="noStrike" cap="none" smtClean="0">
                <a:solidFill>
                  <a:schemeClr val="dk1"/>
                </a:solidFill>
                <a:latin typeface="Calibri"/>
                <a:ea typeface="Calibri"/>
                <a:cs typeface="Calibri"/>
                <a:sym typeface="Calibri"/>
              </a:rPr>
              <a:t>12</a:t>
            </a:fld>
            <a:endParaRPr lang="uk-U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687274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Remove “add indices” block </a:t>
            </a:r>
            <a:r>
              <a:rPr lang="mr-IN" dirty="0" smtClean="0"/>
              <a:t>–</a:t>
            </a:r>
            <a:r>
              <a:rPr lang="en-US" dirty="0" smtClean="0"/>
              <a:t> add differencing?</a:t>
            </a:r>
          </a:p>
          <a:p>
            <a:r>
              <a:rPr lang="en-US" dirty="0" smtClean="0"/>
              <a:t>Talk about indices here </a:t>
            </a:r>
            <a:r>
              <a:rPr lang="mr-IN" dirty="0" smtClean="0"/>
              <a:t>–</a:t>
            </a:r>
            <a:r>
              <a:rPr lang="en-US" dirty="0" smtClean="0"/>
              <a:t> why</a:t>
            </a:r>
            <a:r>
              <a:rPr lang="en-US" baseline="0" dirty="0" smtClean="0"/>
              <a:t> we chose what we did</a:t>
            </a:r>
          </a:p>
          <a:p>
            <a:r>
              <a:rPr lang="en-US" baseline="0" dirty="0" smtClean="0"/>
              <a:t>list indices in “Calculate spectral indices”</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200" b="0" i="0" u="none" strike="noStrike" cap="none" smtClean="0">
                <a:solidFill>
                  <a:schemeClr val="dk1"/>
                </a:solidFill>
                <a:latin typeface="Calibri"/>
                <a:ea typeface="Calibri"/>
                <a:cs typeface="Calibri"/>
                <a:sym typeface="Calibri"/>
              </a:rPr>
              <a:t>13</a:t>
            </a:fld>
            <a:endParaRPr lang="uk-U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791754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Speaker Notes:</a:t>
            </a:r>
          </a:p>
          <a:p>
            <a:pPr>
              <a:buFont typeface="Arial" panose="020B0604020202020204" pitchFamily="34" charset="0"/>
              <a:buChar char="•"/>
            </a:pPr>
            <a:r>
              <a:rPr lang="en-US" baseline="0" dirty="0" smtClean="0"/>
              <a:t>Random forests is a powerful machine learning algorithm that uses an ensemble of decision trees to train models.</a:t>
            </a:r>
          </a:p>
          <a:p>
            <a:pPr>
              <a:buFont typeface="Arial" panose="020B0604020202020204" pitchFamily="34" charset="0"/>
              <a:buChar char="•"/>
            </a:pPr>
            <a:r>
              <a:rPr lang="en-US" dirty="0" smtClean="0"/>
              <a:t>We used the</a:t>
            </a:r>
            <a:r>
              <a:rPr lang="en-US" baseline="0" dirty="0" smtClean="0"/>
              <a:t> Random Forest method in two different ways: for variable selection, as part of the R package </a:t>
            </a:r>
            <a:r>
              <a:rPr lang="en-US" dirty="0" smtClean="0"/>
              <a:t>VSURF [Variable Selection Using</a:t>
            </a:r>
            <a:r>
              <a:rPr lang="en-US" baseline="0" dirty="0" smtClean="0"/>
              <a:t> Random Forest] and to train models to our data using the R package </a:t>
            </a:r>
            <a:r>
              <a:rPr lang="en-US" baseline="0" dirty="0" err="1" smtClean="0"/>
              <a:t>randomForest</a:t>
            </a:r>
            <a:r>
              <a:rPr lang="en-US" baseline="0" dirty="0" smtClean="0"/>
              <a:t>. </a:t>
            </a:r>
          </a:p>
          <a:p>
            <a:pPr>
              <a:buFont typeface="Arial" panose="020B0604020202020204" pitchFamily="34" charset="0"/>
              <a:buChar char="•"/>
            </a:pPr>
            <a:r>
              <a:rPr lang="en-US" baseline="0" dirty="0" smtClean="0"/>
              <a:t>To ID top predictors, we used VSURF and correlation (checks) in an iterative process. When we found correlated variables (</a:t>
            </a:r>
            <a:r>
              <a:rPr lang="en-US" baseline="0" dirty="0" err="1" smtClean="0"/>
              <a:t>corr</a:t>
            </a:r>
            <a:r>
              <a:rPr lang="en-US" baseline="0" dirty="0" smtClean="0"/>
              <a:t> values &gt;0.76), we removed the variables with the lowest predictive power. </a:t>
            </a:r>
          </a:p>
          <a:p>
            <a:pPr>
              <a:buFont typeface="Arial" panose="020B0604020202020204" pitchFamily="34" charset="0"/>
              <a:buChar char="•"/>
            </a:pPr>
            <a:r>
              <a:rPr lang="en-US" baseline="0" dirty="0" smtClean="0"/>
              <a:t>The variables listed here were our final key predictor variables. We used these in both our 1- and 2-step tree mortality models. </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145780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smtClean="0"/>
              <a:t>Speaker Notes: </a:t>
            </a:r>
          </a:p>
          <a:p>
            <a:pPr marL="171450" lvl="0" indent="-171450" algn="l" rtl="0">
              <a:spcBef>
                <a:spcPts val="0"/>
              </a:spcBef>
              <a:spcAft>
                <a:spcPts val="0"/>
              </a:spcAft>
              <a:buFont typeface="Arial" panose="020B0604020202020204" pitchFamily="34" charset="0"/>
              <a:buChar char="•"/>
            </a:pPr>
            <a:r>
              <a:rPr lang="en-US" dirty="0" smtClean="0"/>
              <a:t>Once we had our</a:t>
            </a:r>
            <a:r>
              <a:rPr lang="en-US" baseline="0" dirty="0" smtClean="0"/>
              <a:t> top predictors, we used the </a:t>
            </a:r>
            <a:r>
              <a:rPr lang="en-US" baseline="0" dirty="0" err="1" smtClean="0"/>
              <a:t>randomForest</a:t>
            </a:r>
            <a:r>
              <a:rPr lang="en-US" baseline="0" dirty="0" smtClean="0"/>
              <a:t> R package to run 1-step models for all four of our datasets. </a:t>
            </a:r>
          </a:p>
          <a:p>
            <a:pPr marL="171450" lvl="0" indent="-171450" algn="l" rtl="0">
              <a:spcBef>
                <a:spcPts val="0"/>
              </a:spcBef>
              <a:spcAft>
                <a:spcPts val="0"/>
              </a:spcAft>
              <a:buFont typeface="Arial" panose="020B0604020202020204" pitchFamily="34" charset="0"/>
              <a:buChar char="•"/>
            </a:pPr>
            <a:r>
              <a:rPr lang="en-US" baseline="0" dirty="0" smtClean="0"/>
              <a:t>We used the evaluation metrics shown to select the best-performing model for our tree mortality map; metrics shown are from the best model, the 1998 Averaged dataset.</a:t>
            </a:r>
          </a:p>
          <a:p>
            <a:pPr marL="171450" lvl="0" indent="-171450" algn="l" rtl="0">
              <a:spcBef>
                <a:spcPts val="0"/>
              </a:spcBef>
              <a:spcAft>
                <a:spcPts val="0"/>
              </a:spcAft>
              <a:buFont typeface="Arial" panose="020B0604020202020204" pitchFamily="34" charset="0"/>
              <a:buChar char="•"/>
            </a:pPr>
            <a:r>
              <a:rPr lang="en-US" baseline="0" dirty="0" smtClean="0"/>
              <a:t>We wondered if the high number of zeros (indicating no mortality) in our training data points were negatively affecting our model</a:t>
            </a:r>
          </a:p>
          <a:p>
            <a:pPr marL="171450" lvl="0" indent="-171450" algn="l" rtl="0">
              <a:spcBef>
                <a:spcPts val="0"/>
              </a:spcBef>
              <a:spcAft>
                <a:spcPts val="0"/>
              </a:spcAft>
              <a:buFont typeface="Arial" panose="020B0604020202020204" pitchFamily="34" charset="0"/>
              <a:buChar char="•"/>
            </a:pPr>
            <a:r>
              <a:rPr lang="en-US" dirty="0" smtClean="0"/>
              <a:t>performance. To test</a:t>
            </a:r>
            <a:r>
              <a:rPr lang="en-US" baseline="0" dirty="0" smtClean="0"/>
              <a:t> this hypothesis, we also used a 2-step model: </a:t>
            </a:r>
            <a:r>
              <a:rPr lang="en-US" dirty="0" smtClean="0"/>
              <a:t> </a:t>
            </a:r>
          </a:p>
          <a:p>
            <a:pPr marL="0" lvl="0" indent="0" algn="l" rtl="0">
              <a:spcBef>
                <a:spcPts val="0"/>
              </a:spcBef>
              <a:spcAft>
                <a:spcPts val="0"/>
              </a:spcAft>
              <a:buNone/>
            </a:pPr>
            <a:endParaRPr lang="en-US" dirty="0"/>
          </a:p>
        </p:txBody>
      </p:sp>
      <p:sp>
        <p:nvSpPr>
          <p:cNvPr id="215" name="Google Shape;21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181611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aseline="0" dirty="0" smtClean="0"/>
              <a:t>*We chose the Savage et al. two-step model, because it was designed to work with “zero-inflated” data (data like ours, with lots of absence points.  </a:t>
            </a:r>
          </a:p>
          <a:p>
            <a:pPr marL="0" lvl="0" indent="0" algn="l" rtl="0">
              <a:spcBef>
                <a:spcPts val="0"/>
              </a:spcBef>
              <a:spcAft>
                <a:spcPts val="0"/>
              </a:spcAft>
              <a:buFont typeface="Arial" panose="020B0604020202020204" pitchFamily="34" charset="0"/>
              <a:buNone/>
            </a:pPr>
            <a:r>
              <a:rPr lang="en-US" baseline="0" dirty="0" smtClean="0"/>
              <a:t>This method uses the same dataset to create 2 different models: 1</a:t>
            </a:r>
            <a:r>
              <a:rPr lang="en-US" baseline="30000" dirty="0" smtClean="0"/>
              <a:t>st</a:t>
            </a:r>
            <a:r>
              <a:rPr lang="en-US" baseline="0" dirty="0" smtClean="0"/>
              <a:t> a binary (presence/absence) model from all of the data; 2</a:t>
            </a:r>
            <a:r>
              <a:rPr lang="en-US" baseline="30000" dirty="0" smtClean="0"/>
              <a:t>nd</a:t>
            </a:r>
            <a:r>
              <a:rPr lang="en-US" baseline="0" dirty="0" smtClean="0"/>
              <a:t> a continuous model (of % mortality) from the non-zero data. </a:t>
            </a:r>
          </a:p>
          <a:p>
            <a:pPr marL="0" lvl="0" indent="0" algn="l" rtl="0">
              <a:spcBef>
                <a:spcPts val="0"/>
              </a:spcBef>
              <a:spcAft>
                <a:spcPts val="0"/>
              </a:spcAft>
              <a:buFont typeface="Arial" panose="020B0604020202020204" pitchFamily="34" charset="0"/>
              <a:buNone/>
            </a:pPr>
            <a:r>
              <a:rPr lang="en-US" baseline="0" dirty="0" smtClean="0"/>
              <a:t>These two models are mapped separately and overlaid using raster multiplication. In this process, pixels marked as “Absence” (zeros) in the binary model become zeros in the combined model. </a:t>
            </a:r>
          </a:p>
          <a:p>
            <a:pPr marL="0" lvl="0" indent="0" algn="l" rtl="0">
              <a:spcBef>
                <a:spcPts val="0"/>
              </a:spcBef>
              <a:spcAft>
                <a:spcPts val="0"/>
              </a:spcAft>
              <a:buFont typeface="Arial" panose="020B0604020202020204" pitchFamily="34" charset="0"/>
              <a:buNone/>
            </a:pPr>
            <a:r>
              <a:rPr lang="en-US" baseline="0" dirty="0" smtClean="0"/>
              <a:t>*We used Random Forest for both modeling steps: it worked best in our tests and was preferred in the literature (Long &amp; Lawrence 2016).</a:t>
            </a: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US" baseline="0" dirty="0" smtClean="0"/>
              <a:t>*Again, the metrics shown are from our best model, the </a:t>
            </a:r>
            <a:r>
              <a:rPr lang="en-US" sz="1200" dirty="0" smtClean="0"/>
              <a:t>2-step RF.RF 1998 averaged data</a:t>
            </a:r>
            <a:endParaRPr lang="en-US" baseline="0" dirty="0" smtClean="0"/>
          </a:p>
          <a:p>
            <a:pPr marL="0" lvl="0" indent="0" algn="l" rtl="0">
              <a:spcBef>
                <a:spcPts val="0"/>
              </a:spcBef>
              <a:spcAft>
                <a:spcPts val="0"/>
              </a:spcAft>
              <a:buFont typeface="Arial" panose="020B0604020202020204" pitchFamily="34" charset="0"/>
              <a:buNone/>
            </a:pPr>
            <a:r>
              <a:rPr lang="en-US" baseline="0" dirty="0" smtClean="0"/>
              <a:t>*The 2-step model had slightly worse R2, RMSE and other values. The percent bias was improved, and it did improve performance in the actual map, resulting in fewer false ‘presence’ identifications. </a:t>
            </a:r>
          </a:p>
        </p:txBody>
      </p:sp>
      <p:sp>
        <p:nvSpPr>
          <p:cNvPr id="215" name="Google Shape;21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59664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used our best one- and two- step models to predict and map tree mortality across our study area. </a:t>
            </a:r>
          </a:p>
          <a:p>
            <a:r>
              <a:rPr lang="en-US" baseline="0" dirty="0" smtClean="0"/>
              <a:t>The color scale ranges from dark green (no mortality) to dark brown (high mortality). </a:t>
            </a:r>
          </a:p>
          <a:p>
            <a:r>
              <a:rPr lang="en-US" baseline="0" dirty="0" smtClean="0"/>
              <a:t>As you can see, the two-step model has many more dark green (or zero mortality) pixels; this model is more conservative at lower ranges and has fewer “false positive” pixel misidentifications. </a:t>
            </a:r>
          </a:p>
          <a:p>
            <a:r>
              <a:rPr lang="en-US" baseline="0" dirty="0" smtClean="0"/>
              <a:t>The two-step model also misses occurrences of low-mortality pixels, assigning them a false negative value (i.e. zero when there is mortality); the one-step model appears to have more nuanced classifications for low-mortality pixels (5-15%), with fewer “false negative” identifications.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200" b="0" i="0" u="none" strike="noStrike" cap="none" smtClean="0">
                <a:solidFill>
                  <a:schemeClr val="dk1"/>
                </a:solidFill>
                <a:latin typeface="Calibri"/>
                <a:ea typeface="Calibri"/>
                <a:cs typeface="Calibri"/>
                <a:sym typeface="Calibri"/>
              </a:rPr>
              <a:t>17</a:t>
            </a:fld>
            <a:endParaRPr lang="uk-U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340013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a:t>
            </a:r>
            <a:r>
              <a:rPr lang="en-US" baseline="0" dirty="0" smtClean="0"/>
              <a:t> The next slides will compare model performance on the same close-up section of our map area. This first image is from the NAIP imagery </a:t>
            </a:r>
            <a:r>
              <a:rPr lang="mr-IN" baseline="0" dirty="0" smtClean="0"/>
              <a:t>–</a:t>
            </a:r>
            <a:r>
              <a:rPr lang="en-US" baseline="0" dirty="0" smtClean="0"/>
              <a:t> the bands we used to train our model. Pink represents live woody vegetation, and grey represents dead. </a:t>
            </a:r>
          </a:p>
          <a:p>
            <a:r>
              <a:rPr lang="en-US" baseline="0" dirty="0" smtClean="0"/>
              <a:t>IMPORTANT TO BE ABLE TO CLICK BACK AND FORTH 1-2X SO THE AUDIENCE CAN SEE THE DIFFERENCES. </a:t>
            </a:r>
            <a:endParaRPr lang="en-US" dirty="0" smtClean="0"/>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200" b="0" i="0" u="none" strike="noStrike" cap="none" smtClean="0">
                <a:solidFill>
                  <a:schemeClr val="dk1"/>
                </a:solidFill>
                <a:latin typeface="Calibri"/>
                <a:ea typeface="Calibri"/>
                <a:cs typeface="Calibri"/>
                <a:sym typeface="Calibri"/>
              </a:rPr>
              <a:t>18</a:t>
            </a:fld>
            <a:endParaRPr lang="uk-U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478197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Newer index </a:t>
            </a:r>
            <a:r>
              <a:rPr lang="mr-IN" dirty="0" smtClean="0"/>
              <a:t>–</a:t>
            </a:r>
            <a:r>
              <a:rPr lang="en-US" dirty="0" smtClean="0"/>
              <a:t> objective 2</a:t>
            </a:r>
          </a:p>
          <a:p>
            <a:pPr>
              <a:buFontTx/>
              <a:buChar char="•"/>
            </a:pPr>
            <a:r>
              <a:rPr lang="en-US" baseline="0" dirty="0" smtClean="0"/>
              <a:t>Notice that both of the models accurately find mortality in these fully-grey sections, although degree varies by model. </a:t>
            </a:r>
          </a:p>
          <a:p>
            <a:pPr>
              <a:buFontTx/>
              <a:buChar char="•"/>
            </a:pPr>
            <a:r>
              <a:rPr lang="en-US" baseline="0" dirty="0" smtClean="0"/>
              <a:t> (There are some pixels w/o mortality model values. These were excluded from the models because they are not categorized as spruce-fir forest classes, thus are outside of our spruce-fir study area. )</a:t>
            </a:r>
          </a:p>
          <a:p>
            <a:pPr>
              <a:buFontTx/>
              <a:buChar char="•"/>
            </a:pPr>
            <a:r>
              <a:rPr lang="en-US" baseline="0" dirty="0" smtClean="0"/>
              <a:t>In areas that appeared mixed grey and pink, the 2-step model </a:t>
            </a:r>
            <a:r>
              <a:rPr lang="en-US" baseline="0" dirty="0" err="1" smtClean="0"/>
              <a:t>underpredicts</a:t>
            </a:r>
            <a:r>
              <a:rPr lang="en-US" baseline="0" dirty="0" smtClean="0"/>
              <a:t> mortality, categorizing them as dark green, or 0%, while the 1-step model (more accurately) identifies some mortality.</a:t>
            </a:r>
          </a:p>
          <a:p>
            <a:pPr>
              <a:buFontTx/>
              <a:buChar char="•"/>
            </a:pPr>
            <a:r>
              <a:rPr lang="en-US" baseline="0" dirty="0" smtClean="0"/>
              <a:t>The 1-step model false positives are harder to find in this view </a:t>
            </a:r>
            <a:r>
              <a:rPr lang="mr-IN" baseline="0" dirty="0" smtClean="0"/>
              <a:t>–</a:t>
            </a:r>
            <a:r>
              <a:rPr lang="en-US" baseline="0" dirty="0" smtClean="0"/>
              <a:t> but appears to be a small area L of the top dead lobe. </a:t>
            </a:r>
          </a:p>
          <a:p>
            <a:pPr marL="457200" marR="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aseline="0" dirty="0" smtClean="0"/>
          </a:p>
          <a:p>
            <a:pPr marL="457200" marR="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aseline="0" dirty="0" smtClean="0"/>
              <a:t>Take-home: in spite of the poor performance metrics, these models seem to do a reasonably good job predicting tree mortality in our study area. </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200" b="0" i="0" u="none" strike="noStrike" cap="none" smtClean="0">
                <a:solidFill>
                  <a:schemeClr val="dk1"/>
                </a:solidFill>
                <a:latin typeface="Calibri"/>
                <a:ea typeface="Calibri"/>
                <a:cs typeface="Calibri"/>
                <a:sym typeface="Calibri"/>
              </a:rPr>
              <a:t>19</a:t>
            </a:fld>
            <a:endParaRPr lang="uk-U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54995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smtClean="0"/>
              <a:t>Speaker Notes:</a:t>
            </a:r>
          </a:p>
          <a:p>
            <a:pPr marL="171450" lvl="0" indent="-171450" algn="l" rtl="0">
              <a:spcBef>
                <a:spcPts val="0"/>
              </a:spcBef>
              <a:spcAft>
                <a:spcPts val="0"/>
              </a:spcAft>
              <a:buFont typeface="Arial" panose="020B0604020202020204" pitchFamily="34" charset="0"/>
              <a:buChar char="•"/>
            </a:pPr>
            <a:r>
              <a:rPr lang="en-US" dirty="0" smtClean="0"/>
              <a:t>Colorado’s forests are an</a:t>
            </a:r>
            <a:r>
              <a:rPr lang="en-US" baseline="0" dirty="0" smtClean="0"/>
              <a:t> important state asset, both for the resources they provide and for their beauty and tourism value.</a:t>
            </a:r>
            <a:endParaRPr lang="en-US" dirty="0" smtClean="0"/>
          </a:p>
          <a:p>
            <a:pPr marL="171450" lvl="0" indent="-171450" algn="l" rtl="0">
              <a:spcBef>
                <a:spcPts val="0"/>
              </a:spcBef>
              <a:spcAft>
                <a:spcPts val="0"/>
              </a:spcAft>
              <a:buFont typeface="Arial" panose="020B0604020202020204" pitchFamily="34" charset="0"/>
              <a:buChar char="•"/>
            </a:pPr>
            <a:r>
              <a:rPr lang="en-US" sz="1200" b="0" i="0" u="none" strike="noStrike" cap="none" dirty="0" smtClean="0">
                <a:solidFill>
                  <a:schemeClr val="dk1"/>
                </a:solidFill>
                <a:effectLst/>
                <a:latin typeface="Calibri"/>
                <a:ea typeface="Calibri"/>
                <a:cs typeface="Calibri"/>
                <a:sym typeface="Calibri"/>
              </a:rPr>
              <a:t>Drastic changes in environmental</a:t>
            </a:r>
            <a:r>
              <a:rPr lang="en-US" sz="1200" b="0" i="0" u="none" strike="noStrike" cap="none" baseline="0" dirty="0" smtClean="0">
                <a:solidFill>
                  <a:schemeClr val="dk1"/>
                </a:solidFill>
                <a:effectLst/>
                <a:latin typeface="Calibri"/>
                <a:ea typeface="Calibri"/>
                <a:cs typeface="Calibri"/>
                <a:sym typeface="Calibri"/>
              </a:rPr>
              <a:t> conditions, including drought, can lead to extreme outbreaks of native herbivorous insects, which may threaten these iconic landscapes</a:t>
            </a:r>
            <a:r>
              <a:rPr lang="en-US" sz="1200" b="0" i="0" u="none" strike="noStrike" cap="none" dirty="0" smtClean="0">
                <a:solidFill>
                  <a:schemeClr val="dk1"/>
                </a:solidFill>
                <a:effectLst/>
                <a:latin typeface="Calibri"/>
                <a:ea typeface="Calibri"/>
                <a:cs typeface="Calibri"/>
                <a:sym typeface="Calibri"/>
              </a:rPr>
              <a:t>.</a:t>
            </a:r>
          </a:p>
          <a:p>
            <a:pPr marL="171450" lvl="0" indent="-171450" algn="l" rtl="0">
              <a:spcBef>
                <a:spcPts val="0"/>
              </a:spcBef>
              <a:spcAft>
                <a:spcPts val="0"/>
              </a:spcAft>
              <a:buFont typeface="Arial" panose="020B0604020202020204" pitchFamily="34" charset="0"/>
              <a:buChar char="•"/>
            </a:pPr>
            <a:endParaRPr lang="en-US" dirty="0" smtClean="0"/>
          </a:p>
          <a:p>
            <a:pPr marL="0" lvl="0" indent="0" algn="l" rtl="0">
              <a:spcBef>
                <a:spcPts val="0"/>
              </a:spcBef>
              <a:spcAft>
                <a:spcPts val="0"/>
              </a:spcAft>
              <a:buNone/>
            </a:pPr>
            <a:endParaRPr lang="en-US" dirty="0" smtClean="0"/>
          </a:p>
          <a:p>
            <a:pPr marL="0" lvl="0" indent="0" algn="l" rtl="0">
              <a:spcBef>
                <a:spcPts val="0"/>
              </a:spcBef>
              <a:spcAft>
                <a:spcPts val="0"/>
              </a:spcAft>
              <a:buNone/>
            </a:pPr>
            <a:endParaRPr lang="en-US" dirty="0" smtClean="0"/>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dirty="0" smtClean="0"/>
              <a:t>https://pixabay.com/en/lake-irene-colorado-water-1679708/ </a:t>
            </a:r>
          </a:p>
          <a:p>
            <a:pPr marL="0" lvl="0" indent="0" algn="l" rtl="0">
              <a:spcBef>
                <a:spcPts val="0"/>
              </a:spcBef>
              <a:spcAft>
                <a:spcPts val="0"/>
              </a:spcAft>
              <a:buNone/>
            </a:pPr>
            <a:r>
              <a:rPr lang="en-US" dirty="0" smtClean="0"/>
              <a:t>CC0 - No attribution required.</a:t>
            </a:r>
            <a:endParaRPr lang="en-US" dirty="0"/>
          </a:p>
        </p:txBody>
      </p:sp>
      <p:sp>
        <p:nvSpPr>
          <p:cNvPr id="116" name="Google Shape;11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a:t>
            </a:r>
            <a:r>
              <a:rPr lang="en-US" baseline="0" dirty="0" smtClean="0"/>
              <a:t> The next slides will compare model performance on the same close-up section of our map area. This first image is from the NAIP imagery </a:t>
            </a:r>
            <a:r>
              <a:rPr lang="mr-IN" baseline="0" dirty="0" smtClean="0"/>
              <a:t>–</a:t>
            </a:r>
            <a:r>
              <a:rPr lang="en-US" baseline="0" dirty="0" smtClean="0"/>
              <a:t> the bands we used to train our model. Pink represents live woody vegetation, and grey represents dead. </a:t>
            </a:r>
          </a:p>
          <a:p>
            <a:r>
              <a:rPr lang="en-US" baseline="0" dirty="0" smtClean="0"/>
              <a:t>IMPORTANT TO BE ABLE TO CLICK BACK AND FORTH 1-2X SO THE AUDIENCE CAN SEE THE DIFFERENCES. </a:t>
            </a:r>
            <a:endParaRPr lang="en-US" dirty="0" smtClean="0"/>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200" b="0" i="0" u="none" strike="noStrike" cap="none" smtClean="0">
                <a:solidFill>
                  <a:schemeClr val="dk1"/>
                </a:solidFill>
                <a:latin typeface="Calibri"/>
                <a:ea typeface="Calibri"/>
                <a:cs typeface="Calibri"/>
                <a:sym typeface="Calibri"/>
              </a:rPr>
              <a:t>20</a:t>
            </a:fld>
            <a:endParaRPr lang="uk-U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723191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Char char="•"/>
            </a:pPr>
            <a:r>
              <a:rPr lang="en-US" baseline="0" dirty="0" smtClean="0"/>
              <a:t>Notice that both of the models accurately find mortality in these fully-grey sections, although degree varies by model. </a:t>
            </a:r>
          </a:p>
          <a:p>
            <a:pPr>
              <a:buFontTx/>
              <a:buChar char="•"/>
            </a:pPr>
            <a:r>
              <a:rPr lang="en-US" baseline="0" dirty="0" smtClean="0"/>
              <a:t> (There are some pixels w/o mortality model values. These were excluded from the models because they are not categorized as spruce-fir forest classes, thus are outside of our spruce-fir study area. )</a:t>
            </a:r>
          </a:p>
          <a:p>
            <a:pPr>
              <a:buFontTx/>
              <a:buChar char="•"/>
            </a:pPr>
            <a:r>
              <a:rPr lang="en-US" baseline="0" dirty="0" smtClean="0"/>
              <a:t>In areas that appeared mixed grey and pink, the 2-step model </a:t>
            </a:r>
            <a:r>
              <a:rPr lang="en-US" baseline="0" dirty="0" err="1" smtClean="0"/>
              <a:t>underpredicts</a:t>
            </a:r>
            <a:r>
              <a:rPr lang="en-US" baseline="0" dirty="0" smtClean="0"/>
              <a:t> mortality, categorizing them as dark green, or 0%, while the 1-step model (more accurately) identifies some mortality.</a:t>
            </a:r>
          </a:p>
          <a:p>
            <a:pPr>
              <a:buFontTx/>
              <a:buChar char="•"/>
            </a:pPr>
            <a:r>
              <a:rPr lang="en-US" baseline="0" dirty="0" smtClean="0"/>
              <a:t>The 1-step model false positives are harder to find in this view </a:t>
            </a:r>
            <a:r>
              <a:rPr lang="mr-IN" baseline="0" dirty="0" smtClean="0"/>
              <a:t>–</a:t>
            </a:r>
            <a:r>
              <a:rPr lang="en-US" baseline="0" dirty="0" smtClean="0"/>
              <a:t> but appears to be a small area L of the top dead lobe. </a:t>
            </a:r>
          </a:p>
          <a:p>
            <a:pPr marL="228600" indent="0">
              <a:buFontTx/>
              <a:buNone/>
            </a:pPr>
            <a:endParaRPr lang="en-US" baseline="0" dirty="0" smtClean="0"/>
          </a:p>
          <a:p>
            <a:pPr marL="228600" indent="0">
              <a:buFontTx/>
              <a:buNone/>
            </a:pPr>
            <a:r>
              <a:rPr lang="en-US" baseline="0" dirty="0" smtClean="0"/>
              <a:t>Take-home: in spite of the poor performance metrics, these models seem to do a reasonably good job predicting tree mortality in our study area. They do perform differently, </a:t>
            </a:r>
            <a:r>
              <a:rPr lang="en-US" baseline="0" dirty="0" err="1" smtClean="0"/>
              <a:t>esp</a:t>
            </a:r>
            <a:r>
              <a:rPr lang="en-US" baseline="0" dirty="0" smtClean="0"/>
              <a:t> </a:t>
            </a:r>
            <a:r>
              <a:rPr lang="en-US" baseline="0" dirty="0" err="1" smtClean="0"/>
              <a:t>noticable</a:t>
            </a:r>
            <a:r>
              <a:rPr lang="en-US" baseline="0" dirty="0" smtClean="0"/>
              <a:t> in the lower % </a:t>
            </a:r>
            <a:r>
              <a:rPr lang="en-US" baseline="0" smtClean="0"/>
              <a:t>mortality range. </a:t>
            </a:r>
            <a:endParaRPr lang="en-US" baseline="0" dirty="0" smtClean="0"/>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200" b="0" i="0" u="none" strike="noStrike" cap="none" smtClean="0">
                <a:solidFill>
                  <a:schemeClr val="dk1"/>
                </a:solidFill>
                <a:latin typeface="Calibri"/>
                <a:ea typeface="Calibri"/>
                <a:cs typeface="Calibri"/>
                <a:sym typeface="Calibri"/>
              </a:rPr>
              <a:t>21</a:t>
            </a:fld>
            <a:endParaRPr lang="uk-U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172791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Speaker</a:t>
            </a:r>
            <a:r>
              <a:rPr lang="en-US" baseline="0" dirty="0" smtClean="0"/>
              <a:t> Notes:</a:t>
            </a:r>
            <a:endParaRPr lang="en-US" dirty="0" smtClean="0"/>
          </a:p>
          <a:p>
            <a:pPr marL="457200" marR="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i="0" u="none" strike="noStrike" cap="none" dirty="0" smtClean="0">
                <a:solidFill>
                  <a:schemeClr val="dk1"/>
                </a:solidFill>
                <a:effectLst/>
                <a:latin typeface="Calibri"/>
                <a:ea typeface="Calibri"/>
                <a:cs typeface="Calibri"/>
                <a:sym typeface="Calibri"/>
              </a:rPr>
              <a:t>Quantifying burn severity for wildfires using remotely sensed data is relatively common practice, and is often done using two main indices – the delta normalized burn ratio (</a:t>
            </a:r>
            <a:r>
              <a:rPr lang="en-US" sz="1200" b="0" i="0" u="none" strike="noStrike" cap="none" dirty="0" err="1" smtClean="0">
                <a:solidFill>
                  <a:schemeClr val="dk1"/>
                </a:solidFill>
                <a:effectLst/>
                <a:latin typeface="Calibri"/>
                <a:ea typeface="Calibri"/>
                <a:cs typeface="Calibri"/>
                <a:sym typeface="Calibri"/>
              </a:rPr>
              <a:t>dNBR</a:t>
            </a:r>
            <a:r>
              <a:rPr lang="en-US" sz="1200" b="0" i="0" u="none" strike="noStrike" cap="none" dirty="0" smtClean="0">
                <a:solidFill>
                  <a:schemeClr val="dk1"/>
                </a:solidFill>
                <a:effectLst/>
                <a:latin typeface="Calibri"/>
                <a:ea typeface="Calibri"/>
                <a:cs typeface="Calibri"/>
                <a:sym typeface="Calibri"/>
              </a:rPr>
              <a:t>) and the relativized delta normalized burn ratio (</a:t>
            </a:r>
            <a:r>
              <a:rPr lang="en-US" sz="1200" b="0" i="0" u="none" strike="noStrike" cap="none" dirty="0" err="1" smtClean="0">
                <a:solidFill>
                  <a:schemeClr val="dk1"/>
                </a:solidFill>
                <a:effectLst/>
                <a:latin typeface="Calibri"/>
                <a:ea typeface="Calibri"/>
                <a:cs typeface="Calibri"/>
                <a:sym typeface="Calibri"/>
              </a:rPr>
              <a:t>RdNBR</a:t>
            </a:r>
            <a:r>
              <a:rPr lang="en-US" sz="1200" b="0" i="0" u="none" strike="noStrike" cap="none" dirty="0" smtClean="0">
                <a:solidFill>
                  <a:schemeClr val="dk1"/>
                </a:solidFill>
                <a:effectLst/>
                <a:latin typeface="Calibri"/>
                <a:ea typeface="Calibri"/>
                <a:cs typeface="Calibri"/>
                <a:sym typeface="Calibri"/>
              </a:rPr>
              <a:t>). </a:t>
            </a:r>
          </a:p>
          <a:p>
            <a:pPr marL="457200" marR="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i="0" u="none" strike="noStrike" cap="none" dirty="0" smtClean="0">
                <a:solidFill>
                  <a:schemeClr val="dk1"/>
                </a:solidFill>
                <a:effectLst/>
                <a:latin typeface="Calibri"/>
                <a:ea typeface="Calibri"/>
                <a:cs typeface="Calibri"/>
                <a:sym typeface="Calibri"/>
              </a:rPr>
              <a:t>These indices essentially use the near infrared and short-wave infrared bands to calculate the difference in biomass pre and post-fire. </a:t>
            </a:r>
          </a:p>
          <a:p>
            <a:pPr marL="457200" marR="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i="0" u="none" strike="noStrike" cap="none" dirty="0" smtClean="0">
                <a:solidFill>
                  <a:schemeClr val="dk1"/>
                </a:solidFill>
                <a:effectLst/>
                <a:latin typeface="Calibri"/>
                <a:ea typeface="Calibri"/>
                <a:cs typeface="Calibri"/>
                <a:sym typeface="Calibri"/>
              </a:rPr>
              <a:t>There are proponents and critics of both indices - one criticism of </a:t>
            </a:r>
            <a:r>
              <a:rPr lang="en-US" sz="1200" b="0" i="0" u="none" strike="noStrike" cap="none" dirty="0" err="1" smtClean="0">
                <a:solidFill>
                  <a:schemeClr val="dk1"/>
                </a:solidFill>
                <a:effectLst/>
                <a:latin typeface="Calibri"/>
                <a:ea typeface="Calibri"/>
                <a:cs typeface="Calibri"/>
                <a:sym typeface="Calibri"/>
              </a:rPr>
              <a:t>dNBR</a:t>
            </a:r>
            <a:r>
              <a:rPr lang="en-US" sz="1200" b="0" i="0" u="none" strike="noStrike" cap="none" dirty="0" smtClean="0">
                <a:solidFill>
                  <a:schemeClr val="dk1"/>
                </a:solidFill>
                <a:effectLst/>
                <a:latin typeface="Calibri"/>
                <a:ea typeface="Calibri"/>
                <a:cs typeface="Calibri"/>
                <a:sym typeface="Calibri"/>
              </a:rPr>
              <a:t> is that it doesn’t well capture changes in biomass in areas with low vegetation, and one criticism of </a:t>
            </a:r>
            <a:r>
              <a:rPr lang="en-US" sz="1200" b="0" i="0" u="none" strike="noStrike" cap="none" dirty="0" err="1" smtClean="0">
                <a:solidFill>
                  <a:schemeClr val="dk1"/>
                </a:solidFill>
                <a:effectLst/>
                <a:latin typeface="Calibri"/>
                <a:ea typeface="Calibri"/>
                <a:cs typeface="Calibri"/>
                <a:sym typeface="Calibri"/>
              </a:rPr>
              <a:t>RdNBR</a:t>
            </a:r>
            <a:r>
              <a:rPr lang="en-US" sz="1200" b="0" i="0" u="none" strike="noStrike" cap="none" dirty="0" smtClean="0">
                <a:solidFill>
                  <a:schemeClr val="dk1"/>
                </a:solidFill>
                <a:effectLst/>
                <a:latin typeface="Calibri"/>
                <a:ea typeface="Calibri"/>
                <a:cs typeface="Calibri"/>
                <a:sym typeface="Calibri"/>
              </a:rPr>
              <a:t> is that the equation that calculates the index has strange behavior at low values of change. </a:t>
            </a:r>
          </a:p>
          <a:p>
            <a:pPr marL="457200" marR="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i="0" u="none" strike="noStrike" cap="none" dirty="0" smtClean="0">
                <a:solidFill>
                  <a:schemeClr val="dk1"/>
                </a:solidFill>
                <a:effectLst/>
                <a:latin typeface="Calibri"/>
                <a:ea typeface="Calibri"/>
                <a:cs typeface="Calibri"/>
                <a:sym typeface="Calibri"/>
              </a:rPr>
              <a:t>To address the latter concern, researchers recently proposed the relativized burn ratio, or RBR, which calculates burn severity in a way that is similar to the </a:t>
            </a:r>
            <a:r>
              <a:rPr lang="en-US" sz="1200" b="0" i="0" u="none" strike="noStrike" cap="none" dirty="0" err="1" smtClean="0">
                <a:solidFill>
                  <a:schemeClr val="dk1"/>
                </a:solidFill>
                <a:effectLst/>
                <a:latin typeface="Calibri"/>
                <a:ea typeface="Calibri"/>
                <a:cs typeface="Calibri"/>
                <a:sym typeface="Calibri"/>
              </a:rPr>
              <a:t>RdNBR</a:t>
            </a:r>
            <a:r>
              <a:rPr lang="en-US" sz="1200" b="0" i="0" u="none" strike="noStrike" cap="none" dirty="0" smtClean="0">
                <a:solidFill>
                  <a:schemeClr val="dk1"/>
                </a:solidFill>
                <a:effectLst/>
                <a:latin typeface="Calibri"/>
                <a:ea typeface="Calibri"/>
                <a:cs typeface="Calibri"/>
                <a:sym typeface="Calibri"/>
              </a:rPr>
              <a:t> but removes the strange behavior of the equation at low values of change. </a:t>
            </a:r>
          </a:p>
          <a:p>
            <a:pPr marL="457200" marR="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i="0" u="none" strike="noStrike" cap="none" dirty="0" smtClean="0">
                <a:solidFill>
                  <a:schemeClr val="dk1"/>
                </a:solidFill>
                <a:effectLst/>
                <a:latin typeface="Calibri"/>
                <a:ea typeface="Calibri"/>
                <a:cs typeface="Calibri"/>
                <a:sym typeface="Calibri"/>
              </a:rPr>
              <a:t>Researchers also found the RBR aligned better with field-collected burn severity data and had higher classification accuracy than </a:t>
            </a:r>
            <a:r>
              <a:rPr lang="en-US" sz="1200" b="0" i="0" u="none" strike="noStrike" cap="none" dirty="0" err="1" smtClean="0">
                <a:solidFill>
                  <a:schemeClr val="dk1"/>
                </a:solidFill>
                <a:effectLst/>
                <a:latin typeface="Calibri"/>
                <a:ea typeface="Calibri"/>
                <a:cs typeface="Calibri"/>
                <a:sym typeface="Calibri"/>
              </a:rPr>
              <a:t>dNBR</a:t>
            </a:r>
            <a:r>
              <a:rPr lang="en-US" sz="1200" b="0" i="0" u="none" strike="noStrike" cap="none" dirty="0" smtClean="0">
                <a:solidFill>
                  <a:schemeClr val="dk1"/>
                </a:solidFill>
                <a:effectLst/>
                <a:latin typeface="Calibri"/>
                <a:ea typeface="Calibri"/>
                <a:cs typeface="Calibri"/>
                <a:sym typeface="Calibri"/>
              </a:rPr>
              <a:t> and </a:t>
            </a:r>
            <a:r>
              <a:rPr lang="en-US" sz="1200" b="0" i="0" u="none" strike="noStrike" cap="none" dirty="0" err="1" smtClean="0">
                <a:solidFill>
                  <a:schemeClr val="dk1"/>
                </a:solidFill>
                <a:effectLst/>
                <a:latin typeface="Calibri"/>
                <a:ea typeface="Calibri"/>
                <a:cs typeface="Calibri"/>
                <a:sym typeface="Calibri"/>
              </a:rPr>
              <a:t>RdNBR</a:t>
            </a:r>
            <a:r>
              <a:rPr lang="en-US" sz="1200" b="0" i="0" u="none" strike="noStrike" cap="none" dirty="0" smtClean="0">
                <a:solidFill>
                  <a:schemeClr val="dk1"/>
                </a:solidFill>
                <a:effectLst/>
                <a:latin typeface="Calibri"/>
                <a:ea typeface="Calibri"/>
                <a:cs typeface="Calibri"/>
                <a:sym typeface="Calibri"/>
              </a:rPr>
              <a:t>, so we used RBR to quantify burn severity for the Spring Creek Fire.</a:t>
            </a:r>
          </a:p>
          <a:p>
            <a:endParaRPr lang="en-US" dirty="0" smtClean="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41352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a:t>
            </a:r>
            <a:r>
              <a:rPr lang="en-US" baseline="0" dirty="0"/>
              <a:t> Notes:</a:t>
            </a:r>
          </a:p>
          <a:p>
            <a:pPr>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This map shows burn severity for the fire, calculated using the RBR. </a:t>
            </a:r>
          </a:p>
          <a:p>
            <a:pPr>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We can see from this map that the Spring Creek Fire was a pretty severe fire, where large areas within the fire perimeter were quantified as high severity. </a:t>
            </a:r>
            <a:endParaRPr lang="en-US" dirty="0"/>
          </a:p>
          <a:p>
            <a:endParaRPr lang="en-US" dirty="0"/>
          </a:p>
          <a:p>
            <a:pPr marL="0" lvl="0" indent="0" algn="l" rtl="0">
              <a:spcBef>
                <a:spcPts val="0"/>
              </a:spcBef>
              <a:spcAft>
                <a:spcPts val="0"/>
              </a:spcAft>
              <a:buNone/>
            </a:pPr>
            <a:r>
              <a:rPr lang="en-US" dirty="0"/>
              <a:t>Map Credit: </a:t>
            </a:r>
            <a:r>
              <a:rPr lang="en-US" dirty="0" smtClean="0"/>
              <a:t>Created </a:t>
            </a:r>
            <a:r>
              <a:rPr lang="en-US" dirty="0"/>
              <a:t>by </a:t>
            </a:r>
            <a:r>
              <a:rPr lang="en-US" dirty="0" smtClean="0"/>
              <a:t>Kristin</a:t>
            </a:r>
            <a:r>
              <a:rPr lang="en-US" baseline="0" dirty="0" smtClean="0"/>
              <a:t> Davis in </a:t>
            </a:r>
            <a:r>
              <a:rPr lang="en-US" baseline="0" dirty="0"/>
              <a:t>ESRI </a:t>
            </a:r>
            <a:r>
              <a:rPr lang="en-US" baseline="0" dirty="0" smtClean="0"/>
              <a:t>ArcMap</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141823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Notes: </a:t>
            </a:r>
          </a:p>
          <a:p>
            <a:pPr marL="457200" marR="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i="0" u="none" strike="noStrike" cap="none" dirty="0">
                <a:solidFill>
                  <a:schemeClr val="dk1"/>
                </a:solidFill>
                <a:effectLst/>
                <a:latin typeface="Calibri"/>
                <a:ea typeface="Calibri"/>
                <a:cs typeface="Calibri"/>
                <a:sym typeface="Calibri"/>
              </a:rPr>
              <a:t>If we visualize burn severity across </a:t>
            </a:r>
            <a:r>
              <a:rPr lang="en-US" sz="1200" b="0" i="0" u="none" strike="noStrike" cap="none" dirty="0" smtClean="0">
                <a:solidFill>
                  <a:schemeClr val="dk1"/>
                </a:solidFill>
                <a:effectLst/>
                <a:latin typeface="Calibri"/>
                <a:ea typeface="Calibri"/>
                <a:cs typeface="Calibri"/>
                <a:sym typeface="Calibri"/>
              </a:rPr>
              <a:t>vegetation</a:t>
            </a:r>
            <a:r>
              <a:rPr lang="en-US" sz="1200" b="0" i="0" u="none" strike="noStrike" cap="none" baseline="0" dirty="0" smtClean="0">
                <a:solidFill>
                  <a:schemeClr val="dk1"/>
                </a:solidFill>
                <a:effectLst/>
                <a:latin typeface="Calibri"/>
                <a:ea typeface="Calibri"/>
                <a:cs typeface="Calibri"/>
                <a:sym typeface="Calibri"/>
              </a:rPr>
              <a:t> </a:t>
            </a:r>
            <a:r>
              <a:rPr lang="en-US" sz="1200" b="0" i="0" u="none" strike="noStrike" cap="none" dirty="0" smtClean="0">
                <a:solidFill>
                  <a:schemeClr val="dk1"/>
                </a:solidFill>
                <a:effectLst/>
                <a:latin typeface="Calibri"/>
                <a:ea typeface="Calibri"/>
                <a:cs typeface="Calibri"/>
                <a:sym typeface="Calibri"/>
              </a:rPr>
              <a:t>classes </a:t>
            </a:r>
            <a:r>
              <a:rPr lang="en-US" sz="1200" b="0" i="0" u="none" strike="noStrike" cap="none" dirty="0">
                <a:solidFill>
                  <a:schemeClr val="dk1"/>
                </a:solidFill>
                <a:effectLst/>
                <a:latin typeface="Calibri"/>
                <a:ea typeface="Calibri"/>
                <a:cs typeface="Calibri"/>
                <a:sym typeface="Calibri"/>
              </a:rPr>
              <a:t>within the Spring Creek Fire, we see that </a:t>
            </a:r>
            <a:r>
              <a:rPr lang="en-US" sz="1200" b="0" i="0" u="none" strike="noStrike" cap="none" dirty="0" smtClean="0">
                <a:solidFill>
                  <a:schemeClr val="dk1"/>
                </a:solidFill>
                <a:effectLst/>
                <a:latin typeface="Calibri"/>
                <a:ea typeface="Calibri"/>
                <a:cs typeface="Calibri"/>
                <a:sym typeface="Calibri"/>
              </a:rPr>
              <a:t>almost all forest classes</a:t>
            </a:r>
            <a:r>
              <a:rPr lang="en-US" sz="1200" b="0" i="0" u="none" strike="noStrike" cap="none" baseline="0" dirty="0" smtClean="0">
                <a:solidFill>
                  <a:schemeClr val="dk1"/>
                </a:solidFill>
                <a:effectLst/>
                <a:latin typeface="Calibri"/>
                <a:ea typeface="Calibri"/>
                <a:cs typeface="Calibri"/>
                <a:sym typeface="Calibri"/>
              </a:rPr>
              <a:t> burned at high severity, including our focal forest types which</a:t>
            </a:r>
            <a:r>
              <a:rPr lang="en-US" sz="1200" b="0" i="0" u="none" strike="noStrike" cap="none" dirty="0" smtClean="0">
                <a:solidFill>
                  <a:schemeClr val="dk1"/>
                </a:solidFill>
                <a:effectLst/>
                <a:latin typeface="Calibri"/>
                <a:ea typeface="Calibri"/>
                <a:cs typeface="Calibri"/>
                <a:sym typeface="Calibri"/>
              </a:rPr>
              <a:t> </a:t>
            </a:r>
            <a:r>
              <a:rPr lang="en-US" sz="1200" b="0" i="0" u="none" strike="noStrike" cap="none" dirty="0">
                <a:solidFill>
                  <a:schemeClr val="dk1"/>
                </a:solidFill>
                <a:effectLst/>
                <a:latin typeface="Calibri"/>
                <a:ea typeface="Calibri"/>
                <a:cs typeface="Calibri"/>
                <a:sym typeface="Calibri"/>
              </a:rPr>
              <a:t>could be impacted by western spruce </a:t>
            </a:r>
            <a:r>
              <a:rPr lang="en-US" sz="1200" b="0" i="0" u="none" strike="noStrike" cap="none" dirty="0" smtClean="0">
                <a:solidFill>
                  <a:schemeClr val="dk1"/>
                </a:solidFill>
                <a:effectLst/>
                <a:latin typeface="Calibri"/>
                <a:ea typeface="Calibri"/>
                <a:cs typeface="Calibri"/>
                <a:sym typeface="Calibri"/>
              </a:rPr>
              <a:t>budworm, indicated here by the stars.</a:t>
            </a:r>
            <a:endParaRPr lang="en-US" dirty="0"/>
          </a:p>
          <a:p>
            <a:endParaRPr lang="en-US" dirty="0"/>
          </a:p>
          <a:p>
            <a:r>
              <a:rPr lang="en-US" baseline="0" dirty="0" smtClean="0"/>
              <a:t>** are these classes normalized for the entire area?</a:t>
            </a:r>
          </a:p>
          <a:p>
            <a:r>
              <a:rPr lang="en-US" baseline="0" dirty="0" smtClean="0"/>
              <a:t>(no, not standardized by the area for these classes)</a:t>
            </a: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480968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Speaker</a:t>
            </a:r>
            <a:r>
              <a:rPr lang="en-US" baseline="0" dirty="0" smtClean="0"/>
              <a:t> Notes:</a:t>
            </a:r>
          </a:p>
          <a:p>
            <a:pPr>
              <a:buFont typeface="Arial" panose="020B0604020202020204" pitchFamily="34" charset="0"/>
              <a:buChar char="•"/>
            </a:pPr>
            <a:r>
              <a:rPr lang="en-US" baseline="0" dirty="0" smtClean="0"/>
              <a:t>If we focus on our six focal forest classes and standardize the classes for total area so that they’re on comparable scales, we see two main trends. First, all forest classes potentially impacted by western budworm generally had the same distribution of burn severity from the Spring Creek Fire. S</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108291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smtClean="0"/>
              <a:t>Speaker Notes:</a:t>
            </a:r>
          </a:p>
          <a:p>
            <a:pPr marL="171450" lvl="0" indent="-171450" algn="l" rtl="0">
              <a:spcBef>
                <a:spcPts val="0"/>
              </a:spcBef>
              <a:spcAft>
                <a:spcPts val="0"/>
              </a:spcAft>
              <a:buFont typeface="Arial" panose="020B0604020202020204" pitchFamily="34" charset="0"/>
              <a:buChar char="•"/>
            </a:pPr>
            <a:r>
              <a:rPr lang="en-US" baseline="0" dirty="0" smtClean="0"/>
              <a:t>To address our third objective, we used a random forests model to examine whether tree mortality preceding the Spring Creek Fire influenced burn severity of the fire. </a:t>
            </a:r>
          </a:p>
          <a:p>
            <a:pPr marL="171450" lvl="0" indent="-171450" algn="l" rtl="0">
              <a:spcBef>
                <a:spcPts val="0"/>
              </a:spcBef>
              <a:spcAft>
                <a:spcPts val="0"/>
              </a:spcAft>
              <a:buFont typeface="Arial" panose="020B0604020202020204" pitchFamily="34" charset="0"/>
              <a:buChar char="•"/>
            </a:pPr>
            <a:r>
              <a:rPr lang="en-US" baseline="0" dirty="0" smtClean="0"/>
              <a:t>We used the results from our tree mortality model as one of our predictors, and also considered slope, aspect, elevation, and forest type as predictors in this model.</a:t>
            </a:r>
          </a:p>
          <a:p>
            <a:pPr marL="171450" lvl="0" indent="-171450" algn="l" rtl="0">
              <a:spcBef>
                <a:spcPts val="0"/>
              </a:spcBef>
              <a:spcAft>
                <a:spcPts val="0"/>
              </a:spcAft>
              <a:buFont typeface="Arial" panose="020B0604020202020204" pitchFamily="34" charset="0"/>
              <a:buChar char="•"/>
            </a:pPr>
            <a:r>
              <a:rPr lang="en-US" baseline="0" dirty="0" smtClean="0"/>
              <a:t>We found that tree mortality was of low importance to predicting burn severity for the fire, and also the variance explained by this model was only ~10%.</a:t>
            </a:r>
          </a:p>
          <a:p>
            <a:pPr marL="171450" lvl="0" indent="-171450" algn="l" rtl="0">
              <a:spcBef>
                <a:spcPts val="0"/>
              </a:spcBef>
              <a:spcAft>
                <a:spcPts val="0"/>
              </a:spcAft>
              <a:buFont typeface="Arial" panose="020B0604020202020204" pitchFamily="34" charset="0"/>
              <a:buChar char="•"/>
            </a:pPr>
            <a:r>
              <a:rPr lang="en-US" baseline="0" dirty="0" smtClean="0"/>
              <a:t>Given these results, we cannot say whether tree mortality influenced burn severity of the Spring Creek Fire using this model.</a:t>
            </a:r>
          </a:p>
          <a:p>
            <a:pPr marL="171450" lvl="0" indent="-171450" algn="l" rtl="0">
              <a:spcBef>
                <a:spcPts val="0"/>
              </a:spcBef>
              <a:spcAft>
                <a:spcPts val="0"/>
              </a:spcAft>
              <a:buFont typeface="Arial" panose="020B0604020202020204" pitchFamily="34" charset="0"/>
              <a:buChar char="•"/>
            </a:pPr>
            <a:r>
              <a:rPr lang="en-US" baseline="0" dirty="0" smtClean="0"/>
              <a:t>However, our modeling approach to address this question could certainly be built upon in future projects.</a:t>
            </a:r>
          </a:p>
          <a:p>
            <a:pPr marL="0" lvl="0" indent="0" algn="l" rtl="0">
              <a:spcBef>
                <a:spcPts val="0"/>
              </a:spcBef>
              <a:spcAft>
                <a:spcPts val="0"/>
              </a:spcAft>
              <a:buFont typeface="Arial" panose="020B0604020202020204" pitchFamily="34" charset="0"/>
              <a:buNone/>
            </a:pPr>
            <a:endParaRPr lang="en-US" baseline="0" dirty="0" smtClean="0"/>
          </a:p>
        </p:txBody>
      </p:sp>
      <p:sp>
        <p:nvSpPr>
          <p:cNvPr id="222" name="Google Shape;22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991482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reflecting</a:t>
            </a:r>
            <a:r>
              <a:rPr lang="en-US" baseline="0" dirty="0" smtClean="0"/>
              <a:t> on overarching conclusions for our study we first determined that the one step…..</a:t>
            </a:r>
          </a:p>
          <a:p>
            <a:endParaRPr lang="en-US" baseline="0" dirty="0" smtClean="0"/>
          </a:p>
          <a:p>
            <a:r>
              <a:rPr lang="en-US" baseline="0" dirty="0" smtClean="0"/>
              <a:t>This may be due to the severity of the fire </a:t>
            </a:r>
          </a:p>
          <a:p>
            <a:r>
              <a:rPr lang="en-US" baseline="0" dirty="0" smtClean="0"/>
              <a:t>Fire is a very complex process and it is </a:t>
            </a:r>
            <a:r>
              <a:rPr lang="en-US" baseline="0" dirty="0" err="1" smtClean="0"/>
              <a:t>diffult</a:t>
            </a:r>
            <a:r>
              <a:rPr lang="en-US" baseline="0" dirty="0" smtClean="0"/>
              <a:t> to </a:t>
            </a:r>
            <a:r>
              <a:rPr lang="en-US" baseline="0" dirty="0" err="1" smtClean="0"/>
              <a:t>attributy</a:t>
            </a:r>
            <a:r>
              <a:rPr lang="en-US" baseline="0" dirty="0" smtClean="0"/>
              <a:t> severity due to one factor. As severity is influenced by many factors that we were unable to explore for this project. </a:t>
            </a:r>
            <a:endParaRPr lang="en-US" dirty="0" smtClean="0"/>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841032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051592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detailed resolution </a:t>
            </a:r>
            <a:r>
              <a:rPr lang="en-US" dirty="0" smtClean="0">
                <a:sym typeface="Wingdings" panose="05000000000000000000" pitchFamily="2" charset="2"/>
              </a:rPr>
              <a:t> </a:t>
            </a:r>
            <a:r>
              <a:rPr lang="en-US" dirty="0" smtClean="0"/>
              <a:t>10m data our partners expressed interest in\</a:t>
            </a:r>
          </a:p>
          <a:p>
            <a:endParaRPr lang="en-US" dirty="0" smtClean="0"/>
          </a:p>
          <a:p>
            <a:r>
              <a:rPr lang="en-US" dirty="0" smtClean="0"/>
              <a:t>Our project has</a:t>
            </a:r>
            <a:r>
              <a:rPr lang="en-US" baseline="0" dirty="0" smtClean="0"/>
              <a:t> created a really good foundation to help inform land management decisions</a:t>
            </a:r>
            <a:endParaRPr lang="en-US" dirty="0" smtClean="0"/>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44504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4455c4d31b_1_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smtClean="0"/>
              <a:t>Speaker Notes: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dirty="0" smtClean="0"/>
              <a:t>(first click)The</a:t>
            </a:r>
            <a:r>
              <a:rPr lang="en-US" baseline="0" dirty="0" smtClean="0"/>
              <a:t> </a:t>
            </a:r>
            <a:r>
              <a:rPr lang="en-US" sz="1200" b="0" i="0" u="none" strike="noStrike" cap="none" dirty="0" smtClean="0">
                <a:solidFill>
                  <a:schemeClr val="dk1"/>
                </a:solidFill>
                <a:effectLst/>
                <a:latin typeface="Calibri"/>
                <a:ea typeface="Calibri"/>
                <a:cs typeface="Calibri"/>
                <a:sym typeface="Calibri"/>
              </a:rPr>
              <a:t>western spruce budworm (</a:t>
            </a:r>
            <a:r>
              <a:rPr lang="en-US" sz="1200" b="0" i="1" u="none" strike="noStrike" cap="none" dirty="0" err="1" smtClean="0">
                <a:solidFill>
                  <a:schemeClr val="dk1"/>
                </a:solidFill>
                <a:effectLst/>
                <a:latin typeface="Calibri"/>
                <a:ea typeface="Calibri"/>
                <a:cs typeface="Calibri"/>
                <a:sym typeface="Calibri"/>
              </a:rPr>
              <a:t>Choristoneura</a:t>
            </a:r>
            <a:r>
              <a:rPr lang="en-US" sz="1200" b="0" i="1" u="none" strike="noStrike" cap="none" dirty="0" smtClean="0">
                <a:solidFill>
                  <a:schemeClr val="dk1"/>
                </a:solidFill>
                <a:effectLst/>
                <a:latin typeface="Calibri"/>
                <a:ea typeface="Calibri"/>
                <a:cs typeface="Calibri"/>
                <a:sym typeface="Calibri"/>
              </a:rPr>
              <a:t> </a:t>
            </a:r>
            <a:r>
              <a:rPr lang="en-US" sz="1200" b="0" i="1" u="none" strike="noStrike" cap="none" dirty="0" err="1" smtClean="0">
                <a:solidFill>
                  <a:schemeClr val="dk1"/>
                </a:solidFill>
                <a:effectLst/>
                <a:latin typeface="Calibri"/>
                <a:ea typeface="Calibri"/>
                <a:cs typeface="Calibri"/>
                <a:sym typeface="Calibri"/>
              </a:rPr>
              <a:t>freemani</a:t>
            </a:r>
            <a:r>
              <a:rPr lang="en-US" sz="1200" b="0" i="0" u="none" strike="noStrike" cap="none" dirty="0" smtClean="0">
                <a:solidFill>
                  <a:schemeClr val="dk1"/>
                </a:solidFill>
                <a:effectLst/>
                <a:latin typeface="Calibri"/>
                <a:ea typeface="Calibri"/>
                <a:cs typeface="Calibri"/>
                <a:sym typeface="Calibri"/>
              </a:rPr>
              <a:t>) influences have gained the attention of forest managers,</a:t>
            </a:r>
            <a:r>
              <a:rPr lang="en-US" sz="1200" b="0" i="0" u="none" strike="noStrike" cap="none" baseline="0" dirty="0" smtClean="0">
                <a:solidFill>
                  <a:schemeClr val="dk1"/>
                </a:solidFill>
                <a:effectLst/>
                <a:latin typeface="Calibri"/>
                <a:ea typeface="Calibri"/>
                <a:cs typeface="Calibri"/>
                <a:sym typeface="Calibri"/>
              </a:rPr>
              <a:t> </a:t>
            </a:r>
            <a:r>
              <a:rPr lang="en-US" sz="1200" b="0" i="0" u="none" strike="noStrike" cap="none" dirty="0" smtClean="0">
                <a:solidFill>
                  <a:schemeClr val="dk1"/>
                </a:solidFill>
                <a:effectLst/>
                <a:latin typeface="Calibri"/>
                <a:ea typeface="Calibri"/>
                <a:cs typeface="Calibri"/>
                <a:sym typeface="Calibri"/>
              </a:rPr>
              <a:t>particularly in the region of the Spring Creek Fire</a:t>
            </a:r>
            <a:r>
              <a:rPr lang="en-US" sz="1200" b="0" i="0" u="none" strike="noStrike" cap="none" baseline="0" dirty="0" smtClean="0">
                <a:solidFill>
                  <a:schemeClr val="dk1"/>
                </a:solidFill>
                <a:effectLst/>
                <a:latin typeface="Calibri"/>
                <a:ea typeface="Calibri"/>
                <a:cs typeface="Calibri"/>
                <a:sym typeface="Calibri"/>
              </a:rPr>
              <a:t> as its</a:t>
            </a:r>
            <a:r>
              <a:rPr lang="en-US" sz="1200" b="0" i="0" u="none" strike="noStrike" cap="none" dirty="0" smtClean="0">
                <a:solidFill>
                  <a:schemeClr val="dk1"/>
                </a:solidFill>
                <a:effectLst/>
                <a:latin typeface="Calibri"/>
                <a:ea typeface="Calibri"/>
                <a:cs typeface="Calibri"/>
                <a:sym typeface="Calibri"/>
              </a:rPr>
              <a:t> populations have reached </a:t>
            </a:r>
            <a:r>
              <a:rPr lang="en-US" sz="1200" b="1" i="0" u="none" strike="noStrike" cap="none" dirty="0" smtClean="0">
                <a:solidFill>
                  <a:schemeClr val="dk1"/>
                </a:solidFill>
                <a:effectLst/>
                <a:latin typeface="Calibri"/>
                <a:ea typeface="Calibri"/>
                <a:cs typeface="Calibri"/>
                <a:sym typeface="Calibri"/>
              </a:rPr>
              <a:t>outbreak proportions</a:t>
            </a:r>
            <a:r>
              <a:rPr lang="en-US" sz="1200" b="0" i="0" u="none" strike="noStrike" cap="none" dirty="0" smtClean="0">
                <a:solidFill>
                  <a:schemeClr val="dk1"/>
                </a:solidFill>
                <a:effectLst/>
                <a:latin typeface="Calibri"/>
                <a:ea typeface="Calibri"/>
                <a:cs typeface="Calibri"/>
                <a:sym typeface="Calibri"/>
              </a:rPr>
              <a:t> in recent years (West 2017, Colorado State Forest Service).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i="0" u="none" strike="noStrike" cap="none" dirty="0" smtClean="0">
                <a:solidFill>
                  <a:schemeClr val="dk1"/>
                </a:solidFill>
                <a:effectLst/>
                <a:latin typeface="Calibri"/>
                <a:ea typeface="Calibri"/>
                <a:cs typeface="Calibri"/>
                <a:sym typeface="Calibri"/>
              </a:rPr>
              <a:t>The budworm is a widespread native caterpillar that eats the needles and leaves from</a:t>
            </a:r>
            <a:r>
              <a:rPr lang="en-US" sz="1200" b="0" i="0" u="none" strike="noStrike" cap="none" baseline="0" dirty="0" smtClean="0">
                <a:solidFill>
                  <a:schemeClr val="dk1"/>
                </a:solidFill>
                <a:effectLst/>
                <a:latin typeface="Calibri"/>
                <a:ea typeface="Calibri"/>
                <a:cs typeface="Calibri"/>
                <a:sym typeface="Calibri"/>
              </a:rPr>
              <a:t> a host tree and spreads to other trees during a moth life stage.</a:t>
            </a:r>
            <a:endParaRPr lang="en-US" sz="1200" b="0" i="0" u="none" strike="noStrike" cap="none" dirty="0" smtClean="0">
              <a:solidFill>
                <a:schemeClr val="dk1"/>
              </a:solidFill>
              <a:effectLst/>
              <a:latin typeface="Calibri"/>
              <a:ea typeface="Calibri"/>
              <a:cs typeface="Calibri"/>
              <a:sym typeface="Calibri"/>
            </a:endParaRP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i="0" u="none" strike="noStrike" cap="none" dirty="0" smtClean="0">
                <a:solidFill>
                  <a:schemeClr val="dk1"/>
                </a:solidFill>
                <a:effectLst/>
                <a:latin typeface="Calibri"/>
                <a:ea typeface="Calibri"/>
                <a:cs typeface="Calibri"/>
                <a:sym typeface="Calibri"/>
              </a:rPr>
              <a:t>(second click)Budworm attacks gradually affect host trees (primarily firs and spruces, and less commonly pines) over the span of three to five years.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i="0" u="none" strike="noStrike" cap="none" dirty="0" smtClean="0">
                <a:solidFill>
                  <a:schemeClr val="dk1"/>
                </a:solidFill>
                <a:effectLst/>
                <a:latin typeface="Calibri"/>
                <a:ea typeface="Calibri"/>
                <a:cs typeface="Calibri"/>
                <a:sym typeface="Calibri"/>
              </a:rPr>
              <a:t>(third click)Trees weakened from budworm defoliation are more prone to other insect and disease attacks, resulting in tree mortality (</a:t>
            </a:r>
            <a:r>
              <a:rPr lang="en-US" sz="1200" b="0" i="0" u="none" strike="noStrike" cap="none" dirty="0" err="1" smtClean="0">
                <a:solidFill>
                  <a:schemeClr val="dk1"/>
                </a:solidFill>
                <a:effectLst/>
                <a:latin typeface="Calibri"/>
                <a:ea typeface="Calibri"/>
                <a:cs typeface="Calibri"/>
                <a:sym typeface="Calibri"/>
              </a:rPr>
              <a:t>Meigs</a:t>
            </a:r>
            <a:r>
              <a:rPr lang="en-US" sz="1200" b="0" i="0" u="none" strike="noStrike" cap="none" dirty="0" smtClean="0">
                <a:solidFill>
                  <a:schemeClr val="dk1"/>
                </a:solidFill>
                <a:effectLst/>
                <a:latin typeface="Calibri"/>
                <a:ea typeface="Calibri"/>
                <a:cs typeface="Calibri"/>
                <a:sym typeface="Calibri"/>
              </a:rPr>
              <a:t> et al. 2016). </a:t>
            </a: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endParaRPr lang="en-US" sz="1200" b="0" i="0" u="none" strike="noStrike" cap="none" dirty="0" smtClean="0">
              <a:solidFill>
                <a:schemeClr val="dk1"/>
              </a:solidFill>
              <a:effectLst/>
              <a:latin typeface="Calibri"/>
              <a:ea typeface="Calibri"/>
              <a:cs typeface="Calibri"/>
              <a:sym typeface="Calibri"/>
            </a:endParaRPr>
          </a:p>
          <a:p>
            <a:pPr marL="0" lvl="0" indent="0" algn="l" rtl="0">
              <a:spcBef>
                <a:spcPts val="0"/>
              </a:spcBef>
              <a:spcAft>
                <a:spcPts val="0"/>
              </a:spcAft>
              <a:buNone/>
            </a:pPr>
            <a:endParaRPr lang="en-US" dirty="0" smtClean="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smtClean="0"/>
              <a:t>Image Credit: Dion </a:t>
            </a:r>
            <a:r>
              <a:rPr lang="en-US" dirty="0" err="1" smtClean="0"/>
              <a:t>Manastyski</a:t>
            </a:r>
            <a:r>
              <a:rPr lang="en-US" dirty="0" smtClean="0"/>
              <a:t>, https://tidcf.nrcan.gc.ca/en/insects/factsheet/1000040</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smtClean="0"/>
              <a:t>https://tidcf.nrcan.gc.ca/en/insects/factsheet/1000040</a:t>
            </a:r>
          </a:p>
        </p:txBody>
      </p:sp>
      <p:sp>
        <p:nvSpPr>
          <p:cNvPr id="167" name="Google Shape;167;g4455c4d31b_1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73" name="Google Shape;373;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663093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200" b="0" i="0" u="none" strike="noStrike" cap="none" smtClean="0">
                <a:solidFill>
                  <a:schemeClr val="dk1"/>
                </a:solidFill>
                <a:latin typeface="Calibri"/>
                <a:ea typeface="Calibri"/>
                <a:cs typeface="Calibri"/>
                <a:sym typeface="Calibri"/>
              </a:rPr>
              <a:t>32</a:t>
            </a:fld>
            <a:endParaRPr lang="uk-U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811684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Notes:</a:t>
            </a:r>
          </a:p>
          <a:p>
            <a:pPr>
              <a:buFont typeface="Arial" panose="020B0604020202020204" pitchFamily="34" charset="0"/>
              <a:buChar char="•"/>
            </a:pPr>
            <a:r>
              <a:rPr lang="en-US" dirty="0"/>
              <a:t>We ended up with four separate Training Datasets from our two Samplers.</a:t>
            </a:r>
          </a:p>
          <a:p>
            <a:pPr>
              <a:buFont typeface="Arial" panose="020B0604020202020204" pitchFamily="34" charset="0"/>
              <a:buChar char="•"/>
            </a:pPr>
            <a:r>
              <a:rPr lang="en-US" dirty="0"/>
              <a:t>Sampler 1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2330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Speaker Notes:</a:t>
            </a:r>
          </a:p>
          <a:p>
            <a:pPr marL="171450" lvl="0" indent="-171450" algn="l" rtl="0">
              <a:spcBef>
                <a:spcPts val="0"/>
              </a:spcBef>
              <a:spcAft>
                <a:spcPts val="0"/>
              </a:spcAft>
              <a:buFont typeface="Arial" panose="020B0604020202020204" pitchFamily="34" charset="0"/>
              <a:buChar char="•"/>
            </a:pPr>
            <a:r>
              <a:rPr lang="en-US" dirty="0"/>
              <a:t>Here</a:t>
            </a:r>
            <a:r>
              <a:rPr lang="en-US" baseline="0" dirty="0"/>
              <a:t> we have the bar plots for the aerial detection survey data which indicate </a:t>
            </a:r>
            <a:r>
              <a:rPr lang="en-US" baseline="0" dirty="0" smtClean="0"/>
              <a:t>varying </a:t>
            </a:r>
            <a:r>
              <a:rPr lang="en-US" baseline="0" dirty="0"/>
              <a:t>causes of tree </a:t>
            </a:r>
            <a:r>
              <a:rPr lang="en-US" baseline="0" dirty="0" smtClean="0"/>
              <a:t>damage. </a:t>
            </a:r>
            <a:r>
              <a:rPr lang="en-US" baseline="0" dirty="0"/>
              <a:t>This data represents our study area for the years 1996 through 2017.</a:t>
            </a:r>
          </a:p>
          <a:p>
            <a:pPr marL="171450" lvl="0" indent="-171450" algn="l" rtl="0">
              <a:spcBef>
                <a:spcPts val="0"/>
              </a:spcBef>
              <a:spcAft>
                <a:spcPts val="0"/>
              </a:spcAft>
              <a:buFont typeface="Arial" panose="020B0604020202020204" pitchFamily="34" charset="0"/>
              <a:buChar char="•"/>
            </a:pPr>
            <a:r>
              <a:rPr lang="en-US" baseline="0" dirty="0"/>
              <a:t>By graying out other causes, we see that spruce budworm in blue, is the predominant cause of </a:t>
            </a:r>
            <a:r>
              <a:rPr lang="en-US" baseline="0" dirty="0" smtClean="0"/>
              <a:t>damage </a:t>
            </a:r>
            <a:r>
              <a:rPr lang="en-US" baseline="0" dirty="0"/>
              <a:t>during our study period.</a:t>
            </a:r>
          </a:p>
          <a:p>
            <a:pPr marL="171450" lvl="0" indent="-171450" algn="l" rtl="0">
              <a:spcBef>
                <a:spcPts val="0"/>
              </a:spcBef>
              <a:spcAft>
                <a:spcPts val="0"/>
              </a:spcAft>
              <a:buFont typeface="Arial" panose="020B0604020202020204" pitchFamily="34" charset="0"/>
              <a:buChar char="•"/>
            </a:pPr>
            <a:r>
              <a:rPr lang="en-US" baseline="0" dirty="0"/>
              <a:t>We identified 1998 as </a:t>
            </a:r>
            <a:r>
              <a:rPr lang="en-US" baseline="0" dirty="0" smtClean="0"/>
              <a:t>the most representative year prior to major budworm outbreak seen here.</a:t>
            </a:r>
            <a:endParaRPr lang="en-US" baseline="0" dirty="0"/>
          </a:p>
        </p:txBody>
      </p:sp>
      <p:sp>
        <p:nvSpPr>
          <p:cNvPr id="132" name="Google Shape;13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287289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smtClean="0"/>
              <a:t>Speaker Notes</a:t>
            </a:r>
          </a:p>
          <a:p>
            <a:pPr marL="171450" lvl="0" indent="-171450" algn="l" rtl="0">
              <a:spcBef>
                <a:spcPts val="0"/>
              </a:spcBef>
              <a:spcAft>
                <a:spcPts val="0"/>
              </a:spcAft>
              <a:buFont typeface="Arial" panose="020B0604020202020204" pitchFamily="34" charset="0"/>
              <a:buChar char="•"/>
            </a:pPr>
            <a:r>
              <a:rPr lang="en-US" sz="1200" b="0" i="0" u="none" strike="noStrike" cap="none" dirty="0" smtClean="0">
                <a:solidFill>
                  <a:schemeClr val="dk1"/>
                </a:solidFill>
                <a:effectLst/>
                <a:latin typeface="Calibri"/>
                <a:ea typeface="Calibri"/>
                <a:cs typeface="Calibri"/>
                <a:sym typeface="Calibri"/>
              </a:rPr>
              <a:t>In June 2018 the Spring Creek Fire(click), the third largest wildfire in Colorado history (click), burned108,045 acres (click).</a:t>
            </a:r>
          </a:p>
          <a:p>
            <a:pPr marL="171450" lvl="0" indent="-171450" algn="l" rtl="0">
              <a:spcBef>
                <a:spcPts val="0"/>
              </a:spcBef>
              <a:spcAft>
                <a:spcPts val="0"/>
              </a:spcAft>
              <a:buFont typeface="Arial" panose="020B0604020202020204" pitchFamily="34" charset="0"/>
              <a:buChar char="•"/>
            </a:pPr>
            <a:r>
              <a:rPr lang="en-US" sz="1200" b="0" i="0" u="none" strike="noStrike" cap="none" dirty="0" smtClean="0">
                <a:solidFill>
                  <a:schemeClr val="dk1"/>
                </a:solidFill>
                <a:effectLst/>
                <a:latin typeface="Calibri"/>
                <a:ea typeface="Calibri"/>
                <a:cs typeface="Calibri"/>
                <a:sym typeface="Calibri"/>
              </a:rPr>
              <a:t>This devastating fire destroyed 140 homes (click) and was declared 100% contained on September 10, 2018 (click) (</a:t>
            </a:r>
            <a:r>
              <a:rPr lang="en-US" sz="1200" b="0" i="0" u="none" strike="noStrike" cap="none" dirty="0" err="1" smtClean="0">
                <a:solidFill>
                  <a:schemeClr val="dk1"/>
                </a:solidFill>
                <a:effectLst/>
                <a:latin typeface="Calibri"/>
                <a:ea typeface="Calibri"/>
                <a:cs typeface="Calibri"/>
                <a:sym typeface="Calibri"/>
              </a:rPr>
              <a:t>Kackley</a:t>
            </a:r>
            <a:r>
              <a:rPr lang="en-US" sz="1200" b="0" i="0" u="none" strike="noStrike" cap="none" dirty="0" smtClean="0">
                <a:solidFill>
                  <a:schemeClr val="dk1"/>
                </a:solidFill>
                <a:effectLst/>
                <a:latin typeface="Calibri"/>
                <a:ea typeface="Calibri"/>
                <a:cs typeface="Calibri"/>
                <a:sym typeface="Calibri"/>
              </a:rPr>
              <a:t> 2018)</a:t>
            </a:r>
          </a:p>
          <a:p>
            <a:pPr marL="171450" lvl="0" indent="-171450" algn="l" rtl="0">
              <a:spcBef>
                <a:spcPts val="0"/>
              </a:spcBef>
              <a:spcAft>
                <a:spcPts val="0"/>
              </a:spcAft>
              <a:buFont typeface="Arial" panose="020B0604020202020204" pitchFamily="34" charset="0"/>
              <a:buChar char="•"/>
            </a:pPr>
            <a:endParaRPr lang="en-US" u="sng" dirty="0" smtClean="0">
              <a:solidFill>
                <a:schemeClr val="hlink"/>
              </a:solidFill>
              <a:hlinkClick r:id="rId3"/>
            </a:endParaRPr>
          </a:p>
          <a:p>
            <a:pPr marL="0" lvl="0" indent="0" algn="l" rtl="0">
              <a:spcBef>
                <a:spcPts val="0"/>
              </a:spcBef>
              <a:spcAft>
                <a:spcPts val="0"/>
              </a:spcAft>
              <a:buNone/>
            </a:pPr>
            <a:endParaRPr lang="en-US" u="sng" dirty="0" smtClean="0">
              <a:solidFill>
                <a:schemeClr val="hlink"/>
              </a:solidFill>
              <a:hlinkClick r:id="rId3"/>
            </a:endParaRPr>
          </a:p>
          <a:p>
            <a:pPr marL="0" lvl="0" indent="0" algn="l" rtl="0">
              <a:spcBef>
                <a:spcPts val="0"/>
              </a:spcBef>
              <a:spcAft>
                <a:spcPts val="0"/>
              </a:spcAft>
              <a:buNone/>
            </a:pPr>
            <a:endParaRPr lang="en-US" u="sng" dirty="0" smtClean="0">
              <a:solidFill>
                <a:schemeClr val="hlink"/>
              </a:solidFill>
              <a:hlinkClick r:id="rId3"/>
            </a:endParaRPr>
          </a:p>
          <a:p>
            <a:pPr marL="0" lvl="0" indent="0" algn="l" rtl="0">
              <a:spcBef>
                <a:spcPts val="0"/>
              </a:spcBef>
              <a:spcAft>
                <a:spcPts val="0"/>
              </a:spcAft>
              <a:buNone/>
            </a:pPr>
            <a:endParaRPr lang="en-US" u="sng" dirty="0" smtClean="0">
              <a:solidFill>
                <a:schemeClr val="hlink"/>
              </a:solidFill>
              <a:hlinkClick r:id="rId3"/>
            </a:endParaRPr>
          </a:p>
          <a:p>
            <a:pPr marL="0" lvl="0" indent="0" algn="l" rtl="0">
              <a:spcBef>
                <a:spcPts val="0"/>
              </a:spcBef>
              <a:spcAft>
                <a:spcPts val="0"/>
              </a:spcAft>
              <a:buNone/>
            </a:pPr>
            <a:r>
              <a:rPr lang="en-US" u="none" dirty="0" smtClean="0">
                <a:solidFill>
                  <a:schemeClr val="hlink"/>
                </a:solidFill>
                <a:hlinkClick r:id="rId3"/>
              </a:rPr>
              <a:t>Image credit: </a:t>
            </a:r>
            <a:r>
              <a:rPr lang="en-US" u="sng" dirty="0" smtClean="0">
                <a:solidFill>
                  <a:schemeClr val="hlink"/>
                </a:solidFill>
                <a:hlinkClick r:id="rId3"/>
              </a:rPr>
              <a:t>https://commons.wikimedia.org/wiki/File:Fire-Forest.jpg</a:t>
            </a:r>
          </a:p>
          <a:p>
            <a:pPr marL="0" lvl="0" indent="0" algn="l" rtl="0">
              <a:spcBef>
                <a:spcPts val="0"/>
              </a:spcBef>
              <a:spcAft>
                <a:spcPts val="0"/>
              </a:spcAft>
              <a:buNone/>
            </a:pPr>
            <a:endParaRPr lang="en-US" u="sng" dirty="0" smtClean="0">
              <a:solidFill>
                <a:schemeClr val="hlink"/>
              </a:solidFill>
              <a:hlinkClick r:id="rId3"/>
            </a:endParaRPr>
          </a:p>
          <a:p>
            <a:pPr marL="0" lvl="0" indent="0" algn="l" rtl="0">
              <a:spcBef>
                <a:spcPts val="0"/>
              </a:spcBef>
              <a:spcAft>
                <a:spcPts val="0"/>
              </a:spcAft>
              <a:buNone/>
            </a:pPr>
            <a:r>
              <a:rPr lang="en-US" u="sng" dirty="0" smtClean="0">
                <a:solidFill>
                  <a:schemeClr val="hlink"/>
                </a:solidFill>
                <a:hlinkClick r:id="rId3"/>
              </a:rPr>
              <a:t>https://pixabay.com/en/forest-fire-hose-water-wildfire-3694495/</a:t>
            </a:r>
          </a:p>
          <a:p>
            <a:pPr marL="0" lvl="0" indent="0" algn="l" rtl="0">
              <a:spcBef>
                <a:spcPts val="0"/>
              </a:spcBef>
              <a:spcAft>
                <a:spcPts val="0"/>
              </a:spcAft>
              <a:buNone/>
            </a:pPr>
            <a:endParaRPr lang="en-US" u="sng" dirty="0" smtClean="0">
              <a:solidFill>
                <a:schemeClr val="hlink"/>
              </a:solidFill>
              <a:hlinkClick r:id="rId3"/>
            </a:endParaRPr>
          </a:p>
          <a:p>
            <a:pPr marL="0" lvl="0" indent="0" algn="l" rtl="0">
              <a:spcBef>
                <a:spcPts val="0"/>
              </a:spcBef>
              <a:spcAft>
                <a:spcPts val="0"/>
              </a:spcAft>
              <a:buNone/>
            </a:pPr>
            <a:r>
              <a:rPr lang="en-US" u="sng" dirty="0" smtClean="0">
                <a:solidFill>
                  <a:schemeClr val="hlink"/>
                </a:solidFill>
                <a:hlinkClick r:id="rId3"/>
              </a:rPr>
              <a:t>http://www.canoncitydailyrecord.com/news/colorado/ci_31997423/colorado-fire-update-spring-creek-fire-set-become</a:t>
            </a:r>
            <a:endParaRPr lang="en-US" dirty="0" smtClean="0"/>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u="sng" dirty="0" smtClean="0">
                <a:solidFill>
                  <a:schemeClr val="hlink"/>
                </a:solidFill>
                <a:hlinkClick r:id="rId4"/>
              </a:rPr>
              <a:t>http://www.lavozcolorado.com/detail.php?id=9797</a:t>
            </a:r>
            <a:endParaRPr lang="en-US" dirty="0" smtClean="0"/>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sz="1800" u="sng" dirty="0" smtClean="0">
                <a:solidFill>
                  <a:srgbClr val="FFFFFF"/>
                </a:solidFill>
                <a:latin typeface="Roboto"/>
                <a:ea typeface="Roboto"/>
                <a:cs typeface="Roboto"/>
                <a:sym typeface="Roboto"/>
                <a:hlinkClick r:id="rId5"/>
              </a:rPr>
              <a:t>https://youtu.be/u755lTHxTcE</a:t>
            </a:r>
            <a:endParaRPr lang="en-US" dirty="0" smtClean="0"/>
          </a:p>
          <a:p>
            <a:pPr marL="0" lvl="0" indent="0" algn="l" rtl="0">
              <a:spcBef>
                <a:spcPts val="0"/>
              </a:spcBef>
              <a:spcAft>
                <a:spcPts val="0"/>
              </a:spcAft>
              <a:buNone/>
            </a:pPr>
            <a:endParaRPr lang="en-US" dirty="0"/>
          </a:p>
        </p:txBody>
      </p:sp>
      <p:sp>
        <p:nvSpPr>
          <p:cNvPr id="142" name="Google Shape;14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58634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4455c4d31b_1_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smtClean="0">
                <a:sym typeface="Arial"/>
              </a:rPr>
              <a:t>Speaker Notes: </a:t>
            </a:r>
          </a:p>
          <a:p>
            <a:pPr marL="171450" lvl="0" indent="-171450" algn="l" rtl="0">
              <a:spcBef>
                <a:spcPts val="0"/>
              </a:spcBef>
              <a:spcAft>
                <a:spcPts val="0"/>
              </a:spcAft>
              <a:buFont typeface="Arial" panose="020B0604020202020204" pitchFamily="34" charset="0"/>
              <a:buChar char="•"/>
            </a:pPr>
            <a:r>
              <a:rPr lang="en-US" dirty="0" smtClean="0">
                <a:sym typeface="Arial"/>
              </a:rPr>
              <a:t> Land Managers do not know whether insect-related tree mortality will impact the severity of subsequent wildfires.</a:t>
            </a:r>
          </a:p>
          <a:p>
            <a:pPr marL="171450" lvl="0" indent="-171450" algn="l" rtl="0">
              <a:spcBef>
                <a:spcPts val="0"/>
              </a:spcBef>
              <a:spcAft>
                <a:spcPts val="0"/>
              </a:spcAft>
              <a:buFont typeface="Arial" panose="020B0604020202020204" pitchFamily="34" charset="0"/>
              <a:buChar char="•"/>
            </a:pPr>
            <a:r>
              <a:rPr lang="en-US" sz="1200" b="0" i="0" u="none" strike="noStrike" cap="none" dirty="0" smtClean="0">
                <a:solidFill>
                  <a:schemeClr val="dk1"/>
                </a:solidFill>
                <a:effectLst/>
                <a:latin typeface="Calibri"/>
                <a:ea typeface="Calibri"/>
                <a:cs typeface="Calibri"/>
                <a:sym typeface="Calibri"/>
              </a:rPr>
              <a:t>The</a:t>
            </a:r>
            <a:r>
              <a:rPr lang="en-US" sz="1200" b="0" i="0" u="none" strike="noStrike" cap="none" baseline="0" dirty="0" smtClean="0">
                <a:solidFill>
                  <a:schemeClr val="dk1"/>
                </a:solidFill>
                <a:effectLst/>
                <a:latin typeface="Calibri"/>
                <a:ea typeface="Calibri"/>
                <a:cs typeface="Calibri"/>
                <a:sym typeface="Calibri"/>
              </a:rPr>
              <a:t> Spring Creek Fire</a:t>
            </a:r>
            <a:r>
              <a:rPr lang="en-US" sz="1200" b="0" i="0" u="none" strike="noStrike" cap="none" dirty="0" smtClean="0">
                <a:solidFill>
                  <a:schemeClr val="dk1"/>
                </a:solidFill>
                <a:effectLst/>
                <a:latin typeface="Calibri"/>
                <a:ea typeface="Calibri"/>
                <a:cs typeface="Calibri"/>
                <a:sym typeface="Calibri"/>
              </a:rPr>
              <a:t> motivated questions about the relationship between standing dead trees (i.e. tree mortality) and wildfire frequency/severity.</a:t>
            </a:r>
          </a:p>
          <a:p>
            <a:pPr marL="171450" lvl="0" indent="-171450" algn="l" rtl="0">
              <a:spcBef>
                <a:spcPts val="0"/>
              </a:spcBef>
              <a:spcAft>
                <a:spcPts val="0"/>
              </a:spcAft>
              <a:buFont typeface="Arial" panose="020B0604020202020204" pitchFamily="34" charset="0"/>
              <a:buChar char="•"/>
            </a:pPr>
            <a:r>
              <a:rPr lang="en-US" sz="1200" b="0" i="0" u="none" strike="noStrike" cap="none" baseline="0" dirty="0" smtClean="0">
                <a:solidFill>
                  <a:schemeClr val="dk1"/>
                </a:solidFill>
                <a:effectLst/>
                <a:latin typeface="Calibri"/>
                <a:sym typeface="Calibri"/>
              </a:rPr>
              <a:t>Using field monitoring alone, forest managers cannot thoroughly asses tree mortality. These monitoring techniques are either nonexistent or limited, making it difficult to address these questions at landscape scales</a:t>
            </a:r>
          </a:p>
          <a:p>
            <a:pPr marL="171450" lvl="0" indent="-171450" algn="l" rtl="0">
              <a:spcBef>
                <a:spcPts val="0"/>
              </a:spcBef>
              <a:spcAft>
                <a:spcPts val="0"/>
              </a:spcAft>
              <a:buFont typeface="Arial" panose="020B0604020202020204" pitchFamily="34" charset="0"/>
              <a:buChar char="•"/>
            </a:pPr>
            <a:r>
              <a:rPr lang="en-US" sz="1200" b="0" i="0" u="none" strike="noStrike" cap="none" baseline="0" dirty="0" smtClean="0">
                <a:solidFill>
                  <a:schemeClr val="dk1"/>
                </a:solidFill>
                <a:effectLst/>
                <a:latin typeface="Calibri"/>
                <a:sym typeface="Calibri"/>
              </a:rPr>
              <a:t>Nasa Earth observations and remote sensing data can help provide a more comprehensive picture of forest health</a:t>
            </a:r>
            <a:endParaRPr lang="en-US" dirty="0" smtClean="0">
              <a:sym typeface="Arial"/>
            </a:endParaRPr>
          </a:p>
          <a:p>
            <a:pPr marL="0" lvl="0" indent="0" algn="l" rtl="0">
              <a:spcBef>
                <a:spcPts val="0"/>
              </a:spcBef>
              <a:spcAft>
                <a:spcPts val="0"/>
              </a:spcAft>
              <a:buNone/>
            </a:pPr>
            <a:endParaRPr lang="en-US" dirty="0" smtClean="0">
              <a:sym typeface="Arial"/>
            </a:endParaRPr>
          </a:p>
          <a:p>
            <a:pPr marL="0" lvl="0" indent="0" algn="l" rtl="0">
              <a:spcBef>
                <a:spcPts val="0"/>
              </a:spcBef>
              <a:spcAft>
                <a:spcPts val="0"/>
              </a:spcAft>
              <a:buNone/>
            </a:pPr>
            <a:r>
              <a:rPr lang="en-US" dirty="0" smtClean="0">
                <a:sym typeface="Arial"/>
              </a:rPr>
              <a:t>Image Credit:</a:t>
            </a:r>
            <a:r>
              <a:rPr lang="en-US" baseline="0" dirty="0" smtClean="0">
                <a:sym typeface="Arial"/>
              </a:rPr>
              <a:t> “</a:t>
            </a:r>
            <a:r>
              <a:rPr lang="en-US" dirty="0" smtClean="0">
                <a:sym typeface="Arial"/>
              </a:rPr>
              <a:t>Pine trees killed by pine bark beetles in northern Colorado”,</a:t>
            </a:r>
            <a:r>
              <a:rPr lang="en-US" baseline="0" dirty="0" smtClean="0">
                <a:sym typeface="Arial"/>
              </a:rPr>
              <a:t> </a:t>
            </a:r>
            <a:r>
              <a:rPr lang="en-US" dirty="0" smtClean="0">
                <a:sym typeface="Arial"/>
              </a:rPr>
              <a:t>Image copyright Justin Hirsch, used with permission</a:t>
            </a:r>
          </a:p>
          <a:p>
            <a:pPr marL="0" lvl="0" indent="0" algn="l" rtl="0">
              <a:spcBef>
                <a:spcPts val="0"/>
              </a:spcBef>
              <a:spcAft>
                <a:spcPts val="0"/>
              </a:spcAft>
              <a:buNone/>
            </a:pPr>
            <a:endParaRPr lang="en-US" dirty="0" smtClean="0">
              <a:sym typeface="Arial"/>
            </a:endParaRPr>
          </a:p>
          <a:p>
            <a:pPr marL="0" lvl="0" indent="0" algn="l" rtl="0">
              <a:spcBef>
                <a:spcPts val="0"/>
              </a:spcBef>
              <a:spcAft>
                <a:spcPts val="0"/>
              </a:spcAft>
              <a:buNone/>
            </a:pPr>
            <a:r>
              <a:rPr lang="en-US" dirty="0" err="1" smtClean="0">
                <a:sym typeface="Arial"/>
              </a:rPr>
              <a:t>nasa</a:t>
            </a:r>
            <a:endParaRPr lang="en-US" dirty="0" smtClean="0">
              <a:sym typeface="Arial"/>
            </a:endParaRPr>
          </a:p>
          <a:p>
            <a:pPr marL="0" lvl="0" indent="0" algn="l" rtl="0">
              <a:spcBef>
                <a:spcPts val="0"/>
              </a:spcBef>
              <a:spcAft>
                <a:spcPts val="0"/>
              </a:spcAft>
              <a:buNone/>
            </a:pPr>
            <a:r>
              <a:rPr lang="en-US" dirty="0" smtClean="0">
                <a:sym typeface="Arial"/>
              </a:rPr>
              <a:t>https://www.nasa.gov/mission_pages/landsat/news/40th-landscapes-routtCO.html</a:t>
            </a:r>
            <a:endParaRPr lang="en-US" dirty="0">
              <a:sym typeface="Arial"/>
            </a:endParaRPr>
          </a:p>
        </p:txBody>
      </p:sp>
      <p:sp>
        <p:nvSpPr>
          <p:cNvPr id="179" name="Google Shape;179;g4455c4d31b_1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4455c4d31b_2_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1600"/>
              </a:spcAft>
              <a:buClr>
                <a:schemeClr val="dk1"/>
              </a:buClr>
              <a:buSzPts val="1100"/>
              <a:buFont typeface="Arial"/>
              <a:buNone/>
            </a:pPr>
            <a:r>
              <a:rPr lang="en-US" dirty="0" smtClean="0"/>
              <a:t>Speaker Notes:</a:t>
            </a:r>
          </a:p>
          <a:p>
            <a:pPr marL="171450" lvl="0" indent="-171450" algn="l" rtl="0">
              <a:lnSpc>
                <a:spcPct val="115000"/>
              </a:lnSpc>
              <a:spcBef>
                <a:spcPts val="0"/>
              </a:spcBef>
              <a:spcAft>
                <a:spcPts val="1600"/>
              </a:spcAft>
              <a:buClr>
                <a:schemeClr val="dk1"/>
              </a:buClr>
              <a:buSzPts val="1100"/>
              <a:buFont typeface="Arial" panose="020B0604020202020204" pitchFamily="34" charset="0"/>
              <a:buChar char="•"/>
            </a:pPr>
            <a:r>
              <a:rPr lang="en-US" dirty="0" smtClean="0"/>
              <a:t>This project comprised of three objectives</a:t>
            </a:r>
            <a:r>
              <a:rPr lang="en-US" baseline="0" dirty="0" smtClean="0"/>
              <a:t>:</a:t>
            </a:r>
          </a:p>
          <a:p>
            <a:pPr marL="628650" lvl="1" indent="-171450" algn="l" rtl="0">
              <a:lnSpc>
                <a:spcPct val="115000"/>
              </a:lnSpc>
              <a:spcBef>
                <a:spcPts val="0"/>
              </a:spcBef>
              <a:spcAft>
                <a:spcPts val="1600"/>
              </a:spcAft>
              <a:buClr>
                <a:schemeClr val="dk1"/>
              </a:buClr>
              <a:buSzPts val="1100"/>
              <a:buFont typeface="Arial" panose="020B0604020202020204" pitchFamily="34" charset="0"/>
              <a:buChar char="•"/>
            </a:pPr>
            <a:r>
              <a:rPr lang="en-US" baseline="0" dirty="0" smtClean="0"/>
              <a:t>First, we wanted to map tree mortality prior to the spring creek fire [using methods established in Woodward et al, 2018.]</a:t>
            </a:r>
          </a:p>
          <a:p>
            <a:pPr marL="628650" lvl="1" indent="-171450" algn="l" rtl="0">
              <a:lnSpc>
                <a:spcPct val="115000"/>
              </a:lnSpc>
              <a:spcBef>
                <a:spcPts val="0"/>
              </a:spcBef>
              <a:spcAft>
                <a:spcPts val="1600"/>
              </a:spcAft>
              <a:buClr>
                <a:schemeClr val="dk1"/>
              </a:buClr>
              <a:buSzPts val="1100"/>
              <a:buFont typeface="Arial" panose="020B0604020202020204" pitchFamily="34" charset="0"/>
              <a:buChar char="•"/>
            </a:pPr>
            <a:r>
              <a:rPr lang="en-US" baseline="0" dirty="0" smtClean="0"/>
              <a:t>Next, we wanted to map burn severity following the fire. We were looking to identify areas of low, medium, and high burn severity. </a:t>
            </a:r>
          </a:p>
          <a:p>
            <a:pPr marL="628650" lvl="1" indent="-171450" algn="l" rtl="0">
              <a:lnSpc>
                <a:spcPct val="115000"/>
              </a:lnSpc>
              <a:spcBef>
                <a:spcPts val="0"/>
              </a:spcBef>
              <a:spcAft>
                <a:spcPts val="1600"/>
              </a:spcAft>
              <a:buClr>
                <a:schemeClr val="dk1"/>
              </a:buClr>
              <a:buSzPts val="1100"/>
              <a:buFont typeface="Arial" panose="020B0604020202020204" pitchFamily="34" charset="0"/>
              <a:buChar char="•"/>
            </a:pPr>
            <a:r>
              <a:rPr lang="en-US" baseline="0" dirty="0" smtClean="0"/>
              <a:t>Finally, we wanted to model the relationship between pre-fire tree mortality and burn severity.</a:t>
            </a:r>
          </a:p>
          <a:p>
            <a:pPr marL="628650" lvl="1" indent="-171450" algn="l" rtl="0">
              <a:lnSpc>
                <a:spcPct val="115000"/>
              </a:lnSpc>
              <a:spcBef>
                <a:spcPts val="0"/>
              </a:spcBef>
              <a:spcAft>
                <a:spcPts val="1600"/>
              </a:spcAft>
              <a:buClr>
                <a:schemeClr val="dk1"/>
              </a:buClr>
              <a:buSzPts val="1100"/>
              <a:buFont typeface="Arial" panose="020B0604020202020204" pitchFamily="34" charset="0"/>
              <a:buChar char="•"/>
            </a:pPr>
            <a:r>
              <a:rPr lang="en-US" baseline="0" dirty="0" smtClean="0"/>
              <a:t>There have been studies in the past relating tree mortality and burn severity but many have come to different conclusions. Our study hopes to add to this body of knowledge. </a:t>
            </a:r>
            <a:endParaRPr lang="en-US" dirty="0" smtClean="0"/>
          </a:p>
          <a:p>
            <a:pPr marL="0" lvl="0" indent="0" algn="l" rtl="0">
              <a:lnSpc>
                <a:spcPct val="115000"/>
              </a:lnSpc>
              <a:spcBef>
                <a:spcPts val="0"/>
              </a:spcBef>
              <a:spcAft>
                <a:spcPts val="1600"/>
              </a:spcAft>
              <a:buClr>
                <a:schemeClr val="dk1"/>
              </a:buClr>
              <a:buSzPts val="1100"/>
              <a:buFont typeface="Arial"/>
              <a:buNone/>
            </a:pPr>
            <a:endParaRPr lang="en-US" dirty="0" smtClean="0"/>
          </a:p>
          <a:p>
            <a:pPr marL="0" lvl="0" indent="0" algn="l" rtl="0">
              <a:lnSpc>
                <a:spcPct val="115000"/>
              </a:lnSpc>
              <a:spcBef>
                <a:spcPts val="0"/>
              </a:spcBef>
              <a:spcAft>
                <a:spcPts val="1600"/>
              </a:spcAft>
              <a:buClr>
                <a:schemeClr val="dk1"/>
              </a:buClr>
              <a:buSzPts val="1100"/>
              <a:buFont typeface="Arial"/>
              <a:buNone/>
            </a:pPr>
            <a:r>
              <a:rPr lang="en-US" dirty="0" smtClean="0"/>
              <a:t>Image Credit: Bill </a:t>
            </a:r>
            <a:r>
              <a:rPr lang="en-US" dirty="0" err="1" smtClean="0"/>
              <a:t>Romme</a:t>
            </a:r>
            <a:r>
              <a:rPr lang="en-US" dirty="0" smtClean="0"/>
              <a:t>, provided to us by our Science Advisor. </a:t>
            </a:r>
            <a:endParaRPr lang="en-US" dirty="0"/>
          </a:p>
        </p:txBody>
      </p:sp>
      <p:sp>
        <p:nvSpPr>
          <p:cNvPr id="187" name="Google Shape;187;g4455c4d31b_2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smtClean="0"/>
              <a:t>Speaker Notes:</a:t>
            </a:r>
          </a:p>
          <a:p>
            <a:pPr marL="171450" lvl="0" indent="-171450" algn="l" rtl="0">
              <a:spcBef>
                <a:spcPts val="0"/>
              </a:spcBef>
              <a:spcAft>
                <a:spcPts val="0"/>
              </a:spcAft>
              <a:buFont typeface="Arial" panose="020B0604020202020204" pitchFamily="34" charset="0"/>
              <a:buChar char="•"/>
            </a:pPr>
            <a:r>
              <a:rPr lang="en-US" dirty="0" smtClean="0"/>
              <a:t>We partnered</a:t>
            </a:r>
            <a:r>
              <a:rPr lang="en-US" baseline="0" dirty="0" smtClean="0"/>
              <a:t> </a:t>
            </a:r>
            <a:r>
              <a:rPr lang="en-US" dirty="0" smtClean="0"/>
              <a:t>with private Ranches and the Colorado State Forest Service to conduct</a:t>
            </a:r>
            <a:r>
              <a:rPr lang="en-US" baseline="0" dirty="0" smtClean="0"/>
              <a:t> this project.</a:t>
            </a:r>
            <a:endParaRPr lang="en-US" dirty="0" smtClean="0"/>
          </a:p>
          <a:p>
            <a:pPr marL="171450" lvl="0" indent="-171450" algn="l" rtl="0">
              <a:spcBef>
                <a:spcPts val="0"/>
              </a:spcBef>
              <a:spcAft>
                <a:spcPts val="0"/>
              </a:spcAft>
              <a:buFont typeface="Arial" panose="020B0604020202020204" pitchFamily="34" charset="0"/>
              <a:buChar char="•"/>
            </a:pPr>
            <a:r>
              <a:rPr lang="en-US" dirty="0" smtClean="0"/>
              <a:t>The </a:t>
            </a:r>
            <a:r>
              <a:rPr lang="en-US" sz="1200" b="0" i="0" u="none" strike="noStrike" cap="none" dirty="0" smtClean="0">
                <a:solidFill>
                  <a:schemeClr val="dk1"/>
                </a:solidFill>
                <a:effectLst/>
                <a:latin typeface="Calibri"/>
                <a:ea typeface="Calibri"/>
                <a:cs typeface="Calibri"/>
                <a:sym typeface="Calibri"/>
              </a:rPr>
              <a:t>study area was a scene</a:t>
            </a:r>
            <a:r>
              <a:rPr lang="en-US" sz="1200" b="0" i="0" u="none" strike="noStrike" cap="none" baseline="0" dirty="0" smtClean="0">
                <a:solidFill>
                  <a:schemeClr val="dk1"/>
                </a:solidFill>
                <a:effectLst/>
                <a:latin typeface="Calibri"/>
                <a:ea typeface="Calibri"/>
                <a:cs typeface="Calibri"/>
                <a:sym typeface="Calibri"/>
              </a:rPr>
              <a:t> from </a:t>
            </a:r>
            <a:r>
              <a:rPr lang="en-US" sz="1200" b="0" i="0" u="none" strike="noStrike" cap="none" dirty="0" smtClean="0">
                <a:solidFill>
                  <a:schemeClr val="dk1"/>
                </a:solidFill>
                <a:effectLst/>
                <a:latin typeface="Calibri"/>
                <a:ea typeface="Calibri"/>
                <a:cs typeface="Calibri"/>
                <a:sym typeface="Calibri"/>
              </a:rPr>
              <a:t>Landsat 8 Operational Land Imager (OLI) of southern Colorado and northern New Mexico (path 33, row 34). </a:t>
            </a:r>
          </a:p>
          <a:p>
            <a:pPr marL="171450" lvl="0" indent="-171450" algn="l" rtl="0">
              <a:spcBef>
                <a:spcPts val="0"/>
              </a:spcBef>
              <a:spcAft>
                <a:spcPts val="0"/>
              </a:spcAft>
              <a:buFont typeface="Arial" panose="020B0604020202020204" pitchFamily="34" charset="0"/>
              <a:buChar char="•"/>
            </a:pPr>
            <a:r>
              <a:rPr lang="en-US" sz="1200" b="0" i="0" u="none" strike="noStrike" cap="none" dirty="0" smtClean="0">
                <a:solidFill>
                  <a:schemeClr val="dk1"/>
                </a:solidFill>
                <a:effectLst/>
                <a:latin typeface="Calibri"/>
                <a:ea typeface="Calibri"/>
                <a:cs typeface="Calibri"/>
                <a:sym typeface="Calibri"/>
              </a:rPr>
              <a:t>This scene (green outline) encompasses the ranches of interest and the Spring Creek Fire footprint</a:t>
            </a:r>
            <a:r>
              <a:rPr lang="en-US" sz="1200" b="0" i="0" u="none" strike="noStrike" cap="none" baseline="0" dirty="0" smtClean="0">
                <a:solidFill>
                  <a:schemeClr val="dk1"/>
                </a:solidFill>
                <a:effectLst/>
                <a:latin typeface="Calibri"/>
                <a:ea typeface="Calibri"/>
                <a:cs typeface="Calibri"/>
                <a:sym typeface="Calibri"/>
              </a:rPr>
              <a:t> </a:t>
            </a:r>
            <a:r>
              <a:rPr lang="en-US" sz="1200" b="0" i="0" u="none" strike="noStrike" cap="none" dirty="0" smtClean="0">
                <a:solidFill>
                  <a:schemeClr val="dk1"/>
                </a:solidFill>
                <a:effectLst/>
                <a:latin typeface="Calibri"/>
                <a:ea typeface="Calibri"/>
                <a:cs typeface="Calibri"/>
                <a:sym typeface="Calibri"/>
              </a:rPr>
              <a:t>(red outline).</a:t>
            </a:r>
            <a:r>
              <a:rPr lang="en-US" sz="1200" b="0" i="0" u="none" strike="noStrike" cap="none" baseline="0" dirty="0" smtClean="0">
                <a:solidFill>
                  <a:schemeClr val="dk1"/>
                </a:solidFill>
                <a:effectLst/>
                <a:latin typeface="Calibri"/>
                <a:ea typeface="Calibri"/>
                <a:cs typeface="Calibri"/>
                <a:sym typeface="Calibri"/>
              </a:rPr>
              <a:t> We chose to narrow our study area to the </a:t>
            </a:r>
            <a:r>
              <a:rPr lang="en-US" dirty="0" smtClean="0"/>
              <a:t>Spruce Fir-forest (green) because this is where</a:t>
            </a:r>
            <a:r>
              <a:rPr lang="en-US" baseline="0" dirty="0" smtClean="0"/>
              <a:t> host trees for budworm impacts are present</a:t>
            </a:r>
          </a:p>
          <a:p>
            <a:pPr marL="171450" lvl="0" indent="-171450" algn="l" rtl="0">
              <a:spcBef>
                <a:spcPts val="0"/>
              </a:spcBef>
              <a:spcAft>
                <a:spcPts val="0"/>
              </a:spcAft>
              <a:buFont typeface="Arial" panose="020B0604020202020204" pitchFamily="34" charset="0"/>
              <a:buChar char="•"/>
            </a:pPr>
            <a:r>
              <a:rPr lang="en-US" dirty="0" smtClean="0"/>
              <a:t>Our study encompassed</a:t>
            </a:r>
            <a:r>
              <a:rPr lang="en-US" baseline="0" dirty="0" smtClean="0"/>
              <a:t> around 7 million acres</a:t>
            </a:r>
            <a:endParaRPr lang="en-US" dirty="0" smtClean="0"/>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dirty="0" smtClean="0"/>
              <a:t>Image Credit:</a:t>
            </a:r>
            <a:r>
              <a:rPr lang="en-US" baseline="0" dirty="0" smtClean="0"/>
              <a:t> </a:t>
            </a:r>
          </a:p>
          <a:p>
            <a:pPr marL="0" lvl="0" indent="0" algn="l" rtl="0">
              <a:spcBef>
                <a:spcPts val="0"/>
              </a:spcBef>
              <a:spcAft>
                <a:spcPts val="0"/>
              </a:spcAft>
              <a:buNone/>
            </a:pPr>
            <a:r>
              <a:rPr lang="en-US" dirty="0" smtClean="0"/>
              <a:t>https://pixabay.com/en/colorado-mountains-horses-grazing-1680631/</a:t>
            </a:r>
          </a:p>
          <a:p>
            <a:pPr marL="0" lvl="0" indent="0" algn="l" rtl="0">
              <a:spcBef>
                <a:spcPts val="0"/>
              </a:spcBef>
              <a:spcAft>
                <a:spcPts val="0"/>
              </a:spcAft>
              <a:buNone/>
            </a:pPr>
            <a:r>
              <a:rPr lang="en-US" dirty="0" smtClean="0"/>
              <a:t>https://pixabay.com/en/forest-trees-firefighters-78239/</a:t>
            </a:r>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dirty="0" smtClean="0"/>
              <a:t>Map Credit: </a:t>
            </a:r>
          </a:p>
          <a:p>
            <a:pPr marL="0" lvl="0" indent="0" algn="l" rtl="0">
              <a:spcBef>
                <a:spcPts val="0"/>
              </a:spcBef>
              <a:spcAft>
                <a:spcPts val="0"/>
              </a:spcAft>
              <a:buNone/>
            </a:pPr>
            <a:r>
              <a:rPr lang="en-US" dirty="0" smtClean="0"/>
              <a:t>Created by </a:t>
            </a:r>
            <a:r>
              <a:rPr lang="en-US" dirty="0" err="1" smtClean="0"/>
              <a:t>Leorah</a:t>
            </a:r>
            <a:r>
              <a:rPr lang="en-US" baseline="0" dirty="0" smtClean="0"/>
              <a:t> McGinnis in ESRI ArcMap</a:t>
            </a:r>
            <a:endParaRPr lang="en-US" dirty="0" smtClean="0"/>
          </a:p>
          <a:p>
            <a:pPr marL="0" lvl="0" indent="0" algn="l" rtl="0">
              <a:spcBef>
                <a:spcPts val="0"/>
              </a:spcBef>
              <a:spcAft>
                <a:spcPts val="0"/>
              </a:spcAft>
              <a:buNone/>
            </a:pPr>
            <a:r>
              <a:rPr lang="en-US" baseline="0" dirty="0" smtClean="0"/>
              <a:t> </a:t>
            </a:r>
            <a:endParaRPr lang="en-US" dirty="0"/>
          </a:p>
        </p:txBody>
      </p:sp>
      <p:sp>
        <p:nvSpPr>
          <p:cNvPr id="121" name="Google Shape;12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Speaker Notes:</a:t>
            </a:r>
          </a:p>
          <a:p>
            <a:pPr>
              <a:buFont typeface="Arial" panose="020B0604020202020204" pitchFamily="34" charset="0"/>
              <a:buChar char="•"/>
            </a:pPr>
            <a:r>
              <a:rPr lang="en-US" dirty="0" smtClean="0"/>
              <a:t>When looking at our project as a whole, we identified three key timestamps that would allow</a:t>
            </a:r>
            <a:r>
              <a:rPr lang="en-US" baseline="0" dirty="0" smtClean="0"/>
              <a:t> us to explore the connections between tree mortality and burn severity. </a:t>
            </a:r>
          </a:p>
          <a:p>
            <a:pPr>
              <a:buFont typeface="Arial" panose="020B0604020202020204" pitchFamily="34" charset="0"/>
              <a:buChar char="•"/>
            </a:pPr>
            <a:r>
              <a:rPr lang="en-US" baseline="0" dirty="0" smtClean="0"/>
              <a:t>Our first time stamp, “pre-outbreak”, was chosen because predictors calculated from this time would represent conditions prior to budworm outbreak related mortality</a:t>
            </a:r>
          </a:p>
          <a:p>
            <a:pPr>
              <a:buFont typeface="Arial" panose="020B0604020202020204" pitchFamily="34" charset="0"/>
              <a:buChar char="•"/>
            </a:pPr>
            <a:r>
              <a:rPr lang="en-US" baseline="0" dirty="0" smtClean="0"/>
              <a:t>Our second time stamp, “pre-fire”, represents tree mortality conditions before the Spring Creek fire. </a:t>
            </a:r>
          </a:p>
          <a:p>
            <a:pPr>
              <a:buFont typeface="Arial" panose="020B0604020202020204" pitchFamily="34" charset="0"/>
              <a:buChar char="•"/>
            </a:pPr>
            <a:r>
              <a:rPr lang="en-US" baseline="0" dirty="0" smtClean="0"/>
              <a:t>Our third and final time stamp, “post-fire”, was chosen because calculated indices would allow us to classify burn severity after the fire</a:t>
            </a:r>
          </a:p>
          <a:p>
            <a:pPr>
              <a:buFont typeface="Arial" panose="020B0604020202020204" pitchFamily="34" charset="0"/>
              <a:buChar char="•"/>
            </a:pPr>
            <a:r>
              <a:rPr lang="en-US" baseline="0" dirty="0" smtClean="0"/>
              <a:t>To identify these times we looked at Aerial Detection Surveys provides by the US Forest Service. </a:t>
            </a:r>
          </a:p>
          <a:p>
            <a:pPr marL="228600" indent="0">
              <a:buFont typeface="Arial" panose="020B0604020202020204" pitchFamily="34" charset="0"/>
              <a:buNone/>
            </a:pPr>
            <a:endParaRPr lang="en-US" baseline="0" dirty="0" smtClean="0"/>
          </a:p>
          <a:p>
            <a:pPr marL="171450" lvl="0" indent="-171450" algn="l" rtl="0">
              <a:spcBef>
                <a:spcPts val="0"/>
              </a:spcBef>
              <a:spcAft>
                <a:spcPts val="0"/>
              </a:spcAft>
              <a:buFont typeface="Arial" panose="020B0604020202020204" pitchFamily="34" charset="0"/>
              <a:buChar char="•"/>
            </a:pPr>
            <a:r>
              <a:rPr lang="en-US" baseline="0" dirty="0" smtClean="0"/>
              <a:t>Our post-fire date was chosen as Sept 2018,  the time the fire was 100% contained.</a:t>
            </a:r>
          </a:p>
          <a:p>
            <a:pPr marL="171450" lvl="0" indent="-171450" algn="l" rtl="0">
              <a:spcBef>
                <a:spcPts val="0"/>
              </a:spcBef>
              <a:spcAft>
                <a:spcPts val="0"/>
              </a:spcAft>
              <a:buFont typeface="Arial" panose="020B0604020202020204" pitchFamily="34" charset="0"/>
              <a:buChar char="•"/>
            </a:pPr>
            <a:r>
              <a:rPr lang="en-US" baseline="0" dirty="0" smtClean="0"/>
              <a:t>Our pre-fire date was chosen as August 2017, one year prior to fire containment. This was done to prevent seasonal differences in remotely sensed imagery</a:t>
            </a:r>
          </a:p>
          <a:p>
            <a:pPr marL="171450" lvl="0" indent="-171450" algn="l" rtl="0">
              <a:spcBef>
                <a:spcPts val="0"/>
              </a:spcBef>
              <a:spcAft>
                <a:spcPts val="0"/>
              </a:spcAft>
              <a:buFont typeface="Arial" panose="020B0604020202020204" pitchFamily="34" charset="0"/>
              <a:buChar char="•"/>
            </a:pPr>
            <a:endParaRPr lang="en-US" baseline="0" dirty="0" smtClean="0"/>
          </a:p>
          <a:p>
            <a:pPr marL="228600" indent="0">
              <a:buFont typeface="Arial" panose="020B0604020202020204" pitchFamily="34" charset="0"/>
              <a:buNone/>
            </a:pPr>
            <a:r>
              <a:rPr lang="en-US" baseline="0" dirty="0" smtClean="0"/>
              <a:t>Image Credit: Created by Sophia </a:t>
            </a:r>
            <a:r>
              <a:rPr lang="en-US" baseline="0" dirty="0" err="1" smtClean="0"/>
              <a:t>Leiker</a:t>
            </a:r>
            <a:r>
              <a:rPr lang="en-US" baseline="0" dirty="0" smtClean="0"/>
              <a:t> via Adobe Illustrator</a:t>
            </a:r>
            <a:endParaRPr lang="en-US" baseline="0"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663008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2"/>
        <p:cNvGrpSpPr/>
        <p:nvPr/>
      </p:nvGrpSpPr>
      <p:grpSpPr>
        <a:xfrm>
          <a:off x="0" y="0"/>
          <a:ext cx="0" cy="0"/>
          <a:chOff x="0" y="0"/>
          <a:chExt cx="0" cy="0"/>
        </a:xfrm>
      </p:grpSpPr>
      <p:pic>
        <p:nvPicPr>
          <p:cNvPr id="13" name="Google Shape;13;p2"/>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965783" y="358445"/>
            <a:ext cx="870608" cy="741586"/>
          </a:xfrm>
          <a:prstGeom prst="rect">
            <a:avLst/>
          </a:prstGeom>
          <a:noFill/>
          <a:ln>
            <a:noFill/>
          </a:ln>
        </p:spPr>
      </p:pic>
      <p:sp>
        <p:nvSpPr>
          <p:cNvPr id="14" name="Google Shape;14;p2"/>
          <p:cNvSpPr txBox="1"/>
          <p:nvPr/>
        </p:nvSpPr>
        <p:spPr>
          <a:xfrm>
            <a:off x="8956532" y="563232"/>
            <a:ext cx="1962150" cy="415498"/>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050" b="0" i="0" u="none" strike="noStrike" cap="none">
                <a:solidFill>
                  <a:schemeClr val="dk1"/>
                </a:solidFill>
                <a:latin typeface="Arial"/>
                <a:ea typeface="Arial"/>
                <a:cs typeface="Arial"/>
                <a:sym typeface="Arial"/>
              </a:rPr>
              <a:t>National Aeronautics and</a:t>
            </a:r>
            <a:endParaRPr/>
          </a:p>
          <a:p>
            <a:pPr marL="0" marR="0" lvl="0" indent="0" algn="r" rtl="0">
              <a:spcBef>
                <a:spcPts val="0"/>
              </a:spcBef>
              <a:spcAft>
                <a:spcPts val="0"/>
              </a:spcAft>
              <a:buNone/>
            </a:pPr>
            <a:r>
              <a:rPr lang="en-US" sz="1050" b="0" i="0" u="none" strike="noStrike" cap="none">
                <a:solidFill>
                  <a:schemeClr val="dk1"/>
                </a:solidFill>
                <a:latin typeface="Arial"/>
                <a:ea typeface="Arial"/>
                <a:cs typeface="Arial"/>
                <a:sym typeface="Arial"/>
              </a:rPr>
              <a:t>Space Administration</a:t>
            </a:r>
            <a:endParaRPr sz="1050" b="0" i="0" u="none" strike="noStrike" cap="none">
              <a:solidFill>
                <a:schemeClr val="dk1"/>
              </a:solidFill>
              <a:latin typeface="Arial"/>
              <a:ea typeface="Arial"/>
              <a:cs typeface="Arial"/>
              <a:sym typeface="Arial"/>
            </a:endParaRPr>
          </a:p>
        </p:txBody>
      </p:sp>
      <p:cxnSp>
        <p:nvCxnSpPr>
          <p:cNvPr id="15" name="Google Shape;15;p2"/>
          <p:cNvCxnSpPr/>
          <p:nvPr/>
        </p:nvCxnSpPr>
        <p:spPr>
          <a:xfrm>
            <a:off x="10942232" y="425120"/>
            <a:ext cx="0" cy="616952"/>
          </a:xfrm>
          <a:prstGeom prst="straightConnector1">
            <a:avLst/>
          </a:prstGeom>
          <a:noFill/>
          <a:ln w="9525" cap="flat" cmpd="sng">
            <a:solidFill>
              <a:schemeClr val="dk1"/>
            </a:solidFill>
            <a:prstDash val="solid"/>
            <a:miter lim="800000"/>
            <a:headEnd type="none" w="sm" len="sm"/>
            <a:tailEnd type="none" w="sm" len="sm"/>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H2">
  <p:cSld name="Title and Content H2">
    <p:spTree>
      <p:nvGrpSpPr>
        <p:cNvPr id="1" name="Shape 16"/>
        <p:cNvGrpSpPr/>
        <p:nvPr/>
      </p:nvGrpSpPr>
      <p:grpSpPr>
        <a:xfrm>
          <a:off x="0" y="0"/>
          <a:ext cx="0" cy="0"/>
          <a:chOff x="0" y="0"/>
          <a:chExt cx="0" cy="0"/>
        </a:xfrm>
      </p:grpSpPr>
      <p:pic>
        <p:nvPicPr>
          <p:cNvPr id="17" name="Google Shape;17;p3"/>
          <p:cNvPicPr preferRelativeResize="0"/>
          <p:nvPr/>
        </p:nvPicPr>
        <p:blipFill rotWithShape="1">
          <a:blip r:embed="rId2" cstate="email">
            <a:alphaModFix/>
            <a:extLst>
              <a:ext uri="{28A0092B-C50C-407E-A947-70E740481C1C}">
                <a14:useLocalDpi xmlns:a14="http://schemas.microsoft.com/office/drawing/2010/main"/>
              </a:ext>
            </a:extLst>
          </a:blip>
          <a:srcRect r="10000"/>
          <a:stretch/>
        </p:blipFill>
        <p:spPr>
          <a:xfrm>
            <a:off x="0" y="0"/>
            <a:ext cx="10972800" cy="6857999"/>
          </a:xfrm>
          <a:prstGeom prst="rect">
            <a:avLst/>
          </a:prstGeom>
          <a:noFill/>
          <a:ln>
            <a:noFill/>
          </a:ln>
        </p:spPr>
      </p:pic>
      <p:sp>
        <p:nvSpPr>
          <p:cNvPr id="18" name="Google Shape;18;p3"/>
          <p:cNvSpPr txBox="1">
            <a:spLocks noGrp="1"/>
          </p:cNvSpPr>
          <p:nvPr>
            <p:ph type="title"/>
          </p:nvPr>
        </p:nvSpPr>
        <p:spPr>
          <a:xfrm>
            <a:off x="1000125" y="365124"/>
            <a:ext cx="10233148" cy="479425"/>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3E4268"/>
              </a:buClr>
              <a:buSzPts val="4800"/>
              <a:buFont typeface="Century Gothic"/>
              <a:buNone/>
              <a:defRPr sz="4800" b="0" i="0" u="none" strike="noStrike" cap="none">
                <a:solidFill>
                  <a:srgbClr val="3E4268"/>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9" name="Google Shape;19;p3"/>
          <p:cNvSpPr>
            <a:spLocks noGrp="1"/>
          </p:cNvSpPr>
          <p:nvPr>
            <p:ph type="pic" idx="2"/>
          </p:nvPr>
        </p:nvSpPr>
        <p:spPr>
          <a:xfrm>
            <a:off x="0" y="3456417"/>
            <a:ext cx="12192000" cy="3354936"/>
          </a:xfrm>
          <a:prstGeom prst="rect">
            <a:avLst/>
          </a:prstGeom>
          <a:noFill/>
          <a:ln>
            <a:noFill/>
          </a:ln>
        </p:spPr>
        <p:txBody>
          <a:bodyPr spcFirstLastPara="1" wrap="square" lIns="91425" tIns="45700" rIns="91425" bIns="45700" anchor="ctr" anchorCtr="0"/>
          <a:lstStyle>
            <a:lvl1pPr marR="0" lvl="0" algn="ctr" rtl="0">
              <a:lnSpc>
                <a:spcPct val="90000"/>
              </a:lnSpc>
              <a:spcBef>
                <a:spcPts val="1000"/>
              </a:spcBef>
              <a:spcAft>
                <a:spcPts val="0"/>
              </a:spcAft>
              <a:buClr>
                <a:srgbClr val="A5A5A5"/>
              </a:buClr>
              <a:buSzPts val="5400"/>
              <a:buFont typeface="Arial"/>
              <a:buNone/>
              <a:defRPr sz="54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20" name="Google Shape;20;p3"/>
          <p:cNvSpPr txBox="1">
            <a:spLocks noGrp="1"/>
          </p:cNvSpPr>
          <p:nvPr>
            <p:ph type="body" idx="1"/>
          </p:nvPr>
        </p:nvSpPr>
        <p:spPr>
          <a:xfrm>
            <a:off x="1000125" y="993665"/>
            <a:ext cx="10233148" cy="2186052"/>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F3F3F"/>
              </a:buClr>
              <a:buSzPts val="1400"/>
              <a:buFont typeface="Arial"/>
              <a:buNone/>
              <a:defRPr sz="14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21" name="Google Shape;21;p3"/>
          <p:cNvSpPr/>
          <p:nvPr/>
        </p:nvSpPr>
        <p:spPr>
          <a:xfrm>
            <a:off x="0" y="6818138"/>
            <a:ext cx="12192000" cy="45719"/>
          </a:xfrm>
          <a:prstGeom prst="rect">
            <a:avLst/>
          </a:prstGeom>
          <a:solidFill>
            <a:srgbClr val="3E426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22" name="Google Shape;22;p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24280" y="133044"/>
            <a:ext cx="382562" cy="382562"/>
          </a:xfrm>
          <a:prstGeom prst="rect">
            <a:avLst/>
          </a:prstGeom>
          <a:noFill/>
          <a:ln>
            <a:noFill/>
          </a:ln>
        </p:spPr>
      </p:pic>
      <p:pic>
        <p:nvPicPr>
          <p:cNvPr id="23" name="Google Shape;23;p3"/>
          <p:cNvPicPr preferRelativeResize="0"/>
          <p:nvPr/>
        </p:nvPicPr>
        <p:blipFill rotWithShape="1">
          <a:blip r:embed="rId4" cstate="email">
            <a:alphaModFix/>
            <a:extLst>
              <a:ext uri="{28A0092B-C50C-407E-A947-70E740481C1C}">
                <a14:useLocalDpi xmlns:a14="http://schemas.microsoft.com/office/drawing/2010/main"/>
              </a:ext>
            </a:extLst>
          </a:blip>
          <a:srcRect r="91792" b="87748"/>
          <a:stretch/>
        </p:blipFill>
        <p:spPr>
          <a:xfrm>
            <a:off x="162" y="0"/>
            <a:ext cx="1000735" cy="840259"/>
          </a:xfrm>
          <a:prstGeom prst="rect">
            <a:avLst/>
          </a:prstGeom>
          <a:noFill/>
          <a:ln>
            <a:noFill/>
          </a:ln>
        </p:spPr>
      </p:pic>
      <p:sp>
        <p:nvSpPr>
          <p:cNvPr id="24" name="Google Shape;24;p3"/>
          <p:cNvSpPr/>
          <p:nvPr/>
        </p:nvSpPr>
        <p:spPr>
          <a:xfrm>
            <a:off x="0" y="6812281"/>
            <a:ext cx="12192000" cy="45719"/>
          </a:xfrm>
          <a:prstGeom prst="rect">
            <a:avLst/>
          </a:prstGeom>
          <a:solidFill>
            <a:srgbClr val="3E426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5"/>
        <p:cNvGrpSpPr/>
        <p:nvPr/>
      </p:nvGrpSpPr>
      <p:grpSpPr>
        <a:xfrm>
          <a:off x="0" y="0"/>
          <a:ext cx="0" cy="0"/>
          <a:chOff x="0" y="0"/>
          <a:chExt cx="0" cy="0"/>
        </a:xfrm>
      </p:grpSpPr>
      <p:pic>
        <p:nvPicPr>
          <p:cNvPr id="26" name="Google Shape;26;p4"/>
          <p:cNvPicPr preferRelativeResize="0"/>
          <p:nvPr/>
        </p:nvPicPr>
        <p:blipFill rotWithShape="1">
          <a:blip r:embed="rId2" cstate="email">
            <a:alphaModFix/>
            <a:extLst>
              <a:ext uri="{28A0092B-C50C-407E-A947-70E740481C1C}">
                <a14:useLocalDpi xmlns:a14="http://schemas.microsoft.com/office/drawing/2010/main"/>
              </a:ext>
            </a:extLst>
          </a:blip>
          <a:srcRect r="15067"/>
          <a:stretch/>
        </p:blipFill>
        <p:spPr>
          <a:xfrm>
            <a:off x="0" y="0"/>
            <a:ext cx="10354962" cy="6857999"/>
          </a:xfrm>
          <a:prstGeom prst="rect">
            <a:avLst/>
          </a:prstGeom>
          <a:noFill/>
          <a:ln>
            <a:noFill/>
          </a:ln>
        </p:spPr>
      </p:pic>
      <p:pic>
        <p:nvPicPr>
          <p:cNvPr id="27" name="Google Shape;27;p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24280" y="133044"/>
            <a:ext cx="382562" cy="382562"/>
          </a:xfrm>
          <a:prstGeom prst="rect">
            <a:avLst/>
          </a:prstGeom>
          <a:noFill/>
          <a:ln>
            <a:noFill/>
          </a:ln>
        </p:spPr>
      </p:pic>
      <p:sp>
        <p:nvSpPr>
          <p:cNvPr id="28" name="Google Shape;28;p4"/>
          <p:cNvSpPr txBox="1">
            <a:spLocks noGrp="1"/>
          </p:cNvSpPr>
          <p:nvPr>
            <p:ph type="title"/>
          </p:nvPr>
        </p:nvSpPr>
        <p:spPr>
          <a:xfrm>
            <a:off x="1000125" y="365124"/>
            <a:ext cx="9413277" cy="479425"/>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3E4268"/>
              </a:buClr>
              <a:buSzPts val="4800"/>
              <a:buFont typeface="Century Gothic"/>
              <a:buNone/>
              <a:defRPr sz="4800" b="0" i="0" u="none" strike="noStrike" cap="none">
                <a:solidFill>
                  <a:srgbClr val="3E4268"/>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9" name="Google Shape;29;p4"/>
          <p:cNvSpPr>
            <a:spLocks noGrp="1"/>
          </p:cNvSpPr>
          <p:nvPr>
            <p:ph type="pic" idx="2"/>
          </p:nvPr>
        </p:nvSpPr>
        <p:spPr>
          <a:xfrm>
            <a:off x="5183187" y="931498"/>
            <a:ext cx="7008813" cy="5880783"/>
          </a:xfrm>
          <a:prstGeom prst="rect">
            <a:avLst/>
          </a:prstGeom>
          <a:noFill/>
          <a:ln>
            <a:noFill/>
          </a:ln>
        </p:spPr>
        <p:txBody>
          <a:bodyPr spcFirstLastPara="1" wrap="square" lIns="91425" tIns="45700" rIns="91425" bIns="45700" anchor="ctr" anchorCtr="0"/>
          <a:lstStyle>
            <a:lvl1pPr marR="0" lvl="0" algn="ctr" rtl="0">
              <a:lnSpc>
                <a:spcPct val="90000"/>
              </a:lnSpc>
              <a:spcBef>
                <a:spcPts val="1000"/>
              </a:spcBef>
              <a:spcAft>
                <a:spcPts val="0"/>
              </a:spcAft>
              <a:buClr>
                <a:srgbClr val="A5A5A5"/>
              </a:buClr>
              <a:buSzPts val="5400"/>
              <a:buFont typeface="Arial"/>
              <a:buNone/>
              <a:defRPr sz="54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30" name="Google Shape;30;p4"/>
          <p:cNvSpPr txBox="1">
            <a:spLocks noGrp="1"/>
          </p:cNvSpPr>
          <p:nvPr>
            <p:ph type="body" idx="1"/>
          </p:nvPr>
        </p:nvSpPr>
        <p:spPr>
          <a:xfrm>
            <a:off x="1000125" y="931498"/>
            <a:ext cx="3743997" cy="5880783"/>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F3F3F"/>
              </a:buClr>
              <a:buSzPts val="1400"/>
              <a:buFont typeface="Arial"/>
              <a:buNone/>
              <a:defRPr sz="14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31" name="Google Shape;31;p4"/>
          <p:cNvSpPr/>
          <p:nvPr/>
        </p:nvSpPr>
        <p:spPr>
          <a:xfrm>
            <a:off x="0" y="6812281"/>
            <a:ext cx="12192000" cy="45719"/>
          </a:xfrm>
          <a:prstGeom prst="rect">
            <a:avLst/>
          </a:prstGeom>
          <a:solidFill>
            <a:srgbClr val="3E426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32" name="Google Shape;32;p4"/>
          <p:cNvPicPr preferRelativeResize="0"/>
          <p:nvPr/>
        </p:nvPicPr>
        <p:blipFill rotWithShape="1">
          <a:blip r:embed="rId4" cstate="email">
            <a:alphaModFix/>
            <a:extLst>
              <a:ext uri="{28A0092B-C50C-407E-A947-70E740481C1C}">
                <a14:useLocalDpi xmlns:a14="http://schemas.microsoft.com/office/drawing/2010/main"/>
              </a:ext>
            </a:extLst>
          </a:blip>
          <a:srcRect r="91792" b="87748"/>
          <a:stretch/>
        </p:blipFill>
        <p:spPr>
          <a:xfrm>
            <a:off x="162" y="0"/>
            <a:ext cx="1000735" cy="840259"/>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Acknowledgements">
  <p:cSld name="Acknowledgements">
    <p:spTree>
      <p:nvGrpSpPr>
        <p:cNvPr id="1" name="Shape 85"/>
        <p:cNvGrpSpPr/>
        <p:nvPr/>
      </p:nvGrpSpPr>
      <p:grpSpPr>
        <a:xfrm>
          <a:off x="0" y="0"/>
          <a:ext cx="0" cy="0"/>
          <a:chOff x="0" y="0"/>
          <a:chExt cx="0" cy="0"/>
        </a:xfrm>
      </p:grpSpPr>
      <p:pic>
        <p:nvPicPr>
          <p:cNvPr id="86" name="Google Shape;86;p10"/>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62" y="0"/>
            <a:ext cx="12191675" cy="6858000"/>
          </a:xfrm>
          <a:prstGeom prst="rect">
            <a:avLst/>
          </a:prstGeom>
          <a:noFill/>
          <a:ln>
            <a:noFill/>
          </a:ln>
        </p:spPr>
      </p:pic>
      <p:pic>
        <p:nvPicPr>
          <p:cNvPr id="87" name="Google Shape;87;p10"/>
          <p:cNvPicPr preferRelativeResize="0"/>
          <p:nvPr/>
        </p:nvPicPr>
        <p:blipFill rotWithShape="1">
          <a:blip r:embed="rId3" cstate="email">
            <a:alphaModFix/>
            <a:extLst>
              <a:ext uri="{28A0092B-C50C-407E-A947-70E740481C1C}">
                <a14:useLocalDpi xmlns:a14="http://schemas.microsoft.com/office/drawing/2010/main"/>
              </a:ext>
            </a:extLst>
          </a:blip>
          <a:srcRect r="11012"/>
          <a:stretch/>
        </p:blipFill>
        <p:spPr>
          <a:xfrm>
            <a:off x="0" y="0"/>
            <a:ext cx="10849232" cy="6857999"/>
          </a:xfrm>
          <a:prstGeom prst="rect">
            <a:avLst/>
          </a:prstGeom>
          <a:noFill/>
          <a:ln>
            <a:noFill/>
          </a:ln>
        </p:spPr>
      </p:pic>
      <p:sp>
        <p:nvSpPr>
          <p:cNvPr id="88" name="Google Shape;88;p10"/>
          <p:cNvSpPr txBox="1">
            <a:spLocks noGrp="1"/>
          </p:cNvSpPr>
          <p:nvPr>
            <p:ph type="title"/>
          </p:nvPr>
        </p:nvSpPr>
        <p:spPr>
          <a:xfrm>
            <a:off x="1000125" y="365124"/>
            <a:ext cx="9413277" cy="479425"/>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3E4268"/>
              </a:buClr>
              <a:buSzPts val="4800"/>
              <a:buFont typeface="Century Gothic"/>
              <a:buNone/>
              <a:defRPr sz="4800" b="0" i="0" u="none" strike="noStrike" cap="none">
                <a:solidFill>
                  <a:srgbClr val="3E4268"/>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9" name="Google Shape;89;p10"/>
          <p:cNvSpPr/>
          <p:nvPr/>
        </p:nvSpPr>
        <p:spPr>
          <a:xfrm>
            <a:off x="0" y="6818138"/>
            <a:ext cx="12192000" cy="45719"/>
          </a:xfrm>
          <a:prstGeom prst="rect">
            <a:avLst/>
          </a:prstGeom>
          <a:solidFill>
            <a:srgbClr val="3E426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90" name="Google Shape;90;p10"/>
          <p:cNvSpPr txBox="1">
            <a:spLocks noGrp="1"/>
          </p:cNvSpPr>
          <p:nvPr>
            <p:ph type="body" idx="1"/>
          </p:nvPr>
        </p:nvSpPr>
        <p:spPr>
          <a:xfrm>
            <a:off x="1172583" y="1697389"/>
            <a:ext cx="9818921" cy="704088"/>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1" name="Google Shape;91;p10"/>
          <p:cNvSpPr txBox="1">
            <a:spLocks noGrp="1"/>
          </p:cNvSpPr>
          <p:nvPr>
            <p:ph type="body" idx="2"/>
          </p:nvPr>
        </p:nvSpPr>
        <p:spPr>
          <a:xfrm>
            <a:off x="1172582" y="3287942"/>
            <a:ext cx="9818921" cy="704088"/>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2" name="Google Shape;92;p10"/>
          <p:cNvSpPr txBox="1">
            <a:spLocks noGrp="1"/>
          </p:cNvSpPr>
          <p:nvPr>
            <p:ph type="body" idx="3"/>
          </p:nvPr>
        </p:nvSpPr>
        <p:spPr>
          <a:xfrm>
            <a:off x="1172584" y="4904822"/>
            <a:ext cx="9818920" cy="704088"/>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3" name="Google Shape;93;p10"/>
          <p:cNvSpPr/>
          <p:nvPr/>
        </p:nvSpPr>
        <p:spPr>
          <a:xfrm>
            <a:off x="0" y="6420217"/>
            <a:ext cx="12192000" cy="43088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00"/>
              <a:buFont typeface="Century Gothic"/>
              <a:buNone/>
            </a:pPr>
            <a:r>
              <a:rPr lang="en-US" sz="800" i="1">
                <a:solidFill>
                  <a:srgbClr val="757070"/>
                </a:solidFill>
                <a:latin typeface="Century Gothic"/>
                <a:ea typeface="Century Gothic"/>
                <a:cs typeface="Century Gothic"/>
                <a:sym typeface="Century Gothic"/>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endParaRPr/>
          </a:p>
          <a:p>
            <a:pPr marL="0" marR="0" lvl="0" indent="0" algn="ctr" rtl="0">
              <a:spcBef>
                <a:spcPts val="0"/>
              </a:spcBef>
              <a:spcAft>
                <a:spcPts val="0"/>
              </a:spcAft>
              <a:buNone/>
            </a:pPr>
            <a:endParaRPr sz="600" i="1">
              <a:solidFill>
                <a:srgbClr val="757070"/>
              </a:solidFill>
              <a:latin typeface="Arial"/>
              <a:ea typeface="Arial"/>
              <a:cs typeface="Arial"/>
              <a:sym typeface="Arial"/>
            </a:endParaRPr>
          </a:p>
        </p:txBody>
      </p:sp>
      <p:pic>
        <p:nvPicPr>
          <p:cNvPr id="94" name="Google Shape;94;p10"/>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24280" y="133044"/>
            <a:ext cx="382562" cy="382562"/>
          </a:xfrm>
          <a:prstGeom prst="rect">
            <a:avLst/>
          </a:prstGeom>
          <a:noFill/>
          <a:ln>
            <a:noFill/>
          </a:ln>
        </p:spPr>
      </p:pic>
      <p:pic>
        <p:nvPicPr>
          <p:cNvPr id="95" name="Google Shape;95;p10"/>
          <p:cNvPicPr preferRelativeResize="0"/>
          <p:nvPr/>
        </p:nvPicPr>
        <p:blipFill rotWithShape="1">
          <a:blip r:embed="rId5" cstate="email">
            <a:alphaModFix/>
            <a:extLst>
              <a:ext uri="{28A0092B-C50C-407E-A947-70E740481C1C}">
                <a14:useLocalDpi xmlns:a14="http://schemas.microsoft.com/office/drawing/2010/main"/>
              </a:ext>
            </a:extLst>
          </a:blip>
          <a:srcRect r="91792" b="87748"/>
          <a:stretch/>
        </p:blipFill>
        <p:spPr>
          <a:xfrm>
            <a:off x="162" y="0"/>
            <a:ext cx="1000735" cy="840259"/>
          </a:xfrm>
          <a:prstGeom prst="rect">
            <a:avLst/>
          </a:prstGeom>
          <a:noFill/>
          <a:ln>
            <a:noFill/>
          </a:ln>
        </p:spPr>
      </p:pic>
      <p:sp>
        <p:nvSpPr>
          <p:cNvPr id="96" name="Google Shape;96;p10"/>
          <p:cNvSpPr/>
          <p:nvPr/>
        </p:nvSpPr>
        <p:spPr>
          <a:xfrm>
            <a:off x="0" y="6812281"/>
            <a:ext cx="12192000" cy="45719"/>
          </a:xfrm>
          <a:prstGeom prst="rect">
            <a:avLst/>
          </a:prstGeom>
          <a:solidFill>
            <a:srgbClr val="3E426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3F3F3F"/>
              </a:buClr>
              <a:buSzPts val="4400"/>
              <a:buFont typeface="Century Gothic"/>
              <a:buNone/>
              <a:defRPr sz="4400" b="0" i="0" u="none" strike="noStrike" cap="none">
                <a:solidFill>
                  <a:srgbClr val="3F3F3F"/>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rgbClr val="3F3F3F"/>
              </a:buClr>
              <a:buSzPts val="2800"/>
              <a:buFont typeface="Arial"/>
              <a:buChar char="•"/>
              <a:defRPr sz="28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6"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jpg"/><Relationship Id="rId7"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32.png"/><Relationship Id="rId5" Type="http://schemas.microsoft.com/office/2007/relationships/hdphoto" Target="../media/hdphoto2.wdp"/><Relationship Id="rId4" Type="http://schemas.openxmlformats.org/officeDocument/2006/relationships/image" Target="../media/image31.png"/><Relationship Id="rId9"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41.jpg"/><Relationship Id="rId4" Type="http://schemas.openxmlformats.org/officeDocument/2006/relationships/image" Target="../media/image40.jpg"/></Relationships>
</file>

<file path=ppt/slides/_rels/slide1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43.JPG"/><Relationship Id="rId5" Type="http://schemas.openxmlformats.org/officeDocument/2006/relationships/image" Target="../media/image21.png"/><Relationship Id="rId4" Type="http://schemas.openxmlformats.org/officeDocument/2006/relationships/image" Target="../media/image41.jpg"/></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42.JPG"/><Relationship Id="rId7"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40.jpg"/><Relationship Id="rId5" Type="http://schemas.openxmlformats.org/officeDocument/2006/relationships/image" Target="../media/image44.JPG"/><Relationship Id="rId4" Type="http://schemas.openxmlformats.org/officeDocument/2006/relationships/image" Target="../media/image43.JPG"/></Relationships>
</file>

<file path=ppt/slides/_rels/slide2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47.emf"/></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55.jpg"/><Relationship Id="rId7" Type="http://schemas.openxmlformats.org/officeDocument/2006/relationships/image" Target="../media/image41.jp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23.pn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jpe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20.png"/><Relationship Id="rId4" Type="http://schemas.openxmlformats.org/officeDocument/2006/relationships/image" Target="../media/image19.jpe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jp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7.emf"/><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2" name="Picture 1">
            <a:extLst>
              <a:ext uri="{FF2B5EF4-FFF2-40B4-BE49-F238E27FC236}">
                <a16:creationId xmlns:a16="http://schemas.microsoft.com/office/drawing/2014/main" id="{D5B2CA2B-8B38-4466-BE98-03A920A2C5B9}"/>
              </a:ext>
            </a:extLst>
          </p:cNvPr>
          <p:cNvPicPr>
            <a:picLocks noChangeAspect="1"/>
          </p:cNvPicPr>
          <p:nvPr/>
        </p:nvPicPr>
        <p:blipFill rotWithShape="1">
          <a:blip r:embed="rId3"/>
          <a:srcRect l="3460" r="48130" b="-203"/>
          <a:stretch/>
        </p:blipFill>
        <p:spPr>
          <a:xfrm>
            <a:off x="10545" y="0"/>
            <a:ext cx="5793907" cy="6541555"/>
          </a:xfrm>
          <a:prstGeom prst="rect">
            <a:avLst/>
          </a:prstGeom>
        </p:spPr>
      </p:pic>
      <p:pic>
        <p:nvPicPr>
          <p:cNvPr id="103" name="Google Shape;103;p11"/>
          <p:cNvPicPr preferRelativeResize="0"/>
          <p:nvPr/>
        </p:nvPicPr>
        <p:blipFill rotWithShape="1">
          <a:blip r:embed="rId4" cstate="email">
            <a:alphaModFix/>
            <a:extLst>
              <a:ext uri="{28A0092B-C50C-407E-A947-70E740481C1C}">
                <a14:useLocalDpi xmlns:a14="http://schemas.microsoft.com/office/drawing/2010/main"/>
              </a:ext>
            </a:extLst>
          </a:blip>
          <a:srcRect t="1771"/>
          <a:stretch/>
        </p:blipFill>
        <p:spPr>
          <a:xfrm>
            <a:off x="10545" y="111036"/>
            <a:ext cx="12181455" cy="6940727"/>
          </a:xfrm>
          <a:prstGeom prst="rect">
            <a:avLst/>
          </a:prstGeom>
          <a:noFill/>
          <a:ln>
            <a:noFill/>
          </a:ln>
        </p:spPr>
      </p:pic>
      <p:pic>
        <p:nvPicPr>
          <p:cNvPr id="104" name="Google Shape;104;p11"/>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416380" y="5737058"/>
            <a:ext cx="678581" cy="731520"/>
          </a:xfrm>
          <a:prstGeom prst="rect">
            <a:avLst/>
          </a:prstGeom>
          <a:noFill/>
          <a:ln>
            <a:noFill/>
          </a:ln>
        </p:spPr>
      </p:pic>
      <p:sp>
        <p:nvSpPr>
          <p:cNvPr id="105" name="Google Shape;105;p11"/>
          <p:cNvSpPr txBox="1"/>
          <p:nvPr/>
        </p:nvSpPr>
        <p:spPr>
          <a:xfrm>
            <a:off x="9596103" y="5133327"/>
            <a:ext cx="2114132" cy="276436"/>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3F3F3F"/>
              </a:buClr>
              <a:buSzPts val="1400"/>
              <a:buFont typeface="Arial"/>
              <a:buNone/>
            </a:pPr>
            <a:r>
              <a:rPr lang="en-US" sz="1400" b="0" i="0" u="none" strike="noStrike" cap="none" dirty="0">
                <a:solidFill>
                  <a:srgbClr val="3F3F3F"/>
                </a:solidFill>
                <a:latin typeface="Century Gothic"/>
                <a:ea typeface="Century Gothic"/>
                <a:cs typeface="Century Gothic"/>
                <a:sym typeface="Century Gothic"/>
              </a:rPr>
              <a:t>Kristin Davis</a:t>
            </a:r>
            <a:endParaRPr sz="1400" b="0" i="0" u="none" strike="noStrike" cap="none" dirty="0">
              <a:solidFill>
                <a:srgbClr val="3F3F3F"/>
              </a:solidFill>
              <a:latin typeface="Century Gothic"/>
              <a:ea typeface="Century Gothic"/>
              <a:cs typeface="Century Gothic"/>
              <a:sym typeface="Century Gothic"/>
            </a:endParaRPr>
          </a:p>
        </p:txBody>
      </p:sp>
      <p:sp>
        <p:nvSpPr>
          <p:cNvPr id="106" name="Google Shape;106;p11"/>
          <p:cNvSpPr txBox="1"/>
          <p:nvPr/>
        </p:nvSpPr>
        <p:spPr>
          <a:xfrm>
            <a:off x="9596103" y="4787660"/>
            <a:ext cx="2114132" cy="276436"/>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3F3F3F"/>
              </a:buClr>
              <a:buSzPts val="1400"/>
              <a:buFont typeface="Arial"/>
              <a:buNone/>
            </a:pPr>
            <a:r>
              <a:rPr lang="en-US" sz="1400" b="0" i="0" u="none" strike="noStrike" cap="none" dirty="0">
                <a:solidFill>
                  <a:schemeClr val="tx1">
                    <a:lumMod val="75000"/>
                    <a:lumOff val="25000"/>
                  </a:schemeClr>
                </a:solidFill>
                <a:latin typeface="Century Gothic"/>
                <a:ea typeface="Century Gothic"/>
                <a:cs typeface="Century Gothic"/>
                <a:sym typeface="Century Gothic"/>
              </a:rPr>
              <a:t>Sophia</a:t>
            </a:r>
            <a:r>
              <a:rPr lang="en-US" sz="1400" b="0" i="0" u="none" strike="noStrike" cap="none" dirty="0">
                <a:solidFill>
                  <a:srgbClr val="3F3F3F"/>
                </a:solidFill>
                <a:latin typeface="Century Gothic"/>
                <a:ea typeface="Century Gothic"/>
                <a:cs typeface="Century Gothic"/>
                <a:sym typeface="Century Gothic"/>
              </a:rPr>
              <a:t> </a:t>
            </a:r>
            <a:r>
              <a:rPr lang="en-US" sz="1400" b="0" i="0" u="none" strike="noStrike" cap="none" dirty="0" err="1">
                <a:solidFill>
                  <a:srgbClr val="3F3F3F"/>
                </a:solidFill>
                <a:latin typeface="Century Gothic"/>
                <a:ea typeface="Century Gothic"/>
                <a:cs typeface="Century Gothic"/>
                <a:sym typeface="Century Gothic"/>
              </a:rPr>
              <a:t>Leiker</a:t>
            </a:r>
            <a:endParaRPr sz="1400" b="0" i="0" u="none" strike="noStrike" cap="none" dirty="0">
              <a:solidFill>
                <a:srgbClr val="3F3F3F"/>
              </a:solidFill>
              <a:latin typeface="Century Gothic"/>
              <a:ea typeface="Century Gothic"/>
              <a:cs typeface="Century Gothic"/>
              <a:sym typeface="Century Gothic"/>
            </a:endParaRPr>
          </a:p>
        </p:txBody>
      </p:sp>
      <p:sp>
        <p:nvSpPr>
          <p:cNvPr id="107" name="Google Shape;107;p11"/>
          <p:cNvSpPr txBox="1"/>
          <p:nvPr/>
        </p:nvSpPr>
        <p:spPr>
          <a:xfrm>
            <a:off x="9596103" y="5478994"/>
            <a:ext cx="2114132" cy="276436"/>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3F3F3F"/>
              </a:buClr>
              <a:buSzPts val="1400"/>
              <a:buFont typeface="Arial"/>
              <a:buNone/>
            </a:pPr>
            <a:r>
              <a:rPr lang="en-US" sz="1400" b="0" i="0" u="none" strike="noStrike" cap="none" dirty="0">
                <a:solidFill>
                  <a:srgbClr val="3F3F3F"/>
                </a:solidFill>
                <a:latin typeface="Century Gothic"/>
                <a:ea typeface="Century Gothic"/>
                <a:cs typeface="Century Gothic"/>
                <a:sym typeface="Century Gothic"/>
              </a:rPr>
              <a:t>Kristen Dennis</a:t>
            </a:r>
            <a:endParaRPr sz="1400" b="0" i="0" u="none" strike="noStrike" cap="none" dirty="0">
              <a:solidFill>
                <a:srgbClr val="3F3F3F"/>
              </a:solidFill>
              <a:latin typeface="Century Gothic"/>
              <a:ea typeface="Century Gothic"/>
              <a:cs typeface="Century Gothic"/>
              <a:sym typeface="Century Gothic"/>
            </a:endParaRPr>
          </a:p>
        </p:txBody>
      </p:sp>
      <p:sp>
        <p:nvSpPr>
          <p:cNvPr id="109" name="Google Shape;109;p11"/>
          <p:cNvSpPr txBox="1"/>
          <p:nvPr/>
        </p:nvSpPr>
        <p:spPr>
          <a:xfrm>
            <a:off x="6062470" y="1887629"/>
            <a:ext cx="5647765" cy="123524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3E4268"/>
              </a:buClr>
              <a:buSzPts val="4400"/>
              <a:buFont typeface="Century Gothic"/>
              <a:buNone/>
            </a:pPr>
            <a:r>
              <a:rPr lang="en-US" sz="4400" b="1" u="none">
                <a:solidFill>
                  <a:srgbClr val="3E4268"/>
                </a:solidFill>
                <a:latin typeface="Century Gothic"/>
                <a:ea typeface="Century Gothic"/>
                <a:cs typeface="Century Gothic"/>
                <a:sym typeface="Century Gothic"/>
              </a:rPr>
              <a:t>COLORADO &amp; NEW MEXICO DISASTERS </a:t>
            </a:r>
            <a:endParaRPr lang="en-US" sz="4400" b="1" u="none" dirty="0">
              <a:solidFill>
                <a:srgbClr val="3E4268"/>
              </a:solidFill>
              <a:latin typeface="Century Gothic"/>
              <a:ea typeface="Century Gothic"/>
              <a:cs typeface="Century Gothic"/>
              <a:sym typeface="Century Gothic"/>
            </a:endParaRPr>
          </a:p>
        </p:txBody>
      </p:sp>
      <p:sp>
        <p:nvSpPr>
          <p:cNvPr id="110" name="Google Shape;110;p11"/>
          <p:cNvSpPr txBox="1"/>
          <p:nvPr/>
        </p:nvSpPr>
        <p:spPr>
          <a:xfrm>
            <a:off x="6624353" y="3283733"/>
            <a:ext cx="5085881" cy="1058091"/>
          </a:xfrm>
          <a:prstGeom prst="rect">
            <a:avLst/>
          </a:prstGeom>
          <a:noFill/>
          <a:ln>
            <a:noFill/>
          </a:ln>
        </p:spPr>
        <p:txBody>
          <a:bodyPr spcFirstLastPara="1" wrap="square" lIns="91425" tIns="45700" rIns="91425" bIns="45700" anchor="t" anchorCtr="0">
            <a:noAutofit/>
          </a:bodyPr>
          <a:lstStyle/>
          <a:p>
            <a:pPr lvl="0" algn="r">
              <a:lnSpc>
                <a:spcPct val="90000"/>
              </a:lnSpc>
              <a:buClr>
                <a:srgbClr val="3F3F3F"/>
              </a:buClr>
              <a:buSzPts val="1800"/>
            </a:pPr>
            <a:r>
              <a:rPr lang="en-US" sz="1800" dirty="0">
                <a:solidFill>
                  <a:schemeClr val="tx1">
                    <a:lumMod val="75000"/>
                    <a:lumOff val="25000"/>
                  </a:schemeClr>
                </a:solidFill>
                <a:latin typeface="Century Gothic"/>
                <a:ea typeface="Century Gothic"/>
                <a:cs typeface="Century Gothic"/>
                <a:sym typeface="Century Gothic"/>
              </a:rPr>
              <a:t>Using NASA Earth Observations to Quantify Tree Mortality and Burn Severity to Inform Management on Ranches and Open Lands</a:t>
            </a:r>
          </a:p>
        </p:txBody>
      </p:sp>
      <p:sp>
        <p:nvSpPr>
          <p:cNvPr id="111" name="Google Shape;111;p11"/>
          <p:cNvSpPr txBox="1"/>
          <p:nvPr/>
        </p:nvSpPr>
        <p:spPr>
          <a:xfrm>
            <a:off x="9596103" y="6170328"/>
            <a:ext cx="2114132" cy="276436"/>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3F3F3F"/>
              </a:buClr>
              <a:buSzPts val="1400"/>
              <a:buFont typeface="Arial"/>
              <a:buNone/>
            </a:pPr>
            <a:r>
              <a:rPr lang="en-US" sz="1400" b="0" u="none">
                <a:solidFill>
                  <a:srgbClr val="3F3F3F"/>
                </a:solidFill>
                <a:latin typeface="Century Gothic"/>
                <a:ea typeface="Century Gothic"/>
                <a:cs typeface="Century Gothic"/>
                <a:sym typeface="Century Gothic"/>
              </a:rPr>
              <a:t>Christa Torrens</a:t>
            </a:r>
            <a:endParaRPr sz="1400" b="0" u="none">
              <a:solidFill>
                <a:srgbClr val="3F3F3F"/>
              </a:solidFill>
              <a:latin typeface="Century Gothic"/>
              <a:ea typeface="Century Gothic"/>
              <a:cs typeface="Century Gothic"/>
              <a:sym typeface="Century Gothic"/>
            </a:endParaRPr>
          </a:p>
        </p:txBody>
      </p:sp>
      <p:sp>
        <p:nvSpPr>
          <p:cNvPr id="112" name="Google Shape;112;p11"/>
          <p:cNvSpPr txBox="1"/>
          <p:nvPr/>
        </p:nvSpPr>
        <p:spPr>
          <a:xfrm>
            <a:off x="9596103" y="5824661"/>
            <a:ext cx="2114132" cy="276436"/>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3F3F3F"/>
              </a:buClr>
              <a:buSzPts val="1400"/>
              <a:buFont typeface="Arial"/>
              <a:buNone/>
            </a:pPr>
            <a:r>
              <a:rPr lang="en-US" sz="1400" b="0" u="none">
                <a:solidFill>
                  <a:srgbClr val="3F3F3F"/>
                </a:solidFill>
                <a:latin typeface="Century Gothic"/>
                <a:ea typeface="Century Gothic"/>
                <a:cs typeface="Century Gothic"/>
                <a:sym typeface="Century Gothic"/>
              </a:rPr>
              <a:t>Leorah McGinnis</a:t>
            </a:r>
            <a:endParaRPr sz="1400" b="0" u="none">
              <a:solidFill>
                <a:srgbClr val="3F3F3F"/>
              </a:solidFill>
              <a:latin typeface="Century Gothic"/>
              <a:ea typeface="Century Gothic"/>
              <a:cs typeface="Century Gothic"/>
              <a:sym typeface="Century Gothic"/>
            </a:endParaRPr>
          </a:p>
        </p:txBody>
      </p:sp>
      <p:sp>
        <p:nvSpPr>
          <p:cNvPr id="113" name="Google Shape;113;p11"/>
          <p:cNvSpPr/>
          <p:nvPr/>
        </p:nvSpPr>
        <p:spPr>
          <a:xfrm>
            <a:off x="6624354" y="1546163"/>
            <a:ext cx="5085881" cy="307777"/>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400" i="1" dirty="0">
                <a:solidFill>
                  <a:srgbClr val="3F3F3F"/>
                </a:solidFill>
                <a:latin typeface="Century Gothic"/>
                <a:ea typeface="Century Gothic"/>
                <a:cs typeface="Century Gothic"/>
                <a:sym typeface="Century Gothic"/>
              </a:rPr>
              <a:t>2018 Fall | Colorado – Fort Collins</a:t>
            </a:r>
            <a:endParaRPr sz="1400" i="1" dirty="0">
              <a:solidFill>
                <a:srgbClr val="3F3F3F"/>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7000"/>
            <a:lum/>
          </a:blip>
          <a:srcRect/>
          <a:stretch>
            <a:fillRect/>
          </a:stretch>
        </a:blipFill>
        <a:effectLst/>
      </p:bgPr>
    </p:bg>
    <p:spTree>
      <p:nvGrpSpPr>
        <p:cNvPr id="1" name="Shape 199"/>
        <p:cNvGrpSpPr/>
        <p:nvPr/>
      </p:nvGrpSpPr>
      <p:grpSpPr>
        <a:xfrm>
          <a:off x="0" y="0"/>
          <a:ext cx="0" cy="0"/>
          <a:chOff x="0" y="0"/>
          <a:chExt cx="0" cy="0"/>
        </a:xfrm>
      </p:grpSpPr>
      <p:pic>
        <p:nvPicPr>
          <p:cNvPr id="200" name="Google Shape;200;p21"/>
          <p:cNvPicPr preferRelativeResize="0"/>
          <p:nvPr/>
        </p:nvPicPr>
        <p:blipFill>
          <a:blip r:embed="rId4">
            <a:alphaModFix/>
            <a:extLst>
              <a:ext uri="{BEBA8EAE-BF5A-486C-A8C5-ECC9F3942E4B}">
                <a14:imgProps xmlns:a14="http://schemas.microsoft.com/office/drawing/2010/main">
                  <a14:imgLayer r:embed="rId5">
                    <a14:imgEffect>
                      <a14:backgroundRemoval t="5313" b="97188" l="1563" r="99375"/>
                    </a14:imgEffect>
                  </a14:imgLayer>
                </a14:imgProps>
              </a:ext>
            </a:extLst>
          </a:blip>
          <a:stretch>
            <a:fillRect/>
          </a:stretch>
        </p:blipFill>
        <p:spPr>
          <a:xfrm>
            <a:off x="3375025" y="1033901"/>
            <a:ext cx="5441950" cy="5441950"/>
          </a:xfrm>
          <a:prstGeom prst="rect">
            <a:avLst/>
          </a:prstGeom>
          <a:noFill/>
          <a:ln>
            <a:noFill/>
          </a:ln>
        </p:spPr>
      </p:pic>
      <p:sp>
        <p:nvSpPr>
          <p:cNvPr id="201" name="Google Shape;201;p21"/>
          <p:cNvSpPr txBox="1">
            <a:spLocks noGrp="1"/>
          </p:cNvSpPr>
          <p:nvPr>
            <p:ph type="title"/>
          </p:nvPr>
        </p:nvSpPr>
        <p:spPr>
          <a:xfrm>
            <a:off x="1103312" y="358330"/>
            <a:ext cx="9413400"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E4268"/>
              </a:buClr>
              <a:buSzPts val="4800"/>
              <a:buFont typeface="Century Gothic"/>
              <a:buNone/>
            </a:pPr>
            <a:r>
              <a:rPr lang="en-US" sz="4800" b="0" i="0" u="none" strike="noStrike" cap="none" dirty="0">
                <a:solidFill>
                  <a:schemeClr val="bg1"/>
                </a:solidFill>
                <a:latin typeface="Century Gothic"/>
                <a:ea typeface="Century Gothic"/>
                <a:cs typeface="Century Gothic"/>
                <a:sym typeface="Century Gothic"/>
              </a:rPr>
              <a:t>NASA Satellites and Sensors</a:t>
            </a:r>
            <a:endParaRPr sz="4800" b="0" i="0" u="none" strike="noStrike" cap="none" dirty="0">
              <a:solidFill>
                <a:schemeClr val="bg1"/>
              </a:solidFill>
              <a:latin typeface="Century Gothic"/>
              <a:ea typeface="Century Gothic"/>
              <a:cs typeface="Century Gothic"/>
              <a:sym typeface="Century Gothic"/>
            </a:endParaRPr>
          </a:p>
        </p:txBody>
      </p:sp>
      <p:grpSp>
        <p:nvGrpSpPr>
          <p:cNvPr id="4" name="Group 3">
            <a:extLst>
              <a:ext uri="{FF2B5EF4-FFF2-40B4-BE49-F238E27FC236}">
                <a16:creationId xmlns:a16="http://schemas.microsoft.com/office/drawing/2014/main" id="{B68A0186-0377-44E9-B050-745B762FE4F9}"/>
              </a:ext>
            </a:extLst>
          </p:cNvPr>
          <p:cNvGrpSpPr/>
          <p:nvPr/>
        </p:nvGrpSpPr>
        <p:grpSpPr>
          <a:xfrm>
            <a:off x="812682" y="1018196"/>
            <a:ext cx="2649517" cy="2626442"/>
            <a:chOff x="9120067" y="628152"/>
            <a:chExt cx="2991349" cy="2943298"/>
          </a:xfrm>
        </p:grpSpPr>
        <p:pic>
          <p:nvPicPr>
            <p:cNvPr id="206" name="Google Shape;206;p21"/>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9120067" y="628152"/>
              <a:ext cx="2538533" cy="2452526"/>
            </a:xfrm>
            <a:prstGeom prst="rect">
              <a:avLst/>
            </a:prstGeom>
            <a:noFill/>
            <a:ln>
              <a:noFill/>
            </a:ln>
          </p:spPr>
        </p:pic>
        <p:sp>
          <p:nvSpPr>
            <p:cNvPr id="2" name="TextBox 1">
              <a:extLst>
                <a:ext uri="{FF2B5EF4-FFF2-40B4-BE49-F238E27FC236}">
                  <a16:creationId xmlns:a16="http://schemas.microsoft.com/office/drawing/2014/main" id="{72B4D7B0-1464-4694-A23A-126D2C82D354}"/>
                </a:ext>
              </a:extLst>
            </p:cNvPr>
            <p:cNvSpPr txBox="1"/>
            <p:nvPr/>
          </p:nvSpPr>
          <p:spPr>
            <a:xfrm>
              <a:off x="9572883" y="3123070"/>
              <a:ext cx="2538533" cy="448380"/>
            </a:xfrm>
            <a:prstGeom prst="rect">
              <a:avLst/>
            </a:prstGeom>
            <a:noFill/>
          </p:spPr>
          <p:txBody>
            <a:bodyPr wrap="square" rtlCol="0">
              <a:spAutoFit/>
            </a:bodyPr>
            <a:lstStyle/>
            <a:p>
              <a:r>
                <a:rPr lang="en-US" sz="2000" b="1" dirty="0">
                  <a:solidFill>
                    <a:schemeClr val="bg1"/>
                  </a:solidFill>
                  <a:latin typeface="Century Gothic" panose="020B0502020202020204" pitchFamily="34" charset="0"/>
                </a:rPr>
                <a:t>Landsat 5 TM</a:t>
              </a:r>
            </a:p>
          </p:txBody>
        </p:sp>
      </p:grpSp>
      <p:grpSp>
        <p:nvGrpSpPr>
          <p:cNvPr id="7" name="Group 6">
            <a:extLst>
              <a:ext uri="{FF2B5EF4-FFF2-40B4-BE49-F238E27FC236}">
                <a16:creationId xmlns:a16="http://schemas.microsoft.com/office/drawing/2014/main" id="{E285D109-D160-4F98-8FA0-0A31388202BD}"/>
              </a:ext>
            </a:extLst>
          </p:cNvPr>
          <p:cNvGrpSpPr/>
          <p:nvPr/>
        </p:nvGrpSpPr>
        <p:grpSpPr>
          <a:xfrm>
            <a:off x="62067" y="4819088"/>
            <a:ext cx="4150747" cy="1415124"/>
            <a:chOff x="331735" y="1143275"/>
            <a:chExt cx="4150747" cy="1415124"/>
          </a:xfrm>
        </p:grpSpPr>
        <p:pic>
          <p:nvPicPr>
            <p:cNvPr id="203" name="Google Shape;203;p21"/>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331735" y="1143275"/>
              <a:ext cx="3479801" cy="1415124"/>
            </a:xfrm>
            <a:prstGeom prst="rect">
              <a:avLst/>
            </a:prstGeom>
            <a:noFill/>
            <a:ln>
              <a:noFill/>
            </a:ln>
          </p:spPr>
        </p:pic>
        <p:sp>
          <p:nvSpPr>
            <p:cNvPr id="11" name="TextBox 10">
              <a:extLst>
                <a:ext uri="{FF2B5EF4-FFF2-40B4-BE49-F238E27FC236}">
                  <a16:creationId xmlns:a16="http://schemas.microsoft.com/office/drawing/2014/main" id="{EC042A27-D223-4915-A6FC-E85A3D06FAFB}"/>
                </a:ext>
              </a:extLst>
            </p:cNvPr>
            <p:cNvSpPr txBox="1"/>
            <p:nvPr/>
          </p:nvSpPr>
          <p:spPr>
            <a:xfrm>
              <a:off x="1943949" y="2124335"/>
              <a:ext cx="2538533" cy="400110"/>
            </a:xfrm>
            <a:prstGeom prst="rect">
              <a:avLst/>
            </a:prstGeom>
            <a:noFill/>
          </p:spPr>
          <p:txBody>
            <a:bodyPr wrap="square" rtlCol="0">
              <a:spAutoFit/>
            </a:bodyPr>
            <a:lstStyle/>
            <a:p>
              <a:r>
                <a:rPr lang="en-US" sz="2000" b="1" dirty="0">
                  <a:solidFill>
                    <a:schemeClr val="bg1"/>
                  </a:solidFill>
                  <a:latin typeface="Century Gothic" panose="020B0502020202020204" pitchFamily="34" charset="0"/>
                </a:rPr>
                <a:t>Landsat 7 ETM +</a:t>
              </a:r>
            </a:p>
          </p:txBody>
        </p:sp>
      </p:grpSp>
      <p:grpSp>
        <p:nvGrpSpPr>
          <p:cNvPr id="5" name="Group 4">
            <a:extLst>
              <a:ext uri="{FF2B5EF4-FFF2-40B4-BE49-F238E27FC236}">
                <a16:creationId xmlns:a16="http://schemas.microsoft.com/office/drawing/2014/main" id="{79CE6AF2-D881-45DE-BC98-0307C5BBC988}"/>
              </a:ext>
            </a:extLst>
          </p:cNvPr>
          <p:cNvGrpSpPr/>
          <p:nvPr/>
        </p:nvGrpSpPr>
        <p:grpSpPr>
          <a:xfrm>
            <a:off x="8886361" y="1232569"/>
            <a:ext cx="3305639" cy="2225740"/>
            <a:chOff x="8499962" y="4155109"/>
            <a:chExt cx="3305639" cy="2225740"/>
          </a:xfrm>
        </p:grpSpPr>
        <p:pic>
          <p:nvPicPr>
            <p:cNvPr id="202" name="Google Shape;202;p21"/>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8499962" y="4155109"/>
              <a:ext cx="2538528" cy="2074739"/>
            </a:xfrm>
            <a:prstGeom prst="rect">
              <a:avLst/>
            </a:prstGeom>
            <a:noFill/>
            <a:ln>
              <a:noFill/>
            </a:ln>
          </p:spPr>
        </p:pic>
        <p:sp>
          <p:nvSpPr>
            <p:cNvPr id="12" name="TextBox 11">
              <a:extLst>
                <a:ext uri="{FF2B5EF4-FFF2-40B4-BE49-F238E27FC236}">
                  <a16:creationId xmlns:a16="http://schemas.microsoft.com/office/drawing/2014/main" id="{00B141FD-635D-4633-8321-1D4175211433}"/>
                </a:ext>
              </a:extLst>
            </p:cNvPr>
            <p:cNvSpPr txBox="1"/>
            <p:nvPr/>
          </p:nvSpPr>
          <p:spPr>
            <a:xfrm>
              <a:off x="9668160" y="5980739"/>
              <a:ext cx="2137441" cy="400110"/>
            </a:xfrm>
            <a:prstGeom prst="rect">
              <a:avLst/>
            </a:prstGeom>
            <a:noFill/>
          </p:spPr>
          <p:txBody>
            <a:bodyPr wrap="square" rtlCol="0">
              <a:spAutoFit/>
            </a:bodyPr>
            <a:lstStyle/>
            <a:p>
              <a:r>
                <a:rPr lang="en-US" sz="2000" b="1" dirty="0">
                  <a:solidFill>
                    <a:schemeClr val="bg1"/>
                  </a:solidFill>
                  <a:latin typeface="Century Gothic" panose="020B0502020202020204" pitchFamily="34" charset="0"/>
                </a:rPr>
                <a:t>Landsat 8 OLI</a:t>
              </a:r>
            </a:p>
          </p:txBody>
        </p:sp>
      </p:grpSp>
      <p:grpSp>
        <p:nvGrpSpPr>
          <p:cNvPr id="6" name="Group 5">
            <a:extLst>
              <a:ext uri="{FF2B5EF4-FFF2-40B4-BE49-F238E27FC236}">
                <a16:creationId xmlns:a16="http://schemas.microsoft.com/office/drawing/2014/main" id="{90C7EE91-2FF5-469B-8BC5-5DCAE399DB9D}"/>
              </a:ext>
            </a:extLst>
          </p:cNvPr>
          <p:cNvGrpSpPr/>
          <p:nvPr/>
        </p:nvGrpSpPr>
        <p:grpSpPr>
          <a:xfrm>
            <a:off x="8886361" y="3993404"/>
            <a:ext cx="3309308" cy="2500267"/>
            <a:chOff x="8503397" y="3385749"/>
            <a:chExt cx="3309308" cy="2500267"/>
          </a:xfrm>
        </p:grpSpPr>
        <p:pic>
          <p:nvPicPr>
            <p:cNvPr id="204" name="Google Shape;204;p21"/>
            <p:cNvPicPr preferRelativeResize="0"/>
            <p:nvPr/>
          </p:nvPicPr>
          <p:blipFill>
            <a:blip r:embed="rId9" cstate="email">
              <a:alphaModFix/>
              <a:extLst>
                <a:ext uri="{28A0092B-C50C-407E-A947-70E740481C1C}">
                  <a14:useLocalDpi xmlns:a14="http://schemas.microsoft.com/office/drawing/2010/main"/>
                </a:ext>
              </a:extLst>
            </a:blip>
            <a:stretch>
              <a:fillRect/>
            </a:stretch>
          </p:blipFill>
          <p:spPr>
            <a:xfrm>
              <a:off x="8503397" y="3385749"/>
              <a:ext cx="2129225" cy="2352726"/>
            </a:xfrm>
            <a:prstGeom prst="rect">
              <a:avLst/>
            </a:prstGeom>
            <a:noFill/>
            <a:ln>
              <a:noFill/>
            </a:ln>
          </p:spPr>
        </p:pic>
        <p:sp>
          <p:nvSpPr>
            <p:cNvPr id="14" name="TextBox 13">
              <a:extLst>
                <a:ext uri="{FF2B5EF4-FFF2-40B4-BE49-F238E27FC236}">
                  <a16:creationId xmlns:a16="http://schemas.microsoft.com/office/drawing/2014/main" id="{AD631668-1065-4375-862B-3EF47FDA65CE}"/>
                </a:ext>
              </a:extLst>
            </p:cNvPr>
            <p:cNvSpPr txBox="1"/>
            <p:nvPr/>
          </p:nvSpPr>
          <p:spPr>
            <a:xfrm>
              <a:off x="10179805" y="5485906"/>
              <a:ext cx="1632900" cy="400110"/>
            </a:xfrm>
            <a:prstGeom prst="rect">
              <a:avLst/>
            </a:prstGeom>
            <a:noFill/>
          </p:spPr>
          <p:txBody>
            <a:bodyPr wrap="square" rtlCol="0">
              <a:spAutoFit/>
            </a:bodyPr>
            <a:lstStyle/>
            <a:p>
              <a:r>
                <a:rPr lang="en-US" sz="2000" b="1" dirty="0">
                  <a:solidFill>
                    <a:schemeClr val="bg1"/>
                  </a:solidFill>
                  <a:latin typeface="Century Gothic" panose="020B0502020202020204" pitchFamily="34" charset="0"/>
                </a:rPr>
                <a:t>SRTM</a:t>
              </a:r>
            </a:p>
          </p:txBody>
        </p:sp>
      </p:grpSp>
      <p:sp>
        <p:nvSpPr>
          <p:cNvPr id="21" name="TextBox 20">
            <a:extLst>
              <a:ext uri="{FF2B5EF4-FFF2-40B4-BE49-F238E27FC236}">
                <a16:creationId xmlns:a16="http://schemas.microsoft.com/office/drawing/2014/main" id="{1A11F051-A904-414B-BB31-538C84B01499}"/>
              </a:ext>
            </a:extLst>
          </p:cNvPr>
          <p:cNvSpPr txBox="1"/>
          <p:nvPr/>
        </p:nvSpPr>
        <p:spPr>
          <a:xfrm>
            <a:off x="9378408" y="6581001"/>
            <a:ext cx="2813592" cy="276999"/>
          </a:xfrm>
          <a:prstGeom prst="rect">
            <a:avLst/>
          </a:prstGeom>
          <a:solidFill>
            <a:srgbClr val="FFFFFF">
              <a:alpha val="65098"/>
            </a:srgbClr>
          </a:solidFill>
        </p:spPr>
        <p:txBody>
          <a:bodyPr wrap="none" rtlCol="0">
            <a:spAutoFit/>
          </a:bodyPr>
          <a:lstStyle/>
          <a:p>
            <a:pPr algn="r"/>
            <a:r>
              <a:rPr lang="en-US" sz="1200" b="1" dirty="0">
                <a:solidFill>
                  <a:schemeClr val="tx1">
                    <a:lumMod val="75000"/>
                    <a:lumOff val="25000"/>
                  </a:schemeClr>
                </a:solidFill>
                <a:latin typeface="Century Gothic" panose="020B0502020202020204" pitchFamily="34" charset="0"/>
              </a:rPr>
              <a:t>Background Image Credit: </a:t>
            </a:r>
            <a:r>
              <a:rPr lang="en-US" sz="1200" b="1" dirty="0" err="1">
                <a:solidFill>
                  <a:schemeClr val="tx1">
                    <a:lumMod val="75000"/>
                    <a:lumOff val="25000"/>
                  </a:schemeClr>
                </a:solidFill>
                <a:latin typeface="Century Gothic" panose="020B0502020202020204" pitchFamily="34" charset="0"/>
              </a:rPr>
              <a:t>Pixabay</a:t>
            </a:r>
            <a:endParaRPr lang="en-US" sz="1200" b="1" dirty="0">
              <a:solidFill>
                <a:schemeClr val="tx1">
                  <a:lumMod val="75000"/>
                  <a:lumOff val="25000"/>
                </a:schemeClr>
              </a:solidFill>
              <a:latin typeface="Century Gothic" panose="020B0502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grpSp>
        <p:nvGrpSpPr>
          <p:cNvPr id="33" name="Group 32"/>
          <p:cNvGrpSpPr/>
          <p:nvPr/>
        </p:nvGrpSpPr>
        <p:grpSpPr>
          <a:xfrm>
            <a:off x="7865390" y="1305355"/>
            <a:ext cx="2926080" cy="4658407"/>
            <a:chOff x="7916847" y="1161438"/>
            <a:chExt cx="2926080" cy="4658407"/>
          </a:xfrm>
        </p:grpSpPr>
        <p:sp>
          <p:nvSpPr>
            <p:cNvPr id="12" name="Rounded Rectangle 28">
              <a:extLst>
                <a:ext uri="{FF2B5EF4-FFF2-40B4-BE49-F238E27FC236}">
                  <a16:creationId xmlns:a16="http://schemas.microsoft.com/office/drawing/2014/main" id="{A8C823CE-4C1A-4177-882B-BC7130EE9B65}"/>
                </a:ext>
              </a:extLst>
            </p:cNvPr>
            <p:cNvSpPr/>
            <p:nvPr/>
          </p:nvSpPr>
          <p:spPr>
            <a:xfrm>
              <a:off x="7916847" y="1168464"/>
              <a:ext cx="2926080" cy="4651381"/>
            </a:xfrm>
            <a:prstGeom prst="roundRect">
              <a:avLst/>
            </a:prstGeom>
            <a:solidFill>
              <a:srgbClr val="E1F0D9"/>
            </a:solidFill>
            <a:ln w="6350" cap="flat" cmpd="sng" algn="ctr">
              <a:solidFill>
                <a:srgbClr val="4472C4"/>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 name="Text Box 18">
              <a:extLst>
                <a:ext uri="{FF2B5EF4-FFF2-40B4-BE49-F238E27FC236}">
                  <a16:creationId xmlns:a16="http://schemas.microsoft.com/office/drawing/2014/main" id="{EA44C2FF-1165-4561-B03E-1FB6B2E7F88D}"/>
                </a:ext>
              </a:extLst>
            </p:cNvPr>
            <p:cNvSpPr txBox="1"/>
            <p:nvPr/>
          </p:nvSpPr>
          <p:spPr>
            <a:xfrm>
              <a:off x="9225037" y="1691538"/>
              <a:ext cx="309700" cy="355803"/>
            </a:xfrm>
            <a:prstGeom prst="rect">
              <a:avLst/>
            </a:prstGeom>
            <a:solidFill>
              <a:srgbClr val="E1F0D9"/>
            </a:solidFill>
            <a:ln w="6350">
              <a:noFill/>
            </a:ln>
          </p:spPr>
          <p:txBody>
            <a:bodyPr rot="0" spcFirstLastPara="0" vert="horz" wrap="none" lIns="91440" tIns="45720" rIns="91440" bIns="45720" numCol="1" spcCol="0" rtlCol="0" fromWordArt="0" anchor="t" anchorCtr="0" forceAA="0" compatLnSpc="1">
              <a:prstTxWarp prst="textNoShape">
                <a:avLst/>
              </a:prstTxWarp>
              <a:spAutoFit/>
            </a:bodyPr>
            <a:lstStyle/>
            <a:p>
              <a:pPr marL="0" marR="0" algn="ctr">
                <a:lnSpc>
                  <a:spcPct val="107000"/>
                </a:lnSpc>
                <a:spcBef>
                  <a:spcPts val="0"/>
                </a:spcBef>
                <a:spcAft>
                  <a:spcPts val="800"/>
                </a:spcAft>
              </a:pPr>
              <a:r>
                <a:rPr lang="en-US" sz="1600" dirty="0">
                  <a:solidFill>
                    <a:schemeClr val="tx1">
                      <a:lumMod val="75000"/>
                      <a:lumOff val="25000"/>
                    </a:schemeClr>
                  </a:solidFill>
                  <a:effectLst/>
                  <a:latin typeface="Century Gothic"/>
                  <a:ea typeface="Calibri" panose="020F0502020204030204" pitchFamily="34" charset="0"/>
                  <a:cs typeface="Century Gothic"/>
                </a:rPr>
                <a:t>R</a:t>
              </a:r>
            </a:p>
          </p:txBody>
        </p:sp>
        <p:sp>
          <p:nvSpPr>
            <p:cNvPr id="14" name="Text Box 32">
              <a:extLst>
                <a:ext uri="{FF2B5EF4-FFF2-40B4-BE49-F238E27FC236}">
                  <a16:creationId xmlns:a16="http://schemas.microsoft.com/office/drawing/2014/main" id="{85B12CBB-AD1C-43ED-A502-34B16D65ED8D}"/>
                </a:ext>
              </a:extLst>
            </p:cNvPr>
            <p:cNvSpPr txBox="1"/>
            <p:nvPr/>
          </p:nvSpPr>
          <p:spPr>
            <a:xfrm>
              <a:off x="8465214" y="1161438"/>
              <a:ext cx="1829347" cy="553357"/>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spAutoFit/>
            </a:bodyPr>
            <a:lstStyle/>
            <a:p>
              <a:pPr marL="0" marR="0" algn="ctr">
                <a:lnSpc>
                  <a:spcPct val="107000"/>
                </a:lnSpc>
                <a:spcBef>
                  <a:spcPts val="0"/>
                </a:spcBef>
                <a:spcAft>
                  <a:spcPts val="800"/>
                </a:spcAft>
              </a:pPr>
              <a:r>
                <a:rPr lang="en-US" sz="2800" b="1" dirty="0">
                  <a:solidFill>
                    <a:schemeClr val="tx1">
                      <a:lumMod val="75000"/>
                      <a:lumOff val="25000"/>
                    </a:schemeClr>
                  </a:solidFill>
                  <a:effectLst/>
                  <a:latin typeface="Century Gothic"/>
                  <a:ea typeface="Calibri" panose="020F0502020204030204" pitchFamily="34" charset="0"/>
                  <a:cs typeface="Century Gothic"/>
                </a:rPr>
                <a:t>Modeling</a:t>
              </a:r>
            </a:p>
          </p:txBody>
        </p:sp>
        <p:sp>
          <p:nvSpPr>
            <p:cNvPr id="20" name="Freeform 19"/>
            <p:cNvSpPr/>
            <p:nvPr/>
          </p:nvSpPr>
          <p:spPr>
            <a:xfrm>
              <a:off x="8040585" y="4513846"/>
              <a:ext cx="2683444" cy="1051560"/>
            </a:xfrm>
            <a:custGeom>
              <a:avLst/>
              <a:gdLst>
                <a:gd name="connsiteX0" fmla="*/ 0 w 2683444"/>
                <a:gd name="connsiteY0" fmla="*/ 0 h 936242"/>
                <a:gd name="connsiteX1" fmla="*/ 2683444 w 2683444"/>
                <a:gd name="connsiteY1" fmla="*/ 0 h 936242"/>
                <a:gd name="connsiteX2" fmla="*/ 2683444 w 2683444"/>
                <a:gd name="connsiteY2" fmla="*/ 936242 h 936242"/>
                <a:gd name="connsiteX3" fmla="*/ 0 w 2683444"/>
                <a:gd name="connsiteY3" fmla="*/ 936242 h 936242"/>
                <a:gd name="connsiteX4" fmla="*/ 0 w 2683444"/>
                <a:gd name="connsiteY4" fmla="*/ 0 h 936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3444" h="936242">
                  <a:moveTo>
                    <a:pt x="0" y="0"/>
                  </a:moveTo>
                  <a:lnTo>
                    <a:pt x="2683444" y="0"/>
                  </a:lnTo>
                  <a:lnTo>
                    <a:pt x="2683444" y="936242"/>
                  </a:lnTo>
                  <a:lnTo>
                    <a:pt x="0" y="936242"/>
                  </a:lnTo>
                  <a:lnTo>
                    <a:pt x="0" y="0"/>
                  </a:lnTo>
                  <a:close/>
                </a:path>
              </a:pathLst>
            </a:custGeom>
            <a:scene3d>
              <a:camera prst="orthographicFront">
                <a:rot lat="0" lon="0" rev="0"/>
              </a:camera>
              <a:lightRig rig="threePt" dir="t">
                <a:rot lat="0" lon="0" rev="1200000"/>
              </a:lightRig>
            </a:scene3d>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10160" tIns="10160" rIns="10160" bIns="10160" numCol="1" spcCol="1270" anchor="ctr" anchorCtr="0">
              <a:noAutofit/>
            </a:bodyPr>
            <a:lstStyle/>
            <a:p>
              <a:pPr lvl="0" algn="ctr"/>
              <a:r>
                <a:rPr lang="en-US" sz="1600" b="1" i="1" dirty="0">
                  <a:solidFill>
                    <a:schemeClr val="tx1">
                      <a:lumMod val="75000"/>
                      <a:lumOff val="25000"/>
                    </a:schemeClr>
                  </a:solidFill>
                  <a:latin typeface="Century Gothic" panose="020B0502020202020204" pitchFamily="34" charset="0"/>
                </a:rPr>
                <a:t>Modeling</a:t>
              </a:r>
              <a:r>
                <a:rPr lang="en-US" sz="1600" dirty="0">
                  <a:solidFill>
                    <a:schemeClr val="tx1">
                      <a:lumMod val="75000"/>
                      <a:lumOff val="25000"/>
                    </a:schemeClr>
                  </a:solidFill>
                  <a:latin typeface="Century Gothic" panose="020B0502020202020204" pitchFamily="34" charset="0"/>
                </a:rPr>
                <a:t> tree mortality using</a:t>
              </a:r>
              <a:r>
                <a:rPr lang="en-US" sz="1600" b="1" i="1" dirty="0">
                  <a:solidFill>
                    <a:schemeClr val="tx1">
                      <a:lumMod val="75000"/>
                      <a:lumOff val="25000"/>
                    </a:schemeClr>
                  </a:solidFill>
                  <a:latin typeface="Century Gothic" panose="020B0502020202020204" pitchFamily="34" charset="0"/>
                </a:rPr>
                <a:t> </a:t>
              </a:r>
              <a:r>
                <a:rPr lang="en-US" sz="1600" dirty="0">
                  <a:solidFill>
                    <a:schemeClr val="tx1">
                      <a:lumMod val="75000"/>
                      <a:lumOff val="25000"/>
                    </a:schemeClr>
                  </a:solidFill>
                  <a:latin typeface="Century Gothic" panose="020B0502020202020204" pitchFamily="34" charset="0"/>
                </a:rPr>
                <a:t>the </a:t>
              </a:r>
              <a:r>
                <a:rPr lang="en-US" sz="1600" dirty="0" err="1">
                  <a:solidFill>
                    <a:schemeClr val="tx1">
                      <a:lumMod val="75000"/>
                      <a:lumOff val="25000"/>
                    </a:schemeClr>
                  </a:solidFill>
                  <a:latin typeface="Century Gothic" panose="020B0502020202020204" pitchFamily="34" charset="0"/>
                </a:rPr>
                <a:t>randomForest</a:t>
              </a:r>
              <a:r>
                <a:rPr lang="en-US" sz="1600" dirty="0">
                  <a:solidFill>
                    <a:schemeClr val="tx1">
                      <a:lumMod val="75000"/>
                      <a:lumOff val="25000"/>
                    </a:schemeClr>
                  </a:solidFill>
                  <a:latin typeface="Century Gothic" panose="020B0502020202020204" pitchFamily="34" charset="0"/>
                </a:rPr>
                <a:t> package</a:t>
              </a:r>
            </a:p>
          </p:txBody>
        </p:sp>
        <p:sp>
          <p:nvSpPr>
            <p:cNvPr id="21" name="Freeform 20"/>
            <p:cNvSpPr/>
            <p:nvPr/>
          </p:nvSpPr>
          <p:spPr>
            <a:xfrm>
              <a:off x="8035746" y="3280468"/>
              <a:ext cx="2688121" cy="1047557"/>
            </a:xfrm>
            <a:custGeom>
              <a:avLst/>
              <a:gdLst>
                <a:gd name="connsiteX0" fmla="*/ 0 w 2688121"/>
                <a:gd name="connsiteY0" fmla="*/ 0 h 1047557"/>
                <a:gd name="connsiteX1" fmla="*/ 2688121 w 2688121"/>
                <a:gd name="connsiteY1" fmla="*/ 0 h 1047557"/>
                <a:gd name="connsiteX2" fmla="*/ 2688121 w 2688121"/>
                <a:gd name="connsiteY2" fmla="*/ 1047557 h 1047557"/>
                <a:gd name="connsiteX3" fmla="*/ 0 w 2688121"/>
                <a:gd name="connsiteY3" fmla="*/ 1047557 h 1047557"/>
                <a:gd name="connsiteX4" fmla="*/ 0 w 2688121"/>
                <a:gd name="connsiteY4" fmla="*/ 0 h 1047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8121" h="1047557">
                  <a:moveTo>
                    <a:pt x="0" y="0"/>
                  </a:moveTo>
                  <a:lnTo>
                    <a:pt x="2688121" y="0"/>
                  </a:lnTo>
                  <a:lnTo>
                    <a:pt x="2688121" y="1047557"/>
                  </a:lnTo>
                  <a:lnTo>
                    <a:pt x="0" y="1047557"/>
                  </a:lnTo>
                  <a:lnTo>
                    <a:pt x="0" y="0"/>
                  </a:lnTo>
                  <a:close/>
                </a:path>
              </a:pathLst>
            </a:custGeom>
            <a:scene3d>
              <a:camera prst="orthographicFront">
                <a:rot lat="0" lon="0" rev="0"/>
              </a:camera>
              <a:lightRig rig="threePt" dir="t">
                <a:rot lat="0" lon="0" rev="1200000"/>
              </a:lightRig>
            </a:scene3d>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10160" tIns="10160" rIns="10160" bIns="10160" numCol="1" spcCol="1270" anchor="ctr" anchorCtr="0">
              <a:noAutofit/>
            </a:bodyPr>
            <a:lstStyle/>
            <a:p>
              <a:pPr lvl="0" algn="ctr"/>
              <a:r>
                <a:rPr lang="en-US" sz="1600" b="1" i="1" dirty="0">
                  <a:solidFill>
                    <a:schemeClr val="tx1">
                      <a:lumMod val="75000"/>
                      <a:lumOff val="25000"/>
                    </a:schemeClr>
                  </a:solidFill>
                  <a:latin typeface="Century Gothic" panose="020B0502020202020204" pitchFamily="34" charset="0"/>
                </a:rPr>
                <a:t>Employing</a:t>
              </a:r>
              <a:r>
                <a:rPr lang="en-US" sz="1600" dirty="0">
                  <a:solidFill>
                    <a:schemeClr val="tx1">
                      <a:lumMod val="75000"/>
                      <a:lumOff val="25000"/>
                    </a:schemeClr>
                  </a:solidFill>
                  <a:latin typeface="Century Gothic" panose="020B0502020202020204" pitchFamily="34" charset="0"/>
                </a:rPr>
                <a:t> VSURF (Variable Selection) to identify </a:t>
              </a:r>
              <a:r>
                <a:rPr lang="en-US" sz="1600" dirty="0" smtClean="0">
                  <a:solidFill>
                    <a:schemeClr val="tx1">
                      <a:lumMod val="75000"/>
                      <a:lumOff val="25000"/>
                    </a:schemeClr>
                  </a:solidFill>
                  <a:latin typeface="Century Gothic" panose="020B0502020202020204" pitchFamily="34" charset="0"/>
                </a:rPr>
                <a:t>predictor </a:t>
              </a:r>
              <a:r>
                <a:rPr lang="en-US" sz="1600" dirty="0">
                  <a:solidFill>
                    <a:schemeClr val="tx1">
                      <a:lumMod val="75000"/>
                      <a:lumOff val="25000"/>
                    </a:schemeClr>
                  </a:solidFill>
                  <a:latin typeface="Century Gothic" panose="020B0502020202020204" pitchFamily="34" charset="0"/>
                </a:rPr>
                <a:t>variables</a:t>
              </a:r>
            </a:p>
          </p:txBody>
        </p:sp>
      </p:grpSp>
      <p:grpSp>
        <p:nvGrpSpPr>
          <p:cNvPr id="31" name="Group 30"/>
          <p:cNvGrpSpPr/>
          <p:nvPr/>
        </p:nvGrpSpPr>
        <p:grpSpPr>
          <a:xfrm>
            <a:off x="1400530" y="1305355"/>
            <a:ext cx="2926080" cy="4708983"/>
            <a:chOff x="1451987" y="1103650"/>
            <a:chExt cx="2926080" cy="4708983"/>
          </a:xfrm>
        </p:grpSpPr>
        <p:sp>
          <p:nvSpPr>
            <p:cNvPr id="6" name="Rounded Rectangle 30">
              <a:extLst>
                <a:ext uri="{FF2B5EF4-FFF2-40B4-BE49-F238E27FC236}">
                  <a16:creationId xmlns:a16="http://schemas.microsoft.com/office/drawing/2014/main" id="{9960E00D-23F7-4D0D-8D56-C7FFA8DF751F}"/>
                </a:ext>
              </a:extLst>
            </p:cNvPr>
            <p:cNvSpPr/>
            <p:nvPr/>
          </p:nvSpPr>
          <p:spPr>
            <a:xfrm>
              <a:off x="1451987" y="1103650"/>
              <a:ext cx="2926080" cy="4708983"/>
            </a:xfrm>
            <a:prstGeom prst="roundRect">
              <a:avLst/>
            </a:prstGeom>
            <a:solidFill>
              <a:srgbClr val="AAD18D"/>
            </a:solidFill>
            <a:ln w="6350" cap="flat" cmpd="sng" algn="ctr">
              <a:solidFill>
                <a:srgbClr val="4472C4"/>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7" name="Text Box 9">
              <a:extLst>
                <a:ext uri="{FF2B5EF4-FFF2-40B4-BE49-F238E27FC236}">
                  <a16:creationId xmlns:a16="http://schemas.microsoft.com/office/drawing/2014/main" id="{5A4F37E3-67DC-4706-AF41-56F828035EDD}"/>
                </a:ext>
              </a:extLst>
            </p:cNvPr>
            <p:cNvSpPr txBox="1"/>
            <p:nvPr/>
          </p:nvSpPr>
          <p:spPr>
            <a:xfrm>
              <a:off x="2010774" y="1161438"/>
              <a:ext cx="1808507" cy="553357"/>
            </a:xfrm>
            <a:prstGeom prst="rect">
              <a:avLst/>
            </a:prstGeom>
            <a:solidFill>
              <a:srgbClr val="AAD18D"/>
            </a:solidFill>
            <a:ln w="6350">
              <a:noFill/>
            </a:ln>
          </p:spPr>
          <p:txBody>
            <a:bodyPr rot="0" spcFirstLastPara="0" vert="horz" wrap="none" lIns="91440" tIns="45720" rIns="91440" bIns="45720" numCol="1" spcCol="0" rtlCol="0" fromWordArt="0" anchor="t" anchorCtr="0" forceAA="0" compatLnSpc="1">
              <a:prstTxWarp prst="textNoShape">
                <a:avLst/>
              </a:prstTxWarp>
              <a:spAutoFit/>
            </a:bodyPr>
            <a:lstStyle/>
            <a:p>
              <a:pPr marL="0" marR="0" algn="ctr">
                <a:lnSpc>
                  <a:spcPct val="107000"/>
                </a:lnSpc>
                <a:spcBef>
                  <a:spcPts val="0"/>
                </a:spcBef>
                <a:spcAft>
                  <a:spcPts val="800"/>
                </a:spcAft>
              </a:pPr>
              <a:r>
                <a:rPr lang="en-US" sz="2800" b="1" dirty="0">
                  <a:solidFill>
                    <a:schemeClr val="tx1">
                      <a:lumMod val="75000"/>
                      <a:lumOff val="25000"/>
                    </a:schemeClr>
                  </a:solidFill>
                  <a:effectLst/>
                  <a:latin typeface="Century Gothic"/>
                  <a:ea typeface="Calibri" panose="020F0502020204030204" pitchFamily="34" charset="0"/>
                  <a:cs typeface="Century Gothic"/>
                </a:rPr>
                <a:t>Sampling</a:t>
              </a:r>
            </a:p>
          </p:txBody>
        </p:sp>
        <p:sp>
          <p:nvSpPr>
            <p:cNvPr id="8" name="Text Box 10">
              <a:extLst>
                <a:ext uri="{FF2B5EF4-FFF2-40B4-BE49-F238E27FC236}">
                  <a16:creationId xmlns:a16="http://schemas.microsoft.com/office/drawing/2014/main" id="{B9C1FE72-0D4A-45DF-9EAA-E9399C38B684}"/>
                </a:ext>
              </a:extLst>
            </p:cNvPr>
            <p:cNvSpPr txBox="1"/>
            <p:nvPr/>
          </p:nvSpPr>
          <p:spPr>
            <a:xfrm>
              <a:off x="2158249" y="1691538"/>
              <a:ext cx="1513556" cy="355803"/>
            </a:xfrm>
            <a:prstGeom prst="rect">
              <a:avLst/>
            </a:prstGeom>
            <a:solidFill>
              <a:srgbClr val="AAD18D"/>
            </a:solidFill>
            <a:ln w="6350">
              <a:noFill/>
            </a:ln>
          </p:spPr>
          <p:txBody>
            <a:bodyPr rot="0" spcFirstLastPara="0" vert="horz" wrap="none" lIns="91440" tIns="45720" rIns="91440" bIns="45720" numCol="1" spcCol="0" rtlCol="0" fromWordArt="0" anchor="t" anchorCtr="0" forceAA="0" compatLnSpc="1">
              <a:prstTxWarp prst="textNoShape">
                <a:avLst/>
              </a:prstTxWarp>
              <a:spAutoFit/>
            </a:bodyPr>
            <a:lstStyle/>
            <a:p>
              <a:pPr marL="0" marR="0" algn="ctr">
                <a:lnSpc>
                  <a:spcPct val="107000"/>
                </a:lnSpc>
                <a:spcBef>
                  <a:spcPts val="0"/>
                </a:spcBef>
                <a:spcAft>
                  <a:spcPts val="800"/>
                </a:spcAft>
              </a:pPr>
              <a:r>
                <a:rPr lang="en-US" sz="1600" dirty="0">
                  <a:solidFill>
                    <a:schemeClr val="tx1">
                      <a:lumMod val="75000"/>
                      <a:lumOff val="25000"/>
                    </a:schemeClr>
                  </a:solidFill>
                  <a:effectLst/>
                  <a:latin typeface="Century Gothic"/>
                  <a:ea typeface="Calibri" panose="020F0502020204030204" pitchFamily="34" charset="0"/>
                  <a:cs typeface="Century Gothic"/>
                </a:rPr>
                <a:t>GEE, ArcMap</a:t>
              </a:r>
            </a:p>
          </p:txBody>
        </p:sp>
        <p:sp>
          <p:nvSpPr>
            <p:cNvPr id="22" name="Freeform 21"/>
            <p:cNvSpPr/>
            <p:nvPr/>
          </p:nvSpPr>
          <p:spPr>
            <a:xfrm>
              <a:off x="1570967" y="2233928"/>
              <a:ext cx="2688121" cy="914400"/>
            </a:xfrm>
            <a:custGeom>
              <a:avLst/>
              <a:gdLst>
                <a:gd name="connsiteX0" fmla="*/ 0 w 2688121"/>
                <a:gd name="connsiteY0" fmla="*/ 0 h 1019779"/>
                <a:gd name="connsiteX1" fmla="*/ 2688121 w 2688121"/>
                <a:gd name="connsiteY1" fmla="*/ 0 h 1019779"/>
                <a:gd name="connsiteX2" fmla="*/ 2688121 w 2688121"/>
                <a:gd name="connsiteY2" fmla="*/ 1019779 h 1019779"/>
                <a:gd name="connsiteX3" fmla="*/ 0 w 2688121"/>
                <a:gd name="connsiteY3" fmla="*/ 1019779 h 1019779"/>
                <a:gd name="connsiteX4" fmla="*/ 0 w 2688121"/>
                <a:gd name="connsiteY4" fmla="*/ 0 h 1019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8121" h="1019779">
                  <a:moveTo>
                    <a:pt x="0" y="0"/>
                  </a:moveTo>
                  <a:lnTo>
                    <a:pt x="2688121" y="0"/>
                  </a:lnTo>
                  <a:lnTo>
                    <a:pt x="2688121" y="1019779"/>
                  </a:lnTo>
                  <a:lnTo>
                    <a:pt x="0" y="1019779"/>
                  </a:lnTo>
                  <a:lnTo>
                    <a:pt x="0" y="0"/>
                  </a:lnTo>
                  <a:close/>
                </a:path>
              </a:pathLst>
            </a:custGeom>
            <a:scene3d>
              <a:camera prst="orthographicFront">
                <a:rot lat="0" lon="0" rev="0"/>
              </a:camera>
              <a:lightRig rig="threePt" dir="t">
                <a:rot lat="0" lon="0" rev="1200000"/>
              </a:lightRig>
            </a:scene3d>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10160" tIns="10160" rIns="10160" bIns="10160" numCol="1" spcCol="1270" anchor="ctr" anchorCtr="0">
              <a:noAutofit/>
            </a:bodyPr>
            <a:lstStyle/>
            <a:p>
              <a:pPr lvl="0" algn="ctr"/>
              <a:r>
                <a:rPr lang="en-US" sz="1600" b="1" i="1" dirty="0">
                  <a:solidFill>
                    <a:schemeClr val="tx1">
                      <a:lumMod val="75000"/>
                      <a:lumOff val="25000"/>
                    </a:schemeClr>
                  </a:solidFill>
                  <a:latin typeface="Century Gothic" panose="020B0502020202020204" pitchFamily="34" charset="0"/>
                </a:rPr>
                <a:t>Creating </a:t>
              </a:r>
              <a:r>
                <a:rPr lang="en-US" sz="1600" dirty="0">
                  <a:solidFill>
                    <a:schemeClr val="tx1">
                      <a:lumMod val="75000"/>
                      <a:lumOff val="25000"/>
                    </a:schemeClr>
                  </a:solidFill>
                  <a:latin typeface="Century Gothic" panose="020B0502020202020204" pitchFamily="34" charset="0"/>
                </a:rPr>
                <a:t>sampling locations</a:t>
              </a:r>
            </a:p>
          </p:txBody>
        </p:sp>
        <p:sp>
          <p:nvSpPr>
            <p:cNvPr id="23" name="Freeform 22"/>
            <p:cNvSpPr/>
            <p:nvPr/>
          </p:nvSpPr>
          <p:spPr>
            <a:xfrm>
              <a:off x="1570967" y="3408177"/>
              <a:ext cx="2688121" cy="914400"/>
            </a:xfrm>
            <a:custGeom>
              <a:avLst/>
              <a:gdLst>
                <a:gd name="connsiteX0" fmla="*/ 0 w 2688121"/>
                <a:gd name="connsiteY0" fmla="*/ 0 h 959600"/>
                <a:gd name="connsiteX1" fmla="*/ 2688121 w 2688121"/>
                <a:gd name="connsiteY1" fmla="*/ 0 h 959600"/>
                <a:gd name="connsiteX2" fmla="*/ 2688121 w 2688121"/>
                <a:gd name="connsiteY2" fmla="*/ 959600 h 959600"/>
                <a:gd name="connsiteX3" fmla="*/ 0 w 2688121"/>
                <a:gd name="connsiteY3" fmla="*/ 959600 h 959600"/>
                <a:gd name="connsiteX4" fmla="*/ 0 w 2688121"/>
                <a:gd name="connsiteY4" fmla="*/ 0 h 95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8121" h="959600">
                  <a:moveTo>
                    <a:pt x="0" y="0"/>
                  </a:moveTo>
                  <a:lnTo>
                    <a:pt x="2688121" y="0"/>
                  </a:lnTo>
                  <a:lnTo>
                    <a:pt x="2688121" y="959600"/>
                  </a:lnTo>
                  <a:lnTo>
                    <a:pt x="0" y="959600"/>
                  </a:lnTo>
                  <a:lnTo>
                    <a:pt x="0" y="0"/>
                  </a:lnTo>
                  <a:close/>
                </a:path>
              </a:pathLst>
            </a:custGeom>
            <a:scene3d>
              <a:camera prst="orthographicFront">
                <a:rot lat="0" lon="0" rev="0"/>
              </a:camera>
              <a:lightRig rig="threePt" dir="t">
                <a:rot lat="0" lon="0" rev="1200000"/>
              </a:lightRig>
            </a:scene3d>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i="1" kern="1200" dirty="0">
                  <a:solidFill>
                    <a:schemeClr val="tx1">
                      <a:lumMod val="75000"/>
                      <a:lumOff val="25000"/>
                    </a:schemeClr>
                  </a:solidFill>
                  <a:latin typeface="Century Gothic" panose="020B0502020202020204" pitchFamily="34" charset="0"/>
                </a:rPr>
                <a:t>Plotting </a:t>
              </a:r>
              <a:r>
                <a:rPr lang="en-US" sz="1600" kern="1200" dirty="0">
                  <a:solidFill>
                    <a:schemeClr val="tx1">
                      <a:lumMod val="75000"/>
                      <a:lumOff val="25000"/>
                    </a:schemeClr>
                  </a:solidFill>
                  <a:latin typeface="Century Gothic" panose="020B0502020202020204" pitchFamily="34" charset="0"/>
                </a:rPr>
                <a:t>ADS data to </a:t>
              </a:r>
              <a:r>
                <a:rPr lang="en-US" sz="1600" b="0" i="0" kern="1200" dirty="0">
                  <a:solidFill>
                    <a:schemeClr val="tx1">
                      <a:lumMod val="75000"/>
                      <a:lumOff val="25000"/>
                    </a:schemeClr>
                  </a:solidFill>
                  <a:latin typeface="Century Gothic" panose="020B0502020202020204" pitchFamily="34" charset="0"/>
                </a:rPr>
                <a:t>identify</a:t>
              </a:r>
              <a:r>
                <a:rPr lang="en-US" sz="1600" kern="1200" dirty="0">
                  <a:solidFill>
                    <a:schemeClr val="tx1">
                      <a:lumMod val="75000"/>
                      <a:lumOff val="25000"/>
                    </a:schemeClr>
                  </a:solidFill>
                  <a:latin typeface="Century Gothic" panose="020B0502020202020204" pitchFamily="34" charset="0"/>
                </a:rPr>
                <a:t> budworm outbreak dates</a:t>
              </a:r>
            </a:p>
          </p:txBody>
        </p:sp>
        <p:sp>
          <p:nvSpPr>
            <p:cNvPr id="24" name="Freeform 23"/>
            <p:cNvSpPr/>
            <p:nvPr/>
          </p:nvSpPr>
          <p:spPr>
            <a:xfrm>
              <a:off x="1570967" y="4582426"/>
              <a:ext cx="2688121" cy="914400"/>
            </a:xfrm>
            <a:custGeom>
              <a:avLst/>
              <a:gdLst>
                <a:gd name="connsiteX0" fmla="*/ 0 w 2688121"/>
                <a:gd name="connsiteY0" fmla="*/ 0 h 819877"/>
                <a:gd name="connsiteX1" fmla="*/ 2688121 w 2688121"/>
                <a:gd name="connsiteY1" fmla="*/ 0 h 819877"/>
                <a:gd name="connsiteX2" fmla="*/ 2688121 w 2688121"/>
                <a:gd name="connsiteY2" fmla="*/ 819877 h 819877"/>
                <a:gd name="connsiteX3" fmla="*/ 0 w 2688121"/>
                <a:gd name="connsiteY3" fmla="*/ 819877 h 819877"/>
                <a:gd name="connsiteX4" fmla="*/ 0 w 2688121"/>
                <a:gd name="connsiteY4" fmla="*/ 0 h 819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8121" h="819877">
                  <a:moveTo>
                    <a:pt x="0" y="0"/>
                  </a:moveTo>
                  <a:lnTo>
                    <a:pt x="2688121" y="0"/>
                  </a:lnTo>
                  <a:lnTo>
                    <a:pt x="2688121" y="819877"/>
                  </a:lnTo>
                  <a:lnTo>
                    <a:pt x="0" y="819877"/>
                  </a:lnTo>
                  <a:lnTo>
                    <a:pt x="0" y="0"/>
                  </a:lnTo>
                  <a:close/>
                </a:path>
              </a:pathLst>
            </a:custGeom>
            <a:scene3d>
              <a:camera prst="orthographicFront">
                <a:rot lat="0" lon="0" rev="0"/>
              </a:camera>
              <a:lightRig rig="threePt" dir="t">
                <a:rot lat="0" lon="0" rev="1200000"/>
              </a:lightRig>
            </a:scene3d>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10160" tIns="10160" rIns="10160" bIns="10160" numCol="1" spcCol="1270" anchor="ctr" anchorCtr="0">
              <a:noAutofit/>
            </a:bodyPr>
            <a:lstStyle/>
            <a:p>
              <a:pPr lvl="0" algn="ctr"/>
              <a:r>
                <a:rPr lang="en-US" sz="1600" b="1" i="1" dirty="0">
                  <a:solidFill>
                    <a:schemeClr val="tx1">
                      <a:lumMod val="75000"/>
                      <a:lumOff val="25000"/>
                    </a:schemeClr>
                  </a:solidFill>
                  <a:latin typeface="Century Gothic" panose="020B0502020202020204" pitchFamily="34" charset="0"/>
                </a:rPr>
                <a:t>Digital Ocular Sampling </a:t>
              </a:r>
              <a:r>
                <a:rPr lang="en-US" sz="1600" dirty="0">
                  <a:solidFill>
                    <a:schemeClr val="tx1">
                      <a:lumMod val="75000"/>
                      <a:lumOff val="25000"/>
                    </a:schemeClr>
                  </a:solidFill>
                  <a:latin typeface="Century Gothic" panose="020B0502020202020204" pitchFamily="34" charset="0"/>
                </a:rPr>
                <a:t>for tree mortality (NAIP)</a:t>
              </a:r>
              <a:endParaRPr lang="en-US" sz="1600" b="1" i="1" dirty="0">
                <a:solidFill>
                  <a:schemeClr val="tx1">
                    <a:lumMod val="75000"/>
                    <a:lumOff val="25000"/>
                  </a:schemeClr>
                </a:solidFill>
                <a:latin typeface="Century Gothic" panose="020B0502020202020204" pitchFamily="34" charset="0"/>
              </a:endParaRPr>
            </a:p>
          </p:txBody>
        </p:sp>
      </p:grpSp>
      <p:grpSp>
        <p:nvGrpSpPr>
          <p:cNvPr id="32" name="Group 31"/>
          <p:cNvGrpSpPr/>
          <p:nvPr/>
        </p:nvGrpSpPr>
        <p:grpSpPr>
          <a:xfrm>
            <a:off x="4632960" y="1305355"/>
            <a:ext cx="2926080" cy="4694582"/>
            <a:chOff x="4759392" y="1125262"/>
            <a:chExt cx="2926080" cy="4694582"/>
          </a:xfrm>
        </p:grpSpPr>
        <p:sp>
          <p:nvSpPr>
            <p:cNvPr id="9" name="Rounded Rectangle 29">
              <a:extLst>
                <a:ext uri="{FF2B5EF4-FFF2-40B4-BE49-F238E27FC236}">
                  <a16:creationId xmlns:a16="http://schemas.microsoft.com/office/drawing/2014/main" id="{79474F4D-B47E-423D-9AA0-D1C87C53B4FC}"/>
                </a:ext>
              </a:extLst>
            </p:cNvPr>
            <p:cNvSpPr/>
            <p:nvPr/>
          </p:nvSpPr>
          <p:spPr>
            <a:xfrm>
              <a:off x="4759392" y="1125262"/>
              <a:ext cx="2926080" cy="4694582"/>
            </a:xfrm>
            <a:prstGeom prst="roundRect">
              <a:avLst/>
            </a:prstGeom>
            <a:solidFill>
              <a:srgbClr val="C4E0B4"/>
            </a:solidFill>
            <a:ln w="6350" cap="flat" cmpd="sng" algn="ctr">
              <a:solidFill>
                <a:srgbClr val="4472C4"/>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0" name="Text Box 12">
              <a:extLst>
                <a:ext uri="{FF2B5EF4-FFF2-40B4-BE49-F238E27FC236}">
                  <a16:creationId xmlns:a16="http://schemas.microsoft.com/office/drawing/2014/main" id="{646E0A29-0486-4B17-8A4A-895FCF8FBC9B}"/>
                </a:ext>
              </a:extLst>
            </p:cNvPr>
            <p:cNvSpPr txBox="1"/>
            <p:nvPr/>
          </p:nvSpPr>
          <p:spPr>
            <a:xfrm>
              <a:off x="5200358" y="1161438"/>
              <a:ext cx="2044149" cy="553357"/>
            </a:xfrm>
            <a:prstGeom prst="rect">
              <a:avLst/>
            </a:prstGeom>
            <a:solidFill>
              <a:srgbClr val="C4E0B4"/>
            </a:solidFill>
            <a:ln w="6350">
              <a:noFill/>
            </a:ln>
          </p:spPr>
          <p:txBody>
            <a:bodyPr rot="0" spcFirstLastPara="0" vert="horz" wrap="none" lIns="91440" tIns="45720" rIns="91440" bIns="45720" numCol="1" spcCol="0" rtlCol="0" fromWordArt="0" anchor="t" anchorCtr="0" forceAA="0" compatLnSpc="1">
              <a:prstTxWarp prst="textNoShape">
                <a:avLst/>
              </a:prstTxWarp>
              <a:spAutoFit/>
            </a:bodyPr>
            <a:lstStyle/>
            <a:p>
              <a:pPr marL="0" marR="0" algn="ctr">
                <a:lnSpc>
                  <a:spcPct val="107000"/>
                </a:lnSpc>
                <a:spcBef>
                  <a:spcPts val="0"/>
                </a:spcBef>
                <a:spcAft>
                  <a:spcPts val="800"/>
                </a:spcAft>
              </a:pPr>
              <a:r>
                <a:rPr lang="en-US" sz="2800" b="1" dirty="0">
                  <a:solidFill>
                    <a:schemeClr val="tx1">
                      <a:lumMod val="75000"/>
                      <a:lumOff val="25000"/>
                    </a:schemeClr>
                  </a:solidFill>
                  <a:effectLst/>
                  <a:latin typeface="Century Gothic"/>
                  <a:ea typeface="Calibri" panose="020F0502020204030204" pitchFamily="34" charset="0"/>
                  <a:cs typeface="Century Gothic"/>
                </a:rPr>
                <a:t>Processing</a:t>
              </a:r>
            </a:p>
          </p:txBody>
        </p:sp>
        <p:sp>
          <p:nvSpPr>
            <p:cNvPr id="11" name="Text Box 17">
              <a:extLst>
                <a:ext uri="{FF2B5EF4-FFF2-40B4-BE49-F238E27FC236}">
                  <a16:creationId xmlns:a16="http://schemas.microsoft.com/office/drawing/2014/main" id="{4A9A27CA-3D9A-4CF3-8943-C772E55F0C10}"/>
                </a:ext>
              </a:extLst>
            </p:cNvPr>
            <p:cNvSpPr txBox="1"/>
            <p:nvPr/>
          </p:nvSpPr>
          <p:spPr>
            <a:xfrm>
              <a:off x="5929724" y="1691538"/>
              <a:ext cx="585417" cy="355803"/>
            </a:xfrm>
            <a:prstGeom prst="rect">
              <a:avLst/>
            </a:prstGeom>
            <a:solidFill>
              <a:srgbClr val="C4E0B4"/>
            </a:solidFill>
            <a:ln w="6350">
              <a:noFill/>
            </a:ln>
          </p:spPr>
          <p:txBody>
            <a:bodyPr rot="0" spcFirstLastPara="0" vert="horz" wrap="none" lIns="91440" tIns="45720" rIns="91440" bIns="45720" numCol="1" spcCol="0" rtlCol="0" fromWordArt="0" anchor="t" anchorCtr="0" forceAA="0" compatLnSpc="1">
              <a:prstTxWarp prst="textNoShape">
                <a:avLst/>
              </a:prstTxWarp>
              <a:spAutoFit/>
            </a:bodyPr>
            <a:lstStyle/>
            <a:p>
              <a:pPr marL="0" marR="0" algn="ctr">
                <a:lnSpc>
                  <a:spcPct val="107000"/>
                </a:lnSpc>
                <a:spcBef>
                  <a:spcPts val="0"/>
                </a:spcBef>
                <a:spcAft>
                  <a:spcPts val="800"/>
                </a:spcAft>
              </a:pPr>
              <a:r>
                <a:rPr lang="en-US" sz="1600" dirty="0">
                  <a:solidFill>
                    <a:schemeClr val="tx1">
                      <a:lumMod val="75000"/>
                      <a:lumOff val="25000"/>
                    </a:schemeClr>
                  </a:solidFill>
                  <a:effectLst/>
                  <a:latin typeface="Century Gothic"/>
                  <a:ea typeface="Calibri" panose="020F0502020204030204" pitchFamily="34" charset="0"/>
                  <a:cs typeface="Century Gothic"/>
                </a:rPr>
                <a:t>GEE</a:t>
              </a:r>
            </a:p>
          </p:txBody>
        </p:sp>
        <p:sp>
          <p:nvSpPr>
            <p:cNvPr id="25" name="Freeform 24"/>
            <p:cNvSpPr/>
            <p:nvPr/>
          </p:nvSpPr>
          <p:spPr>
            <a:xfrm>
              <a:off x="4878372" y="2867316"/>
              <a:ext cx="2688121" cy="914400"/>
            </a:xfrm>
            <a:custGeom>
              <a:avLst/>
              <a:gdLst>
                <a:gd name="connsiteX0" fmla="*/ 0 w 2688121"/>
                <a:gd name="connsiteY0" fmla="*/ 0 h 819877"/>
                <a:gd name="connsiteX1" fmla="*/ 2688121 w 2688121"/>
                <a:gd name="connsiteY1" fmla="*/ 0 h 819877"/>
                <a:gd name="connsiteX2" fmla="*/ 2688121 w 2688121"/>
                <a:gd name="connsiteY2" fmla="*/ 819877 h 819877"/>
                <a:gd name="connsiteX3" fmla="*/ 0 w 2688121"/>
                <a:gd name="connsiteY3" fmla="*/ 819877 h 819877"/>
                <a:gd name="connsiteX4" fmla="*/ 0 w 2688121"/>
                <a:gd name="connsiteY4" fmla="*/ 0 h 819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8121" h="819877">
                  <a:moveTo>
                    <a:pt x="0" y="0"/>
                  </a:moveTo>
                  <a:lnTo>
                    <a:pt x="2688121" y="0"/>
                  </a:lnTo>
                  <a:lnTo>
                    <a:pt x="2688121" y="819877"/>
                  </a:lnTo>
                  <a:lnTo>
                    <a:pt x="0" y="819877"/>
                  </a:lnTo>
                  <a:lnTo>
                    <a:pt x="0" y="0"/>
                  </a:lnTo>
                  <a:close/>
                </a:path>
              </a:pathLst>
            </a:custGeom>
            <a:scene3d>
              <a:camera prst="orthographicFront">
                <a:rot lat="0" lon="0" rev="0"/>
              </a:camera>
              <a:lightRig rig="threePt" dir="t">
                <a:rot lat="0" lon="0" rev="1200000"/>
              </a:lightRig>
            </a:scene3d>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10160" tIns="10160" rIns="10160" bIns="10160" numCol="1" spcCol="1270" anchor="ctr" anchorCtr="0">
              <a:noAutofit/>
            </a:bodyPr>
            <a:lstStyle/>
            <a:p>
              <a:pPr lvl="0" algn="ctr"/>
              <a:r>
                <a:rPr lang="en-US" sz="1600" b="1" i="1" dirty="0">
                  <a:solidFill>
                    <a:schemeClr val="tx1">
                      <a:lumMod val="75000"/>
                      <a:lumOff val="25000"/>
                    </a:schemeClr>
                  </a:solidFill>
                  <a:latin typeface="Century Gothic" panose="020B0502020202020204" pitchFamily="34" charset="0"/>
                </a:rPr>
                <a:t>Processing</a:t>
              </a:r>
              <a:r>
                <a:rPr lang="en-US" sz="1600" dirty="0">
                  <a:solidFill>
                    <a:schemeClr val="tx1">
                      <a:lumMod val="75000"/>
                      <a:lumOff val="25000"/>
                    </a:schemeClr>
                  </a:solidFill>
                  <a:latin typeface="Century Gothic" panose="020B0502020202020204" pitchFamily="34" charset="0"/>
                </a:rPr>
                <a:t> imagery to calculate spectral indices for predictors</a:t>
              </a:r>
            </a:p>
          </p:txBody>
        </p:sp>
        <p:sp>
          <p:nvSpPr>
            <p:cNvPr id="26" name="Freeform 25"/>
            <p:cNvSpPr/>
            <p:nvPr/>
          </p:nvSpPr>
          <p:spPr>
            <a:xfrm>
              <a:off x="4878372" y="4036050"/>
              <a:ext cx="2688121" cy="1051560"/>
            </a:xfrm>
            <a:custGeom>
              <a:avLst/>
              <a:gdLst>
                <a:gd name="connsiteX0" fmla="*/ 0 w 2688121"/>
                <a:gd name="connsiteY0" fmla="*/ 0 h 1411484"/>
                <a:gd name="connsiteX1" fmla="*/ 2688121 w 2688121"/>
                <a:gd name="connsiteY1" fmla="*/ 0 h 1411484"/>
                <a:gd name="connsiteX2" fmla="*/ 2688121 w 2688121"/>
                <a:gd name="connsiteY2" fmla="*/ 1411484 h 1411484"/>
                <a:gd name="connsiteX3" fmla="*/ 0 w 2688121"/>
                <a:gd name="connsiteY3" fmla="*/ 1411484 h 1411484"/>
                <a:gd name="connsiteX4" fmla="*/ 0 w 2688121"/>
                <a:gd name="connsiteY4" fmla="*/ 0 h 1411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8121" h="1411484">
                  <a:moveTo>
                    <a:pt x="0" y="0"/>
                  </a:moveTo>
                  <a:lnTo>
                    <a:pt x="2688121" y="0"/>
                  </a:lnTo>
                  <a:lnTo>
                    <a:pt x="2688121" y="1411484"/>
                  </a:lnTo>
                  <a:lnTo>
                    <a:pt x="0" y="1411484"/>
                  </a:lnTo>
                  <a:lnTo>
                    <a:pt x="0" y="0"/>
                  </a:lnTo>
                  <a:close/>
                </a:path>
              </a:pathLst>
            </a:custGeom>
            <a:scene3d>
              <a:camera prst="orthographicFront">
                <a:rot lat="0" lon="0" rev="0"/>
              </a:camera>
              <a:lightRig rig="threePt" dir="t">
                <a:rot lat="0" lon="0" rev="1200000"/>
              </a:lightRig>
            </a:scene3d>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i="1" kern="1200" dirty="0">
                  <a:solidFill>
                    <a:schemeClr val="tx1">
                      <a:lumMod val="75000"/>
                      <a:lumOff val="25000"/>
                    </a:schemeClr>
                  </a:solidFill>
                  <a:latin typeface="Century Gothic" panose="020B0502020202020204" pitchFamily="34" charset="0"/>
                </a:rPr>
                <a:t>Quantifying</a:t>
              </a:r>
              <a:r>
                <a:rPr lang="en-US" sz="1600" kern="1200" dirty="0">
                  <a:solidFill>
                    <a:schemeClr val="tx1">
                      <a:lumMod val="75000"/>
                      <a:lumOff val="25000"/>
                    </a:schemeClr>
                  </a:solidFill>
                  <a:latin typeface="Century Gothic" panose="020B0502020202020204" pitchFamily="34" charset="0"/>
                </a:rPr>
                <a:t> burn severity using RBR (Relativized Burn Ratio)</a:t>
              </a:r>
            </a:p>
          </p:txBody>
        </p:sp>
      </p:grpSp>
      <p:sp>
        <p:nvSpPr>
          <p:cNvPr id="212" name="Google Shape;212;p22"/>
          <p:cNvSpPr txBox="1">
            <a:spLocks noGrp="1"/>
          </p:cNvSpPr>
          <p:nvPr>
            <p:ph type="title"/>
          </p:nvPr>
        </p:nvSpPr>
        <p:spPr>
          <a:xfrm>
            <a:off x="1000125" y="365124"/>
            <a:ext cx="9413277" cy="4794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E4268"/>
              </a:buClr>
              <a:buSzPts val="4800"/>
              <a:buFont typeface="Century Gothic"/>
              <a:buNone/>
            </a:pPr>
            <a:r>
              <a:rPr lang="en-US" sz="4800" b="0" i="0" u="none" strike="noStrike" cap="none" dirty="0">
                <a:solidFill>
                  <a:srgbClr val="3E4268"/>
                </a:solidFill>
                <a:latin typeface="Century Gothic"/>
                <a:ea typeface="Century Gothic"/>
                <a:cs typeface="Century Gothic"/>
                <a:sym typeface="Century Gothic"/>
              </a:rPr>
              <a:t>Methods </a:t>
            </a:r>
            <a:endParaRPr sz="4800" b="0" i="0" u="none" strike="noStrike" cap="none" dirty="0">
              <a:solidFill>
                <a:srgbClr val="3E4268"/>
              </a:solidFill>
              <a:latin typeface="Century Gothic"/>
              <a:ea typeface="Century Gothic"/>
              <a:cs typeface="Century Gothic"/>
              <a:sym typeface="Century Gothic"/>
            </a:endParaRPr>
          </a:p>
        </p:txBody>
      </p:sp>
      <p:sp>
        <p:nvSpPr>
          <p:cNvPr id="3" name="TextBox 2"/>
          <p:cNvSpPr txBox="1"/>
          <p:nvPr/>
        </p:nvSpPr>
        <p:spPr>
          <a:xfrm>
            <a:off x="6081059" y="6066118"/>
            <a:ext cx="184666" cy="307777"/>
          </a:xfrm>
          <a:prstGeom prst="rect">
            <a:avLst/>
          </a:prstGeom>
          <a:noFill/>
        </p:spPr>
        <p:txBody>
          <a:bodyPr wrap="none" rtlCol="0">
            <a:spAutoFit/>
          </a:bodyPr>
          <a:lstStyle/>
          <a:p>
            <a:endParaRPr lang="en-US" dirty="0"/>
          </a:p>
        </p:txBody>
      </p:sp>
      <p:grpSp>
        <p:nvGrpSpPr>
          <p:cNvPr id="36" name="Group 35"/>
          <p:cNvGrpSpPr/>
          <p:nvPr/>
        </p:nvGrpSpPr>
        <p:grpSpPr>
          <a:xfrm>
            <a:off x="6092523" y="3866726"/>
            <a:ext cx="2286580" cy="445417"/>
            <a:chOff x="5925800" y="-498724"/>
            <a:chExt cx="1828487" cy="445417"/>
          </a:xfrm>
        </p:grpSpPr>
        <p:sp>
          <p:nvSpPr>
            <p:cNvPr id="4" name="Freeform 3"/>
            <p:cNvSpPr/>
            <p:nvPr/>
          </p:nvSpPr>
          <p:spPr>
            <a:xfrm>
              <a:off x="5925800" y="-271663"/>
              <a:ext cx="1828487" cy="218356"/>
            </a:xfrm>
            <a:custGeom>
              <a:avLst/>
              <a:gdLst/>
              <a:ahLst/>
              <a:cxnLst/>
              <a:rect l="0" t="0" r="0" b="0"/>
              <a:pathLst>
                <a:path>
                  <a:moveTo>
                    <a:pt x="1828487" y="0"/>
                  </a:moveTo>
                  <a:lnTo>
                    <a:pt x="0" y="0"/>
                  </a:lnTo>
                  <a:lnTo>
                    <a:pt x="0" y="218356"/>
                  </a:lnTo>
                </a:path>
              </a:pathLst>
            </a:custGeom>
            <a:noFill/>
            <a:ln w="25400"/>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6" name="Freeform 15"/>
            <p:cNvSpPr/>
            <p:nvPr/>
          </p:nvSpPr>
          <p:spPr>
            <a:xfrm>
              <a:off x="5927252" y="-498724"/>
              <a:ext cx="1827035" cy="224628"/>
            </a:xfrm>
            <a:custGeom>
              <a:avLst/>
              <a:gdLst/>
              <a:ahLst/>
              <a:cxnLst/>
              <a:rect l="0" t="0" r="0" b="0"/>
              <a:pathLst>
                <a:path>
                  <a:moveTo>
                    <a:pt x="1827035" y="224628"/>
                  </a:moveTo>
                  <a:lnTo>
                    <a:pt x="0" y="224628"/>
                  </a:lnTo>
                  <a:lnTo>
                    <a:pt x="0" y="0"/>
                  </a:lnTo>
                </a:path>
              </a:pathLst>
            </a:custGeom>
            <a:noFill/>
            <a:ln w="25400"/>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grpSp>
      <p:sp>
        <p:nvSpPr>
          <p:cNvPr id="18" name="Freeform 17"/>
          <p:cNvSpPr/>
          <p:nvPr/>
        </p:nvSpPr>
        <p:spPr>
          <a:xfrm>
            <a:off x="4215427" y="4040081"/>
            <a:ext cx="3680065" cy="91440"/>
          </a:xfrm>
          <a:custGeom>
            <a:avLst/>
            <a:gdLst/>
            <a:ahLst/>
            <a:cxnLst/>
            <a:rect l="0" t="0" r="0" b="0"/>
            <a:pathLst>
              <a:path>
                <a:moveTo>
                  <a:pt x="3680065" y="54033"/>
                </a:moveTo>
                <a:lnTo>
                  <a:pt x="268812" y="54033"/>
                </a:lnTo>
                <a:lnTo>
                  <a:pt x="268812" y="45720"/>
                </a:lnTo>
                <a:lnTo>
                  <a:pt x="0" y="4572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grpSp>
        <p:nvGrpSpPr>
          <p:cNvPr id="35" name="Group 34"/>
          <p:cNvGrpSpPr/>
          <p:nvPr/>
        </p:nvGrpSpPr>
        <p:grpSpPr>
          <a:xfrm>
            <a:off x="4220267" y="2965293"/>
            <a:ext cx="3764021" cy="2172894"/>
            <a:chOff x="4764248" y="-955307"/>
            <a:chExt cx="3680925" cy="2172894"/>
          </a:xfrm>
        </p:grpSpPr>
        <p:sp>
          <p:nvSpPr>
            <p:cNvPr id="17" name="Freeform 16"/>
            <p:cNvSpPr/>
            <p:nvPr/>
          </p:nvSpPr>
          <p:spPr>
            <a:xfrm>
              <a:off x="4764248" y="168714"/>
              <a:ext cx="3680925" cy="1048873"/>
            </a:xfrm>
            <a:custGeom>
              <a:avLst/>
              <a:gdLst/>
              <a:ahLst/>
              <a:cxnLst/>
              <a:rect l="0" t="0" r="0" b="0"/>
              <a:pathLst>
                <a:path>
                  <a:moveTo>
                    <a:pt x="3680925" y="0"/>
                  </a:moveTo>
                  <a:lnTo>
                    <a:pt x="268812" y="0"/>
                  </a:lnTo>
                  <a:lnTo>
                    <a:pt x="268812" y="1048873"/>
                  </a:lnTo>
                  <a:lnTo>
                    <a:pt x="0" y="1048873"/>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9" name="Freeform 18"/>
            <p:cNvSpPr/>
            <p:nvPr/>
          </p:nvSpPr>
          <p:spPr>
            <a:xfrm>
              <a:off x="4764248" y="-955307"/>
              <a:ext cx="3680925" cy="1127664"/>
            </a:xfrm>
            <a:custGeom>
              <a:avLst/>
              <a:gdLst/>
              <a:ahLst/>
              <a:cxnLst/>
              <a:rect l="0" t="0" r="0" b="0"/>
              <a:pathLst>
                <a:path>
                  <a:moveTo>
                    <a:pt x="3680925" y="1127664"/>
                  </a:moveTo>
                  <a:lnTo>
                    <a:pt x="268812" y="1127664"/>
                  </a:lnTo>
                  <a:lnTo>
                    <a:pt x="268812" y="0"/>
                  </a:lnTo>
                  <a:lnTo>
                    <a:pt x="0" y="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grpSp>
      <p:cxnSp>
        <p:nvCxnSpPr>
          <p:cNvPr id="62" name="Straight Connector 61"/>
          <p:cNvCxnSpPr/>
          <p:nvPr/>
        </p:nvCxnSpPr>
        <p:spPr>
          <a:xfrm flipV="1">
            <a:off x="9278471" y="4347884"/>
            <a:ext cx="1" cy="194234"/>
          </a:xfrm>
          <a:prstGeom prst="line">
            <a:avLst/>
          </a:prstGeom>
        </p:spPr>
        <p:style>
          <a:lnRef idx="2">
            <a:schemeClr val="accent1"/>
          </a:lnRef>
          <a:fillRef idx="0">
            <a:schemeClr val="accent1"/>
          </a:fillRef>
          <a:effectRef idx="1">
            <a:schemeClr val="accent1"/>
          </a:effectRef>
          <a:fontRef idx="minor">
            <a:schemeClr val="tx1"/>
          </a:fontRef>
        </p:style>
      </p:cxnSp>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16909" y="65421"/>
            <a:ext cx="650296" cy="650296"/>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8531" y="236292"/>
            <a:ext cx="9413277" cy="479425"/>
          </a:xfrm>
        </p:spPr>
        <p:txBody>
          <a:bodyPr/>
          <a:lstStyle/>
          <a:p>
            <a:r>
              <a:rPr lang="en-US" dirty="0"/>
              <a:t>Digital Ocular Sampling</a:t>
            </a:r>
          </a:p>
        </p:txBody>
      </p:sp>
      <p:pic>
        <p:nvPicPr>
          <p:cNvPr id="5" name="Picture 4" descr="DOS IMAGEGEGEGEGHG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108" y="1131382"/>
            <a:ext cx="6565900" cy="5257800"/>
          </a:xfrm>
          <a:prstGeom prst="rect">
            <a:avLst/>
          </a:prstGeom>
        </p:spPr>
      </p:pic>
      <p:sp>
        <p:nvSpPr>
          <p:cNvPr id="7" name="Text Placeholder 3"/>
          <p:cNvSpPr txBox="1">
            <a:spLocks/>
          </p:cNvSpPr>
          <p:nvPr/>
        </p:nvSpPr>
        <p:spPr>
          <a:xfrm>
            <a:off x="7260242" y="1131382"/>
            <a:ext cx="4931758" cy="52578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457200" lvl="0" indent="-457200">
              <a:lnSpc>
                <a:spcPct val="100000"/>
              </a:lnSpc>
              <a:spcBef>
                <a:spcPts val="0"/>
              </a:spcBef>
              <a:spcAft>
                <a:spcPts val="600"/>
              </a:spcAft>
              <a:buClr>
                <a:srgbClr val="3E4268"/>
              </a:buClr>
              <a:buFont typeface="Wingdings 3" panose="05040102010807070707" pitchFamily="18" charset="2"/>
              <a:buChar char="}"/>
              <a:defRPr/>
            </a:pPr>
            <a:r>
              <a:rPr lang="en-US" sz="2800" b="1" dirty="0">
                <a:solidFill>
                  <a:sysClr val="windowText" lastClr="000000">
                    <a:lumMod val="75000"/>
                    <a:lumOff val="25000"/>
                  </a:sysClr>
                </a:solidFill>
              </a:rPr>
              <a:t>600</a:t>
            </a:r>
            <a:r>
              <a:rPr lang="en-US" sz="2800" dirty="0">
                <a:solidFill>
                  <a:sysClr val="windowText" lastClr="000000">
                    <a:lumMod val="75000"/>
                    <a:lumOff val="25000"/>
                  </a:sysClr>
                </a:solidFill>
              </a:rPr>
              <a:t> sampling points</a:t>
            </a:r>
          </a:p>
          <a:p>
            <a:pPr marL="457200" lvl="0" indent="-457200">
              <a:lnSpc>
                <a:spcPct val="100000"/>
              </a:lnSpc>
              <a:spcBef>
                <a:spcPts val="0"/>
              </a:spcBef>
              <a:spcAft>
                <a:spcPts val="600"/>
              </a:spcAft>
              <a:buClr>
                <a:srgbClr val="3E4268"/>
              </a:buClr>
              <a:buFont typeface="Wingdings 3" panose="05040102010807070707" pitchFamily="18" charset="2"/>
              <a:buChar char="}"/>
              <a:defRPr/>
            </a:pPr>
            <a:r>
              <a:rPr lang="en-US" sz="2800" b="1" dirty="0">
                <a:solidFill>
                  <a:sysClr val="windowText" lastClr="000000">
                    <a:lumMod val="75000"/>
                    <a:lumOff val="25000"/>
                  </a:sysClr>
                </a:solidFill>
              </a:rPr>
              <a:t>Random</a:t>
            </a:r>
            <a:r>
              <a:rPr lang="en-US" sz="2800" dirty="0">
                <a:solidFill>
                  <a:sysClr val="windowText" lastClr="000000">
                    <a:lumMod val="75000"/>
                    <a:lumOff val="25000"/>
                  </a:sysClr>
                </a:solidFill>
              </a:rPr>
              <a:t> within select forest types</a:t>
            </a:r>
          </a:p>
          <a:p>
            <a:pPr marL="457200" lvl="0" indent="-457200">
              <a:lnSpc>
                <a:spcPct val="100000"/>
              </a:lnSpc>
              <a:spcBef>
                <a:spcPts val="0"/>
              </a:spcBef>
              <a:spcAft>
                <a:spcPts val="600"/>
              </a:spcAft>
              <a:buClr>
                <a:srgbClr val="3E4268"/>
              </a:buClr>
              <a:buFont typeface="Wingdings 3" panose="05040102010807070707" pitchFamily="18" charset="2"/>
              <a:buChar char="}"/>
              <a:defRPr/>
            </a:pPr>
            <a:r>
              <a:rPr lang="en-US" sz="2800" dirty="0">
                <a:solidFill>
                  <a:sysClr val="windowText" lastClr="000000">
                    <a:lumMod val="75000"/>
                    <a:lumOff val="25000"/>
                  </a:sysClr>
                </a:solidFill>
              </a:rPr>
              <a:t>Sampled % cover in each pixel using 2015, 2017 NAIP</a:t>
            </a:r>
          </a:p>
          <a:p>
            <a:pPr marL="457200" lvl="0" indent="-457200">
              <a:lnSpc>
                <a:spcPct val="100000"/>
              </a:lnSpc>
              <a:spcBef>
                <a:spcPts val="0"/>
              </a:spcBef>
              <a:spcAft>
                <a:spcPts val="600"/>
              </a:spcAft>
              <a:buClr>
                <a:srgbClr val="3E4268"/>
              </a:buClr>
              <a:buFont typeface="Wingdings 3" panose="05040102010807070707" pitchFamily="18" charset="2"/>
              <a:buChar char="}"/>
              <a:defRPr/>
            </a:pPr>
            <a:r>
              <a:rPr lang="en-US" sz="2800" b="1" dirty="0">
                <a:solidFill>
                  <a:sysClr val="windowText" lastClr="000000">
                    <a:lumMod val="75000"/>
                    <a:lumOff val="25000"/>
                  </a:sysClr>
                </a:solidFill>
              </a:rPr>
              <a:t>Categories: </a:t>
            </a:r>
            <a:r>
              <a:rPr lang="en-US" sz="2800" dirty="0">
                <a:solidFill>
                  <a:sysClr val="windowText" lastClr="000000">
                    <a:lumMod val="75000"/>
                    <a:lumOff val="25000"/>
                  </a:sysClr>
                </a:solidFill>
              </a:rPr>
              <a:t>dead woody vegetation, live vegetation, other, and shadow</a:t>
            </a:r>
          </a:p>
          <a:p>
            <a:pPr marL="457200" lvl="0" indent="-457200">
              <a:lnSpc>
                <a:spcPct val="100000"/>
              </a:lnSpc>
              <a:spcBef>
                <a:spcPts val="0"/>
              </a:spcBef>
              <a:spcAft>
                <a:spcPts val="600"/>
              </a:spcAft>
              <a:buClr>
                <a:srgbClr val="3E4268"/>
              </a:buClr>
              <a:buFont typeface="Wingdings 3" panose="05040102010807070707" pitchFamily="18" charset="2"/>
              <a:buChar char="}"/>
              <a:defRPr/>
            </a:pPr>
            <a:r>
              <a:rPr lang="en-US" sz="2800" dirty="0">
                <a:solidFill>
                  <a:sysClr val="windowText" lastClr="000000">
                    <a:lumMod val="75000"/>
                    <a:lumOff val="25000"/>
                  </a:sysClr>
                </a:solidFill>
              </a:rPr>
              <a:t>2 Sampler approach</a:t>
            </a:r>
          </a:p>
          <a:p>
            <a:pPr marL="457200" lvl="0" indent="-457200">
              <a:lnSpc>
                <a:spcPct val="100000"/>
              </a:lnSpc>
              <a:spcBef>
                <a:spcPts val="0"/>
              </a:spcBef>
              <a:spcAft>
                <a:spcPts val="600"/>
              </a:spcAft>
              <a:buClr>
                <a:srgbClr val="3E4268"/>
              </a:buClr>
              <a:buFont typeface="Wingdings 3" panose="05040102010807070707" pitchFamily="18" charset="2"/>
              <a:buChar char="}"/>
              <a:defRPr/>
            </a:pPr>
            <a:endParaRPr lang="en-US" sz="2800" dirty="0">
              <a:solidFill>
                <a:sysClr val="windowText" lastClr="000000">
                  <a:lumMod val="75000"/>
                  <a:lumOff val="25000"/>
                </a:sysClr>
              </a:solidFill>
            </a:endParaRPr>
          </a:p>
          <a:p>
            <a:pPr marL="742950" marR="0" lvl="1" indent="-285750" algn="l" defTabSz="914400" rtl="0" eaLnBrk="1" fontAlgn="auto" latinLnBrk="0" hangingPunct="1">
              <a:lnSpc>
                <a:spcPct val="100000"/>
              </a:lnSpc>
              <a:spcBef>
                <a:spcPts val="0"/>
              </a:spcBef>
              <a:spcAft>
                <a:spcPts val="0"/>
              </a:spcAft>
              <a:buClr>
                <a:srgbClr val="3E4268"/>
              </a:buClr>
              <a:buSzTx/>
              <a:buFont typeface="Wingdings 3" panose="05040102010807070707" pitchFamily="18" charset="2"/>
              <a:buChar char="}"/>
              <a:tabLst/>
              <a:defRPr/>
            </a:pPr>
            <a:endParaRPr kumimoji="0" lang="en-US" sz="1600" i="0" u="none" strike="noStrike" kern="1200" cap="none" spc="0" normalizeH="0" baseline="0" noProof="0" dirty="0">
              <a:ln>
                <a:noFill/>
              </a:ln>
              <a:solidFill>
                <a:sysClr val="windowText" lastClr="000000">
                  <a:lumMod val="75000"/>
                  <a:lumOff val="25000"/>
                </a:sysClr>
              </a:solidFill>
              <a:effectLst/>
              <a:uLnTx/>
              <a:uFillTx/>
            </a:endParaRPr>
          </a:p>
        </p:txBody>
      </p:sp>
      <p:sp>
        <p:nvSpPr>
          <p:cNvPr id="9" name="TextBox 8"/>
          <p:cNvSpPr txBox="1"/>
          <p:nvPr/>
        </p:nvSpPr>
        <p:spPr>
          <a:xfrm>
            <a:off x="1007096" y="3160862"/>
            <a:ext cx="923651" cy="523220"/>
          </a:xfrm>
          <a:prstGeom prst="rect">
            <a:avLst/>
          </a:prstGeom>
          <a:noFill/>
        </p:spPr>
        <p:txBody>
          <a:bodyPr wrap="none" rtlCol="0">
            <a:spAutoFit/>
          </a:bodyPr>
          <a:lstStyle/>
          <a:p>
            <a:r>
              <a:rPr lang="en-US" sz="2800" b="1" dirty="0">
                <a:solidFill>
                  <a:schemeClr val="tx1"/>
                </a:solidFill>
                <a:latin typeface="Century Gothic"/>
                <a:cs typeface="Century Gothic"/>
              </a:rPr>
              <a:t>30m</a:t>
            </a:r>
          </a:p>
        </p:txBody>
      </p:sp>
      <p:sp>
        <p:nvSpPr>
          <p:cNvPr id="10" name="TextBox 9"/>
          <p:cNvSpPr txBox="1"/>
          <p:nvPr/>
        </p:nvSpPr>
        <p:spPr>
          <a:xfrm>
            <a:off x="3292804" y="5176846"/>
            <a:ext cx="923651" cy="523220"/>
          </a:xfrm>
          <a:prstGeom prst="rect">
            <a:avLst/>
          </a:prstGeom>
          <a:noFill/>
        </p:spPr>
        <p:txBody>
          <a:bodyPr wrap="none" rtlCol="0">
            <a:spAutoFit/>
          </a:bodyPr>
          <a:lstStyle/>
          <a:p>
            <a:r>
              <a:rPr lang="en-US" sz="2800" b="1" dirty="0">
                <a:solidFill>
                  <a:schemeClr val="tx1"/>
                </a:solidFill>
                <a:latin typeface="Century Gothic"/>
                <a:cs typeface="Century Gothic"/>
              </a:rPr>
              <a:t>30m</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16909" y="65421"/>
            <a:ext cx="650296" cy="650296"/>
          </a:xfrm>
          <a:prstGeom prst="rect">
            <a:avLst/>
          </a:prstGeom>
        </p:spPr>
      </p:pic>
    </p:spTree>
    <p:extLst>
      <p:ext uri="{BB962C8B-B14F-4D97-AF65-F5344CB8AC3E}">
        <p14:creationId xmlns:p14="http://schemas.microsoft.com/office/powerpoint/2010/main" val="3863693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BABF3-F92D-43B9-9E2A-43BB7B75E0FB}"/>
              </a:ext>
            </a:extLst>
          </p:cNvPr>
          <p:cNvSpPr>
            <a:spLocks noGrp="1"/>
          </p:cNvSpPr>
          <p:nvPr>
            <p:ph type="title"/>
          </p:nvPr>
        </p:nvSpPr>
        <p:spPr/>
        <p:txBody>
          <a:bodyPr/>
          <a:lstStyle/>
          <a:p>
            <a:r>
              <a:rPr lang="en-US" dirty="0"/>
              <a:t>Processing Imagery</a:t>
            </a:r>
          </a:p>
        </p:txBody>
      </p:sp>
      <p:sp>
        <p:nvSpPr>
          <p:cNvPr id="5" name="Rectangle 4">
            <a:extLst>
              <a:ext uri="{FF2B5EF4-FFF2-40B4-BE49-F238E27FC236}">
                <a16:creationId xmlns:a16="http://schemas.microsoft.com/office/drawing/2014/main" id="{33DA8274-5897-4B85-AB29-10F990E04757}"/>
              </a:ext>
            </a:extLst>
          </p:cNvPr>
          <p:cNvSpPr/>
          <p:nvPr/>
        </p:nvSpPr>
        <p:spPr>
          <a:xfrm>
            <a:off x="427512" y="1104600"/>
            <a:ext cx="2810987" cy="2422371"/>
          </a:xfrm>
          <a:prstGeom prst="rect">
            <a:avLst/>
          </a:prstGeom>
          <a:solidFill>
            <a:schemeClr val="accent6">
              <a:lumMod val="60000"/>
              <a:lumOff val="40000"/>
            </a:schemeClr>
          </a:solidFill>
          <a:ln>
            <a:solidFill>
              <a:srgbClr val="88C3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solidFill>
                  <a:schemeClr val="tx1">
                    <a:lumMod val="75000"/>
                    <a:lumOff val="25000"/>
                  </a:schemeClr>
                </a:solidFill>
                <a:latin typeface="Century Gothic" panose="020B0502020202020204" pitchFamily="34" charset="0"/>
              </a:rPr>
              <a:t>Landtrends</a:t>
            </a:r>
            <a:r>
              <a:rPr lang="en-US" sz="2000" b="1" dirty="0" smtClean="0">
                <a:solidFill>
                  <a:schemeClr val="tx1">
                    <a:lumMod val="75000"/>
                    <a:lumOff val="25000"/>
                  </a:schemeClr>
                </a:solidFill>
                <a:latin typeface="Century Gothic" panose="020B0502020202020204" pitchFamily="34" charset="0"/>
              </a:rPr>
              <a:t>:</a:t>
            </a:r>
          </a:p>
          <a:p>
            <a:r>
              <a:rPr lang="en-US" sz="2000" dirty="0" smtClean="0">
                <a:solidFill>
                  <a:schemeClr val="tx1">
                    <a:lumMod val="75000"/>
                    <a:lumOff val="25000"/>
                  </a:schemeClr>
                </a:solidFill>
                <a:latin typeface="Century Gothic" panose="020B0502020202020204" pitchFamily="34" charset="0"/>
              </a:rPr>
              <a:t>1) Harmonize Imagery</a:t>
            </a:r>
          </a:p>
          <a:p>
            <a:r>
              <a:rPr lang="en-US" sz="2000" dirty="0" smtClean="0">
                <a:solidFill>
                  <a:schemeClr val="tx1">
                    <a:lumMod val="75000"/>
                    <a:lumOff val="25000"/>
                  </a:schemeClr>
                </a:solidFill>
                <a:latin typeface="Century Gothic" panose="020B0502020202020204" pitchFamily="34" charset="0"/>
              </a:rPr>
              <a:t>2</a:t>
            </a:r>
            <a:r>
              <a:rPr lang="en-US" sz="2000" dirty="0">
                <a:solidFill>
                  <a:schemeClr val="tx1">
                    <a:lumMod val="75000"/>
                    <a:lumOff val="25000"/>
                  </a:schemeClr>
                </a:solidFill>
                <a:latin typeface="Century Gothic" panose="020B0502020202020204" pitchFamily="34" charset="0"/>
              </a:rPr>
              <a:t>) Mask Clouds</a:t>
            </a:r>
          </a:p>
          <a:p>
            <a:r>
              <a:rPr lang="en-US" sz="2000" dirty="0">
                <a:solidFill>
                  <a:schemeClr val="tx1">
                    <a:lumMod val="75000"/>
                    <a:lumOff val="25000"/>
                  </a:schemeClr>
                </a:solidFill>
                <a:latin typeface="Century Gothic" panose="020B0502020202020204" pitchFamily="34" charset="0"/>
              </a:rPr>
              <a:t>3) Median </a:t>
            </a:r>
            <a:r>
              <a:rPr lang="en-US" sz="2000" dirty="0" smtClean="0">
                <a:solidFill>
                  <a:schemeClr val="tx1">
                    <a:lumMod val="75000"/>
                    <a:lumOff val="25000"/>
                  </a:schemeClr>
                </a:solidFill>
                <a:latin typeface="Century Gothic" panose="020B0502020202020204" pitchFamily="34" charset="0"/>
              </a:rPr>
              <a:t>Reduce</a:t>
            </a:r>
            <a:endParaRPr lang="en-US" sz="2000" dirty="0">
              <a:solidFill>
                <a:schemeClr val="tx1">
                  <a:lumMod val="75000"/>
                  <a:lumOff val="25000"/>
                </a:schemeClr>
              </a:solidFill>
              <a:latin typeface="Century Gothic" panose="020B0502020202020204" pitchFamily="34" charset="0"/>
            </a:endParaRPr>
          </a:p>
          <a:p>
            <a:r>
              <a:rPr lang="en-US" sz="2000" dirty="0">
                <a:solidFill>
                  <a:schemeClr val="tx1">
                    <a:lumMod val="75000"/>
                    <a:lumOff val="25000"/>
                  </a:schemeClr>
                </a:solidFill>
                <a:latin typeface="Century Gothic" panose="020B0502020202020204" pitchFamily="34" charset="0"/>
              </a:rPr>
              <a:t>4) Select years of interest</a:t>
            </a:r>
            <a:endParaRPr lang="en-US" sz="1800" dirty="0">
              <a:solidFill>
                <a:schemeClr val="tx1">
                  <a:lumMod val="75000"/>
                  <a:lumOff val="25000"/>
                </a:schemeClr>
              </a:solidFill>
              <a:latin typeface="Century Gothic" panose="020B0502020202020204" pitchFamily="34" charset="0"/>
            </a:endParaRPr>
          </a:p>
        </p:txBody>
      </p:sp>
      <p:sp>
        <p:nvSpPr>
          <p:cNvPr id="6" name="Rectangle 5">
            <a:extLst>
              <a:ext uri="{FF2B5EF4-FFF2-40B4-BE49-F238E27FC236}">
                <a16:creationId xmlns:a16="http://schemas.microsoft.com/office/drawing/2014/main" id="{AD0F9096-8A40-4971-B2DB-1C4D71F98214}"/>
              </a:ext>
            </a:extLst>
          </p:cNvPr>
          <p:cNvSpPr/>
          <p:nvPr/>
        </p:nvSpPr>
        <p:spPr>
          <a:xfrm>
            <a:off x="4278012" y="1104600"/>
            <a:ext cx="3589637" cy="2422371"/>
          </a:xfrm>
          <a:prstGeom prst="rect">
            <a:avLst/>
          </a:prstGeom>
          <a:solidFill>
            <a:schemeClr val="accent6">
              <a:lumMod val="40000"/>
              <a:lumOff val="60000"/>
            </a:schemeClr>
          </a:solidFill>
          <a:ln>
            <a:solidFill>
              <a:srgbClr val="88C3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lumMod val="75000"/>
                    <a:lumOff val="25000"/>
                  </a:schemeClr>
                </a:solidFill>
                <a:latin typeface="Century Gothic" panose="020B0502020202020204" pitchFamily="34" charset="0"/>
              </a:rPr>
              <a:t>Gather &amp; Calculate </a:t>
            </a:r>
            <a:r>
              <a:rPr lang="en-US" sz="2000" b="1" dirty="0" smtClean="0">
                <a:solidFill>
                  <a:schemeClr val="tx1">
                    <a:lumMod val="75000"/>
                    <a:lumOff val="25000"/>
                  </a:schemeClr>
                </a:solidFill>
                <a:latin typeface="Century Gothic" panose="020B0502020202020204" pitchFamily="34" charset="0"/>
              </a:rPr>
              <a:t>Predictors </a:t>
            </a:r>
            <a:endParaRPr lang="en-US" sz="2000" b="1" dirty="0">
              <a:solidFill>
                <a:schemeClr val="tx1">
                  <a:lumMod val="75000"/>
                  <a:lumOff val="25000"/>
                </a:schemeClr>
              </a:solidFill>
              <a:latin typeface="Century Gothic" panose="020B0502020202020204" pitchFamily="34" charset="0"/>
            </a:endParaRPr>
          </a:p>
        </p:txBody>
      </p:sp>
      <p:sp>
        <p:nvSpPr>
          <p:cNvPr id="8" name="Rectangle 7">
            <a:extLst>
              <a:ext uri="{FF2B5EF4-FFF2-40B4-BE49-F238E27FC236}">
                <a16:creationId xmlns:a16="http://schemas.microsoft.com/office/drawing/2014/main" id="{B59BD170-EE4A-4AA3-B80E-02AD781DDEB4}"/>
              </a:ext>
            </a:extLst>
          </p:cNvPr>
          <p:cNvSpPr/>
          <p:nvPr/>
        </p:nvSpPr>
        <p:spPr>
          <a:xfrm>
            <a:off x="9073552" y="1104600"/>
            <a:ext cx="2679700" cy="2422371"/>
          </a:xfrm>
          <a:prstGeom prst="rect">
            <a:avLst/>
          </a:prstGeom>
          <a:solidFill>
            <a:schemeClr val="accent6">
              <a:lumMod val="20000"/>
              <a:lumOff val="80000"/>
            </a:schemeClr>
          </a:solidFill>
          <a:ln>
            <a:solidFill>
              <a:srgbClr val="88C3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lumMod val="75000"/>
                    <a:lumOff val="25000"/>
                  </a:schemeClr>
                </a:solidFill>
                <a:latin typeface="Century Gothic" panose="020B0502020202020204" pitchFamily="34" charset="0"/>
              </a:rPr>
              <a:t>Export predictor values from training dataset sampling points</a:t>
            </a:r>
            <a:endParaRPr lang="en-US" sz="1800" b="1" dirty="0">
              <a:solidFill>
                <a:schemeClr val="tx1">
                  <a:lumMod val="75000"/>
                  <a:lumOff val="25000"/>
                </a:schemeClr>
              </a:solidFill>
              <a:latin typeface="Century Gothic" panose="020B0502020202020204" pitchFamily="34" charset="0"/>
            </a:endParaRPr>
          </a:p>
        </p:txBody>
      </p:sp>
      <p:sp>
        <p:nvSpPr>
          <p:cNvPr id="9" name="Arrow: Right 8">
            <a:extLst>
              <a:ext uri="{FF2B5EF4-FFF2-40B4-BE49-F238E27FC236}">
                <a16:creationId xmlns:a16="http://schemas.microsoft.com/office/drawing/2014/main" id="{088253C1-AD8F-4960-9311-653DD7B7D539}"/>
              </a:ext>
            </a:extLst>
          </p:cNvPr>
          <p:cNvSpPr/>
          <p:nvPr/>
        </p:nvSpPr>
        <p:spPr>
          <a:xfrm>
            <a:off x="3486727" y="1958675"/>
            <a:ext cx="635000" cy="479425"/>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Arrow: Right 10">
            <a:extLst>
              <a:ext uri="{FF2B5EF4-FFF2-40B4-BE49-F238E27FC236}">
                <a16:creationId xmlns:a16="http://schemas.microsoft.com/office/drawing/2014/main" id="{779BFAA2-F690-4A63-9FE0-6D93FD8FE863}"/>
              </a:ext>
            </a:extLst>
          </p:cNvPr>
          <p:cNvSpPr/>
          <p:nvPr/>
        </p:nvSpPr>
        <p:spPr>
          <a:xfrm>
            <a:off x="8176820" y="2076072"/>
            <a:ext cx="635000" cy="479425"/>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3" name="Table 12"/>
          <p:cNvGraphicFramePr>
            <a:graphicFrameLocks noGrp="1"/>
          </p:cNvGraphicFramePr>
          <p:nvPr>
            <p:extLst>
              <p:ext uri="{D42A27DB-BD31-4B8C-83A1-F6EECF244321}">
                <p14:modId xmlns:p14="http://schemas.microsoft.com/office/powerpoint/2010/main" val="3197828240"/>
              </p:ext>
            </p:extLst>
          </p:nvPr>
        </p:nvGraphicFramePr>
        <p:xfrm>
          <a:off x="309491" y="3706703"/>
          <a:ext cx="11598224" cy="2955436"/>
        </p:xfrm>
        <a:graphic>
          <a:graphicData uri="http://schemas.openxmlformats.org/drawingml/2006/table">
            <a:tbl>
              <a:tblPr firstRow="1" bandRow="1">
                <a:tableStyleId>{93296810-A885-4BE3-A3E7-6D5BEEA58F35}</a:tableStyleId>
              </a:tblPr>
              <a:tblGrid>
                <a:gridCol w="1585804">
                  <a:extLst>
                    <a:ext uri="{9D8B030D-6E8A-4147-A177-3AD203B41FA5}">
                      <a16:colId xmlns:a16="http://schemas.microsoft.com/office/drawing/2014/main" val="20000"/>
                    </a:ext>
                  </a:extLst>
                </a:gridCol>
                <a:gridCol w="1585804">
                  <a:extLst>
                    <a:ext uri="{9D8B030D-6E8A-4147-A177-3AD203B41FA5}">
                      <a16:colId xmlns:a16="http://schemas.microsoft.com/office/drawing/2014/main" val="20002"/>
                    </a:ext>
                  </a:extLst>
                </a:gridCol>
                <a:gridCol w="8426616">
                  <a:extLst>
                    <a:ext uri="{9D8B030D-6E8A-4147-A177-3AD203B41FA5}">
                      <a16:colId xmlns:a16="http://schemas.microsoft.com/office/drawing/2014/main" val="20001"/>
                    </a:ext>
                  </a:extLst>
                </a:gridCol>
              </a:tblGrid>
              <a:tr h="547516">
                <a:tc>
                  <a:txBody>
                    <a:bodyPr/>
                    <a:lstStyle/>
                    <a:p>
                      <a:r>
                        <a:rPr lang="en-US" sz="2000" dirty="0" smtClean="0">
                          <a:latin typeface="Century Gothic" panose="020B0502020202020204" pitchFamily="34" charset="0"/>
                        </a:rPr>
                        <a:t>Year</a:t>
                      </a:r>
                      <a:endParaRPr lang="en-US" sz="2000" dirty="0">
                        <a:latin typeface="Century Gothic" panose="020B0502020202020204" pitchFamily="34" charset="0"/>
                        <a:cs typeface="Century Gothic"/>
                      </a:endParaRPr>
                    </a:p>
                  </a:txBody>
                  <a:tcPr anchor="ctr"/>
                </a:tc>
                <a:tc>
                  <a:txBody>
                    <a:bodyPr/>
                    <a:lstStyle/>
                    <a:p>
                      <a:r>
                        <a:rPr lang="en-US" sz="2000" dirty="0" smtClean="0">
                          <a:latin typeface="Century Gothic" panose="020B0502020202020204" pitchFamily="34" charset="0"/>
                          <a:cs typeface="Century Gothic"/>
                        </a:rPr>
                        <a:t>Months</a:t>
                      </a:r>
                      <a:endParaRPr lang="en-US" sz="2000" dirty="0">
                        <a:latin typeface="Century Gothic" panose="020B0502020202020204" pitchFamily="34" charset="0"/>
                        <a:cs typeface="Century Gothic"/>
                      </a:endParaRPr>
                    </a:p>
                  </a:txBody>
                  <a:tcPr anchor="ctr"/>
                </a:tc>
                <a:tc>
                  <a:txBody>
                    <a:bodyPr/>
                    <a:lstStyle/>
                    <a:p>
                      <a:r>
                        <a:rPr lang="en-US" sz="2000" dirty="0" smtClean="0">
                          <a:latin typeface="Century Gothic" panose="020B0502020202020204" pitchFamily="34" charset="0"/>
                        </a:rPr>
                        <a:t>Predictors</a:t>
                      </a:r>
                      <a:endParaRPr lang="en-US" sz="2000" dirty="0">
                        <a:latin typeface="Century Gothic" panose="020B0502020202020204" pitchFamily="34" charset="0"/>
                        <a:cs typeface="Century Gothic"/>
                      </a:endParaRPr>
                    </a:p>
                  </a:txBody>
                  <a:tcPr anchor="ctr"/>
                </a:tc>
                <a:extLst>
                  <a:ext uri="{0D108BD9-81ED-4DB2-BD59-A6C34878D82A}">
                    <a16:rowId xmlns:a16="http://schemas.microsoft.com/office/drawing/2014/main" val="10000"/>
                  </a:ext>
                </a:extLst>
              </a:tr>
              <a:tr h="547516">
                <a:tc>
                  <a:txBody>
                    <a:bodyPr/>
                    <a:lstStyle/>
                    <a:p>
                      <a:r>
                        <a:rPr lang="en-US" sz="2000" dirty="0" smtClean="0">
                          <a:solidFill>
                            <a:schemeClr val="tx1">
                              <a:lumMod val="75000"/>
                              <a:lumOff val="25000"/>
                            </a:schemeClr>
                          </a:solidFill>
                          <a:latin typeface="Century Gothic" panose="020B0502020202020204" pitchFamily="34" charset="0"/>
                        </a:rPr>
                        <a:t>1998</a:t>
                      </a:r>
                      <a:endParaRPr lang="en-US" sz="2000" dirty="0" smtClean="0">
                        <a:solidFill>
                          <a:schemeClr val="tx1">
                            <a:lumMod val="75000"/>
                            <a:lumOff val="25000"/>
                          </a:schemeClr>
                        </a:solidFill>
                        <a:latin typeface="Century Gothic" panose="020B0502020202020204" pitchFamily="34" charset="0"/>
                        <a:cs typeface="Century Gothic"/>
                      </a:endParaRPr>
                    </a:p>
                  </a:txBody>
                  <a:tcPr anchor="ctr"/>
                </a:tc>
                <a:tc>
                  <a:txBody>
                    <a:bodyPr/>
                    <a:lstStyle/>
                    <a:p>
                      <a:r>
                        <a:rPr lang="en-US" sz="2000" dirty="0" smtClean="0">
                          <a:solidFill>
                            <a:schemeClr val="tx1">
                              <a:lumMod val="75000"/>
                              <a:lumOff val="25000"/>
                            </a:schemeClr>
                          </a:solidFill>
                          <a:latin typeface="Century Gothic" panose="020B0502020202020204" pitchFamily="34" charset="0"/>
                          <a:cs typeface="Century Gothic"/>
                        </a:rPr>
                        <a:t>Jul &amp; Aug</a:t>
                      </a:r>
                    </a:p>
                  </a:txBody>
                  <a:tcPr anchor="ctr"/>
                </a:tc>
                <a:tc>
                  <a:txBody>
                    <a:bodyPr/>
                    <a:lstStyle/>
                    <a:p>
                      <a:r>
                        <a:rPr lang="en-US" sz="2000" dirty="0" smtClean="0">
                          <a:solidFill>
                            <a:schemeClr val="tx1">
                              <a:lumMod val="75000"/>
                              <a:lumOff val="25000"/>
                            </a:schemeClr>
                          </a:solidFill>
                          <a:latin typeface="Century Gothic" panose="020B0502020202020204" pitchFamily="34" charset="0"/>
                        </a:rPr>
                        <a:t>NDMI, NDVI, Tasseled Cap wetness, brightness, greenness, evapotranspiration</a:t>
                      </a:r>
                      <a:endParaRPr lang="en-US" sz="2000" dirty="0">
                        <a:solidFill>
                          <a:schemeClr val="tx1">
                            <a:lumMod val="75000"/>
                            <a:lumOff val="25000"/>
                          </a:schemeClr>
                        </a:solidFill>
                        <a:latin typeface="Century Gothic" panose="020B0502020202020204" pitchFamily="34" charset="0"/>
                        <a:cs typeface="Century Gothic"/>
                      </a:endParaRPr>
                    </a:p>
                  </a:txBody>
                  <a:tcPr anchor="ctr"/>
                </a:tc>
                <a:extLst>
                  <a:ext uri="{0D108BD9-81ED-4DB2-BD59-A6C34878D82A}">
                    <a16:rowId xmlns:a16="http://schemas.microsoft.com/office/drawing/2014/main" val="10001"/>
                  </a:ext>
                </a:extLst>
              </a:tr>
              <a:tr h="968681">
                <a:tc>
                  <a:txBody>
                    <a:bodyPr/>
                    <a:lstStyle/>
                    <a:p>
                      <a:r>
                        <a:rPr lang="en-US" sz="2000" dirty="0" smtClean="0">
                          <a:solidFill>
                            <a:schemeClr val="tx1">
                              <a:lumMod val="75000"/>
                              <a:lumOff val="25000"/>
                            </a:schemeClr>
                          </a:solidFill>
                          <a:latin typeface="Century Gothic" panose="020B0502020202020204" pitchFamily="34" charset="0"/>
                        </a:rPr>
                        <a:t>2017</a:t>
                      </a:r>
                      <a:endParaRPr lang="en-US" sz="2000" dirty="0" smtClean="0">
                        <a:solidFill>
                          <a:schemeClr val="tx1">
                            <a:lumMod val="75000"/>
                            <a:lumOff val="25000"/>
                          </a:schemeClr>
                        </a:solidFill>
                        <a:latin typeface="Century Gothic" panose="020B0502020202020204" pitchFamily="34" charset="0"/>
                        <a:cs typeface="Century Gothic"/>
                      </a:endParaRPr>
                    </a:p>
                  </a:txBody>
                  <a:tcPr anchor="ctr"/>
                </a:tc>
                <a:tc>
                  <a:txBody>
                    <a:bodyPr/>
                    <a:lstStyle/>
                    <a:p>
                      <a:r>
                        <a:rPr lang="en-US" sz="2000" dirty="0" smtClean="0">
                          <a:solidFill>
                            <a:schemeClr val="tx1">
                              <a:lumMod val="75000"/>
                              <a:lumOff val="25000"/>
                            </a:schemeClr>
                          </a:solidFill>
                          <a:latin typeface="Century Gothic" panose="020B0502020202020204" pitchFamily="34" charset="0"/>
                          <a:cs typeface="Century Gothic"/>
                        </a:rPr>
                        <a:t>Jul &amp; Aug</a:t>
                      </a:r>
                    </a:p>
                  </a:txBody>
                  <a:tcPr anchor="ctr"/>
                </a:tc>
                <a:tc>
                  <a:txBody>
                    <a:bodyPr/>
                    <a:lstStyle/>
                    <a:p>
                      <a:r>
                        <a:rPr lang="en-US" sz="2000" dirty="0" smtClean="0">
                          <a:solidFill>
                            <a:schemeClr val="tx1">
                              <a:lumMod val="75000"/>
                              <a:lumOff val="25000"/>
                            </a:schemeClr>
                          </a:solidFill>
                          <a:latin typeface="Century Gothic" panose="020B0502020202020204" pitchFamily="34" charset="0"/>
                        </a:rPr>
                        <a:t>Blue, Green, Red, NIR, SWIR1, SWIR2, NDMI, NDVI, Tasseled Cap (wetness, brightness, greenness), evapotranspiration, slope, aspect, elevation</a:t>
                      </a:r>
                      <a:endParaRPr lang="en-US" sz="2000" dirty="0">
                        <a:solidFill>
                          <a:schemeClr val="tx1">
                            <a:lumMod val="75000"/>
                            <a:lumOff val="25000"/>
                          </a:schemeClr>
                        </a:solidFill>
                        <a:latin typeface="Century Gothic" panose="020B0502020202020204" pitchFamily="34" charset="0"/>
                        <a:cs typeface="Century Gothic"/>
                      </a:endParaRPr>
                    </a:p>
                  </a:txBody>
                  <a:tcPr anchor="ctr"/>
                </a:tc>
                <a:extLst>
                  <a:ext uri="{0D108BD9-81ED-4DB2-BD59-A6C34878D82A}">
                    <a16:rowId xmlns:a16="http://schemas.microsoft.com/office/drawing/2014/main" val="10002"/>
                  </a:ext>
                </a:extLst>
              </a:tr>
              <a:tr h="547516">
                <a:tc>
                  <a:txBody>
                    <a:bodyPr/>
                    <a:lstStyle/>
                    <a:p>
                      <a:r>
                        <a:rPr lang="en-US" sz="1800" dirty="0" smtClean="0">
                          <a:solidFill>
                            <a:schemeClr val="tx1">
                              <a:lumMod val="75000"/>
                              <a:lumOff val="25000"/>
                            </a:schemeClr>
                          </a:solidFill>
                          <a:latin typeface="Century Gothic" panose="020B0502020202020204" pitchFamily="34" charset="0"/>
                        </a:rPr>
                        <a:t>Differenced</a:t>
                      </a:r>
                      <a:endParaRPr lang="en-US" sz="1800" dirty="0">
                        <a:solidFill>
                          <a:schemeClr val="tx1">
                            <a:lumMod val="75000"/>
                            <a:lumOff val="25000"/>
                          </a:schemeClr>
                        </a:solidFill>
                        <a:latin typeface="Century Gothic" panose="020B0502020202020204" pitchFamily="34" charset="0"/>
                        <a:cs typeface="Century Gothic"/>
                      </a:endParaRPr>
                    </a:p>
                  </a:txBody>
                  <a:tcPr anchor="ctr"/>
                </a:tc>
                <a:tc>
                  <a:txBody>
                    <a:bodyPr/>
                    <a:lstStyle/>
                    <a:p>
                      <a:r>
                        <a:rPr lang="en-US" sz="2000" dirty="0" smtClean="0">
                          <a:solidFill>
                            <a:schemeClr val="tx1">
                              <a:lumMod val="75000"/>
                              <a:lumOff val="25000"/>
                            </a:schemeClr>
                          </a:solidFill>
                          <a:latin typeface="Century Gothic" panose="020B0502020202020204" pitchFamily="34" charset="0"/>
                          <a:cs typeface="Century Gothic"/>
                        </a:rPr>
                        <a:t>Jul &amp; Aug</a:t>
                      </a:r>
                      <a:endParaRPr lang="en-US" sz="2000" dirty="0">
                        <a:solidFill>
                          <a:schemeClr val="tx1">
                            <a:lumMod val="75000"/>
                            <a:lumOff val="25000"/>
                          </a:schemeClr>
                        </a:solidFill>
                        <a:latin typeface="Century Gothic" panose="020B0502020202020204" pitchFamily="34" charset="0"/>
                        <a:cs typeface="Century Gothic"/>
                      </a:endParaRPr>
                    </a:p>
                  </a:txBody>
                  <a:tcPr anchor="ctr"/>
                </a:tc>
                <a:tc>
                  <a:txBody>
                    <a:bodyPr/>
                    <a:lstStyle/>
                    <a:p>
                      <a:r>
                        <a:rPr lang="en-US" sz="2000" dirty="0" smtClean="0">
                          <a:solidFill>
                            <a:schemeClr val="tx1">
                              <a:lumMod val="75000"/>
                              <a:lumOff val="25000"/>
                            </a:schemeClr>
                          </a:solidFill>
                          <a:latin typeface="Century Gothic" panose="020B0502020202020204" pitchFamily="34" charset="0"/>
                        </a:rPr>
                        <a:t>NDMI, NDVI, Tasseled Cap (wetness, brightness, greenness), evapotranspiration</a:t>
                      </a:r>
                      <a:endParaRPr lang="en-US" sz="2000" dirty="0">
                        <a:solidFill>
                          <a:schemeClr val="tx1">
                            <a:lumMod val="75000"/>
                            <a:lumOff val="25000"/>
                          </a:schemeClr>
                        </a:solidFill>
                        <a:latin typeface="Century Gothic" panose="020B0502020202020204" pitchFamily="34" charset="0"/>
                        <a:cs typeface="Century Gothic"/>
                      </a:endParaRPr>
                    </a:p>
                  </a:txBody>
                  <a:tcPr anchor="ctr"/>
                </a:tc>
                <a:extLst>
                  <a:ext uri="{0D108BD9-81ED-4DB2-BD59-A6C34878D82A}">
                    <a16:rowId xmlns:a16="http://schemas.microsoft.com/office/drawing/2014/main" val="10003"/>
                  </a:ext>
                </a:extLst>
              </a:tr>
            </a:tbl>
          </a:graphicData>
        </a:graphic>
      </p:graphicFrame>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16909" y="65421"/>
            <a:ext cx="650296" cy="650296"/>
          </a:xfrm>
          <a:prstGeom prst="rect">
            <a:avLst/>
          </a:prstGeom>
        </p:spPr>
      </p:pic>
    </p:spTree>
    <p:extLst>
      <p:ext uri="{BB962C8B-B14F-4D97-AF65-F5344CB8AC3E}">
        <p14:creationId xmlns:p14="http://schemas.microsoft.com/office/powerpoint/2010/main" val="1355640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Random </a:t>
            </a:r>
            <a:r>
              <a:rPr lang="en-US" dirty="0" smtClean="0"/>
              <a:t>Forests </a:t>
            </a:r>
            <a:r>
              <a:rPr lang="en-US" dirty="0"/>
              <a:t>&amp; VSURF</a:t>
            </a:r>
          </a:p>
        </p:txBody>
      </p:sp>
      <p:sp>
        <p:nvSpPr>
          <p:cNvPr id="72" name="Rectangle 71">
            <a:extLst>
              <a:ext uri="{FF2B5EF4-FFF2-40B4-BE49-F238E27FC236}">
                <a16:creationId xmlns:a16="http://schemas.microsoft.com/office/drawing/2014/main" id="{F86D20E8-2992-4407-BD94-4A080F12F617}"/>
              </a:ext>
            </a:extLst>
          </p:cNvPr>
          <p:cNvSpPr/>
          <p:nvPr/>
        </p:nvSpPr>
        <p:spPr>
          <a:xfrm>
            <a:off x="582924" y="1041600"/>
            <a:ext cx="10917680" cy="2554545"/>
          </a:xfrm>
          <a:prstGeom prst="rect">
            <a:avLst/>
          </a:prstGeom>
          <a:solidFill>
            <a:schemeClr val="bg1"/>
          </a:solidFill>
        </p:spPr>
        <p:txBody>
          <a:bodyPr wrap="square">
            <a:spAutoFit/>
          </a:bodyPr>
          <a:lstStyle/>
          <a:p>
            <a:pPr lvl="0">
              <a:buClr>
                <a:srgbClr val="3E4268"/>
              </a:buClr>
            </a:pPr>
            <a:r>
              <a:rPr lang="en-US" sz="2800" b="1" dirty="0" smtClean="0">
                <a:ln w="9525">
                  <a:noFill/>
                  <a:prstDash val="solid"/>
                </a:ln>
                <a:solidFill>
                  <a:schemeClr val="accent6">
                    <a:lumMod val="75000"/>
                  </a:schemeClr>
                </a:solidFill>
                <a:latin typeface="Century Gothic" panose="020B0502020202020204" pitchFamily="34" charset="0"/>
              </a:rPr>
              <a:t>Random forests: </a:t>
            </a:r>
            <a:r>
              <a:rPr lang="en-US" sz="2800" dirty="0" smtClean="0">
                <a:ln w="9525">
                  <a:noFill/>
                  <a:prstDash val="solid"/>
                </a:ln>
                <a:solidFill>
                  <a:srgbClr val="404040"/>
                </a:solidFill>
                <a:latin typeface="Century Gothic" panose="020B0502020202020204" pitchFamily="34" charset="0"/>
              </a:rPr>
              <a:t>powerful machine learning algorithm</a:t>
            </a:r>
          </a:p>
          <a:p>
            <a:pPr lvl="0">
              <a:spcBef>
                <a:spcPts val="1200"/>
              </a:spcBef>
              <a:buClr>
                <a:srgbClr val="3E4268"/>
              </a:buClr>
            </a:pPr>
            <a:r>
              <a:rPr lang="en-US" sz="2800" b="1" dirty="0" smtClean="0">
                <a:ln w="9525">
                  <a:noFill/>
                  <a:prstDash val="solid"/>
                </a:ln>
                <a:solidFill>
                  <a:schemeClr val="accent6">
                    <a:lumMod val="75000"/>
                  </a:schemeClr>
                </a:solidFill>
                <a:latin typeface="Century Gothic" panose="020B0502020202020204" pitchFamily="34" charset="0"/>
              </a:rPr>
              <a:t>VSURF</a:t>
            </a:r>
            <a:r>
              <a:rPr lang="en-US" sz="2800" b="1" dirty="0">
                <a:ln w="9525">
                  <a:noFill/>
                  <a:prstDash val="solid"/>
                </a:ln>
                <a:solidFill>
                  <a:schemeClr val="tx1">
                    <a:lumMod val="75000"/>
                    <a:lumOff val="25000"/>
                  </a:schemeClr>
                </a:solidFill>
                <a:latin typeface="Century Gothic" panose="020B0502020202020204" pitchFamily="34" charset="0"/>
              </a:rPr>
              <a:t>: </a:t>
            </a:r>
            <a:r>
              <a:rPr lang="en-US" sz="2800" b="1" dirty="0">
                <a:ln w="9525">
                  <a:noFill/>
                  <a:prstDash val="solid"/>
                </a:ln>
                <a:solidFill>
                  <a:schemeClr val="accent6">
                    <a:lumMod val="75000"/>
                  </a:schemeClr>
                </a:solidFill>
                <a:latin typeface="Century Gothic" panose="020B0502020202020204" pitchFamily="34" charset="0"/>
              </a:rPr>
              <a:t>V</a:t>
            </a:r>
            <a:r>
              <a:rPr lang="en-US" sz="2800" dirty="0">
                <a:ln w="9525">
                  <a:noFill/>
                  <a:prstDash val="solid"/>
                </a:ln>
                <a:solidFill>
                  <a:schemeClr val="tx1">
                    <a:lumMod val="75000"/>
                    <a:lumOff val="25000"/>
                  </a:schemeClr>
                </a:solidFill>
                <a:latin typeface="Century Gothic" panose="020B0502020202020204" pitchFamily="34" charset="0"/>
              </a:rPr>
              <a:t>ariable</a:t>
            </a:r>
            <a:r>
              <a:rPr lang="en-US" sz="2800" b="1" dirty="0">
                <a:ln w="9525">
                  <a:noFill/>
                  <a:prstDash val="solid"/>
                </a:ln>
                <a:solidFill>
                  <a:schemeClr val="tx1">
                    <a:lumMod val="75000"/>
                    <a:lumOff val="25000"/>
                  </a:schemeClr>
                </a:solidFill>
                <a:latin typeface="Century Gothic" panose="020B0502020202020204" pitchFamily="34" charset="0"/>
              </a:rPr>
              <a:t> </a:t>
            </a:r>
            <a:r>
              <a:rPr lang="en-US" sz="2800" b="1" dirty="0">
                <a:ln w="9525">
                  <a:noFill/>
                  <a:prstDash val="solid"/>
                </a:ln>
                <a:solidFill>
                  <a:schemeClr val="accent6">
                    <a:lumMod val="75000"/>
                  </a:schemeClr>
                </a:solidFill>
                <a:latin typeface="Century Gothic" panose="020B0502020202020204" pitchFamily="34" charset="0"/>
              </a:rPr>
              <a:t>S</a:t>
            </a:r>
            <a:r>
              <a:rPr lang="en-US" sz="2800" dirty="0">
                <a:ln w="9525">
                  <a:noFill/>
                  <a:prstDash val="solid"/>
                </a:ln>
                <a:solidFill>
                  <a:schemeClr val="tx1">
                    <a:lumMod val="75000"/>
                    <a:lumOff val="25000"/>
                  </a:schemeClr>
                </a:solidFill>
                <a:latin typeface="Century Gothic" panose="020B0502020202020204" pitchFamily="34" charset="0"/>
              </a:rPr>
              <a:t>election</a:t>
            </a:r>
            <a:r>
              <a:rPr lang="en-US" sz="2800" b="1" dirty="0">
                <a:ln w="9525">
                  <a:noFill/>
                  <a:prstDash val="solid"/>
                </a:ln>
                <a:solidFill>
                  <a:schemeClr val="tx1">
                    <a:lumMod val="75000"/>
                    <a:lumOff val="25000"/>
                  </a:schemeClr>
                </a:solidFill>
                <a:latin typeface="Century Gothic" panose="020B0502020202020204" pitchFamily="34" charset="0"/>
              </a:rPr>
              <a:t> </a:t>
            </a:r>
            <a:r>
              <a:rPr lang="en-US" sz="2800" b="1" dirty="0">
                <a:ln w="9525">
                  <a:noFill/>
                  <a:prstDash val="solid"/>
                </a:ln>
                <a:solidFill>
                  <a:schemeClr val="accent6">
                    <a:lumMod val="75000"/>
                  </a:schemeClr>
                </a:solidFill>
                <a:latin typeface="Century Gothic" panose="020B0502020202020204" pitchFamily="34" charset="0"/>
              </a:rPr>
              <a:t>U</a:t>
            </a:r>
            <a:r>
              <a:rPr lang="en-US" sz="2800" dirty="0">
                <a:ln w="9525">
                  <a:noFill/>
                  <a:prstDash val="solid"/>
                </a:ln>
                <a:solidFill>
                  <a:schemeClr val="tx1">
                    <a:lumMod val="75000"/>
                    <a:lumOff val="25000"/>
                  </a:schemeClr>
                </a:solidFill>
                <a:latin typeface="Century Gothic" panose="020B0502020202020204" pitchFamily="34" charset="0"/>
              </a:rPr>
              <a:t>sing</a:t>
            </a:r>
            <a:r>
              <a:rPr lang="en-US" sz="2800" b="1" dirty="0">
                <a:ln w="9525">
                  <a:noFill/>
                  <a:prstDash val="solid"/>
                </a:ln>
                <a:solidFill>
                  <a:schemeClr val="tx1">
                    <a:lumMod val="75000"/>
                    <a:lumOff val="25000"/>
                  </a:schemeClr>
                </a:solidFill>
                <a:latin typeface="Century Gothic" panose="020B0502020202020204" pitchFamily="34" charset="0"/>
              </a:rPr>
              <a:t> </a:t>
            </a:r>
            <a:r>
              <a:rPr lang="en-US" sz="2800" b="1" dirty="0">
                <a:ln w="9525">
                  <a:noFill/>
                  <a:prstDash val="solid"/>
                </a:ln>
                <a:solidFill>
                  <a:schemeClr val="accent6">
                    <a:lumMod val="75000"/>
                  </a:schemeClr>
                </a:solidFill>
                <a:latin typeface="Century Gothic" panose="020B0502020202020204" pitchFamily="34" charset="0"/>
              </a:rPr>
              <a:t>R</a:t>
            </a:r>
            <a:r>
              <a:rPr lang="en-US" sz="2800" dirty="0">
                <a:ln w="9525">
                  <a:noFill/>
                  <a:prstDash val="solid"/>
                </a:ln>
                <a:solidFill>
                  <a:schemeClr val="tx1">
                    <a:lumMod val="75000"/>
                    <a:lumOff val="25000"/>
                  </a:schemeClr>
                </a:solidFill>
                <a:latin typeface="Century Gothic" panose="020B0502020202020204" pitchFamily="34" charset="0"/>
              </a:rPr>
              <a:t>andom</a:t>
            </a:r>
            <a:r>
              <a:rPr lang="en-US" sz="2800" b="1" dirty="0">
                <a:ln w="9525">
                  <a:noFill/>
                  <a:prstDash val="solid"/>
                </a:ln>
                <a:solidFill>
                  <a:schemeClr val="tx1">
                    <a:lumMod val="75000"/>
                    <a:lumOff val="25000"/>
                  </a:schemeClr>
                </a:solidFill>
                <a:latin typeface="Century Gothic" panose="020B0502020202020204" pitchFamily="34" charset="0"/>
              </a:rPr>
              <a:t> </a:t>
            </a:r>
            <a:r>
              <a:rPr lang="en-US" sz="2800" b="1" dirty="0" smtClean="0">
                <a:ln w="9525">
                  <a:noFill/>
                  <a:prstDash val="solid"/>
                </a:ln>
                <a:solidFill>
                  <a:schemeClr val="accent6">
                    <a:lumMod val="75000"/>
                  </a:schemeClr>
                </a:solidFill>
                <a:latin typeface="Century Gothic" panose="020B0502020202020204" pitchFamily="34" charset="0"/>
              </a:rPr>
              <a:t>F</a:t>
            </a:r>
            <a:r>
              <a:rPr lang="en-US" sz="2800" dirty="0" smtClean="0">
                <a:ln w="9525">
                  <a:noFill/>
                  <a:prstDash val="solid"/>
                </a:ln>
                <a:solidFill>
                  <a:schemeClr val="tx1">
                    <a:lumMod val="75000"/>
                    <a:lumOff val="25000"/>
                  </a:schemeClr>
                </a:solidFill>
                <a:latin typeface="Century Gothic" panose="020B0502020202020204" pitchFamily="34" charset="0"/>
              </a:rPr>
              <a:t>orests</a:t>
            </a:r>
          </a:p>
          <a:p>
            <a:pPr>
              <a:spcBef>
                <a:spcPts val="1200"/>
              </a:spcBef>
              <a:buClr>
                <a:srgbClr val="3E4268"/>
              </a:buClr>
            </a:pPr>
            <a:r>
              <a:rPr lang="en-US" sz="2800" b="1" dirty="0" smtClean="0">
                <a:ln w="9525">
                  <a:noFill/>
                  <a:prstDash val="solid"/>
                </a:ln>
                <a:solidFill>
                  <a:schemeClr val="accent6">
                    <a:lumMod val="75000"/>
                  </a:schemeClr>
                </a:solidFill>
                <a:latin typeface="Century Gothic" panose="020B0502020202020204" pitchFamily="34" charset="0"/>
              </a:rPr>
              <a:t>Key Predictors: </a:t>
            </a:r>
            <a:r>
              <a:rPr lang="en-US" sz="2800" dirty="0" smtClean="0">
                <a:ln w="9525">
                  <a:noFill/>
                  <a:prstDash val="solid"/>
                </a:ln>
                <a:solidFill>
                  <a:schemeClr val="tx1">
                    <a:lumMod val="75000"/>
                    <a:lumOff val="25000"/>
                  </a:schemeClr>
                </a:solidFill>
                <a:latin typeface="Century Gothic" panose="020B0502020202020204" pitchFamily="34" charset="0"/>
              </a:rPr>
              <a:t>NIR, Differenced NDMI, NDVI (1998), Tasseled </a:t>
            </a:r>
            <a:r>
              <a:rPr lang="en-US" sz="2800" dirty="0">
                <a:ln w="9525">
                  <a:noFill/>
                  <a:prstDash val="solid"/>
                </a:ln>
                <a:solidFill>
                  <a:schemeClr val="tx1">
                    <a:lumMod val="75000"/>
                    <a:lumOff val="25000"/>
                  </a:schemeClr>
                </a:solidFill>
                <a:latin typeface="Century Gothic" panose="020B0502020202020204" pitchFamily="34" charset="0"/>
              </a:rPr>
              <a:t>cap </a:t>
            </a:r>
            <a:r>
              <a:rPr lang="en-US" sz="2800" dirty="0" smtClean="0">
                <a:ln w="9525">
                  <a:noFill/>
                  <a:prstDash val="solid"/>
                </a:ln>
                <a:solidFill>
                  <a:schemeClr val="tx1">
                    <a:lumMod val="75000"/>
                    <a:lumOff val="25000"/>
                  </a:schemeClr>
                </a:solidFill>
                <a:latin typeface="Century Gothic" panose="020B0502020202020204" pitchFamily="34" charset="0"/>
              </a:rPr>
              <a:t>wetness (2017) and  brightness (1998), elevation</a:t>
            </a:r>
            <a:endParaRPr lang="en-US" sz="2800" dirty="0">
              <a:ln w="9525">
                <a:noFill/>
                <a:prstDash val="solid"/>
              </a:ln>
              <a:solidFill>
                <a:schemeClr val="tx1">
                  <a:lumMod val="75000"/>
                  <a:lumOff val="25000"/>
                </a:schemeClr>
              </a:solidFill>
              <a:latin typeface="Century Gothic" panose="020B0502020202020204" pitchFamily="34" charset="0"/>
            </a:endParaRPr>
          </a:p>
          <a:p>
            <a:pPr lvl="0">
              <a:buClr>
                <a:srgbClr val="3E4268"/>
              </a:buClr>
            </a:pPr>
            <a:endParaRPr lang="en-US" sz="2800" b="1" dirty="0">
              <a:ln w="9525">
                <a:noFill/>
                <a:prstDash val="solid"/>
              </a:ln>
              <a:solidFill>
                <a:schemeClr val="tx1">
                  <a:lumMod val="75000"/>
                  <a:lumOff val="25000"/>
                </a:schemeClr>
              </a:solidFill>
              <a:latin typeface="Century Gothic" panose="020B0502020202020204" pitchFamily="34" charset="0"/>
            </a:endParaRPr>
          </a:p>
        </p:txBody>
      </p:sp>
      <p:grpSp>
        <p:nvGrpSpPr>
          <p:cNvPr id="6" name="Group 5"/>
          <p:cNvGrpSpPr>
            <a:grpSpLocks noChangeAspect="1"/>
          </p:cNvGrpSpPr>
          <p:nvPr/>
        </p:nvGrpSpPr>
        <p:grpSpPr>
          <a:xfrm>
            <a:off x="2719715" y="3185868"/>
            <a:ext cx="10053357" cy="3611880"/>
            <a:chOff x="-1834243" y="3043369"/>
            <a:chExt cx="10496754" cy="3771180"/>
          </a:xfrm>
        </p:grpSpPr>
        <p:sp>
          <p:nvSpPr>
            <p:cNvPr id="7" name="Google Shape;344;p26">
              <a:extLst>
                <a:ext uri="{FF2B5EF4-FFF2-40B4-BE49-F238E27FC236}">
                  <a16:creationId xmlns:a16="http://schemas.microsoft.com/office/drawing/2014/main" id="{B35E50D3-1E16-432C-8659-D903C47B70D8}"/>
                </a:ext>
              </a:extLst>
            </p:cNvPr>
            <p:cNvSpPr/>
            <p:nvPr/>
          </p:nvSpPr>
          <p:spPr>
            <a:xfrm>
              <a:off x="-1665206" y="6124904"/>
              <a:ext cx="682724" cy="673649"/>
            </a:xfrm>
            <a:prstGeom prst="arc">
              <a:avLst>
                <a:gd name="adj1" fmla="val 10797902"/>
                <a:gd name="adj2" fmla="val 14220987"/>
              </a:avLst>
            </a:prstGeom>
            <a:noFill/>
            <a:ln w="57150" cap="flat" cmpd="sng">
              <a:solidFill>
                <a:srgbClr val="3F3F3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8" name="Google Shape;345;p26">
              <a:extLst>
                <a:ext uri="{FF2B5EF4-FFF2-40B4-BE49-F238E27FC236}">
                  <a16:creationId xmlns:a16="http://schemas.microsoft.com/office/drawing/2014/main" id="{F469CF37-E013-45DE-BE8F-00C8AB6CF83F}"/>
                </a:ext>
              </a:extLst>
            </p:cNvPr>
            <p:cNvSpPr/>
            <p:nvPr/>
          </p:nvSpPr>
          <p:spPr>
            <a:xfrm>
              <a:off x="664630" y="3261615"/>
              <a:ext cx="5499009" cy="2253391"/>
            </a:xfrm>
            <a:prstGeom prst="arc">
              <a:avLst>
                <a:gd name="adj1" fmla="val 11141685"/>
                <a:gd name="adj2" fmla="val 15568901"/>
              </a:avLst>
            </a:prstGeom>
            <a:noFill/>
            <a:ln w="57150" cap="flat" cmpd="sng">
              <a:solidFill>
                <a:srgbClr val="3F3F3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9" name="Google Shape;346;p26">
              <a:extLst>
                <a:ext uri="{FF2B5EF4-FFF2-40B4-BE49-F238E27FC236}">
                  <a16:creationId xmlns:a16="http://schemas.microsoft.com/office/drawing/2014/main" id="{540F4C16-ED49-48E8-A454-C1543BB8EE2B}"/>
                </a:ext>
              </a:extLst>
            </p:cNvPr>
            <p:cNvSpPr/>
            <p:nvPr/>
          </p:nvSpPr>
          <p:spPr>
            <a:xfrm>
              <a:off x="-690431" y="4516923"/>
              <a:ext cx="2710119" cy="1394787"/>
            </a:xfrm>
            <a:prstGeom prst="arc">
              <a:avLst>
                <a:gd name="adj1" fmla="val 11156759"/>
                <a:gd name="adj2" fmla="val 15549068"/>
              </a:avLst>
            </a:prstGeom>
            <a:noFill/>
            <a:ln w="57150" cap="flat" cmpd="sng">
              <a:solidFill>
                <a:srgbClr val="3F3F3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0" name="Google Shape;347;p26">
              <a:extLst>
                <a:ext uri="{FF2B5EF4-FFF2-40B4-BE49-F238E27FC236}">
                  <a16:creationId xmlns:a16="http://schemas.microsoft.com/office/drawing/2014/main" id="{96A8B868-F7AF-427A-A21D-8EFF272DDB7E}"/>
                </a:ext>
              </a:extLst>
            </p:cNvPr>
            <p:cNvSpPr/>
            <p:nvPr/>
          </p:nvSpPr>
          <p:spPr>
            <a:xfrm>
              <a:off x="-1342024" y="5400173"/>
              <a:ext cx="1379182" cy="917532"/>
            </a:xfrm>
            <a:prstGeom prst="arc">
              <a:avLst>
                <a:gd name="adj1" fmla="val 10797902"/>
                <a:gd name="adj2" fmla="val 14369868"/>
              </a:avLst>
            </a:prstGeom>
            <a:noFill/>
            <a:ln w="57150" cap="flat" cmpd="sng">
              <a:solidFill>
                <a:srgbClr val="3F3F3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1" name="Google Shape;349;p26">
              <a:extLst>
                <a:ext uri="{FF2B5EF4-FFF2-40B4-BE49-F238E27FC236}">
                  <a16:creationId xmlns:a16="http://schemas.microsoft.com/office/drawing/2014/main" id="{B5F9D619-9646-406B-98FF-2F42EE985B45}"/>
                </a:ext>
              </a:extLst>
            </p:cNvPr>
            <p:cNvSpPr/>
            <p:nvPr/>
          </p:nvSpPr>
          <p:spPr>
            <a:xfrm flipH="1">
              <a:off x="666362" y="3292437"/>
              <a:ext cx="5495544" cy="2253391"/>
            </a:xfrm>
            <a:prstGeom prst="arc">
              <a:avLst>
                <a:gd name="adj1" fmla="val 11173155"/>
                <a:gd name="adj2" fmla="val 15568901"/>
              </a:avLst>
            </a:prstGeom>
            <a:noFill/>
            <a:ln w="57150" cap="flat" cmpd="sng">
              <a:solidFill>
                <a:srgbClr val="3F3F3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2" name="Google Shape;350;p26">
              <a:extLst>
                <a:ext uri="{FF2B5EF4-FFF2-40B4-BE49-F238E27FC236}">
                  <a16:creationId xmlns:a16="http://schemas.microsoft.com/office/drawing/2014/main" id="{6D4A4923-A478-4616-9CC0-016BE84CBB0F}"/>
                </a:ext>
              </a:extLst>
            </p:cNvPr>
            <p:cNvSpPr/>
            <p:nvPr/>
          </p:nvSpPr>
          <p:spPr>
            <a:xfrm flipH="1">
              <a:off x="-368568" y="4528590"/>
              <a:ext cx="2459736" cy="1394787"/>
            </a:xfrm>
            <a:prstGeom prst="arc">
              <a:avLst>
                <a:gd name="adj1" fmla="val 11156759"/>
                <a:gd name="adj2" fmla="val 15549068"/>
              </a:avLst>
            </a:prstGeom>
            <a:noFill/>
            <a:ln w="57150" cap="flat" cmpd="sng">
              <a:solidFill>
                <a:srgbClr val="3F3F3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3" name="Google Shape;351;p26">
              <a:extLst>
                <a:ext uri="{FF2B5EF4-FFF2-40B4-BE49-F238E27FC236}">
                  <a16:creationId xmlns:a16="http://schemas.microsoft.com/office/drawing/2014/main" id="{D21AAC8A-E150-430D-8FBD-5F10EFA42764}"/>
                </a:ext>
              </a:extLst>
            </p:cNvPr>
            <p:cNvSpPr/>
            <p:nvPr/>
          </p:nvSpPr>
          <p:spPr>
            <a:xfrm>
              <a:off x="4721912" y="4502092"/>
              <a:ext cx="2710119" cy="1394787"/>
            </a:xfrm>
            <a:prstGeom prst="arc">
              <a:avLst>
                <a:gd name="adj1" fmla="val 11156759"/>
                <a:gd name="adj2" fmla="val 15549068"/>
              </a:avLst>
            </a:prstGeom>
            <a:noFill/>
            <a:ln w="57150" cap="flat" cmpd="sng">
              <a:solidFill>
                <a:srgbClr val="3F3F3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4" name="Google Shape;352;p26">
              <a:extLst>
                <a:ext uri="{FF2B5EF4-FFF2-40B4-BE49-F238E27FC236}">
                  <a16:creationId xmlns:a16="http://schemas.microsoft.com/office/drawing/2014/main" id="{AA8C3ADA-2A84-4A4F-B753-EA2A48D2E25B}"/>
                </a:ext>
              </a:extLst>
            </p:cNvPr>
            <p:cNvSpPr/>
            <p:nvPr/>
          </p:nvSpPr>
          <p:spPr>
            <a:xfrm flipH="1">
              <a:off x="5043775" y="4513759"/>
              <a:ext cx="2459736" cy="1394787"/>
            </a:xfrm>
            <a:prstGeom prst="arc">
              <a:avLst>
                <a:gd name="adj1" fmla="val 11156759"/>
                <a:gd name="adj2" fmla="val 15549068"/>
              </a:avLst>
            </a:prstGeom>
            <a:noFill/>
            <a:ln w="57150" cap="flat" cmpd="sng">
              <a:solidFill>
                <a:srgbClr val="3F3F3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5" name="Google Shape;353;p26">
              <a:extLst>
                <a:ext uri="{FF2B5EF4-FFF2-40B4-BE49-F238E27FC236}">
                  <a16:creationId xmlns:a16="http://schemas.microsoft.com/office/drawing/2014/main" id="{BB2F7E69-928A-4923-B517-7F3831C018A7}"/>
                </a:ext>
              </a:extLst>
            </p:cNvPr>
            <p:cNvSpPr/>
            <p:nvPr/>
          </p:nvSpPr>
          <p:spPr>
            <a:xfrm flipH="1">
              <a:off x="-1341854" y="5400173"/>
              <a:ext cx="1380744" cy="917532"/>
            </a:xfrm>
            <a:prstGeom prst="arc">
              <a:avLst>
                <a:gd name="adj1" fmla="val 10797902"/>
                <a:gd name="adj2" fmla="val 14369868"/>
              </a:avLst>
            </a:prstGeom>
            <a:noFill/>
            <a:ln w="57150" cap="flat" cmpd="sng">
              <a:solidFill>
                <a:srgbClr val="3F3F3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6" name="Google Shape;354;p26">
              <a:extLst>
                <a:ext uri="{FF2B5EF4-FFF2-40B4-BE49-F238E27FC236}">
                  <a16:creationId xmlns:a16="http://schemas.microsoft.com/office/drawing/2014/main" id="{10C9C095-A810-45DA-9CD2-84B4045177E5}"/>
                </a:ext>
              </a:extLst>
            </p:cNvPr>
            <p:cNvSpPr/>
            <p:nvPr/>
          </p:nvSpPr>
          <p:spPr>
            <a:xfrm>
              <a:off x="1373608" y="5400173"/>
              <a:ext cx="1379182" cy="917532"/>
            </a:xfrm>
            <a:prstGeom prst="arc">
              <a:avLst>
                <a:gd name="adj1" fmla="val 10797902"/>
                <a:gd name="adj2" fmla="val 14369868"/>
              </a:avLst>
            </a:prstGeom>
            <a:noFill/>
            <a:ln w="57150" cap="flat" cmpd="sng">
              <a:solidFill>
                <a:srgbClr val="3F3F3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7" name="Google Shape;355;p26">
              <a:extLst>
                <a:ext uri="{FF2B5EF4-FFF2-40B4-BE49-F238E27FC236}">
                  <a16:creationId xmlns:a16="http://schemas.microsoft.com/office/drawing/2014/main" id="{4EA5CF8D-3042-4AB2-98CD-5E76957A9691}"/>
                </a:ext>
              </a:extLst>
            </p:cNvPr>
            <p:cNvSpPr/>
            <p:nvPr/>
          </p:nvSpPr>
          <p:spPr>
            <a:xfrm flipH="1">
              <a:off x="1373778" y="5400173"/>
              <a:ext cx="1380744" cy="917532"/>
            </a:xfrm>
            <a:prstGeom prst="arc">
              <a:avLst>
                <a:gd name="adj1" fmla="val 10797902"/>
                <a:gd name="adj2" fmla="val 14369868"/>
              </a:avLst>
            </a:prstGeom>
            <a:noFill/>
            <a:ln w="57150" cap="flat" cmpd="sng">
              <a:solidFill>
                <a:srgbClr val="3F3F3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8" name="Google Shape;356;p26">
              <a:extLst>
                <a:ext uri="{FF2B5EF4-FFF2-40B4-BE49-F238E27FC236}">
                  <a16:creationId xmlns:a16="http://schemas.microsoft.com/office/drawing/2014/main" id="{2880C5D5-EA62-4561-B5F2-47455C34C798}"/>
                </a:ext>
              </a:extLst>
            </p:cNvPr>
            <p:cNvSpPr/>
            <p:nvPr/>
          </p:nvSpPr>
          <p:spPr>
            <a:xfrm>
              <a:off x="4070976" y="5400149"/>
              <a:ext cx="1379182" cy="917532"/>
            </a:xfrm>
            <a:prstGeom prst="arc">
              <a:avLst>
                <a:gd name="adj1" fmla="val 10797902"/>
                <a:gd name="adj2" fmla="val 14369868"/>
              </a:avLst>
            </a:prstGeom>
            <a:noFill/>
            <a:ln w="57150" cap="flat" cmpd="sng">
              <a:solidFill>
                <a:srgbClr val="3F3F3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9" name="Google Shape;357;p26">
              <a:extLst>
                <a:ext uri="{FF2B5EF4-FFF2-40B4-BE49-F238E27FC236}">
                  <a16:creationId xmlns:a16="http://schemas.microsoft.com/office/drawing/2014/main" id="{49522333-A6B6-45D1-8FC6-EEA9E23E12C1}"/>
                </a:ext>
              </a:extLst>
            </p:cNvPr>
            <p:cNvSpPr/>
            <p:nvPr/>
          </p:nvSpPr>
          <p:spPr>
            <a:xfrm flipH="1">
              <a:off x="4071146" y="5400149"/>
              <a:ext cx="1380744" cy="917532"/>
            </a:xfrm>
            <a:prstGeom prst="arc">
              <a:avLst>
                <a:gd name="adj1" fmla="val 10797902"/>
                <a:gd name="adj2" fmla="val 14369868"/>
              </a:avLst>
            </a:prstGeom>
            <a:noFill/>
            <a:ln w="57150" cap="flat" cmpd="sng">
              <a:solidFill>
                <a:srgbClr val="3F3F3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0" name="Google Shape;358;p26">
              <a:extLst>
                <a:ext uri="{FF2B5EF4-FFF2-40B4-BE49-F238E27FC236}">
                  <a16:creationId xmlns:a16="http://schemas.microsoft.com/office/drawing/2014/main" id="{30EF8064-FE71-4B1C-A309-F0E28DA7B5A6}"/>
                </a:ext>
              </a:extLst>
            </p:cNvPr>
            <p:cNvSpPr/>
            <p:nvPr/>
          </p:nvSpPr>
          <p:spPr>
            <a:xfrm>
              <a:off x="6786608" y="5400149"/>
              <a:ext cx="1379182" cy="917532"/>
            </a:xfrm>
            <a:prstGeom prst="arc">
              <a:avLst>
                <a:gd name="adj1" fmla="val 10797902"/>
                <a:gd name="adj2" fmla="val 14369868"/>
              </a:avLst>
            </a:prstGeom>
            <a:noFill/>
            <a:ln w="57150" cap="flat" cmpd="sng">
              <a:solidFill>
                <a:srgbClr val="3F3F3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1" name="Google Shape;359;p26">
              <a:extLst>
                <a:ext uri="{FF2B5EF4-FFF2-40B4-BE49-F238E27FC236}">
                  <a16:creationId xmlns:a16="http://schemas.microsoft.com/office/drawing/2014/main" id="{E48215A7-4834-48CF-B833-72EC2E13D9D3}"/>
                </a:ext>
              </a:extLst>
            </p:cNvPr>
            <p:cNvSpPr/>
            <p:nvPr/>
          </p:nvSpPr>
          <p:spPr>
            <a:xfrm flipH="1">
              <a:off x="6786778" y="5400149"/>
              <a:ext cx="1380744" cy="917532"/>
            </a:xfrm>
            <a:prstGeom prst="arc">
              <a:avLst>
                <a:gd name="adj1" fmla="val 10797902"/>
                <a:gd name="adj2" fmla="val 14369868"/>
              </a:avLst>
            </a:prstGeom>
            <a:noFill/>
            <a:ln w="57150" cap="flat" cmpd="sng">
              <a:solidFill>
                <a:srgbClr val="3F3F3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2" name="Google Shape;360;p26">
              <a:extLst>
                <a:ext uri="{FF2B5EF4-FFF2-40B4-BE49-F238E27FC236}">
                  <a16:creationId xmlns:a16="http://schemas.microsoft.com/office/drawing/2014/main" id="{C34B1FB9-C881-47B1-A82A-AFA0812CD8FB}"/>
                </a:ext>
              </a:extLst>
            </p:cNvPr>
            <p:cNvSpPr/>
            <p:nvPr/>
          </p:nvSpPr>
          <p:spPr>
            <a:xfrm flipH="1">
              <a:off x="-1690143" y="6130285"/>
              <a:ext cx="685800" cy="673649"/>
            </a:xfrm>
            <a:prstGeom prst="arc">
              <a:avLst>
                <a:gd name="adj1" fmla="val 10797902"/>
                <a:gd name="adj2" fmla="val 14220987"/>
              </a:avLst>
            </a:prstGeom>
            <a:noFill/>
            <a:ln w="57150" cap="flat" cmpd="sng">
              <a:solidFill>
                <a:srgbClr val="3F3F3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3" name="Google Shape;361;p26">
              <a:extLst>
                <a:ext uri="{FF2B5EF4-FFF2-40B4-BE49-F238E27FC236}">
                  <a16:creationId xmlns:a16="http://schemas.microsoft.com/office/drawing/2014/main" id="{267088D4-251D-4E37-BB66-5D712C27D70A}"/>
                </a:ext>
              </a:extLst>
            </p:cNvPr>
            <p:cNvSpPr/>
            <p:nvPr/>
          </p:nvSpPr>
          <p:spPr>
            <a:xfrm>
              <a:off x="-303993" y="6130138"/>
              <a:ext cx="682724" cy="673649"/>
            </a:xfrm>
            <a:prstGeom prst="arc">
              <a:avLst>
                <a:gd name="adj1" fmla="val 10797902"/>
                <a:gd name="adj2" fmla="val 14220987"/>
              </a:avLst>
            </a:prstGeom>
            <a:noFill/>
            <a:ln w="57150" cap="flat" cmpd="sng">
              <a:solidFill>
                <a:srgbClr val="3F3F3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4" name="Google Shape;362;p26">
              <a:extLst>
                <a:ext uri="{FF2B5EF4-FFF2-40B4-BE49-F238E27FC236}">
                  <a16:creationId xmlns:a16="http://schemas.microsoft.com/office/drawing/2014/main" id="{DF54BDE7-4E16-440E-A17F-0D99B522676E}"/>
                </a:ext>
              </a:extLst>
            </p:cNvPr>
            <p:cNvSpPr/>
            <p:nvPr/>
          </p:nvSpPr>
          <p:spPr>
            <a:xfrm flipH="1">
              <a:off x="-328930" y="6135519"/>
              <a:ext cx="685800" cy="673649"/>
            </a:xfrm>
            <a:prstGeom prst="arc">
              <a:avLst>
                <a:gd name="adj1" fmla="val 10797902"/>
                <a:gd name="adj2" fmla="val 14220987"/>
              </a:avLst>
            </a:prstGeom>
            <a:noFill/>
            <a:ln w="57150" cap="flat" cmpd="sng">
              <a:solidFill>
                <a:srgbClr val="3F3F3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5" name="Google Shape;363;p26">
              <a:extLst>
                <a:ext uri="{FF2B5EF4-FFF2-40B4-BE49-F238E27FC236}">
                  <a16:creationId xmlns:a16="http://schemas.microsoft.com/office/drawing/2014/main" id="{326DC4F9-C46C-4732-95A9-694AF0B8ED66}"/>
                </a:ext>
              </a:extLst>
            </p:cNvPr>
            <p:cNvSpPr/>
            <p:nvPr/>
          </p:nvSpPr>
          <p:spPr>
            <a:xfrm>
              <a:off x="1040734" y="6130285"/>
              <a:ext cx="682724" cy="673649"/>
            </a:xfrm>
            <a:prstGeom prst="arc">
              <a:avLst>
                <a:gd name="adj1" fmla="val 10797902"/>
                <a:gd name="adj2" fmla="val 14220987"/>
              </a:avLst>
            </a:prstGeom>
            <a:noFill/>
            <a:ln w="57150" cap="flat" cmpd="sng">
              <a:solidFill>
                <a:srgbClr val="3F3F3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6" name="Google Shape;364;p26">
              <a:extLst>
                <a:ext uri="{FF2B5EF4-FFF2-40B4-BE49-F238E27FC236}">
                  <a16:creationId xmlns:a16="http://schemas.microsoft.com/office/drawing/2014/main" id="{8279BC9F-D40B-416C-B647-35A667754CF2}"/>
                </a:ext>
              </a:extLst>
            </p:cNvPr>
            <p:cNvSpPr/>
            <p:nvPr/>
          </p:nvSpPr>
          <p:spPr>
            <a:xfrm flipH="1">
              <a:off x="1015797" y="6135666"/>
              <a:ext cx="685800" cy="673649"/>
            </a:xfrm>
            <a:prstGeom prst="arc">
              <a:avLst>
                <a:gd name="adj1" fmla="val 10797902"/>
                <a:gd name="adj2" fmla="val 14220987"/>
              </a:avLst>
            </a:prstGeom>
            <a:noFill/>
            <a:ln w="57150" cap="flat" cmpd="sng">
              <a:solidFill>
                <a:srgbClr val="3F3F3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7" name="Google Shape;365;p26">
              <a:extLst>
                <a:ext uri="{FF2B5EF4-FFF2-40B4-BE49-F238E27FC236}">
                  <a16:creationId xmlns:a16="http://schemas.microsoft.com/office/drawing/2014/main" id="{520C34AA-272F-48F9-9553-2809ADCB8221}"/>
                </a:ext>
              </a:extLst>
            </p:cNvPr>
            <p:cNvSpPr/>
            <p:nvPr/>
          </p:nvSpPr>
          <p:spPr>
            <a:xfrm>
              <a:off x="2401947" y="6135519"/>
              <a:ext cx="682724" cy="673649"/>
            </a:xfrm>
            <a:prstGeom prst="arc">
              <a:avLst>
                <a:gd name="adj1" fmla="val 10797902"/>
                <a:gd name="adj2" fmla="val 14220987"/>
              </a:avLst>
            </a:prstGeom>
            <a:noFill/>
            <a:ln w="57150" cap="flat" cmpd="sng">
              <a:solidFill>
                <a:srgbClr val="3F3F3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8" name="Google Shape;366;p26">
              <a:extLst>
                <a:ext uri="{FF2B5EF4-FFF2-40B4-BE49-F238E27FC236}">
                  <a16:creationId xmlns:a16="http://schemas.microsoft.com/office/drawing/2014/main" id="{37DC6ED4-C07A-49CA-AD8C-0B649F1DBCD5}"/>
                </a:ext>
              </a:extLst>
            </p:cNvPr>
            <p:cNvSpPr/>
            <p:nvPr/>
          </p:nvSpPr>
          <p:spPr>
            <a:xfrm flipH="1">
              <a:off x="2377010" y="6140900"/>
              <a:ext cx="685800" cy="673649"/>
            </a:xfrm>
            <a:prstGeom prst="arc">
              <a:avLst>
                <a:gd name="adj1" fmla="val 10797902"/>
                <a:gd name="adj2" fmla="val 14220987"/>
              </a:avLst>
            </a:prstGeom>
            <a:noFill/>
            <a:ln w="57150" cap="flat" cmpd="sng">
              <a:solidFill>
                <a:srgbClr val="3F3F3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9" name="Google Shape;367;p26">
              <a:extLst>
                <a:ext uri="{FF2B5EF4-FFF2-40B4-BE49-F238E27FC236}">
                  <a16:creationId xmlns:a16="http://schemas.microsoft.com/office/drawing/2014/main" id="{6CBF03B9-ADCD-4D93-A4EF-5E24ABFDC2B4}"/>
                </a:ext>
              </a:extLst>
            </p:cNvPr>
            <p:cNvSpPr/>
            <p:nvPr/>
          </p:nvSpPr>
          <p:spPr>
            <a:xfrm>
              <a:off x="3753013" y="6121529"/>
              <a:ext cx="682724" cy="673649"/>
            </a:xfrm>
            <a:prstGeom prst="arc">
              <a:avLst>
                <a:gd name="adj1" fmla="val 10797902"/>
                <a:gd name="adj2" fmla="val 14220987"/>
              </a:avLst>
            </a:prstGeom>
            <a:noFill/>
            <a:ln w="57150" cap="flat" cmpd="sng">
              <a:solidFill>
                <a:srgbClr val="3F3F3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0" name="Google Shape;368;p26">
              <a:extLst>
                <a:ext uri="{FF2B5EF4-FFF2-40B4-BE49-F238E27FC236}">
                  <a16:creationId xmlns:a16="http://schemas.microsoft.com/office/drawing/2014/main" id="{257F343D-173C-4BC8-A8CC-175178C5E6EB}"/>
                </a:ext>
              </a:extLst>
            </p:cNvPr>
            <p:cNvSpPr/>
            <p:nvPr/>
          </p:nvSpPr>
          <p:spPr>
            <a:xfrm flipH="1">
              <a:off x="3728076" y="6126910"/>
              <a:ext cx="685800" cy="673649"/>
            </a:xfrm>
            <a:prstGeom prst="arc">
              <a:avLst>
                <a:gd name="adj1" fmla="val 10797902"/>
                <a:gd name="adj2" fmla="val 14220987"/>
              </a:avLst>
            </a:prstGeom>
            <a:noFill/>
            <a:ln w="57150" cap="flat" cmpd="sng">
              <a:solidFill>
                <a:srgbClr val="3F3F3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1" name="Google Shape;369;p26">
              <a:extLst>
                <a:ext uri="{FF2B5EF4-FFF2-40B4-BE49-F238E27FC236}">
                  <a16:creationId xmlns:a16="http://schemas.microsoft.com/office/drawing/2014/main" id="{B1A1AB87-DEFB-462A-AADF-0BA5C070B2E4}"/>
                </a:ext>
              </a:extLst>
            </p:cNvPr>
            <p:cNvSpPr/>
            <p:nvPr/>
          </p:nvSpPr>
          <p:spPr>
            <a:xfrm>
              <a:off x="5114226" y="6126763"/>
              <a:ext cx="682724" cy="673649"/>
            </a:xfrm>
            <a:prstGeom prst="arc">
              <a:avLst>
                <a:gd name="adj1" fmla="val 10797902"/>
                <a:gd name="adj2" fmla="val 14220987"/>
              </a:avLst>
            </a:prstGeom>
            <a:noFill/>
            <a:ln w="57150" cap="flat" cmpd="sng">
              <a:solidFill>
                <a:srgbClr val="3F3F3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2" name="Google Shape;370;p26">
              <a:extLst>
                <a:ext uri="{FF2B5EF4-FFF2-40B4-BE49-F238E27FC236}">
                  <a16:creationId xmlns:a16="http://schemas.microsoft.com/office/drawing/2014/main" id="{D234A63E-DB15-47C7-A174-13F9BF3E33DB}"/>
                </a:ext>
              </a:extLst>
            </p:cNvPr>
            <p:cNvSpPr/>
            <p:nvPr/>
          </p:nvSpPr>
          <p:spPr>
            <a:xfrm flipH="1">
              <a:off x="5089289" y="6132144"/>
              <a:ext cx="685800" cy="673649"/>
            </a:xfrm>
            <a:prstGeom prst="arc">
              <a:avLst>
                <a:gd name="adj1" fmla="val 10797902"/>
                <a:gd name="adj2" fmla="val 14220987"/>
              </a:avLst>
            </a:prstGeom>
            <a:noFill/>
            <a:ln w="57150" cap="flat" cmpd="sng">
              <a:solidFill>
                <a:srgbClr val="3F3F3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3" name="Google Shape;371;p26">
              <a:extLst>
                <a:ext uri="{FF2B5EF4-FFF2-40B4-BE49-F238E27FC236}">
                  <a16:creationId xmlns:a16="http://schemas.microsoft.com/office/drawing/2014/main" id="{97F148A9-EA9D-4F0B-B151-AE427AE92EB8}"/>
                </a:ext>
              </a:extLst>
            </p:cNvPr>
            <p:cNvSpPr/>
            <p:nvPr/>
          </p:nvSpPr>
          <p:spPr>
            <a:xfrm>
              <a:off x="6458953" y="6126910"/>
              <a:ext cx="682724" cy="673649"/>
            </a:xfrm>
            <a:prstGeom prst="arc">
              <a:avLst>
                <a:gd name="adj1" fmla="val 10797902"/>
                <a:gd name="adj2" fmla="val 14220987"/>
              </a:avLst>
            </a:prstGeom>
            <a:noFill/>
            <a:ln w="57150" cap="flat" cmpd="sng">
              <a:solidFill>
                <a:srgbClr val="3F3F3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4" name="Google Shape;372;p26">
              <a:extLst>
                <a:ext uri="{FF2B5EF4-FFF2-40B4-BE49-F238E27FC236}">
                  <a16:creationId xmlns:a16="http://schemas.microsoft.com/office/drawing/2014/main" id="{C1F7A465-9182-4CA3-8FDD-9DC88AA9125D}"/>
                </a:ext>
              </a:extLst>
            </p:cNvPr>
            <p:cNvSpPr/>
            <p:nvPr/>
          </p:nvSpPr>
          <p:spPr>
            <a:xfrm flipH="1">
              <a:off x="6434016" y="6132291"/>
              <a:ext cx="685800" cy="673649"/>
            </a:xfrm>
            <a:prstGeom prst="arc">
              <a:avLst>
                <a:gd name="adj1" fmla="val 10797902"/>
                <a:gd name="adj2" fmla="val 14220987"/>
              </a:avLst>
            </a:prstGeom>
            <a:noFill/>
            <a:ln w="57150" cap="flat" cmpd="sng">
              <a:solidFill>
                <a:srgbClr val="3F3F3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5" name="Google Shape;373;p26">
              <a:extLst>
                <a:ext uri="{FF2B5EF4-FFF2-40B4-BE49-F238E27FC236}">
                  <a16:creationId xmlns:a16="http://schemas.microsoft.com/office/drawing/2014/main" id="{14FA921D-5CDB-45AF-A460-EA8043CC89E0}"/>
                </a:ext>
              </a:extLst>
            </p:cNvPr>
            <p:cNvSpPr/>
            <p:nvPr/>
          </p:nvSpPr>
          <p:spPr>
            <a:xfrm>
              <a:off x="7820166" y="6132144"/>
              <a:ext cx="682724" cy="673649"/>
            </a:xfrm>
            <a:prstGeom prst="arc">
              <a:avLst>
                <a:gd name="adj1" fmla="val 10797902"/>
                <a:gd name="adj2" fmla="val 14220987"/>
              </a:avLst>
            </a:prstGeom>
            <a:noFill/>
            <a:ln w="57150" cap="flat" cmpd="sng">
              <a:solidFill>
                <a:srgbClr val="3F3F3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6" name="Google Shape;374;p26">
              <a:extLst>
                <a:ext uri="{FF2B5EF4-FFF2-40B4-BE49-F238E27FC236}">
                  <a16:creationId xmlns:a16="http://schemas.microsoft.com/office/drawing/2014/main" id="{89ED2E12-3660-4360-8967-4594BBDBB3EF}"/>
                </a:ext>
              </a:extLst>
            </p:cNvPr>
            <p:cNvSpPr/>
            <p:nvPr/>
          </p:nvSpPr>
          <p:spPr>
            <a:xfrm flipH="1">
              <a:off x="7795229" y="6137525"/>
              <a:ext cx="685800" cy="673649"/>
            </a:xfrm>
            <a:prstGeom prst="arc">
              <a:avLst>
                <a:gd name="adj1" fmla="val 10797902"/>
                <a:gd name="adj2" fmla="val 14220987"/>
              </a:avLst>
            </a:prstGeom>
            <a:noFill/>
            <a:ln w="57150" cap="flat" cmpd="sng">
              <a:solidFill>
                <a:srgbClr val="3F3F3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7" name="Google Shape;379;p26">
              <a:extLst>
                <a:ext uri="{FF2B5EF4-FFF2-40B4-BE49-F238E27FC236}">
                  <a16:creationId xmlns:a16="http://schemas.microsoft.com/office/drawing/2014/main" id="{D5F896BA-064D-4012-9903-09E4C7700B9A}"/>
                </a:ext>
              </a:extLst>
            </p:cNvPr>
            <p:cNvSpPr/>
            <p:nvPr/>
          </p:nvSpPr>
          <p:spPr>
            <a:xfrm>
              <a:off x="5776164" y="4091805"/>
              <a:ext cx="685800" cy="685800"/>
            </a:xfrm>
            <a:prstGeom prst="ellipse">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8" name="Google Shape;380;p26">
              <a:extLst>
                <a:ext uri="{FF2B5EF4-FFF2-40B4-BE49-F238E27FC236}">
                  <a16:creationId xmlns:a16="http://schemas.microsoft.com/office/drawing/2014/main" id="{739E34C1-AB3F-4E35-8F38-96DF381B475A}"/>
                </a:ext>
              </a:extLst>
            </p:cNvPr>
            <p:cNvSpPr/>
            <p:nvPr/>
          </p:nvSpPr>
          <p:spPr>
            <a:xfrm>
              <a:off x="363863" y="4091805"/>
              <a:ext cx="685800" cy="685800"/>
            </a:xfrm>
            <a:prstGeom prst="ellipse">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0" name="Google Shape;382;p26">
              <a:extLst>
                <a:ext uri="{FF2B5EF4-FFF2-40B4-BE49-F238E27FC236}">
                  <a16:creationId xmlns:a16="http://schemas.microsoft.com/office/drawing/2014/main" id="{B0C75CC8-84C7-4F4D-B3C0-1C3383BE473C}"/>
                </a:ext>
              </a:extLst>
            </p:cNvPr>
            <p:cNvSpPr/>
            <p:nvPr/>
          </p:nvSpPr>
          <p:spPr>
            <a:xfrm>
              <a:off x="-933767" y="5052134"/>
              <a:ext cx="566928" cy="566928"/>
            </a:xfrm>
            <a:prstGeom prst="ellipse">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1" name="Google Shape;383;p26">
              <a:extLst>
                <a:ext uri="{FF2B5EF4-FFF2-40B4-BE49-F238E27FC236}">
                  <a16:creationId xmlns:a16="http://schemas.microsoft.com/office/drawing/2014/main" id="{39892FD9-C4D4-4102-B99F-EF4D29A81B32}"/>
                </a:ext>
              </a:extLst>
            </p:cNvPr>
            <p:cNvSpPr/>
            <p:nvPr/>
          </p:nvSpPr>
          <p:spPr>
            <a:xfrm>
              <a:off x="4484347" y="5052134"/>
              <a:ext cx="566928" cy="566928"/>
            </a:xfrm>
            <a:prstGeom prst="ellipse">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2" name="Google Shape;384;p26">
              <a:extLst>
                <a:ext uri="{FF2B5EF4-FFF2-40B4-BE49-F238E27FC236}">
                  <a16:creationId xmlns:a16="http://schemas.microsoft.com/office/drawing/2014/main" id="{4EA6145E-8C99-4A40-BF4E-E6DDD4DB14AB}"/>
                </a:ext>
              </a:extLst>
            </p:cNvPr>
            <p:cNvSpPr/>
            <p:nvPr/>
          </p:nvSpPr>
          <p:spPr>
            <a:xfrm>
              <a:off x="7196837" y="5052134"/>
              <a:ext cx="566928" cy="566928"/>
            </a:xfrm>
            <a:prstGeom prst="ellipse">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3" name="Google Shape;385;p26">
              <a:extLst>
                <a:ext uri="{FF2B5EF4-FFF2-40B4-BE49-F238E27FC236}">
                  <a16:creationId xmlns:a16="http://schemas.microsoft.com/office/drawing/2014/main" id="{C994C593-0507-4703-8D2C-A2A74791BAFA}"/>
                </a:ext>
              </a:extLst>
            </p:cNvPr>
            <p:cNvSpPr/>
            <p:nvPr/>
          </p:nvSpPr>
          <p:spPr>
            <a:xfrm>
              <a:off x="1776995" y="5052134"/>
              <a:ext cx="566928" cy="566928"/>
            </a:xfrm>
            <a:prstGeom prst="ellipse">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4" name="Google Shape;386;p26">
              <a:extLst>
                <a:ext uri="{FF2B5EF4-FFF2-40B4-BE49-F238E27FC236}">
                  <a16:creationId xmlns:a16="http://schemas.microsoft.com/office/drawing/2014/main" id="{79A7DD59-C697-433B-9768-D76A24D55A9D}"/>
                </a:ext>
              </a:extLst>
            </p:cNvPr>
            <p:cNvSpPr/>
            <p:nvPr/>
          </p:nvSpPr>
          <p:spPr>
            <a:xfrm>
              <a:off x="-1554039" y="5836806"/>
              <a:ext cx="448056" cy="448056"/>
            </a:xfrm>
            <a:prstGeom prst="ellipse">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5" name="Google Shape;387;p26">
              <a:extLst>
                <a:ext uri="{FF2B5EF4-FFF2-40B4-BE49-F238E27FC236}">
                  <a16:creationId xmlns:a16="http://schemas.microsoft.com/office/drawing/2014/main" id="{52F1781A-A74C-4417-B771-9172AB1A15C1}"/>
                </a:ext>
              </a:extLst>
            </p:cNvPr>
            <p:cNvSpPr/>
            <p:nvPr/>
          </p:nvSpPr>
          <p:spPr>
            <a:xfrm>
              <a:off x="-197804" y="5836806"/>
              <a:ext cx="448056" cy="448056"/>
            </a:xfrm>
            <a:prstGeom prst="ellipse">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6" name="Google Shape;388;p26">
              <a:extLst>
                <a:ext uri="{FF2B5EF4-FFF2-40B4-BE49-F238E27FC236}">
                  <a16:creationId xmlns:a16="http://schemas.microsoft.com/office/drawing/2014/main" id="{40C2061D-3367-485D-819A-AC5D3831E7C3}"/>
                </a:ext>
              </a:extLst>
            </p:cNvPr>
            <p:cNvSpPr/>
            <p:nvPr/>
          </p:nvSpPr>
          <p:spPr>
            <a:xfrm>
              <a:off x="1149588" y="5836806"/>
              <a:ext cx="448056" cy="448056"/>
            </a:xfrm>
            <a:prstGeom prst="ellipse">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7" name="Google Shape;389;p26">
              <a:extLst>
                <a:ext uri="{FF2B5EF4-FFF2-40B4-BE49-F238E27FC236}">
                  <a16:creationId xmlns:a16="http://schemas.microsoft.com/office/drawing/2014/main" id="{B8B04C7C-A6EC-435D-9F03-61AEF9A4C5A6}"/>
                </a:ext>
              </a:extLst>
            </p:cNvPr>
            <p:cNvSpPr/>
            <p:nvPr/>
          </p:nvSpPr>
          <p:spPr>
            <a:xfrm>
              <a:off x="2505823" y="5836806"/>
              <a:ext cx="448056" cy="448056"/>
            </a:xfrm>
            <a:prstGeom prst="ellipse">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8" name="Google Shape;390;p26">
              <a:extLst>
                <a:ext uri="{FF2B5EF4-FFF2-40B4-BE49-F238E27FC236}">
                  <a16:creationId xmlns:a16="http://schemas.microsoft.com/office/drawing/2014/main" id="{AEDC7435-F64C-4C7B-BA9C-89CC588A9128}"/>
                </a:ext>
              </a:extLst>
            </p:cNvPr>
            <p:cNvSpPr/>
            <p:nvPr/>
          </p:nvSpPr>
          <p:spPr>
            <a:xfrm>
              <a:off x="3862058" y="5836806"/>
              <a:ext cx="448056" cy="448056"/>
            </a:xfrm>
            <a:prstGeom prst="ellipse">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9" name="Google Shape;391;p26">
              <a:extLst>
                <a:ext uri="{FF2B5EF4-FFF2-40B4-BE49-F238E27FC236}">
                  <a16:creationId xmlns:a16="http://schemas.microsoft.com/office/drawing/2014/main" id="{1E79F690-51D0-4245-98DB-678DFD41055D}"/>
                </a:ext>
              </a:extLst>
            </p:cNvPr>
            <p:cNvSpPr/>
            <p:nvPr/>
          </p:nvSpPr>
          <p:spPr>
            <a:xfrm>
              <a:off x="5218293" y="5836806"/>
              <a:ext cx="448056" cy="448056"/>
            </a:xfrm>
            <a:prstGeom prst="ellipse">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0" name="Google Shape;392;p26">
              <a:extLst>
                <a:ext uri="{FF2B5EF4-FFF2-40B4-BE49-F238E27FC236}">
                  <a16:creationId xmlns:a16="http://schemas.microsoft.com/office/drawing/2014/main" id="{BE3CC3A2-303E-4EEA-B6FA-2C382FF9A29F}"/>
                </a:ext>
              </a:extLst>
            </p:cNvPr>
            <p:cNvSpPr/>
            <p:nvPr/>
          </p:nvSpPr>
          <p:spPr>
            <a:xfrm>
              <a:off x="6565685" y="5836806"/>
              <a:ext cx="448056" cy="448056"/>
            </a:xfrm>
            <a:prstGeom prst="ellipse">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1" name="Google Shape;393;p26">
              <a:extLst>
                <a:ext uri="{FF2B5EF4-FFF2-40B4-BE49-F238E27FC236}">
                  <a16:creationId xmlns:a16="http://schemas.microsoft.com/office/drawing/2014/main" id="{DA79DC16-0AB6-4FD0-BDCB-F05373F69FB8}"/>
                </a:ext>
              </a:extLst>
            </p:cNvPr>
            <p:cNvSpPr/>
            <p:nvPr/>
          </p:nvSpPr>
          <p:spPr>
            <a:xfrm>
              <a:off x="7921920" y="5836806"/>
              <a:ext cx="448056" cy="448056"/>
            </a:xfrm>
            <a:prstGeom prst="ellipse">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2" name="Google Shape;394;p26">
              <a:extLst>
                <a:ext uri="{FF2B5EF4-FFF2-40B4-BE49-F238E27FC236}">
                  <a16:creationId xmlns:a16="http://schemas.microsoft.com/office/drawing/2014/main" id="{B46D1DBA-EE8D-49B2-9BD1-1C3C91AE05A5}"/>
                </a:ext>
              </a:extLst>
            </p:cNvPr>
            <p:cNvSpPr/>
            <p:nvPr/>
          </p:nvSpPr>
          <p:spPr>
            <a:xfrm>
              <a:off x="-1834243" y="6461754"/>
              <a:ext cx="329184" cy="329184"/>
            </a:xfrm>
            <a:prstGeom prst="ellipse">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3" name="Google Shape;395;p26">
              <a:extLst>
                <a:ext uri="{FF2B5EF4-FFF2-40B4-BE49-F238E27FC236}">
                  <a16:creationId xmlns:a16="http://schemas.microsoft.com/office/drawing/2014/main" id="{85424F96-7DF8-4102-BD55-67B52ACAFBDB}"/>
                </a:ext>
              </a:extLst>
            </p:cNvPr>
            <p:cNvSpPr/>
            <p:nvPr/>
          </p:nvSpPr>
          <p:spPr>
            <a:xfrm>
              <a:off x="-1156405" y="6461754"/>
              <a:ext cx="329184" cy="329184"/>
            </a:xfrm>
            <a:prstGeom prst="ellipse">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4" name="Google Shape;396;p26">
              <a:extLst>
                <a:ext uri="{FF2B5EF4-FFF2-40B4-BE49-F238E27FC236}">
                  <a16:creationId xmlns:a16="http://schemas.microsoft.com/office/drawing/2014/main" id="{727356F7-8749-4D95-8C2C-599E93A4C05F}"/>
                </a:ext>
              </a:extLst>
            </p:cNvPr>
            <p:cNvSpPr/>
            <p:nvPr/>
          </p:nvSpPr>
          <p:spPr>
            <a:xfrm>
              <a:off x="-478567" y="6461754"/>
              <a:ext cx="329184" cy="329184"/>
            </a:xfrm>
            <a:prstGeom prst="ellipse">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5" name="Google Shape;397;p26">
              <a:extLst>
                <a:ext uri="{FF2B5EF4-FFF2-40B4-BE49-F238E27FC236}">
                  <a16:creationId xmlns:a16="http://schemas.microsoft.com/office/drawing/2014/main" id="{84869542-B159-4879-99D4-5B776322D042}"/>
                </a:ext>
              </a:extLst>
            </p:cNvPr>
            <p:cNvSpPr/>
            <p:nvPr/>
          </p:nvSpPr>
          <p:spPr>
            <a:xfrm>
              <a:off x="199271" y="6461754"/>
              <a:ext cx="329184" cy="329184"/>
            </a:xfrm>
            <a:prstGeom prst="ellipse">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6" name="Google Shape;398;p26">
              <a:extLst>
                <a:ext uri="{FF2B5EF4-FFF2-40B4-BE49-F238E27FC236}">
                  <a16:creationId xmlns:a16="http://schemas.microsoft.com/office/drawing/2014/main" id="{76D48D13-E526-43C9-8DB4-BC9DCD655FA8}"/>
                </a:ext>
              </a:extLst>
            </p:cNvPr>
            <p:cNvSpPr/>
            <p:nvPr/>
          </p:nvSpPr>
          <p:spPr>
            <a:xfrm>
              <a:off x="877109" y="6461754"/>
              <a:ext cx="329184" cy="329184"/>
            </a:xfrm>
            <a:prstGeom prst="ellipse">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7" name="Google Shape;399;p26">
              <a:extLst>
                <a:ext uri="{FF2B5EF4-FFF2-40B4-BE49-F238E27FC236}">
                  <a16:creationId xmlns:a16="http://schemas.microsoft.com/office/drawing/2014/main" id="{5C5592A7-E9BF-4B1F-BFAE-C944DD7885B3}"/>
                </a:ext>
              </a:extLst>
            </p:cNvPr>
            <p:cNvSpPr/>
            <p:nvPr/>
          </p:nvSpPr>
          <p:spPr>
            <a:xfrm>
              <a:off x="1554947" y="6461754"/>
              <a:ext cx="329184" cy="329184"/>
            </a:xfrm>
            <a:prstGeom prst="ellipse">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8" name="Google Shape;400;p26">
              <a:extLst>
                <a:ext uri="{FF2B5EF4-FFF2-40B4-BE49-F238E27FC236}">
                  <a16:creationId xmlns:a16="http://schemas.microsoft.com/office/drawing/2014/main" id="{3859DF80-5954-4414-934B-34AC9E1A7934}"/>
                </a:ext>
              </a:extLst>
            </p:cNvPr>
            <p:cNvSpPr/>
            <p:nvPr/>
          </p:nvSpPr>
          <p:spPr>
            <a:xfrm>
              <a:off x="2232785" y="6461754"/>
              <a:ext cx="329184" cy="329184"/>
            </a:xfrm>
            <a:prstGeom prst="ellipse">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9" name="Google Shape;401;p26">
              <a:extLst>
                <a:ext uri="{FF2B5EF4-FFF2-40B4-BE49-F238E27FC236}">
                  <a16:creationId xmlns:a16="http://schemas.microsoft.com/office/drawing/2014/main" id="{62581E7C-5033-4CEE-AAA3-FAF6DD1AD104}"/>
                </a:ext>
              </a:extLst>
            </p:cNvPr>
            <p:cNvSpPr/>
            <p:nvPr/>
          </p:nvSpPr>
          <p:spPr>
            <a:xfrm>
              <a:off x="2910623" y="6461754"/>
              <a:ext cx="329184" cy="329184"/>
            </a:xfrm>
            <a:prstGeom prst="ellipse">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0" name="Google Shape;402;p26">
              <a:extLst>
                <a:ext uri="{FF2B5EF4-FFF2-40B4-BE49-F238E27FC236}">
                  <a16:creationId xmlns:a16="http://schemas.microsoft.com/office/drawing/2014/main" id="{2BB7A9EC-A550-4836-8114-740CE8542987}"/>
                </a:ext>
              </a:extLst>
            </p:cNvPr>
            <p:cNvSpPr/>
            <p:nvPr/>
          </p:nvSpPr>
          <p:spPr>
            <a:xfrm>
              <a:off x="3588461" y="6461754"/>
              <a:ext cx="329184" cy="329184"/>
            </a:xfrm>
            <a:prstGeom prst="ellipse">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1" name="Google Shape;403;p26">
              <a:extLst>
                <a:ext uri="{FF2B5EF4-FFF2-40B4-BE49-F238E27FC236}">
                  <a16:creationId xmlns:a16="http://schemas.microsoft.com/office/drawing/2014/main" id="{B197CC8F-B415-412B-BE68-F941A481FAF2}"/>
                </a:ext>
              </a:extLst>
            </p:cNvPr>
            <p:cNvSpPr/>
            <p:nvPr/>
          </p:nvSpPr>
          <p:spPr>
            <a:xfrm>
              <a:off x="4266299" y="6461754"/>
              <a:ext cx="329184" cy="329184"/>
            </a:xfrm>
            <a:prstGeom prst="ellipse">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2" name="Google Shape;404;p26">
              <a:extLst>
                <a:ext uri="{FF2B5EF4-FFF2-40B4-BE49-F238E27FC236}">
                  <a16:creationId xmlns:a16="http://schemas.microsoft.com/office/drawing/2014/main" id="{FC4C9A7C-FFFD-45D9-966D-20EF8953635A}"/>
                </a:ext>
              </a:extLst>
            </p:cNvPr>
            <p:cNvSpPr/>
            <p:nvPr/>
          </p:nvSpPr>
          <p:spPr>
            <a:xfrm>
              <a:off x="4944137" y="6461754"/>
              <a:ext cx="329184" cy="329184"/>
            </a:xfrm>
            <a:prstGeom prst="ellipse">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3" name="Google Shape;405;p26">
              <a:extLst>
                <a:ext uri="{FF2B5EF4-FFF2-40B4-BE49-F238E27FC236}">
                  <a16:creationId xmlns:a16="http://schemas.microsoft.com/office/drawing/2014/main" id="{D80A09E4-7ECC-479B-921C-1C187F036BE6}"/>
                </a:ext>
              </a:extLst>
            </p:cNvPr>
            <p:cNvSpPr/>
            <p:nvPr/>
          </p:nvSpPr>
          <p:spPr>
            <a:xfrm>
              <a:off x="5621975" y="6461754"/>
              <a:ext cx="329184" cy="329184"/>
            </a:xfrm>
            <a:prstGeom prst="ellipse">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4" name="Google Shape;406;p26">
              <a:extLst>
                <a:ext uri="{FF2B5EF4-FFF2-40B4-BE49-F238E27FC236}">
                  <a16:creationId xmlns:a16="http://schemas.microsoft.com/office/drawing/2014/main" id="{6F7945A8-4105-45BB-9F47-8BE71F454AB6}"/>
                </a:ext>
              </a:extLst>
            </p:cNvPr>
            <p:cNvSpPr/>
            <p:nvPr/>
          </p:nvSpPr>
          <p:spPr>
            <a:xfrm>
              <a:off x="6299813" y="6461754"/>
              <a:ext cx="329184" cy="329184"/>
            </a:xfrm>
            <a:prstGeom prst="ellipse">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5" name="Google Shape;407;p26">
              <a:extLst>
                <a:ext uri="{FF2B5EF4-FFF2-40B4-BE49-F238E27FC236}">
                  <a16:creationId xmlns:a16="http://schemas.microsoft.com/office/drawing/2014/main" id="{1EBA9CF8-C2EF-4DDF-A3DC-32274F887E0D}"/>
                </a:ext>
              </a:extLst>
            </p:cNvPr>
            <p:cNvSpPr/>
            <p:nvPr/>
          </p:nvSpPr>
          <p:spPr>
            <a:xfrm>
              <a:off x="6977651" y="6461754"/>
              <a:ext cx="329184" cy="329184"/>
            </a:xfrm>
            <a:prstGeom prst="ellipse">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6" name="Google Shape;408;p26">
              <a:extLst>
                <a:ext uri="{FF2B5EF4-FFF2-40B4-BE49-F238E27FC236}">
                  <a16:creationId xmlns:a16="http://schemas.microsoft.com/office/drawing/2014/main" id="{60006425-CE3E-4876-9378-74957CDEA815}"/>
                </a:ext>
              </a:extLst>
            </p:cNvPr>
            <p:cNvSpPr/>
            <p:nvPr/>
          </p:nvSpPr>
          <p:spPr>
            <a:xfrm>
              <a:off x="7655489" y="6461754"/>
              <a:ext cx="329184" cy="329184"/>
            </a:xfrm>
            <a:prstGeom prst="ellipse">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7" name="Google Shape;409;p26">
              <a:extLst>
                <a:ext uri="{FF2B5EF4-FFF2-40B4-BE49-F238E27FC236}">
                  <a16:creationId xmlns:a16="http://schemas.microsoft.com/office/drawing/2014/main" id="{2EA9D611-30AC-44DD-959B-993C3DA235E8}"/>
                </a:ext>
              </a:extLst>
            </p:cNvPr>
            <p:cNvSpPr/>
            <p:nvPr/>
          </p:nvSpPr>
          <p:spPr>
            <a:xfrm>
              <a:off x="8333327" y="6461754"/>
              <a:ext cx="329184" cy="329184"/>
            </a:xfrm>
            <a:prstGeom prst="ellipse">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9" name="Google Shape;381;p26">
              <a:extLst>
                <a:ext uri="{FF2B5EF4-FFF2-40B4-BE49-F238E27FC236}">
                  <a16:creationId xmlns:a16="http://schemas.microsoft.com/office/drawing/2014/main" id="{3B353158-57E0-4797-873F-294F2DC86EA0}"/>
                </a:ext>
              </a:extLst>
            </p:cNvPr>
            <p:cNvSpPr/>
            <p:nvPr/>
          </p:nvSpPr>
          <p:spPr>
            <a:xfrm>
              <a:off x="3011798" y="3043369"/>
              <a:ext cx="804672" cy="804672"/>
            </a:xfrm>
            <a:prstGeom prst="ellipse">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pic>
        <p:nvPicPr>
          <p:cNvPr id="68" name="Picture 6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16909" y="65421"/>
            <a:ext cx="650296" cy="650296"/>
          </a:xfrm>
          <a:prstGeom prst="rect">
            <a:avLst/>
          </a:prstGeom>
        </p:spPr>
      </p:pic>
    </p:spTree>
    <p:extLst>
      <p:ext uri="{BB962C8B-B14F-4D97-AF65-F5344CB8AC3E}">
        <p14:creationId xmlns:p14="http://schemas.microsoft.com/office/powerpoint/2010/main" val="1426104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500"/>
                                        <p:tgtEl>
                                          <p:spTgt spid="7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2">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23"/>
          <p:cNvSpPr txBox="1">
            <a:spLocks noGrp="1"/>
          </p:cNvSpPr>
          <p:nvPr>
            <p:ph type="title"/>
          </p:nvPr>
        </p:nvSpPr>
        <p:spPr>
          <a:xfrm>
            <a:off x="1000125" y="365124"/>
            <a:ext cx="9413277" cy="4794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E4268"/>
              </a:buClr>
              <a:buSzPts val="4800"/>
              <a:buFont typeface="Century Gothic"/>
              <a:buNone/>
            </a:pPr>
            <a:r>
              <a:rPr lang="en-US" dirty="0"/>
              <a:t>One-Step Results</a:t>
            </a:r>
            <a:endParaRPr sz="4800" b="0" i="0" u="none" strike="noStrike" cap="none" dirty="0">
              <a:solidFill>
                <a:srgbClr val="3E4268"/>
              </a:solidFill>
              <a:latin typeface="Century Gothic"/>
              <a:ea typeface="Century Gothic"/>
              <a:cs typeface="Century Gothic"/>
              <a:sym typeface="Century Gothic"/>
            </a:endParaRPr>
          </a:p>
        </p:txBody>
      </p:sp>
      <p:sp>
        <p:nvSpPr>
          <p:cNvPr id="39" name="Text Placeholder 3"/>
          <p:cNvSpPr txBox="1">
            <a:spLocks/>
          </p:cNvSpPr>
          <p:nvPr/>
        </p:nvSpPr>
        <p:spPr>
          <a:xfrm>
            <a:off x="429686" y="1064091"/>
            <a:ext cx="4931758" cy="5070619"/>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457200" indent="-457200">
              <a:lnSpc>
                <a:spcPct val="100000"/>
              </a:lnSpc>
              <a:spcBef>
                <a:spcPts val="300"/>
              </a:spcBef>
              <a:buClr>
                <a:srgbClr val="3E4268"/>
              </a:buClr>
              <a:buFont typeface="Wingdings 3" panose="05040102010807070707" pitchFamily="18" charset="2"/>
              <a:buChar char="}"/>
              <a:defRPr/>
            </a:pPr>
            <a:r>
              <a:rPr lang="en-US" sz="2600" b="1" dirty="0" smtClean="0"/>
              <a:t>Evaluation </a:t>
            </a:r>
            <a:r>
              <a:rPr lang="en-US" sz="2600" b="1" dirty="0"/>
              <a:t>metrics:</a:t>
            </a:r>
          </a:p>
          <a:p>
            <a:pPr marL="800100" lvl="1" indent="-342900" fontAlgn="auto">
              <a:lnSpc>
                <a:spcPct val="100000"/>
              </a:lnSpc>
              <a:spcBef>
                <a:spcPts val="300"/>
              </a:spcBef>
              <a:buClr>
                <a:srgbClr val="3E4268"/>
              </a:buClr>
              <a:buSzTx/>
              <a:buFont typeface="Wingdings 3" panose="05040102010807070707" pitchFamily="18" charset="2"/>
              <a:buChar char="}"/>
              <a:tabLst/>
              <a:defRPr/>
            </a:pPr>
            <a:r>
              <a:rPr lang="en-US" sz="2000" dirty="0"/>
              <a:t>R</a:t>
            </a:r>
            <a:r>
              <a:rPr lang="en-US" sz="2000" baseline="30000" dirty="0"/>
              <a:t>2</a:t>
            </a:r>
            <a:r>
              <a:rPr lang="en-US" sz="2000" dirty="0"/>
              <a:t> = </a:t>
            </a:r>
            <a:r>
              <a:rPr lang="en-US" sz="2000" dirty="0" smtClean="0"/>
              <a:t>0.246</a:t>
            </a:r>
            <a:endParaRPr lang="en-US" sz="2000" dirty="0"/>
          </a:p>
          <a:p>
            <a:pPr marL="800100" lvl="1" indent="-342900" fontAlgn="auto">
              <a:lnSpc>
                <a:spcPct val="100000"/>
              </a:lnSpc>
              <a:spcBef>
                <a:spcPts val="300"/>
              </a:spcBef>
              <a:buClr>
                <a:srgbClr val="3E4268"/>
              </a:buClr>
              <a:buSzTx/>
              <a:buFont typeface="Wingdings 3" panose="05040102010807070707" pitchFamily="18" charset="2"/>
              <a:buChar char="}"/>
              <a:tabLst/>
              <a:defRPr/>
            </a:pPr>
            <a:r>
              <a:rPr lang="en-US" sz="2000" dirty="0"/>
              <a:t>RMSE = </a:t>
            </a:r>
            <a:r>
              <a:rPr lang="en-US" sz="2000" dirty="0" smtClean="0"/>
              <a:t>11.21</a:t>
            </a:r>
          </a:p>
          <a:p>
            <a:pPr marL="800100" lvl="1" indent="-342900" fontAlgn="auto">
              <a:lnSpc>
                <a:spcPct val="100000"/>
              </a:lnSpc>
              <a:spcBef>
                <a:spcPts val="300"/>
              </a:spcBef>
              <a:buClr>
                <a:srgbClr val="3E4268"/>
              </a:buClr>
              <a:buSzTx/>
              <a:buFont typeface="Wingdings 3" panose="05040102010807070707" pitchFamily="18" charset="2"/>
              <a:buChar char="}"/>
              <a:tabLst/>
              <a:defRPr/>
            </a:pPr>
            <a:r>
              <a:rPr lang="en-US" sz="2000" dirty="0" smtClean="0"/>
              <a:t>RMSE as % mean = 1.556</a:t>
            </a:r>
            <a:endParaRPr lang="en-US" sz="2000" dirty="0"/>
          </a:p>
          <a:p>
            <a:pPr marL="800100" lvl="1" indent="-342900" fontAlgn="auto">
              <a:lnSpc>
                <a:spcPct val="100000"/>
              </a:lnSpc>
              <a:spcBef>
                <a:spcPts val="300"/>
              </a:spcBef>
              <a:buClr>
                <a:srgbClr val="3E4268"/>
              </a:buClr>
              <a:buSzTx/>
              <a:buFont typeface="Wingdings 3" panose="05040102010807070707" pitchFamily="18" charset="2"/>
              <a:buChar char="}"/>
              <a:tabLst/>
              <a:defRPr/>
            </a:pPr>
            <a:r>
              <a:rPr lang="en-US" sz="2000" dirty="0"/>
              <a:t>percent bias = </a:t>
            </a:r>
            <a:r>
              <a:rPr lang="en-US" sz="2000" dirty="0" smtClean="0"/>
              <a:t>+5.8</a:t>
            </a:r>
          </a:p>
          <a:p>
            <a:pPr marL="457200" indent="-457200">
              <a:lnSpc>
                <a:spcPct val="100000"/>
              </a:lnSpc>
              <a:spcBef>
                <a:spcPts val="300"/>
              </a:spcBef>
              <a:buClr>
                <a:srgbClr val="3E4268"/>
              </a:buClr>
              <a:buFont typeface="Wingdings 3" panose="05040102010807070707" pitchFamily="18" charset="2"/>
              <a:buChar char="}"/>
              <a:defRPr/>
            </a:pPr>
            <a:endParaRPr lang="en-US" sz="2600" b="1" dirty="0" smtClean="0"/>
          </a:p>
          <a:p>
            <a:pPr marL="457200" indent="-457200">
              <a:lnSpc>
                <a:spcPct val="100000"/>
              </a:lnSpc>
              <a:spcBef>
                <a:spcPts val="300"/>
              </a:spcBef>
              <a:buClr>
                <a:srgbClr val="3E4268"/>
              </a:buClr>
              <a:buFont typeface="Wingdings 3" panose="05040102010807070707" pitchFamily="18" charset="2"/>
              <a:buChar char="}"/>
              <a:defRPr/>
            </a:pPr>
            <a:r>
              <a:rPr lang="en-US" sz="2600" b="1" dirty="0" smtClean="0"/>
              <a:t>Best </a:t>
            </a:r>
            <a:r>
              <a:rPr lang="en-US" sz="2600" b="1" dirty="0"/>
              <a:t>model: </a:t>
            </a:r>
            <a:r>
              <a:rPr lang="en-US" sz="2600" dirty="0"/>
              <a:t>1-step RF 1998 averaged </a:t>
            </a:r>
            <a:r>
              <a:rPr lang="en-US" sz="2600" dirty="0" smtClean="0"/>
              <a:t>data</a:t>
            </a:r>
            <a:endParaRPr lang="en-US" sz="2000" dirty="0" smtClean="0"/>
          </a:p>
          <a:p>
            <a:pPr marL="457200" indent="-457200">
              <a:lnSpc>
                <a:spcPct val="100000"/>
              </a:lnSpc>
              <a:spcBef>
                <a:spcPts val="300"/>
              </a:spcBef>
              <a:buClr>
                <a:srgbClr val="3E4268"/>
              </a:buClr>
              <a:buFont typeface="Wingdings 3" panose="05040102010807070707" pitchFamily="18" charset="2"/>
              <a:buChar char="}"/>
              <a:defRPr/>
            </a:pPr>
            <a:endParaRPr lang="en-US" sz="2600" b="1" dirty="0" smtClean="0"/>
          </a:p>
          <a:p>
            <a:pPr marL="457200" indent="-457200">
              <a:lnSpc>
                <a:spcPct val="100000"/>
              </a:lnSpc>
              <a:spcBef>
                <a:spcPts val="300"/>
              </a:spcBef>
              <a:buClr>
                <a:srgbClr val="3E4268"/>
              </a:buClr>
              <a:buFont typeface="Wingdings 3" panose="05040102010807070707" pitchFamily="18" charset="2"/>
              <a:buChar char="}"/>
              <a:defRPr/>
            </a:pPr>
            <a:r>
              <a:rPr lang="en-US" sz="2600" b="1" dirty="0" smtClean="0"/>
              <a:t>Zero-inflated</a:t>
            </a:r>
            <a:endParaRPr lang="en-US" sz="2600" b="1" dirty="0" smtClean="0"/>
          </a:p>
          <a:p>
            <a:pPr marL="800100" lvl="1" indent="-342900">
              <a:lnSpc>
                <a:spcPct val="100000"/>
              </a:lnSpc>
              <a:spcBef>
                <a:spcPts val="300"/>
              </a:spcBef>
              <a:buClr>
                <a:srgbClr val="3E4268"/>
              </a:buClr>
              <a:buFont typeface="Wingdings 3" panose="05040102010807070707" pitchFamily="18" charset="2"/>
              <a:buChar char="}"/>
              <a:defRPr/>
            </a:pPr>
            <a:r>
              <a:rPr lang="en-US" sz="2000" dirty="0"/>
              <a:t>Zero </a:t>
            </a:r>
            <a:r>
              <a:rPr lang="en-US" sz="2000" dirty="0" smtClean="0"/>
              <a:t>= </a:t>
            </a:r>
            <a:r>
              <a:rPr lang="en-US" sz="2000" dirty="0"/>
              <a:t>absence of </a:t>
            </a:r>
            <a:r>
              <a:rPr lang="en-US" sz="2000" dirty="0" smtClean="0"/>
              <a:t>mortality</a:t>
            </a:r>
          </a:p>
          <a:p>
            <a:pPr marL="800100" lvl="1" indent="-342900">
              <a:lnSpc>
                <a:spcPct val="100000"/>
              </a:lnSpc>
              <a:spcBef>
                <a:spcPts val="300"/>
              </a:spcBef>
              <a:buClr>
                <a:srgbClr val="3E4268"/>
              </a:buClr>
              <a:buFont typeface="Wingdings 3" panose="05040102010807070707" pitchFamily="18" charset="2"/>
              <a:buChar char="}"/>
              <a:defRPr/>
            </a:pPr>
            <a:r>
              <a:rPr lang="en-US" sz="2000" dirty="0" smtClean="0"/>
              <a:t>Model impacts?</a:t>
            </a:r>
          </a:p>
          <a:p>
            <a:pPr marL="800100" lvl="1" indent="-342900">
              <a:lnSpc>
                <a:spcPct val="100000"/>
              </a:lnSpc>
              <a:spcBef>
                <a:spcPts val="300"/>
              </a:spcBef>
              <a:buClr>
                <a:srgbClr val="3E4268"/>
              </a:buClr>
              <a:buFont typeface="Wingdings 3" panose="05040102010807070707" pitchFamily="18" charset="2"/>
              <a:buChar char="}"/>
              <a:defRPr/>
            </a:pPr>
            <a:endParaRPr lang="en-US" sz="2000" dirty="0"/>
          </a:p>
        </p:txBody>
      </p:sp>
      <p:pic>
        <p:nvPicPr>
          <p:cNvPr id="2" name="Picture 1" descr="pred-obs_rf_1998-AVG_ylim8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5980" y="1119957"/>
            <a:ext cx="6831105" cy="4800600"/>
          </a:xfrm>
          <a:prstGeom prst="rect">
            <a:avLst/>
          </a:prstGeom>
        </p:spPr>
      </p:pic>
      <p:grpSp>
        <p:nvGrpSpPr>
          <p:cNvPr id="11" name="Group 10"/>
          <p:cNvGrpSpPr/>
          <p:nvPr/>
        </p:nvGrpSpPr>
        <p:grpSpPr>
          <a:xfrm>
            <a:off x="5235564" y="1338002"/>
            <a:ext cx="6509722" cy="4438709"/>
            <a:chOff x="5235564" y="1338002"/>
            <a:chExt cx="6509722" cy="4438709"/>
          </a:xfrm>
        </p:grpSpPr>
        <p:sp>
          <p:nvSpPr>
            <p:cNvPr id="25" name="Rectangle 24"/>
            <p:cNvSpPr/>
            <p:nvPr/>
          </p:nvSpPr>
          <p:spPr>
            <a:xfrm>
              <a:off x="8198062" y="5169063"/>
              <a:ext cx="1608083" cy="6076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lumMod val="75000"/>
                      <a:lumOff val="25000"/>
                    </a:schemeClr>
                  </a:solidFill>
                  <a:latin typeface="Century Gothic" panose="020B0502020202020204" pitchFamily="34" charset="0"/>
                </a:rPr>
                <a:t>Observed</a:t>
              </a:r>
            </a:p>
          </p:txBody>
        </p:sp>
        <p:sp>
          <p:nvSpPr>
            <p:cNvPr id="27" name="Rectangle 26"/>
            <p:cNvSpPr/>
            <p:nvPr/>
          </p:nvSpPr>
          <p:spPr>
            <a:xfrm rot="16200000">
              <a:off x="4735346" y="3087941"/>
              <a:ext cx="1608083" cy="6076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lumMod val="75000"/>
                      <a:lumOff val="25000"/>
                    </a:schemeClr>
                  </a:solidFill>
                  <a:latin typeface="Century Gothic" panose="020B0502020202020204" pitchFamily="34" charset="0"/>
                </a:rPr>
                <a:t>Predicted</a:t>
              </a:r>
            </a:p>
          </p:txBody>
        </p:sp>
        <p:sp>
          <p:nvSpPr>
            <p:cNvPr id="31" name="Rectangle 30"/>
            <p:cNvSpPr/>
            <p:nvPr/>
          </p:nvSpPr>
          <p:spPr>
            <a:xfrm>
              <a:off x="6407474" y="1338002"/>
              <a:ext cx="5156767" cy="6076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lumMod val="75000"/>
                      <a:lumOff val="25000"/>
                    </a:schemeClr>
                  </a:solidFill>
                  <a:latin typeface="Century Gothic" panose="020B0502020202020204" pitchFamily="34" charset="0"/>
                </a:rPr>
                <a:t>One-Step model: 1998 Averaged Data</a:t>
              </a:r>
              <a:endParaRPr lang="en-US" sz="2000" b="1" dirty="0">
                <a:solidFill>
                  <a:schemeClr val="tx1">
                    <a:lumMod val="75000"/>
                    <a:lumOff val="25000"/>
                  </a:schemeClr>
                </a:solidFill>
                <a:latin typeface="Century Gothic" panose="020B0502020202020204" pitchFamily="34" charset="0"/>
              </a:endParaRPr>
            </a:p>
          </p:txBody>
        </p:sp>
        <p:sp>
          <p:nvSpPr>
            <p:cNvPr id="32" name="Rectangle 31"/>
            <p:cNvSpPr/>
            <p:nvPr/>
          </p:nvSpPr>
          <p:spPr>
            <a:xfrm>
              <a:off x="6459129" y="4861109"/>
              <a:ext cx="299545" cy="2873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lumMod val="75000"/>
                      <a:lumOff val="25000"/>
                    </a:schemeClr>
                  </a:solidFill>
                  <a:latin typeface="Century Gothic" panose="020B0502020202020204" pitchFamily="34" charset="0"/>
                </a:rPr>
                <a:t>0</a:t>
              </a:r>
            </a:p>
          </p:txBody>
        </p:sp>
        <p:sp>
          <p:nvSpPr>
            <p:cNvPr id="33" name="Rectangle 32"/>
            <p:cNvSpPr/>
            <p:nvPr/>
          </p:nvSpPr>
          <p:spPr>
            <a:xfrm>
              <a:off x="7528803" y="4888234"/>
              <a:ext cx="588579" cy="2890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lumMod val="75000"/>
                      <a:lumOff val="25000"/>
                    </a:schemeClr>
                  </a:solidFill>
                  <a:latin typeface="Century Gothic" panose="020B0502020202020204" pitchFamily="34" charset="0"/>
                </a:rPr>
                <a:t>20</a:t>
              </a:r>
            </a:p>
          </p:txBody>
        </p:sp>
        <p:sp>
          <p:nvSpPr>
            <p:cNvPr id="34" name="Rectangle 33"/>
            <p:cNvSpPr/>
            <p:nvPr/>
          </p:nvSpPr>
          <p:spPr>
            <a:xfrm>
              <a:off x="8730533" y="4896847"/>
              <a:ext cx="588579" cy="2890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lumMod val="75000"/>
                      <a:lumOff val="25000"/>
                    </a:schemeClr>
                  </a:solidFill>
                  <a:latin typeface="Century Gothic" panose="020B0502020202020204" pitchFamily="34" charset="0"/>
                </a:rPr>
                <a:t>40</a:t>
              </a:r>
            </a:p>
          </p:txBody>
        </p:sp>
        <p:sp>
          <p:nvSpPr>
            <p:cNvPr id="35" name="Rectangle 34"/>
            <p:cNvSpPr/>
            <p:nvPr/>
          </p:nvSpPr>
          <p:spPr>
            <a:xfrm>
              <a:off x="9944484" y="4900449"/>
              <a:ext cx="588579" cy="2890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lumMod val="75000"/>
                      <a:lumOff val="25000"/>
                    </a:schemeClr>
                  </a:solidFill>
                  <a:latin typeface="Century Gothic" panose="020B0502020202020204" pitchFamily="34" charset="0"/>
                </a:rPr>
                <a:t>60</a:t>
              </a:r>
            </a:p>
          </p:txBody>
        </p:sp>
        <p:sp>
          <p:nvSpPr>
            <p:cNvPr id="36" name="Rectangle 35"/>
            <p:cNvSpPr/>
            <p:nvPr/>
          </p:nvSpPr>
          <p:spPr>
            <a:xfrm>
              <a:off x="11156707" y="4861962"/>
              <a:ext cx="588579" cy="2890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lumMod val="75000"/>
                      <a:lumOff val="25000"/>
                    </a:schemeClr>
                  </a:solidFill>
                  <a:latin typeface="Century Gothic" panose="020B0502020202020204" pitchFamily="34" charset="0"/>
                </a:rPr>
                <a:t>8</a:t>
              </a:r>
              <a:r>
                <a:rPr lang="en-US" sz="2000" b="1" dirty="0" smtClean="0">
                  <a:solidFill>
                    <a:schemeClr val="tx1">
                      <a:lumMod val="75000"/>
                      <a:lumOff val="25000"/>
                    </a:schemeClr>
                  </a:solidFill>
                  <a:latin typeface="Century Gothic" panose="020B0502020202020204" pitchFamily="34" charset="0"/>
                </a:rPr>
                <a:t>0</a:t>
              </a:r>
              <a:endParaRPr lang="en-US" sz="2000" b="1" dirty="0">
                <a:solidFill>
                  <a:schemeClr val="tx1">
                    <a:lumMod val="75000"/>
                    <a:lumOff val="25000"/>
                  </a:schemeClr>
                </a:solidFill>
                <a:latin typeface="Century Gothic" panose="020B0502020202020204" pitchFamily="34" charset="0"/>
              </a:endParaRPr>
            </a:p>
          </p:txBody>
        </p:sp>
        <p:sp>
          <p:nvSpPr>
            <p:cNvPr id="37" name="Rectangle 36"/>
            <p:cNvSpPr/>
            <p:nvPr/>
          </p:nvSpPr>
          <p:spPr>
            <a:xfrm>
              <a:off x="5936814" y="4378557"/>
              <a:ext cx="299545" cy="2873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000" b="1" dirty="0">
                  <a:solidFill>
                    <a:schemeClr val="tx1">
                      <a:lumMod val="75000"/>
                      <a:lumOff val="25000"/>
                    </a:schemeClr>
                  </a:solidFill>
                  <a:latin typeface="Century Gothic" panose="020B0502020202020204" pitchFamily="34" charset="0"/>
                </a:rPr>
                <a:t>0</a:t>
              </a:r>
            </a:p>
          </p:txBody>
        </p:sp>
        <p:sp>
          <p:nvSpPr>
            <p:cNvPr id="47" name="Rectangle 46"/>
            <p:cNvSpPr/>
            <p:nvPr/>
          </p:nvSpPr>
          <p:spPr>
            <a:xfrm>
              <a:off x="5814457" y="3671515"/>
              <a:ext cx="496114" cy="5548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000" b="1" dirty="0">
                  <a:solidFill>
                    <a:schemeClr val="tx1">
                      <a:lumMod val="75000"/>
                      <a:lumOff val="25000"/>
                    </a:schemeClr>
                  </a:solidFill>
                  <a:latin typeface="Century Gothic" panose="020B0502020202020204" pitchFamily="34" charset="0"/>
                </a:rPr>
                <a:t>20</a:t>
              </a:r>
            </a:p>
          </p:txBody>
        </p:sp>
        <p:sp>
          <p:nvSpPr>
            <p:cNvPr id="48" name="Rectangle 47"/>
            <p:cNvSpPr/>
            <p:nvPr/>
          </p:nvSpPr>
          <p:spPr>
            <a:xfrm>
              <a:off x="5886410" y="3135085"/>
              <a:ext cx="344786" cy="5364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000" b="1" dirty="0">
                  <a:solidFill>
                    <a:schemeClr val="tx1">
                      <a:lumMod val="75000"/>
                      <a:lumOff val="25000"/>
                    </a:schemeClr>
                  </a:solidFill>
                  <a:latin typeface="Century Gothic" panose="020B0502020202020204" pitchFamily="34" charset="0"/>
                </a:rPr>
                <a:t>40</a:t>
              </a:r>
            </a:p>
          </p:txBody>
        </p:sp>
        <p:sp>
          <p:nvSpPr>
            <p:cNvPr id="49" name="Rectangle 48"/>
            <p:cNvSpPr/>
            <p:nvPr/>
          </p:nvSpPr>
          <p:spPr>
            <a:xfrm>
              <a:off x="5945943" y="2579499"/>
              <a:ext cx="245562" cy="4563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000" b="1" dirty="0" smtClean="0">
                  <a:solidFill>
                    <a:schemeClr val="tx1">
                      <a:lumMod val="75000"/>
                      <a:lumOff val="25000"/>
                    </a:schemeClr>
                  </a:solidFill>
                  <a:latin typeface="Century Gothic" panose="020B0502020202020204" pitchFamily="34" charset="0"/>
                </a:rPr>
                <a:t>60</a:t>
              </a:r>
              <a:endParaRPr lang="en-US" sz="2000" b="1" dirty="0">
                <a:solidFill>
                  <a:schemeClr val="tx1">
                    <a:lumMod val="75000"/>
                    <a:lumOff val="25000"/>
                  </a:schemeClr>
                </a:solidFill>
                <a:latin typeface="Century Gothic" panose="020B0502020202020204" pitchFamily="34" charset="0"/>
              </a:endParaRPr>
            </a:p>
          </p:txBody>
        </p:sp>
        <p:sp>
          <p:nvSpPr>
            <p:cNvPr id="50" name="Rectangle 49"/>
            <p:cNvSpPr/>
            <p:nvPr/>
          </p:nvSpPr>
          <p:spPr>
            <a:xfrm>
              <a:off x="5891552" y="1984232"/>
              <a:ext cx="359493" cy="5610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000" b="1" dirty="0">
                  <a:solidFill>
                    <a:schemeClr val="tx1">
                      <a:lumMod val="75000"/>
                      <a:lumOff val="25000"/>
                    </a:schemeClr>
                  </a:solidFill>
                  <a:latin typeface="Century Gothic" panose="020B0502020202020204" pitchFamily="34" charset="0"/>
                </a:rPr>
                <a:t>8</a:t>
              </a:r>
              <a:r>
                <a:rPr lang="en-US" sz="2000" b="1" dirty="0" smtClean="0">
                  <a:solidFill>
                    <a:schemeClr val="tx1">
                      <a:lumMod val="75000"/>
                      <a:lumOff val="25000"/>
                    </a:schemeClr>
                  </a:solidFill>
                  <a:latin typeface="Century Gothic" panose="020B0502020202020204" pitchFamily="34" charset="0"/>
                </a:rPr>
                <a:t>0</a:t>
              </a:r>
              <a:endParaRPr lang="en-US" sz="2000" b="1" dirty="0">
                <a:solidFill>
                  <a:schemeClr val="tx1">
                    <a:lumMod val="75000"/>
                    <a:lumOff val="25000"/>
                  </a:schemeClr>
                </a:solidFill>
                <a:latin typeface="Century Gothic" panose="020B0502020202020204" pitchFamily="34" charset="0"/>
              </a:endParaRPr>
            </a:p>
          </p:txBody>
        </p:sp>
      </p:grpSp>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16909" y="65421"/>
            <a:ext cx="650296" cy="650296"/>
          </a:xfrm>
          <a:prstGeom prst="rect">
            <a:avLst/>
          </a:prstGeom>
        </p:spPr>
      </p:pic>
    </p:spTree>
    <p:extLst>
      <p:ext uri="{BB962C8B-B14F-4D97-AF65-F5344CB8AC3E}">
        <p14:creationId xmlns:p14="http://schemas.microsoft.com/office/powerpoint/2010/main" val="2614355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9">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9">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23"/>
          <p:cNvSpPr txBox="1">
            <a:spLocks noGrp="1"/>
          </p:cNvSpPr>
          <p:nvPr>
            <p:ph type="title"/>
          </p:nvPr>
        </p:nvSpPr>
        <p:spPr>
          <a:xfrm>
            <a:off x="1000125" y="365124"/>
            <a:ext cx="9413277" cy="4794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E4268"/>
              </a:buClr>
              <a:buSzPts val="4800"/>
              <a:buFont typeface="Century Gothic"/>
              <a:buNone/>
            </a:pPr>
            <a:r>
              <a:rPr lang="en-US" dirty="0" smtClean="0"/>
              <a:t>Two-</a:t>
            </a:r>
            <a:r>
              <a:rPr lang="en-US" dirty="0"/>
              <a:t>Step Results</a:t>
            </a:r>
            <a:endParaRPr sz="4800" b="0" i="0" u="none" strike="noStrike" cap="none" dirty="0">
              <a:solidFill>
                <a:srgbClr val="3E4268"/>
              </a:solidFill>
              <a:latin typeface="Century Gothic"/>
              <a:ea typeface="Century Gothic"/>
              <a:cs typeface="Century Gothic"/>
              <a:sym typeface="Century Gothic"/>
            </a:endParaRPr>
          </a:p>
        </p:txBody>
      </p:sp>
      <p:pic>
        <p:nvPicPr>
          <p:cNvPr id="18" name="Picture 17" descr="pred-obs_rf.rf_1998-AVG_ylim8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9832" y="1099630"/>
            <a:ext cx="6831106" cy="4800600"/>
          </a:xfrm>
          <a:prstGeom prst="rect">
            <a:avLst/>
          </a:prstGeom>
        </p:spPr>
      </p:pic>
      <p:grpSp>
        <p:nvGrpSpPr>
          <p:cNvPr id="5" name="Group 4"/>
          <p:cNvGrpSpPr/>
          <p:nvPr/>
        </p:nvGrpSpPr>
        <p:grpSpPr>
          <a:xfrm>
            <a:off x="5341408" y="1311548"/>
            <a:ext cx="6638093" cy="4438710"/>
            <a:chOff x="5288486" y="1338001"/>
            <a:chExt cx="6638093" cy="4438710"/>
          </a:xfrm>
        </p:grpSpPr>
        <p:sp>
          <p:nvSpPr>
            <p:cNvPr id="27" name="Rectangle 26"/>
            <p:cNvSpPr/>
            <p:nvPr/>
          </p:nvSpPr>
          <p:spPr>
            <a:xfrm rot="16200000">
              <a:off x="4788268" y="3087941"/>
              <a:ext cx="1608083" cy="6076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lumMod val="75000"/>
                      <a:lumOff val="25000"/>
                    </a:schemeClr>
                  </a:solidFill>
                  <a:latin typeface="Century Gothic" panose="020B0502020202020204" pitchFamily="34" charset="0"/>
                </a:rPr>
                <a:t>Predicted</a:t>
              </a:r>
            </a:p>
          </p:txBody>
        </p:sp>
        <p:sp>
          <p:nvSpPr>
            <p:cNvPr id="25" name="Rectangle 24"/>
            <p:cNvSpPr/>
            <p:nvPr/>
          </p:nvSpPr>
          <p:spPr>
            <a:xfrm>
              <a:off x="8198062" y="5169063"/>
              <a:ext cx="1608083" cy="6076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lumMod val="75000"/>
                      <a:lumOff val="25000"/>
                    </a:schemeClr>
                  </a:solidFill>
                  <a:latin typeface="Century Gothic" panose="020B0502020202020204" pitchFamily="34" charset="0"/>
                </a:rPr>
                <a:t>Observed</a:t>
              </a:r>
            </a:p>
          </p:txBody>
        </p:sp>
        <p:sp>
          <p:nvSpPr>
            <p:cNvPr id="31" name="Rectangle 30"/>
            <p:cNvSpPr/>
            <p:nvPr/>
          </p:nvSpPr>
          <p:spPr>
            <a:xfrm>
              <a:off x="6131968" y="1338001"/>
              <a:ext cx="5794611" cy="6065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lumMod val="75000"/>
                      <a:lumOff val="25000"/>
                    </a:schemeClr>
                  </a:solidFill>
                  <a:latin typeface="Century Gothic" panose="020B0502020202020204" pitchFamily="34" charset="0"/>
                </a:rPr>
                <a:t>Two-Step model: 1998 Averaged Data (continuous only)</a:t>
              </a:r>
              <a:endParaRPr lang="en-US" sz="2000" b="1" dirty="0">
                <a:solidFill>
                  <a:schemeClr val="tx1">
                    <a:lumMod val="75000"/>
                    <a:lumOff val="25000"/>
                  </a:schemeClr>
                </a:solidFill>
                <a:latin typeface="Century Gothic" panose="020B0502020202020204" pitchFamily="34" charset="0"/>
              </a:endParaRPr>
            </a:p>
          </p:txBody>
        </p:sp>
        <p:sp>
          <p:nvSpPr>
            <p:cNvPr id="32" name="Rectangle 31"/>
            <p:cNvSpPr/>
            <p:nvPr/>
          </p:nvSpPr>
          <p:spPr>
            <a:xfrm>
              <a:off x="6459129" y="4861109"/>
              <a:ext cx="299545" cy="2873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lumMod val="75000"/>
                      <a:lumOff val="25000"/>
                    </a:schemeClr>
                  </a:solidFill>
                  <a:latin typeface="Century Gothic" panose="020B0502020202020204" pitchFamily="34" charset="0"/>
                </a:rPr>
                <a:t>0</a:t>
              </a:r>
            </a:p>
          </p:txBody>
        </p:sp>
        <p:sp>
          <p:nvSpPr>
            <p:cNvPr id="33" name="Rectangle 32"/>
            <p:cNvSpPr/>
            <p:nvPr/>
          </p:nvSpPr>
          <p:spPr>
            <a:xfrm>
              <a:off x="7528803" y="4888234"/>
              <a:ext cx="588579" cy="2890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lumMod val="75000"/>
                      <a:lumOff val="25000"/>
                    </a:schemeClr>
                  </a:solidFill>
                  <a:latin typeface="Century Gothic" panose="020B0502020202020204" pitchFamily="34" charset="0"/>
                </a:rPr>
                <a:t>20</a:t>
              </a:r>
            </a:p>
          </p:txBody>
        </p:sp>
        <p:sp>
          <p:nvSpPr>
            <p:cNvPr id="34" name="Rectangle 33"/>
            <p:cNvSpPr/>
            <p:nvPr/>
          </p:nvSpPr>
          <p:spPr>
            <a:xfrm>
              <a:off x="8730533" y="4896847"/>
              <a:ext cx="588579" cy="2890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lumMod val="75000"/>
                      <a:lumOff val="25000"/>
                    </a:schemeClr>
                  </a:solidFill>
                  <a:latin typeface="Century Gothic" panose="020B0502020202020204" pitchFamily="34" charset="0"/>
                </a:rPr>
                <a:t>40</a:t>
              </a:r>
            </a:p>
          </p:txBody>
        </p:sp>
        <p:sp>
          <p:nvSpPr>
            <p:cNvPr id="35" name="Rectangle 34"/>
            <p:cNvSpPr/>
            <p:nvPr/>
          </p:nvSpPr>
          <p:spPr>
            <a:xfrm>
              <a:off x="9944484" y="4900449"/>
              <a:ext cx="588579" cy="2890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lumMod val="75000"/>
                      <a:lumOff val="25000"/>
                    </a:schemeClr>
                  </a:solidFill>
                  <a:latin typeface="Century Gothic" panose="020B0502020202020204" pitchFamily="34" charset="0"/>
                </a:rPr>
                <a:t>60</a:t>
              </a:r>
            </a:p>
          </p:txBody>
        </p:sp>
        <p:sp>
          <p:nvSpPr>
            <p:cNvPr id="36" name="Rectangle 35"/>
            <p:cNvSpPr/>
            <p:nvPr/>
          </p:nvSpPr>
          <p:spPr>
            <a:xfrm>
              <a:off x="11156707" y="4861962"/>
              <a:ext cx="588579" cy="2890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lumMod val="75000"/>
                      <a:lumOff val="25000"/>
                    </a:schemeClr>
                  </a:solidFill>
                  <a:latin typeface="Century Gothic" panose="020B0502020202020204" pitchFamily="34" charset="0"/>
                </a:rPr>
                <a:t>8</a:t>
              </a:r>
              <a:r>
                <a:rPr lang="en-US" sz="2000" b="1" dirty="0" smtClean="0">
                  <a:solidFill>
                    <a:schemeClr val="tx1">
                      <a:lumMod val="75000"/>
                      <a:lumOff val="25000"/>
                    </a:schemeClr>
                  </a:solidFill>
                  <a:latin typeface="Century Gothic" panose="020B0502020202020204" pitchFamily="34" charset="0"/>
                </a:rPr>
                <a:t>0</a:t>
              </a:r>
              <a:endParaRPr lang="en-US" sz="2000" b="1" dirty="0">
                <a:solidFill>
                  <a:schemeClr val="tx1">
                    <a:lumMod val="75000"/>
                    <a:lumOff val="25000"/>
                  </a:schemeClr>
                </a:solidFill>
                <a:latin typeface="Century Gothic" panose="020B0502020202020204" pitchFamily="34" charset="0"/>
              </a:endParaRPr>
            </a:p>
          </p:txBody>
        </p:sp>
        <p:sp>
          <p:nvSpPr>
            <p:cNvPr id="37" name="Rectangle 36"/>
            <p:cNvSpPr/>
            <p:nvPr/>
          </p:nvSpPr>
          <p:spPr>
            <a:xfrm>
              <a:off x="5936814" y="4378557"/>
              <a:ext cx="299545" cy="2873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000" b="1" dirty="0">
                  <a:solidFill>
                    <a:schemeClr val="tx1">
                      <a:lumMod val="75000"/>
                      <a:lumOff val="25000"/>
                    </a:schemeClr>
                  </a:solidFill>
                  <a:latin typeface="Century Gothic" panose="020B0502020202020204" pitchFamily="34" charset="0"/>
                </a:rPr>
                <a:t>0</a:t>
              </a:r>
            </a:p>
          </p:txBody>
        </p:sp>
        <p:sp>
          <p:nvSpPr>
            <p:cNvPr id="47" name="Rectangle 46"/>
            <p:cNvSpPr/>
            <p:nvPr/>
          </p:nvSpPr>
          <p:spPr>
            <a:xfrm>
              <a:off x="5814457" y="3671515"/>
              <a:ext cx="496114" cy="5548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000" b="1" dirty="0">
                  <a:solidFill>
                    <a:schemeClr val="tx1">
                      <a:lumMod val="75000"/>
                      <a:lumOff val="25000"/>
                    </a:schemeClr>
                  </a:solidFill>
                  <a:latin typeface="Century Gothic" panose="020B0502020202020204" pitchFamily="34" charset="0"/>
                </a:rPr>
                <a:t>20</a:t>
              </a:r>
            </a:p>
          </p:txBody>
        </p:sp>
        <p:sp>
          <p:nvSpPr>
            <p:cNvPr id="48" name="Rectangle 47"/>
            <p:cNvSpPr/>
            <p:nvPr/>
          </p:nvSpPr>
          <p:spPr>
            <a:xfrm>
              <a:off x="5886410" y="3135085"/>
              <a:ext cx="344786" cy="5364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000" b="1" dirty="0">
                  <a:solidFill>
                    <a:schemeClr val="tx1">
                      <a:lumMod val="75000"/>
                      <a:lumOff val="25000"/>
                    </a:schemeClr>
                  </a:solidFill>
                  <a:latin typeface="Century Gothic" panose="020B0502020202020204" pitchFamily="34" charset="0"/>
                </a:rPr>
                <a:t>40</a:t>
              </a:r>
            </a:p>
          </p:txBody>
        </p:sp>
        <p:sp>
          <p:nvSpPr>
            <p:cNvPr id="49" name="Rectangle 48"/>
            <p:cNvSpPr/>
            <p:nvPr/>
          </p:nvSpPr>
          <p:spPr>
            <a:xfrm>
              <a:off x="5945943" y="2579499"/>
              <a:ext cx="245562" cy="4563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000" b="1" dirty="0" smtClean="0">
                  <a:solidFill>
                    <a:schemeClr val="tx1">
                      <a:lumMod val="75000"/>
                      <a:lumOff val="25000"/>
                    </a:schemeClr>
                  </a:solidFill>
                  <a:latin typeface="Century Gothic" panose="020B0502020202020204" pitchFamily="34" charset="0"/>
                </a:rPr>
                <a:t>60</a:t>
              </a:r>
              <a:endParaRPr lang="en-US" sz="2000" b="1" dirty="0">
                <a:solidFill>
                  <a:schemeClr val="tx1">
                    <a:lumMod val="75000"/>
                    <a:lumOff val="25000"/>
                  </a:schemeClr>
                </a:solidFill>
                <a:latin typeface="Century Gothic" panose="020B0502020202020204" pitchFamily="34" charset="0"/>
              </a:endParaRPr>
            </a:p>
          </p:txBody>
        </p:sp>
        <p:sp>
          <p:nvSpPr>
            <p:cNvPr id="50" name="Rectangle 49"/>
            <p:cNvSpPr/>
            <p:nvPr/>
          </p:nvSpPr>
          <p:spPr>
            <a:xfrm>
              <a:off x="5891552" y="1984232"/>
              <a:ext cx="359493" cy="5610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000" b="1" dirty="0">
                  <a:solidFill>
                    <a:schemeClr val="tx1">
                      <a:lumMod val="75000"/>
                      <a:lumOff val="25000"/>
                    </a:schemeClr>
                  </a:solidFill>
                  <a:latin typeface="Century Gothic" panose="020B0502020202020204" pitchFamily="34" charset="0"/>
                </a:rPr>
                <a:t>8</a:t>
              </a:r>
              <a:r>
                <a:rPr lang="en-US" sz="2000" b="1" dirty="0" smtClean="0">
                  <a:solidFill>
                    <a:schemeClr val="tx1">
                      <a:lumMod val="75000"/>
                      <a:lumOff val="25000"/>
                    </a:schemeClr>
                  </a:solidFill>
                  <a:latin typeface="Century Gothic" panose="020B0502020202020204" pitchFamily="34" charset="0"/>
                </a:rPr>
                <a:t>0</a:t>
              </a:r>
              <a:endParaRPr lang="en-US" sz="2000" b="1" dirty="0">
                <a:solidFill>
                  <a:schemeClr val="tx1">
                    <a:lumMod val="75000"/>
                    <a:lumOff val="25000"/>
                  </a:schemeClr>
                </a:solidFill>
                <a:latin typeface="Century Gothic" panose="020B0502020202020204" pitchFamily="34" charset="0"/>
              </a:endParaRPr>
            </a:p>
          </p:txBody>
        </p:sp>
      </p:grp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16909" y="65421"/>
            <a:ext cx="650296" cy="650296"/>
          </a:xfrm>
          <a:prstGeom prst="rect">
            <a:avLst/>
          </a:prstGeom>
        </p:spPr>
      </p:pic>
      <p:sp>
        <p:nvSpPr>
          <p:cNvPr id="39" name="Text Placeholder 3"/>
          <p:cNvSpPr txBox="1">
            <a:spLocks/>
          </p:cNvSpPr>
          <p:nvPr/>
        </p:nvSpPr>
        <p:spPr>
          <a:xfrm>
            <a:off x="334804" y="1053334"/>
            <a:ext cx="5920203" cy="55399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lvl="0" indent="-342900">
              <a:lnSpc>
                <a:spcPct val="100000"/>
              </a:lnSpc>
              <a:spcBef>
                <a:spcPts val="300"/>
              </a:spcBef>
              <a:buClr>
                <a:srgbClr val="3E4268"/>
              </a:buClr>
              <a:buFont typeface="Wingdings 3" panose="05040102010807070707" pitchFamily="18" charset="2"/>
              <a:buChar char="}"/>
              <a:defRPr/>
            </a:pPr>
            <a:r>
              <a:rPr lang="en-US" sz="2400" b="1" dirty="0"/>
              <a:t>Binary and continuous models </a:t>
            </a:r>
          </a:p>
          <a:p>
            <a:pPr marL="800100" lvl="1" indent="-342900">
              <a:lnSpc>
                <a:spcPct val="100000"/>
              </a:lnSpc>
              <a:spcBef>
                <a:spcPts val="300"/>
              </a:spcBef>
              <a:buClr>
                <a:srgbClr val="3E4268"/>
              </a:buClr>
              <a:buFont typeface="Wingdings 3" panose="05040102010807070707" pitchFamily="18" charset="2"/>
              <a:buChar char="}"/>
              <a:defRPr/>
            </a:pPr>
            <a:r>
              <a:rPr lang="en-US" sz="2000" dirty="0"/>
              <a:t>Savage et al</a:t>
            </a:r>
            <a:r>
              <a:rPr lang="en-US" sz="2000" dirty="0" smtClean="0"/>
              <a:t>., </a:t>
            </a:r>
            <a:r>
              <a:rPr lang="en-US" sz="2000" i="1" dirty="0"/>
              <a:t>Remote Sensing of the Environment</a:t>
            </a:r>
            <a:r>
              <a:rPr lang="en-US" sz="2000" dirty="0"/>
              <a:t>, 2015</a:t>
            </a:r>
          </a:p>
          <a:p>
            <a:pPr marL="342900" indent="-342900">
              <a:lnSpc>
                <a:spcPct val="100000"/>
              </a:lnSpc>
              <a:spcBef>
                <a:spcPts val="300"/>
              </a:spcBef>
              <a:buClr>
                <a:srgbClr val="3E4268"/>
              </a:buClr>
              <a:buFont typeface="Wingdings 3" panose="05040102010807070707" pitchFamily="18" charset="2"/>
              <a:buChar char="}"/>
              <a:defRPr/>
            </a:pPr>
            <a:r>
              <a:rPr lang="en-US" sz="2400" b="1" dirty="0" smtClean="0"/>
              <a:t>Both steps used random forests</a:t>
            </a:r>
          </a:p>
          <a:p>
            <a:pPr marL="342900" indent="-342900">
              <a:lnSpc>
                <a:spcPct val="100000"/>
              </a:lnSpc>
              <a:spcBef>
                <a:spcPts val="300"/>
              </a:spcBef>
              <a:buClr>
                <a:srgbClr val="3E4268"/>
              </a:buClr>
              <a:buFont typeface="Wingdings 3" panose="05040102010807070707" pitchFamily="18" charset="2"/>
              <a:buChar char="}"/>
              <a:defRPr/>
            </a:pPr>
            <a:r>
              <a:rPr lang="en-US" sz="2400" b="1" dirty="0" smtClean="0"/>
              <a:t>Evaluation </a:t>
            </a:r>
            <a:r>
              <a:rPr lang="en-US" sz="2400" b="1" dirty="0"/>
              <a:t>metrics:</a:t>
            </a:r>
          </a:p>
          <a:p>
            <a:pPr marL="800100" lvl="1" indent="-342900" fontAlgn="auto">
              <a:lnSpc>
                <a:spcPct val="100000"/>
              </a:lnSpc>
              <a:spcBef>
                <a:spcPts val="300"/>
              </a:spcBef>
              <a:buClr>
                <a:srgbClr val="3E4268"/>
              </a:buClr>
              <a:buSzTx/>
              <a:buFont typeface="Wingdings 3" panose="05040102010807070707" pitchFamily="18" charset="2"/>
              <a:buChar char="}"/>
              <a:tabLst/>
              <a:defRPr/>
            </a:pPr>
            <a:r>
              <a:rPr lang="en-US" sz="2000" dirty="0"/>
              <a:t>R</a:t>
            </a:r>
            <a:r>
              <a:rPr lang="en-US" sz="2000" baseline="30000" dirty="0"/>
              <a:t>2</a:t>
            </a:r>
            <a:r>
              <a:rPr lang="en-US" sz="2000" dirty="0"/>
              <a:t> = 0.174</a:t>
            </a:r>
          </a:p>
          <a:p>
            <a:pPr marL="800100" lvl="1" indent="-342900" fontAlgn="auto">
              <a:lnSpc>
                <a:spcPct val="100000"/>
              </a:lnSpc>
              <a:spcBef>
                <a:spcPts val="300"/>
              </a:spcBef>
              <a:buClr>
                <a:srgbClr val="3E4268"/>
              </a:buClr>
              <a:buSzTx/>
              <a:buFont typeface="Wingdings 3" panose="05040102010807070707" pitchFamily="18" charset="2"/>
              <a:buChar char="}"/>
              <a:tabLst/>
              <a:defRPr/>
            </a:pPr>
            <a:r>
              <a:rPr lang="en-US" sz="2000" dirty="0"/>
              <a:t>RMSE = </a:t>
            </a:r>
            <a:r>
              <a:rPr lang="en-US" sz="2000" dirty="0" smtClean="0"/>
              <a:t>13.78</a:t>
            </a:r>
          </a:p>
          <a:p>
            <a:pPr marL="800100" lvl="1" indent="-342900" fontAlgn="auto">
              <a:lnSpc>
                <a:spcPct val="100000"/>
              </a:lnSpc>
              <a:spcBef>
                <a:spcPts val="300"/>
              </a:spcBef>
              <a:buClr>
                <a:srgbClr val="3E4268"/>
              </a:buClr>
              <a:buSzTx/>
              <a:buFont typeface="Wingdings 3" panose="05040102010807070707" pitchFamily="18" charset="2"/>
              <a:buChar char="}"/>
              <a:tabLst/>
              <a:defRPr/>
            </a:pPr>
            <a:r>
              <a:rPr lang="en-US" sz="2000" dirty="0" smtClean="0"/>
              <a:t>RMSE as % of mean = 0.929</a:t>
            </a:r>
            <a:endParaRPr lang="en-US" sz="2000" dirty="0"/>
          </a:p>
          <a:p>
            <a:pPr marL="800100" lvl="1" indent="-342900" fontAlgn="auto">
              <a:lnSpc>
                <a:spcPct val="100000"/>
              </a:lnSpc>
              <a:spcBef>
                <a:spcPts val="300"/>
              </a:spcBef>
              <a:buClr>
                <a:srgbClr val="3E4268"/>
              </a:buClr>
              <a:buSzTx/>
              <a:buFont typeface="Wingdings 3" panose="05040102010807070707" pitchFamily="18" charset="2"/>
              <a:buChar char="}"/>
              <a:tabLst/>
              <a:defRPr/>
            </a:pPr>
            <a:r>
              <a:rPr lang="en-US" sz="2000" dirty="0"/>
              <a:t>percent bias = </a:t>
            </a:r>
            <a:r>
              <a:rPr lang="en-US" sz="2000" dirty="0" smtClean="0"/>
              <a:t>+2.2</a:t>
            </a:r>
          </a:p>
          <a:p>
            <a:pPr marL="800100" lvl="1" indent="-342900" fontAlgn="auto">
              <a:lnSpc>
                <a:spcPct val="100000"/>
              </a:lnSpc>
              <a:spcBef>
                <a:spcPts val="300"/>
              </a:spcBef>
              <a:buClr>
                <a:srgbClr val="3E4268"/>
              </a:buClr>
              <a:buSzTx/>
              <a:buFont typeface="Wingdings 3" panose="05040102010807070707" pitchFamily="18" charset="2"/>
              <a:buChar char="}"/>
              <a:tabLst/>
              <a:defRPr/>
            </a:pPr>
            <a:r>
              <a:rPr lang="en-US" sz="2000" dirty="0" smtClean="0"/>
              <a:t>Binary model OOB error: 50.75%</a:t>
            </a:r>
          </a:p>
          <a:p>
            <a:pPr marL="342900" lvl="0" indent="-342900">
              <a:lnSpc>
                <a:spcPct val="100000"/>
              </a:lnSpc>
              <a:spcBef>
                <a:spcPts val="300"/>
              </a:spcBef>
              <a:buClr>
                <a:srgbClr val="3E4268"/>
              </a:buClr>
              <a:buFont typeface="Wingdings 3" panose="05040102010807070707" pitchFamily="18" charset="2"/>
              <a:buChar char="}"/>
              <a:defRPr/>
            </a:pPr>
            <a:r>
              <a:rPr lang="en-US" sz="2400" b="1" dirty="0"/>
              <a:t>Best model: </a:t>
            </a:r>
            <a:r>
              <a:rPr lang="en-US" sz="2400" dirty="0"/>
              <a:t>2-step RF.RF 1998 averaged data</a:t>
            </a:r>
          </a:p>
          <a:p>
            <a:pPr marL="342900" indent="-342900">
              <a:lnSpc>
                <a:spcPct val="100000"/>
              </a:lnSpc>
              <a:spcBef>
                <a:spcPts val="300"/>
              </a:spcBef>
              <a:buClr>
                <a:srgbClr val="3E4268"/>
              </a:buClr>
              <a:buFont typeface="Wingdings 3" panose="05040102010807070707" pitchFamily="18" charset="2"/>
              <a:buChar char="}"/>
              <a:defRPr/>
            </a:pPr>
            <a:r>
              <a:rPr lang="en-US" sz="2400" b="1" dirty="0" smtClean="0"/>
              <a:t>Improved performance?</a:t>
            </a:r>
            <a:endParaRPr lang="en-US" sz="2400" b="1" dirty="0"/>
          </a:p>
          <a:p>
            <a:pPr marL="800100" lvl="1" indent="-342900">
              <a:lnSpc>
                <a:spcPct val="100000"/>
              </a:lnSpc>
              <a:spcBef>
                <a:spcPts val="300"/>
              </a:spcBef>
              <a:buClr>
                <a:srgbClr val="3E4268"/>
              </a:buClr>
              <a:buFont typeface="Wingdings 3" panose="05040102010807070707" pitchFamily="18" charset="2"/>
              <a:buChar char="}"/>
            </a:pPr>
            <a:r>
              <a:rPr lang="en-US" sz="2000" dirty="0" smtClean="0"/>
              <a:t>Worse metrics</a:t>
            </a:r>
          </a:p>
          <a:p>
            <a:pPr marL="800100" lvl="1" indent="-342900">
              <a:lnSpc>
                <a:spcPct val="100000"/>
              </a:lnSpc>
              <a:spcBef>
                <a:spcPts val="300"/>
              </a:spcBef>
              <a:buClr>
                <a:srgbClr val="3E4268"/>
              </a:buClr>
              <a:buFont typeface="Wingdings 3" panose="05040102010807070707" pitchFamily="18" charset="2"/>
              <a:buChar char="}"/>
            </a:pPr>
            <a:r>
              <a:rPr lang="en-US" sz="2000" dirty="0" smtClean="0"/>
              <a:t>Fewer </a:t>
            </a:r>
            <a:r>
              <a:rPr lang="en-US" sz="2000" dirty="0"/>
              <a:t>false “presence” </a:t>
            </a:r>
            <a:r>
              <a:rPr lang="en-US" sz="2000" dirty="0" smtClean="0"/>
              <a:t>identifications</a:t>
            </a:r>
            <a:endParaRPr lang="en-US" sz="2000" dirty="0"/>
          </a:p>
        </p:txBody>
      </p:sp>
    </p:spTree>
    <p:extLst>
      <p:ext uri="{BB962C8B-B14F-4D97-AF65-F5344CB8AC3E}">
        <p14:creationId xmlns:p14="http://schemas.microsoft.com/office/powerpoint/2010/main" val="2984869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9">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9">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9">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9">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9">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9">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9">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9">
                                            <p:txEl>
                                              <p:pRg st="10" end="1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9">
                                            <p:txEl>
                                              <p:pRg st="11" end="11"/>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9">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6928" t="47778" r="20163" b="9306"/>
          <a:stretch/>
        </p:blipFill>
        <p:spPr>
          <a:xfrm>
            <a:off x="622231" y="1171574"/>
            <a:ext cx="5178639" cy="4572000"/>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16748" t="47917" r="19624" b="9271"/>
          <a:stretch/>
        </p:blipFill>
        <p:spPr>
          <a:xfrm>
            <a:off x="6364699" y="1171574"/>
            <a:ext cx="5250566" cy="4572000"/>
          </a:xfrm>
          <a:prstGeom prst="rect">
            <a:avLst/>
          </a:prstGeom>
        </p:spPr>
      </p:pic>
      <p:grpSp>
        <p:nvGrpSpPr>
          <p:cNvPr id="20" name="Group 19"/>
          <p:cNvGrpSpPr/>
          <p:nvPr/>
        </p:nvGrpSpPr>
        <p:grpSpPr>
          <a:xfrm>
            <a:off x="6367751" y="5814317"/>
            <a:ext cx="1984062" cy="863497"/>
            <a:chOff x="6356835" y="5814317"/>
            <a:chExt cx="1984062" cy="863497"/>
          </a:xfrm>
        </p:grpSpPr>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30725" t="33274" r="64680" b="62970"/>
            <a:stretch/>
          </p:blipFill>
          <p:spPr>
            <a:xfrm>
              <a:off x="6356835" y="5905041"/>
              <a:ext cx="572878" cy="605928"/>
            </a:xfrm>
            <a:prstGeom prst="rect">
              <a:avLst/>
            </a:prstGeom>
          </p:spPr>
        </p:pic>
        <p:sp>
          <p:nvSpPr>
            <p:cNvPr id="12" name="TextBox 11"/>
            <p:cNvSpPr txBox="1"/>
            <p:nvPr/>
          </p:nvSpPr>
          <p:spPr>
            <a:xfrm>
              <a:off x="6921600" y="5814317"/>
              <a:ext cx="1419297" cy="369332"/>
            </a:xfrm>
            <a:prstGeom prst="rect">
              <a:avLst/>
            </a:prstGeom>
            <a:solidFill>
              <a:schemeClr val="bg1"/>
            </a:solidFill>
            <a:ln>
              <a:solidFill>
                <a:schemeClr val="bg1"/>
              </a:solidFill>
            </a:ln>
          </p:spPr>
          <p:txBody>
            <a:bodyPr wrap="square" rtlCol="0">
              <a:spAutoFit/>
            </a:bodyPr>
            <a:lstStyle/>
            <a:p>
              <a:r>
                <a:rPr lang="en-US" sz="1800" b="1" dirty="0" smtClean="0">
                  <a:solidFill>
                    <a:schemeClr val="tx1">
                      <a:lumMod val="75000"/>
                      <a:lumOff val="25000"/>
                    </a:schemeClr>
                  </a:solidFill>
                  <a:latin typeface="Century Gothic" panose="020B0502020202020204" pitchFamily="34" charset="0"/>
                </a:rPr>
                <a:t>High: 58%</a:t>
              </a:r>
              <a:endParaRPr lang="en-US" sz="1800" b="1" dirty="0">
                <a:solidFill>
                  <a:schemeClr val="tx1">
                    <a:lumMod val="75000"/>
                    <a:lumOff val="25000"/>
                  </a:schemeClr>
                </a:solidFill>
                <a:latin typeface="Century Gothic" panose="020B0502020202020204" pitchFamily="34" charset="0"/>
              </a:endParaRPr>
            </a:p>
          </p:txBody>
        </p:sp>
        <p:sp>
          <p:nvSpPr>
            <p:cNvPr id="13" name="TextBox 12"/>
            <p:cNvSpPr txBox="1"/>
            <p:nvPr/>
          </p:nvSpPr>
          <p:spPr>
            <a:xfrm>
              <a:off x="6921600" y="6308482"/>
              <a:ext cx="1419297" cy="369332"/>
            </a:xfrm>
            <a:prstGeom prst="rect">
              <a:avLst/>
            </a:prstGeom>
            <a:solidFill>
              <a:schemeClr val="bg1"/>
            </a:solidFill>
            <a:ln>
              <a:solidFill>
                <a:schemeClr val="bg1"/>
              </a:solidFill>
            </a:ln>
          </p:spPr>
          <p:txBody>
            <a:bodyPr wrap="square" rtlCol="0">
              <a:spAutoFit/>
            </a:bodyPr>
            <a:lstStyle/>
            <a:p>
              <a:r>
                <a:rPr lang="en-US" sz="1800" b="1" dirty="0" smtClean="0">
                  <a:solidFill>
                    <a:schemeClr val="tx1">
                      <a:lumMod val="75000"/>
                      <a:lumOff val="25000"/>
                    </a:schemeClr>
                  </a:solidFill>
                  <a:latin typeface="Century Gothic" panose="020B0502020202020204" pitchFamily="34" charset="0"/>
                </a:rPr>
                <a:t>Low: 0%</a:t>
              </a:r>
              <a:endParaRPr lang="en-US" sz="1800" b="1" dirty="0">
                <a:solidFill>
                  <a:schemeClr val="tx1">
                    <a:lumMod val="75000"/>
                    <a:lumOff val="25000"/>
                  </a:schemeClr>
                </a:solidFill>
                <a:latin typeface="Century Gothic" panose="020B0502020202020204" pitchFamily="34" charset="0"/>
              </a:endParaRPr>
            </a:p>
          </p:txBody>
        </p:sp>
      </p:grpSp>
      <p:grpSp>
        <p:nvGrpSpPr>
          <p:cNvPr id="19" name="Group 18"/>
          <p:cNvGrpSpPr/>
          <p:nvPr/>
        </p:nvGrpSpPr>
        <p:grpSpPr>
          <a:xfrm>
            <a:off x="572876" y="5814317"/>
            <a:ext cx="2518283" cy="881107"/>
            <a:chOff x="575191" y="5814317"/>
            <a:chExt cx="2518283" cy="881107"/>
          </a:xfrm>
        </p:grpSpPr>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23300" t="30359" r="70200" b="64380"/>
            <a:stretch/>
          </p:blipFill>
          <p:spPr>
            <a:xfrm>
              <a:off x="575191" y="5883007"/>
              <a:ext cx="694063" cy="727113"/>
            </a:xfrm>
            <a:prstGeom prst="rect">
              <a:avLst/>
            </a:prstGeom>
          </p:spPr>
        </p:pic>
        <p:sp>
          <p:nvSpPr>
            <p:cNvPr id="15" name="TextBox 14"/>
            <p:cNvSpPr txBox="1"/>
            <p:nvPr/>
          </p:nvSpPr>
          <p:spPr>
            <a:xfrm>
              <a:off x="1155396" y="5814317"/>
              <a:ext cx="1544156" cy="369332"/>
            </a:xfrm>
            <a:prstGeom prst="rect">
              <a:avLst/>
            </a:prstGeom>
            <a:solidFill>
              <a:schemeClr val="bg1"/>
            </a:solidFill>
            <a:ln>
              <a:solidFill>
                <a:schemeClr val="bg1"/>
              </a:solidFill>
            </a:ln>
          </p:spPr>
          <p:txBody>
            <a:bodyPr wrap="square" rtlCol="0">
              <a:spAutoFit/>
            </a:bodyPr>
            <a:lstStyle/>
            <a:p>
              <a:r>
                <a:rPr lang="en-US" sz="1800" b="1" dirty="0" smtClean="0">
                  <a:solidFill>
                    <a:schemeClr val="tx1">
                      <a:lumMod val="75000"/>
                      <a:lumOff val="25000"/>
                    </a:schemeClr>
                  </a:solidFill>
                  <a:latin typeface="Century Gothic" panose="020B0502020202020204" pitchFamily="34" charset="0"/>
                </a:rPr>
                <a:t>High: 56%</a:t>
              </a:r>
              <a:endParaRPr lang="en-US" sz="1800" b="1" dirty="0">
                <a:solidFill>
                  <a:schemeClr val="tx1">
                    <a:lumMod val="75000"/>
                    <a:lumOff val="25000"/>
                  </a:schemeClr>
                </a:solidFill>
                <a:latin typeface="Century Gothic" panose="020B0502020202020204" pitchFamily="34" charset="0"/>
              </a:endParaRPr>
            </a:p>
          </p:txBody>
        </p:sp>
        <p:sp>
          <p:nvSpPr>
            <p:cNvPr id="16" name="TextBox 15"/>
            <p:cNvSpPr txBox="1"/>
            <p:nvPr/>
          </p:nvSpPr>
          <p:spPr>
            <a:xfrm>
              <a:off x="1155396" y="6326092"/>
              <a:ext cx="1938078" cy="369332"/>
            </a:xfrm>
            <a:prstGeom prst="rect">
              <a:avLst/>
            </a:prstGeom>
            <a:solidFill>
              <a:schemeClr val="bg1"/>
            </a:solidFill>
            <a:ln>
              <a:solidFill>
                <a:schemeClr val="bg1"/>
              </a:solidFill>
            </a:ln>
          </p:spPr>
          <p:txBody>
            <a:bodyPr wrap="square" rtlCol="0">
              <a:spAutoFit/>
            </a:bodyPr>
            <a:lstStyle/>
            <a:p>
              <a:r>
                <a:rPr lang="en-US" sz="1800" b="1" dirty="0" smtClean="0">
                  <a:solidFill>
                    <a:schemeClr val="tx1">
                      <a:lumMod val="75000"/>
                      <a:lumOff val="25000"/>
                    </a:schemeClr>
                  </a:solidFill>
                  <a:latin typeface="Century Gothic" panose="020B0502020202020204" pitchFamily="34" charset="0"/>
                </a:rPr>
                <a:t>Low: 0%</a:t>
              </a:r>
              <a:endParaRPr lang="en-US" sz="1800" b="1" dirty="0">
                <a:solidFill>
                  <a:schemeClr val="tx1">
                    <a:lumMod val="75000"/>
                    <a:lumOff val="25000"/>
                  </a:schemeClr>
                </a:solidFill>
                <a:latin typeface="Century Gothic" panose="020B0502020202020204" pitchFamily="34" charset="0"/>
              </a:endParaRPr>
            </a:p>
          </p:txBody>
        </p:sp>
      </p:grpSp>
      <p:sp>
        <p:nvSpPr>
          <p:cNvPr id="17" name="TextBox 16"/>
          <p:cNvSpPr txBox="1"/>
          <p:nvPr/>
        </p:nvSpPr>
        <p:spPr>
          <a:xfrm>
            <a:off x="1062529" y="654506"/>
            <a:ext cx="4604920" cy="461665"/>
          </a:xfrm>
          <a:prstGeom prst="rect">
            <a:avLst/>
          </a:prstGeom>
          <a:noFill/>
        </p:spPr>
        <p:txBody>
          <a:bodyPr wrap="square" rtlCol="0">
            <a:spAutoFit/>
          </a:bodyPr>
          <a:lstStyle/>
          <a:p>
            <a:r>
              <a:rPr lang="en-US" sz="2400" b="1" dirty="0" smtClean="0">
                <a:solidFill>
                  <a:schemeClr val="tx1">
                    <a:lumMod val="75000"/>
                    <a:lumOff val="25000"/>
                  </a:schemeClr>
                </a:solidFill>
                <a:latin typeface="Century Gothic" panose="020B0502020202020204" pitchFamily="34" charset="0"/>
              </a:rPr>
              <a:t>One-Step Tree Mortality Map</a:t>
            </a:r>
            <a:endParaRPr lang="en-US" sz="2400" b="1" dirty="0">
              <a:solidFill>
                <a:schemeClr val="tx1">
                  <a:lumMod val="75000"/>
                  <a:lumOff val="25000"/>
                </a:schemeClr>
              </a:solidFill>
              <a:latin typeface="Century Gothic" panose="020B0502020202020204" pitchFamily="34" charset="0"/>
            </a:endParaRPr>
          </a:p>
        </p:txBody>
      </p:sp>
      <p:sp>
        <p:nvSpPr>
          <p:cNvPr id="18" name="TextBox 17"/>
          <p:cNvSpPr txBox="1"/>
          <p:nvPr/>
        </p:nvSpPr>
        <p:spPr>
          <a:xfrm>
            <a:off x="6876830" y="654505"/>
            <a:ext cx="4510639" cy="461665"/>
          </a:xfrm>
          <a:prstGeom prst="rect">
            <a:avLst/>
          </a:prstGeom>
          <a:noFill/>
        </p:spPr>
        <p:txBody>
          <a:bodyPr wrap="square" rtlCol="0">
            <a:spAutoFit/>
          </a:bodyPr>
          <a:lstStyle/>
          <a:p>
            <a:r>
              <a:rPr lang="en-US" sz="2400" b="1" dirty="0" smtClean="0">
                <a:solidFill>
                  <a:schemeClr val="tx1">
                    <a:lumMod val="75000"/>
                    <a:lumOff val="25000"/>
                  </a:schemeClr>
                </a:solidFill>
                <a:latin typeface="Century Gothic" panose="020B0502020202020204" pitchFamily="34" charset="0"/>
              </a:rPr>
              <a:t>Two-Step Tree Mortality Map</a:t>
            </a:r>
            <a:endParaRPr lang="en-US" sz="2400" b="1" dirty="0">
              <a:solidFill>
                <a:schemeClr val="tx1">
                  <a:lumMod val="75000"/>
                  <a:lumOff val="25000"/>
                </a:schemeClr>
              </a:solidFill>
              <a:latin typeface="Century Gothic" panose="020B0502020202020204" pitchFamily="34" charset="0"/>
            </a:endParaRP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16909" y="65421"/>
            <a:ext cx="650296" cy="650296"/>
          </a:xfrm>
          <a:prstGeom prst="rect">
            <a:avLst/>
          </a:prstGeom>
        </p:spPr>
      </p:pic>
      <p:sp>
        <p:nvSpPr>
          <p:cNvPr id="2" name="TextBox 1"/>
          <p:cNvSpPr txBox="1"/>
          <p:nvPr/>
        </p:nvSpPr>
        <p:spPr>
          <a:xfrm>
            <a:off x="2412768" y="6004884"/>
            <a:ext cx="3548593" cy="400110"/>
          </a:xfrm>
          <a:prstGeom prst="rect">
            <a:avLst/>
          </a:prstGeom>
          <a:noFill/>
        </p:spPr>
        <p:txBody>
          <a:bodyPr wrap="none" rtlCol="0">
            <a:spAutoFit/>
          </a:bodyPr>
          <a:lstStyle/>
          <a:p>
            <a:r>
              <a:rPr lang="en-US" sz="2000" b="1" dirty="0" smtClean="0">
                <a:solidFill>
                  <a:schemeClr val="tx1">
                    <a:lumMod val="75000"/>
                    <a:lumOff val="25000"/>
                  </a:schemeClr>
                </a:solidFill>
              </a:rPr>
              <a:t>More “false positive” pixels</a:t>
            </a:r>
            <a:endParaRPr lang="en-US" sz="2000" b="1" dirty="0">
              <a:solidFill>
                <a:schemeClr val="tx1">
                  <a:lumMod val="75000"/>
                  <a:lumOff val="25000"/>
                </a:schemeClr>
              </a:solidFill>
            </a:endParaRPr>
          </a:p>
        </p:txBody>
      </p:sp>
      <p:sp>
        <p:nvSpPr>
          <p:cNvPr id="3" name="Rectangle 2"/>
          <p:cNvSpPr/>
          <p:nvPr/>
        </p:nvSpPr>
        <p:spPr>
          <a:xfrm>
            <a:off x="8107783" y="6026248"/>
            <a:ext cx="3619976" cy="400110"/>
          </a:xfrm>
          <a:prstGeom prst="rect">
            <a:avLst/>
          </a:prstGeom>
        </p:spPr>
        <p:txBody>
          <a:bodyPr wrap="none">
            <a:spAutoFit/>
          </a:bodyPr>
          <a:lstStyle/>
          <a:p>
            <a:r>
              <a:rPr lang="en-US" sz="2000" b="1" dirty="0">
                <a:solidFill>
                  <a:schemeClr val="tx1">
                    <a:lumMod val="75000"/>
                    <a:lumOff val="25000"/>
                  </a:schemeClr>
                </a:solidFill>
              </a:rPr>
              <a:t>More “false </a:t>
            </a:r>
            <a:r>
              <a:rPr lang="en-US" sz="2000" b="1" dirty="0" smtClean="0">
                <a:solidFill>
                  <a:schemeClr val="tx1">
                    <a:lumMod val="75000"/>
                    <a:lumOff val="25000"/>
                  </a:schemeClr>
                </a:solidFill>
              </a:rPr>
              <a:t>negative” </a:t>
            </a:r>
            <a:r>
              <a:rPr lang="en-US" sz="2000" b="1" dirty="0">
                <a:solidFill>
                  <a:schemeClr val="tx1">
                    <a:lumMod val="75000"/>
                    <a:lumOff val="25000"/>
                  </a:schemeClr>
                </a:solidFill>
              </a:rPr>
              <a:t>pixels</a:t>
            </a:r>
          </a:p>
        </p:txBody>
      </p:sp>
    </p:spTree>
    <p:extLst>
      <p:ext uri="{BB962C8B-B14F-4D97-AF65-F5344CB8AC3E}">
        <p14:creationId xmlns:p14="http://schemas.microsoft.com/office/powerpoint/2010/main" val="20194709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0125" y="365124"/>
            <a:ext cx="9751611" cy="479425"/>
          </a:xfrm>
        </p:spPr>
        <p:txBody>
          <a:bodyPr/>
          <a:lstStyle/>
          <a:p>
            <a:r>
              <a:rPr lang="en-US" dirty="0"/>
              <a:t>Map </a:t>
            </a:r>
            <a:r>
              <a:rPr lang="en-US" dirty="0" smtClean="0"/>
              <a:t>Comparison NAIP Imagery</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4050" y="1017817"/>
            <a:ext cx="8972551" cy="5486400"/>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16909" y="65421"/>
            <a:ext cx="650296" cy="650296"/>
          </a:xfrm>
          <a:prstGeom prst="rect">
            <a:avLst/>
          </a:prstGeom>
        </p:spPr>
      </p:pic>
    </p:spTree>
    <p:extLst>
      <p:ext uri="{BB962C8B-B14F-4D97-AF65-F5344CB8AC3E}">
        <p14:creationId xmlns:p14="http://schemas.microsoft.com/office/powerpoint/2010/main" val="29016120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Map </a:t>
            </a:r>
            <a:r>
              <a:rPr lang="en-US" dirty="0" smtClean="0"/>
              <a:t>Comparison One-Step</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4050" y="1017817"/>
            <a:ext cx="8972551" cy="5486400"/>
          </a:xfrm>
          <a:prstGeom prst="rect">
            <a:avLst/>
          </a:prstGeom>
        </p:spPr>
      </p:pic>
      <p:grpSp>
        <p:nvGrpSpPr>
          <p:cNvPr id="23" name="Group 22"/>
          <p:cNvGrpSpPr/>
          <p:nvPr/>
        </p:nvGrpSpPr>
        <p:grpSpPr>
          <a:xfrm>
            <a:off x="0" y="1146649"/>
            <a:ext cx="3339212" cy="988331"/>
            <a:chOff x="-396134" y="1052312"/>
            <a:chExt cx="3339212" cy="988331"/>
          </a:xfrm>
        </p:grpSpPr>
        <p:pic>
          <p:nvPicPr>
            <p:cNvPr id="24" name="Picture 23"/>
            <p:cNvPicPr>
              <a:picLocks noChangeAspect="1"/>
            </p:cNvPicPr>
            <p:nvPr/>
          </p:nvPicPr>
          <p:blipFill rotWithShape="1">
            <a:blip r:embed="rId4">
              <a:extLst>
                <a:ext uri="{28A0092B-C50C-407E-A947-70E740481C1C}">
                  <a14:useLocalDpi xmlns:a14="http://schemas.microsoft.com/office/drawing/2010/main" val="0"/>
                </a:ext>
              </a:extLst>
            </a:blip>
            <a:srcRect l="18154" t="29862" r="50572" b="62986"/>
            <a:stretch/>
          </p:blipFill>
          <p:spPr>
            <a:xfrm>
              <a:off x="-396134" y="1052312"/>
              <a:ext cx="3339212" cy="988331"/>
            </a:xfrm>
            <a:prstGeom prst="rect">
              <a:avLst/>
            </a:prstGeom>
          </p:spPr>
        </p:pic>
        <p:sp>
          <p:nvSpPr>
            <p:cNvPr id="25" name="TextBox 24"/>
            <p:cNvSpPr txBox="1"/>
            <p:nvPr/>
          </p:nvSpPr>
          <p:spPr>
            <a:xfrm>
              <a:off x="884763" y="1052312"/>
              <a:ext cx="1544156" cy="369332"/>
            </a:xfrm>
            <a:prstGeom prst="rect">
              <a:avLst/>
            </a:prstGeom>
            <a:solidFill>
              <a:schemeClr val="bg1"/>
            </a:solidFill>
            <a:ln>
              <a:solidFill>
                <a:schemeClr val="bg1"/>
              </a:solidFill>
            </a:ln>
          </p:spPr>
          <p:txBody>
            <a:bodyPr wrap="square" rtlCol="0">
              <a:spAutoFit/>
            </a:bodyPr>
            <a:lstStyle/>
            <a:p>
              <a:r>
                <a:rPr lang="en-US" sz="1800" b="1" dirty="0" smtClean="0">
                  <a:solidFill>
                    <a:schemeClr val="tx1">
                      <a:lumMod val="75000"/>
                      <a:lumOff val="25000"/>
                    </a:schemeClr>
                  </a:solidFill>
                  <a:latin typeface="Century Gothic" panose="020B0502020202020204" pitchFamily="34" charset="0"/>
                </a:rPr>
                <a:t>High: 56%</a:t>
              </a:r>
              <a:endParaRPr lang="en-US" sz="1800" b="1" dirty="0">
                <a:solidFill>
                  <a:schemeClr val="tx1">
                    <a:lumMod val="75000"/>
                    <a:lumOff val="25000"/>
                  </a:schemeClr>
                </a:solidFill>
                <a:latin typeface="Century Gothic" panose="020B0502020202020204" pitchFamily="34" charset="0"/>
              </a:endParaRPr>
            </a:p>
          </p:txBody>
        </p:sp>
        <p:sp>
          <p:nvSpPr>
            <p:cNvPr id="26" name="TextBox 25"/>
            <p:cNvSpPr txBox="1"/>
            <p:nvPr/>
          </p:nvSpPr>
          <p:spPr>
            <a:xfrm>
              <a:off x="910000" y="1540781"/>
              <a:ext cx="1938078" cy="369332"/>
            </a:xfrm>
            <a:prstGeom prst="rect">
              <a:avLst/>
            </a:prstGeom>
            <a:solidFill>
              <a:schemeClr val="bg1"/>
            </a:solidFill>
            <a:ln>
              <a:solidFill>
                <a:schemeClr val="bg1"/>
              </a:solidFill>
            </a:ln>
          </p:spPr>
          <p:txBody>
            <a:bodyPr wrap="square" rtlCol="0">
              <a:spAutoFit/>
            </a:bodyPr>
            <a:lstStyle/>
            <a:p>
              <a:r>
                <a:rPr lang="en-US" sz="1800" b="1" dirty="0" smtClean="0">
                  <a:solidFill>
                    <a:schemeClr val="tx1">
                      <a:lumMod val="75000"/>
                      <a:lumOff val="25000"/>
                    </a:schemeClr>
                  </a:solidFill>
                  <a:latin typeface="Century Gothic" panose="020B0502020202020204" pitchFamily="34" charset="0"/>
                </a:rPr>
                <a:t>Low: 0%</a:t>
              </a:r>
              <a:endParaRPr lang="en-US" sz="1800" b="1" dirty="0">
                <a:solidFill>
                  <a:schemeClr val="tx1">
                    <a:lumMod val="75000"/>
                    <a:lumOff val="25000"/>
                  </a:schemeClr>
                </a:solidFill>
                <a:latin typeface="Century Gothic" panose="020B0502020202020204" pitchFamily="34" charset="0"/>
              </a:endParaRPr>
            </a:p>
          </p:txBody>
        </p:sp>
      </p:gr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16909" y="65421"/>
            <a:ext cx="650296" cy="650296"/>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74050" y="1017817"/>
            <a:ext cx="8962806" cy="5486400"/>
          </a:xfrm>
          <a:prstGeom prst="rect">
            <a:avLst/>
          </a:prstGeom>
        </p:spPr>
      </p:pic>
    </p:spTree>
    <p:extLst>
      <p:ext uri="{BB962C8B-B14F-4D97-AF65-F5344CB8AC3E}">
        <p14:creationId xmlns:p14="http://schemas.microsoft.com/office/powerpoint/2010/main" val="16166132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4000"/>
          </a:stretch>
        </a:blipFill>
        <a:effectLst/>
      </p:bgPr>
    </p:bg>
    <p:spTree>
      <p:nvGrpSpPr>
        <p:cNvPr id="1" name="Shape 117"/>
        <p:cNvGrpSpPr/>
        <p:nvPr/>
      </p:nvGrpSpPr>
      <p:grpSpPr>
        <a:xfrm>
          <a:off x="0" y="0"/>
          <a:ext cx="0" cy="0"/>
          <a:chOff x="0" y="0"/>
          <a:chExt cx="0" cy="0"/>
        </a:xfrm>
      </p:grpSpPr>
      <p:sp>
        <p:nvSpPr>
          <p:cNvPr id="13" name="TextBox 12"/>
          <p:cNvSpPr txBox="1"/>
          <p:nvPr/>
        </p:nvSpPr>
        <p:spPr>
          <a:xfrm>
            <a:off x="10335402" y="6537374"/>
            <a:ext cx="1856598" cy="276999"/>
          </a:xfrm>
          <a:prstGeom prst="rect">
            <a:avLst/>
          </a:prstGeom>
          <a:solidFill>
            <a:srgbClr val="FFFFFF">
              <a:alpha val="65098"/>
            </a:srgbClr>
          </a:solidFill>
        </p:spPr>
        <p:txBody>
          <a:bodyPr wrap="none" rtlCol="0" anchor="ctr" anchorCtr="0">
            <a:spAutoFit/>
          </a:bodyPr>
          <a:lstStyle/>
          <a:p>
            <a:pPr algn="r"/>
            <a:r>
              <a:rPr lang="en-US" sz="1200" b="1" dirty="0">
                <a:solidFill>
                  <a:schemeClr val="tx1">
                    <a:lumMod val="75000"/>
                    <a:lumOff val="25000"/>
                  </a:schemeClr>
                </a:solidFill>
                <a:latin typeface="Century Gothic" panose="020B0502020202020204" pitchFamily="34" charset="0"/>
              </a:rPr>
              <a:t>Image Credit: </a:t>
            </a:r>
            <a:r>
              <a:rPr lang="en-US" sz="1200" b="1" dirty="0" err="1">
                <a:solidFill>
                  <a:schemeClr val="tx1">
                    <a:lumMod val="75000"/>
                    <a:lumOff val="25000"/>
                  </a:schemeClr>
                </a:solidFill>
                <a:latin typeface="Century Gothic" panose="020B0502020202020204" pitchFamily="34" charset="0"/>
              </a:rPr>
              <a:t>Pixabay</a:t>
            </a:r>
            <a:endParaRPr lang="en-US" sz="1200" b="1" dirty="0">
              <a:solidFill>
                <a:schemeClr val="tx1">
                  <a:lumMod val="75000"/>
                  <a:lumOff val="25000"/>
                </a:schemeClr>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0125" y="365124"/>
            <a:ext cx="9751611" cy="479425"/>
          </a:xfrm>
        </p:spPr>
        <p:txBody>
          <a:bodyPr/>
          <a:lstStyle/>
          <a:p>
            <a:r>
              <a:rPr lang="en-US" dirty="0"/>
              <a:t>Map </a:t>
            </a:r>
            <a:r>
              <a:rPr lang="en-US" dirty="0" smtClean="0"/>
              <a:t>Comparison NAIP Imagery</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4050" y="1017817"/>
            <a:ext cx="8972551" cy="5486400"/>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16909" y="65421"/>
            <a:ext cx="650296" cy="650296"/>
          </a:xfrm>
          <a:prstGeom prst="rect">
            <a:avLst/>
          </a:prstGeom>
        </p:spPr>
      </p:pic>
    </p:spTree>
    <p:extLst>
      <p:ext uri="{BB962C8B-B14F-4D97-AF65-F5344CB8AC3E}">
        <p14:creationId xmlns:p14="http://schemas.microsoft.com/office/powerpoint/2010/main" val="21075271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Map </a:t>
            </a:r>
            <a:r>
              <a:rPr lang="en-US" dirty="0" smtClean="0"/>
              <a:t>Comparison Two-Step</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4050" y="1017817"/>
            <a:ext cx="8972551" cy="54864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4050" y="1017817"/>
            <a:ext cx="8962806" cy="54864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91787" y="1017817"/>
            <a:ext cx="8954814" cy="5486400"/>
          </a:xfrm>
          <a:prstGeom prst="rect">
            <a:avLst/>
          </a:prstGeom>
        </p:spPr>
      </p:pic>
      <p:grpSp>
        <p:nvGrpSpPr>
          <p:cNvPr id="27" name="Group 26"/>
          <p:cNvGrpSpPr/>
          <p:nvPr/>
        </p:nvGrpSpPr>
        <p:grpSpPr>
          <a:xfrm>
            <a:off x="126659" y="1172956"/>
            <a:ext cx="2551541" cy="995586"/>
            <a:chOff x="6049926" y="5769601"/>
            <a:chExt cx="2551541" cy="995586"/>
          </a:xfrm>
        </p:grpSpPr>
        <p:pic>
          <p:nvPicPr>
            <p:cNvPr id="28" name="Picture 27"/>
            <p:cNvPicPr>
              <a:picLocks noChangeAspect="1"/>
            </p:cNvPicPr>
            <p:nvPr/>
          </p:nvPicPr>
          <p:blipFill rotWithShape="1">
            <a:blip r:embed="rId6">
              <a:extLst>
                <a:ext uri="{28A0092B-C50C-407E-A947-70E740481C1C}">
                  <a14:useLocalDpi xmlns:a14="http://schemas.microsoft.com/office/drawing/2010/main" val="0"/>
                </a:ext>
              </a:extLst>
            </a:blip>
            <a:srcRect l="28264" t="32434" r="51271" b="61395"/>
            <a:stretch/>
          </p:blipFill>
          <p:spPr>
            <a:xfrm>
              <a:off x="6049926" y="5769601"/>
              <a:ext cx="2551541" cy="995586"/>
            </a:xfrm>
            <a:prstGeom prst="rect">
              <a:avLst/>
            </a:prstGeom>
          </p:spPr>
        </p:pic>
        <p:sp>
          <p:nvSpPr>
            <p:cNvPr id="29" name="TextBox 28"/>
            <p:cNvSpPr txBox="1"/>
            <p:nvPr/>
          </p:nvSpPr>
          <p:spPr>
            <a:xfrm>
              <a:off x="6993789" y="5814317"/>
              <a:ext cx="1419297" cy="369332"/>
            </a:xfrm>
            <a:prstGeom prst="rect">
              <a:avLst/>
            </a:prstGeom>
            <a:solidFill>
              <a:schemeClr val="bg1"/>
            </a:solidFill>
            <a:ln>
              <a:solidFill>
                <a:schemeClr val="bg1"/>
              </a:solidFill>
            </a:ln>
          </p:spPr>
          <p:txBody>
            <a:bodyPr wrap="square" rtlCol="0">
              <a:spAutoFit/>
            </a:bodyPr>
            <a:lstStyle/>
            <a:p>
              <a:r>
                <a:rPr lang="en-US" sz="1800" b="1" dirty="0" smtClean="0">
                  <a:solidFill>
                    <a:schemeClr val="tx1">
                      <a:lumMod val="75000"/>
                      <a:lumOff val="25000"/>
                    </a:schemeClr>
                  </a:solidFill>
                  <a:latin typeface="Century Gothic" panose="020B0502020202020204" pitchFamily="34" charset="0"/>
                </a:rPr>
                <a:t>High: 58%</a:t>
              </a:r>
              <a:endParaRPr lang="en-US" sz="1800" b="1" dirty="0">
                <a:solidFill>
                  <a:schemeClr val="tx1">
                    <a:lumMod val="75000"/>
                    <a:lumOff val="25000"/>
                  </a:schemeClr>
                </a:solidFill>
                <a:latin typeface="Century Gothic" panose="020B0502020202020204" pitchFamily="34" charset="0"/>
              </a:endParaRPr>
            </a:p>
          </p:txBody>
        </p:sp>
        <p:sp>
          <p:nvSpPr>
            <p:cNvPr id="30" name="TextBox 29"/>
            <p:cNvSpPr txBox="1"/>
            <p:nvPr/>
          </p:nvSpPr>
          <p:spPr>
            <a:xfrm>
              <a:off x="6993789" y="6308482"/>
              <a:ext cx="1419297" cy="369332"/>
            </a:xfrm>
            <a:prstGeom prst="rect">
              <a:avLst/>
            </a:prstGeom>
            <a:solidFill>
              <a:schemeClr val="bg1"/>
            </a:solidFill>
            <a:ln>
              <a:solidFill>
                <a:schemeClr val="bg1"/>
              </a:solidFill>
            </a:ln>
          </p:spPr>
          <p:txBody>
            <a:bodyPr wrap="square" rtlCol="0">
              <a:spAutoFit/>
            </a:bodyPr>
            <a:lstStyle/>
            <a:p>
              <a:r>
                <a:rPr lang="en-US" sz="1800" b="1" dirty="0" smtClean="0">
                  <a:solidFill>
                    <a:schemeClr val="tx1">
                      <a:lumMod val="75000"/>
                      <a:lumOff val="25000"/>
                    </a:schemeClr>
                  </a:solidFill>
                  <a:latin typeface="Century Gothic" panose="020B0502020202020204" pitchFamily="34" charset="0"/>
                </a:rPr>
                <a:t>Low: 0%</a:t>
              </a:r>
              <a:endParaRPr lang="en-US" sz="1800" b="1" dirty="0">
                <a:solidFill>
                  <a:schemeClr val="tx1">
                    <a:lumMod val="75000"/>
                    <a:lumOff val="25000"/>
                  </a:schemeClr>
                </a:solidFill>
                <a:latin typeface="Century Gothic" panose="020B0502020202020204" pitchFamily="34" charset="0"/>
              </a:endParaRPr>
            </a:p>
          </p:txBody>
        </p:sp>
      </p:grpSp>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416909" y="65421"/>
            <a:ext cx="650296" cy="650296"/>
          </a:xfrm>
          <a:prstGeom prst="rect">
            <a:avLst/>
          </a:prstGeom>
        </p:spPr>
      </p:pic>
    </p:spTree>
    <p:extLst>
      <p:ext uri="{BB962C8B-B14F-4D97-AF65-F5344CB8AC3E}">
        <p14:creationId xmlns:p14="http://schemas.microsoft.com/office/powerpoint/2010/main" val="36314348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Burn Severity </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5390" t="1218" r="12182" b="441"/>
          <a:stretch/>
        </p:blipFill>
        <p:spPr>
          <a:xfrm>
            <a:off x="6647675" y="-6543"/>
            <a:ext cx="5539806" cy="6864543"/>
          </a:xfrm>
          <a:prstGeom prst="rect">
            <a:avLst/>
          </a:prstGeom>
          <a:ln>
            <a:noFill/>
          </a:ln>
        </p:spPr>
      </p:pic>
      <p:sp>
        <p:nvSpPr>
          <p:cNvPr id="5" name="Rectangle 4">
            <a:extLst>
              <a:ext uri="{FF2B5EF4-FFF2-40B4-BE49-F238E27FC236}">
                <a16:creationId xmlns:a16="http://schemas.microsoft.com/office/drawing/2014/main" id="{F86D20E8-2992-4407-BD94-4A080F12F617}"/>
              </a:ext>
            </a:extLst>
          </p:cNvPr>
          <p:cNvSpPr/>
          <p:nvPr/>
        </p:nvSpPr>
        <p:spPr>
          <a:xfrm>
            <a:off x="643445" y="1611630"/>
            <a:ext cx="5671161" cy="3939540"/>
          </a:xfrm>
          <a:prstGeom prst="rect">
            <a:avLst/>
          </a:prstGeom>
        </p:spPr>
        <p:txBody>
          <a:bodyPr wrap="square">
            <a:spAutoFit/>
          </a:bodyPr>
          <a:lstStyle/>
          <a:p>
            <a:pPr>
              <a:buClr>
                <a:srgbClr val="3E4268"/>
              </a:buClr>
            </a:pPr>
            <a:r>
              <a:rPr lang="en-US" sz="3000" b="1" u="sng" dirty="0" smtClean="0">
                <a:ln w="9525">
                  <a:noFill/>
                  <a:prstDash val="solid"/>
                </a:ln>
                <a:solidFill>
                  <a:schemeClr val="tx1">
                    <a:lumMod val="75000"/>
                    <a:lumOff val="25000"/>
                  </a:schemeClr>
                </a:solidFill>
                <a:latin typeface="Century Gothic" panose="020B0502020202020204" pitchFamily="34" charset="0"/>
              </a:rPr>
              <a:t>Commonly Used Indices:</a:t>
            </a:r>
            <a:endParaRPr lang="en-US" sz="3000" b="1" dirty="0">
              <a:ln w="9525">
                <a:noFill/>
                <a:prstDash val="solid"/>
              </a:ln>
              <a:solidFill>
                <a:schemeClr val="tx1">
                  <a:lumMod val="75000"/>
                  <a:lumOff val="25000"/>
                </a:schemeClr>
              </a:solidFill>
              <a:latin typeface="Century Gothic" panose="020B0502020202020204" pitchFamily="34" charset="0"/>
            </a:endParaRPr>
          </a:p>
          <a:p>
            <a:pPr marL="457200" indent="-457200">
              <a:buClr>
                <a:srgbClr val="3E4268"/>
              </a:buClr>
              <a:buFont typeface="Wingdings 3" panose="05040102010807070707" pitchFamily="18" charset="2"/>
              <a:buChar char="}"/>
            </a:pPr>
            <a:r>
              <a:rPr lang="en-US" sz="2500" dirty="0" smtClean="0">
                <a:ln w="9525">
                  <a:noFill/>
                  <a:prstDash val="solid"/>
                </a:ln>
                <a:solidFill>
                  <a:schemeClr val="tx1">
                    <a:lumMod val="75000"/>
                    <a:lumOff val="25000"/>
                  </a:schemeClr>
                </a:solidFill>
                <a:latin typeface="Century Gothic" panose="020B0502020202020204" pitchFamily="34" charset="0"/>
              </a:rPr>
              <a:t>delta Normalized Burn Ratio (</a:t>
            </a:r>
            <a:r>
              <a:rPr lang="en-US" sz="2500" dirty="0" err="1" smtClean="0">
                <a:ln w="9525">
                  <a:noFill/>
                  <a:prstDash val="solid"/>
                </a:ln>
                <a:solidFill>
                  <a:schemeClr val="tx1">
                    <a:lumMod val="75000"/>
                    <a:lumOff val="25000"/>
                  </a:schemeClr>
                </a:solidFill>
                <a:latin typeface="Century Gothic" panose="020B0502020202020204" pitchFamily="34" charset="0"/>
              </a:rPr>
              <a:t>dNBR</a:t>
            </a:r>
            <a:r>
              <a:rPr lang="en-US" sz="2500" dirty="0" smtClean="0">
                <a:ln w="9525">
                  <a:noFill/>
                  <a:prstDash val="solid"/>
                </a:ln>
                <a:solidFill>
                  <a:schemeClr val="tx1">
                    <a:lumMod val="75000"/>
                    <a:lumOff val="25000"/>
                  </a:schemeClr>
                </a:solidFill>
                <a:latin typeface="Century Gothic" panose="020B0502020202020204" pitchFamily="34" charset="0"/>
              </a:rPr>
              <a:t>)</a:t>
            </a:r>
          </a:p>
          <a:p>
            <a:pPr marL="457200" indent="-457200">
              <a:buClr>
                <a:srgbClr val="3E4268"/>
              </a:buClr>
              <a:buFont typeface="Wingdings 3" panose="05040102010807070707" pitchFamily="18" charset="2"/>
              <a:buChar char="}"/>
            </a:pPr>
            <a:r>
              <a:rPr lang="en-US" sz="2500" dirty="0" smtClean="0">
                <a:ln w="9525">
                  <a:noFill/>
                  <a:prstDash val="solid"/>
                </a:ln>
                <a:solidFill>
                  <a:schemeClr val="tx1">
                    <a:lumMod val="75000"/>
                    <a:lumOff val="25000"/>
                  </a:schemeClr>
                </a:solidFill>
                <a:latin typeface="Century Gothic" panose="020B0502020202020204" pitchFamily="34" charset="0"/>
              </a:rPr>
              <a:t>Relativized </a:t>
            </a:r>
            <a:r>
              <a:rPr lang="en-US" sz="2500" dirty="0" err="1" smtClean="0">
                <a:ln w="9525">
                  <a:noFill/>
                  <a:prstDash val="solid"/>
                </a:ln>
                <a:solidFill>
                  <a:schemeClr val="tx1">
                    <a:lumMod val="75000"/>
                    <a:lumOff val="25000"/>
                  </a:schemeClr>
                </a:solidFill>
                <a:latin typeface="Century Gothic" panose="020B0502020202020204" pitchFamily="34" charset="0"/>
              </a:rPr>
              <a:t>dNBR</a:t>
            </a:r>
            <a:r>
              <a:rPr lang="en-US" sz="2500" dirty="0" smtClean="0">
                <a:ln w="9525">
                  <a:noFill/>
                  <a:prstDash val="solid"/>
                </a:ln>
                <a:solidFill>
                  <a:schemeClr val="tx1">
                    <a:lumMod val="75000"/>
                    <a:lumOff val="25000"/>
                  </a:schemeClr>
                </a:solidFill>
                <a:latin typeface="Century Gothic" panose="020B0502020202020204" pitchFamily="34" charset="0"/>
              </a:rPr>
              <a:t> (</a:t>
            </a:r>
            <a:r>
              <a:rPr lang="en-US" sz="2500" dirty="0" err="1" smtClean="0">
                <a:ln w="9525">
                  <a:noFill/>
                  <a:prstDash val="solid"/>
                </a:ln>
                <a:solidFill>
                  <a:schemeClr val="tx1">
                    <a:lumMod val="75000"/>
                    <a:lumOff val="25000"/>
                  </a:schemeClr>
                </a:solidFill>
                <a:latin typeface="Century Gothic" panose="020B0502020202020204" pitchFamily="34" charset="0"/>
              </a:rPr>
              <a:t>RdNBR</a:t>
            </a:r>
            <a:r>
              <a:rPr lang="en-US" sz="2500" dirty="0" smtClean="0">
                <a:ln w="9525">
                  <a:noFill/>
                  <a:prstDash val="solid"/>
                </a:ln>
                <a:solidFill>
                  <a:schemeClr val="tx1">
                    <a:lumMod val="75000"/>
                    <a:lumOff val="25000"/>
                  </a:schemeClr>
                </a:solidFill>
                <a:latin typeface="Century Gothic" panose="020B0502020202020204" pitchFamily="34" charset="0"/>
              </a:rPr>
              <a:t>)</a:t>
            </a:r>
          </a:p>
          <a:p>
            <a:pPr>
              <a:buClr>
                <a:srgbClr val="3E4268"/>
              </a:buClr>
            </a:pPr>
            <a:endParaRPr lang="en-US" sz="3000" dirty="0">
              <a:ln w="9525">
                <a:noFill/>
                <a:prstDash val="solid"/>
              </a:ln>
              <a:solidFill>
                <a:schemeClr val="tx1">
                  <a:lumMod val="75000"/>
                  <a:lumOff val="25000"/>
                </a:schemeClr>
              </a:solidFill>
              <a:latin typeface="Century Gothic" panose="020B0502020202020204" pitchFamily="34" charset="0"/>
            </a:endParaRPr>
          </a:p>
          <a:p>
            <a:pPr>
              <a:buClr>
                <a:srgbClr val="3E4268"/>
              </a:buClr>
            </a:pPr>
            <a:r>
              <a:rPr lang="en-US" sz="3000" b="1" u="sng" dirty="0" smtClean="0">
                <a:ln w="9525">
                  <a:noFill/>
                  <a:prstDash val="solid"/>
                </a:ln>
                <a:solidFill>
                  <a:schemeClr val="tx1">
                    <a:lumMod val="75000"/>
                    <a:lumOff val="25000"/>
                  </a:schemeClr>
                </a:solidFill>
                <a:latin typeface="Century Gothic" panose="020B0502020202020204" pitchFamily="34" charset="0"/>
              </a:rPr>
              <a:t>Newer Index:</a:t>
            </a:r>
            <a:endParaRPr lang="en-US" sz="3000" b="1" dirty="0">
              <a:ln w="9525">
                <a:noFill/>
                <a:prstDash val="solid"/>
              </a:ln>
              <a:solidFill>
                <a:schemeClr val="tx1">
                  <a:lumMod val="75000"/>
                  <a:lumOff val="25000"/>
                </a:schemeClr>
              </a:solidFill>
              <a:latin typeface="Century Gothic" panose="020B0502020202020204" pitchFamily="34" charset="0"/>
            </a:endParaRPr>
          </a:p>
          <a:p>
            <a:pPr marL="457200" indent="-457200">
              <a:buClr>
                <a:srgbClr val="3E4268"/>
              </a:buClr>
              <a:buFont typeface="Wingdings 3" panose="05040102010807070707" pitchFamily="18" charset="2"/>
              <a:buChar char="}"/>
            </a:pPr>
            <a:r>
              <a:rPr lang="en-US" sz="2500" dirty="0" smtClean="0">
                <a:ln w="9525">
                  <a:noFill/>
                  <a:prstDash val="solid"/>
                </a:ln>
                <a:solidFill>
                  <a:schemeClr val="tx1">
                    <a:lumMod val="75000"/>
                    <a:lumOff val="25000"/>
                  </a:schemeClr>
                </a:solidFill>
                <a:latin typeface="Century Gothic" panose="020B0502020202020204" pitchFamily="34" charset="0"/>
              </a:rPr>
              <a:t>Relativized Burn Ratio (RBR)</a:t>
            </a:r>
          </a:p>
          <a:p>
            <a:pPr>
              <a:buClr>
                <a:srgbClr val="3E4268"/>
              </a:buClr>
            </a:pPr>
            <a:r>
              <a:rPr lang="en-US" sz="3000" dirty="0">
                <a:ln w="9525">
                  <a:noFill/>
                  <a:prstDash val="solid"/>
                </a:ln>
                <a:solidFill>
                  <a:schemeClr val="tx1">
                    <a:lumMod val="75000"/>
                    <a:lumOff val="25000"/>
                  </a:schemeClr>
                </a:solidFill>
                <a:latin typeface="Century Gothic" panose="020B0502020202020204" pitchFamily="34" charset="0"/>
              </a:rPr>
              <a:t>	</a:t>
            </a:r>
            <a:endParaRPr lang="en-US" sz="3000" dirty="0" smtClean="0">
              <a:ln w="9525">
                <a:noFill/>
                <a:prstDash val="solid"/>
              </a:ln>
              <a:solidFill>
                <a:schemeClr val="tx1">
                  <a:lumMod val="75000"/>
                  <a:lumOff val="25000"/>
                </a:schemeClr>
              </a:solidFill>
              <a:latin typeface="Century Gothic" panose="020B0502020202020204" pitchFamily="34" charset="0"/>
            </a:endParaRPr>
          </a:p>
          <a:p>
            <a:pPr>
              <a:buClr>
                <a:srgbClr val="3E4268"/>
              </a:buClr>
            </a:pPr>
            <a:endParaRPr lang="en-US" sz="3000" dirty="0">
              <a:ln w="9525">
                <a:noFill/>
                <a:prstDash val="solid"/>
              </a:ln>
              <a:solidFill>
                <a:schemeClr val="tx1">
                  <a:lumMod val="75000"/>
                  <a:lumOff val="25000"/>
                </a:schemeClr>
              </a:solidFill>
              <a:latin typeface="Century Gothic" panose="020B0502020202020204" pitchFamily="34" charset="0"/>
            </a:endParaRPr>
          </a:p>
        </p:txBody>
      </p:sp>
      <p:sp>
        <p:nvSpPr>
          <p:cNvPr id="6" name="TextBox 5"/>
          <p:cNvSpPr txBox="1"/>
          <p:nvPr/>
        </p:nvSpPr>
        <p:spPr>
          <a:xfrm>
            <a:off x="9876943" y="6581001"/>
            <a:ext cx="2315057" cy="276999"/>
          </a:xfrm>
          <a:prstGeom prst="rect">
            <a:avLst/>
          </a:prstGeom>
          <a:solidFill>
            <a:srgbClr val="FFFFFF">
              <a:alpha val="65098"/>
            </a:srgbClr>
          </a:solidFill>
        </p:spPr>
        <p:txBody>
          <a:bodyPr wrap="none" rtlCol="0">
            <a:spAutoFit/>
          </a:bodyPr>
          <a:lstStyle/>
          <a:p>
            <a:pPr algn="r"/>
            <a:r>
              <a:rPr lang="en-US" sz="1200" b="1" dirty="0">
                <a:solidFill>
                  <a:schemeClr val="tx1">
                    <a:lumMod val="75000"/>
                    <a:lumOff val="25000"/>
                  </a:schemeClr>
                </a:solidFill>
                <a:latin typeface="Century Gothic" panose="020B0502020202020204" pitchFamily="34" charset="0"/>
              </a:rPr>
              <a:t>Image </a:t>
            </a:r>
            <a:r>
              <a:rPr lang="en-US" sz="1200" b="1" dirty="0" smtClean="0">
                <a:solidFill>
                  <a:schemeClr val="tx1">
                    <a:lumMod val="75000"/>
                    <a:lumOff val="25000"/>
                  </a:schemeClr>
                </a:solidFill>
                <a:latin typeface="Century Gothic" panose="020B0502020202020204" pitchFamily="34" charset="0"/>
              </a:rPr>
              <a:t>Credit: Dr. Bill </a:t>
            </a:r>
            <a:r>
              <a:rPr lang="en-US" sz="1200" b="1" dirty="0" err="1">
                <a:solidFill>
                  <a:schemeClr val="tx1">
                    <a:lumMod val="75000"/>
                    <a:lumOff val="25000"/>
                  </a:schemeClr>
                </a:solidFill>
                <a:latin typeface="Century Gothic" panose="020B0502020202020204" pitchFamily="34" charset="0"/>
              </a:rPr>
              <a:t>Romme</a:t>
            </a:r>
            <a:endParaRPr lang="en-US" sz="1200" b="1" dirty="0">
              <a:solidFill>
                <a:schemeClr val="tx1">
                  <a:lumMod val="75000"/>
                  <a:lumOff val="25000"/>
                </a:schemeClr>
              </a:solidFill>
              <a:latin typeface="Century Gothic" panose="020B0502020202020204"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24955" y="112630"/>
            <a:ext cx="761790" cy="761790"/>
          </a:xfrm>
          <a:prstGeom prst="rect">
            <a:avLst/>
          </a:prstGeom>
        </p:spPr>
      </p:pic>
    </p:spTree>
    <p:extLst>
      <p:ext uri="{BB962C8B-B14F-4D97-AF65-F5344CB8AC3E}">
        <p14:creationId xmlns:p14="http://schemas.microsoft.com/office/powerpoint/2010/main" val="2468520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0125" y="345028"/>
            <a:ext cx="6678588" cy="479425"/>
          </a:xfrm>
          <a:solidFill>
            <a:schemeClr val="bg1"/>
          </a:solidFill>
        </p:spPr>
        <p:txBody>
          <a:bodyPr/>
          <a:lstStyle/>
          <a:p>
            <a:r>
              <a:rPr lang="en-US" dirty="0"/>
              <a:t>Relativized Burn Ratio</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0956" y="805180"/>
            <a:ext cx="4510088" cy="6013451"/>
          </a:xfrm>
          <a:prstGeom prst="rect">
            <a:avLst/>
          </a:prstGeom>
        </p:spPr>
      </p:pic>
      <p:pic>
        <p:nvPicPr>
          <p:cNvPr id="17" name="Picture 16"/>
          <p:cNvPicPr>
            <a:picLocks noChangeAspect="1"/>
          </p:cNvPicPr>
          <p:nvPr/>
        </p:nvPicPr>
        <p:blipFill>
          <a:blip r:embed="rId4"/>
          <a:stretch>
            <a:fillRect/>
          </a:stretch>
        </p:blipFill>
        <p:spPr>
          <a:xfrm>
            <a:off x="7860062" y="925248"/>
            <a:ext cx="290250" cy="566133"/>
          </a:xfrm>
          <a:prstGeom prst="rect">
            <a:avLst/>
          </a:prstGeom>
        </p:spPr>
      </p:pic>
      <p:sp>
        <p:nvSpPr>
          <p:cNvPr id="20" name="AutoShape 3"/>
          <p:cNvSpPr>
            <a:spLocks noChangeAspect="1" noChangeArrowheads="1" noTextEdit="1"/>
          </p:cNvSpPr>
          <p:nvPr/>
        </p:nvSpPr>
        <p:spPr bwMode="auto">
          <a:xfrm>
            <a:off x="738188" y="2563813"/>
            <a:ext cx="2135187" cy="151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242" name="Group 241"/>
          <p:cNvGrpSpPr/>
          <p:nvPr/>
        </p:nvGrpSpPr>
        <p:grpSpPr>
          <a:xfrm>
            <a:off x="7678713" y="2968017"/>
            <a:ext cx="1214864" cy="1870614"/>
            <a:chOff x="7678713" y="2968017"/>
            <a:chExt cx="1214864" cy="1870614"/>
          </a:xfrm>
        </p:grpSpPr>
        <p:grpSp>
          <p:nvGrpSpPr>
            <p:cNvPr id="240" name="Group 239"/>
            <p:cNvGrpSpPr/>
            <p:nvPr/>
          </p:nvGrpSpPr>
          <p:grpSpPr>
            <a:xfrm>
              <a:off x="7678713" y="2968017"/>
              <a:ext cx="1214864" cy="1870614"/>
              <a:chOff x="8461345" y="3063267"/>
              <a:chExt cx="1214864" cy="1870614"/>
            </a:xfrm>
          </p:grpSpPr>
          <p:sp>
            <p:nvSpPr>
              <p:cNvPr id="14" name="Rectangle 13"/>
              <p:cNvSpPr/>
              <p:nvPr/>
            </p:nvSpPr>
            <p:spPr>
              <a:xfrm>
                <a:off x="8461345" y="3063267"/>
                <a:ext cx="1214864" cy="18706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8933149" y="3127440"/>
                <a:ext cx="684069" cy="338554"/>
              </a:xfrm>
              <a:prstGeom prst="rect">
                <a:avLst/>
              </a:prstGeom>
              <a:noFill/>
            </p:spPr>
            <p:txBody>
              <a:bodyPr wrap="square" rtlCol="0">
                <a:spAutoFit/>
              </a:bodyPr>
              <a:lstStyle/>
              <a:p>
                <a:pPr algn="ctr"/>
                <a:r>
                  <a:rPr lang="en-US" sz="1600" b="1" dirty="0">
                    <a:solidFill>
                      <a:schemeClr val="tx1">
                        <a:lumMod val="75000"/>
                        <a:lumOff val="25000"/>
                      </a:schemeClr>
                    </a:solidFill>
                    <a:latin typeface="Century Gothic" panose="020B0502020202020204" pitchFamily="34" charset="0"/>
                  </a:rPr>
                  <a:t>High</a:t>
                </a:r>
              </a:p>
            </p:txBody>
          </p:sp>
          <p:sp>
            <p:nvSpPr>
              <p:cNvPr id="10" name="TextBox 9"/>
              <p:cNvSpPr txBox="1"/>
              <p:nvPr/>
            </p:nvSpPr>
            <p:spPr>
              <a:xfrm>
                <a:off x="8900935" y="4542013"/>
                <a:ext cx="638726" cy="338554"/>
              </a:xfrm>
              <a:prstGeom prst="rect">
                <a:avLst/>
              </a:prstGeom>
              <a:noFill/>
            </p:spPr>
            <p:txBody>
              <a:bodyPr wrap="square" rtlCol="0">
                <a:spAutoFit/>
              </a:bodyPr>
              <a:lstStyle/>
              <a:p>
                <a:pPr algn="ctr"/>
                <a:r>
                  <a:rPr lang="en-US" sz="1600" b="1" dirty="0">
                    <a:solidFill>
                      <a:schemeClr val="tx1">
                        <a:lumMod val="75000"/>
                        <a:lumOff val="25000"/>
                      </a:schemeClr>
                    </a:solidFill>
                    <a:latin typeface="Century Gothic" panose="020B0502020202020204" pitchFamily="34" charset="0"/>
                  </a:rPr>
                  <a:t>Low</a:t>
                </a:r>
              </a:p>
            </p:txBody>
          </p:sp>
          <p:grpSp>
            <p:nvGrpSpPr>
              <p:cNvPr id="239" name="Group 238"/>
              <p:cNvGrpSpPr/>
              <p:nvPr/>
            </p:nvGrpSpPr>
            <p:grpSpPr>
              <a:xfrm>
                <a:off x="8595622" y="3224832"/>
                <a:ext cx="384175" cy="1567542"/>
                <a:chOff x="738188" y="3411538"/>
                <a:chExt cx="384175" cy="368301"/>
              </a:xfrm>
            </p:grpSpPr>
            <p:sp>
              <p:nvSpPr>
                <p:cNvPr id="41" name="Line 8"/>
                <p:cNvSpPr>
                  <a:spLocks noChangeShapeType="1"/>
                </p:cNvSpPr>
                <p:nvPr/>
              </p:nvSpPr>
              <p:spPr bwMode="auto">
                <a:xfrm>
                  <a:off x="1090613" y="3411538"/>
                  <a:ext cx="31750" cy="0"/>
                </a:xfrm>
                <a:prstGeom prst="line">
                  <a:avLst/>
                </a:prstGeom>
                <a:noFill/>
                <a:ln w="0">
                  <a:solidFill>
                    <a:srgbClr val="000000"/>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Rectangle 9"/>
                <p:cNvSpPr>
                  <a:spLocks noChangeArrowheads="1"/>
                </p:cNvSpPr>
                <p:nvPr/>
              </p:nvSpPr>
              <p:spPr bwMode="auto">
                <a:xfrm>
                  <a:off x="738188" y="3411538"/>
                  <a:ext cx="352425" cy="3175"/>
                </a:xfrm>
                <a:prstGeom prst="rect">
                  <a:avLst/>
                </a:prstGeom>
                <a:solidFill>
                  <a:srgbClr val="D62F2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Rectangle 10"/>
                <p:cNvSpPr>
                  <a:spLocks noChangeArrowheads="1"/>
                </p:cNvSpPr>
                <p:nvPr/>
              </p:nvSpPr>
              <p:spPr bwMode="auto">
                <a:xfrm>
                  <a:off x="738188" y="3414713"/>
                  <a:ext cx="352425" cy="1588"/>
                </a:xfrm>
                <a:prstGeom prst="rect">
                  <a:avLst/>
                </a:prstGeom>
                <a:solidFill>
                  <a:srgbClr val="D62F2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Rectangle 11"/>
                <p:cNvSpPr>
                  <a:spLocks noChangeArrowheads="1"/>
                </p:cNvSpPr>
                <p:nvPr/>
              </p:nvSpPr>
              <p:spPr bwMode="auto">
                <a:xfrm>
                  <a:off x="738188" y="3416301"/>
                  <a:ext cx="352425" cy="1588"/>
                </a:xfrm>
                <a:prstGeom prst="rect">
                  <a:avLst/>
                </a:prstGeom>
                <a:solidFill>
                  <a:srgbClr val="D9352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Rectangle 12"/>
                <p:cNvSpPr>
                  <a:spLocks noChangeArrowheads="1"/>
                </p:cNvSpPr>
                <p:nvPr/>
              </p:nvSpPr>
              <p:spPr bwMode="auto">
                <a:xfrm>
                  <a:off x="738188" y="3417888"/>
                  <a:ext cx="352425" cy="1588"/>
                </a:xfrm>
                <a:prstGeom prst="rect">
                  <a:avLst/>
                </a:prstGeom>
                <a:solidFill>
                  <a:srgbClr val="D9352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Rectangle 13"/>
                <p:cNvSpPr>
                  <a:spLocks noChangeArrowheads="1"/>
                </p:cNvSpPr>
                <p:nvPr/>
              </p:nvSpPr>
              <p:spPr bwMode="auto">
                <a:xfrm>
                  <a:off x="738188" y="3419476"/>
                  <a:ext cx="352425" cy="1588"/>
                </a:xfrm>
                <a:prstGeom prst="rect">
                  <a:avLst/>
                </a:prstGeom>
                <a:solidFill>
                  <a:srgbClr val="D93A2B"/>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Rectangle 14"/>
                <p:cNvSpPr>
                  <a:spLocks noChangeArrowheads="1"/>
                </p:cNvSpPr>
                <p:nvPr/>
              </p:nvSpPr>
              <p:spPr bwMode="auto">
                <a:xfrm>
                  <a:off x="738188" y="3421063"/>
                  <a:ext cx="352425" cy="1588"/>
                </a:xfrm>
                <a:prstGeom prst="rect">
                  <a:avLst/>
                </a:prstGeom>
                <a:solidFill>
                  <a:srgbClr val="D93A2B"/>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Rectangle 15"/>
                <p:cNvSpPr>
                  <a:spLocks noChangeArrowheads="1"/>
                </p:cNvSpPr>
                <p:nvPr/>
              </p:nvSpPr>
              <p:spPr bwMode="auto">
                <a:xfrm>
                  <a:off x="738188" y="3422651"/>
                  <a:ext cx="352425" cy="1588"/>
                </a:xfrm>
                <a:prstGeom prst="rect">
                  <a:avLst/>
                </a:prstGeom>
                <a:solidFill>
                  <a:srgbClr val="DB3C2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Rectangle 16"/>
                <p:cNvSpPr>
                  <a:spLocks noChangeArrowheads="1"/>
                </p:cNvSpPr>
                <p:nvPr/>
              </p:nvSpPr>
              <p:spPr bwMode="auto">
                <a:xfrm>
                  <a:off x="738188" y="3424238"/>
                  <a:ext cx="352425" cy="3175"/>
                </a:xfrm>
                <a:prstGeom prst="rect">
                  <a:avLst/>
                </a:prstGeom>
                <a:solidFill>
                  <a:srgbClr val="DB3F2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Rectangle 17"/>
                <p:cNvSpPr>
                  <a:spLocks noChangeArrowheads="1"/>
                </p:cNvSpPr>
                <p:nvPr/>
              </p:nvSpPr>
              <p:spPr bwMode="auto">
                <a:xfrm>
                  <a:off x="738188" y="3427413"/>
                  <a:ext cx="352425" cy="1588"/>
                </a:xfrm>
                <a:prstGeom prst="rect">
                  <a:avLst/>
                </a:prstGeom>
                <a:solidFill>
                  <a:srgbClr val="DB3F2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Rectangle 18"/>
                <p:cNvSpPr>
                  <a:spLocks noChangeArrowheads="1"/>
                </p:cNvSpPr>
                <p:nvPr/>
              </p:nvSpPr>
              <p:spPr bwMode="auto">
                <a:xfrm>
                  <a:off x="738188" y="3429001"/>
                  <a:ext cx="352425" cy="1588"/>
                </a:xfrm>
                <a:prstGeom prst="rect">
                  <a:avLst/>
                </a:prstGeom>
                <a:solidFill>
                  <a:srgbClr val="DB413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Rectangle 19"/>
                <p:cNvSpPr>
                  <a:spLocks noChangeArrowheads="1"/>
                </p:cNvSpPr>
                <p:nvPr/>
              </p:nvSpPr>
              <p:spPr bwMode="auto">
                <a:xfrm>
                  <a:off x="738188" y="3430588"/>
                  <a:ext cx="352425" cy="1588"/>
                </a:xfrm>
                <a:prstGeom prst="rect">
                  <a:avLst/>
                </a:prstGeom>
                <a:solidFill>
                  <a:srgbClr val="DE453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Rectangle 20"/>
                <p:cNvSpPr>
                  <a:spLocks noChangeArrowheads="1"/>
                </p:cNvSpPr>
                <p:nvPr/>
              </p:nvSpPr>
              <p:spPr bwMode="auto">
                <a:xfrm>
                  <a:off x="738188" y="3432176"/>
                  <a:ext cx="352425" cy="1588"/>
                </a:xfrm>
                <a:prstGeom prst="rect">
                  <a:avLst/>
                </a:prstGeom>
                <a:solidFill>
                  <a:srgbClr val="DE473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Rectangle 21"/>
                <p:cNvSpPr>
                  <a:spLocks noChangeArrowheads="1"/>
                </p:cNvSpPr>
                <p:nvPr/>
              </p:nvSpPr>
              <p:spPr bwMode="auto">
                <a:xfrm>
                  <a:off x="738188" y="3433763"/>
                  <a:ext cx="352425" cy="1588"/>
                </a:xfrm>
                <a:prstGeom prst="rect">
                  <a:avLst/>
                </a:prstGeom>
                <a:solidFill>
                  <a:srgbClr val="DE473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Rectangle 22"/>
                <p:cNvSpPr>
                  <a:spLocks noChangeArrowheads="1"/>
                </p:cNvSpPr>
                <p:nvPr/>
              </p:nvSpPr>
              <p:spPr bwMode="auto">
                <a:xfrm>
                  <a:off x="738188" y="3435351"/>
                  <a:ext cx="352425" cy="3175"/>
                </a:xfrm>
                <a:prstGeom prst="rect">
                  <a:avLst/>
                </a:prstGeom>
                <a:solidFill>
                  <a:srgbClr val="E04D3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Rectangle 23"/>
                <p:cNvSpPr>
                  <a:spLocks noChangeArrowheads="1"/>
                </p:cNvSpPr>
                <p:nvPr/>
              </p:nvSpPr>
              <p:spPr bwMode="auto">
                <a:xfrm>
                  <a:off x="738188" y="3438526"/>
                  <a:ext cx="352425" cy="1588"/>
                </a:xfrm>
                <a:prstGeom prst="rect">
                  <a:avLst/>
                </a:prstGeom>
                <a:solidFill>
                  <a:srgbClr val="E04D3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Rectangle 24"/>
                <p:cNvSpPr>
                  <a:spLocks noChangeArrowheads="1"/>
                </p:cNvSpPr>
                <p:nvPr/>
              </p:nvSpPr>
              <p:spPr bwMode="auto">
                <a:xfrm>
                  <a:off x="738188" y="3440113"/>
                  <a:ext cx="352425" cy="1588"/>
                </a:xfrm>
                <a:prstGeom prst="rect">
                  <a:avLst/>
                </a:prstGeom>
                <a:solidFill>
                  <a:srgbClr val="E04F3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Rectangle 25"/>
                <p:cNvSpPr>
                  <a:spLocks noChangeArrowheads="1"/>
                </p:cNvSpPr>
                <p:nvPr/>
              </p:nvSpPr>
              <p:spPr bwMode="auto">
                <a:xfrm>
                  <a:off x="738188" y="3441701"/>
                  <a:ext cx="352425" cy="1588"/>
                </a:xfrm>
                <a:prstGeom prst="rect">
                  <a:avLst/>
                </a:prstGeom>
                <a:solidFill>
                  <a:srgbClr val="E0513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Rectangle 26"/>
                <p:cNvSpPr>
                  <a:spLocks noChangeArrowheads="1"/>
                </p:cNvSpPr>
                <p:nvPr/>
              </p:nvSpPr>
              <p:spPr bwMode="auto">
                <a:xfrm>
                  <a:off x="738188" y="3443288"/>
                  <a:ext cx="352425" cy="1588"/>
                </a:xfrm>
                <a:prstGeom prst="rect">
                  <a:avLst/>
                </a:prstGeom>
                <a:solidFill>
                  <a:srgbClr val="E3523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Rectangle 27"/>
                <p:cNvSpPr>
                  <a:spLocks noChangeArrowheads="1"/>
                </p:cNvSpPr>
                <p:nvPr/>
              </p:nvSpPr>
              <p:spPr bwMode="auto">
                <a:xfrm>
                  <a:off x="738188" y="3444876"/>
                  <a:ext cx="352425" cy="1588"/>
                </a:xfrm>
                <a:prstGeom prst="rect">
                  <a:avLst/>
                </a:prstGeom>
                <a:solidFill>
                  <a:srgbClr val="E3543B"/>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Rectangle 28"/>
                <p:cNvSpPr>
                  <a:spLocks noChangeArrowheads="1"/>
                </p:cNvSpPr>
                <p:nvPr/>
              </p:nvSpPr>
              <p:spPr bwMode="auto">
                <a:xfrm>
                  <a:off x="738188" y="3446463"/>
                  <a:ext cx="352425" cy="1588"/>
                </a:xfrm>
                <a:prstGeom prst="rect">
                  <a:avLst/>
                </a:prstGeom>
                <a:solidFill>
                  <a:srgbClr val="E3573B"/>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Rectangle 29"/>
                <p:cNvSpPr>
                  <a:spLocks noChangeArrowheads="1"/>
                </p:cNvSpPr>
                <p:nvPr/>
              </p:nvSpPr>
              <p:spPr bwMode="auto">
                <a:xfrm>
                  <a:off x="738188" y="3448051"/>
                  <a:ext cx="352425" cy="3175"/>
                </a:xfrm>
                <a:prstGeom prst="rect">
                  <a:avLst/>
                </a:prstGeom>
                <a:solidFill>
                  <a:srgbClr val="E3593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Rectangle 30"/>
                <p:cNvSpPr>
                  <a:spLocks noChangeArrowheads="1"/>
                </p:cNvSpPr>
                <p:nvPr/>
              </p:nvSpPr>
              <p:spPr bwMode="auto">
                <a:xfrm>
                  <a:off x="738188" y="3451226"/>
                  <a:ext cx="352425" cy="1588"/>
                </a:xfrm>
                <a:prstGeom prst="rect">
                  <a:avLst/>
                </a:prstGeom>
                <a:solidFill>
                  <a:srgbClr val="E65A3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Rectangle 31"/>
                <p:cNvSpPr>
                  <a:spLocks noChangeArrowheads="1"/>
                </p:cNvSpPr>
                <p:nvPr/>
              </p:nvSpPr>
              <p:spPr bwMode="auto">
                <a:xfrm>
                  <a:off x="738188" y="3452813"/>
                  <a:ext cx="352425" cy="1588"/>
                </a:xfrm>
                <a:prstGeom prst="rect">
                  <a:avLst/>
                </a:prstGeom>
                <a:solidFill>
                  <a:srgbClr val="E65C4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Rectangle 32"/>
                <p:cNvSpPr>
                  <a:spLocks noChangeArrowheads="1"/>
                </p:cNvSpPr>
                <p:nvPr/>
              </p:nvSpPr>
              <p:spPr bwMode="auto">
                <a:xfrm>
                  <a:off x="738188" y="3454401"/>
                  <a:ext cx="352425" cy="1588"/>
                </a:xfrm>
                <a:prstGeom prst="rect">
                  <a:avLst/>
                </a:prstGeom>
                <a:solidFill>
                  <a:srgbClr val="E65F4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Rectangle 33"/>
                <p:cNvSpPr>
                  <a:spLocks noChangeArrowheads="1"/>
                </p:cNvSpPr>
                <p:nvPr/>
              </p:nvSpPr>
              <p:spPr bwMode="auto">
                <a:xfrm>
                  <a:off x="738188" y="3455988"/>
                  <a:ext cx="352425" cy="1588"/>
                </a:xfrm>
                <a:prstGeom prst="rect">
                  <a:avLst/>
                </a:prstGeom>
                <a:solidFill>
                  <a:srgbClr val="E6604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Rectangle 34"/>
                <p:cNvSpPr>
                  <a:spLocks noChangeArrowheads="1"/>
                </p:cNvSpPr>
                <p:nvPr/>
              </p:nvSpPr>
              <p:spPr bwMode="auto">
                <a:xfrm>
                  <a:off x="738188" y="3457576"/>
                  <a:ext cx="352425" cy="1588"/>
                </a:xfrm>
                <a:prstGeom prst="rect">
                  <a:avLst/>
                </a:prstGeom>
                <a:solidFill>
                  <a:srgbClr val="E6604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Rectangle 35"/>
                <p:cNvSpPr>
                  <a:spLocks noChangeArrowheads="1"/>
                </p:cNvSpPr>
                <p:nvPr/>
              </p:nvSpPr>
              <p:spPr bwMode="auto">
                <a:xfrm>
                  <a:off x="738188" y="3459163"/>
                  <a:ext cx="352425" cy="3175"/>
                </a:xfrm>
                <a:prstGeom prst="rect">
                  <a:avLst/>
                </a:prstGeom>
                <a:solidFill>
                  <a:srgbClr val="E8664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Rectangle 36"/>
                <p:cNvSpPr>
                  <a:spLocks noChangeArrowheads="1"/>
                </p:cNvSpPr>
                <p:nvPr/>
              </p:nvSpPr>
              <p:spPr bwMode="auto">
                <a:xfrm>
                  <a:off x="738188" y="3462338"/>
                  <a:ext cx="352425" cy="1588"/>
                </a:xfrm>
                <a:prstGeom prst="rect">
                  <a:avLst/>
                </a:prstGeom>
                <a:solidFill>
                  <a:srgbClr val="E8664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Rectangle 37"/>
                <p:cNvSpPr>
                  <a:spLocks noChangeArrowheads="1"/>
                </p:cNvSpPr>
                <p:nvPr/>
              </p:nvSpPr>
              <p:spPr bwMode="auto">
                <a:xfrm>
                  <a:off x="738188" y="3463926"/>
                  <a:ext cx="352425" cy="1588"/>
                </a:xfrm>
                <a:prstGeom prst="rect">
                  <a:avLst/>
                </a:prstGeom>
                <a:solidFill>
                  <a:srgbClr val="E8684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Rectangle 38"/>
                <p:cNvSpPr>
                  <a:spLocks noChangeArrowheads="1"/>
                </p:cNvSpPr>
                <p:nvPr/>
              </p:nvSpPr>
              <p:spPr bwMode="auto">
                <a:xfrm>
                  <a:off x="738188" y="3465513"/>
                  <a:ext cx="352425" cy="1588"/>
                </a:xfrm>
                <a:prstGeom prst="rect">
                  <a:avLst/>
                </a:prstGeom>
                <a:solidFill>
                  <a:srgbClr val="E86B4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Rectangle 39"/>
                <p:cNvSpPr>
                  <a:spLocks noChangeArrowheads="1"/>
                </p:cNvSpPr>
                <p:nvPr/>
              </p:nvSpPr>
              <p:spPr bwMode="auto">
                <a:xfrm>
                  <a:off x="738188" y="3467101"/>
                  <a:ext cx="352425" cy="1588"/>
                </a:xfrm>
                <a:prstGeom prst="rect">
                  <a:avLst/>
                </a:prstGeom>
                <a:solidFill>
                  <a:srgbClr val="EB6E4B"/>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Rectangle 40"/>
                <p:cNvSpPr>
                  <a:spLocks noChangeArrowheads="1"/>
                </p:cNvSpPr>
                <p:nvPr/>
              </p:nvSpPr>
              <p:spPr bwMode="auto">
                <a:xfrm>
                  <a:off x="738188" y="3468688"/>
                  <a:ext cx="352425" cy="1588"/>
                </a:xfrm>
                <a:prstGeom prst="rect">
                  <a:avLst/>
                </a:prstGeom>
                <a:solidFill>
                  <a:srgbClr val="EB6E4B"/>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Rectangle 41"/>
                <p:cNvSpPr>
                  <a:spLocks noChangeArrowheads="1"/>
                </p:cNvSpPr>
                <p:nvPr/>
              </p:nvSpPr>
              <p:spPr bwMode="auto">
                <a:xfrm>
                  <a:off x="738188" y="3470276"/>
                  <a:ext cx="352425" cy="1588"/>
                </a:xfrm>
                <a:prstGeom prst="rect">
                  <a:avLst/>
                </a:prstGeom>
                <a:solidFill>
                  <a:srgbClr val="EB6F4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Rectangle 42"/>
                <p:cNvSpPr>
                  <a:spLocks noChangeArrowheads="1"/>
                </p:cNvSpPr>
                <p:nvPr/>
              </p:nvSpPr>
              <p:spPr bwMode="auto">
                <a:xfrm>
                  <a:off x="738188" y="3471863"/>
                  <a:ext cx="352425" cy="3175"/>
                </a:xfrm>
                <a:prstGeom prst="rect">
                  <a:avLst/>
                </a:prstGeom>
                <a:solidFill>
                  <a:srgbClr val="EB724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Rectangle 43"/>
                <p:cNvSpPr>
                  <a:spLocks noChangeArrowheads="1"/>
                </p:cNvSpPr>
                <p:nvPr/>
              </p:nvSpPr>
              <p:spPr bwMode="auto">
                <a:xfrm>
                  <a:off x="738188" y="3475038"/>
                  <a:ext cx="352425" cy="1588"/>
                </a:xfrm>
                <a:prstGeom prst="rect">
                  <a:avLst/>
                </a:prstGeom>
                <a:solidFill>
                  <a:srgbClr val="EB74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Rectangle 44"/>
                <p:cNvSpPr>
                  <a:spLocks noChangeArrowheads="1"/>
                </p:cNvSpPr>
                <p:nvPr/>
              </p:nvSpPr>
              <p:spPr bwMode="auto">
                <a:xfrm>
                  <a:off x="738188" y="3476626"/>
                  <a:ext cx="352425" cy="1588"/>
                </a:xfrm>
                <a:prstGeom prst="rect">
                  <a:avLst/>
                </a:prstGeom>
                <a:solidFill>
                  <a:srgbClr val="ED755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Rectangle 45"/>
                <p:cNvSpPr>
                  <a:spLocks noChangeArrowheads="1"/>
                </p:cNvSpPr>
                <p:nvPr/>
              </p:nvSpPr>
              <p:spPr bwMode="auto">
                <a:xfrm>
                  <a:off x="738188" y="3478213"/>
                  <a:ext cx="352425" cy="1588"/>
                </a:xfrm>
                <a:prstGeom prst="rect">
                  <a:avLst/>
                </a:prstGeom>
                <a:solidFill>
                  <a:srgbClr val="ED7A5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Rectangle 46"/>
                <p:cNvSpPr>
                  <a:spLocks noChangeArrowheads="1"/>
                </p:cNvSpPr>
                <p:nvPr/>
              </p:nvSpPr>
              <p:spPr bwMode="auto">
                <a:xfrm>
                  <a:off x="738188" y="3479801"/>
                  <a:ext cx="352425" cy="1588"/>
                </a:xfrm>
                <a:prstGeom prst="rect">
                  <a:avLst/>
                </a:prstGeom>
                <a:solidFill>
                  <a:srgbClr val="ED7A5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Rectangle 47"/>
                <p:cNvSpPr>
                  <a:spLocks noChangeArrowheads="1"/>
                </p:cNvSpPr>
                <p:nvPr/>
              </p:nvSpPr>
              <p:spPr bwMode="auto">
                <a:xfrm>
                  <a:off x="738188" y="3481388"/>
                  <a:ext cx="352425" cy="1588"/>
                </a:xfrm>
                <a:prstGeom prst="rect">
                  <a:avLst/>
                </a:prstGeom>
                <a:solidFill>
                  <a:srgbClr val="ED7B55"/>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Rectangle 48"/>
                <p:cNvSpPr>
                  <a:spLocks noChangeArrowheads="1"/>
                </p:cNvSpPr>
                <p:nvPr/>
              </p:nvSpPr>
              <p:spPr bwMode="auto">
                <a:xfrm>
                  <a:off x="738188" y="3482976"/>
                  <a:ext cx="352425" cy="3175"/>
                </a:xfrm>
                <a:prstGeom prst="rect">
                  <a:avLst/>
                </a:prstGeom>
                <a:solidFill>
                  <a:srgbClr val="F07D5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Rectangle 49"/>
                <p:cNvSpPr>
                  <a:spLocks noChangeArrowheads="1"/>
                </p:cNvSpPr>
                <p:nvPr/>
              </p:nvSpPr>
              <p:spPr bwMode="auto">
                <a:xfrm>
                  <a:off x="738188" y="3486151"/>
                  <a:ext cx="352425" cy="1588"/>
                </a:xfrm>
                <a:prstGeom prst="rect">
                  <a:avLst/>
                </a:prstGeom>
                <a:solidFill>
                  <a:srgbClr val="F0815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Rectangle 50"/>
                <p:cNvSpPr>
                  <a:spLocks noChangeArrowheads="1"/>
                </p:cNvSpPr>
                <p:nvPr/>
              </p:nvSpPr>
              <p:spPr bwMode="auto">
                <a:xfrm>
                  <a:off x="738188" y="3487738"/>
                  <a:ext cx="352425" cy="1588"/>
                </a:xfrm>
                <a:prstGeom prst="rect">
                  <a:avLst/>
                </a:prstGeom>
                <a:solidFill>
                  <a:srgbClr val="F0815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Rectangle 51"/>
                <p:cNvSpPr>
                  <a:spLocks noChangeArrowheads="1"/>
                </p:cNvSpPr>
                <p:nvPr/>
              </p:nvSpPr>
              <p:spPr bwMode="auto">
                <a:xfrm>
                  <a:off x="738188" y="3489326"/>
                  <a:ext cx="352425" cy="1588"/>
                </a:xfrm>
                <a:prstGeom prst="rect">
                  <a:avLst/>
                </a:prstGeom>
                <a:solidFill>
                  <a:srgbClr val="F0835B"/>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Rectangle 52"/>
                <p:cNvSpPr>
                  <a:spLocks noChangeArrowheads="1"/>
                </p:cNvSpPr>
                <p:nvPr/>
              </p:nvSpPr>
              <p:spPr bwMode="auto">
                <a:xfrm>
                  <a:off x="738188" y="3490913"/>
                  <a:ext cx="352425" cy="1588"/>
                </a:xfrm>
                <a:prstGeom prst="rect">
                  <a:avLst/>
                </a:prstGeom>
                <a:solidFill>
                  <a:srgbClr val="F0855B"/>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Rectangle 53"/>
                <p:cNvSpPr>
                  <a:spLocks noChangeArrowheads="1"/>
                </p:cNvSpPr>
                <p:nvPr/>
              </p:nvSpPr>
              <p:spPr bwMode="auto">
                <a:xfrm>
                  <a:off x="738188" y="3492501"/>
                  <a:ext cx="352425" cy="1588"/>
                </a:xfrm>
                <a:prstGeom prst="rect">
                  <a:avLst/>
                </a:prstGeom>
                <a:solidFill>
                  <a:srgbClr val="F0875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Rectangle 54"/>
                <p:cNvSpPr>
                  <a:spLocks noChangeArrowheads="1"/>
                </p:cNvSpPr>
                <p:nvPr/>
              </p:nvSpPr>
              <p:spPr bwMode="auto">
                <a:xfrm>
                  <a:off x="738188" y="3494088"/>
                  <a:ext cx="352425" cy="1588"/>
                </a:xfrm>
                <a:prstGeom prst="rect">
                  <a:avLst/>
                </a:prstGeom>
                <a:solidFill>
                  <a:srgbClr val="F2885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Rectangle 55"/>
                <p:cNvSpPr>
                  <a:spLocks noChangeArrowheads="1"/>
                </p:cNvSpPr>
                <p:nvPr/>
              </p:nvSpPr>
              <p:spPr bwMode="auto">
                <a:xfrm>
                  <a:off x="738188" y="3495676"/>
                  <a:ext cx="352425" cy="3175"/>
                </a:xfrm>
                <a:prstGeom prst="rect">
                  <a:avLst/>
                </a:prstGeom>
                <a:solidFill>
                  <a:srgbClr val="F28D6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Rectangle 56"/>
                <p:cNvSpPr>
                  <a:spLocks noChangeArrowheads="1"/>
                </p:cNvSpPr>
                <p:nvPr/>
              </p:nvSpPr>
              <p:spPr bwMode="auto">
                <a:xfrm>
                  <a:off x="738188" y="3498851"/>
                  <a:ext cx="352425" cy="1588"/>
                </a:xfrm>
                <a:prstGeom prst="rect">
                  <a:avLst/>
                </a:prstGeom>
                <a:solidFill>
                  <a:srgbClr val="F28D6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Rectangle 57"/>
                <p:cNvSpPr>
                  <a:spLocks noChangeArrowheads="1"/>
                </p:cNvSpPr>
                <p:nvPr/>
              </p:nvSpPr>
              <p:spPr bwMode="auto">
                <a:xfrm>
                  <a:off x="738188" y="3500438"/>
                  <a:ext cx="352425" cy="1588"/>
                </a:xfrm>
                <a:prstGeom prst="rect">
                  <a:avLst/>
                </a:prstGeom>
                <a:solidFill>
                  <a:srgbClr val="F28E6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Rectangle 58"/>
                <p:cNvSpPr>
                  <a:spLocks noChangeArrowheads="1"/>
                </p:cNvSpPr>
                <p:nvPr/>
              </p:nvSpPr>
              <p:spPr bwMode="auto">
                <a:xfrm>
                  <a:off x="738188" y="3502026"/>
                  <a:ext cx="352425" cy="1588"/>
                </a:xfrm>
                <a:prstGeom prst="rect">
                  <a:avLst/>
                </a:prstGeom>
                <a:solidFill>
                  <a:srgbClr val="F2916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Rectangle 59"/>
                <p:cNvSpPr>
                  <a:spLocks noChangeArrowheads="1"/>
                </p:cNvSpPr>
                <p:nvPr/>
              </p:nvSpPr>
              <p:spPr bwMode="auto">
                <a:xfrm>
                  <a:off x="738188" y="3503613"/>
                  <a:ext cx="352425" cy="1588"/>
                </a:xfrm>
                <a:prstGeom prst="rect">
                  <a:avLst/>
                </a:prstGeom>
                <a:solidFill>
                  <a:srgbClr val="F5946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Rectangle 60"/>
                <p:cNvSpPr>
                  <a:spLocks noChangeArrowheads="1"/>
                </p:cNvSpPr>
                <p:nvPr/>
              </p:nvSpPr>
              <p:spPr bwMode="auto">
                <a:xfrm>
                  <a:off x="738188" y="3505201"/>
                  <a:ext cx="352425" cy="1588"/>
                </a:xfrm>
                <a:prstGeom prst="rect">
                  <a:avLst/>
                </a:prstGeom>
                <a:solidFill>
                  <a:srgbClr val="F5946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Rectangle 61"/>
                <p:cNvSpPr>
                  <a:spLocks noChangeArrowheads="1"/>
                </p:cNvSpPr>
                <p:nvPr/>
              </p:nvSpPr>
              <p:spPr bwMode="auto">
                <a:xfrm>
                  <a:off x="738188" y="3506788"/>
                  <a:ext cx="352425" cy="3175"/>
                </a:xfrm>
                <a:prstGeom prst="rect">
                  <a:avLst/>
                </a:prstGeom>
                <a:solidFill>
                  <a:srgbClr val="F5986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Rectangle 62"/>
                <p:cNvSpPr>
                  <a:spLocks noChangeArrowheads="1"/>
                </p:cNvSpPr>
                <p:nvPr/>
              </p:nvSpPr>
              <p:spPr bwMode="auto">
                <a:xfrm>
                  <a:off x="738188" y="3509963"/>
                  <a:ext cx="352425" cy="1588"/>
                </a:xfrm>
                <a:prstGeom prst="rect">
                  <a:avLst/>
                </a:prstGeom>
                <a:solidFill>
                  <a:srgbClr val="F5986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Rectangle 63"/>
                <p:cNvSpPr>
                  <a:spLocks noChangeArrowheads="1"/>
                </p:cNvSpPr>
                <p:nvPr/>
              </p:nvSpPr>
              <p:spPr bwMode="auto">
                <a:xfrm>
                  <a:off x="738188" y="3511551"/>
                  <a:ext cx="352425" cy="1588"/>
                </a:xfrm>
                <a:prstGeom prst="rect">
                  <a:avLst/>
                </a:prstGeom>
                <a:solidFill>
                  <a:srgbClr val="F5996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Rectangle 64"/>
                <p:cNvSpPr>
                  <a:spLocks noChangeArrowheads="1"/>
                </p:cNvSpPr>
                <p:nvPr/>
              </p:nvSpPr>
              <p:spPr bwMode="auto">
                <a:xfrm>
                  <a:off x="738188" y="3513138"/>
                  <a:ext cx="352425" cy="1588"/>
                </a:xfrm>
                <a:prstGeom prst="rect">
                  <a:avLst/>
                </a:prstGeom>
                <a:solidFill>
                  <a:srgbClr val="F59C6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Rectangle 65"/>
                <p:cNvSpPr>
                  <a:spLocks noChangeArrowheads="1"/>
                </p:cNvSpPr>
                <p:nvPr/>
              </p:nvSpPr>
              <p:spPr bwMode="auto">
                <a:xfrm>
                  <a:off x="738188" y="3514726"/>
                  <a:ext cx="352425" cy="1588"/>
                </a:xfrm>
                <a:prstGeom prst="rect">
                  <a:avLst/>
                </a:prstGeom>
                <a:solidFill>
                  <a:srgbClr val="F59D6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Rectangle 66"/>
                <p:cNvSpPr>
                  <a:spLocks noChangeArrowheads="1"/>
                </p:cNvSpPr>
                <p:nvPr/>
              </p:nvSpPr>
              <p:spPr bwMode="auto">
                <a:xfrm>
                  <a:off x="738188" y="3516313"/>
                  <a:ext cx="352425" cy="1588"/>
                </a:xfrm>
                <a:prstGeom prst="rect">
                  <a:avLst/>
                </a:prstGeom>
                <a:solidFill>
                  <a:srgbClr val="F7A17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Rectangle 67"/>
                <p:cNvSpPr>
                  <a:spLocks noChangeArrowheads="1"/>
                </p:cNvSpPr>
                <p:nvPr/>
              </p:nvSpPr>
              <p:spPr bwMode="auto">
                <a:xfrm>
                  <a:off x="738188" y="3517901"/>
                  <a:ext cx="352425" cy="1588"/>
                </a:xfrm>
                <a:prstGeom prst="rect">
                  <a:avLst/>
                </a:prstGeom>
                <a:solidFill>
                  <a:srgbClr val="F7A37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Rectangle 68"/>
                <p:cNvSpPr>
                  <a:spLocks noChangeArrowheads="1"/>
                </p:cNvSpPr>
                <p:nvPr/>
              </p:nvSpPr>
              <p:spPr bwMode="auto">
                <a:xfrm>
                  <a:off x="738188" y="3519488"/>
                  <a:ext cx="352425" cy="3175"/>
                </a:xfrm>
                <a:prstGeom prst="rect">
                  <a:avLst/>
                </a:prstGeom>
                <a:solidFill>
                  <a:srgbClr val="F7A47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Rectangle 69"/>
                <p:cNvSpPr>
                  <a:spLocks noChangeArrowheads="1"/>
                </p:cNvSpPr>
                <p:nvPr/>
              </p:nvSpPr>
              <p:spPr bwMode="auto">
                <a:xfrm>
                  <a:off x="738188" y="3522663"/>
                  <a:ext cx="352425" cy="1588"/>
                </a:xfrm>
                <a:prstGeom prst="rect">
                  <a:avLst/>
                </a:prstGeom>
                <a:solidFill>
                  <a:srgbClr val="F7A77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Rectangle 70"/>
                <p:cNvSpPr>
                  <a:spLocks noChangeArrowheads="1"/>
                </p:cNvSpPr>
                <p:nvPr/>
              </p:nvSpPr>
              <p:spPr bwMode="auto">
                <a:xfrm>
                  <a:off x="738188" y="3524251"/>
                  <a:ext cx="352425" cy="1588"/>
                </a:xfrm>
                <a:prstGeom prst="rect">
                  <a:avLst/>
                </a:prstGeom>
                <a:solidFill>
                  <a:srgbClr val="F7A87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Rectangle 71"/>
                <p:cNvSpPr>
                  <a:spLocks noChangeArrowheads="1"/>
                </p:cNvSpPr>
                <p:nvPr/>
              </p:nvSpPr>
              <p:spPr bwMode="auto">
                <a:xfrm>
                  <a:off x="738188" y="3525838"/>
                  <a:ext cx="352425" cy="1588"/>
                </a:xfrm>
                <a:prstGeom prst="rect">
                  <a:avLst/>
                </a:prstGeom>
                <a:solidFill>
                  <a:srgbClr val="F7A87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Rectangle 72"/>
                <p:cNvSpPr>
                  <a:spLocks noChangeArrowheads="1"/>
                </p:cNvSpPr>
                <p:nvPr/>
              </p:nvSpPr>
              <p:spPr bwMode="auto">
                <a:xfrm>
                  <a:off x="738188" y="3527426"/>
                  <a:ext cx="352425" cy="1588"/>
                </a:xfrm>
                <a:prstGeom prst="rect">
                  <a:avLst/>
                </a:prstGeom>
                <a:solidFill>
                  <a:srgbClr val="F7AC7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Rectangle 73"/>
                <p:cNvSpPr>
                  <a:spLocks noChangeArrowheads="1"/>
                </p:cNvSpPr>
                <p:nvPr/>
              </p:nvSpPr>
              <p:spPr bwMode="auto">
                <a:xfrm>
                  <a:off x="738188" y="3529013"/>
                  <a:ext cx="352425" cy="1588"/>
                </a:xfrm>
                <a:prstGeom prst="rect">
                  <a:avLst/>
                </a:prstGeom>
                <a:solidFill>
                  <a:srgbClr val="FAAF7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Rectangle 74"/>
                <p:cNvSpPr>
                  <a:spLocks noChangeArrowheads="1"/>
                </p:cNvSpPr>
                <p:nvPr/>
              </p:nvSpPr>
              <p:spPr bwMode="auto">
                <a:xfrm>
                  <a:off x="738188" y="3530601"/>
                  <a:ext cx="352425" cy="3175"/>
                </a:xfrm>
                <a:prstGeom prst="rect">
                  <a:avLst/>
                </a:prstGeom>
                <a:solidFill>
                  <a:srgbClr val="FAB17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Rectangle 75"/>
                <p:cNvSpPr>
                  <a:spLocks noChangeArrowheads="1"/>
                </p:cNvSpPr>
                <p:nvPr/>
              </p:nvSpPr>
              <p:spPr bwMode="auto">
                <a:xfrm>
                  <a:off x="738188" y="3533776"/>
                  <a:ext cx="352425" cy="1588"/>
                </a:xfrm>
                <a:prstGeom prst="rect">
                  <a:avLst/>
                </a:prstGeom>
                <a:solidFill>
                  <a:srgbClr val="FAB27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Rectangle 76"/>
                <p:cNvSpPr>
                  <a:spLocks noChangeArrowheads="1"/>
                </p:cNvSpPr>
                <p:nvPr/>
              </p:nvSpPr>
              <p:spPr bwMode="auto">
                <a:xfrm>
                  <a:off x="738188" y="3535363"/>
                  <a:ext cx="352425" cy="1588"/>
                </a:xfrm>
                <a:prstGeom prst="rect">
                  <a:avLst/>
                </a:prstGeom>
                <a:solidFill>
                  <a:srgbClr val="FAB57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Rectangle 77"/>
                <p:cNvSpPr>
                  <a:spLocks noChangeArrowheads="1"/>
                </p:cNvSpPr>
                <p:nvPr/>
              </p:nvSpPr>
              <p:spPr bwMode="auto">
                <a:xfrm>
                  <a:off x="738188" y="3536951"/>
                  <a:ext cx="352425" cy="1588"/>
                </a:xfrm>
                <a:prstGeom prst="rect">
                  <a:avLst/>
                </a:prstGeom>
                <a:solidFill>
                  <a:srgbClr val="FAB68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Rectangle 78"/>
                <p:cNvSpPr>
                  <a:spLocks noChangeArrowheads="1"/>
                </p:cNvSpPr>
                <p:nvPr/>
              </p:nvSpPr>
              <p:spPr bwMode="auto">
                <a:xfrm>
                  <a:off x="738188" y="3538538"/>
                  <a:ext cx="352425" cy="1588"/>
                </a:xfrm>
                <a:prstGeom prst="rect">
                  <a:avLst/>
                </a:prstGeom>
                <a:solidFill>
                  <a:srgbClr val="FAB88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Rectangle 79"/>
                <p:cNvSpPr>
                  <a:spLocks noChangeArrowheads="1"/>
                </p:cNvSpPr>
                <p:nvPr/>
              </p:nvSpPr>
              <p:spPr bwMode="auto">
                <a:xfrm>
                  <a:off x="738188" y="3540126"/>
                  <a:ext cx="352425" cy="1588"/>
                </a:xfrm>
                <a:prstGeom prst="rect">
                  <a:avLst/>
                </a:prstGeom>
                <a:solidFill>
                  <a:srgbClr val="FAB98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Rectangle 80"/>
                <p:cNvSpPr>
                  <a:spLocks noChangeArrowheads="1"/>
                </p:cNvSpPr>
                <p:nvPr/>
              </p:nvSpPr>
              <p:spPr bwMode="auto">
                <a:xfrm>
                  <a:off x="738188" y="3541713"/>
                  <a:ext cx="352425" cy="1588"/>
                </a:xfrm>
                <a:prstGeom prst="rect">
                  <a:avLst/>
                </a:prstGeom>
                <a:solidFill>
                  <a:srgbClr val="FABD8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Rectangle 81"/>
                <p:cNvSpPr>
                  <a:spLocks noChangeArrowheads="1"/>
                </p:cNvSpPr>
                <p:nvPr/>
              </p:nvSpPr>
              <p:spPr bwMode="auto">
                <a:xfrm>
                  <a:off x="738188" y="3543301"/>
                  <a:ext cx="352425" cy="3175"/>
                </a:xfrm>
                <a:prstGeom prst="rect">
                  <a:avLst/>
                </a:prstGeom>
                <a:solidFill>
                  <a:srgbClr val="FABD8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Rectangle 82"/>
                <p:cNvSpPr>
                  <a:spLocks noChangeArrowheads="1"/>
                </p:cNvSpPr>
                <p:nvPr/>
              </p:nvSpPr>
              <p:spPr bwMode="auto">
                <a:xfrm>
                  <a:off x="738188" y="3546476"/>
                  <a:ext cx="352425" cy="1588"/>
                </a:xfrm>
                <a:prstGeom prst="rect">
                  <a:avLst/>
                </a:prstGeom>
                <a:solidFill>
                  <a:srgbClr val="FCC28B"/>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Rectangle 83"/>
                <p:cNvSpPr>
                  <a:spLocks noChangeArrowheads="1"/>
                </p:cNvSpPr>
                <p:nvPr/>
              </p:nvSpPr>
              <p:spPr bwMode="auto">
                <a:xfrm>
                  <a:off x="738188" y="3548063"/>
                  <a:ext cx="352425" cy="1588"/>
                </a:xfrm>
                <a:prstGeom prst="rect">
                  <a:avLst/>
                </a:prstGeom>
                <a:solidFill>
                  <a:srgbClr val="FCC28B"/>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Rectangle 84"/>
                <p:cNvSpPr>
                  <a:spLocks noChangeArrowheads="1"/>
                </p:cNvSpPr>
                <p:nvPr/>
              </p:nvSpPr>
              <p:spPr bwMode="auto">
                <a:xfrm>
                  <a:off x="738188" y="3549651"/>
                  <a:ext cx="352425" cy="1588"/>
                </a:xfrm>
                <a:prstGeom prst="rect">
                  <a:avLst/>
                </a:prstGeom>
                <a:solidFill>
                  <a:srgbClr val="FCC58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Rectangle 85"/>
                <p:cNvSpPr>
                  <a:spLocks noChangeArrowheads="1"/>
                </p:cNvSpPr>
                <p:nvPr/>
              </p:nvSpPr>
              <p:spPr bwMode="auto">
                <a:xfrm>
                  <a:off x="738188" y="3551238"/>
                  <a:ext cx="352425" cy="1588"/>
                </a:xfrm>
                <a:prstGeom prst="rect">
                  <a:avLst/>
                </a:prstGeom>
                <a:solidFill>
                  <a:srgbClr val="FCC6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Rectangle 86"/>
                <p:cNvSpPr>
                  <a:spLocks noChangeArrowheads="1"/>
                </p:cNvSpPr>
                <p:nvPr/>
              </p:nvSpPr>
              <p:spPr bwMode="auto">
                <a:xfrm>
                  <a:off x="738188" y="3552826"/>
                  <a:ext cx="352425" cy="1588"/>
                </a:xfrm>
                <a:prstGeom prst="rect">
                  <a:avLst/>
                </a:prstGeom>
                <a:solidFill>
                  <a:srgbClr val="FCC8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Rectangle 87"/>
                <p:cNvSpPr>
                  <a:spLocks noChangeArrowheads="1"/>
                </p:cNvSpPr>
                <p:nvPr/>
              </p:nvSpPr>
              <p:spPr bwMode="auto">
                <a:xfrm>
                  <a:off x="738188" y="3554413"/>
                  <a:ext cx="352425" cy="3175"/>
                </a:xfrm>
                <a:prstGeom prst="rect">
                  <a:avLst/>
                </a:prstGeom>
                <a:solidFill>
                  <a:srgbClr val="FCCB9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Rectangle 88"/>
                <p:cNvSpPr>
                  <a:spLocks noChangeArrowheads="1"/>
                </p:cNvSpPr>
                <p:nvPr/>
              </p:nvSpPr>
              <p:spPr bwMode="auto">
                <a:xfrm>
                  <a:off x="738188" y="3557588"/>
                  <a:ext cx="352425" cy="1588"/>
                </a:xfrm>
                <a:prstGeom prst="rect">
                  <a:avLst/>
                </a:prstGeom>
                <a:solidFill>
                  <a:srgbClr val="FCCC95"/>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Rectangle 89"/>
                <p:cNvSpPr>
                  <a:spLocks noChangeArrowheads="1"/>
                </p:cNvSpPr>
                <p:nvPr/>
              </p:nvSpPr>
              <p:spPr bwMode="auto">
                <a:xfrm>
                  <a:off x="738188" y="3559176"/>
                  <a:ext cx="352425" cy="1588"/>
                </a:xfrm>
                <a:prstGeom prst="rect">
                  <a:avLst/>
                </a:prstGeom>
                <a:solidFill>
                  <a:srgbClr val="FCCE95"/>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Rectangle 90"/>
                <p:cNvSpPr>
                  <a:spLocks noChangeArrowheads="1"/>
                </p:cNvSpPr>
                <p:nvPr/>
              </p:nvSpPr>
              <p:spPr bwMode="auto">
                <a:xfrm>
                  <a:off x="738188" y="3560763"/>
                  <a:ext cx="352425" cy="1588"/>
                </a:xfrm>
                <a:prstGeom prst="rect">
                  <a:avLst/>
                </a:prstGeom>
                <a:solidFill>
                  <a:srgbClr val="FCD19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Rectangle 91"/>
                <p:cNvSpPr>
                  <a:spLocks noChangeArrowheads="1"/>
                </p:cNvSpPr>
                <p:nvPr/>
              </p:nvSpPr>
              <p:spPr bwMode="auto">
                <a:xfrm>
                  <a:off x="738188" y="3562351"/>
                  <a:ext cx="352425" cy="1588"/>
                </a:xfrm>
                <a:prstGeom prst="rect">
                  <a:avLst/>
                </a:prstGeom>
                <a:solidFill>
                  <a:srgbClr val="FCD19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Rectangle 92"/>
                <p:cNvSpPr>
                  <a:spLocks noChangeArrowheads="1"/>
                </p:cNvSpPr>
                <p:nvPr/>
              </p:nvSpPr>
              <p:spPr bwMode="auto">
                <a:xfrm>
                  <a:off x="738188" y="3563938"/>
                  <a:ext cx="352425" cy="1588"/>
                </a:xfrm>
                <a:prstGeom prst="rect">
                  <a:avLst/>
                </a:prstGeom>
                <a:solidFill>
                  <a:srgbClr val="FCD39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Rectangle 93"/>
                <p:cNvSpPr>
                  <a:spLocks noChangeArrowheads="1"/>
                </p:cNvSpPr>
                <p:nvPr/>
              </p:nvSpPr>
              <p:spPr bwMode="auto">
                <a:xfrm>
                  <a:off x="738188" y="3565526"/>
                  <a:ext cx="352425" cy="3175"/>
                </a:xfrm>
                <a:prstGeom prst="rect">
                  <a:avLst/>
                </a:prstGeom>
                <a:solidFill>
                  <a:srgbClr val="FCD69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Rectangle 94"/>
                <p:cNvSpPr>
                  <a:spLocks noChangeArrowheads="1"/>
                </p:cNvSpPr>
                <p:nvPr/>
              </p:nvSpPr>
              <p:spPr bwMode="auto">
                <a:xfrm>
                  <a:off x="738188" y="3568701"/>
                  <a:ext cx="352425" cy="1588"/>
                </a:xfrm>
                <a:prstGeom prst="rect">
                  <a:avLst/>
                </a:prstGeom>
                <a:solidFill>
                  <a:srgbClr val="FFDA9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Rectangle 95"/>
                <p:cNvSpPr>
                  <a:spLocks noChangeArrowheads="1"/>
                </p:cNvSpPr>
                <p:nvPr/>
              </p:nvSpPr>
              <p:spPr bwMode="auto">
                <a:xfrm>
                  <a:off x="738188" y="3570288"/>
                  <a:ext cx="352425" cy="1588"/>
                </a:xfrm>
                <a:prstGeom prst="rect">
                  <a:avLst/>
                </a:prstGeom>
                <a:solidFill>
                  <a:srgbClr val="FFDCA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Rectangle 96"/>
                <p:cNvSpPr>
                  <a:spLocks noChangeArrowheads="1"/>
                </p:cNvSpPr>
                <p:nvPr/>
              </p:nvSpPr>
              <p:spPr bwMode="auto">
                <a:xfrm>
                  <a:off x="738188" y="3571876"/>
                  <a:ext cx="352425" cy="1588"/>
                </a:xfrm>
                <a:prstGeom prst="rect">
                  <a:avLst/>
                </a:prstGeom>
                <a:solidFill>
                  <a:srgbClr val="FFDDA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 name="Rectangle 97"/>
                <p:cNvSpPr>
                  <a:spLocks noChangeArrowheads="1"/>
                </p:cNvSpPr>
                <p:nvPr/>
              </p:nvSpPr>
              <p:spPr bwMode="auto">
                <a:xfrm>
                  <a:off x="738188" y="3573463"/>
                  <a:ext cx="352425" cy="1588"/>
                </a:xfrm>
                <a:prstGeom prst="rect">
                  <a:avLst/>
                </a:prstGeom>
                <a:solidFill>
                  <a:srgbClr val="FFDFA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 name="Rectangle 98"/>
                <p:cNvSpPr>
                  <a:spLocks noChangeArrowheads="1"/>
                </p:cNvSpPr>
                <p:nvPr/>
              </p:nvSpPr>
              <p:spPr bwMode="auto">
                <a:xfrm>
                  <a:off x="738188" y="3575051"/>
                  <a:ext cx="352425" cy="1588"/>
                </a:xfrm>
                <a:prstGeom prst="rect">
                  <a:avLst/>
                </a:prstGeom>
                <a:solidFill>
                  <a:srgbClr val="FFE1A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 name="Rectangle 99"/>
                <p:cNvSpPr>
                  <a:spLocks noChangeArrowheads="1"/>
                </p:cNvSpPr>
                <p:nvPr/>
              </p:nvSpPr>
              <p:spPr bwMode="auto">
                <a:xfrm>
                  <a:off x="738188" y="3576638"/>
                  <a:ext cx="352425" cy="1588"/>
                </a:xfrm>
                <a:prstGeom prst="rect">
                  <a:avLst/>
                </a:prstGeom>
                <a:solidFill>
                  <a:srgbClr val="FFE4A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 name="Rectangle 100"/>
                <p:cNvSpPr>
                  <a:spLocks noChangeArrowheads="1"/>
                </p:cNvSpPr>
                <p:nvPr/>
              </p:nvSpPr>
              <p:spPr bwMode="auto">
                <a:xfrm>
                  <a:off x="738188" y="3578226"/>
                  <a:ext cx="352425" cy="3175"/>
                </a:xfrm>
                <a:prstGeom prst="rect">
                  <a:avLst/>
                </a:prstGeom>
                <a:solidFill>
                  <a:srgbClr val="FFE5A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 name="Rectangle 101"/>
                <p:cNvSpPr>
                  <a:spLocks noChangeArrowheads="1"/>
                </p:cNvSpPr>
                <p:nvPr/>
              </p:nvSpPr>
              <p:spPr bwMode="auto">
                <a:xfrm>
                  <a:off x="738188" y="3581401"/>
                  <a:ext cx="352425" cy="1588"/>
                </a:xfrm>
                <a:prstGeom prst="rect">
                  <a:avLst/>
                </a:prstGeom>
                <a:solidFill>
                  <a:srgbClr val="FFE7AB"/>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 name="Rectangle 102"/>
                <p:cNvSpPr>
                  <a:spLocks noChangeArrowheads="1"/>
                </p:cNvSpPr>
                <p:nvPr/>
              </p:nvSpPr>
              <p:spPr bwMode="auto">
                <a:xfrm>
                  <a:off x="738188" y="3582988"/>
                  <a:ext cx="352425" cy="1588"/>
                </a:xfrm>
                <a:prstGeom prst="rect">
                  <a:avLst/>
                </a:prstGeom>
                <a:solidFill>
                  <a:srgbClr val="FFEBA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 name="Rectangle 103"/>
                <p:cNvSpPr>
                  <a:spLocks noChangeArrowheads="1"/>
                </p:cNvSpPr>
                <p:nvPr/>
              </p:nvSpPr>
              <p:spPr bwMode="auto">
                <a:xfrm>
                  <a:off x="738188" y="3584576"/>
                  <a:ext cx="352425" cy="1588"/>
                </a:xfrm>
                <a:prstGeom prst="rect">
                  <a:avLst/>
                </a:prstGeom>
                <a:solidFill>
                  <a:srgbClr val="FFECA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 name="Rectangle 104"/>
                <p:cNvSpPr>
                  <a:spLocks noChangeArrowheads="1"/>
                </p:cNvSpPr>
                <p:nvPr/>
              </p:nvSpPr>
              <p:spPr bwMode="auto">
                <a:xfrm>
                  <a:off x="738188" y="3586163"/>
                  <a:ext cx="352425" cy="1588"/>
                </a:xfrm>
                <a:prstGeom prst="rect">
                  <a:avLst/>
                </a:prstGeom>
                <a:solidFill>
                  <a:srgbClr val="FFEEB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 name="Rectangle 105"/>
                <p:cNvSpPr>
                  <a:spLocks noChangeArrowheads="1"/>
                </p:cNvSpPr>
                <p:nvPr/>
              </p:nvSpPr>
              <p:spPr bwMode="auto">
                <a:xfrm>
                  <a:off x="738188" y="3587751"/>
                  <a:ext cx="352425" cy="1588"/>
                </a:xfrm>
                <a:prstGeom prst="rect">
                  <a:avLst/>
                </a:prstGeom>
                <a:solidFill>
                  <a:srgbClr val="FFF0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Rectangle 106"/>
                <p:cNvSpPr>
                  <a:spLocks noChangeArrowheads="1"/>
                </p:cNvSpPr>
                <p:nvPr/>
              </p:nvSpPr>
              <p:spPr bwMode="auto">
                <a:xfrm>
                  <a:off x="738188" y="3589338"/>
                  <a:ext cx="352425" cy="3175"/>
                </a:xfrm>
                <a:prstGeom prst="rect">
                  <a:avLst/>
                </a:prstGeom>
                <a:solidFill>
                  <a:srgbClr val="FFF3B5"/>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 name="Rectangle 107"/>
                <p:cNvSpPr>
                  <a:spLocks noChangeArrowheads="1"/>
                </p:cNvSpPr>
                <p:nvPr/>
              </p:nvSpPr>
              <p:spPr bwMode="auto">
                <a:xfrm>
                  <a:off x="738188" y="3592513"/>
                  <a:ext cx="352425" cy="1588"/>
                </a:xfrm>
                <a:prstGeom prst="rect">
                  <a:avLst/>
                </a:prstGeom>
                <a:solidFill>
                  <a:srgbClr val="FFF4B5"/>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 name="Rectangle 108"/>
                <p:cNvSpPr>
                  <a:spLocks noChangeArrowheads="1"/>
                </p:cNvSpPr>
                <p:nvPr/>
              </p:nvSpPr>
              <p:spPr bwMode="auto">
                <a:xfrm>
                  <a:off x="738188" y="3594101"/>
                  <a:ext cx="352425" cy="1588"/>
                </a:xfrm>
                <a:prstGeom prst="rect">
                  <a:avLst/>
                </a:prstGeom>
                <a:solidFill>
                  <a:srgbClr val="FFF7B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 name="Rectangle 109"/>
                <p:cNvSpPr>
                  <a:spLocks noChangeArrowheads="1"/>
                </p:cNvSpPr>
                <p:nvPr/>
              </p:nvSpPr>
              <p:spPr bwMode="auto">
                <a:xfrm>
                  <a:off x="738188" y="3595688"/>
                  <a:ext cx="352425" cy="1588"/>
                </a:xfrm>
                <a:prstGeom prst="rect">
                  <a:avLst/>
                </a:prstGeom>
                <a:solidFill>
                  <a:srgbClr val="FFF8B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 name="Rectangle 110"/>
                <p:cNvSpPr>
                  <a:spLocks noChangeArrowheads="1"/>
                </p:cNvSpPr>
                <p:nvPr/>
              </p:nvSpPr>
              <p:spPr bwMode="auto">
                <a:xfrm>
                  <a:off x="738188" y="3597276"/>
                  <a:ext cx="352425" cy="1588"/>
                </a:xfrm>
                <a:prstGeom prst="rect">
                  <a:avLst/>
                </a:prstGeom>
                <a:solidFill>
                  <a:srgbClr val="FFFBB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 name="Rectangle 111"/>
                <p:cNvSpPr>
                  <a:spLocks noChangeArrowheads="1"/>
                </p:cNvSpPr>
                <p:nvPr/>
              </p:nvSpPr>
              <p:spPr bwMode="auto">
                <a:xfrm>
                  <a:off x="738188" y="3598863"/>
                  <a:ext cx="352425" cy="1588"/>
                </a:xfrm>
                <a:prstGeom prst="rect">
                  <a:avLst/>
                </a:prstGeom>
                <a:solidFill>
                  <a:srgbClr val="FFFDB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 name="Rectangle 112"/>
                <p:cNvSpPr>
                  <a:spLocks noChangeArrowheads="1"/>
                </p:cNvSpPr>
                <p:nvPr/>
              </p:nvSpPr>
              <p:spPr bwMode="auto">
                <a:xfrm>
                  <a:off x="738188" y="3600451"/>
                  <a:ext cx="352425" cy="1588"/>
                </a:xfrm>
                <a:prstGeom prst="rect">
                  <a:avLst/>
                </a:prstGeom>
                <a:solidFill>
                  <a:srgbClr val="FFFFB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 name="Line 114"/>
                <p:cNvSpPr>
                  <a:spLocks noChangeShapeType="1"/>
                </p:cNvSpPr>
                <p:nvPr/>
              </p:nvSpPr>
              <p:spPr bwMode="auto">
                <a:xfrm>
                  <a:off x="1090613" y="3589338"/>
                  <a:ext cx="31750" cy="0"/>
                </a:xfrm>
                <a:prstGeom prst="line">
                  <a:avLst/>
                </a:prstGeom>
                <a:noFill/>
                <a:ln w="0">
                  <a:solidFill>
                    <a:srgbClr val="000000"/>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8" name="Rectangle 115"/>
                <p:cNvSpPr>
                  <a:spLocks noChangeArrowheads="1"/>
                </p:cNvSpPr>
                <p:nvPr/>
              </p:nvSpPr>
              <p:spPr bwMode="auto">
                <a:xfrm>
                  <a:off x="738188" y="3589338"/>
                  <a:ext cx="352425" cy="3175"/>
                </a:xfrm>
                <a:prstGeom prst="rect">
                  <a:avLst/>
                </a:prstGeom>
                <a:solidFill>
                  <a:srgbClr val="FFFFB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 name="Rectangle 116"/>
                <p:cNvSpPr>
                  <a:spLocks noChangeArrowheads="1"/>
                </p:cNvSpPr>
                <p:nvPr/>
              </p:nvSpPr>
              <p:spPr bwMode="auto">
                <a:xfrm>
                  <a:off x="738188" y="3592513"/>
                  <a:ext cx="352425" cy="1588"/>
                </a:xfrm>
                <a:prstGeom prst="rect">
                  <a:avLst/>
                </a:prstGeom>
                <a:solidFill>
                  <a:srgbClr val="FCFCB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Rectangle 117"/>
                <p:cNvSpPr>
                  <a:spLocks noChangeArrowheads="1"/>
                </p:cNvSpPr>
                <p:nvPr/>
              </p:nvSpPr>
              <p:spPr bwMode="auto">
                <a:xfrm>
                  <a:off x="738188" y="3594101"/>
                  <a:ext cx="352425" cy="1588"/>
                </a:xfrm>
                <a:prstGeom prst="rect">
                  <a:avLst/>
                </a:prstGeom>
                <a:solidFill>
                  <a:srgbClr val="FBFCC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Rectangle 118"/>
                <p:cNvSpPr>
                  <a:spLocks noChangeArrowheads="1"/>
                </p:cNvSpPr>
                <p:nvPr/>
              </p:nvSpPr>
              <p:spPr bwMode="auto">
                <a:xfrm>
                  <a:off x="738188" y="3595688"/>
                  <a:ext cx="352425" cy="1588"/>
                </a:xfrm>
                <a:prstGeom prst="rect">
                  <a:avLst/>
                </a:prstGeom>
                <a:solidFill>
                  <a:srgbClr val="F9FAB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Rectangle 119"/>
                <p:cNvSpPr>
                  <a:spLocks noChangeArrowheads="1"/>
                </p:cNvSpPr>
                <p:nvPr/>
              </p:nvSpPr>
              <p:spPr bwMode="auto">
                <a:xfrm>
                  <a:off x="738188" y="3597276"/>
                  <a:ext cx="352425" cy="1588"/>
                </a:xfrm>
                <a:prstGeom prst="rect">
                  <a:avLst/>
                </a:prstGeom>
                <a:solidFill>
                  <a:srgbClr val="F9FAC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Rectangle 120"/>
                <p:cNvSpPr>
                  <a:spLocks noChangeArrowheads="1"/>
                </p:cNvSpPr>
                <p:nvPr/>
              </p:nvSpPr>
              <p:spPr bwMode="auto">
                <a:xfrm>
                  <a:off x="738188" y="3598863"/>
                  <a:ext cx="352425" cy="1588"/>
                </a:xfrm>
                <a:prstGeom prst="rect">
                  <a:avLst/>
                </a:prstGeom>
                <a:solidFill>
                  <a:srgbClr val="F5F7B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Rectangle 121"/>
                <p:cNvSpPr>
                  <a:spLocks noChangeArrowheads="1"/>
                </p:cNvSpPr>
                <p:nvPr/>
              </p:nvSpPr>
              <p:spPr bwMode="auto">
                <a:xfrm>
                  <a:off x="738188" y="3600451"/>
                  <a:ext cx="352425" cy="1588"/>
                </a:xfrm>
                <a:prstGeom prst="rect">
                  <a:avLst/>
                </a:prstGeom>
                <a:solidFill>
                  <a:srgbClr val="F3F5B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Rectangle 122"/>
                <p:cNvSpPr>
                  <a:spLocks noChangeArrowheads="1"/>
                </p:cNvSpPr>
                <p:nvPr/>
              </p:nvSpPr>
              <p:spPr bwMode="auto">
                <a:xfrm>
                  <a:off x="738188" y="3602038"/>
                  <a:ext cx="352425" cy="3175"/>
                </a:xfrm>
                <a:prstGeom prst="rect">
                  <a:avLst/>
                </a:prstGeom>
                <a:solidFill>
                  <a:srgbClr val="F2F5B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Rectangle 123"/>
                <p:cNvSpPr>
                  <a:spLocks noChangeArrowheads="1"/>
                </p:cNvSpPr>
                <p:nvPr/>
              </p:nvSpPr>
              <p:spPr bwMode="auto">
                <a:xfrm>
                  <a:off x="738188" y="3605213"/>
                  <a:ext cx="352425" cy="1588"/>
                </a:xfrm>
                <a:prstGeom prst="rect">
                  <a:avLst/>
                </a:prstGeom>
                <a:solidFill>
                  <a:srgbClr val="F0F2B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Rectangle 124"/>
                <p:cNvSpPr>
                  <a:spLocks noChangeArrowheads="1"/>
                </p:cNvSpPr>
                <p:nvPr/>
              </p:nvSpPr>
              <p:spPr bwMode="auto">
                <a:xfrm>
                  <a:off x="738188" y="3606801"/>
                  <a:ext cx="352425" cy="1588"/>
                </a:xfrm>
                <a:prstGeom prst="rect">
                  <a:avLst/>
                </a:prstGeom>
                <a:solidFill>
                  <a:srgbClr val="F0F2B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Rectangle 125"/>
                <p:cNvSpPr>
                  <a:spLocks noChangeArrowheads="1"/>
                </p:cNvSpPr>
                <p:nvPr/>
              </p:nvSpPr>
              <p:spPr bwMode="auto">
                <a:xfrm>
                  <a:off x="738188" y="3608388"/>
                  <a:ext cx="352425" cy="1588"/>
                </a:xfrm>
                <a:prstGeom prst="rect">
                  <a:avLst/>
                </a:prstGeom>
                <a:solidFill>
                  <a:srgbClr val="EDF0C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Rectangle 126"/>
                <p:cNvSpPr>
                  <a:spLocks noChangeArrowheads="1"/>
                </p:cNvSpPr>
                <p:nvPr/>
              </p:nvSpPr>
              <p:spPr bwMode="auto">
                <a:xfrm>
                  <a:off x="738188" y="3609976"/>
                  <a:ext cx="352425" cy="1588"/>
                </a:xfrm>
                <a:prstGeom prst="rect">
                  <a:avLst/>
                </a:prstGeom>
                <a:solidFill>
                  <a:srgbClr val="E9EDB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Rectangle 127"/>
                <p:cNvSpPr>
                  <a:spLocks noChangeArrowheads="1"/>
                </p:cNvSpPr>
                <p:nvPr/>
              </p:nvSpPr>
              <p:spPr bwMode="auto">
                <a:xfrm>
                  <a:off x="738188" y="3611563"/>
                  <a:ext cx="352425" cy="1588"/>
                </a:xfrm>
                <a:prstGeom prst="rect">
                  <a:avLst/>
                </a:prstGeom>
                <a:solidFill>
                  <a:srgbClr val="E9EDC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Rectangle 128"/>
                <p:cNvSpPr>
                  <a:spLocks noChangeArrowheads="1"/>
                </p:cNvSpPr>
                <p:nvPr/>
              </p:nvSpPr>
              <p:spPr bwMode="auto">
                <a:xfrm>
                  <a:off x="738188" y="3613151"/>
                  <a:ext cx="352425" cy="3175"/>
                </a:xfrm>
                <a:prstGeom prst="rect">
                  <a:avLst/>
                </a:prstGeom>
                <a:solidFill>
                  <a:srgbClr val="E6EBB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Rectangle 129"/>
                <p:cNvSpPr>
                  <a:spLocks noChangeArrowheads="1"/>
                </p:cNvSpPr>
                <p:nvPr/>
              </p:nvSpPr>
              <p:spPr bwMode="auto">
                <a:xfrm>
                  <a:off x="738188" y="3616326"/>
                  <a:ext cx="352425" cy="1588"/>
                </a:xfrm>
                <a:prstGeom prst="rect">
                  <a:avLst/>
                </a:prstGeom>
                <a:solidFill>
                  <a:srgbClr val="E6EBC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Rectangle 130"/>
                <p:cNvSpPr>
                  <a:spLocks noChangeArrowheads="1"/>
                </p:cNvSpPr>
                <p:nvPr/>
              </p:nvSpPr>
              <p:spPr bwMode="auto">
                <a:xfrm>
                  <a:off x="738188" y="3617913"/>
                  <a:ext cx="352425" cy="1588"/>
                </a:xfrm>
                <a:prstGeom prst="rect">
                  <a:avLst/>
                </a:prstGeom>
                <a:solidFill>
                  <a:srgbClr val="E3E8B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Rectangle 131"/>
                <p:cNvSpPr>
                  <a:spLocks noChangeArrowheads="1"/>
                </p:cNvSpPr>
                <p:nvPr/>
              </p:nvSpPr>
              <p:spPr bwMode="auto">
                <a:xfrm>
                  <a:off x="738188" y="3619501"/>
                  <a:ext cx="352425" cy="1588"/>
                </a:xfrm>
                <a:prstGeom prst="rect">
                  <a:avLst/>
                </a:prstGeom>
                <a:solidFill>
                  <a:srgbClr val="E0E6B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Rectangle 132"/>
                <p:cNvSpPr>
                  <a:spLocks noChangeArrowheads="1"/>
                </p:cNvSpPr>
                <p:nvPr/>
              </p:nvSpPr>
              <p:spPr bwMode="auto">
                <a:xfrm>
                  <a:off x="738188" y="3621088"/>
                  <a:ext cx="352425" cy="1588"/>
                </a:xfrm>
                <a:prstGeom prst="rect">
                  <a:avLst/>
                </a:prstGeom>
                <a:solidFill>
                  <a:srgbClr val="E0E6B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Rectangle 133"/>
                <p:cNvSpPr>
                  <a:spLocks noChangeArrowheads="1"/>
                </p:cNvSpPr>
                <p:nvPr/>
              </p:nvSpPr>
              <p:spPr bwMode="auto">
                <a:xfrm>
                  <a:off x="738188" y="3622676"/>
                  <a:ext cx="352425" cy="1588"/>
                </a:xfrm>
                <a:prstGeom prst="rect">
                  <a:avLst/>
                </a:prstGeom>
                <a:solidFill>
                  <a:srgbClr val="DDE3B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Rectangle 134"/>
                <p:cNvSpPr>
                  <a:spLocks noChangeArrowheads="1"/>
                </p:cNvSpPr>
                <p:nvPr/>
              </p:nvSpPr>
              <p:spPr bwMode="auto">
                <a:xfrm>
                  <a:off x="738188" y="3624263"/>
                  <a:ext cx="352425" cy="1588"/>
                </a:xfrm>
                <a:prstGeom prst="rect">
                  <a:avLst/>
                </a:prstGeom>
                <a:solidFill>
                  <a:srgbClr val="DCE3B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Rectangle 135"/>
                <p:cNvSpPr>
                  <a:spLocks noChangeArrowheads="1"/>
                </p:cNvSpPr>
                <p:nvPr/>
              </p:nvSpPr>
              <p:spPr bwMode="auto">
                <a:xfrm>
                  <a:off x="738188" y="3625851"/>
                  <a:ext cx="352425" cy="3175"/>
                </a:xfrm>
                <a:prstGeom prst="rect">
                  <a:avLst/>
                </a:prstGeom>
                <a:solidFill>
                  <a:srgbClr val="DAE0B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Rectangle 136"/>
                <p:cNvSpPr>
                  <a:spLocks noChangeArrowheads="1"/>
                </p:cNvSpPr>
                <p:nvPr/>
              </p:nvSpPr>
              <p:spPr bwMode="auto">
                <a:xfrm>
                  <a:off x="738188" y="3629026"/>
                  <a:ext cx="352425" cy="1588"/>
                </a:xfrm>
                <a:prstGeom prst="rect">
                  <a:avLst/>
                </a:prstGeom>
                <a:solidFill>
                  <a:srgbClr val="D9E0B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Rectangle 137"/>
                <p:cNvSpPr>
                  <a:spLocks noChangeArrowheads="1"/>
                </p:cNvSpPr>
                <p:nvPr/>
              </p:nvSpPr>
              <p:spPr bwMode="auto">
                <a:xfrm>
                  <a:off x="738188" y="3630613"/>
                  <a:ext cx="352425" cy="1588"/>
                </a:xfrm>
                <a:prstGeom prst="rect">
                  <a:avLst/>
                </a:prstGeom>
                <a:solidFill>
                  <a:srgbClr val="D7DEB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Rectangle 138"/>
                <p:cNvSpPr>
                  <a:spLocks noChangeArrowheads="1"/>
                </p:cNvSpPr>
                <p:nvPr/>
              </p:nvSpPr>
              <p:spPr bwMode="auto">
                <a:xfrm>
                  <a:off x="738188" y="3632201"/>
                  <a:ext cx="352425" cy="1588"/>
                </a:xfrm>
                <a:prstGeom prst="rect">
                  <a:avLst/>
                </a:prstGeom>
                <a:solidFill>
                  <a:srgbClr val="D4DBB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Rectangle 139"/>
                <p:cNvSpPr>
                  <a:spLocks noChangeArrowheads="1"/>
                </p:cNvSpPr>
                <p:nvPr/>
              </p:nvSpPr>
              <p:spPr bwMode="auto">
                <a:xfrm>
                  <a:off x="738188" y="3633788"/>
                  <a:ext cx="352425" cy="1588"/>
                </a:xfrm>
                <a:prstGeom prst="rect">
                  <a:avLst/>
                </a:prstGeom>
                <a:solidFill>
                  <a:srgbClr val="D3DBB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Rectangle 140"/>
                <p:cNvSpPr>
                  <a:spLocks noChangeArrowheads="1"/>
                </p:cNvSpPr>
                <p:nvPr/>
              </p:nvSpPr>
              <p:spPr bwMode="auto">
                <a:xfrm>
                  <a:off x="738188" y="3635376"/>
                  <a:ext cx="352425" cy="1588"/>
                </a:xfrm>
                <a:prstGeom prst="rect">
                  <a:avLst/>
                </a:prstGeom>
                <a:solidFill>
                  <a:srgbClr val="D1D9B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Rectangle 141"/>
                <p:cNvSpPr>
                  <a:spLocks noChangeArrowheads="1"/>
                </p:cNvSpPr>
                <p:nvPr/>
              </p:nvSpPr>
              <p:spPr bwMode="auto">
                <a:xfrm>
                  <a:off x="738188" y="3636963"/>
                  <a:ext cx="352425" cy="3175"/>
                </a:xfrm>
                <a:prstGeom prst="rect">
                  <a:avLst/>
                </a:prstGeom>
                <a:solidFill>
                  <a:srgbClr val="D0D9B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Rectangle 142"/>
                <p:cNvSpPr>
                  <a:spLocks noChangeArrowheads="1"/>
                </p:cNvSpPr>
                <p:nvPr/>
              </p:nvSpPr>
              <p:spPr bwMode="auto">
                <a:xfrm>
                  <a:off x="738188" y="3640138"/>
                  <a:ext cx="352425" cy="1588"/>
                </a:xfrm>
                <a:prstGeom prst="rect">
                  <a:avLst/>
                </a:prstGeom>
                <a:solidFill>
                  <a:srgbClr val="CED6B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Rectangle 143"/>
                <p:cNvSpPr>
                  <a:spLocks noChangeArrowheads="1"/>
                </p:cNvSpPr>
                <p:nvPr/>
              </p:nvSpPr>
              <p:spPr bwMode="auto">
                <a:xfrm>
                  <a:off x="738188" y="3641726"/>
                  <a:ext cx="352425" cy="1588"/>
                </a:xfrm>
                <a:prstGeom prst="rect">
                  <a:avLst/>
                </a:prstGeom>
                <a:solidFill>
                  <a:srgbClr val="CCD6B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Rectangle 144"/>
                <p:cNvSpPr>
                  <a:spLocks noChangeArrowheads="1"/>
                </p:cNvSpPr>
                <p:nvPr/>
              </p:nvSpPr>
              <p:spPr bwMode="auto">
                <a:xfrm>
                  <a:off x="738188" y="3643313"/>
                  <a:ext cx="352425" cy="1588"/>
                </a:xfrm>
                <a:prstGeom prst="rect">
                  <a:avLst/>
                </a:prstGeom>
                <a:solidFill>
                  <a:srgbClr val="CAD4B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Rectangle 145"/>
                <p:cNvSpPr>
                  <a:spLocks noChangeArrowheads="1"/>
                </p:cNvSpPr>
                <p:nvPr/>
              </p:nvSpPr>
              <p:spPr bwMode="auto">
                <a:xfrm>
                  <a:off x="738188" y="3644901"/>
                  <a:ext cx="352425" cy="1588"/>
                </a:xfrm>
                <a:prstGeom prst="rect">
                  <a:avLst/>
                </a:prstGeom>
                <a:solidFill>
                  <a:srgbClr val="C7D1B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Rectangle 146"/>
                <p:cNvSpPr>
                  <a:spLocks noChangeArrowheads="1"/>
                </p:cNvSpPr>
                <p:nvPr/>
              </p:nvSpPr>
              <p:spPr bwMode="auto">
                <a:xfrm>
                  <a:off x="738188" y="3646488"/>
                  <a:ext cx="352425" cy="1588"/>
                </a:xfrm>
                <a:prstGeom prst="rect">
                  <a:avLst/>
                </a:prstGeom>
                <a:solidFill>
                  <a:srgbClr val="C6D1B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Rectangle 147"/>
                <p:cNvSpPr>
                  <a:spLocks noChangeArrowheads="1"/>
                </p:cNvSpPr>
                <p:nvPr/>
              </p:nvSpPr>
              <p:spPr bwMode="auto">
                <a:xfrm>
                  <a:off x="738188" y="3648076"/>
                  <a:ext cx="352425" cy="1588"/>
                </a:xfrm>
                <a:prstGeom prst="rect">
                  <a:avLst/>
                </a:prstGeom>
                <a:solidFill>
                  <a:srgbClr val="C4CFB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Rectangle 148"/>
                <p:cNvSpPr>
                  <a:spLocks noChangeArrowheads="1"/>
                </p:cNvSpPr>
                <p:nvPr/>
              </p:nvSpPr>
              <p:spPr bwMode="auto">
                <a:xfrm>
                  <a:off x="738188" y="3649663"/>
                  <a:ext cx="352425" cy="3175"/>
                </a:xfrm>
                <a:prstGeom prst="rect">
                  <a:avLst/>
                </a:prstGeom>
                <a:solidFill>
                  <a:srgbClr val="C3CFB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Rectangle 149"/>
                <p:cNvSpPr>
                  <a:spLocks noChangeArrowheads="1"/>
                </p:cNvSpPr>
                <p:nvPr/>
              </p:nvSpPr>
              <p:spPr bwMode="auto">
                <a:xfrm>
                  <a:off x="738188" y="3652838"/>
                  <a:ext cx="352425" cy="1588"/>
                </a:xfrm>
                <a:prstGeom prst="rect">
                  <a:avLst/>
                </a:prstGeom>
                <a:solidFill>
                  <a:srgbClr val="C1CCB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Rectangle 150"/>
                <p:cNvSpPr>
                  <a:spLocks noChangeArrowheads="1"/>
                </p:cNvSpPr>
                <p:nvPr/>
              </p:nvSpPr>
              <p:spPr bwMode="auto">
                <a:xfrm>
                  <a:off x="738188" y="3654426"/>
                  <a:ext cx="352425" cy="1588"/>
                </a:xfrm>
                <a:prstGeom prst="rect">
                  <a:avLst/>
                </a:prstGeom>
                <a:solidFill>
                  <a:srgbClr val="BFCCB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Rectangle 151"/>
                <p:cNvSpPr>
                  <a:spLocks noChangeArrowheads="1"/>
                </p:cNvSpPr>
                <p:nvPr/>
              </p:nvSpPr>
              <p:spPr bwMode="auto">
                <a:xfrm>
                  <a:off x="738188" y="3656013"/>
                  <a:ext cx="352425" cy="1588"/>
                </a:xfrm>
                <a:prstGeom prst="rect">
                  <a:avLst/>
                </a:prstGeom>
                <a:solidFill>
                  <a:srgbClr val="BDC9B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Rectangle 152"/>
                <p:cNvSpPr>
                  <a:spLocks noChangeArrowheads="1"/>
                </p:cNvSpPr>
                <p:nvPr/>
              </p:nvSpPr>
              <p:spPr bwMode="auto">
                <a:xfrm>
                  <a:off x="738188" y="3657601"/>
                  <a:ext cx="352425" cy="1588"/>
                </a:xfrm>
                <a:prstGeom prst="rect">
                  <a:avLst/>
                </a:prstGeom>
                <a:solidFill>
                  <a:srgbClr val="BDC9B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Rectangle 153"/>
                <p:cNvSpPr>
                  <a:spLocks noChangeArrowheads="1"/>
                </p:cNvSpPr>
                <p:nvPr/>
              </p:nvSpPr>
              <p:spPr bwMode="auto">
                <a:xfrm>
                  <a:off x="738188" y="3659188"/>
                  <a:ext cx="352425" cy="1588"/>
                </a:xfrm>
                <a:prstGeom prst="rect">
                  <a:avLst/>
                </a:prstGeom>
                <a:solidFill>
                  <a:srgbClr val="B9C7B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Rectangle 154"/>
                <p:cNvSpPr>
                  <a:spLocks noChangeArrowheads="1"/>
                </p:cNvSpPr>
                <p:nvPr/>
              </p:nvSpPr>
              <p:spPr bwMode="auto">
                <a:xfrm>
                  <a:off x="738188" y="3660776"/>
                  <a:ext cx="352425" cy="3175"/>
                </a:xfrm>
                <a:prstGeom prst="rect">
                  <a:avLst/>
                </a:prstGeom>
                <a:solidFill>
                  <a:srgbClr val="B7C4B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Rectangle 155"/>
                <p:cNvSpPr>
                  <a:spLocks noChangeArrowheads="1"/>
                </p:cNvSpPr>
                <p:nvPr/>
              </p:nvSpPr>
              <p:spPr bwMode="auto">
                <a:xfrm>
                  <a:off x="738188" y="3663951"/>
                  <a:ext cx="352425" cy="1588"/>
                </a:xfrm>
                <a:prstGeom prst="rect">
                  <a:avLst/>
                </a:prstGeom>
                <a:solidFill>
                  <a:srgbClr val="B7C4B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Rectangle 156"/>
                <p:cNvSpPr>
                  <a:spLocks noChangeArrowheads="1"/>
                </p:cNvSpPr>
                <p:nvPr/>
              </p:nvSpPr>
              <p:spPr bwMode="auto">
                <a:xfrm>
                  <a:off x="738188" y="3665538"/>
                  <a:ext cx="352425" cy="1588"/>
                </a:xfrm>
                <a:prstGeom prst="rect">
                  <a:avLst/>
                </a:prstGeom>
                <a:solidFill>
                  <a:srgbClr val="B4C2B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Rectangle 157"/>
                <p:cNvSpPr>
                  <a:spLocks noChangeArrowheads="1"/>
                </p:cNvSpPr>
                <p:nvPr/>
              </p:nvSpPr>
              <p:spPr bwMode="auto">
                <a:xfrm>
                  <a:off x="738188" y="3667126"/>
                  <a:ext cx="352425" cy="1588"/>
                </a:xfrm>
                <a:prstGeom prst="rect">
                  <a:avLst/>
                </a:prstGeom>
                <a:solidFill>
                  <a:srgbClr val="B2C2B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Rectangle 158"/>
                <p:cNvSpPr>
                  <a:spLocks noChangeArrowheads="1"/>
                </p:cNvSpPr>
                <p:nvPr/>
              </p:nvSpPr>
              <p:spPr bwMode="auto">
                <a:xfrm>
                  <a:off x="738188" y="3668713"/>
                  <a:ext cx="352425" cy="1588"/>
                </a:xfrm>
                <a:prstGeom prst="rect">
                  <a:avLst/>
                </a:prstGeom>
                <a:solidFill>
                  <a:srgbClr val="B0BFB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Rectangle 159"/>
                <p:cNvSpPr>
                  <a:spLocks noChangeArrowheads="1"/>
                </p:cNvSpPr>
                <p:nvPr/>
              </p:nvSpPr>
              <p:spPr bwMode="auto">
                <a:xfrm>
                  <a:off x="738188" y="3670301"/>
                  <a:ext cx="352425" cy="1588"/>
                </a:xfrm>
                <a:prstGeom prst="rect">
                  <a:avLst/>
                </a:prstGeom>
                <a:solidFill>
                  <a:srgbClr val="B0BFB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Rectangle 160"/>
                <p:cNvSpPr>
                  <a:spLocks noChangeArrowheads="1"/>
                </p:cNvSpPr>
                <p:nvPr/>
              </p:nvSpPr>
              <p:spPr bwMode="auto">
                <a:xfrm>
                  <a:off x="738188" y="3671888"/>
                  <a:ext cx="352425" cy="1588"/>
                </a:xfrm>
                <a:prstGeom prst="rect">
                  <a:avLst/>
                </a:prstGeom>
                <a:solidFill>
                  <a:srgbClr val="AEBDB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Rectangle 161"/>
                <p:cNvSpPr>
                  <a:spLocks noChangeArrowheads="1"/>
                </p:cNvSpPr>
                <p:nvPr/>
              </p:nvSpPr>
              <p:spPr bwMode="auto">
                <a:xfrm>
                  <a:off x="738188" y="3673476"/>
                  <a:ext cx="352425" cy="3175"/>
                </a:xfrm>
                <a:prstGeom prst="rect">
                  <a:avLst/>
                </a:prstGeom>
                <a:solidFill>
                  <a:srgbClr val="ACBCB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Rectangle 162"/>
                <p:cNvSpPr>
                  <a:spLocks noChangeArrowheads="1"/>
                </p:cNvSpPr>
                <p:nvPr/>
              </p:nvSpPr>
              <p:spPr bwMode="auto">
                <a:xfrm>
                  <a:off x="738188" y="3676651"/>
                  <a:ext cx="352425" cy="1588"/>
                </a:xfrm>
                <a:prstGeom prst="rect">
                  <a:avLst/>
                </a:prstGeom>
                <a:solidFill>
                  <a:srgbClr val="AABAB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 name="Rectangle 163"/>
                <p:cNvSpPr>
                  <a:spLocks noChangeArrowheads="1"/>
                </p:cNvSpPr>
                <p:nvPr/>
              </p:nvSpPr>
              <p:spPr bwMode="auto">
                <a:xfrm>
                  <a:off x="738188" y="3678238"/>
                  <a:ext cx="352425" cy="1588"/>
                </a:xfrm>
                <a:prstGeom prst="rect">
                  <a:avLst/>
                </a:prstGeom>
                <a:solidFill>
                  <a:srgbClr val="A8B9B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Rectangle 164"/>
                <p:cNvSpPr>
                  <a:spLocks noChangeArrowheads="1"/>
                </p:cNvSpPr>
                <p:nvPr/>
              </p:nvSpPr>
              <p:spPr bwMode="auto">
                <a:xfrm>
                  <a:off x="738188" y="3679826"/>
                  <a:ext cx="352425" cy="1588"/>
                </a:xfrm>
                <a:prstGeom prst="rect">
                  <a:avLst/>
                </a:prstGeom>
                <a:solidFill>
                  <a:srgbClr val="A6B8B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Rectangle 165"/>
                <p:cNvSpPr>
                  <a:spLocks noChangeArrowheads="1"/>
                </p:cNvSpPr>
                <p:nvPr/>
              </p:nvSpPr>
              <p:spPr bwMode="auto">
                <a:xfrm>
                  <a:off x="738188" y="3681413"/>
                  <a:ext cx="352425" cy="1588"/>
                </a:xfrm>
                <a:prstGeom prst="rect">
                  <a:avLst/>
                </a:prstGeom>
                <a:solidFill>
                  <a:srgbClr val="A4B7B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Rectangle 166"/>
                <p:cNvSpPr>
                  <a:spLocks noChangeArrowheads="1"/>
                </p:cNvSpPr>
                <p:nvPr/>
              </p:nvSpPr>
              <p:spPr bwMode="auto">
                <a:xfrm>
                  <a:off x="738188" y="3683001"/>
                  <a:ext cx="352425" cy="1588"/>
                </a:xfrm>
                <a:prstGeom prst="rect">
                  <a:avLst/>
                </a:prstGeom>
                <a:solidFill>
                  <a:srgbClr val="A2B5B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 name="Rectangle 167"/>
                <p:cNvSpPr>
                  <a:spLocks noChangeArrowheads="1"/>
                </p:cNvSpPr>
                <p:nvPr/>
              </p:nvSpPr>
              <p:spPr bwMode="auto">
                <a:xfrm>
                  <a:off x="738188" y="3684588"/>
                  <a:ext cx="352425" cy="3175"/>
                </a:xfrm>
                <a:prstGeom prst="rect">
                  <a:avLst/>
                </a:prstGeom>
                <a:solidFill>
                  <a:srgbClr val="A2B4B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Rectangle 168"/>
                <p:cNvSpPr>
                  <a:spLocks noChangeArrowheads="1"/>
                </p:cNvSpPr>
                <p:nvPr/>
              </p:nvSpPr>
              <p:spPr bwMode="auto">
                <a:xfrm>
                  <a:off x="738188" y="3687763"/>
                  <a:ext cx="352425" cy="1588"/>
                </a:xfrm>
                <a:prstGeom prst="rect">
                  <a:avLst/>
                </a:prstGeom>
                <a:solidFill>
                  <a:srgbClr val="A0B3B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Rectangle 169"/>
                <p:cNvSpPr>
                  <a:spLocks noChangeArrowheads="1"/>
                </p:cNvSpPr>
                <p:nvPr/>
              </p:nvSpPr>
              <p:spPr bwMode="auto">
                <a:xfrm>
                  <a:off x="738188" y="3689351"/>
                  <a:ext cx="352425" cy="1588"/>
                </a:xfrm>
                <a:prstGeom prst="rect">
                  <a:avLst/>
                </a:prstGeom>
                <a:solidFill>
                  <a:srgbClr val="9FB2B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Rectangle 170"/>
                <p:cNvSpPr>
                  <a:spLocks noChangeArrowheads="1"/>
                </p:cNvSpPr>
                <p:nvPr/>
              </p:nvSpPr>
              <p:spPr bwMode="auto">
                <a:xfrm>
                  <a:off x="738188" y="3690938"/>
                  <a:ext cx="352425" cy="1588"/>
                </a:xfrm>
                <a:prstGeom prst="rect">
                  <a:avLst/>
                </a:prstGeom>
                <a:solidFill>
                  <a:srgbClr val="9DB0B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 name="Rectangle 171"/>
                <p:cNvSpPr>
                  <a:spLocks noChangeArrowheads="1"/>
                </p:cNvSpPr>
                <p:nvPr/>
              </p:nvSpPr>
              <p:spPr bwMode="auto">
                <a:xfrm>
                  <a:off x="738188" y="3692526"/>
                  <a:ext cx="352425" cy="1588"/>
                </a:xfrm>
                <a:prstGeom prst="rect">
                  <a:avLst/>
                </a:prstGeom>
                <a:solidFill>
                  <a:srgbClr val="9BAFB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Rectangle 172"/>
                <p:cNvSpPr>
                  <a:spLocks noChangeArrowheads="1"/>
                </p:cNvSpPr>
                <p:nvPr/>
              </p:nvSpPr>
              <p:spPr bwMode="auto">
                <a:xfrm>
                  <a:off x="738188" y="3694113"/>
                  <a:ext cx="352425" cy="1588"/>
                </a:xfrm>
                <a:prstGeom prst="rect">
                  <a:avLst/>
                </a:prstGeom>
                <a:solidFill>
                  <a:srgbClr val="99AEB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Rectangle 173"/>
                <p:cNvSpPr>
                  <a:spLocks noChangeArrowheads="1"/>
                </p:cNvSpPr>
                <p:nvPr/>
              </p:nvSpPr>
              <p:spPr bwMode="auto">
                <a:xfrm>
                  <a:off x="738188" y="3695701"/>
                  <a:ext cx="352425" cy="1588"/>
                </a:xfrm>
                <a:prstGeom prst="rect">
                  <a:avLst/>
                </a:prstGeom>
                <a:solidFill>
                  <a:srgbClr val="97ADB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Rectangle 174"/>
                <p:cNvSpPr>
                  <a:spLocks noChangeArrowheads="1"/>
                </p:cNvSpPr>
                <p:nvPr/>
              </p:nvSpPr>
              <p:spPr bwMode="auto">
                <a:xfrm>
                  <a:off x="738188" y="3697288"/>
                  <a:ext cx="352425" cy="3175"/>
                </a:xfrm>
                <a:prstGeom prst="rect">
                  <a:avLst/>
                </a:prstGeom>
                <a:solidFill>
                  <a:srgbClr val="95ACB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Rectangle 175"/>
                <p:cNvSpPr>
                  <a:spLocks noChangeArrowheads="1"/>
                </p:cNvSpPr>
                <p:nvPr/>
              </p:nvSpPr>
              <p:spPr bwMode="auto">
                <a:xfrm>
                  <a:off x="738188" y="3700463"/>
                  <a:ext cx="352425" cy="1588"/>
                </a:xfrm>
                <a:prstGeom prst="rect">
                  <a:avLst/>
                </a:prstGeom>
                <a:solidFill>
                  <a:srgbClr val="91A8B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 name="Rectangle 176"/>
                <p:cNvSpPr>
                  <a:spLocks noChangeArrowheads="1"/>
                </p:cNvSpPr>
                <p:nvPr/>
              </p:nvSpPr>
              <p:spPr bwMode="auto">
                <a:xfrm>
                  <a:off x="738188" y="3702051"/>
                  <a:ext cx="352425" cy="1588"/>
                </a:xfrm>
                <a:prstGeom prst="rect">
                  <a:avLst/>
                </a:prstGeom>
                <a:solidFill>
                  <a:srgbClr val="91A7B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 name="Rectangle 177"/>
                <p:cNvSpPr>
                  <a:spLocks noChangeArrowheads="1"/>
                </p:cNvSpPr>
                <p:nvPr/>
              </p:nvSpPr>
              <p:spPr bwMode="auto">
                <a:xfrm>
                  <a:off x="738188" y="3703638"/>
                  <a:ext cx="352425" cy="1588"/>
                </a:xfrm>
                <a:prstGeom prst="rect">
                  <a:avLst/>
                </a:prstGeom>
                <a:solidFill>
                  <a:srgbClr val="8FA6B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 name="Rectangle 178"/>
                <p:cNvSpPr>
                  <a:spLocks noChangeArrowheads="1"/>
                </p:cNvSpPr>
                <p:nvPr/>
              </p:nvSpPr>
              <p:spPr bwMode="auto">
                <a:xfrm>
                  <a:off x="738188" y="3705226"/>
                  <a:ext cx="352425" cy="1588"/>
                </a:xfrm>
                <a:prstGeom prst="rect">
                  <a:avLst/>
                </a:prstGeom>
                <a:solidFill>
                  <a:srgbClr val="8DA5B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Rectangle 179"/>
                <p:cNvSpPr>
                  <a:spLocks noChangeArrowheads="1"/>
                </p:cNvSpPr>
                <p:nvPr/>
              </p:nvSpPr>
              <p:spPr bwMode="auto">
                <a:xfrm>
                  <a:off x="738188" y="3706813"/>
                  <a:ext cx="352425" cy="1588"/>
                </a:xfrm>
                <a:prstGeom prst="rect">
                  <a:avLst/>
                </a:prstGeom>
                <a:solidFill>
                  <a:srgbClr val="8CA4B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3" name="Rectangle 180"/>
                <p:cNvSpPr>
                  <a:spLocks noChangeArrowheads="1"/>
                </p:cNvSpPr>
                <p:nvPr/>
              </p:nvSpPr>
              <p:spPr bwMode="auto">
                <a:xfrm>
                  <a:off x="738188" y="3708401"/>
                  <a:ext cx="352425" cy="3175"/>
                </a:xfrm>
                <a:prstGeom prst="rect">
                  <a:avLst/>
                </a:prstGeom>
                <a:solidFill>
                  <a:srgbClr val="8AA2B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4" name="Rectangle 181"/>
                <p:cNvSpPr>
                  <a:spLocks noChangeArrowheads="1"/>
                </p:cNvSpPr>
                <p:nvPr/>
              </p:nvSpPr>
              <p:spPr bwMode="auto">
                <a:xfrm>
                  <a:off x="738188" y="3711576"/>
                  <a:ext cx="352425" cy="1588"/>
                </a:xfrm>
                <a:prstGeom prst="rect">
                  <a:avLst/>
                </a:prstGeom>
                <a:solidFill>
                  <a:srgbClr val="88A1B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 name="Rectangle 182"/>
                <p:cNvSpPr>
                  <a:spLocks noChangeArrowheads="1"/>
                </p:cNvSpPr>
                <p:nvPr/>
              </p:nvSpPr>
              <p:spPr bwMode="auto">
                <a:xfrm>
                  <a:off x="738188" y="3713163"/>
                  <a:ext cx="352425" cy="1588"/>
                </a:xfrm>
                <a:prstGeom prst="rect">
                  <a:avLst/>
                </a:prstGeom>
                <a:solidFill>
                  <a:srgbClr val="86A0B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6" name="Rectangle 183"/>
                <p:cNvSpPr>
                  <a:spLocks noChangeArrowheads="1"/>
                </p:cNvSpPr>
                <p:nvPr/>
              </p:nvSpPr>
              <p:spPr bwMode="auto">
                <a:xfrm>
                  <a:off x="738188" y="3714751"/>
                  <a:ext cx="352425" cy="1588"/>
                </a:xfrm>
                <a:prstGeom prst="rect">
                  <a:avLst/>
                </a:prstGeom>
                <a:solidFill>
                  <a:srgbClr val="849EB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7" name="Rectangle 184"/>
                <p:cNvSpPr>
                  <a:spLocks noChangeArrowheads="1"/>
                </p:cNvSpPr>
                <p:nvPr/>
              </p:nvSpPr>
              <p:spPr bwMode="auto">
                <a:xfrm>
                  <a:off x="738188" y="3716338"/>
                  <a:ext cx="352425" cy="1588"/>
                </a:xfrm>
                <a:prstGeom prst="rect">
                  <a:avLst/>
                </a:prstGeom>
                <a:solidFill>
                  <a:srgbClr val="829DB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8" name="Rectangle 185"/>
                <p:cNvSpPr>
                  <a:spLocks noChangeArrowheads="1"/>
                </p:cNvSpPr>
                <p:nvPr/>
              </p:nvSpPr>
              <p:spPr bwMode="auto">
                <a:xfrm>
                  <a:off x="738188" y="3717926"/>
                  <a:ext cx="352425" cy="1588"/>
                </a:xfrm>
                <a:prstGeom prst="rect">
                  <a:avLst/>
                </a:prstGeom>
                <a:solidFill>
                  <a:srgbClr val="829DB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9" name="Rectangle 186"/>
                <p:cNvSpPr>
                  <a:spLocks noChangeArrowheads="1"/>
                </p:cNvSpPr>
                <p:nvPr/>
              </p:nvSpPr>
              <p:spPr bwMode="auto">
                <a:xfrm>
                  <a:off x="738188" y="3719513"/>
                  <a:ext cx="352425" cy="1588"/>
                </a:xfrm>
                <a:prstGeom prst="rect">
                  <a:avLst/>
                </a:prstGeom>
                <a:solidFill>
                  <a:srgbClr val="809BB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0" name="Rectangle 187"/>
                <p:cNvSpPr>
                  <a:spLocks noChangeArrowheads="1"/>
                </p:cNvSpPr>
                <p:nvPr/>
              </p:nvSpPr>
              <p:spPr bwMode="auto">
                <a:xfrm>
                  <a:off x="738188" y="3721101"/>
                  <a:ext cx="352425" cy="3175"/>
                </a:xfrm>
                <a:prstGeom prst="rect">
                  <a:avLst/>
                </a:prstGeom>
                <a:solidFill>
                  <a:srgbClr val="7F9AB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1" name="Rectangle 188"/>
                <p:cNvSpPr>
                  <a:spLocks noChangeArrowheads="1"/>
                </p:cNvSpPr>
                <p:nvPr/>
              </p:nvSpPr>
              <p:spPr bwMode="auto">
                <a:xfrm>
                  <a:off x="738188" y="3724276"/>
                  <a:ext cx="352425" cy="1588"/>
                </a:xfrm>
                <a:prstGeom prst="rect">
                  <a:avLst/>
                </a:prstGeom>
                <a:solidFill>
                  <a:srgbClr val="7D99B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2" name="Rectangle 189"/>
                <p:cNvSpPr>
                  <a:spLocks noChangeArrowheads="1"/>
                </p:cNvSpPr>
                <p:nvPr/>
              </p:nvSpPr>
              <p:spPr bwMode="auto">
                <a:xfrm>
                  <a:off x="738188" y="3725863"/>
                  <a:ext cx="352425" cy="1588"/>
                </a:xfrm>
                <a:prstGeom prst="rect">
                  <a:avLst/>
                </a:prstGeom>
                <a:solidFill>
                  <a:srgbClr val="7B98B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3" name="Rectangle 190"/>
                <p:cNvSpPr>
                  <a:spLocks noChangeArrowheads="1"/>
                </p:cNvSpPr>
                <p:nvPr/>
              </p:nvSpPr>
              <p:spPr bwMode="auto">
                <a:xfrm>
                  <a:off x="738188" y="3727451"/>
                  <a:ext cx="352425" cy="1588"/>
                </a:xfrm>
                <a:prstGeom prst="rect">
                  <a:avLst/>
                </a:prstGeom>
                <a:solidFill>
                  <a:srgbClr val="7996B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4" name="Rectangle 191"/>
                <p:cNvSpPr>
                  <a:spLocks noChangeArrowheads="1"/>
                </p:cNvSpPr>
                <p:nvPr/>
              </p:nvSpPr>
              <p:spPr bwMode="auto">
                <a:xfrm>
                  <a:off x="738188" y="3729038"/>
                  <a:ext cx="352425" cy="1588"/>
                </a:xfrm>
                <a:prstGeom prst="rect">
                  <a:avLst/>
                </a:prstGeom>
                <a:solidFill>
                  <a:srgbClr val="7795B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5" name="Rectangle 192"/>
                <p:cNvSpPr>
                  <a:spLocks noChangeArrowheads="1"/>
                </p:cNvSpPr>
                <p:nvPr/>
              </p:nvSpPr>
              <p:spPr bwMode="auto">
                <a:xfrm>
                  <a:off x="738188" y="3730626"/>
                  <a:ext cx="352425" cy="1588"/>
                </a:xfrm>
                <a:prstGeom prst="rect">
                  <a:avLst/>
                </a:prstGeom>
                <a:solidFill>
                  <a:srgbClr val="7594B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6" name="Rectangle 193"/>
                <p:cNvSpPr>
                  <a:spLocks noChangeArrowheads="1"/>
                </p:cNvSpPr>
                <p:nvPr/>
              </p:nvSpPr>
              <p:spPr bwMode="auto">
                <a:xfrm>
                  <a:off x="738188" y="3732213"/>
                  <a:ext cx="352425" cy="3175"/>
                </a:xfrm>
                <a:prstGeom prst="rect">
                  <a:avLst/>
                </a:prstGeom>
                <a:solidFill>
                  <a:srgbClr val="7393B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7" name="Rectangle 194"/>
                <p:cNvSpPr>
                  <a:spLocks noChangeArrowheads="1"/>
                </p:cNvSpPr>
                <p:nvPr/>
              </p:nvSpPr>
              <p:spPr bwMode="auto">
                <a:xfrm>
                  <a:off x="738188" y="3735388"/>
                  <a:ext cx="352425" cy="1588"/>
                </a:xfrm>
                <a:prstGeom prst="rect">
                  <a:avLst/>
                </a:prstGeom>
                <a:solidFill>
                  <a:srgbClr val="7292B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8" name="Rectangle 195"/>
                <p:cNvSpPr>
                  <a:spLocks noChangeArrowheads="1"/>
                </p:cNvSpPr>
                <p:nvPr/>
              </p:nvSpPr>
              <p:spPr bwMode="auto">
                <a:xfrm>
                  <a:off x="738188" y="3736976"/>
                  <a:ext cx="352425" cy="1588"/>
                </a:xfrm>
                <a:prstGeom prst="rect">
                  <a:avLst/>
                </a:prstGeom>
                <a:solidFill>
                  <a:srgbClr val="7090B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9" name="Rectangle 196"/>
                <p:cNvSpPr>
                  <a:spLocks noChangeArrowheads="1"/>
                </p:cNvSpPr>
                <p:nvPr/>
              </p:nvSpPr>
              <p:spPr bwMode="auto">
                <a:xfrm>
                  <a:off x="738188" y="3738563"/>
                  <a:ext cx="352425" cy="1588"/>
                </a:xfrm>
                <a:prstGeom prst="rect">
                  <a:avLst/>
                </a:prstGeom>
                <a:solidFill>
                  <a:srgbClr val="6E8EB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0" name="Rectangle 197"/>
                <p:cNvSpPr>
                  <a:spLocks noChangeArrowheads="1"/>
                </p:cNvSpPr>
                <p:nvPr/>
              </p:nvSpPr>
              <p:spPr bwMode="auto">
                <a:xfrm>
                  <a:off x="738188" y="3740151"/>
                  <a:ext cx="352425" cy="1588"/>
                </a:xfrm>
                <a:prstGeom prst="rect">
                  <a:avLst/>
                </a:prstGeom>
                <a:solidFill>
                  <a:srgbClr val="6C8DB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1" name="Rectangle 198"/>
                <p:cNvSpPr>
                  <a:spLocks noChangeArrowheads="1"/>
                </p:cNvSpPr>
                <p:nvPr/>
              </p:nvSpPr>
              <p:spPr bwMode="auto">
                <a:xfrm>
                  <a:off x="738188" y="3741738"/>
                  <a:ext cx="352425" cy="1588"/>
                </a:xfrm>
                <a:prstGeom prst="rect">
                  <a:avLst/>
                </a:prstGeom>
                <a:solidFill>
                  <a:srgbClr val="6A8CB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2" name="Rectangle 199"/>
                <p:cNvSpPr>
                  <a:spLocks noChangeArrowheads="1"/>
                </p:cNvSpPr>
                <p:nvPr/>
              </p:nvSpPr>
              <p:spPr bwMode="auto">
                <a:xfrm>
                  <a:off x="738188" y="3743326"/>
                  <a:ext cx="352425" cy="1588"/>
                </a:xfrm>
                <a:prstGeom prst="rect">
                  <a:avLst/>
                </a:prstGeom>
                <a:solidFill>
                  <a:srgbClr val="698BB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3" name="Rectangle 200"/>
                <p:cNvSpPr>
                  <a:spLocks noChangeArrowheads="1"/>
                </p:cNvSpPr>
                <p:nvPr/>
              </p:nvSpPr>
              <p:spPr bwMode="auto">
                <a:xfrm>
                  <a:off x="738188" y="3744913"/>
                  <a:ext cx="352425" cy="3175"/>
                </a:xfrm>
                <a:prstGeom prst="rect">
                  <a:avLst/>
                </a:prstGeom>
                <a:solidFill>
                  <a:srgbClr val="678AB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4" name="Rectangle 201"/>
                <p:cNvSpPr>
                  <a:spLocks noChangeArrowheads="1"/>
                </p:cNvSpPr>
                <p:nvPr/>
              </p:nvSpPr>
              <p:spPr bwMode="auto">
                <a:xfrm>
                  <a:off x="738188" y="3748088"/>
                  <a:ext cx="352425" cy="1588"/>
                </a:xfrm>
                <a:prstGeom prst="rect">
                  <a:avLst/>
                </a:prstGeom>
                <a:solidFill>
                  <a:srgbClr val="6589B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5" name="Rectangle 202"/>
                <p:cNvSpPr>
                  <a:spLocks noChangeArrowheads="1"/>
                </p:cNvSpPr>
                <p:nvPr/>
              </p:nvSpPr>
              <p:spPr bwMode="auto">
                <a:xfrm>
                  <a:off x="738188" y="3749676"/>
                  <a:ext cx="352425" cy="1588"/>
                </a:xfrm>
                <a:prstGeom prst="rect">
                  <a:avLst/>
                </a:prstGeom>
                <a:solidFill>
                  <a:srgbClr val="6388B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6" name="Rectangle 203"/>
                <p:cNvSpPr>
                  <a:spLocks noChangeArrowheads="1"/>
                </p:cNvSpPr>
                <p:nvPr/>
              </p:nvSpPr>
              <p:spPr bwMode="auto">
                <a:xfrm>
                  <a:off x="738188" y="3751263"/>
                  <a:ext cx="352425" cy="1588"/>
                </a:xfrm>
                <a:prstGeom prst="rect">
                  <a:avLst/>
                </a:prstGeom>
                <a:solidFill>
                  <a:srgbClr val="6187B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7" name="Rectangle 204"/>
                <p:cNvSpPr>
                  <a:spLocks noChangeArrowheads="1"/>
                </p:cNvSpPr>
                <p:nvPr/>
              </p:nvSpPr>
              <p:spPr bwMode="auto">
                <a:xfrm>
                  <a:off x="738188" y="3752851"/>
                  <a:ext cx="352425" cy="1588"/>
                </a:xfrm>
                <a:prstGeom prst="rect">
                  <a:avLst/>
                </a:prstGeom>
                <a:solidFill>
                  <a:srgbClr val="5F86B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Rectangle 206"/>
                <p:cNvSpPr>
                  <a:spLocks noChangeArrowheads="1"/>
                </p:cNvSpPr>
                <p:nvPr/>
              </p:nvSpPr>
              <p:spPr bwMode="auto">
                <a:xfrm>
                  <a:off x="738188" y="3754438"/>
                  <a:ext cx="352425" cy="1588"/>
                </a:xfrm>
                <a:prstGeom prst="rect">
                  <a:avLst/>
                </a:prstGeom>
                <a:solidFill>
                  <a:srgbClr val="5E85B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Rectangle 207"/>
                <p:cNvSpPr>
                  <a:spLocks noChangeArrowheads="1"/>
                </p:cNvSpPr>
                <p:nvPr/>
              </p:nvSpPr>
              <p:spPr bwMode="auto">
                <a:xfrm>
                  <a:off x="738188" y="3756026"/>
                  <a:ext cx="352425" cy="3175"/>
                </a:xfrm>
                <a:prstGeom prst="rect">
                  <a:avLst/>
                </a:prstGeom>
                <a:solidFill>
                  <a:srgbClr val="5C84B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Rectangle 208"/>
                <p:cNvSpPr>
                  <a:spLocks noChangeArrowheads="1"/>
                </p:cNvSpPr>
                <p:nvPr/>
              </p:nvSpPr>
              <p:spPr bwMode="auto">
                <a:xfrm>
                  <a:off x="738188" y="3759201"/>
                  <a:ext cx="352425" cy="1588"/>
                </a:xfrm>
                <a:prstGeom prst="rect">
                  <a:avLst/>
                </a:prstGeom>
                <a:solidFill>
                  <a:srgbClr val="5A83B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Rectangle 209"/>
                <p:cNvSpPr>
                  <a:spLocks noChangeArrowheads="1"/>
                </p:cNvSpPr>
                <p:nvPr/>
              </p:nvSpPr>
              <p:spPr bwMode="auto">
                <a:xfrm>
                  <a:off x="738188" y="3760788"/>
                  <a:ext cx="352425" cy="1588"/>
                </a:xfrm>
                <a:prstGeom prst="rect">
                  <a:avLst/>
                </a:prstGeom>
                <a:solidFill>
                  <a:srgbClr val="5881B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Rectangle 210"/>
                <p:cNvSpPr>
                  <a:spLocks noChangeArrowheads="1"/>
                </p:cNvSpPr>
                <p:nvPr/>
              </p:nvSpPr>
              <p:spPr bwMode="auto">
                <a:xfrm>
                  <a:off x="738188" y="3762376"/>
                  <a:ext cx="352425" cy="1588"/>
                </a:xfrm>
                <a:prstGeom prst="rect">
                  <a:avLst/>
                </a:prstGeom>
                <a:solidFill>
                  <a:srgbClr val="5680B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Rectangle 211"/>
                <p:cNvSpPr>
                  <a:spLocks noChangeArrowheads="1"/>
                </p:cNvSpPr>
                <p:nvPr/>
              </p:nvSpPr>
              <p:spPr bwMode="auto">
                <a:xfrm>
                  <a:off x="738188" y="3763963"/>
                  <a:ext cx="352425" cy="1588"/>
                </a:xfrm>
                <a:prstGeom prst="rect">
                  <a:avLst/>
                </a:prstGeom>
                <a:solidFill>
                  <a:srgbClr val="547FB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Rectangle 212"/>
                <p:cNvSpPr>
                  <a:spLocks noChangeArrowheads="1"/>
                </p:cNvSpPr>
                <p:nvPr/>
              </p:nvSpPr>
              <p:spPr bwMode="auto">
                <a:xfrm>
                  <a:off x="738188" y="3765551"/>
                  <a:ext cx="352425" cy="1588"/>
                </a:xfrm>
                <a:prstGeom prst="rect">
                  <a:avLst/>
                </a:prstGeom>
                <a:solidFill>
                  <a:srgbClr val="517DB5"/>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Rectangle 213"/>
                <p:cNvSpPr>
                  <a:spLocks noChangeArrowheads="1"/>
                </p:cNvSpPr>
                <p:nvPr/>
              </p:nvSpPr>
              <p:spPr bwMode="auto">
                <a:xfrm>
                  <a:off x="738188" y="3767138"/>
                  <a:ext cx="352425" cy="1588"/>
                </a:xfrm>
                <a:prstGeom prst="rect">
                  <a:avLst/>
                </a:prstGeom>
                <a:solidFill>
                  <a:srgbClr val="507CB5"/>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Rectangle 214"/>
                <p:cNvSpPr>
                  <a:spLocks noChangeArrowheads="1"/>
                </p:cNvSpPr>
                <p:nvPr/>
              </p:nvSpPr>
              <p:spPr bwMode="auto">
                <a:xfrm>
                  <a:off x="738188" y="3768726"/>
                  <a:ext cx="352425" cy="3175"/>
                </a:xfrm>
                <a:prstGeom prst="rect">
                  <a:avLst/>
                </a:prstGeom>
                <a:solidFill>
                  <a:srgbClr val="4E7BB5"/>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Rectangle 215"/>
                <p:cNvSpPr>
                  <a:spLocks noChangeArrowheads="1"/>
                </p:cNvSpPr>
                <p:nvPr/>
              </p:nvSpPr>
              <p:spPr bwMode="auto">
                <a:xfrm>
                  <a:off x="738188" y="3771901"/>
                  <a:ext cx="352425" cy="1588"/>
                </a:xfrm>
                <a:prstGeom prst="rect">
                  <a:avLst/>
                </a:prstGeom>
                <a:solidFill>
                  <a:srgbClr val="4C7AB5"/>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Rectangle 216"/>
                <p:cNvSpPr>
                  <a:spLocks noChangeArrowheads="1"/>
                </p:cNvSpPr>
                <p:nvPr/>
              </p:nvSpPr>
              <p:spPr bwMode="auto">
                <a:xfrm>
                  <a:off x="738188" y="3773488"/>
                  <a:ext cx="352425" cy="1588"/>
                </a:xfrm>
                <a:prstGeom prst="rect">
                  <a:avLst/>
                </a:prstGeom>
                <a:solidFill>
                  <a:srgbClr val="4A79B5"/>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Rectangle 217"/>
                <p:cNvSpPr>
                  <a:spLocks noChangeArrowheads="1"/>
                </p:cNvSpPr>
                <p:nvPr/>
              </p:nvSpPr>
              <p:spPr bwMode="auto">
                <a:xfrm>
                  <a:off x="738188" y="3775076"/>
                  <a:ext cx="352425" cy="1588"/>
                </a:xfrm>
                <a:prstGeom prst="rect">
                  <a:avLst/>
                </a:prstGeom>
                <a:solidFill>
                  <a:srgbClr val="4877B5"/>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Rectangle 218"/>
                <p:cNvSpPr>
                  <a:spLocks noChangeArrowheads="1"/>
                </p:cNvSpPr>
                <p:nvPr/>
              </p:nvSpPr>
              <p:spPr bwMode="auto">
                <a:xfrm>
                  <a:off x="738188" y="3776663"/>
                  <a:ext cx="352425" cy="1588"/>
                </a:xfrm>
                <a:prstGeom prst="rect">
                  <a:avLst/>
                </a:prstGeom>
                <a:solidFill>
                  <a:srgbClr val="4776B5"/>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Rectangle 219"/>
                <p:cNvSpPr>
                  <a:spLocks noChangeArrowheads="1"/>
                </p:cNvSpPr>
                <p:nvPr/>
              </p:nvSpPr>
              <p:spPr bwMode="auto">
                <a:xfrm>
                  <a:off x="738188" y="3778251"/>
                  <a:ext cx="352425" cy="1588"/>
                </a:xfrm>
                <a:prstGeom prst="rect">
                  <a:avLst/>
                </a:prstGeom>
                <a:solidFill>
                  <a:srgbClr val="4575B5"/>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Line 220"/>
                <p:cNvSpPr>
                  <a:spLocks noChangeShapeType="1"/>
                </p:cNvSpPr>
                <p:nvPr/>
              </p:nvSpPr>
              <p:spPr bwMode="auto">
                <a:xfrm>
                  <a:off x="1090613" y="3778251"/>
                  <a:ext cx="31750" cy="0"/>
                </a:xfrm>
                <a:prstGeom prst="line">
                  <a:avLst/>
                </a:prstGeom>
                <a:noFill/>
                <a:ln w="0">
                  <a:solidFill>
                    <a:srgbClr val="000000"/>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sp>
          <p:nvSpPr>
            <p:cNvPr id="241" name="Rectangle 240"/>
            <p:cNvSpPr/>
            <p:nvPr/>
          </p:nvSpPr>
          <p:spPr>
            <a:xfrm>
              <a:off x="8177069" y="3828982"/>
              <a:ext cx="153879" cy="1486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8" name="Picture 2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24955" y="112630"/>
            <a:ext cx="761790" cy="761790"/>
          </a:xfrm>
          <a:prstGeom prst="rect">
            <a:avLst/>
          </a:prstGeom>
        </p:spPr>
      </p:pic>
    </p:spTree>
    <p:extLst>
      <p:ext uri="{BB962C8B-B14F-4D97-AF65-F5344CB8AC3E}">
        <p14:creationId xmlns:p14="http://schemas.microsoft.com/office/powerpoint/2010/main" val="22408554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5851E-90CB-4442-A5B4-75216E644602}"/>
              </a:ext>
            </a:extLst>
          </p:cNvPr>
          <p:cNvSpPr>
            <a:spLocks noGrp="1"/>
          </p:cNvSpPr>
          <p:nvPr>
            <p:ph type="title"/>
          </p:nvPr>
        </p:nvSpPr>
        <p:spPr>
          <a:xfrm>
            <a:off x="999300" y="330322"/>
            <a:ext cx="10764245" cy="479425"/>
          </a:xfrm>
        </p:spPr>
        <p:txBody>
          <a:bodyPr/>
          <a:lstStyle/>
          <a:p>
            <a:r>
              <a:rPr lang="en-US" dirty="0"/>
              <a:t>Burn Severity by </a:t>
            </a:r>
            <a:r>
              <a:rPr lang="en-US" dirty="0" smtClean="0"/>
              <a:t>Vegetation </a:t>
            </a:r>
            <a:r>
              <a:rPr lang="en-US" dirty="0"/>
              <a:t>Class</a:t>
            </a:r>
          </a:p>
        </p:txBody>
      </p:sp>
      <p:sp>
        <p:nvSpPr>
          <p:cNvPr id="46" name="5-Point Star 45"/>
          <p:cNvSpPr/>
          <p:nvPr/>
        </p:nvSpPr>
        <p:spPr>
          <a:xfrm>
            <a:off x="4263182" y="4248982"/>
            <a:ext cx="402243" cy="363676"/>
          </a:xfrm>
          <a:prstGeom prst="star5">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201232" y="3388474"/>
            <a:ext cx="1130926" cy="1015663"/>
          </a:xfrm>
          <a:prstGeom prst="rect">
            <a:avLst/>
          </a:prstGeom>
          <a:noFill/>
        </p:spPr>
        <p:txBody>
          <a:bodyPr wrap="square" rtlCol="0">
            <a:spAutoFit/>
          </a:bodyPr>
          <a:lstStyle/>
          <a:p>
            <a:pPr algn="ctr"/>
            <a:r>
              <a:rPr lang="en-US" sz="3000" dirty="0" smtClean="0">
                <a:solidFill>
                  <a:schemeClr val="tx1">
                    <a:lumMod val="75000"/>
                    <a:lumOff val="25000"/>
                  </a:schemeClr>
                </a:solidFill>
                <a:latin typeface="Century Gothic" panose="020B0502020202020204" pitchFamily="34" charset="0"/>
              </a:rPr>
              <a:t>Area (ha)</a:t>
            </a:r>
            <a:endParaRPr lang="en-US" sz="3000" dirty="0">
              <a:solidFill>
                <a:schemeClr val="tx1">
                  <a:lumMod val="75000"/>
                  <a:lumOff val="25000"/>
                </a:schemeClr>
              </a:solidFill>
              <a:latin typeface="Century Gothic" panose="020B0502020202020204" pitchFamily="34" charset="0"/>
            </a:endParaRPr>
          </a:p>
        </p:txBody>
      </p:sp>
      <p:grpSp>
        <p:nvGrpSpPr>
          <p:cNvPr id="53" name="Group 52"/>
          <p:cNvGrpSpPr/>
          <p:nvPr/>
        </p:nvGrpSpPr>
        <p:grpSpPr>
          <a:xfrm>
            <a:off x="1250826" y="799699"/>
            <a:ext cx="9206500" cy="5921384"/>
            <a:chOff x="1250826" y="799699"/>
            <a:chExt cx="9206500" cy="5921384"/>
          </a:xfrm>
        </p:grpSpPr>
        <p:pic>
          <p:nvPicPr>
            <p:cNvPr id="48" name="Picture 4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608" y="2461657"/>
              <a:ext cx="8381484" cy="4259425"/>
            </a:xfrm>
            <a:prstGeom prst="rect">
              <a:avLst/>
            </a:prstGeom>
          </p:spPr>
        </p:pic>
        <p:sp>
          <p:nvSpPr>
            <p:cNvPr id="4" name="Rectangle 3"/>
            <p:cNvSpPr/>
            <p:nvPr/>
          </p:nvSpPr>
          <p:spPr>
            <a:xfrm>
              <a:off x="1252609" y="5710919"/>
              <a:ext cx="850392" cy="464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lumMod val="75000"/>
                      <a:lumOff val="25000"/>
                    </a:schemeClr>
                  </a:solidFill>
                  <a:latin typeface="Century Gothic" panose="020B0502020202020204" pitchFamily="34" charset="0"/>
                </a:rPr>
                <a:t>1000</a:t>
              </a:r>
              <a:endParaRPr lang="en-US" b="1" dirty="0">
                <a:solidFill>
                  <a:schemeClr val="tx1">
                    <a:lumMod val="75000"/>
                    <a:lumOff val="25000"/>
                  </a:schemeClr>
                </a:solidFill>
                <a:latin typeface="Century Gothic" panose="020B0502020202020204" pitchFamily="34" charset="0"/>
              </a:endParaRPr>
            </a:p>
          </p:txBody>
        </p:sp>
        <p:sp>
          <p:nvSpPr>
            <p:cNvPr id="6" name="Rectangle 5"/>
            <p:cNvSpPr/>
            <p:nvPr/>
          </p:nvSpPr>
          <p:spPr>
            <a:xfrm>
              <a:off x="1252609" y="5164997"/>
              <a:ext cx="850392" cy="464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lumMod val="75000"/>
                      <a:lumOff val="25000"/>
                    </a:schemeClr>
                  </a:solidFill>
                  <a:latin typeface="Century Gothic" panose="020B0502020202020204" pitchFamily="34" charset="0"/>
                </a:rPr>
                <a:t>2000</a:t>
              </a:r>
              <a:endParaRPr lang="en-US" b="1" dirty="0">
                <a:solidFill>
                  <a:schemeClr val="tx1">
                    <a:lumMod val="75000"/>
                    <a:lumOff val="25000"/>
                  </a:schemeClr>
                </a:solidFill>
                <a:latin typeface="Century Gothic" panose="020B0502020202020204" pitchFamily="34" charset="0"/>
              </a:endParaRPr>
            </a:p>
          </p:txBody>
        </p:sp>
        <p:sp>
          <p:nvSpPr>
            <p:cNvPr id="7" name="Rectangle 6"/>
            <p:cNvSpPr/>
            <p:nvPr/>
          </p:nvSpPr>
          <p:spPr>
            <a:xfrm>
              <a:off x="1252609" y="4550846"/>
              <a:ext cx="850392" cy="464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lumMod val="75000"/>
                      <a:lumOff val="25000"/>
                    </a:schemeClr>
                  </a:solidFill>
                  <a:latin typeface="Century Gothic" panose="020B0502020202020204" pitchFamily="34" charset="0"/>
                </a:rPr>
                <a:t>3000</a:t>
              </a:r>
              <a:endParaRPr lang="en-US" b="1" dirty="0">
                <a:solidFill>
                  <a:schemeClr val="tx1">
                    <a:lumMod val="75000"/>
                    <a:lumOff val="25000"/>
                  </a:schemeClr>
                </a:solidFill>
                <a:latin typeface="Century Gothic" panose="020B0502020202020204" pitchFamily="34" charset="0"/>
              </a:endParaRPr>
            </a:p>
          </p:txBody>
        </p:sp>
        <p:sp>
          <p:nvSpPr>
            <p:cNvPr id="8" name="Rectangle 7"/>
            <p:cNvSpPr/>
            <p:nvPr/>
          </p:nvSpPr>
          <p:spPr>
            <a:xfrm>
              <a:off x="1252609" y="3957563"/>
              <a:ext cx="850392" cy="464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lumMod val="75000"/>
                      <a:lumOff val="25000"/>
                    </a:schemeClr>
                  </a:solidFill>
                  <a:latin typeface="Century Gothic" panose="020B0502020202020204" pitchFamily="34" charset="0"/>
                </a:rPr>
                <a:t>4000</a:t>
              </a:r>
              <a:endParaRPr lang="en-US" b="1" dirty="0">
                <a:solidFill>
                  <a:schemeClr val="tx1">
                    <a:lumMod val="75000"/>
                    <a:lumOff val="25000"/>
                  </a:schemeClr>
                </a:solidFill>
                <a:latin typeface="Century Gothic" panose="020B0502020202020204" pitchFamily="34" charset="0"/>
              </a:endParaRPr>
            </a:p>
          </p:txBody>
        </p:sp>
        <p:sp>
          <p:nvSpPr>
            <p:cNvPr id="9" name="Rectangle 8"/>
            <p:cNvSpPr/>
            <p:nvPr/>
          </p:nvSpPr>
          <p:spPr>
            <a:xfrm>
              <a:off x="1252609" y="3398007"/>
              <a:ext cx="850392" cy="464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lumMod val="75000"/>
                      <a:lumOff val="25000"/>
                    </a:schemeClr>
                  </a:solidFill>
                  <a:latin typeface="Century Gothic" panose="020B0502020202020204" pitchFamily="34" charset="0"/>
                </a:rPr>
                <a:t>5000</a:t>
              </a:r>
              <a:endParaRPr lang="en-US" b="1" dirty="0">
                <a:solidFill>
                  <a:schemeClr val="tx1">
                    <a:lumMod val="75000"/>
                    <a:lumOff val="25000"/>
                  </a:schemeClr>
                </a:solidFill>
                <a:latin typeface="Century Gothic" panose="020B0502020202020204" pitchFamily="34" charset="0"/>
              </a:endParaRPr>
            </a:p>
          </p:txBody>
        </p:sp>
        <p:sp>
          <p:nvSpPr>
            <p:cNvPr id="10" name="Rectangle 9"/>
            <p:cNvSpPr/>
            <p:nvPr/>
          </p:nvSpPr>
          <p:spPr>
            <a:xfrm>
              <a:off x="1252609" y="2783856"/>
              <a:ext cx="850392" cy="464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lumMod val="75000"/>
                      <a:lumOff val="25000"/>
                    </a:schemeClr>
                  </a:solidFill>
                  <a:latin typeface="Century Gothic" panose="020B0502020202020204" pitchFamily="34" charset="0"/>
                </a:rPr>
                <a:t>6000</a:t>
              </a:r>
              <a:endParaRPr lang="en-US" b="1" dirty="0">
                <a:solidFill>
                  <a:schemeClr val="tx1">
                    <a:lumMod val="75000"/>
                    <a:lumOff val="25000"/>
                  </a:schemeClr>
                </a:solidFill>
                <a:latin typeface="Century Gothic" panose="020B0502020202020204" pitchFamily="34" charset="0"/>
              </a:endParaRPr>
            </a:p>
          </p:txBody>
        </p:sp>
        <p:sp>
          <p:nvSpPr>
            <p:cNvPr id="11" name="Rectangle 10"/>
            <p:cNvSpPr/>
            <p:nvPr/>
          </p:nvSpPr>
          <p:spPr>
            <a:xfrm>
              <a:off x="1250826" y="2227476"/>
              <a:ext cx="853958" cy="464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lumMod val="75000"/>
                      <a:lumOff val="25000"/>
                    </a:schemeClr>
                  </a:solidFill>
                  <a:latin typeface="Century Gothic" panose="020B0502020202020204" pitchFamily="34" charset="0"/>
                </a:rPr>
                <a:t>7000</a:t>
              </a:r>
              <a:endParaRPr lang="en-US" b="1" dirty="0">
                <a:solidFill>
                  <a:schemeClr val="tx1">
                    <a:lumMod val="75000"/>
                    <a:lumOff val="25000"/>
                  </a:schemeClr>
                </a:solidFill>
                <a:latin typeface="Century Gothic" panose="020B0502020202020204" pitchFamily="34" charset="0"/>
              </a:endParaRPr>
            </a:p>
          </p:txBody>
        </p:sp>
        <p:sp>
          <p:nvSpPr>
            <p:cNvPr id="13" name="TextBox 12"/>
            <p:cNvSpPr txBox="1"/>
            <p:nvPr/>
          </p:nvSpPr>
          <p:spPr>
            <a:xfrm rot="16200000">
              <a:off x="1321275" y="4952575"/>
              <a:ext cx="2103508" cy="307777"/>
            </a:xfrm>
            <a:prstGeom prst="rect">
              <a:avLst/>
            </a:prstGeom>
            <a:noFill/>
          </p:spPr>
          <p:txBody>
            <a:bodyPr wrap="square" rtlCol="0">
              <a:spAutoFit/>
            </a:bodyPr>
            <a:lstStyle/>
            <a:p>
              <a:r>
                <a:rPr lang="en-US" b="1" dirty="0" smtClean="0">
                  <a:solidFill>
                    <a:schemeClr val="tx1">
                      <a:lumMod val="75000"/>
                      <a:lumOff val="25000"/>
                    </a:schemeClr>
                  </a:solidFill>
                  <a:latin typeface="Century Gothic" panose="020B0502020202020204" pitchFamily="34" charset="0"/>
                </a:rPr>
                <a:t>Dry-Mesic Spruce-Fir</a:t>
              </a:r>
              <a:endParaRPr lang="en-US" b="1" dirty="0">
                <a:solidFill>
                  <a:schemeClr val="tx1">
                    <a:lumMod val="75000"/>
                    <a:lumOff val="25000"/>
                  </a:schemeClr>
                </a:solidFill>
                <a:latin typeface="Century Gothic" panose="020B0502020202020204" pitchFamily="34" charset="0"/>
              </a:endParaRPr>
            </a:p>
          </p:txBody>
        </p:sp>
        <p:sp>
          <p:nvSpPr>
            <p:cNvPr id="14" name="TextBox 13"/>
            <p:cNvSpPr txBox="1"/>
            <p:nvPr/>
          </p:nvSpPr>
          <p:spPr>
            <a:xfrm rot="16200000">
              <a:off x="3705483" y="4413199"/>
              <a:ext cx="3182260" cy="307777"/>
            </a:xfrm>
            <a:prstGeom prst="rect">
              <a:avLst/>
            </a:prstGeom>
            <a:noFill/>
          </p:spPr>
          <p:txBody>
            <a:bodyPr wrap="square" rtlCol="0">
              <a:spAutoFit/>
            </a:bodyPr>
            <a:lstStyle/>
            <a:p>
              <a:r>
                <a:rPr lang="en-US" b="1" dirty="0" smtClean="0">
                  <a:solidFill>
                    <a:schemeClr val="tx1">
                      <a:lumMod val="75000"/>
                      <a:lumOff val="25000"/>
                    </a:schemeClr>
                  </a:solidFill>
                  <a:latin typeface="Century Gothic" panose="020B0502020202020204" pitchFamily="34" charset="0"/>
                </a:rPr>
                <a:t>Colorado Plateau Pinyon – Juniper </a:t>
              </a:r>
              <a:endParaRPr lang="en-US" b="1" dirty="0">
                <a:solidFill>
                  <a:schemeClr val="tx1">
                    <a:lumMod val="75000"/>
                    <a:lumOff val="25000"/>
                  </a:schemeClr>
                </a:solidFill>
                <a:latin typeface="Century Gothic" panose="020B0502020202020204" pitchFamily="34" charset="0"/>
              </a:endParaRPr>
            </a:p>
          </p:txBody>
        </p:sp>
        <p:sp>
          <p:nvSpPr>
            <p:cNvPr id="15" name="TextBox 14"/>
            <p:cNvSpPr txBox="1"/>
            <p:nvPr/>
          </p:nvSpPr>
          <p:spPr>
            <a:xfrm rot="16200000">
              <a:off x="2221983" y="3120481"/>
              <a:ext cx="1994844" cy="307777"/>
            </a:xfrm>
            <a:prstGeom prst="rect">
              <a:avLst/>
            </a:prstGeom>
            <a:noFill/>
          </p:spPr>
          <p:txBody>
            <a:bodyPr wrap="square" rtlCol="0">
              <a:spAutoFit/>
            </a:bodyPr>
            <a:lstStyle/>
            <a:p>
              <a:r>
                <a:rPr lang="en-US" b="1" dirty="0">
                  <a:solidFill>
                    <a:schemeClr val="tx1">
                      <a:lumMod val="75000"/>
                      <a:lumOff val="25000"/>
                    </a:schemeClr>
                  </a:solidFill>
                  <a:latin typeface="Century Gothic" panose="020B0502020202020204" pitchFamily="34" charset="0"/>
                </a:rPr>
                <a:t>Dry-Mesic Montane</a:t>
              </a:r>
            </a:p>
          </p:txBody>
        </p:sp>
        <p:sp>
          <p:nvSpPr>
            <p:cNvPr id="18" name="TextBox 17"/>
            <p:cNvSpPr txBox="1"/>
            <p:nvPr/>
          </p:nvSpPr>
          <p:spPr>
            <a:xfrm rot="16200000">
              <a:off x="4921864" y="3999022"/>
              <a:ext cx="1566468" cy="307777"/>
            </a:xfrm>
            <a:prstGeom prst="rect">
              <a:avLst/>
            </a:prstGeom>
            <a:noFill/>
          </p:spPr>
          <p:txBody>
            <a:bodyPr wrap="square" rtlCol="0">
              <a:spAutoFit/>
            </a:bodyPr>
            <a:lstStyle/>
            <a:p>
              <a:r>
                <a:rPr lang="en-US" b="1" dirty="0">
                  <a:solidFill>
                    <a:schemeClr val="tx1">
                      <a:lumMod val="75000"/>
                      <a:lumOff val="25000"/>
                    </a:schemeClr>
                  </a:solidFill>
                  <a:latin typeface="Century Gothic" panose="020B0502020202020204" pitchFamily="34" charset="0"/>
                </a:rPr>
                <a:t>Ponderosa Pine</a:t>
              </a:r>
            </a:p>
          </p:txBody>
        </p:sp>
        <p:sp>
          <p:nvSpPr>
            <p:cNvPr id="20" name="TextBox 19"/>
            <p:cNvSpPr txBox="1"/>
            <p:nvPr/>
          </p:nvSpPr>
          <p:spPr>
            <a:xfrm rot="16200000">
              <a:off x="3643077" y="5184335"/>
              <a:ext cx="1642453" cy="305312"/>
            </a:xfrm>
            <a:prstGeom prst="rect">
              <a:avLst/>
            </a:prstGeom>
            <a:noFill/>
          </p:spPr>
          <p:txBody>
            <a:bodyPr wrap="square" rtlCol="0">
              <a:spAutoFit/>
            </a:bodyPr>
            <a:lstStyle/>
            <a:p>
              <a:r>
                <a:rPr lang="en-US" b="1" i="1" dirty="0" err="1" smtClean="0">
                  <a:solidFill>
                    <a:schemeClr val="tx1">
                      <a:lumMod val="75000"/>
                      <a:lumOff val="25000"/>
                    </a:schemeClr>
                  </a:solidFill>
                  <a:latin typeface="Century Gothic" panose="020B0502020202020204" pitchFamily="34" charset="0"/>
                </a:rPr>
                <a:t>Abies</a:t>
              </a:r>
              <a:r>
                <a:rPr lang="en-US" b="1" i="1" dirty="0" smtClean="0">
                  <a:solidFill>
                    <a:schemeClr val="tx1">
                      <a:lumMod val="75000"/>
                      <a:lumOff val="25000"/>
                    </a:schemeClr>
                  </a:solidFill>
                  <a:latin typeface="Century Gothic" panose="020B0502020202020204" pitchFamily="34" charset="0"/>
                </a:rPr>
                <a:t> </a:t>
              </a:r>
              <a:r>
                <a:rPr lang="en-US" b="1" i="1" dirty="0" err="1">
                  <a:solidFill>
                    <a:schemeClr val="tx1">
                      <a:lumMod val="75000"/>
                      <a:lumOff val="25000"/>
                    </a:schemeClr>
                  </a:solidFill>
                  <a:latin typeface="Century Gothic" panose="020B0502020202020204" pitchFamily="34" charset="0"/>
                </a:rPr>
                <a:t>c</a:t>
              </a:r>
              <a:r>
                <a:rPr lang="en-US" b="1" i="1" dirty="0" err="1" smtClean="0">
                  <a:solidFill>
                    <a:schemeClr val="tx1">
                      <a:lumMod val="75000"/>
                      <a:lumOff val="25000"/>
                    </a:schemeClr>
                  </a:solidFill>
                  <a:latin typeface="Century Gothic" panose="020B0502020202020204" pitchFamily="34" charset="0"/>
                </a:rPr>
                <a:t>oncolor</a:t>
              </a:r>
              <a:endParaRPr lang="en-US" b="1" i="1" dirty="0">
                <a:solidFill>
                  <a:schemeClr val="tx1">
                    <a:lumMod val="75000"/>
                    <a:lumOff val="25000"/>
                  </a:schemeClr>
                </a:solidFill>
                <a:latin typeface="Century Gothic" panose="020B0502020202020204" pitchFamily="34" charset="0"/>
              </a:endParaRPr>
            </a:p>
          </p:txBody>
        </p:sp>
        <p:sp>
          <p:nvSpPr>
            <p:cNvPr id="21" name="TextBox 20"/>
            <p:cNvSpPr txBox="1"/>
            <p:nvPr/>
          </p:nvSpPr>
          <p:spPr>
            <a:xfrm rot="16200000">
              <a:off x="5790212" y="5255459"/>
              <a:ext cx="1497741" cy="307777"/>
            </a:xfrm>
            <a:prstGeom prst="rect">
              <a:avLst/>
            </a:prstGeom>
            <a:noFill/>
          </p:spPr>
          <p:txBody>
            <a:bodyPr wrap="square" rtlCol="0">
              <a:spAutoFit/>
            </a:bodyPr>
            <a:lstStyle/>
            <a:p>
              <a:r>
                <a:rPr lang="en-US" b="1" dirty="0">
                  <a:solidFill>
                    <a:schemeClr val="tx1">
                      <a:lumMod val="75000"/>
                      <a:lumOff val="25000"/>
                    </a:schemeClr>
                  </a:solidFill>
                  <a:latin typeface="Century Gothic" panose="020B0502020202020204" pitchFamily="34" charset="0"/>
                </a:rPr>
                <a:t>Big Sagebrush</a:t>
              </a:r>
            </a:p>
          </p:txBody>
        </p:sp>
        <p:sp>
          <p:nvSpPr>
            <p:cNvPr id="22" name="TextBox 21"/>
            <p:cNvSpPr txBox="1"/>
            <p:nvPr/>
          </p:nvSpPr>
          <p:spPr>
            <a:xfrm rot="16200000">
              <a:off x="5703292" y="4750797"/>
              <a:ext cx="2507065" cy="307777"/>
            </a:xfrm>
            <a:prstGeom prst="rect">
              <a:avLst/>
            </a:prstGeom>
            <a:noFill/>
          </p:spPr>
          <p:txBody>
            <a:bodyPr wrap="square" rtlCol="0">
              <a:spAutoFit/>
            </a:bodyPr>
            <a:lstStyle/>
            <a:p>
              <a:r>
                <a:rPr lang="en-US" b="1" dirty="0">
                  <a:solidFill>
                    <a:schemeClr val="tx1">
                      <a:lumMod val="75000"/>
                      <a:lumOff val="25000"/>
                    </a:schemeClr>
                  </a:solidFill>
                  <a:latin typeface="Century Gothic" panose="020B0502020202020204" pitchFamily="34" charset="0"/>
                </a:rPr>
                <a:t>Lower Montane Shrubland</a:t>
              </a:r>
            </a:p>
          </p:txBody>
        </p:sp>
        <p:sp>
          <p:nvSpPr>
            <p:cNvPr id="23" name="TextBox 22"/>
            <p:cNvSpPr txBox="1"/>
            <p:nvPr/>
          </p:nvSpPr>
          <p:spPr>
            <a:xfrm rot="16200000">
              <a:off x="5510461" y="3369303"/>
              <a:ext cx="3730430" cy="307777"/>
            </a:xfrm>
            <a:prstGeom prst="rect">
              <a:avLst/>
            </a:prstGeom>
            <a:noFill/>
          </p:spPr>
          <p:txBody>
            <a:bodyPr wrap="square" rtlCol="0">
              <a:spAutoFit/>
            </a:bodyPr>
            <a:lstStyle/>
            <a:p>
              <a:r>
                <a:rPr lang="en-US" b="1" dirty="0">
                  <a:solidFill>
                    <a:schemeClr val="tx1">
                      <a:lumMod val="75000"/>
                      <a:lumOff val="25000"/>
                    </a:schemeClr>
                  </a:solidFill>
                  <a:latin typeface="Century Gothic" panose="020B0502020202020204" pitchFamily="34" charset="0"/>
                </a:rPr>
                <a:t>Gambel Oak –Mixed </a:t>
              </a:r>
              <a:r>
                <a:rPr lang="en-US" b="1" dirty="0" smtClean="0">
                  <a:solidFill>
                    <a:schemeClr val="tx1">
                      <a:lumMod val="75000"/>
                      <a:lumOff val="25000"/>
                    </a:schemeClr>
                  </a:solidFill>
                  <a:latin typeface="Century Gothic" panose="020B0502020202020204" pitchFamily="34" charset="0"/>
                </a:rPr>
                <a:t>Montane </a:t>
              </a:r>
              <a:r>
                <a:rPr lang="en-US" b="1" dirty="0" err="1" smtClean="0">
                  <a:solidFill>
                    <a:schemeClr val="tx1">
                      <a:lumMod val="75000"/>
                      <a:lumOff val="25000"/>
                    </a:schemeClr>
                  </a:solidFill>
                  <a:latin typeface="Century Gothic" panose="020B0502020202020204" pitchFamily="34" charset="0"/>
                </a:rPr>
                <a:t>Shrubland</a:t>
              </a:r>
              <a:endParaRPr lang="en-US" b="1" dirty="0">
                <a:solidFill>
                  <a:schemeClr val="tx1">
                    <a:lumMod val="75000"/>
                    <a:lumOff val="25000"/>
                  </a:schemeClr>
                </a:solidFill>
                <a:latin typeface="Century Gothic" panose="020B0502020202020204" pitchFamily="34" charset="0"/>
              </a:endParaRPr>
            </a:p>
          </p:txBody>
        </p:sp>
        <p:sp>
          <p:nvSpPr>
            <p:cNvPr id="24" name="TextBox 23"/>
            <p:cNvSpPr txBox="1"/>
            <p:nvPr/>
          </p:nvSpPr>
          <p:spPr>
            <a:xfrm rot="16200000">
              <a:off x="7219094" y="5416260"/>
              <a:ext cx="1176138" cy="307777"/>
            </a:xfrm>
            <a:prstGeom prst="rect">
              <a:avLst/>
            </a:prstGeom>
            <a:noFill/>
          </p:spPr>
          <p:txBody>
            <a:bodyPr wrap="square" rtlCol="0">
              <a:spAutoFit/>
            </a:bodyPr>
            <a:lstStyle/>
            <a:p>
              <a:r>
                <a:rPr lang="en-US" b="1" dirty="0">
                  <a:solidFill>
                    <a:schemeClr val="tx1">
                      <a:lumMod val="75000"/>
                      <a:lumOff val="25000"/>
                    </a:schemeClr>
                  </a:solidFill>
                  <a:latin typeface="Century Gothic" panose="020B0502020202020204" pitchFamily="34" charset="0"/>
                </a:rPr>
                <a:t>Shortgrass</a:t>
              </a:r>
            </a:p>
          </p:txBody>
        </p:sp>
        <p:sp>
          <p:nvSpPr>
            <p:cNvPr id="25" name="TextBox 24"/>
            <p:cNvSpPr txBox="1"/>
            <p:nvPr/>
          </p:nvSpPr>
          <p:spPr>
            <a:xfrm rot="16200000">
              <a:off x="7286509" y="5071920"/>
              <a:ext cx="1864818" cy="307777"/>
            </a:xfrm>
            <a:prstGeom prst="rect">
              <a:avLst/>
            </a:prstGeom>
            <a:noFill/>
          </p:spPr>
          <p:txBody>
            <a:bodyPr wrap="square" rtlCol="0">
              <a:spAutoFit/>
            </a:bodyPr>
            <a:lstStyle/>
            <a:p>
              <a:r>
                <a:rPr lang="en-US" b="1" dirty="0">
                  <a:solidFill>
                    <a:schemeClr val="tx1">
                      <a:lumMod val="75000"/>
                      <a:lumOff val="25000"/>
                    </a:schemeClr>
                  </a:solidFill>
                  <a:latin typeface="Century Gothic" panose="020B0502020202020204" pitchFamily="34" charset="0"/>
                </a:rPr>
                <a:t>Montane Riparian</a:t>
              </a:r>
            </a:p>
          </p:txBody>
        </p:sp>
        <p:sp>
          <p:nvSpPr>
            <p:cNvPr id="26" name="TextBox 25"/>
            <p:cNvSpPr txBox="1"/>
            <p:nvPr/>
          </p:nvSpPr>
          <p:spPr>
            <a:xfrm rot="16200000">
              <a:off x="7589008" y="4959887"/>
              <a:ext cx="2088884" cy="307777"/>
            </a:xfrm>
            <a:prstGeom prst="rect">
              <a:avLst/>
            </a:prstGeom>
            <a:noFill/>
          </p:spPr>
          <p:txBody>
            <a:bodyPr wrap="square" rtlCol="0">
              <a:spAutoFit/>
            </a:bodyPr>
            <a:lstStyle/>
            <a:p>
              <a:r>
                <a:rPr lang="en-US" b="1" dirty="0">
                  <a:solidFill>
                    <a:schemeClr val="tx1">
                      <a:lumMod val="75000"/>
                      <a:lumOff val="25000"/>
                    </a:schemeClr>
                  </a:solidFill>
                  <a:latin typeface="Century Gothic" panose="020B0502020202020204" pitchFamily="34" charset="0"/>
                </a:rPr>
                <a:t>Perennial Grassland</a:t>
              </a:r>
            </a:p>
          </p:txBody>
        </p:sp>
        <p:sp>
          <p:nvSpPr>
            <p:cNvPr id="27" name="TextBox 26"/>
            <p:cNvSpPr txBox="1"/>
            <p:nvPr/>
          </p:nvSpPr>
          <p:spPr>
            <a:xfrm rot="16200000">
              <a:off x="7576015" y="4564840"/>
              <a:ext cx="2878979" cy="307777"/>
            </a:xfrm>
            <a:prstGeom prst="rect">
              <a:avLst/>
            </a:prstGeom>
            <a:noFill/>
          </p:spPr>
          <p:txBody>
            <a:bodyPr wrap="square" rtlCol="0">
              <a:spAutoFit/>
            </a:bodyPr>
            <a:lstStyle/>
            <a:p>
              <a:r>
                <a:rPr lang="en-US" b="1" dirty="0">
                  <a:solidFill>
                    <a:schemeClr val="tx1">
                      <a:lumMod val="75000"/>
                      <a:lumOff val="25000"/>
                    </a:schemeClr>
                  </a:solidFill>
                  <a:latin typeface="Century Gothic" panose="020B0502020202020204" pitchFamily="34" charset="0"/>
                </a:rPr>
                <a:t>Montane-subalpine Grassland</a:t>
              </a:r>
            </a:p>
          </p:txBody>
        </p:sp>
        <p:sp>
          <p:nvSpPr>
            <p:cNvPr id="28" name="TextBox 27"/>
            <p:cNvSpPr txBox="1"/>
            <p:nvPr/>
          </p:nvSpPr>
          <p:spPr>
            <a:xfrm rot="16200000">
              <a:off x="7967146" y="4182123"/>
              <a:ext cx="2986934" cy="319275"/>
            </a:xfrm>
            <a:prstGeom prst="rect">
              <a:avLst/>
            </a:prstGeom>
            <a:noFill/>
          </p:spPr>
          <p:txBody>
            <a:bodyPr wrap="square" rtlCol="0">
              <a:spAutoFit/>
            </a:bodyPr>
            <a:lstStyle/>
            <a:p>
              <a:r>
                <a:rPr lang="en-US" b="1" dirty="0" err="1" smtClean="0">
                  <a:solidFill>
                    <a:schemeClr val="tx1">
                      <a:lumMod val="75000"/>
                      <a:lumOff val="25000"/>
                    </a:schemeClr>
                  </a:solidFill>
                  <a:latin typeface="Century Gothic" panose="020B0502020202020204" pitchFamily="34" charset="0"/>
                </a:rPr>
                <a:t>Gambel</a:t>
              </a:r>
              <a:r>
                <a:rPr lang="en-US" b="1" dirty="0" smtClean="0">
                  <a:solidFill>
                    <a:schemeClr val="tx1">
                      <a:lumMod val="75000"/>
                      <a:lumOff val="25000"/>
                    </a:schemeClr>
                  </a:solidFill>
                  <a:latin typeface="Century Gothic" panose="020B0502020202020204" pitchFamily="34" charset="0"/>
                </a:rPr>
                <a:t> Oak </a:t>
              </a:r>
              <a:r>
                <a:rPr lang="en-US" b="1" dirty="0" err="1" smtClean="0">
                  <a:solidFill>
                    <a:schemeClr val="tx1">
                      <a:lumMod val="75000"/>
                      <a:lumOff val="25000"/>
                    </a:schemeClr>
                  </a:solidFill>
                  <a:latin typeface="Century Gothic" panose="020B0502020202020204" pitchFamily="34" charset="0"/>
                </a:rPr>
                <a:t>Shrubland</a:t>
              </a:r>
              <a:r>
                <a:rPr lang="en-US" b="1" dirty="0" smtClean="0">
                  <a:solidFill>
                    <a:schemeClr val="tx1">
                      <a:lumMod val="75000"/>
                      <a:lumOff val="25000"/>
                    </a:schemeClr>
                  </a:solidFill>
                  <a:latin typeface="Century Gothic" panose="020B0502020202020204" pitchFamily="34" charset="0"/>
                </a:rPr>
                <a:t> </a:t>
              </a:r>
              <a:r>
                <a:rPr lang="en-US" b="1" dirty="0">
                  <a:solidFill>
                    <a:schemeClr val="tx1">
                      <a:lumMod val="75000"/>
                      <a:lumOff val="25000"/>
                    </a:schemeClr>
                  </a:solidFill>
                  <a:latin typeface="Century Gothic" panose="020B0502020202020204" pitchFamily="34" charset="0"/>
                </a:rPr>
                <a:t>Alliance</a:t>
              </a:r>
            </a:p>
          </p:txBody>
        </p:sp>
        <p:sp>
          <p:nvSpPr>
            <p:cNvPr id="17" name="TextBox 16"/>
            <p:cNvSpPr txBox="1"/>
            <p:nvPr/>
          </p:nvSpPr>
          <p:spPr>
            <a:xfrm rot="16200000">
              <a:off x="3390443" y="2505090"/>
              <a:ext cx="1327246" cy="306987"/>
            </a:xfrm>
            <a:prstGeom prst="rect">
              <a:avLst/>
            </a:prstGeom>
            <a:noFill/>
          </p:spPr>
          <p:txBody>
            <a:bodyPr wrap="square" rtlCol="0">
              <a:spAutoFit/>
            </a:bodyPr>
            <a:lstStyle/>
            <a:p>
              <a:r>
                <a:rPr lang="en-US" b="1" dirty="0">
                  <a:solidFill>
                    <a:schemeClr val="tx1">
                      <a:lumMod val="75000"/>
                      <a:lumOff val="25000"/>
                    </a:schemeClr>
                  </a:solidFill>
                  <a:latin typeface="Century Gothic" panose="020B0502020202020204" pitchFamily="34" charset="0"/>
                </a:rPr>
                <a:t>Aspen Mixed</a:t>
              </a:r>
            </a:p>
          </p:txBody>
        </p:sp>
        <p:sp>
          <p:nvSpPr>
            <p:cNvPr id="16" name="TextBox 15"/>
            <p:cNvSpPr txBox="1"/>
            <p:nvPr/>
          </p:nvSpPr>
          <p:spPr>
            <a:xfrm rot="16200000">
              <a:off x="2814149" y="1458675"/>
              <a:ext cx="1625729" cy="307777"/>
            </a:xfrm>
            <a:prstGeom prst="rect">
              <a:avLst/>
            </a:prstGeom>
            <a:noFill/>
          </p:spPr>
          <p:txBody>
            <a:bodyPr wrap="square" rtlCol="0">
              <a:spAutoFit/>
            </a:bodyPr>
            <a:lstStyle/>
            <a:p>
              <a:r>
                <a:rPr lang="en-US" b="1" dirty="0">
                  <a:solidFill>
                    <a:schemeClr val="tx1">
                      <a:lumMod val="75000"/>
                      <a:lumOff val="25000"/>
                    </a:schemeClr>
                  </a:solidFill>
                  <a:latin typeface="Century Gothic" panose="020B0502020202020204" pitchFamily="34" charset="0"/>
                </a:rPr>
                <a:t>Mesic Montane</a:t>
              </a:r>
            </a:p>
          </p:txBody>
        </p:sp>
        <p:sp>
          <p:nvSpPr>
            <p:cNvPr id="19" name="TextBox 18"/>
            <p:cNvSpPr txBox="1"/>
            <p:nvPr/>
          </p:nvSpPr>
          <p:spPr>
            <a:xfrm rot="16200000">
              <a:off x="4142358" y="4020155"/>
              <a:ext cx="3963132" cy="312993"/>
            </a:xfrm>
            <a:prstGeom prst="rect">
              <a:avLst/>
            </a:prstGeom>
            <a:noFill/>
          </p:spPr>
          <p:txBody>
            <a:bodyPr wrap="square" rtlCol="0">
              <a:spAutoFit/>
            </a:bodyPr>
            <a:lstStyle/>
            <a:p>
              <a:r>
                <a:rPr lang="en-US" b="1" dirty="0" smtClean="0">
                  <a:solidFill>
                    <a:schemeClr val="tx1">
                      <a:lumMod val="75000"/>
                      <a:lumOff val="25000"/>
                    </a:schemeClr>
                  </a:solidFill>
                  <a:latin typeface="Century Gothic" panose="020B0502020202020204" pitchFamily="34" charset="0"/>
                </a:rPr>
                <a:t>Southern Rocky Mountain Pinyon </a:t>
              </a:r>
              <a:r>
                <a:rPr lang="en-US" b="1" dirty="0">
                  <a:solidFill>
                    <a:schemeClr val="tx1">
                      <a:lumMod val="75000"/>
                      <a:lumOff val="25000"/>
                    </a:schemeClr>
                  </a:solidFill>
                  <a:latin typeface="Century Gothic" panose="020B0502020202020204" pitchFamily="34" charset="0"/>
                </a:rPr>
                <a:t>– Juniper </a:t>
              </a:r>
            </a:p>
          </p:txBody>
        </p:sp>
        <p:sp>
          <p:nvSpPr>
            <p:cNvPr id="33" name="Rectangle 32"/>
            <p:cNvSpPr/>
            <p:nvPr/>
          </p:nvSpPr>
          <p:spPr>
            <a:xfrm>
              <a:off x="1577753" y="6257059"/>
              <a:ext cx="496026" cy="464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75000"/>
                      <a:lumOff val="25000"/>
                    </a:schemeClr>
                  </a:solidFill>
                  <a:latin typeface="Century Gothic" panose="020B0502020202020204" pitchFamily="34" charset="0"/>
                </a:rPr>
                <a:t>0</a:t>
              </a:r>
            </a:p>
          </p:txBody>
        </p:sp>
        <p:sp>
          <p:nvSpPr>
            <p:cNvPr id="49" name="TextBox 48"/>
            <p:cNvSpPr txBox="1"/>
            <p:nvPr/>
          </p:nvSpPr>
          <p:spPr>
            <a:xfrm rot="16200000">
              <a:off x="1767169" y="4952575"/>
              <a:ext cx="2103508" cy="307777"/>
            </a:xfrm>
            <a:prstGeom prst="rect">
              <a:avLst/>
            </a:prstGeom>
            <a:noFill/>
          </p:spPr>
          <p:txBody>
            <a:bodyPr wrap="square" rtlCol="0">
              <a:spAutoFit/>
            </a:bodyPr>
            <a:lstStyle/>
            <a:p>
              <a:r>
                <a:rPr lang="en-US" b="1" dirty="0" smtClean="0">
                  <a:solidFill>
                    <a:schemeClr val="tx1">
                      <a:lumMod val="75000"/>
                      <a:lumOff val="25000"/>
                    </a:schemeClr>
                  </a:solidFill>
                  <a:latin typeface="Century Gothic" panose="020B0502020202020204" pitchFamily="34" charset="0"/>
                </a:rPr>
                <a:t>Mesic-Wet Spruce-Fir</a:t>
              </a:r>
              <a:endParaRPr lang="en-US" b="1" dirty="0">
                <a:solidFill>
                  <a:schemeClr val="tx1">
                    <a:lumMod val="75000"/>
                    <a:lumOff val="25000"/>
                  </a:schemeClr>
                </a:solidFill>
                <a:latin typeface="Century Gothic" panose="020B0502020202020204" pitchFamily="34" charset="0"/>
              </a:endParaRPr>
            </a:p>
          </p:txBody>
        </p:sp>
        <p:sp>
          <p:nvSpPr>
            <p:cNvPr id="50" name="TextBox 49"/>
            <p:cNvSpPr txBox="1"/>
            <p:nvPr/>
          </p:nvSpPr>
          <p:spPr>
            <a:xfrm rot="16200000">
              <a:off x="4194701" y="4434275"/>
              <a:ext cx="1371880" cy="307777"/>
            </a:xfrm>
            <a:prstGeom prst="rect">
              <a:avLst/>
            </a:prstGeom>
            <a:noFill/>
          </p:spPr>
          <p:txBody>
            <a:bodyPr wrap="square" rtlCol="0">
              <a:spAutoFit/>
            </a:bodyPr>
            <a:lstStyle/>
            <a:p>
              <a:r>
                <a:rPr lang="en-US" b="1" dirty="0" smtClean="0">
                  <a:solidFill>
                    <a:schemeClr val="tx1">
                      <a:lumMod val="75000"/>
                      <a:lumOff val="25000"/>
                    </a:schemeClr>
                  </a:solidFill>
                  <a:latin typeface="Century Gothic" panose="020B0502020202020204" pitchFamily="34" charset="0"/>
                </a:rPr>
                <a:t>Aspen Forest</a:t>
              </a:r>
              <a:endParaRPr lang="en-US" b="1" dirty="0">
                <a:solidFill>
                  <a:schemeClr val="tx1">
                    <a:lumMod val="75000"/>
                    <a:lumOff val="25000"/>
                  </a:schemeClr>
                </a:solidFill>
                <a:latin typeface="Century Gothic" panose="020B0502020202020204" pitchFamily="34" charset="0"/>
              </a:endParaRPr>
            </a:p>
          </p:txBody>
        </p:sp>
        <p:sp>
          <p:nvSpPr>
            <p:cNvPr id="51" name="TextBox 50"/>
            <p:cNvSpPr txBox="1"/>
            <p:nvPr/>
          </p:nvSpPr>
          <p:spPr>
            <a:xfrm rot="16200000">
              <a:off x="8371029" y="4505113"/>
              <a:ext cx="2986934" cy="319275"/>
            </a:xfrm>
            <a:prstGeom prst="rect">
              <a:avLst/>
            </a:prstGeom>
            <a:noFill/>
          </p:spPr>
          <p:txBody>
            <a:bodyPr wrap="square" rtlCol="0">
              <a:spAutoFit/>
            </a:bodyPr>
            <a:lstStyle/>
            <a:p>
              <a:r>
                <a:rPr lang="en-US" b="1" dirty="0" smtClean="0">
                  <a:solidFill>
                    <a:schemeClr val="tx1">
                      <a:lumMod val="75000"/>
                      <a:lumOff val="25000"/>
                    </a:schemeClr>
                  </a:solidFill>
                  <a:latin typeface="Century Gothic" panose="020B0502020202020204" pitchFamily="34" charset="0"/>
                </a:rPr>
                <a:t>Subalpine Dry-Mesic Spruce-Fir</a:t>
              </a:r>
              <a:endParaRPr lang="en-US" b="1" dirty="0">
                <a:solidFill>
                  <a:schemeClr val="tx1">
                    <a:lumMod val="75000"/>
                    <a:lumOff val="25000"/>
                  </a:schemeClr>
                </a:solidFill>
                <a:latin typeface="Century Gothic" panose="020B0502020202020204" pitchFamily="34" charset="0"/>
              </a:endParaRPr>
            </a:p>
          </p:txBody>
        </p:sp>
        <p:sp>
          <p:nvSpPr>
            <p:cNvPr id="52" name="TextBox 51"/>
            <p:cNvSpPr txBox="1"/>
            <p:nvPr/>
          </p:nvSpPr>
          <p:spPr>
            <a:xfrm rot="16200000">
              <a:off x="9203838" y="4904729"/>
              <a:ext cx="2193450" cy="313527"/>
            </a:xfrm>
            <a:prstGeom prst="rect">
              <a:avLst/>
            </a:prstGeom>
            <a:noFill/>
          </p:spPr>
          <p:txBody>
            <a:bodyPr wrap="square" rtlCol="0">
              <a:spAutoFit/>
            </a:bodyPr>
            <a:lstStyle/>
            <a:p>
              <a:r>
                <a:rPr lang="en-US" b="1" dirty="0" smtClean="0">
                  <a:solidFill>
                    <a:schemeClr val="tx1">
                      <a:lumMod val="75000"/>
                      <a:lumOff val="25000"/>
                    </a:schemeClr>
                  </a:solidFill>
                  <a:latin typeface="Century Gothic" panose="020B0502020202020204" pitchFamily="34" charset="0"/>
                </a:rPr>
                <a:t>Limber-Bristlecone Pine</a:t>
              </a:r>
              <a:endParaRPr lang="en-US" b="1" dirty="0">
                <a:solidFill>
                  <a:schemeClr val="tx1">
                    <a:lumMod val="75000"/>
                    <a:lumOff val="25000"/>
                  </a:schemeClr>
                </a:solidFill>
                <a:latin typeface="Century Gothic" panose="020B0502020202020204" pitchFamily="34" charset="0"/>
              </a:endParaRPr>
            </a:p>
          </p:txBody>
        </p:sp>
      </p:grpSp>
      <p:grpSp>
        <p:nvGrpSpPr>
          <p:cNvPr id="29" name="Group 28"/>
          <p:cNvGrpSpPr/>
          <p:nvPr/>
        </p:nvGrpSpPr>
        <p:grpSpPr>
          <a:xfrm>
            <a:off x="9401118" y="1276049"/>
            <a:ext cx="1855350" cy="1234611"/>
            <a:chOff x="7719773" y="1235667"/>
            <a:chExt cx="1855350" cy="1234611"/>
          </a:xfrm>
        </p:grpSpPr>
        <p:sp>
          <p:nvSpPr>
            <p:cNvPr id="39" name="Rectangle 38"/>
            <p:cNvSpPr/>
            <p:nvPr/>
          </p:nvSpPr>
          <p:spPr>
            <a:xfrm>
              <a:off x="7719773" y="1235667"/>
              <a:ext cx="1855350" cy="12346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886152" y="1366272"/>
              <a:ext cx="365760" cy="25603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7886256" y="1713231"/>
              <a:ext cx="365552" cy="259756"/>
            </a:xfrm>
            <a:prstGeom prst="rect">
              <a:avLst/>
            </a:prstGeom>
            <a:solidFill>
              <a:srgbClr val="B795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7886152" y="2068694"/>
              <a:ext cx="365760" cy="256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8294311" y="1325011"/>
              <a:ext cx="684069" cy="338554"/>
            </a:xfrm>
            <a:prstGeom prst="rect">
              <a:avLst/>
            </a:prstGeom>
            <a:noFill/>
          </p:spPr>
          <p:txBody>
            <a:bodyPr wrap="square" rtlCol="0">
              <a:spAutoFit/>
            </a:bodyPr>
            <a:lstStyle/>
            <a:p>
              <a:r>
                <a:rPr lang="en-US" sz="1600" b="1" dirty="0">
                  <a:solidFill>
                    <a:schemeClr val="tx1">
                      <a:lumMod val="75000"/>
                      <a:lumOff val="25000"/>
                    </a:schemeClr>
                  </a:solidFill>
                  <a:latin typeface="Century Gothic" panose="020B0502020202020204" pitchFamily="34" charset="0"/>
                </a:rPr>
                <a:t>High</a:t>
              </a:r>
            </a:p>
          </p:txBody>
        </p:sp>
        <p:sp>
          <p:nvSpPr>
            <p:cNvPr id="37" name="TextBox 36"/>
            <p:cNvSpPr txBox="1"/>
            <p:nvPr/>
          </p:nvSpPr>
          <p:spPr>
            <a:xfrm>
              <a:off x="8294311" y="1673832"/>
              <a:ext cx="1159779" cy="338554"/>
            </a:xfrm>
            <a:prstGeom prst="rect">
              <a:avLst/>
            </a:prstGeom>
            <a:noFill/>
          </p:spPr>
          <p:txBody>
            <a:bodyPr wrap="square" rtlCol="0">
              <a:spAutoFit/>
            </a:bodyPr>
            <a:lstStyle/>
            <a:p>
              <a:r>
                <a:rPr lang="en-US" sz="1600" b="1" dirty="0" smtClean="0">
                  <a:solidFill>
                    <a:schemeClr val="tx1">
                      <a:lumMod val="75000"/>
                      <a:lumOff val="25000"/>
                    </a:schemeClr>
                  </a:solidFill>
                  <a:latin typeface="Century Gothic" panose="020B0502020202020204" pitchFamily="34" charset="0"/>
                </a:rPr>
                <a:t>Moderate</a:t>
              </a:r>
              <a:endParaRPr lang="en-US" sz="1600" b="1" dirty="0">
                <a:solidFill>
                  <a:schemeClr val="tx1">
                    <a:lumMod val="75000"/>
                    <a:lumOff val="25000"/>
                  </a:schemeClr>
                </a:solidFill>
                <a:latin typeface="Century Gothic" panose="020B0502020202020204" pitchFamily="34" charset="0"/>
              </a:endParaRPr>
            </a:p>
          </p:txBody>
        </p:sp>
        <p:sp>
          <p:nvSpPr>
            <p:cNvPr id="38" name="TextBox 37"/>
            <p:cNvSpPr txBox="1"/>
            <p:nvPr/>
          </p:nvSpPr>
          <p:spPr>
            <a:xfrm>
              <a:off x="8294311" y="2027433"/>
              <a:ext cx="684069" cy="338554"/>
            </a:xfrm>
            <a:prstGeom prst="rect">
              <a:avLst/>
            </a:prstGeom>
            <a:noFill/>
          </p:spPr>
          <p:txBody>
            <a:bodyPr wrap="square" rtlCol="0">
              <a:spAutoFit/>
            </a:bodyPr>
            <a:lstStyle/>
            <a:p>
              <a:r>
                <a:rPr lang="en-US" sz="1600" b="1" dirty="0" smtClean="0">
                  <a:solidFill>
                    <a:schemeClr val="tx1">
                      <a:lumMod val="75000"/>
                      <a:lumOff val="25000"/>
                    </a:schemeClr>
                  </a:solidFill>
                  <a:latin typeface="Century Gothic" panose="020B0502020202020204" pitchFamily="34" charset="0"/>
                </a:rPr>
                <a:t>Low</a:t>
              </a:r>
              <a:endParaRPr lang="en-US" sz="1600" b="1" dirty="0">
                <a:solidFill>
                  <a:schemeClr val="tx1">
                    <a:lumMod val="75000"/>
                    <a:lumOff val="25000"/>
                  </a:schemeClr>
                </a:solidFill>
                <a:latin typeface="Century Gothic" panose="020B0502020202020204" pitchFamily="34" charset="0"/>
              </a:endParaRPr>
            </a:p>
          </p:txBody>
        </p:sp>
      </p:grpSp>
      <p:grpSp>
        <p:nvGrpSpPr>
          <p:cNvPr id="57" name="Group 56"/>
          <p:cNvGrpSpPr/>
          <p:nvPr/>
        </p:nvGrpSpPr>
        <p:grpSpPr>
          <a:xfrm>
            <a:off x="2156928" y="583124"/>
            <a:ext cx="2520892" cy="4029534"/>
            <a:chOff x="2156928" y="583124"/>
            <a:chExt cx="2520892" cy="4029534"/>
          </a:xfrm>
        </p:grpSpPr>
        <p:sp>
          <p:nvSpPr>
            <p:cNvPr id="43" name="5-Point Star 42"/>
            <p:cNvSpPr/>
            <p:nvPr/>
          </p:nvSpPr>
          <p:spPr>
            <a:xfrm>
              <a:off x="3018284" y="2036748"/>
              <a:ext cx="402243" cy="363676"/>
            </a:xfrm>
            <a:prstGeom prst="star5">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5-Point Star 43"/>
            <p:cNvSpPr/>
            <p:nvPr/>
          </p:nvSpPr>
          <p:spPr>
            <a:xfrm>
              <a:off x="3425892" y="583124"/>
              <a:ext cx="402243" cy="363676"/>
            </a:xfrm>
            <a:prstGeom prst="star5">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5-Point Star 44"/>
            <p:cNvSpPr/>
            <p:nvPr/>
          </p:nvSpPr>
          <p:spPr>
            <a:xfrm>
              <a:off x="3852945" y="1602892"/>
              <a:ext cx="402243" cy="363676"/>
            </a:xfrm>
            <a:prstGeom prst="star5">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5-Point Star 53"/>
            <p:cNvSpPr/>
            <p:nvPr/>
          </p:nvSpPr>
          <p:spPr>
            <a:xfrm>
              <a:off x="2156928" y="3789234"/>
              <a:ext cx="402243" cy="363676"/>
            </a:xfrm>
            <a:prstGeom prst="star5">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5-Point Star 54"/>
            <p:cNvSpPr/>
            <p:nvPr/>
          </p:nvSpPr>
          <p:spPr>
            <a:xfrm>
              <a:off x="2638134" y="3775725"/>
              <a:ext cx="402243" cy="363676"/>
            </a:xfrm>
            <a:prstGeom prst="star5">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5-Point Star 55"/>
            <p:cNvSpPr/>
            <p:nvPr/>
          </p:nvSpPr>
          <p:spPr>
            <a:xfrm>
              <a:off x="4275577" y="4248982"/>
              <a:ext cx="402243" cy="363676"/>
            </a:xfrm>
            <a:prstGeom prst="star5">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8" name="Picture 5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24955" y="112630"/>
            <a:ext cx="761790" cy="761790"/>
          </a:xfrm>
          <a:prstGeom prst="rect">
            <a:avLst/>
          </a:prstGeom>
        </p:spPr>
      </p:pic>
    </p:spTree>
    <p:extLst>
      <p:ext uri="{BB962C8B-B14F-4D97-AF65-F5344CB8AC3E}">
        <p14:creationId xmlns:p14="http://schemas.microsoft.com/office/powerpoint/2010/main" val="2029403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Group 59"/>
          <p:cNvGrpSpPr/>
          <p:nvPr/>
        </p:nvGrpSpPr>
        <p:grpSpPr>
          <a:xfrm>
            <a:off x="1050064" y="831471"/>
            <a:ext cx="10091873" cy="5933297"/>
            <a:chOff x="-3" y="696619"/>
            <a:chExt cx="10091873" cy="5933297"/>
          </a:xfrm>
        </p:grpSpPr>
        <p:pic>
          <p:nvPicPr>
            <p:cNvPr id="61" name="Picture 6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1332" y="696619"/>
              <a:ext cx="3200400" cy="3200400"/>
            </a:xfrm>
            <a:prstGeom prst="rect">
              <a:avLst/>
            </a:prstGeom>
          </p:spPr>
        </p:pic>
        <p:pic>
          <p:nvPicPr>
            <p:cNvPr id="62" name="Picture 6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6968" y="696619"/>
              <a:ext cx="3200400" cy="3200400"/>
            </a:xfrm>
            <a:prstGeom prst="rect">
              <a:avLst/>
            </a:prstGeom>
          </p:spPr>
        </p:pic>
        <p:grpSp>
          <p:nvGrpSpPr>
            <p:cNvPr id="63" name="Group 62"/>
            <p:cNvGrpSpPr/>
            <p:nvPr/>
          </p:nvGrpSpPr>
          <p:grpSpPr>
            <a:xfrm>
              <a:off x="3621332" y="3429516"/>
              <a:ext cx="3243052" cy="3200400"/>
              <a:chOff x="3717128" y="3429516"/>
              <a:chExt cx="3243052" cy="3200400"/>
            </a:xfrm>
          </p:grpSpPr>
          <p:pic>
            <p:nvPicPr>
              <p:cNvPr id="108" name="Picture 10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17128" y="3429516"/>
                <a:ext cx="3200400" cy="3200400"/>
              </a:xfrm>
              <a:prstGeom prst="rect">
                <a:avLst/>
              </a:prstGeom>
            </p:spPr>
          </p:pic>
          <p:grpSp>
            <p:nvGrpSpPr>
              <p:cNvPr id="109" name="Group 108"/>
              <p:cNvGrpSpPr/>
              <p:nvPr/>
            </p:nvGrpSpPr>
            <p:grpSpPr>
              <a:xfrm>
                <a:off x="3830525" y="6144067"/>
                <a:ext cx="3129655" cy="369332"/>
                <a:chOff x="566057" y="2994865"/>
                <a:chExt cx="3129655" cy="369332"/>
              </a:xfrm>
            </p:grpSpPr>
            <p:sp>
              <p:nvSpPr>
                <p:cNvPr id="110" name="TextBox 109"/>
                <p:cNvSpPr txBox="1"/>
                <p:nvPr/>
              </p:nvSpPr>
              <p:spPr>
                <a:xfrm>
                  <a:off x="566057" y="2994865"/>
                  <a:ext cx="566058" cy="369332"/>
                </a:xfrm>
                <a:prstGeom prst="rect">
                  <a:avLst/>
                </a:prstGeom>
                <a:solidFill>
                  <a:schemeClr val="bg1"/>
                </a:solidFill>
              </p:spPr>
              <p:txBody>
                <a:bodyPr wrap="square" rtlCol="0">
                  <a:spAutoFit/>
                </a:bodyPr>
                <a:lstStyle/>
                <a:p>
                  <a:pPr algn="ctr"/>
                  <a:r>
                    <a:rPr lang="en-US" dirty="0" smtClean="0">
                      <a:solidFill>
                        <a:schemeClr val="tx1">
                          <a:lumMod val="75000"/>
                          <a:lumOff val="25000"/>
                        </a:schemeClr>
                      </a:solidFill>
                      <a:latin typeface="Century Gothic" panose="020B0502020202020204" pitchFamily="34" charset="0"/>
                    </a:rPr>
                    <a:t>200</a:t>
                  </a:r>
                  <a:endParaRPr lang="en-US" dirty="0">
                    <a:solidFill>
                      <a:schemeClr val="tx1">
                        <a:lumMod val="75000"/>
                        <a:lumOff val="25000"/>
                      </a:schemeClr>
                    </a:solidFill>
                    <a:latin typeface="Century Gothic" panose="020B0502020202020204" pitchFamily="34" charset="0"/>
                  </a:endParaRPr>
                </a:p>
              </p:txBody>
            </p:sp>
            <p:sp>
              <p:nvSpPr>
                <p:cNvPr id="111" name="TextBox 110"/>
                <p:cNvSpPr txBox="1"/>
                <p:nvPr/>
              </p:nvSpPr>
              <p:spPr>
                <a:xfrm>
                  <a:off x="1175659" y="2994865"/>
                  <a:ext cx="330925" cy="369332"/>
                </a:xfrm>
                <a:prstGeom prst="rect">
                  <a:avLst/>
                </a:prstGeom>
                <a:solidFill>
                  <a:schemeClr val="bg1"/>
                </a:solidFill>
              </p:spPr>
              <p:txBody>
                <a:bodyPr wrap="square" rtlCol="0">
                  <a:spAutoFit/>
                </a:bodyPr>
                <a:lstStyle/>
                <a:p>
                  <a:pPr algn="ctr"/>
                  <a:r>
                    <a:rPr lang="en-US" dirty="0" smtClean="0">
                      <a:solidFill>
                        <a:schemeClr val="tx1">
                          <a:lumMod val="75000"/>
                          <a:lumOff val="25000"/>
                        </a:schemeClr>
                      </a:solidFill>
                      <a:latin typeface="Century Gothic" panose="020B0502020202020204" pitchFamily="34" charset="0"/>
                    </a:rPr>
                    <a:t>0</a:t>
                  </a:r>
                  <a:endParaRPr lang="en-US" dirty="0">
                    <a:solidFill>
                      <a:schemeClr val="tx1">
                        <a:lumMod val="75000"/>
                        <a:lumOff val="25000"/>
                      </a:schemeClr>
                    </a:solidFill>
                    <a:latin typeface="Century Gothic" panose="020B0502020202020204" pitchFamily="34" charset="0"/>
                  </a:endParaRPr>
                </a:p>
              </p:txBody>
            </p:sp>
            <p:sp>
              <p:nvSpPr>
                <p:cNvPr id="114" name="TextBox 113"/>
                <p:cNvSpPr txBox="1"/>
                <p:nvPr/>
              </p:nvSpPr>
              <p:spPr>
                <a:xfrm>
                  <a:off x="2611856" y="2994865"/>
                  <a:ext cx="579118" cy="369332"/>
                </a:xfrm>
                <a:prstGeom prst="rect">
                  <a:avLst/>
                </a:prstGeom>
                <a:solidFill>
                  <a:schemeClr val="bg1"/>
                </a:solidFill>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6</a:t>
                  </a:r>
                  <a:r>
                    <a:rPr lang="en-US" dirty="0" smtClean="0">
                      <a:solidFill>
                        <a:schemeClr val="tx1">
                          <a:lumMod val="75000"/>
                          <a:lumOff val="25000"/>
                        </a:schemeClr>
                      </a:solidFill>
                      <a:latin typeface="Century Gothic" panose="020B0502020202020204" pitchFamily="34" charset="0"/>
                    </a:rPr>
                    <a:t>00</a:t>
                  </a:r>
                  <a:endParaRPr lang="en-US" dirty="0">
                    <a:solidFill>
                      <a:schemeClr val="tx1">
                        <a:lumMod val="75000"/>
                        <a:lumOff val="25000"/>
                      </a:schemeClr>
                    </a:solidFill>
                    <a:latin typeface="Century Gothic" panose="020B0502020202020204" pitchFamily="34" charset="0"/>
                  </a:endParaRPr>
                </a:p>
              </p:txBody>
            </p:sp>
            <p:sp>
              <p:nvSpPr>
                <p:cNvPr id="115" name="TextBox 114"/>
                <p:cNvSpPr txBox="1"/>
                <p:nvPr/>
              </p:nvSpPr>
              <p:spPr>
                <a:xfrm>
                  <a:off x="3116594" y="2994865"/>
                  <a:ext cx="579118" cy="369332"/>
                </a:xfrm>
                <a:prstGeom prst="rect">
                  <a:avLst/>
                </a:prstGeom>
                <a:solidFill>
                  <a:schemeClr val="bg1"/>
                </a:solidFill>
              </p:spPr>
              <p:txBody>
                <a:bodyPr wrap="square" rtlCol="0">
                  <a:spAutoFit/>
                </a:bodyPr>
                <a:lstStyle/>
                <a:p>
                  <a:pPr algn="ctr"/>
                  <a:r>
                    <a:rPr lang="en-US" dirty="0" smtClean="0">
                      <a:solidFill>
                        <a:schemeClr val="tx1">
                          <a:lumMod val="75000"/>
                          <a:lumOff val="25000"/>
                        </a:schemeClr>
                      </a:solidFill>
                      <a:latin typeface="Century Gothic" panose="020B0502020202020204" pitchFamily="34" charset="0"/>
                    </a:rPr>
                    <a:t>800</a:t>
                  </a:r>
                  <a:endParaRPr lang="en-US" dirty="0">
                    <a:solidFill>
                      <a:schemeClr val="tx1">
                        <a:lumMod val="75000"/>
                        <a:lumOff val="25000"/>
                      </a:schemeClr>
                    </a:solidFill>
                    <a:latin typeface="Century Gothic" panose="020B0502020202020204" pitchFamily="34" charset="0"/>
                  </a:endParaRPr>
                </a:p>
              </p:txBody>
            </p:sp>
            <p:sp>
              <p:nvSpPr>
                <p:cNvPr id="112" name="TextBox 111"/>
                <p:cNvSpPr txBox="1"/>
                <p:nvPr/>
              </p:nvSpPr>
              <p:spPr>
                <a:xfrm>
                  <a:off x="1550128" y="2994865"/>
                  <a:ext cx="579118" cy="369332"/>
                </a:xfrm>
                <a:prstGeom prst="rect">
                  <a:avLst/>
                </a:prstGeom>
                <a:solidFill>
                  <a:schemeClr val="bg1"/>
                </a:solidFill>
              </p:spPr>
              <p:txBody>
                <a:bodyPr wrap="square" rtlCol="0">
                  <a:spAutoFit/>
                </a:bodyPr>
                <a:lstStyle/>
                <a:p>
                  <a:pPr algn="ctr"/>
                  <a:r>
                    <a:rPr lang="en-US" dirty="0" smtClean="0">
                      <a:solidFill>
                        <a:schemeClr val="tx1">
                          <a:lumMod val="75000"/>
                          <a:lumOff val="25000"/>
                        </a:schemeClr>
                      </a:solidFill>
                      <a:latin typeface="Century Gothic" panose="020B0502020202020204" pitchFamily="34" charset="0"/>
                    </a:rPr>
                    <a:t>200</a:t>
                  </a:r>
                  <a:endParaRPr lang="en-US" dirty="0">
                    <a:solidFill>
                      <a:schemeClr val="tx1">
                        <a:lumMod val="75000"/>
                        <a:lumOff val="25000"/>
                      </a:schemeClr>
                    </a:solidFill>
                    <a:latin typeface="Century Gothic" panose="020B0502020202020204" pitchFamily="34" charset="0"/>
                  </a:endParaRPr>
                </a:p>
              </p:txBody>
            </p:sp>
            <p:sp>
              <p:nvSpPr>
                <p:cNvPr id="113" name="TextBox 112"/>
                <p:cNvSpPr txBox="1"/>
                <p:nvPr/>
              </p:nvSpPr>
              <p:spPr>
                <a:xfrm>
                  <a:off x="2129246" y="2994865"/>
                  <a:ext cx="579118" cy="369332"/>
                </a:xfrm>
                <a:prstGeom prst="rect">
                  <a:avLst/>
                </a:prstGeom>
                <a:solidFill>
                  <a:schemeClr val="bg1"/>
                </a:solidFill>
              </p:spPr>
              <p:txBody>
                <a:bodyPr wrap="square" rtlCol="0">
                  <a:spAutoFit/>
                </a:bodyPr>
                <a:lstStyle/>
                <a:p>
                  <a:pPr algn="ctr"/>
                  <a:r>
                    <a:rPr lang="en-US" dirty="0" smtClean="0">
                      <a:solidFill>
                        <a:schemeClr val="tx1">
                          <a:lumMod val="75000"/>
                          <a:lumOff val="25000"/>
                        </a:schemeClr>
                      </a:solidFill>
                      <a:latin typeface="Century Gothic" panose="020B0502020202020204" pitchFamily="34" charset="0"/>
                    </a:rPr>
                    <a:t>400</a:t>
                  </a:r>
                  <a:endParaRPr lang="en-US" dirty="0">
                    <a:solidFill>
                      <a:schemeClr val="tx1">
                        <a:lumMod val="75000"/>
                        <a:lumOff val="25000"/>
                      </a:schemeClr>
                    </a:solidFill>
                    <a:latin typeface="Century Gothic" panose="020B0502020202020204" pitchFamily="34" charset="0"/>
                  </a:endParaRPr>
                </a:p>
              </p:txBody>
            </p:sp>
          </p:grpSp>
        </p:grpSp>
        <p:grpSp>
          <p:nvGrpSpPr>
            <p:cNvPr id="64" name="Group 63"/>
            <p:cNvGrpSpPr/>
            <p:nvPr/>
          </p:nvGrpSpPr>
          <p:grpSpPr>
            <a:xfrm>
              <a:off x="6846968" y="3429516"/>
              <a:ext cx="3244902" cy="3200400"/>
              <a:chOff x="6995016" y="3429516"/>
              <a:chExt cx="3244902" cy="3200400"/>
            </a:xfrm>
          </p:grpSpPr>
          <p:pic>
            <p:nvPicPr>
              <p:cNvPr id="100" name="Picture 9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95016" y="3429516"/>
                <a:ext cx="3200400" cy="3200400"/>
              </a:xfrm>
              <a:prstGeom prst="rect">
                <a:avLst/>
              </a:prstGeom>
            </p:spPr>
          </p:pic>
          <p:grpSp>
            <p:nvGrpSpPr>
              <p:cNvPr id="101" name="Group 100"/>
              <p:cNvGrpSpPr/>
              <p:nvPr/>
            </p:nvGrpSpPr>
            <p:grpSpPr>
              <a:xfrm>
                <a:off x="7110263" y="6144067"/>
                <a:ext cx="3129655" cy="369332"/>
                <a:chOff x="566057" y="2994865"/>
                <a:chExt cx="3129655" cy="369332"/>
              </a:xfrm>
            </p:grpSpPr>
            <p:sp>
              <p:nvSpPr>
                <p:cNvPr id="102" name="TextBox 101"/>
                <p:cNvSpPr txBox="1"/>
                <p:nvPr/>
              </p:nvSpPr>
              <p:spPr>
                <a:xfrm>
                  <a:off x="566057" y="2994865"/>
                  <a:ext cx="566058" cy="369332"/>
                </a:xfrm>
                <a:prstGeom prst="rect">
                  <a:avLst/>
                </a:prstGeom>
                <a:solidFill>
                  <a:schemeClr val="bg1"/>
                </a:solidFill>
              </p:spPr>
              <p:txBody>
                <a:bodyPr wrap="square" rtlCol="0">
                  <a:spAutoFit/>
                </a:bodyPr>
                <a:lstStyle/>
                <a:p>
                  <a:pPr algn="ctr"/>
                  <a:r>
                    <a:rPr lang="en-US" dirty="0" smtClean="0">
                      <a:solidFill>
                        <a:schemeClr val="tx1">
                          <a:lumMod val="75000"/>
                          <a:lumOff val="25000"/>
                        </a:schemeClr>
                      </a:solidFill>
                      <a:latin typeface="Century Gothic" panose="020B0502020202020204" pitchFamily="34" charset="0"/>
                    </a:rPr>
                    <a:t>200</a:t>
                  </a:r>
                  <a:endParaRPr lang="en-US" dirty="0">
                    <a:solidFill>
                      <a:schemeClr val="tx1">
                        <a:lumMod val="75000"/>
                        <a:lumOff val="25000"/>
                      </a:schemeClr>
                    </a:solidFill>
                    <a:latin typeface="Century Gothic" panose="020B0502020202020204" pitchFamily="34" charset="0"/>
                  </a:endParaRPr>
                </a:p>
              </p:txBody>
            </p:sp>
            <p:sp>
              <p:nvSpPr>
                <p:cNvPr id="103" name="TextBox 102"/>
                <p:cNvSpPr txBox="1"/>
                <p:nvPr/>
              </p:nvSpPr>
              <p:spPr>
                <a:xfrm>
                  <a:off x="1175659" y="2994865"/>
                  <a:ext cx="330925" cy="369332"/>
                </a:xfrm>
                <a:prstGeom prst="rect">
                  <a:avLst/>
                </a:prstGeom>
                <a:solidFill>
                  <a:schemeClr val="bg1"/>
                </a:solidFill>
              </p:spPr>
              <p:txBody>
                <a:bodyPr wrap="square" rtlCol="0">
                  <a:spAutoFit/>
                </a:bodyPr>
                <a:lstStyle/>
                <a:p>
                  <a:pPr algn="ctr"/>
                  <a:r>
                    <a:rPr lang="en-US" dirty="0" smtClean="0">
                      <a:solidFill>
                        <a:schemeClr val="tx1">
                          <a:lumMod val="75000"/>
                          <a:lumOff val="25000"/>
                        </a:schemeClr>
                      </a:solidFill>
                      <a:latin typeface="Century Gothic" panose="020B0502020202020204" pitchFamily="34" charset="0"/>
                    </a:rPr>
                    <a:t>0</a:t>
                  </a:r>
                  <a:endParaRPr lang="en-US" dirty="0">
                    <a:solidFill>
                      <a:schemeClr val="tx1">
                        <a:lumMod val="75000"/>
                        <a:lumOff val="25000"/>
                      </a:schemeClr>
                    </a:solidFill>
                    <a:latin typeface="Century Gothic" panose="020B0502020202020204" pitchFamily="34" charset="0"/>
                  </a:endParaRPr>
                </a:p>
              </p:txBody>
            </p:sp>
            <p:sp>
              <p:nvSpPr>
                <p:cNvPr id="104" name="TextBox 103"/>
                <p:cNvSpPr txBox="1"/>
                <p:nvPr/>
              </p:nvSpPr>
              <p:spPr>
                <a:xfrm>
                  <a:off x="1550128" y="2994865"/>
                  <a:ext cx="579118" cy="369332"/>
                </a:xfrm>
                <a:prstGeom prst="rect">
                  <a:avLst/>
                </a:prstGeom>
                <a:solidFill>
                  <a:schemeClr val="bg1"/>
                </a:solidFill>
              </p:spPr>
              <p:txBody>
                <a:bodyPr wrap="square" rtlCol="0">
                  <a:spAutoFit/>
                </a:bodyPr>
                <a:lstStyle/>
                <a:p>
                  <a:pPr algn="ctr"/>
                  <a:r>
                    <a:rPr lang="en-US" dirty="0" smtClean="0">
                      <a:solidFill>
                        <a:schemeClr val="tx1">
                          <a:lumMod val="75000"/>
                          <a:lumOff val="25000"/>
                        </a:schemeClr>
                      </a:solidFill>
                      <a:latin typeface="Century Gothic" panose="020B0502020202020204" pitchFamily="34" charset="0"/>
                    </a:rPr>
                    <a:t>200</a:t>
                  </a:r>
                  <a:endParaRPr lang="en-US" dirty="0">
                    <a:solidFill>
                      <a:schemeClr val="tx1">
                        <a:lumMod val="75000"/>
                        <a:lumOff val="25000"/>
                      </a:schemeClr>
                    </a:solidFill>
                    <a:latin typeface="Century Gothic" panose="020B0502020202020204" pitchFamily="34" charset="0"/>
                  </a:endParaRPr>
                </a:p>
              </p:txBody>
            </p:sp>
            <p:sp>
              <p:nvSpPr>
                <p:cNvPr id="105" name="TextBox 104"/>
                <p:cNvSpPr txBox="1"/>
                <p:nvPr/>
              </p:nvSpPr>
              <p:spPr>
                <a:xfrm>
                  <a:off x="2129246" y="2994865"/>
                  <a:ext cx="579118" cy="369332"/>
                </a:xfrm>
                <a:prstGeom prst="rect">
                  <a:avLst/>
                </a:prstGeom>
                <a:solidFill>
                  <a:schemeClr val="bg1"/>
                </a:solidFill>
              </p:spPr>
              <p:txBody>
                <a:bodyPr wrap="square" rtlCol="0">
                  <a:spAutoFit/>
                </a:bodyPr>
                <a:lstStyle/>
                <a:p>
                  <a:pPr algn="ctr"/>
                  <a:r>
                    <a:rPr lang="en-US" dirty="0" smtClean="0">
                      <a:solidFill>
                        <a:schemeClr val="tx1">
                          <a:lumMod val="75000"/>
                          <a:lumOff val="25000"/>
                        </a:schemeClr>
                      </a:solidFill>
                      <a:latin typeface="Century Gothic" panose="020B0502020202020204" pitchFamily="34" charset="0"/>
                    </a:rPr>
                    <a:t>400</a:t>
                  </a:r>
                  <a:endParaRPr lang="en-US" dirty="0">
                    <a:solidFill>
                      <a:schemeClr val="tx1">
                        <a:lumMod val="75000"/>
                        <a:lumOff val="25000"/>
                      </a:schemeClr>
                    </a:solidFill>
                    <a:latin typeface="Century Gothic" panose="020B0502020202020204" pitchFamily="34" charset="0"/>
                  </a:endParaRPr>
                </a:p>
              </p:txBody>
            </p:sp>
            <p:sp>
              <p:nvSpPr>
                <p:cNvPr id="106" name="TextBox 105"/>
                <p:cNvSpPr txBox="1"/>
                <p:nvPr/>
              </p:nvSpPr>
              <p:spPr>
                <a:xfrm>
                  <a:off x="2611856" y="2994865"/>
                  <a:ext cx="579118" cy="369332"/>
                </a:xfrm>
                <a:prstGeom prst="rect">
                  <a:avLst/>
                </a:prstGeom>
                <a:solidFill>
                  <a:schemeClr val="bg1"/>
                </a:solidFill>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6</a:t>
                  </a:r>
                  <a:r>
                    <a:rPr lang="en-US" dirty="0" smtClean="0">
                      <a:solidFill>
                        <a:schemeClr val="tx1">
                          <a:lumMod val="75000"/>
                          <a:lumOff val="25000"/>
                        </a:schemeClr>
                      </a:solidFill>
                      <a:latin typeface="Century Gothic" panose="020B0502020202020204" pitchFamily="34" charset="0"/>
                    </a:rPr>
                    <a:t>00</a:t>
                  </a:r>
                  <a:endParaRPr lang="en-US" dirty="0">
                    <a:solidFill>
                      <a:schemeClr val="tx1">
                        <a:lumMod val="75000"/>
                        <a:lumOff val="25000"/>
                      </a:schemeClr>
                    </a:solidFill>
                    <a:latin typeface="Century Gothic" panose="020B0502020202020204" pitchFamily="34" charset="0"/>
                  </a:endParaRPr>
                </a:p>
              </p:txBody>
            </p:sp>
            <p:sp>
              <p:nvSpPr>
                <p:cNvPr id="107" name="TextBox 106"/>
                <p:cNvSpPr txBox="1"/>
                <p:nvPr/>
              </p:nvSpPr>
              <p:spPr>
                <a:xfrm>
                  <a:off x="3116594" y="2994865"/>
                  <a:ext cx="579118" cy="369332"/>
                </a:xfrm>
                <a:prstGeom prst="rect">
                  <a:avLst/>
                </a:prstGeom>
                <a:solidFill>
                  <a:schemeClr val="bg1"/>
                </a:solidFill>
              </p:spPr>
              <p:txBody>
                <a:bodyPr wrap="square" rtlCol="0">
                  <a:spAutoFit/>
                </a:bodyPr>
                <a:lstStyle/>
                <a:p>
                  <a:pPr algn="ctr"/>
                  <a:r>
                    <a:rPr lang="en-US" dirty="0" smtClean="0">
                      <a:solidFill>
                        <a:schemeClr val="tx1">
                          <a:lumMod val="75000"/>
                          <a:lumOff val="25000"/>
                        </a:schemeClr>
                      </a:solidFill>
                      <a:latin typeface="Century Gothic" panose="020B0502020202020204" pitchFamily="34" charset="0"/>
                    </a:rPr>
                    <a:t>800</a:t>
                  </a:r>
                  <a:endParaRPr lang="en-US" dirty="0">
                    <a:solidFill>
                      <a:schemeClr val="tx1">
                        <a:lumMod val="75000"/>
                        <a:lumOff val="25000"/>
                      </a:schemeClr>
                    </a:solidFill>
                    <a:latin typeface="Century Gothic" panose="020B0502020202020204" pitchFamily="34" charset="0"/>
                  </a:endParaRPr>
                </a:p>
              </p:txBody>
            </p:sp>
          </p:grpSp>
        </p:grpSp>
        <p:grpSp>
          <p:nvGrpSpPr>
            <p:cNvPr id="65" name="Group 64"/>
            <p:cNvGrpSpPr/>
            <p:nvPr/>
          </p:nvGrpSpPr>
          <p:grpSpPr>
            <a:xfrm>
              <a:off x="-3" y="696619"/>
              <a:ext cx="3673587" cy="3200400"/>
              <a:chOff x="-3" y="478898"/>
              <a:chExt cx="3673587" cy="3200400"/>
            </a:xfrm>
          </p:grpSpPr>
          <p:pic>
            <p:nvPicPr>
              <p:cNvPr id="93" name="Picture 9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3184" y="478898"/>
                <a:ext cx="3200400" cy="3200400"/>
              </a:xfrm>
              <a:prstGeom prst="rect">
                <a:avLst/>
              </a:prstGeom>
            </p:spPr>
          </p:pic>
          <p:grpSp>
            <p:nvGrpSpPr>
              <p:cNvPr id="94" name="Group 93"/>
              <p:cNvGrpSpPr/>
              <p:nvPr/>
            </p:nvGrpSpPr>
            <p:grpSpPr>
              <a:xfrm>
                <a:off x="-3" y="638913"/>
                <a:ext cx="773805" cy="2593698"/>
                <a:chOff x="-3" y="638913"/>
                <a:chExt cx="773805" cy="2593698"/>
              </a:xfrm>
            </p:grpSpPr>
            <p:sp>
              <p:nvSpPr>
                <p:cNvPr id="95" name="TextBox 94"/>
                <p:cNvSpPr txBox="1"/>
                <p:nvPr/>
              </p:nvSpPr>
              <p:spPr>
                <a:xfrm>
                  <a:off x="0" y="2863279"/>
                  <a:ext cx="756213" cy="369332"/>
                </a:xfrm>
                <a:prstGeom prst="rect">
                  <a:avLst/>
                </a:prstGeom>
                <a:solidFill>
                  <a:schemeClr val="bg1"/>
                </a:solidFill>
              </p:spPr>
              <p:txBody>
                <a:bodyPr wrap="square" rtlCol="0">
                  <a:spAutoFit/>
                </a:bodyPr>
                <a:lstStyle/>
                <a:p>
                  <a:pPr algn="ctr"/>
                  <a:r>
                    <a:rPr lang="en-US" dirty="0" smtClean="0">
                      <a:solidFill>
                        <a:schemeClr val="tx1">
                          <a:lumMod val="75000"/>
                          <a:lumOff val="25000"/>
                        </a:schemeClr>
                      </a:solidFill>
                      <a:latin typeface="Century Gothic" panose="020B0502020202020204" pitchFamily="34" charset="0"/>
                    </a:rPr>
                    <a:t>0.000</a:t>
                  </a:r>
                  <a:endParaRPr lang="en-US" dirty="0">
                    <a:solidFill>
                      <a:schemeClr val="tx1">
                        <a:lumMod val="75000"/>
                        <a:lumOff val="25000"/>
                      </a:schemeClr>
                    </a:solidFill>
                    <a:latin typeface="Century Gothic" panose="020B0502020202020204" pitchFamily="34" charset="0"/>
                  </a:endParaRPr>
                </a:p>
              </p:txBody>
            </p:sp>
            <p:sp>
              <p:nvSpPr>
                <p:cNvPr id="96" name="TextBox 95"/>
                <p:cNvSpPr txBox="1"/>
                <p:nvPr/>
              </p:nvSpPr>
              <p:spPr>
                <a:xfrm>
                  <a:off x="-1" y="2300839"/>
                  <a:ext cx="756213" cy="369332"/>
                </a:xfrm>
                <a:prstGeom prst="rect">
                  <a:avLst/>
                </a:prstGeom>
                <a:solidFill>
                  <a:schemeClr val="bg1"/>
                </a:solidFill>
              </p:spPr>
              <p:txBody>
                <a:bodyPr wrap="square" rtlCol="0">
                  <a:spAutoFit/>
                </a:bodyPr>
                <a:lstStyle/>
                <a:p>
                  <a:pPr algn="ctr"/>
                  <a:r>
                    <a:rPr lang="en-US" dirty="0" smtClean="0">
                      <a:solidFill>
                        <a:schemeClr val="tx1">
                          <a:lumMod val="75000"/>
                          <a:lumOff val="25000"/>
                        </a:schemeClr>
                      </a:solidFill>
                      <a:latin typeface="Century Gothic" panose="020B0502020202020204" pitchFamily="34" charset="0"/>
                    </a:rPr>
                    <a:t>0.001</a:t>
                  </a:r>
                  <a:endParaRPr lang="en-US" dirty="0">
                    <a:solidFill>
                      <a:schemeClr val="tx1">
                        <a:lumMod val="75000"/>
                        <a:lumOff val="25000"/>
                      </a:schemeClr>
                    </a:solidFill>
                    <a:latin typeface="Century Gothic" panose="020B0502020202020204" pitchFamily="34" charset="0"/>
                  </a:endParaRPr>
                </a:p>
              </p:txBody>
            </p:sp>
            <p:sp>
              <p:nvSpPr>
                <p:cNvPr id="97" name="TextBox 96"/>
                <p:cNvSpPr txBox="1"/>
                <p:nvPr/>
              </p:nvSpPr>
              <p:spPr>
                <a:xfrm>
                  <a:off x="-2" y="1738399"/>
                  <a:ext cx="756213" cy="369332"/>
                </a:xfrm>
                <a:prstGeom prst="rect">
                  <a:avLst/>
                </a:prstGeom>
                <a:solidFill>
                  <a:schemeClr val="bg1"/>
                </a:solidFill>
              </p:spPr>
              <p:txBody>
                <a:bodyPr wrap="square" rtlCol="0">
                  <a:spAutoFit/>
                </a:bodyPr>
                <a:lstStyle/>
                <a:p>
                  <a:pPr algn="ctr"/>
                  <a:r>
                    <a:rPr lang="en-US" dirty="0" smtClean="0">
                      <a:solidFill>
                        <a:schemeClr val="tx1">
                          <a:lumMod val="75000"/>
                          <a:lumOff val="25000"/>
                        </a:schemeClr>
                      </a:solidFill>
                      <a:latin typeface="Century Gothic" panose="020B0502020202020204" pitchFamily="34" charset="0"/>
                    </a:rPr>
                    <a:t>0.002</a:t>
                  </a:r>
                  <a:endParaRPr lang="en-US" dirty="0">
                    <a:solidFill>
                      <a:schemeClr val="tx1">
                        <a:lumMod val="75000"/>
                        <a:lumOff val="25000"/>
                      </a:schemeClr>
                    </a:solidFill>
                    <a:latin typeface="Century Gothic" panose="020B0502020202020204" pitchFamily="34" charset="0"/>
                  </a:endParaRPr>
                </a:p>
              </p:txBody>
            </p:sp>
            <p:sp>
              <p:nvSpPr>
                <p:cNvPr id="98" name="TextBox 97"/>
                <p:cNvSpPr txBox="1"/>
                <p:nvPr/>
              </p:nvSpPr>
              <p:spPr>
                <a:xfrm>
                  <a:off x="-3" y="1180180"/>
                  <a:ext cx="756213" cy="369332"/>
                </a:xfrm>
                <a:prstGeom prst="rect">
                  <a:avLst/>
                </a:prstGeom>
                <a:solidFill>
                  <a:schemeClr val="bg1"/>
                </a:solidFill>
              </p:spPr>
              <p:txBody>
                <a:bodyPr wrap="square" rtlCol="0">
                  <a:spAutoFit/>
                </a:bodyPr>
                <a:lstStyle/>
                <a:p>
                  <a:pPr algn="ctr"/>
                  <a:r>
                    <a:rPr lang="en-US" dirty="0" smtClean="0">
                      <a:solidFill>
                        <a:schemeClr val="tx1">
                          <a:lumMod val="75000"/>
                          <a:lumOff val="25000"/>
                        </a:schemeClr>
                      </a:solidFill>
                      <a:latin typeface="Century Gothic" panose="020B0502020202020204" pitchFamily="34" charset="0"/>
                    </a:rPr>
                    <a:t>0.003</a:t>
                  </a:r>
                  <a:endParaRPr lang="en-US" dirty="0">
                    <a:solidFill>
                      <a:schemeClr val="tx1">
                        <a:lumMod val="75000"/>
                        <a:lumOff val="25000"/>
                      </a:schemeClr>
                    </a:solidFill>
                    <a:latin typeface="Century Gothic" panose="020B0502020202020204" pitchFamily="34" charset="0"/>
                  </a:endParaRPr>
                </a:p>
              </p:txBody>
            </p:sp>
            <p:sp>
              <p:nvSpPr>
                <p:cNvPr id="99" name="TextBox 98"/>
                <p:cNvSpPr txBox="1"/>
                <p:nvPr/>
              </p:nvSpPr>
              <p:spPr>
                <a:xfrm>
                  <a:off x="17589" y="638913"/>
                  <a:ext cx="756213" cy="369332"/>
                </a:xfrm>
                <a:prstGeom prst="rect">
                  <a:avLst/>
                </a:prstGeom>
                <a:solidFill>
                  <a:schemeClr val="bg1"/>
                </a:solidFill>
              </p:spPr>
              <p:txBody>
                <a:bodyPr wrap="square" rtlCol="0">
                  <a:spAutoFit/>
                </a:bodyPr>
                <a:lstStyle/>
                <a:p>
                  <a:pPr algn="ctr"/>
                  <a:r>
                    <a:rPr lang="en-US" dirty="0" smtClean="0">
                      <a:solidFill>
                        <a:schemeClr val="tx1">
                          <a:lumMod val="75000"/>
                          <a:lumOff val="25000"/>
                        </a:schemeClr>
                      </a:solidFill>
                      <a:latin typeface="Century Gothic" panose="020B0502020202020204" pitchFamily="34" charset="0"/>
                    </a:rPr>
                    <a:t>0.004</a:t>
                  </a:r>
                  <a:endParaRPr lang="en-US" dirty="0">
                    <a:solidFill>
                      <a:schemeClr val="tx1">
                        <a:lumMod val="75000"/>
                        <a:lumOff val="25000"/>
                      </a:schemeClr>
                    </a:solidFill>
                    <a:latin typeface="Century Gothic" panose="020B0502020202020204" pitchFamily="34" charset="0"/>
                  </a:endParaRPr>
                </a:p>
              </p:txBody>
            </p:sp>
          </p:grpSp>
        </p:grpSp>
        <p:grpSp>
          <p:nvGrpSpPr>
            <p:cNvPr id="66" name="Group 65"/>
            <p:cNvGrpSpPr/>
            <p:nvPr/>
          </p:nvGrpSpPr>
          <p:grpSpPr>
            <a:xfrm>
              <a:off x="-3" y="3429516"/>
              <a:ext cx="3707349" cy="3200400"/>
              <a:chOff x="-3" y="3429516"/>
              <a:chExt cx="3707349" cy="3200400"/>
            </a:xfrm>
          </p:grpSpPr>
          <p:grpSp>
            <p:nvGrpSpPr>
              <p:cNvPr id="78" name="Group 77"/>
              <p:cNvGrpSpPr/>
              <p:nvPr/>
            </p:nvGrpSpPr>
            <p:grpSpPr>
              <a:xfrm>
                <a:off x="473184" y="3429516"/>
                <a:ext cx="3234162" cy="3200400"/>
                <a:chOff x="473184" y="3429516"/>
                <a:chExt cx="3234162" cy="3200400"/>
              </a:xfrm>
            </p:grpSpPr>
            <p:pic>
              <p:nvPicPr>
                <p:cNvPr id="85" name="Picture 8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3184" y="3429516"/>
                  <a:ext cx="3200400" cy="3200400"/>
                </a:xfrm>
                <a:prstGeom prst="rect">
                  <a:avLst/>
                </a:prstGeom>
              </p:spPr>
            </p:pic>
            <p:grpSp>
              <p:nvGrpSpPr>
                <p:cNvPr id="86" name="Group 85"/>
                <p:cNvGrpSpPr/>
                <p:nvPr/>
              </p:nvGrpSpPr>
              <p:grpSpPr>
                <a:xfrm>
                  <a:off x="577691" y="6144067"/>
                  <a:ext cx="3129655" cy="369332"/>
                  <a:chOff x="566057" y="2994865"/>
                  <a:chExt cx="3129655" cy="369332"/>
                </a:xfrm>
              </p:grpSpPr>
              <p:sp>
                <p:nvSpPr>
                  <p:cNvPr id="87" name="TextBox 86"/>
                  <p:cNvSpPr txBox="1"/>
                  <p:nvPr/>
                </p:nvSpPr>
                <p:spPr>
                  <a:xfrm>
                    <a:off x="566057" y="2994865"/>
                    <a:ext cx="566058" cy="369332"/>
                  </a:xfrm>
                  <a:prstGeom prst="rect">
                    <a:avLst/>
                  </a:prstGeom>
                  <a:solidFill>
                    <a:schemeClr val="bg1"/>
                  </a:solidFill>
                </p:spPr>
                <p:txBody>
                  <a:bodyPr wrap="square" rtlCol="0">
                    <a:spAutoFit/>
                  </a:bodyPr>
                  <a:lstStyle/>
                  <a:p>
                    <a:pPr algn="ctr"/>
                    <a:r>
                      <a:rPr lang="en-US" dirty="0" smtClean="0">
                        <a:solidFill>
                          <a:schemeClr val="tx1">
                            <a:lumMod val="75000"/>
                            <a:lumOff val="25000"/>
                          </a:schemeClr>
                        </a:solidFill>
                        <a:latin typeface="Century Gothic" panose="020B0502020202020204" pitchFamily="34" charset="0"/>
                      </a:rPr>
                      <a:t>200</a:t>
                    </a:r>
                    <a:endParaRPr lang="en-US" dirty="0">
                      <a:solidFill>
                        <a:schemeClr val="tx1">
                          <a:lumMod val="75000"/>
                          <a:lumOff val="25000"/>
                        </a:schemeClr>
                      </a:solidFill>
                      <a:latin typeface="Century Gothic" panose="020B0502020202020204" pitchFamily="34" charset="0"/>
                    </a:endParaRPr>
                  </a:p>
                </p:txBody>
              </p:sp>
              <p:sp>
                <p:nvSpPr>
                  <p:cNvPr id="88" name="TextBox 87"/>
                  <p:cNvSpPr txBox="1"/>
                  <p:nvPr/>
                </p:nvSpPr>
                <p:spPr>
                  <a:xfrm>
                    <a:off x="1175659" y="2994865"/>
                    <a:ext cx="330925" cy="369332"/>
                  </a:xfrm>
                  <a:prstGeom prst="rect">
                    <a:avLst/>
                  </a:prstGeom>
                  <a:solidFill>
                    <a:schemeClr val="bg1"/>
                  </a:solidFill>
                </p:spPr>
                <p:txBody>
                  <a:bodyPr wrap="square" rtlCol="0">
                    <a:spAutoFit/>
                  </a:bodyPr>
                  <a:lstStyle/>
                  <a:p>
                    <a:pPr algn="ctr"/>
                    <a:r>
                      <a:rPr lang="en-US" dirty="0" smtClean="0">
                        <a:solidFill>
                          <a:schemeClr val="tx1">
                            <a:lumMod val="75000"/>
                            <a:lumOff val="25000"/>
                          </a:schemeClr>
                        </a:solidFill>
                        <a:latin typeface="Century Gothic" panose="020B0502020202020204" pitchFamily="34" charset="0"/>
                      </a:rPr>
                      <a:t>0</a:t>
                    </a:r>
                    <a:endParaRPr lang="en-US" dirty="0">
                      <a:solidFill>
                        <a:schemeClr val="tx1">
                          <a:lumMod val="75000"/>
                          <a:lumOff val="25000"/>
                        </a:schemeClr>
                      </a:solidFill>
                      <a:latin typeface="Century Gothic" panose="020B0502020202020204" pitchFamily="34" charset="0"/>
                    </a:endParaRPr>
                  </a:p>
                </p:txBody>
              </p:sp>
              <p:sp>
                <p:nvSpPr>
                  <p:cNvPr id="89" name="TextBox 88"/>
                  <p:cNvSpPr txBox="1"/>
                  <p:nvPr/>
                </p:nvSpPr>
                <p:spPr>
                  <a:xfrm>
                    <a:off x="1550128" y="2994865"/>
                    <a:ext cx="579118" cy="369332"/>
                  </a:xfrm>
                  <a:prstGeom prst="rect">
                    <a:avLst/>
                  </a:prstGeom>
                  <a:solidFill>
                    <a:schemeClr val="bg1"/>
                  </a:solidFill>
                </p:spPr>
                <p:txBody>
                  <a:bodyPr wrap="square" rtlCol="0">
                    <a:spAutoFit/>
                  </a:bodyPr>
                  <a:lstStyle/>
                  <a:p>
                    <a:pPr algn="ctr"/>
                    <a:r>
                      <a:rPr lang="en-US" dirty="0" smtClean="0">
                        <a:solidFill>
                          <a:schemeClr val="tx1">
                            <a:lumMod val="75000"/>
                            <a:lumOff val="25000"/>
                          </a:schemeClr>
                        </a:solidFill>
                        <a:latin typeface="Century Gothic" panose="020B0502020202020204" pitchFamily="34" charset="0"/>
                      </a:rPr>
                      <a:t>200</a:t>
                    </a:r>
                    <a:endParaRPr lang="en-US" dirty="0">
                      <a:solidFill>
                        <a:schemeClr val="tx1">
                          <a:lumMod val="75000"/>
                          <a:lumOff val="25000"/>
                        </a:schemeClr>
                      </a:solidFill>
                      <a:latin typeface="Century Gothic" panose="020B0502020202020204" pitchFamily="34" charset="0"/>
                    </a:endParaRPr>
                  </a:p>
                </p:txBody>
              </p:sp>
              <p:sp>
                <p:nvSpPr>
                  <p:cNvPr id="90" name="TextBox 89"/>
                  <p:cNvSpPr txBox="1"/>
                  <p:nvPr/>
                </p:nvSpPr>
                <p:spPr>
                  <a:xfrm>
                    <a:off x="2129246" y="2994865"/>
                    <a:ext cx="579118" cy="369332"/>
                  </a:xfrm>
                  <a:prstGeom prst="rect">
                    <a:avLst/>
                  </a:prstGeom>
                  <a:solidFill>
                    <a:schemeClr val="bg1"/>
                  </a:solidFill>
                </p:spPr>
                <p:txBody>
                  <a:bodyPr wrap="square" rtlCol="0">
                    <a:spAutoFit/>
                  </a:bodyPr>
                  <a:lstStyle/>
                  <a:p>
                    <a:pPr algn="ctr"/>
                    <a:r>
                      <a:rPr lang="en-US" dirty="0" smtClean="0">
                        <a:solidFill>
                          <a:schemeClr val="tx1">
                            <a:lumMod val="75000"/>
                            <a:lumOff val="25000"/>
                          </a:schemeClr>
                        </a:solidFill>
                        <a:latin typeface="Century Gothic" panose="020B0502020202020204" pitchFamily="34" charset="0"/>
                      </a:rPr>
                      <a:t>400</a:t>
                    </a:r>
                    <a:endParaRPr lang="en-US" dirty="0">
                      <a:solidFill>
                        <a:schemeClr val="tx1">
                          <a:lumMod val="75000"/>
                          <a:lumOff val="25000"/>
                        </a:schemeClr>
                      </a:solidFill>
                      <a:latin typeface="Century Gothic" panose="020B0502020202020204" pitchFamily="34" charset="0"/>
                    </a:endParaRPr>
                  </a:p>
                </p:txBody>
              </p:sp>
              <p:sp>
                <p:nvSpPr>
                  <p:cNvPr id="91" name="TextBox 90"/>
                  <p:cNvSpPr txBox="1"/>
                  <p:nvPr/>
                </p:nvSpPr>
                <p:spPr>
                  <a:xfrm>
                    <a:off x="2611856" y="2994865"/>
                    <a:ext cx="579118" cy="369332"/>
                  </a:xfrm>
                  <a:prstGeom prst="rect">
                    <a:avLst/>
                  </a:prstGeom>
                  <a:solidFill>
                    <a:schemeClr val="bg1"/>
                  </a:solidFill>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6</a:t>
                    </a:r>
                    <a:r>
                      <a:rPr lang="en-US" dirty="0" smtClean="0">
                        <a:solidFill>
                          <a:schemeClr val="tx1">
                            <a:lumMod val="75000"/>
                            <a:lumOff val="25000"/>
                          </a:schemeClr>
                        </a:solidFill>
                        <a:latin typeface="Century Gothic" panose="020B0502020202020204" pitchFamily="34" charset="0"/>
                      </a:rPr>
                      <a:t>00</a:t>
                    </a:r>
                    <a:endParaRPr lang="en-US" dirty="0">
                      <a:solidFill>
                        <a:schemeClr val="tx1">
                          <a:lumMod val="75000"/>
                          <a:lumOff val="25000"/>
                        </a:schemeClr>
                      </a:solidFill>
                      <a:latin typeface="Century Gothic" panose="020B0502020202020204" pitchFamily="34" charset="0"/>
                    </a:endParaRPr>
                  </a:p>
                </p:txBody>
              </p:sp>
              <p:sp>
                <p:nvSpPr>
                  <p:cNvPr id="92" name="TextBox 91"/>
                  <p:cNvSpPr txBox="1"/>
                  <p:nvPr/>
                </p:nvSpPr>
                <p:spPr>
                  <a:xfrm>
                    <a:off x="3116594" y="2994865"/>
                    <a:ext cx="579118" cy="369332"/>
                  </a:xfrm>
                  <a:prstGeom prst="rect">
                    <a:avLst/>
                  </a:prstGeom>
                  <a:solidFill>
                    <a:schemeClr val="bg1"/>
                  </a:solidFill>
                </p:spPr>
                <p:txBody>
                  <a:bodyPr wrap="square" rtlCol="0">
                    <a:spAutoFit/>
                  </a:bodyPr>
                  <a:lstStyle/>
                  <a:p>
                    <a:pPr algn="ctr"/>
                    <a:r>
                      <a:rPr lang="en-US" dirty="0" smtClean="0">
                        <a:solidFill>
                          <a:schemeClr val="tx1">
                            <a:lumMod val="75000"/>
                            <a:lumOff val="25000"/>
                          </a:schemeClr>
                        </a:solidFill>
                        <a:latin typeface="Century Gothic" panose="020B0502020202020204" pitchFamily="34" charset="0"/>
                      </a:rPr>
                      <a:t>800</a:t>
                    </a:r>
                    <a:endParaRPr lang="en-US" dirty="0">
                      <a:solidFill>
                        <a:schemeClr val="tx1">
                          <a:lumMod val="75000"/>
                          <a:lumOff val="25000"/>
                        </a:schemeClr>
                      </a:solidFill>
                      <a:latin typeface="Century Gothic" panose="020B0502020202020204" pitchFamily="34" charset="0"/>
                    </a:endParaRPr>
                  </a:p>
                </p:txBody>
              </p:sp>
            </p:grpSp>
          </p:grpSp>
          <p:grpSp>
            <p:nvGrpSpPr>
              <p:cNvPr id="79" name="Group 78"/>
              <p:cNvGrpSpPr/>
              <p:nvPr/>
            </p:nvGrpSpPr>
            <p:grpSpPr>
              <a:xfrm>
                <a:off x="-3" y="3589531"/>
                <a:ext cx="773805" cy="2593698"/>
                <a:chOff x="-3" y="458044"/>
                <a:chExt cx="773805" cy="2593698"/>
              </a:xfrm>
            </p:grpSpPr>
            <p:sp>
              <p:nvSpPr>
                <p:cNvPr id="80" name="TextBox 79"/>
                <p:cNvSpPr txBox="1"/>
                <p:nvPr/>
              </p:nvSpPr>
              <p:spPr>
                <a:xfrm>
                  <a:off x="0" y="2682410"/>
                  <a:ext cx="756213" cy="369332"/>
                </a:xfrm>
                <a:prstGeom prst="rect">
                  <a:avLst/>
                </a:prstGeom>
                <a:solidFill>
                  <a:schemeClr val="bg1"/>
                </a:solidFill>
              </p:spPr>
              <p:txBody>
                <a:bodyPr wrap="square" rtlCol="0">
                  <a:spAutoFit/>
                </a:bodyPr>
                <a:lstStyle/>
                <a:p>
                  <a:pPr algn="ctr"/>
                  <a:r>
                    <a:rPr lang="en-US" dirty="0" smtClean="0">
                      <a:solidFill>
                        <a:schemeClr val="tx1">
                          <a:lumMod val="75000"/>
                          <a:lumOff val="25000"/>
                        </a:schemeClr>
                      </a:solidFill>
                      <a:latin typeface="Century Gothic" panose="020B0502020202020204" pitchFamily="34" charset="0"/>
                    </a:rPr>
                    <a:t>0.000</a:t>
                  </a:r>
                  <a:endParaRPr lang="en-US" dirty="0">
                    <a:solidFill>
                      <a:schemeClr val="tx1">
                        <a:lumMod val="75000"/>
                        <a:lumOff val="25000"/>
                      </a:schemeClr>
                    </a:solidFill>
                    <a:latin typeface="Century Gothic" panose="020B0502020202020204" pitchFamily="34" charset="0"/>
                  </a:endParaRPr>
                </a:p>
              </p:txBody>
            </p:sp>
            <p:sp>
              <p:nvSpPr>
                <p:cNvPr id="81" name="TextBox 80"/>
                <p:cNvSpPr txBox="1"/>
                <p:nvPr/>
              </p:nvSpPr>
              <p:spPr>
                <a:xfrm>
                  <a:off x="-1" y="2119970"/>
                  <a:ext cx="756213" cy="369332"/>
                </a:xfrm>
                <a:prstGeom prst="rect">
                  <a:avLst/>
                </a:prstGeom>
                <a:solidFill>
                  <a:schemeClr val="bg1"/>
                </a:solidFill>
              </p:spPr>
              <p:txBody>
                <a:bodyPr wrap="square" rtlCol="0">
                  <a:spAutoFit/>
                </a:bodyPr>
                <a:lstStyle/>
                <a:p>
                  <a:pPr algn="ctr"/>
                  <a:r>
                    <a:rPr lang="en-US" dirty="0" smtClean="0">
                      <a:solidFill>
                        <a:schemeClr val="tx1">
                          <a:lumMod val="75000"/>
                          <a:lumOff val="25000"/>
                        </a:schemeClr>
                      </a:solidFill>
                      <a:latin typeface="Century Gothic" panose="020B0502020202020204" pitchFamily="34" charset="0"/>
                    </a:rPr>
                    <a:t>0.001</a:t>
                  </a:r>
                  <a:endParaRPr lang="en-US" dirty="0">
                    <a:solidFill>
                      <a:schemeClr val="tx1">
                        <a:lumMod val="75000"/>
                        <a:lumOff val="25000"/>
                      </a:schemeClr>
                    </a:solidFill>
                    <a:latin typeface="Century Gothic" panose="020B0502020202020204" pitchFamily="34" charset="0"/>
                  </a:endParaRPr>
                </a:p>
              </p:txBody>
            </p:sp>
            <p:sp>
              <p:nvSpPr>
                <p:cNvPr id="82" name="TextBox 81"/>
                <p:cNvSpPr txBox="1"/>
                <p:nvPr/>
              </p:nvSpPr>
              <p:spPr>
                <a:xfrm>
                  <a:off x="-2" y="1557530"/>
                  <a:ext cx="756213" cy="369332"/>
                </a:xfrm>
                <a:prstGeom prst="rect">
                  <a:avLst/>
                </a:prstGeom>
                <a:solidFill>
                  <a:schemeClr val="bg1"/>
                </a:solidFill>
              </p:spPr>
              <p:txBody>
                <a:bodyPr wrap="square" rtlCol="0">
                  <a:spAutoFit/>
                </a:bodyPr>
                <a:lstStyle/>
                <a:p>
                  <a:pPr algn="ctr"/>
                  <a:r>
                    <a:rPr lang="en-US" dirty="0" smtClean="0">
                      <a:solidFill>
                        <a:schemeClr val="tx1">
                          <a:lumMod val="75000"/>
                          <a:lumOff val="25000"/>
                        </a:schemeClr>
                      </a:solidFill>
                      <a:latin typeface="Century Gothic" panose="020B0502020202020204" pitchFamily="34" charset="0"/>
                    </a:rPr>
                    <a:t>0.002</a:t>
                  </a:r>
                  <a:endParaRPr lang="en-US" dirty="0">
                    <a:solidFill>
                      <a:schemeClr val="tx1">
                        <a:lumMod val="75000"/>
                        <a:lumOff val="25000"/>
                      </a:schemeClr>
                    </a:solidFill>
                    <a:latin typeface="Century Gothic" panose="020B0502020202020204" pitchFamily="34" charset="0"/>
                  </a:endParaRPr>
                </a:p>
              </p:txBody>
            </p:sp>
            <p:sp>
              <p:nvSpPr>
                <p:cNvPr id="83" name="TextBox 82"/>
                <p:cNvSpPr txBox="1"/>
                <p:nvPr/>
              </p:nvSpPr>
              <p:spPr>
                <a:xfrm>
                  <a:off x="-3" y="999311"/>
                  <a:ext cx="756213" cy="369332"/>
                </a:xfrm>
                <a:prstGeom prst="rect">
                  <a:avLst/>
                </a:prstGeom>
                <a:solidFill>
                  <a:schemeClr val="bg1"/>
                </a:solidFill>
              </p:spPr>
              <p:txBody>
                <a:bodyPr wrap="square" rtlCol="0">
                  <a:spAutoFit/>
                </a:bodyPr>
                <a:lstStyle/>
                <a:p>
                  <a:pPr algn="ctr"/>
                  <a:r>
                    <a:rPr lang="en-US" dirty="0" smtClean="0">
                      <a:solidFill>
                        <a:schemeClr val="tx1">
                          <a:lumMod val="75000"/>
                          <a:lumOff val="25000"/>
                        </a:schemeClr>
                      </a:solidFill>
                      <a:latin typeface="Century Gothic" panose="020B0502020202020204" pitchFamily="34" charset="0"/>
                    </a:rPr>
                    <a:t>0.003</a:t>
                  </a:r>
                  <a:endParaRPr lang="en-US" dirty="0">
                    <a:solidFill>
                      <a:schemeClr val="tx1">
                        <a:lumMod val="75000"/>
                        <a:lumOff val="25000"/>
                      </a:schemeClr>
                    </a:solidFill>
                    <a:latin typeface="Century Gothic" panose="020B0502020202020204" pitchFamily="34" charset="0"/>
                  </a:endParaRPr>
                </a:p>
              </p:txBody>
            </p:sp>
            <p:sp>
              <p:nvSpPr>
                <p:cNvPr id="84" name="TextBox 83"/>
                <p:cNvSpPr txBox="1"/>
                <p:nvPr/>
              </p:nvSpPr>
              <p:spPr>
                <a:xfrm>
                  <a:off x="17589" y="458044"/>
                  <a:ext cx="756213" cy="369332"/>
                </a:xfrm>
                <a:prstGeom prst="rect">
                  <a:avLst/>
                </a:prstGeom>
                <a:solidFill>
                  <a:schemeClr val="bg1"/>
                </a:solidFill>
              </p:spPr>
              <p:txBody>
                <a:bodyPr wrap="square" rtlCol="0">
                  <a:spAutoFit/>
                </a:bodyPr>
                <a:lstStyle/>
                <a:p>
                  <a:pPr algn="ctr"/>
                  <a:r>
                    <a:rPr lang="en-US" dirty="0" smtClean="0">
                      <a:solidFill>
                        <a:schemeClr val="tx1">
                          <a:lumMod val="75000"/>
                          <a:lumOff val="25000"/>
                        </a:schemeClr>
                      </a:solidFill>
                      <a:latin typeface="Century Gothic" panose="020B0502020202020204" pitchFamily="34" charset="0"/>
                    </a:rPr>
                    <a:t>0.004</a:t>
                  </a:r>
                  <a:endParaRPr lang="en-US" dirty="0">
                    <a:solidFill>
                      <a:schemeClr val="tx1">
                        <a:lumMod val="75000"/>
                        <a:lumOff val="25000"/>
                      </a:schemeClr>
                    </a:solidFill>
                    <a:latin typeface="Century Gothic" panose="020B0502020202020204" pitchFamily="34" charset="0"/>
                  </a:endParaRPr>
                </a:p>
              </p:txBody>
            </p:sp>
          </p:grpSp>
        </p:grpSp>
        <p:sp>
          <p:nvSpPr>
            <p:cNvPr id="67" name="TextBox 66"/>
            <p:cNvSpPr txBox="1"/>
            <p:nvPr/>
          </p:nvSpPr>
          <p:spPr>
            <a:xfrm>
              <a:off x="1112113" y="803508"/>
              <a:ext cx="2057533" cy="307777"/>
            </a:xfrm>
            <a:prstGeom prst="rect">
              <a:avLst/>
            </a:prstGeom>
            <a:solidFill>
              <a:schemeClr val="bg1"/>
            </a:solidFill>
          </p:spPr>
          <p:txBody>
            <a:bodyPr wrap="square" rtlCol="0">
              <a:spAutoFit/>
            </a:bodyPr>
            <a:lstStyle/>
            <a:p>
              <a:pPr algn="ctr"/>
              <a:r>
                <a:rPr lang="en-US" b="1" i="1" dirty="0" err="1" smtClean="0">
                  <a:solidFill>
                    <a:schemeClr val="tx1">
                      <a:lumMod val="75000"/>
                      <a:lumOff val="25000"/>
                    </a:schemeClr>
                  </a:solidFill>
                  <a:latin typeface="Century Gothic" panose="020B0502020202020204" pitchFamily="34" charset="0"/>
                </a:rPr>
                <a:t>Abies</a:t>
              </a:r>
              <a:r>
                <a:rPr lang="en-US" b="1" i="1" dirty="0" smtClean="0">
                  <a:solidFill>
                    <a:schemeClr val="tx1">
                      <a:lumMod val="75000"/>
                      <a:lumOff val="25000"/>
                    </a:schemeClr>
                  </a:solidFill>
                  <a:latin typeface="Century Gothic" panose="020B0502020202020204" pitchFamily="34" charset="0"/>
                </a:rPr>
                <a:t> </a:t>
              </a:r>
              <a:r>
                <a:rPr lang="en-US" b="1" i="1" dirty="0" err="1" smtClean="0">
                  <a:solidFill>
                    <a:schemeClr val="tx1">
                      <a:lumMod val="75000"/>
                      <a:lumOff val="25000"/>
                    </a:schemeClr>
                  </a:solidFill>
                  <a:latin typeface="Century Gothic" panose="020B0502020202020204" pitchFamily="34" charset="0"/>
                </a:rPr>
                <a:t>concolor</a:t>
              </a:r>
              <a:endParaRPr lang="en-US" b="1" i="1" dirty="0">
                <a:solidFill>
                  <a:schemeClr val="tx1">
                    <a:lumMod val="75000"/>
                    <a:lumOff val="25000"/>
                  </a:schemeClr>
                </a:solidFill>
                <a:latin typeface="Century Gothic" panose="020B0502020202020204" pitchFamily="34" charset="0"/>
              </a:endParaRPr>
            </a:p>
          </p:txBody>
        </p:sp>
        <p:sp>
          <p:nvSpPr>
            <p:cNvPr id="68" name="TextBox 67"/>
            <p:cNvSpPr txBox="1"/>
            <p:nvPr/>
          </p:nvSpPr>
          <p:spPr>
            <a:xfrm>
              <a:off x="4212452" y="803508"/>
              <a:ext cx="2396102" cy="523220"/>
            </a:xfrm>
            <a:prstGeom prst="rect">
              <a:avLst/>
            </a:prstGeom>
            <a:solidFill>
              <a:schemeClr val="bg1"/>
            </a:solidFill>
          </p:spPr>
          <p:txBody>
            <a:bodyPr wrap="square" rtlCol="0">
              <a:spAutoFit/>
            </a:bodyPr>
            <a:lstStyle/>
            <a:p>
              <a:pPr algn="ctr"/>
              <a:r>
                <a:rPr lang="en-US" b="1" dirty="0" smtClean="0">
                  <a:solidFill>
                    <a:schemeClr val="tx1">
                      <a:lumMod val="75000"/>
                      <a:lumOff val="25000"/>
                    </a:schemeClr>
                  </a:solidFill>
                  <a:latin typeface="Century Gothic" panose="020B0502020202020204" pitchFamily="34" charset="0"/>
                </a:rPr>
                <a:t>Dry-Mesic Montane Mixed Conifer</a:t>
              </a:r>
              <a:endParaRPr lang="en-US" b="1" dirty="0">
                <a:solidFill>
                  <a:schemeClr val="tx1">
                    <a:lumMod val="75000"/>
                    <a:lumOff val="25000"/>
                  </a:schemeClr>
                </a:solidFill>
                <a:latin typeface="Century Gothic" panose="020B0502020202020204" pitchFamily="34" charset="0"/>
              </a:endParaRPr>
            </a:p>
          </p:txBody>
        </p:sp>
        <p:sp>
          <p:nvSpPr>
            <p:cNvPr id="69" name="TextBox 68"/>
            <p:cNvSpPr txBox="1"/>
            <p:nvPr/>
          </p:nvSpPr>
          <p:spPr>
            <a:xfrm>
              <a:off x="7358927" y="803508"/>
              <a:ext cx="2396102" cy="523220"/>
            </a:xfrm>
            <a:prstGeom prst="rect">
              <a:avLst/>
            </a:prstGeom>
            <a:solidFill>
              <a:schemeClr val="bg1"/>
            </a:solidFill>
          </p:spPr>
          <p:txBody>
            <a:bodyPr wrap="square" rtlCol="0">
              <a:spAutoFit/>
            </a:bodyPr>
            <a:lstStyle/>
            <a:p>
              <a:pPr algn="ctr"/>
              <a:r>
                <a:rPr lang="en-US" b="1" dirty="0" smtClean="0">
                  <a:solidFill>
                    <a:schemeClr val="tx1">
                      <a:lumMod val="75000"/>
                      <a:lumOff val="25000"/>
                    </a:schemeClr>
                  </a:solidFill>
                  <a:latin typeface="Century Gothic" panose="020B0502020202020204" pitchFamily="34" charset="0"/>
                </a:rPr>
                <a:t>Mesic Montane Mixed Conifer</a:t>
              </a:r>
              <a:endParaRPr lang="en-US" b="1" dirty="0">
                <a:solidFill>
                  <a:schemeClr val="tx1">
                    <a:lumMod val="75000"/>
                    <a:lumOff val="25000"/>
                  </a:schemeClr>
                </a:solidFill>
                <a:latin typeface="Century Gothic" panose="020B0502020202020204" pitchFamily="34" charset="0"/>
              </a:endParaRPr>
            </a:p>
          </p:txBody>
        </p:sp>
        <p:sp>
          <p:nvSpPr>
            <p:cNvPr id="70" name="TextBox 69"/>
            <p:cNvSpPr txBox="1"/>
            <p:nvPr/>
          </p:nvSpPr>
          <p:spPr>
            <a:xfrm>
              <a:off x="1112113" y="3646937"/>
              <a:ext cx="2408473" cy="307777"/>
            </a:xfrm>
            <a:prstGeom prst="rect">
              <a:avLst/>
            </a:prstGeom>
            <a:solidFill>
              <a:schemeClr val="bg1"/>
            </a:solidFill>
          </p:spPr>
          <p:txBody>
            <a:bodyPr wrap="square" rtlCol="0">
              <a:spAutoFit/>
            </a:bodyPr>
            <a:lstStyle/>
            <a:p>
              <a:pPr algn="ctr"/>
              <a:r>
                <a:rPr lang="en-US" b="1" dirty="0" smtClean="0">
                  <a:solidFill>
                    <a:schemeClr val="tx1">
                      <a:lumMod val="75000"/>
                      <a:lumOff val="25000"/>
                    </a:schemeClr>
                  </a:solidFill>
                  <a:latin typeface="Century Gothic" panose="020B0502020202020204" pitchFamily="34" charset="0"/>
                </a:rPr>
                <a:t>Dry-Mesic Spruce-Fir</a:t>
              </a:r>
              <a:endParaRPr lang="en-US" b="1" dirty="0">
                <a:solidFill>
                  <a:schemeClr val="tx1">
                    <a:lumMod val="75000"/>
                    <a:lumOff val="25000"/>
                  </a:schemeClr>
                </a:solidFill>
                <a:latin typeface="Century Gothic" panose="020B0502020202020204" pitchFamily="34" charset="0"/>
              </a:endParaRPr>
            </a:p>
          </p:txBody>
        </p:sp>
        <p:sp>
          <p:nvSpPr>
            <p:cNvPr id="71" name="TextBox 70"/>
            <p:cNvSpPr txBox="1"/>
            <p:nvPr/>
          </p:nvSpPr>
          <p:spPr>
            <a:xfrm>
              <a:off x="4177614" y="3646937"/>
              <a:ext cx="2557027" cy="307777"/>
            </a:xfrm>
            <a:prstGeom prst="rect">
              <a:avLst/>
            </a:prstGeom>
            <a:solidFill>
              <a:schemeClr val="bg1"/>
            </a:solidFill>
          </p:spPr>
          <p:txBody>
            <a:bodyPr wrap="square" rtlCol="0">
              <a:spAutoFit/>
            </a:bodyPr>
            <a:lstStyle/>
            <a:p>
              <a:pPr algn="ctr"/>
              <a:r>
                <a:rPr lang="en-US" b="1" dirty="0" smtClean="0">
                  <a:solidFill>
                    <a:schemeClr val="tx1">
                      <a:lumMod val="75000"/>
                      <a:lumOff val="25000"/>
                    </a:schemeClr>
                  </a:solidFill>
                  <a:latin typeface="Century Gothic" panose="020B0502020202020204" pitchFamily="34" charset="0"/>
                </a:rPr>
                <a:t>Mesic-Wet Spruce Fir</a:t>
              </a:r>
              <a:endParaRPr lang="en-US" b="1" dirty="0">
                <a:solidFill>
                  <a:schemeClr val="tx1">
                    <a:lumMod val="75000"/>
                    <a:lumOff val="25000"/>
                  </a:schemeClr>
                </a:solidFill>
                <a:latin typeface="Century Gothic" panose="020B0502020202020204" pitchFamily="34" charset="0"/>
              </a:endParaRPr>
            </a:p>
          </p:txBody>
        </p:sp>
        <p:sp>
          <p:nvSpPr>
            <p:cNvPr id="72" name="TextBox 71"/>
            <p:cNvSpPr txBox="1"/>
            <p:nvPr/>
          </p:nvSpPr>
          <p:spPr>
            <a:xfrm>
              <a:off x="7289256" y="3646937"/>
              <a:ext cx="2592644" cy="307777"/>
            </a:xfrm>
            <a:prstGeom prst="rect">
              <a:avLst/>
            </a:prstGeom>
            <a:solidFill>
              <a:schemeClr val="bg1"/>
            </a:solidFill>
          </p:spPr>
          <p:txBody>
            <a:bodyPr wrap="square" rtlCol="0">
              <a:spAutoFit/>
            </a:bodyPr>
            <a:lstStyle/>
            <a:p>
              <a:pPr algn="ctr"/>
              <a:r>
                <a:rPr lang="en-US" b="1" dirty="0" smtClean="0">
                  <a:solidFill>
                    <a:schemeClr val="tx1">
                      <a:lumMod val="75000"/>
                      <a:lumOff val="25000"/>
                    </a:schemeClr>
                  </a:solidFill>
                  <a:latin typeface="Century Gothic" panose="020B0502020202020204" pitchFamily="34" charset="0"/>
                </a:rPr>
                <a:t>Aspen-Mixed Conifer</a:t>
              </a:r>
              <a:endParaRPr lang="en-US" b="1" dirty="0">
                <a:solidFill>
                  <a:schemeClr val="tx1">
                    <a:lumMod val="75000"/>
                    <a:lumOff val="25000"/>
                  </a:schemeClr>
                </a:solidFill>
                <a:latin typeface="Century Gothic" panose="020B0502020202020204" pitchFamily="34" charset="0"/>
              </a:endParaRPr>
            </a:p>
          </p:txBody>
        </p:sp>
        <p:sp>
          <p:nvSpPr>
            <p:cNvPr id="73" name="Rectangle 72"/>
            <p:cNvSpPr/>
            <p:nvPr/>
          </p:nvSpPr>
          <p:spPr>
            <a:xfrm>
              <a:off x="679269" y="3450332"/>
              <a:ext cx="2994315" cy="1878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a:off x="3879669" y="3433765"/>
              <a:ext cx="2994315" cy="1878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7054013" y="3445773"/>
              <a:ext cx="2994315" cy="1878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rot="5400000">
              <a:off x="1027375" y="3528237"/>
              <a:ext cx="5511305" cy="168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rot="5400000">
              <a:off x="4057881" y="3528098"/>
              <a:ext cx="5778328" cy="2902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6" name="TextBox 115"/>
          <p:cNvSpPr txBox="1"/>
          <p:nvPr/>
        </p:nvSpPr>
        <p:spPr>
          <a:xfrm>
            <a:off x="1" y="4758121"/>
            <a:ext cx="1177876" cy="400110"/>
          </a:xfrm>
          <a:prstGeom prst="rect">
            <a:avLst/>
          </a:prstGeom>
          <a:solidFill>
            <a:schemeClr val="bg1"/>
          </a:solidFill>
        </p:spPr>
        <p:txBody>
          <a:bodyPr wrap="square" rtlCol="0">
            <a:spAutoFit/>
          </a:bodyPr>
          <a:lstStyle/>
          <a:p>
            <a:pPr algn="ctr"/>
            <a:r>
              <a:rPr lang="en-US" sz="2000" b="1" dirty="0" smtClean="0">
                <a:solidFill>
                  <a:schemeClr val="tx1">
                    <a:lumMod val="75000"/>
                    <a:lumOff val="25000"/>
                  </a:schemeClr>
                </a:solidFill>
                <a:latin typeface="Century Gothic" panose="020B0502020202020204" pitchFamily="34" charset="0"/>
              </a:rPr>
              <a:t>Density</a:t>
            </a:r>
            <a:endParaRPr lang="en-US" sz="2000" b="1" dirty="0">
              <a:solidFill>
                <a:schemeClr val="tx1">
                  <a:lumMod val="75000"/>
                  <a:lumOff val="25000"/>
                </a:schemeClr>
              </a:solidFill>
              <a:latin typeface="Century Gothic" panose="020B0502020202020204" pitchFamily="34" charset="0"/>
            </a:endParaRPr>
          </a:p>
        </p:txBody>
      </p:sp>
      <p:sp>
        <p:nvSpPr>
          <p:cNvPr id="117" name="TextBox 116"/>
          <p:cNvSpPr txBox="1"/>
          <p:nvPr/>
        </p:nvSpPr>
        <p:spPr>
          <a:xfrm>
            <a:off x="25010" y="2042201"/>
            <a:ext cx="1177876" cy="400110"/>
          </a:xfrm>
          <a:prstGeom prst="rect">
            <a:avLst/>
          </a:prstGeom>
          <a:solidFill>
            <a:schemeClr val="bg1"/>
          </a:solidFill>
        </p:spPr>
        <p:txBody>
          <a:bodyPr wrap="square" rtlCol="0">
            <a:spAutoFit/>
          </a:bodyPr>
          <a:lstStyle/>
          <a:p>
            <a:pPr algn="ctr"/>
            <a:r>
              <a:rPr lang="en-US" sz="2000" b="1" dirty="0" smtClean="0">
                <a:solidFill>
                  <a:schemeClr val="tx1">
                    <a:lumMod val="75000"/>
                    <a:lumOff val="25000"/>
                  </a:schemeClr>
                </a:solidFill>
                <a:latin typeface="Century Gothic" panose="020B0502020202020204" pitchFamily="34" charset="0"/>
              </a:rPr>
              <a:t>Density</a:t>
            </a:r>
            <a:endParaRPr lang="en-US" sz="2000" b="1" dirty="0">
              <a:solidFill>
                <a:schemeClr val="tx1">
                  <a:lumMod val="75000"/>
                  <a:lumOff val="25000"/>
                </a:schemeClr>
              </a:solidFill>
              <a:latin typeface="Century Gothic" panose="020B0502020202020204" pitchFamily="34" charset="0"/>
            </a:endParaRPr>
          </a:p>
        </p:txBody>
      </p:sp>
      <p:sp>
        <p:nvSpPr>
          <p:cNvPr id="118" name="TextBox 117"/>
          <p:cNvSpPr txBox="1"/>
          <p:nvPr/>
        </p:nvSpPr>
        <p:spPr>
          <a:xfrm>
            <a:off x="1729336" y="6519705"/>
            <a:ext cx="9293706" cy="400110"/>
          </a:xfrm>
          <a:prstGeom prst="rect">
            <a:avLst/>
          </a:prstGeom>
          <a:solidFill>
            <a:schemeClr val="bg1"/>
          </a:solidFill>
        </p:spPr>
        <p:txBody>
          <a:bodyPr wrap="square" rtlCol="0">
            <a:spAutoFit/>
          </a:bodyPr>
          <a:lstStyle/>
          <a:p>
            <a:pPr algn="ctr"/>
            <a:r>
              <a:rPr lang="en-US" sz="2000" b="1" dirty="0" smtClean="0">
                <a:solidFill>
                  <a:schemeClr val="tx1">
                    <a:lumMod val="75000"/>
                    <a:lumOff val="25000"/>
                  </a:schemeClr>
                </a:solidFill>
                <a:latin typeface="Century Gothic" panose="020B0502020202020204" pitchFamily="34" charset="0"/>
              </a:rPr>
              <a:t>RBR</a:t>
            </a:r>
            <a:endParaRPr lang="en-US" sz="2000" b="1" dirty="0">
              <a:solidFill>
                <a:schemeClr val="tx1">
                  <a:lumMod val="75000"/>
                  <a:lumOff val="25000"/>
                </a:schemeClr>
              </a:solidFill>
              <a:latin typeface="Century Gothic" panose="020B0502020202020204" pitchFamily="34" charset="0"/>
            </a:endParaRPr>
          </a:p>
        </p:txBody>
      </p:sp>
      <p:sp>
        <p:nvSpPr>
          <p:cNvPr id="119" name="Rectangle 118"/>
          <p:cNvSpPr/>
          <p:nvPr/>
        </p:nvSpPr>
        <p:spPr>
          <a:xfrm>
            <a:off x="3004457" y="5486401"/>
            <a:ext cx="311499" cy="2390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p:cNvSpPr/>
          <p:nvPr/>
        </p:nvSpPr>
        <p:spPr>
          <a:xfrm>
            <a:off x="9445487" y="5065719"/>
            <a:ext cx="311499" cy="2390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p:cNvSpPr/>
          <p:nvPr/>
        </p:nvSpPr>
        <p:spPr>
          <a:xfrm>
            <a:off x="6149071" y="2213846"/>
            <a:ext cx="311499" cy="2390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00125" y="365124"/>
            <a:ext cx="11017704" cy="479425"/>
          </a:xfrm>
        </p:spPr>
        <p:txBody>
          <a:bodyPr/>
          <a:lstStyle/>
          <a:p>
            <a:r>
              <a:rPr lang="en-US" dirty="0" smtClean="0"/>
              <a:t>Burn Severity by Focal Forest Class</a:t>
            </a:r>
            <a:endParaRPr lang="en-US" dirty="0"/>
          </a:p>
        </p:txBody>
      </p:sp>
      <p:pic>
        <p:nvPicPr>
          <p:cNvPr id="122" name="Picture 12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424955" y="112630"/>
            <a:ext cx="761790" cy="761790"/>
          </a:xfrm>
          <a:prstGeom prst="rect">
            <a:avLst/>
          </a:prstGeom>
        </p:spPr>
      </p:pic>
    </p:spTree>
    <p:extLst>
      <p:ext uri="{BB962C8B-B14F-4D97-AF65-F5344CB8AC3E}">
        <p14:creationId xmlns:p14="http://schemas.microsoft.com/office/powerpoint/2010/main" val="30655342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 name="Right Arrow 1"/>
          <p:cNvSpPr/>
          <p:nvPr/>
        </p:nvSpPr>
        <p:spPr>
          <a:xfrm>
            <a:off x="5331243" y="2888114"/>
            <a:ext cx="1307089" cy="914400"/>
          </a:xfrm>
          <a:prstGeom prst="rightArrow">
            <a:avLst/>
          </a:prstGeom>
          <a:solidFill>
            <a:schemeClr val="tx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553547" y="2078182"/>
            <a:ext cx="716973" cy="1015663"/>
          </a:xfrm>
          <a:prstGeom prst="rect">
            <a:avLst/>
          </a:prstGeom>
          <a:noFill/>
        </p:spPr>
        <p:txBody>
          <a:bodyPr wrap="square" rtlCol="0">
            <a:spAutoFit/>
          </a:bodyPr>
          <a:lstStyle/>
          <a:p>
            <a:r>
              <a:rPr lang="en-US" sz="6000" dirty="0">
                <a:solidFill>
                  <a:schemeClr val="tx2">
                    <a:lumMod val="25000"/>
                  </a:schemeClr>
                </a:solidFill>
                <a:latin typeface="Century Gothic" panose="020B0502020202020204" pitchFamily="34" charset="0"/>
              </a:rPr>
              <a:t>?</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7068" t="41970" r="23856" b="9264"/>
          <a:stretch/>
        </p:blipFill>
        <p:spPr>
          <a:xfrm>
            <a:off x="771883" y="1184477"/>
            <a:ext cx="4060181" cy="5221224"/>
          </a:xfrm>
          <a:prstGeom prst="rect">
            <a:avLst/>
          </a:prstGeom>
        </p:spPr>
      </p:pic>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78685" y="1201110"/>
            <a:ext cx="719390" cy="737680"/>
          </a:xfrm>
          <a:prstGeom prst="rect">
            <a:avLst/>
          </a:prstGeom>
        </p:spPr>
      </p:pic>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l="68540" t="33992" b="34667"/>
          <a:stretch/>
        </p:blipFill>
        <p:spPr>
          <a:xfrm>
            <a:off x="11293021" y="28157"/>
            <a:ext cx="898979" cy="841829"/>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30735" y="986530"/>
            <a:ext cx="4169664" cy="5559552"/>
          </a:xfrm>
          <a:prstGeom prst="rect">
            <a:avLst/>
          </a:prstGeom>
        </p:spPr>
      </p:pic>
      <p:grpSp>
        <p:nvGrpSpPr>
          <p:cNvPr id="19" name="Group 18"/>
          <p:cNvGrpSpPr/>
          <p:nvPr/>
        </p:nvGrpSpPr>
        <p:grpSpPr>
          <a:xfrm>
            <a:off x="10492967" y="2978065"/>
            <a:ext cx="1214864" cy="1870614"/>
            <a:chOff x="7678713" y="2968017"/>
            <a:chExt cx="1214864" cy="1870614"/>
          </a:xfrm>
        </p:grpSpPr>
        <p:grpSp>
          <p:nvGrpSpPr>
            <p:cNvPr id="20" name="Group 19"/>
            <p:cNvGrpSpPr/>
            <p:nvPr/>
          </p:nvGrpSpPr>
          <p:grpSpPr>
            <a:xfrm>
              <a:off x="7678713" y="2968017"/>
              <a:ext cx="1214864" cy="1870614"/>
              <a:chOff x="8461345" y="3063267"/>
              <a:chExt cx="1214864" cy="1870614"/>
            </a:xfrm>
          </p:grpSpPr>
          <p:sp>
            <p:nvSpPr>
              <p:cNvPr id="22" name="Rectangle 21"/>
              <p:cNvSpPr/>
              <p:nvPr/>
            </p:nvSpPr>
            <p:spPr>
              <a:xfrm>
                <a:off x="8461345" y="3063267"/>
                <a:ext cx="1214864" cy="18706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8933149" y="3127440"/>
                <a:ext cx="684069" cy="338554"/>
              </a:xfrm>
              <a:prstGeom prst="rect">
                <a:avLst/>
              </a:prstGeom>
              <a:noFill/>
            </p:spPr>
            <p:txBody>
              <a:bodyPr wrap="square" rtlCol="0">
                <a:spAutoFit/>
              </a:bodyPr>
              <a:lstStyle/>
              <a:p>
                <a:pPr algn="ctr"/>
                <a:r>
                  <a:rPr lang="en-US" sz="1600" b="1" dirty="0">
                    <a:solidFill>
                      <a:schemeClr val="tx1">
                        <a:lumMod val="75000"/>
                        <a:lumOff val="25000"/>
                      </a:schemeClr>
                    </a:solidFill>
                    <a:latin typeface="Century Gothic" panose="020B0502020202020204" pitchFamily="34" charset="0"/>
                  </a:rPr>
                  <a:t>High</a:t>
                </a:r>
              </a:p>
            </p:txBody>
          </p:sp>
          <p:sp>
            <p:nvSpPr>
              <p:cNvPr id="24" name="TextBox 23"/>
              <p:cNvSpPr txBox="1"/>
              <p:nvPr/>
            </p:nvSpPr>
            <p:spPr>
              <a:xfrm>
                <a:off x="8900935" y="4542013"/>
                <a:ext cx="638726" cy="338554"/>
              </a:xfrm>
              <a:prstGeom prst="rect">
                <a:avLst/>
              </a:prstGeom>
              <a:noFill/>
            </p:spPr>
            <p:txBody>
              <a:bodyPr wrap="square" rtlCol="0">
                <a:spAutoFit/>
              </a:bodyPr>
              <a:lstStyle/>
              <a:p>
                <a:pPr algn="ctr"/>
                <a:r>
                  <a:rPr lang="en-US" sz="1600" b="1" dirty="0">
                    <a:solidFill>
                      <a:schemeClr val="tx1">
                        <a:lumMod val="75000"/>
                        <a:lumOff val="25000"/>
                      </a:schemeClr>
                    </a:solidFill>
                    <a:latin typeface="Century Gothic" panose="020B0502020202020204" pitchFamily="34" charset="0"/>
                  </a:rPr>
                  <a:t>Low</a:t>
                </a:r>
              </a:p>
            </p:txBody>
          </p:sp>
          <p:grpSp>
            <p:nvGrpSpPr>
              <p:cNvPr id="25" name="Group 24"/>
              <p:cNvGrpSpPr/>
              <p:nvPr/>
            </p:nvGrpSpPr>
            <p:grpSpPr>
              <a:xfrm>
                <a:off x="8595622" y="3224832"/>
                <a:ext cx="384175" cy="1567542"/>
                <a:chOff x="738188" y="3411538"/>
                <a:chExt cx="384175" cy="368301"/>
              </a:xfrm>
            </p:grpSpPr>
            <p:sp>
              <p:nvSpPr>
                <p:cNvPr id="26" name="Line 8"/>
                <p:cNvSpPr>
                  <a:spLocks noChangeShapeType="1"/>
                </p:cNvSpPr>
                <p:nvPr/>
              </p:nvSpPr>
              <p:spPr bwMode="auto">
                <a:xfrm>
                  <a:off x="1090613" y="3411538"/>
                  <a:ext cx="31750" cy="0"/>
                </a:xfrm>
                <a:prstGeom prst="line">
                  <a:avLst/>
                </a:prstGeom>
                <a:noFill/>
                <a:ln w="0">
                  <a:solidFill>
                    <a:srgbClr val="000000"/>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Rectangle 9"/>
                <p:cNvSpPr>
                  <a:spLocks noChangeArrowheads="1"/>
                </p:cNvSpPr>
                <p:nvPr/>
              </p:nvSpPr>
              <p:spPr bwMode="auto">
                <a:xfrm>
                  <a:off x="738188" y="3411538"/>
                  <a:ext cx="352425" cy="3175"/>
                </a:xfrm>
                <a:prstGeom prst="rect">
                  <a:avLst/>
                </a:prstGeom>
                <a:solidFill>
                  <a:srgbClr val="D62F2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Rectangle 10"/>
                <p:cNvSpPr>
                  <a:spLocks noChangeArrowheads="1"/>
                </p:cNvSpPr>
                <p:nvPr/>
              </p:nvSpPr>
              <p:spPr bwMode="auto">
                <a:xfrm>
                  <a:off x="738188" y="3414713"/>
                  <a:ext cx="352425" cy="1588"/>
                </a:xfrm>
                <a:prstGeom prst="rect">
                  <a:avLst/>
                </a:prstGeom>
                <a:solidFill>
                  <a:srgbClr val="D62F2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Rectangle 11"/>
                <p:cNvSpPr>
                  <a:spLocks noChangeArrowheads="1"/>
                </p:cNvSpPr>
                <p:nvPr/>
              </p:nvSpPr>
              <p:spPr bwMode="auto">
                <a:xfrm>
                  <a:off x="738188" y="3416301"/>
                  <a:ext cx="352425" cy="1588"/>
                </a:xfrm>
                <a:prstGeom prst="rect">
                  <a:avLst/>
                </a:prstGeom>
                <a:solidFill>
                  <a:srgbClr val="D9352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Rectangle 12"/>
                <p:cNvSpPr>
                  <a:spLocks noChangeArrowheads="1"/>
                </p:cNvSpPr>
                <p:nvPr/>
              </p:nvSpPr>
              <p:spPr bwMode="auto">
                <a:xfrm>
                  <a:off x="738188" y="3417888"/>
                  <a:ext cx="352425" cy="1588"/>
                </a:xfrm>
                <a:prstGeom prst="rect">
                  <a:avLst/>
                </a:prstGeom>
                <a:solidFill>
                  <a:srgbClr val="D9352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Rectangle 13"/>
                <p:cNvSpPr>
                  <a:spLocks noChangeArrowheads="1"/>
                </p:cNvSpPr>
                <p:nvPr/>
              </p:nvSpPr>
              <p:spPr bwMode="auto">
                <a:xfrm>
                  <a:off x="738188" y="3419476"/>
                  <a:ext cx="352425" cy="1588"/>
                </a:xfrm>
                <a:prstGeom prst="rect">
                  <a:avLst/>
                </a:prstGeom>
                <a:solidFill>
                  <a:srgbClr val="D93A2B"/>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Rectangle 14"/>
                <p:cNvSpPr>
                  <a:spLocks noChangeArrowheads="1"/>
                </p:cNvSpPr>
                <p:nvPr/>
              </p:nvSpPr>
              <p:spPr bwMode="auto">
                <a:xfrm>
                  <a:off x="738188" y="3421063"/>
                  <a:ext cx="352425" cy="1588"/>
                </a:xfrm>
                <a:prstGeom prst="rect">
                  <a:avLst/>
                </a:prstGeom>
                <a:solidFill>
                  <a:srgbClr val="D93A2B"/>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Rectangle 15"/>
                <p:cNvSpPr>
                  <a:spLocks noChangeArrowheads="1"/>
                </p:cNvSpPr>
                <p:nvPr/>
              </p:nvSpPr>
              <p:spPr bwMode="auto">
                <a:xfrm>
                  <a:off x="738188" y="3422651"/>
                  <a:ext cx="352425" cy="1588"/>
                </a:xfrm>
                <a:prstGeom prst="rect">
                  <a:avLst/>
                </a:prstGeom>
                <a:solidFill>
                  <a:srgbClr val="DB3C2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Rectangle 16"/>
                <p:cNvSpPr>
                  <a:spLocks noChangeArrowheads="1"/>
                </p:cNvSpPr>
                <p:nvPr/>
              </p:nvSpPr>
              <p:spPr bwMode="auto">
                <a:xfrm>
                  <a:off x="738188" y="3424238"/>
                  <a:ext cx="352425" cy="3175"/>
                </a:xfrm>
                <a:prstGeom prst="rect">
                  <a:avLst/>
                </a:prstGeom>
                <a:solidFill>
                  <a:srgbClr val="DB3F2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Rectangle 17"/>
                <p:cNvSpPr>
                  <a:spLocks noChangeArrowheads="1"/>
                </p:cNvSpPr>
                <p:nvPr/>
              </p:nvSpPr>
              <p:spPr bwMode="auto">
                <a:xfrm>
                  <a:off x="738188" y="3427413"/>
                  <a:ext cx="352425" cy="1588"/>
                </a:xfrm>
                <a:prstGeom prst="rect">
                  <a:avLst/>
                </a:prstGeom>
                <a:solidFill>
                  <a:srgbClr val="DB3F2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Rectangle 18"/>
                <p:cNvSpPr>
                  <a:spLocks noChangeArrowheads="1"/>
                </p:cNvSpPr>
                <p:nvPr/>
              </p:nvSpPr>
              <p:spPr bwMode="auto">
                <a:xfrm>
                  <a:off x="738188" y="3429001"/>
                  <a:ext cx="352425" cy="1588"/>
                </a:xfrm>
                <a:prstGeom prst="rect">
                  <a:avLst/>
                </a:prstGeom>
                <a:solidFill>
                  <a:srgbClr val="DB413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Rectangle 19"/>
                <p:cNvSpPr>
                  <a:spLocks noChangeArrowheads="1"/>
                </p:cNvSpPr>
                <p:nvPr/>
              </p:nvSpPr>
              <p:spPr bwMode="auto">
                <a:xfrm>
                  <a:off x="738188" y="3430588"/>
                  <a:ext cx="352425" cy="1588"/>
                </a:xfrm>
                <a:prstGeom prst="rect">
                  <a:avLst/>
                </a:prstGeom>
                <a:solidFill>
                  <a:srgbClr val="DE453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Rectangle 20"/>
                <p:cNvSpPr>
                  <a:spLocks noChangeArrowheads="1"/>
                </p:cNvSpPr>
                <p:nvPr/>
              </p:nvSpPr>
              <p:spPr bwMode="auto">
                <a:xfrm>
                  <a:off x="738188" y="3432176"/>
                  <a:ext cx="352425" cy="1588"/>
                </a:xfrm>
                <a:prstGeom prst="rect">
                  <a:avLst/>
                </a:prstGeom>
                <a:solidFill>
                  <a:srgbClr val="DE473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Rectangle 21"/>
                <p:cNvSpPr>
                  <a:spLocks noChangeArrowheads="1"/>
                </p:cNvSpPr>
                <p:nvPr/>
              </p:nvSpPr>
              <p:spPr bwMode="auto">
                <a:xfrm>
                  <a:off x="738188" y="3433763"/>
                  <a:ext cx="352425" cy="1588"/>
                </a:xfrm>
                <a:prstGeom prst="rect">
                  <a:avLst/>
                </a:prstGeom>
                <a:solidFill>
                  <a:srgbClr val="DE473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Rectangle 22"/>
                <p:cNvSpPr>
                  <a:spLocks noChangeArrowheads="1"/>
                </p:cNvSpPr>
                <p:nvPr/>
              </p:nvSpPr>
              <p:spPr bwMode="auto">
                <a:xfrm>
                  <a:off x="738188" y="3435351"/>
                  <a:ext cx="352425" cy="3175"/>
                </a:xfrm>
                <a:prstGeom prst="rect">
                  <a:avLst/>
                </a:prstGeom>
                <a:solidFill>
                  <a:srgbClr val="E04D3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Rectangle 23"/>
                <p:cNvSpPr>
                  <a:spLocks noChangeArrowheads="1"/>
                </p:cNvSpPr>
                <p:nvPr/>
              </p:nvSpPr>
              <p:spPr bwMode="auto">
                <a:xfrm>
                  <a:off x="738188" y="3438526"/>
                  <a:ext cx="352425" cy="1588"/>
                </a:xfrm>
                <a:prstGeom prst="rect">
                  <a:avLst/>
                </a:prstGeom>
                <a:solidFill>
                  <a:srgbClr val="E04D3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Rectangle 24"/>
                <p:cNvSpPr>
                  <a:spLocks noChangeArrowheads="1"/>
                </p:cNvSpPr>
                <p:nvPr/>
              </p:nvSpPr>
              <p:spPr bwMode="auto">
                <a:xfrm>
                  <a:off x="738188" y="3440113"/>
                  <a:ext cx="352425" cy="1588"/>
                </a:xfrm>
                <a:prstGeom prst="rect">
                  <a:avLst/>
                </a:prstGeom>
                <a:solidFill>
                  <a:srgbClr val="E04F3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Rectangle 25"/>
                <p:cNvSpPr>
                  <a:spLocks noChangeArrowheads="1"/>
                </p:cNvSpPr>
                <p:nvPr/>
              </p:nvSpPr>
              <p:spPr bwMode="auto">
                <a:xfrm>
                  <a:off x="738188" y="3441701"/>
                  <a:ext cx="352425" cy="1588"/>
                </a:xfrm>
                <a:prstGeom prst="rect">
                  <a:avLst/>
                </a:prstGeom>
                <a:solidFill>
                  <a:srgbClr val="E0513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Rectangle 26"/>
                <p:cNvSpPr>
                  <a:spLocks noChangeArrowheads="1"/>
                </p:cNvSpPr>
                <p:nvPr/>
              </p:nvSpPr>
              <p:spPr bwMode="auto">
                <a:xfrm>
                  <a:off x="738188" y="3443288"/>
                  <a:ext cx="352425" cy="1588"/>
                </a:xfrm>
                <a:prstGeom prst="rect">
                  <a:avLst/>
                </a:prstGeom>
                <a:solidFill>
                  <a:srgbClr val="E3523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Rectangle 27"/>
                <p:cNvSpPr>
                  <a:spLocks noChangeArrowheads="1"/>
                </p:cNvSpPr>
                <p:nvPr/>
              </p:nvSpPr>
              <p:spPr bwMode="auto">
                <a:xfrm>
                  <a:off x="738188" y="3444876"/>
                  <a:ext cx="352425" cy="1588"/>
                </a:xfrm>
                <a:prstGeom prst="rect">
                  <a:avLst/>
                </a:prstGeom>
                <a:solidFill>
                  <a:srgbClr val="E3543B"/>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Rectangle 28"/>
                <p:cNvSpPr>
                  <a:spLocks noChangeArrowheads="1"/>
                </p:cNvSpPr>
                <p:nvPr/>
              </p:nvSpPr>
              <p:spPr bwMode="auto">
                <a:xfrm>
                  <a:off x="738188" y="3446463"/>
                  <a:ext cx="352425" cy="1588"/>
                </a:xfrm>
                <a:prstGeom prst="rect">
                  <a:avLst/>
                </a:prstGeom>
                <a:solidFill>
                  <a:srgbClr val="E3573B"/>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Rectangle 29"/>
                <p:cNvSpPr>
                  <a:spLocks noChangeArrowheads="1"/>
                </p:cNvSpPr>
                <p:nvPr/>
              </p:nvSpPr>
              <p:spPr bwMode="auto">
                <a:xfrm>
                  <a:off x="738188" y="3448051"/>
                  <a:ext cx="352425" cy="3175"/>
                </a:xfrm>
                <a:prstGeom prst="rect">
                  <a:avLst/>
                </a:prstGeom>
                <a:solidFill>
                  <a:srgbClr val="E3593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Rectangle 30"/>
                <p:cNvSpPr>
                  <a:spLocks noChangeArrowheads="1"/>
                </p:cNvSpPr>
                <p:nvPr/>
              </p:nvSpPr>
              <p:spPr bwMode="auto">
                <a:xfrm>
                  <a:off x="738188" y="3451226"/>
                  <a:ext cx="352425" cy="1588"/>
                </a:xfrm>
                <a:prstGeom prst="rect">
                  <a:avLst/>
                </a:prstGeom>
                <a:solidFill>
                  <a:srgbClr val="E65A3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Rectangle 31"/>
                <p:cNvSpPr>
                  <a:spLocks noChangeArrowheads="1"/>
                </p:cNvSpPr>
                <p:nvPr/>
              </p:nvSpPr>
              <p:spPr bwMode="auto">
                <a:xfrm>
                  <a:off x="738188" y="3452813"/>
                  <a:ext cx="352425" cy="1588"/>
                </a:xfrm>
                <a:prstGeom prst="rect">
                  <a:avLst/>
                </a:prstGeom>
                <a:solidFill>
                  <a:srgbClr val="E65C4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Rectangle 32"/>
                <p:cNvSpPr>
                  <a:spLocks noChangeArrowheads="1"/>
                </p:cNvSpPr>
                <p:nvPr/>
              </p:nvSpPr>
              <p:spPr bwMode="auto">
                <a:xfrm>
                  <a:off x="738188" y="3454401"/>
                  <a:ext cx="352425" cy="1588"/>
                </a:xfrm>
                <a:prstGeom prst="rect">
                  <a:avLst/>
                </a:prstGeom>
                <a:solidFill>
                  <a:srgbClr val="E65F4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Rectangle 33"/>
                <p:cNvSpPr>
                  <a:spLocks noChangeArrowheads="1"/>
                </p:cNvSpPr>
                <p:nvPr/>
              </p:nvSpPr>
              <p:spPr bwMode="auto">
                <a:xfrm>
                  <a:off x="738188" y="3455988"/>
                  <a:ext cx="352425" cy="1588"/>
                </a:xfrm>
                <a:prstGeom prst="rect">
                  <a:avLst/>
                </a:prstGeom>
                <a:solidFill>
                  <a:srgbClr val="E6604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Rectangle 34"/>
                <p:cNvSpPr>
                  <a:spLocks noChangeArrowheads="1"/>
                </p:cNvSpPr>
                <p:nvPr/>
              </p:nvSpPr>
              <p:spPr bwMode="auto">
                <a:xfrm>
                  <a:off x="738188" y="3457576"/>
                  <a:ext cx="352425" cy="1588"/>
                </a:xfrm>
                <a:prstGeom prst="rect">
                  <a:avLst/>
                </a:prstGeom>
                <a:solidFill>
                  <a:srgbClr val="E6604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Rectangle 35"/>
                <p:cNvSpPr>
                  <a:spLocks noChangeArrowheads="1"/>
                </p:cNvSpPr>
                <p:nvPr/>
              </p:nvSpPr>
              <p:spPr bwMode="auto">
                <a:xfrm>
                  <a:off x="738188" y="3459163"/>
                  <a:ext cx="352425" cy="3175"/>
                </a:xfrm>
                <a:prstGeom prst="rect">
                  <a:avLst/>
                </a:prstGeom>
                <a:solidFill>
                  <a:srgbClr val="E8664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Rectangle 36"/>
                <p:cNvSpPr>
                  <a:spLocks noChangeArrowheads="1"/>
                </p:cNvSpPr>
                <p:nvPr/>
              </p:nvSpPr>
              <p:spPr bwMode="auto">
                <a:xfrm>
                  <a:off x="738188" y="3462338"/>
                  <a:ext cx="352425" cy="1588"/>
                </a:xfrm>
                <a:prstGeom prst="rect">
                  <a:avLst/>
                </a:prstGeom>
                <a:solidFill>
                  <a:srgbClr val="E8664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Rectangle 37"/>
                <p:cNvSpPr>
                  <a:spLocks noChangeArrowheads="1"/>
                </p:cNvSpPr>
                <p:nvPr/>
              </p:nvSpPr>
              <p:spPr bwMode="auto">
                <a:xfrm>
                  <a:off x="738188" y="3463926"/>
                  <a:ext cx="352425" cy="1588"/>
                </a:xfrm>
                <a:prstGeom prst="rect">
                  <a:avLst/>
                </a:prstGeom>
                <a:solidFill>
                  <a:srgbClr val="E8684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Rectangle 38"/>
                <p:cNvSpPr>
                  <a:spLocks noChangeArrowheads="1"/>
                </p:cNvSpPr>
                <p:nvPr/>
              </p:nvSpPr>
              <p:spPr bwMode="auto">
                <a:xfrm>
                  <a:off x="738188" y="3465513"/>
                  <a:ext cx="352425" cy="1588"/>
                </a:xfrm>
                <a:prstGeom prst="rect">
                  <a:avLst/>
                </a:prstGeom>
                <a:solidFill>
                  <a:srgbClr val="E86B4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Rectangle 39"/>
                <p:cNvSpPr>
                  <a:spLocks noChangeArrowheads="1"/>
                </p:cNvSpPr>
                <p:nvPr/>
              </p:nvSpPr>
              <p:spPr bwMode="auto">
                <a:xfrm>
                  <a:off x="738188" y="3467101"/>
                  <a:ext cx="352425" cy="1588"/>
                </a:xfrm>
                <a:prstGeom prst="rect">
                  <a:avLst/>
                </a:prstGeom>
                <a:solidFill>
                  <a:srgbClr val="EB6E4B"/>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Rectangle 40"/>
                <p:cNvSpPr>
                  <a:spLocks noChangeArrowheads="1"/>
                </p:cNvSpPr>
                <p:nvPr/>
              </p:nvSpPr>
              <p:spPr bwMode="auto">
                <a:xfrm>
                  <a:off x="738188" y="3468688"/>
                  <a:ext cx="352425" cy="1588"/>
                </a:xfrm>
                <a:prstGeom prst="rect">
                  <a:avLst/>
                </a:prstGeom>
                <a:solidFill>
                  <a:srgbClr val="EB6E4B"/>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Rectangle 41"/>
                <p:cNvSpPr>
                  <a:spLocks noChangeArrowheads="1"/>
                </p:cNvSpPr>
                <p:nvPr/>
              </p:nvSpPr>
              <p:spPr bwMode="auto">
                <a:xfrm>
                  <a:off x="738188" y="3470276"/>
                  <a:ext cx="352425" cy="1588"/>
                </a:xfrm>
                <a:prstGeom prst="rect">
                  <a:avLst/>
                </a:prstGeom>
                <a:solidFill>
                  <a:srgbClr val="EB6F4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Rectangle 42"/>
                <p:cNvSpPr>
                  <a:spLocks noChangeArrowheads="1"/>
                </p:cNvSpPr>
                <p:nvPr/>
              </p:nvSpPr>
              <p:spPr bwMode="auto">
                <a:xfrm>
                  <a:off x="738188" y="3471863"/>
                  <a:ext cx="352425" cy="3175"/>
                </a:xfrm>
                <a:prstGeom prst="rect">
                  <a:avLst/>
                </a:prstGeom>
                <a:solidFill>
                  <a:srgbClr val="EB724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Rectangle 43"/>
                <p:cNvSpPr>
                  <a:spLocks noChangeArrowheads="1"/>
                </p:cNvSpPr>
                <p:nvPr/>
              </p:nvSpPr>
              <p:spPr bwMode="auto">
                <a:xfrm>
                  <a:off x="738188" y="3475038"/>
                  <a:ext cx="352425" cy="1588"/>
                </a:xfrm>
                <a:prstGeom prst="rect">
                  <a:avLst/>
                </a:prstGeom>
                <a:solidFill>
                  <a:srgbClr val="EB74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Rectangle 44"/>
                <p:cNvSpPr>
                  <a:spLocks noChangeArrowheads="1"/>
                </p:cNvSpPr>
                <p:nvPr/>
              </p:nvSpPr>
              <p:spPr bwMode="auto">
                <a:xfrm>
                  <a:off x="738188" y="3476626"/>
                  <a:ext cx="352425" cy="1588"/>
                </a:xfrm>
                <a:prstGeom prst="rect">
                  <a:avLst/>
                </a:prstGeom>
                <a:solidFill>
                  <a:srgbClr val="ED755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Rectangle 45"/>
                <p:cNvSpPr>
                  <a:spLocks noChangeArrowheads="1"/>
                </p:cNvSpPr>
                <p:nvPr/>
              </p:nvSpPr>
              <p:spPr bwMode="auto">
                <a:xfrm>
                  <a:off x="738188" y="3478213"/>
                  <a:ext cx="352425" cy="1588"/>
                </a:xfrm>
                <a:prstGeom prst="rect">
                  <a:avLst/>
                </a:prstGeom>
                <a:solidFill>
                  <a:srgbClr val="ED7A5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Rectangle 46"/>
                <p:cNvSpPr>
                  <a:spLocks noChangeArrowheads="1"/>
                </p:cNvSpPr>
                <p:nvPr/>
              </p:nvSpPr>
              <p:spPr bwMode="auto">
                <a:xfrm>
                  <a:off x="738188" y="3479801"/>
                  <a:ext cx="352425" cy="1588"/>
                </a:xfrm>
                <a:prstGeom prst="rect">
                  <a:avLst/>
                </a:prstGeom>
                <a:solidFill>
                  <a:srgbClr val="ED7A5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Rectangle 47"/>
                <p:cNvSpPr>
                  <a:spLocks noChangeArrowheads="1"/>
                </p:cNvSpPr>
                <p:nvPr/>
              </p:nvSpPr>
              <p:spPr bwMode="auto">
                <a:xfrm>
                  <a:off x="738188" y="3481388"/>
                  <a:ext cx="352425" cy="1588"/>
                </a:xfrm>
                <a:prstGeom prst="rect">
                  <a:avLst/>
                </a:prstGeom>
                <a:solidFill>
                  <a:srgbClr val="ED7B55"/>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Rectangle 48"/>
                <p:cNvSpPr>
                  <a:spLocks noChangeArrowheads="1"/>
                </p:cNvSpPr>
                <p:nvPr/>
              </p:nvSpPr>
              <p:spPr bwMode="auto">
                <a:xfrm>
                  <a:off x="738188" y="3482976"/>
                  <a:ext cx="352425" cy="3175"/>
                </a:xfrm>
                <a:prstGeom prst="rect">
                  <a:avLst/>
                </a:prstGeom>
                <a:solidFill>
                  <a:srgbClr val="F07D5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Rectangle 49"/>
                <p:cNvSpPr>
                  <a:spLocks noChangeArrowheads="1"/>
                </p:cNvSpPr>
                <p:nvPr/>
              </p:nvSpPr>
              <p:spPr bwMode="auto">
                <a:xfrm>
                  <a:off x="738188" y="3486151"/>
                  <a:ext cx="352425" cy="1588"/>
                </a:xfrm>
                <a:prstGeom prst="rect">
                  <a:avLst/>
                </a:prstGeom>
                <a:solidFill>
                  <a:srgbClr val="F0815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Rectangle 50"/>
                <p:cNvSpPr>
                  <a:spLocks noChangeArrowheads="1"/>
                </p:cNvSpPr>
                <p:nvPr/>
              </p:nvSpPr>
              <p:spPr bwMode="auto">
                <a:xfrm>
                  <a:off x="738188" y="3487738"/>
                  <a:ext cx="352425" cy="1588"/>
                </a:xfrm>
                <a:prstGeom prst="rect">
                  <a:avLst/>
                </a:prstGeom>
                <a:solidFill>
                  <a:srgbClr val="F0815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Rectangle 51"/>
                <p:cNvSpPr>
                  <a:spLocks noChangeArrowheads="1"/>
                </p:cNvSpPr>
                <p:nvPr/>
              </p:nvSpPr>
              <p:spPr bwMode="auto">
                <a:xfrm>
                  <a:off x="738188" y="3489326"/>
                  <a:ext cx="352425" cy="1588"/>
                </a:xfrm>
                <a:prstGeom prst="rect">
                  <a:avLst/>
                </a:prstGeom>
                <a:solidFill>
                  <a:srgbClr val="F0835B"/>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Rectangle 52"/>
                <p:cNvSpPr>
                  <a:spLocks noChangeArrowheads="1"/>
                </p:cNvSpPr>
                <p:nvPr/>
              </p:nvSpPr>
              <p:spPr bwMode="auto">
                <a:xfrm>
                  <a:off x="738188" y="3490913"/>
                  <a:ext cx="352425" cy="1588"/>
                </a:xfrm>
                <a:prstGeom prst="rect">
                  <a:avLst/>
                </a:prstGeom>
                <a:solidFill>
                  <a:srgbClr val="F0855B"/>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Rectangle 53"/>
                <p:cNvSpPr>
                  <a:spLocks noChangeArrowheads="1"/>
                </p:cNvSpPr>
                <p:nvPr/>
              </p:nvSpPr>
              <p:spPr bwMode="auto">
                <a:xfrm>
                  <a:off x="738188" y="3492501"/>
                  <a:ext cx="352425" cy="1588"/>
                </a:xfrm>
                <a:prstGeom prst="rect">
                  <a:avLst/>
                </a:prstGeom>
                <a:solidFill>
                  <a:srgbClr val="F0875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Rectangle 54"/>
                <p:cNvSpPr>
                  <a:spLocks noChangeArrowheads="1"/>
                </p:cNvSpPr>
                <p:nvPr/>
              </p:nvSpPr>
              <p:spPr bwMode="auto">
                <a:xfrm>
                  <a:off x="738188" y="3494088"/>
                  <a:ext cx="352425" cy="1588"/>
                </a:xfrm>
                <a:prstGeom prst="rect">
                  <a:avLst/>
                </a:prstGeom>
                <a:solidFill>
                  <a:srgbClr val="F2885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Rectangle 55"/>
                <p:cNvSpPr>
                  <a:spLocks noChangeArrowheads="1"/>
                </p:cNvSpPr>
                <p:nvPr/>
              </p:nvSpPr>
              <p:spPr bwMode="auto">
                <a:xfrm>
                  <a:off x="738188" y="3495676"/>
                  <a:ext cx="352425" cy="3175"/>
                </a:xfrm>
                <a:prstGeom prst="rect">
                  <a:avLst/>
                </a:prstGeom>
                <a:solidFill>
                  <a:srgbClr val="F28D6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Rectangle 56"/>
                <p:cNvSpPr>
                  <a:spLocks noChangeArrowheads="1"/>
                </p:cNvSpPr>
                <p:nvPr/>
              </p:nvSpPr>
              <p:spPr bwMode="auto">
                <a:xfrm>
                  <a:off x="738188" y="3498851"/>
                  <a:ext cx="352425" cy="1588"/>
                </a:xfrm>
                <a:prstGeom prst="rect">
                  <a:avLst/>
                </a:prstGeom>
                <a:solidFill>
                  <a:srgbClr val="F28D6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Rectangle 57"/>
                <p:cNvSpPr>
                  <a:spLocks noChangeArrowheads="1"/>
                </p:cNvSpPr>
                <p:nvPr/>
              </p:nvSpPr>
              <p:spPr bwMode="auto">
                <a:xfrm>
                  <a:off x="738188" y="3500438"/>
                  <a:ext cx="352425" cy="1588"/>
                </a:xfrm>
                <a:prstGeom prst="rect">
                  <a:avLst/>
                </a:prstGeom>
                <a:solidFill>
                  <a:srgbClr val="F28E6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Rectangle 58"/>
                <p:cNvSpPr>
                  <a:spLocks noChangeArrowheads="1"/>
                </p:cNvSpPr>
                <p:nvPr/>
              </p:nvSpPr>
              <p:spPr bwMode="auto">
                <a:xfrm>
                  <a:off x="738188" y="3502026"/>
                  <a:ext cx="352425" cy="1588"/>
                </a:xfrm>
                <a:prstGeom prst="rect">
                  <a:avLst/>
                </a:prstGeom>
                <a:solidFill>
                  <a:srgbClr val="F2916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Rectangle 59"/>
                <p:cNvSpPr>
                  <a:spLocks noChangeArrowheads="1"/>
                </p:cNvSpPr>
                <p:nvPr/>
              </p:nvSpPr>
              <p:spPr bwMode="auto">
                <a:xfrm>
                  <a:off x="738188" y="3503613"/>
                  <a:ext cx="352425" cy="1588"/>
                </a:xfrm>
                <a:prstGeom prst="rect">
                  <a:avLst/>
                </a:prstGeom>
                <a:solidFill>
                  <a:srgbClr val="F5946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Rectangle 60"/>
                <p:cNvSpPr>
                  <a:spLocks noChangeArrowheads="1"/>
                </p:cNvSpPr>
                <p:nvPr/>
              </p:nvSpPr>
              <p:spPr bwMode="auto">
                <a:xfrm>
                  <a:off x="738188" y="3505201"/>
                  <a:ext cx="352425" cy="1588"/>
                </a:xfrm>
                <a:prstGeom prst="rect">
                  <a:avLst/>
                </a:prstGeom>
                <a:solidFill>
                  <a:srgbClr val="F5946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Rectangle 61"/>
                <p:cNvSpPr>
                  <a:spLocks noChangeArrowheads="1"/>
                </p:cNvSpPr>
                <p:nvPr/>
              </p:nvSpPr>
              <p:spPr bwMode="auto">
                <a:xfrm>
                  <a:off x="738188" y="3506788"/>
                  <a:ext cx="352425" cy="3175"/>
                </a:xfrm>
                <a:prstGeom prst="rect">
                  <a:avLst/>
                </a:prstGeom>
                <a:solidFill>
                  <a:srgbClr val="F5986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Rectangle 62"/>
                <p:cNvSpPr>
                  <a:spLocks noChangeArrowheads="1"/>
                </p:cNvSpPr>
                <p:nvPr/>
              </p:nvSpPr>
              <p:spPr bwMode="auto">
                <a:xfrm>
                  <a:off x="738188" y="3509963"/>
                  <a:ext cx="352425" cy="1588"/>
                </a:xfrm>
                <a:prstGeom prst="rect">
                  <a:avLst/>
                </a:prstGeom>
                <a:solidFill>
                  <a:srgbClr val="F5986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Rectangle 63"/>
                <p:cNvSpPr>
                  <a:spLocks noChangeArrowheads="1"/>
                </p:cNvSpPr>
                <p:nvPr/>
              </p:nvSpPr>
              <p:spPr bwMode="auto">
                <a:xfrm>
                  <a:off x="738188" y="3511551"/>
                  <a:ext cx="352425" cy="1588"/>
                </a:xfrm>
                <a:prstGeom prst="rect">
                  <a:avLst/>
                </a:prstGeom>
                <a:solidFill>
                  <a:srgbClr val="F5996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Rectangle 64"/>
                <p:cNvSpPr>
                  <a:spLocks noChangeArrowheads="1"/>
                </p:cNvSpPr>
                <p:nvPr/>
              </p:nvSpPr>
              <p:spPr bwMode="auto">
                <a:xfrm>
                  <a:off x="738188" y="3513138"/>
                  <a:ext cx="352425" cy="1588"/>
                </a:xfrm>
                <a:prstGeom prst="rect">
                  <a:avLst/>
                </a:prstGeom>
                <a:solidFill>
                  <a:srgbClr val="F59C6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Rectangle 65"/>
                <p:cNvSpPr>
                  <a:spLocks noChangeArrowheads="1"/>
                </p:cNvSpPr>
                <p:nvPr/>
              </p:nvSpPr>
              <p:spPr bwMode="auto">
                <a:xfrm>
                  <a:off x="738188" y="3514726"/>
                  <a:ext cx="352425" cy="1588"/>
                </a:xfrm>
                <a:prstGeom prst="rect">
                  <a:avLst/>
                </a:prstGeom>
                <a:solidFill>
                  <a:srgbClr val="F59D6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Rectangle 66"/>
                <p:cNvSpPr>
                  <a:spLocks noChangeArrowheads="1"/>
                </p:cNvSpPr>
                <p:nvPr/>
              </p:nvSpPr>
              <p:spPr bwMode="auto">
                <a:xfrm>
                  <a:off x="738188" y="3516313"/>
                  <a:ext cx="352425" cy="1588"/>
                </a:xfrm>
                <a:prstGeom prst="rect">
                  <a:avLst/>
                </a:prstGeom>
                <a:solidFill>
                  <a:srgbClr val="F7A17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Rectangle 67"/>
                <p:cNvSpPr>
                  <a:spLocks noChangeArrowheads="1"/>
                </p:cNvSpPr>
                <p:nvPr/>
              </p:nvSpPr>
              <p:spPr bwMode="auto">
                <a:xfrm>
                  <a:off x="738188" y="3517901"/>
                  <a:ext cx="352425" cy="1588"/>
                </a:xfrm>
                <a:prstGeom prst="rect">
                  <a:avLst/>
                </a:prstGeom>
                <a:solidFill>
                  <a:srgbClr val="F7A37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Rectangle 68"/>
                <p:cNvSpPr>
                  <a:spLocks noChangeArrowheads="1"/>
                </p:cNvSpPr>
                <p:nvPr/>
              </p:nvSpPr>
              <p:spPr bwMode="auto">
                <a:xfrm>
                  <a:off x="738188" y="3519488"/>
                  <a:ext cx="352425" cy="3175"/>
                </a:xfrm>
                <a:prstGeom prst="rect">
                  <a:avLst/>
                </a:prstGeom>
                <a:solidFill>
                  <a:srgbClr val="F7A47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Rectangle 69"/>
                <p:cNvSpPr>
                  <a:spLocks noChangeArrowheads="1"/>
                </p:cNvSpPr>
                <p:nvPr/>
              </p:nvSpPr>
              <p:spPr bwMode="auto">
                <a:xfrm>
                  <a:off x="738188" y="3522663"/>
                  <a:ext cx="352425" cy="1588"/>
                </a:xfrm>
                <a:prstGeom prst="rect">
                  <a:avLst/>
                </a:prstGeom>
                <a:solidFill>
                  <a:srgbClr val="F7A77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Rectangle 70"/>
                <p:cNvSpPr>
                  <a:spLocks noChangeArrowheads="1"/>
                </p:cNvSpPr>
                <p:nvPr/>
              </p:nvSpPr>
              <p:spPr bwMode="auto">
                <a:xfrm>
                  <a:off x="738188" y="3524251"/>
                  <a:ext cx="352425" cy="1588"/>
                </a:xfrm>
                <a:prstGeom prst="rect">
                  <a:avLst/>
                </a:prstGeom>
                <a:solidFill>
                  <a:srgbClr val="F7A87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Rectangle 71"/>
                <p:cNvSpPr>
                  <a:spLocks noChangeArrowheads="1"/>
                </p:cNvSpPr>
                <p:nvPr/>
              </p:nvSpPr>
              <p:spPr bwMode="auto">
                <a:xfrm>
                  <a:off x="738188" y="3525838"/>
                  <a:ext cx="352425" cy="1588"/>
                </a:xfrm>
                <a:prstGeom prst="rect">
                  <a:avLst/>
                </a:prstGeom>
                <a:solidFill>
                  <a:srgbClr val="F7A87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Rectangle 72"/>
                <p:cNvSpPr>
                  <a:spLocks noChangeArrowheads="1"/>
                </p:cNvSpPr>
                <p:nvPr/>
              </p:nvSpPr>
              <p:spPr bwMode="auto">
                <a:xfrm>
                  <a:off x="738188" y="3527426"/>
                  <a:ext cx="352425" cy="1588"/>
                </a:xfrm>
                <a:prstGeom prst="rect">
                  <a:avLst/>
                </a:prstGeom>
                <a:solidFill>
                  <a:srgbClr val="F7AC7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Rectangle 73"/>
                <p:cNvSpPr>
                  <a:spLocks noChangeArrowheads="1"/>
                </p:cNvSpPr>
                <p:nvPr/>
              </p:nvSpPr>
              <p:spPr bwMode="auto">
                <a:xfrm>
                  <a:off x="738188" y="3529013"/>
                  <a:ext cx="352425" cy="1588"/>
                </a:xfrm>
                <a:prstGeom prst="rect">
                  <a:avLst/>
                </a:prstGeom>
                <a:solidFill>
                  <a:srgbClr val="FAAF7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Rectangle 74"/>
                <p:cNvSpPr>
                  <a:spLocks noChangeArrowheads="1"/>
                </p:cNvSpPr>
                <p:nvPr/>
              </p:nvSpPr>
              <p:spPr bwMode="auto">
                <a:xfrm>
                  <a:off x="738188" y="3530601"/>
                  <a:ext cx="352425" cy="3175"/>
                </a:xfrm>
                <a:prstGeom prst="rect">
                  <a:avLst/>
                </a:prstGeom>
                <a:solidFill>
                  <a:srgbClr val="FAB17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Rectangle 75"/>
                <p:cNvSpPr>
                  <a:spLocks noChangeArrowheads="1"/>
                </p:cNvSpPr>
                <p:nvPr/>
              </p:nvSpPr>
              <p:spPr bwMode="auto">
                <a:xfrm>
                  <a:off x="738188" y="3533776"/>
                  <a:ext cx="352425" cy="1588"/>
                </a:xfrm>
                <a:prstGeom prst="rect">
                  <a:avLst/>
                </a:prstGeom>
                <a:solidFill>
                  <a:srgbClr val="FAB27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Rectangle 76"/>
                <p:cNvSpPr>
                  <a:spLocks noChangeArrowheads="1"/>
                </p:cNvSpPr>
                <p:nvPr/>
              </p:nvSpPr>
              <p:spPr bwMode="auto">
                <a:xfrm>
                  <a:off x="738188" y="3535363"/>
                  <a:ext cx="352425" cy="1588"/>
                </a:xfrm>
                <a:prstGeom prst="rect">
                  <a:avLst/>
                </a:prstGeom>
                <a:solidFill>
                  <a:srgbClr val="FAB57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Rectangle 77"/>
                <p:cNvSpPr>
                  <a:spLocks noChangeArrowheads="1"/>
                </p:cNvSpPr>
                <p:nvPr/>
              </p:nvSpPr>
              <p:spPr bwMode="auto">
                <a:xfrm>
                  <a:off x="738188" y="3536951"/>
                  <a:ext cx="352425" cy="1588"/>
                </a:xfrm>
                <a:prstGeom prst="rect">
                  <a:avLst/>
                </a:prstGeom>
                <a:solidFill>
                  <a:srgbClr val="FAB68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Rectangle 78"/>
                <p:cNvSpPr>
                  <a:spLocks noChangeArrowheads="1"/>
                </p:cNvSpPr>
                <p:nvPr/>
              </p:nvSpPr>
              <p:spPr bwMode="auto">
                <a:xfrm>
                  <a:off x="738188" y="3538538"/>
                  <a:ext cx="352425" cy="1588"/>
                </a:xfrm>
                <a:prstGeom prst="rect">
                  <a:avLst/>
                </a:prstGeom>
                <a:solidFill>
                  <a:srgbClr val="FAB88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Rectangle 79"/>
                <p:cNvSpPr>
                  <a:spLocks noChangeArrowheads="1"/>
                </p:cNvSpPr>
                <p:nvPr/>
              </p:nvSpPr>
              <p:spPr bwMode="auto">
                <a:xfrm>
                  <a:off x="738188" y="3540126"/>
                  <a:ext cx="352425" cy="1588"/>
                </a:xfrm>
                <a:prstGeom prst="rect">
                  <a:avLst/>
                </a:prstGeom>
                <a:solidFill>
                  <a:srgbClr val="FAB98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Rectangle 80"/>
                <p:cNvSpPr>
                  <a:spLocks noChangeArrowheads="1"/>
                </p:cNvSpPr>
                <p:nvPr/>
              </p:nvSpPr>
              <p:spPr bwMode="auto">
                <a:xfrm>
                  <a:off x="738188" y="3541713"/>
                  <a:ext cx="352425" cy="1588"/>
                </a:xfrm>
                <a:prstGeom prst="rect">
                  <a:avLst/>
                </a:prstGeom>
                <a:solidFill>
                  <a:srgbClr val="FABD8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Rectangle 81"/>
                <p:cNvSpPr>
                  <a:spLocks noChangeArrowheads="1"/>
                </p:cNvSpPr>
                <p:nvPr/>
              </p:nvSpPr>
              <p:spPr bwMode="auto">
                <a:xfrm>
                  <a:off x="738188" y="3543301"/>
                  <a:ext cx="352425" cy="3175"/>
                </a:xfrm>
                <a:prstGeom prst="rect">
                  <a:avLst/>
                </a:prstGeom>
                <a:solidFill>
                  <a:srgbClr val="FABD8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Rectangle 82"/>
                <p:cNvSpPr>
                  <a:spLocks noChangeArrowheads="1"/>
                </p:cNvSpPr>
                <p:nvPr/>
              </p:nvSpPr>
              <p:spPr bwMode="auto">
                <a:xfrm>
                  <a:off x="738188" y="3546476"/>
                  <a:ext cx="352425" cy="1588"/>
                </a:xfrm>
                <a:prstGeom prst="rect">
                  <a:avLst/>
                </a:prstGeom>
                <a:solidFill>
                  <a:srgbClr val="FCC28B"/>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Rectangle 83"/>
                <p:cNvSpPr>
                  <a:spLocks noChangeArrowheads="1"/>
                </p:cNvSpPr>
                <p:nvPr/>
              </p:nvSpPr>
              <p:spPr bwMode="auto">
                <a:xfrm>
                  <a:off x="738188" y="3548063"/>
                  <a:ext cx="352425" cy="1588"/>
                </a:xfrm>
                <a:prstGeom prst="rect">
                  <a:avLst/>
                </a:prstGeom>
                <a:solidFill>
                  <a:srgbClr val="FCC28B"/>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Rectangle 84"/>
                <p:cNvSpPr>
                  <a:spLocks noChangeArrowheads="1"/>
                </p:cNvSpPr>
                <p:nvPr/>
              </p:nvSpPr>
              <p:spPr bwMode="auto">
                <a:xfrm>
                  <a:off x="738188" y="3549651"/>
                  <a:ext cx="352425" cy="1588"/>
                </a:xfrm>
                <a:prstGeom prst="rect">
                  <a:avLst/>
                </a:prstGeom>
                <a:solidFill>
                  <a:srgbClr val="FCC58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Rectangle 85"/>
                <p:cNvSpPr>
                  <a:spLocks noChangeArrowheads="1"/>
                </p:cNvSpPr>
                <p:nvPr/>
              </p:nvSpPr>
              <p:spPr bwMode="auto">
                <a:xfrm>
                  <a:off x="738188" y="3551238"/>
                  <a:ext cx="352425" cy="1588"/>
                </a:xfrm>
                <a:prstGeom prst="rect">
                  <a:avLst/>
                </a:prstGeom>
                <a:solidFill>
                  <a:srgbClr val="FCC6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Rectangle 86"/>
                <p:cNvSpPr>
                  <a:spLocks noChangeArrowheads="1"/>
                </p:cNvSpPr>
                <p:nvPr/>
              </p:nvSpPr>
              <p:spPr bwMode="auto">
                <a:xfrm>
                  <a:off x="738188" y="3552826"/>
                  <a:ext cx="352425" cy="1588"/>
                </a:xfrm>
                <a:prstGeom prst="rect">
                  <a:avLst/>
                </a:prstGeom>
                <a:solidFill>
                  <a:srgbClr val="FCC8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Rectangle 87"/>
                <p:cNvSpPr>
                  <a:spLocks noChangeArrowheads="1"/>
                </p:cNvSpPr>
                <p:nvPr/>
              </p:nvSpPr>
              <p:spPr bwMode="auto">
                <a:xfrm>
                  <a:off x="738188" y="3554413"/>
                  <a:ext cx="352425" cy="3175"/>
                </a:xfrm>
                <a:prstGeom prst="rect">
                  <a:avLst/>
                </a:prstGeom>
                <a:solidFill>
                  <a:srgbClr val="FCCB9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Rectangle 88"/>
                <p:cNvSpPr>
                  <a:spLocks noChangeArrowheads="1"/>
                </p:cNvSpPr>
                <p:nvPr/>
              </p:nvSpPr>
              <p:spPr bwMode="auto">
                <a:xfrm>
                  <a:off x="738188" y="3557588"/>
                  <a:ext cx="352425" cy="1588"/>
                </a:xfrm>
                <a:prstGeom prst="rect">
                  <a:avLst/>
                </a:prstGeom>
                <a:solidFill>
                  <a:srgbClr val="FCCC95"/>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Rectangle 89"/>
                <p:cNvSpPr>
                  <a:spLocks noChangeArrowheads="1"/>
                </p:cNvSpPr>
                <p:nvPr/>
              </p:nvSpPr>
              <p:spPr bwMode="auto">
                <a:xfrm>
                  <a:off x="738188" y="3559176"/>
                  <a:ext cx="352425" cy="1588"/>
                </a:xfrm>
                <a:prstGeom prst="rect">
                  <a:avLst/>
                </a:prstGeom>
                <a:solidFill>
                  <a:srgbClr val="FCCE95"/>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Rectangle 90"/>
                <p:cNvSpPr>
                  <a:spLocks noChangeArrowheads="1"/>
                </p:cNvSpPr>
                <p:nvPr/>
              </p:nvSpPr>
              <p:spPr bwMode="auto">
                <a:xfrm>
                  <a:off x="738188" y="3560763"/>
                  <a:ext cx="352425" cy="1588"/>
                </a:xfrm>
                <a:prstGeom prst="rect">
                  <a:avLst/>
                </a:prstGeom>
                <a:solidFill>
                  <a:srgbClr val="FCD19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Rectangle 91"/>
                <p:cNvSpPr>
                  <a:spLocks noChangeArrowheads="1"/>
                </p:cNvSpPr>
                <p:nvPr/>
              </p:nvSpPr>
              <p:spPr bwMode="auto">
                <a:xfrm>
                  <a:off x="738188" y="3562351"/>
                  <a:ext cx="352425" cy="1588"/>
                </a:xfrm>
                <a:prstGeom prst="rect">
                  <a:avLst/>
                </a:prstGeom>
                <a:solidFill>
                  <a:srgbClr val="FCD19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Rectangle 92"/>
                <p:cNvSpPr>
                  <a:spLocks noChangeArrowheads="1"/>
                </p:cNvSpPr>
                <p:nvPr/>
              </p:nvSpPr>
              <p:spPr bwMode="auto">
                <a:xfrm>
                  <a:off x="738188" y="3563938"/>
                  <a:ext cx="352425" cy="1588"/>
                </a:xfrm>
                <a:prstGeom prst="rect">
                  <a:avLst/>
                </a:prstGeom>
                <a:solidFill>
                  <a:srgbClr val="FCD39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Rectangle 93"/>
                <p:cNvSpPr>
                  <a:spLocks noChangeArrowheads="1"/>
                </p:cNvSpPr>
                <p:nvPr/>
              </p:nvSpPr>
              <p:spPr bwMode="auto">
                <a:xfrm>
                  <a:off x="738188" y="3565526"/>
                  <a:ext cx="352425" cy="3175"/>
                </a:xfrm>
                <a:prstGeom prst="rect">
                  <a:avLst/>
                </a:prstGeom>
                <a:solidFill>
                  <a:srgbClr val="FCD69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Rectangle 94"/>
                <p:cNvSpPr>
                  <a:spLocks noChangeArrowheads="1"/>
                </p:cNvSpPr>
                <p:nvPr/>
              </p:nvSpPr>
              <p:spPr bwMode="auto">
                <a:xfrm>
                  <a:off x="738188" y="3568701"/>
                  <a:ext cx="352425" cy="1588"/>
                </a:xfrm>
                <a:prstGeom prst="rect">
                  <a:avLst/>
                </a:prstGeom>
                <a:solidFill>
                  <a:srgbClr val="FFDA9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Rectangle 95"/>
                <p:cNvSpPr>
                  <a:spLocks noChangeArrowheads="1"/>
                </p:cNvSpPr>
                <p:nvPr/>
              </p:nvSpPr>
              <p:spPr bwMode="auto">
                <a:xfrm>
                  <a:off x="738188" y="3570288"/>
                  <a:ext cx="352425" cy="1588"/>
                </a:xfrm>
                <a:prstGeom prst="rect">
                  <a:avLst/>
                </a:prstGeom>
                <a:solidFill>
                  <a:srgbClr val="FFDCA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Rectangle 96"/>
                <p:cNvSpPr>
                  <a:spLocks noChangeArrowheads="1"/>
                </p:cNvSpPr>
                <p:nvPr/>
              </p:nvSpPr>
              <p:spPr bwMode="auto">
                <a:xfrm>
                  <a:off x="738188" y="3571876"/>
                  <a:ext cx="352425" cy="1588"/>
                </a:xfrm>
                <a:prstGeom prst="rect">
                  <a:avLst/>
                </a:prstGeom>
                <a:solidFill>
                  <a:srgbClr val="FFDDA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Rectangle 97"/>
                <p:cNvSpPr>
                  <a:spLocks noChangeArrowheads="1"/>
                </p:cNvSpPr>
                <p:nvPr/>
              </p:nvSpPr>
              <p:spPr bwMode="auto">
                <a:xfrm>
                  <a:off x="738188" y="3573463"/>
                  <a:ext cx="352425" cy="1588"/>
                </a:xfrm>
                <a:prstGeom prst="rect">
                  <a:avLst/>
                </a:prstGeom>
                <a:solidFill>
                  <a:srgbClr val="FFDFA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Rectangle 98"/>
                <p:cNvSpPr>
                  <a:spLocks noChangeArrowheads="1"/>
                </p:cNvSpPr>
                <p:nvPr/>
              </p:nvSpPr>
              <p:spPr bwMode="auto">
                <a:xfrm>
                  <a:off x="738188" y="3575051"/>
                  <a:ext cx="352425" cy="1588"/>
                </a:xfrm>
                <a:prstGeom prst="rect">
                  <a:avLst/>
                </a:prstGeom>
                <a:solidFill>
                  <a:srgbClr val="FFE1A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Rectangle 99"/>
                <p:cNvSpPr>
                  <a:spLocks noChangeArrowheads="1"/>
                </p:cNvSpPr>
                <p:nvPr/>
              </p:nvSpPr>
              <p:spPr bwMode="auto">
                <a:xfrm>
                  <a:off x="738188" y="3576638"/>
                  <a:ext cx="352425" cy="1588"/>
                </a:xfrm>
                <a:prstGeom prst="rect">
                  <a:avLst/>
                </a:prstGeom>
                <a:solidFill>
                  <a:srgbClr val="FFE4A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Rectangle 100"/>
                <p:cNvSpPr>
                  <a:spLocks noChangeArrowheads="1"/>
                </p:cNvSpPr>
                <p:nvPr/>
              </p:nvSpPr>
              <p:spPr bwMode="auto">
                <a:xfrm>
                  <a:off x="738188" y="3578226"/>
                  <a:ext cx="352425" cy="3175"/>
                </a:xfrm>
                <a:prstGeom prst="rect">
                  <a:avLst/>
                </a:prstGeom>
                <a:solidFill>
                  <a:srgbClr val="FFE5A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Rectangle 101"/>
                <p:cNvSpPr>
                  <a:spLocks noChangeArrowheads="1"/>
                </p:cNvSpPr>
                <p:nvPr/>
              </p:nvSpPr>
              <p:spPr bwMode="auto">
                <a:xfrm>
                  <a:off x="738188" y="3581401"/>
                  <a:ext cx="352425" cy="1588"/>
                </a:xfrm>
                <a:prstGeom prst="rect">
                  <a:avLst/>
                </a:prstGeom>
                <a:solidFill>
                  <a:srgbClr val="FFE7AB"/>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Rectangle 102"/>
                <p:cNvSpPr>
                  <a:spLocks noChangeArrowheads="1"/>
                </p:cNvSpPr>
                <p:nvPr/>
              </p:nvSpPr>
              <p:spPr bwMode="auto">
                <a:xfrm>
                  <a:off x="738188" y="3582988"/>
                  <a:ext cx="352425" cy="1588"/>
                </a:xfrm>
                <a:prstGeom prst="rect">
                  <a:avLst/>
                </a:prstGeom>
                <a:solidFill>
                  <a:srgbClr val="FFEBA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Rectangle 103"/>
                <p:cNvSpPr>
                  <a:spLocks noChangeArrowheads="1"/>
                </p:cNvSpPr>
                <p:nvPr/>
              </p:nvSpPr>
              <p:spPr bwMode="auto">
                <a:xfrm>
                  <a:off x="738188" y="3584576"/>
                  <a:ext cx="352425" cy="1588"/>
                </a:xfrm>
                <a:prstGeom prst="rect">
                  <a:avLst/>
                </a:prstGeom>
                <a:solidFill>
                  <a:srgbClr val="FFECA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Rectangle 104"/>
                <p:cNvSpPr>
                  <a:spLocks noChangeArrowheads="1"/>
                </p:cNvSpPr>
                <p:nvPr/>
              </p:nvSpPr>
              <p:spPr bwMode="auto">
                <a:xfrm>
                  <a:off x="738188" y="3586163"/>
                  <a:ext cx="352425" cy="1588"/>
                </a:xfrm>
                <a:prstGeom prst="rect">
                  <a:avLst/>
                </a:prstGeom>
                <a:solidFill>
                  <a:srgbClr val="FFEEB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Rectangle 105"/>
                <p:cNvSpPr>
                  <a:spLocks noChangeArrowheads="1"/>
                </p:cNvSpPr>
                <p:nvPr/>
              </p:nvSpPr>
              <p:spPr bwMode="auto">
                <a:xfrm>
                  <a:off x="738188" y="3587751"/>
                  <a:ext cx="352425" cy="1588"/>
                </a:xfrm>
                <a:prstGeom prst="rect">
                  <a:avLst/>
                </a:prstGeom>
                <a:solidFill>
                  <a:srgbClr val="FFF0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Rectangle 106"/>
                <p:cNvSpPr>
                  <a:spLocks noChangeArrowheads="1"/>
                </p:cNvSpPr>
                <p:nvPr/>
              </p:nvSpPr>
              <p:spPr bwMode="auto">
                <a:xfrm>
                  <a:off x="738188" y="3589338"/>
                  <a:ext cx="352425" cy="3175"/>
                </a:xfrm>
                <a:prstGeom prst="rect">
                  <a:avLst/>
                </a:prstGeom>
                <a:solidFill>
                  <a:srgbClr val="FFF3B5"/>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Rectangle 107"/>
                <p:cNvSpPr>
                  <a:spLocks noChangeArrowheads="1"/>
                </p:cNvSpPr>
                <p:nvPr/>
              </p:nvSpPr>
              <p:spPr bwMode="auto">
                <a:xfrm>
                  <a:off x="738188" y="3592513"/>
                  <a:ext cx="352425" cy="1588"/>
                </a:xfrm>
                <a:prstGeom prst="rect">
                  <a:avLst/>
                </a:prstGeom>
                <a:solidFill>
                  <a:srgbClr val="FFF4B5"/>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Rectangle 108"/>
                <p:cNvSpPr>
                  <a:spLocks noChangeArrowheads="1"/>
                </p:cNvSpPr>
                <p:nvPr/>
              </p:nvSpPr>
              <p:spPr bwMode="auto">
                <a:xfrm>
                  <a:off x="738188" y="3594101"/>
                  <a:ext cx="352425" cy="1588"/>
                </a:xfrm>
                <a:prstGeom prst="rect">
                  <a:avLst/>
                </a:prstGeom>
                <a:solidFill>
                  <a:srgbClr val="FFF7B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Rectangle 109"/>
                <p:cNvSpPr>
                  <a:spLocks noChangeArrowheads="1"/>
                </p:cNvSpPr>
                <p:nvPr/>
              </p:nvSpPr>
              <p:spPr bwMode="auto">
                <a:xfrm>
                  <a:off x="738188" y="3595688"/>
                  <a:ext cx="352425" cy="1588"/>
                </a:xfrm>
                <a:prstGeom prst="rect">
                  <a:avLst/>
                </a:prstGeom>
                <a:solidFill>
                  <a:srgbClr val="FFF8B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Rectangle 110"/>
                <p:cNvSpPr>
                  <a:spLocks noChangeArrowheads="1"/>
                </p:cNvSpPr>
                <p:nvPr/>
              </p:nvSpPr>
              <p:spPr bwMode="auto">
                <a:xfrm>
                  <a:off x="738188" y="3597276"/>
                  <a:ext cx="352425" cy="1588"/>
                </a:xfrm>
                <a:prstGeom prst="rect">
                  <a:avLst/>
                </a:prstGeom>
                <a:solidFill>
                  <a:srgbClr val="FFFBB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Rectangle 111"/>
                <p:cNvSpPr>
                  <a:spLocks noChangeArrowheads="1"/>
                </p:cNvSpPr>
                <p:nvPr/>
              </p:nvSpPr>
              <p:spPr bwMode="auto">
                <a:xfrm>
                  <a:off x="738188" y="3598863"/>
                  <a:ext cx="352425" cy="1588"/>
                </a:xfrm>
                <a:prstGeom prst="rect">
                  <a:avLst/>
                </a:prstGeom>
                <a:solidFill>
                  <a:srgbClr val="FFFDB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 name="Rectangle 112"/>
                <p:cNvSpPr>
                  <a:spLocks noChangeArrowheads="1"/>
                </p:cNvSpPr>
                <p:nvPr/>
              </p:nvSpPr>
              <p:spPr bwMode="auto">
                <a:xfrm>
                  <a:off x="738188" y="3600451"/>
                  <a:ext cx="352425" cy="1588"/>
                </a:xfrm>
                <a:prstGeom prst="rect">
                  <a:avLst/>
                </a:prstGeom>
                <a:solidFill>
                  <a:srgbClr val="FFFFB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 name="Line 114"/>
                <p:cNvSpPr>
                  <a:spLocks noChangeShapeType="1"/>
                </p:cNvSpPr>
                <p:nvPr/>
              </p:nvSpPr>
              <p:spPr bwMode="auto">
                <a:xfrm>
                  <a:off x="1090613" y="3589338"/>
                  <a:ext cx="31750" cy="0"/>
                </a:xfrm>
                <a:prstGeom prst="line">
                  <a:avLst/>
                </a:prstGeom>
                <a:noFill/>
                <a:ln w="0">
                  <a:solidFill>
                    <a:srgbClr val="000000"/>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2" name="Rectangle 115"/>
                <p:cNvSpPr>
                  <a:spLocks noChangeArrowheads="1"/>
                </p:cNvSpPr>
                <p:nvPr/>
              </p:nvSpPr>
              <p:spPr bwMode="auto">
                <a:xfrm>
                  <a:off x="738188" y="3589338"/>
                  <a:ext cx="352425" cy="3175"/>
                </a:xfrm>
                <a:prstGeom prst="rect">
                  <a:avLst/>
                </a:prstGeom>
                <a:solidFill>
                  <a:srgbClr val="FFFFB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 name="Rectangle 116"/>
                <p:cNvSpPr>
                  <a:spLocks noChangeArrowheads="1"/>
                </p:cNvSpPr>
                <p:nvPr/>
              </p:nvSpPr>
              <p:spPr bwMode="auto">
                <a:xfrm>
                  <a:off x="738188" y="3592513"/>
                  <a:ext cx="352425" cy="1588"/>
                </a:xfrm>
                <a:prstGeom prst="rect">
                  <a:avLst/>
                </a:prstGeom>
                <a:solidFill>
                  <a:srgbClr val="FCFCB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 name="Rectangle 117"/>
                <p:cNvSpPr>
                  <a:spLocks noChangeArrowheads="1"/>
                </p:cNvSpPr>
                <p:nvPr/>
              </p:nvSpPr>
              <p:spPr bwMode="auto">
                <a:xfrm>
                  <a:off x="738188" y="3594101"/>
                  <a:ext cx="352425" cy="1588"/>
                </a:xfrm>
                <a:prstGeom prst="rect">
                  <a:avLst/>
                </a:prstGeom>
                <a:solidFill>
                  <a:srgbClr val="FBFCC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 name="Rectangle 118"/>
                <p:cNvSpPr>
                  <a:spLocks noChangeArrowheads="1"/>
                </p:cNvSpPr>
                <p:nvPr/>
              </p:nvSpPr>
              <p:spPr bwMode="auto">
                <a:xfrm>
                  <a:off x="738188" y="3595688"/>
                  <a:ext cx="352425" cy="1588"/>
                </a:xfrm>
                <a:prstGeom prst="rect">
                  <a:avLst/>
                </a:prstGeom>
                <a:solidFill>
                  <a:srgbClr val="F9FAB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 name="Rectangle 119"/>
                <p:cNvSpPr>
                  <a:spLocks noChangeArrowheads="1"/>
                </p:cNvSpPr>
                <p:nvPr/>
              </p:nvSpPr>
              <p:spPr bwMode="auto">
                <a:xfrm>
                  <a:off x="738188" y="3597276"/>
                  <a:ext cx="352425" cy="1588"/>
                </a:xfrm>
                <a:prstGeom prst="rect">
                  <a:avLst/>
                </a:prstGeom>
                <a:solidFill>
                  <a:srgbClr val="F9FAC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 name="Rectangle 120"/>
                <p:cNvSpPr>
                  <a:spLocks noChangeArrowheads="1"/>
                </p:cNvSpPr>
                <p:nvPr/>
              </p:nvSpPr>
              <p:spPr bwMode="auto">
                <a:xfrm>
                  <a:off x="738188" y="3598863"/>
                  <a:ext cx="352425" cy="1588"/>
                </a:xfrm>
                <a:prstGeom prst="rect">
                  <a:avLst/>
                </a:prstGeom>
                <a:solidFill>
                  <a:srgbClr val="F5F7B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 name="Rectangle 121"/>
                <p:cNvSpPr>
                  <a:spLocks noChangeArrowheads="1"/>
                </p:cNvSpPr>
                <p:nvPr/>
              </p:nvSpPr>
              <p:spPr bwMode="auto">
                <a:xfrm>
                  <a:off x="738188" y="3600451"/>
                  <a:ext cx="352425" cy="1588"/>
                </a:xfrm>
                <a:prstGeom prst="rect">
                  <a:avLst/>
                </a:prstGeom>
                <a:solidFill>
                  <a:srgbClr val="F3F5B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Rectangle 122"/>
                <p:cNvSpPr>
                  <a:spLocks noChangeArrowheads="1"/>
                </p:cNvSpPr>
                <p:nvPr/>
              </p:nvSpPr>
              <p:spPr bwMode="auto">
                <a:xfrm>
                  <a:off x="738188" y="3602038"/>
                  <a:ext cx="352425" cy="3175"/>
                </a:xfrm>
                <a:prstGeom prst="rect">
                  <a:avLst/>
                </a:prstGeom>
                <a:solidFill>
                  <a:srgbClr val="F2F5B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 name="Rectangle 123"/>
                <p:cNvSpPr>
                  <a:spLocks noChangeArrowheads="1"/>
                </p:cNvSpPr>
                <p:nvPr/>
              </p:nvSpPr>
              <p:spPr bwMode="auto">
                <a:xfrm>
                  <a:off x="738188" y="3605213"/>
                  <a:ext cx="352425" cy="1588"/>
                </a:xfrm>
                <a:prstGeom prst="rect">
                  <a:avLst/>
                </a:prstGeom>
                <a:solidFill>
                  <a:srgbClr val="F0F2B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 name="Rectangle 124"/>
                <p:cNvSpPr>
                  <a:spLocks noChangeArrowheads="1"/>
                </p:cNvSpPr>
                <p:nvPr/>
              </p:nvSpPr>
              <p:spPr bwMode="auto">
                <a:xfrm>
                  <a:off x="738188" y="3606801"/>
                  <a:ext cx="352425" cy="1588"/>
                </a:xfrm>
                <a:prstGeom prst="rect">
                  <a:avLst/>
                </a:prstGeom>
                <a:solidFill>
                  <a:srgbClr val="F0F2B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 name="Rectangle 125"/>
                <p:cNvSpPr>
                  <a:spLocks noChangeArrowheads="1"/>
                </p:cNvSpPr>
                <p:nvPr/>
              </p:nvSpPr>
              <p:spPr bwMode="auto">
                <a:xfrm>
                  <a:off x="738188" y="3608388"/>
                  <a:ext cx="352425" cy="1588"/>
                </a:xfrm>
                <a:prstGeom prst="rect">
                  <a:avLst/>
                </a:prstGeom>
                <a:solidFill>
                  <a:srgbClr val="EDF0C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 name="Rectangle 126"/>
                <p:cNvSpPr>
                  <a:spLocks noChangeArrowheads="1"/>
                </p:cNvSpPr>
                <p:nvPr/>
              </p:nvSpPr>
              <p:spPr bwMode="auto">
                <a:xfrm>
                  <a:off x="738188" y="3609976"/>
                  <a:ext cx="352425" cy="1588"/>
                </a:xfrm>
                <a:prstGeom prst="rect">
                  <a:avLst/>
                </a:prstGeom>
                <a:solidFill>
                  <a:srgbClr val="E9EDB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 name="Rectangle 127"/>
                <p:cNvSpPr>
                  <a:spLocks noChangeArrowheads="1"/>
                </p:cNvSpPr>
                <p:nvPr/>
              </p:nvSpPr>
              <p:spPr bwMode="auto">
                <a:xfrm>
                  <a:off x="738188" y="3611563"/>
                  <a:ext cx="352425" cy="1588"/>
                </a:xfrm>
                <a:prstGeom prst="rect">
                  <a:avLst/>
                </a:prstGeom>
                <a:solidFill>
                  <a:srgbClr val="E9EDC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 name="Rectangle 128"/>
                <p:cNvSpPr>
                  <a:spLocks noChangeArrowheads="1"/>
                </p:cNvSpPr>
                <p:nvPr/>
              </p:nvSpPr>
              <p:spPr bwMode="auto">
                <a:xfrm>
                  <a:off x="738188" y="3613151"/>
                  <a:ext cx="352425" cy="3175"/>
                </a:xfrm>
                <a:prstGeom prst="rect">
                  <a:avLst/>
                </a:prstGeom>
                <a:solidFill>
                  <a:srgbClr val="E6EBB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 name="Rectangle 129"/>
                <p:cNvSpPr>
                  <a:spLocks noChangeArrowheads="1"/>
                </p:cNvSpPr>
                <p:nvPr/>
              </p:nvSpPr>
              <p:spPr bwMode="auto">
                <a:xfrm>
                  <a:off x="738188" y="3616326"/>
                  <a:ext cx="352425" cy="1588"/>
                </a:xfrm>
                <a:prstGeom prst="rect">
                  <a:avLst/>
                </a:prstGeom>
                <a:solidFill>
                  <a:srgbClr val="E6EBC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 name="Rectangle 130"/>
                <p:cNvSpPr>
                  <a:spLocks noChangeArrowheads="1"/>
                </p:cNvSpPr>
                <p:nvPr/>
              </p:nvSpPr>
              <p:spPr bwMode="auto">
                <a:xfrm>
                  <a:off x="738188" y="3617913"/>
                  <a:ext cx="352425" cy="1588"/>
                </a:xfrm>
                <a:prstGeom prst="rect">
                  <a:avLst/>
                </a:prstGeom>
                <a:solidFill>
                  <a:srgbClr val="E3E8B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Rectangle 131"/>
                <p:cNvSpPr>
                  <a:spLocks noChangeArrowheads="1"/>
                </p:cNvSpPr>
                <p:nvPr/>
              </p:nvSpPr>
              <p:spPr bwMode="auto">
                <a:xfrm>
                  <a:off x="738188" y="3619501"/>
                  <a:ext cx="352425" cy="1588"/>
                </a:xfrm>
                <a:prstGeom prst="rect">
                  <a:avLst/>
                </a:prstGeom>
                <a:solidFill>
                  <a:srgbClr val="E0E6B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 name="Rectangle 132"/>
                <p:cNvSpPr>
                  <a:spLocks noChangeArrowheads="1"/>
                </p:cNvSpPr>
                <p:nvPr/>
              </p:nvSpPr>
              <p:spPr bwMode="auto">
                <a:xfrm>
                  <a:off x="738188" y="3621088"/>
                  <a:ext cx="352425" cy="1588"/>
                </a:xfrm>
                <a:prstGeom prst="rect">
                  <a:avLst/>
                </a:prstGeom>
                <a:solidFill>
                  <a:srgbClr val="E0E6B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Rectangle 133"/>
                <p:cNvSpPr>
                  <a:spLocks noChangeArrowheads="1"/>
                </p:cNvSpPr>
                <p:nvPr/>
              </p:nvSpPr>
              <p:spPr bwMode="auto">
                <a:xfrm>
                  <a:off x="738188" y="3622676"/>
                  <a:ext cx="352425" cy="1588"/>
                </a:xfrm>
                <a:prstGeom prst="rect">
                  <a:avLst/>
                </a:prstGeom>
                <a:solidFill>
                  <a:srgbClr val="DDE3B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Rectangle 134"/>
                <p:cNvSpPr>
                  <a:spLocks noChangeArrowheads="1"/>
                </p:cNvSpPr>
                <p:nvPr/>
              </p:nvSpPr>
              <p:spPr bwMode="auto">
                <a:xfrm>
                  <a:off x="738188" y="3624263"/>
                  <a:ext cx="352425" cy="1588"/>
                </a:xfrm>
                <a:prstGeom prst="rect">
                  <a:avLst/>
                </a:prstGeom>
                <a:solidFill>
                  <a:srgbClr val="DCE3B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Rectangle 135"/>
                <p:cNvSpPr>
                  <a:spLocks noChangeArrowheads="1"/>
                </p:cNvSpPr>
                <p:nvPr/>
              </p:nvSpPr>
              <p:spPr bwMode="auto">
                <a:xfrm>
                  <a:off x="738188" y="3625851"/>
                  <a:ext cx="352425" cy="3175"/>
                </a:xfrm>
                <a:prstGeom prst="rect">
                  <a:avLst/>
                </a:prstGeom>
                <a:solidFill>
                  <a:srgbClr val="DAE0B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Rectangle 136"/>
                <p:cNvSpPr>
                  <a:spLocks noChangeArrowheads="1"/>
                </p:cNvSpPr>
                <p:nvPr/>
              </p:nvSpPr>
              <p:spPr bwMode="auto">
                <a:xfrm>
                  <a:off x="738188" y="3629026"/>
                  <a:ext cx="352425" cy="1588"/>
                </a:xfrm>
                <a:prstGeom prst="rect">
                  <a:avLst/>
                </a:prstGeom>
                <a:solidFill>
                  <a:srgbClr val="D9E0B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Rectangle 137"/>
                <p:cNvSpPr>
                  <a:spLocks noChangeArrowheads="1"/>
                </p:cNvSpPr>
                <p:nvPr/>
              </p:nvSpPr>
              <p:spPr bwMode="auto">
                <a:xfrm>
                  <a:off x="738188" y="3630613"/>
                  <a:ext cx="352425" cy="1588"/>
                </a:xfrm>
                <a:prstGeom prst="rect">
                  <a:avLst/>
                </a:prstGeom>
                <a:solidFill>
                  <a:srgbClr val="D7DEB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Rectangle 138"/>
                <p:cNvSpPr>
                  <a:spLocks noChangeArrowheads="1"/>
                </p:cNvSpPr>
                <p:nvPr/>
              </p:nvSpPr>
              <p:spPr bwMode="auto">
                <a:xfrm>
                  <a:off x="738188" y="3632201"/>
                  <a:ext cx="352425" cy="1588"/>
                </a:xfrm>
                <a:prstGeom prst="rect">
                  <a:avLst/>
                </a:prstGeom>
                <a:solidFill>
                  <a:srgbClr val="D4DBB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Rectangle 139"/>
                <p:cNvSpPr>
                  <a:spLocks noChangeArrowheads="1"/>
                </p:cNvSpPr>
                <p:nvPr/>
              </p:nvSpPr>
              <p:spPr bwMode="auto">
                <a:xfrm>
                  <a:off x="738188" y="3633788"/>
                  <a:ext cx="352425" cy="1588"/>
                </a:xfrm>
                <a:prstGeom prst="rect">
                  <a:avLst/>
                </a:prstGeom>
                <a:solidFill>
                  <a:srgbClr val="D3DBB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Rectangle 140"/>
                <p:cNvSpPr>
                  <a:spLocks noChangeArrowheads="1"/>
                </p:cNvSpPr>
                <p:nvPr/>
              </p:nvSpPr>
              <p:spPr bwMode="auto">
                <a:xfrm>
                  <a:off x="738188" y="3635376"/>
                  <a:ext cx="352425" cy="1588"/>
                </a:xfrm>
                <a:prstGeom prst="rect">
                  <a:avLst/>
                </a:prstGeom>
                <a:solidFill>
                  <a:srgbClr val="D1D9B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Rectangle 141"/>
                <p:cNvSpPr>
                  <a:spLocks noChangeArrowheads="1"/>
                </p:cNvSpPr>
                <p:nvPr/>
              </p:nvSpPr>
              <p:spPr bwMode="auto">
                <a:xfrm>
                  <a:off x="738188" y="3636963"/>
                  <a:ext cx="352425" cy="3175"/>
                </a:xfrm>
                <a:prstGeom prst="rect">
                  <a:avLst/>
                </a:prstGeom>
                <a:solidFill>
                  <a:srgbClr val="D0D9B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Rectangle 142"/>
                <p:cNvSpPr>
                  <a:spLocks noChangeArrowheads="1"/>
                </p:cNvSpPr>
                <p:nvPr/>
              </p:nvSpPr>
              <p:spPr bwMode="auto">
                <a:xfrm>
                  <a:off x="738188" y="3640138"/>
                  <a:ext cx="352425" cy="1588"/>
                </a:xfrm>
                <a:prstGeom prst="rect">
                  <a:avLst/>
                </a:prstGeom>
                <a:solidFill>
                  <a:srgbClr val="CED6B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Rectangle 143"/>
                <p:cNvSpPr>
                  <a:spLocks noChangeArrowheads="1"/>
                </p:cNvSpPr>
                <p:nvPr/>
              </p:nvSpPr>
              <p:spPr bwMode="auto">
                <a:xfrm>
                  <a:off x="738188" y="3641726"/>
                  <a:ext cx="352425" cy="1588"/>
                </a:xfrm>
                <a:prstGeom prst="rect">
                  <a:avLst/>
                </a:prstGeom>
                <a:solidFill>
                  <a:srgbClr val="CCD6B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Rectangle 144"/>
                <p:cNvSpPr>
                  <a:spLocks noChangeArrowheads="1"/>
                </p:cNvSpPr>
                <p:nvPr/>
              </p:nvSpPr>
              <p:spPr bwMode="auto">
                <a:xfrm>
                  <a:off x="738188" y="3643313"/>
                  <a:ext cx="352425" cy="1588"/>
                </a:xfrm>
                <a:prstGeom prst="rect">
                  <a:avLst/>
                </a:prstGeom>
                <a:solidFill>
                  <a:srgbClr val="CAD4B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Rectangle 145"/>
                <p:cNvSpPr>
                  <a:spLocks noChangeArrowheads="1"/>
                </p:cNvSpPr>
                <p:nvPr/>
              </p:nvSpPr>
              <p:spPr bwMode="auto">
                <a:xfrm>
                  <a:off x="738188" y="3644901"/>
                  <a:ext cx="352425" cy="1588"/>
                </a:xfrm>
                <a:prstGeom prst="rect">
                  <a:avLst/>
                </a:prstGeom>
                <a:solidFill>
                  <a:srgbClr val="C7D1B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Rectangle 146"/>
                <p:cNvSpPr>
                  <a:spLocks noChangeArrowheads="1"/>
                </p:cNvSpPr>
                <p:nvPr/>
              </p:nvSpPr>
              <p:spPr bwMode="auto">
                <a:xfrm>
                  <a:off x="738188" y="3646488"/>
                  <a:ext cx="352425" cy="1588"/>
                </a:xfrm>
                <a:prstGeom prst="rect">
                  <a:avLst/>
                </a:prstGeom>
                <a:solidFill>
                  <a:srgbClr val="C6D1B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Rectangle 147"/>
                <p:cNvSpPr>
                  <a:spLocks noChangeArrowheads="1"/>
                </p:cNvSpPr>
                <p:nvPr/>
              </p:nvSpPr>
              <p:spPr bwMode="auto">
                <a:xfrm>
                  <a:off x="738188" y="3648076"/>
                  <a:ext cx="352425" cy="1588"/>
                </a:xfrm>
                <a:prstGeom prst="rect">
                  <a:avLst/>
                </a:prstGeom>
                <a:solidFill>
                  <a:srgbClr val="C4CFB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Rectangle 148"/>
                <p:cNvSpPr>
                  <a:spLocks noChangeArrowheads="1"/>
                </p:cNvSpPr>
                <p:nvPr/>
              </p:nvSpPr>
              <p:spPr bwMode="auto">
                <a:xfrm>
                  <a:off x="738188" y="3649663"/>
                  <a:ext cx="352425" cy="3175"/>
                </a:xfrm>
                <a:prstGeom prst="rect">
                  <a:avLst/>
                </a:prstGeom>
                <a:solidFill>
                  <a:srgbClr val="C3CFB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Rectangle 149"/>
                <p:cNvSpPr>
                  <a:spLocks noChangeArrowheads="1"/>
                </p:cNvSpPr>
                <p:nvPr/>
              </p:nvSpPr>
              <p:spPr bwMode="auto">
                <a:xfrm>
                  <a:off x="738188" y="3652838"/>
                  <a:ext cx="352425" cy="1588"/>
                </a:xfrm>
                <a:prstGeom prst="rect">
                  <a:avLst/>
                </a:prstGeom>
                <a:solidFill>
                  <a:srgbClr val="C1CCB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Rectangle 150"/>
                <p:cNvSpPr>
                  <a:spLocks noChangeArrowheads="1"/>
                </p:cNvSpPr>
                <p:nvPr/>
              </p:nvSpPr>
              <p:spPr bwMode="auto">
                <a:xfrm>
                  <a:off x="738188" y="3654426"/>
                  <a:ext cx="352425" cy="1588"/>
                </a:xfrm>
                <a:prstGeom prst="rect">
                  <a:avLst/>
                </a:prstGeom>
                <a:solidFill>
                  <a:srgbClr val="BFCCB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Rectangle 151"/>
                <p:cNvSpPr>
                  <a:spLocks noChangeArrowheads="1"/>
                </p:cNvSpPr>
                <p:nvPr/>
              </p:nvSpPr>
              <p:spPr bwMode="auto">
                <a:xfrm>
                  <a:off x="738188" y="3656013"/>
                  <a:ext cx="352425" cy="1588"/>
                </a:xfrm>
                <a:prstGeom prst="rect">
                  <a:avLst/>
                </a:prstGeom>
                <a:solidFill>
                  <a:srgbClr val="BDC9B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Rectangle 152"/>
                <p:cNvSpPr>
                  <a:spLocks noChangeArrowheads="1"/>
                </p:cNvSpPr>
                <p:nvPr/>
              </p:nvSpPr>
              <p:spPr bwMode="auto">
                <a:xfrm>
                  <a:off x="738188" y="3657601"/>
                  <a:ext cx="352425" cy="1588"/>
                </a:xfrm>
                <a:prstGeom prst="rect">
                  <a:avLst/>
                </a:prstGeom>
                <a:solidFill>
                  <a:srgbClr val="BDC9B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Rectangle 153"/>
                <p:cNvSpPr>
                  <a:spLocks noChangeArrowheads="1"/>
                </p:cNvSpPr>
                <p:nvPr/>
              </p:nvSpPr>
              <p:spPr bwMode="auto">
                <a:xfrm>
                  <a:off x="738188" y="3659188"/>
                  <a:ext cx="352425" cy="1588"/>
                </a:xfrm>
                <a:prstGeom prst="rect">
                  <a:avLst/>
                </a:prstGeom>
                <a:solidFill>
                  <a:srgbClr val="B9C7B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Rectangle 154"/>
                <p:cNvSpPr>
                  <a:spLocks noChangeArrowheads="1"/>
                </p:cNvSpPr>
                <p:nvPr/>
              </p:nvSpPr>
              <p:spPr bwMode="auto">
                <a:xfrm>
                  <a:off x="738188" y="3660776"/>
                  <a:ext cx="352425" cy="3175"/>
                </a:xfrm>
                <a:prstGeom prst="rect">
                  <a:avLst/>
                </a:prstGeom>
                <a:solidFill>
                  <a:srgbClr val="B7C4B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Rectangle 155"/>
                <p:cNvSpPr>
                  <a:spLocks noChangeArrowheads="1"/>
                </p:cNvSpPr>
                <p:nvPr/>
              </p:nvSpPr>
              <p:spPr bwMode="auto">
                <a:xfrm>
                  <a:off x="738188" y="3663951"/>
                  <a:ext cx="352425" cy="1588"/>
                </a:xfrm>
                <a:prstGeom prst="rect">
                  <a:avLst/>
                </a:prstGeom>
                <a:solidFill>
                  <a:srgbClr val="B7C4B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Rectangle 156"/>
                <p:cNvSpPr>
                  <a:spLocks noChangeArrowheads="1"/>
                </p:cNvSpPr>
                <p:nvPr/>
              </p:nvSpPr>
              <p:spPr bwMode="auto">
                <a:xfrm>
                  <a:off x="738188" y="3665538"/>
                  <a:ext cx="352425" cy="1588"/>
                </a:xfrm>
                <a:prstGeom prst="rect">
                  <a:avLst/>
                </a:prstGeom>
                <a:solidFill>
                  <a:srgbClr val="B4C2B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Rectangle 157"/>
                <p:cNvSpPr>
                  <a:spLocks noChangeArrowheads="1"/>
                </p:cNvSpPr>
                <p:nvPr/>
              </p:nvSpPr>
              <p:spPr bwMode="auto">
                <a:xfrm>
                  <a:off x="738188" y="3667126"/>
                  <a:ext cx="352425" cy="1588"/>
                </a:xfrm>
                <a:prstGeom prst="rect">
                  <a:avLst/>
                </a:prstGeom>
                <a:solidFill>
                  <a:srgbClr val="B2C2B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Rectangle 158"/>
                <p:cNvSpPr>
                  <a:spLocks noChangeArrowheads="1"/>
                </p:cNvSpPr>
                <p:nvPr/>
              </p:nvSpPr>
              <p:spPr bwMode="auto">
                <a:xfrm>
                  <a:off x="738188" y="3668713"/>
                  <a:ext cx="352425" cy="1588"/>
                </a:xfrm>
                <a:prstGeom prst="rect">
                  <a:avLst/>
                </a:prstGeom>
                <a:solidFill>
                  <a:srgbClr val="B0BFB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Rectangle 159"/>
                <p:cNvSpPr>
                  <a:spLocks noChangeArrowheads="1"/>
                </p:cNvSpPr>
                <p:nvPr/>
              </p:nvSpPr>
              <p:spPr bwMode="auto">
                <a:xfrm>
                  <a:off x="738188" y="3670301"/>
                  <a:ext cx="352425" cy="1588"/>
                </a:xfrm>
                <a:prstGeom prst="rect">
                  <a:avLst/>
                </a:prstGeom>
                <a:solidFill>
                  <a:srgbClr val="B0BFB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Rectangle 160"/>
                <p:cNvSpPr>
                  <a:spLocks noChangeArrowheads="1"/>
                </p:cNvSpPr>
                <p:nvPr/>
              </p:nvSpPr>
              <p:spPr bwMode="auto">
                <a:xfrm>
                  <a:off x="738188" y="3671888"/>
                  <a:ext cx="352425" cy="1588"/>
                </a:xfrm>
                <a:prstGeom prst="rect">
                  <a:avLst/>
                </a:prstGeom>
                <a:solidFill>
                  <a:srgbClr val="AEBDB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Rectangle 161"/>
                <p:cNvSpPr>
                  <a:spLocks noChangeArrowheads="1"/>
                </p:cNvSpPr>
                <p:nvPr/>
              </p:nvSpPr>
              <p:spPr bwMode="auto">
                <a:xfrm>
                  <a:off x="738188" y="3673476"/>
                  <a:ext cx="352425" cy="3175"/>
                </a:xfrm>
                <a:prstGeom prst="rect">
                  <a:avLst/>
                </a:prstGeom>
                <a:solidFill>
                  <a:srgbClr val="ACBCB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Rectangle 162"/>
                <p:cNvSpPr>
                  <a:spLocks noChangeArrowheads="1"/>
                </p:cNvSpPr>
                <p:nvPr/>
              </p:nvSpPr>
              <p:spPr bwMode="auto">
                <a:xfrm>
                  <a:off x="738188" y="3676651"/>
                  <a:ext cx="352425" cy="1588"/>
                </a:xfrm>
                <a:prstGeom prst="rect">
                  <a:avLst/>
                </a:prstGeom>
                <a:solidFill>
                  <a:srgbClr val="AABAB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Rectangle 163"/>
                <p:cNvSpPr>
                  <a:spLocks noChangeArrowheads="1"/>
                </p:cNvSpPr>
                <p:nvPr/>
              </p:nvSpPr>
              <p:spPr bwMode="auto">
                <a:xfrm>
                  <a:off x="738188" y="3678238"/>
                  <a:ext cx="352425" cy="1588"/>
                </a:xfrm>
                <a:prstGeom prst="rect">
                  <a:avLst/>
                </a:prstGeom>
                <a:solidFill>
                  <a:srgbClr val="A8B9B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Rectangle 164"/>
                <p:cNvSpPr>
                  <a:spLocks noChangeArrowheads="1"/>
                </p:cNvSpPr>
                <p:nvPr/>
              </p:nvSpPr>
              <p:spPr bwMode="auto">
                <a:xfrm>
                  <a:off x="738188" y="3679826"/>
                  <a:ext cx="352425" cy="1588"/>
                </a:xfrm>
                <a:prstGeom prst="rect">
                  <a:avLst/>
                </a:prstGeom>
                <a:solidFill>
                  <a:srgbClr val="A6B8B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Rectangle 165"/>
                <p:cNvSpPr>
                  <a:spLocks noChangeArrowheads="1"/>
                </p:cNvSpPr>
                <p:nvPr/>
              </p:nvSpPr>
              <p:spPr bwMode="auto">
                <a:xfrm>
                  <a:off x="738188" y="3681413"/>
                  <a:ext cx="352425" cy="1588"/>
                </a:xfrm>
                <a:prstGeom prst="rect">
                  <a:avLst/>
                </a:prstGeom>
                <a:solidFill>
                  <a:srgbClr val="A4B7B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Rectangle 166"/>
                <p:cNvSpPr>
                  <a:spLocks noChangeArrowheads="1"/>
                </p:cNvSpPr>
                <p:nvPr/>
              </p:nvSpPr>
              <p:spPr bwMode="auto">
                <a:xfrm>
                  <a:off x="738188" y="3683001"/>
                  <a:ext cx="352425" cy="1588"/>
                </a:xfrm>
                <a:prstGeom prst="rect">
                  <a:avLst/>
                </a:prstGeom>
                <a:solidFill>
                  <a:srgbClr val="A2B5B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Rectangle 167"/>
                <p:cNvSpPr>
                  <a:spLocks noChangeArrowheads="1"/>
                </p:cNvSpPr>
                <p:nvPr/>
              </p:nvSpPr>
              <p:spPr bwMode="auto">
                <a:xfrm>
                  <a:off x="738188" y="3684588"/>
                  <a:ext cx="352425" cy="3175"/>
                </a:xfrm>
                <a:prstGeom prst="rect">
                  <a:avLst/>
                </a:prstGeom>
                <a:solidFill>
                  <a:srgbClr val="A2B4B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Rectangle 168"/>
                <p:cNvSpPr>
                  <a:spLocks noChangeArrowheads="1"/>
                </p:cNvSpPr>
                <p:nvPr/>
              </p:nvSpPr>
              <p:spPr bwMode="auto">
                <a:xfrm>
                  <a:off x="738188" y="3687763"/>
                  <a:ext cx="352425" cy="1588"/>
                </a:xfrm>
                <a:prstGeom prst="rect">
                  <a:avLst/>
                </a:prstGeom>
                <a:solidFill>
                  <a:srgbClr val="A0B3B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Rectangle 169"/>
                <p:cNvSpPr>
                  <a:spLocks noChangeArrowheads="1"/>
                </p:cNvSpPr>
                <p:nvPr/>
              </p:nvSpPr>
              <p:spPr bwMode="auto">
                <a:xfrm>
                  <a:off x="738188" y="3689351"/>
                  <a:ext cx="352425" cy="1588"/>
                </a:xfrm>
                <a:prstGeom prst="rect">
                  <a:avLst/>
                </a:prstGeom>
                <a:solidFill>
                  <a:srgbClr val="9FB2B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Rectangle 170"/>
                <p:cNvSpPr>
                  <a:spLocks noChangeArrowheads="1"/>
                </p:cNvSpPr>
                <p:nvPr/>
              </p:nvSpPr>
              <p:spPr bwMode="auto">
                <a:xfrm>
                  <a:off x="738188" y="3690938"/>
                  <a:ext cx="352425" cy="1588"/>
                </a:xfrm>
                <a:prstGeom prst="rect">
                  <a:avLst/>
                </a:prstGeom>
                <a:solidFill>
                  <a:srgbClr val="9DB0B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Rectangle 171"/>
                <p:cNvSpPr>
                  <a:spLocks noChangeArrowheads="1"/>
                </p:cNvSpPr>
                <p:nvPr/>
              </p:nvSpPr>
              <p:spPr bwMode="auto">
                <a:xfrm>
                  <a:off x="738188" y="3692526"/>
                  <a:ext cx="352425" cy="1588"/>
                </a:xfrm>
                <a:prstGeom prst="rect">
                  <a:avLst/>
                </a:prstGeom>
                <a:solidFill>
                  <a:srgbClr val="9BAFB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Rectangle 172"/>
                <p:cNvSpPr>
                  <a:spLocks noChangeArrowheads="1"/>
                </p:cNvSpPr>
                <p:nvPr/>
              </p:nvSpPr>
              <p:spPr bwMode="auto">
                <a:xfrm>
                  <a:off x="738188" y="3694113"/>
                  <a:ext cx="352425" cy="1588"/>
                </a:xfrm>
                <a:prstGeom prst="rect">
                  <a:avLst/>
                </a:prstGeom>
                <a:solidFill>
                  <a:srgbClr val="99AEB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Rectangle 173"/>
                <p:cNvSpPr>
                  <a:spLocks noChangeArrowheads="1"/>
                </p:cNvSpPr>
                <p:nvPr/>
              </p:nvSpPr>
              <p:spPr bwMode="auto">
                <a:xfrm>
                  <a:off x="738188" y="3695701"/>
                  <a:ext cx="352425" cy="1588"/>
                </a:xfrm>
                <a:prstGeom prst="rect">
                  <a:avLst/>
                </a:prstGeom>
                <a:solidFill>
                  <a:srgbClr val="97ADB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Rectangle 174"/>
                <p:cNvSpPr>
                  <a:spLocks noChangeArrowheads="1"/>
                </p:cNvSpPr>
                <p:nvPr/>
              </p:nvSpPr>
              <p:spPr bwMode="auto">
                <a:xfrm>
                  <a:off x="738188" y="3697288"/>
                  <a:ext cx="352425" cy="3175"/>
                </a:xfrm>
                <a:prstGeom prst="rect">
                  <a:avLst/>
                </a:prstGeom>
                <a:solidFill>
                  <a:srgbClr val="95ACB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Rectangle 175"/>
                <p:cNvSpPr>
                  <a:spLocks noChangeArrowheads="1"/>
                </p:cNvSpPr>
                <p:nvPr/>
              </p:nvSpPr>
              <p:spPr bwMode="auto">
                <a:xfrm>
                  <a:off x="738188" y="3700463"/>
                  <a:ext cx="352425" cy="1588"/>
                </a:xfrm>
                <a:prstGeom prst="rect">
                  <a:avLst/>
                </a:prstGeom>
                <a:solidFill>
                  <a:srgbClr val="91A8B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Rectangle 176"/>
                <p:cNvSpPr>
                  <a:spLocks noChangeArrowheads="1"/>
                </p:cNvSpPr>
                <p:nvPr/>
              </p:nvSpPr>
              <p:spPr bwMode="auto">
                <a:xfrm>
                  <a:off x="738188" y="3702051"/>
                  <a:ext cx="352425" cy="1588"/>
                </a:xfrm>
                <a:prstGeom prst="rect">
                  <a:avLst/>
                </a:prstGeom>
                <a:solidFill>
                  <a:srgbClr val="91A7B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Rectangle 177"/>
                <p:cNvSpPr>
                  <a:spLocks noChangeArrowheads="1"/>
                </p:cNvSpPr>
                <p:nvPr/>
              </p:nvSpPr>
              <p:spPr bwMode="auto">
                <a:xfrm>
                  <a:off x="738188" y="3703638"/>
                  <a:ext cx="352425" cy="1588"/>
                </a:xfrm>
                <a:prstGeom prst="rect">
                  <a:avLst/>
                </a:prstGeom>
                <a:solidFill>
                  <a:srgbClr val="8FA6B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Rectangle 178"/>
                <p:cNvSpPr>
                  <a:spLocks noChangeArrowheads="1"/>
                </p:cNvSpPr>
                <p:nvPr/>
              </p:nvSpPr>
              <p:spPr bwMode="auto">
                <a:xfrm>
                  <a:off x="738188" y="3705226"/>
                  <a:ext cx="352425" cy="1588"/>
                </a:xfrm>
                <a:prstGeom prst="rect">
                  <a:avLst/>
                </a:prstGeom>
                <a:solidFill>
                  <a:srgbClr val="8DA5B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 name="Rectangle 179"/>
                <p:cNvSpPr>
                  <a:spLocks noChangeArrowheads="1"/>
                </p:cNvSpPr>
                <p:nvPr/>
              </p:nvSpPr>
              <p:spPr bwMode="auto">
                <a:xfrm>
                  <a:off x="738188" y="3706813"/>
                  <a:ext cx="352425" cy="1588"/>
                </a:xfrm>
                <a:prstGeom prst="rect">
                  <a:avLst/>
                </a:prstGeom>
                <a:solidFill>
                  <a:srgbClr val="8CA4B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Rectangle 180"/>
                <p:cNvSpPr>
                  <a:spLocks noChangeArrowheads="1"/>
                </p:cNvSpPr>
                <p:nvPr/>
              </p:nvSpPr>
              <p:spPr bwMode="auto">
                <a:xfrm>
                  <a:off x="738188" y="3708401"/>
                  <a:ext cx="352425" cy="3175"/>
                </a:xfrm>
                <a:prstGeom prst="rect">
                  <a:avLst/>
                </a:prstGeom>
                <a:solidFill>
                  <a:srgbClr val="8AA2B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Rectangle 181"/>
                <p:cNvSpPr>
                  <a:spLocks noChangeArrowheads="1"/>
                </p:cNvSpPr>
                <p:nvPr/>
              </p:nvSpPr>
              <p:spPr bwMode="auto">
                <a:xfrm>
                  <a:off x="738188" y="3711576"/>
                  <a:ext cx="352425" cy="1588"/>
                </a:xfrm>
                <a:prstGeom prst="rect">
                  <a:avLst/>
                </a:prstGeom>
                <a:solidFill>
                  <a:srgbClr val="88A1B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Rectangle 182"/>
                <p:cNvSpPr>
                  <a:spLocks noChangeArrowheads="1"/>
                </p:cNvSpPr>
                <p:nvPr/>
              </p:nvSpPr>
              <p:spPr bwMode="auto">
                <a:xfrm>
                  <a:off x="738188" y="3713163"/>
                  <a:ext cx="352425" cy="1588"/>
                </a:xfrm>
                <a:prstGeom prst="rect">
                  <a:avLst/>
                </a:prstGeom>
                <a:solidFill>
                  <a:srgbClr val="86A0B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 name="Rectangle 183"/>
                <p:cNvSpPr>
                  <a:spLocks noChangeArrowheads="1"/>
                </p:cNvSpPr>
                <p:nvPr/>
              </p:nvSpPr>
              <p:spPr bwMode="auto">
                <a:xfrm>
                  <a:off x="738188" y="3714751"/>
                  <a:ext cx="352425" cy="1588"/>
                </a:xfrm>
                <a:prstGeom prst="rect">
                  <a:avLst/>
                </a:prstGeom>
                <a:solidFill>
                  <a:srgbClr val="849EB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Rectangle 184"/>
                <p:cNvSpPr>
                  <a:spLocks noChangeArrowheads="1"/>
                </p:cNvSpPr>
                <p:nvPr/>
              </p:nvSpPr>
              <p:spPr bwMode="auto">
                <a:xfrm>
                  <a:off x="738188" y="3716338"/>
                  <a:ext cx="352425" cy="1588"/>
                </a:xfrm>
                <a:prstGeom prst="rect">
                  <a:avLst/>
                </a:prstGeom>
                <a:solidFill>
                  <a:srgbClr val="829DB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Rectangle 185"/>
                <p:cNvSpPr>
                  <a:spLocks noChangeArrowheads="1"/>
                </p:cNvSpPr>
                <p:nvPr/>
              </p:nvSpPr>
              <p:spPr bwMode="auto">
                <a:xfrm>
                  <a:off x="738188" y="3717926"/>
                  <a:ext cx="352425" cy="1588"/>
                </a:xfrm>
                <a:prstGeom prst="rect">
                  <a:avLst/>
                </a:prstGeom>
                <a:solidFill>
                  <a:srgbClr val="829DB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Rectangle 186"/>
                <p:cNvSpPr>
                  <a:spLocks noChangeArrowheads="1"/>
                </p:cNvSpPr>
                <p:nvPr/>
              </p:nvSpPr>
              <p:spPr bwMode="auto">
                <a:xfrm>
                  <a:off x="738188" y="3719513"/>
                  <a:ext cx="352425" cy="1588"/>
                </a:xfrm>
                <a:prstGeom prst="rect">
                  <a:avLst/>
                </a:prstGeom>
                <a:solidFill>
                  <a:srgbClr val="809BB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 name="Rectangle 187"/>
                <p:cNvSpPr>
                  <a:spLocks noChangeArrowheads="1"/>
                </p:cNvSpPr>
                <p:nvPr/>
              </p:nvSpPr>
              <p:spPr bwMode="auto">
                <a:xfrm>
                  <a:off x="738188" y="3721101"/>
                  <a:ext cx="352425" cy="3175"/>
                </a:xfrm>
                <a:prstGeom prst="rect">
                  <a:avLst/>
                </a:prstGeom>
                <a:solidFill>
                  <a:srgbClr val="7F9AB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Rectangle 188"/>
                <p:cNvSpPr>
                  <a:spLocks noChangeArrowheads="1"/>
                </p:cNvSpPr>
                <p:nvPr/>
              </p:nvSpPr>
              <p:spPr bwMode="auto">
                <a:xfrm>
                  <a:off x="738188" y="3724276"/>
                  <a:ext cx="352425" cy="1588"/>
                </a:xfrm>
                <a:prstGeom prst="rect">
                  <a:avLst/>
                </a:prstGeom>
                <a:solidFill>
                  <a:srgbClr val="7D99B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Rectangle 189"/>
                <p:cNvSpPr>
                  <a:spLocks noChangeArrowheads="1"/>
                </p:cNvSpPr>
                <p:nvPr/>
              </p:nvSpPr>
              <p:spPr bwMode="auto">
                <a:xfrm>
                  <a:off x="738188" y="3725863"/>
                  <a:ext cx="352425" cy="1588"/>
                </a:xfrm>
                <a:prstGeom prst="rect">
                  <a:avLst/>
                </a:prstGeom>
                <a:solidFill>
                  <a:srgbClr val="7B98B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Rectangle 190"/>
                <p:cNvSpPr>
                  <a:spLocks noChangeArrowheads="1"/>
                </p:cNvSpPr>
                <p:nvPr/>
              </p:nvSpPr>
              <p:spPr bwMode="auto">
                <a:xfrm>
                  <a:off x="738188" y="3727451"/>
                  <a:ext cx="352425" cy="1588"/>
                </a:xfrm>
                <a:prstGeom prst="rect">
                  <a:avLst/>
                </a:prstGeom>
                <a:solidFill>
                  <a:srgbClr val="7996B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Rectangle 191"/>
                <p:cNvSpPr>
                  <a:spLocks noChangeArrowheads="1"/>
                </p:cNvSpPr>
                <p:nvPr/>
              </p:nvSpPr>
              <p:spPr bwMode="auto">
                <a:xfrm>
                  <a:off x="738188" y="3729038"/>
                  <a:ext cx="352425" cy="1588"/>
                </a:xfrm>
                <a:prstGeom prst="rect">
                  <a:avLst/>
                </a:prstGeom>
                <a:solidFill>
                  <a:srgbClr val="7795B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 name="Rectangle 192"/>
                <p:cNvSpPr>
                  <a:spLocks noChangeArrowheads="1"/>
                </p:cNvSpPr>
                <p:nvPr/>
              </p:nvSpPr>
              <p:spPr bwMode="auto">
                <a:xfrm>
                  <a:off x="738188" y="3730626"/>
                  <a:ext cx="352425" cy="1588"/>
                </a:xfrm>
                <a:prstGeom prst="rect">
                  <a:avLst/>
                </a:prstGeom>
                <a:solidFill>
                  <a:srgbClr val="7594B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 name="Rectangle 193"/>
                <p:cNvSpPr>
                  <a:spLocks noChangeArrowheads="1"/>
                </p:cNvSpPr>
                <p:nvPr/>
              </p:nvSpPr>
              <p:spPr bwMode="auto">
                <a:xfrm>
                  <a:off x="738188" y="3732213"/>
                  <a:ext cx="352425" cy="3175"/>
                </a:xfrm>
                <a:prstGeom prst="rect">
                  <a:avLst/>
                </a:prstGeom>
                <a:solidFill>
                  <a:srgbClr val="7393B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 name="Rectangle 194"/>
                <p:cNvSpPr>
                  <a:spLocks noChangeArrowheads="1"/>
                </p:cNvSpPr>
                <p:nvPr/>
              </p:nvSpPr>
              <p:spPr bwMode="auto">
                <a:xfrm>
                  <a:off x="738188" y="3735388"/>
                  <a:ext cx="352425" cy="1588"/>
                </a:xfrm>
                <a:prstGeom prst="rect">
                  <a:avLst/>
                </a:prstGeom>
                <a:solidFill>
                  <a:srgbClr val="7292B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Rectangle 195"/>
                <p:cNvSpPr>
                  <a:spLocks noChangeArrowheads="1"/>
                </p:cNvSpPr>
                <p:nvPr/>
              </p:nvSpPr>
              <p:spPr bwMode="auto">
                <a:xfrm>
                  <a:off x="738188" y="3736976"/>
                  <a:ext cx="352425" cy="1588"/>
                </a:xfrm>
                <a:prstGeom prst="rect">
                  <a:avLst/>
                </a:prstGeom>
                <a:solidFill>
                  <a:srgbClr val="7090B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3" name="Rectangle 196"/>
                <p:cNvSpPr>
                  <a:spLocks noChangeArrowheads="1"/>
                </p:cNvSpPr>
                <p:nvPr/>
              </p:nvSpPr>
              <p:spPr bwMode="auto">
                <a:xfrm>
                  <a:off x="738188" y="3738563"/>
                  <a:ext cx="352425" cy="1588"/>
                </a:xfrm>
                <a:prstGeom prst="rect">
                  <a:avLst/>
                </a:prstGeom>
                <a:solidFill>
                  <a:srgbClr val="6E8EB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4" name="Rectangle 197"/>
                <p:cNvSpPr>
                  <a:spLocks noChangeArrowheads="1"/>
                </p:cNvSpPr>
                <p:nvPr/>
              </p:nvSpPr>
              <p:spPr bwMode="auto">
                <a:xfrm>
                  <a:off x="738188" y="3740151"/>
                  <a:ext cx="352425" cy="1588"/>
                </a:xfrm>
                <a:prstGeom prst="rect">
                  <a:avLst/>
                </a:prstGeom>
                <a:solidFill>
                  <a:srgbClr val="6C8DB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 name="Rectangle 198"/>
                <p:cNvSpPr>
                  <a:spLocks noChangeArrowheads="1"/>
                </p:cNvSpPr>
                <p:nvPr/>
              </p:nvSpPr>
              <p:spPr bwMode="auto">
                <a:xfrm>
                  <a:off x="738188" y="3741738"/>
                  <a:ext cx="352425" cy="1588"/>
                </a:xfrm>
                <a:prstGeom prst="rect">
                  <a:avLst/>
                </a:prstGeom>
                <a:solidFill>
                  <a:srgbClr val="6A8CB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6" name="Rectangle 199"/>
                <p:cNvSpPr>
                  <a:spLocks noChangeArrowheads="1"/>
                </p:cNvSpPr>
                <p:nvPr/>
              </p:nvSpPr>
              <p:spPr bwMode="auto">
                <a:xfrm>
                  <a:off x="738188" y="3743326"/>
                  <a:ext cx="352425" cy="1588"/>
                </a:xfrm>
                <a:prstGeom prst="rect">
                  <a:avLst/>
                </a:prstGeom>
                <a:solidFill>
                  <a:srgbClr val="698BB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7" name="Rectangle 200"/>
                <p:cNvSpPr>
                  <a:spLocks noChangeArrowheads="1"/>
                </p:cNvSpPr>
                <p:nvPr/>
              </p:nvSpPr>
              <p:spPr bwMode="auto">
                <a:xfrm>
                  <a:off x="738188" y="3744913"/>
                  <a:ext cx="352425" cy="3175"/>
                </a:xfrm>
                <a:prstGeom prst="rect">
                  <a:avLst/>
                </a:prstGeom>
                <a:solidFill>
                  <a:srgbClr val="678AB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8" name="Rectangle 201"/>
                <p:cNvSpPr>
                  <a:spLocks noChangeArrowheads="1"/>
                </p:cNvSpPr>
                <p:nvPr/>
              </p:nvSpPr>
              <p:spPr bwMode="auto">
                <a:xfrm>
                  <a:off x="738188" y="3748088"/>
                  <a:ext cx="352425" cy="1588"/>
                </a:xfrm>
                <a:prstGeom prst="rect">
                  <a:avLst/>
                </a:prstGeom>
                <a:solidFill>
                  <a:srgbClr val="6589B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9" name="Rectangle 202"/>
                <p:cNvSpPr>
                  <a:spLocks noChangeArrowheads="1"/>
                </p:cNvSpPr>
                <p:nvPr/>
              </p:nvSpPr>
              <p:spPr bwMode="auto">
                <a:xfrm>
                  <a:off x="738188" y="3749676"/>
                  <a:ext cx="352425" cy="1588"/>
                </a:xfrm>
                <a:prstGeom prst="rect">
                  <a:avLst/>
                </a:prstGeom>
                <a:solidFill>
                  <a:srgbClr val="6388B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0" name="Rectangle 203"/>
                <p:cNvSpPr>
                  <a:spLocks noChangeArrowheads="1"/>
                </p:cNvSpPr>
                <p:nvPr/>
              </p:nvSpPr>
              <p:spPr bwMode="auto">
                <a:xfrm>
                  <a:off x="738188" y="3751263"/>
                  <a:ext cx="352425" cy="1588"/>
                </a:xfrm>
                <a:prstGeom prst="rect">
                  <a:avLst/>
                </a:prstGeom>
                <a:solidFill>
                  <a:srgbClr val="6187B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1" name="Rectangle 204"/>
                <p:cNvSpPr>
                  <a:spLocks noChangeArrowheads="1"/>
                </p:cNvSpPr>
                <p:nvPr/>
              </p:nvSpPr>
              <p:spPr bwMode="auto">
                <a:xfrm>
                  <a:off x="738188" y="3752851"/>
                  <a:ext cx="352425" cy="1588"/>
                </a:xfrm>
                <a:prstGeom prst="rect">
                  <a:avLst/>
                </a:prstGeom>
                <a:solidFill>
                  <a:srgbClr val="5F86B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2" name="Rectangle 206"/>
                <p:cNvSpPr>
                  <a:spLocks noChangeArrowheads="1"/>
                </p:cNvSpPr>
                <p:nvPr/>
              </p:nvSpPr>
              <p:spPr bwMode="auto">
                <a:xfrm>
                  <a:off x="738188" y="3754438"/>
                  <a:ext cx="352425" cy="1588"/>
                </a:xfrm>
                <a:prstGeom prst="rect">
                  <a:avLst/>
                </a:prstGeom>
                <a:solidFill>
                  <a:srgbClr val="5E85B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3" name="Rectangle 207"/>
                <p:cNvSpPr>
                  <a:spLocks noChangeArrowheads="1"/>
                </p:cNvSpPr>
                <p:nvPr/>
              </p:nvSpPr>
              <p:spPr bwMode="auto">
                <a:xfrm>
                  <a:off x="738188" y="3756026"/>
                  <a:ext cx="352425" cy="3175"/>
                </a:xfrm>
                <a:prstGeom prst="rect">
                  <a:avLst/>
                </a:prstGeom>
                <a:solidFill>
                  <a:srgbClr val="5C84B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5" name="Rectangle 208"/>
                <p:cNvSpPr>
                  <a:spLocks noChangeArrowheads="1"/>
                </p:cNvSpPr>
                <p:nvPr/>
              </p:nvSpPr>
              <p:spPr bwMode="auto">
                <a:xfrm>
                  <a:off x="738188" y="3759201"/>
                  <a:ext cx="352425" cy="1588"/>
                </a:xfrm>
                <a:prstGeom prst="rect">
                  <a:avLst/>
                </a:prstGeom>
                <a:solidFill>
                  <a:srgbClr val="5A83B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6" name="Rectangle 209"/>
                <p:cNvSpPr>
                  <a:spLocks noChangeArrowheads="1"/>
                </p:cNvSpPr>
                <p:nvPr/>
              </p:nvSpPr>
              <p:spPr bwMode="auto">
                <a:xfrm>
                  <a:off x="738188" y="3760788"/>
                  <a:ext cx="352425" cy="1588"/>
                </a:xfrm>
                <a:prstGeom prst="rect">
                  <a:avLst/>
                </a:prstGeom>
                <a:solidFill>
                  <a:srgbClr val="5881B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7" name="Rectangle 210"/>
                <p:cNvSpPr>
                  <a:spLocks noChangeArrowheads="1"/>
                </p:cNvSpPr>
                <p:nvPr/>
              </p:nvSpPr>
              <p:spPr bwMode="auto">
                <a:xfrm>
                  <a:off x="738188" y="3762376"/>
                  <a:ext cx="352425" cy="1588"/>
                </a:xfrm>
                <a:prstGeom prst="rect">
                  <a:avLst/>
                </a:prstGeom>
                <a:solidFill>
                  <a:srgbClr val="5680B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8" name="Rectangle 211"/>
                <p:cNvSpPr>
                  <a:spLocks noChangeArrowheads="1"/>
                </p:cNvSpPr>
                <p:nvPr/>
              </p:nvSpPr>
              <p:spPr bwMode="auto">
                <a:xfrm>
                  <a:off x="738188" y="3763963"/>
                  <a:ext cx="352425" cy="1588"/>
                </a:xfrm>
                <a:prstGeom prst="rect">
                  <a:avLst/>
                </a:prstGeom>
                <a:solidFill>
                  <a:srgbClr val="547FB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9" name="Rectangle 212"/>
                <p:cNvSpPr>
                  <a:spLocks noChangeArrowheads="1"/>
                </p:cNvSpPr>
                <p:nvPr/>
              </p:nvSpPr>
              <p:spPr bwMode="auto">
                <a:xfrm>
                  <a:off x="738188" y="3765551"/>
                  <a:ext cx="352425" cy="1588"/>
                </a:xfrm>
                <a:prstGeom prst="rect">
                  <a:avLst/>
                </a:prstGeom>
                <a:solidFill>
                  <a:srgbClr val="517DB5"/>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0" name="Rectangle 213"/>
                <p:cNvSpPr>
                  <a:spLocks noChangeArrowheads="1"/>
                </p:cNvSpPr>
                <p:nvPr/>
              </p:nvSpPr>
              <p:spPr bwMode="auto">
                <a:xfrm>
                  <a:off x="738188" y="3767138"/>
                  <a:ext cx="352425" cy="1588"/>
                </a:xfrm>
                <a:prstGeom prst="rect">
                  <a:avLst/>
                </a:prstGeom>
                <a:solidFill>
                  <a:srgbClr val="507CB5"/>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1" name="Rectangle 214"/>
                <p:cNvSpPr>
                  <a:spLocks noChangeArrowheads="1"/>
                </p:cNvSpPr>
                <p:nvPr/>
              </p:nvSpPr>
              <p:spPr bwMode="auto">
                <a:xfrm>
                  <a:off x="738188" y="3768726"/>
                  <a:ext cx="352425" cy="3175"/>
                </a:xfrm>
                <a:prstGeom prst="rect">
                  <a:avLst/>
                </a:prstGeom>
                <a:solidFill>
                  <a:srgbClr val="4E7BB5"/>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2" name="Rectangle 215"/>
                <p:cNvSpPr>
                  <a:spLocks noChangeArrowheads="1"/>
                </p:cNvSpPr>
                <p:nvPr/>
              </p:nvSpPr>
              <p:spPr bwMode="auto">
                <a:xfrm>
                  <a:off x="738188" y="3771901"/>
                  <a:ext cx="352425" cy="1588"/>
                </a:xfrm>
                <a:prstGeom prst="rect">
                  <a:avLst/>
                </a:prstGeom>
                <a:solidFill>
                  <a:srgbClr val="4C7AB5"/>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3" name="Rectangle 216"/>
                <p:cNvSpPr>
                  <a:spLocks noChangeArrowheads="1"/>
                </p:cNvSpPr>
                <p:nvPr/>
              </p:nvSpPr>
              <p:spPr bwMode="auto">
                <a:xfrm>
                  <a:off x="738188" y="3773488"/>
                  <a:ext cx="352425" cy="1588"/>
                </a:xfrm>
                <a:prstGeom prst="rect">
                  <a:avLst/>
                </a:prstGeom>
                <a:solidFill>
                  <a:srgbClr val="4A79B5"/>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4" name="Rectangle 217"/>
                <p:cNvSpPr>
                  <a:spLocks noChangeArrowheads="1"/>
                </p:cNvSpPr>
                <p:nvPr/>
              </p:nvSpPr>
              <p:spPr bwMode="auto">
                <a:xfrm>
                  <a:off x="738188" y="3775076"/>
                  <a:ext cx="352425" cy="1588"/>
                </a:xfrm>
                <a:prstGeom prst="rect">
                  <a:avLst/>
                </a:prstGeom>
                <a:solidFill>
                  <a:srgbClr val="4877B5"/>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5" name="Rectangle 218"/>
                <p:cNvSpPr>
                  <a:spLocks noChangeArrowheads="1"/>
                </p:cNvSpPr>
                <p:nvPr/>
              </p:nvSpPr>
              <p:spPr bwMode="auto">
                <a:xfrm>
                  <a:off x="738188" y="3776663"/>
                  <a:ext cx="352425" cy="1588"/>
                </a:xfrm>
                <a:prstGeom prst="rect">
                  <a:avLst/>
                </a:prstGeom>
                <a:solidFill>
                  <a:srgbClr val="4776B5"/>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6" name="Rectangle 219"/>
                <p:cNvSpPr>
                  <a:spLocks noChangeArrowheads="1"/>
                </p:cNvSpPr>
                <p:nvPr/>
              </p:nvSpPr>
              <p:spPr bwMode="auto">
                <a:xfrm>
                  <a:off x="738188" y="3778251"/>
                  <a:ext cx="352425" cy="1588"/>
                </a:xfrm>
                <a:prstGeom prst="rect">
                  <a:avLst/>
                </a:prstGeom>
                <a:solidFill>
                  <a:srgbClr val="4575B5"/>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7" name="Line 220"/>
                <p:cNvSpPr>
                  <a:spLocks noChangeShapeType="1"/>
                </p:cNvSpPr>
                <p:nvPr/>
              </p:nvSpPr>
              <p:spPr bwMode="auto">
                <a:xfrm>
                  <a:off x="1090613" y="3778251"/>
                  <a:ext cx="31750" cy="0"/>
                </a:xfrm>
                <a:prstGeom prst="line">
                  <a:avLst/>
                </a:prstGeom>
                <a:noFill/>
                <a:ln w="0">
                  <a:solidFill>
                    <a:srgbClr val="000000"/>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sp>
          <p:nvSpPr>
            <p:cNvPr id="21" name="Rectangle 20"/>
            <p:cNvSpPr/>
            <p:nvPr/>
          </p:nvSpPr>
          <p:spPr>
            <a:xfrm>
              <a:off x="8177069" y="3828982"/>
              <a:ext cx="153879" cy="1486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9" name="Google Shape;224;p24"/>
          <p:cNvSpPr txBox="1">
            <a:spLocks noGrp="1"/>
          </p:cNvSpPr>
          <p:nvPr>
            <p:ph type="title"/>
          </p:nvPr>
        </p:nvSpPr>
        <p:spPr>
          <a:xfrm>
            <a:off x="891973" y="344558"/>
            <a:ext cx="11191875" cy="499992"/>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E4268"/>
              </a:buClr>
              <a:buSzPts val="4800"/>
              <a:buFont typeface="Century Gothic"/>
              <a:buNone/>
            </a:pPr>
            <a:r>
              <a:rPr lang="en-US" sz="4800" b="0" i="0" u="none" strike="noStrike" cap="none" dirty="0" smtClean="0">
                <a:solidFill>
                  <a:srgbClr val="3E4268"/>
                </a:solidFill>
                <a:latin typeface="Century Gothic"/>
                <a:ea typeface="Century Gothic"/>
                <a:cs typeface="Century Gothic"/>
                <a:sym typeface="Century Gothic"/>
              </a:rPr>
              <a:t>Burn </a:t>
            </a:r>
            <a:r>
              <a:rPr lang="en-US" sz="4800" b="0" i="0" u="none" strike="noStrike" cap="none" dirty="0">
                <a:solidFill>
                  <a:srgbClr val="3E4268"/>
                </a:solidFill>
                <a:latin typeface="Century Gothic"/>
                <a:ea typeface="Century Gothic"/>
                <a:cs typeface="Century Gothic"/>
                <a:sym typeface="Century Gothic"/>
              </a:rPr>
              <a:t>Severity </a:t>
            </a:r>
            <a:r>
              <a:rPr lang="en-US" sz="4800" b="0" i="0" u="none" strike="noStrike" cap="none" dirty="0" smtClean="0">
                <a:solidFill>
                  <a:srgbClr val="3E4268"/>
                </a:solidFill>
                <a:latin typeface="Century Gothic"/>
                <a:ea typeface="Century Gothic"/>
                <a:cs typeface="Century Gothic"/>
                <a:sym typeface="Century Gothic"/>
              </a:rPr>
              <a:t>Random Forest Model</a:t>
            </a:r>
            <a:endParaRPr sz="4800" b="0" i="0" u="none" strike="noStrike" cap="none" dirty="0">
              <a:solidFill>
                <a:srgbClr val="3E4268"/>
              </a:solidFill>
              <a:latin typeface="Century Gothic"/>
              <a:ea typeface="Century Gothic"/>
              <a:cs typeface="Century Gothic"/>
              <a:sym typeface="Century Gothic"/>
            </a:endParaRPr>
          </a:p>
        </p:txBody>
      </p:sp>
      <p:grpSp>
        <p:nvGrpSpPr>
          <p:cNvPr id="242" name="Group 241"/>
          <p:cNvGrpSpPr/>
          <p:nvPr/>
        </p:nvGrpSpPr>
        <p:grpSpPr>
          <a:xfrm>
            <a:off x="3976455" y="2878283"/>
            <a:ext cx="1251059" cy="1970396"/>
            <a:chOff x="4991691" y="4220691"/>
            <a:chExt cx="1251059" cy="1728188"/>
          </a:xfrm>
        </p:grpSpPr>
        <p:sp>
          <p:nvSpPr>
            <p:cNvPr id="241" name="Rectangle 240"/>
            <p:cNvSpPr/>
            <p:nvPr/>
          </p:nvSpPr>
          <p:spPr>
            <a:xfrm>
              <a:off x="4991691" y="4220691"/>
              <a:ext cx="1244917" cy="172818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rotWithShape="1">
            <a:blip r:embed="rId7">
              <a:extLst>
                <a:ext uri="{28A0092B-C50C-407E-A947-70E740481C1C}">
                  <a14:useLocalDpi xmlns:a14="http://schemas.microsoft.com/office/drawing/2010/main" val="0"/>
                </a:ext>
              </a:extLst>
            </a:blip>
            <a:srcRect l="22737" t="30535" r="69591" b="64718"/>
            <a:stretch/>
          </p:blipFill>
          <p:spPr>
            <a:xfrm>
              <a:off x="5025081" y="4264325"/>
              <a:ext cx="501110" cy="1657523"/>
            </a:xfrm>
            <a:prstGeom prst="rect">
              <a:avLst/>
            </a:prstGeom>
          </p:spPr>
        </p:pic>
        <p:sp>
          <p:nvSpPr>
            <p:cNvPr id="7" name="Rectangle 6"/>
            <p:cNvSpPr/>
            <p:nvPr/>
          </p:nvSpPr>
          <p:spPr>
            <a:xfrm>
              <a:off x="5374674" y="4273235"/>
              <a:ext cx="868076" cy="412152"/>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r>
                <a:rPr lang="en-US" sz="1200" b="1" dirty="0" smtClean="0">
                  <a:solidFill>
                    <a:schemeClr val="tx1">
                      <a:lumMod val="75000"/>
                      <a:lumOff val="25000"/>
                    </a:schemeClr>
                  </a:solidFill>
                  <a:latin typeface="Century Gothic" panose="020B0502020202020204" pitchFamily="34" charset="0"/>
                </a:rPr>
                <a:t>High 56%</a:t>
              </a:r>
              <a:endParaRPr lang="en-US" sz="1200" b="1" dirty="0">
                <a:solidFill>
                  <a:schemeClr val="tx1">
                    <a:lumMod val="75000"/>
                    <a:lumOff val="25000"/>
                  </a:schemeClr>
                </a:solidFill>
                <a:latin typeface="Century Gothic" panose="020B0502020202020204" pitchFamily="34" charset="0"/>
              </a:endParaRPr>
            </a:p>
          </p:txBody>
        </p:sp>
        <p:sp>
          <p:nvSpPr>
            <p:cNvPr id="8" name="Rectangle 7"/>
            <p:cNvSpPr/>
            <p:nvPr/>
          </p:nvSpPr>
          <p:spPr>
            <a:xfrm>
              <a:off x="5422113" y="5434974"/>
              <a:ext cx="778063" cy="5046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smtClean="0">
                  <a:solidFill>
                    <a:schemeClr val="tx1">
                      <a:lumMod val="75000"/>
                      <a:lumOff val="25000"/>
                    </a:schemeClr>
                  </a:solidFill>
                  <a:latin typeface="Century Gothic" panose="020B0502020202020204" pitchFamily="34" charset="0"/>
                </a:rPr>
                <a:t>Low: 0%</a:t>
              </a:r>
              <a:endParaRPr lang="en-US" sz="1200" b="1" dirty="0">
                <a:solidFill>
                  <a:schemeClr val="tx1">
                    <a:lumMod val="75000"/>
                    <a:lumOff val="25000"/>
                  </a:schemeClr>
                </a:solidFill>
                <a:latin typeface="Century Gothic" panose="020B0502020202020204" pitchFamily="34" charset="0"/>
              </a:endParaRPr>
            </a:p>
          </p:txBody>
        </p:sp>
      </p:grpSp>
      <p:pic>
        <p:nvPicPr>
          <p:cNvPr id="240" name="Picture 23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48872" y="1056109"/>
            <a:ext cx="719390" cy="737680"/>
          </a:xfrm>
          <a:prstGeom prst="rect">
            <a:avLst/>
          </a:prstGeom>
        </p:spPr>
      </p:pic>
    </p:spTree>
    <p:extLst>
      <p:ext uri="{BB962C8B-B14F-4D97-AF65-F5344CB8AC3E}">
        <p14:creationId xmlns:p14="http://schemas.microsoft.com/office/powerpoint/2010/main" val="21957921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5E74E-F559-49AB-916C-E9525E6094DA}"/>
              </a:ext>
            </a:extLst>
          </p:cNvPr>
          <p:cNvSpPr>
            <a:spLocks noGrp="1"/>
          </p:cNvSpPr>
          <p:nvPr>
            <p:ph type="title"/>
          </p:nvPr>
        </p:nvSpPr>
        <p:spPr/>
        <p:txBody>
          <a:bodyPr/>
          <a:lstStyle/>
          <a:p>
            <a:r>
              <a:rPr lang="en-US" dirty="0"/>
              <a:t>Conclusions</a:t>
            </a:r>
          </a:p>
        </p:txBody>
      </p:sp>
      <p:sp>
        <p:nvSpPr>
          <p:cNvPr id="7" name="Text Placeholder 3"/>
          <p:cNvSpPr txBox="1">
            <a:spLocks/>
          </p:cNvSpPr>
          <p:nvPr/>
        </p:nvSpPr>
        <p:spPr>
          <a:xfrm>
            <a:off x="925418" y="1085919"/>
            <a:ext cx="9683826" cy="33744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lvl="0" indent="-342900">
              <a:lnSpc>
                <a:spcPct val="100000"/>
              </a:lnSpc>
              <a:spcBef>
                <a:spcPts val="0"/>
              </a:spcBef>
              <a:spcAft>
                <a:spcPts val="600"/>
              </a:spcAft>
              <a:buClr>
                <a:srgbClr val="3E4268"/>
              </a:buClr>
              <a:buFont typeface="Wingdings 3" panose="05040102010807070707" pitchFamily="18" charset="2"/>
              <a:buChar char="}"/>
              <a:defRPr/>
            </a:pPr>
            <a:r>
              <a:rPr lang="en-US" sz="2400" dirty="0"/>
              <a:t>One-step vs two-step approaches both identified tree mortality within study area </a:t>
            </a:r>
            <a:r>
              <a:rPr lang="en-US" sz="2400" dirty="0">
                <a:sym typeface="Wingdings" panose="05000000000000000000" pitchFamily="2" charset="2"/>
              </a:rPr>
              <a:t></a:t>
            </a:r>
            <a:r>
              <a:rPr lang="en-US" sz="2400" dirty="0" smtClean="0"/>
              <a:t> </a:t>
            </a:r>
            <a:r>
              <a:rPr lang="en-US" sz="2400" dirty="0"/>
              <a:t>analysis differed at the lower values</a:t>
            </a:r>
          </a:p>
          <a:p>
            <a:pPr marL="342900" lvl="0" indent="-342900">
              <a:lnSpc>
                <a:spcPct val="100000"/>
              </a:lnSpc>
              <a:spcBef>
                <a:spcPts val="0"/>
              </a:spcBef>
              <a:spcAft>
                <a:spcPts val="600"/>
              </a:spcAft>
              <a:buClr>
                <a:srgbClr val="3E4268"/>
              </a:buClr>
              <a:buFont typeface="Wingdings 3" panose="05040102010807070707" pitchFamily="18" charset="2"/>
              <a:buChar char="}"/>
              <a:defRPr/>
            </a:pPr>
            <a:r>
              <a:rPr lang="en-US" sz="2400" dirty="0"/>
              <a:t>Tree mortality was of low importance for predicting burn severity when compared to other environmental predictors</a:t>
            </a:r>
          </a:p>
          <a:p>
            <a:pPr lvl="0">
              <a:lnSpc>
                <a:spcPct val="100000"/>
              </a:lnSpc>
              <a:spcBef>
                <a:spcPts val="0"/>
              </a:spcBef>
              <a:spcAft>
                <a:spcPts val="600"/>
              </a:spcAft>
              <a:buClr>
                <a:srgbClr val="3E4268"/>
              </a:buClr>
              <a:defRPr/>
            </a:pPr>
            <a:endParaRPr lang="en-US" sz="2400" dirty="0"/>
          </a:p>
          <a:p>
            <a:pPr marL="342900" lvl="0" indent="-342900">
              <a:lnSpc>
                <a:spcPct val="100000"/>
              </a:lnSpc>
              <a:spcBef>
                <a:spcPts val="0"/>
              </a:spcBef>
              <a:spcAft>
                <a:spcPts val="600"/>
              </a:spcAft>
              <a:buClr>
                <a:srgbClr val="3E4268"/>
              </a:buClr>
              <a:buFont typeface="Wingdings 3" panose="05040102010807070707" pitchFamily="18" charset="2"/>
              <a:buChar char="}"/>
              <a:defRPr/>
            </a:pPr>
            <a:endParaRPr lang="en-US" sz="2400"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4564" t="28105" r="2375" b="35851"/>
          <a:stretch/>
        </p:blipFill>
        <p:spPr>
          <a:xfrm>
            <a:off x="0" y="3316406"/>
            <a:ext cx="12192000" cy="3541594"/>
          </a:xfrm>
          <a:prstGeom prst="rect">
            <a:avLst/>
          </a:prstGeom>
        </p:spPr>
      </p:pic>
      <p:sp>
        <p:nvSpPr>
          <p:cNvPr id="5" name="TextBox 4"/>
          <p:cNvSpPr txBox="1"/>
          <p:nvPr/>
        </p:nvSpPr>
        <p:spPr>
          <a:xfrm>
            <a:off x="9872661" y="6578068"/>
            <a:ext cx="2315057" cy="276999"/>
          </a:xfrm>
          <a:prstGeom prst="rect">
            <a:avLst/>
          </a:prstGeom>
          <a:solidFill>
            <a:srgbClr val="FFFFFF">
              <a:alpha val="69020"/>
            </a:srgbClr>
          </a:solidFill>
        </p:spPr>
        <p:txBody>
          <a:bodyPr wrap="none" rtlCol="0">
            <a:spAutoFit/>
          </a:bodyPr>
          <a:lstStyle/>
          <a:p>
            <a:pPr algn="r"/>
            <a:r>
              <a:rPr lang="en-US" sz="1200" b="1" dirty="0">
                <a:solidFill>
                  <a:schemeClr val="tx2">
                    <a:lumMod val="25000"/>
                  </a:schemeClr>
                </a:solidFill>
                <a:latin typeface="Century Gothic" panose="020B0502020202020204" pitchFamily="34" charset="0"/>
              </a:rPr>
              <a:t>Image </a:t>
            </a:r>
            <a:r>
              <a:rPr lang="en-US" sz="1200" b="1" dirty="0" smtClean="0">
                <a:solidFill>
                  <a:schemeClr val="tx2">
                    <a:lumMod val="25000"/>
                  </a:schemeClr>
                </a:solidFill>
                <a:latin typeface="Century Gothic" panose="020B0502020202020204" pitchFamily="34" charset="0"/>
              </a:rPr>
              <a:t>Credit: Dr. Bill </a:t>
            </a:r>
            <a:r>
              <a:rPr lang="en-US" sz="1200" b="1" dirty="0" err="1">
                <a:solidFill>
                  <a:schemeClr val="tx2">
                    <a:lumMod val="25000"/>
                  </a:schemeClr>
                </a:solidFill>
                <a:latin typeface="Century Gothic" panose="020B0502020202020204" pitchFamily="34" charset="0"/>
              </a:rPr>
              <a:t>Romme</a:t>
            </a:r>
            <a:endParaRPr lang="en-US" sz="1200" b="1" dirty="0">
              <a:solidFill>
                <a:schemeClr val="tx2">
                  <a:lumMod val="25000"/>
                </a:schemeClr>
              </a:solidFill>
              <a:latin typeface="Century Gothic" panose="020B0502020202020204" pitchFamily="34" charset="0"/>
            </a:endParaRP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68540" t="33992" b="34667"/>
          <a:stretch/>
        </p:blipFill>
        <p:spPr>
          <a:xfrm>
            <a:off x="11293021" y="28157"/>
            <a:ext cx="898979" cy="841829"/>
          </a:xfrm>
          <a:prstGeom prst="rect">
            <a:avLst/>
          </a:prstGeom>
        </p:spPr>
      </p:pic>
    </p:spTree>
    <p:extLst>
      <p:ext uri="{BB962C8B-B14F-4D97-AF65-F5344CB8AC3E}">
        <p14:creationId xmlns:p14="http://schemas.microsoft.com/office/powerpoint/2010/main" val="4206412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5E74E-F559-49AB-916C-E9525E6094DA}"/>
              </a:ext>
            </a:extLst>
          </p:cNvPr>
          <p:cNvSpPr>
            <a:spLocks noGrp="1"/>
          </p:cNvSpPr>
          <p:nvPr>
            <p:ph type="title"/>
          </p:nvPr>
        </p:nvSpPr>
        <p:spPr/>
        <p:txBody>
          <a:bodyPr/>
          <a:lstStyle/>
          <a:p>
            <a:r>
              <a:rPr lang="en-US" dirty="0" smtClean="0"/>
              <a:t>Limitations &amp; Challenges</a:t>
            </a:r>
            <a:endParaRPr lang="en-US" dirty="0"/>
          </a:p>
        </p:txBody>
      </p:sp>
      <p:sp>
        <p:nvSpPr>
          <p:cNvPr id="7" name="Text Placeholder 3"/>
          <p:cNvSpPr txBox="1">
            <a:spLocks/>
          </p:cNvSpPr>
          <p:nvPr/>
        </p:nvSpPr>
        <p:spPr>
          <a:xfrm>
            <a:off x="941551" y="1082188"/>
            <a:ext cx="10413402" cy="219005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600"/>
              </a:spcBef>
              <a:buClr>
                <a:srgbClr val="3E4268"/>
              </a:buClr>
              <a:buSzTx/>
              <a:buFont typeface="Wingdings 3" panose="05040102010807070707" pitchFamily="18" charset="2"/>
              <a:buChar char="}"/>
              <a:tabLst/>
              <a:defRPr/>
            </a:pPr>
            <a:r>
              <a:rPr lang="en-US" sz="2400" dirty="0" smtClean="0"/>
              <a:t>Unable to isolate budworm from other causes of tree mortality</a:t>
            </a:r>
          </a:p>
          <a:p>
            <a:pPr marL="800100" lvl="1" indent="-342900">
              <a:lnSpc>
                <a:spcPct val="100000"/>
              </a:lnSpc>
              <a:spcBef>
                <a:spcPts val="600"/>
              </a:spcBef>
              <a:buClr>
                <a:srgbClr val="3E4268"/>
              </a:buClr>
              <a:buFont typeface="Wingdings 3" panose="05040102010807070707" pitchFamily="18" charset="2"/>
              <a:buChar char="}"/>
              <a:defRPr/>
            </a:pPr>
            <a:r>
              <a:rPr lang="en-US" sz="2400" dirty="0" smtClean="0"/>
              <a:t>Treetop defoliation difficult to identify remotely</a:t>
            </a:r>
          </a:p>
          <a:p>
            <a:pPr marL="342900" marR="0" lvl="0" indent="-342900" algn="l" defTabSz="914400" rtl="0" eaLnBrk="1" fontAlgn="auto" latinLnBrk="0" hangingPunct="1">
              <a:lnSpc>
                <a:spcPct val="100000"/>
              </a:lnSpc>
              <a:spcBef>
                <a:spcPts val="600"/>
              </a:spcBef>
              <a:buClr>
                <a:srgbClr val="3E4268"/>
              </a:buClr>
              <a:buSzTx/>
              <a:buFont typeface="Wingdings 3" panose="05040102010807070707" pitchFamily="18" charset="2"/>
              <a:buChar char="}"/>
              <a:tabLst/>
              <a:defRPr/>
            </a:pPr>
            <a:r>
              <a:rPr lang="en-US" sz="2400" dirty="0" smtClean="0"/>
              <a:t>Limited time to determine relevant predictors for </a:t>
            </a:r>
            <a:r>
              <a:rPr lang="en-US" sz="2400" dirty="0" smtClean="0">
                <a:sym typeface="Wingdings" panose="05000000000000000000" pitchFamily="2" charset="2"/>
              </a:rPr>
              <a:t>burn severity</a:t>
            </a:r>
          </a:p>
          <a:p>
            <a:pPr marL="342900" marR="0" lvl="0" indent="-342900" algn="l" defTabSz="914400" rtl="0" eaLnBrk="1" fontAlgn="auto" latinLnBrk="0" hangingPunct="1">
              <a:lnSpc>
                <a:spcPct val="100000"/>
              </a:lnSpc>
              <a:spcBef>
                <a:spcPts val="600"/>
              </a:spcBef>
              <a:buClr>
                <a:srgbClr val="3E4268"/>
              </a:buClr>
              <a:buSzTx/>
              <a:buFont typeface="Wingdings 3" panose="05040102010807070707" pitchFamily="18" charset="2"/>
              <a:buChar char="}"/>
              <a:tabLst/>
              <a:defRPr/>
            </a:pPr>
            <a:r>
              <a:rPr lang="en-US" sz="2400" dirty="0" smtClean="0">
                <a:sym typeface="Wingdings" panose="05000000000000000000" pitchFamily="2" charset="2"/>
              </a:rPr>
              <a:t>No access to field data to verify our results</a:t>
            </a:r>
            <a:endParaRPr kumimoji="0" lang="en-US" sz="2400" i="0" u="none" strike="noStrike" kern="1200" cap="none" spc="0" normalizeH="0" baseline="0" noProof="0" dirty="0">
              <a:ln>
                <a:noFill/>
              </a:ln>
              <a:solidFill>
                <a:sysClr val="windowText" lastClr="000000">
                  <a:lumMod val="75000"/>
                  <a:lumOff val="25000"/>
                </a:sysClr>
              </a:solidFill>
              <a:effectLst/>
              <a:uLnTx/>
              <a:uFillTx/>
            </a:endParaRPr>
          </a:p>
          <a:p>
            <a:pPr marL="800100" marR="0" lvl="1" indent="-342900" algn="l" defTabSz="914400" rtl="0" eaLnBrk="1" fontAlgn="auto" latinLnBrk="0" hangingPunct="1">
              <a:lnSpc>
                <a:spcPct val="100000"/>
              </a:lnSpc>
              <a:spcBef>
                <a:spcPts val="600"/>
              </a:spcBef>
              <a:buClr>
                <a:srgbClr val="3E4268"/>
              </a:buClr>
              <a:buSzTx/>
              <a:buFont typeface="Wingdings 3" panose="05040102010807070707" pitchFamily="18" charset="2"/>
              <a:buChar char="}"/>
              <a:tabLst/>
              <a:defRPr/>
            </a:pPr>
            <a:endParaRPr kumimoji="0" lang="en-US" sz="2400" b="0" i="0" u="none" strike="noStrike" kern="1200" cap="none" spc="0" normalizeH="0" baseline="0" noProof="0" dirty="0">
              <a:ln>
                <a:noFill/>
              </a:ln>
              <a:solidFill>
                <a:sysClr val="windowText" lastClr="000000">
                  <a:lumMod val="75000"/>
                  <a:lumOff val="25000"/>
                </a:sysClr>
              </a:solidFill>
              <a:effectLst/>
              <a:uLnTx/>
              <a:uFillTx/>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4564" t="28105" r="2375" b="35851"/>
          <a:stretch/>
        </p:blipFill>
        <p:spPr>
          <a:xfrm>
            <a:off x="0" y="3316406"/>
            <a:ext cx="12192000" cy="3541594"/>
          </a:xfrm>
          <a:prstGeom prst="rect">
            <a:avLst/>
          </a:prstGeom>
        </p:spPr>
      </p:pic>
      <p:sp>
        <p:nvSpPr>
          <p:cNvPr id="5" name="TextBox 4"/>
          <p:cNvSpPr txBox="1"/>
          <p:nvPr/>
        </p:nvSpPr>
        <p:spPr>
          <a:xfrm>
            <a:off x="9312166" y="6469780"/>
            <a:ext cx="2743200" cy="276999"/>
          </a:xfrm>
          <a:prstGeom prst="rect">
            <a:avLst/>
          </a:prstGeom>
          <a:solidFill>
            <a:srgbClr val="FFFFFF">
              <a:alpha val="69020"/>
            </a:srgbClr>
          </a:solidFill>
        </p:spPr>
        <p:txBody>
          <a:bodyPr wrap="square" rtlCol="0">
            <a:spAutoFit/>
          </a:bodyPr>
          <a:lstStyle/>
          <a:p>
            <a:r>
              <a:rPr lang="en-US" sz="1200" b="1" dirty="0">
                <a:solidFill>
                  <a:schemeClr val="tx2">
                    <a:lumMod val="25000"/>
                  </a:schemeClr>
                </a:solidFill>
                <a:latin typeface="Century Gothic" panose="020B0502020202020204" pitchFamily="34" charset="0"/>
              </a:rPr>
              <a:t>Image Credit: Dr. Bill </a:t>
            </a:r>
            <a:r>
              <a:rPr lang="en-US" sz="1200" b="1" dirty="0" err="1">
                <a:solidFill>
                  <a:schemeClr val="tx2">
                    <a:lumMod val="25000"/>
                  </a:schemeClr>
                </a:solidFill>
                <a:latin typeface="Century Gothic" panose="020B0502020202020204" pitchFamily="34" charset="0"/>
              </a:rPr>
              <a:t>Romme</a:t>
            </a:r>
            <a:endParaRPr lang="en-US" sz="1200" b="1" dirty="0">
              <a:solidFill>
                <a:schemeClr val="tx2">
                  <a:lumMod val="25000"/>
                </a:schemeClr>
              </a:solidFill>
              <a:latin typeface="Century Gothic" panose="020B0502020202020204" pitchFamily="34" charset="0"/>
            </a:endParaRP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b="33784"/>
          <a:stretch/>
        </p:blipFill>
        <p:spPr>
          <a:xfrm>
            <a:off x="0" y="3319569"/>
            <a:ext cx="12192000" cy="3548157"/>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68540" t="33992" b="34667"/>
          <a:stretch/>
        </p:blipFill>
        <p:spPr>
          <a:xfrm>
            <a:off x="11293021" y="28157"/>
            <a:ext cx="898979" cy="841829"/>
          </a:xfrm>
          <a:prstGeom prst="rect">
            <a:avLst/>
          </a:prstGeom>
        </p:spPr>
      </p:pic>
    </p:spTree>
    <p:extLst>
      <p:ext uri="{BB962C8B-B14F-4D97-AF65-F5344CB8AC3E}">
        <p14:creationId xmlns:p14="http://schemas.microsoft.com/office/powerpoint/2010/main" val="1198401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D1105-B198-448B-BE89-758218B923E3}"/>
              </a:ext>
            </a:extLst>
          </p:cNvPr>
          <p:cNvSpPr>
            <a:spLocks noGrp="1"/>
          </p:cNvSpPr>
          <p:nvPr>
            <p:ph type="title"/>
          </p:nvPr>
        </p:nvSpPr>
        <p:spPr/>
        <p:txBody>
          <a:bodyPr/>
          <a:lstStyle/>
          <a:p>
            <a:r>
              <a:rPr lang="en-US" dirty="0"/>
              <a:t>Future Work </a:t>
            </a:r>
          </a:p>
        </p:txBody>
      </p:sp>
      <p:sp>
        <p:nvSpPr>
          <p:cNvPr id="5" name="Text Placeholder 3"/>
          <p:cNvSpPr txBox="1">
            <a:spLocks/>
          </p:cNvSpPr>
          <p:nvPr/>
        </p:nvSpPr>
        <p:spPr>
          <a:xfrm>
            <a:off x="308663" y="1443837"/>
            <a:ext cx="5677598" cy="499506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457200" lvl="0" indent="-457200">
              <a:lnSpc>
                <a:spcPct val="100000"/>
              </a:lnSpc>
              <a:spcBef>
                <a:spcPts val="0"/>
              </a:spcBef>
              <a:spcAft>
                <a:spcPts val="600"/>
              </a:spcAft>
              <a:buClr>
                <a:srgbClr val="3E4268"/>
              </a:buClr>
              <a:buFont typeface="Wingdings 3" panose="05040102010807070707" pitchFamily="18" charset="2"/>
              <a:buChar char="}"/>
              <a:defRPr/>
            </a:pPr>
            <a:r>
              <a:rPr lang="en-US" sz="2800" dirty="0"/>
              <a:t>Exploring single sampler vs. double sampler </a:t>
            </a:r>
            <a:r>
              <a:rPr lang="en-US" sz="2800" dirty="0" smtClean="0"/>
              <a:t>approaches</a:t>
            </a:r>
          </a:p>
          <a:p>
            <a:pPr marL="457200" lvl="0" indent="-457200">
              <a:lnSpc>
                <a:spcPct val="100000"/>
              </a:lnSpc>
              <a:spcBef>
                <a:spcPts val="0"/>
              </a:spcBef>
              <a:spcAft>
                <a:spcPts val="600"/>
              </a:spcAft>
              <a:buClr>
                <a:srgbClr val="3E4268"/>
              </a:buClr>
              <a:buFont typeface="Wingdings 3" panose="05040102010807070707" pitchFamily="18" charset="2"/>
              <a:buChar char="}"/>
              <a:defRPr/>
            </a:pPr>
            <a:endParaRPr lang="en-US" sz="2800" dirty="0"/>
          </a:p>
          <a:p>
            <a:pPr marL="457200" lvl="0" indent="-457200">
              <a:lnSpc>
                <a:spcPct val="100000"/>
              </a:lnSpc>
              <a:spcBef>
                <a:spcPts val="0"/>
              </a:spcBef>
              <a:spcAft>
                <a:spcPts val="600"/>
              </a:spcAft>
              <a:buClr>
                <a:srgbClr val="3E4268"/>
              </a:buClr>
              <a:buFont typeface="Wingdings 3" panose="05040102010807070707" pitchFamily="18" charset="2"/>
              <a:buChar char="}"/>
              <a:defRPr/>
            </a:pPr>
            <a:r>
              <a:rPr lang="en-US" sz="2800" dirty="0"/>
              <a:t>Using Sentinel-2 MSI to quantify burn severity</a:t>
            </a:r>
          </a:p>
          <a:p>
            <a:pPr marL="914400" lvl="1" indent="-457200">
              <a:lnSpc>
                <a:spcPct val="100000"/>
              </a:lnSpc>
              <a:spcBef>
                <a:spcPts val="0"/>
              </a:spcBef>
              <a:spcAft>
                <a:spcPts val="600"/>
              </a:spcAft>
              <a:buClr>
                <a:srgbClr val="3E4268"/>
              </a:buClr>
              <a:buFont typeface="Wingdings 3" panose="05040102010807070707" pitchFamily="18" charset="2"/>
              <a:buChar char="}"/>
              <a:defRPr/>
            </a:pPr>
            <a:r>
              <a:rPr lang="en-US" sz="2500" dirty="0"/>
              <a:t>More detailed resolution</a:t>
            </a:r>
          </a:p>
          <a:p>
            <a:pPr marL="457200" lvl="0" indent="-457200">
              <a:lnSpc>
                <a:spcPct val="100000"/>
              </a:lnSpc>
              <a:spcBef>
                <a:spcPts val="0"/>
              </a:spcBef>
              <a:spcAft>
                <a:spcPts val="600"/>
              </a:spcAft>
              <a:buClr>
                <a:srgbClr val="3E4268"/>
              </a:buClr>
              <a:buFont typeface="Wingdings 3" panose="05040102010807070707" pitchFamily="18" charset="2"/>
              <a:buChar char="}"/>
              <a:defRPr/>
            </a:pPr>
            <a:endParaRPr lang="en-US" sz="2800" dirty="0" smtClean="0"/>
          </a:p>
          <a:p>
            <a:pPr marL="457200" lvl="0" indent="-457200">
              <a:lnSpc>
                <a:spcPct val="100000"/>
              </a:lnSpc>
              <a:spcBef>
                <a:spcPts val="0"/>
              </a:spcBef>
              <a:spcAft>
                <a:spcPts val="600"/>
              </a:spcAft>
              <a:buClr>
                <a:srgbClr val="3E4268"/>
              </a:buClr>
              <a:buFont typeface="Wingdings 3" panose="05040102010807070707" pitchFamily="18" charset="2"/>
              <a:buChar char="}"/>
              <a:defRPr/>
            </a:pPr>
            <a:r>
              <a:rPr lang="en-US" sz="2800" dirty="0" smtClean="0"/>
              <a:t>Other </a:t>
            </a:r>
            <a:r>
              <a:rPr lang="en-US" sz="2800" dirty="0"/>
              <a:t>modeling approaches for fire dynamics</a:t>
            </a:r>
          </a:p>
          <a:p>
            <a:pPr marL="914400" lvl="1" indent="-457200">
              <a:lnSpc>
                <a:spcPct val="100000"/>
              </a:lnSpc>
              <a:spcBef>
                <a:spcPts val="0"/>
              </a:spcBef>
              <a:spcAft>
                <a:spcPts val="600"/>
              </a:spcAft>
              <a:buClr>
                <a:srgbClr val="3E4268"/>
              </a:buClr>
              <a:buFont typeface="Wingdings 3" panose="05040102010807070707" pitchFamily="18" charset="2"/>
              <a:buChar char="}"/>
              <a:defRPr/>
            </a:pPr>
            <a:r>
              <a:rPr lang="en-US" sz="2500" dirty="0"/>
              <a:t>Using additional variables</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3081" t="-647" r="11019" b="-17"/>
          <a:stretch/>
        </p:blipFill>
        <p:spPr>
          <a:xfrm>
            <a:off x="6235430" y="-47671"/>
            <a:ext cx="6025908" cy="6903503"/>
          </a:xfrm>
          <a:prstGeom prst="rect">
            <a:avLst/>
          </a:prstGeom>
        </p:spPr>
      </p:pic>
      <p:sp>
        <p:nvSpPr>
          <p:cNvPr id="6" name="TextBox 5"/>
          <p:cNvSpPr txBox="1"/>
          <p:nvPr/>
        </p:nvSpPr>
        <p:spPr>
          <a:xfrm>
            <a:off x="9876942" y="6581001"/>
            <a:ext cx="2315057" cy="276999"/>
          </a:xfrm>
          <a:prstGeom prst="rect">
            <a:avLst/>
          </a:prstGeom>
          <a:solidFill>
            <a:srgbClr val="FFFFFF">
              <a:alpha val="69020"/>
            </a:srgbClr>
          </a:solidFill>
        </p:spPr>
        <p:txBody>
          <a:bodyPr wrap="none" rtlCol="0">
            <a:spAutoFit/>
          </a:bodyPr>
          <a:lstStyle/>
          <a:p>
            <a:pPr algn="r"/>
            <a:r>
              <a:rPr lang="en-US" sz="1200" b="1" dirty="0">
                <a:solidFill>
                  <a:schemeClr val="tx2">
                    <a:lumMod val="25000"/>
                  </a:schemeClr>
                </a:solidFill>
                <a:latin typeface="Century Gothic" panose="020B0502020202020204" pitchFamily="34" charset="0"/>
              </a:rPr>
              <a:t>Image </a:t>
            </a:r>
            <a:r>
              <a:rPr lang="en-US" sz="1200" b="1" dirty="0" smtClean="0">
                <a:solidFill>
                  <a:schemeClr val="tx2">
                    <a:lumMod val="25000"/>
                  </a:schemeClr>
                </a:solidFill>
                <a:latin typeface="Century Gothic" panose="020B0502020202020204" pitchFamily="34" charset="0"/>
              </a:rPr>
              <a:t>Credit: Dr. Bill </a:t>
            </a:r>
            <a:r>
              <a:rPr lang="en-US" sz="1200" b="1" dirty="0" err="1">
                <a:solidFill>
                  <a:schemeClr val="tx2">
                    <a:lumMod val="25000"/>
                  </a:schemeClr>
                </a:solidFill>
                <a:latin typeface="Century Gothic" panose="020B0502020202020204" pitchFamily="34" charset="0"/>
              </a:rPr>
              <a:t>Romme</a:t>
            </a:r>
            <a:endParaRPr lang="en-US" sz="1200" b="1" dirty="0">
              <a:solidFill>
                <a:schemeClr val="tx2">
                  <a:lumMod val="25000"/>
                </a:schemeClr>
              </a:solidFill>
              <a:latin typeface="Century Gothic" panose="020B0502020202020204" pitchFamily="34" charset="0"/>
            </a:endParaRP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68540" t="33992" b="34667"/>
          <a:stretch/>
        </p:blipFill>
        <p:spPr>
          <a:xfrm>
            <a:off x="11293021" y="28157"/>
            <a:ext cx="898979" cy="841829"/>
          </a:xfrm>
          <a:prstGeom prst="rect">
            <a:avLst/>
          </a:prstGeom>
        </p:spPr>
      </p:pic>
    </p:spTree>
    <p:extLst>
      <p:ext uri="{BB962C8B-B14F-4D97-AF65-F5344CB8AC3E}">
        <p14:creationId xmlns:p14="http://schemas.microsoft.com/office/powerpoint/2010/main" val="12643425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5000"/>
            <a:lum/>
          </a:blip>
          <a:srcRect/>
          <a:stretch>
            <a:fillRect/>
          </a:stretch>
        </a:blipFill>
        <a:effectLst/>
      </p:bgPr>
    </p:bg>
    <p:spTree>
      <p:nvGrpSpPr>
        <p:cNvPr id="1" name="Shape 168"/>
        <p:cNvGrpSpPr/>
        <p:nvPr/>
      </p:nvGrpSpPr>
      <p:grpSpPr>
        <a:xfrm>
          <a:off x="0" y="0"/>
          <a:ext cx="0" cy="0"/>
          <a:chOff x="0" y="0"/>
          <a:chExt cx="0" cy="0"/>
        </a:xfrm>
      </p:grpSpPr>
      <p:sp>
        <p:nvSpPr>
          <p:cNvPr id="173" name="Google Shape;173;p18"/>
          <p:cNvSpPr txBox="1"/>
          <p:nvPr/>
        </p:nvSpPr>
        <p:spPr>
          <a:xfrm>
            <a:off x="897475" y="2963325"/>
            <a:ext cx="2472300" cy="191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4" name="Google Shape;174;p18"/>
          <p:cNvSpPr/>
          <p:nvPr/>
        </p:nvSpPr>
        <p:spPr>
          <a:xfrm>
            <a:off x="698693" y="3394393"/>
            <a:ext cx="4472397" cy="1723518"/>
          </a:xfrm>
          <a:prstGeom prst="rect">
            <a:avLst/>
          </a:prstGeom>
          <a:solidFill>
            <a:srgbClr val="B6D7A8">
              <a:alpha val="70000"/>
            </a:srgbClr>
          </a:solidFill>
          <a:ln w="9525" cap="flat" cmpd="sng">
            <a:noFill/>
            <a:prstDash val="solid"/>
            <a:round/>
            <a:headEnd type="none" w="sm" len="sm"/>
            <a:tailEnd type="none" w="sm" len="sm"/>
          </a:ln>
        </p:spPr>
        <p:txBody>
          <a:bodyPr spcFirstLastPara="1" wrap="square" lIns="91425" tIns="91425" rIns="91425" bIns="91425" anchor="ctr" anchorCtr="0">
            <a:spAutoFit/>
          </a:bodyPr>
          <a:lstStyle/>
          <a:p>
            <a:pPr marL="0" lvl="0" indent="0" algn="ctr" rtl="0">
              <a:spcAft>
                <a:spcPts val="600"/>
              </a:spcAft>
              <a:buClr>
                <a:schemeClr val="dk1"/>
              </a:buClr>
              <a:buSzPts val="1100"/>
              <a:buFont typeface="Arial"/>
              <a:buNone/>
            </a:pPr>
            <a:r>
              <a:rPr lang="en-US" sz="2000" b="1" u="sng" dirty="0">
                <a:solidFill>
                  <a:schemeClr val="tx1">
                    <a:lumMod val="75000"/>
                    <a:lumOff val="25000"/>
                  </a:schemeClr>
                </a:solidFill>
                <a:latin typeface="Century Gothic"/>
                <a:ea typeface="Century Gothic"/>
                <a:cs typeface="Century Gothic"/>
                <a:sym typeface="Century Gothic"/>
              </a:rPr>
              <a:t>Impacts</a:t>
            </a:r>
          </a:p>
          <a:p>
            <a:pPr marL="342900" indent="-342900">
              <a:spcAft>
                <a:spcPts val="600"/>
              </a:spcAft>
              <a:buClr>
                <a:srgbClr val="3E4268"/>
              </a:buClr>
              <a:buFont typeface="Webdings" panose="05030102010509060703" pitchFamily="18" charset="2"/>
              <a:buChar char="4"/>
            </a:pPr>
            <a:r>
              <a:rPr lang="en-US" sz="2000" dirty="0" smtClean="0">
                <a:solidFill>
                  <a:schemeClr val="tx1">
                    <a:lumMod val="75000"/>
                    <a:lumOff val="25000"/>
                  </a:schemeClr>
                </a:solidFill>
                <a:latin typeface="Century Gothic"/>
                <a:cs typeface="Century Gothic"/>
              </a:rPr>
              <a:t>Kills crowns of </a:t>
            </a:r>
            <a:r>
              <a:rPr lang="en-US" sz="2000" dirty="0">
                <a:solidFill>
                  <a:schemeClr val="tx1">
                    <a:lumMod val="75000"/>
                    <a:lumOff val="25000"/>
                  </a:schemeClr>
                </a:solidFill>
                <a:latin typeface="Century Gothic"/>
                <a:cs typeface="Century Gothic"/>
              </a:rPr>
              <a:t>coniferous trees </a:t>
            </a:r>
            <a:endParaRPr lang="en-US" sz="2000" dirty="0" smtClean="0">
              <a:solidFill>
                <a:schemeClr val="tx1">
                  <a:lumMod val="75000"/>
                  <a:lumOff val="25000"/>
                </a:schemeClr>
              </a:solidFill>
              <a:latin typeface="Century Gothic"/>
              <a:cs typeface="Century Gothic"/>
            </a:endParaRPr>
          </a:p>
          <a:p>
            <a:pPr marL="342900" indent="-342900">
              <a:spcAft>
                <a:spcPts val="600"/>
              </a:spcAft>
              <a:buClr>
                <a:srgbClr val="3E4268"/>
              </a:buClr>
              <a:buFont typeface="Webdings" panose="05030102010509060703" pitchFamily="18" charset="2"/>
              <a:buChar char="4"/>
            </a:pPr>
            <a:r>
              <a:rPr lang="en-US" sz="2000" dirty="0" smtClean="0">
                <a:solidFill>
                  <a:schemeClr val="tx1">
                    <a:lumMod val="75000"/>
                    <a:lumOff val="25000"/>
                  </a:schemeClr>
                </a:solidFill>
                <a:latin typeface="Century Gothic"/>
                <a:cs typeface="Century Gothic"/>
              </a:rPr>
              <a:t>Inhibited </a:t>
            </a:r>
            <a:r>
              <a:rPr lang="en-US" sz="2000" dirty="0">
                <a:solidFill>
                  <a:schemeClr val="tx1">
                    <a:lumMod val="75000"/>
                    <a:lumOff val="25000"/>
                  </a:schemeClr>
                </a:solidFill>
                <a:latin typeface="Century Gothic"/>
                <a:cs typeface="Century Gothic"/>
              </a:rPr>
              <a:t>regeneration</a:t>
            </a:r>
          </a:p>
          <a:p>
            <a:pPr marL="342900" indent="-342900">
              <a:spcAft>
                <a:spcPts val="600"/>
              </a:spcAft>
              <a:buClr>
                <a:srgbClr val="3E4268"/>
              </a:buClr>
              <a:buFont typeface="Webdings" panose="05030102010509060703" pitchFamily="18" charset="2"/>
              <a:buChar char="4"/>
            </a:pPr>
            <a:r>
              <a:rPr lang="en-US" sz="2000" dirty="0" smtClean="0">
                <a:solidFill>
                  <a:schemeClr val="tx1">
                    <a:lumMod val="75000"/>
                    <a:lumOff val="25000"/>
                  </a:schemeClr>
                </a:solidFill>
                <a:latin typeface="Century Gothic"/>
                <a:cs typeface="Century Gothic"/>
              </a:rPr>
              <a:t>Contributes to tree </a:t>
            </a:r>
            <a:r>
              <a:rPr lang="en-US" sz="2000" dirty="0">
                <a:solidFill>
                  <a:schemeClr val="tx1">
                    <a:lumMod val="75000"/>
                    <a:lumOff val="25000"/>
                  </a:schemeClr>
                </a:solidFill>
                <a:latin typeface="Century Gothic"/>
                <a:cs typeface="Century Gothic"/>
              </a:rPr>
              <a:t>m</a:t>
            </a:r>
            <a:r>
              <a:rPr lang="en-US" sz="2000" dirty="0" smtClean="0">
                <a:solidFill>
                  <a:schemeClr val="tx1">
                    <a:lumMod val="75000"/>
                    <a:lumOff val="25000"/>
                  </a:schemeClr>
                </a:solidFill>
                <a:latin typeface="Century Gothic"/>
                <a:cs typeface="Century Gothic"/>
              </a:rPr>
              <a:t>ortality</a:t>
            </a:r>
            <a:endParaRPr lang="en-US" sz="2000" dirty="0">
              <a:solidFill>
                <a:schemeClr val="tx1">
                  <a:lumMod val="75000"/>
                  <a:lumOff val="25000"/>
                </a:schemeClr>
              </a:solidFill>
              <a:latin typeface="Century Gothic"/>
              <a:cs typeface="Century Gothic"/>
            </a:endParaRPr>
          </a:p>
        </p:txBody>
      </p:sp>
      <p:sp>
        <p:nvSpPr>
          <p:cNvPr id="175" name="Google Shape;175;p18"/>
          <p:cNvSpPr/>
          <p:nvPr/>
        </p:nvSpPr>
        <p:spPr>
          <a:xfrm>
            <a:off x="7555043" y="1219398"/>
            <a:ext cx="4494209" cy="1723518"/>
          </a:xfrm>
          <a:prstGeom prst="rect">
            <a:avLst/>
          </a:prstGeom>
          <a:solidFill>
            <a:srgbClr val="B6D7A8">
              <a:alpha val="70000"/>
            </a:srgbClr>
          </a:solidFill>
          <a:ln w="9525" cap="flat" cmpd="sng">
            <a:noFill/>
            <a:prstDash val="solid"/>
            <a:round/>
            <a:headEnd type="none" w="sm" len="sm"/>
            <a:tailEnd type="none" w="sm" len="sm"/>
          </a:ln>
        </p:spPr>
        <p:txBody>
          <a:bodyPr spcFirstLastPara="1" wrap="square" lIns="91425" tIns="91425" rIns="91425" bIns="91425" anchor="ctr" anchorCtr="0">
            <a:spAutoFit/>
          </a:bodyPr>
          <a:lstStyle/>
          <a:p>
            <a:pPr marL="0" lvl="0" indent="0" algn="ctr" rtl="0">
              <a:spcAft>
                <a:spcPts val="600"/>
              </a:spcAft>
              <a:buNone/>
            </a:pPr>
            <a:r>
              <a:rPr lang="en-US" sz="2000" b="1" i="1" u="sng" dirty="0" err="1">
                <a:solidFill>
                  <a:schemeClr val="tx1">
                    <a:lumMod val="75000"/>
                    <a:lumOff val="25000"/>
                  </a:schemeClr>
                </a:solidFill>
                <a:latin typeface="Century Gothic"/>
                <a:ea typeface="Century Gothic"/>
                <a:cs typeface="Century Gothic"/>
                <a:sym typeface="Century Gothic"/>
              </a:rPr>
              <a:t>Choristoneura</a:t>
            </a:r>
            <a:r>
              <a:rPr lang="en-US" sz="2000" b="1" i="1" u="sng" dirty="0">
                <a:solidFill>
                  <a:schemeClr val="tx1">
                    <a:lumMod val="75000"/>
                    <a:lumOff val="25000"/>
                  </a:schemeClr>
                </a:solidFill>
                <a:latin typeface="Century Gothic"/>
                <a:ea typeface="Century Gothic"/>
                <a:cs typeface="Century Gothic"/>
                <a:sym typeface="Century Gothic"/>
              </a:rPr>
              <a:t> </a:t>
            </a:r>
            <a:r>
              <a:rPr lang="en-US" sz="2000" b="1" i="1" u="sng" dirty="0" err="1">
                <a:solidFill>
                  <a:schemeClr val="tx1">
                    <a:lumMod val="75000"/>
                    <a:lumOff val="25000"/>
                  </a:schemeClr>
                </a:solidFill>
                <a:latin typeface="Century Gothic"/>
                <a:ea typeface="Century Gothic"/>
                <a:cs typeface="Century Gothic"/>
                <a:sym typeface="Century Gothic"/>
              </a:rPr>
              <a:t>freemani</a:t>
            </a:r>
            <a:endParaRPr lang="en-US" sz="2000" b="1" i="1" u="sng" dirty="0">
              <a:solidFill>
                <a:schemeClr val="tx1">
                  <a:lumMod val="75000"/>
                  <a:lumOff val="25000"/>
                </a:schemeClr>
              </a:solidFill>
              <a:latin typeface="Century Gothic"/>
              <a:ea typeface="Century Gothic"/>
              <a:cs typeface="Century Gothic"/>
              <a:sym typeface="Century Gothic"/>
            </a:endParaRPr>
          </a:p>
          <a:p>
            <a:pPr marL="342900" indent="-342900">
              <a:spcAft>
                <a:spcPts val="600"/>
              </a:spcAft>
              <a:buClr>
                <a:srgbClr val="3E4268"/>
              </a:buClr>
              <a:buFont typeface="Webdings" panose="05030102010509060703" pitchFamily="18" charset="2"/>
              <a:buChar char="4"/>
            </a:pPr>
            <a:r>
              <a:rPr lang="en-US" sz="2000" dirty="0">
                <a:solidFill>
                  <a:schemeClr val="tx1">
                    <a:lumMod val="75000"/>
                    <a:lumOff val="25000"/>
                  </a:schemeClr>
                </a:solidFill>
                <a:latin typeface="Century Gothic"/>
                <a:cs typeface="Century Gothic"/>
              </a:rPr>
              <a:t>Defoliator species</a:t>
            </a:r>
          </a:p>
          <a:p>
            <a:pPr marL="342900" indent="-342900">
              <a:spcAft>
                <a:spcPts val="600"/>
              </a:spcAft>
              <a:buClr>
                <a:srgbClr val="3E4268"/>
              </a:buClr>
              <a:buFont typeface="Webdings" panose="05030102010509060703" pitchFamily="18" charset="2"/>
              <a:buChar char="4"/>
            </a:pPr>
            <a:r>
              <a:rPr lang="en-US" sz="2000" dirty="0">
                <a:solidFill>
                  <a:schemeClr val="tx1">
                    <a:lumMod val="75000"/>
                    <a:lumOff val="25000"/>
                  </a:schemeClr>
                </a:solidFill>
                <a:latin typeface="Century Gothic"/>
                <a:cs typeface="Century Gothic"/>
              </a:rPr>
              <a:t>Consumes current years growth</a:t>
            </a:r>
          </a:p>
          <a:p>
            <a:pPr marL="342900" indent="-342900">
              <a:spcAft>
                <a:spcPts val="600"/>
              </a:spcAft>
              <a:buClr>
                <a:srgbClr val="3E4268"/>
              </a:buClr>
              <a:buFont typeface="Webdings" panose="05030102010509060703" pitchFamily="18" charset="2"/>
              <a:buChar char="4"/>
            </a:pPr>
            <a:r>
              <a:rPr lang="en-US" sz="2000" dirty="0" smtClean="0">
                <a:solidFill>
                  <a:schemeClr val="tx1">
                    <a:lumMod val="75000"/>
                    <a:lumOff val="25000"/>
                  </a:schemeClr>
                </a:solidFill>
                <a:latin typeface="Century Gothic"/>
                <a:cs typeface="Century Gothic"/>
              </a:rPr>
              <a:t>Douglas-Fir</a:t>
            </a:r>
            <a:r>
              <a:rPr lang="en-US" sz="2000" dirty="0">
                <a:solidFill>
                  <a:schemeClr val="tx1">
                    <a:lumMod val="75000"/>
                    <a:lumOff val="25000"/>
                  </a:schemeClr>
                </a:solidFill>
                <a:latin typeface="Century Gothic"/>
                <a:cs typeface="Century Gothic"/>
              </a:rPr>
              <a:t>, </a:t>
            </a:r>
            <a:r>
              <a:rPr lang="en-US" sz="2000" dirty="0" smtClean="0">
                <a:solidFill>
                  <a:schemeClr val="tx1">
                    <a:lumMod val="75000"/>
                    <a:lumOff val="25000"/>
                  </a:schemeClr>
                </a:solidFill>
                <a:latin typeface="Century Gothic"/>
                <a:cs typeface="Century Gothic"/>
              </a:rPr>
              <a:t>Spruce, </a:t>
            </a:r>
            <a:r>
              <a:rPr lang="en-US" sz="2000" dirty="0">
                <a:solidFill>
                  <a:schemeClr val="tx1">
                    <a:lumMod val="75000"/>
                    <a:lumOff val="25000"/>
                  </a:schemeClr>
                </a:solidFill>
                <a:latin typeface="Century Gothic"/>
                <a:cs typeface="Century Gothic"/>
              </a:rPr>
              <a:t>Fir</a:t>
            </a:r>
            <a:endParaRPr sz="2000" dirty="0">
              <a:solidFill>
                <a:schemeClr val="tx1">
                  <a:lumMod val="75000"/>
                  <a:lumOff val="25000"/>
                </a:schemeClr>
              </a:solidFill>
              <a:latin typeface="Century Gothic"/>
              <a:ea typeface="Century Gothic"/>
              <a:cs typeface="Century Gothic"/>
              <a:sym typeface="Century Gothic"/>
            </a:endParaRPr>
          </a:p>
        </p:txBody>
      </p:sp>
      <p:sp>
        <p:nvSpPr>
          <p:cNvPr id="2" name="TextBox 1"/>
          <p:cNvSpPr txBox="1"/>
          <p:nvPr/>
        </p:nvSpPr>
        <p:spPr>
          <a:xfrm>
            <a:off x="9679774" y="6532449"/>
            <a:ext cx="2512226" cy="276999"/>
          </a:xfrm>
          <a:prstGeom prst="rect">
            <a:avLst/>
          </a:prstGeom>
          <a:solidFill>
            <a:srgbClr val="FFFFFF">
              <a:alpha val="65098"/>
            </a:srgbClr>
          </a:solidFill>
        </p:spPr>
        <p:txBody>
          <a:bodyPr wrap="none" rtlCol="0">
            <a:spAutoFit/>
          </a:bodyPr>
          <a:lstStyle/>
          <a:p>
            <a:pPr algn="r"/>
            <a:r>
              <a:rPr lang="en-US" sz="1200" b="1" dirty="0">
                <a:solidFill>
                  <a:schemeClr val="tx1">
                    <a:lumMod val="75000"/>
                    <a:lumOff val="25000"/>
                  </a:schemeClr>
                </a:solidFill>
                <a:latin typeface="Century Gothic" panose="020B0502020202020204" pitchFamily="34" charset="0"/>
              </a:rPr>
              <a:t>Image Credit: Dion </a:t>
            </a:r>
            <a:r>
              <a:rPr lang="en-US" sz="1200" b="1" dirty="0" err="1">
                <a:solidFill>
                  <a:schemeClr val="tx1">
                    <a:lumMod val="75000"/>
                    <a:lumOff val="25000"/>
                  </a:schemeClr>
                </a:solidFill>
                <a:latin typeface="Century Gothic" panose="020B0502020202020204" pitchFamily="34" charset="0"/>
              </a:rPr>
              <a:t>Manastyrski</a:t>
            </a:r>
            <a:endParaRPr lang="en-US" sz="1200" b="1" dirty="0">
              <a:solidFill>
                <a:schemeClr val="tx1">
                  <a:lumMod val="75000"/>
                  <a:lumOff val="25000"/>
                </a:schemeClr>
              </a:solidFill>
              <a:latin typeface="Century Gothic" panose="020B0502020202020204" pitchFamily="34" charset="0"/>
            </a:endParaRPr>
          </a:p>
        </p:txBody>
      </p:sp>
      <p:sp>
        <p:nvSpPr>
          <p:cNvPr id="3" name="TextBox 2"/>
          <p:cNvSpPr txBox="1"/>
          <p:nvPr/>
        </p:nvSpPr>
        <p:spPr>
          <a:xfrm>
            <a:off x="698693" y="6024998"/>
            <a:ext cx="8486587" cy="492443"/>
          </a:xfrm>
          <a:prstGeom prst="rect">
            <a:avLst/>
          </a:prstGeom>
          <a:solidFill>
            <a:srgbClr val="C4E0B4">
              <a:alpha val="70000"/>
            </a:srgbClr>
          </a:solidFill>
        </p:spPr>
        <p:txBody>
          <a:bodyPr wrap="square" rtlCol="0">
            <a:spAutoFit/>
          </a:bodyPr>
          <a:lstStyle/>
          <a:p>
            <a:r>
              <a:rPr lang="en-US" sz="2600" b="1" dirty="0">
                <a:solidFill>
                  <a:schemeClr val="tx1">
                    <a:lumMod val="75000"/>
                    <a:lumOff val="25000"/>
                  </a:schemeClr>
                </a:solidFill>
                <a:latin typeface="Century Gothic"/>
                <a:cs typeface="Century Gothic"/>
              </a:rPr>
              <a:t>Weakened trees </a:t>
            </a:r>
            <a:r>
              <a:rPr lang="en-US" sz="2600" b="1" dirty="0">
                <a:solidFill>
                  <a:schemeClr val="tx1">
                    <a:lumMod val="75000"/>
                    <a:lumOff val="25000"/>
                  </a:schemeClr>
                </a:solidFill>
                <a:latin typeface="Century Gothic"/>
                <a:ea typeface="Century Gothic"/>
                <a:cs typeface="Century Gothic"/>
                <a:sym typeface="Century Gothic"/>
              </a:rPr>
              <a:t>→</a:t>
            </a:r>
            <a:r>
              <a:rPr lang="en-US" sz="2600" b="1" dirty="0">
                <a:solidFill>
                  <a:schemeClr val="tx1">
                    <a:lumMod val="75000"/>
                    <a:lumOff val="25000"/>
                  </a:schemeClr>
                </a:solidFill>
                <a:latin typeface="Century Gothic"/>
                <a:cs typeface="Century Gothic"/>
                <a:sym typeface="Wingdings"/>
              </a:rPr>
              <a:t> </a:t>
            </a:r>
            <a:r>
              <a:rPr lang="en-US" sz="2600" b="1" dirty="0">
                <a:solidFill>
                  <a:schemeClr val="tx1">
                    <a:lumMod val="75000"/>
                    <a:lumOff val="25000"/>
                  </a:schemeClr>
                </a:solidFill>
                <a:latin typeface="Century Gothic"/>
                <a:cs typeface="Century Gothic"/>
              </a:rPr>
              <a:t> prone to insect/disease attacks</a:t>
            </a:r>
          </a:p>
        </p:txBody>
      </p:sp>
      <p:sp>
        <p:nvSpPr>
          <p:cNvPr id="10" name="Google Shape;169;p18"/>
          <p:cNvSpPr txBox="1">
            <a:spLocks noGrp="1"/>
          </p:cNvSpPr>
          <p:nvPr>
            <p:ph type="title"/>
          </p:nvPr>
        </p:nvSpPr>
        <p:spPr>
          <a:xfrm>
            <a:off x="1122773" y="224003"/>
            <a:ext cx="7806874" cy="683577"/>
          </a:xfrm>
          <a:prstGeom prst="rect">
            <a:avLst/>
          </a:prstGeom>
          <a:solidFill>
            <a:srgbClr val="C4E0B4">
              <a:alpha val="84000"/>
            </a:srgbClr>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E4268"/>
              </a:buClr>
              <a:buSzPts val="4800"/>
              <a:buFont typeface="Century Gothic"/>
              <a:buNone/>
            </a:pPr>
            <a:r>
              <a:rPr lang="en-US" dirty="0"/>
              <a:t>Western Spruce Budworm</a:t>
            </a:r>
            <a:endParaRPr sz="4800" b="0" i="0" u="none" strike="noStrike" cap="none" dirty="0">
              <a:solidFill>
                <a:srgbClr val="3E4268"/>
              </a:solidFill>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5"/>
                                        </p:tgtEl>
                                        <p:attrNameLst>
                                          <p:attrName>style.visibility</p:attrName>
                                        </p:attrNameLst>
                                      </p:cBhvr>
                                      <p:to>
                                        <p:strVal val="visible"/>
                                      </p:to>
                                    </p:set>
                                    <p:animEffect transition="in" filter="fade">
                                      <p:cBhvr>
                                        <p:cTn id="7" dur="500"/>
                                        <p:tgtEl>
                                          <p:spTgt spid="1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4"/>
                                        </p:tgtEl>
                                        <p:attrNameLst>
                                          <p:attrName>style.visibility</p:attrName>
                                        </p:attrNameLst>
                                      </p:cBhvr>
                                      <p:to>
                                        <p:strVal val="visible"/>
                                      </p:to>
                                    </p:set>
                                    <p:animEffect transition="in" filter="fade">
                                      <p:cBhvr>
                                        <p:cTn id="12" dur="500"/>
                                        <p:tgtEl>
                                          <p:spTgt spid="1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 grpId="0" animBg="1"/>
      <p:bldP spid="175" grpId="0" animBg="1"/>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38"/>
          <p:cNvSpPr txBox="1">
            <a:spLocks noGrp="1"/>
          </p:cNvSpPr>
          <p:nvPr>
            <p:ph type="title"/>
          </p:nvPr>
        </p:nvSpPr>
        <p:spPr>
          <a:xfrm>
            <a:off x="1000125" y="377824"/>
            <a:ext cx="9413277" cy="4794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E4268"/>
              </a:buClr>
              <a:buSzPts val="4320"/>
              <a:buFont typeface="Century Gothic"/>
              <a:buNone/>
            </a:pPr>
            <a:r>
              <a:rPr lang="en-US" sz="4320" b="0" i="0" u="none" strike="noStrike" cap="none" dirty="0">
                <a:solidFill>
                  <a:srgbClr val="3E4268"/>
                </a:solidFill>
                <a:latin typeface="Century Gothic"/>
                <a:ea typeface="Century Gothic"/>
                <a:cs typeface="Century Gothic"/>
                <a:sym typeface="Century Gothic"/>
              </a:rPr>
              <a:t>Acknowledgements</a:t>
            </a:r>
            <a:endParaRPr dirty="0"/>
          </a:p>
        </p:txBody>
      </p:sp>
      <p:sp>
        <p:nvSpPr>
          <p:cNvPr id="376" name="Google Shape;376;p38"/>
          <p:cNvSpPr txBox="1">
            <a:spLocks noGrp="1"/>
          </p:cNvSpPr>
          <p:nvPr>
            <p:ph type="body" idx="1"/>
          </p:nvPr>
        </p:nvSpPr>
        <p:spPr>
          <a:xfrm>
            <a:off x="602776" y="1315245"/>
            <a:ext cx="10986448" cy="4552155"/>
          </a:xfrm>
          <a:prstGeom prst="rect">
            <a:avLst/>
          </a:prstGeom>
          <a:noFill/>
          <a:ln>
            <a:noFill/>
          </a:ln>
        </p:spPr>
        <p:txBody>
          <a:bodyPr spcFirstLastPara="1" wrap="square" lIns="91425" tIns="45700" rIns="91425" bIns="45700" anchor="t" anchorCtr="0">
            <a:noAutofit/>
          </a:bodyPr>
          <a:lstStyle/>
          <a:p>
            <a:pPr>
              <a:lnSpc>
                <a:spcPct val="200000"/>
              </a:lnSpc>
              <a:spcBef>
                <a:spcPts val="0"/>
              </a:spcBef>
            </a:pPr>
            <a:r>
              <a:rPr lang="en-US" b="1" dirty="0">
                <a:solidFill>
                  <a:schemeClr val="tx1">
                    <a:lumMod val="75000"/>
                    <a:lumOff val="25000"/>
                  </a:schemeClr>
                </a:solidFill>
              </a:rPr>
              <a:t>Dr. Paul Evangelista </a:t>
            </a:r>
            <a:r>
              <a:rPr lang="en-US" dirty="0">
                <a:solidFill>
                  <a:schemeClr val="tx1">
                    <a:lumMod val="75000"/>
                    <a:lumOff val="25000"/>
                  </a:schemeClr>
                </a:solidFill>
              </a:rPr>
              <a:t>(Colorado State University, Natural Resource Ecology Laboratory)</a:t>
            </a:r>
          </a:p>
          <a:p>
            <a:pPr>
              <a:lnSpc>
                <a:spcPct val="200000"/>
              </a:lnSpc>
              <a:spcBef>
                <a:spcPts val="0"/>
              </a:spcBef>
            </a:pPr>
            <a:r>
              <a:rPr lang="en-US" b="1" dirty="0">
                <a:solidFill>
                  <a:schemeClr val="tx1">
                    <a:lumMod val="75000"/>
                    <a:lumOff val="25000"/>
                  </a:schemeClr>
                </a:solidFill>
              </a:rPr>
              <a:t>Tony Vorster </a:t>
            </a:r>
            <a:r>
              <a:rPr lang="en-US" dirty="0">
                <a:solidFill>
                  <a:schemeClr val="tx1">
                    <a:lumMod val="75000"/>
                    <a:lumOff val="25000"/>
                  </a:schemeClr>
                </a:solidFill>
              </a:rPr>
              <a:t>(Colorado State University, Natural Resource Ecology Laboratory)</a:t>
            </a:r>
          </a:p>
          <a:p>
            <a:pPr>
              <a:lnSpc>
                <a:spcPct val="200000"/>
              </a:lnSpc>
              <a:spcBef>
                <a:spcPts val="0"/>
              </a:spcBef>
            </a:pPr>
            <a:r>
              <a:rPr lang="en-US" b="1" dirty="0">
                <a:solidFill>
                  <a:schemeClr val="tx1">
                    <a:lumMod val="75000"/>
                    <a:lumOff val="25000"/>
                  </a:schemeClr>
                </a:solidFill>
              </a:rPr>
              <a:t>Brian Woodward </a:t>
            </a:r>
            <a:r>
              <a:rPr lang="en-US" dirty="0">
                <a:solidFill>
                  <a:schemeClr val="tx1">
                    <a:lumMod val="75000"/>
                    <a:lumOff val="25000"/>
                  </a:schemeClr>
                </a:solidFill>
              </a:rPr>
              <a:t>(Colorado State University, Natural Resource Ecology Laboratory)</a:t>
            </a:r>
          </a:p>
          <a:p>
            <a:pPr>
              <a:lnSpc>
                <a:spcPct val="200000"/>
              </a:lnSpc>
              <a:spcBef>
                <a:spcPts val="0"/>
              </a:spcBef>
            </a:pPr>
            <a:r>
              <a:rPr lang="en-US" b="1" dirty="0">
                <a:solidFill>
                  <a:schemeClr val="tx1">
                    <a:lumMod val="75000"/>
                    <a:lumOff val="25000"/>
                  </a:schemeClr>
                </a:solidFill>
              </a:rPr>
              <a:t>Nicholas Young </a:t>
            </a:r>
            <a:r>
              <a:rPr lang="en-US" dirty="0">
                <a:solidFill>
                  <a:schemeClr val="tx1">
                    <a:lumMod val="75000"/>
                    <a:lumOff val="25000"/>
                  </a:schemeClr>
                </a:solidFill>
              </a:rPr>
              <a:t>(Colorado State University, Natural Resource Ecology Laboratory)</a:t>
            </a:r>
          </a:p>
          <a:p>
            <a:pPr>
              <a:lnSpc>
                <a:spcPct val="200000"/>
              </a:lnSpc>
              <a:spcBef>
                <a:spcPts val="0"/>
              </a:spcBef>
            </a:pPr>
            <a:r>
              <a:rPr lang="en-US" b="1" dirty="0" smtClean="0">
                <a:solidFill>
                  <a:schemeClr val="tx1">
                    <a:lumMod val="75000"/>
                    <a:lumOff val="25000"/>
                  </a:schemeClr>
                </a:solidFill>
              </a:rPr>
              <a:t>Dr. Catherine </a:t>
            </a:r>
            <a:r>
              <a:rPr lang="en-US" b="1" dirty="0" err="1" smtClean="0">
                <a:solidFill>
                  <a:schemeClr val="tx1">
                    <a:lumMod val="75000"/>
                    <a:lumOff val="25000"/>
                  </a:schemeClr>
                </a:solidFill>
              </a:rPr>
              <a:t>Jarnevich</a:t>
            </a:r>
            <a:r>
              <a:rPr lang="en-US" b="1" dirty="0" smtClean="0">
                <a:solidFill>
                  <a:schemeClr val="tx1">
                    <a:lumMod val="75000"/>
                    <a:lumOff val="25000"/>
                  </a:schemeClr>
                </a:solidFill>
              </a:rPr>
              <a:t> </a:t>
            </a:r>
            <a:r>
              <a:rPr lang="en-US" dirty="0">
                <a:solidFill>
                  <a:schemeClr val="tx1">
                    <a:lumMod val="75000"/>
                    <a:lumOff val="25000"/>
                  </a:schemeClr>
                </a:solidFill>
              </a:rPr>
              <a:t>(United States Geologic Survey – Fort Collins Science Center) </a:t>
            </a:r>
          </a:p>
          <a:p>
            <a:pPr>
              <a:lnSpc>
                <a:spcPct val="200000"/>
              </a:lnSpc>
              <a:spcBef>
                <a:spcPts val="0"/>
              </a:spcBef>
            </a:pPr>
            <a:r>
              <a:rPr lang="en-US" b="1" dirty="0">
                <a:solidFill>
                  <a:schemeClr val="tx1">
                    <a:lumMod val="75000"/>
                    <a:lumOff val="25000"/>
                  </a:schemeClr>
                </a:solidFill>
              </a:rPr>
              <a:t>Aaron Swallow </a:t>
            </a:r>
            <a:r>
              <a:rPr lang="en-US" dirty="0" smtClean="0">
                <a:solidFill>
                  <a:schemeClr val="tx1">
                    <a:lumMod val="75000"/>
                    <a:lumOff val="25000"/>
                  </a:schemeClr>
                </a:solidFill>
              </a:rPr>
              <a:t>(Ranch Environmental Manager)</a:t>
            </a:r>
            <a:endParaRPr lang="en-US" dirty="0">
              <a:solidFill>
                <a:schemeClr val="tx1">
                  <a:lumMod val="75000"/>
                  <a:lumOff val="25000"/>
                </a:schemeClr>
              </a:solidFill>
            </a:endParaRPr>
          </a:p>
          <a:p>
            <a:pPr>
              <a:lnSpc>
                <a:spcPct val="200000"/>
              </a:lnSpc>
              <a:spcBef>
                <a:spcPts val="0"/>
              </a:spcBef>
            </a:pPr>
            <a:r>
              <a:rPr lang="en-US" b="1" dirty="0" smtClean="0">
                <a:solidFill>
                  <a:schemeClr val="tx1">
                    <a:lumMod val="75000"/>
                    <a:lumOff val="25000"/>
                  </a:schemeClr>
                </a:solidFill>
              </a:rPr>
              <a:t>Dr. Amanda </a:t>
            </a:r>
            <a:r>
              <a:rPr lang="en-US" b="1" dirty="0">
                <a:solidFill>
                  <a:schemeClr val="tx1">
                    <a:lumMod val="75000"/>
                    <a:lumOff val="25000"/>
                  </a:schemeClr>
                </a:solidFill>
              </a:rPr>
              <a:t>West </a:t>
            </a:r>
            <a:r>
              <a:rPr lang="en-US" dirty="0">
                <a:solidFill>
                  <a:schemeClr val="tx1">
                    <a:lumMod val="75000"/>
                    <a:lumOff val="25000"/>
                  </a:schemeClr>
                </a:solidFill>
              </a:rPr>
              <a:t>(Colorado State Forest Service,  Manager of Science Information)</a:t>
            </a:r>
          </a:p>
          <a:p>
            <a:pPr>
              <a:lnSpc>
                <a:spcPct val="100000"/>
              </a:lnSpc>
              <a:spcBef>
                <a:spcPts val="0"/>
              </a:spcBef>
            </a:pPr>
            <a:endParaRPr lang="en-US" dirty="0">
              <a:solidFill>
                <a:schemeClr val="tx1">
                  <a:lumMod val="75000"/>
                  <a:lumOff val="25000"/>
                </a:schemeClr>
              </a:solidFill>
            </a:endParaRPr>
          </a:p>
          <a:p>
            <a:pPr>
              <a:lnSpc>
                <a:spcPct val="100000"/>
              </a:lnSpc>
              <a:spcBef>
                <a:spcPts val="0"/>
              </a:spcBef>
            </a:pPr>
            <a:endParaRPr lang="en-US" dirty="0">
              <a:solidFill>
                <a:schemeClr val="tx1">
                  <a:lumMod val="75000"/>
                  <a:lumOff val="25000"/>
                </a:schemeClr>
              </a:solidFill>
            </a:endParaRPr>
          </a:p>
          <a:p>
            <a:pPr marL="0" marR="0" lvl="0" indent="0" algn="l" rtl="0">
              <a:lnSpc>
                <a:spcPct val="90000"/>
              </a:lnSpc>
              <a:spcBef>
                <a:spcPts val="0"/>
              </a:spcBef>
              <a:spcAft>
                <a:spcPts val="0"/>
              </a:spcAft>
              <a:buClr>
                <a:srgbClr val="3F3F3F"/>
              </a:buClr>
              <a:buSzPts val="2000"/>
              <a:buFont typeface="Arial"/>
              <a:buNone/>
            </a:pPr>
            <a:endParaRPr sz="2000" b="0" i="0" u="none" strike="noStrike" cap="none" dirty="0">
              <a:solidFill>
                <a:srgbClr val="3F3F3F"/>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0843" y="2949574"/>
            <a:ext cx="3567726" cy="479425"/>
          </a:xfrm>
        </p:spPr>
        <p:txBody>
          <a:bodyPr/>
          <a:lstStyle/>
          <a:p>
            <a:r>
              <a:rPr lang="en-US" b="1" dirty="0" smtClean="0">
                <a:solidFill>
                  <a:schemeClr val="tx1">
                    <a:lumMod val="75000"/>
                    <a:lumOff val="25000"/>
                  </a:schemeClr>
                </a:solidFill>
              </a:rPr>
              <a:t>Questions?</a:t>
            </a:r>
            <a:endParaRPr lang="en-US" b="1" dirty="0">
              <a:solidFill>
                <a:schemeClr val="tx1">
                  <a:lumMod val="75000"/>
                  <a:lumOff val="25000"/>
                </a:schemeClr>
              </a:solidFil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4074" r="3197"/>
          <a:stretch/>
        </p:blipFill>
        <p:spPr>
          <a:xfrm rot="16200000" flipH="1" flipV="1">
            <a:off x="5989584" y="655584"/>
            <a:ext cx="6858000" cy="5546833"/>
          </a:xfrm>
          <a:prstGeom prst="rect">
            <a:avLst/>
          </a:prstGeom>
        </p:spPr>
      </p:pic>
      <p:sp>
        <p:nvSpPr>
          <p:cNvPr id="4" name="TextBox 3"/>
          <p:cNvSpPr txBox="1"/>
          <p:nvPr/>
        </p:nvSpPr>
        <p:spPr>
          <a:xfrm>
            <a:off x="9876942" y="6580052"/>
            <a:ext cx="2315057" cy="276999"/>
          </a:xfrm>
          <a:prstGeom prst="rect">
            <a:avLst/>
          </a:prstGeom>
          <a:solidFill>
            <a:srgbClr val="FFFFFF">
              <a:alpha val="69020"/>
            </a:srgbClr>
          </a:solidFill>
        </p:spPr>
        <p:txBody>
          <a:bodyPr wrap="none" rtlCol="0">
            <a:spAutoFit/>
          </a:bodyPr>
          <a:lstStyle/>
          <a:p>
            <a:pPr algn="r"/>
            <a:r>
              <a:rPr lang="en-US" sz="1200" b="1" dirty="0">
                <a:solidFill>
                  <a:schemeClr val="tx2">
                    <a:lumMod val="25000"/>
                  </a:schemeClr>
                </a:solidFill>
                <a:latin typeface="Century Gothic" panose="020B0502020202020204" pitchFamily="34" charset="0"/>
              </a:rPr>
              <a:t>Image </a:t>
            </a:r>
            <a:r>
              <a:rPr lang="en-US" sz="1200" b="1" dirty="0" smtClean="0">
                <a:solidFill>
                  <a:schemeClr val="tx2">
                    <a:lumMod val="25000"/>
                  </a:schemeClr>
                </a:solidFill>
                <a:latin typeface="Century Gothic" panose="020B0502020202020204" pitchFamily="34" charset="0"/>
              </a:rPr>
              <a:t>Credit: Dr. Bill </a:t>
            </a:r>
            <a:r>
              <a:rPr lang="en-US" sz="1200" b="1" dirty="0" err="1">
                <a:solidFill>
                  <a:schemeClr val="tx2">
                    <a:lumMod val="25000"/>
                  </a:schemeClr>
                </a:solidFill>
                <a:latin typeface="Century Gothic" panose="020B0502020202020204" pitchFamily="34" charset="0"/>
              </a:rPr>
              <a:t>Romme</a:t>
            </a:r>
            <a:endParaRPr lang="en-US" sz="1200" b="1" dirty="0">
              <a:solidFill>
                <a:schemeClr val="tx2">
                  <a:lumMod val="25000"/>
                </a:schemeClr>
              </a:solidFill>
              <a:latin typeface="Century Gothic" panose="020B0502020202020204" pitchFamily="34" charset="0"/>
            </a:endParaRPr>
          </a:p>
        </p:txBody>
      </p:sp>
      <p:sp>
        <p:nvSpPr>
          <p:cNvPr id="5" name="TextBox 4"/>
          <p:cNvSpPr txBox="1"/>
          <p:nvPr/>
        </p:nvSpPr>
        <p:spPr>
          <a:xfrm>
            <a:off x="4767510" y="6482232"/>
            <a:ext cx="824108" cy="276999"/>
          </a:xfrm>
          <a:prstGeom prst="rect">
            <a:avLst/>
          </a:prstGeom>
          <a:solidFill>
            <a:schemeClr val="bg1">
              <a:alpha val="69020"/>
            </a:schemeClr>
          </a:solidFill>
        </p:spPr>
        <p:txBody>
          <a:bodyPr wrap="square" rtlCol="0">
            <a:spAutoFit/>
          </a:bodyPr>
          <a:lstStyle/>
          <a:p>
            <a:r>
              <a:rPr lang="en-US" sz="1200" b="1" dirty="0" err="1" smtClean="0">
                <a:solidFill>
                  <a:schemeClr val="tx2">
                    <a:lumMod val="25000"/>
                  </a:schemeClr>
                </a:solidFill>
                <a:latin typeface="Century Gothic" panose="020B0502020202020204" pitchFamily="34" charset="0"/>
              </a:rPr>
              <a:t>FlatIicon</a:t>
            </a:r>
            <a:endParaRPr lang="en-US" sz="1200" b="1" dirty="0">
              <a:solidFill>
                <a:schemeClr val="tx2">
                  <a:lumMod val="25000"/>
                </a:schemeClr>
              </a:solidFill>
              <a:latin typeface="Century Gothic" panose="020B0502020202020204"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035" y="5660423"/>
            <a:ext cx="888665" cy="888665"/>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46422" y="5660423"/>
            <a:ext cx="761790" cy="761790"/>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68032" t="34262" b="34397"/>
          <a:stretch/>
        </p:blipFill>
        <p:spPr>
          <a:xfrm>
            <a:off x="4588913" y="5560440"/>
            <a:ext cx="1181303" cy="1088629"/>
          </a:xfrm>
          <a:prstGeom prst="rect">
            <a:avLst/>
          </a:prstGeom>
        </p:spPr>
      </p:pic>
      <p:sp>
        <p:nvSpPr>
          <p:cNvPr id="10" name="TextBox 9"/>
          <p:cNvSpPr txBox="1"/>
          <p:nvPr/>
        </p:nvSpPr>
        <p:spPr>
          <a:xfrm>
            <a:off x="2121629" y="6482231"/>
            <a:ext cx="1811376" cy="276999"/>
          </a:xfrm>
          <a:prstGeom prst="rect">
            <a:avLst/>
          </a:prstGeom>
          <a:noFill/>
          <a:ln>
            <a:noFill/>
          </a:ln>
        </p:spPr>
        <p:txBody>
          <a:bodyPr wrap="square" rtlCol="0">
            <a:spAutoFit/>
          </a:bodyPr>
          <a:lstStyle/>
          <a:p>
            <a:r>
              <a:rPr lang="en-US" sz="1200" b="1" dirty="0" err="1" smtClean="0">
                <a:solidFill>
                  <a:schemeClr val="tx2">
                    <a:lumMod val="25000"/>
                  </a:schemeClr>
                </a:solidFill>
                <a:latin typeface="Century Gothic" panose="020B0502020202020204" pitchFamily="34" charset="0"/>
              </a:rPr>
              <a:t>Icomoon</a:t>
            </a:r>
            <a:r>
              <a:rPr lang="en-US" sz="1200" b="1" dirty="0" smtClean="0">
                <a:solidFill>
                  <a:schemeClr val="tx2">
                    <a:lumMod val="25000"/>
                  </a:schemeClr>
                </a:solidFill>
                <a:latin typeface="Century Gothic" panose="020B0502020202020204" pitchFamily="34" charset="0"/>
              </a:rPr>
              <a:t> via </a:t>
            </a:r>
            <a:r>
              <a:rPr lang="en-US" sz="1200" b="1" dirty="0" err="1" smtClean="0">
                <a:solidFill>
                  <a:schemeClr val="tx2">
                    <a:lumMod val="25000"/>
                  </a:schemeClr>
                </a:solidFill>
                <a:latin typeface="Century Gothic" panose="020B0502020202020204" pitchFamily="34" charset="0"/>
              </a:rPr>
              <a:t>Flaticon</a:t>
            </a:r>
            <a:endParaRPr lang="en-US" sz="1200" b="1" dirty="0">
              <a:solidFill>
                <a:schemeClr val="tx2">
                  <a:lumMod val="25000"/>
                </a:schemeClr>
              </a:solidFill>
              <a:latin typeface="Century Gothic" panose="020B0502020202020204" pitchFamily="34" charset="0"/>
            </a:endParaRPr>
          </a:p>
        </p:txBody>
      </p:sp>
      <p:sp>
        <p:nvSpPr>
          <p:cNvPr id="11" name="TextBox 10"/>
          <p:cNvSpPr txBox="1"/>
          <p:nvPr/>
        </p:nvSpPr>
        <p:spPr>
          <a:xfrm>
            <a:off x="109249" y="6492316"/>
            <a:ext cx="1752236" cy="276999"/>
          </a:xfrm>
          <a:prstGeom prst="rect">
            <a:avLst/>
          </a:prstGeom>
          <a:solidFill>
            <a:srgbClr val="FFFFFF">
              <a:alpha val="69020"/>
            </a:srgbClr>
          </a:solidFill>
        </p:spPr>
        <p:txBody>
          <a:bodyPr wrap="square" rtlCol="0">
            <a:spAutoFit/>
          </a:bodyPr>
          <a:lstStyle/>
          <a:p>
            <a:r>
              <a:rPr lang="en-US" sz="1200" b="1" dirty="0" err="1" smtClean="0">
                <a:solidFill>
                  <a:schemeClr val="tx2">
                    <a:lumMod val="25000"/>
                  </a:schemeClr>
                </a:solidFill>
                <a:latin typeface="Century Gothic" panose="020B0502020202020204" pitchFamily="34" charset="0"/>
              </a:rPr>
              <a:t>Freepik</a:t>
            </a:r>
            <a:r>
              <a:rPr lang="en-US" sz="1200" b="1" dirty="0" smtClean="0">
                <a:solidFill>
                  <a:schemeClr val="tx2">
                    <a:lumMod val="25000"/>
                  </a:schemeClr>
                </a:solidFill>
                <a:latin typeface="Century Gothic" panose="020B0502020202020204" pitchFamily="34" charset="0"/>
              </a:rPr>
              <a:t> via </a:t>
            </a:r>
            <a:r>
              <a:rPr lang="en-US" sz="1200" b="1" dirty="0" err="1" smtClean="0">
                <a:solidFill>
                  <a:schemeClr val="tx2">
                    <a:lumMod val="25000"/>
                  </a:schemeClr>
                </a:solidFill>
                <a:latin typeface="Century Gothic" panose="020B0502020202020204" pitchFamily="34" charset="0"/>
              </a:rPr>
              <a:t>Flaticon</a:t>
            </a:r>
            <a:endParaRPr lang="en-US" sz="1200" b="1" dirty="0">
              <a:solidFill>
                <a:schemeClr val="tx2">
                  <a:lumMod val="25000"/>
                </a:schemeClr>
              </a:solidFill>
              <a:latin typeface="Century Gothic" panose="020B0502020202020204" pitchFamily="34" charset="0"/>
            </a:endParaRPr>
          </a:p>
        </p:txBody>
      </p:sp>
      <p:sp>
        <p:nvSpPr>
          <p:cNvPr id="12" name="TextBox 11"/>
          <p:cNvSpPr txBox="1"/>
          <p:nvPr/>
        </p:nvSpPr>
        <p:spPr>
          <a:xfrm>
            <a:off x="109249" y="5301696"/>
            <a:ext cx="2535182" cy="276999"/>
          </a:xfrm>
          <a:prstGeom prst="rect">
            <a:avLst/>
          </a:prstGeom>
          <a:solidFill>
            <a:srgbClr val="FFFFFF">
              <a:alpha val="69020"/>
            </a:srgbClr>
          </a:solidFill>
        </p:spPr>
        <p:txBody>
          <a:bodyPr wrap="square" rtlCol="0">
            <a:spAutoFit/>
          </a:bodyPr>
          <a:lstStyle/>
          <a:p>
            <a:r>
              <a:rPr lang="en-US" sz="1200" b="1" dirty="0" smtClean="0">
                <a:solidFill>
                  <a:schemeClr val="tx2">
                    <a:lumMod val="25000"/>
                  </a:schemeClr>
                </a:solidFill>
                <a:latin typeface="Century Gothic" panose="020B0502020202020204" pitchFamily="34" charset="0"/>
              </a:rPr>
              <a:t>Icon Credit:</a:t>
            </a:r>
            <a:endParaRPr lang="en-US" sz="1200" b="1" dirty="0">
              <a:solidFill>
                <a:schemeClr val="tx2">
                  <a:lumMod val="25000"/>
                </a:schemeClr>
              </a:solidFill>
              <a:latin typeface="Century Gothic" panose="020B0502020202020204" pitchFamily="34" charset="0"/>
            </a:endParaRPr>
          </a:p>
        </p:txBody>
      </p:sp>
    </p:spTree>
    <p:extLst>
      <p:ext uri="{BB962C8B-B14F-4D97-AF65-F5344CB8AC3E}">
        <p14:creationId xmlns:p14="http://schemas.microsoft.com/office/powerpoint/2010/main" val="422326032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2647" y="2967356"/>
            <a:ext cx="4706707" cy="923289"/>
          </a:xfrm>
        </p:spPr>
        <p:txBody>
          <a:bodyPr wrap="none">
            <a:spAutoFit/>
          </a:bodyPr>
          <a:lstStyle/>
          <a:p>
            <a:r>
              <a:rPr lang="en-US" sz="6000" b="1" dirty="0" smtClean="0"/>
              <a:t>Bonus Slides</a:t>
            </a:r>
            <a:endParaRPr lang="en-US" sz="6000" b="1" dirty="0"/>
          </a:p>
        </p:txBody>
      </p:sp>
    </p:spTree>
    <p:extLst>
      <p:ext uri="{BB962C8B-B14F-4D97-AF65-F5344CB8AC3E}">
        <p14:creationId xmlns:p14="http://schemas.microsoft.com/office/powerpoint/2010/main" val="18008522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a:t>
            </a:r>
            <a:r>
              <a:rPr lang="en-US"/>
              <a:t>Data Results</a:t>
            </a:r>
          </a:p>
        </p:txBody>
      </p:sp>
      <p:sp>
        <p:nvSpPr>
          <p:cNvPr id="12" name="Text Placeholder 3"/>
          <p:cNvSpPr txBox="1">
            <a:spLocks/>
          </p:cNvSpPr>
          <p:nvPr/>
        </p:nvSpPr>
        <p:spPr>
          <a:xfrm>
            <a:off x="252248" y="1158359"/>
            <a:ext cx="5364158" cy="5257800"/>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marR="0" lvl="0" indent="-342900" algn="l" defTabSz="914400" rtl="0" eaLnBrk="1" fontAlgn="auto" latinLnBrk="0" hangingPunct="1">
              <a:lnSpc>
                <a:spcPct val="110000"/>
              </a:lnSpc>
              <a:spcBef>
                <a:spcPts val="0"/>
              </a:spcBef>
              <a:spcAft>
                <a:spcPts val="600"/>
              </a:spcAft>
              <a:buClr>
                <a:srgbClr val="3E4268"/>
              </a:buClr>
              <a:buSzTx/>
              <a:buFont typeface="Wingdings 3" panose="05040102010807070707" pitchFamily="18" charset="2"/>
              <a:buChar char="}"/>
              <a:tabLst/>
              <a:defRPr/>
            </a:pPr>
            <a:r>
              <a:rPr lang="en-US" sz="2800" b="1" dirty="0" smtClean="0">
                <a:solidFill>
                  <a:sysClr val="windowText" lastClr="000000">
                    <a:lumMod val="75000"/>
                    <a:lumOff val="25000"/>
                  </a:sysClr>
                </a:solidFill>
              </a:rPr>
              <a:t>Sampler 1</a:t>
            </a:r>
          </a:p>
          <a:p>
            <a:pPr marL="800100" lvl="1" indent="-342900">
              <a:lnSpc>
                <a:spcPct val="110000"/>
              </a:lnSpc>
              <a:spcBef>
                <a:spcPts val="0"/>
              </a:spcBef>
              <a:spcAft>
                <a:spcPts val="600"/>
              </a:spcAft>
              <a:buClr>
                <a:srgbClr val="3E4268"/>
              </a:buClr>
              <a:buFont typeface="Wingdings 3" panose="05040102010807070707" pitchFamily="18" charset="2"/>
              <a:buChar char="}"/>
              <a:defRPr/>
            </a:pPr>
            <a:r>
              <a:rPr lang="en-US" sz="2200" dirty="0" smtClean="0">
                <a:solidFill>
                  <a:sysClr val="windowText" lastClr="000000">
                    <a:lumMod val="75000"/>
                    <a:lumOff val="25000"/>
                  </a:sysClr>
                </a:solidFill>
              </a:rPr>
              <a:t>41% sampling points had tree mortality, range: 5-90%</a:t>
            </a:r>
            <a:endParaRPr kumimoji="0" lang="en-US" sz="2200" i="0" u="none" strike="noStrike" kern="1200" cap="none" spc="0" normalizeH="0" baseline="0" noProof="0" dirty="0" smtClean="0">
              <a:ln>
                <a:noFill/>
              </a:ln>
              <a:solidFill>
                <a:sysClr val="windowText" lastClr="000000">
                  <a:lumMod val="75000"/>
                  <a:lumOff val="25000"/>
                </a:sysClr>
              </a:solidFill>
              <a:effectLst/>
              <a:uLnTx/>
              <a:uFillTx/>
            </a:endParaRPr>
          </a:p>
          <a:p>
            <a:pPr marL="342900" marR="0" lvl="0" indent="-342900" algn="l" defTabSz="914400" rtl="0" eaLnBrk="1" fontAlgn="auto" latinLnBrk="0" hangingPunct="1">
              <a:lnSpc>
                <a:spcPct val="110000"/>
              </a:lnSpc>
              <a:spcBef>
                <a:spcPts val="0"/>
              </a:spcBef>
              <a:spcAft>
                <a:spcPts val="600"/>
              </a:spcAft>
              <a:buClr>
                <a:srgbClr val="3E4268"/>
              </a:buClr>
              <a:buSzTx/>
              <a:buFont typeface="Wingdings 3" panose="05040102010807070707" pitchFamily="18" charset="2"/>
              <a:buChar char="}"/>
              <a:tabLst/>
              <a:defRPr/>
            </a:pPr>
            <a:r>
              <a:rPr lang="en-US" sz="2800" b="1" dirty="0" smtClean="0">
                <a:solidFill>
                  <a:sysClr val="windowText" lastClr="000000">
                    <a:lumMod val="75000"/>
                    <a:lumOff val="25000"/>
                  </a:sysClr>
                </a:solidFill>
              </a:rPr>
              <a:t>Sampler 2: </a:t>
            </a:r>
          </a:p>
          <a:p>
            <a:pPr marL="800100" lvl="1" indent="-342900">
              <a:lnSpc>
                <a:spcPct val="110000"/>
              </a:lnSpc>
              <a:spcBef>
                <a:spcPts val="0"/>
              </a:spcBef>
              <a:spcAft>
                <a:spcPts val="600"/>
              </a:spcAft>
              <a:buClr>
                <a:srgbClr val="3E4268"/>
              </a:buClr>
              <a:buFont typeface="Wingdings 3" panose="05040102010807070707" pitchFamily="18" charset="2"/>
              <a:buChar char="}"/>
              <a:defRPr/>
            </a:pPr>
            <a:r>
              <a:rPr lang="en-US" sz="2200" dirty="0" smtClean="0">
                <a:solidFill>
                  <a:sysClr val="windowText" lastClr="000000">
                    <a:lumMod val="75000"/>
                    <a:lumOff val="25000"/>
                  </a:sysClr>
                </a:solidFill>
              </a:rPr>
              <a:t>33% points with tree mortality range: 5-70%</a:t>
            </a:r>
          </a:p>
          <a:p>
            <a:pPr marL="342900" marR="0" lvl="0" indent="-342900" algn="l" defTabSz="914400" rtl="0" eaLnBrk="1" fontAlgn="auto" latinLnBrk="0" hangingPunct="1">
              <a:lnSpc>
                <a:spcPct val="110000"/>
              </a:lnSpc>
              <a:spcBef>
                <a:spcPts val="0"/>
              </a:spcBef>
              <a:spcAft>
                <a:spcPts val="600"/>
              </a:spcAft>
              <a:buClr>
                <a:srgbClr val="3E4268"/>
              </a:buClr>
              <a:buSzTx/>
              <a:buFont typeface="Wingdings 3" panose="05040102010807070707" pitchFamily="18" charset="2"/>
              <a:buChar char="}"/>
              <a:tabLst/>
              <a:defRPr/>
            </a:pPr>
            <a:r>
              <a:rPr lang="en-US" sz="2800" b="1" dirty="0" smtClean="0">
                <a:solidFill>
                  <a:sysClr val="windowText" lastClr="000000">
                    <a:lumMod val="75000"/>
                    <a:lumOff val="25000"/>
                  </a:sysClr>
                </a:solidFill>
              </a:rPr>
              <a:t>Average: </a:t>
            </a:r>
          </a:p>
          <a:p>
            <a:pPr marL="800100" lvl="1" indent="-342900">
              <a:lnSpc>
                <a:spcPct val="110000"/>
              </a:lnSpc>
              <a:spcBef>
                <a:spcPts val="0"/>
              </a:spcBef>
              <a:spcAft>
                <a:spcPts val="600"/>
              </a:spcAft>
              <a:buClr>
                <a:srgbClr val="3E4268"/>
              </a:buClr>
              <a:buFont typeface="Wingdings 3" panose="05040102010807070707" pitchFamily="18" charset="2"/>
              <a:buChar char="}"/>
              <a:defRPr/>
            </a:pPr>
            <a:r>
              <a:rPr lang="en-US" sz="2200" dirty="0" smtClean="0">
                <a:solidFill>
                  <a:sysClr val="windowText" lastClr="000000">
                    <a:lumMod val="75000"/>
                    <a:lumOff val="25000"/>
                  </a:sysClr>
                </a:solidFill>
              </a:rPr>
              <a:t>49% points with tree mortality, range: 2.5-75%</a:t>
            </a:r>
          </a:p>
          <a:p>
            <a:pPr marL="342900" marR="0" lvl="0" indent="-342900" algn="l" defTabSz="914400" rtl="0" eaLnBrk="1" fontAlgn="auto" latinLnBrk="0" hangingPunct="1">
              <a:lnSpc>
                <a:spcPct val="110000"/>
              </a:lnSpc>
              <a:spcBef>
                <a:spcPts val="0"/>
              </a:spcBef>
              <a:spcAft>
                <a:spcPts val="600"/>
              </a:spcAft>
              <a:buClr>
                <a:srgbClr val="3E4268"/>
              </a:buClr>
              <a:buSzTx/>
              <a:buFont typeface="Wingdings 3" panose="05040102010807070707" pitchFamily="18" charset="2"/>
              <a:buChar char="}"/>
              <a:tabLst/>
              <a:defRPr/>
            </a:pPr>
            <a:r>
              <a:rPr kumimoji="0" lang="en-US" sz="2800" b="1" i="0" u="none" strike="noStrike" kern="1200" cap="none" spc="0" normalizeH="0" baseline="0" noProof="0" dirty="0" smtClean="0">
                <a:ln>
                  <a:noFill/>
                </a:ln>
                <a:solidFill>
                  <a:sysClr val="windowText" lastClr="000000">
                    <a:lumMod val="75000"/>
                    <a:lumOff val="25000"/>
                  </a:sysClr>
                </a:solidFill>
                <a:effectLst/>
                <a:uLnTx/>
                <a:uFillTx/>
              </a:rPr>
              <a:t>Consensus: </a:t>
            </a:r>
          </a:p>
          <a:p>
            <a:pPr marL="800100" lvl="1" indent="-342900">
              <a:lnSpc>
                <a:spcPct val="110000"/>
              </a:lnSpc>
              <a:spcBef>
                <a:spcPts val="0"/>
              </a:spcBef>
              <a:spcAft>
                <a:spcPts val="600"/>
              </a:spcAft>
              <a:buClr>
                <a:srgbClr val="3E4268"/>
              </a:buClr>
              <a:buFont typeface="Wingdings 3" panose="05040102010807070707" pitchFamily="18" charset="2"/>
              <a:buChar char="}"/>
              <a:defRPr/>
            </a:pPr>
            <a:r>
              <a:rPr kumimoji="0" lang="en-US" sz="2200" i="0" u="none" strike="noStrike" kern="1200" cap="none" spc="0" normalizeH="0" baseline="0" noProof="0" dirty="0" smtClean="0">
                <a:ln>
                  <a:noFill/>
                </a:ln>
                <a:solidFill>
                  <a:sysClr val="windowText" lastClr="000000">
                    <a:lumMod val="75000"/>
                    <a:lumOff val="25000"/>
                  </a:sysClr>
                </a:solidFill>
                <a:effectLst/>
                <a:uLnTx/>
                <a:uFillTx/>
              </a:rPr>
              <a:t>49% points </a:t>
            </a:r>
            <a:r>
              <a:rPr lang="en-US" sz="2200" dirty="0" smtClean="0">
                <a:solidFill>
                  <a:sysClr val="windowText" lastClr="000000">
                    <a:lumMod val="75000"/>
                    <a:lumOff val="25000"/>
                  </a:sysClr>
                </a:solidFill>
              </a:rPr>
              <a:t>with </a:t>
            </a:r>
            <a:r>
              <a:rPr kumimoji="0" lang="en-US" sz="2200" i="0" u="none" strike="noStrike" kern="1200" cap="none" spc="0" normalizeH="0" baseline="0" noProof="0" dirty="0" smtClean="0">
                <a:ln>
                  <a:noFill/>
                </a:ln>
                <a:solidFill>
                  <a:sysClr val="windowText" lastClr="000000">
                    <a:lumMod val="75000"/>
                    <a:lumOff val="25000"/>
                  </a:sysClr>
                </a:solidFill>
                <a:effectLst/>
                <a:uLnTx/>
                <a:uFillTx/>
              </a:rPr>
              <a:t>mortality, range: 2.5-85%</a:t>
            </a:r>
          </a:p>
        </p:txBody>
      </p:sp>
      <p:grpSp>
        <p:nvGrpSpPr>
          <p:cNvPr id="24" name="Group 23"/>
          <p:cNvGrpSpPr/>
          <p:nvPr/>
        </p:nvGrpSpPr>
        <p:grpSpPr>
          <a:xfrm>
            <a:off x="5616406" y="798916"/>
            <a:ext cx="6394468" cy="5910328"/>
            <a:chOff x="5454357" y="793958"/>
            <a:chExt cx="6394468" cy="5910328"/>
          </a:xfrm>
        </p:grpSpPr>
        <p:grpSp>
          <p:nvGrpSpPr>
            <p:cNvPr id="7" name="Group 6"/>
            <p:cNvGrpSpPr/>
            <p:nvPr/>
          </p:nvGrpSpPr>
          <p:grpSpPr>
            <a:xfrm>
              <a:off x="6269404" y="905417"/>
              <a:ext cx="5579421" cy="5486400"/>
              <a:chOff x="6269404" y="905417"/>
              <a:chExt cx="5579421" cy="548640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7095" y="905417"/>
                <a:ext cx="5471730" cy="5486400"/>
              </a:xfrm>
              <a:prstGeom prst="rect">
                <a:avLst/>
              </a:prstGeom>
            </p:spPr>
          </p:pic>
          <p:sp>
            <p:nvSpPr>
              <p:cNvPr id="6" name="Rectangle 5"/>
              <p:cNvSpPr/>
              <p:nvPr/>
            </p:nvSpPr>
            <p:spPr>
              <a:xfrm>
                <a:off x="6269404" y="3168869"/>
                <a:ext cx="299544" cy="8513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Rectangle 3"/>
            <p:cNvSpPr/>
            <p:nvPr/>
          </p:nvSpPr>
          <p:spPr>
            <a:xfrm>
              <a:off x="7987888" y="793958"/>
              <a:ext cx="2827257" cy="6249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latin typeface="Century Gothic" panose="020B0502020202020204" pitchFamily="34" charset="0"/>
                </a:rPr>
                <a:t>Sampler 1 Dataset</a:t>
              </a:r>
              <a:endParaRPr lang="en-US" sz="2000" b="1" dirty="0">
                <a:solidFill>
                  <a:schemeClr val="tx1"/>
                </a:solidFill>
                <a:latin typeface="Century Gothic" panose="020B0502020202020204" pitchFamily="34" charset="0"/>
              </a:endParaRPr>
            </a:p>
          </p:txBody>
        </p:sp>
        <p:sp>
          <p:nvSpPr>
            <p:cNvPr id="11" name="Rectangle 10"/>
            <p:cNvSpPr/>
            <p:nvPr/>
          </p:nvSpPr>
          <p:spPr>
            <a:xfrm>
              <a:off x="7906898" y="6079347"/>
              <a:ext cx="2412124" cy="6249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latin typeface="Century Gothic" panose="020B0502020202020204" pitchFamily="34" charset="0"/>
                </a:rPr>
                <a:t>Percent Mortality</a:t>
              </a:r>
              <a:endParaRPr lang="en-US" sz="2000" b="1" dirty="0">
                <a:solidFill>
                  <a:schemeClr val="tx1"/>
                </a:solidFill>
                <a:latin typeface="Century Gothic" panose="020B0502020202020204" pitchFamily="34" charset="0"/>
              </a:endParaRPr>
            </a:p>
          </p:txBody>
        </p:sp>
        <p:sp>
          <p:nvSpPr>
            <p:cNvPr id="13" name="Rectangle 12"/>
            <p:cNvSpPr/>
            <p:nvPr/>
          </p:nvSpPr>
          <p:spPr>
            <a:xfrm rot="16200000">
              <a:off x="4560765" y="3440185"/>
              <a:ext cx="2412124" cy="6249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latin typeface="Century Gothic" panose="020B0502020202020204" pitchFamily="34" charset="0"/>
                </a:rPr>
                <a:t>Frequency</a:t>
              </a:r>
              <a:endParaRPr lang="en-US" sz="2000" b="1" dirty="0">
                <a:solidFill>
                  <a:schemeClr val="tx1"/>
                </a:solidFill>
                <a:latin typeface="Century Gothic" panose="020B0502020202020204" pitchFamily="34" charset="0"/>
              </a:endParaRPr>
            </a:p>
          </p:txBody>
        </p:sp>
        <p:sp>
          <p:nvSpPr>
            <p:cNvPr id="5" name="Rectangle 4"/>
            <p:cNvSpPr/>
            <p:nvPr/>
          </p:nvSpPr>
          <p:spPr>
            <a:xfrm>
              <a:off x="6826474" y="5811332"/>
              <a:ext cx="599089" cy="4414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Century Gothic" panose="020B0502020202020204" pitchFamily="34" charset="0"/>
                </a:rPr>
                <a:t>0</a:t>
              </a:r>
            </a:p>
          </p:txBody>
        </p:sp>
        <p:sp>
          <p:nvSpPr>
            <p:cNvPr id="14" name="Rectangle 13"/>
            <p:cNvSpPr/>
            <p:nvPr/>
          </p:nvSpPr>
          <p:spPr>
            <a:xfrm>
              <a:off x="7688344" y="5806072"/>
              <a:ext cx="599089" cy="4414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latin typeface="Century Gothic" panose="020B0502020202020204" pitchFamily="34" charset="0"/>
                </a:rPr>
                <a:t>20</a:t>
              </a:r>
              <a:endParaRPr lang="en-US" sz="2000" b="1" dirty="0">
                <a:solidFill>
                  <a:schemeClr val="tx1"/>
                </a:solidFill>
                <a:latin typeface="Century Gothic" panose="020B0502020202020204" pitchFamily="34" charset="0"/>
              </a:endParaRPr>
            </a:p>
          </p:txBody>
        </p:sp>
        <p:sp>
          <p:nvSpPr>
            <p:cNvPr id="15" name="Rectangle 14"/>
            <p:cNvSpPr/>
            <p:nvPr/>
          </p:nvSpPr>
          <p:spPr>
            <a:xfrm>
              <a:off x="8555474" y="5837604"/>
              <a:ext cx="599089" cy="4414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latin typeface="Century Gothic" panose="020B0502020202020204" pitchFamily="34" charset="0"/>
                </a:rPr>
                <a:t>40</a:t>
              </a:r>
              <a:endParaRPr lang="en-US" sz="2000" b="1" dirty="0">
                <a:solidFill>
                  <a:schemeClr val="tx1"/>
                </a:solidFill>
                <a:latin typeface="Century Gothic" panose="020B0502020202020204" pitchFamily="34" charset="0"/>
              </a:endParaRPr>
            </a:p>
          </p:txBody>
        </p:sp>
        <p:sp>
          <p:nvSpPr>
            <p:cNvPr id="16" name="Rectangle 15"/>
            <p:cNvSpPr/>
            <p:nvPr/>
          </p:nvSpPr>
          <p:spPr>
            <a:xfrm>
              <a:off x="9422604" y="5837604"/>
              <a:ext cx="599089" cy="4414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latin typeface="Century Gothic" panose="020B0502020202020204" pitchFamily="34" charset="0"/>
                </a:rPr>
                <a:t>60</a:t>
              </a:r>
              <a:endParaRPr lang="en-US" sz="2000" b="1" dirty="0">
                <a:solidFill>
                  <a:schemeClr val="tx1"/>
                </a:solidFill>
                <a:latin typeface="Century Gothic" panose="020B0502020202020204" pitchFamily="34" charset="0"/>
              </a:endParaRPr>
            </a:p>
          </p:txBody>
        </p:sp>
        <p:sp>
          <p:nvSpPr>
            <p:cNvPr id="17" name="Rectangle 16"/>
            <p:cNvSpPr/>
            <p:nvPr/>
          </p:nvSpPr>
          <p:spPr>
            <a:xfrm>
              <a:off x="10289734" y="5821838"/>
              <a:ext cx="599089" cy="4414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latin typeface="Century Gothic" panose="020B0502020202020204" pitchFamily="34" charset="0"/>
                </a:rPr>
                <a:t>80</a:t>
              </a:r>
              <a:endParaRPr lang="en-US" sz="2000" b="1" dirty="0">
                <a:solidFill>
                  <a:schemeClr val="tx1"/>
                </a:solidFill>
                <a:latin typeface="Century Gothic" panose="020B0502020202020204" pitchFamily="34" charset="0"/>
              </a:endParaRPr>
            </a:p>
          </p:txBody>
        </p:sp>
        <p:sp>
          <p:nvSpPr>
            <p:cNvPr id="18" name="Rectangle 17"/>
            <p:cNvSpPr/>
            <p:nvPr/>
          </p:nvSpPr>
          <p:spPr>
            <a:xfrm>
              <a:off x="11083294" y="5837604"/>
              <a:ext cx="751489" cy="4414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latin typeface="Century Gothic" panose="020B0502020202020204" pitchFamily="34" charset="0"/>
                </a:rPr>
                <a:t>100</a:t>
              </a:r>
              <a:endParaRPr lang="en-US" sz="2000" b="1" dirty="0">
                <a:solidFill>
                  <a:schemeClr val="tx1"/>
                </a:solidFill>
                <a:latin typeface="Century Gothic" panose="020B0502020202020204" pitchFamily="34" charset="0"/>
              </a:endParaRPr>
            </a:p>
          </p:txBody>
        </p:sp>
        <p:sp>
          <p:nvSpPr>
            <p:cNvPr id="19" name="Rectangle 18"/>
            <p:cNvSpPr/>
            <p:nvPr/>
          </p:nvSpPr>
          <p:spPr>
            <a:xfrm>
              <a:off x="6269404" y="5285794"/>
              <a:ext cx="599089" cy="4414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Century Gothic" panose="020B0502020202020204" pitchFamily="34" charset="0"/>
                </a:rPr>
                <a:t>0</a:t>
              </a:r>
            </a:p>
          </p:txBody>
        </p:sp>
        <p:sp>
          <p:nvSpPr>
            <p:cNvPr id="20" name="Rectangle 19"/>
            <p:cNvSpPr/>
            <p:nvPr/>
          </p:nvSpPr>
          <p:spPr>
            <a:xfrm>
              <a:off x="6127492" y="4324068"/>
              <a:ext cx="709470" cy="4414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latin typeface="Century Gothic" panose="020B0502020202020204" pitchFamily="34" charset="0"/>
                </a:rPr>
                <a:t>100</a:t>
              </a:r>
              <a:endParaRPr lang="en-US" sz="2000" b="1" dirty="0">
                <a:solidFill>
                  <a:schemeClr val="tx1"/>
                </a:solidFill>
                <a:latin typeface="Century Gothic" panose="020B0502020202020204" pitchFamily="34" charset="0"/>
              </a:endParaRPr>
            </a:p>
          </p:txBody>
        </p:sp>
        <p:sp>
          <p:nvSpPr>
            <p:cNvPr id="21" name="Rectangle 20"/>
            <p:cNvSpPr/>
            <p:nvPr/>
          </p:nvSpPr>
          <p:spPr>
            <a:xfrm>
              <a:off x="6095978" y="3345594"/>
              <a:ext cx="709470" cy="4414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Century Gothic" panose="020B0502020202020204" pitchFamily="34" charset="0"/>
                </a:rPr>
                <a:t>2</a:t>
              </a:r>
              <a:r>
                <a:rPr lang="en-US" sz="2000" b="1" dirty="0" smtClean="0">
                  <a:solidFill>
                    <a:schemeClr val="tx1"/>
                  </a:solidFill>
                  <a:latin typeface="Century Gothic" panose="020B0502020202020204" pitchFamily="34" charset="0"/>
                </a:rPr>
                <a:t>00</a:t>
              </a:r>
              <a:endParaRPr lang="en-US" sz="2000" b="1" dirty="0">
                <a:solidFill>
                  <a:schemeClr val="tx1"/>
                </a:solidFill>
                <a:latin typeface="Century Gothic" panose="020B0502020202020204" pitchFamily="34" charset="0"/>
              </a:endParaRPr>
            </a:p>
          </p:txBody>
        </p:sp>
        <p:sp>
          <p:nvSpPr>
            <p:cNvPr id="22" name="Rectangle 21"/>
            <p:cNvSpPr/>
            <p:nvPr/>
          </p:nvSpPr>
          <p:spPr>
            <a:xfrm>
              <a:off x="6122232" y="2395356"/>
              <a:ext cx="709470" cy="4414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Century Gothic" panose="020B0502020202020204" pitchFamily="34" charset="0"/>
                </a:rPr>
                <a:t>3</a:t>
              </a:r>
              <a:r>
                <a:rPr lang="en-US" sz="2000" b="1" dirty="0" smtClean="0">
                  <a:solidFill>
                    <a:schemeClr val="tx1"/>
                  </a:solidFill>
                  <a:latin typeface="Century Gothic" panose="020B0502020202020204" pitchFamily="34" charset="0"/>
                </a:rPr>
                <a:t>00</a:t>
              </a:r>
              <a:endParaRPr lang="en-US" sz="2000" b="1" dirty="0">
                <a:solidFill>
                  <a:schemeClr val="tx1"/>
                </a:solidFill>
                <a:latin typeface="Century Gothic" panose="020B0502020202020204" pitchFamily="34" charset="0"/>
              </a:endParaRPr>
            </a:p>
          </p:txBody>
        </p:sp>
        <p:sp>
          <p:nvSpPr>
            <p:cNvPr id="23" name="Rectangle 22"/>
            <p:cNvSpPr/>
            <p:nvPr/>
          </p:nvSpPr>
          <p:spPr>
            <a:xfrm>
              <a:off x="6090700" y="1449396"/>
              <a:ext cx="709470" cy="4414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Century Gothic" panose="020B0502020202020204" pitchFamily="34" charset="0"/>
                </a:rPr>
                <a:t>4</a:t>
              </a:r>
              <a:r>
                <a:rPr lang="en-US" sz="2000" b="1" dirty="0" smtClean="0">
                  <a:solidFill>
                    <a:schemeClr val="tx1"/>
                  </a:solidFill>
                  <a:latin typeface="Century Gothic" panose="020B0502020202020204" pitchFamily="34" charset="0"/>
                </a:rPr>
                <a:t>00</a:t>
              </a:r>
              <a:endParaRPr lang="en-US" sz="2000" b="1" dirty="0">
                <a:solidFill>
                  <a:schemeClr val="tx1"/>
                </a:solidFill>
                <a:latin typeface="Century Gothic" panose="020B0502020202020204" pitchFamily="34" charset="0"/>
              </a:endParaRPr>
            </a:p>
          </p:txBody>
        </p:sp>
      </p:grpSp>
      <p:grpSp>
        <p:nvGrpSpPr>
          <p:cNvPr id="50" name="Group 49"/>
          <p:cNvGrpSpPr/>
          <p:nvPr/>
        </p:nvGrpSpPr>
        <p:grpSpPr>
          <a:xfrm>
            <a:off x="5705368" y="789175"/>
            <a:ext cx="6305506" cy="5962395"/>
            <a:chOff x="5705368" y="746849"/>
            <a:chExt cx="6305506" cy="5962395"/>
          </a:xfrm>
        </p:grpSpPr>
        <p:grpSp>
          <p:nvGrpSpPr>
            <p:cNvPr id="44" name="Group 43"/>
            <p:cNvGrpSpPr/>
            <p:nvPr/>
          </p:nvGrpSpPr>
          <p:grpSpPr>
            <a:xfrm>
              <a:off x="5705368" y="746849"/>
              <a:ext cx="6305506" cy="5962395"/>
              <a:chOff x="-514579" y="972081"/>
              <a:chExt cx="6305506" cy="5962395"/>
            </a:xfrm>
          </p:grpSpPr>
          <p:sp>
            <p:nvSpPr>
              <p:cNvPr id="36" name="Rectangle 35"/>
              <p:cNvSpPr/>
              <p:nvPr/>
            </p:nvSpPr>
            <p:spPr>
              <a:xfrm rot="16200000">
                <a:off x="-1408171" y="3681692"/>
                <a:ext cx="2412124" cy="6249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latin typeface="Century Gothic" panose="020B0502020202020204" pitchFamily="34" charset="0"/>
                  </a:rPr>
                  <a:t>Frequency</a:t>
                </a:r>
                <a:endParaRPr lang="en-US" sz="2000" b="1" dirty="0">
                  <a:solidFill>
                    <a:schemeClr val="tx1"/>
                  </a:solidFill>
                  <a:latin typeface="Century Gothic" panose="020B0502020202020204" pitchFamily="34" charset="0"/>
                </a:endParaRPr>
              </a:p>
            </p:txBody>
          </p:sp>
          <p:grpSp>
            <p:nvGrpSpPr>
              <p:cNvPr id="41" name="Group 40"/>
              <p:cNvGrpSpPr/>
              <p:nvPr/>
            </p:nvGrpSpPr>
            <p:grpSpPr>
              <a:xfrm>
                <a:off x="110361" y="972081"/>
                <a:ext cx="5680566" cy="5962395"/>
                <a:chOff x="110361" y="972081"/>
                <a:chExt cx="5680566" cy="5962395"/>
              </a:xfrm>
            </p:grpSpPr>
            <p:grpSp>
              <p:nvGrpSpPr>
                <p:cNvPr id="37" name="Group 36"/>
                <p:cNvGrpSpPr/>
                <p:nvPr/>
              </p:nvGrpSpPr>
              <p:grpSpPr>
                <a:xfrm>
                  <a:off x="304527" y="972081"/>
                  <a:ext cx="5486400" cy="5962395"/>
                  <a:chOff x="-10793" y="972081"/>
                  <a:chExt cx="5486400" cy="5962395"/>
                </a:xfrm>
              </p:grpSpPr>
              <p:grpSp>
                <p:nvGrpSpPr>
                  <p:cNvPr id="29" name="Group 28"/>
                  <p:cNvGrpSpPr/>
                  <p:nvPr/>
                </p:nvGrpSpPr>
                <p:grpSpPr>
                  <a:xfrm>
                    <a:off x="-10793" y="972081"/>
                    <a:ext cx="5486400" cy="5962395"/>
                    <a:chOff x="-128385" y="1420831"/>
                    <a:chExt cx="5486400" cy="5962395"/>
                  </a:xfrm>
                </p:grpSpPr>
                <p:grpSp>
                  <p:nvGrpSpPr>
                    <p:cNvPr id="27" name="Group 26"/>
                    <p:cNvGrpSpPr/>
                    <p:nvPr/>
                  </p:nvGrpSpPr>
                  <p:grpSpPr>
                    <a:xfrm>
                      <a:off x="-128385" y="1420831"/>
                      <a:ext cx="5486400" cy="5626424"/>
                      <a:chOff x="-128385" y="1420831"/>
                      <a:chExt cx="5486400" cy="5626424"/>
                    </a:xfrm>
                  </p:grpSpPr>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385" y="1560855"/>
                        <a:ext cx="5486400" cy="5486400"/>
                      </a:xfrm>
                      <a:prstGeom prst="rect">
                        <a:avLst/>
                      </a:prstGeom>
                    </p:spPr>
                  </p:pic>
                  <p:sp>
                    <p:nvSpPr>
                      <p:cNvPr id="26" name="Rectangle 25"/>
                      <p:cNvSpPr/>
                      <p:nvPr/>
                    </p:nvSpPr>
                    <p:spPr>
                      <a:xfrm>
                        <a:off x="1458573" y="1420831"/>
                        <a:ext cx="2846047" cy="6249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latin typeface="Century Gothic" panose="020B0502020202020204" pitchFamily="34" charset="0"/>
                          </a:rPr>
                          <a:t>Sampler 2 Dataset</a:t>
                        </a:r>
                        <a:endParaRPr lang="en-US" sz="2000" b="1" dirty="0">
                          <a:solidFill>
                            <a:schemeClr val="tx1"/>
                          </a:solidFill>
                          <a:latin typeface="Century Gothic" panose="020B0502020202020204" pitchFamily="34" charset="0"/>
                        </a:endParaRPr>
                      </a:p>
                    </p:txBody>
                  </p:sp>
                </p:grpSp>
                <p:sp>
                  <p:nvSpPr>
                    <p:cNvPr id="28" name="Rectangle 27"/>
                    <p:cNvSpPr/>
                    <p:nvPr/>
                  </p:nvSpPr>
                  <p:spPr>
                    <a:xfrm>
                      <a:off x="1402592" y="6758287"/>
                      <a:ext cx="2412124" cy="6249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latin typeface="Century Gothic" panose="020B0502020202020204" pitchFamily="34" charset="0"/>
                        </a:rPr>
                        <a:t>Percent Mortality</a:t>
                      </a:r>
                      <a:endParaRPr lang="en-US" sz="2000" b="1" dirty="0">
                        <a:solidFill>
                          <a:schemeClr val="tx1"/>
                        </a:solidFill>
                        <a:latin typeface="Century Gothic" panose="020B0502020202020204" pitchFamily="34" charset="0"/>
                      </a:endParaRPr>
                    </a:p>
                  </p:txBody>
                </p:sp>
              </p:grpSp>
              <p:sp>
                <p:nvSpPr>
                  <p:cNvPr id="30" name="Rectangle 29"/>
                  <p:cNvSpPr/>
                  <p:nvPr/>
                </p:nvSpPr>
                <p:spPr>
                  <a:xfrm>
                    <a:off x="443416" y="6004310"/>
                    <a:ext cx="599089" cy="4414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Century Gothic" panose="020B0502020202020204" pitchFamily="34" charset="0"/>
                      </a:rPr>
                      <a:t>0</a:t>
                    </a:r>
                  </a:p>
                </p:txBody>
              </p:sp>
              <p:sp>
                <p:nvSpPr>
                  <p:cNvPr id="31" name="Rectangle 30"/>
                  <p:cNvSpPr/>
                  <p:nvPr/>
                </p:nvSpPr>
                <p:spPr>
                  <a:xfrm>
                    <a:off x="1326286" y="5988598"/>
                    <a:ext cx="599089" cy="4414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latin typeface="Century Gothic" panose="020B0502020202020204" pitchFamily="34" charset="0"/>
                      </a:rPr>
                      <a:t>20</a:t>
                    </a:r>
                    <a:endParaRPr lang="en-US" sz="2000" b="1" dirty="0">
                      <a:solidFill>
                        <a:schemeClr val="tx1"/>
                      </a:solidFill>
                      <a:latin typeface="Century Gothic" panose="020B0502020202020204" pitchFamily="34" charset="0"/>
                    </a:endParaRPr>
                  </a:p>
                </p:txBody>
              </p:sp>
              <p:sp>
                <p:nvSpPr>
                  <p:cNvPr id="32" name="Rectangle 31"/>
                  <p:cNvSpPr/>
                  <p:nvPr/>
                </p:nvSpPr>
                <p:spPr>
                  <a:xfrm>
                    <a:off x="2158679" y="5996756"/>
                    <a:ext cx="599089" cy="4414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Century Gothic" panose="020B0502020202020204" pitchFamily="34" charset="0"/>
                      </a:rPr>
                      <a:t>4</a:t>
                    </a:r>
                    <a:r>
                      <a:rPr lang="en-US" sz="2000" b="1" dirty="0" smtClean="0">
                        <a:solidFill>
                          <a:schemeClr val="tx1"/>
                        </a:solidFill>
                        <a:latin typeface="Century Gothic" panose="020B0502020202020204" pitchFamily="34" charset="0"/>
                      </a:rPr>
                      <a:t>0</a:t>
                    </a:r>
                    <a:endParaRPr lang="en-US" sz="2000" b="1" dirty="0">
                      <a:solidFill>
                        <a:schemeClr val="tx1"/>
                      </a:solidFill>
                      <a:latin typeface="Century Gothic" panose="020B0502020202020204" pitchFamily="34" charset="0"/>
                    </a:endParaRPr>
                  </a:p>
                </p:txBody>
              </p:sp>
              <p:sp>
                <p:nvSpPr>
                  <p:cNvPr id="33" name="Rectangle 32"/>
                  <p:cNvSpPr/>
                  <p:nvPr/>
                </p:nvSpPr>
                <p:spPr>
                  <a:xfrm>
                    <a:off x="3030087" y="6015177"/>
                    <a:ext cx="599089" cy="4414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Century Gothic" panose="020B0502020202020204" pitchFamily="34" charset="0"/>
                      </a:rPr>
                      <a:t>6</a:t>
                    </a:r>
                    <a:r>
                      <a:rPr lang="en-US" sz="2000" b="1" dirty="0" smtClean="0">
                        <a:solidFill>
                          <a:schemeClr val="tx1"/>
                        </a:solidFill>
                        <a:latin typeface="Century Gothic" panose="020B0502020202020204" pitchFamily="34" charset="0"/>
                      </a:rPr>
                      <a:t>0</a:t>
                    </a:r>
                    <a:endParaRPr lang="en-US" sz="2000" b="1" dirty="0">
                      <a:solidFill>
                        <a:schemeClr val="tx1"/>
                      </a:solidFill>
                      <a:latin typeface="Century Gothic" panose="020B0502020202020204" pitchFamily="34" charset="0"/>
                    </a:endParaRPr>
                  </a:p>
                </p:txBody>
              </p:sp>
              <p:sp>
                <p:nvSpPr>
                  <p:cNvPr id="34" name="Rectangle 33"/>
                  <p:cNvSpPr/>
                  <p:nvPr/>
                </p:nvSpPr>
                <p:spPr>
                  <a:xfrm>
                    <a:off x="3902759" y="5996756"/>
                    <a:ext cx="599089" cy="4414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Century Gothic" panose="020B0502020202020204" pitchFamily="34" charset="0"/>
                      </a:rPr>
                      <a:t>8</a:t>
                    </a:r>
                    <a:r>
                      <a:rPr lang="en-US" sz="2000" b="1" dirty="0" smtClean="0">
                        <a:solidFill>
                          <a:schemeClr val="tx1"/>
                        </a:solidFill>
                        <a:latin typeface="Century Gothic" panose="020B0502020202020204" pitchFamily="34" charset="0"/>
                      </a:rPr>
                      <a:t>0</a:t>
                    </a:r>
                    <a:endParaRPr lang="en-US" sz="2000" b="1" dirty="0">
                      <a:solidFill>
                        <a:schemeClr val="tx1"/>
                      </a:solidFill>
                      <a:latin typeface="Century Gothic" panose="020B0502020202020204" pitchFamily="34" charset="0"/>
                    </a:endParaRPr>
                  </a:p>
                </p:txBody>
              </p:sp>
              <p:sp>
                <p:nvSpPr>
                  <p:cNvPr id="35" name="Rectangle 34"/>
                  <p:cNvSpPr/>
                  <p:nvPr/>
                </p:nvSpPr>
                <p:spPr>
                  <a:xfrm>
                    <a:off x="4699280" y="5980975"/>
                    <a:ext cx="751489" cy="4414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latin typeface="Century Gothic" panose="020B0502020202020204" pitchFamily="34" charset="0"/>
                      </a:rPr>
                      <a:t>100</a:t>
                    </a:r>
                    <a:endParaRPr lang="en-US" sz="2000" b="1" dirty="0">
                      <a:solidFill>
                        <a:schemeClr val="tx1"/>
                      </a:solidFill>
                      <a:latin typeface="Century Gothic" panose="020B0502020202020204" pitchFamily="34" charset="0"/>
                    </a:endParaRPr>
                  </a:p>
                </p:txBody>
              </p:sp>
            </p:grpSp>
            <p:sp>
              <p:nvSpPr>
                <p:cNvPr id="40" name="Rectangle 39"/>
                <p:cNvSpPr/>
                <p:nvPr/>
              </p:nvSpPr>
              <p:spPr>
                <a:xfrm>
                  <a:off x="110361" y="3271511"/>
                  <a:ext cx="441432" cy="9784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Rectangle 38"/>
              <p:cNvSpPr/>
              <p:nvPr/>
            </p:nvSpPr>
            <p:spPr>
              <a:xfrm>
                <a:off x="38483" y="3571524"/>
                <a:ext cx="709470" cy="4414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Century Gothic" panose="020B0502020202020204" pitchFamily="34" charset="0"/>
                  </a:rPr>
                  <a:t>2</a:t>
                </a:r>
                <a:r>
                  <a:rPr lang="en-US" sz="2000" b="1" dirty="0" smtClean="0">
                    <a:solidFill>
                      <a:schemeClr val="tx1"/>
                    </a:solidFill>
                    <a:latin typeface="Century Gothic" panose="020B0502020202020204" pitchFamily="34" charset="0"/>
                  </a:rPr>
                  <a:t>00</a:t>
                </a:r>
                <a:endParaRPr lang="en-US" sz="2000" b="1" dirty="0">
                  <a:solidFill>
                    <a:schemeClr val="tx1"/>
                  </a:solidFill>
                  <a:latin typeface="Century Gothic" panose="020B0502020202020204" pitchFamily="34" charset="0"/>
                </a:endParaRPr>
              </a:p>
            </p:txBody>
          </p:sp>
          <p:sp>
            <p:nvSpPr>
              <p:cNvPr id="38" name="Rectangle 37"/>
              <p:cNvSpPr/>
              <p:nvPr/>
            </p:nvSpPr>
            <p:spPr>
              <a:xfrm>
                <a:off x="49266" y="4538072"/>
                <a:ext cx="709470" cy="4414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latin typeface="Century Gothic" panose="020B0502020202020204" pitchFamily="34" charset="0"/>
                  </a:rPr>
                  <a:t>100</a:t>
                </a:r>
                <a:endParaRPr lang="en-US" sz="2000" b="1" dirty="0">
                  <a:solidFill>
                    <a:schemeClr val="tx1"/>
                  </a:solidFill>
                  <a:latin typeface="Century Gothic" panose="020B0502020202020204" pitchFamily="34" charset="0"/>
                </a:endParaRPr>
              </a:p>
            </p:txBody>
          </p:sp>
          <p:sp>
            <p:nvSpPr>
              <p:cNvPr id="42" name="Rectangle 41"/>
              <p:cNvSpPr/>
              <p:nvPr/>
            </p:nvSpPr>
            <p:spPr>
              <a:xfrm>
                <a:off x="63063" y="2593594"/>
                <a:ext cx="709470" cy="4414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Century Gothic" panose="020B0502020202020204" pitchFamily="34" charset="0"/>
                  </a:rPr>
                  <a:t>3</a:t>
                </a:r>
                <a:r>
                  <a:rPr lang="en-US" sz="2000" b="1" dirty="0" smtClean="0">
                    <a:solidFill>
                      <a:schemeClr val="tx1"/>
                    </a:solidFill>
                    <a:latin typeface="Century Gothic" panose="020B0502020202020204" pitchFamily="34" charset="0"/>
                  </a:rPr>
                  <a:t>00</a:t>
                </a:r>
                <a:endParaRPr lang="en-US" sz="2000" b="1" dirty="0">
                  <a:solidFill>
                    <a:schemeClr val="tx1"/>
                  </a:solidFill>
                  <a:latin typeface="Century Gothic" panose="020B0502020202020204" pitchFamily="34" charset="0"/>
                </a:endParaRPr>
              </a:p>
            </p:txBody>
          </p:sp>
          <p:sp>
            <p:nvSpPr>
              <p:cNvPr id="43" name="Rectangle 42"/>
              <p:cNvSpPr/>
              <p:nvPr/>
            </p:nvSpPr>
            <p:spPr>
              <a:xfrm>
                <a:off x="31531" y="1654281"/>
                <a:ext cx="709470" cy="4414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Century Gothic" panose="020B0502020202020204" pitchFamily="34" charset="0"/>
                  </a:rPr>
                  <a:t>4</a:t>
                </a:r>
                <a:r>
                  <a:rPr lang="en-US" sz="2000" b="1" dirty="0" smtClean="0">
                    <a:solidFill>
                      <a:schemeClr val="tx1"/>
                    </a:solidFill>
                    <a:latin typeface="Century Gothic" panose="020B0502020202020204" pitchFamily="34" charset="0"/>
                  </a:rPr>
                  <a:t>00</a:t>
                </a:r>
                <a:endParaRPr lang="en-US" sz="2000" b="1" dirty="0">
                  <a:solidFill>
                    <a:schemeClr val="tx1"/>
                  </a:solidFill>
                  <a:latin typeface="Century Gothic" panose="020B0502020202020204" pitchFamily="34" charset="0"/>
                </a:endParaRPr>
              </a:p>
            </p:txBody>
          </p:sp>
        </p:grpSp>
        <p:sp>
          <p:nvSpPr>
            <p:cNvPr id="49" name="Rectangle 48"/>
            <p:cNvSpPr/>
            <p:nvPr/>
          </p:nvSpPr>
          <p:spPr>
            <a:xfrm>
              <a:off x="6357695" y="5243461"/>
              <a:ext cx="599089" cy="4414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Century Gothic" panose="020B0502020202020204" pitchFamily="34" charset="0"/>
                </a:rPr>
                <a:t>0</a:t>
              </a:r>
            </a:p>
          </p:txBody>
        </p:sp>
      </p:grpSp>
      <p:grpSp>
        <p:nvGrpSpPr>
          <p:cNvPr id="66" name="Group 65"/>
          <p:cNvGrpSpPr/>
          <p:nvPr/>
        </p:nvGrpSpPr>
        <p:grpSpPr>
          <a:xfrm>
            <a:off x="6258430" y="796064"/>
            <a:ext cx="5765809" cy="5913180"/>
            <a:chOff x="-200582" y="798915"/>
            <a:chExt cx="5765809" cy="5913180"/>
          </a:xfrm>
        </p:grpSpPr>
        <p:grpSp>
          <p:nvGrpSpPr>
            <p:cNvPr id="62" name="Group 61"/>
            <p:cNvGrpSpPr/>
            <p:nvPr/>
          </p:nvGrpSpPr>
          <p:grpSpPr>
            <a:xfrm>
              <a:off x="-200582" y="798915"/>
              <a:ext cx="5765809" cy="5913180"/>
              <a:chOff x="-200582" y="798915"/>
              <a:chExt cx="5765809" cy="5913180"/>
            </a:xfrm>
          </p:grpSpPr>
          <p:grpSp>
            <p:nvGrpSpPr>
              <p:cNvPr id="61" name="Group 60"/>
              <p:cNvGrpSpPr/>
              <p:nvPr/>
            </p:nvGrpSpPr>
            <p:grpSpPr>
              <a:xfrm>
                <a:off x="-200582" y="798915"/>
                <a:ext cx="5765809" cy="5913180"/>
                <a:chOff x="-200582" y="798915"/>
                <a:chExt cx="5765809" cy="5913180"/>
              </a:xfrm>
            </p:grpSpPr>
            <p:grpSp>
              <p:nvGrpSpPr>
                <p:cNvPr id="47" name="Group 46"/>
                <p:cNvGrpSpPr/>
                <p:nvPr/>
              </p:nvGrpSpPr>
              <p:grpSpPr>
                <a:xfrm>
                  <a:off x="78827" y="798915"/>
                  <a:ext cx="5486400" cy="5617661"/>
                  <a:chOff x="78827" y="798915"/>
                  <a:chExt cx="5486400" cy="5617661"/>
                </a:xfrm>
              </p:grpSpPr>
              <p:pic>
                <p:nvPicPr>
                  <p:cNvPr id="45" name="Picture 4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827" y="930176"/>
                    <a:ext cx="5486400" cy="5486400"/>
                  </a:xfrm>
                  <a:prstGeom prst="rect">
                    <a:avLst/>
                  </a:prstGeom>
                </p:spPr>
              </p:pic>
              <p:sp>
                <p:nvSpPr>
                  <p:cNvPr id="46" name="Rectangle 45"/>
                  <p:cNvSpPr/>
                  <p:nvPr/>
                </p:nvSpPr>
                <p:spPr>
                  <a:xfrm>
                    <a:off x="1752673" y="798915"/>
                    <a:ext cx="2846047" cy="6249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latin typeface="Century Gothic" panose="020B0502020202020204" pitchFamily="34" charset="0"/>
                      </a:rPr>
                      <a:t>Average Dataset</a:t>
                    </a:r>
                    <a:endParaRPr lang="en-US" sz="2000" b="1" dirty="0">
                      <a:solidFill>
                        <a:schemeClr val="tx1"/>
                      </a:solidFill>
                      <a:latin typeface="Century Gothic" panose="020B0502020202020204" pitchFamily="34" charset="0"/>
                    </a:endParaRPr>
                  </a:p>
                </p:txBody>
              </p:sp>
            </p:grpSp>
            <p:sp>
              <p:nvSpPr>
                <p:cNvPr id="48" name="Rectangle 47"/>
                <p:cNvSpPr/>
                <p:nvPr/>
              </p:nvSpPr>
              <p:spPr>
                <a:xfrm>
                  <a:off x="1615965" y="6087156"/>
                  <a:ext cx="2412124" cy="6249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latin typeface="Century Gothic" panose="020B0502020202020204" pitchFamily="34" charset="0"/>
                    </a:rPr>
                    <a:t>Percent Mortality</a:t>
                  </a:r>
                  <a:endParaRPr lang="en-US" sz="2000" b="1" dirty="0">
                    <a:solidFill>
                      <a:schemeClr val="tx1"/>
                    </a:solidFill>
                    <a:latin typeface="Century Gothic" panose="020B0502020202020204" pitchFamily="34" charset="0"/>
                  </a:endParaRPr>
                </a:p>
              </p:txBody>
            </p:sp>
            <p:sp>
              <p:nvSpPr>
                <p:cNvPr id="51" name="Rectangle 50"/>
                <p:cNvSpPr/>
                <p:nvPr/>
              </p:nvSpPr>
              <p:spPr>
                <a:xfrm>
                  <a:off x="525334" y="5784758"/>
                  <a:ext cx="599089" cy="4414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Century Gothic" panose="020B0502020202020204" pitchFamily="34" charset="0"/>
                    </a:rPr>
                    <a:t>0</a:t>
                  </a:r>
                </a:p>
              </p:txBody>
            </p:sp>
            <p:sp>
              <p:nvSpPr>
                <p:cNvPr id="52" name="Rectangle 51"/>
                <p:cNvSpPr/>
                <p:nvPr/>
              </p:nvSpPr>
              <p:spPr>
                <a:xfrm>
                  <a:off x="-90201" y="5314309"/>
                  <a:ext cx="599089" cy="4414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Century Gothic" panose="020B0502020202020204" pitchFamily="34" charset="0"/>
                    </a:rPr>
                    <a:t>0</a:t>
                  </a:r>
                </a:p>
              </p:txBody>
            </p:sp>
            <p:sp>
              <p:nvSpPr>
                <p:cNvPr id="53" name="Rectangle 52"/>
                <p:cNvSpPr/>
                <p:nvPr/>
              </p:nvSpPr>
              <p:spPr>
                <a:xfrm>
                  <a:off x="1390064" y="5779498"/>
                  <a:ext cx="599089" cy="4414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latin typeface="Century Gothic" panose="020B0502020202020204" pitchFamily="34" charset="0"/>
                    </a:rPr>
                    <a:t>20</a:t>
                  </a:r>
                  <a:endParaRPr lang="en-US" sz="2000" b="1" dirty="0">
                    <a:solidFill>
                      <a:schemeClr val="tx1"/>
                    </a:solidFill>
                    <a:latin typeface="Century Gothic" panose="020B0502020202020204" pitchFamily="34" charset="0"/>
                  </a:endParaRPr>
                </a:p>
              </p:txBody>
            </p:sp>
            <p:sp>
              <p:nvSpPr>
                <p:cNvPr id="54" name="Rectangle 53"/>
                <p:cNvSpPr/>
                <p:nvPr/>
              </p:nvSpPr>
              <p:spPr>
                <a:xfrm>
                  <a:off x="2254470" y="5789638"/>
                  <a:ext cx="599089" cy="4414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Century Gothic" panose="020B0502020202020204" pitchFamily="34" charset="0"/>
                    </a:rPr>
                    <a:t>4</a:t>
                  </a:r>
                  <a:r>
                    <a:rPr lang="en-US" sz="2000" b="1" dirty="0" smtClean="0">
                      <a:solidFill>
                        <a:schemeClr val="tx1"/>
                      </a:solidFill>
                      <a:latin typeface="Century Gothic" panose="020B0502020202020204" pitchFamily="34" charset="0"/>
                    </a:rPr>
                    <a:t>0</a:t>
                  </a:r>
                  <a:endParaRPr lang="en-US" sz="2000" b="1" dirty="0">
                    <a:solidFill>
                      <a:schemeClr val="tx1"/>
                    </a:solidFill>
                    <a:latin typeface="Century Gothic" panose="020B0502020202020204" pitchFamily="34" charset="0"/>
                  </a:endParaRPr>
                </a:p>
              </p:txBody>
            </p:sp>
            <p:sp>
              <p:nvSpPr>
                <p:cNvPr id="55" name="Rectangle 54"/>
                <p:cNvSpPr/>
                <p:nvPr/>
              </p:nvSpPr>
              <p:spPr>
                <a:xfrm>
                  <a:off x="3112632" y="5803375"/>
                  <a:ext cx="599089" cy="4414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Century Gothic" panose="020B0502020202020204" pitchFamily="34" charset="0"/>
                    </a:rPr>
                    <a:t>6</a:t>
                  </a:r>
                  <a:r>
                    <a:rPr lang="en-US" sz="2000" b="1" dirty="0" smtClean="0">
                      <a:solidFill>
                        <a:schemeClr val="tx1"/>
                      </a:solidFill>
                      <a:latin typeface="Century Gothic" panose="020B0502020202020204" pitchFamily="34" charset="0"/>
                    </a:rPr>
                    <a:t>0</a:t>
                  </a:r>
                  <a:endParaRPr lang="en-US" sz="2000" b="1" dirty="0">
                    <a:solidFill>
                      <a:schemeClr val="tx1"/>
                    </a:solidFill>
                    <a:latin typeface="Century Gothic" panose="020B0502020202020204" pitchFamily="34" charset="0"/>
                  </a:endParaRPr>
                </a:p>
              </p:txBody>
            </p:sp>
            <p:sp>
              <p:nvSpPr>
                <p:cNvPr id="56" name="Rectangle 55"/>
                <p:cNvSpPr/>
                <p:nvPr/>
              </p:nvSpPr>
              <p:spPr>
                <a:xfrm>
                  <a:off x="3967263" y="5805711"/>
                  <a:ext cx="599089" cy="4414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Century Gothic" panose="020B0502020202020204" pitchFamily="34" charset="0"/>
                    </a:rPr>
                    <a:t>8</a:t>
                  </a:r>
                  <a:r>
                    <a:rPr lang="en-US" sz="2000" b="1" dirty="0" smtClean="0">
                      <a:solidFill>
                        <a:schemeClr val="tx1"/>
                      </a:solidFill>
                      <a:latin typeface="Century Gothic" panose="020B0502020202020204" pitchFamily="34" charset="0"/>
                    </a:rPr>
                    <a:t>0</a:t>
                  </a:r>
                  <a:endParaRPr lang="en-US" sz="2000" b="1" dirty="0">
                    <a:solidFill>
                      <a:schemeClr val="tx1"/>
                    </a:solidFill>
                    <a:latin typeface="Century Gothic" panose="020B0502020202020204" pitchFamily="34" charset="0"/>
                  </a:endParaRPr>
                </a:p>
              </p:txBody>
            </p:sp>
            <p:sp>
              <p:nvSpPr>
                <p:cNvPr id="57" name="Rectangle 56"/>
                <p:cNvSpPr/>
                <p:nvPr/>
              </p:nvSpPr>
              <p:spPr>
                <a:xfrm>
                  <a:off x="4780453" y="5804227"/>
                  <a:ext cx="751489" cy="4414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latin typeface="Century Gothic" panose="020B0502020202020204" pitchFamily="34" charset="0"/>
                    </a:rPr>
                    <a:t>100</a:t>
                  </a:r>
                  <a:endParaRPr lang="en-US" sz="2000" b="1" dirty="0">
                    <a:solidFill>
                      <a:schemeClr val="tx1"/>
                    </a:solidFill>
                    <a:latin typeface="Century Gothic" panose="020B0502020202020204" pitchFamily="34" charset="0"/>
                  </a:endParaRPr>
                </a:p>
              </p:txBody>
            </p:sp>
            <p:sp>
              <p:nvSpPr>
                <p:cNvPr id="58" name="Rectangle 57"/>
                <p:cNvSpPr/>
                <p:nvPr/>
              </p:nvSpPr>
              <p:spPr>
                <a:xfrm>
                  <a:off x="-200582" y="4348390"/>
                  <a:ext cx="709470" cy="4414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latin typeface="Century Gothic" panose="020B0502020202020204" pitchFamily="34" charset="0"/>
                    </a:rPr>
                    <a:t>100</a:t>
                  </a:r>
                  <a:endParaRPr lang="en-US" sz="2000" b="1" dirty="0">
                    <a:solidFill>
                      <a:schemeClr val="tx1"/>
                    </a:solidFill>
                    <a:latin typeface="Century Gothic" panose="020B0502020202020204" pitchFamily="34" charset="0"/>
                  </a:endParaRPr>
                </a:p>
              </p:txBody>
            </p:sp>
          </p:grpSp>
          <p:sp>
            <p:nvSpPr>
              <p:cNvPr id="59" name="Rectangle 58"/>
              <p:cNvSpPr/>
              <p:nvPr/>
            </p:nvSpPr>
            <p:spPr>
              <a:xfrm>
                <a:off x="0" y="3046279"/>
                <a:ext cx="252248" cy="1158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3" name="Rectangle 62"/>
            <p:cNvSpPr/>
            <p:nvPr/>
          </p:nvSpPr>
          <p:spPr>
            <a:xfrm>
              <a:off x="-181313" y="3389595"/>
              <a:ext cx="709470" cy="4414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Century Gothic" panose="020B0502020202020204" pitchFamily="34" charset="0"/>
                </a:rPr>
                <a:t>2</a:t>
              </a:r>
              <a:r>
                <a:rPr lang="en-US" sz="2000" b="1" dirty="0" smtClean="0">
                  <a:solidFill>
                    <a:schemeClr val="tx1"/>
                  </a:solidFill>
                  <a:latin typeface="Century Gothic" panose="020B0502020202020204" pitchFamily="34" charset="0"/>
                </a:rPr>
                <a:t>00</a:t>
              </a:r>
              <a:endParaRPr lang="en-US" sz="2000" b="1" dirty="0">
                <a:solidFill>
                  <a:schemeClr val="tx1"/>
                </a:solidFill>
                <a:latin typeface="Century Gothic" panose="020B0502020202020204" pitchFamily="34" charset="0"/>
              </a:endParaRPr>
            </a:p>
          </p:txBody>
        </p:sp>
        <p:sp>
          <p:nvSpPr>
            <p:cNvPr id="64" name="Rectangle 63"/>
            <p:cNvSpPr/>
            <p:nvPr/>
          </p:nvSpPr>
          <p:spPr>
            <a:xfrm>
              <a:off x="-181313" y="2409656"/>
              <a:ext cx="709470" cy="4414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latin typeface="Century Gothic" panose="020B0502020202020204" pitchFamily="34" charset="0"/>
                </a:rPr>
                <a:t>300</a:t>
              </a:r>
              <a:endParaRPr lang="en-US" sz="2000" b="1" dirty="0">
                <a:solidFill>
                  <a:schemeClr val="tx1"/>
                </a:solidFill>
                <a:latin typeface="Century Gothic" panose="020B0502020202020204" pitchFamily="34" charset="0"/>
              </a:endParaRPr>
            </a:p>
          </p:txBody>
        </p:sp>
        <p:sp>
          <p:nvSpPr>
            <p:cNvPr id="65" name="Rectangle 64"/>
            <p:cNvSpPr/>
            <p:nvPr/>
          </p:nvSpPr>
          <p:spPr>
            <a:xfrm>
              <a:off x="-169245" y="1438366"/>
              <a:ext cx="709470" cy="4414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latin typeface="Century Gothic" panose="020B0502020202020204" pitchFamily="34" charset="0"/>
                </a:rPr>
                <a:t>400</a:t>
              </a:r>
              <a:endParaRPr lang="en-US" sz="2000" b="1" dirty="0">
                <a:solidFill>
                  <a:schemeClr val="tx1"/>
                </a:solidFill>
                <a:latin typeface="Century Gothic" panose="020B0502020202020204" pitchFamily="34" charset="0"/>
              </a:endParaRPr>
            </a:p>
          </p:txBody>
        </p:sp>
      </p:grpSp>
      <p:grpSp>
        <p:nvGrpSpPr>
          <p:cNvPr id="9" name="Group 8"/>
          <p:cNvGrpSpPr/>
          <p:nvPr/>
        </p:nvGrpSpPr>
        <p:grpSpPr>
          <a:xfrm>
            <a:off x="5531527" y="672324"/>
            <a:ext cx="6479347" cy="6023778"/>
            <a:chOff x="4913194" y="844315"/>
            <a:chExt cx="6479347" cy="6023778"/>
          </a:xfrm>
        </p:grpSpPr>
        <p:sp>
          <p:nvSpPr>
            <p:cNvPr id="8" name="Rectangle 7"/>
            <p:cNvSpPr/>
            <p:nvPr/>
          </p:nvSpPr>
          <p:spPr>
            <a:xfrm>
              <a:off x="4913194" y="1469253"/>
              <a:ext cx="2609199" cy="50863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8" name="Group 87"/>
            <p:cNvGrpSpPr/>
            <p:nvPr/>
          </p:nvGrpSpPr>
          <p:grpSpPr>
            <a:xfrm>
              <a:off x="5030829" y="844315"/>
              <a:ext cx="6361712" cy="6023778"/>
              <a:chOff x="-432836" y="504062"/>
              <a:chExt cx="6361712" cy="6023778"/>
            </a:xfrm>
          </p:grpSpPr>
          <p:grpSp>
            <p:nvGrpSpPr>
              <p:cNvPr id="86" name="Group 85"/>
              <p:cNvGrpSpPr/>
              <p:nvPr/>
            </p:nvGrpSpPr>
            <p:grpSpPr>
              <a:xfrm>
                <a:off x="192717" y="504062"/>
                <a:ext cx="5736159" cy="6023778"/>
                <a:chOff x="43551" y="658896"/>
                <a:chExt cx="5736159" cy="6023778"/>
              </a:xfrm>
            </p:grpSpPr>
            <p:grpSp>
              <p:nvGrpSpPr>
                <p:cNvPr id="81" name="Group 80"/>
                <p:cNvGrpSpPr/>
                <p:nvPr/>
              </p:nvGrpSpPr>
              <p:grpSpPr>
                <a:xfrm>
                  <a:off x="157661" y="658896"/>
                  <a:ext cx="5622049" cy="6023778"/>
                  <a:chOff x="157661" y="658896"/>
                  <a:chExt cx="5622049" cy="6023778"/>
                </a:xfrm>
              </p:grpSpPr>
              <p:grpSp>
                <p:nvGrpSpPr>
                  <p:cNvPr id="73" name="Group 72"/>
                  <p:cNvGrpSpPr/>
                  <p:nvPr/>
                </p:nvGrpSpPr>
                <p:grpSpPr>
                  <a:xfrm>
                    <a:off x="252248" y="658896"/>
                    <a:ext cx="5527462" cy="6023778"/>
                    <a:chOff x="252248" y="658896"/>
                    <a:chExt cx="5527462" cy="6023778"/>
                  </a:xfrm>
                </p:grpSpPr>
                <p:grpSp>
                  <p:nvGrpSpPr>
                    <p:cNvPr id="71" name="Group 70"/>
                    <p:cNvGrpSpPr/>
                    <p:nvPr/>
                  </p:nvGrpSpPr>
                  <p:grpSpPr>
                    <a:xfrm>
                      <a:off x="293310" y="658896"/>
                      <a:ext cx="5486400" cy="6023778"/>
                      <a:chOff x="293310" y="658896"/>
                      <a:chExt cx="5486400" cy="6023778"/>
                    </a:xfrm>
                  </p:grpSpPr>
                  <p:grpSp>
                    <p:nvGrpSpPr>
                      <p:cNvPr id="69" name="Group 68"/>
                      <p:cNvGrpSpPr/>
                      <p:nvPr/>
                    </p:nvGrpSpPr>
                    <p:grpSpPr>
                      <a:xfrm>
                        <a:off x="293310" y="658896"/>
                        <a:ext cx="5486400" cy="5714377"/>
                        <a:chOff x="293310" y="658896"/>
                        <a:chExt cx="5486400" cy="5714377"/>
                      </a:xfrm>
                    </p:grpSpPr>
                    <p:pic>
                      <p:nvPicPr>
                        <p:cNvPr id="67" name="Picture 6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3310" y="886873"/>
                          <a:ext cx="5486400" cy="5486400"/>
                        </a:xfrm>
                        <a:prstGeom prst="rect">
                          <a:avLst/>
                        </a:prstGeom>
                      </p:spPr>
                    </p:pic>
                    <p:sp>
                      <p:nvSpPr>
                        <p:cNvPr id="68" name="Rectangle 67"/>
                        <p:cNvSpPr/>
                        <p:nvPr/>
                      </p:nvSpPr>
                      <p:spPr>
                        <a:xfrm>
                          <a:off x="2020578" y="658896"/>
                          <a:ext cx="2846047" cy="6249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lumMod val="75000"/>
                                  <a:lumOff val="25000"/>
                                </a:schemeClr>
                              </a:solidFill>
                              <a:latin typeface="Century Gothic" panose="020B0502020202020204" pitchFamily="34" charset="0"/>
                            </a:rPr>
                            <a:t>Consensus Dataset</a:t>
                          </a:r>
                          <a:endParaRPr lang="en-US" sz="2000" b="1" dirty="0">
                            <a:solidFill>
                              <a:schemeClr val="tx1">
                                <a:lumMod val="75000"/>
                                <a:lumOff val="25000"/>
                              </a:schemeClr>
                            </a:solidFill>
                            <a:latin typeface="Century Gothic" panose="020B0502020202020204" pitchFamily="34" charset="0"/>
                          </a:endParaRPr>
                        </a:p>
                      </p:txBody>
                    </p:sp>
                  </p:grpSp>
                  <p:sp>
                    <p:nvSpPr>
                      <p:cNvPr id="70" name="Rectangle 69"/>
                      <p:cNvSpPr/>
                      <p:nvPr/>
                    </p:nvSpPr>
                    <p:spPr>
                      <a:xfrm>
                        <a:off x="1846214" y="6057735"/>
                        <a:ext cx="2412124" cy="6249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lumMod val="75000"/>
                                <a:lumOff val="25000"/>
                              </a:schemeClr>
                            </a:solidFill>
                            <a:latin typeface="Century Gothic" panose="020B0502020202020204" pitchFamily="34" charset="0"/>
                          </a:rPr>
                          <a:t>Percent Mortality</a:t>
                        </a:r>
                        <a:endParaRPr lang="en-US" sz="2000" b="1" dirty="0">
                          <a:solidFill>
                            <a:schemeClr val="tx1">
                              <a:lumMod val="75000"/>
                              <a:lumOff val="25000"/>
                            </a:schemeClr>
                          </a:solidFill>
                          <a:latin typeface="Century Gothic" panose="020B0502020202020204" pitchFamily="34" charset="0"/>
                        </a:endParaRPr>
                      </a:p>
                    </p:txBody>
                  </p:sp>
                </p:grpSp>
                <p:sp>
                  <p:nvSpPr>
                    <p:cNvPr id="72" name="Rectangle 71"/>
                    <p:cNvSpPr/>
                    <p:nvPr/>
                  </p:nvSpPr>
                  <p:spPr>
                    <a:xfrm>
                      <a:off x="252248" y="3173827"/>
                      <a:ext cx="204952" cy="9784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4" name="Rectangle 73"/>
                  <p:cNvSpPr/>
                  <p:nvPr/>
                </p:nvSpPr>
                <p:spPr>
                  <a:xfrm>
                    <a:off x="750397" y="5789713"/>
                    <a:ext cx="599089" cy="4414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lumMod val="75000"/>
                            <a:lumOff val="25000"/>
                          </a:schemeClr>
                        </a:solidFill>
                        <a:latin typeface="Century Gothic" panose="020B0502020202020204" pitchFamily="34" charset="0"/>
                      </a:rPr>
                      <a:t>0</a:t>
                    </a:r>
                  </a:p>
                </p:txBody>
              </p:sp>
              <p:sp>
                <p:nvSpPr>
                  <p:cNvPr id="75" name="Rectangle 74"/>
                  <p:cNvSpPr/>
                  <p:nvPr/>
                </p:nvSpPr>
                <p:spPr>
                  <a:xfrm>
                    <a:off x="157661" y="5268355"/>
                    <a:ext cx="599089" cy="4414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lumMod val="75000"/>
                            <a:lumOff val="25000"/>
                          </a:schemeClr>
                        </a:solidFill>
                        <a:latin typeface="Century Gothic" panose="020B0502020202020204" pitchFamily="34" charset="0"/>
                      </a:rPr>
                      <a:t>0</a:t>
                    </a:r>
                  </a:p>
                </p:txBody>
              </p:sp>
              <p:sp>
                <p:nvSpPr>
                  <p:cNvPr id="76" name="Rectangle 75"/>
                  <p:cNvSpPr/>
                  <p:nvPr/>
                </p:nvSpPr>
                <p:spPr>
                  <a:xfrm>
                    <a:off x="1610018" y="5768764"/>
                    <a:ext cx="599089" cy="4414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lumMod val="75000"/>
                            <a:lumOff val="25000"/>
                          </a:schemeClr>
                        </a:solidFill>
                        <a:latin typeface="Century Gothic" panose="020B0502020202020204" pitchFamily="34" charset="0"/>
                      </a:rPr>
                      <a:t>20</a:t>
                    </a:r>
                    <a:endParaRPr lang="en-US" sz="2000" b="1" dirty="0">
                      <a:solidFill>
                        <a:schemeClr val="tx1">
                          <a:lumMod val="75000"/>
                          <a:lumOff val="25000"/>
                        </a:schemeClr>
                      </a:solidFill>
                      <a:latin typeface="Century Gothic" panose="020B0502020202020204" pitchFamily="34" charset="0"/>
                    </a:endParaRPr>
                  </a:p>
                </p:txBody>
              </p:sp>
              <p:sp>
                <p:nvSpPr>
                  <p:cNvPr id="77" name="Rectangle 76"/>
                  <p:cNvSpPr/>
                  <p:nvPr/>
                </p:nvSpPr>
                <p:spPr>
                  <a:xfrm>
                    <a:off x="2468953" y="5763844"/>
                    <a:ext cx="599089" cy="4414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lumMod val="75000"/>
                            <a:lumOff val="25000"/>
                          </a:schemeClr>
                        </a:solidFill>
                        <a:latin typeface="Century Gothic" panose="020B0502020202020204" pitchFamily="34" charset="0"/>
                      </a:rPr>
                      <a:t>4</a:t>
                    </a:r>
                    <a:r>
                      <a:rPr lang="en-US" sz="2000" b="1" dirty="0" smtClean="0">
                        <a:solidFill>
                          <a:schemeClr val="tx1">
                            <a:lumMod val="75000"/>
                            <a:lumOff val="25000"/>
                          </a:schemeClr>
                        </a:solidFill>
                        <a:latin typeface="Century Gothic" panose="020B0502020202020204" pitchFamily="34" charset="0"/>
                      </a:rPr>
                      <a:t>0</a:t>
                    </a:r>
                    <a:endParaRPr lang="en-US" sz="2000" b="1" dirty="0">
                      <a:solidFill>
                        <a:schemeClr val="tx1">
                          <a:lumMod val="75000"/>
                          <a:lumOff val="25000"/>
                        </a:schemeClr>
                      </a:solidFill>
                      <a:latin typeface="Century Gothic" panose="020B0502020202020204" pitchFamily="34" charset="0"/>
                    </a:endParaRPr>
                  </a:p>
                </p:txBody>
              </p:sp>
              <p:sp>
                <p:nvSpPr>
                  <p:cNvPr id="78" name="Rectangle 77"/>
                  <p:cNvSpPr/>
                  <p:nvPr/>
                </p:nvSpPr>
                <p:spPr>
                  <a:xfrm>
                    <a:off x="3337694" y="5781182"/>
                    <a:ext cx="599089" cy="4414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lumMod val="75000"/>
                            <a:lumOff val="25000"/>
                          </a:schemeClr>
                        </a:solidFill>
                        <a:latin typeface="Century Gothic" panose="020B0502020202020204" pitchFamily="34" charset="0"/>
                      </a:rPr>
                      <a:t>6</a:t>
                    </a:r>
                    <a:r>
                      <a:rPr lang="en-US" sz="2000" b="1" dirty="0" smtClean="0">
                        <a:solidFill>
                          <a:schemeClr val="tx1">
                            <a:lumMod val="75000"/>
                            <a:lumOff val="25000"/>
                          </a:schemeClr>
                        </a:solidFill>
                        <a:latin typeface="Century Gothic" panose="020B0502020202020204" pitchFamily="34" charset="0"/>
                      </a:rPr>
                      <a:t>0</a:t>
                    </a:r>
                    <a:endParaRPr lang="en-US" sz="2000" b="1" dirty="0">
                      <a:solidFill>
                        <a:schemeClr val="tx1">
                          <a:lumMod val="75000"/>
                          <a:lumOff val="25000"/>
                        </a:schemeClr>
                      </a:solidFill>
                      <a:latin typeface="Century Gothic" panose="020B0502020202020204" pitchFamily="34" charset="0"/>
                    </a:endParaRPr>
                  </a:p>
                </p:txBody>
              </p:sp>
              <p:sp>
                <p:nvSpPr>
                  <p:cNvPr id="79" name="Rectangle 78"/>
                  <p:cNvSpPr/>
                  <p:nvPr/>
                </p:nvSpPr>
                <p:spPr>
                  <a:xfrm>
                    <a:off x="4191520" y="5778313"/>
                    <a:ext cx="599089" cy="4414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lumMod val="75000"/>
                            <a:lumOff val="25000"/>
                          </a:schemeClr>
                        </a:solidFill>
                        <a:latin typeface="Century Gothic" panose="020B0502020202020204" pitchFamily="34" charset="0"/>
                      </a:rPr>
                      <a:t>8</a:t>
                    </a:r>
                    <a:r>
                      <a:rPr lang="en-US" sz="2000" b="1" dirty="0" smtClean="0">
                        <a:solidFill>
                          <a:schemeClr val="tx1">
                            <a:lumMod val="75000"/>
                            <a:lumOff val="25000"/>
                          </a:schemeClr>
                        </a:solidFill>
                        <a:latin typeface="Century Gothic" panose="020B0502020202020204" pitchFamily="34" charset="0"/>
                      </a:rPr>
                      <a:t>0</a:t>
                    </a:r>
                    <a:endParaRPr lang="en-US" sz="2000" b="1" dirty="0">
                      <a:solidFill>
                        <a:schemeClr val="tx1">
                          <a:lumMod val="75000"/>
                          <a:lumOff val="25000"/>
                        </a:schemeClr>
                      </a:solidFill>
                      <a:latin typeface="Century Gothic" panose="020B0502020202020204" pitchFamily="34" charset="0"/>
                    </a:endParaRPr>
                  </a:p>
                </p:txBody>
              </p:sp>
              <p:sp>
                <p:nvSpPr>
                  <p:cNvPr id="80" name="Rectangle 79"/>
                  <p:cNvSpPr/>
                  <p:nvPr/>
                </p:nvSpPr>
                <p:spPr>
                  <a:xfrm>
                    <a:off x="4989551" y="5778433"/>
                    <a:ext cx="751489" cy="4414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lumMod val="75000"/>
                            <a:lumOff val="25000"/>
                          </a:schemeClr>
                        </a:solidFill>
                        <a:latin typeface="Century Gothic" panose="020B0502020202020204" pitchFamily="34" charset="0"/>
                      </a:rPr>
                      <a:t>100</a:t>
                    </a:r>
                    <a:endParaRPr lang="en-US" sz="2000" b="1" dirty="0">
                      <a:solidFill>
                        <a:schemeClr val="tx1">
                          <a:lumMod val="75000"/>
                          <a:lumOff val="25000"/>
                        </a:schemeClr>
                      </a:solidFill>
                      <a:latin typeface="Century Gothic" panose="020B0502020202020204" pitchFamily="34" charset="0"/>
                    </a:endParaRPr>
                  </a:p>
                </p:txBody>
              </p:sp>
            </p:grpSp>
            <p:sp>
              <p:nvSpPr>
                <p:cNvPr id="82" name="Rectangle 81"/>
                <p:cNvSpPr/>
                <p:nvPr/>
              </p:nvSpPr>
              <p:spPr>
                <a:xfrm>
                  <a:off x="70938" y="4291064"/>
                  <a:ext cx="709470" cy="4414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lumMod val="75000"/>
                          <a:lumOff val="25000"/>
                        </a:schemeClr>
                      </a:solidFill>
                      <a:latin typeface="Century Gothic" panose="020B0502020202020204" pitchFamily="34" charset="0"/>
                    </a:rPr>
                    <a:t>100</a:t>
                  </a:r>
                  <a:endParaRPr lang="en-US" sz="2000" b="1" dirty="0">
                    <a:solidFill>
                      <a:schemeClr val="tx1">
                        <a:lumMod val="75000"/>
                        <a:lumOff val="25000"/>
                      </a:schemeClr>
                    </a:solidFill>
                    <a:latin typeface="Century Gothic" panose="020B0502020202020204" pitchFamily="34" charset="0"/>
                  </a:endParaRPr>
                </a:p>
              </p:txBody>
            </p:sp>
            <p:sp>
              <p:nvSpPr>
                <p:cNvPr id="83" name="Rectangle 82"/>
                <p:cNvSpPr/>
                <p:nvPr/>
              </p:nvSpPr>
              <p:spPr>
                <a:xfrm>
                  <a:off x="65496" y="3336766"/>
                  <a:ext cx="709470" cy="4414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lumMod val="75000"/>
                          <a:lumOff val="25000"/>
                        </a:schemeClr>
                      </a:solidFill>
                      <a:latin typeface="Century Gothic" panose="020B0502020202020204" pitchFamily="34" charset="0"/>
                    </a:rPr>
                    <a:t>2</a:t>
                  </a:r>
                  <a:r>
                    <a:rPr lang="en-US" sz="2000" b="1" dirty="0" smtClean="0">
                      <a:solidFill>
                        <a:schemeClr val="tx1">
                          <a:lumMod val="75000"/>
                          <a:lumOff val="25000"/>
                        </a:schemeClr>
                      </a:solidFill>
                      <a:latin typeface="Century Gothic" panose="020B0502020202020204" pitchFamily="34" charset="0"/>
                    </a:rPr>
                    <a:t>00</a:t>
                  </a:r>
                  <a:endParaRPr lang="en-US" sz="2000" b="1" dirty="0">
                    <a:solidFill>
                      <a:schemeClr val="tx1">
                        <a:lumMod val="75000"/>
                        <a:lumOff val="25000"/>
                      </a:schemeClr>
                    </a:solidFill>
                    <a:latin typeface="Century Gothic" panose="020B0502020202020204" pitchFamily="34" charset="0"/>
                  </a:endParaRPr>
                </a:p>
              </p:txBody>
            </p:sp>
            <p:sp>
              <p:nvSpPr>
                <p:cNvPr id="84" name="Rectangle 83"/>
                <p:cNvSpPr/>
                <p:nvPr/>
              </p:nvSpPr>
              <p:spPr>
                <a:xfrm>
                  <a:off x="43551" y="2368096"/>
                  <a:ext cx="709470" cy="4414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lumMod val="75000"/>
                          <a:lumOff val="25000"/>
                        </a:schemeClr>
                      </a:solidFill>
                      <a:latin typeface="Century Gothic" panose="020B0502020202020204" pitchFamily="34" charset="0"/>
                    </a:rPr>
                    <a:t>300</a:t>
                  </a:r>
                  <a:endParaRPr lang="en-US" sz="2000" b="1" dirty="0">
                    <a:solidFill>
                      <a:schemeClr val="tx1">
                        <a:lumMod val="75000"/>
                        <a:lumOff val="25000"/>
                      </a:schemeClr>
                    </a:solidFill>
                    <a:latin typeface="Century Gothic" panose="020B0502020202020204" pitchFamily="34" charset="0"/>
                  </a:endParaRPr>
                </a:p>
              </p:txBody>
            </p:sp>
            <p:sp>
              <p:nvSpPr>
                <p:cNvPr id="85" name="Rectangle 84"/>
                <p:cNvSpPr/>
                <p:nvPr/>
              </p:nvSpPr>
              <p:spPr>
                <a:xfrm>
                  <a:off x="55619" y="1412572"/>
                  <a:ext cx="709470" cy="4414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lumMod val="75000"/>
                          <a:lumOff val="25000"/>
                        </a:schemeClr>
                      </a:solidFill>
                      <a:latin typeface="Century Gothic" panose="020B0502020202020204" pitchFamily="34" charset="0"/>
                    </a:rPr>
                    <a:t>400</a:t>
                  </a:r>
                  <a:endParaRPr lang="en-US" sz="2000" b="1" dirty="0">
                    <a:solidFill>
                      <a:schemeClr val="tx1">
                        <a:lumMod val="75000"/>
                        <a:lumOff val="25000"/>
                      </a:schemeClr>
                    </a:solidFill>
                    <a:latin typeface="Century Gothic" panose="020B0502020202020204" pitchFamily="34" charset="0"/>
                  </a:endParaRPr>
                </a:p>
              </p:txBody>
            </p:sp>
          </p:grpSp>
          <p:sp>
            <p:nvSpPr>
              <p:cNvPr id="87" name="Rectangle 86"/>
              <p:cNvSpPr/>
              <p:nvPr/>
            </p:nvSpPr>
            <p:spPr>
              <a:xfrm rot="16200000">
                <a:off x="-1326428" y="3474686"/>
                <a:ext cx="2412124" cy="6249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lumMod val="75000"/>
                        <a:lumOff val="25000"/>
                      </a:schemeClr>
                    </a:solidFill>
                    <a:latin typeface="Century Gothic" panose="020B0502020202020204" pitchFamily="34" charset="0"/>
                  </a:rPr>
                  <a:t>Frequency</a:t>
                </a:r>
                <a:endParaRPr lang="en-US" sz="2000" b="1" dirty="0">
                  <a:solidFill>
                    <a:schemeClr val="tx1">
                      <a:lumMod val="75000"/>
                      <a:lumOff val="25000"/>
                    </a:schemeClr>
                  </a:solidFill>
                  <a:latin typeface="Century Gothic" panose="020B0502020202020204" pitchFamily="34" charset="0"/>
                </a:endParaRPr>
              </a:p>
            </p:txBody>
          </p:sp>
        </p:grpSp>
      </p:grpSp>
    </p:spTree>
    <p:extLst>
      <p:ext uri="{BB962C8B-B14F-4D97-AF65-F5344CB8AC3E}">
        <p14:creationId xmlns:p14="http://schemas.microsoft.com/office/powerpoint/2010/main" val="606335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animEffect transition="in" filter="fade">
                                      <p:cBhvr>
                                        <p:cTn id="7" dur="500"/>
                                        <p:tgtEl>
                                          <p:spTgt spid="1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fade">
                                      <p:cBhvr>
                                        <p:cTn id="12" dur="500"/>
                                        <p:tgtEl>
                                          <p:spTgt spid="1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fade">
                                      <p:cBhvr>
                                        <p:cTn id="17" dur="500"/>
                                        <p:tgtEl>
                                          <p:spTgt spid="5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fade">
                                      <p:cBhvr>
                                        <p:cTn id="22" dur="500"/>
                                        <p:tgtEl>
                                          <p:spTgt spid="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animEffect transition="in" filter="fade">
                                      <p:cBhvr>
                                        <p:cTn id="27" dur="500"/>
                                        <p:tgtEl>
                                          <p:spTgt spid="1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6"/>
                                        </p:tgtEl>
                                        <p:attrNameLst>
                                          <p:attrName>style.visibility</p:attrName>
                                        </p:attrNameLst>
                                      </p:cBhvr>
                                      <p:to>
                                        <p:strVal val="visible"/>
                                      </p:to>
                                    </p:set>
                                    <p:animEffect transition="in" filter="fade">
                                      <p:cBhvr>
                                        <p:cTn id="32" dur="500"/>
                                        <p:tgtEl>
                                          <p:spTgt spid="6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xEl>
                                              <p:pRg st="5" end="5"/>
                                            </p:txEl>
                                          </p:spTgt>
                                        </p:tgtEl>
                                        <p:attrNameLst>
                                          <p:attrName>style.visibility</p:attrName>
                                        </p:attrNameLst>
                                      </p:cBhvr>
                                      <p:to>
                                        <p:strVal val="visible"/>
                                      </p:to>
                                    </p:set>
                                    <p:animEffect transition="in" filter="fade">
                                      <p:cBhvr>
                                        <p:cTn id="37" dur="500"/>
                                        <p:tgtEl>
                                          <p:spTgt spid="1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
                                            <p:txEl>
                                              <p:pRg st="6" end="6"/>
                                            </p:txEl>
                                          </p:spTgt>
                                        </p:tgtEl>
                                        <p:attrNameLst>
                                          <p:attrName>style.visibility</p:attrName>
                                        </p:attrNameLst>
                                      </p:cBhvr>
                                      <p:to>
                                        <p:strVal val="visible"/>
                                      </p:to>
                                    </p:set>
                                    <p:animEffect transition="in" filter="fade">
                                      <p:cBhvr>
                                        <p:cTn id="42" dur="500"/>
                                        <p:tgtEl>
                                          <p:spTgt spid="12">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2">
                                            <p:txEl>
                                              <p:pRg st="7" end="7"/>
                                            </p:txEl>
                                          </p:spTgt>
                                        </p:tgtEl>
                                        <p:attrNameLst>
                                          <p:attrName>style.visibility</p:attrName>
                                        </p:attrNameLst>
                                      </p:cBhvr>
                                      <p:to>
                                        <p:strVal val="visible"/>
                                      </p:to>
                                    </p:set>
                                    <p:animEffect transition="in" filter="fade">
                                      <p:cBhvr>
                                        <p:cTn id="52" dur="500"/>
                                        <p:tgtEl>
                                          <p:spTgt spid="1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4"/>
          <p:cNvSpPr txBox="1">
            <a:spLocks noGrp="1"/>
          </p:cNvSpPr>
          <p:nvPr>
            <p:ph type="title"/>
          </p:nvPr>
        </p:nvSpPr>
        <p:spPr>
          <a:xfrm>
            <a:off x="1000125" y="365124"/>
            <a:ext cx="9413277" cy="4794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E4268"/>
              </a:buClr>
              <a:buSzPts val="4800"/>
              <a:buFont typeface="Century Gothic"/>
              <a:buNone/>
            </a:pPr>
            <a:r>
              <a:rPr lang="en-US" sz="4800" b="0" i="0" u="none" strike="noStrike" cap="none" dirty="0" smtClean="0">
                <a:solidFill>
                  <a:srgbClr val="3E4268"/>
                </a:solidFill>
                <a:latin typeface="Century Gothic"/>
                <a:ea typeface="Century Gothic"/>
                <a:cs typeface="Century Gothic"/>
                <a:sym typeface="Century Gothic"/>
              </a:rPr>
              <a:t>Budworm Outbreak Dates</a:t>
            </a:r>
            <a:endParaRPr sz="4800" b="0" i="0" u="none" strike="noStrike" cap="none" dirty="0">
              <a:solidFill>
                <a:srgbClr val="3E4268"/>
              </a:solidFill>
              <a:latin typeface="Century Gothic"/>
              <a:ea typeface="Century Gothic"/>
              <a:cs typeface="Century Gothic"/>
              <a:sym typeface="Century Gothic"/>
            </a:endParaRPr>
          </a:p>
        </p:txBody>
      </p:sp>
      <p:sp>
        <p:nvSpPr>
          <p:cNvPr id="138" name="Google Shape;138;p14"/>
          <p:cNvSpPr txBox="1"/>
          <p:nvPr/>
        </p:nvSpPr>
        <p:spPr>
          <a:xfrm>
            <a:off x="1464261" y="1291652"/>
            <a:ext cx="4399254" cy="690207"/>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u="sng" dirty="0" smtClean="0">
                <a:solidFill>
                  <a:schemeClr val="tx1">
                    <a:lumMod val="75000"/>
                    <a:lumOff val="25000"/>
                  </a:schemeClr>
                </a:solidFill>
                <a:latin typeface="Century Gothic"/>
                <a:ea typeface="Century Gothic"/>
                <a:cs typeface="Century Gothic"/>
                <a:sym typeface="Century Gothic"/>
              </a:rPr>
              <a:t>Causes of Tree Damage in Colorado Study Area</a:t>
            </a:r>
            <a:endParaRPr sz="2000" b="1" u="sng" dirty="0">
              <a:solidFill>
                <a:schemeClr val="tx1">
                  <a:lumMod val="75000"/>
                  <a:lumOff val="25000"/>
                </a:schemeClr>
              </a:solidFill>
              <a:latin typeface="Century Gothic"/>
              <a:ea typeface="Century Gothic"/>
              <a:cs typeface="Century Gothic"/>
              <a:sym typeface="Century Gothic"/>
            </a:endParaRPr>
          </a:p>
        </p:txBody>
      </p:sp>
      <p:sp>
        <p:nvSpPr>
          <p:cNvPr id="139" name="Google Shape;139;p14"/>
          <p:cNvSpPr txBox="1"/>
          <p:nvPr/>
        </p:nvSpPr>
        <p:spPr>
          <a:xfrm>
            <a:off x="7165715" y="1371598"/>
            <a:ext cx="4784548" cy="610261"/>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u="sng" dirty="0" smtClean="0">
                <a:solidFill>
                  <a:schemeClr val="tx1">
                    <a:lumMod val="75000"/>
                    <a:lumOff val="25000"/>
                  </a:schemeClr>
                </a:solidFill>
                <a:latin typeface="Century Gothic"/>
                <a:ea typeface="Century Gothic"/>
                <a:cs typeface="Century Gothic"/>
                <a:sym typeface="Century Gothic"/>
              </a:rPr>
              <a:t>Causes of Tree Damage in New Mexico Study Area</a:t>
            </a:r>
            <a:endParaRPr sz="2000" b="1" u="sng" dirty="0">
              <a:solidFill>
                <a:schemeClr val="tx1">
                  <a:lumMod val="75000"/>
                  <a:lumOff val="25000"/>
                </a:schemeClr>
              </a:solidFill>
              <a:latin typeface="Century Gothic"/>
              <a:ea typeface="Century Gothic"/>
              <a:cs typeface="Century Gothic"/>
              <a:sym typeface="Century Gothic"/>
            </a:endParaRPr>
          </a:p>
        </p:txBody>
      </p:sp>
      <p:pic>
        <p:nvPicPr>
          <p:cNvPr id="2" name="Picture 1" descr="Colorado_ADS_Color.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64261" y="1935753"/>
            <a:ext cx="4609493" cy="2743200"/>
          </a:xfrm>
          <a:prstGeom prst="rect">
            <a:avLst/>
          </a:prstGeom>
        </p:spPr>
      </p:pic>
      <p:pic>
        <p:nvPicPr>
          <p:cNvPr id="3" name="Picture 2" descr="Colorado_ADS_Gray.png"/>
          <p:cNvPicPr>
            <a:picLocks/>
          </p:cNvPicPr>
          <p:nvPr/>
        </p:nvPicPr>
        <p:blipFill>
          <a:blip r:embed="rId4" cstate="email">
            <a:extLst>
              <a:ext uri="{28A0092B-C50C-407E-A947-70E740481C1C}">
                <a14:useLocalDpi xmlns:a14="http://schemas.microsoft.com/office/drawing/2010/main"/>
              </a:ext>
            </a:extLst>
          </a:blip>
          <a:stretch>
            <a:fillRect/>
          </a:stretch>
        </p:blipFill>
        <p:spPr>
          <a:xfrm>
            <a:off x="1464262" y="1935759"/>
            <a:ext cx="4617720" cy="2736132"/>
          </a:xfrm>
          <a:prstGeom prst="rect">
            <a:avLst/>
          </a:prstGeom>
        </p:spPr>
      </p:pic>
      <p:pic>
        <p:nvPicPr>
          <p:cNvPr id="4" name="Picture 3" descr="NewMexico_ADS_Color.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65712" y="1974031"/>
            <a:ext cx="4610475" cy="2743763"/>
          </a:xfrm>
          <a:prstGeom prst="rect">
            <a:avLst/>
          </a:prstGeom>
        </p:spPr>
      </p:pic>
      <p:pic>
        <p:nvPicPr>
          <p:cNvPr id="5" name="Picture 4" descr="NewMexico_ADS_Gray.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165714" y="1968852"/>
            <a:ext cx="4609528" cy="2743200"/>
          </a:xfrm>
          <a:prstGeom prst="rect">
            <a:avLst/>
          </a:prstGeom>
        </p:spPr>
      </p:pic>
      <p:sp>
        <p:nvSpPr>
          <p:cNvPr id="14" name="TextBox 13"/>
          <p:cNvSpPr txBox="1"/>
          <p:nvPr/>
        </p:nvSpPr>
        <p:spPr>
          <a:xfrm>
            <a:off x="2306320" y="4605331"/>
            <a:ext cx="663445" cy="307777"/>
          </a:xfrm>
          <a:prstGeom prst="rect">
            <a:avLst/>
          </a:prstGeom>
          <a:noFill/>
        </p:spPr>
        <p:txBody>
          <a:bodyPr wrap="square" rtlCol="0">
            <a:spAutoFit/>
          </a:bodyPr>
          <a:lstStyle/>
          <a:p>
            <a:r>
              <a:rPr lang="en-US" b="1" dirty="0">
                <a:solidFill>
                  <a:schemeClr val="tx1">
                    <a:lumMod val="75000"/>
                    <a:lumOff val="25000"/>
                  </a:schemeClr>
                </a:solidFill>
                <a:latin typeface="Century Gothic"/>
                <a:cs typeface="Century Gothic"/>
              </a:rPr>
              <a:t>2000</a:t>
            </a:r>
          </a:p>
        </p:txBody>
      </p:sp>
      <p:sp>
        <p:nvSpPr>
          <p:cNvPr id="15" name="TextBox 14"/>
          <p:cNvSpPr txBox="1"/>
          <p:nvPr/>
        </p:nvSpPr>
        <p:spPr>
          <a:xfrm>
            <a:off x="3216944" y="4615572"/>
            <a:ext cx="663445" cy="307777"/>
          </a:xfrm>
          <a:prstGeom prst="rect">
            <a:avLst/>
          </a:prstGeom>
          <a:noFill/>
        </p:spPr>
        <p:txBody>
          <a:bodyPr wrap="square" rtlCol="0">
            <a:spAutoFit/>
          </a:bodyPr>
          <a:lstStyle/>
          <a:p>
            <a:r>
              <a:rPr lang="en-US" b="1" dirty="0">
                <a:solidFill>
                  <a:schemeClr val="tx1">
                    <a:lumMod val="75000"/>
                    <a:lumOff val="25000"/>
                  </a:schemeClr>
                </a:solidFill>
                <a:latin typeface="Century Gothic"/>
                <a:cs typeface="Century Gothic"/>
              </a:rPr>
              <a:t>2005</a:t>
            </a:r>
          </a:p>
        </p:txBody>
      </p:sp>
      <p:sp>
        <p:nvSpPr>
          <p:cNvPr id="16" name="TextBox 15"/>
          <p:cNvSpPr txBox="1"/>
          <p:nvPr/>
        </p:nvSpPr>
        <p:spPr>
          <a:xfrm>
            <a:off x="4098379" y="4606095"/>
            <a:ext cx="663445" cy="307777"/>
          </a:xfrm>
          <a:prstGeom prst="rect">
            <a:avLst/>
          </a:prstGeom>
          <a:noFill/>
        </p:spPr>
        <p:txBody>
          <a:bodyPr wrap="square" rtlCol="0">
            <a:spAutoFit/>
          </a:bodyPr>
          <a:lstStyle/>
          <a:p>
            <a:r>
              <a:rPr lang="en-US" b="1" dirty="0">
                <a:solidFill>
                  <a:schemeClr val="tx1">
                    <a:lumMod val="75000"/>
                    <a:lumOff val="25000"/>
                  </a:schemeClr>
                </a:solidFill>
                <a:latin typeface="Century Gothic"/>
                <a:cs typeface="Century Gothic"/>
              </a:rPr>
              <a:t>2010</a:t>
            </a:r>
          </a:p>
        </p:txBody>
      </p:sp>
      <p:sp>
        <p:nvSpPr>
          <p:cNvPr id="17" name="TextBox 16"/>
          <p:cNvSpPr txBox="1"/>
          <p:nvPr/>
        </p:nvSpPr>
        <p:spPr>
          <a:xfrm>
            <a:off x="4923703" y="4606859"/>
            <a:ext cx="663445" cy="307777"/>
          </a:xfrm>
          <a:prstGeom prst="rect">
            <a:avLst/>
          </a:prstGeom>
          <a:noFill/>
        </p:spPr>
        <p:txBody>
          <a:bodyPr wrap="square" rtlCol="0">
            <a:spAutoFit/>
          </a:bodyPr>
          <a:lstStyle/>
          <a:p>
            <a:r>
              <a:rPr lang="en-US" b="1" dirty="0">
                <a:solidFill>
                  <a:schemeClr val="tx1">
                    <a:lumMod val="75000"/>
                    <a:lumOff val="25000"/>
                  </a:schemeClr>
                </a:solidFill>
                <a:latin typeface="Century Gothic"/>
                <a:cs typeface="Century Gothic"/>
              </a:rPr>
              <a:t>2015</a:t>
            </a:r>
          </a:p>
        </p:txBody>
      </p:sp>
      <p:sp>
        <p:nvSpPr>
          <p:cNvPr id="19" name="TextBox 18"/>
          <p:cNvSpPr txBox="1"/>
          <p:nvPr/>
        </p:nvSpPr>
        <p:spPr>
          <a:xfrm>
            <a:off x="3548666" y="4931338"/>
            <a:ext cx="881435" cy="369332"/>
          </a:xfrm>
          <a:prstGeom prst="rect">
            <a:avLst/>
          </a:prstGeom>
          <a:noFill/>
        </p:spPr>
        <p:txBody>
          <a:bodyPr wrap="square" rtlCol="0">
            <a:spAutoFit/>
          </a:bodyPr>
          <a:lstStyle/>
          <a:p>
            <a:r>
              <a:rPr lang="en-US" sz="1800" b="1" dirty="0">
                <a:solidFill>
                  <a:schemeClr val="tx1">
                    <a:lumMod val="75000"/>
                    <a:lumOff val="25000"/>
                  </a:schemeClr>
                </a:solidFill>
                <a:latin typeface="Century Gothic"/>
                <a:cs typeface="Century Gothic"/>
              </a:rPr>
              <a:t>Year</a:t>
            </a:r>
          </a:p>
        </p:txBody>
      </p:sp>
      <p:sp>
        <p:nvSpPr>
          <p:cNvPr id="21" name="TextBox 20"/>
          <p:cNvSpPr txBox="1"/>
          <p:nvPr/>
        </p:nvSpPr>
        <p:spPr>
          <a:xfrm>
            <a:off x="1206897" y="4358921"/>
            <a:ext cx="454181" cy="307777"/>
          </a:xfrm>
          <a:prstGeom prst="rect">
            <a:avLst/>
          </a:prstGeom>
          <a:noFill/>
        </p:spPr>
        <p:txBody>
          <a:bodyPr wrap="square" rtlCol="0">
            <a:spAutoFit/>
          </a:bodyPr>
          <a:lstStyle/>
          <a:p>
            <a:r>
              <a:rPr lang="en-US" b="1" dirty="0">
                <a:solidFill>
                  <a:schemeClr val="tx1">
                    <a:lumMod val="75000"/>
                    <a:lumOff val="25000"/>
                  </a:schemeClr>
                </a:solidFill>
                <a:latin typeface="Century Gothic"/>
                <a:cs typeface="Century Gothic"/>
              </a:rPr>
              <a:t>0</a:t>
            </a:r>
          </a:p>
        </p:txBody>
      </p:sp>
      <p:sp>
        <p:nvSpPr>
          <p:cNvPr id="22" name="TextBox 21"/>
          <p:cNvSpPr txBox="1"/>
          <p:nvPr/>
        </p:nvSpPr>
        <p:spPr>
          <a:xfrm>
            <a:off x="817554" y="3866102"/>
            <a:ext cx="825321" cy="307777"/>
          </a:xfrm>
          <a:prstGeom prst="rect">
            <a:avLst/>
          </a:prstGeom>
          <a:noFill/>
        </p:spPr>
        <p:txBody>
          <a:bodyPr wrap="square" rtlCol="0">
            <a:spAutoFit/>
          </a:bodyPr>
          <a:lstStyle/>
          <a:p>
            <a:r>
              <a:rPr lang="en-US" b="1" dirty="0">
                <a:solidFill>
                  <a:schemeClr val="tx1">
                    <a:lumMod val="75000"/>
                    <a:lumOff val="25000"/>
                  </a:schemeClr>
                </a:solidFill>
                <a:latin typeface="Century Gothic"/>
                <a:cs typeface="Century Gothic"/>
              </a:rPr>
              <a:t>50,000</a:t>
            </a:r>
          </a:p>
        </p:txBody>
      </p:sp>
      <p:sp>
        <p:nvSpPr>
          <p:cNvPr id="23" name="TextBox 22"/>
          <p:cNvSpPr txBox="1"/>
          <p:nvPr/>
        </p:nvSpPr>
        <p:spPr>
          <a:xfrm>
            <a:off x="722774" y="3392239"/>
            <a:ext cx="853755" cy="307777"/>
          </a:xfrm>
          <a:prstGeom prst="rect">
            <a:avLst/>
          </a:prstGeom>
          <a:noFill/>
        </p:spPr>
        <p:txBody>
          <a:bodyPr wrap="square" rtlCol="0">
            <a:spAutoFit/>
          </a:bodyPr>
          <a:lstStyle/>
          <a:p>
            <a:r>
              <a:rPr lang="en-US" b="1" dirty="0">
                <a:solidFill>
                  <a:schemeClr val="tx1">
                    <a:lumMod val="75000"/>
                    <a:lumOff val="25000"/>
                  </a:schemeClr>
                </a:solidFill>
                <a:latin typeface="Century Gothic"/>
                <a:cs typeface="Century Gothic"/>
              </a:rPr>
              <a:t>100,000</a:t>
            </a:r>
          </a:p>
        </p:txBody>
      </p:sp>
      <p:sp>
        <p:nvSpPr>
          <p:cNvPr id="24" name="TextBox 23"/>
          <p:cNvSpPr txBox="1"/>
          <p:nvPr/>
        </p:nvSpPr>
        <p:spPr>
          <a:xfrm>
            <a:off x="713299" y="2889943"/>
            <a:ext cx="929578" cy="307777"/>
          </a:xfrm>
          <a:prstGeom prst="rect">
            <a:avLst/>
          </a:prstGeom>
          <a:noFill/>
        </p:spPr>
        <p:txBody>
          <a:bodyPr wrap="square" rtlCol="0">
            <a:spAutoFit/>
          </a:bodyPr>
          <a:lstStyle/>
          <a:p>
            <a:r>
              <a:rPr lang="en-US" b="1" dirty="0">
                <a:solidFill>
                  <a:schemeClr val="tx1">
                    <a:lumMod val="75000"/>
                    <a:lumOff val="25000"/>
                  </a:schemeClr>
                </a:solidFill>
                <a:latin typeface="Century Gothic"/>
                <a:cs typeface="Century Gothic"/>
              </a:rPr>
              <a:t>150,000</a:t>
            </a:r>
          </a:p>
        </p:txBody>
      </p:sp>
      <p:sp>
        <p:nvSpPr>
          <p:cNvPr id="25" name="TextBox 24"/>
          <p:cNvSpPr txBox="1"/>
          <p:nvPr/>
        </p:nvSpPr>
        <p:spPr>
          <a:xfrm>
            <a:off x="713298" y="2397123"/>
            <a:ext cx="882188" cy="307777"/>
          </a:xfrm>
          <a:prstGeom prst="rect">
            <a:avLst/>
          </a:prstGeom>
          <a:noFill/>
        </p:spPr>
        <p:txBody>
          <a:bodyPr wrap="square" rtlCol="0">
            <a:spAutoFit/>
          </a:bodyPr>
          <a:lstStyle/>
          <a:p>
            <a:r>
              <a:rPr lang="en-US" b="1" dirty="0">
                <a:solidFill>
                  <a:schemeClr val="tx1">
                    <a:lumMod val="75000"/>
                    <a:lumOff val="25000"/>
                  </a:schemeClr>
                </a:solidFill>
                <a:latin typeface="Century Gothic"/>
                <a:cs typeface="Century Gothic"/>
              </a:rPr>
              <a:t>200,000</a:t>
            </a:r>
          </a:p>
        </p:txBody>
      </p:sp>
      <p:sp>
        <p:nvSpPr>
          <p:cNvPr id="26" name="TextBox 25"/>
          <p:cNvSpPr txBox="1"/>
          <p:nvPr/>
        </p:nvSpPr>
        <p:spPr>
          <a:xfrm>
            <a:off x="713298" y="1894828"/>
            <a:ext cx="901143" cy="307777"/>
          </a:xfrm>
          <a:prstGeom prst="rect">
            <a:avLst/>
          </a:prstGeom>
          <a:noFill/>
        </p:spPr>
        <p:txBody>
          <a:bodyPr wrap="square" rtlCol="0">
            <a:spAutoFit/>
          </a:bodyPr>
          <a:lstStyle/>
          <a:p>
            <a:r>
              <a:rPr lang="en-US" b="1" dirty="0">
                <a:solidFill>
                  <a:schemeClr val="tx1">
                    <a:lumMod val="75000"/>
                    <a:lumOff val="25000"/>
                  </a:schemeClr>
                </a:solidFill>
                <a:latin typeface="Century Gothic"/>
                <a:cs typeface="Century Gothic"/>
              </a:rPr>
              <a:t>250,000</a:t>
            </a:r>
          </a:p>
        </p:txBody>
      </p:sp>
      <p:sp>
        <p:nvSpPr>
          <p:cNvPr id="27" name="TextBox 26"/>
          <p:cNvSpPr txBox="1"/>
          <p:nvPr/>
        </p:nvSpPr>
        <p:spPr>
          <a:xfrm rot="16200000">
            <a:off x="49998" y="3111430"/>
            <a:ext cx="904140" cy="369332"/>
          </a:xfrm>
          <a:prstGeom prst="rect">
            <a:avLst/>
          </a:prstGeom>
          <a:noFill/>
        </p:spPr>
        <p:txBody>
          <a:bodyPr wrap="square" rtlCol="0">
            <a:spAutoFit/>
          </a:bodyPr>
          <a:lstStyle/>
          <a:p>
            <a:r>
              <a:rPr lang="en-US" sz="1800" b="1" dirty="0">
                <a:solidFill>
                  <a:schemeClr val="tx1">
                    <a:lumMod val="75000"/>
                    <a:lumOff val="25000"/>
                  </a:schemeClr>
                </a:solidFill>
                <a:latin typeface="Century Gothic"/>
                <a:cs typeface="Century Gothic"/>
              </a:rPr>
              <a:t>Acres</a:t>
            </a:r>
          </a:p>
        </p:txBody>
      </p:sp>
      <p:sp>
        <p:nvSpPr>
          <p:cNvPr id="28" name="TextBox 27"/>
          <p:cNvSpPr txBox="1"/>
          <p:nvPr/>
        </p:nvSpPr>
        <p:spPr>
          <a:xfrm>
            <a:off x="6906451" y="4407071"/>
            <a:ext cx="454181" cy="307777"/>
          </a:xfrm>
          <a:prstGeom prst="rect">
            <a:avLst/>
          </a:prstGeom>
          <a:noFill/>
        </p:spPr>
        <p:txBody>
          <a:bodyPr wrap="square" rtlCol="0">
            <a:spAutoFit/>
          </a:bodyPr>
          <a:lstStyle/>
          <a:p>
            <a:r>
              <a:rPr lang="en-US" b="1" dirty="0">
                <a:solidFill>
                  <a:schemeClr val="tx1">
                    <a:lumMod val="75000"/>
                    <a:lumOff val="25000"/>
                  </a:schemeClr>
                </a:solidFill>
                <a:latin typeface="Century Gothic"/>
                <a:cs typeface="Century Gothic"/>
              </a:rPr>
              <a:t>0</a:t>
            </a:r>
          </a:p>
        </p:txBody>
      </p:sp>
      <p:sp>
        <p:nvSpPr>
          <p:cNvPr id="29" name="TextBox 28"/>
          <p:cNvSpPr txBox="1"/>
          <p:nvPr/>
        </p:nvSpPr>
        <p:spPr>
          <a:xfrm>
            <a:off x="6517108" y="3914252"/>
            <a:ext cx="825321" cy="307777"/>
          </a:xfrm>
          <a:prstGeom prst="rect">
            <a:avLst/>
          </a:prstGeom>
          <a:noFill/>
        </p:spPr>
        <p:txBody>
          <a:bodyPr wrap="square" rtlCol="0">
            <a:spAutoFit/>
          </a:bodyPr>
          <a:lstStyle/>
          <a:p>
            <a:r>
              <a:rPr lang="en-US" b="1" dirty="0">
                <a:solidFill>
                  <a:schemeClr val="tx1">
                    <a:lumMod val="75000"/>
                    <a:lumOff val="25000"/>
                  </a:schemeClr>
                </a:solidFill>
                <a:latin typeface="Century Gothic"/>
                <a:cs typeface="Century Gothic"/>
              </a:rPr>
              <a:t>50,000</a:t>
            </a:r>
          </a:p>
        </p:txBody>
      </p:sp>
      <p:sp>
        <p:nvSpPr>
          <p:cNvPr id="30" name="TextBox 29"/>
          <p:cNvSpPr txBox="1"/>
          <p:nvPr/>
        </p:nvSpPr>
        <p:spPr>
          <a:xfrm>
            <a:off x="6422328" y="3440389"/>
            <a:ext cx="853755" cy="307777"/>
          </a:xfrm>
          <a:prstGeom prst="rect">
            <a:avLst/>
          </a:prstGeom>
          <a:noFill/>
        </p:spPr>
        <p:txBody>
          <a:bodyPr wrap="square" rtlCol="0">
            <a:spAutoFit/>
          </a:bodyPr>
          <a:lstStyle/>
          <a:p>
            <a:r>
              <a:rPr lang="en-US" b="1" dirty="0">
                <a:solidFill>
                  <a:schemeClr val="tx1">
                    <a:lumMod val="75000"/>
                    <a:lumOff val="25000"/>
                  </a:schemeClr>
                </a:solidFill>
                <a:latin typeface="Century Gothic"/>
                <a:cs typeface="Century Gothic"/>
              </a:rPr>
              <a:t>100,000</a:t>
            </a:r>
          </a:p>
        </p:txBody>
      </p:sp>
      <p:sp>
        <p:nvSpPr>
          <p:cNvPr id="31" name="TextBox 30"/>
          <p:cNvSpPr txBox="1"/>
          <p:nvPr/>
        </p:nvSpPr>
        <p:spPr>
          <a:xfrm>
            <a:off x="6412853" y="2938093"/>
            <a:ext cx="929578" cy="307777"/>
          </a:xfrm>
          <a:prstGeom prst="rect">
            <a:avLst/>
          </a:prstGeom>
          <a:noFill/>
        </p:spPr>
        <p:txBody>
          <a:bodyPr wrap="square" rtlCol="0">
            <a:spAutoFit/>
          </a:bodyPr>
          <a:lstStyle/>
          <a:p>
            <a:r>
              <a:rPr lang="en-US" b="1" dirty="0">
                <a:solidFill>
                  <a:schemeClr val="tx1">
                    <a:lumMod val="75000"/>
                    <a:lumOff val="25000"/>
                  </a:schemeClr>
                </a:solidFill>
                <a:latin typeface="Century Gothic"/>
                <a:cs typeface="Century Gothic"/>
              </a:rPr>
              <a:t>150,000</a:t>
            </a:r>
          </a:p>
        </p:txBody>
      </p:sp>
      <p:sp>
        <p:nvSpPr>
          <p:cNvPr id="32" name="TextBox 31"/>
          <p:cNvSpPr txBox="1"/>
          <p:nvPr/>
        </p:nvSpPr>
        <p:spPr>
          <a:xfrm>
            <a:off x="6412852" y="2445273"/>
            <a:ext cx="882188" cy="307777"/>
          </a:xfrm>
          <a:prstGeom prst="rect">
            <a:avLst/>
          </a:prstGeom>
          <a:noFill/>
        </p:spPr>
        <p:txBody>
          <a:bodyPr wrap="square" rtlCol="0">
            <a:spAutoFit/>
          </a:bodyPr>
          <a:lstStyle/>
          <a:p>
            <a:r>
              <a:rPr lang="en-US" b="1" dirty="0">
                <a:solidFill>
                  <a:schemeClr val="tx1">
                    <a:lumMod val="75000"/>
                    <a:lumOff val="25000"/>
                  </a:schemeClr>
                </a:solidFill>
                <a:latin typeface="Century Gothic"/>
                <a:cs typeface="Century Gothic"/>
              </a:rPr>
              <a:t>200,000</a:t>
            </a:r>
          </a:p>
        </p:txBody>
      </p:sp>
      <p:sp>
        <p:nvSpPr>
          <p:cNvPr id="33" name="TextBox 32"/>
          <p:cNvSpPr txBox="1"/>
          <p:nvPr/>
        </p:nvSpPr>
        <p:spPr>
          <a:xfrm>
            <a:off x="6412852" y="1942978"/>
            <a:ext cx="901143" cy="307777"/>
          </a:xfrm>
          <a:prstGeom prst="rect">
            <a:avLst/>
          </a:prstGeom>
          <a:noFill/>
        </p:spPr>
        <p:txBody>
          <a:bodyPr wrap="square" rtlCol="0">
            <a:spAutoFit/>
          </a:bodyPr>
          <a:lstStyle/>
          <a:p>
            <a:r>
              <a:rPr lang="en-US" b="1" dirty="0">
                <a:solidFill>
                  <a:schemeClr val="tx1">
                    <a:lumMod val="75000"/>
                    <a:lumOff val="25000"/>
                  </a:schemeClr>
                </a:solidFill>
                <a:latin typeface="Century Gothic"/>
                <a:cs typeface="Century Gothic"/>
              </a:rPr>
              <a:t>250,000</a:t>
            </a:r>
          </a:p>
        </p:txBody>
      </p:sp>
      <p:sp>
        <p:nvSpPr>
          <p:cNvPr id="34" name="TextBox 33"/>
          <p:cNvSpPr txBox="1"/>
          <p:nvPr/>
        </p:nvSpPr>
        <p:spPr>
          <a:xfrm rot="16200000">
            <a:off x="5713266" y="2980417"/>
            <a:ext cx="1069865" cy="369332"/>
          </a:xfrm>
          <a:prstGeom prst="rect">
            <a:avLst/>
          </a:prstGeom>
          <a:noFill/>
        </p:spPr>
        <p:txBody>
          <a:bodyPr wrap="square" rtlCol="0">
            <a:spAutoFit/>
          </a:bodyPr>
          <a:lstStyle/>
          <a:p>
            <a:r>
              <a:rPr lang="en-US" sz="1800" b="1" dirty="0">
                <a:solidFill>
                  <a:schemeClr val="tx1">
                    <a:lumMod val="75000"/>
                    <a:lumOff val="25000"/>
                  </a:schemeClr>
                </a:solidFill>
                <a:latin typeface="Century Gothic"/>
                <a:cs typeface="Century Gothic"/>
              </a:rPr>
              <a:t>Acres</a:t>
            </a:r>
            <a:endParaRPr lang="en-US" b="1" dirty="0">
              <a:solidFill>
                <a:schemeClr val="tx1">
                  <a:lumMod val="75000"/>
                  <a:lumOff val="25000"/>
                </a:schemeClr>
              </a:solidFill>
              <a:latin typeface="Century Gothic"/>
              <a:cs typeface="Century Gothic"/>
            </a:endParaRPr>
          </a:p>
        </p:txBody>
      </p:sp>
      <p:sp>
        <p:nvSpPr>
          <p:cNvPr id="36" name="TextBox 35"/>
          <p:cNvSpPr txBox="1"/>
          <p:nvPr/>
        </p:nvSpPr>
        <p:spPr>
          <a:xfrm>
            <a:off x="7771198" y="4655775"/>
            <a:ext cx="663445" cy="307777"/>
          </a:xfrm>
          <a:prstGeom prst="rect">
            <a:avLst/>
          </a:prstGeom>
          <a:noFill/>
        </p:spPr>
        <p:txBody>
          <a:bodyPr wrap="square" rtlCol="0">
            <a:spAutoFit/>
          </a:bodyPr>
          <a:lstStyle/>
          <a:p>
            <a:r>
              <a:rPr lang="en-US" b="1" dirty="0">
                <a:solidFill>
                  <a:schemeClr val="tx1">
                    <a:lumMod val="75000"/>
                    <a:lumOff val="25000"/>
                  </a:schemeClr>
                </a:solidFill>
                <a:latin typeface="Century Gothic"/>
                <a:cs typeface="Century Gothic"/>
              </a:rPr>
              <a:t>2000</a:t>
            </a:r>
          </a:p>
        </p:txBody>
      </p:sp>
      <p:sp>
        <p:nvSpPr>
          <p:cNvPr id="37" name="TextBox 36"/>
          <p:cNvSpPr txBox="1"/>
          <p:nvPr/>
        </p:nvSpPr>
        <p:spPr>
          <a:xfrm>
            <a:off x="8851665" y="4646298"/>
            <a:ext cx="663445" cy="307777"/>
          </a:xfrm>
          <a:prstGeom prst="rect">
            <a:avLst/>
          </a:prstGeom>
          <a:noFill/>
        </p:spPr>
        <p:txBody>
          <a:bodyPr wrap="square" rtlCol="0">
            <a:spAutoFit/>
          </a:bodyPr>
          <a:lstStyle/>
          <a:p>
            <a:r>
              <a:rPr lang="en-US" b="1" dirty="0">
                <a:solidFill>
                  <a:schemeClr val="tx1">
                    <a:lumMod val="75000"/>
                    <a:lumOff val="25000"/>
                  </a:schemeClr>
                </a:solidFill>
                <a:latin typeface="Century Gothic"/>
                <a:cs typeface="Century Gothic"/>
              </a:rPr>
              <a:t>2005</a:t>
            </a:r>
          </a:p>
        </p:txBody>
      </p:sp>
      <p:sp>
        <p:nvSpPr>
          <p:cNvPr id="38" name="TextBox 37"/>
          <p:cNvSpPr txBox="1"/>
          <p:nvPr/>
        </p:nvSpPr>
        <p:spPr>
          <a:xfrm>
            <a:off x="9941613" y="4646299"/>
            <a:ext cx="663445" cy="307777"/>
          </a:xfrm>
          <a:prstGeom prst="rect">
            <a:avLst/>
          </a:prstGeom>
          <a:noFill/>
        </p:spPr>
        <p:txBody>
          <a:bodyPr wrap="square" rtlCol="0">
            <a:spAutoFit/>
          </a:bodyPr>
          <a:lstStyle/>
          <a:p>
            <a:r>
              <a:rPr lang="en-US" b="1" dirty="0">
                <a:solidFill>
                  <a:schemeClr val="tx1">
                    <a:lumMod val="75000"/>
                    <a:lumOff val="25000"/>
                  </a:schemeClr>
                </a:solidFill>
                <a:latin typeface="Century Gothic"/>
                <a:cs typeface="Century Gothic"/>
              </a:rPr>
              <a:t>2010</a:t>
            </a:r>
          </a:p>
        </p:txBody>
      </p:sp>
      <p:sp>
        <p:nvSpPr>
          <p:cNvPr id="39" name="TextBox 38"/>
          <p:cNvSpPr txBox="1"/>
          <p:nvPr/>
        </p:nvSpPr>
        <p:spPr>
          <a:xfrm>
            <a:off x="11041036" y="4646299"/>
            <a:ext cx="663445" cy="307777"/>
          </a:xfrm>
          <a:prstGeom prst="rect">
            <a:avLst/>
          </a:prstGeom>
          <a:noFill/>
        </p:spPr>
        <p:txBody>
          <a:bodyPr wrap="square" rtlCol="0">
            <a:spAutoFit/>
          </a:bodyPr>
          <a:lstStyle/>
          <a:p>
            <a:r>
              <a:rPr lang="en-US" b="1" dirty="0">
                <a:solidFill>
                  <a:schemeClr val="tx1">
                    <a:lumMod val="75000"/>
                    <a:lumOff val="25000"/>
                  </a:schemeClr>
                </a:solidFill>
                <a:latin typeface="Century Gothic"/>
                <a:cs typeface="Century Gothic"/>
              </a:rPr>
              <a:t>2015</a:t>
            </a:r>
          </a:p>
        </p:txBody>
      </p:sp>
      <p:sp>
        <p:nvSpPr>
          <p:cNvPr id="51" name="TextBox 50"/>
          <p:cNvSpPr txBox="1"/>
          <p:nvPr/>
        </p:nvSpPr>
        <p:spPr>
          <a:xfrm>
            <a:off x="9278168" y="4973317"/>
            <a:ext cx="1127079" cy="369332"/>
          </a:xfrm>
          <a:prstGeom prst="rect">
            <a:avLst/>
          </a:prstGeom>
          <a:noFill/>
        </p:spPr>
        <p:txBody>
          <a:bodyPr wrap="square" rtlCol="0">
            <a:spAutoFit/>
          </a:bodyPr>
          <a:lstStyle/>
          <a:p>
            <a:r>
              <a:rPr lang="en-US" sz="1800" b="1" dirty="0">
                <a:solidFill>
                  <a:schemeClr val="tx1">
                    <a:lumMod val="75000"/>
                    <a:lumOff val="25000"/>
                  </a:schemeClr>
                </a:solidFill>
                <a:latin typeface="Century Gothic"/>
                <a:cs typeface="Century Gothic"/>
              </a:rPr>
              <a:t>Year</a:t>
            </a:r>
          </a:p>
        </p:txBody>
      </p:sp>
      <p:cxnSp>
        <p:nvCxnSpPr>
          <p:cNvPr id="9" name="Straight Connector 8"/>
          <p:cNvCxnSpPr/>
          <p:nvPr/>
        </p:nvCxnSpPr>
        <p:spPr>
          <a:xfrm flipH="1" flipV="1">
            <a:off x="1464261" y="1894828"/>
            <a:ext cx="1" cy="277187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35771715-A788-460B-8899-34F412D5C40C}"/>
              </a:ext>
            </a:extLst>
          </p:cNvPr>
          <p:cNvGrpSpPr/>
          <p:nvPr/>
        </p:nvGrpSpPr>
        <p:grpSpPr>
          <a:xfrm>
            <a:off x="396240" y="5815044"/>
            <a:ext cx="2402909" cy="375447"/>
            <a:chOff x="396240" y="4701540"/>
            <a:chExt cx="2402909" cy="375447"/>
          </a:xfrm>
        </p:grpSpPr>
        <p:sp>
          <p:nvSpPr>
            <p:cNvPr id="35" name="Rectangle 34">
              <a:extLst>
                <a:ext uri="{FF2B5EF4-FFF2-40B4-BE49-F238E27FC236}">
                  <a16:creationId xmlns:a16="http://schemas.microsoft.com/office/drawing/2014/main" id="{C9BD02F5-690F-4EBF-AF98-A8C12F6ECC02}"/>
                </a:ext>
              </a:extLst>
            </p:cNvPr>
            <p:cNvSpPr/>
            <p:nvPr/>
          </p:nvSpPr>
          <p:spPr>
            <a:xfrm>
              <a:off x="396240" y="4701540"/>
              <a:ext cx="294640" cy="284480"/>
            </a:xfrm>
            <a:prstGeom prst="rect">
              <a:avLst/>
            </a:prstGeom>
            <a:solidFill>
              <a:srgbClr val="7FC97F"/>
            </a:solidFill>
            <a:ln>
              <a:solidFill>
                <a:srgbClr val="7FC9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a:extLst>
                <a:ext uri="{FF2B5EF4-FFF2-40B4-BE49-F238E27FC236}">
                  <a16:creationId xmlns:a16="http://schemas.microsoft.com/office/drawing/2014/main" id="{0BF6F15E-65DA-4D26-B79D-980DFBF221C8}"/>
                </a:ext>
              </a:extLst>
            </p:cNvPr>
            <p:cNvSpPr txBox="1"/>
            <p:nvPr/>
          </p:nvSpPr>
          <p:spPr>
            <a:xfrm>
              <a:off x="690880" y="4707655"/>
              <a:ext cx="2108269" cy="369332"/>
            </a:xfrm>
            <a:prstGeom prst="rect">
              <a:avLst/>
            </a:prstGeom>
            <a:noFill/>
          </p:spPr>
          <p:txBody>
            <a:bodyPr wrap="none" rtlCol="0">
              <a:spAutoFit/>
            </a:bodyPr>
            <a:lstStyle/>
            <a:p>
              <a:r>
                <a:rPr lang="en-US" dirty="0">
                  <a:latin typeface="Century Gothic" panose="020B0502020202020204" pitchFamily="34" charset="0"/>
                </a:rPr>
                <a:t>Abiotic/unknown</a:t>
              </a:r>
            </a:p>
          </p:txBody>
        </p:sp>
      </p:grpSp>
      <p:grpSp>
        <p:nvGrpSpPr>
          <p:cNvPr id="7" name="Group 6">
            <a:extLst>
              <a:ext uri="{FF2B5EF4-FFF2-40B4-BE49-F238E27FC236}">
                <a16:creationId xmlns:a16="http://schemas.microsoft.com/office/drawing/2014/main" id="{F877C161-A911-48A1-B8D3-96B913B3FBD8}"/>
              </a:ext>
            </a:extLst>
          </p:cNvPr>
          <p:cNvGrpSpPr/>
          <p:nvPr/>
        </p:nvGrpSpPr>
        <p:grpSpPr>
          <a:xfrm>
            <a:off x="2521009" y="5821159"/>
            <a:ext cx="1752090" cy="369332"/>
            <a:chOff x="396240" y="5138420"/>
            <a:chExt cx="1752090" cy="369332"/>
          </a:xfrm>
        </p:grpSpPr>
        <p:sp>
          <p:nvSpPr>
            <p:cNvPr id="40" name="Rectangle 39">
              <a:extLst>
                <a:ext uri="{FF2B5EF4-FFF2-40B4-BE49-F238E27FC236}">
                  <a16:creationId xmlns:a16="http://schemas.microsoft.com/office/drawing/2014/main" id="{B44825D4-DCED-4460-96D0-147009C93E4A}"/>
                </a:ext>
              </a:extLst>
            </p:cNvPr>
            <p:cNvSpPr/>
            <p:nvPr/>
          </p:nvSpPr>
          <p:spPr>
            <a:xfrm>
              <a:off x="396240" y="5138420"/>
              <a:ext cx="294640" cy="284480"/>
            </a:xfrm>
            <a:prstGeom prst="rect">
              <a:avLst/>
            </a:prstGeom>
            <a:solidFill>
              <a:srgbClr val="BEAED4"/>
            </a:solidFill>
            <a:ln>
              <a:solidFill>
                <a:srgbClr val="BEAE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TextBox 44">
              <a:extLst>
                <a:ext uri="{FF2B5EF4-FFF2-40B4-BE49-F238E27FC236}">
                  <a16:creationId xmlns:a16="http://schemas.microsoft.com/office/drawing/2014/main" id="{10E9841F-4114-4555-9B5F-DC2E02934DAC}"/>
                </a:ext>
              </a:extLst>
            </p:cNvPr>
            <p:cNvSpPr txBox="1"/>
            <p:nvPr/>
          </p:nvSpPr>
          <p:spPr>
            <a:xfrm>
              <a:off x="690880" y="5138420"/>
              <a:ext cx="1457450" cy="369332"/>
            </a:xfrm>
            <a:prstGeom prst="rect">
              <a:avLst/>
            </a:prstGeom>
            <a:noFill/>
          </p:spPr>
          <p:txBody>
            <a:bodyPr wrap="none" rtlCol="0">
              <a:spAutoFit/>
            </a:bodyPr>
            <a:lstStyle/>
            <a:p>
              <a:r>
                <a:rPr lang="en-US" dirty="0">
                  <a:latin typeface="Century Gothic" panose="020B0502020202020204" pitchFamily="34" charset="0"/>
                </a:rPr>
                <a:t>Bark beetle</a:t>
              </a:r>
            </a:p>
          </p:txBody>
        </p:sp>
      </p:grpSp>
      <p:grpSp>
        <p:nvGrpSpPr>
          <p:cNvPr id="8" name="Group 7">
            <a:extLst>
              <a:ext uri="{FF2B5EF4-FFF2-40B4-BE49-F238E27FC236}">
                <a16:creationId xmlns:a16="http://schemas.microsoft.com/office/drawing/2014/main" id="{DD7D995F-845A-4D99-9965-444A273E767F}"/>
              </a:ext>
            </a:extLst>
          </p:cNvPr>
          <p:cNvGrpSpPr/>
          <p:nvPr/>
        </p:nvGrpSpPr>
        <p:grpSpPr>
          <a:xfrm>
            <a:off x="3994958" y="5821159"/>
            <a:ext cx="2085514" cy="369332"/>
            <a:chOff x="396240" y="5575300"/>
            <a:chExt cx="2085514" cy="369332"/>
          </a:xfrm>
        </p:grpSpPr>
        <p:sp>
          <p:nvSpPr>
            <p:cNvPr id="41" name="Rectangle 40">
              <a:extLst>
                <a:ext uri="{FF2B5EF4-FFF2-40B4-BE49-F238E27FC236}">
                  <a16:creationId xmlns:a16="http://schemas.microsoft.com/office/drawing/2014/main" id="{D5DB719A-6BDD-4A1C-8FF5-85CA37F38A12}"/>
                </a:ext>
              </a:extLst>
            </p:cNvPr>
            <p:cNvSpPr/>
            <p:nvPr/>
          </p:nvSpPr>
          <p:spPr>
            <a:xfrm>
              <a:off x="396240" y="5575300"/>
              <a:ext cx="294640" cy="284480"/>
            </a:xfrm>
            <a:prstGeom prst="rect">
              <a:avLst/>
            </a:prstGeom>
            <a:solidFill>
              <a:srgbClr val="FDC086"/>
            </a:solidFill>
            <a:ln>
              <a:solidFill>
                <a:srgbClr val="FDC0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Box 45">
              <a:extLst>
                <a:ext uri="{FF2B5EF4-FFF2-40B4-BE49-F238E27FC236}">
                  <a16:creationId xmlns:a16="http://schemas.microsoft.com/office/drawing/2014/main" id="{988DE057-C509-457D-B637-3A34812016F5}"/>
                </a:ext>
              </a:extLst>
            </p:cNvPr>
            <p:cNvSpPr txBox="1"/>
            <p:nvPr/>
          </p:nvSpPr>
          <p:spPr>
            <a:xfrm>
              <a:off x="690879" y="5575300"/>
              <a:ext cx="1790875" cy="369332"/>
            </a:xfrm>
            <a:prstGeom prst="rect">
              <a:avLst/>
            </a:prstGeom>
            <a:noFill/>
          </p:spPr>
          <p:txBody>
            <a:bodyPr wrap="none" rtlCol="0">
              <a:spAutoFit/>
            </a:bodyPr>
            <a:lstStyle/>
            <a:p>
              <a:r>
                <a:rPr lang="en-US" dirty="0">
                  <a:latin typeface="Century Gothic" panose="020B0502020202020204" pitchFamily="34" charset="0"/>
                </a:rPr>
                <a:t>Insect/disease</a:t>
              </a:r>
            </a:p>
          </p:txBody>
        </p:sp>
      </p:grpSp>
      <p:grpSp>
        <p:nvGrpSpPr>
          <p:cNvPr id="10" name="Group 9">
            <a:extLst>
              <a:ext uri="{FF2B5EF4-FFF2-40B4-BE49-F238E27FC236}">
                <a16:creationId xmlns:a16="http://schemas.microsoft.com/office/drawing/2014/main" id="{F68A96EA-97D6-4EF4-A519-220D277096E9}"/>
              </a:ext>
            </a:extLst>
          </p:cNvPr>
          <p:cNvGrpSpPr/>
          <p:nvPr/>
        </p:nvGrpSpPr>
        <p:grpSpPr>
          <a:xfrm>
            <a:off x="5802331" y="5807020"/>
            <a:ext cx="2263449" cy="383471"/>
            <a:chOff x="396240" y="6012180"/>
            <a:chExt cx="2263449" cy="383471"/>
          </a:xfrm>
        </p:grpSpPr>
        <p:sp>
          <p:nvSpPr>
            <p:cNvPr id="42" name="Rectangle 41">
              <a:extLst>
                <a:ext uri="{FF2B5EF4-FFF2-40B4-BE49-F238E27FC236}">
                  <a16:creationId xmlns:a16="http://schemas.microsoft.com/office/drawing/2014/main" id="{29847C5E-F80D-44B9-B42C-BC8EA5C06FD1}"/>
                </a:ext>
              </a:extLst>
            </p:cNvPr>
            <p:cNvSpPr/>
            <p:nvPr/>
          </p:nvSpPr>
          <p:spPr>
            <a:xfrm>
              <a:off x="396240" y="6012180"/>
              <a:ext cx="294640" cy="284480"/>
            </a:xfrm>
            <a:prstGeom prst="rect">
              <a:avLst/>
            </a:prstGeom>
            <a:solidFill>
              <a:srgbClr val="FFFF99"/>
            </a:solid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Box 46">
              <a:extLst>
                <a:ext uri="{FF2B5EF4-FFF2-40B4-BE49-F238E27FC236}">
                  <a16:creationId xmlns:a16="http://schemas.microsoft.com/office/drawing/2014/main" id="{98BB099B-8D86-4A54-9965-63EC495E129E}"/>
                </a:ext>
              </a:extLst>
            </p:cNvPr>
            <p:cNvSpPr txBox="1"/>
            <p:nvPr/>
          </p:nvSpPr>
          <p:spPr>
            <a:xfrm>
              <a:off x="690880" y="6026319"/>
              <a:ext cx="1968809" cy="369332"/>
            </a:xfrm>
            <a:prstGeom prst="rect">
              <a:avLst/>
            </a:prstGeom>
            <a:noFill/>
          </p:spPr>
          <p:txBody>
            <a:bodyPr wrap="none" rtlCol="0">
              <a:spAutoFit/>
            </a:bodyPr>
            <a:lstStyle/>
            <a:p>
              <a:r>
                <a:rPr lang="en-US" dirty="0">
                  <a:latin typeface="Century Gothic" panose="020B0502020202020204" pitchFamily="34" charset="0"/>
                </a:rPr>
                <a:t>Other defoliator</a:t>
              </a:r>
            </a:p>
          </p:txBody>
        </p:sp>
      </p:grpSp>
      <p:grpSp>
        <p:nvGrpSpPr>
          <p:cNvPr id="11" name="Group 10">
            <a:extLst>
              <a:ext uri="{FF2B5EF4-FFF2-40B4-BE49-F238E27FC236}">
                <a16:creationId xmlns:a16="http://schemas.microsoft.com/office/drawing/2014/main" id="{3B42A500-FE59-4807-A4E8-AA83AC443F87}"/>
              </a:ext>
            </a:extLst>
          </p:cNvPr>
          <p:cNvGrpSpPr/>
          <p:nvPr/>
        </p:nvGrpSpPr>
        <p:grpSpPr>
          <a:xfrm>
            <a:off x="7787640" y="5810763"/>
            <a:ext cx="3414405" cy="379728"/>
            <a:chOff x="396240" y="6449060"/>
            <a:chExt cx="3414405" cy="379728"/>
          </a:xfrm>
        </p:grpSpPr>
        <p:sp>
          <p:nvSpPr>
            <p:cNvPr id="43" name="Rectangle 42">
              <a:extLst>
                <a:ext uri="{FF2B5EF4-FFF2-40B4-BE49-F238E27FC236}">
                  <a16:creationId xmlns:a16="http://schemas.microsoft.com/office/drawing/2014/main" id="{8F3C29AE-0AA7-4DD8-8879-9810417F09B8}"/>
                </a:ext>
              </a:extLst>
            </p:cNvPr>
            <p:cNvSpPr/>
            <p:nvPr/>
          </p:nvSpPr>
          <p:spPr>
            <a:xfrm>
              <a:off x="396240" y="6449060"/>
              <a:ext cx="294640" cy="284480"/>
            </a:xfrm>
            <a:prstGeom prst="rect">
              <a:avLst/>
            </a:prstGeom>
            <a:solidFill>
              <a:srgbClr val="386CB0"/>
            </a:solidFill>
            <a:ln>
              <a:solidFill>
                <a:srgbClr val="386C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extBox 47">
              <a:extLst>
                <a:ext uri="{FF2B5EF4-FFF2-40B4-BE49-F238E27FC236}">
                  <a16:creationId xmlns:a16="http://schemas.microsoft.com/office/drawing/2014/main" id="{B9C609EC-091C-416D-A196-73A95EE27738}"/>
                </a:ext>
              </a:extLst>
            </p:cNvPr>
            <p:cNvSpPr txBox="1"/>
            <p:nvPr/>
          </p:nvSpPr>
          <p:spPr>
            <a:xfrm>
              <a:off x="690880" y="6459456"/>
              <a:ext cx="3119765" cy="369332"/>
            </a:xfrm>
            <a:prstGeom prst="rect">
              <a:avLst/>
            </a:prstGeom>
            <a:noFill/>
          </p:spPr>
          <p:txBody>
            <a:bodyPr wrap="none" rtlCol="0">
              <a:spAutoFit/>
            </a:bodyPr>
            <a:lstStyle/>
            <a:p>
              <a:r>
                <a:rPr lang="en-US" dirty="0">
                  <a:latin typeface="Century Gothic" panose="020B0502020202020204" pitchFamily="34" charset="0"/>
                </a:rPr>
                <a:t>Western  spruce budworm</a:t>
              </a:r>
            </a:p>
          </p:txBody>
        </p:sp>
      </p:grpSp>
      <p:grpSp>
        <p:nvGrpSpPr>
          <p:cNvPr id="49" name="Group 48">
            <a:extLst>
              <a:ext uri="{FF2B5EF4-FFF2-40B4-BE49-F238E27FC236}">
                <a16:creationId xmlns:a16="http://schemas.microsoft.com/office/drawing/2014/main" id="{F68A96EA-97D6-4EF4-A519-220D277096E9}"/>
              </a:ext>
            </a:extLst>
          </p:cNvPr>
          <p:cNvGrpSpPr/>
          <p:nvPr/>
        </p:nvGrpSpPr>
        <p:grpSpPr>
          <a:xfrm>
            <a:off x="10605058" y="5796326"/>
            <a:ext cx="976237" cy="321916"/>
            <a:chOff x="396240" y="6012180"/>
            <a:chExt cx="976237" cy="321916"/>
          </a:xfrm>
        </p:grpSpPr>
        <p:sp>
          <p:nvSpPr>
            <p:cNvPr id="50" name="Rectangle 49">
              <a:extLst>
                <a:ext uri="{FF2B5EF4-FFF2-40B4-BE49-F238E27FC236}">
                  <a16:creationId xmlns:a16="http://schemas.microsoft.com/office/drawing/2014/main" id="{29847C5E-F80D-44B9-B42C-BC8EA5C06FD1}"/>
                </a:ext>
              </a:extLst>
            </p:cNvPr>
            <p:cNvSpPr/>
            <p:nvPr/>
          </p:nvSpPr>
          <p:spPr>
            <a:xfrm>
              <a:off x="396240" y="6012180"/>
              <a:ext cx="294640" cy="284480"/>
            </a:xfrm>
            <a:prstGeom prst="rect">
              <a:avLst/>
            </a:prstGeom>
            <a:solidFill>
              <a:srgbClr val="CCCCCC"/>
            </a:solidFill>
            <a:ln>
              <a:solidFill>
                <a:srgbClr val="CC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TextBox 51">
              <a:extLst>
                <a:ext uri="{FF2B5EF4-FFF2-40B4-BE49-F238E27FC236}">
                  <a16:creationId xmlns:a16="http://schemas.microsoft.com/office/drawing/2014/main" id="{98BB099B-8D86-4A54-9965-63EC495E129E}"/>
                </a:ext>
              </a:extLst>
            </p:cNvPr>
            <p:cNvSpPr txBox="1"/>
            <p:nvPr/>
          </p:nvSpPr>
          <p:spPr>
            <a:xfrm>
              <a:off x="690880" y="6026319"/>
              <a:ext cx="681597" cy="307777"/>
            </a:xfrm>
            <a:prstGeom prst="rect">
              <a:avLst/>
            </a:prstGeom>
            <a:noFill/>
          </p:spPr>
          <p:txBody>
            <a:bodyPr wrap="none" rtlCol="0">
              <a:spAutoFit/>
            </a:bodyPr>
            <a:lstStyle/>
            <a:p>
              <a:r>
                <a:rPr lang="en-US" dirty="0" smtClean="0">
                  <a:latin typeface="Century Gothic" panose="020B0502020202020204" pitchFamily="34" charset="0"/>
                </a:rPr>
                <a:t>Other</a:t>
              </a:r>
              <a:endParaRPr lang="en-US" dirty="0">
                <a:latin typeface="Century Gothic" panose="020B0502020202020204" pitchFamily="34" charset="0"/>
              </a:endParaRPr>
            </a:p>
          </p:txBody>
        </p:sp>
      </p:grpSp>
    </p:spTree>
    <p:extLst>
      <p:ext uri="{BB962C8B-B14F-4D97-AF65-F5344CB8AC3E}">
        <p14:creationId xmlns:p14="http://schemas.microsoft.com/office/powerpoint/2010/main" val="2319329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xit" presetSubtype="0" fill="hold" nodeType="withEffect">
                                  <p:stCondLst>
                                    <p:cond delay="0"/>
                                  </p:stCondLst>
                                  <p:childTnLst>
                                    <p:animEffect transition="out" filter="fade">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8"/>
                                        </p:tgtEl>
                                      </p:cBhvr>
                                    </p:animEffect>
                                    <p:set>
                                      <p:cBhvr>
                                        <p:cTn id="19" dur="1" fill="hold">
                                          <p:stCondLst>
                                            <p:cond delay="499"/>
                                          </p:stCondLst>
                                        </p:cTn>
                                        <p:tgtEl>
                                          <p:spTgt spid="8"/>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fade">
                                      <p:cBhvr>
                                        <p:cTn id="25"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15"/>
          <p:cNvSpPr txBox="1">
            <a:spLocks noGrp="1"/>
          </p:cNvSpPr>
          <p:nvPr>
            <p:ph type="title"/>
          </p:nvPr>
        </p:nvSpPr>
        <p:spPr>
          <a:xfrm>
            <a:off x="1088799" y="361199"/>
            <a:ext cx="9413277" cy="4794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E4268"/>
              </a:buClr>
              <a:buSzPts val="4800"/>
              <a:buFont typeface="Century Gothic"/>
              <a:buNone/>
            </a:pPr>
            <a:r>
              <a:rPr lang="en-US" sz="4800" b="0" i="0" u="none" strike="noStrike" cap="none" dirty="0">
                <a:solidFill>
                  <a:srgbClr val="3E4268"/>
                </a:solidFill>
                <a:latin typeface="Century Gothic"/>
                <a:ea typeface="Century Gothic"/>
                <a:cs typeface="Century Gothic"/>
                <a:sym typeface="Century Gothic"/>
              </a:rPr>
              <a:t>Spring Creek </a:t>
            </a:r>
            <a:r>
              <a:rPr lang="en-US" sz="4800" b="0" i="0" u="none" strike="noStrike" cap="none" dirty="0" smtClean="0">
                <a:solidFill>
                  <a:srgbClr val="3E4268"/>
                </a:solidFill>
                <a:latin typeface="Century Gothic"/>
                <a:ea typeface="Century Gothic"/>
                <a:cs typeface="Century Gothic"/>
                <a:sym typeface="Century Gothic"/>
              </a:rPr>
              <a:t>Fire</a:t>
            </a:r>
            <a:endParaRPr sz="4800" b="0" i="0" u="none" strike="noStrike" cap="none" dirty="0">
              <a:solidFill>
                <a:srgbClr val="3E4268"/>
              </a:solidFill>
              <a:latin typeface="Century Gothic"/>
              <a:ea typeface="Century Gothic"/>
              <a:cs typeface="Century Gothic"/>
              <a:sym typeface="Century Gothic"/>
            </a:endParaRPr>
          </a:p>
        </p:txBody>
      </p:sp>
      <p:pic>
        <p:nvPicPr>
          <p:cNvPr id="12" name="Picture 11"/>
          <p:cNvPicPr>
            <a:picLocks noChangeAspect="1"/>
          </p:cNvPicPr>
          <p:nvPr/>
        </p:nvPicPr>
        <p:blipFill rotWithShape="1">
          <a:blip r:embed="rId3"/>
          <a:srcRect l="20994" r="16480"/>
          <a:stretch/>
        </p:blipFill>
        <p:spPr>
          <a:xfrm>
            <a:off x="6416566" y="0"/>
            <a:ext cx="5775434" cy="6857999"/>
          </a:xfrm>
          <a:prstGeom prst="rect">
            <a:avLst/>
          </a:prstGeom>
        </p:spPr>
      </p:pic>
      <p:sp>
        <p:nvSpPr>
          <p:cNvPr id="16" name="TextBox 15"/>
          <p:cNvSpPr txBox="1"/>
          <p:nvPr/>
        </p:nvSpPr>
        <p:spPr>
          <a:xfrm>
            <a:off x="9370833" y="6587675"/>
            <a:ext cx="2821606" cy="276999"/>
          </a:xfrm>
          <a:prstGeom prst="rect">
            <a:avLst/>
          </a:prstGeom>
          <a:solidFill>
            <a:srgbClr val="FFFFFF">
              <a:alpha val="65098"/>
            </a:srgbClr>
          </a:solidFill>
        </p:spPr>
        <p:txBody>
          <a:bodyPr wrap="none" rtlCol="0">
            <a:spAutoFit/>
          </a:bodyPr>
          <a:lstStyle/>
          <a:p>
            <a:pPr algn="r"/>
            <a:r>
              <a:rPr lang="en-US" sz="1200" b="1" dirty="0">
                <a:solidFill>
                  <a:schemeClr val="tx1">
                    <a:lumMod val="75000"/>
                    <a:lumOff val="25000"/>
                  </a:schemeClr>
                </a:solidFill>
                <a:latin typeface="Century Gothic" panose="020B0502020202020204" pitchFamily="34" charset="0"/>
              </a:rPr>
              <a:t>Image Credit: Cameron </a:t>
            </a:r>
            <a:r>
              <a:rPr lang="en-US" sz="1200" b="1" dirty="0" err="1" smtClean="0">
                <a:solidFill>
                  <a:schemeClr val="tx1">
                    <a:lumMod val="75000"/>
                    <a:lumOff val="25000"/>
                  </a:schemeClr>
                </a:solidFill>
                <a:latin typeface="Century Gothic" panose="020B0502020202020204" pitchFamily="34" charset="0"/>
              </a:rPr>
              <a:t>Strandberg</a:t>
            </a:r>
            <a:endParaRPr lang="en-US" sz="1200" b="1" dirty="0">
              <a:solidFill>
                <a:schemeClr val="tx1">
                  <a:lumMod val="75000"/>
                  <a:lumOff val="25000"/>
                </a:schemeClr>
              </a:solidFill>
              <a:latin typeface="Century Gothic" panose="020B0502020202020204" pitchFamily="34" charset="0"/>
            </a:endParaRPr>
          </a:p>
        </p:txBody>
      </p:sp>
      <p:sp>
        <p:nvSpPr>
          <p:cNvPr id="5" name="Rectangle 4">
            <a:extLst>
              <a:ext uri="{FF2B5EF4-FFF2-40B4-BE49-F238E27FC236}">
                <a16:creationId xmlns:a16="http://schemas.microsoft.com/office/drawing/2014/main" id="{F86D20E8-2992-4407-BD94-4A080F12F617}"/>
              </a:ext>
            </a:extLst>
          </p:cNvPr>
          <p:cNvSpPr/>
          <p:nvPr/>
        </p:nvSpPr>
        <p:spPr>
          <a:xfrm>
            <a:off x="767594" y="1452300"/>
            <a:ext cx="4939523" cy="4401205"/>
          </a:xfrm>
          <a:prstGeom prst="rect">
            <a:avLst/>
          </a:prstGeom>
        </p:spPr>
        <p:txBody>
          <a:bodyPr wrap="square">
            <a:spAutoFit/>
          </a:bodyPr>
          <a:lstStyle/>
          <a:p>
            <a:pPr marL="457200" lvl="0" indent="-457200">
              <a:spcAft>
                <a:spcPts val="1200"/>
              </a:spcAft>
              <a:buClr>
                <a:srgbClr val="3E4268"/>
              </a:buClr>
              <a:buFont typeface="Wingdings 3" panose="05040102010807070707" pitchFamily="18" charset="2"/>
              <a:buChar char="}"/>
            </a:pPr>
            <a:r>
              <a:rPr lang="en-US" sz="3000" dirty="0" smtClean="0">
                <a:ln w="9525">
                  <a:noFill/>
                  <a:prstDash val="solid"/>
                </a:ln>
                <a:solidFill>
                  <a:schemeClr val="tx1">
                    <a:lumMod val="75000"/>
                    <a:lumOff val="25000"/>
                  </a:schemeClr>
                </a:solidFill>
                <a:latin typeface="Century Gothic" panose="020B0502020202020204" pitchFamily="34" charset="0"/>
              </a:rPr>
              <a:t>Started in </a:t>
            </a:r>
            <a:r>
              <a:rPr lang="en-US" sz="3000" b="1" dirty="0" smtClean="0">
                <a:ln w="9525">
                  <a:noFill/>
                  <a:prstDash val="solid"/>
                </a:ln>
                <a:solidFill>
                  <a:schemeClr val="tx1">
                    <a:lumMod val="75000"/>
                    <a:lumOff val="25000"/>
                  </a:schemeClr>
                </a:solidFill>
                <a:latin typeface="Century Gothic" panose="020B0502020202020204" pitchFamily="34" charset="0"/>
              </a:rPr>
              <a:t>June 2018 </a:t>
            </a:r>
          </a:p>
          <a:p>
            <a:pPr marL="457200" lvl="0" indent="-457200">
              <a:spcAft>
                <a:spcPts val="1200"/>
              </a:spcAft>
              <a:buClr>
                <a:srgbClr val="3E4268"/>
              </a:buClr>
              <a:buFont typeface="Wingdings 3" panose="05040102010807070707" pitchFamily="18" charset="2"/>
              <a:buChar char="}"/>
            </a:pPr>
            <a:r>
              <a:rPr lang="en-US" sz="3000" b="1" dirty="0" smtClean="0">
                <a:ln w="9525">
                  <a:noFill/>
                  <a:prstDash val="solid"/>
                </a:ln>
                <a:solidFill>
                  <a:schemeClr val="tx1">
                    <a:lumMod val="75000"/>
                    <a:lumOff val="25000"/>
                  </a:schemeClr>
                </a:solidFill>
                <a:latin typeface="Century Gothic" panose="020B0502020202020204" pitchFamily="34" charset="0"/>
              </a:rPr>
              <a:t>3</a:t>
            </a:r>
            <a:r>
              <a:rPr lang="en-US" sz="3000" b="1" baseline="30000" dirty="0" smtClean="0">
                <a:ln w="9525">
                  <a:noFill/>
                  <a:prstDash val="solid"/>
                </a:ln>
                <a:solidFill>
                  <a:schemeClr val="tx1">
                    <a:lumMod val="75000"/>
                    <a:lumOff val="25000"/>
                  </a:schemeClr>
                </a:solidFill>
                <a:latin typeface="Century Gothic" panose="020B0502020202020204" pitchFamily="34" charset="0"/>
              </a:rPr>
              <a:t>rd</a:t>
            </a:r>
            <a:r>
              <a:rPr lang="en-US" sz="3000" b="1" dirty="0" smtClean="0">
                <a:ln w="9525">
                  <a:noFill/>
                  <a:prstDash val="solid"/>
                </a:ln>
                <a:solidFill>
                  <a:schemeClr val="tx1">
                    <a:lumMod val="75000"/>
                    <a:lumOff val="25000"/>
                  </a:schemeClr>
                </a:solidFill>
                <a:latin typeface="Century Gothic" panose="020B0502020202020204" pitchFamily="34" charset="0"/>
              </a:rPr>
              <a:t> </a:t>
            </a:r>
            <a:r>
              <a:rPr lang="en-US" sz="3000" b="1" dirty="0">
                <a:ln w="9525">
                  <a:noFill/>
                  <a:prstDash val="solid"/>
                </a:ln>
                <a:solidFill>
                  <a:schemeClr val="tx1">
                    <a:lumMod val="75000"/>
                    <a:lumOff val="25000"/>
                  </a:schemeClr>
                </a:solidFill>
                <a:latin typeface="Century Gothic" panose="020B0502020202020204" pitchFamily="34" charset="0"/>
              </a:rPr>
              <a:t>largest fire </a:t>
            </a:r>
            <a:r>
              <a:rPr lang="en-US" sz="3000" dirty="0">
                <a:ln w="9525">
                  <a:noFill/>
                  <a:prstDash val="solid"/>
                </a:ln>
                <a:solidFill>
                  <a:schemeClr val="tx1">
                    <a:lumMod val="75000"/>
                    <a:lumOff val="25000"/>
                  </a:schemeClr>
                </a:solidFill>
                <a:latin typeface="Century Gothic" panose="020B0502020202020204" pitchFamily="34" charset="0"/>
              </a:rPr>
              <a:t>in Colorado’s recorded </a:t>
            </a:r>
            <a:r>
              <a:rPr lang="en-US" sz="3000" dirty="0" smtClean="0">
                <a:ln w="9525">
                  <a:noFill/>
                  <a:prstDash val="solid"/>
                </a:ln>
                <a:solidFill>
                  <a:schemeClr val="tx1">
                    <a:lumMod val="75000"/>
                    <a:lumOff val="25000"/>
                  </a:schemeClr>
                </a:solidFill>
                <a:latin typeface="Century Gothic" panose="020B0502020202020204" pitchFamily="34" charset="0"/>
              </a:rPr>
              <a:t>history</a:t>
            </a:r>
          </a:p>
          <a:p>
            <a:pPr marL="457200" lvl="0" indent="-457200">
              <a:spcAft>
                <a:spcPts val="1200"/>
              </a:spcAft>
              <a:buClr>
                <a:srgbClr val="3E4268"/>
              </a:buClr>
              <a:buFont typeface="Wingdings 3" panose="05040102010807070707" pitchFamily="18" charset="2"/>
              <a:buChar char="}"/>
            </a:pPr>
            <a:r>
              <a:rPr lang="en-US" sz="3000" dirty="0">
                <a:ln w="9525">
                  <a:noFill/>
                  <a:prstDash val="solid"/>
                </a:ln>
                <a:solidFill>
                  <a:schemeClr val="tx1">
                    <a:lumMod val="75000"/>
                    <a:lumOff val="25000"/>
                  </a:schemeClr>
                </a:solidFill>
                <a:latin typeface="Century Gothic" panose="020B0502020202020204" pitchFamily="34" charset="0"/>
              </a:rPr>
              <a:t>Burned </a:t>
            </a:r>
            <a:r>
              <a:rPr lang="en-US" sz="3000" b="1" dirty="0">
                <a:ln w="9525">
                  <a:noFill/>
                  <a:prstDash val="solid"/>
                </a:ln>
                <a:solidFill>
                  <a:schemeClr val="tx1">
                    <a:lumMod val="75000"/>
                    <a:lumOff val="25000"/>
                  </a:schemeClr>
                </a:solidFill>
                <a:latin typeface="Century Gothic" panose="020B0502020202020204" pitchFamily="34" charset="0"/>
              </a:rPr>
              <a:t>108,000 </a:t>
            </a:r>
            <a:r>
              <a:rPr lang="en-US" sz="3000" b="1" dirty="0" smtClean="0">
                <a:ln w="9525">
                  <a:noFill/>
                  <a:prstDash val="solid"/>
                </a:ln>
                <a:solidFill>
                  <a:schemeClr val="tx1">
                    <a:lumMod val="75000"/>
                    <a:lumOff val="25000"/>
                  </a:schemeClr>
                </a:solidFill>
                <a:latin typeface="Century Gothic" panose="020B0502020202020204" pitchFamily="34" charset="0"/>
              </a:rPr>
              <a:t>acres</a:t>
            </a:r>
            <a:endParaRPr lang="en-US" sz="3000" b="1" dirty="0">
              <a:ln w="9525">
                <a:noFill/>
                <a:prstDash val="solid"/>
              </a:ln>
              <a:solidFill>
                <a:schemeClr val="tx1">
                  <a:lumMod val="75000"/>
                  <a:lumOff val="25000"/>
                </a:schemeClr>
              </a:solidFill>
              <a:latin typeface="Century Gothic" panose="020B0502020202020204" pitchFamily="34" charset="0"/>
            </a:endParaRPr>
          </a:p>
          <a:p>
            <a:pPr marL="457200" lvl="0" indent="-457200">
              <a:spcAft>
                <a:spcPts val="1200"/>
              </a:spcAft>
              <a:buClr>
                <a:srgbClr val="3E4268"/>
              </a:buClr>
              <a:buFont typeface="Wingdings 3" panose="05040102010807070707" pitchFamily="18" charset="2"/>
              <a:buChar char="}"/>
            </a:pPr>
            <a:r>
              <a:rPr lang="en-US" sz="3000" dirty="0">
                <a:ln w="9525">
                  <a:noFill/>
                  <a:prstDash val="solid"/>
                </a:ln>
                <a:solidFill>
                  <a:schemeClr val="tx1">
                    <a:lumMod val="75000"/>
                    <a:lumOff val="25000"/>
                  </a:schemeClr>
                </a:solidFill>
                <a:latin typeface="Century Gothic" panose="020B0502020202020204" pitchFamily="34" charset="0"/>
              </a:rPr>
              <a:t>Destroyed </a:t>
            </a:r>
            <a:r>
              <a:rPr lang="en-US" sz="3000" b="1" dirty="0">
                <a:ln w="9525">
                  <a:noFill/>
                  <a:prstDash val="solid"/>
                </a:ln>
                <a:solidFill>
                  <a:schemeClr val="tx1">
                    <a:lumMod val="75000"/>
                    <a:lumOff val="25000"/>
                  </a:schemeClr>
                </a:solidFill>
                <a:latin typeface="Century Gothic" panose="020B0502020202020204" pitchFamily="34" charset="0"/>
              </a:rPr>
              <a:t>140 </a:t>
            </a:r>
            <a:r>
              <a:rPr lang="en-US" sz="3000" b="1" dirty="0" smtClean="0">
                <a:ln w="9525">
                  <a:noFill/>
                  <a:prstDash val="solid"/>
                </a:ln>
                <a:solidFill>
                  <a:schemeClr val="tx1">
                    <a:lumMod val="75000"/>
                    <a:lumOff val="25000"/>
                  </a:schemeClr>
                </a:solidFill>
                <a:latin typeface="Century Gothic" panose="020B0502020202020204" pitchFamily="34" charset="0"/>
              </a:rPr>
              <a:t>homes</a:t>
            </a:r>
          </a:p>
          <a:p>
            <a:pPr marL="457200" lvl="0" indent="-457200">
              <a:spcAft>
                <a:spcPts val="1200"/>
              </a:spcAft>
              <a:buClr>
                <a:srgbClr val="3E4268"/>
              </a:buClr>
              <a:buFont typeface="Wingdings 3" panose="05040102010807070707" pitchFamily="18" charset="2"/>
              <a:buChar char="}"/>
            </a:pPr>
            <a:r>
              <a:rPr lang="en-US" sz="3000" dirty="0" smtClean="0">
                <a:ln w="9525">
                  <a:noFill/>
                  <a:prstDash val="solid"/>
                </a:ln>
                <a:solidFill>
                  <a:schemeClr val="tx1">
                    <a:lumMod val="75000"/>
                    <a:lumOff val="25000"/>
                  </a:schemeClr>
                </a:solidFill>
                <a:latin typeface="Century Gothic" panose="020B0502020202020204" pitchFamily="34" charset="0"/>
              </a:rPr>
              <a:t>100% contained on </a:t>
            </a:r>
            <a:r>
              <a:rPr lang="en-US" sz="3000" b="1" dirty="0" smtClean="0">
                <a:ln w="9525">
                  <a:noFill/>
                  <a:prstDash val="solid"/>
                </a:ln>
                <a:solidFill>
                  <a:schemeClr val="tx1">
                    <a:lumMod val="75000"/>
                    <a:lumOff val="25000"/>
                  </a:schemeClr>
                </a:solidFill>
                <a:latin typeface="Century Gothic" panose="020B0502020202020204" pitchFamily="34" charset="0"/>
              </a:rPr>
              <a:t>September 10</a:t>
            </a:r>
            <a:r>
              <a:rPr lang="en-US" sz="3000" b="1" baseline="30000" dirty="0" smtClean="0">
                <a:ln w="9525">
                  <a:noFill/>
                  <a:prstDash val="solid"/>
                </a:ln>
                <a:solidFill>
                  <a:schemeClr val="tx1">
                    <a:lumMod val="75000"/>
                    <a:lumOff val="25000"/>
                  </a:schemeClr>
                </a:solidFill>
                <a:latin typeface="Century Gothic" panose="020B0502020202020204" pitchFamily="34" charset="0"/>
              </a:rPr>
              <a:t>th</a:t>
            </a:r>
            <a:endParaRPr lang="en-US" sz="3000" b="1" dirty="0">
              <a:ln w="9525">
                <a:noFill/>
                <a:prstDash val="solid"/>
              </a:ln>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2246372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19"/>
          <p:cNvSpPr txBox="1">
            <a:spLocks noGrp="1"/>
          </p:cNvSpPr>
          <p:nvPr>
            <p:ph type="title"/>
          </p:nvPr>
        </p:nvSpPr>
        <p:spPr>
          <a:xfrm>
            <a:off x="1000125" y="395732"/>
            <a:ext cx="8711034"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E4268"/>
              </a:buClr>
              <a:buSzPts val="4800"/>
              <a:buFont typeface="Century Gothic"/>
              <a:buNone/>
            </a:pPr>
            <a:r>
              <a:rPr lang="en-US" dirty="0"/>
              <a:t>Community Concerns</a:t>
            </a:r>
            <a:endParaRPr sz="4800" b="0" i="0" u="none" strike="noStrike" cap="none" dirty="0">
              <a:solidFill>
                <a:srgbClr val="3E4268"/>
              </a:solidFill>
              <a:latin typeface="Century Gothic"/>
              <a:ea typeface="Century Gothic"/>
              <a:cs typeface="Century Gothic"/>
              <a:sym typeface="Century Gothic"/>
            </a:endParaRPr>
          </a:p>
        </p:txBody>
      </p:sp>
      <p:sp>
        <p:nvSpPr>
          <p:cNvPr id="183" name="Google Shape;183;p19"/>
          <p:cNvSpPr txBox="1">
            <a:spLocks noGrp="1"/>
          </p:cNvSpPr>
          <p:nvPr>
            <p:ph type="body" idx="1"/>
          </p:nvPr>
        </p:nvSpPr>
        <p:spPr>
          <a:xfrm>
            <a:off x="266050" y="1167923"/>
            <a:ext cx="4463400" cy="50397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endParaRPr lang="en-US" dirty="0"/>
          </a:p>
          <a:p>
            <a:pPr marL="0" marR="0" lvl="0" indent="0" algn="l" rtl="0">
              <a:lnSpc>
                <a:spcPct val="90000"/>
              </a:lnSpc>
              <a:spcBef>
                <a:spcPts val="0"/>
              </a:spcBef>
              <a:spcAft>
                <a:spcPts val="0"/>
              </a:spcAft>
              <a:buNone/>
            </a:pPr>
            <a:endParaRPr lang="en-US" dirty="0"/>
          </a:p>
          <a:p>
            <a:pPr marL="0" marR="0" lvl="0" indent="0" algn="l" rtl="0">
              <a:lnSpc>
                <a:spcPct val="90000"/>
              </a:lnSpc>
              <a:spcBef>
                <a:spcPts val="0"/>
              </a:spcBef>
              <a:spcAft>
                <a:spcPts val="0"/>
              </a:spcAft>
              <a:buNone/>
            </a:pPr>
            <a:endParaRPr dirty="0"/>
          </a:p>
        </p:txBody>
      </p:sp>
      <p:pic>
        <p:nvPicPr>
          <p:cNvPr id="184" name="Google Shape;184;p19"/>
          <p:cNvPicPr preferRelativeResize="0"/>
          <p:nvPr/>
        </p:nvPicPr>
        <p:blipFill rotWithShape="1">
          <a:blip r:embed="rId3" cstate="email">
            <a:alphaModFix/>
            <a:extLst>
              <a:ext uri="{28A0092B-C50C-407E-A947-70E740481C1C}">
                <a14:useLocalDpi xmlns:a14="http://schemas.microsoft.com/office/drawing/2010/main"/>
              </a:ext>
            </a:extLst>
          </a:blip>
          <a:srcRect l="2615" t="1257" r="1787" b="4850"/>
          <a:stretch/>
        </p:blipFill>
        <p:spPr>
          <a:xfrm>
            <a:off x="4977958" y="1543987"/>
            <a:ext cx="7214042" cy="5314013"/>
          </a:xfrm>
          <a:prstGeom prst="rect">
            <a:avLst/>
          </a:prstGeom>
          <a:noFill/>
          <a:ln>
            <a:noFill/>
          </a:ln>
        </p:spPr>
      </p:pic>
      <p:sp>
        <p:nvSpPr>
          <p:cNvPr id="3" name="Rectangle 2">
            <a:extLst>
              <a:ext uri="{FF2B5EF4-FFF2-40B4-BE49-F238E27FC236}">
                <a16:creationId xmlns:a16="http://schemas.microsoft.com/office/drawing/2014/main" id="{A68C6196-ABB1-449F-BD2F-6741A726E1F1}"/>
              </a:ext>
            </a:extLst>
          </p:cNvPr>
          <p:cNvSpPr/>
          <p:nvPr/>
        </p:nvSpPr>
        <p:spPr>
          <a:xfrm>
            <a:off x="266050" y="1543987"/>
            <a:ext cx="4463400" cy="150876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lumMod val="75000"/>
                    <a:lumOff val="25000"/>
                  </a:schemeClr>
                </a:solidFill>
                <a:latin typeface="Century Gothic" panose="020B0502020202020204" pitchFamily="34" charset="0"/>
              </a:rPr>
              <a:t>Insect-related Tree Mortality </a:t>
            </a:r>
            <a:endParaRPr lang="en-US" sz="2400" b="1" dirty="0">
              <a:solidFill>
                <a:schemeClr val="tx1">
                  <a:lumMod val="75000"/>
                  <a:lumOff val="25000"/>
                </a:schemeClr>
              </a:solidFill>
              <a:latin typeface="Century Gothic" panose="020B0502020202020204" pitchFamily="34" charset="0"/>
            </a:endParaRPr>
          </a:p>
        </p:txBody>
      </p:sp>
      <p:sp>
        <p:nvSpPr>
          <p:cNvPr id="8" name="Rectangle 7">
            <a:extLst>
              <a:ext uri="{FF2B5EF4-FFF2-40B4-BE49-F238E27FC236}">
                <a16:creationId xmlns:a16="http://schemas.microsoft.com/office/drawing/2014/main" id="{E2534E12-3747-492C-943F-89EE90AAB3AE}"/>
              </a:ext>
            </a:extLst>
          </p:cNvPr>
          <p:cNvSpPr/>
          <p:nvPr/>
        </p:nvSpPr>
        <p:spPr>
          <a:xfrm>
            <a:off x="266050" y="3324693"/>
            <a:ext cx="4462272" cy="150876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lumMod val="75000"/>
                    <a:lumOff val="25000"/>
                  </a:schemeClr>
                </a:solidFill>
                <a:latin typeface="Century Gothic" panose="020B0502020202020204" pitchFamily="34" charset="0"/>
              </a:rPr>
              <a:t>Wildfire</a:t>
            </a:r>
            <a:endParaRPr lang="en-US" sz="2400" b="1" dirty="0">
              <a:solidFill>
                <a:schemeClr val="tx1">
                  <a:lumMod val="75000"/>
                  <a:lumOff val="25000"/>
                </a:schemeClr>
              </a:solidFill>
              <a:latin typeface="Century Gothic" panose="020B0502020202020204" pitchFamily="34" charset="0"/>
            </a:endParaRPr>
          </a:p>
        </p:txBody>
      </p:sp>
      <p:sp>
        <p:nvSpPr>
          <p:cNvPr id="9" name="Rectangle 8">
            <a:extLst>
              <a:ext uri="{FF2B5EF4-FFF2-40B4-BE49-F238E27FC236}">
                <a16:creationId xmlns:a16="http://schemas.microsoft.com/office/drawing/2014/main" id="{53F50736-D433-4FEB-BC3C-35A94ED4BED1}"/>
              </a:ext>
            </a:extLst>
          </p:cNvPr>
          <p:cNvSpPr/>
          <p:nvPr/>
        </p:nvSpPr>
        <p:spPr>
          <a:xfrm>
            <a:off x="266050" y="5105400"/>
            <a:ext cx="4462272" cy="150531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lumMod val="75000"/>
                    <a:lumOff val="25000"/>
                  </a:schemeClr>
                </a:solidFill>
                <a:latin typeface="Century Gothic" panose="020B0502020202020204" pitchFamily="34" charset="0"/>
              </a:rPr>
              <a:t>Monitoring Techniques</a:t>
            </a:r>
            <a:endParaRPr lang="en-US" sz="2400" b="1" dirty="0">
              <a:solidFill>
                <a:schemeClr val="tx1">
                  <a:lumMod val="75000"/>
                  <a:lumOff val="25000"/>
                </a:schemeClr>
              </a:solidFill>
              <a:latin typeface="Century Gothic" panose="020B0502020202020204" pitchFamily="34" charset="0"/>
            </a:endParaRPr>
          </a:p>
        </p:txBody>
      </p:sp>
      <p:sp>
        <p:nvSpPr>
          <p:cNvPr id="10" name="TextBox 9"/>
          <p:cNvSpPr txBox="1"/>
          <p:nvPr/>
        </p:nvSpPr>
        <p:spPr>
          <a:xfrm>
            <a:off x="10035639" y="6581001"/>
            <a:ext cx="2156360" cy="276999"/>
          </a:xfrm>
          <a:prstGeom prst="rect">
            <a:avLst/>
          </a:prstGeom>
          <a:solidFill>
            <a:srgbClr val="FFFFFF">
              <a:alpha val="65098"/>
            </a:srgbClr>
          </a:solidFill>
        </p:spPr>
        <p:txBody>
          <a:bodyPr wrap="none" rtlCol="0">
            <a:spAutoFit/>
          </a:bodyPr>
          <a:lstStyle/>
          <a:p>
            <a:pPr algn="r"/>
            <a:r>
              <a:rPr lang="en-US" sz="1200" b="1" dirty="0">
                <a:solidFill>
                  <a:schemeClr val="tx1">
                    <a:lumMod val="75000"/>
                    <a:lumOff val="25000"/>
                  </a:schemeClr>
                </a:solidFill>
                <a:latin typeface="Century Gothic" panose="020B0502020202020204" pitchFamily="34" charset="0"/>
              </a:rPr>
              <a:t>Image Credit: Justin Hirsch</a:t>
            </a:r>
          </a:p>
        </p:txBody>
      </p:sp>
    </p:spTree>
    <p:extLst>
      <p:ext uri="{BB962C8B-B14F-4D97-AF65-F5344CB8AC3E}">
        <p14:creationId xmlns:p14="http://schemas.microsoft.com/office/powerpoint/2010/main" val="1346892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1" name="Rectangle 10">
            <a:extLst>
              <a:ext uri="{FF2B5EF4-FFF2-40B4-BE49-F238E27FC236}">
                <a16:creationId xmlns:a16="http://schemas.microsoft.com/office/drawing/2014/main" id="{63DCE619-B02A-440C-8013-DC6FEA6C85C0}"/>
              </a:ext>
            </a:extLst>
          </p:cNvPr>
          <p:cNvSpPr/>
          <p:nvPr/>
        </p:nvSpPr>
        <p:spPr>
          <a:xfrm>
            <a:off x="8122920" y="1056640"/>
            <a:ext cx="4069080" cy="580136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5C8F307-C317-461F-A948-52582F472D54}"/>
              </a:ext>
            </a:extLst>
          </p:cNvPr>
          <p:cNvSpPr/>
          <p:nvPr/>
        </p:nvSpPr>
        <p:spPr>
          <a:xfrm>
            <a:off x="4069224" y="1056640"/>
            <a:ext cx="4069080" cy="580136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648AA369-F682-47D8-9E6D-69006701DAF3}"/>
              </a:ext>
            </a:extLst>
          </p:cNvPr>
          <p:cNvSpPr/>
          <p:nvPr/>
        </p:nvSpPr>
        <p:spPr>
          <a:xfrm>
            <a:off x="0" y="1056640"/>
            <a:ext cx="4069080" cy="580136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Google Shape;190;p20"/>
          <p:cNvSpPr txBox="1">
            <a:spLocks noGrp="1"/>
          </p:cNvSpPr>
          <p:nvPr>
            <p:ph type="title"/>
          </p:nvPr>
        </p:nvSpPr>
        <p:spPr>
          <a:xfrm>
            <a:off x="1000125" y="365124"/>
            <a:ext cx="9413400"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E4268"/>
              </a:buClr>
              <a:buSzPts val="4800"/>
              <a:buFont typeface="Century Gothic"/>
              <a:buNone/>
            </a:pPr>
            <a:r>
              <a:rPr lang="en-US" sz="4800" b="0" i="0" u="none" strike="noStrike" cap="none" dirty="0">
                <a:solidFill>
                  <a:srgbClr val="3E4268"/>
                </a:solidFill>
                <a:latin typeface="Century Gothic"/>
                <a:ea typeface="Century Gothic"/>
                <a:cs typeface="Century Gothic"/>
                <a:sym typeface="Century Gothic"/>
              </a:rPr>
              <a:t>Objectives</a:t>
            </a:r>
            <a:endParaRPr sz="4800" b="0" i="0" u="none" strike="noStrike" cap="none" dirty="0">
              <a:solidFill>
                <a:srgbClr val="3E4268"/>
              </a:solidFill>
              <a:latin typeface="Century Gothic"/>
              <a:ea typeface="Century Gothic"/>
              <a:cs typeface="Century Gothic"/>
              <a:sym typeface="Century Gothic"/>
            </a:endParaRPr>
          </a:p>
        </p:txBody>
      </p:sp>
      <p:grpSp>
        <p:nvGrpSpPr>
          <p:cNvPr id="4" name="Group 3"/>
          <p:cNvGrpSpPr/>
          <p:nvPr/>
        </p:nvGrpSpPr>
        <p:grpSpPr>
          <a:xfrm>
            <a:off x="224028" y="2333975"/>
            <a:ext cx="3621024" cy="3968580"/>
            <a:chOff x="224028" y="2092545"/>
            <a:chExt cx="3621024" cy="3968580"/>
          </a:xfrm>
        </p:grpSpPr>
        <p:pic>
          <p:nvPicPr>
            <p:cNvPr id="192" name="Google Shape;192;p20"/>
            <p:cNvPicPr preferRelativeResize="0"/>
            <p:nvPr/>
          </p:nvPicPr>
          <p:blipFill rotWithShape="1">
            <a:blip r:embed="rId3" cstate="email">
              <a:alphaModFix/>
              <a:extLst>
                <a:ext uri="{28A0092B-C50C-407E-A947-70E740481C1C}">
                  <a14:useLocalDpi xmlns:a14="http://schemas.microsoft.com/office/drawing/2010/main"/>
                </a:ext>
              </a:extLst>
            </a:blip>
            <a:srcRect r="3213"/>
            <a:stretch/>
          </p:blipFill>
          <p:spPr>
            <a:xfrm>
              <a:off x="224028" y="2092545"/>
              <a:ext cx="3621024" cy="2718179"/>
            </a:xfrm>
            <a:prstGeom prst="rect">
              <a:avLst/>
            </a:prstGeom>
            <a:noFill/>
            <a:ln>
              <a:noFill/>
            </a:ln>
          </p:spPr>
        </p:pic>
        <p:sp>
          <p:nvSpPr>
            <p:cNvPr id="194" name="Google Shape;194;p20"/>
            <p:cNvSpPr txBox="1"/>
            <p:nvPr/>
          </p:nvSpPr>
          <p:spPr>
            <a:xfrm>
              <a:off x="224028" y="4886025"/>
              <a:ext cx="3621024" cy="1175100"/>
            </a:xfrm>
            <a:prstGeom prst="rect">
              <a:avLst/>
            </a:prstGeom>
            <a:noFill/>
            <a:ln>
              <a:noFill/>
            </a:ln>
          </p:spPr>
          <p:txBody>
            <a:bodyPr spcFirstLastPara="1" wrap="square" lIns="91425" tIns="91425" rIns="91425" bIns="91425" anchor="t" anchorCtr="0">
              <a:noAutofit/>
            </a:bodyPr>
            <a:lstStyle/>
            <a:p>
              <a:pPr lvl="0">
                <a:lnSpc>
                  <a:spcPct val="90000"/>
                </a:lnSpc>
              </a:pPr>
              <a:r>
                <a:rPr lang="en-US" sz="2000" b="1" dirty="0">
                  <a:solidFill>
                    <a:schemeClr val="tx1">
                      <a:lumMod val="75000"/>
                      <a:lumOff val="25000"/>
                    </a:schemeClr>
                  </a:solidFill>
                  <a:latin typeface="Century Gothic"/>
                  <a:ea typeface="Century Gothic"/>
                  <a:cs typeface="Century Gothic"/>
                  <a:sym typeface="Century Gothic"/>
                </a:rPr>
                <a:t>Map </a:t>
              </a:r>
              <a:r>
                <a:rPr lang="en-US" sz="2000" dirty="0">
                  <a:solidFill>
                    <a:schemeClr val="tx1">
                      <a:lumMod val="75000"/>
                      <a:lumOff val="25000"/>
                    </a:schemeClr>
                  </a:solidFill>
                  <a:latin typeface="Century Gothic"/>
                  <a:ea typeface="Century Gothic"/>
                  <a:cs typeface="Century Gothic"/>
                  <a:sym typeface="Century Gothic"/>
                </a:rPr>
                <a:t>tree mortality prior to the Spring Creek Fire</a:t>
              </a:r>
            </a:p>
          </p:txBody>
        </p:sp>
      </p:grpSp>
      <p:sp>
        <p:nvSpPr>
          <p:cNvPr id="14" name="TextBox 13"/>
          <p:cNvSpPr txBox="1"/>
          <p:nvPr/>
        </p:nvSpPr>
        <p:spPr>
          <a:xfrm>
            <a:off x="9809617" y="6581001"/>
            <a:ext cx="2382383" cy="276999"/>
          </a:xfrm>
          <a:prstGeom prst="rect">
            <a:avLst/>
          </a:prstGeom>
          <a:solidFill>
            <a:srgbClr val="FFFFFF">
              <a:alpha val="65098"/>
            </a:srgbClr>
          </a:solidFill>
        </p:spPr>
        <p:txBody>
          <a:bodyPr wrap="none" rtlCol="0">
            <a:spAutoFit/>
          </a:bodyPr>
          <a:lstStyle/>
          <a:p>
            <a:pPr algn="r"/>
            <a:r>
              <a:rPr lang="en-US" sz="1200" b="1" dirty="0">
                <a:solidFill>
                  <a:schemeClr val="tx1">
                    <a:lumMod val="75000"/>
                    <a:lumOff val="25000"/>
                  </a:schemeClr>
                </a:solidFill>
                <a:latin typeface="Century Gothic" panose="020B0502020202020204" pitchFamily="34" charset="0"/>
              </a:rPr>
              <a:t>Image Credits: </a:t>
            </a:r>
            <a:r>
              <a:rPr lang="en-US" sz="1200" b="1" dirty="0" smtClean="0">
                <a:solidFill>
                  <a:schemeClr val="tx1">
                    <a:lumMod val="75000"/>
                    <a:lumOff val="25000"/>
                  </a:schemeClr>
                </a:solidFill>
                <a:latin typeface="Century Gothic" panose="020B0502020202020204" pitchFamily="34" charset="0"/>
              </a:rPr>
              <a:t>Dr. Bill </a:t>
            </a:r>
            <a:r>
              <a:rPr lang="en-US" sz="1200" b="1" dirty="0" err="1">
                <a:solidFill>
                  <a:schemeClr val="tx1">
                    <a:lumMod val="75000"/>
                    <a:lumOff val="25000"/>
                  </a:schemeClr>
                </a:solidFill>
                <a:latin typeface="Century Gothic" panose="020B0502020202020204" pitchFamily="34" charset="0"/>
              </a:rPr>
              <a:t>Romme</a:t>
            </a:r>
            <a:endParaRPr lang="en-US" sz="1200" b="1" dirty="0">
              <a:solidFill>
                <a:schemeClr val="tx1">
                  <a:lumMod val="75000"/>
                  <a:lumOff val="25000"/>
                </a:schemeClr>
              </a:solidFill>
              <a:latin typeface="Century Gothic" panose="020B0502020202020204" pitchFamily="34" charset="0"/>
            </a:endParaRPr>
          </a:p>
        </p:txBody>
      </p:sp>
      <p:grpSp>
        <p:nvGrpSpPr>
          <p:cNvPr id="5" name="Group 4"/>
          <p:cNvGrpSpPr/>
          <p:nvPr/>
        </p:nvGrpSpPr>
        <p:grpSpPr>
          <a:xfrm>
            <a:off x="4293252" y="2296821"/>
            <a:ext cx="3621024" cy="4042888"/>
            <a:chOff x="4293252" y="2018237"/>
            <a:chExt cx="3621024" cy="4042888"/>
          </a:xfrm>
        </p:grpSpPr>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93252" y="2018237"/>
              <a:ext cx="3621024" cy="2792487"/>
            </a:xfrm>
            <a:prstGeom prst="rect">
              <a:avLst/>
            </a:prstGeom>
          </p:spPr>
        </p:pic>
        <p:sp>
          <p:nvSpPr>
            <p:cNvPr id="13" name="Google Shape;194;p20"/>
            <p:cNvSpPr txBox="1"/>
            <p:nvPr/>
          </p:nvSpPr>
          <p:spPr>
            <a:xfrm>
              <a:off x="4293252" y="4886025"/>
              <a:ext cx="3621024" cy="1175100"/>
            </a:xfrm>
            <a:prstGeom prst="rect">
              <a:avLst/>
            </a:prstGeom>
            <a:noFill/>
            <a:ln>
              <a:noFill/>
            </a:ln>
          </p:spPr>
          <p:txBody>
            <a:bodyPr spcFirstLastPara="1" wrap="square" lIns="91425" tIns="91425" rIns="91425" bIns="91425" anchor="t" anchorCtr="0">
              <a:noAutofit/>
            </a:bodyPr>
            <a:lstStyle/>
            <a:p>
              <a:pPr lvl="0">
                <a:lnSpc>
                  <a:spcPct val="90000"/>
                </a:lnSpc>
              </a:pPr>
              <a:r>
                <a:rPr lang="en-US" sz="2000" b="1" dirty="0">
                  <a:solidFill>
                    <a:schemeClr val="tx1">
                      <a:lumMod val="75000"/>
                      <a:lumOff val="25000"/>
                    </a:schemeClr>
                  </a:solidFill>
                  <a:latin typeface="Century Gothic"/>
                  <a:ea typeface="Century Gothic"/>
                  <a:cs typeface="Century Gothic"/>
                  <a:sym typeface="Century Gothic"/>
                </a:rPr>
                <a:t>Map </a:t>
              </a:r>
              <a:r>
                <a:rPr lang="en-US" sz="2000" dirty="0">
                  <a:solidFill>
                    <a:schemeClr val="tx1">
                      <a:lumMod val="75000"/>
                      <a:lumOff val="25000"/>
                    </a:schemeClr>
                  </a:solidFill>
                  <a:latin typeface="Century Gothic"/>
                  <a:ea typeface="Century Gothic"/>
                  <a:cs typeface="Century Gothic"/>
                  <a:sym typeface="Century Gothic"/>
                </a:rPr>
                <a:t>burn severity for the Spring Creek Fire </a:t>
              </a:r>
            </a:p>
          </p:txBody>
        </p:sp>
      </p:grpSp>
      <p:grpSp>
        <p:nvGrpSpPr>
          <p:cNvPr id="6" name="Group 5"/>
          <p:cNvGrpSpPr/>
          <p:nvPr/>
        </p:nvGrpSpPr>
        <p:grpSpPr>
          <a:xfrm>
            <a:off x="8346160" y="2333975"/>
            <a:ext cx="3622600" cy="3968580"/>
            <a:chOff x="8346160" y="2092545"/>
            <a:chExt cx="3622600" cy="3968580"/>
          </a:xfrm>
        </p:grpSpPr>
        <p:pic>
          <p:nvPicPr>
            <p:cNvPr id="3" name="Picture 2"/>
            <p:cNvPicPr>
              <a:picLocks noChangeAspect="1"/>
            </p:cNvPicPr>
            <p:nvPr/>
          </p:nvPicPr>
          <p:blipFill>
            <a:blip r:embed="rId5" cstate="email">
              <a:extLst>
                <a:ext uri="{BEBA8EAE-BF5A-486C-A8C5-ECC9F3942E4B}">
                  <a14:imgProps xmlns:a14="http://schemas.microsoft.com/office/drawing/2010/main">
                    <a14:imgLayer r:embed="rId6">
                      <a14:imgEffect>
                        <a14:saturation sat="150000"/>
                      </a14:imgEffect>
                    </a14:imgLayer>
                  </a14:imgProps>
                </a:ext>
                <a:ext uri="{28A0092B-C50C-407E-A947-70E740481C1C}">
                  <a14:useLocalDpi xmlns:a14="http://schemas.microsoft.com/office/drawing/2010/main"/>
                </a:ext>
              </a:extLst>
            </a:blip>
            <a:stretch>
              <a:fillRect/>
            </a:stretch>
          </p:blipFill>
          <p:spPr>
            <a:xfrm>
              <a:off x="8346160" y="2092545"/>
              <a:ext cx="3622600" cy="2718179"/>
            </a:xfrm>
            <a:prstGeom prst="rect">
              <a:avLst/>
            </a:prstGeom>
          </p:spPr>
        </p:pic>
        <p:sp>
          <p:nvSpPr>
            <p:cNvPr id="15" name="Google Shape;194;p20"/>
            <p:cNvSpPr txBox="1"/>
            <p:nvPr/>
          </p:nvSpPr>
          <p:spPr>
            <a:xfrm>
              <a:off x="8346160" y="4886025"/>
              <a:ext cx="3622600" cy="1175100"/>
            </a:xfrm>
            <a:prstGeom prst="rect">
              <a:avLst/>
            </a:prstGeom>
            <a:noFill/>
            <a:ln>
              <a:noFill/>
            </a:ln>
          </p:spPr>
          <p:txBody>
            <a:bodyPr spcFirstLastPara="1" wrap="square" lIns="91425" tIns="91425" rIns="91425" bIns="91425" anchor="t" anchorCtr="0">
              <a:noAutofit/>
            </a:bodyPr>
            <a:lstStyle/>
            <a:p>
              <a:pPr lvl="0">
                <a:lnSpc>
                  <a:spcPct val="90000"/>
                </a:lnSpc>
              </a:pPr>
              <a:r>
                <a:rPr lang="en-US" sz="2000" b="1" dirty="0">
                  <a:solidFill>
                    <a:schemeClr val="tx1">
                      <a:lumMod val="75000"/>
                      <a:lumOff val="25000"/>
                    </a:schemeClr>
                  </a:solidFill>
                  <a:latin typeface="Century Gothic"/>
                  <a:ea typeface="Century Gothic"/>
                  <a:cs typeface="Century Gothic"/>
                  <a:sym typeface="Century Gothic"/>
                </a:rPr>
                <a:t>Model </a:t>
              </a:r>
              <a:r>
                <a:rPr lang="en-US" sz="2000" dirty="0">
                  <a:solidFill>
                    <a:schemeClr val="tx1">
                      <a:lumMod val="75000"/>
                      <a:lumOff val="25000"/>
                    </a:schemeClr>
                  </a:solidFill>
                  <a:latin typeface="Century Gothic"/>
                  <a:ea typeface="Century Gothic"/>
                  <a:cs typeface="Century Gothic"/>
                  <a:sym typeface="Century Gothic"/>
                </a:rPr>
                <a:t>relationship between pre-fire tree mortality and burn severity</a:t>
              </a:r>
            </a:p>
          </p:txBody>
        </p:sp>
      </p:grpSp>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98044" y="1148395"/>
            <a:ext cx="888665" cy="888665"/>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78616" y="1135185"/>
            <a:ext cx="761790" cy="761790"/>
          </a:xfrm>
          <a:prstGeom prst="rect">
            <a:avLst/>
          </a:prstGeom>
        </p:spPr>
      </p:pic>
      <p:pic>
        <p:nvPicPr>
          <p:cNvPr id="18" name="Picture 17"/>
          <p:cNvPicPr>
            <a:picLocks noChangeAspect="1"/>
          </p:cNvPicPr>
          <p:nvPr/>
        </p:nvPicPr>
        <p:blipFill rotWithShape="1">
          <a:blip r:embed="rId9">
            <a:extLst>
              <a:ext uri="{28A0092B-C50C-407E-A947-70E740481C1C}">
                <a14:useLocalDpi xmlns:a14="http://schemas.microsoft.com/office/drawing/2010/main" val="0"/>
              </a:ext>
            </a:extLst>
          </a:blip>
          <a:srcRect l="68032" t="34262" b="34397"/>
          <a:stretch/>
        </p:blipFill>
        <p:spPr>
          <a:xfrm>
            <a:off x="9847696" y="1056640"/>
            <a:ext cx="1181303" cy="108862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20" name="Picture 19"/>
          <p:cNvPicPr>
            <a:picLocks noChangeAspect="1"/>
          </p:cNvPicPr>
          <p:nvPr/>
        </p:nvPicPr>
        <p:blipFill rotWithShape="1">
          <a:blip r:embed="rId3" cstate="print">
            <a:extLst>
              <a:ext uri="{28A0092B-C50C-407E-A947-70E740481C1C}">
                <a14:useLocalDpi xmlns:a14="http://schemas.microsoft.com/office/drawing/2010/main" val="0"/>
              </a:ext>
            </a:extLst>
          </a:blip>
          <a:srcRect l="7653" t="18206" r="11414" b="8299"/>
          <a:stretch/>
        </p:blipFill>
        <p:spPr>
          <a:xfrm>
            <a:off x="7103757" y="889206"/>
            <a:ext cx="4918841" cy="5780690"/>
          </a:xfrm>
          <a:prstGeom prst="rect">
            <a:avLst/>
          </a:prstGeom>
        </p:spPr>
      </p:pic>
      <p:sp>
        <p:nvSpPr>
          <p:cNvPr id="124" name="Google Shape;124;p13"/>
          <p:cNvSpPr txBox="1">
            <a:spLocks noGrp="1"/>
          </p:cNvSpPr>
          <p:nvPr>
            <p:ph type="title"/>
          </p:nvPr>
        </p:nvSpPr>
        <p:spPr>
          <a:xfrm>
            <a:off x="1000125" y="365124"/>
            <a:ext cx="9413277" cy="4794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E4268"/>
              </a:buClr>
              <a:buSzPts val="4800"/>
              <a:buFont typeface="Century Gothic"/>
              <a:buNone/>
            </a:pPr>
            <a:r>
              <a:rPr lang="en-US" dirty="0">
                <a:highlight>
                  <a:srgbClr val="FFFFFF"/>
                </a:highlight>
              </a:rPr>
              <a:t>Partners &amp; </a:t>
            </a:r>
            <a:r>
              <a:rPr lang="en-US" sz="4800" b="0" i="0" u="none" strike="noStrike" cap="none" dirty="0">
                <a:solidFill>
                  <a:srgbClr val="3E4268"/>
                </a:solidFill>
                <a:highlight>
                  <a:srgbClr val="FFFFFF"/>
                </a:highlight>
                <a:latin typeface="Century Gothic"/>
                <a:ea typeface="Century Gothic"/>
                <a:cs typeface="Century Gothic"/>
                <a:sym typeface="Century Gothic"/>
              </a:rPr>
              <a:t>Study Area</a:t>
            </a:r>
            <a:endParaRPr sz="4800" b="0" i="0" u="none" strike="noStrike" cap="none" dirty="0">
              <a:solidFill>
                <a:srgbClr val="3E4268"/>
              </a:solidFill>
              <a:highlight>
                <a:srgbClr val="FFFFFF"/>
              </a:highlight>
              <a:latin typeface="Century Gothic"/>
              <a:ea typeface="Century Gothic"/>
              <a:cs typeface="Century Gothic"/>
              <a:sym typeface="Century Gothic"/>
            </a:endParaRPr>
          </a:p>
        </p:txBody>
      </p:sp>
      <p:sp>
        <p:nvSpPr>
          <p:cNvPr id="128" name="Google Shape;128;p13"/>
          <p:cNvSpPr txBox="1"/>
          <p:nvPr/>
        </p:nvSpPr>
        <p:spPr>
          <a:xfrm>
            <a:off x="55162" y="1235786"/>
            <a:ext cx="2836763" cy="1107965"/>
          </a:xfrm>
          <a:prstGeom prst="rect">
            <a:avLst/>
          </a:prstGeom>
          <a:noFill/>
          <a:ln>
            <a:noFill/>
          </a:ln>
        </p:spPr>
        <p:txBody>
          <a:bodyPr spcFirstLastPara="1" wrap="square" lIns="91425" tIns="91425" rIns="91425" bIns="91425" anchor="t" anchorCtr="0">
            <a:spAutoFit/>
          </a:bodyPr>
          <a:lstStyle/>
          <a:p>
            <a:pPr algn="ctr"/>
            <a:r>
              <a:rPr lang="en-US" sz="2000" b="1" dirty="0">
                <a:solidFill>
                  <a:schemeClr val="tx1">
                    <a:lumMod val="75000"/>
                    <a:lumOff val="25000"/>
                  </a:schemeClr>
                </a:solidFill>
                <a:latin typeface="Century Gothic"/>
                <a:ea typeface="Century Gothic"/>
                <a:cs typeface="Century Gothic"/>
                <a:sym typeface="Century Gothic"/>
              </a:rPr>
              <a:t>Aaron </a:t>
            </a:r>
            <a:r>
              <a:rPr lang="en-US" sz="2000" b="1" dirty="0" smtClean="0">
                <a:solidFill>
                  <a:schemeClr val="tx1">
                    <a:lumMod val="75000"/>
                    <a:lumOff val="25000"/>
                  </a:schemeClr>
                </a:solidFill>
                <a:latin typeface="Century Gothic"/>
                <a:ea typeface="Century Gothic"/>
                <a:cs typeface="Century Gothic"/>
                <a:sym typeface="Century Gothic"/>
              </a:rPr>
              <a:t>Swallow</a:t>
            </a:r>
            <a:endParaRPr lang="en-US" sz="2000" dirty="0">
              <a:solidFill>
                <a:schemeClr val="tx1">
                  <a:lumMod val="75000"/>
                  <a:lumOff val="25000"/>
                </a:schemeClr>
              </a:solidFill>
              <a:latin typeface="Century Gothic"/>
              <a:ea typeface="Century Gothic"/>
              <a:cs typeface="Century Gothic"/>
              <a:sym typeface="Century Gothic"/>
            </a:endParaRPr>
          </a:p>
          <a:p>
            <a:pPr marL="0" lvl="0" indent="0" algn="ctr" rtl="0">
              <a:spcBef>
                <a:spcPts val="0"/>
              </a:spcBef>
              <a:spcAft>
                <a:spcPts val="0"/>
              </a:spcAft>
              <a:buNone/>
            </a:pPr>
            <a:r>
              <a:rPr lang="en-US" sz="2000" dirty="0" smtClean="0">
                <a:solidFill>
                  <a:schemeClr val="tx1">
                    <a:lumMod val="75000"/>
                    <a:lumOff val="25000"/>
                  </a:schemeClr>
                </a:solidFill>
                <a:latin typeface="Century Gothic"/>
                <a:ea typeface="Century Gothic"/>
                <a:cs typeface="Century Gothic"/>
                <a:sym typeface="Century Gothic"/>
              </a:rPr>
              <a:t>Ranch Environmental Manager</a:t>
            </a:r>
            <a:endParaRPr sz="2000" dirty="0">
              <a:solidFill>
                <a:schemeClr val="tx1">
                  <a:lumMod val="75000"/>
                  <a:lumOff val="25000"/>
                </a:schemeClr>
              </a:solidFill>
              <a:latin typeface="Century Gothic"/>
              <a:ea typeface="Century Gothic"/>
              <a:cs typeface="Century Gothic"/>
              <a:sym typeface="Century Gothic"/>
            </a:endParaRPr>
          </a:p>
        </p:txBody>
      </p:sp>
      <p:sp>
        <p:nvSpPr>
          <p:cNvPr id="129" name="Google Shape;129;p13"/>
          <p:cNvSpPr txBox="1"/>
          <p:nvPr/>
        </p:nvSpPr>
        <p:spPr>
          <a:xfrm>
            <a:off x="2987407" y="1235786"/>
            <a:ext cx="3894181" cy="1107965"/>
          </a:xfrm>
          <a:prstGeom prst="rect">
            <a:avLst/>
          </a:prstGeom>
          <a:noFill/>
          <a:ln>
            <a:noFill/>
          </a:ln>
        </p:spPr>
        <p:txBody>
          <a:bodyPr spcFirstLastPara="1" wrap="square" lIns="91425" tIns="91425" rIns="91425" bIns="91425" anchor="t" anchorCtr="0">
            <a:spAutoFit/>
          </a:bodyPr>
          <a:lstStyle/>
          <a:p>
            <a:pPr algn="ctr"/>
            <a:r>
              <a:rPr lang="en-US" sz="2000" b="1" dirty="0">
                <a:solidFill>
                  <a:schemeClr val="tx1">
                    <a:lumMod val="75000"/>
                    <a:lumOff val="25000"/>
                  </a:schemeClr>
                </a:solidFill>
                <a:latin typeface="Century Gothic"/>
                <a:ea typeface="Century Gothic"/>
                <a:cs typeface="Century Gothic"/>
                <a:sym typeface="Century Gothic"/>
              </a:rPr>
              <a:t>Colorado State Forest </a:t>
            </a:r>
            <a:r>
              <a:rPr lang="en-US" sz="2000" b="1" dirty="0" smtClean="0">
                <a:solidFill>
                  <a:schemeClr val="tx1">
                    <a:lumMod val="75000"/>
                    <a:lumOff val="25000"/>
                  </a:schemeClr>
                </a:solidFill>
                <a:latin typeface="Century Gothic"/>
                <a:ea typeface="Century Gothic"/>
                <a:cs typeface="Century Gothic"/>
                <a:sym typeface="Century Gothic"/>
              </a:rPr>
              <a:t>Service</a:t>
            </a:r>
            <a:endParaRPr lang="en-US" sz="2000" dirty="0" smtClean="0">
              <a:solidFill>
                <a:schemeClr val="tx1">
                  <a:lumMod val="75000"/>
                  <a:lumOff val="25000"/>
                </a:schemeClr>
              </a:solidFill>
              <a:latin typeface="Century Gothic"/>
              <a:ea typeface="Century Gothic"/>
              <a:cs typeface="Century Gothic"/>
              <a:sym typeface="Century Gothic"/>
            </a:endParaRPr>
          </a:p>
          <a:p>
            <a:pPr marL="0" lvl="0" indent="0" algn="ctr" rtl="0">
              <a:spcBef>
                <a:spcPts val="0"/>
              </a:spcBef>
              <a:spcAft>
                <a:spcPts val="0"/>
              </a:spcAft>
              <a:buNone/>
            </a:pPr>
            <a:r>
              <a:rPr lang="en-US" sz="2000" dirty="0" smtClean="0">
                <a:solidFill>
                  <a:schemeClr val="tx1">
                    <a:lumMod val="75000"/>
                    <a:lumOff val="25000"/>
                  </a:schemeClr>
                </a:solidFill>
                <a:latin typeface="Century Gothic"/>
                <a:ea typeface="Century Gothic"/>
                <a:cs typeface="Century Gothic"/>
                <a:sym typeface="Century Gothic"/>
              </a:rPr>
              <a:t>Amanda </a:t>
            </a:r>
            <a:r>
              <a:rPr lang="en-US" sz="2000" dirty="0">
                <a:solidFill>
                  <a:schemeClr val="tx1">
                    <a:lumMod val="75000"/>
                    <a:lumOff val="25000"/>
                  </a:schemeClr>
                </a:solidFill>
                <a:latin typeface="Century Gothic"/>
                <a:ea typeface="Century Gothic"/>
                <a:cs typeface="Century Gothic"/>
                <a:sym typeface="Century Gothic"/>
              </a:rPr>
              <a:t>West, Manager of Science Information</a:t>
            </a:r>
            <a:endParaRPr sz="2000" dirty="0">
              <a:solidFill>
                <a:schemeClr val="tx1">
                  <a:lumMod val="75000"/>
                  <a:lumOff val="25000"/>
                </a:schemeClr>
              </a:solidFill>
              <a:latin typeface="Century Gothic"/>
              <a:ea typeface="Century Gothic"/>
              <a:cs typeface="Century Gothic"/>
              <a:sym typeface="Century Gothic"/>
            </a:endParaRPr>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20570" y="5241102"/>
            <a:ext cx="2902323" cy="1112521"/>
          </a:xfrm>
          <a:prstGeom prst="rect">
            <a:avLst/>
          </a:prstGeom>
        </p:spPr>
      </p:pic>
      <p:sp>
        <p:nvSpPr>
          <p:cNvPr id="17" name="TextBox 16"/>
          <p:cNvSpPr txBox="1"/>
          <p:nvPr/>
        </p:nvSpPr>
        <p:spPr>
          <a:xfrm>
            <a:off x="7372872" y="5329083"/>
            <a:ext cx="2352892" cy="276999"/>
          </a:xfrm>
          <a:prstGeom prst="rect">
            <a:avLst/>
          </a:prstGeom>
        </p:spPr>
        <p:txBody>
          <a:bodyPr wrap="square" numCol="1" spcCol="640080" rtlCol="0">
            <a:spAutoFit/>
          </a:bodyPr>
          <a:lstStyle/>
          <a:p>
            <a:r>
              <a:rPr lang="en-US" sz="1200" dirty="0">
                <a:solidFill>
                  <a:schemeClr val="tx1">
                    <a:lumMod val="75000"/>
                    <a:lumOff val="25000"/>
                  </a:schemeClr>
                </a:solidFill>
                <a:latin typeface="Century Gothic" panose="020B0502020202020204" pitchFamily="34" charset="0"/>
              </a:rPr>
              <a:t>Spring Creek Fire Area</a:t>
            </a:r>
          </a:p>
        </p:txBody>
      </p:sp>
      <p:sp>
        <p:nvSpPr>
          <p:cNvPr id="18" name="TextBox 17"/>
          <p:cNvSpPr txBox="1"/>
          <p:nvPr/>
        </p:nvSpPr>
        <p:spPr>
          <a:xfrm>
            <a:off x="7362362" y="5597386"/>
            <a:ext cx="2352892" cy="276999"/>
          </a:xfrm>
          <a:prstGeom prst="rect">
            <a:avLst/>
          </a:prstGeom>
        </p:spPr>
        <p:txBody>
          <a:bodyPr wrap="square" numCol="1" spcCol="640080" rtlCol="0">
            <a:spAutoFit/>
          </a:bodyPr>
          <a:lstStyle/>
          <a:p>
            <a:r>
              <a:rPr lang="en-US" sz="1200" dirty="0">
                <a:solidFill>
                  <a:schemeClr val="tx1">
                    <a:lumMod val="75000"/>
                    <a:lumOff val="25000"/>
                  </a:schemeClr>
                </a:solidFill>
                <a:latin typeface="Century Gothic" panose="020B0502020202020204" pitchFamily="34" charset="0"/>
              </a:rPr>
              <a:t>Study Area </a:t>
            </a:r>
            <a:r>
              <a:rPr lang="en-US" sz="1200" dirty="0" smtClean="0">
                <a:solidFill>
                  <a:schemeClr val="tx1">
                    <a:lumMod val="75000"/>
                    <a:lumOff val="25000"/>
                  </a:schemeClr>
                </a:solidFill>
                <a:latin typeface="Century Gothic" panose="020B0502020202020204" pitchFamily="34" charset="0"/>
              </a:rPr>
              <a:t>(~7 million </a:t>
            </a:r>
            <a:r>
              <a:rPr lang="en-US" sz="1200" dirty="0">
                <a:solidFill>
                  <a:schemeClr val="tx1">
                    <a:lumMod val="75000"/>
                    <a:lumOff val="25000"/>
                  </a:schemeClr>
                </a:solidFill>
                <a:latin typeface="Century Gothic" panose="020B0502020202020204" pitchFamily="34" charset="0"/>
              </a:rPr>
              <a:t>acres)</a:t>
            </a:r>
          </a:p>
        </p:txBody>
      </p:sp>
      <p:sp>
        <p:nvSpPr>
          <p:cNvPr id="19" name="TextBox 18"/>
          <p:cNvSpPr txBox="1"/>
          <p:nvPr/>
        </p:nvSpPr>
        <p:spPr>
          <a:xfrm>
            <a:off x="7362362" y="5847609"/>
            <a:ext cx="2352892" cy="276999"/>
          </a:xfrm>
          <a:prstGeom prst="rect">
            <a:avLst/>
          </a:prstGeom>
        </p:spPr>
        <p:txBody>
          <a:bodyPr wrap="square" numCol="1" spcCol="640080" rtlCol="0">
            <a:spAutoFit/>
          </a:bodyPr>
          <a:lstStyle/>
          <a:p>
            <a:r>
              <a:rPr lang="en-US" sz="1200" dirty="0" smtClean="0">
                <a:solidFill>
                  <a:schemeClr val="tx1">
                    <a:lumMod val="75000"/>
                    <a:lumOff val="25000"/>
                  </a:schemeClr>
                </a:solidFill>
                <a:latin typeface="Century Gothic" panose="020B0502020202020204" pitchFamily="34" charset="0"/>
              </a:rPr>
              <a:t>Spruce-Fir </a:t>
            </a:r>
            <a:r>
              <a:rPr lang="en-US" sz="1200" dirty="0">
                <a:solidFill>
                  <a:schemeClr val="tx1">
                    <a:lumMod val="75000"/>
                    <a:lumOff val="25000"/>
                  </a:schemeClr>
                </a:solidFill>
                <a:latin typeface="Century Gothic" panose="020B0502020202020204" pitchFamily="34" charset="0"/>
              </a:rPr>
              <a:t>Forests</a:t>
            </a:r>
          </a:p>
        </p:txBody>
      </p:sp>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204689" y="5136705"/>
            <a:ext cx="719390" cy="737680"/>
          </a:xfrm>
          <a:prstGeom prst="rect">
            <a:avLst/>
          </a:prstGeom>
        </p:spPr>
      </p:pic>
      <p:pic>
        <p:nvPicPr>
          <p:cNvPr id="21" name="Picture 20"/>
          <p:cNvPicPr>
            <a:picLocks noChangeAspect="1"/>
          </p:cNvPicPr>
          <p:nvPr/>
        </p:nvPicPr>
        <p:blipFill>
          <a:blip r:embed="rId6"/>
          <a:stretch>
            <a:fillRect/>
          </a:stretch>
        </p:blipFill>
        <p:spPr>
          <a:xfrm>
            <a:off x="9737401" y="6181634"/>
            <a:ext cx="2285198" cy="321516"/>
          </a:xfrm>
          <a:prstGeom prst="rect">
            <a:avLst/>
          </a:prstGeom>
        </p:spPr>
      </p:pic>
      <p:cxnSp>
        <p:nvCxnSpPr>
          <p:cNvPr id="3" name="Straight Connector 2"/>
          <p:cNvCxnSpPr/>
          <p:nvPr/>
        </p:nvCxnSpPr>
        <p:spPr>
          <a:xfrm>
            <a:off x="7103757" y="4583593"/>
            <a:ext cx="5034455" cy="0"/>
          </a:xfrm>
          <a:prstGeom prst="line">
            <a:avLst/>
          </a:prstGeom>
          <a:ln w="127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1564384" y="4189455"/>
            <a:ext cx="615874" cy="400110"/>
          </a:xfrm>
          <a:prstGeom prst="rect">
            <a:avLst/>
          </a:prstGeom>
          <a:noFill/>
        </p:spPr>
        <p:txBody>
          <a:bodyPr wrap="none" rtlCol="0">
            <a:spAutoFit/>
          </a:bodyPr>
          <a:lstStyle/>
          <a:p>
            <a:r>
              <a:rPr lang="en-US" sz="2000" b="1" dirty="0" smtClean="0">
                <a:solidFill>
                  <a:schemeClr val="bg1">
                    <a:lumMod val="50000"/>
                  </a:schemeClr>
                </a:solidFill>
                <a:latin typeface="Century Gothic" panose="020B0502020202020204" pitchFamily="34" charset="0"/>
              </a:rPr>
              <a:t>CO</a:t>
            </a:r>
            <a:endParaRPr lang="en-US" sz="2000" b="1" dirty="0">
              <a:solidFill>
                <a:schemeClr val="bg1">
                  <a:lumMod val="50000"/>
                </a:schemeClr>
              </a:solidFill>
              <a:latin typeface="Century Gothic" panose="020B0502020202020204" pitchFamily="34" charset="0"/>
            </a:endParaRPr>
          </a:p>
        </p:txBody>
      </p:sp>
      <p:sp>
        <p:nvSpPr>
          <p:cNvPr id="22" name="TextBox 21"/>
          <p:cNvSpPr txBox="1"/>
          <p:nvPr/>
        </p:nvSpPr>
        <p:spPr>
          <a:xfrm>
            <a:off x="11575605" y="4600789"/>
            <a:ext cx="604653" cy="400110"/>
          </a:xfrm>
          <a:prstGeom prst="rect">
            <a:avLst/>
          </a:prstGeom>
          <a:noFill/>
        </p:spPr>
        <p:txBody>
          <a:bodyPr wrap="none" rtlCol="0">
            <a:spAutoFit/>
          </a:bodyPr>
          <a:lstStyle/>
          <a:p>
            <a:r>
              <a:rPr lang="en-US" sz="2000" b="1" dirty="0" smtClean="0">
                <a:solidFill>
                  <a:schemeClr val="bg1">
                    <a:lumMod val="50000"/>
                  </a:schemeClr>
                </a:solidFill>
                <a:latin typeface="Century Gothic" panose="020B0502020202020204" pitchFamily="34" charset="0"/>
              </a:rPr>
              <a:t>NM</a:t>
            </a:r>
            <a:endParaRPr lang="en-US" sz="2000" b="1" dirty="0">
              <a:solidFill>
                <a:schemeClr val="bg1">
                  <a:lumMod val="50000"/>
                </a:schemeClr>
              </a:solidFill>
              <a:latin typeface="Century Gothic" panose="020B0502020202020204" pitchFamily="34" charset="0"/>
            </a:endParaRPr>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1996" y="2538690"/>
            <a:ext cx="6571596" cy="4131206"/>
          </a:xfrm>
          <a:prstGeom prst="rect">
            <a:avLst/>
          </a:prstGeom>
        </p:spPr>
      </p:pic>
      <p:sp>
        <p:nvSpPr>
          <p:cNvPr id="24" name="TextBox 23"/>
          <p:cNvSpPr txBox="1"/>
          <p:nvPr/>
        </p:nvSpPr>
        <p:spPr>
          <a:xfrm>
            <a:off x="4886994" y="6392897"/>
            <a:ext cx="1856598" cy="276999"/>
          </a:xfrm>
          <a:prstGeom prst="rect">
            <a:avLst/>
          </a:prstGeom>
          <a:solidFill>
            <a:srgbClr val="FFFFFF">
              <a:alpha val="65098"/>
            </a:srgbClr>
          </a:solidFill>
        </p:spPr>
        <p:txBody>
          <a:bodyPr wrap="none" rtlCol="0">
            <a:spAutoFit/>
          </a:bodyPr>
          <a:lstStyle/>
          <a:p>
            <a:pPr algn="r"/>
            <a:r>
              <a:rPr lang="en-US" sz="1200" b="1" dirty="0">
                <a:solidFill>
                  <a:schemeClr val="tx1">
                    <a:lumMod val="75000"/>
                    <a:lumOff val="25000"/>
                  </a:schemeClr>
                </a:solidFill>
                <a:latin typeface="Century Gothic" panose="020B0502020202020204" pitchFamily="34" charset="0"/>
              </a:rPr>
              <a:t>Image Credit: </a:t>
            </a:r>
            <a:r>
              <a:rPr lang="en-US" sz="1200" b="1" dirty="0" err="1">
                <a:solidFill>
                  <a:schemeClr val="tx1">
                    <a:lumMod val="75000"/>
                    <a:lumOff val="25000"/>
                  </a:schemeClr>
                </a:solidFill>
                <a:latin typeface="Century Gothic" panose="020B0502020202020204" pitchFamily="34" charset="0"/>
              </a:rPr>
              <a:t>Pixabay</a:t>
            </a:r>
            <a:endParaRPr lang="en-US" sz="1200" b="1" dirty="0">
              <a:solidFill>
                <a:schemeClr val="tx1">
                  <a:lumMod val="75000"/>
                  <a:lumOff val="25000"/>
                </a:schemeClr>
              </a:solidFill>
              <a:latin typeface="Century Gothic" panose="020B0502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5"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Study Timeline</a:t>
            </a:r>
          </a:p>
        </p:txBody>
      </p:sp>
      <p:grpSp>
        <p:nvGrpSpPr>
          <p:cNvPr id="19" name="Group 18"/>
          <p:cNvGrpSpPr/>
          <p:nvPr/>
        </p:nvGrpSpPr>
        <p:grpSpPr>
          <a:xfrm>
            <a:off x="-74443" y="2101114"/>
            <a:ext cx="12365383" cy="3672365"/>
            <a:chOff x="-106342" y="2101114"/>
            <a:chExt cx="12365383" cy="3672365"/>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2267"/>
            <a:stretch/>
          </p:blipFill>
          <p:spPr>
            <a:xfrm>
              <a:off x="311285" y="2101114"/>
              <a:ext cx="11756667" cy="3672365"/>
            </a:xfrm>
            <a:prstGeom prst="rect">
              <a:avLst/>
            </a:prstGeom>
          </p:spPr>
        </p:pic>
        <p:sp>
          <p:nvSpPr>
            <p:cNvPr id="8" name="TextBox 7"/>
            <p:cNvSpPr txBox="1"/>
            <p:nvPr/>
          </p:nvSpPr>
          <p:spPr>
            <a:xfrm>
              <a:off x="-106342" y="3143952"/>
              <a:ext cx="1529586" cy="338554"/>
            </a:xfrm>
            <a:prstGeom prst="rect">
              <a:avLst/>
            </a:prstGeom>
            <a:noFill/>
          </p:spPr>
          <p:txBody>
            <a:bodyPr wrap="none" rtlCol="0">
              <a:spAutoFit/>
            </a:bodyPr>
            <a:lstStyle/>
            <a:p>
              <a:r>
                <a:rPr lang="en-US" sz="1600" b="1" dirty="0" smtClean="0">
                  <a:solidFill>
                    <a:schemeClr val="tx1">
                      <a:lumMod val="75000"/>
                      <a:lumOff val="25000"/>
                    </a:schemeClr>
                  </a:solidFill>
                  <a:latin typeface="Century Gothic" panose="020B0502020202020204" pitchFamily="34" charset="0"/>
                </a:rPr>
                <a:t>Pre-Outbreak</a:t>
              </a:r>
              <a:endParaRPr lang="en-US" sz="1600" b="1" dirty="0">
                <a:solidFill>
                  <a:schemeClr val="tx1">
                    <a:lumMod val="75000"/>
                    <a:lumOff val="25000"/>
                  </a:schemeClr>
                </a:solidFill>
                <a:latin typeface="Century Gothic" panose="020B0502020202020204" pitchFamily="34" charset="0"/>
              </a:endParaRPr>
            </a:p>
          </p:txBody>
        </p:sp>
        <p:sp>
          <p:nvSpPr>
            <p:cNvPr id="9" name="TextBox 8"/>
            <p:cNvSpPr txBox="1"/>
            <p:nvPr/>
          </p:nvSpPr>
          <p:spPr>
            <a:xfrm>
              <a:off x="7693532" y="3143952"/>
              <a:ext cx="928459" cy="338554"/>
            </a:xfrm>
            <a:prstGeom prst="rect">
              <a:avLst/>
            </a:prstGeom>
            <a:noFill/>
          </p:spPr>
          <p:txBody>
            <a:bodyPr wrap="none" rtlCol="0">
              <a:spAutoFit/>
            </a:bodyPr>
            <a:lstStyle/>
            <a:p>
              <a:r>
                <a:rPr lang="en-US" sz="1600" b="1" dirty="0" smtClean="0">
                  <a:solidFill>
                    <a:schemeClr val="tx1">
                      <a:lumMod val="75000"/>
                      <a:lumOff val="25000"/>
                    </a:schemeClr>
                  </a:solidFill>
                  <a:latin typeface="Century Gothic" panose="020B0502020202020204" pitchFamily="34" charset="0"/>
                </a:rPr>
                <a:t>Pre-Fire</a:t>
              </a:r>
              <a:endParaRPr lang="en-US" sz="1600" b="1" dirty="0">
                <a:solidFill>
                  <a:schemeClr val="tx1">
                    <a:lumMod val="75000"/>
                    <a:lumOff val="25000"/>
                  </a:schemeClr>
                </a:solidFill>
                <a:latin typeface="Century Gothic" panose="020B0502020202020204" pitchFamily="34" charset="0"/>
              </a:endParaRPr>
            </a:p>
          </p:txBody>
        </p:sp>
        <p:sp>
          <p:nvSpPr>
            <p:cNvPr id="10" name="TextBox 9"/>
            <p:cNvSpPr txBox="1"/>
            <p:nvPr/>
          </p:nvSpPr>
          <p:spPr>
            <a:xfrm>
              <a:off x="11219894" y="3143952"/>
              <a:ext cx="1039147" cy="338554"/>
            </a:xfrm>
            <a:prstGeom prst="rect">
              <a:avLst/>
            </a:prstGeom>
            <a:noFill/>
          </p:spPr>
          <p:txBody>
            <a:bodyPr wrap="none" rtlCol="0">
              <a:spAutoFit/>
            </a:bodyPr>
            <a:lstStyle/>
            <a:p>
              <a:r>
                <a:rPr lang="en-US" sz="1600" b="1" dirty="0" smtClean="0">
                  <a:solidFill>
                    <a:schemeClr val="tx1">
                      <a:lumMod val="75000"/>
                      <a:lumOff val="25000"/>
                    </a:schemeClr>
                  </a:solidFill>
                  <a:latin typeface="Century Gothic" panose="020B0502020202020204" pitchFamily="34" charset="0"/>
                </a:rPr>
                <a:t>Post-Fire</a:t>
              </a:r>
              <a:endParaRPr lang="en-US" sz="1600" b="1" dirty="0">
                <a:solidFill>
                  <a:schemeClr val="tx1">
                    <a:lumMod val="75000"/>
                    <a:lumOff val="25000"/>
                  </a:schemeClr>
                </a:solidFill>
                <a:latin typeface="Century Gothic" panose="020B0502020202020204" pitchFamily="34" charset="0"/>
              </a:endParaRPr>
            </a:p>
          </p:txBody>
        </p:sp>
        <p:sp>
          <p:nvSpPr>
            <p:cNvPr id="11" name="TextBox 10"/>
            <p:cNvSpPr txBox="1"/>
            <p:nvPr/>
          </p:nvSpPr>
          <p:spPr>
            <a:xfrm>
              <a:off x="2204476" y="3517198"/>
              <a:ext cx="4217589" cy="400110"/>
            </a:xfrm>
            <a:prstGeom prst="rect">
              <a:avLst/>
            </a:prstGeom>
            <a:noFill/>
          </p:spPr>
          <p:txBody>
            <a:bodyPr wrap="square" rtlCol="0">
              <a:spAutoFit/>
            </a:bodyPr>
            <a:lstStyle/>
            <a:p>
              <a:r>
                <a:rPr lang="en-US" sz="2000" b="1" dirty="0" smtClean="0">
                  <a:solidFill>
                    <a:schemeClr val="tx1">
                      <a:lumMod val="75000"/>
                      <a:lumOff val="25000"/>
                    </a:schemeClr>
                  </a:solidFill>
                  <a:latin typeface="Century Gothic" panose="020B0502020202020204" pitchFamily="34" charset="0"/>
                </a:rPr>
                <a:t>Spruce Budworm Outbreak</a:t>
              </a:r>
              <a:endParaRPr lang="en-US" sz="2000" b="1" dirty="0">
                <a:solidFill>
                  <a:schemeClr val="tx1">
                    <a:lumMod val="75000"/>
                    <a:lumOff val="25000"/>
                  </a:schemeClr>
                </a:solidFill>
                <a:latin typeface="Century Gothic" panose="020B0502020202020204" pitchFamily="34" charset="0"/>
              </a:endParaRPr>
            </a:p>
          </p:txBody>
        </p:sp>
        <p:sp>
          <p:nvSpPr>
            <p:cNvPr id="12" name="TextBox 11"/>
            <p:cNvSpPr txBox="1"/>
            <p:nvPr/>
          </p:nvSpPr>
          <p:spPr>
            <a:xfrm>
              <a:off x="8969438" y="3517198"/>
              <a:ext cx="2321450" cy="400110"/>
            </a:xfrm>
            <a:prstGeom prst="rect">
              <a:avLst/>
            </a:prstGeom>
            <a:noFill/>
          </p:spPr>
          <p:txBody>
            <a:bodyPr wrap="square" rtlCol="0">
              <a:spAutoFit/>
            </a:bodyPr>
            <a:lstStyle/>
            <a:p>
              <a:r>
                <a:rPr lang="en-US" sz="2000" b="1" dirty="0" smtClean="0">
                  <a:solidFill>
                    <a:schemeClr val="tx1">
                      <a:lumMod val="75000"/>
                      <a:lumOff val="25000"/>
                    </a:schemeClr>
                  </a:solidFill>
                  <a:latin typeface="Century Gothic" panose="020B0502020202020204" pitchFamily="34" charset="0"/>
                </a:rPr>
                <a:t>Spring Creek Fire</a:t>
              </a:r>
              <a:endParaRPr lang="en-US" sz="2000" b="1" dirty="0">
                <a:solidFill>
                  <a:schemeClr val="tx1">
                    <a:lumMod val="75000"/>
                    <a:lumOff val="25000"/>
                  </a:schemeClr>
                </a:solidFill>
                <a:latin typeface="Century Gothic" panose="020B0502020202020204" pitchFamily="34" charset="0"/>
              </a:endParaRPr>
            </a:p>
          </p:txBody>
        </p:sp>
        <p:sp>
          <p:nvSpPr>
            <p:cNvPr id="13" name="TextBox 12"/>
            <p:cNvSpPr txBox="1"/>
            <p:nvPr/>
          </p:nvSpPr>
          <p:spPr>
            <a:xfrm>
              <a:off x="0" y="4221632"/>
              <a:ext cx="1233377" cy="338554"/>
            </a:xfrm>
            <a:prstGeom prst="rect">
              <a:avLst/>
            </a:prstGeom>
            <a:noFill/>
          </p:spPr>
          <p:txBody>
            <a:bodyPr wrap="square" rtlCol="0">
              <a:spAutoFit/>
            </a:bodyPr>
            <a:lstStyle/>
            <a:p>
              <a:r>
                <a:rPr lang="en-US" sz="1600" b="1" dirty="0" smtClean="0">
                  <a:latin typeface="Century Gothic" panose="020B0502020202020204" pitchFamily="34" charset="0"/>
                </a:rPr>
                <a:t>July 1998</a:t>
              </a:r>
              <a:endParaRPr lang="en-US" sz="1600" b="1" dirty="0">
                <a:latin typeface="Century Gothic" panose="020B0502020202020204" pitchFamily="34" charset="0"/>
              </a:endParaRPr>
            </a:p>
          </p:txBody>
        </p:sp>
        <p:sp>
          <p:nvSpPr>
            <p:cNvPr id="14" name="TextBox 13"/>
            <p:cNvSpPr txBox="1"/>
            <p:nvPr/>
          </p:nvSpPr>
          <p:spPr>
            <a:xfrm>
              <a:off x="7240767" y="4221632"/>
              <a:ext cx="1385777" cy="338554"/>
            </a:xfrm>
            <a:prstGeom prst="rect">
              <a:avLst/>
            </a:prstGeom>
            <a:noFill/>
          </p:spPr>
          <p:txBody>
            <a:bodyPr wrap="square" rtlCol="0">
              <a:spAutoFit/>
            </a:bodyPr>
            <a:lstStyle/>
            <a:p>
              <a:r>
                <a:rPr lang="en-US" sz="1600" b="1" dirty="0" smtClean="0">
                  <a:latin typeface="Century Gothic" panose="020B0502020202020204" pitchFamily="34" charset="0"/>
                </a:rPr>
                <a:t>August 2017</a:t>
              </a:r>
              <a:endParaRPr lang="en-US" sz="1600" b="1" dirty="0">
                <a:latin typeface="Century Gothic" panose="020B0502020202020204" pitchFamily="34" charset="0"/>
              </a:endParaRPr>
            </a:p>
          </p:txBody>
        </p:sp>
        <p:sp>
          <p:nvSpPr>
            <p:cNvPr id="15" name="TextBox 14"/>
            <p:cNvSpPr txBox="1"/>
            <p:nvPr/>
          </p:nvSpPr>
          <p:spPr>
            <a:xfrm>
              <a:off x="8778944" y="4221632"/>
              <a:ext cx="1385777" cy="338554"/>
            </a:xfrm>
            <a:prstGeom prst="rect">
              <a:avLst/>
            </a:prstGeom>
            <a:noFill/>
          </p:spPr>
          <p:txBody>
            <a:bodyPr wrap="square" rtlCol="0">
              <a:spAutoFit/>
            </a:bodyPr>
            <a:lstStyle/>
            <a:p>
              <a:r>
                <a:rPr lang="en-US" sz="1600" b="1" dirty="0" smtClean="0">
                  <a:latin typeface="Century Gothic" panose="020B0502020202020204" pitchFamily="34" charset="0"/>
                </a:rPr>
                <a:t>June 2018</a:t>
              </a:r>
              <a:endParaRPr lang="en-US" sz="1600" b="1" dirty="0">
                <a:latin typeface="Century Gothic" panose="020B0502020202020204" pitchFamily="34" charset="0"/>
              </a:endParaRPr>
            </a:p>
          </p:txBody>
        </p:sp>
        <p:sp>
          <p:nvSpPr>
            <p:cNvPr id="16" name="TextBox 15"/>
            <p:cNvSpPr txBox="1"/>
            <p:nvPr/>
          </p:nvSpPr>
          <p:spPr>
            <a:xfrm>
              <a:off x="10292318" y="4221632"/>
              <a:ext cx="1867590" cy="338554"/>
            </a:xfrm>
            <a:prstGeom prst="rect">
              <a:avLst/>
            </a:prstGeom>
            <a:noFill/>
          </p:spPr>
          <p:txBody>
            <a:bodyPr wrap="square" rtlCol="0">
              <a:spAutoFit/>
            </a:bodyPr>
            <a:lstStyle/>
            <a:p>
              <a:r>
                <a:rPr lang="en-US" sz="1600" b="1" dirty="0" smtClean="0">
                  <a:latin typeface="Century Gothic" panose="020B0502020202020204" pitchFamily="34" charset="0"/>
                </a:rPr>
                <a:t>September 2018</a:t>
              </a:r>
              <a:endParaRPr lang="en-US" sz="1600" b="1" dirty="0">
                <a:latin typeface="Century Gothic" panose="020B0502020202020204" pitchFamily="34" charset="0"/>
              </a:endParaRPr>
            </a:p>
          </p:txBody>
        </p:sp>
        <p:sp>
          <p:nvSpPr>
            <p:cNvPr id="18" name="Rectangle 17"/>
            <p:cNvSpPr/>
            <p:nvPr/>
          </p:nvSpPr>
          <p:spPr>
            <a:xfrm>
              <a:off x="0" y="4306186"/>
              <a:ext cx="12159908" cy="467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p:cNvSpPr/>
          <p:nvPr/>
        </p:nvSpPr>
        <p:spPr>
          <a:xfrm>
            <a:off x="8531144" y="3463995"/>
            <a:ext cx="483256" cy="5688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31899" y="4306186"/>
            <a:ext cx="1664025" cy="369332"/>
          </a:xfrm>
          <a:prstGeom prst="rect">
            <a:avLst/>
          </a:prstGeom>
          <a:noFill/>
        </p:spPr>
        <p:txBody>
          <a:bodyPr wrap="square" rtlCol="0">
            <a:spAutoFit/>
          </a:bodyPr>
          <a:lstStyle/>
          <a:p>
            <a:r>
              <a:rPr lang="en-US" sz="1800" b="1" dirty="0" smtClean="0">
                <a:solidFill>
                  <a:schemeClr val="tx1">
                    <a:lumMod val="75000"/>
                    <a:lumOff val="25000"/>
                  </a:schemeClr>
                </a:solidFill>
                <a:latin typeface="Century Gothic" panose="020B0502020202020204" pitchFamily="34" charset="0"/>
              </a:rPr>
              <a:t>July 1998</a:t>
            </a:r>
            <a:endParaRPr lang="en-US" sz="1800" b="1" dirty="0">
              <a:solidFill>
                <a:schemeClr val="tx1">
                  <a:lumMod val="75000"/>
                  <a:lumOff val="25000"/>
                </a:schemeClr>
              </a:solidFill>
              <a:latin typeface="Century Gothic" panose="020B0502020202020204" pitchFamily="34" charset="0"/>
            </a:endParaRPr>
          </a:p>
        </p:txBody>
      </p:sp>
      <p:sp>
        <p:nvSpPr>
          <p:cNvPr id="21" name="TextBox 20"/>
          <p:cNvSpPr txBox="1"/>
          <p:nvPr/>
        </p:nvSpPr>
        <p:spPr>
          <a:xfrm>
            <a:off x="7074516" y="4306186"/>
            <a:ext cx="1663239" cy="369332"/>
          </a:xfrm>
          <a:prstGeom prst="rect">
            <a:avLst/>
          </a:prstGeom>
          <a:noFill/>
        </p:spPr>
        <p:txBody>
          <a:bodyPr wrap="square" rtlCol="0">
            <a:spAutoFit/>
          </a:bodyPr>
          <a:lstStyle/>
          <a:p>
            <a:r>
              <a:rPr lang="en-US" sz="1800" b="1" dirty="0" smtClean="0">
                <a:solidFill>
                  <a:schemeClr val="tx1">
                    <a:lumMod val="75000"/>
                    <a:lumOff val="25000"/>
                  </a:schemeClr>
                </a:solidFill>
                <a:latin typeface="Century Gothic" panose="020B0502020202020204" pitchFamily="34" charset="0"/>
              </a:rPr>
              <a:t>August 2017</a:t>
            </a:r>
            <a:endParaRPr lang="en-US" sz="1800" b="1" dirty="0">
              <a:solidFill>
                <a:schemeClr val="tx1">
                  <a:lumMod val="75000"/>
                  <a:lumOff val="25000"/>
                </a:schemeClr>
              </a:solidFill>
              <a:latin typeface="Century Gothic" panose="020B0502020202020204" pitchFamily="34" charset="0"/>
            </a:endParaRPr>
          </a:p>
        </p:txBody>
      </p:sp>
      <p:sp>
        <p:nvSpPr>
          <p:cNvPr id="22" name="TextBox 21"/>
          <p:cNvSpPr txBox="1"/>
          <p:nvPr/>
        </p:nvSpPr>
        <p:spPr>
          <a:xfrm>
            <a:off x="8531144" y="4306186"/>
            <a:ext cx="1575094" cy="369332"/>
          </a:xfrm>
          <a:prstGeom prst="rect">
            <a:avLst/>
          </a:prstGeom>
          <a:noFill/>
        </p:spPr>
        <p:txBody>
          <a:bodyPr wrap="square" rtlCol="0">
            <a:spAutoFit/>
          </a:bodyPr>
          <a:lstStyle/>
          <a:p>
            <a:r>
              <a:rPr lang="en-US" sz="1800" b="1" dirty="0" smtClean="0">
                <a:solidFill>
                  <a:schemeClr val="tx1">
                    <a:lumMod val="75000"/>
                    <a:lumOff val="25000"/>
                  </a:schemeClr>
                </a:solidFill>
                <a:latin typeface="Century Gothic" panose="020B0502020202020204" pitchFamily="34" charset="0"/>
              </a:rPr>
              <a:t>June 2018</a:t>
            </a:r>
            <a:endParaRPr lang="en-US" sz="1800" b="1" dirty="0">
              <a:solidFill>
                <a:schemeClr val="tx1">
                  <a:lumMod val="75000"/>
                  <a:lumOff val="25000"/>
                </a:schemeClr>
              </a:solidFill>
              <a:latin typeface="Century Gothic" panose="020B0502020202020204" pitchFamily="34" charset="0"/>
            </a:endParaRPr>
          </a:p>
        </p:txBody>
      </p:sp>
      <p:sp>
        <p:nvSpPr>
          <p:cNvPr id="23" name="TextBox 22"/>
          <p:cNvSpPr txBox="1"/>
          <p:nvPr/>
        </p:nvSpPr>
        <p:spPr>
          <a:xfrm>
            <a:off x="10246358" y="4306186"/>
            <a:ext cx="2119068" cy="369332"/>
          </a:xfrm>
          <a:prstGeom prst="rect">
            <a:avLst/>
          </a:prstGeom>
          <a:noFill/>
        </p:spPr>
        <p:txBody>
          <a:bodyPr wrap="square" rtlCol="0">
            <a:spAutoFit/>
          </a:bodyPr>
          <a:lstStyle/>
          <a:p>
            <a:r>
              <a:rPr lang="en-US" sz="1800" b="1" dirty="0" smtClean="0">
                <a:solidFill>
                  <a:schemeClr val="tx1">
                    <a:lumMod val="75000"/>
                    <a:lumOff val="25000"/>
                  </a:schemeClr>
                </a:solidFill>
                <a:latin typeface="Century Gothic" panose="020B0502020202020204" pitchFamily="34" charset="0"/>
              </a:rPr>
              <a:t>September 2018</a:t>
            </a:r>
            <a:endParaRPr lang="en-US" sz="1800" b="1"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146726768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5756</TotalTime>
  <Words>4291</Words>
  <Application>Microsoft Office PowerPoint</Application>
  <PresentationFormat>Widescreen</PresentationFormat>
  <Paragraphs>609</Paragraphs>
  <Slides>33</Slides>
  <Notes>33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Webdings</vt:lpstr>
      <vt:lpstr>Wingdings 3</vt:lpstr>
      <vt:lpstr>Century Gothic</vt:lpstr>
      <vt:lpstr>Calibri</vt:lpstr>
      <vt:lpstr>Wingdings</vt:lpstr>
      <vt:lpstr>Arial</vt:lpstr>
      <vt:lpstr>Roboto</vt:lpstr>
      <vt:lpstr>Office Theme</vt:lpstr>
      <vt:lpstr>PowerPoint Presentation</vt:lpstr>
      <vt:lpstr>PowerPoint Presentation</vt:lpstr>
      <vt:lpstr>Western Spruce Budworm</vt:lpstr>
      <vt:lpstr>Budworm Outbreak Dates</vt:lpstr>
      <vt:lpstr>Spring Creek Fire</vt:lpstr>
      <vt:lpstr>Community Concerns</vt:lpstr>
      <vt:lpstr>Objectives</vt:lpstr>
      <vt:lpstr>Partners &amp; Study Area</vt:lpstr>
      <vt:lpstr>Study Timeline</vt:lpstr>
      <vt:lpstr>NASA Satellites and Sensors</vt:lpstr>
      <vt:lpstr>Methods </vt:lpstr>
      <vt:lpstr>Digital Ocular Sampling</vt:lpstr>
      <vt:lpstr>Processing Imagery</vt:lpstr>
      <vt:lpstr>Random Forests &amp; VSURF</vt:lpstr>
      <vt:lpstr>One-Step Results</vt:lpstr>
      <vt:lpstr>Two-Step Results</vt:lpstr>
      <vt:lpstr>PowerPoint Presentation</vt:lpstr>
      <vt:lpstr>Map Comparison NAIP Imagery</vt:lpstr>
      <vt:lpstr>Map Comparison One-Step</vt:lpstr>
      <vt:lpstr>Map Comparison NAIP Imagery</vt:lpstr>
      <vt:lpstr>Map Comparison Two-Step</vt:lpstr>
      <vt:lpstr>Burn Severity </vt:lpstr>
      <vt:lpstr>Relativized Burn Ratio</vt:lpstr>
      <vt:lpstr>Burn Severity by Vegetation Class</vt:lpstr>
      <vt:lpstr>Burn Severity by Focal Forest Class</vt:lpstr>
      <vt:lpstr>Burn Severity Random Forest Model</vt:lpstr>
      <vt:lpstr>Conclusions</vt:lpstr>
      <vt:lpstr>Limitations &amp; Challenges</vt:lpstr>
      <vt:lpstr>Future Work </vt:lpstr>
      <vt:lpstr>Acknowledgements</vt:lpstr>
      <vt:lpstr>Questions?</vt:lpstr>
      <vt:lpstr>Bonus Slides</vt:lpstr>
      <vt:lpstr>Training Data Results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Mayer,Tim</dc:creator>
  <cp:lastModifiedBy>Clayton, Amanda L. (LARC-E3)[SSAI DEVELOP]</cp:lastModifiedBy>
  <cp:revision>295</cp:revision>
  <dcterms:modified xsi:type="dcterms:W3CDTF">2018-12-24T20:11:36Z</dcterms:modified>
</cp:coreProperties>
</file>