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ext uri="{19B8F6BF-5375-455C-9EA6-DF929625EA0E}">
        <p15:presenceInfo xmlns:p15="http://schemas.microsoft.com/office/powerpoint/2012/main" userId="S-1-5-21-330711430-3775241029-4075259233-721664" providerId="AD"/>
      </p:ext>
    </p:extLst>
  </p:cmAuthor>
  <p:cmAuthor id="2" name="Clayton, Amanda L. (LARC)[SSAI DEVELOP]" initials="CAL(D" lastIdx="29" clrIdx="1">
    <p:extLst>
      <p:ext uri="{19B8F6BF-5375-455C-9EA6-DF929625EA0E}">
        <p15:presenceInfo xmlns:p15="http://schemas.microsoft.com/office/powerpoint/2012/main" userId="S-1-5-21-330711430-3775241029-4075259233-682401" providerId="AD"/>
      </p:ext>
    </p:extLst>
  </p:cmAuthor>
  <p:cmAuthor id="3" name="Miller, Tiffani N. (LARC-E3)[SSAI DEVELOP]" initials="MTN(D" lastIdx="2"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761"/>
    <a:srgbClr val="4F7C38"/>
    <a:srgbClr val="304433"/>
    <a:srgbClr val="6A8F65"/>
    <a:srgbClr val="0070C0"/>
    <a:srgbClr val="41719C"/>
    <a:srgbClr val="7DB862"/>
    <a:srgbClr val="7C9673"/>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96" autoAdjust="0"/>
    <p:restoredTop sz="96433" autoAdjust="0"/>
  </p:normalViewPr>
  <p:slideViewPr>
    <p:cSldViewPr snapToGrid="0">
      <p:cViewPr>
        <p:scale>
          <a:sx n="60" d="100"/>
          <a:sy n="60" d="100"/>
        </p:scale>
        <p:origin x="222" y="-7140"/>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emf"/><Relationship Id="rId2" Type="http://schemas.openxmlformats.org/officeDocument/2006/relationships/image" Target="../media/image23.jpg"/><Relationship Id="rId16" Type="http://schemas.openxmlformats.org/officeDocument/2006/relationships/image" Target="../media/image37.png"/><Relationship Id="rId20"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jp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a:extLst>
              <a:ext uri="{28A0092B-C50C-407E-A947-70E740481C1C}">
                <a14:useLocalDpi xmlns:a14="http://schemas.microsoft.com/office/drawing/2010/main" val="0"/>
              </a:ext>
            </a:extLst>
          </a:blip>
          <a:srcRect l="13128" t="17742" r="12608" b="16125"/>
          <a:stretch/>
        </p:blipFill>
        <p:spPr>
          <a:xfrm>
            <a:off x="17893002" y="32466117"/>
            <a:ext cx="2616473" cy="1618082"/>
          </a:xfrm>
          <a:prstGeom prst="rect">
            <a:avLst/>
          </a:prstGeom>
        </p:spPr>
      </p:pic>
      <p:pic>
        <p:nvPicPr>
          <p:cNvPr id="112" name="Picture 111"/>
          <p:cNvPicPr>
            <a:picLocks noChangeAspect="1"/>
          </p:cNvPicPr>
          <p:nvPr/>
        </p:nvPicPr>
        <p:blipFill rotWithShape="1">
          <a:blip r:embed="rId3">
            <a:extLst>
              <a:ext uri="{28A0092B-C50C-407E-A947-70E740481C1C}">
                <a14:useLocalDpi xmlns:a14="http://schemas.microsoft.com/office/drawing/2010/main" val="0"/>
              </a:ext>
            </a:extLst>
          </a:blip>
          <a:srcRect l="11948" r="4222"/>
          <a:stretch/>
        </p:blipFill>
        <p:spPr>
          <a:xfrm>
            <a:off x="11777654" y="9180541"/>
            <a:ext cx="6760849" cy="4658778"/>
          </a:xfrm>
          <a:prstGeom prst="rect">
            <a:avLst/>
          </a:prstGeom>
        </p:spPr>
      </p:pic>
      <p:pic>
        <p:nvPicPr>
          <p:cNvPr id="63" name="Picture 62"/>
          <p:cNvPicPr>
            <a:picLocks noChangeAspect="1"/>
          </p:cNvPicPr>
          <p:nvPr/>
        </p:nvPicPr>
        <p:blipFill rotWithShape="1">
          <a:blip r:embed="rId4"/>
          <a:srcRect t="9938" r="371" b="16009"/>
          <a:stretch/>
        </p:blipFill>
        <p:spPr>
          <a:xfrm>
            <a:off x="9017409" y="14135484"/>
            <a:ext cx="3198905" cy="3363988"/>
          </a:xfrm>
          <a:prstGeom prst="flowChartAlternateProcess">
            <a:avLst/>
          </a:prstGeom>
        </p:spPr>
      </p:pic>
      <p:sp>
        <p:nvSpPr>
          <p:cNvPr id="125" name="Rounded Rectangle 124"/>
          <p:cNvSpPr/>
          <p:nvPr/>
        </p:nvSpPr>
        <p:spPr>
          <a:xfrm>
            <a:off x="9017409" y="14135483"/>
            <a:ext cx="3198905" cy="3363091"/>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pic>
        <p:nvPicPr>
          <p:cNvPr id="70" name="Picture 69"/>
          <p:cNvPicPr>
            <a:picLocks noChangeAspect="1"/>
          </p:cNvPicPr>
          <p:nvPr/>
        </p:nvPicPr>
        <p:blipFill rotWithShape="1">
          <a:blip r:embed="rId5"/>
          <a:srcRect l="18735" t="11922" b="21278"/>
          <a:stretch/>
        </p:blipFill>
        <p:spPr>
          <a:xfrm>
            <a:off x="4969725" y="18261000"/>
            <a:ext cx="3195533" cy="3313760"/>
          </a:xfrm>
          <a:prstGeom prst="flowChartAlternateProcess">
            <a:avLst/>
          </a:prstGeom>
        </p:spPr>
      </p:pic>
      <p:pic>
        <p:nvPicPr>
          <p:cNvPr id="69" name="Picture 68"/>
          <p:cNvPicPr>
            <a:picLocks noChangeAspect="1"/>
          </p:cNvPicPr>
          <p:nvPr/>
        </p:nvPicPr>
        <p:blipFill rotWithShape="1">
          <a:blip r:embed="rId6"/>
          <a:srcRect l="-116" t="16879" r="14085" b="10655"/>
          <a:stretch/>
        </p:blipFill>
        <p:spPr>
          <a:xfrm>
            <a:off x="4902627" y="14125838"/>
            <a:ext cx="3216434" cy="3332254"/>
          </a:xfrm>
          <a:prstGeom prst="flowChartAlternateProcess">
            <a:avLst/>
          </a:prstGeom>
        </p:spPr>
      </p:pic>
      <p:pic>
        <p:nvPicPr>
          <p:cNvPr id="68" name="Picture 67"/>
          <p:cNvPicPr>
            <a:picLocks noChangeAspect="1"/>
          </p:cNvPicPr>
          <p:nvPr/>
        </p:nvPicPr>
        <p:blipFill rotWithShape="1">
          <a:blip r:embed="rId7"/>
          <a:srcRect l="6366" t="12164" r="5485" b="21612"/>
          <a:stretch/>
        </p:blipFill>
        <p:spPr>
          <a:xfrm>
            <a:off x="9025266" y="18228309"/>
            <a:ext cx="3193576" cy="3294302"/>
          </a:xfrm>
          <a:prstGeom prst="flowChartAlternateProcess">
            <a:avLst/>
          </a:prstGeom>
        </p:spPr>
      </p:pic>
      <p:pic>
        <p:nvPicPr>
          <p:cNvPr id="66" name="Picture 65"/>
          <p:cNvPicPr>
            <a:picLocks noChangeAspect="1"/>
          </p:cNvPicPr>
          <p:nvPr/>
        </p:nvPicPr>
        <p:blipFill rotWithShape="1">
          <a:blip r:embed="rId8"/>
          <a:srcRect l="23676" t="10504" r="3025" b="19989"/>
          <a:stretch/>
        </p:blipFill>
        <p:spPr>
          <a:xfrm>
            <a:off x="858406" y="18243197"/>
            <a:ext cx="3205787" cy="3332747"/>
          </a:xfrm>
          <a:prstGeom prst="flowChartAlternateProcess">
            <a:avLst/>
          </a:prstGeom>
        </p:spPr>
      </p:pic>
      <p:sp>
        <p:nvSpPr>
          <p:cNvPr id="122" name="Rounded Rectangle 121"/>
          <p:cNvSpPr/>
          <p:nvPr/>
        </p:nvSpPr>
        <p:spPr>
          <a:xfrm>
            <a:off x="873056" y="18257503"/>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pic>
        <p:nvPicPr>
          <p:cNvPr id="103" name="Picture 102"/>
          <p:cNvPicPr>
            <a:picLocks noChangeAspect="1"/>
          </p:cNvPicPr>
          <p:nvPr/>
        </p:nvPicPr>
        <p:blipFill>
          <a:blip r:embed="rId9"/>
          <a:stretch>
            <a:fillRect/>
          </a:stretch>
        </p:blipFill>
        <p:spPr>
          <a:xfrm>
            <a:off x="3709682" y="22349003"/>
            <a:ext cx="6140967" cy="7776576"/>
          </a:xfrm>
          <a:prstGeom prst="rect">
            <a:avLst/>
          </a:prstGeom>
        </p:spPr>
      </p:pic>
      <p:pic>
        <p:nvPicPr>
          <p:cNvPr id="55" name="Picture 54"/>
          <p:cNvPicPr>
            <a:picLocks noChangeAspect="1"/>
          </p:cNvPicPr>
          <p:nvPr/>
        </p:nvPicPr>
        <p:blipFill rotWithShape="1">
          <a:blip r:embed="rId10"/>
          <a:srcRect l="3589" t="30945" r="10118" b="-48954"/>
          <a:stretch/>
        </p:blipFill>
        <p:spPr>
          <a:xfrm>
            <a:off x="885685" y="14108631"/>
            <a:ext cx="3199986" cy="3368623"/>
          </a:xfrm>
          <a:prstGeom prst="flowChartAlternateProcess">
            <a:avLst/>
          </a:prstGeom>
          <a:solidFill>
            <a:srgbClr val="FFFFFF">
              <a:shade val="85000"/>
            </a:srgbClr>
          </a:solidFill>
          <a:ln>
            <a:noFill/>
          </a:ln>
          <a:effectLst>
            <a:reflection blurRad="12700" stA="38000" endPos="28000" dist="5000" dir="5400000" sy="-100000" algn="bl" rotWithShape="0"/>
          </a:effectLst>
        </p:spPr>
      </p:pic>
      <p:pic>
        <p:nvPicPr>
          <p:cNvPr id="52" name="Picture 51"/>
          <p:cNvPicPr>
            <a:picLocks noChangeAspect="1"/>
          </p:cNvPicPr>
          <p:nvPr/>
        </p:nvPicPr>
        <p:blipFill rotWithShape="1">
          <a:blip r:embed="rId11"/>
          <a:srcRect l="5160" t="-50526" r="31160" b="49415"/>
          <a:stretch/>
        </p:blipFill>
        <p:spPr>
          <a:xfrm>
            <a:off x="866298" y="14109147"/>
            <a:ext cx="3224463" cy="3372050"/>
          </a:xfrm>
          <a:prstGeom prst="flowChartAlternateProcess">
            <a:avLst/>
          </a:prstGeom>
        </p:spPr>
      </p:pic>
      <p:pic>
        <p:nvPicPr>
          <p:cNvPr id="13" name="Picture 12"/>
          <p:cNvPicPr>
            <a:picLocks noChangeAspect="1"/>
          </p:cNvPicPr>
          <p:nvPr/>
        </p:nvPicPr>
        <p:blipFill>
          <a:blip r:embed="rId12"/>
          <a:stretch>
            <a:fillRect/>
          </a:stretch>
        </p:blipFill>
        <p:spPr>
          <a:xfrm>
            <a:off x="898395" y="15355979"/>
            <a:ext cx="3187706" cy="778846"/>
          </a:xfrm>
          <a:prstGeom prst="rect">
            <a:avLst/>
          </a:prstGeom>
          <a:ln w="12700">
            <a:solidFill>
              <a:srgbClr val="41719C"/>
            </a:solidFill>
          </a:ln>
        </p:spPr>
      </p:pic>
      <p:pic>
        <p:nvPicPr>
          <p:cNvPr id="51" name="Picture 50"/>
          <p:cNvPicPr>
            <a:picLocks noChangeAspect="1"/>
          </p:cNvPicPr>
          <p:nvPr/>
        </p:nvPicPr>
        <p:blipFill rotWithShape="1">
          <a:blip r:embed="rId13">
            <a:extLst>
              <a:ext uri="{28A0092B-C50C-407E-A947-70E740481C1C}">
                <a14:useLocalDpi xmlns:a14="http://schemas.microsoft.com/office/drawing/2010/main" val="0"/>
              </a:ext>
            </a:extLst>
          </a:blip>
          <a:srcRect l="4515" t="1768" r="6569" b="1362"/>
          <a:stretch/>
        </p:blipFill>
        <p:spPr>
          <a:xfrm>
            <a:off x="18081779" y="8683175"/>
            <a:ext cx="5710048" cy="8050602"/>
          </a:xfrm>
          <a:prstGeom prst="rect">
            <a:avLst/>
          </a:prstGeom>
        </p:spPr>
      </p:pic>
      <p:sp>
        <p:nvSpPr>
          <p:cNvPr id="19" name="Text Placeholder 18"/>
          <p:cNvSpPr>
            <a:spLocks noGrp="1"/>
          </p:cNvSpPr>
          <p:nvPr>
            <p:ph type="body" sz="quarter" idx="11"/>
          </p:nvPr>
        </p:nvSpPr>
        <p:spPr>
          <a:xfrm>
            <a:off x="4009644" y="787399"/>
            <a:ext cx="19412712" cy="2624752"/>
          </a:xfrm>
        </p:spPr>
        <p:txBody>
          <a:bodyPr anchor="ctr"/>
          <a:lstStyle/>
          <a:p>
            <a:r>
              <a:rPr lang="en-US" dirty="0" smtClean="0"/>
              <a:t>Using NASA Earth Observations to Map Winter  Cover Crop Conservation Performance in the  Chesapeake Bay Watershed</a:t>
            </a:r>
            <a:endParaRPr lang="en-US" dirty="0"/>
          </a:p>
        </p:txBody>
      </p:sp>
      <p:sp>
        <p:nvSpPr>
          <p:cNvPr id="18" name="Text Placeholder 17"/>
          <p:cNvSpPr>
            <a:spLocks noGrp="1"/>
          </p:cNvSpPr>
          <p:nvPr>
            <p:ph type="body" sz="quarter" idx="10"/>
          </p:nvPr>
        </p:nvSpPr>
        <p:spPr>
          <a:xfrm rot="16200000">
            <a:off x="11262485" y="17944022"/>
            <a:ext cx="28704156" cy="2314074"/>
          </a:xfrm>
        </p:spPr>
        <p:txBody>
          <a:bodyPr/>
          <a:lstStyle/>
          <a:p>
            <a:r>
              <a:rPr lang="en-US" b="1" dirty="0" smtClean="0"/>
              <a:t>Chesapeake Bay </a:t>
            </a:r>
            <a:r>
              <a:rPr lang="en-US" dirty="0" smtClean="0"/>
              <a:t>Agriculture</a:t>
            </a:r>
            <a:endParaRPr lang="en-US" dirty="0"/>
          </a:p>
        </p:txBody>
      </p:sp>
      <p:sp>
        <p:nvSpPr>
          <p:cNvPr id="9" name="Text Placeholder 16"/>
          <p:cNvSpPr txBox="1">
            <a:spLocks/>
          </p:cNvSpPr>
          <p:nvPr/>
        </p:nvSpPr>
        <p:spPr>
          <a:xfrm>
            <a:off x="805304" y="33354935"/>
            <a:ext cx="3188700" cy="10161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Sunita Yadav-Pauletti</a:t>
            </a:r>
          </a:p>
          <a:p>
            <a:pPr algn="ctr">
              <a:lnSpc>
                <a:spcPct val="100000"/>
              </a:lnSpc>
              <a:spcBef>
                <a:spcPts val="0"/>
              </a:spcBef>
            </a:pPr>
            <a:r>
              <a:rPr lang="en-US" dirty="0" smtClean="0">
                <a:solidFill>
                  <a:schemeClr val="tx1">
                    <a:lumMod val="75000"/>
                  </a:schemeClr>
                </a:solidFill>
              </a:rPr>
              <a:t>Team Lead</a:t>
            </a:r>
          </a:p>
        </p:txBody>
      </p:sp>
      <p:sp>
        <p:nvSpPr>
          <p:cNvPr id="10" name="Text Placeholder 16"/>
          <p:cNvSpPr txBox="1">
            <a:spLocks/>
          </p:cNvSpPr>
          <p:nvPr/>
        </p:nvSpPr>
        <p:spPr>
          <a:xfrm>
            <a:off x="12839700" y="30323995"/>
            <a:ext cx="10948242" cy="24831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smtClean="0">
                <a:solidFill>
                  <a:schemeClr val="tx1">
                    <a:lumMod val="75000"/>
                  </a:schemeClr>
                </a:solidFill>
              </a:rPr>
              <a:t>Maryland Department of Agriculture (MDA), Office of Resource Conservation </a:t>
            </a:r>
          </a:p>
          <a:p>
            <a:pPr algn="just"/>
            <a:r>
              <a:rPr lang="en-US" dirty="0">
                <a:solidFill>
                  <a:schemeClr val="tx1">
                    <a:lumMod val="75000"/>
                  </a:schemeClr>
                </a:solidFill>
              </a:rPr>
              <a:t>USDA-ARS Hydrology and Remote Sensing Laboratory</a:t>
            </a:r>
            <a:endParaRPr lang="en-US" b="1" dirty="0">
              <a:solidFill>
                <a:schemeClr val="tx1">
                  <a:lumMod val="75000"/>
                </a:schemeClr>
              </a:solidFill>
            </a:endParaRPr>
          </a:p>
          <a:p>
            <a:pPr algn="just"/>
            <a:r>
              <a:rPr lang="en-US" dirty="0" smtClean="0">
                <a:solidFill>
                  <a:schemeClr val="tx1">
                    <a:lumMod val="75000"/>
                  </a:schemeClr>
                </a:solidFill>
              </a:rPr>
              <a:t>USGS Eastern Geographic Science Center</a:t>
            </a:r>
            <a:endParaRPr lang="en-US" b="1" dirty="0">
              <a:solidFill>
                <a:schemeClr val="tx1">
                  <a:lumMod val="75000"/>
                </a:schemeClr>
              </a:solidFill>
            </a:endParaRPr>
          </a:p>
          <a:p>
            <a:pPr algn="just"/>
            <a:r>
              <a:rPr lang="en-US" dirty="0" smtClean="0">
                <a:solidFill>
                  <a:schemeClr val="tx1">
                    <a:lumMod val="75000"/>
                  </a:schemeClr>
                </a:solidFill>
              </a:rPr>
              <a:t>US EPA, Chesapeake Bay Program</a:t>
            </a:r>
            <a:endParaRPr lang="en-US" b="1" dirty="0" smtClean="0">
              <a:solidFill>
                <a:schemeClr val="tx1">
                  <a:lumMod val="75000"/>
                </a:schemeClr>
              </a:solidFill>
            </a:endParaRPr>
          </a:p>
        </p:txBody>
      </p:sp>
      <p:sp>
        <p:nvSpPr>
          <p:cNvPr id="11" name="Text Placeholder 16"/>
          <p:cNvSpPr txBox="1">
            <a:spLocks/>
          </p:cNvSpPr>
          <p:nvPr/>
        </p:nvSpPr>
        <p:spPr>
          <a:xfrm>
            <a:off x="12839700" y="26797675"/>
            <a:ext cx="4790171" cy="2580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Dr. W. Dean </a:t>
            </a:r>
            <a:r>
              <a:rPr lang="en-US" dirty="0">
                <a:solidFill>
                  <a:schemeClr val="tx1">
                    <a:lumMod val="75000"/>
                  </a:schemeClr>
                </a:solidFill>
              </a:rPr>
              <a:t>Hively, USGS </a:t>
            </a:r>
            <a:endParaRPr lang="en-US" dirty="0" smtClean="0">
              <a:solidFill>
                <a:schemeClr val="tx1">
                  <a:lumMod val="75000"/>
                </a:schemeClr>
              </a:solidFill>
            </a:endParaRPr>
          </a:p>
          <a:p>
            <a:r>
              <a:rPr lang="en-US" dirty="0" smtClean="0">
                <a:solidFill>
                  <a:schemeClr val="tx1">
                    <a:lumMod val="75000"/>
                  </a:schemeClr>
                </a:solidFill>
              </a:rPr>
              <a:t>Jason Keppler, MDA</a:t>
            </a:r>
          </a:p>
          <a:p>
            <a:r>
              <a:rPr lang="en-US" dirty="0" smtClean="0">
                <a:solidFill>
                  <a:schemeClr val="tx1">
                    <a:lumMod val="75000"/>
                  </a:schemeClr>
                </a:solidFill>
              </a:rPr>
              <a:t>Dr. Greg McCarty, USDA-ARS</a:t>
            </a:r>
          </a:p>
          <a:p>
            <a:r>
              <a:rPr lang="en-US" dirty="0" smtClean="0">
                <a:solidFill>
                  <a:schemeClr val="tx1">
                    <a:lumMod val="75000"/>
                  </a:schemeClr>
                </a:solidFill>
              </a:rPr>
              <a:t>Rich </a:t>
            </a:r>
            <a:r>
              <a:rPr lang="en-US" dirty="0" err="1" smtClean="0">
                <a:solidFill>
                  <a:schemeClr val="tx1">
                    <a:lumMod val="75000"/>
                  </a:schemeClr>
                </a:solidFill>
              </a:rPr>
              <a:t>Batiuk</a:t>
            </a:r>
            <a:r>
              <a:rPr lang="en-US" dirty="0" smtClean="0">
                <a:solidFill>
                  <a:schemeClr val="tx1">
                    <a:lumMod val="75000"/>
                  </a:schemeClr>
                </a:solidFill>
              </a:rPr>
              <a:t>, EPA</a:t>
            </a:r>
          </a:p>
        </p:txBody>
      </p:sp>
      <p:sp>
        <p:nvSpPr>
          <p:cNvPr id="8" name="Text Placeholder 16"/>
          <p:cNvSpPr txBox="1">
            <a:spLocks/>
          </p:cNvSpPr>
          <p:nvPr/>
        </p:nvSpPr>
        <p:spPr>
          <a:xfrm>
            <a:off x="880431" y="22743821"/>
            <a:ext cx="11550316"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2890517" y="22256396"/>
            <a:ext cx="10972800" cy="37094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r>
              <a:rPr lang="en-US" dirty="0">
                <a:solidFill>
                  <a:schemeClr val="tx1">
                    <a:lumMod val="75000"/>
                  </a:schemeClr>
                </a:solidFill>
              </a:rPr>
              <a:t>It was possible to automate the image search in Google Earth Engine to find the image with maximum NDVI within a time </a:t>
            </a:r>
            <a:r>
              <a:rPr lang="en-US" dirty="0" smtClean="0">
                <a:solidFill>
                  <a:schemeClr val="tx1">
                    <a:lumMod val="75000"/>
                  </a:schemeClr>
                </a:solidFill>
              </a:rPr>
              <a:t>period</a:t>
            </a:r>
          </a:p>
          <a:p>
            <a:pPr marL="347663" indent="-347663">
              <a:buClr>
                <a:srgbClr val="7EB761"/>
              </a:buClr>
            </a:pPr>
            <a:r>
              <a:rPr lang="en-US" dirty="0" smtClean="0">
                <a:solidFill>
                  <a:schemeClr val="tx1">
                    <a:lumMod val="75000"/>
                  </a:schemeClr>
                </a:solidFill>
              </a:rPr>
              <a:t>It was possible to extract NDVI values by individual field boundaries</a:t>
            </a:r>
          </a:p>
          <a:p>
            <a:pPr marL="347663" indent="-347663">
              <a:buClr>
                <a:srgbClr val="7EB761"/>
              </a:buClr>
            </a:pPr>
            <a:r>
              <a:rPr lang="en-US" dirty="0" smtClean="0">
                <a:solidFill>
                  <a:schemeClr val="tx1">
                    <a:lumMod val="75000"/>
                  </a:schemeClr>
                </a:solidFill>
              </a:rPr>
              <a:t>NDVI </a:t>
            </a:r>
            <a:r>
              <a:rPr lang="en-US" dirty="0">
                <a:solidFill>
                  <a:schemeClr val="tx1">
                    <a:lumMod val="75000"/>
                  </a:schemeClr>
                </a:solidFill>
              </a:rPr>
              <a:t>and Growing Degree Days (GDD) both have a significant influence on crop </a:t>
            </a:r>
            <a:r>
              <a:rPr lang="en-US" dirty="0" smtClean="0">
                <a:solidFill>
                  <a:schemeClr val="tx1">
                    <a:lumMod val="75000"/>
                  </a:schemeClr>
                </a:solidFill>
              </a:rPr>
              <a:t>biomass</a:t>
            </a:r>
          </a:p>
          <a:p>
            <a:pPr marL="347663" indent="-347663">
              <a:buClr>
                <a:srgbClr val="7EB761"/>
              </a:buClr>
            </a:pPr>
            <a:r>
              <a:rPr lang="en-US" dirty="0" smtClean="0">
                <a:solidFill>
                  <a:schemeClr val="tx1">
                    <a:lumMod val="75000"/>
                  </a:schemeClr>
                </a:solidFill>
              </a:rPr>
              <a:t>The data processing and crop performance scripts will enable the MDA to evaluate the performance of the winter cover crop program</a:t>
            </a:r>
            <a:endParaRPr lang="en-US" dirty="0">
              <a:solidFill>
                <a:schemeClr val="tx1">
                  <a:lumMod val="75000"/>
                </a:schemeClr>
              </a:solidFill>
            </a:endParaRPr>
          </a:p>
        </p:txBody>
      </p:sp>
      <p:sp>
        <p:nvSpPr>
          <p:cNvPr id="6" name="Text Placeholder 16"/>
          <p:cNvSpPr txBox="1">
            <a:spLocks/>
          </p:cNvSpPr>
          <p:nvPr/>
        </p:nvSpPr>
        <p:spPr>
          <a:xfrm>
            <a:off x="887515" y="5447353"/>
            <a:ext cx="11328800"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Winter cover crops are an essential component of adaptive management practices to reduce soil erosion, nutrient loss, and nutrient leaching leading to water quality degradation. The Maryland Department of Agriculture (MDA) and Chesapeake Bay partners (US Geological Survey and USDA Agricultural Research Service) oversee a cost-sharing program that offers subsidies to farmers enrolled in the winter cover crop program. The effectiveness of mitigating soil and nutrient loss varies by crop species, planting date, planting method, prior crop species, manure inputs, and growing degree days. In addition to field related factors, landscape factors may also influence winter crop performance. While methods to quantify crop performance are available, they are not automated for timely analysis. This study used Landsat 5 and 8 and Sentinel-2 imagery to quantify crop performance using vegetation indices to estimate biomass, and nitrogen uptake in three counties on the Eastern Shore of Maryland in the Chesapeake Bay, in addition to </a:t>
            </a:r>
            <a:r>
              <a:rPr lang="en-US" dirty="0" smtClean="0">
                <a:solidFill>
                  <a:schemeClr val="tx1">
                    <a:lumMod val="75000"/>
                  </a:schemeClr>
                </a:solidFill>
              </a:rPr>
              <a:t>one</a:t>
            </a:r>
            <a:r>
              <a:rPr lang="en-US" dirty="0" smtClean="0">
                <a:solidFill>
                  <a:schemeClr val="bg1"/>
                </a:solidFill>
              </a:rPr>
              <a:t>_</a:t>
            </a:r>
            <a:r>
              <a:rPr lang="en-US" dirty="0" smtClean="0">
                <a:solidFill>
                  <a:schemeClr val="tx1">
                    <a:lumMod val="75000"/>
                  </a:schemeClr>
                </a:solidFill>
              </a:rPr>
              <a:t> </a:t>
            </a:r>
            <a:r>
              <a:rPr lang="en-US" dirty="0">
                <a:solidFill>
                  <a:schemeClr val="tx1">
                    <a:lumMod val="75000"/>
                  </a:schemeClr>
                </a:solidFill>
              </a:rPr>
              <a:t>western county, all located in Maryland. The methods developed in this </a:t>
            </a:r>
            <a:r>
              <a:rPr lang="en-US" dirty="0" smtClean="0">
                <a:solidFill>
                  <a:schemeClr val="tx1">
                    <a:lumMod val="75000"/>
                  </a:schemeClr>
                </a:solidFill>
              </a:rPr>
              <a:t>project</a:t>
            </a:r>
            <a:r>
              <a:rPr lang="en-US" dirty="0">
                <a:solidFill>
                  <a:schemeClr val="bg1"/>
                </a:solidFill>
              </a:rPr>
              <a:t> _</a:t>
            </a:r>
            <a:r>
              <a:rPr lang="en-US" dirty="0" smtClean="0">
                <a:solidFill>
                  <a:schemeClr val="tx1">
                    <a:lumMod val="75000"/>
                  </a:schemeClr>
                </a:solidFill>
              </a:rPr>
              <a:t> </a:t>
            </a:r>
            <a:r>
              <a:rPr lang="en-US" dirty="0">
                <a:solidFill>
                  <a:schemeClr val="tx1">
                    <a:lumMod val="75000"/>
                  </a:schemeClr>
                </a:solidFill>
              </a:rPr>
              <a:t>automate acquisition of annual satellite imagery and calculation of winter </a:t>
            </a:r>
            <a:r>
              <a:rPr lang="en-US" dirty="0" smtClean="0">
                <a:solidFill>
                  <a:schemeClr val="tx1">
                    <a:lumMod val="75000"/>
                  </a:schemeClr>
                </a:solidFill>
              </a:rPr>
              <a:t>cover</a:t>
            </a:r>
            <a:r>
              <a:rPr lang="en-US" dirty="0">
                <a:solidFill>
                  <a:schemeClr val="bg1"/>
                </a:solidFill>
              </a:rPr>
              <a:t> _</a:t>
            </a:r>
            <a:r>
              <a:rPr lang="en-US" dirty="0" smtClean="0">
                <a:solidFill>
                  <a:schemeClr val="tx1">
                    <a:lumMod val="75000"/>
                  </a:schemeClr>
                </a:solidFill>
              </a:rPr>
              <a:t> </a:t>
            </a:r>
            <a:r>
              <a:rPr lang="en-US" dirty="0">
                <a:solidFill>
                  <a:schemeClr val="tx1">
                    <a:lumMod val="75000"/>
                  </a:schemeClr>
                </a:solidFill>
              </a:rPr>
              <a:t>crop metrics. The crop performance data produced facilitates analysis for </a:t>
            </a:r>
            <a:r>
              <a:rPr lang="en-US" dirty="0" smtClean="0">
                <a:solidFill>
                  <a:schemeClr val="tx1">
                    <a:lumMod val="75000"/>
                  </a:schemeClr>
                </a:solidFill>
              </a:rPr>
              <a:t>the </a:t>
            </a:r>
            <a:r>
              <a:rPr lang="en-US" dirty="0" smtClean="0">
                <a:solidFill>
                  <a:schemeClr val="bg1"/>
                </a:solidFill>
              </a:rPr>
              <a:t>_</a:t>
            </a:r>
            <a:r>
              <a:rPr lang="en-US" dirty="0" smtClean="0">
                <a:solidFill>
                  <a:schemeClr val="tx1">
                    <a:lumMod val="75000"/>
                  </a:schemeClr>
                </a:solidFill>
              </a:rPr>
              <a:t> MDA</a:t>
            </a:r>
            <a:r>
              <a:rPr lang="en-US" dirty="0" smtClean="0">
                <a:solidFill>
                  <a:schemeClr val="bg1"/>
                </a:solidFill>
              </a:rPr>
              <a:t> </a:t>
            </a:r>
            <a:r>
              <a:rPr lang="en-US" dirty="0" smtClean="0">
                <a:solidFill>
                  <a:schemeClr val="tx1">
                    <a:lumMod val="75000"/>
                  </a:schemeClr>
                </a:solidFill>
              </a:rPr>
              <a:t>to </a:t>
            </a:r>
            <a:r>
              <a:rPr lang="en-US" dirty="0">
                <a:solidFill>
                  <a:schemeClr val="tx1">
                    <a:lumMod val="75000"/>
                  </a:schemeClr>
                </a:solidFill>
              </a:rPr>
              <a:t>monitor winter cover crop efficiencies at varying scales, for example </a:t>
            </a:r>
            <a:r>
              <a:rPr lang="en-US" dirty="0" smtClean="0">
                <a:solidFill>
                  <a:schemeClr val="tx1">
                    <a:lumMod val="75000"/>
                  </a:schemeClr>
                </a:solidFill>
              </a:rPr>
              <a:t>by</a:t>
            </a:r>
            <a:r>
              <a:rPr lang="en-US" dirty="0" smtClean="0">
                <a:solidFill>
                  <a:schemeClr val="bg1"/>
                </a:solidFill>
              </a:rPr>
              <a:t>_</a:t>
            </a:r>
            <a:r>
              <a:rPr lang="en-US" dirty="0" smtClean="0">
                <a:solidFill>
                  <a:schemeClr val="tx1">
                    <a:lumMod val="75000"/>
                  </a:schemeClr>
                </a:solidFill>
              </a:rPr>
              <a:t> </a:t>
            </a:r>
            <a:r>
              <a:rPr lang="en-US" dirty="0">
                <a:solidFill>
                  <a:schemeClr val="tx1">
                    <a:lumMod val="75000"/>
                  </a:schemeClr>
                </a:solidFill>
              </a:rPr>
              <a:t>identifying underperforming versus satisfactory cover crop fields, as well as those with high biomass.</a:t>
            </a:r>
            <a:endParaRPr lang="en-US" dirty="0" smtClean="0"/>
          </a:p>
        </p:txBody>
      </p:sp>
      <p:sp>
        <p:nvSpPr>
          <p:cNvPr id="15" name="Text Placeholder 16"/>
          <p:cNvSpPr txBox="1">
            <a:spLocks/>
          </p:cNvSpPr>
          <p:nvPr/>
        </p:nvSpPr>
        <p:spPr>
          <a:xfrm>
            <a:off x="12818904" y="5282305"/>
            <a:ext cx="11015236" cy="24801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7DB862"/>
              </a:buClr>
            </a:pPr>
            <a:r>
              <a:rPr lang="en-US" b="1" dirty="0" smtClean="0">
                <a:solidFill>
                  <a:srgbClr val="7DB862"/>
                </a:solidFill>
              </a:rPr>
              <a:t>Measure </a:t>
            </a:r>
            <a:r>
              <a:rPr lang="en-US" dirty="0" smtClean="0">
                <a:solidFill>
                  <a:schemeClr val="tx1">
                    <a:lumMod val="75000"/>
                  </a:schemeClr>
                </a:solidFill>
              </a:rPr>
              <a:t>winter cover crop performance within four Maryland counties </a:t>
            </a:r>
          </a:p>
          <a:p>
            <a:pPr marL="347663" indent="-347663" algn="just">
              <a:buClr>
                <a:srgbClr val="7DB862"/>
              </a:buClr>
            </a:pPr>
            <a:r>
              <a:rPr lang="en-US" b="1" dirty="0" smtClean="0">
                <a:solidFill>
                  <a:srgbClr val="7DB862"/>
                </a:solidFill>
              </a:rPr>
              <a:t>Evaluate </a:t>
            </a:r>
            <a:r>
              <a:rPr lang="en-US" dirty="0" smtClean="0">
                <a:solidFill>
                  <a:schemeClr val="tx1">
                    <a:lumMod val="75000"/>
                  </a:schemeClr>
                </a:solidFill>
              </a:rPr>
              <a:t>estimated </a:t>
            </a:r>
            <a:r>
              <a:rPr lang="en-US" dirty="0">
                <a:solidFill>
                  <a:schemeClr val="tx1">
                    <a:lumMod val="75000"/>
                  </a:schemeClr>
                </a:solidFill>
              </a:rPr>
              <a:t>nitrogen uptake by quantifying biomass, nitrogen content, </a:t>
            </a:r>
            <a:r>
              <a:rPr lang="en-US" dirty="0" smtClean="0">
                <a:solidFill>
                  <a:schemeClr val="tx1">
                    <a:lumMod val="75000"/>
                  </a:schemeClr>
                </a:solidFill>
              </a:rPr>
              <a:t>and percent nitrogen</a:t>
            </a:r>
          </a:p>
          <a:p>
            <a:pPr marL="347663" indent="-347663" algn="just">
              <a:buClr>
                <a:srgbClr val="7DB862"/>
              </a:buClr>
            </a:pPr>
            <a:r>
              <a:rPr lang="en-US" b="1" dirty="0" smtClean="0">
                <a:solidFill>
                  <a:srgbClr val="7DB862"/>
                </a:solidFill>
              </a:rPr>
              <a:t>Provide</a:t>
            </a:r>
            <a:r>
              <a:rPr lang="en-US" dirty="0" smtClean="0">
                <a:solidFill>
                  <a:srgbClr val="757070"/>
                </a:solidFill>
              </a:rPr>
              <a:t> </a:t>
            </a:r>
            <a:r>
              <a:rPr lang="en-US" dirty="0">
                <a:solidFill>
                  <a:schemeClr val="tx1">
                    <a:lumMod val="75000"/>
                  </a:schemeClr>
                </a:solidFill>
              </a:rPr>
              <a:t>vegetation metrics to the </a:t>
            </a:r>
            <a:r>
              <a:rPr lang="en-US" dirty="0" smtClean="0">
                <a:solidFill>
                  <a:schemeClr val="tx1">
                    <a:lumMod val="75000"/>
                  </a:schemeClr>
                </a:solidFill>
              </a:rPr>
              <a:t>Maryland Department of Agriculture </a:t>
            </a:r>
            <a:r>
              <a:rPr lang="en-US" dirty="0">
                <a:solidFill>
                  <a:schemeClr val="tx1">
                    <a:lumMod val="75000"/>
                  </a:schemeClr>
                </a:solidFill>
              </a:rPr>
              <a:t>to improve crop adaptive management </a:t>
            </a:r>
            <a:r>
              <a:rPr lang="en-US" dirty="0" smtClean="0">
                <a:solidFill>
                  <a:schemeClr val="tx1">
                    <a:lumMod val="75000"/>
                  </a:schemeClr>
                </a:solidFill>
              </a:rPr>
              <a:t>practices</a:t>
            </a:r>
            <a:endParaRPr lang="en-US" dirty="0">
              <a:solidFill>
                <a:schemeClr val="tx1">
                  <a:lumMod val="75000"/>
                </a:schemeClr>
              </a:solidFill>
            </a:endParaRPr>
          </a:p>
        </p:txBody>
      </p:sp>
      <p:sp>
        <p:nvSpPr>
          <p:cNvPr id="16" name="TextBox 15"/>
          <p:cNvSpPr txBox="1"/>
          <p:nvPr/>
        </p:nvSpPr>
        <p:spPr>
          <a:xfrm>
            <a:off x="830364" y="4493747"/>
            <a:ext cx="11516347"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Abstract</a:t>
            </a:r>
          </a:p>
        </p:txBody>
      </p:sp>
      <p:sp>
        <p:nvSpPr>
          <p:cNvPr id="23" name="TextBox 22"/>
          <p:cNvSpPr txBox="1"/>
          <p:nvPr/>
        </p:nvSpPr>
        <p:spPr>
          <a:xfrm>
            <a:off x="12744450" y="448883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Objectives</a:t>
            </a:r>
          </a:p>
        </p:txBody>
      </p:sp>
      <p:sp>
        <p:nvSpPr>
          <p:cNvPr id="24" name="TextBox 23"/>
          <p:cNvSpPr txBox="1"/>
          <p:nvPr/>
        </p:nvSpPr>
        <p:spPr>
          <a:xfrm>
            <a:off x="828552" y="12735983"/>
            <a:ext cx="11407715"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Methodology</a:t>
            </a:r>
          </a:p>
        </p:txBody>
      </p:sp>
      <p:sp>
        <p:nvSpPr>
          <p:cNvPr id="25" name="TextBox 24"/>
          <p:cNvSpPr txBox="1"/>
          <p:nvPr/>
        </p:nvSpPr>
        <p:spPr>
          <a:xfrm>
            <a:off x="12738876" y="8092494"/>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Study Area</a:t>
            </a:r>
          </a:p>
        </p:txBody>
      </p:sp>
      <p:sp>
        <p:nvSpPr>
          <p:cNvPr id="26" name="TextBox 25"/>
          <p:cNvSpPr txBox="1"/>
          <p:nvPr/>
        </p:nvSpPr>
        <p:spPr>
          <a:xfrm>
            <a:off x="12716753" y="1707087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Earth Observations</a:t>
            </a:r>
          </a:p>
        </p:txBody>
      </p:sp>
      <p:sp>
        <p:nvSpPr>
          <p:cNvPr id="27" name="TextBox 26"/>
          <p:cNvSpPr txBox="1"/>
          <p:nvPr/>
        </p:nvSpPr>
        <p:spPr>
          <a:xfrm>
            <a:off x="780193" y="21868293"/>
            <a:ext cx="21349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Results</a:t>
            </a:r>
          </a:p>
        </p:txBody>
      </p:sp>
      <p:sp>
        <p:nvSpPr>
          <p:cNvPr id="28" name="TextBox 27"/>
          <p:cNvSpPr txBox="1"/>
          <p:nvPr/>
        </p:nvSpPr>
        <p:spPr>
          <a:xfrm>
            <a:off x="12740318" y="21513509"/>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Conclusions</a:t>
            </a:r>
          </a:p>
        </p:txBody>
      </p:sp>
      <p:sp>
        <p:nvSpPr>
          <p:cNvPr id="29" name="TextBox 28"/>
          <p:cNvSpPr txBox="1"/>
          <p:nvPr/>
        </p:nvSpPr>
        <p:spPr>
          <a:xfrm>
            <a:off x="12742704" y="25852386"/>
            <a:ext cx="7402601"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Acknowledgements</a:t>
            </a:r>
          </a:p>
        </p:txBody>
      </p:sp>
      <p:sp>
        <p:nvSpPr>
          <p:cNvPr id="30" name="TextBox 29"/>
          <p:cNvSpPr txBox="1"/>
          <p:nvPr/>
        </p:nvSpPr>
        <p:spPr>
          <a:xfrm>
            <a:off x="12723654" y="29468506"/>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Project Partners</a:t>
            </a:r>
          </a:p>
        </p:txBody>
      </p:sp>
      <p:sp>
        <p:nvSpPr>
          <p:cNvPr id="31" name="TextBox 30"/>
          <p:cNvSpPr txBox="1"/>
          <p:nvPr/>
        </p:nvSpPr>
        <p:spPr>
          <a:xfrm>
            <a:off x="838200" y="30199283"/>
            <a:ext cx="4542503"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Team Members</a:t>
            </a:r>
          </a:p>
        </p:txBody>
      </p:sp>
      <p:sp>
        <p:nvSpPr>
          <p:cNvPr id="34" name="Text Placeholder 16"/>
          <p:cNvSpPr txBox="1">
            <a:spLocks/>
          </p:cNvSpPr>
          <p:nvPr/>
        </p:nvSpPr>
        <p:spPr>
          <a:xfrm>
            <a:off x="3757828" y="33357411"/>
            <a:ext cx="1840806" cy="6090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John Fitz</a:t>
            </a:r>
          </a:p>
        </p:txBody>
      </p:sp>
      <p:sp>
        <p:nvSpPr>
          <p:cNvPr id="36" name="Text Placeholder 16"/>
          <p:cNvSpPr txBox="1">
            <a:spLocks/>
          </p:cNvSpPr>
          <p:nvPr/>
        </p:nvSpPr>
        <p:spPr>
          <a:xfrm>
            <a:off x="7740662" y="33357411"/>
            <a:ext cx="3002160" cy="5591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Perry Oddo</a:t>
            </a:r>
          </a:p>
        </p:txBody>
      </p:sp>
      <p:sp>
        <p:nvSpPr>
          <p:cNvPr id="32" name="Text Placeholder 16"/>
          <p:cNvSpPr txBox="1">
            <a:spLocks/>
          </p:cNvSpPr>
          <p:nvPr/>
        </p:nvSpPr>
        <p:spPr>
          <a:xfrm>
            <a:off x="756888" y="29684988"/>
            <a:ext cx="9174477" cy="2123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38" name="TextBox 37"/>
          <p:cNvSpPr txBox="1"/>
          <p:nvPr/>
        </p:nvSpPr>
        <p:spPr>
          <a:xfrm>
            <a:off x="843099" y="34712185"/>
            <a:ext cx="18035451" cy="873216"/>
          </a:xfrm>
          <a:prstGeom prst="rect">
            <a:avLst/>
          </a:prstGeom>
          <a:noFill/>
        </p:spPr>
        <p:txBody>
          <a:bodyPr wrap="square" rtlCol="0">
            <a:noAutofit/>
          </a:bodyPr>
          <a:lstStyle/>
          <a:p>
            <a:r>
              <a:rPr lang="en-US" sz="4800" dirty="0" smtClean="0">
                <a:solidFill>
                  <a:schemeClr val="bg1"/>
                </a:solidFill>
                <a:latin typeface="+mj-lt"/>
              </a:rPr>
              <a:t>NASA Goddard Space Flight Center – Spring 2017 </a:t>
            </a:r>
            <a:endParaRPr lang="en-US" sz="4800" dirty="0">
              <a:solidFill>
                <a:schemeClr val="bg1"/>
              </a:solidFill>
              <a:latin typeface="+mj-lt"/>
            </a:endParaRPr>
          </a:p>
        </p:txBody>
      </p:sp>
      <p:sp>
        <p:nvSpPr>
          <p:cNvPr id="37" name="Text Placeholder 16"/>
          <p:cNvSpPr txBox="1">
            <a:spLocks/>
          </p:cNvSpPr>
          <p:nvPr/>
        </p:nvSpPr>
        <p:spPr>
          <a:xfrm>
            <a:off x="5702920" y="33352960"/>
            <a:ext cx="2540459" cy="6299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Sean McCartney</a:t>
            </a:r>
          </a:p>
        </p:txBody>
      </p:sp>
      <p:sp>
        <p:nvSpPr>
          <p:cNvPr id="41" name="Text Placeholder 16"/>
          <p:cNvSpPr txBox="1">
            <a:spLocks/>
          </p:cNvSpPr>
          <p:nvPr/>
        </p:nvSpPr>
        <p:spPr>
          <a:xfrm>
            <a:off x="10389088" y="33352960"/>
            <a:ext cx="2263683" cy="5906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Alison Thieme</a:t>
            </a: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87067" y="18255850"/>
            <a:ext cx="2926717" cy="2827559"/>
          </a:xfrm>
          <a:prstGeom prst="rect">
            <a:avLst/>
          </a:prstGeom>
          <a:effec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16255" y="18263333"/>
            <a:ext cx="2666780" cy="2179555"/>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205543" y="18871718"/>
            <a:ext cx="3366946" cy="2516649"/>
          </a:xfrm>
          <a:prstGeom prst="rect">
            <a:avLst/>
          </a:prstGeom>
        </p:spPr>
      </p:pic>
      <p:sp>
        <p:nvSpPr>
          <p:cNvPr id="5" name="TextBox 4"/>
          <p:cNvSpPr txBox="1"/>
          <p:nvPr/>
        </p:nvSpPr>
        <p:spPr>
          <a:xfrm>
            <a:off x="14276586" y="19053081"/>
            <a:ext cx="1491114" cy="507831"/>
          </a:xfrm>
          <a:prstGeom prst="rect">
            <a:avLst/>
          </a:prstGeom>
          <a:noFill/>
        </p:spPr>
        <p:txBody>
          <a:bodyPr wrap="none" rtlCol="0">
            <a:spAutoFit/>
          </a:bodyPr>
          <a:lstStyle/>
          <a:p>
            <a:r>
              <a:rPr lang="en-US" sz="2700" dirty="0" smtClean="0"/>
              <a:t>Landsat 5</a:t>
            </a:r>
            <a:endParaRPr lang="en-US" dirty="0"/>
          </a:p>
        </p:txBody>
      </p:sp>
      <p:sp>
        <p:nvSpPr>
          <p:cNvPr id="43" name="TextBox 42"/>
          <p:cNvSpPr txBox="1"/>
          <p:nvPr/>
        </p:nvSpPr>
        <p:spPr>
          <a:xfrm>
            <a:off x="17225055" y="20546933"/>
            <a:ext cx="1491114" cy="507831"/>
          </a:xfrm>
          <a:prstGeom prst="rect">
            <a:avLst/>
          </a:prstGeom>
          <a:noFill/>
        </p:spPr>
        <p:txBody>
          <a:bodyPr wrap="none" rtlCol="0">
            <a:spAutoFit/>
          </a:bodyPr>
          <a:lstStyle/>
          <a:p>
            <a:r>
              <a:rPr lang="en-US" sz="2700" dirty="0" smtClean="0"/>
              <a:t>Landsat 8</a:t>
            </a:r>
            <a:endParaRPr lang="en-US" dirty="0"/>
          </a:p>
        </p:txBody>
      </p:sp>
      <p:sp>
        <p:nvSpPr>
          <p:cNvPr id="44" name="TextBox 43"/>
          <p:cNvSpPr txBox="1"/>
          <p:nvPr/>
        </p:nvSpPr>
        <p:spPr>
          <a:xfrm>
            <a:off x="21830022" y="19235928"/>
            <a:ext cx="1519968" cy="507831"/>
          </a:xfrm>
          <a:prstGeom prst="rect">
            <a:avLst/>
          </a:prstGeom>
          <a:noFill/>
        </p:spPr>
        <p:txBody>
          <a:bodyPr wrap="none" rtlCol="0">
            <a:spAutoFit/>
          </a:bodyPr>
          <a:lstStyle/>
          <a:p>
            <a:r>
              <a:rPr lang="en-US" sz="2700" dirty="0" smtClean="0"/>
              <a:t>Sentinel-2</a:t>
            </a:r>
            <a:endParaRPr lang="en-US" dirty="0"/>
          </a:p>
        </p:txBody>
      </p:sp>
      <p:grpSp>
        <p:nvGrpSpPr>
          <p:cNvPr id="7" name="Group 6"/>
          <p:cNvGrpSpPr/>
          <p:nvPr/>
        </p:nvGrpSpPr>
        <p:grpSpPr>
          <a:xfrm>
            <a:off x="1370952" y="31178480"/>
            <a:ext cx="11168678" cy="2099472"/>
            <a:chOff x="1370952" y="31178480"/>
            <a:chExt cx="11168678" cy="2099472"/>
          </a:xfrm>
        </p:grpSpPr>
        <p:pic>
          <p:nvPicPr>
            <p:cNvPr id="39" name="Picture 38"/>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937368" y="31181612"/>
              <a:ext cx="2057404" cy="2057400"/>
            </a:xfrm>
            <a:prstGeom prst="rect">
              <a:avLst/>
            </a:prstGeom>
          </p:spPr>
        </p:pic>
        <p:pic>
          <p:nvPicPr>
            <p:cNvPr id="14" name="Picture 13"/>
            <p:cNvPicPr>
              <a:picLocks noChangeAspect="1"/>
            </p:cNvPicPr>
            <p:nvPr/>
          </p:nvPicPr>
          <p:blipFill rotWithShape="1">
            <a:blip r:embed="rId18" cstate="print">
              <a:extLst>
                <a:ext uri="{28A0092B-C50C-407E-A947-70E740481C1C}">
                  <a14:useLocalDpi xmlns:a14="http://schemas.microsoft.com/office/drawing/2010/main" val="0"/>
                </a:ext>
              </a:extLst>
            </a:blip>
            <a:srcRect l="23447" t="6428" r="31006" b="26273"/>
            <a:stretch/>
          </p:blipFill>
          <p:spPr>
            <a:xfrm>
              <a:off x="6136747" y="31382906"/>
              <a:ext cx="1645920" cy="1645920"/>
            </a:xfrm>
            <a:prstGeom prst="ellipse">
              <a:avLst/>
            </a:prstGeom>
          </p:spPr>
        </p:pic>
        <p:pic>
          <p:nvPicPr>
            <p:cNvPr id="22" name="Picture 21"/>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370952" y="31220552"/>
              <a:ext cx="2057404" cy="2057400"/>
            </a:xfrm>
            <a:prstGeom prst="rect">
              <a:avLst/>
            </a:prstGeom>
          </p:spPr>
        </p:pic>
        <p:pic>
          <p:nvPicPr>
            <p:cNvPr id="33" name="Picture 32"/>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3670655" y="31217758"/>
              <a:ext cx="2057404" cy="2057400"/>
            </a:xfrm>
            <a:prstGeom prst="rect">
              <a:avLst/>
            </a:prstGeom>
          </p:spPr>
        </p:pic>
        <p:pic>
          <p:nvPicPr>
            <p:cNvPr id="35" name="Picture 34"/>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184970" y="31178480"/>
              <a:ext cx="2057404" cy="2057400"/>
            </a:xfrm>
            <a:prstGeom prst="rect">
              <a:avLst/>
            </a:prstGeom>
          </p:spPr>
        </p:pic>
        <p:pic>
          <p:nvPicPr>
            <p:cNvPr id="40" name="Picture 39"/>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0482230" y="31217758"/>
              <a:ext cx="2057400" cy="2057400"/>
            </a:xfrm>
            <a:prstGeom prst="rect">
              <a:avLst/>
            </a:prstGeom>
          </p:spPr>
        </p:pic>
        <p:pic>
          <p:nvPicPr>
            <p:cNvPr id="17" name="Picture 16"/>
            <p:cNvPicPr>
              <a:picLocks noChangeAspect="1"/>
            </p:cNvPicPr>
            <p:nvPr/>
          </p:nvPicPr>
          <p:blipFill rotWithShape="1">
            <a:blip r:embed="rId19" cstate="print">
              <a:extLst>
                <a:ext uri="{28A0092B-C50C-407E-A947-70E740481C1C}">
                  <a14:useLocalDpi xmlns:a14="http://schemas.microsoft.com/office/drawing/2010/main" val="0"/>
                </a:ext>
              </a:extLst>
            </a:blip>
            <a:srcRect l="25020" t="6653" r="23837" b="15399"/>
            <a:stretch/>
          </p:blipFill>
          <p:spPr>
            <a:xfrm>
              <a:off x="8388316" y="31382906"/>
              <a:ext cx="1645920" cy="1645920"/>
            </a:xfrm>
            <a:prstGeom prst="ellipse">
              <a:avLst/>
            </a:prstGeom>
          </p:spPr>
        </p:pic>
        <p:pic>
          <p:nvPicPr>
            <p:cNvPr id="20" name="Picture 19"/>
            <p:cNvPicPr>
              <a:picLocks noChangeAspect="1"/>
            </p:cNvPicPr>
            <p:nvPr/>
          </p:nvPicPr>
          <p:blipFill rotWithShape="1">
            <a:blip r:embed="rId20" cstate="print">
              <a:extLst>
                <a:ext uri="{28A0092B-C50C-407E-A947-70E740481C1C}">
                  <a14:useLocalDpi xmlns:a14="http://schemas.microsoft.com/office/drawing/2010/main" val="0"/>
                </a:ext>
              </a:extLst>
            </a:blip>
            <a:srcRect l="23522" t="15733" r="26907" b="9908"/>
            <a:stretch/>
          </p:blipFill>
          <p:spPr>
            <a:xfrm>
              <a:off x="1577001" y="31423498"/>
              <a:ext cx="1645920" cy="1645920"/>
            </a:xfrm>
            <a:prstGeom prst="ellipse">
              <a:avLst/>
            </a:prstGeom>
          </p:spPr>
        </p:pic>
        <p:pic>
          <p:nvPicPr>
            <p:cNvPr id="45" name="Picture 44"/>
            <p:cNvPicPr>
              <a:picLocks noChangeAspect="1"/>
            </p:cNvPicPr>
            <p:nvPr/>
          </p:nvPicPr>
          <p:blipFill rotWithShape="1">
            <a:blip r:embed="rId21" cstate="print">
              <a:extLst>
                <a:ext uri="{28A0092B-C50C-407E-A947-70E740481C1C}">
                  <a14:useLocalDpi xmlns:a14="http://schemas.microsoft.com/office/drawing/2010/main" val="0"/>
                </a:ext>
              </a:extLst>
            </a:blip>
            <a:srcRect l="19851" t="14954" r="29198" b="8620"/>
            <a:stretch/>
          </p:blipFill>
          <p:spPr>
            <a:xfrm>
              <a:off x="10688436" y="31423498"/>
              <a:ext cx="1645920" cy="1645920"/>
            </a:xfrm>
            <a:prstGeom prst="ellipse">
              <a:avLst/>
            </a:prstGeom>
          </p:spPr>
        </p:pic>
        <p:pic>
          <p:nvPicPr>
            <p:cNvPr id="46" name="Picture 45"/>
            <p:cNvPicPr>
              <a:picLocks noChangeAspect="1"/>
            </p:cNvPicPr>
            <p:nvPr/>
          </p:nvPicPr>
          <p:blipFill rotWithShape="1">
            <a:blip r:embed="rId22" cstate="print">
              <a:extLst>
                <a:ext uri="{28A0092B-C50C-407E-A947-70E740481C1C}">
                  <a14:useLocalDpi xmlns:a14="http://schemas.microsoft.com/office/drawing/2010/main" val="0"/>
                </a:ext>
              </a:extLst>
            </a:blip>
            <a:srcRect l="25514" t="9526" r="24375" b="15305"/>
            <a:stretch/>
          </p:blipFill>
          <p:spPr>
            <a:xfrm>
              <a:off x="3873302" y="31431657"/>
              <a:ext cx="1645920" cy="1645920"/>
            </a:xfrm>
            <a:prstGeom prst="ellipse">
              <a:avLst/>
            </a:prstGeom>
          </p:spPr>
        </p:pic>
      </p:grpSp>
      <p:pic>
        <p:nvPicPr>
          <p:cNvPr id="48" name="Picture 4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042942" y="32871869"/>
            <a:ext cx="3911558" cy="1157821"/>
          </a:xfrm>
          <a:prstGeom prst="rect">
            <a:avLst/>
          </a:prstGeom>
        </p:spPr>
      </p:pic>
      <p:pic>
        <p:nvPicPr>
          <p:cNvPr id="49" name="Picture 4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447977" y="31769148"/>
            <a:ext cx="2174435" cy="2174435"/>
          </a:xfrm>
          <a:prstGeom prst="rect">
            <a:avLst/>
          </a:prstGeom>
        </p:spPr>
      </p:pic>
      <p:sp>
        <p:nvSpPr>
          <p:cNvPr id="50" name="Text Placeholder 16"/>
          <p:cNvSpPr txBox="1">
            <a:spLocks/>
          </p:cNvSpPr>
          <p:nvPr/>
        </p:nvSpPr>
        <p:spPr>
          <a:xfrm>
            <a:off x="18997771" y="26797676"/>
            <a:ext cx="4790171" cy="21365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Mary </a:t>
            </a:r>
            <a:r>
              <a:rPr lang="en-US" dirty="0">
                <a:solidFill>
                  <a:schemeClr val="tx1">
                    <a:lumMod val="75000"/>
                  </a:schemeClr>
                </a:solidFill>
              </a:rPr>
              <a:t>LeeAnn King, USDA-ARS</a:t>
            </a:r>
          </a:p>
          <a:p>
            <a:r>
              <a:rPr lang="en-US" dirty="0">
                <a:solidFill>
                  <a:schemeClr val="tx1">
                    <a:lumMod val="75000"/>
                  </a:schemeClr>
                </a:solidFill>
              </a:rPr>
              <a:t>Alisha Mulkey, </a:t>
            </a:r>
            <a:r>
              <a:rPr lang="en-US" dirty="0" smtClean="0">
                <a:solidFill>
                  <a:schemeClr val="tx1">
                    <a:lumMod val="75000"/>
                  </a:schemeClr>
                </a:solidFill>
              </a:rPr>
              <a:t>MDA</a:t>
            </a:r>
          </a:p>
          <a:p>
            <a:r>
              <a:rPr lang="en-US" dirty="0">
                <a:solidFill>
                  <a:schemeClr val="tx1">
                    <a:lumMod val="75000"/>
                  </a:schemeClr>
                </a:solidFill>
              </a:rPr>
              <a:t>Dr. John Bolten, </a:t>
            </a:r>
            <a:r>
              <a:rPr lang="en-US" dirty="0" smtClean="0">
                <a:solidFill>
                  <a:schemeClr val="tx1">
                    <a:lumMod val="75000"/>
                  </a:schemeClr>
                </a:solidFill>
              </a:rPr>
              <a:t>NASA GSFC</a:t>
            </a:r>
            <a:endParaRPr lang="en-US" dirty="0">
              <a:solidFill>
                <a:schemeClr val="tx1">
                  <a:lumMod val="75000"/>
                </a:schemeClr>
              </a:solidFill>
            </a:endParaRPr>
          </a:p>
          <a:p>
            <a:endParaRPr lang="en-US" dirty="0">
              <a:solidFill>
                <a:schemeClr val="tx1">
                  <a:lumMod val="75000"/>
                </a:schemeClr>
              </a:solidFill>
            </a:endParaRPr>
          </a:p>
        </p:txBody>
      </p:sp>
      <p:pic>
        <p:nvPicPr>
          <p:cNvPr id="53" name="Picture 52"/>
          <p:cNvPicPr>
            <a:picLocks noChangeAspect="1"/>
          </p:cNvPicPr>
          <p:nvPr/>
        </p:nvPicPr>
        <p:blipFill>
          <a:blip r:embed="rId25"/>
          <a:stretch>
            <a:fillRect/>
          </a:stretch>
        </p:blipFill>
        <p:spPr>
          <a:xfrm rot="21435145">
            <a:off x="23592718" y="16187449"/>
            <a:ext cx="185542" cy="408394"/>
          </a:xfrm>
          <a:prstGeom prst="rect">
            <a:avLst/>
          </a:prstGeom>
        </p:spPr>
      </p:pic>
      <p:grpSp>
        <p:nvGrpSpPr>
          <p:cNvPr id="72" name="Group 4"/>
          <p:cNvGrpSpPr>
            <a:grpSpLocks noChangeAspect="1"/>
          </p:cNvGrpSpPr>
          <p:nvPr/>
        </p:nvGrpSpPr>
        <p:grpSpPr bwMode="auto">
          <a:xfrm>
            <a:off x="19939203" y="16347089"/>
            <a:ext cx="2922588" cy="223838"/>
            <a:chOff x="5697" y="2749"/>
            <a:chExt cx="1841" cy="141"/>
          </a:xfrm>
        </p:grpSpPr>
        <p:sp>
          <p:nvSpPr>
            <p:cNvPr id="73" name="AutoShape 3"/>
            <p:cNvSpPr>
              <a:spLocks noChangeAspect="1" noChangeArrowheads="1" noTextEdit="1"/>
            </p:cNvSpPr>
            <p:nvPr/>
          </p:nvSpPr>
          <p:spPr bwMode="auto">
            <a:xfrm>
              <a:off x="5706" y="2750"/>
              <a:ext cx="18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
            <p:cNvSpPr>
              <a:spLocks noChangeArrowheads="1"/>
            </p:cNvSpPr>
            <p:nvPr/>
          </p:nvSpPr>
          <p:spPr bwMode="auto">
            <a:xfrm>
              <a:off x="5739" y="2841"/>
              <a:ext cx="3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
            <p:cNvSpPr>
              <a:spLocks noChangeArrowheads="1"/>
            </p:cNvSpPr>
            <p:nvPr/>
          </p:nvSpPr>
          <p:spPr bwMode="auto">
            <a:xfrm>
              <a:off x="6067" y="2841"/>
              <a:ext cx="328" cy="33"/>
            </a:xfrm>
            <a:prstGeom prst="rect">
              <a:avLst/>
            </a:prstGeom>
            <a:noFill/>
            <a:ln w="952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
            <p:cNvSpPr>
              <a:spLocks noChangeArrowheads="1"/>
            </p:cNvSpPr>
            <p:nvPr/>
          </p:nvSpPr>
          <p:spPr bwMode="auto">
            <a:xfrm>
              <a:off x="6395" y="2841"/>
              <a:ext cx="65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
            <p:cNvSpPr>
              <a:spLocks noChangeArrowheads="1"/>
            </p:cNvSpPr>
            <p:nvPr/>
          </p:nvSpPr>
          <p:spPr bwMode="auto">
            <a:xfrm>
              <a:off x="5697" y="2749"/>
              <a:ext cx="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FFFF"/>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9"/>
            <p:cNvSpPr>
              <a:spLocks noChangeArrowheads="1"/>
            </p:cNvSpPr>
            <p:nvPr/>
          </p:nvSpPr>
          <p:spPr bwMode="auto">
            <a:xfrm>
              <a:off x="6308" y="2749"/>
              <a:ext cx="17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150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9" name="Rectangle 10"/>
            <p:cNvSpPr>
              <a:spLocks noChangeArrowheads="1"/>
            </p:cNvSpPr>
            <p:nvPr/>
          </p:nvSpPr>
          <p:spPr bwMode="auto">
            <a:xfrm>
              <a:off x="6966" y="2749"/>
              <a:ext cx="17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11"/>
            <p:cNvSpPr>
              <a:spLocks noChangeArrowheads="1"/>
            </p:cNvSpPr>
            <p:nvPr/>
          </p:nvSpPr>
          <p:spPr bwMode="auto">
            <a:xfrm>
              <a:off x="6003" y="2749"/>
              <a:ext cx="1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FFFF"/>
                  </a:solidFill>
                  <a:effectLst/>
                  <a:latin typeface="Arial" panose="020B0604020202020204" pitchFamily="34" charset="0"/>
                </a:rPr>
                <a:t>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12"/>
            <p:cNvSpPr>
              <a:spLocks noChangeArrowheads="1"/>
            </p:cNvSpPr>
            <p:nvPr/>
          </p:nvSpPr>
          <p:spPr bwMode="auto">
            <a:xfrm>
              <a:off x="7071" y="2812"/>
              <a:ext cx="3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Kilometers</a:t>
              </a:r>
              <a:endParaRPr kumimoji="0" lang="en-US" altLang="en-US" sz="1800" b="0" i="0" u="none" strike="noStrike" cap="none" normalizeH="0" baseline="0" dirty="0" smtClean="0">
                <a:ln>
                  <a:noFill/>
                </a:ln>
                <a:solidFill>
                  <a:srgbClr val="FFFFFF"/>
                </a:solidFill>
                <a:effectLst/>
                <a:latin typeface="Arial" panose="020B0604020202020204" pitchFamily="34" charset="0"/>
              </a:endParaRPr>
            </a:p>
          </p:txBody>
        </p:sp>
      </p:grpSp>
      <p:sp>
        <p:nvSpPr>
          <p:cNvPr id="91" name="Rectangle 30"/>
          <p:cNvSpPr>
            <a:spLocks noChangeArrowheads="1"/>
          </p:cNvSpPr>
          <p:nvPr/>
        </p:nvSpPr>
        <p:spPr bwMode="auto">
          <a:xfrm>
            <a:off x="18236446" y="16593793"/>
            <a:ext cx="13882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en-US" altLang="en-US" sz="800" u="none" strike="noStrike" cap="none" normalizeH="0" baseline="0" dirty="0" smtClean="0">
                <a:ln>
                  <a:noFill/>
                </a:ln>
                <a:solidFill>
                  <a:schemeClr val="bg1"/>
                </a:solidFill>
                <a:effectLst/>
              </a:rPr>
              <a:t>Credit: </a:t>
            </a:r>
            <a:r>
              <a:rPr lang="en-US" sz="800" dirty="0" smtClean="0">
                <a:solidFill>
                  <a:schemeClr val="bg1"/>
                </a:solidFill>
              </a:rPr>
              <a:t>Taylor &amp; Estrada, 2015</a:t>
            </a:r>
            <a:endParaRPr kumimoji="0" lang="en-US" altLang="en-US" sz="800" u="none" strike="noStrike" cap="none" normalizeH="0" baseline="0" dirty="0" smtClean="0">
              <a:ln>
                <a:noFill/>
              </a:ln>
              <a:solidFill>
                <a:schemeClr val="bg1"/>
              </a:solidFill>
              <a:effectLst/>
            </a:endParaRPr>
          </a:p>
        </p:txBody>
      </p:sp>
      <p:sp>
        <p:nvSpPr>
          <p:cNvPr id="94" name="TextBox 93"/>
          <p:cNvSpPr txBox="1"/>
          <p:nvPr/>
        </p:nvSpPr>
        <p:spPr>
          <a:xfrm>
            <a:off x="898395" y="14262610"/>
            <a:ext cx="3161408" cy="2508379"/>
          </a:xfrm>
          <a:prstGeom prst="rect">
            <a:avLst/>
          </a:prstGeom>
          <a:noFill/>
        </p:spPr>
        <p:txBody>
          <a:bodyPr wrap="square" rtlCol="0">
            <a:spAutoFit/>
          </a:bodyPr>
          <a:lstStyle/>
          <a:p>
            <a:pPr algn="ctr" defTabSz="914400">
              <a:spcAft>
                <a:spcPts val="1800"/>
              </a:spcAft>
            </a:pPr>
            <a:r>
              <a:rPr lang="en-US" sz="2200" dirty="0" smtClean="0">
                <a:ln w="3175">
                  <a:solidFill>
                    <a:schemeClr val="bg1"/>
                  </a:solidFill>
                </a:ln>
                <a:solidFill>
                  <a:schemeClr val="bg1"/>
                </a:solidFill>
                <a:effectLst>
                  <a:glow rad="190500">
                    <a:srgbClr val="304433">
                      <a:alpha val="87843"/>
                    </a:srgbClr>
                  </a:glow>
                </a:effectLst>
                <a:latin typeface="+mj-lt"/>
              </a:rPr>
              <a:t>Imagery</a:t>
            </a: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Landsat 5</a:t>
            </a:r>
          </a:p>
          <a:p>
            <a:pPr defTabSz="914400">
              <a:spcAft>
                <a:spcPts val="600"/>
              </a:spcAft>
            </a:pPr>
            <a:endParaRPr lang="en-US" sz="2000" dirty="0" smtClean="0">
              <a:ln w="3175">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Landsat 8</a:t>
            </a:r>
          </a:p>
          <a:p>
            <a:pPr defTabSz="914400">
              <a:spcAft>
                <a:spcPts val="600"/>
              </a:spcAft>
            </a:pPr>
            <a:endParaRPr lang="en-US" sz="2000" dirty="0" smtClean="0">
              <a:ln w="3175">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Sentinel - 2</a:t>
            </a:r>
          </a:p>
        </p:txBody>
      </p:sp>
      <p:sp>
        <p:nvSpPr>
          <p:cNvPr id="96" name="TextBox 95"/>
          <p:cNvSpPr txBox="1"/>
          <p:nvPr/>
        </p:nvSpPr>
        <p:spPr>
          <a:xfrm>
            <a:off x="872670" y="18377173"/>
            <a:ext cx="3240359" cy="2893100"/>
          </a:xfrm>
          <a:prstGeom prst="rect">
            <a:avLst/>
          </a:prstGeom>
          <a:noFill/>
        </p:spPr>
        <p:txBody>
          <a:bodyPr wrap="square" rtlCol="0">
            <a:spAutoFit/>
          </a:bodyPr>
          <a:lstStyle/>
          <a:p>
            <a:pPr algn="ctr" defTabSz="914400"/>
            <a:r>
              <a:rPr lang="en-US" sz="2200" dirty="0" smtClean="0">
                <a:ln>
                  <a:solidFill>
                    <a:srgbClr val="304433"/>
                  </a:solidFill>
                </a:ln>
                <a:solidFill>
                  <a:schemeClr val="bg1"/>
                </a:solidFill>
                <a:effectLst>
                  <a:glow rad="190500">
                    <a:schemeClr val="bg1">
                      <a:alpha val="88000"/>
                    </a:schemeClr>
                  </a:glow>
                </a:effectLst>
                <a:latin typeface="+mj-lt"/>
              </a:rPr>
              <a:t>Ancillary Data</a:t>
            </a:r>
          </a:p>
          <a:p>
            <a:pPr marL="285750" indent="-285750" defTabSz="914400">
              <a:buFont typeface="Arial" panose="020B0604020202020204" pitchFamily="34" charset="0"/>
              <a:buChar char="•"/>
            </a:pPr>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MDA Cover Crop                 Enrollment</a:t>
            </a:r>
          </a:p>
          <a:p>
            <a:pPr defTabSz="914400"/>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Agronomic Data</a:t>
            </a:r>
          </a:p>
          <a:p>
            <a:pPr defTabSz="914400"/>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Field Boundaries</a:t>
            </a:r>
          </a:p>
          <a:p>
            <a:pPr defTabSz="914400"/>
            <a:endParaRPr lang="en-US" sz="2000" dirty="0" smtClean="0">
              <a:ln>
                <a:solidFill>
                  <a:srgbClr val="304433"/>
                </a:solidFill>
              </a:ln>
              <a:solidFill>
                <a:schemeClr val="bg1"/>
              </a:solidFill>
              <a:effectLst>
                <a:glow rad="190500">
                  <a:schemeClr val="bg1">
                    <a:alpha val="88000"/>
                  </a:schemeClr>
                </a:glow>
              </a:effectLst>
            </a:endParaRPr>
          </a:p>
        </p:txBody>
      </p:sp>
      <p:sp>
        <p:nvSpPr>
          <p:cNvPr id="99" name="TextBox 98"/>
          <p:cNvSpPr txBox="1"/>
          <p:nvPr/>
        </p:nvSpPr>
        <p:spPr>
          <a:xfrm>
            <a:off x="4944249" y="14268552"/>
            <a:ext cx="3163849" cy="2970044"/>
          </a:xfrm>
          <a:prstGeom prst="rect">
            <a:avLst/>
          </a:prstGeom>
          <a:noFill/>
          <a:effectLst>
            <a:glow rad="139700">
              <a:srgbClr val="4F7C38">
                <a:alpha val="40000"/>
              </a:srgbClr>
            </a:glow>
          </a:effectLst>
        </p:spPr>
        <p:txBody>
          <a:bodyPr wrap="square" rtlCol="0">
            <a:spAutoFit/>
          </a:bodyPr>
          <a:lstStyle/>
          <a:p>
            <a:pPr algn="ctr" defTabSz="914400"/>
            <a:r>
              <a:rPr lang="en-US" sz="2200" dirty="0" smtClean="0">
                <a:ln>
                  <a:solidFill>
                    <a:schemeClr val="bg1"/>
                  </a:solidFill>
                </a:ln>
                <a:solidFill>
                  <a:schemeClr val="bg1"/>
                </a:solidFill>
                <a:effectLst>
                  <a:glow rad="190500">
                    <a:srgbClr val="304433">
                      <a:alpha val="87843"/>
                    </a:srgbClr>
                  </a:glow>
                </a:effectLst>
                <a:latin typeface="+mj-lt"/>
              </a:rPr>
              <a:t>Google Earth Engine</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Surface Reflectance</a:t>
            </a:r>
          </a:p>
          <a:p>
            <a:pPr defTabSz="914400">
              <a:spcAft>
                <a:spcPts val="600"/>
              </a:spcAft>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Applied </a:t>
            </a:r>
            <a:r>
              <a:rPr lang="en-US" sz="2000" dirty="0" smtClean="0">
                <a:ln>
                  <a:solidFill>
                    <a:schemeClr val="bg1"/>
                  </a:solidFill>
                </a:ln>
                <a:solidFill>
                  <a:schemeClr val="bg1"/>
                </a:solidFill>
                <a:effectLst>
                  <a:glow rad="190500">
                    <a:srgbClr val="304433">
                      <a:alpha val="87843"/>
                    </a:srgbClr>
                  </a:glow>
                </a:effectLst>
                <a:latin typeface="+mj-lt"/>
              </a:rPr>
              <a:t>Masking</a:t>
            </a:r>
            <a:endParaRPr lang="en-US" sz="2000" dirty="0" smtClean="0">
              <a:ln>
                <a:solidFill>
                  <a:schemeClr val="bg1"/>
                </a:solidFill>
              </a:ln>
              <a:solidFill>
                <a:schemeClr val="bg1"/>
              </a:solidFill>
              <a:effectLst>
                <a:glow rad="190500">
                  <a:srgbClr val="304433">
                    <a:alpha val="87843"/>
                  </a:srgbClr>
                </a:glow>
              </a:effectLst>
              <a:latin typeface="+mj-lt"/>
            </a:endParaRPr>
          </a:p>
          <a:p>
            <a:pPr defTabSz="914400">
              <a:spcAft>
                <a:spcPts val="600"/>
              </a:spcAft>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err="1" smtClean="0">
                <a:ln>
                  <a:solidFill>
                    <a:schemeClr val="bg1"/>
                  </a:solidFill>
                </a:ln>
                <a:solidFill>
                  <a:schemeClr val="bg1"/>
                </a:solidFill>
                <a:effectLst>
                  <a:glow rad="190500">
                    <a:srgbClr val="304433">
                      <a:alpha val="87843"/>
                    </a:srgbClr>
                  </a:glow>
                </a:effectLst>
                <a:latin typeface="+mj-lt"/>
              </a:rPr>
              <a:t>Exctract</a:t>
            </a:r>
            <a:r>
              <a:rPr lang="en-US" sz="2000" dirty="0" smtClean="0">
                <a:ln>
                  <a:solidFill>
                    <a:schemeClr val="bg1"/>
                  </a:solidFill>
                </a:ln>
                <a:solidFill>
                  <a:schemeClr val="bg1"/>
                </a:solidFill>
                <a:effectLst>
                  <a:glow rad="190500">
                    <a:srgbClr val="304433">
                      <a:alpha val="87843"/>
                    </a:srgbClr>
                  </a:glow>
                </a:effectLst>
                <a:latin typeface="+mj-lt"/>
              </a:rPr>
              <a:t> NDVI </a:t>
            </a: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endParaRPr>
          </a:p>
        </p:txBody>
      </p:sp>
      <p:sp>
        <p:nvSpPr>
          <p:cNvPr id="100" name="TextBox 99"/>
          <p:cNvSpPr txBox="1"/>
          <p:nvPr/>
        </p:nvSpPr>
        <p:spPr>
          <a:xfrm>
            <a:off x="9036530" y="14262610"/>
            <a:ext cx="3143917" cy="3170099"/>
          </a:xfrm>
          <a:prstGeom prst="rect">
            <a:avLst/>
          </a:prstGeom>
          <a:noFill/>
        </p:spPr>
        <p:txBody>
          <a:bodyPr wrap="square" rtlCol="0">
            <a:spAutoFit/>
          </a:bodyPr>
          <a:lstStyle/>
          <a:p>
            <a:pPr algn="ctr" defTabSz="914400"/>
            <a:r>
              <a:rPr lang="en-US" sz="2200" dirty="0" smtClean="0">
                <a:ln>
                  <a:solidFill>
                    <a:schemeClr val="bg1"/>
                  </a:solidFill>
                </a:ln>
                <a:solidFill>
                  <a:schemeClr val="bg1"/>
                </a:solidFill>
                <a:effectLst>
                  <a:glow rad="190500">
                    <a:srgbClr val="304433">
                      <a:alpha val="87843"/>
                    </a:srgbClr>
                  </a:glow>
                </a:effectLst>
                <a:latin typeface="+mj-lt"/>
              </a:rPr>
              <a:t>Calibration</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Biomass</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Ground Cover</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Nitrogen</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a:t>
            </a:r>
            <a:r>
              <a:rPr lang="en-US" sz="2000" dirty="0">
                <a:ln>
                  <a:solidFill>
                    <a:schemeClr val="bg1"/>
                  </a:solidFill>
                </a:ln>
                <a:solidFill>
                  <a:schemeClr val="bg1"/>
                </a:solidFill>
                <a:effectLst>
                  <a:glow rad="190500">
                    <a:srgbClr val="304433">
                      <a:alpha val="87843"/>
                    </a:srgbClr>
                  </a:glow>
                </a:effectLst>
                <a:latin typeface="+mj-lt"/>
              </a:rPr>
              <a:t>Residue Cover</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endParaRPr>
          </a:p>
        </p:txBody>
      </p:sp>
      <p:sp>
        <p:nvSpPr>
          <p:cNvPr id="85" name="TextBox 84"/>
          <p:cNvSpPr txBox="1"/>
          <p:nvPr/>
        </p:nvSpPr>
        <p:spPr>
          <a:xfrm>
            <a:off x="4985911" y="18407921"/>
            <a:ext cx="3203978" cy="3585597"/>
          </a:xfrm>
          <a:prstGeom prst="rect">
            <a:avLst/>
          </a:prstGeom>
          <a:noFill/>
        </p:spPr>
        <p:txBody>
          <a:bodyPr wrap="square" rtlCol="0">
            <a:spAutoFit/>
          </a:bodyPr>
          <a:lstStyle/>
          <a:p>
            <a:pPr algn="ctr" defTabSz="914400">
              <a:spcBef>
                <a:spcPts val="600"/>
              </a:spcBef>
            </a:pPr>
            <a:r>
              <a:rPr lang="en-US" sz="2200" dirty="0" smtClean="0">
                <a:ln>
                  <a:solidFill>
                    <a:srgbClr val="304433"/>
                  </a:solidFill>
                </a:ln>
                <a:solidFill>
                  <a:srgbClr val="304433"/>
                </a:solidFill>
                <a:effectLst>
                  <a:glow rad="190500">
                    <a:schemeClr val="bg1">
                      <a:alpha val="88000"/>
                    </a:schemeClr>
                  </a:glow>
                </a:effectLst>
                <a:latin typeface="+mj-lt"/>
              </a:rPr>
              <a:t>GIS Processing</a:t>
            </a:r>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spcBef>
                <a:spcPts val="600"/>
              </a:spcBef>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Group Crop Field Files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By Path / Row</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15 Meter Buffer Into Field</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Convert To Fusion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Tables</a:t>
            </a:r>
          </a:p>
          <a:p>
            <a:pPr defTabSz="914400"/>
            <a:endParaRPr lang="en-US" sz="2000" dirty="0" smtClean="0">
              <a:ln>
                <a:solidFill>
                  <a:srgbClr val="304433"/>
                </a:solidFill>
              </a:ln>
              <a:solidFill>
                <a:srgbClr val="304433"/>
              </a:solidFill>
              <a:effectLst>
                <a:glow rad="190500">
                  <a:schemeClr val="bg1">
                    <a:alpha val="88000"/>
                  </a:schemeClr>
                </a:glow>
              </a:effectLst>
            </a:endParaRPr>
          </a:p>
          <a:p>
            <a:pPr defTabSz="914400"/>
            <a:endParaRPr lang="en-US" sz="2000" dirty="0" smtClean="0">
              <a:ln>
                <a:solidFill>
                  <a:srgbClr val="304433"/>
                </a:solidFill>
              </a:ln>
              <a:solidFill>
                <a:srgbClr val="304433"/>
              </a:solidFill>
              <a:effectLst>
                <a:glow rad="190500">
                  <a:schemeClr val="bg1">
                    <a:alpha val="88000"/>
                  </a:schemeClr>
                </a:glow>
              </a:effectLst>
              <a:latin typeface="Calibri" panose="020F0502020204030204"/>
            </a:endParaRPr>
          </a:p>
        </p:txBody>
      </p:sp>
      <p:sp>
        <p:nvSpPr>
          <p:cNvPr id="86" name="Rounded Rectangle 85"/>
          <p:cNvSpPr/>
          <p:nvPr/>
        </p:nvSpPr>
        <p:spPr>
          <a:xfrm>
            <a:off x="4960970" y="18256389"/>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87" name="Right Arrow 86"/>
          <p:cNvSpPr/>
          <p:nvPr/>
        </p:nvSpPr>
        <p:spPr>
          <a:xfrm rot="16200000">
            <a:off x="6247064" y="17627191"/>
            <a:ext cx="640857" cy="42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90" name="TextBox 89"/>
          <p:cNvSpPr txBox="1"/>
          <p:nvPr/>
        </p:nvSpPr>
        <p:spPr>
          <a:xfrm>
            <a:off x="8996230" y="18401058"/>
            <a:ext cx="3229829" cy="2616101"/>
          </a:xfrm>
          <a:prstGeom prst="rect">
            <a:avLst/>
          </a:prstGeom>
          <a:noFill/>
        </p:spPr>
        <p:txBody>
          <a:bodyPr wrap="square" rtlCol="0">
            <a:spAutoFit/>
          </a:bodyPr>
          <a:lstStyle/>
          <a:p>
            <a:pPr algn="ctr" defTabSz="914400"/>
            <a:r>
              <a:rPr lang="en-US" sz="2200" dirty="0" smtClean="0">
                <a:ln>
                  <a:solidFill>
                    <a:srgbClr val="304433"/>
                  </a:solidFill>
                </a:ln>
                <a:solidFill>
                  <a:srgbClr val="304433"/>
                </a:solidFill>
                <a:effectLst>
                  <a:glow rad="190500">
                    <a:schemeClr val="bg1">
                      <a:alpha val="88000"/>
                    </a:schemeClr>
                  </a:glow>
                </a:effectLst>
                <a:latin typeface="+mj-lt"/>
              </a:rPr>
              <a:t>Performance Measures</a:t>
            </a:r>
          </a:p>
          <a:p>
            <a:pPr marL="285750" indent="-285750" defTabSz="914400">
              <a:buFont typeface="Arial" panose="020B0604020202020204" pitchFamily="34" charset="0"/>
              <a:buChar char="•"/>
            </a:pPr>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Output Tables</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Field Performance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Maps</a:t>
            </a:r>
          </a:p>
          <a:p>
            <a:pPr marL="285750" indent="-285750" defTabSz="914400">
              <a:buFont typeface="Arial" panose="020B0604020202020204" pitchFamily="34" charset="0"/>
              <a:buChar char="•"/>
            </a:pPr>
            <a:endParaRPr lang="en-US" sz="2000" dirty="0" smtClean="0">
              <a:ln>
                <a:solidFill>
                  <a:srgbClr val="304433"/>
                </a:solidFill>
              </a:ln>
              <a:solidFill>
                <a:srgbClr val="304433"/>
              </a:solidFill>
              <a:effectLst>
                <a:glow rad="190500">
                  <a:schemeClr val="bg1">
                    <a:alpha val="88000"/>
                  </a:schemeClr>
                </a:glow>
              </a:effectLst>
            </a:endParaRPr>
          </a:p>
        </p:txBody>
      </p:sp>
      <p:sp>
        <p:nvSpPr>
          <p:cNvPr id="92" name="Right Arrow 91"/>
          <p:cNvSpPr/>
          <p:nvPr/>
        </p:nvSpPr>
        <p:spPr>
          <a:xfrm flipV="1">
            <a:off x="4154727" y="15410114"/>
            <a:ext cx="706304" cy="387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05" name="Right Arrow 104"/>
          <p:cNvSpPr/>
          <p:nvPr/>
        </p:nvSpPr>
        <p:spPr>
          <a:xfrm flipV="1">
            <a:off x="4168527" y="19373245"/>
            <a:ext cx="703006" cy="419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07" name="Right Arrow 106"/>
          <p:cNvSpPr/>
          <p:nvPr/>
        </p:nvSpPr>
        <p:spPr>
          <a:xfrm flipV="1">
            <a:off x="8231924" y="15410114"/>
            <a:ext cx="703006" cy="419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93" name="AutoShape 3"/>
          <p:cNvSpPr>
            <a:spLocks noChangeAspect="1" noChangeArrowheads="1" noTextEdit="1"/>
          </p:cNvSpPr>
          <p:nvPr/>
        </p:nvSpPr>
        <p:spPr bwMode="auto">
          <a:xfrm>
            <a:off x="12688522" y="14151886"/>
            <a:ext cx="5421312"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13831319" y="14131321"/>
            <a:ext cx="3395662" cy="1836125"/>
            <a:chOff x="14194321" y="14362154"/>
            <a:chExt cx="3395662" cy="1836125"/>
          </a:xfrm>
        </p:grpSpPr>
        <p:sp>
          <p:nvSpPr>
            <p:cNvPr id="102" name="Rectangle 5"/>
            <p:cNvSpPr>
              <a:spLocks noChangeArrowheads="1"/>
            </p:cNvSpPr>
            <p:nvPr/>
          </p:nvSpPr>
          <p:spPr bwMode="auto">
            <a:xfrm>
              <a:off x="14194321" y="14362154"/>
              <a:ext cx="687387" cy="344487"/>
            </a:xfrm>
            <a:prstGeom prst="rect">
              <a:avLst/>
            </a:prstGeom>
            <a:solidFill>
              <a:srgbClr val="AAB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6"/>
            <p:cNvSpPr>
              <a:spLocks noChangeArrowheads="1"/>
            </p:cNvSpPr>
            <p:nvPr/>
          </p:nvSpPr>
          <p:spPr bwMode="auto">
            <a:xfrm>
              <a:off x="15005533" y="14368504"/>
              <a:ext cx="257756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Chesapeake Bay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Watershed Boundary</a:t>
              </a:r>
              <a:endParaRPr kumimoji="0" lang="en-US" altLang="en-US" sz="2200" b="0" i="0" u="none" strike="noStrike" cap="none" normalizeH="0" baseline="0" dirty="0" smtClean="0">
                <a:ln>
                  <a:noFill/>
                </a:ln>
                <a:solidFill>
                  <a:schemeClr val="tx1">
                    <a:lumMod val="75000"/>
                  </a:schemeClr>
                </a:solidFill>
                <a:effectLst/>
                <a:latin typeface="+mn-lt"/>
              </a:endParaRPr>
            </a:p>
          </p:txBody>
        </p:sp>
        <p:sp>
          <p:nvSpPr>
            <p:cNvPr id="106" name="Rectangle 7"/>
            <p:cNvSpPr>
              <a:spLocks noChangeArrowheads="1"/>
            </p:cNvSpPr>
            <p:nvPr/>
          </p:nvSpPr>
          <p:spPr bwMode="auto">
            <a:xfrm>
              <a:off x="14194321" y="15224689"/>
              <a:ext cx="687387" cy="346075"/>
            </a:xfrm>
            <a:prstGeom prst="rect">
              <a:avLst/>
            </a:prstGeom>
            <a:solidFill>
              <a:srgbClr val="FFD2D2"/>
            </a:solidFill>
            <a:ln w="4763">
              <a:solidFill>
                <a:srgbClr val="FF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8"/>
            <p:cNvSpPr>
              <a:spLocks noChangeArrowheads="1"/>
            </p:cNvSpPr>
            <p:nvPr/>
          </p:nvSpPr>
          <p:spPr bwMode="auto">
            <a:xfrm>
              <a:off x="15005533" y="15261201"/>
              <a:ext cx="2439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Study Area Counties</a:t>
              </a:r>
              <a:endParaRPr kumimoji="0" lang="en-US" altLang="en-US" sz="2200" b="0" i="0" u="none" strike="noStrike" cap="none" normalizeH="0" baseline="0" dirty="0" smtClean="0">
                <a:ln>
                  <a:noFill/>
                </a:ln>
                <a:solidFill>
                  <a:schemeClr val="tx1">
                    <a:lumMod val="75000"/>
                  </a:schemeClr>
                </a:solidFill>
                <a:effectLst/>
                <a:latin typeface="+mn-lt"/>
              </a:endParaRPr>
            </a:p>
          </p:txBody>
        </p:sp>
        <p:sp>
          <p:nvSpPr>
            <p:cNvPr id="110" name="Rectangle 9"/>
            <p:cNvSpPr>
              <a:spLocks noChangeArrowheads="1"/>
            </p:cNvSpPr>
            <p:nvPr/>
          </p:nvSpPr>
          <p:spPr bwMode="auto">
            <a:xfrm>
              <a:off x="14194321" y="15823629"/>
              <a:ext cx="687387" cy="344487"/>
            </a:xfrm>
            <a:prstGeom prst="rect">
              <a:avLst/>
            </a:prstGeom>
            <a:noFill/>
            <a:ln w="4763">
              <a:solidFill>
                <a:srgbClr val="CC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
            <p:cNvSpPr>
              <a:spLocks noChangeArrowheads="1"/>
            </p:cNvSpPr>
            <p:nvPr/>
          </p:nvSpPr>
          <p:spPr bwMode="auto">
            <a:xfrm>
              <a:off x="15005533" y="15860142"/>
              <a:ext cx="2584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U.S. State Boundaries</a:t>
              </a:r>
              <a:endParaRPr kumimoji="0" lang="en-US" altLang="en-US" sz="2200" b="0" i="0" u="none" strike="noStrike" cap="none" normalizeH="0" baseline="0" dirty="0" smtClean="0">
                <a:ln>
                  <a:noFill/>
                </a:ln>
                <a:solidFill>
                  <a:schemeClr val="tx1">
                    <a:lumMod val="75000"/>
                  </a:schemeClr>
                </a:solidFill>
                <a:effectLst/>
                <a:latin typeface="+mn-lt"/>
              </a:endParaRPr>
            </a:p>
          </p:txBody>
        </p:sp>
      </p:grpSp>
      <p:cxnSp>
        <p:nvCxnSpPr>
          <p:cNvPr id="62" name="Straight Connector 61"/>
          <p:cNvCxnSpPr/>
          <p:nvPr/>
        </p:nvCxnSpPr>
        <p:spPr>
          <a:xfrm>
            <a:off x="16659105" y="11536302"/>
            <a:ext cx="2312059" cy="45849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057235" y="9124383"/>
            <a:ext cx="5247116" cy="15146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0716537" y="11634064"/>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PA</a:t>
            </a:r>
            <a:endParaRPr lang="en-US" sz="2800" b="1" dirty="0">
              <a:solidFill>
                <a:schemeClr val="bg1"/>
              </a:solidFill>
              <a:latin typeface="Garamond" panose="02020404030301010803" pitchFamily="18" charset="0"/>
            </a:endParaRPr>
          </a:p>
        </p:txBody>
      </p:sp>
      <p:sp>
        <p:nvSpPr>
          <p:cNvPr id="114" name="TextBox 113"/>
          <p:cNvSpPr txBox="1"/>
          <p:nvPr/>
        </p:nvSpPr>
        <p:spPr>
          <a:xfrm>
            <a:off x="21255965" y="13009110"/>
            <a:ext cx="808660"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MD</a:t>
            </a:r>
            <a:endParaRPr lang="en-US" sz="2800" b="1" dirty="0">
              <a:solidFill>
                <a:schemeClr val="bg1"/>
              </a:solidFill>
              <a:latin typeface="Garamond" panose="02020404030301010803" pitchFamily="18" charset="0"/>
            </a:endParaRPr>
          </a:p>
        </p:txBody>
      </p:sp>
      <p:sp>
        <p:nvSpPr>
          <p:cNvPr id="115" name="TextBox 114"/>
          <p:cNvSpPr txBox="1"/>
          <p:nvPr/>
        </p:nvSpPr>
        <p:spPr>
          <a:xfrm>
            <a:off x="21939779" y="9201327"/>
            <a:ext cx="729145" cy="523220"/>
          </a:xfrm>
          <a:prstGeom prst="rect">
            <a:avLst/>
          </a:prstGeom>
          <a:noFill/>
          <a:effectLst>
            <a:glow rad="228600">
              <a:schemeClr val="accent1">
                <a:satMod val="175000"/>
                <a:alpha val="40000"/>
              </a:schemeClr>
            </a:glow>
          </a:effectLst>
        </p:spPr>
        <p:txBody>
          <a:bodyPr wrap="square" rtlCol="0">
            <a:spAutoFit/>
          </a:bodyPr>
          <a:lstStyle/>
          <a:p>
            <a:r>
              <a:rPr lang="en-US" sz="2800" b="1" dirty="0" smtClean="0">
                <a:solidFill>
                  <a:schemeClr val="bg1"/>
                </a:solidFill>
                <a:latin typeface="Garamond" panose="02020404030301010803" pitchFamily="18" charset="0"/>
              </a:rPr>
              <a:t>NY</a:t>
            </a:r>
            <a:endParaRPr lang="en-US" sz="2800" b="1" dirty="0">
              <a:solidFill>
                <a:schemeClr val="bg1"/>
              </a:solidFill>
              <a:latin typeface="Garamond" panose="02020404030301010803" pitchFamily="18" charset="0"/>
            </a:endParaRPr>
          </a:p>
        </p:txBody>
      </p:sp>
      <p:sp>
        <p:nvSpPr>
          <p:cNvPr id="117" name="TextBox 116"/>
          <p:cNvSpPr txBox="1"/>
          <p:nvPr/>
        </p:nvSpPr>
        <p:spPr>
          <a:xfrm>
            <a:off x="21154277" y="14767696"/>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VA</a:t>
            </a:r>
            <a:endParaRPr lang="en-US" sz="2800" b="1" dirty="0">
              <a:solidFill>
                <a:schemeClr val="bg1"/>
              </a:solidFill>
              <a:latin typeface="Garamond" panose="02020404030301010803" pitchFamily="18" charset="0"/>
            </a:endParaRPr>
          </a:p>
        </p:txBody>
      </p:sp>
      <p:sp>
        <p:nvSpPr>
          <p:cNvPr id="118" name="TextBox 117"/>
          <p:cNvSpPr txBox="1"/>
          <p:nvPr/>
        </p:nvSpPr>
        <p:spPr>
          <a:xfrm>
            <a:off x="22878359" y="13725373"/>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DE</a:t>
            </a:r>
            <a:endParaRPr lang="en-US" sz="2800" b="1" dirty="0">
              <a:solidFill>
                <a:schemeClr val="bg1"/>
              </a:solidFill>
              <a:latin typeface="Garamond" panose="02020404030301010803" pitchFamily="18" charset="0"/>
            </a:endParaRPr>
          </a:p>
        </p:txBody>
      </p:sp>
      <p:sp>
        <p:nvSpPr>
          <p:cNvPr id="113" name="TextBox 112"/>
          <p:cNvSpPr txBox="1"/>
          <p:nvPr/>
        </p:nvSpPr>
        <p:spPr>
          <a:xfrm>
            <a:off x="23192895" y="12257008"/>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NJ</a:t>
            </a:r>
            <a:endParaRPr lang="en-US" sz="2800" b="1" dirty="0">
              <a:solidFill>
                <a:schemeClr val="bg1"/>
              </a:solidFill>
              <a:latin typeface="Garamond" panose="02020404030301010803" pitchFamily="18" charset="0"/>
            </a:endParaRPr>
          </a:p>
        </p:txBody>
      </p:sp>
      <p:sp>
        <p:nvSpPr>
          <p:cNvPr id="116" name="TextBox 115"/>
          <p:cNvSpPr txBox="1"/>
          <p:nvPr/>
        </p:nvSpPr>
        <p:spPr>
          <a:xfrm>
            <a:off x="18571709" y="14080508"/>
            <a:ext cx="879534"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WV</a:t>
            </a:r>
            <a:endParaRPr lang="en-US" sz="2800" b="1" dirty="0">
              <a:solidFill>
                <a:schemeClr val="bg1"/>
              </a:solidFill>
              <a:latin typeface="Garamond" panose="02020404030301010803" pitchFamily="18" charset="0"/>
            </a:endParaRPr>
          </a:p>
        </p:txBody>
      </p:sp>
      <p:sp>
        <p:nvSpPr>
          <p:cNvPr id="119" name="Right Arrow 118"/>
          <p:cNvSpPr/>
          <p:nvPr/>
        </p:nvSpPr>
        <p:spPr>
          <a:xfrm rot="5400000">
            <a:off x="10335143" y="17644502"/>
            <a:ext cx="640857" cy="42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21" name="Rounded Rectangle 120"/>
          <p:cNvSpPr/>
          <p:nvPr/>
        </p:nvSpPr>
        <p:spPr>
          <a:xfrm>
            <a:off x="9021955" y="18213442"/>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23" name="Flowchart: Alternate Process 122"/>
          <p:cNvSpPr/>
          <p:nvPr/>
        </p:nvSpPr>
        <p:spPr>
          <a:xfrm>
            <a:off x="876407" y="14124531"/>
            <a:ext cx="3213045" cy="3339330"/>
          </a:xfrm>
          <a:prstGeom prst="flowChartAlternateProcess">
            <a:avLst/>
          </a:prstGeom>
          <a:noFill/>
          <a:ln w="28575" cap="flat" cmpd="sng" algn="ctr">
            <a:solidFill>
              <a:srgbClr val="5B9BD5">
                <a:shade val="50000"/>
              </a:srgbClr>
            </a:solidFill>
            <a:prstDash val="solid"/>
            <a:miter lim="800000"/>
          </a:ln>
          <a:effectLst>
            <a:glow>
              <a:schemeClr val="bg1"/>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24" name="Rounded Rectangle 123"/>
          <p:cNvSpPr/>
          <p:nvPr/>
        </p:nvSpPr>
        <p:spPr>
          <a:xfrm>
            <a:off x="4904322" y="14124624"/>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08" name="Text Placeholder 16"/>
          <p:cNvSpPr txBox="1">
            <a:spLocks/>
          </p:cNvSpPr>
          <p:nvPr/>
        </p:nvSpPr>
        <p:spPr>
          <a:xfrm>
            <a:off x="932121" y="22919434"/>
            <a:ext cx="11248326" cy="13829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Aft>
                <a:spcPts val="1200"/>
              </a:spcAft>
              <a:buClr>
                <a:srgbClr val="7EB761"/>
              </a:buClr>
            </a:pPr>
            <a:r>
              <a:rPr lang="en-US" dirty="0" smtClean="0">
                <a:solidFill>
                  <a:schemeClr val="tx1">
                    <a:lumMod val="75000"/>
                  </a:schemeClr>
                </a:solidFill>
              </a:rPr>
              <a:t>NDVI  can be used to predict crop </a:t>
            </a:r>
            <a:r>
              <a:rPr lang="en-US" dirty="0">
                <a:solidFill>
                  <a:schemeClr val="tx1">
                    <a:lumMod val="75000"/>
                  </a:schemeClr>
                </a:solidFill>
              </a:rPr>
              <a:t>biomass (R</a:t>
            </a:r>
            <a:r>
              <a:rPr lang="en-US" baseline="30000" dirty="0">
                <a:solidFill>
                  <a:schemeClr val="tx1">
                    <a:lumMod val="75000"/>
                  </a:schemeClr>
                </a:solidFill>
              </a:rPr>
              <a:t>2</a:t>
            </a:r>
            <a:r>
              <a:rPr lang="en-US" dirty="0">
                <a:solidFill>
                  <a:schemeClr val="tx1">
                    <a:lumMod val="75000"/>
                  </a:schemeClr>
                </a:solidFill>
              </a:rPr>
              <a:t> = </a:t>
            </a:r>
            <a:r>
              <a:rPr lang="en-US" dirty="0" smtClean="0">
                <a:solidFill>
                  <a:schemeClr val="tx1">
                    <a:lumMod val="75000"/>
                  </a:schemeClr>
                </a:solidFill>
              </a:rPr>
              <a:t>0.33, p&lt;0.05) </a:t>
            </a:r>
          </a:p>
          <a:p>
            <a:pPr marL="347663" indent="-347663">
              <a:buClr>
                <a:srgbClr val="7EB761"/>
              </a:buClr>
            </a:pPr>
            <a:r>
              <a:rPr lang="en-US" dirty="0" smtClean="0">
                <a:solidFill>
                  <a:schemeClr val="tx1">
                    <a:lumMod val="75000"/>
                  </a:schemeClr>
                </a:solidFill>
              </a:rPr>
              <a:t>NDVI was not a significant predictor of nitrogen </a:t>
            </a:r>
            <a:r>
              <a:rPr lang="en-US" dirty="0">
                <a:solidFill>
                  <a:schemeClr val="tx1">
                    <a:lumMod val="75000"/>
                  </a:schemeClr>
                </a:solidFill>
              </a:rPr>
              <a:t>percent (R</a:t>
            </a:r>
            <a:r>
              <a:rPr lang="en-US" baseline="30000" dirty="0">
                <a:solidFill>
                  <a:schemeClr val="tx1">
                    <a:lumMod val="75000"/>
                  </a:schemeClr>
                </a:solidFill>
              </a:rPr>
              <a:t>2</a:t>
            </a:r>
            <a:r>
              <a:rPr lang="en-US" dirty="0">
                <a:solidFill>
                  <a:schemeClr val="tx1">
                    <a:lumMod val="75000"/>
                  </a:schemeClr>
                </a:solidFill>
              </a:rPr>
              <a:t> = </a:t>
            </a:r>
            <a:r>
              <a:rPr lang="en-US" dirty="0" smtClean="0">
                <a:solidFill>
                  <a:schemeClr val="tx1">
                    <a:lumMod val="75000"/>
                  </a:schemeClr>
                </a:solidFill>
              </a:rPr>
              <a:t>0.002, p&lt;0.51)</a:t>
            </a:r>
          </a:p>
          <a:p>
            <a:pPr marL="347663" indent="-347663">
              <a:buClr>
                <a:srgbClr val="7EB761"/>
              </a:buClr>
            </a:pPr>
            <a:endParaRPr lang="en-US" dirty="0" smtClean="0">
              <a:solidFill>
                <a:schemeClr val="tx1">
                  <a:lumMod val="75000"/>
                </a:schemeClr>
              </a:solidFill>
            </a:endParaRPr>
          </a:p>
        </p:txBody>
      </p:sp>
      <p:sp>
        <p:nvSpPr>
          <p:cNvPr id="127" name="TextBox 126"/>
          <p:cNvSpPr txBox="1"/>
          <p:nvPr/>
        </p:nvSpPr>
        <p:spPr>
          <a:xfrm>
            <a:off x="930922" y="29214174"/>
            <a:ext cx="5081124" cy="769441"/>
          </a:xfrm>
          <a:prstGeom prst="rect">
            <a:avLst/>
          </a:prstGeom>
          <a:noFill/>
        </p:spPr>
        <p:txBody>
          <a:bodyPr wrap="square" rtlCol="0">
            <a:spAutoFit/>
          </a:bodyPr>
          <a:lstStyle/>
          <a:p>
            <a:r>
              <a:rPr lang="en-US" sz="2200" dirty="0" smtClean="0"/>
              <a:t>Spring crop biomass estimation by NDVI (Spring 2015 Wheat)</a:t>
            </a:r>
            <a:endParaRPr lang="en-US" sz="2200" dirty="0"/>
          </a:p>
        </p:txBody>
      </p:sp>
      <p:sp>
        <p:nvSpPr>
          <p:cNvPr id="128" name="TextBox 127"/>
          <p:cNvSpPr txBox="1"/>
          <p:nvPr/>
        </p:nvSpPr>
        <p:spPr>
          <a:xfrm>
            <a:off x="6805704" y="29208697"/>
            <a:ext cx="5343617" cy="769441"/>
          </a:xfrm>
          <a:prstGeom prst="rect">
            <a:avLst/>
          </a:prstGeom>
          <a:noFill/>
        </p:spPr>
        <p:txBody>
          <a:bodyPr wrap="square" rtlCol="0">
            <a:spAutoFit/>
          </a:bodyPr>
          <a:lstStyle/>
          <a:p>
            <a:r>
              <a:rPr lang="en-US" sz="2200" dirty="0" smtClean="0"/>
              <a:t>Spring nitrogen percent estimation by NDVI (Spring 2015 Wheat)</a:t>
            </a:r>
            <a:endParaRPr lang="en-US" sz="2200" dirty="0"/>
          </a:p>
        </p:txBody>
      </p:sp>
      <p:grpSp>
        <p:nvGrpSpPr>
          <p:cNvPr id="131" name="Group 130"/>
          <p:cNvGrpSpPr/>
          <p:nvPr/>
        </p:nvGrpSpPr>
        <p:grpSpPr>
          <a:xfrm>
            <a:off x="985561" y="24861393"/>
            <a:ext cx="5625566" cy="4028297"/>
            <a:chOff x="6192147" y="1818011"/>
            <a:chExt cx="2842140" cy="1894760"/>
          </a:xfrm>
        </p:grpSpPr>
        <p:pic>
          <p:nvPicPr>
            <p:cNvPr id="135" name="Content Placeholder 3"/>
            <p:cNvPicPr>
              <a:picLocks noChangeAspect="1"/>
            </p:cNvPicPr>
            <p:nvPr/>
          </p:nvPicPr>
          <p:blipFill>
            <a:blip r:embed="rId2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192147" y="1818011"/>
              <a:ext cx="2842140" cy="1894760"/>
            </a:xfrm>
            <a:prstGeom prst="rect">
              <a:avLst/>
            </a:prstGeom>
            <a:solidFill>
              <a:schemeClr val="bg1">
                <a:lumMod val="85000"/>
              </a:schemeClr>
            </a:solidFill>
            <a:ln w="50800" cmpd="sng">
              <a:solidFill>
                <a:srgbClr val="7EB761"/>
              </a:solidFill>
            </a:ln>
          </p:spPr>
        </p:pic>
        <p:grpSp>
          <p:nvGrpSpPr>
            <p:cNvPr id="136" name="Group 4"/>
            <p:cNvGrpSpPr>
              <a:grpSpLocks noChangeAspect="1"/>
            </p:cNvGrpSpPr>
            <p:nvPr/>
          </p:nvGrpSpPr>
          <p:grpSpPr bwMode="auto">
            <a:xfrm>
              <a:off x="7935674" y="2528891"/>
              <a:ext cx="1013508" cy="1149997"/>
              <a:chOff x="2299" y="952"/>
              <a:chExt cx="2688" cy="3050"/>
            </a:xfrm>
          </p:grpSpPr>
          <p:sp>
            <p:nvSpPr>
              <p:cNvPr id="150" name="AutoShape 3"/>
              <p:cNvSpPr>
                <a:spLocks noChangeAspect="1" noChangeArrowheads="1" noTextEdit="1"/>
              </p:cNvSpPr>
              <p:nvPr/>
            </p:nvSpPr>
            <p:spPr bwMode="auto">
              <a:xfrm>
                <a:off x="2693" y="952"/>
                <a:ext cx="2294"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1" name="Rectangle 5"/>
              <p:cNvSpPr>
                <a:spLocks noChangeArrowheads="1"/>
              </p:cNvSpPr>
              <p:nvPr/>
            </p:nvSpPr>
            <p:spPr bwMode="auto">
              <a:xfrm>
                <a:off x="2299" y="1558"/>
                <a:ext cx="26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Biomass (kg/ha)</a:t>
                </a:r>
                <a:endParaRPr kumimoji="0" lang="en-US" altLang="en-US" sz="1800" b="1" i="0" u="none" strike="noStrike" cap="none" normalizeH="0" baseline="0" dirty="0" smtClean="0">
                  <a:ln>
                    <a:noFill/>
                  </a:ln>
                  <a:solidFill>
                    <a:schemeClr val="tx1"/>
                  </a:solidFill>
                  <a:effectLst/>
                  <a:latin typeface="+mj-lt"/>
                </a:endParaRPr>
              </a:p>
            </p:txBody>
          </p:sp>
          <p:sp>
            <p:nvSpPr>
              <p:cNvPr id="152" name="Rectangle 6"/>
              <p:cNvSpPr>
                <a:spLocks noChangeArrowheads="1"/>
              </p:cNvSpPr>
              <p:nvPr/>
            </p:nvSpPr>
            <p:spPr bwMode="auto">
              <a:xfrm>
                <a:off x="2350" y="2074"/>
                <a:ext cx="650" cy="296"/>
              </a:xfrm>
              <a:prstGeom prst="rect">
                <a:avLst/>
              </a:prstGeom>
              <a:solidFill>
                <a:srgbClr val="DCF5E9"/>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3" name="Rectangle 7"/>
              <p:cNvSpPr>
                <a:spLocks noChangeArrowheads="1"/>
              </p:cNvSpPr>
              <p:nvPr/>
            </p:nvSpPr>
            <p:spPr bwMode="auto">
              <a:xfrm>
                <a:off x="3198" y="2035"/>
                <a:ext cx="10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0 - 285</a:t>
                </a:r>
                <a:endParaRPr kumimoji="0" lang="en-US" altLang="en-US" sz="1800" b="0" i="0" u="none" strike="noStrike" cap="none" normalizeH="0" baseline="0" dirty="0" smtClean="0">
                  <a:ln>
                    <a:noFill/>
                  </a:ln>
                  <a:solidFill>
                    <a:schemeClr val="tx1"/>
                  </a:solidFill>
                  <a:effectLst/>
                  <a:latin typeface="+mj-lt"/>
                </a:endParaRPr>
              </a:p>
            </p:txBody>
          </p:sp>
          <p:sp>
            <p:nvSpPr>
              <p:cNvPr id="154" name="Rectangle 8"/>
              <p:cNvSpPr>
                <a:spLocks noChangeArrowheads="1"/>
              </p:cNvSpPr>
              <p:nvPr/>
            </p:nvSpPr>
            <p:spPr bwMode="auto">
              <a:xfrm>
                <a:off x="2350" y="2477"/>
                <a:ext cx="650" cy="295"/>
              </a:xfrm>
              <a:prstGeom prst="rect">
                <a:avLst/>
              </a:prstGeom>
              <a:solidFill>
                <a:srgbClr val="A7CFB4"/>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5" name="Rectangle 9"/>
              <p:cNvSpPr>
                <a:spLocks noChangeArrowheads="1"/>
              </p:cNvSpPr>
              <p:nvPr/>
            </p:nvSpPr>
            <p:spPr bwMode="auto">
              <a:xfrm>
                <a:off x="3175" y="2456"/>
                <a:ext cx="14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286 - 487</a:t>
                </a:r>
                <a:endParaRPr kumimoji="0" lang="en-US" altLang="en-US" sz="1800" b="0" i="0" u="none" strike="noStrike" cap="none" normalizeH="0" baseline="0" dirty="0" smtClean="0">
                  <a:ln>
                    <a:noFill/>
                  </a:ln>
                  <a:solidFill>
                    <a:schemeClr val="tx1"/>
                  </a:solidFill>
                  <a:effectLst/>
                  <a:latin typeface="+mj-lt"/>
                </a:endParaRPr>
              </a:p>
            </p:txBody>
          </p:sp>
          <p:sp>
            <p:nvSpPr>
              <p:cNvPr id="156" name="Rectangle 10"/>
              <p:cNvSpPr>
                <a:spLocks noChangeArrowheads="1"/>
              </p:cNvSpPr>
              <p:nvPr/>
            </p:nvSpPr>
            <p:spPr bwMode="auto">
              <a:xfrm>
                <a:off x="2350" y="2880"/>
                <a:ext cx="650" cy="295"/>
              </a:xfrm>
              <a:prstGeom prst="rect">
                <a:avLst/>
              </a:prstGeom>
              <a:solidFill>
                <a:srgbClr val="76A882"/>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7" name="Rectangle 11"/>
              <p:cNvSpPr>
                <a:spLocks noChangeArrowheads="1"/>
              </p:cNvSpPr>
              <p:nvPr/>
            </p:nvSpPr>
            <p:spPr bwMode="auto">
              <a:xfrm>
                <a:off x="3144" y="2876"/>
                <a:ext cx="14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488 - 705</a:t>
                </a:r>
                <a:endParaRPr kumimoji="0" lang="en-US" altLang="en-US" sz="1800" b="0" i="0" u="none" strike="noStrike" cap="none" normalizeH="0" baseline="0" dirty="0" smtClean="0">
                  <a:ln>
                    <a:noFill/>
                  </a:ln>
                  <a:solidFill>
                    <a:schemeClr val="tx1"/>
                  </a:solidFill>
                  <a:effectLst/>
                  <a:latin typeface="+mj-lt"/>
                </a:endParaRPr>
              </a:p>
            </p:txBody>
          </p:sp>
          <p:sp>
            <p:nvSpPr>
              <p:cNvPr id="158" name="Rectangle 12"/>
              <p:cNvSpPr>
                <a:spLocks noChangeArrowheads="1"/>
              </p:cNvSpPr>
              <p:nvPr/>
            </p:nvSpPr>
            <p:spPr bwMode="auto">
              <a:xfrm>
                <a:off x="2350" y="3282"/>
                <a:ext cx="650" cy="296"/>
              </a:xfrm>
              <a:prstGeom prst="rect">
                <a:avLst/>
              </a:prstGeom>
              <a:solidFill>
                <a:srgbClr val="4A8758"/>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9" name="Rectangle 13"/>
              <p:cNvSpPr>
                <a:spLocks noChangeArrowheads="1"/>
              </p:cNvSpPr>
              <p:nvPr/>
            </p:nvSpPr>
            <p:spPr bwMode="auto">
              <a:xfrm>
                <a:off x="3148" y="3258"/>
                <a:ext cx="16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706 - 1090</a:t>
                </a:r>
                <a:endParaRPr kumimoji="0" lang="en-US" altLang="en-US" sz="1800" b="0" i="0" u="none" strike="noStrike" cap="none" normalizeH="0" baseline="0" dirty="0" smtClean="0">
                  <a:ln>
                    <a:noFill/>
                  </a:ln>
                  <a:solidFill>
                    <a:schemeClr val="tx1"/>
                  </a:solidFill>
                  <a:effectLst/>
                  <a:latin typeface="+mj-lt"/>
                </a:endParaRPr>
              </a:p>
            </p:txBody>
          </p:sp>
          <p:sp>
            <p:nvSpPr>
              <p:cNvPr id="160" name="Rectangle 14"/>
              <p:cNvSpPr>
                <a:spLocks noChangeArrowheads="1"/>
              </p:cNvSpPr>
              <p:nvPr/>
            </p:nvSpPr>
            <p:spPr bwMode="auto">
              <a:xfrm>
                <a:off x="2350" y="3685"/>
                <a:ext cx="650" cy="296"/>
              </a:xfrm>
              <a:prstGeom prst="rect">
                <a:avLst/>
              </a:prstGeom>
              <a:solidFill>
                <a:srgbClr val="226633"/>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61" name="Rectangle 15"/>
              <p:cNvSpPr>
                <a:spLocks noChangeArrowheads="1"/>
              </p:cNvSpPr>
              <p:nvPr/>
            </p:nvSpPr>
            <p:spPr bwMode="auto">
              <a:xfrm>
                <a:off x="3111" y="3656"/>
                <a:ext cx="18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1091 - 2541</a:t>
                </a:r>
                <a:endParaRPr kumimoji="0" lang="en-US" altLang="en-US" sz="1800" b="0" i="0" u="none" strike="noStrike" cap="none" normalizeH="0" baseline="0" dirty="0" smtClean="0">
                  <a:ln>
                    <a:noFill/>
                  </a:ln>
                  <a:solidFill>
                    <a:schemeClr val="tx1"/>
                  </a:solidFill>
                  <a:effectLst/>
                  <a:latin typeface="+mj-lt"/>
                </a:endParaRPr>
              </a:p>
            </p:txBody>
          </p:sp>
        </p:grpSp>
        <p:sp>
          <p:nvSpPr>
            <p:cNvPr id="137" name="TextBox 136"/>
            <p:cNvSpPr txBox="1"/>
            <p:nvPr/>
          </p:nvSpPr>
          <p:spPr>
            <a:xfrm>
              <a:off x="8267166" y="1846395"/>
              <a:ext cx="568689" cy="173720"/>
            </a:xfrm>
            <a:prstGeom prst="rect">
              <a:avLst/>
            </a:prstGeom>
            <a:noFill/>
          </p:spPr>
          <p:txBody>
            <a:bodyPr wrap="none" rtlCol="0">
              <a:spAutoFit/>
            </a:bodyPr>
            <a:lstStyle/>
            <a:p>
              <a:r>
                <a:rPr lang="en-US" sz="1800" dirty="0" smtClean="0">
                  <a:latin typeface="+mj-lt"/>
                </a:rPr>
                <a:t>R</a:t>
              </a:r>
              <a:r>
                <a:rPr lang="en-US" sz="1800" baseline="30000" dirty="0" smtClean="0">
                  <a:latin typeface="+mj-lt"/>
                </a:rPr>
                <a:t>2</a:t>
              </a:r>
              <a:r>
                <a:rPr lang="en-US" sz="1800" dirty="0" smtClean="0">
                  <a:latin typeface="+mj-lt"/>
                </a:rPr>
                <a:t> = 0.33</a:t>
              </a:r>
              <a:endParaRPr lang="en-US" sz="1800" dirty="0">
                <a:latin typeface="+mj-lt"/>
              </a:endParaRPr>
            </a:p>
          </p:txBody>
        </p:sp>
        <p:grpSp>
          <p:nvGrpSpPr>
            <p:cNvPr id="138" name="Group 137"/>
            <p:cNvGrpSpPr/>
            <p:nvPr/>
          </p:nvGrpSpPr>
          <p:grpSpPr>
            <a:xfrm>
              <a:off x="6296306" y="3448801"/>
              <a:ext cx="1164225" cy="196364"/>
              <a:chOff x="9830433" y="3972900"/>
              <a:chExt cx="1164225" cy="196364"/>
            </a:xfrm>
          </p:grpSpPr>
          <p:grpSp>
            <p:nvGrpSpPr>
              <p:cNvPr id="139" name="Group 36"/>
              <p:cNvGrpSpPr>
                <a:grpSpLocks noChangeAspect="1"/>
              </p:cNvGrpSpPr>
              <p:nvPr/>
            </p:nvGrpSpPr>
            <p:grpSpPr bwMode="auto">
              <a:xfrm>
                <a:off x="9830433" y="3986180"/>
                <a:ext cx="1164225" cy="183084"/>
                <a:chOff x="1915" y="1799"/>
                <a:chExt cx="4101" cy="615"/>
              </a:xfrm>
            </p:grpSpPr>
            <p:sp>
              <p:nvSpPr>
                <p:cNvPr id="141" name="AutoShape 35"/>
                <p:cNvSpPr>
                  <a:spLocks noChangeAspect="1" noChangeArrowheads="1" noTextEdit="1"/>
                </p:cNvSpPr>
                <p:nvPr/>
              </p:nvSpPr>
              <p:spPr bwMode="auto">
                <a:xfrm>
                  <a:off x="1997" y="1976"/>
                  <a:ext cx="36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2" name="Rectangle 37"/>
                <p:cNvSpPr>
                  <a:spLocks noChangeArrowheads="1"/>
                </p:cNvSpPr>
                <p:nvPr/>
              </p:nvSpPr>
              <p:spPr bwMode="auto">
                <a:xfrm>
                  <a:off x="204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3" name="Rectangle 38"/>
                <p:cNvSpPr>
                  <a:spLocks noChangeArrowheads="1"/>
                </p:cNvSpPr>
                <p:nvPr/>
              </p:nvSpPr>
              <p:spPr bwMode="auto">
                <a:xfrm>
                  <a:off x="3074" y="2217"/>
                  <a:ext cx="1030" cy="8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4" name="Rectangle 39"/>
                <p:cNvSpPr>
                  <a:spLocks noChangeArrowheads="1"/>
                </p:cNvSpPr>
                <p:nvPr/>
              </p:nvSpPr>
              <p:spPr bwMode="auto">
                <a:xfrm>
                  <a:off x="410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5" name="Rectangle 40"/>
                <p:cNvSpPr>
                  <a:spLocks noChangeArrowheads="1"/>
                </p:cNvSpPr>
                <p:nvPr/>
              </p:nvSpPr>
              <p:spPr bwMode="auto">
                <a:xfrm>
                  <a:off x="1915" y="1799"/>
                  <a:ext cx="2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a:t>
                  </a:r>
                  <a:endParaRPr kumimoji="0" lang="en-US" altLang="en-US" sz="1800" b="0" i="0" u="none" strike="noStrike" cap="none" normalizeH="0" baseline="0" dirty="0" smtClean="0">
                    <a:ln>
                      <a:noFill/>
                    </a:ln>
                    <a:solidFill>
                      <a:schemeClr val="tx1"/>
                    </a:solidFill>
                    <a:effectLst/>
                    <a:latin typeface="+mj-lt"/>
                  </a:endParaRPr>
                </a:p>
              </p:txBody>
            </p:sp>
            <p:sp>
              <p:nvSpPr>
                <p:cNvPr id="146" name="Rectangle 41"/>
                <p:cNvSpPr>
                  <a:spLocks noChangeArrowheads="1"/>
                </p:cNvSpPr>
                <p:nvPr/>
              </p:nvSpPr>
              <p:spPr bwMode="auto">
                <a:xfrm>
                  <a:off x="2998" y="1815"/>
                  <a:ext cx="4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a:t>
                  </a:r>
                  <a:endParaRPr kumimoji="0" lang="en-US" altLang="en-US" sz="1800" b="0" i="0" u="none" strike="noStrike" cap="none" normalizeH="0" baseline="0" dirty="0" smtClean="0">
                    <a:ln>
                      <a:noFill/>
                    </a:ln>
                    <a:solidFill>
                      <a:schemeClr val="tx1"/>
                    </a:solidFill>
                    <a:effectLst/>
                    <a:latin typeface="+mj-lt"/>
                  </a:endParaRPr>
                </a:p>
              </p:txBody>
            </p:sp>
            <p:sp>
              <p:nvSpPr>
                <p:cNvPr id="147" name="Rectangle 42"/>
                <p:cNvSpPr>
                  <a:spLocks noChangeArrowheads="1"/>
                </p:cNvSpPr>
                <p:nvPr/>
              </p:nvSpPr>
              <p:spPr bwMode="auto">
                <a:xfrm>
                  <a:off x="4015" y="1976"/>
                  <a:ext cx="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sp>
              <p:nvSpPr>
                <p:cNvPr id="148" name="Rectangle 43"/>
                <p:cNvSpPr>
                  <a:spLocks noChangeArrowheads="1"/>
                </p:cNvSpPr>
                <p:nvPr/>
              </p:nvSpPr>
              <p:spPr bwMode="auto">
                <a:xfrm>
                  <a:off x="5000" y="1803"/>
                  <a:ext cx="33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a:t>
                  </a:r>
                  <a:endParaRPr kumimoji="0" lang="en-US" altLang="en-US" sz="1800" b="0" i="0" u="none" strike="noStrike" cap="none" normalizeH="0" baseline="0" dirty="0" smtClean="0">
                    <a:ln>
                      <a:noFill/>
                    </a:ln>
                    <a:solidFill>
                      <a:schemeClr val="tx1"/>
                    </a:solidFill>
                    <a:effectLst/>
                    <a:latin typeface="+mj-lt"/>
                  </a:endParaRPr>
                </a:p>
              </p:txBody>
            </p:sp>
            <p:sp>
              <p:nvSpPr>
                <p:cNvPr id="149" name="Rectangle 44"/>
                <p:cNvSpPr>
                  <a:spLocks noChangeArrowheads="1"/>
                </p:cNvSpPr>
                <p:nvPr/>
              </p:nvSpPr>
              <p:spPr bwMode="auto">
                <a:xfrm>
                  <a:off x="5354" y="1973"/>
                  <a:ext cx="66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Km</a:t>
                  </a:r>
                  <a:endParaRPr kumimoji="0" lang="en-US" altLang="en-US" sz="1800" b="0" i="0" u="none" strike="noStrike" cap="none" normalizeH="0" baseline="0" dirty="0" smtClean="0">
                    <a:ln>
                      <a:noFill/>
                    </a:ln>
                    <a:solidFill>
                      <a:schemeClr val="tx1"/>
                    </a:solidFill>
                    <a:effectLst/>
                    <a:latin typeface="+mj-lt"/>
                  </a:endParaRPr>
                </a:p>
              </p:txBody>
            </p:sp>
          </p:grpSp>
          <p:sp>
            <p:nvSpPr>
              <p:cNvPr id="140" name="Rectangle 139"/>
              <p:cNvSpPr/>
              <p:nvPr/>
            </p:nvSpPr>
            <p:spPr>
              <a:xfrm>
                <a:off x="10366085" y="3972900"/>
                <a:ext cx="159471" cy="173720"/>
              </a:xfrm>
              <a:prstGeom prst="rect">
                <a:avLst/>
              </a:prstGeom>
            </p:spPr>
            <p:txBody>
              <a:bodyPr wrap="square">
                <a:spAutoFit/>
              </a:bodyPr>
              <a:lstStyle/>
              <a:p>
                <a:r>
                  <a:rPr lang="en-US" altLang="en-US" sz="1800" b="1" dirty="0">
                    <a:solidFill>
                      <a:srgbClr val="000000"/>
                    </a:solidFill>
                    <a:latin typeface="+mj-lt"/>
                  </a:rPr>
                  <a:t>2</a:t>
                </a:r>
                <a:endParaRPr lang="en-US" sz="1800" dirty="0">
                  <a:latin typeface="+mj-lt"/>
                </a:endParaRPr>
              </a:p>
            </p:txBody>
          </p:sp>
        </p:grpSp>
      </p:grpSp>
      <p:sp>
        <p:nvSpPr>
          <p:cNvPr id="133" name="AutoShape 3"/>
          <p:cNvSpPr>
            <a:spLocks noChangeAspect="1" noChangeArrowheads="1" noTextEdit="1"/>
          </p:cNvSpPr>
          <p:nvPr/>
        </p:nvSpPr>
        <p:spPr bwMode="auto">
          <a:xfrm>
            <a:off x="1061085" y="23873696"/>
            <a:ext cx="229380" cy="5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2" name="Group 161"/>
          <p:cNvGrpSpPr/>
          <p:nvPr/>
        </p:nvGrpSpPr>
        <p:grpSpPr>
          <a:xfrm>
            <a:off x="6916594" y="24804744"/>
            <a:ext cx="5623560" cy="4082644"/>
            <a:chOff x="6201449" y="4268782"/>
            <a:chExt cx="2841127" cy="1920323"/>
          </a:xfrm>
        </p:grpSpPr>
        <p:pic>
          <p:nvPicPr>
            <p:cNvPr id="163" name="Content Placeholder 2"/>
            <p:cNvPicPr>
              <a:picLocks/>
            </p:cNvPicPr>
            <p:nvPr/>
          </p:nvPicPr>
          <p:blipFill>
            <a:blip r:embed="rId27" cstate="print">
              <a:extLst>
                <a:ext uri="{28A0092B-C50C-407E-A947-70E740481C1C}">
                  <a14:useLocalDpi xmlns:a14="http://schemas.microsoft.com/office/drawing/2010/main" val="0"/>
                </a:ext>
              </a:extLst>
            </a:blip>
            <a:stretch>
              <a:fillRect/>
            </a:stretch>
          </p:blipFill>
          <p:spPr>
            <a:xfrm>
              <a:off x="6201449" y="4292366"/>
              <a:ext cx="2841127" cy="1896739"/>
            </a:xfrm>
            <a:prstGeom prst="rect">
              <a:avLst/>
            </a:prstGeom>
            <a:solidFill>
              <a:schemeClr val="bg1">
                <a:lumMod val="85000"/>
              </a:schemeClr>
            </a:solidFill>
            <a:ln w="50800">
              <a:solidFill>
                <a:srgbClr val="7EB761"/>
              </a:solidFill>
            </a:ln>
          </p:spPr>
        </p:pic>
        <p:sp>
          <p:nvSpPr>
            <p:cNvPr id="164" name="TextBox 163"/>
            <p:cNvSpPr txBox="1"/>
            <p:nvPr/>
          </p:nvSpPr>
          <p:spPr>
            <a:xfrm>
              <a:off x="8237098" y="4363954"/>
              <a:ext cx="633478" cy="173720"/>
            </a:xfrm>
            <a:prstGeom prst="rect">
              <a:avLst/>
            </a:prstGeom>
            <a:noFill/>
          </p:spPr>
          <p:txBody>
            <a:bodyPr wrap="none" rtlCol="0">
              <a:spAutoFit/>
            </a:bodyPr>
            <a:lstStyle/>
            <a:p>
              <a:r>
                <a:rPr lang="en-US" sz="1800" dirty="0" smtClean="0">
                  <a:latin typeface="+mj-lt"/>
                </a:rPr>
                <a:t>R</a:t>
              </a:r>
              <a:r>
                <a:rPr lang="en-US" sz="1800" baseline="30000" dirty="0" smtClean="0">
                  <a:latin typeface="+mj-lt"/>
                </a:rPr>
                <a:t>2</a:t>
              </a:r>
              <a:r>
                <a:rPr lang="en-US" sz="1800" dirty="0" smtClean="0">
                  <a:latin typeface="+mj-lt"/>
                </a:rPr>
                <a:t> = 0.002</a:t>
              </a:r>
              <a:endParaRPr lang="en-US" sz="1800" dirty="0">
                <a:latin typeface="+mj-lt"/>
              </a:endParaRPr>
            </a:p>
          </p:txBody>
        </p:sp>
        <p:grpSp>
          <p:nvGrpSpPr>
            <p:cNvPr id="165" name="Group 4"/>
            <p:cNvGrpSpPr>
              <a:grpSpLocks noChangeAspect="1"/>
            </p:cNvGrpSpPr>
            <p:nvPr/>
          </p:nvGrpSpPr>
          <p:grpSpPr bwMode="auto">
            <a:xfrm>
              <a:off x="7937814" y="5063674"/>
              <a:ext cx="1075459" cy="1102398"/>
              <a:chOff x="2432" y="950"/>
              <a:chExt cx="2555" cy="2619"/>
            </a:xfrm>
          </p:grpSpPr>
          <p:sp>
            <p:nvSpPr>
              <p:cNvPr id="179" name="AutoShape 3"/>
              <p:cNvSpPr>
                <a:spLocks noChangeAspect="1" noChangeArrowheads="1" noTextEdit="1"/>
              </p:cNvSpPr>
              <p:nvPr/>
            </p:nvSpPr>
            <p:spPr bwMode="auto">
              <a:xfrm>
                <a:off x="2693" y="952"/>
                <a:ext cx="2294"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0" name="Rectangle 5"/>
              <p:cNvSpPr>
                <a:spLocks noChangeArrowheads="1"/>
              </p:cNvSpPr>
              <p:nvPr/>
            </p:nvSpPr>
            <p:spPr bwMode="auto">
              <a:xfrm>
                <a:off x="2537" y="950"/>
                <a:ext cx="2367"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Nitrogen Content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(kg/ha)</a:t>
                </a:r>
                <a:endParaRPr kumimoji="0" lang="en-US" altLang="en-US" sz="1800" b="0" i="0" u="none" strike="noStrike" cap="none" normalizeH="0" baseline="0" dirty="0" smtClean="0">
                  <a:ln>
                    <a:noFill/>
                  </a:ln>
                  <a:solidFill>
                    <a:schemeClr val="tx1"/>
                  </a:solidFill>
                  <a:effectLst/>
                  <a:latin typeface="+mj-lt"/>
                </a:endParaRPr>
              </a:p>
            </p:txBody>
          </p:sp>
          <p:sp>
            <p:nvSpPr>
              <p:cNvPr id="181" name="Rectangle 6"/>
              <p:cNvSpPr>
                <a:spLocks noChangeArrowheads="1"/>
              </p:cNvSpPr>
              <p:nvPr/>
            </p:nvSpPr>
            <p:spPr bwMode="auto">
              <a:xfrm>
                <a:off x="2432" y="1639"/>
                <a:ext cx="592" cy="297"/>
              </a:xfrm>
              <a:prstGeom prst="rect">
                <a:avLst/>
              </a:prstGeom>
              <a:solidFill>
                <a:srgbClr val="DFB8E6"/>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2" name="Rectangle 7"/>
              <p:cNvSpPr>
                <a:spLocks noChangeArrowheads="1"/>
              </p:cNvSpPr>
              <p:nvPr/>
            </p:nvSpPr>
            <p:spPr bwMode="auto">
              <a:xfrm>
                <a:off x="3165" y="1643"/>
                <a:ext cx="9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0 - 9.42</a:t>
                </a:r>
                <a:endParaRPr kumimoji="0" lang="en-US" altLang="en-US" sz="1800" b="0" i="0" u="none" strike="noStrike" cap="none" normalizeH="0" baseline="0" dirty="0" smtClean="0">
                  <a:ln>
                    <a:noFill/>
                  </a:ln>
                  <a:solidFill>
                    <a:schemeClr val="tx1"/>
                  </a:solidFill>
                  <a:effectLst/>
                  <a:latin typeface="+mj-lt"/>
                </a:endParaRPr>
              </a:p>
            </p:txBody>
          </p:sp>
          <p:sp>
            <p:nvSpPr>
              <p:cNvPr id="183" name="Rectangle 8"/>
              <p:cNvSpPr>
                <a:spLocks noChangeArrowheads="1"/>
              </p:cNvSpPr>
              <p:nvPr/>
            </p:nvSpPr>
            <p:spPr bwMode="auto">
              <a:xfrm>
                <a:off x="2432" y="2042"/>
                <a:ext cx="592" cy="296"/>
              </a:xfrm>
              <a:prstGeom prst="rect">
                <a:avLst/>
              </a:prstGeom>
              <a:solidFill>
                <a:srgbClr val="C78DEB"/>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4" name="Rectangle 9"/>
              <p:cNvSpPr>
                <a:spLocks noChangeArrowheads="1"/>
              </p:cNvSpPr>
              <p:nvPr/>
            </p:nvSpPr>
            <p:spPr bwMode="auto">
              <a:xfrm>
                <a:off x="3130" y="2012"/>
                <a:ext cx="15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9.43 - 14.73</a:t>
                </a:r>
                <a:endParaRPr kumimoji="0" lang="en-US" altLang="en-US" sz="1800" b="0" i="0" u="none" strike="noStrike" cap="none" normalizeH="0" baseline="0" dirty="0" smtClean="0">
                  <a:ln>
                    <a:noFill/>
                  </a:ln>
                  <a:solidFill>
                    <a:schemeClr val="tx1"/>
                  </a:solidFill>
                  <a:effectLst/>
                  <a:latin typeface="+mj-lt"/>
                </a:endParaRPr>
              </a:p>
            </p:txBody>
          </p:sp>
          <p:sp>
            <p:nvSpPr>
              <p:cNvPr id="185" name="Rectangle 10"/>
              <p:cNvSpPr>
                <a:spLocks noChangeArrowheads="1"/>
              </p:cNvSpPr>
              <p:nvPr/>
            </p:nvSpPr>
            <p:spPr bwMode="auto">
              <a:xfrm>
                <a:off x="2432" y="2445"/>
                <a:ext cx="592" cy="296"/>
              </a:xfrm>
              <a:prstGeom prst="rect">
                <a:avLst/>
              </a:prstGeom>
              <a:solidFill>
                <a:srgbClr val="AC66ED"/>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6" name="Rectangle 11"/>
              <p:cNvSpPr>
                <a:spLocks noChangeArrowheads="1"/>
              </p:cNvSpPr>
              <p:nvPr/>
            </p:nvSpPr>
            <p:spPr bwMode="auto">
              <a:xfrm>
                <a:off x="3130" y="2415"/>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14.74 - 21.16</a:t>
                </a:r>
                <a:endParaRPr kumimoji="0" lang="en-US" altLang="en-US" sz="1800" b="0" i="0" u="none" strike="noStrike" cap="none" normalizeH="0" baseline="0" dirty="0" smtClean="0">
                  <a:ln>
                    <a:noFill/>
                  </a:ln>
                  <a:solidFill>
                    <a:schemeClr val="tx1"/>
                  </a:solidFill>
                  <a:effectLst/>
                  <a:latin typeface="+mj-lt"/>
                </a:endParaRPr>
              </a:p>
            </p:txBody>
          </p:sp>
          <p:sp>
            <p:nvSpPr>
              <p:cNvPr id="187" name="Rectangle 12"/>
              <p:cNvSpPr>
                <a:spLocks noChangeArrowheads="1"/>
              </p:cNvSpPr>
              <p:nvPr/>
            </p:nvSpPr>
            <p:spPr bwMode="auto">
              <a:xfrm>
                <a:off x="2432" y="2847"/>
                <a:ext cx="592" cy="297"/>
              </a:xfrm>
              <a:prstGeom prst="rect">
                <a:avLst/>
              </a:prstGeom>
              <a:solidFill>
                <a:srgbClr val="913EF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8" name="Rectangle 13"/>
              <p:cNvSpPr>
                <a:spLocks noChangeArrowheads="1"/>
              </p:cNvSpPr>
              <p:nvPr/>
            </p:nvSpPr>
            <p:spPr bwMode="auto">
              <a:xfrm>
                <a:off x="3130" y="2863"/>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21.17 - 32.00</a:t>
                </a:r>
                <a:endParaRPr kumimoji="0" lang="en-US" altLang="en-US" sz="1800" b="0" i="0" u="none" strike="noStrike" cap="none" normalizeH="0" baseline="0" dirty="0" smtClean="0">
                  <a:ln>
                    <a:noFill/>
                  </a:ln>
                  <a:solidFill>
                    <a:schemeClr val="tx1"/>
                  </a:solidFill>
                  <a:effectLst/>
                  <a:latin typeface="+mj-lt"/>
                </a:endParaRPr>
              </a:p>
            </p:txBody>
          </p:sp>
          <p:sp>
            <p:nvSpPr>
              <p:cNvPr id="189" name="Rectangle 14"/>
              <p:cNvSpPr>
                <a:spLocks noChangeArrowheads="1"/>
              </p:cNvSpPr>
              <p:nvPr/>
            </p:nvSpPr>
            <p:spPr bwMode="auto">
              <a:xfrm>
                <a:off x="2432" y="3250"/>
                <a:ext cx="592" cy="298"/>
              </a:xfrm>
              <a:prstGeom prst="rect">
                <a:avLst/>
              </a:prstGeom>
              <a:solidFill>
                <a:srgbClr val="700CF2"/>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90" name="Rectangle 15"/>
              <p:cNvSpPr>
                <a:spLocks noChangeArrowheads="1"/>
              </p:cNvSpPr>
              <p:nvPr/>
            </p:nvSpPr>
            <p:spPr bwMode="auto">
              <a:xfrm>
                <a:off x="3130" y="3259"/>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32.01 - 74.45</a:t>
                </a:r>
                <a:endParaRPr kumimoji="0" lang="en-US" altLang="en-US" sz="1800" b="0" i="0" u="none" strike="noStrike" cap="none" normalizeH="0" baseline="0" dirty="0" smtClean="0">
                  <a:ln>
                    <a:noFill/>
                  </a:ln>
                  <a:solidFill>
                    <a:schemeClr val="tx1"/>
                  </a:solidFill>
                  <a:effectLst/>
                  <a:latin typeface="+mj-lt"/>
                </a:endParaRPr>
              </a:p>
            </p:txBody>
          </p:sp>
        </p:grpSp>
        <p:sp>
          <p:nvSpPr>
            <p:cNvPr id="166" name="Rectangle 5"/>
            <p:cNvSpPr>
              <a:spLocks noChangeArrowheads="1"/>
            </p:cNvSpPr>
            <p:nvPr/>
          </p:nvSpPr>
          <p:spPr bwMode="auto">
            <a:xfrm>
              <a:off x="6246777" y="4268782"/>
              <a:ext cx="33" cy="13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grpSp>
          <p:nvGrpSpPr>
            <p:cNvPr id="167" name="Group 166"/>
            <p:cNvGrpSpPr/>
            <p:nvPr/>
          </p:nvGrpSpPr>
          <p:grpSpPr>
            <a:xfrm>
              <a:off x="6314721" y="5935949"/>
              <a:ext cx="1164225" cy="205323"/>
              <a:chOff x="9830433" y="3963940"/>
              <a:chExt cx="1164225" cy="205323"/>
            </a:xfrm>
          </p:grpSpPr>
          <p:grpSp>
            <p:nvGrpSpPr>
              <p:cNvPr id="168" name="Group 36"/>
              <p:cNvGrpSpPr>
                <a:grpSpLocks noChangeAspect="1"/>
              </p:cNvGrpSpPr>
              <p:nvPr/>
            </p:nvGrpSpPr>
            <p:grpSpPr bwMode="auto">
              <a:xfrm>
                <a:off x="9830433" y="3986179"/>
                <a:ext cx="1164225" cy="183084"/>
                <a:chOff x="1915" y="1799"/>
                <a:chExt cx="4101" cy="615"/>
              </a:xfrm>
            </p:grpSpPr>
            <p:sp>
              <p:nvSpPr>
                <p:cNvPr id="170" name="AutoShape 35"/>
                <p:cNvSpPr>
                  <a:spLocks noChangeAspect="1" noChangeArrowheads="1" noTextEdit="1"/>
                </p:cNvSpPr>
                <p:nvPr/>
              </p:nvSpPr>
              <p:spPr bwMode="auto">
                <a:xfrm>
                  <a:off x="1997" y="1976"/>
                  <a:ext cx="36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1" name="Rectangle 37"/>
                <p:cNvSpPr>
                  <a:spLocks noChangeArrowheads="1"/>
                </p:cNvSpPr>
                <p:nvPr/>
              </p:nvSpPr>
              <p:spPr bwMode="auto">
                <a:xfrm>
                  <a:off x="204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2" name="Rectangle 38"/>
                <p:cNvSpPr>
                  <a:spLocks noChangeArrowheads="1"/>
                </p:cNvSpPr>
                <p:nvPr/>
              </p:nvSpPr>
              <p:spPr bwMode="auto">
                <a:xfrm>
                  <a:off x="3074" y="2217"/>
                  <a:ext cx="1030" cy="8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3" name="Rectangle 39"/>
                <p:cNvSpPr>
                  <a:spLocks noChangeArrowheads="1"/>
                </p:cNvSpPr>
                <p:nvPr/>
              </p:nvSpPr>
              <p:spPr bwMode="auto">
                <a:xfrm>
                  <a:off x="410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4" name="Rectangle 40"/>
                <p:cNvSpPr>
                  <a:spLocks noChangeArrowheads="1"/>
                </p:cNvSpPr>
                <p:nvPr/>
              </p:nvSpPr>
              <p:spPr bwMode="auto">
                <a:xfrm>
                  <a:off x="1915" y="1799"/>
                  <a:ext cx="2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a:t>
                  </a:r>
                  <a:endParaRPr kumimoji="0" lang="en-US" altLang="en-US" sz="1800" b="0" i="0" u="none" strike="noStrike" cap="none" normalizeH="0" baseline="0" dirty="0" smtClean="0">
                    <a:ln>
                      <a:noFill/>
                    </a:ln>
                    <a:solidFill>
                      <a:schemeClr val="tx1"/>
                    </a:solidFill>
                    <a:effectLst/>
                    <a:latin typeface="+mj-lt"/>
                  </a:endParaRPr>
                </a:p>
              </p:txBody>
            </p:sp>
            <p:sp>
              <p:nvSpPr>
                <p:cNvPr id="175" name="Rectangle 41"/>
                <p:cNvSpPr>
                  <a:spLocks noChangeArrowheads="1"/>
                </p:cNvSpPr>
                <p:nvPr/>
              </p:nvSpPr>
              <p:spPr bwMode="auto">
                <a:xfrm>
                  <a:off x="2998" y="1803"/>
                  <a:ext cx="4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a:t>
                  </a:r>
                  <a:endParaRPr kumimoji="0" lang="en-US" altLang="en-US" sz="1800" b="0" i="0" u="none" strike="noStrike" cap="none" normalizeH="0" baseline="0" dirty="0" smtClean="0">
                    <a:ln>
                      <a:noFill/>
                    </a:ln>
                    <a:solidFill>
                      <a:schemeClr val="tx1"/>
                    </a:solidFill>
                    <a:effectLst/>
                    <a:latin typeface="+mj-lt"/>
                  </a:endParaRPr>
                </a:p>
              </p:txBody>
            </p:sp>
            <p:sp>
              <p:nvSpPr>
                <p:cNvPr id="176" name="Rectangle 42"/>
                <p:cNvSpPr>
                  <a:spLocks noChangeArrowheads="1"/>
                </p:cNvSpPr>
                <p:nvPr/>
              </p:nvSpPr>
              <p:spPr bwMode="auto">
                <a:xfrm>
                  <a:off x="4015" y="1976"/>
                  <a:ext cx="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sp>
              <p:nvSpPr>
                <p:cNvPr id="177" name="Rectangle 43"/>
                <p:cNvSpPr>
                  <a:spLocks noChangeArrowheads="1"/>
                </p:cNvSpPr>
                <p:nvPr/>
              </p:nvSpPr>
              <p:spPr bwMode="auto">
                <a:xfrm>
                  <a:off x="4955" y="1805"/>
                  <a:ext cx="33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a:t>
                  </a:r>
                  <a:endParaRPr kumimoji="0" lang="en-US" altLang="en-US" sz="1800" b="0" i="0" u="none" strike="noStrike" cap="none" normalizeH="0" baseline="0" dirty="0" smtClean="0">
                    <a:ln>
                      <a:noFill/>
                    </a:ln>
                    <a:solidFill>
                      <a:schemeClr val="tx1"/>
                    </a:solidFill>
                    <a:effectLst/>
                    <a:latin typeface="+mj-lt"/>
                  </a:endParaRPr>
                </a:p>
              </p:txBody>
            </p:sp>
            <p:sp>
              <p:nvSpPr>
                <p:cNvPr id="178" name="Rectangle 44"/>
                <p:cNvSpPr>
                  <a:spLocks noChangeArrowheads="1"/>
                </p:cNvSpPr>
                <p:nvPr/>
              </p:nvSpPr>
              <p:spPr bwMode="auto">
                <a:xfrm>
                  <a:off x="5354" y="1973"/>
                  <a:ext cx="66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Km</a:t>
                  </a:r>
                  <a:endParaRPr kumimoji="0" lang="en-US" altLang="en-US" sz="1800" b="0" i="0" u="none" strike="noStrike" cap="none" normalizeH="0" baseline="0" dirty="0" smtClean="0">
                    <a:ln>
                      <a:noFill/>
                    </a:ln>
                    <a:solidFill>
                      <a:schemeClr val="tx1"/>
                    </a:solidFill>
                    <a:effectLst/>
                    <a:latin typeface="+mj-lt"/>
                  </a:endParaRPr>
                </a:p>
              </p:txBody>
            </p:sp>
          </p:grpSp>
          <p:sp>
            <p:nvSpPr>
              <p:cNvPr id="169" name="Rectangle 168"/>
              <p:cNvSpPr/>
              <p:nvPr/>
            </p:nvSpPr>
            <p:spPr>
              <a:xfrm>
                <a:off x="10366085" y="3963940"/>
                <a:ext cx="159471" cy="173720"/>
              </a:xfrm>
              <a:prstGeom prst="rect">
                <a:avLst/>
              </a:prstGeom>
            </p:spPr>
            <p:txBody>
              <a:bodyPr wrap="square">
                <a:spAutoFit/>
              </a:bodyPr>
              <a:lstStyle/>
              <a:p>
                <a:r>
                  <a:rPr lang="en-US" altLang="en-US" sz="1800" b="1" dirty="0">
                    <a:solidFill>
                      <a:srgbClr val="000000"/>
                    </a:solidFill>
                    <a:latin typeface="+mj-lt"/>
                  </a:rPr>
                  <a:t>2</a:t>
                </a:r>
                <a:endParaRPr lang="en-US" sz="1800" dirty="0">
                  <a:latin typeface="+mj-lt"/>
                </a:endParaRPr>
              </a:p>
            </p:txBody>
          </p:sp>
        </p:grpSp>
      </p:grpSp>
      <p:sp>
        <p:nvSpPr>
          <p:cNvPr id="42" name="Rectangle 41"/>
          <p:cNvSpPr/>
          <p:nvPr/>
        </p:nvSpPr>
        <p:spPr>
          <a:xfrm>
            <a:off x="6914261" y="24678222"/>
            <a:ext cx="441146" cy="1107996"/>
          </a:xfrm>
          <a:prstGeom prst="rect">
            <a:avLst/>
          </a:prstGeom>
        </p:spPr>
        <p:txBody>
          <a:bodyPr wrap="none">
            <a:spAutoFit/>
          </a:bodyPr>
          <a:lstStyle/>
          <a:p>
            <a:pPr lvl="0" defTabSz="914400" eaLnBrk="0" fontAlgn="base" hangingPunct="0">
              <a:spcBef>
                <a:spcPct val="0"/>
              </a:spcBef>
              <a:spcAft>
                <a:spcPct val="0"/>
              </a:spcAft>
            </a:pPr>
            <a:r>
              <a:rPr lang="en-US" altLang="en-US" sz="6600" dirty="0">
                <a:solidFill>
                  <a:srgbClr val="000000"/>
                </a:solidFill>
                <a:latin typeface="ESRI North" panose="02000508000000020003" pitchFamily="2" charset="0"/>
              </a:rPr>
              <a:t>±</a:t>
            </a:r>
            <a:endParaRPr lang="en-US" altLang="en-US" sz="6600" dirty="0"/>
          </a:p>
        </p:txBody>
      </p:sp>
      <p:sp>
        <p:nvSpPr>
          <p:cNvPr id="191" name="Rectangle 190"/>
          <p:cNvSpPr/>
          <p:nvPr/>
        </p:nvSpPr>
        <p:spPr>
          <a:xfrm>
            <a:off x="980598" y="24675492"/>
            <a:ext cx="441146" cy="1107996"/>
          </a:xfrm>
          <a:prstGeom prst="rect">
            <a:avLst/>
          </a:prstGeom>
        </p:spPr>
        <p:txBody>
          <a:bodyPr wrap="none">
            <a:spAutoFit/>
          </a:bodyPr>
          <a:lstStyle/>
          <a:p>
            <a:pPr lvl="0" defTabSz="914400" eaLnBrk="0" fontAlgn="base" hangingPunct="0">
              <a:spcBef>
                <a:spcPct val="0"/>
              </a:spcBef>
              <a:spcAft>
                <a:spcPct val="0"/>
              </a:spcAft>
            </a:pPr>
            <a:r>
              <a:rPr lang="en-US" altLang="en-US" sz="6600" dirty="0">
                <a:solidFill>
                  <a:srgbClr val="000000"/>
                </a:solidFill>
                <a:latin typeface="ESRI North" panose="02000508000000020003" pitchFamily="2" charset="0"/>
              </a:rPr>
              <a:t>±</a:t>
            </a:r>
            <a:endParaRPr lang="en-US" altLang="en-US" sz="66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4350</TotalTime>
  <Words>681</Words>
  <Application>Microsoft Office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ESRI North</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Thieme, Alison N. (GSFC-617.0)[SSAI DEVELOP]</cp:lastModifiedBy>
  <cp:revision>247</cp:revision>
  <dcterms:created xsi:type="dcterms:W3CDTF">2015-06-02T14:58:58Z</dcterms:created>
  <dcterms:modified xsi:type="dcterms:W3CDTF">2017-03-30T18:23:32Z</dcterms:modified>
</cp:coreProperties>
</file>