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7" r:id="rId2"/>
    <p:sldId id="277" r:id="rId3"/>
    <p:sldId id="258" r:id="rId4"/>
    <p:sldId id="269" r:id="rId5"/>
    <p:sldId id="260" r:id="rId6"/>
    <p:sldId id="259" r:id="rId7"/>
    <p:sldId id="271" r:id="rId8"/>
    <p:sldId id="261" r:id="rId9"/>
    <p:sldId id="275" r:id="rId10"/>
    <p:sldId id="263" r:id="rId11"/>
    <p:sldId id="264" r:id="rId12"/>
    <p:sldId id="276" r:id="rId13"/>
    <p:sldId id="278" r:id="rId14"/>
    <p:sldId id="273"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1AA"/>
    <a:srgbClr val="EF2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8" autoAdjust="0"/>
    <p:restoredTop sz="94660"/>
  </p:normalViewPr>
  <p:slideViewPr>
    <p:cSldViewPr snapToGrid="0">
      <p:cViewPr varScale="1">
        <p:scale>
          <a:sx n="84" d="100"/>
          <a:sy n="84" d="100"/>
        </p:scale>
        <p:origin x="538" y="67"/>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9024A-6CC1-4175-8AF8-06CBAB4D3D25}" type="datetimeFigureOut">
              <a:rPr lang="en-US" smtClean="0"/>
              <a:t>1/25/2019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502A3F-391F-4CF7-8F8D-18D9DA593537}" type="slidenum">
              <a:rPr lang="en-US" smtClean="0"/>
              <a:t>‹#›</a:t>
            </a:fld>
            <a:endParaRPr lang="en-US"/>
          </a:p>
        </p:txBody>
      </p:sp>
    </p:spTree>
    <p:extLst>
      <p:ext uri="{BB962C8B-B14F-4D97-AF65-F5344CB8AC3E}">
        <p14:creationId xmlns:p14="http://schemas.microsoft.com/office/powerpoint/2010/main" val="3527266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Your project Website Image should be placed behind the hexagon grid. An example image has been placed in this position for your reference. Delete the example image, insert your image, right click your image and select the “Send to Back” option. Position and adjust the size of your image so that it lines up with the provided margin rulers.</a:t>
            </a: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1070246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Your project Website Image should be placed behind the hexagon grid. An example image has been placed in this position for your reference. Delete the example image, insert your image, right click your image and select the “Send to Back” option. Position and adjust the size of your image so that it lines up with the provided margin rulers.</a:t>
            </a:r>
          </a:p>
        </p:txBody>
      </p:sp>
      <p:sp>
        <p:nvSpPr>
          <p:cNvPr id="4" name="Slide Number Placeholder 3"/>
          <p:cNvSpPr>
            <a:spLocks noGrp="1"/>
          </p:cNvSpPr>
          <p:nvPr>
            <p:ph type="sldNum" sz="quarter" idx="10"/>
          </p:nvPr>
        </p:nvSpPr>
        <p:spPr/>
        <p:txBody>
          <a:bodyPr/>
          <a:lstStyle/>
          <a:p>
            <a:fld id="{0535C12C-436B-478B-9EA8-7D7AB2695871}" type="slidenum">
              <a:rPr lang="en-US" smtClean="0"/>
              <a:t>15</a:t>
            </a:fld>
            <a:endParaRPr lang="en-US"/>
          </a:p>
        </p:txBody>
      </p:sp>
    </p:spTree>
    <p:extLst>
      <p:ext uri="{BB962C8B-B14F-4D97-AF65-F5344CB8AC3E}">
        <p14:creationId xmlns:p14="http://schemas.microsoft.com/office/powerpoint/2010/main" val="1587774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004906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880620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044203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90927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623524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D0D29E8-FD3A-45FE-AD4D-46DA09C50F3C}"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700114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0D29E8-FD3A-45FE-AD4D-46DA09C50F3C}" type="datetimeFigureOut">
              <a:rPr lang="en-US" smtClean="0"/>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454417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0D29E8-FD3A-45FE-AD4D-46DA09C50F3C}" type="datetimeFigureOut">
              <a:rPr lang="en-US" smtClean="0"/>
              <a:t>1/25/2019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834020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0D29E8-FD3A-45FE-AD4D-46DA09C50F3C}" type="datetimeFigureOut">
              <a:rPr lang="en-US" smtClean="0"/>
              <a:t>1/25/2019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182978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0D29E8-FD3A-45FE-AD4D-46DA09C50F3C}" type="datetimeFigureOut">
              <a:rPr lang="en-US" smtClean="0"/>
              <a:t>1/25/2019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103576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654984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100567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0D29E8-FD3A-45FE-AD4D-46DA09C50F3C}" type="datetimeFigureOut">
              <a:rPr lang="en-US" smtClean="0"/>
              <a:t>1/25/2019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AE507C-7AED-4948-9D6D-2CF355C5C039}" type="slidenum">
              <a:rPr lang="en-US" smtClean="0"/>
              <a:t>‹#›</a:t>
            </a:fld>
            <a:endParaRPr lang="en-US"/>
          </a:p>
        </p:txBody>
      </p:sp>
    </p:spTree>
    <p:extLst>
      <p:ext uri="{BB962C8B-B14F-4D97-AF65-F5344CB8AC3E}">
        <p14:creationId xmlns:p14="http://schemas.microsoft.com/office/powerpoint/2010/main" val="1895175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gi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g"/><Relationship Id="rId1" Type="http://schemas.openxmlformats.org/officeDocument/2006/relationships/slideLayout" Target="../slideLayouts/slideLayout12.xml"/><Relationship Id="rId4" Type="http://schemas.openxmlformats.org/officeDocument/2006/relationships/hyperlink" Target="http://www.irs.gov/publications/p519/ar02.html#en_US_2013_publink1000222821"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Layout" Target="../slideLayouts/slideLayout12.xml"/><Relationship Id="rId4" Type="http://schemas.openxmlformats.org/officeDocument/2006/relationships/hyperlink" Target="http://insidenasa.nasa.gov/ocio/policy/policy_direct/index.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Layout" Target="../slideLayouts/slideLayout12.xml"/><Relationship Id="rId4" Type="http://schemas.openxmlformats.org/officeDocument/2006/relationships/hyperlink" Target="http://insidenasa.nasa.gov/ocio/policy/policy_direct/index.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Layout" Target="../slideLayouts/slideLayout1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9431" y="206285"/>
            <a:ext cx="4569189" cy="1622515"/>
          </a:xfrm>
          <a:prstGeom prst="rect">
            <a:avLst/>
          </a:prstGeom>
        </p:spPr>
      </p:pic>
      <p:sp>
        <p:nvSpPr>
          <p:cNvPr id="31" name="Subtitle 2"/>
          <p:cNvSpPr txBox="1">
            <a:spLocks/>
          </p:cNvSpPr>
          <p:nvPr/>
        </p:nvSpPr>
        <p:spPr>
          <a:xfrm>
            <a:off x="413494" y="2742836"/>
            <a:ext cx="7214125" cy="390805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3200" dirty="0" smtClean="0">
                <a:solidFill>
                  <a:srgbClr val="EF282F"/>
                </a:solidFill>
              </a:rPr>
              <a:t>2019 Spring</a:t>
            </a:r>
            <a:endParaRPr lang="en-US" sz="3600" dirty="0" smtClean="0">
              <a:solidFill>
                <a:srgbClr val="EF282F"/>
              </a:solidFill>
            </a:endParaRPr>
          </a:p>
          <a:p>
            <a:pPr algn="l">
              <a:spcBef>
                <a:spcPts val="0"/>
              </a:spcBef>
            </a:pPr>
            <a:r>
              <a:rPr lang="en-US" sz="6000" dirty="0" smtClean="0">
                <a:solidFill>
                  <a:srgbClr val="0061AA"/>
                </a:solidFill>
              </a:rPr>
              <a:t>N</a:t>
            </a:r>
            <a:r>
              <a:rPr lang="en-US" sz="4400" dirty="0" smtClean="0">
                <a:solidFill>
                  <a:srgbClr val="0061AA"/>
                </a:solidFill>
              </a:rPr>
              <a:t>ATIONAL </a:t>
            </a:r>
          </a:p>
          <a:p>
            <a:pPr algn="l">
              <a:spcBef>
                <a:spcPts val="0"/>
              </a:spcBef>
            </a:pPr>
            <a:r>
              <a:rPr lang="en-US" sz="6000" dirty="0" smtClean="0">
                <a:solidFill>
                  <a:srgbClr val="0061AA"/>
                </a:solidFill>
              </a:rPr>
              <a:t>O</a:t>
            </a:r>
            <a:r>
              <a:rPr lang="en-US" sz="4400" dirty="0" smtClean="0">
                <a:solidFill>
                  <a:srgbClr val="0061AA"/>
                </a:solidFill>
              </a:rPr>
              <a:t>RIENTATION</a:t>
            </a:r>
          </a:p>
          <a:p>
            <a:pPr algn="l">
              <a:spcBef>
                <a:spcPts val="0"/>
              </a:spcBef>
            </a:pPr>
            <a:endParaRPr lang="en-US" sz="4000" dirty="0" smtClean="0">
              <a:solidFill>
                <a:srgbClr val="0061AA"/>
              </a:solidFill>
            </a:endParaRPr>
          </a:p>
          <a:p>
            <a:pPr algn="l">
              <a:spcBef>
                <a:spcPts val="0"/>
              </a:spcBef>
            </a:pPr>
            <a:r>
              <a:rPr lang="en-US" dirty="0" smtClean="0">
                <a:solidFill>
                  <a:srgbClr val="EF282F"/>
                </a:solidFill>
              </a:rPr>
              <a:t>MODULE 3. </a:t>
            </a:r>
            <a:r>
              <a:rPr lang="en-US" sz="3200" dirty="0" smtClean="0">
                <a:solidFill>
                  <a:srgbClr val="0061AA"/>
                </a:solidFill>
              </a:rPr>
              <a:t>Participant Expectations</a:t>
            </a: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61630" y="-25844"/>
            <a:ext cx="4837990" cy="6883844"/>
          </a:xfrm>
          <a:prstGeom prst="rect">
            <a:avLst/>
          </a:prstGeom>
        </p:spPr>
      </p:pic>
      <p:sp>
        <p:nvSpPr>
          <p:cNvPr id="6" name="Rectangle 5"/>
          <p:cNvSpPr/>
          <p:nvPr/>
        </p:nvSpPr>
        <p:spPr>
          <a:xfrm>
            <a:off x="736163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36163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36163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36163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36163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36163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36163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7361631" y="48006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7361631" y="54864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7361631" y="61722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496604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5655239"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633718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427553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8749617"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p:cNvSpPr/>
          <p:nvPr/>
        </p:nvSpPr>
        <p:spPr>
          <a:xfrm>
            <a:off x="8014430" y="481425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p:cNvSpPr/>
          <p:nvPr/>
        </p:nvSpPr>
        <p:spPr>
          <a:xfrm>
            <a:off x="10099877" y="6185344"/>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9420476"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47637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9532" y="541976"/>
            <a:ext cx="1134928" cy="933518"/>
          </a:xfrm>
          <a:prstGeom prst="rect">
            <a:avLst/>
          </a:prstGeom>
        </p:spPr>
      </p:pic>
    </p:spTree>
    <p:extLst>
      <p:ext uri="{BB962C8B-B14F-4D97-AF65-F5344CB8AC3E}">
        <p14:creationId xmlns:p14="http://schemas.microsoft.com/office/powerpoint/2010/main" val="33844847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097476" y="-56287"/>
            <a:ext cx="2069123"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Participant Reporting </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1" name="Picture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322122" y="1240319"/>
            <a:ext cx="9757766"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600" b="1" dirty="0" smtClean="0">
                <a:solidFill>
                  <a:srgbClr val="0061AA"/>
                </a:solidFill>
              </a:rPr>
              <a:t>Info Sheet</a:t>
            </a:r>
            <a:r>
              <a:rPr lang="en-US" sz="1600" dirty="0" smtClean="0">
                <a:solidFill>
                  <a:srgbClr val="0061AA"/>
                </a:solidFill>
              </a:rPr>
              <a:t>: </a:t>
            </a:r>
            <a:r>
              <a:rPr lang="en-US" sz="1600" dirty="0" smtClean="0"/>
              <a:t>This </a:t>
            </a:r>
            <a:r>
              <a:rPr lang="en-US" sz="1600" dirty="0"/>
              <a:t>is a spreadsheet used to maintain accurate participant records &amp; report demographic stats about program (e.g. diversity, education).</a:t>
            </a:r>
          </a:p>
          <a:p>
            <a:pPr marL="285750" indent="-285750">
              <a:spcBef>
                <a:spcPts val="0"/>
              </a:spcBef>
              <a:spcAft>
                <a:spcPts val="600"/>
              </a:spcAft>
              <a:buClr>
                <a:srgbClr val="EF282F"/>
              </a:buClr>
              <a:buFont typeface="Webdings" panose="05030102010509060703" pitchFamily="18" charset="2"/>
              <a:buChar char="4"/>
            </a:pPr>
            <a:r>
              <a:rPr lang="en-US" sz="1600" b="1" dirty="0" smtClean="0">
                <a:solidFill>
                  <a:srgbClr val="0061AA"/>
                </a:solidFill>
              </a:rPr>
              <a:t>Personal </a:t>
            </a:r>
            <a:r>
              <a:rPr lang="en-US" sz="1600" b="1" dirty="0">
                <a:solidFill>
                  <a:srgbClr val="0061AA"/>
                </a:solidFill>
              </a:rPr>
              <a:t>Growth </a:t>
            </a:r>
            <a:r>
              <a:rPr lang="en-US" sz="1600" b="1" dirty="0" smtClean="0">
                <a:solidFill>
                  <a:srgbClr val="0061AA"/>
                </a:solidFill>
              </a:rPr>
              <a:t>Assessments</a:t>
            </a:r>
            <a:r>
              <a:rPr lang="en-US" sz="1600" dirty="0" smtClean="0">
                <a:solidFill>
                  <a:srgbClr val="0061AA"/>
                </a:solidFill>
              </a:rPr>
              <a:t>: </a:t>
            </a:r>
            <a:r>
              <a:rPr lang="en-US" sz="1600" dirty="0" smtClean="0"/>
              <a:t>These </a:t>
            </a:r>
            <a:r>
              <a:rPr lang="en-US" sz="1600" dirty="0"/>
              <a:t>are two online assessments (entrance &amp; exit) that collect information relating to participant skill levels and expectations, which help to gather the impact of DEVELOP, and provide valuable feedback to nodes and the program.</a:t>
            </a:r>
          </a:p>
          <a:p>
            <a:pPr marL="742950" lvl="1" indent="-285750">
              <a:spcBef>
                <a:spcPts val="0"/>
              </a:spcBef>
              <a:spcAft>
                <a:spcPts val="600"/>
              </a:spcAft>
              <a:buClr>
                <a:srgbClr val="EF282F"/>
              </a:buClr>
              <a:buFont typeface="Arial" panose="020B0604020202020204" pitchFamily="34" charset="0"/>
              <a:buChar char="•"/>
            </a:pPr>
            <a:r>
              <a:rPr lang="en-US" sz="1200" dirty="0"/>
              <a:t>Entrance Assessment - week 1</a:t>
            </a:r>
          </a:p>
          <a:p>
            <a:pPr marL="742950" lvl="1" indent="-285750">
              <a:spcBef>
                <a:spcPts val="0"/>
              </a:spcBef>
              <a:spcAft>
                <a:spcPts val="600"/>
              </a:spcAft>
              <a:buClr>
                <a:srgbClr val="EF282F"/>
              </a:buClr>
              <a:buFont typeface="Arial" panose="020B0604020202020204" pitchFamily="34" charset="0"/>
              <a:buChar char="•"/>
            </a:pPr>
            <a:r>
              <a:rPr lang="en-US" sz="1200" dirty="0"/>
              <a:t>Exit Assessment - week 10</a:t>
            </a:r>
          </a:p>
          <a:p>
            <a:pPr marL="285750" indent="-285750">
              <a:spcBef>
                <a:spcPts val="0"/>
              </a:spcBef>
              <a:spcAft>
                <a:spcPts val="600"/>
              </a:spcAft>
              <a:buClr>
                <a:srgbClr val="EF282F"/>
              </a:buClr>
              <a:buFont typeface="Webdings" panose="05030102010509060703" pitchFamily="18" charset="2"/>
              <a:buChar char="4"/>
            </a:pPr>
            <a:r>
              <a:rPr lang="en-US" sz="1600" b="1" dirty="0" smtClean="0">
                <a:solidFill>
                  <a:srgbClr val="0061AA"/>
                </a:solidFill>
              </a:rPr>
              <a:t>Exit Survey</a:t>
            </a:r>
            <a:r>
              <a:rPr lang="en-US" sz="1600" dirty="0" smtClean="0">
                <a:solidFill>
                  <a:srgbClr val="0061AA"/>
                </a:solidFill>
              </a:rPr>
              <a:t>: </a:t>
            </a:r>
            <a:r>
              <a:rPr lang="en-US" sz="1600" dirty="0" smtClean="0"/>
              <a:t>This </a:t>
            </a:r>
            <a:r>
              <a:rPr lang="en-US" sz="1600" dirty="0"/>
              <a:t>is an anonymous online survey that we ask all participants to take. It is DEVELOP’s performance review and allows for a national perspective on the program, leadership, and advisors. It helps DEVELOP evolve and improve, and we value your input greatly!</a:t>
            </a:r>
          </a:p>
          <a:p>
            <a:pPr marL="742950" lvl="1" indent="-285750">
              <a:spcBef>
                <a:spcPts val="0"/>
              </a:spcBef>
              <a:spcAft>
                <a:spcPts val="600"/>
              </a:spcAft>
              <a:buClr>
                <a:srgbClr val="EF282F"/>
              </a:buClr>
              <a:buFont typeface="Arial" panose="020B0604020202020204" pitchFamily="34" charset="0"/>
              <a:buChar char="•"/>
            </a:pPr>
            <a:r>
              <a:rPr lang="en-US" sz="1200" dirty="0"/>
              <a:t>Link emailed - week 10</a:t>
            </a:r>
          </a:p>
          <a:p>
            <a:pPr marL="285750" indent="-285750">
              <a:spcBef>
                <a:spcPts val="0"/>
              </a:spcBef>
              <a:spcAft>
                <a:spcPts val="600"/>
              </a:spcAft>
              <a:buClr>
                <a:srgbClr val="EF282F"/>
              </a:buClr>
              <a:buFont typeface="Webdings" panose="05030102010509060703" pitchFamily="18" charset="2"/>
              <a:buChar char="4"/>
            </a:pPr>
            <a:r>
              <a:rPr lang="en-US" sz="1600" b="1" dirty="0" smtClean="0">
                <a:solidFill>
                  <a:srgbClr val="0061AA"/>
                </a:solidFill>
              </a:rPr>
              <a:t>Performance Reviews</a:t>
            </a:r>
            <a:r>
              <a:rPr lang="en-US" sz="1600" dirty="0" smtClean="0">
                <a:solidFill>
                  <a:srgbClr val="0061AA"/>
                </a:solidFill>
              </a:rPr>
              <a:t>: </a:t>
            </a:r>
            <a:r>
              <a:rPr lang="en-US" sz="1600" dirty="0" smtClean="0"/>
              <a:t>DEVELOP’s </a:t>
            </a:r>
            <a:r>
              <a:rPr lang="en-US" sz="1600" dirty="0"/>
              <a:t>main objective is to assist participants in developing both professionally and personally. Part of this process is giving feedback in performance reviews at the middle and end of the term. Please consider this process constructive and take any feedback as goals for improvement.</a:t>
            </a:r>
          </a:p>
          <a:p>
            <a:pPr marL="742950" lvl="1" indent="-285750">
              <a:spcBef>
                <a:spcPts val="0"/>
              </a:spcBef>
              <a:spcAft>
                <a:spcPts val="600"/>
              </a:spcAft>
              <a:buClr>
                <a:srgbClr val="EF282F"/>
              </a:buClr>
              <a:buFont typeface="Arial" panose="020B0604020202020204" pitchFamily="34" charset="0"/>
              <a:buChar char="•"/>
            </a:pPr>
            <a:r>
              <a:rPr lang="en-US" sz="1200" dirty="0"/>
              <a:t>Midterm Review - typically weeks 5 or 6</a:t>
            </a:r>
          </a:p>
          <a:p>
            <a:pPr marL="742950" lvl="1" indent="-285750">
              <a:spcBef>
                <a:spcPts val="0"/>
              </a:spcBef>
              <a:spcAft>
                <a:spcPts val="600"/>
              </a:spcAft>
              <a:buClr>
                <a:srgbClr val="EF282F"/>
              </a:buClr>
              <a:buFont typeface="Arial" panose="020B0604020202020204" pitchFamily="34" charset="0"/>
              <a:buChar char="•"/>
            </a:pPr>
            <a:r>
              <a:rPr lang="en-US" sz="1200" dirty="0"/>
              <a:t>End of Term Review - typically weeks 9 or </a:t>
            </a:r>
            <a:r>
              <a:rPr lang="en-US" sz="1200" dirty="0" smtClean="0"/>
              <a:t>10</a:t>
            </a:r>
          </a:p>
          <a:p>
            <a:pPr marL="342900" indent="-342900">
              <a:spcBef>
                <a:spcPts val="0"/>
              </a:spcBef>
              <a:spcAft>
                <a:spcPts val="600"/>
              </a:spcAft>
              <a:buClr>
                <a:srgbClr val="EF282F"/>
              </a:buClr>
              <a:buFont typeface="Webdings" panose="05030102010509060703" pitchFamily="18" charset="2"/>
              <a:buChar char="4"/>
            </a:pPr>
            <a:r>
              <a:rPr lang="en-US" sz="1600" b="1" dirty="0" smtClean="0">
                <a:solidFill>
                  <a:srgbClr val="0061AA"/>
                </a:solidFill>
                <a:latin typeface="Century Gothic" panose="020F0302020204030204"/>
              </a:rPr>
              <a:t>Annual Alumni Survey</a:t>
            </a:r>
            <a:r>
              <a:rPr lang="en-US" sz="1600" dirty="0" smtClean="0">
                <a:solidFill>
                  <a:srgbClr val="0061AA"/>
                </a:solidFill>
                <a:latin typeface="Century Gothic" panose="020F0302020204030204"/>
              </a:rPr>
              <a:t>: </a:t>
            </a:r>
            <a:r>
              <a:rPr lang="en-US" sz="1600" dirty="0">
                <a:latin typeface="Century Gothic" panose="020F0302020204030204"/>
              </a:rPr>
              <a:t>In recent years, an annual survey has been shared with alumni to assess the impact of DEVELOP, enhance the network of alumni engaged with the program, and assess the career fields that participants progress into. We look forward to surveying you in the near future</a:t>
            </a:r>
            <a:r>
              <a:rPr lang="en-US" sz="1600" dirty="0" smtClean="0">
                <a:latin typeface="Century Gothic" panose="020F0302020204030204"/>
              </a:rPr>
              <a:t>! Before </a:t>
            </a:r>
            <a:r>
              <a:rPr lang="en-US" sz="1600" dirty="0">
                <a:latin typeface="Century Gothic" panose="020F0302020204030204"/>
              </a:rPr>
              <a:t>you leave this term, please make sure that DEVELOP has the best email address to reach you. The survey goes out every June.</a:t>
            </a:r>
          </a:p>
          <a:p>
            <a:pPr marL="285750" indent="-285750">
              <a:spcBef>
                <a:spcPts val="0"/>
              </a:spcBef>
              <a:spcAft>
                <a:spcPts val="600"/>
              </a:spcAft>
              <a:buClr>
                <a:srgbClr val="EF282F"/>
              </a:buClr>
              <a:buFont typeface="Webdings" panose="05030102010509060703" pitchFamily="18" charset="2"/>
              <a:buChar char="4"/>
            </a:pPr>
            <a:endParaRPr lang="en-US" sz="1600" dirty="0" smtClean="0"/>
          </a:p>
        </p:txBody>
      </p:sp>
    </p:spTree>
    <p:extLst>
      <p:ext uri="{BB962C8B-B14F-4D97-AF65-F5344CB8AC3E}">
        <p14:creationId xmlns:p14="http://schemas.microsoft.com/office/powerpoint/2010/main" val="15132508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708492" y="2374492"/>
            <a:ext cx="6872492" cy="209452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Dealing w/Personnel Issues </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407846" y="1240319"/>
            <a:ext cx="7295973"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Things will arise</a:t>
            </a:r>
            <a:r>
              <a:rPr lang="en-US" sz="1800" dirty="0" smtClean="0"/>
              <a:t>!</a:t>
            </a:r>
          </a:p>
          <a:p>
            <a:pPr marL="285750" indent="-285750">
              <a:spcBef>
                <a:spcPts val="0"/>
              </a:spcBef>
              <a:spcAft>
                <a:spcPts val="1800"/>
              </a:spcAft>
              <a:buClr>
                <a:srgbClr val="EF282F"/>
              </a:buClr>
              <a:buFont typeface="Webdings" panose="05030102010509060703" pitchFamily="18" charset="2"/>
              <a:buChar char="4"/>
            </a:pPr>
            <a:r>
              <a:rPr lang="en-US" sz="1800" dirty="0" smtClean="0"/>
              <a:t>We are all human and sometimes forget that others are too.</a:t>
            </a:r>
            <a:endParaRPr lang="en-US" sz="1800" dirty="0"/>
          </a:p>
          <a:p>
            <a:pPr marL="285750" indent="-285750">
              <a:spcBef>
                <a:spcPts val="0"/>
              </a:spcBef>
              <a:spcAft>
                <a:spcPts val="1800"/>
              </a:spcAft>
              <a:buClr>
                <a:srgbClr val="EF282F"/>
              </a:buClr>
              <a:buFont typeface="Webdings" panose="05030102010509060703" pitchFamily="18" charset="2"/>
              <a:buChar char="4"/>
            </a:pPr>
            <a:r>
              <a:rPr lang="en-US" sz="1800" dirty="0"/>
              <a:t>#1 – Don’t put anything in writing. Should a personnel issue arise, immediately and verbally communicate the situation up the chain.</a:t>
            </a:r>
          </a:p>
          <a:p>
            <a:pPr marL="285750" indent="-285750">
              <a:spcBef>
                <a:spcPts val="0"/>
              </a:spcBef>
              <a:spcAft>
                <a:spcPts val="1800"/>
              </a:spcAft>
              <a:buClr>
                <a:srgbClr val="EF282F"/>
              </a:buClr>
              <a:buFont typeface="Webdings" panose="05030102010509060703" pitchFamily="18" charset="2"/>
              <a:buChar char="4"/>
            </a:pPr>
            <a:r>
              <a:rPr lang="en-US" sz="1800" dirty="0"/>
              <a:t>Do not send emails about the situation - remember that NASA emails are NOT private.</a:t>
            </a:r>
          </a:p>
          <a:p>
            <a:pPr marL="285750" indent="-285750">
              <a:spcBef>
                <a:spcPts val="0"/>
              </a:spcBef>
              <a:spcAft>
                <a:spcPts val="1800"/>
              </a:spcAft>
              <a:buClr>
                <a:srgbClr val="EF282F"/>
              </a:buClr>
              <a:buFont typeface="Webdings" panose="05030102010509060703" pitchFamily="18" charset="2"/>
              <a:buChar char="4"/>
            </a:pPr>
            <a:r>
              <a:rPr lang="en-US" sz="1800" dirty="0" smtClean="0"/>
              <a:t>Make all efforts to maintain </a:t>
            </a:r>
            <a:r>
              <a:rPr lang="en-US" sz="1800" dirty="0"/>
              <a:t>a positive work </a:t>
            </a:r>
            <a:r>
              <a:rPr lang="en-US" sz="1800" dirty="0" smtClean="0"/>
              <a:t>environment. </a:t>
            </a:r>
          </a:p>
          <a:p>
            <a:pPr marL="285750" indent="-285750">
              <a:spcBef>
                <a:spcPts val="0"/>
              </a:spcBef>
              <a:spcAft>
                <a:spcPts val="1800"/>
              </a:spcAft>
              <a:buClr>
                <a:srgbClr val="EF282F"/>
              </a:buClr>
              <a:buFont typeface="Webdings" panose="05030102010509060703" pitchFamily="18" charset="2"/>
              <a:buChar char="4"/>
            </a:pPr>
            <a:r>
              <a:rPr lang="en-US" sz="1800" dirty="0" smtClean="0"/>
              <a:t>Participants can feel </a:t>
            </a:r>
            <a:r>
              <a:rPr lang="en-US" sz="1800" dirty="0"/>
              <a:t>comfortable coming to </a:t>
            </a:r>
            <a:r>
              <a:rPr lang="en-US" sz="1800" dirty="0" smtClean="0"/>
              <a:t>Center Leads </a:t>
            </a:r>
            <a:r>
              <a:rPr lang="en-US" sz="1800" dirty="0"/>
              <a:t>with issues they are having with other </a:t>
            </a:r>
            <a:r>
              <a:rPr lang="en-US" sz="1800" dirty="0" err="1" smtClean="0"/>
              <a:t>DEVELOPers</a:t>
            </a:r>
            <a:r>
              <a:rPr lang="en-US" sz="1800" dirty="0" smtClean="0"/>
              <a:t>.</a:t>
            </a:r>
            <a:endParaRPr lang="en-US" sz="1800" dirty="0"/>
          </a:p>
          <a:p>
            <a:pPr marL="285750" indent="-285750">
              <a:spcBef>
                <a:spcPts val="0"/>
              </a:spcBef>
              <a:spcAft>
                <a:spcPts val="1800"/>
              </a:spcAft>
              <a:buClr>
                <a:srgbClr val="EF282F"/>
              </a:buClr>
              <a:buFont typeface="Webdings" panose="05030102010509060703" pitchFamily="18" charset="2"/>
              <a:buChar char="4"/>
            </a:pPr>
            <a:r>
              <a:rPr lang="en-US" sz="1800" dirty="0" smtClean="0"/>
              <a:t>If you are having an issues with a Center Lead or Advisor, call Karen or Amanda.</a:t>
            </a:r>
            <a:endParaRPr lang="en-US" sz="1800" dirty="0"/>
          </a:p>
          <a:p>
            <a:pPr marL="285750" indent="-285750">
              <a:spcBef>
                <a:spcPts val="0"/>
              </a:spcBef>
              <a:spcAft>
                <a:spcPts val="1800"/>
              </a:spcAft>
              <a:buClr>
                <a:srgbClr val="EF282F"/>
              </a:buClr>
              <a:buFont typeface="Webdings" panose="05030102010509060703" pitchFamily="18" charset="2"/>
              <a:buChar char="4"/>
            </a:pPr>
            <a:r>
              <a:rPr lang="en-US" sz="1800" dirty="0"/>
              <a:t>If you </a:t>
            </a:r>
            <a:r>
              <a:rPr lang="en-US" sz="1800" dirty="0" smtClean="0"/>
              <a:t>would like </a:t>
            </a:r>
            <a:r>
              <a:rPr lang="en-US" sz="1800" dirty="0"/>
              <a:t>counseling for how to respond to a specific situation </a:t>
            </a:r>
            <a:r>
              <a:rPr lang="en-US" sz="1800" dirty="0" smtClean="0"/>
              <a:t>call Karen or Amanda.</a:t>
            </a: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smtClean="0"/>
          </a:p>
        </p:txBody>
      </p:sp>
      <p:grpSp>
        <p:nvGrpSpPr>
          <p:cNvPr id="2" name="Group 1"/>
          <p:cNvGrpSpPr/>
          <p:nvPr/>
        </p:nvGrpSpPr>
        <p:grpSpPr>
          <a:xfrm>
            <a:off x="7646850" y="2302721"/>
            <a:ext cx="2157617" cy="2496222"/>
            <a:chOff x="7848600" y="2912928"/>
            <a:chExt cx="2157617" cy="2496222"/>
          </a:xfrm>
        </p:grpSpPr>
        <p:sp>
          <p:nvSpPr>
            <p:cNvPr id="41" name="Rectangle 40"/>
            <p:cNvSpPr/>
            <p:nvPr/>
          </p:nvSpPr>
          <p:spPr>
            <a:xfrm>
              <a:off x="7848600" y="2912928"/>
              <a:ext cx="2157617" cy="739588"/>
            </a:xfrm>
            <a:prstGeom prst="rect">
              <a:avLst/>
            </a:prstGeom>
            <a:solidFill>
              <a:srgbClr val="0061AA"/>
            </a:solidFill>
            <a:ln w="15875" cap="flat" cmpd="sng" algn="ctr">
              <a:noFill/>
              <a:prstDash val="solid"/>
            </a:ln>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entury Gothic"/>
                </a:rPr>
                <a:t>Karen or Amanda</a:t>
              </a:r>
            </a:p>
          </p:txBody>
        </p:sp>
        <p:sp>
          <p:nvSpPr>
            <p:cNvPr id="43" name="Rectangle 42"/>
            <p:cNvSpPr/>
            <p:nvPr/>
          </p:nvSpPr>
          <p:spPr>
            <a:xfrm>
              <a:off x="7848600" y="4056376"/>
              <a:ext cx="2157617" cy="470647"/>
            </a:xfrm>
            <a:prstGeom prst="rect">
              <a:avLst/>
            </a:prstGeom>
            <a:solidFill>
              <a:srgbClr val="0061AA"/>
            </a:solidFill>
            <a:ln w="15875" cap="flat" cmpd="sng" algn="ctr">
              <a:noFill/>
              <a:prstDash val="solid"/>
            </a:ln>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chemeClr val="bg1"/>
                  </a:solidFill>
                  <a:effectLst/>
                  <a:uLnTx/>
                  <a:uFillTx/>
                  <a:latin typeface="Century Gothic"/>
                </a:rPr>
                <a:t>Center Lead</a:t>
              </a:r>
            </a:p>
          </p:txBody>
        </p:sp>
        <p:sp>
          <p:nvSpPr>
            <p:cNvPr id="45" name="Rectangle 44"/>
            <p:cNvSpPr/>
            <p:nvPr/>
          </p:nvSpPr>
          <p:spPr>
            <a:xfrm>
              <a:off x="7848600" y="4938503"/>
              <a:ext cx="2157617" cy="470647"/>
            </a:xfrm>
            <a:prstGeom prst="rect">
              <a:avLst/>
            </a:prstGeom>
            <a:solidFill>
              <a:srgbClr val="0061AA"/>
            </a:solidFill>
            <a:ln w="15875" cap="flat" cmpd="sng" algn="ctr">
              <a:noFill/>
              <a:prstDash val="solid"/>
            </a:ln>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chemeClr val="bg1"/>
                  </a:solidFill>
                  <a:effectLst/>
                  <a:uLnTx/>
                  <a:uFillTx/>
                  <a:latin typeface="Century Gothic"/>
                </a:rPr>
                <a:t>Participant</a:t>
              </a:r>
            </a:p>
          </p:txBody>
        </p:sp>
        <p:sp>
          <p:nvSpPr>
            <p:cNvPr id="48" name="Down Arrow 47"/>
            <p:cNvSpPr/>
            <p:nvPr/>
          </p:nvSpPr>
          <p:spPr>
            <a:xfrm rot="10800000">
              <a:off x="8531845" y="3652515"/>
              <a:ext cx="791126" cy="403412"/>
            </a:xfrm>
            <a:prstGeom prst="downArrow">
              <a:avLst/>
            </a:prstGeom>
            <a:solidFill>
              <a:srgbClr val="EF282F"/>
            </a:solidFill>
            <a:ln>
              <a:noFill/>
            </a:ln>
            <a:effectLst>
              <a:outerShdw blurRad="44450" dist="50800" dir="5400000" sx="96000" rotWithShape="0">
                <a:srgbClr val="000000">
                  <a:alpha val="34000"/>
                </a:srgbClr>
              </a:outerShdw>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entury Gothic"/>
              </a:endParaRPr>
            </a:p>
          </p:txBody>
        </p:sp>
        <p:sp>
          <p:nvSpPr>
            <p:cNvPr id="49" name="Down Arrow 48"/>
            <p:cNvSpPr/>
            <p:nvPr/>
          </p:nvSpPr>
          <p:spPr>
            <a:xfrm rot="10800000">
              <a:off x="8531845" y="4536883"/>
              <a:ext cx="791126" cy="403412"/>
            </a:xfrm>
            <a:prstGeom prst="downArrow">
              <a:avLst/>
            </a:prstGeom>
            <a:solidFill>
              <a:srgbClr val="EF282F"/>
            </a:solidFill>
            <a:ln>
              <a:noFill/>
            </a:ln>
            <a:effectLst>
              <a:outerShdw blurRad="44450" dist="50800" dir="5400000" sx="96000" rotWithShape="0">
                <a:srgbClr val="000000">
                  <a:alpha val="34000"/>
                </a:srgbClr>
              </a:outerShdw>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entury Gothic"/>
              </a:endParaRPr>
            </a:p>
          </p:txBody>
        </p:sp>
      </p:grpSp>
    </p:spTree>
    <p:extLst>
      <p:ext uri="{BB962C8B-B14F-4D97-AF65-F5344CB8AC3E}">
        <p14:creationId xmlns:p14="http://schemas.microsoft.com/office/powerpoint/2010/main" val="8033929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t="55043"/>
          <a:stretch/>
        </p:blipFill>
        <p:spPr>
          <a:xfrm rot="16200000">
            <a:off x="7687926" y="2386464"/>
            <a:ext cx="6858000" cy="20560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Payments &amp; Taxes</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322121" y="1240319"/>
            <a:ext cx="9741363"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1200"/>
              </a:spcAft>
              <a:buClr>
                <a:srgbClr val="EF282F"/>
              </a:buClr>
            </a:pPr>
            <a:r>
              <a:rPr lang="en-US" sz="1800" b="1" dirty="0" smtClean="0">
                <a:solidFill>
                  <a:srgbClr val="0061AA"/>
                </a:solidFill>
              </a:rPr>
              <a:t>Pay Scales</a:t>
            </a:r>
            <a:r>
              <a:rPr lang="en-US" sz="1800" b="1" dirty="0" smtClean="0"/>
              <a:t> </a:t>
            </a:r>
          </a:p>
          <a:p>
            <a:pPr marL="285750" indent="-285750">
              <a:spcBef>
                <a:spcPts val="0"/>
              </a:spcBef>
              <a:spcAft>
                <a:spcPts val="600"/>
              </a:spcAft>
              <a:buClr>
                <a:srgbClr val="EF282F"/>
              </a:buClr>
              <a:buFont typeface="Webdings" panose="05030102010509060703" pitchFamily="18" charset="2"/>
              <a:buChar char="4"/>
            </a:pPr>
            <a:r>
              <a:rPr lang="en-US" sz="1600" dirty="0" smtClean="0"/>
              <a:t>All participants are part-time, temporary employees of SSAI</a:t>
            </a:r>
          </a:p>
          <a:p>
            <a:pPr marL="285750" indent="-285750">
              <a:spcBef>
                <a:spcPts val="0"/>
              </a:spcBef>
              <a:spcAft>
                <a:spcPts val="600"/>
              </a:spcAft>
              <a:buClr>
                <a:srgbClr val="EF282F"/>
              </a:buClr>
              <a:buFont typeface="Webdings" panose="05030102010509060703" pitchFamily="18" charset="2"/>
              <a:buChar char="4"/>
            </a:pPr>
            <a:r>
              <a:rPr lang="en-US" sz="1600" dirty="0"/>
              <a:t>Participants are paid on a step scale based on applicant classification and education level. Each node has a specific pay rate for each classification at the various education levels.</a:t>
            </a:r>
          </a:p>
          <a:p>
            <a:pPr marL="285750" indent="-285750">
              <a:spcBef>
                <a:spcPts val="0"/>
              </a:spcBef>
              <a:spcAft>
                <a:spcPts val="600"/>
              </a:spcAft>
              <a:buClr>
                <a:srgbClr val="EF282F"/>
              </a:buClr>
              <a:buFont typeface="Webdings" panose="05030102010509060703" pitchFamily="18" charset="2"/>
              <a:buChar char="4"/>
            </a:pPr>
            <a:r>
              <a:rPr lang="en-US" sz="1600" dirty="0" smtClean="0"/>
              <a:t>Your classification and education level was self-identified in </a:t>
            </a:r>
            <a:r>
              <a:rPr lang="en-US" sz="1600" dirty="0"/>
              <a:t>your application </a:t>
            </a:r>
            <a:r>
              <a:rPr lang="en-US" sz="1600" dirty="0" smtClean="0"/>
              <a:t>to the program.</a:t>
            </a:r>
          </a:p>
          <a:p>
            <a:pPr marL="800100" lvl="1" indent="-342900">
              <a:spcBef>
                <a:spcPts val="0"/>
              </a:spcBef>
              <a:spcAft>
                <a:spcPts val="600"/>
              </a:spcAft>
              <a:buClr>
                <a:srgbClr val="EF282F"/>
              </a:buClr>
              <a:buFont typeface="Arial" panose="020B0604020202020204" pitchFamily="34" charset="0"/>
              <a:buChar char="•"/>
            </a:pPr>
            <a:r>
              <a:rPr lang="en-US" dirty="0" smtClean="0"/>
              <a:t>Classification = student</a:t>
            </a:r>
            <a:r>
              <a:rPr lang="en-US" dirty="0"/>
              <a:t>, recent graduate, early/transitioning career </a:t>
            </a:r>
            <a:r>
              <a:rPr lang="en-US" dirty="0" smtClean="0"/>
              <a:t>professional </a:t>
            </a:r>
          </a:p>
          <a:p>
            <a:pPr marL="800100" lvl="1" indent="-342900">
              <a:spcBef>
                <a:spcPts val="0"/>
              </a:spcBef>
              <a:spcAft>
                <a:spcPts val="600"/>
              </a:spcAft>
              <a:buClr>
                <a:srgbClr val="EF282F"/>
              </a:buClr>
              <a:buFont typeface="Arial" panose="020B0604020202020204" pitchFamily="34" charset="0"/>
              <a:buChar char="•"/>
            </a:pPr>
            <a:r>
              <a:rPr lang="en-US" dirty="0" smtClean="0"/>
              <a:t>Education level = degree </a:t>
            </a:r>
            <a:r>
              <a:rPr lang="en-US" dirty="0"/>
              <a:t>held </a:t>
            </a:r>
            <a:r>
              <a:rPr lang="en-US" dirty="0" smtClean="0"/>
              <a:t>for non-students </a:t>
            </a:r>
            <a:r>
              <a:rPr lang="en-US" dirty="0"/>
              <a:t>or current grade level </a:t>
            </a:r>
            <a:r>
              <a:rPr lang="en-US" dirty="0" smtClean="0"/>
              <a:t>for students</a:t>
            </a:r>
            <a:endParaRPr lang="en-US" dirty="0"/>
          </a:p>
          <a:p>
            <a:pPr marL="285750" indent="-285750">
              <a:spcBef>
                <a:spcPts val="0"/>
              </a:spcBef>
              <a:spcAft>
                <a:spcPts val="600"/>
              </a:spcAft>
              <a:buClr>
                <a:srgbClr val="EF282F"/>
              </a:buClr>
              <a:buFont typeface="Webdings" panose="05030102010509060703" pitchFamily="18" charset="2"/>
              <a:buChar char="4"/>
            </a:pPr>
            <a:r>
              <a:rPr lang="en-US" sz="1600" dirty="0" smtClean="0"/>
              <a:t>Some nodes have locality adjustments – these are set by the federal government based on cost of living in specific geographic areas.</a:t>
            </a:r>
          </a:p>
          <a:p>
            <a:pPr marL="285750" indent="-285750">
              <a:spcBef>
                <a:spcPts val="0"/>
              </a:spcBef>
              <a:spcAft>
                <a:spcPts val="600"/>
              </a:spcAft>
              <a:buClr>
                <a:srgbClr val="EF282F"/>
              </a:buClr>
              <a:buFont typeface="Webdings" panose="05030102010509060703" pitchFamily="18" charset="2"/>
              <a:buChar char="4"/>
            </a:pPr>
            <a:r>
              <a:rPr lang="en-US" sz="1600" dirty="0" smtClean="0"/>
              <a:t>In </a:t>
            </a:r>
            <a:r>
              <a:rPr lang="en-US" sz="1600" dirty="0"/>
              <a:t>order for a participant to qualify for the next step pay rate, the individual must be currently taking classes or graduated at that grade level.</a:t>
            </a:r>
          </a:p>
          <a:p>
            <a:pPr marL="742950" lvl="1" indent="-285750">
              <a:spcBef>
                <a:spcPts val="0"/>
              </a:spcBef>
              <a:spcAft>
                <a:spcPts val="600"/>
              </a:spcAft>
              <a:buClr>
                <a:srgbClr val="EF282F"/>
              </a:buClr>
              <a:buFont typeface="Arial" panose="020B0604020202020204" pitchFamily="34" charset="0"/>
              <a:buChar char="•"/>
            </a:pPr>
            <a:r>
              <a:rPr lang="en-US" dirty="0"/>
              <a:t>Ex. a participant who finishes their sophomore year in </a:t>
            </a:r>
            <a:r>
              <a:rPr lang="en-US" dirty="0" smtClean="0"/>
              <a:t>May is </a:t>
            </a:r>
            <a:r>
              <a:rPr lang="en-US" dirty="0"/>
              <a:t>only eligible to move to the next pay step in the fall once he/she begins taking junior level </a:t>
            </a:r>
            <a:r>
              <a:rPr lang="en-US" dirty="0" smtClean="0"/>
              <a:t>classes.</a:t>
            </a:r>
          </a:p>
          <a:p>
            <a:pPr>
              <a:spcBef>
                <a:spcPts val="0"/>
              </a:spcBef>
              <a:spcAft>
                <a:spcPts val="600"/>
              </a:spcAft>
              <a:buClr>
                <a:srgbClr val="EF282F"/>
              </a:buClr>
            </a:pPr>
            <a:r>
              <a:rPr lang="en-US" sz="1800" b="1" dirty="0" smtClean="0">
                <a:solidFill>
                  <a:srgbClr val="0061AA"/>
                </a:solidFill>
              </a:rPr>
              <a:t>Taxes &amp; Insurance</a:t>
            </a:r>
          </a:p>
          <a:p>
            <a:pPr marL="342900" indent="-342900">
              <a:spcBef>
                <a:spcPts val="0"/>
              </a:spcBef>
              <a:spcAft>
                <a:spcPts val="600"/>
              </a:spcAft>
              <a:buClr>
                <a:srgbClr val="EF282F"/>
              </a:buClr>
              <a:buFont typeface="Webdings" panose="05030102010509060703" pitchFamily="18" charset="2"/>
              <a:buChar char="4"/>
            </a:pPr>
            <a:r>
              <a:rPr lang="en-US" sz="1600" dirty="0" smtClean="0"/>
              <a:t>All necessary taxes will be withheld from your paycheck based on your tax enrollment forms </a:t>
            </a:r>
          </a:p>
          <a:p>
            <a:pPr marL="342900" indent="-342900">
              <a:spcBef>
                <a:spcPts val="0"/>
              </a:spcBef>
              <a:spcAft>
                <a:spcPts val="600"/>
              </a:spcAft>
              <a:buClr>
                <a:srgbClr val="EF282F"/>
              </a:buClr>
              <a:buFont typeface="Webdings" panose="05030102010509060703" pitchFamily="18" charset="2"/>
              <a:buChar char="4"/>
            </a:pPr>
            <a:r>
              <a:rPr lang="en-US" sz="1600" dirty="0"/>
              <a:t>Foreign nationals who are from countries that do not have a tax treaty with the United States will see an automatic 30% of their payment withheld by their funding organization and sent to the IRS. </a:t>
            </a:r>
            <a:r>
              <a:rPr lang="en-US" sz="1600" dirty="0" smtClean="0"/>
              <a:t>To </a:t>
            </a:r>
            <a:r>
              <a:rPr lang="en-US" sz="1600" dirty="0"/>
              <a:t>see which countries have tax treaties with the US visit this </a:t>
            </a:r>
            <a:r>
              <a:rPr lang="en-US" sz="1600" dirty="0" smtClean="0">
                <a:hlinkClick r:id="rId4"/>
              </a:rPr>
              <a:t>website</a:t>
            </a:r>
            <a:r>
              <a:rPr lang="en-US" sz="1600" dirty="0" smtClean="0"/>
              <a:t>.</a:t>
            </a:r>
          </a:p>
          <a:p>
            <a:pPr marL="342900" indent="-342900">
              <a:spcBef>
                <a:spcPts val="0"/>
              </a:spcBef>
              <a:spcAft>
                <a:spcPts val="600"/>
              </a:spcAft>
              <a:buClr>
                <a:srgbClr val="EF282F"/>
              </a:buClr>
              <a:buFont typeface="Webdings" panose="05030102010509060703" pitchFamily="18" charset="2"/>
              <a:buChar char="4"/>
            </a:pPr>
            <a:r>
              <a:rPr lang="en-US" sz="1600" dirty="0" smtClean="0"/>
              <a:t>It </a:t>
            </a:r>
            <a:r>
              <a:rPr lang="en-US" sz="1600" dirty="0"/>
              <a:t>is </a:t>
            </a:r>
            <a:r>
              <a:rPr lang="en-US" sz="1600" dirty="0" smtClean="0"/>
              <a:t>your responsibility </a:t>
            </a:r>
            <a:r>
              <a:rPr lang="en-US" sz="1600" dirty="0"/>
              <a:t>to have the appropriate health and medical coverage. SSAI does not provide insurance coverage for temporary employees.</a:t>
            </a:r>
          </a:p>
          <a:p>
            <a:pPr marL="342900" indent="-342900">
              <a:spcBef>
                <a:spcPts val="0"/>
              </a:spcBef>
              <a:spcAft>
                <a:spcPts val="600"/>
              </a:spcAft>
              <a:buClr>
                <a:srgbClr val="EF282F"/>
              </a:buClr>
              <a:buFont typeface="Webdings" panose="05030102010509060703" pitchFamily="18" charset="2"/>
              <a:buChar char="4"/>
            </a:pPr>
            <a:endParaRPr lang="en-US" sz="1600" dirty="0" smtClean="0"/>
          </a:p>
          <a:p>
            <a:pPr marL="285750" indent="-285750">
              <a:spcBef>
                <a:spcPts val="0"/>
              </a:spcBef>
              <a:spcAft>
                <a:spcPts val="1800"/>
              </a:spcAft>
              <a:buClr>
                <a:srgbClr val="EF282F"/>
              </a:buClr>
              <a:buFont typeface="Webdings" panose="05030102010509060703" pitchFamily="18" charset="2"/>
              <a:buChar char="4"/>
            </a:pPr>
            <a:endParaRPr lang="en-US" sz="1600" dirty="0" smtClean="0"/>
          </a:p>
        </p:txBody>
      </p:sp>
    </p:spTree>
    <p:extLst>
      <p:ext uri="{BB962C8B-B14F-4D97-AF65-F5344CB8AC3E}">
        <p14:creationId xmlns:p14="http://schemas.microsoft.com/office/powerpoint/2010/main" val="12226860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14492"/>
            <a:ext cx="2044467" cy="687249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Reapplication &amp; Eligibility</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7" y="1240319"/>
            <a:ext cx="5942072" cy="195516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b="1" dirty="0">
                <a:solidFill>
                  <a:srgbClr val="0061AA"/>
                </a:solidFill>
              </a:rPr>
              <a:t>DEVELOP Terms</a:t>
            </a:r>
            <a:r>
              <a:rPr lang="en-US" sz="1800" dirty="0">
                <a:solidFill>
                  <a:srgbClr val="0061AA"/>
                </a:solidFill>
              </a:rPr>
              <a:t>: </a:t>
            </a:r>
            <a:r>
              <a:rPr lang="en-US" sz="1800" dirty="0"/>
              <a:t>10 weeks</a:t>
            </a:r>
          </a:p>
          <a:p>
            <a:pPr marL="285750" indent="-285750">
              <a:spcBef>
                <a:spcPts val="0"/>
              </a:spcBef>
              <a:spcAft>
                <a:spcPts val="600"/>
              </a:spcAft>
              <a:buClr>
                <a:srgbClr val="EF282F"/>
              </a:buClr>
              <a:buFont typeface="Webdings" panose="05030102010509060703" pitchFamily="18" charset="2"/>
              <a:buChar char="4"/>
            </a:pPr>
            <a:r>
              <a:rPr lang="en-US" sz="1800" b="1" dirty="0">
                <a:solidFill>
                  <a:srgbClr val="0061AA"/>
                </a:solidFill>
              </a:rPr>
              <a:t>Classifications</a:t>
            </a:r>
            <a:r>
              <a:rPr lang="en-US" sz="1800" dirty="0">
                <a:solidFill>
                  <a:srgbClr val="0061AA"/>
                </a:solidFill>
              </a:rPr>
              <a:t>: </a:t>
            </a:r>
          </a:p>
          <a:p>
            <a:pPr marL="742950" lvl="1" indent="-285750">
              <a:spcBef>
                <a:spcPts val="0"/>
              </a:spcBef>
              <a:spcAft>
                <a:spcPts val="600"/>
              </a:spcAft>
              <a:buClr>
                <a:srgbClr val="EF282F"/>
              </a:buClr>
              <a:buFont typeface="Arial" panose="020B0604020202020204" pitchFamily="34" charset="0"/>
              <a:buChar char="•"/>
            </a:pPr>
            <a:r>
              <a:rPr lang="en-US" sz="1600" dirty="0"/>
              <a:t>Currently Enrolled Student</a:t>
            </a:r>
          </a:p>
          <a:p>
            <a:pPr marL="742950" lvl="1" indent="-285750">
              <a:spcBef>
                <a:spcPts val="0"/>
              </a:spcBef>
              <a:spcAft>
                <a:spcPts val="600"/>
              </a:spcAft>
              <a:buClr>
                <a:srgbClr val="EF282F"/>
              </a:buClr>
              <a:buFont typeface="Arial" panose="020B0604020202020204" pitchFamily="34" charset="0"/>
              <a:buChar char="•"/>
            </a:pPr>
            <a:r>
              <a:rPr lang="en-US" sz="1600" dirty="0"/>
              <a:t>Recent Graduate (within 2 years of graduation)</a:t>
            </a:r>
          </a:p>
          <a:p>
            <a:pPr marL="742950" lvl="1" indent="-285750">
              <a:spcBef>
                <a:spcPts val="0"/>
              </a:spcBef>
              <a:spcAft>
                <a:spcPts val="600"/>
              </a:spcAft>
              <a:buClr>
                <a:srgbClr val="EF282F"/>
              </a:buClr>
              <a:buFont typeface="Arial" panose="020B0604020202020204" pitchFamily="34" charset="0"/>
              <a:buChar char="•"/>
            </a:pPr>
            <a:r>
              <a:rPr lang="en-US" sz="1600" dirty="0"/>
              <a:t>Early or Transitioning Career Professional (2+ years after graduation from last degree</a:t>
            </a:r>
            <a:r>
              <a:rPr lang="en-US" sz="1600" dirty="0" smtClean="0"/>
              <a:t>)</a:t>
            </a:r>
            <a:endParaRPr lang="en-US" sz="1800" dirty="0" smtClean="0"/>
          </a:p>
        </p:txBody>
      </p:sp>
      <p:grpSp>
        <p:nvGrpSpPr>
          <p:cNvPr id="24" name="Group 23"/>
          <p:cNvGrpSpPr/>
          <p:nvPr/>
        </p:nvGrpSpPr>
        <p:grpSpPr>
          <a:xfrm>
            <a:off x="6545736" y="1267186"/>
            <a:ext cx="3258732" cy="2584088"/>
            <a:chOff x="1001484" y="5290691"/>
            <a:chExt cx="3327502" cy="1528310"/>
          </a:xfrm>
        </p:grpSpPr>
        <p:sp>
          <p:nvSpPr>
            <p:cNvPr id="43" name="Text Placeholder 5"/>
            <p:cNvSpPr txBox="1">
              <a:spLocks/>
            </p:cNvSpPr>
            <p:nvPr/>
          </p:nvSpPr>
          <p:spPr>
            <a:xfrm>
              <a:off x="1019444" y="5307539"/>
              <a:ext cx="3309542" cy="151146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smtClean="0">
                  <a:solidFill>
                    <a:srgbClr val="0061AA"/>
                  </a:solidFill>
                </a:rPr>
                <a:t>By The Way</a:t>
              </a:r>
            </a:p>
            <a:p>
              <a:pPr algn="ctr">
                <a:spcBef>
                  <a:spcPts val="0"/>
                </a:spcBef>
                <a:buClr>
                  <a:srgbClr val="0078C1"/>
                </a:buClr>
              </a:pPr>
              <a:r>
                <a:rPr lang="en-US" sz="1800" dirty="0" smtClean="0"/>
                <a:t>The summer application window opened on Jan 21</a:t>
              </a:r>
              <a:r>
                <a:rPr lang="en-US" sz="1800" baseline="30000" dirty="0" smtClean="0"/>
                <a:t>st</a:t>
              </a:r>
              <a:r>
                <a:rPr lang="en-US" sz="1800" dirty="0" smtClean="0"/>
                <a:t> and closes on Mar 1</a:t>
              </a:r>
              <a:r>
                <a:rPr lang="en-US" sz="1800" baseline="30000" dirty="0" smtClean="0"/>
                <a:t>st</a:t>
              </a:r>
              <a:r>
                <a:rPr lang="en-US" sz="1800" dirty="0" smtClean="0"/>
                <a:t>. Despite it being early in the term, if you are even potentially interested, get your application in to keep options open!</a:t>
              </a:r>
            </a:p>
          </p:txBody>
        </p:sp>
        <p:sp>
          <p:nvSpPr>
            <p:cNvPr id="44" name="Rounded Rectangle 43"/>
            <p:cNvSpPr/>
            <p:nvPr/>
          </p:nvSpPr>
          <p:spPr>
            <a:xfrm>
              <a:off x="1001484" y="5290691"/>
              <a:ext cx="3327501" cy="1459650"/>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 Placeholder 5"/>
          <p:cNvSpPr txBox="1">
            <a:spLocks/>
          </p:cNvSpPr>
          <p:nvPr/>
        </p:nvSpPr>
        <p:spPr>
          <a:xfrm>
            <a:off x="405771" y="3099297"/>
            <a:ext cx="9202879" cy="33801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b="1" dirty="0" smtClean="0">
                <a:solidFill>
                  <a:srgbClr val="0061AA"/>
                </a:solidFill>
              </a:rPr>
              <a:t>Eligibility </a:t>
            </a:r>
            <a:r>
              <a:rPr lang="en-US" sz="1800" b="1" dirty="0">
                <a:solidFill>
                  <a:srgbClr val="0061AA"/>
                </a:solidFill>
              </a:rPr>
              <a:t>Requirements</a:t>
            </a:r>
            <a:r>
              <a:rPr lang="en-US" sz="1800" dirty="0">
                <a:solidFill>
                  <a:srgbClr val="0061AA"/>
                </a:solidFill>
              </a:rPr>
              <a:t>: </a:t>
            </a:r>
          </a:p>
          <a:p>
            <a:pPr marL="742950" lvl="1" indent="-285750">
              <a:spcBef>
                <a:spcPts val="0"/>
              </a:spcBef>
              <a:spcAft>
                <a:spcPts val="600"/>
              </a:spcAft>
              <a:buClr>
                <a:srgbClr val="EF282F"/>
              </a:buClr>
              <a:buFont typeface="Arial" panose="020B0604020202020204" pitchFamily="34" charset="0"/>
              <a:buChar char="•"/>
            </a:pPr>
            <a:r>
              <a:rPr lang="en-US" sz="1600" dirty="0"/>
              <a:t>18+</a:t>
            </a:r>
          </a:p>
          <a:p>
            <a:pPr marL="742950" lvl="1" indent="-285750">
              <a:spcBef>
                <a:spcPts val="0"/>
              </a:spcBef>
              <a:spcAft>
                <a:spcPts val="600"/>
              </a:spcAft>
              <a:buClr>
                <a:srgbClr val="EF282F"/>
              </a:buClr>
              <a:buFont typeface="Arial" panose="020B0604020202020204" pitchFamily="34" charset="0"/>
              <a:buChar char="•"/>
            </a:pPr>
            <a:r>
              <a:rPr lang="en-US" sz="1600" dirty="0"/>
              <a:t>Minimum 3.0 GPA (for paid positions)</a:t>
            </a:r>
          </a:p>
          <a:p>
            <a:pPr marL="742950" lvl="1" indent="-285750">
              <a:spcBef>
                <a:spcPts val="0"/>
              </a:spcBef>
              <a:spcAft>
                <a:spcPts val="600"/>
              </a:spcAft>
              <a:buClr>
                <a:srgbClr val="EF282F"/>
              </a:buClr>
              <a:buFont typeface="Arial" panose="020B0604020202020204" pitchFamily="34" charset="0"/>
              <a:buChar char="•"/>
            </a:pPr>
            <a:r>
              <a:rPr lang="en-US" sz="1600" dirty="0"/>
              <a:t>Strong interest in Earth science and remote sensing</a:t>
            </a:r>
          </a:p>
          <a:p>
            <a:pPr marL="742950" lvl="1" indent="-285750">
              <a:spcBef>
                <a:spcPts val="0"/>
              </a:spcBef>
              <a:spcAft>
                <a:spcPts val="600"/>
              </a:spcAft>
              <a:buClr>
                <a:srgbClr val="EF282F"/>
              </a:buClr>
              <a:buFont typeface="Arial" panose="020B0604020202020204" pitchFamily="34" charset="0"/>
              <a:buChar char="•"/>
            </a:pPr>
            <a:r>
              <a:rPr lang="en-US" sz="1600" dirty="0"/>
              <a:t>Able to provide personal transportation to and from DEVELOP location</a:t>
            </a:r>
          </a:p>
          <a:p>
            <a:pPr marL="742950" lvl="1" indent="-285750">
              <a:spcBef>
                <a:spcPts val="0"/>
              </a:spcBef>
              <a:spcAft>
                <a:spcPts val="600"/>
              </a:spcAft>
              <a:buClr>
                <a:srgbClr val="EF282F"/>
              </a:buClr>
              <a:buFont typeface="Arial" panose="020B0604020202020204" pitchFamily="34" charset="0"/>
              <a:buChar char="•"/>
            </a:pPr>
            <a:r>
              <a:rPr lang="en-US" sz="1600" dirty="0"/>
              <a:t>DEVELOP does not provide transportation to nodes nor can DEVELOP provide a badge to a participant’s driver to gain access to NASA Centers</a:t>
            </a:r>
          </a:p>
          <a:p>
            <a:pPr marL="742950" lvl="1" indent="-285750">
              <a:spcBef>
                <a:spcPts val="0"/>
              </a:spcBef>
              <a:spcAft>
                <a:spcPts val="600"/>
              </a:spcAft>
              <a:buClr>
                <a:srgbClr val="EF282F"/>
              </a:buClr>
              <a:buFont typeface="Arial" panose="020B0604020202020204" pitchFamily="34" charset="0"/>
              <a:buChar char="•"/>
            </a:pPr>
            <a:r>
              <a:rPr lang="en-US" sz="1600" dirty="0"/>
              <a:t>U.S. citizenship is required to apply to: ARC, JPL, </a:t>
            </a:r>
            <a:r>
              <a:rPr lang="en-US" sz="1600" dirty="0" err="1"/>
              <a:t>LaRC</a:t>
            </a:r>
            <a:r>
              <a:rPr lang="en-US" sz="1600" dirty="0"/>
              <a:t>, MSFC, GSFC, NCEI</a:t>
            </a:r>
          </a:p>
          <a:p>
            <a:pPr marL="285750" indent="-285750">
              <a:spcBef>
                <a:spcPts val="0"/>
              </a:spcBef>
              <a:spcAft>
                <a:spcPts val="600"/>
              </a:spcAft>
              <a:buClr>
                <a:srgbClr val="EF282F"/>
              </a:buClr>
              <a:buFont typeface="Webdings" panose="05030102010509060703" pitchFamily="18" charset="2"/>
              <a:buChar char="4"/>
            </a:pPr>
            <a:r>
              <a:rPr lang="en-US" sz="1800" dirty="0"/>
              <a:t>Reapplication: </a:t>
            </a:r>
          </a:p>
          <a:p>
            <a:pPr marL="742950" lvl="1" indent="-285750">
              <a:spcBef>
                <a:spcPts val="0"/>
              </a:spcBef>
              <a:spcAft>
                <a:spcPts val="600"/>
              </a:spcAft>
              <a:buClr>
                <a:srgbClr val="EF282F"/>
              </a:buClr>
              <a:buFont typeface="Arial" panose="020B0604020202020204" pitchFamily="34" charset="0"/>
              <a:buChar char="•"/>
            </a:pPr>
            <a:r>
              <a:rPr lang="en-US" sz="1600" dirty="0"/>
              <a:t>Required if you would like to continue with DEVELOP in a future term</a:t>
            </a:r>
          </a:p>
          <a:p>
            <a:pPr marL="742950" lvl="1" indent="-285750">
              <a:spcBef>
                <a:spcPts val="0"/>
              </a:spcBef>
              <a:spcAft>
                <a:spcPts val="600"/>
              </a:spcAft>
              <a:buClr>
                <a:srgbClr val="EF282F"/>
              </a:buClr>
              <a:buFont typeface="Arial" panose="020B0604020202020204" pitchFamily="34" charset="0"/>
              <a:buChar char="•"/>
            </a:pPr>
            <a:r>
              <a:rPr lang="en-US" sz="1600" dirty="0"/>
              <a:t>Returning Application is shorter and does not require letters of recommendation</a:t>
            </a:r>
          </a:p>
          <a:p>
            <a:pPr marL="285750" indent="-285750">
              <a:spcBef>
                <a:spcPts val="0"/>
              </a:spcBef>
              <a:spcAft>
                <a:spcPts val="600"/>
              </a:spcAft>
              <a:buClr>
                <a:srgbClr val="EF282F"/>
              </a:buClr>
              <a:buFont typeface="Webdings" panose="05030102010509060703" pitchFamily="18" charset="2"/>
              <a:buChar char="4"/>
            </a:pPr>
            <a:endParaRPr lang="en-US" sz="1800" dirty="0"/>
          </a:p>
          <a:p>
            <a:pPr marL="285750" indent="-285750">
              <a:spcBef>
                <a:spcPts val="0"/>
              </a:spcBef>
              <a:spcAft>
                <a:spcPts val="600"/>
              </a:spcAft>
              <a:buClr>
                <a:srgbClr val="EF282F"/>
              </a:buClr>
              <a:buFont typeface="Webdings" panose="05030102010509060703" pitchFamily="18" charset="2"/>
              <a:buChar char="4"/>
            </a:pPr>
            <a:endParaRPr lang="en-US" sz="1800" dirty="0" smtClean="0"/>
          </a:p>
        </p:txBody>
      </p:sp>
    </p:spTree>
    <p:extLst>
      <p:ext uri="{BB962C8B-B14F-4D97-AF65-F5344CB8AC3E}">
        <p14:creationId xmlns:p14="http://schemas.microsoft.com/office/powerpoint/2010/main" val="22815726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10130412" y="-30646"/>
            <a:ext cx="2061588"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Quiz Time!</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 Placeholder 5"/>
          <p:cNvSpPr txBox="1">
            <a:spLocks/>
          </p:cNvSpPr>
          <p:nvPr/>
        </p:nvSpPr>
        <p:spPr>
          <a:xfrm>
            <a:off x="407846" y="1240320"/>
            <a:ext cx="8606614" cy="48339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smtClean="0"/>
              <a:t>Are media release forms due in week 1?</a:t>
            </a:r>
          </a:p>
          <a:p>
            <a:pPr marL="285750" indent="-285750">
              <a:spcBef>
                <a:spcPts val="0"/>
              </a:spcBef>
              <a:spcAft>
                <a:spcPts val="1800"/>
              </a:spcAft>
              <a:buClr>
                <a:srgbClr val="EF282F"/>
              </a:buClr>
              <a:buFont typeface="Webdings" panose="05030102010509060703" pitchFamily="18" charset="2"/>
              <a:buChar char="4"/>
            </a:pPr>
            <a:r>
              <a:rPr lang="en-US" sz="1800" dirty="0" smtClean="0"/>
              <a:t>What should participants wear if giving a formal presentation?</a:t>
            </a:r>
          </a:p>
          <a:p>
            <a:pPr marL="285750" indent="-285750">
              <a:spcBef>
                <a:spcPts val="0"/>
              </a:spcBef>
              <a:spcAft>
                <a:spcPts val="1800"/>
              </a:spcAft>
              <a:buClr>
                <a:srgbClr val="EF282F"/>
              </a:buClr>
              <a:buFont typeface="Webdings" panose="05030102010509060703" pitchFamily="18" charset="2"/>
              <a:buChar char="4"/>
            </a:pPr>
            <a:r>
              <a:rPr lang="en-US" sz="1800" dirty="0" smtClean="0"/>
              <a:t>Are participants permitted </a:t>
            </a:r>
            <a:r>
              <a:rPr lang="en-US" sz="1800" dirty="0"/>
              <a:t>limited personal use of </a:t>
            </a:r>
            <a:r>
              <a:rPr lang="en-US" sz="1800" dirty="0" smtClean="0"/>
              <a:t>government </a:t>
            </a:r>
            <a:r>
              <a:rPr lang="en-US" sz="1800" dirty="0"/>
              <a:t>office </a:t>
            </a:r>
            <a:r>
              <a:rPr lang="en-US" sz="1800" dirty="0" smtClean="0"/>
              <a:t>equipment</a:t>
            </a:r>
            <a:r>
              <a:rPr lang="en-US" sz="1800" dirty="0"/>
              <a:t>?</a:t>
            </a:r>
            <a:endParaRPr lang="en-US" sz="1800" dirty="0" smtClean="0"/>
          </a:p>
          <a:p>
            <a:pPr marL="285750" indent="-285750">
              <a:spcBef>
                <a:spcPts val="0"/>
              </a:spcBef>
              <a:spcAft>
                <a:spcPts val="1800"/>
              </a:spcAft>
              <a:buClr>
                <a:srgbClr val="EF282F"/>
              </a:buClr>
              <a:buFont typeface="Webdings" panose="05030102010509060703" pitchFamily="18" charset="2"/>
              <a:buChar char="4"/>
            </a:pPr>
            <a:r>
              <a:rPr lang="en-US" sz="1800" dirty="0" smtClean="0"/>
              <a:t>Is it ok to use your teammate’s account log-in when you can’t get access?</a:t>
            </a:r>
          </a:p>
          <a:p>
            <a:pPr marL="285750" indent="-285750">
              <a:spcBef>
                <a:spcPts val="0"/>
              </a:spcBef>
              <a:spcAft>
                <a:spcPts val="1800"/>
              </a:spcAft>
              <a:buClr>
                <a:srgbClr val="EF282F"/>
              </a:buClr>
              <a:buFont typeface="Webdings" panose="05030102010509060703" pitchFamily="18" charset="2"/>
              <a:buChar char="4"/>
            </a:pPr>
            <a:r>
              <a:rPr lang="en-US" sz="1800" dirty="0" smtClean="0"/>
              <a:t>Can you expect privacy </a:t>
            </a:r>
            <a:r>
              <a:rPr lang="en-US" sz="1800" dirty="0"/>
              <a:t>when using a government computer OR when emailing a government email </a:t>
            </a:r>
            <a:r>
              <a:rPr lang="en-US" sz="1800" dirty="0" smtClean="0"/>
              <a:t>address</a:t>
            </a:r>
            <a:r>
              <a:rPr lang="en-US" sz="1800" dirty="0"/>
              <a:t>?</a:t>
            </a:r>
          </a:p>
          <a:p>
            <a:pPr marL="285750" indent="-285750">
              <a:spcBef>
                <a:spcPts val="0"/>
              </a:spcBef>
              <a:spcAft>
                <a:spcPts val="1800"/>
              </a:spcAft>
              <a:buClr>
                <a:srgbClr val="EF282F"/>
              </a:buClr>
              <a:buFont typeface="Webdings" panose="05030102010509060703" pitchFamily="18" charset="2"/>
              <a:buChar char="4"/>
            </a:pPr>
            <a:r>
              <a:rPr lang="en-US" sz="1800" dirty="0" smtClean="0"/>
              <a:t>Should you email personnel problems to NPO?</a:t>
            </a:r>
          </a:p>
          <a:p>
            <a:pPr marL="285750" indent="-285750">
              <a:spcBef>
                <a:spcPts val="0"/>
              </a:spcBef>
              <a:spcAft>
                <a:spcPts val="1800"/>
              </a:spcAft>
              <a:buClr>
                <a:srgbClr val="EF282F"/>
              </a:buClr>
              <a:buFont typeface="Webdings" panose="05030102010509060703" pitchFamily="18" charset="2"/>
              <a:buChar char="4"/>
            </a:pPr>
            <a:r>
              <a:rPr lang="en-US" sz="1800" dirty="0" smtClean="0"/>
              <a:t>What are the 5 reporting mechanisms for participants?</a:t>
            </a:r>
          </a:p>
          <a:p>
            <a:pPr marL="285750" indent="-285750">
              <a:spcBef>
                <a:spcPts val="0"/>
              </a:spcBef>
              <a:spcAft>
                <a:spcPts val="1800"/>
              </a:spcAft>
              <a:buClr>
                <a:srgbClr val="EF282F"/>
              </a:buClr>
              <a:buFont typeface="Webdings" panose="05030102010509060703" pitchFamily="18" charset="2"/>
              <a:buChar char="4"/>
            </a:pPr>
            <a:r>
              <a:rPr lang="en-US" sz="1800" dirty="0" smtClean="0"/>
              <a:t>Does SSAI </a:t>
            </a:r>
            <a:r>
              <a:rPr lang="en-US" sz="1800" dirty="0"/>
              <a:t>provide insurance coverage for temporary </a:t>
            </a:r>
            <a:r>
              <a:rPr lang="en-US" sz="1800" dirty="0" smtClean="0"/>
              <a:t>employees?</a:t>
            </a:r>
          </a:p>
          <a:p>
            <a:pPr marL="285750" indent="-285750">
              <a:spcBef>
                <a:spcPts val="0"/>
              </a:spcBef>
              <a:spcAft>
                <a:spcPts val="1800"/>
              </a:spcAft>
              <a:buClr>
                <a:srgbClr val="EF282F"/>
              </a:buClr>
              <a:buFont typeface="Webdings" panose="05030102010509060703" pitchFamily="18" charset="2"/>
              <a:buChar char="4"/>
            </a:pPr>
            <a:r>
              <a:rPr lang="en-US" sz="1800" dirty="0" smtClean="0"/>
              <a:t>Do you need to reapply if you want to come back in a </a:t>
            </a:r>
            <a:r>
              <a:rPr lang="en-US" sz="1800" smtClean="0"/>
              <a:t>future term?</a:t>
            </a: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smtClean="0"/>
          </a:p>
          <a:p>
            <a:pPr marL="285750" indent="-285750">
              <a:spcBef>
                <a:spcPts val="0"/>
              </a:spcBef>
              <a:spcAft>
                <a:spcPts val="3000"/>
              </a:spcAft>
              <a:buClr>
                <a:srgbClr val="EF282F"/>
              </a:buClr>
              <a:buFont typeface="Webdings" panose="05030102010509060703" pitchFamily="18" charset="2"/>
              <a:buChar char="4"/>
            </a:pPr>
            <a:endParaRPr lang="en-US" sz="1800" dirty="0" smtClean="0"/>
          </a:p>
          <a:p>
            <a:pPr marL="285750" indent="-285750">
              <a:spcBef>
                <a:spcPts val="0"/>
              </a:spcBef>
              <a:spcAft>
                <a:spcPts val="3000"/>
              </a:spcAft>
              <a:buClr>
                <a:srgbClr val="EF282F"/>
              </a:buClr>
              <a:buFont typeface="Webdings" panose="05030102010509060703" pitchFamily="18" charset="2"/>
              <a:buChar char="4"/>
            </a:pPr>
            <a:endParaRPr lang="en-US" sz="1800" dirty="0" smtClean="0"/>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Tree>
    <p:extLst>
      <p:ext uri="{BB962C8B-B14F-4D97-AF65-F5344CB8AC3E}">
        <p14:creationId xmlns:p14="http://schemas.microsoft.com/office/powerpoint/2010/main" val="21954826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7454025" y="12230"/>
            <a:ext cx="4770120" cy="4770120"/>
          </a:xfrm>
          <a:prstGeom prst="rect">
            <a:avLst/>
          </a:prstGeom>
        </p:spPr>
      </p:pic>
      <p:pic>
        <p:nvPicPr>
          <p:cNvPr id="80" name="Picture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2970" y="-12821"/>
            <a:ext cx="7441460" cy="4764244"/>
          </a:xfrm>
          <a:prstGeom prst="rect">
            <a:avLst/>
          </a:prstGeom>
        </p:spPr>
      </p:pic>
      <p:sp>
        <p:nvSpPr>
          <p:cNvPr id="31" name="Subtitle 2"/>
          <p:cNvSpPr txBox="1">
            <a:spLocks/>
          </p:cNvSpPr>
          <p:nvPr/>
        </p:nvSpPr>
        <p:spPr>
          <a:xfrm>
            <a:off x="415353" y="5058441"/>
            <a:ext cx="6290247" cy="149578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9600" dirty="0" smtClean="0">
                <a:solidFill>
                  <a:srgbClr val="EF282F"/>
                </a:solidFill>
              </a:rPr>
              <a:t>T</a:t>
            </a:r>
            <a:r>
              <a:rPr lang="en-US" sz="7200" dirty="0" smtClean="0">
                <a:solidFill>
                  <a:srgbClr val="0061AA"/>
                </a:solidFill>
              </a:rPr>
              <a:t>HANK </a:t>
            </a:r>
            <a:r>
              <a:rPr lang="en-US" sz="9600" dirty="0" smtClean="0">
                <a:solidFill>
                  <a:srgbClr val="EF282F"/>
                </a:solidFill>
              </a:rPr>
              <a:t>Y</a:t>
            </a:r>
            <a:r>
              <a:rPr lang="en-US" sz="7200" dirty="0" smtClean="0">
                <a:solidFill>
                  <a:srgbClr val="0061AA"/>
                </a:solidFill>
              </a:rPr>
              <a:t>OU</a:t>
            </a:r>
            <a:r>
              <a:rPr lang="en-US" sz="9600" dirty="0" smtClean="0">
                <a:solidFill>
                  <a:srgbClr val="EF282F"/>
                </a:solidFill>
              </a:rPr>
              <a:t>!</a:t>
            </a:r>
          </a:p>
        </p:txBody>
      </p:sp>
      <p:sp>
        <p:nvSpPr>
          <p:cNvPr id="6" name="Rectangle 5"/>
          <p:cNvSpPr/>
          <p:nvPr/>
        </p:nvSpPr>
        <p:spPr>
          <a:xfrm>
            <a:off x="744545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44545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44545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44545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44545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44545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44545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813759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882678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9508726"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608007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676926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745120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538955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9501949" y="4134069"/>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10896590" y="63808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56019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2649056"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2649056"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2649056"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p:cNvSpPr/>
          <p:nvPr/>
        </p:nvSpPr>
        <p:spPr>
          <a:xfrm>
            <a:off x="2649056"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p:cNvSpPr/>
          <p:nvPr/>
        </p:nvSpPr>
        <p:spPr>
          <a:xfrm>
            <a:off x="2649056"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p:cNvSpPr/>
          <p:nvPr/>
        </p:nvSpPr>
        <p:spPr>
          <a:xfrm>
            <a:off x="2649056"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p:cNvSpPr/>
          <p:nvPr/>
        </p:nvSpPr>
        <p:spPr>
          <a:xfrm>
            <a:off x="2649056"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p:cNvSpPr/>
          <p:nvPr/>
        </p:nvSpPr>
        <p:spPr>
          <a:xfrm rot="16200000">
            <a:off x="334119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p:nvSpPr>
        <p:spPr>
          <a:xfrm rot="16200000">
            <a:off x="403038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p:cNvSpPr/>
          <p:nvPr/>
        </p:nvSpPr>
        <p:spPr>
          <a:xfrm rot="16200000">
            <a:off x="4712331"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p:cNvSpPr/>
          <p:nvPr/>
        </p:nvSpPr>
        <p:spPr>
          <a:xfrm rot="16200000">
            <a:off x="128367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p:cNvSpPr/>
          <p:nvPr/>
        </p:nvSpPr>
        <p:spPr>
          <a:xfrm rot="16200000">
            <a:off x="197286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p:cNvSpPr/>
          <p:nvPr/>
        </p:nvSpPr>
        <p:spPr>
          <a:xfrm rot="16200000">
            <a:off x="265481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p:cNvSpPr/>
          <p:nvPr/>
        </p:nvSpPr>
        <p:spPr>
          <a:xfrm rot="16200000">
            <a:off x="59316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p:cNvSpPr/>
          <p:nvPr/>
        </p:nvSpPr>
        <p:spPr>
          <a:xfrm>
            <a:off x="4037042"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p:cNvSpPr/>
          <p:nvPr/>
        </p:nvSpPr>
        <p:spPr>
          <a:xfrm>
            <a:off x="6071474" y="3435569"/>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p:cNvSpPr/>
          <p:nvPr/>
        </p:nvSpPr>
        <p:spPr>
          <a:xfrm>
            <a:off x="7443021" y="595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p:cNvSpPr/>
          <p:nvPr/>
        </p:nvSpPr>
        <p:spPr>
          <a:xfrm>
            <a:off x="-94115" y="0"/>
            <a:ext cx="274331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p:cNvSpPr/>
          <p:nvPr/>
        </p:nvSpPr>
        <p:spPr>
          <a:xfrm>
            <a:off x="-81832" y="683972"/>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p:cNvSpPr/>
          <p:nvPr/>
        </p:nvSpPr>
        <p:spPr>
          <a:xfrm>
            <a:off x="-81247" y="1375907"/>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p:cNvSpPr/>
          <p:nvPr/>
        </p:nvSpPr>
        <p:spPr>
          <a:xfrm>
            <a:off x="-81247" y="20543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p:cNvSpPr/>
          <p:nvPr/>
        </p:nvSpPr>
        <p:spPr>
          <a:xfrm>
            <a:off x="-81247" y="27401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p:cNvSpPr/>
          <p:nvPr/>
        </p:nvSpPr>
        <p:spPr>
          <a:xfrm>
            <a:off x="-81247" y="34259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p:cNvSpPr/>
          <p:nvPr/>
        </p:nvSpPr>
        <p:spPr>
          <a:xfrm>
            <a:off x="-81247" y="41117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p:cNvSpPr/>
          <p:nvPr/>
        </p:nvSpPr>
        <p:spPr>
          <a:xfrm rot="16200000">
            <a:off x="-146362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p:cNvSpPr/>
          <p:nvPr/>
        </p:nvSpPr>
        <p:spPr>
          <a:xfrm rot="16200000">
            <a:off x="-77443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p:cNvSpPr/>
          <p:nvPr/>
        </p:nvSpPr>
        <p:spPr>
          <a:xfrm rot="16200000">
            <a:off x="-92490"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p:cNvSpPr/>
          <p:nvPr/>
        </p:nvSpPr>
        <p:spPr>
          <a:xfrm rot="16200000">
            <a:off x="-215000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p:cNvSpPr/>
          <p:nvPr/>
        </p:nvSpPr>
        <p:spPr>
          <a:xfrm>
            <a:off x="3317078" y="709399"/>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p:cNvSpPr/>
          <p:nvPr/>
        </p:nvSpPr>
        <p:spPr>
          <a:xfrm>
            <a:off x="1968775" y="3399320"/>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42664" y="670054"/>
            <a:ext cx="1967159" cy="698536"/>
          </a:xfrm>
          <a:prstGeom prst="rect">
            <a:avLst/>
          </a:prstGeom>
        </p:spPr>
      </p:pic>
      <p:sp>
        <p:nvSpPr>
          <p:cNvPr id="81" name="Text Placeholder 5"/>
          <p:cNvSpPr txBox="1">
            <a:spLocks/>
          </p:cNvSpPr>
          <p:nvPr/>
        </p:nvSpPr>
        <p:spPr>
          <a:xfrm>
            <a:off x="7317020" y="5022000"/>
            <a:ext cx="4321614" cy="1683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solidFill>
                  <a:schemeClr val="tx1">
                    <a:lumMod val="75000"/>
                    <a:lumOff val="25000"/>
                  </a:schemeClr>
                </a:solidFill>
              </a:rPr>
              <a:t>“Respect </a:t>
            </a:r>
            <a:r>
              <a:rPr lang="en-US" dirty="0">
                <a:solidFill>
                  <a:schemeClr val="tx1">
                    <a:lumMod val="75000"/>
                    <a:lumOff val="25000"/>
                  </a:schemeClr>
                </a:solidFill>
              </a:rPr>
              <a:t>for ourselves guides our morals, respect for others guides our manners.” </a:t>
            </a:r>
          </a:p>
          <a:p>
            <a:pPr marL="0" indent="0" algn="ctr">
              <a:buNone/>
            </a:pPr>
            <a:r>
              <a:rPr lang="en-US" sz="1800" dirty="0">
                <a:solidFill>
                  <a:schemeClr val="tx1">
                    <a:lumMod val="75000"/>
                    <a:lumOff val="25000"/>
                  </a:schemeClr>
                </a:solidFill>
              </a:rPr>
              <a:t>-- Lawrence Sterne --</a:t>
            </a:r>
          </a:p>
        </p:txBody>
      </p:sp>
    </p:spTree>
    <p:extLst>
      <p:ext uri="{BB962C8B-B14F-4D97-AF65-F5344CB8AC3E}">
        <p14:creationId xmlns:p14="http://schemas.microsoft.com/office/powerpoint/2010/main" val="40633943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732207" y="2383717"/>
            <a:ext cx="6858000" cy="20615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First Week Overview</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322120" y="1240319"/>
            <a:ext cx="961435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200"/>
              </a:spcAft>
              <a:buClr>
                <a:srgbClr val="EF282F"/>
              </a:buClr>
              <a:buFont typeface="Webdings" panose="05030102010509060703" pitchFamily="18" charset="2"/>
              <a:buChar char="4"/>
            </a:pPr>
            <a:r>
              <a:rPr lang="en-US" sz="1800" dirty="0" smtClean="0"/>
              <a:t>Week 1 is focused on orientation, getting to know each other, and beginning literature review.</a:t>
            </a:r>
          </a:p>
          <a:p>
            <a:pPr marL="285750" indent="-285750">
              <a:spcBef>
                <a:spcPts val="0"/>
              </a:spcBef>
              <a:spcAft>
                <a:spcPts val="1200"/>
              </a:spcAft>
              <a:buClr>
                <a:srgbClr val="EF282F"/>
              </a:buClr>
              <a:buFont typeface="Webdings" panose="05030102010509060703" pitchFamily="18" charset="2"/>
              <a:buChar char="4"/>
            </a:pPr>
            <a:r>
              <a:rPr lang="en-US" sz="1800" dirty="0" smtClean="0"/>
              <a:t>Orientations this week fall into two categories:</a:t>
            </a:r>
          </a:p>
          <a:p>
            <a:pPr marL="800100" lvl="1" indent="-342900">
              <a:spcBef>
                <a:spcPts val="0"/>
              </a:spcBef>
              <a:spcAft>
                <a:spcPts val="1200"/>
              </a:spcAft>
              <a:buClr>
                <a:srgbClr val="EF282F"/>
              </a:buClr>
              <a:buFont typeface="+mj-lt"/>
              <a:buAutoNum type="arabicPeriod"/>
            </a:pPr>
            <a:r>
              <a:rPr lang="en-US" sz="1800" b="1" dirty="0" smtClean="0">
                <a:solidFill>
                  <a:srgbClr val="0061AA"/>
                </a:solidFill>
              </a:rPr>
              <a:t>SSAI Orientation </a:t>
            </a:r>
            <a:r>
              <a:rPr lang="en-US" sz="1800" dirty="0" smtClean="0"/>
              <a:t>– SSAI is your contracting employer and this orientation covers logistics and company-specific systems, tasks, requirements, etc. </a:t>
            </a:r>
          </a:p>
          <a:p>
            <a:pPr marL="800100" lvl="1" indent="-342900">
              <a:spcBef>
                <a:spcPts val="0"/>
              </a:spcBef>
              <a:spcAft>
                <a:spcPts val="1200"/>
              </a:spcAft>
              <a:buClr>
                <a:srgbClr val="EF282F"/>
              </a:buClr>
              <a:buFont typeface="+mj-lt"/>
              <a:buAutoNum type="arabicPeriod"/>
            </a:pPr>
            <a:r>
              <a:rPr lang="en-US" sz="1800" b="1" dirty="0" smtClean="0">
                <a:solidFill>
                  <a:srgbClr val="0061AA"/>
                </a:solidFill>
              </a:rPr>
              <a:t>DEVELOP Orientation </a:t>
            </a:r>
            <a:r>
              <a:rPr lang="en-US" sz="1800" dirty="0" smtClean="0"/>
              <a:t>– this introduces you to NASA DEVELOP, provides information about the people you will interact with, resources available to you, federal regulations and requirements, and insight into you will be doing.</a:t>
            </a:r>
          </a:p>
          <a:p>
            <a:pPr marL="285750" indent="-285750">
              <a:spcBef>
                <a:spcPts val="0"/>
              </a:spcBef>
              <a:spcAft>
                <a:spcPts val="1200"/>
              </a:spcAft>
              <a:buClr>
                <a:srgbClr val="EF282F"/>
              </a:buClr>
              <a:buFont typeface="Webdings" panose="05030102010509060703" pitchFamily="18" charset="2"/>
              <a:buChar char="4"/>
            </a:pPr>
            <a:r>
              <a:rPr lang="en-US" sz="1800" dirty="0" smtClean="0"/>
              <a:t>Center Leads are your one-stop-shop when you have questions. If they can’t answer a question, they will point you to the right person to reach out to!</a:t>
            </a:r>
          </a:p>
          <a:p>
            <a:pPr marL="285750" indent="-285750">
              <a:spcBef>
                <a:spcPts val="0"/>
              </a:spcBef>
              <a:spcAft>
                <a:spcPts val="1200"/>
              </a:spcAft>
              <a:buClr>
                <a:srgbClr val="EF282F"/>
              </a:buClr>
              <a:buFont typeface="Webdings" panose="05030102010509060703" pitchFamily="18" charset="2"/>
              <a:buChar char="4"/>
            </a:pPr>
            <a:endParaRPr lang="en-US" sz="1800" dirty="0" smtClean="0"/>
          </a:p>
        </p:txBody>
      </p:sp>
      <p:grpSp>
        <p:nvGrpSpPr>
          <p:cNvPr id="22" name="Group 21"/>
          <p:cNvGrpSpPr/>
          <p:nvPr/>
        </p:nvGrpSpPr>
        <p:grpSpPr>
          <a:xfrm>
            <a:off x="2663802" y="4742792"/>
            <a:ext cx="4674258" cy="1786800"/>
            <a:chOff x="637003" y="5290691"/>
            <a:chExt cx="3691983" cy="1056769"/>
          </a:xfrm>
        </p:grpSpPr>
        <p:sp>
          <p:nvSpPr>
            <p:cNvPr id="24" name="Text Placeholder 5"/>
            <p:cNvSpPr txBox="1">
              <a:spLocks/>
            </p:cNvSpPr>
            <p:nvPr/>
          </p:nvSpPr>
          <p:spPr>
            <a:xfrm>
              <a:off x="789996" y="5307539"/>
              <a:ext cx="3386043" cy="9497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smtClean="0">
                  <a:solidFill>
                    <a:srgbClr val="0061AA"/>
                  </a:solidFill>
                </a:rPr>
                <a:t>By The Way</a:t>
              </a:r>
            </a:p>
            <a:p>
              <a:pPr algn="ctr">
                <a:spcBef>
                  <a:spcPts val="0"/>
                </a:spcBef>
                <a:buClr>
                  <a:srgbClr val="0078C1"/>
                </a:buClr>
              </a:pPr>
              <a:r>
                <a:rPr lang="en-US" sz="1800" dirty="0" smtClean="0"/>
                <a:t>It’s really typical that during the orientation overload, you will forget things. A best practice is to take notes and refer back to the materials throughout the term!</a:t>
              </a:r>
            </a:p>
          </p:txBody>
        </p:sp>
        <p:sp>
          <p:nvSpPr>
            <p:cNvPr id="45" name="Rounded Rectangle 44"/>
            <p:cNvSpPr/>
            <p:nvPr/>
          </p:nvSpPr>
          <p:spPr>
            <a:xfrm>
              <a:off x="637003" y="5290691"/>
              <a:ext cx="3691983" cy="1056769"/>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10174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30646"/>
            <a:ext cx="2061588"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Guidebook</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322120" y="1240319"/>
            <a:ext cx="928669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Provides participants with the history and logistics of DEVELOP, as well as an overview of NASA’s Applied Sciences &amp; Capacity Building elements, operational guidelines, information about deliverables, and resources available.</a:t>
            </a:r>
          </a:p>
          <a:p>
            <a:pPr marL="285750" indent="-285750">
              <a:spcBef>
                <a:spcPts val="0"/>
              </a:spcBef>
              <a:spcAft>
                <a:spcPts val="1800"/>
              </a:spcAft>
              <a:buClr>
                <a:srgbClr val="EF282F"/>
              </a:buClr>
              <a:buFont typeface="Webdings" panose="05030102010509060703" pitchFamily="18" charset="2"/>
              <a:buChar char="4"/>
            </a:pPr>
            <a:r>
              <a:rPr lang="en-US" sz="1800" dirty="0"/>
              <a:t>Read the guidebook and fill out and sign the NASA media release on your first day in the office. </a:t>
            </a:r>
          </a:p>
          <a:p>
            <a:pPr marL="285750" indent="-285750">
              <a:spcBef>
                <a:spcPts val="0"/>
              </a:spcBef>
              <a:spcAft>
                <a:spcPts val="1800"/>
              </a:spcAft>
              <a:buClr>
                <a:srgbClr val="EF282F"/>
              </a:buClr>
              <a:buFont typeface="Webdings" panose="05030102010509060703" pitchFamily="18" charset="2"/>
              <a:buChar char="4"/>
            </a:pPr>
            <a:r>
              <a:rPr lang="en-US" sz="1800" dirty="0"/>
              <a:t>The Guidebook is </a:t>
            </a:r>
            <a:r>
              <a:rPr lang="en-US" sz="1800" dirty="0" smtClean="0"/>
              <a:t>a great </a:t>
            </a:r>
            <a:r>
              <a:rPr lang="en-US" sz="1800" dirty="0"/>
              <a:t>resource for </a:t>
            </a:r>
            <a:r>
              <a:rPr lang="en-US" sz="1800" dirty="0" smtClean="0"/>
              <a:t>information throughout the term!</a:t>
            </a:r>
            <a:endParaRPr lang="en-US" sz="1800" dirty="0"/>
          </a:p>
          <a:p>
            <a:pPr marL="285750" indent="-285750">
              <a:spcBef>
                <a:spcPts val="0"/>
              </a:spcBef>
              <a:spcAft>
                <a:spcPts val="1800"/>
              </a:spcAft>
              <a:buClr>
                <a:srgbClr val="EF282F"/>
              </a:buClr>
              <a:buFont typeface="Webdings" panose="05030102010509060703" pitchFamily="18" charset="2"/>
              <a:buChar char="4"/>
            </a:pPr>
            <a:r>
              <a:rPr lang="en-US" sz="1800" dirty="0"/>
              <a:t>if you have a question - check there first!</a:t>
            </a:r>
          </a:p>
          <a:p>
            <a:pPr marL="285750" indent="-285750">
              <a:spcBef>
                <a:spcPts val="0"/>
              </a:spcBef>
              <a:spcAft>
                <a:spcPts val="1800"/>
              </a:spcAft>
              <a:buClr>
                <a:srgbClr val="EF282F"/>
              </a:buClr>
              <a:buFont typeface="Webdings" panose="05030102010509060703" pitchFamily="18" charset="2"/>
              <a:buChar char="4"/>
            </a:pPr>
            <a:endParaRPr lang="en-US" sz="1800" dirty="0" smtClean="0"/>
          </a:p>
        </p:txBody>
      </p:sp>
      <p:pic>
        <p:nvPicPr>
          <p:cNvPr id="41" name="Picture 4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7550" y="4424764"/>
            <a:ext cx="2090188" cy="1920240"/>
          </a:xfrm>
          <a:prstGeom prst="rect">
            <a:avLst/>
          </a:prstGeom>
          <a:ln>
            <a:noFill/>
          </a:ln>
          <a:effectLst>
            <a:outerShdw blurRad="292100" dist="139700" dir="2700000" algn="tl" rotWithShape="0">
              <a:srgbClr val="333333">
                <a:alpha val="65000"/>
              </a:srgbClr>
            </a:outerShdw>
          </a:effectLst>
        </p:spPr>
      </p:pic>
      <p:pic>
        <p:nvPicPr>
          <p:cNvPr id="44" name="Picture 4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5479004" y="4680870"/>
            <a:ext cx="1920240" cy="1440180"/>
          </a:xfrm>
          <a:prstGeom prst="rect">
            <a:avLst/>
          </a:prstGeom>
          <a:ln>
            <a:noFill/>
          </a:ln>
          <a:effectLst>
            <a:outerShdw blurRad="292100" dist="139700" dir="2700000" algn="tl" rotWithShape="0">
              <a:srgbClr val="333333">
                <a:alpha val="65000"/>
              </a:srgbClr>
            </a:outerShdw>
          </a:effectLst>
        </p:spPr>
      </p:pic>
      <p:pic>
        <p:nvPicPr>
          <p:cNvPr id="47" name="Picture 4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63168" y="4433220"/>
            <a:ext cx="2883244" cy="1920240"/>
          </a:xfrm>
          <a:prstGeom prst="rect">
            <a:avLst/>
          </a:prstGeom>
          <a:ln>
            <a:noFill/>
          </a:ln>
          <a:effectLst>
            <a:outerShdw blurRad="292100" dist="139700" dir="2700000" algn="tl" rotWithShape="0">
              <a:srgbClr val="333333">
                <a:alpha val="65000"/>
              </a:srgbClr>
            </a:outerShdw>
          </a:effectLst>
        </p:spPr>
      </p:pic>
      <p:pic>
        <p:nvPicPr>
          <p:cNvPr id="48" name="Picture 4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95958" y="4424764"/>
            <a:ext cx="2560320" cy="19202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94471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2" cstate="print">
            <a:extLst>
              <a:ext uri="{28A0092B-C50C-407E-A947-70E740481C1C}">
                <a14:useLocalDpi xmlns:a14="http://schemas.microsoft.com/office/drawing/2010/main" val="0"/>
              </a:ext>
            </a:extLst>
          </a:blip>
          <a:srcRect t="28368" b="34637"/>
          <a:stretch/>
        </p:blipFill>
        <p:spPr>
          <a:xfrm rot="5400000">
            <a:off x="7714587" y="2395079"/>
            <a:ext cx="6872492" cy="208233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Tips for Success:</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322121" y="1209673"/>
            <a:ext cx="405175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200"/>
              </a:spcAft>
              <a:buClr>
                <a:srgbClr val="EF282F"/>
              </a:buClr>
              <a:buFont typeface="Webdings" panose="05030102010509060703" pitchFamily="18" charset="2"/>
              <a:buChar char="4"/>
            </a:pPr>
            <a:r>
              <a:rPr lang="en-US" sz="1800" dirty="0" smtClean="0"/>
              <a:t>Be FLEXIBLE</a:t>
            </a:r>
          </a:p>
          <a:p>
            <a:pPr marL="285750" indent="-285750">
              <a:spcBef>
                <a:spcPts val="0"/>
              </a:spcBef>
              <a:spcAft>
                <a:spcPts val="1200"/>
              </a:spcAft>
              <a:buClr>
                <a:srgbClr val="EF282F"/>
              </a:buClr>
              <a:buFont typeface="Webdings" panose="05030102010509060703" pitchFamily="18" charset="2"/>
              <a:buChar char="4"/>
            </a:pPr>
            <a:r>
              <a:rPr lang="en-US" sz="1800" dirty="0"/>
              <a:t>Have an OPEN MIND</a:t>
            </a:r>
          </a:p>
          <a:p>
            <a:pPr marL="285750" indent="-285750">
              <a:spcBef>
                <a:spcPts val="0"/>
              </a:spcBef>
              <a:spcAft>
                <a:spcPts val="1200"/>
              </a:spcAft>
              <a:buClr>
                <a:srgbClr val="EF282F"/>
              </a:buClr>
              <a:buFont typeface="Webdings" panose="05030102010509060703" pitchFamily="18" charset="2"/>
              <a:buChar char="4"/>
            </a:pPr>
            <a:r>
              <a:rPr lang="en-US" sz="1800" dirty="0" smtClean="0"/>
              <a:t>Stay ORGANIZED</a:t>
            </a:r>
          </a:p>
          <a:p>
            <a:pPr marL="285750" indent="-285750">
              <a:spcBef>
                <a:spcPts val="0"/>
              </a:spcBef>
              <a:spcAft>
                <a:spcPts val="1200"/>
              </a:spcAft>
              <a:buClr>
                <a:srgbClr val="EF282F"/>
              </a:buClr>
              <a:buFont typeface="Webdings" panose="05030102010509060703" pitchFamily="18" charset="2"/>
              <a:buChar char="4"/>
            </a:pPr>
            <a:r>
              <a:rPr lang="en-US" sz="1800" dirty="0" smtClean="0"/>
              <a:t>TEAMWORK is key</a:t>
            </a:r>
          </a:p>
          <a:p>
            <a:pPr marL="285750" indent="-285750">
              <a:spcBef>
                <a:spcPts val="0"/>
              </a:spcBef>
              <a:spcAft>
                <a:spcPts val="1200"/>
              </a:spcAft>
              <a:buClr>
                <a:srgbClr val="EF282F"/>
              </a:buClr>
              <a:buFont typeface="Webdings" panose="05030102010509060703" pitchFamily="18" charset="2"/>
              <a:buChar char="4"/>
            </a:pPr>
            <a:r>
              <a:rPr lang="en-US" sz="1800" dirty="0" smtClean="0"/>
              <a:t>LEARN from those around you</a:t>
            </a:r>
          </a:p>
          <a:p>
            <a:pPr marL="285750" indent="-285750">
              <a:spcBef>
                <a:spcPts val="0"/>
              </a:spcBef>
              <a:spcAft>
                <a:spcPts val="1200"/>
              </a:spcAft>
              <a:buClr>
                <a:srgbClr val="EF282F"/>
              </a:buClr>
              <a:buFont typeface="Webdings" panose="05030102010509060703" pitchFamily="18" charset="2"/>
              <a:buChar char="4"/>
            </a:pPr>
            <a:r>
              <a:rPr lang="en-US" sz="1800" dirty="0" smtClean="0"/>
              <a:t>Go ABOVE and BEYOND</a:t>
            </a:r>
          </a:p>
          <a:p>
            <a:pPr marL="285750" indent="-285750">
              <a:spcBef>
                <a:spcPts val="0"/>
              </a:spcBef>
              <a:spcAft>
                <a:spcPts val="1200"/>
              </a:spcAft>
              <a:buClr>
                <a:srgbClr val="EF282F"/>
              </a:buClr>
              <a:buFont typeface="Webdings" panose="05030102010509060703" pitchFamily="18" charset="2"/>
              <a:buChar char="4"/>
            </a:pPr>
            <a:r>
              <a:rPr lang="en-US" sz="1800" dirty="0" smtClean="0"/>
              <a:t>HELP and ENCOURAGE others</a:t>
            </a:r>
          </a:p>
          <a:p>
            <a:pPr marL="285750" indent="-285750">
              <a:spcBef>
                <a:spcPts val="0"/>
              </a:spcBef>
              <a:spcAft>
                <a:spcPts val="1200"/>
              </a:spcAft>
              <a:buClr>
                <a:srgbClr val="EF282F"/>
              </a:buClr>
              <a:buFont typeface="Webdings" panose="05030102010509060703" pitchFamily="18" charset="2"/>
              <a:buChar char="4"/>
            </a:pPr>
            <a:r>
              <a:rPr lang="en-US" sz="1800" dirty="0" smtClean="0"/>
              <a:t>Be MINDFUL and RESPECTFUL</a:t>
            </a:r>
          </a:p>
          <a:p>
            <a:pPr marL="285750" indent="-285750">
              <a:spcBef>
                <a:spcPts val="0"/>
              </a:spcBef>
              <a:spcAft>
                <a:spcPts val="1200"/>
              </a:spcAft>
              <a:buClr>
                <a:srgbClr val="EF282F"/>
              </a:buClr>
              <a:buFont typeface="Webdings" panose="05030102010509060703" pitchFamily="18" charset="2"/>
              <a:buChar char="4"/>
            </a:pPr>
            <a:r>
              <a:rPr lang="en-US" sz="1800" dirty="0" smtClean="0"/>
              <a:t>Demonstrate INTEGRITY</a:t>
            </a:r>
          </a:p>
          <a:p>
            <a:pPr marL="285750" indent="-285750">
              <a:spcBef>
                <a:spcPts val="0"/>
              </a:spcBef>
              <a:spcAft>
                <a:spcPts val="1200"/>
              </a:spcAft>
              <a:buClr>
                <a:srgbClr val="EF282F"/>
              </a:buClr>
              <a:buFont typeface="Webdings" panose="05030102010509060703" pitchFamily="18" charset="2"/>
              <a:buChar char="4"/>
            </a:pPr>
            <a:r>
              <a:rPr lang="en-US" sz="1800" dirty="0" smtClean="0"/>
              <a:t>Follow the RULES</a:t>
            </a:r>
          </a:p>
          <a:p>
            <a:pPr marL="285750" indent="-285750">
              <a:spcBef>
                <a:spcPts val="0"/>
              </a:spcBef>
              <a:spcAft>
                <a:spcPts val="1200"/>
              </a:spcAft>
              <a:buClr>
                <a:srgbClr val="EF282F"/>
              </a:buClr>
              <a:buFont typeface="Webdings" panose="05030102010509060703" pitchFamily="18" charset="2"/>
              <a:buChar char="4"/>
            </a:pPr>
            <a:r>
              <a:rPr lang="en-US" sz="1800" dirty="0" smtClean="0"/>
              <a:t>Have FUN</a:t>
            </a:r>
          </a:p>
          <a:p>
            <a:pPr marL="285750" indent="-285750">
              <a:spcBef>
                <a:spcPts val="0"/>
              </a:spcBef>
              <a:spcAft>
                <a:spcPts val="1200"/>
              </a:spcAft>
              <a:buClr>
                <a:srgbClr val="EF282F"/>
              </a:buClr>
              <a:buFont typeface="Webdings" panose="05030102010509060703" pitchFamily="18" charset="2"/>
              <a:buChar char="4"/>
            </a:pPr>
            <a:r>
              <a:rPr lang="en-US" sz="1800" dirty="0" smtClean="0"/>
              <a:t>BUILD your résumé</a:t>
            </a:r>
          </a:p>
          <a:p>
            <a:pPr marL="285750" indent="-285750">
              <a:spcBef>
                <a:spcPts val="0"/>
              </a:spcBef>
              <a:spcAft>
                <a:spcPts val="1200"/>
              </a:spcAft>
              <a:buClr>
                <a:srgbClr val="EF282F"/>
              </a:buClr>
              <a:buFont typeface="Webdings" panose="05030102010509060703" pitchFamily="18" charset="2"/>
              <a:buChar char="4"/>
            </a:pPr>
            <a:r>
              <a:rPr lang="en-US" sz="1800" dirty="0" smtClean="0"/>
              <a:t>Be ON TIME</a:t>
            </a:r>
          </a:p>
          <a:p>
            <a:pPr marL="285750" indent="-285750">
              <a:spcBef>
                <a:spcPts val="0"/>
              </a:spcBef>
              <a:spcAft>
                <a:spcPts val="1200"/>
              </a:spcAft>
              <a:buClr>
                <a:srgbClr val="EF282F"/>
              </a:buClr>
              <a:buFont typeface="Webdings" panose="05030102010509060703" pitchFamily="18" charset="2"/>
              <a:buChar char="4"/>
            </a:pPr>
            <a:endParaRPr lang="en-US" sz="1800" dirty="0" smtClean="0"/>
          </a:p>
          <a:p>
            <a:pPr marL="285750" indent="-285750">
              <a:spcBef>
                <a:spcPts val="0"/>
              </a:spcBef>
              <a:spcAft>
                <a:spcPts val="1800"/>
              </a:spcAft>
              <a:buClr>
                <a:srgbClr val="EF282F"/>
              </a:buClr>
              <a:buFont typeface="Webdings" panose="05030102010509060703" pitchFamily="18" charset="2"/>
              <a:buChar char="4"/>
            </a:pPr>
            <a:endParaRPr lang="en-US" sz="1800" dirty="0" smtClean="0"/>
          </a:p>
          <a:p>
            <a:pPr marL="285750" indent="-285750">
              <a:spcBef>
                <a:spcPts val="0"/>
              </a:spcBef>
              <a:spcAft>
                <a:spcPts val="1800"/>
              </a:spcAft>
              <a:buClr>
                <a:srgbClr val="EF282F"/>
              </a:buClr>
              <a:buFont typeface="Webdings" panose="05030102010509060703" pitchFamily="18" charset="2"/>
              <a:buChar char="4"/>
            </a:pPr>
            <a:endParaRPr lang="en-US" sz="1800" dirty="0" smtClean="0"/>
          </a:p>
          <a:p>
            <a:pPr marL="285750" indent="-285750">
              <a:spcBef>
                <a:spcPts val="0"/>
              </a:spcBef>
              <a:spcAft>
                <a:spcPts val="1800"/>
              </a:spcAft>
              <a:buClr>
                <a:srgbClr val="EF282F"/>
              </a:buClr>
              <a:buFont typeface="Webdings" panose="05030102010509060703" pitchFamily="18" charset="2"/>
              <a:buChar char="4"/>
            </a:pPr>
            <a:endParaRPr lang="en-US" sz="1800" dirty="0" smtClean="0"/>
          </a:p>
        </p:txBody>
      </p:sp>
      <p:sp>
        <p:nvSpPr>
          <p:cNvPr id="42" name="Text Placeholder 5"/>
          <p:cNvSpPr txBox="1">
            <a:spLocks/>
          </p:cNvSpPr>
          <p:nvPr/>
        </p:nvSpPr>
        <p:spPr>
          <a:xfrm>
            <a:off x="4753092" y="1209672"/>
            <a:ext cx="5030988"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200"/>
              </a:spcAft>
              <a:buClr>
                <a:srgbClr val="EF282F"/>
              </a:buClr>
              <a:buFont typeface="Webdings" panose="05030102010509060703" pitchFamily="18" charset="2"/>
              <a:buChar char="4"/>
            </a:pPr>
            <a:r>
              <a:rPr lang="en-US" sz="1800" dirty="0"/>
              <a:t>Maintain a POSITIVE attitude</a:t>
            </a:r>
          </a:p>
          <a:p>
            <a:pPr marL="285750" indent="-285750">
              <a:spcBef>
                <a:spcPts val="0"/>
              </a:spcBef>
              <a:spcAft>
                <a:spcPts val="1200"/>
              </a:spcAft>
              <a:buClr>
                <a:srgbClr val="EF282F"/>
              </a:buClr>
              <a:buFont typeface="Webdings" panose="05030102010509060703" pitchFamily="18" charset="2"/>
              <a:buChar char="4"/>
            </a:pPr>
            <a:r>
              <a:rPr lang="en-US" sz="1800" dirty="0"/>
              <a:t>Promote HARMONY</a:t>
            </a:r>
          </a:p>
          <a:p>
            <a:pPr marL="285750" indent="-285750">
              <a:spcBef>
                <a:spcPts val="0"/>
              </a:spcBef>
              <a:spcAft>
                <a:spcPts val="1200"/>
              </a:spcAft>
              <a:buClr>
                <a:srgbClr val="EF282F"/>
              </a:buClr>
              <a:buFont typeface="Webdings" panose="05030102010509060703" pitchFamily="18" charset="2"/>
              <a:buChar char="4"/>
            </a:pPr>
            <a:r>
              <a:rPr lang="en-US" sz="1800" dirty="0" smtClean="0"/>
              <a:t>Be READY to present any moment</a:t>
            </a:r>
          </a:p>
          <a:p>
            <a:pPr marL="285750" indent="-285750">
              <a:spcBef>
                <a:spcPts val="0"/>
              </a:spcBef>
              <a:spcAft>
                <a:spcPts val="1200"/>
              </a:spcAft>
              <a:buClr>
                <a:srgbClr val="EF282F"/>
              </a:buClr>
              <a:buFont typeface="Webdings" panose="05030102010509060703" pitchFamily="18" charset="2"/>
              <a:buChar char="4"/>
            </a:pPr>
            <a:r>
              <a:rPr lang="en-US" sz="1800" dirty="0" smtClean="0"/>
              <a:t>Accept that things CHANGE</a:t>
            </a:r>
          </a:p>
          <a:p>
            <a:pPr marL="285750" indent="-285750">
              <a:spcBef>
                <a:spcPts val="0"/>
              </a:spcBef>
              <a:spcAft>
                <a:spcPts val="1200"/>
              </a:spcAft>
              <a:buClr>
                <a:srgbClr val="EF282F"/>
              </a:buClr>
              <a:buFont typeface="Webdings" panose="05030102010509060703" pitchFamily="18" charset="2"/>
              <a:buChar char="4"/>
            </a:pPr>
            <a:r>
              <a:rPr lang="en-US" sz="1800" dirty="0" smtClean="0"/>
              <a:t>EXPECT the unexpected</a:t>
            </a:r>
          </a:p>
          <a:p>
            <a:pPr marL="285750" indent="-285750">
              <a:spcBef>
                <a:spcPts val="0"/>
              </a:spcBef>
              <a:spcAft>
                <a:spcPts val="1200"/>
              </a:spcAft>
              <a:buClr>
                <a:srgbClr val="EF282F"/>
              </a:buClr>
              <a:buFont typeface="Webdings" panose="05030102010509060703" pitchFamily="18" charset="2"/>
              <a:buChar char="4"/>
            </a:pPr>
            <a:r>
              <a:rPr lang="en-US" sz="1800" dirty="0" smtClean="0"/>
              <a:t>Keep track of DEADLINES</a:t>
            </a:r>
          </a:p>
          <a:p>
            <a:pPr marL="285750" indent="-285750">
              <a:spcBef>
                <a:spcPts val="0"/>
              </a:spcBef>
              <a:spcAft>
                <a:spcPts val="1200"/>
              </a:spcAft>
              <a:buClr>
                <a:srgbClr val="EF282F"/>
              </a:buClr>
              <a:buFont typeface="Webdings" panose="05030102010509060703" pitchFamily="18" charset="2"/>
              <a:buChar char="4"/>
            </a:pPr>
            <a:r>
              <a:rPr lang="en-US" sz="1800" dirty="0" smtClean="0"/>
              <a:t>Nomenclature MATTERS</a:t>
            </a:r>
          </a:p>
          <a:p>
            <a:pPr marL="285750" indent="-285750">
              <a:spcBef>
                <a:spcPts val="0"/>
              </a:spcBef>
              <a:spcAft>
                <a:spcPts val="1200"/>
              </a:spcAft>
              <a:buClr>
                <a:srgbClr val="EF282F"/>
              </a:buClr>
              <a:buFont typeface="Webdings" panose="05030102010509060703" pitchFamily="18" charset="2"/>
              <a:buChar char="4"/>
            </a:pPr>
            <a:r>
              <a:rPr lang="en-US" sz="1800" dirty="0" smtClean="0"/>
              <a:t>File MANAGEMENT is key</a:t>
            </a:r>
          </a:p>
          <a:p>
            <a:pPr marL="285750" indent="-285750">
              <a:spcBef>
                <a:spcPts val="0"/>
              </a:spcBef>
              <a:spcAft>
                <a:spcPts val="1200"/>
              </a:spcAft>
              <a:buClr>
                <a:srgbClr val="EF282F"/>
              </a:buClr>
              <a:buFont typeface="Webdings" panose="05030102010509060703" pitchFamily="18" charset="2"/>
              <a:buChar char="4"/>
            </a:pPr>
            <a:r>
              <a:rPr lang="en-US" sz="1800" dirty="0"/>
              <a:t>Be INNOVATIVE</a:t>
            </a:r>
          </a:p>
          <a:p>
            <a:pPr marL="285750" indent="-285750">
              <a:spcBef>
                <a:spcPts val="0"/>
              </a:spcBef>
              <a:spcAft>
                <a:spcPts val="1200"/>
              </a:spcAft>
              <a:buClr>
                <a:srgbClr val="EF282F"/>
              </a:buClr>
              <a:buFont typeface="Webdings" panose="05030102010509060703" pitchFamily="18" charset="2"/>
              <a:buChar char="4"/>
            </a:pPr>
            <a:r>
              <a:rPr lang="en-US" sz="1800" dirty="0"/>
              <a:t>NEVER plagiarize </a:t>
            </a:r>
          </a:p>
          <a:p>
            <a:pPr marL="285750" indent="-285750">
              <a:spcBef>
                <a:spcPts val="0"/>
              </a:spcBef>
              <a:spcAft>
                <a:spcPts val="1200"/>
              </a:spcAft>
              <a:buClr>
                <a:srgbClr val="EF282F"/>
              </a:buClr>
              <a:buFont typeface="Webdings" panose="05030102010509060703" pitchFamily="18" charset="2"/>
              <a:buChar char="4"/>
            </a:pPr>
            <a:r>
              <a:rPr lang="en-US" sz="1800" dirty="0" smtClean="0"/>
              <a:t>Explore OPPORTUNITIES</a:t>
            </a:r>
          </a:p>
          <a:p>
            <a:pPr marL="285750" indent="-285750">
              <a:spcBef>
                <a:spcPts val="0"/>
              </a:spcBef>
              <a:spcAft>
                <a:spcPts val="1200"/>
              </a:spcAft>
              <a:buClr>
                <a:srgbClr val="EF282F"/>
              </a:buClr>
              <a:buFont typeface="Webdings" panose="05030102010509060703" pitchFamily="18" charset="2"/>
              <a:buChar char="4"/>
            </a:pPr>
            <a:r>
              <a:rPr lang="en-US" sz="1800" dirty="0" smtClean="0"/>
              <a:t>Try NEW things</a:t>
            </a:r>
            <a:endParaRPr lang="en-US" sz="1800" dirty="0"/>
          </a:p>
          <a:p>
            <a:pPr marL="285750" indent="-285750">
              <a:spcBef>
                <a:spcPts val="0"/>
              </a:spcBef>
              <a:spcAft>
                <a:spcPts val="1200"/>
              </a:spcAft>
              <a:buClr>
                <a:srgbClr val="EF282F"/>
              </a:buClr>
              <a:buFont typeface="Webdings" panose="05030102010509060703" pitchFamily="18" charset="2"/>
              <a:buChar char="4"/>
            </a:pPr>
            <a:r>
              <a:rPr lang="en-US" sz="1800" dirty="0" smtClean="0"/>
              <a:t>NETWORK! NETWORK! NETWORK!</a:t>
            </a:r>
          </a:p>
          <a:p>
            <a:pPr marL="285750" indent="-285750">
              <a:spcBef>
                <a:spcPts val="0"/>
              </a:spcBef>
              <a:spcAft>
                <a:spcPts val="1800"/>
              </a:spcAft>
              <a:buClr>
                <a:srgbClr val="EF282F"/>
              </a:buClr>
              <a:buFont typeface="Webdings" panose="05030102010509060703" pitchFamily="18" charset="2"/>
              <a:buChar char="4"/>
            </a:pPr>
            <a:endParaRPr lang="en-US" sz="1800" dirty="0" smtClean="0"/>
          </a:p>
          <a:p>
            <a:pPr marL="285750" indent="-285750">
              <a:spcBef>
                <a:spcPts val="0"/>
              </a:spcBef>
              <a:spcAft>
                <a:spcPts val="1800"/>
              </a:spcAft>
              <a:buClr>
                <a:srgbClr val="EF282F"/>
              </a:buClr>
              <a:buFont typeface="Webdings" panose="05030102010509060703" pitchFamily="18" charset="2"/>
              <a:buChar char="4"/>
            </a:pPr>
            <a:endParaRPr lang="en-US" sz="1800" dirty="0" smtClean="0"/>
          </a:p>
          <a:p>
            <a:pPr marL="285750" indent="-285750">
              <a:spcBef>
                <a:spcPts val="0"/>
              </a:spcBef>
              <a:spcAft>
                <a:spcPts val="1800"/>
              </a:spcAft>
              <a:buClr>
                <a:srgbClr val="EF282F"/>
              </a:buClr>
              <a:buFont typeface="Webdings" panose="05030102010509060703" pitchFamily="18" charset="2"/>
              <a:buChar char="4"/>
            </a:pPr>
            <a:endParaRPr lang="en-US" sz="1800" dirty="0" smtClean="0"/>
          </a:p>
          <a:p>
            <a:pPr marL="285750" indent="-285750">
              <a:spcBef>
                <a:spcPts val="0"/>
              </a:spcBef>
              <a:spcAft>
                <a:spcPts val="1800"/>
              </a:spcAft>
              <a:buClr>
                <a:srgbClr val="EF282F"/>
              </a:buClr>
              <a:buFont typeface="Webdings" panose="05030102010509060703" pitchFamily="18" charset="2"/>
              <a:buChar char="4"/>
            </a:pPr>
            <a:endParaRPr lang="en-US" sz="1800" dirty="0" smtClean="0"/>
          </a:p>
          <a:p>
            <a:pPr marL="285750" indent="-285750">
              <a:spcBef>
                <a:spcPts val="0"/>
              </a:spcBef>
              <a:spcAft>
                <a:spcPts val="1800"/>
              </a:spcAft>
              <a:buClr>
                <a:srgbClr val="EF282F"/>
              </a:buClr>
              <a:buFont typeface="Webdings" panose="05030102010509060703" pitchFamily="18" charset="2"/>
              <a:buChar char="4"/>
            </a:pPr>
            <a:endParaRPr lang="en-US" sz="1800" dirty="0" smtClean="0"/>
          </a:p>
        </p:txBody>
      </p:sp>
    </p:spTree>
    <p:extLst>
      <p:ext uri="{BB962C8B-B14F-4D97-AF65-F5344CB8AC3E}">
        <p14:creationId xmlns:p14="http://schemas.microsoft.com/office/powerpoint/2010/main" val="39481630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5049" y="2400126"/>
            <a:ext cx="6872492" cy="204325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Professionalism &amp; Dress Code</a:t>
            </a:r>
            <a:endParaRPr lang="en-US" dirty="0">
              <a:solidFill>
                <a:srgbClr val="0061AA"/>
              </a:solidFill>
            </a:endParaRPr>
          </a:p>
        </p:txBody>
      </p:sp>
      <p:sp>
        <p:nvSpPr>
          <p:cNvPr id="4" name="Rectangle 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4" name="Picture 7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5" name="Text Placeholder 5"/>
          <p:cNvSpPr txBox="1">
            <a:spLocks/>
          </p:cNvSpPr>
          <p:nvPr/>
        </p:nvSpPr>
        <p:spPr>
          <a:xfrm>
            <a:off x="322122" y="1240320"/>
            <a:ext cx="9568638" cy="154258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200"/>
              </a:spcAft>
              <a:buClr>
                <a:srgbClr val="EF282F"/>
              </a:buClr>
              <a:buFont typeface="Webdings" panose="05030102010509060703" pitchFamily="18" charset="2"/>
              <a:buChar char="4"/>
            </a:pPr>
            <a:r>
              <a:rPr lang="en-US" sz="1800" dirty="0" smtClean="0"/>
              <a:t>Professionalism is </a:t>
            </a:r>
            <a:r>
              <a:rPr lang="en-US" sz="1800" dirty="0"/>
              <a:t>“the conduct, aims, or qualities that characterize or mark a profession or a professional </a:t>
            </a:r>
            <a:r>
              <a:rPr lang="en-US" sz="1800" dirty="0" smtClean="0"/>
              <a:t>person.”</a:t>
            </a:r>
            <a:endParaRPr lang="en-US" sz="1800" dirty="0"/>
          </a:p>
          <a:p>
            <a:pPr marL="285750" indent="-285750">
              <a:spcBef>
                <a:spcPts val="0"/>
              </a:spcBef>
              <a:spcAft>
                <a:spcPts val="1200"/>
              </a:spcAft>
              <a:buClr>
                <a:srgbClr val="EF282F"/>
              </a:buClr>
              <a:buFont typeface="Webdings" panose="05030102010509060703" pitchFamily="18" charset="2"/>
              <a:buChar char="4"/>
            </a:pPr>
            <a:r>
              <a:rPr lang="en-US" sz="1800" dirty="0"/>
              <a:t>DEVELOP is an opportunity for all participants to improve in their professionalism</a:t>
            </a:r>
            <a:r>
              <a:rPr lang="en-US" sz="1800" dirty="0" smtClean="0"/>
              <a:t>.</a:t>
            </a:r>
          </a:p>
          <a:p>
            <a:pPr marL="285750" indent="-285750">
              <a:spcBef>
                <a:spcPts val="0"/>
              </a:spcBef>
              <a:spcAft>
                <a:spcPts val="1200"/>
              </a:spcAft>
              <a:buClr>
                <a:srgbClr val="EF282F"/>
              </a:buClr>
              <a:buFont typeface="Webdings" panose="05030102010509060703" pitchFamily="18" charset="2"/>
              <a:buChar char="4"/>
            </a:pPr>
            <a:r>
              <a:rPr lang="en-US" sz="1800" dirty="0" smtClean="0"/>
              <a:t>Characteristics of professionalism:</a:t>
            </a:r>
          </a:p>
        </p:txBody>
      </p:sp>
      <p:sp>
        <p:nvSpPr>
          <p:cNvPr id="22" name="Rectangle 21"/>
          <p:cNvSpPr/>
          <p:nvPr/>
        </p:nvSpPr>
        <p:spPr>
          <a:xfrm>
            <a:off x="2729194" y="2653397"/>
            <a:ext cx="3279480" cy="1754326"/>
          </a:xfrm>
          <a:prstGeom prst="rect">
            <a:avLst/>
          </a:prstGeom>
        </p:spPr>
        <p:txBody>
          <a:bodyPr wrap="square">
            <a:spAutoFit/>
          </a:bodyPr>
          <a:lstStyle/>
          <a:p>
            <a:pPr marL="285750" indent="-285750">
              <a:buClr>
                <a:srgbClr val="0A1E8A"/>
              </a:buClr>
              <a:buFont typeface="Wingdings" panose="05000000000000000000" pitchFamily="2" charset="2"/>
              <a:buChar char="ü"/>
            </a:pPr>
            <a:r>
              <a:rPr lang="en-US" dirty="0" smtClean="0">
                <a:solidFill>
                  <a:schemeClr val="tx1">
                    <a:lumMod val="75000"/>
                    <a:lumOff val="25000"/>
                  </a:schemeClr>
                </a:solidFill>
              </a:rPr>
              <a:t>Polite</a:t>
            </a:r>
          </a:p>
          <a:p>
            <a:pPr marL="285750" indent="-285750">
              <a:buClr>
                <a:srgbClr val="0A1E8A"/>
              </a:buClr>
              <a:buFont typeface="Wingdings" panose="05000000000000000000" pitchFamily="2" charset="2"/>
              <a:buChar char="ü"/>
            </a:pPr>
            <a:r>
              <a:rPr lang="en-US" dirty="0" smtClean="0">
                <a:solidFill>
                  <a:schemeClr val="tx1">
                    <a:lumMod val="75000"/>
                    <a:lumOff val="25000"/>
                  </a:schemeClr>
                </a:solidFill>
              </a:rPr>
              <a:t>Orderly Appearance</a:t>
            </a:r>
            <a:endParaRPr lang="en-US" dirty="0">
              <a:solidFill>
                <a:schemeClr val="tx1">
                  <a:lumMod val="75000"/>
                  <a:lumOff val="25000"/>
                </a:schemeClr>
              </a:solidFill>
            </a:endParaRPr>
          </a:p>
          <a:p>
            <a:pPr marL="285750" indent="-285750">
              <a:buClr>
                <a:srgbClr val="0A1E8A"/>
              </a:buClr>
              <a:buFont typeface="Wingdings" panose="05000000000000000000" pitchFamily="2" charset="2"/>
              <a:buChar char="ü"/>
            </a:pPr>
            <a:r>
              <a:rPr lang="en-US" dirty="0" smtClean="0">
                <a:solidFill>
                  <a:schemeClr val="tx1">
                    <a:lumMod val="75000"/>
                    <a:lumOff val="25000"/>
                  </a:schemeClr>
                </a:solidFill>
              </a:rPr>
              <a:t>Calm Demeanor</a:t>
            </a:r>
            <a:endParaRPr lang="en-US" dirty="0">
              <a:solidFill>
                <a:schemeClr val="tx1">
                  <a:lumMod val="75000"/>
                  <a:lumOff val="25000"/>
                </a:schemeClr>
              </a:solidFill>
            </a:endParaRPr>
          </a:p>
          <a:p>
            <a:pPr marL="285750" indent="-285750">
              <a:buClr>
                <a:srgbClr val="0A1E8A"/>
              </a:buClr>
              <a:buFont typeface="Wingdings" panose="05000000000000000000" pitchFamily="2" charset="2"/>
              <a:buChar char="ü"/>
            </a:pPr>
            <a:r>
              <a:rPr lang="en-US" dirty="0" smtClean="0">
                <a:solidFill>
                  <a:schemeClr val="tx1">
                    <a:lumMod val="75000"/>
                    <a:lumOff val="25000"/>
                  </a:schemeClr>
                </a:solidFill>
              </a:rPr>
              <a:t>Good Written &amp; Oral Correspondence</a:t>
            </a:r>
            <a:endParaRPr lang="en-US" dirty="0">
              <a:solidFill>
                <a:schemeClr val="tx1">
                  <a:lumMod val="75000"/>
                  <a:lumOff val="25000"/>
                </a:schemeClr>
              </a:solidFill>
            </a:endParaRPr>
          </a:p>
          <a:p>
            <a:pPr marL="285750" indent="-285750">
              <a:buClr>
                <a:srgbClr val="0A1E8A"/>
              </a:buClr>
              <a:buFont typeface="Wingdings" panose="05000000000000000000" pitchFamily="2" charset="2"/>
              <a:buChar char="ü"/>
            </a:pPr>
            <a:r>
              <a:rPr lang="en-US" dirty="0" smtClean="0">
                <a:solidFill>
                  <a:schemeClr val="tx1">
                    <a:lumMod val="75000"/>
                    <a:lumOff val="25000"/>
                  </a:schemeClr>
                </a:solidFill>
              </a:rPr>
              <a:t>Accountable</a:t>
            </a:r>
            <a:endParaRPr lang="en-US" dirty="0">
              <a:solidFill>
                <a:schemeClr val="tx1">
                  <a:lumMod val="75000"/>
                  <a:lumOff val="25000"/>
                </a:schemeClr>
              </a:solidFill>
            </a:endParaRPr>
          </a:p>
        </p:txBody>
      </p:sp>
      <p:grpSp>
        <p:nvGrpSpPr>
          <p:cNvPr id="24" name="Group 23"/>
          <p:cNvGrpSpPr/>
          <p:nvPr/>
        </p:nvGrpSpPr>
        <p:grpSpPr>
          <a:xfrm>
            <a:off x="538246" y="4658973"/>
            <a:ext cx="4677648" cy="1924708"/>
            <a:chOff x="634325" y="5290691"/>
            <a:chExt cx="3694661" cy="1138332"/>
          </a:xfrm>
        </p:grpSpPr>
        <p:sp>
          <p:nvSpPr>
            <p:cNvPr id="25" name="Text Placeholder 5"/>
            <p:cNvSpPr txBox="1">
              <a:spLocks/>
            </p:cNvSpPr>
            <p:nvPr/>
          </p:nvSpPr>
          <p:spPr>
            <a:xfrm>
              <a:off x="634325" y="5307539"/>
              <a:ext cx="3694661" cy="9497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smtClean="0">
                  <a:solidFill>
                    <a:srgbClr val="0061AA"/>
                  </a:solidFill>
                </a:rPr>
                <a:t>By The Way</a:t>
              </a:r>
            </a:p>
            <a:p>
              <a:pPr algn="ctr">
                <a:spcBef>
                  <a:spcPts val="0"/>
                </a:spcBef>
                <a:buClr>
                  <a:srgbClr val="0078C1"/>
                </a:buClr>
              </a:pPr>
              <a:r>
                <a:rPr lang="en-US" sz="1800" dirty="0" smtClean="0"/>
                <a:t>Why? DEVELOP’s signature is that of professionalism and respect. We respect ourselves, our partners, and NASA. We go above and beyond. We stand out from our peers. We strive for excellence in all things we do.</a:t>
              </a:r>
            </a:p>
          </p:txBody>
        </p:sp>
        <p:sp>
          <p:nvSpPr>
            <p:cNvPr id="26" name="Rounded Rectangle 25"/>
            <p:cNvSpPr/>
            <p:nvPr/>
          </p:nvSpPr>
          <p:spPr>
            <a:xfrm>
              <a:off x="637003" y="5290691"/>
              <a:ext cx="3691983" cy="1138332"/>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p:cNvSpPr/>
          <p:nvPr/>
        </p:nvSpPr>
        <p:spPr>
          <a:xfrm>
            <a:off x="671794" y="2653397"/>
            <a:ext cx="2833406" cy="1754326"/>
          </a:xfrm>
          <a:prstGeom prst="rect">
            <a:avLst/>
          </a:prstGeom>
        </p:spPr>
        <p:txBody>
          <a:bodyPr wrap="square">
            <a:spAutoFit/>
          </a:bodyPr>
          <a:lstStyle/>
          <a:p>
            <a:pPr marL="285750" indent="-285750">
              <a:buClr>
                <a:srgbClr val="0A1E8A"/>
              </a:buClr>
              <a:buFont typeface="Wingdings" panose="05000000000000000000" pitchFamily="2" charset="2"/>
              <a:buChar char="ü"/>
            </a:pPr>
            <a:r>
              <a:rPr lang="en-US" dirty="0" smtClean="0">
                <a:solidFill>
                  <a:schemeClr val="tx1">
                    <a:lumMod val="75000"/>
                    <a:lumOff val="25000"/>
                  </a:schemeClr>
                </a:solidFill>
              </a:rPr>
              <a:t>Reliable</a:t>
            </a:r>
            <a:endParaRPr lang="en-US" dirty="0">
              <a:solidFill>
                <a:schemeClr val="tx1">
                  <a:lumMod val="75000"/>
                  <a:lumOff val="25000"/>
                </a:schemeClr>
              </a:solidFill>
            </a:endParaRPr>
          </a:p>
          <a:p>
            <a:pPr marL="285750" indent="-285750">
              <a:buClr>
                <a:srgbClr val="0A1E8A"/>
              </a:buClr>
              <a:buFont typeface="Wingdings" panose="05000000000000000000" pitchFamily="2" charset="2"/>
              <a:buChar char="ü"/>
            </a:pPr>
            <a:r>
              <a:rPr lang="en-US" dirty="0" smtClean="0">
                <a:solidFill>
                  <a:schemeClr val="tx1">
                    <a:lumMod val="75000"/>
                    <a:lumOff val="25000"/>
                  </a:schemeClr>
                </a:solidFill>
              </a:rPr>
              <a:t>Competent</a:t>
            </a:r>
            <a:endParaRPr lang="en-US" dirty="0">
              <a:solidFill>
                <a:schemeClr val="tx1">
                  <a:lumMod val="75000"/>
                  <a:lumOff val="25000"/>
                </a:schemeClr>
              </a:solidFill>
            </a:endParaRPr>
          </a:p>
          <a:p>
            <a:pPr marL="285750" indent="-285750">
              <a:buClr>
                <a:srgbClr val="0A1E8A"/>
              </a:buClr>
              <a:buFont typeface="Wingdings" panose="05000000000000000000" pitchFamily="2" charset="2"/>
              <a:buChar char="ü"/>
            </a:pPr>
            <a:r>
              <a:rPr lang="en-US" dirty="0" smtClean="0">
                <a:solidFill>
                  <a:schemeClr val="tx1">
                    <a:lumMod val="75000"/>
                    <a:lumOff val="25000"/>
                  </a:schemeClr>
                </a:solidFill>
              </a:rPr>
              <a:t>Ethical</a:t>
            </a:r>
          </a:p>
          <a:p>
            <a:pPr marL="285750" indent="-285750">
              <a:buClr>
                <a:srgbClr val="0A1E8A"/>
              </a:buClr>
              <a:buFont typeface="Wingdings" panose="05000000000000000000" pitchFamily="2" charset="2"/>
              <a:buChar char="ü"/>
            </a:pPr>
            <a:r>
              <a:rPr lang="en-US" dirty="0" smtClean="0">
                <a:solidFill>
                  <a:schemeClr val="tx1">
                    <a:lumMod val="75000"/>
                    <a:lumOff val="25000"/>
                  </a:schemeClr>
                </a:solidFill>
              </a:rPr>
              <a:t>Poised</a:t>
            </a:r>
            <a:endParaRPr lang="en-US" dirty="0">
              <a:solidFill>
                <a:schemeClr val="tx1">
                  <a:lumMod val="75000"/>
                  <a:lumOff val="25000"/>
                </a:schemeClr>
              </a:solidFill>
            </a:endParaRPr>
          </a:p>
          <a:p>
            <a:pPr marL="285750" indent="-285750">
              <a:buClr>
                <a:srgbClr val="0A1E8A"/>
              </a:buClr>
              <a:buFont typeface="Wingdings" panose="05000000000000000000" pitchFamily="2" charset="2"/>
              <a:buChar char="ü"/>
            </a:pPr>
            <a:r>
              <a:rPr lang="en-US" dirty="0" smtClean="0">
                <a:solidFill>
                  <a:schemeClr val="tx1">
                    <a:lumMod val="75000"/>
                    <a:lumOff val="25000"/>
                  </a:schemeClr>
                </a:solidFill>
              </a:rPr>
              <a:t>Organized</a:t>
            </a:r>
          </a:p>
          <a:p>
            <a:pPr marL="285750" indent="-285750">
              <a:buClr>
                <a:srgbClr val="0A1E8A"/>
              </a:buClr>
              <a:buFont typeface="Wingdings" panose="05000000000000000000" pitchFamily="2" charset="2"/>
              <a:buChar char="ü"/>
            </a:pPr>
            <a:r>
              <a:rPr lang="en-US" dirty="0" smtClean="0">
                <a:solidFill>
                  <a:schemeClr val="tx1">
                    <a:lumMod val="75000"/>
                    <a:lumOff val="25000"/>
                  </a:schemeClr>
                </a:solidFill>
              </a:rPr>
              <a:t>Mindful</a:t>
            </a:r>
            <a:endParaRPr lang="en-US" dirty="0">
              <a:solidFill>
                <a:schemeClr val="tx1">
                  <a:lumMod val="75000"/>
                  <a:lumOff val="25000"/>
                </a:schemeClr>
              </a:solidFill>
            </a:endParaRPr>
          </a:p>
        </p:txBody>
      </p:sp>
      <p:sp>
        <p:nvSpPr>
          <p:cNvPr id="2" name="Rectangle 1"/>
          <p:cNvSpPr/>
          <p:nvPr/>
        </p:nvSpPr>
        <p:spPr>
          <a:xfrm>
            <a:off x="5676900" y="2499360"/>
            <a:ext cx="4274820" cy="4152900"/>
          </a:xfrm>
          <a:prstGeom prst="rect">
            <a:avLst/>
          </a:prstGeom>
          <a:solidFill>
            <a:srgbClr val="006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ontent Placeholder 2"/>
          <p:cNvSpPr txBox="1">
            <a:spLocks/>
          </p:cNvSpPr>
          <p:nvPr/>
        </p:nvSpPr>
        <p:spPr>
          <a:xfrm>
            <a:off x="5758331" y="2653397"/>
            <a:ext cx="4079089" cy="3930284"/>
          </a:xfrm>
          <a:prstGeom prst="rect">
            <a:avLst/>
          </a:prstGeom>
        </p:spPr>
        <p:txBody>
          <a:bodyPr vert="horz" lIns="91387" tIns="45693" rIns="91387" bIns="45693">
            <a:noAutofit/>
          </a:bodyPr>
          <a:lstStyle>
            <a:lvl1pPr marL="274160" indent="-27416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319" indent="-27416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480" indent="-228465"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6638" indent="-228465"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0799" indent="-228465"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4958" indent="-182773"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19117" indent="-182773"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1890" indent="-182773"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6050" indent="-182773"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Clr>
                <a:schemeClr val="bg1"/>
              </a:buClr>
              <a:buNone/>
              <a:defRPr/>
            </a:pPr>
            <a:r>
              <a:rPr kumimoji="0" lang="en-US" sz="1800" b="1" i="0" u="none" strike="noStrike" kern="1200" cap="none" spc="0" normalizeH="0" baseline="0" noProof="0" dirty="0" smtClean="0">
                <a:ln>
                  <a:noFill/>
                </a:ln>
                <a:solidFill>
                  <a:schemeClr val="bg1"/>
                </a:solidFill>
                <a:effectLst/>
                <a:uLnTx/>
                <a:uFillTx/>
                <a:latin typeface="Century Gothic"/>
              </a:rPr>
              <a:t>Daily Dress</a:t>
            </a:r>
            <a:r>
              <a:rPr kumimoji="0" lang="en-US" sz="1800" b="1" i="0" u="none" strike="noStrike" kern="1200" cap="none" spc="0" normalizeH="0" noProof="0" dirty="0" smtClean="0">
                <a:ln>
                  <a:noFill/>
                </a:ln>
                <a:solidFill>
                  <a:schemeClr val="bg1"/>
                </a:solidFill>
                <a:effectLst/>
                <a:uLnTx/>
                <a:uFillTx/>
                <a:latin typeface="Century Gothic"/>
              </a:rPr>
              <a:t> Code = </a:t>
            </a:r>
            <a:r>
              <a:rPr kumimoji="0" lang="en-US" sz="1800" b="1" i="0" u="none" strike="noStrike" kern="1200" cap="none" spc="0" normalizeH="0" baseline="0" noProof="0" dirty="0" smtClean="0">
                <a:ln>
                  <a:noFill/>
                </a:ln>
                <a:solidFill>
                  <a:schemeClr val="bg1"/>
                </a:solidFill>
                <a:effectLst/>
                <a:uLnTx/>
                <a:uFillTx/>
                <a:latin typeface="Century Gothic"/>
              </a:rPr>
              <a:t>Business Casual</a:t>
            </a:r>
          </a:p>
          <a:p>
            <a:pPr marL="403225" lvl="1" indent="-273050">
              <a:spcBef>
                <a:spcPts val="0"/>
              </a:spcBef>
              <a:buClr>
                <a:schemeClr val="bg1"/>
              </a:buClr>
              <a:buSzPct val="85000"/>
              <a:buFont typeface="Arial" panose="020B0604020202020204" pitchFamily="34" charset="0"/>
              <a:buChar char="•"/>
              <a:defRPr/>
            </a:pPr>
            <a:r>
              <a:rPr kumimoji="0" lang="en-US" sz="1400" b="0" i="0" u="none" strike="noStrike" kern="1200" cap="none" spc="0" normalizeH="0" baseline="0" noProof="0" dirty="0" smtClean="0">
                <a:ln>
                  <a:noFill/>
                </a:ln>
                <a:solidFill>
                  <a:schemeClr val="bg1"/>
                </a:solidFill>
                <a:effectLst/>
                <a:uLnTx/>
                <a:uFillTx/>
                <a:latin typeface="Century Gothic"/>
              </a:rPr>
              <a:t>Pants: Khakis or slacks</a:t>
            </a:r>
          </a:p>
          <a:p>
            <a:pPr marL="403225" lvl="1" indent="-273050">
              <a:spcBef>
                <a:spcPts val="0"/>
              </a:spcBef>
              <a:buClr>
                <a:schemeClr val="bg1"/>
              </a:buClr>
              <a:buSzPct val="85000"/>
              <a:buFont typeface="Arial" panose="020B0604020202020204" pitchFamily="34" charset="0"/>
              <a:buChar char="•"/>
              <a:defRPr/>
            </a:pPr>
            <a:r>
              <a:rPr lang="en-US" sz="1400" dirty="0" smtClean="0">
                <a:solidFill>
                  <a:schemeClr val="bg1"/>
                </a:solidFill>
                <a:latin typeface="Century Gothic"/>
              </a:rPr>
              <a:t>Skirts: Appropriate business skirts at/near knee length</a:t>
            </a:r>
          </a:p>
          <a:p>
            <a:pPr marL="403225" lvl="1" indent="-273050">
              <a:spcBef>
                <a:spcPts val="0"/>
              </a:spcBef>
              <a:buClr>
                <a:schemeClr val="bg1"/>
              </a:buClr>
              <a:buSzPct val="85000"/>
              <a:buFont typeface="Arial" panose="020B0604020202020204" pitchFamily="34" charset="0"/>
              <a:buChar char="•"/>
              <a:defRPr/>
            </a:pPr>
            <a:r>
              <a:rPr kumimoji="0" lang="en-US" sz="1400" b="0" i="0" u="none" strike="noStrike" kern="1200" cap="none" spc="0" normalizeH="0" baseline="0" noProof="0" dirty="0" smtClean="0">
                <a:ln>
                  <a:noFill/>
                </a:ln>
                <a:solidFill>
                  <a:schemeClr val="bg1"/>
                </a:solidFill>
                <a:effectLst/>
                <a:uLnTx/>
                <a:uFillTx/>
                <a:latin typeface="Century Gothic"/>
              </a:rPr>
              <a:t>Dresses:</a:t>
            </a:r>
            <a:r>
              <a:rPr kumimoji="0" lang="en-US" sz="1400" b="0" i="0" u="none" strike="noStrike" kern="1200" cap="none" spc="0" normalizeH="0" noProof="0" dirty="0" smtClean="0">
                <a:ln>
                  <a:noFill/>
                </a:ln>
                <a:solidFill>
                  <a:schemeClr val="bg1"/>
                </a:solidFill>
                <a:effectLst/>
                <a:uLnTx/>
                <a:uFillTx/>
                <a:latin typeface="Century Gothic"/>
              </a:rPr>
              <a:t> Appropriate length (at/near </a:t>
            </a:r>
            <a:r>
              <a:rPr lang="en-US" sz="1400" dirty="0" smtClean="0">
                <a:solidFill>
                  <a:schemeClr val="bg1"/>
                </a:solidFill>
                <a:latin typeface="Century Gothic"/>
              </a:rPr>
              <a:t>knee) </a:t>
            </a:r>
            <a:r>
              <a:rPr kumimoji="0" lang="en-US" sz="1400" b="0" i="0" u="none" strike="noStrike" kern="1200" cap="none" spc="0" normalizeH="0" noProof="0" dirty="0" smtClean="0">
                <a:ln>
                  <a:noFill/>
                </a:ln>
                <a:solidFill>
                  <a:schemeClr val="bg1"/>
                </a:solidFill>
                <a:effectLst/>
                <a:uLnTx/>
                <a:uFillTx/>
                <a:latin typeface="Century Gothic"/>
              </a:rPr>
              <a:t>dresses, no spaghetti straps</a:t>
            </a:r>
            <a:endParaRPr kumimoji="0" lang="en-US" sz="1400" b="0" i="0" u="none" strike="noStrike" kern="1200" cap="none" spc="0" normalizeH="0" baseline="0" noProof="0" dirty="0" smtClean="0">
              <a:ln>
                <a:noFill/>
              </a:ln>
              <a:solidFill>
                <a:schemeClr val="bg1"/>
              </a:solidFill>
              <a:effectLst/>
              <a:uLnTx/>
              <a:uFillTx/>
              <a:latin typeface="Century Gothic"/>
            </a:endParaRPr>
          </a:p>
          <a:p>
            <a:pPr marL="403225" lvl="1" indent="-273050">
              <a:spcBef>
                <a:spcPts val="0"/>
              </a:spcBef>
              <a:buClr>
                <a:schemeClr val="bg1"/>
              </a:buClr>
              <a:buSzPct val="85000"/>
              <a:buFont typeface="Arial" panose="020B0604020202020204" pitchFamily="34" charset="0"/>
              <a:buChar char="•"/>
              <a:defRPr/>
            </a:pPr>
            <a:r>
              <a:rPr kumimoji="0" lang="en-US" sz="1400" b="0" i="0" u="none" strike="noStrike" kern="1200" cap="none" spc="0" normalizeH="0" baseline="0" noProof="0" dirty="0" smtClean="0">
                <a:ln>
                  <a:noFill/>
                </a:ln>
                <a:solidFill>
                  <a:schemeClr val="bg1"/>
                </a:solidFill>
                <a:effectLst/>
                <a:uLnTx/>
                <a:uFillTx/>
                <a:latin typeface="Century Gothic"/>
              </a:rPr>
              <a:t>Shirt: Collared shirts, polo shirts, blouses, sweaters</a:t>
            </a:r>
          </a:p>
          <a:p>
            <a:pPr marL="403225" lvl="1" indent="-273050">
              <a:spcBef>
                <a:spcPts val="0"/>
              </a:spcBef>
              <a:buClr>
                <a:schemeClr val="bg1"/>
              </a:buClr>
              <a:buSzPct val="85000"/>
              <a:buFont typeface="Arial" panose="020B0604020202020204" pitchFamily="34" charset="0"/>
              <a:buChar char="•"/>
              <a:defRPr/>
            </a:pPr>
            <a:r>
              <a:rPr kumimoji="0" lang="en-US" sz="1400" b="0" i="0" u="none" strike="noStrike" kern="1200" cap="none" spc="0" normalizeH="0" baseline="0" noProof="0" dirty="0" smtClean="0">
                <a:ln>
                  <a:noFill/>
                </a:ln>
                <a:solidFill>
                  <a:schemeClr val="bg1"/>
                </a:solidFill>
                <a:effectLst/>
                <a:uLnTx/>
                <a:uFillTx/>
                <a:latin typeface="Century Gothic"/>
              </a:rPr>
              <a:t>Shoes: Dress shoes (no sandals, no sneakers, no flip flops)</a:t>
            </a:r>
          </a:p>
          <a:p>
            <a:pPr marL="403225" lvl="1" indent="-273050">
              <a:spcBef>
                <a:spcPts val="0"/>
              </a:spcBef>
              <a:buClr>
                <a:schemeClr val="bg1"/>
              </a:buClr>
              <a:buSzPct val="85000"/>
              <a:buFont typeface="Arial" panose="020B0604020202020204" pitchFamily="34" charset="0"/>
              <a:buChar char="•"/>
              <a:defRPr/>
            </a:pPr>
            <a:r>
              <a:rPr lang="en-US" sz="1400" dirty="0" smtClean="0">
                <a:solidFill>
                  <a:schemeClr val="bg1"/>
                </a:solidFill>
                <a:latin typeface="Century Gothic"/>
              </a:rPr>
              <a:t>Accessories &amp; Makeup: Be conservative</a:t>
            </a:r>
          </a:p>
          <a:p>
            <a:pPr marL="130175" lvl="1" indent="0">
              <a:spcBef>
                <a:spcPts val="0"/>
              </a:spcBef>
              <a:buClr>
                <a:schemeClr val="bg1"/>
              </a:buClr>
              <a:buSzPct val="85000"/>
              <a:buNone/>
              <a:defRPr/>
            </a:pPr>
            <a:endParaRPr lang="en-US" sz="1400" dirty="0" smtClean="0">
              <a:solidFill>
                <a:schemeClr val="bg1"/>
              </a:solidFill>
              <a:latin typeface="Century Gothic"/>
            </a:endParaRPr>
          </a:p>
          <a:p>
            <a:pPr marL="0" lvl="1" indent="0">
              <a:spcBef>
                <a:spcPts val="0"/>
              </a:spcBef>
              <a:buClr>
                <a:schemeClr val="bg1"/>
              </a:buClr>
              <a:buSzPct val="85000"/>
              <a:buNone/>
              <a:defRPr/>
            </a:pPr>
            <a:r>
              <a:rPr lang="en-US" sz="1800" b="1" dirty="0" smtClean="0">
                <a:solidFill>
                  <a:schemeClr val="bg1"/>
                </a:solidFill>
              </a:rPr>
              <a:t>For Presentations</a:t>
            </a:r>
            <a:r>
              <a:rPr lang="en-US" sz="1800" dirty="0" smtClean="0">
                <a:solidFill>
                  <a:schemeClr val="bg1"/>
                </a:solidFill>
              </a:rPr>
              <a:t> </a:t>
            </a:r>
            <a:r>
              <a:rPr lang="en-US" sz="1800" b="1" dirty="0" smtClean="0">
                <a:solidFill>
                  <a:schemeClr val="bg1"/>
                </a:solidFill>
              </a:rPr>
              <a:t>= Formal </a:t>
            </a:r>
          </a:p>
          <a:p>
            <a:pPr marL="0" lvl="1" indent="0">
              <a:spcBef>
                <a:spcPts val="0"/>
              </a:spcBef>
              <a:buClr>
                <a:schemeClr val="bg1"/>
              </a:buClr>
              <a:buSzPct val="85000"/>
              <a:buNone/>
              <a:defRPr/>
            </a:pPr>
            <a:r>
              <a:rPr lang="en-US" sz="1600" dirty="0" smtClean="0">
                <a:solidFill>
                  <a:schemeClr val="bg1"/>
                </a:solidFill>
              </a:rPr>
              <a:t>Formal </a:t>
            </a:r>
            <a:r>
              <a:rPr lang="en-US" sz="1600" dirty="0">
                <a:solidFill>
                  <a:schemeClr val="bg1"/>
                </a:solidFill>
              </a:rPr>
              <a:t>Suits </a:t>
            </a:r>
            <a:r>
              <a:rPr lang="en-US" sz="1600" dirty="0" smtClean="0">
                <a:solidFill>
                  <a:schemeClr val="bg1"/>
                </a:solidFill>
              </a:rPr>
              <a:t>(in simple colors – black, navy or gray</a:t>
            </a:r>
            <a:r>
              <a:rPr lang="en-US" sz="1600" dirty="0">
                <a:solidFill>
                  <a:schemeClr val="bg1"/>
                </a:solidFill>
              </a:rPr>
              <a:t>) &amp; Dress Shoes</a:t>
            </a:r>
          </a:p>
          <a:p>
            <a:pPr marL="403225" lvl="1" indent="-273050">
              <a:spcBef>
                <a:spcPts val="0"/>
              </a:spcBef>
              <a:buClr>
                <a:schemeClr val="bg1"/>
              </a:buClr>
              <a:buSzPct val="85000"/>
              <a:buFont typeface="Arial" panose="020B0604020202020204" pitchFamily="34" charset="0"/>
              <a:buChar char="•"/>
              <a:defRPr/>
            </a:pPr>
            <a:endParaRPr kumimoji="0" lang="en-US" sz="1600" b="0" i="0" u="none" strike="noStrike" kern="1200" cap="none" spc="0" normalizeH="0" baseline="0" noProof="0" dirty="0">
              <a:ln>
                <a:noFill/>
              </a:ln>
              <a:solidFill>
                <a:schemeClr val="bg1"/>
              </a:solidFill>
              <a:effectLst/>
              <a:uLnTx/>
              <a:uFillTx/>
              <a:latin typeface="Century Gothic"/>
            </a:endParaRPr>
          </a:p>
        </p:txBody>
      </p:sp>
    </p:spTree>
    <p:extLst>
      <p:ext uri="{BB962C8B-B14F-4D97-AF65-F5344CB8AC3E}">
        <p14:creationId xmlns:p14="http://schemas.microsoft.com/office/powerpoint/2010/main" val="40665446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b="50812"/>
          <a:stretch/>
        </p:blipFill>
        <p:spPr>
          <a:xfrm rot="16200000">
            <a:off x="7712894" y="2378890"/>
            <a:ext cx="6872492" cy="208572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Use of Government Equipment </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7" name="Picture 19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1" name="Text Placeholder 5"/>
          <p:cNvSpPr txBox="1">
            <a:spLocks/>
          </p:cNvSpPr>
          <p:nvPr/>
        </p:nvSpPr>
        <p:spPr>
          <a:xfrm>
            <a:off x="322122" y="1240319"/>
            <a:ext cx="9288604"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200"/>
              </a:spcAft>
              <a:buClr>
                <a:srgbClr val="EF282F"/>
              </a:buClr>
              <a:buFont typeface="Webdings" panose="05030102010509060703" pitchFamily="18" charset="2"/>
              <a:buChar char="4"/>
            </a:pPr>
            <a:r>
              <a:rPr lang="en-US" sz="1800" dirty="0" smtClean="0"/>
              <a:t>If you sit on a NASA Center or NOAA facility, you must ensure you follow federal protocols.</a:t>
            </a:r>
          </a:p>
          <a:p>
            <a:pPr marL="285750" indent="-285750">
              <a:spcBef>
                <a:spcPts val="0"/>
              </a:spcBef>
              <a:spcAft>
                <a:spcPts val="1200"/>
              </a:spcAft>
              <a:buClr>
                <a:srgbClr val="EF282F"/>
              </a:buClr>
              <a:buFont typeface="Webdings" panose="05030102010509060703" pitchFamily="18" charset="2"/>
              <a:buChar char="4"/>
            </a:pPr>
            <a:r>
              <a:rPr lang="en-US" sz="1800" dirty="0"/>
              <a:t>US Government computers are for </a:t>
            </a:r>
            <a:r>
              <a:rPr lang="en-US" sz="1800" b="1" dirty="0"/>
              <a:t>authorized users only</a:t>
            </a:r>
            <a:r>
              <a:rPr lang="en-US" sz="1800" dirty="0"/>
              <a:t>.</a:t>
            </a:r>
          </a:p>
          <a:p>
            <a:pPr marL="285750" indent="-285750">
              <a:spcBef>
                <a:spcPts val="0"/>
              </a:spcBef>
              <a:spcAft>
                <a:spcPts val="1200"/>
              </a:spcAft>
              <a:buClr>
                <a:srgbClr val="EF282F"/>
              </a:buClr>
              <a:buFont typeface="Webdings" panose="05030102010509060703" pitchFamily="18" charset="2"/>
              <a:buChar char="4"/>
            </a:pPr>
            <a:r>
              <a:rPr lang="en-US" sz="1800" dirty="0"/>
              <a:t>It is NASA's policy to permit </a:t>
            </a:r>
            <a:r>
              <a:rPr lang="en-US" sz="1800" b="1" dirty="0"/>
              <a:t>limited personal use </a:t>
            </a:r>
            <a:r>
              <a:rPr lang="en-US" sz="1800" dirty="0"/>
              <a:t>of Government office equipment, including information technology (IT).</a:t>
            </a:r>
          </a:p>
          <a:p>
            <a:pPr marL="285750" indent="-285750">
              <a:spcBef>
                <a:spcPts val="0"/>
              </a:spcBef>
              <a:spcAft>
                <a:spcPts val="1200"/>
              </a:spcAft>
              <a:buClr>
                <a:srgbClr val="EF282F"/>
              </a:buClr>
              <a:buFont typeface="Webdings" panose="05030102010509060703" pitchFamily="18" charset="2"/>
              <a:buChar char="4"/>
            </a:pPr>
            <a:r>
              <a:rPr lang="en-US" sz="1800" dirty="0"/>
              <a:t>The limited personal use of Government office equipment by NASA employees and contractors shall </a:t>
            </a:r>
            <a:r>
              <a:rPr lang="en-US" sz="1800" b="1" dirty="0"/>
              <a:t>not interfere with official business, violate existing laws</a:t>
            </a:r>
            <a:r>
              <a:rPr lang="en-US" sz="1800" dirty="0"/>
              <a:t>, and should involve only minimal additional expense to the Government.</a:t>
            </a:r>
          </a:p>
          <a:p>
            <a:pPr marL="285750" indent="-285750">
              <a:spcBef>
                <a:spcPts val="0"/>
              </a:spcBef>
              <a:spcAft>
                <a:spcPts val="1200"/>
              </a:spcAft>
              <a:buClr>
                <a:srgbClr val="EF282F"/>
              </a:buClr>
              <a:buFont typeface="Webdings" panose="05030102010509060703" pitchFamily="18" charset="2"/>
              <a:buChar char="4"/>
            </a:pPr>
            <a:r>
              <a:rPr lang="en-US" sz="1800" dirty="0"/>
              <a:t>Unauthorized use of the computer accounts and computer resources to which you are granted access is a </a:t>
            </a:r>
            <a:r>
              <a:rPr lang="en-US" sz="1800" b="1" dirty="0"/>
              <a:t>violation of Federal Law</a:t>
            </a:r>
            <a:r>
              <a:rPr lang="en-US" sz="1800" dirty="0"/>
              <a:t>;</a:t>
            </a:r>
            <a:r>
              <a:rPr lang="en-US" sz="1800" b="1" dirty="0"/>
              <a:t> constitutes theft</a:t>
            </a:r>
            <a:r>
              <a:rPr lang="en-US" sz="1800" dirty="0"/>
              <a:t>; and is </a:t>
            </a:r>
            <a:r>
              <a:rPr lang="en-US" sz="1800" b="1" dirty="0"/>
              <a:t>punishable by law</a:t>
            </a:r>
            <a:r>
              <a:rPr lang="en-US" sz="1800" dirty="0"/>
              <a:t>.</a:t>
            </a:r>
          </a:p>
          <a:p>
            <a:pPr marL="285750" indent="-285750">
              <a:spcBef>
                <a:spcPts val="0"/>
              </a:spcBef>
              <a:spcAft>
                <a:spcPts val="1200"/>
              </a:spcAft>
              <a:buClr>
                <a:srgbClr val="EF282F"/>
              </a:buClr>
              <a:buFont typeface="Webdings" panose="05030102010509060703" pitchFamily="18" charset="2"/>
              <a:buChar char="4"/>
            </a:pPr>
            <a:r>
              <a:rPr lang="en-US" sz="1800" b="1" dirty="0"/>
              <a:t>Misuse</a:t>
            </a:r>
            <a:r>
              <a:rPr lang="en-US" sz="1800" dirty="0"/>
              <a:t> of assigned accounts and </a:t>
            </a:r>
            <a:r>
              <a:rPr lang="en-US" sz="1800" b="1" dirty="0"/>
              <a:t>accessing others' accounts </a:t>
            </a:r>
            <a:r>
              <a:rPr lang="en-US" sz="1800" dirty="0"/>
              <a:t>without authorization is </a:t>
            </a:r>
            <a:r>
              <a:rPr lang="en-US" sz="1800" b="1" dirty="0"/>
              <a:t>strictly forbidden</a:t>
            </a:r>
            <a:r>
              <a:rPr lang="en-US" sz="1800" dirty="0"/>
              <a:t>.</a:t>
            </a:r>
          </a:p>
          <a:p>
            <a:pPr marL="285750" indent="-285750">
              <a:spcBef>
                <a:spcPts val="0"/>
              </a:spcBef>
              <a:spcAft>
                <a:spcPts val="1200"/>
              </a:spcAft>
              <a:buClr>
                <a:srgbClr val="EF282F"/>
              </a:buClr>
              <a:buFont typeface="Webdings" panose="05030102010509060703" pitchFamily="18" charset="2"/>
              <a:buChar char="4"/>
            </a:pPr>
            <a:r>
              <a:rPr lang="en-US" sz="1800" dirty="0"/>
              <a:t>Failure to abide by these provisions may constitute grounds for </a:t>
            </a:r>
            <a:r>
              <a:rPr lang="en-US" sz="1800" b="1" dirty="0"/>
              <a:t>termination of access privileges, administrative action</a:t>
            </a:r>
            <a:r>
              <a:rPr lang="en-US" sz="1800" dirty="0"/>
              <a:t>, as well as </a:t>
            </a:r>
            <a:r>
              <a:rPr lang="en-US" sz="1800" b="1" dirty="0"/>
              <a:t>civil or criminal prosecution</a:t>
            </a:r>
            <a:r>
              <a:rPr lang="en-US" sz="1800" dirty="0" smtClean="0"/>
              <a:t>.</a:t>
            </a:r>
            <a:endParaRPr lang="en-US" sz="1800" dirty="0"/>
          </a:p>
        </p:txBody>
      </p:sp>
      <p:sp>
        <p:nvSpPr>
          <p:cNvPr id="22" name="Content Placeholder 9"/>
          <p:cNvSpPr txBox="1">
            <a:spLocks/>
          </p:cNvSpPr>
          <p:nvPr/>
        </p:nvSpPr>
        <p:spPr>
          <a:xfrm>
            <a:off x="226491" y="6451600"/>
            <a:ext cx="8839200" cy="304800"/>
          </a:xfrm>
          <a:prstGeom prst="rect">
            <a:avLst/>
          </a:prstGeom>
        </p:spPr>
        <p:txBody>
          <a:bodyPr vert="horz" lIns="91387" tIns="45693" rIns="91387" bIns="45693" rtlCol="0">
            <a:noAutofit/>
          </a:bodyPr>
          <a:lstStyle/>
          <a:p>
            <a:pPr algn="ctr" defTabSz="1018229">
              <a:spcBef>
                <a:spcPct val="20000"/>
              </a:spcBef>
              <a:buClr>
                <a:srgbClr val="0F6FC6"/>
              </a:buClr>
              <a:buSzPct val="85000"/>
            </a:pPr>
            <a:r>
              <a:rPr lang="en-US" sz="1400" b="1" dirty="0">
                <a:solidFill>
                  <a:srgbClr val="EF282F"/>
                </a:solidFill>
                <a:latin typeface="Century Gothic" pitchFamily="34" charset="0"/>
              </a:rPr>
              <a:t>NASA 2540.1G &amp; NPR 2810.1A</a:t>
            </a:r>
            <a:r>
              <a:rPr lang="en-US" sz="1400" b="1" dirty="0" smtClean="0">
                <a:solidFill>
                  <a:srgbClr val="EF282F"/>
                </a:solidFill>
              </a:rPr>
              <a:t>:</a:t>
            </a:r>
            <a:r>
              <a:rPr lang="en-US" sz="1400" b="1" dirty="0" smtClean="0">
                <a:solidFill>
                  <a:schemeClr val="bg2">
                    <a:lumMod val="85000"/>
                  </a:schemeClr>
                </a:solidFill>
              </a:rPr>
              <a:t> </a:t>
            </a:r>
            <a:r>
              <a:rPr lang="en-US" sz="1400" b="1" dirty="0">
                <a:solidFill>
                  <a:schemeClr val="bg2">
                    <a:lumMod val="85000"/>
                  </a:schemeClr>
                </a:solidFill>
                <a:hlinkClick r:id="rId4"/>
              </a:rPr>
              <a:t>http://</a:t>
            </a:r>
            <a:r>
              <a:rPr lang="en-US" sz="1400" b="1" dirty="0" smtClean="0">
                <a:solidFill>
                  <a:schemeClr val="bg2">
                    <a:lumMod val="85000"/>
                  </a:schemeClr>
                </a:solidFill>
                <a:hlinkClick r:id="rId4"/>
              </a:rPr>
              <a:t>insidenasa.nasa.gov/ocio/policy/policy_direct/index.html</a:t>
            </a:r>
            <a:r>
              <a:rPr lang="en-US" sz="1400" b="1" dirty="0" smtClean="0">
                <a:solidFill>
                  <a:schemeClr val="bg2">
                    <a:lumMod val="85000"/>
                  </a:schemeClr>
                </a:solidFill>
              </a:rPr>
              <a:t>  </a:t>
            </a:r>
            <a:endParaRPr lang="en-US" sz="1400" b="1" dirty="0">
              <a:solidFill>
                <a:schemeClr val="bg2">
                  <a:lumMod val="85000"/>
                </a:schemeClr>
              </a:solidFill>
            </a:endParaRPr>
          </a:p>
          <a:p>
            <a:pPr algn="ctr" defTabSz="1018229">
              <a:spcBef>
                <a:spcPct val="20000"/>
              </a:spcBef>
              <a:buClr>
                <a:srgbClr val="0F6FC6"/>
              </a:buClr>
              <a:buSzPct val="85000"/>
            </a:pPr>
            <a:endParaRPr lang="en-US" sz="1400" dirty="0">
              <a:solidFill>
                <a:schemeClr val="accent2"/>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4667926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7704196" y="2370189"/>
            <a:ext cx="6872492" cy="210312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Privacy</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4"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1800"/>
              </a:spcAft>
              <a:buClr>
                <a:srgbClr val="EF282F"/>
              </a:buClr>
            </a:pPr>
            <a:r>
              <a:rPr lang="en-US" b="1" dirty="0">
                <a:solidFill>
                  <a:srgbClr val="EF282F"/>
                </a:solidFill>
              </a:rPr>
              <a:t>Expect </a:t>
            </a:r>
            <a:r>
              <a:rPr lang="en-US" b="1" u="sng" dirty="0">
                <a:solidFill>
                  <a:srgbClr val="EF282F"/>
                </a:solidFill>
              </a:rPr>
              <a:t>NO</a:t>
            </a:r>
            <a:r>
              <a:rPr lang="en-US" b="1" dirty="0">
                <a:solidFill>
                  <a:srgbClr val="EF282F"/>
                </a:solidFill>
              </a:rPr>
              <a:t> privacy when using a government computer </a:t>
            </a:r>
            <a:r>
              <a:rPr lang="en-US" b="1" u="sng" dirty="0" smtClean="0">
                <a:solidFill>
                  <a:srgbClr val="EF282F"/>
                </a:solidFill>
              </a:rPr>
              <a:t>OR</a:t>
            </a:r>
            <a:r>
              <a:rPr lang="en-US" b="1" dirty="0" smtClean="0">
                <a:solidFill>
                  <a:srgbClr val="EF282F"/>
                </a:solidFill>
              </a:rPr>
              <a:t> when emailing </a:t>
            </a:r>
            <a:r>
              <a:rPr lang="en-US" b="1" dirty="0">
                <a:solidFill>
                  <a:srgbClr val="EF282F"/>
                </a:solidFill>
              </a:rPr>
              <a:t>a government email address</a:t>
            </a:r>
            <a:r>
              <a:rPr lang="en-US" b="1" dirty="0" smtClean="0">
                <a:solidFill>
                  <a:srgbClr val="EF282F"/>
                </a:solidFill>
              </a:rPr>
              <a:t>. </a:t>
            </a:r>
          </a:p>
          <a:p>
            <a:pPr>
              <a:spcBef>
                <a:spcPts val="0"/>
              </a:spcBef>
              <a:spcAft>
                <a:spcPts val="1800"/>
              </a:spcAft>
              <a:buClr>
                <a:srgbClr val="EF282F"/>
              </a:buClr>
            </a:pPr>
            <a:r>
              <a:rPr lang="en-US" sz="1800" dirty="0" smtClean="0"/>
              <a:t>Strict computer use policy in effect – every keystroke is stored, every NASA email is public domain.</a:t>
            </a:r>
          </a:p>
          <a:p>
            <a:pPr>
              <a:spcBef>
                <a:spcPts val="0"/>
              </a:spcBef>
              <a:spcAft>
                <a:spcPts val="1200"/>
              </a:spcAft>
              <a:buClr>
                <a:srgbClr val="EF282F"/>
              </a:buClr>
            </a:pPr>
            <a:r>
              <a:rPr lang="en-US" sz="1800" b="1" dirty="0" smtClean="0">
                <a:solidFill>
                  <a:srgbClr val="0061AA"/>
                </a:solidFill>
              </a:rPr>
              <a:t>NASA </a:t>
            </a:r>
            <a:r>
              <a:rPr lang="en-US" sz="1800" b="1" dirty="0">
                <a:solidFill>
                  <a:srgbClr val="0061AA"/>
                </a:solidFill>
              </a:rPr>
              <a:t>Policy</a:t>
            </a:r>
            <a:r>
              <a:rPr lang="en-US" sz="1800" dirty="0">
                <a:solidFill>
                  <a:srgbClr val="0061AA"/>
                </a:solidFill>
              </a:rPr>
              <a:t>:</a:t>
            </a:r>
          </a:p>
          <a:p>
            <a:pPr marL="285750" indent="-285750">
              <a:spcBef>
                <a:spcPts val="0"/>
              </a:spcBef>
              <a:spcAft>
                <a:spcPts val="1200"/>
              </a:spcAft>
              <a:buClr>
                <a:srgbClr val="EF282F"/>
              </a:buClr>
              <a:buFont typeface="Webdings" panose="05030102010509060703" pitchFamily="18" charset="2"/>
              <a:buChar char="4"/>
            </a:pPr>
            <a:r>
              <a:rPr lang="en-US" sz="1800" dirty="0"/>
              <a:t>NASA employees and contractors do not have a right to expect privacy while using Government office equipment at any time, including accessing the Internet and using email.</a:t>
            </a:r>
          </a:p>
          <a:p>
            <a:pPr marL="285750" indent="-285750">
              <a:spcBef>
                <a:spcPts val="0"/>
              </a:spcBef>
              <a:spcAft>
                <a:spcPts val="1200"/>
              </a:spcAft>
              <a:buClr>
                <a:srgbClr val="EF282F"/>
              </a:buClr>
              <a:buFont typeface="Webdings" panose="05030102010509060703" pitchFamily="18" charset="2"/>
              <a:buChar char="4"/>
            </a:pPr>
            <a:r>
              <a:rPr lang="en-US" sz="1800" dirty="0"/>
              <a:t>The Government maintains call details and network access records to monitor telephone activity and </a:t>
            </a:r>
            <a:r>
              <a:rPr lang="en-US" sz="1800" dirty="0" smtClean="0"/>
              <a:t>internet </a:t>
            </a:r>
            <a:r>
              <a:rPr lang="en-US" sz="1800" dirty="0"/>
              <a:t>access.</a:t>
            </a:r>
          </a:p>
          <a:p>
            <a:pPr marL="285750" indent="-285750">
              <a:spcBef>
                <a:spcPts val="0"/>
              </a:spcBef>
              <a:spcAft>
                <a:spcPts val="1200"/>
              </a:spcAft>
              <a:buClr>
                <a:srgbClr val="EF282F"/>
              </a:buClr>
              <a:buFont typeface="Webdings" panose="05030102010509060703" pitchFamily="18" charset="2"/>
              <a:buChar char="4"/>
            </a:pPr>
            <a:r>
              <a:rPr lang="en-US" sz="1800" dirty="0"/>
              <a:t>The Government also employs monitoring tools to track system performance and improper usage.</a:t>
            </a:r>
          </a:p>
          <a:p>
            <a:pPr marL="285750" indent="-285750">
              <a:spcBef>
                <a:spcPts val="0"/>
              </a:spcBef>
              <a:spcAft>
                <a:spcPts val="1200"/>
              </a:spcAft>
              <a:buClr>
                <a:srgbClr val="EF282F"/>
              </a:buClr>
              <a:buFont typeface="Webdings" panose="05030102010509060703" pitchFamily="18" charset="2"/>
              <a:buChar char="4"/>
            </a:pPr>
            <a:r>
              <a:rPr lang="en-US" sz="1800" dirty="0"/>
              <a:t>This applies to those emailing a NASA email as well.</a:t>
            </a:r>
          </a:p>
          <a:p>
            <a:pPr marL="285750" indent="-285750">
              <a:spcBef>
                <a:spcPts val="0"/>
              </a:spcBef>
              <a:spcAft>
                <a:spcPts val="1800"/>
              </a:spcAft>
              <a:buClr>
                <a:srgbClr val="EF282F"/>
              </a:buClr>
              <a:buFont typeface="Webdings" panose="05030102010509060703" pitchFamily="18" charset="2"/>
              <a:buChar char="4"/>
            </a:pPr>
            <a:endParaRPr lang="en-US" sz="1800" dirty="0" smtClean="0"/>
          </a:p>
        </p:txBody>
      </p:sp>
      <p:sp>
        <p:nvSpPr>
          <p:cNvPr id="22" name="Content Placeholder 9"/>
          <p:cNvSpPr txBox="1">
            <a:spLocks/>
          </p:cNvSpPr>
          <p:nvPr/>
        </p:nvSpPr>
        <p:spPr>
          <a:xfrm>
            <a:off x="262455" y="6451600"/>
            <a:ext cx="8839200" cy="304800"/>
          </a:xfrm>
          <a:prstGeom prst="rect">
            <a:avLst/>
          </a:prstGeom>
        </p:spPr>
        <p:txBody>
          <a:bodyPr vert="horz" lIns="91387" tIns="45693" rIns="91387" bIns="45693" rtlCol="0">
            <a:noAutofit/>
          </a:bodyPr>
          <a:lstStyle/>
          <a:p>
            <a:pPr algn="ctr" defTabSz="1018229">
              <a:spcBef>
                <a:spcPct val="20000"/>
              </a:spcBef>
              <a:buClr>
                <a:srgbClr val="0F6FC6"/>
              </a:buClr>
              <a:buSzPct val="85000"/>
            </a:pPr>
            <a:r>
              <a:rPr lang="en-US" sz="1400" b="1" dirty="0">
                <a:solidFill>
                  <a:srgbClr val="EF282F"/>
                </a:solidFill>
                <a:latin typeface="Century Gothic" charset="0"/>
                <a:ea typeface="Century Gothic" charset="0"/>
                <a:cs typeface="Century Gothic" charset="0"/>
              </a:rPr>
              <a:t>NASA 2540.1G &amp; NPR 2810.1A</a:t>
            </a:r>
            <a:r>
              <a:rPr lang="en-US" sz="1400" b="1" dirty="0" smtClean="0">
                <a:solidFill>
                  <a:srgbClr val="EF282F"/>
                </a:solidFill>
                <a:latin typeface="Century Gothic" charset="0"/>
                <a:ea typeface="Century Gothic" charset="0"/>
                <a:cs typeface="Century Gothic" charset="0"/>
              </a:rPr>
              <a:t>: </a:t>
            </a:r>
            <a:r>
              <a:rPr lang="en-US" sz="1400" b="1" dirty="0">
                <a:solidFill>
                  <a:schemeClr val="bg2">
                    <a:lumMod val="85000"/>
                  </a:schemeClr>
                </a:solidFill>
                <a:latin typeface="Century Gothic" charset="0"/>
                <a:ea typeface="Century Gothic" charset="0"/>
                <a:cs typeface="Century Gothic" charset="0"/>
                <a:hlinkClick r:id="rId4"/>
              </a:rPr>
              <a:t>http://</a:t>
            </a:r>
            <a:r>
              <a:rPr lang="en-US" sz="1400" b="1" dirty="0" smtClean="0">
                <a:solidFill>
                  <a:schemeClr val="bg2">
                    <a:lumMod val="85000"/>
                  </a:schemeClr>
                </a:solidFill>
                <a:latin typeface="Century Gothic" charset="0"/>
                <a:ea typeface="Century Gothic" charset="0"/>
                <a:cs typeface="Century Gothic" charset="0"/>
                <a:hlinkClick r:id="rId4"/>
              </a:rPr>
              <a:t>insidenasa.nasa.gov/ocio/policy/policy_direct/index.html</a:t>
            </a:r>
            <a:r>
              <a:rPr lang="en-US" sz="1400" b="1" dirty="0" smtClean="0">
                <a:solidFill>
                  <a:schemeClr val="bg2">
                    <a:lumMod val="85000"/>
                  </a:schemeClr>
                </a:solidFill>
                <a:latin typeface="Century Gothic" charset="0"/>
                <a:ea typeface="Century Gothic" charset="0"/>
                <a:cs typeface="Century Gothic" charset="0"/>
              </a:rPr>
              <a:t>  </a:t>
            </a:r>
            <a:endParaRPr lang="en-US" sz="1400" b="1" dirty="0">
              <a:solidFill>
                <a:schemeClr val="bg2">
                  <a:lumMod val="85000"/>
                </a:schemeClr>
              </a:solidFill>
              <a:latin typeface="Century Gothic" charset="0"/>
              <a:ea typeface="Century Gothic" charset="0"/>
              <a:cs typeface="Century Gothic" charset="0"/>
            </a:endParaRPr>
          </a:p>
          <a:p>
            <a:pPr algn="ctr" defTabSz="1018229">
              <a:spcBef>
                <a:spcPct val="20000"/>
              </a:spcBef>
              <a:buClr>
                <a:srgbClr val="0F6FC6"/>
              </a:buClr>
              <a:buSzPct val="85000"/>
            </a:pPr>
            <a:endParaRPr lang="en-US" sz="1400" dirty="0">
              <a:solidFill>
                <a:schemeClr val="accent2"/>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052843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l="13284" r="32791"/>
          <a:stretch/>
        </p:blipFill>
        <p:spPr>
          <a:xfrm>
            <a:off x="10086340" y="-12821"/>
            <a:ext cx="2080260" cy="6858000"/>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Computer Usage</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322122" y="1240319"/>
            <a:ext cx="9288604" cy="256206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EF282F"/>
              </a:buClr>
            </a:pPr>
            <a:r>
              <a:rPr lang="en-US" sz="1800" b="1" dirty="0">
                <a:solidFill>
                  <a:srgbClr val="0061AA"/>
                </a:solidFill>
              </a:rPr>
              <a:t>Online Policies</a:t>
            </a:r>
            <a:r>
              <a:rPr lang="en-US" sz="1800" dirty="0">
                <a:solidFill>
                  <a:srgbClr val="0061AA"/>
                </a:solidFill>
              </a:rPr>
              <a:t>:</a:t>
            </a:r>
          </a:p>
          <a:p>
            <a:pPr marL="285750" indent="-285750">
              <a:spcBef>
                <a:spcPts val="0"/>
              </a:spcBef>
              <a:spcAft>
                <a:spcPts val="600"/>
              </a:spcAft>
              <a:buClr>
                <a:srgbClr val="EF282F"/>
              </a:buClr>
              <a:buFont typeface="Webdings" panose="05030102010509060703" pitchFamily="18" charset="2"/>
              <a:buChar char="4"/>
            </a:pPr>
            <a:r>
              <a:rPr lang="en-US" sz="1800" dirty="0"/>
              <a:t>Internet should be used for official purposes only, meaning absolutely no games, commercial </a:t>
            </a:r>
            <a:r>
              <a:rPr lang="en-US" sz="1800" dirty="0" smtClean="0"/>
              <a:t>radio, </a:t>
            </a:r>
            <a:r>
              <a:rPr lang="en-US" sz="1800" dirty="0"/>
              <a:t>or music/video </a:t>
            </a:r>
            <a:r>
              <a:rPr lang="en-US" sz="1800" dirty="0" smtClean="0"/>
              <a:t>downloads (unless it’s for the VPS).</a:t>
            </a:r>
            <a:endParaRPr lang="en-US" sz="1800" dirty="0"/>
          </a:p>
          <a:p>
            <a:pPr marL="285750" indent="-285750">
              <a:spcBef>
                <a:spcPts val="0"/>
              </a:spcBef>
              <a:spcAft>
                <a:spcPts val="600"/>
              </a:spcAft>
              <a:buClr>
                <a:srgbClr val="EF282F"/>
              </a:buClr>
              <a:buFont typeface="Webdings" panose="05030102010509060703" pitchFamily="18" charset="2"/>
              <a:buChar char="4"/>
            </a:pPr>
            <a:r>
              <a:rPr lang="en-US" sz="1800" dirty="0"/>
              <a:t>No Facebook, Twitter, etc. unless it’s for DEVELOP purposes!</a:t>
            </a:r>
          </a:p>
          <a:p>
            <a:pPr marL="285750" indent="-285750">
              <a:spcBef>
                <a:spcPts val="0"/>
              </a:spcBef>
              <a:spcAft>
                <a:spcPts val="600"/>
              </a:spcAft>
              <a:buClr>
                <a:srgbClr val="EF282F"/>
              </a:buClr>
              <a:buFont typeface="Webdings" panose="05030102010509060703" pitchFamily="18" charset="2"/>
              <a:buChar char="4"/>
            </a:pPr>
            <a:r>
              <a:rPr lang="en-US" sz="1800" dirty="0" smtClean="0"/>
              <a:t>Limited </a:t>
            </a:r>
            <a:r>
              <a:rPr lang="en-US" sz="1800" dirty="0"/>
              <a:t>personal emails are acceptable as long as they </a:t>
            </a:r>
            <a:r>
              <a:rPr lang="en-US" sz="1800" dirty="0" smtClean="0"/>
              <a:t>DO NOT interfere </a:t>
            </a:r>
            <a:r>
              <a:rPr lang="en-US" sz="1800" dirty="0"/>
              <a:t>with </a:t>
            </a:r>
            <a:r>
              <a:rPr lang="en-US" sz="1800" dirty="0" smtClean="0"/>
              <a:t>your project work</a:t>
            </a:r>
            <a:r>
              <a:rPr lang="en-US" sz="1800" dirty="0"/>
              <a:t>.</a:t>
            </a:r>
          </a:p>
          <a:p>
            <a:pPr marL="285750" indent="-285750">
              <a:spcBef>
                <a:spcPts val="0"/>
              </a:spcBef>
              <a:spcAft>
                <a:spcPts val="600"/>
              </a:spcAft>
              <a:buClr>
                <a:srgbClr val="EF282F"/>
              </a:buClr>
              <a:buFont typeface="Webdings" panose="05030102010509060703" pitchFamily="18" charset="2"/>
              <a:buChar char="4"/>
            </a:pPr>
            <a:r>
              <a:rPr lang="en-US" sz="1800" dirty="0"/>
              <a:t>Be mindful of the websites you visit and links you click on.</a:t>
            </a:r>
          </a:p>
          <a:p>
            <a:pPr marL="285750" indent="-285750">
              <a:spcBef>
                <a:spcPts val="0"/>
              </a:spcBef>
              <a:spcAft>
                <a:spcPts val="600"/>
              </a:spcAft>
              <a:buClr>
                <a:srgbClr val="EF282F"/>
              </a:buClr>
              <a:buFont typeface="Webdings" panose="05030102010509060703" pitchFamily="18" charset="2"/>
              <a:buChar char="4"/>
            </a:pPr>
            <a:r>
              <a:rPr lang="en-US" sz="1800" dirty="0"/>
              <a:t>Be </a:t>
            </a:r>
            <a:r>
              <a:rPr lang="en-US" sz="1800" dirty="0" smtClean="0"/>
              <a:t>diligent against phishing </a:t>
            </a:r>
            <a:r>
              <a:rPr lang="en-US" sz="1800" dirty="0"/>
              <a:t>attempts</a:t>
            </a:r>
            <a:r>
              <a:rPr lang="en-US" sz="1800" dirty="0" smtClean="0"/>
              <a:t>.</a:t>
            </a:r>
          </a:p>
        </p:txBody>
      </p:sp>
      <p:grpSp>
        <p:nvGrpSpPr>
          <p:cNvPr id="22" name="Group 21"/>
          <p:cNvGrpSpPr/>
          <p:nvPr/>
        </p:nvGrpSpPr>
        <p:grpSpPr>
          <a:xfrm>
            <a:off x="6230230" y="3617358"/>
            <a:ext cx="3618303" cy="2584088"/>
            <a:chOff x="634325" y="5290691"/>
            <a:chExt cx="3694661" cy="1528310"/>
          </a:xfrm>
        </p:grpSpPr>
        <p:sp>
          <p:nvSpPr>
            <p:cNvPr id="24" name="Text Placeholder 5"/>
            <p:cNvSpPr txBox="1">
              <a:spLocks/>
            </p:cNvSpPr>
            <p:nvPr/>
          </p:nvSpPr>
          <p:spPr>
            <a:xfrm>
              <a:off x="634325" y="5307539"/>
              <a:ext cx="3694661" cy="151146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smtClean="0">
                  <a:solidFill>
                    <a:srgbClr val="0061AA"/>
                  </a:solidFill>
                </a:rPr>
                <a:t>By The Way</a:t>
              </a:r>
            </a:p>
            <a:p>
              <a:pPr algn="ctr">
                <a:spcBef>
                  <a:spcPts val="0"/>
                </a:spcBef>
                <a:buClr>
                  <a:srgbClr val="0078C1"/>
                </a:buClr>
              </a:pPr>
              <a:r>
                <a:rPr lang="en-US" sz="1800" dirty="0" smtClean="0"/>
                <a:t>If you log into a personal </a:t>
              </a:r>
              <a:r>
                <a:rPr lang="en-US" sz="1800" dirty="0" err="1" smtClean="0"/>
                <a:t>gmail</a:t>
              </a:r>
              <a:r>
                <a:rPr lang="en-US" sz="1800" dirty="0" smtClean="0"/>
                <a:t> while on a government computer, they can see your entire browsing history! Do you want them to see it? Think twice before you log in to personal accounts!</a:t>
              </a:r>
            </a:p>
          </p:txBody>
        </p:sp>
        <p:sp>
          <p:nvSpPr>
            <p:cNvPr id="42" name="Rounded Rectangle 41"/>
            <p:cNvSpPr/>
            <p:nvPr/>
          </p:nvSpPr>
          <p:spPr>
            <a:xfrm>
              <a:off x="637003" y="5290691"/>
              <a:ext cx="3691983" cy="1290184"/>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 Placeholder 5"/>
          <p:cNvSpPr txBox="1">
            <a:spLocks/>
          </p:cNvSpPr>
          <p:nvPr/>
        </p:nvSpPr>
        <p:spPr>
          <a:xfrm>
            <a:off x="322122" y="3617359"/>
            <a:ext cx="5735778" cy="28901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endParaRPr lang="en-US" sz="1800" dirty="0"/>
          </a:p>
          <a:p>
            <a:pPr>
              <a:spcBef>
                <a:spcPts val="0"/>
              </a:spcBef>
              <a:spcAft>
                <a:spcPts val="600"/>
              </a:spcAft>
              <a:buClr>
                <a:srgbClr val="EF282F"/>
              </a:buClr>
            </a:pPr>
            <a:r>
              <a:rPr lang="en-US" sz="1800" b="1" dirty="0" smtClean="0">
                <a:solidFill>
                  <a:srgbClr val="0061AA"/>
                </a:solidFill>
              </a:rPr>
              <a:t>Software</a:t>
            </a:r>
            <a:r>
              <a:rPr lang="en-US" sz="1800" dirty="0">
                <a:solidFill>
                  <a:srgbClr val="0061AA"/>
                </a:solidFill>
              </a:rPr>
              <a:t>:</a:t>
            </a:r>
          </a:p>
          <a:p>
            <a:pPr marL="285750" indent="-285750">
              <a:spcBef>
                <a:spcPts val="0"/>
              </a:spcBef>
              <a:spcAft>
                <a:spcPts val="600"/>
              </a:spcAft>
              <a:buClr>
                <a:srgbClr val="EF282F"/>
              </a:buClr>
              <a:buFont typeface="Webdings" panose="05030102010509060703" pitchFamily="18" charset="2"/>
              <a:buChar char="4"/>
            </a:pPr>
            <a:r>
              <a:rPr lang="en-US" sz="1800" dirty="0"/>
              <a:t>Installation of legally licensed software is permitted if the software is necessary to complete your project </a:t>
            </a:r>
            <a:r>
              <a:rPr lang="en-US" sz="1800" dirty="0" smtClean="0"/>
              <a:t>– but you </a:t>
            </a:r>
            <a:r>
              <a:rPr lang="en-US" sz="1800" dirty="0"/>
              <a:t>must have approval from your Center Lead.</a:t>
            </a:r>
          </a:p>
          <a:p>
            <a:pPr marL="285750" indent="-285750">
              <a:spcBef>
                <a:spcPts val="0"/>
              </a:spcBef>
              <a:spcAft>
                <a:spcPts val="600"/>
              </a:spcAft>
              <a:buClr>
                <a:srgbClr val="EF282F"/>
              </a:buClr>
              <a:buFont typeface="Webdings" panose="05030102010509060703" pitchFamily="18" charset="2"/>
              <a:buChar char="4"/>
            </a:pPr>
            <a:r>
              <a:rPr lang="en-US" sz="1800" dirty="0"/>
              <a:t>Do not make copies of proprietary software.</a:t>
            </a:r>
          </a:p>
          <a:p>
            <a:pPr marL="285750" indent="-285750">
              <a:spcBef>
                <a:spcPts val="0"/>
              </a:spcBef>
              <a:spcAft>
                <a:spcPts val="600"/>
              </a:spcAft>
              <a:buClr>
                <a:srgbClr val="EF282F"/>
              </a:buClr>
              <a:buFont typeface="Webdings" panose="05030102010509060703" pitchFamily="18" charset="2"/>
              <a:buChar char="4"/>
            </a:pPr>
            <a:r>
              <a:rPr lang="en-US" sz="1800" dirty="0"/>
              <a:t>If you have questions regarding permissibility of software, please contact your Center Lead or </a:t>
            </a:r>
            <a:r>
              <a:rPr lang="en-US" sz="1800" dirty="0" smtClean="0"/>
              <a:t>Jordan.</a:t>
            </a:r>
            <a:endParaRPr lang="en-US" sz="1800" dirty="0"/>
          </a:p>
          <a:p>
            <a:pPr marL="285750" indent="-285750">
              <a:spcBef>
                <a:spcPts val="0"/>
              </a:spcBef>
              <a:spcAft>
                <a:spcPts val="600"/>
              </a:spcAft>
              <a:buClr>
                <a:srgbClr val="EF282F"/>
              </a:buClr>
              <a:buFont typeface="Webdings" panose="05030102010509060703" pitchFamily="18" charset="2"/>
              <a:buChar char="4"/>
            </a:pPr>
            <a:endParaRPr lang="en-US" sz="1800" dirty="0" smtClean="0"/>
          </a:p>
        </p:txBody>
      </p:sp>
    </p:spTree>
    <p:extLst>
      <p:ext uri="{BB962C8B-B14F-4D97-AF65-F5344CB8AC3E}">
        <p14:creationId xmlns:p14="http://schemas.microsoft.com/office/powerpoint/2010/main" val="17063297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l="791" t="5673" r="960" b="55319"/>
          <a:stretch/>
        </p:blipFill>
        <p:spPr>
          <a:xfrm rot="16200000">
            <a:off x="7715250" y="2381247"/>
            <a:ext cx="6858002" cy="209550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Cell Phone Usage</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3744065" y="1711187"/>
            <a:ext cx="5721992" cy="324024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3000"/>
              </a:spcAft>
              <a:buClr>
                <a:srgbClr val="EF282F"/>
              </a:buClr>
              <a:buFont typeface="Webdings" panose="05030102010509060703" pitchFamily="18" charset="2"/>
              <a:buChar char="4"/>
            </a:pPr>
            <a:r>
              <a:rPr lang="en-US" sz="1800" dirty="0" smtClean="0"/>
              <a:t>Be considerate of those around you and set your ringer </a:t>
            </a:r>
            <a:r>
              <a:rPr lang="en-US" sz="1800" dirty="0"/>
              <a:t>to silent or vibrate during work hours.</a:t>
            </a:r>
          </a:p>
          <a:p>
            <a:pPr marL="285750" indent="-285750">
              <a:spcBef>
                <a:spcPts val="0"/>
              </a:spcBef>
              <a:spcAft>
                <a:spcPts val="3000"/>
              </a:spcAft>
              <a:buClr>
                <a:srgbClr val="EF282F"/>
              </a:buClr>
              <a:buFont typeface="Webdings" panose="05030102010509060703" pitchFamily="18" charset="2"/>
              <a:buChar char="4"/>
            </a:pPr>
            <a:r>
              <a:rPr lang="en-US" sz="1800" dirty="0"/>
              <a:t>Cell phone usage should be kept to a minimum, including texting.</a:t>
            </a:r>
          </a:p>
          <a:p>
            <a:pPr marL="285750" indent="-285750">
              <a:spcBef>
                <a:spcPts val="0"/>
              </a:spcBef>
              <a:spcAft>
                <a:spcPts val="3000"/>
              </a:spcAft>
              <a:buClr>
                <a:srgbClr val="EF282F"/>
              </a:buClr>
              <a:buFont typeface="Webdings" panose="05030102010509060703" pitchFamily="18" charset="2"/>
              <a:buChar char="4"/>
            </a:pPr>
            <a:r>
              <a:rPr lang="en-US" sz="1800" dirty="0"/>
              <a:t>Personal phone calls should be made during </a:t>
            </a:r>
            <a:r>
              <a:rPr lang="en-US" sz="1800" dirty="0" smtClean="0"/>
              <a:t>breaks </a:t>
            </a:r>
            <a:r>
              <a:rPr lang="en-US" sz="1800" dirty="0"/>
              <a:t>or before/after work.</a:t>
            </a:r>
          </a:p>
          <a:p>
            <a:pPr marL="285750" indent="-285750">
              <a:spcBef>
                <a:spcPts val="0"/>
              </a:spcBef>
              <a:spcAft>
                <a:spcPts val="1800"/>
              </a:spcAft>
              <a:buClr>
                <a:srgbClr val="EF282F"/>
              </a:buClr>
              <a:buFont typeface="Webdings" panose="05030102010509060703" pitchFamily="18" charset="2"/>
              <a:buChar char="4"/>
            </a:pPr>
            <a:endParaRPr lang="en-US" sz="1800" dirty="0" smtClean="0"/>
          </a:p>
        </p:txBody>
      </p:sp>
      <p:pic>
        <p:nvPicPr>
          <p:cNvPr id="22" name="Picture 2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1929" y="1618668"/>
            <a:ext cx="3141028" cy="31027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69270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TotalTime>
  <Words>2146</Words>
  <Application>Microsoft Office PowerPoint</Application>
  <PresentationFormat>Widescreen</PresentationFormat>
  <Paragraphs>186</Paragraphs>
  <Slides>15</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Century Gothic</vt:lpstr>
      <vt:lpstr>Webdings</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Childs, Lauren M. (LARC-E3)[DEVELOP]</dc:creator>
  <cp:lastModifiedBy>Clayton, Amanda L. (LARC-E3)[SSAI DEVELOP]</cp:lastModifiedBy>
  <cp:revision>43</cp:revision>
  <dcterms:created xsi:type="dcterms:W3CDTF">2019-01-24T15:36:39Z</dcterms:created>
  <dcterms:modified xsi:type="dcterms:W3CDTF">2019-01-25T20:29:21Z</dcterms:modified>
</cp:coreProperties>
</file>