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4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ext uri="{19B8F6BF-5375-455C-9EA6-DF929625EA0E}">
        <p15:presenceInfo xmlns:p15="http://schemas.microsoft.com/office/powerpoint/2012/main" userId="S-1-5-21-330711430-3775241029-4075259233-721664" providerId="AD"/>
      </p:ext>
    </p:extLst>
  </p:cmAuthor>
  <p:cmAuthor id="2" name="Clayton, Amanda L. (LARC)[SSAI DEVELOP]" initials="CAL(D" lastIdx="25" clrIdx="1">
    <p:extLst>
      <p:ext uri="{19B8F6BF-5375-455C-9EA6-DF929625EA0E}">
        <p15:presenceInfo xmlns:p15="http://schemas.microsoft.com/office/powerpoint/2012/main" userId="S-1-5-21-330711430-3775241029-4075259233-682401" providerId="AD"/>
      </p:ext>
    </p:extLst>
  </p:cmAuthor>
  <p:cmAuthor id="3" name="NASA" initials="N" lastIdx="4" clrIdx="2">
    <p:extLst>
      <p:ext uri="{19B8F6BF-5375-455C-9EA6-DF929625EA0E}">
        <p15:presenceInfo xmlns:p15="http://schemas.microsoft.com/office/powerpoint/2012/main" userId="NASA" providerId="None"/>
      </p:ext>
    </p:extLst>
  </p:cmAuthor>
  <p:cmAuthor id="4" name="DEVELOP_USER" initials="D" lastIdx="2" clrIdx="3"/>
  <p:cmAuthor id="5" name="Owner" initials="O" lastIdx="15" clrIdx="4"/>
  <p:cmAuthor id="6" name="Aubrey Hilte" initials="AH" lastIdx="4" clrIdx="5">
    <p:extLst>
      <p:ext uri="{19B8F6BF-5375-455C-9EA6-DF929625EA0E}">
        <p15:presenceInfo xmlns:p15="http://schemas.microsoft.com/office/powerpoint/2012/main" userId="54c1f3403e73a7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0FFFF"/>
    <a:srgbClr val="1053DA"/>
    <a:srgbClr val="586991"/>
    <a:srgbClr val="A859D9"/>
    <a:srgbClr val="E9A149"/>
    <a:srgbClr val="FF33CC"/>
    <a:srgbClr val="73A9DB"/>
    <a:srgbClr val="7DB862"/>
    <a:srgbClr val="EA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autoAdjust="0"/>
  </p:normalViewPr>
  <p:slideViewPr>
    <p:cSldViewPr snapToGrid="0">
      <p:cViewPr varScale="1">
        <p:scale>
          <a:sx n="21" d="100"/>
          <a:sy n="21" d="100"/>
        </p:scale>
        <p:origin x="3696" y="126"/>
      </p:cViewPr>
      <p:guideLst>
        <p:guide pos="5400"/>
        <p:guide orient="horz" pos="114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SA2\SoutheasternAZWaterII\Spring_2017\Snow%20Graph\Snow%20grap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SA2\SoutheasternAZWaterII\Spring_2017\Snow%20Graph\Snow%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600"/>
            </a:pPr>
            <a:r>
              <a:rPr lang="en-US" sz="1600" dirty="0">
                <a:solidFill>
                  <a:srgbClr val="060606"/>
                </a:solidFill>
              </a:rPr>
              <a:t>Min/Max stream discharge </a:t>
            </a:r>
            <a:r>
              <a:rPr lang="en-US" sz="1600" b="1" i="0" u="none" strike="noStrike" baseline="0" dirty="0">
                <a:solidFill>
                  <a:srgbClr val="060606"/>
                </a:solidFill>
              </a:rPr>
              <a:t>(Ft</a:t>
            </a:r>
            <a:r>
              <a:rPr lang="en-US" sz="1600" b="1" i="0" u="none" strike="noStrike" baseline="30000" dirty="0">
                <a:solidFill>
                  <a:srgbClr val="060606"/>
                </a:solidFill>
              </a:rPr>
              <a:t>3</a:t>
            </a:r>
            <a:r>
              <a:rPr lang="en-US" sz="1600" b="1" i="0" u="none" strike="noStrike" baseline="0" dirty="0">
                <a:solidFill>
                  <a:srgbClr val="060606"/>
                </a:solidFill>
              </a:rPr>
              <a:t>/sec) for </a:t>
            </a:r>
            <a:r>
              <a:rPr lang="en-US" sz="1600" b="1" i="0" u="none" strike="noStrike" baseline="0" dirty="0" err="1">
                <a:solidFill>
                  <a:srgbClr val="060606"/>
                </a:solidFill>
              </a:rPr>
              <a:t>Sabino</a:t>
            </a:r>
            <a:r>
              <a:rPr lang="en-US" sz="1600" b="1" i="0" u="none" strike="noStrike" baseline="0" dirty="0">
                <a:solidFill>
                  <a:srgbClr val="060606"/>
                </a:solidFill>
              </a:rPr>
              <a:t> Creek watershed </a:t>
            </a:r>
            <a:r>
              <a:rPr lang="en-US" sz="1600" dirty="0">
                <a:solidFill>
                  <a:srgbClr val="060606"/>
                </a:solidFill>
              </a:rPr>
              <a:t> </a:t>
            </a:r>
          </a:p>
        </c:rich>
      </c:tx>
      <c:layout>
        <c:manualLayout>
          <c:xMode val="edge"/>
          <c:yMode val="edge"/>
          <c:x val="0.18626307719648463"/>
          <c:y val="3.7777965510799789E-3"/>
        </c:manualLayout>
      </c:layout>
      <c:overlay val="1"/>
    </c:title>
    <c:autoTitleDeleted val="0"/>
    <c:plotArea>
      <c:layout>
        <c:manualLayout>
          <c:layoutTarget val="inner"/>
          <c:xMode val="edge"/>
          <c:yMode val="edge"/>
          <c:x val="0.10538727941906258"/>
          <c:y val="0.13962319602778075"/>
          <c:w val="0.88072387642168259"/>
          <c:h val="0.57479263763970401"/>
        </c:manualLayout>
      </c:layout>
      <c:barChart>
        <c:barDir val="col"/>
        <c:grouping val="clustered"/>
        <c:varyColors val="0"/>
        <c:ser>
          <c:idx val="0"/>
          <c:order val="0"/>
          <c:tx>
            <c:strRef>
              <c:f>Sheet4!$B$6</c:f>
              <c:strCache>
                <c:ptCount val="1"/>
                <c:pt idx="0">
                  <c:v>MAX</c:v>
                </c:pt>
              </c:strCache>
            </c:strRef>
          </c:tx>
          <c:spPr>
            <a:solidFill>
              <a:schemeClr val="accent1">
                <a:lumMod val="60000"/>
                <a:lumOff val="40000"/>
              </a:schemeClr>
            </a:solidFill>
          </c:spPr>
          <c:invertIfNegative val="0"/>
          <c:cat>
            <c:multiLvlStrRef>
              <c:f>Sheet4!$C$4:$I$5</c:f>
              <c:multiLvlStrCache>
                <c:ptCount val="7"/>
                <c:lvl>
                  <c:pt idx="0">
                    <c:v>2015</c:v>
                  </c:pt>
                  <c:pt idx="1">
                    <c:v>2015</c:v>
                  </c:pt>
                  <c:pt idx="2">
                    <c:v>2015</c:v>
                  </c:pt>
                  <c:pt idx="3">
                    <c:v>2016</c:v>
                  </c:pt>
                  <c:pt idx="4">
                    <c:v>2016</c:v>
                  </c:pt>
                  <c:pt idx="5">
                    <c:v>2016</c:v>
                  </c:pt>
                  <c:pt idx="6">
                    <c:v>2016</c:v>
                  </c:pt>
                </c:lvl>
                <c:lvl>
                  <c:pt idx="0">
                    <c:v>Oct</c:v>
                  </c:pt>
                  <c:pt idx="1">
                    <c:v>Nov</c:v>
                  </c:pt>
                  <c:pt idx="2">
                    <c:v>Dec</c:v>
                  </c:pt>
                  <c:pt idx="3">
                    <c:v>Jan</c:v>
                  </c:pt>
                  <c:pt idx="4">
                    <c:v>Feb</c:v>
                  </c:pt>
                  <c:pt idx="5">
                    <c:v>Mar</c:v>
                  </c:pt>
                  <c:pt idx="6">
                    <c:v>Apr</c:v>
                  </c:pt>
                </c:lvl>
              </c:multiLvlStrCache>
            </c:multiLvlStrRef>
          </c:cat>
          <c:val>
            <c:numRef>
              <c:f>Sheet4!$C$6:$I$6</c:f>
              <c:numCache>
                <c:formatCode>General</c:formatCode>
                <c:ptCount val="7"/>
                <c:pt idx="0">
                  <c:v>48</c:v>
                </c:pt>
                <c:pt idx="1">
                  <c:v>19</c:v>
                </c:pt>
                <c:pt idx="2">
                  <c:v>23.5</c:v>
                </c:pt>
                <c:pt idx="3">
                  <c:v>61.1</c:v>
                </c:pt>
                <c:pt idx="4">
                  <c:v>13</c:v>
                </c:pt>
                <c:pt idx="5">
                  <c:v>2.19</c:v>
                </c:pt>
                <c:pt idx="6">
                  <c:v>2.3299999999999987</c:v>
                </c:pt>
              </c:numCache>
            </c:numRef>
          </c:val>
          <c:extLst xmlns:c16r2="http://schemas.microsoft.com/office/drawing/2015/06/chart">
            <c:ext xmlns:c16="http://schemas.microsoft.com/office/drawing/2014/chart" uri="{C3380CC4-5D6E-409C-BE32-E72D297353CC}">
              <c16:uniqueId val="{00000000-6877-44C5-87D7-CA329E8C1EE5}"/>
            </c:ext>
          </c:extLst>
        </c:ser>
        <c:ser>
          <c:idx val="1"/>
          <c:order val="1"/>
          <c:tx>
            <c:strRef>
              <c:f>Sheet4!$B$7</c:f>
              <c:strCache>
                <c:ptCount val="1"/>
                <c:pt idx="0">
                  <c:v>MIN</c:v>
                </c:pt>
              </c:strCache>
            </c:strRef>
          </c:tx>
          <c:spPr>
            <a:solidFill>
              <a:srgbClr val="1053DA"/>
            </a:solidFill>
          </c:spPr>
          <c:invertIfNegative val="0"/>
          <c:cat>
            <c:multiLvlStrRef>
              <c:f>Sheet4!$C$4:$I$5</c:f>
              <c:multiLvlStrCache>
                <c:ptCount val="7"/>
                <c:lvl>
                  <c:pt idx="0">
                    <c:v>2015</c:v>
                  </c:pt>
                  <c:pt idx="1">
                    <c:v>2015</c:v>
                  </c:pt>
                  <c:pt idx="2">
                    <c:v>2015</c:v>
                  </c:pt>
                  <c:pt idx="3">
                    <c:v>2016</c:v>
                  </c:pt>
                  <c:pt idx="4">
                    <c:v>2016</c:v>
                  </c:pt>
                  <c:pt idx="5">
                    <c:v>2016</c:v>
                  </c:pt>
                  <c:pt idx="6">
                    <c:v>2016</c:v>
                  </c:pt>
                </c:lvl>
                <c:lvl>
                  <c:pt idx="0">
                    <c:v>Oct</c:v>
                  </c:pt>
                  <c:pt idx="1">
                    <c:v>Nov</c:v>
                  </c:pt>
                  <c:pt idx="2">
                    <c:v>Dec</c:v>
                  </c:pt>
                  <c:pt idx="3">
                    <c:v>Jan</c:v>
                  </c:pt>
                  <c:pt idx="4">
                    <c:v>Feb</c:v>
                  </c:pt>
                  <c:pt idx="5">
                    <c:v>Mar</c:v>
                  </c:pt>
                  <c:pt idx="6">
                    <c:v>Apr</c:v>
                  </c:pt>
                </c:lvl>
              </c:multiLvlStrCache>
            </c:multiLvlStrRef>
          </c:cat>
          <c:val>
            <c:numRef>
              <c:f>Sheet4!$C$7:$I$7</c:f>
              <c:numCache>
                <c:formatCode>General</c:formatCode>
                <c:ptCount val="7"/>
                <c:pt idx="0">
                  <c:v>4</c:v>
                </c:pt>
                <c:pt idx="1">
                  <c:v>5.01</c:v>
                </c:pt>
                <c:pt idx="2">
                  <c:v>3.62</c:v>
                </c:pt>
                <c:pt idx="3">
                  <c:v>4.9000000000000004</c:v>
                </c:pt>
                <c:pt idx="4">
                  <c:v>1.22</c:v>
                </c:pt>
                <c:pt idx="5">
                  <c:v>0.8</c:v>
                </c:pt>
                <c:pt idx="6">
                  <c:v>0.32000000000000073</c:v>
                </c:pt>
              </c:numCache>
            </c:numRef>
          </c:val>
          <c:extLst xmlns:c16r2="http://schemas.microsoft.com/office/drawing/2015/06/chart">
            <c:ext xmlns:c16="http://schemas.microsoft.com/office/drawing/2014/chart" uri="{C3380CC4-5D6E-409C-BE32-E72D297353CC}">
              <c16:uniqueId val="{00000001-6877-44C5-87D7-CA329E8C1EE5}"/>
            </c:ext>
          </c:extLst>
        </c:ser>
        <c:dLbls>
          <c:showLegendKey val="0"/>
          <c:showVal val="0"/>
          <c:showCatName val="0"/>
          <c:showSerName val="0"/>
          <c:showPercent val="0"/>
          <c:showBubbleSize val="0"/>
        </c:dLbls>
        <c:gapWidth val="150"/>
        <c:axId val="131746152"/>
        <c:axId val="131499760"/>
      </c:barChart>
      <c:catAx>
        <c:axId val="131746152"/>
        <c:scaling>
          <c:orientation val="minMax"/>
        </c:scaling>
        <c:delete val="0"/>
        <c:axPos val="b"/>
        <c:title>
          <c:tx>
            <c:rich>
              <a:bodyPr/>
              <a:lstStyle/>
              <a:p>
                <a:pPr>
                  <a:defRPr sz="1600"/>
                </a:pPr>
                <a:r>
                  <a:rPr lang="en-US" sz="1600" dirty="0">
                    <a:solidFill>
                      <a:srgbClr val="060606"/>
                    </a:solidFill>
                  </a:rPr>
                  <a:t>Month</a:t>
                </a:r>
              </a:p>
            </c:rich>
          </c:tx>
          <c:layout/>
          <c:overlay val="0"/>
        </c:title>
        <c:numFmt formatCode="General" sourceLinked="0"/>
        <c:majorTickMark val="out"/>
        <c:minorTickMark val="none"/>
        <c:tickLblPos val="nextTo"/>
        <c:txPr>
          <a:bodyPr/>
          <a:lstStyle/>
          <a:p>
            <a:pPr>
              <a:defRPr sz="1400" b="1">
                <a:solidFill>
                  <a:srgbClr val="060606"/>
                </a:solidFill>
              </a:defRPr>
            </a:pPr>
            <a:endParaRPr lang="en-US"/>
          </a:p>
        </c:txPr>
        <c:crossAx val="131499760"/>
        <c:crosses val="autoZero"/>
        <c:auto val="1"/>
        <c:lblAlgn val="ctr"/>
        <c:lblOffset val="100"/>
        <c:noMultiLvlLbl val="0"/>
      </c:catAx>
      <c:valAx>
        <c:axId val="131499760"/>
        <c:scaling>
          <c:orientation val="minMax"/>
          <c:max val="65"/>
          <c:min val="0"/>
        </c:scaling>
        <c:delete val="0"/>
        <c:axPos val="l"/>
        <c:majorGridlines/>
        <c:title>
          <c:tx>
            <c:rich>
              <a:bodyPr rot="-5400000" vert="horz"/>
              <a:lstStyle/>
              <a:p>
                <a:pPr>
                  <a:defRPr sz="1600"/>
                </a:pPr>
                <a:r>
                  <a:rPr lang="en-US" sz="1600" dirty="0">
                    <a:solidFill>
                      <a:srgbClr val="060606"/>
                    </a:solidFill>
                  </a:rPr>
                  <a:t>Stream Flow (Ft</a:t>
                </a:r>
                <a:r>
                  <a:rPr lang="en-US" sz="1600" baseline="30000" dirty="0">
                    <a:solidFill>
                      <a:srgbClr val="060606"/>
                    </a:solidFill>
                  </a:rPr>
                  <a:t>3</a:t>
                </a:r>
                <a:r>
                  <a:rPr lang="en-US" sz="1600" dirty="0">
                    <a:solidFill>
                      <a:srgbClr val="060606"/>
                    </a:solidFill>
                  </a:rPr>
                  <a:t>/Sec)</a:t>
                </a:r>
              </a:p>
            </c:rich>
          </c:tx>
          <c:layout>
            <c:manualLayout>
              <c:xMode val="edge"/>
              <c:yMode val="edge"/>
              <c:x val="1.5318907489585235E-2"/>
              <c:y val="0.19970949636915092"/>
            </c:manualLayout>
          </c:layout>
          <c:overlay val="0"/>
        </c:title>
        <c:numFmt formatCode="General" sourceLinked="1"/>
        <c:majorTickMark val="out"/>
        <c:minorTickMark val="none"/>
        <c:tickLblPos val="nextTo"/>
        <c:txPr>
          <a:bodyPr/>
          <a:lstStyle/>
          <a:p>
            <a:pPr>
              <a:defRPr sz="1600" b="1">
                <a:solidFill>
                  <a:srgbClr val="060606"/>
                </a:solidFill>
              </a:defRPr>
            </a:pPr>
            <a:endParaRPr lang="en-US"/>
          </a:p>
        </c:txPr>
        <c:crossAx val="131746152"/>
        <c:crosses val="autoZero"/>
        <c:crossBetween val="between"/>
        <c:majorUnit val="15"/>
      </c:valAx>
      <c:spPr>
        <a:solidFill>
          <a:schemeClr val="bg1"/>
        </a:solidFill>
      </c:spPr>
    </c:plotArea>
    <c:legend>
      <c:legendPos val="b"/>
      <c:layout>
        <c:manualLayout>
          <c:xMode val="edge"/>
          <c:yMode val="edge"/>
          <c:x val="0.62881344121925886"/>
          <c:y val="0.17779559919422872"/>
          <c:w val="0.32239971916946569"/>
          <c:h val="0.14429645152320469"/>
        </c:manualLayout>
      </c:layout>
      <c:overlay val="0"/>
      <c:txPr>
        <a:bodyPr/>
        <a:lstStyle/>
        <a:p>
          <a:pPr>
            <a:defRPr sz="1200" b="0">
              <a:solidFill>
                <a:srgbClr val="060606"/>
              </a:solidFill>
            </a:defRPr>
          </a:pPr>
          <a:endParaRPr lang="en-US"/>
        </a:p>
      </c:txPr>
    </c:legend>
    <c:plotVisOnly val="1"/>
    <c:dispBlanksAs val="gap"/>
    <c:showDLblsOverMax val="0"/>
  </c:chart>
  <c:spPr>
    <a:solidFill>
      <a:schemeClr val="bg1">
        <a:lumMod val="75000"/>
      </a:schemeClr>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600"/>
            </a:pPr>
            <a:r>
              <a:rPr lang="en-US" sz="1600" dirty="0">
                <a:solidFill>
                  <a:srgbClr val="060606"/>
                </a:solidFill>
              </a:rPr>
              <a:t>Monthly average stream discharge (Ft</a:t>
            </a:r>
            <a:r>
              <a:rPr lang="en-US" sz="1600" baseline="30000" dirty="0">
                <a:solidFill>
                  <a:srgbClr val="060606"/>
                </a:solidFill>
              </a:rPr>
              <a:t>3</a:t>
            </a:r>
            <a:r>
              <a:rPr lang="en-US" sz="1600" dirty="0">
                <a:solidFill>
                  <a:srgbClr val="060606"/>
                </a:solidFill>
              </a:rPr>
              <a:t>/Sec) and snow cover  distribution (%) </a:t>
            </a:r>
          </a:p>
        </c:rich>
      </c:tx>
      <c:layout>
        <c:manualLayout>
          <c:xMode val="edge"/>
          <c:yMode val="edge"/>
          <c:x val="0.10730358478526575"/>
          <c:y val="0"/>
        </c:manualLayout>
      </c:layout>
      <c:overlay val="1"/>
    </c:title>
    <c:autoTitleDeleted val="0"/>
    <c:plotArea>
      <c:layout>
        <c:manualLayout>
          <c:layoutTarget val="inner"/>
          <c:xMode val="edge"/>
          <c:yMode val="edge"/>
          <c:x val="0.10821859462689115"/>
          <c:y val="0.13484996816288741"/>
          <c:w val="0.72229407687057601"/>
          <c:h val="0.60885667842380986"/>
        </c:manualLayout>
      </c:layout>
      <c:lineChart>
        <c:grouping val="standard"/>
        <c:varyColors val="0"/>
        <c:ser>
          <c:idx val="0"/>
          <c:order val="0"/>
          <c:tx>
            <c:strRef>
              <c:f>Sheet2!$E$24</c:f>
              <c:strCache>
                <c:ptCount val="1"/>
                <c:pt idx="0">
                  <c:v>Snow (%)</c:v>
                </c:pt>
              </c:strCache>
            </c:strRef>
          </c:tx>
          <c:spPr>
            <a:ln>
              <a:solidFill>
                <a:srgbClr val="00B0F0"/>
              </a:solidFill>
            </a:ln>
          </c:spPr>
          <c:marker>
            <c:symbol val="none"/>
          </c:marker>
          <c:cat>
            <c:numRef>
              <c:f>Sheet2!$D$25:$D$34</c:f>
              <c:numCache>
                <c:formatCode>[$-409]d\-mmm\-yy;@</c:formatCode>
                <c:ptCount val="10"/>
                <c:pt idx="0">
                  <c:v>42300</c:v>
                </c:pt>
                <c:pt idx="1">
                  <c:v>42316</c:v>
                </c:pt>
                <c:pt idx="2">
                  <c:v>42348</c:v>
                </c:pt>
                <c:pt idx="3">
                  <c:v>42364</c:v>
                </c:pt>
                <c:pt idx="4">
                  <c:v>42380</c:v>
                </c:pt>
                <c:pt idx="5">
                  <c:v>42396</c:v>
                </c:pt>
                <c:pt idx="6">
                  <c:v>42412</c:v>
                </c:pt>
                <c:pt idx="7">
                  <c:v>42428</c:v>
                </c:pt>
                <c:pt idx="8">
                  <c:v>42444</c:v>
                </c:pt>
                <c:pt idx="9">
                  <c:v>42460</c:v>
                </c:pt>
              </c:numCache>
            </c:numRef>
          </c:cat>
          <c:val>
            <c:numRef>
              <c:f>Sheet2!$E$25:$E$34</c:f>
              <c:numCache>
                <c:formatCode>0.00</c:formatCode>
                <c:ptCount val="10"/>
                <c:pt idx="0">
                  <c:v>0</c:v>
                </c:pt>
                <c:pt idx="1">
                  <c:v>0</c:v>
                </c:pt>
                <c:pt idx="2">
                  <c:v>0</c:v>
                </c:pt>
                <c:pt idx="3">
                  <c:v>0.80441040152217402</c:v>
                </c:pt>
                <c:pt idx="4">
                  <c:v>49.583646387276154</c:v>
                </c:pt>
                <c:pt idx="5">
                  <c:v>7.3231204566521892</c:v>
                </c:pt>
                <c:pt idx="6">
                  <c:v>1.8274869493096553</c:v>
                </c:pt>
                <c:pt idx="7">
                  <c:v>0.28979850709859978</c:v>
                </c:pt>
                <c:pt idx="8">
                  <c:v>6.7619651656339985E-2</c:v>
                </c:pt>
                <c:pt idx="9">
                  <c:v>11.10016099917061</c:v>
                </c:pt>
              </c:numCache>
            </c:numRef>
          </c:val>
          <c:smooth val="0"/>
          <c:extLst xmlns:c16r2="http://schemas.microsoft.com/office/drawing/2015/06/chart">
            <c:ext xmlns:c16="http://schemas.microsoft.com/office/drawing/2014/chart" uri="{C3380CC4-5D6E-409C-BE32-E72D297353CC}">
              <c16:uniqueId val="{00000000-178C-40F1-9DA6-FC32F42A26F4}"/>
            </c:ext>
          </c:extLst>
        </c:ser>
        <c:dLbls>
          <c:showLegendKey val="0"/>
          <c:showVal val="0"/>
          <c:showCatName val="0"/>
          <c:showSerName val="0"/>
          <c:showPercent val="0"/>
          <c:showBubbleSize val="0"/>
        </c:dLbls>
        <c:marker val="1"/>
        <c:smooth val="0"/>
        <c:axId val="132164872"/>
        <c:axId val="131609336"/>
      </c:lineChart>
      <c:lineChart>
        <c:grouping val="standard"/>
        <c:varyColors val="0"/>
        <c:ser>
          <c:idx val="1"/>
          <c:order val="1"/>
          <c:tx>
            <c:v>Stream Discharge (Ft3/Sec)</c:v>
          </c:tx>
          <c:spPr>
            <a:ln>
              <a:solidFill>
                <a:srgbClr val="0070C0"/>
              </a:solidFill>
            </a:ln>
          </c:spPr>
          <c:marker>
            <c:symbol val="none"/>
          </c:marker>
          <c:val>
            <c:numRef>
              <c:f>Sheet2!$B$39:$B$45</c:f>
              <c:numCache>
                <c:formatCode>General</c:formatCode>
                <c:ptCount val="7"/>
                <c:pt idx="0">
                  <c:v>13.771935483870962</c:v>
                </c:pt>
                <c:pt idx="1">
                  <c:v>8.4533333333333367</c:v>
                </c:pt>
                <c:pt idx="2">
                  <c:v>7.8012903225806491</c:v>
                </c:pt>
                <c:pt idx="3">
                  <c:v>21.232580645161271</c:v>
                </c:pt>
                <c:pt idx="4">
                  <c:v>4.2686206896551724</c:v>
                </c:pt>
                <c:pt idx="5">
                  <c:v>1.4603225806451614</c:v>
                </c:pt>
                <c:pt idx="6">
                  <c:v>0.86862068965517303</c:v>
                </c:pt>
              </c:numCache>
            </c:numRef>
          </c:val>
          <c:smooth val="0"/>
          <c:extLst xmlns:c16r2="http://schemas.microsoft.com/office/drawing/2015/06/chart">
            <c:ext xmlns:c16="http://schemas.microsoft.com/office/drawing/2014/chart" uri="{C3380CC4-5D6E-409C-BE32-E72D297353CC}">
              <c16:uniqueId val="{00000001-178C-40F1-9DA6-FC32F42A26F4}"/>
            </c:ext>
          </c:extLst>
        </c:ser>
        <c:dLbls>
          <c:showLegendKey val="0"/>
          <c:showVal val="0"/>
          <c:showCatName val="0"/>
          <c:showSerName val="0"/>
          <c:showPercent val="0"/>
          <c:showBubbleSize val="0"/>
        </c:dLbls>
        <c:marker val="1"/>
        <c:smooth val="0"/>
        <c:axId val="131614200"/>
        <c:axId val="131609720"/>
      </c:lineChart>
      <c:catAx>
        <c:axId val="132164872"/>
        <c:scaling>
          <c:orientation val="minMax"/>
        </c:scaling>
        <c:delete val="0"/>
        <c:axPos val="b"/>
        <c:title>
          <c:tx>
            <c:rich>
              <a:bodyPr/>
              <a:lstStyle/>
              <a:p>
                <a:pPr>
                  <a:defRPr sz="1600"/>
                </a:pPr>
                <a:r>
                  <a:rPr lang="en-US" sz="1600" dirty="0">
                    <a:solidFill>
                      <a:srgbClr val="060606"/>
                    </a:solidFill>
                  </a:rPr>
                  <a:t>Landsat8 Image collection date </a:t>
                </a:r>
              </a:p>
            </c:rich>
          </c:tx>
          <c:layout/>
          <c:overlay val="0"/>
        </c:title>
        <c:numFmt formatCode="[$-409]d\-mmm\-yy;@" sourceLinked="1"/>
        <c:majorTickMark val="out"/>
        <c:minorTickMark val="in"/>
        <c:tickLblPos val="nextTo"/>
        <c:txPr>
          <a:bodyPr/>
          <a:lstStyle/>
          <a:p>
            <a:pPr>
              <a:defRPr sz="1200" b="1">
                <a:solidFill>
                  <a:srgbClr val="060606"/>
                </a:solidFill>
              </a:defRPr>
            </a:pPr>
            <a:endParaRPr lang="en-US"/>
          </a:p>
        </c:txPr>
        <c:crossAx val="131609336"/>
        <c:crossesAt val="0"/>
        <c:auto val="0"/>
        <c:lblAlgn val="ctr"/>
        <c:lblOffset val="100"/>
        <c:noMultiLvlLbl val="0"/>
      </c:catAx>
      <c:valAx>
        <c:axId val="131609336"/>
        <c:scaling>
          <c:orientation val="minMax"/>
          <c:max val="50"/>
        </c:scaling>
        <c:delete val="0"/>
        <c:axPos val="l"/>
        <c:majorGridlines/>
        <c:title>
          <c:tx>
            <c:rich>
              <a:bodyPr rot="-5400000" vert="horz"/>
              <a:lstStyle/>
              <a:p>
                <a:pPr>
                  <a:defRPr sz="1200"/>
                </a:pPr>
                <a:r>
                  <a:rPr lang="en-US" sz="1600" dirty="0">
                    <a:solidFill>
                      <a:srgbClr val="060606"/>
                    </a:solidFill>
                  </a:rPr>
                  <a:t>Snow cover (%)</a:t>
                </a:r>
              </a:p>
            </c:rich>
          </c:tx>
          <c:layout/>
          <c:overlay val="0"/>
        </c:title>
        <c:numFmt formatCode="General" sourceLinked="0"/>
        <c:majorTickMark val="out"/>
        <c:minorTickMark val="none"/>
        <c:tickLblPos val="nextTo"/>
        <c:txPr>
          <a:bodyPr/>
          <a:lstStyle/>
          <a:p>
            <a:pPr>
              <a:defRPr sz="1600" b="1">
                <a:solidFill>
                  <a:srgbClr val="060606"/>
                </a:solidFill>
              </a:defRPr>
            </a:pPr>
            <a:endParaRPr lang="en-US"/>
          </a:p>
        </c:txPr>
        <c:crossAx val="132164872"/>
        <c:crosses val="autoZero"/>
        <c:crossBetween val="between"/>
        <c:majorUnit val="10"/>
      </c:valAx>
      <c:valAx>
        <c:axId val="131609720"/>
        <c:scaling>
          <c:orientation val="minMax"/>
        </c:scaling>
        <c:delete val="0"/>
        <c:axPos val="r"/>
        <c:title>
          <c:tx>
            <c:rich>
              <a:bodyPr rot="-5400000" vert="horz"/>
              <a:lstStyle/>
              <a:p>
                <a:pPr>
                  <a:defRPr sz="1600">
                    <a:solidFill>
                      <a:srgbClr val="060606"/>
                    </a:solidFill>
                  </a:defRPr>
                </a:pPr>
                <a:r>
                  <a:rPr lang="en-US" sz="1600">
                    <a:solidFill>
                      <a:srgbClr val="060606"/>
                    </a:solidFill>
                  </a:rPr>
                  <a:t>Monthly average stream flow (Ft</a:t>
                </a:r>
                <a:r>
                  <a:rPr lang="en-US" sz="1600" baseline="30000">
                    <a:solidFill>
                      <a:srgbClr val="060606"/>
                    </a:solidFill>
                  </a:rPr>
                  <a:t>3</a:t>
                </a:r>
                <a:r>
                  <a:rPr lang="en-US" sz="1600">
                    <a:solidFill>
                      <a:srgbClr val="060606"/>
                    </a:solidFill>
                  </a:rPr>
                  <a:t>/Sec)</a:t>
                </a:r>
              </a:p>
            </c:rich>
          </c:tx>
          <c:layout>
            <c:manualLayout>
              <c:xMode val="edge"/>
              <c:yMode val="edge"/>
              <c:x val="0.95887433582997261"/>
              <c:y val="4.4454514745758379E-2"/>
            </c:manualLayout>
          </c:layout>
          <c:overlay val="0"/>
        </c:title>
        <c:numFmt formatCode="General" sourceLinked="1"/>
        <c:majorTickMark val="out"/>
        <c:minorTickMark val="none"/>
        <c:tickLblPos val="nextTo"/>
        <c:txPr>
          <a:bodyPr/>
          <a:lstStyle/>
          <a:p>
            <a:pPr>
              <a:defRPr sz="1600" b="1">
                <a:solidFill>
                  <a:srgbClr val="060606"/>
                </a:solidFill>
              </a:defRPr>
            </a:pPr>
            <a:endParaRPr lang="en-US"/>
          </a:p>
        </c:txPr>
        <c:crossAx val="131614200"/>
        <c:crosses val="max"/>
        <c:crossBetween val="between"/>
      </c:valAx>
      <c:catAx>
        <c:axId val="131614200"/>
        <c:scaling>
          <c:orientation val="minMax"/>
        </c:scaling>
        <c:delete val="1"/>
        <c:axPos val="b"/>
        <c:majorTickMark val="out"/>
        <c:minorTickMark val="none"/>
        <c:tickLblPos val="none"/>
        <c:crossAx val="131609720"/>
        <c:crosses val="autoZero"/>
        <c:auto val="1"/>
        <c:lblAlgn val="ctr"/>
        <c:lblOffset val="100"/>
        <c:noMultiLvlLbl val="0"/>
      </c:catAx>
      <c:spPr>
        <a:solidFill>
          <a:schemeClr val="bg1"/>
        </a:solidFill>
      </c:spPr>
    </c:plotArea>
    <c:plotVisOnly val="1"/>
    <c:dispBlanksAs val="gap"/>
    <c:showDLblsOverMax val="0"/>
  </c:chart>
  <c:spPr>
    <a:solidFill>
      <a:schemeClr val="bg1">
        <a:lumMod val="75000"/>
      </a:schemeClr>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0.54598</cdr:x>
      <cdr:y>0.10345</cdr:y>
    </cdr:from>
    <cdr:to>
      <cdr:x>1</cdr:x>
      <cdr:y>0.30833</cdr:y>
    </cdr:to>
    <cdr:sp macro="" textlink="">
      <cdr:nvSpPr>
        <cdr:cNvPr id="2" name="Rectangle 1"/>
        <cdr:cNvSpPr/>
      </cdr:nvSpPr>
      <cdr:spPr>
        <a:xfrm xmlns:a="http://schemas.openxmlformats.org/drawingml/2006/main">
          <a:off x="3326523" y="425669"/>
          <a:ext cx="2753157" cy="843042"/>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Garamond"/>
            </a:defRPr>
          </a:lvl1pPr>
          <a:lvl2pPr marL="457200" indent="0">
            <a:defRPr sz="1100">
              <a:solidFill>
                <a:srgbClr val="FFFFFF"/>
              </a:solidFill>
              <a:latin typeface="Garamond"/>
            </a:defRPr>
          </a:lvl2pPr>
          <a:lvl3pPr marL="914400" indent="0">
            <a:defRPr sz="1100">
              <a:solidFill>
                <a:srgbClr val="FFFFFF"/>
              </a:solidFill>
              <a:latin typeface="Garamond"/>
            </a:defRPr>
          </a:lvl3pPr>
          <a:lvl4pPr marL="1371600" indent="0">
            <a:defRPr sz="1100">
              <a:solidFill>
                <a:srgbClr val="FFFFFF"/>
              </a:solidFill>
              <a:latin typeface="Garamond"/>
            </a:defRPr>
          </a:lvl4pPr>
          <a:lvl5pPr marL="1828800" indent="0">
            <a:defRPr sz="1100">
              <a:solidFill>
                <a:srgbClr val="FFFFFF"/>
              </a:solidFill>
              <a:latin typeface="Garamond"/>
            </a:defRPr>
          </a:lvl5pPr>
          <a:lvl6pPr marL="2286000" indent="0">
            <a:defRPr sz="1100">
              <a:solidFill>
                <a:srgbClr val="FFFFFF"/>
              </a:solidFill>
              <a:latin typeface="Garamond"/>
            </a:defRPr>
          </a:lvl6pPr>
          <a:lvl7pPr marL="2743200" indent="0">
            <a:defRPr sz="1100">
              <a:solidFill>
                <a:srgbClr val="FFFFFF"/>
              </a:solidFill>
              <a:latin typeface="Garamond"/>
            </a:defRPr>
          </a:lvl7pPr>
          <a:lvl8pPr marL="3200400" indent="0">
            <a:defRPr sz="1100">
              <a:solidFill>
                <a:srgbClr val="FFFFFF"/>
              </a:solidFill>
              <a:latin typeface="Garamond"/>
            </a:defRPr>
          </a:lvl8pPr>
          <a:lvl9pPr marL="3657600" indent="0">
            <a:defRPr sz="1100">
              <a:solidFill>
                <a:srgbClr val="FFFFFF"/>
              </a:solidFill>
              <a:latin typeface="Garamond"/>
            </a:defRPr>
          </a:lvl9pPr>
        </a:lstStyle>
        <a:p xmlns:a="http://schemas.openxmlformats.org/drawingml/2006/main">
          <a:r>
            <a:rPr lang="en-US" sz="2400" b="1" dirty="0"/>
            <a:t>Stream Discharge (Ft</a:t>
          </a:r>
          <a:r>
            <a:rPr lang="en-US" sz="2400" b="1" baseline="30000" dirty="0"/>
            <a:t>3</a:t>
          </a:r>
          <a:r>
            <a:rPr lang="en-US" sz="2400" b="1" dirty="0"/>
            <a:t>/sec)</a:t>
          </a:r>
        </a:p>
      </cdr:txBody>
    </cdr:sp>
  </cdr:relSizeAnchor>
</c:userShapes>
</file>

<file path=ppt/drawings/drawing2.xml><?xml version="1.0" encoding="utf-8"?>
<c:userShapes xmlns:c="http://schemas.openxmlformats.org/drawingml/2006/chart">
  <cdr:relSizeAnchor xmlns:cdr="http://schemas.openxmlformats.org/drawingml/2006/chartDrawing">
    <cdr:from>
      <cdr:x>0.55016</cdr:x>
      <cdr:y>0.20534</cdr:y>
    </cdr:from>
    <cdr:to>
      <cdr:x>0.80871</cdr:x>
      <cdr:y>0.31452</cdr:y>
    </cdr:to>
    <cdr:sp macro="" textlink="">
      <cdr:nvSpPr>
        <cdr:cNvPr id="2" name="Rectangle 1"/>
        <cdr:cNvSpPr/>
      </cdr:nvSpPr>
      <cdr:spPr>
        <a:xfrm xmlns:a="http://schemas.openxmlformats.org/drawingml/2006/main">
          <a:off x="3294440" y="692359"/>
          <a:ext cx="1548238" cy="3681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solidFill>
                <a:srgbClr val="060606"/>
              </a:solidFill>
            </a:rPr>
            <a:t>Snow cover (%)</a:t>
          </a:r>
        </a:p>
      </cdr:txBody>
    </cdr:sp>
  </cdr:relSizeAnchor>
  <cdr:relSizeAnchor xmlns:cdr="http://schemas.openxmlformats.org/drawingml/2006/chartDrawing">
    <cdr:from>
      <cdr:x>0.54584</cdr:x>
      <cdr:y>0.28785</cdr:y>
    </cdr:from>
    <cdr:to>
      <cdr:x>0.83843</cdr:x>
      <cdr:y>0.39702</cdr:y>
    </cdr:to>
    <cdr:sp macro="" textlink="">
      <cdr:nvSpPr>
        <cdr:cNvPr id="3" name="Rectangle 2"/>
        <cdr:cNvSpPr/>
      </cdr:nvSpPr>
      <cdr:spPr>
        <a:xfrm xmlns:a="http://schemas.openxmlformats.org/drawingml/2006/main">
          <a:off x="3268557" y="970594"/>
          <a:ext cx="1752079" cy="368105"/>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Garamond"/>
            </a:defRPr>
          </a:lvl1pPr>
          <a:lvl2pPr marL="457200" indent="0">
            <a:defRPr sz="1100">
              <a:solidFill>
                <a:srgbClr val="FFFFFF"/>
              </a:solidFill>
              <a:latin typeface="Garamond"/>
            </a:defRPr>
          </a:lvl2pPr>
          <a:lvl3pPr marL="914400" indent="0">
            <a:defRPr sz="1100">
              <a:solidFill>
                <a:srgbClr val="FFFFFF"/>
              </a:solidFill>
              <a:latin typeface="Garamond"/>
            </a:defRPr>
          </a:lvl3pPr>
          <a:lvl4pPr marL="1371600" indent="0">
            <a:defRPr sz="1100">
              <a:solidFill>
                <a:srgbClr val="FFFFFF"/>
              </a:solidFill>
              <a:latin typeface="Garamond"/>
            </a:defRPr>
          </a:lvl4pPr>
          <a:lvl5pPr marL="1828800" indent="0">
            <a:defRPr sz="1100">
              <a:solidFill>
                <a:srgbClr val="FFFFFF"/>
              </a:solidFill>
              <a:latin typeface="Garamond"/>
            </a:defRPr>
          </a:lvl5pPr>
          <a:lvl6pPr marL="2286000" indent="0">
            <a:defRPr sz="1100">
              <a:solidFill>
                <a:srgbClr val="FFFFFF"/>
              </a:solidFill>
              <a:latin typeface="Garamond"/>
            </a:defRPr>
          </a:lvl6pPr>
          <a:lvl7pPr marL="2743200" indent="0">
            <a:defRPr sz="1100">
              <a:solidFill>
                <a:srgbClr val="FFFFFF"/>
              </a:solidFill>
              <a:latin typeface="Garamond"/>
            </a:defRPr>
          </a:lvl7pPr>
          <a:lvl8pPr marL="3200400" indent="0">
            <a:defRPr sz="1100">
              <a:solidFill>
                <a:srgbClr val="FFFFFF"/>
              </a:solidFill>
              <a:latin typeface="Garamond"/>
            </a:defRPr>
          </a:lvl8pPr>
          <a:lvl9pPr marL="3657600" indent="0">
            <a:defRPr sz="1100">
              <a:solidFill>
                <a:srgbClr val="FFFFFF"/>
              </a:solidFill>
              <a:latin typeface="Garamond"/>
            </a:defRPr>
          </a:lvl9pPr>
        </a:lstStyle>
        <a:p xmlns:a="http://schemas.openxmlformats.org/drawingml/2006/main">
          <a:r>
            <a:rPr lang="en-US" sz="1600" dirty="0">
              <a:solidFill>
                <a:srgbClr val="060606"/>
              </a:solidFill>
            </a:rPr>
            <a:t>Stream discharge (Ft</a:t>
          </a:r>
          <a:r>
            <a:rPr lang="en-US" sz="1600" baseline="30000" dirty="0">
              <a:solidFill>
                <a:srgbClr val="060606"/>
              </a:solidFill>
            </a:rPr>
            <a:t>3</a:t>
          </a:r>
          <a:r>
            <a:rPr lang="en-US" sz="1600" dirty="0">
              <a:solidFill>
                <a:srgbClr val="060606"/>
              </a:solidFill>
            </a:rPr>
            <a:t>/Sec)</a:t>
          </a:r>
        </a:p>
      </cdr:txBody>
    </cdr:sp>
  </cdr:relSizeAnchor>
  <cdr:relSizeAnchor xmlns:cdr="http://schemas.openxmlformats.org/drawingml/2006/chartDrawing">
    <cdr:from>
      <cdr:x>0.49228</cdr:x>
      <cdr:y>0.25993</cdr:y>
    </cdr:from>
    <cdr:to>
      <cdr:x>0.54297</cdr:x>
      <cdr:y>0.25993</cdr:y>
    </cdr:to>
    <cdr:cxnSp macro="">
      <cdr:nvCxnSpPr>
        <cdr:cNvPr id="4" name="Straight Connector 3"/>
        <cdr:cNvCxnSpPr/>
      </cdr:nvCxnSpPr>
      <cdr:spPr>
        <a:xfrm xmlns:a="http://schemas.openxmlformats.org/drawingml/2006/main">
          <a:off x="2947850" y="876429"/>
          <a:ext cx="303540" cy="0"/>
        </a:xfrm>
        <a:prstGeom xmlns:a="http://schemas.openxmlformats.org/drawingml/2006/main" prst="line">
          <a:avLst/>
        </a:prstGeom>
        <a:noFill xmlns:a="http://schemas.openxmlformats.org/drawingml/2006/main"/>
        <a:ln xmlns:a="http://schemas.openxmlformats.org/drawingml/2006/main" w="25400" cap="flat" cmpd="sng" algn="ctr">
          <a:solidFill>
            <a:srgbClr val="0070C0"/>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8.jpeg"/><Relationship Id="rId26" Type="http://schemas.openxmlformats.org/officeDocument/2006/relationships/image" Target="../media/image45.jpeg"/><Relationship Id="rId3" Type="http://schemas.openxmlformats.org/officeDocument/2006/relationships/image" Target="../media/image24.png"/><Relationship Id="rId21" Type="http://schemas.openxmlformats.org/officeDocument/2006/relationships/image" Target="../media/image41.png"/><Relationship Id="rId34" Type="http://schemas.openxmlformats.org/officeDocument/2006/relationships/image" Target="../media/image53.jpe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7.jpeg"/><Relationship Id="rId25" Type="http://schemas.openxmlformats.org/officeDocument/2006/relationships/chart" Target="../charts/chart2.xml"/><Relationship Id="rId33" Type="http://schemas.openxmlformats.org/officeDocument/2006/relationships/image" Target="../media/image52.jpeg"/><Relationship Id="rId2" Type="http://schemas.openxmlformats.org/officeDocument/2006/relationships/image" Target="../media/image23.png"/><Relationship Id="rId16" Type="http://schemas.openxmlformats.org/officeDocument/2006/relationships/image" Target="../media/image36.jpeg"/><Relationship Id="rId20" Type="http://schemas.openxmlformats.org/officeDocument/2006/relationships/image" Target="../media/image40.jpeg"/><Relationship Id="rId29" Type="http://schemas.openxmlformats.org/officeDocument/2006/relationships/image" Target="../media/image48.jpeg"/><Relationship Id="rId1" Type="http://schemas.openxmlformats.org/officeDocument/2006/relationships/slideLayout" Target="../slideLayouts/slideLayout9.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4.png"/><Relationship Id="rId32" Type="http://schemas.openxmlformats.org/officeDocument/2006/relationships/image" Target="../media/image51.jpeg"/><Relationship Id="rId5" Type="http://schemas.openxmlformats.org/officeDocument/2006/relationships/image" Target="../media/image26.jpeg"/><Relationship Id="rId15" Type="http://schemas.openxmlformats.org/officeDocument/2006/relationships/chart" Target="../charts/chart1.xml"/><Relationship Id="rId23" Type="http://schemas.openxmlformats.org/officeDocument/2006/relationships/image" Target="../media/image43.png"/><Relationship Id="rId28" Type="http://schemas.openxmlformats.org/officeDocument/2006/relationships/image" Target="../media/image47.jpeg"/><Relationship Id="rId10" Type="http://schemas.openxmlformats.org/officeDocument/2006/relationships/image" Target="../media/image31.jpeg"/><Relationship Id="rId19" Type="http://schemas.openxmlformats.org/officeDocument/2006/relationships/image" Target="../media/image39.jpeg"/><Relationship Id="rId31" Type="http://schemas.openxmlformats.org/officeDocument/2006/relationships/image" Target="../media/image50.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jpeg"/><Relationship Id="rId22" Type="http://schemas.openxmlformats.org/officeDocument/2006/relationships/image" Target="../media/image42.png"/><Relationship Id="rId27" Type="http://schemas.openxmlformats.org/officeDocument/2006/relationships/image" Target="../media/image46.jpeg"/><Relationship Id="rId30" Type="http://schemas.openxmlformats.org/officeDocument/2006/relationships/image" Target="../media/image49.jpeg"/><Relationship Id="rId35"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009644" y="787400"/>
            <a:ext cx="19412712" cy="2624752"/>
          </a:xfrm>
        </p:spPr>
        <p:txBody>
          <a:bodyPr anchor="ctr"/>
          <a:lstStyle/>
          <a:p>
            <a:r>
              <a:rPr lang="en-US" dirty="0"/>
              <a:t>Using NASA Earth Observations to Assist the National Park Service in Assessing Snow Cover Distribution and Persistence Changes in the Sky </a:t>
            </a:r>
            <a:r>
              <a:rPr lang="en-US" dirty="0" smtClean="0"/>
              <a:t>Islands</a:t>
            </a:r>
            <a:endParaRPr lang="en-US" dirty="0"/>
          </a:p>
        </p:txBody>
      </p:sp>
      <p:sp>
        <p:nvSpPr>
          <p:cNvPr id="5" name="Text Placeholder 4"/>
          <p:cNvSpPr>
            <a:spLocks noGrp="1"/>
          </p:cNvSpPr>
          <p:nvPr>
            <p:ph type="body" sz="quarter" idx="10"/>
          </p:nvPr>
        </p:nvSpPr>
        <p:spPr>
          <a:xfrm rot="16200000">
            <a:off x="11116506" y="17696447"/>
            <a:ext cx="30199263" cy="2314074"/>
          </a:xfrm>
        </p:spPr>
        <p:txBody>
          <a:bodyPr/>
          <a:lstStyle/>
          <a:p>
            <a:r>
              <a:rPr lang="en-US" sz="12000" b="1" dirty="0"/>
              <a:t>S</a:t>
            </a:r>
            <a:r>
              <a:rPr lang="en-US" sz="12000" b="1" dirty="0">
                <a:solidFill>
                  <a:srgbClr val="73A9DB"/>
                </a:solidFill>
              </a:rPr>
              <a:t>outheastern Arizona Water Resources II</a:t>
            </a:r>
            <a:endParaRPr lang="en-US" sz="12000" dirty="0">
              <a:solidFill>
                <a:srgbClr val="73A9DB"/>
              </a:solidFill>
            </a:endParaRPr>
          </a:p>
        </p:txBody>
      </p:sp>
      <p:sp>
        <p:nvSpPr>
          <p:cNvPr id="11" name="Text Placeholder 16"/>
          <p:cNvSpPr txBox="1">
            <a:spLocks/>
          </p:cNvSpPr>
          <p:nvPr/>
        </p:nvSpPr>
        <p:spPr>
          <a:xfrm>
            <a:off x="11830679" y="31643883"/>
            <a:ext cx="12931130" cy="33929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chemeClr val="tx1">
                    <a:lumMod val="75000"/>
                  </a:schemeClr>
                </a:solidFill>
              </a:rPr>
              <a:t>Bernard </a:t>
            </a:r>
            <a:r>
              <a:rPr lang="en-US" dirty="0" err="1">
                <a:solidFill>
                  <a:schemeClr val="tx1">
                    <a:lumMod val="75000"/>
                  </a:schemeClr>
                </a:solidFill>
              </a:rPr>
              <a:t>Eichold</a:t>
            </a:r>
            <a:r>
              <a:rPr lang="en-US" dirty="0">
                <a:solidFill>
                  <a:schemeClr val="tx1">
                    <a:lumMod val="75000"/>
                  </a:schemeClr>
                </a:solidFill>
              </a:rPr>
              <a:t>, M.D., Dr. PH (Mobile County Health Department)</a:t>
            </a:r>
          </a:p>
          <a:p>
            <a:pPr algn="ctr"/>
            <a:r>
              <a:rPr lang="en-US" dirty="0">
                <a:solidFill>
                  <a:schemeClr val="tx1">
                    <a:lumMod val="75000"/>
                  </a:schemeClr>
                </a:solidFill>
              </a:rPr>
              <a:t>Joseph Spruce (NASA Langley Research Center)</a:t>
            </a:r>
          </a:p>
          <a:p>
            <a:pPr algn="ctr"/>
            <a:r>
              <a:rPr lang="en-US" dirty="0">
                <a:solidFill>
                  <a:schemeClr val="tx1">
                    <a:lumMod val="75000"/>
                  </a:schemeClr>
                </a:solidFill>
              </a:rPr>
              <a:t>Kenton Ross, PhD (NASA Langley Research Center)</a:t>
            </a:r>
          </a:p>
          <a:p>
            <a:pPr algn="ctr"/>
            <a:r>
              <a:rPr lang="en-US" dirty="0">
                <a:solidFill>
                  <a:schemeClr val="tx1">
                    <a:lumMod val="75000"/>
                  </a:schemeClr>
                </a:solidFill>
              </a:rPr>
              <a:t>Colleen </a:t>
            </a:r>
            <a:r>
              <a:rPr lang="en-US" sz="2800" dirty="0" err="1">
                <a:solidFill>
                  <a:schemeClr val="tx1">
                    <a:lumMod val="75000"/>
                  </a:schemeClr>
                </a:solidFill>
              </a:rPr>
              <a:t>Filippone</a:t>
            </a:r>
            <a:r>
              <a:rPr lang="en-US" sz="2800" dirty="0">
                <a:solidFill>
                  <a:schemeClr val="tx1">
                    <a:lumMod val="75000"/>
                  </a:schemeClr>
                </a:solidFill>
              </a:rPr>
              <a:t> </a:t>
            </a:r>
            <a:r>
              <a:rPr lang="en-US" dirty="0">
                <a:solidFill>
                  <a:schemeClr val="tx1">
                    <a:lumMod val="75000"/>
                  </a:schemeClr>
                </a:solidFill>
              </a:rPr>
              <a:t>(NPS) </a:t>
            </a:r>
            <a:r>
              <a:rPr lang="en-US" dirty="0" smtClean="0">
                <a:solidFill>
                  <a:schemeClr val="tx1">
                    <a:lumMod val="75000"/>
                  </a:schemeClr>
                </a:solidFill>
              </a:rPr>
              <a:t>and </a:t>
            </a:r>
            <a:r>
              <a:rPr lang="en-US" dirty="0">
                <a:solidFill>
                  <a:schemeClr val="tx1">
                    <a:lumMod val="75000"/>
                  </a:schemeClr>
                </a:solidFill>
              </a:rPr>
              <a:t>Don Swann (NPS)</a:t>
            </a:r>
          </a:p>
          <a:p>
            <a:pPr algn="ctr"/>
            <a:r>
              <a:rPr lang="en-US" dirty="0">
                <a:solidFill>
                  <a:schemeClr val="tx1">
                    <a:lumMod val="75000"/>
                  </a:schemeClr>
                </a:solidFill>
              </a:rPr>
              <a:t>Previous contributors: </a:t>
            </a:r>
            <a:r>
              <a:rPr lang="en-US" dirty="0" err="1">
                <a:solidFill>
                  <a:schemeClr val="tx1">
                    <a:lumMod val="75000"/>
                  </a:schemeClr>
                </a:solidFill>
              </a:rPr>
              <a:t>Farnaz</a:t>
            </a:r>
            <a:r>
              <a:rPr lang="en-US" dirty="0">
                <a:solidFill>
                  <a:schemeClr val="tx1">
                    <a:lumMod val="75000"/>
                  </a:schemeClr>
                </a:solidFill>
              </a:rPr>
              <a:t> </a:t>
            </a:r>
            <a:r>
              <a:rPr lang="en-US" dirty="0" err="1">
                <a:solidFill>
                  <a:schemeClr val="tx1">
                    <a:lumMod val="75000"/>
                  </a:schemeClr>
                </a:solidFill>
              </a:rPr>
              <a:t>Bayat</a:t>
            </a:r>
            <a:r>
              <a:rPr lang="en-US" dirty="0">
                <a:solidFill>
                  <a:schemeClr val="tx1">
                    <a:lumMod val="75000"/>
                  </a:schemeClr>
                </a:solidFill>
              </a:rPr>
              <a:t> and Katie </a:t>
            </a:r>
            <a:r>
              <a:rPr lang="en-US" dirty="0" err="1">
                <a:solidFill>
                  <a:schemeClr val="tx1">
                    <a:lumMod val="75000"/>
                  </a:schemeClr>
                </a:solidFill>
              </a:rPr>
              <a:t>Harville</a:t>
            </a:r>
            <a:r>
              <a:rPr lang="en-US" dirty="0">
                <a:solidFill>
                  <a:schemeClr val="tx1">
                    <a:lumMod val="75000"/>
                  </a:schemeClr>
                </a:solidFill>
              </a:rPr>
              <a:t>. </a:t>
            </a:r>
          </a:p>
          <a:p>
            <a:pPr algn="ctr"/>
            <a:endParaRPr lang="en-US" dirty="0">
              <a:solidFill>
                <a:schemeClr val="tx1">
                  <a:lumMod val="75000"/>
                </a:schemeClr>
              </a:solidFill>
            </a:endParaRPr>
          </a:p>
          <a:p>
            <a:endParaRPr lang="en-US" dirty="0">
              <a:solidFill>
                <a:schemeClr val="tx1">
                  <a:lumMod val="75000"/>
                </a:schemeClr>
              </a:solidFill>
            </a:endParaRPr>
          </a:p>
        </p:txBody>
      </p:sp>
      <p:sp>
        <p:nvSpPr>
          <p:cNvPr id="8" name="Text Placeholder 16"/>
          <p:cNvSpPr txBox="1">
            <a:spLocks/>
          </p:cNvSpPr>
          <p:nvPr/>
        </p:nvSpPr>
        <p:spPr>
          <a:xfrm>
            <a:off x="914399" y="22743821"/>
            <a:ext cx="11516347"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2" name="Text Placeholder 16"/>
          <p:cNvSpPr txBox="1">
            <a:spLocks/>
          </p:cNvSpPr>
          <p:nvPr/>
        </p:nvSpPr>
        <p:spPr>
          <a:xfrm>
            <a:off x="746291" y="24011091"/>
            <a:ext cx="10529657" cy="6364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3000"/>
              </a:spcBef>
              <a:buClr>
                <a:srgbClr val="73A9DB"/>
              </a:buClr>
              <a:buFont typeface="Webdings" pitchFamily="18" charset="2"/>
              <a:buChar char=""/>
              <a:defRPr/>
            </a:pPr>
            <a:r>
              <a:rPr lang="en-US" sz="2800" dirty="0">
                <a:solidFill>
                  <a:schemeClr val="tx1">
                    <a:lumMod val="75000"/>
                  </a:schemeClr>
                </a:solidFill>
              </a:rPr>
              <a:t>Snow cover distributions (%) were compared with stream discharge data in Sabino Creek watershed for 2015-2016 snow season in order to assess the effect of snow on water resources. </a:t>
            </a:r>
          </a:p>
          <a:p>
            <a:pPr marL="347663" indent="-347663">
              <a:buClr>
                <a:srgbClr val="75AADB"/>
              </a:buClr>
            </a:pPr>
            <a:r>
              <a:rPr lang="en-US" sz="2800" dirty="0">
                <a:solidFill>
                  <a:schemeClr val="tx1">
                    <a:lumMod val="75000"/>
                  </a:schemeClr>
                </a:solidFill>
              </a:rPr>
              <a:t>Percent snow cover distribution shows fluctuations throughout the season with peak accumulation (50%) occurring in January 11, 2016 and the greatest average monthly stream flow occurred in January 2016 when 21.23 Ft</a:t>
            </a:r>
            <a:r>
              <a:rPr lang="en-US" sz="2800" baseline="30000" dirty="0">
                <a:solidFill>
                  <a:schemeClr val="tx1">
                    <a:lumMod val="75000"/>
                  </a:schemeClr>
                </a:solidFill>
              </a:rPr>
              <a:t>3</a:t>
            </a:r>
            <a:r>
              <a:rPr lang="en-US" sz="2800" dirty="0">
                <a:solidFill>
                  <a:schemeClr val="tx1">
                    <a:lumMod val="75000"/>
                  </a:schemeClr>
                </a:solidFill>
              </a:rPr>
              <a:t>/sec were recorded.</a:t>
            </a:r>
          </a:p>
          <a:p>
            <a:pPr marL="347663" indent="-347663">
              <a:buClr>
                <a:srgbClr val="75AADB"/>
              </a:buClr>
            </a:pPr>
            <a:r>
              <a:rPr lang="en-US" sz="2800" dirty="0">
                <a:solidFill>
                  <a:schemeClr val="tx1">
                    <a:lumMod val="75000"/>
                  </a:schemeClr>
                </a:solidFill>
              </a:rPr>
              <a:t>Monthly average stream discharge increased from December to January, indicating possible influence of snow melt on stream flow. </a:t>
            </a:r>
          </a:p>
          <a:p>
            <a:pPr marL="347663" indent="-347663">
              <a:buClr>
                <a:srgbClr val="75AADB"/>
              </a:buClr>
            </a:pPr>
            <a:r>
              <a:rPr lang="en-US" sz="2800" dirty="0">
                <a:solidFill>
                  <a:schemeClr val="tx1">
                    <a:lumMod val="75000"/>
                  </a:schemeClr>
                </a:solidFill>
              </a:rPr>
              <a:t>Landsat snow cover distribution maps provided useful information on snowpack phenology; however, some issues with satellite data (e.g., clouds and shadow) were encountered. </a:t>
            </a:r>
          </a:p>
          <a:p>
            <a:pPr marL="347663" indent="-347663">
              <a:buClr>
                <a:srgbClr val="75AADB"/>
              </a:buClr>
            </a:pPr>
            <a:endParaRPr lang="en-US" dirty="0">
              <a:solidFill>
                <a:schemeClr val="tx1">
                  <a:lumMod val="75000"/>
                </a:schemeClr>
              </a:solidFill>
            </a:endParaRPr>
          </a:p>
        </p:txBody>
      </p:sp>
      <p:sp>
        <p:nvSpPr>
          <p:cNvPr id="7" name="Text Placeholder 16"/>
          <p:cNvSpPr txBox="1">
            <a:spLocks/>
          </p:cNvSpPr>
          <p:nvPr/>
        </p:nvSpPr>
        <p:spPr>
          <a:xfrm>
            <a:off x="12681284" y="8572536"/>
            <a:ext cx="11407715" cy="55152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4" name="Text Placeholder 16"/>
          <p:cNvSpPr txBox="1">
            <a:spLocks/>
          </p:cNvSpPr>
          <p:nvPr/>
        </p:nvSpPr>
        <p:spPr>
          <a:xfrm>
            <a:off x="12839699" y="17128081"/>
            <a:ext cx="10972801"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5" name="Text Placeholder 16"/>
          <p:cNvSpPr txBox="1">
            <a:spLocks/>
          </p:cNvSpPr>
          <p:nvPr/>
        </p:nvSpPr>
        <p:spPr>
          <a:xfrm>
            <a:off x="868642" y="11170270"/>
            <a:ext cx="10582656" cy="27723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chemeClr val="accent1">
                  <a:lumMod val="60000"/>
                  <a:lumOff val="40000"/>
                </a:schemeClr>
              </a:buClr>
              <a:buFont typeface="Webdings" pitchFamily="18" charset="2"/>
              <a:buChar char=""/>
            </a:pPr>
            <a:r>
              <a:rPr lang="en-US" b="1" dirty="0">
                <a:solidFill>
                  <a:schemeClr val="accent1">
                    <a:lumMod val="60000"/>
                    <a:lumOff val="40000"/>
                  </a:schemeClr>
                </a:solidFill>
              </a:rPr>
              <a:t>Create</a:t>
            </a:r>
            <a:r>
              <a:rPr lang="en-US" dirty="0"/>
              <a:t> </a:t>
            </a:r>
            <a:r>
              <a:rPr lang="en-US" dirty="0">
                <a:solidFill>
                  <a:schemeClr val="tx1">
                    <a:lumMod val="75000"/>
                  </a:schemeClr>
                </a:solidFill>
              </a:rPr>
              <a:t>an overall assessment of snow cover distribution in Rincon and Santa Catalina mountain ranges, using NASA Earth observations (Landsat) </a:t>
            </a:r>
            <a:r>
              <a:rPr lang="en-US" dirty="0" smtClean="0">
                <a:solidFill>
                  <a:schemeClr val="tx1">
                    <a:lumMod val="75000"/>
                  </a:schemeClr>
                </a:solidFill>
              </a:rPr>
              <a:t>data</a:t>
            </a:r>
            <a:endParaRPr lang="en-US" dirty="0">
              <a:solidFill>
                <a:schemeClr val="tx1">
                  <a:lumMod val="75000"/>
                </a:schemeClr>
              </a:solidFill>
            </a:endParaRPr>
          </a:p>
          <a:p>
            <a:pPr fontAlgn="base">
              <a:buClr>
                <a:schemeClr val="accent1">
                  <a:lumMod val="60000"/>
                  <a:lumOff val="40000"/>
                </a:schemeClr>
              </a:buClr>
            </a:pPr>
            <a:r>
              <a:rPr lang="en-US" b="1" dirty="0">
                <a:solidFill>
                  <a:schemeClr val="accent1">
                    <a:lumMod val="60000"/>
                    <a:lumOff val="40000"/>
                  </a:schemeClr>
                </a:solidFill>
              </a:rPr>
              <a:t>Assess</a:t>
            </a:r>
            <a:r>
              <a:rPr lang="en-US" b="1" dirty="0"/>
              <a:t> </a:t>
            </a:r>
            <a:r>
              <a:rPr lang="en-US" dirty="0">
                <a:solidFill>
                  <a:schemeClr val="tx1">
                    <a:lumMod val="75000"/>
                  </a:schemeClr>
                </a:solidFill>
              </a:rPr>
              <a:t>and identify</a:t>
            </a:r>
            <a:r>
              <a:rPr lang="en-US" b="1" dirty="0">
                <a:solidFill>
                  <a:schemeClr val="tx1">
                    <a:lumMod val="75000"/>
                  </a:schemeClr>
                </a:solidFill>
              </a:rPr>
              <a:t> </a:t>
            </a:r>
            <a:r>
              <a:rPr lang="en-US" dirty="0">
                <a:solidFill>
                  <a:schemeClr val="tx1">
                    <a:lumMod val="75000"/>
                  </a:schemeClr>
                </a:solidFill>
              </a:rPr>
              <a:t>watersheds experiencing higher loss of snowpack with remote sensing products and supplement with stream gauge and pool data provided by the </a:t>
            </a:r>
            <a:r>
              <a:rPr lang="en-US" dirty="0" smtClean="0">
                <a:solidFill>
                  <a:schemeClr val="tx1">
                    <a:lumMod val="75000"/>
                  </a:schemeClr>
                </a:solidFill>
              </a:rPr>
              <a:t>NPS</a:t>
            </a:r>
            <a:endParaRPr lang="en-US" dirty="0">
              <a:solidFill>
                <a:schemeClr val="tx1">
                  <a:lumMod val="75000"/>
                </a:schemeClr>
              </a:solidFill>
            </a:endParaRP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Abstract</a:t>
            </a:r>
          </a:p>
        </p:txBody>
      </p:sp>
      <p:sp>
        <p:nvSpPr>
          <p:cNvPr id="23" name="TextBox 22"/>
          <p:cNvSpPr txBox="1"/>
          <p:nvPr/>
        </p:nvSpPr>
        <p:spPr>
          <a:xfrm>
            <a:off x="920969" y="10448197"/>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Objectives</a:t>
            </a:r>
          </a:p>
        </p:txBody>
      </p:sp>
      <p:sp>
        <p:nvSpPr>
          <p:cNvPr id="24" name="TextBox 23"/>
          <p:cNvSpPr txBox="1"/>
          <p:nvPr/>
        </p:nvSpPr>
        <p:spPr>
          <a:xfrm>
            <a:off x="892066" y="13783847"/>
            <a:ext cx="11407715"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Methodology and Results</a:t>
            </a:r>
          </a:p>
        </p:txBody>
      </p:sp>
      <p:sp>
        <p:nvSpPr>
          <p:cNvPr id="25" name="TextBox 24"/>
          <p:cNvSpPr txBox="1"/>
          <p:nvPr/>
        </p:nvSpPr>
        <p:spPr>
          <a:xfrm>
            <a:off x="12806711" y="4468596"/>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Study Area</a:t>
            </a:r>
          </a:p>
        </p:txBody>
      </p:sp>
      <p:sp>
        <p:nvSpPr>
          <p:cNvPr id="26" name="TextBox 25"/>
          <p:cNvSpPr txBox="1"/>
          <p:nvPr/>
        </p:nvSpPr>
        <p:spPr>
          <a:xfrm>
            <a:off x="12809564" y="11066846"/>
            <a:ext cx="939165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Earth Observations &amp; Study Period</a:t>
            </a:r>
          </a:p>
        </p:txBody>
      </p:sp>
      <p:sp>
        <p:nvSpPr>
          <p:cNvPr id="28" name="TextBox 27"/>
          <p:cNvSpPr txBox="1"/>
          <p:nvPr/>
        </p:nvSpPr>
        <p:spPr>
          <a:xfrm>
            <a:off x="828233" y="23156634"/>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Conclusions</a:t>
            </a:r>
          </a:p>
        </p:txBody>
      </p:sp>
      <p:sp>
        <p:nvSpPr>
          <p:cNvPr id="29" name="TextBox 28"/>
          <p:cNvSpPr txBox="1"/>
          <p:nvPr/>
        </p:nvSpPr>
        <p:spPr>
          <a:xfrm>
            <a:off x="15396962" y="30851588"/>
            <a:ext cx="5802668"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Acknowledgements</a:t>
            </a:r>
          </a:p>
        </p:txBody>
      </p:sp>
      <p:sp>
        <p:nvSpPr>
          <p:cNvPr id="30" name="TextBox 29"/>
          <p:cNvSpPr txBox="1"/>
          <p:nvPr/>
        </p:nvSpPr>
        <p:spPr>
          <a:xfrm>
            <a:off x="820516" y="29573653"/>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Project Partners</a:t>
            </a:r>
          </a:p>
        </p:txBody>
      </p:sp>
      <p:sp>
        <p:nvSpPr>
          <p:cNvPr id="31" name="TextBox 30"/>
          <p:cNvSpPr txBox="1"/>
          <p:nvPr/>
        </p:nvSpPr>
        <p:spPr>
          <a:xfrm>
            <a:off x="870324" y="31119404"/>
            <a:ext cx="4542503"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Team Members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57" y="31861867"/>
            <a:ext cx="2057404" cy="2081788"/>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653" y="31884989"/>
            <a:ext cx="2057404" cy="2081788"/>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943" y="31862605"/>
            <a:ext cx="2057404" cy="2081788"/>
          </a:xfrm>
          <a:prstGeom prst="rect">
            <a:avLst/>
          </a:prstGeom>
        </p:spPr>
      </p:pic>
      <p:sp>
        <p:nvSpPr>
          <p:cNvPr id="38" name="TextBox 37"/>
          <p:cNvSpPr txBox="1"/>
          <p:nvPr/>
        </p:nvSpPr>
        <p:spPr>
          <a:xfrm>
            <a:off x="843099" y="34694241"/>
            <a:ext cx="18035451" cy="871515"/>
          </a:xfrm>
          <a:prstGeom prst="rect">
            <a:avLst/>
          </a:prstGeom>
          <a:noFill/>
        </p:spPr>
        <p:txBody>
          <a:bodyPr wrap="square" rtlCol="0">
            <a:noAutofit/>
          </a:bodyPr>
          <a:lstStyle/>
          <a:p>
            <a:pPr lvl="0"/>
            <a:r>
              <a:rPr lang="en-US" sz="4800" dirty="0">
                <a:solidFill>
                  <a:schemeClr val="bg1"/>
                </a:solidFill>
                <a:latin typeface="+mj-lt"/>
              </a:rPr>
              <a:t>Mobile County Health Department– </a:t>
            </a:r>
            <a:r>
              <a:rPr lang="en-US" sz="4800" dirty="0">
                <a:solidFill>
                  <a:srgbClr val="FFFFFF"/>
                </a:solidFill>
                <a:latin typeface="Century Gothic"/>
              </a:rPr>
              <a:t>Spring 2017</a:t>
            </a:r>
          </a:p>
        </p:txBody>
      </p:sp>
      <p:sp>
        <p:nvSpPr>
          <p:cNvPr id="78" name="Text Placeholder 16"/>
          <p:cNvSpPr txBox="1">
            <a:spLocks/>
          </p:cNvSpPr>
          <p:nvPr/>
        </p:nvSpPr>
        <p:spPr>
          <a:xfrm>
            <a:off x="893835" y="30342868"/>
            <a:ext cx="7396413" cy="817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National Park Service (NPS), Intermountain Region and Saguaro National Park</a:t>
            </a:r>
          </a:p>
        </p:txBody>
      </p:sp>
      <p:pic>
        <p:nvPicPr>
          <p:cNvPr id="79" name="Picture 2" descr="Image result for national park service intermountain region logo"/>
          <p:cNvPicPr>
            <a:picLocks noChangeAspect="1" noChangeArrowheads="1"/>
          </p:cNvPicPr>
          <p:nvPr/>
        </p:nvPicPr>
        <p:blipFill>
          <a:blip r:embed="rId3" cstate="print"/>
          <a:srcRect/>
          <a:stretch>
            <a:fillRect/>
          </a:stretch>
        </p:blipFill>
        <p:spPr bwMode="auto">
          <a:xfrm>
            <a:off x="8285261" y="30008417"/>
            <a:ext cx="978154" cy="1311721"/>
          </a:xfrm>
          <a:prstGeom prst="rect">
            <a:avLst/>
          </a:prstGeom>
          <a:noFill/>
        </p:spPr>
      </p:pic>
      <p:pic>
        <p:nvPicPr>
          <p:cNvPr id="119" name="Picture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8361" y="31853458"/>
            <a:ext cx="2057404" cy="2081788"/>
          </a:xfrm>
          <a:prstGeom prst="rect">
            <a:avLst/>
          </a:prstGeom>
        </p:spPr>
      </p:pic>
      <p:grpSp>
        <p:nvGrpSpPr>
          <p:cNvPr id="186" name="Group 185"/>
          <p:cNvGrpSpPr/>
          <p:nvPr/>
        </p:nvGrpSpPr>
        <p:grpSpPr>
          <a:xfrm>
            <a:off x="502752" y="33865445"/>
            <a:ext cx="10729945" cy="1309393"/>
            <a:chOff x="502752" y="33408248"/>
            <a:chExt cx="10729945" cy="1309393"/>
          </a:xfrm>
        </p:grpSpPr>
        <p:sp>
          <p:nvSpPr>
            <p:cNvPr id="9" name="Text Placeholder 16"/>
            <p:cNvSpPr txBox="1">
              <a:spLocks/>
            </p:cNvSpPr>
            <p:nvPr/>
          </p:nvSpPr>
          <p:spPr>
            <a:xfrm>
              <a:off x="502752" y="3340824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Charles Barrow</a:t>
              </a:r>
            </a:p>
            <a:p>
              <a:pPr algn="ctr">
                <a:lnSpc>
                  <a:spcPct val="100000"/>
                </a:lnSpc>
                <a:spcBef>
                  <a:spcPts val="0"/>
                </a:spcBef>
              </a:pPr>
              <a:endParaRPr lang="en-US" dirty="0">
                <a:solidFill>
                  <a:schemeClr val="tx1">
                    <a:lumMod val="75000"/>
                  </a:schemeClr>
                </a:solidFill>
              </a:endParaRPr>
            </a:p>
          </p:txBody>
        </p:sp>
        <p:sp>
          <p:nvSpPr>
            <p:cNvPr id="34" name="Text Placeholder 16"/>
            <p:cNvSpPr txBox="1">
              <a:spLocks/>
            </p:cNvSpPr>
            <p:nvPr/>
          </p:nvSpPr>
          <p:spPr>
            <a:xfrm>
              <a:off x="3011982" y="3340824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schemeClr>
                  </a:solidFill>
                </a:rPr>
                <a:t>Saranee</a:t>
              </a:r>
              <a:r>
                <a:rPr lang="en-US" dirty="0">
                  <a:solidFill>
                    <a:schemeClr val="tx1">
                      <a:lumMod val="75000"/>
                    </a:schemeClr>
                  </a:solidFill>
                </a:rPr>
                <a:t> </a:t>
              </a:r>
              <a:r>
                <a:rPr lang="en-US" dirty="0" err="1">
                  <a:solidFill>
                    <a:schemeClr val="tx1">
                      <a:lumMod val="75000"/>
                    </a:schemeClr>
                  </a:solidFill>
                </a:rPr>
                <a:t>Dutta</a:t>
              </a:r>
              <a:endParaRPr lang="en-US" dirty="0">
                <a:solidFill>
                  <a:schemeClr val="tx1">
                    <a:lumMod val="75000"/>
                  </a:schemeClr>
                </a:solidFill>
              </a:endParaRPr>
            </a:p>
          </p:txBody>
        </p:sp>
        <p:sp>
          <p:nvSpPr>
            <p:cNvPr id="36" name="Text Placeholder 16"/>
            <p:cNvSpPr txBox="1">
              <a:spLocks/>
            </p:cNvSpPr>
            <p:nvPr/>
          </p:nvSpPr>
          <p:spPr>
            <a:xfrm>
              <a:off x="5789234" y="3340824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Elaina </a:t>
              </a:r>
              <a:r>
                <a:rPr lang="en-US" dirty="0" err="1">
                  <a:solidFill>
                    <a:schemeClr val="tx1">
                      <a:lumMod val="75000"/>
                    </a:schemeClr>
                  </a:solidFill>
                </a:rPr>
                <a:t>Gonsoroski</a:t>
              </a:r>
              <a:endParaRPr lang="en-US" dirty="0">
                <a:solidFill>
                  <a:schemeClr val="tx1">
                    <a:lumMod val="75000"/>
                  </a:schemeClr>
                </a:solidFill>
              </a:endParaRPr>
            </a:p>
          </p:txBody>
        </p:sp>
        <p:sp>
          <p:nvSpPr>
            <p:cNvPr id="120" name="Text Placeholder 16"/>
            <p:cNvSpPr txBox="1">
              <a:spLocks/>
            </p:cNvSpPr>
            <p:nvPr/>
          </p:nvSpPr>
          <p:spPr>
            <a:xfrm>
              <a:off x="8230537" y="3346974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80000"/>
                </a:lnSpc>
                <a:spcBef>
                  <a:spcPts val="0"/>
                </a:spcBef>
              </a:pPr>
              <a:r>
                <a:rPr lang="en-US" dirty="0">
                  <a:solidFill>
                    <a:schemeClr val="tx1">
                      <a:lumMod val="75000"/>
                    </a:schemeClr>
                  </a:solidFill>
                </a:rPr>
                <a:t>Tyler Lynn</a:t>
              </a:r>
              <a:br>
                <a:rPr lang="en-US" dirty="0">
                  <a:solidFill>
                    <a:schemeClr val="tx1">
                      <a:lumMod val="75000"/>
                    </a:schemeClr>
                  </a:solidFill>
                </a:rPr>
              </a:br>
              <a:r>
                <a:rPr lang="en-US" dirty="0">
                  <a:solidFill>
                    <a:schemeClr val="tx1">
                      <a:lumMod val="75000"/>
                    </a:schemeClr>
                  </a:solidFill>
                </a:rPr>
                <a:t>(POC)</a:t>
              </a:r>
            </a:p>
          </p:txBody>
        </p:sp>
      </p:grpSp>
      <p:sp>
        <p:nvSpPr>
          <p:cNvPr id="83" name="TextBox 82"/>
          <p:cNvSpPr txBox="1"/>
          <p:nvPr/>
        </p:nvSpPr>
        <p:spPr>
          <a:xfrm>
            <a:off x="899385" y="5157771"/>
            <a:ext cx="10953750" cy="5170646"/>
          </a:xfrm>
          <a:prstGeom prst="rect">
            <a:avLst/>
          </a:prstGeom>
          <a:noFill/>
        </p:spPr>
        <p:txBody>
          <a:bodyPr wrap="square" rtlCol="0">
            <a:spAutoFit/>
          </a:bodyPr>
          <a:lstStyle/>
          <a:p>
            <a:r>
              <a:rPr lang="en-US" sz="2400" dirty="0">
                <a:solidFill>
                  <a:schemeClr val="tx1">
                    <a:lumMod val="75000"/>
                  </a:schemeClr>
                </a:solidFill>
              </a:rPr>
              <a:t>Southeastern Arizona is home to unique mountain ranges known as the Sky Islands. Sky islands are biodiversity hotspots and host various ecosystems, ranging from arid deserts to temperate forests. These mountain ecosystems rely on slow melting snowpack to sustain themselves during dry periods. However, climate change and its contribution to decreasing snow cover is of growing concern. Currently, the National Park Service (NPS) monitors water presence, but a synoptic record of snow presence does not exist due to the remote and rugged topography of the region. As a result, it is difficult to study how climate change has affected water resources in the Sky Islands and what effect this has on wildlife and vegetation. This project used NASA Earth observations such as </a:t>
            </a:r>
            <a:r>
              <a:rPr lang="en-US" sz="2400" dirty="0" err="1">
                <a:solidFill>
                  <a:schemeClr val="tx1">
                    <a:lumMod val="75000"/>
                  </a:schemeClr>
                </a:solidFill>
              </a:rPr>
              <a:t>Landsat</a:t>
            </a:r>
            <a:r>
              <a:rPr lang="en-US" sz="2400" dirty="0">
                <a:solidFill>
                  <a:schemeClr val="tx1">
                    <a:lumMod val="75000"/>
                  </a:schemeClr>
                </a:solidFill>
              </a:rPr>
              <a:t> data to aid the NPS in understanding the role of snow cover in the Arizona Sky Islands. Historical snow cover maps were created to address the current gap in information regarding snow presence. With a more complete understanding of the impact of snow cover, the NPS will be able to analyze past snow cover changes to improve future land management decisions.</a:t>
            </a:r>
          </a:p>
          <a:p>
            <a:endParaRPr lang="en-US" sz="1800" dirty="0">
              <a:solidFill>
                <a:schemeClr val="tx1">
                  <a:lumMod val="75000"/>
                </a:schemeClr>
              </a:solidFill>
            </a:endParaRPr>
          </a:p>
        </p:txBody>
      </p:sp>
      <p:grpSp>
        <p:nvGrpSpPr>
          <p:cNvPr id="185" name="Group 184"/>
          <p:cNvGrpSpPr/>
          <p:nvPr/>
        </p:nvGrpSpPr>
        <p:grpSpPr>
          <a:xfrm>
            <a:off x="1064522" y="31990511"/>
            <a:ext cx="9614620" cy="1854595"/>
            <a:chOff x="1064522" y="31244558"/>
            <a:chExt cx="9614620" cy="1854595"/>
          </a:xfrm>
        </p:grpSpPr>
        <p:pic>
          <p:nvPicPr>
            <p:cNvPr id="93" name="Picture 92" descr="DSC_0065.JPG"/>
            <p:cNvPicPr>
              <a:picLocks noChangeAspect="1"/>
            </p:cNvPicPr>
            <p:nvPr/>
          </p:nvPicPr>
          <p:blipFill>
            <a:blip r:embed="rId4" cstate="print"/>
            <a:srcRect l="32277" t="31393" r="31394" b="45143"/>
            <a:stretch>
              <a:fillRect/>
            </a:stretch>
          </p:blipFill>
          <p:spPr>
            <a:xfrm>
              <a:off x="3621974" y="31287980"/>
              <a:ext cx="1800637" cy="1800963"/>
            </a:xfrm>
            <a:prstGeom prst="ellipse">
              <a:avLst/>
            </a:prstGeom>
            <a:noFill/>
            <a:ln>
              <a:noFill/>
            </a:ln>
          </p:spPr>
        </p:pic>
        <p:pic>
          <p:nvPicPr>
            <p:cNvPr id="99" name="Picture 98" descr="DSC_0072.JPG"/>
            <p:cNvPicPr>
              <a:picLocks noChangeAspect="1"/>
            </p:cNvPicPr>
            <p:nvPr/>
          </p:nvPicPr>
          <p:blipFill>
            <a:blip r:embed="rId5" cstate="print"/>
            <a:srcRect l="32422" t="28499" r="24719" b="43292"/>
            <a:stretch>
              <a:fillRect/>
            </a:stretch>
          </p:blipFill>
          <p:spPr>
            <a:xfrm>
              <a:off x="6269261" y="31269037"/>
              <a:ext cx="1793615" cy="1830116"/>
            </a:xfrm>
            <a:prstGeom prst="ellipse">
              <a:avLst/>
            </a:prstGeom>
          </p:spPr>
        </p:pic>
        <p:pic>
          <p:nvPicPr>
            <p:cNvPr id="100" name="Picture 99" descr="DSC_0075.JPG"/>
            <p:cNvPicPr>
              <a:picLocks noChangeAspect="1"/>
            </p:cNvPicPr>
            <p:nvPr/>
          </p:nvPicPr>
          <p:blipFill>
            <a:blip r:embed="rId6" cstate="print"/>
            <a:srcRect l="14719" t="22427" r="40103" b="47515"/>
            <a:stretch>
              <a:fillRect/>
            </a:stretch>
          </p:blipFill>
          <p:spPr>
            <a:xfrm>
              <a:off x="8906494" y="31255990"/>
              <a:ext cx="1772648" cy="1793039"/>
            </a:xfrm>
            <a:prstGeom prst="ellipse">
              <a:avLst/>
            </a:prstGeom>
          </p:spPr>
        </p:pic>
        <p:pic>
          <p:nvPicPr>
            <p:cNvPr id="1027" name="Picture 3"/>
            <p:cNvPicPr>
              <a:picLocks noChangeAspect="1" noChangeArrowheads="1"/>
            </p:cNvPicPr>
            <p:nvPr/>
          </p:nvPicPr>
          <p:blipFill>
            <a:blip r:embed="rId7" cstate="print"/>
            <a:srcRect/>
            <a:stretch>
              <a:fillRect/>
            </a:stretch>
          </p:blipFill>
          <p:spPr bwMode="auto">
            <a:xfrm>
              <a:off x="1064522" y="31244558"/>
              <a:ext cx="1784511" cy="1814276"/>
            </a:xfrm>
            <a:prstGeom prst="ellipse">
              <a:avLst/>
            </a:prstGeom>
            <a:noFill/>
            <a:ln w="9525">
              <a:noFill/>
              <a:miter lim="800000"/>
              <a:headEnd/>
              <a:tailEnd/>
            </a:ln>
          </p:spPr>
        </p:pic>
      </p:grpSp>
      <p:grpSp>
        <p:nvGrpSpPr>
          <p:cNvPr id="132" name="Group 131"/>
          <p:cNvGrpSpPr/>
          <p:nvPr/>
        </p:nvGrpSpPr>
        <p:grpSpPr>
          <a:xfrm>
            <a:off x="867643" y="14619314"/>
            <a:ext cx="10851116" cy="8261497"/>
            <a:chOff x="867643" y="11614671"/>
            <a:chExt cx="10851116" cy="8261497"/>
          </a:xfrm>
        </p:grpSpPr>
        <p:sp>
          <p:nvSpPr>
            <p:cNvPr id="41" name="Rounded Rectangle 40"/>
            <p:cNvSpPr/>
            <p:nvPr/>
          </p:nvSpPr>
          <p:spPr>
            <a:xfrm>
              <a:off x="867643" y="13012162"/>
              <a:ext cx="3151387" cy="6791817"/>
            </a:xfrm>
            <a:prstGeom prst="roundRect">
              <a:avLst/>
            </a:prstGeom>
            <a:solidFill>
              <a:schemeClr val="accent1">
                <a:lumMod val="75000"/>
              </a:schemeClr>
            </a:solidFill>
            <a:ln w="571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2" name="Rounded Rectangle 41"/>
            <p:cNvSpPr/>
            <p:nvPr/>
          </p:nvSpPr>
          <p:spPr>
            <a:xfrm>
              <a:off x="5875800" y="13001529"/>
              <a:ext cx="2329737" cy="6802450"/>
            </a:xfrm>
            <a:prstGeom prst="roundRect">
              <a:avLst/>
            </a:prstGeom>
            <a:solidFill>
              <a:schemeClr val="accent1">
                <a:lumMod val="75000"/>
              </a:schemeClr>
            </a:solid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43" name="Rounded Rectangle 42"/>
            <p:cNvSpPr/>
            <p:nvPr/>
          </p:nvSpPr>
          <p:spPr>
            <a:xfrm>
              <a:off x="8935697" y="12946704"/>
              <a:ext cx="2783062" cy="6929464"/>
            </a:xfrm>
            <a:prstGeom prst="roundRect">
              <a:avLst/>
            </a:prstGeom>
            <a:solidFill>
              <a:schemeClr val="accent1">
                <a:lumMod val="75000"/>
              </a:schemeClr>
            </a:solidFill>
            <a:ln w="571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55" name="Rounded Rectangle 54"/>
            <p:cNvSpPr/>
            <p:nvPr/>
          </p:nvSpPr>
          <p:spPr>
            <a:xfrm>
              <a:off x="1013143" y="15808616"/>
              <a:ext cx="2800350" cy="844092"/>
            </a:xfrm>
            <a:prstGeom prst="roundRect">
              <a:avLst/>
            </a:prstGeom>
            <a:solidFill>
              <a:schemeClr val="accent1">
                <a:lumMod val="40000"/>
                <a:lumOff val="60000"/>
              </a:schemeClr>
            </a:solidFill>
            <a:ln w="9525">
              <a:solidFill>
                <a:schemeClr val="bg1"/>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6" name="TextBox 55"/>
            <p:cNvSpPr txBox="1"/>
            <p:nvPr/>
          </p:nvSpPr>
          <p:spPr>
            <a:xfrm>
              <a:off x="1235414" y="16014370"/>
              <a:ext cx="2334126" cy="461665"/>
            </a:xfrm>
            <a:prstGeom prst="rect">
              <a:avLst/>
            </a:prstGeom>
            <a:noFill/>
          </p:spPr>
          <p:txBody>
            <a:bodyPr wrap="square" rtlCol="0">
              <a:spAutoFit/>
            </a:bodyPr>
            <a:lstStyle/>
            <a:p>
              <a:pPr algn="ctr"/>
              <a:r>
                <a:rPr lang="en-US" sz="2400" b="1" dirty="0">
                  <a:solidFill>
                    <a:schemeClr val="tx2">
                      <a:lumMod val="50000"/>
                    </a:schemeClr>
                  </a:solidFill>
                </a:rPr>
                <a:t>SENTINEL-2</a:t>
              </a:r>
            </a:p>
          </p:txBody>
        </p:sp>
        <p:sp>
          <p:nvSpPr>
            <p:cNvPr id="46" name="Rounded Rectangle 45"/>
            <p:cNvSpPr/>
            <p:nvPr/>
          </p:nvSpPr>
          <p:spPr>
            <a:xfrm>
              <a:off x="1013142" y="13337445"/>
              <a:ext cx="2857500" cy="1640868"/>
            </a:xfrm>
            <a:prstGeom prst="roundRect">
              <a:avLst/>
            </a:prstGeom>
            <a:solidFill>
              <a:schemeClr val="accent1">
                <a:lumMod val="40000"/>
                <a:lumOff val="60000"/>
              </a:schemeClr>
            </a:solidFill>
            <a:ln w="9525">
              <a:solidFill>
                <a:schemeClr val="bg1"/>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8" name="TextBox 57"/>
            <p:cNvSpPr txBox="1"/>
            <p:nvPr/>
          </p:nvSpPr>
          <p:spPr>
            <a:xfrm>
              <a:off x="1104778" y="13574277"/>
              <a:ext cx="2695073" cy="1200329"/>
            </a:xfrm>
            <a:prstGeom prst="rect">
              <a:avLst/>
            </a:prstGeom>
            <a:noFill/>
          </p:spPr>
          <p:txBody>
            <a:bodyPr wrap="square" rtlCol="0" anchor="ctr">
              <a:spAutoFit/>
            </a:bodyPr>
            <a:lstStyle/>
            <a:p>
              <a:pPr algn="ctr"/>
              <a:r>
                <a:rPr lang="en-US" sz="2400" b="1" dirty="0">
                  <a:solidFill>
                    <a:schemeClr val="tx2">
                      <a:lumMod val="50000"/>
                    </a:schemeClr>
                  </a:solidFill>
                </a:rPr>
                <a:t>Landsat 5 (TM )</a:t>
              </a:r>
            </a:p>
            <a:p>
              <a:pPr algn="ctr"/>
              <a:r>
                <a:rPr lang="en-US" sz="2400" b="1" dirty="0">
                  <a:solidFill>
                    <a:schemeClr val="tx2">
                      <a:lumMod val="50000"/>
                    </a:schemeClr>
                  </a:solidFill>
                </a:rPr>
                <a:t>Landsat 7 (ETM+) </a:t>
              </a:r>
            </a:p>
            <a:p>
              <a:pPr algn="ctr"/>
              <a:r>
                <a:rPr lang="en-US" sz="2400" b="1" dirty="0">
                  <a:solidFill>
                    <a:schemeClr val="tx2">
                      <a:lumMod val="50000"/>
                    </a:schemeClr>
                  </a:solidFill>
                </a:rPr>
                <a:t>Landsat 8 (OLI)</a:t>
              </a:r>
            </a:p>
          </p:txBody>
        </p:sp>
        <p:sp>
          <p:nvSpPr>
            <p:cNvPr id="70" name="Right Arrow 69"/>
            <p:cNvSpPr/>
            <p:nvPr/>
          </p:nvSpPr>
          <p:spPr>
            <a:xfrm>
              <a:off x="4128921" y="15880335"/>
              <a:ext cx="1722951" cy="713236"/>
            </a:xfrm>
            <a:prstGeom prst="rightArrow">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chemeClr val="bg1"/>
                </a:solidFill>
              </a:endParaRPr>
            </a:p>
          </p:txBody>
        </p:sp>
        <p:sp>
          <p:nvSpPr>
            <p:cNvPr id="72" name="Rounded Rectangle 71"/>
            <p:cNvSpPr/>
            <p:nvPr/>
          </p:nvSpPr>
          <p:spPr>
            <a:xfrm>
              <a:off x="5939378" y="11647938"/>
              <a:ext cx="2265529" cy="1146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50000"/>
                    </a:schemeClr>
                  </a:solidFill>
                </a:rPr>
                <a:t>Data Processing</a:t>
              </a:r>
            </a:p>
          </p:txBody>
        </p:sp>
        <p:sp>
          <p:nvSpPr>
            <p:cNvPr id="73" name="Rounded Rectangle 72"/>
            <p:cNvSpPr/>
            <p:nvPr/>
          </p:nvSpPr>
          <p:spPr>
            <a:xfrm>
              <a:off x="1310571" y="11652326"/>
              <a:ext cx="2265529" cy="1146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50000"/>
                    </a:schemeClr>
                  </a:solidFill>
                </a:rPr>
                <a:t>Data Acquisition</a:t>
              </a:r>
            </a:p>
          </p:txBody>
        </p:sp>
        <p:sp>
          <p:nvSpPr>
            <p:cNvPr id="74" name="Rounded Rectangle 73"/>
            <p:cNvSpPr/>
            <p:nvPr/>
          </p:nvSpPr>
          <p:spPr>
            <a:xfrm>
              <a:off x="9139082" y="11614671"/>
              <a:ext cx="2265529" cy="11464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50000"/>
                    </a:schemeClr>
                  </a:solidFill>
                </a:rPr>
                <a:t>Data Analysis</a:t>
              </a:r>
            </a:p>
          </p:txBody>
        </p:sp>
        <p:pic>
          <p:nvPicPr>
            <p:cNvPr id="84" name="Picture 83"/>
            <p:cNvPicPr/>
            <p:nvPr/>
          </p:nvPicPr>
          <p:blipFill>
            <a:blip r:embed="rId8" cstate="print"/>
            <a:srcRect l="12360" t="28725" r="63269" b="13479"/>
            <a:stretch>
              <a:fillRect/>
            </a:stretch>
          </p:blipFill>
          <p:spPr bwMode="auto">
            <a:xfrm>
              <a:off x="6079774" y="15250426"/>
              <a:ext cx="1938528" cy="1783080"/>
            </a:xfrm>
            <a:prstGeom prst="rect">
              <a:avLst/>
            </a:prstGeom>
            <a:noFill/>
            <a:ln w="9525">
              <a:solidFill>
                <a:schemeClr val="bg2"/>
              </a:solidFill>
              <a:miter lim="800000"/>
              <a:headEnd/>
              <a:tailEnd/>
            </a:ln>
          </p:spPr>
        </p:pic>
        <p:pic>
          <p:nvPicPr>
            <p:cNvPr id="85" name="Picture 84"/>
            <p:cNvPicPr/>
            <p:nvPr/>
          </p:nvPicPr>
          <p:blipFill>
            <a:blip r:embed="rId9" cstate="print"/>
            <a:srcRect l="9656" t="32180" r="68953" b="10005"/>
            <a:stretch>
              <a:fillRect/>
            </a:stretch>
          </p:blipFill>
          <p:spPr bwMode="auto">
            <a:xfrm>
              <a:off x="6056209" y="13163601"/>
              <a:ext cx="1938528" cy="1783080"/>
            </a:xfrm>
            <a:prstGeom prst="rect">
              <a:avLst/>
            </a:prstGeom>
            <a:noFill/>
            <a:ln w="9525">
              <a:solidFill>
                <a:schemeClr val="bg2"/>
              </a:solidFill>
              <a:miter lim="800000"/>
              <a:headEnd/>
              <a:tailEnd/>
            </a:ln>
          </p:spPr>
        </p:pic>
        <p:sp>
          <p:nvSpPr>
            <p:cNvPr id="87" name="Rounded Rectangle 86"/>
            <p:cNvSpPr/>
            <p:nvPr/>
          </p:nvSpPr>
          <p:spPr>
            <a:xfrm>
              <a:off x="9288379" y="13620096"/>
              <a:ext cx="2057939" cy="1099195"/>
            </a:xfrm>
            <a:prstGeom prst="roundRect">
              <a:avLst/>
            </a:prstGeom>
            <a:solidFill>
              <a:schemeClr val="accent1">
                <a:lumMod val="40000"/>
                <a:lumOff val="60000"/>
              </a:schemeClr>
            </a:solidFill>
            <a:ln w="9525">
              <a:solidFill>
                <a:schemeClr val="bg1"/>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88" name="TextBox 87"/>
            <p:cNvSpPr txBox="1"/>
            <p:nvPr/>
          </p:nvSpPr>
          <p:spPr>
            <a:xfrm>
              <a:off x="9398669" y="13750813"/>
              <a:ext cx="1852863" cy="830997"/>
            </a:xfrm>
            <a:prstGeom prst="rect">
              <a:avLst/>
            </a:prstGeom>
            <a:noFill/>
          </p:spPr>
          <p:txBody>
            <a:bodyPr wrap="square" rtlCol="0" anchor="ctr">
              <a:spAutoFit/>
            </a:bodyPr>
            <a:lstStyle/>
            <a:p>
              <a:pPr algn="ctr"/>
              <a:r>
                <a:rPr lang="en-US" sz="2400" b="1" dirty="0">
                  <a:solidFill>
                    <a:schemeClr val="tx2">
                      <a:lumMod val="50000"/>
                    </a:schemeClr>
                  </a:solidFill>
                </a:rPr>
                <a:t>Snow cover Distribution</a:t>
              </a:r>
            </a:p>
          </p:txBody>
        </p:sp>
        <p:sp>
          <p:nvSpPr>
            <p:cNvPr id="91" name="Rounded Rectangle 90"/>
            <p:cNvSpPr/>
            <p:nvPr/>
          </p:nvSpPr>
          <p:spPr>
            <a:xfrm>
              <a:off x="9283662" y="15706811"/>
              <a:ext cx="2074149" cy="1001555"/>
            </a:xfrm>
            <a:prstGeom prst="roundRect">
              <a:avLst/>
            </a:prstGeom>
            <a:solidFill>
              <a:schemeClr val="accent1">
                <a:lumMod val="40000"/>
                <a:lumOff val="60000"/>
              </a:schemeClr>
            </a:solidFill>
            <a:ln w="9525">
              <a:solidFill>
                <a:schemeClr val="bg1"/>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92" name="TextBox 91"/>
            <p:cNvSpPr txBox="1"/>
            <p:nvPr/>
          </p:nvSpPr>
          <p:spPr>
            <a:xfrm>
              <a:off x="9359894" y="15788327"/>
              <a:ext cx="1946800" cy="830997"/>
            </a:xfrm>
            <a:prstGeom prst="rect">
              <a:avLst/>
            </a:prstGeom>
            <a:noFill/>
          </p:spPr>
          <p:txBody>
            <a:bodyPr wrap="square" rtlCol="0" anchor="ctr">
              <a:spAutoFit/>
            </a:bodyPr>
            <a:lstStyle/>
            <a:p>
              <a:pPr algn="ctr"/>
              <a:r>
                <a:rPr lang="en-US" sz="2400" b="1" dirty="0">
                  <a:solidFill>
                    <a:schemeClr val="tx2">
                      <a:lumMod val="50000"/>
                    </a:schemeClr>
                  </a:solidFill>
                </a:rPr>
                <a:t>Snow cover Distribution</a:t>
              </a:r>
            </a:p>
          </p:txBody>
        </p:sp>
        <p:sp>
          <p:nvSpPr>
            <p:cNvPr id="94" name="Right Arrow 93"/>
            <p:cNvSpPr/>
            <p:nvPr/>
          </p:nvSpPr>
          <p:spPr>
            <a:xfrm>
              <a:off x="8251265" y="13817912"/>
              <a:ext cx="851338" cy="630620"/>
            </a:xfrm>
            <a:prstGeom prst="rightArrow">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a:off x="8240756" y="15885242"/>
              <a:ext cx="851338" cy="630620"/>
            </a:xfrm>
            <a:prstGeom prst="rightArrow">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061499" y="13107202"/>
              <a:ext cx="1746356" cy="1200329"/>
            </a:xfrm>
            <a:prstGeom prst="rect">
              <a:avLst/>
            </a:prstGeom>
            <a:noFill/>
          </p:spPr>
          <p:txBody>
            <a:bodyPr wrap="square" rtlCol="0">
              <a:spAutoFit/>
            </a:bodyPr>
            <a:lstStyle/>
            <a:p>
              <a:r>
                <a:rPr lang="en-US" sz="2400" b="1" dirty="0">
                  <a:solidFill>
                    <a:schemeClr val="tx2">
                      <a:lumMod val="50000"/>
                    </a:schemeClr>
                  </a:solidFill>
                </a:rPr>
                <a:t>NDSI and S3 Index</a:t>
              </a:r>
            </a:p>
            <a:p>
              <a:endParaRPr lang="en-US" sz="2400" dirty="0">
                <a:solidFill>
                  <a:srgbClr val="060606"/>
                </a:solidFill>
              </a:endParaRPr>
            </a:p>
          </p:txBody>
        </p:sp>
        <p:sp>
          <p:nvSpPr>
            <p:cNvPr id="137" name="Rounded Rectangle 136"/>
            <p:cNvSpPr/>
            <p:nvPr/>
          </p:nvSpPr>
          <p:spPr>
            <a:xfrm>
              <a:off x="995329" y="17814032"/>
              <a:ext cx="2799113" cy="1137718"/>
            </a:xfrm>
            <a:prstGeom prst="roundRect">
              <a:avLst>
                <a:gd name="adj" fmla="val 19893"/>
              </a:avLst>
            </a:prstGeom>
            <a:solidFill>
              <a:schemeClr val="accent1">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50000"/>
                    </a:schemeClr>
                  </a:solidFill>
                </a:rPr>
                <a:t>USGS Stream Gauge Data</a:t>
              </a:r>
            </a:p>
          </p:txBody>
        </p:sp>
        <p:sp>
          <p:nvSpPr>
            <p:cNvPr id="139" name="Rounded Rectangle 138"/>
            <p:cNvSpPr/>
            <p:nvPr/>
          </p:nvSpPr>
          <p:spPr>
            <a:xfrm>
              <a:off x="9115862" y="17606092"/>
              <a:ext cx="2419350" cy="1720081"/>
            </a:xfrm>
            <a:prstGeom prst="roundRect">
              <a:avLst/>
            </a:prstGeom>
            <a:solidFill>
              <a:schemeClr val="accent1">
                <a:lumMod val="40000"/>
                <a:lumOff val="60000"/>
              </a:schemeClr>
            </a:solidFill>
            <a:ln w="9525">
              <a:solidFill>
                <a:schemeClr val="bg1"/>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50000"/>
                    </a:schemeClr>
                  </a:solidFill>
                </a:rPr>
                <a:t>Historical and Current Stream Discharge and Stream </a:t>
              </a:r>
              <a:r>
                <a:rPr lang="en-US" sz="2400" b="1" dirty="0" smtClean="0">
                  <a:solidFill>
                    <a:schemeClr val="tx2">
                      <a:lumMod val="50000"/>
                    </a:schemeClr>
                  </a:solidFill>
                </a:rPr>
                <a:t>Flow</a:t>
              </a:r>
              <a:endParaRPr lang="en-US" sz="2400" b="1" dirty="0">
                <a:solidFill>
                  <a:schemeClr val="tx2">
                    <a:lumMod val="50000"/>
                  </a:schemeClr>
                </a:solidFill>
              </a:endParaRPr>
            </a:p>
          </p:txBody>
        </p:sp>
        <p:pic>
          <p:nvPicPr>
            <p:cNvPr id="101" name="Picture 100" descr="Sabino creek streams.JPG"/>
            <p:cNvPicPr>
              <a:picLocks noChangeAspect="1"/>
            </p:cNvPicPr>
            <p:nvPr/>
          </p:nvPicPr>
          <p:blipFill>
            <a:blip r:embed="rId10" cstate="print"/>
            <a:stretch>
              <a:fillRect/>
            </a:stretch>
          </p:blipFill>
          <p:spPr>
            <a:xfrm>
              <a:off x="6136105" y="17629684"/>
              <a:ext cx="1876928" cy="1746504"/>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02" name="Right Arrow 101"/>
            <p:cNvSpPr/>
            <p:nvPr/>
          </p:nvSpPr>
          <p:spPr>
            <a:xfrm>
              <a:off x="4125564" y="18024457"/>
              <a:ext cx="1750235" cy="713236"/>
            </a:xfrm>
            <a:prstGeom prst="rightArrow">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chemeClr val="bg1"/>
                </a:solidFill>
              </a:endParaRPr>
            </a:p>
          </p:txBody>
        </p:sp>
        <p:sp>
          <p:nvSpPr>
            <p:cNvPr id="104" name="Right Arrow 103"/>
            <p:cNvSpPr/>
            <p:nvPr/>
          </p:nvSpPr>
          <p:spPr>
            <a:xfrm>
              <a:off x="8236067" y="18107073"/>
              <a:ext cx="822960" cy="630620"/>
            </a:xfrm>
            <a:prstGeom prst="rightArrow">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12068299" y="14286749"/>
            <a:ext cx="6219701" cy="5193093"/>
            <a:chOff x="766324" y="21286664"/>
            <a:chExt cx="3958730" cy="3226708"/>
          </a:xfrm>
        </p:grpSpPr>
        <p:pic>
          <p:nvPicPr>
            <p:cNvPr id="106" name="Picture 105" descr="NDSI_2016011.jpg"/>
            <p:cNvPicPr/>
            <p:nvPr/>
          </p:nvPicPr>
          <p:blipFill>
            <a:blip r:embed="rId11" cstate="print"/>
            <a:srcRect l="4502" t="2675" r="2146" b="1932"/>
            <a:stretch>
              <a:fillRect/>
            </a:stretch>
          </p:blipFill>
          <p:spPr>
            <a:xfrm>
              <a:off x="766324" y="21298050"/>
              <a:ext cx="1884320" cy="1487606"/>
            </a:xfrm>
            <a:prstGeom prst="rect">
              <a:avLst/>
            </a:prstGeom>
          </p:spPr>
        </p:pic>
        <p:pic>
          <p:nvPicPr>
            <p:cNvPr id="109" name="Picture 108" descr="TCC_2016011.jpg"/>
            <p:cNvPicPr/>
            <p:nvPr/>
          </p:nvPicPr>
          <p:blipFill>
            <a:blip r:embed="rId12" cstate="print"/>
            <a:srcRect l="4732" t="2823" r="2261" b="2080"/>
            <a:stretch>
              <a:fillRect/>
            </a:stretch>
          </p:blipFill>
          <p:spPr>
            <a:xfrm>
              <a:off x="2719019" y="21286664"/>
              <a:ext cx="1976537" cy="1487252"/>
            </a:xfrm>
            <a:prstGeom prst="rect">
              <a:avLst/>
            </a:prstGeom>
          </p:spPr>
        </p:pic>
        <p:pic>
          <p:nvPicPr>
            <p:cNvPr id="111" name="Picture 110" descr="S3 Index.jpg"/>
            <p:cNvPicPr/>
            <p:nvPr/>
          </p:nvPicPr>
          <p:blipFill>
            <a:blip r:embed="rId13" cstate="print"/>
            <a:srcRect l="4500" t="2823" r="2261" b="2069"/>
            <a:stretch>
              <a:fillRect/>
            </a:stretch>
          </p:blipFill>
          <p:spPr>
            <a:xfrm>
              <a:off x="766712" y="22849045"/>
              <a:ext cx="1883543" cy="1658203"/>
            </a:xfrm>
            <a:prstGeom prst="rect">
              <a:avLst/>
            </a:prstGeom>
          </p:spPr>
        </p:pic>
        <p:pic>
          <p:nvPicPr>
            <p:cNvPr id="114" name="Picture 113" descr="FCC_2016011.jpg"/>
            <p:cNvPicPr/>
            <p:nvPr/>
          </p:nvPicPr>
          <p:blipFill>
            <a:blip r:embed="rId14" cstate="print"/>
            <a:srcRect l="4498" t="2675" r="2260" b="2080"/>
            <a:stretch>
              <a:fillRect/>
            </a:stretch>
          </p:blipFill>
          <p:spPr>
            <a:xfrm>
              <a:off x="2714538" y="22844171"/>
              <a:ext cx="2010516" cy="1669201"/>
            </a:xfrm>
            <a:prstGeom prst="rect">
              <a:avLst/>
            </a:prstGeom>
          </p:spPr>
        </p:pic>
      </p:grpSp>
      <p:sp>
        <p:nvSpPr>
          <p:cNvPr id="125" name="Rectangle 124"/>
          <p:cNvSpPr/>
          <p:nvPr/>
        </p:nvSpPr>
        <p:spPr>
          <a:xfrm>
            <a:off x="12103768" y="19491158"/>
            <a:ext cx="6256421" cy="1021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75000"/>
                  </a:schemeClr>
                </a:solidFill>
              </a:rPr>
              <a:t>Figure 3: (a) Landsat 8 </a:t>
            </a:r>
            <a:r>
              <a:rPr lang="en-US" sz="2400" dirty="0" smtClean="0">
                <a:solidFill>
                  <a:schemeClr val="tx1">
                    <a:lumMod val="75000"/>
                  </a:schemeClr>
                </a:solidFill>
              </a:rPr>
              <a:t>OLI </a:t>
            </a:r>
            <a:r>
              <a:rPr lang="en-US" sz="2400" dirty="0">
                <a:solidFill>
                  <a:schemeClr val="tx1">
                    <a:lumMod val="75000"/>
                  </a:schemeClr>
                </a:solidFill>
              </a:rPr>
              <a:t>NDSI imagery, (b) True color </a:t>
            </a:r>
            <a:r>
              <a:rPr lang="en-US" sz="2400" dirty="0" smtClean="0">
                <a:solidFill>
                  <a:schemeClr val="tx1">
                    <a:lumMod val="75000"/>
                  </a:schemeClr>
                </a:solidFill>
              </a:rPr>
              <a:t>composites</a:t>
            </a:r>
            <a:r>
              <a:rPr lang="en-US" sz="2400" dirty="0">
                <a:solidFill>
                  <a:schemeClr val="tx1">
                    <a:lumMod val="75000"/>
                  </a:schemeClr>
                </a:solidFill>
              </a:rPr>
              <a:t>, (c) S3 index, (d) False color composites</a:t>
            </a:r>
          </a:p>
        </p:txBody>
      </p:sp>
      <p:graphicFrame>
        <p:nvGraphicFramePr>
          <p:cNvPr id="178" name="Chart 177"/>
          <p:cNvGraphicFramePr/>
          <p:nvPr>
            <p:extLst>
              <p:ext uri="{D42A27DB-BD31-4B8C-83A1-F6EECF244321}">
                <p14:modId xmlns:p14="http://schemas.microsoft.com/office/powerpoint/2010/main" val="4133503351"/>
              </p:ext>
            </p:extLst>
          </p:nvPr>
        </p:nvGraphicFramePr>
        <p:xfrm>
          <a:off x="18059827" y="20644222"/>
          <a:ext cx="6831166" cy="3361748"/>
        </p:xfrm>
        <a:graphic>
          <a:graphicData uri="http://schemas.openxmlformats.org/drawingml/2006/chart">
            <c:chart xmlns:c="http://schemas.openxmlformats.org/drawingml/2006/chart" xmlns:r="http://schemas.openxmlformats.org/officeDocument/2006/relationships" r:id="rId15"/>
          </a:graphicData>
        </a:graphic>
      </p:graphicFrame>
      <p:sp>
        <p:nvSpPr>
          <p:cNvPr id="179" name="Rectangle 178"/>
          <p:cNvSpPr/>
          <p:nvPr/>
        </p:nvSpPr>
        <p:spPr>
          <a:xfrm>
            <a:off x="11875325" y="23873686"/>
            <a:ext cx="6127667" cy="1397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schemeClr>
                </a:solidFill>
              </a:rPr>
              <a:t>Figure 5: Monthly average stream discharge (Ft</a:t>
            </a:r>
            <a:r>
              <a:rPr lang="en-US" sz="2400" baseline="30000" dirty="0">
                <a:solidFill>
                  <a:schemeClr val="tx1">
                    <a:lumMod val="75000"/>
                  </a:schemeClr>
                </a:solidFill>
              </a:rPr>
              <a:t>3</a:t>
            </a:r>
            <a:r>
              <a:rPr lang="en-US" sz="2400" dirty="0">
                <a:solidFill>
                  <a:schemeClr val="tx1">
                    <a:lumMod val="75000"/>
                  </a:schemeClr>
                </a:solidFill>
              </a:rPr>
              <a:t>/sec) and snow cover distribution(%)for Sabino Creek watershed</a:t>
            </a:r>
          </a:p>
        </p:txBody>
      </p:sp>
      <p:sp>
        <p:nvSpPr>
          <p:cNvPr id="180" name="Rectangle 179"/>
          <p:cNvSpPr/>
          <p:nvPr/>
        </p:nvSpPr>
        <p:spPr>
          <a:xfrm>
            <a:off x="10972800" y="30131393"/>
            <a:ext cx="13873001" cy="107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schemeClr>
                </a:solidFill>
              </a:rPr>
              <a:t>Figure 7. Landsat 8 time series snow cover distribution (%) for Sabino Creek Watershed for 2015-2016 snow season </a:t>
            </a:r>
          </a:p>
        </p:txBody>
      </p:sp>
      <p:sp>
        <p:nvSpPr>
          <p:cNvPr id="181" name="Rectangle 180"/>
          <p:cNvSpPr/>
          <p:nvPr/>
        </p:nvSpPr>
        <p:spPr>
          <a:xfrm>
            <a:off x="14638317" y="14727134"/>
            <a:ext cx="368135" cy="36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p>
        </p:txBody>
      </p:sp>
      <p:sp>
        <p:nvSpPr>
          <p:cNvPr id="182" name="Rectangle 181"/>
          <p:cNvSpPr/>
          <p:nvPr/>
        </p:nvSpPr>
        <p:spPr>
          <a:xfrm>
            <a:off x="17833027" y="14739504"/>
            <a:ext cx="368135" cy="36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p>
        </p:txBody>
      </p:sp>
      <p:sp>
        <p:nvSpPr>
          <p:cNvPr id="183" name="Rectangle 182"/>
          <p:cNvSpPr/>
          <p:nvPr/>
        </p:nvSpPr>
        <p:spPr>
          <a:xfrm>
            <a:off x="14610114" y="17259547"/>
            <a:ext cx="368135" cy="36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p>
        </p:txBody>
      </p:sp>
      <p:sp>
        <p:nvSpPr>
          <p:cNvPr id="184" name="Rectangle 183"/>
          <p:cNvSpPr/>
          <p:nvPr/>
        </p:nvSpPr>
        <p:spPr>
          <a:xfrm>
            <a:off x="17842675" y="17240497"/>
            <a:ext cx="368135" cy="36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
            </a:r>
          </a:p>
        </p:txBody>
      </p:sp>
      <p:grpSp>
        <p:nvGrpSpPr>
          <p:cNvPr id="190" name="Group 189"/>
          <p:cNvGrpSpPr/>
          <p:nvPr/>
        </p:nvGrpSpPr>
        <p:grpSpPr>
          <a:xfrm>
            <a:off x="12399943" y="5149026"/>
            <a:ext cx="12000099" cy="5631339"/>
            <a:chOff x="12399943" y="5495867"/>
            <a:chExt cx="12000099" cy="5631339"/>
          </a:xfrm>
        </p:grpSpPr>
        <p:sp>
          <p:nvSpPr>
            <p:cNvPr id="113" name="TextBox 112"/>
            <p:cNvSpPr txBox="1"/>
            <p:nvPr/>
          </p:nvSpPr>
          <p:spPr>
            <a:xfrm>
              <a:off x="16739938" y="5700825"/>
              <a:ext cx="3946358" cy="523220"/>
            </a:xfrm>
            <a:prstGeom prst="rect">
              <a:avLst/>
            </a:prstGeom>
            <a:noFill/>
            <a:ln>
              <a:noFill/>
            </a:ln>
          </p:spPr>
          <p:txBody>
            <a:bodyPr wrap="square" rtlCol="0">
              <a:spAutoFit/>
            </a:bodyPr>
            <a:lstStyle/>
            <a:p>
              <a:r>
                <a:rPr lang="en-US" sz="2800" b="1" dirty="0">
                  <a:solidFill>
                    <a:schemeClr val="bg1"/>
                  </a:solidFill>
                </a:rPr>
                <a:t>Santa Catalina Mountain</a:t>
              </a:r>
            </a:p>
          </p:txBody>
        </p:sp>
        <p:pic>
          <p:nvPicPr>
            <p:cNvPr id="168" name="Picture 167" descr="Entire Skyisland.JPG"/>
            <p:cNvPicPr>
              <a:picLocks noChangeAspect="1"/>
            </p:cNvPicPr>
            <p:nvPr/>
          </p:nvPicPr>
          <p:blipFill>
            <a:blip r:embed="rId16" cstate="print"/>
            <a:stretch>
              <a:fillRect/>
            </a:stretch>
          </p:blipFill>
          <p:spPr>
            <a:xfrm>
              <a:off x="12493292" y="5606716"/>
              <a:ext cx="6171031" cy="4901615"/>
            </a:xfrm>
            <a:prstGeom prst="rect">
              <a:avLst/>
            </a:prstGeom>
          </p:spPr>
        </p:pic>
        <p:pic>
          <p:nvPicPr>
            <p:cNvPr id="169" name="Picture 168" descr="AOI_TCC.jpg"/>
            <p:cNvPicPr/>
            <p:nvPr/>
          </p:nvPicPr>
          <p:blipFill>
            <a:blip r:embed="rId17" cstate="print"/>
            <a:srcRect l="1746" t="3715" r="1917" b="1931"/>
            <a:stretch>
              <a:fillRect/>
            </a:stretch>
          </p:blipFill>
          <p:spPr>
            <a:xfrm>
              <a:off x="18793328" y="5569527"/>
              <a:ext cx="5606714" cy="4975761"/>
            </a:xfrm>
            <a:prstGeom prst="rect">
              <a:avLst/>
            </a:prstGeom>
          </p:spPr>
        </p:pic>
        <p:pic>
          <p:nvPicPr>
            <p:cNvPr id="170" name="Picture 169" descr="USA_Insets.JPG"/>
            <p:cNvPicPr>
              <a:picLocks noChangeAspect="1"/>
            </p:cNvPicPr>
            <p:nvPr/>
          </p:nvPicPr>
          <p:blipFill>
            <a:blip r:embed="rId18" cstate="print">
              <a:clrChange>
                <a:clrFrom>
                  <a:srgbClr val="FFFFFF"/>
                </a:clrFrom>
                <a:clrTo>
                  <a:srgbClr val="FFFFFF">
                    <a:alpha val="0"/>
                  </a:srgbClr>
                </a:clrTo>
              </a:clrChange>
            </a:blip>
            <a:stretch>
              <a:fillRect/>
            </a:stretch>
          </p:blipFill>
          <p:spPr>
            <a:xfrm>
              <a:off x="12399943" y="5495867"/>
              <a:ext cx="2919226" cy="1581847"/>
            </a:xfrm>
            <a:prstGeom prst="rect">
              <a:avLst/>
            </a:prstGeom>
          </p:spPr>
        </p:pic>
        <p:sp>
          <p:nvSpPr>
            <p:cNvPr id="171" name="Rectangle 170"/>
            <p:cNvSpPr/>
            <p:nvPr/>
          </p:nvSpPr>
          <p:spPr>
            <a:xfrm>
              <a:off x="13122234" y="6590805"/>
              <a:ext cx="225631" cy="142504"/>
            </a:xfrm>
            <a:prstGeom prst="rect">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171" descr="North Arrow.jpg"/>
            <p:cNvPicPr>
              <a:picLocks noChangeAspect="1"/>
            </p:cNvPicPr>
            <p:nvPr/>
          </p:nvPicPr>
          <p:blipFill>
            <a:blip r:embed="rId19" cstate="print">
              <a:clrChange>
                <a:clrFrom>
                  <a:srgbClr val="F0F0F0"/>
                </a:clrFrom>
                <a:clrTo>
                  <a:srgbClr val="F0F0F0">
                    <a:alpha val="0"/>
                  </a:srgbClr>
                </a:clrTo>
              </a:clrChange>
              <a:duotone>
                <a:schemeClr val="bg2">
                  <a:shade val="45000"/>
                  <a:satMod val="135000"/>
                </a:schemeClr>
                <a:prstClr val="white"/>
              </a:duotone>
            </a:blip>
            <a:srcRect l="40752" t="46146" r="48746" b="26673"/>
            <a:stretch>
              <a:fillRect/>
            </a:stretch>
          </p:blipFill>
          <p:spPr>
            <a:xfrm>
              <a:off x="18347751" y="5902788"/>
              <a:ext cx="237131" cy="474261"/>
            </a:xfrm>
            <a:prstGeom prst="rect">
              <a:avLst/>
            </a:prstGeom>
          </p:spPr>
        </p:pic>
        <p:pic>
          <p:nvPicPr>
            <p:cNvPr id="173" name="Picture 172" descr="Scale Bar.JPG"/>
            <p:cNvPicPr>
              <a:picLocks noChangeAspect="1"/>
            </p:cNvPicPr>
            <p:nvPr/>
          </p:nvPicPr>
          <p:blipFill>
            <a:blip r:embed="rId20" cstate="print"/>
            <a:stretch>
              <a:fillRect/>
            </a:stretch>
          </p:blipFill>
          <p:spPr>
            <a:xfrm>
              <a:off x="12670972" y="9999292"/>
              <a:ext cx="2303812" cy="433219"/>
            </a:xfrm>
            <a:prstGeom prst="rect">
              <a:avLst/>
            </a:prstGeom>
          </p:spPr>
        </p:pic>
        <p:sp>
          <p:nvSpPr>
            <p:cNvPr id="187" name="Rectangle 186"/>
            <p:cNvSpPr/>
            <p:nvPr/>
          </p:nvSpPr>
          <p:spPr>
            <a:xfrm>
              <a:off x="12512193" y="10549621"/>
              <a:ext cx="6152130" cy="577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lumMod val="75000"/>
                    </a:schemeClr>
                  </a:solidFill>
                </a:rPr>
                <a:t>Figure1</a:t>
              </a:r>
              <a:r>
                <a:rPr lang="en-US" sz="2400" dirty="0">
                  <a:solidFill>
                    <a:schemeClr val="tx1">
                      <a:lumMod val="75000"/>
                    </a:schemeClr>
                  </a:solidFill>
                </a:rPr>
                <a:t>: Sky Islands of Southeastern Arizona</a:t>
              </a:r>
            </a:p>
          </p:txBody>
        </p:sp>
      </p:grpSp>
      <p:grpSp>
        <p:nvGrpSpPr>
          <p:cNvPr id="203" name="Group 202"/>
          <p:cNvGrpSpPr/>
          <p:nvPr/>
        </p:nvGrpSpPr>
        <p:grpSpPr>
          <a:xfrm>
            <a:off x="11789389" y="11786998"/>
            <a:ext cx="12727961" cy="2255112"/>
            <a:chOff x="11789389" y="11780980"/>
            <a:chExt cx="12727961" cy="2255112"/>
          </a:xfrm>
        </p:grpSpPr>
        <p:cxnSp>
          <p:nvCxnSpPr>
            <p:cNvPr id="140" name="Straight Connector 139"/>
            <p:cNvCxnSpPr/>
            <p:nvPr/>
          </p:nvCxnSpPr>
          <p:spPr>
            <a:xfrm flipV="1">
              <a:off x="12630150" y="13563600"/>
              <a:ext cx="10991850" cy="381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7311582" y="12381439"/>
              <a:ext cx="0" cy="164592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2630150" y="12373057"/>
              <a:ext cx="3509" cy="1628693"/>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9029075" y="12381439"/>
              <a:ext cx="0" cy="164592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0954589" y="12390172"/>
              <a:ext cx="0" cy="164592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47" name="Picture 146" descr="01_Landsat5.png"/>
            <p:cNvPicPr>
              <a:picLocks noChangeAspect="1"/>
            </p:cNvPicPr>
            <p:nvPr/>
          </p:nvPicPr>
          <p:blipFill>
            <a:blip r:embed="rId21" cstate="print"/>
            <a:stretch>
              <a:fillRect/>
            </a:stretch>
          </p:blipFill>
          <p:spPr>
            <a:xfrm>
              <a:off x="14293858" y="11804453"/>
              <a:ext cx="897875" cy="1034377"/>
            </a:xfrm>
            <a:prstGeom prst="rect">
              <a:avLst/>
            </a:prstGeom>
          </p:spPr>
        </p:pic>
        <p:pic>
          <p:nvPicPr>
            <p:cNvPr id="148" name="Picture 147" descr="02_Landsat7.png"/>
            <p:cNvPicPr>
              <a:picLocks noChangeAspect="1"/>
            </p:cNvPicPr>
            <p:nvPr/>
          </p:nvPicPr>
          <p:blipFill>
            <a:blip r:embed="rId22" cstate="print"/>
            <a:stretch>
              <a:fillRect/>
            </a:stretch>
          </p:blipFill>
          <p:spPr>
            <a:xfrm>
              <a:off x="17478441" y="11848527"/>
              <a:ext cx="1446310" cy="701346"/>
            </a:xfrm>
            <a:prstGeom prst="rect">
              <a:avLst/>
            </a:prstGeom>
          </p:spPr>
        </p:pic>
        <p:pic>
          <p:nvPicPr>
            <p:cNvPr id="149" name="Picture 148" descr="03_Landsat8.png"/>
            <p:cNvPicPr>
              <a:picLocks noChangeAspect="1"/>
            </p:cNvPicPr>
            <p:nvPr/>
          </p:nvPicPr>
          <p:blipFill>
            <a:blip r:embed="rId23" cstate="print"/>
            <a:stretch>
              <a:fillRect/>
            </a:stretch>
          </p:blipFill>
          <p:spPr>
            <a:xfrm>
              <a:off x="19500098" y="11780980"/>
              <a:ext cx="903944" cy="880956"/>
            </a:xfrm>
            <a:prstGeom prst="rect">
              <a:avLst/>
            </a:prstGeom>
          </p:spPr>
        </p:pic>
        <p:sp>
          <p:nvSpPr>
            <p:cNvPr id="152" name="TextBox 151"/>
            <p:cNvSpPr txBox="1"/>
            <p:nvPr/>
          </p:nvSpPr>
          <p:spPr>
            <a:xfrm>
              <a:off x="13012677" y="13029169"/>
              <a:ext cx="3615774" cy="461665"/>
            </a:xfrm>
            <a:prstGeom prst="rect">
              <a:avLst/>
            </a:prstGeom>
            <a:noFill/>
          </p:spPr>
          <p:txBody>
            <a:bodyPr wrap="square" rtlCol="0">
              <a:spAutoFit/>
            </a:bodyPr>
            <a:lstStyle/>
            <a:p>
              <a:pPr algn="ctr"/>
              <a:r>
                <a:rPr lang="en-US" sz="2400" b="1" dirty="0">
                  <a:solidFill>
                    <a:schemeClr val="tx2">
                      <a:lumMod val="50000"/>
                    </a:schemeClr>
                  </a:solidFill>
                </a:rPr>
                <a:t>Landsat 5 TM (1985-2011)</a:t>
              </a:r>
            </a:p>
          </p:txBody>
        </p:sp>
        <p:sp>
          <p:nvSpPr>
            <p:cNvPr id="153" name="TextBox 152"/>
            <p:cNvSpPr txBox="1"/>
            <p:nvPr/>
          </p:nvSpPr>
          <p:spPr>
            <a:xfrm>
              <a:off x="17354970" y="12448543"/>
              <a:ext cx="1627098" cy="1200330"/>
            </a:xfrm>
            <a:prstGeom prst="rect">
              <a:avLst/>
            </a:prstGeom>
            <a:noFill/>
          </p:spPr>
          <p:txBody>
            <a:bodyPr wrap="square" rtlCol="0">
              <a:spAutoFit/>
            </a:bodyPr>
            <a:lstStyle/>
            <a:p>
              <a:pPr algn="ctr"/>
              <a:r>
                <a:rPr lang="en-US" sz="2400" b="1" dirty="0">
                  <a:solidFill>
                    <a:schemeClr val="tx2">
                      <a:lumMod val="50000"/>
                    </a:schemeClr>
                  </a:solidFill>
                </a:rPr>
                <a:t>Landsat 7 ETM+ (2011-2013)</a:t>
              </a:r>
            </a:p>
          </p:txBody>
        </p:sp>
        <p:sp>
          <p:nvSpPr>
            <p:cNvPr id="154" name="TextBox 153"/>
            <p:cNvSpPr txBox="1"/>
            <p:nvPr/>
          </p:nvSpPr>
          <p:spPr>
            <a:xfrm>
              <a:off x="18935926" y="12694316"/>
              <a:ext cx="2095273" cy="830997"/>
            </a:xfrm>
            <a:prstGeom prst="rect">
              <a:avLst/>
            </a:prstGeom>
            <a:noFill/>
          </p:spPr>
          <p:txBody>
            <a:bodyPr wrap="square" rtlCol="0">
              <a:spAutoFit/>
            </a:bodyPr>
            <a:lstStyle/>
            <a:p>
              <a:pPr algn="ctr"/>
              <a:r>
                <a:rPr lang="en-US" sz="2400" b="1" dirty="0">
                  <a:solidFill>
                    <a:schemeClr val="tx2">
                      <a:lumMod val="50000"/>
                    </a:schemeClr>
                  </a:solidFill>
                </a:rPr>
                <a:t>Landsat 8 OLI </a:t>
              </a:r>
            </a:p>
            <a:p>
              <a:pPr algn="ctr"/>
              <a:r>
                <a:rPr lang="en-US" sz="2400" b="1" dirty="0">
                  <a:solidFill>
                    <a:schemeClr val="tx2">
                      <a:lumMod val="50000"/>
                    </a:schemeClr>
                  </a:solidFill>
                </a:rPr>
                <a:t>(2013-present)</a:t>
              </a:r>
            </a:p>
          </p:txBody>
        </p:sp>
        <p:sp>
          <p:nvSpPr>
            <p:cNvPr id="155" name="TextBox 154"/>
            <p:cNvSpPr txBox="1"/>
            <p:nvPr/>
          </p:nvSpPr>
          <p:spPr>
            <a:xfrm>
              <a:off x="21082739" y="12699335"/>
              <a:ext cx="2245793" cy="830997"/>
            </a:xfrm>
            <a:prstGeom prst="rect">
              <a:avLst/>
            </a:prstGeom>
            <a:noFill/>
          </p:spPr>
          <p:txBody>
            <a:bodyPr wrap="square" rtlCol="0">
              <a:spAutoFit/>
            </a:bodyPr>
            <a:lstStyle/>
            <a:p>
              <a:pPr algn="ctr"/>
              <a:r>
                <a:rPr lang="en-US" sz="2400" b="1" dirty="0">
                  <a:solidFill>
                    <a:schemeClr val="tx2">
                      <a:lumMod val="50000"/>
                    </a:schemeClr>
                  </a:solidFill>
                </a:rPr>
                <a:t>Sentinel -2A</a:t>
              </a:r>
            </a:p>
            <a:p>
              <a:pPr algn="ctr"/>
              <a:r>
                <a:rPr lang="en-US" sz="2400" b="1" dirty="0">
                  <a:solidFill>
                    <a:schemeClr val="tx2">
                      <a:lumMod val="50000"/>
                    </a:schemeClr>
                  </a:solidFill>
                </a:rPr>
                <a:t>(2015 - present)</a:t>
              </a:r>
            </a:p>
          </p:txBody>
        </p:sp>
        <p:sp>
          <p:nvSpPr>
            <p:cNvPr id="156" name="TextBox 155"/>
            <p:cNvSpPr txBox="1"/>
            <p:nvPr/>
          </p:nvSpPr>
          <p:spPr>
            <a:xfrm>
              <a:off x="23613406" y="13205587"/>
              <a:ext cx="903944" cy="461665"/>
            </a:xfrm>
            <a:prstGeom prst="rect">
              <a:avLst/>
            </a:prstGeom>
            <a:noFill/>
          </p:spPr>
          <p:txBody>
            <a:bodyPr wrap="square" rtlCol="0">
              <a:spAutoFit/>
            </a:bodyPr>
            <a:lstStyle/>
            <a:p>
              <a:r>
                <a:rPr lang="en-US" sz="2400" b="1" dirty="0">
                  <a:solidFill>
                    <a:schemeClr val="tx2">
                      <a:lumMod val="50000"/>
                    </a:schemeClr>
                  </a:solidFill>
                </a:rPr>
                <a:t>2017</a:t>
              </a:r>
            </a:p>
          </p:txBody>
        </p:sp>
        <p:sp>
          <p:nvSpPr>
            <p:cNvPr id="157" name="TextBox 156"/>
            <p:cNvSpPr txBox="1"/>
            <p:nvPr/>
          </p:nvSpPr>
          <p:spPr>
            <a:xfrm>
              <a:off x="11789389" y="13355700"/>
              <a:ext cx="903944" cy="461665"/>
            </a:xfrm>
            <a:prstGeom prst="rect">
              <a:avLst/>
            </a:prstGeom>
            <a:noFill/>
          </p:spPr>
          <p:txBody>
            <a:bodyPr wrap="square" rtlCol="0">
              <a:spAutoFit/>
            </a:bodyPr>
            <a:lstStyle/>
            <a:p>
              <a:r>
                <a:rPr lang="en-US" sz="2400" b="1" dirty="0">
                  <a:solidFill>
                    <a:schemeClr val="tx2">
                      <a:lumMod val="50000"/>
                    </a:schemeClr>
                  </a:solidFill>
                </a:rPr>
                <a:t>1985</a:t>
              </a:r>
            </a:p>
          </p:txBody>
        </p:sp>
        <p:pic>
          <p:nvPicPr>
            <p:cNvPr id="158" name="Picture 16" descr="http://www.devpedia.developexchange.com/dp/images/d/dd/24_Sentinel2.png"/>
            <p:cNvPicPr>
              <a:picLocks noChangeAspect="1" noChangeArrowheads="1"/>
            </p:cNvPicPr>
            <p:nvPr/>
          </p:nvPicPr>
          <p:blipFill>
            <a:blip r:embed="rId24" cstate="print"/>
            <a:srcRect/>
            <a:stretch>
              <a:fillRect/>
            </a:stretch>
          </p:blipFill>
          <p:spPr bwMode="auto">
            <a:xfrm>
              <a:off x="21549307" y="11809729"/>
              <a:ext cx="1101011" cy="822960"/>
            </a:xfrm>
            <a:prstGeom prst="rect">
              <a:avLst/>
            </a:prstGeom>
            <a:noFill/>
          </p:spPr>
        </p:pic>
        <p:cxnSp>
          <p:nvCxnSpPr>
            <p:cNvPr id="193" name="Straight Connector 192"/>
            <p:cNvCxnSpPr/>
            <p:nvPr/>
          </p:nvCxnSpPr>
          <p:spPr>
            <a:xfrm flipH="1">
              <a:off x="23641050" y="12382500"/>
              <a:ext cx="0" cy="155448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5" name="Rectangle 204"/>
          <p:cNvSpPr/>
          <p:nvPr/>
        </p:nvSpPr>
        <p:spPr>
          <a:xfrm>
            <a:off x="18865516" y="19373853"/>
            <a:ext cx="5438273" cy="1344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75000"/>
                  </a:schemeClr>
                </a:solidFill>
              </a:rPr>
              <a:t>Figure 4: Landsat 8 true color  image of the Sabino Creek watershed and the location of the USGS stream </a:t>
            </a:r>
            <a:r>
              <a:rPr lang="en-US" sz="2400" dirty="0" smtClean="0">
                <a:solidFill>
                  <a:schemeClr val="tx1">
                    <a:lumMod val="75000"/>
                  </a:schemeClr>
                </a:solidFill>
              </a:rPr>
              <a:t>gauge</a:t>
            </a:r>
            <a:endParaRPr lang="en-US" sz="2400" dirty="0">
              <a:solidFill>
                <a:schemeClr val="tx1">
                  <a:lumMod val="75000"/>
                </a:schemeClr>
              </a:solidFill>
            </a:endParaRPr>
          </a:p>
        </p:txBody>
      </p:sp>
      <p:graphicFrame>
        <p:nvGraphicFramePr>
          <p:cNvPr id="122" name="Chart 121"/>
          <p:cNvGraphicFramePr/>
          <p:nvPr>
            <p:extLst>
              <p:ext uri="{D42A27DB-BD31-4B8C-83A1-F6EECF244321}">
                <p14:modId xmlns:p14="http://schemas.microsoft.com/office/powerpoint/2010/main" val="267456106"/>
              </p:ext>
            </p:extLst>
          </p:nvPr>
        </p:nvGraphicFramePr>
        <p:xfrm>
          <a:off x="12023606" y="20631150"/>
          <a:ext cx="5988169" cy="3371850"/>
        </p:xfrm>
        <a:graphic>
          <a:graphicData uri="http://schemas.openxmlformats.org/drawingml/2006/chart">
            <c:chart xmlns:c="http://schemas.openxmlformats.org/drawingml/2006/chart" xmlns:r="http://schemas.openxmlformats.org/officeDocument/2006/relationships" r:id="rId25"/>
          </a:graphicData>
        </a:graphic>
      </p:graphicFrame>
      <p:cxnSp>
        <p:nvCxnSpPr>
          <p:cNvPr id="126" name="Straight Connector 125"/>
          <p:cNvCxnSpPr/>
          <p:nvPr/>
        </p:nvCxnSpPr>
        <p:spPr>
          <a:xfrm>
            <a:off x="14974784" y="21855379"/>
            <a:ext cx="296884"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18561133" y="23956984"/>
            <a:ext cx="6032665"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schemeClr>
                </a:solidFill>
              </a:rPr>
              <a:t>Figure 6: Min/Max stream discharge (Ft</a:t>
            </a:r>
            <a:r>
              <a:rPr lang="en-US" sz="2400" baseline="30000" dirty="0">
                <a:solidFill>
                  <a:schemeClr val="tx1">
                    <a:lumMod val="75000"/>
                  </a:schemeClr>
                </a:solidFill>
              </a:rPr>
              <a:t>3</a:t>
            </a:r>
            <a:r>
              <a:rPr lang="en-US" sz="2400" dirty="0">
                <a:solidFill>
                  <a:schemeClr val="tx1">
                    <a:lumMod val="75000"/>
                  </a:schemeClr>
                </a:solidFill>
              </a:rPr>
              <a:t>/sec) for </a:t>
            </a:r>
            <a:r>
              <a:rPr lang="en-US" sz="2400" dirty="0" err="1">
                <a:solidFill>
                  <a:schemeClr val="tx1">
                    <a:lumMod val="75000"/>
                  </a:schemeClr>
                </a:solidFill>
              </a:rPr>
              <a:t>Sabino</a:t>
            </a:r>
            <a:r>
              <a:rPr lang="en-US" sz="2400" dirty="0">
                <a:solidFill>
                  <a:schemeClr val="tx1">
                    <a:lumMod val="75000"/>
                  </a:schemeClr>
                </a:solidFill>
              </a:rPr>
              <a:t> creek watershed </a:t>
            </a:r>
          </a:p>
        </p:txBody>
      </p:sp>
      <p:grpSp>
        <p:nvGrpSpPr>
          <p:cNvPr id="191" name="Group 190"/>
          <p:cNvGrpSpPr/>
          <p:nvPr/>
        </p:nvGrpSpPr>
        <p:grpSpPr>
          <a:xfrm>
            <a:off x="11901015" y="25078999"/>
            <a:ext cx="12714096" cy="4783380"/>
            <a:chOff x="12098401" y="26320142"/>
            <a:chExt cx="4471191" cy="2647785"/>
          </a:xfrm>
        </p:grpSpPr>
        <p:pic>
          <p:nvPicPr>
            <p:cNvPr id="131" name="Picture 130" descr="Snowcover2015296.JPG"/>
            <p:cNvPicPr/>
            <p:nvPr/>
          </p:nvPicPr>
          <p:blipFill>
            <a:blip r:embed="rId26" cstate="print"/>
            <a:stretch>
              <a:fillRect/>
            </a:stretch>
          </p:blipFill>
          <p:spPr>
            <a:xfrm>
              <a:off x="12098401" y="26543750"/>
              <a:ext cx="844303" cy="1086928"/>
            </a:xfrm>
            <a:prstGeom prst="rect">
              <a:avLst/>
            </a:prstGeom>
          </p:spPr>
        </p:pic>
        <p:pic>
          <p:nvPicPr>
            <p:cNvPr id="133" name="Picture 132" descr="Snowcover2015312.JPG"/>
            <p:cNvPicPr/>
            <p:nvPr/>
          </p:nvPicPr>
          <p:blipFill>
            <a:blip r:embed="rId27" cstate="print"/>
            <a:stretch>
              <a:fillRect/>
            </a:stretch>
          </p:blipFill>
          <p:spPr>
            <a:xfrm>
              <a:off x="12978395" y="26548710"/>
              <a:ext cx="802892" cy="1090024"/>
            </a:xfrm>
            <a:prstGeom prst="rect">
              <a:avLst/>
            </a:prstGeom>
          </p:spPr>
        </p:pic>
        <p:pic>
          <p:nvPicPr>
            <p:cNvPr id="135" name="Picture 134" descr="Snowcover2015344.JPG"/>
            <p:cNvPicPr/>
            <p:nvPr/>
          </p:nvPicPr>
          <p:blipFill>
            <a:blip r:embed="rId28" cstate="print"/>
            <a:stretch>
              <a:fillRect/>
            </a:stretch>
          </p:blipFill>
          <p:spPr>
            <a:xfrm>
              <a:off x="13806725" y="26546920"/>
              <a:ext cx="871268" cy="1095555"/>
            </a:xfrm>
            <a:prstGeom prst="rect">
              <a:avLst/>
            </a:prstGeom>
          </p:spPr>
        </p:pic>
        <p:pic>
          <p:nvPicPr>
            <p:cNvPr id="138" name="Picture 137" descr="Snowcover2015360.JPG"/>
            <p:cNvPicPr/>
            <p:nvPr/>
          </p:nvPicPr>
          <p:blipFill>
            <a:blip r:embed="rId29" cstate="print"/>
            <a:stretch>
              <a:fillRect/>
            </a:stretch>
          </p:blipFill>
          <p:spPr>
            <a:xfrm>
              <a:off x="14713630" y="26538967"/>
              <a:ext cx="878097" cy="1095555"/>
            </a:xfrm>
            <a:prstGeom prst="rect">
              <a:avLst/>
            </a:prstGeom>
          </p:spPr>
        </p:pic>
        <p:pic>
          <p:nvPicPr>
            <p:cNvPr id="145" name="Picture 144" descr="Snowcover2016011.JPG"/>
            <p:cNvPicPr/>
            <p:nvPr/>
          </p:nvPicPr>
          <p:blipFill>
            <a:blip r:embed="rId30" cstate="print"/>
            <a:stretch>
              <a:fillRect/>
            </a:stretch>
          </p:blipFill>
          <p:spPr>
            <a:xfrm>
              <a:off x="15631110" y="26534082"/>
              <a:ext cx="938482" cy="1097280"/>
            </a:xfrm>
            <a:prstGeom prst="rect">
              <a:avLst/>
            </a:prstGeom>
          </p:spPr>
        </p:pic>
        <p:pic>
          <p:nvPicPr>
            <p:cNvPr id="146" name="Picture 145" descr="Snowcover2016027.JPG"/>
            <p:cNvPicPr/>
            <p:nvPr/>
          </p:nvPicPr>
          <p:blipFill>
            <a:blip r:embed="rId31" cstate="print"/>
            <a:stretch>
              <a:fillRect/>
            </a:stretch>
          </p:blipFill>
          <p:spPr>
            <a:xfrm>
              <a:off x="12100658" y="27655264"/>
              <a:ext cx="846345" cy="1097280"/>
            </a:xfrm>
            <a:prstGeom prst="rect">
              <a:avLst/>
            </a:prstGeom>
          </p:spPr>
        </p:pic>
        <p:pic>
          <p:nvPicPr>
            <p:cNvPr id="150" name="Picture 149" descr="Snowcover2016043.JPG"/>
            <p:cNvPicPr/>
            <p:nvPr/>
          </p:nvPicPr>
          <p:blipFill>
            <a:blip r:embed="rId32" cstate="print"/>
            <a:stretch>
              <a:fillRect/>
            </a:stretch>
          </p:blipFill>
          <p:spPr>
            <a:xfrm>
              <a:off x="12976018" y="27663007"/>
              <a:ext cx="802862" cy="1097280"/>
            </a:xfrm>
            <a:prstGeom prst="rect">
              <a:avLst/>
            </a:prstGeom>
          </p:spPr>
        </p:pic>
        <p:pic>
          <p:nvPicPr>
            <p:cNvPr id="151" name="Picture 150" descr="Snowcover2016043.JPG"/>
            <p:cNvPicPr/>
            <p:nvPr/>
          </p:nvPicPr>
          <p:blipFill>
            <a:blip r:embed="rId32" cstate="print"/>
            <a:stretch>
              <a:fillRect/>
            </a:stretch>
          </p:blipFill>
          <p:spPr>
            <a:xfrm>
              <a:off x="13803266" y="27671166"/>
              <a:ext cx="873379" cy="1097280"/>
            </a:xfrm>
            <a:prstGeom prst="rect">
              <a:avLst/>
            </a:prstGeom>
          </p:spPr>
        </p:pic>
        <p:pic>
          <p:nvPicPr>
            <p:cNvPr id="159" name="Picture 158" descr="Snowcover2016075.JPG"/>
            <p:cNvPicPr/>
            <p:nvPr/>
          </p:nvPicPr>
          <p:blipFill>
            <a:blip r:embed="rId33" cstate="print"/>
            <a:stretch>
              <a:fillRect/>
            </a:stretch>
          </p:blipFill>
          <p:spPr>
            <a:xfrm>
              <a:off x="14707804" y="27671165"/>
              <a:ext cx="888056" cy="1097280"/>
            </a:xfrm>
            <a:prstGeom prst="rect">
              <a:avLst/>
            </a:prstGeom>
          </p:spPr>
        </p:pic>
        <p:pic>
          <p:nvPicPr>
            <p:cNvPr id="160" name="Picture 159" descr="Snowcover2016091.JPG"/>
            <p:cNvPicPr/>
            <p:nvPr/>
          </p:nvPicPr>
          <p:blipFill>
            <a:blip r:embed="rId34" cstate="print"/>
            <a:stretch>
              <a:fillRect/>
            </a:stretch>
          </p:blipFill>
          <p:spPr>
            <a:xfrm>
              <a:off x="15636985" y="27662114"/>
              <a:ext cx="928938" cy="1098645"/>
            </a:xfrm>
            <a:prstGeom prst="rect">
              <a:avLst/>
            </a:prstGeom>
          </p:spPr>
        </p:pic>
        <p:sp>
          <p:nvSpPr>
            <p:cNvPr id="162" name="Rectangle 161"/>
            <p:cNvSpPr/>
            <p:nvPr/>
          </p:nvSpPr>
          <p:spPr>
            <a:xfrm>
              <a:off x="12109837" y="26350621"/>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10/23/2015</a:t>
              </a:r>
            </a:p>
          </p:txBody>
        </p:sp>
        <p:sp>
          <p:nvSpPr>
            <p:cNvPr id="163" name="Rectangle 162"/>
            <p:cNvSpPr/>
            <p:nvPr/>
          </p:nvSpPr>
          <p:spPr>
            <a:xfrm>
              <a:off x="12993757" y="26336044"/>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11/08/2015</a:t>
              </a:r>
            </a:p>
          </p:txBody>
        </p:sp>
        <p:sp>
          <p:nvSpPr>
            <p:cNvPr id="164" name="Rectangle 163"/>
            <p:cNvSpPr/>
            <p:nvPr/>
          </p:nvSpPr>
          <p:spPr>
            <a:xfrm>
              <a:off x="13844547" y="26336045"/>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12/10/2015</a:t>
              </a:r>
            </a:p>
          </p:txBody>
        </p:sp>
        <p:sp>
          <p:nvSpPr>
            <p:cNvPr id="165" name="Rectangle 164"/>
            <p:cNvSpPr/>
            <p:nvPr/>
          </p:nvSpPr>
          <p:spPr>
            <a:xfrm>
              <a:off x="14758946" y="26320142"/>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12/26/2015</a:t>
              </a:r>
            </a:p>
          </p:txBody>
        </p:sp>
        <p:sp>
          <p:nvSpPr>
            <p:cNvPr id="166" name="Rectangle 165"/>
            <p:cNvSpPr/>
            <p:nvPr/>
          </p:nvSpPr>
          <p:spPr>
            <a:xfrm>
              <a:off x="15736957" y="26336045"/>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01/11/2016</a:t>
              </a:r>
            </a:p>
          </p:txBody>
        </p:sp>
        <p:sp>
          <p:nvSpPr>
            <p:cNvPr id="167" name="Rectangle 166"/>
            <p:cNvSpPr/>
            <p:nvPr/>
          </p:nvSpPr>
          <p:spPr>
            <a:xfrm>
              <a:off x="12150919" y="28800949"/>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01/27/2016</a:t>
              </a:r>
            </a:p>
          </p:txBody>
        </p:sp>
        <p:sp>
          <p:nvSpPr>
            <p:cNvPr id="174" name="Rectangle 173"/>
            <p:cNvSpPr/>
            <p:nvPr/>
          </p:nvSpPr>
          <p:spPr>
            <a:xfrm>
              <a:off x="13001709" y="28808901"/>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02/12/2015</a:t>
              </a:r>
            </a:p>
          </p:txBody>
        </p:sp>
        <p:sp>
          <p:nvSpPr>
            <p:cNvPr id="175" name="Rectangle 174"/>
            <p:cNvSpPr/>
            <p:nvPr/>
          </p:nvSpPr>
          <p:spPr>
            <a:xfrm>
              <a:off x="13892254" y="28808900"/>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02/28/2015</a:t>
              </a:r>
            </a:p>
          </p:txBody>
        </p:sp>
        <p:sp>
          <p:nvSpPr>
            <p:cNvPr id="176" name="Rectangle 175"/>
            <p:cNvSpPr/>
            <p:nvPr/>
          </p:nvSpPr>
          <p:spPr>
            <a:xfrm>
              <a:off x="14806655" y="28800949"/>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03/15/2016</a:t>
              </a:r>
            </a:p>
          </p:txBody>
        </p:sp>
        <p:sp>
          <p:nvSpPr>
            <p:cNvPr id="189" name="Rectangle 188"/>
            <p:cNvSpPr/>
            <p:nvPr/>
          </p:nvSpPr>
          <p:spPr>
            <a:xfrm>
              <a:off x="15760811" y="28792998"/>
              <a:ext cx="787179" cy="159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03/31/2016</a:t>
              </a:r>
            </a:p>
          </p:txBody>
        </p:sp>
      </p:grpSp>
      <p:pic>
        <p:nvPicPr>
          <p:cNvPr id="194" name="Picture 193" descr="USGS stream gauge location.JPG"/>
          <p:cNvPicPr>
            <a:picLocks noChangeAspect="1"/>
          </p:cNvPicPr>
          <p:nvPr/>
        </p:nvPicPr>
        <p:blipFill>
          <a:blip r:embed="rId35" cstate="print"/>
          <a:stretch>
            <a:fillRect/>
          </a:stretch>
        </p:blipFill>
        <p:spPr>
          <a:xfrm>
            <a:off x="18881305" y="14283992"/>
            <a:ext cx="5424488" cy="5259499"/>
          </a:xfrm>
          <a:prstGeom prst="rect">
            <a:avLst/>
          </a:prstGeom>
        </p:spPr>
      </p:pic>
      <p:grpSp>
        <p:nvGrpSpPr>
          <p:cNvPr id="188" name="Group 187"/>
          <p:cNvGrpSpPr/>
          <p:nvPr/>
        </p:nvGrpSpPr>
        <p:grpSpPr>
          <a:xfrm>
            <a:off x="16251141" y="29942392"/>
            <a:ext cx="3492689" cy="455153"/>
            <a:chOff x="15973744" y="29956530"/>
            <a:chExt cx="2188825" cy="301797"/>
          </a:xfrm>
        </p:grpSpPr>
        <p:sp>
          <p:nvSpPr>
            <p:cNvPr id="161" name="Rectangle 160"/>
            <p:cNvSpPr/>
            <p:nvPr/>
          </p:nvSpPr>
          <p:spPr>
            <a:xfrm>
              <a:off x="15973744" y="29956530"/>
              <a:ext cx="504497" cy="28378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schemeClr>
                </a:solidFill>
              </a:endParaRPr>
            </a:p>
          </p:txBody>
        </p:sp>
        <p:sp>
          <p:nvSpPr>
            <p:cNvPr id="177" name="Rectangle 176"/>
            <p:cNvSpPr/>
            <p:nvPr/>
          </p:nvSpPr>
          <p:spPr>
            <a:xfrm>
              <a:off x="16423574" y="29997070"/>
              <a:ext cx="1738995" cy="26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rPr>
                <a:t>Snow Cover Distribution (%)</a:t>
              </a:r>
            </a:p>
          </p:txBody>
        </p:sp>
      </p:grpSp>
      <p:sp>
        <p:nvSpPr>
          <p:cNvPr id="192" name="TextBox 191"/>
          <p:cNvSpPr txBox="1"/>
          <p:nvPr/>
        </p:nvSpPr>
        <p:spPr>
          <a:xfrm>
            <a:off x="18814120" y="10250905"/>
            <a:ext cx="5572170" cy="830997"/>
          </a:xfrm>
          <a:prstGeom prst="rect">
            <a:avLst/>
          </a:prstGeom>
          <a:noFill/>
        </p:spPr>
        <p:txBody>
          <a:bodyPr wrap="square" rtlCol="0">
            <a:spAutoFit/>
          </a:bodyPr>
          <a:lstStyle/>
          <a:p>
            <a:r>
              <a:rPr lang="en-US" sz="2400" dirty="0">
                <a:solidFill>
                  <a:schemeClr val="tx1">
                    <a:lumMod val="75000"/>
                  </a:schemeClr>
                </a:solidFill>
              </a:rPr>
              <a:t>Figure 2: Area of Interest (True Color Composite)</a:t>
            </a:r>
          </a:p>
        </p:txBody>
      </p:sp>
      <p:sp>
        <p:nvSpPr>
          <p:cNvPr id="195" name="Right Arrow 194"/>
          <p:cNvSpPr/>
          <p:nvPr/>
        </p:nvSpPr>
        <p:spPr>
          <a:xfrm>
            <a:off x="4081152" y="16826536"/>
            <a:ext cx="1770721" cy="713236"/>
          </a:xfrm>
          <a:prstGeom prst="rightArrow">
            <a:avLst/>
          </a:prstGeom>
          <a:solidFill>
            <a:srgbClr val="73A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chemeClr val="bg1"/>
              </a:solidFill>
            </a:endParaRPr>
          </a:p>
        </p:txBody>
      </p:sp>
      <p:sp>
        <p:nvSpPr>
          <p:cNvPr id="196" name="TextBox 195"/>
          <p:cNvSpPr txBox="1"/>
          <p:nvPr/>
        </p:nvSpPr>
        <p:spPr>
          <a:xfrm>
            <a:off x="4042878" y="18227091"/>
            <a:ext cx="1746356" cy="1200329"/>
          </a:xfrm>
          <a:prstGeom prst="rect">
            <a:avLst/>
          </a:prstGeom>
          <a:noFill/>
        </p:spPr>
        <p:txBody>
          <a:bodyPr wrap="square" rtlCol="0">
            <a:spAutoFit/>
          </a:bodyPr>
          <a:lstStyle/>
          <a:p>
            <a:r>
              <a:rPr lang="en-US" sz="2400" b="1" dirty="0">
                <a:solidFill>
                  <a:schemeClr val="tx2">
                    <a:lumMod val="50000"/>
                  </a:schemeClr>
                </a:solidFill>
              </a:rPr>
              <a:t>NDSI and S3 Index</a:t>
            </a:r>
          </a:p>
          <a:p>
            <a:endParaRPr lang="en-US" sz="2400" dirty="0">
              <a:solidFill>
                <a:srgbClr val="060606"/>
              </a:solidFill>
            </a:endParaRPr>
          </a:p>
        </p:txBody>
      </p:sp>
      <p:sp>
        <p:nvSpPr>
          <p:cNvPr id="3" name="TextBox 2"/>
          <p:cNvSpPr txBox="1"/>
          <p:nvPr/>
        </p:nvSpPr>
        <p:spPr>
          <a:xfrm>
            <a:off x="3677204" y="22860916"/>
            <a:ext cx="6726928" cy="461665"/>
          </a:xfrm>
          <a:prstGeom prst="rect">
            <a:avLst/>
          </a:prstGeom>
          <a:noFill/>
        </p:spPr>
        <p:txBody>
          <a:bodyPr wrap="square" rtlCol="0">
            <a:spAutoFit/>
          </a:bodyPr>
          <a:lstStyle/>
          <a:p>
            <a:r>
              <a:rPr lang="en-US" sz="2400" dirty="0">
                <a:solidFill>
                  <a:schemeClr val="tx2">
                    <a:lumMod val="50000"/>
                  </a:schemeClr>
                </a:solidFill>
              </a:rPr>
              <a:t>NDSI = Normalized Difference Snow Index</a:t>
            </a:r>
          </a:p>
        </p:txBody>
      </p:sp>
    </p:spTree>
    <p:extLst>
      <p:ext uri="{BB962C8B-B14F-4D97-AF65-F5344CB8AC3E}">
        <p14:creationId xmlns:p14="http://schemas.microsoft.com/office/powerpoint/2010/main" val="2801379281"/>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3855</TotalTime>
  <Words>771</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363</cp:revision>
  <dcterms:created xsi:type="dcterms:W3CDTF">2015-06-02T14:58:58Z</dcterms:created>
  <dcterms:modified xsi:type="dcterms:W3CDTF">2017-03-30T18:33:08Z</dcterms:modified>
</cp:coreProperties>
</file>