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75" r:id="rId2"/>
    <p:sldId id="293" r:id="rId3"/>
    <p:sldId id="289" r:id="rId4"/>
    <p:sldId id="288" r:id="rId5"/>
    <p:sldId id="290" r:id="rId6"/>
    <p:sldId id="278" r:id="rId7"/>
    <p:sldId id="298" r:id="rId8"/>
    <p:sldId id="299" r:id="rId9"/>
    <p:sldId id="300" r:id="rId10"/>
    <p:sldId id="301" r:id="rId11"/>
    <p:sldId id="323" r:id="rId12"/>
    <p:sldId id="302" r:id="rId13"/>
    <p:sldId id="322" r:id="rId14"/>
    <p:sldId id="303" r:id="rId15"/>
    <p:sldId id="306" r:id="rId16"/>
    <p:sldId id="304" r:id="rId17"/>
    <p:sldId id="305" r:id="rId18"/>
    <p:sldId id="307" r:id="rId19"/>
    <p:sldId id="308" r:id="rId20"/>
    <p:sldId id="309" r:id="rId21"/>
    <p:sldId id="325" r:id="rId22"/>
    <p:sldId id="291" r:id="rId23"/>
    <p:sldId id="316" r:id="rId24"/>
    <p:sldId id="317" r:id="rId25"/>
    <p:sldId id="318" r:id="rId26"/>
    <p:sldId id="319" r:id="rId27"/>
    <p:sldId id="320" r:id="rId28"/>
    <p:sldId id="315" r:id="rId29"/>
    <p:sldId id="312" r:id="rId30"/>
    <p:sldId id="313" r:id="rId31"/>
    <p:sldId id="314" r:id="rId32"/>
    <p:sldId id="311" r:id="rId33"/>
    <p:sldId id="321" r:id="rId34"/>
    <p:sldId id="294" r:id="rId35"/>
    <p:sldId id="296" r:id="rId36"/>
    <p:sldId id="324" r:id="rId37"/>
    <p:sldId id="326" r:id="rId38"/>
    <p:sldId id="295" r:id="rId39"/>
    <p:sldId id="28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4" clrIdx="0">
    <p:extLst>
      <p:ext uri="{19B8F6BF-5375-455C-9EA6-DF929625EA0E}">
        <p15:presenceInfo xmlns:p15="http://schemas.microsoft.com/office/powerpoint/2012/main" userId="S-1-5-21-330711430-3775241029-4075259233-721664" providerId="AD"/>
      </p:ext>
    </p:extLst>
  </p:cmAuthor>
  <p:cmAuthor id="2" name="Miller, Tiffani N. (LARC-E3)[SSAI DEVELOP]" initials="MTN(D" lastIdx="3"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24A"/>
    <a:srgbClr val="0066FF"/>
    <a:srgbClr val="E9A149"/>
    <a:srgbClr val="F4901A"/>
    <a:srgbClr val="FFFFFF"/>
    <a:srgbClr val="55FF00"/>
    <a:srgbClr val="FFCC66"/>
    <a:srgbClr val="586991"/>
    <a:srgbClr val="7DB862"/>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72653" autoAdjust="0"/>
  </p:normalViewPr>
  <p:slideViewPr>
    <p:cSldViewPr snapToGrid="0">
      <p:cViewPr varScale="1">
        <p:scale>
          <a:sx n="81" d="100"/>
          <a:sy n="81" d="100"/>
        </p:scale>
        <p:origin x="1440" y="78"/>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3_20_for_visuals\precip_temp_plo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2000" b="0" dirty="0">
                <a:latin typeface="Century Gothic" panose="020B0502020202020204" pitchFamily="34" charset="0"/>
              </a:rPr>
              <a:t>Annual Total Precipitation (34.0791, -118.7323) </a:t>
            </a:r>
          </a:p>
        </c:rich>
      </c:tx>
      <c:layout>
        <c:manualLayout>
          <c:xMode val="edge"/>
          <c:yMode val="edge"/>
          <c:x val="0.20187547088837421"/>
          <c:y val="4.044262792934150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spPr>
            <a:ln w="12700" cap="rnd">
              <a:solidFill>
                <a:schemeClr val="accent2"/>
              </a:solidFill>
              <a:round/>
            </a:ln>
            <a:effectLst/>
          </c:spPr>
          <c:marker>
            <c:symbol val="circle"/>
            <c:size val="7"/>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dLbls>
            <c:delete val="1"/>
          </c:dLbls>
          <c:xVal>
            <c:numRef>
              <c:f>Sheet1!$A$3:$A$9</c:f>
              <c:numCache>
                <c:formatCode>General</c:formatCode>
                <c:ptCount val="7"/>
                <c:pt idx="0">
                  <c:v>2010</c:v>
                </c:pt>
                <c:pt idx="1">
                  <c:v>2011</c:v>
                </c:pt>
                <c:pt idx="2">
                  <c:v>2012</c:v>
                </c:pt>
                <c:pt idx="3">
                  <c:v>2013</c:v>
                </c:pt>
                <c:pt idx="4">
                  <c:v>2014</c:v>
                </c:pt>
                <c:pt idx="5">
                  <c:v>2015</c:v>
                </c:pt>
                <c:pt idx="6">
                  <c:v>2016</c:v>
                </c:pt>
              </c:numCache>
            </c:numRef>
          </c:xVal>
          <c:yVal>
            <c:numRef>
              <c:f>Sheet1!$B$3:$B$9</c:f>
              <c:numCache>
                <c:formatCode>General</c:formatCode>
                <c:ptCount val="7"/>
                <c:pt idx="0">
                  <c:v>31.92</c:v>
                </c:pt>
                <c:pt idx="1">
                  <c:v>16.05</c:v>
                </c:pt>
                <c:pt idx="2">
                  <c:v>12.78</c:v>
                </c:pt>
                <c:pt idx="3">
                  <c:v>4.04</c:v>
                </c:pt>
                <c:pt idx="4">
                  <c:v>10</c:v>
                </c:pt>
                <c:pt idx="5">
                  <c:v>7.71</c:v>
                </c:pt>
                <c:pt idx="6">
                  <c:v>15.05</c:v>
                </c:pt>
              </c:numCache>
            </c:numRef>
          </c:yVal>
          <c:smooth val="0"/>
          <c:extLst xmlns:c16r2="http://schemas.microsoft.com/office/drawing/2015/06/chart">
            <c:ext xmlns:c16="http://schemas.microsoft.com/office/drawing/2014/chart" uri="{C3380CC4-5D6E-409C-BE32-E72D297353CC}">
              <c16:uniqueId val="{00000000-E06D-4290-9B35-8BFB3BFB1FD9}"/>
            </c:ext>
          </c:extLst>
        </c:ser>
        <c:dLbls>
          <c:dLblPos val="t"/>
          <c:showLegendKey val="0"/>
          <c:showVal val="1"/>
          <c:showCatName val="0"/>
          <c:showSerName val="0"/>
          <c:showPercent val="0"/>
          <c:showBubbleSize val="0"/>
        </c:dLbls>
        <c:axId val="192538992"/>
        <c:axId val="192539384"/>
      </c:scatterChart>
      <c:valAx>
        <c:axId val="192538992"/>
        <c:scaling>
          <c:orientation val="minMax"/>
          <c:max val="2016"/>
          <c:min val="201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92539384"/>
        <c:crosses val="autoZero"/>
        <c:crossBetween val="midCat"/>
      </c:valAx>
      <c:valAx>
        <c:axId val="19253938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Total precip (inches)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92538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2013</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3.2291922114865861E-2"/>
                  <c:y val="0.21885812181146869"/>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0.0049x + 0.9234</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'[1]2013angles'!$A$1:$A$50</c:f>
              <c:numCache>
                <c:formatCode>General</c:formatCode>
                <c:ptCount val="50"/>
                <c:pt idx="0">
                  <c:v>20</c:v>
                </c:pt>
                <c:pt idx="1">
                  <c:v>21</c:v>
                </c:pt>
                <c:pt idx="2">
                  <c:v>22</c:v>
                </c:pt>
                <c:pt idx="3">
                  <c:v>23</c:v>
                </c:pt>
                <c:pt idx="4">
                  <c:v>24</c:v>
                </c:pt>
                <c:pt idx="5">
                  <c:v>25</c:v>
                </c:pt>
                <c:pt idx="6">
                  <c:v>26</c:v>
                </c:pt>
                <c:pt idx="7">
                  <c:v>27</c:v>
                </c:pt>
                <c:pt idx="8">
                  <c:v>28</c:v>
                </c:pt>
                <c:pt idx="9">
                  <c:v>29</c:v>
                </c:pt>
                <c:pt idx="10">
                  <c:v>30</c:v>
                </c:pt>
                <c:pt idx="11">
                  <c:v>31</c:v>
                </c:pt>
                <c:pt idx="12">
                  <c:v>32</c:v>
                </c:pt>
                <c:pt idx="13">
                  <c:v>33</c:v>
                </c:pt>
                <c:pt idx="14">
                  <c:v>34</c:v>
                </c:pt>
                <c:pt idx="15">
                  <c:v>35</c:v>
                </c:pt>
                <c:pt idx="16">
                  <c:v>36</c:v>
                </c:pt>
                <c:pt idx="17">
                  <c:v>37</c:v>
                </c:pt>
                <c:pt idx="18">
                  <c:v>38</c:v>
                </c:pt>
                <c:pt idx="19">
                  <c:v>39</c:v>
                </c:pt>
                <c:pt idx="20">
                  <c:v>40</c:v>
                </c:pt>
                <c:pt idx="21">
                  <c:v>41</c:v>
                </c:pt>
                <c:pt idx="22">
                  <c:v>42</c:v>
                </c:pt>
                <c:pt idx="23">
                  <c:v>43</c:v>
                </c:pt>
                <c:pt idx="24">
                  <c:v>44</c:v>
                </c:pt>
                <c:pt idx="25">
                  <c:v>45</c:v>
                </c:pt>
                <c:pt idx="26">
                  <c:v>46</c:v>
                </c:pt>
                <c:pt idx="27">
                  <c:v>47</c:v>
                </c:pt>
                <c:pt idx="28">
                  <c:v>48</c:v>
                </c:pt>
                <c:pt idx="29">
                  <c:v>49</c:v>
                </c:pt>
                <c:pt idx="30">
                  <c:v>50</c:v>
                </c:pt>
                <c:pt idx="31">
                  <c:v>51</c:v>
                </c:pt>
                <c:pt idx="32">
                  <c:v>52</c:v>
                </c:pt>
                <c:pt idx="33">
                  <c:v>53</c:v>
                </c:pt>
                <c:pt idx="34">
                  <c:v>54</c:v>
                </c:pt>
                <c:pt idx="35">
                  <c:v>55</c:v>
                </c:pt>
                <c:pt idx="36">
                  <c:v>56</c:v>
                </c:pt>
                <c:pt idx="37">
                  <c:v>57</c:v>
                </c:pt>
                <c:pt idx="38">
                  <c:v>58</c:v>
                </c:pt>
                <c:pt idx="39">
                  <c:v>59</c:v>
                </c:pt>
                <c:pt idx="40">
                  <c:v>60</c:v>
                </c:pt>
                <c:pt idx="41">
                  <c:v>61</c:v>
                </c:pt>
                <c:pt idx="42">
                  <c:v>62</c:v>
                </c:pt>
                <c:pt idx="43">
                  <c:v>63</c:v>
                </c:pt>
                <c:pt idx="44">
                  <c:v>64</c:v>
                </c:pt>
                <c:pt idx="45">
                  <c:v>65</c:v>
                </c:pt>
                <c:pt idx="46">
                  <c:v>66</c:v>
                </c:pt>
                <c:pt idx="47">
                  <c:v>67</c:v>
                </c:pt>
                <c:pt idx="48">
                  <c:v>68</c:v>
                </c:pt>
                <c:pt idx="49">
                  <c:v>69</c:v>
                </c:pt>
              </c:numCache>
            </c:numRef>
          </c:xVal>
          <c:yVal>
            <c:numRef>
              <c:f>'[1]2013angles'!$B$1:$B$50</c:f>
              <c:numCache>
                <c:formatCode>General</c:formatCode>
                <c:ptCount val="50"/>
                <c:pt idx="0">
                  <c:v>1.02885</c:v>
                </c:pt>
                <c:pt idx="1">
                  <c:v>1.0297400000000001</c:v>
                </c:pt>
                <c:pt idx="2">
                  <c:v>1.0431900000000001</c:v>
                </c:pt>
                <c:pt idx="3">
                  <c:v>1.04338</c:v>
                </c:pt>
                <c:pt idx="4">
                  <c:v>1.05945</c:v>
                </c:pt>
                <c:pt idx="5">
                  <c:v>1.0638300000000001</c:v>
                </c:pt>
                <c:pt idx="6">
                  <c:v>1.06331</c:v>
                </c:pt>
                <c:pt idx="7">
                  <c:v>1.0621499999999999</c:v>
                </c:pt>
                <c:pt idx="8">
                  <c:v>1.0592600000000001</c:v>
                </c:pt>
                <c:pt idx="9">
                  <c:v>1.0620000000000001</c:v>
                </c:pt>
                <c:pt idx="10">
                  <c:v>1.05969</c:v>
                </c:pt>
                <c:pt idx="11">
                  <c:v>1.0616399999999999</c:v>
                </c:pt>
                <c:pt idx="12">
                  <c:v>1.0657700000000001</c:v>
                </c:pt>
                <c:pt idx="13">
                  <c:v>1.0667500000000001</c:v>
                </c:pt>
                <c:pt idx="14">
                  <c:v>1.06836</c:v>
                </c:pt>
                <c:pt idx="15">
                  <c:v>1.0747899999999999</c:v>
                </c:pt>
                <c:pt idx="16">
                  <c:v>1.07812</c:v>
                </c:pt>
                <c:pt idx="17">
                  <c:v>1.0858099999999999</c:v>
                </c:pt>
                <c:pt idx="18">
                  <c:v>1.10059</c:v>
                </c:pt>
                <c:pt idx="19">
                  <c:v>1.1090599999999999</c:v>
                </c:pt>
                <c:pt idx="20">
                  <c:v>1.1173599999999999</c:v>
                </c:pt>
                <c:pt idx="21">
                  <c:v>1.1281000000000001</c:v>
                </c:pt>
                <c:pt idx="22">
                  <c:v>1.1346099999999999</c:v>
                </c:pt>
                <c:pt idx="23">
                  <c:v>1.1412500000000001</c:v>
                </c:pt>
                <c:pt idx="24">
                  <c:v>1.1487799999999999</c:v>
                </c:pt>
                <c:pt idx="25">
                  <c:v>1.1579299999999999</c:v>
                </c:pt>
                <c:pt idx="26">
                  <c:v>1.1649700000000001</c:v>
                </c:pt>
                <c:pt idx="27">
                  <c:v>1.1644099999999999</c:v>
                </c:pt>
                <c:pt idx="28">
                  <c:v>1.1676500000000001</c:v>
                </c:pt>
                <c:pt idx="29">
                  <c:v>1.1696500000000001</c:v>
                </c:pt>
                <c:pt idx="30">
                  <c:v>1.1777899999999999</c:v>
                </c:pt>
                <c:pt idx="31">
                  <c:v>1.1843600000000001</c:v>
                </c:pt>
                <c:pt idx="32">
                  <c:v>1.1920200000000001</c:v>
                </c:pt>
                <c:pt idx="33">
                  <c:v>1.1948799999999999</c:v>
                </c:pt>
                <c:pt idx="34">
                  <c:v>1.1971499999999999</c:v>
                </c:pt>
                <c:pt idx="35">
                  <c:v>1.20086</c:v>
                </c:pt>
                <c:pt idx="36">
                  <c:v>1.19919</c:v>
                </c:pt>
                <c:pt idx="37">
                  <c:v>1.20112</c:v>
                </c:pt>
                <c:pt idx="38">
                  <c:v>1.1969399999999999</c:v>
                </c:pt>
                <c:pt idx="39">
                  <c:v>1.1949700000000001</c:v>
                </c:pt>
                <c:pt idx="40">
                  <c:v>1.1967699999999999</c:v>
                </c:pt>
                <c:pt idx="41">
                  <c:v>1.20001</c:v>
                </c:pt>
                <c:pt idx="42">
                  <c:v>1.1998</c:v>
                </c:pt>
                <c:pt idx="43">
                  <c:v>1.2026600000000001</c:v>
                </c:pt>
                <c:pt idx="44">
                  <c:v>1.1990000000000001</c:v>
                </c:pt>
                <c:pt idx="45">
                  <c:v>1.19455</c:v>
                </c:pt>
                <c:pt idx="46">
                  <c:v>1.19255</c:v>
                </c:pt>
                <c:pt idx="47">
                  <c:v>1.1861200000000001</c:v>
                </c:pt>
                <c:pt idx="48">
                  <c:v>1.1777500000000001</c:v>
                </c:pt>
                <c:pt idx="49">
                  <c:v>1.5774699999999999</c:v>
                </c:pt>
              </c:numCache>
            </c:numRef>
          </c:yVal>
          <c:smooth val="0"/>
          <c:extLst xmlns:c16r2="http://schemas.microsoft.com/office/drawing/2015/06/chart">
            <c:ext xmlns:c16="http://schemas.microsoft.com/office/drawing/2014/chart" uri="{C3380CC4-5D6E-409C-BE32-E72D297353CC}">
              <c16:uniqueId val="{00000000-DEA4-4EA3-884E-BD2356B2D058}"/>
            </c:ext>
          </c:extLst>
        </c:ser>
        <c:dLbls>
          <c:showLegendKey val="0"/>
          <c:showVal val="0"/>
          <c:showCatName val="0"/>
          <c:showSerName val="0"/>
          <c:showPercent val="0"/>
          <c:showBubbleSize val="0"/>
        </c:dLbls>
        <c:axId val="267356736"/>
        <c:axId val="267357128"/>
      </c:scatterChart>
      <c:valAx>
        <c:axId val="267356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67357128"/>
        <c:crosses val="autoZero"/>
        <c:crossBetween val="midCat"/>
      </c:valAx>
      <c:valAx>
        <c:axId val="267357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673567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2014</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5.4243438320209975E-2"/>
                  <c:y val="0.1569907407407407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0.0046x + 0.6342</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'2014correctionangles'!$E$1:$E$50</c:f>
              <c:numCache>
                <c:formatCode>General</c:formatCode>
                <c:ptCount val="50"/>
                <c:pt idx="0">
                  <c:v>20</c:v>
                </c:pt>
                <c:pt idx="1">
                  <c:v>21</c:v>
                </c:pt>
                <c:pt idx="2">
                  <c:v>22</c:v>
                </c:pt>
                <c:pt idx="3">
                  <c:v>23</c:v>
                </c:pt>
                <c:pt idx="4">
                  <c:v>24</c:v>
                </c:pt>
                <c:pt idx="5">
                  <c:v>25</c:v>
                </c:pt>
                <c:pt idx="6">
                  <c:v>26</c:v>
                </c:pt>
                <c:pt idx="7">
                  <c:v>27</c:v>
                </c:pt>
                <c:pt idx="8">
                  <c:v>28</c:v>
                </c:pt>
                <c:pt idx="9">
                  <c:v>29</c:v>
                </c:pt>
                <c:pt idx="10">
                  <c:v>30</c:v>
                </c:pt>
                <c:pt idx="11">
                  <c:v>31</c:v>
                </c:pt>
                <c:pt idx="12">
                  <c:v>32</c:v>
                </c:pt>
                <c:pt idx="13">
                  <c:v>33</c:v>
                </c:pt>
                <c:pt idx="14">
                  <c:v>34</c:v>
                </c:pt>
                <c:pt idx="15">
                  <c:v>35</c:v>
                </c:pt>
                <c:pt idx="16">
                  <c:v>36</c:v>
                </c:pt>
                <c:pt idx="17">
                  <c:v>37</c:v>
                </c:pt>
                <c:pt idx="18">
                  <c:v>38</c:v>
                </c:pt>
                <c:pt idx="19">
                  <c:v>39</c:v>
                </c:pt>
                <c:pt idx="20">
                  <c:v>40</c:v>
                </c:pt>
                <c:pt idx="21">
                  <c:v>41</c:v>
                </c:pt>
                <c:pt idx="22">
                  <c:v>42</c:v>
                </c:pt>
                <c:pt idx="23">
                  <c:v>43</c:v>
                </c:pt>
                <c:pt idx="24">
                  <c:v>44</c:v>
                </c:pt>
                <c:pt idx="25">
                  <c:v>45</c:v>
                </c:pt>
                <c:pt idx="26">
                  <c:v>46</c:v>
                </c:pt>
                <c:pt idx="27">
                  <c:v>47</c:v>
                </c:pt>
                <c:pt idx="28">
                  <c:v>48</c:v>
                </c:pt>
                <c:pt idx="29">
                  <c:v>49</c:v>
                </c:pt>
                <c:pt idx="30">
                  <c:v>50</c:v>
                </c:pt>
                <c:pt idx="31">
                  <c:v>51</c:v>
                </c:pt>
                <c:pt idx="32">
                  <c:v>52</c:v>
                </c:pt>
                <c:pt idx="33">
                  <c:v>53</c:v>
                </c:pt>
                <c:pt idx="34">
                  <c:v>54</c:v>
                </c:pt>
                <c:pt idx="35">
                  <c:v>55</c:v>
                </c:pt>
                <c:pt idx="36">
                  <c:v>56</c:v>
                </c:pt>
                <c:pt idx="37">
                  <c:v>57</c:v>
                </c:pt>
                <c:pt idx="38">
                  <c:v>58</c:v>
                </c:pt>
                <c:pt idx="39">
                  <c:v>59</c:v>
                </c:pt>
                <c:pt idx="40">
                  <c:v>60</c:v>
                </c:pt>
                <c:pt idx="41">
                  <c:v>61</c:v>
                </c:pt>
                <c:pt idx="42">
                  <c:v>62</c:v>
                </c:pt>
                <c:pt idx="43">
                  <c:v>63</c:v>
                </c:pt>
                <c:pt idx="44">
                  <c:v>64</c:v>
                </c:pt>
                <c:pt idx="45">
                  <c:v>65</c:v>
                </c:pt>
                <c:pt idx="46">
                  <c:v>66</c:v>
                </c:pt>
                <c:pt idx="47">
                  <c:v>67</c:v>
                </c:pt>
                <c:pt idx="48">
                  <c:v>68</c:v>
                </c:pt>
                <c:pt idx="49">
                  <c:v>69</c:v>
                </c:pt>
              </c:numCache>
            </c:numRef>
          </c:xVal>
          <c:yVal>
            <c:numRef>
              <c:f>'2014correctionangles'!$F$1:$F$50</c:f>
              <c:numCache>
                <c:formatCode>General</c:formatCode>
                <c:ptCount val="50"/>
                <c:pt idx="0">
                  <c:v>0.67651899999999998</c:v>
                </c:pt>
                <c:pt idx="1">
                  <c:v>0.67044999999999999</c:v>
                </c:pt>
                <c:pt idx="2">
                  <c:v>0.68137499999999995</c:v>
                </c:pt>
                <c:pt idx="3">
                  <c:v>0.71131100000000003</c:v>
                </c:pt>
                <c:pt idx="4">
                  <c:v>0.72981799999999997</c:v>
                </c:pt>
                <c:pt idx="5">
                  <c:v>0.74109800000000003</c:v>
                </c:pt>
                <c:pt idx="6">
                  <c:v>0.74248999999999998</c:v>
                </c:pt>
                <c:pt idx="7">
                  <c:v>0.74423499999999998</c:v>
                </c:pt>
                <c:pt idx="8">
                  <c:v>0.752494</c:v>
                </c:pt>
                <c:pt idx="9">
                  <c:v>0.75988599999999995</c:v>
                </c:pt>
                <c:pt idx="10">
                  <c:v>0.76448000000000005</c:v>
                </c:pt>
                <c:pt idx="11">
                  <c:v>0.76897000000000004</c:v>
                </c:pt>
                <c:pt idx="12">
                  <c:v>0.773675</c:v>
                </c:pt>
                <c:pt idx="13">
                  <c:v>0.77739400000000003</c:v>
                </c:pt>
                <c:pt idx="14">
                  <c:v>0.77072200000000002</c:v>
                </c:pt>
                <c:pt idx="15">
                  <c:v>0.77336099999999997</c:v>
                </c:pt>
                <c:pt idx="16">
                  <c:v>0.78269200000000005</c:v>
                </c:pt>
                <c:pt idx="17">
                  <c:v>0.79142100000000004</c:v>
                </c:pt>
                <c:pt idx="18">
                  <c:v>0.81352400000000002</c:v>
                </c:pt>
                <c:pt idx="19">
                  <c:v>0.82615000000000005</c:v>
                </c:pt>
                <c:pt idx="20">
                  <c:v>0.83455299999999999</c:v>
                </c:pt>
                <c:pt idx="21">
                  <c:v>0.84654200000000002</c:v>
                </c:pt>
                <c:pt idx="22">
                  <c:v>0.85575000000000001</c:v>
                </c:pt>
                <c:pt idx="23">
                  <c:v>0.86328199999999999</c:v>
                </c:pt>
                <c:pt idx="24">
                  <c:v>0.87268500000000004</c:v>
                </c:pt>
                <c:pt idx="25">
                  <c:v>0.877058</c:v>
                </c:pt>
                <c:pt idx="26">
                  <c:v>0.88540700000000006</c:v>
                </c:pt>
                <c:pt idx="27">
                  <c:v>0.89324199999999998</c:v>
                </c:pt>
                <c:pt idx="28">
                  <c:v>0.89993000000000001</c:v>
                </c:pt>
                <c:pt idx="29">
                  <c:v>0.90433699999999995</c:v>
                </c:pt>
                <c:pt idx="30">
                  <c:v>0.90938099999999999</c:v>
                </c:pt>
                <c:pt idx="31">
                  <c:v>0.915543</c:v>
                </c:pt>
                <c:pt idx="32">
                  <c:v>0.92196900000000004</c:v>
                </c:pt>
                <c:pt idx="33">
                  <c:v>0.92340800000000001</c:v>
                </c:pt>
                <c:pt idx="34">
                  <c:v>0.92847100000000005</c:v>
                </c:pt>
                <c:pt idx="35">
                  <c:v>0.92702600000000002</c:v>
                </c:pt>
                <c:pt idx="36">
                  <c:v>0.92857999999999996</c:v>
                </c:pt>
                <c:pt idx="37">
                  <c:v>0.93196100000000004</c:v>
                </c:pt>
                <c:pt idx="38">
                  <c:v>0.934589</c:v>
                </c:pt>
                <c:pt idx="39">
                  <c:v>0.93455299999999997</c:v>
                </c:pt>
                <c:pt idx="40">
                  <c:v>0.93816500000000003</c:v>
                </c:pt>
                <c:pt idx="41">
                  <c:v>0.93559000000000003</c:v>
                </c:pt>
                <c:pt idx="42">
                  <c:v>0.93745299999999998</c:v>
                </c:pt>
                <c:pt idx="43">
                  <c:v>0.93816600000000006</c:v>
                </c:pt>
                <c:pt idx="44">
                  <c:v>0.93670799999999999</c:v>
                </c:pt>
                <c:pt idx="45">
                  <c:v>0.93204900000000002</c:v>
                </c:pt>
                <c:pt idx="46">
                  <c:v>0.924655</c:v>
                </c:pt>
                <c:pt idx="47">
                  <c:v>0.92744599999999999</c:v>
                </c:pt>
                <c:pt idx="48">
                  <c:v>0.92108199999999996</c:v>
                </c:pt>
                <c:pt idx="49">
                  <c:v>0.497359</c:v>
                </c:pt>
              </c:numCache>
            </c:numRef>
          </c:yVal>
          <c:smooth val="0"/>
          <c:extLst xmlns:c16r2="http://schemas.microsoft.com/office/drawing/2015/06/chart">
            <c:ext xmlns:c16="http://schemas.microsoft.com/office/drawing/2014/chart" uri="{C3380CC4-5D6E-409C-BE32-E72D297353CC}">
              <c16:uniqueId val="{00000000-4300-4728-B1C1-6D88208651C0}"/>
            </c:ext>
          </c:extLst>
        </c:ser>
        <c:dLbls>
          <c:showLegendKey val="0"/>
          <c:showVal val="0"/>
          <c:showCatName val="0"/>
          <c:showSerName val="0"/>
          <c:showPercent val="0"/>
          <c:showBubbleSize val="0"/>
        </c:dLbls>
        <c:axId val="267357912"/>
        <c:axId val="267358304"/>
      </c:scatterChart>
      <c:valAx>
        <c:axId val="267357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67358304"/>
        <c:crosses val="autoZero"/>
        <c:crossBetween val="midCat"/>
      </c:valAx>
      <c:valAx>
        <c:axId val="26735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673579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2015</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4.1576771653543308E-2"/>
                  <c:y val="0.24982502187226596"/>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0.0044x + 0.609</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'2014correctionangles'!$A$1:$A$49</c:f>
              <c:numCache>
                <c:formatCode>General</c:formatCode>
                <c:ptCount val="49"/>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numCache>
            </c:numRef>
          </c:xVal>
          <c:yVal>
            <c:numRef>
              <c:f>'2014correctionangles'!$B$1:$B$49</c:f>
              <c:numCache>
                <c:formatCode>General</c:formatCode>
                <c:ptCount val="49"/>
                <c:pt idx="0">
                  <c:v>0.62837699999999996</c:v>
                </c:pt>
                <c:pt idx="1">
                  <c:v>0.63959200000000005</c:v>
                </c:pt>
                <c:pt idx="2">
                  <c:v>0.667215</c:v>
                </c:pt>
                <c:pt idx="3">
                  <c:v>0.68076400000000004</c:v>
                </c:pt>
                <c:pt idx="4">
                  <c:v>0.69040900000000005</c:v>
                </c:pt>
                <c:pt idx="5">
                  <c:v>0.69351799999999997</c:v>
                </c:pt>
                <c:pt idx="6">
                  <c:v>0.69708199999999998</c:v>
                </c:pt>
                <c:pt idx="7">
                  <c:v>0.707237</c:v>
                </c:pt>
                <c:pt idx="8">
                  <c:v>0.71448100000000003</c:v>
                </c:pt>
                <c:pt idx="9">
                  <c:v>0.720503</c:v>
                </c:pt>
                <c:pt idx="10">
                  <c:v>0.72730499999999998</c:v>
                </c:pt>
                <c:pt idx="11">
                  <c:v>0.73395100000000002</c:v>
                </c:pt>
                <c:pt idx="12">
                  <c:v>0.73682400000000003</c:v>
                </c:pt>
                <c:pt idx="13">
                  <c:v>0.73273600000000005</c:v>
                </c:pt>
                <c:pt idx="14">
                  <c:v>0.73916499999999996</c:v>
                </c:pt>
                <c:pt idx="15">
                  <c:v>0.747062</c:v>
                </c:pt>
                <c:pt idx="16">
                  <c:v>0.75456000000000001</c:v>
                </c:pt>
                <c:pt idx="17">
                  <c:v>0.77455799999999997</c:v>
                </c:pt>
                <c:pt idx="18">
                  <c:v>0.788794</c:v>
                </c:pt>
                <c:pt idx="19">
                  <c:v>0.79936099999999999</c:v>
                </c:pt>
                <c:pt idx="20">
                  <c:v>0.80977299999999997</c:v>
                </c:pt>
                <c:pt idx="21">
                  <c:v>0.82173099999999999</c:v>
                </c:pt>
                <c:pt idx="22">
                  <c:v>0.82896300000000001</c:v>
                </c:pt>
                <c:pt idx="23">
                  <c:v>0.83675699999999997</c:v>
                </c:pt>
                <c:pt idx="24">
                  <c:v>0.84398799999999996</c:v>
                </c:pt>
                <c:pt idx="25">
                  <c:v>0.85426100000000005</c:v>
                </c:pt>
                <c:pt idx="26">
                  <c:v>0.86649100000000001</c:v>
                </c:pt>
                <c:pt idx="27">
                  <c:v>0.87585800000000003</c:v>
                </c:pt>
                <c:pt idx="28">
                  <c:v>0.88221400000000005</c:v>
                </c:pt>
                <c:pt idx="29">
                  <c:v>0.88930699999999996</c:v>
                </c:pt>
                <c:pt idx="30">
                  <c:v>0.89526899999999998</c:v>
                </c:pt>
                <c:pt idx="31">
                  <c:v>0.90534599999999998</c:v>
                </c:pt>
                <c:pt idx="32">
                  <c:v>0.90954400000000002</c:v>
                </c:pt>
                <c:pt idx="33">
                  <c:v>0.91264100000000004</c:v>
                </c:pt>
                <c:pt idx="34">
                  <c:v>0.91725500000000004</c:v>
                </c:pt>
                <c:pt idx="35">
                  <c:v>0.91953099999999999</c:v>
                </c:pt>
                <c:pt idx="36">
                  <c:v>0.92003299999999999</c:v>
                </c:pt>
                <c:pt idx="37">
                  <c:v>0.92471899999999996</c:v>
                </c:pt>
                <c:pt idx="38">
                  <c:v>0.92796400000000001</c:v>
                </c:pt>
                <c:pt idx="39">
                  <c:v>0.93160500000000002</c:v>
                </c:pt>
                <c:pt idx="40">
                  <c:v>0.93002600000000002</c:v>
                </c:pt>
                <c:pt idx="41">
                  <c:v>0.93131600000000003</c:v>
                </c:pt>
                <c:pt idx="42">
                  <c:v>0.93309299999999995</c:v>
                </c:pt>
                <c:pt idx="43">
                  <c:v>0.93405000000000005</c:v>
                </c:pt>
                <c:pt idx="44">
                  <c:v>0.92755799999999999</c:v>
                </c:pt>
                <c:pt idx="45">
                  <c:v>0.92519399999999996</c:v>
                </c:pt>
                <c:pt idx="46">
                  <c:v>0.925508</c:v>
                </c:pt>
                <c:pt idx="47">
                  <c:v>0.92188300000000001</c:v>
                </c:pt>
                <c:pt idx="48">
                  <c:v>0</c:v>
                </c:pt>
              </c:numCache>
            </c:numRef>
          </c:yVal>
          <c:smooth val="0"/>
          <c:extLst xmlns:c16r2="http://schemas.microsoft.com/office/drawing/2015/06/chart">
            <c:ext xmlns:c16="http://schemas.microsoft.com/office/drawing/2014/chart" uri="{C3380CC4-5D6E-409C-BE32-E72D297353CC}">
              <c16:uniqueId val="{00000000-06E6-4FDF-BD88-80CAFF7177D4}"/>
            </c:ext>
          </c:extLst>
        </c:ser>
        <c:dLbls>
          <c:showLegendKey val="0"/>
          <c:showVal val="0"/>
          <c:showCatName val="0"/>
          <c:showSerName val="0"/>
          <c:showPercent val="0"/>
          <c:showBubbleSize val="0"/>
        </c:dLbls>
        <c:axId val="267359088"/>
        <c:axId val="267359480"/>
      </c:scatterChart>
      <c:valAx>
        <c:axId val="26735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67359480"/>
        <c:crosses val="autoZero"/>
        <c:crossBetween val="midCat"/>
      </c:valAx>
      <c:valAx>
        <c:axId val="267359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673590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combined_dtr_co_plot!$B$18</c:f>
              <c:strCache>
                <c:ptCount val="1"/>
                <c:pt idx="0">
                  <c:v>GV</c:v>
                </c:pt>
              </c:strCache>
            </c:strRef>
          </c:tx>
          <c:spPr>
            <a:ln w="19050" cap="rnd">
              <a:solidFill>
                <a:srgbClr val="00B05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combined_dtr_co_plot!$B$19:$B$222</c:f>
              <c:numCache>
                <c:formatCode>General</c:formatCode>
                <c:ptCount val="204"/>
                <c:pt idx="0">
                  <c:v>1.0706E-2</c:v>
                </c:pt>
                <c:pt idx="1">
                  <c:v>1.7568E-2</c:v>
                </c:pt>
                <c:pt idx="2">
                  <c:v>3.4132000000000003E-2</c:v>
                </c:pt>
                <c:pt idx="3">
                  <c:v>3.7471999999999998E-2</c:v>
                </c:pt>
                <c:pt idx="4">
                  <c:v>4.2339000000000002E-2</c:v>
                </c:pt>
                <c:pt idx="5">
                  <c:v>4.0898999999999998E-2</c:v>
                </c:pt>
                <c:pt idx="6">
                  <c:v>4.1311E-2</c:v>
                </c:pt>
                <c:pt idx="7">
                  <c:v>3.823E-2</c:v>
                </c:pt>
                <c:pt idx="8">
                  <c:v>3.7745000000000001E-2</c:v>
                </c:pt>
                <c:pt idx="9">
                  <c:v>3.7815000000000001E-2</c:v>
                </c:pt>
                <c:pt idx="10">
                  <c:v>3.8996999999999997E-2</c:v>
                </c:pt>
                <c:pt idx="11">
                  <c:v>3.6665000000000003E-2</c:v>
                </c:pt>
                <c:pt idx="12">
                  <c:v>3.6028999999999999E-2</c:v>
                </c:pt>
                <c:pt idx="13">
                  <c:v>3.4410999999999997E-2</c:v>
                </c:pt>
                <c:pt idx="14">
                  <c:v>3.4483E-2</c:v>
                </c:pt>
                <c:pt idx="15">
                  <c:v>3.4299000000000003E-2</c:v>
                </c:pt>
                <c:pt idx="16">
                  <c:v>3.6427000000000001E-2</c:v>
                </c:pt>
                <c:pt idx="17">
                  <c:v>3.8917E-2</c:v>
                </c:pt>
                <c:pt idx="18">
                  <c:v>4.1621999999999999E-2</c:v>
                </c:pt>
                <c:pt idx="19">
                  <c:v>4.3757999999999998E-2</c:v>
                </c:pt>
                <c:pt idx="20">
                  <c:v>4.3444999999999998E-2</c:v>
                </c:pt>
                <c:pt idx="21">
                  <c:v>4.2604000000000003E-2</c:v>
                </c:pt>
                <c:pt idx="22">
                  <c:v>4.1734E-2</c:v>
                </c:pt>
                <c:pt idx="23">
                  <c:v>4.326E-2</c:v>
                </c:pt>
                <c:pt idx="24">
                  <c:v>4.2691E-2</c:v>
                </c:pt>
                <c:pt idx="25">
                  <c:v>4.1658000000000001E-2</c:v>
                </c:pt>
                <c:pt idx="26">
                  <c:v>4.1894000000000001E-2</c:v>
                </c:pt>
                <c:pt idx="27">
                  <c:v>4.2759999999999999E-2</c:v>
                </c:pt>
                <c:pt idx="28">
                  <c:v>4.3215999999999997E-2</c:v>
                </c:pt>
                <c:pt idx="29">
                  <c:v>4.3772999999999999E-2</c:v>
                </c:pt>
                <c:pt idx="30">
                  <c:v>4.3217999999999999E-2</c:v>
                </c:pt>
                <c:pt idx="31">
                  <c:v>4.2266999999999999E-2</c:v>
                </c:pt>
                <c:pt idx="32">
                  <c:v>4.4107E-2</c:v>
                </c:pt>
                <c:pt idx="33">
                  <c:v>4.2381000000000002E-2</c:v>
                </c:pt>
                <c:pt idx="34">
                  <c:v>4.1582000000000001E-2</c:v>
                </c:pt>
                <c:pt idx="35">
                  <c:v>4.4527999999999998E-2</c:v>
                </c:pt>
                <c:pt idx="36">
                  <c:v>5.3413000000000002E-2</c:v>
                </c:pt>
                <c:pt idx="37">
                  <c:v>6.9602999999999998E-2</c:v>
                </c:pt>
                <c:pt idx="38">
                  <c:v>8.9444999999999997E-2</c:v>
                </c:pt>
                <c:pt idx="39">
                  <c:v>0.112888</c:v>
                </c:pt>
                <c:pt idx="40">
                  <c:v>0.13081000000000001</c:v>
                </c:pt>
                <c:pt idx="41">
                  <c:v>0.14355299999999999</c:v>
                </c:pt>
                <c:pt idx="42">
                  <c:v>0.15237400000000001</c:v>
                </c:pt>
                <c:pt idx="43">
                  <c:v>0.15507899999999999</c:v>
                </c:pt>
                <c:pt idx="44">
                  <c:v>0.15934200000000001</c:v>
                </c:pt>
                <c:pt idx="45">
                  <c:v>0.16214100000000001</c:v>
                </c:pt>
                <c:pt idx="46">
                  <c:v>0.16451399999999999</c:v>
                </c:pt>
                <c:pt idx="47">
                  <c:v>0.16625000000000001</c:v>
                </c:pt>
                <c:pt idx="48">
                  <c:v>0.17031399999999999</c:v>
                </c:pt>
                <c:pt idx="49">
                  <c:v>0.17035600000000001</c:v>
                </c:pt>
                <c:pt idx="50">
                  <c:v>0.17066999999999999</c:v>
                </c:pt>
                <c:pt idx="51">
                  <c:v>0.171379</c:v>
                </c:pt>
                <c:pt idx="52">
                  <c:v>0.17473900000000001</c:v>
                </c:pt>
                <c:pt idx="53">
                  <c:v>0.17604900000000001</c:v>
                </c:pt>
                <c:pt idx="54">
                  <c:v>0.17965600000000001</c:v>
                </c:pt>
                <c:pt idx="55">
                  <c:v>0.17955499999999999</c:v>
                </c:pt>
                <c:pt idx="56">
                  <c:v>0.18374299999999999</c:v>
                </c:pt>
                <c:pt idx="57">
                  <c:v>0.18707399999999999</c:v>
                </c:pt>
                <c:pt idx="58">
                  <c:v>0.185387</c:v>
                </c:pt>
                <c:pt idx="59">
                  <c:v>0.18462899999999999</c:v>
                </c:pt>
                <c:pt idx="60">
                  <c:v>0.19256499999999999</c:v>
                </c:pt>
                <c:pt idx="61">
                  <c:v>0.20510200000000001</c:v>
                </c:pt>
                <c:pt idx="62">
                  <c:v>0.19340299999999999</c:v>
                </c:pt>
                <c:pt idx="63">
                  <c:v>0.195603</c:v>
                </c:pt>
                <c:pt idx="64">
                  <c:v>0.19298599999999999</c:v>
                </c:pt>
                <c:pt idx="65">
                  <c:v>0.189245</c:v>
                </c:pt>
                <c:pt idx="66">
                  <c:v>0.18947800000000001</c:v>
                </c:pt>
                <c:pt idx="67">
                  <c:v>0.18942000000000001</c:v>
                </c:pt>
                <c:pt idx="68">
                  <c:v>0.193157</c:v>
                </c:pt>
                <c:pt idx="69">
                  <c:v>0.19572300000000001</c:v>
                </c:pt>
                <c:pt idx="70">
                  <c:v>0.19876099999999999</c:v>
                </c:pt>
                <c:pt idx="71">
                  <c:v>0.20286499999999999</c:v>
                </c:pt>
                <c:pt idx="72">
                  <c:v>0.20401900000000001</c:v>
                </c:pt>
                <c:pt idx="73">
                  <c:v>0.20535500000000001</c:v>
                </c:pt>
                <c:pt idx="74">
                  <c:v>0.207871</c:v>
                </c:pt>
                <c:pt idx="75">
                  <c:v>0.21037</c:v>
                </c:pt>
                <c:pt idx="76">
                  <c:v>0.210365</c:v>
                </c:pt>
                <c:pt idx="77">
                  <c:v>0.21117900000000001</c:v>
                </c:pt>
                <c:pt idx="78">
                  <c:v>0.21409700000000001</c:v>
                </c:pt>
                <c:pt idx="79">
                  <c:v>0.21432899999999999</c:v>
                </c:pt>
                <c:pt idx="80">
                  <c:v>0.21642</c:v>
                </c:pt>
                <c:pt idx="81">
                  <c:v>0.20579700000000001</c:v>
                </c:pt>
                <c:pt idx="82">
                  <c:v>0.19964299999999999</c:v>
                </c:pt>
                <c:pt idx="83">
                  <c:v>0.19547900000000001</c:v>
                </c:pt>
                <c:pt idx="84">
                  <c:v>0.19087100000000001</c:v>
                </c:pt>
                <c:pt idx="85">
                  <c:v>0.18934400000000001</c:v>
                </c:pt>
                <c:pt idx="86">
                  <c:v>0.189664</c:v>
                </c:pt>
                <c:pt idx="87">
                  <c:v>0.187199</c:v>
                </c:pt>
                <c:pt idx="88">
                  <c:v>0.18881000000000001</c:v>
                </c:pt>
                <c:pt idx="89">
                  <c:v>0.18689600000000001</c:v>
                </c:pt>
                <c:pt idx="90">
                  <c:v>0.19034599999999999</c:v>
                </c:pt>
                <c:pt idx="91">
                  <c:v>0.19411200000000001</c:v>
                </c:pt>
                <c:pt idx="92">
                  <c:v>0.198297</c:v>
                </c:pt>
                <c:pt idx="93">
                  <c:v>0.201603</c:v>
                </c:pt>
                <c:pt idx="94">
                  <c:v>0.20456299999999999</c:v>
                </c:pt>
                <c:pt idx="95">
                  <c:v>0.20738200000000001</c:v>
                </c:pt>
                <c:pt idx="96">
                  <c:v>0.203814</c:v>
                </c:pt>
                <c:pt idx="97">
                  <c:v>0.20441300000000001</c:v>
                </c:pt>
                <c:pt idx="98">
                  <c:v>0.20443800000000001</c:v>
                </c:pt>
                <c:pt idx="99">
                  <c:v>0.200793</c:v>
                </c:pt>
                <c:pt idx="100">
                  <c:v>0.20300299999999999</c:v>
                </c:pt>
                <c:pt idx="101">
                  <c:v>0.19944799999999999</c:v>
                </c:pt>
                <c:pt idx="102">
                  <c:v>0.199852</c:v>
                </c:pt>
                <c:pt idx="103">
                  <c:v>0.21094299999999999</c:v>
                </c:pt>
                <c:pt idx="104">
                  <c:v>0.18975900000000001</c:v>
                </c:pt>
                <c:pt idx="105">
                  <c:v>0.19403100000000001</c:v>
                </c:pt>
                <c:pt idx="106">
                  <c:v>0.23774300000000001</c:v>
                </c:pt>
                <c:pt idx="107">
                  <c:v>0.126836</c:v>
                </c:pt>
                <c:pt idx="108">
                  <c:v>0.10276100000000001</c:v>
                </c:pt>
                <c:pt idx="109">
                  <c:v>0.10695399999999999</c:v>
                </c:pt>
                <c:pt idx="110">
                  <c:v>9.9330000000000002E-2</c:v>
                </c:pt>
                <c:pt idx="111">
                  <c:v>9.7059999999999994E-2</c:v>
                </c:pt>
                <c:pt idx="112">
                  <c:v>9.7407999999999995E-2</c:v>
                </c:pt>
                <c:pt idx="113">
                  <c:v>9.9982000000000001E-2</c:v>
                </c:pt>
                <c:pt idx="114">
                  <c:v>9.7009999999999999E-2</c:v>
                </c:pt>
                <c:pt idx="115">
                  <c:v>9.7816E-2</c:v>
                </c:pt>
                <c:pt idx="116">
                  <c:v>0.10037600000000001</c:v>
                </c:pt>
                <c:pt idx="117">
                  <c:v>0.102918</c:v>
                </c:pt>
                <c:pt idx="118">
                  <c:v>0.104036</c:v>
                </c:pt>
                <c:pt idx="119">
                  <c:v>0.10897900000000001</c:v>
                </c:pt>
                <c:pt idx="120">
                  <c:v>0.11221299999999999</c:v>
                </c:pt>
                <c:pt idx="121">
                  <c:v>0.11423999999999999</c:v>
                </c:pt>
                <c:pt idx="122">
                  <c:v>0.114981</c:v>
                </c:pt>
                <c:pt idx="123">
                  <c:v>0.118979</c:v>
                </c:pt>
                <c:pt idx="124">
                  <c:v>0.121744</c:v>
                </c:pt>
                <c:pt idx="125">
                  <c:v>0.12495000000000001</c:v>
                </c:pt>
                <c:pt idx="126">
                  <c:v>0.12512699999999999</c:v>
                </c:pt>
                <c:pt idx="127">
                  <c:v>0.12957299999999999</c:v>
                </c:pt>
                <c:pt idx="128">
                  <c:v>0.13067799999999999</c:v>
                </c:pt>
                <c:pt idx="129">
                  <c:v>0.13270999999999999</c:v>
                </c:pt>
                <c:pt idx="130">
                  <c:v>0.13225100000000001</c:v>
                </c:pt>
                <c:pt idx="131">
                  <c:v>0.131967</c:v>
                </c:pt>
                <c:pt idx="132">
                  <c:v>0.12964600000000001</c:v>
                </c:pt>
                <c:pt idx="133">
                  <c:v>0.13078799999999999</c:v>
                </c:pt>
                <c:pt idx="134">
                  <c:v>0.128219</c:v>
                </c:pt>
                <c:pt idx="135">
                  <c:v>0.12672</c:v>
                </c:pt>
                <c:pt idx="136">
                  <c:v>0.123348</c:v>
                </c:pt>
                <c:pt idx="137">
                  <c:v>0.119738</c:v>
                </c:pt>
                <c:pt idx="138">
                  <c:v>0.118946</c:v>
                </c:pt>
                <c:pt idx="139">
                  <c:v>0.122251</c:v>
                </c:pt>
                <c:pt idx="140">
                  <c:v>0.11949</c:v>
                </c:pt>
                <c:pt idx="141">
                  <c:v>0.11852600000000001</c:v>
                </c:pt>
                <c:pt idx="142">
                  <c:v>0.11805400000000001</c:v>
                </c:pt>
                <c:pt idx="143">
                  <c:v>0.121918</c:v>
                </c:pt>
                <c:pt idx="144">
                  <c:v>0.12897700000000001</c:v>
                </c:pt>
                <c:pt idx="145">
                  <c:v>0.13285</c:v>
                </c:pt>
                <c:pt idx="146">
                  <c:v>0.17926300000000001</c:v>
                </c:pt>
                <c:pt idx="147">
                  <c:v>0.14976800000000001</c:v>
                </c:pt>
                <c:pt idx="148">
                  <c:v>0.104117</c:v>
                </c:pt>
                <c:pt idx="149">
                  <c:v>9.4646999999999995E-2</c:v>
                </c:pt>
                <c:pt idx="150">
                  <c:v>8.5517999999999997E-2</c:v>
                </c:pt>
                <c:pt idx="151">
                  <c:v>8.3958000000000005E-2</c:v>
                </c:pt>
                <c:pt idx="152">
                  <c:v>8.3294999999999994E-2</c:v>
                </c:pt>
                <c:pt idx="153">
                  <c:v>9.1789999999999997E-2</c:v>
                </c:pt>
                <c:pt idx="154">
                  <c:v>9.0325000000000003E-2</c:v>
                </c:pt>
                <c:pt idx="155">
                  <c:v>8.8796E-2</c:v>
                </c:pt>
                <c:pt idx="156">
                  <c:v>8.3366999999999997E-2</c:v>
                </c:pt>
                <c:pt idx="157">
                  <c:v>8.0903000000000003E-2</c:v>
                </c:pt>
                <c:pt idx="158">
                  <c:v>8.3326999999999998E-2</c:v>
                </c:pt>
                <c:pt idx="159">
                  <c:v>8.4630999999999998E-2</c:v>
                </c:pt>
                <c:pt idx="160">
                  <c:v>8.2328999999999999E-2</c:v>
                </c:pt>
                <c:pt idx="161">
                  <c:v>8.0631999999999995E-2</c:v>
                </c:pt>
                <c:pt idx="162">
                  <c:v>8.0508999999999997E-2</c:v>
                </c:pt>
                <c:pt idx="163">
                  <c:v>8.2036999999999999E-2</c:v>
                </c:pt>
                <c:pt idx="164">
                  <c:v>8.0810000000000007E-2</c:v>
                </c:pt>
                <c:pt idx="165">
                  <c:v>8.0246999999999999E-2</c:v>
                </c:pt>
                <c:pt idx="166">
                  <c:v>8.2685999999999996E-2</c:v>
                </c:pt>
                <c:pt idx="167">
                  <c:v>8.1068000000000001E-2</c:v>
                </c:pt>
                <c:pt idx="168">
                  <c:v>8.2490999999999995E-2</c:v>
                </c:pt>
                <c:pt idx="169">
                  <c:v>8.4723999999999994E-2</c:v>
                </c:pt>
                <c:pt idx="170">
                  <c:v>8.6540000000000006E-2</c:v>
                </c:pt>
                <c:pt idx="171">
                  <c:v>8.6739999999999998E-2</c:v>
                </c:pt>
                <c:pt idx="172">
                  <c:v>8.8417999999999997E-2</c:v>
                </c:pt>
                <c:pt idx="173">
                  <c:v>8.8902999999999996E-2</c:v>
                </c:pt>
                <c:pt idx="174">
                  <c:v>9.1394000000000003E-2</c:v>
                </c:pt>
                <c:pt idx="175">
                  <c:v>8.9716000000000004E-2</c:v>
                </c:pt>
                <c:pt idx="176">
                  <c:v>8.8238999999999998E-2</c:v>
                </c:pt>
                <c:pt idx="177">
                  <c:v>8.6635000000000004E-2</c:v>
                </c:pt>
                <c:pt idx="178">
                  <c:v>8.4929000000000004E-2</c:v>
                </c:pt>
                <c:pt idx="179">
                  <c:v>8.1095E-2</c:v>
                </c:pt>
                <c:pt idx="180">
                  <c:v>7.6789999999999997E-2</c:v>
                </c:pt>
                <c:pt idx="181">
                  <c:v>7.5297000000000003E-2</c:v>
                </c:pt>
                <c:pt idx="182">
                  <c:v>7.5468999999999994E-2</c:v>
                </c:pt>
                <c:pt idx="183">
                  <c:v>7.3245000000000005E-2</c:v>
                </c:pt>
                <c:pt idx="184">
                  <c:v>7.1054000000000006E-2</c:v>
                </c:pt>
                <c:pt idx="185">
                  <c:v>7.2341000000000003E-2</c:v>
                </c:pt>
                <c:pt idx="186">
                  <c:v>6.8921999999999997E-2</c:v>
                </c:pt>
                <c:pt idx="187">
                  <c:v>7.0264999999999994E-2</c:v>
                </c:pt>
                <c:pt idx="188">
                  <c:v>6.8309999999999996E-2</c:v>
                </c:pt>
                <c:pt idx="189">
                  <c:v>6.8027000000000004E-2</c:v>
                </c:pt>
                <c:pt idx="190">
                  <c:v>6.5521999999999997E-2</c:v>
                </c:pt>
                <c:pt idx="191">
                  <c:v>6.7816000000000001E-2</c:v>
                </c:pt>
                <c:pt idx="192">
                  <c:v>6.4322000000000004E-2</c:v>
                </c:pt>
                <c:pt idx="193">
                  <c:v>6.2580999999999998E-2</c:v>
                </c:pt>
                <c:pt idx="194">
                  <c:v>6.1043E-2</c:v>
                </c:pt>
                <c:pt idx="195">
                  <c:v>6.1145999999999999E-2</c:v>
                </c:pt>
                <c:pt idx="196">
                  <c:v>6.0483000000000002E-2</c:v>
                </c:pt>
                <c:pt idx="197">
                  <c:v>5.8481999999999999E-2</c:v>
                </c:pt>
                <c:pt idx="198">
                  <c:v>5.3240999999999997E-2</c:v>
                </c:pt>
                <c:pt idx="199">
                  <c:v>4.7835999999999997E-2</c:v>
                </c:pt>
                <c:pt idx="200">
                  <c:v>4.2777000000000003E-2</c:v>
                </c:pt>
                <c:pt idx="201">
                  <c:v>4.7156000000000003E-2</c:v>
                </c:pt>
                <c:pt idx="202">
                  <c:v>4.0762E-2</c:v>
                </c:pt>
                <c:pt idx="203">
                  <c:v>7.9056000000000001E-2</c:v>
                </c:pt>
              </c:numCache>
            </c:numRef>
          </c:val>
          <c:smooth val="0"/>
          <c:extLst xmlns:c16r2="http://schemas.microsoft.com/office/drawing/2015/06/chart">
            <c:ext xmlns:c16="http://schemas.microsoft.com/office/drawing/2014/chart" uri="{C3380CC4-5D6E-409C-BE32-E72D297353CC}">
              <c16:uniqueId val="{00000000-E071-4D20-8FEC-01D82268598C}"/>
            </c:ext>
          </c:extLst>
        </c:ser>
        <c:ser>
          <c:idx val="1"/>
          <c:order val="1"/>
          <c:tx>
            <c:strRef>
              <c:f>combined_dtr_co_plot!$C$18</c:f>
              <c:strCache>
                <c:ptCount val="1"/>
                <c:pt idx="0">
                  <c:v>GV</c:v>
                </c:pt>
              </c:strCache>
            </c:strRef>
          </c:tx>
          <c:spPr>
            <a:ln w="19050" cap="rnd">
              <a:solidFill>
                <a:srgbClr val="00B05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combined_dtr_co_plot!$C$19:$C$222</c:f>
              <c:numCache>
                <c:formatCode>General</c:formatCode>
                <c:ptCount val="204"/>
                <c:pt idx="0">
                  <c:v>1.2074E-2</c:v>
                </c:pt>
                <c:pt idx="1">
                  <c:v>1.6816999999999999E-2</c:v>
                </c:pt>
                <c:pt idx="2">
                  <c:v>2.9919000000000001E-2</c:v>
                </c:pt>
                <c:pt idx="3">
                  <c:v>2.6821000000000001E-2</c:v>
                </c:pt>
                <c:pt idx="4">
                  <c:v>3.3041000000000001E-2</c:v>
                </c:pt>
                <c:pt idx="5">
                  <c:v>3.2939999999999997E-2</c:v>
                </c:pt>
                <c:pt idx="6">
                  <c:v>3.3426999999999998E-2</c:v>
                </c:pt>
                <c:pt idx="7">
                  <c:v>3.0571999999999998E-2</c:v>
                </c:pt>
                <c:pt idx="8">
                  <c:v>3.0234E-2</c:v>
                </c:pt>
                <c:pt idx="9">
                  <c:v>3.0686000000000001E-2</c:v>
                </c:pt>
                <c:pt idx="10">
                  <c:v>3.0360999999999999E-2</c:v>
                </c:pt>
                <c:pt idx="11">
                  <c:v>2.8625000000000001E-2</c:v>
                </c:pt>
                <c:pt idx="12">
                  <c:v>2.8695999999999999E-2</c:v>
                </c:pt>
                <c:pt idx="13">
                  <c:v>2.7722E-2</c:v>
                </c:pt>
                <c:pt idx="14">
                  <c:v>2.7865999999999998E-2</c:v>
                </c:pt>
                <c:pt idx="15">
                  <c:v>2.7994999999999999E-2</c:v>
                </c:pt>
                <c:pt idx="16">
                  <c:v>3.2376000000000002E-2</c:v>
                </c:pt>
                <c:pt idx="17">
                  <c:v>3.6526999999999997E-2</c:v>
                </c:pt>
                <c:pt idx="18">
                  <c:v>4.0922E-2</c:v>
                </c:pt>
                <c:pt idx="19">
                  <c:v>4.4151000000000003E-2</c:v>
                </c:pt>
                <c:pt idx="20">
                  <c:v>4.4359999999999997E-2</c:v>
                </c:pt>
                <c:pt idx="21">
                  <c:v>4.2137000000000001E-2</c:v>
                </c:pt>
                <c:pt idx="22">
                  <c:v>3.9886999999999999E-2</c:v>
                </c:pt>
                <c:pt idx="23">
                  <c:v>4.0698999999999999E-2</c:v>
                </c:pt>
                <c:pt idx="24">
                  <c:v>3.9933999999999997E-2</c:v>
                </c:pt>
                <c:pt idx="25">
                  <c:v>3.8310999999999998E-2</c:v>
                </c:pt>
                <c:pt idx="26">
                  <c:v>3.7699999999999997E-2</c:v>
                </c:pt>
                <c:pt idx="27">
                  <c:v>3.8751000000000001E-2</c:v>
                </c:pt>
                <c:pt idx="28">
                  <c:v>3.9308000000000003E-2</c:v>
                </c:pt>
                <c:pt idx="29">
                  <c:v>3.9474000000000002E-2</c:v>
                </c:pt>
                <c:pt idx="30">
                  <c:v>3.8207999999999999E-2</c:v>
                </c:pt>
                <c:pt idx="31">
                  <c:v>3.7525000000000003E-2</c:v>
                </c:pt>
                <c:pt idx="32">
                  <c:v>4.1063000000000002E-2</c:v>
                </c:pt>
                <c:pt idx="33">
                  <c:v>3.7425E-2</c:v>
                </c:pt>
                <c:pt idx="34">
                  <c:v>3.5978000000000003E-2</c:v>
                </c:pt>
                <c:pt idx="35">
                  <c:v>3.8983999999999998E-2</c:v>
                </c:pt>
                <c:pt idx="36">
                  <c:v>5.4378000000000003E-2</c:v>
                </c:pt>
                <c:pt idx="37">
                  <c:v>8.7892999999999999E-2</c:v>
                </c:pt>
                <c:pt idx="38">
                  <c:v>0.129797</c:v>
                </c:pt>
                <c:pt idx="39">
                  <c:v>0.17993500000000001</c:v>
                </c:pt>
                <c:pt idx="40">
                  <c:v>0.22120000000000001</c:v>
                </c:pt>
                <c:pt idx="41">
                  <c:v>0.25115199999999999</c:v>
                </c:pt>
                <c:pt idx="42">
                  <c:v>0.26888000000000001</c:v>
                </c:pt>
                <c:pt idx="43">
                  <c:v>0.27513599999999999</c:v>
                </c:pt>
                <c:pt idx="44">
                  <c:v>0.284163</c:v>
                </c:pt>
                <c:pt idx="45">
                  <c:v>0.28575499999999998</c:v>
                </c:pt>
                <c:pt idx="46">
                  <c:v>0.28869499999999998</c:v>
                </c:pt>
                <c:pt idx="47">
                  <c:v>0.29073500000000002</c:v>
                </c:pt>
                <c:pt idx="48">
                  <c:v>0.29442800000000002</c:v>
                </c:pt>
                <c:pt idx="49">
                  <c:v>0.29427500000000001</c:v>
                </c:pt>
                <c:pt idx="50">
                  <c:v>0.29312100000000002</c:v>
                </c:pt>
                <c:pt idx="51">
                  <c:v>0.29444199999999998</c:v>
                </c:pt>
                <c:pt idx="52">
                  <c:v>0.29680299999999998</c:v>
                </c:pt>
                <c:pt idx="53">
                  <c:v>0.29808499999999999</c:v>
                </c:pt>
                <c:pt idx="54">
                  <c:v>0.30245300000000003</c:v>
                </c:pt>
                <c:pt idx="55">
                  <c:v>0.301568</c:v>
                </c:pt>
                <c:pt idx="56">
                  <c:v>0.30538199999999999</c:v>
                </c:pt>
                <c:pt idx="57">
                  <c:v>0.30932999999999999</c:v>
                </c:pt>
                <c:pt idx="58">
                  <c:v>0.30576500000000001</c:v>
                </c:pt>
                <c:pt idx="59">
                  <c:v>0.30533900000000003</c:v>
                </c:pt>
                <c:pt idx="60">
                  <c:v>0.31504300000000002</c:v>
                </c:pt>
                <c:pt idx="61">
                  <c:v>0.329843</c:v>
                </c:pt>
                <c:pt idx="62">
                  <c:v>0.30681700000000001</c:v>
                </c:pt>
                <c:pt idx="63">
                  <c:v>0.307093</c:v>
                </c:pt>
                <c:pt idx="64">
                  <c:v>0.30121300000000001</c:v>
                </c:pt>
                <c:pt idx="65">
                  <c:v>0.29452899999999999</c:v>
                </c:pt>
                <c:pt idx="66">
                  <c:v>0.29365599999999997</c:v>
                </c:pt>
                <c:pt idx="67">
                  <c:v>0.292991</c:v>
                </c:pt>
                <c:pt idx="68">
                  <c:v>0.296624</c:v>
                </c:pt>
                <c:pt idx="69">
                  <c:v>0.30019299999999999</c:v>
                </c:pt>
                <c:pt idx="70">
                  <c:v>0.30257499999999998</c:v>
                </c:pt>
                <c:pt idx="71">
                  <c:v>0.306896</c:v>
                </c:pt>
                <c:pt idx="72">
                  <c:v>0.308141</c:v>
                </c:pt>
                <c:pt idx="73">
                  <c:v>0.30989800000000001</c:v>
                </c:pt>
                <c:pt idx="74">
                  <c:v>0.31139699999999998</c:v>
                </c:pt>
                <c:pt idx="75">
                  <c:v>0.313031</c:v>
                </c:pt>
                <c:pt idx="76">
                  <c:v>0.311554</c:v>
                </c:pt>
                <c:pt idx="77">
                  <c:v>0.31081999999999999</c:v>
                </c:pt>
                <c:pt idx="78">
                  <c:v>0.31441000000000002</c:v>
                </c:pt>
                <c:pt idx="79">
                  <c:v>0.31512899999999999</c:v>
                </c:pt>
                <c:pt idx="80">
                  <c:v>0.31270599999999998</c:v>
                </c:pt>
                <c:pt idx="81">
                  <c:v>0.29524699999999998</c:v>
                </c:pt>
                <c:pt idx="82">
                  <c:v>0.28556300000000001</c:v>
                </c:pt>
                <c:pt idx="83">
                  <c:v>0.278638</c:v>
                </c:pt>
                <c:pt idx="84">
                  <c:v>0.26755400000000001</c:v>
                </c:pt>
                <c:pt idx="85">
                  <c:v>0.262069</c:v>
                </c:pt>
                <c:pt idx="86">
                  <c:v>0.25882699999999997</c:v>
                </c:pt>
                <c:pt idx="87">
                  <c:v>0.25468800000000003</c:v>
                </c:pt>
                <c:pt idx="88">
                  <c:v>0.25359100000000001</c:v>
                </c:pt>
                <c:pt idx="89">
                  <c:v>0.250504</c:v>
                </c:pt>
                <c:pt idx="90">
                  <c:v>0.25185099999999999</c:v>
                </c:pt>
                <c:pt idx="91">
                  <c:v>0.25724200000000003</c:v>
                </c:pt>
                <c:pt idx="92">
                  <c:v>0.26078200000000001</c:v>
                </c:pt>
                <c:pt idx="93">
                  <c:v>0.26502500000000001</c:v>
                </c:pt>
                <c:pt idx="94">
                  <c:v>0.26757399999999998</c:v>
                </c:pt>
                <c:pt idx="95">
                  <c:v>0.27145799999999998</c:v>
                </c:pt>
                <c:pt idx="96">
                  <c:v>0.26597100000000001</c:v>
                </c:pt>
                <c:pt idx="97">
                  <c:v>0.27049800000000002</c:v>
                </c:pt>
                <c:pt idx="98">
                  <c:v>0.27002900000000002</c:v>
                </c:pt>
                <c:pt idx="99">
                  <c:v>0.26983299999999999</c:v>
                </c:pt>
                <c:pt idx="100">
                  <c:v>0.269457</c:v>
                </c:pt>
                <c:pt idx="101">
                  <c:v>0.26408300000000001</c:v>
                </c:pt>
                <c:pt idx="102">
                  <c:v>0.265542</c:v>
                </c:pt>
                <c:pt idx="103">
                  <c:v>0.28999599999999998</c:v>
                </c:pt>
                <c:pt idx="104">
                  <c:v>0.24656500000000001</c:v>
                </c:pt>
                <c:pt idx="105">
                  <c:v>0.24204400000000001</c:v>
                </c:pt>
                <c:pt idx="106">
                  <c:v>0.25407999999999997</c:v>
                </c:pt>
                <c:pt idx="107">
                  <c:v>0.20669799999999999</c:v>
                </c:pt>
                <c:pt idx="108">
                  <c:v>0.140907</c:v>
                </c:pt>
                <c:pt idx="109">
                  <c:v>0.13976</c:v>
                </c:pt>
                <c:pt idx="110">
                  <c:v>0.10484300000000001</c:v>
                </c:pt>
                <c:pt idx="111">
                  <c:v>0.103252</c:v>
                </c:pt>
                <c:pt idx="112">
                  <c:v>0.105971</c:v>
                </c:pt>
                <c:pt idx="113">
                  <c:v>9.9118999999999999E-2</c:v>
                </c:pt>
                <c:pt idx="114">
                  <c:v>9.5984E-2</c:v>
                </c:pt>
                <c:pt idx="115">
                  <c:v>9.3433000000000002E-2</c:v>
                </c:pt>
                <c:pt idx="116">
                  <c:v>9.7380999999999995E-2</c:v>
                </c:pt>
                <c:pt idx="117">
                  <c:v>0.101174</c:v>
                </c:pt>
                <c:pt idx="118">
                  <c:v>0.105425</c:v>
                </c:pt>
                <c:pt idx="119">
                  <c:v>0.109585</c:v>
                </c:pt>
                <c:pt idx="120">
                  <c:v>0.116144</c:v>
                </c:pt>
                <c:pt idx="121">
                  <c:v>0.11811199999999999</c:v>
                </c:pt>
                <c:pt idx="122">
                  <c:v>0.12282</c:v>
                </c:pt>
                <c:pt idx="123">
                  <c:v>0.12697</c:v>
                </c:pt>
                <c:pt idx="124">
                  <c:v>0.13006699999999999</c:v>
                </c:pt>
                <c:pt idx="125">
                  <c:v>0.13520399999999999</c:v>
                </c:pt>
                <c:pt idx="126">
                  <c:v>0.138209</c:v>
                </c:pt>
                <c:pt idx="127">
                  <c:v>0.14305200000000001</c:v>
                </c:pt>
                <c:pt idx="128">
                  <c:v>0.14500199999999999</c:v>
                </c:pt>
                <c:pt idx="129">
                  <c:v>0.14868799999999999</c:v>
                </c:pt>
                <c:pt idx="130">
                  <c:v>0.14879400000000001</c:v>
                </c:pt>
                <c:pt idx="131">
                  <c:v>0.14727499999999999</c:v>
                </c:pt>
                <c:pt idx="132">
                  <c:v>0.147478</c:v>
                </c:pt>
                <c:pt idx="133">
                  <c:v>0.14701</c:v>
                </c:pt>
                <c:pt idx="134">
                  <c:v>0.14160800000000001</c:v>
                </c:pt>
                <c:pt idx="135">
                  <c:v>0.14047899999999999</c:v>
                </c:pt>
                <c:pt idx="136">
                  <c:v>0.13606199999999999</c:v>
                </c:pt>
                <c:pt idx="137">
                  <c:v>0.13120999999999999</c:v>
                </c:pt>
                <c:pt idx="138">
                  <c:v>0.130024</c:v>
                </c:pt>
                <c:pt idx="139">
                  <c:v>0.13047</c:v>
                </c:pt>
                <c:pt idx="140">
                  <c:v>0.128222</c:v>
                </c:pt>
                <c:pt idx="141">
                  <c:v>0.12703999999999999</c:v>
                </c:pt>
                <c:pt idx="142">
                  <c:v>0.13003700000000001</c:v>
                </c:pt>
                <c:pt idx="143">
                  <c:v>0.13125800000000001</c:v>
                </c:pt>
                <c:pt idx="144">
                  <c:v>0.14344899999999999</c:v>
                </c:pt>
                <c:pt idx="145">
                  <c:v>0.17002900000000001</c:v>
                </c:pt>
                <c:pt idx="146">
                  <c:v>0.20860699999999999</c:v>
                </c:pt>
                <c:pt idx="147">
                  <c:v>0.10127700000000001</c:v>
                </c:pt>
                <c:pt idx="148">
                  <c:v>0.14114299999999999</c:v>
                </c:pt>
                <c:pt idx="149">
                  <c:v>0.128193</c:v>
                </c:pt>
                <c:pt idx="150">
                  <c:v>8.5165000000000005E-2</c:v>
                </c:pt>
                <c:pt idx="151">
                  <c:v>7.6605999999999994E-2</c:v>
                </c:pt>
                <c:pt idx="152">
                  <c:v>7.5262999999999997E-2</c:v>
                </c:pt>
                <c:pt idx="153">
                  <c:v>9.1507000000000005E-2</c:v>
                </c:pt>
                <c:pt idx="154">
                  <c:v>0.11031000000000001</c:v>
                </c:pt>
                <c:pt idx="155">
                  <c:v>9.3240000000000003E-2</c:v>
                </c:pt>
                <c:pt idx="156">
                  <c:v>7.3804999999999996E-2</c:v>
                </c:pt>
                <c:pt idx="157">
                  <c:v>7.0814000000000002E-2</c:v>
                </c:pt>
                <c:pt idx="158">
                  <c:v>7.4066999999999994E-2</c:v>
                </c:pt>
                <c:pt idx="159">
                  <c:v>7.7089000000000005E-2</c:v>
                </c:pt>
                <c:pt idx="160">
                  <c:v>7.3841000000000004E-2</c:v>
                </c:pt>
                <c:pt idx="161">
                  <c:v>7.0762000000000005E-2</c:v>
                </c:pt>
                <c:pt idx="162">
                  <c:v>6.9656999999999997E-2</c:v>
                </c:pt>
                <c:pt idx="163">
                  <c:v>7.1771000000000001E-2</c:v>
                </c:pt>
                <c:pt idx="164">
                  <c:v>7.0397000000000001E-2</c:v>
                </c:pt>
                <c:pt idx="165">
                  <c:v>6.9724999999999995E-2</c:v>
                </c:pt>
                <c:pt idx="166">
                  <c:v>7.3608999999999994E-2</c:v>
                </c:pt>
                <c:pt idx="167">
                  <c:v>7.3166999999999996E-2</c:v>
                </c:pt>
                <c:pt idx="168">
                  <c:v>7.5387999999999997E-2</c:v>
                </c:pt>
                <c:pt idx="169">
                  <c:v>7.9247999999999999E-2</c:v>
                </c:pt>
                <c:pt idx="170">
                  <c:v>8.0768000000000006E-2</c:v>
                </c:pt>
                <c:pt idx="171">
                  <c:v>8.2439999999999999E-2</c:v>
                </c:pt>
                <c:pt idx="172">
                  <c:v>8.2892999999999994E-2</c:v>
                </c:pt>
                <c:pt idx="173">
                  <c:v>8.4669999999999995E-2</c:v>
                </c:pt>
                <c:pt idx="174">
                  <c:v>8.4981000000000001E-2</c:v>
                </c:pt>
                <c:pt idx="175">
                  <c:v>8.5907999999999998E-2</c:v>
                </c:pt>
                <c:pt idx="176">
                  <c:v>8.4631999999999999E-2</c:v>
                </c:pt>
                <c:pt idx="177">
                  <c:v>8.0211000000000005E-2</c:v>
                </c:pt>
                <c:pt idx="178">
                  <c:v>7.6545000000000002E-2</c:v>
                </c:pt>
                <c:pt idx="179">
                  <c:v>7.1876999999999996E-2</c:v>
                </c:pt>
                <c:pt idx="180">
                  <c:v>7.0216000000000001E-2</c:v>
                </c:pt>
                <c:pt idx="181">
                  <c:v>6.7577999999999999E-2</c:v>
                </c:pt>
                <c:pt idx="182">
                  <c:v>6.8856000000000001E-2</c:v>
                </c:pt>
                <c:pt idx="183">
                  <c:v>6.6527000000000003E-2</c:v>
                </c:pt>
                <c:pt idx="184">
                  <c:v>6.4074999999999993E-2</c:v>
                </c:pt>
                <c:pt idx="185">
                  <c:v>6.2642000000000003E-2</c:v>
                </c:pt>
                <c:pt idx="186">
                  <c:v>6.3613000000000003E-2</c:v>
                </c:pt>
                <c:pt idx="187">
                  <c:v>6.0703E-2</c:v>
                </c:pt>
                <c:pt idx="188">
                  <c:v>6.1824999999999998E-2</c:v>
                </c:pt>
                <c:pt idx="189">
                  <c:v>6.0886000000000003E-2</c:v>
                </c:pt>
                <c:pt idx="190">
                  <c:v>6.0421999999999997E-2</c:v>
                </c:pt>
                <c:pt idx="191">
                  <c:v>6.2671000000000004E-2</c:v>
                </c:pt>
                <c:pt idx="192">
                  <c:v>6.4170000000000005E-2</c:v>
                </c:pt>
                <c:pt idx="193">
                  <c:v>5.4969999999999998E-2</c:v>
                </c:pt>
                <c:pt idx="194">
                  <c:v>6.1179999999999998E-2</c:v>
                </c:pt>
                <c:pt idx="195">
                  <c:v>5.6271000000000002E-2</c:v>
                </c:pt>
                <c:pt idx="196">
                  <c:v>5.3088000000000003E-2</c:v>
                </c:pt>
                <c:pt idx="197">
                  <c:v>4.5537000000000001E-2</c:v>
                </c:pt>
                <c:pt idx="198">
                  <c:v>4.5523000000000001E-2</c:v>
                </c:pt>
                <c:pt idx="199">
                  <c:v>3.9689000000000002E-2</c:v>
                </c:pt>
                <c:pt idx="200">
                  <c:v>3.8921999999999998E-2</c:v>
                </c:pt>
                <c:pt idx="201">
                  <c:v>3.4201000000000002E-2</c:v>
                </c:pt>
                <c:pt idx="202">
                  <c:v>-3.3369000000000003E-2</c:v>
                </c:pt>
                <c:pt idx="203">
                  <c:v>9.7780000000000002E-3</c:v>
                </c:pt>
              </c:numCache>
            </c:numRef>
          </c:val>
          <c:smooth val="0"/>
          <c:extLst xmlns:c16r2="http://schemas.microsoft.com/office/drawing/2015/06/chart">
            <c:ext xmlns:c16="http://schemas.microsoft.com/office/drawing/2014/chart" uri="{C3380CC4-5D6E-409C-BE32-E72D297353CC}">
              <c16:uniqueId val="{00000001-E071-4D20-8FEC-01D82268598C}"/>
            </c:ext>
          </c:extLst>
        </c:ser>
        <c:ser>
          <c:idx val="3"/>
          <c:order val="2"/>
          <c:tx>
            <c:strRef>
              <c:f>combined_dtr_co_plot!$E$18</c:f>
              <c:strCache>
                <c:ptCount val="1"/>
                <c:pt idx="0">
                  <c:v>GV</c:v>
                </c:pt>
              </c:strCache>
            </c:strRef>
          </c:tx>
          <c:spPr>
            <a:ln w="19050" cap="rnd">
              <a:solidFill>
                <a:srgbClr val="00B05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combined_dtr_co_plot!$E$19:$E$222</c:f>
              <c:numCache>
                <c:formatCode>General</c:formatCode>
                <c:ptCount val="204"/>
                <c:pt idx="0">
                  <c:v>2.9550000000000002E-3</c:v>
                </c:pt>
                <c:pt idx="1">
                  <c:v>1.5657000000000001E-2</c:v>
                </c:pt>
                <c:pt idx="2">
                  <c:v>2.8736000000000001E-2</c:v>
                </c:pt>
                <c:pt idx="3">
                  <c:v>3.4469E-2</c:v>
                </c:pt>
                <c:pt idx="4">
                  <c:v>4.0957E-2</c:v>
                </c:pt>
                <c:pt idx="5">
                  <c:v>4.1001000000000003E-2</c:v>
                </c:pt>
                <c:pt idx="6">
                  <c:v>4.3851000000000001E-2</c:v>
                </c:pt>
                <c:pt idx="7">
                  <c:v>4.1967999999999998E-2</c:v>
                </c:pt>
                <c:pt idx="8">
                  <c:v>4.3795000000000001E-2</c:v>
                </c:pt>
                <c:pt idx="9">
                  <c:v>4.4227000000000002E-2</c:v>
                </c:pt>
                <c:pt idx="10">
                  <c:v>4.4714999999999998E-2</c:v>
                </c:pt>
                <c:pt idx="11">
                  <c:v>4.4399000000000001E-2</c:v>
                </c:pt>
                <c:pt idx="12">
                  <c:v>4.4698000000000002E-2</c:v>
                </c:pt>
                <c:pt idx="13">
                  <c:v>4.3704E-2</c:v>
                </c:pt>
                <c:pt idx="14">
                  <c:v>4.3216999999999998E-2</c:v>
                </c:pt>
                <c:pt idx="15">
                  <c:v>4.4413000000000001E-2</c:v>
                </c:pt>
                <c:pt idx="16">
                  <c:v>4.6725999999999997E-2</c:v>
                </c:pt>
                <c:pt idx="17">
                  <c:v>4.8774999999999999E-2</c:v>
                </c:pt>
                <c:pt idx="18">
                  <c:v>5.1091999999999999E-2</c:v>
                </c:pt>
                <c:pt idx="19">
                  <c:v>5.4324999999999998E-2</c:v>
                </c:pt>
                <c:pt idx="20">
                  <c:v>5.4744000000000001E-2</c:v>
                </c:pt>
                <c:pt idx="21">
                  <c:v>5.4266000000000002E-2</c:v>
                </c:pt>
                <c:pt idx="22">
                  <c:v>5.4497999999999998E-2</c:v>
                </c:pt>
                <c:pt idx="23">
                  <c:v>5.6032999999999999E-2</c:v>
                </c:pt>
                <c:pt idx="24">
                  <c:v>5.5778000000000001E-2</c:v>
                </c:pt>
                <c:pt idx="25">
                  <c:v>5.5799000000000001E-2</c:v>
                </c:pt>
                <c:pt idx="26">
                  <c:v>5.6735000000000001E-2</c:v>
                </c:pt>
                <c:pt idx="27">
                  <c:v>5.7618000000000003E-2</c:v>
                </c:pt>
                <c:pt idx="28">
                  <c:v>5.8663E-2</c:v>
                </c:pt>
                <c:pt idx="29">
                  <c:v>5.8930000000000003E-2</c:v>
                </c:pt>
                <c:pt idx="30">
                  <c:v>5.7422000000000001E-2</c:v>
                </c:pt>
                <c:pt idx="31">
                  <c:v>5.6855000000000003E-2</c:v>
                </c:pt>
                <c:pt idx="32">
                  <c:v>5.8278999999999997E-2</c:v>
                </c:pt>
                <c:pt idx="33">
                  <c:v>5.7100999999999999E-2</c:v>
                </c:pt>
                <c:pt idx="34">
                  <c:v>5.5593999999999998E-2</c:v>
                </c:pt>
                <c:pt idx="35">
                  <c:v>5.8520000000000003E-2</c:v>
                </c:pt>
                <c:pt idx="36">
                  <c:v>6.8473999999999993E-2</c:v>
                </c:pt>
                <c:pt idx="37">
                  <c:v>8.1368999999999997E-2</c:v>
                </c:pt>
                <c:pt idx="38">
                  <c:v>9.4531000000000004E-2</c:v>
                </c:pt>
                <c:pt idx="39">
                  <c:v>0.10628</c:v>
                </c:pt>
                <c:pt idx="40">
                  <c:v>0.113279</c:v>
                </c:pt>
                <c:pt idx="41">
                  <c:v>0.117703</c:v>
                </c:pt>
                <c:pt idx="42">
                  <c:v>0.12175900000000001</c:v>
                </c:pt>
                <c:pt idx="43">
                  <c:v>0.122396</c:v>
                </c:pt>
                <c:pt idx="44">
                  <c:v>0.124254</c:v>
                </c:pt>
                <c:pt idx="45">
                  <c:v>0.126087</c:v>
                </c:pt>
                <c:pt idx="46">
                  <c:v>0.12801599999999999</c:v>
                </c:pt>
                <c:pt idx="47">
                  <c:v>0.12897700000000001</c:v>
                </c:pt>
                <c:pt idx="48">
                  <c:v>0.13108800000000001</c:v>
                </c:pt>
                <c:pt idx="49">
                  <c:v>0.13200100000000001</c:v>
                </c:pt>
                <c:pt idx="50">
                  <c:v>0.13137199999999999</c:v>
                </c:pt>
                <c:pt idx="51">
                  <c:v>0.13219800000000001</c:v>
                </c:pt>
                <c:pt idx="52">
                  <c:v>0.13502400000000001</c:v>
                </c:pt>
                <c:pt idx="53">
                  <c:v>0.13570599999999999</c:v>
                </c:pt>
                <c:pt idx="54">
                  <c:v>0.138298</c:v>
                </c:pt>
                <c:pt idx="55">
                  <c:v>0.13789699999999999</c:v>
                </c:pt>
                <c:pt idx="56">
                  <c:v>0.141044</c:v>
                </c:pt>
                <c:pt idx="57">
                  <c:v>0.14307400000000001</c:v>
                </c:pt>
                <c:pt idx="58">
                  <c:v>0.141684</c:v>
                </c:pt>
                <c:pt idx="59">
                  <c:v>0.14196</c:v>
                </c:pt>
                <c:pt idx="60">
                  <c:v>0.14579300000000001</c:v>
                </c:pt>
                <c:pt idx="61">
                  <c:v>0.15237100000000001</c:v>
                </c:pt>
                <c:pt idx="62">
                  <c:v>0.147172</c:v>
                </c:pt>
                <c:pt idx="63">
                  <c:v>0.15022199999999999</c:v>
                </c:pt>
                <c:pt idx="64">
                  <c:v>0.15037700000000001</c:v>
                </c:pt>
                <c:pt idx="65">
                  <c:v>0.148809</c:v>
                </c:pt>
                <c:pt idx="66">
                  <c:v>0.14935899999999999</c:v>
                </c:pt>
                <c:pt idx="67">
                  <c:v>0.149981</c:v>
                </c:pt>
                <c:pt idx="68">
                  <c:v>0.152864</c:v>
                </c:pt>
                <c:pt idx="69">
                  <c:v>0.154279</c:v>
                </c:pt>
                <c:pt idx="70">
                  <c:v>0.15568799999999999</c:v>
                </c:pt>
                <c:pt idx="71">
                  <c:v>0.15836700000000001</c:v>
                </c:pt>
                <c:pt idx="72">
                  <c:v>0.15944900000000001</c:v>
                </c:pt>
                <c:pt idx="73">
                  <c:v>0.160412</c:v>
                </c:pt>
                <c:pt idx="74">
                  <c:v>0.16265199999999999</c:v>
                </c:pt>
                <c:pt idx="75">
                  <c:v>0.163963</c:v>
                </c:pt>
                <c:pt idx="76">
                  <c:v>0.16423399999999999</c:v>
                </c:pt>
                <c:pt idx="77">
                  <c:v>0.164799</c:v>
                </c:pt>
                <c:pt idx="78">
                  <c:v>0.16717199999999999</c:v>
                </c:pt>
                <c:pt idx="79">
                  <c:v>0.16817599999999999</c:v>
                </c:pt>
                <c:pt idx="80">
                  <c:v>0.16925799999999999</c:v>
                </c:pt>
                <c:pt idx="81">
                  <c:v>0.16258700000000001</c:v>
                </c:pt>
                <c:pt idx="82">
                  <c:v>0.16068099999999999</c:v>
                </c:pt>
                <c:pt idx="83">
                  <c:v>0.16395299999999999</c:v>
                </c:pt>
                <c:pt idx="84">
                  <c:v>0.161776</c:v>
                </c:pt>
                <c:pt idx="85">
                  <c:v>0.16042400000000001</c:v>
                </c:pt>
                <c:pt idx="86">
                  <c:v>0.161417</c:v>
                </c:pt>
                <c:pt idx="87">
                  <c:v>0.16112599999999999</c:v>
                </c:pt>
                <c:pt idx="88">
                  <c:v>0.16284699999999999</c:v>
                </c:pt>
                <c:pt idx="89">
                  <c:v>0.16204099999999999</c:v>
                </c:pt>
                <c:pt idx="90">
                  <c:v>0.16426199999999999</c:v>
                </c:pt>
                <c:pt idx="91">
                  <c:v>0.16828000000000001</c:v>
                </c:pt>
                <c:pt idx="92">
                  <c:v>0.17059199999999999</c:v>
                </c:pt>
                <c:pt idx="93">
                  <c:v>0.17389499999999999</c:v>
                </c:pt>
                <c:pt idx="94">
                  <c:v>0.17602000000000001</c:v>
                </c:pt>
                <c:pt idx="95">
                  <c:v>0.17915300000000001</c:v>
                </c:pt>
                <c:pt idx="96">
                  <c:v>0.175904</c:v>
                </c:pt>
                <c:pt idx="97">
                  <c:v>0.18159</c:v>
                </c:pt>
                <c:pt idx="98">
                  <c:v>0.18244099999999999</c:v>
                </c:pt>
                <c:pt idx="99">
                  <c:v>0.17794199999999999</c:v>
                </c:pt>
                <c:pt idx="100">
                  <c:v>0.17766499999999999</c:v>
                </c:pt>
                <c:pt idx="101">
                  <c:v>0.181283</c:v>
                </c:pt>
                <c:pt idx="102">
                  <c:v>0.182944</c:v>
                </c:pt>
                <c:pt idx="103">
                  <c:v>0.213119</c:v>
                </c:pt>
                <c:pt idx="104">
                  <c:v>0.183785</c:v>
                </c:pt>
                <c:pt idx="105">
                  <c:v>0.17918500000000001</c:v>
                </c:pt>
                <c:pt idx="106">
                  <c:v>0.18665200000000001</c:v>
                </c:pt>
                <c:pt idx="107">
                  <c:v>0.16967199999999999</c:v>
                </c:pt>
                <c:pt idx="108">
                  <c:v>0.14199800000000001</c:v>
                </c:pt>
                <c:pt idx="109">
                  <c:v>0.144291</c:v>
                </c:pt>
                <c:pt idx="110">
                  <c:v>0.120462</c:v>
                </c:pt>
                <c:pt idx="111">
                  <c:v>0.14522699999999999</c:v>
                </c:pt>
                <c:pt idx="112">
                  <c:v>0.12873399999999999</c:v>
                </c:pt>
                <c:pt idx="113">
                  <c:v>0.131637</c:v>
                </c:pt>
                <c:pt idx="114">
                  <c:v>0.13380900000000001</c:v>
                </c:pt>
                <c:pt idx="115">
                  <c:v>0.133543</c:v>
                </c:pt>
                <c:pt idx="116">
                  <c:v>0.13639200000000001</c:v>
                </c:pt>
                <c:pt idx="117">
                  <c:v>0.13769200000000001</c:v>
                </c:pt>
                <c:pt idx="118">
                  <c:v>0.14243600000000001</c:v>
                </c:pt>
                <c:pt idx="119">
                  <c:v>0.14573900000000001</c:v>
                </c:pt>
                <c:pt idx="120">
                  <c:v>0.15093200000000001</c:v>
                </c:pt>
                <c:pt idx="121">
                  <c:v>0.150612</c:v>
                </c:pt>
                <c:pt idx="122">
                  <c:v>0.15367700000000001</c:v>
                </c:pt>
                <c:pt idx="123">
                  <c:v>0.15704599999999999</c:v>
                </c:pt>
                <c:pt idx="124">
                  <c:v>0.15925900000000001</c:v>
                </c:pt>
                <c:pt idx="125">
                  <c:v>0.16281999999999999</c:v>
                </c:pt>
                <c:pt idx="126">
                  <c:v>0.16525599999999999</c:v>
                </c:pt>
                <c:pt idx="127">
                  <c:v>0.16977800000000001</c:v>
                </c:pt>
                <c:pt idx="128">
                  <c:v>0.17141999999999999</c:v>
                </c:pt>
                <c:pt idx="129">
                  <c:v>0.17524700000000001</c:v>
                </c:pt>
                <c:pt idx="130">
                  <c:v>0.177454</c:v>
                </c:pt>
                <c:pt idx="131">
                  <c:v>0.17585700000000001</c:v>
                </c:pt>
                <c:pt idx="132">
                  <c:v>0.17528199999999999</c:v>
                </c:pt>
                <c:pt idx="133">
                  <c:v>0.175346</c:v>
                </c:pt>
                <c:pt idx="134">
                  <c:v>0.17133100000000001</c:v>
                </c:pt>
                <c:pt idx="135">
                  <c:v>0.17180400000000001</c:v>
                </c:pt>
                <c:pt idx="136">
                  <c:v>0.167826</c:v>
                </c:pt>
                <c:pt idx="137">
                  <c:v>0.16519800000000001</c:v>
                </c:pt>
                <c:pt idx="138">
                  <c:v>0.16628599999999999</c:v>
                </c:pt>
                <c:pt idx="139">
                  <c:v>0.16625400000000001</c:v>
                </c:pt>
                <c:pt idx="140">
                  <c:v>0.16464000000000001</c:v>
                </c:pt>
                <c:pt idx="141">
                  <c:v>0.16595399999999999</c:v>
                </c:pt>
                <c:pt idx="142">
                  <c:v>0.16839899999999999</c:v>
                </c:pt>
                <c:pt idx="143">
                  <c:v>0.168903</c:v>
                </c:pt>
                <c:pt idx="144">
                  <c:v>0.17758099999999999</c:v>
                </c:pt>
                <c:pt idx="145">
                  <c:v>0.18354100000000001</c:v>
                </c:pt>
                <c:pt idx="146">
                  <c:v>0.17837500000000001</c:v>
                </c:pt>
                <c:pt idx="147">
                  <c:v>0.12751100000000001</c:v>
                </c:pt>
                <c:pt idx="148">
                  <c:v>0.13118199999999999</c:v>
                </c:pt>
                <c:pt idx="149">
                  <c:v>0.132052</c:v>
                </c:pt>
                <c:pt idx="150">
                  <c:v>0.125278</c:v>
                </c:pt>
                <c:pt idx="151">
                  <c:v>0.12656899999999999</c:v>
                </c:pt>
                <c:pt idx="152">
                  <c:v>0.13012499999999999</c:v>
                </c:pt>
                <c:pt idx="153">
                  <c:v>0.13978199999999999</c:v>
                </c:pt>
                <c:pt idx="154">
                  <c:v>0.138131</c:v>
                </c:pt>
                <c:pt idx="155">
                  <c:v>0.13216700000000001</c:v>
                </c:pt>
                <c:pt idx="156">
                  <c:v>0.13065299999999999</c:v>
                </c:pt>
                <c:pt idx="157">
                  <c:v>0.12897600000000001</c:v>
                </c:pt>
                <c:pt idx="158">
                  <c:v>0.129718</c:v>
                </c:pt>
                <c:pt idx="159">
                  <c:v>0.12537200000000001</c:v>
                </c:pt>
                <c:pt idx="160">
                  <c:v>0.123573</c:v>
                </c:pt>
                <c:pt idx="161">
                  <c:v>0.123127</c:v>
                </c:pt>
                <c:pt idx="162">
                  <c:v>0.123269</c:v>
                </c:pt>
                <c:pt idx="163">
                  <c:v>0.12456</c:v>
                </c:pt>
                <c:pt idx="164">
                  <c:v>0.124885</c:v>
                </c:pt>
                <c:pt idx="165">
                  <c:v>0.12457699999999999</c:v>
                </c:pt>
                <c:pt idx="166">
                  <c:v>0.12720100000000001</c:v>
                </c:pt>
                <c:pt idx="167">
                  <c:v>0.128329</c:v>
                </c:pt>
                <c:pt idx="168">
                  <c:v>0.13061200000000001</c:v>
                </c:pt>
                <c:pt idx="169">
                  <c:v>0.13273699999999999</c:v>
                </c:pt>
                <c:pt idx="170">
                  <c:v>0.13603599999999999</c:v>
                </c:pt>
                <c:pt idx="171">
                  <c:v>0.13805000000000001</c:v>
                </c:pt>
                <c:pt idx="172">
                  <c:v>0.139819</c:v>
                </c:pt>
                <c:pt idx="173">
                  <c:v>0.14212900000000001</c:v>
                </c:pt>
                <c:pt idx="174">
                  <c:v>0.14252200000000001</c:v>
                </c:pt>
                <c:pt idx="175">
                  <c:v>0.141794</c:v>
                </c:pt>
                <c:pt idx="176">
                  <c:v>0.14056199999999999</c:v>
                </c:pt>
                <c:pt idx="177">
                  <c:v>0.137126</c:v>
                </c:pt>
                <c:pt idx="178">
                  <c:v>0.13119700000000001</c:v>
                </c:pt>
                <c:pt idx="179">
                  <c:v>0.12587799999999999</c:v>
                </c:pt>
                <c:pt idx="180">
                  <c:v>0.11942800000000001</c:v>
                </c:pt>
                <c:pt idx="181">
                  <c:v>0.116422</c:v>
                </c:pt>
                <c:pt idx="182">
                  <c:v>0.11385099999999999</c:v>
                </c:pt>
                <c:pt idx="183">
                  <c:v>0.108611</c:v>
                </c:pt>
                <c:pt idx="184">
                  <c:v>0.109931</c:v>
                </c:pt>
                <c:pt idx="185">
                  <c:v>0.107379</c:v>
                </c:pt>
                <c:pt idx="186">
                  <c:v>0.10943899999999999</c:v>
                </c:pt>
                <c:pt idx="187">
                  <c:v>0.109913</c:v>
                </c:pt>
                <c:pt idx="188">
                  <c:v>0.10807899999999999</c:v>
                </c:pt>
                <c:pt idx="189">
                  <c:v>0.10707999999999999</c:v>
                </c:pt>
                <c:pt idx="190">
                  <c:v>0.105727</c:v>
                </c:pt>
                <c:pt idx="191">
                  <c:v>0.10571800000000001</c:v>
                </c:pt>
                <c:pt idx="192">
                  <c:v>0.10251300000000001</c:v>
                </c:pt>
                <c:pt idx="193">
                  <c:v>9.9364999999999995E-2</c:v>
                </c:pt>
                <c:pt idx="194">
                  <c:v>0.10226</c:v>
                </c:pt>
                <c:pt idx="195">
                  <c:v>0.100894</c:v>
                </c:pt>
                <c:pt idx="196">
                  <c:v>9.6460000000000004E-2</c:v>
                </c:pt>
                <c:pt idx="197">
                  <c:v>9.2307E-2</c:v>
                </c:pt>
                <c:pt idx="198">
                  <c:v>8.7460999999999997E-2</c:v>
                </c:pt>
                <c:pt idx="199">
                  <c:v>8.5806999999999994E-2</c:v>
                </c:pt>
                <c:pt idx="200">
                  <c:v>7.5062000000000004E-2</c:v>
                </c:pt>
                <c:pt idx="201">
                  <c:v>7.9931000000000002E-2</c:v>
                </c:pt>
                <c:pt idx="202">
                  <c:v>8.9996999999999994E-2</c:v>
                </c:pt>
                <c:pt idx="203">
                  <c:v>7.7508999999999995E-2</c:v>
                </c:pt>
              </c:numCache>
            </c:numRef>
          </c:val>
          <c:smooth val="0"/>
          <c:extLst xmlns:c16r2="http://schemas.microsoft.com/office/drawing/2015/06/chart">
            <c:ext xmlns:c16="http://schemas.microsoft.com/office/drawing/2014/chart" uri="{C3380CC4-5D6E-409C-BE32-E72D297353CC}">
              <c16:uniqueId val="{00000002-E071-4D20-8FEC-01D82268598C}"/>
            </c:ext>
          </c:extLst>
        </c:ser>
        <c:ser>
          <c:idx val="4"/>
          <c:order val="3"/>
          <c:tx>
            <c:strRef>
              <c:f>combined_dtr_co_plot!$F$18</c:f>
              <c:strCache>
                <c:ptCount val="1"/>
                <c:pt idx="0">
                  <c:v>GV</c:v>
                </c:pt>
              </c:strCache>
            </c:strRef>
          </c:tx>
          <c:spPr>
            <a:ln w="19050" cap="rnd">
              <a:solidFill>
                <a:srgbClr val="00B05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combined_dtr_co_plot!$F$19:$F$222</c:f>
              <c:numCache>
                <c:formatCode>General</c:formatCode>
                <c:ptCount val="204"/>
                <c:pt idx="0">
                  <c:v>4.4809999999999997E-3</c:v>
                </c:pt>
                <c:pt idx="1">
                  <c:v>1.6039999999999999E-2</c:v>
                </c:pt>
                <c:pt idx="2">
                  <c:v>2.6327E-2</c:v>
                </c:pt>
                <c:pt idx="3">
                  <c:v>2.7765999999999999E-2</c:v>
                </c:pt>
                <c:pt idx="4">
                  <c:v>3.3091000000000002E-2</c:v>
                </c:pt>
                <c:pt idx="5">
                  <c:v>3.3015999999999997E-2</c:v>
                </c:pt>
                <c:pt idx="6">
                  <c:v>3.2405000000000003E-2</c:v>
                </c:pt>
                <c:pt idx="7">
                  <c:v>3.0082000000000001E-2</c:v>
                </c:pt>
                <c:pt idx="8">
                  <c:v>2.8851999999999999E-2</c:v>
                </c:pt>
                <c:pt idx="9">
                  <c:v>2.7342000000000002E-2</c:v>
                </c:pt>
                <c:pt idx="10">
                  <c:v>2.8459000000000002E-2</c:v>
                </c:pt>
                <c:pt idx="11">
                  <c:v>2.6020000000000001E-2</c:v>
                </c:pt>
                <c:pt idx="12">
                  <c:v>2.5193E-2</c:v>
                </c:pt>
                <c:pt idx="13">
                  <c:v>2.3820999999999998E-2</c:v>
                </c:pt>
                <c:pt idx="14">
                  <c:v>2.3314999999999999E-2</c:v>
                </c:pt>
                <c:pt idx="15">
                  <c:v>2.4468E-2</c:v>
                </c:pt>
                <c:pt idx="16">
                  <c:v>2.8049000000000001E-2</c:v>
                </c:pt>
                <c:pt idx="17">
                  <c:v>3.2972000000000001E-2</c:v>
                </c:pt>
                <c:pt idx="18">
                  <c:v>3.8023000000000001E-2</c:v>
                </c:pt>
                <c:pt idx="19">
                  <c:v>4.1411999999999997E-2</c:v>
                </c:pt>
                <c:pt idx="20">
                  <c:v>4.0823999999999999E-2</c:v>
                </c:pt>
                <c:pt idx="21">
                  <c:v>3.8200999999999999E-2</c:v>
                </c:pt>
                <c:pt idx="22">
                  <c:v>3.4723999999999998E-2</c:v>
                </c:pt>
                <c:pt idx="23">
                  <c:v>3.4206E-2</c:v>
                </c:pt>
                <c:pt idx="24">
                  <c:v>3.2157999999999999E-2</c:v>
                </c:pt>
                <c:pt idx="25">
                  <c:v>3.0775E-2</c:v>
                </c:pt>
                <c:pt idx="26">
                  <c:v>2.9087999999999999E-2</c:v>
                </c:pt>
                <c:pt idx="27">
                  <c:v>2.8636000000000002E-2</c:v>
                </c:pt>
                <c:pt idx="28">
                  <c:v>2.8562000000000001E-2</c:v>
                </c:pt>
                <c:pt idx="29">
                  <c:v>2.6646E-2</c:v>
                </c:pt>
                <c:pt idx="30">
                  <c:v>2.4819000000000001E-2</c:v>
                </c:pt>
                <c:pt idx="31">
                  <c:v>2.2527999999999999E-2</c:v>
                </c:pt>
                <c:pt idx="32">
                  <c:v>2.4365999999999999E-2</c:v>
                </c:pt>
                <c:pt idx="33">
                  <c:v>2.2509999999999999E-2</c:v>
                </c:pt>
                <c:pt idx="34">
                  <c:v>2.0570999999999999E-2</c:v>
                </c:pt>
                <c:pt idx="35">
                  <c:v>2.3688000000000001E-2</c:v>
                </c:pt>
                <c:pt idx="36">
                  <c:v>3.9739999999999998E-2</c:v>
                </c:pt>
                <c:pt idx="37">
                  <c:v>6.9262000000000004E-2</c:v>
                </c:pt>
                <c:pt idx="38">
                  <c:v>0.10356700000000001</c:v>
                </c:pt>
                <c:pt idx="39">
                  <c:v>0.14427000000000001</c:v>
                </c:pt>
                <c:pt idx="40">
                  <c:v>0.17871100000000001</c:v>
                </c:pt>
                <c:pt idx="41">
                  <c:v>0.20457500000000001</c:v>
                </c:pt>
                <c:pt idx="42">
                  <c:v>0.219635</c:v>
                </c:pt>
                <c:pt idx="43">
                  <c:v>0.22514200000000001</c:v>
                </c:pt>
                <c:pt idx="44">
                  <c:v>0.232906</c:v>
                </c:pt>
                <c:pt idx="45">
                  <c:v>0.23674600000000001</c:v>
                </c:pt>
                <c:pt idx="46">
                  <c:v>0.23991000000000001</c:v>
                </c:pt>
                <c:pt idx="47">
                  <c:v>0.241753</c:v>
                </c:pt>
                <c:pt idx="48">
                  <c:v>0.24662600000000001</c:v>
                </c:pt>
                <c:pt idx="49">
                  <c:v>0.24585899999999999</c:v>
                </c:pt>
                <c:pt idx="50">
                  <c:v>0.24616299999999999</c:v>
                </c:pt>
                <c:pt idx="51">
                  <c:v>0.24728</c:v>
                </c:pt>
                <c:pt idx="52">
                  <c:v>0.25087100000000001</c:v>
                </c:pt>
                <c:pt idx="53">
                  <c:v>0.25282500000000002</c:v>
                </c:pt>
                <c:pt idx="54">
                  <c:v>0.25691799999999998</c:v>
                </c:pt>
                <c:pt idx="55">
                  <c:v>0.25631399999999999</c:v>
                </c:pt>
                <c:pt idx="56">
                  <c:v>0.26113799999999998</c:v>
                </c:pt>
                <c:pt idx="57">
                  <c:v>0.26347399999999999</c:v>
                </c:pt>
                <c:pt idx="58">
                  <c:v>0.26238899999999998</c:v>
                </c:pt>
                <c:pt idx="59">
                  <c:v>0.26139299999999999</c:v>
                </c:pt>
                <c:pt idx="60">
                  <c:v>0.26989299999999999</c:v>
                </c:pt>
                <c:pt idx="61">
                  <c:v>0.28306799999999999</c:v>
                </c:pt>
                <c:pt idx="62">
                  <c:v>0.25984099999999999</c:v>
                </c:pt>
                <c:pt idx="63">
                  <c:v>0.26208799999999999</c:v>
                </c:pt>
                <c:pt idx="64">
                  <c:v>0.25765300000000002</c:v>
                </c:pt>
                <c:pt idx="65">
                  <c:v>0.25360500000000002</c:v>
                </c:pt>
                <c:pt idx="66">
                  <c:v>0.25441799999999998</c:v>
                </c:pt>
                <c:pt idx="67">
                  <c:v>0.25487500000000002</c:v>
                </c:pt>
                <c:pt idx="68">
                  <c:v>0.25917899999999999</c:v>
                </c:pt>
                <c:pt idx="69">
                  <c:v>0.26301999999999998</c:v>
                </c:pt>
                <c:pt idx="70">
                  <c:v>0.26752900000000002</c:v>
                </c:pt>
                <c:pt idx="71">
                  <c:v>0.27194200000000002</c:v>
                </c:pt>
                <c:pt idx="72">
                  <c:v>0.27550999999999998</c:v>
                </c:pt>
                <c:pt idx="73">
                  <c:v>0.27685199999999999</c:v>
                </c:pt>
                <c:pt idx="74">
                  <c:v>0.280474</c:v>
                </c:pt>
                <c:pt idx="75">
                  <c:v>0.28340399999999999</c:v>
                </c:pt>
                <c:pt idx="76">
                  <c:v>0.282692</c:v>
                </c:pt>
                <c:pt idx="77">
                  <c:v>0.28275899999999998</c:v>
                </c:pt>
                <c:pt idx="78">
                  <c:v>0.28626299999999999</c:v>
                </c:pt>
                <c:pt idx="79">
                  <c:v>0.28503099999999998</c:v>
                </c:pt>
                <c:pt idx="80">
                  <c:v>0.28226000000000001</c:v>
                </c:pt>
                <c:pt idx="81">
                  <c:v>0.27013599999999999</c:v>
                </c:pt>
                <c:pt idx="82">
                  <c:v>0.25787300000000002</c:v>
                </c:pt>
                <c:pt idx="83">
                  <c:v>0.246671</c:v>
                </c:pt>
                <c:pt idx="84">
                  <c:v>0.23871700000000001</c:v>
                </c:pt>
                <c:pt idx="85">
                  <c:v>0.232068</c:v>
                </c:pt>
                <c:pt idx="86">
                  <c:v>0.23052</c:v>
                </c:pt>
                <c:pt idx="87">
                  <c:v>0.22792999999999999</c:v>
                </c:pt>
                <c:pt idx="88">
                  <c:v>0.22704199999999999</c:v>
                </c:pt>
                <c:pt idx="89">
                  <c:v>0.224969</c:v>
                </c:pt>
                <c:pt idx="90">
                  <c:v>0.22815199999999999</c:v>
                </c:pt>
                <c:pt idx="91">
                  <c:v>0.23397599999999999</c:v>
                </c:pt>
                <c:pt idx="92">
                  <c:v>0.238182</c:v>
                </c:pt>
                <c:pt idx="93">
                  <c:v>0.244231</c:v>
                </c:pt>
                <c:pt idx="94">
                  <c:v>0.246976</c:v>
                </c:pt>
                <c:pt idx="95">
                  <c:v>0.251085</c:v>
                </c:pt>
                <c:pt idx="96">
                  <c:v>0.24651000000000001</c:v>
                </c:pt>
                <c:pt idx="97">
                  <c:v>0.24782299999999999</c:v>
                </c:pt>
                <c:pt idx="98">
                  <c:v>0.24465000000000001</c:v>
                </c:pt>
                <c:pt idx="99">
                  <c:v>0.24523700000000001</c:v>
                </c:pt>
                <c:pt idx="100">
                  <c:v>0.24293100000000001</c:v>
                </c:pt>
                <c:pt idx="101">
                  <c:v>0.240116</c:v>
                </c:pt>
                <c:pt idx="102">
                  <c:v>0.23452799999999999</c:v>
                </c:pt>
                <c:pt idx="103">
                  <c:v>0.25136900000000001</c:v>
                </c:pt>
                <c:pt idx="104">
                  <c:v>0.220332</c:v>
                </c:pt>
                <c:pt idx="105">
                  <c:v>0.21712400000000001</c:v>
                </c:pt>
                <c:pt idx="106">
                  <c:v>0.190049</c:v>
                </c:pt>
                <c:pt idx="107">
                  <c:v>0.115733</c:v>
                </c:pt>
                <c:pt idx="108">
                  <c:v>8.3327999999999999E-2</c:v>
                </c:pt>
                <c:pt idx="109">
                  <c:v>6.4130000000000006E-2</c:v>
                </c:pt>
                <c:pt idx="110">
                  <c:v>6.4512E-2</c:v>
                </c:pt>
                <c:pt idx="111">
                  <c:v>6.4037999999999998E-2</c:v>
                </c:pt>
                <c:pt idx="112">
                  <c:v>6.7811999999999997E-2</c:v>
                </c:pt>
                <c:pt idx="113">
                  <c:v>7.0891999999999997E-2</c:v>
                </c:pt>
                <c:pt idx="114">
                  <c:v>7.0612999999999995E-2</c:v>
                </c:pt>
                <c:pt idx="115">
                  <c:v>7.3429999999999995E-2</c:v>
                </c:pt>
                <c:pt idx="116">
                  <c:v>7.6895000000000005E-2</c:v>
                </c:pt>
                <c:pt idx="117">
                  <c:v>8.1726999999999994E-2</c:v>
                </c:pt>
                <c:pt idx="118">
                  <c:v>8.4371000000000002E-2</c:v>
                </c:pt>
                <c:pt idx="119">
                  <c:v>9.0476000000000001E-2</c:v>
                </c:pt>
                <c:pt idx="120">
                  <c:v>9.5256999999999994E-2</c:v>
                </c:pt>
                <c:pt idx="121">
                  <c:v>9.6357999999999999E-2</c:v>
                </c:pt>
                <c:pt idx="122">
                  <c:v>9.8322999999999994E-2</c:v>
                </c:pt>
                <c:pt idx="123">
                  <c:v>0.104014</c:v>
                </c:pt>
                <c:pt idx="124">
                  <c:v>0.107756</c:v>
                </c:pt>
                <c:pt idx="125">
                  <c:v>0.111307</c:v>
                </c:pt>
                <c:pt idx="126">
                  <c:v>0.113497</c:v>
                </c:pt>
                <c:pt idx="127">
                  <c:v>0.11880599999999999</c:v>
                </c:pt>
                <c:pt idx="128">
                  <c:v>0.119257</c:v>
                </c:pt>
                <c:pt idx="129">
                  <c:v>0.12307700000000001</c:v>
                </c:pt>
                <c:pt idx="130">
                  <c:v>0.123664</c:v>
                </c:pt>
                <c:pt idx="131">
                  <c:v>0.12088699999999999</c:v>
                </c:pt>
                <c:pt idx="132">
                  <c:v>0.121712</c:v>
                </c:pt>
                <c:pt idx="133">
                  <c:v>0.12178</c:v>
                </c:pt>
                <c:pt idx="134">
                  <c:v>0.117809</c:v>
                </c:pt>
                <c:pt idx="135">
                  <c:v>0.115759</c:v>
                </c:pt>
                <c:pt idx="136">
                  <c:v>0.110676</c:v>
                </c:pt>
                <c:pt idx="137">
                  <c:v>0.107783</c:v>
                </c:pt>
                <c:pt idx="138">
                  <c:v>0.10513400000000001</c:v>
                </c:pt>
                <c:pt idx="139">
                  <c:v>0.104395</c:v>
                </c:pt>
                <c:pt idx="140">
                  <c:v>0.103815</c:v>
                </c:pt>
                <c:pt idx="141">
                  <c:v>0.10170899999999999</c:v>
                </c:pt>
                <c:pt idx="142">
                  <c:v>0.100832</c:v>
                </c:pt>
                <c:pt idx="143">
                  <c:v>0.103175</c:v>
                </c:pt>
                <c:pt idx="144">
                  <c:v>0.10702200000000001</c:v>
                </c:pt>
                <c:pt idx="145">
                  <c:v>0.10821500000000001</c:v>
                </c:pt>
                <c:pt idx="146">
                  <c:v>9.2798000000000005E-2</c:v>
                </c:pt>
                <c:pt idx="147">
                  <c:v>8.1826999999999997E-2</c:v>
                </c:pt>
                <c:pt idx="148">
                  <c:v>6.2447999999999997E-2</c:v>
                </c:pt>
                <c:pt idx="149">
                  <c:v>5.1021999999999998E-2</c:v>
                </c:pt>
                <c:pt idx="150">
                  <c:v>3.7440000000000001E-2</c:v>
                </c:pt>
                <c:pt idx="151">
                  <c:v>3.5608000000000001E-2</c:v>
                </c:pt>
                <c:pt idx="152">
                  <c:v>3.6877E-2</c:v>
                </c:pt>
                <c:pt idx="153">
                  <c:v>4.0716000000000002E-2</c:v>
                </c:pt>
                <c:pt idx="154">
                  <c:v>4.6725000000000003E-2</c:v>
                </c:pt>
                <c:pt idx="155">
                  <c:v>4.3180999999999997E-2</c:v>
                </c:pt>
                <c:pt idx="156">
                  <c:v>4.2694999999999997E-2</c:v>
                </c:pt>
                <c:pt idx="157">
                  <c:v>4.1850999999999999E-2</c:v>
                </c:pt>
                <c:pt idx="158">
                  <c:v>4.2596000000000002E-2</c:v>
                </c:pt>
                <c:pt idx="159">
                  <c:v>4.4117000000000003E-2</c:v>
                </c:pt>
                <c:pt idx="160">
                  <c:v>4.3867000000000003E-2</c:v>
                </c:pt>
                <c:pt idx="161">
                  <c:v>4.4857000000000001E-2</c:v>
                </c:pt>
                <c:pt idx="162">
                  <c:v>4.5649000000000002E-2</c:v>
                </c:pt>
                <c:pt idx="163">
                  <c:v>4.7817999999999999E-2</c:v>
                </c:pt>
                <c:pt idx="164">
                  <c:v>4.7334000000000001E-2</c:v>
                </c:pt>
                <c:pt idx="165">
                  <c:v>4.7967999999999997E-2</c:v>
                </c:pt>
                <c:pt idx="166">
                  <c:v>5.0612999999999998E-2</c:v>
                </c:pt>
                <c:pt idx="167">
                  <c:v>5.0851E-2</c:v>
                </c:pt>
                <c:pt idx="168">
                  <c:v>5.1546000000000002E-2</c:v>
                </c:pt>
                <c:pt idx="169">
                  <c:v>5.3946000000000001E-2</c:v>
                </c:pt>
                <c:pt idx="170">
                  <c:v>5.5530999999999997E-2</c:v>
                </c:pt>
                <c:pt idx="171">
                  <c:v>5.6913999999999999E-2</c:v>
                </c:pt>
                <c:pt idx="172">
                  <c:v>5.7386E-2</c:v>
                </c:pt>
                <c:pt idx="173">
                  <c:v>5.8436000000000002E-2</c:v>
                </c:pt>
                <c:pt idx="174">
                  <c:v>5.9829E-2</c:v>
                </c:pt>
                <c:pt idx="175">
                  <c:v>5.9471000000000003E-2</c:v>
                </c:pt>
                <c:pt idx="176">
                  <c:v>5.8624999999999997E-2</c:v>
                </c:pt>
                <c:pt idx="177">
                  <c:v>5.6883999999999997E-2</c:v>
                </c:pt>
                <c:pt idx="178">
                  <c:v>5.4877000000000002E-2</c:v>
                </c:pt>
                <c:pt idx="179">
                  <c:v>5.1906000000000001E-2</c:v>
                </c:pt>
                <c:pt idx="180">
                  <c:v>4.7146E-2</c:v>
                </c:pt>
                <c:pt idx="181">
                  <c:v>4.4865000000000002E-2</c:v>
                </c:pt>
                <c:pt idx="182">
                  <c:v>4.4844000000000002E-2</c:v>
                </c:pt>
                <c:pt idx="183">
                  <c:v>4.0697999999999998E-2</c:v>
                </c:pt>
                <c:pt idx="184">
                  <c:v>3.8109999999999998E-2</c:v>
                </c:pt>
                <c:pt idx="185">
                  <c:v>3.9611E-2</c:v>
                </c:pt>
                <c:pt idx="186">
                  <c:v>3.9690000000000003E-2</c:v>
                </c:pt>
                <c:pt idx="187">
                  <c:v>3.6259E-2</c:v>
                </c:pt>
                <c:pt idx="188">
                  <c:v>3.5716999999999999E-2</c:v>
                </c:pt>
                <c:pt idx="189">
                  <c:v>3.5742999999999997E-2</c:v>
                </c:pt>
                <c:pt idx="190">
                  <c:v>3.6400000000000002E-2</c:v>
                </c:pt>
                <c:pt idx="191">
                  <c:v>2.9203E-2</c:v>
                </c:pt>
                <c:pt idx="192">
                  <c:v>3.304E-2</c:v>
                </c:pt>
                <c:pt idx="193">
                  <c:v>2.9224E-2</c:v>
                </c:pt>
                <c:pt idx="194">
                  <c:v>3.1673E-2</c:v>
                </c:pt>
                <c:pt idx="195">
                  <c:v>2.5208999999999999E-2</c:v>
                </c:pt>
                <c:pt idx="196">
                  <c:v>2.6297000000000001E-2</c:v>
                </c:pt>
                <c:pt idx="197">
                  <c:v>2.4143000000000001E-2</c:v>
                </c:pt>
                <c:pt idx="198">
                  <c:v>1.9796999999999999E-2</c:v>
                </c:pt>
                <c:pt idx="199">
                  <c:v>2.1566999999999999E-2</c:v>
                </c:pt>
                <c:pt idx="200">
                  <c:v>1.9051999999999999E-2</c:v>
                </c:pt>
                <c:pt idx="201">
                  <c:v>1.4888E-2</c:v>
                </c:pt>
                <c:pt idx="202">
                  <c:v>8.6988999999999997E-2</c:v>
                </c:pt>
                <c:pt idx="203">
                  <c:v>2.1877000000000001E-2</c:v>
                </c:pt>
              </c:numCache>
            </c:numRef>
          </c:val>
          <c:smooth val="0"/>
          <c:extLst xmlns:c16r2="http://schemas.microsoft.com/office/drawing/2015/06/chart">
            <c:ext xmlns:c16="http://schemas.microsoft.com/office/drawing/2014/chart" uri="{C3380CC4-5D6E-409C-BE32-E72D297353CC}">
              <c16:uniqueId val="{00000003-E071-4D20-8FEC-01D82268598C}"/>
            </c:ext>
          </c:extLst>
        </c:ser>
        <c:ser>
          <c:idx val="5"/>
          <c:order val="4"/>
          <c:tx>
            <c:strRef>
              <c:f>combined_dtr_co_plot!$G$18</c:f>
              <c:strCache>
                <c:ptCount val="1"/>
                <c:pt idx="0">
                  <c:v>GV</c:v>
                </c:pt>
              </c:strCache>
            </c:strRef>
          </c:tx>
          <c:spPr>
            <a:ln w="19050" cap="rnd">
              <a:solidFill>
                <a:srgbClr val="00B05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combined_dtr_co_plot!$G$19:$G$222</c:f>
              <c:numCache>
                <c:formatCode>General</c:formatCode>
                <c:ptCount val="204"/>
                <c:pt idx="0">
                  <c:v>1.7644E-2</c:v>
                </c:pt>
                <c:pt idx="1">
                  <c:v>2.2322000000000002E-2</c:v>
                </c:pt>
                <c:pt idx="2">
                  <c:v>3.6887999999999997E-2</c:v>
                </c:pt>
                <c:pt idx="3">
                  <c:v>4.0995999999999998E-2</c:v>
                </c:pt>
                <c:pt idx="4">
                  <c:v>4.5561999999999998E-2</c:v>
                </c:pt>
                <c:pt idx="5">
                  <c:v>4.6711999999999997E-2</c:v>
                </c:pt>
                <c:pt idx="6">
                  <c:v>4.7236E-2</c:v>
                </c:pt>
                <c:pt idx="7">
                  <c:v>4.5138999999999999E-2</c:v>
                </c:pt>
                <c:pt idx="8">
                  <c:v>4.5208999999999999E-2</c:v>
                </c:pt>
                <c:pt idx="9">
                  <c:v>4.5192999999999997E-2</c:v>
                </c:pt>
                <c:pt idx="10">
                  <c:v>4.5504000000000003E-2</c:v>
                </c:pt>
                <c:pt idx="11">
                  <c:v>4.4815000000000001E-2</c:v>
                </c:pt>
                <c:pt idx="12">
                  <c:v>4.5436999999999998E-2</c:v>
                </c:pt>
                <c:pt idx="13">
                  <c:v>4.4214999999999997E-2</c:v>
                </c:pt>
                <c:pt idx="14">
                  <c:v>4.4332000000000003E-2</c:v>
                </c:pt>
                <c:pt idx="15">
                  <c:v>4.5994E-2</c:v>
                </c:pt>
                <c:pt idx="16">
                  <c:v>5.0137000000000001E-2</c:v>
                </c:pt>
                <c:pt idx="17">
                  <c:v>5.4052000000000003E-2</c:v>
                </c:pt>
                <c:pt idx="18">
                  <c:v>5.8209999999999998E-2</c:v>
                </c:pt>
                <c:pt idx="19">
                  <c:v>6.0567000000000003E-2</c:v>
                </c:pt>
                <c:pt idx="20">
                  <c:v>6.0628000000000001E-2</c:v>
                </c:pt>
                <c:pt idx="21">
                  <c:v>5.9535999999999999E-2</c:v>
                </c:pt>
                <c:pt idx="22">
                  <c:v>5.8227000000000001E-2</c:v>
                </c:pt>
                <c:pt idx="23">
                  <c:v>5.9619999999999999E-2</c:v>
                </c:pt>
                <c:pt idx="24">
                  <c:v>5.9194999999999998E-2</c:v>
                </c:pt>
                <c:pt idx="25">
                  <c:v>5.8168999999999998E-2</c:v>
                </c:pt>
                <c:pt idx="26">
                  <c:v>5.8136E-2</c:v>
                </c:pt>
                <c:pt idx="27">
                  <c:v>5.9602000000000002E-2</c:v>
                </c:pt>
                <c:pt idx="28">
                  <c:v>6.0222999999999999E-2</c:v>
                </c:pt>
                <c:pt idx="29">
                  <c:v>6.0796999999999997E-2</c:v>
                </c:pt>
                <c:pt idx="30">
                  <c:v>6.0309000000000001E-2</c:v>
                </c:pt>
                <c:pt idx="31">
                  <c:v>5.9173000000000003E-2</c:v>
                </c:pt>
                <c:pt idx="32">
                  <c:v>6.2885999999999997E-2</c:v>
                </c:pt>
                <c:pt idx="33">
                  <c:v>5.9311000000000003E-2</c:v>
                </c:pt>
                <c:pt idx="34">
                  <c:v>5.8467999999999999E-2</c:v>
                </c:pt>
                <c:pt idx="35">
                  <c:v>6.2493E-2</c:v>
                </c:pt>
                <c:pt idx="36">
                  <c:v>7.8183000000000002E-2</c:v>
                </c:pt>
                <c:pt idx="37">
                  <c:v>0.10517600000000001</c:v>
                </c:pt>
                <c:pt idx="38">
                  <c:v>0.137131</c:v>
                </c:pt>
                <c:pt idx="39">
                  <c:v>0.17963599999999999</c:v>
                </c:pt>
                <c:pt idx="40">
                  <c:v>0.211948</c:v>
                </c:pt>
                <c:pt idx="41">
                  <c:v>0.235481</c:v>
                </c:pt>
                <c:pt idx="42">
                  <c:v>0.24836800000000001</c:v>
                </c:pt>
                <c:pt idx="43">
                  <c:v>0.25245099999999998</c:v>
                </c:pt>
                <c:pt idx="44">
                  <c:v>0.25908500000000001</c:v>
                </c:pt>
                <c:pt idx="45">
                  <c:v>0.26223099999999999</c:v>
                </c:pt>
                <c:pt idx="46">
                  <c:v>0.26521099999999997</c:v>
                </c:pt>
                <c:pt idx="47">
                  <c:v>0.26710200000000001</c:v>
                </c:pt>
                <c:pt idx="48">
                  <c:v>0.27289400000000003</c:v>
                </c:pt>
                <c:pt idx="49">
                  <c:v>0.27233800000000002</c:v>
                </c:pt>
                <c:pt idx="50">
                  <c:v>0.27075300000000002</c:v>
                </c:pt>
                <c:pt idx="51">
                  <c:v>0.27011600000000002</c:v>
                </c:pt>
                <c:pt idx="52">
                  <c:v>0.27292699999999998</c:v>
                </c:pt>
                <c:pt idx="53">
                  <c:v>0.27270499999999998</c:v>
                </c:pt>
                <c:pt idx="54">
                  <c:v>0.27657100000000001</c:v>
                </c:pt>
                <c:pt idx="55">
                  <c:v>0.275592</c:v>
                </c:pt>
                <c:pt idx="56">
                  <c:v>0.27994200000000002</c:v>
                </c:pt>
                <c:pt idx="57">
                  <c:v>0.28731800000000002</c:v>
                </c:pt>
                <c:pt idx="58">
                  <c:v>0.28595500000000001</c:v>
                </c:pt>
                <c:pt idx="59">
                  <c:v>0.28308499999999998</c:v>
                </c:pt>
                <c:pt idx="60">
                  <c:v>0.29530699999999999</c:v>
                </c:pt>
                <c:pt idx="61">
                  <c:v>0.31657800000000003</c:v>
                </c:pt>
                <c:pt idx="62">
                  <c:v>0.28892200000000001</c:v>
                </c:pt>
                <c:pt idx="63">
                  <c:v>0.28896899999999998</c:v>
                </c:pt>
                <c:pt idx="64">
                  <c:v>0.27871200000000002</c:v>
                </c:pt>
                <c:pt idx="65">
                  <c:v>0.272615</c:v>
                </c:pt>
                <c:pt idx="66">
                  <c:v>0.27137</c:v>
                </c:pt>
                <c:pt idx="67">
                  <c:v>0.26994299999999999</c:v>
                </c:pt>
                <c:pt idx="68">
                  <c:v>0.273781</c:v>
                </c:pt>
                <c:pt idx="69">
                  <c:v>0.27710800000000002</c:v>
                </c:pt>
                <c:pt idx="70">
                  <c:v>0.28107700000000002</c:v>
                </c:pt>
                <c:pt idx="71">
                  <c:v>0.28448699999999999</c:v>
                </c:pt>
                <c:pt idx="72">
                  <c:v>0.28670499999999999</c:v>
                </c:pt>
                <c:pt idx="73">
                  <c:v>0.287999</c:v>
                </c:pt>
                <c:pt idx="74">
                  <c:v>0.28974800000000001</c:v>
                </c:pt>
                <c:pt idx="75">
                  <c:v>0.29136200000000001</c:v>
                </c:pt>
                <c:pt idx="76">
                  <c:v>0.29137099999999999</c:v>
                </c:pt>
                <c:pt idx="77">
                  <c:v>0.29285</c:v>
                </c:pt>
                <c:pt idx="78">
                  <c:v>0.297649</c:v>
                </c:pt>
                <c:pt idx="79">
                  <c:v>0.29844900000000002</c:v>
                </c:pt>
                <c:pt idx="80">
                  <c:v>0.29597699999999999</c:v>
                </c:pt>
                <c:pt idx="81">
                  <c:v>0.280194</c:v>
                </c:pt>
                <c:pt idx="82">
                  <c:v>0.27243099999999998</c:v>
                </c:pt>
                <c:pt idx="83">
                  <c:v>0.26534000000000002</c:v>
                </c:pt>
                <c:pt idx="84">
                  <c:v>0.25727800000000001</c:v>
                </c:pt>
                <c:pt idx="85">
                  <c:v>0.24996599999999999</c:v>
                </c:pt>
                <c:pt idx="86">
                  <c:v>0.24882599999999999</c:v>
                </c:pt>
                <c:pt idx="87">
                  <c:v>0.24679899999999999</c:v>
                </c:pt>
                <c:pt idx="88">
                  <c:v>0.24660699999999999</c:v>
                </c:pt>
                <c:pt idx="89">
                  <c:v>0.24395900000000001</c:v>
                </c:pt>
                <c:pt idx="90">
                  <c:v>0.24590100000000001</c:v>
                </c:pt>
                <c:pt idx="91">
                  <c:v>0.24973500000000001</c:v>
                </c:pt>
                <c:pt idx="92">
                  <c:v>0.25080999999999998</c:v>
                </c:pt>
                <c:pt idx="93">
                  <c:v>0.25344299999999997</c:v>
                </c:pt>
                <c:pt idx="94">
                  <c:v>0.25514100000000001</c:v>
                </c:pt>
                <c:pt idx="95">
                  <c:v>0.25790999999999997</c:v>
                </c:pt>
                <c:pt idx="96">
                  <c:v>0.25374600000000003</c:v>
                </c:pt>
                <c:pt idx="97">
                  <c:v>0.26301600000000003</c:v>
                </c:pt>
                <c:pt idx="98">
                  <c:v>0.26877400000000001</c:v>
                </c:pt>
                <c:pt idx="99">
                  <c:v>0.27056999999999998</c:v>
                </c:pt>
                <c:pt idx="100">
                  <c:v>0.269065</c:v>
                </c:pt>
                <c:pt idx="101">
                  <c:v>0.26907999999999999</c:v>
                </c:pt>
                <c:pt idx="102">
                  <c:v>0.26552799999999999</c:v>
                </c:pt>
                <c:pt idx="103">
                  <c:v>0.315359</c:v>
                </c:pt>
                <c:pt idx="104">
                  <c:v>0.25789400000000001</c:v>
                </c:pt>
                <c:pt idx="105">
                  <c:v>0.24810199999999999</c:v>
                </c:pt>
                <c:pt idx="106">
                  <c:v>0.296371</c:v>
                </c:pt>
                <c:pt idx="107">
                  <c:v>0.22239999999999999</c:v>
                </c:pt>
                <c:pt idx="108">
                  <c:v>0.20268</c:v>
                </c:pt>
                <c:pt idx="109">
                  <c:v>0.180314</c:v>
                </c:pt>
                <c:pt idx="110">
                  <c:v>0.14426700000000001</c:v>
                </c:pt>
                <c:pt idx="111">
                  <c:v>0.134829</c:v>
                </c:pt>
                <c:pt idx="112">
                  <c:v>0.144534</c:v>
                </c:pt>
                <c:pt idx="113">
                  <c:v>0.13800599999999999</c:v>
                </c:pt>
                <c:pt idx="114">
                  <c:v>0.133663</c:v>
                </c:pt>
                <c:pt idx="115">
                  <c:v>0.13151199999999999</c:v>
                </c:pt>
                <c:pt idx="116">
                  <c:v>0.132576</c:v>
                </c:pt>
                <c:pt idx="117">
                  <c:v>0.13789000000000001</c:v>
                </c:pt>
                <c:pt idx="118">
                  <c:v>0.143043</c:v>
                </c:pt>
                <c:pt idx="119">
                  <c:v>0.147728</c:v>
                </c:pt>
                <c:pt idx="120">
                  <c:v>0.15255199999999999</c:v>
                </c:pt>
                <c:pt idx="121">
                  <c:v>0.15732199999999999</c:v>
                </c:pt>
                <c:pt idx="122">
                  <c:v>0.160159</c:v>
                </c:pt>
                <c:pt idx="123">
                  <c:v>0.166133</c:v>
                </c:pt>
                <c:pt idx="124">
                  <c:v>0.170187</c:v>
                </c:pt>
                <c:pt idx="125">
                  <c:v>0.17427500000000001</c:v>
                </c:pt>
                <c:pt idx="126">
                  <c:v>0.176594</c:v>
                </c:pt>
                <c:pt idx="127">
                  <c:v>0.183421</c:v>
                </c:pt>
                <c:pt idx="128">
                  <c:v>0.18468100000000001</c:v>
                </c:pt>
                <c:pt idx="129">
                  <c:v>0.188502</c:v>
                </c:pt>
                <c:pt idx="130">
                  <c:v>0.18937599999999999</c:v>
                </c:pt>
                <c:pt idx="131">
                  <c:v>0.18978100000000001</c:v>
                </c:pt>
                <c:pt idx="132">
                  <c:v>0.188217</c:v>
                </c:pt>
                <c:pt idx="133">
                  <c:v>0.18851799999999999</c:v>
                </c:pt>
                <c:pt idx="134">
                  <c:v>0.185006</c:v>
                </c:pt>
                <c:pt idx="135">
                  <c:v>0.183113</c:v>
                </c:pt>
                <c:pt idx="136">
                  <c:v>0.17988899999999999</c:v>
                </c:pt>
                <c:pt idx="137">
                  <c:v>0.17632400000000001</c:v>
                </c:pt>
                <c:pt idx="138">
                  <c:v>0.17410700000000001</c:v>
                </c:pt>
                <c:pt idx="139">
                  <c:v>0.17597299999999999</c:v>
                </c:pt>
                <c:pt idx="140">
                  <c:v>0.17236899999999999</c:v>
                </c:pt>
                <c:pt idx="141">
                  <c:v>0.16875299999999999</c:v>
                </c:pt>
                <c:pt idx="142">
                  <c:v>0.17082800000000001</c:v>
                </c:pt>
                <c:pt idx="143">
                  <c:v>0.17643</c:v>
                </c:pt>
                <c:pt idx="144">
                  <c:v>0.18617700000000001</c:v>
                </c:pt>
                <c:pt idx="145">
                  <c:v>0.20593400000000001</c:v>
                </c:pt>
                <c:pt idx="146">
                  <c:v>0.201187</c:v>
                </c:pt>
                <c:pt idx="147">
                  <c:v>0.112556</c:v>
                </c:pt>
                <c:pt idx="148">
                  <c:v>0.14804700000000001</c:v>
                </c:pt>
                <c:pt idx="149">
                  <c:v>0.15665200000000001</c:v>
                </c:pt>
                <c:pt idx="150">
                  <c:v>0.12139800000000001</c:v>
                </c:pt>
                <c:pt idx="151">
                  <c:v>0.114521</c:v>
                </c:pt>
                <c:pt idx="152">
                  <c:v>0.115008</c:v>
                </c:pt>
                <c:pt idx="153">
                  <c:v>0.1263</c:v>
                </c:pt>
                <c:pt idx="154">
                  <c:v>0.13025700000000001</c:v>
                </c:pt>
                <c:pt idx="155">
                  <c:v>0.124278</c:v>
                </c:pt>
                <c:pt idx="156">
                  <c:v>0.111899</c:v>
                </c:pt>
                <c:pt idx="157">
                  <c:v>0.11069900000000001</c:v>
                </c:pt>
                <c:pt idx="158">
                  <c:v>0.111759</c:v>
                </c:pt>
                <c:pt idx="159">
                  <c:v>0.11433500000000001</c:v>
                </c:pt>
                <c:pt idx="160">
                  <c:v>0.112147</c:v>
                </c:pt>
                <c:pt idx="161">
                  <c:v>0.107848</c:v>
                </c:pt>
                <c:pt idx="162">
                  <c:v>0.108169</c:v>
                </c:pt>
                <c:pt idx="163">
                  <c:v>0.111888</c:v>
                </c:pt>
                <c:pt idx="164">
                  <c:v>0.10996499999999999</c:v>
                </c:pt>
                <c:pt idx="165">
                  <c:v>0.110413</c:v>
                </c:pt>
                <c:pt idx="166">
                  <c:v>0.113884</c:v>
                </c:pt>
                <c:pt idx="167">
                  <c:v>0.112525</c:v>
                </c:pt>
                <c:pt idx="168">
                  <c:v>0.11611200000000001</c:v>
                </c:pt>
                <c:pt idx="169">
                  <c:v>0.11813899999999999</c:v>
                </c:pt>
                <c:pt idx="170">
                  <c:v>0.12211</c:v>
                </c:pt>
                <c:pt idx="171">
                  <c:v>0.121187</c:v>
                </c:pt>
                <c:pt idx="172">
                  <c:v>0.124542</c:v>
                </c:pt>
                <c:pt idx="173">
                  <c:v>0.124858</c:v>
                </c:pt>
                <c:pt idx="174">
                  <c:v>0.12762000000000001</c:v>
                </c:pt>
                <c:pt idx="175">
                  <c:v>0.12750800000000001</c:v>
                </c:pt>
                <c:pt idx="176">
                  <c:v>0.124332</c:v>
                </c:pt>
                <c:pt idx="177">
                  <c:v>0.121285</c:v>
                </c:pt>
                <c:pt idx="178">
                  <c:v>0.117642</c:v>
                </c:pt>
                <c:pt idx="179">
                  <c:v>0.112092</c:v>
                </c:pt>
                <c:pt idx="180">
                  <c:v>0.108333</c:v>
                </c:pt>
                <c:pt idx="181">
                  <c:v>0.105252</c:v>
                </c:pt>
                <c:pt idx="182">
                  <c:v>0.10413600000000001</c:v>
                </c:pt>
                <c:pt idx="183">
                  <c:v>0.101733</c:v>
                </c:pt>
                <c:pt idx="184">
                  <c:v>9.8408999999999996E-2</c:v>
                </c:pt>
                <c:pt idx="185">
                  <c:v>9.7980999999999999E-2</c:v>
                </c:pt>
                <c:pt idx="186">
                  <c:v>9.7729999999999997E-2</c:v>
                </c:pt>
                <c:pt idx="187">
                  <c:v>9.5764000000000002E-2</c:v>
                </c:pt>
                <c:pt idx="188">
                  <c:v>9.4103999999999993E-2</c:v>
                </c:pt>
                <c:pt idx="189">
                  <c:v>9.7325999999999996E-2</c:v>
                </c:pt>
                <c:pt idx="190">
                  <c:v>9.5450999999999994E-2</c:v>
                </c:pt>
                <c:pt idx="191">
                  <c:v>9.2650999999999997E-2</c:v>
                </c:pt>
                <c:pt idx="192">
                  <c:v>9.7882999999999998E-2</c:v>
                </c:pt>
                <c:pt idx="193">
                  <c:v>9.0531E-2</c:v>
                </c:pt>
                <c:pt idx="194">
                  <c:v>9.0295E-2</c:v>
                </c:pt>
                <c:pt idx="195">
                  <c:v>9.1202000000000005E-2</c:v>
                </c:pt>
                <c:pt idx="196">
                  <c:v>8.5245000000000001E-2</c:v>
                </c:pt>
                <c:pt idx="197">
                  <c:v>7.5856000000000007E-2</c:v>
                </c:pt>
                <c:pt idx="198">
                  <c:v>8.0951999999999996E-2</c:v>
                </c:pt>
                <c:pt idx="199">
                  <c:v>7.1836999999999998E-2</c:v>
                </c:pt>
                <c:pt idx="200">
                  <c:v>6.4507999999999996E-2</c:v>
                </c:pt>
                <c:pt idx="201">
                  <c:v>7.1669999999999998E-2</c:v>
                </c:pt>
                <c:pt idx="202">
                  <c:v>-8.1400000000000005E-4</c:v>
                </c:pt>
                <c:pt idx="203">
                  <c:v>0.131166</c:v>
                </c:pt>
              </c:numCache>
            </c:numRef>
          </c:val>
          <c:smooth val="0"/>
          <c:extLst xmlns:c16r2="http://schemas.microsoft.com/office/drawing/2015/06/chart">
            <c:ext xmlns:c16="http://schemas.microsoft.com/office/drawing/2014/chart" uri="{C3380CC4-5D6E-409C-BE32-E72D297353CC}">
              <c16:uniqueId val="{00000004-E071-4D20-8FEC-01D82268598C}"/>
            </c:ext>
          </c:extLst>
        </c:ser>
        <c:ser>
          <c:idx val="7"/>
          <c:order val="5"/>
          <c:tx>
            <c:strRef>
              <c:f>combined_dtr_co_plot!$I$18</c:f>
              <c:strCache>
                <c:ptCount val="1"/>
                <c:pt idx="0">
                  <c:v>NPV</c:v>
                </c:pt>
              </c:strCache>
            </c:strRef>
          </c:tx>
          <c:spPr>
            <a:ln w="19050" cap="rnd">
              <a:solidFill>
                <a:srgbClr val="FF000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combined_dtr_co_plot!$I$19:$I$222</c:f>
              <c:numCache>
                <c:formatCode>General</c:formatCode>
                <c:ptCount val="204"/>
                <c:pt idx="0">
                  <c:v>1.3065E-2</c:v>
                </c:pt>
                <c:pt idx="1">
                  <c:v>1.8679999999999999E-2</c:v>
                </c:pt>
                <c:pt idx="2">
                  <c:v>3.2282999999999999E-2</c:v>
                </c:pt>
                <c:pt idx="3">
                  <c:v>4.0273999999999997E-2</c:v>
                </c:pt>
                <c:pt idx="4">
                  <c:v>4.5915999999999998E-2</c:v>
                </c:pt>
                <c:pt idx="5">
                  <c:v>4.6247000000000003E-2</c:v>
                </c:pt>
                <c:pt idx="6">
                  <c:v>4.7935999999999999E-2</c:v>
                </c:pt>
                <c:pt idx="7">
                  <c:v>4.8953000000000003E-2</c:v>
                </c:pt>
                <c:pt idx="8">
                  <c:v>5.0536999999999999E-2</c:v>
                </c:pt>
                <c:pt idx="9">
                  <c:v>5.2638999999999998E-2</c:v>
                </c:pt>
                <c:pt idx="10">
                  <c:v>5.5308999999999997E-2</c:v>
                </c:pt>
                <c:pt idx="11">
                  <c:v>5.6563000000000002E-2</c:v>
                </c:pt>
                <c:pt idx="12">
                  <c:v>5.8377999999999999E-2</c:v>
                </c:pt>
                <c:pt idx="13">
                  <c:v>6.0518000000000002E-2</c:v>
                </c:pt>
                <c:pt idx="14">
                  <c:v>6.2475999999999997E-2</c:v>
                </c:pt>
                <c:pt idx="15">
                  <c:v>6.4021999999999996E-2</c:v>
                </c:pt>
                <c:pt idx="16">
                  <c:v>6.7835999999999994E-2</c:v>
                </c:pt>
                <c:pt idx="17">
                  <c:v>7.2154999999999997E-2</c:v>
                </c:pt>
                <c:pt idx="18">
                  <c:v>7.6711000000000001E-2</c:v>
                </c:pt>
                <c:pt idx="19">
                  <c:v>8.1699999999999995E-2</c:v>
                </c:pt>
                <c:pt idx="20">
                  <c:v>8.4864999999999996E-2</c:v>
                </c:pt>
                <c:pt idx="21">
                  <c:v>8.7831000000000006E-2</c:v>
                </c:pt>
                <c:pt idx="22">
                  <c:v>9.0246000000000007E-2</c:v>
                </c:pt>
                <c:pt idx="23">
                  <c:v>9.5297999999999994E-2</c:v>
                </c:pt>
                <c:pt idx="24">
                  <c:v>9.7540000000000002E-2</c:v>
                </c:pt>
                <c:pt idx="25">
                  <c:v>0.10137699999999999</c:v>
                </c:pt>
                <c:pt idx="26">
                  <c:v>0.10514</c:v>
                </c:pt>
                <c:pt idx="27">
                  <c:v>0.10820200000000001</c:v>
                </c:pt>
                <c:pt idx="28">
                  <c:v>0.11300399999999999</c:v>
                </c:pt>
                <c:pt idx="29">
                  <c:v>0.11659600000000001</c:v>
                </c:pt>
                <c:pt idx="30">
                  <c:v>0.12026299999999999</c:v>
                </c:pt>
                <c:pt idx="31">
                  <c:v>0.121492</c:v>
                </c:pt>
                <c:pt idx="32">
                  <c:v>0.120153</c:v>
                </c:pt>
                <c:pt idx="33">
                  <c:v>0.12245399999999999</c:v>
                </c:pt>
                <c:pt idx="34">
                  <c:v>0.12495199999999999</c:v>
                </c:pt>
                <c:pt idx="35">
                  <c:v>0.130856</c:v>
                </c:pt>
                <c:pt idx="36">
                  <c:v>0.140371</c:v>
                </c:pt>
                <c:pt idx="37">
                  <c:v>0.154192</c:v>
                </c:pt>
                <c:pt idx="38">
                  <c:v>0.16896600000000001</c:v>
                </c:pt>
                <c:pt idx="39">
                  <c:v>0.187918</c:v>
                </c:pt>
                <c:pt idx="40">
                  <c:v>0.19922400000000001</c:v>
                </c:pt>
                <c:pt idx="41">
                  <c:v>0.21063399999999999</c:v>
                </c:pt>
                <c:pt idx="42">
                  <c:v>0.21842200000000001</c:v>
                </c:pt>
                <c:pt idx="43">
                  <c:v>0.22337299999999999</c:v>
                </c:pt>
                <c:pt idx="44">
                  <c:v>0.23057900000000001</c:v>
                </c:pt>
                <c:pt idx="45">
                  <c:v>0.23569399999999999</c:v>
                </c:pt>
                <c:pt idx="46">
                  <c:v>0.24194199999999999</c:v>
                </c:pt>
                <c:pt idx="47">
                  <c:v>0.245863</c:v>
                </c:pt>
                <c:pt idx="48">
                  <c:v>0.25317899999999999</c:v>
                </c:pt>
                <c:pt idx="49">
                  <c:v>0.25644699999999998</c:v>
                </c:pt>
                <c:pt idx="50">
                  <c:v>0.257942</c:v>
                </c:pt>
                <c:pt idx="51">
                  <c:v>0.261073</c:v>
                </c:pt>
                <c:pt idx="52">
                  <c:v>0.26697799999999999</c:v>
                </c:pt>
                <c:pt idx="53">
                  <c:v>0.27057700000000001</c:v>
                </c:pt>
                <c:pt idx="54">
                  <c:v>0.27693899999999999</c:v>
                </c:pt>
                <c:pt idx="55">
                  <c:v>0.27835100000000002</c:v>
                </c:pt>
                <c:pt idx="56">
                  <c:v>0.284605</c:v>
                </c:pt>
                <c:pt idx="57">
                  <c:v>0.29332999999999998</c:v>
                </c:pt>
                <c:pt idx="58">
                  <c:v>0.29388900000000001</c:v>
                </c:pt>
                <c:pt idx="59">
                  <c:v>0.29347800000000002</c:v>
                </c:pt>
                <c:pt idx="60">
                  <c:v>0.307695</c:v>
                </c:pt>
                <c:pt idx="61">
                  <c:v>0.329293</c:v>
                </c:pt>
                <c:pt idx="62">
                  <c:v>0.30984499999999998</c:v>
                </c:pt>
                <c:pt idx="63">
                  <c:v>0.31656000000000001</c:v>
                </c:pt>
                <c:pt idx="64">
                  <c:v>0.31244899999999998</c:v>
                </c:pt>
                <c:pt idx="65">
                  <c:v>0.30958999999999998</c:v>
                </c:pt>
                <c:pt idx="66">
                  <c:v>0.31013000000000002</c:v>
                </c:pt>
                <c:pt idx="67">
                  <c:v>0.310228</c:v>
                </c:pt>
                <c:pt idx="68">
                  <c:v>0.31390400000000002</c:v>
                </c:pt>
                <c:pt idx="69">
                  <c:v>0.31676700000000002</c:v>
                </c:pt>
                <c:pt idx="70">
                  <c:v>0.319915</c:v>
                </c:pt>
                <c:pt idx="71">
                  <c:v>0.32531900000000002</c:v>
                </c:pt>
                <c:pt idx="72">
                  <c:v>0.32787699999999997</c:v>
                </c:pt>
                <c:pt idx="73">
                  <c:v>0.32925199999999999</c:v>
                </c:pt>
                <c:pt idx="74">
                  <c:v>0.332563</c:v>
                </c:pt>
                <c:pt idx="75">
                  <c:v>0.33493000000000001</c:v>
                </c:pt>
                <c:pt idx="76">
                  <c:v>0.33633400000000002</c:v>
                </c:pt>
                <c:pt idx="77">
                  <c:v>0.33881699999999998</c:v>
                </c:pt>
                <c:pt idx="78">
                  <c:v>0.34542600000000001</c:v>
                </c:pt>
                <c:pt idx="79">
                  <c:v>0.35178799999999999</c:v>
                </c:pt>
                <c:pt idx="80">
                  <c:v>0.35043400000000002</c:v>
                </c:pt>
                <c:pt idx="81">
                  <c:v>0.33762700000000001</c:v>
                </c:pt>
                <c:pt idx="82">
                  <c:v>0.336476</c:v>
                </c:pt>
                <c:pt idx="83">
                  <c:v>0.34049400000000002</c:v>
                </c:pt>
                <c:pt idx="84">
                  <c:v>0.33723199999999998</c:v>
                </c:pt>
                <c:pt idx="85">
                  <c:v>0.33165099999999997</c:v>
                </c:pt>
                <c:pt idx="86">
                  <c:v>0.32995600000000003</c:v>
                </c:pt>
                <c:pt idx="87">
                  <c:v>0.32927600000000001</c:v>
                </c:pt>
                <c:pt idx="88">
                  <c:v>0.32983099999999999</c:v>
                </c:pt>
                <c:pt idx="89">
                  <c:v>0.32530500000000001</c:v>
                </c:pt>
                <c:pt idx="90">
                  <c:v>0.328928</c:v>
                </c:pt>
                <c:pt idx="91">
                  <c:v>0.33357900000000001</c:v>
                </c:pt>
                <c:pt idx="92">
                  <c:v>0.33667000000000002</c:v>
                </c:pt>
                <c:pt idx="93">
                  <c:v>0.33992299999999998</c:v>
                </c:pt>
                <c:pt idx="94">
                  <c:v>0.34513899999999997</c:v>
                </c:pt>
                <c:pt idx="95">
                  <c:v>0.34873900000000002</c:v>
                </c:pt>
                <c:pt idx="96">
                  <c:v>0.344918</c:v>
                </c:pt>
                <c:pt idx="97">
                  <c:v>0.36047299999999999</c:v>
                </c:pt>
                <c:pt idx="98">
                  <c:v>0.36227500000000001</c:v>
                </c:pt>
                <c:pt idx="99">
                  <c:v>0.36496000000000001</c:v>
                </c:pt>
                <c:pt idx="100">
                  <c:v>0.368979</c:v>
                </c:pt>
                <c:pt idx="101">
                  <c:v>0.37057200000000001</c:v>
                </c:pt>
                <c:pt idx="102">
                  <c:v>0.37010999999999999</c:v>
                </c:pt>
                <c:pt idx="103">
                  <c:v>0.41585100000000003</c:v>
                </c:pt>
                <c:pt idx="104">
                  <c:v>0.366311</c:v>
                </c:pt>
                <c:pt idx="105">
                  <c:v>0.36205399999999999</c:v>
                </c:pt>
                <c:pt idx="106">
                  <c:v>0.33004299999999998</c:v>
                </c:pt>
                <c:pt idx="107">
                  <c:v>0.32543100000000003</c:v>
                </c:pt>
                <c:pt idx="108">
                  <c:v>0.24084900000000001</c:v>
                </c:pt>
                <c:pt idx="109">
                  <c:v>0.224608</c:v>
                </c:pt>
                <c:pt idx="110">
                  <c:v>0.21366399999999999</c:v>
                </c:pt>
                <c:pt idx="111">
                  <c:v>0.23019400000000001</c:v>
                </c:pt>
                <c:pt idx="112">
                  <c:v>0.222744</c:v>
                </c:pt>
                <c:pt idx="113">
                  <c:v>0.23211799999999999</c:v>
                </c:pt>
                <c:pt idx="114">
                  <c:v>0.23414399999999999</c:v>
                </c:pt>
                <c:pt idx="115">
                  <c:v>0.23639199999999999</c:v>
                </c:pt>
                <c:pt idx="116">
                  <c:v>0.24015900000000001</c:v>
                </c:pt>
                <c:pt idx="117">
                  <c:v>0.244337</c:v>
                </c:pt>
                <c:pt idx="118">
                  <c:v>0.24845400000000001</c:v>
                </c:pt>
                <c:pt idx="119">
                  <c:v>0.25237300000000001</c:v>
                </c:pt>
                <c:pt idx="120">
                  <c:v>0.25497399999999998</c:v>
                </c:pt>
                <c:pt idx="121">
                  <c:v>0.25831100000000001</c:v>
                </c:pt>
                <c:pt idx="122">
                  <c:v>0.26112200000000002</c:v>
                </c:pt>
                <c:pt idx="123">
                  <c:v>0.26422800000000002</c:v>
                </c:pt>
                <c:pt idx="124">
                  <c:v>0.26957999999999999</c:v>
                </c:pt>
                <c:pt idx="125">
                  <c:v>0.27444200000000002</c:v>
                </c:pt>
                <c:pt idx="126">
                  <c:v>0.27713199999999999</c:v>
                </c:pt>
                <c:pt idx="127">
                  <c:v>0.28446700000000003</c:v>
                </c:pt>
                <c:pt idx="128">
                  <c:v>0.28675899999999999</c:v>
                </c:pt>
                <c:pt idx="129">
                  <c:v>0.29238599999999998</c:v>
                </c:pt>
                <c:pt idx="130">
                  <c:v>0.292794</c:v>
                </c:pt>
                <c:pt idx="131">
                  <c:v>0.29078399999999999</c:v>
                </c:pt>
                <c:pt idx="132">
                  <c:v>0.288941</c:v>
                </c:pt>
                <c:pt idx="133">
                  <c:v>0.28348499999999999</c:v>
                </c:pt>
                <c:pt idx="134">
                  <c:v>0.27903099999999997</c:v>
                </c:pt>
                <c:pt idx="135">
                  <c:v>0.27547300000000002</c:v>
                </c:pt>
                <c:pt idx="136">
                  <c:v>0.26813999999999999</c:v>
                </c:pt>
                <c:pt idx="137">
                  <c:v>0.26577899999999999</c:v>
                </c:pt>
                <c:pt idx="138">
                  <c:v>0.26230399999999998</c:v>
                </c:pt>
                <c:pt idx="139">
                  <c:v>0.27038099999999998</c:v>
                </c:pt>
                <c:pt idx="140">
                  <c:v>0.26526</c:v>
                </c:pt>
                <c:pt idx="141">
                  <c:v>0.26562999999999998</c:v>
                </c:pt>
                <c:pt idx="142">
                  <c:v>0.26796199999999998</c:v>
                </c:pt>
                <c:pt idx="143">
                  <c:v>0.27406700000000001</c:v>
                </c:pt>
                <c:pt idx="144">
                  <c:v>0.27651199999999998</c:v>
                </c:pt>
                <c:pt idx="145">
                  <c:v>0.26439400000000002</c:v>
                </c:pt>
                <c:pt idx="146">
                  <c:v>0.255662</c:v>
                </c:pt>
                <c:pt idx="147">
                  <c:v>0.28966399999999998</c:v>
                </c:pt>
                <c:pt idx="148">
                  <c:v>0.23288600000000001</c:v>
                </c:pt>
                <c:pt idx="149">
                  <c:v>0.20821100000000001</c:v>
                </c:pt>
                <c:pt idx="150">
                  <c:v>0.180947</c:v>
                </c:pt>
                <c:pt idx="151">
                  <c:v>0.18477499999999999</c:v>
                </c:pt>
                <c:pt idx="152">
                  <c:v>0.18931899999999999</c:v>
                </c:pt>
                <c:pt idx="153">
                  <c:v>0.19550699999999999</c:v>
                </c:pt>
                <c:pt idx="154">
                  <c:v>0.193411</c:v>
                </c:pt>
                <c:pt idx="155">
                  <c:v>0.181728</c:v>
                </c:pt>
                <c:pt idx="156">
                  <c:v>0.18601400000000001</c:v>
                </c:pt>
                <c:pt idx="157">
                  <c:v>0.18277099999999999</c:v>
                </c:pt>
                <c:pt idx="158">
                  <c:v>0.17443700000000001</c:v>
                </c:pt>
                <c:pt idx="159">
                  <c:v>0.167772</c:v>
                </c:pt>
                <c:pt idx="160">
                  <c:v>0.160408</c:v>
                </c:pt>
                <c:pt idx="161">
                  <c:v>0.16031400000000001</c:v>
                </c:pt>
                <c:pt idx="162">
                  <c:v>0.160306</c:v>
                </c:pt>
                <c:pt idx="163">
                  <c:v>0.15846499999999999</c:v>
                </c:pt>
                <c:pt idx="164">
                  <c:v>0.16042300000000001</c:v>
                </c:pt>
                <c:pt idx="165">
                  <c:v>0.16234000000000001</c:v>
                </c:pt>
                <c:pt idx="166">
                  <c:v>0.16172300000000001</c:v>
                </c:pt>
                <c:pt idx="167">
                  <c:v>0.16405700000000001</c:v>
                </c:pt>
                <c:pt idx="168">
                  <c:v>0.16696800000000001</c:v>
                </c:pt>
                <c:pt idx="169">
                  <c:v>0.16796</c:v>
                </c:pt>
                <c:pt idx="170">
                  <c:v>0.170294</c:v>
                </c:pt>
                <c:pt idx="171">
                  <c:v>0.173288</c:v>
                </c:pt>
                <c:pt idx="172">
                  <c:v>0.17696300000000001</c:v>
                </c:pt>
                <c:pt idx="173">
                  <c:v>0.18127599999999999</c:v>
                </c:pt>
                <c:pt idx="174">
                  <c:v>0.18351200000000001</c:v>
                </c:pt>
                <c:pt idx="175">
                  <c:v>0.18256700000000001</c:v>
                </c:pt>
                <c:pt idx="176">
                  <c:v>0.179561</c:v>
                </c:pt>
                <c:pt idx="177">
                  <c:v>0.17241899999999999</c:v>
                </c:pt>
                <c:pt idx="178">
                  <c:v>0.161245</c:v>
                </c:pt>
                <c:pt idx="179">
                  <c:v>0.15276300000000001</c:v>
                </c:pt>
                <c:pt idx="180">
                  <c:v>0.14574500000000001</c:v>
                </c:pt>
                <c:pt idx="181">
                  <c:v>0.142679</c:v>
                </c:pt>
                <c:pt idx="182">
                  <c:v>0.14054700000000001</c:v>
                </c:pt>
                <c:pt idx="183">
                  <c:v>0.136351</c:v>
                </c:pt>
                <c:pt idx="184">
                  <c:v>0.13086999999999999</c:v>
                </c:pt>
                <c:pt idx="185">
                  <c:v>0.13233500000000001</c:v>
                </c:pt>
                <c:pt idx="186">
                  <c:v>0.133989</c:v>
                </c:pt>
                <c:pt idx="187">
                  <c:v>0.132104</c:v>
                </c:pt>
                <c:pt idx="188">
                  <c:v>0.129413</c:v>
                </c:pt>
                <c:pt idx="189">
                  <c:v>0.12946199999999999</c:v>
                </c:pt>
                <c:pt idx="190">
                  <c:v>0.131102</c:v>
                </c:pt>
                <c:pt idx="191">
                  <c:v>0.12921199999999999</c:v>
                </c:pt>
                <c:pt idx="192">
                  <c:v>0.13406799999999999</c:v>
                </c:pt>
                <c:pt idx="193">
                  <c:v>0.12570300000000001</c:v>
                </c:pt>
                <c:pt idx="194">
                  <c:v>0.12926299999999999</c:v>
                </c:pt>
                <c:pt idx="195">
                  <c:v>0.13042300000000001</c:v>
                </c:pt>
                <c:pt idx="196">
                  <c:v>0.11958000000000001</c:v>
                </c:pt>
                <c:pt idx="197">
                  <c:v>0.108068</c:v>
                </c:pt>
                <c:pt idx="198">
                  <c:v>0.103439</c:v>
                </c:pt>
                <c:pt idx="199">
                  <c:v>0.100755</c:v>
                </c:pt>
                <c:pt idx="200">
                  <c:v>9.8083000000000004E-2</c:v>
                </c:pt>
                <c:pt idx="201">
                  <c:v>0.105046</c:v>
                </c:pt>
                <c:pt idx="202">
                  <c:v>0.108829</c:v>
                </c:pt>
                <c:pt idx="203">
                  <c:v>9.4315999999999997E-2</c:v>
                </c:pt>
              </c:numCache>
            </c:numRef>
          </c:val>
          <c:smooth val="0"/>
          <c:extLst xmlns:c16r2="http://schemas.microsoft.com/office/drawing/2015/06/chart">
            <c:ext xmlns:c16="http://schemas.microsoft.com/office/drawing/2014/chart" uri="{C3380CC4-5D6E-409C-BE32-E72D297353CC}">
              <c16:uniqueId val="{00000005-E071-4D20-8FEC-01D82268598C}"/>
            </c:ext>
          </c:extLst>
        </c:ser>
        <c:ser>
          <c:idx val="8"/>
          <c:order val="6"/>
          <c:tx>
            <c:strRef>
              <c:f>combined_dtr_co_plot!$J$18</c:f>
              <c:strCache>
                <c:ptCount val="1"/>
                <c:pt idx="0">
                  <c:v>NPV</c:v>
                </c:pt>
              </c:strCache>
            </c:strRef>
          </c:tx>
          <c:spPr>
            <a:ln w="19050" cap="rnd">
              <a:solidFill>
                <a:srgbClr val="FF000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combined_dtr_co_plot!$J$19:$J$222</c:f>
              <c:numCache>
                <c:formatCode>General</c:formatCode>
                <c:ptCount val="204"/>
                <c:pt idx="0">
                  <c:v>1.4334E-2</c:v>
                </c:pt>
                <c:pt idx="1">
                  <c:v>1.7916000000000001E-2</c:v>
                </c:pt>
                <c:pt idx="2">
                  <c:v>3.5582000000000003E-2</c:v>
                </c:pt>
                <c:pt idx="3">
                  <c:v>3.7560000000000003E-2</c:v>
                </c:pt>
                <c:pt idx="4">
                  <c:v>4.1979000000000002E-2</c:v>
                </c:pt>
                <c:pt idx="5">
                  <c:v>4.4403999999999999E-2</c:v>
                </c:pt>
                <c:pt idx="6">
                  <c:v>4.7424000000000001E-2</c:v>
                </c:pt>
                <c:pt idx="7">
                  <c:v>4.6483999999999998E-2</c:v>
                </c:pt>
                <c:pt idx="8">
                  <c:v>4.7986000000000001E-2</c:v>
                </c:pt>
                <c:pt idx="9">
                  <c:v>4.9806999999999997E-2</c:v>
                </c:pt>
                <c:pt idx="10">
                  <c:v>5.2488E-2</c:v>
                </c:pt>
                <c:pt idx="11">
                  <c:v>5.4754999999999998E-2</c:v>
                </c:pt>
                <c:pt idx="12">
                  <c:v>5.7121999999999999E-2</c:v>
                </c:pt>
                <c:pt idx="13">
                  <c:v>5.9379000000000001E-2</c:v>
                </c:pt>
                <c:pt idx="14">
                  <c:v>6.1596999999999999E-2</c:v>
                </c:pt>
                <c:pt idx="15">
                  <c:v>6.361E-2</c:v>
                </c:pt>
                <c:pt idx="16">
                  <c:v>6.6438999999999998E-2</c:v>
                </c:pt>
                <c:pt idx="17">
                  <c:v>6.9934999999999997E-2</c:v>
                </c:pt>
                <c:pt idx="18">
                  <c:v>7.3751999999999998E-2</c:v>
                </c:pt>
                <c:pt idx="19">
                  <c:v>7.7691999999999997E-2</c:v>
                </c:pt>
                <c:pt idx="20">
                  <c:v>8.1090999999999996E-2</c:v>
                </c:pt>
                <c:pt idx="21">
                  <c:v>8.4606000000000001E-2</c:v>
                </c:pt>
                <c:pt idx="22">
                  <c:v>8.8584999999999997E-2</c:v>
                </c:pt>
                <c:pt idx="23">
                  <c:v>9.3795000000000003E-2</c:v>
                </c:pt>
                <c:pt idx="24">
                  <c:v>9.7259999999999999E-2</c:v>
                </c:pt>
                <c:pt idx="25">
                  <c:v>0.101024</c:v>
                </c:pt>
                <c:pt idx="26">
                  <c:v>0.106354</c:v>
                </c:pt>
                <c:pt idx="27">
                  <c:v>0.111272</c:v>
                </c:pt>
                <c:pt idx="28">
                  <c:v>0.115801</c:v>
                </c:pt>
                <c:pt idx="29">
                  <c:v>0.12045699999999999</c:v>
                </c:pt>
                <c:pt idx="30">
                  <c:v>0.123596</c:v>
                </c:pt>
                <c:pt idx="31">
                  <c:v>0.12737599999999999</c:v>
                </c:pt>
                <c:pt idx="32">
                  <c:v>0.125504</c:v>
                </c:pt>
                <c:pt idx="33">
                  <c:v>0.12831500000000001</c:v>
                </c:pt>
                <c:pt idx="34">
                  <c:v>0.13199</c:v>
                </c:pt>
                <c:pt idx="35">
                  <c:v>0.136963</c:v>
                </c:pt>
                <c:pt idx="36">
                  <c:v>0.14210700000000001</c:v>
                </c:pt>
                <c:pt idx="37">
                  <c:v>0.146037</c:v>
                </c:pt>
                <c:pt idx="38">
                  <c:v>0.15051400000000001</c:v>
                </c:pt>
                <c:pt idx="39">
                  <c:v>0.157717</c:v>
                </c:pt>
                <c:pt idx="40">
                  <c:v>0.16023200000000001</c:v>
                </c:pt>
                <c:pt idx="41">
                  <c:v>0.16430900000000001</c:v>
                </c:pt>
                <c:pt idx="42">
                  <c:v>0.16832800000000001</c:v>
                </c:pt>
                <c:pt idx="43">
                  <c:v>0.171487</c:v>
                </c:pt>
                <c:pt idx="44">
                  <c:v>0.176369</c:v>
                </c:pt>
                <c:pt idx="45">
                  <c:v>0.17985799999999999</c:v>
                </c:pt>
                <c:pt idx="46">
                  <c:v>0.18368599999999999</c:v>
                </c:pt>
                <c:pt idx="47">
                  <c:v>0.187528</c:v>
                </c:pt>
                <c:pt idx="48">
                  <c:v>0.192686</c:v>
                </c:pt>
                <c:pt idx="49">
                  <c:v>0.19464200000000001</c:v>
                </c:pt>
                <c:pt idx="50">
                  <c:v>0.19636200000000001</c:v>
                </c:pt>
                <c:pt idx="51">
                  <c:v>0.19836999999999999</c:v>
                </c:pt>
                <c:pt idx="52">
                  <c:v>0.20332800000000001</c:v>
                </c:pt>
                <c:pt idx="53">
                  <c:v>0.20558899999999999</c:v>
                </c:pt>
                <c:pt idx="54">
                  <c:v>0.20961099999999999</c:v>
                </c:pt>
                <c:pt idx="55">
                  <c:v>0.211953</c:v>
                </c:pt>
                <c:pt idx="56">
                  <c:v>0.217249</c:v>
                </c:pt>
                <c:pt idx="57">
                  <c:v>0.22286</c:v>
                </c:pt>
                <c:pt idx="58">
                  <c:v>0.22231899999999999</c:v>
                </c:pt>
                <c:pt idx="59">
                  <c:v>0.223941</c:v>
                </c:pt>
                <c:pt idx="60">
                  <c:v>0.234873</c:v>
                </c:pt>
                <c:pt idx="61">
                  <c:v>0.24831700000000001</c:v>
                </c:pt>
                <c:pt idx="62">
                  <c:v>0.238098</c:v>
                </c:pt>
                <c:pt idx="63">
                  <c:v>0.247695</c:v>
                </c:pt>
                <c:pt idx="64">
                  <c:v>0.244258</c:v>
                </c:pt>
                <c:pt idx="65">
                  <c:v>0.243641</c:v>
                </c:pt>
                <c:pt idx="66">
                  <c:v>0.24432200000000001</c:v>
                </c:pt>
                <c:pt idx="67">
                  <c:v>0.24476100000000001</c:v>
                </c:pt>
                <c:pt idx="68">
                  <c:v>0.248478</c:v>
                </c:pt>
                <c:pt idx="69">
                  <c:v>0.24994</c:v>
                </c:pt>
                <c:pt idx="70">
                  <c:v>0.25292900000000001</c:v>
                </c:pt>
                <c:pt idx="71">
                  <c:v>0.25642399999999999</c:v>
                </c:pt>
                <c:pt idx="72">
                  <c:v>0.25832500000000003</c:v>
                </c:pt>
                <c:pt idx="73">
                  <c:v>0.26033800000000001</c:v>
                </c:pt>
                <c:pt idx="74">
                  <c:v>0.26240000000000002</c:v>
                </c:pt>
                <c:pt idx="75">
                  <c:v>0.26576899999999998</c:v>
                </c:pt>
                <c:pt idx="76">
                  <c:v>0.26715499999999998</c:v>
                </c:pt>
                <c:pt idx="77">
                  <c:v>0.26963599999999999</c:v>
                </c:pt>
                <c:pt idx="78">
                  <c:v>0.27579300000000001</c:v>
                </c:pt>
                <c:pt idx="79">
                  <c:v>0.27996300000000002</c:v>
                </c:pt>
                <c:pt idx="80">
                  <c:v>0.28489999999999999</c:v>
                </c:pt>
                <c:pt idx="81">
                  <c:v>0.27576200000000001</c:v>
                </c:pt>
                <c:pt idx="82">
                  <c:v>0.27721600000000002</c:v>
                </c:pt>
                <c:pt idx="83">
                  <c:v>0.28602699999999998</c:v>
                </c:pt>
                <c:pt idx="84">
                  <c:v>0.289547</c:v>
                </c:pt>
                <c:pt idx="85">
                  <c:v>0.28787699999999999</c:v>
                </c:pt>
                <c:pt idx="86">
                  <c:v>0.28974800000000001</c:v>
                </c:pt>
                <c:pt idx="87">
                  <c:v>0.29072700000000001</c:v>
                </c:pt>
                <c:pt idx="88">
                  <c:v>0.291912</c:v>
                </c:pt>
                <c:pt idx="89">
                  <c:v>0.29220000000000002</c:v>
                </c:pt>
                <c:pt idx="90">
                  <c:v>0.29500900000000002</c:v>
                </c:pt>
                <c:pt idx="91">
                  <c:v>0.29932799999999998</c:v>
                </c:pt>
                <c:pt idx="92">
                  <c:v>0.30280800000000002</c:v>
                </c:pt>
                <c:pt idx="93">
                  <c:v>0.30615500000000001</c:v>
                </c:pt>
                <c:pt idx="94">
                  <c:v>0.310838</c:v>
                </c:pt>
                <c:pt idx="95">
                  <c:v>0.31518499999999999</c:v>
                </c:pt>
                <c:pt idx="96">
                  <c:v>0.31032999999999999</c:v>
                </c:pt>
                <c:pt idx="97">
                  <c:v>0.32145899999999999</c:v>
                </c:pt>
                <c:pt idx="98">
                  <c:v>0.32278200000000001</c:v>
                </c:pt>
                <c:pt idx="99">
                  <c:v>0.32879399999999998</c:v>
                </c:pt>
                <c:pt idx="100">
                  <c:v>0.33254099999999998</c:v>
                </c:pt>
                <c:pt idx="101">
                  <c:v>0.337895</c:v>
                </c:pt>
                <c:pt idx="102">
                  <c:v>0.34011200000000003</c:v>
                </c:pt>
                <c:pt idx="103">
                  <c:v>0.41921799999999998</c:v>
                </c:pt>
                <c:pt idx="104">
                  <c:v>0.34760099999999999</c:v>
                </c:pt>
                <c:pt idx="105">
                  <c:v>0.35416199999999998</c:v>
                </c:pt>
                <c:pt idx="106">
                  <c:v>0.36291200000000001</c:v>
                </c:pt>
                <c:pt idx="107">
                  <c:v>0.33808300000000002</c:v>
                </c:pt>
                <c:pt idx="108">
                  <c:v>0.32774300000000001</c:v>
                </c:pt>
                <c:pt idx="109">
                  <c:v>0.296593</c:v>
                </c:pt>
                <c:pt idx="110">
                  <c:v>0.28980600000000001</c:v>
                </c:pt>
                <c:pt idx="111">
                  <c:v>0.284833</c:v>
                </c:pt>
                <c:pt idx="112">
                  <c:v>0.292157</c:v>
                </c:pt>
                <c:pt idx="113">
                  <c:v>0.30146899999999999</c:v>
                </c:pt>
                <c:pt idx="114">
                  <c:v>0.29687999999999998</c:v>
                </c:pt>
                <c:pt idx="115">
                  <c:v>0.298844</c:v>
                </c:pt>
                <c:pt idx="116">
                  <c:v>0.30137199999999997</c:v>
                </c:pt>
                <c:pt idx="117">
                  <c:v>0.30672300000000002</c:v>
                </c:pt>
                <c:pt idx="118">
                  <c:v>0.308564</c:v>
                </c:pt>
                <c:pt idx="119">
                  <c:v>0.31205899999999998</c:v>
                </c:pt>
                <c:pt idx="120">
                  <c:v>0.31824799999999998</c:v>
                </c:pt>
                <c:pt idx="121">
                  <c:v>0.32081700000000002</c:v>
                </c:pt>
                <c:pt idx="122">
                  <c:v>0.321691</c:v>
                </c:pt>
                <c:pt idx="123">
                  <c:v>0.326629</c:v>
                </c:pt>
                <c:pt idx="124">
                  <c:v>0.33213700000000002</c:v>
                </c:pt>
                <c:pt idx="125">
                  <c:v>0.34009899999999998</c:v>
                </c:pt>
                <c:pt idx="126">
                  <c:v>0.34490900000000002</c:v>
                </c:pt>
                <c:pt idx="127">
                  <c:v>0.35237099999999999</c:v>
                </c:pt>
                <c:pt idx="128">
                  <c:v>0.35685600000000001</c:v>
                </c:pt>
                <c:pt idx="129">
                  <c:v>0.36545800000000001</c:v>
                </c:pt>
                <c:pt idx="130">
                  <c:v>0.36788799999999999</c:v>
                </c:pt>
                <c:pt idx="131">
                  <c:v>0.36726599999999998</c:v>
                </c:pt>
                <c:pt idx="132">
                  <c:v>0.36358099999999999</c:v>
                </c:pt>
                <c:pt idx="133">
                  <c:v>0.35910500000000001</c:v>
                </c:pt>
                <c:pt idx="134">
                  <c:v>0.35611500000000001</c:v>
                </c:pt>
                <c:pt idx="135">
                  <c:v>0.35305999999999998</c:v>
                </c:pt>
                <c:pt idx="136">
                  <c:v>0.34897099999999998</c:v>
                </c:pt>
                <c:pt idx="137">
                  <c:v>0.343727</c:v>
                </c:pt>
                <c:pt idx="138">
                  <c:v>0.34204000000000001</c:v>
                </c:pt>
                <c:pt idx="139">
                  <c:v>0.35055900000000001</c:v>
                </c:pt>
                <c:pt idx="140">
                  <c:v>0.35008800000000001</c:v>
                </c:pt>
                <c:pt idx="141">
                  <c:v>0.35045300000000001</c:v>
                </c:pt>
                <c:pt idx="142">
                  <c:v>0.35495700000000002</c:v>
                </c:pt>
                <c:pt idx="143">
                  <c:v>0.36065999999999998</c:v>
                </c:pt>
                <c:pt idx="144">
                  <c:v>0.37410300000000002</c:v>
                </c:pt>
                <c:pt idx="145">
                  <c:v>0.39410000000000001</c:v>
                </c:pt>
                <c:pt idx="146">
                  <c:v>0.34867100000000001</c:v>
                </c:pt>
                <c:pt idx="147">
                  <c:v>0.257359</c:v>
                </c:pt>
                <c:pt idx="148">
                  <c:v>0.265573</c:v>
                </c:pt>
                <c:pt idx="149">
                  <c:v>0.28360999999999997</c:v>
                </c:pt>
                <c:pt idx="150">
                  <c:v>0.274677</c:v>
                </c:pt>
                <c:pt idx="151">
                  <c:v>0.28627900000000001</c:v>
                </c:pt>
                <c:pt idx="152">
                  <c:v>0.294769</c:v>
                </c:pt>
                <c:pt idx="153">
                  <c:v>0.30192999999999998</c:v>
                </c:pt>
                <c:pt idx="154">
                  <c:v>0.28598400000000002</c:v>
                </c:pt>
                <c:pt idx="155">
                  <c:v>0.280165</c:v>
                </c:pt>
                <c:pt idx="156">
                  <c:v>0.27598</c:v>
                </c:pt>
                <c:pt idx="157">
                  <c:v>0.267899</c:v>
                </c:pt>
                <c:pt idx="158">
                  <c:v>0.25195000000000001</c:v>
                </c:pt>
                <c:pt idx="159">
                  <c:v>0.23705100000000001</c:v>
                </c:pt>
                <c:pt idx="160">
                  <c:v>0.225882</c:v>
                </c:pt>
                <c:pt idx="161">
                  <c:v>0.22175800000000001</c:v>
                </c:pt>
                <c:pt idx="162">
                  <c:v>0.21813299999999999</c:v>
                </c:pt>
                <c:pt idx="163">
                  <c:v>0.21648400000000001</c:v>
                </c:pt>
                <c:pt idx="164">
                  <c:v>0.21717900000000001</c:v>
                </c:pt>
                <c:pt idx="165">
                  <c:v>0.21860499999999999</c:v>
                </c:pt>
                <c:pt idx="166">
                  <c:v>0.22082299999999999</c:v>
                </c:pt>
                <c:pt idx="167">
                  <c:v>0.22401299999999999</c:v>
                </c:pt>
                <c:pt idx="168">
                  <c:v>0.22867399999999999</c:v>
                </c:pt>
                <c:pt idx="169">
                  <c:v>0.23400299999999999</c:v>
                </c:pt>
                <c:pt idx="170">
                  <c:v>0.238953</c:v>
                </c:pt>
                <c:pt idx="171">
                  <c:v>0.24226300000000001</c:v>
                </c:pt>
                <c:pt idx="172">
                  <c:v>0.247305</c:v>
                </c:pt>
                <c:pt idx="173">
                  <c:v>0.25125900000000001</c:v>
                </c:pt>
                <c:pt idx="174">
                  <c:v>0.257826</c:v>
                </c:pt>
                <c:pt idx="175">
                  <c:v>0.25351499999999999</c:v>
                </c:pt>
                <c:pt idx="176">
                  <c:v>0.24707499999999999</c:v>
                </c:pt>
                <c:pt idx="177">
                  <c:v>0.23884</c:v>
                </c:pt>
                <c:pt idx="178">
                  <c:v>0.222187</c:v>
                </c:pt>
                <c:pt idx="179">
                  <c:v>0.208181</c:v>
                </c:pt>
                <c:pt idx="180">
                  <c:v>0.19786899999999999</c:v>
                </c:pt>
                <c:pt idx="181">
                  <c:v>0.19528599999999999</c:v>
                </c:pt>
                <c:pt idx="182">
                  <c:v>0.19402900000000001</c:v>
                </c:pt>
                <c:pt idx="183">
                  <c:v>0.18678400000000001</c:v>
                </c:pt>
                <c:pt idx="184">
                  <c:v>0.17752100000000001</c:v>
                </c:pt>
                <c:pt idx="185">
                  <c:v>0.17918300000000001</c:v>
                </c:pt>
                <c:pt idx="186">
                  <c:v>0.17747099999999999</c:v>
                </c:pt>
                <c:pt idx="187">
                  <c:v>0.17655599999999999</c:v>
                </c:pt>
                <c:pt idx="188">
                  <c:v>0.17344599999999999</c:v>
                </c:pt>
                <c:pt idx="189">
                  <c:v>0.17879700000000001</c:v>
                </c:pt>
                <c:pt idx="190">
                  <c:v>0.17428199999999999</c:v>
                </c:pt>
                <c:pt idx="191">
                  <c:v>0.17752000000000001</c:v>
                </c:pt>
                <c:pt idx="192">
                  <c:v>0.178646</c:v>
                </c:pt>
                <c:pt idx="193">
                  <c:v>0.17580299999999999</c:v>
                </c:pt>
                <c:pt idx="194">
                  <c:v>0.17023199999999999</c:v>
                </c:pt>
                <c:pt idx="195">
                  <c:v>0.17041899999999999</c:v>
                </c:pt>
                <c:pt idx="196">
                  <c:v>0.15934000000000001</c:v>
                </c:pt>
                <c:pt idx="197">
                  <c:v>0.14268700000000001</c:v>
                </c:pt>
                <c:pt idx="198">
                  <c:v>0.143148</c:v>
                </c:pt>
                <c:pt idx="199">
                  <c:v>0.13173000000000001</c:v>
                </c:pt>
                <c:pt idx="200">
                  <c:v>0.118035</c:v>
                </c:pt>
                <c:pt idx="201">
                  <c:v>0.103866</c:v>
                </c:pt>
                <c:pt idx="202">
                  <c:v>0.11290500000000001</c:v>
                </c:pt>
                <c:pt idx="203">
                  <c:v>8.5698999999999997E-2</c:v>
                </c:pt>
              </c:numCache>
            </c:numRef>
          </c:val>
          <c:smooth val="0"/>
          <c:extLst xmlns:c16r2="http://schemas.microsoft.com/office/drawing/2015/06/chart">
            <c:ext xmlns:c16="http://schemas.microsoft.com/office/drawing/2014/chart" uri="{C3380CC4-5D6E-409C-BE32-E72D297353CC}">
              <c16:uniqueId val="{00000006-E071-4D20-8FEC-01D82268598C}"/>
            </c:ext>
          </c:extLst>
        </c:ser>
        <c:ser>
          <c:idx val="9"/>
          <c:order val="7"/>
          <c:tx>
            <c:strRef>
              <c:f>combined_dtr_co_plot!$K$18</c:f>
              <c:strCache>
                <c:ptCount val="1"/>
                <c:pt idx="0">
                  <c:v>NPV</c:v>
                </c:pt>
              </c:strCache>
            </c:strRef>
          </c:tx>
          <c:spPr>
            <a:ln w="19050" cap="rnd">
              <a:solidFill>
                <a:srgbClr val="FF000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combined_dtr_co_plot!$K$19:$K$222</c:f>
              <c:numCache>
                <c:formatCode>General</c:formatCode>
                <c:ptCount val="204"/>
                <c:pt idx="0">
                  <c:v>1.8591E-2</c:v>
                </c:pt>
                <c:pt idx="1">
                  <c:v>1.7368000000000001E-2</c:v>
                </c:pt>
                <c:pt idx="2">
                  <c:v>3.5034000000000003E-2</c:v>
                </c:pt>
                <c:pt idx="3">
                  <c:v>3.8447000000000002E-2</c:v>
                </c:pt>
                <c:pt idx="4">
                  <c:v>4.6262999999999999E-2</c:v>
                </c:pt>
                <c:pt idx="5">
                  <c:v>4.6587000000000003E-2</c:v>
                </c:pt>
                <c:pt idx="6">
                  <c:v>5.0298000000000002E-2</c:v>
                </c:pt>
                <c:pt idx="7">
                  <c:v>4.9258000000000003E-2</c:v>
                </c:pt>
                <c:pt idx="8">
                  <c:v>5.2129000000000002E-2</c:v>
                </c:pt>
                <c:pt idx="9">
                  <c:v>5.4257E-2</c:v>
                </c:pt>
                <c:pt idx="10">
                  <c:v>5.6814000000000003E-2</c:v>
                </c:pt>
                <c:pt idx="11">
                  <c:v>5.8754000000000001E-2</c:v>
                </c:pt>
                <c:pt idx="12">
                  <c:v>6.1182E-2</c:v>
                </c:pt>
                <c:pt idx="13">
                  <c:v>6.2729999999999994E-2</c:v>
                </c:pt>
                <c:pt idx="14">
                  <c:v>6.4978999999999995E-2</c:v>
                </c:pt>
                <c:pt idx="15">
                  <c:v>6.7622000000000002E-2</c:v>
                </c:pt>
                <c:pt idx="16">
                  <c:v>6.9819000000000006E-2</c:v>
                </c:pt>
                <c:pt idx="17">
                  <c:v>7.3407E-2</c:v>
                </c:pt>
                <c:pt idx="18">
                  <c:v>7.7327999999999994E-2</c:v>
                </c:pt>
                <c:pt idx="19">
                  <c:v>8.1551999999999999E-2</c:v>
                </c:pt>
                <c:pt idx="20">
                  <c:v>8.4829000000000002E-2</c:v>
                </c:pt>
                <c:pt idx="21">
                  <c:v>8.7938000000000002E-2</c:v>
                </c:pt>
                <c:pt idx="22">
                  <c:v>9.1498999999999997E-2</c:v>
                </c:pt>
                <c:pt idx="23">
                  <c:v>9.7618999999999997E-2</c:v>
                </c:pt>
                <c:pt idx="24">
                  <c:v>0.100133</c:v>
                </c:pt>
                <c:pt idx="25">
                  <c:v>0.104337</c:v>
                </c:pt>
                <c:pt idx="26">
                  <c:v>0.108766</c:v>
                </c:pt>
                <c:pt idx="27">
                  <c:v>0.11225300000000001</c:v>
                </c:pt>
                <c:pt idx="28">
                  <c:v>0.117284</c:v>
                </c:pt>
                <c:pt idx="29">
                  <c:v>0.12124500000000001</c:v>
                </c:pt>
                <c:pt idx="30">
                  <c:v>0.12549199999999999</c:v>
                </c:pt>
                <c:pt idx="31">
                  <c:v>0.128022</c:v>
                </c:pt>
                <c:pt idx="32">
                  <c:v>0.12675</c:v>
                </c:pt>
                <c:pt idx="33">
                  <c:v>0.12909200000000001</c:v>
                </c:pt>
                <c:pt idx="34">
                  <c:v>0.133048</c:v>
                </c:pt>
                <c:pt idx="35">
                  <c:v>0.137548</c:v>
                </c:pt>
                <c:pt idx="36">
                  <c:v>0.143208</c:v>
                </c:pt>
                <c:pt idx="37">
                  <c:v>0.14797099999999999</c:v>
                </c:pt>
                <c:pt idx="38">
                  <c:v>0.15386900000000001</c:v>
                </c:pt>
                <c:pt idx="39">
                  <c:v>0.162773</c:v>
                </c:pt>
                <c:pt idx="40">
                  <c:v>0.16437499999999999</c:v>
                </c:pt>
                <c:pt idx="41">
                  <c:v>0.16761799999999999</c:v>
                </c:pt>
                <c:pt idx="42">
                  <c:v>0.17152800000000001</c:v>
                </c:pt>
                <c:pt idx="43">
                  <c:v>0.174849</c:v>
                </c:pt>
                <c:pt idx="44">
                  <c:v>0.17994199999999999</c:v>
                </c:pt>
                <c:pt idx="45">
                  <c:v>0.18366499999999999</c:v>
                </c:pt>
                <c:pt idx="46">
                  <c:v>0.18800700000000001</c:v>
                </c:pt>
                <c:pt idx="47">
                  <c:v>0.19085199999999999</c:v>
                </c:pt>
                <c:pt idx="48">
                  <c:v>0.197348</c:v>
                </c:pt>
                <c:pt idx="49">
                  <c:v>0.20011699999999999</c:v>
                </c:pt>
                <c:pt idx="50">
                  <c:v>0.200465</c:v>
                </c:pt>
                <c:pt idx="51">
                  <c:v>0.20257700000000001</c:v>
                </c:pt>
                <c:pt idx="52">
                  <c:v>0.20635100000000001</c:v>
                </c:pt>
                <c:pt idx="53">
                  <c:v>0.20888599999999999</c:v>
                </c:pt>
                <c:pt idx="54">
                  <c:v>0.21313699999999999</c:v>
                </c:pt>
                <c:pt idx="55">
                  <c:v>0.21523700000000001</c:v>
                </c:pt>
                <c:pt idx="56">
                  <c:v>0.22095699999999999</c:v>
                </c:pt>
                <c:pt idx="57">
                  <c:v>0.227719</c:v>
                </c:pt>
                <c:pt idx="58">
                  <c:v>0.22788700000000001</c:v>
                </c:pt>
                <c:pt idx="59">
                  <c:v>0.22794500000000001</c:v>
                </c:pt>
                <c:pt idx="60">
                  <c:v>0.24137900000000001</c:v>
                </c:pt>
                <c:pt idx="61">
                  <c:v>0.26656299999999999</c:v>
                </c:pt>
                <c:pt idx="62">
                  <c:v>0.246226</c:v>
                </c:pt>
                <c:pt idx="63">
                  <c:v>0.254133</c:v>
                </c:pt>
                <c:pt idx="64">
                  <c:v>0.249614</c:v>
                </c:pt>
                <c:pt idx="65">
                  <c:v>0.24668499999999999</c:v>
                </c:pt>
                <c:pt idx="66">
                  <c:v>0.24670500000000001</c:v>
                </c:pt>
                <c:pt idx="67">
                  <c:v>0.24512</c:v>
                </c:pt>
                <c:pt idx="68">
                  <c:v>0.24868100000000001</c:v>
                </c:pt>
                <c:pt idx="69">
                  <c:v>0.25014599999999998</c:v>
                </c:pt>
                <c:pt idx="70">
                  <c:v>0.253243</c:v>
                </c:pt>
                <c:pt idx="71">
                  <c:v>0.25575799999999999</c:v>
                </c:pt>
                <c:pt idx="72">
                  <c:v>0.25834800000000002</c:v>
                </c:pt>
                <c:pt idx="73">
                  <c:v>0.25956499999999999</c:v>
                </c:pt>
                <c:pt idx="74">
                  <c:v>0.26211000000000001</c:v>
                </c:pt>
                <c:pt idx="75">
                  <c:v>0.26505400000000001</c:v>
                </c:pt>
                <c:pt idx="76">
                  <c:v>0.26677099999999998</c:v>
                </c:pt>
                <c:pt idx="77">
                  <c:v>0.27016099999999998</c:v>
                </c:pt>
                <c:pt idx="78">
                  <c:v>0.27611200000000002</c:v>
                </c:pt>
                <c:pt idx="79">
                  <c:v>0.28018799999999999</c:v>
                </c:pt>
                <c:pt idx="80">
                  <c:v>0.28236499999999998</c:v>
                </c:pt>
                <c:pt idx="81">
                  <c:v>0.27530500000000002</c:v>
                </c:pt>
                <c:pt idx="82">
                  <c:v>0.27884500000000001</c:v>
                </c:pt>
                <c:pt idx="83">
                  <c:v>0.28553299999999998</c:v>
                </c:pt>
                <c:pt idx="84">
                  <c:v>0.28344799999999998</c:v>
                </c:pt>
                <c:pt idx="85">
                  <c:v>0.283001</c:v>
                </c:pt>
                <c:pt idx="86">
                  <c:v>0.28570800000000002</c:v>
                </c:pt>
                <c:pt idx="87">
                  <c:v>0.28490300000000002</c:v>
                </c:pt>
                <c:pt idx="88">
                  <c:v>0.28648499999999999</c:v>
                </c:pt>
                <c:pt idx="89">
                  <c:v>0.28537000000000001</c:v>
                </c:pt>
                <c:pt idx="90">
                  <c:v>0.288045</c:v>
                </c:pt>
                <c:pt idx="91">
                  <c:v>0.291325</c:v>
                </c:pt>
                <c:pt idx="92">
                  <c:v>0.29289700000000002</c:v>
                </c:pt>
                <c:pt idx="93">
                  <c:v>0.29553699999999999</c:v>
                </c:pt>
                <c:pt idx="94">
                  <c:v>0.30107400000000001</c:v>
                </c:pt>
                <c:pt idx="95">
                  <c:v>0.30475400000000002</c:v>
                </c:pt>
                <c:pt idx="96">
                  <c:v>0.30057499999999998</c:v>
                </c:pt>
                <c:pt idx="97">
                  <c:v>0.30338999999999999</c:v>
                </c:pt>
                <c:pt idx="98">
                  <c:v>0.30526799999999998</c:v>
                </c:pt>
                <c:pt idx="99">
                  <c:v>0.31201299999999998</c:v>
                </c:pt>
                <c:pt idx="100">
                  <c:v>0.31901600000000002</c:v>
                </c:pt>
                <c:pt idx="101">
                  <c:v>0.32005</c:v>
                </c:pt>
                <c:pt idx="102">
                  <c:v>0.324764</c:v>
                </c:pt>
                <c:pt idx="103">
                  <c:v>0.39295600000000003</c:v>
                </c:pt>
                <c:pt idx="104">
                  <c:v>0.33428799999999997</c:v>
                </c:pt>
                <c:pt idx="105">
                  <c:v>0.33438000000000001</c:v>
                </c:pt>
                <c:pt idx="106">
                  <c:v>0.39214599999999999</c:v>
                </c:pt>
                <c:pt idx="107">
                  <c:v>0.413304</c:v>
                </c:pt>
                <c:pt idx="108">
                  <c:v>0.32446199999999997</c:v>
                </c:pt>
                <c:pt idx="109">
                  <c:v>0.284188</c:v>
                </c:pt>
                <c:pt idx="110">
                  <c:v>0.27446999999999999</c:v>
                </c:pt>
                <c:pt idx="111">
                  <c:v>0.28012599999999999</c:v>
                </c:pt>
                <c:pt idx="112">
                  <c:v>0.27753699999999998</c:v>
                </c:pt>
                <c:pt idx="113">
                  <c:v>0.27802900000000003</c:v>
                </c:pt>
                <c:pt idx="114">
                  <c:v>0.27557199999999998</c:v>
                </c:pt>
                <c:pt idx="115">
                  <c:v>0.27562999999999999</c:v>
                </c:pt>
                <c:pt idx="116">
                  <c:v>0.27874700000000002</c:v>
                </c:pt>
                <c:pt idx="117">
                  <c:v>0.28279399999999999</c:v>
                </c:pt>
                <c:pt idx="118">
                  <c:v>0.28633700000000001</c:v>
                </c:pt>
                <c:pt idx="119">
                  <c:v>0.28687600000000002</c:v>
                </c:pt>
                <c:pt idx="120">
                  <c:v>0.29227799999999998</c:v>
                </c:pt>
                <c:pt idx="121">
                  <c:v>0.29228300000000002</c:v>
                </c:pt>
                <c:pt idx="122">
                  <c:v>0.29368899999999998</c:v>
                </c:pt>
                <c:pt idx="123">
                  <c:v>0.29997800000000002</c:v>
                </c:pt>
                <c:pt idx="124">
                  <c:v>0.302259</c:v>
                </c:pt>
                <c:pt idx="125">
                  <c:v>0.308529</c:v>
                </c:pt>
                <c:pt idx="126">
                  <c:v>0.31289499999999998</c:v>
                </c:pt>
                <c:pt idx="127">
                  <c:v>0.32214100000000001</c:v>
                </c:pt>
                <c:pt idx="128">
                  <c:v>0.32395699999999999</c:v>
                </c:pt>
                <c:pt idx="129">
                  <c:v>0.33243499999999998</c:v>
                </c:pt>
                <c:pt idx="130">
                  <c:v>0.33328600000000003</c:v>
                </c:pt>
                <c:pt idx="131">
                  <c:v>0.33374500000000001</c:v>
                </c:pt>
                <c:pt idx="132">
                  <c:v>0.33162700000000001</c:v>
                </c:pt>
                <c:pt idx="133">
                  <c:v>0.32786100000000001</c:v>
                </c:pt>
                <c:pt idx="134">
                  <c:v>0.320907</c:v>
                </c:pt>
                <c:pt idx="135">
                  <c:v>0.32060300000000003</c:v>
                </c:pt>
                <c:pt idx="136">
                  <c:v>0.31496000000000002</c:v>
                </c:pt>
                <c:pt idx="137">
                  <c:v>0.31110700000000002</c:v>
                </c:pt>
                <c:pt idx="138">
                  <c:v>0.31138900000000003</c:v>
                </c:pt>
                <c:pt idx="139">
                  <c:v>0.31701800000000002</c:v>
                </c:pt>
                <c:pt idx="140">
                  <c:v>0.31619700000000001</c:v>
                </c:pt>
                <c:pt idx="141">
                  <c:v>0.31845000000000001</c:v>
                </c:pt>
                <c:pt idx="142">
                  <c:v>0.32230999999999999</c:v>
                </c:pt>
                <c:pt idx="143">
                  <c:v>0.33074100000000001</c:v>
                </c:pt>
                <c:pt idx="144">
                  <c:v>0.33672099999999999</c:v>
                </c:pt>
                <c:pt idx="145">
                  <c:v>0.344804</c:v>
                </c:pt>
                <c:pt idx="146">
                  <c:v>0.39817200000000003</c:v>
                </c:pt>
                <c:pt idx="147">
                  <c:v>0.238873</c:v>
                </c:pt>
                <c:pt idx="148">
                  <c:v>0.26912999999999998</c:v>
                </c:pt>
                <c:pt idx="149">
                  <c:v>0.27208100000000002</c:v>
                </c:pt>
                <c:pt idx="150">
                  <c:v>0.25476900000000002</c:v>
                </c:pt>
                <c:pt idx="151">
                  <c:v>0.26500899999999999</c:v>
                </c:pt>
                <c:pt idx="152">
                  <c:v>0.27177699999999999</c:v>
                </c:pt>
                <c:pt idx="153">
                  <c:v>0.27795999999999998</c:v>
                </c:pt>
                <c:pt idx="154">
                  <c:v>0.26225100000000001</c:v>
                </c:pt>
                <c:pt idx="155">
                  <c:v>0.25077700000000003</c:v>
                </c:pt>
                <c:pt idx="156">
                  <c:v>0.25101200000000001</c:v>
                </c:pt>
                <c:pt idx="157">
                  <c:v>0.24437400000000001</c:v>
                </c:pt>
                <c:pt idx="158">
                  <c:v>0.23358400000000001</c:v>
                </c:pt>
                <c:pt idx="159">
                  <c:v>0.21576799999999999</c:v>
                </c:pt>
                <c:pt idx="160">
                  <c:v>0.20818200000000001</c:v>
                </c:pt>
                <c:pt idx="161">
                  <c:v>0.20377400000000001</c:v>
                </c:pt>
                <c:pt idx="162">
                  <c:v>0.20236599999999999</c:v>
                </c:pt>
                <c:pt idx="163">
                  <c:v>0.20216999999999999</c:v>
                </c:pt>
                <c:pt idx="164">
                  <c:v>0.20361599999999999</c:v>
                </c:pt>
                <c:pt idx="165">
                  <c:v>0.205069</c:v>
                </c:pt>
                <c:pt idx="166">
                  <c:v>0.20822399999999999</c:v>
                </c:pt>
                <c:pt idx="167">
                  <c:v>0.20979100000000001</c:v>
                </c:pt>
                <c:pt idx="168">
                  <c:v>0.212367</c:v>
                </c:pt>
                <c:pt idx="169">
                  <c:v>0.218974</c:v>
                </c:pt>
                <c:pt idx="170">
                  <c:v>0.217664</c:v>
                </c:pt>
                <c:pt idx="171">
                  <c:v>0.22350100000000001</c:v>
                </c:pt>
                <c:pt idx="172">
                  <c:v>0.225913</c:v>
                </c:pt>
                <c:pt idx="173">
                  <c:v>0.23380000000000001</c:v>
                </c:pt>
                <c:pt idx="174">
                  <c:v>0.23551</c:v>
                </c:pt>
                <c:pt idx="175">
                  <c:v>0.23359199999999999</c:v>
                </c:pt>
                <c:pt idx="176">
                  <c:v>0.22939799999999999</c:v>
                </c:pt>
                <c:pt idx="177">
                  <c:v>0.21942500000000001</c:v>
                </c:pt>
                <c:pt idx="178">
                  <c:v>0.208201</c:v>
                </c:pt>
                <c:pt idx="179">
                  <c:v>0.19814599999999999</c:v>
                </c:pt>
                <c:pt idx="180">
                  <c:v>0.184529</c:v>
                </c:pt>
                <c:pt idx="181">
                  <c:v>0.17986199999999999</c:v>
                </c:pt>
                <c:pt idx="182">
                  <c:v>0.179678</c:v>
                </c:pt>
                <c:pt idx="183">
                  <c:v>0.17633599999999999</c:v>
                </c:pt>
                <c:pt idx="184">
                  <c:v>0.16800799999999999</c:v>
                </c:pt>
                <c:pt idx="185">
                  <c:v>0.16436500000000001</c:v>
                </c:pt>
                <c:pt idx="186">
                  <c:v>0.16683100000000001</c:v>
                </c:pt>
                <c:pt idx="187">
                  <c:v>0.16296099999999999</c:v>
                </c:pt>
                <c:pt idx="188">
                  <c:v>0.16066900000000001</c:v>
                </c:pt>
                <c:pt idx="189">
                  <c:v>0.16313</c:v>
                </c:pt>
                <c:pt idx="190">
                  <c:v>0.16070799999999999</c:v>
                </c:pt>
                <c:pt idx="191">
                  <c:v>0.167133</c:v>
                </c:pt>
                <c:pt idx="192">
                  <c:v>0.166543</c:v>
                </c:pt>
                <c:pt idx="193">
                  <c:v>0.16262699999999999</c:v>
                </c:pt>
                <c:pt idx="194">
                  <c:v>0.16313800000000001</c:v>
                </c:pt>
                <c:pt idx="195">
                  <c:v>0.16628599999999999</c:v>
                </c:pt>
                <c:pt idx="196">
                  <c:v>0.148891</c:v>
                </c:pt>
                <c:pt idx="197">
                  <c:v>0.138513</c:v>
                </c:pt>
                <c:pt idx="198">
                  <c:v>0.12725800000000001</c:v>
                </c:pt>
                <c:pt idx="199">
                  <c:v>0.12532799999999999</c:v>
                </c:pt>
                <c:pt idx="200">
                  <c:v>0.11656</c:v>
                </c:pt>
                <c:pt idx="201">
                  <c:v>0.103232</c:v>
                </c:pt>
                <c:pt idx="202">
                  <c:v>0.16936799999999999</c:v>
                </c:pt>
                <c:pt idx="203">
                  <c:v>1.4616000000000001E-2</c:v>
                </c:pt>
              </c:numCache>
            </c:numRef>
          </c:val>
          <c:smooth val="0"/>
          <c:extLst xmlns:c16r2="http://schemas.microsoft.com/office/drawing/2015/06/chart">
            <c:ext xmlns:c16="http://schemas.microsoft.com/office/drawing/2014/chart" uri="{C3380CC4-5D6E-409C-BE32-E72D297353CC}">
              <c16:uniqueId val="{00000007-E071-4D20-8FEC-01D82268598C}"/>
            </c:ext>
          </c:extLst>
        </c:ser>
        <c:ser>
          <c:idx val="10"/>
          <c:order val="8"/>
          <c:tx>
            <c:strRef>
              <c:f>combined_dtr_co_plot!$L$18</c:f>
              <c:strCache>
                <c:ptCount val="1"/>
                <c:pt idx="0">
                  <c:v>NPV</c:v>
                </c:pt>
              </c:strCache>
            </c:strRef>
          </c:tx>
          <c:spPr>
            <a:ln w="19050" cap="rnd">
              <a:solidFill>
                <a:srgbClr val="FF000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combined_dtr_co_plot!$L$19:$L$222</c:f>
              <c:numCache>
                <c:formatCode>General</c:formatCode>
                <c:ptCount val="204"/>
                <c:pt idx="0">
                  <c:v>1.9087E-2</c:v>
                </c:pt>
                <c:pt idx="1">
                  <c:v>2.6865E-2</c:v>
                </c:pt>
                <c:pt idx="2">
                  <c:v>3.8517000000000003E-2</c:v>
                </c:pt>
                <c:pt idx="3">
                  <c:v>4.5038000000000002E-2</c:v>
                </c:pt>
                <c:pt idx="4">
                  <c:v>5.2790999999999998E-2</c:v>
                </c:pt>
                <c:pt idx="5">
                  <c:v>5.3191000000000002E-2</c:v>
                </c:pt>
                <c:pt idx="6">
                  <c:v>5.3747000000000003E-2</c:v>
                </c:pt>
                <c:pt idx="7">
                  <c:v>5.0654999999999999E-2</c:v>
                </c:pt>
                <c:pt idx="8">
                  <c:v>5.1929000000000003E-2</c:v>
                </c:pt>
                <c:pt idx="9">
                  <c:v>5.3342000000000001E-2</c:v>
                </c:pt>
                <c:pt idx="10">
                  <c:v>5.3759000000000001E-2</c:v>
                </c:pt>
                <c:pt idx="11">
                  <c:v>5.2698000000000002E-2</c:v>
                </c:pt>
                <c:pt idx="12">
                  <c:v>5.4396E-2</c:v>
                </c:pt>
                <c:pt idx="13">
                  <c:v>5.3607000000000002E-2</c:v>
                </c:pt>
                <c:pt idx="14">
                  <c:v>5.4035E-2</c:v>
                </c:pt>
                <c:pt idx="15">
                  <c:v>5.4196000000000001E-2</c:v>
                </c:pt>
                <c:pt idx="16">
                  <c:v>5.6082E-2</c:v>
                </c:pt>
                <c:pt idx="17">
                  <c:v>5.815E-2</c:v>
                </c:pt>
                <c:pt idx="18">
                  <c:v>6.0524000000000001E-2</c:v>
                </c:pt>
                <c:pt idx="19">
                  <c:v>6.2014E-2</c:v>
                </c:pt>
                <c:pt idx="20">
                  <c:v>6.4145999999999995E-2</c:v>
                </c:pt>
                <c:pt idx="21">
                  <c:v>6.5232999999999999E-2</c:v>
                </c:pt>
                <c:pt idx="22">
                  <c:v>6.6938999999999999E-2</c:v>
                </c:pt>
                <c:pt idx="23">
                  <c:v>6.9894999999999999E-2</c:v>
                </c:pt>
                <c:pt idx="24">
                  <c:v>7.1275000000000005E-2</c:v>
                </c:pt>
                <c:pt idx="25">
                  <c:v>7.2036000000000003E-2</c:v>
                </c:pt>
                <c:pt idx="26">
                  <c:v>7.4505000000000002E-2</c:v>
                </c:pt>
                <c:pt idx="27">
                  <c:v>7.6307E-2</c:v>
                </c:pt>
                <c:pt idx="28">
                  <c:v>7.8939999999999996E-2</c:v>
                </c:pt>
                <c:pt idx="29">
                  <c:v>8.0855999999999997E-2</c:v>
                </c:pt>
                <c:pt idx="30">
                  <c:v>8.2027000000000003E-2</c:v>
                </c:pt>
                <c:pt idx="31">
                  <c:v>8.2881999999999997E-2</c:v>
                </c:pt>
                <c:pt idx="32">
                  <c:v>8.3635000000000001E-2</c:v>
                </c:pt>
                <c:pt idx="33">
                  <c:v>8.3423999999999998E-2</c:v>
                </c:pt>
                <c:pt idx="34">
                  <c:v>8.4540000000000004E-2</c:v>
                </c:pt>
                <c:pt idx="35">
                  <c:v>8.8372999999999993E-2</c:v>
                </c:pt>
                <c:pt idx="36">
                  <c:v>9.4727000000000006E-2</c:v>
                </c:pt>
                <c:pt idx="37">
                  <c:v>0.102404</c:v>
                </c:pt>
                <c:pt idx="38">
                  <c:v>0.111872</c:v>
                </c:pt>
                <c:pt idx="39">
                  <c:v>0.12264700000000001</c:v>
                </c:pt>
                <c:pt idx="40">
                  <c:v>0.12906000000000001</c:v>
                </c:pt>
                <c:pt idx="41">
                  <c:v>0.13399900000000001</c:v>
                </c:pt>
                <c:pt idx="42">
                  <c:v>0.13852100000000001</c:v>
                </c:pt>
                <c:pt idx="43">
                  <c:v>0.14080100000000001</c:v>
                </c:pt>
                <c:pt idx="44">
                  <c:v>0.14448800000000001</c:v>
                </c:pt>
                <c:pt idx="45">
                  <c:v>0.148371</c:v>
                </c:pt>
                <c:pt idx="46">
                  <c:v>0.15138099999999999</c:v>
                </c:pt>
                <c:pt idx="47">
                  <c:v>0.154138</c:v>
                </c:pt>
                <c:pt idx="48">
                  <c:v>0.15818599999999999</c:v>
                </c:pt>
                <c:pt idx="49">
                  <c:v>0.16064200000000001</c:v>
                </c:pt>
                <c:pt idx="50">
                  <c:v>0.16144900000000001</c:v>
                </c:pt>
                <c:pt idx="51">
                  <c:v>0.163271</c:v>
                </c:pt>
                <c:pt idx="52">
                  <c:v>0.167382</c:v>
                </c:pt>
                <c:pt idx="53">
                  <c:v>0.17010600000000001</c:v>
                </c:pt>
                <c:pt idx="54">
                  <c:v>0.17405499999999999</c:v>
                </c:pt>
                <c:pt idx="55">
                  <c:v>0.175175</c:v>
                </c:pt>
                <c:pt idx="56">
                  <c:v>0.180094</c:v>
                </c:pt>
                <c:pt idx="57">
                  <c:v>0.18405099999999999</c:v>
                </c:pt>
                <c:pt idx="58">
                  <c:v>0.18526200000000001</c:v>
                </c:pt>
                <c:pt idx="59">
                  <c:v>0.18529699999999999</c:v>
                </c:pt>
                <c:pt idx="60">
                  <c:v>0.19323000000000001</c:v>
                </c:pt>
                <c:pt idx="61">
                  <c:v>0.20455100000000001</c:v>
                </c:pt>
                <c:pt idx="62">
                  <c:v>0.19994799999999999</c:v>
                </c:pt>
                <c:pt idx="63">
                  <c:v>0.204709</c:v>
                </c:pt>
                <c:pt idx="64">
                  <c:v>0.20465</c:v>
                </c:pt>
                <c:pt idx="65">
                  <c:v>0.20252600000000001</c:v>
                </c:pt>
                <c:pt idx="66">
                  <c:v>0.20388800000000001</c:v>
                </c:pt>
                <c:pt idx="67">
                  <c:v>0.205821</c:v>
                </c:pt>
                <c:pt idx="68">
                  <c:v>0.209144</c:v>
                </c:pt>
                <c:pt idx="69">
                  <c:v>0.21330399999999999</c:v>
                </c:pt>
                <c:pt idx="70">
                  <c:v>0.21560599999999999</c:v>
                </c:pt>
                <c:pt idx="71">
                  <c:v>0.21951499999999999</c:v>
                </c:pt>
                <c:pt idx="72">
                  <c:v>0.221247</c:v>
                </c:pt>
                <c:pt idx="73">
                  <c:v>0.22270999999999999</c:v>
                </c:pt>
                <c:pt idx="74">
                  <c:v>0.22572500000000001</c:v>
                </c:pt>
                <c:pt idx="75">
                  <c:v>0.228154</c:v>
                </c:pt>
                <c:pt idx="76">
                  <c:v>0.22923099999999999</c:v>
                </c:pt>
                <c:pt idx="77">
                  <c:v>0.231239</c:v>
                </c:pt>
                <c:pt idx="78">
                  <c:v>0.23513800000000001</c:v>
                </c:pt>
                <c:pt idx="79">
                  <c:v>0.23642099999999999</c:v>
                </c:pt>
                <c:pt idx="80">
                  <c:v>0.23882400000000001</c:v>
                </c:pt>
                <c:pt idx="81">
                  <c:v>0.23349300000000001</c:v>
                </c:pt>
                <c:pt idx="82">
                  <c:v>0.231604</c:v>
                </c:pt>
                <c:pt idx="83">
                  <c:v>0.23483799999999999</c:v>
                </c:pt>
                <c:pt idx="84">
                  <c:v>0.23343700000000001</c:v>
                </c:pt>
                <c:pt idx="85">
                  <c:v>0.233767</c:v>
                </c:pt>
                <c:pt idx="86">
                  <c:v>0.23702999999999999</c:v>
                </c:pt>
                <c:pt idx="87">
                  <c:v>0.235234</c:v>
                </c:pt>
                <c:pt idx="88">
                  <c:v>0.23696400000000001</c:v>
                </c:pt>
                <c:pt idx="89">
                  <c:v>0.23658499999999999</c:v>
                </c:pt>
                <c:pt idx="90">
                  <c:v>0.240874</c:v>
                </c:pt>
                <c:pt idx="91">
                  <c:v>0.243418</c:v>
                </c:pt>
                <c:pt idx="92">
                  <c:v>0.24551999999999999</c:v>
                </c:pt>
                <c:pt idx="93">
                  <c:v>0.24827399999999999</c:v>
                </c:pt>
                <c:pt idx="94">
                  <c:v>0.25218000000000002</c:v>
                </c:pt>
                <c:pt idx="95">
                  <c:v>0.256079</c:v>
                </c:pt>
                <c:pt idx="96">
                  <c:v>0.25170999999999999</c:v>
                </c:pt>
                <c:pt idx="97">
                  <c:v>0.25608500000000001</c:v>
                </c:pt>
                <c:pt idx="98">
                  <c:v>0.25651200000000002</c:v>
                </c:pt>
                <c:pt idx="99">
                  <c:v>0.258357</c:v>
                </c:pt>
                <c:pt idx="100">
                  <c:v>0.25879099999999999</c:v>
                </c:pt>
                <c:pt idx="101">
                  <c:v>0.25792399999999999</c:v>
                </c:pt>
                <c:pt idx="102">
                  <c:v>0.26180399999999998</c:v>
                </c:pt>
                <c:pt idx="103">
                  <c:v>0.30817499999999998</c:v>
                </c:pt>
                <c:pt idx="104">
                  <c:v>0.26173200000000002</c:v>
                </c:pt>
                <c:pt idx="105">
                  <c:v>0.26520700000000003</c:v>
                </c:pt>
                <c:pt idx="106">
                  <c:v>0.32783899999999999</c:v>
                </c:pt>
                <c:pt idx="107">
                  <c:v>0.259266</c:v>
                </c:pt>
                <c:pt idx="108">
                  <c:v>0.272229</c:v>
                </c:pt>
                <c:pt idx="109">
                  <c:v>0.216394</c:v>
                </c:pt>
                <c:pt idx="110">
                  <c:v>0.21220800000000001</c:v>
                </c:pt>
                <c:pt idx="111">
                  <c:v>0.22189300000000001</c:v>
                </c:pt>
                <c:pt idx="112">
                  <c:v>0.21813199999999999</c:v>
                </c:pt>
                <c:pt idx="113">
                  <c:v>0.21127399999999999</c:v>
                </c:pt>
                <c:pt idx="114">
                  <c:v>0.210172</c:v>
                </c:pt>
                <c:pt idx="115">
                  <c:v>0.21120800000000001</c:v>
                </c:pt>
                <c:pt idx="116">
                  <c:v>0.21312500000000001</c:v>
                </c:pt>
                <c:pt idx="117">
                  <c:v>0.21785099999999999</c:v>
                </c:pt>
                <c:pt idx="118">
                  <c:v>0.21929799999999999</c:v>
                </c:pt>
                <c:pt idx="119">
                  <c:v>0.22114200000000001</c:v>
                </c:pt>
                <c:pt idx="120">
                  <c:v>0.22653200000000001</c:v>
                </c:pt>
                <c:pt idx="121">
                  <c:v>0.22739500000000001</c:v>
                </c:pt>
                <c:pt idx="122">
                  <c:v>0.22841700000000001</c:v>
                </c:pt>
                <c:pt idx="123">
                  <c:v>0.23166800000000001</c:v>
                </c:pt>
                <c:pt idx="124">
                  <c:v>0.23668900000000001</c:v>
                </c:pt>
                <c:pt idx="125">
                  <c:v>0.23785000000000001</c:v>
                </c:pt>
                <c:pt idx="126">
                  <c:v>0.24025099999999999</c:v>
                </c:pt>
                <c:pt idx="127">
                  <c:v>0.24493200000000001</c:v>
                </c:pt>
                <c:pt idx="128">
                  <c:v>0.24496200000000001</c:v>
                </c:pt>
                <c:pt idx="129">
                  <c:v>0.249581</c:v>
                </c:pt>
                <c:pt idx="130">
                  <c:v>0.24886800000000001</c:v>
                </c:pt>
                <c:pt idx="131">
                  <c:v>0.25014999999999998</c:v>
                </c:pt>
                <c:pt idx="132">
                  <c:v>0.24795400000000001</c:v>
                </c:pt>
                <c:pt idx="133">
                  <c:v>0.24932099999999999</c:v>
                </c:pt>
                <c:pt idx="134">
                  <c:v>0.24617800000000001</c:v>
                </c:pt>
                <c:pt idx="135">
                  <c:v>0.24640999999999999</c:v>
                </c:pt>
                <c:pt idx="136">
                  <c:v>0.24421399999999999</c:v>
                </c:pt>
                <c:pt idx="137">
                  <c:v>0.24152799999999999</c:v>
                </c:pt>
                <c:pt idx="138">
                  <c:v>0.242003</c:v>
                </c:pt>
                <c:pt idx="139">
                  <c:v>0.243702</c:v>
                </c:pt>
                <c:pt idx="140">
                  <c:v>0.24315899999999999</c:v>
                </c:pt>
                <c:pt idx="141">
                  <c:v>0.24335799999999999</c:v>
                </c:pt>
                <c:pt idx="142">
                  <c:v>0.24346200000000001</c:v>
                </c:pt>
                <c:pt idx="143">
                  <c:v>0.24821299999999999</c:v>
                </c:pt>
                <c:pt idx="144">
                  <c:v>0.25432199999999999</c:v>
                </c:pt>
                <c:pt idx="145">
                  <c:v>0.26752700000000001</c:v>
                </c:pt>
                <c:pt idx="146">
                  <c:v>0.30983300000000003</c:v>
                </c:pt>
                <c:pt idx="147">
                  <c:v>0.200548</c:v>
                </c:pt>
                <c:pt idx="148">
                  <c:v>0.211784</c:v>
                </c:pt>
                <c:pt idx="149">
                  <c:v>0.225851</c:v>
                </c:pt>
                <c:pt idx="150">
                  <c:v>0.210532</c:v>
                </c:pt>
                <c:pt idx="151">
                  <c:v>0.20802000000000001</c:v>
                </c:pt>
                <c:pt idx="152">
                  <c:v>0.21893199999999999</c:v>
                </c:pt>
                <c:pt idx="153">
                  <c:v>0.22183600000000001</c:v>
                </c:pt>
                <c:pt idx="154">
                  <c:v>0.21215500000000001</c:v>
                </c:pt>
                <c:pt idx="155">
                  <c:v>0.21051600000000001</c:v>
                </c:pt>
                <c:pt idx="156">
                  <c:v>0.21187900000000001</c:v>
                </c:pt>
                <c:pt idx="157">
                  <c:v>0.21249399999999999</c:v>
                </c:pt>
                <c:pt idx="158">
                  <c:v>0.209117</c:v>
                </c:pt>
                <c:pt idx="159">
                  <c:v>0.20527100000000001</c:v>
                </c:pt>
                <c:pt idx="160">
                  <c:v>0.20244599999999999</c:v>
                </c:pt>
                <c:pt idx="161">
                  <c:v>0.202429</c:v>
                </c:pt>
                <c:pt idx="162">
                  <c:v>0.20083300000000001</c:v>
                </c:pt>
                <c:pt idx="163">
                  <c:v>0.20302200000000001</c:v>
                </c:pt>
                <c:pt idx="164">
                  <c:v>0.203625</c:v>
                </c:pt>
                <c:pt idx="165">
                  <c:v>0.20225399999999999</c:v>
                </c:pt>
                <c:pt idx="166">
                  <c:v>0.20560500000000001</c:v>
                </c:pt>
                <c:pt idx="167">
                  <c:v>0.203843</c:v>
                </c:pt>
                <c:pt idx="168">
                  <c:v>0.205232</c:v>
                </c:pt>
                <c:pt idx="169">
                  <c:v>0.208089</c:v>
                </c:pt>
                <c:pt idx="170">
                  <c:v>0.20735999999999999</c:v>
                </c:pt>
                <c:pt idx="171">
                  <c:v>0.208204</c:v>
                </c:pt>
                <c:pt idx="172">
                  <c:v>0.208978</c:v>
                </c:pt>
                <c:pt idx="173">
                  <c:v>0.20996500000000001</c:v>
                </c:pt>
                <c:pt idx="174">
                  <c:v>0.21057000000000001</c:v>
                </c:pt>
                <c:pt idx="175">
                  <c:v>0.21262900000000001</c:v>
                </c:pt>
                <c:pt idx="176">
                  <c:v>0.213086</c:v>
                </c:pt>
                <c:pt idx="177">
                  <c:v>0.20827000000000001</c:v>
                </c:pt>
                <c:pt idx="178">
                  <c:v>0.20469200000000001</c:v>
                </c:pt>
                <c:pt idx="179">
                  <c:v>0.19967199999999999</c:v>
                </c:pt>
                <c:pt idx="180">
                  <c:v>0.194378</c:v>
                </c:pt>
                <c:pt idx="181">
                  <c:v>0.19119800000000001</c:v>
                </c:pt>
                <c:pt idx="182">
                  <c:v>0.190218</c:v>
                </c:pt>
                <c:pt idx="183">
                  <c:v>0.18665100000000001</c:v>
                </c:pt>
                <c:pt idx="184">
                  <c:v>0.18412600000000001</c:v>
                </c:pt>
                <c:pt idx="185">
                  <c:v>0.18246599999999999</c:v>
                </c:pt>
                <c:pt idx="186">
                  <c:v>0.18147099999999999</c:v>
                </c:pt>
                <c:pt idx="187">
                  <c:v>0.182807</c:v>
                </c:pt>
                <c:pt idx="188">
                  <c:v>0.177235</c:v>
                </c:pt>
                <c:pt idx="189">
                  <c:v>0.17752000000000001</c:v>
                </c:pt>
                <c:pt idx="190">
                  <c:v>0.17961099999999999</c:v>
                </c:pt>
                <c:pt idx="191">
                  <c:v>0.171427</c:v>
                </c:pt>
                <c:pt idx="192">
                  <c:v>0.17668500000000001</c:v>
                </c:pt>
                <c:pt idx="193">
                  <c:v>0.17245199999999999</c:v>
                </c:pt>
                <c:pt idx="194">
                  <c:v>0.170492</c:v>
                </c:pt>
                <c:pt idx="195">
                  <c:v>0.16838700000000001</c:v>
                </c:pt>
                <c:pt idx="196">
                  <c:v>0.157389</c:v>
                </c:pt>
                <c:pt idx="197">
                  <c:v>0.15182100000000001</c:v>
                </c:pt>
                <c:pt idx="198">
                  <c:v>0.150251</c:v>
                </c:pt>
                <c:pt idx="199">
                  <c:v>0.138376</c:v>
                </c:pt>
                <c:pt idx="200">
                  <c:v>0.137212</c:v>
                </c:pt>
                <c:pt idx="201">
                  <c:v>0.13156899999999999</c:v>
                </c:pt>
                <c:pt idx="202">
                  <c:v>9.6168000000000003E-2</c:v>
                </c:pt>
                <c:pt idx="203">
                  <c:v>9.3967999999999996E-2</c:v>
                </c:pt>
              </c:numCache>
            </c:numRef>
          </c:val>
          <c:smooth val="0"/>
          <c:extLst xmlns:c16r2="http://schemas.microsoft.com/office/drawing/2015/06/chart">
            <c:ext xmlns:c16="http://schemas.microsoft.com/office/drawing/2014/chart" uri="{C3380CC4-5D6E-409C-BE32-E72D297353CC}">
              <c16:uniqueId val="{00000008-E071-4D20-8FEC-01D82268598C}"/>
            </c:ext>
          </c:extLst>
        </c:ser>
        <c:ser>
          <c:idx val="11"/>
          <c:order val="9"/>
          <c:tx>
            <c:strRef>
              <c:f>combined_dtr_co_plot!$M$18</c:f>
              <c:strCache>
                <c:ptCount val="1"/>
                <c:pt idx="0">
                  <c:v>S</c:v>
                </c:pt>
              </c:strCache>
            </c:strRef>
          </c:tx>
          <c:spPr>
            <a:ln w="19050" cap="rnd">
              <a:solidFill>
                <a:srgbClr val="00B0F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combined_dtr_co_plot!$M$19:$M$222</c:f>
              <c:numCache>
                <c:formatCode>General</c:formatCode>
                <c:ptCount val="204"/>
                <c:pt idx="0">
                  <c:v>2.0441999999999998E-2</c:v>
                </c:pt>
                <c:pt idx="1">
                  <c:v>3.1127999999999999E-2</c:v>
                </c:pt>
                <c:pt idx="2">
                  <c:v>4.7910000000000001E-2</c:v>
                </c:pt>
                <c:pt idx="3">
                  <c:v>5.8961E-2</c:v>
                </c:pt>
                <c:pt idx="4">
                  <c:v>7.1646000000000001E-2</c:v>
                </c:pt>
                <c:pt idx="5">
                  <c:v>7.3427999999999993E-2</c:v>
                </c:pt>
                <c:pt idx="6">
                  <c:v>7.7261999999999997E-2</c:v>
                </c:pt>
                <c:pt idx="7">
                  <c:v>7.8895999999999994E-2</c:v>
                </c:pt>
                <c:pt idx="8">
                  <c:v>8.3222000000000004E-2</c:v>
                </c:pt>
                <c:pt idx="9">
                  <c:v>8.6346000000000006E-2</c:v>
                </c:pt>
                <c:pt idx="10">
                  <c:v>8.9409000000000002E-2</c:v>
                </c:pt>
                <c:pt idx="11">
                  <c:v>9.0499999999999997E-2</c:v>
                </c:pt>
                <c:pt idx="12">
                  <c:v>9.2828999999999995E-2</c:v>
                </c:pt>
                <c:pt idx="13">
                  <c:v>9.4237000000000001E-2</c:v>
                </c:pt>
                <c:pt idx="14">
                  <c:v>9.7295000000000006E-2</c:v>
                </c:pt>
                <c:pt idx="15">
                  <c:v>0.100152</c:v>
                </c:pt>
                <c:pt idx="16">
                  <c:v>0.10443</c:v>
                </c:pt>
                <c:pt idx="17">
                  <c:v>0.107599</c:v>
                </c:pt>
                <c:pt idx="18">
                  <c:v>0.111107</c:v>
                </c:pt>
                <c:pt idx="19">
                  <c:v>0.116206</c:v>
                </c:pt>
                <c:pt idx="20">
                  <c:v>0.119948</c:v>
                </c:pt>
                <c:pt idx="21">
                  <c:v>0.12399300000000001</c:v>
                </c:pt>
                <c:pt idx="22">
                  <c:v>0.127358</c:v>
                </c:pt>
                <c:pt idx="23">
                  <c:v>0.13292300000000001</c:v>
                </c:pt>
                <c:pt idx="24">
                  <c:v>0.13561899999999999</c:v>
                </c:pt>
                <c:pt idx="25">
                  <c:v>0.13830799999999999</c:v>
                </c:pt>
                <c:pt idx="26">
                  <c:v>0.142182</c:v>
                </c:pt>
                <c:pt idx="27">
                  <c:v>0.14615600000000001</c:v>
                </c:pt>
                <c:pt idx="28">
                  <c:v>0.14982200000000001</c:v>
                </c:pt>
                <c:pt idx="29">
                  <c:v>0.15310799999999999</c:v>
                </c:pt>
                <c:pt idx="30">
                  <c:v>0.15545700000000001</c:v>
                </c:pt>
                <c:pt idx="31">
                  <c:v>0.15712400000000001</c:v>
                </c:pt>
                <c:pt idx="32">
                  <c:v>0.156412</c:v>
                </c:pt>
                <c:pt idx="33">
                  <c:v>0.158552</c:v>
                </c:pt>
                <c:pt idx="34">
                  <c:v>0.16001199999999999</c:v>
                </c:pt>
                <c:pt idx="35">
                  <c:v>0.16411500000000001</c:v>
                </c:pt>
                <c:pt idx="36">
                  <c:v>0.168743</c:v>
                </c:pt>
                <c:pt idx="37">
                  <c:v>0.17283499999999999</c:v>
                </c:pt>
                <c:pt idx="38">
                  <c:v>0.17755099999999999</c:v>
                </c:pt>
                <c:pt idx="39">
                  <c:v>0.18365500000000001</c:v>
                </c:pt>
                <c:pt idx="40">
                  <c:v>0.18562600000000001</c:v>
                </c:pt>
                <c:pt idx="41">
                  <c:v>0.18939800000000001</c:v>
                </c:pt>
                <c:pt idx="42">
                  <c:v>0.19347500000000001</c:v>
                </c:pt>
                <c:pt idx="43">
                  <c:v>0.195464</c:v>
                </c:pt>
                <c:pt idx="44">
                  <c:v>0.19942399999999999</c:v>
                </c:pt>
                <c:pt idx="45">
                  <c:v>0.20280699999999999</c:v>
                </c:pt>
                <c:pt idx="46">
                  <c:v>0.20630100000000001</c:v>
                </c:pt>
                <c:pt idx="47">
                  <c:v>0.20877699999999999</c:v>
                </c:pt>
                <c:pt idx="48">
                  <c:v>0.21312600000000001</c:v>
                </c:pt>
                <c:pt idx="49">
                  <c:v>0.213842</c:v>
                </c:pt>
                <c:pt idx="50">
                  <c:v>0.21442800000000001</c:v>
                </c:pt>
                <c:pt idx="51">
                  <c:v>0.21479300000000001</c:v>
                </c:pt>
                <c:pt idx="52">
                  <c:v>0.218948</c:v>
                </c:pt>
                <c:pt idx="53">
                  <c:v>0.22097700000000001</c:v>
                </c:pt>
                <c:pt idx="54">
                  <c:v>0.22331599999999999</c:v>
                </c:pt>
                <c:pt idx="55">
                  <c:v>0.22398899999999999</c:v>
                </c:pt>
                <c:pt idx="56">
                  <c:v>0.229459</c:v>
                </c:pt>
                <c:pt idx="57">
                  <c:v>0.23494499999999999</c:v>
                </c:pt>
                <c:pt idx="58">
                  <c:v>0.23363700000000001</c:v>
                </c:pt>
                <c:pt idx="59">
                  <c:v>0.23385700000000001</c:v>
                </c:pt>
                <c:pt idx="60">
                  <c:v>0.244784</c:v>
                </c:pt>
                <c:pt idx="61">
                  <c:v>0.261714</c:v>
                </c:pt>
                <c:pt idx="62">
                  <c:v>0.24817600000000001</c:v>
                </c:pt>
                <c:pt idx="63">
                  <c:v>0.25561699999999998</c:v>
                </c:pt>
                <c:pt idx="64">
                  <c:v>0.25444099999999997</c:v>
                </c:pt>
                <c:pt idx="65">
                  <c:v>0.25147999999999998</c:v>
                </c:pt>
                <c:pt idx="66">
                  <c:v>0.25298700000000002</c:v>
                </c:pt>
                <c:pt idx="67">
                  <c:v>0.25264300000000001</c:v>
                </c:pt>
                <c:pt idx="68">
                  <c:v>0.25642999999999999</c:v>
                </c:pt>
                <c:pt idx="69">
                  <c:v>0.258629</c:v>
                </c:pt>
                <c:pt idx="70">
                  <c:v>0.26141300000000001</c:v>
                </c:pt>
                <c:pt idx="71">
                  <c:v>0.26550099999999999</c:v>
                </c:pt>
                <c:pt idx="72">
                  <c:v>0.266818</c:v>
                </c:pt>
                <c:pt idx="73">
                  <c:v>0.26849499999999998</c:v>
                </c:pt>
                <c:pt idx="74">
                  <c:v>0.27134399999999997</c:v>
                </c:pt>
                <c:pt idx="75">
                  <c:v>0.27462900000000001</c:v>
                </c:pt>
                <c:pt idx="76">
                  <c:v>0.27593000000000001</c:v>
                </c:pt>
                <c:pt idx="77">
                  <c:v>0.27860299999999999</c:v>
                </c:pt>
                <c:pt idx="78">
                  <c:v>0.284551</c:v>
                </c:pt>
                <c:pt idx="79">
                  <c:v>0.28900199999999998</c:v>
                </c:pt>
                <c:pt idx="80">
                  <c:v>0.29293599999999997</c:v>
                </c:pt>
                <c:pt idx="81">
                  <c:v>0.28674500000000003</c:v>
                </c:pt>
                <c:pt idx="82">
                  <c:v>0.28618300000000002</c:v>
                </c:pt>
                <c:pt idx="83">
                  <c:v>0.29675600000000002</c:v>
                </c:pt>
                <c:pt idx="84">
                  <c:v>0.30151</c:v>
                </c:pt>
                <c:pt idx="85">
                  <c:v>0.299788</c:v>
                </c:pt>
                <c:pt idx="86">
                  <c:v>0.30347299999999999</c:v>
                </c:pt>
                <c:pt idx="87">
                  <c:v>0.30314000000000002</c:v>
                </c:pt>
                <c:pt idx="88">
                  <c:v>0.30746200000000001</c:v>
                </c:pt>
                <c:pt idx="89">
                  <c:v>0.30752200000000002</c:v>
                </c:pt>
                <c:pt idx="90">
                  <c:v>0.31107600000000002</c:v>
                </c:pt>
                <c:pt idx="91">
                  <c:v>0.31491799999999998</c:v>
                </c:pt>
                <c:pt idx="92">
                  <c:v>0.316168</c:v>
                </c:pt>
                <c:pt idx="93">
                  <c:v>0.32073099999999999</c:v>
                </c:pt>
                <c:pt idx="94">
                  <c:v>0.32435599999999998</c:v>
                </c:pt>
                <c:pt idx="95">
                  <c:v>0.32822299999999999</c:v>
                </c:pt>
                <c:pt idx="96">
                  <c:v>0.32414700000000002</c:v>
                </c:pt>
                <c:pt idx="97">
                  <c:v>0.328706</c:v>
                </c:pt>
                <c:pt idx="98">
                  <c:v>0.32750099999999999</c:v>
                </c:pt>
                <c:pt idx="99">
                  <c:v>0.32879599999999998</c:v>
                </c:pt>
                <c:pt idx="100">
                  <c:v>0.33086199999999999</c:v>
                </c:pt>
                <c:pt idx="101">
                  <c:v>0.33830700000000002</c:v>
                </c:pt>
                <c:pt idx="102">
                  <c:v>0.34109899999999999</c:v>
                </c:pt>
                <c:pt idx="103">
                  <c:v>0.41593799999999997</c:v>
                </c:pt>
                <c:pt idx="104">
                  <c:v>0.353186</c:v>
                </c:pt>
                <c:pt idx="105">
                  <c:v>0.36543300000000001</c:v>
                </c:pt>
                <c:pt idx="106">
                  <c:v>0.40054699999999999</c:v>
                </c:pt>
                <c:pt idx="107">
                  <c:v>0.39144800000000002</c:v>
                </c:pt>
                <c:pt idx="108">
                  <c:v>0.37345800000000001</c:v>
                </c:pt>
                <c:pt idx="109">
                  <c:v>0.34516799999999997</c:v>
                </c:pt>
                <c:pt idx="110">
                  <c:v>0.34061200000000003</c:v>
                </c:pt>
                <c:pt idx="111">
                  <c:v>0.35659000000000002</c:v>
                </c:pt>
                <c:pt idx="112">
                  <c:v>0.36135099999999998</c:v>
                </c:pt>
                <c:pt idx="113">
                  <c:v>0.36345100000000002</c:v>
                </c:pt>
                <c:pt idx="114">
                  <c:v>0.35873500000000003</c:v>
                </c:pt>
                <c:pt idx="115">
                  <c:v>0.360176</c:v>
                </c:pt>
                <c:pt idx="116">
                  <c:v>0.35865799999999998</c:v>
                </c:pt>
                <c:pt idx="117">
                  <c:v>0.361093</c:v>
                </c:pt>
                <c:pt idx="118">
                  <c:v>0.36541600000000002</c:v>
                </c:pt>
                <c:pt idx="119">
                  <c:v>0.36843199999999998</c:v>
                </c:pt>
                <c:pt idx="120">
                  <c:v>0.37014999999999998</c:v>
                </c:pt>
                <c:pt idx="121">
                  <c:v>0.37236900000000001</c:v>
                </c:pt>
                <c:pt idx="122">
                  <c:v>0.373641</c:v>
                </c:pt>
                <c:pt idx="123">
                  <c:v>0.37727500000000003</c:v>
                </c:pt>
                <c:pt idx="124">
                  <c:v>0.37887900000000002</c:v>
                </c:pt>
                <c:pt idx="125">
                  <c:v>0.38517099999999999</c:v>
                </c:pt>
                <c:pt idx="126">
                  <c:v>0.38528800000000002</c:v>
                </c:pt>
                <c:pt idx="127">
                  <c:v>0.39061800000000002</c:v>
                </c:pt>
                <c:pt idx="128">
                  <c:v>0.39237100000000003</c:v>
                </c:pt>
                <c:pt idx="129">
                  <c:v>0.39641399999999999</c:v>
                </c:pt>
                <c:pt idx="130">
                  <c:v>0.40098899999999998</c:v>
                </c:pt>
                <c:pt idx="131">
                  <c:v>0.39907599999999999</c:v>
                </c:pt>
                <c:pt idx="132">
                  <c:v>0.39985300000000001</c:v>
                </c:pt>
                <c:pt idx="133">
                  <c:v>0.400399</c:v>
                </c:pt>
                <c:pt idx="134">
                  <c:v>0.39740700000000001</c:v>
                </c:pt>
                <c:pt idx="135">
                  <c:v>0.40296399999999999</c:v>
                </c:pt>
                <c:pt idx="136">
                  <c:v>0.39856900000000001</c:v>
                </c:pt>
                <c:pt idx="137">
                  <c:v>0.40032000000000001</c:v>
                </c:pt>
                <c:pt idx="138">
                  <c:v>0.399501</c:v>
                </c:pt>
                <c:pt idx="139">
                  <c:v>0.402555</c:v>
                </c:pt>
                <c:pt idx="140">
                  <c:v>0.39975899999999998</c:v>
                </c:pt>
                <c:pt idx="141">
                  <c:v>0.40432800000000002</c:v>
                </c:pt>
                <c:pt idx="142">
                  <c:v>0.40792200000000001</c:v>
                </c:pt>
                <c:pt idx="143">
                  <c:v>0.416155</c:v>
                </c:pt>
                <c:pt idx="144">
                  <c:v>0.42787500000000001</c:v>
                </c:pt>
                <c:pt idx="145">
                  <c:v>0.44357799999999997</c:v>
                </c:pt>
                <c:pt idx="146">
                  <c:v>0.43116599999999999</c:v>
                </c:pt>
                <c:pt idx="147">
                  <c:v>0.28799000000000002</c:v>
                </c:pt>
                <c:pt idx="148">
                  <c:v>0.27730399999999999</c:v>
                </c:pt>
                <c:pt idx="149">
                  <c:v>0.33393200000000001</c:v>
                </c:pt>
                <c:pt idx="150">
                  <c:v>0.37347999999999998</c:v>
                </c:pt>
                <c:pt idx="151">
                  <c:v>0.38085200000000002</c:v>
                </c:pt>
                <c:pt idx="152">
                  <c:v>0.38522899999999999</c:v>
                </c:pt>
                <c:pt idx="153">
                  <c:v>0.39933000000000002</c:v>
                </c:pt>
                <c:pt idx="154">
                  <c:v>0.35609600000000002</c:v>
                </c:pt>
                <c:pt idx="155">
                  <c:v>0.36832700000000002</c:v>
                </c:pt>
                <c:pt idx="156">
                  <c:v>0.37614199999999998</c:v>
                </c:pt>
                <c:pt idx="157">
                  <c:v>0.37417400000000001</c:v>
                </c:pt>
                <c:pt idx="158">
                  <c:v>0.37184099999999998</c:v>
                </c:pt>
                <c:pt idx="159">
                  <c:v>0.36088999999999999</c:v>
                </c:pt>
                <c:pt idx="160">
                  <c:v>0.35781400000000002</c:v>
                </c:pt>
                <c:pt idx="161">
                  <c:v>0.3574</c:v>
                </c:pt>
                <c:pt idx="162">
                  <c:v>0.35697600000000002</c:v>
                </c:pt>
                <c:pt idx="163">
                  <c:v>0.35803800000000002</c:v>
                </c:pt>
                <c:pt idx="164">
                  <c:v>0.35665200000000002</c:v>
                </c:pt>
                <c:pt idx="165">
                  <c:v>0.35946800000000001</c:v>
                </c:pt>
                <c:pt idx="166">
                  <c:v>0.36108800000000002</c:v>
                </c:pt>
                <c:pt idx="167">
                  <c:v>0.36030099999999998</c:v>
                </c:pt>
                <c:pt idx="168">
                  <c:v>0.35947800000000002</c:v>
                </c:pt>
                <c:pt idx="169">
                  <c:v>0.362757</c:v>
                </c:pt>
                <c:pt idx="170">
                  <c:v>0.35959999999999998</c:v>
                </c:pt>
                <c:pt idx="171">
                  <c:v>0.36068</c:v>
                </c:pt>
                <c:pt idx="172">
                  <c:v>0.36273100000000003</c:v>
                </c:pt>
                <c:pt idx="173">
                  <c:v>0.36208600000000002</c:v>
                </c:pt>
                <c:pt idx="174">
                  <c:v>0.36272700000000002</c:v>
                </c:pt>
                <c:pt idx="175">
                  <c:v>0.36224000000000001</c:v>
                </c:pt>
                <c:pt idx="176">
                  <c:v>0.36155799999999999</c:v>
                </c:pt>
                <c:pt idx="177">
                  <c:v>0.35942000000000002</c:v>
                </c:pt>
                <c:pt idx="178">
                  <c:v>0.35267199999999999</c:v>
                </c:pt>
                <c:pt idx="179">
                  <c:v>0.34210000000000002</c:v>
                </c:pt>
                <c:pt idx="180">
                  <c:v>0.333534</c:v>
                </c:pt>
                <c:pt idx="181">
                  <c:v>0.33112399999999997</c:v>
                </c:pt>
                <c:pt idx="182">
                  <c:v>0.32585900000000001</c:v>
                </c:pt>
                <c:pt idx="183">
                  <c:v>0.32050299999999998</c:v>
                </c:pt>
                <c:pt idx="184">
                  <c:v>0.31246400000000002</c:v>
                </c:pt>
                <c:pt idx="185">
                  <c:v>0.31163200000000002</c:v>
                </c:pt>
                <c:pt idx="186">
                  <c:v>0.31475700000000001</c:v>
                </c:pt>
                <c:pt idx="187">
                  <c:v>0.31111800000000001</c:v>
                </c:pt>
                <c:pt idx="188">
                  <c:v>0.305894</c:v>
                </c:pt>
                <c:pt idx="189">
                  <c:v>0.30105300000000002</c:v>
                </c:pt>
                <c:pt idx="190">
                  <c:v>0.30723800000000001</c:v>
                </c:pt>
                <c:pt idx="191">
                  <c:v>0.295487</c:v>
                </c:pt>
                <c:pt idx="192">
                  <c:v>0.30517699999999998</c:v>
                </c:pt>
                <c:pt idx="193">
                  <c:v>0.29619099999999998</c:v>
                </c:pt>
                <c:pt idx="194">
                  <c:v>0.29248200000000002</c:v>
                </c:pt>
                <c:pt idx="195">
                  <c:v>0.28722399999999998</c:v>
                </c:pt>
                <c:pt idx="196">
                  <c:v>0.28024399999999999</c:v>
                </c:pt>
                <c:pt idx="197">
                  <c:v>0.26371899999999998</c:v>
                </c:pt>
                <c:pt idx="198">
                  <c:v>0.243196</c:v>
                </c:pt>
                <c:pt idx="199">
                  <c:v>0.243615</c:v>
                </c:pt>
                <c:pt idx="200">
                  <c:v>0.22275900000000001</c:v>
                </c:pt>
                <c:pt idx="201">
                  <c:v>0.224887</c:v>
                </c:pt>
                <c:pt idx="202">
                  <c:v>0.24568999999999999</c:v>
                </c:pt>
                <c:pt idx="203">
                  <c:v>0.25860699999999998</c:v>
                </c:pt>
              </c:numCache>
            </c:numRef>
          </c:val>
          <c:smooth val="0"/>
          <c:extLst xmlns:c16r2="http://schemas.microsoft.com/office/drawing/2015/06/chart">
            <c:ext xmlns:c16="http://schemas.microsoft.com/office/drawing/2014/chart" uri="{C3380CC4-5D6E-409C-BE32-E72D297353CC}">
              <c16:uniqueId val="{00000009-E071-4D20-8FEC-01D82268598C}"/>
            </c:ext>
          </c:extLst>
        </c:ser>
        <c:ser>
          <c:idx val="13"/>
          <c:order val="10"/>
          <c:tx>
            <c:strRef>
              <c:f>combined_dtr_co_plot!$O$18</c:f>
              <c:strCache>
                <c:ptCount val="1"/>
                <c:pt idx="0">
                  <c:v>S</c:v>
                </c:pt>
              </c:strCache>
            </c:strRef>
          </c:tx>
          <c:spPr>
            <a:ln w="19050" cap="rnd">
              <a:solidFill>
                <a:srgbClr val="00B0F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combined_dtr_co_plot!$O$19:$O$222</c:f>
              <c:numCache>
                <c:formatCode>General</c:formatCode>
                <c:ptCount val="204"/>
                <c:pt idx="0">
                  <c:v>4.3992999999999997E-2</c:v>
                </c:pt>
                <c:pt idx="1">
                  <c:v>5.5310999999999999E-2</c:v>
                </c:pt>
                <c:pt idx="2">
                  <c:v>6.8914000000000003E-2</c:v>
                </c:pt>
                <c:pt idx="3">
                  <c:v>8.4266999999999995E-2</c:v>
                </c:pt>
                <c:pt idx="4">
                  <c:v>0.10215299999999999</c:v>
                </c:pt>
                <c:pt idx="5">
                  <c:v>0.11018799999999999</c:v>
                </c:pt>
                <c:pt idx="6">
                  <c:v>0.11546099999999999</c:v>
                </c:pt>
                <c:pt idx="7">
                  <c:v>0.122349</c:v>
                </c:pt>
                <c:pt idx="8">
                  <c:v>0.12909699999999999</c:v>
                </c:pt>
                <c:pt idx="9">
                  <c:v>0.135409</c:v>
                </c:pt>
                <c:pt idx="10">
                  <c:v>0.140179</c:v>
                </c:pt>
                <c:pt idx="11">
                  <c:v>0.143655</c:v>
                </c:pt>
                <c:pt idx="12">
                  <c:v>0.14776500000000001</c:v>
                </c:pt>
                <c:pt idx="13">
                  <c:v>0.15119199999999999</c:v>
                </c:pt>
                <c:pt idx="14">
                  <c:v>0.15712100000000001</c:v>
                </c:pt>
                <c:pt idx="15">
                  <c:v>0.162194</c:v>
                </c:pt>
                <c:pt idx="16">
                  <c:v>0.16947899999999999</c:v>
                </c:pt>
                <c:pt idx="17">
                  <c:v>0.17583599999999999</c:v>
                </c:pt>
                <c:pt idx="18">
                  <c:v>0.182946</c:v>
                </c:pt>
                <c:pt idx="19">
                  <c:v>0.19153500000000001</c:v>
                </c:pt>
                <c:pt idx="20">
                  <c:v>0.19853599999999999</c:v>
                </c:pt>
                <c:pt idx="21">
                  <c:v>0.203649</c:v>
                </c:pt>
                <c:pt idx="22">
                  <c:v>0.20996100000000001</c:v>
                </c:pt>
                <c:pt idx="23">
                  <c:v>0.216697</c:v>
                </c:pt>
                <c:pt idx="24">
                  <c:v>0.21968799999999999</c:v>
                </c:pt>
                <c:pt idx="25">
                  <c:v>0.22162999999999999</c:v>
                </c:pt>
                <c:pt idx="26">
                  <c:v>0.226407</c:v>
                </c:pt>
                <c:pt idx="27">
                  <c:v>0.22745799999999999</c:v>
                </c:pt>
                <c:pt idx="28">
                  <c:v>0.231902</c:v>
                </c:pt>
                <c:pt idx="29">
                  <c:v>0.23346900000000001</c:v>
                </c:pt>
                <c:pt idx="30">
                  <c:v>0.234457</c:v>
                </c:pt>
                <c:pt idx="31">
                  <c:v>0.234515</c:v>
                </c:pt>
                <c:pt idx="32">
                  <c:v>0.23747499999999999</c:v>
                </c:pt>
                <c:pt idx="33">
                  <c:v>0.23685300000000001</c:v>
                </c:pt>
                <c:pt idx="34">
                  <c:v>0.23855699999999999</c:v>
                </c:pt>
                <c:pt idx="35">
                  <c:v>0.24182799999999999</c:v>
                </c:pt>
                <c:pt idx="36">
                  <c:v>0.24587700000000001</c:v>
                </c:pt>
                <c:pt idx="37">
                  <c:v>0.249192</c:v>
                </c:pt>
                <c:pt idx="38">
                  <c:v>0.25391599999999998</c:v>
                </c:pt>
                <c:pt idx="39">
                  <c:v>0.26015700000000003</c:v>
                </c:pt>
                <c:pt idx="40">
                  <c:v>0.26130199999999998</c:v>
                </c:pt>
                <c:pt idx="41">
                  <c:v>0.26414900000000002</c:v>
                </c:pt>
                <c:pt idx="42">
                  <c:v>0.26705699999999999</c:v>
                </c:pt>
                <c:pt idx="43">
                  <c:v>0.26875700000000002</c:v>
                </c:pt>
                <c:pt idx="44">
                  <c:v>0.27319300000000002</c:v>
                </c:pt>
                <c:pt idx="45">
                  <c:v>0.27566200000000002</c:v>
                </c:pt>
                <c:pt idx="46">
                  <c:v>0.279561</c:v>
                </c:pt>
                <c:pt idx="47">
                  <c:v>0.28143200000000002</c:v>
                </c:pt>
                <c:pt idx="48">
                  <c:v>0.28709000000000001</c:v>
                </c:pt>
                <c:pt idx="49">
                  <c:v>0.28685899999999998</c:v>
                </c:pt>
                <c:pt idx="50">
                  <c:v>0.28491499999999997</c:v>
                </c:pt>
                <c:pt idx="51">
                  <c:v>0.28404299999999999</c:v>
                </c:pt>
                <c:pt idx="52">
                  <c:v>0.28693200000000002</c:v>
                </c:pt>
                <c:pt idx="53">
                  <c:v>0.28736499999999998</c:v>
                </c:pt>
                <c:pt idx="54">
                  <c:v>0.29109200000000002</c:v>
                </c:pt>
                <c:pt idx="55">
                  <c:v>0.28976800000000003</c:v>
                </c:pt>
                <c:pt idx="56">
                  <c:v>0.29487999999999998</c:v>
                </c:pt>
                <c:pt idx="57">
                  <c:v>0.30216100000000001</c:v>
                </c:pt>
                <c:pt idx="58">
                  <c:v>0.30003600000000002</c:v>
                </c:pt>
                <c:pt idx="59">
                  <c:v>0.29813000000000001</c:v>
                </c:pt>
                <c:pt idx="60">
                  <c:v>0.31539099999999998</c:v>
                </c:pt>
                <c:pt idx="61">
                  <c:v>0.34348000000000001</c:v>
                </c:pt>
                <c:pt idx="62">
                  <c:v>0.311917</c:v>
                </c:pt>
                <c:pt idx="63">
                  <c:v>0.32204500000000003</c:v>
                </c:pt>
                <c:pt idx="64">
                  <c:v>0.31603500000000001</c:v>
                </c:pt>
                <c:pt idx="65">
                  <c:v>0.31005500000000003</c:v>
                </c:pt>
                <c:pt idx="66">
                  <c:v>0.31014799999999998</c:v>
                </c:pt>
                <c:pt idx="67">
                  <c:v>0.30660599999999999</c:v>
                </c:pt>
                <c:pt idx="68">
                  <c:v>0.30924099999999999</c:v>
                </c:pt>
                <c:pt idx="69">
                  <c:v>0.31070399999999998</c:v>
                </c:pt>
                <c:pt idx="70">
                  <c:v>0.31306800000000001</c:v>
                </c:pt>
                <c:pt idx="71">
                  <c:v>0.316048</c:v>
                </c:pt>
                <c:pt idx="72">
                  <c:v>0.31599300000000002</c:v>
                </c:pt>
                <c:pt idx="73">
                  <c:v>0.31661</c:v>
                </c:pt>
                <c:pt idx="74">
                  <c:v>0.318083</c:v>
                </c:pt>
                <c:pt idx="75">
                  <c:v>0.320467</c:v>
                </c:pt>
                <c:pt idx="76">
                  <c:v>0.32047199999999998</c:v>
                </c:pt>
                <c:pt idx="77">
                  <c:v>0.32191799999999998</c:v>
                </c:pt>
                <c:pt idx="78">
                  <c:v>0.32965699999999998</c:v>
                </c:pt>
                <c:pt idx="79">
                  <c:v>0.33461400000000002</c:v>
                </c:pt>
                <c:pt idx="80">
                  <c:v>0.34148800000000001</c:v>
                </c:pt>
                <c:pt idx="81">
                  <c:v>0.32377</c:v>
                </c:pt>
                <c:pt idx="82">
                  <c:v>0.32404300000000003</c:v>
                </c:pt>
                <c:pt idx="83">
                  <c:v>0.33515499999999998</c:v>
                </c:pt>
                <c:pt idx="84">
                  <c:v>0.33851799999999999</c:v>
                </c:pt>
                <c:pt idx="85">
                  <c:v>0.33586199999999999</c:v>
                </c:pt>
                <c:pt idx="86">
                  <c:v>0.33560600000000002</c:v>
                </c:pt>
                <c:pt idx="87">
                  <c:v>0.33560699999999999</c:v>
                </c:pt>
                <c:pt idx="88">
                  <c:v>0.33873199999999998</c:v>
                </c:pt>
                <c:pt idx="89">
                  <c:v>0.336233</c:v>
                </c:pt>
                <c:pt idx="90">
                  <c:v>0.33919899999999997</c:v>
                </c:pt>
                <c:pt idx="91">
                  <c:v>0.34162100000000001</c:v>
                </c:pt>
                <c:pt idx="92">
                  <c:v>0.34247</c:v>
                </c:pt>
                <c:pt idx="93">
                  <c:v>0.34259499999999998</c:v>
                </c:pt>
                <c:pt idx="94">
                  <c:v>0.34643299999999999</c:v>
                </c:pt>
                <c:pt idx="95">
                  <c:v>0.34693800000000002</c:v>
                </c:pt>
                <c:pt idx="96">
                  <c:v>0.34621099999999999</c:v>
                </c:pt>
                <c:pt idx="97">
                  <c:v>0.348188</c:v>
                </c:pt>
                <c:pt idx="98">
                  <c:v>0.35061500000000001</c:v>
                </c:pt>
                <c:pt idx="99">
                  <c:v>0.355132</c:v>
                </c:pt>
                <c:pt idx="100">
                  <c:v>0.35620099999999999</c:v>
                </c:pt>
                <c:pt idx="101">
                  <c:v>0.36184500000000003</c:v>
                </c:pt>
                <c:pt idx="102">
                  <c:v>0.35965900000000001</c:v>
                </c:pt>
                <c:pt idx="103">
                  <c:v>0.44291900000000001</c:v>
                </c:pt>
                <c:pt idx="104">
                  <c:v>0.367697</c:v>
                </c:pt>
                <c:pt idx="105">
                  <c:v>0.37822899999999998</c:v>
                </c:pt>
                <c:pt idx="106">
                  <c:v>0.42085600000000001</c:v>
                </c:pt>
                <c:pt idx="107">
                  <c:v>0.35836099999999999</c:v>
                </c:pt>
                <c:pt idx="108">
                  <c:v>0.319718</c:v>
                </c:pt>
                <c:pt idx="109">
                  <c:v>0.33475100000000002</c:v>
                </c:pt>
                <c:pt idx="110">
                  <c:v>0.32650299999999999</c:v>
                </c:pt>
                <c:pt idx="111">
                  <c:v>0.33928799999999998</c:v>
                </c:pt>
                <c:pt idx="112">
                  <c:v>0.341171</c:v>
                </c:pt>
                <c:pt idx="113">
                  <c:v>0.36192600000000003</c:v>
                </c:pt>
                <c:pt idx="114">
                  <c:v>0.35844999999999999</c:v>
                </c:pt>
                <c:pt idx="115">
                  <c:v>0.35903800000000002</c:v>
                </c:pt>
                <c:pt idx="116">
                  <c:v>0.35785099999999997</c:v>
                </c:pt>
                <c:pt idx="117">
                  <c:v>0.359431</c:v>
                </c:pt>
                <c:pt idx="118">
                  <c:v>0.362066</c:v>
                </c:pt>
                <c:pt idx="119">
                  <c:v>0.36210300000000001</c:v>
                </c:pt>
                <c:pt idx="120">
                  <c:v>0.36472500000000002</c:v>
                </c:pt>
                <c:pt idx="121">
                  <c:v>0.36341099999999998</c:v>
                </c:pt>
                <c:pt idx="122">
                  <c:v>0.36706499999999997</c:v>
                </c:pt>
                <c:pt idx="123">
                  <c:v>0.36849100000000001</c:v>
                </c:pt>
                <c:pt idx="124">
                  <c:v>0.369313</c:v>
                </c:pt>
                <c:pt idx="125">
                  <c:v>0.37209599999999998</c:v>
                </c:pt>
                <c:pt idx="126">
                  <c:v>0.370479</c:v>
                </c:pt>
                <c:pt idx="127">
                  <c:v>0.375637</c:v>
                </c:pt>
                <c:pt idx="128">
                  <c:v>0.374332</c:v>
                </c:pt>
                <c:pt idx="129">
                  <c:v>0.378915</c:v>
                </c:pt>
                <c:pt idx="130">
                  <c:v>0.37861099999999998</c:v>
                </c:pt>
                <c:pt idx="131">
                  <c:v>0.38183699999999998</c:v>
                </c:pt>
                <c:pt idx="132">
                  <c:v>0.37837900000000002</c:v>
                </c:pt>
                <c:pt idx="133">
                  <c:v>0.38104500000000002</c:v>
                </c:pt>
                <c:pt idx="134">
                  <c:v>0.38104100000000002</c:v>
                </c:pt>
                <c:pt idx="135">
                  <c:v>0.38271100000000002</c:v>
                </c:pt>
                <c:pt idx="136">
                  <c:v>0.38017299999999998</c:v>
                </c:pt>
                <c:pt idx="137">
                  <c:v>0.38050099999999998</c:v>
                </c:pt>
                <c:pt idx="138">
                  <c:v>0.37938899999999998</c:v>
                </c:pt>
                <c:pt idx="139">
                  <c:v>0.38144</c:v>
                </c:pt>
                <c:pt idx="140">
                  <c:v>0.37933800000000001</c:v>
                </c:pt>
                <c:pt idx="141">
                  <c:v>0.38306200000000001</c:v>
                </c:pt>
                <c:pt idx="142">
                  <c:v>0.388797</c:v>
                </c:pt>
                <c:pt idx="143">
                  <c:v>0.38836599999999999</c:v>
                </c:pt>
                <c:pt idx="144">
                  <c:v>0.39677200000000001</c:v>
                </c:pt>
                <c:pt idx="145">
                  <c:v>0.38571899999999998</c:v>
                </c:pt>
                <c:pt idx="146">
                  <c:v>0.39218700000000001</c:v>
                </c:pt>
                <c:pt idx="147">
                  <c:v>0.250751</c:v>
                </c:pt>
                <c:pt idx="148">
                  <c:v>0.23796600000000001</c:v>
                </c:pt>
                <c:pt idx="149">
                  <c:v>0.26761699999999999</c:v>
                </c:pt>
                <c:pt idx="150">
                  <c:v>0.29460900000000001</c:v>
                </c:pt>
                <c:pt idx="151">
                  <c:v>0.32393899999999998</c:v>
                </c:pt>
                <c:pt idx="152">
                  <c:v>0.32914300000000002</c:v>
                </c:pt>
                <c:pt idx="153">
                  <c:v>0.32668199999999997</c:v>
                </c:pt>
                <c:pt idx="154">
                  <c:v>0.26017299999999999</c:v>
                </c:pt>
                <c:pt idx="155">
                  <c:v>0.30346800000000002</c:v>
                </c:pt>
                <c:pt idx="156">
                  <c:v>0.34449600000000002</c:v>
                </c:pt>
                <c:pt idx="157">
                  <c:v>0.35044700000000001</c:v>
                </c:pt>
                <c:pt idx="158">
                  <c:v>0.34717100000000001</c:v>
                </c:pt>
                <c:pt idx="159">
                  <c:v>0.34037400000000001</c:v>
                </c:pt>
                <c:pt idx="160">
                  <c:v>0.34484900000000002</c:v>
                </c:pt>
                <c:pt idx="161">
                  <c:v>0.34963100000000003</c:v>
                </c:pt>
                <c:pt idx="162">
                  <c:v>0.355744</c:v>
                </c:pt>
                <c:pt idx="163">
                  <c:v>0.354931</c:v>
                </c:pt>
                <c:pt idx="164">
                  <c:v>0.36015200000000003</c:v>
                </c:pt>
                <c:pt idx="165">
                  <c:v>0.358678</c:v>
                </c:pt>
                <c:pt idx="166">
                  <c:v>0.35904900000000001</c:v>
                </c:pt>
                <c:pt idx="167">
                  <c:v>0.36234699999999997</c:v>
                </c:pt>
                <c:pt idx="168">
                  <c:v>0.35708600000000001</c:v>
                </c:pt>
                <c:pt idx="169">
                  <c:v>0.356659</c:v>
                </c:pt>
                <c:pt idx="170">
                  <c:v>0.352211</c:v>
                </c:pt>
                <c:pt idx="171">
                  <c:v>0.35484900000000003</c:v>
                </c:pt>
                <c:pt idx="172">
                  <c:v>0.346441</c:v>
                </c:pt>
                <c:pt idx="173">
                  <c:v>0.34212500000000001</c:v>
                </c:pt>
                <c:pt idx="174">
                  <c:v>0.34275600000000001</c:v>
                </c:pt>
                <c:pt idx="175">
                  <c:v>0.34323500000000001</c:v>
                </c:pt>
                <c:pt idx="176">
                  <c:v>0.34052500000000002</c:v>
                </c:pt>
                <c:pt idx="177">
                  <c:v>0.344974</c:v>
                </c:pt>
                <c:pt idx="178">
                  <c:v>0.340032</c:v>
                </c:pt>
                <c:pt idx="179">
                  <c:v>0.34199000000000002</c:v>
                </c:pt>
                <c:pt idx="180">
                  <c:v>0.33646999999999999</c:v>
                </c:pt>
                <c:pt idx="181">
                  <c:v>0.33575199999999999</c:v>
                </c:pt>
                <c:pt idx="182">
                  <c:v>0.32924500000000001</c:v>
                </c:pt>
                <c:pt idx="183">
                  <c:v>0.32700499999999999</c:v>
                </c:pt>
                <c:pt idx="184">
                  <c:v>0.319303</c:v>
                </c:pt>
                <c:pt idx="185">
                  <c:v>0.31428</c:v>
                </c:pt>
                <c:pt idx="186">
                  <c:v>0.30863699999999999</c:v>
                </c:pt>
                <c:pt idx="187">
                  <c:v>0.30033399999999999</c:v>
                </c:pt>
                <c:pt idx="188">
                  <c:v>0.29641400000000001</c:v>
                </c:pt>
                <c:pt idx="189">
                  <c:v>0.29363299999999998</c:v>
                </c:pt>
                <c:pt idx="190">
                  <c:v>0.29050100000000001</c:v>
                </c:pt>
                <c:pt idx="191">
                  <c:v>0.287719</c:v>
                </c:pt>
                <c:pt idx="192">
                  <c:v>0.29096</c:v>
                </c:pt>
                <c:pt idx="193">
                  <c:v>0.28226299999999999</c:v>
                </c:pt>
                <c:pt idx="194">
                  <c:v>0.27158199999999999</c:v>
                </c:pt>
                <c:pt idx="195">
                  <c:v>0.26325700000000002</c:v>
                </c:pt>
                <c:pt idx="196">
                  <c:v>0.26127699999999998</c:v>
                </c:pt>
                <c:pt idx="197">
                  <c:v>0.25157800000000002</c:v>
                </c:pt>
                <c:pt idx="198">
                  <c:v>0.22883300000000001</c:v>
                </c:pt>
                <c:pt idx="199">
                  <c:v>0.244204</c:v>
                </c:pt>
                <c:pt idx="200">
                  <c:v>0.22023499999999999</c:v>
                </c:pt>
                <c:pt idx="201">
                  <c:v>0.21251</c:v>
                </c:pt>
                <c:pt idx="202">
                  <c:v>0.244697</c:v>
                </c:pt>
                <c:pt idx="203">
                  <c:v>0.13733699999999999</c:v>
                </c:pt>
              </c:numCache>
            </c:numRef>
          </c:val>
          <c:smooth val="0"/>
          <c:extLst xmlns:c16r2="http://schemas.microsoft.com/office/drawing/2015/06/chart">
            <c:ext xmlns:c16="http://schemas.microsoft.com/office/drawing/2014/chart" uri="{C3380CC4-5D6E-409C-BE32-E72D297353CC}">
              <c16:uniqueId val="{0000000A-E071-4D20-8FEC-01D82268598C}"/>
            </c:ext>
          </c:extLst>
        </c:ser>
        <c:ser>
          <c:idx val="14"/>
          <c:order val="11"/>
          <c:tx>
            <c:strRef>
              <c:f>combined_dtr_co_plot!$P$18</c:f>
              <c:strCache>
                <c:ptCount val="1"/>
                <c:pt idx="0">
                  <c:v>S</c:v>
                </c:pt>
              </c:strCache>
            </c:strRef>
          </c:tx>
          <c:spPr>
            <a:ln w="19050" cap="rnd">
              <a:solidFill>
                <a:srgbClr val="00B0F0"/>
              </a:solidFill>
              <a:round/>
            </a:ln>
            <a:effectLst/>
          </c:spPr>
          <c:marker>
            <c:symbol val="none"/>
          </c:marker>
          <c:cat>
            <c:numRef>
              <c:f>combined_dtr_co_plot!$A$19:$A$222</c:f>
              <c:numCache>
                <c:formatCode>General</c:formatCode>
                <c:ptCount val="204"/>
                <c:pt idx="0">
                  <c:v>365.91366599999998</c:v>
                </c:pt>
                <c:pt idx="1">
                  <c:v>375.57766700000002</c:v>
                </c:pt>
                <c:pt idx="2">
                  <c:v>385.24667399999998</c:v>
                </c:pt>
                <c:pt idx="3">
                  <c:v>394.919647</c:v>
                </c:pt>
                <c:pt idx="4">
                  <c:v>404.59664900000001</c:v>
                </c:pt>
                <c:pt idx="5">
                  <c:v>414.27865600000001</c:v>
                </c:pt>
                <c:pt idx="6">
                  <c:v>423.96466099999998</c:v>
                </c:pt>
                <c:pt idx="7">
                  <c:v>433.65466300000003</c:v>
                </c:pt>
                <c:pt idx="8">
                  <c:v>443.34967</c:v>
                </c:pt>
                <c:pt idx="9">
                  <c:v>453.04965199999998</c:v>
                </c:pt>
                <c:pt idx="10">
                  <c:v>462.752655</c:v>
                </c:pt>
                <c:pt idx="11">
                  <c:v>472.46066300000001</c:v>
                </c:pt>
                <c:pt idx="12">
                  <c:v>482.17364500000002</c:v>
                </c:pt>
                <c:pt idx="13">
                  <c:v>491.89065599999998</c:v>
                </c:pt>
                <c:pt idx="14">
                  <c:v>501.61166400000002</c:v>
                </c:pt>
                <c:pt idx="15">
                  <c:v>511.33764600000001</c:v>
                </c:pt>
                <c:pt idx="16">
                  <c:v>521.06768799999998</c:v>
                </c:pt>
                <c:pt idx="17">
                  <c:v>530.80163600000003</c:v>
                </c:pt>
                <c:pt idx="18">
                  <c:v>540.54064900000003</c:v>
                </c:pt>
                <c:pt idx="19">
                  <c:v>550.28363000000002</c:v>
                </c:pt>
                <c:pt idx="20">
                  <c:v>560.03167699999995</c:v>
                </c:pt>
                <c:pt idx="21">
                  <c:v>569.78363000000002</c:v>
                </c:pt>
                <c:pt idx="22">
                  <c:v>579.53967299999999</c:v>
                </c:pt>
                <c:pt idx="23">
                  <c:v>589.300659</c:v>
                </c:pt>
                <c:pt idx="24">
                  <c:v>599.06567399999994</c:v>
                </c:pt>
                <c:pt idx="25">
                  <c:v>608.83563200000003</c:v>
                </c:pt>
                <c:pt idx="26">
                  <c:v>618.60864300000003</c:v>
                </c:pt>
                <c:pt idx="27">
                  <c:v>628.38763400000005</c:v>
                </c:pt>
                <c:pt idx="28">
                  <c:v>638.16967799999998</c:v>
                </c:pt>
                <c:pt idx="29">
                  <c:v>647.95764199999996</c:v>
                </c:pt>
                <c:pt idx="30">
                  <c:v>657.74865699999998</c:v>
                </c:pt>
                <c:pt idx="31">
                  <c:v>667.54467799999998</c:v>
                </c:pt>
                <c:pt idx="32">
                  <c:v>655.47564699999998</c:v>
                </c:pt>
                <c:pt idx="33">
                  <c:v>665.28265399999998</c:v>
                </c:pt>
                <c:pt idx="34">
                  <c:v>675.084656</c:v>
                </c:pt>
                <c:pt idx="35">
                  <c:v>684.88165300000003</c:v>
                </c:pt>
                <c:pt idx="36">
                  <c:v>694.67266800000004</c:v>
                </c:pt>
                <c:pt idx="37">
                  <c:v>704.459656</c:v>
                </c:pt>
                <c:pt idx="38">
                  <c:v>714.24066200000004</c:v>
                </c:pt>
                <c:pt idx="39">
                  <c:v>724.01666299999999</c:v>
                </c:pt>
                <c:pt idx="40">
                  <c:v>733.78668200000004</c:v>
                </c:pt>
                <c:pt idx="41">
                  <c:v>743.55267300000003</c:v>
                </c:pt>
                <c:pt idx="42">
                  <c:v>753.31268299999999</c:v>
                </c:pt>
                <c:pt idx="43">
                  <c:v>763.06768799999998</c:v>
                </c:pt>
                <c:pt idx="44">
                  <c:v>772.81664999999998</c:v>
                </c:pt>
                <c:pt idx="45">
                  <c:v>782.561646</c:v>
                </c:pt>
                <c:pt idx="46">
                  <c:v>792.300659</c:v>
                </c:pt>
                <c:pt idx="47">
                  <c:v>802.03564500000005</c:v>
                </c:pt>
                <c:pt idx="48">
                  <c:v>811.76464799999997</c:v>
                </c:pt>
                <c:pt idx="49">
                  <c:v>821.48767099999998</c:v>
                </c:pt>
                <c:pt idx="50">
                  <c:v>831.20666500000004</c:v>
                </c:pt>
                <c:pt idx="51">
                  <c:v>840.91967799999998</c:v>
                </c:pt>
                <c:pt idx="52">
                  <c:v>850.62768600000004</c:v>
                </c:pt>
                <c:pt idx="53">
                  <c:v>860.33068800000001</c:v>
                </c:pt>
                <c:pt idx="54">
                  <c:v>870.02868699999999</c:v>
                </c:pt>
                <c:pt idx="55">
                  <c:v>879.720642</c:v>
                </c:pt>
                <c:pt idx="56">
                  <c:v>889.40765399999998</c:v>
                </c:pt>
                <c:pt idx="57">
                  <c:v>899.09063700000002</c:v>
                </c:pt>
                <c:pt idx="58">
                  <c:v>908.76666299999999</c:v>
                </c:pt>
                <c:pt idx="59">
                  <c:v>918.43866000000003</c:v>
                </c:pt>
                <c:pt idx="60">
                  <c:v>928.10467500000004</c:v>
                </c:pt>
                <c:pt idx="61">
                  <c:v>937.76666299999999</c:v>
                </c:pt>
                <c:pt idx="62">
                  <c:v>947.42266800000004</c:v>
                </c:pt>
                <c:pt idx="63">
                  <c:v>957.072632</c:v>
                </c:pt>
                <c:pt idx="64">
                  <c:v>966.71868900000004</c:v>
                </c:pt>
                <c:pt idx="65">
                  <c:v>976.35864300000003</c:v>
                </c:pt>
                <c:pt idx="66">
                  <c:v>985.99462900000003</c:v>
                </c:pt>
                <c:pt idx="67">
                  <c:v>995.62463400000001</c:v>
                </c:pt>
                <c:pt idx="68">
                  <c:v>1005.253662</c:v>
                </c:pt>
                <c:pt idx="69">
                  <c:v>1014.863647</c:v>
                </c:pt>
                <c:pt idx="70">
                  <c:v>1024.483643</c:v>
                </c:pt>
                <c:pt idx="71">
                  <c:v>1034.0936280000001</c:v>
                </c:pt>
                <c:pt idx="72">
                  <c:v>1043.6936040000001</c:v>
                </c:pt>
                <c:pt idx="73">
                  <c:v>1053.2937010000001</c:v>
                </c:pt>
                <c:pt idx="74">
                  <c:v>1062.8836670000001</c:v>
                </c:pt>
                <c:pt idx="75">
                  <c:v>1072.4736330000001</c:v>
                </c:pt>
                <c:pt idx="76">
                  <c:v>1082.0635990000001</c:v>
                </c:pt>
                <c:pt idx="77">
                  <c:v>1091.6336670000001</c:v>
                </c:pt>
                <c:pt idx="78">
                  <c:v>1101.2136230000001</c:v>
                </c:pt>
                <c:pt idx="79">
                  <c:v>1110.773682</c:v>
                </c:pt>
                <c:pt idx="80">
                  <c:v>1120.3436280000001</c:v>
                </c:pt>
                <c:pt idx="81">
                  <c:v>1129.893677</c:v>
                </c:pt>
                <c:pt idx="82">
                  <c:v>1139.4436040000001</c:v>
                </c:pt>
                <c:pt idx="83">
                  <c:v>1148.9936520000001</c:v>
                </c:pt>
                <c:pt idx="84">
                  <c:v>1158.5336910000001</c:v>
                </c:pt>
                <c:pt idx="85">
                  <c:v>1168.0736079999999</c:v>
                </c:pt>
                <c:pt idx="86">
                  <c:v>1177.603638</c:v>
                </c:pt>
                <c:pt idx="87">
                  <c:v>1187.1336670000001</c:v>
                </c:pt>
                <c:pt idx="88">
                  <c:v>1196.653687</c:v>
                </c:pt>
                <c:pt idx="89">
                  <c:v>1206.1636960000001</c:v>
                </c:pt>
                <c:pt idx="90">
                  <c:v>1215.673706</c:v>
                </c:pt>
                <c:pt idx="91">
                  <c:v>1225.183716</c:v>
                </c:pt>
                <c:pt idx="92">
                  <c:v>1234.683716</c:v>
                </c:pt>
                <c:pt idx="93">
                  <c:v>1244.173706</c:v>
                </c:pt>
                <c:pt idx="94">
                  <c:v>1253.6636960000001</c:v>
                </c:pt>
                <c:pt idx="95">
                  <c:v>1263.143677</c:v>
                </c:pt>
                <c:pt idx="96">
                  <c:v>1253.353638</c:v>
                </c:pt>
                <c:pt idx="97">
                  <c:v>1263.3336179999999</c:v>
                </c:pt>
                <c:pt idx="98">
                  <c:v>1273.303711</c:v>
                </c:pt>
                <c:pt idx="99">
                  <c:v>1283.273682</c:v>
                </c:pt>
                <c:pt idx="100">
                  <c:v>1293.2436520000001</c:v>
                </c:pt>
                <c:pt idx="101">
                  <c:v>1303.2136230000001</c:v>
                </c:pt>
                <c:pt idx="102">
                  <c:v>1313.1936040000001</c:v>
                </c:pt>
                <c:pt idx="103">
                  <c:v>1323.1636960000001</c:v>
                </c:pt>
                <c:pt idx="104">
                  <c:v>1333.1336670000001</c:v>
                </c:pt>
                <c:pt idx="105">
                  <c:v>1343.103638</c:v>
                </c:pt>
                <c:pt idx="106">
                  <c:v>1353.0736079999999</c:v>
                </c:pt>
                <c:pt idx="107">
                  <c:v>1422.8636469999999</c:v>
                </c:pt>
                <c:pt idx="108">
                  <c:v>1432.8336179999999</c:v>
                </c:pt>
                <c:pt idx="109">
                  <c:v>1442.7937010000001</c:v>
                </c:pt>
                <c:pt idx="110">
                  <c:v>1452.763672</c:v>
                </c:pt>
                <c:pt idx="111">
                  <c:v>1462.733643</c:v>
                </c:pt>
                <c:pt idx="112">
                  <c:v>1472.7036129999999</c:v>
                </c:pt>
                <c:pt idx="113">
                  <c:v>1482.6636960000001</c:v>
                </c:pt>
                <c:pt idx="114">
                  <c:v>1492.6336670000001</c:v>
                </c:pt>
                <c:pt idx="115">
                  <c:v>1502.603638</c:v>
                </c:pt>
                <c:pt idx="116">
                  <c:v>1512.5736079999999</c:v>
                </c:pt>
                <c:pt idx="117">
                  <c:v>1522.5336910000001</c:v>
                </c:pt>
                <c:pt idx="118">
                  <c:v>1532.5036620000001</c:v>
                </c:pt>
                <c:pt idx="119">
                  <c:v>1542.4636230000001</c:v>
                </c:pt>
                <c:pt idx="120">
                  <c:v>1552.433716</c:v>
                </c:pt>
                <c:pt idx="121">
                  <c:v>1562.403687</c:v>
                </c:pt>
                <c:pt idx="122">
                  <c:v>1572.3636469999999</c:v>
                </c:pt>
                <c:pt idx="123">
                  <c:v>1582.3336179999999</c:v>
                </c:pt>
                <c:pt idx="124">
                  <c:v>1592.2937010000001</c:v>
                </c:pt>
                <c:pt idx="125">
                  <c:v>1602.263672</c:v>
                </c:pt>
                <c:pt idx="126">
                  <c:v>1612.2236330000001</c:v>
                </c:pt>
                <c:pt idx="127">
                  <c:v>1622.183716</c:v>
                </c:pt>
                <c:pt idx="128">
                  <c:v>1632.153687</c:v>
                </c:pt>
                <c:pt idx="129">
                  <c:v>1642.1136469999999</c:v>
                </c:pt>
                <c:pt idx="130">
                  <c:v>1652.0736079999999</c:v>
                </c:pt>
                <c:pt idx="131">
                  <c:v>1662.0437010000001</c:v>
                </c:pt>
                <c:pt idx="132">
                  <c:v>1672.0036620000001</c:v>
                </c:pt>
                <c:pt idx="133">
                  <c:v>1681.9636230000001</c:v>
                </c:pt>
                <c:pt idx="134">
                  <c:v>1691.933716</c:v>
                </c:pt>
                <c:pt idx="135">
                  <c:v>1701.893677</c:v>
                </c:pt>
                <c:pt idx="136">
                  <c:v>1711.853638</c:v>
                </c:pt>
                <c:pt idx="137">
                  <c:v>1721.8135990000001</c:v>
                </c:pt>
                <c:pt idx="138">
                  <c:v>1731.773682</c:v>
                </c:pt>
                <c:pt idx="139">
                  <c:v>1741.733643</c:v>
                </c:pt>
                <c:pt idx="140">
                  <c:v>1751.6936040000001</c:v>
                </c:pt>
                <c:pt idx="141">
                  <c:v>1761.6636960000001</c:v>
                </c:pt>
                <c:pt idx="142">
                  <c:v>1771.6236570000001</c:v>
                </c:pt>
                <c:pt idx="143">
                  <c:v>1781.5836179999999</c:v>
                </c:pt>
                <c:pt idx="144">
                  <c:v>1791.5437010000001</c:v>
                </c:pt>
                <c:pt idx="145">
                  <c:v>1801.5036620000001</c:v>
                </c:pt>
                <c:pt idx="146">
                  <c:v>1811.4536129999999</c:v>
                </c:pt>
                <c:pt idx="147">
                  <c:v>1937.233643</c:v>
                </c:pt>
                <c:pt idx="148">
                  <c:v>1947.273682</c:v>
                </c:pt>
                <c:pt idx="149">
                  <c:v>1957.3135990000001</c:v>
                </c:pt>
                <c:pt idx="150">
                  <c:v>1967.3636469999999</c:v>
                </c:pt>
                <c:pt idx="151">
                  <c:v>1977.393677</c:v>
                </c:pt>
                <c:pt idx="152">
                  <c:v>1987.433716</c:v>
                </c:pt>
                <c:pt idx="153">
                  <c:v>1997.4636230000001</c:v>
                </c:pt>
                <c:pt idx="154">
                  <c:v>2007.5036620000001</c:v>
                </c:pt>
                <c:pt idx="155">
                  <c:v>2017.523682</c:v>
                </c:pt>
                <c:pt idx="156">
                  <c:v>2027.553711</c:v>
                </c:pt>
                <c:pt idx="157">
                  <c:v>2037.5836179999999</c:v>
                </c:pt>
                <c:pt idx="158">
                  <c:v>2047.603638</c:v>
                </c:pt>
                <c:pt idx="159">
                  <c:v>2057.623779</c:v>
                </c:pt>
                <c:pt idx="160">
                  <c:v>2067.6435550000001</c:v>
                </c:pt>
                <c:pt idx="161">
                  <c:v>2077.6535640000002</c:v>
                </c:pt>
                <c:pt idx="162">
                  <c:v>2087.6635740000002</c:v>
                </c:pt>
                <c:pt idx="163">
                  <c:v>2097.6835940000001</c:v>
                </c:pt>
                <c:pt idx="164">
                  <c:v>2107.6835940000001</c:v>
                </c:pt>
                <c:pt idx="165">
                  <c:v>2117.6936040000001</c:v>
                </c:pt>
                <c:pt idx="166">
                  <c:v>2127.6936040000001</c:v>
                </c:pt>
                <c:pt idx="167">
                  <c:v>2137.7036130000001</c:v>
                </c:pt>
                <c:pt idx="168">
                  <c:v>2147.6936040000001</c:v>
                </c:pt>
                <c:pt idx="169">
                  <c:v>2157.6936040000001</c:v>
                </c:pt>
                <c:pt idx="170">
                  <c:v>2167.6936040000001</c:v>
                </c:pt>
                <c:pt idx="171">
                  <c:v>2177.6835940000001</c:v>
                </c:pt>
                <c:pt idx="172">
                  <c:v>2187.6735840000001</c:v>
                </c:pt>
                <c:pt idx="173">
                  <c:v>2197.6635740000002</c:v>
                </c:pt>
                <c:pt idx="174">
                  <c:v>2207.6435550000001</c:v>
                </c:pt>
                <c:pt idx="175">
                  <c:v>2217.6335450000001</c:v>
                </c:pt>
                <c:pt idx="176">
                  <c:v>2227.6137699999999</c:v>
                </c:pt>
                <c:pt idx="177">
                  <c:v>2237.58374</c:v>
                </c:pt>
                <c:pt idx="178">
                  <c:v>2247.563721</c:v>
                </c:pt>
                <c:pt idx="179">
                  <c:v>2257.5336910000001</c:v>
                </c:pt>
                <c:pt idx="180">
                  <c:v>2267.513672</c:v>
                </c:pt>
                <c:pt idx="181">
                  <c:v>2277.483643</c:v>
                </c:pt>
                <c:pt idx="182">
                  <c:v>2287.4436040000001</c:v>
                </c:pt>
                <c:pt idx="183">
                  <c:v>2297.4135740000002</c:v>
                </c:pt>
                <c:pt idx="184">
                  <c:v>2307.373779</c:v>
                </c:pt>
                <c:pt idx="185">
                  <c:v>2317.33374</c:v>
                </c:pt>
                <c:pt idx="186">
                  <c:v>2327.2937010000001</c:v>
                </c:pt>
                <c:pt idx="187">
                  <c:v>2337.2436520000001</c:v>
                </c:pt>
                <c:pt idx="188">
                  <c:v>2347.2036130000001</c:v>
                </c:pt>
                <c:pt idx="189">
                  <c:v>2357.1535640000002</c:v>
                </c:pt>
                <c:pt idx="190">
                  <c:v>2367.09375</c:v>
                </c:pt>
                <c:pt idx="191">
                  <c:v>2377.0437010000001</c:v>
                </c:pt>
                <c:pt idx="192">
                  <c:v>2386.9936520000001</c:v>
                </c:pt>
                <c:pt idx="193">
                  <c:v>2396.9335940000001</c:v>
                </c:pt>
                <c:pt idx="194">
                  <c:v>2406.873779</c:v>
                </c:pt>
                <c:pt idx="195">
                  <c:v>2416.803711</c:v>
                </c:pt>
                <c:pt idx="196">
                  <c:v>2426.7436520000001</c:v>
                </c:pt>
                <c:pt idx="197">
                  <c:v>2436.6735840000001</c:v>
                </c:pt>
                <c:pt idx="198">
                  <c:v>2446.60376</c:v>
                </c:pt>
                <c:pt idx="199">
                  <c:v>2456.5336910000001</c:v>
                </c:pt>
                <c:pt idx="200">
                  <c:v>2466.4536130000001</c:v>
                </c:pt>
                <c:pt idx="201">
                  <c:v>2476.3835450000001</c:v>
                </c:pt>
                <c:pt idx="202">
                  <c:v>2486.303711</c:v>
                </c:pt>
                <c:pt idx="203">
                  <c:v>2496.2236330000001</c:v>
                </c:pt>
              </c:numCache>
            </c:numRef>
          </c:cat>
          <c:val>
            <c:numRef>
              <c:f>combined_dtr_co_plot!$P$19:$P$222</c:f>
              <c:numCache>
                <c:formatCode>General</c:formatCode>
                <c:ptCount val="204"/>
                <c:pt idx="0">
                  <c:v>4.0571999999999997E-2</c:v>
                </c:pt>
                <c:pt idx="1">
                  <c:v>5.3099E-2</c:v>
                </c:pt>
                <c:pt idx="2">
                  <c:v>6.8269999999999997E-2</c:v>
                </c:pt>
                <c:pt idx="3">
                  <c:v>8.0701999999999996E-2</c:v>
                </c:pt>
                <c:pt idx="4">
                  <c:v>9.5894999999999994E-2</c:v>
                </c:pt>
                <c:pt idx="5">
                  <c:v>0.105048</c:v>
                </c:pt>
                <c:pt idx="6">
                  <c:v>0.11118500000000001</c:v>
                </c:pt>
                <c:pt idx="7">
                  <c:v>0.116484</c:v>
                </c:pt>
                <c:pt idx="8">
                  <c:v>0.124254</c:v>
                </c:pt>
                <c:pt idx="9">
                  <c:v>0.130548</c:v>
                </c:pt>
                <c:pt idx="10">
                  <c:v>0.13508400000000001</c:v>
                </c:pt>
                <c:pt idx="11">
                  <c:v>0.13767199999999999</c:v>
                </c:pt>
                <c:pt idx="12">
                  <c:v>0.142454</c:v>
                </c:pt>
                <c:pt idx="13">
                  <c:v>0.14688499999999999</c:v>
                </c:pt>
                <c:pt idx="14">
                  <c:v>0.15257399999999999</c:v>
                </c:pt>
                <c:pt idx="15">
                  <c:v>0.15945100000000001</c:v>
                </c:pt>
                <c:pt idx="16">
                  <c:v>0.16701299999999999</c:v>
                </c:pt>
                <c:pt idx="17">
                  <c:v>0.17482900000000001</c:v>
                </c:pt>
                <c:pt idx="18">
                  <c:v>0.183361</c:v>
                </c:pt>
                <c:pt idx="19">
                  <c:v>0.19151099999999999</c:v>
                </c:pt>
                <c:pt idx="20">
                  <c:v>0.19994799999999999</c:v>
                </c:pt>
                <c:pt idx="21">
                  <c:v>0.20786299999999999</c:v>
                </c:pt>
                <c:pt idx="22">
                  <c:v>0.21577199999999999</c:v>
                </c:pt>
                <c:pt idx="23">
                  <c:v>0.223555</c:v>
                </c:pt>
                <c:pt idx="24">
                  <c:v>0.22839000000000001</c:v>
                </c:pt>
                <c:pt idx="25">
                  <c:v>0.233241</c:v>
                </c:pt>
                <c:pt idx="26">
                  <c:v>0.23938499999999999</c:v>
                </c:pt>
                <c:pt idx="27">
                  <c:v>0.24318799999999999</c:v>
                </c:pt>
                <c:pt idx="28">
                  <c:v>0.24745300000000001</c:v>
                </c:pt>
                <c:pt idx="29">
                  <c:v>0.25103399999999998</c:v>
                </c:pt>
                <c:pt idx="30">
                  <c:v>0.256579</c:v>
                </c:pt>
                <c:pt idx="31">
                  <c:v>0.255965</c:v>
                </c:pt>
                <c:pt idx="32">
                  <c:v>0.25685400000000003</c:v>
                </c:pt>
                <c:pt idx="33">
                  <c:v>0.25853500000000001</c:v>
                </c:pt>
                <c:pt idx="34">
                  <c:v>0.26080599999999998</c:v>
                </c:pt>
                <c:pt idx="35">
                  <c:v>0.26611800000000002</c:v>
                </c:pt>
                <c:pt idx="36">
                  <c:v>0.27177800000000002</c:v>
                </c:pt>
                <c:pt idx="37">
                  <c:v>0.27840900000000002</c:v>
                </c:pt>
                <c:pt idx="38">
                  <c:v>0.28564099999999998</c:v>
                </c:pt>
                <c:pt idx="39">
                  <c:v>0.29566300000000001</c:v>
                </c:pt>
                <c:pt idx="40">
                  <c:v>0.300375</c:v>
                </c:pt>
                <c:pt idx="41">
                  <c:v>0.30505199999999999</c:v>
                </c:pt>
                <c:pt idx="42">
                  <c:v>0.30840600000000001</c:v>
                </c:pt>
                <c:pt idx="43">
                  <c:v>0.310168</c:v>
                </c:pt>
                <c:pt idx="44">
                  <c:v>0.31506800000000001</c:v>
                </c:pt>
                <c:pt idx="45">
                  <c:v>0.31859999999999999</c:v>
                </c:pt>
                <c:pt idx="46">
                  <c:v>0.32243500000000003</c:v>
                </c:pt>
                <c:pt idx="47">
                  <c:v>0.32422299999999998</c:v>
                </c:pt>
                <c:pt idx="48">
                  <c:v>0.32873999999999998</c:v>
                </c:pt>
                <c:pt idx="49">
                  <c:v>0.32773799999999997</c:v>
                </c:pt>
                <c:pt idx="50">
                  <c:v>0.32629200000000003</c:v>
                </c:pt>
                <c:pt idx="51">
                  <c:v>0.32585500000000001</c:v>
                </c:pt>
                <c:pt idx="52">
                  <c:v>0.32826</c:v>
                </c:pt>
                <c:pt idx="53">
                  <c:v>0.32869900000000002</c:v>
                </c:pt>
                <c:pt idx="54">
                  <c:v>0.332839</c:v>
                </c:pt>
                <c:pt idx="55">
                  <c:v>0.33128299999999999</c:v>
                </c:pt>
                <c:pt idx="56">
                  <c:v>0.33549699999999999</c:v>
                </c:pt>
                <c:pt idx="57">
                  <c:v>0.34232400000000002</c:v>
                </c:pt>
                <c:pt idx="58">
                  <c:v>0.33927000000000002</c:v>
                </c:pt>
                <c:pt idx="59">
                  <c:v>0.337561</c:v>
                </c:pt>
                <c:pt idx="60">
                  <c:v>0.35263800000000001</c:v>
                </c:pt>
                <c:pt idx="61">
                  <c:v>0.374392</c:v>
                </c:pt>
                <c:pt idx="62">
                  <c:v>0.35027999999999998</c:v>
                </c:pt>
                <c:pt idx="63">
                  <c:v>0.35709299999999999</c:v>
                </c:pt>
                <c:pt idx="64">
                  <c:v>0.35097600000000001</c:v>
                </c:pt>
                <c:pt idx="65">
                  <c:v>0.34601100000000001</c:v>
                </c:pt>
                <c:pt idx="66">
                  <c:v>0.34593699999999999</c:v>
                </c:pt>
                <c:pt idx="67">
                  <c:v>0.34375600000000001</c:v>
                </c:pt>
                <c:pt idx="68">
                  <c:v>0.34686400000000001</c:v>
                </c:pt>
                <c:pt idx="69">
                  <c:v>0.34904800000000002</c:v>
                </c:pt>
                <c:pt idx="70">
                  <c:v>0.35060000000000002</c:v>
                </c:pt>
                <c:pt idx="71">
                  <c:v>0.354128</c:v>
                </c:pt>
                <c:pt idx="72">
                  <c:v>0.35439500000000002</c:v>
                </c:pt>
                <c:pt idx="73">
                  <c:v>0.35480800000000001</c:v>
                </c:pt>
                <c:pt idx="74">
                  <c:v>0.35743000000000003</c:v>
                </c:pt>
                <c:pt idx="75">
                  <c:v>0.35909099999999999</c:v>
                </c:pt>
                <c:pt idx="76">
                  <c:v>0.35948099999999999</c:v>
                </c:pt>
                <c:pt idx="77">
                  <c:v>0.36095100000000002</c:v>
                </c:pt>
                <c:pt idx="78">
                  <c:v>0.36860399999999999</c:v>
                </c:pt>
                <c:pt idx="79">
                  <c:v>0.373533</c:v>
                </c:pt>
                <c:pt idx="80">
                  <c:v>0.37778</c:v>
                </c:pt>
                <c:pt idx="81">
                  <c:v>0.36138700000000001</c:v>
                </c:pt>
                <c:pt idx="82">
                  <c:v>0.36373499999999998</c:v>
                </c:pt>
                <c:pt idx="83">
                  <c:v>0.36954700000000001</c:v>
                </c:pt>
                <c:pt idx="84">
                  <c:v>0.36925000000000002</c:v>
                </c:pt>
                <c:pt idx="85">
                  <c:v>0.36390499999999998</c:v>
                </c:pt>
                <c:pt idx="86">
                  <c:v>0.36429</c:v>
                </c:pt>
                <c:pt idx="87">
                  <c:v>0.36139700000000002</c:v>
                </c:pt>
                <c:pt idx="88">
                  <c:v>0.36308499999999999</c:v>
                </c:pt>
                <c:pt idx="89">
                  <c:v>0.35768800000000001</c:v>
                </c:pt>
                <c:pt idx="90">
                  <c:v>0.35944900000000002</c:v>
                </c:pt>
                <c:pt idx="91">
                  <c:v>0.36339900000000003</c:v>
                </c:pt>
                <c:pt idx="92">
                  <c:v>0.36515999999999998</c:v>
                </c:pt>
                <c:pt idx="93">
                  <c:v>0.36817100000000003</c:v>
                </c:pt>
                <c:pt idx="94">
                  <c:v>0.37183500000000003</c:v>
                </c:pt>
                <c:pt idx="95">
                  <c:v>0.37551699999999999</c:v>
                </c:pt>
                <c:pt idx="96">
                  <c:v>0.37159799999999998</c:v>
                </c:pt>
                <c:pt idx="97">
                  <c:v>0.37425399999999998</c:v>
                </c:pt>
                <c:pt idx="98">
                  <c:v>0.379382</c:v>
                </c:pt>
                <c:pt idx="99">
                  <c:v>0.38039499999999998</c:v>
                </c:pt>
                <c:pt idx="100">
                  <c:v>0.38142500000000001</c:v>
                </c:pt>
                <c:pt idx="101">
                  <c:v>0.38228499999999999</c:v>
                </c:pt>
                <c:pt idx="102">
                  <c:v>0.38466</c:v>
                </c:pt>
                <c:pt idx="103">
                  <c:v>0.44106499999999998</c:v>
                </c:pt>
                <c:pt idx="104">
                  <c:v>0.38959199999999999</c:v>
                </c:pt>
                <c:pt idx="105">
                  <c:v>0.39407900000000001</c:v>
                </c:pt>
                <c:pt idx="106">
                  <c:v>0.49507400000000001</c:v>
                </c:pt>
                <c:pt idx="107">
                  <c:v>0.40682400000000002</c:v>
                </c:pt>
                <c:pt idx="108">
                  <c:v>0.38647799999999999</c:v>
                </c:pt>
                <c:pt idx="109">
                  <c:v>0.38149499999999997</c:v>
                </c:pt>
                <c:pt idx="110">
                  <c:v>0.35444199999999998</c:v>
                </c:pt>
                <c:pt idx="111">
                  <c:v>0.36028300000000002</c:v>
                </c:pt>
                <c:pt idx="112">
                  <c:v>0.36143900000000001</c:v>
                </c:pt>
                <c:pt idx="113">
                  <c:v>0.36699900000000002</c:v>
                </c:pt>
                <c:pt idx="114">
                  <c:v>0.363956</c:v>
                </c:pt>
                <c:pt idx="115">
                  <c:v>0.36350700000000002</c:v>
                </c:pt>
                <c:pt idx="116">
                  <c:v>0.36211100000000002</c:v>
                </c:pt>
                <c:pt idx="117">
                  <c:v>0.36039599999999999</c:v>
                </c:pt>
                <c:pt idx="118">
                  <c:v>0.36187200000000003</c:v>
                </c:pt>
                <c:pt idx="119">
                  <c:v>0.36336400000000002</c:v>
                </c:pt>
                <c:pt idx="120">
                  <c:v>0.36560999999999999</c:v>
                </c:pt>
                <c:pt idx="121">
                  <c:v>0.36496899999999999</c:v>
                </c:pt>
                <c:pt idx="122">
                  <c:v>0.36613200000000001</c:v>
                </c:pt>
                <c:pt idx="123">
                  <c:v>0.36939</c:v>
                </c:pt>
                <c:pt idx="124">
                  <c:v>0.36741800000000002</c:v>
                </c:pt>
                <c:pt idx="125">
                  <c:v>0.37198799999999999</c:v>
                </c:pt>
                <c:pt idx="126">
                  <c:v>0.36846200000000001</c:v>
                </c:pt>
                <c:pt idx="127">
                  <c:v>0.371975</c:v>
                </c:pt>
                <c:pt idx="128">
                  <c:v>0.37164399999999997</c:v>
                </c:pt>
                <c:pt idx="129">
                  <c:v>0.374141</c:v>
                </c:pt>
                <c:pt idx="130">
                  <c:v>0.37551299999999999</c:v>
                </c:pt>
                <c:pt idx="131">
                  <c:v>0.37403199999999998</c:v>
                </c:pt>
                <c:pt idx="132">
                  <c:v>0.37297400000000003</c:v>
                </c:pt>
                <c:pt idx="133">
                  <c:v>0.37151800000000001</c:v>
                </c:pt>
                <c:pt idx="134">
                  <c:v>0.36887300000000001</c:v>
                </c:pt>
                <c:pt idx="135">
                  <c:v>0.36602400000000002</c:v>
                </c:pt>
                <c:pt idx="136">
                  <c:v>0.36188599999999999</c:v>
                </c:pt>
                <c:pt idx="137">
                  <c:v>0.35799599999999998</c:v>
                </c:pt>
                <c:pt idx="138">
                  <c:v>0.35662700000000003</c:v>
                </c:pt>
                <c:pt idx="139">
                  <c:v>0.36689300000000002</c:v>
                </c:pt>
                <c:pt idx="140">
                  <c:v>0.360989</c:v>
                </c:pt>
                <c:pt idx="141">
                  <c:v>0.36539500000000003</c:v>
                </c:pt>
                <c:pt idx="142">
                  <c:v>0.36773</c:v>
                </c:pt>
                <c:pt idx="143">
                  <c:v>0.37531300000000001</c:v>
                </c:pt>
                <c:pt idx="144">
                  <c:v>0.37709999999999999</c:v>
                </c:pt>
                <c:pt idx="145">
                  <c:v>0.39001999999999998</c:v>
                </c:pt>
                <c:pt idx="146">
                  <c:v>0.46388600000000002</c:v>
                </c:pt>
                <c:pt idx="147">
                  <c:v>0.43115300000000001</c:v>
                </c:pt>
                <c:pt idx="148">
                  <c:v>0.373581</c:v>
                </c:pt>
                <c:pt idx="149">
                  <c:v>0.364672</c:v>
                </c:pt>
                <c:pt idx="150">
                  <c:v>0.33351999999999998</c:v>
                </c:pt>
                <c:pt idx="151">
                  <c:v>0.339472</c:v>
                </c:pt>
                <c:pt idx="152">
                  <c:v>0.34450399999999998</c:v>
                </c:pt>
                <c:pt idx="153">
                  <c:v>0.342866</c:v>
                </c:pt>
                <c:pt idx="154">
                  <c:v>0.32903199999999999</c:v>
                </c:pt>
                <c:pt idx="155">
                  <c:v>0.32638200000000001</c:v>
                </c:pt>
                <c:pt idx="156">
                  <c:v>0.344721</c:v>
                </c:pt>
                <c:pt idx="157">
                  <c:v>0.344696</c:v>
                </c:pt>
                <c:pt idx="158">
                  <c:v>0.34272399999999997</c:v>
                </c:pt>
                <c:pt idx="159">
                  <c:v>0.33947100000000002</c:v>
                </c:pt>
                <c:pt idx="160">
                  <c:v>0.34178999999999998</c:v>
                </c:pt>
                <c:pt idx="161">
                  <c:v>0.34057700000000002</c:v>
                </c:pt>
                <c:pt idx="162">
                  <c:v>0.34448400000000001</c:v>
                </c:pt>
                <c:pt idx="163">
                  <c:v>0.34395799999999999</c:v>
                </c:pt>
                <c:pt idx="164">
                  <c:v>0.34534999999999999</c:v>
                </c:pt>
                <c:pt idx="165">
                  <c:v>0.34400599999999998</c:v>
                </c:pt>
                <c:pt idx="166">
                  <c:v>0.34509699999999999</c:v>
                </c:pt>
                <c:pt idx="167">
                  <c:v>0.34540100000000001</c:v>
                </c:pt>
                <c:pt idx="168">
                  <c:v>0.34212500000000001</c:v>
                </c:pt>
                <c:pt idx="169">
                  <c:v>0.34246199999999999</c:v>
                </c:pt>
                <c:pt idx="170">
                  <c:v>0.34134199999999998</c:v>
                </c:pt>
                <c:pt idx="171">
                  <c:v>0.33932000000000001</c:v>
                </c:pt>
                <c:pt idx="172">
                  <c:v>0.33565400000000001</c:v>
                </c:pt>
                <c:pt idx="173">
                  <c:v>0.33312399999999998</c:v>
                </c:pt>
                <c:pt idx="174">
                  <c:v>0.33225100000000002</c:v>
                </c:pt>
                <c:pt idx="175">
                  <c:v>0.334368</c:v>
                </c:pt>
                <c:pt idx="176">
                  <c:v>0.33420100000000003</c:v>
                </c:pt>
                <c:pt idx="177">
                  <c:v>0.33305000000000001</c:v>
                </c:pt>
                <c:pt idx="178">
                  <c:v>0.33223599999999998</c:v>
                </c:pt>
                <c:pt idx="179">
                  <c:v>0.32526100000000002</c:v>
                </c:pt>
                <c:pt idx="180">
                  <c:v>0.32448700000000003</c:v>
                </c:pt>
                <c:pt idx="181">
                  <c:v>0.31956600000000002</c:v>
                </c:pt>
                <c:pt idx="182">
                  <c:v>0.31315199999999999</c:v>
                </c:pt>
                <c:pt idx="183">
                  <c:v>0.30593100000000001</c:v>
                </c:pt>
                <c:pt idx="184">
                  <c:v>0.30091899999999999</c:v>
                </c:pt>
                <c:pt idx="185">
                  <c:v>0.30378899999999998</c:v>
                </c:pt>
                <c:pt idx="186">
                  <c:v>0.298703</c:v>
                </c:pt>
                <c:pt idx="187">
                  <c:v>0.30273099999999997</c:v>
                </c:pt>
                <c:pt idx="188">
                  <c:v>0.29607600000000001</c:v>
                </c:pt>
                <c:pt idx="189">
                  <c:v>0.29032999999999998</c:v>
                </c:pt>
                <c:pt idx="190">
                  <c:v>0.29030499999999998</c:v>
                </c:pt>
                <c:pt idx="191">
                  <c:v>0.28719499999999998</c:v>
                </c:pt>
                <c:pt idx="192">
                  <c:v>0.29023300000000002</c:v>
                </c:pt>
                <c:pt idx="193">
                  <c:v>0.28356900000000002</c:v>
                </c:pt>
                <c:pt idx="194">
                  <c:v>0.281001</c:v>
                </c:pt>
                <c:pt idx="195">
                  <c:v>0.284694</c:v>
                </c:pt>
                <c:pt idx="196">
                  <c:v>0.26953700000000003</c:v>
                </c:pt>
                <c:pt idx="197">
                  <c:v>0.26020100000000002</c:v>
                </c:pt>
                <c:pt idx="198">
                  <c:v>0.25790400000000002</c:v>
                </c:pt>
                <c:pt idx="199">
                  <c:v>0.25578899999999999</c:v>
                </c:pt>
                <c:pt idx="200">
                  <c:v>0.248164</c:v>
                </c:pt>
                <c:pt idx="201">
                  <c:v>0.245757</c:v>
                </c:pt>
                <c:pt idx="202">
                  <c:v>0.130167</c:v>
                </c:pt>
                <c:pt idx="203">
                  <c:v>0.21754699999999999</c:v>
                </c:pt>
              </c:numCache>
            </c:numRef>
          </c:val>
          <c:smooth val="0"/>
          <c:extLst xmlns:c16r2="http://schemas.microsoft.com/office/drawing/2015/06/chart">
            <c:ext xmlns:c16="http://schemas.microsoft.com/office/drawing/2014/chart" uri="{C3380CC4-5D6E-409C-BE32-E72D297353CC}">
              <c16:uniqueId val="{0000000B-E071-4D20-8FEC-01D82268598C}"/>
            </c:ext>
          </c:extLst>
        </c:ser>
        <c:dLbls>
          <c:showLegendKey val="0"/>
          <c:showVal val="0"/>
          <c:showCatName val="0"/>
          <c:showSerName val="0"/>
          <c:showPercent val="0"/>
          <c:showBubbleSize val="0"/>
        </c:dLbls>
        <c:smooth val="0"/>
        <c:axId val="268670488"/>
        <c:axId val="268670880"/>
      </c:lineChart>
      <c:catAx>
        <c:axId val="268670488"/>
        <c:scaling>
          <c:orientation val="minMax"/>
        </c:scaling>
        <c:delete val="0"/>
        <c:axPos val="b"/>
        <c:majorGridlines>
          <c:spPr>
            <a:ln w="9525" cap="flat" cmpd="sng" algn="ctr">
              <a:no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670880"/>
        <c:crosses val="autoZero"/>
        <c:auto val="1"/>
        <c:lblAlgn val="ctr"/>
        <c:lblOffset val="100"/>
        <c:tickLblSkip val="20"/>
        <c:noMultiLvlLbl val="0"/>
      </c:catAx>
      <c:valAx>
        <c:axId val="268670880"/>
        <c:scaling>
          <c:orientation val="minMax"/>
          <c:max val="0.55000000000000004"/>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670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Precipitation and FAL Difference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1"/>
          <c:tx>
            <c:strRef>
              <c:f>Sheet1!$D$1</c:f>
              <c:strCache>
                <c:ptCount val="1"/>
                <c:pt idx="0">
                  <c:v>annual precipitation (in)</c:v>
                </c:pt>
              </c:strCache>
            </c:strRef>
          </c:tx>
          <c:spPr>
            <a:ln w="19050" cap="rnd">
              <a:solidFill>
                <a:schemeClr val="accent2"/>
              </a:solidFill>
              <a:round/>
            </a:ln>
            <a:effectLst/>
          </c:spPr>
          <c:marker>
            <c:symbol val="circle"/>
            <c:size val="7"/>
            <c:spPr>
              <a:solidFill>
                <a:schemeClr val="accent2"/>
              </a:solidFill>
              <a:ln w="12700">
                <a:solidFill>
                  <a:schemeClr val="accent2"/>
                </a:solidFill>
              </a:ln>
              <a:effectLst/>
            </c:spPr>
          </c:marker>
          <c:xVal>
            <c:numRef>
              <c:f>Sheet1!$B$2:$B$9</c:f>
              <c:numCache>
                <c:formatCode>General</c:formatCode>
                <c:ptCount val="8"/>
                <c:pt idx="1">
                  <c:v>2016</c:v>
                </c:pt>
                <c:pt idx="2">
                  <c:v>2015</c:v>
                </c:pt>
                <c:pt idx="3">
                  <c:v>2014</c:v>
                </c:pt>
                <c:pt idx="4">
                  <c:v>2013</c:v>
                </c:pt>
                <c:pt idx="5">
                  <c:v>2012</c:v>
                </c:pt>
                <c:pt idx="6">
                  <c:v>2011</c:v>
                </c:pt>
                <c:pt idx="7">
                  <c:v>2010</c:v>
                </c:pt>
              </c:numCache>
            </c:numRef>
          </c:xVal>
          <c:yVal>
            <c:numRef>
              <c:f>Sheet1!$D$2:$D$9</c:f>
              <c:numCache>
                <c:formatCode>General</c:formatCode>
                <c:ptCount val="8"/>
                <c:pt idx="1">
                  <c:v>15.05</c:v>
                </c:pt>
                <c:pt idx="2">
                  <c:v>7.71</c:v>
                </c:pt>
                <c:pt idx="3">
                  <c:v>10</c:v>
                </c:pt>
                <c:pt idx="4">
                  <c:v>4.04</c:v>
                </c:pt>
                <c:pt idx="5">
                  <c:v>12.78</c:v>
                </c:pt>
                <c:pt idx="6">
                  <c:v>16.05</c:v>
                </c:pt>
                <c:pt idx="7">
                  <c:v>31.92</c:v>
                </c:pt>
              </c:numCache>
            </c:numRef>
          </c:yVal>
          <c:smooth val="0"/>
          <c:extLst xmlns:c16r2="http://schemas.microsoft.com/office/drawing/2015/06/chart">
            <c:ext xmlns:c16="http://schemas.microsoft.com/office/drawing/2014/chart" uri="{C3380CC4-5D6E-409C-BE32-E72D297353CC}">
              <c16:uniqueId val="{00000000-9F5C-45E2-95A1-8C85F31BEF10}"/>
            </c:ext>
          </c:extLst>
        </c:ser>
        <c:dLbls>
          <c:showLegendKey val="0"/>
          <c:showVal val="0"/>
          <c:showCatName val="0"/>
          <c:showSerName val="0"/>
          <c:showPercent val="0"/>
          <c:showBubbleSize val="0"/>
        </c:dLbls>
        <c:axId val="131423768"/>
        <c:axId val="131021800"/>
      </c:scatterChart>
      <c:scatterChart>
        <c:scatterStyle val="lineMarker"/>
        <c:varyColors val="0"/>
        <c:ser>
          <c:idx val="0"/>
          <c:order val="0"/>
          <c:tx>
            <c:strRef>
              <c:f>Sheet1!$C$1</c:f>
              <c:strCache>
                <c:ptCount val="1"/>
                <c:pt idx="0">
                  <c:v>annual mean change FAL</c:v>
                </c:pt>
              </c:strCache>
            </c:strRef>
          </c:tx>
          <c:spPr>
            <a:ln w="19050" cap="rnd">
              <a:solidFill>
                <a:schemeClr val="accent1"/>
              </a:solidFill>
              <a:round/>
            </a:ln>
            <a:effectLst/>
          </c:spPr>
          <c:marker>
            <c:symbol val="circle"/>
            <c:size val="7"/>
            <c:spPr>
              <a:solidFill>
                <a:schemeClr val="accent1"/>
              </a:solidFill>
              <a:ln w="9525">
                <a:solidFill>
                  <a:schemeClr val="accent1"/>
                </a:solidFill>
              </a:ln>
              <a:effectLst/>
            </c:spPr>
          </c:marker>
          <c:xVal>
            <c:numRef>
              <c:f>Sheet1!$B$2:$B$9</c:f>
              <c:numCache>
                <c:formatCode>General</c:formatCode>
                <c:ptCount val="8"/>
                <c:pt idx="1">
                  <c:v>2016</c:v>
                </c:pt>
                <c:pt idx="2">
                  <c:v>2015</c:v>
                </c:pt>
                <c:pt idx="3">
                  <c:v>2014</c:v>
                </c:pt>
                <c:pt idx="4">
                  <c:v>2013</c:v>
                </c:pt>
                <c:pt idx="5">
                  <c:v>2012</c:v>
                </c:pt>
                <c:pt idx="6">
                  <c:v>2011</c:v>
                </c:pt>
                <c:pt idx="7">
                  <c:v>2010</c:v>
                </c:pt>
              </c:numCache>
            </c:numRef>
          </c:xVal>
          <c:yVal>
            <c:numRef>
              <c:f>Sheet1!$C$2:$C$9</c:f>
              <c:numCache>
                <c:formatCode>General</c:formatCode>
                <c:ptCount val="8"/>
                <c:pt idx="0">
                  <c:v>-0.249608</c:v>
                </c:pt>
                <c:pt idx="1">
                  <c:v>4.3109999999999997E-3</c:v>
                </c:pt>
                <c:pt idx="2">
                  <c:v>-5.5010999999999997E-2</c:v>
                </c:pt>
                <c:pt idx="3">
                  <c:v>-0.21149399999999999</c:v>
                </c:pt>
              </c:numCache>
            </c:numRef>
          </c:yVal>
          <c:smooth val="0"/>
          <c:extLst xmlns:c16r2="http://schemas.microsoft.com/office/drawing/2015/06/chart">
            <c:ext xmlns:c16="http://schemas.microsoft.com/office/drawing/2014/chart" uri="{C3380CC4-5D6E-409C-BE32-E72D297353CC}">
              <c16:uniqueId val="{00000001-9F5C-45E2-95A1-8C85F31BEF10}"/>
            </c:ext>
          </c:extLst>
        </c:ser>
        <c:dLbls>
          <c:showLegendKey val="0"/>
          <c:showVal val="0"/>
          <c:showCatName val="0"/>
          <c:showSerName val="0"/>
          <c:showPercent val="0"/>
          <c:showBubbleSize val="0"/>
        </c:dLbls>
        <c:axId val="131022568"/>
        <c:axId val="131022184"/>
      </c:scatterChart>
      <c:valAx>
        <c:axId val="1314237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year</a:t>
                </a:r>
                <a:endParaRPr lang="en-US" sz="14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021800"/>
        <c:crosses val="autoZero"/>
        <c:crossBetween val="midCat"/>
      </c:valAx>
      <c:valAx>
        <c:axId val="131021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Precipitation </a:t>
                </a:r>
                <a:r>
                  <a:rPr lang="en-US" sz="1400" dirty="0"/>
                  <a:t>(in)</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423768"/>
        <c:crosses val="autoZero"/>
        <c:crossBetween val="midCat"/>
      </c:valAx>
      <c:valAx>
        <c:axId val="13102218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Mean FAL difference</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022568"/>
        <c:crosses val="max"/>
        <c:crossBetween val="midCat"/>
      </c:valAx>
      <c:valAx>
        <c:axId val="131022568"/>
        <c:scaling>
          <c:orientation val="minMax"/>
        </c:scaling>
        <c:delete val="1"/>
        <c:axPos val="b"/>
        <c:numFmt formatCode="General" sourceLinked="1"/>
        <c:majorTickMark val="out"/>
        <c:minorTickMark val="none"/>
        <c:tickLblPos val="nextTo"/>
        <c:crossAx val="131022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smtClean="0"/>
              <a:t>Precipitation </a:t>
            </a:r>
            <a:r>
              <a:rPr lang="en-US" sz="2000" dirty="0"/>
              <a:t>and RVI Difference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1"/>
          <c:spPr>
            <a:ln w="19050" cap="rnd">
              <a:solidFill>
                <a:schemeClr val="accent2"/>
              </a:solidFill>
              <a:round/>
            </a:ln>
            <a:effectLst/>
          </c:spPr>
          <c:marker>
            <c:symbol val="circle"/>
            <c:size val="7"/>
            <c:spPr>
              <a:solidFill>
                <a:schemeClr val="accent2"/>
              </a:solidFill>
              <a:ln w="9525">
                <a:solidFill>
                  <a:schemeClr val="accent2"/>
                </a:solidFill>
              </a:ln>
              <a:effectLst/>
            </c:spPr>
          </c:marker>
          <c:xVal>
            <c:numRef>
              <c:f>Sheet1!$E$34:$E$39</c:f>
              <c:numCache>
                <c:formatCode>General</c:formatCode>
                <c:ptCount val="6"/>
                <c:pt idx="0">
                  <c:v>2010</c:v>
                </c:pt>
                <c:pt idx="1">
                  <c:v>2011</c:v>
                </c:pt>
                <c:pt idx="2">
                  <c:v>2012</c:v>
                </c:pt>
                <c:pt idx="3">
                  <c:v>2013</c:v>
                </c:pt>
                <c:pt idx="4">
                  <c:v>2014</c:v>
                </c:pt>
                <c:pt idx="5">
                  <c:v>2015</c:v>
                </c:pt>
              </c:numCache>
            </c:numRef>
          </c:xVal>
          <c:yVal>
            <c:numRef>
              <c:f>Sheet1!$G$34:$G$39</c:f>
              <c:numCache>
                <c:formatCode>General</c:formatCode>
                <c:ptCount val="6"/>
                <c:pt idx="0">
                  <c:v>31.92</c:v>
                </c:pt>
                <c:pt idx="1">
                  <c:v>16.05</c:v>
                </c:pt>
                <c:pt idx="2">
                  <c:v>12.78</c:v>
                </c:pt>
                <c:pt idx="3">
                  <c:v>4.04</c:v>
                </c:pt>
                <c:pt idx="4">
                  <c:v>10</c:v>
                </c:pt>
                <c:pt idx="5">
                  <c:v>7.71</c:v>
                </c:pt>
              </c:numCache>
            </c:numRef>
          </c:yVal>
          <c:smooth val="0"/>
          <c:extLst xmlns:c16r2="http://schemas.microsoft.com/office/drawing/2015/06/chart">
            <c:ext xmlns:c16="http://schemas.microsoft.com/office/drawing/2014/chart" uri="{C3380CC4-5D6E-409C-BE32-E72D297353CC}">
              <c16:uniqueId val="{00000000-B44E-4CC0-A13A-099B0849D4CF}"/>
            </c:ext>
          </c:extLst>
        </c:ser>
        <c:dLbls>
          <c:showLegendKey val="0"/>
          <c:showVal val="0"/>
          <c:showCatName val="0"/>
          <c:showSerName val="0"/>
          <c:showPercent val="0"/>
          <c:showBubbleSize val="0"/>
        </c:dLbls>
        <c:axId val="130476928"/>
        <c:axId val="130477320"/>
      </c:scatterChart>
      <c:scatterChart>
        <c:scatterStyle val="lineMarker"/>
        <c:varyColors val="0"/>
        <c:ser>
          <c:idx val="0"/>
          <c:order val="0"/>
          <c:spPr>
            <a:ln w="19050" cap="rnd">
              <a:solidFill>
                <a:schemeClr val="accent1"/>
              </a:solidFill>
              <a:round/>
            </a:ln>
            <a:effectLst/>
          </c:spPr>
          <c:marker>
            <c:symbol val="circle"/>
            <c:size val="7"/>
            <c:spPr>
              <a:solidFill>
                <a:schemeClr val="accent1"/>
              </a:solidFill>
              <a:ln w="9525">
                <a:solidFill>
                  <a:schemeClr val="accent1"/>
                </a:solidFill>
              </a:ln>
              <a:effectLst/>
            </c:spPr>
          </c:marker>
          <c:xVal>
            <c:numRef>
              <c:f>Sheet1!$E$34:$E$39</c:f>
              <c:numCache>
                <c:formatCode>General</c:formatCode>
                <c:ptCount val="6"/>
                <c:pt idx="0">
                  <c:v>2010</c:v>
                </c:pt>
                <c:pt idx="1">
                  <c:v>2011</c:v>
                </c:pt>
                <c:pt idx="2">
                  <c:v>2012</c:v>
                </c:pt>
                <c:pt idx="3">
                  <c:v>2013</c:v>
                </c:pt>
                <c:pt idx="4">
                  <c:v>2014</c:v>
                </c:pt>
                <c:pt idx="5">
                  <c:v>2015</c:v>
                </c:pt>
              </c:numCache>
            </c:numRef>
          </c:xVal>
          <c:yVal>
            <c:numRef>
              <c:f>Sheet1!$F$34:$F$39</c:f>
              <c:numCache>
                <c:formatCode>General</c:formatCode>
                <c:ptCount val="6"/>
                <c:pt idx="1">
                  <c:v>6.5537691116332999E-3</c:v>
                </c:pt>
                <c:pt idx="2">
                  <c:v>6.06942176818848E-3</c:v>
                </c:pt>
                <c:pt idx="3">
                  <c:v>-5.8349370956420898E-3</c:v>
                </c:pt>
                <c:pt idx="4">
                  <c:v>-5.6039869785308803E-2</c:v>
                </c:pt>
                <c:pt idx="5">
                  <c:v>2.34355628490448E-2</c:v>
                </c:pt>
              </c:numCache>
            </c:numRef>
          </c:yVal>
          <c:smooth val="0"/>
          <c:extLst xmlns:c16r2="http://schemas.microsoft.com/office/drawing/2015/06/chart">
            <c:ext xmlns:c16="http://schemas.microsoft.com/office/drawing/2014/chart" uri="{C3380CC4-5D6E-409C-BE32-E72D297353CC}">
              <c16:uniqueId val="{00000001-B44E-4CC0-A13A-099B0849D4CF}"/>
            </c:ext>
          </c:extLst>
        </c:ser>
        <c:dLbls>
          <c:showLegendKey val="0"/>
          <c:showVal val="0"/>
          <c:showCatName val="0"/>
          <c:showSerName val="0"/>
          <c:showPercent val="0"/>
          <c:showBubbleSize val="0"/>
        </c:dLbls>
        <c:axId val="130478104"/>
        <c:axId val="130477712"/>
      </c:scatterChart>
      <c:valAx>
        <c:axId val="1304769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year</a:t>
                </a:r>
                <a:endParaRPr lang="en-US" sz="14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77320"/>
        <c:crosses val="autoZero"/>
        <c:crossBetween val="midCat"/>
      </c:valAx>
      <c:valAx>
        <c:axId val="130477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Precipitation</a:t>
                </a:r>
                <a:r>
                  <a:rPr lang="en-US" sz="1400" baseline="0" dirty="0" smtClean="0"/>
                  <a:t> (in)</a:t>
                </a:r>
                <a:endParaRPr lang="en-US" sz="1400" dirty="0"/>
              </a:p>
            </c:rich>
          </c:tx>
          <c:layout>
            <c:manualLayout>
              <c:xMode val="edge"/>
              <c:yMode val="edge"/>
              <c:x val="1.5524042970690642E-2"/>
              <c:y val="0.3341650850313875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76928"/>
        <c:crosses val="autoZero"/>
        <c:crossBetween val="midCat"/>
      </c:valAx>
      <c:valAx>
        <c:axId val="13047771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Median RVI</a:t>
                </a:r>
                <a:r>
                  <a:rPr lang="en-US" sz="1400" baseline="0" dirty="0" smtClean="0"/>
                  <a:t> difference</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478104"/>
        <c:crosses val="max"/>
        <c:crossBetween val="midCat"/>
      </c:valAx>
      <c:valAx>
        <c:axId val="130478104"/>
        <c:scaling>
          <c:orientation val="minMax"/>
        </c:scaling>
        <c:delete val="1"/>
        <c:axPos val="b"/>
        <c:numFmt formatCode="General" sourceLinked="1"/>
        <c:majorTickMark val="out"/>
        <c:minorTickMark val="none"/>
        <c:tickLblPos val="nextTo"/>
        <c:crossAx val="1304777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Mean Temp and FAL Difference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7"/>
            <c:spPr>
              <a:solidFill>
                <a:schemeClr val="accent1"/>
              </a:solidFill>
              <a:ln w="9525">
                <a:solidFill>
                  <a:schemeClr val="accent1"/>
                </a:solidFill>
              </a:ln>
              <a:effectLst/>
            </c:spPr>
          </c:marker>
          <c:xVal>
            <c:numRef>
              <c:f>Sheet1!$B$33:$B$39</c:f>
              <c:numCache>
                <c:formatCode>General</c:formatCode>
                <c:ptCount val="7"/>
                <c:pt idx="0">
                  <c:v>2016</c:v>
                </c:pt>
                <c:pt idx="1">
                  <c:v>2015</c:v>
                </c:pt>
                <c:pt idx="2">
                  <c:v>2014</c:v>
                </c:pt>
                <c:pt idx="3">
                  <c:v>2013</c:v>
                </c:pt>
                <c:pt idx="4">
                  <c:v>2012</c:v>
                </c:pt>
                <c:pt idx="5">
                  <c:v>2011</c:v>
                </c:pt>
                <c:pt idx="6">
                  <c:v>2010</c:v>
                </c:pt>
              </c:numCache>
            </c:numRef>
          </c:xVal>
          <c:yVal>
            <c:numRef>
              <c:f>Sheet1!$C$33:$C$39</c:f>
              <c:numCache>
                <c:formatCode>General</c:formatCode>
                <c:ptCount val="7"/>
                <c:pt idx="0">
                  <c:v>64.98</c:v>
                </c:pt>
                <c:pt idx="1">
                  <c:v>66.34</c:v>
                </c:pt>
                <c:pt idx="2">
                  <c:v>66.91</c:v>
                </c:pt>
                <c:pt idx="3">
                  <c:v>64.709999999999994</c:v>
                </c:pt>
                <c:pt idx="4">
                  <c:v>64.709999999999994</c:v>
                </c:pt>
                <c:pt idx="5">
                  <c:v>62.6</c:v>
                </c:pt>
                <c:pt idx="6">
                  <c:v>62.38</c:v>
                </c:pt>
              </c:numCache>
            </c:numRef>
          </c:yVal>
          <c:smooth val="0"/>
          <c:extLst xmlns:c16r2="http://schemas.microsoft.com/office/drawing/2015/06/chart">
            <c:ext xmlns:c16="http://schemas.microsoft.com/office/drawing/2014/chart" uri="{C3380CC4-5D6E-409C-BE32-E72D297353CC}">
              <c16:uniqueId val="{00000000-629F-4469-AFB0-31329EDE85BA}"/>
            </c:ext>
          </c:extLst>
        </c:ser>
        <c:dLbls>
          <c:showLegendKey val="0"/>
          <c:showVal val="0"/>
          <c:showCatName val="0"/>
          <c:showSerName val="0"/>
          <c:showPercent val="0"/>
          <c:showBubbleSize val="0"/>
        </c:dLbls>
        <c:axId val="268669704"/>
        <c:axId val="192410896"/>
      </c:scatterChart>
      <c:scatterChart>
        <c:scatterStyle val="lineMarker"/>
        <c:varyColors val="0"/>
        <c:ser>
          <c:idx val="1"/>
          <c:order val="1"/>
          <c:spPr>
            <a:ln w="19050" cap="rnd">
              <a:solidFill>
                <a:schemeClr val="accent2"/>
              </a:solidFill>
              <a:round/>
            </a:ln>
            <a:effectLst/>
          </c:spPr>
          <c:marker>
            <c:symbol val="circle"/>
            <c:size val="7"/>
            <c:spPr>
              <a:solidFill>
                <a:schemeClr val="accent2"/>
              </a:solidFill>
              <a:ln w="9525">
                <a:solidFill>
                  <a:schemeClr val="accent2"/>
                </a:solidFill>
              </a:ln>
              <a:effectLst/>
            </c:spPr>
          </c:marker>
          <c:xVal>
            <c:numRef>
              <c:f>Sheet1!$B$33:$B$39</c:f>
              <c:numCache>
                <c:formatCode>General</c:formatCode>
                <c:ptCount val="7"/>
                <c:pt idx="0">
                  <c:v>2016</c:v>
                </c:pt>
                <c:pt idx="1">
                  <c:v>2015</c:v>
                </c:pt>
                <c:pt idx="2">
                  <c:v>2014</c:v>
                </c:pt>
                <c:pt idx="3">
                  <c:v>2013</c:v>
                </c:pt>
                <c:pt idx="4">
                  <c:v>2012</c:v>
                </c:pt>
                <c:pt idx="5">
                  <c:v>2011</c:v>
                </c:pt>
                <c:pt idx="6">
                  <c:v>2010</c:v>
                </c:pt>
              </c:numCache>
            </c:numRef>
          </c:xVal>
          <c:yVal>
            <c:numRef>
              <c:f>Sheet1!$D$33:$D$39</c:f>
              <c:numCache>
                <c:formatCode>General</c:formatCode>
                <c:ptCount val="7"/>
                <c:pt idx="0">
                  <c:v>4.3109999999999997E-3</c:v>
                </c:pt>
                <c:pt idx="1">
                  <c:v>-5.5010999999999997E-2</c:v>
                </c:pt>
                <c:pt idx="2">
                  <c:v>-0.21149399999999999</c:v>
                </c:pt>
              </c:numCache>
            </c:numRef>
          </c:yVal>
          <c:smooth val="0"/>
          <c:extLst xmlns:c16r2="http://schemas.microsoft.com/office/drawing/2015/06/chart">
            <c:ext xmlns:c16="http://schemas.microsoft.com/office/drawing/2014/chart" uri="{C3380CC4-5D6E-409C-BE32-E72D297353CC}">
              <c16:uniqueId val="{00000001-629F-4469-AFB0-31329EDE85BA}"/>
            </c:ext>
          </c:extLst>
        </c:ser>
        <c:dLbls>
          <c:showLegendKey val="0"/>
          <c:showVal val="0"/>
          <c:showCatName val="0"/>
          <c:showSerName val="0"/>
          <c:showPercent val="0"/>
          <c:showBubbleSize val="0"/>
        </c:dLbls>
        <c:axId val="268924928"/>
        <c:axId val="268924536"/>
      </c:scatterChart>
      <c:valAx>
        <c:axId val="268669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Year</a:t>
                </a:r>
                <a:endParaRPr lang="en-US" sz="14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10896"/>
        <c:crosses val="autoZero"/>
        <c:crossBetween val="midCat"/>
      </c:valAx>
      <c:valAx>
        <c:axId val="192410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dirty="0" smtClean="0">
                    <a:effectLst/>
                  </a:rPr>
                  <a:t>Temp (°F)</a:t>
                </a:r>
                <a:endParaRPr lang="en-US" sz="800" dirty="0">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669704"/>
        <c:crosses val="autoZero"/>
        <c:crossBetween val="midCat"/>
      </c:valAx>
      <c:valAx>
        <c:axId val="26892453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Mean FAL difference</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924928"/>
        <c:crosses val="max"/>
        <c:crossBetween val="midCat"/>
      </c:valAx>
      <c:valAx>
        <c:axId val="268924928"/>
        <c:scaling>
          <c:orientation val="minMax"/>
        </c:scaling>
        <c:delete val="1"/>
        <c:axPos val="b"/>
        <c:numFmt formatCode="General" sourceLinked="1"/>
        <c:majorTickMark val="out"/>
        <c:minorTickMark val="none"/>
        <c:tickLblPos val="nextTo"/>
        <c:crossAx val="268924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Mean Temp and RVI Difference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1"/>
          <c:spPr>
            <a:ln w="19050" cap="rnd">
              <a:solidFill>
                <a:schemeClr val="accent2"/>
              </a:solidFill>
              <a:round/>
            </a:ln>
            <a:effectLst/>
          </c:spPr>
          <c:marker>
            <c:symbol val="circle"/>
            <c:size val="7"/>
            <c:spPr>
              <a:solidFill>
                <a:schemeClr val="accent2"/>
              </a:solidFill>
              <a:ln w="9525">
                <a:solidFill>
                  <a:schemeClr val="accent2"/>
                </a:solidFill>
              </a:ln>
              <a:effectLst/>
            </c:spPr>
          </c:marker>
          <c:xVal>
            <c:numRef>
              <c:f>Sheet1!$A$60:$A$66</c:f>
              <c:numCache>
                <c:formatCode>General</c:formatCode>
                <c:ptCount val="7"/>
                <c:pt idx="0">
                  <c:v>2010</c:v>
                </c:pt>
                <c:pt idx="1">
                  <c:v>2011</c:v>
                </c:pt>
                <c:pt idx="2">
                  <c:v>2012</c:v>
                </c:pt>
                <c:pt idx="3">
                  <c:v>2013</c:v>
                </c:pt>
                <c:pt idx="4">
                  <c:v>2014</c:v>
                </c:pt>
                <c:pt idx="5">
                  <c:v>2015</c:v>
                </c:pt>
                <c:pt idx="6">
                  <c:v>2016</c:v>
                </c:pt>
              </c:numCache>
            </c:numRef>
          </c:xVal>
          <c:yVal>
            <c:numRef>
              <c:f>Sheet1!$C$60:$C$66</c:f>
              <c:numCache>
                <c:formatCode>General</c:formatCode>
                <c:ptCount val="7"/>
                <c:pt idx="0">
                  <c:v>62.38</c:v>
                </c:pt>
                <c:pt idx="1">
                  <c:v>62.6</c:v>
                </c:pt>
                <c:pt idx="2">
                  <c:v>64.709999999999994</c:v>
                </c:pt>
                <c:pt idx="3">
                  <c:v>64.709999999999994</c:v>
                </c:pt>
                <c:pt idx="4">
                  <c:v>66.91</c:v>
                </c:pt>
                <c:pt idx="5">
                  <c:v>66.34</c:v>
                </c:pt>
                <c:pt idx="6">
                  <c:v>64.98</c:v>
                </c:pt>
              </c:numCache>
            </c:numRef>
          </c:yVal>
          <c:smooth val="0"/>
          <c:extLst xmlns:c16r2="http://schemas.microsoft.com/office/drawing/2015/06/chart">
            <c:ext xmlns:c16="http://schemas.microsoft.com/office/drawing/2014/chart" uri="{C3380CC4-5D6E-409C-BE32-E72D297353CC}">
              <c16:uniqueId val="{00000000-0B1E-4829-A4D5-D40094D7B4EE}"/>
            </c:ext>
          </c:extLst>
        </c:ser>
        <c:dLbls>
          <c:showLegendKey val="0"/>
          <c:showVal val="0"/>
          <c:showCatName val="0"/>
          <c:showSerName val="0"/>
          <c:showPercent val="0"/>
          <c:showBubbleSize val="0"/>
        </c:dLbls>
        <c:axId val="268925712"/>
        <c:axId val="268926104"/>
      </c:scatterChart>
      <c:scatterChart>
        <c:scatterStyle val="lineMarker"/>
        <c:varyColors val="0"/>
        <c:ser>
          <c:idx val="0"/>
          <c:order val="0"/>
          <c:spPr>
            <a:ln w="19050" cap="rnd">
              <a:solidFill>
                <a:schemeClr val="accent1"/>
              </a:solidFill>
              <a:round/>
            </a:ln>
            <a:effectLst/>
          </c:spPr>
          <c:marker>
            <c:symbol val="circle"/>
            <c:size val="7"/>
            <c:spPr>
              <a:solidFill>
                <a:schemeClr val="accent1"/>
              </a:solidFill>
              <a:ln w="9525">
                <a:solidFill>
                  <a:schemeClr val="accent1"/>
                </a:solidFill>
              </a:ln>
              <a:effectLst/>
            </c:spPr>
          </c:marker>
          <c:xVal>
            <c:numRef>
              <c:f>Sheet1!$A$60:$A$66</c:f>
              <c:numCache>
                <c:formatCode>General</c:formatCode>
                <c:ptCount val="7"/>
                <c:pt idx="0">
                  <c:v>2010</c:v>
                </c:pt>
                <c:pt idx="1">
                  <c:v>2011</c:v>
                </c:pt>
                <c:pt idx="2">
                  <c:v>2012</c:v>
                </c:pt>
                <c:pt idx="3">
                  <c:v>2013</c:v>
                </c:pt>
                <c:pt idx="4">
                  <c:v>2014</c:v>
                </c:pt>
                <c:pt idx="5">
                  <c:v>2015</c:v>
                </c:pt>
                <c:pt idx="6">
                  <c:v>2016</c:v>
                </c:pt>
              </c:numCache>
            </c:numRef>
          </c:xVal>
          <c:yVal>
            <c:numRef>
              <c:f>Sheet1!$B$60:$B$66</c:f>
              <c:numCache>
                <c:formatCode>General</c:formatCode>
                <c:ptCount val="7"/>
                <c:pt idx="1">
                  <c:v>6.5537691116332999E-3</c:v>
                </c:pt>
                <c:pt idx="2">
                  <c:v>6.06942176818848E-3</c:v>
                </c:pt>
                <c:pt idx="3">
                  <c:v>-5.8349370956420898E-3</c:v>
                </c:pt>
                <c:pt idx="4">
                  <c:v>-5.6039869785308803E-2</c:v>
                </c:pt>
                <c:pt idx="5">
                  <c:v>2.34355628490448E-2</c:v>
                </c:pt>
              </c:numCache>
            </c:numRef>
          </c:yVal>
          <c:smooth val="0"/>
          <c:extLst xmlns:c16r2="http://schemas.microsoft.com/office/drawing/2015/06/chart">
            <c:ext xmlns:c16="http://schemas.microsoft.com/office/drawing/2014/chart" uri="{C3380CC4-5D6E-409C-BE32-E72D297353CC}">
              <c16:uniqueId val="{00000001-0B1E-4829-A4D5-D40094D7B4EE}"/>
            </c:ext>
          </c:extLst>
        </c:ser>
        <c:dLbls>
          <c:showLegendKey val="0"/>
          <c:showVal val="0"/>
          <c:showCatName val="0"/>
          <c:showSerName val="0"/>
          <c:showPercent val="0"/>
          <c:showBubbleSize val="0"/>
        </c:dLbls>
        <c:axId val="268926888"/>
        <c:axId val="268926496"/>
      </c:scatterChart>
      <c:valAx>
        <c:axId val="2689257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Year</a:t>
                </a:r>
                <a:endParaRPr lang="en-US" sz="14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926104"/>
        <c:crosses val="autoZero"/>
        <c:crossBetween val="midCat"/>
      </c:valAx>
      <c:valAx>
        <c:axId val="268926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Temp (</a:t>
                </a:r>
                <a:r>
                  <a:rPr lang="en-US" sz="1400" dirty="0" smtClean="0">
                    <a:latin typeface="Calibri" panose="020F0502020204030204" pitchFamily="34" charset="0"/>
                    <a:cs typeface="Calibri" panose="020F0502020204030204" pitchFamily="34" charset="0"/>
                  </a:rPr>
                  <a:t>°F)</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925712"/>
        <c:crosses val="autoZero"/>
        <c:crossBetween val="midCat"/>
      </c:valAx>
      <c:valAx>
        <c:axId val="26892649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Median</a:t>
                </a:r>
                <a:r>
                  <a:rPr lang="en-US" sz="1400" baseline="0" dirty="0" smtClean="0"/>
                  <a:t> </a:t>
                </a:r>
                <a:r>
                  <a:rPr lang="en-US" sz="1400" dirty="0" smtClean="0"/>
                  <a:t>RVI difference</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926888"/>
        <c:crosses val="max"/>
        <c:crossBetween val="midCat"/>
      </c:valAx>
      <c:valAx>
        <c:axId val="268926888"/>
        <c:scaling>
          <c:orientation val="minMax"/>
        </c:scaling>
        <c:delete val="1"/>
        <c:axPos val="b"/>
        <c:numFmt formatCode="General" sourceLinked="1"/>
        <c:majorTickMark val="out"/>
        <c:minorTickMark val="none"/>
        <c:tickLblPos val="nextTo"/>
        <c:crossAx val="2689264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other sensors, which send signal nadir to the ground, radar sends its signal at an angle. This can affect what the radar “sees”. Different parts of the image can therefore taken at a different angle depending on how far away from the sensor it is. Data collected at an extreme angle &lt;20, &gt;70 is hard to trust. This can make things like topography seem different than it actually is and can “shadow” parts of topography that are facing away from the sensor.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839835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Bruce Chapman’s </a:t>
            </a:r>
            <a:r>
              <a:rPr lang="en-US" dirty="0" err="1" smtClean="0"/>
              <a:t>idl</a:t>
            </a:r>
            <a:r>
              <a:rPr lang="en-US" dirty="0" smtClean="0"/>
              <a:t> code. After</a:t>
            </a:r>
            <a:r>
              <a:rPr lang="en-US" baseline="0" dirty="0" smtClean="0"/>
              <a:t> loading in the RVI and incidence angle file (in degrees), we give the code a sample area to get the incidence angle dependence. We tried this first on 2015. This is where we get the trend. Since the reliance on incidence angle is about the same, we will input the best fit line for subsequent files. We decided to normalize everything to the dependence at 45 so the correction will be trend(angle)/trend(45). We also take out values at incidence angles under 20 and over 70. We output a new raster with incidence angle corrections and use this for our differencing.</a:t>
            </a:r>
          </a:p>
          <a:p>
            <a:endParaRPr lang="en-US" baseline="0" dirty="0" smtClean="0"/>
          </a:p>
          <a:p>
            <a:r>
              <a:rPr lang="en-US" baseline="0" dirty="0" smtClean="0"/>
              <a:t>On the right we have a comparison between an uncorrected portion of an RVI image and a corrected portion. Notice in the corrected portion there are clearer trends where it’s brighter and the extreme incidence angle distortion parts are taken out and marked as no data (black)</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01313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simplified</a:t>
            </a:r>
            <a:r>
              <a:rPr lang="en-US" baseline="0" dirty="0" smtClean="0"/>
              <a:t> visual of the workflow. First, download the three polarizations and incidence angle file. We first mask out any abnormal values. Since we receive the UAVSAR in linear units, we get rid of anything outside 0-1. Then we do the RVI processing, clip, and low pass. The </a:t>
            </a:r>
            <a:r>
              <a:rPr lang="en-US" dirty="0" smtClean="0"/>
              <a:t>slope incidence angle file</a:t>
            </a:r>
            <a:r>
              <a:rPr lang="en-US" baseline="0" dirty="0" smtClean="0"/>
              <a:t> from UAVSAR data portal (available for 2012-2015) is used for incidence angle correction. Then corrected and processed </a:t>
            </a:r>
            <a:r>
              <a:rPr lang="en-US" baseline="0" dirty="0" err="1" smtClean="0"/>
              <a:t>rasters</a:t>
            </a:r>
            <a:r>
              <a:rPr lang="en-US" baseline="0" dirty="0" smtClean="0"/>
              <a:t> are put into Arc for differencing. </a:t>
            </a:r>
          </a:p>
          <a:p>
            <a:endParaRPr lang="en-US" baseline="0" dirty="0" smtClean="0"/>
          </a:p>
          <a:p>
            <a:r>
              <a:rPr lang="en-US" baseline="0" dirty="0" smtClean="0"/>
              <a:t>Notice in the corrected image in the Southern half of the mountains, some of the mountain sides are taken out. This is because they were at an extreme angle. (Unfortunate, but better to have a reliable dataset). A simplified version of the workflow is shown here.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976379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was to download AVIRIS from</a:t>
            </a:r>
            <a:r>
              <a:rPr lang="en-US" baseline="0" dirty="0" smtClean="0"/>
              <a:t> the study portal. Four swaths were needed to cover the study area. Once the swaths were spatially subset, we used VIPER tools to classify the image based on a user-defined spectral library.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56375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AVIRIS is a hyperspectral sensor used for imaging</a:t>
            </a:r>
            <a:r>
              <a:rPr lang="en-US" baseline="0" dirty="0" smtClean="0"/>
              <a:t> spectroscopy. Whereas the sensor on Landsat 8 measures spectral radiance in 11 bands, AVIRIS measures across 224 bands. This makes AVIRIS very sensitive to differences in spectral reflectance, and gives AVIRIS a far superior ability in classifying images based on spectral reflectance</a:t>
            </a:r>
            <a:endParaRPr lang="en-US" dirty="0" smtClean="0"/>
          </a:p>
          <a:p>
            <a:endParaRPr lang="en-US" dirty="0" smtClean="0"/>
          </a:p>
          <a:p>
            <a:r>
              <a:rPr lang="en-US" dirty="0" smtClean="0"/>
              <a:t>Image source: https://aviris.jpl.nasa.gov/aviris/concept.html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34105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used Multiple Endmember Spectral Mixture Analysis to classify the AVIRIS images. Using MESMA, we can classify the image based on user-defined spectral classes. We wanted to classify the image based on three classes: green vegetation, nonphotosynthetic vegetation, and substrate. To classify the image this way, I built my own spectral library by choosing endmembers from within an AIVRIS image itself. I aimed for 3 – 5 endmembers within each class to account for variability in spectral reflectance in different land cover types.</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46575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Choosing</a:t>
            </a:r>
            <a:r>
              <a:rPr lang="en-US" baseline="0" dirty="0" smtClean="0"/>
              <a:t> the endmembers was a visual process. I would overlay datasets from the partners and look within them on the NAIP imagery to find areas that seemed a pure representation of a given class. I used the NAIP imagery because its spatial resolution is very high – 1 m, and therefore it’s easier to see more detailed land cover than in the 15m pixels of AVIRIS. In this example I was looking for nonphotosynthetic vegetation and looked in an area that had been recently scarred by fire. I traced a small portion of the AVIRIS grid so I could see how the NAIP and AVIRIS lined up. Then I would place a point in the pixel that seemed the purest representation of the class I was searching for.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54813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example of choosing an endmember. I used</a:t>
            </a:r>
            <a:r>
              <a:rPr lang="en-US" baseline="0" dirty="0" smtClean="0"/>
              <a:t> the very detailed NPS vegetation map to look for Green Vegetation (GV) in dominant vegetation types, like chaparral seen here.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824782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I chose the endmembers,</a:t>
            </a:r>
            <a:r>
              <a:rPr lang="en-US" baseline="0" dirty="0" smtClean="0"/>
              <a:t> I built the spectral library using VIPER tools, which is a special add-on to ENVI that I obtained from Dr. Dar Roberts at UCSB. The tool pulled the spectral signature of each endmember using a 2016 AVIRIS image, since I had used the 2016 NAIP Orthoimagery to confirm where certain classes were. I was able to view the spectral </a:t>
            </a:r>
            <a:r>
              <a:rPr lang="en-US" baseline="0" dirty="0" err="1" smtClean="0"/>
              <a:t>libaray</a:t>
            </a:r>
            <a:r>
              <a:rPr lang="en-US" baseline="0" dirty="0" smtClean="0"/>
              <a:t> and throw out the spectra that didn’t look like pure representations of their class. This is my final library. You can see, especially in the 1500 – 1700 and 2000 – 2500 nm ranges how distinct these classes are.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300561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a MESMA output would look</a:t>
            </a:r>
            <a:r>
              <a:rPr lang="en-US" baseline="0" dirty="0" smtClean="0"/>
              <a:t> like, displayed in RGB. Every pixels was assigned a fractional value for each class, and every pixel that is classified adds up to 1. Some pixels are not classified if VIPER tools cannot model the pixel’s fractional coverage with less than 0.1 RMSE (a user-defined threshold).</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57391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The Santa Monica Mountains represent the largest, most pristine, and ecologically complex example of a Mediterranean ecosystem in coastal southern California. The mountains support several important plant communities including chaparral, coastal sage scrub, and oak woodland, and hundreds of native vertebrates. Although years of low rainfall and extended drought are common, the recent drought in particular has caused noticeable dieback in the oak woodlands. These woodlands hold high use and nonuse values, and a typical mature oak within one of these woodlands can be valued up to $100,000 due to its contributions to real estate value, recreation use, aesthetic appeal, and ecosystem services.</a:t>
            </a:r>
          </a:p>
          <a:p>
            <a:endParaRPr lang="en-US" baseline="0" dirty="0" smtClean="0"/>
          </a:p>
          <a:p>
            <a:r>
              <a:rPr lang="en-US" dirty="0" smtClean="0"/>
              <a:t>Image Source: Emil Chang</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910065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a:t>
            </a:r>
            <a:r>
              <a:rPr lang="en-US" baseline="0" dirty="0" smtClean="0"/>
              <a:t> pixel simple band math was calculated to find the Fraction of Alive Cover (FAL) for each pixel. Once we calculated FAL for each year, we could find the difference. So for example, if you subtracted the 2013 image from the 2014 image, you could see where the FAL decreased or increased, implying loss or gain of vegetation.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593285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Source: Emil Chang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815357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change images</a:t>
            </a:r>
            <a:r>
              <a:rPr lang="en-US" baseline="0" dirty="0" smtClean="0"/>
              <a:t> show areas where RVI decreased (red), decreased (green), or didn’t change (gray). Red would signal a decrease in surface roughness while green would signal an increase in surface roughness.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513208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 for the entire time period shows where the most change</a:t>
            </a:r>
            <a:r>
              <a:rPr lang="en-US" baseline="0" dirty="0" smtClean="0"/>
              <a:t> occurred over the years. The large red area on the left marks a large fire from 2013. Some other read areas correspond with annual grasses, and may be the result of seasonal changes.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26186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change images show areas where FAL decreased (red), increased (green), or stayed the same (gray). Green areas imply</a:t>
            </a:r>
            <a:r>
              <a:rPr lang="en-US" baseline="0" dirty="0" smtClean="0"/>
              <a:t> vegetation gain and red areas imply vegetation loss.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303872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2095074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2096010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shows the change across all years. The map is overwhelmingly red, implying a decrease in fractional cover of green vegetation across much of the study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1107280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Precipitation data</a:t>
            </a:r>
            <a:r>
              <a:rPr lang="en-US" baseline="0" dirty="0" smtClean="0"/>
              <a:t> </a:t>
            </a:r>
            <a:r>
              <a:rPr lang="en-US" sz="1200" baseline="0" dirty="0" smtClean="0"/>
              <a:t>t</a:t>
            </a:r>
            <a:r>
              <a:rPr lang="en-US" sz="1200" dirty="0" smtClean="0"/>
              <a:t>aken at 4km PRISM quadrant 24.0791, -118.7323 at 1516ft elevation.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These plots show how the average RVI</a:t>
            </a:r>
            <a:r>
              <a:rPr lang="en-US" sz="1200" baseline="0" dirty="0" smtClean="0"/>
              <a:t> and FAL change values relate to annual precipitation totals. It is hard to draw conclusions for FAL difference since there are so few data points. It’s possible that the increase in green vegetation seen from 2014-2015 could respond to the increase in precipitation from 2013-2014.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For RVI change, it appears that its trend follows the precipitation trend from 2011-2013. The rapid increase in surface roughness from 2014-2015 (also seen in FAL) could also be in response to the increased precipitation from 2013-2014.</a:t>
            </a:r>
            <a:endParaRPr lang="en-US" sz="1200" dirty="0" smtClean="0"/>
          </a:p>
          <a:p>
            <a:endParaRPr lang="en-US" baseline="0" dirty="0" smtClean="0"/>
          </a:p>
          <a:p>
            <a:r>
              <a:rPr lang="en-US" baseline="0" dirty="0" smtClean="0"/>
              <a:t>Median values were used for RVI because the histogram of RVI difference values for one year was skewed rather than normally distributed. </a:t>
            </a:r>
          </a:p>
          <a:p>
            <a:r>
              <a:rPr lang="en-US" baseline="0" dirty="0" smtClean="0"/>
              <a:t>All FAL change histograms were normally distributed, so mean values were used.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2540688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Taken at 4km PRISM quadrant 24.0791, -118.7323 at 1516ft elevation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33</a:t>
            </a:fld>
            <a:endParaRPr lang="en-US"/>
          </a:p>
        </p:txBody>
      </p:sp>
    </p:spTree>
    <p:extLst>
      <p:ext uri="{BB962C8B-B14F-4D97-AF65-F5344CB8AC3E}">
        <p14:creationId xmlns:p14="http://schemas.microsoft.com/office/powerpoint/2010/main" val="372285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Objectives:</a:t>
            </a:r>
          </a:p>
          <a:p>
            <a:endParaRPr lang="en-US" dirty="0" smtClean="0"/>
          </a:p>
          <a:p>
            <a:r>
              <a:rPr lang="en-US" dirty="0" smtClean="0"/>
              <a:t>Map</a:t>
            </a:r>
            <a:r>
              <a:rPr lang="en-US" baseline="0" dirty="0" smtClean="0"/>
              <a:t> annual changes in GV:NPV:S using spectral unmixing on AVIRIS and RVI on UAVSAR.</a:t>
            </a:r>
          </a:p>
          <a:p>
            <a:r>
              <a:rPr lang="en-US" baseline="0" dirty="0" smtClean="0"/>
              <a:t/>
            </a:r>
            <a:br>
              <a:rPr lang="en-US" baseline="0" dirty="0" smtClean="0"/>
            </a:br>
            <a:r>
              <a:rPr lang="en-US" baseline="0" dirty="0" smtClean="0"/>
              <a:t>Identify high-risk areas for vegetation dieback within study area by calculating annual change in fraction of alive vegetation cover.</a:t>
            </a:r>
          </a:p>
          <a:p>
            <a:endParaRPr lang="en-US" baseline="0" dirty="0" smtClean="0"/>
          </a:p>
          <a:p>
            <a:r>
              <a:rPr lang="en-US" baseline="0" dirty="0" smtClean="0"/>
              <a:t>Provide better understand of spatial dynamics of dieback by identifying spatial relationships between high-risk areas and climatic variables.</a:t>
            </a:r>
          </a:p>
          <a:p>
            <a:endParaRPr lang="en-US" baseline="0" dirty="0" smtClean="0"/>
          </a:p>
          <a:p>
            <a:r>
              <a:rPr lang="en-US" baseline="0" dirty="0" smtClean="0"/>
              <a:t>Image source: Emil Chang</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8636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a:t>
            </a:r>
            <a:r>
              <a:rPr lang="en-US" baseline="0" dirty="0" smtClean="0"/>
              <a:t> were unsuccessful in relating the FAL and RVI change. This may be because of their inherent differences; FAL is a direct measure of plant health while RVI measures it by proxy of surface complexity. Therefore their differences may not necessarily line up. However, the biggest problem is that the only overlapping change years were 2014 – 2013 and 2015 – 2014. Having more data overlap would help us draw conclusions here.</a:t>
            </a:r>
          </a:p>
          <a:p>
            <a:endParaRPr lang="en-US" baseline="0" dirty="0" smtClean="0"/>
          </a:p>
          <a:p>
            <a:r>
              <a:rPr lang="en-US" baseline="0" dirty="0" smtClean="0"/>
              <a:t>For both methods, it was clear that the 2014-2013 change year saw the most negative change. We expect that 2013 caused the greatest stress on the plants and their reaction took some time to present itself. This is the year that we observed the lowest amount of precipitation.</a:t>
            </a:r>
          </a:p>
          <a:p>
            <a:endParaRPr lang="en-US" baseline="0" dirty="0" smtClean="0"/>
          </a:p>
          <a:p>
            <a:r>
              <a:rPr lang="en-US" baseline="0" dirty="0" smtClean="0"/>
              <a:t>Finally, both methods see a rise in mean change value after the 2014-2013 period. This would imply a regain of structural complexity via RVI and return to </a:t>
            </a:r>
            <a:r>
              <a:rPr lang="en-US" baseline="0" smtClean="0"/>
              <a:t>green vegetation via FAL.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34</a:t>
            </a:fld>
            <a:endParaRPr lang="en-US"/>
          </a:p>
        </p:txBody>
      </p:sp>
    </p:spTree>
    <p:extLst>
      <p:ext uri="{BB962C8B-B14F-4D97-AF65-F5344CB8AC3E}">
        <p14:creationId xmlns:p14="http://schemas.microsoft.com/office/powerpoint/2010/main" val="2500369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 perfect world, this analysis would be done on images from the same time every year. Ideally, we would also have data from each sensor for the entire desired range (2010-2016). However, we had to work with the best that we could get, which resulted in comparing images from different seasons and lacking information for certain years. </a:t>
            </a:r>
          </a:p>
          <a:p>
            <a:endParaRPr lang="en-US" baseline="0" dirty="0" smtClean="0"/>
          </a:p>
          <a:p>
            <a:r>
              <a:rPr lang="en-US" baseline="0" dirty="0" smtClean="0"/>
              <a:t>There are also questions of reliability with some of the processes we completed. </a:t>
            </a:r>
          </a:p>
          <a:p>
            <a:endParaRPr lang="en-US" baseline="0" dirty="0" smtClean="0"/>
          </a:p>
          <a:p>
            <a:r>
              <a:rPr lang="en-US" baseline="0" dirty="0" smtClean="0"/>
              <a:t>Also, calculating FAL was a trial and error process. Our classifications may be subject to imperfect inputs in the MESMA process (imperfections in the spectral </a:t>
            </a:r>
            <a:r>
              <a:rPr lang="en-US" baseline="0" dirty="0" err="1" smtClean="0"/>
              <a:t>ibrary</a:t>
            </a:r>
            <a:r>
              <a:rPr lang="en-US" baseline="0" dirty="0" smtClean="0"/>
              <a:t>, for example). However, future users will not have to worry about these problems because soon NASA will have a Level 3 data product for AVIRIS showing GV-NPV-S.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Source: Emil Chang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35</a:t>
            </a:fld>
            <a:endParaRPr lang="en-US"/>
          </a:p>
        </p:txBody>
      </p:sp>
    </p:spTree>
    <p:extLst>
      <p:ext uri="{BB962C8B-B14F-4D97-AF65-F5344CB8AC3E}">
        <p14:creationId xmlns:p14="http://schemas.microsoft.com/office/powerpoint/2010/main" val="3556163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yearly differences are due</a:t>
            </a:r>
            <a:r>
              <a:rPr lang="en-US" baseline="0" dirty="0" smtClean="0"/>
              <a:t> to seasonal changes. However, this was the availability of data and the dates that would be the most consistent. Phenology differences between the years might account for some of the RVI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Used </a:t>
            </a:r>
            <a:r>
              <a:rPr lang="en-US" sz="1200" dirty="0" err="1" smtClean="0"/>
              <a:t>flightlines</a:t>
            </a:r>
            <a:r>
              <a:rPr lang="en-US" sz="1200" dirty="0" smtClean="0"/>
              <a:t> 08523 and 08525. Previous swaths for 2013 cross scatter was not removed and resulted in faulty values. New swaths were downloaded at similar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Due to availability of incidence angle file, we used </a:t>
            </a:r>
            <a:r>
              <a:rPr lang="en-US" sz="1200" dirty="0" err="1" smtClean="0"/>
              <a:t>flightlines</a:t>
            </a:r>
            <a:r>
              <a:rPr lang="en-US" sz="1200" dirty="0" smtClean="0"/>
              <a:t> 08523 and 08525 in 2012. This is a very similar flight line to 26524 and 26536. Same products were downloaded.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36</a:t>
            </a:fld>
            <a:endParaRPr lang="en-US"/>
          </a:p>
        </p:txBody>
      </p:sp>
    </p:spTree>
    <p:extLst>
      <p:ext uri="{BB962C8B-B14F-4D97-AF65-F5344CB8AC3E}">
        <p14:creationId xmlns:p14="http://schemas.microsoft.com/office/powerpoint/2010/main" val="3766808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Used </a:t>
            </a:r>
            <a:r>
              <a:rPr lang="en-US" sz="1200" dirty="0" err="1" smtClean="0"/>
              <a:t>flightlines</a:t>
            </a:r>
            <a:r>
              <a:rPr lang="en-US" sz="1200" dirty="0" smtClean="0"/>
              <a:t> 08523 and 08525. Previous swaths for 2013 cross scatter was not removed and resulted in faulty values. New swaths were downloaded at similar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Due to availability of incidence angle file, we used </a:t>
            </a:r>
            <a:r>
              <a:rPr lang="en-US" sz="1200" dirty="0" err="1" smtClean="0"/>
              <a:t>flightlines</a:t>
            </a:r>
            <a:r>
              <a:rPr lang="en-US" sz="1200" dirty="0" smtClean="0"/>
              <a:t> 08523 and 08525 in 2012. This is a very similar flight line to 26524 and 26536. Same products were downloaded. </a:t>
            </a:r>
          </a:p>
          <a:p>
            <a:r>
              <a:rPr lang="en-US" dirty="0" smtClean="0"/>
              <a:t>These</a:t>
            </a:r>
            <a:r>
              <a:rPr lang="en-US" baseline="0" dirty="0" smtClean="0"/>
              <a:t> were the best dates we could find with the least seasonal change. However, since the dates range from April to November, there will definitely be phenology differences. Note all of the Northern and Southern swaths are either taken on the same day or one or two days apart. No major weather changes between flights. Also, only the Southern </a:t>
            </a:r>
            <a:r>
              <a:rPr lang="en-US" baseline="0" dirty="0" err="1" smtClean="0"/>
              <a:t>flightline</a:t>
            </a:r>
            <a:r>
              <a:rPr lang="en-US" baseline="0" dirty="0" smtClean="0"/>
              <a:t> (26524) has a 2015 flight.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37</a:t>
            </a:fld>
            <a:endParaRPr lang="en-US"/>
          </a:p>
        </p:txBody>
      </p:sp>
    </p:spTree>
    <p:extLst>
      <p:ext uri="{BB962C8B-B14F-4D97-AF65-F5344CB8AC3E}">
        <p14:creationId xmlns:p14="http://schemas.microsoft.com/office/powerpoint/2010/main" val="753224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It would be interesting to explore the effects of the recent rain. The rate of recovery may be different for different species or some species may not respond to the sudden rain at all. </a:t>
            </a:r>
          </a:p>
          <a:p>
            <a:endParaRPr lang="en-US" baseline="0" dirty="0" smtClean="0"/>
          </a:p>
          <a:p>
            <a:r>
              <a:rPr lang="en-US" baseline="0" dirty="0" smtClean="0"/>
              <a:t>The study may be more reliable once the L3 data (NPV-GV-S fractional cover) is available for AVIRIS images, as it will take out the uncertainties associated with building your own spectral library and running MESMA with user-defined settings.</a:t>
            </a:r>
          </a:p>
          <a:p>
            <a:endParaRPr lang="en-US" dirty="0" smtClean="0"/>
          </a:p>
          <a:p>
            <a:r>
              <a:rPr lang="en-US" dirty="0" smtClean="0"/>
              <a:t>Finally, we were unable to investigate the effects of invasive pests due to lack of data. However, it should be explored</a:t>
            </a:r>
            <a:r>
              <a:rPr lang="en-US" baseline="0" dirty="0" smtClean="0"/>
              <a:t> in future studies</a:t>
            </a:r>
            <a:endParaRPr lang="en-US" dirty="0" smtClean="0"/>
          </a:p>
          <a:p>
            <a:endParaRPr lang="en-US" dirty="0" smtClean="0"/>
          </a:p>
          <a:p>
            <a:r>
              <a:rPr lang="en-US" dirty="0" smtClean="0"/>
              <a:t>Image Source: Emil Chang</a:t>
            </a:r>
          </a:p>
        </p:txBody>
      </p:sp>
      <p:sp>
        <p:nvSpPr>
          <p:cNvPr id="4" name="Slide Number Placeholder 3"/>
          <p:cNvSpPr>
            <a:spLocks noGrp="1"/>
          </p:cNvSpPr>
          <p:nvPr>
            <p:ph type="sldNum" sz="quarter" idx="10"/>
          </p:nvPr>
        </p:nvSpPr>
        <p:spPr/>
        <p:txBody>
          <a:bodyPr/>
          <a:lstStyle/>
          <a:p>
            <a:fld id="{DFFCE636-EDCB-4E8F-A496-90D3D4BBB61E}" type="slidenum">
              <a:rPr lang="en-US" smtClean="0"/>
              <a:t>38</a:t>
            </a:fld>
            <a:endParaRPr lang="en-US"/>
          </a:p>
        </p:txBody>
      </p:sp>
    </p:spTree>
    <p:extLst>
      <p:ext uri="{BB962C8B-B14F-4D97-AF65-F5344CB8AC3E}">
        <p14:creationId xmlns:p14="http://schemas.microsoft.com/office/powerpoint/2010/main" val="302570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Source: Emil Chang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39</a:t>
            </a:fld>
            <a:endParaRPr lang="en-US"/>
          </a:p>
        </p:txBody>
      </p:sp>
    </p:spTree>
    <p:extLst>
      <p:ext uri="{BB962C8B-B14F-4D97-AF65-F5344CB8AC3E}">
        <p14:creationId xmlns:p14="http://schemas.microsoft.com/office/powerpoint/2010/main" val="116425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a:t>
            </a:r>
            <a:r>
              <a:rPr lang="en-US" baseline="0" dirty="0" smtClean="0"/>
              <a:t> encompasses the Santa Monica Mountains and the neighboring Simi Hills. The Santa Monica Mountains National Recreation Area is marked in blue and the broader ecological monitoring area including Simi Hills is marked in red. This area contains considerable oak woodland cover.</a:t>
            </a:r>
          </a:p>
          <a:p>
            <a:endParaRPr lang="en-US" baseline="0" dirty="0" smtClean="0"/>
          </a:p>
          <a:p>
            <a:r>
              <a:rPr lang="en-US" baseline="0" dirty="0" smtClean="0"/>
              <a:t>The study period begins in 2010, before the severe drought began, and ends in 2016, right before the recent winter storms of early 2017. Annual precipitation shown in inches in the plot. Data taken from a 4km quadrant from PRISM at coordinates listed.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42804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UAVSAR = Uninhabited Aerial Vehicle Synthetic Aperture Radar</a:t>
            </a:r>
          </a:p>
          <a:p>
            <a:r>
              <a:rPr lang="en-US" baseline="0" dirty="0" smtClean="0"/>
              <a:t>An airborne radar used to study earth science</a:t>
            </a:r>
          </a:p>
          <a:p>
            <a:endParaRPr lang="en-US" baseline="0" dirty="0" smtClean="0"/>
          </a:p>
          <a:p>
            <a:endParaRPr lang="en-US" baseline="0" dirty="0" smtClean="0"/>
          </a:p>
          <a:p>
            <a:r>
              <a:rPr lang="en-US" baseline="0" dirty="0" smtClean="0"/>
              <a:t>AVIRIS = Airborne Visible / Infrared Imaging Spectrometer</a:t>
            </a:r>
          </a:p>
          <a:p>
            <a:r>
              <a:rPr lang="en-US" baseline="0" dirty="0" smtClean="0"/>
              <a:t>An optical sensor that has 224 spectral channels, largely used to study the global environment and climate change</a:t>
            </a:r>
          </a:p>
          <a:p>
            <a:endParaRPr lang="en-US" baseline="0" dirty="0" smtClean="0"/>
          </a:p>
          <a:p>
            <a:r>
              <a:rPr lang="en-US" dirty="0" smtClean="0"/>
              <a:t>Gulfstream Image Source: https://www.nasa.gov/topics/earth/features/haiti20100205.html</a:t>
            </a:r>
          </a:p>
          <a:p>
            <a:r>
              <a:rPr lang="en-US" dirty="0" smtClean="0"/>
              <a:t>ER-2 Image Source: https://www.nasa.gov/sites/default/files/images/256052main_EC01-0232-6_full.jpg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03594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step was downloading the UAVSAR from an online data portal. Two swaths were needed to cover the study area. Available years were 2010 – 2015. We clipped to study area and masked out any abnormal values (outside 0-1 since data was given in linear units). We then calculated RVI with band math formula, applied a low pass filter to account for noise, corrected for incidence angle, and then calculated the differences. Then we stacked all the differences with the FAL differences to check for correlation as well as compared the differences with climate trends. </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UAVSAR flies on</a:t>
            </a:r>
            <a:r>
              <a:rPr lang="en-US" baseline="0" dirty="0" smtClean="0"/>
              <a:t> a Gulfstream jet with autopilot that allows the plane to repeat flight paths within 10m accuracy. A lot of scientists use UAVSAR to produce change images for this reason (</a:t>
            </a:r>
            <a:r>
              <a:rPr lang="en-US" baseline="0" dirty="0" err="1" smtClean="0"/>
              <a:t>interferogram</a:t>
            </a:r>
            <a:r>
              <a:rPr lang="en-US" baseline="0" dirty="0" smtClean="0"/>
              <a:t>). It transmits and receives radio waves that are 24cm long. This means that anything under 24cm, it cannot detect but everything larger, the SAR will detect. The data downloaded was </a:t>
            </a:r>
            <a:r>
              <a:rPr lang="en-US" baseline="0" dirty="0" err="1" smtClean="0"/>
              <a:t>orthometrically</a:t>
            </a:r>
            <a:r>
              <a:rPr lang="en-US" baseline="0" dirty="0" smtClean="0"/>
              <a:t> and </a:t>
            </a:r>
            <a:r>
              <a:rPr lang="en-US" baseline="0" dirty="0" err="1" smtClean="0"/>
              <a:t>radiometrically</a:t>
            </a:r>
            <a:r>
              <a:rPr lang="en-US" baseline="0" dirty="0" smtClean="0"/>
              <a:t> corrected and received in linear units. Radar is usually measured in power (</a:t>
            </a:r>
            <a:r>
              <a:rPr lang="en-US" baseline="0" dirty="0" err="1" smtClean="0"/>
              <a:t>db</a:t>
            </a:r>
            <a:r>
              <a:rPr lang="en-US" baseline="0" dirty="0" smtClean="0"/>
              <a:t>). UAVSAR is </a:t>
            </a:r>
            <a:r>
              <a:rPr lang="en-US" baseline="0" dirty="0" err="1" smtClean="0"/>
              <a:t>polarmetric</a:t>
            </a:r>
            <a:r>
              <a:rPr lang="en-US" baseline="0" dirty="0" smtClean="0"/>
              <a:t>, which means it sends out waves that “wiggle” horizontally and vertically.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283566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mentioned before, UAVSAR is polarized</a:t>
            </a:r>
            <a:r>
              <a:rPr lang="en-US" baseline="0" dirty="0" smtClean="0"/>
              <a:t> and radio waves can wiggle horizontally or vertically. The sensor sends horizontal or vertical pulses and then senses what the pulse returns as. For example, the sensor can send a horizontal pulse. Then it waits for the same wave to return and will sense whether or not it returned with the same polarization or a different one. Depending on the surface they bounce off of, the polarization of the waves can remain the same 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example images</a:t>
            </a:r>
            <a:r>
              <a:rPr lang="en-US" baseline="0" dirty="0" smtClean="0"/>
              <a:t> displayed with the same area and same histogram parameters. Notice that when looking at the same thing, the intensity of the backscatter differs between different polarizations.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0623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Due to the complicated surface of most vegetation, vegetation is known to have cross-polarization (HV). For example, the radar wave reaches a tree canopy, bounces around randomly, and returns with a random polarization. (in comparison to bare earth or urban infrastructure).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more complex the surface, the higher </a:t>
            </a:r>
            <a:r>
              <a:rPr lang="en-US" smtClean="0"/>
              <a:t>the return for RVI.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097903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bg2">
                    <a:lumMod val="50000"/>
                  </a:schemeClr>
                </a:solidFill>
              </a:defRPr>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sp>
        <p:nvSpPr>
          <p:cNvPr id="1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7"/>
            <a:ext cx="1236519" cy="1236519"/>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EAA24A"/>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4"/>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8"/>
            <a:ext cx="1236519" cy="1236519"/>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64" r:id="rId7"/>
    <p:sldLayoutId id="2147483665" r:id="rId8"/>
    <p:sldLayoutId id="214748366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679" r="29650"/>
          <a:stretch/>
        </p:blipFill>
        <p:spPr>
          <a:xfrm>
            <a:off x="2565226" y="-14748"/>
            <a:ext cx="5266168" cy="3803098"/>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74" y="-22618"/>
            <a:ext cx="8134274" cy="6927575"/>
          </a:xfrm>
          <a:prstGeom prst="rect">
            <a:avLst/>
          </a:prstGeom>
        </p:spPr>
      </p:pic>
      <p:sp>
        <p:nvSpPr>
          <p:cNvPr id="18" name="Text Placeholder 18"/>
          <p:cNvSpPr txBox="1">
            <a:spLocks/>
          </p:cNvSpPr>
          <p:nvPr/>
        </p:nvSpPr>
        <p:spPr>
          <a:xfrm>
            <a:off x="8416031" y="341901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Emil Chang</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3825855"/>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Nick Rousseau</a:t>
            </a:r>
            <a:endParaRPr lang="en-US" dirty="0">
              <a:solidFill>
                <a:schemeClr val="bg2">
                  <a:lumMod val="50000"/>
                </a:schemeClr>
              </a:solidFill>
              <a:latin typeface="Century Gothic" panose="020B0502020202020204" pitchFamily="34" charset="0"/>
            </a:endParaRPr>
          </a:p>
        </p:txBody>
      </p:sp>
      <p:sp>
        <p:nvSpPr>
          <p:cNvPr id="14" name="TextBox 13"/>
          <p:cNvSpPr txBox="1"/>
          <p:nvPr/>
        </p:nvSpPr>
        <p:spPr>
          <a:xfrm>
            <a:off x="579664" y="3441170"/>
            <a:ext cx="6743699"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SANTA MONICA MOUNTAINS CLIMATE</a:t>
            </a:r>
            <a:endParaRPr lang="en-US" sz="2800" dirty="0"/>
          </a:p>
        </p:txBody>
      </p:sp>
      <p:sp>
        <p:nvSpPr>
          <p:cNvPr id="15" name="Title 16"/>
          <p:cNvSpPr txBox="1">
            <a:spLocks/>
          </p:cNvSpPr>
          <p:nvPr/>
        </p:nvSpPr>
        <p:spPr>
          <a:xfrm>
            <a:off x="865414" y="3964390"/>
            <a:ext cx="6017079" cy="98135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Using NASA Earth Observations to Determine the Extent of Drought-Related Dieback in Oak Woodlands within the Santa Monica Mountains</a:t>
            </a:r>
            <a:endParaRPr lang="en-US" sz="2400" dirty="0">
              <a:solidFill>
                <a:schemeClr val="bg1"/>
              </a:solidFill>
              <a:latin typeface="Century Gothic" panose="020B0502020202020204" pitchFamily="34" charset="0"/>
            </a:endParaRPr>
          </a:p>
        </p:txBody>
      </p:sp>
      <p:sp>
        <p:nvSpPr>
          <p:cNvPr id="16" name="Text Placeholder 17"/>
          <p:cNvSpPr txBox="1">
            <a:spLocks/>
          </p:cNvSpPr>
          <p:nvPr/>
        </p:nvSpPr>
        <p:spPr>
          <a:xfrm>
            <a:off x="8416031" y="2599877"/>
            <a:ext cx="3204840"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Natalie Queally (Project Lead)</a:t>
            </a:r>
            <a:endParaRPr lang="en-US" sz="2400" dirty="0">
              <a:solidFill>
                <a:schemeClr val="bg2">
                  <a:lumMod val="50000"/>
                </a:schemeClr>
              </a:solidFill>
              <a:latin typeface="Century Gothic" panose="020B0502020202020204" pitchFamily="34" charset="0"/>
            </a:endParaRPr>
          </a:p>
        </p:txBody>
      </p:sp>
      <p:sp>
        <p:nvSpPr>
          <p:cNvPr id="13" name="TextBox 12"/>
          <p:cNvSpPr txBox="1"/>
          <p:nvPr/>
        </p:nvSpPr>
        <p:spPr>
          <a:xfrm>
            <a:off x="8159262" y="5551464"/>
            <a:ext cx="3663331" cy="954107"/>
          </a:xfrm>
          <a:prstGeom prst="rect">
            <a:avLst/>
          </a:prstGeom>
          <a:noFill/>
        </p:spPr>
        <p:txBody>
          <a:bodyPr wrap="square" rtlCol="0">
            <a:spAutoFit/>
          </a:bodyPr>
          <a:lstStyle/>
          <a:p>
            <a:pPr algn="r"/>
            <a:r>
              <a:rPr lang="en-US" sz="1400" b="1" dirty="0" smtClean="0"/>
              <a:t>NASA Jet Propulsion Laboratory, Pasadena, CA</a:t>
            </a:r>
          </a:p>
          <a:p>
            <a:pPr algn="r"/>
            <a:endParaRPr lang="en-US" sz="1400" b="1" dirty="0" smtClean="0"/>
          </a:p>
          <a:p>
            <a:pPr algn="r"/>
            <a:r>
              <a:rPr lang="en-US" sz="1400" i="1" dirty="0" smtClean="0"/>
              <a:t>2017 Spring</a:t>
            </a:r>
            <a:endParaRPr lang="en-US" sz="1400" i="1"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6453" y="1455174"/>
            <a:ext cx="10543328" cy="4834416"/>
          </a:xfrm>
        </p:spPr>
        <p:txBody>
          <a:bodyPr>
            <a:normAutofit/>
          </a:bodyPr>
          <a:lstStyle/>
          <a:p>
            <a:r>
              <a:rPr lang="en-US" sz="2400" dirty="0" smtClean="0">
                <a:solidFill>
                  <a:schemeClr val="bg2">
                    <a:lumMod val="50000"/>
                  </a:schemeClr>
                </a:solidFill>
              </a:rPr>
              <a:t>Radar senses at an angle, so the angle at which something is detected can affect the properties perceived by the radar</a:t>
            </a:r>
          </a:p>
          <a:p>
            <a:endParaRPr lang="en-US" dirty="0" smtClean="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a:p>
            <a:endParaRPr lang="en-US" dirty="0">
              <a:solidFill>
                <a:schemeClr val="bg2">
                  <a:lumMod val="50000"/>
                </a:schemeClr>
              </a:solidFill>
            </a:endParaRPr>
          </a:p>
          <a:p>
            <a:endParaRPr lang="en-US" dirty="0" smtClean="0">
              <a:solidFill>
                <a:schemeClr val="bg2">
                  <a:lumMod val="50000"/>
                </a:schemeClr>
              </a:solidFill>
            </a:endParaRPr>
          </a:p>
        </p:txBody>
      </p:sp>
      <p:sp>
        <p:nvSpPr>
          <p:cNvPr id="4" name="Text Placeholder 3"/>
          <p:cNvSpPr>
            <a:spLocks noGrp="1"/>
          </p:cNvSpPr>
          <p:nvPr>
            <p:ph type="body" sz="quarter" idx="13"/>
          </p:nvPr>
        </p:nvSpPr>
        <p:spPr>
          <a:xfrm>
            <a:off x="7683190" y="6437751"/>
            <a:ext cx="4304520" cy="274320"/>
          </a:xfrm>
        </p:spPr>
        <p:txBody>
          <a:bodyPr>
            <a:normAutofit fontScale="70000" lnSpcReduction="20000"/>
          </a:bodyPr>
          <a:lstStyle/>
          <a:p>
            <a:r>
              <a:rPr lang="en-US" dirty="0" smtClean="0"/>
              <a:t>Image Credit: SAR data of the Grand Canyon from the Alaska Satellite Facility</a:t>
            </a:r>
            <a:endParaRPr lang="en-US" dirty="0"/>
          </a:p>
        </p:txBody>
      </p:sp>
      <p:pic>
        <p:nvPicPr>
          <p:cNvPr id="1026" name="Picture 2" descr="Image result for radar foreshorte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4732" y="2090811"/>
            <a:ext cx="6390850" cy="35627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4659" y="396973"/>
            <a:ext cx="9230721" cy="707886"/>
          </a:xfrm>
          <a:prstGeom prst="rect">
            <a:avLst/>
          </a:prstGeom>
          <a:noFill/>
        </p:spPr>
        <p:txBody>
          <a:bodyPr wrap="square" rtlCol="0">
            <a:spAutoFit/>
          </a:bodyPr>
          <a:lstStyle/>
          <a:p>
            <a:pPr algn="ctr"/>
            <a:r>
              <a:rPr lang="en-US" sz="4000" dirty="0" smtClean="0">
                <a:solidFill>
                  <a:schemeClr val="bg1"/>
                </a:solidFill>
                <a:latin typeface="+mj-lt"/>
              </a:rPr>
              <a:t>Incidence Angle</a:t>
            </a:r>
            <a:endParaRPr lang="en-US" sz="4000" dirty="0">
              <a:solidFill>
                <a:schemeClr val="bg1"/>
              </a:solidFill>
              <a:latin typeface="+mj-lt"/>
            </a:endParaRPr>
          </a:p>
        </p:txBody>
      </p:sp>
      <p:sp>
        <p:nvSpPr>
          <p:cNvPr id="5" name="Right Arrow 4"/>
          <p:cNvSpPr/>
          <p:nvPr/>
        </p:nvSpPr>
        <p:spPr>
          <a:xfrm rot="20934601">
            <a:off x="1197365" y="4835314"/>
            <a:ext cx="1516566" cy="423747"/>
          </a:xfrm>
          <a:prstGeom prst="rightArrow">
            <a:avLst/>
          </a:prstGeom>
          <a:solidFill>
            <a:srgbClr val="EAA2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ight Arrow 7"/>
          <p:cNvSpPr/>
          <p:nvPr/>
        </p:nvSpPr>
        <p:spPr>
          <a:xfrm rot="20934601">
            <a:off x="1363157" y="4204615"/>
            <a:ext cx="1516566" cy="423747"/>
          </a:xfrm>
          <a:prstGeom prst="rightArrow">
            <a:avLst/>
          </a:prstGeom>
          <a:solidFill>
            <a:srgbClr val="EAA2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ight Arrow 8"/>
          <p:cNvSpPr/>
          <p:nvPr/>
        </p:nvSpPr>
        <p:spPr>
          <a:xfrm rot="20934601">
            <a:off x="1363156" y="3601229"/>
            <a:ext cx="1516566" cy="423747"/>
          </a:xfrm>
          <a:prstGeom prst="rightArrow">
            <a:avLst/>
          </a:prstGeom>
          <a:solidFill>
            <a:srgbClr val="EAA24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p:cNvSpPr txBox="1"/>
          <p:nvPr/>
        </p:nvSpPr>
        <p:spPr>
          <a:xfrm>
            <a:off x="694944" y="2283694"/>
            <a:ext cx="1887263" cy="1477328"/>
          </a:xfrm>
          <a:prstGeom prst="rect">
            <a:avLst/>
          </a:prstGeom>
          <a:noFill/>
        </p:spPr>
        <p:txBody>
          <a:bodyPr wrap="square" rtlCol="0">
            <a:spAutoFit/>
          </a:bodyPr>
          <a:lstStyle/>
          <a:p>
            <a:r>
              <a:rPr lang="en-US" dirty="0" smtClean="0">
                <a:solidFill>
                  <a:schemeClr val="bg2">
                    <a:lumMod val="50000"/>
                  </a:schemeClr>
                </a:solidFill>
              </a:rPr>
              <a:t>Incidence Angle from radar lights up one side of the canyon</a:t>
            </a:r>
            <a:endParaRPr lang="en-US" dirty="0">
              <a:solidFill>
                <a:schemeClr val="bg2">
                  <a:lumMod val="50000"/>
                </a:schemeClr>
              </a:solidFill>
            </a:endParaRPr>
          </a:p>
        </p:txBody>
      </p:sp>
      <p:sp>
        <p:nvSpPr>
          <p:cNvPr id="10" name="TextBox 9"/>
          <p:cNvSpPr txBox="1"/>
          <p:nvPr/>
        </p:nvSpPr>
        <p:spPr>
          <a:xfrm>
            <a:off x="9343847" y="2376027"/>
            <a:ext cx="2364059" cy="646331"/>
          </a:xfrm>
          <a:prstGeom prst="rect">
            <a:avLst/>
          </a:prstGeom>
          <a:noFill/>
        </p:spPr>
        <p:txBody>
          <a:bodyPr wrap="square" rtlCol="0">
            <a:spAutoFit/>
          </a:bodyPr>
          <a:lstStyle/>
          <a:p>
            <a:r>
              <a:rPr lang="en-US" dirty="0" smtClean="0">
                <a:solidFill>
                  <a:schemeClr val="bg2">
                    <a:lumMod val="50000"/>
                  </a:schemeClr>
                </a:solidFill>
              </a:rPr>
              <a:t>Incidence angle effects removed</a:t>
            </a:r>
            <a:endParaRPr lang="en-US" dirty="0">
              <a:solidFill>
                <a:schemeClr val="bg2">
                  <a:lumMod val="50000"/>
                </a:schemeClr>
              </a:solidFill>
            </a:endParaRPr>
          </a:p>
        </p:txBody>
      </p:sp>
      <p:sp>
        <p:nvSpPr>
          <p:cNvPr id="3" name="TextBox 2"/>
          <p:cNvSpPr txBox="1"/>
          <p:nvPr/>
        </p:nvSpPr>
        <p:spPr>
          <a:xfrm>
            <a:off x="1827818" y="5772604"/>
            <a:ext cx="7884677" cy="369332"/>
          </a:xfrm>
          <a:prstGeom prst="rect">
            <a:avLst/>
          </a:prstGeom>
          <a:noFill/>
        </p:spPr>
        <p:txBody>
          <a:bodyPr wrap="square" rtlCol="0">
            <a:spAutoFit/>
          </a:bodyPr>
          <a:lstStyle/>
          <a:p>
            <a:r>
              <a:rPr lang="en-US">
                <a:solidFill>
                  <a:schemeClr val="bg2">
                    <a:lumMod val="50000"/>
                  </a:schemeClr>
                </a:solidFill>
              </a:rPr>
              <a:t>Since our study area is in the mountains, this is important to consider. </a:t>
            </a:r>
            <a:endParaRPr lang="en-US" dirty="0">
              <a:solidFill>
                <a:schemeClr val="bg2">
                  <a:lumMod val="50000"/>
                </a:schemeClr>
              </a:solidFill>
            </a:endParaRPr>
          </a:p>
        </p:txBody>
      </p:sp>
    </p:spTree>
    <p:extLst>
      <p:ext uri="{BB962C8B-B14F-4D97-AF65-F5344CB8AC3E}">
        <p14:creationId xmlns:p14="http://schemas.microsoft.com/office/powerpoint/2010/main" val="1421741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041435290"/>
              </p:ext>
            </p:extLst>
          </p:nvPr>
        </p:nvGraphicFramePr>
        <p:xfrm>
          <a:off x="240890" y="1181181"/>
          <a:ext cx="3873910" cy="23243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830986813"/>
              </p:ext>
            </p:extLst>
          </p:nvPr>
        </p:nvGraphicFramePr>
        <p:xfrm>
          <a:off x="4114800" y="1183967"/>
          <a:ext cx="3869267" cy="2321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611011662"/>
              </p:ext>
            </p:extLst>
          </p:nvPr>
        </p:nvGraphicFramePr>
        <p:xfrm>
          <a:off x="240890" y="3505527"/>
          <a:ext cx="3873910" cy="2324346"/>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4114800" y="3505527"/>
            <a:ext cx="3733800" cy="2554545"/>
          </a:xfrm>
          <a:prstGeom prst="rect">
            <a:avLst/>
          </a:prstGeom>
          <a:noFill/>
        </p:spPr>
        <p:txBody>
          <a:bodyPr wrap="square" rtlCol="0">
            <a:spAutoFit/>
          </a:bodyPr>
          <a:lstStyle/>
          <a:p>
            <a:r>
              <a:rPr lang="en-US" sz="2000" dirty="0" smtClean="0">
                <a:solidFill>
                  <a:schemeClr val="bg2">
                    <a:lumMod val="50000"/>
                  </a:schemeClr>
                </a:solidFill>
              </a:rPr>
              <a:t>Incidence angle in degrees vs average RVI at that incidence angle</a:t>
            </a:r>
          </a:p>
          <a:p>
            <a:endParaRPr lang="en-US" sz="2000" dirty="0">
              <a:solidFill>
                <a:schemeClr val="bg2">
                  <a:lumMod val="50000"/>
                </a:schemeClr>
              </a:solidFill>
            </a:endParaRPr>
          </a:p>
          <a:p>
            <a:r>
              <a:rPr lang="en-US" sz="2000" dirty="0" smtClean="0">
                <a:solidFill>
                  <a:schemeClr val="bg2">
                    <a:lumMod val="50000"/>
                  </a:schemeClr>
                </a:solidFill>
              </a:rPr>
              <a:t>Plots show about the same trend line slope for all three years. We use .0045 as the average correction value </a:t>
            </a:r>
            <a:endParaRPr lang="en-US" sz="2000" dirty="0">
              <a:solidFill>
                <a:schemeClr val="bg2">
                  <a:lumMod val="50000"/>
                </a:schemeClr>
              </a:solidFill>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805" y="4244191"/>
            <a:ext cx="2348600" cy="2348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805" y="1550513"/>
            <a:ext cx="2324346" cy="2324346"/>
          </a:xfrm>
          <a:prstGeom prst="rect">
            <a:avLst/>
          </a:prstGeom>
        </p:spPr>
      </p:pic>
      <p:sp>
        <p:nvSpPr>
          <p:cNvPr id="13" name="TextBox 12"/>
          <p:cNvSpPr txBox="1"/>
          <p:nvPr/>
        </p:nvSpPr>
        <p:spPr>
          <a:xfrm>
            <a:off x="8735461" y="1181181"/>
            <a:ext cx="1877033" cy="400110"/>
          </a:xfrm>
          <a:prstGeom prst="rect">
            <a:avLst/>
          </a:prstGeom>
          <a:noFill/>
        </p:spPr>
        <p:txBody>
          <a:bodyPr wrap="square" rtlCol="0">
            <a:spAutoFit/>
          </a:bodyPr>
          <a:lstStyle/>
          <a:p>
            <a:r>
              <a:rPr lang="en-US" sz="2000" dirty="0" smtClean="0">
                <a:solidFill>
                  <a:schemeClr val="bg2">
                    <a:lumMod val="50000"/>
                  </a:schemeClr>
                </a:solidFill>
              </a:rPr>
              <a:t>Uncorrected</a:t>
            </a:r>
            <a:endParaRPr lang="en-US" sz="2000" dirty="0">
              <a:solidFill>
                <a:schemeClr val="bg2">
                  <a:lumMod val="50000"/>
                </a:schemeClr>
              </a:solidFill>
            </a:endParaRPr>
          </a:p>
        </p:txBody>
      </p:sp>
      <p:sp>
        <p:nvSpPr>
          <p:cNvPr id="14" name="TextBox 13"/>
          <p:cNvSpPr txBox="1"/>
          <p:nvPr/>
        </p:nvSpPr>
        <p:spPr>
          <a:xfrm>
            <a:off x="8910280" y="3874859"/>
            <a:ext cx="1527393" cy="400110"/>
          </a:xfrm>
          <a:prstGeom prst="rect">
            <a:avLst/>
          </a:prstGeom>
          <a:noFill/>
        </p:spPr>
        <p:txBody>
          <a:bodyPr wrap="square" rtlCol="0">
            <a:spAutoFit/>
          </a:bodyPr>
          <a:lstStyle/>
          <a:p>
            <a:r>
              <a:rPr lang="en-US" sz="2000" dirty="0">
                <a:solidFill>
                  <a:schemeClr val="bg2">
                    <a:lumMod val="50000"/>
                  </a:schemeClr>
                </a:solidFill>
              </a:rPr>
              <a:t>C</a:t>
            </a:r>
            <a:r>
              <a:rPr lang="en-US" sz="2000" dirty="0" smtClean="0">
                <a:solidFill>
                  <a:schemeClr val="bg2">
                    <a:lumMod val="50000"/>
                  </a:schemeClr>
                </a:solidFill>
              </a:rPr>
              <a:t>orrected</a:t>
            </a:r>
            <a:endParaRPr lang="en-US" sz="2000" dirty="0">
              <a:solidFill>
                <a:schemeClr val="bg2">
                  <a:lumMod val="50000"/>
                </a:schemeClr>
              </a:solidFill>
            </a:endParaRPr>
          </a:p>
        </p:txBody>
      </p:sp>
      <p:sp>
        <p:nvSpPr>
          <p:cNvPr id="16" name="Down Arrow 15"/>
          <p:cNvSpPr/>
          <p:nvPr/>
        </p:nvSpPr>
        <p:spPr>
          <a:xfrm rot="5962405">
            <a:off x="10671922" y="5786963"/>
            <a:ext cx="328457" cy="701193"/>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7" name="Down Arrow 16"/>
          <p:cNvSpPr/>
          <p:nvPr/>
        </p:nvSpPr>
        <p:spPr>
          <a:xfrm rot="3382803">
            <a:off x="10936986" y="3865920"/>
            <a:ext cx="328457" cy="701193"/>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215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4772" y="1606298"/>
            <a:ext cx="3824868" cy="3568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EAA24A"/>
                </a:solidFill>
              </a:rPr>
              <a:t>HH</a:t>
            </a:r>
            <a:endParaRPr lang="en-US" sz="2000" dirty="0">
              <a:solidFill>
                <a:srgbClr val="EAA24A"/>
              </a:solidFill>
            </a:endParaRPr>
          </a:p>
        </p:txBody>
      </p:sp>
      <p:sp>
        <p:nvSpPr>
          <p:cNvPr id="6" name="Rectangle 5"/>
          <p:cNvSpPr/>
          <p:nvPr/>
        </p:nvSpPr>
        <p:spPr>
          <a:xfrm>
            <a:off x="484771" y="2022610"/>
            <a:ext cx="3824868" cy="3568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E9A149"/>
                </a:solidFill>
              </a:rPr>
              <a:t>HV</a:t>
            </a:r>
            <a:endParaRPr lang="en-US" sz="2000" dirty="0">
              <a:solidFill>
                <a:srgbClr val="E9A149"/>
              </a:solidFill>
            </a:endParaRPr>
          </a:p>
        </p:txBody>
      </p:sp>
      <p:sp>
        <p:nvSpPr>
          <p:cNvPr id="7" name="Rectangle 6"/>
          <p:cNvSpPr/>
          <p:nvPr/>
        </p:nvSpPr>
        <p:spPr>
          <a:xfrm>
            <a:off x="484772" y="2438923"/>
            <a:ext cx="3824868" cy="3568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EAA24A"/>
                </a:solidFill>
              </a:rPr>
              <a:t>VV</a:t>
            </a:r>
            <a:endParaRPr lang="en-US" sz="2000" dirty="0">
              <a:solidFill>
                <a:srgbClr val="EAA24A"/>
              </a:solidFill>
            </a:endParaRPr>
          </a:p>
        </p:txBody>
      </p:sp>
      <p:sp>
        <p:nvSpPr>
          <p:cNvPr id="8" name="Right Arrow 7"/>
          <p:cNvSpPr/>
          <p:nvPr/>
        </p:nvSpPr>
        <p:spPr>
          <a:xfrm rot="5400000">
            <a:off x="2100596" y="2935803"/>
            <a:ext cx="593215" cy="613317"/>
          </a:xfrm>
          <a:prstGeom prst="rightArrow">
            <a:avLst/>
          </a:prstGeom>
          <a:solidFill>
            <a:srgbClr val="E9A14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2876295" y="2947072"/>
            <a:ext cx="2742840" cy="707886"/>
          </a:xfrm>
          <a:prstGeom prst="rect">
            <a:avLst/>
          </a:prstGeom>
          <a:noFill/>
        </p:spPr>
        <p:txBody>
          <a:bodyPr wrap="square" rtlCol="0">
            <a:spAutoFit/>
          </a:bodyPr>
          <a:lstStyle/>
          <a:p>
            <a:r>
              <a:rPr lang="en-US" sz="2000" dirty="0" smtClean="0">
                <a:solidFill>
                  <a:schemeClr val="bg2">
                    <a:lumMod val="50000"/>
                  </a:schemeClr>
                </a:solidFill>
              </a:rPr>
              <a:t>Mask+ RVI formula + clip +low pass filter</a:t>
            </a:r>
            <a:endParaRPr lang="en-US" sz="2000" dirty="0">
              <a:solidFill>
                <a:schemeClr val="bg2">
                  <a:lumMod val="5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71" y="3726660"/>
            <a:ext cx="4137104" cy="1505166"/>
          </a:xfrm>
          <a:prstGeom prst="rect">
            <a:avLst/>
          </a:prstGeom>
        </p:spPr>
      </p:pic>
      <p:sp>
        <p:nvSpPr>
          <p:cNvPr id="11" name="Right Brace 10"/>
          <p:cNvSpPr/>
          <p:nvPr/>
        </p:nvSpPr>
        <p:spPr>
          <a:xfrm>
            <a:off x="4566118" y="1699225"/>
            <a:ext cx="223025" cy="1096537"/>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TextBox 11"/>
          <p:cNvSpPr txBox="1"/>
          <p:nvPr/>
        </p:nvSpPr>
        <p:spPr>
          <a:xfrm>
            <a:off x="4887644" y="2087371"/>
            <a:ext cx="3813903" cy="400110"/>
          </a:xfrm>
          <a:prstGeom prst="rect">
            <a:avLst/>
          </a:prstGeom>
          <a:noFill/>
        </p:spPr>
        <p:txBody>
          <a:bodyPr wrap="square" rtlCol="0">
            <a:spAutoFit/>
          </a:bodyPr>
          <a:lstStyle/>
          <a:p>
            <a:r>
              <a:rPr lang="en-US" sz="2000" dirty="0" smtClean="0">
                <a:solidFill>
                  <a:srgbClr val="F4901A"/>
                </a:solidFill>
              </a:rPr>
              <a:t>NORTHERN SWATH</a:t>
            </a:r>
            <a:endParaRPr lang="en-US" sz="2000" dirty="0">
              <a:solidFill>
                <a:srgbClr val="F4901A"/>
              </a:solidFill>
            </a:endParaRPr>
          </a:p>
        </p:txBody>
      </p:sp>
      <p:sp>
        <p:nvSpPr>
          <p:cNvPr id="13" name="TextBox 12"/>
          <p:cNvSpPr txBox="1"/>
          <p:nvPr/>
        </p:nvSpPr>
        <p:spPr>
          <a:xfrm>
            <a:off x="928549" y="5446650"/>
            <a:ext cx="3381090" cy="400110"/>
          </a:xfrm>
          <a:prstGeom prst="rect">
            <a:avLst/>
          </a:prstGeom>
          <a:noFill/>
        </p:spPr>
        <p:txBody>
          <a:bodyPr wrap="square" rtlCol="0">
            <a:spAutoFit/>
          </a:bodyPr>
          <a:lstStyle/>
          <a:p>
            <a:r>
              <a:rPr lang="en-US" sz="2000" dirty="0" smtClean="0">
                <a:solidFill>
                  <a:schemeClr val="bg2">
                    <a:lumMod val="50000"/>
                  </a:schemeClr>
                </a:solidFill>
              </a:rPr>
              <a:t>Repeat for both swaths</a:t>
            </a:r>
            <a:endParaRPr lang="en-US" sz="2000" dirty="0">
              <a:solidFill>
                <a:schemeClr val="bg2">
                  <a:lumMod val="50000"/>
                </a:schemeClr>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231" y="3492256"/>
            <a:ext cx="6582625" cy="2682540"/>
          </a:xfrm>
          <a:prstGeom prst="rect">
            <a:avLst/>
          </a:prstGeom>
        </p:spPr>
      </p:pic>
      <p:sp>
        <p:nvSpPr>
          <p:cNvPr id="16" name="Right Arrow 15"/>
          <p:cNvSpPr/>
          <p:nvPr/>
        </p:nvSpPr>
        <p:spPr>
          <a:xfrm>
            <a:off x="4667512" y="4224404"/>
            <a:ext cx="682082" cy="613317"/>
          </a:xfrm>
          <a:prstGeom prst="rightArrow">
            <a:avLst/>
          </a:prstGeom>
          <a:solidFill>
            <a:srgbClr val="E9A14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p:cNvSpPr txBox="1"/>
          <p:nvPr/>
        </p:nvSpPr>
        <p:spPr>
          <a:xfrm>
            <a:off x="5349594" y="6266868"/>
            <a:ext cx="4472832" cy="400110"/>
          </a:xfrm>
          <a:prstGeom prst="rect">
            <a:avLst/>
          </a:prstGeom>
          <a:noFill/>
        </p:spPr>
        <p:txBody>
          <a:bodyPr wrap="square" rtlCol="0">
            <a:spAutoFit/>
          </a:bodyPr>
          <a:lstStyle/>
          <a:p>
            <a:r>
              <a:rPr lang="en-US" sz="2000" dirty="0" smtClean="0">
                <a:solidFill>
                  <a:schemeClr val="bg2">
                    <a:lumMod val="50000"/>
                  </a:schemeClr>
                </a:solidFill>
              </a:rPr>
              <a:t>Incidence angle correction</a:t>
            </a:r>
            <a:endParaRPr lang="en-US" sz="2000" dirty="0">
              <a:solidFill>
                <a:schemeClr val="bg2">
                  <a:lumMod val="50000"/>
                </a:schemeClr>
              </a:solidFill>
            </a:endParaRPr>
          </a:p>
        </p:txBody>
      </p:sp>
      <p:sp>
        <p:nvSpPr>
          <p:cNvPr id="18" name="TextBox 17"/>
          <p:cNvSpPr txBox="1"/>
          <p:nvPr/>
        </p:nvSpPr>
        <p:spPr>
          <a:xfrm>
            <a:off x="694944" y="530942"/>
            <a:ext cx="4422746" cy="584775"/>
          </a:xfrm>
          <a:prstGeom prst="rect">
            <a:avLst/>
          </a:prstGeom>
          <a:noFill/>
        </p:spPr>
        <p:txBody>
          <a:bodyPr wrap="square" rtlCol="0">
            <a:spAutoFit/>
          </a:bodyPr>
          <a:lstStyle/>
          <a:p>
            <a:r>
              <a:rPr lang="en-US" sz="3200" b="1" dirty="0" smtClean="0">
                <a:solidFill>
                  <a:schemeClr val="bg1"/>
                </a:solidFill>
                <a:latin typeface="+mj-lt"/>
              </a:rPr>
              <a:t>Final RVI</a:t>
            </a:r>
            <a:endParaRPr lang="en-US" sz="3200" b="1" dirty="0">
              <a:solidFill>
                <a:schemeClr val="bg1"/>
              </a:solidFill>
              <a:latin typeface="+mj-lt"/>
            </a:endParaRPr>
          </a:p>
        </p:txBody>
      </p:sp>
      <p:sp>
        <p:nvSpPr>
          <p:cNvPr id="19" name="Rectangle 18"/>
          <p:cNvSpPr/>
          <p:nvPr/>
        </p:nvSpPr>
        <p:spPr>
          <a:xfrm>
            <a:off x="7406453" y="2069073"/>
            <a:ext cx="3824868" cy="3568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EAA24A"/>
                </a:solidFill>
              </a:rPr>
              <a:t>Incidence Angle file </a:t>
            </a:r>
            <a:endParaRPr lang="en-US" sz="2000" dirty="0">
              <a:solidFill>
                <a:srgbClr val="EAA24A"/>
              </a:solidFill>
            </a:endParaRPr>
          </a:p>
        </p:txBody>
      </p:sp>
    </p:spTree>
    <p:extLst>
      <p:ext uri="{BB962C8B-B14F-4D97-AF65-F5344CB8AC3E}">
        <p14:creationId xmlns:p14="http://schemas.microsoft.com/office/powerpoint/2010/main" val="4256401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7494175" y="1825610"/>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22169" y="1825610"/>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 - AVIRIS</a:t>
            </a:r>
            <a:endParaRPr lang="en-US" sz="4000" dirty="0">
              <a:solidFill>
                <a:schemeClr val="bg1"/>
              </a:solidFill>
              <a:latin typeface="Century Gothic" panose="020B0502020202020204" pitchFamily="34" charset="0"/>
            </a:endParaRPr>
          </a:p>
        </p:txBody>
      </p:sp>
      <p:sp>
        <p:nvSpPr>
          <p:cNvPr id="15" name="TextBox 14"/>
          <p:cNvSpPr txBox="1"/>
          <p:nvPr/>
        </p:nvSpPr>
        <p:spPr>
          <a:xfrm>
            <a:off x="912786" y="2353222"/>
            <a:ext cx="1640134" cy="707886"/>
          </a:xfrm>
          <a:prstGeom prst="rect">
            <a:avLst/>
          </a:prstGeom>
          <a:noFill/>
        </p:spPr>
        <p:txBody>
          <a:bodyPr wrap="square" rtlCol="0">
            <a:spAutoFit/>
          </a:bodyPr>
          <a:lstStyle/>
          <a:p>
            <a:pPr algn="ctr"/>
            <a:r>
              <a:rPr lang="en-US" sz="2000" dirty="0" smtClean="0">
                <a:solidFill>
                  <a:schemeClr val="bg2">
                    <a:lumMod val="50000"/>
                  </a:schemeClr>
                </a:solidFill>
              </a:rPr>
              <a:t>Download </a:t>
            </a:r>
          </a:p>
          <a:p>
            <a:pPr algn="ctr"/>
            <a:r>
              <a:rPr lang="en-US" sz="2000" dirty="0" smtClean="0">
                <a:solidFill>
                  <a:schemeClr val="bg2">
                    <a:lumMod val="50000"/>
                  </a:schemeClr>
                </a:solidFill>
              </a:rPr>
              <a:t>AVIRIS</a:t>
            </a:r>
            <a:endParaRPr lang="en-US" sz="2000" dirty="0">
              <a:solidFill>
                <a:schemeClr val="bg2">
                  <a:lumMod val="50000"/>
                </a:schemeClr>
              </a:solidFill>
            </a:endParaRPr>
          </a:p>
        </p:txBody>
      </p:sp>
      <p:grpSp>
        <p:nvGrpSpPr>
          <p:cNvPr id="61" name="Group 60"/>
          <p:cNvGrpSpPr/>
          <p:nvPr/>
        </p:nvGrpSpPr>
        <p:grpSpPr>
          <a:xfrm>
            <a:off x="3102725" y="1825610"/>
            <a:ext cx="1645920" cy="1645920"/>
            <a:chOff x="3651899" y="1985824"/>
            <a:chExt cx="1371600" cy="1371600"/>
          </a:xfrm>
          <a:solidFill>
            <a:schemeClr val="accent4">
              <a:lumMod val="20000"/>
              <a:lumOff val="80000"/>
            </a:schemeClr>
          </a:solidFill>
        </p:grpSpPr>
        <p:sp>
          <p:nvSpPr>
            <p:cNvPr id="20" name="Oval 19"/>
            <p:cNvSpPr/>
            <p:nvPr/>
          </p:nvSpPr>
          <p:spPr>
            <a:xfrm>
              <a:off x="3651899" y="1985824"/>
              <a:ext cx="1371600" cy="1371600"/>
            </a:xfrm>
            <a:prstGeom prst="ellipse">
              <a:avLst/>
            </a:prstGeom>
            <a:grp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748466" y="2273330"/>
              <a:ext cx="1143542" cy="535762"/>
            </a:xfrm>
            <a:prstGeom prst="rect">
              <a:avLst/>
            </a:prstGeom>
            <a:noFill/>
          </p:spPr>
          <p:txBody>
            <a:bodyPr wrap="square" rtlCol="0">
              <a:spAutoFit/>
            </a:bodyPr>
            <a:lstStyle/>
            <a:p>
              <a:pPr algn="ctr"/>
              <a:r>
                <a:rPr lang="en-US" sz="2000" dirty="0" smtClean="0">
                  <a:solidFill>
                    <a:schemeClr val="bg2">
                      <a:lumMod val="50000"/>
                    </a:schemeClr>
                  </a:solidFill>
                </a:rPr>
                <a:t>Clip to study area</a:t>
              </a:r>
              <a:endParaRPr lang="en-US" sz="2000" dirty="0">
                <a:solidFill>
                  <a:schemeClr val="bg2">
                    <a:lumMod val="50000"/>
                  </a:schemeClr>
                </a:solidFill>
              </a:endParaRPr>
            </a:p>
          </p:txBody>
        </p:sp>
      </p:grpSp>
      <p:sp>
        <p:nvSpPr>
          <p:cNvPr id="57" name="TextBox 56"/>
          <p:cNvSpPr txBox="1"/>
          <p:nvPr/>
        </p:nvSpPr>
        <p:spPr>
          <a:xfrm>
            <a:off x="7488105" y="2130864"/>
            <a:ext cx="1670698" cy="1015663"/>
          </a:xfrm>
          <a:prstGeom prst="rect">
            <a:avLst/>
          </a:prstGeom>
          <a:noFill/>
        </p:spPr>
        <p:txBody>
          <a:bodyPr wrap="square" rtlCol="0">
            <a:spAutoFit/>
          </a:bodyPr>
          <a:lstStyle/>
          <a:p>
            <a:pPr algn="ctr"/>
            <a:r>
              <a:rPr lang="en-US" sz="2000" dirty="0" smtClean="0">
                <a:solidFill>
                  <a:schemeClr val="bg2">
                    <a:lumMod val="50000"/>
                  </a:schemeClr>
                </a:solidFill>
              </a:rPr>
              <a:t>Build spectral library</a:t>
            </a:r>
            <a:endParaRPr lang="en-US" sz="2000" dirty="0">
              <a:solidFill>
                <a:schemeClr val="bg2">
                  <a:lumMod val="50000"/>
                </a:schemeClr>
              </a:solidFill>
            </a:endParaRPr>
          </a:p>
        </p:txBody>
      </p:sp>
      <p:cxnSp>
        <p:nvCxnSpPr>
          <p:cNvPr id="62" name="Straight Arrow Connector 61"/>
          <p:cNvCxnSpPr>
            <a:stCxn id="16" idx="6"/>
            <a:endCxn id="20" idx="2"/>
          </p:cNvCxnSpPr>
          <p:nvPr/>
        </p:nvCxnSpPr>
        <p:spPr>
          <a:xfrm>
            <a:off x="2568089" y="2648570"/>
            <a:ext cx="534636" cy="0"/>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0" idx="6"/>
            <a:endCxn id="34" idx="2"/>
          </p:cNvCxnSpPr>
          <p:nvPr/>
        </p:nvCxnSpPr>
        <p:spPr>
          <a:xfrm>
            <a:off x="4748645" y="2648570"/>
            <a:ext cx="549805" cy="0"/>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34" idx="6"/>
            <a:endCxn id="42" idx="2"/>
          </p:cNvCxnSpPr>
          <p:nvPr/>
        </p:nvCxnSpPr>
        <p:spPr>
          <a:xfrm>
            <a:off x="6944370" y="2648570"/>
            <a:ext cx="549805" cy="0"/>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42" idx="6"/>
            <a:endCxn id="41" idx="2"/>
          </p:cNvCxnSpPr>
          <p:nvPr/>
        </p:nvCxnSpPr>
        <p:spPr>
          <a:xfrm>
            <a:off x="9140095" y="2648570"/>
            <a:ext cx="549805" cy="0"/>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1" idx="4"/>
            <a:endCxn id="40" idx="0"/>
          </p:cNvCxnSpPr>
          <p:nvPr/>
        </p:nvCxnSpPr>
        <p:spPr>
          <a:xfrm rot="5400000">
            <a:off x="5914772" y="-345314"/>
            <a:ext cx="781244" cy="8414932"/>
          </a:xfrm>
          <a:prstGeom prst="bentConnector3">
            <a:avLst>
              <a:gd name="adj1" fmla="val 50000"/>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298450" y="1825610"/>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220023" y="2330345"/>
            <a:ext cx="1834133" cy="707886"/>
          </a:xfrm>
          <a:prstGeom prst="rect">
            <a:avLst/>
          </a:prstGeom>
          <a:noFill/>
        </p:spPr>
        <p:txBody>
          <a:bodyPr wrap="square" rtlCol="0">
            <a:spAutoFit/>
          </a:bodyPr>
          <a:lstStyle/>
          <a:p>
            <a:pPr algn="ctr"/>
            <a:r>
              <a:rPr lang="en-US" sz="2000" dirty="0" smtClean="0">
                <a:solidFill>
                  <a:schemeClr val="bg2">
                    <a:lumMod val="50000"/>
                  </a:schemeClr>
                </a:solidFill>
              </a:rPr>
              <a:t>Select End-members</a:t>
            </a:r>
            <a:endParaRPr lang="en-US" sz="2000" dirty="0">
              <a:solidFill>
                <a:schemeClr val="bg2">
                  <a:lumMod val="50000"/>
                </a:schemeClr>
              </a:solidFill>
            </a:endParaRPr>
          </a:p>
        </p:txBody>
      </p:sp>
      <p:sp>
        <p:nvSpPr>
          <p:cNvPr id="37" name="Oval 36"/>
          <p:cNvSpPr/>
          <p:nvPr/>
        </p:nvSpPr>
        <p:spPr>
          <a:xfrm>
            <a:off x="3503093" y="4252687"/>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689900" y="1825610"/>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9643255" y="2273029"/>
            <a:ext cx="1754749" cy="707886"/>
          </a:xfrm>
          <a:prstGeom prst="rect">
            <a:avLst/>
          </a:prstGeom>
          <a:noFill/>
        </p:spPr>
        <p:txBody>
          <a:bodyPr wrap="square" rtlCol="0">
            <a:spAutoFit/>
          </a:bodyPr>
          <a:lstStyle/>
          <a:p>
            <a:pPr algn="ctr"/>
            <a:r>
              <a:rPr lang="en-US" sz="2000" dirty="0" smtClean="0">
                <a:solidFill>
                  <a:schemeClr val="bg2">
                    <a:lumMod val="50000"/>
                  </a:schemeClr>
                </a:solidFill>
              </a:rPr>
              <a:t>Run </a:t>
            </a:r>
          </a:p>
          <a:p>
            <a:pPr algn="ctr"/>
            <a:r>
              <a:rPr lang="en-US" sz="2000" dirty="0" smtClean="0">
                <a:solidFill>
                  <a:schemeClr val="bg2">
                    <a:lumMod val="50000"/>
                  </a:schemeClr>
                </a:solidFill>
              </a:rPr>
              <a:t>MESMA</a:t>
            </a:r>
            <a:endParaRPr lang="en-US" sz="2000" dirty="0">
              <a:solidFill>
                <a:schemeClr val="bg2">
                  <a:lumMod val="50000"/>
                </a:schemeClr>
              </a:solidFill>
            </a:endParaRPr>
          </a:p>
        </p:txBody>
      </p:sp>
      <p:grpSp>
        <p:nvGrpSpPr>
          <p:cNvPr id="11" name="Group 10"/>
          <p:cNvGrpSpPr/>
          <p:nvPr/>
        </p:nvGrpSpPr>
        <p:grpSpPr>
          <a:xfrm>
            <a:off x="1274968" y="4252774"/>
            <a:ext cx="1645920" cy="1645920"/>
            <a:chOff x="-464255" y="3567203"/>
            <a:chExt cx="1756580" cy="1774986"/>
          </a:xfrm>
        </p:grpSpPr>
        <p:sp>
          <p:nvSpPr>
            <p:cNvPr id="40" name="Oval 39"/>
            <p:cNvSpPr/>
            <p:nvPr/>
          </p:nvSpPr>
          <p:spPr>
            <a:xfrm>
              <a:off x="-464255" y="3567203"/>
              <a:ext cx="1756580" cy="1774986"/>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51661" y="4037991"/>
              <a:ext cx="1743986" cy="763395"/>
            </a:xfrm>
            <a:prstGeom prst="rect">
              <a:avLst/>
            </a:prstGeom>
            <a:noFill/>
          </p:spPr>
          <p:txBody>
            <a:bodyPr wrap="square" rtlCol="0">
              <a:spAutoFit/>
            </a:bodyPr>
            <a:lstStyle/>
            <a:p>
              <a:pPr algn="ctr"/>
              <a:r>
                <a:rPr lang="en-US" sz="2000" dirty="0" smtClean="0">
                  <a:solidFill>
                    <a:schemeClr val="bg2">
                      <a:lumMod val="50000"/>
                    </a:schemeClr>
                  </a:solidFill>
                </a:rPr>
                <a:t>Shade normalize</a:t>
              </a:r>
              <a:endParaRPr lang="en-US" sz="2000" dirty="0">
                <a:solidFill>
                  <a:schemeClr val="bg2">
                    <a:lumMod val="50000"/>
                  </a:schemeClr>
                </a:solidFill>
              </a:endParaRPr>
            </a:p>
          </p:txBody>
        </p:sp>
      </p:grpSp>
      <p:sp>
        <p:nvSpPr>
          <p:cNvPr id="27" name="TextBox 26"/>
          <p:cNvSpPr txBox="1"/>
          <p:nvPr/>
        </p:nvSpPr>
        <p:spPr>
          <a:xfrm>
            <a:off x="3554523" y="4746645"/>
            <a:ext cx="1507987" cy="707886"/>
          </a:xfrm>
          <a:prstGeom prst="rect">
            <a:avLst/>
          </a:prstGeom>
          <a:noFill/>
        </p:spPr>
        <p:txBody>
          <a:bodyPr wrap="square" rtlCol="0">
            <a:spAutoFit/>
          </a:bodyPr>
          <a:lstStyle/>
          <a:p>
            <a:pPr algn="ctr"/>
            <a:r>
              <a:rPr lang="en-US" sz="2000" dirty="0" smtClean="0">
                <a:solidFill>
                  <a:schemeClr val="bg2">
                    <a:lumMod val="50000"/>
                  </a:schemeClr>
                </a:solidFill>
              </a:rPr>
              <a:t>Calculate FAL</a:t>
            </a:r>
          </a:p>
        </p:txBody>
      </p:sp>
      <p:sp>
        <p:nvSpPr>
          <p:cNvPr id="43" name="Oval 42"/>
          <p:cNvSpPr/>
          <p:nvPr/>
        </p:nvSpPr>
        <p:spPr>
          <a:xfrm>
            <a:off x="5731218" y="4252687"/>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793101" y="4455730"/>
            <a:ext cx="1506099" cy="1323439"/>
          </a:xfrm>
          <a:prstGeom prst="rect">
            <a:avLst/>
          </a:prstGeom>
          <a:noFill/>
        </p:spPr>
        <p:txBody>
          <a:bodyPr wrap="square" rtlCol="0">
            <a:spAutoFit/>
          </a:bodyPr>
          <a:lstStyle/>
          <a:p>
            <a:pPr algn="ctr"/>
            <a:r>
              <a:rPr lang="en-US" sz="2000" dirty="0" smtClean="0">
                <a:solidFill>
                  <a:schemeClr val="bg2">
                    <a:lumMod val="50000"/>
                  </a:schemeClr>
                </a:solidFill>
              </a:rPr>
              <a:t>Calculate annual FAL change</a:t>
            </a:r>
          </a:p>
        </p:txBody>
      </p:sp>
      <p:cxnSp>
        <p:nvCxnSpPr>
          <p:cNvPr id="47" name="Straight Arrow Connector 46"/>
          <p:cNvCxnSpPr>
            <a:stCxn id="37" idx="6"/>
            <a:endCxn id="43" idx="2"/>
          </p:cNvCxnSpPr>
          <p:nvPr/>
        </p:nvCxnSpPr>
        <p:spPr>
          <a:xfrm>
            <a:off x="5149013" y="5075647"/>
            <a:ext cx="582205" cy="0"/>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0" idx="6"/>
            <a:endCxn id="37" idx="2"/>
          </p:cNvCxnSpPr>
          <p:nvPr/>
        </p:nvCxnSpPr>
        <p:spPr>
          <a:xfrm flipV="1">
            <a:off x="2920888" y="5075647"/>
            <a:ext cx="582205" cy="87"/>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7959343" y="4249006"/>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stCxn id="43" idx="6"/>
            <a:endCxn id="28" idx="2"/>
          </p:cNvCxnSpPr>
          <p:nvPr/>
        </p:nvCxnSpPr>
        <p:spPr>
          <a:xfrm flipV="1">
            <a:off x="7377138" y="5071966"/>
            <a:ext cx="582205" cy="3681"/>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10186244" y="4249006"/>
            <a:ext cx="1645920" cy="1645920"/>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10272747" y="4468414"/>
            <a:ext cx="1506099" cy="1323439"/>
          </a:xfrm>
          <a:prstGeom prst="rect">
            <a:avLst/>
          </a:prstGeom>
          <a:noFill/>
        </p:spPr>
        <p:txBody>
          <a:bodyPr wrap="square" rtlCol="0">
            <a:spAutoFit/>
          </a:bodyPr>
          <a:lstStyle/>
          <a:p>
            <a:pPr algn="ctr"/>
            <a:r>
              <a:rPr lang="en-US" sz="2000" dirty="0" smtClean="0">
                <a:solidFill>
                  <a:schemeClr val="bg2">
                    <a:lumMod val="50000"/>
                  </a:schemeClr>
                </a:solidFill>
              </a:rPr>
              <a:t>Compare with climate trends</a:t>
            </a:r>
          </a:p>
        </p:txBody>
      </p:sp>
      <p:sp>
        <p:nvSpPr>
          <p:cNvPr id="83" name="TextBox 82"/>
          <p:cNvSpPr txBox="1"/>
          <p:nvPr/>
        </p:nvSpPr>
        <p:spPr>
          <a:xfrm>
            <a:off x="8012661" y="4575255"/>
            <a:ext cx="1506099" cy="1015663"/>
          </a:xfrm>
          <a:prstGeom prst="rect">
            <a:avLst/>
          </a:prstGeom>
          <a:noFill/>
        </p:spPr>
        <p:txBody>
          <a:bodyPr wrap="square" rtlCol="0">
            <a:spAutoFit/>
          </a:bodyPr>
          <a:lstStyle/>
          <a:p>
            <a:pPr algn="ctr"/>
            <a:r>
              <a:rPr lang="en-US" sz="2000" dirty="0" smtClean="0">
                <a:solidFill>
                  <a:schemeClr val="bg2">
                    <a:lumMod val="50000"/>
                  </a:schemeClr>
                </a:solidFill>
              </a:rPr>
              <a:t>Compare with RVI change</a:t>
            </a:r>
          </a:p>
        </p:txBody>
      </p:sp>
      <p:cxnSp>
        <p:nvCxnSpPr>
          <p:cNvPr id="84" name="Straight Arrow Connector 83"/>
          <p:cNvCxnSpPr>
            <a:stCxn id="43" idx="4"/>
            <a:endCxn id="76" idx="2"/>
          </p:cNvCxnSpPr>
          <p:nvPr/>
        </p:nvCxnSpPr>
        <p:spPr>
          <a:xfrm rot="5400000" flipH="1" flipV="1">
            <a:off x="7956890" y="3669254"/>
            <a:ext cx="826641" cy="3632066"/>
          </a:xfrm>
          <a:prstGeom prst="bentConnector4">
            <a:avLst>
              <a:gd name="adj1" fmla="val -27654"/>
              <a:gd name="adj2" fmla="val 93408"/>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468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489" t="10632" r="3233" b="11825"/>
          <a:stretch/>
        </p:blipFill>
        <p:spPr>
          <a:xfrm>
            <a:off x="0" y="3655428"/>
            <a:ext cx="4963006" cy="2460074"/>
          </a:xfrm>
          <a:prstGeom prst="rect">
            <a:avLst/>
          </a:prstGeom>
        </p:spPr>
      </p:pic>
      <p:sp>
        <p:nvSpPr>
          <p:cNvPr id="2" name="Text Placeholder 1"/>
          <p:cNvSpPr>
            <a:spLocks noGrp="1"/>
          </p:cNvSpPr>
          <p:nvPr>
            <p:ph type="body" sz="quarter" idx="11"/>
          </p:nvPr>
        </p:nvSpPr>
        <p:spPr>
          <a:xfrm>
            <a:off x="212344" y="1740469"/>
            <a:ext cx="4658721" cy="1564258"/>
          </a:xfrm>
        </p:spPr>
        <p:txBody>
          <a:bodyPr/>
          <a:lstStyle/>
          <a:p>
            <a:r>
              <a:rPr lang="en-US" b="1" dirty="0" smtClean="0">
                <a:solidFill>
                  <a:schemeClr val="bg2">
                    <a:lumMod val="50000"/>
                  </a:schemeClr>
                </a:solidFill>
              </a:rPr>
              <a:t>A</a:t>
            </a:r>
            <a:r>
              <a:rPr lang="en-US" dirty="0" smtClean="0">
                <a:solidFill>
                  <a:schemeClr val="bg2">
                    <a:lumMod val="50000"/>
                  </a:schemeClr>
                </a:solidFill>
              </a:rPr>
              <a:t>irborne </a:t>
            </a:r>
            <a:r>
              <a:rPr lang="en-US" b="1" dirty="0" smtClean="0">
                <a:solidFill>
                  <a:schemeClr val="bg2">
                    <a:lumMod val="50000"/>
                  </a:schemeClr>
                </a:solidFill>
              </a:rPr>
              <a:t>V</a:t>
            </a:r>
            <a:r>
              <a:rPr lang="en-US" dirty="0" smtClean="0">
                <a:solidFill>
                  <a:schemeClr val="bg2">
                    <a:lumMod val="50000"/>
                  </a:schemeClr>
                </a:solidFill>
              </a:rPr>
              <a:t>isible/</a:t>
            </a:r>
            <a:r>
              <a:rPr lang="en-US" b="1" dirty="0" smtClean="0">
                <a:solidFill>
                  <a:schemeClr val="bg2">
                    <a:lumMod val="50000"/>
                  </a:schemeClr>
                </a:solidFill>
              </a:rPr>
              <a:t>I</a:t>
            </a:r>
            <a:r>
              <a:rPr lang="en-US" dirty="0" smtClean="0">
                <a:solidFill>
                  <a:schemeClr val="bg2">
                    <a:lumMod val="50000"/>
                  </a:schemeClr>
                </a:solidFill>
              </a:rPr>
              <a:t>nfra</a:t>
            </a:r>
            <a:r>
              <a:rPr lang="en-US" b="1" dirty="0" smtClean="0">
                <a:solidFill>
                  <a:schemeClr val="bg2">
                    <a:lumMod val="50000"/>
                  </a:schemeClr>
                </a:solidFill>
              </a:rPr>
              <a:t>r</a:t>
            </a:r>
            <a:r>
              <a:rPr lang="en-US" dirty="0" smtClean="0">
                <a:solidFill>
                  <a:schemeClr val="bg2">
                    <a:lumMod val="50000"/>
                  </a:schemeClr>
                </a:solidFill>
              </a:rPr>
              <a:t>ed </a:t>
            </a:r>
            <a:r>
              <a:rPr lang="en-US" b="1" dirty="0" smtClean="0">
                <a:solidFill>
                  <a:schemeClr val="bg2">
                    <a:lumMod val="50000"/>
                  </a:schemeClr>
                </a:solidFill>
              </a:rPr>
              <a:t>I</a:t>
            </a:r>
            <a:r>
              <a:rPr lang="en-US" dirty="0" smtClean="0">
                <a:solidFill>
                  <a:schemeClr val="bg2">
                    <a:lumMod val="50000"/>
                  </a:schemeClr>
                </a:solidFill>
              </a:rPr>
              <a:t>maging </a:t>
            </a:r>
            <a:r>
              <a:rPr lang="en-US" b="1" dirty="0" smtClean="0">
                <a:solidFill>
                  <a:schemeClr val="bg2">
                    <a:lumMod val="50000"/>
                  </a:schemeClr>
                </a:solidFill>
              </a:rPr>
              <a:t>S</a:t>
            </a:r>
            <a:r>
              <a:rPr lang="en-US" dirty="0" smtClean="0">
                <a:solidFill>
                  <a:schemeClr val="bg2">
                    <a:lumMod val="50000"/>
                  </a:schemeClr>
                </a:solidFill>
              </a:rPr>
              <a:t>pectrometer (AVIRIS) is a unique optical sensor that measures spectral radiance across 224 bands, from 400 – 2500 nanometers.</a:t>
            </a:r>
          </a:p>
          <a:p>
            <a:endParaRPr lang="en-US" dirty="0">
              <a:solidFill>
                <a:schemeClr val="bg2">
                  <a:lumMod val="50000"/>
                </a:schemeClr>
              </a:solidFill>
            </a:endParaRPr>
          </a:p>
          <a:p>
            <a:endParaRPr lang="en-US" dirty="0" smtClean="0">
              <a:solidFill>
                <a:schemeClr val="bg2">
                  <a:lumMod val="50000"/>
                </a:schemeClr>
              </a:solidFill>
            </a:endParaRPr>
          </a:p>
          <a:p>
            <a:pPr marL="342900" indent="-342900">
              <a:buFont typeface="Arial" panose="020B0604020202020204" pitchFamily="34" charset="0"/>
              <a:buChar char="•"/>
            </a:pPr>
            <a:endParaRPr lang="en-US" dirty="0">
              <a:solidFill>
                <a:schemeClr val="bg2">
                  <a:lumMod val="50000"/>
                </a:schemeClr>
              </a:solidFill>
            </a:endParaRPr>
          </a:p>
          <a:p>
            <a:endParaRPr lang="en-US" dirty="0">
              <a:solidFill>
                <a:schemeClr val="bg2">
                  <a:lumMod val="50000"/>
                </a:schemeClr>
              </a:solidFill>
            </a:endParaRPr>
          </a:p>
        </p:txBody>
      </p:sp>
      <p:sp>
        <p:nvSpPr>
          <p:cNvPr id="4" name="Text Placeholder 3"/>
          <p:cNvSpPr>
            <a:spLocks noGrp="1"/>
          </p:cNvSpPr>
          <p:nvPr>
            <p:ph type="body" sz="quarter" idx="13"/>
          </p:nvPr>
        </p:nvSpPr>
        <p:spPr>
          <a:xfrm>
            <a:off x="6132168" y="6319520"/>
            <a:ext cx="2657856" cy="274320"/>
          </a:xfrm>
        </p:spPr>
        <p:txBody>
          <a:bodyPr>
            <a:normAutofit fontScale="92500"/>
          </a:bodyPr>
          <a:lstStyle/>
          <a:p>
            <a:r>
              <a:rPr lang="en-US" dirty="0" smtClean="0"/>
              <a:t>Image source: UAVSAR.jpl.nasa.gov</a:t>
            </a:r>
            <a:endParaRPr lang="en-US" dirty="0"/>
          </a:p>
        </p:txBody>
      </p:sp>
      <p:sp>
        <p:nvSpPr>
          <p:cNvPr id="10" name="TextBox 9"/>
          <p:cNvSpPr txBox="1"/>
          <p:nvPr/>
        </p:nvSpPr>
        <p:spPr>
          <a:xfrm>
            <a:off x="768685" y="407830"/>
            <a:ext cx="9466695" cy="707886"/>
          </a:xfrm>
          <a:prstGeom prst="rect">
            <a:avLst/>
          </a:prstGeom>
          <a:noFill/>
        </p:spPr>
        <p:txBody>
          <a:bodyPr wrap="square" rtlCol="0">
            <a:spAutoFit/>
          </a:bodyPr>
          <a:lstStyle/>
          <a:p>
            <a:pPr algn="ctr"/>
            <a:r>
              <a:rPr lang="en-US" sz="4000" dirty="0" smtClean="0">
                <a:solidFill>
                  <a:schemeClr val="bg1"/>
                </a:solidFill>
                <a:latin typeface="+mj-lt"/>
              </a:rPr>
              <a:t>AVIRIS</a:t>
            </a:r>
            <a:endParaRPr lang="en-US" sz="4000" dirty="0">
              <a:solidFill>
                <a:schemeClr val="bg1"/>
              </a:solidFill>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690" y="1433651"/>
            <a:ext cx="6840250" cy="5160189"/>
          </a:xfrm>
          <a:prstGeom prst="rect">
            <a:avLst/>
          </a:prstGeom>
        </p:spPr>
      </p:pic>
      <p:sp>
        <p:nvSpPr>
          <p:cNvPr id="8" name="Text Placeholder 2"/>
          <p:cNvSpPr txBox="1">
            <a:spLocks/>
          </p:cNvSpPr>
          <p:nvPr/>
        </p:nvSpPr>
        <p:spPr>
          <a:xfrm>
            <a:off x="212344" y="6466204"/>
            <a:ext cx="2657856"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 NASA JPL</a:t>
            </a:r>
            <a:endParaRPr lang="en-US" dirty="0"/>
          </a:p>
        </p:txBody>
      </p:sp>
    </p:spTree>
    <p:extLst>
      <p:ext uri="{BB962C8B-B14F-4D97-AF65-F5344CB8AC3E}">
        <p14:creationId xmlns:p14="http://schemas.microsoft.com/office/powerpoint/2010/main" val="1099673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8685" y="407830"/>
            <a:ext cx="9466695" cy="707886"/>
          </a:xfrm>
          <a:prstGeom prst="rect">
            <a:avLst/>
          </a:prstGeom>
          <a:noFill/>
        </p:spPr>
        <p:txBody>
          <a:bodyPr wrap="square" rtlCol="0">
            <a:spAutoFit/>
          </a:bodyPr>
          <a:lstStyle/>
          <a:p>
            <a:pPr algn="ctr"/>
            <a:r>
              <a:rPr lang="en-US" sz="4000" dirty="0" smtClean="0">
                <a:solidFill>
                  <a:schemeClr val="bg1"/>
                </a:solidFill>
                <a:latin typeface="+mj-lt"/>
              </a:rPr>
              <a:t>MESMA – </a:t>
            </a:r>
            <a:r>
              <a:rPr lang="en-US" sz="4000" dirty="0">
                <a:solidFill>
                  <a:schemeClr val="bg1"/>
                </a:solidFill>
                <a:latin typeface="+mj-lt"/>
              </a:rPr>
              <a:t>E</a:t>
            </a:r>
            <a:r>
              <a:rPr lang="en-US" sz="4000" dirty="0" smtClean="0">
                <a:solidFill>
                  <a:schemeClr val="bg1"/>
                </a:solidFill>
                <a:latin typeface="+mj-lt"/>
              </a:rPr>
              <a:t>ndmembers</a:t>
            </a:r>
            <a:endParaRPr lang="en-US" sz="4000" dirty="0">
              <a:solidFill>
                <a:schemeClr val="bg1"/>
              </a:solidFill>
              <a:latin typeface="+mj-lt"/>
            </a:endParaRPr>
          </a:p>
        </p:txBody>
      </p:sp>
      <p:sp>
        <p:nvSpPr>
          <p:cNvPr id="6" name="Text Placeholder 5"/>
          <p:cNvSpPr>
            <a:spLocks noGrp="1"/>
          </p:cNvSpPr>
          <p:nvPr>
            <p:ph type="body" sz="quarter" idx="11"/>
          </p:nvPr>
        </p:nvSpPr>
        <p:spPr>
          <a:xfrm>
            <a:off x="286835" y="1499476"/>
            <a:ext cx="5239906" cy="4780280"/>
          </a:xfrm>
        </p:spPr>
        <p:txBody>
          <a:bodyPr>
            <a:normAutofit/>
          </a:bodyPr>
          <a:lstStyle/>
          <a:p>
            <a:pPr marL="342900" indent="-342900">
              <a:lnSpc>
                <a:spcPct val="110000"/>
              </a:lnSpc>
              <a:buClr>
                <a:srgbClr val="EAA24A"/>
              </a:buClr>
              <a:buFont typeface="Webdings" panose="05030102010509060703" pitchFamily="18" charset="2"/>
              <a:buChar char="4"/>
            </a:pPr>
            <a:r>
              <a:rPr lang="en-US" b="1" dirty="0" smtClean="0">
                <a:solidFill>
                  <a:schemeClr val="bg2">
                    <a:lumMod val="50000"/>
                  </a:schemeClr>
                </a:solidFill>
              </a:rPr>
              <a:t>M</a:t>
            </a:r>
            <a:r>
              <a:rPr lang="en-US" dirty="0" smtClean="0">
                <a:solidFill>
                  <a:schemeClr val="bg2">
                    <a:lumMod val="50000"/>
                  </a:schemeClr>
                </a:solidFill>
              </a:rPr>
              <a:t>ultiple </a:t>
            </a:r>
            <a:r>
              <a:rPr lang="en-US" b="1" dirty="0" smtClean="0">
                <a:solidFill>
                  <a:schemeClr val="bg2">
                    <a:lumMod val="50000"/>
                  </a:schemeClr>
                </a:solidFill>
              </a:rPr>
              <a:t>E</a:t>
            </a:r>
            <a:r>
              <a:rPr lang="en-US" dirty="0" smtClean="0">
                <a:solidFill>
                  <a:schemeClr val="bg2">
                    <a:lumMod val="50000"/>
                  </a:schemeClr>
                </a:solidFill>
              </a:rPr>
              <a:t>ndmember </a:t>
            </a:r>
            <a:r>
              <a:rPr lang="en-US" b="1" dirty="0" smtClean="0">
                <a:solidFill>
                  <a:schemeClr val="bg2">
                    <a:lumMod val="50000"/>
                  </a:schemeClr>
                </a:solidFill>
              </a:rPr>
              <a:t>S</a:t>
            </a:r>
            <a:r>
              <a:rPr lang="en-US" dirty="0" smtClean="0">
                <a:solidFill>
                  <a:schemeClr val="bg2">
                    <a:lumMod val="50000"/>
                  </a:schemeClr>
                </a:solidFill>
              </a:rPr>
              <a:t>pectral </a:t>
            </a:r>
            <a:r>
              <a:rPr lang="en-US" b="1" dirty="0" smtClean="0">
                <a:solidFill>
                  <a:schemeClr val="bg2">
                    <a:lumMod val="50000"/>
                  </a:schemeClr>
                </a:solidFill>
              </a:rPr>
              <a:t>M</a:t>
            </a:r>
            <a:r>
              <a:rPr lang="en-US" dirty="0" smtClean="0">
                <a:solidFill>
                  <a:schemeClr val="bg2">
                    <a:lumMod val="50000"/>
                  </a:schemeClr>
                </a:solidFill>
              </a:rPr>
              <a:t>ixture </a:t>
            </a:r>
            <a:r>
              <a:rPr lang="en-US" b="1" dirty="0" smtClean="0">
                <a:solidFill>
                  <a:schemeClr val="bg2">
                    <a:lumMod val="50000"/>
                  </a:schemeClr>
                </a:solidFill>
              </a:rPr>
              <a:t>A</a:t>
            </a:r>
            <a:r>
              <a:rPr lang="en-US" dirty="0" smtClean="0">
                <a:solidFill>
                  <a:schemeClr val="bg2">
                    <a:lumMod val="50000"/>
                  </a:schemeClr>
                </a:solidFill>
              </a:rPr>
              <a:t>nalysis (MESMA) uses spectrally “pure” pixels to classify an image</a:t>
            </a:r>
          </a:p>
          <a:p>
            <a:pPr marL="342900" indent="-342900">
              <a:lnSpc>
                <a:spcPct val="110000"/>
              </a:lnSpc>
              <a:buClr>
                <a:srgbClr val="EAA24A"/>
              </a:buClr>
              <a:buFont typeface="Webdings" panose="05030102010509060703" pitchFamily="18" charset="2"/>
              <a:buChar char="4"/>
            </a:pPr>
            <a:r>
              <a:rPr lang="en-US" dirty="0" smtClean="0">
                <a:solidFill>
                  <a:schemeClr val="bg2">
                    <a:lumMod val="50000"/>
                  </a:schemeClr>
                </a:solidFill>
              </a:rPr>
              <a:t>We used MESMA to calculate fractional cover of three classes: Green Vegetation (GV), Nonphotosynthetic Vegetation (NPV), and Substrate (S)</a:t>
            </a:r>
          </a:p>
          <a:p>
            <a:pPr marL="342900" indent="-342900">
              <a:lnSpc>
                <a:spcPct val="110000"/>
              </a:lnSpc>
              <a:buClr>
                <a:srgbClr val="EAA24A"/>
              </a:buClr>
              <a:buFont typeface="Webdings" panose="05030102010509060703" pitchFamily="18" charset="2"/>
              <a:buChar char="4"/>
            </a:pPr>
            <a:r>
              <a:rPr lang="en-US" dirty="0" smtClean="0">
                <a:solidFill>
                  <a:schemeClr val="bg2">
                    <a:lumMod val="50000"/>
                  </a:schemeClr>
                </a:solidFill>
              </a:rPr>
              <a:t>For each class we chose 3 – 5 endmembers</a:t>
            </a:r>
            <a:endParaRPr lang="en-US" dirty="0">
              <a:solidFill>
                <a:schemeClr val="bg2">
                  <a:lumMod val="50000"/>
                </a:schemeClr>
              </a:solidFill>
            </a:endParaRPr>
          </a:p>
        </p:txBody>
      </p:sp>
      <p:grpSp>
        <p:nvGrpSpPr>
          <p:cNvPr id="3" name="Group 2"/>
          <p:cNvGrpSpPr/>
          <p:nvPr/>
        </p:nvGrpSpPr>
        <p:grpSpPr>
          <a:xfrm>
            <a:off x="5996012" y="1454381"/>
            <a:ext cx="5871943" cy="2663790"/>
            <a:chOff x="5996012" y="1454381"/>
            <a:chExt cx="5871943" cy="2663790"/>
          </a:xfrm>
        </p:grpSpPr>
        <p:sp>
          <p:nvSpPr>
            <p:cNvPr id="18" name="TextBox 17"/>
            <p:cNvSpPr txBox="1"/>
            <p:nvPr/>
          </p:nvSpPr>
          <p:spPr>
            <a:xfrm>
              <a:off x="8732413" y="1454381"/>
              <a:ext cx="910827" cy="646331"/>
            </a:xfrm>
            <a:prstGeom prst="rect">
              <a:avLst/>
            </a:prstGeom>
            <a:noFill/>
          </p:spPr>
          <p:txBody>
            <a:bodyPr wrap="none" rtlCol="0">
              <a:spAutoFit/>
            </a:bodyPr>
            <a:lstStyle/>
            <a:p>
              <a:r>
                <a:rPr lang="en-US" sz="3600" dirty="0" smtClean="0">
                  <a:solidFill>
                    <a:srgbClr val="00B050"/>
                  </a:solidFill>
                </a:rPr>
                <a:t>GV</a:t>
              </a:r>
              <a:endParaRPr lang="en-US" sz="3600" dirty="0">
                <a:solidFill>
                  <a:srgbClr val="00B050"/>
                </a:solidFill>
              </a:endParaRPr>
            </a:p>
          </p:txBody>
        </p:sp>
        <p:cxnSp>
          <p:nvCxnSpPr>
            <p:cNvPr id="25" name="Straight Connector 24"/>
            <p:cNvCxnSpPr>
              <a:stCxn id="18" idx="2"/>
              <a:endCxn id="40" idx="0"/>
            </p:cNvCxnSpPr>
            <p:nvPr/>
          </p:nvCxnSpPr>
          <p:spPr>
            <a:xfrm flipH="1">
              <a:off x="7877850" y="2100712"/>
              <a:ext cx="1309977" cy="100179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8" idx="2"/>
              <a:endCxn id="41" idx="0"/>
            </p:cNvCxnSpPr>
            <p:nvPr/>
          </p:nvCxnSpPr>
          <p:spPr>
            <a:xfrm flipH="1">
              <a:off x="9092813" y="2100712"/>
              <a:ext cx="95014" cy="114257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8" idx="2"/>
              <a:endCxn id="42" idx="0"/>
            </p:cNvCxnSpPr>
            <p:nvPr/>
          </p:nvCxnSpPr>
          <p:spPr>
            <a:xfrm>
              <a:off x="9187827" y="2100712"/>
              <a:ext cx="1352900" cy="106550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8" idx="2"/>
              <a:endCxn id="43" idx="1"/>
            </p:cNvCxnSpPr>
            <p:nvPr/>
          </p:nvCxnSpPr>
          <p:spPr>
            <a:xfrm>
              <a:off x="9187827" y="2100712"/>
              <a:ext cx="1713196" cy="57128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8" idx="2"/>
              <a:endCxn id="39" idx="3"/>
            </p:cNvCxnSpPr>
            <p:nvPr/>
          </p:nvCxnSpPr>
          <p:spPr>
            <a:xfrm flipH="1">
              <a:off x="7450256" y="2100712"/>
              <a:ext cx="1737571" cy="53275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996012" y="2433409"/>
              <a:ext cx="1454244" cy="400110"/>
            </a:xfrm>
            <a:prstGeom prst="rect">
              <a:avLst/>
            </a:prstGeom>
            <a:noFill/>
          </p:spPr>
          <p:txBody>
            <a:bodyPr wrap="none" rtlCol="0">
              <a:spAutoFit/>
            </a:bodyPr>
            <a:lstStyle/>
            <a:p>
              <a:r>
                <a:rPr lang="en-US" sz="2000" dirty="0">
                  <a:solidFill>
                    <a:srgbClr val="00B050"/>
                  </a:solidFill>
                </a:rPr>
                <a:t>C</a:t>
              </a:r>
              <a:r>
                <a:rPr lang="en-US" sz="2000" dirty="0" smtClean="0">
                  <a:solidFill>
                    <a:srgbClr val="00B050"/>
                  </a:solidFill>
                </a:rPr>
                <a:t>haparral</a:t>
              </a:r>
              <a:endParaRPr lang="en-US" sz="2000" dirty="0">
                <a:solidFill>
                  <a:srgbClr val="00B050"/>
                </a:solidFill>
              </a:endParaRPr>
            </a:p>
          </p:txBody>
        </p:sp>
        <p:sp>
          <p:nvSpPr>
            <p:cNvPr id="40" name="TextBox 39"/>
            <p:cNvSpPr txBox="1"/>
            <p:nvPr/>
          </p:nvSpPr>
          <p:spPr>
            <a:xfrm>
              <a:off x="7268548" y="3102508"/>
              <a:ext cx="1218603" cy="1015663"/>
            </a:xfrm>
            <a:prstGeom prst="rect">
              <a:avLst/>
            </a:prstGeom>
            <a:noFill/>
          </p:spPr>
          <p:txBody>
            <a:bodyPr wrap="none" rtlCol="0">
              <a:spAutoFit/>
            </a:bodyPr>
            <a:lstStyle/>
            <a:p>
              <a:pPr algn="ctr"/>
              <a:r>
                <a:rPr lang="en-US" sz="2000" dirty="0">
                  <a:solidFill>
                    <a:srgbClr val="00B050"/>
                  </a:solidFill>
                </a:rPr>
                <a:t>C</a:t>
              </a:r>
              <a:r>
                <a:rPr lang="en-US" sz="2000" dirty="0" smtClean="0">
                  <a:solidFill>
                    <a:srgbClr val="00B050"/>
                  </a:solidFill>
                </a:rPr>
                <a:t>oastal </a:t>
              </a:r>
            </a:p>
            <a:p>
              <a:pPr algn="ctr"/>
              <a:r>
                <a:rPr lang="en-US" sz="2000" dirty="0">
                  <a:solidFill>
                    <a:srgbClr val="00B050"/>
                  </a:solidFill>
                </a:rPr>
                <a:t>S</a:t>
              </a:r>
              <a:r>
                <a:rPr lang="en-US" sz="2000" dirty="0" smtClean="0">
                  <a:solidFill>
                    <a:srgbClr val="00B050"/>
                  </a:solidFill>
                </a:rPr>
                <a:t>age</a:t>
              </a:r>
            </a:p>
            <a:p>
              <a:pPr algn="ctr"/>
              <a:r>
                <a:rPr lang="en-US" sz="2000" dirty="0">
                  <a:solidFill>
                    <a:srgbClr val="00B050"/>
                  </a:solidFill>
                </a:rPr>
                <a:t>S</a:t>
              </a:r>
              <a:r>
                <a:rPr lang="en-US" sz="2000" dirty="0" smtClean="0">
                  <a:solidFill>
                    <a:srgbClr val="00B050"/>
                  </a:solidFill>
                </a:rPr>
                <a:t>crub</a:t>
              </a:r>
              <a:endParaRPr lang="en-US" sz="2000" dirty="0">
                <a:solidFill>
                  <a:srgbClr val="00B050"/>
                </a:solidFill>
              </a:endParaRPr>
            </a:p>
          </p:txBody>
        </p:sp>
        <p:sp>
          <p:nvSpPr>
            <p:cNvPr id="41" name="TextBox 40"/>
            <p:cNvSpPr txBox="1"/>
            <p:nvPr/>
          </p:nvSpPr>
          <p:spPr>
            <a:xfrm>
              <a:off x="8340844" y="3243285"/>
              <a:ext cx="1503938" cy="707886"/>
            </a:xfrm>
            <a:prstGeom prst="rect">
              <a:avLst/>
            </a:prstGeom>
            <a:noFill/>
          </p:spPr>
          <p:txBody>
            <a:bodyPr wrap="none" rtlCol="0">
              <a:spAutoFit/>
            </a:bodyPr>
            <a:lstStyle/>
            <a:p>
              <a:pPr algn="ctr"/>
              <a:r>
                <a:rPr lang="en-US" sz="2000" dirty="0" smtClean="0">
                  <a:solidFill>
                    <a:srgbClr val="00B050"/>
                  </a:solidFill>
                </a:rPr>
                <a:t>Oak </a:t>
              </a:r>
            </a:p>
            <a:p>
              <a:pPr algn="ctr"/>
              <a:r>
                <a:rPr lang="en-US" sz="2000" dirty="0">
                  <a:solidFill>
                    <a:srgbClr val="00B050"/>
                  </a:solidFill>
                </a:rPr>
                <a:t>W</a:t>
              </a:r>
              <a:r>
                <a:rPr lang="en-US" sz="2000" dirty="0" smtClean="0">
                  <a:solidFill>
                    <a:srgbClr val="00B050"/>
                  </a:solidFill>
                </a:rPr>
                <a:t>oodland</a:t>
              </a:r>
              <a:endParaRPr lang="en-US" sz="2000" dirty="0">
                <a:solidFill>
                  <a:srgbClr val="00B050"/>
                </a:solidFill>
              </a:endParaRPr>
            </a:p>
          </p:txBody>
        </p:sp>
        <p:sp>
          <p:nvSpPr>
            <p:cNvPr id="42" name="TextBox 41"/>
            <p:cNvSpPr txBox="1"/>
            <p:nvPr/>
          </p:nvSpPr>
          <p:spPr>
            <a:xfrm>
              <a:off x="9818414" y="3166216"/>
              <a:ext cx="1444626" cy="400110"/>
            </a:xfrm>
            <a:prstGeom prst="rect">
              <a:avLst/>
            </a:prstGeom>
            <a:noFill/>
          </p:spPr>
          <p:txBody>
            <a:bodyPr wrap="none" rtlCol="0">
              <a:spAutoFit/>
            </a:bodyPr>
            <a:lstStyle/>
            <a:p>
              <a:pPr algn="ctr"/>
              <a:r>
                <a:rPr lang="en-US" sz="2000" dirty="0">
                  <a:solidFill>
                    <a:srgbClr val="00B050"/>
                  </a:solidFill>
                </a:rPr>
                <a:t>S</a:t>
              </a:r>
              <a:r>
                <a:rPr lang="en-US" sz="2000" dirty="0" smtClean="0">
                  <a:solidFill>
                    <a:srgbClr val="00B050"/>
                  </a:solidFill>
                </a:rPr>
                <a:t>ycamore</a:t>
              </a:r>
              <a:endParaRPr lang="en-US" sz="2000" dirty="0">
                <a:solidFill>
                  <a:srgbClr val="00B050"/>
                </a:solidFill>
              </a:endParaRPr>
            </a:p>
          </p:txBody>
        </p:sp>
        <p:sp>
          <p:nvSpPr>
            <p:cNvPr id="43" name="TextBox 42"/>
            <p:cNvSpPr txBox="1"/>
            <p:nvPr/>
          </p:nvSpPr>
          <p:spPr>
            <a:xfrm>
              <a:off x="10901023" y="2471943"/>
              <a:ext cx="966932" cy="400110"/>
            </a:xfrm>
            <a:prstGeom prst="rect">
              <a:avLst/>
            </a:prstGeom>
            <a:noFill/>
          </p:spPr>
          <p:txBody>
            <a:bodyPr wrap="none" rtlCol="0">
              <a:spAutoFit/>
            </a:bodyPr>
            <a:lstStyle/>
            <a:p>
              <a:pPr algn="ctr"/>
              <a:r>
                <a:rPr lang="en-US" sz="2000" dirty="0" smtClean="0">
                  <a:solidFill>
                    <a:srgbClr val="00B050"/>
                  </a:solidFill>
                </a:rPr>
                <a:t>Willow</a:t>
              </a:r>
              <a:endParaRPr lang="en-US" sz="2000" dirty="0">
                <a:solidFill>
                  <a:srgbClr val="00B050"/>
                </a:solidFill>
              </a:endParaRPr>
            </a:p>
          </p:txBody>
        </p:sp>
      </p:grpSp>
      <p:grpSp>
        <p:nvGrpSpPr>
          <p:cNvPr id="2" name="Group 1"/>
          <p:cNvGrpSpPr/>
          <p:nvPr/>
        </p:nvGrpSpPr>
        <p:grpSpPr>
          <a:xfrm>
            <a:off x="9080368" y="3978879"/>
            <a:ext cx="2937166" cy="2377151"/>
            <a:chOff x="8919003" y="3643374"/>
            <a:chExt cx="2937166" cy="2377151"/>
          </a:xfrm>
        </p:grpSpPr>
        <p:sp>
          <p:nvSpPr>
            <p:cNvPr id="22" name="TextBox 21"/>
            <p:cNvSpPr txBox="1"/>
            <p:nvPr/>
          </p:nvSpPr>
          <p:spPr>
            <a:xfrm>
              <a:off x="9979306" y="3643374"/>
              <a:ext cx="413896" cy="646331"/>
            </a:xfrm>
            <a:prstGeom prst="rect">
              <a:avLst/>
            </a:prstGeom>
            <a:noFill/>
          </p:spPr>
          <p:txBody>
            <a:bodyPr wrap="none" rtlCol="0">
              <a:spAutoFit/>
            </a:bodyPr>
            <a:lstStyle/>
            <a:p>
              <a:r>
                <a:rPr lang="en-US" sz="3600" dirty="0" smtClean="0">
                  <a:solidFill>
                    <a:schemeClr val="accent1">
                      <a:lumMod val="75000"/>
                    </a:schemeClr>
                  </a:solidFill>
                </a:rPr>
                <a:t>S</a:t>
              </a:r>
              <a:endParaRPr lang="en-US" sz="3600" dirty="0">
                <a:solidFill>
                  <a:schemeClr val="accent1">
                    <a:lumMod val="75000"/>
                  </a:schemeClr>
                </a:solidFill>
              </a:endParaRPr>
            </a:p>
          </p:txBody>
        </p:sp>
        <p:cxnSp>
          <p:nvCxnSpPr>
            <p:cNvPr id="37" name="Straight Connector 36"/>
            <p:cNvCxnSpPr>
              <a:stCxn id="22" idx="2"/>
              <a:endCxn id="47" idx="0"/>
            </p:cNvCxnSpPr>
            <p:nvPr/>
          </p:nvCxnSpPr>
          <p:spPr>
            <a:xfrm flipH="1">
              <a:off x="9329533" y="4289705"/>
              <a:ext cx="856721" cy="12634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2" idx="2"/>
              <a:endCxn id="46" idx="0"/>
            </p:cNvCxnSpPr>
            <p:nvPr/>
          </p:nvCxnSpPr>
          <p:spPr>
            <a:xfrm>
              <a:off x="10186254" y="4289705"/>
              <a:ext cx="5364" cy="133071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899711" y="5620415"/>
              <a:ext cx="583814" cy="400110"/>
            </a:xfrm>
            <a:prstGeom prst="rect">
              <a:avLst/>
            </a:prstGeom>
            <a:noFill/>
          </p:spPr>
          <p:txBody>
            <a:bodyPr wrap="none" rtlCol="0">
              <a:spAutoFit/>
            </a:bodyPr>
            <a:lstStyle/>
            <a:p>
              <a:pPr algn="ctr"/>
              <a:r>
                <a:rPr lang="en-US" sz="2000" dirty="0">
                  <a:solidFill>
                    <a:schemeClr val="accent1">
                      <a:lumMod val="75000"/>
                    </a:schemeClr>
                  </a:solidFill>
                </a:rPr>
                <a:t>S</a:t>
              </a:r>
              <a:r>
                <a:rPr lang="en-US" sz="2000" dirty="0" smtClean="0">
                  <a:solidFill>
                    <a:schemeClr val="accent1">
                      <a:lumMod val="75000"/>
                    </a:schemeClr>
                  </a:solidFill>
                </a:rPr>
                <a:t>oil</a:t>
              </a:r>
              <a:endParaRPr lang="en-US" sz="2000" dirty="0">
                <a:solidFill>
                  <a:schemeClr val="accent1">
                    <a:lumMod val="75000"/>
                  </a:schemeClr>
                </a:solidFill>
              </a:endParaRPr>
            </a:p>
          </p:txBody>
        </p:sp>
        <p:sp>
          <p:nvSpPr>
            <p:cNvPr id="47" name="TextBox 46"/>
            <p:cNvSpPr txBox="1"/>
            <p:nvPr/>
          </p:nvSpPr>
          <p:spPr>
            <a:xfrm>
              <a:off x="8919003" y="5553192"/>
              <a:ext cx="821059" cy="400110"/>
            </a:xfrm>
            <a:prstGeom prst="rect">
              <a:avLst/>
            </a:prstGeom>
            <a:noFill/>
          </p:spPr>
          <p:txBody>
            <a:bodyPr wrap="none" rtlCol="0">
              <a:spAutoFit/>
            </a:bodyPr>
            <a:lstStyle/>
            <a:p>
              <a:pPr algn="ctr"/>
              <a:r>
                <a:rPr lang="en-US" sz="2000" dirty="0">
                  <a:solidFill>
                    <a:schemeClr val="accent1">
                      <a:lumMod val="75000"/>
                    </a:schemeClr>
                  </a:solidFill>
                </a:rPr>
                <a:t>S</a:t>
              </a:r>
              <a:r>
                <a:rPr lang="en-US" sz="2000" dirty="0" smtClean="0">
                  <a:solidFill>
                    <a:schemeClr val="accent1">
                      <a:lumMod val="75000"/>
                    </a:schemeClr>
                  </a:solidFill>
                </a:rPr>
                <a:t>and</a:t>
              </a:r>
              <a:endParaRPr lang="en-US" sz="2000" dirty="0">
                <a:solidFill>
                  <a:schemeClr val="accent1">
                    <a:lumMod val="75000"/>
                  </a:schemeClr>
                </a:solidFill>
              </a:endParaRPr>
            </a:p>
          </p:txBody>
        </p:sp>
        <p:cxnSp>
          <p:nvCxnSpPr>
            <p:cNvPr id="49" name="Straight Connector 48"/>
            <p:cNvCxnSpPr>
              <a:stCxn id="22" idx="2"/>
              <a:endCxn id="50" idx="0"/>
            </p:cNvCxnSpPr>
            <p:nvPr/>
          </p:nvCxnSpPr>
          <p:spPr>
            <a:xfrm>
              <a:off x="10186254" y="4289705"/>
              <a:ext cx="1002104" cy="1191143"/>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0520546" y="5480848"/>
              <a:ext cx="1335623" cy="400110"/>
            </a:xfrm>
            <a:prstGeom prst="rect">
              <a:avLst/>
            </a:prstGeom>
            <a:noFill/>
          </p:spPr>
          <p:txBody>
            <a:bodyPr wrap="none" rtlCol="0">
              <a:spAutoFit/>
            </a:bodyPr>
            <a:lstStyle/>
            <a:p>
              <a:pPr algn="ctr"/>
              <a:r>
                <a:rPr lang="en-US" sz="2000" dirty="0">
                  <a:solidFill>
                    <a:schemeClr val="accent1">
                      <a:lumMod val="75000"/>
                    </a:schemeClr>
                  </a:solidFill>
                </a:rPr>
                <a:t>D</a:t>
              </a:r>
              <a:r>
                <a:rPr lang="en-US" sz="2000" dirty="0" smtClean="0">
                  <a:solidFill>
                    <a:schemeClr val="accent1">
                      <a:lumMod val="75000"/>
                    </a:schemeClr>
                  </a:solidFill>
                </a:rPr>
                <a:t>irt </a:t>
              </a:r>
              <a:r>
                <a:rPr lang="en-US" sz="2000" dirty="0">
                  <a:solidFill>
                    <a:schemeClr val="accent1">
                      <a:lumMod val="75000"/>
                    </a:schemeClr>
                  </a:solidFill>
                </a:rPr>
                <a:t>R</a:t>
              </a:r>
              <a:r>
                <a:rPr lang="en-US" sz="2000" dirty="0" smtClean="0">
                  <a:solidFill>
                    <a:schemeClr val="accent1">
                      <a:lumMod val="75000"/>
                    </a:schemeClr>
                  </a:solidFill>
                </a:rPr>
                <a:t>oad</a:t>
              </a:r>
              <a:endParaRPr lang="en-US" sz="2000" dirty="0">
                <a:solidFill>
                  <a:schemeClr val="accent1">
                    <a:lumMod val="75000"/>
                  </a:schemeClr>
                </a:solidFill>
              </a:endParaRPr>
            </a:p>
          </p:txBody>
        </p:sp>
      </p:grpSp>
      <p:grpSp>
        <p:nvGrpSpPr>
          <p:cNvPr id="4" name="Group 3"/>
          <p:cNvGrpSpPr/>
          <p:nvPr/>
        </p:nvGrpSpPr>
        <p:grpSpPr>
          <a:xfrm>
            <a:off x="4676490" y="3702673"/>
            <a:ext cx="4277155" cy="2592471"/>
            <a:chOff x="4676490" y="3702673"/>
            <a:chExt cx="4277155" cy="2592471"/>
          </a:xfrm>
        </p:grpSpPr>
        <p:sp>
          <p:nvSpPr>
            <p:cNvPr id="20" name="TextBox 19"/>
            <p:cNvSpPr txBox="1"/>
            <p:nvPr/>
          </p:nvSpPr>
          <p:spPr>
            <a:xfrm>
              <a:off x="6139695" y="3702673"/>
              <a:ext cx="1122423" cy="646331"/>
            </a:xfrm>
            <a:prstGeom prst="rect">
              <a:avLst/>
            </a:prstGeom>
            <a:noFill/>
          </p:spPr>
          <p:txBody>
            <a:bodyPr wrap="none" rtlCol="0">
              <a:spAutoFit/>
            </a:bodyPr>
            <a:lstStyle/>
            <a:p>
              <a:r>
                <a:rPr lang="en-US" sz="3600" dirty="0" smtClean="0">
                  <a:solidFill>
                    <a:srgbClr val="FF0000"/>
                  </a:solidFill>
                </a:rPr>
                <a:t>NPV</a:t>
              </a:r>
              <a:endParaRPr lang="en-US" sz="3600" dirty="0">
                <a:solidFill>
                  <a:srgbClr val="FF0000"/>
                </a:solidFill>
              </a:endParaRPr>
            </a:p>
          </p:txBody>
        </p:sp>
        <p:cxnSp>
          <p:nvCxnSpPr>
            <p:cNvPr id="34" name="Straight Connector 33"/>
            <p:cNvCxnSpPr>
              <a:stCxn id="20" idx="2"/>
              <a:endCxn id="45" idx="0"/>
            </p:cNvCxnSpPr>
            <p:nvPr/>
          </p:nvCxnSpPr>
          <p:spPr>
            <a:xfrm flipH="1">
              <a:off x="5123087" y="4349004"/>
              <a:ext cx="1577820" cy="8092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0" idx="2"/>
              <a:endCxn id="44" idx="0"/>
            </p:cNvCxnSpPr>
            <p:nvPr/>
          </p:nvCxnSpPr>
          <p:spPr>
            <a:xfrm flipH="1">
              <a:off x="5919300" y="4349004"/>
              <a:ext cx="781607" cy="12382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0" idx="2"/>
              <a:endCxn id="48" idx="0"/>
            </p:cNvCxnSpPr>
            <p:nvPr/>
          </p:nvCxnSpPr>
          <p:spPr>
            <a:xfrm>
              <a:off x="6700907" y="4349004"/>
              <a:ext cx="1525616" cy="8092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382934" y="5587258"/>
              <a:ext cx="1072731" cy="707886"/>
            </a:xfrm>
            <a:prstGeom prst="rect">
              <a:avLst/>
            </a:prstGeom>
            <a:noFill/>
          </p:spPr>
          <p:txBody>
            <a:bodyPr wrap="none" rtlCol="0">
              <a:spAutoFit/>
            </a:bodyPr>
            <a:lstStyle/>
            <a:p>
              <a:pPr algn="ctr"/>
              <a:r>
                <a:rPr lang="en-US" sz="2000" dirty="0">
                  <a:solidFill>
                    <a:srgbClr val="FF0000"/>
                  </a:solidFill>
                </a:rPr>
                <a:t>D</a:t>
              </a:r>
              <a:r>
                <a:rPr lang="en-US" sz="2000" dirty="0" smtClean="0">
                  <a:solidFill>
                    <a:srgbClr val="FF0000"/>
                  </a:solidFill>
                </a:rPr>
                <a:t>ry</a:t>
              </a:r>
            </a:p>
            <a:p>
              <a:pPr algn="ctr"/>
              <a:r>
                <a:rPr lang="en-US" sz="2000" dirty="0">
                  <a:solidFill>
                    <a:srgbClr val="FF0000"/>
                  </a:solidFill>
                </a:rPr>
                <a:t>G</a:t>
              </a:r>
              <a:r>
                <a:rPr lang="en-US" sz="2000" dirty="0" smtClean="0">
                  <a:solidFill>
                    <a:srgbClr val="FF0000"/>
                  </a:solidFill>
                </a:rPr>
                <a:t>rass 1</a:t>
              </a:r>
              <a:endParaRPr lang="en-US" sz="2000" dirty="0">
                <a:solidFill>
                  <a:srgbClr val="FF0000"/>
                </a:solidFill>
              </a:endParaRPr>
            </a:p>
          </p:txBody>
        </p:sp>
        <p:sp>
          <p:nvSpPr>
            <p:cNvPr id="45" name="TextBox 44"/>
            <p:cNvSpPr txBox="1"/>
            <p:nvPr/>
          </p:nvSpPr>
          <p:spPr>
            <a:xfrm>
              <a:off x="4676490" y="5158265"/>
              <a:ext cx="893194" cy="707886"/>
            </a:xfrm>
            <a:prstGeom prst="rect">
              <a:avLst/>
            </a:prstGeom>
            <a:noFill/>
          </p:spPr>
          <p:txBody>
            <a:bodyPr wrap="none" rtlCol="0">
              <a:spAutoFit/>
            </a:bodyPr>
            <a:lstStyle/>
            <a:p>
              <a:pPr algn="ctr"/>
              <a:r>
                <a:rPr lang="en-US" sz="2000" dirty="0">
                  <a:solidFill>
                    <a:srgbClr val="FF0000"/>
                  </a:solidFill>
                </a:rPr>
                <a:t>D</a:t>
              </a:r>
              <a:r>
                <a:rPr lang="en-US" sz="2000" dirty="0" smtClean="0">
                  <a:solidFill>
                    <a:srgbClr val="FF0000"/>
                  </a:solidFill>
                </a:rPr>
                <a:t>ead</a:t>
              </a:r>
            </a:p>
            <a:p>
              <a:pPr algn="ctr"/>
              <a:r>
                <a:rPr lang="en-US" sz="2000" dirty="0">
                  <a:solidFill>
                    <a:srgbClr val="FF0000"/>
                  </a:solidFill>
                </a:rPr>
                <a:t>T</a:t>
              </a:r>
              <a:r>
                <a:rPr lang="en-US" sz="2000" dirty="0" smtClean="0">
                  <a:solidFill>
                    <a:srgbClr val="FF0000"/>
                  </a:solidFill>
                </a:rPr>
                <a:t>ree</a:t>
              </a:r>
              <a:endParaRPr lang="en-US" sz="2000" dirty="0">
                <a:solidFill>
                  <a:srgbClr val="FF0000"/>
                </a:solidFill>
              </a:endParaRPr>
            </a:p>
          </p:txBody>
        </p:sp>
        <p:sp>
          <p:nvSpPr>
            <p:cNvPr id="48" name="TextBox 47"/>
            <p:cNvSpPr txBox="1"/>
            <p:nvPr/>
          </p:nvSpPr>
          <p:spPr>
            <a:xfrm>
              <a:off x="7499400" y="5158265"/>
              <a:ext cx="1454245" cy="707886"/>
            </a:xfrm>
            <a:prstGeom prst="rect">
              <a:avLst/>
            </a:prstGeom>
            <a:noFill/>
          </p:spPr>
          <p:txBody>
            <a:bodyPr wrap="none" rtlCol="0">
              <a:spAutoFit/>
            </a:bodyPr>
            <a:lstStyle/>
            <a:p>
              <a:pPr algn="ctr"/>
              <a:r>
                <a:rPr lang="en-US" sz="2000" dirty="0">
                  <a:solidFill>
                    <a:srgbClr val="FF0000"/>
                  </a:solidFill>
                </a:rPr>
                <a:t>D</a:t>
              </a:r>
              <a:r>
                <a:rPr lang="en-US" sz="2000" dirty="0" smtClean="0">
                  <a:solidFill>
                    <a:srgbClr val="FF0000"/>
                  </a:solidFill>
                </a:rPr>
                <a:t>ead </a:t>
              </a:r>
            </a:p>
            <a:p>
              <a:pPr algn="ctr"/>
              <a:r>
                <a:rPr lang="en-US" sz="2000" dirty="0">
                  <a:solidFill>
                    <a:srgbClr val="FF0000"/>
                  </a:solidFill>
                </a:rPr>
                <a:t>C</a:t>
              </a:r>
              <a:r>
                <a:rPr lang="en-US" sz="2000" dirty="0" smtClean="0">
                  <a:solidFill>
                    <a:srgbClr val="FF0000"/>
                  </a:solidFill>
                </a:rPr>
                <a:t>haparral</a:t>
              </a:r>
              <a:endParaRPr lang="en-US" sz="2000" dirty="0">
                <a:solidFill>
                  <a:srgbClr val="FF0000"/>
                </a:solidFill>
              </a:endParaRPr>
            </a:p>
          </p:txBody>
        </p:sp>
        <p:cxnSp>
          <p:nvCxnSpPr>
            <p:cNvPr id="51" name="Straight Connector 50"/>
            <p:cNvCxnSpPr>
              <a:stCxn id="20" idx="2"/>
              <a:endCxn id="52" idx="0"/>
            </p:cNvCxnSpPr>
            <p:nvPr/>
          </p:nvCxnSpPr>
          <p:spPr>
            <a:xfrm>
              <a:off x="6700907" y="4349004"/>
              <a:ext cx="261239" cy="12308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425780" y="5579888"/>
              <a:ext cx="1072731" cy="707886"/>
            </a:xfrm>
            <a:prstGeom prst="rect">
              <a:avLst/>
            </a:prstGeom>
            <a:noFill/>
          </p:spPr>
          <p:txBody>
            <a:bodyPr wrap="none" rtlCol="0">
              <a:spAutoFit/>
            </a:bodyPr>
            <a:lstStyle/>
            <a:p>
              <a:pPr algn="ctr"/>
              <a:r>
                <a:rPr lang="en-US" sz="2000" dirty="0">
                  <a:solidFill>
                    <a:srgbClr val="FF0000"/>
                  </a:solidFill>
                </a:rPr>
                <a:t>D</a:t>
              </a:r>
              <a:r>
                <a:rPr lang="en-US" sz="2000" dirty="0" smtClean="0">
                  <a:solidFill>
                    <a:srgbClr val="FF0000"/>
                  </a:solidFill>
                </a:rPr>
                <a:t>ry</a:t>
              </a:r>
            </a:p>
            <a:p>
              <a:pPr algn="ctr"/>
              <a:r>
                <a:rPr lang="en-US" sz="2000" dirty="0">
                  <a:solidFill>
                    <a:srgbClr val="FF0000"/>
                  </a:solidFill>
                </a:rPr>
                <a:t>G</a:t>
              </a:r>
              <a:r>
                <a:rPr lang="en-US" sz="2000" dirty="0" smtClean="0">
                  <a:solidFill>
                    <a:srgbClr val="FF0000"/>
                  </a:solidFill>
                </a:rPr>
                <a:t>rass 2</a:t>
              </a:r>
              <a:endParaRPr lang="en-US" sz="2000" dirty="0">
                <a:solidFill>
                  <a:srgbClr val="FF0000"/>
                </a:solidFill>
              </a:endParaRPr>
            </a:p>
          </p:txBody>
        </p:sp>
      </p:grpSp>
    </p:spTree>
    <p:extLst>
      <p:ext uri="{BB962C8B-B14F-4D97-AF65-F5344CB8AC3E}">
        <p14:creationId xmlns:p14="http://schemas.microsoft.com/office/powerpoint/2010/main" val="1048229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349" t="22726" r="13736" b="22359"/>
          <a:stretch/>
        </p:blipFill>
        <p:spPr>
          <a:xfrm>
            <a:off x="396726" y="2092271"/>
            <a:ext cx="6648773" cy="3766088"/>
          </a:xfrm>
          <a:prstGeom prst="rect">
            <a:avLst/>
          </a:prstGeom>
        </p:spPr>
      </p:pic>
      <p:sp>
        <p:nvSpPr>
          <p:cNvPr id="10" name="TextBox 9"/>
          <p:cNvSpPr txBox="1"/>
          <p:nvPr/>
        </p:nvSpPr>
        <p:spPr>
          <a:xfrm>
            <a:off x="768685" y="407830"/>
            <a:ext cx="9466695" cy="707886"/>
          </a:xfrm>
          <a:prstGeom prst="rect">
            <a:avLst/>
          </a:prstGeom>
          <a:noFill/>
        </p:spPr>
        <p:txBody>
          <a:bodyPr wrap="square" rtlCol="0">
            <a:spAutoFit/>
          </a:bodyPr>
          <a:lstStyle/>
          <a:p>
            <a:pPr algn="ctr"/>
            <a:r>
              <a:rPr lang="en-US" sz="4000" dirty="0" smtClean="0">
                <a:solidFill>
                  <a:schemeClr val="bg1"/>
                </a:solidFill>
                <a:latin typeface="+mj-lt"/>
              </a:rPr>
              <a:t>MESMA – Choosing endmembers</a:t>
            </a:r>
            <a:endParaRPr lang="en-US" sz="4000" dirty="0">
              <a:solidFill>
                <a:schemeClr val="bg1"/>
              </a:solidFill>
              <a:latin typeface="+mj-lt"/>
            </a:endParaRPr>
          </a:p>
        </p:txBody>
      </p:sp>
      <p:sp>
        <p:nvSpPr>
          <p:cNvPr id="6" name="Text Placeholder 5"/>
          <p:cNvSpPr>
            <a:spLocks noGrp="1"/>
          </p:cNvSpPr>
          <p:nvPr>
            <p:ph type="body" sz="quarter" idx="11"/>
          </p:nvPr>
        </p:nvSpPr>
        <p:spPr>
          <a:xfrm>
            <a:off x="7306200" y="1553264"/>
            <a:ext cx="4791456" cy="4780280"/>
          </a:xfrm>
        </p:spPr>
        <p:txBody>
          <a:bodyPr>
            <a:normAutofit/>
          </a:bodyPr>
          <a:lstStyle/>
          <a:p>
            <a:pPr marL="342900" indent="-342900">
              <a:buClr>
                <a:srgbClr val="EAA24A"/>
              </a:buClr>
              <a:buFont typeface="Webdings" panose="05030102010509060703" pitchFamily="18" charset="2"/>
              <a:buChar char="4"/>
            </a:pPr>
            <a:r>
              <a:rPr lang="en-US" b="1" dirty="0" smtClean="0">
                <a:solidFill>
                  <a:schemeClr val="bg2">
                    <a:lumMod val="50000"/>
                  </a:schemeClr>
                </a:solidFill>
              </a:rPr>
              <a:t>M</a:t>
            </a:r>
            <a:r>
              <a:rPr lang="en-US" dirty="0" smtClean="0">
                <a:solidFill>
                  <a:schemeClr val="bg2">
                    <a:lumMod val="50000"/>
                  </a:schemeClr>
                </a:solidFill>
              </a:rPr>
              <a:t>ultiple </a:t>
            </a:r>
            <a:r>
              <a:rPr lang="en-US" b="1" dirty="0" smtClean="0">
                <a:solidFill>
                  <a:schemeClr val="bg2">
                    <a:lumMod val="50000"/>
                  </a:schemeClr>
                </a:solidFill>
              </a:rPr>
              <a:t>E</a:t>
            </a:r>
            <a:r>
              <a:rPr lang="en-US" dirty="0" smtClean="0">
                <a:solidFill>
                  <a:schemeClr val="bg2">
                    <a:lumMod val="50000"/>
                  </a:schemeClr>
                </a:solidFill>
              </a:rPr>
              <a:t>ndmember </a:t>
            </a:r>
            <a:r>
              <a:rPr lang="en-US" b="1" dirty="0" smtClean="0">
                <a:solidFill>
                  <a:schemeClr val="bg2">
                    <a:lumMod val="50000"/>
                  </a:schemeClr>
                </a:solidFill>
              </a:rPr>
              <a:t>S</a:t>
            </a:r>
            <a:r>
              <a:rPr lang="en-US" dirty="0" smtClean="0">
                <a:solidFill>
                  <a:schemeClr val="bg2">
                    <a:lumMod val="50000"/>
                  </a:schemeClr>
                </a:solidFill>
              </a:rPr>
              <a:t>pectral </a:t>
            </a:r>
            <a:r>
              <a:rPr lang="en-US" b="1" dirty="0" smtClean="0">
                <a:solidFill>
                  <a:schemeClr val="bg2">
                    <a:lumMod val="50000"/>
                  </a:schemeClr>
                </a:solidFill>
              </a:rPr>
              <a:t>M</a:t>
            </a:r>
            <a:r>
              <a:rPr lang="en-US" dirty="0" smtClean="0">
                <a:solidFill>
                  <a:schemeClr val="bg2">
                    <a:lumMod val="50000"/>
                  </a:schemeClr>
                </a:solidFill>
              </a:rPr>
              <a:t>ixture </a:t>
            </a:r>
            <a:r>
              <a:rPr lang="en-US" b="1" dirty="0" smtClean="0">
                <a:solidFill>
                  <a:schemeClr val="bg2">
                    <a:lumMod val="50000"/>
                  </a:schemeClr>
                </a:solidFill>
              </a:rPr>
              <a:t>A</a:t>
            </a:r>
            <a:r>
              <a:rPr lang="en-US" dirty="0" smtClean="0">
                <a:solidFill>
                  <a:schemeClr val="bg2">
                    <a:lumMod val="50000"/>
                  </a:schemeClr>
                </a:solidFill>
              </a:rPr>
              <a:t>nalysis (MESMA) uses spectrally “pure” pixels to classify an image</a:t>
            </a:r>
          </a:p>
          <a:p>
            <a:pPr marL="342900" indent="-342900">
              <a:buClr>
                <a:srgbClr val="EAA24A"/>
              </a:buClr>
              <a:buFont typeface="Webdings" panose="05030102010509060703" pitchFamily="18" charset="2"/>
              <a:buChar char="4"/>
            </a:pPr>
            <a:r>
              <a:rPr lang="en-US" dirty="0" smtClean="0">
                <a:solidFill>
                  <a:schemeClr val="bg2">
                    <a:lumMod val="50000"/>
                  </a:schemeClr>
                </a:solidFill>
              </a:rPr>
              <a:t>Finding endmembers combined using partner data and imagery with high spatial resolution</a:t>
            </a:r>
            <a:endParaRPr lang="en-US" dirty="0">
              <a:solidFill>
                <a:schemeClr val="bg2">
                  <a:lumMod val="50000"/>
                </a:schemeClr>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8031" t="30481" r="37629" b="37833"/>
          <a:stretch/>
        </p:blipFill>
        <p:spPr>
          <a:xfrm>
            <a:off x="7306200" y="3881412"/>
            <a:ext cx="2603715" cy="2619213"/>
          </a:xfrm>
          <a:prstGeom prst="rect">
            <a:avLst/>
          </a:prstGeom>
          <a:ln>
            <a:solidFill>
              <a:srgbClr val="FF0000"/>
            </a:solidFill>
          </a:ln>
        </p:spPr>
      </p:pic>
      <p:sp>
        <p:nvSpPr>
          <p:cNvPr id="14" name="Rectangle 13"/>
          <p:cNvSpPr/>
          <p:nvPr/>
        </p:nvSpPr>
        <p:spPr>
          <a:xfrm>
            <a:off x="3626602" y="3192651"/>
            <a:ext cx="759417" cy="750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6942" y="5995068"/>
            <a:ext cx="542441" cy="325464"/>
          </a:xfrm>
          <a:prstGeom prst="rect">
            <a:avLst/>
          </a:prstGeom>
          <a:noFill/>
          <a:ln w="2857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383" y="5958949"/>
            <a:ext cx="2252540" cy="369332"/>
          </a:xfrm>
          <a:prstGeom prst="rect">
            <a:avLst/>
          </a:prstGeom>
          <a:noFill/>
        </p:spPr>
        <p:txBody>
          <a:bodyPr wrap="none" rtlCol="0">
            <a:spAutoFit/>
          </a:bodyPr>
          <a:lstStyle/>
          <a:p>
            <a:r>
              <a:rPr lang="en-US" dirty="0" smtClean="0">
                <a:solidFill>
                  <a:schemeClr val="bg2">
                    <a:lumMod val="50000"/>
                  </a:schemeClr>
                </a:solidFill>
              </a:rPr>
              <a:t>2015 fire perimeter</a:t>
            </a:r>
            <a:endParaRPr lang="en-US" dirty="0">
              <a:solidFill>
                <a:schemeClr val="bg2">
                  <a:lumMod val="50000"/>
                </a:schemeClr>
              </a:solidFill>
            </a:endParaRPr>
          </a:p>
        </p:txBody>
      </p:sp>
      <p:sp>
        <p:nvSpPr>
          <p:cNvPr id="17" name="TextBox 16"/>
          <p:cNvSpPr txBox="1"/>
          <p:nvPr/>
        </p:nvSpPr>
        <p:spPr>
          <a:xfrm>
            <a:off x="2193357" y="1643176"/>
            <a:ext cx="2916183" cy="369332"/>
          </a:xfrm>
          <a:prstGeom prst="rect">
            <a:avLst/>
          </a:prstGeom>
          <a:noFill/>
        </p:spPr>
        <p:txBody>
          <a:bodyPr wrap="none" rtlCol="0">
            <a:spAutoFit/>
          </a:bodyPr>
          <a:lstStyle/>
          <a:p>
            <a:r>
              <a:rPr lang="en-US" dirty="0" smtClean="0">
                <a:solidFill>
                  <a:schemeClr val="bg2">
                    <a:lumMod val="50000"/>
                  </a:schemeClr>
                </a:solidFill>
              </a:rPr>
              <a:t>2016 NAIP </a:t>
            </a:r>
            <a:r>
              <a:rPr lang="en-US" dirty="0">
                <a:solidFill>
                  <a:schemeClr val="bg2">
                    <a:lumMod val="50000"/>
                  </a:schemeClr>
                </a:solidFill>
              </a:rPr>
              <a:t>O</a:t>
            </a:r>
            <a:r>
              <a:rPr lang="en-US" dirty="0" smtClean="0">
                <a:solidFill>
                  <a:schemeClr val="bg2">
                    <a:lumMod val="50000"/>
                  </a:schemeClr>
                </a:solidFill>
              </a:rPr>
              <a:t>rthoimagery</a:t>
            </a:r>
            <a:endParaRPr lang="en-US" dirty="0">
              <a:solidFill>
                <a:schemeClr val="bg2">
                  <a:lumMod val="50000"/>
                </a:schemeClr>
              </a:solidFill>
            </a:endParaRPr>
          </a:p>
        </p:txBody>
      </p:sp>
      <p:grpSp>
        <p:nvGrpSpPr>
          <p:cNvPr id="28" name="Group 27"/>
          <p:cNvGrpSpPr/>
          <p:nvPr/>
        </p:nvGrpSpPr>
        <p:grpSpPr>
          <a:xfrm>
            <a:off x="10029640" y="5785486"/>
            <a:ext cx="411480" cy="412369"/>
            <a:chOff x="10265011" y="4592276"/>
            <a:chExt cx="411480" cy="412369"/>
          </a:xfrm>
        </p:grpSpPr>
        <p:cxnSp>
          <p:nvCxnSpPr>
            <p:cNvPr id="19" name="Straight Connector 18"/>
            <p:cNvCxnSpPr/>
            <p:nvPr/>
          </p:nvCxnSpPr>
          <p:spPr>
            <a:xfrm>
              <a:off x="10265011" y="4726983"/>
              <a:ext cx="411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265011" y="4879383"/>
              <a:ext cx="411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393695" y="4593165"/>
              <a:ext cx="3373" cy="411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548522" y="4592276"/>
              <a:ext cx="945" cy="411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10158324" y="6345177"/>
            <a:ext cx="154827" cy="155448"/>
          </a:xfrm>
          <a:prstGeom prst="ellipse">
            <a:avLst/>
          </a:prstGeom>
          <a:solidFill>
            <a:srgbClr val="55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441120" y="5807698"/>
            <a:ext cx="1372492" cy="369332"/>
          </a:xfrm>
          <a:prstGeom prst="rect">
            <a:avLst/>
          </a:prstGeom>
          <a:noFill/>
        </p:spPr>
        <p:txBody>
          <a:bodyPr wrap="none" rtlCol="0">
            <a:spAutoFit/>
          </a:bodyPr>
          <a:lstStyle/>
          <a:p>
            <a:r>
              <a:rPr lang="en-US" dirty="0" smtClean="0">
                <a:solidFill>
                  <a:schemeClr val="bg2">
                    <a:lumMod val="50000"/>
                  </a:schemeClr>
                </a:solidFill>
              </a:rPr>
              <a:t>AVIRIS grid</a:t>
            </a:r>
            <a:endParaRPr lang="en-US" dirty="0">
              <a:solidFill>
                <a:schemeClr val="bg2">
                  <a:lumMod val="50000"/>
                </a:schemeClr>
              </a:solidFill>
            </a:endParaRPr>
          </a:p>
        </p:txBody>
      </p:sp>
      <p:sp>
        <p:nvSpPr>
          <p:cNvPr id="31" name="TextBox 30"/>
          <p:cNvSpPr txBox="1"/>
          <p:nvPr/>
        </p:nvSpPr>
        <p:spPr>
          <a:xfrm>
            <a:off x="10407276" y="6196966"/>
            <a:ext cx="1568058" cy="369332"/>
          </a:xfrm>
          <a:prstGeom prst="rect">
            <a:avLst/>
          </a:prstGeom>
          <a:noFill/>
        </p:spPr>
        <p:txBody>
          <a:bodyPr wrap="none" rtlCol="0">
            <a:spAutoFit/>
          </a:bodyPr>
          <a:lstStyle/>
          <a:p>
            <a:r>
              <a:rPr lang="en-US" dirty="0">
                <a:solidFill>
                  <a:schemeClr val="bg2">
                    <a:lumMod val="50000"/>
                  </a:schemeClr>
                </a:solidFill>
              </a:rPr>
              <a:t>E</a:t>
            </a:r>
            <a:r>
              <a:rPr lang="en-US" dirty="0" smtClean="0">
                <a:solidFill>
                  <a:schemeClr val="bg2">
                    <a:lumMod val="50000"/>
                  </a:schemeClr>
                </a:solidFill>
              </a:rPr>
              <a:t>ndmember</a:t>
            </a:r>
            <a:endParaRPr lang="en-US" dirty="0">
              <a:solidFill>
                <a:schemeClr val="bg2">
                  <a:lumMod val="50000"/>
                </a:schemeClr>
              </a:solidFill>
            </a:endParaRPr>
          </a:p>
        </p:txBody>
      </p:sp>
    </p:spTree>
    <p:extLst>
      <p:ext uri="{BB962C8B-B14F-4D97-AF65-F5344CB8AC3E}">
        <p14:creationId xmlns:p14="http://schemas.microsoft.com/office/powerpoint/2010/main" val="3827132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8685" y="407830"/>
            <a:ext cx="9466695" cy="707886"/>
          </a:xfrm>
          <a:prstGeom prst="rect">
            <a:avLst/>
          </a:prstGeom>
          <a:noFill/>
        </p:spPr>
        <p:txBody>
          <a:bodyPr wrap="square" rtlCol="0">
            <a:spAutoFit/>
          </a:bodyPr>
          <a:lstStyle/>
          <a:p>
            <a:pPr algn="ctr"/>
            <a:r>
              <a:rPr lang="en-US" sz="4000" dirty="0" smtClean="0">
                <a:solidFill>
                  <a:schemeClr val="bg1"/>
                </a:solidFill>
                <a:latin typeface="+mj-lt"/>
              </a:rPr>
              <a:t>MESMA – Choosing endmembers</a:t>
            </a:r>
            <a:endParaRPr lang="en-US" sz="4000" dirty="0">
              <a:solidFill>
                <a:schemeClr val="bg1"/>
              </a:solidFill>
              <a:latin typeface="+mj-lt"/>
            </a:endParaRPr>
          </a:p>
        </p:txBody>
      </p:sp>
      <p:sp>
        <p:nvSpPr>
          <p:cNvPr id="6" name="Text Placeholder 5"/>
          <p:cNvSpPr>
            <a:spLocks noGrp="1"/>
          </p:cNvSpPr>
          <p:nvPr>
            <p:ph type="body" sz="quarter" idx="11"/>
          </p:nvPr>
        </p:nvSpPr>
        <p:spPr>
          <a:xfrm>
            <a:off x="297988" y="1335437"/>
            <a:ext cx="4791456" cy="4780280"/>
          </a:xfrm>
        </p:spPr>
        <p:txBody>
          <a:bodyPr/>
          <a:lstStyle/>
          <a:p>
            <a:r>
              <a:rPr lang="en-US" b="1" dirty="0" smtClean="0">
                <a:solidFill>
                  <a:schemeClr val="bg2">
                    <a:lumMod val="50000"/>
                  </a:schemeClr>
                </a:solidFill>
              </a:rPr>
              <a:t>M</a:t>
            </a:r>
            <a:r>
              <a:rPr lang="en-US" dirty="0" smtClean="0">
                <a:solidFill>
                  <a:schemeClr val="bg2">
                    <a:lumMod val="50000"/>
                  </a:schemeClr>
                </a:solidFill>
              </a:rPr>
              <a:t>ultiple </a:t>
            </a:r>
            <a:r>
              <a:rPr lang="en-US" b="1" dirty="0" smtClean="0">
                <a:solidFill>
                  <a:schemeClr val="bg2">
                    <a:lumMod val="50000"/>
                  </a:schemeClr>
                </a:solidFill>
              </a:rPr>
              <a:t>E</a:t>
            </a:r>
            <a:r>
              <a:rPr lang="en-US" dirty="0" smtClean="0">
                <a:solidFill>
                  <a:schemeClr val="bg2">
                    <a:lumMod val="50000"/>
                  </a:schemeClr>
                </a:solidFill>
              </a:rPr>
              <a:t>ndmember </a:t>
            </a:r>
            <a:r>
              <a:rPr lang="en-US" b="1" dirty="0" smtClean="0">
                <a:solidFill>
                  <a:schemeClr val="bg2">
                    <a:lumMod val="50000"/>
                  </a:schemeClr>
                </a:solidFill>
              </a:rPr>
              <a:t>S</a:t>
            </a:r>
            <a:r>
              <a:rPr lang="en-US" dirty="0" smtClean="0">
                <a:solidFill>
                  <a:schemeClr val="bg2">
                    <a:lumMod val="50000"/>
                  </a:schemeClr>
                </a:solidFill>
              </a:rPr>
              <a:t>pectral </a:t>
            </a:r>
            <a:r>
              <a:rPr lang="en-US" b="1" dirty="0" smtClean="0">
                <a:solidFill>
                  <a:schemeClr val="bg2">
                    <a:lumMod val="50000"/>
                  </a:schemeClr>
                </a:solidFill>
              </a:rPr>
              <a:t>M</a:t>
            </a:r>
            <a:r>
              <a:rPr lang="en-US" dirty="0" smtClean="0">
                <a:solidFill>
                  <a:schemeClr val="bg2">
                    <a:lumMod val="50000"/>
                  </a:schemeClr>
                </a:solidFill>
              </a:rPr>
              <a:t>ixture </a:t>
            </a:r>
            <a:r>
              <a:rPr lang="en-US" b="1" dirty="0" smtClean="0">
                <a:solidFill>
                  <a:schemeClr val="bg2">
                    <a:lumMod val="50000"/>
                  </a:schemeClr>
                </a:solidFill>
              </a:rPr>
              <a:t>A</a:t>
            </a:r>
            <a:r>
              <a:rPr lang="en-US" dirty="0" smtClean="0">
                <a:solidFill>
                  <a:schemeClr val="bg2">
                    <a:lumMod val="50000"/>
                  </a:schemeClr>
                </a:solidFill>
              </a:rPr>
              <a:t>nalysis (MESMA) uses spectrally “pure” pixels to classify an image</a:t>
            </a:r>
            <a:endParaRPr lang="en-US" dirty="0">
              <a:solidFill>
                <a:schemeClr val="bg2">
                  <a:lumMod val="50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574"/>
          <a:stretch/>
        </p:blipFill>
        <p:spPr>
          <a:xfrm>
            <a:off x="1658204" y="2231756"/>
            <a:ext cx="4902407" cy="42971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800" b="1"/>
          <a:stretch/>
        </p:blipFill>
        <p:spPr>
          <a:xfrm>
            <a:off x="6809312" y="2231756"/>
            <a:ext cx="5134692" cy="4312598"/>
          </a:xfrm>
          <a:prstGeom prst="rect">
            <a:avLst/>
          </a:prstGeom>
        </p:spPr>
      </p:pic>
      <p:sp>
        <p:nvSpPr>
          <p:cNvPr id="4" name="TextBox 3"/>
          <p:cNvSpPr txBox="1"/>
          <p:nvPr/>
        </p:nvSpPr>
        <p:spPr>
          <a:xfrm rot="20060494">
            <a:off x="1961238" y="5033300"/>
            <a:ext cx="2929007" cy="369332"/>
          </a:xfrm>
          <a:prstGeom prst="rect">
            <a:avLst/>
          </a:prstGeom>
          <a:noFill/>
        </p:spPr>
        <p:txBody>
          <a:bodyPr wrap="none" rtlCol="0">
            <a:spAutoFit/>
          </a:bodyPr>
          <a:lstStyle/>
          <a:p>
            <a:r>
              <a:rPr lang="en-US" i="1" dirty="0" err="1" smtClean="0"/>
              <a:t>Ceanothus</a:t>
            </a:r>
            <a:r>
              <a:rPr lang="en-US" i="1" dirty="0" smtClean="0"/>
              <a:t> </a:t>
            </a:r>
            <a:r>
              <a:rPr lang="en-US" i="1" dirty="0" err="1" smtClean="0"/>
              <a:t>megacarpus</a:t>
            </a:r>
            <a:endParaRPr lang="en-US" dirty="0"/>
          </a:p>
        </p:txBody>
      </p:sp>
      <p:sp>
        <p:nvSpPr>
          <p:cNvPr id="14" name="TextBox 13"/>
          <p:cNvSpPr txBox="1"/>
          <p:nvPr/>
        </p:nvSpPr>
        <p:spPr>
          <a:xfrm rot="2009890">
            <a:off x="4739523" y="3322523"/>
            <a:ext cx="2010487" cy="369332"/>
          </a:xfrm>
          <a:prstGeom prst="rect">
            <a:avLst/>
          </a:prstGeom>
          <a:noFill/>
        </p:spPr>
        <p:txBody>
          <a:bodyPr wrap="none" rtlCol="0">
            <a:spAutoFit/>
          </a:bodyPr>
          <a:lstStyle/>
          <a:p>
            <a:r>
              <a:rPr lang="en-US" dirty="0" smtClean="0"/>
              <a:t>Urban/disturbed</a:t>
            </a:r>
            <a:endParaRPr lang="en-US" dirty="0"/>
          </a:p>
        </p:txBody>
      </p:sp>
      <p:sp>
        <p:nvSpPr>
          <p:cNvPr id="15" name="TextBox 14"/>
          <p:cNvSpPr txBox="1"/>
          <p:nvPr/>
        </p:nvSpPr>
        <p:spPr>
          <a:xfrm rot="19379865">
            <a:off x="1434479" y="3113842"/>
            <a:ext cx="2090637" cy="369332"/>
          </a:xfrm>
          <a:prstGeom prst="rect">
            <a:avLst/>
          </a:prstGeom>
          <a:noFill/>
        </p:spPr>
        <p:txBody>
          <a:bodyPr wrap="none" rtlCol="0">
            <a:spAutoFit/>
          </a:bodyPr>
          <a:lstStyle/>
          <a:p>
            <a:r>
              <a:rPr lang="en-US" i="1" dirty="0" err="1" smtClean="0"/>
              <a:t>Quercus</a:t>
            </a:r>
            <a:r>
              <a:rPr lang="en-US" i="1" dirty="0" smtClean="0"/>
              <a:t> </a:t>
            </a:r>
            <a:r>
              <a:rPr lang="en-US" i="1" dirty="0" err="1" smtClean="0"/>
              <a:t>agrifolia</a:t>
            </a:r>
            <a:endParaRPr lang="en-US" dirty="0"/>
          </a:p>
        </p:txBody>
      </p:sp>
      <p:sp>
        <p:nvSpPr>
          <p:cNvPr id="5" name="Rectangle 4"/>
          <p:cNvSpPr/>
          <p:nvPr/>
        </p:nvSpPr>
        <p:spPr>
          <a:xfrm>
            <a:off x="9695330" y="5499847"/>
            <a:ext cx="2101516" cy="887157"/>
          </a:xfrm>
          <a:prstGeom prst="rect">
            <a:avLst/>
          </a:prstGeom>
          <a:solidFill>
            <a:schemeClr val="bg1">
              <a:alpha val="7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060494">
            <a:off x="3387767" y="5351455"/>
            <a:ext cx="2392001" cy="369332"/>
          </a:xfrm>
          <a:prstGeom prst="rect">
            <a:avLst/>
          </a:prstGeom>
          <a:noFill/>
        </p:spPr>
        <p:txBody>
          <a:bodyPr wrap="none" rtlCol="0">
            <a:spAutoFit/>
          </a:bodyPr>
          <a:lstStyle/>
          <a:p>
            <a:r>
              <a:rPr lang="en-US" i="1" dirty="0" err="1" smtClean="0"/>
              <a:t>Ceanothus</a:t>
            </a:r>
            <a:r>
              <a:rPr lang="en-US" i="1" dirty="0" smtClean="0"/>
              <a:t> </a:t>
            </a:r>
            <a:r>
              <a:rPr lang="en-US" i="1" dirty="0" err="1" smtClean="0"/>
              <a:t>spinosus</a:t>
            </a:r>
            <a:endParaRPr lang="en-US" dirty="0"/>
          </a:p>
        </p:txBody>
      </p:sp>
      <p:grpSp>
        <p:nvGrpSpPr>
          <p:cNvPr id="17" name="Group 16"/>
          <p:cNvGrpSpPr/>
          <p:nvPr/>
        </p:nvGrpSpPr>
        <p:grpSpPr>
          <a:xfrm>
            <a:off x="9823900" y="5606192"/>
            <a:ext cx="411480" cy="412369"/>
            <a:chOff x="10265011" y="4592276"/>
            <a:chExt cx="411480" cy="412369"/>
          </a:xfrm>
        </p:grpSpPr>
        <p:cxnSp>
          <p:nvCxnSpPr>
            <p:cNvPr id="18" name="Straight Connector 17"/>
            <p:cNvCxnSpPr/>
            <p:nvPr/>
          </p:nvCxnSpPr>
          <p:spPr>
            <a:xfrm>
              <a:off x="10265011" y="4726983"/>
              <a:ext cx="411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265011" y="4879383"/>
              <a:ext cx="411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393695" y="4593165"/>
              <a:ext cx="3373" cy="411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48522" y="4592276"/>
              <a:ext cx="945" cy="411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9952584" y="6165883"/>
            <a:ext cx="154827" cy="155448"/>
          </a:xfrm>
          <a:prstGeom prst="ellipse">
            <a:avLst/>
          </a:prstGeom>
          <a:solidFill>
            <a:srgbClr val="55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235380" y="5628404"/>
            <a:ext cx="1372492" cy="369332"/>
          </a:xfrm>
          <a:prstGeom prst="rect">
            <a:avLst/>
          </a:prstGeom>
          <a:noFill/>
        </p:spPr>
        <p:txBody>
          <a:bodyPr wrap="none" rtlCol="0">
            <a:spAutoFit/>
          </a:bodyPr>
          <a:lstStyle/>
          <a:p>
            <a:r>
              <a:rPr lang="en-US" dirty="0" smtClean="0">
                <a:solidFill>
                  <a:schemeClr val="bg2">
                    <a:lumMod val="50000"/>
                  </a:schemeClr>
                </a:solidFill>
              </a:rPr>
              <a:t>AVIRIS grid</a:t>
            </a:r>
            <a:endParaRPr lang="en-US" dirty="0">
              <a:solidFill>
                <a:schemeClr val="bg2">
                  <a:lumMod val="50000"/>
                </a:schemeClr>
              </a:solidFill>
            </a:endParaRPr>
          </a:p>
        </p:txBody>
      </p:sp>
      <p:sp>
        <p:nvSpPr>
          <p:cNvPr id="24" name="TextBox 23"/>
          <p:cNvSpPr txBox="1"/>
          <p:nvPr/>
        </p:nvSpPr>
        <p:spPr>
          <a:xfrm>
            <a:off x="10201536" y="6017672"/>
            <a:ext cx="1568058" cy="369332"/>
          </a:xfrm>
          <a:prstGeom prst="rect">
            <a:avLst/>
          </a:prstGeom>
          <a:noFill/>
        </p:spPr>
        <p:txBody>
          <a:bodyPr wrap="none" rtlCol="0">
            <a:spAutoFit/>
          </a:bodyPr>
          <a:lstStyle/>
          <a:p>
            <a:r>
              <a:rPr lang="en-US" dirty="0">
                <a:solidFill>
                  <a:schemeClr val="bg2">
                    <a:lumMod val="50000"/>
                  </a:schemeClr>
                </a:solidFill>
              </a:rPr>
              <a:t>E</a:t>
            </a:r>
            <a:r>
              <a:rPr lang="en-US" dirty="0" smtClean="0">
                <a:solidFill>
                  <a:schemeClr val="bg2">
                    <a:lumMod val="50000"/>
                  </a:schemeClr>
                </a:solidFill>
              </a:rPr>
              <a:t>ndmember</a:t>
            </a:r>
            <a:endParaRPr lang="en-US" dirty="0">
              <a:solidFill>
                <a:schemeClr val="bg2">
                  <a:lumMod val="50000"/>
                </a:schemeClr>
              </a:solidFill>
            </a:endParaRPr>
          </a:p>
        </p:txBody>
      </p:sp>
    </p:spTree>
    <p:extLst>
      <p:ext uri="{BB962C8B-B14F-4D97-AF65-F5344CB8AC3E}">
        <p14:creationId xmlns:p14="http://schemas.microsoft.com/office/powerpoint/2010/main" val="548326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8685" y="407830"/>
            <a:ext cx="9466695" cy="707886"/>
          </a:xfrm>
          <a:prstGeom prst="rect">
            <a:avLst/>
          </a:prstGeom>
          <a:noFill/>
        </p:spPr>
        <p:txBody>
          <a:bodyPr wrap="square" rtlCol="0">
            <a:spAutoFit/>
          </a:bodyPr>
          <a:lstStyle/>
          <a:p>
            <a:pPr algn="ctr"/>
            <a:r>
              <a:rPr lang="en-US" sz="4000" dirty="0" smtClean="0">
                <a:solidFill>
                  <a:schemeClr val="bg1"/>
                </a:solidFill>
                <a:latin typeface="+mj-lt"/>
              </a:rPr>
              <a:t>MESMA – Spectral library</a:t>
            </a:r>
            <a:endParaRPr lang="en-US" sz="4000" dirty="0">
              <a:solidFill>
                <a:schemeClr val="bg1"/>
              </a:solidFill>
              <a:latin typeface="+mj-lt"/>
            </a:endParaRPr>
          </a:p>
        </p:txBody>
      </p:sp>
      <p:grpSp>
        <p:nvGrpSpPr>
          <p:cNvPr id="25" name="Group 24"/>
          <p:cNvGrpSpPr/>
          <p:nvPr/>
        </p:nvGrpSpPr>
        <p:grpSpPr>
          <a:xfrm>
            <a:off x="1896246" y="1248508"/>
            <a:ext cx="9739952" cy="5054787"/>
            <a:chOff x="1390135" y="688106"/>
            <a:chExt cx="10096500" cy="5702968"/>
          </a:xfrm>
        </p:grpSpPr>
        <p:graphicFrame>
          <p:nvGraphicFramePr>
            <p:cNvPr id="26" name="Chart 25"/>
            <p:cNvGraphicFramePr>
              <a:graphicFrameLocks/>
            </p:cNvGraphicFramePr>
            <p:nvPr>
              <p:extLst>
                <p:ext uri="{D42A27DB-BD31-4B8C-83A1-F6EECF244321}">
                  <p14:modId xmlns:p14="http://schemas.microsoft.com/office/powerpoint/2010/main" val="2710466113"/>
                </p:ext>
              </p:extLst>
            </p:nvPr>
          </p:nvGraphicFramePr>
          <p:xfrm>
            <a:off x="1390135" y="688106"/>
            <a:ext cx="10096500" cy="5702968"/>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p:cNvSpPr/>
            <p:nvPr/>
          </p:nvSpPr>
          <p:spPr>
            <a:xfrm>
              <a:off x="6427053" y="1168264"/>
              <a:ext cx="562178" cy="4492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520411" y="1550080"/>
              <a:ext cx="528622" cy="433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1268941" y="1657350"/>
            <a:ext cx="367257" cy="4354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563214" y="6207787"/>
            <a:ext cx="2364750" cy="400110"/>
          </a:xfrm>
          <a:prstGeom prst="rect">
            <a:avLst/>
          </a:prstGeom>
          <a:noFill/>
        </p:spPr>
        <p:txBody>
          <a:bodyPr wrap="none" rtlCol="0">
            <a:spAutoFit/>
          </a:bodyPr>
          <a:lstStyle/>
          <a:p>
            <a:r>
              <a:rPr lang="en-US" sz="2000" dirty="0" smtClean="0">
                <a:solidFill>
                  <a:schemeClr val="bg2">
                    <a:lumMod val="50000"/>
                  </a:schemeClr>
                </a:solidFill>
              </a:rPr>
              <a:t>Wavelength (nm)</a:t>
            </a:r>
            <a:endParaRPr lang="en-US" sz="2000" dirty="0">
              <a:solidFill>
                <a:schemeClr val="bg2">
                  <a:lumMod val="50000"/>
                </a:schemeClr>
              </a:solidFill>
            </a:endParaRPr>
          </a:p>
        </p:txBody>
      </p:sp>
      <p:sp>
        <p:nvSpPr>
          <p:cNvPr id="31" name="TextBox 30"/>
          <p:cNvSpPr txBox="1"/>
          <p:nvPr/>
        </p:nvSpPr>
        <p:spPr>
          <a:xfrm rot="16200000">
            <a:off x="834417" y="3045682"/>
            <a:ext cx="1723549" cy="400110"/>
          </a:xfrm>
          <a:prstGeom prst="rect">
            <a:avLst/>
          </a:prstGeom>
          <a:noFill/>
        </p:spPr>
        <p:txBody>
          <a:bodyPr wrap="none" rtlCol="0">
            <a:spAutoFit/>
          </a:bodyPr>
          <a:lstStyle/>
          <a:p>
            <a:r>
              <a:rPr lang="en-US" sz="2000" dirty="0" smtClean="0">
                <a:solidFill>
                  <a:schemeClr val="bg2">
                    <a:lumMod val="50000"/>
                  </a:schemeClr>
                </a:solidFill>
              </a:rPr>
              <a:t>Reflectance</a:t>
            </a:r>
            <a:endParaRPr lang="en-US" sz="2000" dirty="0">
              <a:solidFill>
                <a:schemeClr val="bg2">
                  <a:lumMod val="50000"/>
                </a:schemeClr>
              </a:solidFill>
            </a:endParaRPr>
          </a:p>
        </p:txBody>
      </p:sp>
      <p:sp>
        <p:nvSpPr>
          <p:cNvPr id="32" name="Rectangle 31"/>
          <p:cNvSpPr/>
          <p:nvPr/>
        </p:nvSpPr>
        <p:spPr>
          <a:xfrm>
            <a:off x="226047" y="5048507"/>
            <a:ext cx="465221" cy="481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26047" y="5554540"/>
            <a:ext cx="465221" cy="481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26047" y="6025838"/>
            <a:ext cx="465221" cy="4812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91268" y="4887768"/>
            <a:ext cx="588623" cy="400110"/>
          </a:xfrm>
          <a:prstGeom prst="rect">
            <a:avLst/>
          </a:prstGeom>
          <a:noFill/>
        </p:spPr>
        <p:txBody>
          <a:bodyPr wrap="none" rtlCol="0">
            <a:spAutoFit/>
          </a:bodyPr>
          <a:lstStyle/>
          <a:p>
            <a:r>
              <a:rPr lang="en-US" sz="2000" dirty="0" smtClean="0">
                <a:solidFill>
                  <a:schemeClr val="bg2">
                    <a:lumMod val="50000"/>
                  </a:schemeClr>
                </a:solidFill>
              </a:rPr>
              <a:t>GV</a:t>
            </a:r>
            <a:endParaRPr lang="en-US" sz="2000" dirty="0">
              <a:solidFill>
                <a:schemeClr val="bg2">
                  <a:lumMod val="50000"/>
                </a:schemeClr>
              </a:solidFill>
            </a:endParaRPr>
          </a:p>
        </p:txBody>
      </p:sp>
      <p:sp>
        <p:nvSpPr>
          <p:cNvPr id="36" name="TextBox 35"/>
          <p:cNvSpPr txBox="1"/>
          <p:nvPr/>
        </p:nvSpPr>
        <p:spPr>
          <a:xfrm>
            <a:off x="691268" y="5375760"/>
            <a:ext cx="705642" cy="400110"/>
          </a:xfrm>
          <a:prstGeom prst="rect">
            <a:avLst/>
          </a:prstGeom>
          <a:noFill/>
        </p:spPr>
        <p:txBody>
          <a:bodyPr wrap="none" rtlCol="0">
            <a:spAutoFit/>
          </a:bodyPr>
          <a:lstStyle/>
          <a:p>
            <a:r>
              <a:rPr lang="en-US" sz="2000" dirty="0" smtClean="0">
                <a:solidFill>
                  <a:schemeClr val="bg2">
                    <a:lumMod val="50000"/>
                  </a:schemeClr>
                </a:solidFill>
              </a:rPr>
              <a:t>NPV</a:t>
            </a:r>
            <a:endParaRPr lang="en-US" sz="2000" dirty="0">
              <a:solidFill>
                <a:schemeClr val="bg2">
                  <a:lumMod val="50000"/>
                </a:schemeClr>
              </a:solidFill>
            </a:endParaRPr>
          </a:p>
        </p:txBody>
      </p:sp>
      <p:sp>
        <p:nvSpPr>
          <p:cNvPr id="37" name="TextBox 36"/>
          <p:cNvSpPr txBox="1"/>
          <p:nvPr/>
        </p:nvSpPr>
        <p:spPr>
          <a:xfrm>
            <a:off x="677821" y="5858712"/>
            <a:ext cx="1334020" cy="400110"/>
          </a:xfrm>
          <a:prstGeom prst="rect">
            <a:avLst/>
          </a:prstGeom>
          <a:noFill/>
        </p:spPr>
        <p:txBody>
          <a:bodyPr wrap="none" rtlCol="0">
            <a:spAutoFit/>
          </a:bodyPr>
          <a:lstStyle/>
          <a:p>
            <a:r>
              <a:rPr lang="en-US" sz="2000" dirty="0" smtClean="0">
                <a:solidFill>
                  <a:schemeClr val="bg2">
                    <a:lumMod val="50000"/>
                  </a:schemeClr>
                </a:solidFill>
              </a:rPr>
              <a:t>Substrate</a:t>
            </a:r>
            <a:endParaRPr lang="en-US" sz="2000" dirty="0">
              <a:solidFill>
                <a:schemeClr val="bg2">
                  <a:lumMod val="50000"/>
                </a:schemeClr>
              </a:solidFill>
            </a:endParaRPr>
          </a:p>
        </p:txBody>
      </p:sp>
    </p:spTree>
    <p:extLst>
      <p:ext uri="{BB962C8B-B14F-4D97-AF65-F5344CB8AC3E}">
        <p14:creationId xmlns:p14="http://schemas.microsoft.com/office/powerpoint/2010/main" val="3185006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854" t="11282" r="8524" b="11282"/>
          <a:stretch/>
        </p:blipFill>
        <p:spPr>
          <a:xfrm>
            <a:off x="5248275" y="1653015"/>
            <a:ext cx="6534517" cy="4732434"/>
          </a:xfrm>
          <a:prstGeom prst="rect">
            <a:avLst/>
          </a:prstGeom>
        </p:spPr>
      </p:pic>
      <p:sp>
        <p:nvSpPr>
          <p:cNvPr id="9" name="Rectangle 8"/>
          <p:cNvSpPr/>
          <p:nvPr/>
        </p:nvSpPr>
        <p:spPr>
          <a:xfrm>
            <a:off x="10365404" y="4761719"/>
            <a:ext cx="1555090" cy="1623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p:cNvSpPr>
            <a:spLocks noGrp="1"/>
          </p:cNvSpPr>
          <p:nvPr>
            <p:ph type="body" sz="quarter" idx="4294967295"/>
          </p:nvPr>
        </p:nvSpPr>
        <p:spPr>
          <a:xfrm>
            <a:off x="287747" y="2049272"/>
            <a:ext cx="4756150" cy="3466465"/>
          </a:xfrm>
          <a:prstGeom prst="rect">
            <a:avLst/>
          </a:prstGeom>
        </p:spPr>
        <p:txBody>
          <a:bodyPr>
            <a:noAutofit/>
          </a:bodyPr>
          <a:lstStyle/>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MESMA outputs fractional cover of the chosen classes: Green Vegetation, </a:t>
            </a:r>
            <a:r>
              <a:rPr lang="en-US" sz="2000" dirty="0" err="1" smtClean="0">
                <a:solidFill>
                  <a:schemeClr val="bg2">
                    <a:lumMod val="50000"/>
                  </a:schemeClr>
                </a:solidFill>
              </a:rPr>
              <a:t>NonPhotosynthetic</a:t>
            </a:r>
            <a:r>
              <a:rPr lang="en-US" sz="2000" dirty="0" smtClean="0">
                <a:solidFill>
                  <a:schemeClr val="bg2">
                    <a:lumMod val="50000"/>
                  </a:schemeClr>
                </a:solidFill>
              </a:rPr>
              <a:t> Vegetation, and Substrate</a:t>
            </a: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MESMA</a:t>
            </a:r>
            <a:endParaRPr lang="en-US" sz="4000" dirty="0">
              <a:solidFill>
                <a:schemeClr val="bg1"/>
              </a:solidFill>
              <a:latin typeface="Century Gothic" panose="020B0502020202020204" pitchFamily="34" charset="0"/>
            </a:endParaRPr>
          </a:p>
        </p:txBody>
      </p:sp>
      <p:sp>
        <p:nvSpPr>
          <p:cNvPr id="4" name="TextBox 3"/>
          <p:cNvSpPr txBox="1"/>
          <p:nvPr/>
        </p:nvSpPr>
        <p:spPr>
          <a:xfrm>
            <a:off x="10418160" y="4761719"/>
            <a:ext cx="1502334" cy="369332"/>
          </a:xfrm>
          <a:prstGeom prst="rect">
            <a:avLst/>
          </a:prstGeom>
          <a:noFill/>
        </p:spPr>
        <p:txBody>
          <a:bodyPr wrap="none" rtlCol="0">
            <a:spAutoFit/>
          </a:bodyPr>
          <a:lstStyle/>
          <a:p>
            <a:r>
              <a:rPr lang="en-US" dirty="0" smtClean="0">
                <a:solidFill>
                  <a:schemeClr val="bg2">
                    <a:lumMod val="50000"/>
                  </a:schemeClr>
                </a:solidFill>
              </a:rPr>
              <a:t>RGB display</a:t>
            </a:r>
            <a:endParaRPr lang="en-US" dirty="0">
              <a:solidFill>
                <a:schemeClr val="bg2">
                  <a:lumMod val="50000"/>
                </a:schemeClr>
              </a:solidFill>
            </a:endParaRPr>
          </a:p>
        </p:txBody>
      </p:sp>
      <p:sp>
        <p:nvSpPr>
          <p:cNvPr id="5" name="Rectangle 4"/>
          <p:cNvSpPr/>
          <p:nvPr/>
        </p:nvSpPr>
        <p:spPr>
          <a:xfrm>
            <a:off x="10418160" y="5242157"/>
            <a:ext cx="435879" cy="2520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418160" y="5658466"/>
            <a:ext cx="435879" cy="2520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418160" y="6074775"/>
            <a:ext cx="435879" cy="252017"/>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42154" y="5183501"/>
            <a:ext cx="654346" cy="369332"/>
          </a:xfrm>
          <a:prstGeom prst="rect">
            <a:avLst/>
          </a:prstGeom>
          <a:noFill/>
        </p:spPr>
        <p:txBody>
          <a:bodyPr wrap="none" rtlCol="0">
            <a:spAutoFit/>
          </a:bodyPr>
          <a:lstStyle/>
          <a:p>
            <a:r>
              <a:rPr lang="en-US" dirty="0" smtClean="0">
                <a:solidFill>
                  <a:schemeClr val="bg2">
                    <a:lumMod val="50000"/>
                  </a:schemeClr>
                </a:solidFill>
              </a:rPr>
              <a:t>NPV</a:t>
            </a:r>
            <a:endParaRPr lang="en-US" dirty="0">
              <a:solidFill>
                <a:schemeClr val="bg2">
                  <a:lumMod val="50000"/>
                </a:schemeClr>
              </a:solidFill>
            </a:endParaRPr>
          </a:p>
        </p:txBody>
      </p:sp>
      <p:sp>
        <p:nvSpPr>
          <p:cNvPr id="15" name="TextBox 14"/>
          <p:cNvSpPr txBox="1"/>
          <p:nvPr/>
        </p:nvSpPr>
        <p:spPr>
          <a:xfrm>
            <a:off x="10854039" y="5599809"/>
            <a:ext cx="548548" cy="369332"/>
          </a:xfrm>
          <a:prstGeom prst="rect">
            <a:avLst/>
          </a:prstGeom>
          <a:noFill/>
        </p:spPr>
        <p:txBody>
          <a:bodyPr wrap="none" rtlCol="0">
            <a:spAutoFit/>
          </a:bodyPr>
          <a:lstStyle/>
          <a:p>
            <a:r>
              <a:rPr lang="en-US" dirty="0" smtClean="0">
                <a:solidFill>
                  <a:schemeClr val="bg2">
                    <a:lumMod val="50000"/>
                  </a:schemeClr>
                </a:solidFill>
              </a:rPr>
              <a:t>GV</a:t>
            </a:r>
            <a:endParaRPr lang="en-US" dirty="0">
              <a:solidFill>
                <a:schemeClr val="bg2">
                  <a:lumMod val="50000"/>
                </a:schemeClr>
              </a:solidFill>
            </a:endParaRPr>
          </a:p>
        </p:txBody>
      </p:sp>
      <p:sp>
        <p:nvSpPr>
          <p:cNvPr id="16" name="TextBox 15"/>
          <p:cNvSpPr txBox="1"/>
          <p:nvPr/>
        </p:nvSpPr>
        <p:spPr>
          <a:xfrm>
            <a:off x="10869245" y="6016117"/>
            <a:ext cx="300082" cy="369332"/>
          </a:xfrm>
          <a:prstGeom prst="rect">
            <a:avLst/>
          </a:prstGeom>
          <a:noFill/>
        </p:spPr>
        <p:txBody>
          <a:bodyPr wrap="none" rtlCol="0">
            <a:spAutoFit/>
          </a:bodyPr>
          <a:lstStyle/>
          <a:p>
            <a:r>
              <a:rPr lang="en-US" dirty="0" smtClean="0">
                <a:solidFill>
                  <a:schemeClr val="bg2">
                    <a:lumMod val="50000"/>
                  </a:schemeClr>
                </a:solidFill>
              </a:rPr>
              <a:t>S</a:t>
            </a:r>
            <a:endParaRPr lang="en-US" dirty="0">
              <a:solidFill>
                <a:schemeClr val="bg2">
                  <a:lumMod val="50000"/>
                </a:schemeClr>
              </a:solidFill>
            </a:endParaRPr>
          </a:p>
        </p:txBody>
      </p:sp>
      <p:sp>
        <p:nvSpPr>
          <p:cNvPr id="17" name="TextBox 16"/>
          <p:cNvSpPr txBox="1"/>
          <p:nvPr/>
        </p:nvSpPr>
        <p:spPr>
          <a:xfrm>
            <a:off x="5248275" y="1282516"/>
            <a:ext cx="3426168" cy="400110"/>
          </a:xfrm>
          <a:prstGeom prst="rect">
            <a:avLst/>
          </a:prstGeom>
          <a:noFill/>
        </p:spPr>
        <p:txBody>
          <a:bodyPr wrap="square" rtlCol="0">
            <a:spAutoFit/>
          </a:bodyPr>
          <a:lstStyle/>
          <a:p>
            <a:r>
              <a:rPr lang="en-US" sz="2000" dirty="0" smtClean="0">
                <a:solidFill>
                  <a:schemeClr val="bg2">
                    <a:lumMod val="50000"/>
                  </a:schemeClr>
                </a:solidFill>
              </a:rPr>
              <a:t>AVIRIS Reflectance Image</a:t>
            </a:r>
            <a:endParaRPr lang="en-US" sz="2000" dirty="0">
              <a:solidFill>
                <a:schemeClr val="bg2">
                  <a:lumMod val="50000"/>
                </a:schemeClr>
              </a:solidFill>
            </a:endParaRPr>
          </a:p>
        </p:txBody>
      </p:sp>
      <p:sp>
        <p:nvSpPr>
          <p:cNvPr id="19" name="TextBox 18"/>
          <p:cNvSpPr txBox="1"/>
          <p:nvPr/>
        </p:nvSpPr>
        <p:spPr>
          <a:xfrm>
            <a:off x="9196925" y="1282516"/>
            <a:ext cx="2063385" cy="400110"/>
          </a:xfrm>
          <a:prstGeom prst="rect">
            <a:avLst/>
          </a:prstGeom>
          <a:noFill/>
        </p:spPr>
        <p:txBody>
          <a:bodyPr wrap="none" rtlCol="0">
            <a:spAutoFit/>
          </a:bodyPr>
          <a:lstStyle/>
          <a:p>
            <a:r>
              <a:rPr lang="en-US" sz="2000" dirty="0" smtClean="0">
                <a:solidFill>
                  <a:schemeClr val="bg2">
                    <a:lumMod val="50000"/>
                  </a:schemeClr>
                </a:solidFill>
              </a:rPr>
              <a:t>MESMA Output</a:t>
            </a:r>
            <a:endParaRPr lang="en-US" sz="2000" dirty="0">
              <a:solidFill>
                <a:schemeClr val="bg2">
                  <a:lumMod val="50000"/>
                </a:schemeClr>
              </a:solidFill>
            </a:endParaRPr>
          </a:p>
        </p:txBody>
      </p:sp>
      <p:sp>
        <p:nvSpPr>
          <p:cNvPr id="20" name="Rectangle 19"/>
          <p:cNvSpPr/>
          <p:nvPr/>
        </p:nvSpPr>
        <p:spPr>
          <a:xfrm>
            <a:off x="2714861" y="4012427"/>
            <a:ext cx="1097280" cy="10972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stCxn id="20" idx="3"/>
            <a:endCxn id="24" idx="1"/>
          </p:cNvCxnSpPr>
          <p:nvPr/>
        </p:nvCxnSpPr>
        <p:spPr>
          <a:xfrm flipV="1">
            <a:off x="3812141" y="4101886"/>
            <a:ext cx="287808" cy="459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 idx="3"/>
            <a:endCxn id="25" idx="1"/>
          </p:cNvCxnSpPr>
          <p:nvPr/>
        </p:nvCxnSpPr>
        <p:spPr>
          <a:xfrm>
            <a:off x="3812141" y="4561067"/>
            <a:ext cx="3143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0" idx="3"/>
            <a:endCxn id="26" idx="1"/>
          </p:cNvCxnSpPr>
          <p:nvPr/>
        </p:nvCxnSpPr>
        <p:spPr>
          <a:xfrm>
            <a:off x="3812141" y="4561067"/>
            <a:ext cx="314306" cy="511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99949" y="3901831"/>
            <a:ext cx="1218249" cy="400110"/>
          </a:xfrm>
          <a:prstGeom prst="rect">
            <a:avLst/>
          </a:prstGeom>
          <a:noFill/>
        </p:spPr>
        <p:txBody>
          <a:bodyPr wrap="square" rtlCol="0">
            <a:spAutoFit/>
          </a:bodyPr>
          <a:lstStyle/>
          <a:p>
            <a:r>
              <a:rPr lang="en-US" sz="2000" dirty="0" smtClean="0">
                <a:solidFill>
                  <a:schemeClr val="bg2">
                    <a:lumMod val="50000"/>
                  </a:schemeClr>
                </a:solidFill>
              </a:rPr>
              <a:t>60% GV</a:t>
            </a:r>
            <a:endParaRPr lang="en-US" sz="2000" dirty="0">
              <a:solidFill>
                <a:schemeClr val="bg2">
                  <a:lumMod val="50000"/>
                </a:schemeClr>
              </a:solidFill>
            </a:endParaRPr>
          </a:p>
        </p:txBody>
      </p:sp>
      <p:sp>
        <p:nvSpPr>
          <p:cNvPr id="25" name="TextBox 24"/>
          <p:cNvSpPr txBox="1"/>
          <p:nvPr/>
        </p:nvSpPr>
        <p:spPr>
          <a:xfrm>
            <a:off x="4126447" y="4361012"/>
            <a:ext cx="1260281" cy="400110"/>
          </a:xfrm>
          <a:prstGeom prst="rect">
            <a:avLst/>
          </a:prstGeom>
          <a:noFill/>
        </p:spPr>
        <p:txBody>
          <a:bodyPr wrap="none" rtlCol="0">
            <a:spAutoFit/>
          </a:bodyPr>
          <a:lstStyle/>
          <a:p>
            <a:r>
              <a:rPr lang="en-US" sz="2000" dirty="0">
                <a:solidFill>
                  <a:schemeClr val="bg2">
                    <a:lumMod val="50000"/>
                  </a:schemeClr>
                </a:solidFill>
              </a:rPr>
              <a:t>3</a:t>
            </a:r>
            <a:r>
              <a:rPr lang="en-US" sz="2000" dirty="0" smtClean="0">
                <a:solidFill>
                  <a:schemeClr val="bg2">
                    <a:lumMod val="50000"/>
                  </a:schemeClr>
                </a:solidFill>
              </a:rPr>
              <a:t>0% NPV</a:t>
            </a:r>
            <a:endParaRPr lang="en-US" sz="2000" dirty="0">
              <a:solidFill>
                <a:schemeClr val="bg2">
                  <a:lumMod val="50000"/>
                </a:schemeClr>
              </a:solidFill>
            </a:endParaRPr>
          </a:p>
        </p:txBody>
      </p:sp>
      <p:sp>
        <p:nvSpPr>
          <p:cNvPr id="26" name="TextBox 25"/>
          <p:cNvSpPr txBox="1"/>
          <p:nvPr/>
        </p:nvSpPr>
        <p:spPr>
          <a:xfrm>
            <a:off x="4126447" y="4872825"/>
            <a:ext cx="917450" cy="400110"/>
          </a:xfrm>
          <a:prstGeom prst="rect">
            <a:avLst/>
          </a:prstGeom>
          <a:noFill/>
        </p:spPr>
        <p:txBody>
          <a:bodyPr wrap="square" rtlCol="0">
            <a:spAutoFit/>
          </a:bodyPr>
          <a:lstStyle/>
          <a:p>
            <a:r>
              <a:rPr lang="en-US" sz="2000" dirty="0">
                <a:solidFill>
                  <a:schemeClr val="bg2">
                    <a:lumMod val="50000"/>
                  </a:schemeClr>
                </a:solidFill>
              </a:rPr>
              <a:t>1</a:t>
            </a:r>
            <a:r>
              <a:rPr lang="en-US" sz="2000" dirty="0" smtClean="0">
                <a:solidFill>
                  <a:schemeClr val="bg2">
                    <a:lumMod val="50000"/>
                  </a:schemeClr>
                </a:solidFill>
              </a:rPr>
              <a:t>0% S</a:t>
            </a:r>
            <a:endParaRPr lang="en-US" sz="2000" dirty="0">
              <a:solidFill>
                <a:schemeClr val="bg2">
                  <a:lumMod val="50000"/>
                </a:schemeClr>
              </a:solidFill>
            </a:endParaRPr>
          </a:p>
        </p:txBody>
      </p:sp>
      <p:sp>
        <p:nvSpPr>
          <p:cNvPr id="27" name="Rectangle 26"/>
          <p:cNvSpPr/>
          <p:nvPr/>
        </p:nvSpPr>
        <p:spPr>
          <a:xfrm>
            <a:off x="1614342" y="4012427"/>
            <a:ext cx="1097280" cy="1097280"/>
          </a:xfrm>
          <a:prstGeom prst="rect">
            <a:avLst/>
          </a:prstGeom>
          <a:solidFill>
            <a:srgbClr val="0066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a:stCxn id="27" idx="1"/>
            <a:endCxn id="31" idx="3"/>
          </p:cNvCxnSpPr>
          <p:nvPr/>
        </p:nvCxnSpPr>
        <p:spPr>
          <a:xfrm flipH="1" flipV="1">
            <a:off x="1409964" y="4151189"/>
            <a:ext cx="204378" cy="409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7" idx="1"/>
            <a:endCxn id="32" idx="3"/>
          </p:cNvCxnSpPr>
          <p:nvPr/>
        </p:nvCxnSpPr>
        <p:spPr>
          <a:xfrm flipH="1">
            <a:off x="1344916" y="4561067"/>
            <a:ext cx="2694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7" idx="1"/>
            <a:endCxn id="33" idx="3"/>
          </p:cNvCxnSpPr>
          <p:nvPr/>
        </p:nvCxnSpPr>
        <p:spPr>
          <a:xfrm flipH="1">
            <a:off x="1340041" y="4561067"/>
            <a:ext cx="274301" cy="511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7824" y="3951134"/>
            <a:ext cx="1152140" cy="400110"/>
          </a:xfrm>
          <a:prstGeom prst="rect">
            <a:avLst/>
          </a:prstGeom>
          <a:noFill/>
        </p:spPr>
        <p:txBody>
          <a:bodyPr wrap="square" rtlCol="0">
            <a:spAutoFit/>
          </a:bodyPr>
          <a:lstStyle/>
          <a:p>
            <a:r>
              <a:rPr lang="en-US" sz="2000" dirty="0">
                <a:solidFill>
                  <a:schemeClr val="bg2">
                    <a:lumMod val="50000"/>
                  </a:schemeClr>
                </a:solidFill>
              </a:rPr>
              <a:t>1</a:t>
            </a:r>
            <a:r>
              <a:rPr lang="en-US" sz="2000" dirty="0" smtClean="0">
                <a:solidFill>
                  <a:schemeClr val="bg2">
                    <a:lumMod val="50000"/>
                  </a:schemeClr>
                </a:solidFill>
              </a:rPr>
              <a:t>0% GV</a:t>
            </a:r>
            <a:endParaRPr lang="en-US" sz="2000" dirty="0">
              <a:solidFill>
                <a:schemeClr val="bg2">
                  <a:lumMod val="50000"/>
                </a:schemeClr>
              </a:solidFill>
            </a:endParaRPr>
          </a:p>
        </p:txBody>
      </p:sp>
      <p:sp>
        <p:nvSpPr>
          <p:cNvPr id="32" name="TextBox 31"/>
          <p:cNvSpPr txBox="1"/>
          <p:nvPr/>
        </p:nvSpPr>
        <p:spPr>
          <a:xfrm>
            <a:off x="83369" y="4361012"/>
            <a:ext cx="1261547" cy="400110"/>
          </a:xfrm>
          <a:prstGeom prst="rect">
            <a:avLst/>
          </a:prstGeom>
          <a:noFill/>
        </p:spPr>
        <p:txBody>
          <a:bodyPr wrap="square" rtlCol="0">
            <a:spAutoFit/>
          </a:bodyPr>
          <a:lstStyle/>
          <a:p>
            <a:r>
              <a:rPr lang="en-US" sz="2000" dirty="0" smtClean="0">
                <a:solidFill>
                  <a:schemeClr val="bg2">
                    <a:lumMod val="50000"/>
                  </a:schemeClr>
                </a:solidFill>
              </a:rPr>
              <a:t>10% NPV</a:t>
            </a:r>
            <a:endParaRPr lang="en-US" sz="2000" dirty="0">
              <a:solidFill>
                <a:schemeClr val="bg2">
                  <a:lumMod val="50000"/>
                </a:schemeClr>
              </a:solidFill>
            </a:endParaRPr>
          </a:p>
        </p:txBody>
      </p:sp>
      <p:sp>
        <p:nvSpPr>
          <p:cNvPr id="33" name="TextBox 32"/>
          <p:cNvSpPr txBox="1"/>
          <p:nvPr/>
        </p:nvSpPr>
        <p:spPr>
          <a:xfrm>
            <a:off x="453943" y="4872825"/>
            <a:ext cx="886098" cy="400110"/>
          </a:xfrm>
          <a:prstGeom prst="rect">
            <a:avLst/>
          </a:prstGeom>
          <a:noFill/>
        </p:spPr>
        <p:txBody>
          <a:bodyPr wrap="square" rtlCol="0">
            <a:spAutoFit/>
          </a:bodyPr>
          <a:lstStyle/>
          <a:p>
            <a:r>
              <a:rPr lang="en-US" sz="2000" dirty="0" smtClean="0">
                <a:solidFill>
                  <a:schemeClr val="bg2">
                    <a:lumMod val="50000"/>
                  </a:schemeClr>
                </a:solidFill>
              </a:rPr>
              <a:t>80% S</a:t>
            </a:r>
            <a:endParaRPr lang="en-US" sz="2000" dirty="0">
              <a:solidFill>
                <a:schemeClr val="bg2">
                  <a:lumMod val="50000"/>
                </a:schemeClr>
              </a:solidFill>
            </a:endParaRPr>
          </a:p>
        </p:txBody>
      </p:sp>
    </p:spTree>
    <p:extLst>
      <p:ext uri="{BB962C8B-B14F-4D97-AF65-F5344CB8AC3E}">
        <p14:creationId xmlns:p14="http://schemas.microsoft.com/office/powerpoint/2010/main" val="461751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sp>
        <p:nvSpPr>
          <p:cNvPr id="8" name="Text Placeholder 1"/>
          <p:cNvSpPr txBox="1">
            <a:spLocks/>
          </p:cNvSpPr>
          <p:nvPr/>
        </p:nvSpPr>
        <p:spPr>
          <a:xfrm>
            <a:off x="6310992" y="1516561"/>
            <a:ext cx="5689147" cy="501697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00"/>
              </a:spcBef>
              <a:buClr>
                <a:srgbClr val="EAA24A"/>
              </a:buClr>
              <a:buFont typeface="Webdings" panose="05030102010509060703" pitchFamily="18" charset="2"/>
              <a:buChar char="4"/>
            </a:pPr>
            <a:r>
              <a:rPr lang="en-US" sz="2000" b="1" dirty="0" smtClean="0">
                <a:solidFill>
                  <a:schemeClr val="bg2">
                    <a:lumMod val="50000"/>
                  </a:schemeClr>
                </a:solidFill>
              </a:rPr>
              <a:t>Oak woodlands </a:t>
            </a:r>
            <a:r>
              <a:rPr lang="en-US" sz="2000" dirty="0" smtClean="0">
                <a:solidFill>
                  <a:schemeClr val="bg2">
                    <a:lumMod val="50000"/>
                  </a:schemeClr>
                </a:solidFill>
              </a:rPr>
              <a:t>and other biologically important plant communities in the </a:t>
            </a:r>
            <a:r>
              <a:rPr lang="en-US" sz="2000" b="1" dirty="0" smtClean="0">
                <a:solidFill>
                  <a:schemeClr val="bg2">
                    <a:lumMod val="50000"/>
                  </a:schemeClr>
                </a:solidFill>
              </a:rPr>
              <a:t>Santa Monica Mountains</a:t>
            </a:r>
            <a:r>
              <a:rPr lang="en-US" sz="2000" dirty="0" smtClean="0">
                <a:solidFill>
                  <a:schemeClr val="bg2">
                    <a:lumMod val="50000"/>
                  </a:schemeClr>
                </a:solidFill>
              </a:rPr>
              <a:t> (SMM) have experienced dieback during the recent drought</a:t>
            </a:r>
            <a:endParaRPr lang="en-US" sz="2000" b="1" dirty="0" smtClean="0">
              <a:solidFill>
                <a:schemeClr val="bg2">
                  <a:lumMod val="50000"/>
                </a:schemeClr>
              </a:solidFill>
            </a:endParaRPr>
          </a:p>
          <a:p>
            <a:pPr marL="342900" indent="-342900">
              <a:lnSpc>
                <a:spcPct val="100000"/>
              </a:lnSpc>
              <a:spcBef>
                <a:spcPts val="200"/>
              </a:spcBef>
              <a:buClr>
                <a:srgbClr val="EAA24A"/>
              </a:buClr>
              <a:buFont typeface="Webdings" panose="05030102010509060703" pitchFamily="18" charset="2"/>
              <a:buChar char="4"/>
            </a:pPr>
            <a:endParaRPr lang="en-US" sz="2000" b="1" dirty="0" smtClean="0">
              <a:solidFill>
                <a:schemeClr val="bg2">
                  <a:lumMod val="50000"/>
                </a:schemeClr>
              </a:solidFill>
            </a:endParaRPr>
          </a:p>
          <a:p>
            <a:pPr marL="342900" indent="-342900">
              <a:lnSpc>
                <a:spcPct val="100000"/>
              </a:lnSpc>
              <a:spcBef>
                <a:spcPts val="200"/>
              </a:spcBef>
              <a:buClr>
                <a:srgbClr val="EAA24A"/>
              </a:buClr>
              <a:buFont typeface="Webdings" panose="05030102010509060703" pitchFamily="18" charset="2"/>
              <a:buChar char="4"/>
            </a:pPr>
            <a:r>
              <a:rPr lang="en-US" sz="2000" dirty="0">
                <a:solidFill>
                  <a:schemeClr val="bg2">
                    <a:lumMod val="50000"/>
                  </a:schemeClr>
                </a:solidFill>
              </a:rPr>
              <a:t>A</a:t>
            </a:r>
            <a:r>
              <a:rPr lang="en-US" sz="2000" dirty="0" smtClean="0">
                <a:solidFill>
                  <a:schemeClr val="bg2">
                    <a:lumMod val="50000"/>
                  </a:schemeClr>
                </a:solidFill>
              </a:rPr>
              <a:t>dverse effects of </a:t>
            </a:r>
            <a:r>
              <a:rPr lang="en-US" sz="2000" b="1" dirty="0" smtClean="0">
                <a:solidFill>
                  <a:schemeClr val="bg2">
                    <a:lumMod val="50000"/>
                  </a:schemeClr>
                </a:solidFill>
              </a:rPr>
              <a:t>oak loss</a:t>
            </a:r>
            <a:r>
              <a:rPr lang="en-US" sz="2000" dirty="0" smtClean="0">
                <a:solidFill>
                  <a:schemeClr val="bg2">
                    <a:lumMod val="50000"/>
                  </a:schemeClr>
                </a:solidFill>
              </a:rPr>
              <a:t> include:</a:t>
            </a:r>
          </a:p>
          <a:p>
            <a:pPr marL="800100" lvl="1" indent="-342900">
              <a:lnSpc>
                <a:spcPct val="100000"/>
              </a:lnSpc>
              <a:spcBef>
                <a:spcPts val="200"/>
              </a:spcBef>
              <a:buClr>
                <a:srgbClr val="EAA24A"/>
              </a:buClr>
              <a:buFont typeface="Webdings" panose="05030102010509060703" pitchFamily="18" charset="2"/>
              <a:buChar char="4"/>
            </a:pPr>
            <a:r>
              <a:rPr lang="en-US" sz="2000" dirty="0" smtClean="0">
                <a:solidFill>
                  <a:schemeClr val="bg2">
                    <a:lumMod val="50000"/>
                  </a:schemeClr>
                </a:solidFill>
              </a:rPr>
              <a:t>Loss of </a:t>
            </a:r>
            <a:r>
              <a:rPr lang="en-US" sz="2000" b="1" dirty="0" smtClean="0">
                <a:solidFill>
                  <a:schemeClr val="bg2">
                    <a:lumMod val="50000"/>
                  </a:schemeClr>
                </a:solidFill>
              </a:rPr>
              <a:t>ecosystem services </a:t>
            </a:r>
          </a:p>
          <a:p>
            <a:pPr marL="800100" lvl="1" indent="-342900">
              <a:lnSpc>
                <a:spcPct val="100000"/>
              </a:lnSpc>
              <a:spcBef>
                <a:spcPts val="200"/>
              </a:spcBef>
              <a:buClr>
                <a:srgbClr val="EAA24A"/>
              </a:buClr>
              <a:buFont typeface="Webdings" panose="05030102010509060703" pitchFamily="18" charset="2"/>
              <a:buChar char="4"/>
            </a:pPr>
            <a:r>
              <a:rPr lang="en-US" sz="2000" dirty="0" smtClean="0">
                <a:solidFill>
                  <a:schemeClr val="bg2">
                    <a:lumMod val="50000"/>
                  </a:schemeClr>
                </a:solidFill>
              </a:rPr>
              <a:t>Decreased real estate value, recreation use, and aesthetic appeal</a:t>
            </a:r>
          </a:p>
          <a:p>
            <a:pPr marL="800100" lvl="1" indent="-342900">
              <a:lnSpc>
                <a:spcPct val="100000"/>
              </a:lnSpc>
              <a:spcBef>
                <a:spcPts val="200"/>
              </a:spcBef>
              <a:buClr>
                <a:srgbClr val="EAA24A"/>
              </a:buClr>
              <a:buFont typeface="Webdings" panose="05030102010509060703" pitchFamily="18" charset="2"/>
              <a:buChar char="4"/>
            </a:pPr>
            <a:r>
              <a:rPr lang="en-US" sz="2000" dirty="0" smtClean="0">
                <a:solidFill>
                  <a:schemeClr val="bg2">
                    <a:lumMod val="50000"/>
                  </a:schemeClr>
                </a:solidFill>
              </a:rPr>
              <a:t>Negative effect on associated species </a:t>
            </a:r>
          </a:p>
        </p:txBody>
      </p:sp>
      <p:pic>
        <p:nvPicPr>
          <p:cNvPr id="2050" name="Picture 2" descr="https://lh3.googleusercontent.com/mFIQFcL3Dq8bysH0jsGybypC9Ouo96Wl7IhupSKBw1XrJ99Z1cCOFiR05Jv63vFTQ0xOshUbqV49Kc4J0fEued_pO5B2HB_aZn7mLLYKlgM4U4YjhiiZSb_1jT2DG_J7T_i2_vuTxUTbWS_FJ2CJzTFrEsNJW0rGtUZSUHx4b_Kk5dtbxJrbRGQppfX6eONvgBwVKy53SByNxDHsbmkX4bC6rWb3mNfvuwh5_b7T2V9s4mNog6uGxyNSKZK_MR6JjpYRPlb_2a27qWT25HDUazFM26RtsJ6Rc3mZje7jOYRg2tYtIKafxfYjeEIOhne9pKutaDx2EbgjRD6O5Fyn-to5Kg3M84DUojsCmwkKoiA3Y1bGxY5suHQBNI1eYuH2olL1gLCFk6EyWxfUduJSn_QKHnrNp332gKgAufpm9sccC3ULXOX1Jd5Wcutl1zSxn9SoZRiK3K23GBFmV1uAEGozuS9EckZ3I_dDqqN0YWE1CCV_O6683d4N-xZLSL4GRXaO8YAoMfN_4GJNoMTsLatQBnhKZnP_o6mwHW-Ii3d4hFhCYon8j1YKYVqkRM01Ee6PHI-0YtiExuyaheLgZ_RRmnyj5w8Jl18AbJ-zxoJaIAfhFdGMNTVE3qwe6cHbftEXMyMxzV_HsOA1oDwZhZ_g9QSKRfcbek1aqb3ALg=w1695-h953-no"/>
          <p:cNvPicPr>
            <a:picLocks noChangeAspect="1" noChangeArrowheads="1"/>
          </p:cNvPicPr>
          <p:nvPr/>
        </p:nvPicPr>
        <p:blipFill rotWithShape="1">
          <a:blip r:embed="rId3">
            <a:extLst>
              <a:ext uri="{28A0092B-C50C-407E-A947-70E740481C1C}">
                <a14:useLocalDpi xmlns:a14="http://schemas.microsoft.com/office/drawing/2010/main" val="0"/>
              </a:ext>
            </a:extLst>
          </a:blip>
          <a:srcRect l="16884" r="20907"/>
          <a:stretch/>
        </p:blipFill>
        <p:spPr bwMode="auto">
          <a:xfrm>
            <a:off x="498022" y="1516561"/>
            <a:ext cx="5298621" cy="4788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7747" y="6412484"/>
            <a:ext cx="5117690" cy="307777"/>
          </a:xfrm>
          <a:prstGeom prst="rect">
            <a:avLst/>
          </a:prstGeom>
          <a:noFill/>
        </p:spPr>
        <p:txBody>
          <a:bodyPr wrap="square" rtlCol="0">
            <a:spAutoFit/>
          </a:bodyPr>
          <a:lstStyle/>
          <a:p>
            <a:r>
              <a:rPr lang="en-US" sz="1400" dirty="0" smtClean="0"/>
              <a:t>Image Source: Emil Chang</a:t>
            </a:r>
            <a:endParaRPr lang="en-US" sz="1400" dirty="0"/>
          </a:p>
        </p:txBody>
      </p:sp>
    </p:spTree>
    <p:extLst>
      <p:ext uri="{BB962C8B-B14F-4D97-AF65-F5344CB8AC3E}">
        <p14:creationId xmlns:p14="http://schemas.microsoft.com/office/powerpoint/2010/main" val="867381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342900" indent="-342900">
              <a:buClr>
                <a:srgbClr val="EAA24A"/>
              </a:buClr>
              <a:buFont typeface="Webdings" panose="05030102010509060703" pitchFamily="18" charset="2"/>
              <a:buChar char="4"/>
            </a:pPr>
            <a:r>
              <a:rPr lang="en-US" dirty="0" smtClean="0">
                <a:solidFill>
                  <a:schemeClr val="bg2">
                    <a:lumMod val="50000"/>
                  </a:schemeClr>
                </a:solidFill>
              </a:rPr>
              <a:t>Change in FAL shows how the fraction of alive vegetation has changed over the study period</a:t>
            </a:r>
            <a:endParaRPr lang="en-US" dirty="0">
              <a:solidFill>
                <a:schemeClr val="bg2">
                  <a:lumMod val="50000"/>
                </a:schemeClr>
              </a:solidFill>
            </a:endParaRPr>
          </a:p>
        </p:txBody>
      </p:sp>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Fraction of Alive Cover (FAL)</a:t>
            </a:r>
            <a:endParaRPr lang="en-US" sz="4000" dirty="0">
              <a:solidFill>
                <a:schemeClr val="bg1"/>
              </a:solidFill>
              <a:latin typeface="Century Gothic" panose="020B0502020202020204" pitchFamily="34" charset="0"/>
            </a:endParaRPr>
          </a:p>
        </p:txBody>
      </p:sp>
      <p:sp>
        <p:nvSpPr>
          <p:cNvPr id="6" name="TextBox 5"/>
          <p:cNvSpPr txBox="1"/>
          <p:nvPr/>
        </p:nvSpPr>
        <p:spPr>
          <a:xfrm>
            <a:off x="977338" y="1812195"/>
            <a:ext cx="3692768" cy="523220"/>
          </a:xfrm>
          <a:prstGeom prst="rect">
            <a:avLst/>
          </a:prstGeom>
          <a:noFill/>
        </p:spPr>
        <p:txBody>
          <a:bodyPr wrap="square" rtlCol="0">
            <a:spAutoFit/>
          </a:bodyPr>
          <a:lstStyle/>
          <a:p>
            <a:r>
              <a:rPr lang="en-US" sz="2800" dirty="0" smtClean="0">
                <a:solidFill>
                  <a:schemeClr val="bg2">
                    <a:lumMod val="50000"/>
                  </a:schemeClr>
                </a:solidFill>
              </a:rPr>
              <a:t>FAL =           GV</a:t>
            </a:r>
            <a:endParaRPr lang="en-US" sz="2800" dirty="0">
              <a:solidFill>
                <a:schemeClr val="bg2">
                  <a:lumMod val="50000"/>
                </a:schemeClr>
              </a:solidFill>
            </a:endParaRPr>
          </a:p>
        </p:txBody>
      </p:sp>
      <p:sp>
        <p:nvSpPr>
          <p:cNvPr id="7" name="TextBox 6"/>
          <p:cNvSpPr txBox="1"/>
          <p:nvPr/>
        </p:nvSpPr>
        <p:spPr>
          <a:xfrm flipH="1">
            <a:off x="2296184" y="2391387"/>
            <a:ext cx="2162907" cy="523220"/>
          </a:xfrm>
          <a:prstGeom prst="rect">
            <a:avLst/>
          </a:prstGeom>
          <a:noFill/>
        </p:spPr>
        <p:txBody>
          <a:bodyPr wrap="square" rtlCol="0">
            <a:spAutoFit/>
          </a:bodyPr>
          <a:lstStyle/>
          <a:p>
            <a:pPr algn="ctr"/>
            <a:r>
              <a:rPr lang="en-US" sz="2800" dirty="0" smtClean="0">
                <a:solidFill>
                  <a:schemeClr val="bg2">
                    <a:lumMod val="50000"/>
                  </a:schemeClr>
                </a:solidFill>
              </a:rPr>
              <a:t>GV + NPV</a:t>
            </a:r>
            <a:endParaRPr lang="en-US" sz="2800" dirty="0">
              <a:solidFill>
                <a:schemeClr val="bg2">
                  <a:lumMod val="50000"/>
                </a:schemeClr>
              </a:solidFill>
            </a:endParaRPr>
          </a:p>
        </p:txBody>
      </p:sp>
      <p:cxnSp>
        <p:nvCxnSpPr>
          <p:cNvPr id="9" name="Straight Connector 8"/>
          <p:cNvCxnSpPr/>
          <p:nvPr/>
        </p:nvCxnSpPr>
        <p:spPr>
          <a:xfrm>
            <a:off x="2320802" y="2360691"/>
            <a:ext cx="2162907"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32032" y="3848684"/>
            <a:ext cx="1005840" cy="100584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60</a:t>
            </a:r>
            <a:endParaRPr lang="en-US" dirty="0"/>
          </a:p>
        </p:txBody>
      </p:sp>
      <p:sp>
        <p:nvSpPr>
          <p:cNvPr id="11" name="Rectangle 10"/>
          <p:cNvSpPr/>
          <p:nvPr/>
        </p:nvSpPr>
        <p:spPr>
          <a:xfrm>
            <a:off x="5837872" y="3848684"/>
            <a:ext cx="1005840" cy="100584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10</a:t>
            </a:r>
            <a:endParaRPr lang="en-US" dirty="0"/>
          </a:p>
        </p:txBody>
      </p:sp>
      <p:sp>
        <p:nvSpPr>
          <p:cNvPr id="12" name="Rectangle 11"/>
          <p:cNvSpPr/>
          <p:nvPr/>
        </p:nvSpPr>
        <p:spPr>
          <a:xfrm>
            <a:off x="4832032" y="4854524"/>
            <a:ext cx="1005840" cy="100584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80</a:t>
            </a:r>
            <a:endParaRPr lang="en-US" dirty="0"/>
          </a:p>
        </p:txBody>
      </p:sp>
      <p:sp>
        <p:nvSpPr>
          <p:cNvPr id="13" name="Rectangle 12"/>
          <p:cNvSpPr/>
          <p:nvPr/>
        </p:nvSpPr>
        <p:spPr>
          <a:xfrm>
            <a:off x="5837872" y="4854524"/>
            <a:ext cx="1005840" cy="100584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50</a:t>
            </a:r>
            <a:endParaRPr lang="en-US" dirty="0"/>
          </a:p>
        </p:txBody>
      </p:sp>
      <p:sp>
        <p:nvSpPr>
          <p:cNvPr id="14" name="TextBox 13"/>
          <p:cNvSpPr txBox="1"/>
          <p:nvPr/>
        </p:nvSpPr>
        <p:spPr>
          <a:xfrm>
            <a:off x="4832032" y="3383319"/>
            <a:ext cx="2011680" cy="400110"/>
          </a:xfrm>
          <a:prstGeom prst="rect">
            <a:avLst/>
          </a:prstGeom>
          <a:noFill/>
        </p:spPr>
        <p:txBody>
          <a:bodyPr wrap="square" rtlCol="0">
            <a:spAutoFit/>
          </a:bodyPr>
          <a:lstStyle/>
          <a:p>
            <a:pPr algn="ctr"/>
            <a:r>
              <a:rPr lang="en-US" sz="2000" dirty="0" smtClean="0">
                <a:solidFill>
                  <a:schemeClr val="bg2">
                    <a:lumMod val="50000"/>
                  </a:schemeClr>
                </a:solidFill>
              </a:rPr>
              <a:t>2013 FAL</a:t>
            </a:r>
            <a:endParaRPr lang="en-US" sz="2000" dirty="0">
              <a:solidFill>
                <a:schemeClr val="bg2">
                  <a:lumMod val="50000"/>
                </a:schemeClr>
              </a:solidFill>
            </a:endParaRPr>
          </a:p>
        </p:txBody>
      </p:sp>
      <p:sp>
        <p:nvSpPr>
          <p:cNvPr id="15" name="Rectangle 14"/>
          <p:cNvSpPr/>
          <p:nvPr/>
        </p:nvSpPr>
        <p:spPr>
          <a:xfrm>
            <a:off x="1600200" y="3848684"/>
            <a:ext cx="1005840" cy="100584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40</a:t>
            </a:r>
            <a:endParaRPr lang="en-US" sz="2000" dirty="0"/>
          </a:p>
        </p:txBody>
      </p:sp>
      <p:sp>
        <p:nvSpPr>
          <p:cNvPr id="16" name="Rectangle 15"/>
          <p:cNvSpPr/>
          <p:nvPr/>
        </p:nvSpPr>
        <p:spPr>
          <a:xfrm>
            <a:off x="2606040" y="3848684"/>
            <a:ext cx="1005840" cy="1005840"/>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.15</a:t>
            </a:r>
            <a:endParaRPr lang="en-US" sz="2000" dirty="0"/>
          </a:p>
        </p:txBody>
      </p:sp>
      <p:sp>
        <p:nvSpPr>
          <p:cNvPr id="17" name="Rectangle 16"/>
          <p:cNvSpPr/>
          <p:nvPr/>
        </p:nvSpPr>
        <p:spPr>
          <a:xfrm>
            <a:off x="1600200" y="4854524"/>
            <a:ext cx="1005840" cy="100584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60</a:t>
            </a:r>
            <a:endParaRPr lang="en-US" dirty="0"/>
          </a:p>
        </p:txBody>
      </p:sp>
      <p:sp>
        <p:nvSpPr>
          <p:cNvPr id="18" name="Rectangle 17"/>
          <p:cNvSpPr/>
          <p:nvPr/>
        </p:nvSpPr>
        <p:spPr>
          <a:xfrm>
            <a:off x="2606040" y="4854524"/>
            <a:ext cx="1005840" cy="100584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40</a:t>
            </a:r>
            <a:endParaRPr lang="en-US" dirty="0"/>
          </a:p>
        </p:txBody>
      </p:sp>
      <p:sp>
        <p:nvSpPr>
          <p:cNvPr id="19" name="TextBox 18"/>
          <p:cNvSpPr txBox="1"/>
          <p:nvPr/>
        </p:nvSpPr>
        <p:spPr>
          <a:xfrm>
            <a:off x="1600200" y="3383319"/>
            <a:ext cx="2011679" cy="400110"/>
          </a:xfrm>
          <a:prstGeom prst="rect">
            <a:avLst/>
          </a:prstGeom>
          <a:noFill/>
        </p:spPr>
        <p:txBody>
          <a:bodyPr wrap="square" rtlCol="0">
            <a:spAutoFit/>
          </a:bodyPr>
          <a:lstStyle/>
          <a:p>
            <a:pPr algn="ctr"/>
            <a:r>
              <a:rPr lang="en-US" sz="2000" dirty="0" smtClean="0">
                <a:solidFill>
                  <a:schemeClr val="bg2">
                    <a:lumMod val="50000"/>
                  </a:schemeClr>
                </a:solidFill>
              </a:rPr>
              <a:t>2014 FAL</a:t>
            </a:r>
            <a:endParaRPr lang="en-US" sz="2000" dirty="0">
              <a:solidFill>
                <a:schemeClr val="bg2">
                  <a:lumMod val="50000"/>
                </a:schemeClr>
              </a:solidFill>
            </a:endParaRPr>
          </a:p>
        </p:txBody>
      </p:sp>
      <p:cxnSp>
        <p:nvCxnSpPr>
          <p:cNvPr id="20" name="Straight Connector 19"/>
          <p:cNvCxnSpPr/>
          <p:nvPr/>
        </p:nvCxnSpPr>
        <p:spPr>
          <a:xfrm>
            <a:off x="3999547" y="4854524"/>
            <a:ext cx="35242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33297" y="4822140"/>
            <a:ext cx="35242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33297" y="4930724"/>
            <a:ext cx="35242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114347" y="3848684"/>
            <a:ext cx="1005840" cy="100584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20</a:t>
            </a:r>
            <a:endParaRPr lang="en-US" dirty="0"/>
          </a:p>
        </p:txBody>
      </p:sp>
      <p:sp>
        <p:nvSpPr>
          <p:cNvPr id="24" name="Rectangle 23"/>
          <p:cNvSpPr/>
          <p:nvPr/>
        </p:nvSpPr>
        <p:spPr>
          <a:xfrm>
            <a:off x="9120187" y="3848684"/>
            <a:ext cx="1005840" cy="100584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05</a:t>
            </a:r>
            <a:endParaRPr lang="en-US" dirty="0"/>
          </a:p>
        </p:txBody>
      </p:sp>
      <p:sp>
        <p:nvSpPr>
          <p:cNvPr id="25" name="Rectangle 24"/>
          <p:cNvSpPr/>
          <p:nvPr/>
        </p:nvSpPr>
        <p:spPr>
          <a:xfrm>
            <a:off x="8114347" y="4854524"/>
            <a:ext cx="1005840" cy="100584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20</a:t>
            </a:r>
            <a:endParaRPr lang="en-US" dirty="0"/>
          </a:p>
        </p:txBody>
      </p:sp>
      <p:sp>
        <p:nvSpPr>
          <p:cNvPr id="26" name="Rectangle 25"/>
          <p:cNvSpPr/>
          <p:nvPr/>
        </p:nvSpPr>
        <p:spPr>
          <a:xfrm>
            <a:off x="9120187" y="4854524"/>
            <a:ext cx="1005840" cy="100584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z="2000" dirty="0" smtClean="0"/>
              <a:t>10</a:t>
            </a:r>
            <a:endParaRPr lang="en-US" dirty="0"/>
          </a:p>
        </p:txBody>
      </p:sp>
      <p:sp>
        <p:nvSpPr>
          <p:cNvPr id="27" name="TextBox 26"/>
          <p:cNvSpPr txBox="1"/>
          <p:nvPr/>
        </p:nvSpPr>
        <p:spPr>
          <a:xfrm>
            <a:off x="7514387" y="3383319"/>
            <a:ext cx="3259226" cy="400110"/>
          </a:xfrm>
          <a:prstGeom prst="rect">
            <a:avLst/>
          </a:prstGeom>
          <a:noFill/>
        </p:spPr>
        <p:txBody>
          <a:bodyPr wrap="none" rtlCol="0">
            <a:spAutoFit/>
          </a:bodyPr>
          <a:lstStyle/>
          <a:p>
            <a:r>
              <a:rPr lang="en-US" sz="2000" dirty="0" smtClean="0">
                <a:solidFill>
                  <a:schemeClr val="bg2">
                    <a:lumMod val="50000"/>
                  </a:schemeClr>
                </a:solidFill>
              </a:rPr>
              <a:t>2013-2014 change in FAL</a:t>
            </a:r>
            <a:endParaRPr lang="en-US" sz="2000" dirty="0">
              <a:solidFill>
                <a:schemeClr val="bg2">
                  <a:lumMod val="50000"/>
                </a:schemeClr>
              </a:solidFill>
            </a:endParaRPr>
          </a:p>
        </p:txBody>
      </p:sp>
    </p:spTree>
    <p:extLst>
      <p:ext uri="{BB962C8B-B14F-4D97-AF65-F5344CB8AC3E}">
        <p14:creationId xmlns:p14="http://schemas.microsoft.com/office/powerpoint/2010/main" val="3111793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Cutout/>
                    </a14:imgEffect>
                    <a14:imgEffect>
                      <a14:brightnessContrast bright="-20000"/>
                    </a14:imgEffect>
                  </a14:imgLayer>
                </a14:imgProps>
              </a:ext>
              <a:ext uri="{28A0092B-C50C-407E-A947-70E740481C1C}">
                <a14:useLocalDpi xmlns:a14="http://schemas.microsoft.com/office/drawing/2010/main" val="0"/>
              </a:ext>
            </a:extLst>
          </a:blip>
          <a:srcRect l="3687" t="12906" r="8076" b="15900"/>
          <a:stretch/>
        </p:blipFill>
        <p:spPr>
          <a:xfrm>
            <a:off x="-30480" y="-83127"/>
            <a:ext cx="12252960" cy="7002087"/>
          </a:xfrm>
          <a:prstGeom prst="rect">
            <a:avLst/>
          </a:prstGeom>
        </p:spPr>
      </p:pic>
      <p:sp>
        <p:nvSpPr>
          <p:cNvPr id="7" name="Text Placeholder 2"/>
          <p:cNvSpPr txBox="1">
            <a:spLocks/>
          </p:cNvSpPr>
          <p:nvPr/>
        </p:nvSpPr>
        <p:spPr>
          <a:xfrm>
            <a:off x="3655501" y="2756207"/>
            <a:ext cx="4880997" cy="131703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9600" dirty="0" smtClean="0">
                <a:solidFill>
                  <a:schemeClr val="bg1"/>
                </a:solidFill>
                <a:effectLst>
                  <a:outerShdw blurRad="139700" dist="38100" dir="2700000" algn="tl" rotWithShape="0">
                    <a:prstClr val="black">
                      <a:alpha val="77000"/>
                    </a:prstClr>
                  </a:outerShdw>
                </a:effectLst>
                <a:latin typeface="Century Gothic" panose="020B0502020202020204" pitchFamily="34" charset="0"/>
              </a:rPr>
              <a:t>RESULTS</a:t>
            </a:r>
            <a:endParaRPr lang="en-US" sz="9600" dirty="0">
              <a:solidFill>
                <a:schemeClr val="bg1"/>
              </a:solidFill>
              <a:effectLst>
                <a:outerShdw blurRad="139700" dist="38100" dir="2700000" algn="tl" rotWithShape="0">
                  <a:prstClr val="black">
                    <a:alpha val="77000"/>
                  </a:prstClr>
                </a:outerShdw>
              </a:effectLst>
              <a:latin typeface="Century Gothic" panose="020B0502020202020204" pitchFamily="34" charset="0"/>
            </a:endParaRPr>
          </a:p>
        </p:txBody>
      </p:sp>
    </p:spTree>
    <p:extLst>
      <p:ext uri="{BB962C8B-B14F-4D97-AF65-F5344CB8AC3E}">
        <p14:creationId xmlns:p14="http://schemas.microsoft.com/office/powerpoint/2010/main" val="3086721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039" b="70510" l="4273" r="94061"/>
                    </a14:imgEffect>
                  </a14:imgLayer>
                </a14:imgProps>
              </a:ext>
              <a:ext uri="{28A0092B-C50C-407E-A947-70E740481C1C}">
                <a14:useLocalDpi xmlns:a14="http://schemas.microsoft.com/office/drawing/2010/main" val="0"/>
              </a:ext>
            </a:extLst>
          </a:blip>
          <a:srcRect l="4127" t="21143" r="5648" b="24000"/>
          <a:stretch/>
        </p:blipFill>
        <p:spPr>
          <a:xfrm>
            <a:off x="2266720" y="1786125"/>
            <a:ext cx="8007531" cy="3762103"/>
          </a:xfrm>
          <a:prstGeom prst="rect">
            <a:avLst/>
          </a:prstGeom>
        </p:spPr>
      </p:pic>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UAVSAR</a:t>
            </a:r>
            <a:endParaRPr lang="en-US" sz="4000" dirty="0">
              <a:solidFill>
                <a:schemeClr val="bg1"/>
              </a:solidFill>
              <a:latin typeface="Century Gothic" panose="020B0502020202020204" pitchFamily="34" charset="0"/>
            </a:endParaRPr>
          </a:p>
        </p:txBody>
      </p:sp>
      <p:sp>
        <p:nvSpPr>
          <p:cNvPr id="3" name="TextBox 2"/>
          <p:cNvSpPr txBox="1"/>
          <p:nvPr/>
        </p:nvSpPr>
        <p:spPr>
          <a:xfrm>
            <a:off x="7734300" y="1905000"/>
            <a:ext cx="2646878" cy="646331"/>
          </a:xfrm>
          <a:prstGeom prst="rect">
            <a:avLst/>
          </a:prstGeom>
          <a:noFill/>
        </p:spPr>
        <p:txBody>
          <a:bodyPr wrap="none" rtlCol="0">
            <a:spAutoFit/>
          </a:bodyPr>
          <a:lstStyle/>
          <a:p>
            <a:r>
              <a:rPr lang="en-US" sz="3600" dirty="0" smtClean="0">
                <a:solidFill>
                  <a:srgbClr val="FFFFFF"/>
                </a:solidFill>
              </a:rPr>
              <a:t>2014 - 2013</a:t>
            </a:r>
            <a:endParaRPr lang="en-US" sz="3600" dirty="0">
              <a:solidFill>
                <a:srgbClr val="FFFFFF"/>
              </a:solidFill>
            </a:endParaRPr>
          </a:p>
        </p:txBody>
      </p:sp>
      <p:grpSp>
        <p:nvGrpSpPr>
          <p:cNvPr id="52" name="Group 51"/>
          <p:cNvGrpSpPr/>
          <p:nvPr/>
        </p:nvGrpSpPr>
        <p:grpSpPr>
          <a:xfrm>
            <a:off x="8084777" y="4876800"/>
            <a:ext cx="4048330" cy="1747423"/>
            <a:chOff x="8143670" y="4916291"/>
            <a:chExt cx="4048330" cy="1747423"/>
          </a:xfrm>
        </p:grpSpPr>
        <p:grpSp>
          <p:nvGrpSpPr>
            <p:cNvPr id="45" name="Group 44"/>
            <p:cNvGrpSpPr/>
            <p:nvPr/>
          </p:nvGrpSpPr>
          <p:grpSpPr>
            <a:xfrm>
              <a:off x="8204606" y="4916291"/>
              <a:ext cx="3987394" cy="1631216"/>
              <a:chOff x="13108250" y="12932113"/>
              <a:chExt cx="3987394" cy="1631216"/>
            </a:xfrm>
          </p:grpSpPr>
          <p:sp>
            <p:nvSpPr>
              <p:cNvPr id="47" name="TextBox 46"/>
              <p:cNvSpPr txBox="1"/>
              <p:nvPr/>
            </p:nvSpPr>
            <p:spPr>
              <a:xfrm>
                <a:off x="13331709" y="12932113"/>
                <a:ext cx="3763935" cy="1631216"/>
              </a:xfrm>
              <a:prstGeom prst="rect">
                <a:avLst/>
              </a:prstGeom>
              <a:noFill/>
            </p:spPr>
            <p:txBody>
              <a:bodyPr wrap="square" rtlCol="0">
                <a:spAutoFit/>
              </a:bodyPr>
              <a:lstStyle/>
              <a:p>
                <a:r>
                  <a:rPr lang="en-US" sz="2000" dirty="0" smtClean="0">
                    <a:solidFill>
                      <a:schemeClr val="bg2">
                        <a:lumMod val="50000"/>
                      </a:schemeClr>
                    </a:solidFill>
                  </a:rPr>
                  <a:t>    RVI Change Legend</a:t>
                </a:r>
              </a:p>
              <a:p>
                <a:endParaRPr lang="en-US" sz="2000" dirty="0">
                  <a:solidFill>
                    <a:schemeClr val="bg2">
                      <a:lumMod val="50000"/>
                    </a:schemeClr>
                  </a:solidFill>
                </a:endParaRPr>
              </a:p>
              <a:p>
                <a:r>
                  <a:rPr lang="en-US" sz="2000" dirty="0" smtClean="0">
                    <a:solidFill>
                      <a:schemeClr val="bg2">
                        <a:lumMod val="50000"/>
                      </a:schemeClr>
                    </a:solidFill>
                  </a:rPr>
                  <a:t>Negative change (Min- -.1)</a:t>
                </a:r>
              </a:p>
              <a:p>
                <a:r>
                  <a:rPr lang="en-US" sz="2000" dirty="0" smtClean="0">
                    <a:solidFill>
                      <a:schemeClr val="bg2">
                        <a:lumMod val="50000"/>
                      </a:schemeClr>
                    </a:solidFill>
                  </a:rPr>
                  <a:t>No change (-.1- .1)</a:t>
                </a:r>
              </a:p>
              <a:p>
                <a:r>
                  <a:rPr lang="en-US" sz="2000" dirty="0" smtClean="0">
                    <a:solidFill>
                      <a:schemeClr val="bg2">
                        <a:lumMod val="50000"/>
                      </a:schemeClr>
                    </a:solidFill>
                  </a:rPr>
                  <a:t>Positive change (.1 – Max)</a:t>
                </a:r>
                <a:endParaRPr lang="en-US" sz="2000" dirty="0">
                  <a:solidFill>
                    <a:schemeClr val="bg2">
                      <a:lumMod val="50000"/>
                    </a:schemeClr>
                  </a:solidFill>
                </a:endParaRPr>
              </a:p>
            </p:txBody>
          </p:sp>
          <p:sp>
            <p:nvSpPr>
              <p:cNvPr id="48" name="Rectangle 47"/>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8143670" y="4934832"/>
              <a:ext cx="4048330" cy="1728882"/>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624457" y="5220189"/>
            <a:ext cx="2893946" cy="500509"/>
            <a:chOff x="1834264" y="5142745"/>
            <a:chExt cx="2893946" cy="500509"/>
          </a:xfrm>
        </p:grpSpPr>
        <p:cxnSp>
          <p:nvCxnSpPr>
            <p:cNvPr id="6" name="Straight Connector 5"/>
            <p:cNvCxnSpPr/>
            <p:nvPr/>
          </p:nvCxnSpPr>
          <p:spPr>
            <a:xfrm>
              <a:off x="2000250" y="5486400"/>
              <a:ext cx="2098221" cy="653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2557053"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066509" y="5381896"/>
              <a:ext cx="5439" cy="2613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110444"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00250" y="5362302"/>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05250" y="5152544"/>
              <a:ext cx="822960" cy="276999"/>
            </a:xfrm>
            <a:prstGeom prst="rect">
              <a:avLst/>
            </a:prstGeom>
            <a:noFill/>
          </p:spPr>
          <p:txBody>
            <a:bodyPr wrap="square" rtlCol="0">
              <a:spAutoFit/>
            </a:bodyPr>
            <a:lstStyle/>
            <a:p>
              <a:r>
                <a:rPr lang="en-US" sz="1200" dirty="0" smtClean="0">
                  <a:solidFill>
                    <a:schemeClr val="accent2"/>
                  </a:solidFill>
                </a:rPr>
                <a:t>20km</a:t>
              </a:r>
              <a:endParaRPr lang="en-US" sz="1200" dirty="0">
                <a:solidFill>
                  <a:schemeClr val="accent2"/>
                </a:solidFill>
              </a:endParaRPr>
            </a:p>
          </p:txBody>
        </p:sp>
        <p:sp>
          <p:nvSpPr>
            <p:cNvPr id="41" name="TextBox 40"/>
            <p:cNvSpPr txBox="1"/>
            <p:nvPr/>
          </p:nvSpPr>
          <p:spPr>
            <a:xfrm>
              <a:off x="2870018" y="5142747"/>
              <a:ext cx="822960" cy="276999"/>
            </a:xfrm>
            <a:prstGeom prst="rect">
              <a:avLst/>
            </a:prstGeom>
            <a:noFill/>
          </p:spPr>
          <p:txBody>
            <a:bodyPr wrap="square" rtlCol="0">
              <a:spAutoFit/>
            </a:bodyPr>
            <a:lstStyle/>
            <a:p>
              <a:r>
                <a:rPr lang="en-US" sz="1200" dirty="0">
                  <a:solidFill>
                    <a:schemeClr val="accent2"/>
                  </a:solidFill>
                </a:rPr>
                <a:t>1</a:t>
              </a:r>
              <a:r>
                <a:rPr lang="en-US" sz="1200" dirty="0" smtClean="0">
                  <a:solidFill>
                    <a:schemeClr val="accent2"/>
                  </a:solidFill>
                </a:rPr>
                <a:t>0km</a:t>
              </a:r>
              <a:endParaRPr lang="en-US" sz="1200" dirty="0">
                <a:solidFill>
                  <a:schemeClr val="accent2"/>
                </a:solidFill>
              </a:endParaRPr>
            </a:p>
          </p:txBody>
        </p:sp>
        <p:sp>
          <p:nvSpPr>
            <p:cNvPr id="42" name="TextBox 41"/>
            <p:cNvSpPr txBox="1"/>
            <p:nvPr/>
          </p:nvSpPr>
          <p:spPr>
            <a:xfrm>
              <a:off x="2313215" y="5142746"/>
              <a:ext cx="822960" cy="276999"/>
            </a:xfrm>
            <a:prstGeom prst="rect">
              <a:avLst/>
            </a:prstGeom>
            <a:noFill/>
          </p:spPr>
          <p:txBody>
            <a:bodyPr wrap="square" rtlCol="0">
              <a:spAutoFit/>
            </a:bodyPr>
            <a:lstStyle/>
            <a:p>
              <a:r>
                <a:rPr lang="en-US" sz="1200" dirty="0">
                  <a:solidFill>
                    <a:schemeClr val="accent2"/>
                  </a:solidFill>
                </a:rPr>
                <a:t>5</a:t>
              </a:r>
              <a:r>
                <a:rPr lang="en-US" sz="1200" dirty="0" smtClean="0">
                  <a:solidFill>
                    <a:schemeClr val="accent2"/>
                  </a:solidFill>
                </a:rPr>
                <a:t>km</a:t>
              </a:r>
              <a:endParaRPr lang="en-US" sz="1200" dirty="0">
                <a:solidFill>
                  <a:schemeClr val="accent2"/>
                </a:solidFill>
              </a:endParaRPr>
            </a:p>
          </p:txBody>
        </p:sp>
        <p:sp>
          <p:nvSpPr>
            <p:cNvPr id="43" name="TextBox 42"/>
            <p:cNvSpPr txBox="1"/>
            <p:nvPr/>
          </p:nvSpPr>
          <p:spPr>
            <a:xfrm>
              <a:off x="1834264" y="5142745"/>
              <a:ext cx="822960" cy="276999"/>
            </a:xfrm>
            <a:prstGeom prst="rect">
              <a:avLst/>
            </a:prstGeom>
            <a:noFill/>
          </p:spPr>
          <p:txBody>
            <a:bodyPr wrap="square" rtlCol="0">
              <a:spAutoFit/>
            </a:bodyPr>
            <a:lstStyle/>
            <a:p>
              <a:r>
                <a:rPr lang="en-US" sz="1200" dirty="0" smtClean="0">
                  <a:solidFill>
                    <a:schemeClr val="accent2"/>
                  </a:solidFill>
                </a:rPr>
                <a:t>0km</a:t>
              </a:r>
              <a:endParaRPr lang="en-US" sz="1200" dirty="0">
                <a:solidFill>
                  <a:schemeClr val="accent2"/>
                </a:solidFill>
              </a:endParaRPr>
            </a:p>
          </p:txBody>
        </p:sp>
      </p:grpSp>
      <p:sp>
        <p:nvSpPr>
          <p:cNvPr id="51" name="TextBox 50"/>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2011-2010</a:t>
            </a:r>
            <a:endParaRPr lang="en-US" sz="2000" dirty="0">
              <a:solidFill>
                <a:schemeClr val="bg2">
                  <a:lumMod val="50000"/>
                </a:schemeClr>
              </a:solidFill>
            </a:endParaRPr>
          </a:p>
        </p:txBody>
      </p:sp>
    </p:spTree>
    <p:extLst>
      <p:ext uri="{BB962C8B-B14F-4D97-AF65-F5344CB8AC3E}">
        <p14:creationId xmlns:p14="http://schemas.microsoft.com/office/powerpoint/2010/main" val="1557410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UAVSAR</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833" t="23047" r="5942" b="24343"/>
          <a:stretch/>
        </p:blipFill>
        <p:spPr>
          <a:xfrm>
            <a:off x="2379617" y="1690120"/>
            <a:ext cx="8007532" cy="3607934"/>
          </a:xfrm>
          <a:prstGeom prst="rect">
            <a:avLst/>
          </a:prstGeom>
        </p:spPr>
      </p:pic>
      <p:grpSp>
        <p:nvGrpSpPr>
          <p:cNvPr id="14" name="Group 13"/>
          <p:cNvGrpSpPr/>
          <p:nvPr/>
        </p:nvGrpSpPr>
        <p:grpSpPr>
          <a:xfrm>
            <a:off x="1624457" y="5220189"/>
            <a:ext cx="2893946" cy="500509"/>
            <a:chOff x="1834264" y="5142745"/>
            <a:chExt cx="2893946" cy="500509"/>
          </a:xfrm>
        </p:grpSpPr>
        <p:cxnSp>
          <p:nvCxnSpPr>
            <p:cNvPr id="15" name="Straight Connector 14"/>
            <p:cNvCxnSpPr/>
            <p:nvPr/>
          </p:nvCxnSpPr>
          <p:spPr>
            <a:xfrm>
              <a:off x="2000250" y="5486400"/>
              <a:ext cx="2098221" cy="653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2557053"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66509" y="5381896"/>
              <a:ext cx="5439" cy="2613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0444"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00250" y="5362302"/>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05250" y="5152544"/>
              <a:ext cx="822960" cy="276999"/>
            </a:xfrm>
            <a:prstGeom prst="rect">
              <a:avLst/>
            </a:prstGeom>
            <a:noFill/>
          </p:spPr>
          <p:txBody>
            <a:bodyPr wrap="square" rtlCol="0">
              <a:spAutoFit/>
            </a:bodyPr>
            <a:lstStyle/>
            <a:p>
              <a:r>
                <a:rPr lang="en-US" sz="1200" dirty="0" smtClean="0">
                  <a:solidFill>
                    <a:schemeClr val="accent2"/>
                  </a:solidFill>
                </a:rPr>
                <a:t>20km</a:t>
              </a:r>
              <a:endParaRPr lang="en-US" sz="1200" dirty="0">
                <a:solidFill>
                  <a:schemeClr val="accent2"/>
                </a:solidFill>
              </a:endParaRPr>
            </a:p>
          </p:txBody>
        </p:sp>
        <p:sp>
          <p:nvSpPr>
            <p:cNvPr id="21" name="TextBox 20"/>
            <p:cNvSpPr txBox="1"/>
            <p:nvPr/>
          </p:nvSpPr>
          <p:spPr>
            <a:xfrm>
              <a:off x="2870018" y="5142747"/>
              <a:ext cx="822960" cy="276999"/>
            </a:xfrm>
            <a:prstGeom prst="rect">
              <a:avLst/>
            </a:prstGeom>
            <a:noFill/>
          </p:spPr>
          <p:txBody>
            <a:bodyPr wrap="square" rtlCol="0">
              <a:spAutoFit/>
            </a:bodyPr>
            <a:lstStyle/>
            <a:p>
              <a:r>
                <a:rPr lang="en-US" sz="1200" dirty="0">
                  <a:solidFill>
                    <a:schemeClr val="accent2"/>
                  </a:solidFill>
                </a:rPr>
                <a:t>1</a:t>
              </a:r>
              <a:r>
                <a:rPr lang="en-US" sz="1200" dirty="0" smtClean="0">
                  <a:solidFill>
                    <a:schemeClr val="accent2"/>
                  </a:solidFill>
                </a:rPr>
                <a:t>0km</a:t>
              </a:r>
              <a:endParaRPr lang="en-US" sz="1200" dirty="0">
                <a:solidFill>
                  <a:schemeClr val="accent2"/>
                </a:solidFill>
              </a:endParaRPr>
            </a:p>
          </p:txBody>
        </p:sp>
        <p:sp>
          <p:nvSpPr>
            <p:cNvPr id="22" name="TextBox 21"/>
            <p:cNvSpPr txBox="1"/>
            <p:nvPr/>
          </p:nvSpPr>
          <p:spPr>
            <a:xfrm>
              <a:off x="2313215" y="5142746"/>
              <a:ext cx="822960" cy="276999"/>
            </a:xfrm>
            <a:prstGeom prst="rect">
              <a:avLst/>
            </a:prstGeom>
            <a:noFill/>
          </p:spPr>
          <p:txBody>
            <a:bodyPr wrap="square" rtlCol="0">
              <a:spAutoFit/>
            </a:bodyPr>
            <a:lstStyle/>
            <a:p>
              <a:r>
                <a:rPr lang="en-US" sz="1200" dirty="0">
                  <a:solidFill>
                    <a:schemeClr val="accent2"/>
                  </a:solidFill>
                </a:rPr>
                <a:t>5</a:t>
              </a:r>
              <a:r>
                <a:rPr lang="en-US" sz="1200" dirty="0" smtClean="0">
                  <a:solidFill>
                    <a:schemeClr val="accent2"/>
                  </a:solidFill>
                </a:rPr>
                <a:t>km</a:t>
              </a:r>
              <a:endParaRPr lang="en-US" sz="1200" dirty="0">
                <a:solidFill>
                  <a:schemeClr val="accent2"/>
                </a:solidFill>
              </a:endParaRPr>
            </a:p>
          </p:txBody>
        </p:sp>
        <p:sp>
          <p:nvSpPr>
            <p:cNvPr id="23" name="TextBox 22"/>
            <p:cNvSpPr txBox="1"/>
            <p:nvPr/>
          </p:nvSpPr>
          <p:spPr>
            <a:xfrm>
              <a:off x="1834264" y="5142745"/>
              <a:ext cx="822960" cy="276999"/>
            </a:xfrm>
            <a:prstGeom prst="rect">
              <a:avLst/>
            </a:prstGeom>
            <a:noFill/>
          </p:spPr>
          <p:txBody>
            <a:bodyPr wrap="square" rtlCol="0">
              <a:spAutoFit/>
            </a:bodyPr>
            <a:lstStyle/>
            <a:p>
              <a:r>
                <a:rPr lang="en-US" sz="1200" dirty="0" smtClean="0">
                  <a:solidFill>
                    <a:schemeClr val="accent2"/>
                  </a:solidFill>
                </a:rPr>
                <a:t>0km</a:t>
              </a:r>
              <a:endParaRPr lang="en-US" sz="1200" dirty="0">
                <a:solidFill>
                  <a:schemeClr val="accent2"/>
                </a:solidFill>
              </a:endParaRPr>
            </a:p>
          </p:txBody>
        </p:sp>
      </p:grpSp>
      <p:sp>
        <p:nvSpPr>
          <p:cNvPr id="24" name="TextBox 23"/>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2012-2011</a:t>
            </a:r>
            <a:endParaRPr lang="en-US" sz="2000" dirty="0">
              <a:solidFill>
                <a:schemeClr val="bg2">
                  <a:lumMod val="50000"/>
                </a:schemeClr>
              </a:solidFill>
            </a:endParaRPr>
          </a:p>
        </p:txBody>
      </p:sp>
      <p:grpSp>
        <p:nvGrpSpPr>
          <p:cNvPr id="25" name="Group 24"/>
          <p:cNvGrpSpPr/>
          <p:nvPr/>
        </p:nvGrpSpPr>
        <p:grpSpPr>
          <a:xfrm>
            <a:off x="8084777" y="4876800"/>
            <a:ext cx="4048330" cy="1747423"/>
            <a:chOff x="8143670" y="4916291"/>
            <a:chExt cx="4048330" cy="1747423"/>
          </a:xfrm>
        </p:grpSpPr>
        <p:grpSp>
          <p:nvGrpSpPr>
            <p:cNvPr id="26" name="Group 25"/>
            <p:cNvGrpSpPr/>
            <p:nvPr/>
          </p:nvGrpSpPr>
          <p:grpSpPr>
            <a:xfrm>
              <a:off x="8204606" y="4916291"/>
              <a:ext cx="3987394" cy="1631216"/>
              <a:chOff x="13108250" y="12932113"/>
              <a:chExt cx="3987394" cy="1631216"/>
            </a:xfrm>
          </p:grpSpPr>
          <p:sp>
            <p:nvSpPr>
              <p:cNvPr id="28" name="TextBox 27"/>
              <p:cNvSpPr txBox="1"/>
              <p:nvPr/>
            </p:nvSpPr>
            <p:spPr>
              <a:xfrm>
                <a:off x="13331709" y="12932113"/>
                <a:ext cx="3763935" cy="1631216"/>
              </a:xfrm>
              <a:prstGeom prst="rect">
                <a:avLst/>
              </a:prstGeom>
              <a:noFill/>
            </p:spPr>
            <p:txBody>
              <a:bodyPr wrap="square" rtlCol="0">
                <a:spAutoFit/>
              </a:bodyPr>
              <a:lstStyle/>
              <a:p>
                <a:r>
                  <a:rPr lang="en-US" sz="2000" dirty="0" smtClean="0">
                    <a:solidFill>
                      <a:schemeClr val="bg2">
                        <a:lumMod val="50000"/>
                      </a:schemeClr>
                    </a:solidFill>
                  </a:rPr>
                  <a:t>    RVI Change Legend</a:t>
                </a:r>
              </a:p>
              <a:p>
                <a:endParaRPr lang="en-US" sz="2000" dirty="0">
                  <a:solidFill>
                    <a:schemeClr val="bg2">
                      <a:lumMod val="50000"/>
                    </a:schemeClr>
                  </a:solidFill>
                </a:endParaRPr>
              </a:p>
              <a:p>
                <a:r>
                  <a:rPr lang="en-US" sz="2000" dirty="0" smtClean="0">
                    <a:solidFill>
                      <a:schemeClr val="bg2">
                        <a:lumMod val="50000"/>
                      </a:schemeClr>
                    </a:solidFill>
                  </a:rPr>
                  <a:t>Negative change (Min- -.1)</a:t>
                </a:r>
              </a:p>
              <a:p>
                <a:r>
                  <a:rPr lang="en-US" sz="2000" dirty="0" smtClean="0">
                    <a:solidFill>
                      <a:schemeClr val="bg2">
                        <a:lumMod val="50000"/>
                      </a:schemeClr>
                    </a:solidFill>
                  </a:rPr>
                  <a:t>No change (-.1- .1)</a:t>
                </a:r>
              </a:p>
              <a:p>
                <a:r>
                  <a:rPr lang="en-US" sz="2000" dirty="0" smtClean="0">
                    <a:solidFill>
                      <a:schemeClr val="bg2">
                        <a:lumMod val="50000"/>
                      </a:schemeClr>
                    </a:solidFill>
                  </a:rPr>
                  <a:t>Positive change (.1 – Max)</a:t>
                </a:r>
                <a:endParaRPr lang="en-US" sz="2000" dirty="0">
                  <a:solidFill>
                    <a:schemeClr val="bg2">
                      <a:lumMod val="50000"/>
                    </a:schemeClr>
                  </a:solidFill>
                </a:endParaRPr>
              </a:p>
            </p:txBody>
          </p:sp>
          <p:sp>
            <p:nvSpPr>
              <p:cNvPr id="29" name="Rectangle 28"/>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0" name="Rectangle 29"/>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1" name="Rectangle 30"/>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27" name="Rectangle 26"/>
            <p:cNvSpPr/>
            <p:nvPr/>
          </p:nvSpPr>
          <p:spPr>
            <a:xfrm>
              <a:off x="8143670" y="4934832"/>
              <a:ext cx="4048330" cy="1728882"/>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Tree>
    <p:extLst>
      <p:ext uri="{BB962C8B-B14F-4D97-AF65-F5344CB8AC3E}">
        <p14:creationId xmlns:p14="http://schemas.microsoft.com/office/powerpoint/2010/main" val="3147726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UAVSAR</a:t>
            </a:r>
            <a:endParaRPr lang="en-US" sz="4000" dirty="0">
              <a:solidFill>
                <a:schemeClr val="bg1"/>
              </a:solidFill>
              <a:latin typeface="Century Gothic" panose="020B0502020202020204" pitchFamily="34" charset="0"/>
            </a:endParaRPr>
          </a:p>
        </p:txBody>
      </p:sp>
      <p:grpSp>
        <p:nvGrpSpPr>
          <p:cNvPr id="13" name="Group 12"/>
          <p:cNvGrpSpPr/>
          <p:nvPr/>
        </p:nvGrpSpPr>
        <p:grpSpPr>
          <a:xfrm>
            <a:off x="1624457" y="5220189"/>
            <a:ext cx="2893946" cy="500509"/>
            <a:chOff x="1834264" y="5142745"/>
            <a:chExt cx="2893946" cy="500509"/>
          </a:xfrm>
        </p:grpSpPr>
        <p:cxnSp>
          <p:nvCxnSpPr>
            <p:cNvPr id="14" name="Straight Connector 13"/>
            <p:cNvCxnSpPr/>
            <p:nvPr/>
          </p:nvCxnSpPr>
          <p:spPr>
            <a:xfrm>
              <a:off x="2000250" y="5486400"/>
              <a:ext cx="2098221" cy="653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2557053"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66509" y="5381896"/>
              <a:ext cx="5439" cy="2613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10444"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000250" y="5362302"/>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05250" y="5152544"/>
              <a:ext cx="822960" cy="276999"/>
            </a:xfrm>
            <a:prstGeom prst="rect">
              <a:avLst/>
            </a:prstGeom>
            <a:noFill/>
          </p:spPr>
          <p:txBody>
            <a:bodyPr wrap="square" rtlCol="0">
              <a:spAutoFit/>
            </a:bodyPr>
            <a:lstStyle/>
            <a:p>
              <a:r>
                <a:rPr lang="en-US" sz="1200" dirty="0" smtClean="0">
                  <a:solidFill>
                    <a:schemeClr val="accent2"/>
                  </a:solidFill>
                </a:rPr>
                <a:t>20km</a:t>
              </a:r>
              <a:endParaRPr lang="en-US" sz="1200" dirty="0">
                <a:solidFill>
                  <a:schemeClr val="accent2"/>
                </a:solidFill>
              </a:endParaRPr>
            </a:p>
          </p:txBody>
        </p:sp>
        <p:sp>
          <p:nvSpPr>
            <p:cNvPr id="20" name="TextBox 19"/>
            <p:cNvSpPr txBox="1"/>
            <p:nvPr/>
          </p:nvSpPr>
          <p:spPr>
            <a:xfrm>
              <a:off x="2870018" y="5142747"/>
              <a:ext cx="822960" cy="276999"/>
            </a:xfrm>
            <a:prstGeom prst="rect">
              <a:avLst/>
            </a:prstGeom>
            <a:noFill/>
          </p:spPr>
          <p:txBody>
            <a:bodyPr wrap="square" rtlCol="0">
              <a:spAutoFit/>
            </a:bodyPr>
            <a:lstStyle/>
            <a:p>
              <a:r>
                <a:rPr lang="en-US" sz="1200" dirty="0">
                  <a:solidFill>
                    <a:schemeClr val="accent2"/>
                  </a:solidFill>
                </a:rPr>
                <a:t>1</a:t>
              </a:r>
              <a:r>
                <a:rPr lang="en-US" sz="1200" dirty="0" smtClean="0">
                  <a:solidFill>
                    <a:schemeClr val="accent2"/>
                  </a:solidFill>
                </a:rPr>
                <a:t>0km</a:t>
              </a:r>
              <a:endParaRPr lang="en-US" sz="1200" dirty="0">
                <a:solidFill>
                  <a:schemeClr val="accent2"/>
                </a:solidFill>
              </a:endParaRPr>
            </a:p>
          </p:txBody>
        </p:sp>
        <p:sp>
          <p:nvSpPr>
            <p:cNvPr id="21" name="TextBox 20"/>
            <p:cNvSpPr txBox="1"/>
            <p:nvPr/>
          </p:nvSpPr>
          <p:spPr>
            <a:xfrm>
              <a:off x="2313215" y="5142746"/>
              <a:ext cx="822960" cy="276999"/>
            </a:xfrm>
            <a:prstGeom prst="rect">
              <a:avLst/>
            </a:prstGeom>
            <a:noFill/>
          </p:spPr>
          <p:txBody>
            <a:bodyPr wrap="square" rtlCol="0">
              <a:spAutoFit/>
            </a:bodyPr>
            <a:lstStyle/>
            <a:p>
              <a:r>
                <a:rPr lang="en-US" sz="1200" dirty="0">
                  <a:solidFill>
                    <a:schemeClr val="accent2"/>
                  </a:solidFill>
                </a:rPr>
                <a:t>5</a:t>
              </a:r>
              <a:r>
                <a:rPr lang="en-US" sz="1200" dirty="0" smtClean="0">
                  <a:solidFill>
                    <a:schemeClr val="accent2"/>
                  </a:solidFill>
                </a:rPr>
                <a:t>km</a:t>
              </a:r>
              <a:endParaRPr lang="en-US" sz="1200" dirty="0">
                <a:solidFill>
                  <a:schemeClr val="accent2"/>
                </a:solidFill>
              </a:endParaRPr>
            </a:p>
          </p:txBody>
        </p:sp>
        <p:sp>
          <p:nvSpPr>
            <p:cNvPr id="22" name="TextBox 21"/>
            <p:cNvSpPr txBox="1"/>
            <p:nvPr/>
          </p:nvSpPr>
          <p:spPr>
            <a:xfrm>
              <a:off x="1834264" y="5142745"/>
              <a:ext cx="822960" cy="276999"/>
            </a:xfrm>
            <a:prstGeom prst="rect">
              <a:avLst/>
            </a:prstGeom>
            <a:noFill/>
          </p:spPr>
          <p:txBody>
            <a:bodyPr wrap="square" rtlCol="0">
              <a:spAutoFit/>
            </a:bodyPr>
            <a:lstStyle/>
            <a:p>
              <a:r>
                <a:rPr lang="en-US" sz="1200" dirty="0" smtClean="0">
                  <a:solidFill>
                    <a:schemeClr val="accent2"/>
                  </a:solidFill>
                </a:rPr>
                <a:t>0km</a:t>
              </a:r>
              <a:endParaRPr lang="en-US" sz="1200" dirty="0">
                <a:solidFill>
                  <a:schemeClr val="accent2"/>
                </a:solidFill>
              </a:endParaRPr>
            </a:p>
          </p:txBody>
        </p:sp>
      </p:grpSp>
      <p:pic>
        <p:nvPicPr>
          <p:cNvPr id="23" name="Picture 2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5098" b="72784" l="4182" r="94091"/>
                    </a14:imgEffect>
                  </a14:imgLayer>
                </a14:imgProps>
              </a:ext>
              <a:ext uri="{28A0092B-C50C-407E-A947-70E740481C1C}">
                <a14:useLocalDpi xmlns:a14="http://schemas.microsoft.com/office/drawing/2010/main" val="0"/>
              </a:ext>
            </a:extLst>
          </a:blip>
          <a:srcRect l="3980" t="23651" r="5942" b="26063"/>
          <a:stretch/>
        </p:blipFill>
        <p:spPr>
          <a:xfrm>
            <a:off x="2347246" y="1761121"/>
            <a:ext cx="7994469" cy="3448595"/>
          </a:xfrm>
          <a:prstGeom prst="rect">
            <a:avLst/>
          </a:prstGeom>
        </p:spPr>
      </p:pic>
      <p:sp>
        <p:nvSpPr>
          <p:cNvPr id="24" name="TextBox 23"/>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2013-2012</a:t>
            </a:r>
            <a:endParaRPr lang="en-US" sz="2000" dirty="0">
              <a:solidFill>
                <a:schemeClr val="bg2">
                  <a:lumMod val="50000"/>
                </a:schemeClr>
              </a:solidFill>
            </a:endParaRPr>
          </a:p>
        </p:txBody>
      </p:sp>
      <p:grpSp>
        <p:nvGrpSpPr>
          <p:cNvPr id="25" name="Group 24"/>
          <p:cNvGrpSpPr/>
          <p:nvPr/>
        </p:nvGrpSpPr>
        <p:grpSpPr>
          <a:xfrm>
            <a:off x="8084777" y="4876800"/>
            <a:ext cx="4048330" cy="1747423"/>
            <a:chOff x="8143670" y="4916291"/>
            <a:chExt cx="4048330" cy="1747423"/>
          </a:xfrm>
        </p:grpSpPr>
        <p:grpSp>
          <p:nvGrpSpPr>
            <p:cNvPr id="26" name="Group 25"/>
            <p:cNvGrpSpPr/>
            <p:nvPr/>
          </p:nvGrpSpPr>
          <p:grpSpPr>
            <a:xfrm>
              <a:off x="8204606" y="4916291"/>
              <a:ext cx="3987394" cy="1631216"/>
              <a:chOff x="13108250" y="12932113"/>
              <a:chExt cx="3987394" cy="1631216"/>
            </a:xfrm>
          </p:grpSpPr>
          <p:sp>
            <p:nvSpPr>
              <p:cNvPr id="28" name="TextBox 27"/>
              <p:cNvSpPr txBox="1"/>
              <p:nvPr/>
            </p:nvSpPr>
            <p:spPr>
              <a:xfrm>
                <a:off x="13331709" y="12932113"/>
                <a:ext cx="3763935" cy="1631216"/>
              </a:xfrm>
              <a:prstGeom prst="rect">
                <a:avLst/>
              </a:prstGeom>
              <a:noFill/>
            </p:spPr>
            <p:txBody>
              <a:bodyPr wrap="square" rtlCol="0">
                <a:spAutoFit/>
              </a:bodyPr>
              <a:lstStyle/>
              <a:p>
                <a:r>
                  <a:rPr lang="en-US" sz="2000" dirty="0" smtClean="0">
                    <a:solidFill>
                      <a:schemeClr val="bg2">
                        <a:lumMod val="50000"/>
                      </a:schemeClr>
                    </a:solidFill>
                  </a:rPr>
                  <a:t>    RVI Change Legend</a:t>
                </a:r>
              </a:p>
              <a:p>
                <a:endParaRPr lang="en-US" sz="2000" dirty="0">
                  <a:solidFill>
                    <a:schemeClr val="bg2">
                      <a:lumMod val="50000"/>
                    </a:schemeClr>
                  </a:solidFill>
                </a:endParaRPr>
              </a:p>
              <a:p>
                <a:r>
                  <a:rPr lang="en-US" sz="2000" dirty="0" smtClean="0">
                    <a:solidFill>
                      <a:schemeClr val="bg2">
                        <a:lumMod val="50000"/>
                      </a:schemeClr>
                    </a:solidFill>
                  </a:rPr>
                  <a:t>Negative change (Min- -.1)</a:t>
                </a:r>
              </a:p>
              <a:p>
                <a:r>
                  <a:rPr lang="en-US" sz="2000" dirty="0" smtClean="0">
                    <a:solidFill>
                      <a:schemeClr val="bg2">
                        <a:lumMod val="50000"/>
                      </a:schemeClr>
                    </a:solidFill>
                  </a:rPr>
                  <a:t>No change (-.1- .1)</a:t>
                </a:r>
              </a:p>
              <a:p>
                <a:r>
                  <a:rPr lang="en-US" sz="2000" dirty="0" smtClean="0">
                    <a:solidFill>
                      <a:schemeClr val="bg2">
                        <a:lumMod val="50000"/>
                      </a:schemeClr>
                    </a:solidFill>
                  </a:rPr>
                  <a:t>Positive change (.1 – Max)</a:t>
                </a:r>
                <a:endParaRPr lang="en-US" sz="2000" dirty="0">
                  <a:solidFill>
                    <a:schemeClr val="bg2">
                      <a:lumMod val="50000"/>
                    </a:schemeClr>
                  </a:solidFill>
                </a:endParaRPr>
              </a:p>
            </p:txBody>
          </p:sp>
          <p:sp>
            <p:nvSpPr>
              <p:cNvPr id="29" name="Rectangle 28"/>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0" name="Rectangle 29"/>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1" name="Rectangle 30"/>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27" name="Rectangle 26"/>
            <p:cNvSpPr/>
            <p:nvPr/>
          </p:nvSpPr>
          <p:spPr>
            <a:xfrm>
              <a:off x="8143670" y="4934832"/>
              <a:ext cx="4048330" cy="1728882"/>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Tree>
    <p:extLst>
      <p:ext uri="{BB962C8B-B14F-4D97-AF65-F5344CB8AC3E}">
        <p14:creationId xmlns:p14="http://schemas.microsoft.com/office/powerpoint/2010/main" val="429191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UAVSAR</a:t>
            </a:r>
            <a:endParaRPr lang="en-US" sz="4000" dirty="0">
              <a:solidFill>
                <a:schemeClr val="bg1"/>
              </a:solidFill>
              <a:latin typeface="Century Gothic" panose="020B0502020202020204" pitchFamily="34" charset="0"/>
            </a:endParaRPr>
          </a:p>
        </p:txBody>
      </p:sp>
      <p:grpSp>
        <p:nvGrpSpPr>
          <p:cNvPr id="13" name="Group 12"/>
          <p:cNvGrpSpPr/>
          <p:nvPr/>
        </p:nvGrpSpPr>
        <p:grpSpPr>
          <a:xfrm>
            <a:off x="1624457" y="5220189"/>
            <a:ext cx="2893946" cy="500509"/>
            <a:chOff x="1834264" y="5142745"/>
            <a:chExt cx="2893946" cy="500509"/>
          </a:xfrm>
        </p:grpSpPr>
        <p:cxnSp>
          <p:nvCxnSpPr>
            <p:cNvPr id="14" name="Straight Connector 13"/>
            <p:cNvCxnSpPr/>
            <p:nvPr/>
          </p:nvCxnSpPr>
          <p:spPr>
            <a:xfrm>
              <a:off x="2000250" y="5486400"/>
              <a:ext cx="2098221" cy="653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2557053"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66509" y="5381896"/>
              <a:ext cx="5439" cy="2613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10444"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000250" y="5362302"/>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05250" y="5152544"/>
              <a:ext cx="822960" cy="276999"/>
            </a:xfrm>
            <a:prstGeom prst="rect">
              <a:avLst/>
            </a:prstGeom>
            <a:noFill/>
          </p:spPr>
          <p:txBody>
            <a:bodyPr wrap="square" rtlCol="0">
              <a:spAutoFit/>
            </a:bodyPr>
            <a:lstStyle/>
            <a:p>
              <a:r>
                <a:rPr lang="en-US" sz="1200" dirty="0" smtClean="0">
                  <a:solidFill>
                    <a:schemeClr val="accent2"/>
                  </a:solidFill>
                </a:rPr>
                <a:t>20km</a:t>
              </a:r>
              <a:endParaRPr lang="en-US" sz="1200" dirty="0">
                <a:solidFill>
                  <a:schemeClr val="accent2"/>
                </a:solidFill>
              </a:endParaRPr>
            </a:p>
          </p:txBody>
        </p:sp>
        <p:sp>
          <p:nvSpPr>
            <p:cNvPr id="20" name="TextBox 19"/>
            <p:cNvSpPr txBox="1"/>
            <p:nvPr/>
          </p:nvSpPr>
          <p:spPr>
            <a:xfrm>
              <a:off x="2870018" y="5142747"/>
              <a:ext cx="822960" cy="276999"/>
            </a:xfrm>
            <a:prstGeom prst="rect">
              <a:avLst/>
            </a:prstGeom>
            <a:noFill/>
          </p:spPr>
          <p:txBody>
            <a:bodyPr wrap="square" rtlCol="0">
              <a:spAutoFit/>
            </a:bodyPr>
            <a:lstStyle/>
            <a:p>
              <a:r>
                <a:rPr lang="en-US" sz="1200" dirty="0">
                  <a:solidFill>
                    <a:schemeClr val="accent2"/>
                  </a:solidFill>
                </a:rPr>
                <a:t>1</a:t>
              </a:r>
              <a:r>
                <a:rPr lang="en-US" sz="1200" dirty="0" smtClean="0">
                  <a:solidFill>
                    <a:schemeClr val="accent2"/>
                  </a:solidFill>
                </a:rPr>
                <a:t>0km</a:t>
              </a:r>
              <a:endParaRPr lang="en-US" sz="1200" dirty="0">
                <a:solidFill>
                  <a:schemeClr val="accent2"/>
                </a:solidFill>
              </a:endParaRPr>
            </a:p>
          </p:txBody>
        </p:sp>
        <p:sp>
          <p:nvSpPr>
            <p:cNvPr id="21" name="TextBox 20"/>
            <p:cNvSpPr txBox="1"/>
            <p:nvPr/>
          </p:nvSpPr>
          <p:spPr>
            <a:xfrm>
              <a:off x="2313215" y="5142746"/>
              <a:ext cx="822960" cy="276999"/>
            </a:xfrm>
            <a:prstGeom prst="rect">
              <a:avLst/>
            </a:prstGeom>
            <a:noFill/>
          </p:spPr>
          <p:txBody>
            <a:bodyPr wrap="square" rtlCol="0">
              <a:spAutoFit/>
            </a:bodyPr>
            <a:lstStyle/>
            <a:p>
              <a:r>
                <a:rPr lang="en-US" sz="1200" dirty="0">
                  <a:solidFill>
                    <a:schemeClr val="accent2"/>
                  </a:solidFill>
                </a:rPr>
                <a:t>5</a:t>
              </a:r>
              <a:r>
                <a:rPr lang="en-US" sz="1200" dirty="0" smtClean="0">
                  <a:solidFill>
                    <a:schemeClr val="accent2"/>
                  </a:solidFill>
                </a:rPr>
                <a:t>km</a:t>
              </a:r>
              <a:endParaRPr lang="en-US" sz="1200" dirty="0">
                <a:solidFill>
                  <a:schemeClr val="accent2"/>
                </a:solidFill>
              </a:endParaRPr>
            </a:p>
          </p:txBody>
        </p:sp>
        <p:sp>
          <p:nvSpPr>
            <p:cNvPr id="22" name="TextBox 21"/>
            <p:cNvSpPr txBox="1"/>
            <p:nvPr/>
          </p:nvSpPr>
          <p:spPr>
            <a:xfrm>
              <a:off x="1834264" y="5142745"/>
              <a:ext cx="822960" cy="276999"/>
            </a:xfrm>
            <a:prstGeom prst="rect">
              <a:avLst/>
            </a:prstGeom>
            <a:noFill/>
          </p:spPr>
          <p:txBody>
            <a:bodyPr wrap="square" rtlCol="0">
              <a:spAutoFit/>
            </a:bodyPr>
            <a:lstStyle/>
            <a:p>
              <a:r>
                <a:rPr lang="en-US" sz="1200" dirty="0" smtClean="0">
                  <a:solidFill>
                    <a:schemeClr val="accent2"/>
                  </a:solidFill>
                </a:rPr>
                <a:t>0km</a:t>
              </a:r>
              <a:endParaRPr lang="en-US" sz="1200" dirty="0">
                <a:solidFill>
                  <a:schemeClr val="accent2"/>
                </a:solidFill>
              </a:endParaRPr>
            </a:p>
          </p:txBody>
        </p:sp>
      </p:grpSp>
      <p:pic>
        <p:nvPicPr>
          <p:cNvPr id="23" name="Picture 2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941" b="72588" l="4091" r="94000"/>
                    </a14:imgEffect>
                  </a14:imgLayer>
                </a14:imgProps>
              </a:ext>
              <a:ext uri="{28A0092B-C50C-407E-A947-70E740481C1C}">
                <a14:useLocalDpi xmlns:a14="http://schemas.microsoft.com/office/drawing/2010/main" val="0"/>
              </a:ext>
            </a:extLst>
          </a:blip>
          <a:srcRect l="3979" t="23428" r="6089" b="26286"/>
          <a:stretch/>
        </p:blipFill>
        <p:spPr>
          <a:xfrm>
            <a:off x="2199363" y="1640402"/>
            <a:ext cx="7981406" cy="3448596"/>
          </a:xfrm>
          <a:prstGeom prst="rect">
            <a:avLst/>
          </a:prstGeom>
        </p:spPr>
      </p:pic>
      <p:sp>
        <p:nvSpPr>
          <p:cNvPr id="24" name="TextBox 23"/>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2014-2013</a:t>
            </a:r>
            <a:endParaRPr lang="en-US" sz="2000" dirty="0">
              <a:solidFill>
                <a:schemeClr val="bg2">
                  <a:lumMod val="50000"/>
                </a:schemeClr>
              </a:solidFill>
            </a:endParaRPr>
          </a:p>
        </p:txBody>
      </p:sp>
      <p:grpSp>
        <p:nvGrpSpPr>
          <p:cNvPr id="25" name="Group 24"/>
          <p:cNvGrpSpPr/>
          <p:nvPr/>
        </p:nvGrpSpPr>
        <p:grpSpPr>
          <a:xfrm>
            <a:off x="8084777" y="4876800"/>
            <a:ext cx="4048330" cy="1747423"/>
            <a:chOff x="8143670" y="4916291"/>
            <a:chExt cx="4048330" cy="1747423"/>
          </a:xfrm>
        </p:grpSpPr>
        <p:grpSp>
          <p:nvGrpSpPr>
            <p:cNvPr id="26" name="Group 25"/>
            <p:cNvGrpSpPr/>
            <p:nvPr/>
          </p:nvGrpSpPr>
          <p:grpSpPr>
            <a:xfrm>
              <a:off x="8204606" y="4916291"/>
              <a:ext cx="3987394" cy="1631216"/>
              <a:chOff x="13108250" y="12932113"/>
              <a:chExt cx="3987394" cy="1631216"/>
            </a:xfrm>
          </p:grpSpPr>
          <p:sp>
            <p:nvSpPr>
              <p:cNvPr id="28" name="TextBox 27"/>
              <p:cNvSpPr txBox="1"/>
              <p:nvPr/>
            </p:nvSpPr>
            <p:spPr>
              <a:xfrm>
                <a:off x="13331709" y="12932113"/>
                <a:ext cx="3763935" cy="1631216"/>
              </a:xfrm>
              <a:prstGeom prst="rect">
                <a:avLst/>
              </a:prstGeom>
              <a:noFill/>
            </p:spPr>
            <p:txBody>
              <a:bodyPr wrap="square" rtlCol="0">
                <a:spAutoFit/>
              </a:bodyPr>
              <a:lstStyle/>
              <a:p>
                <a:r>
                  <a:rPr lang="en-US" sz="2000" dirty="0" smtClean="0">
                    <a:solidFill>
                      <a:schemeClr val="bg2">
                        <a:lumMod val="50000"/>
                      </a:schemeClr>
                    </a:solidFill>
                  </a:rPr>
                  <a:t>    RVI Change Legend</a:t>
                </a:r>
              </a:p>
              <a:p>
                <a:endParaRPr lang="en-US" sz="2000" dirty="0">
                  <a:solidFill>
                    <a:schemeClr val="bg2">
                      <a:lumMod val="50000"/>
                    </a:schemeClr>
                  </a:solidFill>
                </a:endParaRPr>
              </a:p>
              <a:p>
                <a:r>
                  <a:rPr lang="en-US" sz="2000" dirty="0" smtClean="0">
                    <a:solidFill>
                      <a:schemeClr val="bg2">
                        <a:lumMod val="50000"/>
                      </a:schemeClr>
                    </a:solidFill>
                  </a:rPr>
                  <a:t>Negative change (Min- -.1)</a:t>
                </a:r>
              </a:p>
              <a:p>
                <a:r>
                  <a:rPr lang="en-US" sz="2000" dirty="0" smtClean="0">
                    <a:solidFill>
                      <a:schemeClr val="bg2">
                        <a:lumMod val="50000"/>
                      </a:schemeClr>
                    </a:solidFill>
                  </a:rPr>
                  <a:t>No change (-.1- .1)</a:t>
                </a:r>
              </a:p>
              <a:p>
                <a:r>
                  <a:rPr lang="en-US" sz="2000" dirty="0" smtClean="0">
                    <a:solidFill>
                      <a:schemeClr val="bg2">
                        <a:lumMod val="50000"/>
                      </a:schemeClr>
                    </a:solidFill>
                  </a:rPr>
                  <a:t>Positive change (.1 – Max)</a:t>
                </a:r>
                <a:endParaRPr lang="en-US" sz="2000" dirty="0">
                  <a:solidFill>
                    <a:schemeClr val="bg2">
                      <a:lumMod val="50000"/>
                    </a:schemeClr>
                  </a:solidFill>
                </a:endParaRPr>
              </a:p>
            </p:txBody>
          </p:sp>
          <p:sp>
            <p:nvSpPr>
              <p:cNvPr id="29" name="Rectangle 28"/>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0" name="Rectangle 29"/>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1" name="Rectangle 30"/>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27" name="Rectangle 26"/>
            <p:cNvSpPr/>
            <p:nvPr/>
          </p:nvSpPr>
          <p:spPr>
            <a:xfrm>
              <a:off x="8143670" y="4934832"/>
              <a:ext cx="4048330" cy="1728882"/>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Tree>
    <p:extLst>
      <p:ext uri="{BB962C8B-B14F-4D97-AF65-F5344CB8AC3E}">
        <p14:creationId xmlns:p14="http://schemas.microsoft.com/office/powerpoint/2010/main" val="4262643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UAVSAR</a:t>
            </a:r>
            <a:endParaRPr lang="en-US" sz="4000" dirty="0">
              <a:solidFill>
                <a:schemeClr val="bg1"/>
              </a:solidFill>
              <a:latin typeface="Century Gothic" panose="020B0502020202020204" pitchFamily="34" charset="0"/>
            </a:endParaRPr>
          </a:p>
        </p:txBody>
      </p:sp>
      <p:grpSp>
        <p:nvGrpSpPr>
          <p:cNvPr id="13" name="Group 12"/>
          <p:cNvGrpSpPr/>
          <p:nvPr/>
        </p:nvGrpSpPr>
        <p:grpSpPr>
          <a:xfrm>
            <a:off x="1624457" y="5220189"/>
            <a:ext cx="2893946" cy="500509"/>
            <a:chOff x="1834264" y="5142745"/>
            <a:chExt cx="2893946" cy="500509"/>
          </a:xfrm>
        </p:grpSpPr>
        <p:cxnSp>
          <p:nvCxnSpPr>
            <p:cNvPr id="14" name="Straight Connector 13"/>
            <p:cNvCxnSpPr/>
            <p:nvPr/>
          </p:nvCxnSpPr>
          <p:spPr>
            <a:xfrm>
              <a:off x="2000250" y="5486400"/>
              <a:ext cx="2098221" cy="653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2557053"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66509" y="5381896"/>
              <a:ext cx="5439" cy="2613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10444"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000250" y="5362302"/>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05250" y="5152544"/>
              <a:ext cx="822960" cy="276999"/>
            </a:xfrm>
            <a:prstGeom prst="rect">
              <a:avLst/>
            </a:prstGeom>
            <a:noFill/>
          </p:spPr>
          <p:txBody>
            <a:bodyPr wrap="square" rtlCol="0">
              <a:spAutoFit/>
            </a:bodyPr>
            <a:lstStyle/>
            <a:p>
              <a:r>
                <a:rPr lang="en-US" sz="1200" dirty="0" smtClean="0">
                  <a:solidFill>
                    <a:schemeClr val="accent2"/>
                  </a:solidFill>
                </a:rPr>
                <a:t>20km</a:t>
              </a:r>
              <a:endParaRPr lang="en-US" sz="1200" dirty="0">
                <a:solidFill>
                  <a:schemeClr val="accent2"/>
                </a:solidFill>
              </a:endParaRPr>
            </a:p>
          </p:txBody>
        </p:sp>
        <p:sp>
          <p:nvSpPr>
            <p:cNvPr id="20" name="TextBox 19"/>
            <p:cNvSpPr txBox="1"/>
            <p:nvPr/>
          </p:nvSpPr>
          <p:spPr>
            <a:xfrm>
              <a:off x="2870018" y="5142747"/>
              <a:ext cx="822960" cy="276999"/>
            </a:xfrm>
            <a:prstGeom prst="rect">
              <a:avLst/>
            </a:prstGeom>
            <a:noFill/>
          </p:spPr>
          <p:txBody>
            <a:bodyPr wrap="square" rtlCol="0">
              <a:spAutoFit/>
            </a:bodyPr>
            <a:lstStyle/>
            <a:p>
              <a:r>
                <a:rPr lang="en-US" sz="1200" dirty="0">
                  <a:solidFill>
                    <a:schemeClr val="accent2"/>
                  </a:solidFill>
                </a:rPr>
                <a:t>1</a:t>
              </a:r>
              <a:r>
                <a:rPr lang="en-US" sz="1200" dirty="0" smtClean="0">
                  <a:solidFill>
                    <a:schemeClr val="accent2"/>
                  </a:solidFill>
                </a:rPr>
                <a:t>0km</a:t>
              </a:r>
              <a:endParaRPr lang="en-US" sz="1200" dirty="0">
                <a:solidFill>
                  <a:schemeClr val="accent2"/>
                </a:solidFill>
              </a:endParaRPr>
            </a:p>
          </p:txBody>
        </p:sp>
        <p:sp>
          <p:nvSpPr>
            <p:cNvPr id="21" name="TextBox 20"/>
            <p:cNvSpPr txBox="1"/>
            <p:nvPr/>
          </p:nvSpPr>
          <p:spPr>
            <a:xfrm>
              <a:off x="2313215" y="5142746"/>
              <a:ext cx="822960" cy="276999"/>
            </a:xfrm>
            <a:prstGeom prst="rect">
              <a:avLst/>
            </a:prstGeom>
            <a:noFill/>
          </p:spPr>
          <p:txBody>
            <a:bodyPr wrap="square" rtlCol="0">
              <a:spAutoFit/>
            </a:bodyPr>
            <a:lstStyle/>
            <a:p>
              <a:r>
                <a:rPr lang="en-US" sz="1200" dirty="0">
                  <a:solidFill>
                    <a:schemeClr val="accent2"/>
                  </a:solidFill>
                </a:rPr>
                <a:t>5</a:t>
              </a:r>
              <a:r>
                <a:rPr lang="en-US" sz="1200" dirty="0" smtClean="0">
                  <a:solidFill>
                    <a:schemeClr val="accent2"/>
                  </a:solidFill>
                </a:rPr>
                <a:t>km</a:t>
              </a:r>
              <a:endParaRPr lang="en-US" sz="1200" dirty="0">
                <a:solidFill>
                  <a:schemeClr val="accent2"/>
                </a:solidFill>
              </a:endParaRPr>
            </a:p>
          </p:txBody>
        </p:sp>
        <p:sp>
          <p:nvSpPr>
            <p:cNvPr id="22" name="TextBox 21"/>
            <p:cNvSpPr txBox="1"/>
            <p:nvPr/>
          </p:nvSpPr>
          <p:spPr>
            <a:xfrm>
              <a:off x="1834264" y="5142745"/>
              <a:ext cx="822960" cy="276999"/>
            </a:xfrm>
            <a:prstGeom prst="rect">
              <a:avLst/>
            </a:prstGeom>
            <a:noFill/>
          </p:spPr>
          <p:txBody>
            <a:bodyPr wrap="square" rtlCol="0">
              <a:spAutoFit/>
            </a:bodyPr>
            <a:lstStyle/>
            <a:p>
              <a:r>
                <a:rPr lang="en-US" sz="1200" dirty="0" smtClean="0">
                  <a:solidFill>
                    <a:schemeClr val="accent2"/>
                  </a:solidFill>
                </a:rPr>
                <a:t>0km</a:t>
              </a:r>
              <a:endParaRPr lang="en-US" sz="1200" dirty="0">
                <a:solidFill>
                  <a:schemeClr val="accent2"/>
                </a:solidFill>
              </a:endParaRP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8745" b="73608" l="4273" r="94364"/>
                    </a14:imgEffect>
                  </a14:imgLayer>
                </a14:imgProps>
              </a:ext>
              <a:ext uri="{28A0092B-C50C-407E-A947-70E740481C1C}">
                <a14:useLocalDpi xmlns:a14="http://schemas.microsoft.com/office/drawing/2010/main" val="0"/>
              </a:ext>
            </a:extLst>
          </a:blip>
          <a:srcRect l="3538" t="40190" r="5648" b="22666"/>
          <a:stretch/>
        </p:blipFill>
        <p:spPr>
          <a:xfrm>
            <a:off x="2269395" y="2919340"/>
            <a:ext cx="8059783" cy="2547257"/>
          </a:xfrm>
          <a:prstGeom prst="rect">
            <a:avLst/>
          </a:prstGeom>
        </p:spPr>
      </p:pic>
      <p:sp>
        <p:nvSpPr>
          <p:cNvPr id="23" name="TextBox 22"/>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2015-2014</a:t>
            </a:r>
            <a:endParaRPr lang="en-US" sz="2000" dirty="0">
              <a:solidFill>
                <a:schemeClr val="bg2">
                  <a:lumMod val="50000"/>
                </a:schemeClr>
              </a:solidFill>
            </a:endParaRPr>
          </a:p>
        </p:txBody>
      </p:sp>
      <p:grpSp>
        <p:nvGrpSpPr>
          <p:cNvPr id="24" name="Group 23"/>
          <p:cNvGrpSpPr/>
          <p:nvPr/>
        </p:nvGrpSpPr>
        <p:grpSpPr>
          <a:xfrm>
            <a:off x="8084777" y="4876800"/>
            <a:ext cx="4048330" cy="1747423"/>
            <a:chOff x="8143670" y="4916291"/>
            <a:chExt cx="4048330" cy="1747423"/>
          </a:xfrm>
        </p:grpSpPr>
        <p:grpSp>
          <p:nvGrpSpPr>
            <p:cNvPr id="25" name="Group 24"/>
            <p:cNvGrpSpPr/>
            <p:nvPr/>
          </p:nvGrpSpPr>
          <p:grpSpPr>
            <a:xfrm>
              <a:off x="8204606" y="4916291"/>
              <a:ext cx="3987394" cy="1631216"/>
              <a:chOff x="13108250" y="12932113"/>
              <a:chExt cx="3987394" cy="1631216"/>
            </a:xfrm>
          </p:grpSpPr>
          <p:sp>
            <p:nvSpPr>
              <p:cNvPr id="27" name="TextBox 26"/>
              <p:cNvSpPr txBox="1"/>
              <p:nvPr/>
            </p:nvSpPr>
            <p:spPr>
              <a:xfrm>
                <a:off x="13331709" y="12932113"/>
                <a:ext cx="3763935" cy="1631216"/>
              </a:xfrm>
              <a:prstGeom prst="rect">
                <a:avLst/>
              </a:prstGeom>
              <a:noFill/>
            </p:spPr>
            <p:txBody>
              <a:bodyPr wrap="square" rtlCol="0">
                <a:spAutoFit/>
              </a:bodyPr>
              <a:lstStyle/>
              <a:p>
                <a:r>
                  <a:rPr lang="en-US" sz="2000" dirty="0" smtClean="0">
                    <a:solidFill>
                      <a:schemeClr val="bg2">
                        <a:lumMod val="50000"/>
                      </a:schemeClr>
                    </a:solidFill>
                  </a:rPr>
                  <a:t>    RVI Change Legend</a:t>
                </a:r>
              </a:p>
              <a:p>
                <a:endParaRPr lang="en-US" sz="2000" dirty="0">
                  <a:solidFill>
                    <a:schemeClr val="bg2">
                      <a:lumMod val="50000"/>
                    </a:schemeClr>
                  </a:solidFill>
                </a:endParaRPr>
              </a:p>
              <a:p>
                <a:r>
                  <a:rPr lang="en-US" sz="2000" dirty="0" smtClean="0">
                    <a:solidFill>
                      <a:schemeClr val="bg2">
                        <a:lumMod val="50000"/>
                      </a:schemeClr>
                    </a:solidFill>
                  </a:rPr>
                  <a:t>Negative change (Min- -.1)</a:t>
                </a:r>
              </a:p>
              <a:p>
                <a:r>
                  <a:rPr lang="en-US" sz="2000" dirty="0" smtClean="0">
                    <a:solidFill>
                      <a:schemeClr val="bg2">
                        <a:lumMod val="50000"/>
                      </a:schemeClr>
                    </a:solidFill>
                  </a:rPr>
                  <a:t>No change (-.1- .1)</a:t>
                </a:r>
              </a:p>
              <a:p>
                <a:r>
                  <a:rPr lang="en-US" sz="2000" dirty="0" smtClean="0">
                    <a:solidFill>
                      <a:schemeClr val="bg2">
                        <a:lumMod val="50000"/>
                      </a:schemeClr>
                    </a:solidFill>
                  </a:rPr>
                  <a:t>Positive change (.1 – Max)</a:t>
                </a:r>
                <a:endParaRPr lang="en-US" sz="2000" dirty="0">
                  <a:solidFill>
                    <a:schemeClr val="bg2">
                      <a:lumMod val="50000"/>
                    </a:schemeClr>
                  </a:solidFill>
                </a:endParaRPr>
              </a:p>
            </p:txBody>
          </p:sp>
          <p:sp>
            <p:nvSpPr>
              <p:cNvPr id="28" name="Rectangle 27"/>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29" name="Rectangle 28"/>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0" name="Rectangle 29"/>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26" name="Rectangle 25"/>
            <p:cNvSpPr/>
            <p:nvPr/>
          </p:nvSpPr>
          <p:spPr>
            <a:xfrm>
              <a:off x="8143670" y="4934832"/>
              <a:ext cx="4048330" cy="1728882"/>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Tree>
    <p:extLst>
      <p:ext uri="{BB962C8B-B14F-4D97-AF65-F5344CB8AC3E}">
        <p14:creationId xmlns:p14="http://schemas.microsoft.com/office/powerpoint/2010/main" val="3080722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UAVSAR</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38" t="20952" r="5648" b="25905"/>
          <a:stretch/>
        </p:blipFill>
        <p:spPr>
          <a:xfrm>
            <a:off x="1972491" y="1436914"/>
            <a:ext cx="8059783" cy="3644537"/>
          </a:xfrm>
          <a:prstGeom prst="rect">
            <a:avLst/>
          </a:prstGeom>
        </p:spPr>
      </p:pic>
      <p:grpSp>
        <p:nvGrpSpPr>
          <p:cNvPr id="7" name="Group 6"/>
          <p:cNvGrpSpPr/>
          <p:nvPr/>
        </p:nvGrpSpPr>
        <p:grpSpPr>
          <a:xfrm>
            <a:off x="1624457" y="5220189"/>
            <a:ext cx="2893946" cy="500509"/>
            <a:chOff x="1834264" y="5142745"/>
            <a:chExt cx="2893946" cy="500509"/>
          </a:xfrm>
        </p:grpSpPr>
        <p:cxnSp>
          <p:nvCxnSpPr>
            <p:cNvPr id="8" name="Straight Connector 7"/>
            <p:cNvCxnSpPr/>
            <p:nvPr/>
          </p:nvCxnSpPr>
          <p:spPr>
            <a:xfrm>
              <a:off x="2000250" y="5486400"/>
              <a:ext cx="2098221" cy="653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2557053"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66509" y="5381896"/>
              <a:ext cx="5439" cy="2613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10444" y="5381896"/>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00250" y="5362302"/>
              <a:ext cx="0" cy="26125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05250" y="5152544"/>
              <a:ext cx="822960" cy="276999"/>
            </a:xfrm>
            <a:prstGeom prst="rect">
              <a:avLst/>
            </a:prstGeom>
            <a:noFill/>
          </p:spPr>
          <p:txBody>
            <a:bodyPr wrap="square" rtlCol="0">
              <a:spAutoFit/>
            </a:bodyPr>
            <a:lstStyle/>
            <a:p>
              <a:r>
                <a:rPr lang="en-US" sz="1200" dirty="0" smtClean="0">
                  <a:solidFill>
                    <a:schemeClr val="accent2"/>
                  </a:solidFill>
                </a:rPr>
                <a:t>20km</a:t>
              </a:r>
              <a:endParaRPr lang="en-US" sz="1200" dirty="0">
                <a:solidFill>
                  <a:schemeClr val="accent2"/>
                </a:solidFill>
              </a:endParaRPr>
            </a:p>
          </p:txBody>
        </p:sp>
        <p:sp>
          <p:nvSpPr>
            <p:cNvPr id="14" name="TextBox 13"/>
            <p:cNvSpPr txBox="1"/>
            <p:nvPr/>
          </p:nvSpPr>
          <p:spPr>
            <a:xfrm>
              <a:off x="2870018" y="5142747"/>
              <a:ext cx="822960" cy="276999"/>
            </a:xfrm>
            <a:prstGeom prst="rect">
              <a:avLst/>
            </a:prstGeom>
            <a:noFill/>
          </p:spPr>
          <p:txBody>
            <a:bodyPr wrap="square" rtlCol="0">
              <a:spAutoFit/>
            </a:bodyPr>
            <a:lstStyle/>
            <a:p>
              <a:r>
                <a:rPr lang="en-US" sz="1200" dirty="0">
                  <a:solidFill>
                    <a:schemeClr val="accent2"/>
                  </a:solidFill>
                </a:rPr>
                <a:t>1</a:t>
              </a:r>
              <a:r>
                <a:rPr lang="en-US" sz="1200" dirty="0" smtClean="0">
                  <a:solidFill>
                    <a:schemeClr val="accent2"/>
                  </a:solidFill>
                </a:rPr>
                <a:t>0km</a:t>
              </a:r>
              <a:endParaRPr lang="en-US" sz="1200" dirty="0">
                <a:solidFill>
                  <a:schemeClr val="accent2"/>
                </a:solidFill>
              </a:endParaRPr>
            </a:p>
          </p:txBody>
        </p:sp>
        <p:sp>
          <p:nvSpPr>
            <p:cNvPr id="15" name="TextBox 14"/>
            <p:cNvSpPr txBox="1"/>
            <p:nvPr/>
          </p:nvSpPr>
          <p:spPr>
            <a:xfrm>
              <a:off x="2313215" y="5142746"/>
              <a:ext cx="822960" cy="276999"/>
            </a:xfrm>
            <a:prstGeom prst="rect">
              <a:avLst/>
            </a:prstGeom>
            <a:noFill/>
          </p:spPr>
          <p:txBody>
            <a:bodyPr wrap="square" rtlCol="0">
              <a:spAutoFit/>
            </a:bodyPr>
            <a:lstStyle/>
            <a:p>
              <a:r>
                <a:rPr lang="en-US" sz="1200" dirty="0">
                  <a:solidFill>
                    <a:schemeClr val="accent2"/>
                  </a:solidFill>
                </a:rPr>
                <a:t>5</a:t>
              </a:r>
              <a:r>
                <a:rPr lang="en-US" sz="1200" dirty="0" smtClean="0">
                  <a:solidFill>
                    <a:schemeClr val="accent2"/>
                  </a:solidFill>
                </a:rPr>
                <a:t>km</a:t>
              </a:r>
              <a:endParaRPr lang="en-US" sz="1200" dirty="0">
                <a:solidFill>
                  <a:schemeClr val="accent2"/>
                </a:solidFill>
              </a:endParaRPr>
            </a:p>
          </p:txBody>
        </p:sp>
        <p:sp>
          <p:nvSpPr>
            <p:cNvPr id="16" name="TextBox 15"/>
            <p:cNvSpPr txBox="1"/>
            <p:nvPr/>
          </p:nvSpPr>
          <p:spPr>
            <a:xfrm>
              <a:off x="1834264" y="5142745"/>
              <a:ext cx="822960" cy="276999"/>
            </a:xfrm>
            <a:prstGeom prst="rect">
              <a:avLst/>
            </a:prstGeom>
            <a:noFill/>
          </p:spPr>
          <p:txBody>
            <a:bodyPr wrap="square" rtlCol="0">
              <a:spAutoFit/>
            </a:bodyPr>
            <a:lstStyle/>
            <a:p>
              <a:r>
                <a:rPr lang="en-US" sz="1200" dirty="0" smtClean="0">
                  <a:solidFill>
                    <a:schemeClr val="accent2"/>
                  </a:solidFill>
                </a:rPr>
                <a:t>0km</a:t>
              </a:r>
              <a:endParaRPr lang="en-US" sz="1200" dirty="0">
                <a:solidFill>
                  <a:schemeClr val="accent2"/>
                </a:solidFill>
              </a:endParaRPr>
            </a:p>
          </p:txBody>
        </p:sp>
      </p:grpSp>
      <p:sp>
        <p:nvSpPr>
          <p:cNvPr id="17" name="TextBox 16"/>
          <p:cNvSpPr txBox="1"/>
          <p:nvPr/>
        </p:nvSpPr>
        <p:spPr>
          <a:xfrm>
            <a:off x="8369172" y="4876800"/>
            <a:ext cx="3763935" cy="1631216"/>
          </a:xfrm>
          <a:prstGeom prst="rect">
            <a:avLst/>
          </a:prstGeom>
          <a:noFill/>
        </p:spPr>
        <p:txBody>
          <a:bodyPr wrap="square" rtlCol="0">
            <a:spAutoFit/>
          </a:bodyPr>
          <a:lstStyle/>
          <a:p>
            <a:r>
              <a:rPr lang="en-US" sz="2000" dirty="0" smtClean="0"/>
              <a:t>    RVI Change Legend</a:t>
            </a:r>
          </a:p>
          <a:p>
            <a:endParaRPr lang="en-US" sz="2000" dirty="0"/>
          </a:p>
          <a:p>
            <a:r>
              <a:rPr lang="en-US" sz="2000" dirty="0" smtClean="0"/>
              <a:t>Negative change (Min- -.1)</a:t>
            </a:r>
          </a:p>
          <a:p>
            <a:r>
              <a:rPr lang="en-US" sz="2000" dirty="0" smtClean="0"/>
              <a:t>No change (-.1- .1)</a:t>
            </a:r>
          </a:p>
          <a:p>
            <a:r>
              <a:rPr lang="en-US" sz="2000" dirty="0" smtClean="0"/>
              <a:t>Positive change (.1 – Max)</a:t>
            </a:r>
            <a:endParaRPr lang="en-US" sz="2000" dirty="0"/>
          </a:p>
        </p:txBody>
      </p:sp>
      <p:grpSp>
        <p:nvGrpSpPr>
          <p:cNvPr id="18" name="Group 17"/>
          <p:cNvGrpSpPr/>
          <p:nvPr/>
        </p:nvGrpSpPr>
        <p:grpSpPr>
          <a:xfrm>
            <a:off x="8084777" y="4876800"/>
            <a:ext cx="4048330" cy="1747423"/>
            <a:chOff x="8143670" y="4916291"/>
            <a:chExt cx="4048330" cy="1747423"/>
          </a:xfrm>
        </p:grpSpPr>
        <p:grpSp>
          <p:nvGrpSpPr>
            <p:cNvPr id="19" name="Group 18"/>
            <p:cNvGrpSpPr/>
            <p:nvPr/>
          </p:nvGrpSpPr>
          <p:grpSpPr>
            <a:xfrm>
              <a:off x="8204606" y="4916291"/>
              <a:ext cx="3987394" cy="1631216"/>
              <a:chOff x="13108250" y="12932113"/>
              <a:chExt cx="3987394" cy="1631216"/>
            </a:xfrm>
          </p:grpSpPr>
          <p:sp>
            <p:nvSpPr>
              <p:cNvPr id="21" name="TextBox 20"/>
              <p:cNvSpPr txBox="1"/>
              <p:nvPr/>
            </p:nvSpPr>
            <p:spPr>
              <a:xfrm>
                <a:off x="13331709" y="12932113"/>
                <a:ext cx="3763935" cy="1631216"/>
              </a:xfrm>
              <a:prstGeom prst="rect">
                <a:avLst/>
              </a:prstGeom>
              <a:noFill/>
            </p:spPr>
            <p:txBody>
              <a:bodyPr wrap="square" rtlCol="0">
                <a:spAutoFit/>
              </a:bodyPr>
              <a:lstStyle/>
              <a:p>
                <a:r>
                  <a:rPr lang="en-US" sz="2000" dirty="0" smtClean="0">
                    <a:solidFill>
                      <a:schemeClr val="bg2">
                        <a:lumMod val="50000"/>
                      </a:schemeClr>
                    </a:solidFill>
                  </a:rPr>
                  <a:t>    RVI Change Legend</a:t>
                </a:r>
              </a:p>
              <a:p>
                <a:endParaRPr lang="en-US" sz="2000" dirty="0">
                  <a:solidFill>
                    <a:schemeClr val="bg2">
                      <a:lumMod val="50000"/>
                    </a:schemeClr>
                  </a:solidFill>
                </a:endParaRPr>
              </a:p>
              <a:p>
                <a:r>
                  <a:rPr lang="en-US" sz="2000" dirty="0" smtClean="0">
                    <a:solidFill>
                      <a:schemeClr val="bg2">
                        <a:lumMod val="50000"/>
                      </a:schemeClr>
                    </a:solidFill>
                  </a:rPr>
                  <a:t>Negative change (Min- -.1)</a:t>
                </a:r>
              </a:p>
              <a:p>
                <a:r>
                  <a:rPr lang="en-US" sz="2000" dirty="0" smtClean="0">
                    <a:solidFill>
                      <a:schemeClr val="bg2">
                        <a:lumMod val="50000"/>
                      </a:schemeClr>
                    </a:solidFill>
                  </a:rPr>
                  <a:t>No change (-.1- .1)</a:t>
                </a:r>
              </a:p>
              <a:p>
                <a:r>
                  <a:rPr lang="en-US" sz="2000" dirty="0" smtClean="0">
                    <a:solidFill>
                      <a:schemeClr val="bg2">
                        <a:lumMod val="50000"/>
                      </a:schemeClr>
                    </a:solidFill>
                  </a:rPr>
                  <a:t>Positive change (.1 – Max)</a:t>
                </a:r>
                <a:endParaRPr lang="en-US" sz="2000" dirty="0">
                  <a:solidFill>
                    <a:schemeClr val="bg2">
                      <a:lumMod val="50000"/>
                    </a:schemeClr>
                  </a:solidFill>
                </a:endParaRPr>
              </a:p>
            </p:txBody>
          </p:sp>
          <p:sp>
            <p:nvSpPr>
              <p:cNvPr id="22" name="Rectangle 21"/>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23" name="Rectangle 22"/>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24" name="Rectangle 23"/>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20" name="Rectangle 19"/>
            <p:cNvSpPr/>
            <p:nvPr/>
          </p:nvSpPr>
          <p:spPr>
            <a:xfrm>
              <a:off x="8143670" y="4934832"/>
              <a:ext cx="4048330" cy="1728882"/>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25" name="TextBox 24"/>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2014-2010</a:t>
            </a:r>
            <a:endParaRPr lang="en-US" sz="2000" dirty="0">
              <a:solidFill>
                <a:schemeClr val="bg2">
                  <a:lumMod val="50000"/>
                </a:schemeClr>
              </a:solidFill>
            </a:endParaRPr>
          </a:p>
        </p:txBody>
      </p:sp>
    </p:spTree>
    <p:extLst>
      <p:ext uri="{BB962C8B-B14F-4D97-AF65-F5344CB8AC3E}">
        <p14:creationId xmlns:p14="http://schemas.microsoft.com/office/powerpoint/2010/main" val="2702284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AVIRIS</a:t>
            </a:r>
            <a:endParaRPr lang="en-US" sz="4000" dirty="0">
              <a:solidFill>
                <a:schemeClr val="bg1"/>
              </a:solidFill>
              <a:latin typeface="Century Gothic" panose="020B0502020202020204" pitchFamily="34" charset="0"/>
            </a:endParaRPr>
          </a:p>
        </p:txBody>
      </p:sp>
      <p:sp>
        <p:nvSpPr>
          <p:cNvPr id="3" name="TextBox 2"/>
          <p:cNvSpPr txBox="1"/>
          <p:nvPr/>
        </p:nvSpPr>
        <p:spPr>
          <a:xfrm>
            <a:off x="7734300" y="1905000"/>
            <a:ext cx="2646878" cy="646331"/>
          </a:xfrm>
          <a:prstGeom prst="rect">
            <a:avLst/>
          </a:prstGeom>
          <a:noFill/>
        </p:spPr>
        <p:txBody>
          <a:bodyPr wrap="none" rtlCol="0">
            <a:spAutoFit/>
          </a:bodyPr>
          <a:lstStyle/>
          <a:p>
            <a:r>
              <a:rPr lang="en-US" sz="3600" dirty="0" smtClean="0">
                <a:solidFill>
                  <a:srgbClr val="FFFFFF"/>
                </a:solidFill>
              </a:rPr>
              <a:t>2014 - 2013</a:t>
            </a:r>
            <a:endParaRPr lang="en-US" sz="3600" dirty="0">
              <a:solidFill>
                <a:srgbClr val="FFFFFF"/>
              </a:solidFill>
            </a:endParaRP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2447" t="28194" r="10469" b="28683"/>
          <a:stretch/>
        </p:blipFill>
        <p:spPr>
          <a:xfrm>
            <a:off x="1677570" y="1962061"/>
            <a:ext cx="8791990" cy="3800565"/>
          </a:xfrm>
          <a:prstGeom prst="rect">
            <a:avLst/>
          </a:prstGeom>
        </p:spPr>
      </p:pic>
      <p:grpSp>
        <p:nvGrpSpPr>
          <p:cNvPr id="4" name="Group 3"/>
          <p:cNvGrpSpPr/>
          <p:nvPr/>
        </p:nvGrpSpPr>
        <p:grpSpPr>
          <a:xfrm>
            <a:off x="8812605" y="5091380"/>
            <a:ext cx="4120412" cy="1323439"/>
            <a:chOff x="8012695" y="4876800"/>
            <a:chExt cx="4120412" cy="1323439"/>
          </a:xfrm>
        </p:grpSpPr>
        <p:sp>
          <p:nvSpPr>
            <p:cNvPr id="33" name="TextBox 32"/>
            <p:cNvSpPr txBox="1"/>
            <p:nvPr/>
          </p:nvSpPr>
          <p:spPr>
            <a:xfrm>
              <a:off x="8369172" y="4876800"/>
              <a:ext cx="3763935" cy="1323439"/>
            </a:xfrm>
            <a:prstGeom prst="rect">
              <a:avLst/>
            </a:prstGeom>
            <a:noFill/>
          </p:spPr>
          <p:txBody>
            <a:bodyPr wrap="square" rtlCol="0">
              <a:spAutoFit/>
            </a:bodyPr>
            <a:lstStyle/>
            <a:p>
              <a:endParaRPr lang="en-US" sz="2000" dirty="0" smtClean="0">
                <a:solidFill>
                  <a:schemeClr val="bg2">
                    <a:lumMod val="50000"/>
                  </a:schemeClr>
                </a:solidFill>
              </a:endParaRPr>
            </a:p>
            <a:p>
              <a:r>
                <a:rPr lang="en-US" sz="2000" dirty="0" smtClean="0">
                  <a:solidFill>
                    <a:schemeClr val="bg2">
                      <a:lumMod val="50000"/>
                    </a:schemeClr>
                  </a:solidFill>
                </a:rPr>
                <a:t> – change (-1 - -0.1)</a:t>
              </a:r>
            </a:p>
            <a:p>
              <a:r>
                <a:rPr lang="en-US" sz="2000" dirty="0" smtClean="0">
                  <a:solidFill>
                    <a:schemeClr val="bg2">
                      <a:lumMod val="50000"/>
                    </a:schemeClr>
                  </a:solidFill>
                </a:rPr>
                <a:t>No change (-0.1- 0.1)</a:t>
              </a:r>
            </a:p>
            <a:p>
              <a:r>
                <a:rPr lang="en-US" sz="2000" dirty="0" smtClean="0">
                  <a:solidFill>
                    <a:schemeClr val="bg2">
                      <a:lumMod val="50000"/>
                    </a:schemeClr>
                  </a:solidFill>
                </a:rPr>
                <a:t>+ change (0.1 – 1)</a:t>
              </a:r>
              <a:endParaRPr lang="en-US" sz="2000" dirty="0">
                <a:solidFill>
                  <a:schemeClr val="bg2">
                    <a:lumMod val="50000"/>
                  </a:schemeClr>
                </a:solidFill>
              </a:endParaRPr>
            </a:p>
          </p:txBody>
        </p:sp>
        <p:grpSp>
          <p:nvGrpSpPr>
            <p:cNvPr id="40" name="Group 39"/>
            <p:cNvGrpSpPr/>
            <p:nvPr/>
          </p:nvGrpSpPr>
          <p:grpSpPr>
            <a:xfrm>
              <a:off x="8074483" y="5303770"/>
              <a:ext cx="247834" cy="826029"/>
              <a:chOff x="13108250" y="13645921"/>
              <a:chExt cx="244414" cy="779977"/>
            </a:xfrm>
          </p:grpSpPr>
          <p:sp>
            <p:nvSpPr>
              <p:cNvPr id="43" name="Rectangle 42"/>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4" name="Rectangle 43"/>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5" name="Rectangle 44"/>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41" name="Rectangle 40"/>
            <p:cNvSpPr/>
            <p:nvPr/>
          </p:nvSpPr>
          <p:spPr>
            <a:xfrm>
              <a:off x="8012695" y="5176434"/>
              <a:ext cx="3187262" cy="1023805"/>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grpSp>
        <p:nvGrpSpPr>
          <p:cNvPr id="46" name="Group 45"/>
          <p:cNvGrpSpPr/>
          <p:nvPr/>
        </p:nvGrpSpPr>
        <p:grpSpPr>
          <a:xfrm>
            <a:off x="1432012" y="5383768"/>
            <a:ext cx="3076342" cy="674132"/>
            <a:chOff x="1432012" y="5383768"/>
            <a:chExt cx="3076342" cy="674132"/>
          </a:xfrm>
        </p:grpSpPr>
        <p:cxnSp>
          <p:nvCxnSpPr>
            <p:cNvPr id="47" name="Straight Connector 46"/>
            <p:cNvCxnSpPr/>
            <p:nvPr/>
          </p:nvCxnSpPr>
          <p:spPr>
            <a:xfrm flipV="1">
              <a:off x="1591098" y="5895976"/>
              <a:ext cx="2219325" cy="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591098" y="57531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810423"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1504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6259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432012" y="5383768"/>
              <a:ext cx="432461" cy="400110"/>
            </a:xfrm>
            <a:prstGeom prst="rect">
              <a:avLst/>
            </a:prstGeom>
            <a:noFill/>
          </p:spPr>
          <p:txBody>
            <a:bodyPr wrap="square" rtlCol="0">
              <a:spAutoFit/>
            </a:bodyPr>
            <a:lstStyle/>
            <a:p>
              <a:r>
                <a:rPr lang="en-US" sz="2000" dirty="0" smtClean="0"/>
                <a:t>0</a:t>
              </a:r>
              <a:endParaRPr lang="en-US" sz="2000" dirty="0"/>
            </a:p>
          </p:txBody>
        </p:sp>
        <p:sp>
          <p:nvSpPr>
            <p:cNvPr id="53" name="TextBox 52"/>
            <p:cNvSpPr txBox="1"/>
            <p:nvPr/>
          </p:nvSpPr>
          <p:spPr>
            <a:xfrm>
              <a:off x="2000250" y="5383768"/>
              <a:ext cx="327334" cy="400110"/>
            </a:xfrm>
            <a:prstGeom prst="rect">
              <a:avLst/>
            </a:prstGeom>
            <a:noFill/>
            <a:ln>
              <a:noFill/>
            </a:ln>
          </p:spPr>
          <p:txBody>
            <a:bodyPr wrap="none" rtlCol="0">
              <a:spAutoFit/>
            </a:bodyPr>
            <a:lstStyle/>
            <a:p>
              <a:r>
                <a:rPr lang="en-US" sz="2000" dirty="0"/>
                <a:t>5</a:t>
              </a:r>
            </a:p>
          </p:txBody>
        </p:sp>
        <p:sp>
          <p:nvSpPr>
            <p:cNvPr id="54" name="TextBox 53"/>
            <p:cNvSpPr txBox="1"/>
            <p:nvPr/>
          </p:nvSpPr>
          <p:spPr>
            <a:xfrm>
              <a:off x="2565850" y="5383768"/>
              <a:ext cx="470000" cy="400110"/>
            </a:xfrm>
            <a:prstGeom prst="rect">
              <a:avLst/>
            </a:prstGeom>
            <a:noFill/>
          </p:spPr>
          <p:txBody>
            <a:bodyPr wrap="none" rtlCol="0">
              <a:spAutoFit/>
            </a:bodyPr>
            <a:lstStyle/>
            <a:p>
              <a:r>
                <a:rPr lang="en-US" sz="2000" dirty="0" smtClean="0"/>
                <a:t>10</a:t>
              </a:r>
              <a:endParaRPr lang="en-US" sz="2000" dirty="0"/>
            </a:p>
          </p:txBody>
        </p:sp>
        <p:sp>
          <p:nvSpPr>
            <p:cNvPr id="55" name="TextBox 54"/>
            <p:cNvSpPr txBox="1"/>
            <p:nvPr/>
          </p:nvSpPr>
          <p:spPr>
            <a:xfrm>
              <a:off x="3599131" y="5383768"/>
              <a:ext cx="909223" cy="400110"/>
            </a:xfrm>
            <a:prstGeom prst="rect">
              <a:avLst/>
            </a:prstGeom>
            <a:noFill/>
          </p:spPr>
          <p:txBody>
            <a:bodyPr wrap="none" rtlCol="0">
              <a:spAutoFit/>
            </a:bodyPr>
            <a:lstStyle/>
            <a:p>
              <a:r>
                <a:rPr lang="en-US" sz="2000" dirty="0" smtClean="0"/>
                <a:t>20 km</a:t>
              </a:r>
              <a:endParaRPr lang="en-US" sz="2000" dirty="0"/>
            </a:p>
          </p:txBody>
        </p:sp>
      </p:grpSp>
      <p:sp>
        <p:nvSpPr>
          <p:cNvPr id="56" name="TextBox 55"/>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2014-2013</a:t>
            </a:r>
            <a:endParaRPr lang="en-US" sz="2000" dirty="0">
              <a:solidFill>
                <a:schemeClr val="bg2">
                  <a:lumMod val="50000"/>
                </a:schemeClr>
              </a:solidFill>
            </a:endParaRPr>
          </a:p>
        </p:txBody>
      </p:sp>
    </p:spTree>
    <p:extLst>
      <p:ext uri="{BB962C8B-B14F-4D97-AF65-F5344CB8AC3E}">
        <p14:creationId xmlns:p14="http://schemas.microsoft.com/office/powerpoint/2010/main" val="2783977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AVIRIS</a:t>
            </a:r>
            <a:endParaRPr lang="en-US" sz="4000" dirty="0">
              <a:solidFill>
                <a:schemeClr val="bg1"/>
              </a:solidFill>
              <a:latin typeface="Century Gothic" panose="020B0502020202020204" pitchFamily="34" charset="0"/>
            </a:endParaRPr>
          </a:p>
        </p:txBody>
      </p:sp>
      <p:sp>
        <p:nvSpPr>
          <p:cNvPr id="4" name="TextBox 3"/>
          <p:cNvSpPr txBox="1"/>
          <p:nvPr/>
        </p:nvSpPr>
        <p:spPr>
          <a:xfrm>
            <a:off x="7734300" y="1905000"/>
            <a:ext cx="2646878" cy="646331"/>
          </a:xfrm>
          <a:prstGeom prst="rect">
            <a:avLst/>
          </a:prstGeom>
          <a:noFill/>
        </p:spPr>
        <p:txBody>
          <a:bodyPr wrap="none" rtlCol="0">
            <a:spAutoFit/>
          </a:bodyPr>
          <a:lstStyle/>
          <a:p>
            <a:r>
              <a:rPr lang="en-US" sz="3600" dirty="0" smtClean="0">
                <a:solidFill>
                  <a:srgbClr val="FFFFFF"/>
                </a:solidFill>
              </a:rPr>
              <a:t>2015 - 2014</a:t>
            </a:r>
            <a:endParaRPr lang="en-US" sz="3600" dirty="0">
              <a:solidFill>
                <a:srgbClr val="FFFFFF"/>
              </a:solidFill>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11547" t="28114" r="10972" b="27878"/>
          <a:stretch/>
        </p:blipFill>
        <p:spPr>
          <a:xfrm>
            <a:off x="1536661" y="1926226"/>
            <a:ext cx="8826922" cy="3874202"/>
          </a:xfrm>
          <a:prstGeom prst="rect">
            <a:avLst/>
          </a:prstGeom>
        </p:spPr>
      </p:pic>
      <p:grpSp>
        <p:nvGrpSpPr>
          <p:cNvPr id="24" name="Group 23"/>
          <p:cNvGrpSpPr/>
          <p:nvPr/>
        </p:nvGrpSpPr>
        <p:grpSpPr>
          <a:xfrm>
            <a:off x="1432012" y="5383768"/>
            <a:ext cx="3076342" cy="674132"/>
            <a:chOff x="1432012" y="5383768"/>
            <a:chExt cx="3076342" cy="674132"/>
          </a:xfrm>
        </p:grpSpPr>
        <p:cxnSp>
          <p:nvCxnSpPr>
            <p:cNvPr id="25" name="Straight Connector 24"/>
            <p:cNvCxnSpPr/>
            <p:nvPr/>
          </p:nvCxnSpPr>
          <p:spPr>
            <a:xfrm flipV="1">
              <a:off x="1591098" y="5895976"/>
              <a:ext cx="2219325" cy="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91098" y="57531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10423"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1504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16259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32012" y="5383768"/>
              <a:ext cx="432461" cy="400110"/>
            </a:xfrm>
            <a:prstGeom prst="rect">
              <a:avLst/>
            </a:prstGeom>
            <a:noFill/>
          </p:spPr>
          <p:txBody>
            <a:bodyPr wrap="square" rtlCol="0">
              <a:spAutoFit/>
            </a:bodyPr>
            <a:lstStyle/>
            <a:p>
              <a:r>
                <a:rPr lang="en-US" sz="2000" dirty="0" smtClean="0"/>
                <a:t>0</a:t>
              </a:r>
              <a:endParaRPr lang="en-US" sz="2000" dirty="0"/>
            </a:p>
          </p:txBody>
        </p:sp>
        <p:sp>
          <p:nvSpPr>
            <p:cNvPr id="31" name="TextBox 30"/>
            <p:cNvSpPr txBox="1"/>
            <p:nvPr/>
          </p:nvSpPr>
          <p:spPr>
            <a:xfrm>
              <a:off x="2000250" y="5383768"/>
              <a:ext cx="327334" cy="400110"/>
            </a:xfrm>
            <a:prstGeom prst="rect">
              <a:avLst/>
            </a:prstGeom>
            <a:noFill/>
            <a:ln>
              <a:noFill/>
            </a:ln>
          </p:spPr>
          <p:txBody>
            <a:bodyPr wrap="none" rtlCol="0">
              <a:spAutoFit/>
            </a:bodyPr>
            <a:lstStyle/>
            <a:p>
              <a:r>
                <a:rPr lang="en-US" sz="2000" dirty="0"/>
                <a:t>5</a:t>
              </a:r>
            </a:p>
          </p:txBody>
        </p:sp>
        <p:sp>
          <p:nvSpPr>
            <p:cNvPr id="32" name="TextBox 31"/>
            <p:cNvSpPr txBox="1"/>
            <p:nvPr/>
          </p:nvSpPr>
          <p:spPr>
            <a:xfrm>
              <a:off x="2565850" y="5383768"/>
              <a:ext cx="470000" cy="400110"/>
            </a:xfrm>
            <a:prstGeom prst="rect">
              <a:avLst/>
            </a:prstGeom>
            <a:noFill/>
          </p:spPr>
          <p:txBody>
            <a:bodyPr wrap="none" rtlCol="0">
              <a:spAutoFit/>
            </a:bodyPr>
            <a:lstStyle/>
            <a:p>
              <a:r>
                <a:rPr lang="en-US" sz="2000" dirty="0" smtClean="0"/>
                <a:t>10</a:t>
              </a:r>
              <a:endParaRPr lang="en-US" sz="2000" dirty="0"/>
            </a:p>
          </p:txBody>
        </p:sp>
        <p:sp>
          <p:nvSpPr>
            <p:cNvPr id="33" name="TextBox 32"/>
            <p:cNvSpPr txBox="1"/>
            <p:nvPr/>
          </p:nvSpPr>
          <p:spPr>
            <a:xfrm>
              <a:off x="3599131" y="5383768"/>
              <a:ext cx="909223" cy="400110"/>
            </a:xfrm>
            <a:prstGeom prst="rect">
              <a:avLst/>
            </a:prstGeom>
            <a:noFill/>
          </p:spPr>
          <p:txBody>
            <a:bodyPr wrap="none" rtlCol="0">
              <a:spAutoFit/>
            </a:bodyPr>
            <a:lstStyle/>
            <a:p>
              <a:r>
                <a:rPr lang="en-US" sz="2000" dirty="0" smtClean="0"/>
                <a:t>20 km</a:t>
              </a:r>
              <a:endParaRPr lang="en-US" sz="2000" dirty="0"/>
            </a:p>
          </p:txBody>
        </p:sp>
      </p:grpSp>
      <p:grpSp>
        <p:nvGrpSpPr>
          <p:cNvPr id="34" name="Group 33"/>
          <p:cNvGrpSpPr/>
          <p:nvPr/>
        </p:nvGrpSpPr>
        <p:grpSpPr>
          <a:xfrm>
            <a:off x="8812605" y="5091380"/>
            <a:ext cx="4120412" cy="1323439"/>
            <a:chOff x="8012695" y="4876800"/>
            <a:chExt cx="4120412" cy="1323439"/>
          </a:xfrm>
        </p:grpSpPr>
        <p:sp>
          <p:nvSpPr>
            <p:cNvPr id="35" name="TextBox 34"/>
            <p:cNvSpPr txBox="1"/>
            <p:nvPr/>
          </p:nvSpPr>
          <p:spPr>
            <a:xfrm>
              <a:off x="8369172" y="4876800"/>
              <a:ext cx="3763935" cy="1323439"/>
            </a:xfrm>
            <a:prstGeom prst="rect">
              <a:avLst/>
            </a:prstGeom>
            <a:noFill/>
          </p:spPr>
          <p:txBody>
            <a:bodyPr wrap="square" rtlCol="0">
              <a:spAutoFit/>
            </a:bodyPr>
            <a:lstStyle/>
            <a:p>
              <a:endParaRPr lang="en-US" sz="2000" dirty="0" smtClean="0">
                <a:solidFill>
                  <a:schemeClr val="bg2">
                    <a:lumMod val="50000"/>
                  </a:schemeClr>
                </a:solidFill>
              </a:endParaRPr>
            </a:p>
            <a:p>
              <a:r>
                <a:rPr lang="en-US" sz="2000" dirty="0" smtClean="0">
                  <a:solidFill>
                    <a:schemeClr val="bg2">
                      <a:lumMod val="50000"/>
                    </a:schemeClr>
                  </a:solidFill>
                </a:rPr>
                <a:t> – change (-1 - -0.1)</a:t>
              </a:r>
            </a:p>
            <a:p>
              <a:r>
                <a:rPr lang="en-US" sz="2000" dirty="0" smtClean="0">
                  <a:solidFill>
                    <a:schemeClr val="bg2">
                      <a:lumMod val="50000"/>
                    </a:schemeClr>
                  </a:solidFill>
                </a:rPr>
                <a:t>No change (-0.1- 0.1)</a:t>
              </a:r>
            </a:p>
            <a:p>
              <a:r>
                <a:rPr lang="en-US" sz="2000" dirty="0" smtClean="0">
                  <a:solidFill>
                    <a:schemeClr val="bg2">
                      <a:lumMod val="50000"/>
                    </a:schemeClr>
                  </a:solidFill>
                </a:rPr>
                <a:t>+ change (0.1 – 1)</a:t>
              </a:r>
              <a:endParaRPr lang="en-US" sz="2000" dirty="0">
                <a:solidFill>
                  <a:schemeClr val="bg2">
                    <a:lumMod val="50000"/>
                  </a:schemeClr>
                </a:solidFill>
              </a:endParaRPr>
            </a:p>
          </p:txBody>
        </p:sp>
        <p:grpSp>
          <p:nvGrpSpPr>
            <p:cNvPr id="36" name="Group 35"/>
            <p:cNvGrpSpPr/>
            <p:nvPr/>
          </p:nvGrpSpPr>
          <p:grpSpPr>
            <a:xfrm>
              <a:off x="8074483" y="5303770"/>
              <a:ext cx="247834" cy="826029"/>
              <a:chOff x="13108250" y="13645921"/>
              <a:chExt cx="244414" cy="779977"/>
            </a:xfrm>
          </p:grpSpPr>
          <p:sp>
            <p:nvSpPr>
              <p:cNvPr id="38" name="Rectangle 37"/>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9" name="Rectangle 38"/>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0" name="Rectangle 39"/>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37" name="Rectangle 36"/>
            <p:cNvSpPr/>
            <p:nvPr/>
          </p:nvSpPr>
          <p:spPr>
            <a:xfrm>
              <a:off x="8012695" y="5176434"/>
              <a:ext cx="3187262" cy="1023805"/>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41" name="TextBox 40"/>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2015-2014</a:t>
            </a:r>
            <a:endParaRPr lang="en-US" sz="2000" dirty="0">
              <a:solidFill>
                <a:schemeClr val="bg2">
                  <a:lumMod val="50000"/>
                </a:schemeClr>
              </a:solidFill>
            </a:endParaRPr>
          </a:p>
        </p:txBody>
      </p:sp>
    </p:spTree>
    <p:extLst>
      <p:ext uri="{BB962C8B-B14F-4D97-AF65-F5344CB8AC3E}">
        <p14:creationId xmlns:p14="http://schemas.microsoft.com/office/powerpoint/2010/main" val="391507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68517" y="2249886"/>
            <a:ext cx="4756150" cy="3466465"/>
          </a:xfrm>
          <a:prstGeom prst="rect">
            <a:avLst/>
          </a:prstGeom>
        </p:spPr>
        <p:txBody>
          <a:bodyPr anchor="ctr">
            <a:noAutofit/>
          </a:bodyPr>
          <a:lstStyle/>
          <a:p>
            <a:pPr marL="342900" indent="-342900">
              <a:spcBef>
                <a:spcPts val="200"/>
              </a:spcBef>
              <a:buClr>
                <a:srgbClr val="EAA24A"/>
              </a:buClr>
              <a:buFont typeface="Webdings" panose="05030102010509060703" pitchFamily="18" charset="2"/>
              <a:buChar char="4"/>
            </a:pPr>
            <a:r>
              <a:rPr lang="en-US" sz="2000" b="1" dirty="0" smtClean="0">
                <a:solidFill>
                  <a:schemeClr val="bg2">
                    <a:lumMod val="50000"/>
                  </a:schemeClr>
                </a:solidFill>
              </a:rPr>
              <a:t>Map</a:t>
            </a:r>
            <a:r>
              <a:rPr lang="en-US" sz="2000" dirty="0" smtClean="0">
                <a:solidFill>
                  <a:schemeClr val="bg2">
                    <a:lumMod val="50000"/>
                  </a:schemeClr>
                </a:solidFill>
              </a:rPr>
              <a:t> annual changes in fractional cover of green vegetation, nonphotosynthetic vegetation, and substrate</a:t>
            </a: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000" b="1" dirty="0" smtClean="0">
                <a:solidFill>
                  <a:schemeClr val="bg2">
                    <a:lumMod val="50000"/>
                  </a:schemeClr>
                </a:solidFill>
              </a:rPr>
              <a:t>Identify</a:t>
            </a:r>
            <a:r>
              <a:rPr lang="en-US" sz="2000" dirty="0" smtClean="0">
                <a:solidFill>
                  <a:schemeClr val="bg2">
                    <a:lumMod val="50000"/>
                  </a:schemeClr>
                </a:solidFill>
              </a:rPr>
              <a:t> high-risk areas for vegetation dieback within study area</a:t>
            </a: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000" b="1" dirty="0" smtClean="0">
                <a:solidFill>
                  <a:schemeClr val="bg2">
                    <a:lumMod val="50000"/>
                  </a:schemeClr>
                </a:solidFill>
              </a:rPr>
              <a:t>Provide</a:t>
            </a:r>
            <a:r>
              <a:rPr lang="en-US" sz="2000" dirty="0" smtClean="0">
                <a:solidFill>
                  <a:schemeClr val="bg2">
                    <a:lumMod val="50000"/>
                  </a:schemeClr>
                </a:solidFill>
              </a:rPr>
              <a:t> better understanding to project partners of spatial dynamics of oak woodland dieback</a:t>
            </a: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1026" name="Picture 2" descr="https://lh3.googleusercontent.com/wCEpSv05NiCl0rihmq0XhoXgyWGaSTqOKcIuiUTKpv8fcB1m44WlZQbZzUDAXpgeGi2PIviw4J_OVzim9utG2C-_t2gYZs-Dz_wcyTsDBB8URDxSM0X0s2qipQcPREIm7pRrW2YD_yVQuGuZZ2-2vIQ3gZiL4BWFZUnQK2r0cwM3DXO6gROgkc2-lky_17d34fysufR8d3Lp2T0S5DNSC2htRkA-dl48DEhZ9UDqEWadoZ55z9Hhk7sCe6zZlLyfiYRpM-k3jS-Flg5gKTzgtS9_CthR96r49zEeQ5uK7JPWTnsg9n-6C-5pWLq-Sigt2lTloCYMMuGKAgYCtGG2lO5s-vlkspPLkWaZTdfoiroHVFuWpyJxsd8TIApc2ThoGQOv6xQ4dH1QX7xpFzBXrWNK9Jkw6uX4LeIhHDXG0BRH93rB502nT2THJpT_QP2r_4nWrkeENvLOKto86aI-NjIsfGQGTmVuKUgm3tFN8fTw20IZEDfJQ_-ntmWNKOLhA4DNUB1BsE3ltP2mbwMRT32WwSQ5fbOvNLSKpBJqlccuJCstpVAMpoPRpnOF9PhE0439fHIMbHXxDlaImuz9jt8tEWm3PDBqri61_tXMAXlx7_JwD0nhQoQLF_T_wL1huD9rdZIN24Jlb7zu2pc1F-klV9b5MSjAFAr_o8nWDA=w1428-h953-no"/>
          <p:cNvPicPr>
            <a:picLocks noChangeAspect="1" noChangeArrowheads="1"/>
          </p:cNvPicPr>
          <p:nvPr/>
        </p:nvPicPr>
        <p:blipFill rotWithShape="1">
          <a:blip r:embed="rId3">
            <a:extLst>
              <a:ext uri="{28A0092B-C50C-407E-A947-70E740481C1C}">
                <a14:useLocalDpi xmlns:a14="http://schemas.microsoft.com/office/drawing/2010/main" val="0"/>
              </a:ext>
            </a:extLst>
          </a:blip>
          <a:srcRect l="7683" r="16220"/>
          <a:stretch/>
        </p:blipFill>
        <p:spPr bwMode="auto">
          <a:xfrm>
            <a:off x="5905901" y="1225715"/>
            <a:ext cx="6286099" cy="55148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7747" y="6412484"/>
            <a:ext cx="5117690" cy="307777"/>
          </a:xfrm>
          <a:prstGeom prst="rect">
            <a:avLst/>
          </a:prstGeom>
          <a:noFill/>
        </p:spPr>
        <p:txBody>
          <a:bodyPr wrap="square" rtlCol="0">
            <a:spAutoFit/>
          </a:bodyPr>
          <a:lstStyle/>
          <a:p>
            <a:r>
              <a:rPr lang="en-US" sz="1400" dirty="0" smtClean="0"/>
              <a:t>Image Source: Emil Chang</a:t>
            </a:r>
            <a:endParaRPr lang="en-US" sz="1400" dirty="0"/>
          </a:p>
        </p:txBody>
      </p:sp>
    </p:spTree>
    <p:extLst>
      <p:ext uri="{BB962C8B-B14F-4D97-AF65-F5344CB8AC3E}">
        <p14:creationId xmlns:p14="http://schemas.microsoft.com/office/powerpoint/2010/main" val="8586809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11439" t="28382" r="11081" b="28494"/>
          <a:stretch/>
        </p:blipFill>
        <p:spPr>
          <a:xfrm>
            <a:off x="1591098" y="2020066"/>
            <a:ext cx="8654304" cy="3721961"/>
          </a:xfrm>
          <a:prstGeom prst="rect">
            <a:avLst/>
          </a:prstGeom>
        </p:spPr>
      </p:pic>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AVIRIS</a:t>
            </a:r>
            <a:endParaRPr lang="en-US" sz="4000" dirty="0">
              <a:solidFill>
                <a:schemeClr val="bg1"/>
              </a:solidFill>
              <a:latin typeface="Century Gothic" panose="020B0502020202020204" pitchFamily="34" charset="0"/>
            </a:endParaRPr>
          </a:p>
        </p:txBody>
      </p:sp>
      <p:sp>
        <p:nvSpPr>
          <p:cNvPr id="4" name="TextBox 3"/>
          <p:cNvSpPr txBox="1"/>
          <p:nvPr/>
        </p:nvSpPr>
        <p:spPr>
          <a:xfrm>
            <a:off x="7734300" y="1905000"/>
            <a:ext cx="2646878" cy="646331"/>
          </a:xfrm>
          <a:prstGeom prst="rect">
            <a:avLst/>
          </a:prstGeom>
          <a:noFill/>
        </p:spPr>
        <p:txBody>
          <a:bodyPr wrap="none" rtlCol="0">
            <a:spAutoFit/>
          </a:bodyPr>
          <a:lstStyle/>
          <a:p>
            <a:r>
              <a:rPr lang="en-US" sz="3600" dirty="0" smtClean="0">
                <a:solidFill>
                  <a:srgbClr val="FFFFFF"/>
                </a:solidFill>
              </a:rPr>
              <a:t>2016 - 2015</a:t>
            </a:r>
            <a:endParaRPr lang="en-US" sz="3600" dirty="0">
              <a:solidFill>
                <a:srgbClr val="FFFFFF"/>
              </a:solidFill>
            </a:endParaRPr>
          </a:p>
        </p:txBody>
      </p:sp>
      <p:grpSp>
        <p:nvGrpSpPr>
          <p:cNvPr id="13" name="Group 12"/>
          <p:cNvGrpSpPr/>
          <p:nvPr/>
        </p:nvGrpSpPr>
        <p:grpSpPr>
          <a:xfrm>
            <a:off x="1432012" y="5383768"/>
            <a:ext cx="3076342" cy="674132"/>
            <a:chOff x="1432012" y="5383768"/>
            <a:chExt cx="3076342" cy="674132"/>
          </a:xfrm>
        </p:grpSpPr>
        <p:cxnSp>
          <p:nvCxnSpPr>
            <p:cNvPr id="14" name="Straight Connector 13"/>
            <p:cNvCxnSpPr/>
            <p:nvPr/>
          </p:nvCxnSpPr>
          <p:spPr>
            <a:xfrm flipV="1">
              <a:off x="1591098" y="5895976"/>
              <a:ext cx="2219325" cy="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91098" y="57531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423"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1504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6259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32012" y="5383768"/>
              <a:ext cx="432461" cy="400110"/>
            </a:xfrm>
            <a:prstGeom prst="rect">
              <a:avLst/>
            </a:prstGeom>
            <a:noFill/>
          </p:spPr>
          <p:txBody>
            <a:bodyPr wrap="square" rtlCol="0">
              <a:spAutoFit/>
            </a:bodyPr>
            <a:lstStyle/>
            <a:p>
              <a:r>
                <a:rPr lang="en-US" sz="2000" dirty="0" smtClean="0"/>
                <a:t>0</a:t>
              </a:r>
              <a:endParaRPr lang="en-US" sz="2000" dirty="0"/>
            </a:p>
          </p:txBody>
        </p:sp>
        <p:sp>
          <p:nvSpPr>
            <p:cNvPr id="20" name="TextBox 19"/>
            <p:cNvSpPr txBox="1"/>
            <p:nvPr/>
          </p:nvSpPr>
          <p:spPr>
            <a:xfrm>
              <a:off x="2000250" y="5383768"/>
              <a:ext cx="327334" cy="400110"/>
            </a:xfrm>
            <a:prstGeom prst="rect">
              <a:avLst/>
            </a:prstGeom>
            <a:noFill/>
            <a:ln>
              <a:noFill/>
            </a:ln>
          </p:spPr>
          <p:txBody>
            <a:bodyPr wrap="none" rtlCol="0">
              <a:spAutoFit/>
            </a:bodyPr>
            <a:lstStyle/>
            <a:p>
              <a:r>
                <a:rPr lang="en-US" sz="2000" dirty="0"/>
                <a:t>5</a:t>
              </a:r>
            </a:p>
          </p:txBody>
        </p:sp>
        <p:sp>
          <p:nvSpPr>
            <p:cNvPr id="21" name="TextBox 20"/>
            <p:cNvSpPr txBox="1"/>
            <p:nvPr/>
          </p:nvSpPr>
          <p:spPr>
            <a:xfrm>
              <a:off x="2565850" y="5383768"/>
              <a:ext cx="470000" cy="400110"/>
            </a:xfrm>
            <a:prstGeom prst="rect">
              <a:avLst/>
            </a:prstGeom>
            <a:noFill/>
          </p:spPr>
          <p:txBody>
            <a:bodyPr wrap="none" rtlCol="0">
              <a:spAutoFit/>
            </a:bodyPr>
            <a:lstStyle/>
            <a:p>
              <a:r>
                <a:rPr lang="en-US" sz="2000" dirty="0" smtClean="0"/>
                <a:t>10</a:t>
              </a:r>
              <a:endParaRPr lang="en-US" sz="2000" dirty="0"/>
            </a:p>
          </p:txBody>
        </p:sp>
        <p:sp>
          <p:nvSpPr>
            <p:cNvPr id="22" name="TextBox 21"/>
            <p:cNvSpPr txBox="1"/>
            <p:nvPr/>
          </p:nvSpPr>
          <p:spPr>
            <a:xfrm>
              <a:off x="3599131" y="5383768"/>
              <a:ext cx="909223" cy="400110"/>
            </a:xfrm>
            <a:prstGeom prst="rect">
              <a:avLst/>
            </a:prstGeom>
            <a:noFill/>
          </p:spPr>
          <p:txBody>
            <a:bodyPr wrap="none" rtlCol="0">
              <a:spAutoFit/>
            </a:bodyPr>
            <a:lstStyle/>
            <a:p>
              <a:r>
                <a:rPr lang="en-US" sz="2000" dirty="0" smtClean="0"/>
                <a:t>20 km</a:t>
              </a:r>
              <a:endParaRPr lang="en-US" sz="2000" dirty="0"/>
            </a:p>
          </p:txBody>
        </p:sp>
      </p:grpSp>
      <p:grpSp>
        <p:nvGrpSpPr>
          <p:cNvPr id="24" name="Group 23"/>
          <p:cNvGrpSpPr/>
          <p:nvPr/>
        </p:nvGrpSpPr>
        <p:grpSpPr>
          <a:xfrm>
            <a:off x="8812605" y="5091380"/>
            <a:ext cx="4120412" cy="1323439"/>
            <a:chOff x="8012695" y="4876800"/>
            <a:chExt cx="4120412" cy="1323439"/>
          </a:xfrm>
        </p:grpSpPr>
        <p:sp>
          <p:nvSpPr>
            <p:cNvPr id="25" name="TextBox 24"/>
            <p:cNvSpPr txBox="1"/>
            <p:nvPr/>
          </p:nvSpPr>
          <p:spPr>
            <a:xfrm>
              <a:off x="8369172" y="4876800"/>
              <a:ext cx="3763935" cy="1323439"/>
            </a:xfrm>
            <a:prstGeom prst="rect">
              <a:avLst/>
            </a:prstGeom>
            <a:noFill/>
          </p:spPr>
          <p:txBody>
            <a:bodyPr wrap="square" rtlCol="0">
              <a:spAutoFit/>
            </a:bodyPr>
            <a:lstStyle/>
            <a:p>
              <a:endParaRPr lang="en-US" sz="2000" dirty="0" smtClean="0">
                <a:solidFill>
                  <a:schemeClr val="bg2">
                    <a:lumMod val="50000"/>
                  </a:schemeClr>
                </a:solidFill>
              </a:endParaRPr>
            </a:p>
            <a:p>
              <a:r>
                <a:rPr lang="en-US" sz="2000" dirty="0" smtClean="0">
                  <a:solidFill>
                    <a:schemeClr val="bg2">
                      <a:lumMod val="50000"/>
                    </a:schemeClr>
                  </a:solidFill>
                </a:rPr>
                <a:t> – change (-1 - -0.1)</a:t>
              </a:r>
            </a:p>
            <a:p>
              <a:r>
                <a:rPr lang="en-US" sz="2000" dirty="0" smtClean="0">
                  <a:solidFill>
                    <a:schemeClr val="bg2">
                      <a:lumMod val="50000"/>
                    </a:schemeClr>
                  </a:solidFill>
                </a:rPr>
                <a:t>No change (-0.1- 0.1)</a:t>
              </a:r>
            </a:p>
            <a:p>
              <a:r>
                <a:rPr lang="en-US" sz="2000" dirty="0" smtClean="0">
                  <a:solidFill>
                    <a:schemeClr val="bg2">
                      <a:lumMod val="50000"/>
                    </a:schemeClr>
                  </a:solidFill>
                </a:rPr>
                <a:t>+ change (0.1 – 1)</a:t>
              </a:r>
              <a:endParaRPr lang="en-US" sz="2000" dirty="0">
                <a:solidFill>
                  <a:schemeClr val="bg2">
                    <a:lumMod val="50000"/>
                  </a:schemeClr>
                </a:solidFill>
              </a:endParaRPr>
            </a:p>
          </p:txBody>
        </p:sp>
        <p:grpSp>
          <p:nvGrpSpPr>
            <p:cNvPr id="26" name="Group 25"/>
            <p:cNvGrpSpPr/>
            <p:nvPr/>
          </p:nvGrpSpPr>
          <p:grpSpPr>
            <a:xfrm>
              <a:off x="8074483" y="5303770"/>
              <a:ext cx="247834" cy="826029"/>
              <a:chOff x="13108250" y="13645921"/>
              <a:chExt cx="244414" cy="779977"/>
            </a:xfrm>
          </p:grpSpPr>
          <p:sp>
            <p:nvSpPr>
              <p:cNvPr id="28" name="Rectangle 27"/>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29" name="Rectangle 28"/>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0" name="Rectangle 29"/>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27" name="Rectangle 26"/>
            <p:cNvSpPr/>
            <p:nvPr/>
          </p:nvSpPr>
          <p:spPr>
            <a:xfrm>
              <a:off x="8012695" y="5176434"/>
              <a:ext cx="3187262" cy="1023805"/>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31" name="TextBox 30"/>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2016-2015</a:t>
            </a:r>
            <a:endParaRPr lang="en-US" sz="2000" dirty="0">
              <a:solidFill>
                <a:schemeClr val="bg2">
                  <a:lumMod val="50000"/>
                </a:schemeClr>
              </a:solidFill>
            </a:endParaRPr>
          </a:p>
        </p:txBody>
      </p:sp>
    </p:spTree>
    <p:extLst>
      <p:ext uri="{BB962C8B-B14F-4D97-AF65-F5344CB8AC3E}">
        <p14:creationId xmlns:p14="http://schemas.microsoft.com/office/powerpoint/2010/main" val="5839547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 AVIRIS</a:t>
            </a:r>
            <a:endParaRPr lang="en-US" sz="4000" dirty="0">
              <a:solidFill>
                <a:schemeClr val="bg1"/>
              </a:solidFill>
              <a:latin typeface="Century Gothic" panose="020B0502020202020204" pitchFamily="34" charset="0"/>
            </a:endParaRPr>
          </a:p>
        </p:txBody>
      </p:sp>
      <p:grpSp>
        <p:nvGrpSpPr>
          <p:cNvPr id="10" name="Group 9"/>
          <p:cNvGrpSpPr/>
          <p:nvPr/>
        </p:nvGrpSpPr>
        <p:grpSpPr>
          <a:xfrm>
            <a:off x="1432013" y="5383768"/>
            <a:ext cx="3076341" cy="674132"/>
            <a:chOff x="1432013" y="5383768"/>
            <a:chExt cx="3076341" cy="674132"/>
          </a:xfrm>
        </p:grpSpPr>
        <p:cxnSp>
          <p:nvCxnSpPr>
            <p:cNvPr id="11" name="Straight Connector 10"/>
            <p:cNvCxnSpPr/>
            <p:nvPr/>
          </p:nvCxnSpPr>
          <p:spPr>
            <a:xfrm flipV="1">
              <a:off x="1591098" y="5895976"/>
              <a:ext cx="2219325" cy="95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91098" y="5753100"/>
              <a:ext cx="0" cy="3048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0423" y="5753100"/>
              <a:ext cx="0" cy="285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15048" y="5753100"/>
              <a:ext cx="0" cy="285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62598" y="5753100"/>
              <a:ext cx="0" cy="2857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32013" y="5383768"/>
              <a:ext cx="327334" cy="400110"/>
            </a:xfrm>
            <a:prstGeom prst="rect">
              <a:avLst/>
            </a:prstGeom>
            <a:noFill/>
          </p:spPr>
          <p:txBody>
            <a:bodyPr wrap="none" rtlCol="0">
              <a:spAutoFit/>
            </a:bodyPr>
            <a:lstStyle/>
            <a:p>
              <a:r>
                <a:rPr lang="en-US" sz="2000" dirty="0" smtClean="0">
                  <a:solidFill>
                    <a:schemeClr val="bg1">
                      <a:lumMod val="95000"/>
                    </a:schemeClr>
                  </a:solidFill>
                </a:rPr>
                <a:t>0</a:t>
              </a:r>
              <a:endParaRPr lang="en-US" sz="2000" dirty="0">
                <a:solidFill>
                  <a:schemeClr val="bg1">
                    <a:lumMod val="95000"/>
                  </a:schemeClr>
                </a:solidFill>
              </a:endParaRPr>
            </a:p>
          </p:txBody>
        </p:sp>
        <p:sp>
          <p:nvSpPr>
            <p:cNvPr id="17" name="TextBox 16"/>
            <p:cNvSpPr txBox="1"/>
            <p:nvPr/>
          </p:nvSpPr>
          <p:spPr>
            <a:xfrm>
              <a:off x="2000250" y="5383768"/>
              <a:ext cx="327334" cy="400110"/>
            </a:xfrm>
            <a:prstGeom prst="rect">
              <a:avLst/>
            </a:prstGeom>
            <a:noFill/>
          </p:spPr>
          <p:txBody>
            <a:bodyPr wrap="none" rtlCol="0">
              <a:spAutoFit/>
            </a:bodyPr>
            <a:lstStyle/>
            <a:p>
              <a:r>
                <a:rPr lang="en-US" sz="2000" dirty="0">
                  <a:solidFill>
                    <a:schemeClr val="bg1">
                      <a:lumMod val="95000"/>
                    </a:schemeClr>
                  </a:solidFill>
                </a:rPr>
                <a:t>5</a:t>
              </a:r>
            </a:p>
          </p:txBody>
        </p:sp>
        <p:sp>
          <p:nvSpPr>
            <p:cNvPr id="18" name="TextBox 17"/>
            <p:cNvSpPr txBox="1"/>
            <p:nvPr/>
          </p:nvSpPr>
          <p:spPr>
            <a:xfrm>
              <a:off x="2565850" y="5383768"/>
              <a:ext cx="470000" cy="400110"/>
            </a:xfrm>
            <a:prstGeom prst="rect">
              <a:avLst/>
            </a:prstGeom>
            <a:noFill/>
          </p:spPr>
          <p:txBody>
            <a:bodyPr wrap="none" rtlCol="0">
              <a:spAutoFit/>
            </a:bodyPr>
            <a:lstStyle/>
            <a:p>
              <a:r>
                <a:rPr lang="en-US" sz="2000" dirty="0" smtClean="0">
                  <a:solidFill>
                    <a:schemeClr val="bg1">
                      <a:lumMod val="95000"/>
                    </a:schemeClr>
                  </a:solidFill>
                </a:rPr>
                <a:t>10</a:t>
              </a:r>
              <a:endParaRPr lang="en-US" sz="2000" dirty="0">
                <a:solidFill>
                  <a:schemeClr val="bg1">
                    <a:lumMod val="95000"/>
                  </a:schemeClr>
                </a:solidFill>
              </a:endParaRPr>
            </a:p>
          </p:txBody>
        </p:sp>
        <p:sp>
          <p:nvSpPr>
            <p:cNvPr id="19" name="TextBox 18"/>
            <p:cNvSpPr txBox="1"/>
            <p:nvPr/>
          </p:nvSpPr>
          <p:spPr>
            <a:xfrm>
              <a:off x="3599131" y="5383768"/>
              <a:ext cx="909223" cy="400110"/>
            </a:xfrm>
            <a:prstGeom prst="rect">
              <a:avLst/>
            </a:prstGeom>
            <a:noFill/>
          </p:spPr>
          <p:txBody>
            <a:bodyPr wrap="none" rtlCol="0">
              <a:spAutoFit/>
            </a:bodyPr>
            <a:lstStyle/>
            <a:p>
              <a:r>
                <a:rPr lang="en-US" sz="2000" dirty="0" smtClean="0">
                  <a:solidFill>
                    <a:schemeClr val="bg1">
                      <a:lumMod val="95000"/>
                    </a:schemeClr>
                  </a:solidFill>
                </a:rPr>
                <a:t>20 km</a:t>
              </a:r>
              <a:endParaRPr lang="en-US" sz="2000" dirty="0">
                <a:solidFill>
                  <a:schemeClr val="bg1">
                    <a:lumMod val="95000"/>
                  </a:schemeClr>
                </a:solidFill>
              </a:endParaRPr>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175" t="25989" r="10243" b="23163"/>
          <a:stretch/>
        </p:blipFill>
        <p:spPr>
          <a:xfrm>
            <a:off x="1591097" y="1723816"/>
            <a:ext cx="8934864" cy="4467434"/>
          </a:xfrm>
          <a:prstGeom prst="rect">
            <a:avLst/>
          </a:prstGeom>
        </p:spPr>
      </p:pic>
      <p:sp>
        <p:nvSpPr>
          <p:cNvPr id="20" name="TextBox 19"/>
          <p:cNvSpPr txBox="1"/>
          <p:nvPr/>
        </p:nvSpPr>
        <p:spPr>
          <a:xfrm>
            <a:off x="8084981" y="2051605"/>
            <a:ext cx="1490094" cy="400110"/>
          </a:xfrm>
          <a:prstGeom prst="rect">
            <a:avLst/>
          </a:prstGeom>
          <a:noFill/>
        </p:spPr>
        <p:txBody>
          <a:bodyPr wrap="square" rtlCol="0">
            <a:spAutoFit/>
          </a:bodyPr>
          <a:lstStyle/>
          <a:p>
            <a:r>
              <a:rPr lang="en-US" sz="2000" dirty="0" smtClean="0">
                <a:solidFill>
                  <a:schemeClr val="bg2">
                    <a:lumMod val="50000"/>
                  </a:schemeClr>
                </a:solidFill>
              </a:rPr>
              <a:t>2016-2013</a:t>
            </a:r>
            <a:endParaRPr lang="en-US" sz="2000" dirty="0">
              <a:solidFill>
                <a:schemeClr val="bg2">
                  <a:lumMod val="50000"/>
                </a:schemeClr>
              </a:solidFill>
            </a:endParaRPr>
          </a:p>
        </p:txBody>
      </p:sp>
      <p:grpSp>
        <p:nvGrpSpPr>
          <p:cNvPr id="21" name="Group 20"/>
          <p:cNvGrpSpPr/>
          <p:nvPr/>
        </p:nvGrpSpPr>
        <p:grpSpPr>
          <a:xfrm>
            <a:off x="1432012" y="5383768"/>
            <a:ext cx="3076342" cy="674132"/>
            <a:chOff x="1432012" y="5383768"/>
            <a:chExt cx="3076342" cy="674132"/>
          </a:xfrm>
        </p:grpSpPr>
        <p:cxnSp>
          <p:nvCxnSpPr>
            <p:cNvPr id="22" name="Straight Connector 21"/>
            <p:cNvCxnSpPr/>
            <p:nvPr/>
          </p:nvCxnSpPr>
          <p:spPr>
            <a:xfrm flipV="1">
              <a:off x="1591098" y="5895976"/>
              <a:ext cx="2219325" cy="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91098" y="57531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10423"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1504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62598" y="5753100"/>
              <a:ext cx="0" cy="285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32012" y="5383768"/>
              <a:ext cx="432461" cy="400110"/>
            </a:xfrm>
            <a:prstGeom prst="rect">
              <a:avLst/>
            </a:prstGeom>
            <a:noFill/>
          </p:spPr>
          <p:txBody>
            <a:bodyPr wrap="square" rtlCol="0">
              <a:spAutoFit/>
            </a:bodyPr>
            <a:lstStyle/>
            <a:p>
              <a:r>
                <a:rPr lang="en-US" sz="2000" dirty="0" smtClean="0"/>
                <a:t>0</a:t>
              </a:r>
              <a:endParaRPr lang="en-US" sz="2000" dirty="0"/>
            </a:p>
          </p:txBody>
        </p:sp>
        <p:sp>
          <p:nvSpPr>
            <p:cNvPr id="28" name="TextBox 27"/>
            <p:cNvSpPr txBox="1"/>
            <p:nvPr/>
          </p:nvSpPr>
          <p:spPr>
            <a:xfrm>
              <a:off x="2000250" y="5383768"/>
              <a:ext cx="327334" cy="400110"/>
            </a:xfrm>
            <a:prstGeom prst="rect">
              <a:avLst/>
            </a:prstGeom>
            <a:noFill/>
            <a:ln>
              <a:noFill/>
            </a:ln>
          </p:spPr>
          <p:txBody>
            <a:bodyPr wrap="none" rtlCol="0">
              <a:spAutoFit/>
            </a:bodyPr>
            <a:lstStyle/>
            <a:p>
              <a:r>
                <a:rPr lang="en-US" sz="2000" dirty="0"/>
                <a:t>5</a:t>
              </a:r>
            </a:p>
          </p:txBody>
        </p:sp>
        <p:sp>
          <p:nvSpPr>
            <p:cNvPr id="29" name="TextBox 28"/>
            <p:cNvSpPr txBox="1"/>
            <p:nvPr/>
          </p:nvSpPr>
          <p:spPr>
            <a:xfrm>
              <a:off x="2565850" y="5383768"/>
              <a:ext cx="470000" cy="400110"/>
            </a:xfrm>
            <a:prstGeom prst="rect">
              <a:avLst/>
            </a:prstGeom>
            <a:noFill/>
          </p:spPr>
          <p:txBody>
            <a:bodyPr wrap="none" rtlCol="0">
              <a:spAutoFit/>
            </a:bodyPr>
            <a:lstStyle/>
            <a:p>
              <a:r>
                <a:rPr lang="en-US" sz="2000" dirty="0" smtClean="0"/>
                <a:t>10</a:t>
              </a:r>
              <a:endParaRPr lang="en-US" sz="2000" dirty="0"/>
            </a:p>
          </p:txBody>
        </p:sp>
        <p:sp>
          <p:nvSpPr>
            <p:cNvPr id="30" name="TextBox 29"/>
            <p:cNvSpPr txBox="1"/>
            <p:nvPr/>
          </p:nvSpPr>
          <p:spPr>
            <a:xfrm>
              <a:off x="3599131" y="5383768"/>
              <a:ext cx="909223" cy="400110"/>
            </a:xfrm>
            <a:prstGeom prst="rect">
              <a:avLst/>
            </a:prstGeom>
            <a:noFill/>
          </p:spPr>
          <p:txBody>
            <a:bodyPr wrap="none" rtlCol="0">
              <a:spAutoFit/>
            </a:bodyPr>
            <a:lstStyle/>
            <a:p>
              <a:r>
                <a:rPr lang="en-US" sz="2000" dirty="0" smtClean="0"/>
                <a:t>20 km</a:t>
              </a:r>
              <a:endParaRPr lang="en-US" sz="2000" dirty="0"/>
            </a:p>
          </p:txBody>
        </p:sp>
      </p:grpSp>
      <p:grpSp>
        <p:nvGrpSpPr>
          <p:cNvPr id="31" name="Group 30"/>
          <p:cNvGrpSpPr/>
          <p:nvPr/>
        </p:nvGrpSpPr>
        <p:grpSpPr>
          <a:xfrm>
            <a:off x="8812605" y="5091380"/>
            <a:ext cx="4120412" cy="1323439"/>
            <a:chOff x="8012695" y="4876800"/>
            <a:chExt cx="4120412" cy="1323439"/>
          </a:xfrm>
        </p:grpSpPr>
        <p:sp>
          <p:nvSpPr>
            <p:cNvPr id="32" name="TextBox 31"/>
            <p:cNvSpPr txBox="1"/>
            <p:nvPr/>
          </p:nvSpPr>
          <p:spPr>
            <a:xfrm>
              <a:off x="8369172" y="4876800"/>
              <a:ext cx="3763935" cy="1323439"/>
            </a:xfrm>
            <a:prstGeom prst="rect">
              <a:avLst/>
            </a:prstGeom>
            <a:noFill/>
          </p:spPr>
          <p:txBody>
            <a:bodyPr wrap="square" rtlCol="0">
              <a:spAutoFit/>
            </a:bodyPr>
            <a:lstStyle/>
            <a:p>
              <a:endParaRPr lang="en-US" sz="2000" dirty="0" smtClean="0">
                <a:solidFill>
                  <a:schemeClr val="bg2">
                    <a:lumMod val="50000"/>
                  </a:schemeClr>
                </a:solidFill>
              </a:endParaRPr>
            </a:p>
            <a:p>
              <a:r>
                <a:rPr lang="en-US" sz="2000" dirty="0" smtClean="0">
                  <a:solidFill>
                    <a:schemeClr val="bg2">
                      <a:lumMod val="50000"/>
                    </a:schemeClr>
                  </a:solidFill>
                </a:rPr>
                <a:t> – change (-1 - -0.1)</a:t>
              </a:r>
            </a:p>
            <a:p>
              <a:r>
                <a:rPr lang="en-US" sz="2000" dirty="0" smtClean="0">
                  <a:solidFill>
                    <a:schemeClr val="bg2">
                      <a:lumMod val="50000"/>
                    </a:schemeClr>
                  </a:solidFill>
                </a:rPr>
                <a:t>No change (-0.1- 0.1)</a:t>
              </a:r>
            </a:p>
            <a:p>
              <a:r>
                <a:rPr lang="en-US" sz="2000" dirty="0" smtClean="0">
                  <a:solidFill>
                    <a:schemeClr val="bg2">
                      <a:lumMod val="50000"/>
                    </a:schemeClr>
                  </a:solidFill>
                </a:rPr>
                <a:t>+ change (0.1 – 1)</a:t>
              </a:r>
              <a:endParaRPr lang="en-US" sz="2000" dirty="0">
                <a:solidFill>
                  <a:schemeClr val="bg2">
                    <a:lumMod val="50000"/>
                  </a:schemeClr>
                </a:solidFill>
              </a:endParaRPr>
            </a:p>
          </p:txBody>
        </p:sp>
        <p:grpSp>
          <p:nvGrpSpPr>
            <p:cNvPr id="33" name="Group 32"/>
            <p:cNvGrpSpPr/>
            <p:nvPr/>
          </p:nvGrpSpPr>
          <p:grpSpPr>
            <a:xfrm>
              <a:off x="8074483" y="5303770"/>
              <a:ext cx="247834" cy="826029"/>
              <a:chOff x="13108250" y="13645921"/>
              <a:chExt cx="244414" cy="779977"/>
            </a:xfrm>
          </p:grpSpPr>
          <p:sp>
            <p:nvSpPr>
              <p:cNvPr id="35" name="Rectangle 34"/>
              <p:cNvSpPr/>
              <p:nvPr/>
            </p:nvSpPr>
            <p:spPr>
              <a:xfrm>
                <a:off x="13108250" y="14207151"/>
                <a:ext cx="244414" cy="218747"/>
              </a:xfrm>
              <a:prstGeom prst="rect">
                <a:avLst/>
              </a:prstGeom>
              <a:solidFill>
                <a:srgbClr val="71F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6" name="Rectangle 35"/>
              <p:cNvSpPr/>
              <p:nvPr/>
            </p:nvSpPr>
            <p:spPr>
              <a:xfrm>
                <a:off x="13108250" y="13927387"/>
                <a:ext cx="244414" cy="218747"/>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7" name="Rectangle 36"/>
              <p:cNvSpPr/>
              <p:nvPr/>
            </p:nvSpPr>
            <p:spPr>
              <a:xfrm>
                <a:off x="13108250" y="13645921"/>
                <a:ext cx="244414" cy="218747"/>
              </a:xfrm>
              <a:prstGeom prst="rect">
                <a:avLst/>
              </a:prstGeom>
              <a:solidFill>
                <a:srgbClr val="E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
          <p:nvSpPr>
            <p:cNvPr id="34" name="Rectangle 33"/>
            <p:cNvSpPr/>
            <p:nvPr/>
          </p:nvSpPr>
          <p:spPr>
            <a:xfrm>
              <a:off x="8012695" y="5176434"/>
              <a:ext cx="3187262" cy="1023805"/>
            </a:xfrm>
            <a:prstGeom prst="rect">
              <a:avLst/>
            </a:prstGeom>
            <a:noFill/>
            <a:ln>
              <a:solidFill>
                <a:srgbClr val="EA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spTree>
    <p:extLst>
      <p:ext uri="{BB962C8B-B14F-4D97-AF65-F5344CB8AC3E}">
        <p14:creationId xmlns:p14="http://schemas.microsoft.com/office/powerpoint/2010/main" val="2451732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Relating to Meteorological Data</a:t>
            </a:r>
            <a:endParaRPr lang="en-US" sz="4000" dirty="0">
              <a:solidFill>
                <a:schemeClr val="bg1"/>
              </a:solidFill>
              <a:latin typeface="Century Gothic" panose="020B0502020202020204" pitchFamily="34" charset="0"/>
            </a:endParaRPr>
          </a:p>
        </p:txBody>
      </p:sp>
      <p:sp>
        <p:nvSpPr>
          <p:cNvPr id="4" name="TextBox 3"/>
          <p:cNvSpPr txBox="1"/>
          <p:nvPr/>
        </p:nvSpPr>
        <p:spPr>
          <a:xfrm>
            <a:off x="3327459" y="4876800"/>
            <a:ext cx="5697801" cy="1323439"/>
          </a:xfrm>
          <a:prstGeom prst="rect">
            <a:avLst/>
          </a:prstGeom>
          <a:noFill/>
        </p:spPr>
        <p:txBody>
          <a:bodyPr wrap="square" rtlCol="0">
            <a:spAutoFit/>
          </a:bodyPr>
          <a:lstStyle/>
          <a:p>
            <a:r>
              <a:rPr lang="en-US" sz="2000" dirty="0" smtClean="0">
                <a:solidFill>
                  <a:schemeClr val="accent1"/>
                </a:solidFill>
              </a:rPr>
              <a:t>Total annual precipitation </a:t>
            </a:r>
            <a:r>
              <a:rPr lang="en-US" sz="2000" dirty="0" smtClean="0">
                <a:solidFill>
                  <a:schemeClr val="bg2">
                    <a:lumMod val="50000"/>
                  </a:schemeClr>
                </a:solidFill>
              </a:rPr>
              <a:t>in inches</a:t>
            </a:r>
          </a:p>
          <a:p>
            <a:r>
              <a:rPr lang="en-US" sz="2000" dirty="0" smtClean="0">
                <a:solidFill>
                  <a:srgbClr val="F4901A"/>
                </a:solidFill>
              </a:rPr>
              <a:t>Median RVI or Mean FAL difference</a:t>
            </a:r>
            <a:r>
              <a:rPr lang="en-US" sz="2000" dirty="0" smtClean="0"/>
              <a:t> </a:t>
            </a:r>
            <a:r>
              <a:rPr lang="en-US" sz="2000" dirty="0" smtClean="0">
                <a:solidFill>
                  <a:schemeClr val="bg2">
                    <a:lumMod val="50000"/>
                  </a:schemeClr>
                </a:solidFill>
              </a:rPr>
              <a:t>marked on succeeding year (2013-2012 marked on 2013)</a:t>
            </a:r>
            <a:endParaRPr lang="en-US" sz="2000" dirty="0">
              <a:solidFill>
                <a:schemeClr val="bg2">
                  <a:lumMod val="50000"/>
                </a:schemeClr>
              </a:solidFill>
            </a:endParaRPr>
          </a:p>
        </p:txBody>
      </p:sp>
      <p:graphicFrame>
        <p:nvGraphicFramePr>
          <p:cNvPr id="8" name="Chart 7"/>
          <p:cNvGraphicFramePr>
            <a:graphicFrameLocks/>
          </p:cNvGraphicFramePr>
          <p:nvPr>
            <p:extLst>
              <p:ext uri="{D42A27DB-BD31-4B8C-83A1-F6EECF244321}">
                <p14:modId xmlns:p14="http://schemas.microsoft.com/office/powerpoint/2010/main" val="2797933331"/>
              </p:ext>
            </p:extLst>
          </p:nvPr>
        </p:nvGraphicFramePr>
        <p:xfrm>
          <a:off x="6061024" y="1586956"/>
          <a:ext cx="5986072" cy="32898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644483974"/>
              </p:ext>
            </p:extLst>
          </p:nvPr>
        </p:nvGraphicFramePr>
        <p:xfrm>
          <a:off x="334423" y="1586956"/>
          <a:ext cx="5726601" cy="32898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57119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47099" y="5166641"/>
            <a:ext cx="6988282" cy="1015663"/>
          </a:xfrm>
          <a:prstGeom prst="rect">
            <a:avLst/>
          </a:prstGeom>
          <a:noFill/>
        </p:spPr>
        <p:txBody>
          <a:bodyPr wrap="square" rtlCol="0">
            <a:spAutoFit/>
          </a:bodyPr>
          <a:lstStyle/>
          <a:p>
            <a:r>
              <a:rPr lang="en-US" sz="2000" dirty="0" smtClean="0">
                <a:solidFill>
                  <a:schemeClr val="accent1"/>
                </a:solidFill>
              </a:rPr>
              <a:t>Mean temperature </a:t>
            </a:r>
            <a:r>
              <a:rPr lang="en-US" sz="2000" dirty="0" smtClean="0">
                <a:solidFill>
                  <a:schemeClr val="bg2">
                    <a:lumMod val="50000"/>
                  </a:schemeClr>
                </a:solidFill>
              </a:rPr>
              <a:t>in Fahrenheit </a:t>
            </a:r>
          </a:p>
          <a:p>
            <a:r>
              <a:rPr lang="en-US" sz="2000" dirty="0" smtClean="0">
                <a:solidFill>
                  <a:srgbClr val="F4901A"/>
                </a:solidFill>
              </a:rPr>
              <a:t>Median RVI or Mean FAL difference</a:t>
            </a:r>
            <a:r>
              <a:rPr lang="en-US" sz="2000" dirty="0" smtClean="0"/>
              <a:t> </a:t>
            </a:r>
            <a:r>
              <a:rPr lang="en-US" sz="2000" dirty="0" smtClean="0">
                <a:solidFill>
                  <a:schemeClr val="bg2">
                    <a:lumMod val="50000"/>
                  </a:schemeClr>
                </a:solidFill>
              </a:rPr>
              <a:t>marked on succeeding year (2013-2012 marked on 2013)</a:t>
            </a:r>
            <a:endParaRPr lang="en-US" sz="2000" dirty="0">
              <a:solidFill>
                <a:schemeClr val="bg2">
                  <a:lumMod val="50000"/>
                </a:schemeClr>
              </a:solidFill>
            </a:endParaRPr>
          </a:p>
        </p:txBody>
      </p:sp>
      <p:graphicFrame>
        <p:nvGraphicFramePr>
          <p:cNvPr id="8" name="Chart 7"/>
          <p:cNvGraphicFramePr>
            <a:graphicFrameLocks/>
          </p:cNvGraphicFramePr>
          <p:nvPr>
            <p:extLst>
              <p:ext uri="{D42A27DB-BD31-4B8C-83A1-F6EECF244321}">
                <p14:modId xmlns:p14="http://schemas.microsoft.com/office/powerpoint/2010/main" val="3193470822"/>
              </p:ext>
            </p:extLst>
          </p:nvPr>
        </p:nvGraphicFramePr>
        <p:xfrm>
          <a:off x="6095999" y="1484827"/>
          <a:ext cx="5687961" cy="3573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019374252"/>
              </p:ext>
            </p:extLst>
          </p:nvPr>
        </p:nvGraphicFramePr>
        <p:xfrm>
          <a:off x="257330" y="1484827"/>
          <a:ext cx="5553535" cy="35738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9917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430363" y="1599197"/>
            <a:ext cx="5176617" cy="4683616"/>
          </a:xfrm>
          <a:prstGeom prst="rect">
            <a:avLst/>
          </a:prstGeom>
        </p:spPr>
        <p:txBody>
          <a:bodyPr anchor="ctr">
            <a:normAutofit/>
          </a:bodyPr>
          <a:lstStyle/>
          <a:p>
            <a:pPr marL="342900" indent="-342900">
              <a:buClr>
                <a:srgbClr val="EAA24A"/>
              </a:buClr>
              <a:buFont typeface="Webdings" panose="05030102010509060703" pitchFamily="18" charset="2"/>
              <a:buChar char="4"/>
            </a:pPr>
            <a:r>
              <a:rPr lang="en-US" sz="2400" dirty="0" smtClean="0">
                <a:solidFill>
                  <a:schemeClr val="bg2">
                    <a:lumMod val="50000"/>
                  </a:schemeClr>
                </a:solidFill>
              </a:rPr>
              <a:t>RVI and FAL for the short overlapping time period are not directly related </a:t>
            </a:r>
          </a:p>
          <a:p>
            <a:pPr marL="342900" indent="-342900">
              <a:buClr>
                <a:srgbClr val="EAA24A"/>
              </a:buClr>
              <a:buFont typeface="Webdings" panose="05030102010509060703" pitchFamily="18" charset="2"/>
              <a:buChar char="4"/>
            </a:pPr>
            <a:r>
              <a:rPr lang="en-US" sz="2400" dirty="0" smtClean="0">
                <a:solidFill>
                  <a:schemeClr val="bg2">
                    <a:lumMod val="50000"/>
                  </a:schemeClr>
                </a:solidFill>
              </a:rPr>
              <a:t>The 2014 – 2013 difference showed the greatest negative change, implying the period of greatest stress on vegetation</a:t>
            </a:r>
          </a:p>
          <a:p>
            <a:pPr marL="342900" indent="-342900">
              <a:buClr>
                <a:srgbClr val="EAA24A"/>
              </a:buClr>
              <a:buFont typeface="Webdings" panose="05030102010509060703" pitchFamily="18" charset="2"/>
              <a:buChar char="4"/>
            </a:pPr>
            <a:r>
              <a:rPr lang="en-US" sz="2400" dirty="0" smtClean="0">
                <a:solidFill>
                  <a:schemeClr val="bg2">
                    <a:lumMod val="50000"/>
                  </a:schemeClr>
                </a:solidFill>
              </a:rPr>
              <a:t>It appears that the plants have been making a comeback since the 2014-2013 vegetation stress period</a:t>
            </a:r>
            <a:endParaRPr lang="en-US" sz="2400" dirty="0">
              <a:solidFill>
                <a:schemeClr val="bg2">
                  <a:lumMod val="50000"/>
                </a:schemeClr>
              </a:solidFill>
            </a:endParaRP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447" t="28194" r="10469" b="28683"/>
          <a:stretch/>
        </p:blipFill>
        <p:spPr>
          <a:xfrm>
            <a:off x="276473" y="4114796"/>
            <a:ext cx="5792856" cy="2504112"/>
          </a:xfrm>
          <a:prstGeom prst="rect">
            <a:avLst/>
          </a:prstGeom>
        </p:spPr>
      </p:pic>
      <p:pic>
        <p:nvPicPr>
          <p:cNvPr id="4" name="Picture 3"/>
          <p:cNvPicPr>
            <a:picLocks noChangeAspect="1"/>
          </p:cNvPicPr>
          <p:nvPr/>
        </p:nvPicPr>
        <p:blipFill>
          <a:blip r:embed="rId4"/>
          <a:stretch>
            <a:fillRect/>
          </a:stretch>
        </p:blipFill>
        <p:spPr>
          <a:xfrm>
            <a:off x="95955" y="1453908"/>
            <a:ext cx="6153891" cy="2660888"/>
          </a:xfrm>
          <a:prstGeom prst="rect">
            <a:avLst/>
          </a:prstGeom>
        </p:spPr>
      </p:pic>
      <p:sp>
        <p:nvSpPr>
          <p:cNvPr id="9" name="TextBox 8"/>
          <p:cNvSpPr txBox="1"/>
          <p:nvPr/>
        </p:nvSpPr>
        <p:spPr>
          <a:xfrm>
            <a:off x="3871753" y="1953668"/>
            <a:ext cx="1976351" cy="400110"/>
          </a:xfrm>
          <a:prstGeom prst="rect">
            <a:avLst/>
          </a:prstGeom>
          <a:noFill/>
        </p:spPr>
        <p:txBody>
          <a:bodyPr wrap="square" rtlCol="0">
            <a:spAutoFit/>
          </a:bodyPr>
          <a:lstStyle/>
          <a:p>
            <a:r>
              <a:rPr lang="en-US" sz="2000" b="1" dirty="0" smtClean="0">
                <a:solidFill>
                  <a:schemeClr val="bg2">
                    <a:lumMod val="50000"/>
                  </a:schemeClr>
                </a:solidFill>
              </a:rPr>
              <a:t>RVI 2014-2013</a:t>
            </a:r>
            <a:endParaRPr lang="en-US" sz="2000" b="1" dirty="0">
              <a:solidFill>
                <a:schemeClr val="bg2">
                  <a:lumMod val="50000"/>
                </a:schemeClr>
              </a:solidFill>
            </a:endParaRPr>
          </a:p>
        </p:txBody>
      </p:sp>
      <p:sp>
        <p:nvSpPr>
          <p:cNvPr id="10" name="TextBox 9"/>
          <p:cNvSpPr txBox="1"/>
          <p:nvPr/>
        </p:nvSpPr>
        <p:spPr>
          <a:xfrm>
            <a:off x="3871753" y="4595195"/>
            <a:ext cx="1976351" cy="400110"/>
          </a:xfrm>
          <a:prstGeom prst="rect">
            <a:avLst/>
          </a:prstGeom>
          <a:noFill/>
        </p:spPr>
        <p:txBody>
          <a:bodyPr wrap="square" rtlCol="0">
            <a:spAutoFit/>
          </a:bodyPr>
          <a:lstStyle/>
          <a:p>
            <a:r>
              <a:rPr lang="en-US" sz="2000" b="1" dirty="0" smtClean="0">
                <a:solidFill>
                  <a:schemeClr val="bg2">
                    <a:lumMod val="50000"/>
                  </a:schemeClr>
                </a:solidFill>
              </a:rPr>
              <a:t>FAL 2014-2013</a:t>
            </a:r>
            <a:endParaRPr lang="en-US" sz="2000" b="1" dirty="0">
              <a:solidFill>
                <a:schemeClr val="bg2">
                  <a:lumMod val="50000"/>
                </a:schemeClr>
              </a:solidFill>
            </a:endParaRPr>
          </a:p>
        </p:txBody>
      </p:sp>
    </p:spTree>
    <p:extLst>
      <p:ext uri="{BB962C8B-B14F-4D97-AF65-F5344CB8AC3E}">
        <p14:creationId xmlns:p14="http://schemas.microsoft.com/office/powerpoint/2010/main" val="530910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5" y="1666240"/>
            <a:ext cx="4756150" cy="4086225"/>
          </a:xfrm>
          <a:prstGeom prst="rect">
            <a:avLst/>
          </a:prstGeom>
        </p:spPr>
        <p:txBody>
          <a:bodyPr>
            <a:noAutofit/>
          </a:bodyPr>
          <a:lstStyle/>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Availability of data sets</a:t>
            </a:r>
          </a:p>
          <a:p>
            <a:pPr marL="800100" lvl="1"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For both UAVSAR and AVIRIS, we were not able to obtain data from every year at the same time. For UAVSAR, there may be seasonal changes between months. For AVIRIS, we couldn’t cover the desired time period</a:t>
            </a:r>
          </a:p>
          <a:p>
            <a:pPr marL="457200" lvl="1" indent="0">
              <a:spcBef>
                <a:spcPts val="200"/>
              </a:spcBef>
              <a:buClr>
                <a:srgbClr val="EAA24A"/>
              </a:buClr>
              <a:buNone/>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Reliability of RVI and incidence angle correction</a:t>
            </a:r>
          </a:p>
          <a:p>
            <a:pPr marL="0" indent="0">
              <a:spcBef>
                <a:spcPts val="200"/>
              </a:spcBef>
              <a:buClr>
                <a:srgbClr val="EAA24A"/>
              </a:buClr>
              <a:buNone/>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Reliability of calculating FAL – soon this will be a Level 3 NASA product</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Errors &amp; Uncertainties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9" name="Picture 2" descr="https://lh3.googleusercontent.com/FhBMSutjQ7-mHuPcLQXPcWgpdtk7Bl3lDzUyaxXx1H0Zn8Yz-bwcunjE6X702esmh25iI_O9mHEzoHdwWF7uGQk7wJSDW6Go7iw5637dMvm7E0CxJS7VURBZKjJicywRrM3c3j-A0HK-N8hlpZo5q2tV7NcHOkgkeIQW_eYzVhc0kPZ_qduQUDJ50V5cv5wf9hyqwKgXwn7IzwofN8sqqgkFyz0Aibx0hU-y7WeFh7hoDZyAI8DEIOzkMQpmDtLg9_NHs1tEgR1mc3EXJVxqRao1rjnyd2uA8NUERPOr84lKLHRagdraTNhdQSxQFe_VzSoqsIg7FA16pHwDKb76s4dzhNruNJITmTKRCXJRAGFx869uadi3K_kU0KKBMtadclnh2X_5w9Dk3JVXh2rGILV2guDd5GHCIRJLGXHGF_sXhPR5Tm_6-rWBxtzIYMmCUJibWuHzJqowXvxcZFwgrgErPVdmWE3E5EL1db3_yYgzMOQ695YeCWpm3ZE8I__I6LZPnKhQ9KuFtwwtD-bMQsIhzSoIoCyfhEnnwQ6y0CfrfEoK4n5-mLrvJlLLgsfGt0daGMIfR6oFA39qOlaPfLWLEF22gzXpERvrA6QN3loF91p1Sx5EpcMatuODsAjzsULepkxTGBrjVH6kXpjL-FmvERLchxD_licvOn3pMQ=w1428-h953-no"/>
          <p:cNvPicPr>
            <a:picLocks noChangeAspect="1" noChangeArrowheads="1"/>
          </p:cNvPicPr>
          <p:nvPr/>
        </p:nvPicPr>
        <p:blipFill rotWithShape="1">
          <a:blip r:embed="rId3">
            <a:extLst>
              <a:ext uri="{28A0092B-C50C-407E-A947-70E740481C1C}">
                <a14:useLocalDpi xmlns:a14="http://schemas.microsoft.com/office/drawing/2010/main" val="0"/>
              </a:ext>
            </a:extLst>
          </a:blip>
          <a:srcRect l="24604"/>
          <a:stretch/>
        </p:blipFill>
        <p:spPr bwMode="auto">
          <a:xfrm>
            <a:off x="5967663" y="1231075"/>
            <a:ext cx="6224337" cy="550944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a:xfrm>
            <a:off x="212344" y="6466204"/>
            <a:ext cx="2657856" cy="274320"/>
          </a:xfrm>
        </p:spPr>
        <p:txBody>
          <a:bodyPr/>
          <a:lstStyle/>
          <a:p>
            <a:r>
              <a:rPr lang="en-US" dirty="0" smtClean="0">
                <a:solidFill>
                  <a:schemeClr val="bg2">
                    <a:lumMod val="50000"/>
                  </a:schemeClr>
                </a:solidFill>
              </a:rPr>
              <a:t>Image Credit: Emil Chang</a:t>
            </a:r>
            <a:endParaRPr lang="en-US" dirty="0">
              <a:solidFill>
                <a:schemeClr val="bg2">
                  <a:lumMod val="50000"/>
                </a:schemeClr>
              </a:solidFill>
            </a:endParaRPr>
          </a:p>
        </p:txBody>
      </p:sp>
    </p:spTree>
    <p:extLst>
      <p:ext uri="{BB962C8B-B14F-4D97-AF65-F5344CB8AC3E}">
        <p14:creationId xmlns:p14="http://schemas.microsoft.com/office/powerpoint/2010/main" val="3116558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017562" y="6207298"/>
            <a:ext cx="2657856" cy="274320"/>
          </a:xfrm>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447347127"/>
              </p:ext>
            </p:extLst>
          </p:nvPr>
        </p:nvGraphicFramePr>
        <p:xfrm>
          <a:off x="339215" y="1769805"/>
          <a:ext cx="11498825" cy="4711813"/>
        </p:xfrm>
        <a:graphic>
          <a:graphicData uri="http://schemas.openxmlformats.org/drawingml/2006/table">
            <a:tbl>
              <a:tblPr firstRow="1" bandRow="1">
                <a:tableStyleId>{5C22544A-7EE6-4342-B048-85BDC9FD1C3A}</a:tableStyleId>
              </a:tblPr>
              <a:tblGrid>
                <a:gridCol w="2156030">
                  <a:extLst>
                    <a:ext uri="{9D8B030D-6E8A-4147-A177-3AD203B41FA5}">
                      <a16:colId xmlns="" xmlns:a16="http://schemas.microsoft.com/office/drawing/2014/main" val="2862958470"/>
                    </a:ext>
                  </a:extLst>
                </a:gridCol>
                <a:gridCol w="1337683">
                  <a:extLst>
                    <a:ext uri="{9D8B030D-6E8A-4147-A177-3AD203B41FA5}">
                      <a16:colId xmlns="" xmlns:a16="http://schemas.microsoft.com/office/drawing/2014/main" val="3896640014"/>
                    </a:ext>
                  </a:extLst>
                </a:gridCol>
                <a:gridCol w="1510794">
                  <a:extLst>
                    <a:ext uri="{9D8B030D-6E8A-4147-A177-3AD203B41FA5}">
                      <a16:colId xmlns="" xmlns:a16="http://schemas.microsoft.com/office/drawing/2014/main" val="2733688707"/>
                    </a:ext>
                  </a:extLst>
                </a:gridCol>
                <a:gridCol w="2838880">
                  <a:extLst>
                    <a:ext uri="{9D8B030D-6E8A-4147-A177-3AD203B41FA5}">
                      <a16:colId xmlns="" xmlns:a16="http://schemas.microsoft.com/office/drawing/2014/main" val="2498477340"/>
                    </a:ext>
                  </a:extLst>
                </a:gridCol>
                <a:gridCol w="2775076">
                  <a:extLst>
                    <a:ext uri="{9D8B030D-6E8A-4147-A177-3AD203B41FA5}">
                      <a16:colId xmlns="" xmlns:a16="http://schemas.microsoft.com/office/drawing/2014/main" val="3529730522"/>
                    </a:ext>
                  </a:extLst>
                </a:gridCol>
                <a:gridCol w="880362">
                  <a:extLst>
                    <a:ext uri="{9D8B030D-6E8A-4147-A177-3AD203B41FA5}">
                      <a16:colId xmlns="" xmlns:a16="http://schemas.microsoft.com/office/drawing/2014/main" val="2513556282"/>
                    </a:ext>
                  </a:extLst>
                </a:gridCol>
              </a:tblGrid>
              <a:tr h="757383">
                <a:tc>
                  <a:txBody>
                    <a:bodyPr/>
                    <a:lstStyle/>
                    <a:p>
                      <a:r>
                        <a:rPr lang="en-US" sz="1400" dirty="0" smtClean="0"/>
                        <a:t>Collection Date</a:t>
                      </a:r>
                      <a:endParaRPr lang="en-US" sz="1400" dirty="0"/>
                    </a:p>
                  </a:txBody>
                  <a:tcPr/>
                </a:tc>
                <a:tc>
                  <a:txBody>
                    <a:bodyPr/>
                    <a:lstStyle/>
                    <a:p>
                      <a:r>
                        <a:rPr lang="en-US" sz="1400" dirty="0" err="1" smtClean="0"/>
                        <a:t>Approx</a:t>
                      </a:r>
                      <a:r>
                        <a:rPr lang="en-US" sz="1400" dirty="0" smtClean="0"/>
                        <a:t> </a:t>
                      </a:r>
                      <a:r>
                        <a:rPr lang="en-US" sz="1400" dirty="0" err="1" smtClean="0"/>
                        <a:t>precip</a:t>
                      </a:r>
                      <a:r>
                        <a:rPr lang="en-US" sz="1400" dirty="0" smtClean="0"/>
                        <a:t> (in) in</a:t>
                      </a:r>
                      <a:r>
                        <a:rPr lang="en-US" sz="1400" baseline="0" dirty="0" smtClean="0"/>
                        <a:t> week</a:t>
                      </a:r>
                      <a:endParaRPr lang="en-US" sz="1400" dirty="0"/>
                    </a:p>
                  </a:txBody>
                  <a:tcPr/>
                </a:tc>
                <a:tc>
                  <a:txBody>
                    <a:bodyPr/>
                    <a:lstStyle/>
                    <a:p>
                      <a:r>
                        <a:rPr lang="en-US" sz="1400" dirty="0" smtClean="0"/>
                        <a:t>Monthly Total (in)</a:t>
                      </a:r>
                      <a:endParaRPr lang="en-US" sz="1400" dirty="0"/>
                    </a:p>
                  </a:txBody>
                  <a:tcPr/>
                </a:tc>
                <a:tc>
                  <a:txBody>
                    <a:bodyPr/>
                    <a:lstStyle/>
                    <a:p>
                      <a:r>
                        <a:rPr lang="en-US" sz="1400" dirty="0" smtClean="0"/>
                        <a:t>Ave temp for the day (Topanga weather station)</a:t>
                      </a:r>
                      <a:endParaRPr lang="en-US" sz="1400" dirty="0"/>
                    </a:p>
                  </a:txBody>
                  <a:tcPr/>
                </a:tc>
                <a:tc>
                  <a:txBody>
                    <a:bodyPr/>
                    <a:lstStyle/>
                    <a:p>
                      <a:r>
                        <a:rPr lang="en-US" sz="1400" dirty="0" smtClean="0"/>
                        <a:t>High temp</a:t>
                      </a:r>
                      <a:r>
                        <a:rPr lang="en-US" sz="1400" baseline="0" dirty="0" smtClean="0"/>
                        <a:t> for the day (Topanga)</a:t>
                      </a:r>
                      <a:endParaRPr lang="en-US" sz="1400" dirty="0"/>
                    </a:p>
                  </a:txBody>
                  <a:tcPr/>
                </a:tc>
                <a:tc>
                  <a:txBody>
                    <a:bodyPr/>
                    <a:lstStyle/>
                    <a:p>
                      <a:r>
                        <a:rPr lang="en-US" sz="1400" dirty="0" smtClean="0"/>
                        <a:t>Yearly Total (in)</a:t>
                      </a:r>
                      <a:endParaRPr lang="en-US" sz="1400" dirty="0"/>
                    </a:p>
                  </a:txBody>
                  <a:tcPr/>
                </a:tc>
                <a:extLst>
                  <a:ext uri="{0D108BD9-81ED-4DB2-BD59-A6C34878D82A}">
                    <a16:rowId xmlns="" xmlns:a16="http://schemas.microsoft.com/office/drawing/2014/main" val="4040828837"/>
                  </a:ext>
                </a:extLst>
              </a:tr>
              <a:tr h="561929">
                <a:tc>
                  <a:txBody>
                    <a:bodyPr/>
                    <a:lstStyle/>
                    <a:p>
                      <a:r>
                        <a:rPr lang="en-US" sz="2000" dirty="0" smtClean="0">
                          <a:solidFill>
                            <a:schemeClr val="bg2">
                              <a:lumMod val="50000"/>
                            </a:schemeClr>
                          </a:solidFill>
                        </a:rPr>
                        <a:t>4/15/2010</a:t>
                      </a:r>
                    </a:p>
                  </a:txBody>
                  <a:tcPr/>
                </a:tc>
                <a:tc>
                  <a:txBody>
                    <a:bodyPr/>
                    <a:lstStyle/>
                    <a:p>
                      <a:r>
                        <a:rPr lang="en-US" sz="2000" dirty="0" smtClean="0">
                          <a:solidFill>
                            <a:schemeClr val="bg2">
                              <a:lumMod val="50000"/>
                            </a:schemeClr>
                          </a:solidFill>
                        </a:rPr>
                        <a:t>.11-.15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2.07</a:t>
                      </a:r>
                      <a:endParaRPr lang="en-US" sz="2000" dirty="0">
                        <a:solidFill>
                          <a:schemeClr val="bg2">
                            <a:lumMod val="50000"/>
                          </a:schemeClr>
                        </a:solidFill>
                      </a:endParaRPr>
                    </a:p>
                  </a:txBody>
                  <a:tcPr/>
                </a:tc>
                <a:tc>
                  <a:txBody>
                    <a:bodyPr/>
                    <a:lstStyle/>
                    <a:p>
                      <a:endParaRPr lang="en-US" sz="2000" dirty="0">
                        <a:solidFill>
                          <a:schemeClr val="bg2">
                            <a:lumMod val="50000"/>
                          </a:schemeClr>
                        </a:solidFill>
                      </a:endParaRPr>
                    </a:p>
                  </a:txBody>
                  <a:tcPr/>
                </a:tc>
                <a:tc>
                  <a:txBody>
                    <a:bodyPr/>
                    <a:lstStyle/>
                    <a:p>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31.92</a:t>
                      </a:r>
                      <a:endParaRPr lang="en-US" sz="2000" dirty="0">
                        <a:solidFill>
                          <a:schemeClr val="bg2">
                            <a:lumMod val="50000"/>
                          </a:schemeClr>
                        </a:solidFill>
                      </a:endParaRPr>
                    </a:p>
                  </a:txBody>
                  <a:tcPr/>
                </a:tc>
                <a:extLst>
                  <a:ext uri="{0D108BD9-81ED-4DB2-BD59-A6C34878D82A}">
                    <a16:rowId xmlns="" xmlns:a16="http://schemas.microsoft.com/office/drawing/2014/main" val="3051335141"/>
                  </a:ext>
                </a:extLst>
              </a:tr>
              <a:tr h="561929">
                <a:tc>
                  <a:txBody>
                    <a:bodyPr/>
                    <a:lstStyle/>
                    <a:p>
                      <a:r>
                        <a:rPr lang="en-US" sz="2000" dirty="0" smtClean="0">
                          <a:solidFill>
                            <a:schemeClr val="bg2">
                              <a:lumMod val="50000"/>
                            </a:schemeClr>
                          </a:solidFill>
                        </a:rPr>
                        <a:t>7/8/2011</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p>
                  </a:txBody>
                  <a:tcPr/>
                </a:tc>
                <a:tc>
                  <a:txBody>
                    <a:bodyPr/>
                    <a:lstStyle/>
                    <a:p>
                      <a:r>
                        <a:rPr lang="en-US" sz="2000" dirty="0" smtClean="0">
                          <a:solidFill>
                            <a:schemeClr val="bg2">
                              <a:lumMod val="50000"/>
                            </a:schemeClr>
                          </a:solidFill>
                        </a:rPr>
                        <a:t>.06</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73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64</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16.05</a:t>
                      </a:r>
                      <a:endParaRPr lang="en-US" sz="2000" dirty="0">
                        <a:solidFill>
                          <a:schemeClr val="bg2">
                            <a:lumMod val="50000"/>
                          </a:schemeClr>
                        </a:solidFill>
                      </a:endParaRPr>
                    </a:p>
                  </a:txBody>
                  <a:tcPr/>
                </a:tc>
                <a:extLst>
                  <a:ext uri="{0D108BD9-81ED-4DB2-BD59-A6C34878D82A}">
                    <a16:rowId xmlns="" xmlns:a16="http://schemas.microsoft.com/office/drawing/2014/main" val="3192881516"/>
                  </a:ext>
                </a:extLst>
              </a:tr>
              <a:tr h="593336">
                <a:tc>
                  <a:txBody>
                    <a:bodyPr/>
                    <a:lstStyle/>
                    <a:p>
                      <a:r>
                        <a:rPr lang="en-US" sz="2000" dirty="0" smtClean="0">
                          <a:solidFill>
                            <a:schemeClr val="bg2">
                              <a:lumMod val="50000"/>
                            </a:schemeClr>
                          </a:solidFill>
                        </a:rPr>
                        <a:t>11/15/2012*</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2.43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59</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65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12.78</a:t>
                      </a:r>
                      <a:endParaRPr lang="en-US" sz="2000" dirty="0">
                        <a:solidFill>
                          <a:schemeClr val="bg2">
                            <a:lumMod val="50000"/>
                          </a:schemeClr>
                        </a:solidFill>
                      </a:endParaRPr>
                    </a:p>
                  </a:txBody>
                  <a:tcPr/>
                </a:tc>
                <a:extLst>
                  <a:ext uri="{0D108BD9-81ED-4DB2-BD59-A6C34878D82A}">
                    <a16:rowId xmlns="" xmlns:a16="http://schemas.microsoft.com/office/drawing/2014/main" val="376489791"/>
                  </a:ext>
                </a:extLst>
              </a:tr>
              <a:tr h="593336">
                <a:tc>
                  <a:txBody>
                    <a:bodyPr/>
                    <a:lstStyle/>
                    <a:p>
                      <a:r>
                        <a:rPr lang="en-US" sz="2000" dirty="0" smtClean="0">
                          <a:solidFill>
                            <a:schemeClr val="bg2">
                              <a:lumMod val="50000"/>
                            </a:schemeClr>
                          </a:solidFill>
                        </a:rPr>
                        <a:t>5/28/2013**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.43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69</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83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4.84</a:t>
                      </a:r>
                      <a:endParaRPr lang="en-US" sz="2000" dirty="0">
                        <a:solidFill>
                          <a:schemeClr val="bg2">
                            <a:lumMod val="50000"/>
                          </a:schemeClr>
                        </a:solidFill>
                      </a:endParaRPr>
                    </a:p>
                  </a:txBody>
                  <a:tcPr/>
                </a:tc>
                <a:extLst>
                  <a:ext uri="{0D108BD9-81ED-4DB2-BD59-A6C34878D82A}">
                    <a16:rowId xmlns="" xmlns:a16="http://schemas.microsoft.com/office/drawing/2014/main" val="3838550152"/>
                  </a:ext>
                </a:extLst>
              </a:tr>
              <a:tr h="593336">
                <a:tc>
                  <a:txBody>
                    <a:bodyPr/>
                    <a:lstStyle/>
                    <a:p>
                      <a:r>
                        <a:rPr lang="en-US" sz="2000" dirty="0" smtClean="0">
                          <a:solidFill>
                            <a:schemeClr val="bg2">
                              <a:lumMod val="50000"/>
                            </a:schemeClr>
                          </a:solidFill>
                        </a:rPr>
                        <a:t>10/23/2014</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76.5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75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10</a:t>
                      </a:r>
                      <a:endParaRPr lang="en-US" sz="2000" dirty="0">
                        <a:solidFill>
                          <a:schemeClr val="bg2">
                            <a:lumMod val="50000"/>
                          </a:schemeClr>
                        </a:solidFill>
                      </a:endParaRPr>
                    </a:p>
                  </a:txBody>
                  <a:tcPr/>
                </a:tc>
                <a:extLst>
                  <a:ext uri="{0D108BD9-81ED-4DB2-BD59-A6C34878D82A}">
                    <a16:rowId xmlns="" xmlns:a16="http://schemas.microsoft.com/office/drawing/2014/main" val="1092265962"/>
                  </a:ext>
                </a:extLst>
              </a:tr>
              <a:tr h="1050564">
                <a:tc>
                  <a:txBody>
                    <a:bodyPr/>
                    <a:lstStyle/>
                    <a:p>
                      <a:r>
                        <a:rPr lang="en-US" sz="2000" dirty="0" smtClean="0">
                          <a:solidFill>
                            <a:schemeClr val="bg2">
                              <a:lumMod val="50000"/>
                            </a:schemeClr>
                          </a:solidFill>
                        </a:rPr>
                        <a:t>2015 not available</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N/A</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N/A</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N/A</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N/A</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N/A</a:t>
                      </a:r>
                      <a:endParaRPr lang="en-US" sz="2000" dirty="0">
                        <a:solidFill>
                          <a:schemeClr val="bg2">
                            <a:lumMod val="50000"/>
                          </a:schemeClr>
                        </a:solidFill>
                      </a:endParaRPr>
                    </a:p>
                  </a:txBody>
                  <a:tcPr/>
                </a:tc>
                <a:extLst>
                  <a:ext uri="{0D108BD9-81ED-4DB2-BD59-A6C34878D82A}">
                    <a16:rowId xmlns="" xmlns:a16="http://schemas.microsoft.com/office/drawing/2014/main" val="4248407717"/>
                  </a:ext>
                </a:extLst>
              </a:tr>
            </a:tbl>
          </a:graphicData>
        </a:graphic>
      </p:graphicFrame>
      <p:sp>
        <p:nvSpPr>
          <p:cNvPr id="8" name="TextBox 7"/>
          <p:cNvSpPr txBox="1"/>
          <p:nvPr/>
        </p:nvSpPr>
        <p:spPr>
          <a:xfrm>
            <a:off x="1925322" y="1289245"/>
            <a:ext cx="5141495" cy="400110"/>
          </a:xfrm>
          <a:prstGeom prst="rect">
            <a:avLst/>
          </a:prstGeom>
          <a:noFill/>
        </p:spPr>
        <p:txBody>
          <a:bodyPr wrap="square" rtlCol="0">
            <a:spAutoFit/>
          </a:bodyPr>
          <a:lstStyle/>
          <a:p>
            <a:r>
              <a:rPr lang="en-US" sz="2000" dirty="0" smtClean="0">
                <a:solidFill>
                  <a:schemeClr val="bg2">
                    <a:lumMod val="50000"/>
                  </a:schemeClr>
                </a:solidFill>
              </a:rPr>
              <a:t>Northern Swath (</a:t>
            </a:r>
            <a:r>
              <a:rPr lang="en-US" sz="2000" dirty="0" err="1" smtClean="0">
                <a:solidFill>
                  <a:schemeClr val="bg2">
                    <a:lumMod val="50000"/>
                  </a:schemeClr>
                </a:solidFill>
              </a:rPr>
              <a:t>SanAnd</a:t>
            </a:r>
            <a:r>
              <a:rPr lang="en-US" sz="2000" dirty="0" smtClean="0">
                <a:solidFill>
                  <a:schemeClr val="bg2">
                    <a:lumMod val="50000"/>
                  </a:schemeClr>
                </a:solidFill>
              </a:rPr>
              <a:t> 26526)</a:t>
            </a:r>
            <a:endParaRPr lang="en-US" sz="2000" dirty="0">
              <a:solidFill>
                <a:schemeClr val="bg2">
                  <a:lumMod val="50000"/>
                </a:schemeClr>
              </a:solidFill>
            </a:endParaRPr>
          </a:p>
        </p:txBody>
      </p:sp>
      <p:sp>
        <p:nvSpPr>
          <p:cNvPr id="12"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Errors &amp; Uncertainties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42944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31650403"/>
              </p:ext>
            </p:extLst>
          </p:nvPr>
        </p:nvGraphicFramePr>
        <p:xfrm>
          <a:off x="324465" y="1710191"/>
          <a:ext cx="11356255" cy="4779097"/>
        </p:xfrm>
        <a:graphic>
          <a:graphicData uri="http://schemas.openxmlformats.org/drawingml/2006/table">
            <a:tbl>
              <a:tblPr firstRow="1" bandRow="1">
                <a:tableStyleId>{5C22544A-7EE6-4342-B048-85BDC9FD1C3A}</a:tableStyleId>
              </a:tblPr>
              <a:tblGrid>
                <a:gridCol w="1740309">
                  <a:extLst>
                    <a:ext uri="{9D8B030D-6E8A-4147-A177-3AD203B41FA5}">
                      <a16:colId xmlns="" xmlns:a16="http://schemas.microsoft.com/office/drawing/2014/main" val="2862958470"/>
                    </a:ext>
                  </a:extLst>
                </a:gridCol>
                <a:gridCol w="1519084">
                  <a:extLst>
                    <a:ext uri="{9D8B030D-6E8A-4147-A177-3AD203B41FA5}">
                      <a16:colId xmlns="" xmlns:a16="http://schemas.microsoft.com/office/drawing/2014/main" val="3896640014"/>
                    </a:ext>
                  </a:extLst>
                </a:gridCol>
                <a:gridCol w="1179871">
                  <a:extLst>
                    <a:ext uri="{9D8B030D-6E8A-4147-A177-3AD203B41FA5}">
                      <a16:colId xmlns="" xmlns:a16="http://schemas.microsoft.com/office/drawing/2014/main" val="2733688707"/>
                    </a:ext>
                  </a:extLst>
                </a:gridCol>
                <a:gridCol w="3349890">
                  <a:extLst>
                    <a:ext uri="{9D8B030D-6E8A-4147-A177-3AD203B41FA5}">
                      <a16:colId xmlns="" xmlns:a16="http://schemas.microsoft.com/office/drawing/2014/main" val="1313460886"/>
                    </a:ext>
                  </a:extLst>
                </a:gridCol>
                <a:gridCol w="2697654">
                  <a:extLst>
                    <a:ext uri="{9D8B030D-6E8A-4147-A177-3AD203B41FA5}">
                      <a16:colId xmlns="" xmlns:a16="http://schemas.microsoft.com/office/drawing/2014/main" val="4204525412"/>
                    </a:ext>
                  </a:extLst>
                </a:gridCol>
                <a:gridCol w="869447">
                  <a:extLst>
                    <a:ext uri="{9D8B030D-6E8A-4147-A177-3AD203B41FA5}">
                      <a16:colId xmlns="" xmlns:a16="http://schemas.microsoft.com/office/drawing/2014/main" val="2513556282"/>
                    </a:ext>
                  </a:extLst>
                </a:gridCol>
              </a:tblGrid>
              <a:tr h="758915">
                <a:tc>
                  <a:txBody>
                    <a:bodyPr/>
                    <a:lstStyle/>
                    <a:p>
                      <a:r>
                        <a:rPr lang="en-US" sz="1400" dirty="0" smtClean="0"/>
                        <a:t>Collection Date</a:t>
                      </a:r>
                      <a:endParaRPr lang="en-US" sz="1400" dirty="0"/>
                    </a:p>
                  </a:txBody>
                  <a:tcPr/>
                </a:tc>
                <a:tc>
                  <a:txBody>
                    <a:bodyPr/>
                    <a:lstStyle/>
                    <a:p>
                      <a:r>
                        <a:rPr lang="en-US" sz="1400" dirty="0" err="1" smtClean="0"/>
                        <a:t>Approx</a:t>
                      </a:r>
                      <a:r>
                        <a:rPr lang="en-US" sz="1400" dirty="0" smtClean="0"/>
                        <a:t> </a:t>
                      </a:r>
                      <a:r>
                        <a:rPr lang="en-US" sz="1400" dirty="0" err="1" smtClean="0"/>
                        <a:t>precip</a:t>
                      </a:r>
                      <a:r>
                        <a:rPr lang="en-US" sz="1400" dirty="0" smtClean="0"/>
                        <a:t> (in) in</a:t>
                      </a:r>
                      <a:r>
                        <a:rPr lang="en-US" sz="1400" baseline="0" dirty="0" smtClean="0"/>
                        <a:t> week</a:t>
                      </a:r>
                      <a:endParaRPr lang="en-US" sz="1400" dirty="0"/>
                    </a:p>
                  </a:txBody>
                  <a:tcPr/>
                </a:tc>
                <a:tc>
                  <a:txBody>
                    <a:bodyPr/>
                    <a:lstStyle/>
                    <a:p>
                      <a:r>
                        <a:rPr lang="en-US" sz="1400" dirty="0" smtClean="0"/>
                        <a:t>Monthly Total (in) </a:t>
                      </a:r>
                      <a:endParaRPr lang="en-US" sz="1400" dirty="0"/>
                    </a:p>
                  </a:txBody>
                  <a:tcPr/>
                </a:tc>
                <a:tc>
                  <a:txBody>
                    <a:bodyPr/>
                    <a:lstStyle/>
                    <a:p>
                      <a:r>
                        <a:rPr lang="en-US" sz="1400" dirty="0" smtClean="0"/>
                        <a:t>Ave temp for the day ( Topanga weather station)</a:t>
                      </a:r>
                      <a:endParaRPr lang="en-US" sz="1400" dirty="0"/>
                    </a:p>
                  </a:txBody>
                  <a:tcPr/>
                </a:tc>
                <a:tc>
                  <a:txBody>
                    <a:bodyPr/>
                    <a:lstStyle/>
                    <a:p>
                      <a:r>
                        <a:rPr lang="en-US" sz="1400" dirty="0" smtClean="0"/>
                        <a:t>High temp for the day (Topanga)</a:t>
                      </a:r>
                      <a:endParaRPr lang="en-US" sz="1400" dirty="0"/>
                    </a:p>
                  </a:txBody>
                  <a:tcPr/>
                </a:tc>
                <a:tc>
                  <a:txBody>
                    <a:bodyPr/>
                    <a:lstStyle/>
                    <a:p>
                      <a:r>
                        <a:rPr lang="en-US" sz="1400" dirty="0" smtClean="0"/>
                        <a:t>Yearly Total (in)</a:t>
                      </a:r>
                      <a:endParaRPr lang="en-US" sz="1400" dirty="0"/>
                    </a:p>
                  </a:txBody>
                  <a:tcPr/>
                </a:tc>
                <a:extLst>
                  <a:ext uri="{0D108BD9-81ED-4DB2-BD59-A6C34878D82A}">
                    <a16:rowId xmlns="" xmlns:a16="http://schemas.microsoft.com/office/drawing/2014/main" val="4040828837"/>
                  </a:ext>
                </a:extLst>
              </a:tr>
              <a:tr h="678438">
                <a:tc>
                  <a:txBody>
                    <a:bodyPr/>
                    <a:lstStyle/>
                    <a:p>
                      <a:r>
                        <a:rPr lang="en-US" sz="2000" dirty="0" smtClean="0">
                          <a:solidFill>
                            <a:schemeClr val="bg2">
                              <a:lumMod val="50000"/>
                            </a:schemeClr>
                          </a:solidFill>
                        </a:rPr>
                        <a:t>4/15/2010</a:t>
                      </a:r>
                    </a:p>
                  </a:txBody>
                  <a:tcPr/>
                </a:tc>
                <a:tc>
                  <a:txBody>
                    <a:bodyPr/>
                    <a:lstStyle/>
                    <a:p>
                      <a:r>
                        <a:rPr lang="en-US" sz="2000" dirty="0" smtClean="0">
                          <a:solidFill>
                            <a:schemeClr val="bg2">
                              <a:lumMod val="50000"/>
                            </a:schemeClr>
                          </a:solidFill>
                        </a:rPr>
                        <a:t>.11-.15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2.07</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31.92</a:t>
                      </a:r>
                      <a:endParaRPr lang="en-US" sz="2000" dirty="0">
                        <a:solidFill>
                          <a:schemeClr val="bg2">
                            <a:lumMod val="50000"/>
                          </a:schemeClr>
                        </a:solidFill>
                      </a:endParaRPr>
                    </a:p>
                  </a:txBody>
                  <a:tcPr/>
                </a:tc>
                <a:extLst>
                  <a:ext uri="{0D108BD9-81ED-4DB2-BD59-A6C34878D82A}">
                    <a16:rowId xmlns="" xmlns:a16="http://schemas.microsoft.com/office/drawing/2014/main" val="3051335141"/>
                  </a:ext>
                </a:extLst>
              </a:tr>
              <a:tr h="557201">
                <a:tc>
                  <a:txBody>
                    <a:bodyPr/>
                    <a:lstStyle/>
                    <a:p>
                      <a:r>
                        <a:rPr lang="en-US" sz="2000" dirty="0" smtClean="0">
                          <a:solidFill>
                            <a:schemeClr val="bg2">
                              <a:lumMod val="50000"/>
                            </a:schemeClr>
                          </a:solidFill>
                        </a:rPr>
                        <a:t>7/8/2011</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p>
                  </a:txBody>
                  <a:tcPr/>
                </a:tc>
                <a:tc>
                  <a:txBody>
                    <a:bodyPr/>
                    <a:lstStyle/>
                    <a:p>
                      <a:r>
                        <a:rPr lang="en-US" sz="2000" dirty="0" smtClean="0">
                          <a:solidFill>
                            <a:schemeClr val="bg2">
                              <a:lumMod val="50000"/>
                            </a:schemeClr>
                          </a:solidFill>
                        </a:rPr>
                        <a:t>.06</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56.9</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64</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16.05</a:t>
                      </a:r>
                      <a:endParaRPr lang="en-US" sz="2000" dirty="0">
                        <a:solidFill>
                          <a:schemeClr val="bg2">
                            <a:lumMod val="50000"/>
                          </a:schemeClr>
                        </a:solidFill>
                      </a:endParaRPr>
                    </a:p>
                  </a:txBody>
                  <a:tcPr/>
                </a:tc>
                <a:extLst>
                  <a:ext uri="{0D108BD9-81ED-4DB2-BD59-A6C34878D82A}">
                    <a16:rowId xmlns="" xmlns:a16="http://schemas.microsoft.com/office/drawing/2014/main" val="3192881516"/>
                  </a:ext>
                </a:extLst>
              </a:tr>
              <a:tr h="749229">
                <a:tc>
                  <a:txBody>
                    <a:bodyPr/>
                    <a:lstStyle/>
                    <a:p>
                      <a:r>
                        <a:rPr lang="en-US" sz="2000" dirty="0" smtClean="0">
                          <a:solidFill>
                            <a:schemeClr val="bg2">
                              <a:lumMod val="50000"/>
                            </a:schemeClr>
                          </a:solidFill>
                        </a:rPr>
                        <a:t>11/14/2012*</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0-.12</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2.43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59.5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65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12.78</a:t>
                      </a:r>
                      <a:endParaRPr lang="en-US" sz="2000" dirty="0">
                        <a:solidFill>
                          <a:schemeClr val="bg2">
                            <a:lumMod val="50000"/>
                          </a:schemeClr>
                        </a:solidFill>
                      </a:endParaRPr>
                    </a:p>
                  </a:txBody>
                  <a:tcPr/>
                </a:tc>
                <a:extLst>
                  <a:ext uri="{0D108BD9-81ED-4DB2-BD59-A6C34878D82A}">
                    <a16:rowId xmlns="" xmlns:a16="http://schemas.microsoft.com/office/drawing/2014/main" val="376489791"/>
                  </a:ext>
                </a:extLst>
              </a:tr>
              <a:tr h="678438">
                <a:tc>
                  <a:txBody>
                    <a:bodyPr/>
                    <a:lstStyle/>
                    <a:p>
                      <a:r>
                        <a:rPr lang="en-US" sz="2000" dirty="0" smtClean="0">
                          <a:solidFill>
                            <a:schemeClr val="bg2">
                              <a:lumMod val="50000"/>
                            </a:schemeClr>
                          </a:solidFill>
                        </a:rPr>
                        <a:t>5/31/2013**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.43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69</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88</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4.84</a:t>
                      </a:r>
                      <a:endParaRPr lang="en-US" sz="2000" dirty="0">
                        <a:solidFill>
                          <a:schemeClr val="bg2">
                            <a:lumMod val="50000"/>
                          </a:schemeClr>
                        </a:solidFill>
                      </a:endParaRPr>
                    </a:p>
                  </a:txBody>
                  <a:tcPr/>
                </a:tc>
                <a:extLst>
                  <a:ext uri="{0D108BD9-81ED-4DB2-BD59-A6C34878D82A}">
                    <a16:rowId xmlns="" xmlns:a16="http://schemas.microsoft.com/office/drawing/2014/main" val="3838550152"/>
                  </a:ext>
                </a:extLst>
              </a:tr>
              <a:tr h="678438">
                <a:tc>
                  <a:txBody>
                    <a:bodyPr/>
                    <a:lstStyle/>
                    <a:p>
                      <a:r>
                        <a:rPr lang="en-US" sz="2000" dirty="0" smtClean="0">
                          <a:solidFill>
                            <a:schemeClr val="bg2">
                              <a:lumMod val="50000"/>
                            </a:schemeClr>
                          </a:solidFill>
                        </a:rPr>
                        <a:t>10/23/2014</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76.5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92</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10</a:t>
                      </a:r>
                      <a:endParaRPr lang="en-US" sz="2000" dirty="0">
                        <a:solidFill>
                          <a:schemeClr val="bg2">
                            <a:lumMod val="50000"/>
                          </a:schemeClr>
                        </a:solidFill>
                      </a:endParaRPr>
                    </a:p>
                  </a:txBody>
                  <a:tcPr/>
                </a:tc>
                <a:extLst>
                  <a:ext uri="{0D108BD9-81ED-4DB2-BD59-A6C34878D82A}">
                    <a16:rowId xmlns="" xmlns:a16="http://schemas.microsoft.com/office/drawing/2014/main" val="1092265962"/>
                  </a:ext>
                </a:extLst>
              </a:tr>
              <a:tr h="678438">
                <a:tc>
                  <a:txBody>
                    <a:bodyPr/>
                    <a:lstStyle/>
                    <a:p>
                      <a:r>
                        <a:rPr lang="en-US" sz="2000" dirty="0" smtClean="0">
                          <a:solidFill>
                            <a:schemeClr val="bg2">
                              <a:lumMod val="50000"/>
                            </a:schemeClr>
                          </a:solidFill>
                        </a:rPr>
                        <a:t>6/29/2015</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.08</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83</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97</a:t>
                      </a:r>
                      <a:endParaRPr lang="en-US" sz="2000" dirty="0">
                        <a:solidFill>
                          <a:schemeClr val="bg2">
                            <a:lumMod val="50000"/>
                          </a:schemeClr>
                        </a:solidFill>
                      </a:endParaRPr>
                    </a:p>
                  </a:txBody>
                  <a:tcPr/>
                </a:tc>
                <a:tc>
                  <a:txBody>
                    <a:bodyPr/>
                    <a:lstStyle/>
                    <a:p>
                      <a:r>
                        <a:rPr lang="en-US" sz="2000" dirty="0" smtClean="0">
                          <a:solidFill>
                            <a:schemeClr val="bg2">
                              <a:lumMod val="50000"/>
                            </a:schemeClr>
                          </a:solidFill>
                        </a:rPr>
                        <a:t>7.71</a:t>
                      </a:r>
                      <a:endParaRPr lang="en-US" sz="2000" dirty="0">
                        <a:solidFill>
                          <a:schemeClr val="bg2">
                            <a:lumMod val="50000"/>
                          </a:schemeClr>
                        </a:solidFill>
                      </a:endParaRPr>
                    </a:p>
                  </a:txBody>
                  <a:tcPr/>
                </a:tc>
                <a:extLst>
                  <a:ext uri="{0D108BD9-81ED-4DB2-BD59-A6C34878D82A}">
                    <a16:rowId xmlns="" xmlns:a16="http://schemas.microsoft.com/office/drawing/2014/main" val="620994300"/>
                  </a:ext>
                </a:extLst>
              </a:tr>
            </a:tbl>
          </a:graphicData>
        </a:graphic>
      </p:graphicFrame>
      <p:sp>
        <p:nvSpPr>
          <p:cNvPr id="6" name="TextBox 5"/>
          <p:cNvSpPr txBox="1"/>
          <p:nvPr/>
        </p:nvSpPr>
        <p:spPr>
          <a:xfrm>
            <a:off x="1730005" y="1311984"/>
            <a:ext cx="5988495" cy="369332"/>
          </a:xfrm>
          <a:prstGeom prst="rect">
            <a:avLst/>
          </a:prstGeom>
          <a:noFill/>
        </p:spPr>
        <p:txBody>
          <a:bodyPr wrap="square" rtlCol="0">
            <a:spAutoFit/>
          </a:bodyPr>
          <a:lstStyle/>
          <a:p>
            <a:r>
              <a:rPr lang="en-US" dirty="0" smtClean="0">
                <a:solidFill>
                  <a:schemeClr val="bg2">
                    <a:lumMod val="50000"/>
                  </a:schemeClr>
                </a:solidFill>
              </a:rPr>
              <a:t>Southern Swath (</a:t>
            </a:r>
            <a:r>
              <a:rPr lang="en-US" dirty="0" err="1" smtClean="0">
                <a:solidFill>
                  <a:schemeClr val="bg2">
                    <a:lumMod val="50000"/>
                  </a:schemeClr>
                </a:solidFill>
              </a:rPr>
              <a:t>SanAnd</a:t>
            </a:r>
            <a:r>
              <a:rPr lang="en-US" dirty="0" smtClean="0">
                <a:solidFill>
                  <a:schemeClr val="bg2">
                    <a:lumMod val="50000"/>
                  </a:schemeClr>
                </a:solidFill>
              </a:rPr>
              <a:t> 26524)</a:t>
            </a:r>
            <a:endParaRPr lang="en-US"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Errors &amp; Uncertainties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28817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25949" y="1469978"/>
            <a:ext cx="5169521" cy="4709596"/>
          </a:xfrm>
          <a:prstGeom prst="rect">
            <a:avLst/>
          </a:prstGeom>
        </p:spPr>
        <p:txBody>
          <a:bodyPr>
            <a:normAutofit fontScale="92500" lnSpcReduction="10000"/>
          </a:bodyPr>
          <a:lstStyle/>
          <a:p>
            <a:r>
              <a:rPr lang="en-US" sz="2600" b="1" dirty="0" smtClean="0">
                <a:solidFill>
                  <a:schemeClr val="bg2">
                    <a:lumMod val="50000"/>
                  </a:schemeClr>
                </a:solidFill>
              </a:rPr>
              <a:t>Evaluating Recovery</a:t>
            </a:r>
          </a:p>
          <a:p>
            <a:pPr marL="342900" indent="-342900">
              <a:buClr>
                <a:srgbClr val="EAA24A"/>
              </a:buClr>
              <a:buFont typeface="Webdings" panose="05030102010509060703" pitchFamily="18" charset="2"/>
              <a:buChar char="4"/>
            </a:pPr>
            <a:r>
              <a:rPr lang="en-US" dirty="0" smtClean="0">
                <a:solidFill>
                  <a:schemeClr val="bg2">
                    <a:lumMod val="50000"/>
                  </a:schemeClr>
                </a:solidFill>
              </a:rPr>
              <a:t>Recent storms may have helped vegetation recover from drought. Where is vegetation responding to the rain and where is it still dead?</a:t>
            </a:r>
          </a:p>
          <a:p>
            <a:r>
              <a:rPr lang="en-US" sz="2600" b="1" dirty="0" smtClean="0">
                <a:solidFill>
                  <a:schemeClr val="bg2">
                    <a:lumMod val="50000"/>
                  </a:schemeClr>
                </a:solidFill>
              </a:rPr>
              <a:t>AVIRIS Level-3 Fractional Cover</a:t>
            </a:r>
          </a:p>
          <a:p>
            <a:pPr marL="342900" indent="-342900">
              <a:buClr>
                <a:srgbClr val="EAA24A"/>
              </a:buClr>
              <a:buFont typeface="Webdings" panose="05030102010509060703" pitchFamily="18" charset="2"/>
              <a:buChar char="4"/>
            </a:pPr>
            <a:r>
              <a:rPr lang="en-US" dirty="0" smtClean="0">
                <a:solidFill>
                  <a:schemeClr val="bg2">
                    <a:lumMod val="50000"/>
                  </a:schemeClr>
                </a:solidFill>
              </a:rPr>
              <a:t>The study could be repeated using the standard Level-3 product (released soon) to reduce the uncertainties associated with manually running MESMA</a:t>
            </a:r>
          </a:p>
          <a:p>
            <a:r>
              <a:rPr lang="en-US" sz="2600" b="1" dirty="0" smtClean="0">
                <a:solidFill>
                  <a:schemeClr val="bg2">
                    <a:lumMod val="50000"/>
                  </a:schemeClr>
                </a:solidFill>
              </a:rPr>
              <a:t>Invasive Pests</a:t>
            </a:r>
          </a:p>
          <a:p>
            <a:pPr marL="342900" indent="-342900">
              <a:buClr>
                <a:srgbClr val="EAA24A"/>
              </a:buClr>
              <a:buFont typeface="Webdings" panose="05030102010509060703" pitchFamily="18" charset="2"/>
              <a:buChar char="4"/>
            </a:pPr>
            <a:r>
              <a:rPr lang="en-US" dirty="0" smtClean="0">
                <a:solidFill>
                  <a:schemeClr val="bg2">
                    <a:lumMod val="50000"/>
                  </a:schemeClr>
                </a:solidFill>
              </a:rPr>
              <a:t>Due to insufficient data, this project was unable to include data on invasive pests, which may play a large role in vegetation dieback</a:t>
            </a:r>
          </a:p>
          <a:p>
            <a:pPr marL="342900" indent="-342900">
              <a:buFontTx/>
              <a:buChar char="-"/>
            </a:pPr>
            <a:endParaRPr lang="en-US" dirty="0">
              <a:solidFill>
                <a:schemeClr val="bg2">
                  <a:lumMod val="50000"/>
                </a:schemeClr>
              </a:solidFill>
            </a:endParaRPr>
          </a:p>
          <a:p>
            <a:pPr marL="342900" indent="-342900">
              <a:buFontTx/>
              <a:buChar char="-"/>
            </a:pPr>
            <a:endParaRPr lang="en-US" dirty="0">
              <a:solidFill>
                <a:schemeClr val="bg2">
                  <a:lumMod val="50000"/>
                </a:schemeClr>
              </a:solidFill>
            </a:endParaRP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pic>
        <p:nvPicPr>
          <p:cNvPr id="3074" name="Picture 2" descr="https://lh3.googleusercontent.com/d4G5J4IbjgepBNINmPZlygLYMDXHu0ueJStBr3dovzqUvQ_2s1TqZ2otYuxtC8579ILTZnIVPyZ-wKuL0IQVp4x3WBwem2NRcOQ8YNinA-gJVztvYvO9Hdb2ne2J0oWOOhH4tEblbQ8VoTq4WDea20LXvzryYBNG6KR6pMzkviup6PysRvMZF-B2lHuOXrFXswz8N8-qiK42uiVicv7p1OR0C5B1oukO-88MYP_a7Ww5lck7mJx1nghJfdGzmU7yJ-jjLJ7HwIsdzgZJWxS-hxCgEwK8G1RYY4ZS1AZO9pNJrO4IwJZz3fP03yjH0ctdKEHW8Rs2ZAX1LXRitq49_8nscCueBWpCKznNjpJumCpm73ZIx-GBbTCgSOJmxVaZHTP8a7qHV1Tr5tABoT79i8v7TbVV1REs1LEd5-SSu3jsaR3ySHNvpxaKhGwZpey1Wbk8PqZWr-MpWmoyeLJZU9wnV6UQ8QAYVhOCj-tW8RyGAT67IuNVducOxY8S07HTs8BDFed59SuLgl9mDTJvmbPJUybrHD1xmWf16NdRNMdS07B3p9WJxwVqNaefYdcU76iCAaKrxVDsSFyJ8n8IwDTvLxPenfBXbFZ2kMj_QJl73YLK6Qaec4Vfv6SaPsXQmaH6BBQdciGRmSfZygFZ3HDgfdzzwsklxVxzphrCAg=w1428-h953-no"/>
          <p:cNvPicPr>
            <a:picLocks noChangeAspect="1" noChangeArrowheads="1"/>
          </p:cNvPicPr>
          <p:nvPr/>
        </p:nvPicPr>
        <p:blipFill rotWithShape="1">
          <a:blip r:embed="rId3">
            <a:extLst>
              <a:ext uri="{28A0092B-C50C-407E-A947-70E740481C1C}">
                <a14:useLocalDpi xmlns:a14="http://schemas.microsoft.com/office/drawing/2010/main" val="0"/>
              </a:ext>
            </a:extLst>
          </a:blip>
          <a:srcRect l="25492"/>
          <a:stretch/>
        </p:blipFill>
        <p:spPr bwMode="auto">
          <a:xfrm>
            <a:off x="0" y="1228722"/>
            <a:ext cx="6143001" cy="5502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62833" y="6423223"/>
            <a:ext cx="5117690" cy="307777"/>
          </a:xfrm>
          <a:prstGeom prst="rect">
            <a:avLst/>
          </a:prstGeom>
          <a:noFill/>
        </p:spPr>
        <p:txBody>
          <a:bodyPr wrap="square" rtlCol="0">
            <a:spAutoFit/>
          </a:bodyPr>
          <a:lstStyle/>
          <a:p>
            <a:r>
              <a:rPr lang="en-US" sz="1400" dirty="0" smtClean="0">
                <a:solidFill>
                  <a:schemeClr val="bg2">
                    <a:lumMod val="50000"/>
                  </a:schemeClr>
                </a:solidFill>
              </a:rPr>
              <a:t>Image Source: Emil Chang</a:t>
            </a:r>
            <a:endParaRPr lang="en-US" sz="1400" dirty="0">
              <a:solidFill>
                <a:schemeClr val="bg2">
                  <a:lumMod val="50000"/>
                </a:schemeClr>
              </a:solidFill>
            </a:endParaRPr>
          </a:p>
        </p:txBody>
      </p:sp>
    </p:spTree>
    <p:extLst>
      <p:ext uri="{BB962C8B-B14F-4D97-AF65-F5344CB8AC3E}">
        <p14:creationId xmlns:p14="http://schemas.microsoft.com/office/powerpoint/2010/main" val="2103610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1611" y="2056134"/>
            <a:ext cx="3303952" cy="704088"/>
          </a:xfrm>
        </p:spPr>
        <p:txBody>
          <a:bodyPr/>
          <a:lstStyle/>
          <a:p>
            <a:r>
              <a:rPr lang="en-US" dirty="0" smtClean="0"/>
              <a:t>Dr. Natasha Stavros, JPL</a:t>
            </a:r>
            <a:endParaRPr lang="en-US" dirty="0"/>
          </a:p>
        </p:txBody>
      </p:sp>
      <p:sp>
        <p:nvSpPr>
          <p:cNvPr id="3" name="Text Placeholder 2"/>
          <p:cNvSpPr>
            <a:spLocks noGrp="1"/>
          </p:cNvSpPr>
          <p:nvPr>
            <p:ph type="body" sz="quarter" idx="11"/>
          </p:nvPr>
        </p:nvSpPr>
        <p:spPr>
          <a:xfrm>
            <a:off x="761611" y="2563474"/>
            <a:ext cx="2699042" cy="704088"/>
          </a:xfrm>
        </p:spPr>
        <p:txBody>
          <a:bodyPr/>
          <a:lstStyle/>
          <a:p>
            <a:r>
              <a:rPr lang="en-US" dirty="0" smtClean="0"/>
              <a:t>Dr. Erika Podest, JPL</a:t>
            </a:r>
          </a:p>
        </p:txBody>
      </p:sp>
      <p:sp>
        <p:nvSpPr>
          <p:cNvPr id="4" name="Text Placeholder 3"/>
          <p:cNvSpPr>
            <a:spLocks noGrp="1"/>
          </p:cNvSpPr>
          <p:nvPr>
            <p:ph type="body" sz="quarter" idx="12"/>
          </p:nvPr>
        </p:nvSpPr>
        <p:spPr>
          <a:xfrm>
            <a:off x="761612" y="3070814"/>
            <a:ext cx="2699041" cy="704088"/>
          </a:xfrm>
        </p:spPr>
        <p:txBody>
          <a:bodyPr/>
          <a:lstStyle/>
          <a:p>
            <a:r>
              <a:rPr lang="en-US" dirty="0" smtClean="0"/>
              <a:t>Benjamin Holt, JPL</a:t>
            </a:r>
            <a:endParaRPr lang="en-US" dirty="0"/>
          </a:p>
        </p:txBody>
      </p:sp>
      <p:sp>
        <p:nvSpPr>
          <p:cNvPr id="5" name="Text Placeholder 3"/>
          <p:cNvSpPr txBox="1">
            <a:spLocks/>
          </p:cNvSpPr>
          <p:nvPr/>
        </p:nvSpPr>
        <p:spPr>
          <a:xfrm>
            <a:off x="761612" y="3578154"/>
            <a:ext cx="3303951" cy="70408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Dr. Bruce Chapman, JPL</a:t>
            </a:r>
            <a:endParaRPr lang="en-US" dirty="0"/>
          </a:p>
        </p:txBody>
      </p:sp>
      <p:sp>
        <p:nvSpPr>
          <p:cNvPr id="6" name="Text Placeholder 3"/>
          <p:cNvSpPr txBox="1">
            <a:spLocks/>
          </p:cNvSpPr>
          <p:nvPr/>
        </p:nvSpPr>
        <p:spPr>
          <a:xfrm>
            <a:off x="761613" y="4085494"/>
            <a:ext cx="2699040" cy="70408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Christine Rains, JPL</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871" y="1732155"/>
            <a:ext cx="6118257" cy="4085494"/>
          </a:xfrm>
          <a:prstGeom prst="rect">
            <a:avLst/>
          </a:prstGeom>
        </p:spPr>
      </p:pic>
      <p:sp>
        <p:nvSpPr>
          <p:cNvPr id="9" name="TextBox 8"/>
          <p:cNvSpPr txBox="1"/>
          <p:nvPr/>
        </p:nvSpPr>
        <p:spPr>
          <a:xfrm>
            <a:off x="8051283" y="5817649"/>
            <a:ext cx="5117690" cy="307777"/>
          </a:xfrm>
          <a:prstGeom prst="rect">
            <a:avLst/>
          </a:prstGeom>
          <a:noFill/>
        </p:spPr>
        <p:txBody>
          <a:bodyPr wrap="square" rtlCol="0">
            <a:spAutoFit/>
          </a:bodyPr>
          <a:lstStyle/>
          <a:p>
            <a:r>
              <a:rPr lang="en-US" sz="1400" dirty="0" smtClean="0">
                <a:solidFill>
                  <a:schemeClr val="bg2">
                    <a:lumMod val="50000"/>
                  </a:schemeClr>
                </a:solidFill>
              </a:rPr>
              <a:t>Image Source: Emil Chang</a:t>
            </a:r>
            <a:endParaRPr lang="en-US" sz="1400" dirty="0">
              <a:solidFill>
                <a:schemeClr val="bg2">
                  <a:lumMod val="50000"/>
                </a:schemeClr>
              </a:solidFill>
            </a:endParaRPr>
          </a:p>
        </p:txBody>
      </p:sp>
    </p:spTree>
    <p:extLst>
      <p:ext uri="{BB962C8B-B14F-4D97-AF65-F5344CB8AC3E}">
        <p14:creationId xmlns:p14="http://schemas.microsoft.com/office/powerpoint/2010/main" val="37901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5" y="1666240"/>
            <a:ext cx="4756150" cy="1701649"/>
          </a:xfrm>
          <a:prstGeom prst="rect">
            <a:avLst/>
          </a:prstGeom>
        </p:spPr>
        <p:txBody>
          <a:bodyPr>
            <a:noAutofit/>
          </a:bodyPr>
          <a:lstStyle/>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Ecological Monitoring Zone in SMM used by Resource Conservation District of SMM and NPS</a:t>
            </a: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Time period: 2010 - 2016</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&amp; Time Period</a:t>
            </a:r>
            <a:endParaRPr lang="en-US" sz="4000" dirty="0">
              <a:solidFill>
                <a:schemeClr val="bg1"/>
              </a:solidFill>
              <a:latin typeface="Century Gothic" panose="020B0502020202020204" pitchFamily="34" charset="0"/>
            </a:endParaRPr>
          </a:p>
        </p:txBody>
      </p:sp>
      <p:sp>
        <p:nvSpPr>
          <p:cNvPr id="33" name="Rectangle 32"/>
          <p:cNvSpPr/>
          <p:nvPr/>
        </p:nvSpPr>
        <p:spPr>
          <a:xfrm>
            <a:off x="6012735" y="6174463"/>
            <a:ext cx="369165" cy="2082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398164" y="6144884"/>
            <a:ext cx="1141659" cy="307777"/>
          </a:xfrm>
          <a:prstGeom prst="rect">
            <a:avLst/>
          </a:prstGeom>
          <a:noFill/>
        </p:spPr>
        <p:txBody>
          <a:bodyPr wrap="none" rtlCol="0">
            <a:spAutoFit/>
          </a:bodyPr>
          <a:lstStyle/>
          <a:p>
            <a:r>
              <a:rPr lang="en-US" sz="1400" dirty="0" smtClean="0"/>
              <a:t>Study Area</a:t>
            </a:r>
            <a:endParaRPr lang="en-US" sz="1400" dirty="0"/>
          </a:p>
        </p:txBody>
      </p:sp>
      <p:graphicFrame>
        <p:nvGraphicFramePr>
          <p:cNvPr id="28" name="Chart 27"/>
          <p:cNvGraphicFramePr>
            <a:graphicFrameLocks/>
          </p:cNvGraphicFramePr>
          <p:nvPr>
            <p:extLst>
              <p:ext uri="{D42A27DB-BD31-4B8C-83A1-F6EECF244321}">
                <p14:modId xmlns:p14="http://schemas.microsoft.com/office/powerpoint/2010/main" val="2776546060"/>
              </p:ext>
            </p:extLst>
          </p:nvPr>
        </p:nvGraphicFramePr>
        <p:xfrm>
          <a:off x="191026" y="3291541"/>
          <a:ext cx="5233459" cy="3161120"/>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085" t="4947" r="1864" b="7957"/>
          <a:stretch/>
        </p:blipFill>
        <p:spPr>
          <a:xfrm>
            <a:off x="5424485" y="1431333"/>
            <a:ext cx="6371303" cy="4464321"/>
          </a:xfrm>
          <a:prstGeom prst="rect">
            <a:avLst/>
          </a:prstGeom>
        </p:spPr>
      </p:pic>
    </p:spTree>
    <p:extLst>
      <p:ext uri="{BB962C8B-B14F-4D97-AF65-F5344CB8AC3E}">
        <p14:creationId xmlns:p14="http://schemas.microsoft.com/office/powerpoint/2010/main" val="2966593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239206" y="1554874"/>
            <a:ext cx="4756150" cy="4086225"/>
          </a:xfrm>
          <a:prstGeom prst="rect">
            <a:avLst/>
          </a:prstGeom>
        </p:spPr>
        <p:txBody>
          <a:bodyPr>
            <a:noAutofit/>
          </a:bodyPr>
          <a:lstStyle/>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UAVSAR – flown on Gulfstream III</a:t>
            </a: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a:solidFill>
                <a:schemeClr val="bg2">
                  <a:lumMod val="50000"/>
                </a:schemeClr>
              </a:solidFill>
            </a:endParaRPr>
          </a:p>
          <a:p>
            <a:pPr marL="0" indent="0">
              <a:spcBef>
                <a:spcPts val="200"/>
              </a:spcBef>
              <a:buClr>
                <a:srgbClr val="EAA24A"/>
              </a:buClr>
              <a:buNone/>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EAA24A"/>
              </a:buClr>
              <a:buFont typeface="Webdings" panose="05030102010509060703" pitchFamily="18" charset="2"/>
              <a:buChar char="4"/>
            </a:pPr>
            <a:r>
              <a:rPr lang="en-US" sz="2000" dirty="0" smtClean="0">
                <a:solidFill>
                  <a:schemeClr val="bg2">
                    <a:lumMod val="50000"/>
                  </a:schemeClr>
                </a:solidFill>
              </a:rPr>
              <a:t>AVIRIS – flown on ER-2</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NASA Earth Observations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0158"/>
          <a:stretch/>
        </p:blipFill>
        <p:spPr>
          <a:xfrm>
            <a:off x="5935042" y="1228725"/>
            <a:ext cx="6252410" cy="5511799"/>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7" b="89957" l="6799" r="92590"/>
                    </a14:imgEffect>
                  </a14:imgLayer>
                </a14:imgProps>
              </a:ext>
              <a:ext uri="{28A0092B-C50C-407E-A947-70E740481C1C}">
                <a14:useLocalDpi xmlns:a14="http://schemas.microsoft.com/office/drawing/2010/main" val="0"/>
              </a:ext>
            </a:extLst>
          </a:blip>
          <a:srcRect t="17797" b="21085"/>
          <a:stretch/>
        </p:blipFill>
        <p:spPr>
          <a:xfrm>
            <a:off x="1449169" y="3111613"/>
            <a:ext cx="4756825" cy="2322063"/>
          </a:xfrm>
          <a:prstGeom prst="rect">
            <a:avLst/>
          </a:prstGeom>
        </p:spPr>
      </p:pic>
      <p:sp>
        <p:nvSpPr>
          <p:cNvPr id="10" name="Text Placeholder 4"/>
          <p:cNvSpPr>
            <a:spLocks noGrp="1"/>
          </p:cNvSpPr>
          <p:nvPr>
            <p:ph type="body" sz="quarter" idx="13"/>
          </p:nvPr>
        </p:nvSpPr>
        <p:spPr>
          <a:xfrm>
            <a:off x="2313773" y="6388335"/>
            <a:ext cx="3445002" cy="274320"/>
          </a:xfrm>
        </p:spPr>
        <p:txBody>
          <a:bodyPr>
            <a:normAutofit/>
          </a:bodyPr>
          <a:lstStyle/>
          <a:p>
            <a:r>
              <a:rPr lang="en-US" dirty="0" smtClean="0"/>
              <a:t>Image Credit: NASA</a:t>
            </a:r>
            <a:endParaRPr lang="en-US" dirty="0"/>
          </a:p>
        </p:txBody>
      </p:sp>
      <p:grpSp>
        <p:nvGrpSpPr>
          <p:cNvPr id="9" name="Group 8"/>
          <p:cNvGrpSpPr/>
          <p:nvPr/>
        </p:nvGrpSpPr>
        <p:grpSpPr>
          <a:xfrm>
            <a:off x="234658" y="1963739"/>
            <a:ext cx="4401179" cy="1634247"/>
            <a:chOff x="234658" y="1963739"/>
            <a:chExt cx="4401179" cy="1634247"/>
          </a:xfrm>
        </p:grpSpPr>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25000" b="89974" l="4004" r="98145"/>
                      </a14:imgEffect>
                    </a14:imgLayer>
                  </a14:imgProps>
                </a:ext>
                <a:ext uri="{28A0092B-C50C-407E-A947-70E740481C1C}">
                  <a14:useLocalDpi xmlns:a14="http://schemas.microsoft.com/office/drawing/2010/main" val="0"/>
                </a:ext>
              </a:extLst>
            </a:blip>
            <a:srcRect t="21506" b="28984"/>
            <a:stretch/>
          </p:blipFill>
          <p:spPr>
            <a:xfrm>
              <a:off x="234658" y="1963739"/>
              <a:ext cx="4401179" cy="1634247"/>
            </a:xfrm>
            <a:prstGeom prst="rect">
              <a:avLst/>
            </a:prstGeom>
          </p:spPr>
        </p:pic>
        <p:sp>
          <p:nvSpPr>
            <p:cNvPr id="8" name="Rectangle 7"/>
            <p:cNvSpPr/>
            <p:nvPr/>
          </p:nvSpPr>
          <p:spPr>
            <a:xfrm>
              <a:off x="933937" y="2694380"/>
              <a:ext cx="691662" cy="139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6596" y="3224267"/>
              <a:ext cx="691662" cy="139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2852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7695864" y="1713295"/>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23858" y="1713295"/>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 - UAVSAR</a:t>
            </a:r>
            <a:endParaRPr lang="en-US" sz="4000" dirty="0">
              <a:solidFill>
                <a:schemeClr val="bg1"/>
              </a:solidFill>
              <a:latin typeface="Century Gothic" panose="020B0502020202020204" pitchFamily="34" charset="0"/>
            </a:endParaRPr>
          </a:p>
        </p:txBody>
      </p:sp>
      <p:sp>
        <p:nvSpPr>
          <p:cNvPr id="15" name="TextBox 14"/>
          <p:cNvSpPr txBox="1"/>
          <p:nvPr/>
        </p:nvSpPr>
        <p:spPr>
          <a:xfrm>
            <a:off x="1114475" y="2240907"/>
            <a:ext cx="1640134" cy="707886"/>
          </a:xfrm>
          <a:prstGeom prst="rect">
            <a:avLst/>
          </a:prstGeom>
          <a:noFill/>
        </p:spPr>
        <p:txBody>
          <a:bodyPr wrap="square" rtlCol="0">
            <a:spAutoFit/>
          </a:bodyPr>
          <a:lstStyle/>
          <a:p>
            <a:pPr algn="ctr"/>
            <a:r>
              <a:rPr lang="en-US" sz="2000" dirty="0" smtClean="0">
                <a:solidFill>
                  <a:schemeClr val="bg2">
                    <a:lumMod val="50000"/>
                  </a:schemeClr>
                </a:solidFill>
              </a:rPr>
              <a:t>Download </a:t>
            </a:r>
          </a:p>
          <a:p>
            <a:pPr algn="ctr"/>
            <a:r>
              <a:rPr lang="en-US" sz="2000" dirty="0" smtClean="0">
                <a:solidFill>
                  <a:schemeClr val="bg2">
                    <a:lumMod val="50000"/>
                  </a:schemeClr>
                </a:solidFill>
              </a:rPr>
              <a:t>UAVSAR</a:t>
            </a:r>
            <a:endParaRPr lang="en-US" sz="2000" dirty="0">
              <a:solidFill>
                <a:schemeClr val="bg2">
                  <a:lumMod val="50000"/>
                </a:schemeClr>
              </a:solidFill>
            </a:endParaRPr>
          </a:p>
        </p:txBody>
      </p:sp>
      <p:grpSp>
        <p:nvGrpSpPr>
          <p:cNvPr id="61" name="Group 60"/>
          <p:cNvGrpSpPr/>
          <p:nvPr/>
        </p:nvGrpSpPr>
        <p:grpSpPr>
          <a:xfrm>
            <a:off x="3304413" y="1713293"/>
            <a:ext cx="1659715" cy="1645919"/>
            <a:chOff x="3651899" y="1985824"/>
            <a:chExt cx="1383096" cy="1371600"/>
          </a:xfrm>
          <a:solidFill>
            <a:schemeClr val="accent4">
              <a:lumMod val="20000"/>
              <a:lumOff val="80000"/>
            </a:schemeClr>
          </a:solidFill>
        </p:grpSpPr>
        <p:sp>
          <p:nvSpPr>
            <p:cNvPr id="20" name="Oval 19"/>
            <p:cNvSpPr/>
            <p:nvPr/>
          </p:nvSpPr>
          <p:spPr>
            <a:xfrm>
              <a:off x="3651899" y="1985824"/>
              <a:ext cx="1371600" cy="1371600"/>
            </a:xfrm>
            <a:prstGeom prst="ellipse">
              <a:avLst/>
            </a:prstGeom>
            <a:grp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672761" y="2308614"/>
              <a:ext cx="1362234" cy="589905"/>
            </a:xfrm>
            <a:prstGeom prst="rect">
              <a:avLst/>
            </a:prstGeom>
            <a:noFill/>
          </p:spPr>
          <p:txBody>
            <a:bodyPr wrap="square" rtlCol="0">
              <a:spAutoFit/>
            </a:bodyPr>
            <a:lstStyle/>
            <a:p>
              <a:pPr algn="ctr"/>
              <a:r>
                <a:rPr lang="en-US" sz="2000" dirty="0" smtClean="0">
                  <a:solidFill>
                    <a:schemeClr val="bg2">
                      <a:lumMod val="50000"/>
                    </a:schemeClr>
                  </a:solidFill>
                </a:rPr>
                <a:t>Clip to study area </a:t>
              </a:r>
              <a:endParaRPr lang="en-US" sz="2000" dirty="0">
                <a:solidFill>
                  <a:schemeClr val="bg2">
                    <a:lumMod val="50000"/>
                  </a:schemeClr>
                </a:solidFill>
              </a:endParaRPr>
            </a:p>
          </p:txBody>
        </p:sp>
      </p:grpSp>
      <p:sp>
        <p:nvSpPr>
          <p:cNvPr id="57" name="TextBox 56"/>
          <p:cNvSpPr txBox="1"/>
          <p:nvPr/>
        </p:nvSpPr>
        <p:spPr>
          <a:xfrm>
            <a:off x="7679512" y="2064142"/>
            <a:ext cx="1670698" cy="1750069"/>
          </a:xfrm>
          <a:prstGeom prst="rect">
            <a:avLst/>
          </a:prstGeom>
          <a:noFill/>
        </p:spPr>
        <p:txBody>
          <a:bodyPr wrap="square" rtlCol="0">
            <a:spAutoFit/>
          </a:bodyPr>
          <a:lstStyle/>
          <a:p>
            <a:pPr algn="ctr"/>
            <a:r>
              <a:rPr lang="en-US" sz="2000" dirty="0" smtClean="0">
                <a:solidFill>
                  <a:schemeClr val="bg2">
                    <a:lumMod val="50000"/>
                  </a:schemeClr>
                </a:solidFill>
              </a:rPr>
              <a:t>Apply low pass filter (3x3)</a:t>
            </a:r>
            <a:endParaRPr lang="en-US" sz="2000" dirty="0">
              <a:solidFill>
                <a:schemeClr val="bg2">
                  <a:lumMod val="50000"/>
                </a:schemeClr>
              </a:solidFill>
            </a:endParaRPr>
          </a:p>
        </p:txBody>
      </p:sp>
      <p:cxnSp>
        <p:nvCxnSpPr>
          <p:cNvPr id="62" name="Straight Arrow Connector 61"/>
          <p:cNvCxnSpPr>
            <a:stCxn id="16" idx="6"/>
            <a:endCxn id="20" idx="2"/>
          </p:cNvCxnSpPr>
          <p:nvPr/>
        </p:nvCxnSpPr>
        <p:spPr>
          <a:xfrm flipV="1">
            <a:off x="2769778" y="2536253"/>
            <a:ext cx="534635" cy="3"/>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0" idx="6"/>
            <a:endCxn id="34" idx="2"/>
          </p:cNvCxnSpPr>
          <p:nvPr/>
        </p:nvCxnSpPr>
        <p:spPr>
          <a:xfrm>
            <a:off x="4950333" y="2536253"/>
            <a:ext cx="549806" cy="3"/>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34" idx="6"/>
            <a:endCxn id="42" idx="2"/>
          </p:cNvCxnSpPr>
          <p:nvPr/>
        </p:nvCxnSpPr>
        <p:spPr>
          <a:xfrm>
            <a:off x="7146059" y="2536256"/>
            <a:ext cx="549805" cy="0"/>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42" idx="6"/>
            <a:endCxn id="41" idx="2"/>
          </p:cNvCxnSpPr>
          <p:nvPr/>
        </p:nvCxnSpPr>
        <p:spPr>
          <a:xfrm>
            <a:off x="9341784" y="2536256"/>
            <a:ext cx="549805" cy="0"/>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1" idx="4"/>
            <a:endCxn id="40" idx="0"/>
          </p:cNvCxnSpPr>
          <p:nvPr/>
        </p:nvCxnSpPr>
        <p:spPr>
          <a:xfrm rot="5400000">
            <a:off x="5868858" y="-674815"/>
            <a:ext cx="811661" cy="8879723"/>
          </a:xfrm>
          <a:prstGeom prst="bentConnector3">
            <a:avLst>
              <a:gd name="adj1" fmla="val 50000"/>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500139" y="1713295"/>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419753" y="2059132"/>
            <a:ext cx="1834133" cy="1015663"/>
          </a:xfrm>
          <a:prstGeom prst="rect">
            <a:avLst/>
          </a:prstGeom>
          <a:noFill/>
        </p:spPr>
        <p:txBody>
          <a:bodyPr wrap="square" rtlCol="0">
            <a:spAutoFit/>
          </a:bodyPr>
          <a:lstStyle/>
          <a:p>
            <a:pPr algn="ctr"/>
            <a:r>
              <a:rPr lang="en-US" sz="2000" dirty="0" smtClean="0">
                <a:solidFill>
                  <a:schemeClr val="bg2">
                    <a:lumMod val="50000"/>
                  </a:schemeClr>
                </a:solidFill>
              </a:rPr>
              <a:t>Calculate RVI w/Band </a:t>
            </a:r>
          </a:p>
          <a:p>
            <a:pPr algn="ctr"/>
            <a:r>
              <a:rPr lang="en-US" sz="2000" dirty="0" smtClean="0">
                <a:solidFill>
                  <a:schemeClr val="bg2">
                    <a:lumMod val="50000"/>
                  </a:schemeClr>
                </a:solidFill>
              </a:rPr>
              <a:t>Math</a:t>
            </a:r>
            <a:endParaRPr lang="en-US" sz="2000" dirty="0">
              <a:solidFill>
                <a:schemeClr val="bg2">
                  <a:lumMod val="50000"/>
                </a:schemeClr>
              </a:solidFill>
            </a:endParaRPr>
          </a:p>
        </p:txBody>
      </p:sp>
      <p:sp>
        <p:nvSpPr>
          <p:cNvPr id="37" name="Oval 36"/>
          <p:cNvSpPr/>
          <p:nvPr/>
        </p:nvSpPr>
        <p:spPr>
          <a:xfrm>
            <a:off x="3239991" y="4170790"/>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891589" y="1713295"/>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9837175" y="2100641"/>
            <a:ext cx="1754749" cy="1015663"/>
          </a:xfrm>
          <a:prstGeom prst="rect">
            <a:avLst/>
          </a:prstGeom>
          <a:noFill/>
        </p:spPr>
        <p:txBody>
          <a:bodyPr wrap="square" rtlCol="0">
            <a:spAutoFit/>
          </a:bodyPr>
          <a:lstStyle/>
          <a:p>
            <a:pPr algn="ctr"/>
            <a:r>
              <a:rPr lang="en-US" sz="2000" dirty="0" smtClean="0">
                <a:solidFill>
                  <a:schemeClr val="bg2">
                    <a:lumMod val="50000"/>
                  </a:schemeClr>
                </a:solidFill>
              </a:rPr>
              <a:t>Correct for Incidence Angle</a:t>
            </a:r>
            <a:endParaRPr lang="en-US" sz="2000" dirty="0">
              <a:solidFill>
                <a:schemeClr val="bg2">
                  <a:lumMod val="50000"/>
                </a:schemeClr>
              </a:solidFill>
            </a:endParaRPr>
          </a:p>
        </p:txBody>
      </p:sp>
      <p:grpSp>
        <p:nvGrpSpPr>
          <p:cNvPr id="11" name="Group 10"/>
          <p:cNvGrpSpPr/>
          <p:nvPr/>
        </p:nvGrpSpPr>
        <p:grpSpPr>
          <a:xfrm>
            <a:off x="1011866" y="4170877"/>
            <a:ext cx="1645920" cy="1645921"/>
            <a:chOff x="-464255" y="3567203"/>
            <a:chExt cx="1756580" cy="1774986"/>
          </a:xfrm>
        </p:grpSpPr>
        <p:sp>
          <p:nvSpPr>
            <p:cNvPr id="40" name="Oval 39"/>
            <p:cNvSpPr/>
            <p:nvPr/>
          </p:nvSpPr>
          <p:spPr>
            <a:xfrm>
              <a:off x="-464255" y="3567203"/>
              <a:ext cx="1756580" cy="1774986"/>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64255" y="3924514"/>
              <a:ext cx="1743986" cy="1095307"/>
            </a:xfrm>
            <a:prstGeom prst="rect">
              <a:avLst/>
            </a:prstGeom>
            <a:noFill/>
          </p:spPr>
          <p:txBody>
            <a:bodyPr wrap="square" rtlCol="0">
              <a:spAutoFit/>
            </a:bodyPr>
            <a:lstStyle/>
            <a:p>
              <a:pPr algn="ctr"/>
              <a:r>
                <a:rPr lang="en-US" sz="2000" dirty="0" smtClean="0">
                  <a:solidFill>
                    <a:schemeClr val="bg2">
                      <a:lumMod val="50000"/>
                    </a:schemeClr>
                  </a:solidFill>
                </a:rPr>
                <a:t>Calculate annual RVI differences</a:t>
              </a:r>
              <a:endParaRPr lang="en-US" sz="2000" dirty="0">
                <a:solidFill>
                  <a:schemeClr val="bg2">
                    <a:lumMod val="50000"/>
                  </a:schemeClr>
                </a:solidFill>
              </a:endParaRPr>
            </a:p>
          </p:txBody>
        </p:sp>
      </p:grpSp>
      <p:sp>
        <p:nvSpPr>
          <p:cNvPr id="27" name="TextBox 26"/>
          <p:cNvSpPr txBox="1"/>
          <p:nvPr/>
        </p:nvSpPr>
        <p:spPr>
          <a:xfrm>
            <a:off x="3431242" y="4478260"/>
            <a:ext cx="1263417" cy="1015663"/>
          </a:xfrm>
          <a:prstGeom prst="rect">
            <a:avLst/>
          </a:prstGeom>
          <a:noFill/>
        </p:spPr>
        <p:txBody>
          <a:bodyPr wrap="square" rtlCol="0">
            <a:spAutoFit/>
          </a:bodyPr>
          <a:lstStyle/>
          <a:p>
            <a:pPr algn="ctr"/>
            <a:r>
              <a:rPr lang="en-US" sz="2000" dirty="0" smtClean="0">
                <a:solidFill>
                  <a:schemeClr val="bg2">
                    <a:lumMod val="50000"/>
                  </a:schemeClr>
                </a:solidFill>
              </a:rPr>
              <a:t>Repeat for both swaths</a:t>
            </a:r>
          </a:p>
        </p:txBody>
      </p:sp>
      <p:sp>
        <p:nvSpPr>
          <p:cNvPr id="43" name="Oval 42"/>
          <p:cNvSpPr/>
          <p:nvPr/>
        </p:nvSpPr>
        <p:spPr>
          <a:xfrm>
            <a:off x="5461821" y="4187078"/>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480402" y="4639851"/>
            <a:ext cx="1506099" cy="707886"/>
          </a:xfrm>
          <a:prstGeom prst="rect">
            <a:avLst/>
          </a:prstGeom>
          <a:noFill/>
        </p:spPr>
        <p:txBody>
          <a:bodyPr wrap="square" rtlCol="0">
            <a:spAutoFit/>
          </a:bodyPr>
          <a:lstStyle/>
          <a:p>
            <a:pPr algn="ctr"/>
            <a:r>
              <a:rPr lang="en-US" sz="2000" dirty="0" smtClean="0">
                <a:solidFill>
                  <a:schemeClr val="bg2">
                    <a:lumMod val="50000"/>
                  </a:schemeClr>
                </a:solidFill>
              </a:rPr>
              <a:t>Stack layers</a:t>
            </a:r>
          </a:p>
        </p:txBody>
      </p:sp>
      <p:cxnSp>
        <p:nvCxnSpPr>
          <p:cNvPr id="47" name="Straight Arrow Connector 46"/>
          <p:cNvCxnSpPr>
            <a:stCxn id="37" idx="6"/>
            <a:endCxn id="43" idx="2"/>
          </p:cNvCxnSpPr>
          <p:nvPr/>
        </p:nvCxnSpPr>
        <p:spPr>
          <a:xfrm>
            <a:off x="4885911" y="4993751"/>
            <a:ext cx="575910" cy="16288"/>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0" idx="6"/>
            <a:endCxn id="37" idx="2"/>
          </p:cNvCxnSpPr>
          <p:nvPr/>
        </p:nvCxnSpPr>
        <p:spPr>
          <a:xfrm flipV="1">
            <a:off x="2657786" y="4993751"/>
            <a:ext cx="582205" cy="87"/>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7683651" y="4187377"/>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stCxn id="43" idx="6"/>
            <a:endCxn id="28" idx="2"/>
          </p:cNvCxnSpPr>
          <p:nvPr/>
        </p:nvCxnSpPr>
        <p:spPr>
          <a:xfrm>
            <a:off x="7107741" y="5010039"/>
            <a:ext cx="575910" cy="299"/>
          </a:xfrm>
          <a:prstGeom prst="straightConnector1">
            <a:avLst/>
          </a:prstGeom>
          <a:ln w="38100">
            <a:solidFill>
              <a:srgbClr val="EAA24A"/>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9837175" y="4190318"/>
            <a:ext cx="1645920" cy="1645921"/>
          </a:xfrm>
          <a:prstGeom prst="ellipse">
            <a:avLst/>
          </a:prstGeom>
          <a:solidFill>
            <a:schemeClr val="accent4">
              <a:lumMod val="20000"/>
              <a:lumOff val="80000"/>
            </a:schemeClr>
          </a:solidFill>
          <a:ln w="57150">
            <a:solidFill>
              <a:srgbClr val="EAA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9905481" y="4413789"/>
            <a:ext cx="1506099" cy="1323439"/>
          </a:xfrm>
          <a:prstGeom prst="rect">
            <a:avLst/>
          </a:prstGeom>
          <a:noFill/>
        </p:spPr>
        <p:txBody>
          <a:bodyPr wrap="square" rtlCol="0">
            <a:spAutoFit/>
          </a:bodyPr>
          <a:lstStyle/>
          <a:p>
            <a:pPr algn="ctr"/>
            <a:r>
              <a:rPr lang="en-US" sz="2000" dirty="0" smtClean="0">
                <a:solidFill>
                  <a:schemeClr val="bg2">
                    <a:lumMod val="50000"/>
                  </a:schemeClr>
                </a:solidFill>
              </a:rPr>
              <a:t>Compare with climate trends</a:t>
            </a:r>
          </a:p>
        </p:txBody>
      </p:sp>
      <p:sp>
        <p:nvSpPr>
          <p:cNvPr id="83" name="TextBox 82"/>
          <p:cNvSpPr txBox="1"/>
          <p:nvPr/>
        </p:nvSpPr>
        <p:spPr>
          <a:xfrm>
            <a:off x="7805216" y="4478259"/>
            <a:ext cx="1506099" cy="1015663"/>
          </a:xfrm>
          <a:prstGeom prst="rect">
            <a:avLst/>
          </a:prstGeom>
          <a:noFill/>
        </p:spPr>
        <p:txBody>
          <a:bodyPr wrap="square" rtlCol="0">
            <a:spAutoFit/>
          </a:bodyPr>
          <a:lstStyle/>
          <a:p>
            <a:pPr algn="ctr"/>
            <a:r>
              <a:rPr lang="en-US" sz="2000" dirty="0" smtClean="0">
                <a:solidFill>
                  <a:schemeClr val="bg2">
                    <a:lumMod val="50000"/>
                  </a:schemeClr>
                </a:solidFill>
              </a:rPr>
              <a:t>Compare with FAL change</a:t>
            </a:r>
          </a:p>
        </p:txBody>
      </p:sp>
      <p:cxnSp>
        <p:nvCxnSpPr>
          <p:cNvPr id="19" name="Straight Arrow Connector 18"/>
          <p:cNvCxnSpPr>
            <a:stCxn id="37" idx="4"/>
            <a:endCxn id="76" idx="2"/>
          </p:cNvCxnSpPr>
          <p:nvPr/>
        </p:nvCxnSpPr>
        <p:spPr>
          <a:xfrm rot="5400000" flipH="1" flipV="1">
            <a:off x="6548347" y="2527883"/>
            <a:ext cx="803432" cy="5774224"/>
          </a:xfrm>
          <a:prstGeom prst="bentConnector4">
            <a:avLst>
              <a:gd name="adj1" fmla="val -28453"/>
              <a:gd name="adj2" fmla="val 94162"/>
            </a:avLst>
          </a:prstGeom>
          <a:ln w="38100">
            <a:solidFill>
              <a:srgbClr val="E9A14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94944" y="1676400"/>
            <a:ext cx="4791456" cy="2630129"/>
          </a:xfrm>
        </p:spPr>
        <p:txBody>
          <a:bodyPr/>
          <a:lstStyle/>
          <a:p>
            <a:r>
              <a:rPr lang="en-US" dirty="0" smtClean="0">
                <a:solidFill>
                  <a:schemeClr val="bg2">
                    <a:lumMod val="50000"/>
                  </a:schemeClr>
                </a:solidFill>
              </a:rPr>
              <a:t>Unmanned </a:t>
            </a:r>
            <a:r>
              <a:rPr lang="en-US" dirty="0">
                <a:solidFill>
                  <a:schemeClr val="bg2">
                    <a:lumMod val="50000"/>
                  </a:schemeClr>
                </a:solidFill>
              </a:rPr>
              <a:t>Aerial Vehicle Synthetic Aperture Radar (UAVSAR) </a:t>
            </a:r>
            <a:r>
              <a:rPr lang="en-US" dirty="0" smtClean="0">
                <a:solidFill>
                  <a:schemeClr val="bg2">
                    <a:lumMod val="50000"/>
                  </a:schemeClr>
                </a:solidFill>
              </a:rPr>
              <a:t>is </a:t>
            </a:r>
            <a:r>
              <a:rPr lang="en-US" dirty="0">
                <a:solidFill>
                  <a:schemeClr val="bg2">
                    <a:lumMod val="50000"/>
                  </a:schemeClr>
                </a:solidFill>
              </a:rPr>
              <a:t>an airborne sensor that sends out radio waves in the L band (24mm). Radar will tell you about physical properties of the surface. Unlike the AVIRIS, it only has one band. However, radar is </a:t>
            </a:r>
            <a:r>
              <a:rPr lang="en-US" b="1" dirty="0">
                <a:solidFill>
                  <a:schemeClr val="bg2">
                    <a:lumMod val="50000"/>
                  </a:schemeClr>
                </a:solidFill>
              </a:rPr>
              <a:t>polarized</a:t>
            </a:r>
            <a:r>
              <a:rPr lang="en-US" dirty="0" smtClean="0">
                <a:solidFill>
                  <a:schemeClr val="bg2">
                    <a:lumMod val="50000"/>
                  </a:schemeClr>
                </a:solidFill>
              </a:rPr>
              <a:t>.</a:t>
            </a:r>
          </a:p>
          <a:p>
            <a:endParaRPr lang="en-US" dirty="0">
              <a:solidFill>
                <a:schemeClr val="bg2">
                  <a:lumMod val="50000"/>
                </a:schemeClr>
              </a:solidFill>
            </a:endParaRPr>
          </a:p>
          <a:p>
            <a:endParaRPr lang="en-US" dirty="0" smtClean="0">
              <a:solidFill>
                <a:schemeClr val="bg2">
                  <a:lumMod val="50000"/>
                </a:schemeClr>
              </a:solidFill>
            </a:endParaRPr>
          </a:p>
          <a:p>
            <a:pPr marL="342900" indent="-342900">
              <a:buFont typeface="Arial" panose="020B0604020202020204" pitchFamily="34" charset="0"/>
              <a:buChar char="•"/>
            </a:pPr>
            <a:endParaRPr lang="en-US" dirty="0">
              <a:solidFill>
                <a:schemeClr val="bg2">
                  <a:lumMod val="50000"/>
                </a:schemeClr>
              </a:solidFill>
            </a:endParaRPr>
          </a:p>
          <a:p>
            <a:endParaRPr lang="en-US" dirty="0">
              <a:solidFill>
                <a:schemeClr val="bg2">
                  <a:lumMod val="50000"/>
                </a:schemeClr>
              </a:solidFill>
            </a:endParaRPr>
          </a:p>
        </p:txBody>
      </p:sp>
      <p:sp>
        <p:nvSpPr>
          <p:cNvPr id="4" name="Text Placeholder 3"/>
          <p:cNvSpPr>
            <a:spLocks noGrp="1"/>
          </p:cNvSpPr>
          <p:nvPr>
            <p:ph type="body" sz="quarter" idx="13"/>
          </p:nvPr>
        </p:nvSpPr>
        <p:spPr>
          <a:xfrm>
            <a:off x="6132168" y="6319520"/>
            <a:ext cx="2657856" cy="274320"/>
          </a:xfrm>
        </p:spPr>
        <p:txBody>
          <a:bodyPr>
            <a:normAutofit fontScale="92500"/>
          </a:bodyPr>
          <a:lstStyle/>
          <a:p>
            <a:r>
              <a:rPr lang="en-US" dirty="0" smtClean="0">
                <a:solidFill>
                  <a:schemeClr val="bg2">
                    <a:lumMod val="50000"/>
                  </a:schemeClr>
                </a:solidFill>
              </a:rPr>
              <a:t>Image source: UAVSAR.jpl.nasa.gov</a:t>
            </a:r>
            <a:endParaRPr lang="en-US" dirty="0">
              <a:solidFill>
                <a:schemeClr val="bg2">
                  <a:lumMod val="50000"/>
                </a:schemeClr>
              </a:solidFill>
            </a:endParaRPr>
          </a:p>
        </p:txBody>
      </p:sp>
      <p:pic>
        <p:nvPicPr>
          <p:cNvPr id="7" name="Picture 2" descr="UAVSAR slideshow - 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168" y="1676400"/>
            <a:ext cx="6059832" cy="45432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7679" y="4321277"/>
            <a:ext cx="5141568" cy="1569660"/>
          </a:xfrm>
          <a:prstGeom prst="rect">
            <a:avLst/>
          </a:prstGeom>
          <a:noFill/>
        </p:spPr>
        <p:txBody>
          <a:bodyPr wrap="square" rtlCol="0">
            <a:spAutoFit/>
          </a:bodyPr>
          <a:lstStyle/>
          <a:p>
            <a:pPr marL="342900" indent="-342900">
              <a:buClr>
                <a:srgbClr val="EAA24A"/>
              </a:buClr>
              <a:buFont typeface="Webdings" panose="05030102010509060703" pitchFamily="18" charset="2"/>
              <a:buChar char="4"/>
            </a:pPr>
            <a:r>
              <a:rPr lang="en-US" sz="2400" dirty="0" smtClean="0">
                <a:solidFill>
                  <a:schemeClr val="bg2">
                    <a:lumMod val="50000"/>
                  </a:schemeClr>
                </a:solidFill>
              </a:rPr>
              <a:t>L Band: 24cm</a:t>
            </a:r>
          </a:p>
          <a:p>
            <a:pPr marL="342900" indent="-342900">
              <a:buClr>
                <a:srgbClr val="EAA24A"/>
              </a:buClr>
              <a:buFont typeface="Webdings" panose="05030102010509060703" pitchFamily="18" charset="2"/>
              <a:buChar char="4"/>
            </a:pPr>
            <a:r>
              <a:rPr lang="en-US" sz="2400" dirty="0" smtClean="0">
                <a:solidFill>
                  <a:schemeClr val="bg2">
                    <a:lumMod val="50000"/>
                  </a:schemeClr>
                </a:solidFill>
              </a:rPr>
              <a:t>1.8m resolution</a:t>
            </a:r>
          </a:p>
          <a:p>
            <a:pPr marL="342900" indent="-342900">
              <a:buClr>
                <a:srgbClr val="EAA24A"/>
              </a:buClr>
              <a:buFont typeface="Webdings" panose="05030102010509060703" pitchFamily="18" charset="2"/>
              <a:buChar char="4"/>
            </a:pPr>
            <a:r>
              <a:rPr lang="en-US" sz="2400" dirty="0" err="1" smtClean="0">
                <a:solidFill>
                  <a:schemeClr val="bg2">
                    <a:lumMod val="50000"/>
                  </a:schemeClr>
                </a:solidFill>
              </a:rPr>
              <a:t>Orthometrically</a:t>
            </a:r>
            <a:r>
              <a:rPr lang="en-US" sz="2400" dirty="0" smtClean="0">
                <a:solidFill>
                  <a:schemeClr val="bg2">
                    <a:lumMod val="50000"/>
                  </a:schemeClr>
                </a:solidFill>
              </a:rPr>
              <a:t> and </a:t>
            </a:r>
            <a:r>
              <a:rPr lang="en-US" sz="2400" dirty="0" err="1" smtClean="0">
                <a:solidFill>
                  <a:schemeClr val="bg2">
                    <a:lumMod val="50000"/>
                  </a:schemeClr>
                </a:solidFill>
              </a:rPr>
              <a:t>radiometrically</a:t>
            </a:r>
            <a:r>
              <a:rPr lang="en-US" sz="2400" dirty="0" smtClean="0">
                <a:solidFill>
                  <a:schemeClr val="bg2">
                    <a:lumMod val="50000"/>
                  </a:schemeClr>
                </a:solidFill>
              </a:rPr>
              <a:t> corrected</a:t>
            </a:r>
          </a:p>
        </p:txBody>
      </p:sp>
      <p:sp>
        <p:nvSpPr>
          <p:cNvPr id="10" name="TextBox 9"/>
          <p:cNvSpPr txBox="1"/>
          <p:nvPr/>
        </p:nvSpPr>
        <p:spPr>
          <a:xfrm>
            <a:off x="1209368" y="412954"/>
            <a:ext cx="9040760" cy="707886"/>
          </a:xfrm>
          <a:prstGeom prst="rect">
            <a:avLst/>
          </a:prstGeom>
          <a:noFill/>
        </p:spPr>
        <p:txBody>
          <a:bodyPr wrap="square" rtlCol="0">
            <a:spAutoFit/>
          </a:bodyPr>
          <a:lstStyle/>
          <a:p>
            <a:pPr algn="ctr"/>
            <a:r>
              <a:rPr lang="en-US" sz="4000" dirty="0" smtClean="0">
                <a:solidFill>
                  <a:schemeClr val="bg1"/>
                </a:solidFill>
                <a:latin typeface="+mj-lt"/>
              </a:rPr>
              <a:t>UAVSAR</a:t>
            </a:r>
            <a:endParaRPr lang="en-US" sz="4000" dirty="0">
              <a:solidFill>
                <a:schemeClr val="bg1"/>
              </a:solidFill>
              <a:latin typeface="+mj-lt"/>
            </a:endParaRPr>
          </a:p>
        </p:txBody>
      </p:sp>
    </p:spTree>
    <p:extLst>
      <p:ext uri="{BB962C8B-B14F-4D97-AF65-F5344CB8AC3E}">
        <p14:creationId xmlns:p14="http://schemas.microsoft.com/office/powerpoint/2010/main" val="3313020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9657" t="8909" r="12515" b="2871"/>
          <a:stretch/>
        </p:blipFill>
        <p:spPr>
          <a:xfrm>
            <a:off x="33204" y="2753553"/>
            <a:ext cx="3217333" cy="3352800"/>
          </a:xfrm>
          <a:prstGeom prst="rect">
            <a:avLst/>
          </a:prstGeom>
        </p:spPr>
      </p:pic>
      <p:sp>
        <p:nvSpPr>
          <p:cNvPr id="2" name="Text Placeholder 1"/>
          <p:cNvSpPr>
            <a:spLocks noGrp="1"/>
          </p:cNvSpPr>
          <p:nvPr>
            <p:ph type="body" sz="quarter" idx="11"/>
          </p:nvPr>
        </p:nvSpPr>
        <p:spPr>
          <a:xfrm>
            <a:off x="206991" y="1637524"/>
            <a:ext cx="4091930" cy="2630129"/>
          </a:xfrm>
        </p:spPr>
        <p:txBody>
          <a:bodyPr/>
          <a:lstStyle/>
          <a:p>
            <a:r>
              <a:rPr lang="en-US" dirty="0">
                <a:solidFill>
                  <a:schemeClr val="bg2">
                    <a:lumMod val="50000"/>
                  </a:schemeClr>
                </a:solidFill>
              </a:rPr>
              <a:t>When radio waves are sent out, they wiggle horizontally or vertically (polarization</a:t>
            </a:r>
            <a:r>
              <a:rPr lang="en-US" dirty="0" smtClean="0">
                <a:solidFill>
                  <a:schemeClr val="bg2">
                    <a:lumMod val="50000"/>
                  </a:schemeClr>
                </a:solidFill>
              </a:rPr>
              <a:t>).</a:t>
            </a: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p:txBody>
      </p:sp>
      <p:sp>
        <p:nvSpPr>
          <p:cNvPr id="4" name="Text Placeholder 3"/>
          <p:cNvSpPr>
            <a:spLocks noGrp="1"/>
          </p:cNvSpPr>
          <p:nvPr>
            <p:ph type="body" sz="quarter" idx="13"/>
          </p:nvPr>
        </p:nvSpPr>
        <p:spPr>
          <a:xfrm>
            <a:off x="300481" y="6106353"/>
            <a:ext cx="2657856" cy="274320"/>
          </a:xfrm>
        </p:spPr>
        <p:txBody>
          <a:bodyPr>
            <a:normAutofit fontScale="92500"/>
          </a:bodyPr>
          <a:lstStyle/>
          <a:p>
            <a:r>
              <a:rPr lang="en-US" dirty="0" smtClean="0">
                <a:solidFill>
                  <a:schemeClr val="bg2">
                    <a:lumMod val="50000"/>
                  </a:schemeClr>
                </a:solidFill>
              </a:rPr>
              <a:t>Image Credit: UAVSAR.jpl.nasa.gov</a:t>
            </a:r>
            <a:endParaRPr lang="en-US" dirty="0">
              <a:solidFill>
                <a:schemeClr val="bg2">
                  <a:lumMod val="50000"/>
                </a:schemeClr>
              </a:solidFill>
            </a:endParaRPr>
          </a:p>
        </p:txBody>
      </p:sp>
      <p:cxnSp>
        <p:nvCxnSpPr>
          <p:cNvPr id="6" name="Straight Arrow Connector 5"/>
          <p:cNvCxnSpPr/>
          <p:nvPr/>
        </p:nvCxnSpPr>
        <p:spPr>
          <a:xfrm>
            <a:off x="5108606" y="2049927"/>
            <a:ext cx="1066800" cy="1153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5565807" y="1962841"/>
            <a:ext cx="664028" cy="121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0033108" y="1926384"/>
            <a:ext cx="767442" cy="890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0283479" y="1839298"/>
            <a:ext cx="489857" cy="9064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315758" y="2025113"/>
            <a:ext cx="917071" cy="94530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66773" y="1857962"/>
            <a:ext cx="694011" cy="92528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15977" y="2937115"/>
            <a:ext cx="2090057" cy="923330"/>
          </a:xfrm>
          <a:prstGeom prst="rect">
            <a:avLst/>
          </a:prstGeom>
          <a:noFill/>
        </p:spPr>
        <p:txBody>
          <a:bodyPr wrap="square" rtlCol="0">
            <a:spAutoFit/>
          </a:bodyPr>
          <a:lstStyle/>
          <a:p>
            <a:r>
              <a:rPr lang="en-US" dirty="0" smtClean="0"/>
              <a:t>Sent: </a:t>
            </a:r>
            <a:r>
              <a:rPr lang="en-US" dirty="0" smtClean="0">
                <a:solidFill>
                  <a:schemeClr val="accent1"/>
                </a:solidFill>
              </a:rPr>
              <a:t>vertical</a:t>
            </a:r>
          </a:p>
          <a:p>
            <a:r>
              <a:rPr lang="en-US" dirty="0" smtClean="0"/>
              <a:t>Returned: </a:t>
            </a:r>
            <a:r>
              <a:rPr lang="en-US" dirty="0" smtClean="0">
                <a:solidFill>
                  <a:schemeClr val="accent1"/>
                </a:solidFill>
              </a:rPr>
              <a:t>vertical</a:t>
            </a:r>
            <a:r>
              <a:rPr lang="en-US" dirty="0" smtClean="0"/>
              <a:t> </a:t>
            </a:r>
          </a:p>
          <a:p>
            <a:r>
              <a:rPr lang="en-US" dirty="0" smtClean="0"/>
              <a:t>(VV)</a:t>
            </a:r>
            <a:endParaRPr lang="en-US" dirty="0"/>
          </a:p>
        </p:txBody>
      </p:sp>
      <p:sp>
        <p:nvSpPr>
          <p:cNvPr id="13" name="TextBox 12"/>
          <p:cNvSpPr txBox="1"/>
          <p:nvPr/>
        </p:nvSpPr>
        <p:spPr>
          <a:xfrm>
            <a:off x="9205793" y="2937115"/>
            <a:ext cx="2253343" cy="923330"/>
          </a:xfrm>
          <a:prstGeom prst="rect">
            <a:avLst/>
          </a:prstGeom>
          <a:noFill/>
        </p:spPr>
        <p:txBody>
          <a:bodyPr wrap="square" rtlCol="0">
            <a:spAutoFit/>
          </a:bodyPr>
          <a:lstStyle/>
          <a:p>
            <a:r>
              <a:rPr lang="en-US" dirty="0" smtClean="0"/>
              <a:t>Sent: </a:t>
            </a:r>
            <a:r>
              <a:rPr lang="en-US" dirty="0" smtClean="0">
                <a:solidFill>
                  <a:schemeClr val="accent1"/>
                </a:solidFill>
              </a:rPr>
              <a:t>vertical</a:t>
            </a:r>
          </a:p>
          <a:p>
            <a:r>
              <a:rPr lang="en-US" dirty="0" smtClean="0"/>
              <a:t>Returned: </a:t>
            </a:r>
            <a:r>
              <a:rPr lang="en-US" dirty="0" smtClean="0">
                <a:solidFill>
                  <a:srgbClr val="C00000"/>
                </a:solidFill>
              </a:rPr>
              <a:t>horizontal </a:t>
            </a:r>
          </a:p>
          <a:p>
            <a:r>
              <a:rPr lang="en-US" dirty="0" smtClean="0"/>
              <a:t>(HV)</a:t>
            </a:r>
            <a:endParaRPr lang="en-US" dirty="0"/>
          </a:p>
        </p:txBody>
      </p:sp>
      <p:sp>
        <p:nvSpPr>
          <p:cNvPr id="14" name="TextBox 13"/>
          <p:cNvSpPr txBox="1"/>
          <p:nvPr/>
        </p:nvSpPr>
        <p:spPr>
          <a:xfrm>
            <a:off x="6537429" y="2937115"/>
            <a:ext cx="2258786" cy="923330"/>
          </a:xfrm>
          <a:prstGeom prst="rect">
            <a:avLst/>
          </a:prstGeom>
          <a:noFill/>
        </p:spPr>
        <p:txBody>
          <a:bodyPr wrap="square" rtlCol="0">
            <a:spAutoFit/>
          </a:bodyPr>
          <a:lstStyle/>
          <a:p>
            <a:r>
              <a:rPr lang="en-US" dirty="0" smtClean="0"/>
              <a:t>Sent: </a:t>
            </a:r>
            <a:r>
              <a:rPr lang="en-US" dirty="0" smtClean="0">
                <a:solidFill>
                  <a:srgbClr val="C00000"/>
                </a:solidFill>
              </a:rPr>
              <a:t>horizontal</a:t>
            </a:r>
          </a:p>
          <a:p>
            <a:r>
              <a:rPr lang="en-US" dirty="0" smtClean="0"/>
              <a:t>Returned: </a:t>
            </a:r>
            <a:r>
              <a:rPr lang="en-US" dirty="0" smtClean="0">
                <a:solidFill>
                  <a:srgbClr val="C00000"/>
                </a:solidFill>
              </a:rPr>
              <a:t>horizontal </a:t>
            </a:r>
          </a:p>
          <a:p>
            <a:r>
              <a:rPr lang="en-US" dirty="0" smtClean="0"/>
              <a:t>(HH)</a:t>
            </a:r>
            <a:endParaRPr lang="en-US" dirty="0"/>
          </a:p>
        </p:txBody>
      </p:sp>
      <p:sp>
        <p:nvSpPr>
          <p:cNvPr id="15" name="Oval 14"/>
          <p:cNvSpPr/>
          <p:nvPr/>
        </p:nvSpPr>
        <p:spPr>
          <a:xfrm>
            <a:off x="4645964" y="1734240"/>
            <a:ext cx="707570" cy="31568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00" dirty="0" smtClean="0"/>
              <a:t>radar</a:t>
            </a:r>
            <a:endParaRPr lang="en-US" sz="800" dirty="0"/>
          </a:p>
        </p:txBody>
      </p:sp>
      <p:sp>
        <p:nvSpPr>
          <p:cNvPr id="16" name="Oval 15"/>
          <p:cNvSpPr/>
          <p:nvPr/>
        </p:nvSpPr>
        <p:spPr>
          <a:xfrm>
            <a:off x="9596100" y="1610697"/>
            <a:ext cx="687379" cy="305487"/>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00" dirty="0" smtClean="0"/>
              <a:t>radar</a:t>
            </a:r>
            <a:endParaRPr lang="en-US" sz="800" dirty="0"/>
          </a:p>
        </p:txBody>
      </p:sp>
      <p:sp>
        <p:nvSpPr>
          <p:cNvPr id="17" name="Oval 16"/>
          <p:cNvSpPr/>
          <p:nvPr/>
        </p:nvSpPr>
        <p:spPr>
          <a:xfrm>
            <a:off x="6840997" y="1732266"/>
            <a:ext cx="741460" cy="29284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00" dirty="0" smtClean="0"/>
              <a:t>radar</a:t>
            </a:r>
            <a:endParaRPr lang="en-US" sz="800" dirty="0"/>
          </a:p>
        </p:txBody>
      </p:sp>
      <p:cxnSp>
        <p:nvCxnSpPr>
          <p:cNvPr id="18" name="Straight Arrow Connector 17"/>
          <p:cNvCxnSpPr>
            <a:stCxn id="15" idx="6"/>
          </p:cNvCxnSpPr>
          <p:nvPr/>
        </p:nvCxnSpPr>
        <p:spPr>
          <a:xfrm>
            <a:off x="5353534" y="1892083"/>
            <a:ext cx="179616"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242655" y="1768539"/>
            <a:ext cx="179617"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587896" y="1867268"/>
            <a:ext cx="179617"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Explosion 2 20"/>
          <p:cNvSpPr/>
          <p:nvPr/>
        </p:nvSpPr>
        <p:spPr>
          <a:xfrm>
            <a:off x="10697137" y="2684519"/>
            <a:ext cx="566056" cy="293914"/>
          </a:xfrm>
          <a:prstGeom prst="irregularSeal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Process 21"/>
          <p:cNvSpPr/>
          <p:nvPr/>
        </p:nvSpPr>
        <p:spPr>
          <a:xfrm>
            <a:off x="8431451" y="2471427"/>
            <a:ext cx="297974" cy="645767"/>
          </a:xfrm>
          <a:prstGeom prst="flowChartProces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8290027" y="2794310"/>
            <a:ext cx="141514" cy="17610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70505" y="442445"/>
            <a:ext cx="9343002" cy="707886"/>
          </a:xfrm>
          <a:prstGeom prst="rect">
            <a:avLst/>
          </a:prstGeom>
          <a:noFill/>
        </p:spPr>
        <p:txBody>
          <a:bodyPr wrap="square" rtlCol="0">
            <a:spAutoFit/>
          </a:bodyPr>
          <a:lstStyle/>
          <a:p>
            <a:pPr algn="ctr"/>
            <a:r>
              <a:rPr lang="en-US" sz="4000" dirty="0" smtClean="0">
                <a:solidFill>
                  <a:schemeClr val="bg1"/>
                </a:solidFill>
                <a:latin typeface="+mj-lt"/>
              </a:rPr>
              <a:t>Polarization</a:t>
            </a:r>
            <a:endParaRPr lang="en-US" sz="4000" dirty="0">
              <a:solidFill>
                <a:schemeClr val="bg1"/>
              </a:solidFill>
              <a:latin typeface="+mj-lt"/>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793" y="4212613"/>
            <a:ext cx="2335179" cy="2335179"/>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953" y="4201431"/>
            <a:ext cx="2346361" cy="234636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964" y="4201431"/>
            <a:ext cx="2335179" cy="2335179"/>
          </a:xfrm>
          <a:prstGeom prst="rect">
            <a:avLst/>
          </a:prstGeom>
        </p:spPr>
      </p:pic>
    </p:spTree>
    <p:extLst>
      <p:ext uri="{BB962C8B-B14F-4D97-AF65-F5344CB8AC3E}">
        <p14:creationId xmlns:p14="http://schemas.microsoft.com/office/powerpoint/2010/main" val="3552862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6697" y="1538746"/>
            <a:ext cx="4791456" cy="624348"/>
          </a:xfrm>
        </p:spPr>
        <p:txBody>
          <a:bodyPr/>
          <a:lstStyle/>
          <a:p>
            <a:r>
              <a:rPr lang="en-US" sz="2800" dirty="0" smtClean="0">
                <a:solidFill>
                  <a:schemeClr val="bg2">
                    <a:lumMod val="50000"/>
                  </a:schemeClr>
                </a:solidFill>
              </a:rPr>
              <a:t>How does this help us? </a:t>
            </a:r>
          </a:p>
          <a:p>
            <a:endParaRPr lang="en-US" dirty="0">
              <a:solidFill>
                <a:schemeClr val="bg2">
                  <a:lumMod val="50000"/>
                </a:schemeClr>
              </a:solidFill>
            </a:endParaRPr>
          </a:p>
        </p:txBody>
      </p:sp>
      <p:sp>
        <p:nvSpPr>
          <p:cNvPr id="6" name="Flowchart: Terminator 5"/>
          <p:cNvSpPr/>
          <p:nvPr/>
        </p:nvSpPr>
        <p:spPr>
          <a:xfrm>
            <a:off x="8926286" y="4166964"/>
            <a:ext cx="587829" cy="1915886"/>
          </a:xfrm>
          <a:prstGeom prst="flowChartTerminator">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2 3"/>
          <p:cNvSpPr/>
          <p:nvPr/>
        </p:nvSpPr>
        <p:spPr>
          <a:xfrm rot="21438409">
            <a:off x="7345588" y="2684320"/>
            <a:ext cx="4113315" cy="2079171"/>
          </a:xfrm>
          <a:prstGeom prst="star16">
            <a:avLst/>
          </a:prstGeom>
          <a:solidFill>
            <a:schemeClr val="accent6"/>
          </a:solidFill>
          <a:ln>
            <a:solidFill>
              <a:schemeClr val="accent6"/>
            </a:solidFill>
          </a:ln>
          <a:scene3d>
            <a:camera prst="orthographicFront"/>
            <a:lightRig rig="threePt" dir="t"/>
          </a:scene3d>
          <a:sp3d contourW="635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921829" y="2220686"/>
            <a:ext cx="1817914" cy="16981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766957" y="3581400"/>
            <a:ext cx="228600" cy="34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799615" y="3327287"/>
            <a:ext cx="304800" cy="28370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786008" y="3303123"/>
            <a:ext cx="59870" cy="278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837714" y="3233057"/>
            <a:ext cx="228600" cy="34834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77199" y="3147337"/>
            <a:ext cx="5444" cy="359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998029" y="1488168"/>
            <a:ext cx="1768930" cy="206364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p:cNvSpPr txBox="1"/>
              <p:nvPr/>
            </p:nvSpPr>
            <p:spPr>
              <a:xfrm>
                <a:off x="507960" y="2232189"/>
                <a:ext cx="5212080" cy="13866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400" i="1" smtClean="0">
                              <a:solidFill>
                                <a:schemeClr val="bg2">
                                  <a:lumMod val="50000"/>
                                </a:schemeClr>
                              </a:solidFill>
                              <a:latin typeface="Cambria Math" panose="02040503050406030204" pitchFamily="18" charset="0"/>
                            </a:rPr>
                          </m:ctrlPr>
                        </m:fPr>
                        <m:num>
                          <m:r>
                            <a:rPr lang="en-US" sz="4400">
                              <a:solidFill>
                                <a:schemeClr val="bg2">
                                  <a:lumMod val="50000"/>
                                </a:schemeClr>
                              </a:solidFill>
                              <a:latin typeface="Cambria Math" panose="02040503050406030204" pitchFamily="18" charset="0"/>
                            </a:rPr>
                            <m:t>8</m:t>
                          </m:r>
                          <m:sSub>
                            <m:sSubPr>
                              <m:ctrlPr>
                                <a:rPr lang="en-US" sz="4400" i="1">
                                  <a:solidFill>
                                    <a:schemeClr val="bg2">
                                      <a:lumMod val="50000"/>
                                    </a:schemeClr>
                                  </a:solidFill>
                                  <a:latin typeface="Cambria Math" panose="02040503050406030204" pitchFamily="18" charset="0"/>
                                </a:rPr>
                              </m:ctrlPr>
                            </m:sSubPr>
                            <m:e>
                              <m:r>
                                <a:rPr lang="en-US" sz="4400" i="1">
                                  <a:solidFill>
                                    <a:schemeClr val="bg2">
                                      <a:lumMod val="50000"/>
                                    </a:schemeClr>
                                  </a:solidFill>
                                  <a:latin typeface="Cambria Math" panose="02040503050406030204" pitchFamily="18" charset="0"/>
                                </a:rPr>
                                <m:t>𝜎</m:t>
                              </m:r>
                            </m:e>
                            <m:sub>
                              <m:r>
                                <a:rPr lang="en-US" sz="4400" i="1">
                                  <a:solidFill>
                                    <a:schemeClr val="bg2">
                                      <a:lumMod val="50000"/>
                                    </a:schemeClr>
                                  </a:solidFill>
                                  <a:latin typeface="Cambria Math" panose="02040503050406030204" pitchFamily="18" charset="0"/>
                                </a:rPr>
                                <m:t>𝐻𝑉</m:t>
                              </m:r>
                            </m:sub>
                          </m:sSub>
                        </m:num>
                        <m:den>
                          <m:sSub>
                            <m:sSubPr>
                              <m:ctrlPr>
                                <a:rPr lang="en-US" sz="4400" i="1">
                                  <a:solidFill>
                                    <a:schemeClr val="bg2">
                                      <a:lumMod val="50000"/>
                                    </a:schemeClr>
                                  </a:solidFill>
                                  <a:latin typeface="Cambria Math" panose="02040503050406030204" pitchFamily="18" charset="0"/>
                                </a:rPr>
                              </m:ctrlPr>
                            </m:sSubPr>
                            <m:e>
                              <m:r>
                                <a:rPr lang="en-US" sz="4400" i="1">
                                  <a:solidFill>
                                    <a:schemeClr val="bg2">
                                      <a:lumMod val="50000"/>
                                    </a:schemeClr>
                                  </a:solidFill>
                                  <a:latin typeface="Cambria Math" panose="02040503050406030204" pitchFamily="18" charset="0"/>
                                </a:rPr>
                                <m:t>𝜎</m:t>
                              </m:r>
                            </m:e>
                            <m:sub>
                              <m:r>
                                <a:rPr lang="en-US" sz="4400" i="1">
                                  <a:solidFill>
                                    <a:schemeClr val="bg2">
                                      <a:lumMod val="50000"/>
                                    </a:schemeClr>
                                  </a:solidFill>
                                  <a:latin typeface="Cambria Math" panose="02040503050406030204" pitchFamily="18" charset="0"/>
                                </a:rPr>
                                <m:t>𝑉𝑉</m:t>
                              </m:r>
                            </m:sub>
                          </m:sSub>
                          <m:r>
                            <a:rPr lang="en-US" sz="4400" i="0">
                              <a:solidFill>
                                <a:schemeClr val="bg2">
                                  <a:lumMod val="50000"/>
                                </a:schemeClr>
                              </a:solidFill>
                              <a:latin typeface="Cambria Math" panose="02040503050406030204" pitchFamily="18" charset="0"/>
                            </a:rPr>
                            <m:t>+2</m:t>
                          </m:r>
                          <m:sSub>
                            <m:sSubPr>
                              <m:ctrlPr>
                                <a:rPr lang="en-US" sz="4400" i="1">
                                  <a:solidFill>
                                    <a:schemeClr val="bg2">
                                      <a:lumMod val="50000"/>
                                    </a:schemeClr>
                                  </a:solidFill>
                                  <a:latin typeface="Cambria Math" panose="02040503050406030204" pitchFamily="18" charset="0"/>
                                </a:rPr>
                              </m:ctrlPr>
                            </m:sSubPr>
                            <m:e>
                              <m:r>
                                <a:rPr lang="en-US" sz="4400" i="1">
                                  <a:solidFill>
                                    <a:schemeClr val="bg2">
                                      <a:lumMod val="50000"/>
                                    </a:schemeClr>
                                  </a:solidFill>
                                  <a:latin typeface="Cambria Math" panose="02040503050406030204" pitchFamily="18" charset="0"/>
                                </a:rPr>
                                <m:t>𝜎</m:t>
                              </m:r>
                            </m:e>
                            <m:sub>
                              <m:r>
                                <a:rPr lang="en-US" sz="4400" i="1">
                                  <a:solidFill>
                                    <a:schemeClr val="bg2">
                                      <a:lumMod val="50000"/>
                                    </a:schemeClr>
                                  </a:solidFill>
                                  <a:latin typeface="Cambria Math" panose="02040503050406030204" pitchFamily="18" charset="0"/>
                                </a:rPr>
                                <m:t>𝐻𝑉</m:t>
                              </m:r>
                            </m:sub>
                          </m:sSub>
                          <m:r>
                            <a:rPr lang="en-US" sz="4400" i="0">
                              <a:solidFill>
                                <a:schemeClr val="bg2">
                                  <a:lumMod val="50000"/>
                                </a:schemeClr>
                              </a:solidFill>
                              <a:latin typeface="Cambria Math" panose="02040503050406030204" pitchFamily="18" charset="0"/>
                            </a:rPr>
                            <m:t>+</m:t>
                          </m:r>
                          <m:sSub>
                            <m:sSubPr>
                              <m:ctrlPr>
                                <a:rPr lang="en-US" sz="4400" i="1">
                                  <a:solidFill>
                                    <a:schemeClr val="bg2">
                                      <a:lumMod val="50000"/>
                                    </a:schemeClr>
                                  </a:solidFill>
                                  <a:latin typeface="Cambria Math" panose="02040503050406030204" pitchFamily="18" charset="0"/>
                                </a:rPr>
                              </m:ctrlPr>
                            </m:sSubPr>
                            <m:e>
                              <m:r>
                                <a:rPr lang="en-US" sz="4400" i="1">
                                  <a:solidFill>
                                    <a:schemeClr val="bg2">
                                      <a:lumMod val="50000"/>
                                    </a:schemeClr>
                                  </a:solidFill>
                                  <a:latin typeface="Cambria Math" panose="02040503050406030204" pitchFamily="18" charset="0"/>
                                </a:rPr>
                                <m:t>𝜎</m:t>
                              </m:r>
                            </m:e>
                            <m:sub>
                              <m:r>
                                <a:rPr lang="en-US" sz="4400" i="1">
                                  <a:solidFill>
                                    <a:schemeClr val="bg2">
                                      <a:lumMod val="50000"/>
                                    </a:schemeClr>
                                  </a:solidFill>
                                  <a:latin typeface="Cambria Math" panose="02040503050406030204" pitchFamily="18" charset="0"/>
                                </a:rPr>
                                <m:t>𝐻𝐻</m:t>
                              </m:r>
                            </m:sub>
                          </m:sSub>
                        </m:den>
                      </m:f>
                    </m:oMath>
                  </m:oMathPara>
                </a14:m>
                <a:endParaRPr lang="en-US" sz="4400" dirty="0">
                  <a:solidFill>
                    <a:schemeClr val="bg2">
                      <a:lumMod val="50000"/>
                    </a:schemeClr>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07960" y="2232189"/>
                <a:ext cx="5212080" cy="1386662"/>
              </a:xfrm>
              <a:prstGeom prst="rect">
                <a:avLst/>
              </a:prstGeom>
              <a:blipFill rotWithShape="0">
                <a:blip r:embed="rId3"/>
                <a:stretch>
                  <a:fillRect/>
                </a:stretch>
              </a:blipFill>
            </p:spPr>
            <p:txBody>
              <a:bodyPr/>
              <a:lstStyle/>
              <a:p>
                <a:r>
                  <a:rPr lang="en-US">
                    <a:noFill/>
                  </a:rPr>
                  <a:t> </a:t>
                </a:r>
              </a:p>
            </p:txBody>
          </p:sp>
        </mc:Fallback>
      </mc:AlternateContent>
      <p:sp>
        <p:nvSpPr>
          <p:cNvPr id="16" name="TextBox 15"/>
          <p:cNvSpPr txBox="1"/>
          <p:nvPr/>
        </p:nvSpPr>
        <p:spPr>
          <a:xfrm>
            <a:off x="796413" y="4284329"/>
            <a:ext cx="6086081" cy="1908215"/>
          </a:xfrm>
          <a:prstGeom prst="rect">
            <a:avLst/>
          </a:prstGeom>
          <a:noFill/>
        </p:spPr>
        <p:txBody>
          <a:bodyPr wrap="square" rtlCol="0">
            <a:spAutoFit/>
          </a:bodyPr>
          <a:lstStyle/>
          <a:p>
            <a:r>
              <a:rPr lang="en-US" sz="2000" dirty="0" smtClean="0">
                <a:solidFill>
                  <a:schemeClr val="bg2">
                    <a:lumMod val="50000"/>
                  </a:schemeClr>
                </a:solidFill>
              </a:rPr>
              <a:t>Radar Vegetation Index (RVI)</a:t>
            </a:r>
          </a:p>
          <a:p>
            <a:pPr marL="342900" indent="-342900">
              <a:buClr>
                <a:srgbClr val="EAA24A"/>
              </a:buClr>
              <a:buFont typeface="Webdings" panose="05030102010509060703" pitchFamily="18" charset="2"/>
              <a:buChar char="4"/>
            </a:pPr>
            <a:r>
              <a:rPr lang="en-US" sz="2000" dirty="0">
                <a:solidFill>
                  <a:schemeClr val="bg2">
                    <a:lumMod val="50000"/>
                  </a:schemeClr>
                </a:solidFill>
              </a:rPr>
              <a:t>C</a:t>
            </a:r>
            <a:r>
              <a:rPr lang="en-US" sz="2000" dirty="0" smtClean="0">
                <a:solidFill>
                  <a:schemeClr val="bg2">
                    <a:lumMod val="50000"/>
                  </a:schemeClr>
                </a:solidFill>
              </a:rPr>
              <a:t>alculated in linear units</a:t>
            </a:r>
          </a:p>
          <a:p>
            <a:pPr marL="342900" indent="-342900">
              <a:buClr>
                <a:srgbClr val="EAA24A"/>
              </a:buClr>
              <a:buFont typeface="Webdings" panose="05030102010509060703" pitchFamily="18" charset="2"/>
              <a:buChar char="4"/>
            </a:pPr>
            <a:r>
              <a:rPr lang="en-US" sz="2000" dirty="0">
                <a:solidFill>
                  <a:schemeClr val="bg2">
                    <a:lumMod val="50000"/>
                  </a:schemeClr>
                </a:solidFill>
              </a:rPr>
              <a:t>H</a:t>
            </a:r>
            <a:r>
              <a:rPr lang="en-US" sz="2000" dirty="0" smtClean="0">
                <a:solidFill>
                  <a:schemeClr val="bg2">
                    <a:lumMod val="50000"/>
                  </a:schemeClr>
                </a:solidFill>
              </a:rPr>
              <a:t>ighlights cross polarization over total power</a:t>
            </a:r>
          </a:p>
          <a:p>
            <a:pPr marL="342900" indent="-342900">
              <a:buClr>
                <a:srgbClr val="EAA24A"/>
              </a:buClr>
              <a:buFont typeface="Webdings" panose="05030102010509060703" pitchFamily="18" charset="2"/>
              <a:buChar char="4"/>
            </a:pPr>
            <a:r>
              <a:rPr lang="en-US" sz="2000" dirty="0">
                <a:solidFill>
                  <a:schemeClr val="bg2">
                    <a:lumMod val="50000"/>
                  </a:schemeClr>
                </a:solidFill>
              </a:rPr>
              <a:t>M</a:t>
            </a:r>
            <a:r>
              <a:rPr lang="en-US" sz="2000" dirty="0" smtClean="0">
                <a:solidFill>
                  <a:schemeClr val="bg2">
                    <a:lumMod val="50000"/>
                  </a:schemeClr>
                </a:solidFill>
              </a:rPr>
              <a:t>inimizes environmental factors such as topography and soil moisture</a:t>
            </a:r>
          </a:p>
          <a:p>
            <a:endParaRPr lang="en-US" dirty="0">
              <a:solidFill>
                <a:schemeClr val="bg2">
                  <a:lumMod val="50000"/>
                </a:schemeClr>
              </a:solidFill>
            </a:endParaRPr>
          </a:p>
        </p:txBody>
      </p:sp>
      <p:sp>
        <p:nvSpPr>
          <p:cNvPr id="17" name="TextBox 16"/>
          <p:cNvSpPr txBox="1"/>
          <p:nvPr/>
        </p:nvSpPr>
        <p:spPr>
          <a:xfrm>
            <a:off x="8731045" y="3581400"/>
            <a:ext cx="1297858" cy="646331"/>
          </a:xfrm>
          <a:prstGeom prst="rect">
            <a:avLst/>
          </a:prstGeom>
          <a:noFill/>
        </p:spPr>
        <p:txBody>
          <a:bodyPr wrap="square" rtlCol="0">
            <a:spAutoFit/>
          </a:bodyPr>
          <a:lstStyle/>
          <a:p>
            <a:pPr algn="ctr"/>
            <a:r>
              <a:rPr lang="en-US" dirty="0" smtClean="0"/>
              <a:t>COMPLEX SURFACE</a:t>
            </a:r>
            <a:endParaRPr lang="en-US" dirty="0"/>
          </a:p>
        </p:txBody>
      </p:sp>
      <p:sp>
        <p:nvSpPr>
          <p:cNvPr id="18" name="TextBox 17"/>
          <p:cNvSpPr txBox="1"/>
          <p:nvPr/>
        </p:nvSpPr>
        <p:spPr>
          <a:xfrm>
            <a:off x="899651" y="458169"/>
            <a:ext cx="9129251" cy="707886"/>
          </a:xfrm>
          <a:prstGeom prst="rect">
            <a:avLst/>
          </a:prstGeom>
          <a:noFill/>
        </p:spPr>
        <p:txBody>
          <a:bodyPr wrap="square" rtlCol="0">
            <a:spAutoFit/>
          </a:bodyPr>
          <a:lstStyle/>
          <a:p>
            <a:pPr algn="ctr"/>
            <a:r>
              <a:rPr lang="en-US" sz="4000" dirty="0" smtClean="0">
                <a:solidFill>
                  <a:schemeClr val="bg1"/>
                </a:solidFill>
                <a:latin typeface="+mj-lt"/>
              </a:rPr>
              <a:t>Radar Vegetation Index</a:t>
            </a:r>
            <a:endParaRPr lang="en-US" sz="4000" dirty="0">
              <a:solidFill>
                <a:schemeClr val="bg1"/>
              </a:solidFill>
              <a:latin typeface="+mj-lt"/>
            </a:endParaRPr>
          </a:p>
        </p:txBody>
      </p:sp>
    </p:spTree>
    <p:extLst>
      <p:ext uri="{BB962C8B-B14F-4D97-AF65-F5344CB8AC3E}">
        <p14:creationId xmlns:p14="http://schemas.microsoft.com/office/powerpoint/2010/main" val="2203827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8081</TotalTime>
  <Words>4506</Words>
  <Application>Microsoft Office PowerPoint</Application>
  <PresentationFormat>Widescreen</PresentationFormat>
  <Paragraphs>604</Paragraphs>
  <Slides>39</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Cambria Math</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271</cp:revision>
  <dcterms:created xsi:type="dcterms:W3CDTF">2015-05-18T13:26:09Z</dcterms:created>
  <dcterms:modified xsi:type="dcterms:W3CDTF">2017-03-30T21:56:11Z</dcterms:modified>
</cp:coreProperties>
</file>