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113" autoAdjust="0"/>
    <p:restoredTop sz="94660"/>
  </p:normalViewPr>
  <p:slideViewPr>
    <p:cSldViewPr snapToGrid="0">
      <p:cViewPr>
        <p:scale>
          <a:sx n="30" d="100"/>
          <a:sy n="30" d="100"/>
        </p:scale>
        <p:origin x="1446" y="-690"/>
      </p:cViewPr>
      <p:guideLst>
        <p:guide orient="horz" pos="1152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ode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350704"/>
            <a:ext cx="26060400" cy="59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14216" y="2176272"/>
            <a:ext cx="19412712" cy="1216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[use sentence case]</a:t>
            </a:r>
            <a:endParaRPr lang="en-US" dirty="0"/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Project Title [Use Title Case]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72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footer boundary line"/>
          <p:cNvCxnSpPr/>
          <p:nvPr userDrawn="1"/>
        </p:nvCxnSpPr>
        <p:spPr>
          <a:xfrm>
            <a:off x="685800" y="34978415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eader boundary line"/>
          <p:cNvCxnSpPr/>
          <p:nvPr userDrawn="1"/>
        </p:nvCxnSpPr>
        <p:spPr>
          <a:xfrm>
            <a:off x="685800" y="3918857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nasa logo" descr="BnW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370" y="948900"/>
            <a:ext cx="2329895" cy="19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evelop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ract info"/>
          <p:cNvSpPr/>
          <p:nvPr userDrawn="1"/>
        </p:nvSpPr>
        <p:spPr>
          <a:xfrm>
            <a:off x="21089073" y="35379524"/>
            <a:ext cx="565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4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5577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8640" userDrawn="1">
          <p15:clr>
            <a:srgbClr val="F26B43"/>
          </p15:clr>
        </p15:guide>
        <p15:guide id="2" orient="horz" pos="11520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16704" userDrawn="1">
          <p15:clr>
            <a:srgbClr val="F26B43"/>
          </p15:clr>
        </p15:guide>
        <p15:guide id="5" orient="horz" pos="21888" userDrawn="1">
          <p15:clr>
            <a:srgbClr val="F26B43"/>
          </p15:clr>
        </p15:guide>
        <p15:guide id="6" orient="horz" pos="3456" userDrawn="1">
          <p15:clr>
            <a:srgbClr val="F26B43"/>
          </p15:clr>
        </p15:guide>
        <p15:guide id="7" pos="5760" userDrawn="1">
          <p15:clr>
            <a:srgbClr val="A4A3A4"/>
          </p15:clr>
        </p15:guide>
        <p15:guide id="8" pos="6048" userDrawn="1">
          <p15:clr>
            <a:srgbClr val="A4A3A4"/>
          </p15:clr>
        </p15:guide>
        <p15:guide id="9" pos="11520" userDrawn="1">
          <p15:clr>
            <a:srgbClr val="A4A3A4"/>
          </p15:clr>
        </p15:guide>
        <p15:guide id="10" pos="112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786" y="24111372"/>
            <a:ext cx="8559804" cy="661439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59" y="24118574"/>
            <a:ext cx="8541165" cy="659999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944816" y="31774349"/>
            <a:ext cx="16871120" cy="2709995"/>
            <a:chOff x="914398" y="32164000"/>
            <a:chExt cx="8237967" cy="2509173"/>
          </a:xfrm>
        </p:grpSpPr>
        <p:sp>
          <p:nvSpPr>
            <p:cNvPr id="12" name="Text Placeholder 16"/>
            <p:cNvSpPr txBox="1">
              <a:spLocks/>
            </p:cNvSpPr>
            <p:nvPr/>
          </p:nvSpPr>
          <p:spPr>
            <a:xfrm>
              <a:off x="922765" y="32933441"/>
              <a:ext cx="8229600" cy="1739732"/>
            </a:xfrm>
            <a:prstGeom prst="rect">
              <a:avLst/>
            </a:prstGeom>
          </p:spPr>
          <p:txBody>
            <a:bodyPr numCol="1" spcCol="640080"/>
            <a:lstStyle>
              <a:lvl1pPr marL="457200" indent="-457200" algn="l" defTabSz="2743200" rtl="0" eaLnBrk="1" latinLnBrk="0" hangingPunct="1">
                <a:lnSpc>
                  <a:spcPct val="90000"/>
                </a:lnSpc>
                <a:spcBef>
                  <a:spcPts val="1800"/>
                </a:spcBef>
                <a:buClr>
                  <a:schemeClr val="accent1"/>
                </a:buClr>
                <a:buFont typeface="Webdings" panose="05030102010509060703" pitchFamily="18" charset="2"/>
                <a:buChar char="4"/>
                <a:defRPr sz="27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057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429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800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1722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438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915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287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1658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600" dirty="0"/>
                <a:t>Geospatial information on grassland </a:t>
              </a:r>
              <a:r>
                <a:rPr lang="en-US" sz="3600" b="1" dirty="0"/>
                <a:t>fuel loads </a:t>
              </a:r>
              <a:r>
                <a:rPr lang="en-US" sz="3600" dirty="0"/>
                <a:t>are important for assessing wildfire </a:t>
              </a:r>
              <a:r>
                <a:rPr lang="en-US" sz="3600" dirty="0" smtClean="0"/>
                <a:t>risk.</a:t>
              </a:r>
              <a:endParaRPr lang="en-US" sz="3600" b="1" dirty="0"/>
            </a:p>
            <a:p>
              <a:r>
                <a:rPr lang="en-US" sz="3600" dirty="0" smtClean="0"/>
                <a:t>Annual </a:t>
              </a:r>
              <a:r>
                <a:rPr lang="en-US" sz="3600" dirty="0"/>
                <a:t>cumulative </a:t>
              </a:r>
              <a:r>
                <a:rPr lang="en-US" sz="3600" b="1" dirty="0"/>
                <a:t>MODIS NDVI </a:t>
              </a:r>
              <a:r>
                <a:rPr lang="en-US" sz="3600" dirty="0"/>
                <a:t>offers a means to monitor relative fuel </a:t>
              </a:r>
              <a:r>
                <a:rPr lang="en-US" sz="3600" dirty="0" smtClean="0"/>
                <a:t>loads.</a:t>
              </a:r>
              <a:endParaRPr lang="en-US" sz="3600" dirty="0"/>
            </a:p>
            <a:p>
              <a:r>
                <a:rPr lang="en-US" sz="3600" dirty="0" smtClean="0"/>
                <a:t>Such </a:t>
              </a:r>
              <a:r>
                <a:rPr lang="en-US" sz="3600" dirty="0"/>
                <a:t>MODIS NDVI products can serve as inputs to </a:t>
              </a:r>
              <a:r>
                <a:rPr lang="en-US" sz="3600" b="1" dirty="0"/>
                <a:t>fuel load </a:t>
              </a:r>
              <a:r>
                <a:rPr lang="en-US" sz="3600" b="1" dirty="0" smtClean="0"/>
                <a:t>models</a:t>
              </a:r>
              <a:r>
                <a:rPr lang="en-US" sz="3600" dirty="0" smtClean="0"/>
                <a:t>.</a:t>
              </a:r>
              <a:endParaRPr lang="en-US" sz="3600" dirty="0"/>
            </a:p>
            <a:p>
              <a:pPr marL="347663" indent="-347663"/>
              <a:endParaRPr lang="en-US" dirty="0"/>
            </a:p>
            <a:p>
              <a:pPr marL="347663" indent="-347663"/>
              <a:endParaRPr lang="en-US" dirty="0" smtClean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14398" y="32164000"/>
              <a:ext cx="8229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Conclusions</a:t>
              </a: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NASA John C. </a:t>
            </a:r>
            <a:r>
              <a:rPr lang="en-US" dirty="0" err="1" smtClean="0"/>
              <a:t>Stennis</a:t>
            </a:r>
            <a:r>
              <a:rPr lang="en-US" dirty="0" smtClean="0"/>
              <a:t> Space Center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Utilizing NASA Earth Observations to Assist the Texas Forest Service in Mapping and Analyzing Fuel Loads in the Texas Grasslands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Texas Disasters</a:t>
            </a:r>
            <a:endParaRPr lang="en-US" dirty="0"/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914400" y="6334851"/>
            <a:ext cx="169164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dirty="0"/>
              <a:t>In recent years, the risk of severe wildfires has been increasing due to weather phenomena such as sequences of wet and drought years and recent urban expansion into </a:t>
            </a:r>
            <a:r>
              <a:rPr lang="en-US" sz="2900" dirty="0" err="1" smtClean="0"/>
              <a:t>wildland</a:t>
            </a:r>
            <a:r>
              <a:rPr lang="en-US" sz="2900" dirty="0" smtClean="0"/>
              <a:t> </a:t>
            </a:r>
            <a:r>
              <a:rPr lang="en-US" sz="2900" dirty="0"/>
              <a:t>areas that are vulnerable to wildfire. The Texas Forest </a:t>
            </a:r>
            <a:r>
              <a:rPr lang="en-US" sz="2900" dirty="0" smtClean="0"/>
              <a:t>Service (TFS) </a:t>
            </a:r>
            <a:r>
              <a:rPr lang="en-US" sz="2900" dirty="0"/>
              <a:t>is tasked with estimating and evaluating potential fire risk </a:t>
            </a:r>
            <a:r>
              <a:rPr lang="en-US" sz="2900" dirty="0" smtClean="0"/>
              <a:t>to </a:t>
            </a:r>
            <a:r>
              <a:rPr lang="en-US" sz="2900" dirty="0"/>
              <a:t>manage and allocate resources for the prevention and containment of possible wildfires across the </a:t>
            </a:r>
            <a:r>
              <a:rPr lang="en-US" sz="2900" dirty="0" smtClean="0"/>
              <a:t>Texas </a:t>
            </a:r>
            <a:r>
              <a:rPr lang="en-US" sz="2900" dirty="0"/>
              <a:t>landscape. </a:t>
            </a:r>
            <a:r>
              <a:rPr lang="en-US" sz="2900" dirty="0" smtClean="0"/>
              <a:t>A key for </a:t>
            </a:r>
            <a:r>
              <a:rPr lang="en-US" sz="2900" dirty="0"/>
              <a:t>assessing fire risk is understanding vegetative fuel types and fuel loads. NASA Earth Observations provide a </a:t>
            </a:r>
            <a:r>
              <a:rPr lang="en-US" sz="2900" dirty="0" smtClean="0"/>
              <a:t>means for monitoring and </a:t>
            </a:r>
            <a:r>
              <a:rPr lang="en-US" sz="2900" dirty="0"/>
              <a:t>evaluating wildfire fuel across a large temporal and spatial scales. </a:t>
            </a:r>
            <a:r>
              <a:rPr lang="en-US" sz="2900" dirty="0" smtClean="0"/>
              <a:t>This project aimed to assist the TFS by using MODIS </a:t>
            </a:r>
            <a:r>
              <a:rPr lang="en-US" sz="2900" dirty="0"/>
              <a:t>and Landsat OLI </a:t>
            </a:r>
            <a:r>
              <a:rPr lang="en-US" sz="2900" dirty="0" smtClean="0"/>
              <a:t>data </a:t>
            </a:r>
            <a:r>
              <a:rPr lang="en-US" sz="2900" dirty="0"/>
              <a:t>to calculate vegetation indices such as </a:t>
            </a:r>
            <a:r>
              <a:rPr lang="en-US" sz="2900" dirty="0" smtClean="0"/>
              <a:t>NDVI, and maps of </a:t>
            </a:r>
            <a:r>
              <a:rPr lang="en-US" sz="2900" dirty="0"/>
              <a:t>fuel type and fuel </a:t>
            </a:r>
            <a:r>
              <a:rPr lang="en-US" sz="2900" dirty="0" smtClean="0"/>
              <a:t>load. This project leveraged </a:t>
            </a:r>
            <a:r>
              <a:rPr lang="en-US" sz="2900" dirty="0"/>
              <a:t>the temporal advantages of MODIS </a:t>
            </a:r>
            <a:r>
              <a:rPr lang="en-US" sz="2900" dirty="0" smtClean="0"/>
              <a:t>with the more spatially resolved Landsat data to enable more informed wildfire risk assessment. This approach resulted </a:t>
            </a:r>
            <a:r>
              <a:rPr lang="en-US" sz="2900" dirty="0"/>
              <a:t>in fuel maps that are more </a:t>
            </a:r>
            <a:r>
              <a:rPr lang="en-US" sz="2900" dirty="0" smtClean="0"/>
              <a:t>temporally resolved and </a:t>
            </a:r>
            <a:r>
              <a:rPr lang="en-US" sz="2900" dirty="0"/>
              <a:t>updatable than the products derived </a:t>
            </a:r>
            <a:r>
              <a:rPr lang="en-US" sz="2900" dirty="0" smtClean="0"/>
              <a:t>previously with only Landsat </a:t>
            </a:r>
            <a:r>
              <a:rPr lang="en-US" sz="2900" dirty="0"/>
              <a:t>data. Fuel maps were created for the 2010-2011 fire season, which saw some of the worst </a:t>
            </a:r>
            <a:r>
              <a:rPr lang="en-US" sz="2900" dirty="0" smtClean="0"/>
              <a:t>wildfires and drought impacts </a:t>
            </a:r>
            <a:r>
              <a:rPr lang="en-US" sz="2900" dirty="0"/>
              <a:t>in recent history, and for the 2014-2015 season to provide a current assessment of wildfire fuels. The </a:t>
            </a:r>
            <a:r>
              <a:rPr lang="en-US" sz="2900" dirty="0" smtClean="0"/>
              <a:t>TFS are utilizing these </a:t>
            </a:r>
            <a:r>
              <a:rPr lang="en-US" sz="2900" dirty="0"/>
              <a:t>products in order to better understand and evaluate wildfire risks throughout the state.</a:t>
            </a:r>
          </a:p>
          <a:p>
            <a:r>
              <a:rPr lang="en-US" sz="2900" dirty="0" smtClean="0"/>
              <a:t>.</a:t>
            </a:r>
          </a:p>
        </p:txBody>
      </p:sp>
      <p:sp>
        <p:nvSpPr>
          <p:cNvPr id="15" name="Text Placeholder 16"/>
          <p:cNvSpPr txBox="1">
            <a:spLocks/>
          </p:cNvSpPr>
          <p:nvPr/>
        </p:nvSpPr>
        <p:spPr>
          <a:xfrm>
            <a:off x="18288000" y="6334851"/>
            <a:ext cx="8229600" cy="3631674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Enhance current fuel mapping capabilities using </a:t>
            </a:r>
            <a:r>
              <a:rPr lang="en-US" sz="3600" b="1" dirty="0"/>
              <a:t>NASA Earth observation</a:t>
            </a:r>
            <a:r>
              <a:rPr lang="en-US" sz="3600" dirty="0"/>
              <a:t> data</a:t>
            </a:r>
          </a:p>
          <a:p>
            <a:r>
              <a:rPr lang="en-US" sz="3600" dirty="0"/>
              <a:t>Use and demonstrate NASA data to help assess </a:t>
            </a:r>
            <a:r>
              <a:rPr lang="en-US" sz="3600" b="1" dirty="0"/>
              <a:t>seasonal variations </a:t>
            </a:r>
            <a:r>
              <a:rPr lang="en-US" sz="3600" dirty="0"/>
              <a:t>in fuel loads</a:t>
            </a:r>
          </a:p>
          <a:p>
            <a:r>
              <a:rPr lang="en-US" sz="3600" dirty="0"/>
              <a:t>Compile </a:t>
            </a:r>
            <a:r>
              <a:rPr lang="en-US" sz="3600" b="1" dirty="0"/>
              <a:t>up-to-date fuel load maps</a:t>
            </a:r>
            <a:r>
              <a:rPr lang="en-US" sz="3600" dirty="0"/>
              <a:t> that depict fuel </a:t>
            </a:r>
            <a:r>
              <a:rPr lang="en-US" sz="3600" dirty="0" smtClean="0"/>
              <a:t>conditions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5510709"/>
            <a:ext cx="16916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288000" y="550498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88000" y="1581866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8199945" y="24845898"/>
            <a:ext cx="8229600" cy="4105313"/>
            <a:chOff x="18288000" y="30630089"/>
            <a:chExt cx="8229600" cy="4105313"/>
          </a:xfrm>
        </p:grpSpPr>
        <p:sp>
          <p:nvSpPr>
            <p:cNvPr id="11" name="Text Placeholder 16"/>
            <p:cNvSpPr txBox="1">
              <a:spLocks/>
            </p:cNvSpPr>
            <p:nvPr/>
          </p:nvSpPr>
          <p:spPr>
            <a:xfrm>
              <a:off x="18288000" y="31506866"/>
              <a:ext cx="8229600" cy="3228536"/>
            </a:xfrm>
            <a:prstGeom prst="rect">
              <a:avLst/>
            </a:prstGeom>
          </p:spPr>
          <p:txBody>
            <a:bodyPr numCol="1" spcCol="640080"/>
            <a:lstStyle>
              <a:lvl1pPr marL="0" indent="0" algn="l" defTabSz="27432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defRPr sz="27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057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429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800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1722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438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915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287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1658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/>
                <a:t>Joseph Spruce </a:t>
              </a:r>
              <a:r>
                <a:rPr lang="en-US" dirty="0" smtClean="0"/>
                <a:t>(Senior </a:t>
              </a:r>
              <a:r>
                <a:rPr lang="en-US" dirty="0"/>
                <a:t>Scientist and Lead Science Advisor at NASA </a:t>
              </a:r>
              <a:r>
                <a:rPr lang="en-US" dirty="0" smtClean="0"/>
                <a:t>SSC)</a:t>
              </a:r>
              <a:endParaRPr lang="en-US" dirty="0"/>
            </a:p>
            <a:p>
              <a:r>
                <a:rPr lang="en-US" b="1" dirty="0"/>
                <a:t>James “Doc” Smoot </a:t>
              </a:r>
              <a:r>
                <a:rPr lang="en-US" dirty="0" smtClean="0"/>
                <a:t>(Senior </a:t>
              </a:r>
              <a:r>
                <a:rPr lang="en-US" dirty="0"/>
                <a:t>Scientist and Assistant Science Advisor at NASA </a:t>
              </a:r>
              <a:r>
                <a:rPr lang="en-US" dirty="0" smtClean="0"/>
                <a:t>SSC)</a:t>
              </a:r>
              <a:endParaRPr lang="en-US" dirty="0"/>
            </a:p>
            <a:p>
              <a:r>
                <a:rPr lang="en-US" b="1" dirty="0"/>
                <a:t>Dr. Kenton Ross </a:t>
              </a:r>
              <a:r>
                <a:rPr lang="en-US" dirty="0" smtClean="0"/>
                <a:t>(NASA </a:t>
              </a:r>
              <a:r>
                <a:rPr lang="en-US" dirty="0"/>
                <a:t>DEVELOP National Science Advisor, </a:t>
              </a:r>
              <a:r>
                <a:rPr lang="en-US" dirty="0" smtClean="0"/>
                <a:t>LaRC</a:t>
              </a:r>
              <a:r>
                <a:rPr lang="en-US" dirty="0"/>
                <a:t>)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288000" y="30630089"/>
              <a:ext cx="8229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Acknowledgements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238755" y="21079493"/>
            <a:ext cx="8229600" cy="4086445"/>
            <a:chOff x="9551955" y="27504917"/>
            <a:chExt cx="8229600" cy="4086445"/>
          </a:xfrm>
        </p:grpSpPr>
        <p:sp>
          <p:nvSpPr>
            <p:cNvPr id="10" name="Text Placeholder 16"/>
            <p:cNvSpPr txBox="1">
              <a:spLocks/>
            </p:cNvSpPr>
            <p:nvPr/>
          </p:nvSpPr>
          <p:spPr>
            <a:xfrm>
              <a:off x="9551955" y="28362827"/>
              <a:ext cx="8229600" cy="3228535"/>
            </a:xfrm>
            <a:prstGeom prst="rect">
              <a:avLst/>
            </a:prstGeom>
          </p:spPr>
          <p:txBody>
            <a:bodyPr numCol="1" spcCol="640080"/>
            <a:lstStyle>
              <a:lvl1pPr marL="0" indent="0" algn="l" defTabSz="27432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defRPr sz="27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057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429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800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1722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438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915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287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1658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dirty="0" smtClean="0"/>
                <a:t>Texas Forest Service;</a:t>
              </a:r>
              <a:r>
                <a:rPr lang="en-US" sz="2800" dirty="0" smtClean="0"/>
                <a:t> Tom Spencer and Curt Stripling- Predictive Services</a:t>
              </a:r>
            </a:p>
            <a:p>
              <a:r>
                <a:rPr lang="en-US" sz="2800" b="1" dirty="0" smtClean="0"/>
                <a:t>USDA Forest Service;</a:t>
              </a:r>
              <a:r>
                <a:rPr lang="en-US" sz="2800" dirty="0" smtClean="0"/>
                <a:t> William “Bill” Hargrove- PI for the </a:t>
              </a:r>
              <a:r>
                <a:rPr lang="en-US" sz="2800" dirty="0" err="1" smtClean="0"/>
                <a:t>ForWarn</a:t>
              </a:r>
              <a:r>
                <a:rPr lang="en-US" sz="2800" dirty="0" smtClean="0"/>
                <a:t> Early Warning System</a:t>
              </a:r>
              <a:endParaRPr lang="en-US" sz="2800" b="1" dirty="0" smtClean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551955" y="27504917"/>
              <a:ext cx="8229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Project Partners</a:t>
              </a:r>
            </a:p>
          </p:txBody>
        </p:sp>
      </p:grpSp>
      <p:sp>
        <p:nvSpPr>
          <p:cNvPr id="32" name="Team Members"/>
          <p:cNvSpPr txBox="1">
            <a:spLocks/>
          </p:cNvSpPr>
          <p:nvPr/>
        </p:nvSpPr>
        <p:spPr>
          <a:xfrm>
            <a:off x="914400" y="4148884"/>
            <a:ext cx="25603200" cy="950976"/>
          </a:xfrm>
          <a:prstGeom prst="rect">
            <a:avLst/>
          </a:prstGeom>
        </p:spPr>
        <p:txBody>
          <a:bodyPr anchor="t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Ben Beasley (Project Lead), Alex Holland, Kristen Kelehan</a:t>
            </a:r>
          </a:p>
          <a:p>
            <a:r>
              <a:rPr lang="en-US" sz="2800" dirty="0" smtClean="0"/>
              <a:t>NASA DEVELOP National Program at John C. </a:t>
            </a:r>
            <a:r>
              <a:rPr lang="en-US" sz="2800" dirty="0" err="1" smtClean="0"/>
              <a:t>Stennis</a:t>
            </a:r>
            <a:r>
              <a:rPr lang="en-US" sz="2800" dirty="0" smtClean="0"/>
              <a:t> Space Center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18199945" y="16687597"/>
            <a:ext cx="10297488" cy="4201271"/>
            <a:chOff x="18199945" y="16413277"/>
            <a:chExt cx="10297488" cy="4201271"/>
          </a:xfrm>
        </p:grpSpPr>
        <p:grpSp>
          <p:nvGrpSpPr>
            <p:cNvPr id="7" name="Group 6"/>
            <p:cNvGrpSpPr/>
            <p:nvPr/>
          </p:nvGrpSpPr>
          <p:grpSpPr>
            <a:xfrm>
              <a:off x="18199945" y="16777015"/>
              <a:ext cx="4366019" cy="3837533"/>
              <a:chOff x="20576697" y="16812994"/>
              <a:chExt cx="4366019" cy="3837533"/>
            </a:xfrm>
          </p:grpSpPr>
          <p:sp>
            <p:nvSpPr>
              <p:cNvPr id="14" name="Text Placeholder 16"/>
              <p:cNvSpPr txBox="1">
                <a:spLocks/>
              </p:cNvSpPr>
              <p:nvPr/>
            </p:nvSpPr>
            <p:spPr>
              <a:xfrm>
                <a:off x="20576697" y="19605724"/>
                <a:ext cx="4366019" cy="1044803"/>
              </a:xfrm>
              <a:prstGeom prst="rect">
                <a:avLst/>
              </a:prstGeom>
            </p:spPr>
            <p:txBody>
              <a:bodyPr numCol="1" spcCol="640080"/>
              <a:lstStyle>
                <a:lvl1pPr marL="0" indent="0" algn="l" defTabSz="2743200" rtl="0" eaLnBrk="1" latinLnBrk="0" hangingPunct="1">
                  <a:lnSpc>
                    <a:spcPct val="90000"/>
                  </a:lnSpc>
                  <a:spcBef>
                    <a:spcPts val="1800"/>
                  </a:spcBef>
                  <a:buFont typeface="Arial" panose="020B0604020202020204" pitchFamily="34" charset="0"/>
                  <a:buNone/>
                  <a:defRPr sz="27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057400" indent="-685800" algn="l" defTabSz="2743200" rtl="0" eaLnBrk="1" latinLnBrk="0" hangingPunct="1">
                  <a:lnSpc>
                    <a:spcPct val="90000"/>
                  </a:lnSpc>
                  <a:spcBef>
                    <a:spcPts val="1500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429000" indent="-685800" algn="l" defTabSz="2743200" rtl="0" eaLnBrk="1" latinLnBrk="0" hangingPunct="1">
                  <a:lnSpc>
                    <a:spcPct val="90000"/>
                  </a:lnSpc>
                  <a:spcBef>
                    <a:spcPts val="1500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4800600" indent="-685800" algn="l" defTabSz="2743200" rtl="0" eaLnBrk="1" latinLnBrk="0" hangingPunct="1">
                  <a:lnSpc>
                    <a:spcPct val="90000"/>
                  </a:lnSpc>
                  <a:spcBef>
                    <a:spcPts val="1500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172200" indent="-685800" algn="l" defTabSz="2743200" rtl="0" eaLnBrk="1" latinLnBrk="0" hangingPunct="1">
                  <a:lnSpc>
                    <a:spcPct val="90000"/>
                  </a:lnSpc>
                  <a:spcBef>
                    <a:spcPts val="1500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7543800" indent="-685800" algn="l" defTabSz="2743200" rtl="0" eaLnBrk="1" latinLnBrk="0" hangingPunct="1">
                  <a:lnSpc>
                    <a:spcPct val="90000"/>
                  </a:lnSpc>
                  <a:spcBef>
                    <a:spcPts val="1500"/>
                  </a:spcBef>
                  <a:buFont typeface="Arial" panose="020B0604020202020204" pitchFamily="34" charset="0"/>
                  <a:buChar char="•"/>
                  <a:defRPr sz="5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8915400" indent="-685800" algn="l" defTabSz="2743200" rtl="0" eaLnBrk="1" latinLnBrk="0" hangingPunct="1">
                  <a:lnSpc>
                    <a:spcPct val="90000"/>
                  </a:lnSpc>
                  <a:spcBef>
                    <a:spcPts val="1500"/>
                  </a:spcBef>
                  <a:buFont typeface="Arial" panose="020B0604020202020204" pitchFamily="34" charset="0"/>
                  <a:buChar char="•"/>
                  <a:defRPr sz="5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0287000" indent="-685800" algn="l" defTabSz="2743200" rtl="0" eaLnBrk="1" latinLnBrk="0" hangingPunct="1">
                  <a:lnSpc>
                    <a:spcPct val="90000"/>
                  </a:lnSpc>
                  <a:spcBef>
                    <a:spcPts val="1500"/>
                  </a:spcBef>
                  <a:buFont typeface="Arial" panose="020B0604020202020204" pitchFamily="34" charset="0"/>
                  <a:buChar char="•"/>
                  <a:defRPr sz="5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1658600" indent="-685800" algn="l" defTabSz="2743200" rtl="0" eaLnBrk="1" latinLnBrk="0" hangingPunct="1">
                  <a:lnSpc>
                    <a:spcPct val="90000"/>
                  </a:lnSpc>
                  <a:spcBef>
                    <a:spcPts val="1500"/>
                  </a:spcBef>
                  <a:buFont typeface="Arial" panose="020B0604020202020204" pitchFamily="34" charset="0"/>
                  <a:buChar char="•"/>
                  <a:defRPr sz="5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200" b="1" dirty="0" smtClean="0"/>
                  <a:t>Landsat 8 OLI</a:t>
                </a: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19651" y="16812994"/>
                <a:ext cx="3280109" cy="2680828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20809253" y="16413277"/>
              <a:ext cx="7688180" cy="4110534"/>
              <a:chOff x="18558710" y="20440680"/>
              <a:chExt cx="7688180" cy="411053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83611" y="20440680"/>
                <a:ext cx="3650835" cy="2748267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8558710" y="23473996"/>
                <a:ext cx="768818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/>
                  <a:t>Terra and Aqua</a:t>
                </a:r>
              </a:p>
              <a:p>
                <a:pPr algn="ctr"/>
                <a:r>
                  <a:rPr lang="en-US" sz="3200" b="1" dirty="0" smtClean="0"/>
                  <a:t> MODIS</a:t>
                </a:r>
              </a:p>
            </p:txBody>
          </p:sp>
        </p:grpSp>
      </p:grpSp>
      <p:sp>
        <p:nvSpPr>
          <p:cNvPr id="148" name="Rectangle 147"/>
          <p:cNvSpPr/>
          <p:nvPr/>
        </p:nvSpPr>
        <p:spPr>
          <a:xfrm>
            <a:off x="12398430" y="14864911"/>
            <a:ext cx="39490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 smtClean="0"/>
              <a:t>Grassland</a:t>
            </a:r>
            <a:r>
              <a:rPr lang="en-US" sz="3500" b="1" dirty="0"/>
              <a:t> </a:t>
            </a:r>
            <a:r>
              <a:rPr lang="en-US" sz="3500" b="1" dirty="0" smtClean="0"/>
              <a:t>Annual</a:t>
            </a:r>
          </a:p>
          <a:p>
            <a:pPr algn="ctr"/>
            <a:r>
              <a:rPr lang="en-US" sz="3500" b="1" dirty="0" smtClean="0"/>
              <a:t>Relative Fuel Load</a:t>
            </a:r>
            <a:endParaRPr lang="en-US" sz="3500" dirty="0"/>
          </a:p>
        </p:txBody>
      </p:sp>
      <p:sp>
        <p:nvSpPr>
          <p:cNvPr id="24" name="TextBox 23"/>
          <p:cNvSpPr txBox="1"/>
          <p:nvPr/>
        </p:nvSpPr>
        <p:spPr>
          <a:xfrm>
            <a:off x="788360" y="11711479"/>
            <a:ext cx="1691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43" name="Right Arrow 142"/>
          <p:cNvSpPr/>
          <p:nvPr/>
        </p:nvSpPr>
        <p:spPr>
          <a:xfrm>
            <a:off x="8327271" y="15334033"/>
            <a:ext cx="336947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53" name="Group 52"/>
          <p:cNvGrpSpPr/>
          <p:nvPr/>
        </p:nvGrpSpPr>
        <p:grpSpPr>
          <a:xfrm>
            <a:off x="663270" y="12656563"/>
            <a:ext cx="16515756" cy="9921551"/>
            <a:chOff x="368300" y="12656563"/>
            <a:chExt cx="16515756" cy="992155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0" t="2216" r="15455" b="9638"/>
            <a:stretch/>
          </p:blipFill>
          <p:spPr>
            <a:xfrm>
              <a:off x="11580191" y="16122921"/>
              <a:ext cx="5303865" cy="4855231"/>
            </a:xfrm>
            <a:prstGeom prst="rect">
              <a:avLst/>
            </a:prstGeom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6" r="6557"/>
            <a:stretch/>
          </p:blipFill>
          <p:spPr>
            <a:xfrm>
              <a:off x="8254870" y="19135671"/>
              <a:ext cx="4098778" cy="3429000"/>
            </a:xfrm>
            <a:prstGeom prst="rect">
              <a:avLst/>
            </a:prstGeom>
          </p:spPr>
        </p:pic>
        <p:sp>
          <p:nvSpPr>
            <p:cNvPr id="87" name="Rectangle 86"/>
            <p:cNvSpPr>
              <a:spLocks noChangeAspect="1"/>
            </p:cNvSpPr>
            <p:nvPr/>
          </p:nvSpPr>
          <p:spPr>
            <a:xfrm>
              <a:off x="8583301" y="13923167"/>
              <a:ext cx="3429000" cy="3429000"/>
            </a:xfrm>
            <a:prstGeom prst="rect">
              <a:avLst/>
            </a:prstGeom>
            <a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6000" r="-16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5" name="Rectangle 134"/>
            <p:cNvSpPr>
              <a:spLocks noChangeAspect="1"/>
            </p:cNvSpPr>
            <p:nvPr/>
          </p:nvSpPr>
          <p:spPr>
            <a:xfrm>
              <a:off x="447148" y="18941332"/>
              <a:ext cx="3429000" cy="3429000"/>
            </a:xfrm>
            <a:prstGeom prst="rect">
              <a:avLst/>
            </a:prstGeom>
            <a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4000" r="-14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36" name="Picture 13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027"/>
            <a:stretch/>
          </p:blipFill>
          <p:spPr>
            <a:xfrm>
              <a:off x="3690874" y="19149114"/>
              <a:ext cx="4560172" cy="3429000"/>
            </a:xfrm>
            <a:prstGeom prst="rect">
              <a:avLst/>
            </a:prstGeom>
          </p:spPr>
        </p:pic>
        <p:sp>
          <p:nvSpPr>
            <p:cNvPr id="139" name="Plus 138"/>
            <p:cNvSpPr/>
            <p:nvPr/>
          </p:nvSpPr>
          <p:spPr>
            <a:xfrm>
              <a:off x="3830083" y="20428591"/>
              <a:ext cx="475182" cy="560160"/>
            </a:xfrm>
            <a:prstGeom prst="mathPlu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2" name="Right Arrow 141"/>
            <p:cNvSpPr/>
            <p:nvPr/>
          </p:nvSpPr>
          <p:spPr>
            <a:xfrm>
              <a:off x="8076151" y="20366466"/>
              <a:ext cx="336947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3" name="Rectangle 132"/>
            <p:cNvSpPr>
              <a:spLocks noChangeAspect="1"/>
            </p:cNvSpPr>
            <p:nvPr/>
          </p:nvSpPr>
          <p:spPr>
            <a:xfrm>
              <a:off x="368300" y="13831134"/>
              <a:ext cx="3429000" cy="3429000"/>
            </a:xfrm>
            <a:prstGeom prst="rect">
              <a:avLst/>
            </a:prstGeom>
            <a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000" b="-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4" name="Rectangle 133"/>
            <p:cNvSpPr>
              <a:spLocks noChangeAspect="1"/>
            </p:cNvSpPr>
            <p:nvPr/>
          </p:nvSpPr>
          <p:spPr>
            <a:xfrm>
              <a:off x="4175634" y="13923168"/>
              <a:ext cx="3429000" cy="3429000"/>
            </a:xfrm>
            <a:prstGeom prst="rect">
              <a:avLst/>
            </a:prstGeom>
            <a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9000" r="-19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8" name="Right Arrow 137"/>
            <p:cNvSpPr/>
            <p:nvPr/>
          </p:nvSpPr>
          <p:spPr>
            <a:xfrm>
              <a:off x="3568519" y="15252039"/>
              <a:ext cx="336947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0" name="Right Arrow 139"/>
            <p:cNvSpPr/>
            <p:nvPr/>
          </p:nvSpPr>
          <p:spPr>
            <a:xfrm rot="18915263">
              <a:off x="11798488" y="19362326"/>
              <a:ext cx="336947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1" name="Right Arrow 140"/>
            <p:cNvSpPr/>
            <p:nvPr/>
          </p:nvSpPr>
          <p:spPr>
            <a:xfrm rot="2726741">
              <a:off x="11780495" y="16825869"/>
              <a:ext cx="336947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930521" y="12676005"/>
              <a:ext cx="2128711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500" b="1" dirty="0" smtClean="0"/>
                <a:t>NDVI</a:t>
              </a:r>
            </a:p>
            <a:p>
              <a:pPr algn="ctr"/>
              <a:r>
                <a:rPr lang="en-US" sz="3500" dirty="0" smtClean="0"/>
                <a:t>2000-2014</a:t>
              </a:r>
              <a:endParaRPr lang="en-US" sz="3500" dirty="0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365590" y="12656563"/>
              <a:ext cx="3232813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500" b="1" dirty="0"/>
                <a:t>NDVI</a:t>
              </a:r>
            </a:p>
            <a:p>
              <a:pPr algn="ctr"/>
              <a:r>
                <a:rPr lang="en-US" sz="3500" dirty="0" smtClean="0"/>
                <a:t>15 Year Average</a:t>
              </a:r>
              <a:endParaRPr lang="en-US" sz="2400" dirty="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734216" y="17944467"/>
              <a:ext cx="2346768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500" b="1" dirty="0" smtClean="0"/>
                <a:t>Surface Fuel Types</a:t>
              </a:r>
              <a:endParaRPr lang="en-US" sz="3500" dirty="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820934" y="17944466"/>
              <a:ext cx="2567564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500" b="1" dirty="0" smtClean="0"/>
                <a:t>Vegetation</a:t>
              </a:r>
            </a:p>
            <a:p>
              <a:pPr algn="ctr"/>
              <a:r>
                <a:rPr lang="en-US" sz="3500" b="1" dirty="0" smtClean="0"/>
                <a:t>Types</a:t>
              </a:r>
              <a:endParaRPr lang="en-US" sz="3500" dirty="0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8539165" y="17606577"/>
              <a:ext cx="3242280" cy="170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500" b="1" dirty="0" smtClean="0"/>
                <a:t>Combined</a:t>
              </a:r>
            </a:p>
            <a:p>
              <a:pPr algn="ctr"/>
              <a:r>
                <a:rPr lang="en-US" sz="3500" b="1" dirty="0" smtClean="0"/>
                <a:t>Vegetation and Fuels</a:t>
              </a:r>
              <a:endParaRPr lang="en-US" sz="3500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679129" y="12676574"/>
              <a:ext cx="2962352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500" b="1" dirty="0"/>
                <a:t>NDVI</a:t>
              </a:r>
            </a:p>
            <a:p>
              <a:pPr algn="ctr"/>
              <a:r>
                <a:rPr lang="en-US" sz="3500" dirty="0" smtClean="0"/>
                <a:t>Annual</a:t>
              </a:r>
              <a:endParaRPr lang="en-US" sz="35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22176" y="22799166"/>
            <a:ext cx="16916400" cy="9473796"/>
            <a:chOff x="914400" y="20830504"/>
            <a:chExt cx="16916400" cy="6477520"/>
          </a:xfrm>
        </p:grpSpPr>
        <p:sp>
          <p:nvSpPr>
            <p:cNvPr id="8" name="Text Placeholder 16"/>
            <p:cNvSpPr txBox="1">
              <a:spLocks/>
            </p:cNvSpPr>
            <p:nvPr/>
          </p:nvSpPr>
          <p:spPr>
            <a:xfrm>
              <a:off x="914400" y="21547304"/>
              <a:ext cx="16916400" cy="5760720"/>
            </a:xfrm>
            <a:prstGeom prst="rect">
              <a:avLst/>
            </a:prstGeom>
          </p:spPr>
          <p:txBody>
            <a:bodyPr numCol="1" spcCol="640080"/>
            <a:lstStyle>
              <a:lvl1pPr marL="0" indent="0" algn="l" defTabSz="2743200" rtl="0" eaLnBrk="1" latinLnBrk="0" hangingPunct="1">
                <a:lnSpc>
                  <a:spcPct val="90000"/>
                </a:lnSpc>
                <a:spcBef>
                  <a:spcPts val="1800"/>
                </a:spcBef>
                <a:buFont typeface="Arial" panose="020B0604020202020204" pitchFamily="34" charset="0"/>
                <a:buNone/>
                <a:defRPr sz="27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057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429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800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1722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5438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9154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02870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1658600" indent="-685800" algn="l" defTabSz="2743200" rtl="0" eaLnBrk="1" latinLnBrk="0" hangingPunct="1">
                <a:lnSpc>
                  <a:spcPct val="90000"/>
                </a:lnSpc>
                <a:spcBef>
                  <a:spcPts val="1500"/>
                </a:spcBef>
                <a:buFont typeface="Arial" panose="020B0604020202020204" pitchFamily="34" charset="0"/>
                <a:buChar char="•"/>
                <a:defRPr sz="5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 smtClean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14401" y="20830504"/>
              <a:ext cx="1691639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Results</a:t>
              </a:r>
            </a:p>
          </p:txBody>
        </p:sp>
      </p:grpSp>
      <p:sp>
        <p:nvSpPr>
          <p:cNvPr id="22" name="AutoShape 2" descr="Displaying IMG_462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Text Placeholder 7"/>
          <p:cNvSpPr txBox="1">
            <a:spLocks/>
          </p:cNvSpPr>
          <p:nvPr/>
        </p:nvSpPr>
        <p:spPr>
          <a:xfrm>
            <a:off x="922175" y="30773949"/>
            <a:ext cx="16942690" cy="972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Grassland Relative Fuel Loads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– Comparison of 2010 and 2011 annual NDVI to 15 year average NDVI. Blue areas represent greater than average and red areas represent less than average NDVI response.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The red outline indicates the Possum Kingdom Complex wildfires perimeter.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6717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8267231" y="28995978"/>
            <a:ext cx="8385043" cy="5667314"/>
            <a:chOff x="18267231" y="27963589"/>
            <a:chExt cx="8385043" cy="5667314"/>
          </a:xfrm>
        </p:grpSpPr>
        <p:sp>
          <p:nvSpPr>
            <p:cNvPr id="31" name="TextBox 30"/>
            <p:cNvSpPr txBox="1"/>
            <p:nvPr/>
          </p:nvSpPr>
          <p:spPr>
            <a:xfrm>
              <a:off x="18288000" y="27963589"/>
              <a:ext cx="8229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Team Members</a:t>
              </a: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5" t="32202" r="9493" b="-192"/>
            <a:stretch/>
          </p:blipFill>
          <p:spPr>
            <a:xfrm>
              <a:off x="18334518" y="28747429"/>
              <a:ext cx="8250471" cy="4409528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8267231" y="33230793"/>
              <a:ext cx="83850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Kristen Kelehan, Alex Holland, and Ben Beasley</a:t>
              </a:r>
              <a:endParaRPr lang="en-US" sz="2000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8238755" y="10002928"/>
            <a:ext cx="8515283" cy="5223293"/>
            <a:chOff x="18238755" y="9728608"/>
            <a:chExt cx="8515283" cy="5223293"/>
          </a:xfrm>
        </p:grpSpPr>
        <p:sp>
          <p:nvSpPr>
            <p:cNvPr id="25" name="TextBox 24"/>
            <p:cNvSpPr txBox="1"/>
            <p:nvPr/>
          </p:nvSpPr>
          <p:spPr>
            <a:xfrm>
              <a:off x="18238755" y="9728608"/>
              <a:ext cx="8229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Study Area</a:t>
              </a:r>
            </a:p>
          </p:txBody>
        </p:sp>
        <p:pic>
          <p:nvPicPr>
            <p:cNvPr id="40" name="Picture 39" descr="6CountyPK.jpg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2" t="72" r="10467"/>
            <a:stretch/>
          </p:blipFill>
          <p:spPr>
            <a:xfrm>
              <a:off x="18438017" y="10743051"/>
              <a:ext cx="3432447" cy="317946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5" t="7846" r="1873" b="1920"/>
            <a:stretch/>
          </p:blipFill>
          <p:spPr>
            <a:xfrm>
              <a:off x="22098743" y="10740740"/>
              <a:ext cx="4370881" cy="3176822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>
            <a:xfrm flipV="1">
              <a:off x="20778132" y="11114583"/>
              <a:ext cx="1829063" cy="65159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0731881" y="11999259"/>
              <a:ext cx="1550992" cy="157653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18295838" y="14120904"/>
              <a:ext cx="84582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/>
                <a:t>The study covers the State of </a:t>
              </a:r>
              <a:r>
                <a:rPr lang="en-US" sz="2400" b="1" dirty="0"/>
                <a:t>Texas</a:t>
              </a:r>
              <a:r>
                <a:rPr lang="en-US" sz="2400" dirty="0"/>
                <a:t> with a case study of the </a:t>
              </a:r>
              <a:r>
                <a:rPr lang="en-US" sz="2400" b="1" dirty="0"/>
                <a:t>Possum Kingdom Complex </a:t>
              </a:r>
              <a:r>
                <a:rPr lang="en-US" sz="2400" dirty="0" smtClean="0"/>
                <a:t>wildfires of 2011.</a:t>
              </a:r>
              <a:endParaRPr lang="en-US" sz="2400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005458" y="23524610"/>
            <a:ext cx="3329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2010 </a:t>
            </a:r>
            <a:r>
              <a:rPr lang="en-US" sz="4000" dirty="0" smtClean="0"/>
              <a:t>(Wet Year)</a:t>
            </a:r>
            <a:endParaRPr lang="en-US" sz="4000" dirty="0"/>
          </a:p>
        </p:txBody>
      </p:sp>
      <p:sp>
        <p:nvSpPr>
          <p:cNvPr id="75" name="TextBox 74"/>
          <p:cNvSpPr txBox="1"/>
          <p:nvPr/>
        </p:nvSpPr>
        <p:spPr>
          <a:xfrm>
            <a:off x="9440944" y="23524610"/>
            <a:ext cx="4366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2011 </a:t>
            </a:r>
            <a:r>
              <a:rPr lang="en-US" sz="4000" dirty="0" smtClean="0"/>
              <a:t>(Drought Year) </a:t>
            </a:r>
            <a:endParaRPr lang="en-US" sz="4000" dirty="0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461" y="28939507"/>
            <a:ext cx="1131365" cy="162443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3221" y="28929499"/>
            <a:ext cx="1131365" cy="1624437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2" t="92161" r="32111" b="2564"/>
          <a:stretch/>
        </p:blipFill>
        <p:spPr>
          <a:xfrm>
            <a:off x="4163152" y="30198507"/>
            <a:ext cx="3222245" cy="36025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2" t="92161" r="32111" b="2564"/>
          <a:stretch/>
        </p:blipFill>
        <p:spPr>
          <a:xfrm>
            <a:off x="12576726" y="30198835"/>
            <a:ext cx="3216365" cy="35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isasters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57688F"/>
      </a:accent1>
      <a:accent2>
        <a:srgbClr val="7F7AA1"/>
      </a:accent2>
      <a:accent3>
        <a:srgbClr val="A990B7"/>
      </a:accent3>
      <a:accent4>
        <a:srgbClr val="D7D678"/>
      </a:accent4>
      <a:accent5>
        <a:srgbClr val="C0AF5D"/>
      </a:accent5>
      <a:accent6>
        <a:srgbClr val="AF8D46"/>
      </a:accent6>
      <a:hlink>
        <a:srgbClr val="57688F"/>
      </a:hlink>
      <a:folHlink>
        <a:srgbClr val="57688F"/>
      </a:folHlink>
    </a:clrScheme>
    <a:fontScheme name="DEVELOP_poster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3555</TotalTime>
  <Words>560</Words>
  <Application>Microsoft Office PowerPoint</Application>
  <PresentationFormat>Custom</PresentationFormat>
  <Paragraphs>49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Century Gothic</vt:lpstr>
      <vt:lpstr>Garamond</vt:lpstr>
      <vt:lpstr>Questrial</vt:lpstr>
      <vt:lpstr>Webdings</vt:lpstr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Beasley, Benjamin S. (SSC-EA63)[SSAI DEVELOP]</cp:lastModifiedBy>
  <cp:revision>155</cp:revision>
  <dcterms:created xsi:type="dcterms:W3CDTF">2015-06-02T14:58:58Z</dcterms:created>
  <dcterms:modified xsi:type="dcterms:W3CDTF">2015-08-06T19:15:39Z</dcterms:modified>
</cp:coreProperties>
</file>