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orgina c" initials="" lastIdx="1" clrIdx="0"/>
  <p:cmAuthor id="1" name="gscrepps" initials="g" lastIdx="4" clrIdx="1"/>
  <p:cmAuthor id="2" name="peter hawman" initials="ph" lastIdx="7" clrIdx="2">
    <p:extLst/>
  </p:cmAuthor>
  <p:cmAuthor id="3" name="Orne, Tiffani N. (LARC-E3)[SSAI DEVELOP]" initials="OTN(D" lastIdx="4" clrIdx="3">
    <p:extLst/>
  </p:cmAuthor>
  <p:cmAuthor id="4" name="NASADevelop" initials="N"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743" autoAdjust="0"/>
    <p:restoredTop sz="94834" autoAdjust="0"/>
  </p:normalViewPr>
  <p:slideViewPr>
    <p:cSldViewPr>
      <p:cViewPr>
        <p:scale>
          <a:sx n="30" d="100"/>
          <a:sy n="30" d="100"/>
        </p:scale>
        <p:origin x="2976" y="24"/>
      </p:cViewPr>
      <p:guideLst>
        <p:guide orient="horz" pos="11520"/>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9588389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Photo</a:t>
            </a:r>
            <a:r>
              <a:rPr lang="en-US" baseline="0" dirty="0" smtClean="0"/>
              <a:t> Credit: Joe Meiman, National Park Service</a:t>
            </a:r>
            <a:endParaRPr dirty="0"/>
          </a:p>
        </p:txBody>
      </p:sp>
      <p:sp>
        <p:nvSpPr>
          <p:cNvPr id="70" name="Shape 7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99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jpeg"/><Relationship Id="rId29"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jpeg"/><Relationship Id="rId32" Type="http://schemas.openxmlformats.org/officeDocument/2006/relationships/image" Target="../media/image32.jpe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jpeg"/><Relationship Id="rId28" Type="http://schemas.openxmlformats.org/officeDocument/2006/relationships/image" Target="../media/image28.jpeg"/><Relationship Id="rId10" Type="http://schemas.openxmlformats.org/officeDocument/2006/relationships/image" Target="../media/image10.png"/><Relationship Id="rId19" Type="http://schemas.openxmlformats.org/officeDocument/2006/relationships/image" Target="../media/image19.jpeg"/><Relationship Id="rId31" Type="http://schemas.openxmlformats.org/officeDocument/2006/relationships/image" Target="../media/image31.jpg"/><Relationship Id="rId4" Type="http://schemas.openxmlformats.org/officeDocument/2006/relationships/image" Target="../media/image4.tiff"/><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179" y="10810692"/>
            <a:ext cx="4622621" cy="5469298"/>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6631">
            <a:off x="4894536" y="12461722"/>
            <a:ext cx="2898400" cy="2583771"/>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11818933"/>
            <a:ext cx="2895421" cy="3192467"/>
          </a:xfrm>
          <a:prstGeom prst="rect">
            <a:avLst/>
          </a:prstGeom>
        </p:spPr>
      </p:pic>
      <p:sp>
        <p:nvSpPr>
          <p:cNvPr id="16" name="Shape 16"/>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r>
              <a:rPr lang="en-US" sz="3600" b="1" i="0" u="none" strike="noStrike" cap="none" baseline="0" dirty="0" smtClean="0">
                <a:solidFill>
                  <a:schemeClr val="dk1"/>
                </a:solidFill>
                <a:latin typeface="Century Gothic" panose="020B0502020202020204" pitchFamily="34" charset="0"/>
                <a:ea typeface="Questrial"/>
                <a:cs typeface="Questrial"/>
                <a:sym typeface="Questrial"/>
              </a:rPr>
              <a:t>Mobile County Health Department</a:t>
            </a:r>
            <a:endParaRPr sz="3600" b="1"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17" name="Shape 17"/>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dirty="0">
                <a:solidFill>
                  <a:schemeClr val="dk1"/>
                </a:solidFill>
                <a:latin typeface="Century Gothic" panose="020B0502020202020204" pitchFamily="34" charset="0"/>
                <a:ea typeface="Questrial"/>
                <a:cs typeface="Questrial"/>
                <a:sym typeface="Questrial"/>
              </a:rPr>
              <a:t>Utilizing NASA Earth </a:t>
            </a:r>
            <a:r>
              <a:rPr lang="en-US" sz="3600" dirty="0" smtClean="0">
                <a:solidFill>
                  <a:schemeClr val="dk1"/>
                </a:solidFill>
                <a:latin typeface="Century Gothic" panose="020B0502020202020204" pitchFamily="34" charset="0"/>
                <a:ea typeface="Questrial"/>
                <a:cs typeface="Questrial"/>
                <a:sym typeface="Questrial"/>
              </a:rPr>
              <a:t>Observations </a:t>
            </a:r>
            <a:r>
              <a:rPr lang="en-US" sz="3600" dirty="0">
                <a:solidFill>
                  <a:schemeClr val="dk1"/>
                </a:solidFill>
                <a:latin typeface="Century Gothic" panose="020B0502020202020204" pitchFamily="34" charset="0"/>
                <a:ea typeface="Questrial"/>
                <a:cs typeface="Questrial"/>
                <a:sym typeface="Questrial"/>
              </a:rPr>
              <a:t>to </a:t>
            </a:r>
            <a:r>
              <a:rPr lang="en-US" sz="3600" dirty="0" smtClean="0">
                <a:solidFill>
                  <a:schemeClr val="dk1"/>
                </a:solidFill>
                <a:latin typeface="Century Gothic" panose="020B0502020202020204" pitchFamily="34" charset="0"/>
                <a:ea typeface="Questrial"/>
                <a:cs typeface="Questrial"/>
                <a:sym typeface="Questrial"/>
              </a:rPr>
              <a:t>Assess Estuary Health </a:t>
            </a:r>
            <a:r>
              <a:rPr lang="en-US" sz="3600" dirty="0">
                <a:solidFill>
                  <a:schemeClr val="dk1"/>
                </a:solidFill>
                <a:latin typeface="Century Gothic" panose="020B0502020202020204" pitchFamily="34" charset="0"/>
                <a:ea typeface="Questrial"/>
                <a:cs typeface="Questrial"/>
                <a:sym typeface="Questrial"/>
              </a:rPr>
              <a:t>and </a:t>
            </a:r>
            <a:r>
              <a:rPr lang="en-US" sz="3600" dirty="0" smtClean="0">
                <a:solidFill>
                  <a:schemeClr val="dk1"/>
                </a:solidFill>
                <a:latin typeface="Century Gothic" panose="020B0502020202020204" pitchFamily="34" charset="0"/>
                <a:ea typeface="Questrial"/>
                <a:cs typeface="Questrial"/>
                <a:sym typeface="Questrial"/>
              </a:rPr>
              <a:t>Enhance Management </a:t>
            </a:r>
            <a:r>
              <a:rPr lang="en-US" sz="3600" dirty="0">
                <a:solidFill>
                  <a:schemeClr val="dk1"/>
                </a:solidFill>
                <a:latin typeface="Century Gothic" panose="020B0502020202020204" pitchFamily="34" charset="0"/>
                <a:ea typeface="Questrial"/>
                <a:cs typeface="Questrial"/>
                <a:sym typeface="Questrial"/>
              </a:rPr>
              <a:t>of </a:t>
            </a:r>
            <a:r>
              <a:rPr lang="en-US" sz="3600" dirty="0" smtClean="0">
                <a:solidFill>
                  <a:schemeClr val="dk1"/>
                </a:solidFill>
                <a:latin typeface="Century Gothic" panose="020B0502020202020204" pitchFamily="34" charset="0"/>
                <a:ea typeface="Questrial"/>
                <a:cs typeface="Questrial"/>
                <a:sym typeface="Questrial"/>
              </a:rPr>
              <a:t>Water Resources </a:t>
            </a:r>
            <a:r>
              <a:rPr lang="en-US" sz="3600" dirty="0">
                <a:solidFill>
                  <a:schemeClr val="dk1"/>
                </a:solidFill>
                <a:latin typeface="Century Gothic" panose="020B0502020202020204" pitchFamily="34" charset="0"/>
                <a:ea typeface="Questrial"/>
                <a:cs typeface="Questrial"/>
                <a:sym typeface="Questrial"/>
              </a:rPr>
              <a:t>in </a:t>
            </a:r>
            <a:r>
              <a:rPr lang="en-US" sz="3600" dirty="0" smtClean="0">
                <a:solidFill>
                  <a:schemeClr val="dk1"/>
                </a:solidFill>
                <a:latin typeface="Century Gothic" panose="020B0502020202020204" pitchFamily="34" charset="0"/>
                <a:ea typeface="Questrial"/>
                <a:cs typeface="Questrial"/>
                <a:sym typeface="Questrial"/>
              </a:rPr>
              <a:t>Coastal </a:t>
            </a:r>
            <a:r>
              <a:rPr lang="en-US" sz="3600" dirty="0">
                <a:solidFill>
                  <a:schemeClr val="dk1"/>
                </a:solidFill>
                <a:latin typeface="Century Gothic" panose="020B0502020202020204" pitchFamily="34" charset="0"/>
                <a:ea typeface="Questrial"/>
                <a:cs typeface="Questrial"/>
                <a:sym typeface="Questrial"/>
              </a:rPr>
              <a:t>Texas </a:t>
            </a:r>
            <a:r>
              <a:rPr lang="en-US" sz="3600" dirty="0" smtClean="0">
                <a:solidFill>
                  <a:schemeClr val="dk1"/>
                </a:solidFill>
                <a:latin typeface="Century Gothic" panose="020B0502020202020204" pitchFamily="34" charset="0"/>
                <a:ea typeface="Questrial"/>
                <a:cs typeface="Questrial"/>
                <a:sym typeface="Questrial"/>
              </a:rPr>
              <a:t>Through Land Cover </a:t>
            </a:r>
            <a:r>
              <a:rPr lang="en-US" sz="3600" dirty="0">
                <a:solidFill>
                  <a:schemeClr val="dk1"/>
                </a:solidFill>
                <a:latin typeface="Century Gothic" panose="020B0502020202020204" pitchFamily="34" charset="0"/>
                <a:ea typeface="Questrial"/>
                <a:cs typeface="Questrial"/>
                <a:sym typeface="Questrial"/>
              </a:rPr>
              <a:t>and </a:t>
            </a:r>
            <a:r>
              <a:rPr lang="en-US" sz="3600" dirty="0" smtClean="0">
                <a:solidFill>
                  <a:schemeClr val="dk1"/>
                </a:solidFill>
                <a:latin typeface="Century Gothic" panose="020B0502020202020204" pitchFamily="34" charset="0"/>
                <a:ea typeface="Questrial"/>
                <a:cs typeface="Questrial"/>
                <a:sym typeface="Questrial"/>
              </a:rPr>
              <a:t>Precipitation </a:t>
            </a:r>
            <a:r>
              <a:rPr lang="en-US" sz="3600" dirty="0">
                <a:solidFill>
                  <a:schemeClr val="dk1"/>
                </a:solidFill>
                <a:latin typeface="Century Gothic" panose="020B0502020202020204" pitchFamily="34" charset="0"/>
                <a:ea typeface="Questrial"/>
                <a:cs typeface="Questrial"/>
                <a:sym typeface="Questrial"/>
              </a:rPr>
              <a:t>M</a:t>
            </a:r>
            <a:r>
              <a:rPr lang="en-US" sz="3600" dirty="0" smtClean="0">
                <a:solidFill>
                  <a:schemeClr val="dk1"/>
                </a:solidFill>
                <a:latin typeface="Century Gothic" panose="020B0502020202020204" pitchFamily="34" charset="0"/>
                <a:ea typeface="Questrial"/>
                <a:cs typeface="Questrial"/>
                <a:sym typeface="Questrial"/>
              </a:rPr>
              <a:t>apping</a:t>
            </a:r>
            <a:endParaRPr lang="en-US" sz="3600" dirty="0">
              <a:solidFill>
                <a:schemeClr val="dk1"/>
              </a:solidFill>
              <a:latin typeface="Century Gothic" panose="020B0502020202020204" pitchFamily="34" charset="0"/>
              <a:ea typeface="Questrial"/>
              <a:cs typeface="Questrial"/>
              <a:sym typeface="Questrial"/>
            </a:endParaRPr>
          </a:p>
        </p:txBody>
      </p:sp>
      <p:sp>
        <p:nvSpPr>
          <p:cNvPr id="18" name="Shape 18"/>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dirty="0">
                <a:solidFill>
                  <a:schemeClr val="accent1"/>
                </a:solidFill>
                <a:latin typeface="Century Gothic" panose="020B0502020202020204" pitchFamily="34" charset="0"/>
                <a:ea typeface="Questrial"/>
                <a:cs typeface="Questrial"/>
                <a:sym typeface="Questrial"/>
              </a:rPr>
              <a:t>Coastal Texas Water Resources</a:t>
            </a:r>
          </a:p>
        </p:txBody>
      </p:sp>
      <p:sp>
        <p:nvSpPr>
          <p:cNvPr id="19" name="Shape 19"/>
          <p:cNvSpPr txBox="1"/>
          <p:nvPr/>
        </p:nvSpPr>
        <p:spPr>
          <a:xfrm>
            <a:off x="609600" y="34234639"/>
            <a:ext cx="6705600" cy="706564"/>
          </a:xfrm>
          <a:prstGeom prst="rect">
            <a:avLst/>
          </a:prstGeom>
          <a:noFill/>
          <a:ln>
            <a:noFill/>
          </a:ln>
        </p:spPr>
        <p:txBody>
          <a:bodyPr lIns="91425" tIns="45700" rIns="91425" bIns="45700" anchor="t" anchorCtr="0">
            <a:noAutofit/>
          </a:bodyPr>
          <a:lstStyle/>
          <a:p>
            <a:pPr marL="0" marR="0" lvl="0" indent="0" algn="ctr" rtl="0">
              <a:buClr>
                <a:schemeClr val="dk1"/>
              </a:buClr>
              <a:buSzPct val="25000"/>
              <a:buFont typeface="Arial"/>
              <a:buNone/>
            </a:pPr>
            <a:r>
              <a:rPr lang="en-US" sz="1800" dirty="0" smtClean="0">
                <a:solidFill>
                  <a:schemeClr val="dk1"/>
                </a:solidFill>
                <a:latin typeface="Garamond" panose="02020404030301010803" pitchFamily="18" charset="0"/>
                <a:ea typeface="Garamond"/>
                <a:cs typeface="Garamond"/>
                <a:sym typeface="Garamond"/>
              </a:rPr>
              <a:t>(L</a:t>
            </a:r>
            <a:r>
              <a:rPr lang="en-US" sz="1800" b="0" i="0" u="none" strike="noStrike" cap="none" baseline="0" dirty="0" smtClean="0">
                <a:solidFill>
                  <a:schemeClr val="dk1"/>
                </a:solidFill>
                <a:latin typeface="Garamond" panose="02020404030301010803" pitchFamily="18" charset="0"/>
                <a:ea typeface="Garamond"/>
                <a:cs typeface="Garamond"/>
                <a:sym typeface="Garamond"/>
              </a:rPr>
              <a:t> to R) Back Row: Rodrigo Pereira da</a:t>
            </a:r>
            <a:r>
              <a:rPr lang="en-US" sz="1800" b="0" i="0" u="none" strike="noStrike" cap="none" dirty="0" smtClean="0">
                <a:solidFill>
                  <a:schemeClr val="dk1"/>
                </a:solidFill>
                <a:latin typeface="Garamond" panose="02020404030301010803" pitchFamily="18" charset="0"/>
                <a:ea typeface="Garamond"/>
                <a:cs typeface="Garamond"/>
                <a:sym typeface="Garamond"/>
              </a:rPr>
              <a:t> Silva, Ryan Schick, </a:t>
            </a:r>
            <a:r>
              <a:rPr lang="en-US" sz="1800" b="0" i="0" u="none" strike="noStrike" cap="none" dirty="0" smtClean="0">
                <a:solidFill>
                  <a:schemeClr val="dk1"/>
                </a:solidFill>
                <a:latin typeface="Garamond" panose="02020404030301010803" pitchFamily="18" charset="0"/>
                <a:ea typeface="Garamond"/>
                <a:cs typeface="Garamond"/>
                <a:sym typeface="Garamond"/>
              </a:rPr>
              <a:t>Elaina </a:t>
            </a:r>
            <a:r>
              <a:rPr lang="en-US" sz="1800" b="0" i="0" u="none" strike="noStrike" cap="none" dirty="0" err="1" smtClean="0">
                <a:solidFill>
                  <a:schemeClr val="dk1"/>
                </a:solidFill>
                <a:latin typeface="Garamond" panose="02020404030301010803" pitchFamily="18" charset="0"/>
                <a:ea typeface="Garamond"/>
                <a:cs typeface="Garamond"/>
                <a:sym typeface="Garamond"/>
              </a:rPr>
              <a:t>Gonsoroski</a:t>
            </a:r>
            <a:r>
              <a:rPr lang="en-US" sz="1800" b="0" i="0" u="none" strike="noStrike" cap="none" dirty="0" smtClean="0">
                <a:solidFill>
                  <a:schemeClr val="dk1"/>
                </a:solidFill>
                <a:latin typeface="Garamond" panose="02020404030301010803" pitchFamily="18" charset="0"/>
                <a:ea typeface="Garamond"/>
                <a:cs typeface="Garamond"/>
                <a:sym typeface="Garamond"/>
              </a:rPr>
              <a:t>; </a:t>
            </a:r>
            <a:r>
              <a:rPr lang="en-US" sz="1800" baseline="0" dirty="0" smtClean="0">
                <a:solidFill>
                  <a:schemeClr val="dk1"/>
                </a:solidFill>
                <a:latin typeface="Garamond" panose="02020404030301010803" pitchFamily="18" charset="0"/>
                <a:ea typeface="Garamond"/>
                <a:cs typeface="Garamond"/>
                <a:sym typeface="Garamond"/>
              </a:rPr>
              <a:t>Front</a:t>
            </a:r>
            <a:r>
              <a:rPr lang="en-US" sz="1800" dirty="0" smtClean="0">
                <a:solidFill>
                  <a:schemeClr val="dk1"/>
                </a:solidFill>
                <a:latin typeface="Garamond" panose="02020404030301010803" pitchFamily="18" charset="0"/>
                <a:ea typeface="Garamond"/>
                <a:cs typeface="Garamond"/>
                <a:sym typeface="Garamond"/>
              </a:rPr>
              <a:t> Row: Tyler Lynn, Georgina Crepps</a:t>
            </a:r>
            <a:endParaRPr lang="en-US" sz="1800" b="0" i="0" u="none" strike="noStrike" cap="none" baseline="0" dirty="0" smtClean="0">
              <a:solidFill>
                <a:schemeClr val="dk1"/>
              </a:solidFill>
              <a:latin typeface="Garamond" panose="02020404030301010803" pitchFamily="18" charset="0"/>
              <a:ea typeface="Garamond"/>
              <a:cs typeface="Garamond"/>
              <a:sym typeface="Garamond"/>
            </a:endParaRPr>
          </a:p>
          <a:p>
            <a:pPr marL="0" marR="0" lvl="0" indent="0" algn="ctr" rtl="0">
              <a:buClr>
                <a:schemeClr val="dk1"/>
              </a:buClr>
              <a:buSzPct val="25000"/>
              <a:buFont typeface="Arial"/>
              <a:buNone/>
            </a:pPr>
            <a:endParaRPr lang="en-US" sz="1800" b="0" i="0" u="none" strike="noStrike" cap="none" baseline="0"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9346650" y="30347652"/>
            <a:ext cx="5622051" cy="880601"/>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3600" dirty="0" smtClean="0">
                <a:solidFill>
                  <a:schemeClr val="tx1"/>
                </a:solidFill>
                <a:latin typeface="Garamond" panose="02020404030301010803" pitchFamily="18" charset="0"/>
                <a:ea typeface="Garamond"/>
                <a:cs typeface="Garamond"/>
                <a:sym typeface="Garamond"/>
              </a:rPr>
              <a:t> </a:t>
            </a:r>
            <a:r>
              <a:rPr lang="en-US" sz="3200" b="1" dirty="0">
                <a:solidFill>
                  <a:schemeClr val="tx1"/>
                </a:solidFill>
                <a:latin typeface="Garamond" panose="02020404030301010803" pitchFamily="18" charset="0"/>
                <a:ea typeface="Garamond"/>
                <a:cs typeface="Garamond"/>
                <a:sym typeface="Garamond"/>
              </a:rPr>
              <a:t>National Park Service</a:t>
            </a:r>
          </a:p>
        </p:txBody>
      </p:sp>
      <p:sp>
        <p:nvSpPr>
          <p:cNvPr id="21" name="Shape 21"/>
          <p:cNvSpPr txBox="1"/>
          <p:nvPr/>
        </p:nvSpPr>
        <p:spPr>
          <a:xfrm>
            <a:off x="18288000" y="30042852"/>
            <a:ext cx="7619351" cy="4771170"/>
          </a:xfrm>
          <a:prstGeom prst="rect">
            <a:avLst/>
          </a:prstGeom>
          <a:noFill/>
          <a:ln>
            <a:noFill/>
          </a:ln>
        </p:spPr>
        <p:txBody>
          <a:bodyPr lIns="91425" tIns="45700" rIns="91425" bIns="45700" anchor="t" anchorCtr="0">
            <a:noAutofit/>
          </a:bodyPr>
          <a:lstStyle/>
          <a:p>
            <a:pPr marL="0" marR="0" lvl="0" indent="0" algn="ctr" rtl="0">
              <a:lnSpc>
                <a:spcPct val="90000"/>
              </a:lnSpc>
              <a:buClr>
                <a:schemeClr val="dk1"/>
              </a:buClr>
              <a:buSzPct val="25000"/>
              <a:buFont typeface="Arial"/>
              <a:buNone/>
            </a:pPr>
            <a:r>
              <a:rPr lang="en-US" sz="2800" b="1" dirty="0">
                <a:solidFill>
                  <a:schemeClr val="tx1"/>
                </a:solidFill>
                <a:latin typeface="Garamond" panose="02020404030301010803" pitchFamily="18" charset="0"/>
                <a:ea typeface="Garamond"/>
                <a:cs typeface="Garamond"/>
                <a:sym typeface="Garamond"/>
              </a:rPr>
              <a:t>Dr. Bernard Eichold, M.D., Dr. PH </a:t>
            </a:r>
            <a:endParaRPr lang="en-US" sz="2800" b="1" dirty="0">
              <a:solidFill>
                <a:schemeClr val="tx1"/>
              </a:solidFill>
              <a:latin typeface="Garamond" panose="02020404030301010803" pitchFamily="18" charset="0"/>
              <a:ea typeface="Garamond"/>
              <a:cs typeface="Garamond"/>
              <a:sym typeface="Garamond"/>
            </a:endParaRPr>
          </a:p>
          <a:p>
            <a:pPr marL="0" marR="0" lvl="0" indent="0" algn="ctr" rtl="0">
              <a:lnSpc>
                <a:spcPct val="90000"/>
              </a:lnSpc>
              <a:buClr>
                <a:schemeClr val="dk1"/>
              </a:buClr>
              <a:buSzPct val="25000"/>
              <a:buFont typeface="Arial"/>
              <a:buNone/>
            </a:pPr>
            <a:r>
              <a:rPr lang="en-US" sz="2800" i="1" dirty="0" smtClean="0">
                <a:solidFill>
                  <a:schemeClr val="tx1"/>
                </a:solidFill>
                <a:latin typeface="Garamond" panose="02020404030301010803" pitchFamily="18" charset="0"/>
                <a:ea typeface="Garamond"/>
                <a:cs typeface="Garamond"/>
                <a:sym typeface="Garamond"/>
              </a:rPr>
              <a:t>Mobile </a:t>
            </a:r>
            <a:r>
              <a:rPr lang="en-US" sz="2800" i="1" dirty="0">
                <a:solidFill>
                  <a:schemeClr val="tx1"/>
                </a:solidFill>
                <a:latin typeface="Garamond" panose="02020404030301010803" pitchFamily="18" charset="0"/>
                <a:ea typeface="Garamond"/>
                <a:cs typeface="Garamond"/>
                <a:sym typeface="Garamond"/>
              </a:rPr>
              <a:t>County Health </a:t>
            </a:r>
            <a:r>
              <a:rPr lang="en-US" sz="2800" i="1" dirty="0" smtClean="0">
                <a:solidFill>
                  <a:schemeClr val="tx1"/>
                </a:solidFill>
                <a:latin typeface="Garamond" panose="02020404030301010803" pitchFamily="18" charset="0"/>
                <a:ea typeface="Garamond"/>
                <a:cs typeface="Garamond"/>
                <a:sym typeface="Garamond"/>
              </a:rPr>
              <a:t>Department</a:t>
            </a:r>
            <a:endParaRPr lang="en-US" sz="2800" i="1" dirty="0">
              <a:solidFill>
                <a:schemeClr val="tx1"/>
              </a:solidFill>
              <a:latin typeface="Garamond" panose="02020404030301010803" pitchFamily="18" charset="0"/>
              <a:ea typeface="Garamond"/>
              <a:cs typeface="Garamond"/>
              <a:sym typeface="Garamond"/>
            </a:endParaRPr>
          </a:p>
          <a:p>
            <a:pPr marL="0" marR="0" lvl="0" indent="0" algn="ctr" rtl="0">
              <a:lnSpc>
                <a:spcPct val="90000"/>
              </a:lnSpc>
              <a:spcBef>
                <a:spcPts val="1500"/>
              </a:spcBef>
              <a:buClr>
                <a:schemeClr val="dk1"/>
              </a:buClr>
              <a:buSzPct val="25000"/>
              <a:buFont typeface="Arial"/>
              <a:buNone/>
            </a:pPr>
            <a:r>
              <a:rPr lang="en-US" sz="2800" b="1" dirty="0">
                <a:solidFill>
                  <a:schemeClr val="tx1"/>
                </a:solidFill>
                <a:latin typeface="Garamond" panose="02020404030301010803" pitchFamily="18" charset="0"/>
                <a:ea typeface="Garamond"/>
                <a:cs typeface="Garamond"/>
                <a:sym typeface="Garamond"/>
              </a:rPr>
              <a:t>Joe Spruce </a:t>
            </a:r>
            <a:endParaRPr lang="en-US" sz="2800" b="1" dirty="0" smtClean="0">
              <a:solidFill>
                <a:schemeClr val="tx1"/>
              </a:solidFill>
              <a:latin typeface="Garamond" panose="02020404030301010803" pitchFamily="18" charset="0"/>
              <a:ea typeface="Garamond"/>
              <a:cs typeface="Garamond"/>
              <a:sym typeface="Garamond"/>
            </a:endParaRPr>
          </a:p>
          <a:p>
            <a:pPr marL="0" marR="0" lvl="0" indent="0" algn="ctr" rtl="0">
              <a:lnSpc>
                <a:spcPct val="90000"/>
              </a:lnSpc>
              <a:buClr>
                <a:schemeClr val="dk1"/>
              </a:buClr>
              <a:buSzPct val="25000"/>
              <a:buFont typeface="Arial"/>
              <a:buNone/>
            </a:pPr>
            <a:r>
              <a:rPr lang="en-US" sz="2800" i="1" dirty="0" smtClean="0">
                <a:solidFill>
                  <a:schemeClr val="tx1"/>
                </a:solidFill>
                <a:latin typeface="Garamond" panose="02020404030301010803" pitchFamily="18" charset="0"/>
                <a:ea typeface="Garamond"/>
                <a:cs typeface="Garamond"/>
                <a:sym typeface="Garamond"/>
              </a:rPr>
              <a:t>CSC</a:t>
            </a:r>
            <a:r>
              <a:rPr lang="en-US" sz="2800" i="1" dirty="0" smtClean="0">
                <a:solidFill>
                  <a:schemeClr val="tx1"/>
                </a:solidFill>
                <a:latin typeface="Garamond" panose="02020404030301010803" pitchFamily="18" charset="0"/>
                <a:ea typeface="Garamond"/>
                <a:cs typeface="Garamond"/>
                <a:sym typeface="Garamond"/>
              </a:rPr>
              <a:t>, NASA </a:t>
            </a:r>
            <a:r>
              <a:rPr lang="en-US" sz="2800" i="1" dirty="0">
                <a:solidFill>
                  <a:schemeClr val="tx1"/>
                </a:solidFill>
                <a:latin typeface="Garamond" panose="02020404030301010803" pitchFamily="18" charset="0"/>
                <a:ea typeface="Garamond"/>
                <a:cs typeface="Garamond"/>
                <a:sym typeface="Garamond"/>
              </a:rPr>
              <a:t>Stennis Space </a:t>
            </a:r>
            <a:r>
              <a:rPr lang="en-US" sz="2800" i="1" dirty="0" smtClean="0">
                <a:solidFill>
                  <a:schemeClr val="tx1"/>
                </a:solidFill>
                <a:latin typeface="Garamond" panose="02020404030301010803" pitchFamily="18" charset="0"/>
                <a:ea typeface="Garamond"/>
                <a:cs typeface="Garamond"/>
                <a:sym typeface="Garamond"/>
              </a:rPr>
              <a:t>Center</a:t>
            </a:r>
            <a:endParaRPr lang="en-US" sz="2800" i="1" dirty="0">
              <a:solidFill>
                <a:schemeClr val="tx1"/>
              </a:solidFill>
              <a:latin typeface="Garamond" panose="02020404030301010803" pitchFamily="18" charset="0"/>
              <a:ea typeface="Garamond"/>
              <a:cs typeface="Garamond"/>
              <a:sym typeface="Garamond"/>
            </a:endParaRPr>
          </a:p>
          <a:p>
            <a:pPr marL="0" marR="0" lvl="0" indent="0" algn="ctr" rtl="0">
              <a:lnSpc>
                <a:spcPct val="90000"/>
              </a:lnSpc>
              <a:spcBef>
                <a:spcPts val="1500"/>
              </a:spcBef>
              <a:buClr>
                <a:schemeClr val="dk1"/>
              </a:buClr>
              <a:buSzPct val="25000"/>
              <a:buFont typeface="Arial"/>
              <a:buNone/>
            </a:pPr>
            <a:r>
              <a:rPr lang="en-US" sz="2800" b="1" dirty="0">
                <a:solidFill>
                  <a:schemeClr val="tx1"/>
                </a:solidFill>
                <a:latin typeface="Garamond" panose="02020404030301010803" pitchFamily="18" charset="0"/>
                <a:ea typeface="Garamond"/>
                <a:cs typeface="Garamond"/>
                <a:sym typeface="Garamond"/>
              </a:rPr>
              <a:t>James “Doc” Smoot </a:t>
            </a:r>
            <a:endParaRPr lang="en-US" sz="2800" b="1" dirty="0" smtClean="0">
              <a:solidFill>
                <a:schemeClr val="tx1"/>
              </a:solidFill>
              <a:latin typeface="Garamond" panose="02020404030301010803" pitchFamily="18" charset="0"/>
              <a:ea typeface="Garamond"/>
              <a:cs typeface="Garamond"/>
              <a:sym typeface="Garamond"/>
            </a:endParaRPr>
          </a:p>
          <a:p>
            <a:pPr marL="0" marR="0" lvl="0" indent="0" algn="ctr" rtl="0">
              <a:lnSpc>
                <a:spcPct val="90000"/>
              </a:lnSpc>
              <a:buClr>
                <a:schemeClr val="dk1"/>
              </a:buClr>
              <a:buSzPct val="25000"/>
              <a:buFont typeface="Arial"/>
              <a:buNone/>
            </a:pPr>
            <a:r>
              <a:rPr lang="en-US" sz="2800" i="1" dirty="0" smtClean="0">
                <a:solidFill>
                  <a:schemeClr val="tx1"/>
                </a:solidFill>
                <a:latin typeface="Garamond" panose="02020404030301010803" pitchFamily="18" charset="0"/>
                <a:ea typeface="Garamond"/>
                <a:cs typeface="Garamond"/>
                <a:sym typeface="Garamond"/>
              </a:rPr>
              <a:t>CSC</a:t>
            </a:r>
            <a:r>
              <a:rPr lang="en-US" sz="2800" i="1" dirty="0" smtClean="0">
                <a:solidFill>
                  <a:schemeClr val="tx1"/>
                </a:solidFill>
                <a:latin typeface="Garamond" panose="02020404030301010803" pitchFamily="18" charset="0"/>
                <a:ea typeface="Garamond"/>
                <a:cs typeface="Garamond"/>
                <a:sym typeface="Garamond"/>
              </a:rPr>
              <a:t>, NASA </a:t>
            </a:r>
            <a:r>
              <a:rPr lang="en-US" sz="2800" i="1" dirty="0">
                <a:solidFill>
                  <a:schemeClr val="tx1"/>
                </a:solidFill>
                <a:latin typeface="Garamond" panose="02020404030301010803" pitchFamily="18" charset="0"/>
                <a:ea typeface="Garamond"/>
                <a:cs typeface="Garamond"/>
                <a:sym typeface="Garamond"/>
              </a:rPr>
              <a:t>Stennis Space </a:t>
            </a:r>
            <a:r>
              <a:rPr lang="en-US" sz="2800" i="1" dirty="0" smtClean="0">
                <a:solidFill>
                  <a:schemeClr val="tx1"/>
                </a:solidFill>
                <a:latin typeface="Garamond" panose="02020404030301010803" pitchFamily="18" charset="0"/>
                <a:ea typeface="Garamond"/>
                <a:cs typeface="Garamond"/>
                <a:sym typeface="Garamond"/>
              </a:rPr>
              <a:t>Center</a:t>
            </a:r>
            <a:endParaRPr lang="en-US" sz="2800" i="1" dirty="0">
              <a:solidFill>
                <a:schemeClr val="tx1"/>
              </a:solidFill>
              <a:latin typeface="Garamond" panose="02020404030301010803" pitchFamily="18" charset="0"/>
              <a:ea typeface="Garamond"/>
              <a:cs typeface="Garamond"/>
              <a:sym typeface="Garamond"/>
            </a:endParaRPr>
          </a:p>
          <a:p>
            <a:pPr marL="0" marR="0" lvl="0" indent="0" algn="ctr" rtl="0">
              <a:lnSpc>
                <a:spcPct val="90000"/>
              </a:lnSpc>
              <a:spcBef>
                <a:spcPts val="1500"/>
              </a:spcBef>
              <a:buClr>
                <a:schemeClr val="dk1"/>
              </a:buClr>
              <a:buSzPct val="25000"/>
              <a:buFont typeface="Arial"/>
              <a:buNone/>
            </a:pPr>
            <a:r>
              <a:rPr lang="en-US" sz="2800" b="1" dirty="0">
                <a:solidFill>
                  <a:schemeClr val="tx1"/>
                </a:solidFill>
                <a:latin typeface="Garamond" panose="02020404030301010803" pitchFamily="18" charset="0"/>
                <a:ea typeface="Garamond"/>
                <a:cs typeface="Garamond"/>
                <a:sym typeface="Garamond"/>
              </a:rPr>
              <a:t>Dr. Kenton Ross </a:t>
            </a:r>
            <a:endParaRPr lang="en-US" sz="2800" b="1" dirty="0" smtClean="0">
              <a:solidFill>
                <a:schemeClr val="tx1"/>
              </a:solidFill>
              <a:latin typeface="Garamond" panose="02020404030301010803" pitchFamily="18" charset="0"/>
              <a:ea typeface="Garamond"/>
              <a:cs typeface="Garamond"/>
              <a:sym typeface="Garamond"/>
            </a:endParaRPr>
          </a:p>
          <a:p>
            <a:pPr marL="0" marR="0" lvl="0" indent="0" algn="ctr" rtl="0">
              <a:lnSpc>
                <a:spcPct val="90000"/>
              </a:lnSpc>
              <a:buClr>
                <a:schemeClr val="dk1"/>
              </a:buClr>
              <a:buSzPct val="25000"/>
              <a:buFont typeface="Arial"/>
              <a:buNone/>
            </a:pPr>
            <a:r>
              <a:rPr lang="en-US" sz="2800" i="1" dirty="0" smtClean="0">
                <a:solidFill>
                  <a:schemeClr val="tx1"/>
                </a:solidFill>
                <a:latin typeface="Garamond" panose="02020404030301010803" pitchFamily="18" charset="0"/>
                <a:ea typeface="Garamond"/>
                <a:cs typeface="Garamond"/>
                <a:sym typeface="Garamond"/>
              </a:rPr>
              <a:t>NASA </a:t>
            </a:r>
            <a:r>
              <a:rPr lang="en-US" sz="2800" i="1" dirty="0">
                <a:solidFill>
                  <a:schemeClr val="tx1"/>
                </a:solidFill>
                <a:latin typeface="Garamond" panose="02020404030301010803" pitchFamily="18" charset="0"/>
                <a:ea typeface="Garamond"/>
                <a:cs typeface="Garamond"/>
                <a:sym typeface="Garamond"/>
              </a:rPr>
              <a:t>Langley Research </a:t>
            </a:r>
            <a:r>
              <a:rPr lang="en-US" sz="2800" i="1" dirty="0" smtClean="0">
                <a:solidFill>
                  <a:schemeClr val="tx1"/>
                </a:solidFill>
                <a:latin typeface="Garamond" panose="02020404030301010803" pitchFamily="18" charset="0"/>
                <a:ea typeface="Garamond"/>
                <a:cs typeface="Garamond"/>
                <a:sym typeface="Garamond"/>
              </a:rPr>
              <a:t>Center</a:t>
            </a:r>
            <a:endParaRPr lang="en-US" sz="2800" i="1" dirty="0">
              <a:solidFill>
                <a:schemeClr val="tx1"/>
              </a:solidFill>
              <a:latin typeface="Garamond" panose="02020404030301010803" pitchFamily="18" charset="0"/>
              <a:ea typeface="Garamond"/>
              <a:cs typeface="Garamond"/>
              <a:sym typeface="Garamond"/>
            </a:endParaRPr>
          </a:p>
          <a:p>
            <a:pPr marL="0" marR="0" lvl="0" indent="0" algn="ctr" rtl="0">
              <a:lnSpc>
                <a:spcPct val="90000"/>
              </a:lnSpc>
              <a:spcBef>
                <a:spcPts val="1500"/>
              </a:spcBef>
              <a:buClr>
                <a:schemeClr val="dk1"/>
              </a:buClr>
              <a:buSzPct val="25000"/>
              <a:buFont typeface="Arial"/>
              <a:buNone/>
            </a:pPr>
            <a:r>
              <a:rPr lang="en-US" sz="2800" b="1" dirty="0">
                <a:solidFill>
                  <a:schemeClr val="tx1"/>
                </a:solidFill>
                <a:latin typeface="Garamond" panose="02020404030301010803" pitchFamily="18" charset="0"/>
                <a:ea typeface="Garamond"/>
                <a:cs typeface="Garamond"/>
                <a:sym typeface="Garamond"/>
              </a:rPr>
              <a:t>Joe </a:t>
            </a:r>
            <a:r>
              <a:rPr lang="en-US" sz="2800" b="1" dirty="0" err="1" smtClean="0">
                <a:solidFill>
                  <a:schemeClr val="tx1"/>
                </a:solidFill>
                <a:latin typeface="Garamond" panose="02020404030301010803" pitchFamily="18" charset="0"/>
                <a:ea typeface="Garamond"/>
                <a:cs typeface="Garamond"/>
                <a:sym typeface="Garamond"/>
              </a:rPr>
              <a:t>Meiman</a:t>
            </a:r>
            <a:r>
              <a:rPr lang="en-US" sz="2800" b="1" dirty="0" smtClean="0">
                <a:solidFill>
                  <a:schemeClr val="tx1"/>
                </a:solidFill>
                <a:latin typeface="Garamond" panose="02020404030301010803" pitchFamily="18" charset="0"/>
                <a:ea typeface="Garamond"/>
                <a:cs typeface="Garamond"/>
                <a:sym typeface="Garamond"/>
              </a:rPr>
              <a:t> </a:t>
            </a:r>
          </a:p>
          <a:p>
            <a:pPr marL="0" marR="0" lvl="0" indent="0" algn="ctr" rtl="0">
              <a:lnSpc>
                <a:spcPct val="90000"/>
              </a:lnSpc>
              <a:buClr>
                <a:schemeClr val="dk1"/>
              </a:buClr>
              <a:buSzPct val="25000"/>
              <a:buFont typeface="Arial"/>
              <a:buNone/>
            </a:pPr>
            <a:r>
              <a:rPr lang="en-US" sz="2800" i="1" dirty="0" smtClean="0">
                <a:solidFill>
                  <a:schemeClr val="tx1"/>
                </a:solidFill>
                <a:latin typeface="Garamond" panose="02020404030301010803" pitchFamily="18" charset="0"/>
                <a:ea typeface="Garamond"/>
                <a:cs typeface="Garamond"/>
                <a:sym typeface="Garamond"/>
              </a:rPr>
              <a:t>National </a:t>
            </a:r>
            <a:r>
              <a:rPr lang="en-US" sz="2800" i="1" dirty="0">
                <a:solidFill>
                  <a:schemeClr val="tx1"/>
                </a:solidFill>
                <a:latin typeface="Garamond" panose="02020404030301010803" pitchFamily="18" charset="0"/>
                <a:ea typeface="Garamond"/>
                <a:cs typeface="Garamond"/>
                <a:sym typeface="Garamond"/>
              </a:rPr>
              <a:t>Park </a:t>
            </a:r>
            <a:r>
              <a:rPr lang="en-US" sz="2800" i="1" dirty="0" smtClean="0">
                <a:solidFill>
                  <a:schemeClr val="tx1"/>
                </a:solidFill>
                <a:latin typeface="Garamond" panose="02020404030301010803" pitchFamily="18" charset="0"/>
                <a:ea typeface="Garamond"/>
                <a:cs typeface="Garamond"/>
                <a:sym typeface="Garamond"/>
              </a:rPr>
              <a:t>Service</a:t>
            </a:r>
            <a:endParaRPr lang="en-US" sz="2800" i="1" dirty="0">
              <a:solidFill>
                <a:schemeClr val="tx1"/>
              </a:solidFill>
              <a:latin typeface="Garamond" panose="02020404030301010803" pitchFamily="18" charset="0"/>
              <a:ea typeface="Garamond"/>
              <a:cs typeface="Garamond"/>
              <a:sym typeface="Garamond"/>
            </a:endParaRPr>
          </a:p>
        </p:txBody>
      </p:sp>
      <p:sp>
        <p:nvSpPr>
          <p:cNvPr id="24" name="Shape 24"/>
          <p:cNvSpPr txBox="1"/>
          <p:nvPr/>
        </p:nvSpPr>
        <p:spPr>
          <a:xfrm>
            <a:off x="22632673" y="10972800"/>
            <a:ext cx="4037327" cy="2185850"/>
          </a:xfrm>
          <a:prstGeom prst="rect">
            <a:avLst/>
          </a:prstGeom>
          <a:noFill/>
          <a:ln>
            <a:noFill/>
          </a:ln>
        </p:spPr>
        <p:txBody>
          <a:bodyPr lIns="91425" tIns="45700" rIns="91425" bIns="45700" anchor="t" anchorCtr="0">
            <a:noAutofit/>
          </a:bodyPr>
          <a:lstStyle/>
          <a:p>
            <a:pPr marL="0" marR="0" lvl="0" indent="0" algn="l" rtl="0">
              <a:lnSpc>
                <a:spcPct val="90000"/>
              </a:lnSpc>
              <a:buClr>
                <a:schemeClr val="dk1"/>
              </a:buClr>
              <a:buSzPct val="25000"/>
              <a:buFont typeface="Arial"/>
              <a:buNone/>
            </a:pPr>
            <a:r>
              <a:rPr lang="en-US" sz="3200" dirty="0" smtClean="0">
                <a:solidFill>
                  <a:schemeClr val="dk1"/>
                </a:solidFill>
                <a:latin typeface="Garamond" panose="02020404030301010803" pitchFamily="18" charset="0"/>
                <a:ea typeface="Garamond"/>
                <a:cs typeface="Garamond"/>
                <a:sym typeface="Garamond"/>
              </a:rPr>
              <a:t>Laguna </a:t>
            </a:r>
            <a:r>
              <a:rPr lang="en-US" sz="3200" dirty="0" smtClean="0">
                <a:solidFill>
                  <a:schemeClr val="dk1"/>
                </a:solidFill>
                <a:latin typeface="Garamond" panose="02020404030301010803" pitchFamily="18" charset="0"/>
                <a:ea typeface="Garamond"/>
                <a:cs typeface="Garamond"/>
                <a:sym typeface="Garamond"/>
              </a:rPr>
              <a:t>Madre         </a:t>
            </a:r>
          </a:p>
          <a:p>
            <a:pPr marL="0" marR="0" lvl="0" indent="0" algn="l" rtl="0">
              <a:lnSpc>
                <a:spcPct val="90000"/>
              </a:lnSpc>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Padre </a:t>
            </a:r>
            <a:r>
              <a:rPr lang="en-US" sz="2400" dirty="0">
                <a:solidFill>
                  <a:schemeClr val="dk1"/>
                </a:solidFill>
                <a:latin typeface="Garamond" panose="02020404030301010803" pitchFamily="18" charset="0"/>
                <a:ea typeface="Garamond"/>
                <a:cs typeface="Garamond"/>
                <a:sym typeface="Garamond"/>
              </a:rPr>
              <a:t>Island National </a:t>
            </a:r>
            <a:r>
              <a:rPr lang="en-US" sz="2400" dirty="0" smtClean="0">
                <a:solidFill>
                  <a:schemeClr val="dk1"/>
                </a:solidFill>
                <a:latin typeface="Garamond" panose="02020404030301010803" pitchFamily="18" charset="0"/>
                <a:ea typeface="Garamond"/>
                <a:cs typeface="Garamond"/>
                <a:sym typeface="Garamond"/>
              </a:rPr>
              <a:t>Seashore</a:t>
            </a:r>
          </a:p>
          <a:p>
            <a:pPr>
              <a:lnSpc>
                <a:spcPct val="90000"/>
              </a:lnSpc>
              <a:spcBef>
                <a:spcPts val="3000"/>
              </a:spcBef>
              <a:buClr>
                <a:schemeClr val="dk1"/>
              </a:buClr>
              <a:buSzPct val="25000"/>
            </a:pPr>
            <a:r>
              <a:rPr lang="en-US" sz="2800" dirty="0" smtClean="0">
                <a:solidFill>
                  <a:schemeClr val="dk1"/>
                </a:solidFill>
                <a:latin typeface="Garamond" panose="02020404030301010803" pitchFamily="18" charset="0"/>
                <a:ea typeface="Garamond"/>
                <a:cs typeface="Garamond"/>
                <a:sym typeface="Garamond"/>
              </a:rPr>
              <a:t>Study </a:t>
            </a:r>
            <a:r>
              <a:rPr lang="en-US" sz="2800" dirty="0" smtClean="0">
                <a:solidFill>
                  <a:schemeClr val="dk1"/>
                </a:solidFill>
                <a:latin typeface="Garamond" panose="02020404030301010803" pitchFamily="18" charset="0"/>
                <a:ea typeface="Garamond"/>
                <a:cs typeface="Garamond"/>
                <a:sym typeface="Garamond"/>
              </a:rPr>
              <a:t>Period</a:t>
            </a:r>
            <a:r>
              <a:rPr lang="en-US" sz="2800" dirty="0" smtClean="0">
                <a:solidFill>
                  <a:schemeClr val="dk1"/>
                </a:solidFill>
                <a:latin typeface="Garamond" panose="02020404030301010803" pitchFamily="18" charset="0"/>
                <a:ea typeface="Garamond"/>
                <a:cs typeface="Garamond"/>
                <a:sym typeface="Garamond"/>
              </a:rPr>
              <a:t>:</a:t>
            </a:r>
          </a:p>
          <a:p>
            <a:pPr>
              <a:lnSpc>
                <a:spcPct val="90000"/>
              </a:lnSpc>
              <a:buClr>
                <a:schemeClr val="dk1"/>
              </a:buClr>
              <a:buSzPct val="25000"/>
            </a:pPr>
            <a:r>
              <a:rPr lang="en-US" sz="2400" dirty="0" smtClean="0">
                <a:solidFill>
                  <a:schemeClr val="dk1"/>
                </a:solidFill>
                <a:latin typeface="Garamond" panose="02020404030301010803" pitchFamily="18" charset="0"/>
                <a:ea typeface="Garamond"/>
                <a:cs typeface="Garamond"/>
                <a:sym typeface="Garamond"/>
              </a:rPr>
              <a:t>2000 - 2015</a:t>
            </a:r>
            <a:endParaRPr lang="en-US" sz="2400" dirty="0">
              <a:solidFill>
                <a:schemeClr val="dk1"/>
              </a:solidFill>
              <a:latin typeface="Garamond" panose="02020404030301010803" pitchFamily="18" charset="0"/>
              <a:ea typeface="Garamond"/>
              <a:cs typeface="Garamond"/>
              <a:sym typeface="Garamond"/>
            </a:endParaRPr>
          </a:p>
        </p:txBody>
      </p:sp>
      <p:sp>
        <p:nvSpPr>
          <p:cNvPr id="26" name="Shape 26"/>
          <p:cNvSpPr txBox="1"/>
          <p:nvPr/>
        </p:nvSpPr>
        <p:spPr>
          <a:xfrm>
            <a:off x="914400" y="6243401"/>
            <a:ext cx="16916400" cy="4524623"/>
          </a:xfrm>
          <a:prstGeom prst="rect">
            <a:avLst/>
          </a:prstGeom>
          <a:noFill/>
          <a:ln>
            <a:noFill/>
          </a:ln>
        </p:spPr>
        <p:txBody>
          <a:bodyPr lIns="91425" tIns="45700" rIns="91425" bIns="45700" anchor="t" anchorCtr="0">
            <a:noAutofit/>
          </a:bodyPr>
          <a:lstStyle/>
          <a:p>
            <a:pPr lvl="0" algn="just">
              <a:lnSpc>
                <a:spcPct val="90000"/>
              </a:lnSpc>
              <a:buClr>
                <a:schemeClr val="dk1"/>
              </a:buClr>
              <a:buSzPct val="25000"/>
            </a:pPr>
            <a:r>
              <a:rPr lang="en-US" sz="2700" dirty="0">
                <a:solidFill>
                  <a:schemeClr val="dk1"/>
                </a:solidFill>
                <a:latin typeface="Garamond" panose="02020404030301010803" pitchFamily="18" charset="0"/>
                <a:ea typeface="Garamond"/>
                <a:cs typeface="Garamond"/>
                <a:sym typeface="Garamond"/>
              </a:rPr>
              <a:t>This project partnered with the National Park Service (NPS) to help analyze the correlation between mesquite trees and the salinity of the Laguna Madre of </a:t>
            </a:r>
            <a:r>
              <a:rPr lang="en-US" sz="2700" dirty="0" smtClean="0">
                <a:solidFill>
                  <a:schemeClr val="dk1"/>
                </a:solidFill>
                <a:latin typeface="Garamond" panose="02020404030301010803" pitchFamily="18" charset="0"/>
                <a:ea typeface="Garamond"/>
                <a:cs typeface="Garamond"/>
                <a:sym typeface="Garamond"/>
              </a:rPr>
              <a:t>the Padre </a:t>
            </a:r>
            <a:r>
              <a:rPr lang="en-US" sz="2700" dirty="0">
                <a:solidFill>
                  <a:schemeClr val="dk1"/>
                </a:solidFill>
                <a:latin typeface="Garamond" panose="02020404030301010803" pitchFamily="18" charset="0"/>
                <a:ea typeface="Garamond"/>
                <a:cs typeface="Garamond"/>
                <a:sym typeface="Garamond"/>
              </a:rPr>
              <a:t>Island National Seashore. The lagoon </a:t>
            </a:r>
            <a:r>
              <a:rPr lang="en-US" sz="2700" dirty="0" smtClean="0">
                <a:solidFill>
                  <a:schemeClr val="dk1"/>
                </a:solidFill>
                <a:latin typeface="Garamond" panose="02020404030301010803" pitchFamily="18" charset="0"/>
                <a:ea typeface="Garamond"/>
                <a:cs typeface="Garamond"/>
                <a:sym typeface="Garamond"/>
              </a:rPr>
              <a:t>is currently </a:t>
            </a:r>
            <a:r>
              <a:rPr lang="en-US" sz="2700" dirty="0">
                <a:solidFill>
                  <a:schemeClr val="dk1"/>
                </a:solidFill>
                <a:latin typeface="Garamond" panose="02020404030301010803" pitchFamily="18" charset="0"/>
                <a:ea typeface="Garamond"/>
                <a:cs typeface="Garamond"/>
                <a:sym typeface="Garamond"/>
              </a:rPr>
              <a:t>a hypersaline estuary; however, there is historical evidence that this was not always the case. It is hypothesized that the </a:t>
            </a:r>
            <a:r>
              <a:rPr lang="en-US" sz="2700" dirty="0" smtClean="0">
                <a:solidFill>
                  <a:schemeClr val="dk1"/>
                </a:solidFill>
                <a:latin typeface="Garamond" panose="02020404030301010803" pitchFamily="18" charset="0"/>
                <a:ea typeface="Garamond"/>
                <a:cs typeface="Garamond"/>
                <a:sym typeface="Garamond"/>
              </a:rPr>
              <a:t>increased frequency </a:t>
            </a:r>
            <a:r>
              <a:rPr lang="en-US" sz="2700" dirty="0">
                <a:solidFill>
                  <a:schemeClr val="dk1"/>
                </a:solidFill>
                <a:latin typeface="Garamond" panose="02020404030301010803" pitchFamily="18" charset="0"/>
                <a:ea typeface="Garamond"/>
                <a:cs typeface="Garamond"/>
                <a:sym typeface="Garamond"/>
              </a:rPr>
              <a:t>of honey mesquite trees (</a:t>
            </a:r>
            <a:r>
              <a:rPr lang="en-US" sz="2700" i="1" dirty="0">
                <a:solidFill>
                  <a:schemeClr val="dk1"/>
                </a:solidFill>
                <a:latin typeface="Garamond" panose="02020404030301010803" pitchFamily="18" charset="0"/>
                <a:ea typeface="Garamond"/>
                <a:cs typeface="Garamond"/>
                <a:sym typeface="Garamond"/>
              </a:rPr>
              <a:t>Prosopis grandulosa var. glandulosa</a:t>
            </a:r>
            <a:r>
              <a:rPr lang="en-US" sz="2700" dirty="0">
                <a:solidFill>
                  <a:schemeClr val="dk1"/>
                </a:solidFill>
                <a:latin typeface="Garamond" panose="02020404030301010803" pitchFamily="18" charset="0"/>
                <a:ea typeface="Garamond"/>
                <a:cs typeface="Garamond"/>
                <a:sym typeface="Garamond"/>
              </a:rPr>
              <a:t>) in the area has </a:t>
            </a:r>
            <a:r>
              <a:rPr lang="en-US" sz="2700" dirty="0" smtClean="0">
                <a:solidFill>
                  <a:schemeClr val="dk1"/>
                </a:solidFill>
                <a:latin typeface="Garamond" panose="02020404030301010803" pitchFamily="18" charset="0"/>
                <a:ea typeface="Garamond"/>
                <a:cs typeface="Garamond"/>
                <a:sym typeface="Garamond"/>
              </a:rPr>
              <a:t>effectively increased the </a:t>
            </a:r>
            <a:r>
              <a:rPr lang="en-US" sz="2700" dirty="0">
                <a:solidFill>
                  <a:schemeClr val="dk1"/>
                </a:solidFill>
                <a:latin typeface="Garamond" panose="02020404030301010803" pitchFamily="18" charset="0"/>
                <a:ea typeface="Garamond"/>
                <a:cs typeface="Garamond"/>
                <a:sym typeface="Garamond"/>
              </a:rPr>
              <a:t>Laguna Madre’s increased salinity by decreasing the groundwater inflow to the lagoon. These mesquite trees have long taproots capable of extracting significant amounts of groundwater. This project utilized Earth observation data </a:t>
            </a:r>
            <a:r>
              <a:rPr lang="en-US" sz="2700" dirty="0" smtClean="0">
                <a:solidFill>
                  <a:schemeClr val="dk1"/>
                </a:solidFill>
                <a:latin typeface="Garamond" panose="02020404030301010803" pitchFamily="18" charset="0"/>
                <a:ea typeface="Garamond"/>
                <a:cs typeface="Garamond"/>
                <a:sym typeface="Garamond"/>
              </a:rPr>
              <a:t>to </a:t>
            </a:r>
            <a:r>
              <a:rPr lang="en-US" sz="2700" dirty="0">
                <a:solidFill>
                  <a:schemeClr val="dk1"/>
                </a:solidFill>
                <a:latin typeface="Garamond" panose="02020404030301010803" pitchFamily="18" charset="0"/>
                <a:ea typeface="Garamond"/>
                <a:cs typeface="Garamond"/>
                <a:sym typeface="Garamond"/>
              </a:rPr>
              <a:t>create </a:t>
            </a:r>
            <a:r>
              <a:rPr lang="en-US" sz="2700" dirty="0" smtClean="0">
                <a:solidFill>
                  <a:schemeClr val="dk1"/>
                </a:solidFill>
                <a:latin typeface="Garamond" panose="02020404030301010803" pitchFamily="18" charset="0"/>
                <a:ea typeface="Garamond"/>
                <a:cs typeface="Garamond"/>
                <a:sym typeface="Garamond"/>
              </a:rPr>
              <a:t>time series of land cover maps that included mesquite trees as a cover type. Landsat </a:t>
            </a:r>
            <a:r>
              <a:rPr lang="en-US" sz="2700" dirty="0">
                <a:solidFill>
                  <a:schemeClr val="dk1"/>
                </a:solidFill>
                <a:latin typeface="Garamond" panose="02020404030301010803" pitchFamily="18" charset="0"/>
                <a:ea typeface="Garamond"/>
                <a:cs typeface="Garamond"/>
                <a:sym typeface="Garamond"/>
              </a:rPr>
              <a:t>5, 7, and 8 data were used to </a:t>
            </a:r>
            <a:r>
              <a:rPr lang="en-US" sz="2700" dirty="0" smtClean="0">
                <a:solidFill>
                  <a:schemeClr val="dk1"/>
                </a:solidFill>
                <a:latin typeface="Garamond" panose="02020404030301010803" pitchFamily="18" charset="0"/>
                <a:ea typeface="Garamond"/>
                <a:cs typeface="Garamond"/>
                <a:sym typeface="Garamond"/>
              </a:rPr>
              <a:t>compute needed land cover maps to </a:t>
            </a:r>
            <a:r>
              <a:rPr lang="en-US" sz="2700" dirty="0">
                <a:solidFill>
                  <a:schemeClr val="dk1"/>
                </a:solidFill>
                <a:latin typeface="Garamond" panose="02020404030301010803" pitchFamily="18" charset="0"/>
                <a:ea typeface="Garamond"/>
                <a:cs typeface="Garamond"/>
                <a:sym typeface="Garamond"/>
              </a:rPr>
              <a:t>analyze the change in the occurrence of mesquite trees over time. Thermal maps of the lagoon were generated using Landsat </a:t>
            </a:r>
            <a:r>
              <a:rPr lang="en-US" sz="2700" dirty="0" smtClean="0">
                <a:solidFill>
                  <a:schemeClr val="dk1"/>
                </a:solidFill>
                <a:latin typeface="Garamond" panose="02020404030301010803" pitchFamily="18" charset="0"/>
                <a:ea typeface="Garamond"/>
                <a:cs typeface="Garamond"/>
                <a:sym typeface="Garamond"/>
              </a:rPr>
              <a:t>5, 7, </a:t>
            </a:r>
            <a:r>
              <a:rPr lang="en-US" sz="2700" dirty="0">
                <a:solidFill>
                  <a:schemeClr val="dk1"/>
                </a:solidFill>
                <a:latin typeface="Garamond" panose="02020404030301010803" pitchFamily="18" charset="0"/>
                <a:ea typeface="Garamond"/>
                <a:cs typeface="Garamond"/>
                <a:sym typeface="Garamond"/>
              </a:rPr>
              <a:t>and 8 data to understand changes in groundwater inflow. In addition, TRMM </a:t>
            </a:r>
            <a:r>
              <a:rPr lang="en-US" sz="2700" dirty="0" smtClean="0">
                <a:solidFill>
                  <a:schemeClr val="dk1"/>
                </a:solidFill>
                <a:latin typeface="Garamond" panose="02020404030301010803" pitchFamily="18" charset="0"/>
                <a:ea typeface="Garamond"/>
                <a:cs typeface="Garamond"/>
                <a:sym typeface="Garamond"/>
              </a:rPr>
              <a:t>precipitation data and </a:t>
            </a:r>
            <a:r>
              <a:rPr lang="en-US" sz="2700" dirty="0">
                <a:solidFill>
                  <a:schemeClr val="dk1"/>
                </a:solidFill>
                <a:latin typeface="Garamond" panose="02020404030301010803" pitchFamily="18" charset="0"/>
                <a:ea typeface="Garamond"/>
                <a:cs typeface="Garamond"/>
                <a:sym typeface="Garamond"/>
              </a:rPr>
              <a:t>GRACE derived changes in root zone soil moisture content data were compared over the study period. By </a:t>
            </a:r>
            <a:r>
              <a:rPr lang="en-US" sz="2700" dirty="0" smtClean="0">
                <a:solidFill>
                  <a:schemeClr val="dk1"/>
                </a:solidFill>
                <a:latin typeface="Garamond" panose="02020404030301010803" pitchFamily="18" charset="0"/>
                <a:ea typeface="Garamond"/>
                <a:cs typeface="Garamond"/>
                <a:sym typeface="Garamond"/>
              </a:rPr>
              <a:t>assessing the relationships between mesquite tree distributions and </a:t>
            </a:r>
            <a:r>
              <a:rPr lang="en-US" sz="2700" dirty="0">
                <a:solidFill>
                  <a:schemeClr val="dk1"/>
                </a:solidFill>
                <a:latin typeface="Garamond" panose="02020404030301010803" pitchFamily="18" charset="0"/>
                <a:ea typeface="Garamond"/>
                <a:cs typeface="Garamond"/>
                <a:sym typeface="Garamond"/>
              </a:rPr>
              <a:t>the salinity of the Laguna Madre, the NPS can improve future land management practices.</a:t>
            </a:r>
            <a:endParaRPr lang="en-US" sz="2700" b="0" i="0" u="none" strike="noStrike" cap="none" baseline="0" dirty="0">
              <a:solidFill>
                <a:schemeClr val="dk1"/>
              </a:solidFill>
              <a:latin typeface="Garamond" panose="02020404030301010803" pitchFamily="18" charset="0"/>
              <a:ea typeface="Garamond"/>
              <a:cs typeface="Garamond"/>
              <a:sym typeface="Garamond"/>
            </a:endParaRPr>
          </a:p>
        </p:txBody>
      </p:sp>
      <p:sp>
        <p:nvSpPr>
          <p:cNvPr id="27" name="Shape 27"/>
          <p:cNvSpPr txBox="1"/>
          <p:nvPr/>
        </p:nvSpPr>
        <p:spPr>
          <a:xfrm>
            <a:off x="18211801" y="6309902"/>
            <a:ext cx="8381999" cy="3748498"/>
          </a:xfrm>
          <a:prstGeom prst="rect">
            <a:avLst/>
          </a:prstGeom>
          <a:noFill/>
          <a:ln>
            <a:noFill/>
          </a:ln>
        </p:spPr>
        <p:txBody>
          <a:bodyPr lIns="91425" tIns="45700" rIns="91425" bIns="45700" anchor="t" anchorCtr="0">
            <a:noAutofit/>
          </a:bodyPr>
          <a:lstStyle/>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700" b="1" kern="1200" dirty="0" smtClean="0">
                <a:solidFill>
                  <a:schemeClr val="accent1"/>
                </a:solidFill>
                <a:latin typeface="Garamond" panose="02020404030301010803" pitchFamily="18" charset="0"/>
                <a:ea typeface="+mn-ea"/>
                <a:cs typeface="+mn-cs"/>
                <a:sym typeface="Garamond"/>
              </a:rPr>
              <a:t>Use</a:t>
            </a:r>
            <a:r>
              <a:rPr lang="en-US" sz="2700" kern="1200" dirty="0" smtClean="0">
                <a:solidFill>
                  <a:schemeClr val="tx1"/>
                </a:solidFill>
                <a:latin typeface="Garamond" panose="02020404030301010803" pitchFamily="18" charset="0"/>
                <a:ea typeface="+mn-ea"/>
                <a:cs typeface="+mn-cs"/>
                <a:sym typeface="Garamond"/>
              </a:rPr>
              <a:t> NASA data to compile LULC, </a:t>
            </a:r>
            <a:r>
              <a:rPr lang="en-US" sz="2700" kern="1200" dirty="0">
                <a:solidFill>
                  <a:schemeClr val="tx1"/>
                </a:solidFill>
                <a:latin typeface="Garamond" panose="02020404030301010803" pitchFamily="18" charset="0"/>
                <a:ea typeface="+mn-ea"/>
                <a:cs typeface="+mn-cs"/>
                <a:sym typeface="Garamond"/>
              </a:rPr>
              <a:t>precipitation, thermal, and groundwater maps of the study area</a:t>
            </a:r>
          </a:p>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700" b="1" kern="1200" dirty="0" smtClean="0">
                <a:solidFill>
                  <a:schemeClr val="accent1"/>
                </a:solidFill>
                <a:latin typeface="Garamond" panose="02020404030301010803" pitchFamily="18" charset="0"/>
                <a:ea typeface="+mn-ea"/>
                <a:cs typeface="+mn-cs"/>
                <a:sym typeface="Garamond"/>
              </a:rPr>
              <a:t>Compare</a:t>
            </a:r>
            <a:r>
              <a:rPr lang="en-US" sz="2700" kern="1200" dirty="0" smtClean="0">
                <a:solidFill>
                  <a:schemeClr val="tx1"/>
                </a:solidFill>
                <a:latin typeface="Garamond" panose="02020404030301010803" pitchFamily="18" charset="0"/>
                <a:ea typeface="+mn-ea"/>
                <a:cs typeface="+mn-cs"/>
                <a:sym typeface="Garamond"/>
              </a:rPr>
              <a:t> trends in salinity of the Laguna Madre to trends in the mesquite tree distribution in </a:t>
            </a:r>
            <a:r>
              <a:rPr lang="en-US" sz="2700" kern="1200" dirty="0">
                <a:solidFill>
                  <a:schemeClr val="tx1"/>
                </a:solidFill>
                <a:latin typeface="Garamond" panose="02020404030301010803" pitchFamily="18" charset="0"/>
                <a:ea typeface="+mn-ea"/>
                <a:cs typeface="+mn-cs"/>
                <a:sym typeface="Garamond"/>
              </a:rPr>
              <a:t>the </a:t>
            </a:r>
            <a:r>
              <a:rPr lang="en-US" sz="2700" kern="1200" dirty="0" smtClean="0">
                <a:solidFill>
                  <a:schemeClr val="tx1"/>
                </a:solidFill>
                <a:latin typeface="Garamond" panose="02020404030301010803" pitchFamily="18" charset="0"/>
                <a:ea typeface="+mn-ea"/>
                <a:cs typeface="+mn-cs"/>
                <a:sym typeface="Garamond"/>
              </a:rPr>
              <a:t>surrounding </a:t>
            </a:r>
            <a:r>
              <a:rPr lang="en-US" sz="2700" kern="1200" dirty="0">
                <a:solidFill>
                  <a:schemeClr val="tx1"/>
                </a:solidFill>
                <a:latin typeface="Garamond" panose="02020404030301010803" pitchFamily="18" charset="0"/>
                <a:ea typeface="+mn-ea"/>
                <a:cs typeface="+mn-cs"/>
                <a:sym typeface="Garamond"/>
              </a:rPr>
              <a:t>area</a:t>
            </a:r>
          </a:p>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700" b="1" kern="1200" dirty="0" smtClean="0">
                <a:solidFill>
                  <a:schemeClr val="accent1"/>
                </a:solidFill>
                <a:latin typeface="Garamond" panose="02020404030301010803" pitchFamily="18" charset="0"/>
                <a:ea typeface="+mn-ea"/>
                <a:cs typeface="+mn-cs"/>
                <a:sym typeface="Garamond"/>
              </a:rPr>
              <a:t>Develop</a:t>
            </a:r>
            <a:r>
              <a:rPr lang="en-US" sz="2700" kern="1200" dirty="0" smtClean="0">
                <a:solidFill>
                  <a:schemeClr val="tx1"/>
                </a:solidFill>
                <a:latin typeface="Garamond" panose="02020404030301010803" pitchFamily="18" charset="0"/>
                <a:ea typeface="+mn-ea"/>
                <a:cs typeface="+mn-cs"/>
                <a:sym typeface="Garamond"/>
              </a:rPr>
              <a:t> </a:t>
            </a:r>
            <a:r>
              <a:rPr lang="en-US" sz="2700" kern="1200" dirty="0">
                <a:solidFill>
                  <a:schemeClr val="tx1"/>
                </a:solidFill>
                <a:latin typeface="Garamond" panose="02020404030301010803" pitchFamily="18" charset="0"/>
                <a:ea typeface="+mn-ea"/>
                <a:cs typeface="+mn-cs"/>
                <a:sym typeface="Garamond"/>
              </a:rPr>
              <a:t>a systematic method for studying the relationship between the mesquite trees, groundwater, and lagoon to aid in land management decisions </a:t>
            </a:r>
            <a:r>
              <a:rPr lang="en-US" sz="2700" kern="1200" dirty="0" smtClean="0">
                <a:solidFill>
                  <a:schemeClr val="tx1"/>
                </a:solidFill>
                <a:latin typeface="Garamond" panose="02020404030301010803" pitchFamily="18" charset="0"/>
                <a:ea typeface="+mn-ea"/>
                <a:cs typeface="+mn-cs"/>
                <a:sym typeface="Garamond"/>
              </a:rPr>
              <a:t>by the NPS</a:t>
            </a:r>
            <a:endParaRPr lang="en-US" sz="2700" kern="1200" dirty="0">
              <a:solidFill>
                <a:schemeClr val="tx1"/>
              </a:solidFill>
              <a:latin typeface="Garamond" panose="02020404030301010803" pitchFamily="18" charset="0"/>
              <a:ea typeface="+mn-ea"/>
              <a:cs typeface="+mn-cs"/>
              <a:sym typeface="Garamond"/>
            </a:endParaRPr>
          </a:p>
          <a:p>
            <a:pPr marL="347663" marR="0" lvl="0" indent="-347663" algn="l" rtl="0">
              <a:lnSpc>
                <a:spcPct val="90000"/>
              </a:lnSpc>
              <a:spcBef>
                <a:spcPts val="1800"/>
              </a:spcBef>
              <a:buClr>
                <a:schemeClr val="accent1"/>
              </a:buClr>
              <a:buFont typeface="Arial"/>
              <a:buChar char="4"/>
            </a:pPr>
            <a:endParaRPr sz="2400" dirty="0"/>
          </a:p>
        </p:txBody>
      </p:sp>
      <p:sp>
        <p:nvSpPr>
          <p:cNvPr id="28" name="Shape 28"/>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9" name="Shape 29"/>
          <p:cNvSpPr txBox="1"/>
          <p:nvPr/>
        </p:nvSpPr>
        <p:spPr>
          <a:xfrm>
            <a:off x="18135600" y="546152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sp>
        <p:nvSpPr>
          <p:cNvPr id="31" name="Shape 31"/>
          <p:cNvSpPr txBox="1"/>
          <p:nvPr/>
        </p:nvSpPr>
        <p:spPr>
          <a:xfrm>
            <a:off x="18211800" y="100584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2" name="Shape 32"/>
          <p:cNvSpPr txBox="1"/>
          <p:nvPr/>
        </p:nvSpPr>
        <p:spPr>
          <a:xfrm>
            <a:off x="18135600" y="16940153"/>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sp>
        <p:nvSpPr>
          <p:cNvPr id="33" name="Shape 33"/>
          <p:cNvSpPr txBox="1"/>
          <p:nvPr/>
        </p:nvSpPr>
        <p:spPr>
          <a:xfrm>
            <a:off x="1066799" y="19965218"/>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sp>
        <p:nvSpPr>
          <p:cNvPr id="34" name="Shape 34"/>
          <p:cNvSpPr txBox="1"/>
          <p:nvPr/>
        </p:nvSpPr>
        <p:spPr>
          <a:xfrm>
            <a:off x="18135600" y="221667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5" name="Shape 35"/>
          <p:cNvSpPr txBox="1"/>
          <p:nvPr/>
        </p:nvSpPr>
        <p:spPr>
          <a:xfrm>
            <a:off x="18211800" y="2928085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6" name="Shape 36"/>
          <p:cNvSpPr txBox="1"/>
          <p:nvPr/>
        </p:nvSpPr>
        <p:spPr>
          <a:xfrm>
            <a:off x="9296400" y="29280909"/>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a:t>
            </a:r>
            <a:r>
              <a:rPr lang="en-US" sz="4400" b="1" i="0" u="none" strike="noStrike" cap="none" baseline="0" dirty="0" smtClean="0">
                <a:solidFill>
                  <a:schemeClr val="accent1"/>
                </a:solidFill>
                <a:latin typeface="Century Gothic" panose="020B0502020202020204" pitchFamily="34" charset="0"/>
                <a:ea typeface="Questrial"/>
                <a:cs typeface="Questrial"/>
                <a:sym typeface="Questrial"/>
              </a:rPr>
              <a:t>Partner</a:t>
            </a:r>
            <a:endParaRPr lang="en-US" sz="4400" b="1" i="0" u="none" strike="noStrike" cap="none" baseline="0" dirty="0">
              <a:solidFill>
                <a:schemeClr val="accent1"/>
              </a:solidFill>
              <a:latin typeface="Century Gothic" panose="020B0502020202020204" pitchFamily="34" charset="0"/>
              <a:ea typeface="Questrial"/>
              <a:cs typeface="Questrial"/>
              <a:sym typeface="Questrial"/>
            </a:endParaRPr>
          </a:p>
        </p:txBody>
      </p:sp>
      <p:sp>
        <p:nvSpPr>
          <p:cNvPr id="37" name="Shape 37"/>
          <p:cNvSpPr txBox="1"/>
          <p:nvPr/>
        </p:nvSpPr>
        <p:spPr>
          <a:xfrm>
            <a:off x="946143" y="29280909"/>
            <a:ext cx="620501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lvl="0" algn="ctr">
              <a:lnSpc>
                <a:spcPct val="90000"/>
              </a:lnSpc>
              <a:buClr>
                <a:schemeClr val="dk1"/>
              </a:buClr>
              <a:buSzPct val="25000"/>
            </a:pPr>
            <a:r>
              <a:rPr lang="en-US" sz="3200" dirty="0">
                <a:solidFill>
                  <a:schemeClr val="dk1"/>
                </a:solidFill>
                <a:latin typeface="Garamond" panose="02020404030301010803" pitchFamily="18" charset="0"/>
                <a:ea typeface="Garamond"/>
                <a:cs typeface="Garamond"/>
                <a:sym typeface="Garamond"/>
              </a:rPr>
              <a:t>Elaina Gonsoroski </a:t>
            </a:r>
            <a:r>
              <a:rPr lang="en-US" sz="3200" dirty="0" smtClean="0">
                <a:solidFill>
                  <a:schemeClr val="dk1"/>
                </a:solidFill>
                <a:latin typeface="Garamond" panose="02020404030301010803" pitchFamily="18" charset="0"/>
                <a:ea typeface="Garamond"/>
                <a:cs typeface="Garamond"/>
                <a:sym typeface="Garamond"/>
              </a:rPr>
              <a:t>(Project co-Lead</a:t>
            </a:r>
            <a:r>
              <a:rPr lang="en-US" sz="3200" dirty="0">
                <a:solidFill>
                  <a:schemeClr val="dk1"/>
                </a:solidFill>
                <a:latin typeface="Garamond" panose="02020404030301010803" pitchFamily="18" charset="0"/>
                <a:ea typeface="Garamond"/>
                <a:cs typeface="Garamond"/>
                <a:sym typeface="Garamond"/>
              </a:rPr>
              <a:t>), Tyler Lynn </a:t>
            </a:r>
            <a:r>
              <a:rPr lang="en-US" sz="3200" dirty="0" smtClean="0">
                <a:solidFill>
                  <a:schemeClr val="dk1"/>
                </a:solidFill>
                <a:latin typeface="Garamond" panose="02020404030301010803" pitchFamily="18" charset="0"/>
                <a:ea typeface="Garamond"/>
                <a:cs typeface="Garamond"/>
                <a:sym typeface="Garamond"/>
              </a:rPr>
              <a:t>(Project co-Lead</a:t>
            </a:r>
            <a:r>
              <a:rPr lang="en-US" sz="3200" dirty="0">
                <a:solidFill>
                  <a:schemeClr val="dk1"/>
                </a:solidFill>
                <a:latin typeface="Garamond" panose="02020404030301010803" pitchFamily="18" charset="0"/>
                <a:ea typeface="Garamond"/>
                <a:cs typeface="Garamond"/>
                <a:sym typeface="Garamond"/>
              </a:rPr>
              <a:t>), Georgina Crepps, Rodrigo Pereira da Silva, Ryan Schick</a:t>
            </a:r>
          </a:p>
          <a:p>
            <a:pPr marL="0" marR="0" lvl="0" indent="0" algn="ctr"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DEVELOP National Program at the </a:t>
            </a:r>
            <a:r>
              <a:rPr lang="en-US" sz="2400" dirty="0">
                <a:solidFill>
                  <a:schemeClr val="dk1"/>
                </a:solidFill>
                <a:latin typeface="Garamond" panose="02020404030301010803" pitchFamily="18" charset="0"/>
                <a:ea typeface="Garamond"/>
                <a:cs typeface="Garamond"/>
                <a:sym typeface="Garamond"/>
              </a:rPr>
              <a:t>Mobile County Health Department </a:t>
            </a:r>
          </a:p>
        </p:txBody>
      </p:sp>
      <p:pic>
        <p:nvPicPr>
          <p:cNvPr id="39" name="Shape 39"/>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22394403" y="17527351"/>
            <a:ext cx="2980197" cy="1788935"/>
          </a:xfrm>
          <a:prstGeom prst="rect">
            <a:avLst/>
          </a:prstGeom>
          <a:noFill/>
          <a:ln>
            <a:noFill/>
          </a:ln>
        </p:spPr>
      </p:pic>
      <p:pic>
        <p:nvPicPr>
          <p:cNvPr id="40" name="Shape 40"/>
          <p:cNvPicPr preferRelativeResize="0"/>
          <p:nvPr/>
        </p:nvPicPr>
        <p:blipFill>
          <a:blip r:embed="rId7">
            <a:alphaModFix/>
            <a:extLst>
              <a:ext uri="{28A0092B-C50C-407E-A947-70E740481C1C}">
                <a14:useLocalDpi xmlns:a14="http://schemas.microsoft.com/office/drawing/2010/main" val="0"/>
              </a:ext>
            </a:extLst>
          </a:blip>
          <a:stretch>
            <a:fillRect/>
          </a:stretch>
        </p:blipFill>
        <p:spPr>
          <a:xfrm>
            <a:off x="21191384" y="19235278"/>
            <a:ext cx="2659216" cy="2329322"/>
          </a:xfrm>
          <a:prstGeom prst="rect">
            <a:avLst/>
          </a:prstGeom>
          <a:noFill/>
          <a:ln>
            <a:noFill/>
          </a:ln>
        </p:spPr>
      </p:pic>
      <p:pic>
        <p:nvPicPr>
          <p:cNvPr id="41" name="Shape 41"/>
          <p:cNvPicPr preferRelativeResize="0"/>
          <p:nvPr/>
        </p:nvPicPr>
        <p:blipFill>
          <a:blip r:embed="rId8">
            <a:alphaModFix/>
            <a:extLst>
              <a:ext uri="{28A0092B-C50C-407E-A947-70E740481C1C}">
                <a14:useLocalDpi xmlns:a14="http://schemas.microsoft.com/office/drawing/2010/main" val="0"/>
              </a:ext>
            </a:extLst>
          </a:blip>
          <a:stretch>
            <a:fillRect/>
          </a:stretch>
        </p:blipFill>
        <p:spPr>
          <a:xfrm>
            <a:off x="18119564" y="17759654"/>
            <a:ext cx="2375132" cy="1658192"/>
          </a:xfrm>
          <a:prstGeom prst="rect">
            <a:avLst/>
          </a:prstGeom>
          <a:noFill/>
          <a:ln>
            <a:noFill/>
          </a:ln>
        </p:spPr>
      </p:pic>
      <p:pic>
        <p:nvPicPr>
          <p:cNvPr id="42" name="Shape 42"/>
          <p:cNvPicPr preferRelativeResize="0"/>
          <p:nvPr/>
        </p:nvPicPr>
        <p:blipFill>
          <a:blip r:embed="rId9">
            <a:alphaModFix/>
            <a:extLst>
              <a:ext uri="{28A0092B-C50C-407E-A947-70E740481C1C}">
                <a14:useLocalDpi xmlns:a14="http://schemas.microsoft.com/office/drawing/2010/main" val="0"/>
              </a:ext>
            </a:extLst>
          </a:blip>
          <a:stretch>
            <a:fillRect/>
          </a:stretch>
        </p:blipFill>
        <p:spPr>
          <a:xfrm>
            <a:off x="15431340" y="31152434"/>
            <a:ext cx="1904007" cy="2552006"/>
          </a:xfrm>
          <a:prstGeom prst="rect">
            <a:avLst/>
          </a:prstGeom>
          <a:noFill/>
          <a:ln>
            <a:noFill/>
          </a:ln>
        </p:spPr>
      </p:pic>
      <p:pic>
        <p:nvPicPr>
          <p:cNvPr id="44" name="Shape 44"/>
          <p:cNvPicPr preferRelativeResize="0"/>
          <p:nvPr/>
        </p:nvPicPr>
        <p:blipFill>
          <a:blip r:embed="rId10">
            <a:alphaModFix/>
            <a:extLst>
              <a:ext uri="{28A0092B-C50C-407E-A947-70E740481C1C}">
                <a14:useLocalDpi xmlns:a14="http://schemas.microsoft.com/office/drawing/2010/main" val="0"/>
              </a:ext>
            </a:extLst>
          </a:blip>
          <a:stretch>
            <a:fillRect/>
          </a:stretch>
        </p:blipFill>
        <p:spPr>
          <a:xfrm>
            <a:off x="18229916" y="19446006"/>
            <a:ext cx="2695410" cy="2423394"/>
          </a:xfrm>
          <a:prstGeom prst="rect">
            <a:avLst/>
          </a:prstGeom>
          <a:noFill/>
          <a:ln>
            <a:noFill/>
          </a:ln>
        </p:spPr>
      </p:pic>
      <p:pic>
        <p:nvPicPr>
          <p:cNvPr id="45" name="Shape 45"/>
          <p:cNvPicPr preferRelativeResize="0"/>
          <p:nvPr/>
        </p:nvPicPr>
        <p:blipFill>
          <a:blip r:embed="rId11">
            <a:alphaModFix/>
            <a:extLst>
              <a:ext uri="{28A0092B-C50C-407E-A947-70E740481C1C}">
                <a14:useLocalDpi xmlns:a14="http://schemas.microsoft.com/office/drawing/2010/main" val="0"/>
              </a:ext>
            </a:extLst>
          </a:blip>
          <a:stretch>
            <a:fillRect/>
          </a:stretch>
        </p:blipFill>
        <p:spPr>
          <a:xfrm>
            <a:off x="23740594" y="19508675"/>
            <a:ext cx="2777006" cy="1640518"/>
          </a:xfrm>
          <a:prstGeom prst="rect">
            <a:avLst/>
          </a:prstGeom>
          <a:noFill/>
          <a:ln>
            <a:noFill/>
          </a:ln>
        </p:spPr>
      </p:pic>
      <p:sp>
        <p:nvSpPr>
          <p:cNvPr id="48" name="Shape 48"/>
          <p:cNvSpPr txBox="1"/>
          <p:nvPr/>
        </p:nvSpPr>
        <p:spPr>
          <a:xfrm>
            <a:off x="14787295" y="14478608"/>
            <a:ext cx="2954830" cy="114174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700" dirty="0" smtClean="0">
                <a:solidFill>
                  <a:schemeClr val="bg2">
                    <a:lumMod val="50000"/>
                  </a:schemeClr>
                </a:solidFill>
                <a:latin typeface="Garamond" panose="02020404030301010803" pitchFamily="18" charset="0"/>
                <a:ea typeface="Garamond"/>
                <a:cs typeface="Garamond"/>
                <a:sym typeface="Garamond"/>
              </a:rPr>
              <a:t>GRACE - derived Root Zone Soil Moisture Content</a:t>
            </a:r>
            <a:endParaRPr lang="en-US" sz="2700" dirty="0">
              <a:solidFill>
                <a:schemeClr val="bg2">
                  <a:lumMod val="50000"/>
                </a:schemeClr>
              </a:solidFill>
              <a:latin typeface="Garamond" panose="02020404030301010803" pitchFamily="18" charset="0"/>
              <a:ea typeface="Garamond"/>
              <a:cs typeface="Garamond"/>
              <a:sym typeface="Garamond"/>
            </a:endParaRPr>
          </a:p>
        </p:txBody>
      </p:sp>
      <p:sp>
        <p:nvSpPr>
          <p:cNvPr id="51" name="Shape 51"/>
          <p:cNvSpPr txBox="1"/>
          <p:nvPr/>
        </p:nvSpPr>
        <p:spPr>
          <a:xfrm>
            <a:off x="1357836" y="17345161"/>
            <a:ext cx="2345271" cy="652569"/>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smtClean="0">
                <a:solidFill>
                  <a:schemeClr val="bg2">
                    <a:lumMod val="50000"/>
                  </a:schemeClr>
                </a:solidFill>
                <a:latin typeface="Garamond" panose="02020404030301010803" pitchFamily="18" charset="0"/>
                <a:ea typeface="Garamond"/>
                <a:cs typeface="Garamond"/>
                <a:sym typeface="Garamond"/>
              </a:rPr>
              <a:t>LULC Map</a:t>
            </a:r>
            <a:endParaRPr lang="en-US" sz="2800" dirty="0">
              <a:solidFill>
                <a:schemeClr val="bg2">
                  <a:lumMod val="50000"/>
                </a:schemeClr>
              </a:solidFill>
              <a:latin typeface="Garamond" panose="02020404030301010803" pitchFamily="18" charset="0"/>
              <a:ea typeface="Garamond"/>
              <a:cs typeface="Garamond"/>
              <a:sym typeface="Garamond"/>
            </a:endParaRPr>
          </a:p>
        </p:txBody>
      </p:sp>
      <p:sp>
        <p:nvSpPr>
          <p:cNvPr id="54" name="Shape 54"/>
          <p:cNvSpPr txBox="1"/>
          <p:nvPr/>
        </p:nvSpPr>
        <p:spPr>
          <a:xfrm>
            <a:off x="8700581" y="14865878"/>
            <a:ext cx="3401438" cy="755122"/>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smtClean="0">
                <a:solidFill>
                  <a:schemeClr val="bg2">
                    <a:lumMod val="50000"/>
                  </a:schemeClr>
                </a:solidFill>
                <a:latin typeface="Garamond" panose="02020404030301010803" pitchFamily="18" charset="0"/>
                <a:ea typeface="Garamond"/>
                <a:cs typeface="Garamond"/>
                <a:sym typeface="Garamond"/>
              </a:rPr>
              <a:t>TOA</a:t>
            </a:r>
            <a:r>
              <a:rPr lang="en-US" sz="2800" dirty="0" smtClean="0">
                <a:solidFill>
                  <a:schemeClr val="bg2">
                    <a:lumMod val="50000"/>
                  </a:schemeClr>
                </a:solidFill>
                <a:latin typeface="Garamond" panose="02020404030301010803" pitchFamily="18" charset="0"/>
                <a:ea typeface="Garamond"/>
                <a:cs typeface="Garamond"/>
                <a:sym typeface="Wingdings" panose="05000000000000000000" pitchFamily="2" charset="2"/>
              </a:rPr>
              <a:t> Radiance  </a:t>
            </a:r>
            <a:r>
              <a:rPr lang="en-US" sz="2800" dirty="0" smtClean="0">
                <a:solidFill>
                  <a:schemeClr val="bg2">
                    <a:lumMod val="50000"/>
                  </a:schemeClr>
                </a:solidFill>
                <a:latin typeface="Garamond" panose="02020404030301010803" pitchFamily="18" charset="0"/>
                <a:ea typeface="Garamond"/>
                <a:cs typeface="Garamond"/>
                <a:sym typeface="Garamond"/>
              </a:rPr>
              <a:t>Kelvin </a:t>
            </a:r>
            <a:r>
              <a:rPr lang="en-US" sz="2800" dirty="0" smtClean="0">
                <a:solidFill>
                  <a:schemeClr val="bg2">
                    <a:lumMod val="50000"/>
                  </a:schemeClr>
                </a:solidFill>
                <a:latin typeface="Garamond" panose="02020404030301010803" pitchFamily="18" charset="0"/>
                <a:ea typeface="Garamond"/>
                <a:cs typeface="Garamond"/>
                <a:sym typeface="Wingdings" panose="05000000000000000000" pitchFamily="2" charset="2"/>
              </a:rPr>
              <a:t> Celsius</a:t>
            </a:r>
            <a:endParaRPr lang="en-US" sz="2800" dirty="0">
              <a:solidFill>
                <a:schemeClr val="bg2">
                  <a:lumMod val="50000"/>
                </a:schemeClr>
              </a:solidFill>
              <a:latin typeface="Garamond" panose="02020404030301010803" pitchFamily="18" charset="0"/>
              <a:ea typeface="Garamond"/>
              <a:cs typeface="Garamond"/>
              <a:sym typeface="Garamond"/>
            </a:endParaRPr>
          </a:p>
        </p:txBody>
      </p:sp>
      <p:sp>
        <p:nvSpPr>
          <p:cNvPr id="55" name="Shape 55"/>
          <p:cNvSpPr txBox="1"/>
          <p:nvPr/>
        </p:nvSpPr>
        <p:spPr>
          <a:xfrm>
            <a:off x="12484975" y="18925362"/>
            <a:ext cx="5257150" cy="810438"/>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smtClean="0">
                <a:solidFill>
                  <a:schemeClr val="bg2">
                    <a:lumMod val="50000"/>
                  </a:schemeClr>
                </a:solidFill>
                <a:latin typeface="Garamond" panose="02020404030301010803" pitchFamily="18" charset="0"/>
                <a:ea typeface="Garamond"/>
                <a:cs typeface="Garamond"/>
                <a:sym typeface="Garamond"/>
              </a:rPr>
              <a:t>Calculate Monthly Anomalies </a:t>
            </a:r>
            <a:endParaRPr lang="en-US" sz="2800" dirty="0">
              <a:solidFill>
                <a:schemeClr val="bg2">
                  <a:lumMod val="50000"/>
                </a:schemeClr>
              </a:solidFill>
              <a:latin typeface="Garamond" panose="02020404030301010803" pitchFamily="18" charset="0"/>
              <a:ea typeface="Garamond"/>
              <a:cs typeface="Garamond"/>
              <a:sym typeface="Garamond"/>
            </a:endParaRPr>
          </a:p>
        </p:txBody>
      </p:sp>
      <p:sp>
        <p:nvSpPr>
          <p:cNvPr id="68" name="Text Placeholder 16"/>
          <p:cNvSpPr txBox="1">
            <a:spLocks/>
          </p:cNvSpPr>
          <p:nvPr/>
        </p:nvSpPr>
        <p:spPr>
          <a:xfrm>
            <a:off x="18100392" y="22936201"/>
            <a:ext cx="8569607" cy="67055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a:latin typeface="Garamond" panose="02020404030301010803" pitchFamily="18" charset="0"/>
              </a:rPr>
              <a:t>T</a:t>
            </a:r>
            <a:r>
              <a:rPr lang="en-US" dirty="0" smtClean="0">
                <a:latin typeface="Garamond" panose="02020404030301010803" pitchFamily="18" charset="0"/>
              </a:rPr>
              <a:t>he occurrence of mesquite trees increased over the study period (2002-2014).</a:t>
            </a:r>
          </a:p>
          <a:p>
            <a:pPr marL="347663" indent="-347663"/>
            <a:r>
              <a:rPr lang="en-US" dirty="0" smtClean="0">
                <a:latin typeface="Garamond" panose="02020404030301010803" pitchFamily="18" charset="0"/>
              </a:rPr>
              <a:t>Mesquite trees identified by the land cover analysis were typically also the locations of moister vegetation on the NDII maps.</a:t>
            </a:r>
          </a:p>
          <a:p>
            <a:pPr marL="347663" indent="-347663"/>
            <a:r>
              <a:rPr lang="en-US" dirty="0" smtClean="0">
                <a:latin typeface="Garamond" panose="02020404030301010803" pitchFamily="18" charset="0"/>
              </a:rPr>
              <a:t>The Pearson’s correlation coefficient between the TRMM precipitation data and the GRACE derived root zone soil moisture content was moderately strong.</a:t>
            </a:r>
          </a:p>
          <a:p>
            <a:pPr marL="347663" indent="-347663"/>
            <a:r>
              <a:rPr lang="en-US" dirty="0" smtClean="0">
                <a:latin typeface="Garamond" panose="02020404030301010803" pitchFamily="18" charset="0"/>
              </a:rPr>
              <a:t>No anomalies were identified from the thermal mapping to indicate groundwater inflow to the lagoon, but analysis will continue.</a:t>
            </a:r>
          </a:p>
          <a:p>
            <a:pPr marL="347663" indent="-347663"/>
            <a:r>
              <a:rPr lang="en-US" dirty="0" smtClean="0">
                <a:latin typeface="Garamond" panose="02020404030301010803" pitchFamily="18" charset="0"/>
              </a:rPr>
              <a:t>Future analyses will examine </a:t>
            </a:r>
            <a:r>
              <a:rPr lang="en-US" dirty="0">
                <a:latin typeface="Garamond" panose="02020404030301010803" pitchFamily="18" charset="0"/>
              </a:rPr>
              <a:t>changes in groundwater </a:t>
            </a:r>
            <a:r>
              <a:rPr lang="en-US" dirty="0" smtClean="0">
                <a:latin typeface="Garamond" panose="02020404030301010803" pitchFamily="18" charset="0"/>
              </a:rPr>
              <a:t>recharge by estimating evapotranspiration rates using mesquite tree coverage in the LULCs and precipitation.</a:t>
            </a:r>
          </a:p>
        </p:txBody>
      </p:sp>
      <p:sp>
        <p:nvSpPr>
          <p:cNvPr id="47" name="Shape 47"/>
          <p:cNvSpPr txBox="1"/>
          <p:nvPr/>
        </p:nvSpPr>
        <p:spPr>
          <a:xfrm>
            <a:off x="12649200" y="14478608"/>
            <a:ext cx="1803902" cy="530184"/>
          </a:xfrm>
          <a:prstGeom prst="rect">
            <a:avLst/>
          </a:prstGeom>
          <a:solidFill>
            <a:schemeClr val="accent1"/>
          </a:solidFill>
          <a:ln w="38100"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a:solidFill>
                  <a:schemeClr val="bg2">
                    <a:lumMod val="50000"/>
                  </a:schemeClr>
                </a:solidFill>
                <a:latin typeface="Garamond" panose="02020404030301010803" pitchFamily="18" charset="0"/>
                <a:ea typeface="Garamond"/>
                <a:cs typeface="Garamond"/>
                <a:sym typeface="Garamond"/>
              </a:rPr>
              <a:t>TRMM</a:t>
            </a:r>
          </a:p>
        </p:txBody>
      </p:sp>
      <p:sp>
        <p:nvSpPr>
          <p:cNvPr id="5" name="TextBox 4"/>
          <p:cNvSpPr txBox="1"/>
          <p:nvPr/>
        </p:nvSpPr>
        <p:spPr>
          <a:xfrm>
            <a:off x="19233990" y="20070594"/>
            <a:ext cx="1691335" cy="461665"/>
          </a:xfrm>
          <a:prstGeom prst="rect">
            <a:avLst/>
          </a:prstGeom>
          <a:noFill/>
        </p:spPr>
        <p:txBody>
          <a:bodyPr wrap="square" rtlCol="0">
            <a:spAutoFit/>
          </a:bodyPr>
          <a:lstStyle/>
          <a:p>
            <a:r>
              <a:rPr lang="en-US" sz="2400" dirty="0" smtClean="0">
                <a:solidFill>
                  <a:schemeClr val="tx1"/>
                </a:solidFill>
                <a:latin typeface="Garamond" panose="02020404030301010803" pitchFamily="18" charset="0"/>
              </a:rPr>
              <a:t>Landsat 5</a:t>
            </a:r>
            <a:endParaRPr lang="en-US" sz="2400" dirty="0">
              <a:solidFill>
                <a:schemeClr val="tx1"/>
              </a:solidFill>
              <a:latin typeface="Garamond" panose="02020404030301010803" pitchFamily="18" charset="0"/>
            </a:endParaRPr>
          </a:p>
        </p:txBody>
      </p:sp>
      <p:sp>
        <p:nvSpPr>
          <p:cNvPr id="64" name="TextBox 63"/>
          <p:cNvSpPr txBox="1"/>
          <p:nvPr/>
        </p:nvSpPr>
        <p:spPr>
          <a:xfrm>
            <a:off x="21628679" y="21289428"/>
            <a:ext cx="1485900" cy="461665"/>
          </a:xfrm>
          <a:prstGeom prst="rect">
            <a:avLst/>
          </a:prstGeom>
          <a:noFill/>
        </p:spPr>
        <p:txBody>
          <a:bodyPr wrap="square" rtlCol="0">
            <a:spAutoFit/>
          </a:bodyPr>
          <a:lstStyle/>
          <a:p>
            <a:r>
              <a:rPr lang="en-US" sz="2400" dirty="0" smtClean="0">
                <a:solidFill>
                  <a:schemeClr val="tx1"/>
                </a:solidFill>
                <a:latin typeface="Garamond" panose="02020404030301010803" pitchFamily="18" charset="0"/>
              </a:rPr>
              <a:t>TRMM</a:t>
            </a:r>
            <a:endParaRPr lang="en-US" sz="2400" dirty="0">
              <a:solidFill>
                <a:schemeClr val="tx1"/>
              </a:solidFill>
              <a:latin typeface="Garamond" panose="02020404030301010803" pitchFamily="18" charset="0"/>
            </a:endParaRPr>
          </a:p>
        </p:txBody>
      </p:sp>
      <p:sp>
        <p:nvSpPr>
          <p:cNvPr id="65" name="TextBox 64"/>
          <p:cNvSpPr txBox="1"/>
          <p:nvPr/>
        </p:nvSpPr>
        <p:spPr>
          <a:xfrm>
            <a:off x="20142779" y="18190985"/>
            <a:ext cx="1485900" cy="461665"/>
          </a:xfrm>
          <a:prstGeom prst="rect">
            <a:avLst/>
          </a:prstGeom>
          <a:noFill/>
        </p:spPr>
        <p:txBody>
          <a:bodyPr wrap="square" rtlCol="0">
            <a:spAutoFit/>
          </a:bodyPr>
          <a:lstStyle/>
          <a:p>
            <a:r>
              <a:rPr lang="en-US" sz="2400" dirty="0" smtClean="0">
                <a:solidFill>
                  <a:schemeClr val="tx1"/>
                </a:solidFill>
                <a:latin typeface="Garamond" panose="02020404030301010803" pitchFamily="18" charset="0"/>
              </a:rPr>
              <a:t>GRACE</a:t>
            </a:r>
            <a:endParaRPr lang="en-US" sz="2400" dirty="0">
              <a:solidFill>
                <a:schemeClr val="tx1"/>
              </a:solidFill>
              <a:latin typeface="Garamond" panose="02020404030301010803" pitchFamily="18" charset="0"/>
            </a:endParaRPr>
          </a:p>
        </p:txBody>
      </p:sp>
      <p:sp>
        <p:nvSpPr>
          <p:cNvPr id="66" name="TextBox 65"/>
          <p:cNvSpPr txBox="1"/>
          <p:nvPr/>
        </p:nvSpPr>
        <p:spPr>
          <a:xfrm>
            <a:off x="24384649" y="21262485"/>
            <a:ext cx="1777098" cy="461665"/>
          </a:xfrm>
          <a:prstGeom prst="rect">
            <a:avLst/>
          </a:prstGeom>
          <a:noFill/>
        </p:spPr>
        <p:txBody>
          <a:bodyPr wrap="square" rtlCol="0">
            <a:spAutoFit/>
          </a:bodyPr>
          <a:lstStyle/>
          <a:p>
            <a:r>
              <a:rPr lang="en-US" sz="2400" dirty="0" smtClean="0">
                <a:solidFill>
                  <a:schemeClr val="tx1"/>
                </a:solidFill>
                <a:latin typeface="Garamond" panose="02020404030301010803" pitchFamily="18" charset="0"/>
              </a:rPr>
              <a:t>Landsat 8</a:t>
            </a:r>
            <a:endParaRPr lang="en-US" sz="2400" dirty="0">
              <a:solidFill>
                <a:schemeClr val="tx1"/>
              </a:solidFill>
              <a:latin typeface="Garamond" panose="02020404030301010803" pitchFamily="18" charset="0"/>
            </a:endParaRPr>
          </a:p>
        </p:txBody>
      </p:sp>
      <p:sp>
        <p:nvSpPr>
          <p:cNvPr id="69" name="TextBox 68"/>
          <p:cNvSpPr txBox="1"/>
          <p:nvPr/>
        </p:nvSpPr>
        <p:spPr>
          <a:xfrm>
            <a:off x="24384649" y="18712164"/>
            <a:ext cx="1777098" cy="461665"/>
          </a:xfrm>
          <a:prstGeom prst="rect">
            <a:avLst/>
          </a:prstGeom>
          <a:noFill/>
        </p:spPr>
        <p:txBody>
          <a:bodyPr wrap="square" rtlCol="0">
            <a:spAutoFit/>
          </a:bodyPr>
          <a:lstStyle/>
          <a:p>
            <a:r>
              <a:rPr lang="en-US" sz="2400" dirty="0" smtClean="0">
                <a:solidFill>
                  <a:schemeClr val="tx1"/>
                </a:solidFill>
                <a:latin typeface="Garamond" panose="02020404030301010803" pitchFamily="18" charset="0"/>
              </a:rPr>
              <a:t>Landsat 7</a:t>
            </a:r>
            <a:endParaRPr lang="en-US" sz="2400" dirty="0">
              <a:solidFill>
                <a:schemeClr val="tx1"/>
              </a:solidFill>
              <a:latin typeface="Garamond" panose="02020404030301010803" pitchFamily="18" charset="0"/>
            </a:endParaRPr>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2244" y="12874536"/>
            <a:ext cx="2746156" cy="1451064"/>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16134">
            <a:off x="13773284" y="16501360"/>
            <a:ext cx="2551785" cy="215941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484882">
            <a:off x="9852515" y="16534693"/>
            <a:ext cx="1363514" cy="2158984"/>
          </a:xfrm>
          <a:prstGeom prst="rect">
            <a:avLst/>
          </a:prstGeom>
        </p:spPr>
      </p:pic>
      <p:sp>
        <p:nvSpPr>
          <p:cNvPr id="46" name="Shape 46"/>
          <p:cNvSpPr txBox="1"/>
          <p:nvPr/>
        </p:nvSpPr>
        <p:spPr>
          <a:xfrm>
            <a:off x="4857836" y="14586384"/>
            <a:ext cx="2762164" cy="1033968"/>
          </a:xfrm>
          <a:prstGeom prst="rect">
            <a:avLst/>
          </a:prstGeom>
          <a:solidFill>
            <a:schemeClr val="accent1"/>
          </a:solidFill>
          <a:ln w="38100" cap="flat" cmpd="sng">
            <a:no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2800" dirty="0">
                <a:solidFill>
                  <a:schemeClr val="bg2">
                    <a:lumMod val="50000"/>
                  </a:schemeClr>
                </a:solidFill>
                <a:latin typeface="Garamond" panose="02020404030301010803" pitchFamily="18" charset="0"/>
                <a:ea typeface="Garamond"/>
                <a:cs typeface="Garamond"/>
                <a:sym typeface="Garamond"/>
              </a:rPr>
              <a:t>Landsat </a:t>
            </a:r>
            <a:r>
              <a:rPr lang="en-US" sz="2800" dirty="0" smtClean="0">
                <a:solidFill>
                  <a:schemeClr val="bg2">
                    <a:lumMod val="50000"/>
                  </a:schemeClr>
                </a:solidFill>
                <a:latin typeface="Garamond" panose="02020404030301010803" pitchFamily="18" charset="0"/>
                <a:ea typeface="Garamond"/>
                <a:cs typeface="Garamond"/>
                <a:sym typeface="Garamond"/>
              </a:rPr>
              <a:t>5, 7, &amp; 8</a:t>
            </a:r>
            <a:endParaRPr lang="en-US" sz="2800" dirty="0">
              <a:solidFill>
                <a:schemeClr val="bg2">
                  <a:lumMod val="50000"/>
                </a:schemeClr>
              </a:solidFill>
              <a:latin typeface="Garamond" panose="02020404030301010803" pitchFamily="18" charset="0"/>
              <a:ea typeface="Garamond"/>
              <a:cs typeface="Garamond"/>
              <a:sym typeface="Garamond"/>
            </a:endParaRPr>
          </a:p>
        </p:txBody>
      </p:sp>
      <p:sp>
        <p:nvSpPr>
          <p:cNvPr id="30" name="Shape 30"/>
          <p:cNvSpPr txBox="1"/>
          <p:nvPr/>
        </p:nvSpPr>
        <p:spPr>
          <a:xfrm>
            <a:off x="803681" y="10651900"/>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pic>
        <p:nvPicPr>
          <p:cNvPr id="70" name="Picture 6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857590">
            <a:off x="1290223" y="12853635"/>
            <a:ext cx="2447276" cy="1386628"/>
          </a:xfrm>
          <a:prstGeom prst="rect">
            <a:avLst/>
          </a:prstGeom>
        </p:spPr>
      </p:pic>
      <p:sp>
        <p:nvSpPr>
          <p:cNvPr id="50" name="Shape 50"/>
          <p:cNvSpPr/>
          <p:nvPr/>
        </p:nvSpPr>
        <p:spPr>
          <a:xfrm rot="10800000">
            <a:off x="3921061" y="131569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sp>
        <p:nvSpPr>
          <p:cNvPr id="77" name="Shape 55"/>
          <p:cNvSpPr txBox="1"/>
          <p:nvPr/>
        </p:nvSpPr>
        <p:spPr>
          <a:xfrm>
            <a:off x="914401" y="11429999"/>
            <a:ext cx="3200400" cy="1382585"/>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200" dirty="0" smtClean="0">
                <a:solidFill>
                  <a:schemeClr val="bg2">
                    <a:lumMod val="50000"/>
                  </a:schemeClr>
                </a:solidFill>
                <a:latin typeface="Garamond" panose="02020404030301010803" pitchFamily="18" charset="0"/>
                <a:ea typeface="Garamond"/>
                <a:cs typeface="Garamond"/>
                <a:sym typeface="Garamond"/>
              </a:rPr>
              <a:t>Land Use/ Land Cover (LULC)</a:t>
            </a:r>
            <a:endParaRPr lang="en-US" sz="3200" dirty="0">
              <a:solidFill>
                <a:schemeClr val="bg2">
                  <a:lumMod val="50000"/>
                </a:schemeClr>
              </a:solidFill>
              <a:latin typeface="Garamond" panose="02020404030301010803" pitchFamily="18" charset="0"/>
              <a:ea typeface="Garamond"/>
              <a:cs typeface="Garamond"/>
              <a:sym typeface="Garamond"/>
            </a:endParaRPr>
          </a:p>
        </p:txBody>
      </p:sp>
      <p:sp>
        <p:nvSpPr>
          <p:cNvPr id="78" name="Shape 55"/>
          <p:cNvSpPr txBox="1"/>
          <p:nvPr/>
        </p:nvSpPr>
        <p:spPr>
          <a:xfrm>
            <a:off x="8610600" y="11430000"/>
            <a:ext cx="3581400" cy="138258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200" dirty="0" smtClean="0">
                <a:solidFill>
                  <a:schemeClr val="bg2">
                    <a:lumMod val="50000"/>
                  </a:schemeClr>
                </a:solidFill>
                <a:latin typeface="Garamond" panose="02020404030301010803" pitchFamily="18" charset="0"/>
                <a:ea typeface="Garamond"/>
                <a:cs typeface="Garamond"/>
                <a:sym typeface="Garamond"/>
              </a:rPr>
              <a:t>Thermal Mapping</a:t>
            </a:r>
            <a:endParaRPr lang="en-US" sz="3200" dirty="0">
              <a:solidFill>
                <a:schemeClr val="bg2">
                  <a:lumMod val="50000"/>
                </a:schemeClr>
              </a:solidFill>
              <a:latin typeface="Garamond" panose="02020404030301010803" pitchFamily="18" charset="0"/>
              <a:ea typeface="Garamond"/>
              <a:cs typeface="Garamond"/>
              <a:sym typeface="Garamond"/>
            </a:endParaRPr>
          </a:p>
        </p:txBody>
      </p:sp>
      <p:sp>
        <p:nvSpPr>
          <p:cNvPr id="79" name="Shape 55"/>
          <p:cNvSpPr txBox="1"/>
          <p:nvPr/>
        </p:nvSpPr>
        <p:spPr>
          <a:xfrm>
            <a:off x="12420600" y="11430000"/>
            <a:ext cx="5257150" cy="138258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200" dirty="0" smtClean="0">
                <a:solidFill>
                  <a:schemeClr val="bg2">
                    <a:lumMod val="50000"/>
                  </a:schemeClr>
                </a:solidFill>
                <a:latin typeface="Garamond" panose="02020404030301010803" pitchFamily="18" charset="0"/>
                <a:ea typeface="Garamond"/>
                <a:cs typeface="Garamond"/>
                <a:sym typeface="Garamond"/>
              </a:rPr>
              <a:t>Water Analysis</a:t>
            </a:r>
            <a:endParaRPr lang="en-US" sz="3200" dirty="0">
              <a:solidFill>
                <a:schemeClr val="bg2">
                  <a:lumMod val="50000"/>
                </a:schemeClr>
              </a:solidFill>
              <a:latin typeface="Garamond" panose="02020404030301010803" pitchFamily="18" charset="0"/>
              <a:ea typeface="Garamond"/>
              <a:cs typeface="Garamond"/>
              <a:sym typeface="Garamond"/>
            </a:endParaRPr>
          </a:p>
        </p:txBody>
      </p:sp>
      <p:pic>
        <p:nvPicPr>
          <p:cNvPr id="86" name="Picture 8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856848">
            <a:off x="8970914" y="12478497"/>
            <a:ext cx="2860768" cy="2550223"/>
          </a:xfrm>
          <a:prstGeom prst="rect">
            <a:avLst/>
          </a:prstGeom>
        </p:spPr>
      </p:pic>
      <p:sp>
        <p:nvSpPr>
          <p:cNvPr id="76" name="Shape 50"/>
          <p:cNvSpPr/>
          <p:nvPr/>
        </p:nvSpPr>
        <p:spPr>
          <a:xfrm rot="5400000">
            <a:off x="2135128" y="14914081"/>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sp>
        <p:nvSpPr>
          <p:cNvPr id="83" name="Shape 50"/>
          <p:cNvSpPr/>
          <p:nvPr/>
        </p:nvSpPr>
        <p:spPr>
          <a:xfrm rot="5400000">
            <a:off x="10098257" y="15962465"/>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sp>
        <p:nvSpPr>
          <p:cNvPr id="95" name="Shape 50"/>
          <p:cNvSpPr/>
          <p:nvPr/>
        </p:nvSpPr>
        <p:spPr>
          <a:xfrm rot="5400000">
            <a:off x="14359212" y="15962467"/>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 y="30042852"/>
            <a:ext cx="6236753" cy="4157835"/>
          </a:xfrm>
          <a:prstGeom prst="rect">
            <a:avLst/>
          </a:prstGeom>
        </p:spPr>
      </p:pic>
      <p:sp>
        <p:nvSpPr>
          <p:cNvPr id="80" name="Shape 50"/>
          <p:cNvSpPr/>
          <p:nvPr/>
        </p:nvSpPr>
        <p:spPr>
          <a:xfrm>
            <a:off x="7905185" y="131569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sp>
        <p:nvSpPr>
          <p:cNvPr id="81" name="Shape 55"/>
          <p:cNvSpPr txBox="1"/>
          <p:nvPr/>
        </p:nvSpPr>
        <p:spPr>
          <a:xfrm>
            <a:off x="4495800" y="11429999"/>
            <a:ext cx="3695873" cy="1382585"/>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200" dirty="0" smtClean="0">
                <a:solidFill>
                  <a:schemeClr val="bg2">
                    <a:lumMod val="50000"/>
                  </a:schemeClr>
                </a:solidFill>
                <a:latin typeface="Garamond" panose="02020404030301010803" pitchFamily="18" charset="0"/>
                <a:ea typeface="Garamond"/>
                <a:cs typeface="Garamond"/>
                <a:sym typeface="Garamond"/>
              </a:rPr>
              <a:t>Normalized Difference Infrared Index (NDII)</a:t>
            </a:r>
            <a:endParaRPr lang="en-US" sz="3200" dirty="0">
              <a:solidFill>
                <a:schemeClr val="bg2">
                  <a:lumMod val="50000"/>
                </a:schemeClr>
              </a:solidFill>
              <a:latin typeface="Garamond" panose="02020404030301010803" pitchFamily="18" charset="0"/>
              <a:ea typeface="Garamond"/>
              <a:cs typeface="Garamond"/>
              <a:sym typeface="Garamond"/>
            </a:endParaRPr>
          </a:p>
        </p:txBody>
      </p:sp>
      <p:sp>
        <p:nvSpPr>
          <p:cNvPr id="84" name="Shape 50"/>
          <p:cNvSpPr/>
          <p:nvPr/>
        </p:nvSpPr>
        <p:spPr>
          <a:xfrm rot="5400000">
            <a:off x="5827322" y="15962467"/>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sp>
        <p:nvSpPr>
          <p:cNvPr id="87" name="Shape 51"/>
          <p:cNvSpPr txBox="1"/>
          <p:nvPr/>
        </p:nvSpPr>
        <p:spPr>
          <a:xfrm>
            <a:off x="4514480" y="18925362"/>
            <a:ext cx="3695873" cy="782676"/>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r>
              <a:rPr lang="en-US" sz="2800" dirty="0" smtClean="0">
                <a:solidFill>
                  <a:schemeClr val="bg2">
                    <a:lumMod val="50000"/>
                  </a:schemeClr>
                </a:solidFill>
                <a:latin typeface="Garamond" panose="02020404030301010803" pitchFamily="18" charset="0"/>
                <a:ea typeface="Garamond"/>
                <a:cs typeface="Garamond"/>
                <a:sym typeface="Garamond"/>
              </a:rPr>
              <a:t>NDII Map</a:t>
            </a:r>
          </a:p>
        </p:txBody>
      </p:sp>
      <p:sp>
        <p:nvSpPr>
          <p:cNvPr id="90" name="Shape 50"/>
          <p:cNvSpPr/>
          <p:nvPr/>
        </p:nvSpPr>
        <p:spPr>
          <a:xfrm rot="5400000">
            <a:off x="5831124" y="18114481"/>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mc:AlternateContent xmlns:mc="http://schemas.openxmlformats.org/markup-compatibility/2006">
        <mc:Choice xmlns:a14="http://schemas.microsoft.com/office/drawing/2010/main" Requires="a14">
          <p:sp>
            <p:nvSpPr>
              <p:cNvPr id="88" name="Shape 51"/>
              <p:cNvSpPr txBox="1"/>
              <p:nvPr/>
            </p:nvSpPr>
            <p:spPr>
              <a:xfrm>
                <a:off x="4720153" y="16873762"/>
                <a:ext cx="3185031" cy="1143000"/>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14:m>
                  <m:oMathPara xmlns:m="http://schemas.openxmlformats.org/officeDocument/2006/math">
                    <m:oMathParaPr>
                      <m:jc m:val="centerGroup"/>
                    </m:oMathParaPr>
                    <m:oMath xmlns:m="http://schemas.openxmlformats.org/officeDocument/2006/math">
                      <m:r>
                        <a:rPr lang="en-US" sz="2400" b="0" i="1" smtClean="0">
                          <a:solidFill>
                            <a:schemeClr val="bg2">
                              <a:lumMod val="50000"/>
                            </a:schemeClr>
                          </a:solidFill>
                          <a:latin typeface="Cambria Math"/>
                          <a:ea typeface="Garamond"/>
                          <a:cs typeface="Garamond"/>
                          <a:sym typeface="Garamond"/>
                        </a:rPr>
                        <m:t>𝑁𝐷𝐼𝐼</m:t>
                      </m:r>
                      <m:r>
                        <a:rPr lang="en-US" sz="2400" b="0" i="1" smtClean="0">
                          <a:solidFill>
                            <a:schemeClr val="bg2">
                              <a:lumMod val="50000"/>
                            </a:schemeClr>
                          </a:solidFill>
                          <a:latin typeface="Cambria Math"/>
                          <a:ea typeface="Garamond"/>
                          <a:cs typeface="Garamond"/>
                          <a:sym typeface="Garamond"/>
                        </a:rPr>
                        <m:t>=</m:t>
                      </m:r>
                      <m:f>
                        <m:fPr>
                          <m:ctrlPr>
                            <a:rPr lang="en-US" sz="2400" b="0" i="1" smtClean="0">
                              <a:solidFill>
                                <a:schemeClr val="bg2">
                                  <a:lumMod val="50000"/>
                                </a:schemeClr>
                              </a:solidFill>
                              <a:latin typeface="Cambria Math" panose="02040503050406030204" pitchFamily="18" charset="0"/>
                              <a:sym typeface="Garamond"/>
                            </a:rPr>
                          </m:ctrlPr>
                        </m:fPr>
                        <m:num>
                          <m:r>
                            <a:rPr lang="en-US" sz="2400" b="0" i="1" smtClean="0">
                              <a:solidFill>
                                <a:schemeClr val="bg2">
                                  <a:lumMod val="50000"/>
                                </a:schemeClr>
                              </a:solidFill>
                              <a:latin typeface="Cambria Math"/>
                              <a:sym typeface="Garamond"/>
                            </a:rPr>
                            <m:t>𝑁𝐼𝑅</m:t>
                          </m:r>
                          <m:r>
                            <a:rPr lang="en-US" sz="2400" b="0" i="1" smtClean="0">
                              <a:solidFill>
                                <a:schemeClr val="bg2">
                                  <a:lumMod val="50000"/>
                                </a:schemeClr>
                              </a:solidFill>
                              <a:latin typeface="Cambria Math"/>
                              <a:sym typeface="Garamond"/>
                            </a:rPr>
                            <m:t>−</m:t>
                          </m:r>
                          <m:r>
                            <a:rPr lang="en-US" sz="2400" b="0" i="1" smtClean="0">
                              <a:solidFill>
                                <a:schemeClr val="bg2">
                                  <a:lumMod val="50000"/>
                                </a:schemeClr>
                              </a:solidFill>
                              <a:latin typeface="Cambria Math"/>
                              <a:sym typeface="Garamond"/>
                            </a:rPr>
                            <m:t>𝑆𝑊𝐼𝑅</m:t>
                          </m:r>
                        </m:num>
                        <m:den>
                          <m:r>
                            <a:rPr lang="en-US" sz="2400" b="0" i="1" smtClean="0">
                              <a:solidFill>
                                <a:schemeClr val="bg2">
                                  <a:lumMod val="50000"/>
                                </a:schemeClr>
                              </a:solidFill>
                              <a:latin typeface="Cambria Math"/>
                              <a:sym typeface="Garamond"/>
                            </a:rPr>
                            <m:t>𝑁𝐼𝑅</m:t>
                          </m:r>
                          <m:r>
                            <a:rPr lang="en-US" sz="2400" b="0" i="1" smtClean="0">
                              <a:solidFill>
                                <a:schemeClr val="bg2">
                                  <a:lumMod val="50000"/>
                                </a:schemeClr>
                              </a:solidFill>
                              <a:latin typeface="Cambria Math"/>
                              <a:sym typeface="Garamond"/>
                            </a:rPr>
                            <m:t>+</m:t>
                          </m:r>
                          <m:r>
                            <a:rPr lang="en-US" sz="2400" b="0" i="1" smtClean="0">
                              <a:solidFill>
                                <a:schemeClr val="bg2">
                                  <a:lumMod val="50000"/>
                                </a:schemeClr>
                              </a:solidFill>
                              <a:latin typeface="Cambria Math"/>
                              <a:sym typeface="Garamond"/>
                            </a:rPr>
                            <m:t>𝑆𝑊𝐼𝑅</m:t>
                          </m:r>
                        </m:den>
                      </m:f>
                    </m:oMath>
                  </m:oMathPara>
                </a14:m>
                <a:endParaRPr lang="en-US" sz="2400" dirty="0">
                  <a:solidFill>
                    <a:schemeClr val="bg2">
                      <a:lumMod val="50000"/>
                    </a:schemeClr>
                  </a:solidFill>
                  <a:latin typeface="Garamond" panose="02020404030301010803" pitchFamily="18" charset="0"/>
                  <a:ea typeface="Garamond"/>
                  <a:cs typeface="Garamond"/>
                  <a:sym typeface="Garamond"/>
                </a:endParaRPr>
              </a:p>
            </p:txBody>
          </p:sp>
        </mc:Choice>
        <mc:Fallback>
          <p:sp>
            <p:nvSpPr>
              <p:cNvPr id="88" name="Shape 51"/>
              <p:cNvSpPr txBox="1">
                <a:spLocks noRot="1" noChangeAspect="1" noMove="1" noResize="1" noEditPoints="1" noAdjustHandles="1" noChangeArrowheads="1" noChangeShapeType="1" noTextEdit="1"/>
              </p:cNvSpPr>
              <p:nvPr/>
            </p:nvSpPr>
            <p:spPr>
              <a:xfrm>
                <a:off x="4720153" y="16873762"/>
                <a:ext cx="3185031" cy="1143000"/>
              </a:xfrm>
              <a:prstGeom prst="rect">
                <a:avLst/>
              </a:prstGeom>
              <a:blipFill rotWithShape="0">
                <a:blip r:embed="rId18"/>
                <a:stretch>
                  <a:fillRect/>
                </a:stretch>
              </a:blipFill>
              <a:ln w="28575" cap="flat" cmpd="sng">
                <a:noFill/>
                <a:prstDash val="solid"/>
                <a:round/>
                <a:headEnd type="none" w="med" len="med"/>
                <a:tailEnd type="none" w="med" len="med"/>
              </a:ln>
            </p:spPr>
            <p:txBody>
              <a:bodyPr/>
              <a:lstStyle/>
              <a:p>
                <a:r>
                  <a:rPr lang="en-US">
                    <a:noFill/>
                  </a:rPr>
                  <a:t> </a:t>
                </a:r>
              </a:p>
            </p:txBody>
          </p:sp>
        </mc:Fallback>
      </mc:AlternateContent>
      <p:sp>
        <p:nvSpPr>
          <p:cNvPr id="100" name="Shape 51"/>
          <p:cNvSpPr txBox="1"/>
          <p:nvPr/>
        </p:nvSpPr>
        <p:spPr>
          <a:xfrm>
            <a:off x="8572538" y="18925362"/>
            <a:ext cx="3619462" cy="810438"/>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smtClean="0">
                <a:solidFill>
                  <a:schemeClr val="bg2">
                    <a:lumMod val="50000"/>
                  </a:schemeClr>
                </a:solidFill>
                <a:latin typeface="Garamond" panose="02020404030301010803" pitchFamily="18" charset="0"/>
                <a:ea typeface="Garamond"/>
                <a:cs typeface="Garamond"/>
                <a:sym typeface="Garamond"/>
              </a:rPr>
              <a:t>Thermal Map</a:t>
            </a:r>
            <a:endParaRPr lang="en-US" sz="2800" dirty="0">
              <a:solidFill>
                <a:schemeClr val="bg2">
                  <a:lumMod val="50000"/>
                </a:schemeClr>
              </a:solidFill>
              <a:latin typeface="Garamond" panose="02020404030301010803" pitchFamily="18" charset="0"/>
              <a:ea typeface="Garamond"/>
              <a:cs typeface="Garamond"/>
              <a:sym typeface="Garamond"/>
            </a:endParaRPr>
          </a:p>
        </p:txBody>
      </p:sp>
      <p:sp>
        <p:nvSpPr>
          <p:cNvPr id="73" name="Shape 50"/>
          <p:cNvSpPr/>
          <p:nvPr/>
        </p:nvSpPr>
        <p:spPr>
          <a:xfrm rot="5400000">
            <a:off x="2135868" y="18067308"/>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sz="1600" dirty="0">
              <a:latin typeface="Garamond" panose="02020404030301010803" pitchFamily="18" charset="0"/>
            </a:endParaRPr>
          </a:p>
        </p:txBody>
      </p:sp>
      <p:sp>
        <p:nvSpPr>
          <p:cNvPr id="74" name="Shape 51"/>
          <p:cNvSpPr txBox="1"/>
          <p:nvPr/>
        </p:nvSpPr>
        <p:spPr>
          <a:xfrm>
            <a:off x="914401" y="18925362"/>
            <a:ext cx="3200400" cy="782676"/>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smtClean="0">
                <a:solidFill>
                  <a:schemeClr val="bg2">
                    <a:lumMod val="50000"/>
                  </a:schemeClr>
                </a:solidFill>
                <a:latin typeface="Garamond" panose="02020404030301010803" pitchFamily="18" charset="0"/>
                <a:ea typeface="Garamond"/>
                <a:cs typeface="Garamond"/>
                <a:sym typeface="Garamond"/>
              </a:rPr>
              <a:t>Accuracy Assessment</a:t>
            </a:r>
            <a:endParaRPr lang="en-US" sz="2800" dirty="0">
              <a:solidFill>
                <a:schemeClr val="bg2">
                  <a:lumMod val="50000"/>
                </a:schemeClr>
              </a:solidFill>
              <a:latin typeface="Garamond" panose="02020404030301010803" pitchFamily="18" charset="0"/>
              <a:ea typeface="Garamond"/>
              <a:cs typeface="Garamond"/>
              <a:sym typeface="Garamond"/>
            </a:endParaRP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1134" y="25232405"/>
            <a:ext cx="2709161" cy="3783070"/>
          </a:xfrm>
          <a:prstGeom prst="rect">
            <a:avLst/>
          </a:prstGeom>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86568" y="25239653"/>
            <a:ext cx="2751475" cy="3783070"/>
          </a:xfrm>
          <a:prstGeom prst="rect">
            <a:avLst/>
          </a:prstGeom>
        </p:spPr>
      </p:pic>
      <p:pic>
        <p:nvPicPr>
          <p:cNvPr id="7" name="Pictur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83365" y="24676386"/>
            <a:ext cx="7419069" cy="4339031"/>
          </a:xfrm>
          <a:prstGeom prst="rect">
            <a:avLst/>
          </a:prstGeom>
        </p:spPr>
      </p:pic>
      <p:pic>
        <p:nvPicPr>
          <p:cNvPr id="43" name="Picture 4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45893" y="26886628"/>
            <a:ext cx="2454368" cy="2112748"/>
          </a:xfrm>
          <a:prstGeom prst="rect">
            <a:avLst/>
          </a:prstGeom>
        </p:spPr>
      </p:pic>
      <p:pic>
        <p:nvPicPr>
          <p:cNvPr id="82" name="Picture 8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1134" y="20731533"/>
            <a:ext cx="2651760" cy="3562696"/>
          </a:xfrm>
          <a:prstGeom prst="rect">
            <a:avLst/>
          </a:prstGeom>
          <a:ln w="19050">
            <a:solidFill>
              <a:schemeClr val="bg2">
                <a:lumMod val="50000"/>
              </a:schemeClr>
            </a:solidFill>
          </a:ln>
        </p:spPr>
      </p:pic>
      <p:pic>
        <p:nvPicPr>
          <p:cNvPr id="85" name="Picture 8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786568" y="20727213"/>
            <a:ext cx="2651760" cy="3567016"/>
          </a:xfrm>
          <a:prstGeom prst="rect">
            <a:avLst/>
          </a:prstGeom>
          <a:ln w="19050">
            <a:solidFill>
              <a:schemeClr val="bg2">
                <a:lumMod val="50000"/>
              </a:schemeClr>
            </a:solidFill>
          </a:ln>
        </p:spPr>
      </p:pic>
      <p:sp>
        <p:nvSpPr>
          <p:cNvPr id="91" name="TextBox 90"/>
          <p:cNvSpPr txBox="1"/>
          <p:nvPr/>
        </p:nvSpPr>
        <p:spPr>
          <a:xfrm>
            <a:off x="1317583" y="24485025"/>
            <a:ext cx="1952851" cy="646331"/>
          </a:xfrm>
          <a:prstGeom prst="rect">
            <a:avLst/>
          </a:prstGeom>
          <a:noFill/>
        </p:spPr>
        <p:txBody>
          <a:bodyPr wrap="square" rtlCol="0">
            <a:spAutoFit/>
          </a:bodyPr>
          <a:lstStyle/>
          <a:p>
            <a:pPr algn="ctr"/>
            <a:r>
              <a:rPr lang="en-US" sz="3600" b="1" dirty="0" smtClean="0">
                <a:solidFill>
                  <a:schemeClr val="tx1"/>
                </a:solidFill>
                <a:latin typeface="Garamond" panose="02020404030301010803" pitchFamily="18" charset="0"/>
              </a:rPr>
              <a:t>2002</a:t>
            </a:r>
            <a:endParaRPr lang="en-US" sz="3600" b="1" dirty="0">
              <a:solidFill>
                <a:schemeClr val="tx1"/>
              </a:solidFill>
              <a:latin typeface="Garamond" panose="02020404030301010803" pitchFamily="18" charset="0"/>
            </a:endParaRPr>
          </a:p>
        </p:txBody>
      </p:sp>
      <p:sp>
        <p:nvSpPr>
          <p:cNvPr id="102" name="TextBox 101"/>
          <p:cNvSpPr txBox="1"/>
          <p:nvPr/>
        </p:nvSpPr>
        <p:spPr>
          <a:xfrm>
            <a:off x="4185879" y="24485025"/>
            <a:ext cx="1952851" cy="646331"/>
          </a:xfrm>
          <a:prstGeom prst="rect">
            <a:avLst/>
          </a:prstGeom>
          <a:noFill/>
        </p:spPr>
        <p:txBody>
          <a:bodyPr wrap="square" rtlCol="0">
            <a:spAutoFit/>
          </a:bodyPr>
          <a:lstStyle/>
          <a:p>
            <a:pPr algn="ctr"/>
            <a:r>
              <a:rPr lang="en-US" sz="3600" b="1" dirty="0" smtClean="0">
                <a:solidFill>
                  <a:schemeClr val="tx1"/>
                </a:solidFill>
                <a:latin typeface="Garamond" panose="02020404030301010803" pitchFamily="18" charset="0"/>
              </a:rPr>
              <a:t>2014</a:t>
            </a:r>
            <a:endParaRPr lang="en-US" sz="3600" b="1" dirty="0">
              <a:solidFill>
                <a:schemeClr val="tx1"/>
              </a:solidFill>
              <a:latin typeface="Garamond" panose="02020404030301010803" pitchFamily="18" charset="0"/>
            </a:endParaRPr>
          </a:p>
        </p:txBody>
      </p:sp>
      <p:sp>
        <p:nvSpPr>
          <p:cNvPr id="104" name="TextBox 103"/>
          <p:cNvSpPr txBox="1"/>
          <p:nvPr/>
        </p:nvSpPr>
        <p:spPr>
          <a:xfrm>
            <a:off x="13591949" y="23850600"/>
            <a:ext cx="1952851" cy="646331"/>
          </a:xfrm>
          <a:prstGeom prst="rect">
            <a:avLst/>
          </a:prstGeom>
          <a:noFill/>
        </p:spPr>
        <p:txBody>
          <a:bodyPr wrap="square" rtlCol="0">
            <a:spAutoFit/>
          </a:bodyPr>
          <a:lstStyle/>
          <a:p>
            <a:pPr algn="ctr"/>
            <a:r>
              <a:rPr lang="en-US" sz="3600" b="1" dirty="0" smtClean="0">
                <a:solidFill>
                  <a:schemeClr val="tx1"/>
                </a:solidFill>
                <a:latin typeface="Garamond" panose="02020404030301010803" pitchFamily="18" charset="0"/>
              </a:rPr>
              <a:t>2014</a:t>
            </a:r>
            <a:endParaRPr lang="en-US" sz="3600" b="1" dirty="0">
              <a:solidFill>
                <a:schemeClr val="tx1"/>
              </a:solidFill>
              <a:latin typeface="Garamond" panose="02020404030301010803" pitchFamily="18" charset="0"/>
            </a:endParaRPr>
          </a:p>
        </p:txBody>
      </p:sp>
      <p:sp>
        <p:nvSpPr>
          <p:cNvPr id="105" name="TextBox 104"/>
          <p:cNvSpPr txBox="1"/>
          <p:nvPr/>
        </p:nvSpPr>
        <p:spPr>
          <a:xfrm>
            <a:off x="11734800" y="23850600"/>
            <a:ext cx="1952851" cy="646331"/>
          </a:xfrm>
          <a:prstGeom prst="rect">
            <a:avLst/>
          </a:prstGeom>
          <a:noFill/>
        </p:spPr>
        <p:txBody>
          <a:bodyPr wrap="square" rtlCol="0">
            <a:spAutoFit/>
          </a:bodyPr>
          <a:lstStyle/>
          <a:p>
            <a:pPr algn="ctr"/>
            <a:r>
              <a:rPr lang="en-US" sz="3600" b="1" dirty="0" smtClean="0">
                <a:solidFill>
                  <a:schemeClr val="tx1"/>
                </a:solidFill>
                <a:latin typeface="Garamond" panose="02020404030301010803" pitchFamily="18" charset="0"/>
              </a:rPr>
              <a:t>2003</a:t>
            </a:r>
            <a:endParaRPr lang="en-US" sz="3600" b="1" dirty="0">
              <a:solidFill>
                <a:schemeClr val="tx1"/>
              </a:solidFill>
              <a:latin typeface="Garamond" panose="02020404030301010803" pitchFamily="18" charset="0"/>
            </a:endParaRPr>
          </a:p>
        </p:txBody>
      </p:sp>
      <p:pic>
        <p:nvPicPr>
          <p:cNvPr id="99" name="Picture 9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346650" y="30928143"/>
            <a:ext cx="5622051" cy="3159593"/>
          </a:xfrm>
          <a:prstGeom prst="rect">
            <a:avLst/>
          </a:prstGeom>
        </p:spPr>
      </p:pic>
      <p:pic>
        <p:nvPicPr>
          <p:cNvPr id="108" name="Picture 10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3933024">
            <a:off x="1756537" y="15402897"/>
            <a:ext cx="1242250" cy="1931934"/>
          </a:xfrm>
          <a:prstGeom prst="rect">
            <a:avLst/>
          </a:prstGeom>
        </p:spPr>
      </p:pic>
      <p:graphicFrame>
        <p:nvGraphicFramePr>
          <p:cNvPr id="109" name="Table 108"/>
          <p:cNvGraphicFramePr>
            <a:graphicFrameLocks noGrp="1"/>
          </p:cNvGraphicFramePr>
          <p:nvPr>
            <p:extLst>
              <p:ext uri="{D42A27DB-BD31-4B8C-83A1-F6EECF244321}">
                <p14:modId xmlns:p14="http://schemas.microsoft.com/office/powerpoint/2010/main" val="44196184"/>
              </p:ext>
            </p:extLst>
          </p:nvPr>
        </p:nvGraphicFramePr>
        <p:xfrm>
          <a:off x="6745893" y="23646103"/>
          <a:ext cx="2454368" cy="2773680"/>
        </p:xfrm>
        <a:graphic>
          <a:graphicData uri="http://schemas.openxmlformats.org/drawingml/2006/table">
            <a:tbl>
              <a:tblPr firstRow="1" bandRow="1">
                <a:tableStyleId>{2D5ABB26-0587-4C30-8999-92F81FD0307C}</a:tableStyleId>
              </a:tblPr>
              <a:tblGrid>
                <a:gridCol w="1241353"/>
                <a:gridCol w="1213015"/>
              </a:tblGrid>
              <a:tr h="395873">
                <a:tc gridSpan="2">
                  <a:txBody>
                    <a:bodyPr/>
                    <a:lstStyle/>
                    <a:p>
                      <a:r>
                        <a:rPr lang="en-US" sz="2400" b="1" dirty="0" smtClean="0">
                          <a:solidFill>
                            <a:schemeClr val="bg2">
                              <a:lumMod val="50000"/>
                            </a:schemeClr>
                          </a:solidFill>
                        </a:rPr>
                        <a:t>Accuracy Assessment of Mesquite Trees</a:t>
                      </a:r>
                      <a:endParaRPr lang="en-US" sz="2400" b="1"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905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370840">
                <a:tc>
                  <a:txBody>
                    <a:bodyPr/>
                    <a:lstStyle/>
                    <a:p>
                      <a:r>
                        <a:rPr lang="en-US" sz="2000" dirty="0" smtClean="0">
                          <a:solidFill>
                            <a:schemeClr val="bg2">
                              <a:lumMod val="50000"/>
                            </a:schemeClr>
                          </a:solidFill>
                        </a:rPr>
                        <a:t>2002</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92%</a:t>
                      </a:r>
                      <a:endParaRPr lang="en-US" sz="2000" dirty="0">
                        <a:solidFill>
                          <a:schemeClr val="bg2">
                            <a:lumMod val="50000"/>
                          </a:schemeClr>
                        </a:solidFill>
                        <a:latin typeface="Century Gothic" panose="020B0502020202020204" pitchFamily="34" charset="0"/>
                      </a:endParaRPr>
                    </a:p>
                  </a:txBody>
                  <a:tcPr>
                    <a:lnL w="12700" cap="flat" cmpd="sng" algn="ctr">
                      <a:solidFill>
                        <a:schemeClr val="bg2">
                          <a:lumMod val="50000"/>
                        </a:schemeClr>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2006</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94%</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2010</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88%</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2014</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tcPr>
                </a:tc>
                <a:tc>
                  <a:txBody>
                    <a:bodyPr/>
                    <a:lstStyle/>
                    <a:p>
                      <a:r>
                        <a:rPr lang="en-US" sz="2000" dirty="0" smtClean="0">
                          <a:solidFill>
                            <a:schemeClr val="bg2">
                              <a:lumMod val="50000"/>
                            </a:schemeClr>
                          </a:solidFill>
                        </a:rPr>
                        <a:t>88%</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tcPr>
                </a:tc>
              </a:tr>
            </a:tbl>
          </a:graphicData>
        </a:graphic>
      </p:graphicFrame>
      <p:pic>
        <p:nvPicPr>
          <p:cNvPr id="111" name="Picture 11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61483" y="20421599"/>
            <a:ext cx="2632481" cy="3352801"/>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915148" y="25198776"/>
            <a:ext cx="2887286" cy="1318824"/>
          </a:xfrm>
          <a:prstGeom prst="rect">
            <a:avLst/>
          </a:prstGeom>
        </p:spPr>
      </p:pic>
      <p:pic>
        <p:nvPicPr>
          <p:cNvPr id="11" name="Picture 1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464184" y="20702421"/>
            <a:ext cx="2651616" cy="3605379"/>
          </a:xfrm>
          <a:prstGeom prst="rect">
            <a:avLst/>
          </a:prstGeom>
        </p:spPr>
      </p:pic>
      <p:pic>
        <p:nvPicPr>
          <p:cNvPr id="15" name="Picture 1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150780" y="20702421"/>
            <a:ext cx="2652226" cy="3592482"/>
          </a:xfrm>
          <a:prstGeom prst="rect">
            <a:avLst/>
          </a:prstGeom>
        </p:spPr>
      </p:pic>
      <p:sp>
        <p:nvSpPr>
          <p:cNvPr id="98" name="Shape 51"/>
          <p:cNvSpPr txBox="1"/>
          <p:nvPr/>
        </p:nvSpPr>
        <p:spPr>
          <a:xfrm>
            <a:off x="1139883" y="14152323"/>
            <a:ext cx="2781178" cy="652569"/>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800" dirty="0" smtClean="0">
                <a:solidFill>
                  <a:schemeClr val="bg2">
                    <a:lumMod val="50000"/>
                  </a:schemeClr>
                </a:solidFill>
                <a:latin typeface="Garamond" panose="02020404030301010803" pitchFamily="18" charset="0"/>
                <a:ea typeface="Garamond"/>
                <a:cs typeface="Garamond"/>
                <a:sym typeface="Garamond"/>
              </a:rPr>
              <a:t>TOA Reflectance</a:t>
            </a:r>
            <a:endParaRPr lang="en-US" sz="2800" dirty="0">
              <a:solidFill>
                <a:schemeClr val="bg2">
                  <a:lumMod val="50000"/>
                </a:schemeClr>
              </a:solidFill>
              <a:latin typeface="Garamond" panose="02020404030301010803" pitchFamily="18" charset="0"/>
              <a:ea typeface="Garamond"/>
              <a:cs typeface="Garamond"/>
              <a:sym typeface="Garamond"/>
            </a:endParaRPr>
          </a:p>
        </p:txBody>
      </p:sp>
      <p:pic>
        <p:nvPicPr>
          <p:cNvPr id="10" name="Picture 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420600" y="20731533"/>
            <a:ext cx="2447269" cy="2796683"/>
          </a:xfrm>
          <a:prstGeom prst="rect">
            <a:avLst/>
          </a:prstGeom>
          <a:ln>
            <a:solidFill>
              <a:schemeClr val="bg2">
                <a:lumMod val="75000"/>
              </a:schemeClr>
            </a:solidFill>
          </a:ln>
        </p:spPr>
      </p:pic>
      <p:sp>
        <p:nvSpPr>
          <p:cNvPr id="89" name="Shape 19"/>
          <p:cNvSpPr txBox="1"/>
          <p:nvPr/>
        </p:nvSpPr>
        <p:spPr>
          <a:xfrm>
            <a:off x="9296400" y="34061380"/>
            <a:ext cx="5622051" cy="594300"/>
          </a:xfrm>
          <a:prstGeom prst="rect">
            <a:avLst/>
          </a:prstGeom>
          <a:noFill/>
          <a:ln>
            <a:noFill/>
          </a:ln>
        </p:spPr>
        <p:txBody>
          <a:bodyPr lIns="91425" tIns="45700" rIns="91425" bIns="45700" anchor="t" anchorCtr="0">
            <a:noAutofit/>
          </a:bodyPr>
          <a:lstStyle/>
          <a:p>
            <a:pPr marL="0" marR="0" lvl="0" indent="0" algn="ctr" rtl="0">
              <a:buClr>
                <a:schemeClr val="dk1"/>
              </a:buClr>
              <a:buSzPct val="25000"/>
              <a:buFont typeface="Arial"/>
              <a:buNone/>
            </a:pPr>
            <a:r>
              <a:rPr lang="en-US" sz="2400" b="0" i="0" u="none" strike="noStrike" cap="none" baseline="0" dirty="0" smtClean="0">
                <a:solidFill>
                  <a:schemeClr val="dk1"/>
                </a:solidFill>
                <a:latin typeface="Garamond" panose="02020404030301010803" pitchFamily="18" charset="0"/>
                <a:ea typeface="Garamond"/>
                <a:cs typeface="Garamond"/>
                <a:sym typeface="Garamond"/>
              </a:rPr>
              <a:t>Laguna</a:t>
            </a:r>
            <a:r>
              <a:rPr lang="en-US" sz="2400" b="0" i="0" u="none" strike="noStrike" cap="none" dirty="0" smtClean="0">
                <a:solidFill>
                  <a:schemeClr val="dk1"/>
                </a:solidFill>
                <a:latin typeface="Garamond" panose="02020404030301010803" pitchFamily="18" charset="0"/>
                <a:ea typeface="Garamond"/>
                <a:cs typeface="Garamond"/>
                <a:sym typeface="Garamond"/>
              </a:rPr>
              <a:t> </a:t>
            </a:r>
            <a:r>
              <a:rPr lang="en-US" sz="2400" b="0" i="0" u="none" strike="noStrike" cap="none" dirty="0" smtClean="0">
                <a:solidFill>
                  <a:schemeClr val="dk1"/>
                </a:solidFill>
                <a:latin typeface="Garamond" panose="02020404030301010803" pitchFamily="18" charset="0"/>
                <a:ea typeface="Garamond"/>
                <a:cs typeface="Garamond"/>
                <a:sym typeface="Garamond"/>
              </a:rPr>
              <a:t>Madre</a:t>
            </a:r>
            <a:r>
              <a:rPr lang="en-US" sz="1600" b="0" i="0" u="none" strike="noStrike" cap="none" dirty="0" smtClean="0">
                <a:solidFill>
                  <a:schemeClr val="dk1"/>
                </a:solidFill>
                <a:latin typeface="Garamond" panose="02020404030301010803" pitchFamily="18" charset="0"/>
                <a:ea typeface="Garamond"/>
                <a:cs typeface="Garamond"/>
                <a:sym typeface="Garamond"/>
              </a:rPr>
              <a:t>. </a:t>
            </a:r>
            <a:r>
              <a:rPr lang="en-US" sz="1600" b="0" i="1" u="none" strike="noStrike" cap="none" dirty="0" smtClean="0">
                <a:solidFill>
                  <a:schemeClr val="dk1"/>
                </a:solidFill>
                <a:latin typeface="Garamond" panose="02020404030301010803" pitchFamily="18" charset="0"/>
                <a:ea typeface="Garamond"/>
                <a:cs typeface="Garamond"/>
                <a:sym typeface="Garamond"/>
              </a:rPr>
              <a:t>Credit</a:t>
            </a:r>
            <a:r>
              <a:rPr lang="en-US" sz="1600" b="0" i="1" u="none" strike="noStrike" cap="none" dirty="0" smtClean="0">
                <a:solidFill>
                  <a:schemeClr val="dk1"/>
                </a:solidFill>
                <a:latin typeface="Garamond" panose="02020404030301010803" pitchFamily="18" charset="0"/>
                <a:ea typeface="Garamond"/>
                <a:cs typeface="Garamond"/>
                <a:sym typeface="Garamond"/>
              </a:rPr>
              <a:t>: Joe </a:t>
            </a:r>
            <a:r>
              <a:rPr lang="en-US" sz="1600" b="0" i="1" u="none" strike="noStrike" cap="none" dirty="0" err="1" smtClean="0">
                <a:solidFill>
                  <a:schemeClr val="dk1"/>
                </a:solidFill>
                <a:latin typeface="Garamond" panose="02020404030301010803" pitchFamily="18" charset="0"/>
                <a:ea typeface="Garamond"/>
                <a:cs typeface="Garamond"/>
                <a:sym typeface="Garamond"/>
              </a:rPr>
              <a:t>Meiman</a:t>
            </a:r>
            <a:r>
              <a:rPr lang="en-US" sz="1600" b="0" i="1" u="none" strike="noStrike" cap="none" dirty="0" smtClean="0">
                <a:solidFill>
                  <a:schemeClr val="dk1"/>
                </a:solidFill>
                <a:latin typeface="Garamond" panose="02020404030301010803" pitchFamily="18" charset="0"/>
                <a:ea typeface="Garamond"/>
                <a:cs typeface="Garamond"/>
                <a:sym typeface="Garamond"/>
              </a:rPr>
              <a:t>, National Park Service</a:t>
            </a:r>
          </a:p>
        </p:txBody>
      </p:sp>
      <p:pic>
        <p:nvPicPr>
          <p:cNvPr id="23" name="Picture 2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2783800" y="13517423"/>
            <a:ext cx="3733801" cy="2674438"/>
          </a:xfrm>
          <a:prstGeom prst="rect">
            <a:avLst/>
          </a:prstGeom>
        </p:spPr>
      </p:pic>
      <p:sp>
        <p:nvSpPr>
          <p:cNvPr id="96" name="Shape 19"/>
          <p:cNvSpPr txBox="1"/>
          <p:nvPr/>
        </p:nvSpPr>
        <p:spPr>
          <a:xfrm>
            <a:off x="22707600" y="16163616"/>
            <a:ext cx="3982357" cy="498434"/>
          </a:xfrm>
          <a:prstGeom prst="rect">
            <a:avLst/>
          </a:prstGeom>
          <a:noFill/>
          <a:ln>
            <a:noFill/>
          </a:ln>
        </p:spPr>
        <p:txBody>
          <a:bodyPr lIns="91425" tIns="45700" rIns="91425" bIns="45700" anchor="t" anchorCtr="0">
            <a:noAutofit/>
          </a:bodyPr>
          <a:lstStyle/>
          <a:p>
            <a:pPr marL="0" marR="0" lvl="0" indent="0" algn="l" rtl="0">
              <a:buClr>
                <a:schemeClr val="dk1"/>
              </a:buClr>
              <a:buSzPct val="25000"/>
              <a:buFont typeface="Arial"/>
              <a:buNone/>
            </a:pPr>
            <a:r>
              <a:rPr lang="en-US" sz="2000" dirty="0" smtClean="0">
                <a:solidFill>
                  <a:schemeClr val="dk1"/>
                </a:solidFill>
                <a:latin typeface="Garamond" panose="02020404030301010803" pitchFamily="18" charset="0"/>
                <a:ea typeface="Garamond"/>
                <a:cs typeface="Garamond"/>
                <a:sym typeface="Garamond"/>
              </a:rPr>
              <a:t>Mesquite Trees</a:t>
            </a:r>
          </a:p>
          <a:p>
            <a:pPr marL="0" marR="0" lvl="0" indent="0" algn="l" rtl="0">
              <a:buClr>
                <a:schemeClr val="dk1"/>
              </a:buClr>
              <a:buSzPct val="25000"/>
              <a:buFont typeface="Arial"/>
              <a:buNone/>
            </a:pPr>
            <a:r>
              <a:rPr lang="en-US" sz="2000" dirty="0" smtClean="0">
                <a:solidFill>
                  <a:schemeClr val="dk1"/>
                </a:solidFill>
                <a:latin typeface="Garamond" panose="02020404030301010803" pitchFamily="18" charset="0"/>
                <a:ea typeface="Garamond"/>
                <a:cs typeface="Garamond"/>
                <a:sym typeface="Garamond"/>
              </a:rPr>
              <a:t>Credit: National Park Service</a:t>
            </a:r>
            <a:endParaRPr lang="en-US" sz="2000" b="0" i="0" u="none" strike="noStrike" cap="none" baseline="0" dirty="0" smtClean="0">
              <a:solidFill>
                <a:schemeClr val="dk1"/>
              </a:solidFill>
              <a:latin typeface="Garamond" panose="02020404030301010803" pitchFamily="18" charset="0"/>
              <a:ea typeface="Garamond"/>
              <a:cs typeface="Garamond"/>
              <a:sym typeface="Garamond"/>
            </a:endParaRPr>
          </a:p>
          <a:p>
            <a:pPr marL="0" marR="0" lvl="0" indent="0" algn="l" rtl="0">
              <a:buClr>
                <a:schemeClr val="dk1"/>
              </a:buClr>
              <a:buSzPct val="25000"/>
              <a:buFont typeface="Arial"/>
              <a:buNone/>
            </a:pPr>
            <a:endParaRPr lang="en-US" sz="2000" b="0" i="0" u="none" strike="noStrike" cap="none" baseline="0" dirty="0">
              <a:solidFill>
                <a:schemeClr val="dk1"/>
              </a:solidFill>
              <a:latin typeface="Garamond" panose="02020404030301010803" pitchFamily="18" charset="0"/>
              <a:ea typeface="Garamond"/>
              <a:cs typeface="Garamond"/>
              <a:sym typeface="Garamond"/>
            </a:endParaRPr>
          </a:p>
        </p:txBody>
      </p:sp>
      <p:pic>
        <p:nvPicPr>
          <p:cNvPr id="4" name="Picture 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8592800" y="15040959"/>
            <a:ext cx="1219200" cy="1084410"/>
          </a:xfrm>
          <a:prstGeom prst="rect">
            <a:avLst/>
          </a:prstGeom>
          <a:ln w="19050">
            <a:solidFill>
              <a:schemeClr val="bg2">
                <a:lumMod val="50000"/>
              </a:schemeClr>
            </a:solidFill>
          </a:ln>
        </p:spPr>
      </p:pic>
      <p:sp>
        <p:nvSpPr>
          <p:cNvPr id="93" name="Right Arrow 92"/>
          <p:cNvSpPr/>
          <p:nvPr/>
        </p:nvSpPr>
        <p:spPr>
          <a:xfrm flipH="1">
            <a:off x="20730211" y="14549650"/>
            <a:ext cx="856336" cy="552426"/>
          </a:xfrm>
          <a:prstGeom prst="rightArrow">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20371254" y="13402717"/>
            <a:ext cx="1574250" cy="954107"/>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Laguna Madre</a:t>
            </a:r>
            <a:endParaRPr lang="en-US" sz="2800" b="1" dirty="0">
              <a:solidFill>
                <a:schemeClr val="bg1"/>
              </a:solidFill>
              <a:latin typeface="Century Gothic" panose="020B0502020202020204" pitchFamily="34" charset="0"/>
            </a:endParaRPr>
          </a:p>
        </p:txBody>
      </p:sp>
      <p:sp>
        <p:nvSpPr>
          <p:cNvPr id="97" name="Shape 19"/>
          <p:cNvSpPr txBox="1"/>
          <p:nvPr/>
        </p:nvSpPr>
        <p:spPr>
          <a:xfrm>
            <a:off x="18592800" y="16277513"/>
            <a:ext cx="3982357" cy="491173"/>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000" b="0" i="0" u="none" strike="noStrike" cap="none" baseline="0" dirty="0" smtClean="0">
                <a:solidFill>
                  <a:schemeClr val="dk1"/>
                </a:solidFill>
                <a:latin typeface="Garamond" panose="02020404030301010803" pitchFamily="18" charset="0"/>
                <a:ea typeface="Garamond"/>
                <a:cs typeface="Garamond"/>
                <a:sym typeface="Garamond"/>
              </a:rPr>
              <a:t>Landsat</a:t>
            </a:r>
            <a:r>
              <a:rPr lang="en-US" sz="2000" b="0" i="0" u="none" strike="noStrike" cap="none" dirty="0" smtClean="0">
                <a:solidFill>
                  <a:schemeClr val="dk1"/>
                </a:solidFill>
                <a:latin typeface="Garamond" panose="02020404030301010803" pitchFamily="18" charset="0"/>
                <a:ea typeface="Garamond"/>
                <a:cs typeface="Garamond"/>
                <a:sym typeface="Garamond"/>
              </a:rPr>
              <a:t> 5 - TM Bands 7, 4, 2</a:t>
            </a:r>
            <a:endParaRPr lang="en-US" sz="2000" b="0" i="0" u="none" strike="noStrike" cap="none" baseline="0" dirty="0">
              <a:solidFill>
                <a:schemeClr val="dk1"/>
              </a:solidFill>
              <a:latin typeface="Garamond" panose="02020404030301010803" pitchFamily="18" charset="0"/>
              <a:ea typeface="Garamond"/>
              <a:cs typeface="Garamond"/>
              <a:sym typeface="Garamond"/>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TotalTime>
  <Words>686</Words>
  <Application>Microsoft Office PowerPoint</Application>
  <PresentationFormat>Custom</PresentationFormat>
  <Paragraphs>79</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Cambria Math</vt:lpstr>
      <vt:lpstr>Century Gothic</vt:lpstr>
      <vt:lpstr>Garamond</vt:lpstr>
      <vt:lpstr>Questrial</vt:lpstr>
      <vt:lpstr>Webdings</vt:lpstr>
      <vt:lpstr>Wingdings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Childs, Lauren M. (LARC-E3)[DEVELOP - Wise County (LaRC)]</cp:lastModifiedBy>
  <cp:revision>125</cp:revision>
  <dcterms:modified xsi:type="dcterms:W3CDTF">2015-07-27T14:55:25Z</dcterms:modified>
</cp:coreProperties>
</file>