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76" r:id="rId9"/>
    <p:sldId id="277" r:id="rId10"/>
    <p:sldId id="280" r:id="rId11"/>
    <p:sldId id="265" r:id="rId12"/>
    <p:sldId id="278" r:id="rId13"/>
    <p:sldId id="266" r:id="rId14"/>
    <p:sldId id="273"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FFDA97-C410-4515-9EC5-FAA965A8F652}">
  <a:tblStyle styleId="{DFFFDA97-C410-4515-9EC5-FAA965A8F65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76DEA7D7-A8CA-4C99-8529-A73FEB51DDB6}" styleName="Table_1">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21" autoAdjust="0"/>
  </p:normalViewPr>
  <p:slideViewPr>
    <p:cSldViewPr snapToGrid="0">
      <p:cViewPr varScale="1">
        <p:scale>
          <a:sx n="79" d="100"/>
          <a:sy n="79" d="100"/>
        </p:scale>
        <p:origin x="24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1627572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954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sz="1100" dirty="0" smtClean="0">
                <a:solidFill>
                  <a:srgbClr val="FF0000"/>
                </a:solidFill>
                <a:latin typeface="Century Gothic"/>
                <a:ea typeface="Century Gothic"/>
                <a:cs typeface="Century Gothic"/>
                <a:sym typeface="Century Gothic"/>
              </a:rPr>
              <a:t>Cool results!</a:t>
            </a:r>
            <a:endParaRPr lang="en-US" sz="1100" baseline="0" dirty="0" smtClean="0">
              <a:solidFill>
                <a:srgbClr val="FF0000"/>
              </a:solidFill>
              <a:latin typeface="Century Gothic"/>
              <a:ea typeface="Century Gothic"/>
              <a:cs typeface="Century Gothic"/>
              <a:sym typeface="Century Gothic"/>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967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The number of nesting sites</a:t>
            </a:r>
            <a:r>
              <a:rPr lang="en-US" baseline="0" dirty="0" smtClean="0"/>
              <a:t> in Maryland is very limited, so we investigated how future climate change will affect nest site distribution in Maryland. We used the Community Climate System Model 3 which are derived from the 4</a:t>
            </a:r>
            <a:r>
              <a:rPr lang="en-US" baseline="30000" dirty="0" smtClean="0"/>
              <a:t>th</a:t>
            </a:r>
            <a:r>
              <a:rPr lang="en-US" baseline="0" dirty="0" smtClean="0"/>
              <a:t> Assessment from the International Panel on Climate Change. We analyzed four different scenarios, one in which greenhouse gas emissions are halted at the year 2000. Then we examined a low emissions scenario based on a declining population and a huge push in green technology. The medium scenario also has a declining population and has a balanced use of fossil fuels and green technology. We also looked at worst case scenario with an increasing population with relatively the same fossil fuel use per capita. We are looking for when the temperature regime on coastal Maryland is similar to that of Florida and Georgia which hosts the largest loggerhead nesting grounds in the United States. We also used the climate models to estimate sea level rise which will affect nesting sites.</a:t>
            </a:r>
            <a:endParaRPr dirty="0"/>
          </a:p>
        </p:txBody>
      </p:sp>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0380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Cool results!</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12</a:t>
            </a:fld>
            <a:endParaRPr lang="en-US"/>
          </a:p>
        </p:txBody>
      </p:sp>
    </p:spTree>
    <p:extLst>
      <p:ext uri="{BB962C8B-B14F-4D97-AF65-F5344CB8AC3E}">
        <p14:creationId xmlns:p14="http://schemas.microsoft.com/office/powerpoint/2010/main" val="148401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Cool conclusions!</a:t>
            </a:r>
            <a:endParaRPr dirty="0"/>
          </a:p>
        </p:txBody>
      </p:sp>
      <p:sp>
        <p:nvSpPr>
          <p:cNvPr id="217" name="Shape 2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458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We would like to thank</a:t>
            </a:r>
            <a:r>
              <a:rPr lang="en-US" baseline="0" dirty="0" smtClean="0"/>
              <a:t> our science advisor Dr. John Bolten for all of his assistance as well as Gary Strand who helped us immensely with the climatological modeling. Thank you to Cindy and Amanda of the MD DNR for their help in this project and supplying us with datasets. Thank you.</a:t>
            </a:r>
            <a:endParaRPr dirty="0"/>
          </a:p>
        </p:txBody>
      </p:sp>
      <p:sp>
        <p:nvSpPr>
          <p:cNvPr id="276" name="Shape 2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235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rgbClr val="3B3838"/>
                </a:solidFill>
                <a:latin typeface="+mn-lt"/>
                <a:ea typeface="Questrial"/>
                <a:cs typeface="Questrial"/>
                <a:sym typeface="Questrial"/>
              </a:rPr>
              <a:t>For this study, we focused on Maryland’s coastline which touches the Atlantic Ocean and Chesapeake Bay. Since 1991, there have been 569 sea turtle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which are marked here with black dots. Sea turtle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refer to dead sea turtles that have either washed up on shore or were identified from boat.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include green sea turtles, loggerheads, </a:t>
            </a:r>
            <a:r>
              <a:rPr lang="en-US" sz="1200" b="0" i="0" u="none" strike="noStrike" cap="none" baseline="0" dirty="0" err="1" smtClean="0">
                <a:solidFill>
                  <a:srgbClr val="3B3838"/>
                </a:solidFill>
                <a:latin typeface="+mn-lt"/>
                <a:ea typeface="Questrial"/>
                <a:cs typeface="Questrial"/>
                <a:sym typeface="Questrial"/>
              </a:rPr>
              <a:t>kemp’s</a:t>
            </a:r>
            <a:r>
              <a:rPr lang="en-US" sz="1200" b="0" i="0" u="none" strike="noStrike" cap="none" baseline="0" dirty="0" smtClean="0">
                <a:solidFill>
                  <a:srgbClr val="3B3838"/>
                </a:solidFill>
                <a:latin typeface="+mn-lt"/>
                <a:ea typeface="Questrial"/>
                <a:cs typeface="Questrial"/>
                <a:sym typeface="Questrial"/>
              </a:rPr>
              <a:t> </a:t>
            </a:r>
            <a:r>
              <a:rPr lang="en-US" sz="1200" b="0" i="0" u="none" strike="noStrike" cap="none" baseline="0" dirty="0" err="1" smtClean="0">
                <a:solidFill>
                  <a:srgbClr val="3B3838"/>
                </a:solidFill>
                <a:latin typeface="+mn-lt"/>
                <a:ea typeface="Questrial"/>
                <a:cs typeface="Questrial"/>
                <a:sym typeface="Questrial"/>
              </a:rPr>
              <a:t>ridley</a:t>
            </a:r>
            <a:r>
              <a:rPr lang="en-US" sz="1200" b="0" i="0" u="none" strike="noStrike" cap="none" baseline="0" dirty="0" smtClean="0">
                <a:solidFill>
                  <a:srgbClr val="3B3838"/>
                </a:solidFill>
                <a:latin typeface="+mn-lt"/>
                <a:ea typeface="Questrial"/>
                <a:cs typeface="Questrial"/>
                <a:sym typeface="Questrial"/>
              </a:rPr>
              <a:t>, but 80% were loggerheads and are the focus of our study. The cause of the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are sometimes easy to determine such as a boat strike, but other times environmental variables such as temperature of algae activity can cause death. Any time a turtle is recovered, it gets reported to our partners, the Maryland Department of Natural Resources, for recovery and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smtClean="0">
              <a:solidFill>
                <a:srgbClr val="3B3838"/>
              </a:solidFill>
              <a:latin typeface="+mn-lt"/>
              <a:ea typeface="Questrial"/>
              <a:cs typeface="Questrial"/>
              <a:sym typeface="Questrial"/>
            </a:endParaRPr>
          </a:p>
          <a:p>
            <a:pPr>
              <a:spcBef>
                <a:spcPts val="0"/>
              </a:spcBef>
              <a:buNone/>
            </a:pPr>
            <a:endParaRPr dirty="0"/>
          </a:p>
        </p:txBody>
      </p:sp>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271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Due to the high prevalence of stranding, we focused our research on the loggerhead sea turtle, </a:t>
            </a:r>
            <a:r>
              <a:rPr lang="en-US" sz="1200" b="0" i="0" u="none" strike="noStrike" cap="none" baseline="0" dirty="0" err="1" smtClean="0">
                <a:solidFill>
                  <a:schemeClr val="dk1"/>
                </a:solidFill>
                <a:latin typeface="Calibri"/>
                <a:ea typeface="Calibri"/>
                <a:cs typeface="Calibri"/>
                <a:sym typeface="Calibri"/>
              </a:rPr>
              <a:t>Caretta</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caretta</a:t>
            </a:r>
            <a:r>
              <a:rPr lang="en-US" sz="1200" b="0" i="0" u="none" strike="noStrike" cap="none" baseline="0" dirty="0" smtClean="0">
                <a:solidFill>
                  <a:schemeClr val="dk1"/>
                </a:solidFill>
                <a:latin typeface="Calibri"/>
                <a:ea typeface="Calibri"/>
                <a:cs typeface="Calibri"/>
                <a:sym typeface="Calibri"/>
              </a:rPr>
              <a:t>. In the United States they are listed as threatened on the Endangered Species List. Their worldwide distribution is Endangered on the IUCN Red list. Although they can be found across the globe, their nesting is limited to warm temperate climates and the subtropics due to the need for warmer temperatures for hatchlings. At the moment, nesting events are quite rare along Maryland’s coasts.</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Turtle image source: https</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www.flickr.com/photos/myfwc/15224181729/in/photolist-ptMfSG-pciMYD-pciUPT</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Distribution image source: http://www.nmfs.noaa.gov/pr/pdfs/rangemaps/loggerhead_turtle.pdf</a:t>
            </a:r>
            <a:endParaRPr lang="en-US" sz="1200" b="0" i="0" u="none" strike="noStrike" cap="none" baseline="0"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88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Overall,</a:t>
            </a:r>
            <a:r>
              <a:rPr lang="en-US" baseline="0" dirty="0" smtClean="0"/>
              <a:t> our objectives for this study focus on three major topics: stranding, nesting, and climate change. For stranding, our goal is to determine if there is a relationship between sea surface temperatures, chlorophyll a, and sea turtle </a:t>
            </a:r>
            <a:r>
              <a:rPr lang="en-US" baseline="0" dirty="0" err="1" smtClean="0"/>
              <a:t>strandings</a:t>
            </a:r>
            <a:r>
              <a:rPr lang="en-US" baseline="0" dirty="0" smtClean="0"/>
              <a:t> to better aid the DNR in recovery. We also want to identify the best nesting locations for loggerheads along the Maryland Atlantic coastline. The most suitable locations can be protected by wildlife personnel. Finally, we want to see how loggerhead nesting will be affected by climate change. In particular, we want to generate an idea of when nesting may move northward and also to account for sea level rise in identifying the beaches that need to be conserved.</a:t>
            </a:r>
            <a:endParaRPr lang="en-US" dirty="0" smtClean="0"/>
          </a:p>
          <a:p>
            <a:pPr>
              <a:spcBef>
                <a:spcPts val="0"/>
              </a:spcBef>
              <a:buNone/>
            </a:pPr>
            <a:endParaRPr lang="en-US" dirty="0" smtClean="0"/>
          </a:p>
          <a:p>
            <a:pPr>
              <a:spcBef>
                <a:spcPts val="0"/>
              </a:spcBef>
              <a:buNone/>
            </a:pPr>
            <a:r>
              <a:rPr lang="en-US" dirty="0" smtClean="0"/>
              <a:t>Image: https://www.flickr.com/photos/mattkieffer/5287428193/in/photolist-94esc4-kHp2XC-cFvwL1-8qDP7G-jdbqM3-ehDM8y-bpytkw-dskgub-9A1NoD-or4kzn-5n59LX-nZRToJ-ohaMxN-7fji-aZX74r-4Uk5be-666WTD-paP35u-b4TnDv-7JzePt-9tfMjB-9tiJhN-9tiJCJ-smA95B-4UpnoJ-mZ3SWr-mZ5H6G-mZ3SpX-mZ3T4c-fq2qSf-fq2gNY-fq2eh1-bBv2j4-5m7doh-aCZYKs-7vriAM-4UpnmY-6F7VEy-nPPfAv-5rF57M-4Uk59D-7o6mWZ-5rF54T-qyhReF-9AHJGq-fpLVXH-fpLT8n-mZ3THi-fpLQQk-bUnkHQ</a:t>
            </a:r>
            <a:endParaRPr dirty="0"/>
          </a:p>
        </p:txBody>
      </p:sp>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1710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sz="1100">
                <a:latin typeface="Century Gothic"/>
                <a:ea typeface="Century Gothic"/>
                <a:cs typeface="Century Gothic"/>
                <a:sym typeface="Century Gothic"/>
              </a:rPr>
              <a:t>To further understand loggerhead strandings, locational information on sea turtle strandings were obtained from the Maryland Department of Natural Resources, which included GPS coordinates and additional data including species, morphology, possible cause of death, among others. </a:t>
            </a:r>
          </a:p>
          <a:p>
            <a:pPr>
              <a:spcBef>
                <a:spcPts val="0"/>
              </a:spcBef>
              <a:buNone/>
            </a:pPr>
            <a:r>
              <a:rPr lang="en-US" sz="1100">
                <a:latin typeface="Century Gothic"/>
                <a:ea typeface="Century Gothic"/>
                <a:cs typeface="Century Gothic"/>
                <a:sym typeface="Century Gothic"/>
              </a:rPr>
              <a:t>Additionally, chlorophyll-a and sea surface temperature (SST) datasets were obtained as 8-day composites from SeaWIFS, Aqua Moderate Resolution Imaging Spectroradiometer (MODIS), and Advanced Very High Resolution Radiometer (AVHRR) using the NOAA CoastWatch Program’s Environmental Research Division’s Data Access Program (ERDDAP). These oceanic datasets were gathered based on sea turtle stranding dates, specifically in the peak months of May to October from 1991 to present.  </a:t>
            </a:r>
            <a:r>
              <a:rPr lang="en-US" sz="1100">
                <a:solidFill>
                  <a:srgbClr val="FF0000"/>
                </a:solidFill>
                <a:latin typeface="Century Gothic"/>
                <a:ea typeface="Century Gothic"/>
                <a:cs typeface="Century Gothic"/>
                <a:sym typeface="Century Gothic"/>
              </a:rPr>
              <a:t>(should I talk about the different algorithms used for chla and sst detection?)</a:t>
            </a: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372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a:latin typeface="Questrial"/>
                <a:ea typeface="Questrial"/>
                <a:cs typeface="Questrial"/>
                <a:sym typeface="Questrial"/>
              </a:rPr>
              <a:t>After data acquisition, data processing was done mainly through scripting custom functions with Python programming in order to automate the process. Once, the ESRI ASCII formatted datasets were rasterized for chlorophyll-a and sea surface temperature, they were converted to point vector format to easily intersect the oceanic data to the region of interest. Then for each unique stranding a 20-km buffer zone was created and intersected to calculate the average value of chlorophyll and sea surface temperature within the greatest likely area of death. </a:t>
            </a:r>
            <a:r>
              <a:rPr lang="en-US" dirty="0" smtClean="0">
                <a:latin typeface="Questrial"/>
                <a:ea typeface="Questrial"/>
                <a:cs typeface="Questrial"/>
                <a:sym typeface="Questrial"/>
              </a:rPr>
              <a:t>The</a:t>
            </a:r>
            <a:r>
              <a:rPr lang="en-US" baseline="0" dirty="0" smtClean="0">
                <a:latin typeface="Questrial"/>
                <a:ea typeface="Questrial"/>
                <a:cs typeface="Questrial"/>
                <a:sym typeface="Questrial"/>
              </a:rPr>
              <a:t> 8-day composites from 1-4 weeks prior to the stranding date were used dependent on decomposition rate. </a:t>
            </a:r>
            <a:r>
              <a:rPr lang="en-US" dirty="0" smtClean="0">
                <a:latin typeface="Questrial"/>
                <a:ea typeface="Questrial"/>
                <a:cs typeface="Questrial"/>
                <a:sym typeface="Questrial"/>
              </a:rPr>
              <a:t>Lastly</a:t>
            </a:r>
            <a:r>
              <a:rPr lang="en-US" dirty="0">
                <a:latin typeface="Questrial"/>
                <a:ea typeface="Questrial"/>
                <a:cs typeface="Questrial"/>
                <a:sym typeface="Questrial"/>
              </a:rPr>
              <a:t>, data analysis and visualization were done through libraries such as </a:t>
            </a:r>
            <a:r>
              <a:rPr lang="en-US" dirty="0" err="1">
                <a:latin typeface="Questrial"/>
                <a:ea typeface="Questrial"/>
                <a:cs typeface="Questrial"/>
                <a:sym typeface="Questrial"/>
              </a:rPr>
              <a:t>scipy</a:t>
            </a:r>
            <a:r>
              <a:rPr lang="en-US" dirty="0">
                <a:latin typeface="Questrial"/>
                <a:ea typeface="Questrial"/>
                <a:cs typeface="Questrial"/>
                <a:sym typeface="Questrial"/>
              </a:rPr>
              <a:t> and </a:t>
            </a:r>
            <a:r>
              <a:rPr lang="en-US" dirty="0" err="1">
                <a:latin typeface="Questrial"/>
                <a:ea typeface="Questrial"/>
                <a:cs typeface="Questrial"/>
                <a:sym typeface="Questrial"/>
              </a:rPr>
              <a:t>seaborn</a:t>
            </a:r>
            <a:r>
              <a:rPr lang="en-US" dirty="0">
                <a:latin typeface="Questrial"/>
                <a:ea typeface="Questrial"/>
                <a:cs typeface="Questrial"/>
                <a:sym typeface="Questrial"/>
              </a:rPr>
              <a:t> to </a:t>
            </a:r>
            <a:r>
              <a:rPr lang="en-US" dirty="0" smtClean="0">
                <a:latin typeface="Questrial"/>
                <a:ea typeface="Questrial"/>
                <a:cs typeface="Questrial"/>
                <a:sym typeface="Questrial"/>
              </a:rPr>
              <a:t>determine the relationship between stranding and the oceanic variables. </a:t>
            </a:r>
          </a:p>
        </p:txBody>
      </p:sp>
      <p:sp>
        <p:nvSpPr>
          <p:cNvPr id="176" name="Shape 17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45673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lgn="just" rtl="0">
              <a:spcBef>
                <a:spcPts val="0"/>
              </a:spcBef>
              <a:buNone/>
            </a:pPr>
            <a:r>
              <a:rPr lang="en-US" sz="1100" dirty="0">
                <a:latin typeface="Century Gothic"/>
                <a:ea typeface="Century Gothic"/>
                <a:cs typeface="Century Gothic"/>
                <a:sym typeface="Century Gothic"/>
              </a:rPr>
              <a:t>The graph illustrates a comparison between the annual average chlorophyll-a concentrations, sea surface temperatures, and stranding counts for two distinct regions, Assateague Coastline (top) and Chesapeake Bay (bottom). The annual averages of exposed sea surface temperature range from about 11.95℃ in 2001 to 26.6℃ in 2013. While, exposure to chlorophyll-a range from 1.67mg/m</a:t>
            </a:r>
            <a:r>
              <a:rPr lang="en-US" sz="1100" baseline="30000" dirty="0">
                <a:latin typeface="Century Gothic"/>
                <a:ea typeface="Century Gothic"/>
                <a:cs typeface="Century Gothic"/>
                <a:sym typeface="Century Gothic"/>
              </a:rPr>
              <a:t>3</a:t>
            </a:r>
            <a:r>
              <a:rPr lang="en-US" sz="1100" dirty="0">
                <a:latin typeface="Century Gothic"/>
                <a:ea typeface="Century Gothic"/>
                <a:cs typeface="Century Gothic"/>
                <a:sym typeface="Century Gothic"/>
              </a:rPr>
              <a:t> in 1999 to 49.25 mg/m</a:t>
            </a:r>
            <a:r>
              <a:rPr lang="en-US" sz="1100" baseline="30000" dirty="0">
                <a:latin typeface="Century Gothic"/>
                <a:ea typeface="Century Gothic"/>
                <a:cs typeface="Century Gothic"/>
                <a:sym typeface="Century Gothic"/>
              </a:rPr>
              <a:t>3</a:t>
            </a:r>
            <a:r>
              <a:rPr lang="en-US" sz="1100" dirty="0">
                <a:latin typeface="Century Gothic"/>
                <a:ea typeface="Century Gothic"/>
                <a:cs typeface="Century Gothic"/>
                <a:sym typeface="Century Gothic"/>
              </a:rPr>
              <a:t> in 2014. Sea turtles are exposed to a higher range of chlorophyll and SST values, whereas the Assateague coastline exhibit a more steady trend. However, overall after undergoing the Pearson’s r correlation test there were no statistically significant relationship between sea turtle stranding and the oceanic variables. </a:t>
            </a:r>
          </a:p>
          <a:p>
            <a:pPr algn="just" rtl="0">
              <a:spcBef>
                <a:spcPts val="0"/>
              </a:spcBef>
              <a:buNone/>
            </a:pPr>
            <a:endParaRPr sz="1100" dirty="0">
              <a:latin typeface="Century Gothic"/>
              <a:ea typeface="Century Gothic"/>
              <a:cs typeface="Century Gothic"/>
              <a:sym typeface="Century Gothic"/>
            </a:endParaRPr>
          </a:p>
          <a:p>
            <a:pPr algn="just" rtl="0">
              <a:spcBef>
                <a:spcPts val="0"/>
              </a:spcBef>
              <a:buNone/>
            </a:pPr>
            <a:r>
              <a:rPr lang="en-US" sz="1100" dirty="0">
                <a:latin typeface="Century Gothic"/>
                <a:ea typeface="Century Gothic"/>
                <a:cs typeface="Century Gothic"/>
                <a:sym typeface="Century Gothic"/>
              </a:rPr>
              <a:t>Errors and uncertainties: </a:t>
            </a:r>
          </a:p>
          <a:p>
            <a:pPr algn="just" rtl="0">
              <a:spcBef>
                <a:spcPts val="0"/>
              </a:spcBef>
              <a:buNone/>
            </a:pPr>
            <a:r>
              <a:rPr lang="en-US" sz="1100" dirty="0">
                <a:latin typeface="Century Gothic"/>
                <a:ea typeface="Century Gothic"/>
                <a:cs typeface="Century Gothic"/>
                <a:sym typeface="Century Gothic"/>
              </a:rPr>
              <a:t>High discrepancies between 1998-2002 and 2003-2014 levels may be attributed to differences in resolution between the Aqua and </a:t>
            </a:r>
            <a:r>
              <a:rPr lang="en-US" sz="1100" dirty="0" err="1">
                <a:latin typeface="Century Gothic"/>
                <a:ea typeface="Century Gothic"/>
                <a:cs typeface="Century Gothic"/>
                <a:sym typeface="Century Gothic"/>
              </a:rPr>
              <a:t>SeaWiFS</a:t>
            </a:r>
            <a:r>
              <a:rPr lang="en-US" sz="1100" dirty="0">
                <a:latin typeface="Century Gothic"/>
                <a:ea typeface="Century Gothic"/>
                <a:cs typeface="Century Gothic"/>
                <a:sym typeface="Century Gothic"/>
              </a:rPr>
              <a:t> sensors, respectively. There were predominantly higher numbers of pixels missing near the coastal areas in the </a:t>
            </a:r>
            <a:r>
              <a:rPr lang="en-US" sz="1100" dirty="0" err="1">
                <a:latin typeface="Century Gothic"/>
                <a:ea typeface="Century Gothic"/>
                <a:cs typeface="Century Gothic"/>
                <a:sym typeface="Century Gothic"/>
              </a:rPr>
              <a:t>SeaWiFS</a:t>
            </a:r>
            <a:r>
              <a:rPr lang="en-US" sz="1100" dirty="0">
                <a:latin typeface="Century Gothic"/>
                <a:ea typeface="Century Gothic"/>
                <a:cs typeface="Century Gothic"/>
                <a:sym typeface="Century Gothic"/>
              </a:rPr>
              <a:t> datasets and can attribute to the lower levels of chlorophyll during those years. </a:t>
            </a:r>
          </a:p>
          <a:p>
            <a:pPr algn="just" rtl="0">
              <a:spcBef>
                <a:spcPts val="0"/>
              </a:spcBef>
              <a:buNone/>
            </a:pPr>
            <a:r>
              <a:rPr lang="en-US" sz="1100" dirty="0">
                <a:latin typeface="Century Gothic"/>
                <a:ea typeface="Century Gothic"/>
                <a:cs typeface="Century Gothic"/>
                <a:sym typeface="Century Gothic"/>
              </a:rPr>
              <a:t>With the lack of </a:t>
            </a:r>
            <a:r>
              <a:rPr lang="en-US" sz="1100" i="1" dirty="0">
                <a:latin typeface="Century Gothic"/>
                <a:ea typeface="Century Gothic"/>
                <a:cs typeface="Century Gothic"/>
                <a:sym typeface="Century Gothic"/>
              </a:rPr>
              <a:t>in situ </a:t>
            </a:r>
            <a:r>
              <a:rPr lang="en-US" sz="1100" dirty="0">
                <a:latin typeface="Century Gothic"/>
                <a:ea typeface="Century Gothic"/>
                <a:cs typeface="Century Gothic"/>
                <a:sym typeface="Century Gothic"/>
              </a:rPr>
              <a:t>measurements corresponding to the strand date, there are uncertainties in regards to chlorophyll-a and sea surface temperature values and are highly dependent upon the sensor’s resolution and algorithm used for detection. In addition, exposure is based on assumption of 14 days prior to stranding date, which is not consistently accurate among individual sea turtles. </a:t>
            </a:r>
          </a:p>
        </p:txBody>
      </p:sp>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298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sz="1100" dirty="0" smtClean="0">
                <a:solidFill>
                  <a:srgbClr val="FF0000"/>
                </a:solidFill>
                <a:latin typeface="Century Gothic"/>
                <a:ea typeface="Century Gothic"/>
                <a:cs typeface="Century Gothic"/>
                <a:sym typeface="Century Gothic"/>
              </a:rPr>
              <a:t>http://www.geo-matching.com/products/id1919-worldview-2.html</a:t>
            </a:r>
          </a:p>
          <a:p>
            <a:pPr rtl="0">
              <a:spcBef>
                <a:spcPts val="0"/>
              </a:spcBef>
              <a:buNone/>
            </a:pPr>
            <a:endParaRPr lang="en-US" sz="1100" dirty="0" smtClean="0">
              <a:solidFill>
                <a:srgbClr val="FF0000"/>
              </a:solidFill>
              <a:latin typeface="Century Gothic"/>
              <a:ea typeface="Century Gothic"/>
              <a:cs typeface="Century Gothic"/>
              <a:sym typeface="Century Gothic"/>
            </a:endParaRPr>
          </a:p>
          <a:p>
            <a:pPr rtl="0">
              <a:spcBef>
                <a:spcPts val="0"/>
              </a:spcBef>
              <a:buNone/>
            </a:pPr>
            <a:r>
              <a:rPr lang="en-US" sz="1100" dirty="0" smtClean="0">
                <a:solidFill>
                  <a:srgbClr val="FF0000"/>
                </a:solidFill>
                <a:latin typeface="Century Gothic"/>
                <a:ea typeface="Century Gothic"/>
                <a:cs typeface="Century Gothic"/>
                <a:sym typeface="Century Gothic"/>
              </a:rPr>
              <a:t>http://soundwaves.usgs.gov/2007/09/meetings2.html</a:t>
            </a:r>
          </a:p>
          <a:p>
            <a:pPr rtl="0">
              <a:spcBef>
                <a:spcPts val="0"/>
              </a:spcBef>
              <a:buNone/>
            </a:pPr>
            <a:endParaRPr lang="en-US" sz="1100" dirty="0" smtClean="0">
              <a:solidFill>
                <a:srgbClr val="FF0000"/>
              </a:solidFill>
              <a:latin typeface="Century Gothic"/>
              <a:ea typeface="Century Gothic"/>
              <a:cs typeface="Century Gothic"/>
              <a:sym typeface="Century Gothic"/>
            </a:endParaRPr>
          </a:p>
          <a:p>
            <a:pPr rtl="0">
              <a:spcBef>
                <a:spcPts val="0"/>
              </a:spcBef>
              <a:buNone/>
            </a:pPr>
            <a:r>
              <a:rPr lang="en-US" sz="1100" dirty="0" err="1" smtClean="0">
                <a:solidFill>
                  <a:srgbClr val="FF0000"/>
                </a:solidFill>
                <a:latin typeface="Century Gothic"/>
                <a:ea typeface="Century Gothic"/>
                <a:cs typeface="Century Gothic"/>
                <a:sym typeface="Century Gothic"/>
              </a:rPr>
              <a:t>LiDAR</a:t>
            </a:r>
            <a:r>
              <a:rPr lang="en-US" sz="1100" dirty="0" smtClean="0">
                <a:solidFill>
                  <a:srgbClr val="FF0000"/>
                </a:solidFill>
                <a:latin typeface="Century Gothic"/>
                <a:ea typeface="Century Gothic"/>
                <a:cs typeface="Century Gothic"/>
                <a:sym typeface="Century Gothic"/>
              </a:rPr>
              <a:t>-derived</a:t>
            </a:r>
            <a:r>
              <a:rPr lang="en-US" sz="1100" baseline="0" dirty="0" smtClean="0">
                <a:solidFill>
                  <a:srgbClr val="FF0000"/>
                </a:solidFill>
                <a:latin typeface="Century Gothic"/>
                <a:ea typeface="Century Gothic"/>
                <a:cs typeface="Century Gothic"/>
                <a:sym typeface="Century Gothic"/>
              </a:rPr>
              <a:t> DEM was obtained from the USGS survey of the NE Atlantic coast following Hurricane Sandy (November 2012). This was used to create subsequent topographic layers in next slide</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WV2 imagery was obtained for the study area (coast only) and used for shoreline delineation, digitization of coastal development boundary.</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TIGER line files for roads in MD obtained from USCB, used for development distance and development boundary steps.</a:t>
            </a:r>
            <a:endParaRPr lang="en-US" sz="1100" dirty="0" smtClean="0">
              <a:solidFill>
                <a:srgbClr val="FF0000"/>
              </a:solidFill>
              <a:latin typeface="Century Gothic"/>
              <a:ea typeface="Century Gothic"/>
              <a:cs typeface="Century Gothic"/>
              <a:sym typeface="Century Gothic"/>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570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endParaRPr lang="en-US" sz="1100" dirty="0" smtClean="0">
              <a:solidFill>
                <a:srgbClr val="FF0000"/>
              </a:solidFill>
              <a:latin typeface="Century Gothic"/>
              <a:ea typeface="Century Gothic"/>
              <a:cs typeface="Century Gothic"/>
              <a:sym typeface="Century Gothic"/>
            </a:endParaRPr>
          </a:p>
          <a:p>
            <a:pPr rtl="0">
              <a:spcBef>
                <a:spcPts val="0"/>
              </a:spcBef>
              <a:buNone/>
            </a:pPr>
            <a:r>
              <a:rPr lang="en-US" sz="1100" dirty="0" smtClean="0">
                <a:solidFill>
                  <a:srgbClr val="FF0000"/>
                </a:solidFill>
                <a:latin typeface="Century Gothic"/>
                <a:ea typeface="Century Gothic"/>
                <a:cs typeface="Century Gothic"/>
                <a:sym typeface="Century Gothic"/>
              </a:rPr>
              <a:t>Original</a:t>
            </a:r>
            <a:r>
              <a:rPr lang="en-US" sz="1100" baseline="0" dirty="0" smtClean="0">
                <a:solidFill>
                  <a:srgbClr val="FF0000"/>
                </a:solidFill>
                <a:latin typeface="Century Gothic"/>
                <a:ea typeface="Century Gothic"/>
                <a:cs typeface="Century Gothic"/>
                <a:sym typeface="Century Gothic"/>
              </a:rPr>
              <a:t> DEM was used to create slope, aspect layers to aid in ID of beach zone (also used imagery in this step).</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Slope suitability was determined from DEM, clipped to beach, </a:t>
            </a:r>
            <a:r>
              <a:rPr lang="en-US" sz="1100" baseline="0" dirty="0" err="1" smtClean="0">
                <a:solidFill>
                  <a:srgbClr val="FF0000"/>
                </a:solidFill>
                <a:latin typeface="Century Gothic"/>
                <a:ea typeface="Century Gothic"/>
                <a:cs typeface="Century Gothic"/>
                <a:sym typeface="Century Gothic"/>
              </a:rPr>
              <a:t>reclassed</a:t>
            </a:r>
            <a:r>
              <a:rPr lang="en-US" sz="1100" baseline="0" dirty="0" smtClean="0">
                <a:solidFill>
                  <a:srgbClr val="FF0000"/>
                </a:solidFill>
                <a:latin typeface="Century Gothic"/>
                <a:ea typeface="Century Gothic"/>
                <a:cs typeface="Century Gothic"/>
                <a:sym typeface="Century Gothic"/>
              </a:rPr>
              <a:t> (LH prefer lower slopes)</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Beach width determined by overlaying grid/points on beach zone, calculating distance, reclassifying resulting raster (from point </a:t>
            </a:r>
            <a:r>
              <a:rPr lang="en-US" sz="1100" baseline="0" dirty="0" smtClean="0">
                <a:solidFill>
                  <a:srgbClr val="FF0000"/>
                </a:solidFill>
                <a:latin typeface="Century Gothic"/>
                <a:ea typeface="Century Gothic"/>
                <a:cs typeface="Century Gothic"/>
                <a:sym typeface="Wingdings" panose="05000000000000000000" pitchFamily="2" charset="2"/>
              </a:rPr>
              <a:t> raster step, resampling used, 4-classes of width [wider beaches better])</a:t>
            </a:r>
          </a:p>
          <a:p>
            <a:pPr rtl="0">
              <a:spcBef>
                <a:spcPts val="0"/>
              </a:spcBef>
              <a:buNone/>
            </a:pPr>
            <a:endParaRPr lang="en-US" sz="1100" baseline="0" dirty="0" smtClean="0">
              <a:solidFill>
                <a:srgbClr val="FF0000"/>
              </a:solidFill>
              <a:latin typeface="Century Gothic"/>
              <a:ea typeface="Century Gothic"/>
              <a:cs typeface="Century Gothic"/>
              <a:sym typeface="Wingdings" panose="05000000000000000000" pitchFamily="2" charset="2"/>
            </a:endParaRPr>
          </a:p>
          <a:p>
            <a:pPr rtl="0">
              <a:spcBef>
                <a:spcPts val="0"/>
              </a:spcBef>
              <a:buNone/>
            </a:pPr>
            <a:r>
              <a:rPr lang="en-US" sz="1100" baseline="0" dirty="0" smtClean="0">
                <a:solidFill>
                  <a:srgbClr val="FF0000"/>
                </a:solidFill>
                <a:latin typeface="Century Gothic"/>
                <a:ea typeface="Century Gothic"/>
                <a:cs typeface="Century Gothic"/>
                <a:sym typeface="Wingdings" panose="05000000000000000000" pitchFamily="2" charset="2"/>
              </a:rPr>
              <a:t>Distance to development suitability determined by using TIGER road (and some imagery) to find furthest shore-side dev. boundary, used as index of human activity which can negatively affect STs. Calculated distance layer, clipped and reclassified to beach zone for suitability (farther from dev. the better). Also included campgrounds/possible high-traffic areas of AINS.</a:t>
            </a:r>
          </a:p>
          <a:p>
            <a:pPr rtl="0">
              <a:spcBef>
                <a:spcPts val="0"/>
              </a:spcBef>
              <a:buNone/>
            </a:pPr>
            <a:endParaRPr lang="en-US" sz="1100" baseline="0" dirty="0" smtClean="0">
              <a:solidFill>
                <a:srgbClr val="FF0000"/>
              </a:solidFill>
              <a:latin typeface="Century Gothic"/>
              <a:ea typeface="Century Gothic"/>
              <a:cs typeface="Century Gothic"/>
              <a:sym typeface="Wingdings" panose="05000000000000000000" pitchFamily="2" charset="2"/>
            </a:endParaRPr>
          </a:p>
          <a:p>
            <a:pPr rtl="0">
              <a:spcBef>
                <a:spcPts val="0"/>
              </a:spcBef>
              <a:buNone/>
            </a:pPr>
            <a:r>
              <a:rPr lang="en-US" sz="1100" baseline="0" dirty="0" smtClean="0">
                <a:solidFill>
                  <a:srgbClr val="FF0000"/>
                </a:solidFill>
                <a:latin typeface="Century Gothic"/>
                <a:ea typeface="Century Gothic"/>
                <a:cs typeface="Century Gothic"/>
                <a:sym typeface="Wingdings" panose="05000000000000000000" pitchFamily="2" charset="2"/>
              </a:rPr>
              <a:t>Multiplied / collated 3 suitability layers together to make overall suitability (was a 64-class layer, reclassified to 4-class for simplicity. </a:t>
            </a:r>
            <a:r>
              <a:rPr lang="en-US" sz="1100" baseline="0" smtClean="0">
                <a:solidFill>
                  <a:srgbClr val="FF0000"/>
                </a:solidFill>
                <a:latin typeface="Century Gothic"/>
                <a:ea typeface="Century Gothic"/>
                <a:cs typeface="Century Gothic"/>
                <a:sym typeface="Wingdings" panose="05000000000000000000" pitchFamily="2" charset="2"/>
              </a:rPr>
              <a:t>THIS MAY CHANGE)</a:t>
            </a:r>
            <a:endParaRPr lang="en-US" sz="1100" baseline="0" smtClean="0">
              <a:solidFill>
                <a:srgbClr val="FF0000"/>
              </a:solidFill>
              <a:latin typeface="Century Gothic"/>
              <a:ea typeface="Century Gothic"/>
              <a:cs typeface="Century Gothic"/>
              <a:sym typeface="Century Gothic"/>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4192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3"/>
          </p:nvPr>
        </p:nvSpPr>
        <p:spPr>
          <a:xfrm>
            <a:off x="0" y="3429000"/>
            <a:ext cx="9144000" cy="3429000"/>
          </a:xfrm>
          <a:prstGeom prst="rect">
            <a:avLst/>
          </a:prstGeom>
          <a:noFill/>
          <a:ln>
            <a:noFill/>
          </a:ln>
        </p:spPr>
      </p:sp>
      <p:sp>
        <p:nvSpPr>
          <p:cNvPr id="53" name="Shape 5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2" name="Shape 72"/>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a:spLocks noGrp="1"/>
          </p:cNvSpPr>
          <p:nvPr>
            <p:ph type="pic" idx="3"/>
          </p:nvPr>
        </p:nvSpPr>
        <p:spPr>
          <a:xfrm>
            <a:off x="0" y="0"/>
            <a:ext cx="9144000" cy="3429000"/>
          </a:xfrm>
          <a:prstGeom prst="rect">
            <a:avLst/>
          </a:prstGeom>
          <a:noFill/>
          <a:ln>
            <a:noFill/>
          </a:ln>
        </p:spPr>
      </p:sp>
      <p:sp>
        <p:nvSpPr>
          <p:cNvPr id="82" name="Shape 8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3"/>
        <p:cNvGrpSpPr/>
        <p:nvPr/>
      </p:nvGrpSpPr>
      <p:grpSpPr>
        <a:xfrm>
          <a:off x="0" y="0"/>
          <a:ext cx="0" cy="0"/>
          <a:chOff x="0" y="0"/>
          <a:chExt cx="0" cy="0"/>
        </a:xfrm>
      </p:grpSpPr>
      <p:sp>
        <p:nvSpPr>
          <p:cNvPr id="84" name="Shape 8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5" name="Shape 8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6" name="Shape 8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a:spLocks noGrp="1"/>
          </p:cNvSpPr>
          <p:nvPr>
            <p:ph type="pic" idx="3"/>
          </p:nvPr>
        </p:nvSpPr>
        <p:spPr>
          <a:xfrm>
            <a:off x="0" y="3429000"/>
            <a:ext cx="9144000" cy="3429000"/>
          </a:xfrm>
          <a:prstGeom prst="rect">
            <a:avLst/>
          </a:prstGeom>
          <a:noFill/>
          <a:ln>
            <a:noFill/>
          </a:ln>
        </p:spPr>
      </p:sp>
      <p:sp>
        <p:nvSpPr>
          <p:cNvPr id="89" name="Shape 8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0"/>
        <p:cNvGrpSpPr/>
        <p:nvPr/>
      </p:nvGrpSpPr>
      <p:grpSpPr>
        <a:xfrm>
          <a:off x="0" y="0"/>
          <a:ext cx="0" cy="0"/>
          <a:chOff x="0" y="0"/>
          <a:chExt cx="0" cy="0"/>
        </a:xfrm>
      </p:grpSpPr>
      <p:sp>
        <p:nvSpPr>
          <p:cNvPr id="91" name="Shape 9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2" name="Shape 9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3" name="Shape 9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95"/>
        <p:cNvGrpSpPr/>
        <p:nvPr/>
      </p:nvGrpSpPr>
      <p:grpSpPr>
        <a:xfrm>
          <a:off x="0" y="0"/>
          <a:ext cx="0" cy="0"/>
          <a:chOff x="0" y="0"/>
          <a:chExt cx="0" cy="0"/>
        </a:xfrm>
      </p:grpSpPr>
      <p:sp>
        <p:nvSpPr>
          <p:cNvPr id="96" name="Shape 9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7" name="Shape 9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8" name="Shape 98"/>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99" name="Shape 9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100" name="Shape 10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Questrial"/>
                <a:ea typeface="Questrial"/>
                <a:cs typeface="Questrial"/>
                <a:sym typeface="Questrial"/>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1.png"/><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1564512"/>
            <a:ext cx="7772400" cy="2432304"/>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accent1"/>
              </a:buClr>
              <a:buSzPct val="25000"/>
              <a:buFont typeface="Arial"/>
              <a:buNone/>
            </a:pPr>
            <a:r>
              <a:rPr lang="en-US" sz="7200" b="1" i="0" u="none" strike="noStrike" cap="none" baseline="0" dirty="0">
                <a:solidFill>
                  <a:schemeClr val="accent1"/>
                </a:solidFill>
                <a:latin typeface="+mj-lt"/>
                <a:ea typeface="Questrial"/>
                <a:cs typeface="Questrial"/>
                <a:sym typeface="Questrial"/>
              </a:rPr>
              <a:t>Maryland Ecological Forecasting</a:t>
            </a:r>
          </a:p>
        </p:txBody>
      </p:sp>
      <p:sp>
        <p:nvSpPr>
          <p:cNvPr id="105" name="Shape 105"/>
          <p:cNvSpPr txBox="1">
            <a:spLocks noGrp="1"/>
          </p:cNvSpPr>
          <p:nvPr>
            <p:ph type="body" idx="2"/>
          </p:nvPr>
        </p:nvSpPr>
        <p:spPr>
          <a:xfrm>
            <a:off x="3021781" y="5402771"/>
            <a:ext cx="3182111" cy="3693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585454"/>
              </a:buClr>
              <a:buSzPct val="25000"/>
              <a:buFont typeface="Arial"/>
              <a:buNone/>
            </a:pPr>
            <a:r>
              <a:rPr lang="en-US" sz="1800" b="0" i="0" u="none" strike="noStrike" cap="none" baseline="0" dirty="0">
                <a:solidFill>
                  <a:srgbClr val="585454"/>
                </a:solidFill>
                <a:latin typeface="+mn-lt"/>
                <a:ea typeface="Questrial"/>
                <a:cs typeface="Questrial"/>
                <a:sym typeface="Questrial"/>
              </a:rPr>
              <a:t>Chris Long (Project Lead)</a:t>
            </a:r>
          </a:p>
        </p:txBody>
      </p:sp>
      <p:sp>
        <p:nvSpPr>
          <p:cNvPr id="106" name="Shape 106"/>
          <p:cNvSpPr txBox="1">
            <a:spLocks noGrp="1"/>
          </p:cNvSpPr>
          <p:nvPr>
            <p:ph type="body" idx="3"/>
          </p:nvPr>
        </p:nvSpPr>
        <p:spPr>
          <a:xfrm>
            <a:off x="3021781" y="5795964"/>
            <a:ext cx="3182111" cy="3693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585454"/>
              </a:buClr>
              <a:buSzPct val="25000"/>
              <a:buFont typeface="Arial"/>
              <a:buNone/>
            </a:pPr>
            <a:r>
              <a:rPr lang="en-US" sz="1800" b="0" i="0" u="none" strike="noStrike" cap="none" baseline="0">
                <a:solidFill>
                  <a:srgbClr val="585454"/>
                </a:solidFill>
                <a:latin typeface="+mn-lt"/>
                <a:ea typeface="Questrial"/>
                <a:cs typeface="Questrial"/>
                <a:sym typeface="Questrial"/>
              </a:rPr>
              <a:t>Erica Scaduto</a:t>
            </a:r>
          </a:p>
        </p:txBody>
      </p:sp>
      <p:sp>
        <p:nvSpPr>
          <p:cNvPr id="107" name="Shape 107"/>
          <p:cNvSpPr txBox="1">
            <a:spLocks noGrp="1"/>
          </p:cNvSpPr>
          <p:nvPr>
            <p:ph type="body" idx="4"/>
          </p:nvPr>
        </p:nvSpPr>
        <p:spPr>
          <a:xfrm>
            <a:off x="3021781" y="6198300"/>
            <a:ext cx="3182111" cy="3693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585454"/>
              </a:buClr>
              <a:buSzPct val="25000"/>
              <a:buFont typeface="Arial"/>
              <a:buNone/>
            </a:pPr>
            <a:r>
              <a:rPr lang="en-US" sz="1800" b="0" i="0" u="none" strike="noStrike" cap="none" baseline="0">
                <a:solidFill>
                  <a:srgbClr val="585454"/>
                </a:solidFill>
                <a:latin typeface="+mn-lt"/>
                <a:ea typeface="Questrial"/>
                <a:cs typeface="Questrial"/>
                <a:sym typeface="Questrial"/>
              </a:rPr>
              <a:t>Kiersten Newtoff</a:t>
            </a:r>
          </a:p>
        </p:txBody>
      </p:sp>
      <p:sp>
        <p:nvSpPr>
          <p:cNvPr id="108" name="Shape 108"/>
          <p:cNvSpPr txBox="1">
            <a:spLocks noGrp="1"/>
          </p:cNvSpPr>
          <p:nvPr>
            <p:ph type="body" idx="5"/>
          </p:nvPr>
        </p:nvSpPr>
        <p:spPr>
          <a:xfrm>
            <a:off x="390616" y="4199137"/>
            <a:ext cx="8185210" cy="79899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000000"/>
              </a:buClr>
              <a:buSzPct val="25000"/>
              <a:buFont typeface="Arial"/>
              <a:buNone/>
            </a:pPr>
            <a:r>
              <a:rPr lang="en-US" sz="2400" b="0" i="1" u="none" strike="noStrike" cap="none" baseline="0" dirty="0">
                <a:solidFill>
                  <a:srgbClr val="000000"/>
                </a:solidFill>
                <a:latin typeface="+mn-lt"/>
                <a:ea typeface="Questrial"/>
                <a:cs typeface="Questrial"/>
                <a:sym typeface="Questrial"/>
              </a:rPr>
              <a:t>Utilizing NASA Earth Observations to Monitor and Strengthen the Survivorship of Maryland’s Sea Turtles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74" name="Shape 142"/>
          <p:cNvSpPr txBox="1">
            <a:spLocks noGrp="1"/>
          </p:cNvSpPr>
          <p:nvPr>
            <p:ph type="body" idx="1"/>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smtClean="0">
                <a:solidFill>
                  <a:schemeClr val="accent1"/>
                </a:solidFill>
                <a:latin typeface="+mj-lt"/>
                <a:ea typeface="Questrial"/>
                <a:cs typeface="Questrial"/>
                <a:sym typeface="Questrial"/>
              </a:rPr>
              <a:t>Nesting: </a:t>
            </a:r>
            <a:r>
              <a:rPr lang="en-US" sz="4000" b="1" i="0" u="none" strike="noStrike" cap="none" baseline="0" dirty="0" smtClean="0">
                <a:solidFill>
                  <a:schemeClr val="accent1"/>
                </a:solidFill>
                <a:latin typeface="+mj-lt"/>
                <a:ea typeface="Questrial"/>
                <a:cs typeface="Questrial"/>
                <a:sym typeface="Questrial"/>
              </a:rPr>
              <a:t>Results</a:t>
            </a:r>
            <a:endParaRPr lang="en-US" sz="4000" b="1" i="0" u="none" strike="noStrike" cap="none" baseline="0" dirty="0">
              <a:solidFill>
                <a:schemeClr val="accent1"/>
              </a:solidFill>
              <a:latin typeface="+mj-lt"/>
              <a:ea typeface="Questrial"/>
              <a:cs typeface="Questrial"/>
              <a:sym typeface="Questrial"/>
            </a:endParaRPr>
          </a:p>
        </p:txBody>
      </p:sp>
      <p:sp>
        <p:nvSpPr>
          <p:cNvPr id="2" name="TextBox 1"/>
          <p:cNvSpPr txBox="1"/>
          <p:nvPr/>
        </p:nvSpPr>
        <p:spPr>
          <a:xfrm>
            <a:off x="1621536" y="2718816"/>
            <a:ext cx="2367956" cy="307777"/>
          </a:xfrm>
          <a:prstGeom prst="rect">
            <a:avLst/>
          </a:prstGeom>
          <a:noFill/>
        </p:spPr>
        <p:txBody>
          <a:bodyPr wrap="none" rtlCol="0">
            <a:spAutoFit/>
          </a:bodyPr>
          <a:lstStyle/>
          <a:p>
            <a:r>
              <a:rPr lang="en-US" dirty="0" smtClean="0">
                <a:latin typeface="+mj-lt"/>
              </a:rPr>
              <a:t>Best nesting site locations</a:t>
            </a:r>
            <a:endParaRPr lang="en-US" dirty="0">
              <a:latin typeface="+mj-lt"/>
            </a:endParaRPr>
          </a:p>
        </p:txBody>
      </p:sp>
    </p:spTree>
    <p:extLst>
      <p:ext uri="{BB962C8B-B14F-4D97-AF65-F5344CB8AC3E}">
        <p14:creationId xmlns:p14="http://schemas.microsoft.com/office/powerpoint/2010/main" val="402108384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576072" y="1233558"/>
            <a:ext cx="7982711" cy="144475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panose="020B0604020202020204" pitchFamily="34" charset="0"/>
              <a:buChar char="•"/>
            </a:pPr>
            <a:r>
              <a:rPr lang="en-US" sz="2000" b="0" i="0" u="none" strike="noStrike" cap="none" baseline="0" dirty="0" smtClean="0">
                <a:solidFill>
                  <a:schemeClr val="tx1">
                    <a:lumMod val="50000"/>
                  </a:schemeClr>
                </a:solidFill>
                <a:latin typeface="+mj-lt"/>
                <a:ea typeface="MS PMincho" panose="02020600040205080304" pitchFamily="18" charset="-128"/>
                <a:cs typeface="Questrial"/>
                <a:sym typeface="Questrial"/>
              </a:rPr>
              <a:t>Community Climate System Model 3</a:t>
            </a:r>
          </a:p>
          <a:p>
            <a:pPr marL="342900" marR="0" lvl="0" indent="-342900" algn="l" rtl="0">
              <a:lnSpc>
                <a:spcPct val="90000"/>
              </a:lnSpc>
              <a:spcBef>
                <a:spcPts val="0"/>
              </a:spcBef>
              <a:buClr>
                <a:schemeClr val="dk1"/>
              </a:buClr>
              <a:buSzPct val="100000"/>
              <a:buFont typeface="Arial" panose="020B0604020202020204" pitchFamily="34" charset="0"/>
              <a:buChar char="•"/>
            </a:pPr>
            <a:r>
              <a:rPr lang="en-US" sz="2000" dirty="0" smtClean="0">
                <a:solidFill>
                  <a:schemeClr val="tx1">
                    <a:lumMod val="50000"/>
                  </a:schemeClr>
                </a:solidFill>
                <a:latin typeface="+mj-lt"/>
                <a:ea typeface="MS PMincho" panose="02020600040205080304" pitchFamily="18" charset="-128"/>
                <a:cs typeface="Questrial"/>
                <a:sym typeface="Questrial"/>
              </a:rPr>
              <a:t>International Panel on Climate Change 4</a:t>
            </a:r>
            <a:endParaRPr lang="en-US" sz="2000" b="0" i="0" u="none" strike="noStrike" cap="none" baseline="0" dirty="0">
              <a:solidFill>
                <a:schemeClr val="tx1">
                  <a:lumMod val="50000"/>
                </a:schemeClr>
              </a:solidFill>
              <a:latin typeface="+mj-lt"/>
              <a:ea typeface="MS PMincho" panose="02020600040205080304" pitchFamily="18" charset="-128"/>
              <a:cs typeface="Questrial"/>
              <a:sym typeface="Questrial"/>
            </a:endParaRPr>
          </a:p>
        </p:txBody>
      </p:sp>
      <p:sp>
        <p:nvSpPr>
          <p:cNvPr id="204" name="Shape 204"/>
          <p:cNvSpPr txBox="1">
            <a:spLocks noGrp="1"/>
          </p:cNvSpPr>
          <p:nvPr>
            <p:ph type="body" idx="2"/>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MS PMincho" panose="02020600040205080304" pitchFamily="18" charset="-128"/>
                <a:cs typeface="Questrial"/>
                <a:sym typeface="Questrial"/>
              </a:rPr>
              <a:t>Climate Change</a:t>
            </a:r>
          </a:p>
        </p:txBody>
      </p:sp>
      <p:pic>
        <p:nvPicPr>
          <p:cNvPr id="2" name="Picture Placeholder 1"/>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9067" t="11622" r="9067" b="11755"/>
          <a:stretch/>
        </p:blipFill>
        <p:spPr>
          <a:xfrm>
            <a:off x="803882" y="1926336"/>
            <a:ext cx="3022145" cy="2121408"/>
          </a:xfrm>
          <a:prstGeom prst="rect">
            <a:avLst/>
          </a:prstGeom>
          <a:noFill/>
          <a:ln>
            <a:solidFill>
              <a:schemeClr val="tx1"/>
            </a:solidFill>
          </a:ln>
        </p:spPr>
      </p:pic>
      <p:sp>
        <p:nvSpPr>
          <p:cNvPr id="206" name="Shape 206"/>
          <p:cNvSpPr txBox="1">
            <a:spLocks noGrp="1"/>
          </p:cNvSpPr>
          <p:nvPr>
            <p:ph type="body" idx="4"/>
          </p:nvPr>
        </p:nvSpPr>
        <p:spPr>
          <a:xfrm>
            <a:off x="803881" y="4072127"/>
            <a:ext cx="3022145" cy="24384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Font typeface="Arial"/>
              <a:buNone/>
            </a:pPr>
            <a:r>
              <a:rPr lang="en-US" sz="1200" dirty="0" smtClean="0">
                <a:solidFill>
                  <a:schemeClr val="tx1">
                    <a:lumMod val="50000"/>
                  </a:schemeClr>
                </a:solidFill>
                <a:latin typeface="+mj-lt"/>
                <a:ea typeface="MS PMincho" panose="02020600040205080304" pitchFamily="18" charset="-128"/>
                <a:cs typeface="Questrial"/>
                <a:sym typeface="Questrial"/>
              </a:rPr>
              <a:t>Levels remain constant since 2000</a:t>
            </a:r>
            <a:endParaRPr sz="1200" b="0" i="0" u="none" strike="noStrike" cap="none" baseline="0" dirty="0">
              <a:solidFill>
                <a:schemeClr val="tx1">
                  <a:lumMod val="50000"/>
                </a:schemeClr>
              </a:solidFill>
              <a:latin typeface="+mj-lt"/>
              <a:ea typeface="MS PMincho" panose="02020600040205080304" pitchFamily="18" charset="-128"/>
              <a:cs typeface="Questrial"/>
              <a:sym typeface="Questria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266" t="1240" r="1334" b="1849"/>
          <a:stretch/>
        </p:blipFill>
        <p:spPr>
          <a:xfrm>
            <a:off x="5724250" y="4334510"/>
            <a:ext cx="3047996" cy="2117107"/>
          </a:xfrm>
          <a:prstGeom prst="rect">
            <a:avLst/>
          </a:prstGeom>
          <a:ln>
            <a:solidFill>
              <a:schemeClr val="tx1"/>
            </a:solidFill>
          </a:ln>
        </p:spPr>
      </p:pic>
      <p:sp>
        <p:nvSpPr>
          <p:cNvPr id="8" name="Shape 206"/>
          <p:cNvSpPr txBox="1">
            <a:spLocks/>
          </p:cNvSpPr>
          <p:nvPr/>
        </p:nvSpPr>
        <p:spPr>
          <a:xfrm>
            <a:off x="5724250" y="6470159"/>
            <a:ext cx="3139334" cy="30920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rgbClr val="A5A5A5"/>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lvl="0"/>
            <a:r>
              <a:rPr lang="en-US" sz="1200" dirty="0" smtClean="0">
                <a:solidFill>
                  <a:schemeClr val="tx1">
                    <a:lumMod val="50000"/>
                  </a:schemeClr>
                </a:solidFill>
                <a:latin typeface="+mj-lt"/>
                <a:ea typeface="Questrial"/>
                <a:cs typeface="Questrial"/>
                <a:sym typeface="Questrial"/>
              </a:rPr>
              <a:t>A2: </a:t>
            </a:r>
            <a:r>
              <a:rPr lang="en-US" sz="1200" dirty="0">
                <a:solidFill>
                  <a:schemeClr val="tx1">
                    <a:lumMod val="50000"/>
                  </a:schemeClr>
                </a:solidFill>
                <a:latin typeface="+mj-lt"/>
                <a:ea typeface="Questrial"/>
                <a:cs typeface="Questrial"/>
                <a:sym typeface="Questrial"/>
              </a:rPr>
              <a:t>increasing pop., same fossil fuel use</a:t>
            </a:r>
          </a:p>
          <a:p>
            <a:pPr>
              <a:buFont typeface="Arial"/>
              <a:buNone/>
            </a:pPr>
            <a:endParaRPr lang="en-US" sz="1200" dirty="0">
              <a:solidFill>
                <a:schemeClr val="tx1">
                  <a:lumMod val="50000"/>
                </a:schemeClr>
              </a:solidFill>
              <a:latin typeface="+mj-lt"/>
              <a:ea typeface="MS PMincho" panose="02020600040205080304" pitchFamily="18" charset="-128"/>
              <a:cs typeface="Questrial"/>
              <a:sym typeface="Questrial"/>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533" t="997" r="667" b="1119"/>
          <a:stretch/>
        </p:blipFill>
        <p:spPr>
          <a:xfrm>
            <a:off x="5724250" y="1926336"/>
            <a:ext cx="3047996" cy="2127248"/>
          </a:xfrm>
          <a:prstGeom prst="rect">
            <a:avLst/>
          </a:prstGeom>
          <a:ln>
            <a:solidFill>
              <a:schemeClr val="tx1"/>
            </a:solidFill>
          </a:ln>
        </p:spPr>
      </p:pic>
      <p:sp>
        <p:nvSpPr>
          <p:cNvPr id="10" name="Shape 206"/>
          <p:cNvSpPr txBox="1">
            <a:spLocks/>
          </p:cNvSpPr>
          <p:nvPr/>
        </p:nvSpPr>
        <p:spPr>
          <a:xfrm>
            <a:off x="5724250" y="4072127"/>
            <a:ext cx="3047996" cy="24384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rgbClr val="A5A5A5"/>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114300" lvl="0" algn="ctr" defTabSz="914400">
              <a:buClr>
                <a:srgbClr val="000000"/>
              </a:buClr>
              <a:buSzPct val="100000"/>
            </a:pPr>
            <a:r>
              <a:rPr lang="en-US" sz="1200" dirty="0" smtClean="0">
                <a:solidFill>
                  <a:schemeClr val="tx1">
                    <a:lumMod val="50000"/>
                  </a:schemeClr>
                </a:solidFill>
                <a:latin typeface="+mj-lt"/>
                <a:ea typeface="Questrial"/>
                <a:cs typeface="Questrial"/>
                <a:sym typeface="Questrial"/>
              </a:rPr>
              <a:t>B1: </a:t>
            </a:r>
            <a:r>
              <a:rPr lang="en-US" sz="1200" dirty="0">
                <a:solidFill>
                  <a:schemeClr val="tx1">
                    <a:lumMod val="50000"/>
                  </a:schemeClr>
                </a:solidFill>
                <a:latin typeface="+mj-lt"/>
                <a:ea typeface="Questrial"/>
                <a:cs typeface="Questrial"/>
                <a:sym typeface="Questrial"/>
              </a:rPr>
              <a:t>declining pop., greener tech</a:t>
            </a: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9066" t="11378" r="8534" b="11467"/>
          <a:stretch/>
        </p:blipFill>
        <p:spPr>
          <a:xfrm>
            <a:off x="803881" y="4349330"/>
            <a:ext cx="3022145" cy="2122348"/>
          </a:xfrm>
          <a:prstGeom prst="rect">
            <a:avLst/>
          </a:prstGeom>
          <a:ln>
            <a:solidFill>
              <a:schemeClr val="tx1"/>
            </a:solidFill>
          </a:ln>
        </p:spPr>
      </p:pic>
      <p:sp>
        <p:nvSpPr>
          <p:cNvPr id="12" name="Shape 206"/>
          <p:cNvSpPr txBox="1">
            <a:spLocks/>
          </p:cNvSpPr>
          <p:nvPr/>
        </p:nvSpPr>
        <p:spPr>
          <a:xfrm>
            <a:off x="743712" y="6505041"/>
            <a:ext cx="3131082" cy="19446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rgbClr val="A5A5A5"/>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lvl="0" algn="ctr"/>
            <a:r>
              <a:rPr lang="en-US" sz="1200" dirty="0" smtClean="0">
                <a:solidFill>
                  <a:schemeClr val="tx1">
                    <a:lumMod val="50000"/>
                  </a:schemeClr>
                </a:solidFill>
                <a:latin typeface="+mj-lt"/>
                <a:ea typeface="Questrial"/>
                <a:cs typeface="Questrial"/>
                <a:sym typeface="Questrial"/>
              </a:rPr>
              <a:t>A1B: </a:t>
            </a:r>
            <a:r>
              <a:rPr lang="en-US" sz="1200" dirty="0">
                <a:solidFill>
                  <a:schemeClr val="tx1">
                    <a:lumMod val="50000"/>
                  </a:schemeClr>
                </a:solidFill>
                <a:latin typeface="+mj-lt"/>
                <a:ea typeface="Questrial"/>
                <a:cs typeface="Questrial"/>
                <a:sym typeface="Questrial"/>
              </a:rPr>
              <a:t>declining pop., lower fossil fuel use</a:t>
            </a:r>
          </a:p>
          <a:p>
            <a:pPr algn="ctr">
              <a:buFont typeface="Arial"/>
              <a:buNone/>
            </a:pPr>
            <a:endParaRPr lang="en-US" sz="1200" dirty="0">
              <a:solidFill>
                <a:schemeClr val="tx1">
                  <a:lumMod val="50000"/>
                </a:schemeClr>
              </a:solidFill>
              <a:latin typeface="+mj-lt"/>
              <a:ea typeface="MS PMincho" panose="02020600040205080304" pitchFamily="18" charset="-128"/>
              <a:cs typeface="Questrial"/>
              <a:sym typeface="Questria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34" t="29730" r="87333" b="56635"/>
          <a:stretch/>
        </p:blipFill>
        <p:spPr>
          <a:xfrm>
            <a:off x="4324166" y="3755134"/>
            <a:ext cx="268224" cy="682752"/>
          </a:xfrm>
          <a:prstGeom prst="rect">
            <a:avLst/>
          </a:prstGeom>
          <a:ln>
            <a:solidFill>
              <a:schemeClr val="bg2"/>
            </a:solidFill>
          </a:ln>
        </p:spPr>
      </p:pic>
      <p:sp>
        <p:nvSpPr>
          <p:cNvPr id="7" name="TextBox 6"/>
          <p:cNvSpPr txBox="1"/>
          <p:nvPr/>
        </p:nvSpPr>
        <p:spPr>
          <a:xfrm>
            <a:off x="4592390" y="3633214"/>
            <a:ext cx="668773" cy="276999"/>
          </a:xfrm>
          <a:prstGeom prst="rect">
            <a:avLst/>
          </a:prstGeom>
          <a:noFill/>
        </p:spPr>
        <p:txBody>
          <a:bodyPr wrap="none" rtlCol="0">
            <a:spAutoFit/>
          </a:bodyPr>
          <a:lstStyle/>
          <a:p>
            <a:r>
              <a:rPr lang="en-US" sz="1200" dirty="0" smtClean="0">
                <a:latin typeface="+mj-lt"/>
              </a:rPr>
              <a:t>31.8°C</a:t>
            </a:r>
            <a:endParaRPr lang="en-US" sz="1200" dirty="0">
              <a:latin typeface="+mj-lt"/>
            </a:endParaRPr>
          </a:p>
        </p:txBody>
      </p:sp>
      <p:sp>
        <p:nvSpPr>
          <p:cNvPr id="15" name="TextBox 14"/>
          <p:cNvSpPr txBox="1"/>
          <p:nvPr/>
        </p:nvSpPr>
        <p:spPr>
          <a:xfrm>
            <a:off x="4592390" y="4282807"/>
            <a:ext cx="668773" cy="276999"/>
          </a:xfrm>
          <a:prstGeom prst="rect">
            <a:avLst/>
          </a:prstGeom>
          <a:noFill/>
        </p:spPr>
        <p:txBody>
          <a:bodyPr wrap="none" rtlCol="0">
            <a:spAutoFit/>
          </a:bodyPr>
          <a:lstStyle/>
          <a:p>
            <a:r>
              <a:rPr lang="en-US" sz="1200" dirty="0" smtClean="0">
                <a:latin typeface="+mj-lt"/>
              </a:rPr>
              <a:t>19.1°C</a:t>
            </a:r>
            <a:endParaRPr lang="en-US" sz="1200" dirty="0">
              <a:latin typeface="+mj-lt"/>
            </a:endParaRPr>
          </a:p>
        </p:txBody>
      </p:sp>
      <p:sp>
        <p:nvSpPr>
          <p:cNvPr id="9" name="Rectangle 8"/>
          <p:cNvSpPr/>
          <p:nvPr/>
        </p:nvSpPr>
        <p:spPr>
          <a:xfrm>
            <a:off x="4120896" y="3523488"/>
            <a:ext cx="1316736" cy="114604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latin typeface="+mj-lt"/>
              </a:rPr>
              <a:t>Time scale of future nest sites, etc.</a:t>
            </a:r>
          </a:p>
          <a:p>
            <a:endParaRPr lang="en-US" dirty="0">
              <a:latin typeface="+mj-lt"/>
            </a:endParaRPr>
          </a:p>
          <a:p>
            <a:r>
              <a:rPr lang="en-US" dirty="0" smtClean="0">
                <a:latin typeface="+mj-lt"/>
              </a:rPr>
              <a:t>Sea level rise and nesting results</a:t>
            </a:r>
            <a:endParaRPr lang="en-US" dirty="0">
              <a:latin typeface="+mj-lt"/>
            </a:endParaRPr>
          </a:p>
        </p:txBody>
      </p:sp>
      <p:sp>
        <p:nvSpPr>
          <p:cNvPr id="14" name="Shape 204"/>
          <p:cNvSpPr txBox="1">
            <a:spLocks/>
          </p:cNvSpPr>
          <p:nvPr/>
        </p:nvSpPr>
        <p:spPr>
          <a:xfrm>
            <a:off x="576072" y="579120"/>
            <a:ext cx="7982711" cy="704088"/>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l" rtl="0">
              <a:lnSpc>
                <a:spcPct val="90000"/>
              </a:lnSpc>
              <a:spcBef>
                <a:spcPts val="0"/>
              </a:spcBef>
              <a:spcAft>
                <a:spcPts val="0"/>
              </a:spcAft>
              <a:buClr>
                <a:schemeClr val="accent1"/>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buSzPct val="25000"/>
              <a:buFont typeface="Arial"/>
              <a:buNone/>
            </a:pPr>
            <a:r>
              <a:rPr lang="en-US" sz="4000" b="1" dirty="0" smtClean="0">
                <a:solidFill>
                  <a:schemeClr val="accent1"/>
                </a:solidFill>
                <a:latin typeface="+mj-lt"/>
                <a:ea typeface="MS PMincho" panose="02020600040205080304" pitchFamily="18" charset="-128"/>
                <a:cs typeface="Questrial"/>
                <a:sym typeface="Questrial"/>
              </a:rPr>
              <a:t>Climate Change - Results</a:t>
            </a:r>
            <a:endParaRPr lang="en-US" sz="4000" b="1" dirty="0">
              <a:solidFill>
                <a:schemeClr val="accent1"/>
              </a:solidFill>
              <a:latin typeface="+mj-lt"/>
              <a:ea typeface="MS PMincho" panose="02020600040205080304" pitchFamily="18" charset="-128"/>
              <a:cs typeface="Questrial"/>
              <a:sym typeface="Questrial"/>
            </a:endParaRPr>
          </a:p>
        </p:txBody>
      </p:sp>
    </p:spTree>
    <p:extLst>
      <p:ext uri="{BB962C8B-B14F-4D97-AF65-F5344CB8AC3E}">
        <p14:creationId xmlns:p14="http://schemas.microsoft.com/office/powerpoint/2010/main" val="320576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76072" y="1438655"/>
            <a:ext cx="7982711" cy="144475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2000" b="0" i="0" u="none" strike="noStrike" cap="none" baseline="0" dirty="0" smtClean="0">
                <a:solidFill>
                  <a:schemeClr val="dk1"/>
                </a:solidFill>
                <a:latin typeface="+mj-lt"/>
                <a:ea typeface="Questrial"/>
                <a:cs typeface="Questrial"/>
                <a:sym typeface="Questrial"/>
              </a:rPr>
              <a:t>Really awesome</a:t>
            </a:r>
            <a:r>
              <a:rPr lang="en-US" sz="2000" b="0" i="0" u="none" strike="noStrike" cap="none" dirty="0" smtClean="0">
                <a:solidFill>
                  <a:schemeClr val="dk1"/>
                </a:solidFill>
                <a:latin typeface="+mj-lt"/>
                <a:ea typeface="Questrial"/>
                <a:cs typeface="Questrial"/>
                <a:sym typeface="Questrial"/>
              </a:rPr>
              <a:t> conclusions!</a:t>
            </a:r>
            <a:endParaRPr sz="2000" b="0" i="0" u="none" strike="noStrike" cap="none" baseline="0" dirty="0">
              <a:solidFill>
                <a:schemeClr val="dk1"/>
              </a:solidFill>
              <a:latin typeface="+mj-lt"/>
              <a:ea typeface="Questrial"/>
              <a:cs typeface="Questrial"/>
              <a:sym typeface="Questrial"/>
            </a:endParaRPr>
          </a:p>
        </p:txBody>
      </p:sp>
      <p:sp>
        <p:nvSpPr>
          <p:cNvPr id="212" name="Shape 212"/>
          <p:cNvSpPr txBox="1">
            <a:spLocks noGrp="1"/>
          </p:cNvSpPr>
          <p:nvPr>
            <p:ph type="body" idx="2"/>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a:solidFill>
                  <a:schemeClr val="accent1"/>
                </a:solidFill>
                <a:latin typeface="+mj-lt"/>
                <a:ea typeface="Questrial"/>
                <a:cs typeface="Questrial"/>
                <a:sym typeface="Questrial"/>
              </a:rPr>
              <a:t>Conclusions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571208" y="1506477"/>
            <a:ext cx="8051583"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dk1"/>
                </a:solidFill>
                <a:latin typeface="+mj-lt"/>
                <a:ea typeface="Questrial"/>
                <a:cs typeface="Questrial"/>
                <a:sym typeface="Questrial"/>
              </a:rPr>
              <a:t>Dr. John Bolten (NASA Goddard Space Flight Center)</a:t>
            </a:r>
          </a:p>
        </p:txBody>
      </p:sp>
      <p:sp>
        <p:nvSpPr>
          <p:cNvPr id="269" name="Shape 269"/>
          <p:cNvSpPr txBox="1">
            <a:spLocks noGrp="1"/>
          </p:cNvSpPr>
          <p:nvPr>
            <p:ph type="body" idx="2"/>
          </p:nvPr>
        </p:nvSpPr>
        <p:spPr>
          <a:xfrm>
            <a:off x="571206" y="2682502"/>
            <a:ext cx="8051583" cy="70408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850" b="0" i="0" u="none" strike="noStrike" cap="none" baseline="0">
                <a:solidFill>
                  <a:schemeClr val="dk1"/>
                </a:solidFill>
                <a:latin typeface="+mj-lt"/>
                <a:ea typeface="Questrial"/>
                <a:cs typeface="Questrial"/>
                <a:sym typeface="Questrial"/>
              </a:rPr>
              <a:t>Cindy Driscoll (Maryland Department of Natural Resources)</a:t>
            </a:r>
          </a:p>
          <a:p>
            <a:pPr marL="0" marR="0" lvl="0" indent="0" algn="l" rtl="0">
              <a:lnSpc>
                <a:spcPct val="80000"/>
              </a:lnSpc>
              <a:spcBef>
                <a:spcPts val="1000"/>
              </a:spcBef>
              <a:buClr>
                <a:schemeClr val="dk1"/>
              </a:buClr>
              <a:buSzPct val="25000"/>
              <a:buFont typeface="Arial"/>
              <a:buNone/>
            </a:pPr>
            <a:r>
              <a:rPr lang="en-US" sz="1850" b="0" i="0" u="none" strike="noStrike" cap="none" baseline="0">
                <a:solidFill>
                  <a:schemeClr val="dk1"/>
                </a:solidFill>
                <a:latin typeface="+mj-lt"/>
                <a:ea typeface="Questrial"/>
                <a:cs typeface="Questrial"/>
                <a:sym typeface="Questrial"/>
              </a:rPr>
              <a:t>Amanda Weschler (Maryland Department of Natural Resources)</a:t>
            </a:r>
          </a:p>
        </p:txBody>
      </p:sp>
      <p:sp>
        <p:nvSpPr>
          <p:cNvPr id="270" name="Shape 270"/>
          <p:cNvSpPr txBox="1">
            <a:spLocks noGrp="1"/>
          </p:cNvSpPr>
          <p:nvPr>
            <p:ph type="body" idx="3"/>
          </p:nvPr>
        </p:nvSpPr>
        <p:spPr>
          <a:xfrm>
            <a:off x="571208" y="4214039"/>
            <a:ext cx="8051582"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a:solidFill>
                  <a:schemeClr val="dk1"/>
                </a:solidFill>
                <a:latin typeface="+mj-lt"/>
                <a:ea typeface="Questrial"/>
                <a:cs typeface="Questrial"/>
                <a:sym typeface="Questrial"/>
              </a:rPr>
              <a:t>Gary Strand (National Climate and Atmosphere Research)</a:t>
            </a:r>
          </a:p>
        </p:txBody>
      </p:sp>
      <p:sp>
        <p:nvSpPr>
          <p:cNvPr id="271" name="Shape 271"/>
          <p:cNvSpPr txBox="1"/>
          <p:nvPr/>
        </p:nvSpPr>
        <p:spPr>
          <a:xfrm>
            <a:off x="594358" y="1025556"/>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smtClean="0">
                <a:solidFill>
                  <a:schemeClr val="accent1"/>
                </a:solidFill>
                <a:latin typeface="+mj-lt"/>
                <a:ea typeface="Questrial"/>
                <a:cs typeface="Questrial"/>
                <a:sym typeface="Questrial"/>
              </a:rPr>
              <a:t>Advisor</a:t>
            </a:r>
            <a:endParaRPr lang="en-US" sz="2800" b="1" i="0" u="none" strike="noStrike" cap="none" baseline="0" dirty="0">
              <a:solidFill>
                <a:schemeClr val="accent1"/>
              </a:solidFill>
              <a:latin typeface="+mj-lt"/>
              <a:ea typeface="Questrial"/>
              <a:cs typeface="Questrial"/>
              <a:sym typeface="Questrial"/>
            </a:endParaRPr>
          </a:p>
        </p:txBody>
      </p:sp>
      <p:sp>
        <p:nvSpPr>
          <p:cNvPr id="272" name="Shape 272"/>
          <p:cNvSpPr txBox="1"/>
          <p:nvPr/>
        </p:nvSpPr>
        <p:spPr>
          <a:xfrm>
            <a:off x="594358" y="2218404"/>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mj-lt"/>
                <a:ea typeface="Questrial"/>
                <a:cs typeface="Questrial"/>
                <a:sym typeface="Questrial"/>
              </a:rPr>
              <a:t>Partners</a:t>
            </a:r>
          </a:p>
        </p:txBody>
      </p:sp>
      <p:sp>
        <p:nvSpPr>
          <p:cNvPr id="273" name="Shape 273"/>
          <p:cNvSpPr txBox="1"/>
          <p:nvPr/>
        </p:nvSpPr>
        <p:spPr>
          <a:xfrm>
            <a:off x="594358" y="3740434"/>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mj-lt"/>
                <a:ea typeface="Questrial"/>
                <a:cs typeface="Questrial"/>
                <a:sym typeface="Questrial"/>
              </a:rPr>
              <a:t>Others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6533" b="18400"/>
          <a:stretch/>
        </p:blipFill>
        <p:spPr>
          <a:xfrm>
            <a:off x="613" y="4881551"/>
            <a:ext cx="9144000" cy="1719072"/>
          </a:xfrm>
          <a:prstGeom prst="rect">
            <a:avLst/>
          </a:prstGeom>
          <a:ln>
            <a:solidFill>
              <a:schemeClr val="bg2"/>
            </a:solidFill>
          </a:ln>
        </p:spPr>
      </p:pic>
      <p:sp>
        <p:nvSpPr>
          <p:cNvPr id="3" name="TextBox 2"/>
          <p:cNvSpPr txBox="1"/>
          <p:nvPr/>
        </p:nvSpPr>
        <p:spPr>
          <a:xfrm>
            <a:off x="7971884" y="6292846"/>
            <a:ext cx="1215397" cy="307777"/>
          </a:xfrm>
          <a:prstGeom prst="rect">
            <a:avLst/>
          </a:prstGeom>
          <a:noFill/>
        </p:spPr>
        <p:txBody>
          <a:bodyPr wrap="none" rtlCol="0">
            <a:spAutoFit/>
          </a:bodyPr>
          <a:lstStyle/>
          <a:p>
            <a:r>
              <a:rPr lang="en-US" i="1" dirty="0" smtClean="0">
                <a:solidFill>
                  <a:schemeClr val="tx1">
                    <a:lumMod val="50000"/>
                  </a:schemeClr>
                </a:solidFill>
                <a:latin typeface="+mj-lt"/>
              </a:rPr>
              <a:t>Becky </a:t>
            </a:r>
            <a:r>
              <a:rPr lang="en-US" i="1" dirty="0" err="1" smtClean="0">
                <a:solidFill>
                  <a:schemeClr val="tx1">
                    <a:lumMod val="50000"/>
                  </a:schemeClr>
                </a:solidFill>
                <a:latin typeface="+mj-lt"/>
              </a:rPr>
              <a:t>Skiba</a:t>
            </a:r>
            <a:endParaRPr lang="en-US" i="1" dirty="0">
              <a:solidFill>
                <a:schemeClr val="tx1">
                  <a:lumMod val="50000"/>
                </a:schemeClr>
              </a:solidFill>
              <a:latin typeface="+mj-lt"/>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71086" y="1611007"/>
            <a:ext cx="2540789" cy="4701016"/>
          </a:xfrm>
          <a:prstGeom prst="rect">
            <a:avLst/>
          </a:prstGeom>
          <a:noFill/>
          <a:ln>
            <a:noFill/>
          </a:ln>
        </p:spPr>
        <p:txBody>
          <a:bodyPr lIns="91425" tIns="45700" rIns="91425" bIns="45700" anchor="t" anchorCtr="0">
            <a:noAutofit/>
          </a:bodyPr>
          <a:lstStyle/>
          <a:p>
            <a:pPr marL="230188" marR="0" lvl="0" indent="-230188" algn="l" rtl="0">
              <a:lnSpc>
                <a:spcPct val="90000"/>
              </a:lnSpc>
              <a:spcBef>
                <a:spcPts val="0"/>
              </a:spcBef>
              <a:buClr>
                <a:srgbClr val="3B3838"/>
              </a:buClr>
              <a:buSzPct val="100000"/>
              <a:buFont typeface="Arial"/>
              <a:buChar char="•"/>
            </a:pPr>
            <a:r>
              <a:rPr lang="en-US" sz="2000" b="0" i="0" u="none" strike="noStrike" cap="none" baseline="0" dirty="0">
                <a:solidFill>
                  <a:srgbClr val="3B3838"/>
                </a:solidFill>
                <a:latin typeface="+mn-lt"/>
                <a:ea typeface="Questrial"/>
                <a:cs typeface="Questrial"/>
                <a:sym typeface="Questrial"/>
              </a:rPr>
              <a:t>Atlantic and Chesapeake Bay coast of Maryland</a:t>
            </a:r>
          </a:p>
          <a:p>
            <a:pPr marL="230188" marR="0" lvl="0" indent="-230188" algn="l" rtl="0">
              <a:lnSpc>
                <a:spcPct val="90000"/>
              </a:lnSpc>
              <a:spcBef>
                <a:spcPts val="1000"/>
              </a:spcBef>
              <a:buClr>
                <a:srgbClr val="3B3838"/>
              </a:buClr>
              <a:buSzPct val="100000"/>
              <a:buFont typeface="Arial"/>
              <a:buChar char="•"/>
            </a:pPr>
            <a:r>
              <a:rPr lang="en-US" sz="2000" b="0" i="0" u="none" strike="noStrike" cap="none" baseline="0" dirty="0">
                <a:solidFill>
                  <a:srgbClr val="3B3838"/>
                </a:solidFill>
                <a:latin typeface="+mn-lt"/>
                <a:ea typeface="Questrial"/>
                <a:cs typeface="Questrial"/>
                <a:sym typeface="Questrial"/>
              </a:rPr>
              <a:t>569 sea turtle </a:t>
            </a:r>
            <a:r>
              <a:rPr lang="en-US" sz="2000" b="0" i="0" u="none" strike="noStrike" cap="none" baseline="0" dirty="0" err="1">
                <a:solidFill>
                  <a:srgbClr val="3B3838"/>
                </a:solidFill>
                <a:latin typeface="+mn-lt"/>
                <a:ea typeface="Questrial"/>
                <a:cs typeface="Questrial"/>
                <a:sym typeface="Questrial"/>
              </a:rPr>
              <a:t>strandings</a:t>
            </a:r>
            <a:r>
              <a:rPr lang="en-US" sz="2000" b="0" i="0" u="none" strike="noStrike" cap="none" baseline="0" dirty="0">
                <a:solidFill>
                  <a:srgbClr val="3B3838"/>
                </a:solidFill>
                <a:latin typeface="+mn-lt"/>
                <a:ea typeface="Questrial"/>
                <a:cs typeface="Questrial"/>
                <a:sym typeface="Questrial"/>
              </a:rPr>
              <a:t> since </a:t>
            </a:r>
            <a:r>
              <a:rPr lang="en-US" sz="2000" b="0" i="0" u="none" strike="noStrike" cap="none" baseline="0" dirty="0" smtClean="0">
                <a:solidFill>
                  <a:srgbClr val="3B3838"/>
                </a:solidFill>
                <a:latin typeface="+mn-lt"/>
                <a:ea typeface="Questrial"/>
                <a:cs typeface="Questrial"/>
                <a:sym typeface="Questrial"/>
              </a:rPr>
              <a:t>1991</a:t>
            </a:r>
          </a:p>
          <a:p>
            <a:pPr marL="230188" marR="0" lvl="0" indent="-230188" algn="l" rtl="0">
              <a:lnSpc>
                <a:spcPct val="90000"/>
              </a:lnSpc>
              <a:spcBef>
                <a:spcPts val="1000"/>
              </a:spcBef>
              <a:buClr>
                <a:srgbClr val="3B3838"/>
              </a:buClr>
              <a:buSzPct val="100000"/>
              <a:buFont typeface="Arial"/>
              <a:buChar char="•"/>
            </a:pPr>
            <a:r>
              <a:rPr lang="en-US" sz="2000" b="0" i="0" u="none" strike="noStrike" cap="none" baseline="0" dirty="0" smtClean="0">
                <a:solidFill>
                  <a:srgbClr val="3B3838"/>
                </a:solidFill>
                <a:latin typeface="+mn-lt"/>
                <a:ea typeface="Questrial"/>
                <a:cs typeface="Questrial"/>
                <a:sym typeface="Questrial"/>
              </a:rPr>
              <a:t>All </a:t>
            </a:r>
            <a:r>
              <a:rPr lang="en-US" sz="2000" b="0" i="0" u="none" strike="noStrike" cap="none" baseline="0" dirty="0" err="1">
                <a:solidFill>
                  <a:srgbClr val="3B3838"/>
                </a:solidFill>
                <a:latin typeface="+mn-lt"/>
                <a:ea typeface="Questrial"/>
                <a:cs typeface="Questrial"/>
                <a:sym typeface="Questrial"/>
              </a:rPr>
              <a:t>strandings</a:t>
            </a:r>
            <a:r>
              <a:rPr lang="en-US" sz="2000" b="0" i="0" u="none" strike="noStrike" cap="none" baseline="0" dirty="0">
                <a:solidFill>
                  <a:srgbClr val="3B3838"/>
                </a:solidFill>
                <a:latin typeface="+mn-lt"/>
                <a:ea typeface="Questrial"/>
                <a:cs typeface="Questrial"/>
                <a:sym typeface="Questrial"/>
              </a:rPr>
              <a:t> are reported to Maryland Department of Natural Resources</a:t>
            </a:r>
          </a:p>
          <a:p>
            <a:pPr marL="342900" marR="0" lvl="0" indent="-215900" algn="l" rtl="0">
              <a:lnSpc>
                <a:spcPct val="90000"/>
              </a:lnSpc>
              <a:spcBef>
                <a:spcPts val="1000"/>
              </a:spcBef>
              <a:buClr>
                <a:schemeClr val="dk1"/>
              </a:buClr>
              <a:buFont typeface="Arial"/>
              <a:buNone/>
            </a:pPr>
            <a:endParaRPr sz="2000" b="0" i="0" u="none" strike="noStrike" cap="none" baseline="0" dirty="0">
              <a:solidFill>
                <a:srgbClr val="3B3838"/>
              </a:solidFill>
              <a:latin typeface="+mn-lt"/>
              <a:ea typeface="Questrial"/>
              <a:cs typeface="Questrial"/>
              <a:sym typeface="Questrial"/>
            </a:endParaRPr>
          </a:p>
        </p:txBody>
      </p:sp>
      <p:sp>
        <p:nvSpPr>
          <p:cNvPr id="114" name="Shape 114"/>
          <p:cNvSpPr txBox="1">
            <a:spLocks noGrp="1"/>
          </p:cNvSpPr>
          <p:nvPr>
            <p:ph type="body" idx="2"/>
          </p:nvPr>
        </p:nvSpPr>
        <p:spPr>
          <a:xfrm>
            <a:off x="371087" y="455033"/>
            <a:ext cx="3566159" cy="80298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Study Region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01855" y="1611007"/>
            <a:ext cx="5855713" cy="4079959"/>
          </a:xfrm>
          <a:prstGeom prst="rect">
            <a:avLst/>
          </a:prstGeom>
          <a:ln>
            <a:solidFill>
              <a:schemeClr val="tx1">
                <a:lumMod val="50000"/>
              </a:schemeClr>
            </a:solidFill>
          </a:ln>
        </p:spPr>
      </p:pic>
      <p:sp>
        <p:nvSpPr>
          <p:cNvPr id="6" name="Shape 154"/>
          <p:cNvSpPr txBox="1"/>
          <p:nvPr/>
        </p:nvSpPr>
        <p:spPr>
          <a:xfrm>
            <a:off x="3101855" y="5685399"/>
            <a:ext cx="5855713" cy="626623"/>
          </a:xfrm>
          <a:prstGeom prst="rect">
            <a:avLst/>
          </a:prstGeom>
          <a:noFill/>
          <a:ln>
            <a:noFill/>
          </a:ln>
        </p:spPr>
        <p:txBody>
          <a:bodyPr lIns="91425" tIns="91425" rIns="91425" bIns="91425" anchor="t" anchorCtr="0">
            <a:noAutofit/>
          </a:bodyPr>
          <a:lstStyle/>
          <a:p>
            <a:pPr algn="ctr" rtl="0">
              <a:spcBef>
                <a:spcPts val="0"/>
              </a:spcBef>
              <a:buNone/>
            </a:pPr>
            <a:r>
              <a:rPr lang="en-US" dirty="0">
                <a:latin typeface="+mj-lt"/>
              </a:rPr>
              <a:t>Sea Turtle Stranding (1991-2014)</a:t>
            </a:r>
          </a:p>
          <a:p>
            <a:pPr algn="ctr">
              <a:spcBef>
                <a:spcPts val="0"/>
              </a:spcBef>
              <a:buNone/>
            </a:pPr>
            <a:r>
              <a:rPr lang="en-US" sz="1000" dirty="0">
                <a:latin typeface="+mj-lt"/>
              </a:rPr>
              <a:t>Source: Maryland Department of Natural Resources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500520" y="2644506"/>
            <a:ext cx="3593592" cy="337413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3333"/>
              </a:buClr>
              <a:buSzPct val="100000"/>
              <a:buFont typeface="Arial"/>
              <a:buChar char="•"/>
            </a:pPr>
            <a:r>
              <a:rPr lang="en-US" sz="2000" b="0" i="0" u="none" strike="noStrike" cap="none" baseline="0" dirty="0">
                <a:solidFill>
                  <a:srgbClr val="333333"/>
                </a:solidFill>
                <a:latin typeface="+mj-lt"/>
                <a:ea typeface="Questrial"/>
                <a:cs typeface="Questrial"/>
                <a:sym typeface="Questrial"/>
              </a:rPr>
              <a:t>Loggerhead sea turtle (</a:t>
            </a:r>
            <a:r>
              <a:rPr lang="en-US" sz="2000" b="0" i="1" u="none" strike="noStrike" cap="none" baseline="0" dirty="0" err="1">
                <a:solidFill>
                  <a:srgbClr val="333333"/>
                </a:solidFill>
                <a:latin typeface="+mj-lt"/>
                <a:ea typeface="Questrial"/>
                <a:cs typeface="Questrial"/>
                <a:sym typeface="Questrial"/>
              </a:rPr>
              <a:t>Caretta</a:t>
            </a:r>
            <a:r>
              <a:rPr lang="en-US" sz="2000" b="0" i="1" u="none" strike="noStrike" cap="none" baseline="0" dirty="0">
                <a:solidFill>
                  <a:srgbClr val="333333"/>
                </a:solidFill>
                <a:latin typeface="+mj-lt"/>
                <a:ea typeface="Questrial"/>
                <a:cs typeface="Questrial"/>
                <a:sym typeface="Questrial"/>
              </a:rPr>
              <a:t> </a:t>
            </a:r>
            <a:r>
              <a:rPr lang="en-US" sz="2000" b="0" i="1" u="none" strike="noStrike" cap="none" baseline="0" dirty="0" err="1">
                <a:solidFill>
                  <a:srgbClr val="333333"/>
                </a:solidFill>
                <a:latin typeface="+mj-lt"/>
                <a:ea typeface="Questrial"/>
                <a:cs typeface="Questrial"/>
                <a:sym typeface="Questrial"/>
              </a:rPr>
              <a:t>caretta</a:t>
            </a:r>
            <a:r>
              <a:rPr lang="en-US" sz="2000" b="0" i="0" u="none" strike="noStrike" cap="none" baseline="0" dirty="0">
                <a:solidFill>
                  <a:srgbClr val="333333"/>
                </a:solidFill>
                <a:latin typeface="+mj-lt"/>
                <a:ea typeface="Questrial"/>
                <a:cs typeface="Questrial"/>
                <a:sym typeface="Questrial"/>
              </a:rPr>
              <a:t>)</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solidFill>
                  <a:srgbClr val="333333"/>
                </a:solidFill>
                <a:latin typeface="+mj-lt"/>
                <a:ea typeface="Questrial"/>
                <a:cs typeface="Questrial"/>
                <a:sym typeface="Questrial"/>
              </a:rPr>
              <a:t>Threatened in U.S.</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solidFill>
                  <a:srgbClr val="333333"/>
                </a:solidFill>
                <a:latin typeface="+mj-lt"/>
                <a:ea typeface="Questrial"/>
                <a:cs typeface="Questrial"/>
                <a:sym typeface="Questrial"/>
              </a:rPr>
              <a:t>Endangered worldwide</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solidFill>
                  <a:srgbClr val="333333"/>
                </a:solidFill>
                <a:latin typeface="+mj-lt"/>
                <a:ea typeface="Questrial"/>
                <a:cs typeface="Questrial"/>
                <a:sym typeface="Questrial"/>
              </a:rPr>
              <a:t>Worldwide distribution</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solidFill>
                  <a:srgbClr val="333333"/>
                </a:solidFill>
                <a:latin typeface="+mj-lt"/>
                <a:ea typeface="Questrial"/>
                <a:cs typeface="Questrial"/>
                <a:sym typeface="Questrial"/>
              </a:rPr>
              <a:t>Nests subtropical to warm temperate climates</a:t>
            </a:r>
          </a:p>
        </p:txBody>
      </p:sp>
      <p:sp>
        <p:nvSpPr>
          <p:cNvPr id="121" name="Shape 121"/>
          <p:cNvSpPr txBox="1">
            <a:spLocks noGrp="1"/>
          </p:cNvSpPr>
          <p:nvPr>
            <p:ph type="body" idx="2"/>
          </p:nvPr>
        </p:nvSpPr>
        <p:spPr>
          <a:xfrm>
            <a:off x="548639" y="992124"/>
            <a:ext cx="3566159" cy="132588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Study Species</a:t>
            </a:r>
          </a:p>
        </p:txBody>
      </p:sp>
      <p:pic>
        <p:nvPicPr>
          <p:cNvPr id="122" name="Shape 1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094112" y="958503"/>
            <a:ext cx="4699656" cy="2213241"/>
          </a:xfrm>
          <a:prstGeom prst="rect">
            <a:avLst/>
          </a:prstGeom>
          <a:noFill/>
          <a:ln w="9525" cap="flat" cmpd="sng">
            <a:solidFill>
              <a:schemeClr val="bg2">
                <a:lumMod val="50000"/>
              </a:schemeClr>
            </a:solidFill>
            <a:prstDash val="solid"/>
            <a:round/>
            <a:headEnd type="none" w="med" len="med"/>
            <a:tailEnd type="none" w="med" len="med"/>
          </a:ln>
        </p:spPr>
      </p:pic>
      <p:pic>
        <p:nvPicPr>
          <p:cNvPr id="123" name="Shape 12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094112" y="3519762"/>
            <a:ext cx="4699656" cy="2451142"/>
          </a:xfrm>
          <a:prstGeom prst="rect">
            <a:avLst/>
          </a:prstGeom>
          <a:noFill/>
          <a:ln>
            <a:solidFill>
              <a:schemeClr val="tx1">
                <a:lumMod val="50000"/>
              </a:schemeClr>
            </a:solidFill>
          </a:ln>
        </p:spPr>
      </p:pic>
      <p:sp>
        <p:nvSpPr>
          <p:cNvPr id="124" name="Shape 124"/>
          <p:cNvSpPr txBox="1"/>
          <p:nvPr/>
        </p:nvSpPr>
        <p:spPr>
          <a:xfrm>
            <a:off x="4114800" y="5718551"/>
            <a:ext cx="4720343" cy="27431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3B3838"/>
              </a:buClr>
              <a:buSzPct val="25000"/>
              <a:buFont typeface="Arial"/>
              <a:buNone/>
            </a:pPr>
            <a:r>
              <a:rPr lang="en-US" sz="1100" b="0" i="1" u="none" strike="noStrike" cap="none" baseline="0" dirty="0">
                <a:solidFill>
                  <a:srgbClr val="3B3838"/>
                </a:solidFill>
                <a:latin typeface="Questrial"/>
                <a:ea typeface="Questrial"/>
                <a:cs typeface="Questrial"/>
                <a:sym typeface="Questrial"/>
              </a:rPr>
              <a:t>National Marine Fisheries Service, Office of Protected Resources</a:t>
            </a:r>
          </a:p>
        </p:txBody>
      </p:sp>
      <p:sp>
        <p:nvSpPr>
          <p:cNvPr id="125" name="Shape 125"/>
          <p:cNvSpPr txBox="1">
            <a:spLocks noGrp="1"/>
          </p:cNvSpPr>
          <p:nvPr>
            <p:ph type="body" idx="3"/>
          </p:nvPr>
        </p:nvSpPr>
        <p:spPr>
          <a:xfrm>
            <a:off x="7374411" y="2897424"/>
            <a:ext cx="1518082" cy="2743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F2F2F2"/>
              </a:buClr>
              <a:buSzPct val="25000"/>
              <a:buFont typeface="Arial"/>
              <a:buNone/>
            </a:pPr>
            <a:r>
              <a:rPr lang="en-US" sz="1200" b="0" i="1" u="none" strike="noStrike" cap="none" baseline="0" dirty="0">
                <a:solidFill>
                  <a:srgbClr val="F2F2F2"/>
                </a:solidFill>
                <a:latin typeface="Questrial"/>
                <a:ea typeface="Questrial"/>
                <a:cs typeface="Questrial"/>
                <a:sym typeface="Questrial"/>
              </a:rPr>
              <a:t>Blair </a:t>
            </a:r>
            <a:r>
              <a:rPr lang="en-US" sz="1200" b="0" i="1" u="none" strike="noStrike" cap="none" baseline="0" dirty="0" err="1">
                <a:solidFill>
                  <a:srgbClr val="F2F2F2"/>
                </a:solidFill>
                <a:latin typeface="Questrial"/>
                <a:ea typeface="Questrial"/>
                <a:cs typeface="Questrial"/>
                <a:sym typeface="Questrial"/>
              </a:rPr>
              <a:t>Witherington</a:t>
            </a:r>
            <a:endParaRPr lang="en-US" sz="1200" b="0" i="1" u="none" strike="noStrike" cap="none" baseline="0" dirty="0">
              <a:solidFill>
                <a:srgbClr val="F2F2F2"/>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4367813" y="5049233"/>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dk1"/>
                </a:solidFill>
                <a:latin typeface="+mj-lt"/>
                <a:ea typeface="Questrial"/>
                <a:cs typeface="Questrial"/>
                <a:sym typeface="Questrial"/>
              </a:rPr>
              <a:t>Predict changes in </a:t>
            </a:r>
            <a:r>
              <a:rPr lang="en-US" sz="2000" b="0" i="0" u="none" strike="noStrike" cap="none" baseline="0" dirty="0" smtClean="0">
                <a:solidFill>
                  <a:schemeClr val="dk1"/>
                </a:solidFill>
                <a:latin typeface="+mj-lt"/>
                <a:ea typeface="Questrial"/>
                <a:cs typeface="Questrial"/>
                <a:sym typeface="Questrial"/>
              </a:rPr>
              <a:t>nest </a:t>
            </a:r>
            <a:r>
              <a:rPr lang="en-US" sz="2000" b="0" i="0" u="none" strike="noStrike" cap="none" baseline="0" dirty="0">
                <a:solidFill>
                  <a:schemeClr val="dk1"/>
                </a:solidFill>
                <a:latin typeface="+mj-lt"/>
                <a:ea typeface="Questrial"/>
                <a:cs typeface="Questrial"/>
                <a:sym typeface="Questrial"/>
              </a:rPr>
              <a:t>site </a:t>
            </a:r>
            <a:r>
              <a:rPr lang="en-US" sz="2000" b="0" i="0" u="none" strike="noStrike" cap="none" baseline="0" dirty="0" smtClean="0">
                <a:solidFill>
                  <a:schemeClr val="dk1"/>
                </a:solidFill>
                <a:latin typeface="+mj-lt"/>
                <a:ea typeface="Questrial"/>
                <a:cs typeface="Questrial"/>
                <a:sym typeface="Questrial"/>
              </a:rPr>
              <a:t>use and availability</a:t>
            </a:r>
            <a:endParaRPr lang="en-US" sz="2000" b="0" i="0" u="none" strike="noStrike" cap="none" baseline="0" dirty="0">
              <a:solidFill>
                <a:schemeClr val="dk1"/>
              </a:solidFill>
              <a:latin typeface="+mj-lt"/>
              <a:ea typeface="Questrial"/>
              <a:cs typeface="Questrial"/>
              <a:sym typeface="Questrial"/>
            </a:endParaRPr>
          </a:p>
        </p:txBody>
      </p:sp>
      <p:sp>
        <p:nvSpPr>
          <p:cNvPr id="132" name="Shape 132"/>
          <p:cNvSpPr txBox="1">
            <a:spLocks noGrp="1"/>
          </p:cNvSpPr>
          <p:nvPr>
            <p:ph type="body" idx="2"/>
          </p:nvPr>
        </p:nvSpPr>
        <p:spPr>
          <a:xfrm>
            <a:off x="320039" y="548639"/>
            <a:ext cx="8503920" cy="92354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3B3838"/>
              </a:buClr>
              <a:buSzPct val="25000"/>
              <a:buFont typeface="Arial"/>
              <a:buNone/>
            </a:pPr>
            <a:r>
              <a:rPr lang="en-US" sz="5400" b="1" i="0" u="none" strike="noStrike" cap="none" baseline="0" dirty="0">
                <a:solidFill>
                  <a:srgbClr val="3B3838"/>
                </a:solidFill>
                <a:latin typeface="+mj-lt"/>
                <a:ea typeface="Questrial"/>
                <a:cs typeface="Questrial"/>
                <a:sym typeface="Questrial"/>
              </a:rPr>
              <a:t>Objectives</a:t>
            </a:r>
          </a:p>
        </p:txBody>
      </p:sp>
      <p:sp>
        <p:nvSpPr>
          <p:cNvPr id="133" name="Shape 133"/>
          <p:cNvSpPr txBox="1">
            <a:spLocks noGrp="1"/>
          </p:cNvSpPr>
          <p:nvPr>
            <p:ph type="body" idx="3"/>
          </p:nvPr>
        </p:nvSpPr>
        <p:spPr>
          <a:xfrm>
            <a:off x="390173" y="2115311"/>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4400" b="1" i="0" u="none" strike="noStrike" cap="none" baseline="0">
                <a:solidFill>
                  <a:schemeClr val="accent1"/>
                </a:solidFill>
                <a:latin typeface="+mj-lt"/>
                <a:ea typeface="Questrial"/>
                <a:cs typeface="Questrial"/>
                <a:sym typeface="Questrial"/>
              </a:rPr>
              <a:t>Stranding</a:t>
            </a:r>
          </a:p>
        </p:txBody>
      </p:sp>
      <p:sp>
        <p:nvSpPr>
          <p:cNvPr id="134" name="Shape 134"/>
          <p:cNvSpPr txBox="1">
            <a:spLocks noGrp="1"/>
          </p:cNvSpPr>
          <p:nvPr>
            <p:ph type="body" idx="4"/>
          </p:nvPr>
        </p:nvSpPr>
        <p:spPr>
          <a:xfrm>
            <a:off x="4367813" y="1944060"/>
            <a:ext cx="3950207" cy="111059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850" b="0" i="0" u="none" strike="noStrike" cap="none" baseline="0">
                <a:solidFill>
                  <a:schemeClr val="dk1"/>
                </a:solidFill>
                <a:latin typeface="+mj-lt"/>
                <a:ea typeface="Questrial"/>
                <a:cs typeface="Questrial"/>
                <a:sym typeface="Questrial"/>
              </a:rPr>
              <a:t>Analyze correlations between loggerhead strandings and chlorophyll </a:t>
            </a:r>
            <a:r>
              <a:rPr lang="en-US" sz="1850" b="0" i="1" u="none" strike="noStrike" cap="none" baseline="0">
                <a:solidFill>
                  <a:schemeClr val="dk1"/>
                </a:solidFill>
                <a:latin typeface="+mj-lt"/>
                <a:ea typeface="Questrial"/>
                <a:cs typeface="Questrial"/>
                <a:sym typeface="Questrial"/>
              </a:rPr>
              <a:t>a </a:t>
            </a:r>
            <a:r>
              <a:rPr lang="en-US" sz="1850" b="0" i="0" u="none" strike="noStrike" cap="none" baseline="0">
                <a:solidFill>
                  <a:schemeClr val="dk1"/>
                </a:solidFill>
                <a:latin typeface="+mj-lt"/>
                <a:ea typeface="Questrial"/>
                <a:cs typeface="Questrial"/>
                <a:sym typeface="Questrial"/>
              </a:rPr>
              <a:t>and sea surface temperature.</a:t>
            </a:r>
          </a:p>
        </p:txBody>
      </p:sp>
      <p:sp>
        <p:nvSpPr>
          <p:cNvPr id="135" name="Shape 135"/>
          <p:cNvSpPr txBox="1">
            <a:spLocks noGrp="1"/>
          </p:cNvSpPr>
          <p:nvPr>
            <p:ph type="body" idx="5"/>
          </p:nvPr>
        </p:nvSpPr>
        <p:spPr>
          <a:xfrm>
            <a:off x="390173" y="4721351"/>
            <a:ext cx="3566159" cy="1359851"/>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4400" b="1" i="0" u="none" strike="noStrike" cap="none" baseline="0">
                <a:solidFill>
                  <a:schemeClr val="accent1"/>
                </a:solidFill>
                <a:latin typeface="+mj-lt"/>
                <a:ea typeface="Questrial"/>
                <a:cs typeface="Questrial"/>
                <a:sym typeface="Questrial"/>
              </a:rPr>
              <a:t>Climate Change</a:t>
            </a:r>
          </a:p>
        </p:txBody>
      </p:sp>
      <p:sp>
        <p:nvSpPr>
          <p:cNvPr id="136" name="Shape 136"/>
          <p:cNvSpPr txBox="1">
            <a:spLocks noGrp="1"/>
          </p:cNvSpPr>
          <p:nvPr>
            <p:ph type="body" idx="6"/>
          </p:nvPr>
        </p:nvSpPr>
        <p:spPr>
          <a:xfrm>
            <a:off x="390173" y="3418332"/>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4400" b="1" i="0" u="none" strike="noStrike" cap="none" baseline="0">
                <a:solidFill>
                  <a:schemeClr val="accent1"/>
                </a:solidFill>
                <a:latin typeface="+mj-lt"/>
                <a:ea typeface="Questrial"/>
                <a:cs typeface="Questrial"/>
                <a:sym typeface="Questrial"/>
              </a:rPr>
              <a:t>Nesting</a:t>
            </a:r>
          </a:p>
        </p:txBody>
      </p:sp>
      <p:sp>
        <p:nvSpPr>
          <p:cNvPr id="137" name="Shape 137"/>
          <p:cNvSpPr txBox="1">
            <a:spLocks noGrp="1"/>
          </p:cNvSpPr>
          <p:nvPr>
            <p:ph type="body" idx="7"/>
          </p:nvPr>
        </p:nvSpPr>
        <p:spPr>
          <a:xfrm>
            <a:off x="4367813" y="3450335"/>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a:solidFill>
                  <a:schemeClr val="dk1"/>
                </a:solidFill>
                <a:latin typeface="+mj-lt"/>
                <a:ea typeface="Questrial"/>
                <a:cs typeface="Questrial"/>
                <a:sym typeface="Questrial"/>
              </a:rPr>
              <a:t>Identify optimal nesting locations along Atlantic Coast</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3724" y="-107712"/>
            <a:ext cx="4480276" cy="3360207"/>
          </a:xfrm>
          <a:prstGeom prst="rect">
            <a:avLst/>
          </a:prstGeom>
        </p:spPr>
      </p:pic>
      <p:sp>
        <p:nvSpPr>
          <p:cNvPr id="10" name="Shape 125"/>
          <p:cNvSpPr txBox="1">
            <a:spLocks/>
          </p:cNvSpPr>
          <p:nvPr/>
        </p:nvSpPr>
        <p:spPr>
          <a:xfrm rot="20945123">
            <a:off x="7525087" y="573229"/>
            <a:ext cx="1997546" cy="1192504"/>
          </a:xfrm>
          <a:prstGeom prst="rect">
            <a:avLst/>
          </a:prstGeom>
          <a:noFill/>
          <a:ln>
            <a:noFill/>
          </a:ln>
        </p:spPr>
        <p:txBody>
          <a:bodyPr lIns="91425" tIns="45700" rIns="91425" bIns="45700" anchor="t" anchorCtr="0">
            <a:prstTxWarp prst="textArchDown">
              <a:avLst>
                <a:gd name="adj" fmla="val 21563377"/>
              </a:avLst>
            </a:prstTxWarp>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chemeClr val="accent1"/>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lgn="l">
              <a:buClr>
                <a:srgbClr val="F2F2F2"/>
              </a:buClr>
              <a:buSzPct val="25000"/>
              <a:buFont typeface="Arial"/>
              <a:buNone/>
            </a:pPr>
            <a:r>
              <a:rPr lang="en-US" sz="1200" i="1" dirty="0" smtClean="0">
                <a:solidFill>
                  <a:schemeClr val="bg2"/>
                </a:solidFill>
                <a:latin typeface="Questrial"/>
                <a:ea typeface="Questrial"/>
                <a:cs typeface="Questrial"/>
                <a:sym typeface="Questrial"/>
              </a:rPr>
              <a:t>	Matt </a:t>
            </a:r>
            <a:r>
              <a:rPr lang="en-US" sz="1200" i="1" dirty="0" err="1" smtClean="0">
                <a:solidFill>
                  <a:schemeClr val="bg2"/>
                </a:solidFill>
                <a:latin typeface="Questrial"/>
                <a:ea typeface="Questrial"/>
                <a:cs typeface="Questrial"/>
                <a:sym typeface="Questrial"/>
              </a:rPr>
              <a:t>Kleffer</a:t>
            </a:r>
            <a:endParaRPr lang="en-US" sz="1200" i="1" dirty="0">
              <a:solidFill>
                <a:schemeClr val="bg2"/>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Stranding: Data Acquisition</a:t>
            </a:r>
          </a:p>
        </p:txBody>
      </p:sp>
      <p:sp>
        <p:nvSpPr>
          <p:cNvPr id="143" name="Shape 143"/>
          <p:cNvSpPr txBox="1"/>
          <p:nvPr/>
        </p:nvSpPr>
        <p:spPr>
          <a:xfrm>
            <a:off x="923346" y="5237377"/>
            <a:ext cx="890075" cy="37922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000000"/>
              </a:buClr>
              <a:buSzPct val="25000"/>
              <a:buFont typeface="Arial"/>
              <a:buNone/>
            </a:pPr>
            <a:r>
              <a:rPr lang="en-US" sz="1800" b="0" i="1" u="none" strike="noStrike" cap="none" baseline="0" dirty="0">
                <a:latin typeface="+mj-lt"/>
                <a:ea typeface="Questrial"/>
                <a:cs typeface="Questrial"/>
                <a:sym typeface="Questrial"/>
              </a:rPr>
              <a:t>Aqua</a:t>
            </a:r>
          </a:p>
        </p:txBody>
      </p:sp>
      <p:pic>
        <p:nvPicPr>
          <p:cNvPr id="145" name="Shape 14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619874" y="3989489"/>
            <a:ext cx="2228700" cy="2351897"/>
          </a:xfrm>
          <a:prstGeom prst="rect">
            <a:avLst/>
          </a:prstGeom>
          <a:noFill/>
          <a:ln>
            <a:solidFill>
              <a:schemeClr val="tx1">
                <a:lumMod val="50000"/>
              </a:schemeClr>
            </a:solidFill>
          </a:ln>
        </p:spPr>
      </p:pic>
      <p:pic>
        <p:nvPicPr>
          <p:cNvPr id="146" name="Shape 146"/>
          <p:cNvPicPr preferRelativeResize="0"/>
          <p:nvPr/>
        </p:nvPicPr>
        <p:blipFill rotWithShape="1">
          <a:blip r:embed="rId4">
            <a:alphaModFix/>
          </a:blip>
          <a:srcRect/>
          <a:stretch/>
        </p:blipFill>
        <p:spPr>
          <a:xfrm>
            <a:off x="1897632" y="5616602"/>
            <a:ext cx="1783888" cy="1046134"/>
          </a:xfrm>
          <a:prstGeom prst="rect">
            <a:avLst/>
          </a:prstGeom>
          <a:noFill/>
          <a:ln>
            <a:noFill/>
          </a:ln>
        </p:spPr>
      </p:pic>
      <p:pic>
        <p:nvPicPr>
          <p:cNvPr id="147" name="Shape 14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419186" y="1334651"/>
            <a:ext cx="2228700" cy="2278349"/>
          </a:xfrm>
          <a:prstGeom prst="rect">
            <a:avLst/>
          </a:prstGeom>
          <a:noFill/>
          <a:ln>
            <a:solidFill>
              <a:schemeClr val="tx1">
                <a:lumMod val="50000"/>
              </a:schemeClr>
            </a:solidFill>
          </a:ln>
        </p:spPr>
      </p:pic>
      <p:pic>
        <p:nvPicPr>
          <p:cNvPr id="148" name="Shape 148"/>
          <p:cNvPicPr preferRelativeResize="0"/>
          <p:nvPr/>
        </p:nvPicPr>
        <p:blipFill rotWithShape="1">
          <a:blip r:embed="rId6">
            <a:alphaModFix/>
          </a:blip>
          <a:srcRect/>
          <a:stretch/>
        </p:blipFill>
        <p:spPr>
          <a:xfrm>
            <a:off x="248024" y="4534562"/>
            <a:ext cx="1868099" cy="978118"/>
          </a:xfrm>
          <a:prstGeom prst="rect">
            <a:avLst/>
          </a:prstGeom>
          <a:noFill/>
          <a:ln>
            <a:noFill/>
          </a:ln>
        </p:spPr>
      </p:pic>
      <p:graphicFrame>
        <p:nvGraphicFramePr>
          <p:cNvPr id="149" name="Shape 149"/>
          <p:cNvGraphicFramePr/>
          <p:nvPr>
            <p:extLst>
              <p:ext uri="{D42A27DB-BD31-4B8C-83A1-F6EECF244321}">
                <p14:modId xmlns:p14="http://schemas.microsoft.com/office/powerpoint/2010/main" val="257677480"/>
              </p:ext>
            </p:extLst>
          </p:nvPr>
        </p:nvGraphicFramePr>
        <p:xfrm>
          <a:off x="324660" y="1782247"/>
          <a:ext cx="4792025" cy="2511315"/>
        </p:xfrm>
        <a:graphic>
          <a:graphicData uri="http://schemas.openxmlformats.org/drawingml/2006/table">
            <a:tbl>
              <a:tblPr>
                <a:noFill/>
                <a:tableStyleId>{DFFFDA97-C410-4515-9EC5-FAA965A8F652}</a:tableStyleId>
              </a:tblPr>
              <a:tblGrid>
                <a:gridCol w="1162848"/>
                <a:gridCol w="1108490"/>
                <a:gridCol w="1072887"/>
                <a:gridCol w="1447800"/>
              </a:tblGrid>
              <a:tr h="430725">
                <a:tc>
                  <a:txBody>
                    <a:bodyPr/>
                    <a:lstStyle/>
                    <a:p>
                      <a:pPr>
                        <a:spcBef>
                          <a:spcPts val="0"/>
                        </a:spcBef>
                        <a:buNone/>
                      </a:pPr>
                      <a:r>
                        <a:rPr lang="en-US" b="1" dirty="0">
                          <a:solidFill>
                            <a:schemeClr val="bg2">
                              <a:lumMod val="50000"/>
                            </a:schemeClr>
                          </a:solidFill>
                        </a:rPr>
                        <a:t>Satellite</a:t>
                      </a:r>
                    </a:p>
                  </a:txBody>
                  <a:tcPr marL="91425" marR="91425" marT="91425" marB="91425"/>
                </a:tc>
                <a:tc>
                  <a:txBody>
                    <a:bodyPr/>
                    <a:lstStyle/>
                    <a:p>
                      <a:pPr>
                        <a:spcBef>
                          <a:spcPts val="0"/>
                        </a:spcBef>
                        <a:buNone/>
                      </a:pPr>
                      <a:r>
                        <a:rPr lang="en-US" b="1">
                          <a:solidFill>
                            <a:schemeClr val="bg2">
                              <a:lumMod val="50000"/>
                            </a:schemeClr>
                          </a:solidFill>
                        </a:rPr>
                        <a:t>Sensor</a:t>
                      </a:r>
                    </a:p>
                  </a:txBody>
                  <a:tcPr marL="91425" marR="91425" marT="91425" marB="91425"/>
                </a:tc>
                <a:tc>
                  <a:txBody>
                    <a:bodyPr/>
                    <a:lstStyle/>
                    <a:p>
                      <a:pPr rtl="0">
                        <a:spcBef>
                          <a:spcPts val="0"/>
                        </a:spcBef>
                        <a:buNone/>
                      </a:pPr>
                      <a:r>
                        <a:rPr lang="en-US" b="1">
                          <a:solidFill>
                            <a:schemeClr val="bg2">
                              <a:lumMod val="50000"/>
                            </a:schemeClr>
                          </a:solidFill>
                        </a:rPr>
                        <a:t>Years</a:t>
                      </a:r>
                    </a:p>
                  </a:txBody>
                  <a:tcPr marL="91425" marR="91425" marT="91425" marB="91425"/>
                </a:tc>
                <a:tc>
                  <a:txBody>
                    <a:bodyPr/>
                    <a:lstStyle/>
                    <a:p>
                      <a:pPr>
                        <a:spcBef>
                          <a:spcPts val="0"/>
                        </a:spcBef>
                        <a:buNone/>
                      </a:pPr>
                      <a:r>
                        <a:rPr lang="en-US" b="1">
                          <a:solidFill>
                            <a:schemeClr val="bg2">
                              <a:lumMod val="50000"/>
                            </a:schemeClr>
                          </a:solidFill>
                        </a:rPr>
                        <a:t>Parameter</a:t>
                      </a:r>
                    </a:p>
                  </a:txBody>
                  <a:tcPr marL="91425" marR="91425" marT="91425" marB="91425"/>
                </a:tc>
              </a:tr>
              <a:tr h="430725">
                <a:tc>
                  <a:txBody>
                    <a:bodyPr/>
                    <a:lstStyle/>
                    <a:p>
                      <a:pPr>
                        <a:spcBef>
                          <a:spcPts val="0"/>
                        </a:spcBef>
                        <a:buNone/>
                      </a:pPr>
                      <a:r>
                        <a:rPr lang="en-US">
                          <a:solidFill>
                            <a:schemeClr val="bg2">
                              <a:lumMod val="50000"/>
                            </a:schemeClr>
                          </a:solidFill>
                        </a:rPr>
                        <a:t>Aqua </a:t>
                      </a:r>
                    </a:p>
                  </a:txBody>
                  <a:tcPr marL="91425" marR="91425" marT="91425" marB="91425"/>
                </a:tc>
                <a:tc>
                  <a:txBody>
                    <a:bodyPr/>
                    <a:lstStyle/>
                    <a:p>
                      <a:pPr>
                        <a:spcBef>
                          <a:spcPts val="0"/>
                        </a:spcBef>
                        <a:buNone/>
                      </a:pPr>
                      <a:r>
                        <a:rPr lang="en-US">
                          <a:solidFill>
                            <a:schemeClr val="bg2">
                              <a:lumMod val="50000"/>
                            </a:schemeClr>
                          </a:solidFill>
                        </a:rPr>
                        <a:t>MODIS</a:t>
                      </a:r>
                    </a:p>
                  </a:txBody>
                  <a:tcPr marL="91425" marR="91425" marT="91425" marB="91425"/>
                </a:tc>
                <a:tc>
                  <a:txBody>
                    <a:bodyPr/>
                    <a:lstStyle/>
                    <a:p>
                      <a:pPr rtl="0">
                        <a:spcBef>
                          <a:spcPts val="0"/>
                        </a:spcBef>
                        <a:buNone/>
                      </a:pPr>
                      <a:r>
                        <a:rPr lang="en-US">
                          <a:solidFill>
                            <a:schemeClr val="bg2">
                              <a:lumMod val="50000"/>
                            </a:schemeClr>
                          </a:solidFill>
                        </a:rPr>
                        <a:t>2003-2014</a:t>
                      </a:r>
                    </a:p>
                  </a:txBody>
                  <a:tcPr marL="91425" marR="91425" marT="91425" marB="91425"/>
                </a:tc>
                <a:tc>
                  <a:txBody>
                    <a:bodyPr/>
                    <a:lstStyle/>
                    <a:p>
                      <a:pPr>
                        <a:spcBef>
                          <a:spcPts val="0"/>
                        </a:spcBef>
                        <a:buNone/>
                      </a:pPr>
                      <a:r>
                        <a:rPr lang="en-US">
                          <a:solidFill>
                            <a:schemeClr val="bg2">
                              <a:lumMod val="50000"/>
                            </a:schemeClr>
                          </a:solidFill>
                        </a:rPr>
                        <a:t>Chlorophyll-a</a:t>
                      </a:r>
                    </a:p>
                  </a:txBody>
                  <a:tcPr marL="91425" marR="91425" marT="91425" marB="91425"/>
                </a:tc>
              </a:tr>
              <a:tr h="430725">
                <a:tc>
                  <a:txBody>
                    <a:bodyPr/>
                    <a:lstStyle/>
                    <a:p>
                      <a:pPr>
                        <a:spcBef>
                          <a:spcPts val="0"/>
                        </a:spcBef>
                        <a:buNone/>
                      </a:pPr>
                      <a:r>
                        <a:rPr lang="en-US">
                          <a:solidFill>
                            <a:schemeClr val="bg2">
                              <a:lumMod val="50000"/>
                            </a:schemeClr>
                          </a:solidFill>
                        </a:rPr>
                        <a:t>OrbView 2</a:t>
                      </a:r>
                    </a:p>
                  </a:txBody>
                  <a:tcPr marL="91425" marR="91425" marT="91425" marB="91425"/>
                </a:tc>
                <a:tc>
                  <a:txBody>
                    <a:bodyPr/>
                    <a:lstStyle/>
                    <a:p>
                      <a:pPr>
                        <a:spcBef>
                          <a:spcPts val="0"/>
                        </a:spcBef>
                        <a:buNone/>
                      </a:pPr>
                      <a:r>
                        <a:rPr lang="en-US">
                          <a:solidFill>
                            <a:schemeClr val="bg2">
                              <a:lumMod val="50000"/>
                            </a:schemeClr>
                          </a:solidFill>
                        </a:rPr>
                        <a:t>SeaWiFS</a:t>
                      </a:r>
                    </a:p>
                  </a:txBody>
                  <a:tcPr marL="91425" marR="91425" marT="91425" marB="91425"/>
                </a:tc>
                <a:tc>
                  <a:txBody>
                    <a:bodyPr/>
                    <a:lstStyle/>
                    <a:p>
                      <a:pPr>
                        <a:spcBef>
                          <a:spcPts val="0"/>
                        </a:spcBef>
                        <a:buNone/>
                      </a:pPr>
                      <a:r>
                        <a:rPr lang="en-US">
                          <a:solidFill>
                            <a:schemeClr val="bg2">
                              <a:lumMod val="50000"/>
                            </a:schemeClr>
                          </a:solidFill>
                        </a:rPr>
                        <a:t>1998-2002</a:t>
                      </a:r>
                    </a:p>
                  </a:txBody>
                  <a:tcPr marL="91425" marR="91425" marT="91425" marB="91425"/>
                </a:tc>
                <a:tc>
                  <a:txBody>
                    <a:bodyPr/>
                    <a:lstStyle/>
                    <a:p>
                      <a:pPr>
                        <a:spcBef>
                          <a:spcPts val="0"/>
                        </a:spcBef>
                        <a:buNone/>
                      </a:pPr>
                      <a:r>
                        <a:rPr lang="en-US">
                          <a:solidFill>
                            <a:schemeClr val="bg2">
                              <a:lumMod val="50000"/>
                            </a:schemeClr>
                          </a:solidFill>
                        </a:rPr>
                        <a:t>Chlorophyll-a</a:t>
                      </a:r>
                    </a:p>
                  </a:txBody>
                  <a:tcPr marL="91425" marR="91425" marT="91425" marB="91425"/>
                </a:tc>
              </a:tr>
              <a:tr h="430725">
                <a:tc>
                  <a:txBody>
                    <a:bodyPr/>
                    <a:lstStyle/>
                    <a:p>
                      <a:pPr>
                        <a:spcBef>
                          <a:spcPts val="0"/>
                        </a:spcBef>
                        <a:buNone/>
                      </a:pPr>
                      <a:r>
                        <a:rPr lang="en-US">
                          <a:solidFill>
                            <a:schemeClr val="bg2">
                              <a:lumMod val="50000"/>
                            </a:schemeClr>
                          </a:solidFill>
                        </a:rPr>
                        <a:t>Terra</a:t>
                      </a:r>
                    </a:p>
                  </a:txBody>
                  <a:tcPr marL="91425" marR="91425" marT="91425" marB="91425"/>
                </a:tc>
                <a:tc>
                  <a:txBody>
                    <a:bodyPr/>
                    <a:lstStyle/>
                    <a:p>
                      <a:pPr>
                        <a:spcBef>
                          <a:spcPts val="0"/>
                        </a:spcBef>
                        <a:buNone/>
                      </a:pPr>
                      <a:r>
                        <a:rPr lang="en-US">
                          <a:solidFill>
                            <a:schemeClr val="bg2">
                              <a:lumMod val="50000"/>
                            </a:schemeClr>
                          </a:solidFill>
                        </a:rPr>
                        <a:t>MODIS</a:t>
                      </a:r>
                    </a:p>
                  </a:txBody>
                  <a:tcPr marL="91425" marR="91425" marT="91425" marB="91425"/>
                </a:tc>
                <a:tc>
                  <a:txBody>
                    <a:bodyPr/>
                    <a:lstStyle/>
                    <a:p>
                      <a:pPr rtl="0">
                        <a:spcBef>
                          <a:spcPts val="0"/>
                        </a:spcBef>
                        <a:buNone/>
                      </a:pPr>
                      <a:r>
                        <a:rPr lang="en-US">
                          <a:solidFill>
                            <a:schemeClr val="bg2">
                              <a:lumMod val="50000"/>
                            </a:schemeClr>
                          </a:solidFill>
                        </a:rPr>
                        <a:t>2000-2014</a:t>
                      </a:r>
                    </a:p>
                  </a:txBody>
                  <a:tcPr marL="91425" marR="91425" marT="91425" marB="91425"/>
                </a:tc>
                <a:tc>
                  <a:txBody>
                    <a:bodyPr/>
                    <a:lstStyle/>
                    <a:p>
                      <a:pPr>
                        <a:spcBef>
                          <a:spcPts val="0"/>
                        </a:spcBef>
                        <a:buNone/>
                      </a:pPr>
                      <a:r>
                        <a:rPr lang="en-US" dirty="0">
                          <a:solidFill>
                            <a:schemeClr val="bg2">
                              <a:lumMod val="50000"/>
                            </a:schemeClr>
                          </a:solidFill>
                        </a:rPr>
                        <a:t>Sea Surface Temperature</a:t>
                      </a:r>
                    </a:p>
                  </a:txBody>
                  <a:tcPr marL="91425" marR="91425" marT="91425" marB="91425"/>
                </a:tc>
              </a:tr>
              <a:tr h="430725">
                <a:tc>
                  <a:txBody>
                    <a:bodyPr/>
                    <a:lstStyle/>
                    <a:p>
                      <a:pPr>
                        <a:spcBef>
                          <a:spcPts val="0"/>
                        </a:spcBef>
                        <a:buNone/>
                      </a:pPr>
                      <a:r>
                        <a:rPr lang="en-US" dirty="0">
                          <a:solidFill>
                            <a:schemeClr val="bg2">
                              <a:lumMod val="50000"/>
                            </a:schemeClr>
                          </a:solidFill>
                        </a:rPr>
                        <a:t>NOAA-17 NOAA-18</a:t>
                      </a:r>
                    </a:p>
                  </a:txBody>
                  <a:tcPr marL="91425" marR="91425" marT="91425" marB="91425"/>
                </a:tc>
                <a:tc>
                  <a:txBody>
                    <a:bodyPr/>
                    <a:lstStyle/>
                    <a:p>
                      <a:pPr>
                        <a:spcBef>
                          <a:spcPts val="0"/>
                        </a:spcBef>
                        <a:buNone/>
                      </a:pPr>
                      <a:r>
                        <a:rPr lang="en-US">
                          <a:solidFill>
                            <a:schemeClr val="bg2">
                              <a:lumMod val="50000"/>
                            </a:schemeClr>
                          </a:solidFill>
                        </a:rPr>
                        <a:t>AVHRR</a:t>
                      </a:r>
                    </a:p>
                  </a:txBody>
                  <a:tcPr marL="91425" marR="91425" marT="91425" marB="91425"/>
                </a:tc>
                <a:tc>
                  <a:txBody>
                    <a:bodyPr/>
                    <a:lstStyle/>
                    <a:p>
                      <a:pPr rtl="0">
                        <a:spcBef>
                          <a:spcPts val="0"/>
                        </a:spcBef>
                        <a:buNone/>
                      </a:pPr>
                      <a:r>
                        <a:rPr lang="en-US" dirty="0">
                          <a:solidFill>
                            <a:schemeClr val="bg2">
                              <a:lumMod val="50000"/>
                            </a:schemeClr>
                          </a:solidFill>
                        </a:rPr>
                        <a:t>1991-1999</a:t>
                      </a:r>
                    </a:p>
                  </a:txBody>
                  <a:tcPr marL="91425" marR="91425" marT="91425" marB="91425"/>
                </a:tc>
                <a:tc>
                  <a:txBody>
                    <a:bodyPr/>
                    <a:lstStyle/>
                    <a:p>
                      <a:pPr rtl="0">
                        <a:spcBef>
                          <a:spcPts val="0"/>
                        </a:spcBef>
                        <a:buNone/>
                      </a:pPr>
                      <a:r>
                        <a:rPr lang="en-US" dirty="0">
                          <a:solidFill>
                            <a:schemeClr val="bg2">
                              <a:lumMod val="50000"/>
                            </a:schemeClr>
                          </a:solidFill>
                        </a:rPr>
                        <a:t>Sea Surface Temperature</a:t>
                      </a:r>
                    </a:p>
                  </a:txBody>
                  <a:tcPr marL="91425" marR="91425" marT="91425" marB="91425"/>
                </a:tc>
              </a:tr>
            </a:tbl>
          </a:graphicData>
        </a:graphic>
      </p:graphicFrame>
      <p:sp>
        <p:nvSpPr>
          <p:cNvPr id="150" name="Shape 150"/>
          <p:cNvSpPr txBox="1"/>
          <p:nvPr/>
        </p:nvSpPr>
        <p:spPr>
          <a:xfrm>
            <a:off x="2158229" y="5218042"/>
            <a:ext cx="1382084" cy="38114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000000"/>
              </a:buClr>
              <a:buSzPct val="25000"/>
              <a:buFont typeface="Arial"/>
              <a:buNone/>
            </a:pPr>
            <a:r>
              <a:rPr lang="en-US" sz="1800" b="0" i="1" u="none" strike="noStrike" cap="none" baseline="0" dirty="0">
                <a:latin typeface="+mj-lt"/>
                <a:ea typeface="Questrial"/>
                <a:cs typeface="Questrial"/>
                <a:sym typeface="Questrial"/>
              </a:rPr>
              <a:t>OrbView-2</a:t>
            </a:r>
          </a:p>
        </p:txBody>
      </p:sp>
      <p:pic>
        <p:nvPicPr>
          <p:cNvPr id="152" name="Shape 152"/>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3692108" y="4494167"/>
            <a:ext cx="1529192" cy="1151139"/>
          </a:xfrm>
          <a:prstGeom prst="rect">
            <a:avLst/>
          </a:prstGeom>
          <a:noFill/>
          <a:ln>
            <a:noFill/>
          </a:ln>
        </p:spPr>
      </p:pic>
      <p:sp>
        <p:nvSpPr>
          <p:cNvPr id="153" name="Shape 153"/>
          <p:cNvSpPr txBox="1"/>
          <p:nvPr/>
        </p:nvSpPr>
        <p:spPr>
          <a:xfrm>
            <a:off x="4026328" y="5461342"/>
            <a:ext cx="760340" cy="446975"/>
          </a:xfrm>
          <a:prstGeom prst="rect">
            <a:avLst/>
          </a:prstGeom>
          <a:noFill/>
          <a:ln>
            <a:noFill/>
          </a:ln>
        </p:spPr>
        <p:txBody>
          <a:bodyPr lIns="91425" tIns="91425" rIns="91425" bIns="91425" anchor="t" anchorCtr="0">
            <a:noAutofit/>
          </a:bodyPr>
          <a:lstStyle/>
          <a:p>
            <a:pPr>
              <a:spcBef>
                <a:spcPts val="0"/>
              </a:spcBef>
              <a:buNone/>
            </a:pPr>
            <a:r>
              <a:rPr lang="en-US" sz="1800" i="1" dirty="0">
                <a:latin typeface="+mj-lt"/>
                <a:ea typeface="Questrial"/>
                <a:cs typeface="Questrial"/>
                <a:sym typeface="Questrial"/>
              </a:rPr>
              <a:t>Terra</a:t>
            </a:r>
          </a:p>
        </p:txBody>
      </p:sp>
      <p:sp>
        <p:nvSpPr>
          <p:cNvPr id="155" name="Shape 155"/>
          <p:cNvSpPr txBox="1"/>
          <p:nvPr/>
        </p:nvSpPr>
        <p:spPr>
          <a:xfrm>
            <a:off x="5419186" y="3622525"/>
            <a:ext cx="2228700" cy="366964"/>
          </a:xfrm>
          <a:prstGeom prst="rect">
            <a:avLst/>
          </a:prstGeom>
          <a:noFill/>
          <a:ln>
            <a:noFill/>
          </a:ln>
        </p:spPr>
        <p:txBody>
          <a:bodyPr lIns="91425" tIns="91425" rIns="91425" bIns="91425" anchor="t" anchorCtr="0">
            <a:noAutofit/>
          </a:bodyPr>
          <a:lstStyle/>
          <a:p>
            <a:pPr rtl="0">
              <a:spcBef>
                <a:spcPts val="0"/>
              </a:spcBef>
              <a:buNone/>
            </a:pPr>
            <a:r>
              <a:rPr lang="en-US" dirty="0" smtClean="0">
                <a:latin typeface="+mj-lt"/>
              </a:rPr>
              <a:t>Chlorophyll-a</a:t>
            </a:r>
            <a:endParaRPr sz="1100" dirty="0">
              <a:latin typeface="+mj-lt"/>
            </a:endParaRPr>
          </a:p>
        </p:txBody>
      </p:sp>
      <p:sp>
        <p:nvSpPr>
          <p:cNvPr id="156" name="Shape 156"/>
          <p:cNvSpPr txBox="1"/>
          <p:nvPr/>
        </p:nvSpPr>
        <p:spPr>
          <a:xfrm>
            <a:off x="6533536" y="6378037"/>
            <a:ext cx="2401375" cy="284699"/>
          </a:xfrm>
          <a:prstGeom prst="rect">
            <a:avLst/>
          </a:prstGeom>
          <a:noFill/>
          <a:ln>
            <a:noFill/>
          </a:ln>
        </p:spPr>
        <p:txBody>
          <a:bodyPr lIns="91425" tIns="91425" rIns="91425" bIns="91425" anchor="t" anchorCtr="0">
            <a:noAutofit/>
          </a:bodyPr>
          <a:lstStyle/>
          <a:p>
            <a:pPr algn="ctr">
              <a:spcBef>
                <a:spcPts val="0"/>
              </a:spcBef>
              <a:buNone/>
            </a:pPr>
            <a:r>
              <a:rPr lang="en-US" dirty="0" smtClean="0">
                <a:latin typeface="+mj-lt"/>
              </a:rPr>
              <a:t>Sea Surface Temperature</a:t>
            </a:r>
            <a:endParaRPr lang="en-US" dirty="0">
              <a:latin typeface="+mj-lt"/>
            </a:endParaRPr>
          </a:p>
        </p:txBody>
      </p:sp>
      <p:sp>
        <p:nvSpPr>
          <p:cNvPr id="157" name="Shape 157"/>
          <p:cNvSpPr txBox="1"/>
          <p:nvPr/>
        </p:nvSpPr>
        <p:spPr>
          <a:xfrm>
            <a:off x="7647886" y="3057526"/>
            <a:ext cx="1705664" cy="748482"/>
          </a:xfrm>
          <a:prstGeom prst="rect">
            <a:avLst/>
          </a:prstGeom>
          <a:noFill/>
          <a:ln>
            <a:noFill/>
          </a:ln>
        </p:spPr>
        <p:txBody>
          <a:bodyPr lIns="91425" tIns="91425" rIns="91425" bIns="91425" anchor="t" anchorCtr="0">
            <a:noAutofit/>
          </a:bodyPr>
          <a:lstStyle/>
          <a:p>
            <a:pPr rtl="0">
              <a:spcBef>
                <a:spcPts val="0"/>
              </a:spcBef>
              <a:buNone/>
            </a:pPr>
            <a:r>
              <a:rPr lang="en-US" sz="1000" dirty="0">
                <a:latin typeface="+mj-lt"/>
              </a:rPr>
              <a:t>Source: NOAA </a:t>
            </a:r>
            <a:r>
              <a:rPr lang="en-US" sz="1000" dirty="0" err="1">
                <a:latin typeface="+mj-lt"/>
              </a:rPr>
              <a:t>CoastWatch</a:t>
            </a:r>
            <a:r>
              <a:rPr lang="en-US" sz="1000" dirty="0">
                <a:latin typeface="+mj-lt"/>
              </a:rPr>
              <a:t> Program and NASA’s Goddard Space Flight Center, Ocean Color Web</a:t>
            </a:r>
          </a:p>
          <a:p>
            <a:pPr>
              <a:spcBef>
                <a:spcPts val="0"/>
              </a:spcBef>
              <a:buNone/>
            </a:pPr>
            <a:endParaRPr dirty="0">
              <a:latin typeface="+mj-lt"/>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578304" y="532048"/>
            <a:ext cx="7809792" cy="7040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4000" b="1" dirty="0">
                <a:solidFill>
                  <a:schemeClr val="accent1"/>
                </a:solidFill>
                <a:latin typeface="+mj-lt"/>
                <a:ea typeface="Questrial"/>
                <a:cs typeface="Questrial"/>
                <a:sym typeface="Questrial"/>
              </a:rPr>
              <a:t>Stranding: Methodology</a:t>
            </a:r>
          </a:p>
          <a:p>
            <a:pPr>
              <a:spcBef>
                <a:spcPts val="0"/>
              </a:spcBef>
              <a:buNone/>
            </a:pPr>
            <a:endParaRPr sz="4000" b="1" dirty="0">
              <a:solidFill>
                <a:srgbClr val="38761D"/>
              </a:solidFill>
              <a:latin typeface="+mj-lt"/>
              <a:ea typeface="Questrial"/>
              <a:cs typeface="Questrial"/>
              <a:sym typeface="Questria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000" y="1513360"/>
            <a:ext cx="5368408" cy="4437064"/>
          </a:xfrm>
          <a:prstGeom prst="rect">
            <a:avLst/>
          </a:prstGeom>
          <a:ln>
            <a:solidFill>
              <a:schemeClr val="tx1">
                <a:lumMod val="50000"/>
              </a:schemeClr>
            </a:solidFill>
          </a:ln>
        </p:spPr>
      </p:pic>
      <p:cxnSp>
        <p:nvCxnSpPr>
          <p:cNvPr id="4" name="Straight Arrow Connector 3"/>
          <p:cNvCxnSpPr/>
          <p:nvPr/>
        </p:nvCxnSpPr>
        <p:spPr>
          <a:xfrm flipH="1">
            <a:off x="1910176" y="2255150"/>
            <a:ext cx="3895724" cy="25622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Shape 167"/>
          <p:cNvSpPr txBox="1"/>
          <p:nvPr/>
        </p:nvSpPr>
        <p:spPr>
          <a:xfrm>
            <a:off x="5805900" y="1826770"/>
            <a:ext cx="3338100" cy="3810244"/>
          </a:xfrm>
          <a:prstGeom prst="rect">
            <a:avLst/>
          </a:prstGeom>
          <a:noFill/>
          <a:ln>
            <a:noFill/>
          </a:ln>
        </p:spPr>
        <p:txBody>
          <a:bodyPr lIns="91425" tIns="91425" rIns="91425" bIns="91425" anchor="t" anchorCtr="0">
            <a:noAutofit/>
          </a:bodyPr>
          <a:lstStyle/>
          <a:p>
            <a:pPr marL="342900" indent="-342900" rtl="0">
              <a:spcBef>
                <a:spcPts val="0"/>
              </a:spcBef>
              <a:buAutoNum type="arabicPeriod"/>
            </a:pPr>
            <a:r>
              <a:rPr lang="en-US" sz="1800" dirty="0" smtClean="0">
                <a:latin typeface="+mj-lt"/>
                <a:ea typeface="Questrial"/>
                <a:cs typeface="Questrial"/>
                <a:sym typeface="Questrial"/>
              </a:rPr>
              <a:t>Examine SST and </a:t>
            </a:r>
            <a:r>
              <a:rPr lang="en-US" sz="1800" dirty="0" err="1" smtClean="0">
                <a:latin typeface="+mj-lt"/>
                <a:ea typeface="Questrial"/>
                <a:cs typeface="Questrial"/>
                <a:sym typeface="Questrial"/>
              </a:rPr>
              <a:t>Chl</a:t>
            </a:r>
            <a:r>
              <a:rPr lang="en-US" sz="1800" dirty="0" smtClean="0">
                <a:latin typeface="+mj-lt"/>
                <a:ea typeface="Questrial"/>
                <a:cs typeface="Questrial"/>
                <a:sym typeface="Questrial"/>
              </a:rPr>
              <a:t>-</a:t>
            </a:r>
            <a:r>
              <a:rPr lang="en-US" sz="1800" i="1" dirty="0" smtClean="0">
                <a:latin typeface="+mj-lt"/>
                <a:ea typeface="Questrial"/>
                <a:cs typeface="Questrial"/>
                <a:sym typeface="Questrial"/>
              </a:rPr>
              <a:t>a</a:t>
            </a:r>
            <a:r>
              <a:rPr lang="en-US" sz="1800" dirty="0" smtClean="0">
                <a:latin typeface="+mj-lt"/>
                <a:ea typeface="Questrial"/>
                <a:cs typeface="Questrial"/>
                <a:sym typeface="Questrial"/>
              </a:rPr>
              <a:t> within 20km of stranding</a:t>
            </a:r>
          </a:p>
          <a:p>
            <a:pPr marL="342900" indent="-342900" rtl="0">
              <a:spcBef>
                <a:spcPts val="0"/>
              </a:spcBef>
              <a:buFont typeface="+mj-lt"/>
              <a:buAutoNum type="arabicPeriod"/>
            </a:pPr>
            <a:endParaRPr lang="en-US" sz="1800" dirty="0" smtClean="0">
              <a:latin typeface="+mj-lt"/>
              <a:ea typeface="Questrial"/>
              <a:cs typeface="Questrial"/>
              <a:sym typeface="Questrial"/>
            </a:endParaRPr>
          </a:p>
          <a:p>
            <a:pPr marL="342900" indent="-342900" rtl="0">
              <a:spcBef>
                <a:spcPts val="0"/>
              </a:spcBef>
              <a:buFont typeface="+mj-lt"/>
              <a:buAutoNum type="arabicPeriod"/>
            </a:pPr>
            <a:r>
              <a:rPr lang="en-US" sz="1800" dirty="0" smtClean="0">
                <a:latin typeface="+mj-lt"/>
                <a:ea typeface="Questrial"/>
                <a:cs typeface="Questrial"/>
                <a:sym typeface="Questrial"/>
              </a:rPr>
              <a:t>Average 8-day composites from 1-4 weeks prior to the stranding date</a:t>
            </a:r>
          </a:p>
          <a:p>
            <a:pPr marL="342900" indent="-342900" rtl="0">
              <a:spcBef>
                <a:spcPts val="0"/>
              </a:spcBef>
              <a:buFont typeface="+mj-lt"/>
              <a:buAutoNum type="arabicPeriod"/>
            </a:pPr>
            <a:endParaRPr lang="en-US" sz="1800" dirty="0" smtClean="0">
              <a:latin typeface="+mj-lt"/>
              <a:ea typeface="Questrial"/>
              <a:cs typeface="Questrial"/>
              <a:sym typeface="Questrial"/>
            </a:endParaRPr>
          </a:p>
          <a:p>
            <a:pPr marL="342900" lvl="0" indent="-342900">
              <a:buFontTx/>
              <a:buAutoNum type="arabicPeriod"/>
            </a:pPr>
            <a:r>
              <a:rPr lang="en-US" sz="1800" dirty="0" smtClean="0">
                <a:latin typeface="+mj-lt"/>
                <a:ea typeface="Questrial"/>
                <a:cs typeface="Questrial"/>
                <a:sym typeface="Questrial"/>
              </a:rPr>
              <a:t>Calculate </a:t>
            </a:r>
            <a:r>
              <a:rPr lang="en-US" sz="1800" dirty="0">
                <a:latin typeface="+mj-lt"/>
                <a:ea typeface="Questrial"/>
                <a:cs typeface="Questrial"/>
                <a:sym typeface="Questrial"/>
              </a:rPr>
              <a:t>P</a:t>
            </a:r>
            <a:r>
              <a:rPr lang="en-US" sz="1800" dirty="0" smtClean="0">
                <a:latin typeface="+mj-lt"/>
                <a:ea typeface="Questrial"/>
                <a:cs typeface="Questrial"/>
                <a:sym typeface="Questrial"/>
              </a:rPr>
              <a:t>earson’s </a:t>
            </a:r>
            <a:r>
              <a:rPr lang="en-US" sz="1800" dirty="0">
                <a:latin typeface="+mj-lt"/>
                <a:ea typeface="Questrial"/>
                <a:cs typeface="Questrial"/>
                <a:sym typeface="Questrial"/>
              </a:rPr>
              <a:t>r correlation </a:t>
            </a:r>
            <a:r>
              <a:rPr lang="en-US" sz="1800" dirty="0" smtClean="0">
                <a:latin typeface="+mj-lt"/>
                <a:ea typeface="Questrial"/>
                <a:cs typeface="Questrial"/>
                <a:sym typeface="Questrial"/>
              </a:rPr>
              <a:t>relationship </a:t>
            </a:r>
            <a:r>
              <a:rPr lang="en-US" sz="1800" dirty="0">
                <a:latin typeface="+mj-lt"/>
                <a:ea typeface="Questrial"/>
                <a:cs typeface="Questrial"/>
                <a:sym typeface="Questrial"/>
              </a:rPr>
              <a:t>between stranding and oceanic </a:t>
            </a:r>
            <a:r>
              <a:rPr lang="en-US" sz="1800" dirty="0" smtClean="0">
                <a:latin typeface="+mj-lt"/>
                <a:ea typeface="Questrial"/>
                <a:cs typeface="Questrial"/>
                <a:sym typeface="Questrial"/>
              </a:rPr>
              <a:t>variables</a:t>
            </a:r>
            <a:endParaRPr lang="en-US" sz="1800" dirty="0">
              <a:latin typeface="+mj-lt"/>
              <a:ea typeface="Questrial"/>
              <a:cs typeface="Questrial"/>
              <a:sym typeface="Questrial"/>
            </a:endParaRPr>
          </a:p>
          <a:p>
            <a:pPr rtl="0">
              <a:spcBef>
                <a:spcPts val="0"/>
              </a:spcBef>
            </a:pPr>
            <a:endParaRPr lang="en-US" sz="1800" dirty="0" smtClean="0">
              <a:latin typeface="+mj-lt"/>
              <a:ea typeface="Questrial"/>
              <a:cs typeface="Questrial"/>
              <a:sym typeface="Questrial"/>
            </a:endParaRPr>
          </a:p>
          <a:p>
            <a:pPr marL="342900" indent="-342900" rtl="0">
              <a:spcBef>
                <a:spcPts val="0"/>
              </a:spcBef>
              <a:buAutoNum type="arabicPeriod"/>
            </a:pPr>
            <a:endParaRPr lang="en-US" sz="1800" dirty="0">
              <a:latin typeface="+mj-lt"/>
              <a:ea typeface="Questrial"/>
              <a:cs typeface="Questrial"/>
              <a:sym typeface="Quest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580647" y="572084"/>
            <a:ext cx="7982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Stranding</a:t>
            </a:r>
            <a:r>
              <a:rPr lang="en-US" sz="4000" b="1" dirty="0">
                <a:solidFill>
                  <a:schemeClr val="accent1"/>
                </a:solidFill>
                <a:latin typeface="+mj-lt"/>
                <a:ea typeface="Questrial"/>
                <a:cs typeface="Questrial"/>
                <a:sym typeface="Questrial"/>
              </a:rPr>
              <a:t>: Preliminary Results </a:t>
            </a:r>
          </a:p>
        </p:txBody>
      </p:sp>
      <p:graphicFrame>
        <p:nvGraphicFramePr>
          <p:cNvPr id="180" name="Shape 180"/>
          <p:cNvGraphicFramePr/>
          <p:nvPr>
            <p:extLst>
              <p:ext uri="{D42A27DB-BD31-4B8C-83A1-F6EECF244321}">
                <p14:modId xmlns:p14="http://schemas.microsoft.com/office/powerpoint/2010/main" val="1527251836"/>
              </p:ext>
            </p:extLst>
          </p:nvPr>
        </p:nvGraphicFramePr>
        <p:xfrm>
          <a:off x="6277081" y="4162474"/>
          <a:ext cx="2698779" cy="1161216"/>
        </p:xfrm>
        <a:graphic>
          <a:graphicData uri="http://schemas.openxmlformats.org/drawingml/2006/table">
            <a:tbl>
              <a:tblPr>
                <a:noFill/>
                <a:tableStyleId>{76DEA7D7-A8CA-4C99-8529-A73FEB51DDB6}</a:tableStyleId>
              </a:tblPr>
              <a:tblGrid>
                <a:gridCol w="979161"/>
                <a:gridCol w="1064525"/>
                <a:gridCol w="655093"/>
              </a:tblGrid>
              <a:tr h="478019">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Parameter</a:t>
                      </a:r>
                    </a:p>
                  </a:txBody>
                  <a:tcPr marL="63500" marR="63500" marT="63500" marB="63500" anchor="ctr"/>
                </a:tc>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Pearson’s r Correlation</a:t>
                      </a:r>
                    </a:p>
                  </a:txBody>
                  <a:tcPr marL="63500" marR="63500" marT="63500" marB="63500" anchor="ctr"/>
                </a:tc>
                <a:tc>
                  <a:txBody>
                    <a:bodyPr/>
                    <a:lstStyle/>
                    <a:p>
                      <a:pPr lvl="0" algn="ctr" rtl="0">
                        <a:spcBef>
                          <a:spcPts val="0"/>
                        </a:spcBef>
                        <a:buNone/>
                      </a:pPr>
                      <a:r>
                        <a:rPr lang="en-US" sz="1200" b="1" dirty="0" smtClean="0">
                          <a:solidFill>
                            <a:schemeClr val="tx1">
                              <a:lumMod val="50000"/>
                            </a:schemeClr>
                          </a:solidFill>
                          <a:latin typeface="+mj-lt"/>
                          <a:ea typeface="Century Gothic"/>
                          <a:cs typeface="Century Gothic"/>
                          <a:sym typeface="Century Gothic"/>
                        </a:rPr>
                        <a:t>P</a:t>
                      </a:r>
                      <a:endParaRPr lang="en-US" sz="1200" b="1" dirty="0">
                        <a:solidFill>
                          <a:schemeClr val="tx1">
                            <a:lumMod val="50000"/>
                          </a:schemeClr>
                        </a:solidFill>
                        <a:latin typeface="+mj-lt"/>
                        <a:ea typeface="Century Gothic"/>
                        <a:cs typeface="Century Gothic"/>
                        <a:sym typeface="Century Gothic"/>
                      </a:endParaRPr>
                    </a:p>
                  </a:txBody>
                  <a:tcPr marL="63500" marR="63500" marT="63500" marB="63500" anchor="ctr"/>
                </a:tc>
              </a:tr>
              <a:tr h="348479">
                <a:tc>
                  <a:txBody>
                    <a:bodyPr/>
                    <a:lstStyle/>
                    <a:p>
                      <a:pPr lvl="0" algn="ctr" rtl="0">
                        <a:spcBef>
                          <a:spcPts val="0"/>
                        </a:spcBef>
                        <a:buNone/>
                      </a:pPr>
                      <a:r>
                        <a:rPr lang="en-US" sz="1200" dirty="0" err="1" smtClean="0">
                          <a:solidFill>
                            <a:schemeClr val="tx1">
                              <a:lumMod val="50000"/>
                            </a:schemeClr>
                          </a:solidFill>
                          <a:latin typeface="+mj-lt"/>
                          <a:ea typeface="Century Gothic"/>
                          <a:cs typeface="Century Gothic"/>
                          <a:sym typeface="Century Gothic"/>
                        </a:rPr>
                        <a:t>Chl</a:t>
                      </a:r>
                      <a:r>
                        <a:rPr lang="en-US" sz="1200" dirty="0" smtClean="0">
                          <a:solidFill>
                            <a:schemeClr val="tx1">
                              <a:lumMod val="50000"/>
                            </a:schemeClr>
                          </a:solidFill>
                          <a:latin typeface="+mj-lt"/>
                          <a:ea typeface="Century Gothic"/>
                          <a:cs typeface="Century Gothic"/>
                          <a:sym typeface="Century Gothic"/>
                        </a:rPr>
                        <a:t>-a</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-0.2648</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0.30</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r h="319713">
                <a:tc>
                  <a:txBody>
                    <a:bodyPr/>
                    <a:lstStyle/>
                    <a:p>
                      <a:pPr lvl="0" algn="ctr" rtl="0">
                        <a:spcBef>
                          <a:spcPts val="0"/>
                        </a:spcBef>
                        <a:buNone/>
                      </a:pPr>
                      <a:r>
                        <a:rPr lang="en-US" sz="1200">
                          <a:solidFill>
                            <a:schemeClr val="tx1">
                              <a:lumMod val="50000"/>
                            </a:schemeClr>
                          </a:solidFill>
                          <a:latin typeface="+mj-lt"/>
                          <a:ea typeface="Century Gothic"/>
                          <a:cs typeface="Century Gothic"/>
                          <a:sym typeface="Century Gothic"/>
                        </a:rPr>
                        <a:t>SST</a:t>
                      </a: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0.2234</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0.51</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bl>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2954" y="1492001"/>
            <a:ext cx="5967551" cy="46358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03157455"/>
              </p:ext>
            </p:extLst>
          </p:nvPr>
        </p:nvGraphicFramePr>
        <p:xfrm>
          <a:off x="6240504" y="1771035"/>
          <a:ext cx="2757192" cy="1538197"/>
        </p:xfrm>
        <a:graphic>
          <a:graphicData uri="http://schemas.openxmlformats.org/drawingml/2006/table">
            <a:tbl>
              <a:tblPr>
                <a:noFill/>
                <a:tableStyleId>{76DEA7D7-A8CA-4C99-8529-A73FEB51DDB6}</a:tableStyleId>
              </a:tblPr>
              <a:tblGrid>
                <a:gridCol w="1062504"/>
                <a:gridCol w="1072896"/>
                <a:gridCol w="621792"/>
              </a:tblGrid>
              <a:tr h="478019">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Parameter</a:t>
                      </a:r>
                    </a:p>
                  </a:txBody>
                  <a:tcPr marL="63500" marR="63500" marT="63500" marB="63500" anchor="ctr"/>
                </a:tc>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Pearson’s r Correlation</a:t>
                      </a:r>
                    </a:p>
                  </a:txBody>
                  <a:tcPr marL="63500" marR="63500" marT="63500" marB="63500" anchor="ctr"/>
                </a:tc>
                <a:tc>
                  <a:txBody>
                    <a:bodyPr/>
                    <a:lstStyle/>
                    <a:p>
                      <a:pPr lvl="0" algn="ctr" rtl="0">
                        <a:spcBef>
                          <a:spcPts val="0"/>
                        </a:spcBef>
                        <a:buNone/>
                      </a:pPr>
                      <a:r>
                        <a:rPr lang="en-US" sz="1200" b="1" dirty="0" smtClean="0">
                          <a:solidFill>
                            <a:schemeClr val="tx1">
                              <a:lumMod val="50000"/>
                            </a:schemeClr>
                          </a:solidFill>
                          <a:latin typeface="+mj-lt"/>
                          <a:ea typeface="Century Gothic"/>
                          <a:cs typeface="Century Gothic"/>
                          <a:sym typeface="Century Gothic"/>
                        </a:rPr>
                        <a:t>P</a:t>
                      </a:r>
                      <a:endParaRPr lang="en-US" sz="1200" b="1" dirty="0">
                        <a:solidFill>
                          <a:schemeClr val="tx1">
                            <a:lumMod val="50000"/>
                          </a:schemeClr>
                        </a:solidFill>
                        <a:latin typeface="+mj-lt"/>
                        <a:ea typeface="Century Gothic"/>
                        <a:cs typeface="Century Gothic"/>
                        <a:sym typeface="Century Gothic"/>
                      </a:endParaRPr>
                    </a:p>
                  </a:txBody>
                  <a:tcPr marL="63500" marR="63500" marT="63500" marB="63500" anchor="ctr"/>
                </a:tc>
              </a:tr>
              <a:tr h="348479">
                <a:tc>
                  <a:txBody>
                    <a:bodyPr/>
                    <a:lstStyle/>
                    <a:p>
                      <a:pPr lvl="0" algn="ctr" rtl="0">
                        <a:spcBef>
                          <a:spcPts val="0"/>
                        </a:spcBef>
                        <a:buNone/>
                      </a:pPr>
                      <a:r>
                        <a:rPr lang="en-US" sz="1200" dirty="0" err="1" smtClean="0">
                          <a:solidFill>
                            <a:schemeClr val="tx1">
                              <a:lumMod val="50000"/>
                            </a:schemeClr>
                          </a:solidFill>
                          <a:latin typeface="+mj-lt"/>
                          <a:ea typeface="Century Gothic"/>
                          <a:cs typeface="Century Gothic"/>
                          <a:sym typeface="Century Gothic"/>
                        </a:rPr>
                        <a:t>Chl</a:t>
                      </a:r>
                      <a:r>
                        <a:rPr lang="en-US" sz="1200" dirty="0" smtClean="0">
                          <a:solidFill>
                            <a:schemeClr val="tx1">
                              <a:lumMod val="50000"/>
                            </a:schemeClr>
                          </a:solidFill>
                          <a:latin typeface="+mj-lt"/>
                          <a:ea typeface="Century Gothic"/>
                          <a:cs typeface="Century Gothic"/>
                          <a:sym typeface="Century Gothic"/>
                        </a:rPr>
                        <a:t>-a</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-0.2634</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0.31</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r h="348479">
                <a:tc>
                  <a:txBody>
                    <a:bodyPr/>
                    <a:lstStyle/>
                    <a:p>
                      <a:pPr lvl="0" algn="ctr" rtl="0">
                        <a:spcBef>
                          <a:spcPts val="0"/>
                        </a:spcBef>
                        <a:buNone/>
                      </a:pPr>
                      <a:r>
                        <a:rPr lang="en-US" sz="1200">
                          <a:solidFill>
                            <a:schemeClr val="tx1">
                              <a:lumMod val="50000"/>
                            </a:schemeClr>
                          </a:solidFill>
                          <a:latin typeface="+mj-lt"/>
                          <a:ea typeface="Century Gothic"/>
                          <a:cs typeface="Century Gothic"/>
                          <a:sym typeface="Century Gothic"/>
                        </a:rPr>
                        <a:t>SST</a:t>
                      </a: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0.0807</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0.71</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r h="348479">
                <a:tc>
                  <a:txBody>
                    <a:bodyPr/>
                    <a:lstStyle/>
                    <a:p>
                      <a:pPr lvl="0" algn="ctr" rtl="0">
                        <a:spcBef>
                          <a:spcPts val="0"/>
                        </a:spcBef>
                        <a:buNone/>
                      </a:pPr>
                      <a:r>
                        <a:rPr lang="en-US" sz="1200" dirty="0">
                          <a:solidFill>
                            <a:schemeClr val="tx1">
                              <a:lumMod val="50000"/>
                            </a:schemeClr>
                          </a:solidFill>
                          <a:latin typeface="+mj-lt"/>
                          <a:ea typeface="Century Gothic"/>
                          <a:cs typeface="Century Gothic"/>
                          <a:sym typeface="Century Gothic"/>
                        </a:rPr>
                        <a:t>Productivity</a:t>
                      </a:r>
                    </a:p>
                  </a:txBody>
                  <a:tcPr marL="63500" marR="63500" marT="63500" marB="63500"/>
                </a:tc>
                <a:tc>
                  <a:txBody>
                    <a:bodyPr/>
                    <a:lstStyle/>
                    <a:p>
                      <a:pPr lvl="0" algn="ctr" rtl="0">
                        <a:lnSpc>
                          <a:spcPct val="115909"/>
                        </a:lnSpc>
                        <a:spcBef>
                          <a:spcPts val="0"/>
                        </a:spcBef>
                        <a:buNone/>
                      </a:pPr>
                      <a:r>
                        <a:rPr lang="en-US" sz="1200">
                          <a:solidFill>
                            <a:schemeClr val="tx1">
                              <a:lumMod val="50000"/>
                            </a:schemeClr>
                          </a:solidFill>
                          <a:latin typeface="+mj-lt"/>
                          <a:ea typeface="Century Gothic"/>
                          <a:cs typeface="Century Gothic"/>
                          <a:sym typeface="Century Gothic"/>
                        </a:rPr>
                        <a:t>0.1166</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0.67</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smtClean="0">
                <a:solidFill>
                  <a:schemeClr val="accent1"/>
                </a:solidFill>
                <a:latin typeface="+mj-lt"/>
                <a:ea typeface="Questrial"/>
                <a:cs typeface="Questrial"/>
                <a:sym typeface="Questrial"/>
              </a:rPr>
              <a:t>Nesting: </a:t>
            </a:r>
            <a:r>
              <a:rPr lang="en-US" sz="4000" b="1" i="0" u="none" strike="noStrike" cap="none" baseline="0" dirty="0">
                <a:solidFill>
                  <a:schemeClr val="accent1"/>
                </a:solidFill>
                <a:latin typeface="+mj-lt"/>
                <a:ea typeface="Questrial"/>
                <a:cs typeface="Questrial"/>
                <a:sym typeface="Questrial"/>
              </a:rPr>
              <a:t>Data Acquisition</a:t>
            </a:r>
          </a:p>
        </p:txBody>
      </p:sp>
      <p:sp>
        <p:nvSpPr>
          <p:cNvPr id="144" name="Shape 144"/>
          <p:cNvSpPr txBox="1">
            <a:spLocks noGrp="1"/>
          </p:cNvSpPr>
          <p:nvPr>
            <p:ph type="body" idx="2"/>
          </p:nvPr>
        </p:nvSpPr>
        <p:spPr>
          <a:xfrm>
            <a:off x="160975" y="1472800"/>
            <a:ext cx="2228700" cy="489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dirty="0">
                <a:solidFill>
                  <a:srgbClr val="FFFFFF"/>
                </a:solidFill>
                <a:latin typeface="+mj-lt"/>
                <a:ea typeface="Questrial"/>
                <a:cs typeface="Questrial"/>
                <a:sym typeface="Questrial"/>
              </a:rPr>
              <a:t>Data Acquisition </a:t>
            </a:r>
          </a:p>
        </p:txBody>
      </p:sp>
      <p:sp>
        <p:nvSpPr>
          <p:cNvPr id="154" name="Shape 154"/>
          <p:cNvSpPr txBox="1"/>
          <p:nvPr/>
        </p:nvSpPr>
        <p:spPr>
          <a:xfrm>
            <a:off x="4176151" y="2734979"/>
            <a:ext cx="1584960" cy="507274"/>
          </a:xfrm>
          <a:prstGeom prst="rect">
            <a:avLst/>
          </a:prstGeom>
          <a:solidFill>
            <a:srgbClr val="FFFFFF"/>
          </a:solidFill>
          <a:ln>
            <a:noFill/>
          </a:ln>
        </p:spPr>
        <p:txBody>
          <a:bodyPr lIns="91425" tIns="91425" rIns="91425" bIns="91425" anchor="t" anchorCtr="0">
            <a:noAutofit/>
          </a:bodyPr>
          <a:lstStyle/>
          <a:p>
            <a:pPr algn="ctr" rtl="0">
              <a:spcBef>
                <a:spcPts val="0"/>
              </a:spcBef>
              <a:buNone/>
            </a:pPr>
            <a:r>
              <a:rPr lang="en-US" dirty="0" smtClean="0">
                <a:latin typeface="+mj-lt"/>
              </a:rPr>
              <a:t>USGS </a:t>
            </a:r>
            <a:r>
              <a:rPr lang="en-US" dirty="0" err="1" smtClean="0">
                <a:latin typeface="+mj-lt"/>
              </a:rPr>
              <a:t>LiDAR</a:t>
            </a:r>
            <a:r>
              <a:rPr lang="en-US" dirty="0" smtClean="0">
                <a:latin typeface="+mj-lt"/>
              </a:rPr>
              <a:t> </a:t>
            </a:r>
          </a:p>
          <a:p>
            <a:pPr algn="ctr" rtl="0">
              <a:spcBef>
                <a:spcPts val="0"/>
              </a:spcBef>
              <a:buNone/>
            </a:pPr>
            <a:r>
              <a:rPr lang="en-US" dirty="0" smtClean="0">
                <a:latin typeface="+mj-lt"/>
              </a:rPr>
              <a:t>Shoreline Flight</a:t>
            </a:r>
            <a:endParaRPr lang="en-US" dirty="0">
              <a:latin typeface="+mj-lt"/>
            </a:endParaRPr>
          </a:p>
        </p:txBody>
      </p:sp>
      <p:pic>
        <p:nvPicPr>
          <p:cNvPr id="1028" name="Picture 4" descr="http://soundwaves.usgs.gov/2007/09/LidarFig1TUcvL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9121" y="1283208"/>
            <a:ext cx="1229084" cy="148834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5956781" y="1283208"/>
            <a:ext cx="2845843" cy="1488347"/>
          </a:xfrm>
          <a:prstGeom prst="rect">
            <a:avLst/>
          </a:prstGeom>
          <a:blipFill dpi="0" rotWithShape="1">
            <a:blip r:embed="rId4">
              <a:extLst>
                <a:ext uri="{28A0092B-C50C-407E-A947-70E740481C1C}">
                  <a14:useLocalDpi xmlns:a14="http://schemas.microsoft.com/office/drawing/2010/main"/>
                </a:ext>
              </a:extLst>
            </a:blip>
            <a:srcRect/>
            <a:stretch>
              <a:fillRect t="-2" r="-1815" b="-101546"/>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Shape 154"/>
          <p:cNvSpPr txBox="1"/>
          <p:nvPr/>
        </p:nvSpPr>
        <p:spPr>
          <a:xfrm>
            <a:off x="5956780" y="2747411"/>
            <a:ext cx="2845844" cy="400273"/>
          </a:xfrm>
          <a:prstGeom prst="rect">
            <a:avLst/>
          </a:prstGeom>
          <a:noFill/>
          <a:ln>
            <a:noFill/>
          </a:ln>
        </p:spPr>
        <p:txBody>
          <a:bodyPr lIns="91425" tIns="91425" rIns="91425" bIns="91425" anchor="t" anchorCtr="0">
            <a:noAutofit/>
          </a:bodyPr>
          <a:lstStyle/>
          <a:p>
            <a:pPr algn="ctr" rtl="0">
              <a:spcBef>
                <a:spcPts val="0"/>
              </a:spcBef>
              <a:buNone/>
            </a:pPr>
            <a:r>
              <a:rPr lang="en-US" dirty="0" err="1" smtClean="0">
                <a:latin typeface="+mj-lt"/>
              </a:rPr>
              <a:t>LiDAR</a:t>
            </a:r>
            <a:r>
              <a:rPr lang="en-US" dirty="0" smtClean="0">
                <a:latin typeface="+mj-lt"/>
              </a:rPr>
              <a:t>-Derived DEM</a:t>
            </a:r>
            <a:endParaRPr lang="en-US" dirty="0">
              <a:latin typeface="+mj-lt"/>
            </a:endParaRPr>
          </a:p>
        </p:txBody>
      </p:sp>
      <p:pic>
        <p:nvPicPr>
          <p:cNvPr id="1032" name="Picture 8" descr="http://www.geo-matching.com/upload/1919-general.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90382" y="3821190"/>
            <a:ext cx="1532795" cy="1368567"/>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54"/>
          <p:cNvSpPr txBox="1"/>
          <p:nvPr/>
        </p:nvSpPr>
        <p:spPr>
          <a:xfrm>
            <a:off x="5359434" y="5129080"/>
            <a:ext cx="1363743" cy="381704"/>
          </a:xfrm>
          <a:prstGeom prst="rect">
            <a:avLst/>
          </a:prstGeom>
          <a:solidFill>
            <a:srgbClr val="FFFFFF"/>
          </a:solidFill>
          <a:ln>
            <a:noFill/>
          </a:ln>
        </p:spPr>
        <p:txBody>
          <a:bodyPr lIns="91425" tIns="91425" rIns="91425" bIns="91425" anchor="t" anchorCtr="0">
            <a:noAutofit/>
          </a:bodyPr>
          <a:lstStyle/>
          <a:p>
            <a:pPr algn="ctr" rtl="0">
              <a:spcBef>
                <a:spcPts val="0"/>
              </a:spcBef>
              <a:buNone/>
            </a:pPr>
            <a:r>
              <a:rPr lang="en-US" dirty="0" smtClean="0">
                <a:latin typeface="+mj-lt"/>
              </a:rPr>
              <a:t>Worldview 2</a:t>
            </a:r>
            <a:endParaRPr lang="en-US" dirty="0">
              <a:latin typeface="+mj-lt"/>
            </a:endParaRPr>
          </a:p>
        </p:txBody>
      </p:sp>
      <p:sp>
        <p:nvSpPr>
          <p:cNvPr id="38" name="Rectangle 37"/>
          <p:cNvSpPr/>
          <p:nvPr/>
        </p:nvSpPr>
        <p:spPr>
          <a:xfrm>
            <a:off x="6892229" y="3911643"/>
            <a:ext cx="1982755" cy="2062356"/>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Shape 154"/>
          <p:cNvSpPr txBox="1"/>
          <p:nvPr/>
        </p:nvSpPr>
        <p:spPr>
          <a:xfrm>
            <a:off x="7037150" y="5973999"/>
            <a:ext cx="1692911" cy="350749"/>
          </a:xfrm>
          <a:prstGeom prst="rect">
            <a:avLst/>
          </a:prstGeom>
          <a:noFill/>
          <a:ln>
            <a:noFill/>
          </a:ln>
        </p:spPr>
        <p:txBody>
          <a:bodyPr lIns="91425" tIns="91425" rIns="91425" bIns="91425" anchor="t" anchorCtr="0">
            <a:noAutofit/>
          </a:bodyPr>
          <a:lstStyle/>
          <a:p>
            <a:pPr algn="ctr" rtl="0">
              <a:spcBef>
                <a:spcPts val="0"/>
              </a:spcBef>
              <a:buNone/>
            </a:pPr>
            <a:r>
              <a:rPr lang="en-US" dirty="0" smtClean="0">
                <a:latin typeface="+mj-lt"/>
              </a:rPr>
              <a:t>Coastal Imagery</a:t>
            </a:r>
            <a:endParaRPr lang="en-US" dirty="0">
              <a:latin typeface="+mj-lt"/>
            </a:endParaRPr>
          </a:p>
        </p:txBody>
      </p:sp>
      <p:pic>
        <p:nvPicPr>
          <p:cNvPr id="18" name="Picture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01483" y="4598157"/>
            <a:ext cx="1982754" cy="2028977"/>
          </a:xfrm>
          <a:prstGeom prst="rect">
            <a:avLst/>
          </a:prstGeom>
          <a:ln>
            <a:solidFill>
              <a:schemeClr val="bg2">
                <a:lumMod val="50000"/>
              </a:schemeClr>
            </a:solidFill>
          </a:ln>
        </p:spPr>
      </p:pic>
      <p:sp>
        <p:nvSpPr>
          <p:cNvPr id="48" name="Shape 154"/>
          <p:cNvSpPr txBox="1"/>
          <p:nvPr/>
        </p:nvSpPr>
        <p:spPr>
          <a:xfrm>
            <a:off x="1222704" y="6099999"/>
            <a:ext cx="1982756" cy="555600"/>
          </a:xfrm>
          <a:prstGeom prst="rect">
            <a:avLst/>
          </a:prstGeom>
          <a:noFill/>
          <a:ln>
            <a:noFill/>
          </a:ln>
        </p:spPr>
        <p:txBody>
          <a:bodyPr lIns="91425" tIns="91425" rIns="91425" bIns="91425" anchor="t" anchorCtr="0">
            <a:noAutofit/>
          </a:bodyPr>
          <a:lstStyle/>
          <a:p>
            <a:pPr algn="ctr"/>
            <a:r>
              <a:rPr lang="en-US" dirty="0" smtClean="0">
                <a:latin typeface="+mj-lt"/>
              </a:rPr>
              <a:t>US Census Bureau TIGER/Line (roads)</a:t>
            </a:r>
            <a:endParaRPr lang="en-US" dirty="0">
              <a:latin typeface="+mj-lt"/>
            </a:endParaRPr>
          </a:p>
        </p:txBody>
      </p:sp>
      <p:grpSp>
        <p:nvGrpSpPr>
          <p:cNvPr id="3" name="Group 2"/>
          <p:cNvGrpSpPr/>
          <p:nvPr/>
        </p:nvGrpSpPr>
        <p:grpSpPr>
          <a:xfrm>
            <a:off x="308804" y="2340343"/>
            <a:ext cx="2374891" cy="2353363"/>
            <a:chOff x="397373" y="1286819"/>
            <a:chExt cx="2374891" cy="2353363"/>
          </a:xfrm>
        </p:grpSpPr>
        <p:sp>
          <p:nvSpPr>
            <p:cNvPr id="24" name="Shape 154"/>
            <p:cNvSpPr txBox="1"/>
            <p:nvPr/>
          </p:nvSpPr>
          <p:spPr>
            <a:xfrm>
              <a:off x="397373" y="3256483"/>
              <a:ext cx="2374891" cy="383699"/>
            </a:xfrm>
            <a:prstGeom prst="rect">
              <a:avLst/>
            </a:prstGeom>
            <a:solidFill>
              <a:srgbClr val="FFFFFF"/>
            </a:solidFill>
            <a:ln>
              <a:noFill/>
            </a:ln>
          </p:spPr>
          <p:txBody>
            <a:bodyPr lIns="91425" tIns="91425" rIns="91425" bIns="91425" anchor="t" anchorCtr="0">
              <a:noAutofit/>
            </a:bodyPr>
            <a:lstStyle/>
            <a:p>
              <a:pPr algn="ctr" rtl="0">
                <a:spcBef>
                  <a:spcPts val="0"/>
                </a:spcBef>
                <a:buNone/>
              </a:pPr>
              <a:r>
                <a:rPr lang="en-US" b="1" dirty="0" smtClean="0">
                  <a:solidFill>
                    <a:schemeClr val="bg2">
                      <a:lumMod val="50000"/>
                    </a:schemeClr>
                  </a:solidFill>
                  <a:latin typeface="+mj-lt"/>
                </a:rPr>
                <a:t>MD Atlantic Coastline</a:t>
              </a:r>
              <a:endParaRPr lang="en-US" b="1" dirty="0">
                <a:solidFill>
                  <a:schemeClr val="bg2">
                    <a:lumMod val="50000"/>
                  </a:schemeClr>
                </a:solidFill>
                <a:latin typeface="+mj-lt"/>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9360" y="1286819"/>
              <a:ext cx="2372904" cy="2044598"/>
            </a:xfrm>
            <a:prstGeom prst="rect">
              <a:avLst/>
            </a:prstGeom>
            <a:ln>
              <a:solidFill>
                <a:schemeClr val="bg2">
                  <a:lumMod val="50000"/>
                </a:schemeClr>
              </a:solidFill>
            </a:ln>
          </p:spPr>
        </p:pic>
      </p:grpSp>
      <p:cxnSp>
        <p:nvCxnSpPr>
          <p:cNvPr id="27" name="Straight Arrow Connector 26"/>
          <p:cNvCxnSpPr/>
          <p:nvPr/>
        </p:nvCxnSpPr>
        <p:spPr>
          <a:xfrm flipV="1">
            <a:off x="2836720" y="2020531"/>
            <a:ext cx="1424321" cy="11519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39242" y="3901592"/>
            <a:ext cx="935284" cy="5879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36720" y="3515959"/>
            <a:ext cx="2247517" cy="4407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54463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026" name="Picture 1025"/>
          <p:cNvPicPr>
            <a:picLocks noChangeAspect="1"/>
          </p:cNvPicPr>
          <p:nvPr/>
        </p:nvPicPr>
        <p:blipFill>
          <a:blip r:embed="rId3"/>
          <a:stretch>
            <a:fillRect/>
          </a:stretch>
        </p:blipFill>
        <p:spPr>
          <a:xfrm>
            <a:off x="5875212" y="1472028"/>
            <a:ext cx="3076895" cy="4515977"/>
          </a:xfrm>
          <a:prstGeom prst="rect">
            <a:avLst/>
          </a:prstGeom>
        </p:spPr>
      </p:pic>
      <p:cxnSp>
        <p:nvCxnSpPr>
          <p:cNvPr id="73" name="Straight Arrow Connector 72"/>
          <p:cNvCxnSpPr>
            <a:endCxn id="174" idx="1"/>
          </p:cNvCxnSpPr>
          <p:nvPr/>
        </p:nvCxnSpPr>
        <p:spPr>
          <a:xfrm>
            <a:off x="5852134" y="3069789"/>
            <a:ext cx="1264382" cy="819603"/>
          </a:xfrm>
          <a:prstGeom prst="straightConnector1">
            <a:avLst/>
          </a:prstGeom>
          <a:ln w="28575">
            <a:solidFill>
              <a:schemeClr val="accent6"/>
            </a:solidFill>
            <a:prstDash val="solid"/>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131" idx="3"/>
            <a:endCxn id="173" idx="1"/>
          </p:cNvCxnSpPr>
          <p:nvPr/>
        </p:nvCxnSpPr>
        <p:spPr>
          <a:xfrm>
            <a:off x="5909679" y="4017379"/>
            <a:ext cx="991627" cy="499591"/>
          </a:xfrm>
          <a:prstGeom prst="straightConnector1">
            <a:avLst/>
          </a:prstGeom>
          <a:ln w="28575">
            <a:solidFill>
              <a:schemeClr val="accent5"/>
            </a:solidFill>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a:stCxn id="135" idx="3"/>
            <a:endCxn id="1027" idx="1"/>
          </p:cNvCxnSpPr>
          <p:nvPr/>
        </p:nvCxnSpPr>
        <p:spPr>
          <a:xfrm flipV="1">
            <a:off x="6474696" y="5098535"/>
            <a:ext cx="411237" cy="494990"/>
          </a:xfrm>
          <a:prstGeom prst="straightConnector1">
            <a:avLst/>
          </a:prstGeom>
          <a:ln w="28575">
            <a:solidFill>
              <a:schemeClr val="accent2"/>
            </a:solidFill>
            <a:prstDash val="solid"/>
            <a:tailEnd type="arrow"/>
          </a:ln>
        </p:spPr>
        <p:style>
          <a:lnRef idx="1">
            <a:schemeClr val="dk1"/>
          </a:lnRef>
          <a:fillRef idx="0">
            <a:schemeClr val="dk1"/>
          </a:fillRef>
          <a:effectRef idx="0">
            <a:schemeClr val="dk1"/>
          </a:effectRef>
          <a:fontRef idx="minor">
            <a:schemeClr val="tx1"/>
          </a:fontRef>
        </p:style>
      </p:cxnSp>
      <p:sp>
        <p:nvSpPr>
          <p:cNvPr id="74" name="Shape 142"/>
          <p:cNvSpPr txBox="1">
            <a:spLocks noGrp="1"/>
          </p:cNvSpPr>
          <p:nvPr>
            <p:ph type="body" idx="1"/>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smtClean="0">
                <a:solidFill>
                  <a:schemeClr val="accent1"/>
                </a:solidFill>
                <a:latin typeface="+mj-lt"/>
                <a:ea typeface="Questrial"/>
                <a:cs typeface="Questrial"/>
                <a:sym typeface="Questrial"/>
              </a:rPr>
              <a:t>Nesting: Methodology</a:t>
            </a:r>
            <a:endParaRPr lang="en-US" sz="4000" b="1" i="0" u="none" strike="noStrike" cap="none" baseline="0" dirty="0">
              <a:solidFill>
                <a:schemeClr val="accent1"/>
              </a:solidFill>
              <a:latin typeface="+mj-lt"/>
              <a:ea typeface="Questrial"/>
              <a:cs typeface="Questrial"/>
              <a:sym typeface="Questrial"/>
            </a:endParaRPr>
          </a:p>
        </p:txBody>
      </p:sp>
      <p:grpSp>
        <p:nvGrpSpPr>
          <p:cNvPr id="126" name="Group 125"/>
          <p:cNvGrpSpPr/>
          <p:nvPr/>
        </p:nvGrpSpPr>
        <p:grpSpPr>
          <a:xfrm>
            <a:off x="2454636" y="3177092"/>
            <a:ext cx="3455043" cy="1436990"/>
            <a:chOff x="1638129" y="4067629"/>
            <a:chExt cx="3609015" cy="1501029"/>
          </a:xfrm>
        </p:grpSpPr>
        <p:sp>
          <p:nvSpPr>
            <p:cNvPr id="131" name="Rectangle 130"/>
            <p:cNvSpPr/>
            <p:nvPr/>
          </p:nvSpPr>
          <p:spPr>
            <a:xfrm>
              <a:off x="1734888" y="4322067"/>
              <a:ext cx="3512256" cy="1246591"/>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200">
                <a:solidFill>
                  <a:schemeClr val="accent5"/>
                </a:solidFill>
                <a:latin typeface="+mj-lt"/>
              </a:endParaRPr>
            </a:p>
          </p:txBody>
        </p:sp>
        <p:sp>
          <p:nvSpPr>
            <p:cNvPr id="132" name="TextBox 131"/>
            <p:cNvSpPr txBox="1"/>
            <p:nvPr/>
          </p:nvSpPr>
          <p:spPr>
            <a:xfrm>
              <a:off x="1638129" y="4067629"/>
              <a:ext cx="1301724" cy="289343"/>
            </a:xfrm>
            <a:prstGeom prst="rect">
              <a:avLst/>
            </a:prstGeom>
            <a:noFill/>
          </p:spPr>
          <p:txBody>
            <a:bodyPr wrap="square" rtlCol="0">
              <a:spAutoFit/>
            </a:bodyPr>
            <a:lstStyle/>
            <a:p>
              <a:r>
                <a:rPr lang="en-US" sz="1200" b="1" dirty="0" smtClean="0">
                  <a:solidFill>
                    <a:schemeClr val="accent5"/>
                  </a:solidFill>
                  <a:latin typeface="+mj-lt"/>
                </a:rPr>
                <a:t>Beach Width</a:t>
              </a:r>
              <a:endParaRPr lang="en-US" sz="1200" b="1" dirty="0">
                <a:solidFill>
                  <a:schemeClr val="accent5"/>
                </a:solidFill>
                <a:latin typeface="+mj-lt"/>
              </a:endParaRPr>
            </a:p>
          </p:txBody>
        </p:sp>
        <p:grpSp>
          <p:nvGrpSpPr>
            <p:cNvPr id="110" name="Group 109"/>
            <p:cNvGrpSpPr/>
            <p:nvPr/>
          </p:nvGrpSpPr>
          <p:grpSpPr>
            <a:xfrm>
              <a:off x="1878465" y="4472127"/>
              <a:ext cx="3151834" cy="928037"/>
              <a:chOff x="2484911" y="4458023"/>
              <a:chExt cx="3151834" cy="928037"/>
            </a:xfrm>
          </p:grpSpPr>
          <p:sp>
            <p:nvSpPr>
              <p:cNvPr id="85" name="Rectangle 84"/>
              <p:cNvSpPr/>
              <p:nvPr/>
            </p:nvSpPr>
            <p:spPr>
              <a:xfrm>
                <a:off x="2484911" y="4458023"/>
                <a:ext cx="876112" cy="926838"/>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7" name="Rectangle 86"/>
              <p:cNvSpPr/>
              <p:nvPr/>
            </p:nvSpPr>
            <p:spPr>
              <a:xfrm>
                <a:off x="3616451" y="4468458"/>
                <a:ext cx="889914" cy="916403"/>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9" name="Rectangle 88"/>
              <p:cNvSpPr/>
              <p:nvPr/>
            </p:nvSpPr>
            <p:spPr>
              <a:xfrm>
                <a:off x="4754311" y="4469657"/>
                <a:ext cx="882434" cy="916403"/>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cxnSp>
            <p:nvCxnSpPr>
              <p:cNvPr id="91" name="Straight Arrow Connector 90"/>
              <p:cNvCxnSpPr>
                <a:stCxn id="87" idx="3"/>
                <a:endCxn id="89" idx="1"/>
              </p:cNvCxnSpPr>
              <p:nvPr/>
            </p:nvCxnSpPr>
            <p:spPr>
              <a:xfrm>
                <a:off x="4506365" y="4926660"/>
                <a:ext cx="247946" cy="1199"/>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85" idx="3"/>
                <a:endCxn id="87" idx="1"/>
              </p:cNvCxnSpPr>
              <p:nvPr/>
            </p:nvCxnSpPr>
            <p:spPr>
              <a:xfrm>
                <a:off x="3361023" y="4921442"/>
                <a:ext cx="255428" cy="5218"/>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22" name="TextBox 121"/>
              <p:cNvSpPr txBox="1"/>
              <p:nvPr/>
            </p:nvSpPr>
            <p:spPr>
              <a:xfrm>
                <a:off x="2646695" y="4721387"/>
                <a:ext cx="56964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Beach</a:t>
                </a:r>
              </a:p>
              <a:p>
                <a:pPr algn="ctr"/>
                <a:r>
                  <a:rPr lang="en-US" sz="900" b="1" dirty="0" smtClean="0">
                    <a:solidFill>
                      <a:srgbClr val="000000"/>
                    </a:solidFill>
                    <a:latin typeface="+mj-lt"/>
                  </a:rPr>
                  <a:t>Zone</a:t>
                </a:r>
                <a:endParaRPr lang="en-US" sz="900" b="1" dirty="0">
                  <a:solidFill>
                    <a:srgbClr val="000000"/>
                  </a:solidFill>
                  <a:latin typeface="+mj-lt"/>
                </a:endParaRPr>
              </a:p>
            </p:txBody>
          </p:sp>
          <p:sp>
            <p:nvSpPr>
              <p:cNvPr id="123" name="TextBox 122"/>
              <p:cNvSpPr txBox="1"/>
              <p:nvPr/>
            </p:nvSpPr>
            <p:spPr>
              <a:xfrm>
                <a:off x="3780336" y="4727803"/>
                <a:ext cx="56964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Beach</a:t>
                </a:r>
              </a:p>
              <a:p>
                <a:pPr algn="ctr"/>
                <a:r>
                  <a:rPr lang="en-US" sz="900" b="1" dirty="0" smtClean="0">
                    <a:solidFill>
                      <a:srgbClr val="000000"/>
                    </a:solidFill>
                    <a:latin typeface="+mj-lt"/>
                  </a:rPr>
                  <a:t>Width</a:t>
                </a:r>
                <a:endParaRPr lang="en-US" sz="900" b="1" dirty="0">
                  <a:solidFill>
                    <a:srgbClr val="000000"/>
                  </a:solidFill>
                  <a:latin typeface="+mj-lt"/>
                </a:endParaRPr>
              </a:p>
            </p:txBody>
          </p:sp>
          <p:sp>
            <p:nvSpPr>
              <p:cNvPr id="124" name="TextBox 123"/>
              <p:cNvSpPr txBox="1"/>
              <p:nvPr/>
            </p:nvSpPr>
            <p:spPr>
              <a:xfrm>
                <a:off x="4815123" y="4798331"/>
                <a:ext cx="768903"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Suitability</a:t>
                </a:r>
                <a:endParaRPr lang="en-US" sz="900" b="1" dirty="0">
                  <a:solidFill>
                    <a:srgbClr val="000000"/>
                  </a:solidFill>
                  <a:latin typeface="+mj-lt"/>
                </a:endParaRPr>
              </a:p>
            </p:txBody>
          </p:sp>
        </p:grpSp>
      </p:grpSp>
      <p:grpSp>
        <p:nvGrpSpPr>
          <p:cNvPr id="127" name="Group 126"/>
          <p:cNvGrpSpPr/>
          <p:nvPr/>
        </p:nvGrpSpPr>
        <p:grpSpPr>
          <a:xfrm>
            <a:off x="2452506" y="1620794"/>
            <a:ext cx="3455044" cy="1454672"/>
            <a:chOff x="1674184" y="1260646"/>
            <a:chExt cx="3609016" cy="1519499"/>
          </a:xfrm>
        </p:grpSpPr>
        <p:sp>
          <p:nvSpPr>
            <p:cNvPr id="115" name="Rectangle 114"/>
            <p:cNvSpPr/>
            <p:nvPr/>
          </p:nvSpPr>
          <p:spPr>
            <a:xfrm>
              <a:off x="1770944" y="1533554"/>
              <a:ext cx="3512256" cy="124659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latin typeface="+mj-lt"/>
              </a:endParaRPr>
            </a:p>
          </p:txBody>
        </p:sp>
        <p:grpSp>
          <p:nvGrpSpPr>
            <p:cNvPr id="114" name="Group 113"/>
            <p:cNvGrpSpPr/>
            <p:nvPr/>
          </p:nvGrpSpPr>
          <p:grpSpPr>
            <a:xfrm>
              <a:off x="1915729" y="1689143"/>
              <a:ext cx="3146015" cy="929309"/>
              <a:chOff x="2497051" y="1702050"/>
              <a:chExt cx="3146015" cy="929309"/>
            </a:xfrm>
          </p:grpSpPr>
          <p:sp>
            <p:nvSpPr>
              <p:cNvPr id="97" name="Rectangle 96"/>
              <p:cNvSpPr/>
              <p:nvPr/>
            </p:nvSpPr>
            <p:spPr>
              <a:xfrm>
                <a:off x="3622772" y="1704521"/>
                <a:ext cx="882433" cy="926838"/>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8" name="Rectangle 97"/>
              <p:cNvSpPr/>
              <p:nvPr/>
            </p:nvSpPr>
            <p:spPr>
              <a:xfrm>
                <a:off x="4760633" y="1704521"/>
                <a:ext cx="882433" cy="926838"/>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cxnSp>
            <p:nvCxnSpPr>
              <p:cNvPr id="100" name="Straight Arrow Connector 99"/>
              <p:cNvCxnSpPr>
                <a:stCxn id="97" idx="3"/>
                <a:endCxn id="98" idx="1"/>
              </p:cNvCxnSpPr>
              <p:nvPr/>
            </p:nvCxnSpPr>
            <p:spPr>
              <a:xfrm>
                <a:off x="4505205" y="2167940"/>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3" name="Rectangle 102"/>
              <p:cNvSpPr/>
              <p:nvPr/>
            </p:nvSpPr>
            <p:spPr>
              <a:xfrm>
                <a:off x="2497051" y="1702050"/>
                <a:ext cx="882433" cy="926838"/>
              </a:xfrm>
              <a:prstGeom prst="rect">
                <a:avLst/>
              </a:prstGeom>
              <a:blipFill dpi="0" rotWithShape="1">
                <a:blip r:embed="rId9" cstate="print">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j-lt"/>
                </a:endParaRPr>
              </a:p>
            </p:txBody>
          </p:sp>
          <p:cxnSp>
            <p:nvCxnSpPr>
              <p:cNvPr id="104" name="Straight Arrow Connector 103"/>
              <p:cNvCxnSpPr>
                <a:stCxn id="103" idx="3"/>
                <a:endCxn id="97" idx="1"/>
              </p:cNvCxnSpPr>
              <p:nvPr/>
            </p:nvCxnSpPr>
            <p:spPr>
              <a:xfrm>
                <a:off x="3379484" y="2165469"/>
                <a:ext cx="243288" cy="2471"/>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2688840" y="2034664"/>
                <a:ext cx="460805" cy="241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900" b="1" dirty="0" smtClean="0">
                    <a:solidFill>
                      <a:srgbClr val="000000"/>
                    </a:solidFill>
                    <a:latin typeface="+mj-lt"/>
                  </a:rPr>
                  <a:t>DEM</a:t>
                </a:r>
                <a:endParaRPr lang="en-US" sz="900" b="1" dirty="0">
                  <a:solidFill>
                    <a:srgbClr val="000000"/>
                  </a:solidFill>
                  <a:latin typeface="+mj-lt"/>
                </a:endParaRPr>
              </a:p>
            </p:txBody>
          </p:sp>
          <p:sp>
            <p:nvSpPr>
              <p:cNvPr id="108" name="TextBox 107"/>
              <p:cNvSpPr txBox="1"/>
              <p:nvPr/>
            </p:nvSpPr>
            <p:spPr>
              <a:xfrm>
                <a:off x="3785433" y="2031084"/>
                <a:ext cx="521086" cy="241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900" b="1" dirty="0" smtClean="0">
                    <a:solidFill>
                      <a:srgbClr val="000000"/>
                    </a:solidFill>
                    <a:latin typeface="+mj-lt"/>
                  </a:rPr>
                  <a:t>Slope</a:t>
                </a:r>
                <a:endParaRPr lang="en-US" sz="900" b="1" dirty="0">
                  <a:solidFill>
                    <a:srgbClr val="000000"/>
                  </a:solidFill>
                  <a:latin typeface="+mj-lt"/>
                </a:endParaRPr>
              </a:p>
            </p:txBody>
          </p:sp>
          <p:sp>
            <p:nvSpPr>
              <p:cNvPr id="111" name="TextBox 110"/>
              <p:cNvSpPr txBox="1"/>
              <p:nvPr/>
            </p:nvSpPr>
            <p:spPr>
              <a:xfrm>
                <a:off x="4809997" y="2029092"/>
                <a:ext cx="796680" cy="241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dirty="0" smtClean="0">
                    <a:solidFill>
                      <a:srgbClr val="000000"/>
                    </a:solidFill>
                    <a:latin typeface="+mj-lt"/>
                  </a:rPr>
                  <a:t>Suitability</a:t>
                </a:r>
                <a:endParaRPr lang="en-US" sz="900" b="1" dirty="0">
                  <a:solidFill>
                    <a:srgbClr val="000000"/>
                  </a:solidFill>
                  <a:latin typeface="+mj-lt"/>
                </a:endParaRPr>
              </a:p>
            </p:txBody>
          </p:sp>
        </p:grpSp>
        <p:sp>
          <p:nvSpPr>
            <p:cNvPr id="116" name="TextBox 115"/>
            <p:cNvSpPr txBox="1"/>
            <p:nvPr/>
          </p:nvSpPr>
          <p:spPr>
            <a:xfrm>
              <a:off x="1674184" y="1260646"/>
              <a:ext cx="774306" cy="289343"/>
            </a:xfrm>
            <a:prstGeom prst="rect">
              <a:avLst/>
            </a:prstGeom>
            <a:noFill/>
          </p:spPr>
          <p:txBody>
            <a:bodyPr wrap="square" rtlCol="0">
              <a:spAutoFit/>
            </a:bodyPr>
            <a:lstStyle/>
            <a:p>
              <a:r>
                <a:rPr lang="en-US" sz="1200" b="1" dirty="0" smtClean="0">
                  <a:solidFill>
                    <a:schemeClr val="accent6"/>
                  </a:solidFill>
                  <a:latin typeface="+mj-lt"/>
                </a:rPr>
                <a:t>Slope</a:t>
              </a:r>
              <a:endParaRPr lang="en-US" sz="1200" b="1" dirty="0">
                <a:solidFill>
                  <a:schemeClr val="accent6"/>
                </a:solidFill>
                <a:latin typeface="+mj-lt"/>
              </a:endParaRPr>
            </a:p>
          </p:txBody>
        </p:sp>
      </p:grpSp>
      <p:grpSp>
        <p:nvGrpSpPr>
          <p:cNvPr id="128" name="Group 127"/>
          <p:cNvGrpSpPr/>
          <p:nvPr/>
        </p:nvGrpSpPr>
        <p:grpSpPr>
          <a:xfrm>
            <a:off x="1956413" y="4736919"/>
            <a:ext cx="4518283" cy="1453309"/>
            <a:chOff x="5311052" y="4176418"/>
            <a:chExt cx="4719638" cy="1518075"/>
          </a:xfrm>
        </p:grpSpPr>
        <p:sp>
          <p:nvSpPr>
            <p:cNvPr id="135" name="Rectangle 134"/>
            <p:cNvSpPr/>
            <p:nvPr/>
          </p:nvSpPr>
          <p:spPr>
            <a:xfrm>
              <a:off x="5412649" y="4447902"/>
              <a:ext cx="4618041" cy="124659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a:latin typeface="+mj-lt"/>
              </a:endParaRPr>
            </a:p>
          </p:txBody>
        </p:sp>
        <p:grpSp>
          <p:nvGrpSpPr>
            <p:cNvPr id="109" name="Group 108"/>
            <p:cNvGrpSpPr/>
            <p:nvPr/>
          </p:nvGrpSpPr>
          <p:grpSpPr>
            <a:xfrm>
              <a:off x="5554737" y="4594974"/>
              <a:ext cx="4304101" cy="926839"/>
              <a:chOff x="1338965" y="3081871"/>
              <a:chExt cx="4304101" cy="926839"/>
            </a:xfrm>
          </p:grpSpPr>
          <p:sp>
            <p:nvSpPr>
              <p:cNvPr id="76" name="Rectangle 75"/>
              <p:cNvSpPr/>
              <p:nvPr/>
            </p:nvSpPr>
            <p:spPr>
              <a:xfrm>
                <a:off x="2484911" y="3081872"/>
                <a:ext cx="882433" cy="926838"/>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77" name="Rectangle 76"/>
              <p:cNvSpPr/>
              <p:nvPr/>
            </p:nvSpPr>
            <p:spPr>
              <a:xfrm>
                <a:off x="3622772" y="3081872"/>
                <a:ext cx="882433" cy="926838"/>
              </a:xfrm>
              <a:prstGeom prst="rect">
                <a:avLst/>
              </a:prstGeom>
              <a:blipFill dpi="0" rotWithShape="1">
                <a:blip r:embed="rId12"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78" name="Rectangle 77"/>
              <p:cNvSpPr/>
              <p:nvPr/>
            </p:nvSpPr>
            <p:spPr>
              <a:xfrm>
                <a:off x="4760633" y="3081872"/>
                <a:ext cx="882433" cy="926838"/>
              </a:xfrm>
              <a:prstGeom prst="rect">
                <a:avLst/>
              </a:prstGeom>
              <a:blipFill dpi="0" rotWithShape="1">
                <a:blip r:embed="rId13"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cxnSp>
            <p:nvCxnSpPr>
              <p:cNvPr id="79" name="Straight Arrow Connector 78"/>
              <p:cNvCxnSpPr>
                <a:stCxn id="76" idx="3"/>
                <a:endCxn id="77" idx="1"/>
              </p:cNvCxnSpPr>
              <p:nvPr/>
            </p:nvCxnSpPr>
            <p:spPr>
              <a:xfrm>
                <a:off x="3367344" y="3545291"/>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a:stCxn id="77" idx="3"/>
                <a:endCxn id="78" idx="1"/>
              </p:cNvCxnSpPr>
              <p:nvPr/>
            </p:nvCxnSpPr>
            <p:spPr>
              <a:xfrm>
                <a:off x="4505205" y="3545291"/>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17" name="Rectangle 116"/>
              <p:cNvSpPr/>
              <p:nvPr/>
            </p:nvSpPr>
            <p:spPr>
              <a:xfrm>
                <a:off x="1338965" y="3081871"/>
                <a:ext cx="882433" cy="926838"/>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118" name="TextBox 117"/>
              <p:cNvSpPr txBox="1"/>
              <p:nvPr/>
            </p:nvSpPr>
            <p:spPr>
              <a:xfrm>
                <a:off x="1502893" y="3360623"/>
                <a:ext cx="55457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TIGER </a:t>
                </a:r>
              </a:p>
              <a:p>
                <a:pPr algn="ctr"/>
                <a:r>
                  <a:rPr lang="en-US" sz="900" b="1" dirty="0" smtClean="0">
                    <a:solidFill>
                      <a:srgbClr val="000000"/>
                    </a:solidFill>
                    <a:latin typeface="+mj-lt"/>
                  </a:rPr>
                  <a:t>Roads</a:t>
                </a:r>
                <a:endParaRPr lang="en-US" sz="900" b="1" dirty="0">
                  <a:solidFill>
                    <a:srgbClr val="000000"/>
                  </a:solidFill>
                  <a:latin typeface="+mj-lt"/>
                </a:endParaRPr>
              </a:p>
            </p:txBody>
          </p:sp>
          <p:sp>
            <p:nvSpPr>
              <p:cNvPr id="119" name="TextBox 118"/>
              <p:cNvSpPr txBox="1"/>
              <p:nvPr/>
            </p:nvSpPr>
            <p:spPr>
              <a:xfrm>
                <a:off x="2545212" y="3360623"/>
                <a:ext cx="755507"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Dev.</a:t>
                </a:r>
              </a:p>
              <a:p>
                <a:pPr algn="ctr"/>
                <a:r>
                  <a:rPr lang="en-US" sz="900" b="1" dirty="0" smtClean="0">
                    <a:solidFill>
                      <a:srgbClr val="000000"/>
                    </a:solidFill>
                    <a:latin typeface="+mj-lt"/>
                  </a:rPr>
                  <a:t>Boundary</a:t>
                </a:r>
                <a:endParaRPr lang="en-US" sz="900" b="1" dirty="0">
                  <a:solidFill>
                    <a:srgbClr val="000000"/>
                  </a:solidFill>
                  <a:latin typeface="+mj-lt"/>
                </a:endParaRPr>
              </a:p>
            </p:txBody>
          </p:sp>
          <p:sp>
            <p:nvSpPr>
              <p:cNvPr id="120" name="TextBox 119"/>
              <p:cNvSpPr txBox="1"/>
              <p:nvPr/>
            </p:nvSpPr>
            <p:spPr>
              <a:xfrm>
                <a:off x="3713795" y="3360623"/>
                <a:ext cx="695228"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Distance</a:t>
                </a:r>
              </a:p>
              <a:p>
                <a:pPr algn="ctr"/>
                <a:r>
                  <a:rPr lang="en-US" sz="900" b="1" dirty="0" smtClean="0">
                    <a:solidFill>
                      <a:srgbClr val="000000"/>
                    </a:solidFill>
                    <a:latin typeface="+mj-lt"/>
                  </a:rPr>
                  <a:t>to Dev.</a:t>
                </a:r>
                <a:endParaRPr lang="en-US" sz="900" b="1" dirty="0">
                  <a:solidFill>
                    <a:srgbClr val="000000"/>
                  </a:solidFill>
                  <a:latin typeface="+mj-lt"/>
                </a:endParaRPr>
              </a:p>
            </p:txBody>
          </p:sp>
          <p:sp>
            <p:nvSpPr>
              <p:cNvPr id="121" name="TextBox 120"/>
              <p:cNvSpPr txBox="1"/>
              <p:nvPr/>
            </p:nvSpPr>
            <p:spPr>
              <a:xfrm>
                <a:off x="4817398" y="3422179"/>
                <a:ext cx="768903"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Suitability</a:t>
                </a:r>
                <a:endParaRPr lang="en-US" sz="900" b="1" dirty="0">
                  <a:solidFill>
                    <a:srgbClr val="000000"/>
                  </a:solidFill>
                  <a:latin typeface="+mj-lt"/>
                </a:endParaRPr>
              </a:p>
            </p:txBody>
          </p:sp>
          <p:cxnSp>
            <p:nvCxnSpPr>
              <p:cNvPr id="125" name="Straight Arrow Connector 124"/>
              <p:cNvCxnSpPr/>
              <p:nvPr/>
            </p:nvCxnSpPr>
            <p:spPr>
              <a:xfrm>
                <a:off x="2229483" y="3545290"/>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36" name="TextBox 135"/>
            <p:cNvSpPr txBox="1"/>
            <p:nvPr/>
          </p:nvSpPr>
          <p:spPr>
            <a:xfrm>
              <a:off x="5311052" y="4176418"/>
              <a:ext cx="2355134" cy="289343"/>
            </a:xfrm>
            <a:prstGeom prst="rect">
              <a:avLst/>
            </a:prstGeom>
            <a:noFill/>
          </p:spPr>
          <p:txBody>
            <a:bodyPr wrap="square" rtlCol="0">
              <a:spAutoFit/>
            </a:bodyPr>
            <a:lstStyle/>
            <a:p>
              <a:r>
                <a:rPr lang="en-US" sz="1200" b="1" dirty="0" smtClean="0">
                  <a:solidFill>
                    <a:schemeClr val="accent2"/>
                  </a:solidFill>
                  <a:latin typeface="+mj-lt"/>
                </a:rPr>
                <a:t>Distance to Development</a:t>
              </a:r>
              <a:endParaRPr lang="en-US" sz="1200" b="1" dirty="0">
                <a:solidFill>
                  <a:schemeClr val="accent2"/>
                </a:solidFill>
                <a:latin typeface="+mj-lt"/>
              </a:endParaRPr>
            </a:p>
          </p:txBody>
        </p:sp>
      </p:grpSp>
      <p:grpSp>
        <p:nvGrpSpPr>
          <p:cNvPr id="149" name="Group 148"/>
          <p:cNvGrpSpPr/>
          <p:nvPr/>
        </p:nvGrpSpPr>
        <p:grpSpPr>
          <a:xfrm>
            <a:off x="384447" y="1250432"/>
            <a:ext cx="1318232" cy="5144692"/>
            <a:chOff x="98122" y="1268903"/>
            <a:chExt cx="1376978" cy="5373961"/>
          </a:xfrm>
        </p:grpSpPr>
        <p:sp>
          <p:nvSpPr>
            <p:cNvPr id="156" name="Rectangle 155"/>
            <p:cNvSpPr/>
            <p:nvPr/>
          </p:nvSpPr>
          <p:spPr>
            <a:xfrm>
              <a:off x="183622" y="1751269"/>
              <a:ext cx="1244180" cy="4891595"/>
            </a:xfrm>
            <a:prstGeom prst="rect">
              <a:avLst/>
            </a:prstGeom>
            <a:solidFill>
              <a:schemeClr val="tx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200">
                <a:latin typeface="+mj-lt"/>
              </a:endParaRPr>
            </a:p>
          </p:txBody>
        </p:sp>
        <p:grpSp>
          <p:nvGrpSpPr>
            <p:cNvPr id="147" name="Group 146"/>
            <p:cNvGrpSpPr/>
            <p:nvPr/>
          </p:nvGrpSpPr>
          <p:grpSpPr>
            <a:xfrm>
              <a:off x="283030" y="1903055"/>
              <a:ext cx="1025634" cy="4496162"/>
              <a:chOff x="292266" y="1404292"/>
              <a:chExt cx="1025634" cy="4496162"/>
            </a:xfrm>
          </p:grpSpPr>
          <p:cxnSp>
            <p:nvCxnSpPr>
              <p:cNvPr id="152" name="Straight Arrow Connector 151"/>
              <p:cNvCxnSpPr/>
              <p:nvPr/>
            </p:nvCxnSpPr>
            <p:spPr>
              <a:xfrm>
                <a:off x="1008282" y="4024011"/>
                <a:ext cx="0" cy="926838"/>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814319" y="3394680"/>
                <a:ext cx="0" cy="1556169"/>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609919" y="2089388"/>
                <a:ext cx="0" cy="2861461"/>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795848" y="1625969"/>
                <a:ext cx="0" cy="926838"/>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4631" y="1404292"/>
                <a:ext cx="882433" cy="926838"/>
              </a:xfrm>
              <a:prstGeom prst="rect">
                <a:avLst/>
              </a:prstGeom>
              <a:blipFill dpi="0" rotWithShape="1">
                <a:blip r:embed="rId9" cstate="print">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grpSp>
            <p:nvGrpSpPr>
              <p:cNvPr id="4" name="Group 3"/>
              <p:cNvGrpSpPr/>
              <p:nvPr/>
            </p:nvGrpSpPr>
            <p:grpSpPr>
              <a:xfrm>
                <a:off x="292266" y="2548368"/>
                <a:ext cx="1025634" cy="1067007"/>
                <a:chOff x="2072777" y="1372890"/>
                <a:chExt cx="1417052" cy="1474214"/>
              </a:xfrm>
            </p:grpSpPr>
            <p:sp>
              <p:nvSpPr>
                <p:cNvPr id="29" name="Rectangle 28"/>
                <p:cNvSpPr/>
                <p:nvPr/>
              </p:nvSpPr>
              <p:spPr>
                <a:xfrm>
                  <a:off x="2270629" y="1566553"/>
                  <a:ext cx="1219200" cy="1280551"/>
                </a:xfrm>
                <a:prstGeom prst="rect">
                  <a:avLst/>
                </a:prstGeom>
                <a:blipFill dpi="0" rotWithShape="1">
                  <a:blip r:embed="rId14"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28" name="Rectangle 27"/>
                <p:cNvSpPr/>
                <p:nvPr/>
              </p:nvSpPr>
              <p:spPr>
                <a:xfrm>
                  <a:off x="2072777" y="1372890"/>
                  <a:ext cx="1219200" cy="1280551"/>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grpSp>
          <p:sp>
            <p:nvSpPr>
              <p:cNvPr id="31" name="Rectangle 30"/>
              <p:cNvSpPr/>
              <p:nvPr/>
            </p:nvSpPr>
            <p:spPr>
              <a:xfrm>
                <a:off x="392397" y="3832613"/>
                <a:ext cx="886849" cy="926838"/>
              </a:xfrm>
              <a:prstGeom prst="rect">
                <a:avLst/>
              </a:prstGeom>
              <a:blipFill dpi="0" rotWithShape="1">
                <a:blip r:embed="rId15"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41" name="Rectangle 40"/>
              <p:cNvSpPr/>
              <p:nvPr/>
            </p:nvSpPr>
            <p:spPr>
              <a:xfrm>
                <a:off x="392397" y="4973616"/>
                <a:ext cx="882433" cy="926838"/>
              </a:xfrm>
              <a:prstGeom prst="rect">
                <a:avLst/>
              </a:prstGeom>
              <a:blipFill dpi="0" rotWithShape="1">
                <a:blip r:embed="rId16"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145" name="TextBox 144"/>
              <p:cNvSpPr txBox="1"/>
              <p:nvPr/>
            </p:nvSpPr>
            <p:spPr>
              <a:xfrm>
                <a:off x="395914" y="2810195"/>
                <a:ext cx="67513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Slope</a:t>
                </a:r>
                <a:r>
                  <a:rPr lang="en-US" sz="900" b="1" dirty="0">
                    <a:solidFill>
                      <a:srgbClr val="000000"/>
                    </a:solidFill>
                    <a:latin typeface="+mj-lt"/>
                  </a:rPr>
                  <a:t> </a:t>
                </a:r>
                <a:r>
                  <a:rPr lang="en-US" sz="900" b="1" dirty="0" smtClean="0">
                    <a:solidFill>
                      <a:srgbClr val="000000"/>
                    </a:solidFill>
                    <a:latin typeface="+mj-lt"/>
                  </a:rPr>
                  <a:t>&amp; </a:t>
                </a:r>
              </a:p>
              <a:p>
                <a:pPr algn="ctr"/>
                <a:r>
                  <a:rPr lang="en-US" sz="900" b="1" dirty="0" smtClean="0">
                    <a:solidFill>
                      <a:srgbClr val="000000"/>
                    </a:solidFill>
                    <a:latin typeface="+mj-lt"/>
                  </a:rPr>
                  <a:t>Aspect</a:t>
                </a:r>
                <a:endParaRPr lang="en-US" sz="900" b="1" dirty="0">
                  <a:solidFill>
                    <a:srgbClr val="000000"/>
                  </a:solidFill>
                  <a:latin typeface="+mj-lt"/>
                </a:endParaRPr>
              </a:p>
            </p:txBody>
          </p:sp>
          <p:sp>
            <p:nvSpPr>
              <p:cNvPr id="146" name="TextBox 145"/>
              <p:cNvSpPr txBox="1"/>
              <p:nvPr/>
            </p:nvSpPr>
            <p:spPr>
              <a:xfrm>
                <a:off x="560847" y="1739651"/>
                <a:ext cx="460806"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900" b="1" dirty="0" smtClean="0">
                    <a:solidFill>
                      <a:srgbClr val="000000"/>
                    </a:solidFill>
                    <a:latin typeface="+mj-lt"/>
                  </a:rPr>
                  <a:t>DEM</a:t>
                </a:r>
                <a:endParaRPr lang="en-US" sz="900" b="1" dirty="0">
                  <a:solidFill>
                    <a:srgbClr val="000000"/>
                  </a:solidFill>
                  <a:latin typeface="+mj-lt"/>
                </a:endParaRPr>
              </a:p>
            </p:txBody>
          </p:sp>
          <p:sp>
            <p:nvSpPr>
              <p:cNvPr id="153" name="TextBox 152"/>
              <p:cNvSpPr txBox="1"/>
              <p:nvPr/>
            </p:nvSpPr>
            <p:spPr>
              <a:xfrm>
                <a:off x="528368" y="4180621"/>
                <a:ext cx="686856"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900" b="1" dirty="0" smtClean="0">
                    <a:solidFill>
                      <a:srgbClr val="000000"/>
                    </a:solidFill>
                    <a:latin typeface="+mj-lt"/>
                  </a:rPr>
                  <a:t>Imagery</a:t>
                </a:r>
                <a:endParaRPr lang="en-US" sz="900" b="1" dirty="0">
                  <a:solidFill>
                    <a:srgbClr val="000000"/>
                  </a:solidFill>
                  <a:latin typeface="+mj-lt"/>
                </a:endParaRPr>
              </a:p>
            </p:txBody>
          </p:sp>
          <p:sp>
            <p:nvSpPr>
              <p:cNvPr id="155" name="TextBox 154"/>
              <p:cNvSpPr txBox="1"/>
              <p:nvPr/>
            </p:nvSpPr>
            <p:spPr>
              <a:xfrm>
                <a:off x="512753" y="5236980"/>
                <a:ext cx="603134"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rgbClr val="000000"/>
                    </a:solidFill>
                    <a:latin typeface="+mj-lt"/>
                  </a:rPr>
                  <a:t>Beach </a:t>
                </a:r>
              </a:p>
              <a:p>
                <a:pPr algn="ctr"/>
                <a:r>
                  <a:rPr lang="en-US" sz="900" b="1" dirty="0" smtClean="0">
                    <a:solidFill>
                      <a:srgbClr val="000000"/>
                    </a:solidFill>
                    <a:latin typeface="+mj-lt"/>
                  </a:rPr>
                  <a:t>Zone</a:t>
                </a:r>
                <a:endParaRPr lang="en-US" sz="900" b="1" dirty="0">
                  <a:solidFill>
                    <a:srgbClr val="000000"/>
                  </a:solidFill>
                  <a:latin typeface="+mj-lt"/>
                </a:endParaRPr>
              </a:p>
            </p:txBody>
          </p:sp>
        </p:grpSp>
        <p:sp>
          <p:nvSpPr>
            <p:cNvPr id="157" name="TextBox 156"/>
            <p:cNvSpPr txBox="1"/>
            <p:nvPr/>
          </p:nvSpPr>
          <p:spPr>
            <a:xfrm>
              <a:off x="98122" y="1268903"/>
              <a:ext cx="1376978" cy="482239"/>
            </a:xfrm>
            <a:prstGeom prst="rect">
              <a:avLst/>
            </a:prstGeom>
            <a:noFill/>
          </p:spPr>
          <p:txBody>
            <a:bodyPr wrap="square" rtlCol="0">
              <a:spAutoFit/>
            </a:bodyPr>
            <a:lstStyle/>
            <a:p>
              <a:r>
                <a:rPr lang="en-US" sz="1200" b="1" dirty="0" smtClean="0">
                  <a:solidFill>
                    <a:schemeClr val="bg2"/>
                  </a:solidFill>
                  <a:latin typeface="+mj-lt"/>
                </a:rPr>
                <a:t>Beach Zone Digitization </a:t>
              </a:r>
              <a:endParaRPr lang="en-US" sz="1200" b="1" dirty="0">
                <a:solidFill>
                  <a:schemeClr val="bg2"/>
                </a:solidFill>
                <a:latin typeface="+mj-lt"/>
              </a:endParaRPr>
            </a:p>
          </p:txBody>
        </p:sp>
      </p:grpSp>
      <p:sp>
        <p:nvSpPr>
          <p:cNvPr id="1027" name="TextBox 1026"/>
          <p:cNvSpPr txBox="1"/>
          <p:nvPr/>
        </p:nvSpPr>
        <p:spPr>
          <a:xfrm rot="20611665">
            <a:off x="6850859" y="4648474"/>
            <a:ext cx="1709122" cy="415498"/>
          </a:xfrm>
          <a:prstGeom prst="rect">
            <a:avLst/>
          </a:prstGeom>
          <a:solidFill>
            <a:srgbClr val="F2F2F2">
              <a:alpha val="23137"/>
            </a:srgbClr>
          </a:solidFill>
        </p:spPr>
        <p:txBody>
          <a:bodyPr wrap="none" rtlCol="0">
            <a:spAutoFit/>
          </a:bodyPr>
          <a:lstStyle/>
          <a:p>
            <a:pPr algn="ctr"/>
            <a:r>
              <a:rPr lang="en-US" sz="1050" b="1" dirty="0" smtClean="0">
                <a:latin typeface="+mj-lt"/>
              </a:rPr>
              <a:t>Distance to </a:t>
            </a:r>
          </a:p>
          <a:p>
            <a:pPr algn="ctr"/>
            <a:r>
              <a:rPr lang="en-US" sz="1050" b="1" dirty="0" smtClean="0">
                <a:latin typeface="+mj-lt"/>
              </a:rPr>
              <a:t>Development Suitability</a:t>
            </a:r>
            <a:endParaRPr lang="en-US" sz="1050" b="1" dirty="0">
              <a:latin typeface="+mj-lt"/>
            </a:endParaRPr>
          </a:p>
        </p:txBody>
      </p:sp>
      <p:sp>
        <p:nvSpPr>
          <p:cNvPr id="173" name="TextBox 172"/>
          <p:cNvSpPr txBox="1"/>
          <p:nvPr/>
        </p:nvSpPr>
        <p:spPr>
          <a:xfrm rot="20611665">
            <a:off x="6866890" y="4152246"/>
            <a:ext cx="1677062" cy="253916"/>
          </a:xfrm>
          <a:prstGeom prst="rect">
            <a:avLst/>
          </a:prstGeom>
          <a:solidFill>
            <a:srgbClr val="F2F2F2">
              <a:alpha val="23137"/>
            </a:srgbClr>
          </a:solidFill>
        </p:spPr>
        <p:txBody>
          <a:bodyPr wrap="none" rtlCol="0">
            <a:spAutoFit/>
          </a:bodyPr>
          <a:lstStyle/>
          <a:p>
            <a:pPr algn="ctr"/>
            <a:r>
              <a:rPr lang="en-US" sz="1050" b="1" dirty="0" smtClean="0">
                <a:latin typeface="+mj-lt"/>
              </a:rPr>
              <a:t>Beach Width Suitability</a:t>
            </a:r>
            <a:endParaRPr lang="en-US" sz="1050" b="1" dirty="0">
              <a:latin typeface="+mj-lt"/>
            </a:endParaRPr>
          </a:p>
        </p:txBody>
      </p:sp>
      <p:sp>
        <p:nvSpPr>
          <p:cNvPr id="174" name="TextBox 173"/>
          <p:cNvSpPr txBox="1"/>
          <p:nvPr/>
        </p:nvSpPr>
        <p:spPr>
          <a:xfrm rot="20611665">
            <a:off x="7091311" y="3588302"/>
            <a:ext cx="1228221" cy="253916"/>
          </a:xfrm>
          <a:prstGeom prst="rect">
            <a:avLst/>
          </a:prstGeom>
          <a:solidFill>
            <a:srgbClr val="F2F2F2">
              <a:alpha val="23137"/>
            </a:srgbClr>
          </a:solidFill>
        </p:spPr>
        <p:txBody>
          <a:bodyPr wrap="none" rtlCol="0">
            <a:spAutoFit/>
          </a:bodyPr>
          <a:lstStyle/>
          <a:p>
            <a:pPr algn="ctr"/>
            <a:r>
              <a:rPr lang="en-US" sz="1050" b="1" dirty="0" smtClean="0">
                <a:latin typeface="+mj-lt"/>
              </a:rPr>
              <a:t>Slope Suitability</a:t>
            </a:r>
            <a:endParaRPr lang="en-US" sz="1050" b="1" dirty="0">
              <a:latin typeface="+mj-lt"/>
            </a:endParaRPr>
          </a:p>
        </p:txBody>
      </p:sp>
      <p:sp>
        <p:nvSpPr>
          <p:cNvPr id="175" name="TextBox 174"/>
          <p:cNvSpPr txBox="1"/>
          <p:nvPr/>
        </p:nvSpPr>
        <p:spPr>
          <a:xfrm rot="20611665">
            <a:off x="7573811" y="4446796"/>
            <a:ext cx="263214" cy="253916"/>
          </a:xfrm>
          <a:prstGeom prst="rect">
            <a:avLst/>
          </a:prstGeom>
          <a:noFill/>
        </p:spPr>
        <p:txBody>
          <a:bodyPr wrap="none" rtlCol="0">
            <a:spAutoFit/>
          </a:bodyPr>
          <a:lstStyle/>
          <a:p>
            <a:r>
              <a:rPr lang="en-US" sz="1050" b="1" dirty="0" smtClean="0">
                <a:latin typeface="+mj-lt"/>
              </a:rPr>
              <a:t>+</a:t>
            </a:r>
            <a:endParaRPr lang="en-US" sz="1050" b="1" dirty="0">
              <a:latin typeface="+mj-lt"/>
            </a:endParaRPr>
          </a:p>
        </p:txBody>
      </p:sp>
      <p:sp>
        <p:nvSpPr>
          <p:cNvPr id="176" name="TextBox 175"/>
          <p:cNvSpPr txBox="1"/>
          <p:nvPr/>
        </p:nvSpPr>
        <p:spPr>
          <a:xfrm rot="20611665">
            <a:off x="7573811" y="3857695"/>
            <a:ext cx="263214" cy="253916"/>
          </a:xfrm>
          <a:prstGeom prst="rect">
            <a:avLst/>
          </a:prstGeom>
          <a:noFill/>
        </p:spPr>
        <p:txBody>
          <a:bodyPr wrap="none" rtlCol="0">
            <a:spAutoFit/>
          </a:bodyPr>
          <a:lstStyle/>
          <a:p>
            <a:r>
              <a:rPr lang="en-US" sz="1050" b="1" dirty="0" smtClean="0">
                <a:latin typeface="+mj-lt"/>
              </a:rPr>
              <a:t>+</a:t>
            </a:r>
            <a:endParaRPr lang="en-US" sz="1050" b="1" dirty="0">
              <a:latin typeface="+mj-lt"/>
            </a:endParaRPr>
          </a:p>
        </p:txBody>
      </p:sp>
      <p:sp>
        <p:nvSpPr>
          <p:cNvPr id="178" name="TextBox 177"/>
          <p:cNvSpPr txBox="1"/>
          <p:nvPr/>
        </p:nvSpPr>
        <p:spPr>
          <a:xfrm rot="20611665">
            <a:off x="6461663" y="2354004"/>
            <a:ext cx="2401619" cy="307777"/>
          </a:xfrm>
          <a:prstGeom prst="rect">
            <a:avLst/>
          </a:prstGeom>
          <a:solidFill>
            <a:srgbClr val="FFFFFF">
              <a:alpha val="52941"/>
            </a:srgbClr>
          </a:solidFill>
        </p:spPr>
        <p:txBody>
          <a:bodyPr wrap="none" rtlCol="0">
            <a:spAutoFit/>
          </a:bodyPr>
          <a:lstStyle/>
          <a:p>
            <a:pPr algn="ctr"/>
            <a:r>
              <a:rPr lang="en-US" b="1" u="sng" dirty="0" smtClean="0">
                <a:latin typeface="+mj-lt"/>
              </a:rPr>
              <a:t>Overall Nesting Suitability</a:t>
            </a:r>
            <a:endParaRPr lang="en-US" b="1" u="sng" dirty="0">
              <a:latin typeface="+mj-lt"/>
            </a:endParaRPr>
          </a:p>
        </p:txBody>
      </p:sp>
      <p:cxnSp>
        <p:nvCxnSpPr>
          <p:cNvPr id="181" name="Straight Arrow Connector 180"/>
          <p:cNvCxnSpPr/>
          <p:nvPr/>
        </p:nvCxnSpPr>
        <p:spPr>
          <a:xfrm>
            <a:off x="7705418" y="2698644"/>
            <a:ext cx="0" cy="819508"/>
          </a:xfrm>
          <a:prstGeom prst="straightConnector1">
            <a:avLst/>
          </a:prstGeom>
          <a:ln w="1905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486640"/>
      </p:ext>
    </p:extLst>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1822</Words>
  <Application>Microsoft Office PowerPoint</Application>
  <PresentationFormat>On-screen Show (4:3)</PresentationFormat>
  <Paragraphs>193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PMincho</vt:lpstr>
      <vt:lpstr>Arial</vt:lpstr>
      <vt:lpstr>Calibri</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Newtoff, Kiersten (GSFC-6104)[DEVELOP]</dc:creator>
  <cp:lastModifiedBy>Newtoff, Kiersten (GSFC-6104)[DEVELOP]</cp:lastModifiedBy>
  <cp:revision>18</cp:revision>
  <dcterms:modified xsi:type="dcterms:W3CDTF">2015-07-02T21:02:01Z</dcterms:modified>
</cp:coreProperties>
</file>