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1520">
          <p15:clr>
            <a:srgbClr val="A4A3A4"/>
          </p15:clr>
        </p15:guide>
        <p15:guide id="2"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13" autoAdjust="0"/>
    <p:restoredTop sz="99728" autoAdjust="0"/>
  </p:normalViewPr>
  <p:slideViewPr>
    <p:cSldViewPr snapToGrid="0">
      <p:cViewPr>
        <p:scale>
          <a:sx n="70" d="100"/>
          <a:sy n="70" d="100"/>
        </p:scale>
        <p:origin x="1488" y="12366"/>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D08B4A-C92C-4F67-8676-8711B7BE22CE}" type="doc">
      <dgm:prSet loTypeId="urn:microsoft.com/office/officeart/2005/8/layout/chevron2" loCatId="list" qsTypeId="urn:microsoft.com/office/officeart/2005/8/quickstyle/simple1" qsCatId="simple" csTypeId="urn:microsoft.com/office/officeart/2005/8/colors/accent1_3" csCatId="accent1" phldr="1"/>
      <dgm:spPr/>
      <dgm:t>
        <a:bodyPr/>
        <a:lstStyle/>
        <a:p>
          <a:endParaRPr lang="en-US"/>
        </a:p>
      </dgm:t>
    </dgm:pt>
    <dgm:pt modelId="{3885F2B2-72B4-4A31-A5E8-23937A166312}">
      <dgm:prSet phldrT="[Text]"/>
      <dgm:spPr>
        <a:xfrm rot="5400000">
          <a:off x="-222646" y="222654"/>
          <a:ext cx="1484312" cy="1039018"/>
        </a:xfrm>
        <a:prstGeom prst="chevron">
          <a:avLst/>
        </a:prstGeom>
        <a:solidFill>
          <a:srgbClr val="699AC6"/>
        </a:solidFill>
        <a:ln w="25400" cap="flat" cmpd="sng" algn="ctr">
          <a:solidFill>
            <a:srgbClr val="75AADB">
              <a:shade val="80000"/>
              <a:hueOff val="0"/>
              <a:satOff val="0"/>
              <a:lumOff val="0"/>
              <a:alphaOff val="0"/>
            </a:srgbClr>
          </a:solidFill>
          <a:prstDash val="solid"/>
        </a:ln>
        <a:effectLst/>
      </dgm:spPr>
      <dgm:t>
        <a:bodyPr/>
        <a:lstStyle/>
        <a:p>
          <a:r>
            <a:rPr lang="en-US" b="1" dirty="0" smtClean="0">
              <a:solidFill>
                <a:srgbClr val="FFFFFF"/>
              </a:solidFill>
              <a:latin typeface="Garamond" panose="02020404030301010803" pitchFamily="18" charset="0"/>
              <a:ea typeface="+mn-ea"/>
              <a:cs typeface="+mn-cs"/>
            </a:rPr>
            <a:t>Acquisition</a:t>
          </a:r>
          <a:r>
            <a:rPr lang="en-US" dirty="0" smtClean="0">
              <a:solidFill>
                <a:srgbClr val="FFFFFF"/>
              </a:solidFill>
              <a:latin typeface="Arial"/>
              <a:ea typeface="+mn-ea"/>
              <a:cs typeface="+mn-cs"/>
            </a:rPr>
            <a:t> </a:t>
          </a:r>
          <a:endParaRPr lang="en-US" dirty="0">
            <a:solidFill>
              <a:srgbClr val="FFFFFF"/>
            </a:solidFill>
            <a:latin typeface="Arial"/>
            <a:ea typeface="+mn-ea"/>
            <a:cs typeface="+mn-cs"/>
          </a:endParaRPr>
        </a:p>
      </dgm:t>
    </dgm:pt>
    <dgm:pt modelId="{F25D401A-783C-4674-97F5-32C2D0982E0F}" type="parTrans" cxnId="{11540450-190F-40A4-9500-8584066BDDC4}">
      <dgm:prSet/>
      <dgm:spPr/>
      <dgm:t>
        <a:bodyPr/>
        <a:lstStyle/>
        <a:p>
          <a:endParaRPr lang="en-US"/>
        </a:p>
      </dgm:t>
    </dgm:pt>
    <dgm:pt modelId="{B4C7B4D5-8971-413D-B727-1704AE47F3EA}" type="sibTrans" cxnId="{11540450-190F-40A4-9500-8584066BDDC4}">
      <dgm:prSet/>
      <dgm:spPr/>
      <dgm:t>
        <a:bodyPr/>
        <a:lstStyle/>
        <a:p>
          <a:endParaRPr lang="en-US"/>
        </a:p>
      </dgm:t>
    </dgm:pt>
    <dgm:pt modelId="{B10A3D5E-A5F5-4DDC-872F-01D2F97F26D4}">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Landsat 8 OLI surface reflectance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37548767-589B-47D2-9A9A-6C5E3D2067F9}" type="parTrans" cxnId="{E5CB9F59-997E-47F5-BE27-2095083B26E0}">
      <dgm:prSet/>
      <dgm:spPr/>
      <dgm:t>
        <a:bodyPr/>
        <a:lstStyle/>
        <a:p>
          <a:endParaRPr lang="en-US"/>
        </a:p>
      </dgm:t>
    </dgm:pt>
    <dgm:pt modelId="{5F03BA4E-4FE7-4D6A-AA00-486C2AC9ED46}" type="sibTrans" cxnId="{E5CB9F59-997E-47F5-BE27-2095083B26E0}">
      <dgm:prSet/>
      <dgm:spPr/>
      <dgm:t>
        <a:bodyPr/>
        <a:lstStyle/>
        <a:p>
          <a:endParaRPr lang="en-US"/>
        </a:p>
      </dgm:t>
    </dgm:pt>
    <dgm:pt modelId="{C8A29392-584C-47D7-8BF6-15BC6B6BAC20}">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VECOS </a:t>
          </a:r>
          <a:r>
            <a:rPr lang="en-US" i="1" dirty="0" smtClean="0">
              <a:solidFill>
                <a:srgbClr val="767171">
                  <a:hueOff val="0"/>
                  <a:satOff val="0"/>
                  <a:lumOff val="0"/>
                  <a:alphaOff val="0"/>
                </a:srgbClr>
              </a:solidFill>
              <a:latin typeface="Garamond" panose="02020404030301010803" pitchFamily="18" charset="0"/>
              <a:ea typeface="+mn-ea"/>
              <a:cs typeface="+mn-cs"/>
            </a:rPr>
            <a:t>in situ </a:t>
          </a:r>
          <a:r>
            <a:rPr lang="en-US" dirty="0" smtClean="0">
              <a:solidFill>
                <a:srgbClr val="767171">
                  <a:hueOff val="0"/>
                  <a:satOff val="0"/>
                  <a:lumOff val="0"/>
                  <a:alphaOff val="0"/>
                </a:srgbClr>
              </a:solidFill>
              <a:latin typeface="Garamond" panose="02020404030301010803" pitchFamily="18" charset="0"/>
              <a:ea typeface="+mn-ea"/>
              <a:cs typeface="+mn-cs"/>
            </a:rPr>
            <a:t>water quality data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AA81F13D-2BF1-4055-B988-ED0165CC1EF6}" type="parTrans" cxnId="{F3815339-EBB1-437F-A16E-3B0D5B450554}">
      <dgm:prSet/>
      <dgm:spPr/>
      <dgm:t>
        <a:bodyPr/>
        <a:lstStyle/>
        <a:p>
          <a:endParaRPr lang="en-US"/>
        </a:p>
      </dgm:t>
    </dgm:pt>
    <dgm:pt modelId="{48342E1D-62AD-4538-B4FC-1542B6BC1D8D}" type="sibTrans" cxnId="{F3815339-EBB1-437F-A16E-3B0D5B450554}">
      <dgm:prSet/>
      <dgm:spPr/>
      <dgm:t>
        <a:bodyPr/>
        <a:lstStyle/>
        <a:p>
          <a:endParaRPr lang="en-US"/>
        </a:p>
      </dgm:t>
    </dgm:pt>
    <dgm:pt modelId="{534A8AF9-42DF-4B8D-9041-A5DF365EC86B}">
      <dgm:prSet phldrT="[Text]"/>
      <dgm:spPr>
        <a:xfrm rot="5400000">
          <a:off x="-222646" y="1512490"/>
          <a:ext cx="1484312" cy="1039018"/>
        </a:xfrm>
        <a:prstGeom prst="chevron">
          <a:avLst/>
        </a:prstGeom>
        <a:solidFill>
          <a:srgbClr val="75AADB">
            <a:shade val="80000"/>
            <a:hueOff val="93483"/>
            <a:satOff val="4266"/>
            <a:lumOff val="9916"/>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b="1" dirty="0" smtClean="0">
              <a:solidFill>
                <a:srgbClr val="FFFFFF"/>
              </a:solidFill>
              <a:latin typeface="Garamond" panose="02020404030301010803" pitchFamily="18" charset="0"/>
              <a:ea typeface="+mn-ea"/>
              <a:cs typeface="+mn-cs"/>
            </a:rPr>
            <a:t>ArcGIS</a:t>
          </a:r>
          <a:endParaRPr lang="en-US" b="1" dirty="0">
            <a:solidFill>
              <a:srgbClr val="FFFFFF"/>
            </a:solidFill>
            <a:latin typeface="Garamond" panose="02020404030301010803" pitchFamily="18" charset="0"/>
            <a:ea typeface="+mn-ea"/>
            <a:cs typeface="+mn-cs"/>
          </a:endParaRPr>
        </a:p>
      </dgm:t>
    </dgm:pt>
    <dgm:pt modelId="{95A023FC-9681-4597-8823-26CE41F020B3}" type="parTrans" cxnId="{F688537C-DE5A-4841-B636-691BE45C2D46}">
      <dgm:prSet/>
      <dgm:spPr/>
      <dgm:t>
        <a:bodyPr/>
        <a:lstStyle/>
        <a:p>
          <a:endParaRPr lang="en-US"/>
        </a:p>
      </dgm:t>
    </dgm:pt>
    <dgm:pt modelId="{5FA43B16-BCE1-4679-9B04-C21AB12C614E}" type="sibTrans" cxnId="{F688537C-DE5A-4841-B636-691BE45C2D46}">
      <dgm:prSet/>
      <dgm:spPr/>
      <dgm:t>
        <a:bodyPr/>
        <a:lstStyle/>
        <a:p>
          <a:endParaRPr lang="en-US"/>
        </a:p>
      </dgm:t>
    </dgm:pt>
    <dgm:pt modelId="{6A7CBCE6-292C-4166-9C62-B709E0644E9E}">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Masked to remove land and clouds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D68DF7A6-9240-45EE-8C7A-A57246A115F7}" type="parTrans" cxnId="{A302369A-3364-4999-9603-9FFCFC33AA69}">
      <dgm:prSet/>
      <dgm:spPr/>
      <dgm:t>
        <a:bodyPr/>
        <a:lstStyle/>
        <a:p>
          <a:endParaRPr lang="en-US"/>
        </a:p>
      </dgm:t>
    </dgm:pt>
    <dgm:pt modelId="{3857A5CB-DCA1-4498-B36B-8826197983C4}" type="sibTrans" cxnId="{A302369A-3364-4999-9603-9FFCFC33AA69}">
      <dgm:prSet/>
      <dgm:spPr/>
      <dgm:t>
        <a:bodyPr/>
        <a:lstStyle/>
        <a:p>
          <a:endParaRPr lang="en-US"/>
        </a:p>
      </dgm:t>
    </dgm:pt>
    <dgm:pt modelId="{176578D4-B88D-4A79-9E6B-C0D25B729FD4}">
      <dgm:prSet phldrT="[Text]"/>
      <dgm:spPr>
        <a:xfrm rot="5400000">
          <a:off x="-222646" y="2802326"/>
          <a:ext cx="1484312" cy="1039018"/>
        </a:xfrm>
        <a:prstGeom prst="chevron">
          <a:avLst/>
        </a:prstGeom>
        <a:solidFill>
          <a:srgbClr val="75AADB">
            <a:shade val="80000"/>
            <a:hueOff val="186966"/>
            <a:satOff val="8531"/>
            <a:lumOff val="19831"/>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b="1" dirty="0" smtClean="0">
              <a:solidFill>
                <a:srgbClr val="FFFFFF"/>
              </a:solidFill>
              <a:latin typeface="Garamond" panose="02020404030301010803" pitchFamily="18" charset="0"/>
              <a:ea typeface="+mn-ea"/>
              <a:cs typeface="+mn-cs"/>
            </a:rPr>
            <a:t>R</a:t>
          </a:r>
          <a:r>
            <a:rPr lang="en-US" dirty="0" smtClean="0">
              <a:solidFill>
                <a:srgbClr val="FFFFFF"/>
              </a:solidFill>
              <a:latin typeface="Arial"/>
              <a:ea typeface="+mn-ea"/>
              <a:cs typeface="+mn-cs"/>
            </a:rPr>
            <a:t> </a:t>
          </a:r>
          <a:endParaRPr lang="en-US" dirty="0">
            <a:solidFill>
              <a:srgbClr val="FFFFFF"/>
            </a:solidFill>
            <a:latin typeface="Arial"/>
            <a:ea typeface="+mn-ea"/>
            <a:cs typeface="+mn-cs"/>
          </a:endParaRPr>
        </a:p>
      </dgm:t>
    </dgm:pt>
    <dgm:pt modelId="{A7E06293-2F1A-4167-A11F-11DE33D362E0}" type="parTrans" cxnId="{547D4415-BB63-42EA-9923-6B0065070F87}">
      <dgm:prSet/>
      <dgm:spPr/>
      <dgm:t>
        <a:bodyPr/>
        <a:lstStyle/>
        <a:p>
          <a:endParaRPr lang="en-US"/>
        </a:p>
      </dgm:t>
    </dgm:pt>
    <dgm:pt modelId="{ABFD11A1-F04F-4EAA-AD07-CEA21F14556D}" type="sibTrans" cxnId="{547D4415-BB63-42EA-9923-6B0065070F87}">
      <dgm:prSet/>
      <dgm:spPr/>
      <dgm:t>
        <a:bodyPr/>
        <a:lstStyle/>
        <a:p>
          <a:endParaRPr lang="en-US"/>
        </a:p>
      </dgm:t>
    </dgm:pt>
    <dgm:pt modelId="{5E96DB1E-0582-4233-8DA5-0FFBBFD62A3B}">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Ran linear and nonlinear regression models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246F96D1-FDB1-4BD8-9304-C2A6DEACE5F9}" type="parTrans" cxnId="{5BA54FBE-5B59-4718-8DBF-DE77EF18BE46}">
      <dgm:prSet/>
      <dgm:spPr/>
      <dgm:t>
        <a:bodyPr/>
        <a:lstStyle/>
        <a:p>
          <a:endParaRPr lang="en-US"/>
        </a:p>
      </dgm:t>
    </dgm:pt>
    <dgm:pt modelId="{E569A0D2-9E87-4D32-8446-A9E928AE05DB}" type="sibTrans" cxnId="{5BA54FBE-5B59-4718-8DBF-DE77EF18BE46}">
      <dgm:prSet/>
      <dgm:spPr/>
      <dgm:t>
        <a:bodyPr/>
        <a:lstStyle/>
        <a:p>
          <a:endParaRPr lang="en-US"/>
        </a:p>
      </dgm:t>
    </dgm:pt>
    <dgm:pt modelId="{ED663275-E1EF-48A9-927B-433D3F59C4C1}">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Aqua MODIS chlorophyll 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E9404D9A-505C-4AFC-93BF-7A30D68B6CAD}" type="parTrans" cxnId="{AF24B1E9-34FC-4B31-AA61-057FD2F365A4}">
      <dgm:prSet/>
      <dgm:spPr/>
      <dgm:t>
        <a:bodyPr/>
        <a:lstStyle/>
        <a:p>
          <a:endParaRPr lang="en-US"/>
        </a:p>
      </dgm:t>
    </dgm:pt>
    <dgm:pt modelId="{969BA78A-D363-4659-941D-F52E092DB75F}" type="sibTrans" cxnId="{AF24B1E9-34FC-4B31-AA61-057FD2F365A4}">
      <dgm:prSet/>
      <dgm:spPr/>
      <dgm:t>
        <a:bodyPr/>
        <a:lstStyle/>
        <a:p>
          <a:endParaRPr lang="en-US"/>
        </a:p>
      </dgm:t>
    </dgm:pt>
    <dgm:pt modelId="{516AA71A-618E-4E47-9969-DAE7DF6E8E42}">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Matched Landsat, MODIS, and bathymetry pixels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B9DC7A41-EE73-4DA4-81E2-54DAAE519218}" type="parTrans" cxnId="{000555F2-1CA3-4A7A-8A9B-547DDE99E007}">
      <dgm:prSet/>
      <dgm:spPr/>
      <dgm:t>
        <a:bodyPr/>
        <a:lstStyle/>
        <a:p>
          <a:endParaRPr lang="en-US"/>
        </a:p>
      </dgm:t>
    </dgm:pt>
    <dgm:pt modelId="{C33C48F0-811D-481F-B4D8-00842F1A54FD}" type="sibTrans" cxnId="{000555F2-1CA3-4A7A-8A9B-547DDE99E007}">
      <dgm:prSet/>
      <dgm:spPr/>
      <dgm:t>
        <a:bodyPr/>
        <a:lstStyle/>
        <a:p>
          <a:endParaRPr lang="en-US"/>
        </a:p>
      </dgm:t>
    </dgm:pt>
    <dgm:pt modelId="{D0C0006A-1CEB-46CF-9C49-A7C700429370}">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NOAA Bathymetry data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08E90D11-DFCA-48A4-B295-AF4A48A1540D}" type="parTrans" cxnId="{6F23FB2D-6DBB-4F1F-B975-8F5EA2AA6020}">
      <dgm:prSet/>
      <dgm:spPr/>
      <dgm:t>
        <a:bodyPr/>
        <a:lstStyle/>
        <a:p>
          <a:endParaRPr lang="en-US"/>
        </a:p>
      </dgm:t>
    </dgm:pt>
    <dgm:pt modelId="{359F94DF-B4CE-407E-86FA-35337FFA461B}" type="sibTrans" cxnId="{6F23FB2D-6DBB-4F1F-B975-8F5EA2AA6020}">
      <dgm:prSet/>
      <dgm:spPr/>
      <dgm:t>
        <a:bodyPr/>
        <a:lstStyle/>
        <a:p>
          <a:endParaRPr lang="en-US"/>
        </a:p>
      </dgm:t>
    </dgm:pt>
    <dgm:pt modelId="{E6CD3DC0-3D6B-4631-AC2B-E445C9085B88}">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Created true color </a:t>
          </a:r>
          <a:r>
            <a:rPr lang="en-US" smtClean="0">
              <a:solidFill>
                <a:srgbClr val="767171">
                  <a:hueOff val="0"/>
                  <a:satOff val="0"/>
                  <a:lumOff val="0"/>
                  <a:alphaOff val="0"/>
                </a:srgbClr>
              </a:solidFill>
              <a:latin typeface="Garamond" panose="02020404030301010803" pitchFamily="18" charset="0"/>
              <a:ea typeface="+mn-ea"/>
              <a:cs typeface="+mn-cs"/>
            </a:rPr>
            <a:t>reflectance images for Landsat 8 </a:t>
          </a:r>
          <a:r>
            <a:rPr lang="en-US" dirty="0" smtClean="0">
              <a:solidFill>
                <a:srgbClr val="767171">
                  <a:hueOff val="0"/>
                  <a:satOff val="0"/>
                  <a:lumOff val="0"/>
                  <a:alphaOff val="0"/>
                </a:srgbClr>
              </a:solidFill>
              <a:latin typeface="Garamond" panose="02020404030301010803" pitchFamily="18" charset="0"/>
              <a:ea typeface="+mn-ea"/>
              <a:cs typeface="+mn-cs"/>
            </a:rPr>
            <a:t>bands 1-5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FBC4F9D7-2913-49F1-AB94-6E64F8E6EB2E}" type="parTrans" cxnId="{2FC5C76B-8786-4F68-9EC7-69B6DB6D5C6E}">
      <dgm:prSet/>
      <dgm:spPr/>
      <dgm:t>
        <a:bodyPr/>
        <a:lstStyle/>
        <a:p>
          <a:endParaRPr lang="en-US"/>
        </a:p>
      </dgm:t>
    </dgm:pt>
    <dgm:pt modelId="{82506B69-BA6E-4252-BAC8-251C4BB024B7}" type="sibTrans" cxnId="{2FC5C76B-8786-4F68-9EC7-69B6DB6D5C6E}">
      <dgm:prSet/>
      <dgm:spPr/>
      <dgm:t>
        <a:bodyPr/>
        <a:lstStyle/>
        <a:p>
          <a:endParaRPr lang="en-US"/>
        </a:p>
      </dgm:t>
    </dgm:pt>
    <dgm:pt modelId="{9A0ADA2B-03EE-42BE-AE71-56CAD0033A19}">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Combined layers into data table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91B38FCE-5888-4C94-9C87-104D87AF7863}" type="parTrans" cxnId="{A24D33DE-EFEB-4776-BDCE-22E15F563D8D}">
      <dgm:prSet/>
      <dgm:spPr/>
      <dgm:t>
        <a:bodyPr/>
        <a:lstStyle/>
        <a:p>
          <a:endParaRPr lang="en-US"/>
        </a:p>
      </dgm:t>
    </dgm:pt>
    <dgm:pt modelId="{F33BD66F-CBD2-4AD7-9A5F-924F224AD947}" type="sibTrans" cxnId="{A24D33DE-EFEB-4776-BDCE-22E15F563D8D}">
      <dgm:prSet/>
      <dgm:spPr/>
      <dgm:t>
        <a:bodyPr/>
        <a:lstStyle/>
        <a:p>
          <a:endParaRPr lang="en-US"/>
        </a:p>
      </dgm:t>
    </dgm:pt>
    <dgm:pt modelId="{2D2A8B5F-5459-4315-8D5A-ECE5F0B7259A}">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Plotted </a:t>
          </a:r>
          <a:r>
            <a:rPr lang="en-US" dirty="0" smtClean="0">
              <a:solidFill>
                <a:srgbClr val="767171">
                  <a:hueOff val="0"/>
                  <a:satOff val="0"/>
                  <a:lumOff val="0"/>
                  <a:alphaOff val="0"/>
                </a:srgbClr>
              </a:solidFill>
              <a:latin typeface="Garamond" panose="02020404030301010803" pitchFamily="18" charset="0"/>
              <a:ea typeface="+mn-ea"/>
              <a:cs typeface="+mn-cs"/>
            </a:rPr>
            <a:t>data on </a:t>
          </a:r>
          <a:r>
            <a:rPr lang="en-US" dirty="0" smtClean="0">
              <a:solidFill>
                <a:srgbClr val="767171">
                  <a:hueOff val="0"/>
                  <a:satOff val="0"/>
                  <a:lumOff val="0"/>
                  <a:alphaOff val="0"/>
                </a:srgbClr>
              </a:solidFill>
              <a:latin typeface="Garamond" panose="02020404030301010803" pitchFamily="18" charset="0"/>
              <a:ea typeface="+mn-ea"/>
              <a:cs typeface="+mn-cs"/>
            </a:rPr>
            <a:t>scatter plot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C2110CC9-5C69-4B94-BBC5-84FFCB5BFC34}" type="parTrans" cxnId="{6DE34113-22BE-483A-94AD-65BA49C5876A}">
      <dgm:prSet/>
      <dgm:spPr/>
      <dgm:t>
        <a:bodyPr/>
        <a:lstStyle/>
        <a:p>
          <a:endParaRPr lang="en-US"/>
        </a:p>
      </dgm:t>
    </dgm:pt>
    <dgm:pt modelId="{B29DB735-EF7D-47FE-8EB4-68C7BCDFA876}" type="sibTrans" cxnId="{6DE34113-22BE-483A-94AD-65BA49C5876A}">
      <dgm:prSet/>
      <dgm:spPr/>
      <dgm:t>
        <a:bodyPr/>
        <a:lstStyle/>
        <a:p>
          <a:endParaRPr lang="en-US"/>
        </a:p>
      </dgm:t>
    </dgm:pt>
    <dgm:pt modelId="{17209239-B65A-459A-B307-E8EF5ECC556D}">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Used best fit relationship as predictive model</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9AE7B948-79A6-43BE-807C-D177AB73A6C6}" type="parTrans" cxnId="{8BA9C311-CB28-4C07-9AAA-113A674E8193}">
      <dgm:prSet/>
      <dgm:spPr/>
      <dgm:t>
        <a:bodyPr/>
        <a:lstStyle/>
        <a:p>
          <a:endParaRPr lang="en-US"/>
        </a:p>
      </dgm:t>
    </dgm:pt>
    <dgm:pt modelId="{972DF16C-690B-4F57-83D9-DB69702D9858}" type="sibTrans" cxnId="{8BA9C311-CB28-4C07-9AAA-113A674E8193}">
      <dgm:prSet/>
      <dgm:spPr/>
      <dgm:t>
        <a:bodyPr/>
        <a:lstStyle/>
        <a:p>
          <a:endParaRPr lang="en-US"/>
        </a:p>
      </dgm:t>
    </dgm:pt>
    <dgm:pt modelId="{799313B0-DA8E-4B13-9555-6FD5711F6D80}" type="pres">
      <dgm:prSet presAssocID="{F9D08B4A-C92C-4F67-8676-8711B7BE22CE}" presName="linearFlow" presStyleCnt="0">
        <dgm:presLayoutVars>
          <dgm:dir/>
          <dgm:animLvl val="lvl"/>
          <dgm:resizeHandles val="exact"/>
        </dgm:presLayoutVars>
      </dgm:prSet>
      <dgm:spPr/>
      <dgm:t>
        <a:bodyPr/>
        <a:lstStyle/>
        <a:p>
          <a:endParaRPr lang="en-US"/>
        </a:p>
      </dgm:t>
    </dgm:pt>
    <dgm:pt modelId="{ECD0984F-C636-4981-80A9-4A9464E1CD8D}" type="pres">
      <dgm:prSet presAssocID="{3885F2B2-72B4-4A31-A5E8-23937A166312}" presName="composite" presStyleCnt="0"/>
      <dgm:spPr/>
    </dgm:pt>
    <dgm:pt modelId="{C38089AE-CE67-4837-A983-F27C98881290}" type="pres">
      <dgm:prSet presAssocID="{3885F2B2-72B4-4A31-A5E8-23937A166312}" presName="parentText" presStyleLbl="alignNode1" presStyleIdx="0" presStyleCnt="3" custLinFactNeighborX="0" custLinFactNeighborY="-79">
        <dgm:presLayoutVars>
          <dgm:chMax val="1"/>
          <dgm:bulletEnabled val="1"/>
        </dgm:presLayoutVars>
      </dgm:prSet>
      <dgm:spPr/>
      <dgm:t>
        <a:bodyPr/>
        <a:lstStyle/>
        <a:p>
          <a:endParaRPr lang="en-US"/>
        </a:p>
      </dgm:t>
    </dgm:pt>
    <dgm:pt modelId="{C439B9C3-82C1-46CB-886E-1C04F982E75E}" type="pres">
      <dgm:prSet presAssocID="{3885F2B2-72B4-4A31-A5E8-23937A166312}" presName="descendantText" presStyleLbl="alignAcc1" presStyleIdx="0" presStyleCnt="3" custScaleY="100000" custLinFactNeighborX="0" custLinFactNeighborY="-122">
        <dgm:presLayoutVars>
          <dgm:bulletEnabled val="1"/>
        </dgm:presLayoutVars>
      </dgm:prSet>
      <dgm:spPr/>
      <dgm:t>
        <a:bodyPr/>
        <a:lstStyle/>
        <a:p>
          <a:endParaRPr lang="en-US"/>
        </a:p>
      </dgm:t>
    </dgm:pt>
    <dgm:pt modelId="{759956AA-9F1B-4400-8199-37617A0CCA1C}" type="pres">
      <dgm:prSet presAssocID="{B4C7B4D5-8971-413D-B727-1704AE47F3EA}" presName="sp" presStyleCnt="0"/>
      <dgm:spPr/>
    </dgm:pt>
    <dgm:pt modelId="{D49DF315-A72B-4AE0-89B0-9E24AF16037E}" type="pres">
      <dgm:prSet presAssocID="{534A8AF9-42DF-4B8D-9041-A5DF365EC86B}" presName="composite" presStyleCnt="0"/>
      <dgm:spPr/>
    </dgm:pt>
    <dgm:pt modelId="{C65351A9-8CA0-4278-B93F-2CF29F62F050}" type="pres">
      <dgm:prSet presAssocID="{534A8AF9-42DF-4B8D-9041-A5DF365EC86B}" presName="parentText" presStyleLbl="alignNode1" presStyleIdx="1" presStyleCnt="3">
        <dgm:presLayoutVars>
          <dgm:chMax val="1"/>
          <dgm:bulletEnabled val="1"/>
        </dgm:presLayoutVars>
      </dgm:prSet>
      <dgm:spPr/>
      <dgm:t>
        <a:bodyPr/>
        <a:lstStyle/>
        <a:p>
          <a:endParaRPr lang="en-US"/>
        </a:p>
      </dgm:t>
    </dgm:pt>
    <dgm:pt modelId="{B3729847-DFBD-46A2-BEF2-BC5766BC817C}" type="pres">
      <dgm:prSet presAssocID="{534A8AF9-42DF-4B8D-9041-A5DF365EC86B}" presName="descendantText" presStyleLbl="alignAcc1" presStyleIdx="1" presStyleCnt="3">
        <dgm:presLayoutVars>
          <dgm:bulletEnabled val="1"/>
        </dgm:presLayoutVars>
      </dgm:prSet>
      <dgm:spPr/>
      <dgm:t>
        <a:bodyPr/>
        <a:lstStyle/>
        <a:p>
          <a:endParaRPr lang="en-US"/>
        </a:p>
      </dgm:t>
    </dgm:pt>
    <dgm:pt modelId="{2CBA39B7-35AB-42DA-A33F-BCA3202B9D3C}" type="pres">
      <dgm:prSet presAssocID="{5FA43B16-BCE1-4679-9B04-C21AB12C614E}" presName="sp" presStyleCnt="0"/>
      <dgm:spPr/>
    </dgm:pt>
    <dgm:pt modelId="{2BB30D68-CB98-41D5-94C0-B6C93801A55F}" type="pres">
      <dgm:prSet presAssocID="{176578D4-B88D-4A79-9E6B-C0D25B729FD4}" presName="composite" presStyleCnt="0"/>
      <dgm:spPr/>
    </dgm:pt>
    <dgm:pt modelId="{E28FA2C4-812F-42B9-8F42-C0565E5706EB}" type="pres">
      <dgm:prSet presAssocID="{176578D4-B88D-4A79-9E6B-C0D25B729FD4}" presName="parentText" presStyleLbl="alignNode1" presStyleIdx="2" presStyleCnt="3" custLinFactNeighborX="0" custLinFactNeighborY="79">
        <dgm:presLayoutVars>
          <dgm:chMax val="1"/>
          <dgm:bulletEnabled val="1"/>
        </dgm:presLayoutVars>
      </dgm:prSet>
      <dgm:spPr/>
      <dgm:t>
        <a:bodyPr/>
        <a:lstStyle/>
        <a:p>
          <a:endParaRPr lang="en-US"/>
        </a:p>
      </dgm:t>
    </dgm:pt>
    <dgm:pt modelId="{BD8DA0CE-DB9D-40E6-AECE-1CE1870E03F0}" type="pres">
      <dgm:prSet presAssocID="{176578D4-B88D-4A79-9E6B-C0D25B729FD4}" presName="descendantText" presStyleLbl="alignAcc1" presStyleIdx="2" presStyleCnt="3">
        <dgm:presLayoutVars>
          <dgm:bulletEnabled val="1"/>
        </dgm:presLayoutVars>
      </dgm:prSet>
      <dgm:spPr/>
      <dgm:t>
        <a:bodyPr/>
        <a:lstStyle/>
        <a:p>
          <a:endParaRPr lang="en-US"/>
        </a:p>
      </dgm:t>
    </dgm:pt>
  </dgm:ptLst>
  <dgm:cxnLst>
    <dgm:cxn modelId="{47EB615E-A7CC-47E2-8D8C-09A92A57D653}" type="presOf" srcId="{D0C0006A-1CEB-46CF-9C49-A7C700429370}" destId="{C439B9C3-82C1-46CB-886E-1C04F982E75E}" srcOrd="0" destOrd="3" presId="urn:microsoft.com/office/officeart/2005/8/layout/chevron2"/>
    <dgm:cxn modelId="{2803E7A4-5E50-46F2-9A51-C3F9E8BB8DAF}" type="presOf" srcId="{9A0ADA2B-03EE-42BE-AE71-56CAD0033A19}" destId="{B3729847-DFBD-46A2-BEF2-BC5766BC817C}" srcOrd="0" destOrd="3" presId="urn:microsoft.com/office/officeart/2005/8/layout/chevron2"/>
    <dgm:cxn modelId="{8BA9C311-CB28-4C07-9AAA-113A674E8193}" srcId="{176578D4-B88D-4A79-9E6B-C0D25B729FD4}" destId="{17209239-B65A-459A-B307-E8EF5ECC556D}" srcOrd="2" destOrd="0" parTransId="{9AE7B948-79A6-43BE-807C-D177AB73A6C6}" sibTransId="{972DF16C-690B-4F57-83D9-DB69702D9858}"/>
    <dgm:cxn modelId="{F3815339-EBB1-437F-A16E-3B0D5B450554}" srcId="{3885F2B2-72B4-4A31-A5E8-23937A166312}" destId="{C8A29392-584C-47D7-8BF6-15BC6B6BAC20}" srcOrd="2" destOrd="0" parTransId="{AA81F13D-2BF1-4055-B988-ED0165CC1EF6}" sibTransId="{48342E1D-62AD-4538-B4FC-1542B6BC1D8D}"/>
    <dgm:cxn modelId="{000555F2-1CA3-4A7A-8A9B-547DDE99E007}" srcId="{534A8AF9-42DF-4B8D-9041-A5DF365EC86B}" destId="{516AA71A-618E-4E47-9969-DAE7DF6E8E42}" srcOrd="2" destOrd="0" parTransId="{B9DC7A41-EE73-4DA4-81E2-54DAAE519218}" sibTransId="{C33C48F0-811D-481F-B4D8-00842F1A54FD}"/>
    <dgm:cxn modelId="{5F29D8D1-C80E-4831-9551-D6ACABFB035D}" type="presOf" srcId="{C8A29392-584C-47D7-8BF6-15BC6B6BAC20}" destId="{C439B9C3-82C1-46CB-886E-1C04F982E75E}" srcOrd="0" destOrd="2" presId="urn:microsoft.com/office/officeart/2005/8/layout/chevron2"/>
    <dgm:cxn modelId="{90EFF39D-D7E2-4E31-913C-D2C40326ED81}" type="presOf" srcId="{F9D08B4A-C92C-4F67-8676-8711B7BE22CE}" destId="{799313B0-DA8E-4B13-9555-6FD5711F6D80}" srcOrd="0" destOrd="0" presId="urn:microsoft.com/office/officeart/2005/8/layout/chevron2"/>
    <dgm:cxn modelId="{A302369A-3364-4999-9603-9FFCFC33AA69}" srcId="{534A8AF9-42DF-4B8D-9041-A5DF365EC86B}" destId="{6A7CBCE6-292C-4166-9C62-B709E0644E9E}" srcOrd="1" destOrd="0" parTransId="{D68DF7A6-9240-45EE-8C7A-A57246A115F7}" sibTransId="{3857A5CB-DCA1-4498-B36B-8826197983C4}"/>
    <dgm:cxn modelId="{E5CB9F59-997E-47F5-BE27-2095083B26E0}" srcId="{3885F2B2-72B4-4A31-A5E8-23937A166312}" destId="{B10A3D5E-A5F5-4DDC-872F-01D2F97F26D4}" srcOrd="0" destOrd="0" parTransId="{37548767-589B-47D2-9A9A-6C5E3D2067F9}" sibTransId="{5F03BA4E-4FE7-4D6A-AA00-486C2AC9ED46}"/>
    <dgm:cxn modelId="{6DE34113-22BE-483A-94AD-65BA49C5876A}" srcId="{176578D4-B88D-4A79-9E6B-C0D25B729FD4}" destId="{2D2A8B5F-5459-4315-8D5A-ECE5F0B7259A}" srcOrd="0" destOrd="0" parTransId="{C2110CC9-5C69-4B94-BBC5-84FFCB5BFC34}" sibTransId="{B29DB735-EF7D-47FE-8EB4-68C7BCDFA876}"/>
    <dgm:cxn modelId="{7B6E10B1-491D-4134-8290-87D3737D0F50}" type="presOf" srcId="{516AA71A-618E-4E47-9969-DAE7DF6E8E42}" destId="{B3729847-DFBD-46A2-BEF2-BC5766BC817C}" srcOrd="0" destOrd="2" presId="urn:microsoft.com/office/officeart/2005/8/layout/chevron2"/>
    <dgm:cxn modelId="{EA8B5BE4-9A37-4855-B9CC-78676CF48DD0}" type="presOf" srcId="{E6CD3DC0-3D6B-4631-AC2B-E445C9085B88}" destId="{B3729847-DFBD-46A2-BEF2-BC5766BC817C}" srcOrd="0" destOrd="0" presId="urn:microsoft.com/office/officeart/2005/8/layout/chevron2"/>
    <dgm:cxn modelId="{4131ABBA-7BCC-4D98-94B0-B46EB1D5AFB0}" type="presOf" srcId="{17209239-B65A-459A-B307-E8EF5ECC556D}" destId="{BD8DA0CE-DB9D-40E6-AECE-1CE1870E03F0}" srcOrd="0" destOrd="2" presId="urn:microsoft.com/office/officeart/2005/8/layout/chevron2"/>
    <dgm:cxn modelId="{547D4415-BB63-42EA-9923-6B0065070F87}" srcId="{F9D08B4A-C92C-4F67-8676-8711B7BE22CE}" destId="{176578D4-B88D-4A79-9E6B-C0D25B729FD4}" srcOrd="2" destOrd="0" parTransId="{A7E06293-2F1A-4167-A11F-11DE33D362E0}" sibTransId="{ABFD11A1-F04F-4EAA-AD07-CEA21F14556D}"/>
    <dgm:cxn modelId="{8AF88221-0F7B-4364-A4C7-2B4C19D70637}" type="presOf" srcId="{5E96DB1E-0582-4233-8DA5-0FFBBFD62A3B}" destId="{BD8DA0CE-DB9D-40E6-AECE-1CE1870E03F0}" srcOrd="0" destOrd="1" presId="urn:microsoft.com/office/officeart/2005/8/layout/chevron2"/>
    <dgm:cxn modelId="{38D59E8E-95E8-4D32-A43A-E1E3ABCA10EF}" type="presOf" srcId="{534A8AF9-42DF-4B8D-9041-A5DF365EC86B}" destId="{C65351A9-8CA0-4278-B93F-2CF29F62F050}" srcOrd="0" destOrd="0" presId="urn:microsoft.com/office/officeart/2005/8/layout/chevron2"/>
    <dgm:cxn modelId="{1E2582BF-D630-435E-90A3-3D31A9A73490}" type="presOf" srcId="{6A7CBCE6-292C-4166-9C62-B709E0644E9E}" destId="{B3729847-DFBD-46A2-BEF2-BC5766BC817C}" srcOrd="0" destOrd="1" presId="urn:microsoft.com/office/officeart/2005/8/layout/chevron2"/>
    <dgm:cxn modelId="{3D3E9C76-24DF-40E6-8E90-77751DAA1101}" type="presOf" srcId="{B10A3D5E-A5F5-4DDC-872F-01D2F97F26D4}" destId="{C439B9C3-82C1-46CB-886E-1C04F982E75E}" srcOrd="0" destOrd="0" presId="urn:microsoft.com/office/officeart/2005/8/layout/chevron2"/>
    <dgm:cxn modelId="{A24D33DE-EFEB-4776-BDCE-22E15F563D8D}" srcId="{534A8AF9-42DF-4B8D-9041-A5DF365EC86B}" destId="{9A0ADA2B-03EE-42BE-AE71-56CAD0033A19}" srcOrd="3" destOrd="0" parTransId="{91B38FCE-5888-4C94-9C87-104D87AF7863}" sibTransId="{F33BD66F-CBD2-4AD7-9A5F-924F224AD947}"/>
    <dgm:cxn modelId="{F0685D41-588F-4DE7-843A-7576A9F37365}" type="presOf" srcId="{2D2A8B5F-5459-4315-8D5A-ECE5F0B7259A}" destId="{BD8DA0CE-DB9D-40E6-AECE-1CE1870E03F0}" srcOrd="0" destOrd="0" presId="urn:microsoft.com/office/officeart/2005/8/layout/chevron2"/>
    <dgm:cxn modelId="{F688537C-DE5A-4841-B636-691BE45C2D46}" srcId="{F9D08B4A-C92C-4F67-8676-8711B7BE22CE}" destId="{534A8AF9-42DF-4B8D-9041-A5DF365EC86B}" srcOrd="1" destOrd="0" parTransId="{95A023FC-9681-4597-8823-26CE41F020B3}" sibTransId="{5FA43B16-BCE1-4679-9B04-C21AB12C614E}"/>
    <dgm:cxn modelId="{2FC5C76B-8786-4F68-9EC7-69B6DB6D5C6E}" srcId="{534A8AF9-42DF-4B8D-9041-A5DF365EC86B}" destId="{E6CD3DC0-3D6B-4631-AC2B-E445C9085B88}" srcOrd="0" destOrd="0" parTransId="{FBC4F9D7-2913-49F1-AB94-6E64F8E6EB2E}" sibTransId="{82506B69-BA6E-4252-BAC8-251C4BB024B7}"/>
    <dgm:cxn modelId="{A5CFCB15-AE4A-42CC-A032-9D3DE049793E}" type="presOf" srcId="{ED663275-E1EF-48A9-927B-433D3F59C4C1}" destId="{C439B9C3-82C1-46CB-886E-1C04F982E75E}" srcOrd="0" destOrd="1" presId="urn:microsoft.com/office/officeart/2005/8/layout/chevron2"/>
    <dgm:cxn modelId="{6F23FB2D-6DBB-4F1F-B975-8F5EA2AA6020}" srcId="{3885F2B2-72B4-4A31-A5E8-23937A166312}" destId="{D0C0006A-1CEB-46CF-9C49-A7C700429370}" srcOrd="3" destOrd="0" parTransId="{08E90D11-DFCA-48A4-B295-AF4A48A1540D}" sibTransId="{359F94DF-B4CE-407E-86FA-35337FFA461B}"/>
    <dgm:cxn modelId="{5BA54FBE-5B59-4718-8DBF-DE77EF18BE46}" srcId="{176578D4-B88D-4A79-9E6B-C0D25B729FD4}" destId="{5E96DB1E-0582-4233-8DA5-0FFBBFD62A3B}" srcOrd="1" destOrd="0" parTransId="{246F96D1-FDB1-4BD8-9304-C2A6DEACE5F9}" sibTransId="{E569A0D2-9E87-4D32-8446-A9E928AE05DB}"/>
    <dgm:cxn modelId="{4A91F0D3-D2A1-414F-B869-EBB71671C899}" type="presOf" srcId="{3885F2B2-72B4-4A31-A5E8-23937A166312}" destId="{C38089AE-CE67-4837-A983-F27C98881290}" srcOrd="0" destOrd="0" presId="urn:microsoft.com/office/officeart/2005/8/layout/chevron2"/>
    <dgm:cxn modelId="{E81D28D1-CEC4-42FE-AB4C-9A08A4039261}" type="presOf" srcId="{176578D4-B88D-4A79-9E6B-C0D25B729FD4}" destId="{E28FA2C4-812F-42B9-8F42-C0565E5706EB}" srcOrd="0" destOrd="0" presId="urn:microsoft.com/office/officeart/2005/8/layout/chevron2"/>
    <dgm:cxn modelId="{AF24B1E9-34FC-4B31-AA61-057FD2F365A4}" srcId="{3885F2B2-72B4-4A31-A5E8-23937A166312}" destId="{ED663275-E1EF-48A9-927B-433D3F59C4C1}" srcOrd="1" destOrd="0" parTransId="{E9404D9A-505C-4AFC-93BF-7A30D68B6CAD}" sibTransId="{969BA78A-D363-4659-941D-F52E092DB75F}"/>
    <dgm:cxn modelId="{11540450-190F-40A4-9500-8584066BDDC4}" srcId="{F9D08B4A-C92C-4F67-8676-8711B7BE22CE}" destId="{3885F2B2-72B4-4A31-A5E8-23937A166312}" srcOrd="0" destOrd="0" parTransId="{F25D401A-783C-4674-97F5-32C2D0982E0F}" sibTransId="{B4C7B4D5-8971-413D-B727-1704AE47F3EA}"/>
    <dgm:cxn modelId="{DB7068B6-07C2-40FD-A746-79BD4E7C2264}" type="presParOf" srcId="{799313B0-DA8E-4B13-9555-6FD5711F6D80}" destId="{ECD0984F-C636-4981-80A9-4A9464E1CD8D}" srcOrd="0" destOrd="0" presId="urn:microsoft.com/office/officeart/2005/8/layout/chevron2"/>
    <dgm:cxn modelId="{9C11E642-895C-4499-948C-45D6D9426B4E}" type="presParOf" srcId="{ECD0984F-C636-4981-80A9-4A9464E1CD8D}" destId="{C38089AE-CE67-4837-A983-F27C98881290}" srcOrd="0" destOrd="0" presId="urn:microsoft.com/office/officeart/2005/8/layout/chevron2"/>
    <dgm:cxn modelId="{211E49D6-8FB4-4906-9E82-466DED77E03C}" type="presParOf" srcId="{ECD0984F-C636-4981-80A9-4A9464E1CD8D}" destId="{C439B9C3-82C1-46CB-886E-1C04F982E75E}" srcOrd="1" destOrd="0" presId="urn:microsoft.com/office/officeart/2005/8/layout/chevron2"/>
    <dgm:cxn modelId="{27E4D6DA-5344-4E92-910E-5BDC63A74FD9}" type="presParOf" srcId="{799313B0-DA8E-4B13-9555-6FD5711F6D80}" destId="{759956AA-9F1B-4400-8199-37617A0CCA1C}" srcOrd="1" destOrd="0" presId="urn:microsoft.com/office/officeart/2005/8/layout/chevron2"/>
    <dgm:cxn modelId="{A728C7D1-D571-4A70-AFB3-BD3DD37D7F83}" type="presParOf" srcId="{799313B0-DA8E-4B13-9555-6FD5711F6D80}" destId="{D49DF315-A72B-4AE0-89B0-9E24AF16037E}" srcOrd="2" destOrd="0" presId="urn:microsoft.com/office/officeart/2005/8/layout/chevron2"/>
    <dgm:cxn modelId="{27992069-C4FF-4947-9B8D-9A736626287D}" type="presParOf" srcId="{D49DF315-A72B-4AE0-89B0-9E24AF16037E}" destId="{C65351A9-8CA0-4278-B93F-2CF29F62F050}" srcOrd="0" destOrd="0" presId="urn:microsoft.com/office/officeart/2005/8/layout/chevron2"/>
    <dgm:cxn modelId="{C2837E7B-7CDD-41B8-AE06-20016CCFE077}" type="presParOf" srcId="{D49DF315-A72B-4AE0-89B0-9E24AF16037E}" destId="{B3729847-DFBD-46A2-BEF2-BC5766BC817C}" srcOrd="1" destOrd="0" presId="urn:microsoft.com/office/officeart/2005/8/layout/chevron2"/>
    <dgm:cxn modelId="{A2B9274B-890A-4B33-8620-136629E5C898}" type="presParOf" srcId="{799313B0-DA8E-4B13-9555-6FD5711F6D80}" destId="{2CBA39B7-35AB-42DA-A33F-BCA3202B9D3C}" srcOrd="3" destOrd="0" presId="urn:microsoft.com/office/officeart/2005/8/layout/chevron2"/>
    <dgm:cxn modelId="{CFC44789-CFEE-4E76-AD8F-D533C0437872}" type="presParOf" srcId="{799313B0-DA8E-4B13-9555-6FD5711F6D80}" destId="{2BB30D68-CB98-41D5-94C0-B6C93801A55F}" srcOrd="4" destOrd="0" presId="urn:microsoft.com/office/officeart/2005/8/layout/chevron2"/>
    <dgm:cxn modelId="{A3D3F125-EC9F-4615-9C7D-396BA79398AB}" type="presParOf" srcId="{2BB30D68-CB98-41D5-94C0-B6C93801A55F}" destId="{E28FA2C4-812F-42B9-8F42-C0565E5706EB}" srcOrd="0" destOrd="0" presId="urn:microsoft.com/office/officeart/2005/8/layout/chevron2"/>
    <dgm:cxn modelId="{9565CA8F-071B-4B74-AFFC-ED093FEAEE9B}" type="presParOf" srcId="{2BB30D68-CB98-41D5-94C0-B6C93801A55F}" destId="{BD8DA0CE-DB9D-40E6-AECE-1CE1870E03F0}"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089AE-CE67-4837-A983-F27C98881290}">
      <dsp:nvSpPr>
        <dsp:cNvPr id="0" name=""/>
        <dsp:cNvSpPr/>
      </dsp:nvSpPr>
      <dsp:spPr>
        <a:xfrm rot="5400000">
          <a:off x="-430079" y="431338"/>
          <a:ext cx="2867197" cy="2007038"/>
        </a:xfrm>
        <a:prstGeom prst="chevron">
          <a:avLst/>
        </a:prstGeom>
        <a:solidFill>
          <a:srgbClr val="699AC6"/>
        </a:solidFill>
        <a:ln w="25400" cap="flat" cmpd="sng" algn="ctr">
          <a:solidFill>
            <a:srgbClr val="75AAD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Acquisition</a:t>
          </a:r>
          <a:r>
            <a:rPr lang="en-US" sz="3100" kern="1200" dirty="0" smtClean="0">
              <a:solidFill>
                <a:srgbClr val="FFFFFF"/>
              </a:solidFill>
              <a:latin typeface="Arial"/>
              <a:ea typeface="+mn-ea"/>
              <a:cs typeface="+mn-cs"/>
            </a:rPr>
            <a:t> </a:t>
          </a:r>
          <a:endParaRPr lang="en-US" sz="3100" kern="1200" dirty="0">
            <a:solidFill>
              <a:srgbClr val="FFFFFF"/>
            </a:solidFill>
            <a:latin typeface="Arial"/>
            <a:ea typeface="+mn-ea"/>
            <a:cs typeface="+mn-cs"/>
          </a:endParaRPr>
        </a:p>
      </dsp:txBody>
      <dsp:txXfrm rot="-5400000">
        <a:off x="1" y="1004777"/>
        <a:ext cx="2007038" cy="860159"/>
      </dsp:txXfrm>
    </dsp:sp>
    <dsp:sp modelId="{C439B9C3-82C1-46CB-886E-1C04F982E75E}">
      <dsp:nvSpPr>
        <dsp:cNvPr id="0" name=""/>
        <dsp:cNvSpPr/>
      </dsp:nvSpPr>
      <dsp:spPr>
        <a:xfrm rot="5400000">
          <a:off x="6135594" y="-4127306"/>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Landsat 8 OLI surface reflectance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Aqua MODIS chlorophyll a</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VECOS </a:t>
          </a:r>
          <a:r>
            <a:rPr lang="en-US" sz="2800" i="1" kern="1200" dirty="0" smtClean="0">
              <a:solidFill>
                <a:srgbClr val="767171">
                  <a:hueOff val="0"/>
                  <a:satOff val="0"/>
                  <a:lumOff val="0"/>
                  <a:alphaOff val="0"/>
                </a:srgbClr>
              </a:solidFill>
              <a:latin typeface="Garamond" panose="02020404030301010803" pitchFamily="18" charset="0"/>
              <a:ea typeface="+mn-ea"/>
              <a:cs typeface="+mn-cs"/>
            </a:rPr>
            <a:t>in situ </a:t>
          </a:r>
          <a:r>
            <a:rPr lang="en-US" sz="2800" kern="1200" dirty="0" smtClean="0">
              <a:solidFill>
                <a:srgbClr val="767171">
                  <a:hueOff val="0"/>
                  <a:satOff val="0"/>
                  <a:lumOff val="0"/>
                  <a:alphaOff val="0"/>
                </a:srgbClr>
              </a:solidFill>
              <a:latin typeface="Garamond" panose="02020404030301010803" pitchFamily="18" charset="0"/>
              <a:ea typeface="+mn-ea"/>
              <a:cs typeface="+mn-cs"/>
            </a:rPr>
            <a:t>water quality data</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NOAA Bathymetry data</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92227"/>
        <a:ext cx="10029814" cy="1681724"/>
      </dsp:txXfrm>
    </dsp:sp>
    <dsp:sp modelId="{C65351A9-8CA0-4278-B93F-2CF29F62F050}">
      <dsp:nvSpPr>
        <dsp:cNvPr id="0" name=""/>
        <dsp:cNvSpPr/>
      </dsp:nvSpPr>
      <dsp:spPr>
        <a:xfrm rot="5400000">
          <a:off x="-430079" y="3114307"/>
          <a:ext cx="2867197" cy="2007038"/>
        </a:xfrm>
        <a:prstGeom prst="chevron">
          <a:avLst/>
        </a:prstGeom>
        <a:solidFill>
          <a:srgbClr val="75AADB">
            <a:shade val="80000"/>
            <a:hueOff val="93483"/>
            <a:satOff val="4266"/>
            <a:lumOff val="9916"/>
            <a:alphaOff val="0"/>
          </a:srgbClr>
        </a:solidFill>
        <a:ln w="25400" cap="flat" cmpd="sng" algn="ctr">
          <a:solidFill>
            <a:srgbClr val="75AADB">
              <a:shade val="80000"/>
              <a:hueOff val="93483"/>
              <a:satOff val="4266"/>
              <a:lumOff val="9916"/>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ArcGIS</a:t>
          </a:r>
          <a:endParaRPr lang="en-US" sz="3100" b="1" kern="1200" dirty="0">
            <a:solidFill>
              <a:srgbClr val="FFFFFF"/>
            </a:solidFill>
            <a:latin typeface="Garamond" panose="02020404030301010803" pitchFamily="18" charset="0"/>
            <a:ea typeface="+mn-ea"/>
            <a:cs typeface="+mn-cs"/>
          </a:endParaRPr>
        </a:p>
      </dsp:txBody>
      <dsp:txXfrm rot="-5400000">
        <a:off x="1" y="3687746"/>
        <a:ext cx="2007038" cy="860159"/>
      </dsp:txXfrm>
    </dsp:sp>
    <dsp:sp modelId="{B3729847-DFBD-46A2-BEF2-BC5766BC817C}">
      <dsp:nvSpPr>
        <dsp:cNvPr id="0" name=""/>
        <dsp:cNvSpPr/>
      </dsp:nvSpPr>
      <dsp:spPr>
        <a:xfrm rot="5400000">
          <a:off x="6135594" y="-1444328"/>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Created true color </a:t>
          </a:r>
          <a:r>
            <a:rPr lang="en-US" sz="2800" kern="1200" smtClean="0">
              <a:solidFill>
                <a:srgbClr val="767171">
                  <a:hueOff val="0"/>
                  <a:satOff val="0"/>
                  <a:lumOff val="0"/>
                  <a:alphaOff val="0"/>
                </a:srgbClr>
              </a:solidFill>
              <a:latin typeface="Garamond" panose="02020404030301010803" pitchFamily="18" charset="0"/>
              <a:ea typeface="+mn-ea"/>
              <a:cs typeface="+mn-cs"/>
            </a:rPr>
            <a:t>reflectance images for Landsat 8 </a:t>
          </a:r>
          <a:r>
            <a:rPr lang="en-US" sz="2800" kern="1200" dirty="0" smtClean="0">
              <a:solidFill>
                <a:srgbClr val="767171">
                  <a:hueOff val="0"/>
                  <a:satOff val="0"/>
                  <a:lumOff val="0"/>
                  <a:alphaOff val="0"/>
                </a:srgbClr>
              </a:solidFill>
              <a:latin typeface="Garamond" panose="02020404030301010803" pitchFamily="18" charset="0"/>
              <a:ea typeface="+mn-ea"/>
              <a:cs typeface="+mn-cs"/>
            </a:rPr>
            <a:t>bands 1-5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Masked to remove land and clouds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Matched Landsat, MODIS, and bathymetry pixels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Combined layers into data table  </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2775205"/>
        <a:ext cx="10029814" cy="1681724"/>
      </dsp:txXfrm>
    </dsp:sp>
    <dsp:sp modelId="{E28FA2C4-812F-42B9-8F42-C0565E5706EB}">
      <dsp:nvSpPr>
        <dsp:cNvPr id="0" name=""/>
        <dsp:cNvSpPr/>
      </dsp:nvSpPr>
      <dsp:spPr>
        <a:xfrm rot="5400000">
          <a:off x="-430079" y="5797275"/>
          <a:ext cx="2867197" cy="2007038"/>
        </a:xfrm>
        <a:prstGeom prst="chevron">
          <a:avLst/>
        </a:prstGeom>
        <a:solidFill>
          <a:srgbClr val="75AADB">
            <a:shade val="80000"/>
            <a:hueOff val="186966"/>
            <a:satOff val="8531"/>
            <a:lumOff val="19831"/>
            <a:alphaOff val="0"/>
          </a:srgbClr>
        </a:solidFill>
        <a:ln w="25400" cap="flat" cmpd="sng" algn="ctr">
          <a:solidFill>
            <a:srgbClr val="75AADB">
              <a:shade val="80000"/>
              <a:hueOff val="186966"/>
              <a:satOff val="8531"/>
              <a:lumOff val="19831"/>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R</a:t>
          </a:r>
          <a:r>
            <a:rPr lang="en-US" sz="3100" kern="1200" dirty="0" smtClean="0">
              <a:solidFill>
                <a:srgbClr val="FFFFFF"/>
              </a:solidFill>
              <a:latin typeface="Arial"/>
              <a:ea typeface="+mn-ea"/>
              <a:cs typeface="+mn-cs"/>
            </a:rPr>
            <a:t> </a:t>
          </a:r>
          <a:endParaRPr lang="en-US" sz="3100" kern="1200" dirty="0">
            <a:solidFill>
              <a:srgbClr val="FFFFFF"/>
            </a:solidFill>
            <a:latin typeface="Arial"/>
            <a:ea typeface="+mn-ea"/>
            <a:cs typeface="+mn-cs"/>
          </a:endParaRPr>
        </a:p>
      </dsp:txBody>
      <dsp:txXfrm rot="-5400000">
        <a:off x="1" y="6370714"/>
        <a:ext cx="2007038" cy="860159"/>
      </dsp:txXfrm>
    </dsp:sp>
    <dsp:sp modelId="{BD8DA0CE-DB9D-40E6-AECE-1CE1870E03F0}">
      <dsp:nvSpPr>
        <dsp:cNvPr id="0" name=""/>
        <dsp:cNvSpPr/>
      </dsp:nvSpPr>
      <dsp:spPr>
        <a:xfrm rot="5400000">
          <a:off x="6135594" y="1236374"/>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Plotted </a:t>
          </a:r>
          <a:r>
            <a:rPr lang="en-US" sz="2800" kern="1200" dirty="0" smtClean="0">
              <a:solidFill>
                <a:srgbClr val="767171">
                  <a:hueOff val="0"/>
                  <a:satOff val="0"/>
                  <a:lumOff val="0"/>
                  <a:alphaOff val="0"/>
                </a:srgbClr>
              </a:solidFill>
              <a:latin typeface="Garamond" panose="02020404030301010803" pitchFamily="18" charset="0"/>
              <a:ea typeface="+mn-ea"/>
              <a:cs typeface="+mn-cs"/>
            </a:rPr>
            <a:t>data on </a:t>
          </a:r>
          <a:r>
            <a:rPr lang="en-US" sz="2800" kern="1200" dirty="0" smtClean="0">
              <a:solidFill>
                <a:srgbClr val="767171">
                  <a:hueOff val="0"/>
                  <a:satOff val="0"/>
                  <a:lumOff val="0"/>
                  <a:alphaOff val="0"/>
                </a:srgbClr>
              </a:solidFill>
              <a:latin typeface="Garamond" panose="02020404030301010803" pitchFamily="18" charset="0"/>
              <a:ea typeface="+mn-ea"/>
              <a:cs typeface="+mn-cs"/>
            </a:rPr>
            <a:t>scatter plot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Ran linear and nonlinear regression models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Used best fit relationship as predictive model</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5455908"/>
        <a:ext cx="10029814" cy="168172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xmlns=""/>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Wise County Clerk of Court’s Office and NASA Langley Research Center</a:t>
            </a:r>
            <a:endParaRPr lang="en-US" dirty="0"/>
          </a:p>
        </p:txBody>
      </p:sp>
      <p:sp>
        <p:nvSpPr>
          <p:cNvPr id="4" name="Text Placeholder 3"/>
          <p:cNvSpPr>
            <a:spLocks noGrp="1"/>
          </p:cNvSpPr>
          <p:nvPr>
            <p:ph type="body" sz="quarter" idx="11"/>
          </p:nvPr>
        </p:nvSpPr>
        <p:spPr/>
        <p:txBody>
          <a:bodyPr/>
          <a:lstStyle/>
          <a:p>
            <a:r>
              <a:rPr lang="en-US" dirty="0" smtClean="0"/>
              <a:t>Utilizing NASA Earth Observations to Monitor the Extent of Harmful Algal Blooms in the Lower Chesapeake Bay Watershed</a:t>
            </a:r>
            <a:endParaRPr lang="en-US" dirty="0"/>
          </a:p>
        </p:txBody>
      </p:sp>
      <p:sp>
        <p:nvSpPr>
          <p:cNvPr id="5" name="Text Placeholder 4"/>
          <p:cNvSpPr>
            <a:spLocks noGrp="1"/>
          </p:cNvSpPr>
          <p:nvPr>
            <p:ph type="body" sz="quarter" idx="10"/>
          </p:nvPr>
        </p:nvSpPr>
        <p:spPr/>
        <p:txBody>
          <a:bodyPr/>
          <a:lstStyle/>
          <a:p>
            <a:r>
              <a:rPr lang="en-US" dirty="0" smtClean="0"/>
              <a:t>Virginia Water Resources</a:t>
            </a:r>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a:p>
          <a:p>
            <a:endParaRPr lang="en-US" dirty="0" smtClean="0"/>
          </a:p>
          <a:p>
            <a:endParaRPr lang="en-US" dirty="0" smtClean="0"/>
          </a:p>
          <a:p>
            <a:pPr algn="ctr">
              <a:spcBef>
                <a:spcPts val="0"/>
              </a:spcBef>
            </a:pPr>
            <a:r>
              <a:rPr lang="en-US" dirty="0" smtClean="0"/>
              <a:t>Arika Egan, Jakub </a:t>
            </a:r>
            <a:r>
              <a:rPr lang="en-US" dirty="0" err="1" smtClean="0"/>
              <a:t>Blach</a:t>
            </a:r>
            <a:r>
              <a:rPr lang="en-US" smtClean="0"/>
              <a:t>, </a:t>
            </a:r>
            <a:r>
              <a:rPr lang="en-US" dirty="0" smtClean="0"/>
              <a:t>&amp; Zachary Tate</a:t>
            </a:r>
          </a:p>
          <a:p>
            <a:pPr algn="ctr">
              <a:spcBef>
                <a:spcPts val="0"/>
              </a:spcBef>
            </a:pPr>
            <a:r>
              <a:rPr lang="en-US" dirty="0" smtClean="0"/>
              <a:t>Wise County Clerk of Court</a:t>
            </a:r>
          </a:p>
          <a:p>
            <a:pPr algn="ctr">
              <a:spcBef>
                <a:spcPts val="0"/>
              </a:spcBef>
            </a:pPr>
            <a:endParaRPr lang="en-US" dirty="0" smtClean="0"/>
          </a:p>
          <a:p>
            <a:pPr algn="ctr">
              <a:spcBef>
                <a:spcPts val="0"/>
              </a:spcBef>
            </a:pPr>
            <a:endParaRPr lang="en-US" dirty="0"/>
          </a:p>
          <a:p>
            <a:pPr algn="ctr">
              <a:spcBef>
                <a:spcPts val="0"/>
              </a:spcBef>
            </a:pPr>
            <a:endParaRPr lang="en-US" dirty="0"/>
          </a:p>
          <a:p>
            <a:pPr algn="ctr">
              <a:spcBef>
                <a:spcPts val="0"/>
              </a:spcBef>
            </a:pPr>
            <a:endParaRPr lang="en-US" dirty="0"/>
          </a:p>
          <a:p>
            <a:pPr algn="ctr">
              <a:spcBef>
                <a:spcPts val="0"/>
              </a:spcBef>
            </a:pPr>
            <a:r>
              <a:rPr lang="en-US" dirty="0" smtClean="0"/>
              <a:t>Jessica Jozwik &amp; Tyler Rhodes</a:t>
            </a:r>
          </a:p>
          <a:p>
            <a:pPr algn="ctr">
              <a:spcBef>
                <a:spcPts val="0"/>
              </a:spcBef>
            </a:pPr>
            <a:r>
              <a:rPr lang="en-US" dirty="0" smtClean="0"/>
              <a:t>Langley Research Center</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pPr>
            <a:r>
              <a:rPr lang="en-US" dirty="0" smtClean="0"/>
              <a:t>Dr. Kim Reece, Virginia Institute of Marine Science</a:t>
            </a:r>
          </a:p>
          <a:p>
            <a:pPr>
              <a:spcBef>
                <a:spcPts val="0"/>
              </a:spcBef>
            </a:pPr>
            <a:endParaRPr lang="en-US" dirty="0" smtClean="0"/>
          </a:p>
          <a:p>
            <a:pPr>
              <a:spcBef>
                <a:spcPts val="0"/>
              </a:spcBef>
            </a:pPr>
            <a:r>
              <a:rPr lang="en-US" dirty="0" smtClean="0"/>
              <a:t>Russ Baxter, Virginia Deputy Secretary of Natural Resources for the Chesapeake Bay</a:t>
            </a:r>
          </a:p>
          <a:p>
            <a:pPr>
              <a:spcBef>
                <a:spcPts val="0"/>
              </a:spcBef>
            </a:pPr>
            <a:endParaRPr lang="en-US" dirty="0" smtClean="0"/>
          </a:p>
          <a:p>
            <a:pPr>
              <a:spcBef>
                <a:spcPts val="0"/>
              </a:spcBef>
            </a:pPr>
            <a:r>
              <a:rPr lang="en-US" dirty="0" smtClean="0"/>
              <a:t>Will </a:t>
            </a:r>
            <a:r>
              <a:rPr lang="en-US" dirty="0" err="1" smtClean="0"/>
              <a:t>Hunley</a:t>
            </a:r>
            <a:r>
              <a:rPr lang="en-US" dirty="0" smtClean="0"/>
              <a:t>, Hampton Roads Sanitation Department</a:t>
            </a:r>
          </a:p>
          <a:p>
            <a:pPr>
              <a:spcBef>
                <a:spcPts val="0"/>
              </a:spcBef>
            </a:pPr>
            <a:endParaRPr lang="en-US" dirty="0" smtClean="0"/>
          </a:p>
          <a:p>
            <a:pPr>
              <a:spcBef>
                <a:spcPts val="0"/>
              </a:spcBef>
            </a:pPr>
            <a:r>
              <a:rPr lang="en-US" dirty="0" smtClean="0"/>
              <a:t>Todd Egerton, Department of Biological Sciences, Old Dominion University</a:t>
            </a:r>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pPr>
            <a:r>
              <a:rPr lang="en-US" b="1" dirty="0" smtClean="0"/>
              <a:t>Advisors</a:t>
            </a:r>
          </a:p>
          <a:p>
            <a:pPr>
              <a:spcBef>
                <a:spcPts val="0"/>
              </a:spcBef>
            </a:pPr>
            <a:endParaRPr lang="en-US" b="1" dirty="0" smtClean="0"/>
          </a:p>
          <a:p>
            <a:pPr>
              <a:spcBef>
                <a:spcPts val="0"/>
              </a:spcBef>
            </a:pPr>
            <a:r>
              <a:rPr lang="en-US" dirty="0" smtClean="0"/>
              <a:t>Dr. Kenton Ross, NASA DEVELOP National Science Advisor</a:t>
            </a:r>
          </a:p>
          <a:p>
            <a:pPr>
              <a:spcBef>
                <a:spcPts val="0"/>
              </a:spcBef>
            </a:pPr>
            <a:endParaRPr lang="en-US" dirty="0" smtClean="0"/>
          </a:p>
          <a:p>
            <a:pPr>
              <a:spcBef>
                <a:spcPts val="0"/>
              </a:spcBef>
            </a:pPr>
            <a:r>
              <a:rPr lang="en-US" dirty="0" smtClean="0"/>
              <a:t>Bob </a:t>
            </a:r>
            <a:r>
              <a:rPr lang="en-US" dirty="0" err="1" smtClean="0"/>
              <a:t>VanGundy</a:t>
            </a:r>
            <a:r>
              <a:rPr lang="en-US" dirty="0" smtClean="0"/>
              <a:t>, University of Virginia’s College at Wise</a:t>
            </a:r>
          </a:p>
          <a:p>
            <a:pPr>
              <a:spcBef>
                <a:spcPts val="0"/>
              </a:spcBef>
            </a:pPr>
            <a:endParaRPr lang="en-US" dirty="0" smtClean="0"/>
          </a:p>
          <a:p>
            <a:pPr>
              <a:spcBef>
                <a:spcPts val="0"/>
              </a:spcBef>
            </a:pPr>
            <a:r>
              <a:rPr lang="en-US" dirty="0" smtClean="0"/>
              <a:t>Dr. DeWayne Cecil, Global Science and Technology Inc.</a:t>
            </a:r>
          </a:p>
          <a:p>
            <a:pPr>
              <a:spcBef>
                <a:spcPts val="0"/>
              </a:spcBef>
            </a:pPr>
            <a:endParaRPr lang="en-US" dirty="0"/>
          </a:p>
          <a:p>
            <a:pPr>
              <a:spcBef>
                <a:spcPts val="0"/>
              </a:spcBef>
            </a:pPr>
            <a:r>
              <a:rPr lang="en-US" dirty="0" smtClean="0"/>
              <a:t>Melanie </a:t>
            </a:r>
            <a:r>
              <a:rPr lang="en-US" dirty="0" err="1" smtClean="0"/>
              <a:t>Salyer</a:t>
            </a:r>
            <a:r>
              <a:rPr lang="en-US" dirty="0" smtClean="0"/>
              <a:t>, Mentor at Wise County Clerk of Court </a:t>
            </a:r>
          </a:p>
          <a:p>
            <a:pPr>
              <a:spcBef>
                <a:spcPts val="0"/>
              </a:spcBef>
            </a:pPr>
            <a:endParaRPr lang="en-US" dirty="0" smtClean="0"/>
          </a:p>
          <a:p>
            <a:pPr>
              <a:spcBef>
                <a:spcPts val="0"/>
              </a:spcBef>
            </a:pPr>
            <a:r>
              <a:rPr lang="en-US" b="1" dirty="0" smtClean="0"/>
              <a:t>Previous Contributors</a:t>
            </a:r>
          </a:p>
          <a:p>
            <a:pPr>
              <a:spcBef>
                <a:spcPts val="0"/>
              </a:spcBef>
            </a:pPr>
            <a:endParaRPr lang="en-US" b="1" dirty="0" smtClean="0"/>
          </a:p>
          <a:p>
            <a:pPr>
              <a:spcBef>
                <a:spcPts val="0"/>
              </a:spcBef>
            </a:pPr>
            <a:r>
              <a:rPr lang="en-US" dirty="0" smtClean="0"/>
              <a:t>Dr. Sara </a:t>
            </a:r>
            <a:r>
              <a:rPr lang="en-US" dirty="0" err="1" smtClean="0"/>
              <a:t>Lubkin</a:t>
            </a:r>
            <a:r>
              <a:rPr lang="en-US" dirty="0" smtClean="0"/>
              <a:t> and Cassandra Morgan</a:t>
            </a:r>
          </a:p>
          <a:p>
            <a:pPr algn="ctr"/>
            <a:endParaRPr lang="en-US" dirty="0" smtClean="0"/>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4" name="Text Placeholder 16"/>
          <p:cNvSpPr txBox="1">
            <a:spLocks/>
          </p:cNvSpPr>
          <p:nvPr/>
        </p:nvSpPr>
        <p:spPr>
          <a:xfrm>
            <a:off x="36080699" y="3616040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Landsat 8 OLI</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7999" y="6243411"/>
            <a:ext cx="8229601" cy="4125734"/>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Create a python tool to estimate and identify chlorophyll-a concentrations for the Chesapeake Bay </a:t>
            </a:r>
            <a:r>
              <a:rPr lang="en-US" dirty="0" smtClean="0"/>
              <a:t>Watershed, </a:t>
            </a:r>
            <a:r>
              <a:rPr lang="en-US" dirty="0" smtClean="0"/>
              <a:t>using data from Landsat 8 OLI data</a:t>
            </a:r>
          </a:p>
          <a:p>
            <a:pPr marL="347663" indent="-347663"/>
            <a:r>
              <a:rPr lang="en-US" dirty="0" smtClean="0"/>
              <a:t>Improve routine and emergency assessment of Harmful Algal Blooms in the Chesapeake Bay</a:t>
            </a:r>
          </a:p>
          <a:p>
            <a:pPr marL="347663" indent="-347663"/>
            <a:r>
              <a:rPr lang="en-US" dirty="0" smtClean="0"/>
              <a:t>Cultivate a better understanding of the causes and impacts of Harmful Algal Blooms to better inform policies that combat pollution of the Chesapeake Bay. </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399" y="8967336"/>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8" y="972450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Arika Egan(Project Lead), Zachary Tate, Jakub </a:t>
            </a:r>
            <a:r>
              <a:rPr lang="en-US" dirty="0" err="1" smtClean="0"/>
              <a:t>Blach</a:t>
            </a:r>
            <a:r>
              <a:rPr lang="en-US" dirty="0" smtClean="0"/>
              <a:t>, Jessica Jozwik, Tyler Rhodes</a:t>
            </a:r>
          </a:p>
          <a:p>
            <a:r>
              <a:rPr lang="en-US" sz="2400" dirty="0" smtClean="0"/>
              <a:t>DEVELOP National Program at Wise County and Langley Research Center</a:t>
            </a:r>
            <a:endParaRPr lang="en-US" sz="2400" dirty="0"/>
          </a:p>
        </p:txBody>
      </p:sp>
      <p:pic>
        <p:nvPicPr>
          <p:cNvPr id="1028" name="Picture 4" descr="06 Aqu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36253" y="17851049"/>
            <a:ext cx="36385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03 Landsat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7999" y="17846180"/>
            <a:ext cx="2333625" cy="19050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18287999" y="19842768"/>
            <a:ext cx="2876551" cy="507831"/>
          </a:xfrm>
          <a:prstGeom prst="rect">
            <a:avLst/>
          </a:prstGeom>
          <a:noFill/>
        </p:spPr>
        <p:txBody>
          <a:bodyPr wrap="square" rtlCol="0">
            <a:spAutoFit/>
          </a:bodyPr>
          <a:lstStyle/>
          <a:p>
            <a:r>
              <a:rPr lang="en-US" sz="2700" dirty="0" smtClean="0"/>
              <a:t>Landsat 8 OLI</a:t>
            </a:r>
            <a:endParaRPr lang="en-US" sz="2700" dirty="0"/>
          </a:p>
        </p:txBody>
      </p:sp>
      <p:sp>
        <p:nvSpPr>
          <p:cNvPr id="19" name="TextBox 18"/>
          <p:cNvSpPr txBox="1"/>
          <p:nvPr/>
        </p:nvSpPr>
        <p:spPr>
          <a:xfrm>
            <a:off x="22402799" y="19842768"/>
            <a:ext cx="3467100" cy="507831"/>
          </a:xfrm>
          <a:prstGeom prst="rect">
            <a:avLst/>
          </a:prstGeom>
          <a:noFill/>
        </p:spPr>
        <p:txBody>
          <a:bodyPr wrap="square" rtlCol="0">
            <a:spAutoFit/>
          </a:bodyPr>
          <a:lstStyle/>
          <a:p>
            <a:r>
              <a:rPr lang="en-US" sz="2700" dirty="0" smtClean="0"/>
              <a:t>Aqua MODIS</a:t>
            </a:r>
            <a:endParaRPr lang="en-US" sz="2700" dirty="0"/>
          </a:p>
        </p:txBody>
      </p:sp>
      <p:sp>
        <p:nvSpPr>
          <p:cNvPr id="20" name="TextBox 19"/>
          <p:cNvSpPr txBox="1"/>
          <p:nvPr/>
        </p:nvSpPr>
        <p:spPr>
          <a:xfrm>
            <a:off x="18288000" y="10551155"/>
            <a:ext cx="6135333" cy="507831"/>
          </a:xfrm>
          <a:prstGeom prst="rect">
            <a:avLst/>
          </a:prstGeom>
          <a:noFill/>
        </p:spPr>
        <p:txBody>
          <a:bodyPr wrap="square" rtlCol="0">
            <a:spAutoFit/>
          </a:bodyPr>
          <a:lstStyle/>
          <a:p>
            <a:r>
              <a:rPr lang="en-US" sz="2700" dirty="0" smtClean="0"/>
              <a:t>Study Period: May 2011-Ocobter 2015</a:t>
            </a:r>
            <a:endParaRPr lang="en-US" sz="2700" dirty="0"/>
          </a:p>
        </p:txBody>
      </p:sp>
      <p:grpSp>
        <p:nvGrpSpPr>
          <p:cNvPr id="3" name="Group 2"/>
          <p:cNvGrpSpPr/>
          <p:nvPr/>
        </p:nvGrpSpPr>
        <p:grpSpPr>
          <a:xfrm>
            <a:off x="1320155" y="10272352"/>
            <a:ext cx="12127832" cy="10240009"/>
            <a:chOff x="914399" y="13336247"/>
            <a:chExt cx="6096001" cy="5053078"/>
          </a:xfrm>
        </p:grpSpPr>
        <p:sp>
          <p:nvSpPr>
            <p:cNvPr id="33" name="Rounded Rectangle 32"/>
            <p:cNvSpPr/>
            <p:nvPr/>
          </p:nvSpPr>
          <p:spPr>
            <a:xfrm>
              <a:off x="2252546" y="17479287"/>
              <a:ext cx="4757854" cy="910038"/>
            </a:xfrm>
            <a:prstGeom prst="roundRect">
              <a:avLst/>
            </a:prstGeom>
            <a:solidFill>
              <a:srgbClr val="FFFFFF"/>
            </a:solidFill>
            <a:ln w="25400" cap="flat" cmpd="sng" algn="ctr">
              <a:solidFill>
                <a:srgbClr val="699A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srgbClr val="FFFFFF"/>
                </a:solidFill>
                <a:effectLst/>
                <a:uLnTx/>
                <a:uFillTx/>
                <a:latin typeface="Arial"/>
                <a:ea typeface="+mn-ea"/>
                <a:cs typeface="+mn-cs"/>
                <a:sym typeface="Arial"/>
              </a:endParaRPr>
            </a:p>
          </p:txBody>
        </p:sp>
        <p:graphicFrame>
          <p:nvGraphicFramePr>
            <p:cNvPr id="34" name="Diagram 33"/>
            <p:cNvGraphicFramePr/>
            <p:nvPr>
              <p:extLst>
                <p:ext uri="{D42A27DB-BD31-4B8C-83A1-F6EECF244321}">
                  <p14:modId xmlns:p14="http://schemas.microsoft.com/office/powerpoint/2010/main" val="2039747680"/>
                </p:ext>
              </p:extLst>
            </p:nvPr>
          </p:nvGraphicFramePr>
          <p:xfrm>
            <a:off x="914400" y="13336247"/>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5" name="TextBox 34"/>
            <p:cNvSpPr txBox="1"/>
            <p:nvPr/>
          </p:nvSpPr>
          <p:spPr>
            <a:xfrm>
              <a:off x="2252545" y="17540842"/>
              <a:ext cx="4757855" cy="653070"/>
            </a:xfrm>
            <a:prstGeom prst="rect">
              <a:avLst/>
            </a:prstGeom>
            <a:noFill/>
          </p:spPr>
          <p:txBody>
            <a:bodyPr wrap="square" rtlCol="0">
              <a:spAutoFit/>
            </a:bodyPr>
            <a:lstStyle/>
            <a:p>
              <a:pPr algn="ctr" defTabSz="914400"/>
              <a:r>
                <a:rPr lang="en-US" sz="4000" b="1" kern="0" dirty="0" smtClean="0">
                  <a:solidFill>
                    <a:srgbClr val="767171"/>
                  </a:solidFill>
                  <a:cs typeface="Arial"/>
                  <a:sym typeface="Arial"/>
                </a:rPr>
                <a:t>Chesapeake Bay Chlorophyll Hotspot Identifier   </a:t>
              </a:r>
              <a:endParaRPr lang="en-US" sz="4000" b="1" kern="0" dirty="0">
                <a:solidFill>
                  <a:srgbClr val="767171"/>
                </a:solidFill>
                <a:cs typeface="Arial"/>
                <a:sym typeface="Arial"/>
              </a:endParaRPr>
            </a:p>
          </p:txBody>
        </p:sp>
        <p:sp>
          <p:nvSpPr>
            <p:cNvPr id="36" name="Chevron 35"/>
            <p:cNvSpPr/>
            <p:nvPr/>
          </p:nvSpPr>
          <p:spPr>
            <a:xfrm>
              <a:off x="914399" y="17479287"/>
              <a:ext cx="1338146" cy="910037"/>
            </a:xfrm>
            <a:prstGeom prst="chevron">
              <a:avLst/>
            </a:prstGeom>
            <a:solidFill>
              <a:srgbClr val="699AC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srgbClr val="767171"/>
                </a:solidFill>
                <a:effectLst/>
                <a:uLnTx/>
                <a:uFillTx/>
                <a:latin typeface="Arial"/>
                <a:ea typeface="+mn-ea"/>
                <a:cs typeface="+mn-cs"/>
                <a:sym typeface="Arial"/>
              </a:endParaRPr>
            </a:p>
          </p:txBody>
        </p:sp>
        <p:sp>
          <p:nvSpPr>
            <p:cNvPr id="37" name="TextBox 36"/>
            <p:cNvSpPr txBox="1"/>
            <p:nvPr/>
          </p:nvSpPr>
          <p:spPr>
            <a:xfrm>
              <a:off x="1434789" y="17770467"/>
              <a:ext cx="817755" cy="280972"/>
            </a:xfrm>
            <a:prstGeom prst="rect">
              <a:avLst/>
            </a:prstGeom>
            <a:noFill/>
          </p:spPr>
          <p:txBody>
            <a:bodyPr wrap="square" rtlCol="0">
              <a:spAutoFit/>
            </a:bodyPr>
            <a:lstStyle/>
            <a:p>
              <a:pPr defTabSz="914400"/>
              <a:r>
                <a:rPr lang="en-US" sz="3100" b="1" kern="0" dirty="0" smtClean="0">
                  <a:solidFill>
                    <a:srgbClr val="FFFFFF"/>
                  </a:solidFill>
                  <a:cs typeface="Arial"/>
                  <a:sym typeface="Arial"/>
                </a:rPr>
                <a:t>Python</a:t>
              </a:r>
              <a:endParaRPr lang="en-US" sz="3100" b="1" kern="0" dirty="0">
                <a:solidFill>
                  <a:srgbClr val="FFFFFF"/>
                </a:solidFill>
                <a:cs typeface="Arial"/>
                <a:sym typeface="Arial"/>
              </a:endParaRPr>
            </a:p>
          </p:txBody>
        </p:sp>
      </p:grpSp>
      <p:pic>
        <p:nvPicPr>
          <p:cNvPr id="7" name="Picture 6"/>
          <p:cNvPicPr>
            <a:picLocks noChangeAspect="1"/>
          </p:cNvPicPr>
          <p:nvPr/>
        </p:nvPicPr>
        <p:blipFill rotWithShape="1">
          <a:blip r:embed="rId9">
            <a:extLst>
              <a:ext uri="{28A0092B-C50C-407E-A947-70E740481C1C}">
                <a14:useLocalDpi xmlns:a14="http://schemas.microsoft.com/office/drawing/2010/main" val="0"/>
              </a:ext>
            </a:extLst>
          </a:blip>
          <a:srcRect l="12465" t="8442" r="6863" b="6277"/>
          <a:stretch/>
        </p:blipFill>
        <p:spPr>
          <a:xfrm>
            <a:off x="19468766" y="11119493"/>
            <a:ext cx="3958162" cy="5414986"/>
          </a:xfrm>
          <a:prstGeom prst="rect">
            <a:avLst/>
          </a:prstGeom>
        </p:spPr>
      </p:pic>
    </p:spTree>
    <p:extLst>
      <p:ext uri="{BB962C8B-B14F-4D97-AF65-F5344CB8AC3E}">
        <p14:creationId xmlns:p14="http://schemas.microsoft.com/office/powerpoint/2010/main" val="567650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Water 15">
      <a:dk1>
        <a:srgbClr val="767171"/>
      </a:dk1>
      <a:lt1>
        <a:srgbClr val="FFFFFF"/>
      </a:lt1>
      <a:dk2>
        <a:srgbClr val="767171"/>
      </a:dk2>
      <a:lt2>
        <a:srgbClr val="FFFFFF"/>
      </a:lt2>
      <a:accent1>
        <a:srgbClr val="75AADB"/>
      </a:accent1>
      <a:accent2>
        <a:srgbClr val="8992C8"/>
      </a:accent2>
      <a:accent3>
        <a:srgbClr val="9879B7"/>
      </a:accent3>
      <a:accent4>
        <a:srgbClr val="FFE07F"/>
      </a:accent4>
      <a:accent5>
        <a:srgbClr val="FDC760"/>
      </a:accent5>
      <a:accent6>
        <a:srgbClr val="FBAE40"/>
      </a:accent6>
      <a:hlink>
        <a:srgbClr val="75AADB"/>
      </a:hlink>
      <a:folHlink>
        <a:srgbClr val="75AADB"/>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1521</TotalTime>
  <Words>410</Words>
  <Application>Microsoft Office PowerPoint</Application>
  <PresentationFormat>Custom</PresentationFormat>
  <Paragraphs>78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DEVELOP4</cp:lastModifiedBy>
  <cp:revision>112</cp:revision>
  <dcterms:created xsi:type="dcterms:W3CDTF">2015-06-02T14:58:58Z</dcterms:created>
  <dcterms:modified xsi:type="dcterms:W3CDTF">2015-10-14T19:43:51Z</dcterms:modified>
</cp:coreProperties>
</file>