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shal Arya" initials="" lastIdx="15" clrIdx="0"/>
  <p:cmAuthor id="1" name="Fenn, Teresa E. (LARC-E3)[SSAI DEVELOP]" initials="FTE(D" lastIdx="3" clrIdx="1">
    <p:extLst/>
  </p:cmAuthor>
  <p:cmAuthor id="2" name="Childs, Lauren M. (LARC-E3)[DEVELOP - Wise County (LaRC)]" initials="CLM(-WC("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13" autoAdjust="0"/>
    <p:restoredTop sz="99791" autoAdjust="0"/>
  </p:normalViewPr>
  <p:slideViewPr>
    <p:cSldViewPr snapToGrid="0">
      <p:cViewPr>
        <p:scale>
          <a:sx n="30" d="100"/>
          <a:sy n="30" d="100"/>
        </p:scale>
        <p:origin x="-2736" y="-72"/>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Yearly Deviations</a:t>
            </a:r>
            <a:r>
              <a:rPr lang="en-US" baseline="0"/>
              <a:t> from Normal</a:t>
            </a:r>
          </a:p>
        </c:rich>
      </c:tx>
      <c:layout>
        <c:manualLayout>
          <c:xMode val="edge"/>
          <c:yMode val="edge"/>
          <c:x val="0.13783357072306743"/>
          <c:y val="2.0844985119224699E-2"/>
        </c:manualLayout>
      </c:layout>
      <c:overlay val="0"/>
    </c:title>
    <c:autoTitleDeleted val="0"/>
    <c:plotArea>
      <c:layout/>
      <c:barChart>
        <c:barDir val="col"/>
        <c:grouping val="clustered"/>
        <c:varyColors val="0"/>
        <c:ser>
          <c:idx val="0"/>
          <c:order val="0"/>
          <c:tx>
            <c:v>Anomaly</c:v>
          </c:tx>
          <c:spPr>
            <a:solidFill>
              <a:srgbClr val="00B0F0"/>
            </a:solidFill>
          </c:spPr>
          <c:invertIfNegative val="1"/>
          <c:dPt>
            <c:idx val="0"/>
            <c:invertIfNegative val="0"/>
            <c:bubble3D val="0"/>
            <c:spPr>
              <a:solidFill>
                <a:srgbClr val="996633"/>
              </a:solidFill>
            </c:spPr>
          </c:dPt>
          <c:dPt>
            <c:idx val="1"/>
            <c:invertIfNegative val="0"/>
            <c:bubble3D val="0"/>
            <c:spPr>
              <a:solidFill>
                <a:srgbClr val="996633"/>
              </a:solidFill>
            </c:spPr>
          </c:dPt>
          <c:dPt>
            <c:idx val="3"/>
            <c:invertIfNegative val="0"/>
            <c:bubble3D val="0"/>
            <c:spPr>
              <a:solidFill>
                <a:srgbClr val="996633"/>
              </a:solidFill>
            </c:spPr>
          </c:dPt>
          <c:dPt>
            <c:idx val="7"/>
            <c:invertIfNegative val="0"/>
            <c:bubble3D val="0"/>
            <c:spPr>
              <a:solidFill>
                <a:srgbClr val="996633"/>
              </a:solidFill>
            </c:spPr>
          </c:dPt>
          <c:cat>
            <c:numRef>
              <c:f>Sheet2!$A$2:$A$35</c:f>
              <c:numCache>
                <c:formatCode>General</c:formatCode>
                <c:ptCount val="34"/>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numCache>
            </c:numRef>
          </c:cat>
          <c:val>
            <c:numRef>
              <c:f>Sheet2!$L$2:$L$35</c:f>
              <c:numCache>
                <c:formatCode>0.00</c:formatCode>
                <c:ptCount val="34"/>
                <c:pt idx="0">
                  <c:v>-10.627643422904931</c:v>
                </c:pt>
                <c:pt idx="1">
                  <c:v>-13.691219937339742</c:v>
                </c:pt>
                <c:pt idx="2">
                  <c:v>9.2910393871370953</c:v>
                </c:pt>
                <c:pt idx="3">
                  <c:v>-9.2122872499547768</c:v>
                </c:pt>
                <c:pt idx="4">
                  <c:v>1.9356853522359696</c:v>
                </c:pt>
                <c:pt idx="5">
                  <c:v>0.88487899940192882</c:v>
                </c:pt>
                <c:pt idx="6">
                  <c:v>21.012132528788996</c:v>
                </c:pt>
                <c:pt idx="7">
                  <c:v>-7.2124436455905787</c:v>
                </c:pt>
                <c:pt idx="8">
                  <c:v>-7.2202398284715006</c:v>
                </c:pt>
                <c:pt idx="9">
                  <c:v>2.4970185376747214</c:v>
                </c:pt>
                <c:pt idx="10">
                  <c:v>-3.8950112921026285</c:v>
                </c:pt>
                <c:pt idx="11">
                  <c:v>-2.8403820892203129</c:v>
                </c:pt>
                <c:pt idx="12">
                  <c:v>-8.0489002188055618</c:v>
                </c:pt>
                <c:pt idx="13">
                  <c:v>8.675297247107574</c:v>
                </c:pt>
                <c:pt idx="14">
                  <c:v>7.1771945275364768</c:v>
                </c:pt>
                <c:pt idx="15">
                  <c:v>-4.5788917742757054</c:v>
                </c:pt>
                <c:pt idx="16">
                  <c:v>1.8016840175993547</c:v>
                </c:pt>
                <c:pt idx="17">
                  <c:v>24.709272526520877</c:v>
                </c:pt>
                <c:pt idx="18">
                  <c:v>-6.163734533581291</c:v>
                </c:pt>
                <c:pt idx="19">
                  <c:v>-0.6805458784609737</c:v>
                </c:pt>
                <c:pt idx="20">
                  <c:v>-10.027718821338102</c:v>
                </c:pt>
                <c:pt idx="21">
                  <c:v>8.8071562754844646</c:v>
                </c:pt>
                <c:pt idx="22">
                  <c:v>-7.7837906139001962</c:v>
                </c:pt>
                <c:pt idx="23">
                  <c:v>-5.3513586110243612</c:v>
                </c:pt>
                <c:pt idx="24">
                  <c:v>9.4464676145560258</c:v>
                </c:pt>
                <c:pt idx="25">
                  <c:v>-9.7354118441078974</c:v>
                </c:pt>
                <c:pt idx="26">
                  <c:v>-7.967792171828461</c:v>
                </c:pt>
                <c:pt idx="27">
                  <c:v>-6.2523751929409936</c:v>
                </c:pt>
                <c:pt idx="28">
                  <c:v>-7.0328946900940004</c:v>
                </c:pt>
                <c:pt idx="29">
                  <c:v>9.5596991969459797</c:v>
                </c:pt>
                <c:pt idx="30">
                  <c:v>15.927897818979028</c:v>
                </c:pt>
                <c:pt idx="31">
                  <c:v>21.818827074973036</c:v>
                </c:pt>
                <c:pt idx="32">
                  <c:v>-8.8371377567963254</c:v>
                </c:pt>
                <c:pt idx="33">
                  <c:v>-6.470425026211398</c:v>
                </c:pt>
              </c:numCache>
            </c:numRef>
          </c:val>
          <c:extLst>
            <c:ext xmlns:c14="http://schemas.microsoft.com/office/drawing/2007/8/2/chart" uri="{6F2FDCE9-48DA-4B69-8628-5D25D57E5C99}">
              <c14:invertSolidFillFmt>
                <c14:spPr xmlns:c14="http://schemas.microsoft.com/office/drawing/2007/8/2/chart">
                  <a:solidFill>
                    <a:srgbClr val="996633"/>
                  </a:solidFill>
                </c14:spPr>
              </c14:invertSolidFillFmt>
            </c:ext>
          </c:extLst>
        </c:ser>
        <c:dLbls>
          <c:showLegendKey val="0"/>
          <c:showVal val="0"/>
          <c:showCatName val="0"/>
          <c:showSerName val="0"/>
          <c:showPercent val="0"/>
          <c:showBubbleSize val="0"/>
        </c:dLbls>
        <c:gapWidth val="150"/>
        <c:axId val="34957568"/>
        <c:axId val="34975744"/>
      </c:barChart>
      <c:lineChart>
        <c:grouping val="standard"/>
        <c:varyColors val="0"/>
        <c:ser>
          <c:idx val="1"/>
          <c:order val="1"/>
          <c:tx>
            <c:v>1 SD</c:v>
          </c:tx>
          <c:spPr>
            <a:ln w="19050">
              <a:solidFill>
                <a:schemeClr val="tx1">
                  <a:lumMod val="75000"/>
                  <a:lumOff val="25000"/>
                </a:schemeClr>
              </a:solidFill>
              <a:prstDash val="solid"/>
            </a:ln>
          </c:spPr>
          <c:marker>
            <c:symbol val="none"/>
          </c:marker>
          <c:val>
            <c:numRef>
              <c:f>Sheet2!$N$2:$N$35</c:f>
              <c:numCache>
                <c:formatCode>General</c:formatCode>
                <c:ptCount val="34"/>
                <c:pt idx="0">
                  <c:v>10.24</c:v>
                </c:pt>
                <c:pt idx="1">
                  <c:v>10.24</c:v>
                </c:pt>
                <c:pt idx="2">
                  <c:v>10.24</c:v>
                </c:pt>
                <c:pt idx="3">
                  <c:v>10.24</c:v>
                </c:pt>
                <c:pt idx="4">
                  <c:v>10.24</c:v>
                </c:pt>
                <c:pt idx="5">
                  <c:v>10.24</c:v>
                </c:pt>
                <c:pt idx="6">
                  <c:v>10.24</c:v>
                </c:pt>
                <c:pt idx="7">
                  <c:v>10.24</c:v>
                </c:pt>
                <c:pt idx="8">
                  <c:v>10.24</c:v>
                </c:pt>
                <c:pt idx="9">
                  <c:v>10.24</c:v>
                </c:pt>
                <c:pt idx="10">
                  <c:v>10.24</c:v>
                </c:pt>
                <c:pt idx="11">
                  <c:v>10.24</c:v>
                </c:pt>
                <c:pt idx="12">
                  <c:v>10.24</c:v>
                </c:pt>
                <c:pt idx="13">
                  <c:v>10.24</c:v>
                </c:pt>
                <c:pt idx="14">
                  <c:v>10.24</c:v>
                </c:pt>
                <c:pt idx="15">
                  <c:v>10.24</c:v>
                </c:pt>
                <c:pt idx="16">
                  <c:v>10.24</c:v>
                </c:pt>
                <c:pt idx="17">
                  <c:v>10.24</c:v>
                </c:pt>
                <c:pt idx="18">
                  <c:v>10.24</c:v>
                </c:pt>
                <c:pt idx="19">
                  <c:v>10.24</c:v>
                </c:pt>
                <c:pt idx="20">
                  <c:v>10.24</c:v>
                </c:pt>
                <c:pt idx="21">
                  <c:v>10.24</c:v>
                </c:pt>
                <c:pt idx="22">
                  <c:v>10.24</c:v>
                </c:pt>
                <c:pt idx="23">
                  <c:v>10.24</c:v>
                </c:pt>
                <c:pt idx="24">
                  <c:v>10.24</c:v>
                </c:pt>
                <c:pt idx="25">
                  <c:v>10.24</c:v>
                </c:pt>
                <c:pt idx="26">
                  <c:v>10.24</c:v>
                </c:pt>
                <c:pt idx="27">
                  <c:v>10.24</c:v>
                </c:pt>
                <c:pt idx="28">
                  <c:v>10.24</c:v>
                </c:pt>
                <c:pt idx="29">
                  <c:v>10.24</c:v>
                </c:pt>
                <c:pt idx="30">
                  <c:v>10.24</c:v>
                </c:pt>
                <c:pt idx="31">
                  <c:v>10.24</c:v>
                </c:pt>
                <c:pt idx="32">
                  <c:v>10.24</c:v>
                </c:pt>
                <c:pt idx="33">
                  <c:v>10.24</c:v>
                </c:pt>
              </c:numCache>
            </c:numRef>
          </c:val>
          <c:smooth val="0"/>
        </c:ser>
        <c:ser>
          <c:idx val="3"/>
          <c:order val="2"/>
          <c:tx>
            <c:v>2 SD</c:v>
          </c:tx>
          <c:spPr>
            <a:ln w="25400">
              <a:solidFill>
                <a:schemeClr val="tx1">
                  <a:lumMod val="75000"/>
                  <a:lumOff val="25000"/>
                </a:schemeClr>
              </a:solidFill>
              <a:prstDash val="dash"/>
            </a:ln>
          </c:spPr>
          <c:marker>
            <c:symbol val="none"/>
          </c:marker>
          <c:val>
            <c:numRef>
              <c:f>Sheet2!$P$2:$P$35</c:f>
              <c:numCache>
                <c:formatCode>General</c:formatCode>
                <c:ptCount val="34"/>
                <c:pt idx="0">
                  <c:v>20.48</c:v>
                </c:pt>
                <c:pt idx="1">
                  <c:v>20.48</c:v>
                </c:pt>
                <c:pt idx="2">
                  <c:v>20.48</c:v>
                </c:pt>
                <c:pt idx="3">
                  <c:v>20.48</c:v>
                </c:pt>
                <c:pt idx="4">
                  <c:v>20.48</c:v>
                </c:pt>
                <c:pt idx="5">
                  <c:v>20.48</c:v>
                </c:pt>
                <c:pt idx="6">
                  <c:v>20.48</c:v>
                </c:pt>
                <c:pt idx="7">
                  <c:v>20.48</c:v>
                </c:pt>
                <c:pt idx="8">
                  <c:v>20.48</c:v>
                </c:pt>
                <c:pt idx="9">
                  <c:v>20.48</c:v>
                </c:pt>
                <c:pt idx="10">
                  <c:v>20.48</c:v>
                </c:pt>
                <c:pt idx="11">
                  <c:v>20.48</c:v>
                </c:pt>
                <c:pt idx="12">
                  <c:v>20.48</c:v>
                </c:pt>
                <c:pt idx="13">
                  <c:v>20.48</c:v>
                </c:pt>
                <c:pt idx="14">
                  <c:v>20.48</c:v>
                </c:pt>
                <c:pt idx="15">
                  <c:v>20.48</c:v>
                </c:pt>
                <c:pt idx="16">
                  <c:v>20.48</c:v>
                </c:pt>
                <c:pt idx="17">
                  <c:v>20.48</c:v>
                </c:pt>
                <c:pt idx="18">
                  <c:v>20.48</c:v>
                </c:pt>
                <c:pt idx="19">
                  <c:v>20.48</c:v>
                </c:pt>
                <c:pt idx="20">
                  <c:v>20.48</c:v>
                </c:pt>
                <c:pt idx="21">
                  <c:v>20.48</c:v>
                </c:pt>
                <c:pt idx="22">
                  <c:v>20.48</c:v>
                </c:pt>
                <c:pt idx="23">
                  <c:v>20.48</c:v>
                </c:pt>
                <c:pt idx="24">
                  <c:v>20.48</c:v>
                </c:pt>
                <c:pt idx="25">
                  <c:v>20.48</c:v>
                </c:pt>
                <c:pt idx="26">
                  <c:v>20.48</c:v>
                </c:pt>
                <c:pt idx="27">
                  <c:v>20.48</c:v>
                </c:pt>
                <c:pt idx="28">
                  <c:v>20.48</c:v>
                </c:pt>
                <c:pt idx="29">
                  <c:v>20.48</c:v>
                </c:pt>
                <c:pt idx="30">
                  <c:v>20.48</c:v>
                </c:pt>
                <c:pt idx="31">
                  <c:v>20.48</c:v>
                </c:pt>
                <c:pt idx="32">
                  <c:v>20.48</c:v>
                </c:pt>
                <c:pt idx="33">
                  <c:v>20.48</c:v>
                </c:pt>
              </c:numCache>
            </c:numRef>
          </c:val>
          <c:smooth val="0"/>
        </c:ser>
        <c:ser>
          <c:idx val="4"/>
          <c:order val="3"/>
          <c:tx>
            <c:v> </c:v>
          </c:tx>
          <c:spPr>
            <a:ln w="25400">
              <a:solidFill>
                <a:schemeClr val="tx1">
                  <a:lumMod val="75000"/>
                  <a:lumOff val="25000"/>
                </a:schemeClr>
              </a:solidFill>
              <a:prstDash val="dash"/>
            </a:ln>
          </c:spPr>
          <c:marker>
            <c:symbol val="none"/>
          </c:marker>
          <c:val>
            <c:numRef>
              <c:f>Sheet2!$Q$2:$Q$35</c:f>
              <c:numCache>
                <c:formatCode>General</c:formatCode>
                <c:ptCount val="34"/>
                <c:pt idx="0">
                  <c:v>-20.48</c:v>
                </c:pt>
                <c:pt idx="1">
                  <c:v>-20.48</c:v>
                </c:pt>
                <c:pt idx="2">
                  <c:v>-20.48</c:v>
                </c:pt>
                <c:pt idx="3">
                  <c:v>-20.48</c:v>
                </c:pt>
                <c:pt idx="4">
                  <c:v>-20.48</c:v>
                </c:pt>
                <c:pt idx="5">
                  <c:v>-20.48</c:v>
                </c:pt>
                <c:pt idx="6">
                  <c:v>-20.48</c:v>
                </c:pt>
                <c:pt idx="7">
                  <c:v>-20.48</c:v>
                </c:pt>
                <c:pt idx="8">
                  <c:v>-20.48</c:v>
                </c:pt>
                <c:pt idx="9">
                  <c:v>-20.48</c:v>
                </c:pt>
                <c:pt idx="10">
                  <c:v>-20.48</c:v>
                </c:pt>
                <c:pt idx="11">
                  <c:v>-20.48</c:v>
                </c:pt>
                <c:pt idx="12">
                  <c:v>-20.48</c:v>
                </c:pt>
                <c:pt idx="13">
                  <c:v>-20.48</c:v>
                </c:pt>
                <c:pt idx="14">
                  <c:v>-20.48</c:v>
                </c:pt>
                <c:pt idx="15">
                  <c:v>-20.48</c:v>
                </c:pt>
                <c:pt idx="16">
                  <c:v>-20.48</c:v>
                </c:pt>
                <c:pt idx="17">
                  <c:v>-20.48</c:v>
                </c:pt>
                <c:pt idx="18">
                  <c:v>-20.48</c:v>
                </c:pt>
                <c:pt idx="19">
                  <c:v>-20.48</c:v>
                </c:pt>
                <c:pt idx="20">
                  <c:v>-20.48</c:v>
                </c:pt>
                <c:pt idx="21">
                  <c:v>-20.48</c:v>
                </c:pt>
                <c:pt idx="22">
                  <c:v>-20.48</c:v>
                </c:pt>
                <c:pt idx="23">
                  <c:v>-20.48</c:v>
                </c:pt>
                <c:pt idx="24">
                  <c:v>-20.48</c:v>
                </c:pt>
                <c:pt idx="25">
                  <c:v>-20.48</c:v>
                </c:pt>
                <c:pt idx="26">
                  <c:v>-20.48</c:v>
                </c:pt>
                <c:pt idx="27">
                  <c:v>-20.48</c:v>
                </c:pt>
                <c:pt idx="28">
                  <c:v>-20.48</c:v>
                </c:pt>
                <c:pt idx="29">
                  <c:v>-20.48</c:v>
                </c:pt>
                <c:pt idx="30">
                  <c:v>-20.48</c:v>
                </c:pt>
                <c:pt idx="31">
                  <c:v>-20.48</c:v>
                </c:pt>
                <c:pt idx="32">
                  <c:v>-20.48</c:v>
                </c:pt>
                <c:pt idx="33">
                  <c:v>-20.48</c:v>
                </c:pt>
              </c:numCache>
            </c:numRef>
          </c:val>
          <c:smooth val="0"/>
        </c:ser>
        <c:ser>
          <c:idx val="2"/>
          <c:order val="4"/>
          <c:tx>
            <c:v> </c:v>
          </c:tx>
          <c:spPr>
            <a:ln w="19050">
              <a:solidFill>
                <a:schemeClr val="tx1">
                  <a:lumMod val="75000"/>
                  <a:lumOff val="25000"/>
                </a:schemeClr>
              </a:solidFill>
              <a:prstDash val="solid"/>
            </a:ln>
          </c:spPr>
          <c:marker>
            <c:symbol val="none"/>
          </c:marker>
          <c:val>
            <c:numRef>
              <c:f>Sheet2!$O$2:$O$35</c:f>
              <c:numCache>
                <c:formatCode>General</c:formatCode>
                <c:ptCount val="34"/>
                <c:pt idx="0">
                  <c:v>-10.24</c:v>
                </c:pt>
                <c:pt idx="1">
                  <c:v>-10.24</c:v>
                </c:pt>
                <c:pt idx="2">
                  <c:v>-10.24</c:v>
                </c:pt>
                <c:pt idx="3">
                  <c:v>-10.24</c:v>
                </c:pt>
                <c:pt idx="4">
                  <c:v>-10.24</c:v>
                </c:pt>
                <c:pt idx="5">
                  <c:v>-10.24</c:v>
                </c:pt>
                <c:pt idx="6">
                  <c:v>-10.24</c:v>
                </c:pt>
                <c:pt idx="7">
                  <c:v>-10.24</c:v>
                </c:pt>
                <c:pt idx="8">
                  <c:v>-10.24</c:v>
                </c:pt>
                <c:pt idx="9">
                  <c:v>-10.24</c:v>
                </c:pt>
                <c:pt idx="10">
                  <c:v>-10.24</c:v>
                </c:pt>
                <c:pt idx="11">
                  <c:v>-10.24</c:v>
                </c:pt>
                <c:pt idx="12">
                  <c:v>-10.24</c:v>
                </c:pt>
                <c:pt idx="13">
                  <c:v>-10.24</c:v>
                </c:pt>
                <c:pt idx="14">
                  <c:v>-10.24</c:v>
                </c:pt>
                <c:pt idx="15">
                  <c:v>-10.24</c:v>
                </c:pt>
                <c:pt idx="16">
                  <c:v>-10.24</c:v>
                </c:pt>
                <c:pt idx="17">
                  <c:v>-10.24</c:v>
                </c:pt>
                <c:pt idx="18">
                  <c:v>-10.24</c:v>
                </c:pt>
                <c:pt idx="19">
                  <c:v>-10.24</c:v>
                </c:pt>
                <c:pt idx="20">
                  <c:v>-10.24</c:v>
                </c:pt>
                <c:pt idx="21">
                  <c:v>-10.24</c:v>
                </c:pt>
                <c:pt idx="22">
                  <c:v>-10.24</c:v>
                </c:pt>
                <c:pt idx="23">
                  <c:v>-10.24</c:v>
                </c:pt>
                <c:pt idx="24">
                  <c:v>-10.24</c:v>
                </c:pt>
                <c:pt idx="25">
                  <c:v>-10.24</c:v>
                </c:pt>
                <c:pt idx="26">
                  <c:v>-10.24</c:v>
                </c:pt>
                <c:pt idx="27">
                  <c:v>-10.24</c:v>
                </c:pt>
                <c:pt idx="28">
                  <c:v>-10.24</c:v>
                </c:pt>
                <c:pt idx="29">
                  <c:v>-10.24</c:v>
                </c:pt>
                <c:pt idx="30">
                  <c:v>-10.24</c:v>
                </c:pt>
                <c:pt idx="31">
                  <c:v>-10.24</c:v>
                </c:pt>
                <c:pt idx="32">
                  <c:v>-10.24</c:v>
                </c:pt>
                <c:pt idx="33">
                  <c:v>-10.24</c:v>
                </c:pt>
              </c:numCache>
            </c:numRef>
          </c:val>
          <c:smooth val="0"/>
        </c:ser>
        <c:dLbls>
          <c:showLegendKey val="0"/>
          <c:showVal val="0"/>
          <c:showCatName val="0"/>
          <c:showSerName val="0"/>
          <c:showPercent val="0"/>
          <c:showBubbleSize val="0"/>
        </c:dLbls>
        <c:marker val="1"/>
        <c:smooth val="0"/>
        <c:axId val="34957568"/>
        <c:axId val="34975744"/>
      </c:lineChart>
      <c:catAx>
        <c:axId val="34957568"/>
        <c:scaling>
          <c:orientation val="minMax"/>
        </c:scaling>
        <c:delete val="0"/>
        <c:axPos val="b"/>
        <c:numFmt formatCode="General" sourceLinked="1"/>
        <c:majorTickMark val="none"/>
        <c:minorTickMark val="none"/>
        <c:tickLblPos val="nextTo"/>
        <c:crossAx val="34975744"/>
        <c:crosses val="autoZero"/>
        <c:auto val="1"/>
        <c:lblAlgn val="ctr"/>
        <c:lblOffset val="100"/>
        <c:noMultiLvlLbl val="0"/>
      </c:catAx>
      <c:valAx>
        <c:axId val="34975744"/>
        <c:scaling>
          <c:orientation val="minMax"/>
        </c:scaling>
        <c:delete val="0"/>
        <c:axPos val="l"/>
        <c:majorGridlines>
          <c:spPr>
            <a:ln>
              <a:noFill/>
            </a:ln>
          </c:spPr>
        </c:majorGridlines>
        <c:title>
          <c:tx>
            <c:rich>
              <a:bodyPr/>
              <a:lstStyle/>
              <a:p>
                <a:pPr>
                  <a:defRPr/>
                </a:pPr>
                <a:r>
                  <a:rPr lang="en-US" dirty="0"/>
                  <a:t>(mm)</a:t>
                </a:r>
              </a:p>
            </c:rich>
          </c:tx>
          <c:layout/>
          <c:overlay val="0"/>
        </c:title>
        <c:numFmt formatCode="0" sourceLinked="0"/>
        <c:majorTickMark val="out"/>
        <c:minorTickMark val="none"/>
        <c:tickLblPos val="low"/>
        <c:crossAx val="34957568"/>
        <c:crosses val="autoZero"/>
        <c:crossBetween val="between"/>
      </c:valAx>
    </c:plotArea>
    <c:plotVisOnly val="1"/>
    <c:dispBlanksAs val="gap"/>
    <c:showDLblsOverMax val="0"/>
  </c:chart>
  <c:spPr>
    <a:solidFill>
      <a:schemeClr val="bg1"/>
    </a:solidFill>
    <a:ln w="57150">
      <a:solidFill>
        <a:srgbClr val="7030A0"/>
      </a:solid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878488-C990-49F3-A20A-7853012DB828}" type="datetimeFigureOut">
              <a:rPr lang="en-US" smtClean="0"/>
              <a:t>11/19/2015</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C97A16-55A8-4F0B-911E-A871F868A642}" type="slidenum">
              <a:rPr lang="en-US" smtClean="0"/>
              <a:t>‹#›</a:t>
            </a:fld>
            <a:endParaRPr lang="en-US"/>
          </a:p>
        </p:txBody>
      </p:sp>
    </p:spTree>
    <p:extLst>
      <p:ext uri="{BB962C8B-B14F-4D97-AF65-F5344CB8AC3E}">
        <p14:creationId xmlns:p14="http://schemas.microsoft.com/office/powerpoint/2010/main" val="3501340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3">
                    <a:lumMod val="50000"/>
                  </a:schemeClr>
                </a:solidFill>
              </a:rPr>
              <a:t>Seasonal soil temperature changes </a:t>
            </a:r>
            <a:r>
              <a:rPr lang="en-US" dirty="0" smtClean="0"/>
              <a:t>occur at different rates on an East to West gradient based on elevation. Within the upper Missouri River basin the plains region East of the Rocky Mountains and the Black Hills of South Dakota cools more quickly in the fall and heats more slowly in the spring. </a:t>
            </a:r>
          </a:p>
          <a:p>
            <a:endParaRPr lang="en-US" dirty="0"/>
          </a:p>
        </p:txBody>
      </p:sp>
      <p:sp>
        <p:nvSpPr>
          <p:cNvPr id="4" name="Slide Number Placeholder 3"/>
          <p:cNvSpPr>
            <a:spLocks noGrp="1"/>
          </p:cNvSpPr>
          <p:nvPr>
            <p:ph type="sldNum" sz="quarter" idx="10"/>
          </p:nvPr>
        </p:nvSpPr>
        <p:spPr/>
        <p:txBody>
          <a:bodyPr/>
          <a:lstStyle/>
          <a:p>
            <a:fld id="{C5C97A16-55A8-4F0B-911E-A871F868A642}" type="slidenum">
              <a:rPr lang="en-US" smtClean="0"/>
              <a:t>1</a:t>
            </a:fld>
            <a:endParaRPr lang="en-US"/>
          </a:p>
        </p:txBody>
      </p:sp>
    </p:spTree>
    <p:extLst>
      <p:ext uri="{BB962C8B-B14F-4D97-AF65-F5344CB8AC3E}">
        <p14:creationId xmlns:p14="http://schemas.microsoft.com/office/powerpoint/2010/main" val="3878531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xmlns=""/>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l="-50000" r="-50000"/>
          </a:stretch>
        </a:blipFill>
        <a:effectLst/>
      </p:bgPr>
    </p:bg>
    <p:spTree>
      <p:nvGrpSpPr>
        <p:cNvPr id="1" name=""/>
        <p:cNvGrpSpPr/>
        <p:nvPr/>
      </p:nvGrpSpPr>
      <p:grpSpPr>
        <a:xfrm>
          <a:off x="0" y="0"/>
          <a:ext cx="0" cy="0"/>
          <a:chOff x="0" y="0"/>
          <a:chExt cx="0" cy="0"/>
        </a:xfrm>
      </p:grpSpPr>
      <p:cxnSp>
        <p:nvCxnSpPr>
          <p:cNvPr id="10" name="footer boundary line"/>
          <p:cNvCxnSpPr/>
          <p:nvPr/>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ract info"/>
          <p:cNvSpPr/>
          <p:nvPr/>
        </p:nvSpPr>
        <p:spPr>
          <a:xfrm>
            <a:off x="16780042" y="35258034"/>
            <a:ext cx="9966158" cy="738664"/>
          </a:xfrm>
          <a:prstGeom prst="rect">
            <a:avLst/>
          </a:prstGeom>
        </p:spPr>
        <p:txBody>
          <a:bodyPr wrap="square">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r">
              <a:buClr>
                <a:schemeClr val="dk1"/>
              </a:buClr>
              <a:buSzPct val="25000"/>
            </a:pP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Any opinions, findings, and conclusions or recommendations expressed in this material are those of the author(s) and do not necessarily reflect the views of the National Aeronautics and Space Administration. This material is based upon work supported by NASA through contract NNL11AA00B and cooperative agreement NNX14AB60A.</a:t>
            </a:r>
            <a:endPar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chart" Target="../charts/chart1.xml"/><Relationship Id="rId5" Type="http://schemas.microsoft.com/office/2007/relationships/hdphoto" Target="../media/hdphoto1.wdp"/><Relationship Id="rId1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jpe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 name="Picture 73"/>
          <p:cNvPicPr>
            <a:picLocks noChangeAspect="1"/>
          </p:cNvPicPr>
          <p:nvPr/>
        </p:nvPicPr>
        <p:blipFill rotWithShape="1">
          <a:blip r:embed="rId3">
            <a:extLst>
              <a:ext uri="{28A0092B-C50C-407E-A947-70E740481C1C}">
                <a14:useLocalDpi xmlns:a14="http://schemas.microsoft.com/office/drawing/2010/main" val="0"/>
              </a:ext>
            </a:extLst>
          </a:blip>
          <a:srcRect t="5341"/>
          <a:stretch/>
        </p:blipFill>
        <p:spPr>
          <a:xfrm>
            <a:off x="17710320" y="28342731"/>
            <a:ext cx="8673189" cy="5016768"/>
          </a:xfrm>
          <a:prstGeom prst="rect">
            <a:avLst/>
          </a:prstGeom>
        </p:spPr>
      </p:pic>
      <p:pic>
        <p:nvPicPr>
          <p:cNvPr id="92" name="Picture 91"/>
          <p:cNvPicPr>
            <a:picLocks noChangeAspect="1"/>
          </p:cNvPicPr>
          <p:nvPr/>
        </p:nvPicPr>
        <p:blipFill>
          <a:blip r:embed="rId4" cstate="print">
            <a:clrChange>
              <a:clrFrom>
                <a:srgbClr val="A1A9D1"/>
              </a:clrFrom>
              <a:clrTo>
                <a:srgbClr val="A1A9D1">
                  <a:alpha val="0"/>
                </a:srgbClr>
              </a:clrTo>
            </a:clrChange>
            <a:extLst>
              <a:ext uri="{BEBA8EAE-BF5A-486C-A8C5-ECC9F3942E4B}">
                <a14:imgProps xmlns:a14="http://schemas.microsoft.com/office/drawing/2010/main">
                  <a14:imgLayer r:embed="rId5">
                    <a14:imgEffect>
                      <a14:backgroundRemoval t="5146" b="95908" l="10207" r="94215"/>
                    </a14:imgEffect>
                  </a14:imgLayer>
                </a14:imgProps>
              </a:ext>
              <a:ext uri="{28A0092B-C50C-407E-A947-70E740481C1C}">
                <a14:useLocalDpi xmlns:a14="http://schemas.microsoft.com/office/drawing/2010/main" val="0"/>
              </a:ext>
            </a:extLst>
          </a:blip>
          <a:stretch>
            <a:fillRect/>
          </a:stretch>
        </p:blipFill>
        <p:spPr>
          <a:xfrm>
            <a:off x="17821542" y="14512214"/>
            <a:ext cx="8241572" cy="5494381"/>
          </a:xfrm>
          <a:prstGeom prst="rect">
            <a:avLst/>
          </a:prstGeom>
        </p:spPr>
      </p:pic>
      <p:sp>
        <p:nvSpPr>
          <p:cNvPr id="73" name="TextBox 72"/>
          <p:cNvSpPr txBox="1"/>
          <p:nvPr/>
        </p:nvSpPr>
        <p:spPr>
          <a:xfrm>
            <a:off x="17347426" y="19598842"/>
            <a:ext cx="9275441" cy="1854034"/>
          </a:xfrm>
          <a:prstGeom prst="rect">
            <a:avLst/>
          </a:prstGeom>
          <a:noFill/>
        </p:spPr>
        <p:txBody>
          <a:bodyPr wrap="square" rtlCol="0">
            <a:spAutoFit/>
          </a:bodyPr>
          <a:lstStyle/>
          <a:p>
            <a:r>
              <a:rPr lang="en-US" sz="2700" dirty="0">
                <a:solidFill>
                  <a:schemeClr val="tx2">
                    <a:lumMod val="50000"/>
                  </a:schemeClr>
                </a:solidFill>
              </a:rPr>
              <a:t>F</a:t>
            </a:r>
            <a:r>
              <a:rPr lang="en-US" sz="2700" dirty="0" smtClean="0">
                <a:solidFill>
                  <a:schemeClr val="tx2">
                    <a:lumMod val="50000"/>
                  </a:schemeClr>
                </a:solidFill>
              </a:rPr>
              <a:t>rozen </a:t>
            </a:r>
            <a:r>
              <a:rPr lang="en-US" sz="2700" dirty="0">
                <a:solidFill>
                  <a:schemeClr val="tx2">
                    <a:lumMod val="50000"/>
                  </a:schemeClr>
                </a:solidFill>
              </a:rPr>
              <a:t>or unfrozen soil across the MRB. The </a:t>
            </a:r>
            <a:r>
              <a:rPr lang="en-US" sz="2700" dirty="0" smtClean="0">
                <a:solidFill>
                  <a:schemeClr val="tx2">
                    <a:lumMod val="50000"/>
                  </a:schemeClr>
                </a:solidFill>
              </a:rPr>
              <a:t>eastern </a:t>
            </a:r>
            <a:r>
              <a:rPr lang="en-US" sz="2700" dirty="0">
                <a:solidFill>
                  <a:schemeClr val="tx2">
                    <a:lumMod val="50000"/>
                  </a:schemeClr>
                </a:solidFill>
              </a:rPr>
              <a:t>plains freeze and thaw at a </a:t>
            </a:r>
            <a:r>
              <a:rPr lang="en-US" sz="2700" dirty="0" smtClean="0">
                <a:solidFill>
                  <a:schemeClr val="tx2">
                    <a:lumMod val="50000"/>
                  </a:schemeClr>
                </a:solidFill>
              </a:rPr>
              <a:t>different </a:t>
            </a:r>
            <a:r>
              <a:rPr lang="en-US" sz="2700" dirty="0">
                <a:solidFill>
                  <a:schemeClr val="tx2">
                    <a:lumMod val="50000"/>
                  </a:schemeClr>
                </a:solidFill>
              </a:rPr>
              <a:t>rate during transition months. </a:t>
            </a:r>
          </a:p>
          <a:p>
            <a:endParaRPr lang="en-US" dirty="0"/>
          </a:p>
        </p:txBody>
      </p:sp>
      <p:sp>
        <p:nvSpPr>
          <p:cNvPr id="8" name="Text Placeholder 16"/>
          <p:cNvSpPr txBox="1">
            <a:spLocks/>
          </p:cNvSpPr>
          <p:nvPr/>
        </p:nvSpPr>
        <p:spPr>
          <a:xfrm>
            <a:off x="16455021" y="11144405"/>
            <a:ext cx="9440246" cy="1896515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sz="3200" dirty="0">
              <a:solidFill>
                <a:srgbClr val="FF0000"/>
              </a:solidFill>
            </a:endParaRPr>
          </a:p>
          <a:p>
            <a:endParaRPr lang="en-US" sz="3200" dirty="0" smtClean="0">
              <a:solidFill>
                <a:srgbClr val="FF0000"/>
              </a:solidFill>
            </a:endParaRPr>
          </a:p>
          <a:p>
            <a:endParaRPr lang="en-US" sz="3200" dirty="0">
              <a:solidFill>
                <a:srgbClr val="FF0000"/>
              </a:solidFill>
            </a:endParaRPr>
          </a:p>
          <a:p>
            <a:endParaRPr lang="en-US" sz="3200" dirty="0">
              <a:solidFill>
                <a:srgbClr val="FF0000"/>
              </a:solidFill>
            </a:endParaRPr>
          </a:p>
          <a:p>
            <a:endParaRPr lang="en-US" sz="3200" dirty="0">
              <a:solidFill>
                <a:srgbClr val="FF0000"/>
              </a:solidFill>
            </a:endParaRPr>
          </a:p>
          <a:p>
            <a:endParaRPr lang="en-US" sz="3200" dirty="0" smtClean="0">
              <a:solidFill>
                <a:srgbClr val="FF0000"/>
              </a:solidFill>
            </a:endParaRPr>
          </a:p>
          <a:p>
            <a:endParaRPr lang="en-US" sz="3200" dirty="0">
              <a:solidFill>
                <a:srgbClr val="FF0000"/>
              </a:solidFill>
            </a:endParaRPr>
          </a:p>
          <a:p>
            <a:endParaRPr lang="en-US" sz="3200" dirty="0" smtClean="0">
              <a:solidFill>
                <a:srgbClr val="FF0000"/>
              </a:solidFill>
            </a:endParaRPr>
          </a:p>
          <a:p>
            <a:endParaRPr lang="en-US" dirty="0" smtClean="0">
              <a:solidFill>
                <a:srgbClr val="FF0000"/>
              </a:solidFill>
            </a:endParaRPr>
          </a:p>
          <a:p>
            <a:endParaRPr lang="en-US" dirty="0">
              <a:solidFill>
                <a:srgbClr val="FF0000"/>
              </a:solidFill>
            </a:endParaRPr>
          </a:p>
          <a:p>
            <a:endParaRPr lang="en-US" dirty="0" smtClean="0">
              <a:solidFill>
                <a:srgbClr val="FF0000"/>
              </a:solidFill>
            </a:endParaRPr>
          </a:p>
          <a:p>
            <a:endParaRPr lang="en-US" dirty="0">
              <a:solidFill>
                <a:srgbClr val="FF0000"/>
              </a:solidFill>
            </a:endParaRPr>
          </a:p>
          <a:p>
            <a:endParaRPr lang="en-US" dirty="0" smtClean="0">
              <a:solidFill>
                <a:srgbClr val="FF0000"/>
              </a:solidFill>
            </a:endParaRPr>
          </a:p>
          <a:p>
            <a:endParaRPr lang="en-US" b="1" dirty="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chemeClr val="tx2">
                  <a:lumMod val="50000"/>
                </a:schemeClr>
              </a:solidFill>
            </a:endParaRPr>
          </a:p>
          <a:p>
            <a:endParaRPr lang="en-US" dirty="0">
              <a:solidFill>
                <a:schemeClr val="tx2">
                  <a:lumMod val="50000"/>
                </a:schemeClr>
              </a:solidFill>
            </a:endParaRPr>
          </a:p>
          <a:p>
            <a:endParaRPr lang="en-US" dirty="0" smtClean="0">
              <a:solidFill>
                <a:schemeClr val="tx2">
                  <a:lumMod val="50000"/>
                </a:schemeClr>
              </a:solidFill>
            </a:endParaRPr>
          </a:p>
          <a:p>
            <a:pPr algn="ctr"/>
            <a:endParaRPr lang="en-US" dirty="0" smtClean="0">
              <a:solidFill>
                <a:schemeClr val="tx2">
                  <a:lumMod val="50000"/>
                </a:schemeClr>
              </a:solidFill>
            </a:endParaRPr>
          </a:p>
          <a:p>
            <a:pPr algn="ctr"/>
            <a:endParaRPr lang="en-US" dirty="0">
              <a:solidFill>
                <a:schemeClr val="tx2">
                  <a:lumMod val="50000"/>
                </a:schemeClr>
              </a:solidFill>
            </a:endParaRPr>
          </a:p>
          <a:p>
            <a:pPr algn="ctr"/>
            <a:endParaRPr lang="en-US" dirty="0" smtClean="0">
              <a:solidFill>
                <a:schemeClr val="tx2">
                  <a:lumMod val="50000"/>
                </a:schemeClr>
              </a:solidFill>
            </a:endParaRPr>
          </a:p>
          <a:p>
            <a:pPr algn="ctr"/>
            <a:r>
              <a:rPr lang="pt-BR" sz="1200" dirty="0"/>
              <a:t>Parque Nacional Natural (PNN) Tayrona</a:t>
            </a:r>
          </a:p>
          <a:p>
            <a:pPr algn="ctr"/>
            <a:endParaRPr lang="en-US" sz="1200" dirty="0">
              <a:solidFill>
                <a:schemeClr val="tx2">
                  <a:lumMod val="50000"/>
                </a:schemeClr>
              </a:solidFill>
            </a:endParaRPr>
          </a:p>
        </p:txBody>
      </p:sp>
      <p:grpSp>
        <p:nvGrpSpPr>
          <p:cNvPr id="155" name="Group 154"/>
          <p:cNvGrpSpPr/>
          <p:nvPr/>
        </p:nvGrpSpPr>
        <p:grpSpPr>
          <a:xfrm>
            <a:off x="9325499" y="10257173"/>
            <a:ext cx="6914847" cy="4728600"/>
            <a:chOff x="-461351" y="76200"/>
            <a:chExt cx="10062551" cy="6708367"/>
          </a:xfrm>
        </p:grpSpPr>
        <p:pic>
          <p:nvPicPr>
            <p:cNvPr id="156" name="Picture 15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61351" y="76200"/>
              <a:ext cx="10062551" cy="6708367"/>
            </a:xfrm>
            <a:prstGeom prst="rect">
              <a:avLst/>
            </a:prstGeom>
          </p:spPr>
        </p:pic>
        <p:grpSp>
          <p:nvGrpSpPr>
            <p:cNvPr id="157" name="Group 156"/>
            <p:cNvGrpSpPr/>
            <p:nvPr/>
          </p:nvGrpSpPr>
          <p:grpSpPr>
            <a:xfrm>
              <a:off x="1123840" y="1112384"/>
              <a:ext cx="7521521" cy="4734599"/>
              <a:chOff x="-2606408" y="2427253"/>
              <a:chExt cx="7521521" cy="4734599"/>
            </a:xfrm>
          </p:grpSpPr>
          <p:sp>
            <p:nvSpPr>
              <p:cNvPr id="168" name="TextBox 167"/>
              <p:cNvSpPr txBox="1"/>
              <p:nvPr/>
            </p:nvSpPr>
            <p:spPr>
              <a:xfrm>
                <a:off x="-2490988" y="2427253"/>
                <a:ext cx="1185251" cy="246221"/>
              </a:xfrm>
              <a:prstGeom prst="rect">
                <a:avLst/>
              </a:prstGeom>
              <a:noFill/>
            </p:spPr>
            <p:txBody>
              <a:bodyPr wrap="square" rtlCol="0">
                <a:spAutoFit/>
              </a:bodyPr>
              <a:lstStyle/>
              <a:p>
                <a:r>
                  <a:rPr lang="en-US" sz="1000" b="1" dirty="0" smtClean="0">
                    <a:solidFill>
                      <a:srgbClr val="767171"/>
                    </a:solidFill>
                  </a:rPr>
                  <a:t>Great Falls</a:t>
                </a:r>
              </a:p>
            </p:txBody>
          </p:sp>
          <p:sp>
            <p:nvSpPr>
              <p:cNvPr id="169" name="TextBox 168"/>
              <p:cNvSpPr txBox="1"/>
              <p:nvPr/>
            </p:nvSpPr>
            <p:spPr>
              <a:xfrm>
                <a:off x="-2606408" y="2952422"/>
                <a:ext cx="1185251" cy="246221"/>
              </a:xfrm>
              <a:prstGeom prst="rect">
                <a:avLst/>
              </a:prstGeom>
              <a:noFill/>
            </p:spPr>
            <p:txBody>
              <a:bodyPr wrap="square" rtlCol="0">
                <a:spAutoFit/>
              </a:bodyPr>
              <a:lstStyle/>
              <a:p>
                <a:r>
                  <a:rPr lang="en-US" sz="1000" b="1" dirty="0" smtClean="0">
                    <a:solidFill>
                      <a:srgbClr val="767171"/>
                    </a:solidFill>
                  </a:rPr>
                  <a:t>Helena</a:t>
                </a:r>
              </a:p>
            </p:txBody>
          </p:sp>
          <p:sp>
            <p:nvSpPr>
              <p:cNvPr id="170" name="TextBox 169"/>
              <p:cNvSpPr txBox="1"/>
              <p:nvPr/>
            </p:nvSpPr>
            <p:spPr>
              <a:xfrm>
                <a:off x="-387481" y="4990634"/>
                <a:ext cx="1185251" cy="246221"/>
              </a:xfrm>
              <a:prstGeom prst="rect">
                <a:avLst/>
              </a:prstGeom>
              <a:noFill/>
            </p:spPr>
            <p:txBody>
              <a:bodyPr wrap="square" rtlCol="0">
                <a:spAutoFit/>
              </a:bodyPr>
              <a:lstStyle/>
              <a:p>
                <a:r>
                  <a:rPr lang="en-US" sz="1000" b="1" dirty="0" smtClean="0">
                    <a:solidFill>
                      <a:srgbClr val="767171"/>
                    </a:solidFill>
                  </a:rPr>
                  <a:t>Casper</a:t>
                </a:r>
              </a:p>
            </p:txBody>
          </p:sp>
          <p:sp>
            <p:nvSpPr>
              <p:cNvPr id="171" name="TextBox 170"/>
              <p:cNvSpPr txBox="1"/>
              <p:nvPr/>
            </p:nvSpPr>
            <p:spPr>
              <a:xfrm>
                <a:off x="1676017" y="3076758"/>
                <a:ext cx="1185251" cy="246221"/>
              </a:xfrm>
              <a:prstGeom prst="rect">
                <a:avLst/>
              </a:prstGeom>
              <a:noFill/>
            </p:spPr>
            <p:txBody>
              <a:bodyPr wrap="square" rtlCol="0">
                <a:spAutoFit/>
              </a:bodyPr>
              <a:lstStyle/>
              <a:p>
                <a:r>
                  <a:rPr lang="en-US" sz="1000" b="1" dirty="0" smtClean="0">
                    <a:solidFill>
                      <a:srgbClr val="767171"/>
                    </a:solidFill>
                  </a:rPr>
                  <a:t>Bismarck</a:t>
                </a:r>
              </a:p>
            </p:txBody>
          </p:sp>
          <p:sp>
            <p:nvSpPr>
              <p:cNvPr id="172" name="TextBox 171"/>
              <p:cNvSpPr txBox="1"/>
              <p:nvPr/>
            </p:nvSpPr>
            <p:spPr>
              <a:xfrm>
                <a:off x="1243048" y="4397184"/>
                <a:ext cx="1185251" cy="246221"/>
              </a:xfrm>
              <a:prstGeom prst="rect">
                <a:avLst/>
              </a:prstGeom>
              <a:noFill/>
            </p:spPr>
            <p:txBody>
              <a:bodyPr wrap="square" rtlCol="0">
                <a:spAutoFit/>
              </a:bodyPr>
              <a:lstStyle/>
              <a:p>
                <a:r>
                  <a:rPr lang="en-US" sz="1000" b="1" dirty="0" smtClean="0">
                    <a:solidFill>
                      <a:srgbClr val="767171"/>
                    </a:solidFill>
                  </a:rPr>
                  <a:t>Pierre</a:t>
                </a:r>
              </a:p>
            </p:txBody>
          </p:sp>
          <p:sp>
            <p:nvSpPr>
              <p:cNvPr id="173" name="TextBox 172"/>
              <p:cNvSpPr txBox="1"/>
              <p:nvPr/>
            </p:nvSpPr>
            <p:spPr>
              <a:xfrm>
                <a:off x="2867356" y="4583249"/>
                <a:ext cx="1185251" cy="246221"/>
              </a:xfrm>
              <a:prstGeom prst="rect">
                <a:avLst/>
              </a:prstGeom>
              <a:noFill/>
            </p:spPr>
            <p:txBody>
              <a:bodyPr wrap="square" rtlCol="0">
                <a:spAutoFit/>
              </a:bodyPr>
              <a:lstStyle/>
              <a:p>
                <a:r>
                  <a:rPr lang="en-US" sz="1000" b="1" dirty="0" smtClean="0">
                    <a:solidFill>
                      <a:srgbClr val="767171"/>
                    </a:solidFill>
                  </a:rPr>
                  <a:t>Sioux Falls</a:t>
                </a:r>
              </a:p>
            </p:txBody>
          </p:sp>
          <p:sp>
            <p:nvSpPr>
              <p:cNvPr id="174" name="TextBox 173"/>
              <p:cNvSpPr txBox="1"/>
              <p:nvPr/>
            </p:nvSpPr>
            <p:spPr>
              <a:xfrm>
                <a:off x="-650548" y="5664364"/>
                <a:ext cx="1185251" cy="246221"/>
              </a:xfrm>
              <a:prstGeom prst="rect">
                <a:avLst/>
              </a:prstGeom>
              <a:noFill/>
            </p:spPr>
            <p:txBody>
              <a:bodyPr wrap="square" rtlCol="0">
                <a:spAutoFit/>
              </a:bodyPr>
              <a:lstStyle/>
              <a:p>
                <a:r>
                  <a:rPr lang="en-US" sz="1000" b="1" dirty="0" smtClean="0">
                    <a:solidFill>
                      <a:srgbClr val="767171"/>
                    </a:solidFill>
                  </a:rPr>
                  <a:t>Cheyenne</a:t>
                </a:r>
              </a:p>
            </p:txBody>
          </p:sp>
          <p:sp>
            <p:nvSpPr>
              <p:cNvPr id="175" name="TextBox 174"/>
              <p:cNvSpPr txBox="1"/>
              <p:nvPr/>
            </p:nvSpPr>
            <p:spPr>
              <a:xfrm>
                <a:off x="23994" y="6333745"/>
                <a:ext cx="1185251" cy="246221"/>
              </a:xfrm>
              <a:prstGeom prst="rect">
                <a:avLst/>
              </a:prstGeom>
              <a:noFill/>
            </p:spPr>
            <p:txBody>
              <a:bodyPr wrap="square" rtlCol="0">
                <a:spAutoFit/>
              </a:bodyPr>
              <a:lstStyle/>
              <a:p>
                <a:r>
                  <a:rPr lang="en-US" sz="1000" b="1" dirty="0" smtClean="0">
                    <a:solidFill>
                      <a:srgbClr val="767171"/>
                    </a:solidFill>
                  </a:rPr>
                  <a:t>Denver</a:t>
                </a:r>
              </a:p>
            </p:txBody>
          </p:sp>
          <p:sp>
            <p:nvSpPr>
              <p:cNvPr id="176" name="TextBox 175"/>
              <p:cNvSpPr txBox="1"/>
              <p:nvPr/>
            </p:nvSpPr>
            <p:spPr>
              <a:xfrm>
                <a:off x="3203535" y="5761841"/>
                <a:ext cx="1185251" cy="246221"/>
              </a:xfrm>
              <a:prstGeom prst="rect">
                <a:avLst/>
              </a:prstGeom>
              <a:noFill/>
            </p:spPr>
            <p:txBody>
              <a:bodyPr wrap="square" rtlCol="0">
                <a:spAutoFit/>
              </a:bodyPr>
              <a:lstStyle/>
              <a:p>
                <a:r>
                  <a:rPr lang="en-US" sz="1000" b="1" dirty="0" smtClean="0">
                    <a:solidFill>
                      <a:srgbClr val="767171"/>
                    </a:solidFill>
                  </a:rPr>
                  <a:t>Omaha</a:t>
                </a:r>
              </a:p>
            </p:txBody>
          </p:sp>
          <p:sp>
            <p:nvSpPr>
              <p:cNvPr id="177" name="TextBox 176"/>
              <p:cNvSpPr txBox="1"/>
              <p:nvPr/>
            </p:nvSpPr>
            <p:spPr>
              <a:xfrm>
                <a:off x="3729862" y="6750757"/>
                <a:ext cx="1185251" cy="246221"/>
              </a:xfrm>
              <a:prstGeom prst="rect">
                <a:avLst/>
              </a:prstGeom>
              <a:noFill/>
            </p:spPr>
            <p:txBody>
              <a:bodyPr wrap="square" rtlCol="0">
                <a:spAutoFit/>
              </a:bodyPr>
              <a:lstStyle/>
              <a:p>
                <a:r>
                  <a:rPr lang="en-US" sz="1000" b="1" dirty="0" smtClean="0">
                    <a:solidFill>
                      <a:srgbClr val="767171"/>
                    </a:solidFill>
                  </a:rPr>
                  <a:t>Kansas City</a:t>
                </a:r>
              </a:p>
            </p:txBody>
          </p:sp>
          <p:sp>
            <p:nvSpPr>
              <p:cNvPr id="178" name="TextBox 177"/>
              <p:cNvSpPr txBox="1"/>
              <p:nvPr/>
            </p:nvSpPr>
            <p:spPr>
              <a:xfrm>
                <a:off x="2702898" y="6915631"/>
                <a:ext cx="1185251" cy="246221"/>
              </a:xfrm>
              <a:prstGeom prst="rect">
                <a:avLst/>
              </a:prstGeom>
              <a:noFill/>
            </p:spPr>
            <p:txBody>
              <a:bodyPr wrap="square" rtlCol="0">
                <a:spAutoFit/>
              </a:bodyPr>
              <a:lstStyle/>
              <a:p>
                <a:r>
                  <a:rPr lang="en-US" sz="1000" b="1" dirty="0" smtClean="0">
                    <a:solidFill>
                      <a:srgbClr val="767171"/>
                    </a:solidFill>
                  </a:rPr>
                  <a:t>Topeka</a:t>
                </a:r>
              </a:p>
            </p:txBody>
          </p:sp>
          <p:sp>
            <p:nvSpPr>
              <p:cNvPr id="179" name="TextBox 178"/>
              <p:cNvSpPr txBox="1"/>
              <p:nvPr/>
            </p:nvSpPr>
            <p:spPr>
              <a:xfrm>
                <a:off x="-1445609" y="3329525"/>
                <a:ext cx="1185251" cy="246221"/>
              </a:xfrm>
              <a:prstGeom prst="rect">
                <a:avLst/>
              </a:prstGeom>
              <a:noFill/>
            </p:spPr>
            <p:txBody>
              <a:bodyPr wrap="square" rtlCol="0">
                <a:spAutoFit/>
              </a:bodyPr>
              <a:lstStyle/>
              <a:p>
                <a:r>
                  <a:rPr lang="en-US" sz="1000" b="1" dirty="0" smtClean="0">
                    <a:solidFill>
                      <a:srgbClr val="767171"/>
                    </a:solidFill>
                  </a:rPr>
                  <a:t>Billings</a:t>
                </a:r>
              </a:p>
            </p:txBody>
          </p:sp>
        </p:grpSp>
        <p:grpSp>
          <p:nvGrpSpPr>
            <p:cNvPr id="158" name="Group 157"/>
            <p:cNvGrpSpPr/>
            <p:nvPr/>
          </p:nvGrpSpPr>
          <p:grpSpPr>
            <a:xfrm>
              <a:off x="1850935" y="1066417"/>
              <a:ext cx="5750310" cy="3058559"/>
              <a:chOff x="-3945458" y="3127690"/>
              <a:chExt cx="5750310" cy="3058559"/>
            </a:xfrm>
          </p:grpSpPr>
          <p:sp>
            <p:nvSpPr>
              <p:cNvPr id="161" name="TextBox 160"/>
              <p:cNvSpPr txBox="1"/>
              <p:nvPr/>
            </p:nvSpPr>
            <p:spPr>
              <a:xfrm>
                <a:off x="-2179798" y="3127690"/>
                <a:ext cx="1185251" cy="261610"/>
              </a:xfrm>
              <a:prstGeom prst="rect">
                <a:avLst/>
              </a:prstGeom>
              <a:noFill/>
            </p:spPr>
            <p:txBody>
              <a:bodyPr wrap="square" rtlCol="0">
                <a:spAutoFit/>
              </a:bodyPr>
              <a:lstStyle/>
              <a:p>
                <a:r>
                  <a:rPr lang="en-US" sz="1050" b="1" dirty="0" smtClean="0">
                    <a:solidFill>
                      <a:srgbClr val="767171">
                        <a:lumMod val="50000"/>
                      </a:srgbClr>
                    </a:solidFill>
                    <a:effectLst>
                      <a:outerShdw blurRad="63500" sx="102000" sy="102000" algn="ctr" rotWithShape="0">
                        <a:srgbClr val="FFFFFF">
                          <a:alpha val="40000"/>
                        </a:srgbClr>
                      </a:outerShdw>
                    </a:effectLst>
                  </a:rPr>
                  <a:t>Fort Peck</a:t>
                </a:r>
              </a:p>
            </p:txBody>
          </p:sp>
          <p:sp>
            <p:nvSpPr>
              <p:cNvPr id="162" name="TextBox 161"/>
              <p:cNvSpPr txBox="1"/>
              <p:nvPr/>
            </p:nvSpPr>
            <p:spPr>
              <a:xfrm>
                <a:off x="-1206675" y="3672298"/>
                <a:ext cx="1185251" cy="261610"/>
              </a:xfrm>
              <a:prstGeom prst="rect">
                <a:avLst/>
              </a:prstGeom>
              <a:noFill/>
            </p:spPr>
            <p:txBody>
              <a:bodyPr wrap="square" rtlCol="0">
                <a:spAutoFit/>
              </a:bodyPr>
              <a:lstStyle/>
              <a:p>
                <a:r>
                  <a:rPr lang="en-US" sz="1050" b="1" dirty="0" smtClean="0">
                    <a:solidFill>
                      <a:srgbClr val="767171">
                        <a:lumMod val="50000"/>
                      </a:srgbClr>
                    </a:solidFill>
                    <a:effectLst>
                      <a:outerShdw blurRad="63500" sx="102000" sy="102000" algn="ctr" rotWithShape="0">
                        <a:srgbClr val="FFFFFF">
                          <a:alpha val="40000"/>
                        </a:srgbClr>
                      </a:outerShdw>
                    </a:effectLst>
                  </a:rPr>
                  <a:t>Garrison</a:t>
                </a:r>
              </a:p>
            </p:txBody>
          </p:sp>
          <p:sp>
            <p:nvSpPr>
              <p:cNvPr id="163" name="TextBox 162"/>
              <p:cNvSpPr txBox="1"/>
              <p:nvPr/>
            </p:nvSpPr>
            <p:spPr>
              <a:xfrm>
                <a:off x="-329830" y="4978829"/>
                <a:ext cx="1185251" cy="261610"/>
              </a:xfrm>
              <a:prstGeom prst="rect">
                <a:avLst/>
              </a:prstGeom>
              <a:noFill/>
            </p:spPr>
            <p:txBody>
              <a:bodyPr wrap="square" rtlCol="0">
                <a:spAutoFit/>
              </a:bodyPr>
              <a:lstStyle/>
              <a:p>
                <a:r>
                  <a:rPr lang="en-US" sz="1050" b="1" dirty="0" err="1" smtClean="0">
                    <a:solidFill>
                      <a:srgbClr val="767171">
                        <a:lumMod val="50000"/>
                      </a:srgbClr>
                    </a:solidFill>
                    <a:effectLst>
                      <a:outerShdw blurRad="63500" sx="102000" sy="102000" algn="ctr" rotWithShape="0">
                        <a:srgbClr val="FFFFFF">
                          <a:alpha val="40000"/>
                        </a:srgbClr>
                      </a:outerShdw>
                    </a:effectLst>
                  </a:rPr>
                  <a:t>Oahe</a:t>
                </a:r>
                <a:endParaRPr lang="en-US" sz="1050" b="1" dirty="0" smtClean="0">
                  <a:solidFill>
                    <a:srgbClr val="767171">
                      <a:lumMod val="50000"/>
                    </a:srgbClr>
                  </a:solidFill>
                  <a:effectLst>
                    <a:outerShdw blurRad="63500" sx="102000" sy="102000" algn="ctr" rotWithShape="0">
                      <a:srgbClr val="FFFFFF">
                        <a:alpha val="40000"/>
                      </a:srgbClr>
                    </a:outerShdw>
                  </a:effectLst>
                </a:endParaRPr>
              </a:p>
            </p:txBody>
          </p:sp>
          <p:sp>
            <p:nvSpPr>
              <p:cNvPr id="164" name="TextBox 163"/>
              <p:cNvSpPr txBox="1"/>
              <p:nvPr/>
            </p:nvSpPr>
            <p:spPr>
              <a:xfrm>
                <a:off x="-20811" y="5198848"/>
                <a:ext cx="1185251" cy="261610"/>
              </a:xfrm>
              <a:prstGeom prst="rect">
                <a:avLst/>
              </a:prstGeom>
              <a:noFill/>
            </p:spPr>
            <p:txBody>
              <a:bodyPr wrap="square" rtlCol="0">
                <a:spAutoFit/>
              </a:bodyPr>
              <a:lstStyle/>
              <a:p>
                <a:r>
                  <a:rPr lang="en-US" sz="1050" b="1" dirty="0" smtClean="0">
                    <a:solidFill>
                      <a:srgbClr val="767171">
                        <a:lumMod val="50000"/>
                      </a:srgbClr>
                    </a:solidFill>
                    <a:effectLst>
                      <a:outerShdw blurRad="63500" sx="102000" sy="102000" algn="ctr" rotWithShape="0">
                        <a:srgbClr val="FFFFFF">
                          <a:alpha val="40000"/>
                        </a:srgbClr>
                      </a:outerShdw>
                    </a:effectLst>
                  </a:rPr>
                  <a:t>Big Bend</a:t>
                </a:r>
              </a:p>
            </p:txBody>
          </p:sp>
          <p:sp>
            <p:nvSpPr>
              <p:cNvPr id="165" name="TextBox 164"/>
              <p:cNvSpPr txBox="1"/>
              <p:nvPr/>
            </p:nvSpPr>
            <p:spPr>
              <a:xfrm>
                <a:off x="-418998" y="5663029"/>
                <a:ext cx="1185251" cy="261610"/>
              </a:xfrm>
              <a:prstGeom prst="rect">
                <a:avLst/>
              </a:prstGeom>
              <a:noFill/>
            </p:spPr>
            <p:txBody>
              <a:bodyPr wrap="square" rtlCol="0">
                <a:spAutoFit/>
              </a:bodyPr>
              <a:lstStyle/>
              <a:p>
                <a:r>
                  <a:rPr lang="en-US" sz="1050" b="1" dirty="0" smtClean="0">
                    <a:solidFill>
                      <a:srgbClr val="767171">
                        <a:lumMod val="50000"/>
                      </a:srgbClr>
                    </a:solidFill>
                    <a:effectLst>
                      <a:outerShdw blurRad="63500" sx="102000" sy="102000" algn="ctr" rotWithShape="0">
                        <a:srgbClr val="FFFFFF">
                          <a:alpha val="40000"/>
                        </a:srgbClr>
                      </a:outerShdw>
                    </a:effectLst>
                  </a:rPr>
                  <a:t>Fort Randall</a:t>
                </a:r>
              </a:p>
            </p:txBody>
          </p:sp>
          <p:sp>
            <p:nvSpPr>
              <p:cNvPr id="166" name="TextBox 165"/>
              <p:cNvSpPr txBox="1"/>
              <p:nvPr/>
            </p:nvSpPr>
            <p:spPr>
              <a:xfrm>
                <a:off x="-3945458" y="3571077"/>
                <a:ext cx="1185251" cy="261610"/>
              </a:xfrm>
              <a:prstGeom prst="rect">
                <a:avLst/>
              </a:prstGeom>
              <a:noFill/>
            </p:spPr>
            <p:txBody>
              <a:bodyPr wrap="square" rtlCol="0">
                <a:spAutoFit/>
              </a:bodyPr>
              <a:lstStyle/>
              <a:p>
                <a:r>
                  <a:rPr lang="en-US" sz="1050" b="1" dirty="0" smtClean="0">
                    <a:solidFill>
                      <a:srgbClr val="767171">
                        <a:lumMod val="50000"/>
                      </a:srgbClr>
                    </a:solidFill>
                    <a:effectLst>
                      <a:outerShdw blurRad="63500" sx="102000" sy="102000" algn="ctr" rotWithShape="0">
                        <a:srgbClr val="FFFFFF">
                          <a:alpha val="40000"/>
                        </a:srgbClr>
                      </a:outerShdw>
                    </a:effectLst>
                  </a:rPr>
                  <a:t>Canyon Ferry</a:t>
                </a:r>
              </a:p>
            </p:txBody>
          </p:sp>
          <p:sp>
            <p:nvSpPr>
              <p:cNvPr id="167" name="TextBox 166"/>
              <p:cNvSpPr txBox="1"/>
              <p:nvPr/>
            </p:nvSpPr>
            <p:spPr>
              <a:xfrm>
                <a:off x="619601" y="5924639"/>
                <a:ext cx="1185251" cy="261610"/>
              </a:xfrm>
              <a:prstGeom prst="rect">
                <a:avLst/>
              </a:prstGeom>
              <a:noFill/>
            </p:spPr>
            <p:txBody>
              <a:bodyPr wrap="square" rtlCol="0">
                <a:spAutoFit/>
              </a:bodyPr>
              <a:lstStyle/>
              <a:p>
                <a:r>
                  <a:rPr lang="en-US" sz="1050" b="1" dirty="0" err="1" smtClean="0">
                    <a:solidFill>
                      <a:srgbClr val="767171">
                        <a:lumMod val="50000"/>
                      </a:srgbClr>
                    </a:solidFill>
                    <a:effectLst>
                      <a:outerShdw blurRad="63500" sx="102000" sy="102000" algn="ctr" rotWithShape="0">
                        <a:srgbClr val="FFFFFF">
                          <a:alpha val="40000"/>
                        </a:srgbClr>
                      </a:outerShdw>
                    </a:effectLst>
                  </a:rPr>
                  <a:t>Gavins</a:t>
                </a:r>
                <a:r>
                  <a:rPr lang="en-US" sz="1050" b="1" dirty="0" smtClean="0">
                    <a:solidFill>
                      <a:srgbClr val="767171">
                        <a:lumMod val="50000"/>
                      </a:srgbClr>
                    </a:solidFill>
                    <a:effectLst>
                      <a:outerShdw blurRad="63500" sx="102000" sy="102000" algn="ctr" rotWithShape="0">
                        <a:srgbClr val="FFFFFF">
                          <a:alpha val="40000"/>
                        </a:srgbClr>
                      </a:outerShdw>
                    </a:effectLst>
                  </a:rPr>
                  <a:t> Point</a:t>
                </a:r>
              </a:p>
            </p:txBody>
          </p:sp>
        </p:grpSp>
        <p:sp>
          <p:nvSpPr>
            <p:cNvPr id="159" name="TextBox 158"/>
            <p:cNvSpPr txBox="1"/>
            <p:nvPr/>
          </p:nvSpPr>
          <p:spPr>
            <a:xfrm>
              <a:off x="2734798" y="1516572"/>
              <a:ext cx="2370501" cy="1047927"/>
            </a:xfrm>
            <a:prstGeom prst="rect">
              <a:avLst/>
            </a:prstGeom>
            <a:noFill/>
          </p:spPr>
          <p:txBody>
            <a:bodyPr wrap="square" rtlCol="0">
              <a:spAutoFit/>
            </a:bodyPr>
            <a:lstStyle/>
            <a:p>
              <a:pPr algn="ctr"/>
              <a:r>
                <a:rPr lang="en-US" sz="1400" b="1" dirty="0">
                  <a:solidFill>
                    <a:srgbClr val="767171"/>
                  </a:solidFill>
                  <a:effectLst>
                    <a:outerShdw blurRad="63500" sx="102000" sy="102000" algn="ctr" rotWithShape="0">
                      <a:prstClr val="black">
                        <a:alpha val="40000"/>
                      </a:prstClr>
                    </a:outerShdw>
                  </a:effectLst>
                </a:rPr>
                <a:t>Upper Basin </a:t>
              </a:r>
              <a:r>
                <a:rPr lang="en-US" sz="1400" b="1" dirty="0" smtClean="0">
                  <a:solidFill>
                    <a:srgbClr val="767171"/>
                  </a:solidFill>
                  <a:effectLst>
                    <a:outerShdw blurRad="63500" sx="102000" sy="102000" algn="ctr" rotWithShape="0">
                      <a:prstClr val="black">
                        <a:alpha val="40000"/>
                      </a:prstClr>
                    </a:outerShdw>
                  </a:effectLst>
                </a:rPr>
                <a:t>Plains Focus </a:t>
              </a:r>
              <a:r>
                <a:rPr lang="en-US" sz="1400" b="1" dirty="0">
                  <a:solidFill>
                    <a:srgbClr val="767171"/>
                  </a:solidFill>
                  <a:effectLst>
                    <a:outerShdw blurRad="63500" sx="102000" sy="102000" algn="ctr" rotWithShape="0">
                      <a:prstClr val="black">
                        <a:alpha val="40000"/>
                      </a:prstClr>
                    </a:outerShdw>
                  </a:effectLst>
                </a:rPr>
                <a:t>Region</a:t>
              </a:r>
            </a:p>
          </p:txBody>
        </p:sp>
        <p:sp>
          <p:nvSpPr>
            <p:cNvPr id="160" name="TextBox 159"/>
            <p:cNvSpPr txBox="1"/>
            <p:nvPr/>
          </p:nvSpPr>
          <p:spPr>
            <a:xfrm>
              <a:off x="3390651" y="2779335"/>
              <a:ext cx="1748600" cy="654955"/>
            </a:xfrm>
            <a:prstGeom prst="rect">
              <a:avLst/>
            </a:prstGeom>
            <a:noFill/>
          </p:spPr>
          <p:txBody>
            <a:bodyPr wrap="square" rtlCol="0">
              <a:spAutoFit/>
            </a:bodyPr>
            <a:lstStyle/>
            <a:p>
              <a:pPr algn="ctr"/>
              <a:r>
                <a:rPr lang="en-US" sz="1200" dirty="0" smtClean="0">
                  <a:solidFill>
                    <a:srgbClr val="E9A149">
                      <a:lumMod val="75000"/>
                    </a:srgbClr>
                  </a:solidFill>
                </a:rPr>
                <a:t>Northern Great Plains</a:t>
              </a:r>
              <a:endParaRPr lang="en-US" sz="1200" dirty="0">
                <a:solidFill>
                  <a:srgbClr val="E9A149">
                    <a:lumMod val="75000"/>
                  </a:srgbClr>
                </a:solidFill>
              </a:endParaRPr>
            </a:p>
          </p:txBody>
        </p:sp>
      </p:grpSp>
      <p:sp>
        <p:nvSpPr>
          <p:cNvPr id="2" name="Text Placeholder 1"/>
          <p:cNvSpPr>
            <a:spLocks noGrp="1"/>
          </p:cNvSpPr>
          <p:nvPr>
            <p:ph type="body" sz="quarter" idx="13"/>
          </p:nvPr>
        </p:nvSpPr>
        <p:spPr/>
        <p:txBody>
          <a:bodyPr/>
          <a:lstStyle/>
          <a:p>
            <a:r>
              <a:rPr lang="en-US" dirty="0" smtClean="0"/>
              <a:t>NOAA National Center for Environmental Information</a:t>
            </a:r>
            <a:endParaRPr lang="en-US" dirty="0"/>
          </a:p>
        </p:txBody>
      </p:sp>
      <p:sp>
        <p:nvSpPr>
          <p:cNvPr id="4" name="Text Placeholder 3"/>
          <p:cNvSpPr>
            <a:spLocks noGrp="1"/>
          </p:cNvSpPr>
          <p:nvPr>
            <p:ph type="body" sz="quarter" idx="11"/>
          </p:nvPr>
        </p:nvSpPr>
        <p:spPr/>
        <p:txBody>
          <a:bodyPr/>
          <a:lstStyle/>
          <a:p>
            <a:r>
              <a:rPr lang="en-US" dirty="0"/>
              <a:t>Understanding </a:t>
            </a:r>
            <a:r>
              <a:rPr lang="en-US" dirty="0" smtClean="0"/>
              <a:t>Runoff </a:t>
            </a:r>
            <a:r>
              <a:rPr lang="en-US" dirty="0"/>
              <a:t>in the Missouri River </a:t>
            </a:r>
            <a:r>
              <a:rPr lang="en-US" dirty="0" smtClean="0"/>
              <a:t>Basin </a:t>
            </a:r>
            <a:r>
              <a:rPr lang="en-US" dirty="0"/>
              <a:t>U</a:t>
            </a:r>
            <a:r>
              <a:rPr lang="en-US" dirty="0" smtClean="0"/>
              <a:t>sing </a:t>
            </a:r>
            <a:r>
              <a:rPr lang="en-US" dirty="0"/>
              <a:t>NASA and NOAA </a:t>
            </a:r>
            <a:r>
              <a:rPr lang="en-US" dirty="0" smtClean="0"/>
              <a:t>Satellite </a:t>
            </a:r>
            <a:r>
              <a:rPr lang="en-US" dirty="0"/>
              <a:t>O</a:t>
            </a:r>
            <a:r>
              <a:rPr lang="en-US" dirty="0" smtClean="0"/>
              <a:t>bservations </a:t>
            </a:r>
            <a:r>
              <a:rPr lang="en-US" dirty="0"/>
              <a:t>for </a:t>
            </a:r>
            <a:r>
              <a:rPr lang="en-US" dirty="0" smtClean="0"/>
              <a:t>Improved </a:t>
            </a:r>
            <a:r>
              <a:rPr lang="en-US" dirty="0"/>
              <a:t>R</a:t>
            </a:r>
            <a:r>
              <a:rPr lang="en-US" dirty="0" smtClean="0"/>
              <a:t>iver </a:t>
            </a:r>
            <a:r>
              <a:rPr lang="en-US" dirty="0"/>
              <a:t>S</a:t>
            </a:r>
            <a:r>
              <a:rPr lang="en-US" dirty="0" smtClean="0"/>
              <a:t>ystem </a:t>
            </a:r>
            <a:r>
              <a:rPr lang="en-US" dirty="0"/>
              <a:t>M</a:t>
            </a:r>
            <a:r>
              <a:rPr lang="en-US" dirty="0" smtClean="0"/>
              <a:t>anagement and </a:t>
            </a:r>
            <a:r>
              <a:rPr lang="en-US" dirty="0"/>
              <a:t>D</a:t>
            </a:r>
            <a:r>
              <a:rPr lang="en-US" dirty="0" smtClean="0"/>
              <a:t>ecision </a:t>
            </a:r>
            <a:r>
              <a:rPr lang="en-US" dirty="0"/>
              <a:t>S</a:t>
            </a:r>
            <a:r>
              <a:rPr lang="en-US" dirty="0" smtClean="0"/>
              <a:t>upport</a:t>
            </a:r>
            <a:endParaRPr lang="en-US" dirty="0"/>
          </a:p>
        </p:txBody>
      </p:sp>
      <p:sp>
        <p:nvSpPr>
          <p:cNvPr id="5" name="Text Placeholder 4"/>
          <p:cNvSpPr>
            <a:spLocks noGrp="1"/>
          </p:cNvSpPr>
          <p:nvPr>
            <p:ph type="body" sz="quarter" idx="10"/>
          </p:nvPr>
        </p:nvSpPr>
        <p:spPr/>
        <p:txBody>
          <a:bodyPr/>
          <a:lstStyle/>
          <a:p>
            <a:r>
              <a:rPr lang="en-US" dirty="0" smtClean="0"/>
              <a:t>Missouri River Climate</a:t>
            </a:r>
            <a:endParaRPr lang="en-US" dirty="0"/>
          </a:p>
        </p:txBody>
      </p:sp>
      <p:sp>
        <p:nvSpPr>
          <p:cNvPr id="9" name="Text Placeholder 16"/>
          <p:cNvSpPr txBox="1">
            <a:spLocks/>
          </p:cNvSpPr>
          <p:nvPr/>
        </p:nvSpPr>
        <p:spPr>
          <a:xfrm>
            <a:off x="999417" y="30794907"/>
            <a:ext cx="8229600"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smtClean="0">
              <a:solidFill>
                <a:srgbClr val="FF0000"/>
              </a:solidFill>
            </a:endParaRPr>
          </a:p>
        </p:txBody>
      </p:sp>
      <p:sp>
        <p:nvSpPr>
          <p:cNvPr id="10" name="Text Placeholder 16"/>
          <p:cNvSpPr txBox="1">
            <a:spLocks/>
          </p:cNvSpPr>
          <p:nvPr/>
        </p:nvSpPr>
        <p:spPr>
          <a:xfrm>
            <a:off x="17455866" y="9849408"/>
            <a:ext cx="9285933" cy="297587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United States Army Corps of Engineers:  </a:t>
            </a:r>
            <a:r>
              <a:rPr lang="en-US" dirty="0" smtClean="0">
                <a:solidFill>
                  <a:schemeClr val="accent3">
                    <a:lumMod val="50000"/>
                  </a:schemeClr>
                </a:solidFill>
              </a:rPr>
              <a:t>Kevin </a:t>
            </a:r>
            <a:r>
              <a:rPr lang="en-US" dirty="0" err="1" smtClean="0">
                <a:solidFill>
                  <a:schemeClr val="accent3">
                    <a:lumMod val="50000"/>
                  </a:schemeClr>
                </a:solidFill>
              </a:rPr>
              <a:t>Grode</a:t>
            </a:r>
            <a:r>
              <a:rPr lang="en-US" dirty="0" smtClean="0"/>
              <a:t>, Missouri </a:t>
            </a:r>
            <a:r>
              <a:rPr lang="en-US" dirty="0"/>
              <a:t>Basin Water Management Reservoir </a:t>
            </a:r>
            <a:r>
              <a:rPr lang="en-US" dirty="0" smtClean="0"/>
              <a:t>Regulation Team Lead</a:t>
            </a:r>
          </a:p>
          <a:p>
            <a:pPr>
              <a:lnSpc>
                <a:spcPct val="100000"/>
              </a:lnSpc>
            </a:pPr>
            <a:r>
              <a:rPr lang="en-US" dirty="0" smtClean="0"/>
              <a:t>NOAA Regional Climate Services Director: </a:t>
            </a:r>
            <a:r>
              <a:rPr lang="en-US" dirty="0" smtClean="0">
                <a:solidFill>
                  <a:schemeClr val="accent3">
                    <a:lumMod val="50000"/>
                  </a:schemeClr>
                </a:solidFill>
              </a:rPr>
              <a:t>Doug </a:t>
            </a:r>
            <a:r>
              <a:rPr lang="en-US" dirty="0" err="1" smtClean="0">
                <a:solidFill>
                  <a:schemeClr val="accent3">
                    <a:lumMod val="50000"/>
                  </a:schemeClr>
                </a:solidFill>
              </a:rPr>
              <a:t>Kluck</a:t>
            </a:r>
            <a:r>
              <a:rPr lang="en-US" dirty="0" smtClean="0"/>
              <a:t>, </a:t>
            </a:r>
            <a:r>
              <a:rPr lang="en-US" dirty="0"/>
              <a:t>Central Region Climate </a:t>
            </a:r>
            <a:r>
              <a:rPr lang="en-US" dirty="0" smtClean="0"/>
              <a:t>Services Director</a:t>
            </a:r>
          </a:p>
          <a:p>
            <a:pPr>
              <a:lnSpc>
                <a:spcPct val="100000"/>
              </a:lnSpc>
            </a:pPr>
            <a:r>
              <a:rPr lang="en-US" dirty="0" smtClean="0"/>
              <a:t>South Dakota State University: </a:t>
            </a:r>
            <a:r>
              <a:rPr lang="en-US" dirty="0" smtClean="0">
                <a:solidFill>
                  <a:schemeClr val="accent3">
                    <a:lumMod val="50000"/>
                  </a:schemeClr>
                </a:solidFill>
              </a:rPr>
              <a:t>Dr. Dennis </a:t>
            </a:r>
            <a:r>
              <a:rPr lang="en-US" dirty="0" err="1" smtClean="0">
                <a:solidFill>
                  <a:schemeClr val="accent3">
                    <a:lumMod val="50000"/>
                  </a:schemeClr>
                </a:solidFill>
              </a:rPr>
              <a:t>Todey</a:t>
            </a:r>
            <a:r>
              <a:rPr lang="en-US" dirty="0" smtClean="0"/>
              <a:t>, South Dakota State Climatologist</a:t>
            </a:r>
          </a:p>
        </p:txBody>
      </p:sp>
      <p:sp>
        <p:nvSpPr>
          <p:cNvPr id="11" name="Text Placeholder 16"/>
          <p:cNvSpPr txBox="1">
            <a:spLocks/>
          </p:cNvSpPr>
          <p:nvPr/>
        </p:nvSpPr>
        <p:spPr>
          <a:xfrm>
            <a:off x="6720083" y="31138125"/>
            <a:ext cx="10172787"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smtClean="0"/>
              <a:t>We would like to thank our Center Lead </a:t>
            </a:r>
            <a:r>
              <a:rPr lang="en-US" sz="2400" dirty="0" smtClean="0">
                <a:solidFill>
                  <a:schemeClr val="accent3">
                    <a:lumMod val="50000"/>
                  </a:schemeClr>
                </a:solidFill>
              </a:rPr>
              <a:t>Jessica Sutton </a:t>
            </a:r>
            <a:r>
              <a:rPr lang="en-US" sz="2400" dirty="0" smtClean="0"/>
              <a:t>and our science advisor </a:t>
            </a:r>
            <a:r>
              <a:rPr lang="en-US" sz="2400" dirty="0" smtClean="0">
                <a:solidFill>
                  <a:schemeClr val="accent3">
                    <a:lumMod val="50000"/>
                  </a:schemeClr>
                </a:solidFill>
              </a:rPr>
              <a:t>DeWayne Cecil </a:t>
            </a:r>
            <a:r>
              <a:rPr lang="en-US" sz="2400" dirty="0" smtClean="0"/>
              <a:t>for all of their help and guidance throughout this project.</a:t>
            </a:r>
          </a:p>
          <a:p>
            <a:r>
              <a:rPr lang="en-US" sz="2400" dirty="0" smtClean="0"/>
              <a:t>We would also like to acknowledge: </a:t>
            </a:r>
          </a:p>
          <a:p>
            <a:pPr marL="457200" indent="-457200">
              <a:lnSpc>
                <a:spcPct val="100000"/>
              </a:lnSpc>
              <a:spcBef>
                <a:spcPts val="600"/>
              </a:spcBef>
              <a:buClr>
                <a:schemeClr val="accent2"/>
              </a:buClr>
              <a:buFont typeface="Webdings" panose="05030102010509060703" pitchFamily="18" charset="2"/>
              <a:buChar char=""/>
            </a:pPr>
            <a:r>
              <a:rPr lang="en-US" sz="2400" dirty="0">
                <a:solidFill>
                  <a:schemeClr val="accent3">
                    <a:lumMod val="50000"/>
                  </a:schemeClr>
                </a:solidFill>
              </a:rPr>
              <a:t>Carrie </a:t>
            </a:r>
            <a:r>
              <a:rPr lang="en-US" sz="2400" dirty="0" err="1">
                <a:solidFill>
                  <a:schemeClr val="accent3">
                    <a:lumMod val="50000"/>
                  </a:schemeClr>
                </a:solidFill>
              </a:rPr>
              <a:t>Vuyovich</a:t>
            </a:r>
            <a:r>
              <a:rPr lang="en-US" sz="2400" dirty="0"/>
              <a:t>: Cold Regions Research and Engineering Laboratory USACE</a:t>
            </a:r>
          </a:p>
          <a:p>
            <a:pPr marL="457200" indent="-457200">
              <a:lnSpc>
                <a:spcPct val="100000"/>
              </a:lnSpc>
              <a:spcBef>
                <a:spcPts val="600"/>
              </a:spcBef>
              <a:buClr>
                <a:schemeClr val="accent2"/>
              </a:buClr>
              <a:buFont typeface="Webdings" panose="05030102010509060703" pitchFamily="18" charset="2"/>
              <a:buChar char=""/>
            </a:pPr>
            <a:r>
              <a:rPr lang="en-US" sz="2400" dirty="0" smtClean="0">
                <a:solidFill>
                  <a:schemeClr val="accent3">
                    <a:lumMod val="50000"/>
                  </a:schemeClr>
                </a:solidFill>
              </a:rPr>
              <a:t>Rocky </a:t>
            </a:r>
            <a:r>
              <a:rPr lang="en-US" sz="2400" dirty="0" err="1" smtClean="0">
                <a:solidFill>
                  <a:schemeClr val="accent3">
                    <a:lumMod val="50000"/>
                  </a:schemeClr>
                </a:solidFill>
              </a:rPr>
              <a:t>Bilotta</a:t>
            </a:r>
            <a:r>
              <a:rPr lang="en-US" sz="2400" dirty="0" smtClean="0">
                <a:solidFill>
                  <a:schemeClr val="accent3">
                    <a:lumMod val="50000"/>
                  </a:schemeClr>
                </a:solidFill>
              </a:rPr>
              <a:t>, Anthony </a:t>
            </a:r>
            <a:r>
              <a:rPr lang="en-US" sz="2400" dirty="0" err="1" smtClean="0">
                <a:solidFill>
                  <a:schemeClr val="accent3">
                    <a:lumMod val="50000"/>
                  </a:schemeClr>
                </a:solidFill>
              </a:rPr>
              <a:t>Arguez</a:t>
            </a:r>
            <a:r>
              <a:rPr lang="en-US" sz="2400" dirty="0" smtClean="0">
                <a:solidFill>
                  <a:schemeClr val="accent3">
                    <a:lumMod val="50000"/>
                  </a:schemeClr>
                </a:solidFill>
              </a:rPr>
              <a:t>, Jesse E. Bell, Ethan Shepherd</a:t>
            </a:r>
            <a:r>
              <a:rPr lang="en-US" sz="2400" b="1" dirty="0" smtClean="0"/>
              <a:t>: </a:t>
            </a:r>
            <a:r>
              <a:rPr lang="en-US" sz="2400" dirty="0" smtClean="0"/>
              <a:t>NOAA NCEI</a:t>
            </a:r>
          </a:p>
          <a:p>
            <a:pPr marL="457200" indent="-457200">
              <a:lnSpc>
                <a:spcPct val="100000"/>
              </a:lnSpc>
              <a:spcBef>
                <a:spcPts val="600"/>
              </a:spcBef>
              <a:buClr>
                <a:schemeClr val="accent2"/>
              </a:buClr>
              <a:buFont typeface="Webdings" panose="05030102010509060703" pitchFamily="18" charset="2"/>
              <a:buChar char=""/>
            </a:pPr>
            <a:r>
              <a:rPr lang="en-US" sz="2400" dirty="0">
                <a:solidFill>
                  <a:schemeClr val="accent3">
                    <a:lumMod val="50000"/>
                  </a:schemeClr>
                </a:solidFill>
              </a:rPr>
              <a:t>Ned </a:t>
            </a:r>
            <a:r>
              <a:rPr lang="en-US" sz="2400" dirty="0" smtClean="0">
                <a:solidFill>
                  <a:schemeClr val="accent3">
                    <a:lumMod val="50000"/>
                  </a:schemeClr>
                </a:solidFill>
              </a:rPr>
              <a:t>Gardiner</a:t>
            </a:r>
            <a:r>
              <a:rPr lang="en-US" sz="2400" dirty="0" smtClean="0"/>
              <a:t>: NOAA NCEI</a:t>
            </a:r>
          </a:p>
          <a:p>
            <a:pPr marL="457200" indent="-457200">
              <a:lnSpc>
                <a:spcPct val="100000"/>
              </a:lnSpc>
              <a:spcBef>
                <a:spcPts val="600"/>
              </a:spcBef>
              <a:buClr>
                <a:schemeClr val="accent2"/>
              </a:buClr>
              <a:buFont typeface="Webdings" panose="05030102010509060703" pitchFamily="18" charset="2"/>
              <a:buChar char=""/>
            </a:pPr>
            <a:r>
              <a:rPr lang="en-US" sz="2400" dirty="0">
                <a:solidFill>
                  <a:schemeClr val="accent3">
                    <a:lumMod val="50000"/>
                  </a:schemeClr>
                </a:solidFill>
              </a:rPr>
              <a:t>Michael Kruk</a:t>
            </a:r>
            <a:r>
              <a:rPr lang="en-US" sz="2400" dirty="0" smtClean="0"/>
              <a:t>: NOAA NCEI</a:t>
            </a:r>
            <a:endParaRPr lang="en-US" sz="2400" dirty="0"/>
          </a:p>
          <a:p>
            <a:pPr marL="457200" indent="-457200">
              <a:lnSpc>
                <a:spcPct val="100000"/>
              </a:lnSpc>
              <a:spcBef>
                <a:spcPts val="600"/>
              </a:spcBef>
              <a:buClr>
                <a:schemeClr val="accent2"/>
              </a:buClr>
              <a:buFont typeface="Webdings" panose="05030102010509060703" pitchFamily="18" charset="2"/>
              <a:buChar char=""/>
            </a:pPr>
            <a:r>
              <a:rPr lang="en-US" sz="2400" dirty="0" smtClean="0"/>
              <a:t>and </a:t>
            </a:r>
            <a:r>
              <a:rPr lang="en-US" sz="2400" dirty="0"/>
              <a:t>everyone else at NCEI who gave us guidance along the way.</a:t>
            </a:r>
          </a:p>
        </p:txBody>
      </p:sp>
      <p:sp>
        <p:nvSpPr>
          <p:cNvPr id="12" name="Text Placeholder 16"/>
          <p:cNvSpPr txBox="1">
            <a:spLocks/>
          </p:cNvSpPr>
          <p:nvPr/>
        </p:nvSpPr>
        <p:spPr>
          <a:xfrm>
            <a:off x="777242" y="24178955"/>
            <a:ext cx="7802146" cy="394583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b="1" dirty="0">
                <a:solidFill>
                  <a:schemeClr val="tx1">
                    <a:lumMod val="50000"/>
                  </a:schemeClr>
                </a:solidFill>
              </a:rPr>
              <a:t>Plains snow has a slight increasing trend from 1979 to 2012. Soil moisture </a:t>
            </a:r>
            <a:r>
              <a:rPr lang="en-US" b="1" dirty="0" smtClean="0">
                <a:solidFill>
                  <a:schemeClr val="tx1">
                    <a:lumMod val="50000"/>
                  </a:schemeClr>
                </a:solidFill>
              </a:rPr>
              <a:t>averaged </a:t>
            </a:r>
            <a:r>
              <a:rPr lang="en-US" b="1" dirty="0">
                <a:solidFill>
                  <a:schemeClr val="tx1">
                    <a:lumMod val="50000"/>
                  </a:schemeClr>
                </a:solidFill>
              </a:rPr>
              <a:t>across the plains of the upper basin also shows an </a:t>
            </a:r>
            <a:r>
              <a:rPr lang="en-US" b="1" dirty="0" smtClean="0">
                <a:solidFill>
                  <a:schemeClr val="tx1">
                    <a:lumMod val="50000"/>
                  </a:schemeClr>
                </a:solidFill>
              </a:rPr>
              <a:t>similar </a:t>
            </a:r>
            <a:r>
              <a:rPr lang="en-US" b="1" dirty="0">
                <a:solidFill>
                  <a:schemeClr val="tx1">
                    <a:lumMod val="50000"/>
                  </a:schemeClr>
                </a:solidFill>
              </a:rPr>
              <a:t>trend </a:t>
            </a:r>
            <a:r>
              <a:rPr lang="en-US" b="1" dirty="0" smtClean="0">
                <a:solidFill>
                  <a:schemeClr val="tx1">
                    <a:lumMod val="50000"/>
                  </a:schemeClr>
                </a:solidFill>
              </a:rPr>
              <a:t>up </a:t>
            </a:r>
            <a:r>
              <a:rPr lang="en-US" b="1" dirty="0">
                <a:solidFill>
                  <a:schemeClr val="tx1">
                    <a:lumMod val="50000"/>
                  </a:schemeClr>
                </a:solidFill>
              </a:rPr>
              <a:t>to 2015. These are both consistent with climate models that predict increasing precipitation in winter months at northern latitudes</a:t>
            </a:r>
            <a:r>
              <a:rPr lang="en-US" b="1" dirty="0" smtClean="0">
                <a:solidFill>
                  <a:schemeClr val="tx1">
                    <a:lumMod val="50000"/>
                  </a:schemeClr>
                </a:solidFill>
              </a:rPr>
              <a:t>.</a:t>
            </a:r>
          </a:p>
          <a:p>
            <a:pPr marL="347663" indent="-347663"/>
            <a:r>
              <a:rPr lang="en-US" b="1" dirty="0">
                <a:solidFill>
                  <a:schemeClr val="tx1">
                    <a:lumMod val="50000"/>
                  </a:schemeClr>
                </a:solidFill>
              </a:rPr>
              <a:t>In 2015, we expect slightly less snow </a:t>
            </a:r>
            <a:r>
              <a:rPr lang="en-US" b="1" dirty="0" smtClean="0">
                <a:solidFill>
                  <a:schemeClr val="tx1">
                    <a:lumMod val="50000"/>
                  </a:schemeClr>
                </a:solidFill>
              </a:rPr>
              <a:t>and average </a:t>
            </a:r>
            <a:r>
              <a:rPr lang="en-US" b="1" dirty="0">
                <a:solidFill>
                  <a:schemeClr val="tx1">
                    <a:lumMod val="50000"/>
                  </a:schemeClr>
                </a:solidFill>
              </a:rPr>
              <a:t>soil moisture </a:t>
            </a:r>
            <a:r>
              <a:rPr lang="en-US" b="1" dirty="0" smtClean="0">
                <a:solidFill>
                  <a:schemeClr val="tx1">
                    <a:lumMod val="50000"/>
                  </a:schemeClr>
                </a:solidFill>
              </a:rPr>
              <a:t>in the </a:t>
            </a:r>
            <a:r>
              <a:rPr lang="en-US" b="1" dirty="0">
                <a:solidFill>
                  <a:schemeClr val="tx1">
                    <a:lumMod val="50000"/>
                  </a:schemeClr>
                </a:solidFill>
              </a:rPr>
              <a:t>plains of the upper basin based on historical patterns in years with strong El Niño. </a:t>
            </a:r>
            <a:endParaRPr lang="en-US" dirty="0" smtClean="0">
              <a:solidFill>
                <a:schemeClr val="tx1">
                  <a:lumMod val="50000"/>
                </a:schemeClr>
              </a:solidFill>
            </a:endParaRPr>
          </a:p>
        </p:txBody>
      </p:sp>
      <p:sp>
        <p:nvSpPr>
          <p:cNvPr id="7" name="Text Placeholder 16"/>
          <p:cNvSpPr txBox="1">
            <a:spLocks/>
          </p:cNvSpPr>
          <p:nvPr/>
        </p:nvSpPr>
        <p:spPr>
          <a:xfrm>
            <a:off x="914399" y="10547049"/>
            <a:ext cx="16916400" cy="704088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smtClean="0"/>
          </a:p>
        </p:txBody>
      </p:sp>
      <p:sp>
        <p:nvSpPr>
          <p:cNvPr id="13" name="Text Placeholder 16"/>
          <p:cNvSpPr txBox="1">
            <a:spLocks/>
          </p:cNvSpPr>
          <p:nvPr/>
        </p:nvSpPr>
        <p:spPr>
          <a:xfrm>
            <a:off x="18913412" y="15378896"/>
            <a:ext cx="8229600" cy="28346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sz="3200" dirty="0" smtClean="0">
              <a:solidFill>
                <a:srgbClr val="FF0000"/>
              </a:solidFill>
            </a:endParaRPr>
          </a:p>
        </p:txBody>
      </p:sp>
      <p:sp>
        <p:nvSpPr>
          <p:cNvPr id="14" name="Text Placeholder 16"/>
          <p:cNvSpPr txBox="1">
            <a:spLocks/>
          </p:cNvSpPr>
          <p:nvPr/>
        </p:nvSpPr>
        <p:spPr>
          <a:xfrm>
            <a:off x="19609686" y="5940813"/>
            <a:ext cx="6120371" cy="28346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t>North American Land Data Assimilation System (NLDAS</a:t>
            </a:r>
            <a:r>
              <a:rPr lang="en-US" dirty="0" smtClean="0"/>
              <a:t>) –GOES satellite</a:t>
            </a:r>
            <a:endParaRPr lang="en-US" dirty="0"/>
          </a:p>
          <a:p>
            <a:r>
              <a:rPr lang="en-US" dirty="0" smtClean="0"/>
              <a:t>Defense Meteorological </a:t>
            </a:r>
            <a:r>
              <a:rPr lang="en-US" dirty="0"/>
              <a:t>Satellite Program (DMSP</a:t>
            </a:r>
            <a:r>
              <a:rPr lang="en-US" dirty="0" smtClean="0"/>
              <a:t>) – </a:t>
            </a:r>
            <a:r>
              <a:rPr lang="en-US" dirty="0" err="1" smtClean="0"/>
              <a:t>GlobSnow</a:t>
            </a:r>
            <a:r>
              <a:rPr lang="en-US" dirty="0" smtClean="0"/>
              <a:t>: European Space Agency</a:t>
            </a:r>
          </a:p>
          <a:p>
            <a:pPr marL="457200" indent="-457200">
              <a:buClr>
                <a:schemeClr val="accent2"/>
              </a:buClr>
              <a:buFont typeface="Garamond" panose="02020404030301010803" pitchFamily="18" charset="0"/>
              <a:buChar char="►"/>
            </a:pPr>
            <a:endParaRPr lang="en-US" dirty="0"/>
          </a:p>
          <a:p>
            <a:endParaRPr lang="en-US" dirty="0" smtClean="0"/>
          </a:p>
        </p:txBody>
      </p:sp>
      <p:sp>
        <p:nvSpPr>
          <p:cNvPr id="6" name="Text Placeholder 16"/>
          <p:cNvSpPr txBox="1">
            <a:spLocks/>
          </p:cNvSpPr>
          <p:nvPr/>
        </p:nvSpPr>
        <p:spPr>
          <a:xfrm>
            <a:off x="957549" y="5675859"/>
            <a:ext cx="7114658" cy="1135761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2400"/>
              </a:spcBef>
            </a:pPr>
            <a:r>
              <a:rPr lang="en-US" sz="2400" dirty="0"/>
              <a:t>The Missouri </a:t>
            </a:r>
            <a:r>
              <a:rPr lang="en-US" sz="2400" dirty="0" smtClean="0"/>
              <a:t>River’s </a:t>
            </a:r>
            <a:r>
              <a:rPr lang="en-US" sz="2400" dirty="0"/>
              <a:t>highly variable discharge directly affects livelihoods in six states.  The U.S. Army Corps of Engineers </a:t>
            </a:r>
            <a:r>
              <a:rPr lang="en-US" sz="2400" dirty="0" smtClean="0"/>
              <a:t>(USACE) manages </a:t>
            </a:r>
            <a:r>
              <a:rPr lang="en-US" sz="2400" dirty="0"/>
              <a:t>six </a:t>
            </a:r>
            <a:r>
              <a:rPr lang="en-US" sz="2400" dirty="0" smtClean="0"/>
              <a:t>dams for purposes including flood mitigation, irrigation, hydropower needs.  Management </a:t>
            </a:r>
            <a:r>
              <a:rPr lang="en-US" sz="2400" dirty="0"/>
              <a:t>decisions impact local residents, businesses, and ecosystems, which rely on accurate forecasting of river flows. However, environmental variables such as soil moisture, snowpack, and soil temperature have an unquantified influence on river run-off. In particular, the Northern Plains </a:t>
            </a:r>
            <a:r>
              <a:rPr lang="en-US" sz="2400" dirty="0" smtClean="0"/>
              <a:t>region </a:t>
            </a:r>
            <a:r>
              <a:rPr lang="en-US" sz="2400" dirty="0"/>
              <a:t>of the </a:t>
            </a:r>
            <a:r>
              <a:rPr lang="en-US" sz="2400" dirty="0" smtClean="0"/>
              <a:t>upper basin </a:t>
            </a:r>
            <a:r>
              <a:rPr lang="en-US" sz="2400" dirty="0"/>
              <a:t>is not adequately covered by </a:t>
            </a:r>
            <a:r>
              <a:rPr lang="en-US" sz="2400" dirty="0" smtClean="0"/>
              <a:t>ground </a:t>
            </a:r>
            <a:r>
              <a:rPr lang="en-US" sz="2400" dirty="0"/>
              <a:t>monitoring stations, resulting in a data-poor region and an incomplete understanding of the driving variables of run-off</a:t>
            </a:r>
            <a:r>
              <a:rPr lang="en-US" sz="2400" dirty="0" smtClean="0"/>
              <a:t>.</a:t>
            </a:r>
          </a:p>
          <a:p>
            <a:pPr algn="just">
              <a:lnSpc>
                <a:spcPct val="100000"/>
              </a:lnSpc>
              <a:spcBef>
                <a:spcPts val="2400"/>
              </a:spcBef>
            </a:pPr>
            <a:r>
              <a:rPr lang="en-US" sz="2400" dirty="0" err="1" smtClean="0"/>
              <a:t>Climatologies</a:t>
            </a:r>
            <a:r>
              <a:rPr lang="en-US" sz="2400" dirty="0" smtClean="0"/>
              <a:t> were created for each variable and mapped as 35-year averages. In the Upper Basin Plains focus region, snow water equivalent and soil moisture show increasing trends over the 35-year period. There are consistent differences in timing of soil freeze and thaw along an east to west gradient. These </a:t>
            </a:r>
            <a:r>
              <a:rPr lang="en-US" sz="2400" dirty="0"/>
              <a:t>results will aid the </a:t>
            </a:r>
            <a:r>
              <a:rPr lang="en-US" sz="2400" dirty="0" smtClean="0"/>
              <a:t>USACE management </a:t>
            </a:r>
            <a:r>
              <a:rPr lang="en-US" sz="2400" dirty="0"/>
              <a:t>team in their informed water management </a:t>
            </a:r>
            <a:r>
              <a:rPr lang="en-US" sz="2400" dirty="0" smtClean="0"/>
              <a:t>and communication with basin residents.</a:t>
            </a:r>
            <a:r>
              <a:rPr lang="en-US" sz="2400" b="1" dirty="0" smtClean="0"/>
              <a:t> </a:t>
            </a:r>
          </a:p>
        </p:txBody>
      </p:sp>
      <p:sp>
        <p:nvSpPr>
          <p:cNvPr id="16" name="TextBox 15"/>
          <p:cNvSpPr txBox="1"/>
          <p:nvPr/>
        </p:nvSpPr>
        <p:spPr>
          <a:xfrm>
            <a:off x="999417" y="4906361"/>
            <a:ext cx="2832475"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8872152" y="4943158"/>
            <a:ext cx="3483105"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3747" y="14373464"/>
            <a:ext cx="384553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8920402" y="9777608"/>
            <a:ext cx="4486744"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17336933" y="4906418"/>
            <a:ext cx="572493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17336933" y="13206961"/>
            <a:ext cx="535402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842431" y="23374076"/>
            <a:ext cx="3642736"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6605783" y="30218729"/>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17455866" y="898597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913747" y="30218729"/>
            <a:ext cx="5435796"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399" y="3992182"/>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chemeClr val="tx2">
                    <a:lumMod val="75000"/>
                  </a:schemeClr>
                </a:solidFill>
              </a:rPr>
              <a:t>Emily Sturdivant (Project Lead), Alec </a:t>
            </a:r>
            <a:r>
              <a:rPr lang="en-US" dirty="0" err="1" smtClean="0">
                <a:solidFill>
                  <a:schemeClr val="tx2">
                    <a:lumMod val="75000"/>
                  </a:schemeClr>
                </a:solidFill>
              </a:rPr>
              <a:t>Courtright</a:t>
            </a:r>
            <a:r>
              <a:rPr lang="en-US" dirty="0" smtClean="0">
                <a:solidFill>
                  <a:schemeClr val="tx2">
                    <a:lumMod val="75000"/>
                  </a:schemeClr>
                </a:solidFill>
              </a:rPr>
              <a:t>, Nancy </a:t>
            </a:r>
            <a:r>
              <a:rPr lang="en-US" dirty="0" err="1" smtClean="0">
                <a:solidFill>
                  <a:schemeClr val="tx2">
                    <a:lumMod val="75000"/>
                  </a:schemeClr>
                </a:solidFill>
              </a:rPr>
              <a:t>Barnhardt</a:t>
            </a:r>
            <a:r>
              <a:rPr lang="en-US" dirty="0" smtClean="0">
                <a:solidFill>
                  <a:schemeClr val="tx2">
                    <a:lumMod val="75000"/>
                  </a:schemeClr>
                </a:solidFill>
              </a:rPr>
              <a:t>, and Sam Swanson</a:t>
            </a:r>
          </a:p>
          <a:p>
            <a:r>
              <a:rPr lang="en-US" sz="2400" dirty="0" smtClean="0">
                <a:solidFill>
                  <a:schemeClr val="tx2">
                    <a:lumMod val="75000"/>
                  </a:schemeClr>
                </a:solidFill>
              </a:rPr>
              <a:t>DEVELOP National Program at NOAA National Centers of Environmental Information</a:t>
            </a:r>
            <a:endParaRPr lang="en-US" sz="2400" dirty="0">
              <a:solidFill>
                <a:schemeClr val="tx2">
                  <a:lumMod val="75000"/>
                </a:schemeClr>
              </a:solidFill>
            </a:endParaRPr>
          </a:p>
        </p:txBody>
      </p:sp>
      <p:grpSp>
        <p:nvGrpSpPr>
          <p:cNvPr id="33" name="Group 32"/>
          <p:cNvGrpSpPr/>
          <p:nvPr/>
        </p:nvGrpSpPr>
        <p:grpSpPr>
          <a:xfrm rot="1094434">
            <a:off x="713130" y="15234293"/>
            <a:ext cx="17794085" cy="14980364"/>
            <a:chOff x="2686050" y="20413076"/>
            <a:chExt cx="18162290" cy="14271495"/>
          </a:xfrm>
          <a:solidFill>
            <a:schemeClr val="accent1">
              <a:lumMod val="40000"/>
              <a:lumOff val="60000"/>
            </a:schemeClr>
          </a:solidFill>
        </p:grpSpPr>
        <p:cxnSp>
          <p:nvCxnSpPr>
            <p:cNvPr id="34" name="Straight Connector 33"/>
            <p:cNvCxnSpPr/>
            <p:nvPr/>
          </p:nvCxnSpPr>
          <p:spPr>
            <a:xfrm rot="20505566">
              <a:off x="9472275" y="25796071"/>
              <a:ext cx="11376065" cy="888850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20505566">
              <a:off x="9730454" y="24215100"/>
              <a:ext cx="9456437" cy="3076035"/>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20505566" flipV="1">
              <a:off x="7727561" y="20929442"/>
              <a:ext cx="9926934" cy="103808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7" name="Block Arc 36"/>
            <p:cNvSpPr/>
            <p:nvPr/>
          </p:nvSpPr>
          <p:spPr>
            <a:xfrm rot="5400000">
              <a:off x="6791324" y="21394152"/>
              <a:ext cx="10115552" cy="8153400"/>
            </a:xfrm>
            <a:prstGeom prst="blockArc">
              <a:avLst>
                <a:gd name="adj1" fmla="val 10925766"/>
                <a:gd name="adj2" fmla="val 21448375"/>
                <a:gd name="adj3" fmla="val 14434"/>
              </a:avLst>
            </a:prstGeom>
            <a:grpFill/>
            <a:ln>
              <a:solidFill>
                <a:schemeClr val="accent1">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Block Arc 37"/>
            <p:cNvSpPr/>
            <p:nvPr/>
          </p:nvSpPr>
          <p:spPr>
            <a:xfrm rot="5400000">
              <a:off x="5325222" y="23031700"/>
              <a:ext cx="6648449" cy="4878304"/>
            </a:xfrm>
            <a:prstGeom prst="blockArc">
              <a:avLst/>
            </a:prstGeom>
            <a:grpFill/>
            <a:ln>
              <a:solidFill>
                <a:schemeClr val="accent1">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Flowchart: Connector 38"/>
            <p:cNvSpPr/>
            <p:nvPr/>
          </p:nvSpPr>
          <p:spPr>
            <a:xfrm>
              <a:off x="2686050" y="23260551"/>
              <a:ext cx="4667245" cy="4420602"/>
            </a:xfrm>
            <a:prstGeom prst="flowChartConnector">
              <a:avLst/>
            </a:prstGeom>
            <a:grpFill/>
            <a:ln>
              <a:solidFill>
                <a:schemeClr val="accent1">
                  <a:lumMod val="40000"/>
                  <a:lumOff val="6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7376513" y="16384994"/>
            <a:ext cx="3744906" cy="1938992"/>
          </a:xfrm>
          <a:prstGeom prst="rect">
            <a:avLst/>
          </a:prstGeom>
          <a:noFill/>
        </p:spPr>
        <p:txBody>
          <a:bodyPr wrap="square" rtlCol="0">
            <a:spAutoFit/>
          </a:bodyPr>
          <a:lstStyle>
            <a:defPPr>
              <a:defRPr lang="en-US"/>
            </a:defPPr>
            <a:lvl1pPr>
              <a:defRPr sz="4000"/>
            </a:lvl1pPr>
          </a:lstStyle>
          <a:p>
            <a:pPr marL="457200" indent="-457200">
              <a:buFont typeface="+mj-lt"/>
              <a:buAutoNum type="arabicPeriod"/>
            </a:pPr>
            <a:r>
              <a:rPr lang="en-US" sz="2400" b="1" dirty="0">
                <a:solidFill>
                  <a:schemeClr val="tx1">
                    <a:lumMod val="50000"/>
                  </a:schemeClr>
                </a:solidFill>
              </a:rPr>
              <a:t>Focus </a:t>
            </a:r>
            <a:r>
              <a:rPr lang="en-US" sz="2400" b="1" dirty="0" smtClean="0">
                <a:solidFill>
                  <a:schemeClr val="tx1">
                    <a:lumMod val="50000"/>
                  </a:schemeClr>
                </a:solidFill>
              </a:rPr>
              <a:t>area </a:t>
            </a:r>
            <a:r>
              <a:rPr lang="en-US" sz="2400" b="1" dirty="0">
                <a:solidFill>
                  <a:schemeClr val="accent4">
                    <a:lumMod val="50000"/>
                  </a:schemeClr>
                </a:solidFill>
              </a:rPr>
              <a:t>a</a:t>
            </a:r>
            <a:r>
              <a:rPr lang="en-US" sz="2400" b="1" dirty="0" smtClean="0">
                <a:solidFill>
                  <a:schemeClr val="accent4">
                    <a:lumMod val="50000"/>
                  </a:schemeClr>
                </a:solidFill>
              </a:rPr>
              <a:t>verage </a:t>
            </a:r>
            <a:r>
              <a:rPr lang="en-US" sz="2400" b="1" dirty="0">
                <a:solidFill>
                  <a:schemeClr val="accent4">
                    <a:lumMod val="50000"/>
                  </a:schemeClr>
                </a:solidFill>
              </a:rPr>
              <a:t>temperature</a:t>
            </a:r>
            <a:r>
              <a:rPr lang="en-US" sz="2400" b="1" dirty="0">
                <a:solidFill>
                  <a:schemeClr val="tx1">
                    <a:lumMod val="50000"/>
                  </a:schemeClr>
                </a:solidFill>
              </a:rPr>
              <a:t> </a:t>
            </a:r>
            <a:endParaRPr lang="en-US" sz="2400" b="1" dirty="0">
              <a:solidFill>
                <a:schemeClr val="accent4">
                  <a:lumMod val="50000"/>
                </a:schemeClr>
              </a:solidFill>
            </a:endParaRPr>
          </a:p>
          <a:p>
            <a:pPr marL="457200" indent="-457200">
              <a:buFont typeface="+mj-lt"/>
              <a:buAutoNum type="arabicPeriod"/>
            </a:pPr>
            <a:r>
              <a:rPr lang="en-US" sz="2400" b="1" dirty="0" smtClean="0">
                <a:solidFill>
                  <a:schemeClr val="tx1">
                    <a:lumMod val="50000"/>
                  </a:schemeClr>
                </a:solidFill>
              </a:rPr>
              <a:t>1979-2015 </a:t>
            </a:r>
            <a:r>
              <a:rPr lang="en-US" sz="2400" b="1" dirty="0">
                <a:solidFill>
                  <a:schemeClr val="accent4">
                    <a:lumMod val="50000"/>
                  </a:schemeClr>
                </a:solidFill>
              </a:rPr>
              <a:t>a</a:t>
            </a:r>
            <a:r>
              <a:rPr lang="en-US" sz="2400" b="1" dirty="0" smtClean="0">
                <a:solidFill>
                  <a:schemeClr val="accent4">
                    <a:lumMod val="50000"/>
                  </a:schemeClr>
                </a:solidFill>
              </a:rPr>
              <a:t>verage</a:t>
            </a:r>
            <a:r>
              <a:rPr lang="en-US" sz="2400" b="1" dirty="0" smtClean="0">
                <a:solidFill>
                  <a:schemeClr val="tx1">
                    <a:lumMod val="50000"/>
                  </a:schemeClr>
                </a:solidFill>
              </a:rPr>
              <a:t> </a:t>
            </a:r>
            <a:r>
              <a:rPr lang="en-US" sz="2400" b="1" dirty="0" smtClean="0">
                <a:solidFill>
                  <a:schemeClr val="accent4">
                    <a:lumMod val="50000"/>
                  </a:schemeClr>
                </a:solidFill>
              </a:rPr>
              <a:t>monthly soil freeze/thaw </a:t>
            </a:r>
            <a:r>
              <a:rPr lang="en-US" sz="2400" b="1" dirty="0" smtClean="0">
                <a:solidFill>
                  <a:schemeClr val="tx1">
                    <a:lumMod val="50000"/>
                  </a:schemeClr>
                </a:solidFill>
              </a:rPr>
              <a:t>per pixel.</a:t>
            </a:r>
          </a:p>
        </p:txBody>
      </p:sp>
      <p:sp>
        <p:nvSpPr>
          <p:cNvPr id="41" name="TextBox 40"/>
          <p:cNvSpPr txBox="1"/>
          <p:nvPr/>
        </p:nvSpPr>
        <p:spPr>
          <a:xfrm>
            <a:off x="7500709" y="19152674"/>
            <a:ext cx="3743780" cy="1985159"/>
          </a:xfrm>
          <a:prstGeom prst="rect">
            <a:avLst/>
          </a:prstGeom>
          <a:noFill/>
        </p:spPr>
        <p:txBody>
          <a:bodyPr wrap="square" rtlCol="0">
            <a:spAutoFit/>
          </a:bodyPr>
          <a:lstStyle/>
          <a:p>
            <a:pPr algn="ctr"/>
            <a:endParaRPr lang="en-US" sz="2700" b="1" dirty="0">
              <a:solidFill>
                <a:schemeClr val="tx2">
                  <a:lumMod val="75000"/>
                </a:schemeClr>
              </a:solidFill>
            </a:endParaRPr>
          </a:p>
          <a:p>
            <a:pPr marL="514350" indent="-514350">
              <a:buFont typeface="+mj-lt"/>
              <a:buAutoNum type="arabicPeriod"/>
            </a:pPr>
            <a:r>
              <a:rPr lang="en-US" sz="2400" b="1" dirty="0" smtClean="0">
                <a:solidFill>
                  <a:schemeClr val="accent4">
                    <a:lumMod val="50000"/>
                  </a:schemeClr>
                </a:solidFill>
              </a:rPr>
              <a:t>Monthly and yearly averages </a:t>
            </a:r>
            <a:r>
              <a:rPr lang="en-US" sz="2400" b="1" dirty="0" smtClean="0">
                <a:solidFill>
                  <a:schemeClr val="tx1">
                    <a:lumMod val="50000"/>
                  </a:schemeClr>
                </a:solidFill>
              </a:rPr>
              <a:t>of soil moisture content</a:t>
            </a:r>
          </a:p>
          <a:p>
            <a:endParaRPr lang="en-US" sz="2400" b="1" dirty="0" smtClean="0">
              <a:solidFill>
                <a:schemeClr val="tx1">
                  <a:lumMod val="50000"/>
                </a:schemeClr>
              </a:solidFill>
            </a:endParaRPr>
          </a:p>
        </p:txBody>
      </p:sp>
      <p:sp>
        <p:nvSpPr>
          <p:cNvPr id="43" name="TextBox 42"/>
          <p:cNvSpPr txBox="1"/>
          <p:nvPr/>
        </p:nvSpPr>
        <p:spPr>
          <a:xfrm>
            <a:off x="11268036" y="16171849"/>
            <a:ext cx="5063656" cy="1200329"/>
          </a:xfrm>
          <a:prstGeom prst="rect">
            <a:avLst/>
          </a:prstGeom>
          <a:noFill/>
        </p:spPr>
        <p:txBody>
          <a:bodyPr wrap="square" rtlCol="0">
            <a:spAutoFit/>
          </a:bodyPr>
          <a:lstStyle/>
          <a:p>
            <a:pPr marL="342900" indent="-342900">
              <a:buClr>
                <a:schemeClr val="accent2"/>
              </a:buClr>
              <a:buFont typeface="Webdings" panose="05030102010509060703" pitchFamily="18" charset="2"/>
              <a:buChar char=""/>
            </a:pPr>
            <a:r>
              <a:rPr lang="en-US" sz="2400" b="1" dirty="0">
                <a:solidFill>
                  <a:srgbClr val="0070C0"/>
                </a:solidFill>
              </a:rPr>
              <a:t>Monthly </a:t>
            </a:r>
            <a:r>
              <a:rPr lang="en-US" sz="2400" b="1" dirty="0" err="1">
                <a:solidFill>
                  <a:srgbClr val="0070C0"/>
                </a:solidFill>
              </a:rPr>
              <a:t>climatologies</a:t>
            </a:r>
            <a:endParaRPr lang="en-US" sz="2400" b="1" dirty="0">
              <a:solidFill>
                <a:srgbClr val="0070C0"/>
              </a:solidFill>
            </a:endParaRPr>
          </a:p>
          <a:p>
            <a:pPr marL="342900" indent="-342900">
              <a:buClr>
                <a:schemeClr val="accent2"/>
              </a:buClr>
              <a:buFont typeface="Webdings" panose="05030102010509060703" pitchFamily="18" charset="2"/>
              <a:buChar char=""/>
            </a:pPr>
            <a:r>
              <a:rPr lang="en-US" sz="2400" b="1" dirty="0" smtClean="0">
                <a:solidFill>
                  <a:srgbClr val="C00000"/>
                </a:solidFill>
              </a:rPr>
              <a:t>Focus area first, last, and duration of frozen soil months</a:t>
            </a:r>
            <a:endParaRPr lang="en-US" sz="2400" b="1" dirty="0">
              <a:solidFill>
                <a:srgbClr val="C00000"/>
              </a:solidFill>
            </a:endParaRPr>
          </a:p>
        </p:txBody>
      </p:sp>
      <p:sp>
        <p:nvSpPr>
          <p:cNvPr id="45" name="TextBox 44"/>
          <p:cNvSpPr txBox="1"/>
          <p:nvPr/>
        </p:nvSpPr>
        <p:spPr>
          <a:xfrm>
            <a:off x="5430673" y="19152674"/>
            <a:ext cx="2722693" cy="584775"/>
          </a:xfrm>
          <a:prstGeom prst="rect">
            <a:avLst/>
          </a:prstGeom>
          <a:noFill/>
        </p:spPr>
        <p:txBody>
          <a:bodyPr wrap="square" rtlCol="0">
            <a:spAutoFit/>
          </a:bodyPr>
          <a:lstStyle/>
          <a:p>
            <a:r>
              <a:rPr lang="en-US" sz="3200" b="1" dirty="0" smtClean="0">
                <a:solidFill>
                  <a:schemeClr val="accent3">
                    <a:lumMod val="50000"/>
                  </a:schemeClr>
                </a:solidFill>
              </a:rPr>
              <a:t>Soil Moisture</a:t>
            </a:r>
            <a:endParaRPr lang="en-US" sz="3200" b="1" dirty="0">
              <a:solidFill>
                <a:schemeClr val="accent3">
                  <a:lumMod val="50000"/>
                </a:schemeClr>
              </a:solidFill>
            </a:endParaRPr>
          </a:p>
        </p:txBody>
      </p:sp>
      <p:sp>
        <p:nvSpPr>
          <p:cNvPr id="46" name="TextBox 45"/>
          <p:cNvSpPr txBox="1"/>
          <p:nvPr/>
        </p:nvSpPr>
        <p:spPr>
          <a:xfrm>
            <a:off x="4873872" y="16705835"/>
            <a:ext cx="2911808" cy="1077218"/>
          </a:xfrm>
          <a:prstGeom prst="rect">
            <a:avLst/>
          </a:prstGeom>
          <a:noFill/>
        </p:spPr>
        <p:txBody>
          <a:bodyPr wrap="square" rtlCol="0">
            <a:spAutoFit/>
          </a:bodyPr>
          <a:lstStyle/>
          <a:p>
            <a:r>
              <a:rPr lang="en-US" sz="3200" b="1" dirty="0" smtClean="0">
                <a:solidFill>
                  <a:schemeClr val="accent3">
                    <a:lumMod val="50000"/>
                  </a:schemeClr>
                </a:solidFill>
              </a:rPr>
              <a:t>Soil Temperature</a:t>
            </a:r>
            <a:endParaRPr lang="en-US" sz="3200" b="1" dirty="0">
              <a:solidFill>
                <a:schemeClr val="accent3">
                  <a:lumMod val="50000"/>
                </a:schemeClr>
              </a:solidFill>
            </a:endParaRPr>
          </a:p>
        </p:txBody>
      </p:sp>
      <p:sp>
        <p:nvSpPr>
          <p:cNvPr id="47" name="TextBox 46"/>
          <p:cNvSpPr txBox="1"/>
          <p:nvPr/>
        </p:nvSpPr>
        <p:spPr>
          <a:xfrm>
            <a:off x="3910426" y="20249372"/>
            <a:ext cx="2419350" cy="1077218"/>
          </a:xfrm>
          <a:prstGeom prst="rect">
            <a:avLst/>
          </a:prstGeom>
          <a:noFill/>
        </p:spPr>
        <p:txBody>
          <a:bodyPr wrap="square" rtlCol="0">
            <a:spAutoFit/>
          </a:bodyPr>
          <a:lstStyle/>
          <a:p>
            <a:r>
              <a:rPr lang="en-US" sz="3200" b="1" dirty="0" smtClean="0">
                <a:solidFill>
                  <a:schemeClr val="accent3">
                    <a:lumMod val="50000"/>
                  </a:schemeClr>
                </a:solidFill>
              </a:rPr>
              <a:t>Snow Water Equivalent</a:t>
            </a:r>
            <a:endParaRPr lang="en-US" sz="3200" b="1" dirty="0">
              <a:solidFill>
                <a:schemeClr val="accent3">
                  <a:lumMod val="50000"/>
                </a:schemeClr>
              </a:solidFill>
            </a:endParaRPr>
          </a:p>
        </p:txBody>
      </p:sp>
      <p:grpSp>
        <p:nvGrpSpPr>
          <p:cNvPr id="48" name="Group 47"/>
          <p:cNvGrpSpPr/>
          <p:nvPr/>
        </p:nvGrpSpPr>
        <p:grpSpPr>
          <a:xfrm rot="466692">
            <a:off x="1111223" y="14302875"/>
            <a:ext cx="13201614" cy="5570039"/>
            <a:chOff x="1543737" y="19616576"/>
            <a:chExt cx="13201614" cy="5570039"/>
          </a:xfrm>
        </p:grpSpPr>
        <p:sp>
          <p:nvSpPr>
            <p:cNvPr id="49" name="TextBox 48"/>
            <p:cNvSpPr txBox="1"/>
            <p:nvPr/>
          </p:nvSpPr>
          <p:spPr>
            <a:xfrm rot="21133308">
              <a:off x="2994039" y="23616955"/>
              <a:ext cx="3314700" cy="1569660"/>
            </a:xfrm>
            <a:prstGeom prst="rect">
              <a:avLst/>
            </a:prstGeom>
            <a:noFill/>
          </p:spPr>
          <p:txBody>
            <a:bodyPr wrap="square" rtlCol="0">
              <a:spAutoFit/>
            </a:bodyPr>
            <a:lstStyle/>
            <a:p>
              <a:pPr algn="ctr"/>
              <a:r>
                <a:rPr lang="en-US" sz="4800" b="1" dirty="0" smtClean="0">
                  <a:solidFill>
                    <a:schemeClr val="tx1">
                      <a:lumMod val="50000"/>
                    </a:schemeClr>
                  </a:solidFill>
                </a:rPr>
                <a:t>Data Acquisition</a:t>
              </a:r>
            </a:p>
          </p:txBody>
        </p:sp>
        <p:sp>
          <p:nvSpPr>
            <p:cNvPr id="50" name="TextBox 49"/>
            <p:cNvSpPr txBox="1"/>
            <p:nvPr/>
          </p:nvSpPr>
          <p:spPr>
            <a:xfrm rot="21133308">
              <a:off x="1543737" y="21669252"/>
              <a:ext cx="2591547" cy="1023037"/>
            </a:xfrm>
            <a:prstGeom prst="rect">
              <a:avLst/>
            </a:prstGeom>
            <a:noFill/>
          </p:spPr>
          <p:txBody>
            <a:bodyPr wrap="square" rtlCol="0">
              <a:spAutoFit/>
            </a:bodyPr>
            <a:lstStyle/>
            <a:p>
              <a:r>
                <a:rPr lang="en-US" b="1" dirty="0" smtClean="0">
                  <a:solidFill>
                    <a:schemeClr val="bg2">
                      <a:lumMod val="65000"/>
                    </a:schemeClr>
                  </a:solidFill>
                </a:rPr>
                <a:t>1. </a:t>
              </a:r>
              <a:r>
                <a:rPr lang="en-US" b="1" dirty="0" smtClean="0">
                  <a:solidFill>
                    <a:schemeClr val="bg2">
                      <a:lumMod val="50000"/>
                    </a:schemeClr>
                  </a:solidFill>
                </a:rPr>
                <a:t>Data</a:t>
              </a:r>
              <a:endParaRPr lang="en-US" b="1" dirty="0">
                <a:solidFill>
                  <a:schemeClr val="bg2">
                    <a:lumMod val="50000"/>
                  </a:schemeClr>
                </a:solidFill>
              </a:endParaRPr>
            </a:p>
          </p:txBody>
        </p:sp>
        <p:sp>
          <p:nvSpPr>
            <p:cNvPr id="51" name="TextBox 50"/>
            <p:cNvSpPr txBox="1"/>
            <p:nvPr/>
          </p:nvSpPr>
          <p:spPr>
            <a:xfrm rot="21133308">
              <a:off x="5559216" y="20683400"/>
              <a:ext cx="4838699" cy="1023037"/>
            </a:xfrm>
            <a:prstGeom prst="rect">
              <a:avLst/>
            </a:prstGeom>
            <a:noFill/>
          </p:spPr>
          <p:txBody>
            <a:bodyPr wrap="square" rtlCol="0">
              <a:spAutoFit/>
            </a:bodyPr>
            <a:lstStyle/>
            <a:p>
              <a:r>
                <a:rPr lang="en-US" b="1" dirty="0" smtClean="0">
                  <a:solidFill>
                    <a:schemeClr val="bg2">
                      <a:lumMod val="65000"/>
                    </a:schemeClr>
                  </a:solidFill>
                </a:rPr>
                <a:t>2. </a:t>
              </a:r>
              <a:r>
                <a:rPr lang="en-US" b="1" dirty="0" smtClean="0">
                  <a:solidFill>
                    <a:schemeClr val="bg2">
                      <a:lumMod val="50000"/>
                    </a:schemeClr>
                  </a:solidFill>
                </a:rPr>
                <a:t>Processing</a:t>
              </a:r>
              <a:endParaRPr lang="en-US" b="1" dirty="0">
                <a:solidFill>
                  <a:schemeClr val="bg2">
                    <a:lumMod val="50000"/>
                  </a:schemeClr>
                </a:solidFill>
              </a:endParaRPr>
            </a:p>
          </p:txBody>
        </p:sp>
        <p:sp>
          <p:nvSpPr>
            <p:cNvPr id="52" name="TextBox 51"/>
            <p:cNvSpPr txBox="1"/>
            <p:nvPr/>
          </p:nvSpPr>
          <p:spPr>
            <a:xfrm rot="21133308">
              <a:off x="10535296" y="19616576"/>
              <a:ext cx="4210055" cy="1023037"/>
            </a:xfrm>
            <a:prstGeom prst="rect">
              <a:avLst/>
            </a:prstGeom>
            <a:noFill/>
          </p:spPr>
          <p:txBody>
            <a:bodyPr wrap="square" rtlCol="0">
              <a:spAutoFit/>
            </a:bodyPr>
            <a:lstStyle/>
            <a:p>
              <a:r>
                <a:rPr lang="en-US" b="1" dirty="0">
                  <a:solidFill>
                    <a:schemeClr val="bg2">
                      <a:lumMod val="65000"/>
                    </a:schemeClr>
                  </a:solidFill>
                </a:rPr>
                <a:t>3</a:t>
              </a:r>
              <a:r>
                <a:rPr lang="en-US" b="1" dirty="0" smtClean="0">
                  <a:solidFill>
                    <a:schemeClr val="bg2">
                      <a:lumMod val="65000"/>
                    </a:schemeClr>
                  </a:solidFill>
                </a:rPr>
                <a:t>.</a:t>
              </a:r>
              <a:r>
                <a:rPr lang="en-US" b="1" dirty="0" smtClean="0">
                  <a:solidFill>
                    <a:schemeClr val="bg2">
                      <a:lumMod val="50000"/>
                    </a:schemeClr>
                  </a:solidFill>
                </a:rPr>
                <a:t> Analysis</a:t>
              </a:r>
              <a:endParaRPr lang="en-US" b="1" dirty="0">
                <a:solidFill>
                  <a:schemeClr val="bg2">
                    <a:lumMod val="50000"/>
                  </a:schemeClr>
                </a:solidFill>
              </a:endParaRPr>
            </a:p>
          </p:txBody>
        </p:sp>
      </p:grpSp>
      <p:sp>
        <p:nvSpPr>
          <p:cNvPr id="53" name="TextBox 52"/>
          <p:cNvSpPr txBox="1"/>
          <p:nvPr/>
        </p:nvSpPr>
        <p:spPr>
          <a:xfrm>
            <a:off x="5950784" y="21759664"/>
            <a:ext cx="3520207" cy="1569660"/>
          </a:xfrm>
          <a:prstGeom prst="rect">
            <a:avLst/>
          </a:prstGeom>
          <a:noFill/>
        </p:spPr>
        <p:txBody>
          <a:bodyPr wrap="square" rtlCol="0">
            <a:spAutoFit/>
          </a:bodyPr>
          <a:lstStyle/>
          <a:p>
            <a:pPr marL="457200" lvl="0" indent="-457200">
              <a:buFont typeface="+mj-lt"/>
              <a:buAutoNum type="arabicPeriod"/>
            </a:pPr>
            <a:r>
              <a:rPr lang="en-US" sz="2400" b="1" dirty="0" smtClean="0">
                <a:solidFill>
                  <a:schemeClr val="accent4">
                    <a:lumMod val="50000"/>
                  </a:schemeClr>
                </a:solidFill>
              </a:rPr>
              <a:t>Max SWE </a:t>
            </a:r>
            <a:r>
              <a:rPr lang="en-US" sz="2400" b="1" dirty="0" smtClean="0">
                <a:solidFill>
                  <a:schemeClr val="tx1">
                    <a:lumMod val="50000"/>
                  </a:schemeClr>
                </a:solidFill>
              </a:rPr>
              <a:t>by pixel since 1979</a:t>
            </a:r>
          </a:p>
          <a:p>
            <a:pPr marL="457200" lvl="0" indent="-457200">
              <a:buFont typeface="+mj-lt"/>
              <a:buAutoNum type="arabicPeriod"/>
            </a:pPr>
            <a:r>
              <a:rPr lang="en-US" sz="2400" b="1" dirty="0" smtClean="0">
                <a:solidFill>
                  <a:schemeClr val="accent4">
                    <a:lumMod val="50000"/>
                  </a:schemeClr>
                </a:solidFill>
              </a:rPr>
              <a:t>Average max SWE by </a:t>
            </a:r>
            <a:r>
              <a:rPr lang="en-US" sz="2400" b="1" dirty="0" smtClean="0">
                <a:solidFill>
                  <a:schemeClr val="tx1">
                    <a:lumMod val="50000"/>
                  </a:schemeClr>
                </a:solidFill>
              </a:rPr>
              <a:t>month</a:t>
            </a:r>
            <a:r>
              <a:rPr lang="en-US" sz="2400" b="1" dirty="0">
                <a:solidFill>
                  <a:schemeClr val="tx1">
                    <a:lumMod val="50000"/>
                  </a:schemeClr>
                </a:solidFill>
              </a:rPr>
              <a:t> </a:t>
            </a:r>
            <a:r>
              <a:rPr lang="en-US" sz="2400" b="1" dirty="0" smtClean="0">
                <a:solidFill>
                  <a:schemeClr val="tx1">
                    <a:lumMod val="50000"/>
                  </a:schemeClr>
                </a:solidFill>
              </a:rPr>
              <a:t>and year</a:t>
            </a:r>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91455" y="6915081"/>
            <a:ext cx="1589837" cy="2310232"/>
          </a:xfrm>
          <a:prstGeom prst="rect">
            <a:avLst/>
          </a:prstGeom>
        </p:spPr>
      </p:pic>
      <p:pic>
        <p:nvPicPr>
          <p:cNvPr id="17" name="Picture 2" descr="http://www.goes-r.gov/multimedia/images/flight/earth_reflecti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457304">
            <a:off x="17557084" y="5784747"/>
            <a:ext cx="1880796" cy="106265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9918" y="31113231"/>
            <a:ext cx="4343238" cy="3631363"/>
          </a:xfrm>
          <a:prstGeom prst="rect">
            <a:avLst/>
          </a:prstGeom>
        </p:spPr>
      </p:pic>
      <p:sp>
        <p:nvSpPr>
          <p:cNvPr id="55" name="TextBox 54"/>
          <p:cNvSpPr txBox="1"/>
          <p:nvPr/>
        </p:nvSpPr>
        <p:spPr>
          <a:xfrm>
            <a:off x="17935720" y="14097332"/>
            <a:ext cx="7885404" cy="954107"/>
          </a:xfrm>
          <a:prstGeom prst="rect">
            <a:avLst/>
          </a:prstGeom>
          <a:noFill/>
        </p:spPr>
        <p:txBody>
          <a:bodyPr wrap="square" rtlCol="0">
            <a:spAutoFit/>
          </a:bodyPr>
          <a:lstStyle/>
          <a:p>
            <a:pPr algn="ctr"/>
            <a:r>
              <a:rPr lang="en-US" sz="2800" b="1" dirty="0" smtClean="0">
                <a:solidFill>
                  <a:schemeClr val="bg2">
                    <a:lumMod val="50000"/>
                  </a:schemeClr>
                </a:solidFill>
              </a:rPr>
              <a:t>Monthly Soil Freezing Climatology 1979-2015:  March</a:t>
            </a:r>
            <a:endParaRPr lang="en-US" sz="2800" b="1" dirty="0">
              <a:solidFill>
                <a:schemeClr val="bg2">
                  <a:lumMod val="50000"/>
                </a:schemeClr>
              </a:solidFill>
            </a:endParaRPr>
          </a:p>
        </p:txBody>
      </p:sp>
      <p:sp>
        <p:nvSpPr>
          <p:cNvPr id="56" name="Rectangle 55"/>
          <p:cNvSpPr/>
          <p:nvPr/>
        </p:nvSpPr>
        <p:spPr>
          <a:xfrm>
            <a:off x="19379446" y="17688349"/>
            <a:ext cx="475423" cy="438150"/>
          </a:xfrm>
          <a:prstGeom prst="rect">
            <a:avLst/>
          </a:prstGeom>
          <a:solidFill>
            <a:srgbClr val="6C1A04"/>
          </a:solidFill>
          <a:ln>
            <a:solidFill>
              <a:srgbClr val="6C1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9379446" y="18186748"/>
            <a:ext cx="475423" cy="43815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8048494" y="17738147"/>
            <a:ext cx="1458431" cy="369332"/>
          </a:xfrm>
          <a:prstGeom prst="rect">
            <a:avLst/>
          </a:prstGeom>
          <a:noFill/>
        </p:spPr>
        <p:txBody>
          <a:bodyPr wrap="square" rtlCol="0">
            <a:spAutoFit/>
          </a:bodyPr>
          <a:lstStyle/>
          <a:p>
            <a:pPr algn="ctr"/>
            <a:r>
              <a:rPr lang="en-US" sz="1800" dirty="0" smtClean="0">
                <a:solidFill>
                  <a:schemeClr val="bg2">
                    <a:lumMod val="50000"/>
                  </a:schemeClr>
                </a:solidFill>
              </a:rPr>
              <a:t>Not</a:t>
            </a:r>
            <a:r>
              <a:rPr lang="en-US" sz="1800" b="1" dirty="0" smtClean="0">
                <a:solidFill>
                  <a:schemeClr val="bg2">
                    <a:lumMod val="50000"/>
                  </a:schemeClr>
                </a:solidFill>
              </a:rPr>
              <a:t> </a:t>
            </a:r>
            <a:r>
              <a:rPr lang="en-US" sz="1800" dirty="0" smtClean="0">
                <a:solidFill>
                  <a:schemeClr val="bg2">
                    <a:lumMod val="50000"/>
                  </a:schemeClr>
                </a:solidFill>
              </a:rPr>
              <a:t>Frozen</a:t>
            </a:r>
            <a:endParaRPr lang="en-US" sz="1800" dirty="0">
              <a:solidFill>
                <a:schemeClr val="bg2">
                  <a:lumMod val="50000"/>
                </a:schemeClr>
              </a:solidFill>
            </a:endParaRPr>
          </a:p>
        </p:txBody>
      </p:sp>
      <p:sp>
        <p:nvSpPr>
          <p:cNvPr id="59" name="TextBox 58"/>
          <p:cNvSpPr txBox="1"/>
          <p:nvPr/>
        </p:nvSpPr>
        <p:spPr>
          <a:xfrm>
            <a:off x="18048494" y="18165183"/>
            <a:ext cx="1458431" cy="369332"/>
          </a:xfrm>
          <a:prstGeom prst="rect">
            <a:avLst/>
          </a:prstGeom>
          <a:noFill/>
        </p:spPr>
        <p:txBody>
          <a:bodyPr wrap="square" rtlCol="0">
            <a:spAutoFit/>
          </a:bodyPr>
          <a:lstStyle/>
          <a:p>
            <a:pPr algn="ctr"/>
            <a:r>
              <a:rPr lang="en-US" sz="1800" dirty="0" smtClean="0">
                <a:solidFill>
                  <a:schemeClr val="bg2">
                    <a:lumMod val="50000"/>
                  </a:schemeClr>
                </a:solidFill>
              </a:rPr>
              <a:t>Frozen</a:t>
            </a:r>
            <a:endParaRPr lang="en-US" sz="1800" dirty="0">
              <a:solidFill>
                <a:schemeClr val="bg2">
                  <a:lumMod val="50000"/>
                </a:schemeClr>
              </a:solidFill>
            </a:endParaRPr>
          </a:p>
        </p:txBody>
      </p:sp>
      <p:sp>
        <p:nvSpPr>
          <p:cNvPr id="60" name="TextBox 59"/>
          <p:cNvSpPr txBox="1"/>
          <p:nvPr/>
        </p:nvSpPr>
        <p:spPr>
          <a:xfrm rot="16200000">
            <a:off x="24126723" y="16620503"/>
            <a:ext cx="3960313" cy="707886"/>
          </a:xfrm>
          <a:prstGeom prst="rect">
            <a:avLst/>
          </a:prstGeom>
          <a:noFill/>
        </p:spPr>
        <p:txBody>
          <a:bodyPr wrap="square" rtlCol="0">
            <a:spAutoFit/>
          </a:bodyPr>
          <a:lstStyle/>
          <a:p>
            <a:pPr algn="ctr"/>
            <a:r>
              <a:rPr lang="en-US" sz="4000" b="1" dirty="0" smtClean="0">
                <a:solidFill>
                  <a:schemeClr val="accent3">
                    <a:lumMod val="60000"/>
                    <a:lumOff val="40000"/>
                  </a:schemeClr>
                </a:solidFill>
              </a:rPr>
              <a:t>Soil Temperature</a:t>
            </a:r>
            <a:endParaRPr lang="en-US" sz="4000" b="1" dirty="0">
              <a:solidFill>
                <a:schemeClr val="accent3">
                  <a:lumMod val="60000"/>
                  <a:lumOff val="40000"/>
                </a:schemeClr>
              </a:solidFill>
            </a:endParaRPr>
          </a:p>
        </p:txBody>
      </p:sp>
      <p:sp>
        <p:nvSpPr>
          <p:cNvPr id="65" name="TextBox 64"/>
          <p:cNvSpPr txBox="1"/>
          <p:nvPr/>
        </p:nvSpPr>
        <p:spPr>
          <a:xfrm rot="16200000">
            <a:off x="23322999" y="30497172"/>
            <a:ext cx="5567762" cy="707886"/>
          </a:xfrm>
          <a:prstGeom prst="rect">
            <a:avLst/>
          </a:prstGeom>
          <a:noFill/>
        </p:spPr>
        <p:txBody>
          <a:bodyPr wrap="square" rtlCol="0">
            <a:spAutoFit/>
          </a:bodyPr>
          <a:lstStyle/>
          <a:p>
            <a:pPr algn="ctr"/>
            <a:r>
              <a:rPr lang="en-US" sz="4000" b="1" dirty="0" smtClean="0">
                <a:solidFill>
                  <a:schemeClr val="accent3">
                    <a:lumMod val="60000"/>
                    <a:lumOff val="40000"/>
                  </a:schemeClr>
                </a:solidFill>
              </a:rPr>
              <a:t>Snow Water Equivalent</a:t>
            </a:r>
            <a:endParaRPr lang="en-US" sz="4000" b="1" dirty="0">
              <a:solidFill>
                <a:schemeClr val="accent3">
                  <a:lumMod val="60000"/>
                  <a:lumOff val="40000"/>
                </a:schemeClr>
              </a:solidFill>
            </a:endParaRPr>
          </a:p>
        </p:txBody>
      </p:sp>
      <p:sp>
        <p:nvSpPr>
          <p:cNvPr id="66" name="TextBox 65"/>
          <p:cNvSpPr txBox="1"/>
          <p:nvPr/>
        </p:nvSpPr>
        <p:spPr>
          <a:xfrm rot="16200000">
            <a:off x="24123763" y="23252921"/>
            <a:ext cx="3960313" cy="707886"/>
          </a:xfrm>
          <a:prstGeom prst="rect">
            <a:avLst/>
          </a:prstGeom>
          <a:noFill/>
        </p:spPr>
        <p:txBody>
          <a:bodyPr wrap="square" rtlCol="0">
            <a:spAutoFit/>
          </a:bodyPr>
          <a:lstStyle/>
          <a:p>
            <a:pPr algn="ctr"/>
            <a:r>
              <a:rPr lang="en-US" sz="4000" b="1" dirty="0" smtClean="0">
                <a:solidFill>
                  <a:schemeClr val="accent3">
                    <a:lumMod val="60000"/>
                    <a:lumOff val="40000"/>
                  </a:schemeClr>
                </a:solidFill>
              </a:rPr>
              <a:t>Soil Moisture</a:t>
            </a:r>
            <a:endParaRPr lang="en-US" sz="4000" b="1" dirty="0">
              <a:solidFill>
                <a:schemeClr val="accent3">
                  <a:lumMod val="60000"/>
                  <a:lumOff val="40000"/>
                </a:schemeClr>
              </a:solidFill>
            </a:endParaRPr>
          </a:p>
        </p:txBody>
      </p:sp>
      <p:sp>
        <p:nvSpPr>
          <p:cNvPr id="68" name="TextBox 67"/>
          <p:cNvSpPr txBox="1"/>
          <p:nvPr/>
        </p:nvSpPr>
        <p:spPr>
          <a:xfrm>
            <a:off x="18038365" y="27651513"/>
            <a:ext cx="7885404" cy="523220"/>
          </a:xfrm>
          <a:prstGeom prst="rect">
            <a:avLst/>
          </a:prstGeom>
          <a:noFill/>
        </p:spPr>
        <p:txBody>
          <a:bodyPr wrap="square" rtlCol="0">
            <a:spAutoFit/>
          </a:bodyPr>
          <a:lstStyle/>
          <a:p>
            <a:pPr algn="ctr"/>
            <a:r>
              <a:rPr lang="en-US" sz="2800" b="1" dirty="0" smtClean="0">
                <a:solidFill>
                  <a:schemeClr val="bg2">
                    <a:lumMod val="50000"/>
                  </a:schemeClr>
                </a:solidFill>
              </a:rPr>
              <a:t>Trend in Average Maximum SWE</a:t>
            </a:r>
            <a:r>
              <a:rPr lang="en-US" sz="2800" b="1" dirty="0">
                <a:solidFill>
                  <a:schemeClr val="bg2">
                    <a:lumMod val="50000"/>
                  </a:schemeClr>
                </a:solidFill>
              </a:rPr>
              <a:t>:</a:t>
            </a:r>
            <a:r>
              <a:rPr lang="en-US" sz="2800" b="1" dirty="0" smtClean="0">
                <a:solidFill>
                  <a:schemeClr val="bg2">
                    <a:lumMod val="50000"/>
                  </a:schemeClr>
                </a:solidFill>
              </a:rPr>
              <a:t> 1979-2012</a:t>
            </a:r>
          </a:p>
        </p:txBody>
      </p:sp>
      <p:sp>
        <p:nvSpPr>
          <p:cNvPr id="71" name="TextBox 70"/>
          <p:cNvSpPr txBox="1"/>
          <p:nvPr/>
        </p:nvSpPr>
        <p:spPr>
          <a:xfrm>
            <a:off x="17338589" y="33272162"/>
            <a:ext cx="9142231" cy="1338828"/>
          </a:xfrm>
          <a:prstGeom prst="rect">
            <a:avLst/>
          </a:prstGeom>
          <a:noFill/>
        </p:spPr>
        <p:txBody>
          <a:bodyPr wrap="square" rtlCol="0">
            <a:spAutoFit/>
          </a:bodyPr>
          <a:lstStyle/>
          <a:p>
            <a:r>
              <a:rPr lang="en-US" sz="2700" dirty="0" smtClean="0">
                <a:solidFill>
                  <a:schemeClr val="tx1">
                    <a:lumMod val="50000"/>
                  </a:schemeClr>
                </a:solidFill>
              </a:rPr>
              <a:t>Increasing and decreasing snow water equivalent per year since 1979.  In the Northern Plains, some regions have seen an average increase of 1 mm of maximum SWE per year.</a:t>
            </a:r>
            <a:endParaRPr lang="en-US" sz="2700" dirty="0">
              <a:solidFill>
                <a:schemeClr val="tx1">
                  <a:lumMod val="50000"/>
                </a:schemeClr>
              </a:solidFill>
            </a:endParaRPr>
          </a:p>
        </p:txBody>
      </p:sp>
      <p:cxnSp>
        <p:nvCxnSpPr>
          <p:cNvPr id="76" name="Straight Connector 75"/>
          <p:cNvCxnSpPr/>
          <p:nvPr/>
        </p:nvCxnSpPr>
        <p:spPr>
          <a:xfrm>
            <a:off x="17415944" y="27532362"/>
            <a:ext cx="901231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7415944" y="20896642"/>
            <a:ext cx="8969626" cy="0"/>
          </a:xfrm>
          <a:prstGeom prst="line">
            <a:avLst/>
          </a:prstGeom>
        </p:spPr>
        <p:style>
          <a:lnRef idx="1">
            <a:schemeClr val="accent1"/>
          </a:lnRef>
          <a:fillRef idx="0">
            <a:schemeClr val="accent1"/>
          </a:fillRef>
          <a:effectRef idx="0">
            <a:schemeClr val="accent1"/>
          </a:effectRef>
          <a:fontRef idx="minor">
            <a:schemeClr val="tx1"/>
          </a:fontRef>
        </p:style>
      </p:cxnSp>
      <p:sp>
        <p:nvSpPr>
          <p:cNvPr id="72" name="Text Placeholder 16"/>
          <p:cNvSpPr txBox="1">
            <a:spLocks/>
          </p:cNvSpPr>
          <p:nvPr/>
        </p:nvSpPr>
        <p:spPr>
          <a:xfrm>
            <a:off x="787156" y="28744859"/>
            <a:ext cx="7941545" cy="264363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b="1" dirty="0">
                <a:solidFill>
                  <a:schemeClr val="tx1">
                    <a:lumMod val="50000"/>
                  </a:schemeClr>
                </a:solidFill>
              </a:rPr>
              <a:t>Within the upper basin, the lower elevation eastern plains, east of Fort Peck and the Black Hills, freeze earlier and thaw later than the western plains.</a:t>
            </a:r>
            <a:endParaRPr lang="en-US" dirty="0" smtClean="0">
              <a:solidFill>
                <a:schemeClr val="tx1">
                  <a:lumMod val="50000"/>
                </a:schemeClr>
              </a:solidFill>
            </a:endParaRPr>
          </a:p>
        </p:txBody>
      </p:sp>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00651" y="21522193"/>
            <a:ext cx="7823118" cy="4864447"/>
          </a:xfrm>
          <a:prstGeom prst="rect">
            <a:avLst/>
          </a:prstGeom>
        </p:spPr>
      </p:pic>
      <p:sp>
        <p:nvSpPr>
          <p:cNvPr id="19" name="TextBox 18"/>
          <p:cNvSpPr txBox="1"/>
          <p:nvPr/>
        </p:nvSpPr>
        <p:spPr>
          <a:xfrm>
            <a:off x="18069508" y="20915006"/>
            <a:ext cx="8037372" cy="954107"/>
          </a:xfrm>
          <a:prstGeom prst="rect">
            <a:avLst/>
          </a:prstGeom>
          <a:noFill/>
        </p:spPr>
        <p:txBody>
          <a:bodyPr wrap="square" rtlCol="0">
            <a:spAutoFit/>
          </a:bodyPr>
          <a:lstStyle/>
          <a:p>
            <a:pPr algn="ctr"/>
            <a:r>
              <a:rPr lang="en-US" sz="2800" b="1" dirty="0">
                <a:solidFill>
                  <a:schemeClr val="bg2">
                    <a:lumMod val="50000"/>
                  </a:schemeClr>
                </a:solidFill>
              </a:rPr>
              <a:t>Monthly Soil Moisture Content Climatology 1979-2015: February</a:t>
            </a:r>
          </a:p>
        </p:txBody>
      </p:sp>
      <p:sp>
        <p:nvSpPr>
          <p:cNvPr id="22" name="TextBox 21"/>
          <p:cNvSpPr txBox="1"/>
          <p:nvPr/>
        </p:nvSpPr>
        <p:spPr>
          <a:xfrm>
            <a:off x="17336933" y="26169625"/>
            <a:ext cx="9044878" cy="923330"/>
          </a:xfrm>
          <a:prstGeom prst="rect">
            <a:avLst/>
          </a:prstGeom>
          <a:noFill/>
        </p:spPr>
        <p:txBody>
          <a:bodyPr wrap="square" rtlCol="0">
            <a:spAutoFit/>
          </a:bodyPr>
          <a:lstStyle/>
          <a:p>
            <a:r>
              <a:rPr lang="en-US" sz="2700" dirty="0">
                <a:solidFill>
                  <a:schemeClr val="tx1">
                    <a:lumMod val="50000"/>
                  </a:schemeClr>
                </a:solidFill>
              </a:rPr>
              <a:t>A</a:t>
            </a:r>
            <a:r>
              <a:rPr lang="en-US" sz="2700" dirty="0" smtClean="0">
                <a:solidFill>
                  <a:schemeClr val="tx1">
                    <a:lumMod val="50000"/>
                  </a:schemeClr>
                </a:solidFill>
              </a:rPr>
              <a:t>verage soil moisture content for that particular area. February has the highest soil moisture content of the year. </a:t>
            </a:r>
            <a:endParaRPr lang="en-US" sz="2700" dirty="0">
              <a:solidFill>
                <a:schemeClr val="tx1">
                  <a:lumMod val="50000"/>
                </a:schemeClr>
              </a:solidFill>
            </a:endParaRPr>
          </a:p>
        </p:txBody>
      </p:sp>
      <p:sp>
        <p:nvSpPr>
          <p:cNvPr id="61" name="TextBox 60"/>
          <p:cNvSpPr txBox="1"/>
          <p:nvPr/>
        </p:nvSpPr>
        <p:spPr>
          <a:xfrm>
            <a:off x="18564790" y="23607052"/>
            <a:ext cx="1361692" cy="369332"/>
          </a:xfrm>
          <a:prstGeom prst="rect">
            <a:avLst/>
          </a:prstGeom>
          <a:noFill/>
        </p:spPr>
        <p:txBody>
          <a:bodyPr wrap="square" rtlCol="0">
            <a:spAutoFit/>
          </a:bodyPr>
          <a:lstStyle/>
          <a:p>
            <a:r>
              <a:rPr lang="en-US" sz="1800" dirty="0" smtClean="0"/>
              <a:t>46 kg/m</a:t>
            </a:r>
            <a:r>
              <a:rPr lang="en-US" sz="1800" dirty="0" smtClean="0">
                <a:latin typeface="Times New Roman"/>
                <a:cs typeface="Times New Roman"/>
              </a:rPr>
              <a:t>²</a:t>
            </a:r>
            <a:endParaRPr lang="en-US" sz="1800" dirty="0"/>
          </a:p>
        </p:txBody>
      </p:sp>
      <p:sp>
        <p:nvSpPr>
          <p:cNvPr id="62" name="TextBox 61"/>
          <p:cNvSpPr txBox="1"/>
          <p:nvPr/>
        </p:nvSpPr>
        <p:spPr>
          <a:xfrm>
            <a:off x="18588014" y="24638480"/>
            <a:ext cx="1375517" cy="369332"/>
          </a:xfrm>
          <a:prstGeom prst="rect">
            <a:avLst/>
          </a:prstGeom>
          <a:noFill/>
        </p:spPr>
        <p:txBody>
          <a:bodyPr wrap="square" rtlCol="0">
            <a:spAutoFit/>
          </a:bodyPr>
          <a:lstStyle/>
          <a:p>
            <a:r>
              <a:rPr lang="en-US" sz="1800" dirty="0" smtClean="0"/>
              <a:t>27 kg/m</a:t>
            </a:r>
            <a:r>
              <a:rPr lang="en-US" sz="1800" dirty="0" smtClean="0">
                <a:latin typeface="Times New Roman"/>
                <a:cs typeface="Times New Roman"/>
              </a:rPr>
              <a:t>²</a:t>
            </a:r>
            <a:endParaRPr lang="en-US" sz="1800" dirty="0"/>
          </a:p>
        </p:txBody>
      </p:sp>
      <p:sp>
        <p:nvSpPr>
          <p:cNvPr id="67" name="TextBox 66"/>
          <p:cNvSpPr txBox="1"/>
          <p:nvPr/>
        </p:nvSpPr>
        <p:spPr>
          <a:xfrm>
            <a:off x="18588014" y="25793053"/>
            <a:ext cx="1803858" cy="369332"/>
          </a:xfrm>
          <a:prstGeom prst="rect">
            <a:avLst/>
          </a:prstGeom>
          <a:noFill/>
        </p:spPr>
        <p:txBody>
          <a:bodyPr wrap="square" rtlCol="0">
            <a:spAutoFit/>
          </a:bodyPr>
          <a:lstStyle/>
          <a:p>
            <a:r>
              <a:rPr lang="en-US" sz="1800" dirty="0" smtClean="0"/>
              <a:t>9 kg/m</a:t>
            </a:r>
            <a:r>
              <a:rPr lang="en-US" sz="1800" dirty="0" smtClean="0">
                <a:latin typeface="Times New Roman"/>
                <a:cs typeface="Times New Roman"/>
              </a:rPr>
              <a:t>²</a:t>
            </a:r>
            <a:endParaRPr lang="en-US" sz="1800" dirty="0"/>
          </a:p>
        </p:txBody>
      </p:sp>
      <p:sp>
        <p:nvSpPr>
          <p:cNvPr id="69" name="TextBox 68"/>
          <p:cNvSpPr txBox="1"/>
          <p:nvPr/>
        </p:nvSpPr>
        <p:spPr>
          <a:xfrm>
            <a:off x="17401732" y="23607052"/>
            <a:ext cx="1920121" cy="369332"/>
          </a:xfrm>
          <a:prstGeom prst="rect">
            <a:avLst/>
          </a:prstGeom>
          <a:noFill/>
        </p:spPr>
        <p:txBody>
          <a:bodyPr wrap="square" rtlCol="0">
            <a:spAutoFit/>
          </a:bodyPr>
          <a:lstStyle/>
          <a:p>
            <a:r>
              <a:rPr lang="en-US" sz="1800" dirty="0" smtClean="0"/>
              <a:t>Very wet</a:t>
            </a:r>
            <a:endParaRPr lang="en-US" sz="1800" dirty="0"/>
          </a:p>
        </p:txBody>
      </p:sp>
      <p:sp>
        <p:nvSpPr>
          <p:cNvPr id="70" name="TextBox 69"/>
          <p:cNvSpPr txBox="1"/>
          <p:nvPr/>
        </p:nvSpPr>
        <p:spPr>
          <a:xfrm>
            <a:off x="17474916" y="24625255"/>
            <a:ext cx="903068" cy="369332"/>
          </a:xfrm>
          <a:prstGeom prst="rect">
            <a:avLst/>
          </a:prstGeom>
          <a:noFill/>
        </p:spPr>
        <p:txBody>
          <a:bodyPr wrap="none" rtlCol="0">
            <a:spAutoFit/>
          </a:bodyPr>
          <a:lstStyle/>
          <a:p>
            <a:r>
              <a:rPr lang="en-US" sz="1800" dirty="0"/>
              <a:t>A</a:t>
            </a:r>
            <a:r>
              <a:rPr lang="en-US" sz="1800" dirty="0" smtClean="0"/>
              <a:t>verage</a:t>
            </a:r>
            <a:endParaRPr lang="en-US" sz="1800" dirty="0"/>
          </a:p>
        </p:txBody>
      </p:sp>
      <p:sp>
        <p:nvSpPr>
          <p:cNvPr id="75" name="TextBox 74"/>
          <p:cNvSpPr txBox="1"/>
          <p:nvPr/>
        </p:nvSpPr>
        <p:spPr>
          <a:xfrm>
            <a:off x="17455866" y="25794442"/>
            <a:ext cx="953274" cy="369332"/>
          </a:xfrm>
          <a:prstGeom prst="rect">
            <a:avLst/>
          </a:prstGeom>
          <a:noFill/>
        </p:spPr>
        <p:txBody>
          <a:bodyPr wrap="none" rtlCol="0">
            <a:spAutoFit/>
          </a:bodyPr>
          <a:lstStyle/>
          <a:p>
            <a:r>
              <a:rPr lang="en-US" sz="1800" dirty="0" smtClean="0"/>
              <a:t>Very dry</a:t>
            </a:r>
            <a:endParaRPr lang="en-US" sz="1800" dirty="0"/>
          </a:p>
        </p:txBody>
      </p:sp>
      <p:sp>
        <p:nvSpPr>
          <p:cNvPr id="79" name="Text Placeholder 5"/>
          <p:cNvSpPr txBox="1">
            <a:spLocks/>
          </p:cNvSpPr>
          <p:nvPr/>
        </p:nvSpPr>
        <p:spPr>
          <a:xfrm>
            <a:off x="9372599" y="5742492"/>
            <a:ext cx="8103289" cy="1106137"/>
          </a:xfrm>
          <a:prstGeom prst="rect">
            <a:avLst/>
          </a:prstGeom>
        </p:spPr>
        <p:txBody>
          <a:bodyPr>
            <a:noAutofit/>
          </a:bodyPr>
          <a:lstStyle>
            <a:lvl1pPr marL="0" indent="0" algn="ctr" defTabSz="2743200" rtl="0" eaLnBrk="1" latinLnBrk="0" hangingPunct="1">
              <a:lnSpc>
                <a:spcPct val="90000"/>
              </a:lnSpc>
              <a:spcBef>
                <a:spcPts val="3000"/>
              </a:spcBef>
              <a:buFont typeface="Arial" panose="020B0604020202020204" pitchFamily="34" charset="0"/>
              <a:buNone/>
              <a:defRPr sz="3600" kern="1200" baseline="0">
                <a:solidFill>
                  <a:schemeClr val="tx1"/>
                </a:solidFill>
                <a:latin typeface="+mj-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48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4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lnSpc>
                <a:spcPct val="100000"/>
              </a:lnSpc>
            </a:pPr>
            <a:r>
              <a:rPr lang="en-US" sz="2700" b="1" dirty="0" smtClean="0">
                <a:solidFill>
                  <a:schemeClr val="accent3">
                    <a:lumMod val="50000"/>
                  </a:schemeClr>
                </a:solidFill>
                <a:latin typeface="+mn-lt"/>
              </a:rPr>
              <a:t>Detect </a:t>
            </a:r>
            <a:r>
              <a:rPr lang="en-US" sz="2700" b="1" dirty="0" smtClean="0">
                <a:solidFill>
                  <a:schemeClr val="tx1">
                    <a:lumMod val="75000"/>
                  </a:schemeClr>
                </a:solidFill>
                <a:latin typeface="+mn-lt"/>
              </a:rPr>
              <a:t>historic and present soil temperature, soil moisture, and snow water equivalents through a combination of NASA and NOAA Earth observations, Climate Data Records, modeled data, and </a:t>
            </a:r>
            <a:r>
              <a:rPr lang="en-US" sz="2700" b="1" i="1" dirty="0" smtClean="0">
                <a:solidFill>
                  <a:schemeClr val="tx1">
                    <a:lumMod val="75000"/>
                  </a:schemeClr>
                </a:solidFill>
                <a:latin typeface="+mn-lt"/>
              </a:rPr>
              <a:t>in situ </a:t>
            </a:r>
            <a:r>
              <a:rPr lang="en-US" sz="2700" b="1" dirty="0" smtClean="0">
                <a:solidFill>
                  <a:schemeClr val="tx1">
                    <a:lumMod val="75000"/>
                  </a:schemeClr>
                </a:solidFill>
                <a:latin typeface="+mn-lt"/>
              </a:rPr>
              <a:t>data.</a:t>
            </a:r>
            <a:endParaRPr lang="en-US" sz="2700" b="1" dirty="0">
              <a:solidFill>
                <a:schemeClr val="tx1">
                  <a:lumMod val="75000"/>
                </a:schemeClr>
              </a:solidFill>
              <a:latin typeface="+mn-lt"/>
            </a:endParaRPr>
          </a:p>
        </p:txBody>
      </p:sp>
      <p:sp>
        <p:nvSpPr>
          <p:cNvPr id="80" name="TextBox 79"/>
          <p:cNvSpPr txBox="1"/>
          <p:nvPr/>
        </p:nvSpPr>
        <p:spPr>
          <a:xfrm>
            <a:off x="13407146" y="7914129"/>
            <a:ext cx="3930227" cy="1754326"/>
          </a:xfrm>
          <a:prstGeom prst="rect">
            <a:avLst/>
          </a:prstGeom>
          <a:noFill/>
        </p:spPr>
        <p:txBody>
          <a:bodyPr wrap="square" rtlCol="0">
            <a:spAutoFit/>
          </a:bodyPr>
          <a:lstStyle/>
          <a:p>
            <a:r>
              <a:rPr lang="en-US" sz="2700" b="1" dirty="0">
                <a:solidFill>
                  <a:schemeClr val="accent3">
                    <a:lumMod val="50000"/>
                  </a:schemeClr>
                </a:solidFill>
              </a:rPr>
              <a:t>Exploratory Analyses </a:t>
            </a:r>
            <a:r>
              <a:rPr lang="en-US" sz="2700" b="1" dirty="0">
                <a:solidFill>
                  <a:schemeClr val="tx1">
                    <a:lumMod val="75000"/>
                  </a:schemeClr>
                </a:solidFill>
              </a:rPr>
              <a:t>of the association between these driver variables and </a:t>
            </a:r>
            <a:r>
              <a:rPr lang="en-US" sz="2700" b="1" dirty="0" smtClean="0">
                <a:solidFill>
                  <a:schemeClr val="tx1">
                    <a:lumMod val="75000"/>
                  </a:schemeClr>
                </a:solidFill>
              </a:rPr>
              <a:t>USGS stream discharge.</a:t>
            </a:r>
            <a:endParaRPr lang="en-US" sz="2700" b="1" dirty="0">
              <a:solidFill>
                <a:schemeClr val="tx1">
                  <a:lumMod val="75000"/>
                </a:schemeClr>
              </a:solidFill>
            </a:endParaRPr>
          </a:p>
        </p:txBody>
      </p:sp>
      <p:sp>
        <p:nvSpPr>
          <p:cNvPr id="81" name="TextBox 80"/>
          <p:cNvSpPr txBox="1"/>
          <p:nvPr/>
        </p:nvSpPr>
        <p:spPr>
          <a:xfrm>
            <a:off x="9355502" y="7900691"/>
            <a:ext cx="3645082" cy="1754326"/>
          </a:xfrm>
          <a:prstGeom prst="rect">
            <a:avLst/>
          </a:prstGeom>
          <a:noFill/>
        </p:spPr>
        <p:txBody>
          <a:bodyPr wrap="square" rtlCol="0">
            <a:spAutoFit/>
          </a:bodyPr>
          <a:lstStyle/>
          <a:p>
            <a:r>
              <a:rPr lang="en-US" sz="2700" b="1" dirty="0">
                <a:solidFill>
                  <a:schemeClr val="accent3">
                    <a:lumMod val="50000"/>
                  </a:schemeClr>
                </a:solidFill>
              </a:rPr>
              <a:t>Document </a:t>
            </a:r>
            <a:r>
              <a:rPr lang="en-US" sz="2700" b="1" dirty="0">
                <a:solidFill>
                  <a:schemeClr val="tx1">
                    <a:lumMod val="75000"/>
                  </a:schemeClr>
                </a:solidFill>
              </a:rPr>
              <a:t>normal and anomalous conditions for Northern Plains </a:t>
            </a:r>
            <a:r>
              <a:rPr lang="en-US" sz="2700" b="1" dirty="0" smtClean="0">
                <a:solidFill>
                  <a:schemeClr val="tx1">
                    <a:lumMod val="75000"/>
                  </a:schemeClr>
                </a:solidFill>
              </a:rPr>
              <a:t>region.</a:t>
            </a:r>
            <a:endParaRPr lang="en-US" sz="2700" b="1" dirty="0">
              <a:solidFill>
                <a:schemeClr val="tx1">
                  <a:lumMod val="75000"/>
                </a:schemeClr>
              </a:solidFill>
            </a:endParaRPr>
          </a:p>
        </p:txBody>
      </p:sp>
      <p:sp>
        <p:nvSpPr>
          <p:cNvPr id="82" name="TextBox 81"/>
          <p:cNvSpPr txBox="1"/>
          <p:nvPr/>
        </p:nvSpPr>
        <p:spPr>
          <a:xfrm>
            <a:off x="8868926" y="5725150"/>
            <a:ext cx="387370" cy="1015663"/>
          </a:xfrm>
          <a:prstGeom prst="rect">
            <a:avLst/>
          </a:prstGeom>
          <a:noFill/>
        </p:spPr>
        <p:txBody>
          <a:bodyPr wrap="square" rtlCol="0">
            <a:spAutoFit/>
          </a:bodyPr>
          <a:lstStyle/>
          <a:p>
            <a:r>
              <a:rPr lang="en-US" sz="6000" b="1" dirty="0" smtClean="0">
                <a:solidFill>
                  <a:schemeClr val="bg1">
                    <a:lumMod val="65000"/>
                  </a:schemeClr>
                </a:solidFill>
              </a:rPr>
              <a:t>1</a:t>
            </a:r>
            <a:endParaRPr lang="en-US" sz="6000" b="1" dirty="0">
              <a:solidFill>
                <a:schemeClr val="bg1">
                  <a:lumMod val="65000"/>
                </a:schemeClr>
              </a:solidFill>
            </a:endParaRPr>
          </a:p>
        </p:txBody>
      </p:sp>
      <p:sp>
        <p:nvSpPr>
          <p:cNvPr id="83" name="TextBox 82"/>
          <p:cNvSpPr txBox="1"/>
          <p:nvPr/>
        </p:nvSpPr>
        <p:spPr>
          <a:xfrm>
            <a:off x="8749966" y="7868362"/>
            <a:ext cx="571372" cy="1015663"/>
          </a:xfrm>
          <a:prstGeom prst="rect">
            <a:avLst/>
          </a:prstGeom>
          <a:noFill/>
        </p:spPr>
        <p:txBody>
          <a:bodyPr wrap="square" rtlCol="0">
            <a:spAutoFit/>
          </a:bodyPr>
          <a:lstStyle/>
          <a:p>
            <a:r>
              <a:rPr lang="en-US" sz="6000" b="1" dirty="0" smtClean="0">
                <a:solidFill>
                  <a:schemeClr val="bg1">
                    <a:lumMod val="65000"/>
                  </a:schemeClr>
                </a:solidFill>
              </a:rPr>
              <a:t>2</a:t>
            </a:r>
            <a:endParaRPr lang="en-US" sz="6000" b="1" dirty="0">
              <a:solidFill>
                <a:schemeClr val="bg1">
                  <a:lumMod val="65000"/>
                </a:schemeClr>
              </a:solidFill>
            </a:endParaRPr>
          </a:p>
        </p:txBody>
      </p:sp>
      <p:sp>
        <p:nvSpPr>
          <p:cNvPr id="84" name="TextBox 83"/>
          <p:cNvSpPr txBox="1"/>
          <p:nvPr/>
        </p:nvSpPr>
        <p:spPr>
          <a:xfrm>
            <a:off x="12862722" y="7868361"/>
            <a:ext cx="372140" cy="1015663"/>
          </a:xfrm>
          <a:prstGeom prst="rect">
            <a:avLst/>
          </a:prstGeom>
          <a:noFill/>
        </p:spPr>
        <p:txBody>
          <a:bodyPr wrap="square" rtlCol="0">
            <a:spAutoFit/>
          </a:bodyPr>
          <a:lstStyle/>
          <a:p>
            <a:r>
              <a:rPr lang="en-US" sz="6000" b="1" dirty="0" smtClean="0">
                <a:solidFill>
                  <a:schemeClr val="bg1">
                    <a:lumMod val="65000"/>
                  </a:schemeClr>
                </a:solidFill>
              </a:rPr>
              <a:t>3</a:t>
            </a:r>
            <a:endParaRPr lang="en-US" sz="6000" b="1" dirty="0">
              <a:solidFill>
                <a:schemeClr val="bg1">
                  <a:lumMod val="65000"/>
                </a:schemeClr>
              </a:solidFill>
            </a:endParaRPr>
          </a:p>
        </p:txBody>
      </p:sp>
      <p:sp>
        <p:nvSpPr>
          <p:cNvPr id="85" name="TextBox 84"/>
          <p:cNvSpPr txBox="1"/>
          <p:nvPr/>
        </p:nvSpPr>
        <p:spPr>
          <a:xfrm>
            <a:off x="10919084" y="20525859"/>
            <a:ext cx="5925637" cy="1569660"/>
          </a:xfrm>
          <a:prstGeom prst="rect">
            <a:avLst/>
          </a:prstGeom>
          <a:noFill/>
        </p:spPr>
        <p:txBody>
          <a:bodyPr wrap="square" rtlCol="0">
            <a:spAutoFit/>
          </a:bodyPr>
          <a:lstStyle/>
          <a:p>
            <a:pPr marL="342900" indent="-342900">
              <a:buClr>
                <a:schemeClr val="accent2"/>
              </a:buClr>
              <a:buFont typeface="Webdings" panose="05030102010509060703" pitchFamily="18" charset="2"/>
              <a:buChar char=""/>
            </a:pPr>
            <a:r>
              <a:rPr lang="en-US" sz="2400" b="1" dirty="0">
                <a:solidFill>
                  <a:srgbClr val="0070C0"/>
                </a:solidFill>
              </a:rPr>
              <a:t>Monthly </a:t>
            </a:r>
            <a:r>
              <a:rPr lang="en-US" sz="2400" b="1" dirty="0" err="1">
                <a:solidFill>
                  <a:srgbClr val="0070C0"/>
                </a:solidFill>
              </a:rPr>
              <a:t>climatologies</a:t>
            </a:r>
            <a:endParaRPr lang="en-US" sz="2400" b="1" dirty="0">
              <a:solidFill>
                <a:srgbClr val="0070C0"/>
              </a:solidFill>
            </a:endParaRPr>
          </a:p>
          <a:p>
            <a:pPr marL="342900" indent="-342900">
              <a:buClr>
                <a:schemeClr val="accent2"/>
              </a:buClr>
              <a:buFont typeface="Webdings" panose="05030102010509060703" pitchFamily="18" charset="2"/>
              <a:buChar char=""/>
            </a:pPr>
            <a:r>
              <a:rPr lang="en-US" sz="2400" b="1" dirty="0" smtClean="0">
                <a:solidFill>
                  <a:srgbClr val="C00000"/>
                </a:solidFill>
              </a:rPr>
              <a:t>Focus </a:t>
            </a:r>
            <a:r>
              <a:rPr lang="en-US" sz="2400" b="1" dirty="0">
                <a:solidFill>
                  <a:srgbClr val="C00000"/>
                </a:solidFill>
              </a:rPr>
              <a:t>area averages </a:t>
            </a:r>
            <a:r>
              <a:rPr lang="en-US" sz="2400" b="1" dirty="0" smtClean="0">
                <a:solidFill>
                  <a:srgbClr val="C00000"/>
                </a:solidFill>
              </a:rPr>
              <a:t>per </a:t>
            </a:r>
            <a:r>
              <a:rPr lang="en-US" sz="2400" b="1" dirty="0">
                <a:solidFill>
                  <a:srgbClr val="C00000"/>
                </a:solidFill>
              </a:rPr>
              <a:t>month and </a:t>
            </a:r>
            <a:r>
              <a:rPr lang="en-US" sz="2400" b="1" dirty="0" smtClean="0">
                <a:solidFill>
                  <a:srgbClr val="C00000"/>
                </a:solidFill>
              </a:rPr>
              <a:t>year</a:t>
            </a:r>
          </a:p>
          <a:p>
            <a:pPr marL="342900" indent="-342900">
              <a:buClr>
                <a:schemeClr val="accent2"/>
              </a:buClr>
              <a:buFont typeface="Webdings" panose="05030102010509060703" pitchFamily="18" charset="2"/>
              <a:buChar char=""/>
            </a:pPr>
            <a:r>
              <a:rPr lang="en-US" sz="2400" b="1" dirty="0" smtClean="0">
                <a:solidFill>
                  <a:srgbClr val="7030A0"/>
                </a:solidFill>
              </a:rPr>
              <a:t>Anomalous years</a:t>
            </a:r>
            <a:endParaRPr lang="en-US" sz="2400" b="1" dirty="0">
              <a:solidFill>
                <a:srgbClr val="7030A0"/>
              </a:solidFill>
            </a:endParaRPr>
          </a:p>
          <a:p>
            <a:pPr lvl="0">
              <a:buClr>
                <a:schemeClr val="accent2"/>
              </a:buClr>
            </a:pPr>
            <a:endParaRPr lang="en-US" sz="2400" u="sng" dirty="0">
              <a:solidFill>
                <a:schemeClr val="tx1">
                  <a:lumMod val="50000"/>
                </a:schemeClr>
              </a:solidFill>
            </a:endParaRPr>
          </a:p>
        </p:txBody>
      </p:sp>
      <p:graphicFrame>
        <p:nvGraphicFramePr>
          <p:cNvPr id="86" name="Chart 85"/>
          <p:cNvGraphicFramePr>
            <a:graphicFrameLocks/>
          </p:cNvGraphicFramePr>
          <p:nvPr>
            <p:extLst>
              <p:ext uri="{D42A27DB-BD31-4B8C-83A1-F6EECF244321}">
                <p14:modId xmlns:p14="http://schemas.microsoft.com/office/powerpoint/2010/main" val="3886186467"/>
              </p:ext>
            </p:extLst>
          </p:nvPr>
        </p:nvGraphicFramePr>
        <p:xfrm>
          <a:off x="11382441" y="26006786"/>
          <a:ext cx="4737089" cy="2569034"/>
        </p:xfrm>
        <a:graphic>
          <a:graphicData uri="http://schemas.openxmlformats.org/drawingml/2006/chart">
            <c:chart xmlns:c="http://schemas.openxmlformats.org/drawingml/2006/chart" xmlns:r="http://schemas.openxmlformats.org/officeDocument/2006/relationships" r:id="rId11"/>
          </a:graphicData>
        </a:graphic>
      </p:graphicFrame>
      <p:sp>
        <p:nvSpPr>
          <p:cNvPr id="54" name="TextBox 53"/>
          <p:cNvSpPr txBox="1"/>
          <p:nvPr/>
        </p:nvSpPr>
        <p:spPr>
          <a:xfrm>
            <a:off x="8900225" y="24232845"/>
            <a:ext cx="6363486" cy="1569660"/>
          </a:xfrm>
          <a:prstGeom prst="rect">
            <a:avLst/>
          </a:prstGeom>
          <a:noFill/>
        </p:spPr>
        <p:txBody>
          <a:bodyPr wrap="square" rtlCol="0">
            <a:spAutoFit/>
          </a:bodyPr>
          <a:lstStyle/>
          <a:p>
            <a:pPr marL="342900" lvl="0" indent="-342900">
              <a:buClr>
                <a:schemeClr val="accent2"/>
              </a:buClr>
              <a:buFont typeface="Webdings" panose="05030102010509060703" pitchFamily="18" charset="2"/>
              <a:buChar char=""/>
            </a:pPr>
            <a:r>
              <a:rPr lang="en-US" sz="2400" b="1" dirty="0">
                <a:solidFill>
                  <a:srgbClr val="0070C0"/>
                </a:solidFill>
              </a:rPr>
              <a:t>M</a:t>
            </a:r>
            <a:r>
              <a:rPr lang="en-US" sz="2400" b="1" dirty="0" smtClean="0">
                <a:solidFill>
                  <a:srgbClr val="0070C0"/>
                </a:solidFill>
              </a:rPr>
              <a:t>onthly </a:t>
            </a:r>
            <a:r>
              <a:rPr lang="en-US" sz="2400" b="1" dirty="0" err="1" smtClean="0">
                <a:solidFill>
                  <a:srgbClr val="0070C0"/>
                </a:solidFill>
              </a:rPr>
              <a:t>climatologies</a:t>
            </a:r>
            <a:endParaRPr lang="en-US" sz="2400" b="1" dirty="0">
              <a:solidFill>
                <a:srgbClr val="0070C0"/>
              </a:solidFill>
            </a:endParaRPr>
          </a:p>
          <a:p>
            <a:pPr marL="342900" lvl="0" indent="-342900">
              <a:buClr>
                <a:schemeClr val="accent2"/>
              </a:buClr>
              <a:buFont typeface="Webdings" panose="05030102010509060703" pitchFamily="18" charset="2"/>
              <a:buChar char=""/>
            </a:pPr>
            <a:r>
              <a:rPr lang="en-US" sz="2400" b="1" dirty="0">
                <a:solidFill>
                  <a:srgbClr val="C00000"/>
                </a:solidFill>
              </a:rPr>
              <a:t>F</a:t>
            </a:r>
            <a:r>
              <a:rPr lang="en-US" sz="2400" b="1" dirty="0" smtClean="0">
                <a:solidFill>
                  <a:srgbClr val="C00000"/>
                </a:solidFill>
              </a:rPr>
              <a:t>ocus area maximums and average maximums</a:t>
            </a:r>
            <a:endParaRPr lang="en-US" sz="2400" b="1" dirty="0">
              <a:solidFill>
                <a:srgbClr val="C00000"/>
              </a:solidFill>
            </a:endParaRPr>
          </a:p>
          <a:p>
            <a:pPr marL="342900" indent="-342900">
              <a:buClr>
                <a:schemeClr val="accent2"/>
              </a:buClr>
              <a:buFont typeface="Webdings" panose="05030102010509060703" pitchFamily="18" charset="2"/>
              <a:buChar char=""/>
            </a:pPr>
            <a:r>
              <a:rPr lang="en-US" sz="2400" b="1" dirty="0">
                <a:solidFill>
                  <a:srgbClr val="7030A0"/>
                </a:solidFill>
              </a:rPr>
              <a:t>Anomalous years</a:t>
            </a:r>
          </a:p>
        </p:txBody>
      </p:sp>
      <p:pic>
        <p:nvPicPr>
          <p:cNvPr id="95" name="Picture 9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83147" y="17621943"/>
            <a:ext cx="5238594" cy="2384652"/>
          </a:xfrm>
          <a:prstGeom prst="rect">
            <a:avLst/>
          </a:prstGeom>
          <a:ln w="57150">
            <a:solidFill>
              <a:srgbClr val="0070C0"/>
            </a:solidFill>
          </a:ln>
        </p:spPr>
      </p:pic>
      <p:pic>
        <p:nvPicPr>
          <p:cNvPr id="96" name="Picture 9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807291" y="22000755"/>
            <a:ext cx="3436112" cy="2290741"/>
          </a:xfrm>
          <a:prstGeom prst="rect">
            <a:avLst/>
          </a:prstGeom>
          <a:ln w="57150">
            <a:solidFill>
              <a:srgbClr val="C00000"/>
            </a:solidFill>
          </a:ln>
        </p:spPr>
      </p:pic>
      <p:sp>
        <p:nvSpPr>
          <p:cNvPr id="3" name="Rectangle 2"/>
          <p:cNvSpPr/>
          <p:nvPr/>
        </p:nvSpPr>
        <p:spPr>
          <a:xfrm>
            <a:off x="18069508" y="30109560"/>
            <a:ext cx="880480" cy="316260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777709" y="30218729"/>
            <a:ext cx="762829" cy="1374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9379446" y="31756349"/>
            <a:ext cx="1246942" cy="1243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9379446" y="30541913"/>
            <a:ext cx="547036" cy="2529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19314650" y="30794907"/>
            <a:ext cx="740238" cy="2470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19215011" y="30345244"/>
            <a:ext cx="1920121" cy="2739211"/>
          </a:xfrm>
          <a:prstGeom prst="rect">
            <a:avLst/>
          </a:prstGeom>
          <a:noFill/>
        </p:spPr>
        <p:txBody>
          <a:bodyPr wrap="square" rtlCol="0">
            <a:spAutoFit/>
          </a:bodyPr>
          <a:lstStyle/>
          <a:p>
            <a:r>
              <a:rPr lang="en-US" sz="1800" dirty="0" smtClean="0"/>
              <a:t>Slight </a:t>
            </a:r>
          </a:p>
          <a:p>
            <a:r>
              <a:rPr lang="en-US" sz="1800" dirty="0" smtClean="0"/>
              <a:t>Increase</a:t>
            </a:r>
          </a:p>
          <a:p>
            <a:endParaRPr lang="en-US" sz="1800" dirty="0" smtClean="0"/>
          </a:p>
          <a:p>
            <a:endParaRPr lang="en-US" sz="1800" dirty="0"/>
          </a:p>
          <a:p>
            <a:endParaRPr lang="en-US" sz="1800" dirty="0" smtClean="0"/>
          </a:p>
          <a:p>
            <a:r>
              <a:rPr lang="en-US" sz="1800" dirty="0" smtClean="0"/>
              <a:t>No change</a:t>
            </a:r>
          </a:p>
          <a:p>
            <a:endParaRPr lang="en-US" sz="1800" dirty="0"/>
          </a:p>
          <a:p>
            <a:endParaRPr lang="en-US" sz="1800" dirty="0" smtClean="0"/>
          </a:p>
          <a:p>
            <a:endParaRPr lang="en-US" sz="1000" dirty="0" smtClean="0"/>
          </a:p>
          <a:p>
            <a:r>
              <a:rPr lang="en-US" sz="1800" dirty="0" smtClean="0"/>
              <a:t>Slight Decrease</a:t>
            </a:r>
            <a:endParaRPr lang="en-US" sz="1800" dirty="0"/>
          </a:p>
        </p:txBody>
      </p:sp>
      <p:sp>
        <p:nvSpPr>
          <p:cNvPr id="97" name="TextBox 96"/>
          <p:cNvSpPr txBox="1"/>
          <p:nvPr/>
        </p:nvSpPr>
        <p:spPr>
          <a:xfrm>
            <a:off x="17531434" y="30345243"/>
            <a:ext cx="1481586" cy="2739211"/>
          </a:xfrm>
          <a:prstGeom prst="rect">
            <a:avLst/>
          </a:prstGeom>
          <a:noFill/>
        </p:spPr>
        <p:txBody>
          <a:bodyPr wrap="square" rtlCol="0">
            <a:spAutoFit/>
          </a:bodyPr>
          <a:lstStyle/>
          <a:p>
            <a:pPr algn="r"/>
            <a:r>
              <a:rPr lang="en-US" sz="1800" dirty="0" smtClean="0"/>
              <a:t>1.0 mm/</a:t>
            </a:r>
          </a:p>
          <a:p>
            <a:pPr algn="r"/>
            <a:r>
              <a:rPr lang="en-US" sz="1800" dirty="0" smtClean="0"/>
              <a:t>year</a:t>
            </a:r>
          </a:p>
          <a:p>
            <a:pPr algn="r"/>
            <a:endParaRPr lang="en-US" sz="1800" dirty="0" smtClean="0"/>
          </a:p>
          <a:p>
            <a:pPr algn="r"/>
            <a:endParaRPr lang="en-US" sz="1800" dirty="0"/>
          </a:p>
          <a:p>
            <a:pPr algn="r"/>
            <a:endParaRPr lang="en-US" sz="1800" dirty="0" smtClean="0"/>
          </a:p>
          <a:p>
            <a:pPr algn="r"/>
            <a:r>
              <a:rPr lang="en-US" sz="1800" dirty="0" smtClean="0"/>
              <a:t>0 mm/year</a:t>
            </a:r>
          </a:p>
          <a:p>
            <a:pPr algn="r"/>
            <a:endParaRPr lang="en-US" sz="1800" dirty="0"/>
          </a:p>
          <a:p>
            <a:pPr algn="r"/>
            <a:endParaRPr lang="en-US" sz="1800" dirty="0" smtClean="0"/>
          </a:p>
          <a:p>
            <a:pPr algn="r"/>
            <a:endParaRPr lang="en-US" sz="1000" dirty="0" smtClean="0"/>
          </a:p>
          <a:p>
            <a:pPr algn="r"/>
            <a:r>
              <a:rPr lang="en-US" sz="1800" dirty="0" smtClean="0"/>
              <a:t>-0.7 mm/year</a:t>
            </a:r>
            <a:endParaRPr lang="en-US" sz="1800" dirty="0"/>
          </a:p>
        </p:txBody>
      </p:sp>
      <p:sp>
        <p:nvSpPr>
          <p:cNvPr id="42" name="Rectangle 41"/>
          <p:cNvSpPr/>
          <p:nvPr/>
        </p:nvSpPr>
        <p:spPr>
          <a:xfrm>
            <a:off x="16049652" y="22221208"/>
            <a:ext cx="9015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16054672" y="22809344"/>
            <a:ext cx="9015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15808461" y="22709570"/>
            <a:ext cx="421910" cy="169277"/>
          </a:xfrm>
          <a:prstGeom prst="rect">
            <a:avLst/>
          </a:prstGeom>
          <a:noFill/>
        </p:spPr>
        <p:txBody>
          <a:bodyPr wrap="none" rtlCol="0">
            <a:spAutoFit/>
          </a:bodyPr>
          <a:lstStyle/>
          <a:p>
            <a:r>
              <a:rPr lang="en-US" sz="500" dirty="0" smtClean="0">
                <a:latin typeface="Questrial"/>
              </a:rPr>
              <a:t>Very dry</a:t>
            </a:r>
            <a:endParaRPr lang="en-US" sz="500" dirty="0">
              <a:latin typeface="Questrial"/>
            </a:endParaRPr>
          </a:p>
        </p:txBody>
      </p:sp>
      <p:sp>
        <p:nvSpPr>
          <p:cNvPr id="98" name="TextBox 97"/>
          <p:cNvSpPr txBox="1"/>
          <p:nvPr/>
        </p:nvSpPr>
        <p:spPr>
          <a:xfrm>
            <a:off x="15781091" y="22180103"/>
            <a:ext cx="493299" cy="169277"/>
          </a:xfrm>
          <a:prstGeom prst="rect">
            <a:avLst/>
          </a:prstGeom>
          <a:noFill/>
        </p:spPr>
        <p:txBody>
          <a:bodyPr wrap="square" rtlCol="0">
            <a:spAutoFit/>
          </a:bodyPr>
          <a:lstStyle/>
          <a:p>
            <a:r>
              <a:rPr lang="en-US" sz="500" dirty="0" smtClean="0">
                <a:latin typeface="Questrial"/>
              </a:rPr>
              <a:t>Very wet</a:t>
            </a:r>
            <a:endParaRPr lang="en-US" sz="500" dirty="0">
              <a:latin typeface="Questrial"/>
            </a:endParaRPr>
          </a:p>
        </p:txBody>
      </p:sp>
      <p:sp>
        <p:nvSpPr>
          <p:cNvPr id="101" name="Rectangle 100"/>
          <p:cNvSpPr/>
          <p:nvPr/>
        </p:nvSpPr>
        <p:spPr>
          <a:xfrm>
            <a:off x="16230371" y="22248573"/>
            <a:ext cx="9015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16236924" y="22489412"/>
            <a:ext cx="9015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16236924" y="22771351"/>
            <a:ext cx="9015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p:cNvSpPr txBox="1"/>
          <p:nvPr/>
        </p:nvSpPr>
        <p:spPr>
          <a:xfrm>
            <a:off x="16134393" y="22714790"/>
            <a:ext cx="347068" cy="169277"/>
          </a:xfrm>
          <a:prstGeom prst="rect">
            <a:avLst/>
          </a:prstGeom>
          <a:noFill/>
        </p:spPr>
        <p:txBody>
          <a:bodyPr wrap="square" rtlCol="0">
            <a:spAutoFit/>
          </a:bodyPr>
          <a:lstStyle/>
          <a:p>
            <a:r>
              <a:rPr lang="en-US" sz="500" dirty="0" smtClean="0">
                <a:latin typeface="Questrial"/>
              </a:rPr>
              <a:t>14%</a:t>
            </a:r>
            <a:endParaRPr lang="en-US" sz="500" dirty="0">
              <a:latin typeface="Questrial"/>
            </a:endParaRPr>
          </a:p>
        </p:txBody>
      </p:sp>
      <p:sp>
        <p:nvSpPr>
          <p:cNvPr id="105" name="TextBox 104"/>
          <p:cNvSpPr txBox="1"/>
          <p:nvPr/>
        </p:nvSpPr>
        <p:spPr>
          <a:xfrm>
            <a:off x="16134393" y="22182033"/>
            <a:ext cx="372259" cy="169277"/>
          </a:xfrm>
          <a:prstGeom prst="rect">
            <a:avLst/>
          </a:prstGeom>
          <a:noFill/>
        </p:spPr>
        <p:txBody>
          <a:bodyPr wrap="square" rtlCol="0">
            <a:spAutoFit/>
          </a:bodyPr>
          <a:lstStyle/>
          <a:p>
            <a:r>
              <a:rPr lang="en-US" sz="500" dirty="0" smtClean="0">
                <a:latin typeface="Questrial"/>
              </a:rPr>
              <a:t>34%</a:t>
            </a:r>
            <a:endParaRPr lang="en-US" sz="500" dirty="0">
              <a:latin typeface="Questrial"/>
            </a:endParaRPr>
          </a:p>
        </p:txBody>
      </p:sp>
      <p:sp>
        <p:nvSpPr>
          <p:cNvPr id="106" name="TextBox 105"/>
          <p:cNvSpPr txBox="1"/>
          <p:nvPr/>
        </p:nvSpPr>
        <p:spPr>
          <a:xfrm>
            <a:off x="16140521" y="22419971"/>
            <a:ext cx="360004" cy="169277"/>
          </a:xfrm>
          <a:prstGeom prst="rect">
            <a:avLst/>
          </a:prstGeom>
          <a:noFill/>
        </p:spPr>
        <p:txBody>
          <a:bodyPr wrap="square" rtlCol="0">
            <a:spAutoFit/>
          </a:bodyPr>
          <a:lstStyle/>
          <a:p>
            <a:r>
              <a:rPr lang="en-US" sz="500" dirty="0" smtClean="0">
                <a:latin typeface="Questrial"/>
              </a:rPr>
              <a:t>25%</a:t>
            </a:r>
            <a:endParaRPr lang="en-US" sz="500" dirty="0">
              <a:latin typeface="Questrial"/>
            </a:endParaRPr>
          </a:p>
        </p:txBody>
      </p:sp>
      <p:sp>
        <p:nvSpPr>
          <p:cNvPr id="78" name="Rectangle 77"/>
          <p:cNvSpPr/>
          <p:nvPr/>
        </p:nvSpPr>
        <p:spPr>
          <a:xfrm>
            <a:off x="13098428" y="23976384"/>
            <a:ext cx="617571" cy="148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a:off x="13091856" y="23922225"/>
            <a:ext cx="659974" cy="253916"/>
          </a:xfrm>
          <a:prstGeom prst="rect">
            <a:avLst/>
          </a:prstGeom>
          <a:noFill/>
        </p:spPr>
        <p:txBody>
          <a:bodyPr wrap="square" rtlCol="0">
            <a:spAutoFit/>
          </a:bodyPr>
          <a:lstStyle/>
          <a:p>
            <a:r>
              <a:rPr lang="en-US" sz="1050" dirty="0" smtClean="0">
                <a:latin typeface="Questrial"/>
              </a:rPr>
              <a:t>October</a:t>
            </a:r>
            <a:endParaRPr lang="en-US" sz="1050" dirty="0">
              <a:latin typeface="Questrial"/>
            </a:endParaRPr>
          </a:p>
        </p:txBody>
      </p:sp>
      <p:sp>
        <p:nvSpPr>
          <p:cNvPr id="88" name="Rectangle 87"/>
          <p:cNvSpPr/>
          <p:nvPr/>
        </p:nvSpPr>
        <p:spPr>
          <a:xfrm>
            <a:off x="13151905" y="24124705"/>
            <a:ext cx="525458" cy="7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13088113" y="24066573"/>
            <a:ext cx="698016" cy="153888"/>
          </a:xfrm>
          <a:prstGeom prst="rect">
            <a:avLst/>
          </a:prstGeom>
          <a:noFill/>
        </p:spPr>
        <p:txBody>
          <a:bodyPr wrap="square" rtlCol="0">
            <a:spAutoFit/>
          </a:bodyPr>
          <a:lstStyle/>
          <a:p>
            <a:r>
              <a:rPr lang="en-US" sz="400" dirty="0" smtClean="0">
                <a:latin typeface="Questrial"/>
              </a:rPr>
              <a:t>1979 – 2014 average</a:t>
            </a:r>
            <a:endParaRPr lang="en-US" sz="400" dirty="0">
              <a:latin typeface="Questrial"/>
            </a:endParaRPr>
          </a:p>
        </p:txBody>
      </p:sp>
      <p:sp>
        <p:nvSpPr>
          <p:cNvPr id="109" name="Rectangle 108"/>
          <p:cNvSpPr/>
          <p:nvPr/>
        </p:nvSpPr>
        <p:spPr>
          <a:xfrm>
            <a:off x="15568105" y="22065695"/>
            <a:ext cx="771313" cy="148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p:cNvSpPr txBox="1"/>
          <p:nvPr/>
        </p:nvSpPr>
        <p:spPr>
          <a:xfrm>
            <a:off x="15471659" y="22063609"/>
            <a:ext cx="1166025" cy="200055"/>
          </a:xfrm>
          <a:prstGeom prst="rect">
            <a:avLst/>
          </a:prstGeom>
          <a:noFill/>
        </p:spPr>
        <p:txBody>
          <a:bodyPr wrap="square" rtlCol="0">
            <a:spAutoFit/>
          </a:bodyPr>
          <a:lstStyle/>
          <a:p>
            <a:r>
              <a:rPr lang="en-US" sz="700" dirty="0" smtClean="0">
                <a:latin typeface="Questrial"/>
              </a:rPr>
              <a:t>Soil Moisture Content</a:t>
            </a:r>
            <a:endParaRPr lang="en-US" sz="700" dirty="0">
              <a:latin typeface="Questrial"/>
            </a:endParaRPr>
          </a:p>
        </p:txBody>
      </p:sp>
      <p:sp>
        <p:nvSpPr>
          <p:cNvPr id="111" name="Rectangle 110"/>
          <p:cNvSpPr/>
          <p:nvPr/>
        </p:nvSpPr>
        <p:spPr>
          <a:xfrm>
            <a:off x="12165352" y="17708892"/>
            <a:ext cx="617571" cy="148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13592649" y="17714703"/>
            <a:ext cx="617571" cy="148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a:off x="12195461" y="17638431"/>
            <a:ext cx="482387" cy="307777"/>
          </a:xfrm>
          <a:prstGeom prst="rect">
            <a:avLst/>
          </a:prstGeom>
          <a:noFill/>
        </p:spPr>
        <p:txBody>
          <a:bodyPr wrap="square" rtlCol="0">
            <a:spAutoFit/>
          </a:bodyPr>
          <a:lstStyle/>
          <a:p>
            <a:r>
              <a:rPr lang="en-US" sz="1400" dirty="0" smtClean="0">
                <a:latin typeface="Questrial"/>
              </a:rPr>
              <a:t>Oct</a:t>
            </a:r>
            <a:endParaRPr lang="en-US" sz="1400" dirty="0">
              <a:latin typeface="Questrial"/>
            </a:endParaRPr>
          </a:p>
        </p:txBody>
      </p:sp>
      <p:sp>
        <p:nvSpPr>
          <p:cNvPr id="115" name="Rectangle 114"/>
          <p:cNvSpPr/>
          <p:nvPr/>
        </p:nvSpPr>
        <p:spPr>
          <a:xfrm>
            <a:off x="12046471" y="19759289"/>
            <a:ext cx="617571" cy="148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13541444" y="19646565"/>
            <a:ext cx="659974" cy="307777"/>
          </a:xfrm>
          <a:prstGeom prst="rect">
            <a:avLst/>
          </a:prstGeom>
          <a:noFill/>
        </p:spPr>
        <p:txBody>
          <a:bodyPr wrap="square" rtlCol="0">
            <a:spAutoFit/>
          </a:bodyPr>
          <a:lstStyle/>
          <a:p>
            <a:r>
              <a:rPr lang="en-US" sz="1400" dirty="0" smtClean="0">
                <a:latin typeface="Questrial"/>
              </a:rPr>
              <a:t>Oct</a:t>
            </a:r>
            <a:endParaRPr lang="en-US" sz="1050" dirty="0">
              <a:latin typeface="Questrial"/>
            </a:endParaRPr>
          </a:p>
        </p:txBody>
      </p:sp>
      <p:sp>
        <p:nvSpPr>
          <p:cNvPr id="117" name="Rectangle 116"/>
          <p:cNvSpPr/>
          <p:nvPr/>
        </p:nvSpPr>
        <p:spPr>
          <a:xfrm>
            <a:off x="16339622" y="17714702"/>
            <a:ext cx="617571" cy="148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14950534" y="17708892"/>
            <a:ext cx="617571" cy="148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13436264" y="19677814"/>
            <a:ext cx="617571" cy="148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16327076" y="19776223"/>
            <a:ext cx="617571" cy="216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p:cNvSpPr txBox="1"/>
          <p:nvPr/>
        </p:nvSpPr>
        <p:spPr>
          <a:xfrm>
            <a:off x="16320522" y="17622746"/>
            <a:ext cx="482387" cy="307777"/>
          </a:xfrm>
          <a:prstGeom prst="rect">
            <a:avLst/>
          </a:prstGeom>
          <a:noFill/>
        </p:spPr>
        <p:txBody>
          <a:bodyPr wrap="square" rtlCol="0">
            <a:spAutoFit/>
          </a:bodyPr>
          <a:lstStyle/>
          <a:p>
            <a:r>
              <a:rPr lang="en-US" sz="1400" dirty="0" smtClean="0">
                <a:latin typeface="Questrial"/>
              </a:rPr>
              <a:t>Jan</a:t>
            </a:r>
            <a:endParaRPr lang="en-US" sz="1400" dirty="0">
              <a:latin typeface="Questrial"/>
            </a:endParaRPr>
          </a:p>
        </p:txBody>
      </p:sp>
      <p:sp>
        <p:nvSpPr>
          <p:cNvPr id="125" name="Rectangle 124"/>
          <p:cNvSpPr/>
          <p:nvPr/>
        </p:nvSpPr>
        <p:spPr>
          <a:xfrm>
            <a:off x="14882157" y="19760830"/>
            <a:ext cx="617571" cy="231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p:cNvSpPr txBox="1"/>
          <p:nvPr/>
        </p:nvSpPr>
        <p:spPr>
          <a:xfrm>
            <a:off x="14900879" y="17615036"/>
            <a:ext cx="598849" cy="307777"/>
          </a:xfrm>
          <a:prstGeom prst="rect">
            <a:avLst/>
          </a:prstGeom>
          <a:noFill/>
        </p:spPr>
        <p:txBody>
          <a:bodyPr wrap="square" rtlCol="0">
            <a:spAutoFit/>
          </a:bodyPr>
          <a:lstStyle/>
          <a:p>
            <a:r>
              <a:rPr lang="en-US" sz="1400" dirty="0" smtClean="0">
                <a:latin typeface="Questrial"/>
              </a:rPr>
              <a:t>Dec</a:t>
            </a:r>
            <a:endParaRPr lang="en-US" sz="1400" dirty="0">
              <a:latin typeface="Questrial"/>
            </a:endParaRPr>
          </a:p>
        </p:txBody>
      </p:sp>
      <p:sp>
        <p:nvSpPr>
          <p:cNvPr id="127" name="Rectangle 126"/>
          <p:cNvSpPr/>
          <p:nvPr/>
        </p:nvSpPr>
        <p:spPr>
          <a:xfrm>
            <a:off x="13541444" y="19737449"/>
            <a:ext cx="617571" cy="233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p:cNvSpPr txBox="1"/>
          <p:nvPr/>
        </p:nvSpPr>
        <p:spPr>
          <a:xfrm>
            <a:off x="13541444" y="17634973"/>
            <a:ext cx="512391" cy="307777"/>
          </a:xfrm>
          <a:prstGeom prst="rect">
            <a:avLst/>
          </a:prstGeom>
          <a:noFill/>
        </p:spPr>
        <p:txBody>
          <a:bodyPr wrap="square" rtlCol="0">
            <a:spAutoFit/>
          </a:bodyPr>
          <a:lstStyle/>
          <a:p>
            <a:r>
              <a:rPr lang="en-US" sz="1400" dirty="0" smtClean="0">
                <a:latin typeface="Questrial"/>
              </a:rPr>
              <a:t>Nov</a:t>
            </a:r>
            <a:endParaRPr lang="en-US" sz="1400" dirty="0">
              <a:latin typeface="Questrial"/>
            </a:endParaRPr>
          </a:p>
        </p:txBody>
      </p:sp>
      <p:sp>
        <p:nvSpPr>
          <p:cNvPr id="120" name="TextBox 119"/>
          <p:cNvSpPr txBox="1"/>
          <p:nvPr/>
        </p:nvSpPr>
        <p:spPr>
          <a:xfrm>
            <a:off x="16236924" y="19646564"/>
            <a:ext cx="659974" cy="307777"/>
          </a:xfrm>
          <a:prstGeom prst="rect">
            <a:avLst/>
          </a:prstGeom>
          <a:noFill/>
        </p:spPr>
        <p:txBody>
          <a:bodyPr wrap="square" rtlCol="0">
            <a:spAutoFit/>
          </a:bodyPr>
          <a:lstStyle/>
          <a:p>
            <a:r>
              <a:rPr lang="en-US" sz="1400" dirty="0" smtClean="0">
                <a:latin typeface="Questrial"/>
              </a:rPr>
              <a:t>May</a:t>
            </a:r>
            <a:endParaRPr lang="en-US" sz="1400" dirty="0">
              <a:latin typeface="Questrial"/>
            </a:endParaRPr>
          </a:p>
        </p:txBody>
      </p:sp>
      <p:sp>
        <p:nvSpPr>
          <p:cNvPr id="122" name="TextBox 121"/>
          <p:cNvSpPr txBox="1"/>
          <p:nvPr/>
        </p:nvSpPr>
        <p:spPr>
          <a:xfrm>
            <a:off x="14950534" y="19653462"/>
            <a:ext cx="659974" cy="307777"/>
          </a:xfrm>
          <a:prstGeom prst="rect">
            <a:avLst/>
          </a:prstGeom>
          <a:noFill/>
        </p:spPr>
        <p:txBody>
          <a:bodyPr wrap="square" rtlCol="0">
            <a:spAutoFit/>
          </a:bodyPr>
          <a:lstStyle/>
          <a:p>
            <a:r>
              <a:rPr lang="en-US" sz="1400" dirty="0" smtClean="0">
                <a:latin typeface="Questrial"/>
              </a:rPr>
              <a:t>Apr</a:t>
            </a:r>
            <a:endParaRPr lang="en-US" sz="1400" dirty="0">
              <a:latin typeface="Questrial"/>
            </a:endParaRPr>
          </a:p>
        </p:txBody>
      </p:sp>
      <p:sp>
        <p:nvSpPr>
          <p:cNvPr id="118" name="TextBox 117"/>
          <p:cNvSpPr txBox="1"/>
          <p:nvPr/>
        </p:nvSpPr>
        <p:spPr>
          <a:xfrm>
            <a:off x="13541444" y="19663592"/>
            <a:ext cx="659974" cy="307777"/>
          </a:xfrm>
          <a:prstGeom prst="rect">
            <a:avLst/>
          </a:prstGeom>
          <a:noFill/>
        </p:spPr>
        <p:txBody>
          <a:bodyPr wrap="square" rtlCol="0">
            <a:spAutoFit/>
          </a:bodyPr>
          <a:lstStyle/>
          <a:p>
            <a:r>
              <a:rPr lang="en-US" sz="1400" dirty="0" smtClean="0">
                <a:latin typeface="Questrial"/>
              </a:rPr>
              <a:t>Mar</a:t>
            </a:r>
            <a:endParaRPr lang="en-US" sz="1400" dirty="0">
              <a:latin typeface="Questrial"/>
            </a:endParaRPr>
          </a:p>
        </p:txBody>
      </p:sp>
      <p:sp>
        <p:nvSpPr>
          <p:cNvPr id="112" name="TextBox 111"/>
          <p:cNvSpPr txBox="1"/>
          <p:nvPr/>
        </p:nvSpPr>
        <p:spPr>
          <a:xfrm>
            <a:off x="12165352" y="19672246"/>
            <a:ext cx="659974" cy="307777"/>
          </a:xfrm>
          <a:prstGeom prst="rect">
            <a:avLst/>
          </a:prstGeom>
          <a:noFill/>
        </p:spPr>
        <p:txBody>
          <a:bodyPr wrap="square" rtlCol="0">
            <a:spAutoFit/>
          </a:bodyPr>
          <a:lstStyle/>
          <a:p>
            <a:r>
              <a:rPr lang="en-US" sz="1400" dirty="0" smtClean="0">
                <a:latin typeface="Questrial"/>
              </a:rPr>
              <a:t>Feb</a:t>
            </a:r>
            <a:endParaRPr lang="en-US" sz="1050" dirty="0">
              <a:latin typeface="Questrial"/>
            </a:endParaRPr>
          </a:p>
        </p:txBody>
      </p:sp>
      <p:pic>
        <p:nvPicPr>
          <p:cNvPr id="181" name="Picture 180"/>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821170" y="13018876"/>
            <a:ext cx="3798826" cy="2532058"/>
          </a:xfrm>
          <a:prstGeom prst="rect">
            <a:avLst/>
          </a:prstGeom>
        </p:spPr>
      </p:pic>
    </p:spTree>
    <p:extLst>
      <p:ext uri="{BB962C8B-B14F-4D97-AF65-F5344CB8AC3E}">
        <p14:creationId xmlns:p14="http://schemas.microsoft.com/office/powerpoint/2010/main" val="5676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limate 15">
      <a:dk1>
        <a:srgbClr val="767171"/>
      </a:dk1>
      <a:lt1>
        <a:srgbClr val="FFFFFF"/>
      </a:lt1>
      <a:dk2>
        <a:srgbClr val="767171"/>
      </a:dk2>
      <a:lt2>
        <a:srgbClr val="FFFFFF"/>
      </a:lt2>
      <a:accent1>
        <a:srgbClr val="E9A149"/>
      </a:accent1>
      <a:accent2>
        <a:srgbClr val="DF7934"/>
      </a:accent2>
      <a:accent3>
        <a:srgbClr val="D64D27"/>
      </a:accent3>
      <a:accent4>
        <a:srgbClr val="8D91C7"/>
      </a:accent4>
      <a:accent5>
        <a:srgbClr val="667FAA"/>
      </a:accent5>
      <a:accent6>
        <a:srgbClr val="347194"/>
      </a:accent6>
      <a:hlink>
        <a:srgbClr val="E9A149"/>
      </a:hlink>
      <a:folHlink>
        <a:srgbClr val="E9A149"/>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6679</TotalTime>
  <Words>929</Words>
  <Application>Microsoft Office PowerPoint</Application>
  <PresentationFormat>Custom</PresentationFormat>
  <Paragraphs>161</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Nancy Barnhardt</cp:lastModifiedBy>
  <cp:revision>221</cp:revision>
  <dcterms:created xsi:type="dcterms:W3CDTF">2015-06-02T14:58:58Z</dcterms:created>
  <dcterms:modified xsi:type="dcterms:W3CDTF">2015-11-19T17:44:12Z</dcterms:modified>
</cp:coreProperties>
</file>