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30"/>
  </p:notesMasterIdLst>
  <p:sldIdLst>
    <p:sldId id="321" r:id="rId5"/>
    <p:sldId id="325" r:id="rId6"/>
    <p:sldId id="328" r:id="rId7"/>
    <p:sldId id="344" r:id="rId8"/>
    <p:sldId id="327" r:id="rId9"/>
    <p:sldId id="323" r:id="rId10"/>
    <p:sldId id="324" r:id="rId11"/>
    <p:sldId id="336" r:id="rId12"/>
    <p:sldId id="340" r:id="rId13"/>
    <p:sldId id="337" r:id="rId14"/>
    <p:sldId id="338" r:id="rId15"/>
    <p:sldId id="339" r:id="rId16"/>
    <p:sldId id="348" r:id="rId17"/>
    <p:sldId id="329" r:id="rId18"/>
    <p:sldId id="345" r:id="rId19"/>
    <p:sldId id="347" r:id="rId20"/>
    <p:sldId id="346" r:id="rId21"/>
    <p:sldId id="349" r:id="rId22"/>
    <p:sldId id="331" r:id="rId23"/>
    <p:sldId id="342" r:id="rId24"/>
    <p:sldId id="332" r:id="rId25"/>
    <p:sldId id="308" r:id="rId26"/>
    <p:sldId id="353" r:id="rId27"/>
    <p:sldId id="351" r:id="rId28"/>
    <p:sldId id="35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ccartney, Sean (GSFC-610.0)[SCIENCE SYSTEMS AND APPLICATIONS INC]" initials="MI" lastIdx="8" clrIdx="6">
    <p:extLst>
      <p:ext uri="{19B8F6BF-5375-455C-9EA6-DF929625EA0E}">
        <p15:presenceInfo xmlns:p15="http://schemas.microsoft.com/office/powerpoint/2012/main" userId="S::sean.mccartney_nasa.gov#ext#@ssaihq.onmicrosoft.com::e3a2d6fb-cdbd-4020-abc9-b88d130b0cb2" providerId="AD"/>
      </p:ext>
    </p:extLst>
  </p:cmAuthor>
  <p:cmAuthor id="1" name="Nicole Ramberg" initials="NR" lastIdx="3" clrIdx="0">
    <p:extLst>
      <p:ext uri="{19B8F6BF-5375-455C-9EA6-DF929625EA0E}">
        <p15:presenceInfo xmlns:p15="http://schemas.microsoft.com/office/powerpoint/2012/main" userId="S::nicole.ramberg@ssaihq.com::8bea0ed3-6ffd-45f5-964f-03d92dae60bc" providerId="AD"/>
      </p:ext>
    </p:extLst>
  </p:cmAuthor>
  <p:cmAuthor id="2" name="Nicole Pihl" initials="NP" lastIdx="12" clrIdx="1">
    <p:extLst>
      <p:ext uri="{19B8F6BF-5375-455C-9EA6-DF929625EA0E}">
        <p15:presenceInfo xmlns:p15="http://schemas.microsoft.com/office/powerpoint/2012/main" userId="bd022cf4f805ca43" providerId="Windows Live"/>
      </p:ext>
    </p:extLst>
  </p:cmAuthor>
  <p:cmAuthor id="3" name="Darcy Gray" initials="DG" lastIdx="7" clrIdx="2">
    <p:extLst>
      <p:ext uri="{19B8F6BF-5375-455C-9EA6-DF929625EA0E}">
        <p15:presenceInfo xmlns:p15="http://schemas.microsoft.com/office/powerpoint/2012/main" userId="S::darcy.gray@ssaihq.com::6f4c7ebc-9052-44f9-976a-30c2212951d6" providerId="AD"/>
      </p:ext>
    </p:extLst>
  </p:cmAuthor>
  <p:cmAuthor id="4" name="Adriana Le Compte" initials="ALC" lastIdx="4" clrIdx="3">
    <p:extLst>
      <p:ext uri="{19B8F6BF-5375-455C-9EA6-DF929625EA0E}">
        <p15:presenceInfo xmlns:p15="http://schemas.microsoft.com/office/powerpoint/2012/main" userId="S::adriana.lecompte@ssaihq.com::9ca78715-16ca-42c8-8801-8544539c8678" providerId="AD"/>
      </p:ext>
    </p:extLst>
  </p:cmAuthor>
  <p:cmAuthor id="5" name="Robert Byles" initials="RB" lastIdx="6" clrIdx="4">
    <p:extLst>
      <p:ext uri="{19B8F6BF-5375-455C-9EA6-DF929625EA0E}">
        <p15:presenceInfo xmlns:p15="http://schemas.microsoft.com/office/powerpoint/2012/main" userId="S::robert.byles@ssaihq.com::c798ae76-1ca0-48cd-999b-80a00bd13fc4" providerId="AD"/>
      </p:ext>
    </p:extLst>
  </p:cmAuthor>
  <p:cmAuthor id="6" name="Thinley Wangden" initials="TW" lastIdx="3" clrIdx="5">
    <p:extLst>
      <p:ext uri="{19B8F6BF-5375-455C-9EA6-DF929625EA0E}">
        <p15:presenceInfo xmlns:p15="http://schemas.microsoft.com/office/powerpoint/2012/main" userId="S::thinley.wangden@ssaihq.com::47b8c1ad-dcb9-4fea-b8ad-55171ac1b38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A478"/>
    <a:srgbClr val="B5DEF5"/>
    <a:srgbClr val="360340"/>
    <a:srgbClr val="CFACD4"/>
    <a:srgbClr val="B5DFF4"/>
    <a:srgbClr val="420A55"/>
    <a:srgbClr val="9D7FA1"/>
    <a:srgbClr val="7E807E"/>
    <a:srgbClr val="F8E4B8"/>
    <a:srgbClr val="6E47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D9B59F-20A8-0000-A0ED-9EC123632A0E}" v="2" dt="2021-03-19T16:55:51.664"/>
    <p1510:client id="{0B057637-3A84-B748-BD5C-9BD1B8A3DF95}" v="5728" dt="2021-03-19T00:56:48.757"/>
    <p1510:client id="{0DB56805-67A5-9610-15AA-59AB2137959E}" v="4" dt="2021-03-19T18:34:36.735"/>
    <p1510:client id="{1ECB9A7B-CF12-E750-EBD4-439BF839BCDE}" v="820" dt="2021-03-19T20:58:24.553"/>
    <p1510:client id="{1EE4964A-96EA-9809-1249-CDB41D6ED4EB}" v="89" dt="2021-03-19T02:54:11.632"/>
    <p1510:client id="{2307D499-2470-FC41-DC71-BE1AD941FDF0}" v="1" dt="2021-03-19T20:54:59.039"/>
    <p1510:client id="{333F4700-4AD1-204B-A36F-F93D6963D900}" v="953" dt="2021-03-19T21:26:58.128"/>
    <p1510:client id="{5DA11A3B-B0CD-E2ED-0113-0F7110B70BB9}" v="2" dt="2021-03-19T18:41:19.788"/>
    <p1510:client id="{9C28AC05-394D-13AB-DB39-BDBA85DF52BC}" v="10" dt="2021-03-19T20:31:47.350"/>
    <p1510:client id="{A462DB8C-3B9A-7DC1-CE85-4BC3A130DF4F}" v="72" dt="2021-03-19T00:39:49.490"/>
    <p1510:client id="{A4CFBA15-2272-99F7-2E72-E201DD87F3F3}" v="220" dt="2021-03-19T18:18:14.568"/>
    <p1510:client id="{B68845E5-553C-D0D0-3016-099A895EC8DF}" v="274" dt="2021-03-19T18:30:06.668"/>
    <p1510:client id="{CBB6B0D5-EBAF-2DC3-5B98-11C4030F3475}" v="420" dt="2021-03-19T17:22:38.370"/>
    <p1510:client id="{F7DFB59F-705A-0000-A0ED-9DC8619E538E}" v="56" dt="2021-03-19T18:58:34.7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2"/>
    <p:restoredTop sz="66197"/>
  </p:normalViewPr>
  <p:slideViewPr>
    <p:cSldViewPr snapToGrid="0">
      <p:cViewPr varScale="1">
        <p:scale>
          <a:sx n="46" d="100"/>
          <a:sy n="46" d="100"/>
        </p:scale>
        <p:origin x="1550"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3/23/2021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reativecommons.org/licenses/by/2.0/"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flickr.com/photos/15016964@N02/5895401696/in/photolist-9YXtwQ-6TA491-29j3LNt-dvudk4-M5Bfrt-8mWCp6-r42syo-CMuris-7fqr19-aBYBZ6-7fmz52-r3XhX6-cABjrf-qGeZ7n-cABjbA-bsdjt9-qLFxxT-g7Jf4-r3XdTz-rrg7bg-dgSe3y-GzCQh-8EDkj-M6h5k8-EqV6Lg-7fqqk7-iv5WM-8ECcS-GzCdy-9yTaUv-mJ8CwK-cABiWW-8wrBRi-6pKZ8E-7LKKSP-N6ssVq-QhNMGF-LDchvr-29KPyMY-uuhf3-BShywA-7chdV7-CwUVxP-5DgV9s-RsRxKC-4wdgAy-8ECxT-29iAE39-2ap2r5V-29iBZ3G"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reativecommons.org/licenses/by/2.0/"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lickr.com/photos/mikeprince/43815436594/in/photolist-29KPyMY-cnkJeJ-cnkNDJ-9PQ3Zx-Lw617-cnkU2C-bLtbbK-8qk1qo-bgz43c-e2pzou-8A5jB-2AKSN-b2s2tc-b2s3EP-cnkFG5-cnkSmJ-9PQ4ax-9PQ43P-b2rXyV-CwUVxP-cnkENQ-g8QAUA-g8Q9Qd-g8Q1Si-g8Qr68-4VP1Rp-g8QESM-g8QdW9-g8PT4m-g8PKdS-g8Qw4U-g8PpeK-g8QJxm-pHYaib-qCFFt9-p37gKt-pJcp8D-qEY7Dz-qopMqE-LDcfpT-g8QPNR-qEU1cS-qoxHCa-qop7TC-qCFBRQ-g8QK8b-qowjuF-pJcadp-qCFGww-bcH51K"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reativecommons.org/licenses/by-nc/2.0/"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lickr.com/photos/razaonetwo/8910506107/"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devpedia.developexchange.com/dp/index.php?title=List_of_Satellite_Picture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Hello, we are the Southern Bhutan Ecological Forecasting II Team </a:t>
            </a:r>
          </a:p>
          <a:p>
            <a:r>
              <a:rPr lang="en-US" dirty="0">
                <a:cs typeface="Calibri"/>
              </a:rPr>
              <a:t>Introduction of each presenter</a:t>
            </a:r>
          </a:p>
          <a:p>
            <a:r>
              <a:rPr lang="en-US" dirty="0">
                <a:cs typeface="Calibri"/>
              </a:rPr>
              <a:t>The focus of our project was to utilize NASA Earth Observations to model land cover change and elephant wildlife corridors in Southern Bhutan</a:t>
            </a:r>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774647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first of the LULC maps we created is the LULC map for 2010 made with Landsat 5 TM scenes. The five classes used are Mature Forest, Immature Forest, Cultivated Land, Barren Land and Water Bodies. These classes are the same classes used for the LULCs made in the previous term of the project, with the exception of snow. These were determined as the most useful classes in relation to the elephant habitat suitability.  We recognized that keeping the same classes would be helpful in comparing the land cover change over the years and can be compared with the other two maps from the previous term of the project. </a:t>
            </a:r>
            <a:r>
              <a:rPr lang="en-US" dirty="0"/>
              <a:t> It will make it easier for the next term of the project to work on land change analysis. Mature Forest was the dominant class for southern Bhutan as seen in the map.</a:t>
            </a:r>
            <a:r>
              <a:rPr lang="en-US" dirty="0">
                <a:cs typeface="Calibri"/>
              </a:rPr>
              <a:t> It seems</a:t>
            </a:r>
            <a:r>
              <a:rPr lang="en-US" dirty="0"/>
              <a:t> like the 2010 LULC map underclassifies some forests just south of Bhutan border in adjacent India -  it might be due to atmospheric contamination on the Landsat mosaic for 2010.</a:t>
            </a:r>
            <a:r>
              <a:rPr lang="en-US" dirty="0">
                <a:cs typeface="Calibri"/>
              </a:rPr>
              <a:t> Which might have also affected our accuracy rate. From our accuracy assessment, this map had an accuracy rate of 87%.</a:t>
            </a: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1546736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is the LULC map for 2015. This also displays the same 5 classes as the 2010 LULC map. Mature forests was still the dominant class in this map. There doesn't seem to be much of a change in landscape from 2010 except for a slight increase in cultivated and barren lands. </a:t>
            </a:r>
          </a:p>
          <a:p>
            <a:endParaRPr lang="en-US" dirty="0">
              <a:cs typeface="Calibri"/>
            </a:endParaRPr>
          </a:p>
          <a:p>
            <a:r>
              <a:rPr lang="en-US" dirty="0">
                <a:cs typeface="Calibri"/>
              </a:rPr>
              <a:t>Due to the huge difference in terrains between Bhutan and India, there were conflicting classifications between the two. So, for our purposes, our classification and accuracy assessments were primarily focused on the Bhutan part of the map. The accuracy rate for this turned out to be 96% .</a:t>
            </a:r>
          </a:p>
          <a:p>
            <a:endParaRPr lang="en-US" dirty="0">
              <a:cs typeface="Calibri"/>
            </a:endParaRPr>
          </a:p>
          <a:p>
            <a:r>
              <a:rPr lang="en-US" dirty="0">
                <a:cs typeface="Calibri"/>
              </a:rPr>
              <a:t>The previous term created two LULC maps for 1999 and 2019, and with these two maps, it completes the series of the LULC maps that will be used for assessing rates of land use and land cover as well as forecasting future land changes. Land change maps can be created to statistically visualize the change in land cover over the years. This will provide useful information for the third term in forecasting future land cover.</a:t>
            </a: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2057918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other product is the potential corridor map (Move on to next slide)</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1275420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Our second product is the potential corridor map for elephants in the southern Bhutan foothills mapped via the least cost path on Linkage mapper. They were created based on the habitat suitability model for Asian elephants that identifies suitable habitat based on the elevation, precipitation, distance from water, </a:t>
            </a:r>
            <a:r>
              <a:rPr lang="en-US" sz="1200" b="0" i="0" kern="1200" dirty="0">
                <a:solidFill>
                  <a:schemeClr val="tx1"/>
                </a:solidFill>
                <a:effectLst/>
                <a:latin typeface="+mn-lt"/>
                <a:ea typeface="+mn-ea"/>
                <a:cs typeface="+mn-cs"/>
              </a:rPr>
              <a:t>Normalized Difference Vegetation Index (NDVI) Phenology, etc. </a:t>
            </a:r>
            <a:r>
              <a:rPr lang="en-US" dirty="0"/>
              <a:t>The least costs paths identified have the least resistance accumulated in connecting the protected areas in relation to all these aspects of the terrain. This means that these paths are the most suitable in terms of resistance to elephants and are the most ideal.</a:t>
            </a:r>
          </a:p>
          <a:p>
            <a:pPr>
              <a:defRPr/>
            </a:pPr>
            <a:r>
              <a:rPr lang="en-US" dirty="0"/>
              <a:t>A range of suitability for corridors is also shown as cost in distances away from the least cost paths. The dark green areas closest to the least cost paths are more suitable than those further away. This map reflects the most suitable corridors and the suitability of the areas around the least cost paths.</a:t>
            </a:r>
            <a:endParaRPr lang="en-US" dirty="0">
              <a:cs typeface="Calibri"/>
            </a:endParaRPr>
          </a:p>
          <a:p>
            <a:pPr>
              <a:defRPr/>
            </a:pPr>
            <a:endParaRPr lang="en-US" dirty="0"/>
          </a:p>
          <a:p>
            <a:pPr>
              <a:defRPr/>
            </a:pPr>
            <a:r>
              <a:rPr lang="en-US" dirty="0"/>
              <a:t>A point to note would be that we did not set limiting parameters that would exclude possible corridors like the maximum number of linkages between corridors, maximum cost weighted or Euclidean distances for corridors. We did this to be able to see all possible linkages and then identify which ones might be of interest. This means that not all these linkages are realistically ideal.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example would be this linkage. It runs through the entire border and is very long. Furthermore, these protected areas may not need connecting as they are very far and with very different terrains and conditions. (click next)</a:t>
            </a:r>
            <a:endParaRPr lang="en-US" dirty="0">
              <a:cs typeface="Calibri"/>
            </a:endParaRPr>
          </a:p>
          <a:p>
            <a:pPr>
              <a:defRPr/>
            </a:pPr>
            <a:endParaRPr lang="en-US" dirty="0"/>
          </a:p>
          <a:p>
            <a:pPr>
              <a:defRPr/>
            </a:pPr>
            <a:r>
              <a:rPr lang="en-US" dirty="0"/>
              <a:t>Another point to note is that our study area only included southern Bhutan and generated potential linkages within Bhutan. However, elephants practice transboundary migration in the real world, so expanding our study area to include areas in North India could have given us different results.</a:t>
            </a:r>
            <a:endParaRPr lang="en-US" dirty="0">
              <a:cs typeface="Calibri"/>
            </a:endParaRPr>
          </a:p>
          <a:p>
            <a:pPr>
              <a:defRPr/>
            </a:pPr>
            <a:endParaRPr lang="en-US" dirty="0"/>
          </a:p>
          <a:p>
            <a:pPr>
              <a:defRPr/>
            </a:pPr>
            <a:endParaRPr lang="en-US" dirty="0"/>
          </a:p>
          <a:p>
            <a:pPr>
              <a:defRPr/>
            </a:pPr>
            <a:endParaRPr lang="en-US" dirty="0"/>
          </a:p>
          <a:p>
            <a:pPr>
              <a:defRPr/>
            </a:pPr>
            <a:endParaRPr lang="en-US" dirty="0">
              <a:cs typeface="Calibri"/>
            </a:endParaRPr>
          </a:p>
          <a:p>
            <a:endParaRPr lang="en-GB" dirty="0"/>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468082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Our second product is the potential corridor map for elephants in the southern Bhutan foothills mapped via the least cost path on Linkage mapper. They were created based on the habitat suitability model for Asian elephants that identifies suitable habitat based on the elevation, precipitation, distance from water, </a:t>
            </a:r>
            <a:r>
              <a:rPr lang="en-US" sz="1200" b="0" i="0" kern="1200" dirty="0">
                <a:solidFill>
                  <a:schemeClr val="tx1"/>
                </a:solidFill>
                <a:effectLst/>
                <a:latin typeface="+mn-lt"/>
                <a:ea typeface="+mn-ea"/>
                <a:cs typeface="+mn-cs"/>
              </a:rPr>
              <a:t>Normalized Difference Vegetation Index (NDVI) Phenology, etc. </a:t>
            </a:r>
            <a:r>
              <a:rPr lang="en-US" dirty="0"/>
              <a:t>The least costs paths identified have the least resistance accumulated in connecting the protected areas in relation to all these aspects of the terrain. This means that these paths are the most suitable in terms of resistance to elephants and are the most ideal.</a:t>
            </a:r>
          </a:p>
          <a:p>
            <a:pPr>
              <a:defRPr/>
            </a:pPr>
            <a:r>
              <a:rPr lang="en-US" dirty="0"/>
              <a:t>A range of suitability for corridors is also shown as cost in distances away from the least cost paths. The dark green areas closest to the least cost paths are more suitable than those further away. This map reflects the most suitable corridors and the suitability of the areas around the least cost paths.</a:t>
            </a:r>
            <a:endParaRPr lang="en-US" dirty="0">
              <a:cs typeface="Calibri"/>
            </a:endParaRPr>
          </a:p>
          <a:p>
            <a:pPr>
              <a:defRPr/>
            </a:pPr>
            <a:endParaRPr lang="en-US" dirty="0"/>
          </a:p>
          <a:p>
            <a:pPr>
              <a:defRPr/>
            </a:pPr>
            <a:r>
              <a:rPr lang="en-US" dirty="0"/>
              <a:t>A point to note would be that we did not set limiting parameters that would exclude possible corridors like the maximum number of linkages between corridors, maximum cost weighted or Euclidean distances for corridors. We did this to be able to see all possible linkages and then identify which ones might be of interest. This means that not all these linkages are realistically ideal.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example would be this linkage. It runs through the entire border and is very long. Furthermore, these protected areas may not need connecting as they are very far and with very different terrains and conditions. (click next)</a:t>
            </a:r>
            <a:endParaRPr lang="en-US" dirty="0">
              <a:cs typeface="Calibri"/>
            </a:endParaRPr>
          </a:p>
          <a:p>
            <a:pPr>
              <a:defRPr/>
            </a:pPr>
            <a:endParaRPr lang="en-US" dirty="0"/>
          </a:p>
          <a:p>
            <a:pPr>
              <a:defRPr/>
            </a:pPr>
            <a:r>
              <a:rPr lang="en-US" dirty="0"/>
              <a:t>Another point to note is that our study area only included southern Bhutan and generated potential linkages within Bhutan. However, elephants practice transboundary migration in the real world, so expanding our study area to include areas in North India could have given us different results.</a:t>
            </a:r>
            <a:endParaRPr lang="en-US" dirty="0">
              <a:cs typeface="Calibri"/>
            </a:endParaRPr>
          </a:p>
          <a:p>
            <a:pPr>
              <a:defRPr/>
            </a:pPr>
            <a:endParaRPr lang="en-US" dirty="0"/>
          </a:p>
          <a:p>
            <a:pPr>
              <a:defRPr/>
            </a:pPr>
            <a:endParaRPr lang="en-US" dirty="0"/>
          </a:p>
          <a:p>
            <a:pPr>
              <a:defRPr/>
            </a:pPr>
            <a:endParaRPr lang="en-US" dirty="0"/>
          </a:p>
          <a:p>
            <a:pPr>
              <a:defRPr/>
            </a:pPr>
            <a:endParaRPr lang="en-US" dirty="0">
              <a:cs typeface="Calibri"/>
            </a:endParaRPr>
          </a:p>
          <a:p>
            <a:endParaRPr lang="en-GB" dirty="0"/>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379823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We compared the existing corridors to the potential corridors and cost weighted distances that we created. In doing so, we found that there were a few existing corridors that slightly overlap with the new corridors we mapped. (next) This tells us that these corridors are very close and occupy some areas of the least cost path. </a:t>
            </a:r>
          </a:p>
          <a:p>
            <a:pPr>
              <a:defRPr/>
            </a:pPr>
            <a:endParaRPr lang="en-US" dirty="0">
              <a:cs typeface="Calibri"/>
            </a:endParaRPr>
          </a:p>
          <a:p>
            <a:pPr>
              <a:defRPr/>
            </a:pPr>
            <a:r>
              <a:rPr lang="en-US" dirty="0">
                <a:cs typeface="Calibri"/>
              </a:rPr>
              <a:t>Out of the corridors in the south, one seems to align well and covers the least cost path. (next) Furthermore, the entire corridor area seems to fall within a high suitability range.  (next)</a:t>
            </a:r>
          </a:p>
          <a:p>
            <a:pPr>
              <a:defRPr/>
            </a:pPr>
            <a:r>
              <a:rPr lang="en-US" dirty="0">
                <a:cs typeface="Calibri"/>
              </a:rPr>
              <a:t>The other existing corridors in the south do not align with the potential corridors that our team mapped but they do fall within a range of relatively higher suitability.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endParaRPr lang="en-GB" dirty="0"/>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dirty="0"/>
          </a:p>
        </p:txBody>
      </p:sp>
    </p:spTree>
    <p:extLst>
      <p:ext uri="{BB962C8B-B14F-4D97-AF65-F5344CB8AC3E}">
        <p14:creationId xmlns:p14="http://schemas.microsoft.com/office/powerpoint/2010/main" val="2811706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We compared the existing corridors to the potential corridors and cost weighted distances that we created. In doing so, we found that there were a few existing corridors that slightly overlap with the new corridors we mapped. (next) This tells us that these corridors are very close and occupy some areas of the least cost path. </a:t>
            </a:r>
          </a:p>
          <a:p>
            <a:pPr>
              <a:defRPr/>
            </a:pPr>
            <a:endParaRPr lang="en-US" dirty="0">
              <a:cs typeface="Calibri"/>
            </a:endParaRPr>
          </a:p>
          <a:p>
            <a:pPr>
              <a:defRPr/>
            </a:pPr>
            <a:r>
              <a:rPr lang="en-US" dirty="0">
                <a:cs typeface="Calibri"/>
              </a:rPr>
              <a:t>Out of the corridors in the south, one seems to align well and covers the least cost path. (next) Furthermore, the entire corridor area seems to fall within a high suitability range. This tells us that the NDVI, elevation, precipitation, and the other variables in the habitat suitability model are more suitable for elephant movement between these corridors. (next)</a:t>
            </a:r>
          </a:p>
          <a:p>
            <a:pPr>
              <a:defRPr/>
            </a:pPr>
            <a:r>
              <a:rPr lang="en-US" dirty="0">
                <a:cs typeface="Calibri"/>
              </a:rPr>
              <a:t>The other existing corridors in the south do not align with the potential corridors that our team mapped but they do fall within a range of relatively higher suitability.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endParaRPr lang="en-GB" dirty="0"/>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dirty="0"/>
          </a:p>
        </p:txBody>
      </p:sp>
    </p:spTree>
    <p:extLst>
      <p:ext uri="{BB962C8B-B14F-4D97-AF65-F5344CB8AC3E}">
        <p14:creationId xmlns:p14="http://schemas.microsoft.com/office/powerpoint/2010/main" val="542564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We also compared the elephant occurrences data we had to our corridor map to see if there were any overlaps and check whether our corridors are feasible in real life. This is not a proper validation of our corridor map as the elephant occurrence data we were provided was not complete. </a:t>
            </a:r>
          </a:p>
          <a:p>
            <a:pPr>
              <a:defRPr/>
            </a:pPr>
            <a:endParaRPr lang="en-US" dirty="0">
              <a:cs typeface="Calibri"/>
            </a:endParaRPr>
          </a:p>
          <a:p>
            <a:pPr>
              <a:defRPr/>
            </a:pPr>
            <a:r>
              <a:rPr lang="en-US" dirty="0">
                <a:cs typeface="Calibri"/>
              </a:rPr>
              <a:t>We found that in the northern areas, there are not as much elephant occurrences which could potentially be due to the elevation differences. This means that of the potential corridors we have mapped, the ones in the north would not pertain to Asian elephant movement. Research to identify more suitable potential corridors up north could be conducted with a more relevant indicator species.</a:t>
            </a:r>
          </a:p>
          <a:p>
            <a:pPr>
              <a:defRPr/>
            </a:pPr>
            <a:r>
              <a:rPr lang="en-US" dirty="0">
                <a:cs typeface="Calibri"/>
              </a:rPr>
              <a:t>(next) </a:t>
            </a:r>
          </a:p>
          <a:p>
            <a:pPr>
              <a:defRPr/>
            </a:pPr>
            <a:r>
              <a:rPr lang="en-US" dirty="0">
                <a:cs typeface="Calibri"/>
              </a:rPr>
              <a:t>From the elephant occurrences, we can infer that these corridors to the south are of greater significance to the Asian elephants. </a:t>
            </a: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dirty="0"/>
          </a:p>
        </p:txBody>
      </p:sp>
    </p:spTree>
    <p:extLst>
      <p:ext uri="{BB962C8B-B14F-4D97-AF65-F5344CB8AC3E}">
        <p14:creationId xmlns:p14="http://schemas.microsoft.com/office/powerpoint/2010/main" val="36634277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This provides a better view of the elephant occurrence in the south in relation to existing corridors and the linkages we mapped. Bear in mind that these occurrences data is not complete so that may explain some of the absences. This can guide focus for further research in filtering and examining the actual feasibility of the least cost path corridors that will be useful for the elephants. Further studies can look at urban settlements around the area and pair with a forecasted land use land cover map to determine the eligibility of the potential corridors.</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dirty="0"/>
          </a:p>
        </p:txBody>
      </p:sp>
    </p:spTree>
    <p:extLst>
      <p:ext uri="{BB962C8B-B14F-4D97-AF65-F5344CB8AC3E}">
        <p14:creationId xmlns:p14="http://schemas.microsoft.com/office/powerpoint/2010/main" val="593313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identified multiple potential linkages connecting protected areas in southern Bhutan and from our analysis, we recognized that there are some existing corridors that closely with the least cost paths while others are located in areas with relatively higher suitability for elephants. Our results can guide the future use of landscape in southern Bhutan by displaying areas that are suitable elephant habitats and thus must be protected from anthropological activities. It is important to involve all stakeholders to prioritize potential linkages and reallocate some corridors to reduce HEC and support elephant conservation. There is a need to incorporate areas in North India in this research to promote transboundary cooperation and initiative for better conservation strategies of Asian elephants. Linkage Mapper is a very useful tool for research in identifying potential biological corridors for not only elephants but other endangered species to combat habitat loss and provide support in the conservation scene.</a:t>
            </a:r>
            <a:endParaRPr lang="en-US" dirty="0">
              <a:cs typeface="Calibri"/>
            </a:endParaRPr>
          </a:p>
          <a:p>
            <a:endParaRPr lang="en-US" dirty="0">
              <a:cs typeface="Calibri"/>
            </a:endParaRPr>
          </a:p>
          <a:p>
            <a:r>
              <a:rPr lang="en-US" dirty="0"/>
              <a:t>------------------------------Image Information Below ------------------------------ </a:t>
            </a:r>
          </a:p>
          <a:p>
            <a:r>
              <a:rPr lang="en-US" dirty="0"/>
              <a:t>•Image Credit: Bhutan Foundation</a:t>
            </a:r>
          </a:p>
          <a:p>
            <a:r>
              <a:rPr lang="en-US" dirty="0"/>
              <a:t>•Image Source: Image provided by project partner organization</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dirty="0"/>
          </a:p>
        </p:txBody>
      </p:sp>
    </p:spTree>
    <p:extLst>
      <p:ext uri="{BB962C8B-B14F-4D97-AF65-F5344CB8AC3E}">
        <p14:creationId xmlns:p14="http://schemas.microsoft.com/office/powerpoint/2010/main" val="298466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Bhutan has a forest cover of more than 70% of the country's entire area. Asian elephants are a flagship species essential for the functioning of Bhutan’s forest ecosystems and are directly connected to a rich biodiversity. They are environmental engineers that build pathways for other animals and are also seed dispersers of various plants. </a:t>
            </a:r>
          </a:p>
          <a:p>
            <a:r>
              <a:rPr lang="en-US" dirty="0"/>
              <a:t>However, Asian elephants has been listed as Endangered on the International Union for Conservation of Nature (IUCN) Red List and their populations continue to shrink due to habitat loss, poaching and retaliatory killings.</a:t>
            </a:r>
          </a:p>
          <a:p>
            <a:r>
              <a:rPr lang="en-US" dirty="0"/>
              <a:t>Their habitats in southern Bhutan has been shrinking due to increased human activities and rapid urbanization. Elephants are very sensitive to habitat loss and fragmentation.</a:t>
            </a:r>
          </a:p>
          <a:p>
            <a:r>
              <a:rPr lang="en-US" dirty="0"/>
              <a:t>Habitat loss associated with the scarcity of food for the elephants drives more human-elephant contacts and could lead to increased Human-Elephant Conflicts, costing the livelihood of farmers, and even their lives, in Southern Bhutan. This problem could promote retaliatory killings if left unresolved.</a:t>
            </a:r>
            <a:endParaRPr lang="en-US" dirty="0">
              <a:cs typeface="Calibri"/>
            </a:endParaRPr>
          </a:p>
          <a:p>
            <a:r>
              <a:rPr lang="en-US" dirty="0">
                <a:cs typeface="Calibri"/>
              </a:rPr>
              <a:t>Building biological corridors is a very useful conservation device that attempts to counter the threats of habitat fragmentation </a:t>
            </a:r>
            <a:r>
              <a:rPr lang="en-US" dirty="0"/>
              <a:t>by ensuring the long-term persistence of species population. Although Bhutan has dedicated 10% of its total area for corridors, their allocation has been done without much empirical guidance. Realignment of some of these corridors with data-driven studies using remote-sensing data and Earth Observation data could bring substantial improvements in the conservation of endangered species and resolving the human-animal conflict in Bhutan.</a:t>
            </a:r>
            <a:endParaRPr lang="en-US" dirty="0">
              <a:cs typeface="Calibri"/>
            </a:endParaRPr>
          </a:p>
          <a:p>
            <a:endParaRPr lang="en-US" dirty="0"/>
          </a:p>
          <a:p>
            <a:r>
              <a:rPr lang="en-US" dirty="0"/>
              <a:t>------------------------------Image Information Below ------------------------------ </a:t>
            </a:r>
            <a:endParaRPr lang="en-US" dirty="0">
              <a:cs typeface="Calibri"/>
            </a:endParaRPr>
          </a:p>
          <a:p>
            <a:r>
              <a:rPr lang="en-US" dirty="0"/>
              <a:t>•Image Credit: Bhutan Foundation</a:t>
            </a:r>
            <a:endParaRPr lang="en-US" dirty="0">
              <a:cs typeface="Calibri"/>
            </a:endParaRPr>
          </a:p>
          <a:p>
            <a:r>
              <a:rPr lang="en-US" dirty="0"/>
              <a:t>•Image Source: Image provided by project partner organization</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14266668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dirty="0"/>
              <a:t>The Landsat data from Landsat 8 OLI has additional band designations compared to Landsat 5 TM resulting in different accuracy rates for the two maps.</a:t>
            </a:r>
          </a:p>
          <a:p>
            <a:r>
              <a:rPr lang="en-US" dirty="0"/>
              <a:t>Limited training data and subjectivity in the classification process of the LULC maps due to different interpretations of the data caused some errors.</a:t>
            </a:r>
            <a:endParaRPr lang="en-US" dirty="0">
              <a:cs typeface="Calibri"/>
            </a:endParaRPr>
          </a:p>
          <a:p>
            <a:r>
              <a:rPr lang="en-US" dirty="0"/>
              <a:t>With the different terrains, similar areas in Bhutan and India were classified differently so we focused mostly on Bhutan. The Landsat results were good overall across the entire study area - also the unsupervised classification method is less subjective than that employed using the supervised classification method.</a:t>
            </a:r>
            <a:endParaRPr lang="en-US" dirty="0">
              <a:cs typeface="Calibri"/>
            </a:endParaRPr>
          </a:p>
          <a:p>
            <a:endParaRPr lang="en-US" dirty="0"/>
          </a:p>
          <a:p>
            <a:pPr>
              <a:spcAft>
                <a:spcPts val="600"/>
              </a:spcAft>
            </a:pPr>
            <a:r>
              <a:rPr lang="en-US" dirty="0"/>
              <a:t>Our corridor mapping is highly dependent on the previous term's habitat suitability model and data. So, it encompasses all the errors and uncertainties from the previous term. The elephant data collected ranged from 2014 to 2019. This disparity in the study period could have caused some errors in our results. The distance to road and the distance to water variables for the past years were considered as static since these variables, specifically for the year 1999, could not be determined. Another variable that was not included in the habitat suitability model is barriers to elephant movement such as fences due to lack of data. </a:t>
            </a:r>
            <a:endParaRPr lang="en-US" dirty="0">
              <a:cs typeface="Calibri"/>
            </a:endParaRPr>
          </a:p>
          <a:p>
            <a:pPr>
              <a:spcAft>
                <a:spcPts val="600"/>
              </a:spcAft>
            </a:pPr>
            <a:r>
              <a:rPr lang="en-US" dirty="0">
                <a:cs typeface="Calibri"/>
              </a:rPr>
              <a:t>Validation of our potential corridors could not be done because we did not have appropriate ground data of elephant occurrences and absence data. The partners could do further research on this by collecting more in-situ data. </a:t>
            </a:r>
          </a:p>
          <a:p>
            <a:pPr>
              <a:spcAft>
                <a:spcPts val="600"/>
              </a:spcAft>
            </a:pPr>
            <a:endParaRPr lang="en-US" dirty="0">
              <a:cs typeface="Calibri"/>
            </a:endParaRPr>
          </a:p>
          <a:p>
            <a:r>
              <a:rPr lang="en-US" dirty="0"/>
              <a:t>------------------------------Image Information Below ------------------------------</a:t>
            </a:r>
            <a:endParaRPr lang="en-US" dirty="0">
              <a:cs typeface="Calibri"/>
            </a:endParaRPr>
          </a:p>
          <a:p>
            <a:r>
              <a:rPr lang="en-US" dirty="0"/>
              <a:t>• Image credit:  Asian Elephants by Marie Hale [CC BY 2.0 (</a:t>
            </a:r>
            <a:r>
              <a:rPr lang="en-US" dirty="0">
                <a:hlinkClick r:id="rId3"/>
              </a:rPr>
              <a:t>https://creativecommons.org/licenses/by/2.0/</a:t>
            </a:r>
            <a:r>
              <a:rPr lang="en-US" dirty="0"/>
              <a:t>)]</a:t>
            </a:r>
            <a:endParaRPr lang="en-US" dirty="0">
              <a:cs typeface="Calibri"/>
            </a:endParaRPr>
          </a:p>
          <a:p>
            <a:r>
              <a:rPr lang="en-US" dirty="0">
                <a:cs typeface="Calibri"/>
              </a:rPr>
              <a:t>   Image cropped from the original</a:t>
            </a:r>
          </a:p>
          <a:p>
            <a:r>
              <a:rPr lang="en-US" dirty="0"/>
              <a:t>• Image Source: Creative commons </a:t>
            </a:r>
            <a:r>
              <a:rPr lang="en-US" dirty="0">
                <a:hlinkClick r:id="rId4"/>
              </a:rPr>
              <a:t>https://www.flickr.com/photos/15016964@N02/5895401696/in/photolist-9YXtwQ-6TA491-29j3LNt-dvudk4-M5Bfrt-8mWCp6-r42syo-CMuris-7fqr19-aBYBZ6-7fmz52-r3XhX6-cABjrf-qGeZ7n-cABjbA-bsdjt9-qLFxxT-g7Jf4-r3XdTz-rrg7bg-dgSe3y-GzCQh-8EDkj-M6h5k8-EqV6Lg-7fqqk7-iv5WM-8ECcS-GzCdy-9yTaUv-mJ8CwK-cABiWW-8wrBRi-6pKZ8E-7LKKSP-N6ssVq-QhNMGF-LDchvr-29KPyMY-uuhf3-BShywA-7chdV7-CwUVxP-5DgV9s-RsRxKC-4wdgAy-8ECxT-29iAE39-2ap2r5V-29iBZ3G</a:t>
            </a:r>
            <a:endParaRPr lang="en-US" dirty="0">
              <a:cs typeface="Calibri"/>
              <a:hlinkClick r:id="rId4"/>
            </a:endParaRP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dirty="0"/>
          </a:p>
        </p:txBody>
      </p:sp>
    </p:spTree>
    <p:extLst>
      <p:ext uri="{BB962C8B-B14F-4D97-AF65-F5344CB8AC3E}">
        <p14:creationId xmlns:p14="http://schemas.microsoft.com/office/powerpoint/2010/main" val="2969910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For future work, an additional term is recommended to build on the results of the past two terms and look at the feasibility of the biological corridors in the future. The two terms so far has only focused on the past in terms of LULC. Future work could assess the land cover change and forecast the LULC for the next few years in order to predict </a:t>
            </a:r>
            <a:r>
              <a:rPr lang="en-US" dirty="0"/>
              <a:t>future habitat change </a:t>
            </a:r>
            <a:r>
              <a:rPr lang="en-US" dirty="0">
                <a:cs typeface="Calibri"/>
              </a:rPr>
              <a:t>of Asian elephants and the susceptibility of the corridors amidst the rapid urban developments.</a:t>
            </a:r>
            <a:r>
              <a:rPr lang="en-US" dirty="0"/>
              <a:t> They could also implement the Land Use Conflict Identification Strategy (LUCIS) model to address the land use conflict in southern Bhutan.</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dirty="0"/>
          </a:p>
        </p:txBody>
      </p:sp>
    </p:spTree>
    <p:extLst>
      <p:ext uri="{BB962C8B-B14F-4D97-AF65-F5344CB8AC3E}">
        <p14:creationId xmlns:p14="http://schemas.microsoft.com/office/powerpoint/2010/main" val="30950577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First, we would like to thank our science advisors, Joe Spruce, Dr. Kenton Ross, and Sean McCartney, and our DEVELOP Fellows, Nicole Ramberg-Pihl and Darcy Gray for all your guidance throughout the project. We would also like to thank our partners for all the support they provided and the previous team for their contributions. Thank you everyone.</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22</a:t>
            </a:fld>
            <a:endParaRPr lang="en-US" dirty="0"/>
          </a:p>
        </p:txBody>
      </p:sp>
    </p:spTree>
    <p:extLst>
      <p:ext uri="{BB962C8B-B14F-4D97-AF65-F5344CB8AC3E}">
        <p14:creationId xmlns:p14="http://schemas.microsoft.com/office/powerpoint/2010/main" val="3213969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project has two objectives:</a:t>
            </a:r>
          </a:p>
          <a:p>
            <a:r>
              <a:rPr lang="en-US" dirty="0"/>
              <a:t>1. </a:t>
            </a:r>
            <a:r>
              <a:rPr lang="en-US" dirty="0">
                <a:cs typeface="Calibri"/>
              </a:rPr>
              <a:t>To develop a map of potential biological corridors linking protected areas in Southern Bhutan based on the habitat suitability model developed by the previous term. These maps will allow our end user to make informed decisions and inform other policy makers on matters such as urban planning and conservation plans. </a:t>
            </a:r>
          </a:p>
          <a:p>
            <a:r>
              <a:rPr lang="en-US" dirty="0">
                <a:cs typeface="Calibri"/>
              </a:rPr>
              <a:t>2. </a:t>
            </a:r>
            <a:r>
              <a:rPr lang="en-US" dirty="0"/>
              <a:t>To generate Land Cover Classification maps for the years 2010 and 2015. These maps were created to build on the LULCs for 1999 and 2019 generated in the previous term for a more comprehensive understanding of the pattern of landscape use.</a:t>
            </a:r>
            <a:endParaRPr lang="en-US" dirty="0">
              <a:cs typeface="Calibri" panose="020F0502020204030204"/>
            </a:endParaRPr>
          </a:p>
          <a:p>
            <a:endParaRPr lang="en-US" dirty="0"/>
          </a:p>
          <a:p>
            <a:r>
              <a:rPr lang="en-US" dirty="0"/>
              <a:t>------------------------------Image Information Below ------------------------------</a:t>
            </a:r>
            <a:endParaRPr lang="en-US" dirty="0">
              <a:cs typeface="Calibri"/>
            </a:endParaRPr>
          </a:p>
          <a:p>
            <a:r>
              <a:rPr lang="en-US" dirty="0"/>
              <a:t>• Image Credit: Asian Elephants by Mike Prince [CC by 2.0 (</a:t>
            </a:r>
            <a:r>
              <a:rPr lang="en-US" dirty="0">
                <a:hlinkClick r:id="rId3"/>
              </a:rPr>
              <a:t>https://creativecommons.org/licenses/by/2.0/</a:t>
            </a:r>
            <a:r>
              <a:rPr lang="en-US" dirty="0"/>
              <a:t>)]</a:t>
            </a:r>
            <a:endParaRPr lang="en-US" dirty="0">
              <a:cs typeface="Calibri"/>
            </a:endParaRPr>
          </a:p>
          <a:p>
            <a:r>
              <a:rPr lang="en-US" dirty="0"/>
              <a:t>   Image cropped from the original</a:t>
            </a:r>
          </a:p>
          <a:p>
            <a:r>
              <a:rPr lang="en-US" dirty="0"/>
              <a:t>• Image Source: Creative commons </a:t>
            </a:r>
            <a:r>
              <a:rPr lang="en-US" dirty="0">
                <a:hlinkClick r:id="rId4"/>
              </a:rPr>
              <a:t>https://www.flickr.com/photos/mikeprince/43815436594/in/photolist-29KPyMY-cnkJeJ-cnkNDJ-9PQ3Zx-Lw617-cnkU2C-bLtbbK-8qk1qo-bgz43c-e2pzou-8A5jB-2AKSN-b2s2tc-b2s3EP-cnkFG5-cnkSmJ-9PQ4ax-9PQ43P-b2rXyV-CwUVxP-cnkENQ-g8QAUA-g8Q9Qd-g8Q1Si-g8Qr68-4VP1Rp-g8QESM-g8QdW9-g8PT4m-g8PKdS-g8Qw4U-g8PpeK-g8QJxm-pHYaib-qCFFt9-p37gKt-pJcp8D-qEY7Dz-qopMqE-LDcfpT-g8QPNR-qEU1cS-qoxHCa-qop7TC-qCFBRQ-g8QK8b-qowjuF-pJcadp-qCFGww-bcH51K</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3804688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Our team partnered with the Bhutan Tiger Center, the Bhutan Foundation and Bhutan Ecological Society for this project. These organizations are non-profit organization that are involved in various environment conservation and climate change projects.</a:t>
            </a:r>
            <a:r>
              <a:rPr lang="en-US" dirty="0"/>
              <a:t> Our end user, the Bhutan Tiger Center, in particular, is the organization that is responsible for managing the collection of elephant data and informing the public regarding this subject in Bhutan.</a:t>
            </a:r>
          </a:p>
          <a:p>
            <a:r>
              <a:rPr lang="en-US" dirty="0">
                <a:cs typeface="Calibri"/>
              </a:rPr>
              <a:t>These organizations currently do not use NASA Earth Observations in their projects so incorporating NASA Earth Observations and remote sensing data will bring substantial improvements in the conservation of endangered species.</a:t>
            </a:r>
          </a:p>
          <a:p>
            <a:endParaRPr lang="en-US" dirty="0">
              <a:cs typeface="Calibri"/>
            </a:endParaRPr>
          </a:p>
          <a:p>
            <a:r>
              <a:rPr lang="en-US" dirty="0"/>
              <a:t>------------------------------Image Information Below ------------------------------</a:t>
            </a:r>
            <a:endParaRPr lang="en-US" dirty="0">
              <a:cs typeface="Calibri"/>
            </a:endParaRPr>
          </a:p>
          <a:p>
            <a:r>
              <a:rPr lang="en-US" dirty="0"/>
              <a:t>• </a:t>
            </a:r>
            <a:r>
              <a:rPr lang="en-US" dirty="0">
                <a:cs typeface="Calibri"/>
              </a:rPr>
              <a:t>Image credit: </a:t>
            </a:r>
            <a:r>
              <a:rPr lang="en-US" dirty="0"/>
              <a:t> Asian Elephants by Joel V [CC BY–N.C 2.0 (</a:t>
            </a:r>
            <a:r>
              <a:rPr lang="en-US" dirty="0">
                <a:hlinkClick r:id="rId3"/>
              </a:rPr>
              <a:t>https://creativecommons.org/licenses/by-nc/2.0/</a:t>
            </a:r>
            <a:r>
              <a:rPr lang="en-US" dirty="0"/>
              <a:t>)]</a:t>
            </a:r>
            <a:endParaRPr lang="en-US" dirty="0">
              <a:cs typeface="Calibri"/>
            </a:endParaRPr>
          </a:p>
          <a:p>
            <a:r>
              <a:rPr lang="en-US" dirty="0"/>
              <a:t>• Image Source: Creative commons </a:t>
            </a:r>
            <a:r>
              <a:rPr lang="en-US" dirty="0">
                <a:hlinkClick r:id="rId4"/>
              </a:rPr>
              <a:t>https://www.flickr.com/photos/razaonetwo/8910506107/</a:t>
            </a:r>
            <a:endParaRPr lang="en-US" dirty="0">
              <a:cs typeface="Calibri"/>
              <a:hlinkClick r:id="rId4"/>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374721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Asian elephants are found in the Southern Bhutan foothills. The town of Gelephu, especially is a hotspot for human-elephant conflict, given its location on previous feeding grounds. It is also conveniently located in between two protected parks: Royal Manas National Park and Phipsoo Wildlife Sanctuary where elephants have been spotted. We will be mainly looking to connect the three protected areas where elephant occurrences have been documented: Royal Manas National Park, Phipsoo Wildlife Sanctuary and Jomotshangkha Wildlife Sanctuary. </a:t>
            </a:r>
          </a:p>
          <a:p>
            <a:endParaRPr lang="en-US" dirty="0">
              <a:cs typeface="Calibri"/>
            </a:endParaRPr>
          </a:p>
          <a:p>
            <a:r>
              <a:rPr lang="en-US" dirty="0">
                <a:cs typeface="Calibri"/>
              </a:rPr>
              <a:t>For the study period, we are focusing on the past, looking for historical trends and patterns in landscape use and change over the past few decades. </a:t>
            </a:r>
          </a:p>
          <a:p>
            <a:r>
              <a:rPr lang="en-US" dirty="0">
                <a:cs typeface="Calibri"/>
              </a:rPr>
              <a:t>As the previous term had developed LULC maps for 1999 and 2019, we focused on assessing rates of LULC from 2010 onwards. </a:t>
            </a:r>
          </a:p>
          <a:p>
            <a:r>
              <a:rPr lang="en-US" dirty="0">
                <a:cs typeface="Calibri"/>
              </a:rPr>
              <a:t>-----------------</a:t>
            </a:r>
          </a:p>
          <a:p>
            <a:r>
              <a:rPr lang="en-US" dirty="0">
                <a:cs typeface="Calibri"/>
              </a:rPr>
              <a:t>Basemap credits:</a:t>
            </a:r>
            <a:r>
              <a:rPr lang="en-US" dirty="0"/>
              <a:t> Esri, DeLorme, HERE, MapmyIndia</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1421353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utilized NASA Earth Observations from:</a:t>
            </a:r>
            <a:endParaRPr lang="en-US" dirty="0"/>
          </a:p>
          <a:p>
            <a:r>
              <a:rPr lang="en-US" dirty="0">
                <a:cs typeface="Calibri"/>
              </a:rPr>
              <a:t>Landsat 5 to obtain annual image composite of the year 2010 </a:t>
            </a:r>
          </a:p>
          <a:p>
            <a:r>
              <a:rPr lang="en-US" dirty="0">
                <a:cs typeface="Calibri"/>
              </a:rPr>
              <a:t>Landsat 8 to obtain the annual image composite for the year 2015 and 2020 </a:t>
            </a:r>
          </a:p>
          <a:p>
            <a:endParaRPr lang="en-US" dirty="0">
              <a:cs typeface="Calibri"/>
            </a:endParaRPr>
          </a:p>
          <a:p>
            <a:r>
              <a:rPr lang="en-US" dirty="0">
                <a:cs typeface="Calibri"/>
              </a:rPr>
              <a:t>SRTM and MODIS were used in the previous term to obtain data for the habitat suitability model which will be used in our project to derive the resistance map. </a:t>
            </a:r>
            <a:endParaRPr lang="en-US" dirty="0"/>
          </a:p>
          <a:p>
            <a:r>
              <a:rPr lang="en-US" dirty="0"/>
              <a:t> </a:t>
            </a:r>
            <a:endParaRPr lang="en-US" dirty="0">
              <a:cs typeface="Calibri"/>
            </a:endParaRPr>
          </a:p>
          <a:p>
            <a:r>
              <a:rPr lang="en-US" dirty="0"/>
              <a:t>------------------------------Image Information Below ------------------------------ </a:t>
            </a:r>
            <a:endParaRPr lang="en-US" dirty="0">
              <a:cs typeface="Calibri"/>
            </a:endParaRPr>
          </a:p>
          <a:p>
            <a:pPr>
              <a:spcAft>
                <a:spcPts val="600"/>
              </a:spcAft>
            </a:pPr>
            <a:r>
              <a:rPr lang="en-US" dirty="0"/>
              <a:t>Image source: NASA</a:t>
            </a:r>
            <a:endParaRPr lang="en-US" dirty="0">
              <a:cs typeface="Calibri"/>
            </a:endParaRPr>
          </a:p>
          <a:p>
            <a:pPr marL="171450" indent="-171450">
              <a:buFont typeface="Arial,Sans-Serif"/>
              <a:buChar char="•"/>
            </a:pPr>
            <a:r>
              <a:rPr lang="en-US" dirty="0">
                <a:hlinkClick r:id="rId3"/>
              </a:rPr>
              <a:t>http://www.devpedia.developexchange.com/dp/index.php?title=List_of_Satellite_Pictures</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1655411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team used the codes scripted by the previous term on Google Earth Engine to obtain annual cloud-free Landsat scenes for 2010 and 2015 based on median composite method. Landsat 5 TM and Landsat 8 OLI were used to obtain Landsat images for 2010 and 2015 respectively. </a:t>
            </a:r>
          </a:p>
          <a:p>
            <a:endParaRPr lang="en-US" dirty="0">
              <a:cs typeface="Calibri"/>
            </a:endParaRPr>
          </a:p>
          <a:p>
            <a:r>
              <a:rPr lang="en-US" dirty="0">
                <a:cs typeface="Calibri"/>
              </a:rPr>
              <a:t>Note: * </a:t>
            </a:r>
            <a:r>
              <a:rPr lang="en-US" dirty="0"/>
              <a:t>The 2010 image looks more hazy than the 2015 image. This may be the factor in the 2010 LULC map accuracy being lower which we will show in later slides. </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881176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team used the Boosted Regression Tree (BRT) elephant habitat suitability model generated in the last term to build the resistance raster for elephant habitats. </a:t>
            </a:r>
          </a:p>
          <a:p>
            <a:r>
              <a:rPr lang="en-US" dirty="0">
                <a:cs typeface="Calibri"/>
              </a:rPr>
              <a:t>In addition to NASA data, the Bhutan Foundation also provided the team with maps of existing protected areas and corridors that was as used as input for mapping linkages.</a:t>
            </a:r>
          </a:p>
          <a:p>
            <a:r>
              <a:rPr lang="en-US" dirty="0"/>
              <a:t>-----------------</a:t>
            </a:r>
            <a:endParaRPr lang="en-US" dirty="0">
              <a:cs typeface="Calibri"/>
            </a:endParaRPr>
          </a:p>
          <a:p>
            <a:r>
              <a:rPr lang="en-US" dirty="0">
                <a:cs typeface="Calibri"/>
              </a:rPr>
              <a:t>Basemap credits: </a:t>
            </a:r>
            <a:r>
              <a:rPr lang="en-US" dirty="0"/>
              <a:t>Google Satellite</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3183110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mapping the potential corridors for elephants, we used the Bhutan Foundation GIS data on existing protected areas and corridors in Bhutan. The data were imported into ArcGIS Pro and processed to create a protected area map.</a:t>
            </a:r>
          </a:p>
          <a:p>
            <a:r>
              <a:rPr lang="en-US" dirty="0"/>
              <a:t>The BRT Habitat Suitability Model from the previous term was also imported into ArcGIS Pro where we normalized it and inverted it by using the Raster Calculator tool and the Con tool to create the resistance raster.</a:t>
            </a:r>
            <a:endParaRPr lang="en-US" dirty="0">
              <a:cs typeface="Calibri"/>
            </a:endParaRPr>
          </a:p>
          <a:p>
            <a:r>
              <a:rPr lang="en-US" dirty="0"/>
              <a:t>Then, the protected area map and the resistance raster were used as inputs for Linkage Mapper in ArcMap to identify possible linkages befitting the elephant habitats and create a map of biological corridors using the least cost path. </a:t>
            </a:r>
            <a:endParaRPr lang="en-US" dirty="0">
              <a:cs typeface="Calibri"/>
            </a:endParaRPr>
          </a:p>
          <a:p>
            <a:endParaRPr lang="en-US" dirty="0"/>
          </a:p>
          <a:p>
            <a:r>
              <a:rPr lang="en-US" dirty="0"/>
              <a:t>For the LULC maps, we acquired the Landsat 5 and Landsat 8 scenes Google Earth Engine. The extent of the scenes were the same as those of the LULC maps created during the previous term. We imported the Landsat scenes to ArcGIS Pro and mosaicked them to create true color composites for the years 2010, 2015 and 2020. </a:t>
            </a:r>
            <a:endParaRPr lang="en-US" dirty="0">
              <a:cs typeface="Calibri"/>
            </a:endParaRPr>
          </a:p>
          <a:p>
            <a:r>
              <a:rPr lang="en-US" dirty="0"/>
              <a:t>In order to create LULC maps for 2010 and 2015, we performed unsupervised classification in Arc GIS Pro, yielding 20 different classes. We identified and grouped similar classes through training data and machine learning algorithm to reclassify the map into 5 classes. We then performed accuracy assessment tests on the LULC maps using 500 points. In order to assess the accuracy of our classified result, we used the Create Accuracy Assessment Points geoprocessing tool to read and write out the dataset. Stratified random sampling strategy was performed to create randomly sampled points, which were then used for the post-classification accuracy assessment.</a:t>
            </a:r>
            <a:endParaRPr lang="en-US" dirty="0">
              <a:cs typeface="Calibri"/>
            </a:endParaRPr>
          </a:p>
          <a:p>
            <a:endParaRPr lang="en-US" dirty="0"/>
          </a:p>
          <a:p>
            <a:r>
              <a:rPr lang="en-US" dirty="0">
                <a:cs typeface="Calibri" panose="020F0502020204030204"/>
              </a:rPr>
              <a:t>We will be focusing on the results of the LULC classification first. (</a:t>
            </a:r>
            <a:r>
              <a:rPr lang="en-US" dirty="0"/>
              <a:t>Move on to next slide)</a:t>
            </a:r>
            <a:endParaRPr lang="en-US" dirty="0">
              <a:cs typeface="Calibri" panose="020F0502020204030204"/>
            </a:endParaRPr>
          </a:p>
          <a:p>
            <a:endParaRPr lang="en-US" dirty="0"/>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1938627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5573485" cy="6099048"/>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66A478"/>
                </a:solidFill>
                <a:latin typeface="Century Gothic" panose="020B0502020202020204" pitchFamily="34" charset="0"/>
              </a:rPr>
              <a:t>| </a:t>
            </a:r>
            <a:r>
              <a:rPr lang="en-US" sz="1600" spc="100" baseline="0" dirty="0">
                <a:solidFill>
                  <a:srgbClr val="66A478"/>
                </a:solidFill>
                <a:latin typeface="Century Gothic" panose="020B0502020202020204" pitchFamily="34" charset="0"/>
              </a:rPr>
              <a:t>Spring 2021</a:t>
            </a:r>
          </a:p>
        </p:txBody>
      </p:sp>
      <p:sp>
        <p:nvSpPr>
          <p:cNvPr id="26" name="Rounded Rectangle 25"/>
          <p:cNvSpPr/>
          <p:nvPr userDrawn="1"/>
        </p:nvSpPr>
        <p:spPr>
          <a:xfrm>
            <a:off x="-143435" y="6091356"/>
            <a:ext cx="12505764" cy="314088"/>
          </a:xfrm>
          <a:prstGeom prst="roundRect">
            <a:avLst/>
          </a:prstGeom>
          <a:solidFill>
            <a:srgbClr val="66A47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userDrawn="1"/>
        </p:nvSpPr>
        <p:spPr>
          <a:xfrm>
            <a:off x="10984705" y="5682402"/>
            <a:ext cx="1075765" cy="1075765"/>
          </a:xfrm>
          <a:prstGeom prst="ellipse">
            <a:avLst/>
          </a:prstGeom>
          <a:solidFill>
            <a:srgbClr val="66A4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8" name="Picture 7"/>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mod="1">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66A4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5778758" y="6142182"/>
            <a:ext cx="634484" cy="634484"/>
          </a:xfrm>
          <a:prstGeom prst="ellipse">
            <a:avLst/>
          </a:prstGeom>
          <a:solidFill>
            <a:srgbClr val="66A47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66A4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178058" y="6142182"/>
            <a:ext cx="634484" cy="634484"/>
          </a:xfrm>
          <a:prstGeom prst="ellipse">
            <a:avLst/>
          </a:prstGeom>
          <a:solidFill>
            <a:srgbClr val="66A478"/>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B0502020202020204" pitchFamily="34" charset="0"/>
              </a:rPr>
              <a:t>ACKNOWLEDGEMENTS</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38325"/>
            <a:ext cx="4206240" cy="4206240"/>
          </a:xfrm>
          <a:prstGeom prst="rect">
            <a:avLst/>
          </a:prstGeom>
        </p:spPr>
      </p:pic>
      <p:sp>
        <p:nvSpPr>
          <p:cNvPr id="11" name="Rectangle 10"/>
          <p:cNvSpPr/>
          <p:nvPr userDrawn="1"/>
        </p:nvSpPr>
        <p:spPr>
          <a:xfrm>
            <a:off x="3702756" y="1515036"/>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42009" y="534958"/>
            <a:ext cx="1468966" cy="2286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248305"/>
            <a:ext cx="12192000" cy="362955"/>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 id="214748372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14.pn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31.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14.pn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31.jpe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35.pn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14.pn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png"/><Relationship Id="rId7"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4.jpeg"/><Relationship Id="rId5" Type="http://schemas.openxmlformats.org/officeDocument/2006/relationships/image" Target="../media/image1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48780" y="5755530"/>
            <a:ext cx="2287806" cy="338554"/>
          </a:xfrm>
          <a:prstGeom prst="rect">
            <a:avLst/>
          </a:prstGeom>
        </p:spPr>
        <p:txBody>
          <a:bodyPr wrap="none" lIns="91440" tIns="45720" rIns="91440" bIns="45720" anchor="t">
            <a:spAutoFit/>
          </a:bodyPr>
          <a:lstStyle/>
          <a:p>
            <a:r>
              <a:rPr lang="en-US" sz="1600" dirty="0">
                <a:solidFill>
                  <a:srgbClr val="66A478"/>
                </a:solidFill>
                <a:latin typeface="Century Gothic"/>
              </a:rPr>
              <a:t>Maryland – </a:t>
            </a:r>
            <a:r>
              <a:rPr lang="en-US" sz="1600" dirty="0" smtClean="0">
                <a:solidFill>
                  <a:srgbClr val="66A478"/>
                </a:solidFill>
                <a:latin typeface="Century Gothic"/>
              </a:rPr>
              <a:t>Goddard</a:t>
            </a:r>
            <a:endParaRPr lang="en-US" dirty="0">
              <a:solidFill>
                <a:srgbClr val="66A478"/>
              </a:solidFill>
            </a:endParaRPr>
          </a:p>
        </p:txBody>
      </p:sp>
      <p:sp>
        <p:nvSpPr>
          <p:cNvPr id="3" name="Title 1"/>
          <p:cNvSpPr txBox="1">
            <a:spLocks/>
          </p:cNvSpPr>
          <p:nvPr/>
        </p:nvSpPr>
        <p:spPr>
          <a:xfrm>
            <a:off x="6049534" y="1837942"/>
            <a:ext cx="4890496"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dirty="0">
                <a:solidFill>
                  <a:srgbClr val="66A478"/>
                </a:solidFill>
                <a:latin typeface="Century Gothic"/>
              </a:rPr>
              <a:t>SOUTHERN BHUTAN</a:t>
            </a:r>
            <a:endParaRPr lang="en-US" sz="3700" spc="0" baseline="0" dirty="0">
              <a:solidFill>
                <a:srgbClr val="66A478"/>
              </a:solidFill>
            </a:endParaRPr>
          </a:p>
          <a:p>
            <a:pPr algn="l"/>
            <a:r>
              <a:rPr lang="en-US" sz="2800" b="0" spc="0" dirty="0">
                <a:solidFill>
                  <a:srgbClr val="66A478"/>
                </a:solidFill>
                <a:latin typeface="Century Gothic"/>
              </a:rPr>
              <a:t>Ecological Forecasting II</a:t>
            </a:r>
            <a:endParaRPr lang="en-US" sz="2800" b="0" spc="0" baseline="0" dirty="0">
              <a:solidFill>
                <a:srgbClr val="66A478"/>
              </a:solidFill>
            </a:endParaRPr>
          </a:p>
        </p:txBody>
      </p:sp>
      <p:sp>
        <p:nvSpPr>
          <p:cNvPr id="4" name="Subtitle 2"/>
          <p:cNvSpPr txBox="1">
            <a:spLocks/>
          </p:cNvSpPr>
          <p:nvPr/>
        </p:nvSpPr>
        <p:spPr>
          <a:xfrm>
            <a:off x="6049534" y="3092179"/>
            <a:ext cx="5079682" cy="109808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solidFill>
                  <a:schemeClr val="tx1">
                    <a:lumMod val="75000"/>
                    <a:lumOff val="25000"/>
                  </a:schemeClr>
                </a:solidFill>
                <a:latin typeface="Century Gothic"/>
              </a:rPr>
              <a:t>Utilizing NASA Earth Observations to Model Land Cover Change and Elephant Wildlife Corridors in Southern Bhutan </a:t>
            </a:r>
            <a:endParaRPr lang="en-US" sz="1800" dirty="0">
              <a:solidFill>
                <a:schemeClr val="tx1">
                  <a:lumMod val="75000"/>
                  <a:lumOff val="25000"/>
                </a:schemeClr>
              </a:solidFill>
            </a:endParaRPr>
          </a:p>
        </p:txBody>
      </p:sp>
      <p:sp>
        <p:nvSpPr>
          <p:cNvPr id="5" name="TextBox 4"/>
          <p:cNvSpPr txBox="1"/>
          <p:nvPr/>
        </p:nvSpPr>
        <p:spPr>
          <a:xfrm>
            <a:off x="6044279" y="4628463"/>
            <a:ext cx="5423821" cy="523220"/>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Thinley Yidzin Wangden, Kezang Choki Tshering</a:t>
            </a:r>
            <a:r>
              <a:rPr lang="en-US" sz="1400" dirty="0" smtClean="0">
                <a:solidFill>
                  <a:schemeClr val="tx1">
                    <a:lumMod val="75000"/>
                    <a:lumOff val="25000"/>
                  </a:schemeClr>
                </a:solidFill>
                <a:latin typeface="Century Gothic"/>
              </a:rPr>
              <a:t>, Kelzang </a:t>
            </a:r>
            <a:r>
              <a:rPr lang="en-US" sz="1400" dirty="0">
                <a:solidFill>
                  <a:schemeClr val="tx1">
                    <a:lumMod val="75000"/>
                    <a:lumOff val="25000"/>
                  </a:schemeClr>
                </a:solidFill>
                <a:latin typeface="Century Gothic"/>
              </a:rPr>
              <a:t>Jigme, Karma Dema</a:t>
            </a:r>
            <a:r>
              <a:rPr lang="en-US" sz="1400" dirty="0" smtClean="0">
                <a:solidFill>
                  <a:schemeClr val="tx1">
                    <a:lumMod val="75000"/>
                    <a:lumOff val="25000"/>
                  </a:schemeClr>
                </a:solidFill>
                <a:latin typeface="Century Gothic"/>
              </a:rPr>
              <a:t>, &amp; </a:t>
            </a:r>
            <a:r>
              <a:rPr lang="en-US" sz="1400" dirty="0">
                <a:solidFill>
                  <a:schemeClr val="tx1">
                    <a:lumMod val="75000"/>
                    <a:lumOff val="25000"/>
                  </a:schemeClr>
                </a:solidFill>
                <a:latin typeface="Century Gothic"/>
              </a:rPr>
              <a:t>Thinley Jurmi </a:t>
            </a:r>
            <a:endParaRPr lang="en-US" dirty="0">
              <a:solidFill>
                <a:schemeClr val="tx1">
                  <a:lumMod val="75000"/>
                  <a:lumOff val="25000"/>
                </a:schemeClr>
              </a:solidFill>
            </a:endParaRPr>
          </a:p>
        </p:txBody>
      </p:sp>
    </p:spTree>
    <p:extLst>
      <p:ext uri="{BB962C8B-B14F-4D97-AF65-F5344CB8AC3E}">
        <p14:creationId xmlns:p14="http://schemas.microsoft.com/office/powerpoint/2010/main" val="345788776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196210"/>
            <a:ext cx="10910606" cy="752928"/>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RESULTS: 2010 LULC Map </a:t>
            </a:r>
          </a:p>
        </p:txBody>
      </p:sp>
      <p:sp>
        <p:nvSpPr>
          <p:cNvPr id="3" name="TextBox 2">
            <a:extLst>
              <a:ext uri="{FF2B5EF4-FFF2-40B4-BE49-F238E27FC236}">
                <a16:creationId xmlns:a16="http://schemas.microsoft.com/office/drawing/2014/main" id="{67D86395-4F62-408D-8161-4237F27865C5}"/>
              </a:ext>
            </a:extLst>
          </p:cNvPr>
          <p:cNvSpPr txBox="1"/>
          <p:nvPr/>
        </p:nvSpPr>
        <p:spPr>
          <a:xfrm>
            <a:off x="2002086" y="5662197"/>
            <a:ext cx="110677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Mature Forest</a:t>
            </a:r>
          </a:p>
        </p:txBody>
      </p:sp>
      <p:sp>
        <p:nvSpPr>
          <p:cNvPr id="18" name="TextBox 17">
            <a:extLst>
              <a:ext uri="{FF2B5EF4-FFF2-40B4-BE49-F238E27FC236}">
                <a16:creationId xmlns:a16="http://schemas.microsoft.com/office/drawing/2014/main" id="{274DAFEE-A15E-4254-B94F-492B4AE11C8F}"/>
              </a:ext>
            </a:extLst>
          </p:cNvPr>
          <p:cNvSpPr txBox="1"/>
          <p:nvPr/>
        </p:nvSpPr>
        <p:spPr>
          <a:xfrm>
            <a:off x="3747660" y="5673004"/>
            <a:ext cx="128268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Immature Forest</a:t>
            </a:r>
          </a:p>
        </p:txBody>
      </p:sp>
      <p:sp>
        <p:nvSpPr>
          <p:cNvPr id="20" name="TextBox 19">
            <a:extLst>
              <a:ext uri="{FF2B5EF4-FFF2-40B4-BE49-F238E27FC236}">
                <a16:creationId xmlns:a16="http://schemas.microsoft.com/office/drawing/2014/main" id="{8B9B5041-2D5A-4CE0-A1A7-66E0D0A80E7D}"/>
              </a:ext>
            </a:extLst>
          </p:cNvPr>
          <p:cNvSpPr txBox="1"/>
          <p:nvPr/>
        </p:nvSpPr>
        <p:spPr>
          <a:xfrm>
            <a:off x="5671575" y="5673004"/>
            <a:ext cx="111277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Water Bodies</a:t>
            </a:r>
          </a:p>
        </p:txBody>
      </p:sp>
      <p:sp>
        <p:nvSpPr>
          <p:cNvPr id="26" name="TextBox 25">
            <a:extLst>
              <a:ext uri="{FF2B5EF4-FFF2-40B4-BE49-F238E27FC236}">
                <a16:creationId xmlns:a16="http://schemas.microsoft.com/office/drawing/2014/main" id="{BF163F4C-567A-438C-89E0-429FA0698961}"/>
              </a:ext>
            </a:extLst>
          </p:cNvPr>
          <p:cNvSpPr txBox="1"/>
          <p:nvPr/>
        </p:nvSpPr>
        <p:spPr>
          <a:xfrm>
            <a:off x="7460382" y="5667600"/>
            <a:ext cx="111277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Barren Lands</a:t>
            </a:r>
            <a:endParaRPr lang="en-US" sz="1600" dirty="0"/>
          </a:p>
        </p:txBody>
      </p:sp>
      <p:sp>
        <p:nvSpPr>
          <p:cNvPr id="27" name="TextBox 26">
            <a:extLst>
              <a:ext uri="{FF2B5EF4-FFF2-40B4-BE49-F238E27FC236}">
                <a16:creationId xmlns:a16="http://schemas.microsoft.com/office/drawing/2014/main" id="{10B615DC-37FD-4A9C-9392-23AE9C6166E6}"/>
              </a:ext>
            </a:extLst>
          </p:cNvPr>
          <p:cNvSpPr txBox="1"/>
          <p:nvPr/>
        </p:nvSpPr>
        <p:spPr>
          <a:xfrm>
            <a:off x="9200553" y="5673005"/>
            <a:ext cx="139796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Cultivated Lands</a:t>
            </a:r>
            <a:endParaRPr lang="en-US" sz="1600" dirty="0"/>
          </a:p>
        </p:txBody>
      </p:sp>
      <p:sp>
        <p:nvSpPr>
          <p:cNvPr id="5" name="Rectangle 4">
            <a:extLst>
              <a:ext uri="{FF2B5EF4-FFF2-40B4-BE49-F238E27FC236}">
                <a16:creationId xmlns:a16="http://schemas.microsoft.com/office/drawing/2014/main" id="{FE5F28F9-ED8D-2142-AF02-8D371B9319D1}"/>
              </a:ext>
            </a:extLst>
          </p:cNvPr>
          <p:cNvSpPr/>
          <p:nvPr/>
        </p:nvSpPr>
        <p:spPr>
          <a:xfrm>
            <a:off x="1581194" y="5777155"/>
            <a:ext cx="419976" cy="303251"/>
          </a:xfrm>
          <a:prstGeom prst="rect">
            <a:avLst/>
          </a:prstGeom>
          <a:solidFill>
            <a:srgbClr val="38A7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17CCD3E3-9456-E74E-A239-26A8982DD505}"/>
              </a:ext>
            </a:extLst>
          </p:cNvPr>
          <p:cNvSpPr/>
          <p:nvPr/>
        </p:nvSpPr>
        <p:spPr>
          <a:xfrm>
            <a:off x="3327274" y="5777155"/>
            <a:ext cx="419976" cy="303251"/>
          </a:xfrm>
          <a:prstGeom prst="rect">
            <a:avLst/>
          </a:prstGeom>
          <a:solidFill>
            <a:srgbClr val="A9FF0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extLst>
              <a:ext uri="{FF2B5EF4-FFF2-40B4-BE49-F238E27FC236}">
                <a16:creationId xmlns:a16="http://schemas.microsoft.com/office/drawing/2014/main" id="{93243C80-8E98-9547-A438-54CD71EB268C}"/>
              </a:ext>
            </a:extLst>
          </p:cNvPr>
          <p:cNvSpPr/>
          <p:nvPr/>
        </p:nvSpPr>
        <p:spPr>
          <a:xfrm>
            <a:off x="5237350" y="5777155"/>
            <a:ext cx="419976" cy="303251"/>
          </a:xfrm>
          <a:prstGeom prst="rect">
            <a:avLst/>
          </a:prstGeom>
          <a:solidFill>
            <a:srgbClr val="4EBB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extLst>
              <a:ext uri="{FF2B5EF4-FFF2-40B4-BE49-F238E27FC236}">
                <a16:creationId xmlns:a16="http://schemas.microsoft.com/office/drawing/2014/main" id="{97E6CA10-5F10-3C4D-8199-22ACD660FBDC}"/>
              </a:ext>
            </a:extLst>
          </p:cNvPr>
          <p:cNvSpPr/>
          <p:nvPr/>
        </p:nvSpPr>
        <p:spPr>
          <a:xfrm>
            <a:off x="7018058" y="5772181"/>
            <a:ext cx="419976" cy="303251"/>
          </a:xfrm>
          <a:prstGeom prst="rect">
            <a:avLst/>
          </a:prstGeom>
          <a:solidFill>
            <a:srgbClr val="88375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extLst>
              <a:ext uri="{FF2B5EF4-FFF2-40B4-BE49-F238E27FC236}">
                <a16:creationId xmlns:a16="http://schemas.microsoft.com/office/drawing/2014/main" id="{427BF606-8F30-034F-A5DE-F9763905FBFF}"/>
              </a:ext>
            </a:extLst>
          </p:cNvPr>
          <p:cNvSpPr/>
          <p:nvPr/>
        </p:nvSpPr>
        <p:spPr>
          <a:xfrm>
            <a:off x="8780577" y="5782988"/>
            <a:ext cx="419976" cy="303251"/>
          </a:xfrm>
          <a:prstGeom prst="rect">
            <a:avLst/>
          </a:prstGeom>
          <a:solidFill>
            <a:srgbClr val="D7B09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 name="Group 3">
            <a:extLst>
              <a:ext uri="{FF2B5EF4-FFF2-40B4-BE49-F238E27FC236}">
                <a16:creationId xmlns:a16="http://schemas.microsoft.com/office/drawing/2014/main" id="{D2025C44-E1F8-2A48-945D-BB155D5F151B}"/>
              </a:ext>
            </a:extLst>
          </p:cNvPr>
          <p:cNvGrpSpPr/>
          <p:nvPr/>
        </p:nvGrpSpPr>
        <p:grpSpPr>
          <a:xfrm>
            <a:off x="1477523" y="1186454"/>
            <a:ext cx="9186367" cy="4122279"/>
            <a:chOff x="1477523" y="1186454"/>
            <a:chExt cx="9186367" cy="4122279"/>
          </a:xfrm>
        </p:grpSpPr>
        <p:pic>
          <p:nvPicPr>
            <p:cNvPr id="6" name="Picture 6" descr="Map&#10;&#10;Description automatically generated">
              <a:extLst>
                <a:ext uri="{FF2B5EF4-FFF2-40B4-BE49-F238E27FC236}">
                  <a16:creationId xmlns:a16="http://schemas.microsoft.com/office/drawing/2014/main" id="{F0F8EBE5-22D7-4AB5-AC45-A8F38779A7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8"/>
            <a:stretch/>
          </p:blipFill>
          <p:spPr>
            <a:xfrm>
              <a:off x="1581150" y="1186454"/>
              <a:ext cx="9082740" cy="3591590"/>
            </a:xfrm>
            <a:prstGeom prst="rect">
              <a:avLst/>
            </a:prstGeom>
          </p:spPr>
        </p:pic>
        <p:pic>
          <p:nvPicPr>
            <p:cNvPr id="22" name="Picture 4" descr="Diagram&#10;&#10;Description automatically generated">
              <a:extLst>
                <a:ext uri="{FF2B5EF4-FFF2-40B4-BE49-F238E27FC236}">
                  <a16:creationId xmlns:a16="http://schemas.microsoft.com/office/drawing/2014/main" id="{B4A73B9F-42BE-284D-830F-FB00112836FF}"/>
                </a:ext>
              </a:extLst>
            </p:cNvPr>
            <p:cNvPicPr>
              <a:picLocks noChangeAspect="1"/>
            </p:cNvPicPr>
            <p:nvPr/>
          </p:nvPicPr>
          <p:blipFill rotWithShape="1">
            <a:blip r:embed="rId4"/>
            <a:srcRect l="5403" t="90225" r="54027" b="7304"/>
            <a:stretch/>
          </p:blipFill>
          <p:spPr>
            <a:xfrm>
              <a:off x="1556029" y="4815591"/>
              <a:ext cx="2984745" cy="156244"/>
            </a:xfrm>
            <a:prstGeom prst="rect">
              <a:avLst/>
            </a:prstGeom>
          </p:spPr>
        </p:pic>
        <p:sp>
          <p:nvSpPr>
            <p:cNvPr id="23" name="TextBox 22">
              <a:extLst>
                <a:ext uri="{FF2B5EF4-FFF2-40B4-BE49-F238E27FC236}">
                  <a16:creationId xmlns:a16="http://schemas.microsoft.com/office/drawing/2014/main" id="{83A6511A-1DD7-3C46-AC64-232BE434AAAF}"/>
                </a:ext>
              </a:extLst>
            </p:cNvPr>
            <p:cNvSpPr txBox="1"/>
            <p:nvPr/>
          </p:nvSpPr>
          <p:spPr>
            <a:xfrm>
              <a:off x="1477523" y="5000956"/>
              <a:ext cx="682163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0                 50               100              150 Kilometers</a:t>
              </a:r>
            </a:p>
          </p:txBody>
        </p:sp>
      </p:grpSp>
      <p:pic>
        <p:nvPicPr>
          <p:cNvPr id="7" name="Picture 12">
            <a:extLst>
              <a:ext uri="{FF2B5EF4-FFF2-40B4-BE49-F238E27FC236}">
                <a16:creationId xmlns:a16="http://schemas.microsoft.com/office/drawing/2014/main" id="{B1FBF69B-3B43-4F10-98DE-795BEB8C3694}"/>
              </a:ext>
            </a:extLst>
          </p:cNvPr>
          <p:cNvPicPr>
            <a:picLocks noChangeAspect="1"/>
          </p:cNvPicPr>
          <p:nvPr/>
        </p:nvPicPr>
        <p:blipFill rotWithShape="1">
          <a:blip r:embed="rId5"/>
          <a:srcRect l="-7576" r="1515" b="26863"/>
          <a:stretch/>
        </p:blipFill>
        <p:spPr>
          <a:xfrm>
            <a:off x="10253011" y="4881302"/>
            <a:ext cx="347982" cy="355755"/>
          </a:xfrm>
          <a:prstGeom prst="rect">
            <a:avLst/>
          </a:prstGeom>
        </p:spPr>
      </p:pic>
      <p:sp>
        <p:nvSpPr>
          <p:cNvPr id="19" name="TextBox 18">
            <a:extLst>
              <a:ext uri="{FF2B5EF4-FFF2-40B4-BE49-F238E27FC236}">
                <a16:creationId xmlns:a16="http://schemas.microsoft.com/office/drawing/2014/main" id="{1E466D09-E859-944B-BBF2-4CE0DB73F4DF}"/>
              </a:ext>
            </a:extLst>
          </p:cNvPr>
          <p:cNvSpPr txBox="1"/>
          <p:nvPr/>
        </p:nvSpPr>
        <p:spPr>
          <a:xfrm>
            <a:off x="10253011" y="5095850"/>
            <a:ext cx="347982" cy="369332"/>
          </a:xfrm>
          <a:prstGeom prst="rect">
            <a:avLst/>
          </a:prstGeom>
          <a:noFill/>
        </p:spPr>
        <p:txBody>
          <a:bodyPr wrap="square" rtlCol="0">
            <a:spAutoFit/>
          </a:bodyPr>
          <a:lstStyle/>
          <a:p>
            <a:r>
              <a:rPr lang="en-GB" dirty="0">
                <a:latin typeface="Century Gothic" panose="020B0502020202020204" pitchFamily="34" charset="0"/>
              </a:rPr>
              <a:t>N</a:t>
            </a:r>
          </a:p>
        </p:txBody>
      </p:sp>
    </p:spTree>
    <p:extLst>
      <p:ext uri="{BB962C8B-B14F-4D97-AF65-F5344CB8AC3E}">
        <p14:creationId xmlns:p14="http://schemas.microsoft.com/office/powerpoint/2010/main" val="32973109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196209"/>
            <a:ext cx="10910606" cy="752928"/>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RESULTS: 2015 LULC Map </a:t>
            </a:r>
          </a:p>
        </p:txBody>
      </p:sp>
      <p:sp>
        <p:nvSpPr>
          <p:cNvPr id="6" name="Rectangle 5"/>
          <p:cNvSpPr/>
          <p:nvPr/>
        </p:nvSpPr>
        <p:spPr>
          <a:xfrm>
            <a:off x="327730" y="1349930"/>
            <a:ext cx="4890227" cy="400110"/>
          </a:xfrm>
          <a:prstGeom prst="rect">
            <a:avLst/>
          </a:prstGeom>
        </p:spPr>
        <p:txBody>
          <a:bodyPr wrap="square" lIns="91440" tIns="45720" rIns="91440" bIns="45720" anchor="t">
            <a:spAutoFit/>
          </a:bodyPr>
          <a:lstStyle/>
          <a:p>
            <a:pPr marL="342900" indent="-342900">
              <a:spcAft>
                <a:spcPts val="600"/>
              </a:spcAft>
              <a:buClr>
                <a:srgbClr val="66A478"/>
              </a:buClr>
              <a:buFont typeface="Arial" panose="020B0604020202020204" pitchFamily="34" charset="0"/>
              <a:buChar char="•"/>
            </a:pPr>
            <a:endParaRPr lang="en-US" sz="2000" dirty="0">
              <a:solidFill>
                <a:schemeClr val="tx1">
                  <a:lumMod val="75000"/>
                  <a:lumOff val="25000"/>
                </a:schemeClr>
              </a:solidFill>
              <a:latin typeface="Century Gothic" panose="020F0302020204030204"/>
            </a:endParaRPr>
          </a:p>
        </p:txBody>
      </p:sp>
      <p:sp>
        <p:nvSpPr>
          <p:cNvPr id="16" name="TextBox 15">
            <a:extLst>
              <a:ext uri="{FF2B5EF4-FFF2-40B4-BE49-F238E27FC236}">
                <a16:creationId xmlns:a16="http://schemas.microsoft.com/office/drawing/2014/main" id="{B53D65C5-4640-8241-8F2F-D47CD88E4A7D}"/>
              </a:ext>
            </a:extLst>
          </p:cNvPr>
          <p:cNvSpPr txBox="1"/>
          <p:nvPr/>
        </p:nvSpPr>
        <p:spPr>
          <a:xfrm>
            <a:off x="2002086" y="5662197"/>
            <a:ext cx="107077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Mature Forest</a:t>
            </a:r>
          </a:p>
        </p:txBody>
      </p:sp>
      <p:sp>
        <p:nvSpPr>
          <p:cNvPr id="17" name="TextBox 16">
            <a:extLst>
              <a:ext uri="{FF2B5EF4-FFF2-40B4-BE49-F238E27FC236}">
                <a16:creationId xmlns:a16="http://schemas.microsoft.com/office/drawing/2014/main" id="{B02BBC4A-4BC5-5F4A-A92B-A728EB3110F0}"/>
              </a:ext>
            </a:extLst>
          </p:cNvPr>
          <p:cNvSpPr txBox="1"/>
          <p:nvPr/>
        </p:nvSpPr>
        <p:spPr>
          <a:xfrm>
            <a:off x="3747660" y="5673004"/>
            <a:ext cx="123468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Immature Forest</a:t>
            </a:r>
          </a:p>
        </p:txBody>
      </p:sp>
      <p:sp>
        <p:nvSpPr>
          <p:cNvPr id="19" name="TextBox 18">
            <a:extLst>
              <a:ext uri="{FF2B5EF4-FFF2-40B4-BE49-F238E27FC236}">
                <a16:creationId xmlns:a16="http://schemas.microsoft.com/office/drawing/2014/main" id="{70DB8381-E797-9E42-995D-1EDDF92C9499}"/>
              </a:ext>
            </a:extLst>
          </p:cNvPr>
          <p:cNvSpPr txBox="1"/>
          <p:nvPr/>
        </p:nvSpPr>
        <p:spPr>
          <a:xfrm>
            <a:off x="5671575" y="5673004"/>
            <a:ext cx="107077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Water Bodies</a:t>
            </a:r>
          </a:p>
        </p:txBody>
      </p:sp>
      <p:sp>
        <p:nvSpPr>
          <p:cNvPr id="20" name="TextBox 19">
            <a:extLst>
              <a:ext uri="{FF2B5EF4-FFF2-40B4-BE49-F238E27FC236}">
                <a16:creationId xmlns:a16="http://schemas.microsoft.com/office/drawing/2014/main" id="{FC54BD8D-6362-B340-B0C8-6A7CFDA124D3}"/>
              </a:ext>
            </a:extLst>
          </p:cNvPr>
          <p:cNvSpPr txBox="1"/>
          <p:nvPr/>
        </p:nvSpPr>
        <p:spPr>
          <a:xfrm>
            <a:off x="7460382" y="5667600"/>
            <a:ext cx="107077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Barren Lands</a:t>
            </a:r>
            <a:endParaRPr lang="en-US" sz="1600" dirty="0"/>
          </a:p>
        </p:txBody>
      </p:sp>
      <p:sp>
        <p:nvSpPr>
          <p:cNvPr id="21" name="TextBox 20">
            <a:extLst>
              <a:ext uri="{FF2B5EF4-FFF2-40B4-BE49-F238E27FC236}">
                <a16:creationId xmlns:a16="http://schemas.microsoft.com/office/drawing/2014/main" id="{8EA5802F-69C7-9947-857A-4C76E1075583}"/>
              </a:ext>
            </a:extLst>
          </p:cNvPr>
          <p:cNvSpPr txBox="1"/>
          <p:nvPr/>
        </p:nvSpPr>
        <p:spPr>
          <a:xfrm>
            <a:off x="9200553" y="5673005"/>
            <a:ext cx="134396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Cultivated Lands</a:t>
            </a:r>
            <a:endParaRPr lang="en-US" sz="1600" dirty="0"/>
          </a:p>
        </p:txBody>
      </p:sp>
      <p:sp>
        <p:nvSpPr>
          <p:cNvPr id="22" name="Rectangle 21">
            <a:extLst>
              <a:ext uri="{FF2B5EF4-FFF2-40B4-BE49-F238E27FC236}">
                <a16:creationId xmlns:a16="http://schemas.microsoft.com/office/drawing/2014/main" id="{32A9B242-582B-BD44-AA90-C5E3FE474DFF}"/>
              </a:ext>
            </a:extLst>
          </p:cNvPr>
          <p:cNvSpPr/>
          <p:nvPr/>
        </p:nvSpPr>
        <p:spPr>
          <a:xfrm>
            <a:off x="1581194" y="5777155"/>
            <a:ext cx="419976" cy="303251"/>
          </a:xfrm>
          <a:prstGeom prst="rect">
            <a:avLst/>
          </a:prstGeom>
          <a:solidFill>
            <a:srgbClr val="38A7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22">
            <a:extLst>
              <a:ext uri="{FF2B5EF4-FFF2-40B4-BE49-F238E27FC236}">
                <a16:creationId xmlns:a16="http://schemas.microsoft.com/office/drawing/2014/main" id="{0A3F08CF-A222-8643-B718-DF59D8585F10}"/>
              </a:ext>
            </a:extLst>
          </p:cNvPr>
          <p:cNvSpPr/>
          <p:nvPr/>
        </p:nvSpPr>
        <p:spPr>
          <a:xfrm>
            <a:off x="3327274" y="5777155"/>
            <a:ext cx="419976" cy="303251"/>
          </a:xfrm>
          <a:prstGeom prst="rect">
            <a:avLst/>
          </a:prstGeom>
          <a:solidFill>
            <a:srgbClr val="A9FF0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B9B84F71-9C24-B441-87BF-E0496F8A10D4}"/>
              </a:ext>
            </a:extLst>
          </p:cNvPr>
          <p:cNvSpPr/>
          <p:nvPr/>
        </p:nvSpPr>
        <p:spPr>
          <a:xfrm>
            <a:off x="5237350" y="5777155"/>
            <a:ext cx="419976" cy="303251"/>
          </a:xfrm>
          <a:prstGeom prst="rect">
            <a:avLst/>
          </a:prstGeom>
          <a:solidFill>
            <a:srgbClr val="4EBB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24">
            <a:extLst>
              <a:ext uri="{FF2B5EF4-FFF2-40B4-BE49-F238E27FC236}">
                <a16:creationId xmlns:a16="http://schemas.microsoft.com/office/drawing/2014/main" id="{7686466E-C43A-E240-B927-3DC35B985ED2}"/>
              </a:ext>
            </a:extLst>
          </p:cNvPr>
          <p:cNvSpPr/>
          <p:nvPr/>
        </p:nvSpPr>
        <p:spPr>
          <a:xfrm>
            <a:off x="7018058" y="5772181"/>
            <a:ext cx="419976" cy="303251"/>
          </a:xfrm>
          <a:prstGeom prst="rect">
            <a:avLst/>
          </a:prstGeom>
          <a:solidFill>
            <a:srgbClr val="88375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a:extLst>
              <a:ext uri="{FF2B5EF4-FFF2-40B4-BE49-F238E27FC236}">
                <a16:creationId xmlns:a16="http://schemas.microsoft.com/office/drawing/2014/main" id="{0F9C26A7-CFAE-6E49-A4EB-B94AD187C78E}"/>
              </a:ext>
            </a:extLst>
          </p:cNvPr>
          <p:cNvSpPr/>
          <p:nvPr/>
        </p:nvSpPr>
        <p:spPr>
          <a:xfrm>
            <a:off x="8780577" y="5782988"/>
            <a:ext cx="419976" cy="303251"/>
          </a:xfrm>
          <a:prstGeom prst="rect">
            <a:avLst/>
          </a:prstGeom>
          <a:solidFill>
            <a:srgbClr val="D7B09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4" name="Group 33">
            <a:extLst>
              <a:ext uri="{FF2B5EF4-FFF2-40B4-BE49-F238E27FC236}">
                <a16:creationId xmlns:a16="http://schemas.microsoft.com/office/drawing/2014/main" id="{2A1AD24C-94F6-354A-BAD1-C11E69C9055F}"/>
              </a:ext>
            </a:extLst>
          </p:cNvPr>
          <p:cNvGrpSpPr/>
          <p:nvPr/>
        </p:nvGrpSpPr>
        <p:grpSpPr>
          <a:xfrm>
            <a:off x="1459923" y="1260058"/>
            <a:ext cx="9351180" cy="4147569"/>
            <a:chOff x="1459923" y="1260058"/>
            <a:chExt cx="9351180" cy="4147569"/>
          </a:xfrm>
        </p:grpSpPr>
        <p:pic>
          <p:nvPicPr>
            <p:cNvPr id="5" name="Picture 7" descr="Map&#10;&#10;Description automatically generated">
              <a:extLst>
                <a:ext uri="{FF2B5EF4-FFF2-40B4-BE49-F238E27FC236}">
                  <a16:creationId xmlns:a16="http://schemas.microsoft.com/office/drawing/2014/main" id="{61113E05-61D8-48CC-A4AA-ED5F78D5F12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84"/>
            <a:stretch/>
          </p:blipFill>
          <p:spPr>
            <a:xfrm>
              <a:off x="1459923" y="1260058"/>
              <a:ext cx="9351180" cy="3544490"/>
            </a:xfrm>
            <a:prstGeom prst="rect">
              <a:avLst/>
            </a:prstGeom>
          </p:spPr>
        </p:pic>
        <p:pic>
          <p:nvPicPr>
            <p:cNvPr id="32" name="Picture 4" descr="Diagram&#10;&#10;Description automatically generated">
              <a:extLst>
                <a:ext uri="{FF2B5EF4-FFF2-40B4-BE49-F238E27FC236}">
                  <a16:creationId xmlns:a16="http://schemas.microsoft.com/office/drawing/2014/main" id="{5489082A-6F2B-1845-B405-DD7081AFD88D}"/>
                </a:ext>
              </a:extLst>
            </p:cNvPr>
            <p:cNvPicPr>
              <a:picLocks noChangeAspect="1"/>
            </p:cNvPicPr>
            <p:nvPr/>
          </p:nvPicPr>
          <p:blipFill rotWithShape="1">
            <a:blip r:embed="rId4"/>
            <a:srcRect l="5403" t="90225" r="54027" b="7304"/>
            <a:stretch/>
          </p:blipFill>
          <p:spPr>
            <a:xfrm>
              <a:off x="1554481" y="4948004"/>
              <a:ext cx="3039641" cy="159118"/>
            </a:xfrm>
            <a:prstGeom prst="rect">
              <a:avLst/>
            </a:prstGeom>
          </p:spPr>
        </p:pic>
        <p:sp>
          <p:nvSpPr>
            <p:cNvPr id="33" name="TextBox 32">
              <a:extLst>
                <a:ext uri="{FF2B5EF4-FFF2-40B4-BE49-F238E27FC236}">
                  <a16:creationId xmlns:a16="http://schemas.microsoft.com/office/drawing/2014/main" id="{6D89A301-3AA3-9B4A-B4D7-5CDC8F2FC2D7}"/>
                </a:ext>
              </a:extLst>
            </p:cNvPr>
            <p:cNvSpPr txBox="1"/>
            <p:nvPr/>
          </p:nvSpPr>
          <p:spPr>
            <a:xfrm>
              <a:off x="1465603" y="5099850"/>
              <a:ext cx="682163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0                 50               100              150 Kilometers</a:t>
              </a:r>
            </a:p>
          </p:txBody>
        </p:sp>
      </p:grpSp>
      <p:pic>
        <p:nvPicPr>
          <p:cNvPr id="3" name="Picture 12">
            <a:extLst>
              <a:ext uri="{FF2B5EF4-FFF2-40B4-BE49-F238E27FC236}">
                <a16:creationId xmlns:a16="http://schemas.microsoft.com/office/drawing/2014/main" id="{6B875111-48D1-4D41-8A65-DCE79CDD6317}"/>
              </a:ext>
            </a:extLst>
          </p:cNvPr>
          <p:cNvPicPr>
            <a:picLocks noChangeAspect="1"/>
          </p:cNvPicPr>
          <p:nvPr/>
        </p:nvPicPr>
        <p:blipFill rotWithShape="1">
          <a:blip r:embed="rId5"/>
          <a:srcRect l="-7576" r="1515" b="26863"/>
          <a:stretch/>
        </p:blipFill>
        <p:spPr>
          <a:xfrm>
            <a:off x="10465922" y="4970949"/>
            <a:ext cx="347982" cy="355755"/>
          </a:xfrm>
          <a:prstGeom prst="rect">
            <a:avLst/>
          </a:prstGeom>
        </p:spPr>
      </p:pic>
      <p:sp>
        <p:nvSpPr>
          <p:cNvPr id="27" name="TextBox 26">
            <a:extLst>
              <a:ext uri="{FF2B5EF4-FFF2-40B4-BE49-F238E27FC236}">
                <a16:creationId xmlns:a16="http://schemas.microsoft.com/office/drawing/2014/main" id="{38846719-7109-9F41-8DF3-4D3C433AF382}"/>
              </a:ext>
            </a:extLst>
          </p:cNvPr>
          <p:cNvSpPr txBox="1"/>
          <p:nvPr/>
        </p:nvSpPr>
        <p:spPr>
          <a:xfrm>
            <a:off x="10465922" y="5194617"/>
            <a:ext cx="347982" cy="369332"/>
          </a:xfrm>
          <a:prstGeom prst="rect">
            <a:avLst/>
          </a:prstGeom>
          <a:noFill/>
        </p:spPr>
        <p:txBody>
          <a:bodyPr wrap="square" rtlCol="0">
            <a:spAutoFit/>
          </a:bodyPr>
          <a:lstStyle/>
          <a:p>
            <a:r>
              <a:rPr lang="en-GB" dirty="0">
                <a:latin typeface="Century Gothic" panose="020B0502020202020204" pitchFamily="34" charset="0"/>
              </a:rPr>
              <a:t>N</a:t>
            </a:r>
          </a:p>
        </p:txBody>
      </p:sp>
    </p:spTree>
    <p:extLst>
      <p:ext uri="{BB962C8B-B14F-4D97-AF65-F5344CB8AC3E}">
        <p14:creationId xmlns:p14="http://schemas.microsoft.com/office/powerpoint/2010/main" val="406955514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2422" y="252347"/>
            <a:ext cx="11717146" cy="636814"/>
          </a:xfrm>
          <a:prstGeom prst="rect">
            <a:avLst/>
          </a:prstGeom>
        </p:spPr>
        <p:txBody>
          <a:bodyPr wrap="square" lIns="91440" tIns="45720" rIns="91440" bIns="45720" anchor="ctr">
            <a:noAutofit/>
          </a:bodyPr>
          <a:lstStyle/>
          <a:p>
            <a:r>
              <a:rPr lang="en-US" sz="4000" b="1" dirty="0">
                <a:solidFill>
                  <a:srgbClr val="66A478"/>
                </a:solidFill>
                <a:latin typeface="Century Gothic" panose="020F0302020204030204"/>
              </a:rPr>
              <a:t>METHODOLOGY:</a:t>
            </a:r>
            <a:r>
              <a:rPr lang="en-US" sz="3200" b="1" dirty="0">
                <a:solidFill>
                  <a:srgbClr val="66A478"/>
                </a:solidFill>
                <a:latin typeface="Century Gothic" panose="020F0302020204030204"/>
              </a:rPr>
              <a:t> </a:t>
            </a:r>
            <a:r>
              <a:rPr lang="en-US" sz="4000" b="1" dirty="0">
                <a:solidFill>
                  <a:srgbClr val="66A478"/>
                </a:solidFill>
                <a:latin typeface="Century Gothic" panose="020F0302020204030204"/>
              </a:rPr>
              <a:t>Data Processing &amp; Analysis</a:t>
            </a:r>
          </a:p>
        </p:txBody>
      </p:sp>
      <p:sp>
        <p:nvSpPr>
          <p:cNvPr id="10" name="Rectangle: Rounded Corners 9">
            <a:extLst>
              <a:ext uri="{FF2B5EF4-FFF2-40B4-BE49-F238E27FC236}">
                <a16:creationId xmlns:a16="http://schemas.microsoft.com/office/drawing/2014/main" id="{DBA287BF-E486-499D-A8D0-06897C69CC9B}"/>
              </a:ext>
            </a:extLst>
          </p:cNvPr>
          <p:cNvSpPr/>
          <p:nvPr/>
        </p:nvSpPr>
        <p:spPr>
          <a:xfrm>
            <a:off x="3371328" y="3458758"/>
            <a:ext cx="2298645" cy="731831"/>
          </a:xfrm>
          <a:prstGeom prst="roundRect">
            <a:avLst/>
          </a:prstGeom>
          <a:solidFill>
            <a:srgbClr val="DEF0CC"/>
          </a:solidFill>
          <a:ln>
            <a:solidFill>
              <a:srgbClr val="66A478"/>
            </a:solid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2000" dirty="0">
                <a:solidFill>
                  <a:srgbClr val="3F3F3F"/>
                </a:solidFill>
                <a:latin typeface="Century Gothic"/>
                <a:cs typeface="Calibri"/>
              </a:rPr>
              <a:t>Resistance</a:t>
            </a:r>
          </a:p>
          <a:p>
            <a:pPr algn="ctr"/>
            <a:r>
              <a:rPr lang="en-US" sz="2000" dirty="0">
                <a:solidFill>
                  <a:srgbClr val="3F3F3F"/>
                </a:solidFill>
                <a:latin typeface="Century Gothic"/>
                <a:cs typeface="Calibri"/>
              </a:rPr>
              <a:t>Raster</a:t>
            </a:r>
          </a:p>
        </p:txBody>
      </p:sp>
      <p:sp>
        <p:nvSpPr>
          <p:cNvPr id="11" name="Rectangle: Rounded Corners 10">
            <a:extLst>
              <a:ext uri="{FF2B5EF4-FFF2-40B4-BE49-F238E27FC236}">
                <a16:creationId xmlns:a16="http://schemas.microsoft.com/office/drawing/2014/main" id="{9543C4EF-EC27-4B17-B740-5FD44B70CE27}"/>
              </a:ext>
            </a:extLst>
          </p:cNvPr>
          <p:cNvSpPr/>
          <p:nvPr/>
        </p:nvSpPr>
        <p:spPr>
          <a:xfrm>
            <a:off x="793222" y="3448093"/>
            <a:ext cx="2233988" cy="739356"/>
          </a:xfrm>
          <a:prstGeom prst="roundRect">
            <a:avLst/>
          </a:prstGeom>
          <a:solidFill>
            <a:srgbClr val="DEF0CC"/>
          </a:solidFill>
          <a:ln>
            <a:solidFill>
              <a:srgbClr val="66A478"/>
            </a:solid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2000" dirty="0">
                <a:solidFill>
                  <a:srgbClr val="3F3F3F"/>
                </a:solidFill>
                <a:latin typeface="Century Gothic"/>
                <a:cs typeface="Calibri"/>
              </a:rPr>
              <a:t>Protected Areas Map</a:t>
            </a:r>
            <a:endParaRPr lang="en-US" sz="2000" dirty="0">
              <a:solidFill>
                <a:srgbClr val="3F3F3F"/>
              </a:solidFill>
              <a:latin typeface="Century Gothic"/>
            </a:endParaRPr>
          </a:p>
        </p:txBody>
      </p:sp>
      <p:sp>
        <p:nvSpPr>
          <p:cNvPr id="13" name="Rectangle: Rounded Corners 12">
            <a:extLst>
              <a:ext uri="{FF2B5EF4-FFF2-40B4-BE49-F238E27FC236}">
                <a16:creationId xmlns:a16="http://schemas.microsoft.com/office/drawing/2014/main" id="{EC0E11DE-5EFE-49B9-855A-62E2E1E28688}"/>
              </a:ext>
            </a:extLst>
          </p:cNvPr>
          <p:cNvSpPr/>
          <p:nvPr/>
        </p:nvSpPr>
        <p:spPr>
          <a:xfrm>
            <a:off x="843288" y="5677735"/>
            <a:ext cx="4881499" cy="531963"/>
          </a:xfrm>
          <a:prstGeom prst="roundRect">
            <a:avLst/>
          </a:prstGeom>
          <a:solidFill>
            <a:srgbClr val="DEF0CC"/>
          </a:solidFill>
          <a:ln>
            <a:solidFill>
              <a:srgbClr val="66A478"/>
            </a:solid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2000" dirty="0">
                <a:solidFill>
                  <a:schemeClr val="tx1">
                    <a:lumMod val="75000"/>
                    <a:lumOff val="25000"/>
                  </a:schemeClr>
                </a:solidFill>
                <a:latin typeface="Century Gothic"/>
                <a:cs typeface="Calibri"/>
              </a:rPr>
              <a:t>Map of Potential Elephant Corridors</a:t>
            </a:r>
            <a:endParaRPr lang="en-US" sz="2000" dirty="0">
              <a:solidFill>
                <a:schemeClr val="tx1">
                  <a:lumMod val="75000"/>
                  <a:lumOff val="25000"/>
                </a:schemeClr>
              </a:solidFill>
              <a:latin typeface="Century Gothic"/>
            </a:endParaRPr>
          </a:p>
        </p:txBody>
      </p:sp>
      <p:sp>
        <p:nvSpPr>
          <p:cNvPr id="16" name="Arrow: Right 15">
            <a:extLst>
              <a:ext uri="{FF2B5EF4-FFF2-40B4-BE49-F238E27FC236}">
                <a16:creationId xmlns:a16="http://schemas.microsoft.com/office/drawing/2014/main" id="{261C2818-4C9D-4F76-A271-3E9FB1473B66}"/>
              </a:ext>
            </a:extLst>
          </p:cNvPr>
          <p:cNvSpPr/>
          <p:nvPr/>
        </p:nvSpPr>
        <p:spPr>
          <a:xfrm rot="5400000">
            <a:off x="9004936" y="4531056"/>
            <a:ext cx="232556" cy="274499"/>
          </a:xfrm>
          <a:prstGeom prst="rightArrow">
            <a:avLst/>
          </a:prstGeom>
          <a:solidFill>
            <a:schemeClr val="bg1">
              <a:lumMod val="95000"/>
            </a:schemeClr>
          </a:solidFill>
          <a:ln>
            <a:solidFill>
              <a:srgbClr val="66A478"/>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7" name="Arrow: Right 16">
            <a:extLst>
              <a:ext uri="{FF2B5EF4-FFF2-40B4-BE49-F238E27FC236}">
                <a16:creationId xmlns:a16="http://schemas.microsoft.com/office/drawing/2014/main" id="{E02E6BB0-932D-4FA8-8524-A9D48D7C70EA}"/>
              </a:ext>
            </a:extLst>
          </p:cNvPr>
          <p:cNvSpPr/>
          <p:nvPr/>
        </p:nvSpPr>
        <p:spPr>
          <a:xfrm rot="5400000">
            <a:off x="8976334" y="2846015"/>
            <a:ext cx="256542" cy="277056"/>
          </a:xfrm>
          <a:prstGeom prst="rightArrow">
            <a:avLst/>
          </a:prstGeom>
          <a:solidFill>
            <a:schemeClr val="bg1">
              <a:lumMod val="95000"/>
            </a:schemeClr>
          </a:solidFill>
          <a:ln>
            <a:solidFill>
              <a:srgbClr val="66A478"/>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8" name="Arrow: Right 17">
            <a:extLst>
              <a:ext uri="{FF2B5EF4-FFF2-40B4-BE49-F238E27FC236}">
                <a16:creationId xmlns:a16="http://schemas.microsoft.com/office/drawing/2014/main" id="{4D14B975-580B-40B9-96F0-C3FAA8E3B0DF}"/>
              </a:ext>
            </a:extLst>
          </p:cNvPr>
          <p:cNvSpPr/>
          <p:nvPr/>
        </p:nvSpPr>
        <p:spPr>
          <a:xfrm rot="7140000">
            <a:off x="2495856" y="3139308"/>
            <a:ext cx="281143" cy="292585"/>
          </a:xfrm>
          <a:prstGeom prst="rightArrow">
            <a:avLst/>
          </a:prstGeom>
          <a:solidFill>
            <a:schemeClr val="bg1">
              <a:lumMod val="95000"/>
            </a:schemeClr>
          </a:solidFill>
          <a:ln>
            <a:solidFill>
              <a:srgbClr val="66A478"/>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9" name="Arrow: Right 18">
            <a:extLst>
              <a:ext uri="{FF2B5EF4-FFF2-40B4-BE49-F238E27FC236}">
                <a16:creationId xmlns:a16="http://schemas.microsoft.com/office/drawing/2014/main" id="{0AD75F52-2D7C-4F95-A18B-7613B82597F6}"/>
              </a:ext>
            </a:extLst>
          </p:cNvPr>
          <p:cNvSpPr/>
          <p:nvPr/>
        </p:nvSpPr>
        <p:spPr>
          <a:xfrm rot="4080000">
            <a:off x="3635343" y="3129827"/>
            <a:ext cx="283278" cy="304426"/>
          </a:xfrm>
          <a:prstGeom prst="rightArrow">
            <a:avLst/>
          </a:prstGeom>
          <a:solidFill>
            <a:schemeClr val="bg1">
              <a:lumMod val="95000"/>
            </a:schemeClr>
          </a:solidFill>
          <a:ln>
            <a:solidFill>
              <a:srgbClr val="66A478"/>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6F6EFF60-B03D-40E9-A4A0-4DCEBD1853C6}"/>
              </a:ext>
            </a:extLst>
          </p:cNvPr>
          <p:cNvSpPr/>
          <p:nvPr/>
        </p:nvSpPr>
        <p:spPr>
          <a:xfrm>
            <a:off x="1033181" y="993962"/>
            <a:ext cx="4342278" cy="470647"/>
          </a:xfrm>
          <a:prstGeom prst="roundRect">
            <a:avLst/>
          </a:prstGeom>
          <a:solidFill>
            <a:schemeClr val="accent6">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75000"/>
                    <a:lumOff val="25000"/>
                  </a:schemeClr>
                </a:solidFill>
                <a:latin typeface="Century Gothic"/>
                <a:cs typeface="Calibri"/>
              </a:rPr>
              <a:t>Potential Corridor Map</a:t>
            </a:r>
            <a:endParaRPr lang="en-US" sz="2400" dirty="0">
              <a:solidFill>
                <a:schemeClr val="tx1">
                  <a:lumMod val="75000"/>
                  <a:lumOff val="25000"/>
                </a:schemeClr>
              </a:solidFill>
              <a:latin typeface="Century Gothic"/>
            </a:endParaRPr>
          </a:p>
        </p:txBody>
      </p:sp>
      <p:sp>
        <p:nvSpPr>
          <p:cNvPr id="5" name="Arrow: Right 4">
            <a:extLst>
              <a:ext uri="{FF2B5EF4-FFF2-40B4-BE49-F238E27FC236}">
                <a16:creationId xmlns:a16="http://schemas.microsoft.com/office/drawing/2014/main" id="{A55B956B-E4D1-4B21-81DF-97EF2E675F8B}"/>
              </a:ext>
            </a:extLst>
          </p:cNvPr>
          <p:cNvSpPr/>
          <p:nvPr/>
        </p:nvSpPr>
        <p:spPr>
          <a:xfrm rot="4080000">
            <a:off x="2660452" y="4250659"/>
            <a:ext cx="272071" cy="282017"/>
          </a:xfrm>
          <a:prstGeom prst="rightArrow">
            <a:avLst/>
          </a:prstGeom>
          <a:solidFill>
            <a:schemeClr val="bg1">
              <a:lumMod val="95000"/>
            </a:schemeClr>
          </a:solidFill>
          <a:ln>
            <a:solidFill>
              <a:srgbClr val="66A478"/>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6" name="Arrow: Right 5">
            <a:extLst>
              <a:ext uri="{FF2B5EF4-FFF2-40B4-BE49-F238E27FC236}">
                <a16:creationId xmlns:a16="http://schemas.microsoft.com/office/drawing/2014/main" id="{9DD40514-369C-429A-85A9-D5E6B0A0FF84}"/>
              </a:ext>
            </a:extLst>
          </p:cNvPr>
          <p:cNvSpPr/>
          <p:nvPr/>
        </p:nvSpPr>
        <p:spPr>
          <a:xfrm rot="7140000">
            <a:off x="3457187" y="4264071"/>
            <a:ext cx="281143" cy="247762"/>
          </a:xfrm>
          <a:prstGeom prst="rightArrow">
            <a:avLst/>
          </a:prstGeom>
          <a:solidFill>
            <a:schemeClr val="bg1">
              <a:lumMod val="95000"/>
            </a:schemeClr>
          </a:solidFill>
          <a:ln>
            <a:solidFill>
              <a:srgbClr val="66A478"/>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 name="Arrow: Right 6">
            <a:extLst>
              <a:ext uri="{FF2B5EF4-FFF2-40B4-BE49-F238E27FC236}">
                <a16:creationId xmlns:a16="http://schemas.microsoft.com/office/drawing/2014/main" id="{5C53F6B7-CF9B-4B21-B30A-D6E53679874A}"/>
              </a:ext>
            </a:extLst>
          </p:cNvPr>
          <p:cNvSpPr/>
          <p:nvPr/>
        </p:nvSpPr>
        <p:spPr>
          <a:xfrm rot="5400000">
            <a:off x="3068476" y="5353590"/>
            <a:ext cx="225114" cy="292585"/>
          </a:xfrm>
          <a:prstGeom prst="rightArrow">
            <a:avLst/>
          </a:prstGeom>
          <a:solidFill>
            <a:schemeClr val="bg1">
              <a:lumMod val="95000"/>
            </a:schemeClr>
          </a:solidFill>
          <a:ln>
            <a:solidFill>
              <a:srgbClr val="66A478"/>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7" name="Rectangle: Rounded Corners 26">
            <a:extLst>
              <a:ext uri="{FF2B5EF4-FFF2-40B4-BE49-F238E27FC236}">
                <a16:creationId xmlns:a16="http://schemas.microsoft.com/office/drawing/2014/main" id="{0F57C143-2B43-42AB-AB5C-4E9170B10F99}"/>
              </a:ext>
            </a:extLst>
          </p:cNvPr>
          <p:cNvSpPr/>
          <p:nvPr/>
        </p:nvSpPr>
        <p:spPr>
          <a:xfrm>
            <a:off x="6933078" y="993962"/>
            <a:ext cx="4342278" cy="470647"/>
          </a:xfrm>
          <a:prstGeom prst="roundRect">
            <a:avLst/>
          </a:prstGeom>
          <a:solidFill>
            <a:schemeClr val="accent6">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tx1">
                    <a:lumMod val="75000"/>
                    <a:lumOff val="25000"/>
                  </a:schemeClr>
                </a:solidFill>
                <a:latin typeface="Century Gothic"/>
                <a:cs typeface="Calibri"/>
              </a:rPr>
              <a:t>LULC Maps</a:t>
            </a:r>
            <a:endParaRPr lang="en-US" sz="2400" dirty="0">
              <a:solidFill>
                <a:schemeClr val="tx1">
                  <a:lumMod val="75000"/>
                  <a:lumOff val="25000"/>
                </a:schemeClr>
              </a:solidFill>
              <a:latin typeface="Century Gothic"/>
            </a:endParaRPr>
          </a:p>
        </p:txBody>
      </p:sp>
      <p:sp>
        <p:nvSpPr>
          <p:cNvPr id="8" name="Rectangle: Rounded Corners 7">
            <a:extLst>
              <a:ext uri="{FF2B5EF4-FFF2-40B4-BE49-F238E27FC236}">
                <a16:creationId xmlns:a16="http://schemas.microsoft.com/office/drawing/2014/main" id="{9510DA2A-EB56-4655-BBA4-94FD341B4C16}"/>
              </a:ext>
            </a:extLst>
          </p:cNvPr>
          <p:cNvSpPr/>
          <p:nvPr/>
        </p:nvSpPr>
        <p:spPr>
          <a:xfrm>
            <a:off x="7636287" y="5583395"/>
            <a:ext cx="2999013" cy="530124"/>
          </a:xfrm>
          <a:prstGeom prst="roundRect">
            <a:avLst/>
          </a:prstGeom>
          <a:solidFill>
            <a:srgbClr val="DEF0CC"/>
          </a:solidFill>
          <a:ln>
            <a:solidFill>
              <a:srgbClr val="66A478"/>
            </a:solid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2000" dirty="0">
                <a:solidFill>
                  <a:srgbClr val="3F3F3F"/>
                </a:solidFill>
                <a:latin typeface="Century Gothic"/>
                <a:cs typeface="Calibri"/>
              </a:rPr>
              <a:t>Accuracy Assessment</a:t>
            </a:r>
            <a:endParaRPr lang="en-US" dirty="0"/>
          </a:p>
        </p:txBody>
      </p:sp>
      <p:sp>
        <p:nvSpPr>
          <p:cNvPr id="12" name="Rectangle: Rounded Corners 11">
            <a:extLst>
              <a:ext uri="{FF2B5EF4-FFF2-40B4-BE49-F238E27FC236}">
                <a16:creationId xmlns:a16="http://schemas.microsoft.com/office/drawing/2014/main" id="{2AF049F9-759D-48B5-85DA-2F347C92E32B}"/>
              </a:ext>
            </a:extLst>
          </p:cNvPr>
          <p:cNvSpPr/>
          <p:nvPr/>
        </p:nvSpPr>
        <p:spPr>
          <a:xfrm>
            <a:off x="6872268" y="4824194"/>
            <a:ext cx="4523013" cy="440481"/>
          </a:xfrm>
          <a:prstGeom prst="roundRect">
            <a:avLst/>
          </a:prstGeom>
          <a:solidFill>
            <a:srgbClr val="DEF0CC"/>
          </a:solidFill>
          <a:ln>
            <a:solidFill>
              <a:srgbClr val="66A478"/>
            </a:solid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2000" dirty="0">
                <a:solidFill>
                  <a:srgbClr val="3F3F3F"/>
                </a:solidFill>
                <a:latin typeface="Century Gothic"/>
                <a:cs typeface="Calibri"/>
              </a:rPr>
              <a:t>LULC Maps – 5 classes (</a:t>
            </a:r>
            <a:r>
              <a:rPr lang="en-US" sz="1600" dirty="0">
                <a:solidFill>
                  <a:srgbClr val="3F3F3F"/>
                </a:solidFill>
                <a:latin typeface="Century Gothic"/>
                <a:cs typeface="Calibri"/>
              </a:rPr>
              <a:t>2010 &amp; 2015</a:t>
            </a:r>
            <a:r>
              <a:rPr lang="en-US" sz="2000" dirty="0">
                <a:solidFill>
                  <a:srgbClr val="3F3F3F"/>
                </a:solidFill>
                <a:latin typeface="Century Gothic"/>
                <a:cs typeface="Calibri"/>
              </a:rPr>
              <a:t>)</a:t>
            </a:r>
            <a:endParaRPr lang="en-US" sz="2000" dirty="0">
              <a:solidFill>
                <a:srgbClr val="3F3F3F"/>
              </a:solidFill>
              <a:latin typeface="Century Gothic"/>
            </a:endParaRPr>
          </a:p>
        </p:txBody>
      </p:sp>
      <p:sp>
        <p:nvSpPr>
          <p:cNvPr id="14" name="Arrow: Right 13">
            <a:extLst>
              <a:ext uri="{FF2B5EF4-FFF2-40B4-BE49-F238E27FC236}">
                <a16:creationId xmlns:a16="http://schemas.microsoft.com/office/drawing/2014/main" id="{68FF13C6-8283-49F9-9E90-9CFFE93F263B}"/>
              </a:ext>
            </a:extLst>
          </p:cNvPr>
          <p:cNvSpPr/>
          <p:nvPr/>
        </p:nvSpPr>
        <p:spPr>
          <a:xfrm rot="5400000">
            <a:off x="8994852" y="5294179"/>
            <a:ext cx="243760" cy="274499"/>
          </a:xfrm>
          <a:prstGeom prst="rightArrow">
            <a:avLst/>
          </a:prstGeom>
          <a:solidFill>
            <a:schemeClr val="bg1">
              <a:lumMod val="95000"/>
            </a:schemeClr>
          </a:solidFill>
          <a:ln>
            <a:solidFill>
              <a:srgbClr val="66A478"/>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2" name="Rectangle: Rounded Corners 31">
            <a:extLst>
              <a:ext uri="{FF2B5EF4-FFF2-40B4-BE49-F238E27FC236}">
                <a16:creationId xmlns:a16="http://schemas.microsoft.com/office/drawing/2014/main" id="{A81B2359-86D0-4F16-A1B4-F7BABE865DBA}"/>
              </a:ext>
            </a:extLst>
          </p:cNvPr>
          <p:cNvSpPr/>
          <p:nvPr/>
        </p:nvSpPr>
        <p:spPr>
          <a:xfrm>
            <a:off x="3271596" y="1538070"/>
            <a:ext cx="2662835" cy="731831"/>
          </a:xfrm>
          <a:prstGeom prst="roundRect">
            <a:avLst/>
          </a:prstGeom>
          <a:solidFill>
            <a:srgbClr val="DEF0CC"/>
          </a:solidFill>
          <a:ln>
            <a:solidFill>
              <a:srgbClr val="66A478"/>
            </a:solid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2000" dirty="0">
                <a:solidFill>
                  <a:srgbClr val="3F3F3F"/>
                </a:solidFill>
                <a:latin typeface="Century Gothic"/>
                <a:cs typeface="Calibri"/>
              </a:rPr>
              <a:t>Habitat Suitability Model from Term I</a:t>
            </a:r>
            <a:endParaRPr lang="en-US" dirty="0"/>
          </a:p>
        </p:txBody>
      </p:sp>
      <p:sp>
        <p:nvSpPr>
          <p:cNvPr id="34" name="Rectangle: Rounded Corners 33">
            <a:extLst>
              <a:ext uri="{FF2B5EF4-FFF2-40B4-BE49-F238E27FC236}">
                <a16:creationId xmlns:a16="http://schemas.microsoft.com/office/drawing/2014/main" id="{DD9760C7-3470-4BBE-8703-F39DF21EF7DC}"/>
              </a:ext>
            </a:extLst>
          </p:cNvPr>
          <p:cNvSpPr/>
          <p:nvPr/>
        </p:nvSpPr>
        <p:spPr>
          <a:xfrm>
            <a:off x="508594" y="1533007"/>
            <a:ext cx="2659811" cy="733754"/>
          </a:xfrm>
          <a:prstGeom prst="roundRect">
            <a:avLst/>
          </a:prstGeom>
          <a:solidFill>
            <a:srgbClr val="DEF0CC"/>
          </a:solidFill>
          <a:ln>
            <a:solidFill>
              <a:srgbClr val="66A478"/>
            </a:solid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2000" dirty="0">
                <a:solidFill>
                  <a:srgbClr val="3F3F3F"/>
                </a:solidFill>
                <a:latin typeface="Century Gothic"/>
                <a:cs typeface="Calibri"/>
              </a:rPr>
              <a:t>Bhutan Foundation GIS Data</a:t>
            </a:r>
          </a:p>
        </p:txBody>
      </p:sp>
      <p:sp>
        <p:nvSpPr>
          <p:cNvPr id="36" name="Arrow: Right 35">
            <a:extLst>
              <a:ext uri="{FF2B5EF4-FFF2-40B4-BE49-F238E27FC236}">
                <a16:creationId xmlns:a16="http://schemas.microsoft.com/office/drawing/2014/main" id="{ACB63F4C-EE37-4764-90F3-F5CA9F4B5931}"/>
              </a:ext>
            </a:extLst>
          </p:cNvPr>
          <p:cNvSpPr/>
          <p:nvPr/>
        </p:nvSpPr>
        <p:spPr>
          <a:xfrm rot="7140000">
            <a:off x="3499904" y="2316797"/>
            <a:ext cx="281143" cy="292585"/>
          </a:xfrm>
          <a:prstGeom prst="rightArrow">
            <a:avLst/>
          </a:prstGeom>
          <a:solidFill>
            <a:schemeClr val="bg1">
              <a:lumMod val="95000"/>
            </a:schemeClr>
          </a:solidFill>
          <a:ln>
            <a:solidFill>
              <a:srgbClr val="66A478"/>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8" name="Arrow: Right 37">
            <a:extLst>
              <a:ext uri="{FF2B5EF4-FFF2-40B4-BE49-F238E27FC236}">
                <a16:creationId xmlns:a16="http://schemas.microsoft.com/office/drawing/2014/main" id="{6B295E0D-DF8B-4EB2-9550-0BC2C7417057}"/>
              </a:ext>
            </a:extLst>
          </p:cNvPr>
          <p:cNvSpPr/>
          <p:nvPr/>
        </p:nvSpPr>
        <p:spPr>
          <a:xfrm rot="4080000">
            <a:off x="2655950" y="2307316"/>
            <a:ext cx="283278" cy="304426"/>
          </a:xfrm>
          <a:prstGeom prst="rightArrow">
            <a:avLst/>
          </a:prstGeom>
          <a:solidFill>
            <a:schemeClr val="bg1">
              <a:lumMod val="95000"/>
            </a:schemeClr>
          </a:solidFill>
          <a:ln>
            <a:solidFill>
              <a:srgbClr val="66A478"/>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4" name="Rectangle: Rounded Corners 43">
            <a:extLst>
              <a:ext uri="{FF2B5EF4-FFF2-40B4-BE49-F238E27FC236}">
                <a16:creationId xmlns:a16="http://schemas.microsoft.com/office/drawing/2014/main" id="{0F93F142-6245-475B-B78A-E82C6609DF70}"/>
              </a:ext>
            </a:extLst>
          </p:cNvPr>
          <p:cNvSpPr/>
          <p:nvPr/>
        </p:nvSpPr>
        <p:spPr>
          <a:xfrm>
            <a:off x="7324604" y="1534878"/>
            <a:ext cx="3611562" cy="492078"/>
          </a:xfrm>
          <a:prstGeom prst="roundRect">
            <a:avLst/>
          </a:prstGeom>
          <a:solidFill>
            <a:srgbClr val="DEF0CC"/>
          </a:solidFill>
          <a:ln>
            <a:solidFill>
              <a:srgbClr val="66A478"/>
            </a:solid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2000" dirty="0">
                <a:solidFill>
                  <a:srgbClr val="3F3F3F"/>
                </a:solidFill>
                <a:latin typeface="Century Gothic"/>
                <a:cs typeface="Calibri"/>
              </a:rPr>
              <a:t>Landsat Mosaics from GEE</a:t>
            </a:r>
          </a:p>
        </p:txBody>
      </p:sp>
      <p:sp>
        <p:nvSpPr>
          <p:cNvPr id="46" name="Arrow: Right 45">
            <a:extLst>
              <a:ext uri="{FF2B5EF4-FFF2-40B4-BE49-F238E27FC236}">
                <a16:creationId xmlns:a16="http://schemas.microsoft.com/office/drawing/2014/main" id="{654C5A13-A4DF-4775-BD66-8B36E0776C55}"/>
              </a:ext>
            </a:extLst>
          </p:cNvPr>
          <p:cNvSpPr/>
          <p:nvPr/>
        </p:nvSpPr>
        <p:spPr>
          <a:xfrm rot="5400000">
            <a:off x="8969494" y="2060183"/>
            <a:ext cx="247526" cy="281379"/>
          </a:xfrm>
          <a:prstGeom prst="rightArrow">
            <a:avLst/>
          </a:prstGeom>
          <a:solidFill>
            <a:schemeClr val="bg1">
              <a:lumMod val="95000"/>
            </a:schemeClr>
          </a:solidFill>
          <a:ln>
            <a:solidFill>
              <a:srgbClr val="66A478"/>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50" name="Rectangle: Rounded Corners 49">
            <a:extLst>
              <a:ext uri="{FF2B5EF4-FFF2-40B4-BE49-F238E27FC236}">
                <a16:creationId xmlns:a16="http://schemas.microsoft.com/office/drawing/2014/main" id="{073CB1B1-D268-4E13-AB4D-4C31B2CC4AC5}"/>
              </a:ext>
            </a:extLst>
          </p:cNvPr>
          <p:cNvSpPr/>
          <p:nvPr/>
        </p:nvSpPr>
        <p:spPr>
          <a:xfrm>
            <a:off x="6911490" y="4039782"/>
            <a:ext cx="4523011" cy="451688"/>
          </a:xfrm>
          <a:prstGeom prst="roundRect">
            <a:avLst/>
          </a:prstGeom>
          <a:solidFill>
            <a:srgbClr val="DEF0CC"/>
          </a:solidFill>
          <a:ln>
            <a:solidFill>
              <a:srgbClr val="66A478"/>
            </a:solid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2000" dirty="0">
                <a:solidFill>
                  <a:srgbClr val="3F3F3F"/>
                </a:solidFill>
                <a:latin typeface="Century Gothic"/>
                <a:cs typeface="Calibri"/>
              </a:rPr>
              <a:t>LULC Maps – 20 </a:t>
            </a:r>
            <a:r>
              <a:rPr lang="en-US" sz="2000" dirty="0" smtClean="0">
                <a:solidFill>
                  <a:srgbClr val="3F3F3F"/>
                </a:solidFill>
                <a:latin typeface="Century Gothic"/>
                <a:cs typeface="Calibri"/>
              </a:rPr>
              <a:t>clusters</a:t>
            </a:r>
            <a:r>
              <a:rPr lang="en-US" sz="2000" dirty="0">
                <a:solidFill>
                  <a:srgbClr val="3F3F3F"/>
                </a:solidFill>
                <a:latin typeface="Century Gothic"/>
                <a:cs typeface="Calibri"/>
              </a:rPr>
              <a:t> (</a:t>
            </a:r>
            <a:r>
              <a:rPr lang="en-US" sz="1600" dirty="0">
                <a:solidFill>
                  <a:srgbClr val="3F3F3F"/>
                </a:solidFill>
                <a:latin typeface="Century Gothic"/>
                <a:cs typeface="Calibri"/>
              </a:rPr>
              <a:t>2010 &amp; 2015</a:t>
            </a:r>
            <a:r>
              <a:rPr lang="en-US" sz="2000" dirty="0">
                <a:solidFill>
                  <a:srgbClr val="3F3F3F"/>
                </a:solidFill>
                <a:latin typeface="Century Gothic"/>
                <a:cs typeface="Calibri"/>
              </a:rPr>
              <a:t>)</a:t>
            </a:r>
            <a:endParaRPr lang="en-US" sz="2000" dirty="0">
              <a:solidFill>
                <a:srgbClr val="3F3F3F"/>
              </a:solidFill>
              <a:latin typeface="Century Gothic"/>
            </a:endParaRPr>
          </a:p>
        </p:txBody>
      </p:sp>
      <p:sp>
        <p:nvSpPr>
          <p:cNvPr id="52" name="Arrow: Right 51">
            <a:extLst>
              <a:ext uri="{FF2B5EF4-FFF2-40B4-BE49-F238E27FC236}">
                <a16:creationId xmlns:a16="http://schemas.microsoft.com/office/drawing/2014/main" id="{DA124D07-AD91-4BD5-B1C6-CE383BB2CB75}"/>
              </a:ext>
            </a:extLst>
          </p:cNvPr>
          <p:cNvSpPr/>
          <p:nvPr/>
        </p:nvSpPr>
        <p:spPr>
          <a:xfrm rot="5400000">
            <a:off x="9007034" y="3733414"/>
            <a:ext cx="241925" cy="281379"/>
          </a:xfrm>
          <a:prstGeom prst="rightArrow">
            <a:avLst/>
          </a:prstGeom>
          <a:solidFill>
            <a:schemeClr val="bg1">
              <a:lumMod val="95000"/>
            </a:schemeClr>
          </a:solidFill>
          <a:ln>
            <a:solidFill>
              <a:srgbClr val="66A478"/>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98A1CBDA-2AAA-4768-9980-30F93CF14375}"/>
              </a:ext>
            </a:extLst>
          </p:cNvPr>
          <p:cNvSpPr/>
          <p:nvPr/>
        </p:nvSpPr>
        <p:spPr>
          <a:xfrm>
            <a:off x="360827" y="937933"/>
            <a:ext cx="5782237" cy="5328394"/>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ube 2">
            <a:extLst>
              <a:ext uri="{FF2B5EF4-FFF2-40B4-BE49-F238E27FC236}">
                <a16:creationId xmlns:a16="http://schemas.microsoft.com/office/drawing/2014/main" id="{6BEE85D7-8C80-4FD3-800C-5F36AE794550}"/>
              </a:ext>
            </a:extLst>
          </p:cNvPr>
          <p:cNvSpPr/>
          <p:nvPr/>
        </p:nvSpPr>
        <p:spPr>
          <a:xfrm>
            <a:off x="2077078" y="2640061"/>
            <a:ext cx="2179320" cy="434340"/>
          </a:xfrm>
          <a:prstGeom prst="cub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Century Gothic"/>
              </a:rPr>
              <a:t>ArcGIS Pro</a:t>
            </a:r>
          </a:p>
        </p:txBody>
      </p:sp>
      <p:sp>
        <p:nvSpPr>
          <p:cNvPr id="15" name="Cube 14">
            <a:extLst>
              <a:ext uri="{FF2B5EF4-FFF2-40B4-BE49-F238E27FC236}">
                <a16:creationId xmlns:a16="http://schemas.microsoft.com/office/drawing/2014/main" id="{867B51C3-540B-4197-BB56-00AE6628CC28}"/>
              </a:ext>
            </a:extLst>
          </p:cNvPr>
          <p:cNvSpPr/>
          <p:nvPr/>
        </p:nvSpPr>
        <p:spPr>
          <a:xfrm>
            <a:off x="8016195" y="2371120"/>
            <a:ext cx="2179320" cy="434340"/>
          </a:xfrm>
          <a:prstGeom prst="cub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Century Gothic"/>
              </a:rPr>
              <a:t>ArcGIS Pro</a:t>
            </a:r>
          </a:p>
        </p:txBody>
      </p:sp>
      <p:sp>
        <p:nvSpPr>
          <p:cNvPr id="21" name="Cube 20">
            <a:extLst>
              <a:ext uri="{FF2B5EF4-FFF2-40B4-BE49-F238E27FC236}">
                <a16:creationId xmlns:a16="http://schemas.microsoft.com/office/drawing/2014/main" id="{72D92735-3BAD-4871-9BAC-9D860D1388D9}"/>
              </a:ext>
            </a:extLst>
          </p:cNvPr>
          <p:cNvSpPr/>
          <p:nvPr/>
        </p:nvSpPr>
        <p:spPr>
          <a:xfrm>
            <a:off x="1499975" y="4573076"/>
            <a:ext cx="3411967" cy="748104"/>
          </a:xfrm>
          <a:prstGeom prst="cub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chemeClr val="tx1">
                    <a:lumMod val="75000"/>
                    <a:lumOff val="25000"/>
                  </a:schemeClr>
                </a:solidFill>
                <a:latin typeface="Century Gothic"/>
              </a:rPr>
              <a:t>Linkage Mapper (ArcMap)</a:t>
            </a:r>
          </a:p>
        </p:txBody>
      </p:sp>
      <p:sp>
        <p:nvSpPr>
          <p:cNvPr id="31" name="Rectangle: Rounded Corners 19">
            <a:extLst>
              <a:ext uri="{FF2B5EF4-FFF2-40B4-BE49-F238E27FC236}">
                <a16:creationId xmlns:a16="http://schemas.microsoft.com/office/drawing/2014/main" id="{A01FDEAC-84BF-4CC1-9EB2-95CB59045F95}"/>
              </a:ext>
            </a:extLst>
          </p:cNvPr>
          <p:cNvSpPr/>
          <p:nvPr/>
        </p:nvSpPr>
        <p:spPr>
          <a:xfrm>
            <a:off x="6590999" y="3181780"/>
            <a:ext cx="5021673" cy="548640"/>
          </a:xfrm>
          <a:prstGeom prst="roundRect">
            <a:avLst/>
          </a:prstGeom>
          <a:solidFill>
            <a:srgbClr val="DEF0CC"/>
          </a:solidFill>
          <a:ln>
            <a:solidFill>
              <a:srgbClr val="66A478"/>
            </a:solid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2000" dirty="0" smtClean="0">
                <a:solidFill>
                  <a:srgbClr val="3F3F3F"/>
                </a:solidFill>
                <a:latin typeface="Century Gothic"/>
                <a:cs typeface="Calibri"/>
              </a:rPr>
              <a:t>Multispectral Composites </a:t>
            </a:r>
          </a:p>
          <a:p>
            <a:pPr algn="ctr"/>
            <a:r>
              <a:rPr lang="en-US" sz="2000" dirty="0" smtClean="0">
                <a:solidFill>
                  <a:srgbClr val="3F3F3F"/>
                </a:solidFill>
                <a:latin typeface="Century Gothic"/>
                <a:cs typeface="Calibri"/>
              </a:rPr>
              <a:t>(</a:t>
            </a:r>
            <a:r>
              <a:rPr lang="en-US" sz="1600" dirty="0">
                <a:solidFill>
                  <a:srgbClr val="3F3F3F"/>
                </a:solidFill>
                <a:latin typeface="Century Gothic"/>
                <a:cs typeface="Calibri"/>
              </a:rPr>
              <a:t>2010, 2015 &amp; 2020</a:t>
            </a:r>
            <a:r>
              <a:rPr lang="en-US" sz="2000" dirty="0">
                <a:solidFill>
                  <a:srgbClr val="3F3F3F"/>
                </a:solidFill>
                <a:latin typeface="Century Gothic"/>
                <a:cs typeface="Calibri"/>
              </a:rPr>
              <a:t>)</a:t>
            </a:r>
            <a:endParaRPr lang="en-US" sz="2000" dirty="0">
              <a:solidFill>
                <a:srgbClr val="3F3F3F"/>
              </a:solidFill>
              <a:latin typeface="Century Gothic"/>
            </a:endParaRPr>
          </a:p>
        </p:txBody>
      </p:sp>
    </p:spTree>
    <p:extLst>
      <p:ext uri="{BB962C8B-B14F-4D97-AF65-F5344CB8AC3E}">
        <p14:creationId xmlns:p14="http://schemas.microsoft.com/office/powerpoint/2010/main" val="46491567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0CA509EF-60D8-3C42-820E-BDF7FDC05B93}"/>
              </a:ext>
            </a:extLst>
          </p:cNvPr>
          <p:cNvSpPr txBox="1">
            <a:spLocks/>
          </p:cNvSpPr>
          <p:nvPr/>
        </p:nvSpPr>
        <p:spPr>
          <a:xfrm>
            <a:off x="559486" y="173087"/>
            <a:ext cx="10910606" cy="752928"/>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RESULTS: Potential Corridor Map</a:t>
            </a:r>
          </a:p>
        </p:txBody>
      </p:sp>
      <p:sp>
        <p:nvSpPr>
          <p:cNvPr id="24" name="Rectangle 23">
            <a:extLst>
              <a:ext uri="{FF2B5EF4-FFF2-40B4-BE49-F238E27FC236}">
                <a16:creationId xmlns:a16="http://schemas.microsoft.com/office/drawing/2014/main" id="{0F783A92-5E49-494F-870B-5DF6290A6E36}"/>
              </a:ext>
            </a:extLst>
          </p:cNvPr>
          <p:cNvSpPr/>
          <p:nvPr/>
        </p:nvSpPr>
        <p:spPr>
          <a:xfrm>
            <a:off x="9127671" y="1050495"/>
            <a:ext cx="2612572" cy="4322207"/>
          </a:xfrm>
          <a:prstGeom prst="rect">
            <a:avLst/>
          </a:prstGeom>
          <a:solidFill>
            <a:srgbClr val="EFEFEF"/>
          </a:solidFill>
          <a:ln>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86908300-C6D9-4025-8E4E-C756A83F6919}"/>
              </a:ext>
            </a:extLst>
          </p:cNvPr>
          <p:cNvGrpSpPr/>
          <p:nvPr/>
        </p:nvGrpSpPr>
        <p:grpSpPr>
          <a:xfrm>
            <a:off x="457609" y="991366"/>
            <a:ext cx="8309325" cy="5090138"/>
            <a:chOff x="558462" y="1052999"/>
            <a:chExt cx="8309325" cy="5090138"/>
          </a:xfrm>
        </p:grpSpPr>
        <p:pic>
          <p:nvPicPr>
            <p:cNvPr id="9" name="Picture 9" descr="Diagram&#10;&#10;Description automatically generated">
              <a:extLst>
                <a:ext uri="{FF2B5EF4-FFF2-40B4-BE49-F238E27FC236}">
                  <a16:creationId xmlns:a16="http://schemas.microsoft.com/office/drawing/2014/main" id="{FFCA8EFF-39B7-46C0-B468-DDB41141F98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3046" y="1052999"/>
              <a:ext cx="8244741" cy="4410196"/>
            </a:xfrm>
            <a:prstGeom prst="rect">
              <a:avLst/>
            </a:prstGeom>
          </p:spPr>
        </p:pic>
        <p:sp>
          <p:nvSpPr>
            <p:cNvPr id="5" name="TextBox 4">
              <a:extLst>
                <a:ext uri="{FF2B5EF4-FFF2-40B4-BE49-F238E27FC236}">
                  <a16:creationId xmlns:a16="http://schemas.microsoft.com/office/drawing/2014/main" id="{C023C4AC-4BFD-4A57-B3C7-A32186B77E68}"/>
                </a:ext>
              </a:extLst>
            </p:cNvPr>
            <p:cNvSpPr txBox="1"/>
            <p:nvPr/>
          </p:nvSpPr>
          <p:spPr>
            <a:xfrm>
              <a:off x="558462" y="5835360"/>
              <a:ext cx="682163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0                     50                    100                  150 Kilometers</a:t>
              </a:r>
            </a:p>
          </p:txBody>
        </p:sp>
        <p:pic>
          <p:nvPicPr>
            <p:cNvPr id="7" name="Picture 8" descr="Diagram&#10;&#10;Description automatically generated">
              <a:extLst>
                <a:ext uri="{FF2B5EF4-FFF2-40B4-BE49-F238E27FC236}">
                  <a16:creationId xmlns:a16="http://schemas.microsoft.com/office/drawing/2014/main" id="{4A824564-54E4-40DF-8430-73D6097B445A}"/>
                </a:ext>
              </a:extLst>
            </p:cNvPr>
            <p:cNvPicPr>
              <a:picLocks noChangeAspect="1"/>
            </p:cNvPicPr>
            <p:nvPr/>
          </p:nvPicPr>
          <p:blipFill rotWithShape="1">
            <a:blip r:embed="rId4"/>
            <a:srcRect l="8452" t="72962" r="54769" b="24536"/>
            <a:stretch/>
          </p:blipFill>
          <p:spPr>
            <a:xfrm>
              <a:off x="623047" y="5720252"/>
              <a:ext cx="3609550" cy="173719"/>
            </a:xfrm>
            <a:prstGeom prst="rect">
              <a:avLst/>
            </a:prstGeom>
          </p:spPr>
        </p:pic>
      </p:grpSp>
      <p:sp>
        <p:nvSpPr>
          <p:cNvPr id="23" name="Rectangle 22">
            <a:extLst>
              <a:ext uri="{FF2B5EF4-FFF2-40B4-BE49-F238E27FC236}">
                <a16:creationId xmlns:a16="http://schemas.microsoft.com/office/drawing/2014/main" id="{5E18651E-E966-AE4B-BD99-004A8D86C519}"/>
              </a:ext>
            </a:extLst>
          </p:cNvPr>
          <p:cNvSpPr/>
          <p:nvPr/>
        </p:nvSpPr>
        <p:spPr>
          <a:xfrm>
            <a:off x="960284" y="3973355"/>
            <a:ext cx="2333530" cy="1304097"/>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12">
            <a:extLst>
              <a:ext uri="{FF2B5EF4-FFF2-40B4-BE49-F238E27FC236}">
                <a16:creationId xmlns:a16="http://schemas.microsoft.com/office/drawing/2014/main" id="{F051A713-324E-437E-BBA2-F2B417F4CECC}"/>
              </a:ext>
            </a:extLst>
          </p:cNvPr>
          <p:cNvPicPr>
            <a:picLocks noChangeAspect="1"/>
          </p:cNvPicPr>
          <p:nvPr/>
        </p:nvPicPr>
        <p:blipFill rotWithShape="1">
          <a:blip r:embed="rId5"/>
          <a:srcRect l="-7576" r="1515" b="26863"/>
          <a:stretch/>
        </p:blipFill>
        <p:spPr>
          <a:xfrm>
            <a:off x="786293" y="1120302"/>
            <a:ext cx="347982" cy="355755"/>
          </a:xfrm>
          <a:prstGeom prst="rect">
            <a:avLst/>
          </a:prstGeom>
        </p:spPr>
      </p:pic>
      <p:sp>
        <p:nvSpPr>
          <p:cNvPr id="20" name="TextBox 19">
            <a:extLst>
              <a:ext uri="{FF2B5EF4-FFF2-40B4-BE49-F238E27FC236}">
                <a16:creationId xmlns:a16="http://schemas.microsoft.com/office/drawing/2014/main" id="{5993AA80-AF4E-F245-ADE3-9E9DBEFECF13}"/>
              </a:ext>
            </a:extLst>
          </p:cNvPr>
          <p:cNvSpPr txBox="1"/>
          <p:nvPr/>
        </p:nvSpPr>
        <p:spPr>
          <a:xfrm>
            <a:off x="786293" y="1353446"/>
            <a:ext cx="347982" cy="369332"/>
          </a:xfrm>
          <a:prstGeom prst="rect">
            <a:avLst/>
          </a:prstGeom>
          <a:noFill/>
        </p:spPr>
        <p:txBody>
          <a:bodyPr wrap="square" rtlCol="0">
            <a:spAutoFit/>
          </a:bodyPr>
          <a:lstStyle/>
          <a:p>
            <a:r>
              <a:rPr lang="en-GB" dirty="0">
                <a:latin typeface="Century Gothic" panose="020B0502020202020204" pitchFamily="34" charset="0"/>
              </a:rPr>
              <a:t>N</a:t>
            </a:r>
          </a:p>
        </p:txBody>
      </p:sp>
      <p:sp>
        <p:nvSpPr>
          <p:cNvPr id="39" name="Rectangle 38">
            <a:extLst>
              <a:ext uri="{FF2B5EF4-FFF2-40B4-BE49-F238E27FC236}">
                <a16:creationId xmlns:a16="http://schemas.microsoft.com/office/drawing/2014/main" id="{EDA1EF31-2E11-054A-9FB4-82206BD8255A}"/>
              </a:ext>
            </a:extLst>
          </p:cNvPr>
          <p:cNvSpPr/>
          <p:nvPr/>
        </p:nvSpPr>
        <p:spPr>
          <a:xfrm>
            <a:off x="9410188" y="1611094"/>
            <a:ext cx="398322" cy="210645"/>
          </a:xfrm>
          <a:prstGeom prst="rect">
            <a:avLst/>
          </a:prstGeom>
          <a:solidFill>
            <a:srgbClr val="BF90C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Rounded Rectangle 19">
            <a:extLst>
              <a:ext uri="{FF2B5EF4-FFF2-40B4-BE49-F238E27FC236}">
                <a16:creationId xmlns:a16="http://schemas.microsoft.com/office/drawing/2014/main" id="{64DBF741-39CD-A942-96C2-DBE76293342F}"/>
              </a:ext>
            </a:extLst>
          </p:cNvPr>
          <p:cNvSpPr/>
          <p:nvPr/>
        </p:nvSpPr>
        <p:spPr>
          <a:xfrm>
            <a:off x="9415791" y="1440726"/>
            <a:ext cx="398323" cy="51003"/>
          </a:xfrm>
          <a:prstGeom prst="roundRect">
            <a:avLst/>
          </a:prstGeom>
          <a:solidFill>
            <a:srgbClr val="F50004"/>
          </a:solidFill>
          <a:ln>
            <a:solidFill>
              <a:srgbClr val="5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TextBox 40">
            <a:extLst>
              <a:ext uri="{FF2B5EF4-FFF2-40B4-BE49-F238E27FC236}">
                <a16:creationId xmlns:a16="http://schemas.microsoft.com/office/drawing/2014/main" id="{0099D899-4AEF-1045-BA3E-758E4F4D9C58}"/>
              </a:ext>
            </a:extLst>
          </p:cNvPr>
          <p:cNvSpPr txBox="1"/>
          <p:nvPr/>
        </p:nvSpPr>
        <p:spPr>
          <a:xfrm>
            <a:off x="9821930" y="1555310"/>
            <a:ext cx="190371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Century Gothic"/>
              </a:rPr>
              <a:t>Protected parks</a:t>
            </a:r>
          </a:p>
        </p:txBody>
      </p:sp>
      <p:sp>
        <p:nvSpPr>
          <p:cNvPr id="42" name="TextBox 41">
            <a:extLst>
              <a:ext uri="{FF2B5EF4-FFF2-40B4-BE49-F238E27FC236}">
                <a16:creationId xmlns:a16="http://schemas.microsoft.com/office/drawing/2014/main" id="{FB8D8271-3135-D24A-8D7F-B383FCB8974A}"/>
              </a:ext>
            </a:extLst>
          </p:cNvPr>
          <p:cNvSpPr txBox="1"/>
          <p:nvPr/>
        </p:nvSpPr>
        <p:spPr>
          <a:xfrm>
            <a:off x="9836525" y="1298179"/>
            <a:ext cx="190371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Century Gothic"/>
              </a:rPr>
              <a:t>Least cost path</a:t>
            </a:r>
          </a:p>
        </p:txBody>
      </p:sp>
      <p:pic>
        <p:nvPicPr>
          <p:cNvPr id="43" name="Picture 10">
            <a:extLst>
              <a:ext uri="{FF2B5EF4-FFF2-40B4-BE49-F238E27FC236}">
                <a16:creationId xmlns:a16="http://schemas.microsoft.com/office/drawing/2014/main" id="{4AC4CDC3-A2DA-F349-A010-1B5CBDB2A66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r="-52"/>
          <a:stretch/>
        </p:blipFill>
        <p:spPr>
          <a:xfrm rot="5400000">
            <a:off x="8137592" y="3592918"/>
            <a:ext cx="2847195" cy="227078"/>
          </a:xfrm>
          <a:prstGeom prst="rect">
            <a:avLst/>
          </a:prstGeom>
        </p:spPr>
      </p:pic>
      <p:sp>
        <p:nvSpPr>
          <p:cNvPr id="44" name="TextBox 43">
            <a:extLst>
              <a:ext uri="{FF2B5EF4-FFF2-40B4-BE49-F238E27FC236}">
                <a16:creationId xmlns:a16="http://schemas.microsoft.com/office/drawing/2014/main" id="{58FE0EC3-6EE2-4E42-9EAA-84FB7EB39C45}"/>
              </a:ext>
            </a:extLst>
          </p:cNvPr>
          <p:cNvSpPr txBox="1"/>
          <p:nvPr/>
        </p:nvSpPr>
        <p:spPr>
          <a:xfrm>
            <a:off x="9659003" y="2266133"/>
            <a:ext cx="161955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Century Gothic"/>
              </a:rPr>
              <a:t>High suitability</a:t>
            </a:r>
          </a:p>
        </p:txBody>
      </p:sp>
      <p:sp>
        <p:nvSpPr>
          <p:cNvPr id="45" name="TextBox 44">
            <a:extLst>
              <a:ext uri="{FF2B5EF4-FFF2-40B4-BE49-F238E27FC236}">
                <a16:creationId xmlns:a16="http://schemas.microsoft.com/office/drawing/2014/main" id="{B263A02E-9946-A34B-99CF-2BDADC17628E}"/>
              </a:ext>
            </a:extLst>
          </p:cNvPr>
          <p:cNvSpPr txBox="1"/>
          <p:nvPr/>
        </p:nvSpPr>
        <p:spPr>
          <a:xfrm>
            <a:off x="9674729" y="4850413"/>
            <a:ext cx="161955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Century Gothic"/>
              </a:rPr>
              <a:t>Low suitability</a:t>
            </a:r>
          </a:p>
        </p:txBody>
      </p:sp>
      <p:sp>
        <p:nvSpPr>
          <p:cNvPr id="46" name="TextBox 45">
            <a:extLst>
              <a:ext uri="{FF2B5EF4-FFF2-40B4-BE49-F238E27FC236}">
                <a16:creationId xmlns:a16="http://schemas.microsoft.com/office/drawing/2014/main" id="{1E367060-0905-1E4F-901B-7263507F7390}"/>
              </a:ext>
            </a:extLst>
          </p:cNvPr>
          <p:cNvSpPr txBox="1"/>
          <p:nvPr/>
        </p:nvSpPr>
        <p:spPr>
          <a:xfrm>
            <a:off x="9293965" y="1902311"/>
            <a:ext cx="219730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Century Gothic"/>
              </a:rPr>
              <a:t>Corridor suitability</a:t>
            </a:r>
          </a:p>
        </p:txBody>
      </p:sp>
    </p:spTree>
    <p:extLst>
      <p:ext uri="{BB962C8B-B14F-4D97-AF65-F5344CB8AC3E}">
        <p14:creationId xmlns:p14="http://schemas.microsoft.com/office/powerpoint/2010/main" val="283886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xit" presetSubtype="12" fill="hold" grpId="1" nodeType="clickEffect">
                                  <p:stCondLst>
                                    <p:cond delay="0"/>
                                  </p:stCondLst>
                                  <p:childTnLst>
                                    <p:animEffect transition="out" filter="strips(downLeft)">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597066" y="250003"/>
            <a:ext cx="10910606" cy="752928"/>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RESULTS: Potential Corridor Map </a:t>
            </a:r>
          </a:p>
        </p:txBody>
      </p:sp>
      <p:grpSp>
        <p:nvGrpSpPr>
          <p:cNvPr id="5" name="Group 4">
            <a:extLst>
              <a:ext uri="{FF2B5EF4-FFF2-40B4-BE49-F238E27FC236}">
                <a16:creationId xmlns:a16="http://schemas.microsoft.com/office/drawing/2014/main" id="{D515C356-364E-496E-98E9-E8568B65DFEC}"/>
              </a:ext>
            </a:extLst>
          </p:cNvPr>
          <p:cNvGrpSpPr/>
          <p:nvPr/>
        </p:nvGrpSpPr>
        <p:grpSpPr>
          <a:xfrm>
            <a:off x="9175256" y="1446593"/>
            <a:ext cx="2585282" cy="3978523"/>
            <a:chOff x="9175256" y="1446593"/>
            <a:chExt cx="2585282" cy="3978523"/>
          </a:xfrm>
        </p:grpSpPr>
        <p:sp>
          <p:nvSpPr>
            <p:cNvPr id="64" name="Rectangle 63">
              <a:extLst>
                <a:ext uri="{FF2B5EF4-FFF2-40B4-BE49-F238E27FC236}">
                  <a16:creationId xmlns:a16="http://schemas.microsoft.com/office/drawing/2014/main" id="{D5CDC0D1-EB1E-1F47-9CF5-F646A1187829}"/>
                </a:ext>
              </a:extLst>
            </p:cNvPr>
            <p:cNvSpPr/>
            <p:nvPr/>
          </p:nvSpPr>
          <p:spPr>
            <a:xfrm>
              <a:off x="9175256" y="1446593"/>
              <a:ext cx="2585281" cy="3978523"/>
            </a:xfrm>
            <a:prstGeom prst="rect">
              <a:avLst/>
            </a:prstGeom>
            <a:solidFill>
              <a:srgbClr val="EFEFEF"/>
            </a:solidFill>
            <a:ln>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 name="Rectangle 64">
              <a:extLst>
                <a:ext uri="{FF2B5EF4-FFF2-40B4-BE49-F238E27FC236}">
                  <a16:creationId xmlns:a16="http://schemas.microsoft.com/office/drawing/2014/main" id="{5BB7ABFC-A7CB-7743-934C-ACDA119E1C6E}"/>
                </a:ext>
              </a:extLst>
            </p:cNvPr>
            <p:cNvSpPr/>
            <p:nvPr/>
          </p:nvSpPr>
          <p:spPr>
            <a:xfrm>
              <a:off x="9430483" y="1792508"/>
              <a:ext cx="398322" cy="210645"/>
            </a:xfrm>
            <a:prstGeom prst="rect">
              <a:avLst/>
            </a:prstGeom>
            <a:solidFill>
              <a:srgbClr val="BF90C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 name="Rounded Rectangle 19">
              <a:extLst>
                <a:ext uri="{FF2B5EF4-FFF2-40B4-BE49-F238E27FC236}">
                  <a16:creationId xmlns:a16="http://schemas.microsoft.com/office/drawing/2014/main" id="{D521B63C-307B-CE4D-83BE-53B5AFE86B26}"/>
                </a:ext>
              </a:extLst>
            </p:cNvPr>
            <p:cNvSpPr/>
            <p:nvPr/>
          </p:nvSpPr>
          <p:spPr>
            <a:xfrm>
              <a:off x="9436086" y="1622140"/>
              <a:ext cx="398323" cy="51003"/>
            </a:xfrm>
            <a:prstGeom prst="roundRect">
              <a:avLst/>
            </a:prstGeom>
            <a:solidFill>
              <a:srgbClr val="F50004"/>
            </a:solidFill>
            <a:ln>
              <a:solidFill>
                <a:srgbClr val="5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7" name="TextBox 66">
              <a:extLst>
                <a:ext uri="{FF2B5EF4-FFF2-40B4-BE49-F238E27FC236}">
                  <a16:creationId xmlns:a16="http://schemas.microsoft.com/office/drawing/2014/main" id="{9EF45530-CC45-0441-97DF-6BE9B002F6F4}"/>
                </a:ext>
              </a:extLst>
            </p:cNvPr>
            <p:cNvSpPr txBox="1"/>
            <p:nvPr/>
          </p:nvSpPr>
          <p:spPr>
            <a:xfrm>
              <a:off x="9842225" y="1736724"/>
              <a:ext cx="190371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Century Gothic"/>
                </a:rPr>
                <a:t>Protected parks</a:t>
              </a:r>
            </a:p>
          </p:txBody>
        </p:sp>
        <p:sp>
          <p:nvSpPr>
            <p:cNvPr id="68" name="TextBox 67">
              <a:extLst>
                <a:ext uri="{FF2B5EF4-FFF2-40B4-BE49-F238E27FC236}">
                  <a16:creationId xmlns:a16="http://schemas.microsoft.com/office/drawing/2014/main" id="{D5491D0D-8CE0-8941-9A07-72B36619D498}"/>
                </a:ext>
              </a:extLst>
            </p:cNvPr>
            <p:cNvSpPr txBox="1"/>
            <p:nvPr/>
          </p:nvSpPr>
          <p:spPr>
            <a:xfrm>
              <a:off x="9856820" y="1479593"/>
              <a:ext cx="190371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Century Gothic"/>
                </a:rPr>
                <a:t>Least cost path</a:t>
              </a:r>
            </a:p>
          </p:txBody>
        </p:sp>
        <p:pic>
          <p:nvPicPr>
            <p:cNvPr id="69" name="Picture 10">
              <a:extLst>
                <a:ext uri="{FF2B5EF4-FFF2-40B4-BE49-F238E27FC236}">
                  <a16:creationId xmlns:a16="http://schemas.microsoft.com/office/drawing/2014/main" id="{39F024DD-5452-464E-88AE-DB7F9C0E8DD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52"/>
            <a:stretch/>
          </p:blipFill>
          <p:spPr>
            <a:xfrm rot="5400000">
              <a:off x="8157887" y="3774332"/>
              <a:ext cx="2847195" cy="227078"/>
            </a:xfrm>
            <a:prstGeom prst="rect">
              <a:avLst/>
            </a:prstGeom>
          </p:spPr>
        </p:pic>
        <p:sp>
          <p:nvSpPr>
            <p:cNvPr id="70" name="TextBox 69">
              <a:extLst>
                <a:ext uri="{FF2B5EF4-FFF2-40B4-BE49-F238E27FC236}">
                  <a16:creationId xmlns:a16="http://schemas.microsoft.com/office/drawing/2014/main" id="{2DC734C6-11A0-824F-B0C1-26A40833EF4B}"/>
                </a:ext>
              </a:extLst>
            </p:cNvPr>
            <p:cNvSpPr txBox="1"/>
            <p:nvPr/>
          </p:nvSpPr>
          <p:spPr>
            <a:xfrm>
              <a:off x="9679298" y="2447547"/>
              <a:ext cx="161955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Century Gothic"/>
                </a:rPr>
                <a:t>High suitability</a:t>
              </a:r>
            </a:p>
          </p:txBody>
        </p:sp>
        <p:sp>
          <p:nvSpPr>
            <p:cNvPr id="71" name="TextBox 70">
              <a:extLst>
                <a:ext uri="{FF2B5EF4-FFF2-40B4-BE49-F238E27FC236}">
                  <a16:creationId xmlns:a16="http://schemas.microsoft.com/office/drawing/2014/main" id="{37C90D71-5D7E-DE49-B633-78E8DCBE2DB9}"/>
                </a:ext>
              </a:extLst>
            </p:cNvPr>
            <p:cNvSpPr txBox="1"/>
            <p:nvPr/>
          </p:nvSpPr>
          <p:spPr>
            <a:xfrm>
              <a:off x="9695024" y="5031827"/>
              <a:ext cx="161955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Century Gothic"/>
                </a:rPr>
                <a:t>Low suitability</a:t>
              </a:r>
            </a:p>
          </p:txBody>
        </p:sp>
        <p:sp>
          <p:nvSpPr>
            <p:cNvPr id="42" name="TextBox 41">
              <a:extLst>
                <a:ext uri="{FF2B5EF4-FFF2-40B4-BE49-F238E27FC236}">
                  <a16:creationId xmlns:a16="http://schemas.microsoft.com/office/drawing/2014/main" id="{69278E50-5CFF-C544-988E-9F278F6BCC62}"/>
                </a:ext>
              </a:extLst>
            </p:cNvPr>
            <p:cNvSpPr txBox="1"/>
            <p:nvPr/>
          </p:nvSpPr>
          <p:spPr>
            <a:xfrm>
              <a:off x="9314260" y="2083725"/>
              <a:ext cx="219730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Century Gothic"/>
                </a:rPr>
                <a:t>Corridor suitability</a:t>
              </a:r>
            </a:p>
          </p:txBody>
        </p:sp>
      </p:grpSp>
      <p:grpSp>
        <p:nvGrpSpPr>
          <p:cNvPr id="7" name="Group 6">
            <a:extLst>
              <a:ext uri="{FF2B5EF4-FFF2-40B4-BE49-F238E27FC236}">
                <a16:creationId xmlns:a16="http://schemas.microsoft.com/office/drawing/2014/main" id="{C7A476C5-4E48-4F52-9A40-F37AE2A4BF25}"/>
              </a:ext>
            </a:extLst>
          </p:cNvPr>
          <p:cNvGrpSpPr/>
          <p:nvPr/>
        </p:nvGrpSpPr>
        <p:grpSpPr>
          <a:xfrm>
            <a:off x="648109" y="1193075"/>
            <a:ext cx="8194723" cy="4961268"/>
            <a:chOff x="625697" y="1092222"/>
            <a:chExt cx="8194723" cy="4961268"/>
          </a:xfrm>
        </p:grpSpPr>
        <p:pic>
          <p:nvPicPr>
            <p:cNvPr id="3" name="Picture 3" descr="Chart, surface chart&#10;&#10;Description automatically generated">
              <a:extLst>
                <a:ext uri="{FF2B5EF4-FFF2-40B4-BE49-F238E27FC236}">
                  <a16:creationId xmlns:a16="http://schemas.microsoft.com/office/drawing/2014/main" id="{26CEE8C8-67D1-4EC7-AF67-C3DAB87734D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3135" y="1092222"/>
              <a:ext cx="8097285" cy="4385388"/>
            </a:xfrm>
            <a:prstGeom prst="rect">
              <a:avLst/>
            </a:prstGeom>
          </p:spPr>
        </p:pic>
        <p:sp>
          <p:nvSpPr>
            <p:cNvPr id="4" name="TextBox 3">
              <a:extLst>
                <a:ext uri="{FF2B5EF4-FFF2-40B4-BE49-F238E27FC236}">
                  <a16:creationId xmlns:a16="http://schemas.microsoft.com/office/drawing/2014/main" id="{EB3F3016-55A5-4356-8A2E-00C1088A3A81}"/>
                </a:ext>
              </a:extLst>
            </p:cNvPr>
            <p:cNvSpPr txBox="1"/>
            <p:nvPr/>
          </p:nvSpPr>
          <p:spPr>
            <a:xfrm>
              <a:off x="625697" y="5745713"/>
              <a:ext cx="682163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0                     50                    100                  150 Kilometers</a:t>
              </a:r>
            </a:p>
          </p:txBody>
        </p:sp>
        <p:pic>
          <p:nvPicPr>
            <p:cNvPr id="6" name="Picture 8" descr="Diagram&#10;&#10;Description automatically generated">
              <a:extLst>
                <a:ext uri="{FF2B5EF4-FFF2-40B4-BE49-F238E27FC236}">
                  <a16:creationId xmlns:a16="http://schemas.microsoft.com/office/drawing/2014/main" id="{F4704FD1-B5CF-488B-B95B-71A06139BC57}"/>
                </a:ext>
              </a:extLst>
            </p:cNvPr>
            <p:cNvPicPr>
              <a:picLocks noChangeAspect="1"/>
            </p:cNvPicPr>
            <p:nvPr/>
          </p:nvPicPr>
          <p:blipFill rotWithShape="1">
            <a:blip r:embed="rId5"/>
            <a:srcRect l="8452" t="72962" r="54769" b="24536"/>
            <a:stretch/>
          </p:blipFill>
          <p:spPr>
            <a:xfrm>
              <a:off x="690282" y="5630605"/>
              <a:ext cx="3609550" cy="173719"/>
            </a:xfrm>
            <a:prstGeom prst="rect">
              <a:avLst/>
            </a:prstGeom>
          </p:spPr>
        </p:pic>
      </p:grpSp>
      <p:sp>
        <p:nvSpPr>
          <p:cNvPr id="55" name="Rectangle 54">
            <a:extLst>
              <a:ext uri="{FF2B5EF4-FFF2-40B4-BE49-F238E27FC236}">
                <a16:creationId xmlns:a16="http://schemas.microsoft.com/office/drawing/2014/main" id="{947F8128-BBE8-5B4F-8753-6F0F48248E06}"/>
              </a:ext>
            </a:extLst>
          </p:cNvPr>
          <p:cNvSpPr/>
          <p:nvPr/>
        </p:nvSpPr>
        <p:spPr>
          <a:xfrm>
            <a:off x="1156549" y="4076605"/>
            <a:ext cx="2333530" cy="1304097"/>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12">
            <a:extLst>
              <a:ext uri="{FF2B5EF4-FFF2-40B4-BE49-F238E27FC236}">
                <a16:creationId xmlns:a16="http://schemas.microsoft.com/office/drawing/2014/main" id="{3A446345-73AF-42F2-B482-FF7E27C09B6B}"/>
              </a:ext>
            </a:extLst>
          </p:cNvPr>
          <p:cNvPicPr>
            <a:picLocks noChangeAspect="1"/>
          </p:cNvPicPr>
          <p:nvPr/>
        </p:nvPicPr>
        <p:blipFill rotWithShape="1">
          <a:blip r:embed="rId6"/>
          <a:srcRect l="-7576" r="1515" b="26863"/>
          <a:stretch/>
        </p:blipFill>
        <p:spPr>
          <a:xfrm>
            <a:off x="946525" y="1446699"/>
            <a:ext cx="347982" cy="355755"/>
          </a:xfrm>
          <a:prstGeom prst="rect">
            <a:avLst/>
          </a:prstGeom>
        </p:spPr>
      </p:pic>
      <p:sp>
        <p:nvSpPr>
          <p:cNvPr id="20" name="TextBox 19">
            <a:extLst>
              <a:ext uri="{FF2B5EF4-FFF2-40B4-BE49-F238E27FC236}">
                <a16:creationId xmlns:a16="http://schemas.microsoft.com/office/drawing/2014/main" id="{01F9B4C0-8F6A-9B4E-84B0-471E5FCBB0A7}"/>
              </a:ext>
            </a:extLst>
          </p:cNvPr>
          <p:cNvSpPr txBox="1"/>
          <p:nvPr/>
        </p:nvSpPr>
        <p:spPr>
          <a:xfrm>
            <a:off x="953236" y="1644419"/>
            <a:ext cx="347982" cy="369332"/>
          </a:xfrm>
          <a:prstGeom prst="rect">
            <a:avLst/>
          </a:prstGeom>
          <a:noFill/>
        </p:spPr>
        <p:txBody>
          <a:bodyPr wrap="square" rtlCol="0">
            <a:spAutoFit/>
          </a:bodyPr>
          <a:lstStyle/>
          <a:p>
            <a:r>
              <a:rPr lang="en-GB" dirty="0">
                <a:latin typeface="Century Gothic" panose="020B0502020202020204" pitchFamily="34" charset="0"/>
              </a:rPr>
              <a:t>N</a:t>
            </a:r>
          </a:p>
        </p:txBody>
      </p:sp>
    </p:spTree>
    <p:extLst>
      <p:ext uri="{BB962C8B-B14F-4D97-AF65-F5344CB8AC3E}">
        <p14:creationId xmlns:p14="http://schemas.microsoft.com/office/powerpoint/2010/main" val="127824741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ppt_x"/>
                                          </p:val>
                                        </p:tav>
                                        <p:tav tm="100000">
                                          <p:val>
                                            <p:strVal val="#ppt_x"/>
                                          </p:val>
                                        </p:tav>
                                      </p:tavLst>
                                    </p:anim>
                                    <p:anim calcmode="lin" valueType="num">
                                      <p:cBhvr additive="base">
                                        <p:cTn id="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xit" presetSubtype="12" fill="hold" grpId="1" nodeType="clickEffect">
                                  <p:stCondLst>
                                    <p:cond delay="0"/>
                                  </p:stCondLst>
                                  <p:childTnLst>
                                    <p:animEffect transition="out" filter="strips(downLeft)">
                                      <p:cBhvr>
                                        <p:cTn id="12" dur="500"/>
                                        <p:tgtEl>
                                          <p:spTgt spid="55"/>
                                        </p:tgtEl>
                                      </p:cBhvr>
                                    </p:animEffect>
                                    <p:set>
                                      <p:cBhvr>
                                        <p:cTn id="13"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E4BB809B-263B-4F4B-9B63-811A8D9C81F6}"/>
              </a:ext>
            </a:extLst>
          </p:cNvPr>
          <p:cNvGrpSpPr/>
          <p:nvPr/>
        </p:nvGrpSpPr>
        <p:grpSpPr>
          <a:xfrm>
            <a:off x="765801" y="1181871"/>
            <a:ext cx="8204649" cy="4955666"/>
            <a:chOff x="670510" y="1181871"/>
            <a:chExt cx="8204649" cy="4955666"/>
          </a:xfrm>
        </p:grpSpPr>
        <p:pic>
          <p:nvPicPr>
            <p:cNvPr id="13" name="Picture 13" descr="Diagram, surface chart&#10;&#10;Description automatically generated">
              <a:extLst>
                <a:ext uri="{FF2B5EF4-FFF2-40B4-BE49-F238E27FC236}">
                  <a16:creationId xmlns:a16="http://schemas.microsoft.com/office/drawing/2014/main" id="{0F81F2AC-857D-4EC2-B58B-3CC3CC0E63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0510" y="1181871"/>
              <a:ext cx="8204649" cy="4423218"/>
            </a:xfrm>
            <a:prstGeom prst="rect">
              <a:avLst/>
            </a:prstGeom>
          </p:spPr>
        </p:pic>
        <p:sp>
          <p:nvSpPr>
            <p:cNvPr id="6" name="TextBox 5">
              <a:extLst>
                <a:ext uri="{FF2B5EF4-FFF2-40B4-BE49-F238E27FC236}">
                  <a16:creationId xmlns:a16="http://schemas.microsoft.com/office/drawing/2014/main" id="{A4AC2470-45E8-4772-A11B-B86E1715CD01}"/>
                </a:ext>
              </a:extLst>
            </p:cNvPr>
            <p:cNvSpPr txBox="1"/>
            <p:nvPr/>
          </p:nvSpPr>
          <p:spPr>
            <a:xfrm>
              <a:off x="670521" y="5829760"/>
              <a:ext cx="501188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0                     50                    100                  150 Kilometers</a:t>
              </a:r>
            </a:p>
          </p:txBody>
        </p:sp>
        <p:pic>
          <p:nvPicPr>
            <p:cNvPr id="8" name="Picture 8" descr="Diagram&#10;&#10;Description automatically generated">
              <a:extLst>
                <a:ext uri="{FF2B5EF4-FFF2-40B4-BE49-F238E27FC236}">
                  <a16:creationId xmlns:a16="http://schemas.microsoft.com/office/drawing/2014/main" id="{8A0DBA6A-7618-4064-B7A1-C5B58257F89D}"/>
                </a:ext>
              </a:extLst>
            </p:cNvPr>
            <p:cNvPicPr>
              <a:picLocks noChangeAspect="1"/>
            </p:cNvPicPr>
            <p:nvPr/>
          </p:nvPicPr>
          <p:blipFill rotWithShape="1">
            <a:blip r:embed="rId4"/>
            <a:srcRect l="8452" t="72962" r="54769" b="24536"/>
            <a:stretch/>
          </p:blipFill>
          <p:spPr>
            <a:xfrm>
              <a:off x="735106" y="5748267"/>
              <a:ext cx="3609550" cy="162514"/>
            </a:xfrm>
            <a:prstGeom prst="rect">
              <a:avLst/>
            </a:prstGeom>
          </p:spPr>
        </p:pic>
      </p:grpSp>
      <p:sp>
        <p:nvSpPr>
          <p:cNvPr id="2" name="Title 4">
            <a:extLst>
              <a:ext uri="{FF2B5EF4-FFF2-40B4-BE49-F238E27FC236}">
                <a16:creationId xmlns:a16="http://schemas.microsoft.com/office/drawing/2014/main" id="{0CA509EF-60D8-3C42-820E-BDF7FDC05B93}"/>
              </a:ext>
            </a:extLst>
          </p:cNvPr>
          <p:cNvSpPr txBox="1">
            <a:spLocks/>
          </p:cNvSpPr>
          <p:nvPr/>
        </p:nvSpPr>
        <p:spPr>
          <a:xfrm>
            <a:off x="614909" y="260017"/>
            <a:ext cx="10910606" cy="752928"/>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RESULTS: Suitability of </a:t>
            </a:r>
            <a:r>
              <a:rPr lang="en-US" sz="4000" b="1" dirty="0" smtClean="0">
                <a:solidFill>
                  <a:srgbClr val="66A478"/>
                </a:solidFill>
                <a:latin typeface="Century Gothic" panose="020F0302020204030204"/>
              </a:rPr>
              <a:t>Existing Corridors</a:t>
            </a:r>
            <a:endParaRPr lang="en-US" sz="4000" b="1" dirty="0">
              <a:solidFill>
                <a:srgbClr val="66A478"/>
              </a:solidFill>
              <a:latin typeface="Century Gothic" panose="020F0302020204030204"/>
            </a:endParaRPr>
          </a:p>
        </p:txBody>
      </p:sp>
      <p:pic>
        <p:nvPicPr>
          <p:cNvPr id="4" name="Picture 12">
            <a:extLst>
              <a:ext uri="{FF2B5EF4-FFF2-40B4-BE49-F238E27FC236}">
                <a16:creationId xmlns:a16="http://schemas.microsoft.com/office/drawing/2014/main" id="{E3205EDD-8BD9-40DE-AD06-79B96E701505}"/>
              </a:ext>
            </a:extLst>
          </p:cNvPr>
          <p:cNvPicPr>
            <a:picLocks noChangeAspect="1"/>
          </p:cNvPicPr>
          <p:nvPr/>
        </p:nvPicPr>
        <p:blipFill>
          <a:blip r:embed="rId5"/>
          <a:stretch>
            <a:fillRect/>
          </a:stretch>
        </p:blipFill>
        <p:spPr>
          <a:xfrm>
            <a:off x="1932400" y="-2208958"/>
            <a:ext cx="290752" cy="491733"/>
          </a:xfrm>
          <a:prstGeom prst="rect">
            <a:avLst/>
          </a:prstGeom>
        </p:spPr>
      </p:pic>
      <p:sp>
        <p:nvSpPr>
          <p:cNvPr id="72" name="Rectangle 71">
            <a:extLst>
              <a:ext uri="{FF2B5EF4-FFF2-40B4-BE49-F238E27FC236}">
                <a16:creationId xmlns:a16="http://schemas.microsoft.com/office/drawing/2014/main" id="{281480EF-6A71-E14C-AFC4-186F03B641B3}"/>
              </a:ext>
            </a:extLst>
          </p:cNvPr>
          <p:cNvSpPr/>
          <p:nvPr/>
        </p:nvSpPr>
        <p:spPr>
          <a:xfrm>
            <a:off x="6483522" y="4904808"/>
            <a:ext cx="1438839" cy="42743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 name="Rectangle 72">
            <a:extLst>
              <a:ext uri="{FF2B5EF4-FFF2-40B4-BE49-F238E27FC236}">
                <a16:creationId xmlns:a16="http://schemas.microsoft.com/office/drawing/2014/main" id="{0F90063C-3144-5E42-A4C8-1CD6A3FB552E}"/>
              </a:ext>
            </a:extLst>
          </p:cNvPr>
          <p:cNvSpPr/>
          <p:nvPr/>
        </p:nvSpPr>
        <p:spPr>
          <a:xfrm>
            <a:off x="4958974" y="3657738"/>
            <a:ext cx="826381" cy="25382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4" name="Rectangle 73">
            <a:extLst>
              <a:ext uri="{FF2B5EF4-FFF2-40B4-BE49-F238E27FC236}">
                <a16:creationId xmlns:a16="http://schemas.microsoft.com/office/drawing/2014/main" id="{67DD975C-DB67-964A-8E22-5AB9C9A3CC2A}"/>
              </a:ext>
            </a:extLst>
          </p:cNvPr>
          <p:cNvSpPr/>
          <p:nvPr/>
        </p:nvSpPr>
        <p:spPr>
          <a:xfrm>
            <a:off x="6191787" y="3430430"/>
            <a:ext cx="826381" cy="25382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40">
            <a:extLst>
              <a:ext uri="{FF2B5EF4-FFF2-40B4-BE49-F238E27FC236}">
                <a16:creationId xmlns:a16="http://schemas.microsoft.com/office/drawing/2014/main" id="{12B814C1-7A47-074F-A8CF-06BEBCF95D1C}"/>
              </a:ext>
            </a:extLst>
          </p:cNvPr>
          <p:cNvSpPr/>
          <p:nvPr/>
        </p:nvSpPr>
        <p:spPr>
          <a:xfrm>
            <a:off x="4098481" y="4477239"/>
            <a:ext cx="1146087" cy="76182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a:extLst>
              <a:ext uri="{FF2B5EF4-FFF2-40B4-BE49-F238E27FC236}">
                <a16:creationId xmlns:a16="http://schemas.microsoft.com/office/drawing/2014/main" id="{71214FB0-61F4-4B64-B575-771D3902A687}"/>
              </a:ext>
            </a:extLst>
          </p:cNvPr>
          <p:cNvGrpSpPr/>
          <p:nvPr/>
        </p:nvGrpSpPr>
        <p:grpSpPr>
          <a:xfrm>
            <a:off x="9176473" y="1300354"/>
            <a:ext cx="2641454" cy="4180500"/>
            <a:chOff x="9273749" y="1300354"/>
            <a:chExt cx="2264062" cy="4180500"/>
          </a:xfrm>
        </p:grpSpPr>
        <p:sp>
          <p:nvSpPr>
            <p:cNvPr id="60" name="Rectangle 59">
              <a:extLst>
                <a:ext uri="{FF2B5EF4-FFF2-40B4-BE49-F238E27FC236}">
                  <a16:creationId xmlns:a16="http://schemas.microsoft.com/office/drawing/2014/main" id="{114AA5AB-3769-474A-9DC7-99C0B0232C12}"/>
                </a:ext>
              </a:extLst>
            </p:cNvPr>
            <p:cNvSpPr/>
            <p:nvPr/>
          </p:nvSpPr>
          <p:spPr>
            <a:xfrm>
              <a:off x="9273749" y="1300354"/>
              <a:ext cx="2252856" cy="4180500"/>
            </a:xfrm>
            <a:prstGeom prst="rect">
              <a:avLst/>
            </a:prstGeom>
            <a:solidFill>
              <a:srgbClr val="EFEFEF"/>
            </a:solidFill>
            <a:ln>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 name="Rectangle 60">
              <a:extLst>
                <a:ext uri="{FF2B5EF4-FFF2-40B4-BE49-F238E27FC236}">
                  <a16:creationId xmlns:a16="http://schemas.microsoft.com/office/drawing/2014/main" id="{80EBD7B4-C6BC-FB46-B539-4B3E62BE0E96}"/>
                </a:ext>
              </a:extLst>
            </p:cNvPr>
            <p:cNvSpPr/>
            <p:nvPr/>
          </p:nvSpPr>
          <p:spPr>
            <a:xfrm>
              <a:off x="9445527" y="1597147"/>
              <a:ext cx="398322" cy="221339"/>
            </a:xfrm>
            <a:prstGeom prst="rect">
              <a:avLst/>
            </a:prstGeom>
            <a:solidFill>
              <a:srgbClr val="BF90C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Rounded Rectangle 19">
              <a:extLst>
                <a:ext uri="{FF2B5EF4-FFF2-40B4-BE49-F238E27FC236}">
                  <a16:creationId xmlns:a16="http://schemas.microsoft.com/office/drawing/2014/main" id="{7D2877C7-64CD-4448-B407-3E1184B5FD55}"/>
                </a:ext>
              </a:extLst>
            </p:cNvPr>
            <p:cNvSpPr/>
            <p:nvPr/>
          </p:nvSpPr>
          <p:spPr>
            <a:xfrm>
              <a:off x="9451130" y="1431373"/>
              <a:ext cx="398323" cy="53592"/>
            </a:xfrm>
            <a:prstGeom prst="roundRect">
              <a:avLst/>
            </a:prstGeom>
            <a:solidFill>
              <a:srgbClr val="F50004"/>
            </a:solidFill>
            <a:ln>
              <a:solidFill>
                <a:srgbClr val="F500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 name="TextBox 62">
              <a:extLst>
                <a:ext uri="{FF2B5EF4-FFF2-40B4-BE49-F238E27FC236}">
                  <a16:creationId xmlns:a16="http://schemas.microsoft.com/office/drawing/2014/main" id="{462C7A1E-600D-FB49-9971-CA119FB97158}"/>
                </a:ext>
              </a:extLst>
            </p:cNvPr>
            <p:cNvSpPr txBox="1"/>
            <p:nvPr/>
          </p:nvSpPr>
          <p:spPr>
            <a:xfrm>
              <a:off x="9857270" y="1558629"/>
              <a:ext cx="161955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Century Gothic"/>
                </a:rPr>
                <a:t>Protected parks</a:t>
              </a:r>
            </a:p>
          </p:txBody>
        </p:sp>
        <p:sp>
          <p:nvSpPr>
            <p:cNvPr id="64" name="TextBox 63">
              <a:extLst>
                <a:ext uri="{FF2B5EF4-FFF2-40B4-BE49-F238E27FC236}">
                  <a16:creationId xmlns:a16="http://schemas.microsoft.com/office/drawing/2014/main" id="{64014F3D-2BA4-E04A-A144-4C23B493B521}"/>
                </a:ext>
              </a:extLst>
            </p:cNvPr>
            <p:cNvSpPr txBox="1"/>
            <p:nvPr/>
          </p:nvSpPr>
          <p:spPr>
            <a:xfrm>
              <a:off x="9871865" y="1301497"/>
              <a:ext cx="161955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Century Gothic"/>
                </a:rPr>
                <a:t>Least cost path</a:t>
              </a:r>
            </a:p>
          </p:txBody>
        </p:sp>
        <p:pic>
          <p:nvPicPr>
            <p:cNvPr id="65" name="Picture 10">
              <a:extLst>
                <a:ext uri="{FF2B5EF4-FFF2-40B4-BE49-F238E27FC236}">
                  <a16:creationId xmlns:a16="http://schemas.microsoft.com/office/drawing/2014/main" id="{389C6AB0-1E24-D847-A601-074D1958C2CF}"/>
                </a:ext>
              </a:extLst>
            </p:cNvPr>
            <p:cNvPicPr>
              <a:picLocks noChangeAspect="1"/>
            </p:cNvPicPr>
            <p:nvPr/>
          </p:nvPicPr>
          <p:blipFill rotWithShape="1">
            <a:blip r:embed="rId6"/>
            <a:srcRect l="1566" t="14651" r="-51" b="493"/>
            <a:stretch/>
          </p:blipFill>
          <p:spPr>
            <a:xfrm rot="5400000">
              <a:off x="8132419" y="3854194"/>
              <a:ext cx="2923004" cy="221861"/>
            </a:xfrm>
            <a:prstGeom prst="rect">
              <a:avLst/>
            </a:prstGeom>
          </p:spPr>
        </p:pic>
        <p:sp>
          <p:nvSpPr>
            <p:cNvPr id="66" name="TextBox 65">
              <a:extLst>
                <a:ext uri="{FF2B5EF4-FFF2-40B4-BE49-F238E27FC236}">
                  <a16:creationId xmlns:a16="http://schemas.microsoft.com/office/drawing/2014/main" id="{85F84EB8-A3AA-D248-B949-FA6E50C8D8D7}"/>
                </a:ext>
              </a:extLst>
            </p:cNvPr>
            <p:cNvSpPr txBox="1"/>
            <p:nvPr/>
          </p:nvSpPr>
          <p:spPr>
            <a:xfrm>
              <a:off x="9694342" y="2568800"/>
              <a:ext cx="161955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Century Gothic"/>
                </a:rPr>
                <a:t>High suitability</a:t>
              </a:r>
            </a:p>
          </p:txBody>
        </p:sp>
        <p:sp>
          <p:nvSpPr>
            <p:cNvPr id="67" name="TextBox 66">
              <a:extLst>
                <a:ext uri="{FF2B5EF4-FFF2-40B4-BE49-F238E27FC236}">
                  <a16:creationId xmlns:a16="http://schemas.microsoft.com/office/drawing/2014/main" id="{9D578DE9-18AA-5D40-8E68-F9293545E228}"/>
                </a:ext>
              </a:extLst>
            </p:cNvPr>
            <p:cNvSpPr txBox="1"/>
            <p:nvPr/>
          </p:nvSpPr>
          <p:spPr>
            <a:xfrm>
              <a:off x="9710068" y="5120422"/>
              <a:ext cx="161955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Century Gothic"/>
                </a:rPr>
                <a:t>Low suitability</a:t>
              </a:r>
            </a:p>
          </p:txBody>
        </p:sp>
        <p:sp>
          <p:nvSpPr>
            <p:cNvPr id="68" name="TextBox 67">
              <a:extLst>
                <a:ext uri="{FF2B5EF4-FFF2-40B4-BE49-F238E27FC236}">
                  <a16:creationId xmlns:a16="http://schemas.microsoft.com/office/drawing/2014/main" id="{8A9B181D-79C6-4642-92C2-0D74364F7997}"/>
                </a:ext>
              </a:extLst>
            </p:cNvPr>
            <p:cNvSpPr txBox="1"/>
            <p:nvPr/>
          </p:nvSpPr>
          <p:spPr>
            <a:xfrm>
              <a:off x="9329304" y="2170472"/>
              <a:ext cx="219730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Century Gothic"/>
                </a:rPr>
                <a:t>Corridor suitability</a:t>
              </a:r>
            </a:p>
          </p:txBody>
        </p:sp>
        <p:sp>
          <p:nvSpPr>
            <p:cNvPr id="10" name="Rectangle 9">
              <a:extLst>
                <a:ext uri="{FF2B5EF4-FFF2-40B4-BE49-F238E27FC236}">
                  <a16:creationId xmlns:a16="http://schemas.microsoft.com/office/drawing/2014/main" id="{61B436B6-354A-43B7-AD4F-4299F6D150E8}"/>
                </a:ext>
              </a:extLst>
            </p:cNvPr>
            <p:cNvSpPr/>
            <p:nvPr/>
          </p:nvSpPr>
          <p:spPr>
            <a:xfrm>
              <a:off x="9445527" y="1914157"/>
              <a:ext cx="405874" cy="2201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7740E371-24D9-4BD9-B334-D152A09DE54C}"/>
                </a:ext>
              </a:extLst>
            </p:cNvPr>
            <p:cNvSpPr txBox="1"/>
            <p:nvPr/>
          </p:nvSpPr>
          <p:spPr>
            <a:xfrm>
              <a:off x="9862607" y="1858899"/>
              <a:ext cx="167520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Century Gothic"/>
                </a:rPr>
                <a:t>Existing Corridors</a:t>
              </a:r>
            </a:p>
          </p:txBody>
        </p:sp>
      </p:grpSp>
      <p:pic>
        <p:nvPicPr>
          <p:cNvPr id="5" name="Picture 12">
            <a:extLst>
              <a:ext uri="{FF2B5EF4-FFF2-40B4-BE49-F238E27FC236}">
                <a16:creationId xmlns:a16="http://schemas.microsoft.com/office/drawing/2014/main" id="{2C351D35-8C91-4358-8DC7-4045A6FDE5D5}"/>
              </a:ext>
            </a:extLst>
          </p:cNvPr>
          <p:cNvPicPr>
            <a:picLocks noChangeAspect="1"/>
          </p:cNvPicPr>
          <p:nvPr/>
        </p:nvPicPr>
        <p:blipFill rotWithShape="1">
          <a:blip r:embed="rId5"/>
          <a:srcRect l="-7576" r="1515" b="26863"/>
          <a:stretch/>
        </p:blipFill>
        <p:spPr>
          <a:xfrm>
            <a:off x="971057" y="1380751"/>
            <a:ext cx="347982" cy="355755"/>
          </a:xfrm>
          <a:prstGeom prst="rect">
            <a:avLst/>
          </a:prstGeom>
        </p:spPr>
      </p:pic>
      <p:sp>
        <p:nvSpPr>
          <p:cNvPr id="26" name="TextBox 25">
            <a:extLst>
              <a:ext uri="{FF2B5EF4-FFF2-40B4-BE49-F238E27FC236}">
                <a16:creationId xmlns:a16="http://schemas.microsoft.com/office/drawing/2014/main" id="{AE954FBC-1659-664A-8F3F-929EC0DBB447}"/>
              </a:ext>
            </a:extLst>
          </p:cNvPr>
          <p:cNvSpPr txBox="1"/>
          <p:nvPr/>
        </p:nvSpPr>
        <p:spPr>
          <a:xfrm>
            <a:off x="971057" y="1599537"/>
            <a:ext cx="347982" cy="369332"/>
          </a:xfrm>
          <a:prstGeom prst="rect">
            <a:avLst/>
          </a:prstGeom>
          <a:noFill/>
        </p:spPr>
        <p:txBody>
          <a:bodyPr wrap="square" rtlCol="0">
            <a:spAutoFit/>
          </a:bodyPr>
          <a:lstStyle/>
          <a:p>
            <a:r>
              <a:rPr lang="en-GB" dirty="0">
                <a:latin typeface="Century Gothic" panose="020B0502020202020204" pitchFamily="34" charset="0"/>
              </a:rPr>
              <a:t>N</a:t>
            </a:r>
          </a:p>
        </p:txBody>
      </p:sp>
    </p:spTree>
    <p:extLst>
      <p:ext uri="{BB962C8B-B14F-4D97-AF65-F5344CB8AC3E}">
        <p14:creationId xmlns:p14="http://schemas.microsoft.com/office/powerpoint/2010/main" val="347826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500" fill="hold"/>
                                        <p:tgtEl>
                                          <p:spTgt spid="74"/>
                                        </p:tgtEl>
                                        <p:attrNameLst>
                                          <p:attrName>ppt_x</p:attrName>
                                        </p:attrNameLst>
                                      </p:cBhvr>
                                      <p:tavLst>
                                        <p:tav tm="0">
                                          <p:val>
                                            <p:strVal val="#ppt_x"/>
                                          </p:val>
                                        </p:tav>
                                        <p:tav tm="100000">
                                          <p:val>
                                            <p:strVal val="#ppt_x"/>
                                          </p:val>
                                        </p:tav>
                                      </p:tavLst>
                                    </p:anim>
                                    <p:anim calcmode="lin" valueType="num">
                                      <p:cBhvr additive="base">
                                        <p:cTn id="8" dur="500" fill="hold"/>
                                        <p:tgtEl>
                                          <p:spTgt spid="7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additive="base">
                                        <p:cTn id="11" dur="500" fill="hold"/>
                                        <p:tgtEl>
                                          <p:spTgt spid="73"/>
                                        </p:tgtEl>
                                        <p:attrNameLst>
                                          <p:attrName>ppt_x</p:attrName>
                                        </p:attrNameLst>
                                      </p:cBhvr>
                                      <p:tavLst>
                                        <p:tav tm="0">
                                          <p:val>
                                            <p:strVal val="#ppt_x"/>
                                          </p:val>
                                        </p:tav>
                                        <p:tav tm="100000">
                                          <p:val>
                                            <p:strVal val="#ppt_x"/>
                                          </p:val>
                                        </p:tav>
                                      </p:tavLst>
                                    </p:anim>
                                    <p:anim calcmode="lin" valueType="num">
                                      <p:cBhvr additive="base">
                                        <p:cTn id="12" dur="500" fill="hold"/>
                                        <p:tgtEl>
                                          <p:spTgt spid="7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2"/>
                                        </p:tgtEl>
                                        <p:attrNameLst>
                                          <p:attrName>style.visibility</p:attrName>
                                        </p:attrNameLst>
                                      </p:cBhvr>
                                      <p:to>
                                        <p:strVal val="visible"/>
                                      </p:to>
                                    </p:set>
                                    <p:anim calcmode="lin" valueType="num">
                                      <p:cBhvr additive="base">
                                        <p:cTn id="15" dur="500" fill="hold"/>
                                        <p:tgtEl>
                                          <p:spTgt spid="72"/>
                                        </p:tgtEl>
                                        <p:attrNameLst>
                                          <p:attrName>ppt_x</p:attrName>
                                        </p:attrNameLst>
                                      </p:cBhvr>
                                      <p:tavLst>
                                        <p:tav tm="0">
                                          <p:val>
                                            <p:strVal val="#ppt_x"/>
                                          </p:val>
                                        </p:tav>
                                        <p:tav tm="100000">
                                          <p:val>
                                            <p:strVal val="#ppt_x"/>
                                          </p:val>
                                        </p:tav>
                                      </p:tavLst>
                                    </p:anim>
                                    <p:anim calcmode="lin" valueType="num">
                                      <p:cBhvr additive="base">
                                        <p:cTn id="16"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8" presetClass="exit" presetSubtype="12" fill="hold" grpId="1" nodeType="clickEffect">
                                  <p:stCondLst>
                                    <p:cond delay="0"/>
                                  </p:stCondLst>
                                  <p:childTnLst>
                                    <p:animEffect transition="out" filter="strips(downLeft)">
                                      <p:cBhvr>
                                        <p:cTn id="20" dur="500"/>
                                        <p:tgtEl>
                                          <p:spTgt spid="74"/>
                                        </p:tgtEl>
                                      </p:cBhvr>
                                    </p:animEffect>
                                    <p:set>
                                      <p:cBhvr>
                                        <p:cTn id="21" dur="1" fill="hold">
                                          <p:stCondLst>
                                            <p:cond delay="499"/>
                                          </p:stCondLst>
                                        </p:cTn>
                                        <p:tgtEl>
                                          <p:spTgt spid="74"/>
                                        </p:tgtEl>
                                        <p:attrNameLst>
                                          <p:attrName>style.visibility</p:attrName>
                                        </p:attrNameLst>
                                      </p:cBhvr>
                                      <p:to>
                                        <p:strVal val="hidden"/>
                                      </p:to>
                                    </p:set>
                                  </p:childTnLst>
                                </p:cTn>
                              </p:par>
                              <p:par>
                                <p:cTn id="22" presetID="18" presetClass="exit" presetSubtype="12" fill="hold" grpId="1" nodeType="withEffect">
                                  <p:stCondLst>
                                    <p:cond delay="0"/>
                                  </p:stCondLst>
                                  <p:childTnLst>
                                    <p:animEffect transition="out" filter="strips(downLeft)">
                                      <p:cBhvr>
                                        <p:cTn id="23" dur="500"/>
                                        <p:tgtEl>
                                          <p:spTgt spid="73"/>
                                        </p:tgtEl>
                                      </p:cBhvr>
                                    </p:animEffect>
                                    <p:set>
                                      <p:cBhvr>
                                        <p:cTn id="24" dur="1" fill="hold">
                                          <p:stCondLst>
                                            <p:cond delay="499"/>
                                          </p:stCondLst>
                                        </p:cTn>
                                        <p:tgtEl>
                                          <p:spTgt spid="7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animBg="1"/>
      <p:bldP spid="73" grpId="1" animBg="1"/>
      <p:bldP spid="74" grpId="0" animBg="1"/>
      <p:bldP spid="74" grpId="1" animBg="1"/>
      <p:bldP spid="4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Diagram&#10;&#10;Description automatically generated">
            <a:extLst>
              <a:ext uri="{FF2B5EF4-FFF2-40B4-BE49-F238E27FC236}">
                <a16:creationId xmlns:a16="http://schemas.microsoft.com/office/drawing/2014/main" id="{0A7472A6-315D-4296-AD05-BE719E2CC6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3122" y="1141878"/>
            <a:ext cx="8087854" cy="4339944"/>
          </a:xfrm>
          <a:prstGeom prst="rect">
            <a:avLst/>
          </a:prstGeom>
        </p:spPr>
      </p:pic>
      <p:sp>
        <p:nvSpPr>
          <p:cNvPr id="2" name="Title 4">
            <a:extLst>
              <a:ext uri="{FF2B5EF4-FFF2-40B4-BE49-F238E27FC236}">
                <a16:creationId xmlns:a16="http://schemas.microsoft.com/office/drawing/2014/main" id="{0CA509EF-60D8-3C42-820E-BDF7FDC05B93}"/>
              </a:ext>
            </a:extLst>
          </p:cNvPr>
          <p:cNvSpPr txBox="1">
            <a:spLocks/>
          </p:cNvSpPr>
          <p:nvPr/>
        </p:nvSpPr>
        <p:spPr>
          <a:xfrm>
            <a:off x="511935" y="261845"/>
            <a:ext cx="10910606" cy="752928"/>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RESULTS: Suitability of </a:t>
            </a:r>
            <a:r>
              <a:rPr lang="en-US" sz="4000" b="1" dirty="0" smtClean="0">
                <a:solidFill>
                  <a:srgbClr val="66A478"/>
                </a:solidFill>
                <a:latin typeface="Century Gothic" panose="020F0302020204030204"/>
              </a:rPr>
              <a:t>Existing Corridors</a:t>
            </a:r>
            <a:endParaRPr lang="en-US" sz="4000" b="1" dirty="0">
              <a:solidFill>
                <a:srgbClr val="66A478"/>
              </a:solidFill>
              <a:latin typeface="Century Gothic" panose="020F0302020204030204"/>
            </a:endParaRPr>
          </a:p>
        </p:txBody>
      </p:sp>
      <p:grpSp>
        <p:nvGrpSpPr>
          <p:cNvPr id="13" name="Group 12">
            <a:extLst>
              <a:ext uri="{FF2B5EF4-FFF2-40B4-BE49-F238E27FC236}">
                <a16:creationId xmlns:a16="http://schemas.microsoft.com/office/drawing/2014/main" id="{937129C7-9C04-4208-8480-07A974E0C493}"/>
              </a:ext>
            </a:extLst>
          </p:cNvPr>
          <p:cNvGrpSpPr/>
          <p:nvPr/>
        </p:nvGrpSpPr>
        <p:grpSpPr>
          <a:xfrm>
            <a:off x="4820817" y="3391676"/>
            <a:ext cx="3069678" cy="2016291"/>
            <a:chOff x="4820817" y="3391676"/>
            <a:chExt cx="3069678" cy="2016291"/>
          </a:xfrm>
        </p:grpSpPr>
        <p:sp>
          <p:nvSpPr>
            <p:cNvPr id="72" name="Rectangle 71">
              <a:extLst>
                <a:ext uri="{FF2B5EF4-FFF2-40B4-BE49-F238E27FC236}">
                  <a16:creationId xmlns:a16="http://schemas.microsoft.com/office/drawing/2014/main" id="{281480EF-6A71-E14C-AFC4-186F03B641B3}"/>
                </a:ext>
              </a:extLst>
            </p:cNvPr>
            <p:cNvSpPr/>
            <p:nvPr/>
          </p:nvSpPr>
          <p:spPr>
            <a:xfrm>
              <a:off x="6395626" y="4941308"/>
              <a:ext cx="1494869" cy="46665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 name="Rectangle 72">
              <a:extLst>
                <a:ext uri="{FF2B5EF4-FFF2-40B4-BE49-F238E27FC236}">
                  <a16:creationId xmlns:a16="http://schemas.microsoft.com/office/drawing/2014/main" id="{0F90063C-3144-5E42-A4C8-1CD6A3FB552E}"/>
                </a:ext>
              </a:extLst>
            </p:cNvPr>
            <p:cNvSpPr/>
            <p:nvPr/>
          </p:nvSpPr>
          <p:spPr>
            <a:xfrm>
              <a:off x="6098123" y="3391676"/>
              <a:ext cx="865601" cy="34907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4" name="Rectangle 73">
              <a:extLst>
                <a:ext uri="{FF2B5EF4-FFF2-40B4-BE49-F238E27FC236}">
                  <a16:creationId xmlns:a16="http://schemas.microsoft.com/office/drawing/2014/main" id="{67DD975C-DB67-964A-8E22-5AB9C9A3CC2A}"/>
                </a:ext>
              </a:extLst>
            </p:cNvPr>
            <p:cNvSpPr/>
            <p:nvPr/>
          </p:nvSpPr>
          <p:spPr>
            <a:xfrm>
              <a:off x="4820817" y="3511753"/>
              <a:ext cx="854396" cy="61801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 name="Group 2">
            <a:extLst>
              <a:ext uri="{FF2B5EF4-FFF2-40B4-BE49-F238E27FC236}">
                <a16:creationId xmlns:a16="http://schemas.microsoft.com/office/drawing/2014/main" id="{53815F9A-4EE2-4BCB-98E3-A1C362A6F15F}"/>
              </a:ext>
            </a:extLst>
          </p:cNvPr>
          <p:cNvGrpSpPr/>
          <p:nvPr/>
        </p:nvGrpSpPr>
        <p:grpSpPr>
          <a:xfrm>
            <a:off x="9092175" y="1106045"/>
            <a:ext cx="2795024" cy="4408652"/>
            <a:chOff x="9092177" y="1106045"/>
            <a:chExt cx="2339435" cy="4408652"/>
          </a:xfrm>
        </p:grpSpPr>
        <p:sp>
          <p:nvSpPr>
            <p:cNvPr id="32" name="Rectangle 31">
              <a:extLst>
                <a:ext uri="{FF2B5EF4-FFF2-40B4-BE49-F238E27FC236}">
                  <a16:creationId xmlns:a16="http://schemas.microsoft.com/office/drawing/2014/main" id="{A86423C6-1BEF-7743-82C4-77EA90870CD7}"/>
                </a:ext>
              </a:extLst>
            </p:cNvPr>
            <p:cNvSpPr/>
            <p:nvPr/>
          </p:nvSpPr>
          <p:spPr>
            <a:xfrm>
              <a:off x="9092177" y="1142731"/>
              <a:ext cx="2252856" cy="4335723"/>
            </a:xfrm>
            <a:prstGeom prst="rect">
              <a:avLst/>
            </a:prstGeom>
            <a:solidFill>
              <a:srgbClr val="EFEFEF"/>
            </a:solidFill>
            <a:ln>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a:extLst>
                <a:ext uri="{FF2B5EF4-FFF2-40B4-BE49-F238E27FC236}">
                  <a16:creationId xmlns:a16="http://schemas.microsoft.com/office/drawing/2014/main" id="{00D25EB6-F869-AC45-991D-990A8E46B503}"/>
                </a:ext>
              </a:extLst>
            </p:cNvPr>
            <p:cNvSpPr/>
            <p:nvPr/>
          </p:nvSpPr>
          <p:spPr>
            <a:xfrm>
              <a:off x="9269359" y="1401695"/>
              <a:ext cx="398322" cy="229557"/>
            </a:xfrm>
            <a:prstGeom prst="rect">
              <a:avLst/>
            </a:prstGeom>
            <a:solidFill>
              <a:srgbClr val="BF90C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ounded Rectangle 19">
              <a:extLst>
                <a:ext uri="{FF2B5EF4-FFF2-40B4-BE49-F238E27FC236}">
                  <a16:creationId xmlns:a16="http://schemas.microsoft.com/office/drawing/2014/main" id="{A111810C-4633-974B-B83B-088DEA742C45}"/>
                </a:ext>
              </a:extLst>
            </p:cNvPr>
            <p:cNvSpPr/>
            <p:nvPr/>
          </p:nvSpPr>
          <p:spPr>
            <a:xfrm>
              <a:off x="9274962" y="1235921"/>
              <a:ext cx="398323" cy="55582"/>
            </a:xfrm>
            <a:prstGeom prst="roundRect">
              <a:avLst/>
            </a:prstGeom>
            <a:solidFill>
              <a:srgbClr val="F50004"/>
            </a:solidFill>
            <a:ln>
              <a:solidFill>
                <a:srgbClr val="F500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TextBox 34">
              <a:extLst>
                <a:ext uri="{FF2B5EF4-FFF2-40B4-BE49-F238E27FC236}">
                  <a16:creationId xmlns:a16="http://schemas.microsoft.com/office/drawing/2014/main" id="{EB2B5D69-C735-D344-98B5-B5E8211163F5}"/>
                </a:ext>
              </a:extLst>
            </p:cNvPr>
            <p:cNvSpPr txBox="1"/>
            <p:nvPr/>
          </p:nvSpPr>
          <p:spPr>
            <a:xfrm>
              <a:off x="9658690" y="1363177"/>
              <a:ext cx="161955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Century Gothic"/>
                </a:rPr>
                <a:t>Protected parks</a:t>
              </a:r>
            </a:p>
          </p:txBody>
        </p:sp>
        <p:sp>
          <p:nvSpPr>
            <p:cNvPr id="36" name="TextBox 35">
              <a:extLst>
                <a:ext uri="{FF2B5EF4-FFF2-40B4-BE49-F238E27FC236}">
                  <a16:creationId xmlns:a16="http://schemas.microsoft.com/office/drawing/2014/main" id="{1DB08769-FCBD-A142-AB00-062C48EE8D95}"/>
                </a:ext>
              </a:extLst>
            </p:cNvPr>
            <p:cNvSpPr txBox="1"/>
            <p:nvPr/>
          </p:nvSpPr>
          <p:spPr>
            <a:xfrm>
              <a:off x="9673285" y="1106045"/>
              <a:ext cx="175832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Century Gothic"/>
                </a:rPr>
                <a:t>Least cost path</a:t>
              </a:r>
            </a:p>
          </p:txBody>
        </p:sp>
        <p:pic>
          <p:nvPicPr>
            <p:cNvPr id="37" name="Picture 10">
              <a:extLst>
                <a:ext uri="{FF2B5EF4-FFF2-40B4-BE49-F238E27FC236}">
                  <a16:creationId xmlns:a16="http://schemas.microsoft.com/office/drawing/2014/main" id="{6AE906E0-A3F9-744F-9D67-084A6BDC7EF5}"/>
                </a:ext>
              </a:extLst>
            </p:cNvPr>
            <p:cNvPicPr>
              <a:picLocks noChangeAspect="1"/>
            </p:cNvPicPr>
            <p:nvPr/>
          </p:nvPicPr>
          <p:blipFill rotWithShape="1">
            <a:blip r:embed="rId4"/>
            <a:srcRect l="1566" t="14651" r="-51" b="493"/>
            <a:stretch/>
          </p:blipFill>
          <p:spPr>
            <a:xfrm rot="5400000">
              <a:off x="7873164" y="3741828"/>
              <a:ext cx="3102824" cy="235509"/>
            </a:xfrm>
            <a:prstGeom prst="rect">
              <a:avLst/>
            </a:prstGeom>
          </p:spPr>
        </p:pic>
        <p:sp>
          <p:nvSpPr>
            <p:cNvPr id="38" name="TextBox 37">
              <a:extLst>
                <a:ext uri="{FF2B5EF4-FFF2-40B4-BE49-F238E27FC236}">
                  <a16:creationId xmlns:a16="http://schemas.microsoft.com/office/drawing/2014/main" id="{264007B7-2BAE-4941-B3F4-1D3701172C34}"/>
                </a:ext>
              </a:extLst>
            </p:cNvPr>
            <p:cNvSpPr txBox="1"/>
            <p:nvPr/>
          </p:nvSpPr>
          <p:spPr>
            <a:xfrm>
              <a:off x="9495762" y="2272495"/>
              <a:ext cx="161955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Century Gothic"/>
                </a:rPr>
                <a:t>High suitability</a:t>
              </a:r>
            </a:p>
          </p:txBody>
        </p:sp>
        <p:sp>
          <p:nvSpPr>
            <p:cNvPr id="39" name="TextBox 38">
              <a:extLst>
                <a:ext uri="{FF2B5EF4-FFF2-40B4-BE49-F238E27FC236}">
                  <a16:creationId xmlns:a16="http://schemas.microsoft.com/office/drawing/2014/main" id="{B225B853-A8FF-2E41-8FB9-9B9B7CC3C7E4}"/>
                </a:ext>
              </a:extLst>
            </p:cNvPr>
            <p:cNvSpPr txBox="1"/>
            <p:nvPr/>
          </p:nvSpPr>
          <p:spPr>
            <a:xfrm>
              <a:off x="9522694" y="5176143"/>
              <a:ext cx="161955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Century Gothic"/>
                </a:rPr>
                <a:t>Low suitability</a:t>
              </a:r>
            </a:p>
          </p:txBody>
        </p:sp>
        <p:sp>
          <p:nvSpPr>
            <p:cNvPr id="40" name="TextBox 39">
              <a:extLst>
                <a:ext uri="{FF2B5EF4-FFF2-40B4-BE49-F238E27FC236}">
                  <a16:creationId xmlns:a16="http://schemas.microsoft.com/office/drawing/2014/main" id="{F65ACF9E-08DB-944D-8305-CBF3861D2174}"/>
                </a:ext>
              </a:extLst>
            </p:cNvPr>
            <p:cNvSpPr txBox="1"/>
            <p:nvPr/>
          </p:nvSpPr>
          <p:spPr>
            <a:xfrm>
              <a:off x="9153136" y="1975020"/>
              <a:ext cx="219730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Century Gothic"/>
                </a:rPr>
                <a:t>Corridor suitability</a:t>
              </a:r>
            </a:p>
          </p:txBody>
        </p:sp>
        <p:sp>
          <p:nvSpPr>
            <p:cNvPr id="41" name="Rectangle 40">
              <a:extLst>
                <a:ext uri="{FF2B5EF4-FFF2-40B4-BE49-F238E27FC236}">
                  <a16:creationId xmlns:a16="http://schemas.microsoft.com/office/drawing/2014/main" id="{64D2F4D7-B296-5E4C-96AA-E2FCA4E8241C}"/>
                </a:ext>
              </a:extLst>
            </p:cNvPr>
            <p:cNvSpPr/>
            <p:nvPr/>
          </p:nvSpPr>
          <p:spPr>
            <a:xfrm>
              <a:off x="9269359" y="1735034"/>
              <a:ext cx="405874" cy="22829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8FB810D5-C60A-E248-846C-29461299AEC6}"/>
                </a:ext>
              </a:extLst>
            </p:cNvPr>
            <p:cNvSpPr txBox="1"/>
            <p:nvPr/>
          </p:nvSpPr>
          <p:spPr>
            <a:xfrm>
              <a:off x="9664027" y="1679776"/>
              <a:ext cx="167520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Century Gothic"/>
                </a:rPr>
                <a:t>Existing Corridors</a:t>
              </a:r>
            </a:p>
          </p:txBody>
        </p:sp>
      </p:grpSp>
      <p:sp>
        <p:nvSpPr>
          <p:cNvPr id="21" name="TextBox 1">
            <a:extLst>
              <a:ext uri="{FF2B5EF4-FFF2-40B4-BE49-F238E27FC236}">
                <a16:creationId xmlns:a16="http://schemas.microsoft.com/office/drawing/2014/main" id="{50B12BE1-DA68-448A-B4E8-71B10098EB0D}"/>
              </a:ext>
            </a:extLst>
          </p:cNvPr>
          <p:cNvSpPr txBox="1"/>
          <p:nvPr/>
        </p:nvSpPr>
        <p:spPr>
          <a:xfrm>
            <a:off x="663027" y="5805493"/>
            <a:ext cx="501188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0                     50                    100                  150 Kilometers</a:t>
            </a:r>
          </a:p>
        </p:txBody>
      </p:sp>
      <p:pic>
        <p:nvPicPr>
          <p:cNvPr id="22" name="Picture 21" descr="Diagram&#10;&#10;Description automatically generated">
            <a:extLst>
              <a:ext uri="{FF2B5EF4-FFF2-40B4-BE49-F238E27FC236}">
                <a16:creationId xmlns:a16="http://schemas.microsoft.com/office/drawing/2014/main" id="{B6E599B0-186D-4428-B22D-1E493D67B3E6}"/>
              </a:ext>
            </a:extLst>
          </p:cNvPr>
          <p:cNvPicPr>
            <a:picLocks noChangeAspect="1"/>
          </p:cNvPicPr>
          <p:nvPr/>
        </p:nvPicPr>
        <p:blipFill rotWithShape="1">
          <a:blip r:embed="rId5"/>
          <a:srcRect l="8452" t="72962" r="54769" b="24536"/>
          <a:stretch/>
        </p:blipFill>
        <p:spPr>
          <a:xfrm>
            <a:off x="785854" y="5622076"/>
            <a:ext cx="3609550" cy="162514"/>
          </a:xfrm>
          <a:prstGeom prst="rect">
            <a:avLst/>
          </a:prstGeom>
        </p:spPr>
      </p:pic>
      <p:pic>
        <p:nvPicPr>
          <p:cNvPr id="19" name="Picture 12">
            <a:extLst>
              <a:ext uri="{FF2B5EF4-FFF2-40B4-BE49-F238E27FC236}">
                <a16:creationId xmlns:a16="http://schemas.microsoft.com/office/drawing/2014/main" id="{71A0281D-ACA3-4120-A0A8-FBCEDD678068}"/>
              </a:ext>
            </a:extLst>
          </p:cNvPr>
          <p:cNvPicPr>
            <a:picLocks noChangeAspect="1"/>
          </p:cNvPicPr>
          <p:nvPr/>
        </p:nvPicPr>
        <p:blipFill rotWithShape="1">
          <a:blip r:embed="rId6"/>
          <a:srcRect l="-7576" r="1515" b="26863"/>
          <a:stretch/>
        </p:blipFill>
        <p:spPr>
          <a:xfrm>
            <a:off x="957731" y="1197008"/>
            <a:ext cx="347982" cy="355755"/>
          </a:xfrm>
          <a:prstGeom prst="rect">
            <a:avLst/>
          </a:prstGeom>
        </p:spPr>
      </p:pic>
      <p:sp>
        <p:nvSpPr>
          <p:cNvPr id="43" name="TextBox 42">
            <a:extLst>
              <a:ext uri="{FF2B5EF4-FFF2-40B4-BE49-F238E27FC236}">
                <a16:creationId xmlns:a16="http://schemas.microsoft.com/office/drawing/2014/main" id="{9D48AC1B-A5BB-D948-9ADF-4AFC002560B3}"/>
              </a:ext>
            </a:extLst>
          </p:cNvPr>
          <p:cNvSpPr txBox="1"/>
          <p:nvPr/>
        </p:nvSpPr>
        <p:spPr>
          <a:xfrm>
            <a:off x="957731" y="1421560"/>
            <a:ext cx="347982" cy="369332"/>
          </a:xfrm>
          <a:prstGeom prst="rect">
            <a:avLst/>
          </a:prstGeom>
          <a:noFill/>
        </p:spPr>
        <p:txBody>
          <a:bodyPr wrap="square" rtlCol="0">
            <a:spAutoFit/>
          </a:bodyPr>
          <a:lstStyle/>
          <a:p>
            <a:r>
              <a:rPr lang="en-GB" dirty="0">
                <a:latin typeface="Century Gothic" panose="020B0502020202020204" pitchFamily="34" charset="0"/>
              </a:rPr>
              <a:t>N</a:t>
            </a:r>
          </a:p>
        </p:txBody>
      </p:sp>
    </p:spTree>
    <p:extLst>
      <p:ext uri="{BB962C8B-B14F-4D97-AF65-F5344CB8AC3E}">
        <p14:creationId xmlns:p14="http://schemas.microsoft.com/office/powerpoint/2010/main" val="412134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62460"/>
            <a:ext cx="10910606" cy="507784"/>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RESULTS: Potential Corridor Map </a:t>
            </a:r>
          </a:p>
        </p:txBody>
      </p:sp>
      <p:sp>
        <p:nvSpPr>
          <p:cNvPr id="6" name="Rectangle 5"/>
          <p:cNvSpPr/>
          <p:nvPr/>
        </p:nvSpPr>
        <p:spPr>
          <a:xfrm>
            <a:off x="327730" y="1349930"/>
            <a:ext cx="4890227" cy="400110"/>
          </a:xfrm>
          <a:prstGeom prst="rect">
            <a:avLst/>
          </a:prstGeom>
        </p:spPr>
        <p:txBody>
          <a:bodyPr wrap="square" lIns="91440" tIns="45720" rIns="91440" bIns="45720" anchor="t">
            <a:spAutoFit/>
          </a:bodyPr>
          <a:lstStyle/>
          <a:p>
            <a:pPr marL="342900" indent="-342900">
              <a:spcAft>
                <a:spcPts val="600"/>
              </a:spcAft>
              <a:buClr>
                <a:srgbClr val="66A478"/>
              </a:buClr>
              <a:buFont typeface="Arial" panose="020B0604020202020204" pitchFamily="34" charset="0"/>
              <a:buChar char="•"/>
            </a:pPr>
            <a:endParaRPr lang="en-US" sz="2000" dirty="0">
              <a:solidFill>
                <a:schemeClr val="tx1">
                  <a:lumMod val="75000"/>
                  <a:lumOff val="25000"/>
                </a:schemeClr>
              </a:solidFill>
              <a:latin typeface="Century Gothic" panose="020F0302020204030204"/>
            </a:endParaRPr>
          </a:p>
        </p:txBody>
      </p:sp>
      <p:grpSp>
        <p:nvGrpSpPr>
          <p:cNvPr id="29" name="Group 28">
            <a:extLst>
              <a:ext uri="{FF2B5EF4-FFF2-40B4-BE49-F238E27FC236}">
                <a16:creationId xmlns:a16="http://schemas.microsoft.com/office/drawing/2014/main" id="{97DC6ACA-35F3-0A43-BB06-7C029362FB42}"/>
              </a:ext>
            </a:extLst>
          </p:cNvPr>
          <p:cNvGrpSpPr/>
          <p:nvPr/>
        </p:nvGrpSpPr>
        <p:grpSpPr>
          <a:xfrm>
            <a:off x="384539" y="1172481"/>
            <a:ext cx="8730032" cy="4904275"/>
            <a:chOff x="184598" y="1129290"/>
            <a:chExt cx="9090032" cy="5036276"/>
          </a:xfrm>
        </p:grpSpPr>
        <p:pic>
          <p:nvPicPr>
            <p:cNvPr id="11" name="Picture 10" descr="Map&#10;&#10;Description automatically generated">
              <a:extLst>
                <a:ext uri="{FF2B5EF4-FFF2-40B4-BE49-F238E27FC236}">
                  <a16:creationId xmlns:a16="http://schemas.microsoft.com/office/drawing/2014/main" id="{EFFA8B6A-6590-1C40-8C38-910095A6629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898" y="1129290"/>
              <a:ext cx="8975732" cy="4405467"/>
            </a:xfrm>
            <a:prstGeom prst="rect">
              <a:avLst/>
            </a:prstGeom>
          </p:spPr>
        </p:pic>
        <p:pic>
          <p:nvPicPr>
            <p:cNvPr id="13" name="Picture 12" descr="Map&#10;&#10;Description automatically generated">
              <a:extLst>
                <a:ext uri="{FF2B5EF4-FFF2-40B4-BE49-F238E27FC236}">
                  <a16:creationId xmlns:a16="http://schemas.microsoft.com/office/drawing/2014/main" id="{1045F9FE-A6BF-1146-90EC-2B12076D88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61" t="75367" r="59058" b="22373"/>
            <a:stretch/>
          </p:blipFill>
          <p:spPr>
            <a:xfrm>
              <a:off x="298898" y="5767820"/>
              <a:ext cx="3605478" cy="159452"/>
            </a:xfrm>
            <a:prstGeom prst="rect">
              <a:avLst/>
            </a:prstGeom>
          </p:spPr>
        </p:pic>
        <p:sp>
          <p:nvSpPr>
            <p:cNvPr id="28" name="TextBox 27">
              <a:extLst>
                <a:ext uri="{FF2B5EF4-FFF2-40B4-BE49-F238E27FC236}">
                  <a16:creationId xmlns:a16="http://schemas.microsoft.com/office/drawing/2014/main" id="{E3CFE3B6-F81E-4B4F-A983-F4ED60D7F599}"/>
                </a:ext>
              </a:extLst>
            </p:cNvPr>
            <p:cNvSpPr txBox="1"/>
            <p:nvPr/>
          </p:nvSpPr>
          <p:spPr>
            <a:xfrm>
              <a:off x="184598" y="5857789"/>
              <a:ext cx="65751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0                     50                    100                 150 Kilometers</a:t>
              </a:r>
            </a:p>
          </p:txBody>
        </p:sp>
      </p:grpSp>
      <p:grpSp>
        <p:nvGrpSpPr>
          <p:cNvPr id="3" name="Group 2">
            <a:extLst>
              <a:ext uri="{FF2B5EF4-FFF2-40B4-BE49-F238E27FC236}">
                <a16:creationId xmlns:a16="http://schemas.microsoft.com/office/drawing/2014/main" id="{396DFD14-1219-4BB6-9FD1-3C86A3AB214F}"/>
              </a:ext>
            </a:extLst>
          </p:cNvPr>
          <p:cNvGrpSpPr/>
          <p:nvPr/>
        </p:nvGrpSpPr>
        <p:grpSpPr>
          <a:xfrm>
            <a:off x="9178264" y="1172524"/>
            <a:ext cx="2999880" cy="4292489"/>
            <a:chOff x="9484794" y="1129290"/>
            <a:chExt cx="2882395" cy="4335723"/>
          </a:xfrm>
        </p:grpSpPr>
        <p:sp>
          <p:nvSpPr>
            <p:cNvPr id="17" name="Rectangle 16">
              <a:extLst>
                <a:ext uri="{FF2B5EF4-FFF2-40B4-BE49-F238E27FC236}">
                  <a16:creationId xmlns:a16="http://schemas.microsoft.com/office/drawing/2014/main" id="{2B5EE51C-BBF5-2146-A673-BE1C3C63589E}"/>
                </a:ext>
              </a:extLst>
            </p:cNvPr>
            <p:cNvSpPr/>
            <p:nvPr/>
          </p:nvSpPr>
          <p:spPr>
            <a:xfrm>
              <a:off x="9484794" y="1129290"/>
              <a:ext cx="2882395" cy="4335723"/>
            </a:xfrm>
            <a:prstGeom prst="rect">
              <a:avLst/>
            </a:prstGeom>
            <a:solidFill>
              <a:srgbClr val="EFEFEF"/>
            </a:solidFill>
            <a:ln>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CE5910B6-5A13-A44D-B7B7-153089E5F8B2}"/>
                </a:ext>
              </a:extLst>
            </p:cNvPr>
            <p:cNvSpPr/>
            <p:nvPr/>
          </p:nvSpPr>
          <p:spPr>
            <a:xfrm>
              <a:off x="9656573" y="1495828"/>
              <a:ext cx="398322" cy="229557"/>
            </a:xfrm>
            <a:prstGeom prst="rect">
              <a:avLst/>
            </a:prstGeom>
            <a:solidFill>
              <a:srgbClr val="BF90C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ounded Rectangle 19">
              <a:extLst>
                <a:ext uri="{FF2B5EF4-FFF2-40B4-BE49-F238E27FC236}">
                  <a16:creationId xmlns:a16="http://schemas.microsoft.com/office/drawing/2014/main" id="{6AF0F48D-464D-4D41-B434-2B371A9EBF9F}"/>
                </a:ext>
              </a:extLst>
            </p:cNvPr>
            <p:cNvSpPr/>
            <p:nvPr/>
          </p:nvSpPr>
          <p:spPr>
            <a:xfrm>
              <a:off x="9662176" y="1330054"/>
              <a:ext cx="398323" cy="55582"/>
            </a:xfrm>
            <a:prstGeom prst="roundRect">
              <a:avLst/>
            </a:prstGeom>
            <a:solidFill>
              <a:srgbClr val="F50004"/>
            </a:solidFill>
            <a:ln>
              <a:solidFill>
                <a:srgbClr val="F500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Box 19">
              <a:extLst>
                <a:ext uri="{FF2B5EF4-FFF2-40B4-BE49-F238E27FC236}">
                  <a16:creationId xmlns:a16="http://schemas.microsoft.com/office/drawing/2014/main" id="{AD2BC34D-2EA7-6542-9D0B-0C5986FC9EC2}"/>
                </a:ext>
              </a:extLst>
            </p:cNvPr>
            <p:cNvSpPr txBox="1"/>
            <p:nvPr/>
          </p:nvSpPr>
          <p:spPr>
            <a:xfrm>
              <a:off x="10057109" y="1490928"/>
              <a:ext cx="1943827" cy="3419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Century Gothic"/>
                </a:rPr>
                <a:t>Protected parks</a:t>
              </a:r>
            </a:p>
          </p:txBody>
        </p:sp>
        <p:sp>
          <p:nvSpPr>
            <p:cNvPr id="21" name="TextBox 20">
              <a:extLst>
                <a:ext uri="{FF2B5EF4-FFF2-40B4-BE49-F238E27FC236}">
                  <a16:creationId xmlns:a16="http://schemas.microsoft.com/office/drawing/2014/main" id="{EA72DBFA-A09D-9D40-A946-2D7E091DE7E9}"/>
                </a:ext>
              </a:extLst>
            </p:cNvPr>
            <p:cNvSpPr txBox="1"/>
            <p:nvPr/>
          </p:nvSpPr>
          <p:spPr>
            <a:xfrm>
              <a:off x="10038086" y="1233796"/>
              <a:ext cx="2027520" cy="3419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Century Gothic"/>
                </a:rPr>
                <a:t>Least cost path</a:t>
              </a:r>
            </a:p>
          </p:txBody>
        </p:sp>
        <p:pic>
          <p:nvPicPr>
            <p:cNvPr id="22" name="Picture 10">
              <a:extLst>
                <a:ext uri="{FF2B5EF4-FFF2-40B4-BE49-F238E27FC236}">
                  <a16:creationId xmlns:a16="http://schemas.microsoft.com/office/drawing/2014/main" id="{88651A2A-C8CE-624D-8452-1AAC494444CA}"/>
                </a:ext>
              </a:extLst>
            </p:cNvPr>
            <p:cNvPicPr>
              <a:picLocks noChangeAspect="1"/>
            </p:cNvPicPr>
            <p:nvPr/>
          </p:nvPicPr>
          <p:blipFill rotWithShape="1">
            <a:blip r:embed="rId5"/>
            <a:srcRect l="1566" t="14651" r="-51" b="493"/>
            <a:stretch/>
          </p:blipFill>
          <p:spPr>
            <a:xfrm rot="5400000">
              <a:off x="8403394" y="3769908"/>
              <a:ext cx="2959870" cy="224659"/>
            </a:xfrm>
            <a:prstGeom prst="rect">
              <a:avLst/>
            </a:prstGeom>
          </p:spPr>
        </p:pic>
        <p:sp>
          <p:nvSpPr>
            <p:cNvPr id="23" name="TextBox 22">
              <a:extLst>
                <a:ext uri="{FF2B5EF4-FFF2-40B4-BE49-F238E27FC236}">
                  <a16:creationId xmlns:a16="http://schemas.microsoft.com/office/drawing/2014/main" id="{CA26330F-B324-A540-9D64-DA1FF754860B}"/>
                </a:ext>
              </a:extLst>
            </p:cNvPr>
            <p:cNvSpPr txBox="1"/>
            <p:nvPr/>
          </p:nvSpPr>
          <p:spPr>
            <a:xfrm>
              <a:off x="10004958" y="2402302"/>
              <a:ext cx="1619550" cy="3419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Century Gothic"/>
                </a:rPr>
                <a:t>High suitability</a:t>
              </a:r>
            </a:p>
          </p:txBody>
        </p:sp>
        <p:sp>
          <p:nvSpPr>
            <p:cNvPr id="24" name="TextBox 23">
              <a:extLst>
                <a:ext uri="{FF2B5EF4-FFF2-40B4-BE49-F238E27FC236}">
                  <a16:creationId xmlns:a16="http://schemas.microsoft.com/office/drawing/2014/main" id="{7A2FA8B4-94B2-7D45-82BE-83EAF003F576}"/>
                </a:ext>
              </a:extLst>
            </p:cNvPr>
            <p:cNvSpPr txBox="1"/>
            <p:nvPr/>
          </p:nvSpPr>
          <p:spPr>
            <a:xfrm>
              <a:off x="10054895" y="5077319"/>
              <a:ext cx="1619550" cy="3419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Century Gothic"/>
                </a:rPr>
                <a:t>Low suitability</a:t>
              </a:r>
            </a:p>
          </p:txBody>
        </p:sp>
        <p:sp>
          <p:nvSpPr>
            <p:cNvPr id="25" name="TextBox 24">
              <a:extLst>
                <a:ext uri="{FF2B5EF4-FFF2-40B4-BE49-F238E27FC236}">
                  <a16:creationId xmlns:a16="http://schemas.microsoft.com/office/drawing/2014/main" id="{4DAAF0A0-5DC6-A84D-A7E7-C01F5EE0E998}"/>
                </a:ext>
              </a:extLst>
            </p:cNvPr>
            <p:cNvSpPr txBox="1"/>
            <p:nvPr/>
          </p:nvSpPr>
          <p:spPr>
            <a:xfrm>
              <a:off x="9540350" y="2069153"/>
              <a:ext cx="219730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Century Gothic"/>
                </a:rPr>
                <a:t>Corridor suitability</a:t>
              </a:r>
            </a:p>
          </p:txBody>
        </p:sp>
        <p:sp>
          <p:nvSpPr>
            <p:cNvPr id="27" name="TextBox 26">
              <a:extLst>
                <a:ext uri="{FF2B5EF4-FFF2-40B4-BE49-F238E27FC236}">
                  <a16:creationId xmlns:a16="http://schemas.microsoft.com/office/drawing/2014/main" id="{509F5BE0-844F-B746-B022-726778C96094}"/>
                </a:ext>
              </a:extLst>
            </p:cNvPr>
            <p:cNvSpPr txBox="1"/>
            <p:nvPr/>
          </p:nvSpPr>
          <p:spPr>
            <a:xfrm>
              <a:off x="10049133" y="1796209"/>
              <a:ext cx="2318056" cy="3419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Century Gothic"/>
                </a:rPr>
                <a:t>Elephant Occurrences</a:t>
              </a:r>
            </a:p>
          </p:txBody>
        </p:sp>
        <p:sp>
          <p:nvSpPr>
            <p:cNvPr id="34" name="Teardrop 33">
              <a:extLst>
                <a:ext uri="{FF2B5EF4-FFF2-40B4-BE49-F238E27FC236}">
                  <a16:creationId xmlns:a16="http://schemas.microsoft.com/office/drawing/2014/main" id="{447B0C41-F774-504F-9284-E342AAE4456B}"/>
                </a:ext>
              </a:extLst>
            </p:cNvPr>
            <p:cNvSpPr/>
            <p:nvPr/>
          </p:nvSpPr>
          <p:spPr>
            <a:xfrm rot="8020713">
              <a:off x="9777561" y="1804211"/>
              <a:ext cx="156345" cy="155684"/>
            </a:xfrm>
            <a:prstGeom prst="teardrop">
              <a:avLst>
                <a:gd name="adj" fmla="val 138912"/>
              </a:avLst>
            </a:prstGeom>
            <a:solidFill>
              <a:srgbClr val="2981C8"/>
            </a:solidFill>
            <a:ln>
              <a:solidFill>
                <a:srgbClr val="2981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5" name="Rectangle 34">
            <a:extLst>
              <a:ext uri="{FF2B5EF4-FFF2-40B4-BE49-F238E27FC236}">
                <a16:creationId xmlns:a16="http://schemas.microsoft.com/office/drawing/2014/main" id="{58C713EE-4842-DD41-AA20-8D9CC18CE618}"/>
              </a:ext>
            </a:extLst>
          </p:cNvPr>
          <p:cNvSpPr/>
          <p:nvPr/>
        </p:nvSpPr>
        <p:spPr>
          <a:xfrm>
            <a:off x="3336742" y="4420054"/>
            <a:ext cx="2333530" cy="927892"/>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Rectangle 35">
            <a:extLst>
              <a:ext uri="{FF2B5EF4-FFF2-40B4-BE49-F238E27FC236}">
                <a16:creationId xmlns:a16="http://schemas.microsoft.com/office/drawing/2014/main" id="{A9BD58C3-0210-7D45-A3EB-DC0C69AA5E0C}"/>
              </a:ext>
            </a:extLst>
          </p:cNvPr>
          <p:cNvSpPr/>
          <p:nvPr/>
        </p:nvSpPr>
        <p:spPr>
          <a:xfrm>
            <a:off x="6342146" y="4477230"/>
            <a:ext cx="2333530" cy="806502"/>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12">
            <a:extLst>
              <a:ext uri="{FF2B5EF4-FFF2-40B4-BE49-F238E27FC236}">
                <a16:creationId xmlns:a16="http://schemas.microsoft.com/office/drawing/2014/main" id="{C9BA2621-73C3-4E80-96DE-7AD00FF7217E}"/>
              </a:ext>
            </a:extLst>
          </p:cNvPr>
          <p:cNvPicPr>
            <a:picLocks noChangeAspect="1"/>
          </p:cNvPicPr>
          <p:nvPr/>
        </p:nvPicPr>
        <p:blipFill rotWithShape="1">
          <a:blip r:embed="rId6"/>
          <a:srcRect l="-7576" r="1515" b="26863"/>
          <a:stretch/>
        </p:blipFill>
        <p:spPr>
          <a:xfrm>
            <a:off x="812054" y="1413081"/>
            <a:ext cx="347982" cy="344550"/>
          </a:xfrm>
          <a:prstGeom prst="rect">
            <a:avLst/>
          </a:prstGeom>
        </p:spPr>
      </p:pic>
      <p:sp>
        <p:nvSpPr>
          <p:cNvPr id="37" name="TextBox 36">
            <a:extLst>
              <a:ext uri="{FF2B5EF4-FFF2-40B4-BE49-F238E27FC236}">
                <a16:creationId xmlns:a16="http://schemas.microsoft.com/office/drawing/2014/main" id="{8AE81242-011B-4A47-9B6D-998B29EC477D}"/>
              </a:ext>
            </a:extLst>
          </p:cNvPr>
          <p:cNvSpPr txBox="1"/>
          <p:nvPr/>
        </p:nvSpPr>
        <p:spPr>
          <a:xfrm>
            <a:off x="812054" y="1648127"/>
            <a:ext cx="347982" cy="369332"/>
          </a:xfrm>
          <a:prstGeom prst="rect">
            <a:avLst/>
          </a:prstGeom>
          <a:noFill/>
        </p:spPr>
        <p:txBody>
          <a:bodyPr wrap="square" rtlCol="0">
            <a:spAutoFit/>
          </a:bodyPr>
          <a:lstStyle/>
          <a:p>
            <a:r>
              <a:rPr lang="en-GB" dirty="0">
                <a:latin typeface="Century Gothic" panose="020B0502020202020204" pitchFamily="34" charset="0"/>
              </a:rPr>
              <a:t>N</a:t>
            </a:r>
          </a:p>
        </p:txBody>
      </p:sp>
    </p:spTree>
    <p:extLst>
      <p:ext uri="{BB962C8B-B14F-4D97-AF65-F5344CB8AC3E}">
        <p14:creationId xmlns:p14="http://schemas.microsoft.com/office/powerpoint/2010/main" val="61996995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dissolve">
                                      <p:cBhvr>
                                        <p:cTn id="7" dur="500"/>
                                        <p:tgtEl>
                                          <p:spTgt spid="3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dissolve">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215710"/>
            <a:ext cx="10910606" cy="752928"/>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RESULTS: Potential Corridor Map </a:t>
            </a:r>
          </a:p>
        </p:txBody>
      </p:sp>
      <p:grpSp>
        <p:nvGrpSpPr>
          <p:cNvPr id="5" name="Group 4">
            <a:extLst>
              <a:ext uri="{FF2B5EF4-FFF2-40B4-BE49-F238E27FC236}">
                <a16:creationId xmlns:a16="http://schemas.microsoft.com/office/drawing/2014/main" id="{504CBCEE-9114-40F6-9653-68D80DBAEF7C}"/>
              </a:ext>
            </a:extLst>
          </p:cNvPr>
          <p:cNvGrpSpPr/>
          <p:nvPr/>
        </p:nvGrpSpPr>
        <p:grpSpPr>
          <a:xfrm>
            <a:off x="350208" y="940243"/>
            <a:ext cx="8689243" cy="4908090"/>
            <a:chOff x="435761" y="1228243"/>
            <a:chExt cx="7697690" cy="4527809"/>
          </a:xfrm>
        </p:grpSpPr>
        <p:pic>
          <p:nvPicPr>
            <p:cNvPr id="4" name="Picture 4">
              <a:extLst>
                <a:ext uri="{FF2B5EF4-FFF2-40B4-BE49-F238E27FC236}">
                  <a16:creationId xmlns:a16="http://schemas.microsoft.com/office/drawing/2014/main" id="{3E3FD55C-CB20-4E63-B6C5-4F0C8C3AA32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4400" y="1228243"/>
              <a:ext cx="7639051" cy="4408364"/>
            </a:xfrm>
            <a:prstGeom prst="rect">
              <a:avLst/>
            </a:prstGeom>
          </p:spPr>
        </p:pic>
        <p:pic>
          <p:nvPicPr>
            <p:cNvPr id="26" name="Picture 4">
              <a:extLst>
                <a:ext uri="{FF2B5EF4-FFF2-40B4-BE49-F238E27FC236}">
                  <a16:creationId xmlns:a16="http://schemas.microsoft.com/office/drawing/2014/main" id="{CBEE38DF-B998-449C-A5FC-07526FA9C5F8}"/>
                </a:ext>
              </a:extLst>
            </p:cNvPr>
            <p:cNvPicPr>
              <a:picLocks noChangeAspect="1"/>
            </p:cNvPicPr>
            <p:nvPr/>
          </p:nvPicPr>
          <p:blipFill rotWithShape="1">
            <a:blip r:embed="rId4"/>
            <a:srcRect l="3617" t="91801" r="38301" b="5889"/>
            <a:stretch/>
          </p:blipFill>
          <p:spPr>
            <a:xfrm>
              <a:off x="435761" y="5635962"/>
              <a:ext cx="5008535" cy="120090"/>
            </a:xfrm>
            <a:prstGeom prst="rect">
              <a:avLst/>
            </a:prstGeom>
          </p:spPr>
        </p:pic>
      </p:grpSp>
      <p:sp>
        <p:nvSpPr>
          <p:cNvPr id="7" name="TextBox 6">
            <a:extLst>
              <a:ext uri="{FF2B5EF4-FFF2-40B4-BE49-F238E27FC236}">
                <a16:creationId xmlns:a16="http://schemas.microsoft.com/office/drawing/2014/main" id="{72D4FC64-4930-491C-9EA2-C97E442B37F2}"/>
              </a:ext>
            </a:extLst>
          </p:cNvPr>
          <p:cNvSpPr txBox="1"/>
          <p:nvPr/>
        </p:nvSpPr>
        <p:spPr>
          <a:xfrm>
            <a:off x="348539" y="5849046"/>
            <a:ext cx="711870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0                                50                                 100                             150 Kilometers</a:t>
            </a:r>
          </a:p>
        </p:txBody>
      </p:sp>
      <p:pic>
        <p:nvPicPr>
          <p:cNvPr id="8" name="Picture 12">
            <a:extLst>
              <a:ext uri="{FF2B5EF4-FFF2-40B4-BE49-F238E27FC236}">
                <a16:creationId xmlns:a16="http://schemas.microsoft.com/office/drawing/2014/main" id="{CF730868-6A3C-4D1A-AB0D-4BFD02C9CF94}"/>
              </a:ext>
            </a:extLst>
          </p:cNvPr>
          <p:cNvPicPr>
            <a:picLocks noChangeAspect="1"/>
          </p:cNvPicPr>
          <p:nvPr/>
        </p:nvPicPr>
        <p:blipFill rotWithShape="1">
          <a:blip r:embed="rId5"/>
          <a:srcRect l="-7576" r="1515" b="26863"/>
          <a:stretch/>
        </p:blipFill>
        <p:spPr>
          <a:xfrm>
            <a:off x="561655" y="1065578"/>
            <a:ext cx="347982" cy="355755"/>
          </a:xfrm>
          <a:prstGeom prst="rect">
            <a:avLst/>
          </a:prstGeom>
        </p:spPr>
      </p:pic>
      <p:sp>
        <p:nvSpPr>
          <p:cNvPr id="28" name="TextBox 27">
            <a:extLst>
              <a:ext uri="{FF2B5EF4-FFF2-40B4-BE49-F238E27FC236}">
                <a16:creationId xmlns:a16="http://schemas.microsoft.com/office/drawing/2014/main" id="{10AE996B-2479-F242-A96E-62D0B4BDC8DE}"/>
              </a:ext>
            </a:extLst>
          </p:cNvPr>
          <p:cNvSpPr txBox="1"/>
          <p:nvPr/>
        </p:nvSpPr>
        <p:spPr>
          <a:xfrm>
            <a:off x="582492" y="1285890"/>
            <a:ext cx="347982" cy="369332"/>
          </a:xfrm>
          <a:prstGeom prst="rect">
            <a:avLst/>
          </a:prstGeom>
          <a:noFill/>
        </p:spPr>
        <p:txBody>
          <a:bodyPr wrap="square" rtlCol="0">
            <a:spAutoFit/>
          </a:bodyPr>
          <a:lstStyle/>
          <a:p>
            <a:r>
              <a:rPr lang="en-GB" dirty="0">
                <a:latin typeface="Century Gothic" panose="020B0502020202020204" pitchFamily="34" charset="0"/>
              </a:rPr>
              <a:t>N</a:t>
            </a:r>
          </a:p>
        </p:txBody>
      </p:sp>
      <p:sp>
        <p:nvSpPr>
          <p:cNvPr id="29" name="Rectangle 28">
            <a:extLst>
              <a:ext uri="{FF2B5EF4-FFF2-40B4-BE49-F238E27FC236}">
                <a16:creationId xmlns:a16="http://schemas.microsoft.com/office/drawing/2014/main" id="{72B70DD8-5472-7B43-B517-DF35CD9EA542}"/>
              </a:ext>
            </a:extLst>
          </p:cNvPr>
          <p:cNvSpPr/>
          <p:nvPr/>
        </p:nvSpPr>
        <p:spPr>
          <a:xfrm>
            <a:off x="9067424" y="1172524"/>
            <a:ext cx="2999880" cy="4292489"/>
          </a:xfrm>
          <a:prstGeom prst="rect">
            <a:avLst/>
          </a:prstGeom>
          <a:solidFill>
            <a:srgbClr val="EFEFEF"/>
          </a:solidFill>
          <a:ln>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extLst>
              <a:ext uri="{FF2B5EF4-FFF2-40B4-BE49-F238E27FC236}">
                <a16:creationId xmlns:a16="http://schemas.microsoft.com/office/drawing/2014/main" id="{9B6A51CD-22AC-534D-BE71-F86F3A2E240F}"/>
              </a:ext>
            </a:extLst>
          </p:cNvPr>
          <p:cNvSpPr/>
          <p:nvPr/>
        </p:nvSpPr>
        <p:spPr>
          <a:xfrm>
            <a:off x="9246205" y="1535407"/>
            <a:ext cx="414557" cy="227268"/>
          </a:xfrm>
          <a:prstGeom prst="rect">
            <a:avLst/>
          </a:prstGeom>
          <a:solidFill>
            <a:srgbClr val="BF90C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ounded Rectangle 19">
            <a:extLst>
              <a:ext uri="{FF2B5EF4-FFF2-40B4-BE49-F238E27FC236}">
                <a16:creationId xmlns:a16="http://schemas.microsoft.com/office/drawing/2014/main" id="{DF00DB68-9426-2D45-9F91-00E0ED327F16}"/>
              </a:ext>
            </a:extLst>
          </p:cNvPr>
          <p:cNvSpPr/>
          <p:nvPr/>
        </p:nvSpPr>
        <p:spPr>
          <a:xfrm>
            <a:off x="9252036" y="1371286"/>
            <a:ext cx="414558" cy="55028"/>
          </a:xfrm>
          <a:prstGeom prst="roundRect">
            <a:avLst/>
          </a:prstGeom>
          <a:solidFill>
            <a:srgbClr val="F50004"/>
          </a:solidFill>
          <a:ln>
            <a:solidFill>
              <a:srgbClr val="F500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TextBox 31">
            <a:extLst>
              <a:ext uri="{FF2B5EF4-FFF2-40B4-BE49-F238E27FC236}">
                <a16:creationId xmlns:a16="http://schemas.microsoft.com/office/drawing/2014/main" id="{8D44982D-8C92-F441-870D-BFDA8FE74BA8}"/>
              </a:ext>
            </a:extLst>
          </p:cNvPr>
          <p:cNvSpPr txBox="1"/>
          <p:nvPr/>
        </p:nvSpPr>
        <p:spPr>
          <a:xfrm>
            <a:off x="9663066" y="1530556"/>
            <a:ext cx="202305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Century Gothic"/>
              </a:rPr>
              <a:t>Protected parks</a:t>
            </a:r>
          </a:p>
        </p:txBody>
      </p:sp>
      <p:sp>
        <p:nvSpPr>
          <p:cNvPr id="33" name="TextBox 32">
            <a:extLst>
              <a:ext uri="{FF2B5EF4-FFF2-40B4-BE49-F238E27FC236}">
                <a16:creationId xmlns:a16="http://schemas.microsoft.com/office/drawing/2014/main" id="{D65832BD-CE20-D941-B597-F7DBFC5ACECE}"/>
              </a:ext>
            </a:extLst>
          </p:cNvPr>
          <p:cNvSpPr txBox="1"/>
          <p:nvPr/>
        </p:nvSpPr>
        <p:spPr>
          <a:xfrm>
            <a:off x="9643268" y="1275988"/>
            <a:ext cx="211016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Century Gothic"/>
              </a:rPr>
              <a:t>Least cost path</a:t>
            </a:r>
          </a:p>
        </p:txBody>
      </p:sp>
      <p:pic>
        <p:nvPicPr>
          <p:cNvPr id="35" name="Picture 10">
            <a:extLst>
              <a:ext uri="{FF2B5EF4-FFF2-40B4-BE49-F238E27FC236}">
                <a16:creationId xmlns:a16="http://schemas.microsoft.com/office/drawing/2014/main" id="{9517C6BB-65F9-7E40-8693-CA5B62620199}"/>
              </a:ext>
            </a:extLst>
          </p:cNvPr>
          <p:cNvPicPr>
            <a:picLocks noChangeAspect="1"/>
          </p:cNvPicPr>
          <p:nvPr/>
        </p:nvPicPr>
        <p:blipFill rotWithShape="1">
          <a:blip r:embed="rId6"/>
          <a:srcRect l="1566" t="14651" r="-51" b="493"/>
          <a:stretch/>
        </p:blipFill>
        <p:spPr>
          <a:xfrm rot="5400000">
            <a:off x="8017025" y="3781112"/>
            <a:ext cx="2930355" cy="233816"/>
          </a:xfrm>
          <a:prstGeom prst="rect">
            <a:avLst/>
          </a:prstGeom>
        </p:spPr>
      </p:pic>
      <p:sp>
        <p:nvSpPr>
          <p:cNvPr id="36" name="TextBox 35">
            <a:extLst>
              <a:ext uri="{FF2B5EF4-FFF2-40B4-BE49-F238E27FC236}">
                <a16:creationId xmlns:a16="http://schemas.microsoft.com/office/drawing/2014/main" id="{F3720C56-3B94-3143-9584-1CA399E71D04}"/>
              </a:ext>
            </a:extLst>
          </p:cNvPr>
          <p:cNvSpPr txBox="1"/>
          <p:nvPr/>
        </p:nvSpPr>
        <p:spPr>
          <a:xfrm>
            <a:off x="9608790" y="2432842"/>
            <a:ext cx="168556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Century Gothic"/>
              </a:rPr>
              <a:t>High suitability</a:t>
            </a:r>
          </a:p>
        </p:txBody>
      </p:sp>
      <p:sp>
        <p:nvSpPr>
          <p:cNvPr id="37" name="TextBox 36">
            <a:extLst>
              <a:ext uri="{FF2B5EF4-FFF2-40B4-BE49-F238E27FC236}">
                <a16:creationId xmlns:a16="http://schemas.microsoft.com/office/drawing/2014/main" id="{580871F2-6758-6A44-9025-9DEEA6649576}"/>
              </a:ext>
            </a:extLst>
          </p:cNvPr>
          <p:cNvSpPr txBox="1"/>
          <p:nvPr/>
        </p:nvSpPr>
        <p:spPr>
          <a:xfrm>
            <a:off x="9660762" y="5081185"/>
            <a:ext cx="168556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Century Gothic"/>
              </a:rPr>
              <a:t>Low suitability</a:t>
            </a:r>
          </a:p>
        </p:txBody>
      </p:sp>
      <p:sp>
        <p:nvSpPr>
          <p:cNvPr id="38" name="TextBox 37">
            <a:extLst>
              <a:ext uri="{FF2B5EF4-FFF2-40B4-BE49-F238E27FC236}">
                <a16:creationId xmlns:a16="http://schemas.microsoft.com/office/drawing/2014/main" id="{3C6E58B0-0817-8C48-B04F-8C26C061F9D8}"/>
              </a:ext>
            </a:extLst>
          </p:cNvPr>
          <p:cNvSpPr txBox="1"/>
          <p:nvPr/>
        </p:nvSpPr>
        <p:spPr>
          <a:xfrm>
            <a:off x="9125244" y="2103015"/>
            <a:ext cx="2286862" cy="3351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Century Gothic"/>
              </a:rPr>
              <a:t>Corridor suitability</a:t>
            </a:r>
          </a:p>
        </p:txBody>
      </p:sp>
      <p:sp>
        <p:nvSpPr>
          <p:cNvPr id="39" name="TextBox 38">
            <a:extLst>
              <a:ext uri="{FF2B5EF4-FFF2-40B4-BE49-F238E27FC236}">
                <a16:creationId xmlns:a16="http://schemas.microsoft.com/office/drawing/2014/main" id="{3E1428FD-A646-D543-B595-ACE0DAEADF1E}"/>
              </a:ext>
            </a:extLst>
          </p:cNvPr>
          <p:cNvSpPr txBox="1"/>
          <p:nvPr/>
        </p:nvSpPr>
        <p:spPr>
          <a:xfrm>
            <a:off x="9654765" y="1832793"/>
            <a:ext cx="241253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Century Gothic"/>
              </a:rPr>
              <a:t>Elephant Occurrences</a:t>
            </a:r>
          </a:p>
        </p:txBody>
      </p:sp>
      <p:sp>
        <p:nvSpPr>
          <p:cNvPr id="40" name="Teardrop 39">
            <a:extLst>
              <a:ext uri="{FF2B5EF4-FFF2-40B4-BE49-F238E27FC236}">
                <a16:creationId xmlns:a16="http://schemas.microsoft.com/office/drawing/2014/main" id="{1F24E02C-3536-D74A-82AA-9CD7080CE422}"/>
              </a:ext>
            </a:extLst>
          </p:cNvPr>
          <p:cNvSpPr/>
          <p:nvPr/>
        </p:nvSpPr>
        <p:spPr>
          <a:xfrm rot="8020713">
            <a:off x="9376090" y="1836766"/>
            <a:ext cx="154786" cy="162030"/>
          </a:xfrm>
          <a:prstGeom prst="teardrop">
            <a:avLst>
              <a:gd name="adj" fmla="val 138912"/>
            </a:avLst>
          </a:prstGeom>
          <a:solidFill>
            <a:srgbClr val="2981C8"/>
          </a:solidFill>
          <a:ln>
            <a:solidFill>
              <a:srgbClr val="2981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10589128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7019" y="250744"/>
            <a:ext cx="4271809" cy="623100"/>
          </a:xfrm>
          <a:prstGeom prst="rect">
            <a:avLst/>
          </a:prstGeom>
        </p:spPr>
        <p:txBody>
          <a:bodyPr wrap="none" lIns="91440" tIns="45720" rIns="91440" bIns="45720" anchor="ctr" anchorCtr="0">
            <a:noAutofit/>
          </a:bodyPr>
          <a:lstStyle/>
          <a:p>
            <a:r>
              <a:rPr lang="en-US" sz="4000" b="1" dirty="0">
                <a:solidFill>
                  <a:srgbClr val="66A478"/>
                </a:solidFill>
                <a:latin typeface="Century Gothic" panose="020F0302020204030204"/>
              </a:rPr>
              <a:t>CONCLUSIONS</a:t>
            </a:r>
          </a:p>
        </p:txBody>
      </p:sp>
      <p:sp>
        <p:nvSpPr>
          <p:cNvPr id="3" name="Text Placeholder 5"/>
          <p:cNvSpPr txBox="1">
            <a:spLocks/>
          </p:cNvSpPr>
          <p:nvPr/>
        </p:nvSpPr>
        <p:spPr>
          <a:xfrm>
            <a:off x="637006" y="1085838"/>
            <a:ext cx="10411993" cy="2700739"/>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500"/>
              </a:spcBef>
              <a:spcAft>
                <a:spcPts val="1000"/>
              </a:spcAft>
              <a:buClr>
                <a:srgbClr val="66A478"/>
              </a:buClr>
            </a:pPr>
            <a:r>
              <a:rPr lang="en-US" sz="2200" dirty="0" smtClean="0">
                <a:solidFill>
                  <a:schemeClr val="tx1">
                    <a:lumMod val="75000"/>
                    <a:lumOff val="25000"/>
                  </a:schemeClr>
                </a:solidFill>
                <a:latin typeface="Century Gothic" panose="020F0302020204030204"/>
              </a:rPr>
              <a:t>Produced model </a:t>
            </a:r>
            <a:r>
              <a:rPr lang="en-US" sz="2200" dirty="0">
                <a:solidFill>
                  <a:schemeClr val="tx1">
                    <a:lumMod val="75000"/>
                    <a:lumOff val="25000"/>
                  </a:schemeClr>
                </a:solidFill>
                <a:latin typeface="Century Gothic" panose="020F0302020204030204"/>
              </a:rPr>
              <a:t>of potential linkages between protected areas</a:t>
            </a:r>
          </a:p>
          <a:p>
            <a:pPr>
              <a:lnSpc>
                <a:spcPct val="100000"/>
              </a:lnSpc>
              <a:spcBef>
                <a:spcPts val="500"/>
              </a:spcBef>
              <a:spcAft>
                <a:spcPts val="1000"/>
              </a:spcAft>
              <a:buClr>
                <a:srgbClr val="66A478"/>
              </a:buClr>
            </a:pPr>
            <a:r>
              <a:rPr lang="en-US" sz="2200" dirty="0">
                <a:solidFill>
                  <a:schemeClr val="tx1">
                    <a:lumMod val="75000"/>
                    <a:lumOff val="25000"/>
                  </a:schemeClr>
                </a:solidFill>
                <a:latin typeface="Century Gothic" panose="020F0302020204030204"/>
                <a:cs typeface="Calibri"/>
              </a:rPr>
              <a:t>Provide</a:t>
            </a:r>
            <a:r>
              <a:rPr lang="en-US" sz="2200" dirty="0">
                <a:solidFill>
                  <a:schemeClr val="tx1">
                    <a:lumMod val="75000"/>
                    <a:lumOff val="25000"/>
                  </a:schemeClr>
                </a:solidFill>
                <a:latin typeface="Century Gothic"/>
                <a:ea typeface="+mn-lt"/>
                <a:cs typeface="+mn-lt"/>
              </a:rPr>
              <a:t> information for </a:t>
            </a:r>
            <a:r>
              <a:rPr lang="en-US" sz="2200" dirty="0" smtClean="0">
                <a:solidFill>
                  <a:schemeClr val="tx1">
                    <a:lumMod val="75000"/>
                    <a:lumOff val="25000"/>
                  </a:schemeClr>
                </a:solidFill>
                <a:latin typeface="Century Gothic"/>
                <a:ea typeface="+mn-lt"/>
                <a:cs typeface="+mn-lt"/>
              </a:rPr>
              <a:t>aiding wildlife </a:t>
            </a:r>
            <a:r>
              <a:rPr lang="en-US" sz="2200" dirty="0">
                <a:solidFill>
                  <a:schemeClr val="tx1">
                    <a:lumMod val="75000"/>
                    <a:lumOff val="25000"/>
                  </a:schemeClr>
                </a:solidFill>
                <a:latin typeface="Century Gothic"/>
                <a:ea typeface="+mn-lt"/>
                <a:cs typeface="+mn-lt"/>
              </a:rPr>
              <a:t>conservation and land </a:t>
            </a:r>
            <a:r>
              <a:rPr lang="en-US" sz="2200" dirty="0" smtClean="0">
                <a:solidFill>
                  <a:schemeClr val="tx1">
                    <a:lumMod val="75000"/>
                    <a:lumOff val="25000"/>
                  </a:schemeClr>
                </a:solidFill>
                <a:latin typeface="Century Gothic"/>
                <a:ea typeface="+mn-lt"/>
                <a:cs typeface="+mn-lt"/>
              </a:rPr>
              <a:t>use planning </a:t>
            </a:r>
            <a:r>
              <a:rPr lang="en-US" sz="2200" dirty="0">
                <a:solidFill>
                  <a:schemeClr val="tx1">
                    <a:lumMod val="75000"/>
                    <a:lumOff val="25000"/>
                  </a:schemeClr>
                </a:solidFill>
                <a:latin typeface="Century Gothic"/>
                <a:ea typeface="+mn-lt"/>
                <a:cs typeface="+mn-lt"/>
              </a:rPr>
              <a:t>in Bhutan</a:t>
            </a:r>
            <a:endParaRPr lang="en-US" sz="2200" dirty="0">
              <a:solidFill>
                <a:schemeClr val="tx1">
                  <a:lumMod val="75000"/>
                  <a:lumOff val="25000"/>
                </a:schemeClr>
              </a:solidFill>
              <a:latin typeface="Century Gothic"/>
              <a:cs typeface="Calibri"/>
            </a:endParaRPr>
          </a:p>
          <a:p>
            <a:pPr>
              <a:lnSpc>
                <a:spcPct val="100000"/>
              </a:lnSpc>
              <a:spcBef>
                <a:spcPts val="500"/>
              </a:spcBef>
              <a:spcAft>
                <a:spcPts val="1000"/>
              </a:spcAft>
              <a:buClr>
                <a:srgbClr val="66A478"/>
              </a:buClr>
            </a:pPr>
            <a:r>
              <a:rPr lang="en-US" sz="2200" dirty="0" smtClean="0">
                <a:solidFill>
                  <a:schemeClr val="tx1">
                    <a:lumMod val="75000"/>
                    <a:lumOff val="25000"/>
                  </a:schemeClr>
                </a:solidFill>
                <a:latin typeface="Century Gothic"/>
                <a:ea typeface="+mn-lt"/>
                <a:cs typeface="+mn-lt"/>
              </a:rPr>
              <a:t>Linkage </a:t>
            </a:r>
            <a:r>
              <a:rPr lang="en-US" sz="2200" dirty="0">
                <a:solidFill>
                  <a:schemeClr val="tx1">
                    <a:lumMod val="75000"/>
                    <a:lumOff val="25000"/>
                  </a:schemeClr>
                </a:solidFill>
                <a:latin typeface="Century Gothic"/>
                <a:ea typeface="+mn-lt"/>
                <a:cs typeface="+mn-lt"/>
              </a:rPr>
              <a:t>Mapper </a:t>
            </a:r>
            <a:r>
              <a:rPr lang="en-US" sz="2200" dirty="0" smtClean="0">
                <a:solidFill>
                  <a:schemeClr val="tx1">
                    <a:lumMod val="75000"/>
                    <a:lumOff val="25000"/>
                  </a:schemeClr>
                </a:solidFill>
                <a:latin typeface="Century Gothic"/>
                <a:ea typeface="+mn-lt"/>
                <a:cs typeface="+mn-lt"/>
              </a:rPr>
              <a:t>enabled mapping and evaluation of potential </a:t>
            </a:r>
            <a:r>
              <a:rPr lang="en-US" sz="2200" dirty="0">
                <a:solidFill>
                  <a:schemeClr val="tx1">
                    <a:lumMod val="75000"/>
                    <a:lumOff val="25000"/>
                  </a:schemeClr>
                </a:solidFill>
                <a:latin typeface="Century Gothic"/>
                <a:ea typeface="+mn-lt"/>
                <a:cs typeface="+mn-lt"/>
              </a:rPr>
              <a:t>wildlife </a:t>
            </a:r>
            <a:r>
              <a:rPr lang="en-US" sz="2200" dirty="0" smtClean="0">
                <a:solidFill>
                  <a:schemeClr val="tx1">
                    <a:lumMod val="75000"/>
                    <a:lumOff val="25000"/>
                  </a:schemeClr>
                </a:solidFill>
                <a:latin typeface="Century Gothic"/>
                <a:ea typeface="+mn-lt"/>
                <a:cs typeface="+mn-lt"/>
              </a:rPr>
              <a:t>corridors</a:t>
            </a:r>
          </a:p>
          <a:p>
            <a:pPr>
              <a:lnSpc>
                <a:spcPct val="100000"/>
              </a:lnSpc>
              <a:spcBef>
                <a:spcPts val="500"/>
              </a:spcBef>
              <a:spcAft>
                <a:spcPts val="1000"/>
              </a:spcAft>
              <a:buClr>
                <a:srgbClr val="66A478"/>
              </a:buClr>
            </a:pPr>
            <a:r>
              <a:rPr lang="en-US" sz="2200" dirty="0" smtClean="0">
                <a:solidFill>
                  <a:schemeClr val="tx1">
                    <a:lumMod val="75000"/>
                    <a:lumOff val="25000"/>
                  </a:schemeClr>
                </a:solidFill>
                <a:latin typeface="Century Gothic"/>
                <a:ea typeface="+mn-lt"/>
                <a:cs typeface="+mn-lt"/>
              </a:rPr>
              <a:t>Landsat data were useful for deriving LULC maps needed for future work</a:t>
            </a:r>
            <a:endParaRPr lang="en-US" sz="2200" dirty="0">
              <a:solidFill>
                <a:schemeClr val="tx1">
                  <a:lumMod val="75000"/>
                  <a:lumOff val="25000"/>
                </a:schemeClr>
              </a:solidFill>
              <a:latin typeface="Century Gothic"/>
              <a:cs typeface="Calibri"/>
            </a:endParaRPr>
          </a:p>
        </p:txBody>
      </p:sp>
      <p:pic>
        <p:nvPicPr>
          <p:cNvPr id="4" name="Picture 4" descr="A picture containing elephant, tree, grass, outdoor&#10;&#10;Description automatically generated">
            <a:extLst>
              <a:ext uri="{FF2B5EF4-FFF2-40B4-BE49-F238E27FC236}">
                <a16:creationId xmlns:a16="http://schemas.microsoft.com/office/drawing/2014/main" id="{E5EACF94-2571-4044-B403-00E41787AD9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31"/>
          <a:stretch/>
        </p:blipFill>
        <p:spPr>
          <a:xfrm>
            <a:off x="2400" y="3878896"/>
            <a:ext cx="11077203" cy="2981352"/>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7D58B720-2CCA-4B9A-B5C8-66A49279E458}"/>
              </a:ext>
            </a:extLst>
          </p:cNvPr>
          <p:cNvSpPr txBox="1"/>
          <p:nvPr/>
        </p:nvSpPr>
        <p:spPr>
          <a:xfrm>
            <a:off x="7964292" y="6608629"/>
            <a:ext cx="310834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rPr>
              <a:t>Image Credit: Bhutan Foundation</a:t>
            </a:r>
          </a:p>
        </p:txBody>
      </p:sp>
    </p:spTree>
    <p:extLst>
      <p:ext uri="{BB962C8B-B14F-4D97-AF65-F5344CB8AC3E}">
        <p14:creationId xmlns:p14="http://schemas.microsoft.com/office/powerpoint/2010/main" val="590819866"/>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557472" y="467079"/>
            <a:ext cx="7093189" cy="106386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a:rPr>
              <a:t>COMMUNITY CONCERNS  </a:t>
            </a:r>
            <a:endParaRPr lang="en-US" dirty="0"/>
          </a:p>
        </p:txBody>
      </p:sp>
      <p:sp>
        <p:nvSpPr>
          <p:cNvPr id="12" name="Text Placeholder 4"/>
          <p:cNvSpPr txBox="1">
            <a:spLocks/>
          </p:cNvSpPr>
          <p:nvPr/>
        </p:nvSpPr>
        <p:spPr>
          <a:xfrm>
            <a:off x="8267734" y="4684201"/>
            <a:ext cx="3802169" cy="284065"/>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1050" i="0" u="none" strike="noStrike" kern="1200" cap="none" spc="0" normalizeH="0" baseline="0" noProof="0" dirty="0">
                <a:ln>
                  <a:noFill/>
                </a:ln>
                <a:solidFill>
                  <a:schemeClr val="tx1">
                    <a:lumMod val="75000"/>
                    <a:lumOff val="25000"/>
                  </a:schemeClr>
                </a:solidFill>
                <a:effectLst/>
                <a:uLnTx/>
                <a:uFillTx/>
                <a:latin typeface="Century Gothic"/>
              </a:rPr>
              <a:t>Image Credit: </a:t>
            </a:r>
            <a:r>
              <a:rPr lang="en-US" sz="1050" dirty="0">
                <a:solidFill>
                  <a:schemeClr val="tx1">
                    <a:lumMod val="75000"/>
                    <a:lumOff val="25000"/>
                  </a:schemeClr>
                </a:solidFill>
                <a:latin typeface="Century Gothic"/>
              </a:rPr>
              <a:t>Bhutan Foundation</a:t>
            </a:r>
            <a:endParaRPr lang="en-US" sz="1050" i="0" u="none" strike="noStrike" kern="1200" cap="none" spc="0" normalizeH="0" baseline="0" noProof="0" dirty="0">
              <a:ln>
                <a:noFill/>
              </a:ln>
              <a:solidFill>
                <a:schemeClr val="tx1">
                  <a:lumMod val="75000"/>
                  <a:lumOff val="25000"/>
                </a:schemeClr>
              </a:solidFill>
              <a:effectLst/>
              <a:uLnTx/>
              <a:uFillTx/>
              <a:latin typeface="Century Gothic"/>
            </a:endParaRPr>
          </a:p>
        </p:txBody>
      </p:sp>
      <p:pic>
        <p:nvPicPr>
          <p:cNvPr id="4" name="Picture 4">
            <a:extLst>
              <a:ext uri="{FF2B5EF4-FFF2-40B4-BE49-F238E27FC236}">
                <a16:creationId xmlns:a16="http://schemas.microsoft.com/office/drawing/2014/main" id="{CEFB7AD4-9AF3-4595-ACCD-E020C351717D}"/>
              </a:ext>
            </a:extLst>
          </p:cNvPr>
          <p:cNvPicPr>
            <a:picLocks noChangeAspect="1"/>
          </p:cNvPicPr>
          <p:nvPr/>
        </p:nvPicPr>
        <p:blipFill>
          <a:blip r:embed="rId3"/>
          <a:stretch>
            <a:fillRect/>
          </a:stretch>
        </p:blipFill>
        <p:spPr>
          <a:xfrm>
            <a:off x="7742725" y="1812000"/>
            <a:ext cx="4288825" cy="2869768"/>
          </a:xfrm>
          <a:prstGeom prst="rect">
            <a:avLst/>
          </a:prstGeom>
          <a:ln>
            <a:solidFill>
              <a:srgbClr val="42185E"/>
            </a:solid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D4281627-943D-47AB-9251-300B1EF3D636}"/>
              </a:ext>
            </a:extLst>
          </p:cNvPr>
          <p:cNvSpPr/>
          <p:nvPr/>
        </p:nvSpPr>
        <p:spPr>
          <a:xfrm>
            <a:off x="557272" y="1713163"/>
            <a:ext cx="6698778" cy="4196020"/>
          </a:xfrm>
          <a:prstGeom prst="rect">
            <a:avLst/>
          </a:prstGeom>
        </p:spPr>
        <p:txBody>
          <a:bodyPr wrap="square" lIns="91440" tIns="45720" rIns="91440" bIns="45720" anchor="t">
            <a:spAutoFit/>
          </a:bodyPr>
          <a:lstStyle/>
          <a:p>
            <a:pPr marL="342900" indent="-342900">
              <a:spcBef>
                <a:spcPts val="1000"/>
              </a:spcBef>
              <a:spcAft>
                <a:spcPts val="1000"/>
              </a:spcAft>
              <a:buClr>
                <a:srgbClr val="66A478"/>
              </a:buClr>
              <a:buFont typeface="Arial" panose="020B0604020202020204" pitchFamily="34" charset="0"/>
              <a:buChar char="•"/>
            </a:pPr>
            <a:r>
              <a:rPr lang="en-US" sz="2000" b="1" dirty="0">
                <a:solidFill>
                  <a:srgbClr val="66A478"/>
                </a:solidFill>
                <a:latin typeface="Century Gothic" panose="020F0302020204030204"/>
              </a:rPr>
              <a:t>Ecosystem</a:t>
            </a:r>
            <a:r>
              <a:rPr lang="en-US" sz="2000" dirty="0">
                <a:solidFill>
                  <a:schemeClr val="tx1">
                    <a:lumMod val="75000"/>
                    <a:lumOff val="25000"/>
                  </a:schemeClr>
                </a:solidFill>
                <a:latin typeface="Century Gothic" panose="020F0302020204030204"/>
              </a:rPr>
              <a:t>: Asian elephants (</a:t>
            </a:r>
            <a:r>
              <a:rPr lang="en-US" sz="2000" i="1" dirty="0">
                <a:solidFill>
                  <a:schemeClr val="tx1">
                    <a:lumMod val="75000"/>
                    <a:lumOff val="25000"/>
                  </a:schemeClr>
                </a:solidFill>
                <a:latin typeface="Century Gothic" panose="020F0302020204030204"/>
              </a:rPr>
              <a:t>Elephas maximus</a:t>
            </a:r>
            <a:r>
              <a:rPr lang="en-US" sz="2000" dirty="0">
                <a:solidFill>
                  <a:schemeClr val="tx1">
                    <a:lumMod val="75000"/>
                    <a:lumOff val="25000"/>
                  </a:schemeClr>
                </a:solidFill>
                <a:latin typeface="Century Gothic" panose="020F0302020204030204"/>
              </a:rPr>
              <a:t>) are a keystone wildlife species</a:t>
            </a:r>
            <a:endParaRPr lang="en-US" dirty="0">
              <a:solidFill>
                <a:schemeClr val="tx1">
                  <a:lumMod val="75000"/>
                  <a:lumOff val="25000"/>
                </a:schemeClr>
              </a:solidFill>
              <a:cs typeface="Calibri" panose="020F0502020204030204"/>
            </a:endParaRPr>
          </a:p>
          <a:p>
            <a:pPr marL="342900" indent="-342900">
              <a:spcBef>
                <a:spcPts val="1000"/>
              </a:spcBef>
              <a:spcAft>
                <a:spcPts val="1000"/>
              </a:spcAft>
              <a:buClr>
                <a:srgbClr val="66A478"/>
              </a:buClr>
              <a:buFont typeface="Arial" panose="020B0604020202020204" pitchFamily="34" charset="0"/>
              <a:buChar char="•"/>
            </a:pPr>
            <a:r>
              <a:rPr lang="en-US" sz="2000" b="1" dirty="0">
                <a:solidFill>
                  <a:srgbClr val="66A478"/>
                </a:solidFill>
                <a:latin typeface="Century Gothic" panose="020F0302020204030204"/>
              </a:rPr>
              <a:t>Elephant populations</a:t>
            </a:r>
            <a:r>
              <a:rPr lang="en-US" sz="2000" dirty="0">
                <a:solidFill>
                  <a:schemeClr val="tx1">
                    <a:lumMod val="75000"/>
                    <a:lumOff val="25000"/>
                  </a:schemeClr>
                </a:solidFill>
                <a:latin typeface="Century Gothic" panose="020F0302020204030204"/>
              </a:rPr>
              <a:t>: Listed as Endangered by the IUCN</a:t>
            </a:r>
          </a:p>
          <a:p>
            <a:pPr marL="342900" indent="-342900">
              <a:spcBef>
                <a:spcPts val="1000"/>
              </a:spcBef>
              <a:spcAft>
                <a:spcPts val="1000"/>
              </a:spcAft>
              <a:buClr>
                <a:srgbClr val="66A478"/>
              </a:buClr>
              <a:buFont typeface="Arial" panose="020B0604020202020204" pitchFamily="34" charset="0"/>
              <a:buChar char="•"/>
            </a:pPr>
            <a:r>
              <a:rPr lang="en-US" sz="2000" b="1" dirty="0">
                <a:solidFill>
                  <a:srgbClr val="66A478"/>
                </a:solidFill>
                <a:latin typeface="Century Gothic" panose="020F0302020204030204"/>
              </a:rPr>
              <a:t>Elephant habitat</a:t>
            </a:r>
            <a:r>
              <a:rPr lang="en-US" sz="2000" dirty="0">
                <a:solidFill>
                  <a:schemeClr val="tx1">
                    <a:lumMod val="75000"/>
                    <a:lumOff val="25000"/>
                  </a:schemeClr>
                </a:solidFill>
                <a:latin typeface="Century Gothic" panose="020F0302020204030204"/>
              </a:rPr>
              <a:t>: Habitat loss and fragmentation due to urbanization</a:t>
            </a:r>
            <a:endParaRPr lang="en-US" dirty="0">
              <a:solidFill>
                <a:schemeClr val="tx1">
                  <a:lumMod val="75000"/>
                  <a:lumOff val="25000"/>
                </a:schemeClr>
              </a:solidFill>
              <a:cs typeface="Calibri" panose="020F0502020204030204"/>
            </a:endParaRPr>
          </a:p>
          <a:p>
            <a:pPr marL="342900" indent="-342900">
              <a:spcBef>
                <a:spcPts val="1000"/>
              </a:spcBef>
              <a:spcAft>
                <a:spcPts val="1000"/>
              </a:spcAft>
              <a:buClr>
                <a:srgbClr val="66A478"/>
              </a:buClr>
              <a:buFont typeface="Arial" panose="020B0604020202020204" pitchFamily="34" charset="0"/>
              <a:buChar char="•"/>
            </a:pPr>
            <a:r>
              <a:rPr lang="en-US" sz="2000" b="1" dirty="0">
                <a:solidFill>
                  <a:srgbClr val="66A478"/>
                </a:solidFill>
                <a:latin typeface="Century Gothic"/>
                <a:ea typeface="+mn-lt"/>
                <a:cs typeface="+mn-lt"/>
              </a:rPr>
              <a:t>Human-Elephant Conflicts</a:t>
            </a:r>
            <a:r>
              <a:rPr lang="en-US" sz="2000" b="1" dirty="0">
                <a:solidFill>
                  <a:srgbClr val="66A478"/>
                </a:solidFill>
                <a:latin typeface="Century Gothic" panose="020F0302020204030204"/>
                <a:cs typeface="Calibri"/>
              </a:rPr>
              <a:t> (HEC)</a:t>
            </a:r>
            <a:r>
              <a:rPr lang="en-US" sz="2000" dirty="0">
                <a:solidFill>
                  <a:schemeClr val="tx1">
                    <a:lumMod val="75000"/>
                    <a:lumOff val="25000"/>
                  </a:schemeClr>
                </a:solidFill>
                <a:latin typeface="Century Gothic" panose="020F0302020204030204"/>
              </a:rPr>
              <a:t>: Habitat shrinkage increases </a:t>
            </a:r>
            <a:r>
              <a:rPr lang="en-US" sz="2000" dirty="0" smtClean="0">
                <a:solidFill>
                  <a:schemeClr val="tx1">
                    <a:lumMod val="75000"/>
                    <a:lumOff val="25000"/>
                  </a:schemeClr>
                </a:solidFill>
                <a:latin typeface="Century Gothic" panose="020F0302020204030204"/>
              </a:rPr>
              <a:t>HECs</a:t>
            </a:r>
            <a:endParaRPr lang="en-US" sz="2000" dirty="0">
              <a:solidFill>
                <a:schemeClr val="tx1">
                  <a:lumMod val="75000"/>
                  <a:lumOff val="25000"/>
                </a:schemeClr>
              </a:solidFill>
              <a:latin typeface="Century Gothic" panose="020F0302020204030204"/>
            </a:endParaRPr>
          </a:p>
          <a:p>
            <a:pPr marL="342900" indent="-342900">
              <a:spcBef>
                <a:spcPts val="1000"/>
              </a:spcBef>
              <a:spcAft>
                <a:spcPts val="1000"/>
              </a:spcAft>
              <a:buClr>
                <a:srgbClr val="66A478"/>
              </a:buClr>
              <a:buFont typeface="Arial" panose="020B0604020202020204" pitchFamily="34" charset="0"/>
              <a:buChar char="•"/>
            </a:pPr>
            <a:r>
              <a:rPr lang="en-US" sz="2000" b="1" dirty="0">
                <a:solidFill>
                  <a:srgbClr val="66A478"/>
                </a:solidFill>
                <a:latin typeface="Century Gothic" panose="020F0302020204030204"/>
              </a:rPr>
              <a:t>Biological corridors</a:t>
            </a:r>
            <a:r>
              <a:rPr lang="en-US" sz="2000" b="1" dirty="0">
                <a:solidFill>
                  <a:schemeClr val="tx1">
                    <a:lumMod val="75000"/>
                    <a:lumOff val="25000"/>
                  </a:schemeClr>
                </a:solidFill>
                <a:latin typeface="Century Gothic" panose="020F0302020204030204"/>
              </a:rPr>
              <a:t>:</a:t>
            </a:r>
            <a:r>
              <a:rPr lang="en-US" sz="2000" dirty="0">
                <a:solidFill>
                  <a:schemeClr val="tx1">
                    <a:lumMod val="75000"/>
                    <a:lumOff val="25000"/>
                  </a:schemeClr>
                </a:solidFill>
                <a:latin typeface="Century Gothic" panose="020F0302020204030204"/>
              </a:rPr>
              <a:t> Effective as a wildlife conservation strategy</a:t>
            </a:r>
          </a:p>
        </p:txBody>
      </p:sp>
    </p:spTree>
    <p:extLst>
      <p:ext uri="{BB962C8B-B14F-4D97-AF65-F5344CB8AC3E}">
        <p14:creationId xmlns:p14="http://schemas.microsoft.com/office/powerpoint/2010/main" val="1425322223"/>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681" y="342900"/>
            <a:ext cx="7487809" cy="419100"/>
          </a:xfrm>
          <a:prstGeom prst="rect">
            <a:avLst/>
          </a:prstGeom>
        </p:spPr>
        <p:txBody>
          <a:bodyPr wrap="none" lIns="91440" tIns="45720" rIns="91440" bIns="45720" anchor="ctr" anchorCtr="0">
            <a:noAutofit/>
          </a:bodyPr>
          <a:lstStyle/>
          <a:p>
            <a:r>
              <a:rPr lang="en-US" sz="4000" b="1" dirty="0">
                <a:solidFill>
                  <a:srgbClr val="66A478"/>
                </a:solidFill>
                <a:latin typeface="Century Gothic" panose="020F0302020204030204"/>
              </a:rPr>
              <a:t>ERRORS &amp; UNCERTAINTIES</a:t>
            </a:r>
          </a:p>
        </p:txBody>
      </p:sp>
      <p:sp>
        <p:nvSpPr>
          <p:cNvPr id="3" name="Text Placeholder 5"/>
          <p:cNvSpPr txBox="1">
            <a:spLocks/>
          </p:cNvSpPr>
          <p:nvPr/>
        </p:nvSpPr>
        <p:spPr>
          <a:xfrm>
            <a:off x="409681" y="1240417"/>
            <a:ext cx="6180299" cy="4785926"/>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200"/>
              </a:spcAft>
              <a:buClr>
                <a:srgbClr val="66A478"/>
              </a:buClr>
            </a:pPr>
            <a:r>
              <a:rPr lang="en-US" sz="2000" dirty="0">
                <a:solidFill>
                  <a:schemeClr val="tx1">
                    <a:lumMod val="75000"/>
                    <a:lumOff val="25000"/>
                  </a:schemeClr>
                </a:solidFill>
                <a:latin typeface="Century Gothic"/>
                <a:ea typeface="+mn-lt"/>
                <a:cs typeface="+mn-lt"/>
              </a:rPr>
              <a:t>Landsat TM and OLI data have different spectral band characteristics</a:t>
            </a:r>
            <a:endParaRPr lang="en-US" sz="2000" dirty="0">
              <a:solidFill>
                <a:schemeClr val="tx1">
                  <a:lumMod val="75000"/>
                  <a:lumOff val="25000"/>
                </a:schemeClr>
              </a:solidFill>
              <a:latin typeface="Century Gothic"/>
            </a:endParaRPr>
          </a:p>
          <a:p>
            <a:pPr>
              <a:lnSpc>
                <a:spcPct val="100000"/>
              </a:lnSpc>
              <a:spcBef>
                <a:spcPts val="0"/>
              </a:spcBef>
              <a:spcAft>
                <a:spcPts val="1200"/>
              </a:spcAft>
              <a:buClr>
                <a:srgbClr val="66A478"/>
              </a:buClr>
            </a:pPr>
            <a:r>
              <a:rPr lang="en-US" sz="2000" dirty="0">
                <a:solidFill>
                  <a:schemeClr val="tx1">
                    <a:lumMod val="75000"/>
                    <a:lumOff val="25000"/>
                  </a:schemeClr>
                </a:solidFill>
                <a:latin typeface="Century Gothic"/>
                <a:ea typeface="+mn-lt"/>
                <a:cs typeface="+mn-lt"/>
              </a:rPr>
              <a:t>The LULC classifications were based on limited reference data and Landsat data that included some haze in the visible bands </a:t>
            </a:r>
            <a:endParaRPr lang="en-US" sz="2000" dirty="0">
              <a:solidFill>
                <a:schemeClr val="tx1">
                  <a:lumMod val="75000"/>
                  <a:lumOff val="25000"/>
                </a:schemeClr>
              </a:solidFill>
              <a:latin typeface="Century Gothic"/>
              <a:cs typeface="Calibri"/>
            </a:endParaRPr>
          </a:p>
          <a:p>
            <a:pPr>
              <a:lnSpc>
                <a:spcPct val="100000"/>
              </a:lnSpc>
              <a:spcBef>
                <a:spcPts val="0"/>
              </a:spcBef>
              <a:spcAft>
                <a:spcPts val="600"/>
              </a:spcAft>
              <a:buClr>
                <a:srgbClr val="66A478"/>
              </a:buClr>
            </a:pPr>
            <a:r>
              <a:rPr lang="en-US" sz="2000" dirty="0">
                <a:solidFill>
                  <a:schemeClr val="tx1">
                    <a:lumMod val="75000"/>
                    <a:lumOff val="25000"/>
                  </a:schemeClr>
                </a:solidFill>
                <a:latin typeface="Century Gothic"/>
              </a:rPr>
              <a:t>Our corridor mapping </a:t>
            </a:r>
            <a:r>
              <a:rPr lang="en-US" sz="2000" dirty="0" smtClean="0">
                <a:solidFill>
                  <a:schemeClr val="tx1">
                    <a:lumMod val="75000"/>
                    <a:lumOff val="25000"/>
                  </a:schemeClr>
                </a:solidFill>
                <a:latin typeface="Century Gothic"/>
              </a:rPr>
              <a:t>depended heavily on </a:t>
            </a:r>
            <a:r>
              <a:rPr lang="en-US" sz="2000" dirty="0">
                <a:solidFill>
                  <a:schemeClr val="tx1">
                    <a:lumMod val="75000"/>
                    <a:lumOff val="25000"/>
                  </a:schemeClr>
                </a:solidFill>
                <a:latin typeface="Century Gothic"/>
              </a:rPr>
              <a:t>the previous term's habitat suitability model</a:t>
            </a:r>
            <a:endParaRPr lang="en-US" dirty="0">
              <a:solidFill>
                <a:schemeClr val="tx1">
                  <a:lumMod val="75000"/>
                  <a:lumOff val="25000"/>
                </a:schemeClr>
              </a:solidFill>
            </a:endParaRPr>
          </a:p>
          <a:p>
            <a:pPr lvl="1">
              <a:lnSpc>
                <a:spcPct val="100000"/>
              </a:lnSpc>
              <a:spcBef>
                <a:spcPts val="0"/>
              </a:spcBef>
              <a:spcAft>
                <a:spcPts val="600"/>
              </a:spcAft>
              <a:buClr>
                <a:srgbClr val="66A478"/>
              </a:buClr>
            </a:pPr>
            <a:r>
              <a:rPr lang="en-US" sz="2000" dirty="0">
                <a:solidFill>
                  <a:schemeClr val="tx1">
                    <a:lumMod val="75000"/>
                    <a:lumOff val="25000"/>
                  </a:schemeClr>
                </a:solidFill>
                <a:latin typeface="Century Gothic"/>
              </a:rPr>
              <a:t>Study Period</a:t>
            </a:r>
          </a:p>
          <a:p>
            <a:pPr lvl="1">
              <a:lnSpc>
                <a:spcPct val="100000"/>
              </a:lnSpc>
              <a:spcBef>
                <a:spcPts val="0"/>
              </a:spcBef>
              <a:spcAft>
                <a:spcPts val="600"/>
              </a:spcAft>
              <a:buClr>
                <a:srgbClr val="66A478"/>
              </a:buClr>
            </a:pPr>
            <a:r>
              <a:rPr lang="en-US" sz="2000" dirty="0">
                <a:solidFill>
                  <a:schemeClr val="tx1">
                    <a:lumMod val="75000"/>
                    <a:lumOff val="25000"/>
                  </a:schemeClr>
                </a:solidFill>
                <a:latin typeface="Century Gothic"/>
              </a:rPr>
              <a:t>Variables</a:t>
            </a:r>
          </a:p>
          <a:p>
            <a:pPr>
              <a:lnSpc>
                <a:spcPct val="100000"/>
              </a:lnSpc>
              <a:spcBef>
                <a:spcPts val="600"/>
              </a:spcBef>
              <a:spcAft>
                <a:spcPts val="600"/>
              </a:spcAft>
              <a:buClr>
                <a:srgbClr val="66A478"/>
              </a:buClr>
            </a:pPr>
            <a:r>
              <a:rPr lang="en-US" sz="2000" dirty="0">
                <a:solidFill>
                  <a:schemeClr val="tx1">
                    <a:lumMod val="75000"/>
                    <a:lumOff val="25000"/>
                  </a:schemeClr>
                </a:solidFill>
                <a:latin typeface="Century Gothic"/>
                <a:ea typeface="+mn-lt"/>
                <a:cs typeface="+mn-lt"/>
              </a:rPr>
              <a:t>A full quantitative validation of our corridor maps was not performed due to lack of available reference data</a:t>
            </a:r>
            <a:endParaRPr lang="en-US" sz="2000" dirty="0">
              <a:solidFill>
                <a:schemeClr val="tx1">
                  <a:lumMod val="75000"/>
                  <a:lumOff val="25000"/>
                </a:schemeClr>
              </a:solidFill>
              <a:latin typeface="Century Gothic"/>
            </a:endParaRPr>
          </a:p>
          <a:p>
            <a:pPr marL="0" indent="0">
              <a:lnSpc>
                <a:spcPct val="100000"/>
              </a:lnSpc>
              <a:spcBef>
                <a:spcPts val="0"/>
              </a:spcBef>
              <a:spcAft>
                <a:spcPts val="600"/>
              </a:spcAft>
              <a:buClr>
                <a:srgbClr val="66A478"/>
              </a:buClr>
              <a:buNone/>
            </a:pPr>
            <a:endParaRPr lang="en-US" sz="2000" dirty="0">
              <a:solidFill>
                <a:schemeClr val="tx1">
                  <a:lumMod val="75000"/>
                  <a:lumOff val="25000"/>
                </a:schemeClr>
              </a:solidFill>
              <a:latin typeface="Century Gothic"/>
            </a:endParaRPr>
          </a:p>
        </p:txBody>
      </p:sp>
      <p:pic>
        <p:nvPicPr>
          <p:cNvPr id="4" name="Picture 4">
            <a:extLst>
              <a:ext uri="{FF2B5EF4-FFF2-40B4-BE49-F238E27FC236}">
                <a16:creationId xmlns:a16="http://schemas.microsoft.com/office/drawing/2014/main" id="{1B15E3E4-A6B9-489C-B1E8-C59C0183A7D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32"/>
          <a:stretch/>
        </p:blipFill>
        <p:spPr>
          <a:xfrm>
            <a:off x="6987991" y="293595"/>
            <a:ext cx="4955178" cy="5772152"/>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1B4804FA-4925-4A0E-92AA-43CF209409EE}"/>
              </a:ext>
            </a:extLst>
          </p:cNvPr>
          <p:cNvSpPr txBox="1"/>
          <p:nvPr/>
        </p:nvSpPr>
        <p:spPr>
          <a:xfrm>
            <a:off x="9649292" y="6034924"/>
            <a:ext cx="238834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rPr>
              <a:t>Image Credit: Marie Hale</a:t>
            </a:r>
          </a:p>
        </p:txBody>
      </p:sp>
    </p:spTree>
    <p:extLst>
      <p:ext uri="{BB962C8B-B14F-4D97-AF65-F5344CB8AC3E}">
        <p14:creationId xmlns:p14="http://schemas.microsoft.com/office/powerpoint/2010/main" val="248541098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518870" y="264819"/>
            <a:ext cx="10150020" cy="694931"/>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FUTURE WORK</a:t>
            </a:r>
          </a:p>
        </p:txBody>
      </p:sp>
      <p:sp>
        <p:nvSpPr>
          <p:cNvPr id="96" name="Rectangle 95">
            <a:extLst>
              <a:ext uri="{FF2B5EF4-FFF2-40B4-BE49-F238E27FC236}">
                <a16:creationId xmlns:a16="http://schemas.microsoft.com/office/drawing/2014/main" id="{3D8B6C7D-2B64-4247-A6F4-8110AFD657B9}"/>
              </a:ext>
            </a:extLst>
          </p:cNvPr>
          <p:cNvSpPr/>
          <p:nvPr/>
        </p:nvSpPr>
        <p:spPr>
          <a:xfrm>
            <a:off x="3194493" y="1755329"/>
            <a:ext cx="8212778" cy="968417"/>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rgbClr val="3F3F3F"/>
                </a:solidFill>
                <a:latin typeface="Century Gothic"/>
              </a:rPr>
              <a:t>Forecast Land Use and Land Cover for 2030</a:t>
            </a:r>
            <a:endParaRPr lang="en-US" sz="2000" dirty="0">
              <a:solidFill>
                <a:srgbClr val="3F3F3F"/>
              </a:solidFill>
              <a:latin typeface="Century Gothic"/>
              <a:ea typeface="+mn-lt"/>
              <a:cs typeface="+mn-lt"/>
            </a:endParaRPr>
          </a:p>
        </p:txBody>
      </p:sp>
      <p:sp>
        <p:nvSpPr>
          <p:cNvPr id="97" name="Rectangle 96">
            <a:extLst>
              <a:ext uri="{FF2B5EF4-FFF2-40B4-BE49-F238E27FC236}">
                <a16:creationId xmlns:a16="http://schemas.microsoft.com/office/drawing/2014/main" id="{145D505B-6B73-4655-B7D1-DDF8748D4AF8}"/>
              </a:ext>
            </a:extLst>
          </p:cNvPr>
          <p:cNvSpPr/>
          <p:nvPr/>
        </p:nvSpPr>
        <p:spPr>
          <a:xfrm>
            <a:off x="3197423" y="3077806"/>
            <a:ext cx="8207879" cy="965621"/>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rgbClr val="3F3F3F"/>
                </a:solidFill>
                <a:latin typeface="Century Gothic"/>
              </a:rPr>
              <a:t>Predict future habitat change and examine susceptibility of </a:t>
            </a:r>
            <a:r>
              <a:rPr lang="en-US" sz="2000" dirty="0">
                <a:ea typeface="+mn-lt"/>
                <a:cs typeface="+mn-lt"/>
              </a:rPr>
              <a:t> </a:t>
            </a:r>
            <a:r>
              <a:rPr lang="en-US" sz="2000" dirty="0">
                <a:solidFill>
                  <a:schemeClr val="tx1">
                    <a:lumMod val="75000"/>
                    <a:lumOff val="25000"/>
                  </a:schemeClr>
                </a:solidFill>
                <a:latin typeface="Century Gothic"/>
                <a:ea typeface="+mn-lt"/>
                <a:cs typeface="+mn-lt"/>
              </a:rPr>
              <a:t>elephant movement corridors in the </a:t>
            </a:r>
            <a:r>
              <a:rPr lang="en-US" sz="2000" dirty="0">
                <a:solidFill>
                  <a:schemeClr val="tx1">
                    <a:lumMod val="75000"/>
                    <a:lumOff val="25000"/>
                  </a:schemeClr>
                </a:solidFill>
                <a:latin typeface="Century Gothic"/>
                <a:cs typeface="Calibri"/>
              </a:rPr>
              <a:t>future</a:t>
            </a:r>
            <a:endParaRPr lang="en-US" sz="2000" dirty="0">
              <a:solidFill>
                <a:schemeClr val="tx1">
                  <a:lumMod val="75000"/>
                  <a:lumOff val="25000"/>
                </a:schemeClr>
              </a:solidFill>
              <a:latin typeface="Century Gothic"/>
              <a:ea typeface="+mn-lt"/>
              <a:cs typeface="Calibri"/>
            </a:endParaRPr>
          </a:p>
        </p:txBody>
      </p:sp>
      <p:sp>
        <p:nvSpPr>
          <p:cNvPr id="6" name="Rectangle 5">
            <a:extLst>
              <a:ext uri="{FF2B5EF4-FFF2-40B4-BE49-F238E27FC236}">
                <a16:creationId xmlns:a16="http://schemas.microsoft.com/office/drawing/2014/main" id="{A0BCE53F-0903-4FD3-A1BB-F6F45A4194C6}"/>
              </a:ext>
            </a:extLst>
          </p:cNvPr>
          <p:cNvSpPr/>
          <p:nvPr/>
        </p:nvSpPr>
        <p:spPr>
          <a:xfrm>
            <a:off x="3194492" y="4435622"/>
            <a:ext cx="8219075" cy="968418"/>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rgbClr val="3F3F3F"/>
                </a:solidFill>
                <a:latin typeface="Century Gothic"/>
                <a:ea typeface="+mn-lt"/>
                <a:cs typeface="+mn-lt"/>
              </a:rPr>
              <a:t>Implement the Land Use Conflict Identification Strategy (LUCIS) model to address the land use conflict in southern Bhutan</a:t>
            </a:r>
          </a:p>
        </p:txBody>
      </p:sp>
      <p:sp>
        <p:nvSpPr>
          <p:cNvPr id="3" name="Rectangle 2">
            <a:extLst>
              <a:ext uri="{FF2B5EF4-FFF2-40B4-BE49-F238E27FC236}">
                <a16:creationId xmlns:a16="http://schemas.microsoft.com/office/drawing/2014/main" id="{ACBF942C-45D9-4853-9A7B-AC06BC0EC405}"/>
              </a:ext>
            </a:extLst>
          </p:cNvPr>
          <p:cNvSpPr/>
          <p:nvPr/>
        </p:nvSpPr>
        <p:spPr>
          <a:xfrm>
            <a:off x="795755" y="1754566"/>
            <a:ext cx="2395941" cy="969942"/>
          </a:xfrm>
          <a:prstGeom prst="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solidFill>
                  <a:schemeClr val="tx1">
                    <a:lumMod val="75000"/>
                    <a:lumOff val="25000"/>
                  </a:schemeClr>
                </a:solidFill>
                <a:latin typeface="Century Gothic"/>
                <a:cs typeface="Calibri"/>
              </a:rPr>
              <a:t>Forecast</a:t>
            </a:r>
            <a:endParaRPr lang="en-US" sz="2800" dirty="0">
              <a:solidFill>
                <a:schemeClr val="tx1">
                  <a:lumMod val="75000"/>
                  <a:lumOff val="25000"/>
                </a:schemeClr>
              </a:solidFill>
              <a:latin typeface="Century Gothic"/>
            </a:endParaRPr>
          </a:p>
        </p:txBody>
      </p:sp>
      <p:sp>
        <p:nvSpPr>
          <p:cNvPr id="8" name="Rectangle 7">
            <a:extLst>
              <a:ext uri="{FF2B5EF4-FFF2-40B4-BE49-F238E27FC236}">
                <a16:creationId xmlns:a16="http://schemas.microsoft.com/office/drawing/2014/main" id="{BAF18A01-9D68-4C1A-980A-B44C96C377AC}"/>
              </a:ext>
            </a:extLst>
          </p:cNvPr>
          <p:cNvSpPr/>
          <p:nvPr/>
        </p:nvSpPr>
        <p:spPr>
          <a:xfrm>
            <a:off x="795755" y="3072559"/>
            <a:ext cx="2403637" cy="976115"/>
          </a:xfrm>
          <a:prstGeom prst="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solidFill>
                  <a:schemeClr val="tx1">
                    <a:lumMod val="75000"/>
                    <a:lumOff val="25000"/>
                  </a:schemeClr>
                </a:solidFill>
                <a:latin typeface="Century Gothic"/>
                <a:cs typeface="Calibri"/>
              </a:rPr>
              <a:t>Predict</a:t>
            </a:r>
            <a:endParaRPr lang="en-US" sz="2800" dirty="0">
              <a:solidFill>
                <a:schemeClr val="tx1">
                  <a:lumMod val="75000"/>
                  <a:lumOff val="25000"/>
                </a:schemeClr>
              </a:solidFill>
              <a:latin typeface="Century Gothic"/>
            </a:endParaRPr>
          </a:p>
        </p:txBody>
      </p:sp>
      <p:sp>
        <p:nvSpPr>
          <p:cNvPr id="9" name="Rectangle 8">
            <a:extLst>
              <a:ext uri="{FF2B5EF4-FFF2-40B4-BE49-F238E27FC236}">
                <a16:creationId xmlns:a16="http://schemas.microsoft.com/office/drawing/2014/main" id="{974321DB-3D3D-48EF-8222-7E7DF60729C5}"/>
              </a:ext>
            </a:extLst>
          </p:cNvPr>
          <p:cNvSpPr/>
          <p:nvPr/>
        </p:nvSpPr>
        <p:spPr>
          <a:xfrm>
            <a:off x="789457" y="4438962"/>
            <a:ext cx="2403637" cy="961738"/>
          </a:xfrm>
          <a:prstGeom prst="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solidFill>
                  <a:schemeClr val="tx1">
                    <a:lumMod val="75000"/>
                    <a:lumOff val="25000"/>
                  </a:schemeClr>
                </a:solidFill>
                <a:latin typeface="Century Gothic"/>
                <a:cs typeface="Calibri"/>
              </a:rPr>
              <a:t>Implement</a:t>
            </a:r>
            <a:endParaRPr lang="en-US" sz="2800"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172589109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additive="base">
                                        <p:cTn id="7" dur="500" fill="hold"/>
                                        <p:tgtEl>
                                          <p:spTgt spid="96"/>
                                        </p:tgtEl>
                                        <p:attrNameLst>
                                          <p:attrName>ppt_x</p:attrName>
                                        </p:attrNameLst>
                                      </p:cBhvr>
                                      <p:tavLst>
                                        <p:tav tm="0">
                                          <p:val>
                                            <p:strVal val="#ppt_x"/>
                                          </p:val>
                                        </p:tav>
                                        <p:tav tm="100000">
                                          <p:val>
                                            <p:strVal val="#ppt_x"/>
                                          </p:val>
                                        </p:tav>
                                      </p:tavLst>
                                    </p:anim>
                                    <p:anim calcmode="lin" valueType="num">
                                      <p:cBhvr additive="base">
                                        <p:cTn id="8"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7"/>
                                        </p:tgtEl>
                                        <p:attrNameLst>
                                          <p:attrName>style.visibility</p:attrName>
                                        </p:attrNameLst>
                                      </p:cBhvr>
                                      <p:to>
                                        <p:strVal val="visible"/>
                                      </p:to>
                                    </p:set>
                                    <p:anim calcmode="lin" valueType="num">
                                      <p:cBhvr additive="base">
                                        <p:cTn id="13" dur="500" fill="hold"/>
                                        <p:tgtEl>
                                          <p:spTgt spid="97"/>
                                        </p:tgtEl>
                                        <p:attrNameLst>
                                          <p:attrName>ppt_x</p:attrName>
                                        </p:attrNameLst>
                                      </p:cBhvr>
                                      <p:tavLst>
                                        <p:tav tm="0">
                                          <p:val>
                                            <p:strVal val="#ppt_x"/>
                                          </p:val>
                                        </p:tav>
                                        <p:tav tm="100000">
                                          <p:val>
                                            <p:strVal val="#ppt_x"/>
                                          </p:val>
                                        </p:tav>
                                      </p:tavLst>
                                    </p:anim>
                                    <p:anim calcmode="lin" valueType="num">
                                      <p:cBhvr additive="base">
                                        <p:cTn id="14"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7"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344897" y="904176"/>
            <a:ext cx="11290300" cy="569058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66A478"/>
              </a:buClr>
              <a:defRPr/>
            </a:pPr>
            <a:r>
              <a:rPr lang="en-US" b="1" dirty="0">
                <a:latin typeface="Century Gothic"/>
              </a:rPr>
              <a:t>Advisors:</a:t>
            </a:r>
            <a:endParaRPr lang="en-US" b="1" dirty="0"/>
          </a:p>
          <a:p>
            <a:pPr marL="285750" indent="-285750">
              <a:lnSpc>
                <a:spcPct val="100000"/>
              </a:lnSpc>
              <a:spcBef>
                <a:spcPts val="0"/>
              </a:spcBef>
              <a:buClr>
                <a:srgbClr val="66A478"/>
              </a:buClr>
              <a:buFont typeface="Arial,Sans-Serif" panose="020B0604020202020204" pitchFamily="34" charset="0"/>
              <a:buChar char="•"/>
              <a:defRPr/>
            </a:pPr>
            <a:r>
              <a:rPr lang="en-US" sz="1800" dirty="0">
                <a:latin typeface="Century Gothic"/>
              </a:rPr>
              <a:t>Joe Spruce, SSAI Research Consultant, Diamondhead, MS</a:t>
            </a:r>
            <a:endParaRPr lang="en-US" sz="1800" dirty="0"/>
          </a:p>
          <a:p>
            <a:pPr marL="285750" indent="-285750">
              <a:lnSpc>
                <a:spcPct val="100000"/>
              </a:lnSpc>
              <a:spcBef>
                <a:spcPts val="0"/>
              </a:spcBef>
              <a:buClr>
                <a:srgbClr val="66A478"/>
              </a:buClr>
              <a:buFont typeface="Arial,Sans-Serif" panose="020B0604020202020204" pitchFamily="34" charset="0"/>
              <a:buChar char="•"/>
              <a:defRPr/>
            </a:pPr>
            <a:r>
              <a:rPr lang="en-US" sz="1800" dirty="0">
                <a:latin typeface="Century Gothic"/>
              </a:rPr>
              <a:t>Dr. Kenton Ross, NASA Langley Research Center</a:t>
            </a:r>
            <a:endParaRPr lang="en-US" sz="1800" dirty="0"/>
          </a:p>
          <a:p>
            <a:pPr marL="285750" indent="-285750">
              <a:lnSpc>
                <a:spcPct val="100000"/>
              </a:lnSpc>
              <a:spcBef>
                <a:spcPts val="0"/>
              </a:spcBef>
              <a:buClr>
                <a:srgbClr val="66A478"/>
              </a:buClr>
              <a:buFont typeface="Arial,Sans-Serif" panose="020B0604020202020204" pitchFamily="34" charset="0"/>
              <a:buChar char="•"/>
              <a:defRPr/>
            </a:pPr>
            <a:r>
              <a:rPr lang="en-US" sz="1800" dirty="0">
                <a:latin typeface="Century Gothic"/>
              </a:rPr>
              <a:t>Sean McCartney, SSAI, NASA Goddard Space Flight Center</a:t>
            </a:r>
            <a:endParaRPr lang="en-US" sz="1800" dirty="0"/>
          </a:p>
          <a:p>
            <a:pPr>
              <a:lnSpc>
                <a:spcPct val="100000"/>
              </a:lnSpc>
              <a:spcBef>
                <a:spcPts val="500"/>
              </a:spcBef>
              <a:buClr>
                <a:srgbClr val="66A478"/>
              </a:buClr>
              <a:defRPr/>
            </a:pPr>
            <a:r>
              <a:rPr lang="en-US" b="1" dirty="0">
                <a:latin typeface="Century Gothic"/>
              </a:rPr>
              <a:t>Fellows:</a:t>
            </a:r>
          </a:p>
          <a:p>
            <a:pPr marL="285750" indent="-285750">
              <a:lnSpc>
                <a:spcPct val="100000"/>
              </a:lnSpc>
              <a:spcBef>
                <a:spcPts val="0"/>
              </a:spcBef>
              <a:buClr>
                <a:srgbClr val="66A478"/>
              </a:buClr>
              <a:buFont typeface="Arial,Sans-Serif" panose="020B0604020202020204" pitchFamily="34" charset="0"/>
              <a:buChar char="•"/>
              <a:defRPr/>
            </a:pPr>
            <a:r>
              <a:rPr lang="en-US" sz="1800" dirty="0">
                <a:latin typeface="Century Gothic"/>
              </a:rPr>
              <a:t>Nicole Ramberg-Pihl, DEVELOP Fellow, NASA Goddard Space Flight Center</a:t>
            </a:r>
            <a:endParaRPr lang="en-US" sz="1800" dirty="0"/>
          </a:p>
          <a:p>
            <a:pPr marL="285750" indent="-285750">
              <a:lnSpc>
                <a:spcPct val="100000"/>
              </a:lnSpc>
              <a:spcBef>
                <a:spcPts val="0"/>
              </a:spcBef>
              <a:buClr>
                <a:srgbClr val="66A478"/>
              </a:buClr>
              <a:buFont typeface="Arial,Sans-Serif" panose="020B0604020202020204" pitchFamily="34" charset="0"/>
              <a:buChar char="•"/>
              <a:defRPr/>
            </a:pPr>
            <a:r>
              <a:rPr lang="en-US" sz="1800" dirty="0">
                <a:latin typeface="Century Gothic"/>
              </a:rPr>
              <a:t>Darcy Gray, DEVELOP Fellow, NASA Georgia Center of Geospatial Research</a:t>
            </a:r>
            <a:endParaRPr lang="en-US" sz="1800" dirty="0"/>
          </a:p>
          <a:p>
            <a:pPr>
              <a:lnSpc>
                <a:spcPct val="100000"/>
              </a:lnSpc>
              <a:buClr>
                <a:srgbClr val="66A478"/>
              </a:buClr>
              <a:defRPr/>
            </a:pPr>
            <a:r>
              <a:rPr lang="en-US" b="1" dirty="0">
                <a:latin typeface="Century Gothic"/>
              </a:rPr>
              <a:t>Partners:</a:t>
            </a:r>
          </a:p>
          <a:p>
            <a:pPr marL="285750" indent="-285750">
              <a:lnSpc>
                <a:spcPct val="100000"/>
              </a:lnSpc>
              <a:spcBef>
                <a:spcPts val="0"/>
              </a:spcBef>
              <a:buClr>
                <a:srgbClr val="66A478"/>
              </a:buClr>
              <a:buFont typeface="Arial,Sans-Serif" panose="020B0604020202020204" pitchFamily="34" charset="0"/>
              <a:buChar char="•"/>
              <a:defRPr/>
            </a:pPr>
            <a:r>
              <a:rPr lang="en-US" sz="1800" dirty="0">
                <a:latin typeface="Century Gothic"/>
              </a:rPr>
              <a:t>Tshewang Wangchuk, Bhutan Foundation</a:t>
            </a:r>
          </a:p>
          <a:p>
            <a:pPr marL="285750" indent="-285750">
              <a:lnSpc>
                <a:spcPct val="100000"/>
              </a:lnSpc>
              <a:spcBef>
                <a:spcPts val="0"/>
              </a:spcBef>
              <a:buClr>
                <a:srgbClr val="66A478"/>
              </a:buClr>
              <a:buFont typeface="Arial,Sans-Serif" panose="020B0604020202020204" pitchFamily="34" charset="0"/>
              <a:buChar char="•"/>
              <a:defRPr/>
            </a:pPr>
            <a:r>
              <a:rPr lang="en-US" sz="1800" dirty="0">
                <a:latin typeface="Century Gothic"/>
              </a:rPr>
              <a:t>Dr. Tshering Tempa, Bhutan Tiger Center</a:t>
            </a:r>
          </a:p>
          <a:p>
            <a:pPr marL="285750" indent="-285750">
              <a:lnSpc>
                <a:spcPct val="100000"/>
              </a:lnSpc>
              <a:spcBef>
                <a:spcPts val="0"/>
              </a:spcBef>
              <a:spcAft>
                <a:spcPts val="500"/>
              </a:spcAft>
              <a:buClr>
                <a:srgbClr val="66A478"/>
              </a:buClr>
              <a:buFont typeface="Arial,Sans-Serif" panose="020B0604020202020204" pitchFamily="34" charset="0"/>
              <a:buChar char="•"/>
              <a:defRPr/>
            </a:pPr>
            <a:r>
              <a:rPr lang="en-US" sz="1800" dirty="0">
                <a:latin typeface="Century Gothic"/>
              </a:rPr>
              <a:t>Nawang Norbu, Bhutan Ecological Society</a:t>
            </a:r>
          </a:p>
          <a:p>
            <a:pPr>
              <a:lnSpc>
                <a:spcPct val="100000"/>
              </a:lnSpc>
              <a:spcBef>
                <a:spcPts val="300"/>
              </a:spcBef>
              <a:buClr>
                <a:srgbClr val="66A478"/>
              </a:buClr>
              <a:defRPr/>
            </a:pPr>
            <a:r>
              <a:rPr lang="en-US" b="1" dirty="0">
                <a:latin typeface="Century Gothic"/>
              </a:rPr>
              <a:t>Past</a:t>
            </a:r>
            <a:r>
              <a:rPr kumimoji="0" lang="en-US" b="1" i="0" u="none" strike="noStrike" kern="1200" cap="none" spc="0" normalizeH="0" baseline="0" noProof="0" dirty="0">
                <a:ln>
                  <a:noFill/>
                </a:ln>
                <a:effectLst/>
                <a:uLnTx/>
                <a:uFillTx/>
                <a:latin typeface="Century Gothic"/>
              </a:rPr>
              <a:t> </a:t>
            </a:r>
            <a:r>
              <a:rPr lang="en-US" b="1" dirty="0">
                <a:latin typeface="Century Gothic"/>
              </a:rPr>
              <a:t>Contributors:</a:t>
            </a:r>
            <a:endParaRPr lang="en-US" dirty="0">
              <a:latin typeface="Century Gothic"/>
            </a:endParaRPr>
          </a:p>
          <a:p>
            <a:pPr marL="342900" indent="-342900">
              <a:lnSpc>
                <a:spcPct val="100000"/>
              </a:lnSpc>
              <a:spcBef>
                <a:spcPts val="0"/>
              </a:spcBef>
              <a:buClr>
                <a:srgbClr val="66A478"/>
              </a:buClr>
              <a:buChar char="•"/>
              <a:defRPr/>
            </a:pPr>
            <a:r>
              <a:rPr lang="en-US" sz="1800" dirty="0">
                <a:latin typeface="Century Gothic"/>
              </a:rPr>
              <a:t>Palchen Wangchuk, NASA </a:t>
            </a:r>
            <a:r>
              <a:rPr lang="en-US" sz="1800" dirty="0" smtClean="0">
                <a:latin typeface="Century Gothic"/>
              </a:rPr>
              <a:t>DEVELOP Maryland – Goddard </a:t>
            </a:r>
            <a:endParaRPr lang="en-US" sz="1800" dirty="0">
              <a:latin typeface="Century Gothic"/>
            </a:endParaRPr>
          </a:p>
          <a:p>
            <a:pPr marL="342900" indent="-342900">
              <a:lnSpc>
                <a:spcPct val="100000"/>
              </a:lnSpc>
              <a:spcBef>
                <a:spcPts val="0"/>
              </a:spcBef>
              <a:buClr>
                <a:srgbClr val="66A478"/>
              </a:buClr>
              <a:buChar char="•"/>
              <a:defRPr/>
            </a:pPr>
            <a:r>
              <a:rPr lang="en-US" sz="1800" dirty="0">
                <a:latin typeface="Century Gothic"/>
              </a:rPr>
              <a:t>Tashi Choden,  NASA DEVELOP Maryland – Goddard </a:t>
            </a:r>
            <a:endParaRPr lang="en-US" sz="1800" dirty="0" smtClean="0">
              <a:latin typeface="Century Gothic"/>
            </a:endParaRPr>
          </a:p>
          <a:p>
            <a:pPr marL="342900" indent="-342900">
              <a:lnSpc>
                <a:spcPct val="100000"/>
              </a:lnSpc>
              <a:spcBef>
                <a:spcPts val="0"/>
              </a:spcBef>
              <a:buClr>
                <a:srgbClr val="66A478"/>
              </a:buClr>
              <a:buChar char="•"/>
              <a:defRPr/>
            </a:pPr>
            <a:r>
              <a:rPr lang="en-US" sz="1800" dirty="0" smtClean="0">
                <a:latin typeface="Century Gothic"/>
              </a:rPr>
              <a:t>Kuenley</a:t>
            </a:r>
            <a:r>
              <a:rPr lang="en-US" sz="1800" dirty="0">
                <a:latin typeface="Century Gothic"/>
              </a:rPr>
              <a:t> Pem Dem, </a:t>
            </a:r>
            <a:r>
              <a:rPr lang="en-US" sz="1800" dirty="0" smtClean="0">
                <a:latin typeface="Century Gothic"/>
              </a:rPr>
              <a:t>NASA </a:t>
            </a:r>
            <a:r>
              <a:rPr lang="en-US" sz="1800" dirty="0">
                <a:latin typeface="Century Gothic"/>
              </a:rPr>
              <a:t>DEVELOP Maryland – Goddard </a:t>
            </a:r>
            <a:endParaRPr lang="en-US" sz="1800" dirty="0" smtClean="0">
              <a:latin typeface="Century Gothic"/>
            </a:endParaRPr>
          </a:p>
          <a:p>
            <a:pPr marL="342900" indent="-342900">
              <a:lnSpc>
                <a:spcPct val="100000"/>
              </a:lnSpc>
              <a:spcBef>
                <a:spcPts val="0"/>
              </a:spcBef>
              <a:buClr>
                <a:srgbClr val="66A478"/>
              </a:buClr>
              <a:buChar char="•"/>
              <a:defRPr/>
            </a:pPr>
            <a:r>
              <a:rPr lang="en-US" sz="1800" dirty="0" smtClean="0">
                <a:latin typeface="Century Gothic"/>
              </a:rPr>
              <a:t>Kelzang </a:t>
            </a:r>
            <a:r>
              <a:rPr lang="en-US" sz="1800" dirty="0">
                <a:latin typeface="Century Gothic"/>
              </a:rPr>
              <a:t>Jigme, NASA DEVELOP Maryland – Goddard </a:t>
            </a:r>
            <a:endParaRPr lang="en-US" sz="1800" dirty="0" smtClean="0">
              <a:latin typeface="Century Gothic"/>
            </a:endParaRPr>
          </a:p>
          <a:p>
            <a:pPr marL="342900" indent="-342900">
              <a:lnSpc>
                <a:spcPct val="100000"/>
              </a:lnSpc>
              <a:spcBef>
                <a:spcPts val="0"/>
              </a:spcBef>
              <a:buClr>
                <a:srgbClr val="66A478"/>
              </a:buClr>
              <a:buChar char="•"/>
              <a:defRPr/>
            </a:pPr>
            <a:r>
              <a:rPr lang="en-US" sz="1800" dirty="0" smtClean="0">
                <a:latin typeface="Century Gothic"/>
              </a:rPr>
              <a:t>Sonam</a:t>
            </a:r>
            <a:r>
              <a:rPr lang="en-US" sz="1800" dirty="0">
                <a:latin typeface="Century Gothic"/>
              </a:rPr>
              <a:t> Choden,  NASA DEVELOP Maryland – Goddard </a:t>
            </a:r>
            <a:endParaRPr lang="en-US" b="0" i="0" u="none" strike="noStrike" kern="1200" cap="none" spc="0" normalizeH="0" baseline="0" noProof="0" dirty="0">
              <a:ln>
                <a:noFill/>
              </a:ln>
              <a:solidFill>
                <a:prstClr val="black">
                  <a:lumMod val="75000"/>
                  <a:lumOff val="25000"/>
                </a:prstClr>
              </a:solidFill>
              <a:effectLst/>
              <a:uLnTx/>
              <a:uFillTx/>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1960746"/>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518870" y="264819"/>
            <a:ext cx="10150020" cy="694931"/>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66A478"/>
                </a:solidFill>
                <a:latin typeface="Century Gothic" panose="020F0302020204030204"/>
              </a:rPr>
              <a:t>Backup Slides</a:t>
            </a:r>
            <a:endParaRPr lang="en-US" sz="4000" b="1" dirty="0">
              <a:solidFill>
                <a:srgbClr val="66A478"/>
              </a:solidFill>
              <a:latin typeface="Century Gothic" panose="020F0302020204030204"/>
            </a:endParaRPr>
          </a:p>
        </p:txBody>
      </p:sp>
    </p:spTree>
    <p:extLst>
      <p:ext uri="{BB962C8B-B14F-4D97-AF65-F5344CB8AC3E}">
        <p14:creationId xmlns:p14="http://schemas.microsoft.com/office/powerpoint/2010/main" val="17576403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ammal, outdoor, elephant&#10;&#10;Description automatically generated">
            <a:extLst>
              <a:ext uri="{FF2B5EF4-FFF2-40B4-BE49-F238E27FC236}">
                <a16:creationId xmlns:a16="http://schemas.microsoft.com/office/drawing/2014/main" id="{CDB17E6A-4017-DB47-8628-CFB16041428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030779"/>
            <a:ext cx="12192000" cy="4771506"/>
          </a:xfrm>
          <a:prstGeom prst="rect">
            <a:avLst/>
          </a:prstGeom>
          <a:effectLst>
            <a:outerShdw blurRad="50800" dist="38100" dir="2700000" algn="tl" rotWithShape="0">
              <a:prstClr val="black">
                <a:alpha val="40000"/>
              </a:prstClr>
            </a:outerShdw>
          </a:effectLst>
        </p:spPr>
      </p:pic>
      <p:sp>
        <p:nvSpPr>
          <p:cNvPr id="4" name="Title 4"/>
          <p:cNvSpPr txBox="1">
            <a:spLocks/>
          </p:cNvSpPr>
          <p:nvPr/>
        </p:nvSpPr>
        <p:spPr>
          <a:xfrm>
            <a:off x="518870" y="264819"/>
            <a:ext cx="10150020" cy="694931"/>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66A478"/>
                </a:solidFill>
                <a:latin typeface="Century Gothic" panose="020F0302020204030204"/>
              </a:rPr>
              <a:t>AGOL StoryMap</a:t>
            </a:r>
            <a:endParaRPr lang="en-US" sz="4000" b="1" dirty="0">
              <a:solidFill>
                <a:srgbClr val="66A478"/>
              </a:solidFill>
              <a:latin typeface="Century Gothic" panose="020F0302020204030204"/>
            </a:endParaRPr>
          </a:p>
        </p:txBody>
      </p:sp>
    </p:spTree>
    <p:extLst>
      <p:ext uri="{BB962C8B-B14F-4D97-AF65-F5344CB8AC3E}">
        <p14:creationId xmlns:p14="http://schemas.microsoft.com/office/powerpoint/2010/main" val="32712699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1665312"/>
            <a:ext cx="12169834" cy="3566160"/>
            <a:chOff x="249385" y="1066800"/>
            <a:chExt cx="12169834" cy="3566160"/>
          </a:xfrm>
          <a:effectLst>
            <a:outerShdw blurRad="50800" dist="38100" dir="2700000" algn="tl" rotWithShape="0">
              <a:prstClr val="black">
                <a:alpha val="40000"/>
              </a:prstClr>
            </a:outerShdw>
          </a:effectLst>
        </p:grpSpPr>
        <p:pic>
          <p:nvPicPr>
            <p:cNvPr id="3" name="Picture 2" descr="A picture containing text, tree, grass, outdoor&#10;&#10;Description automatically generated">
              <a:extLst>
                <a:ext uri="{FF2B5EF4-FFF2-40B4-BE49-F238E27FC236}">
                  <a16:creationId xmlns:a16="http://schemas.microsoft.com/office/drawing/2014/main" id="{51999200-B9C2-D14E-9947-AA491A114BA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9385" y="1066800"/>
              <a:ext cx="6188361" cy="3566160"/>
            </a:xfrm>
            <a:prstGeom prst="rect">
              <a:avLst/>
            </a:prstGeom>
          </p:spPr>
        </p:pic>
        <p:pic>
          <p:nvPicPr>
            <p:cNvPr id="4" name="Picture 6">
              <a:extLst>
                <a:ext uri="{FF2B5EF4-FFF2-40B4-BE49-F238E27FC236}">
                  <a16:creationId xmlns:a16="http://schemas.microsoft.com/office/drawing/2014/main" id="{1E70016A-FFA5-2341-A284-2F8EA8C8EDE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254872" y="1066800"/>
              <a:ext cx="6164347" cy="356616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txBox="1">
            <a:spLocks/>
          </p:cNvSpPr>
          <p:nvPr/>
        </p:nvSpPr>
        <p:spPr>
          <a:xfrm>
            <a:off x="518870" y="264819"/>
            <a:ext cx="10150020" cy="694931"/>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66A478"/>
                </a:solidFill>
                <a:latin typeface="Century Gothic" panose="020F0302020204030204"/>
              </a:rPr>
              <a:t>AGOL StoryMap</a:t>
            </a:r>
            <a:endParaRPr lang="en-US" sz="4000" b="1" dirty="0">
              <a:solidFill>
                <a:srgbClr val="66A478"/>
              </a:solidFill>
              <a:latin typeface="Century Gothic" panose="020F0302020204030204"/>
            </a:endParaRPr>
          </a:p>
        </p:txBody>
      </p:sp>
    </p:spTree>
    <p:extLst>
      <p:ext uri="{BB962C8B-B14F-4D97-AF65-F5344CB8AC3E}">
        <p14:creationId xmlns:p14="http://schemas.microsoft.com/office/powerpoint/2010/main" val="755105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descr="A picture containing grass, outdoor, tree, sky&#10;&#10;Description automatically generated">
            <a:extLst>
              <a:ext uri="{FF2B5EF4-FFF2-40B4-BE49-F238E27FC236}">
                <a16:creationId xmlns:a16="http://schemas.microsoft.com/office/drawing/2014/main" id="{639E630E-3627-4C19-B1F8-101B5F9DF5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2" r="-17"/>
          <a:stretch/>
        </p:blipFill>
        <p:spPr>
          <a:xfrm>
            <a:off x="-8957" y="-4773"/>
            <a:ext cx="12201073" cy="4173389"/>
          </a:xfrm>
          <a:prstGeom prst="rect">
            <a:avLst/>
          </a:prstGeom>
          <a:ln>
            <a:noFill/>
          </a:ln>
          <a:effectLst>
            <a:outerShdw blurRad="292100" dist="139700" dir="2700000" algn="tl" rotWithShape="0">
              <a:srgbClr val="333333">
                <a:alpha val="65000"/>
              </a:srgbClr>
            </a:outerShdw>
          </a:effectLst>
        </p:spPr>
      </p:pic>
      <p:sp>
        <p:nvSpPr>
          <p:cNvPr id="9" name="Title 1"/>
          <p:cNvSpPr txBox="1">
            <a:spLocks/>
          </p:cNvSpPr>
          <p:nvPr/>
        </p:nvSpPr>
        <p:spPr>
          <a:xfrm>
            <a:off x="459342" y="4425651"/>
            <a:ext cx="10911176" cy="629306"/>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OBJECTIVES</a:t>
            </a:r>
          </a:p>
        </p:txBody>
      </p:sp>
      <p:sp>
        <p:nvSpPr>
          <p:cNvPr id="5" name="Text Placeholder 5">
            <a:extLst>
              <a:ext uri="{FF2B5EF4-FFF2-40B4-BE49-F238E27FC236}">
                <a16:creationId xmlns:a16="http://schemas.microsoft.com/office/drawing/2014/main" id="{24E6D730-B2E4-40AF-9682-3FBA6858CB6A}"/>
              </a:ext>
            </a:extLst>
          </p:cNvPr>
          <p:cNvSpPr txBox="1">
            <a:spLocks/>
          </p:cNvSpPr>
          <p:nvPr/>
        </p:nvSpPr>
        <p:spPr>
          <a:xfrm>
            <a:off x="456547" y="4829129"/>
            <a:ext cx="11292983" cy="1244838"/>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Clr>
                <a:srgbClr val="55A976"/>
              </a:buClr>
              <a:buFont typeface="Arial,Sans-Serif"/>
              <a:buChar char="•"/>
            </a:pPr>
            <a:r>
              <a:rPr lang="en-US" sz="2000" dirty="0">
                <a:solidFill>
                  <a:schemeClr val="tx1">
                    <a:lumMod val="75000"/>
                    <a:lumOff val="25000"/>
                  </a:schemeClr>
                </a:solidFill>
                <a:latin typeface="Century Gothic"/>
              </a:rPr>
              <a:t>Develop potential</a:t>
            </a:r>
            <a:r>
              <a:rPr lang="en-US" sz="2000" b="1" dirty="0">
                <a:solidFill>
                  <a:srgbClr val="55A976"/>
                </a:solidFill>
                <a:latin typeface="Century Gothic"/>
              </a:rPr>
              <a:t> biological corridor map</a:t>
            </a:r>
            <a:r>
              <a:rPr lang="en-US" sz="2000" dirty="0">
                <a:solidFill>
                  <a:schemeClr val="tx1">
                    <a:lumMod val="75000"/>
                    <a:lumOff val="25000"/>
                  </a:schemeClr>
                </a:solidFill>
                <a:latin typeface="Century Gothic"/>
              </a:rPr>
              <a:t> for Asian elephants in </a:t>
            </a:r>
            <a:r>
              <a:rPr lang="en-US" sz="2000" dirty="0" smtClean="0">
                <a:solidFill>
                  <a:schemeClr val="tx1">
                    <a:lumMod val="75000"/>
                    <a:lumOff val="25000"/>
                  </a:schemeClr>
                </a:solidFill>
                <a:latin typeface="Century Gothic"/>
              </a:rPr>
              <a:t>southern </a:t>
            </a:r>
            <a:r>
              <a:rPr lang="en-US" sz="2000" dirty="0">
                <a:solidFill>
                  <a:schemeClr val="tx1">
                    <a:lumMod val="75000"/>
                    <a:lumOff val="25000"/>
                  </a:schemeClr>
                </a:solidFill>
                <a:latin typeface="Century Gothic"/>
              </a:rPr>
              <a:t>Bhutan</a:t>
            </a:r>
            <a:endParaRPr lang="en-US" sz="2000" dirty="0">
              <a:solidFill>
                <a:schemeClr val="tx1">
                  <a:lumMod val="75000"/>
                  <a:lumOff val="25000"/>
                </a:schemeClr>
              </a:solidFill>
              <a:latin typeface="Century Gothic"/>
              <a:cs typeface="Calibri" panose="020F0502020204030204"/>
            </a:endParaRPr>
          </a:p>
          <a:p>
            <a:pPr marL="342900" indent="-342900">
              <a:spcAft>
                <a:spcPts val="600"/>
              </a:spcAft>
              <a:buClr>
                <a:srgbClr val="55A976"/>
              </a:buClr>
              <a:buFont typeface="Arial,Sans-Serif"/>
              <a:buChar char="•"/>
            </a:pPr>
            <a:r>
              <a:rPr lang="en-US" sz="2000" dirty="0">
                <a:solidFill>
                  <a:schemeClr val="tx1">
                    <a:lumMod val="75000"/>
                    <a:lumOff val="25000"/>
                  </a:schemeClr>
                </a:solidFill>
                <a:latin typeface="Century Gothic"/>
                <a:ea typeface="+mn-lt"/>
                <a:cs typeface="+mn-lt"/>
              </a:rPr>
              <a:t>Produce </a:t>
            </a:r>
            <a:r>
              <a:rPr lang="en-US" sz="2000" b="1" dirty="0">
                <a:solidFill>
                  <a:srgbClr val="55A976"/>
                </a:solidFill>
                <a:latin typeface="Century Gothic"/>
                <a:ea typeface="+mn-lt"/>
                <a:cs typeface="+mn-lt"/>
              </a:rPr>
              <a:t>land cover classification maps </a:t>
            </a:r>
            <a:r>
              <a:rPr lang="en-US" sz="2000" dirty="0">
                <a:solidFill>
                  <a:schemeClr val="tx1">
                    <a:lumMod val="75000"/>
                    <a:lumOff val="25000"/>
                  </a:schemeClr>
                </a:solidFill>
                <a:latin typeface="Century Gothic"/>
                <a:ea typeface="+mn-lt"/>
                <a:cs typeface="+mn-lt"/>
              </a:rPr>
              <a:t>for 2010 and 2015</a:t>
            </a:r>
          </a:p>
        </p:txBody>
      </p:sp>
      <p:sp>
        <p:nvSpPr>
          <p:cNvPr id="3" name="TextBox 2">
            <a:extLst>
              <a:ext uri="{FF2B5EF4-FFF2-40B4-BE49-F238E27FC236}">
                <a16:creationId xmlns:a16="http://schemas.microsoft.com/office/drawing/2014/main" id="{3B1D7523-A4D6-4898-B53C-E66217D30050}"/>
              </a:ext>
            </a:extLst>
          </p:cNvPr>
          <p:cNvSpPr txBox="1"/>
          <p:nvPr/>
        </p:nvSpPr>
        <p:spPr>
          <a:xfrm>
            <a:off x="9766603" y="4168337"/>
            <a:ext cx="242361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rPr>
              <a:t>Image Credit: Mike Prince</a:t>
            </a:r>
          </a:p>
        </p:txBody>
      </p:sp>
    </p:spTree>
    <p:extLst>
      <p:ext uri="{BB962C8B-B14F-4D97-AF65-F5344CB8AC3E}">
        <p14:creationId xmlns:p14="http://schemas.microsoft.com/office/powerpoint/2010/main" val="55939981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6777767" y="1472772"/>
            <a:ext cx="5210224" cy="591628"/>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PROJECT PARTNERS</a:t>
            </a:r>
          </a:p>
        </p:txBody>
      </p:sp>
      <p:sp>
        <p:nvSpPr>
          <p:cNvPr id="10" name="Text Placeholder 3"/>
          <p:cNvSpPr txBox="1">
            <a:spLocks/>
          </p:cNvSpPr>
          <p:nvPr/>
        </p:nvSpPr>
        <p:spPr>
          <a:xfrm>
            <a:off x="7304218" y="2355116"/>
            <a:ext cx="4747332" cy="65411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66A478"/>
              </a:buClr>
              <a:buNone/>
            </a:pPr>
            <a:endParaRPr lang="en-US" sz="2400" dirty="0">
              <a:solidFill>
                <a:schemeClr val="tx1">
                  <a:lumMod val="75000"/>
                  <a:lumOff val="25000"/>
                </a:schemeClr>
              </a:solidFill>
              <a:latin typeface="Century Gothic"/>
              <a:ea typeface="+mn-lt"/>
              <a:cs typeface="+mn-lt"/>
            </a:endParaRPr>
          </a:p>
          <a:p>
            <a:pPr>
              <a:lnSpc>
                <a:spcPct val="100000"/>
              </a:lnSpc>
              <a:spcAft>
                <a:spcPts val="600"/>
              </a:spcAft>
              <a:buClr>
                <a:srgbClr val="66A478"/>
              </a:buClr>
            </a:pPr>
            <a:r>
              <a:rPr lang="en-US" sz="2000" dirty="0">
                <a:solidFill>
                  <a:schemeClr val="tx1">
                    <a:lumMod val="75000"/>
                    <a:lumOff val="25000"/>
                  </a:schemeClr>
                </a:solidFill>
                <a:latin typeface="Century Gothic" panose="020F0302020204030204"/>
              </a:rPr>
              <a:t>Bhutan Tiger Center</a:t>
            </a:r>
          </a:p>
          <a:p>
            <a:pPr marL="0" indent="0">
              <a:lnSpc>
                <a:spcPct val="100000"/>
              </a:lnSpc>
              <a:spcAft>
                <a:spcPts val="600"/>
              </a:spcAft>
              <a:buClr>
                <a:srgbClr val="66A478"/>
              </a:buClr>
              <a:buNone/>
            </a:pPr>
            <a:endParaRPr lang="en-US" sz="2400" dirty="0">
              <a:solidFill>
                <a:schemeClr val="tx1">
                  <a:lumMod val="75000"/>
                  <a:lumOff val="25000"/>
                </a:schemeClr>
              </a:solidFill>
              <a:latin typeface="Century Gothic"/>
            </a:endParaRPr>
          </a:p>
        </p:txBody>
      </p:sp>
      <p:sp>
        <p:nvSpPr>
          <p:cNvPr id="3" name="TextBox 2">
            <a:extLst>
              <a:ext uri="{FF2B5EF4-FFF2-40B4-BE49-F238E27FC236}">
                <a16:creationId xmlns:a16="http://schemas.microsoft.com/office/drawing/2014/main" id="{537B1F37-084C-42F5-A13D-50DF78BB1DC1}"/>
              </a:ext>
            </a:extLst>
          </p:cNvPr>
          <p:cNvSpPr txBox="1"/>
          <p:nvPr/>
        </p:nvSpPr>
        <p:spPr>
          <a:xfrm>
            <a:off x="4673125" y="5503101"/>
            <a:ext cx="199614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rgbClr val="3F3F3F"/>
                </a:solidFill>
                <a:latin typeface="Century Gothic"/>
              </a:rPr>
              <a:t>Image Credit: Joel V</a:t>
            </a:r>
          </a:p>
        </p:txBody>
      </p:sp>
      <p:sp>
        <p:nvSpPr>
          <p:cNvPr id="6" name="Text Placeholder 3">
            <a:extLst>
              <a:ext uri="{FF2B5EF4-FFF2-40B4-BE49-F238E27FC236}">
                <a16:creationId xmlns:a16="http://schemas.microsoft.com/office/drawing/2014/main" id="{879E0C2D-4D9E-4CE6-889D-638CE4AAFE82}"/>
              </a:ext>
            </a:extLst>
          </p:cNvPr>
          <p:cNvSpPr txBox="1">
            <a:spLocks/>
          </p:cNvSpPr>
          <p:nvPr/>
        </p:nvSpPr>
        <p:spPr>
          <a:xfrm>
            <a:off x="7304218" y="3569554"/>
            <a:ext cx="4747332" cy="173758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66A478"/>
              </a:buClr>
              <a:buNone/>
            </a:pPr>
            <a:r>
              <a:rPr lang="en-US" sz="2400" dirty="0">
                <a:solidFill>
                  <a:schemeClr val="tx1">
                    <a:lumMod val="75000"/>
                    <a:lumOff val="25000"/>
                  </a:schemeClr>
                </a:solidFill>
                <a:latin typeface="Century Gothic" panose="020F0302020204030204"/>
              </a:rPr>
              <a:t>Collaborators:</a:t>
            </a:r>
            <a:endParaRPr lang="en-US" dirty="0"/>
          </a:p>
          <a:p>
            <a:pPr>
              <a:lnSpc>
                <a:spcPct val="100000"/>
              </a:lnSpc>
              <a:spcAft>
                <a:spcPts val="600"/>
              </a:spcAft>
              <a:buClr>
                <a:srgbClr val="66A478"/>
              </a:buClr>
            </a:pPr>
            <a:r>
              <a:rPr lang="en-US" sz="2000" dirty="0">
                <a:solidFill>
                  <a:schemeClr val="tx1">
                    <a:lumMod val="75000"/>
                    <a:lumOff val="25000"/>
                  </a:schemeClr>
                </a:solidFill>
                <a:latin typeface="Century Gothic" panose="020F0302020204030204"/>
              </a:rPr>
              <a:t>Bhutan Foundation</a:t>
            </a:r>
            <a:endParaRPr lang="en-US" sz="2000" dirty="0">
              <a:solidFill>
                <a:schemeClr val="tx1">
                  <a:lumMod val="75000"/>
                  <a:lumOff val="25000"/>
                </a:schemeClr>
              </a:solidFill>
              <a:latin typeface="Century Gothic" panose="020F0302020204030204"/>
              <a:cs typeface="Calibri"/>
            </a:endParaRPr>
          </a:p>
          <a:p>
            <a:pPr>
              <a:lnSpc>
                <a:spcPct val="100000"/>
              </a:lnSpc>
              <a:spcAft>
                <a:spcPts val="600"/>
              </a:spcAft>
              <a:buClr>
                <a:srgbClr val="66A478"/>
              </a:buClr>
            </a:pPr>
            <a:r>
              <a:rPr lang="en-US" sz="2000" dirty="0">
                <a:solidFill>
                  <a:schemeClr val="tx1">
                    <a:lumMod val="75000"/>
                    <a:lumOff val="25000"/>
                  </a:schemeClr>
                </a:solidFill>
                <a:latin typeface="Century Gothic" panose="020F0302020204030204"/>
              </a:rPr>
              <a:t>Bhutan Ecological Society</a:t>
            </a:r>
            <a:endParaRPr lang="en-US" sz="2000" dirty="0">
              <a:solidFill>
                <a:schemeClr val="tx1">
                  <a:lumMod val="75000"/>
                  <a:lumOff val="25000"/>
                </a:schemeClr>
              </a:solidFill>
            </a:endParaRPr>
          </a:p>
        </p:txBody>
      </p:sp>
      <p:sp>
        <p:nvSpPr>
          <p:cNvPr id="7" name="Text Placeholder 3">
            <a:extLst>
              <a:ext uri="{FF2B5EF4-FFF2-40B4-BE49-F238E27FC236}">
                <a16:creationId xmlns:a16="http://schemas.microsoft.com/office/drawing/2014/main" id="{ED8AFCBB-92FB-48C6-B937-4C3995997B56}"/>
              </a:ext>
            </a:extLst>
          </p:cNvPr>
          <p:cNvSpPr txBox="1">
            <a:spLocks/>
          </p:cNvSpPr>
          <p:nvPr/>
        </p:nvSpPr>
        <p:spPr>
          <a:xfrm>
            <a:off x="7304218" y="2355116"/>
            <a:ext cx="4747332" cy="65411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66A478"/>
              </a:buClr>
              <a:buNone/>
            </a:pPr>
            <a:r>
              <a:rPr lang="en-US" sz="2400" dirty="0">
                <a:solidFill>
                  <a:schemeClr val="tx1">
                    <a:lumMod val="75000"/>
                    <a:lumOff val="25000"/>
                  </a:schemeClr>
                </a:solidFill>
                <a:latin typeface="Century Gothic"/>
                <a:ea typeface="+mn-lt"/>
                <a:cs typeface="+mn-lt"/>
              </a:rPr>
              <a:t>End User:</a:t>
            </a:r>
          </a:p>
        </p:txBody>
      </p:sp>
      <p:pic>
        <p:nvPicPr>
          <p:cNvPr id="8" name="Picture 10" descr="A picture containing elephant, outdoor, mammal, standing&#10;&#10;Description automatically generated">
            <a:extLst>
              <a:ext uri="{FF2B5EF4-FFF2-40B4-BE49-F238E27FC236}">
                <a16:creationId xmlns:a16="http://schemas.microsoft.com/office/drawing/2014/main" id="{C18BE187-440D-4D7D-858F-4F06690C0B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3208" y="1279436"/>
            <a:ext cx="6375495" cy="42267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7834186"/>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CC1C2081-C957-614D-A012-FCE82F8B2FF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21429" y="1101556"/>
            <a:ext cx="6749142" cy="4040821"/>
          </a:xfrm>
          <a:prstGeom prst="rect">
            <a:avLst/>
          </a:prstGeom>
        </p:spPr>
      </p:pic>
      <p:sp>
        <p:nvSpPr>
          <p:cNvPr id="9" name="Title 1"/>
          <p:cNvSpPr txBox="1">
            <a:spLocks/>
          </p:cNvSpPr>
          <p:nvPr/>
        </p:nvSpPr>
        <p:spPr>
          <a:xfrm>
            <a:off x="645588" y="345803"/>
            <a:ext cx="11099737" cy="564242"/>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STUDY AREA &amp; PERIOD</a:t>
            </a:r>
            <a:endParaRPr lang="en-US" dirty="0"/>
          </a:p>
        </p:txBody>
      </p:sp>
      <p:sp>
        <p:nvSpPr>
          <p:cNvPr id="10" name="Text Placeholder 3"/>
          <p:cNvSpPr txBox="1">
            <a:spLocks/>
          </p:cNvSpPr>
          <p:nvPr/>
        </p:nvSpPr>
        <p:spPr>
          <a:xfrm>
            <a:off x="1132407" y="5761311"/>
            <a:ext cx="7226059" cy="925419"/>
          </a:xfrm>
          <a:prstGeom prst="rect">
            <a:avLst/>
          </a:prstGeom>
        </p:spPr>
        <p:txBody>
          <a:bodyPr lIns="91440" tIns="45720" rIns="91440" bIns="4572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66A478"/>
              </a:buClr>
            </a:pPr>
            <a:r>
              <a:rPr lang="en-US" sz="2200" b="1" dirty="0">
                <a:solidFill>
                  <a:srgbClr val="55A976"/>
                </a:solidFill>
                <a:latin typeface="Century Gothic"/>
                <a:cs typeface="Calibri"/>
              </a:rPr>
              <a:t>Study Area</a:t>
            </a:r>
            <a:r>
              <a:rPr lang="en-US" sz="2200" dirty="0">
                <a:solidFill>
                  <a:srgbClr val="66A478"/>
                </a:solidFill>
                <a:latin typeface="Century Gothic"/>
                <a:cs typeface="Calibri"/>
              </a:rPr>
              <a:t>:</a:t>
            </a:r>
            <a:r>
              <a:rPr lang="en-US" sz="2200" b="1" dirty="0">
                <a:solidFill>
                  <a:srgbClr val="55A976"/>
                </a:solidFill>
                <a:latin typeface="Century Gothic"/>
                <a:cs typeface="Calibri"/>
              </a:rPr>
              <a:t> </a:t>
            </a:r>
            <a:r>
              <a:rPr lang="en-US" sz="2200" dirty="0">
                <a:solidFill>
                  <a:schemeClr val="tx1">
                    <a:lumMod val="75000"/>
                    <a:lumOff val="25000"/>
                  </a:schemeClr>
                </a:solidFill>
                <a:latin typeface="Century Gothic"/>
                <a:cs typeface="Calibri"/>
              </a:rPr>
              <a:t>Southern Bhutan</a:t>
            </a:r>
            <a:endParaRPr lang="en-US" dirty="0">
              <a:solidFill>
                <a:schemeClr val="tx1">
                  <a:lumMod val="75000"/>
                  <a:lumOff val="25000"/>
                </a:schemeClr>
              </a:solidFill>
              <a:latin typeface="Calibri" panose="020F0502020204030204"/>
              <a:cs typeface="Calibri"/>
            </a:endParaRPr>
          </a:p>
          <a:p>
            <a:pPr>
              <a:lnSpc>
                <a:spcPct val="100000"/>
              </a:lnSpc>
              <a:spcAft>
                <a:spcPts val="600"/>
              </a:spcAft>
              <a:buClr>
                <a:srgbClr val="66A478"/>
              </a:buClr>
            </a:pPr>
            <a:r>
              <a:rPr lang="en-US" sz="2200" b="1" dirty="0">
                <a:solidFill>
                  <a:srgbClr val="55A976"/>
                </a:solidFill>
                <a:latin typeface="Century Gothic"/>
                <a:cs typeface="Calibri"/>
              </a:rPr>
              <a:t>Study Period</a:t>
            </a:r>
            <a:r>
              <a:rPr lang="en-US" sz="2200" dirty="0">
                <a:solidFill>
                  <a:srgbClr val="66A478"/>
                </a:solidFill>
                <a:latin typeface="Century Gothic" panose="020F0302020204030204"/>
              </a:rPr>
              <a:t>:</a:t>
            </a:r>
            <a:r>
              <a:rPr lang="en-US" sz="2200" dirty="0">
                <a:solidFill>
                  <a:schemeClr val="tx1">
                    <a:lumMod val="75000"/>
                    <a:lumOff val="25000"/>
                  </a:schemeClr>
                </a:solidFill>
                <a:latin typeface="Century Gothic" panose="020F0302020204030204"/>
              </a:rPr>
              <a:t> 2010-Present</a:t>
            </a:r>
            <a:endParaRPr lang="en-US" dirty="0">
              <a:solidFill>
                <a:schemeClr val="tx1">
                  <a:lumMod val="75000"/>
                  <a:lumOff val="25000"/>
                </a:schemeClr>
              </a:solidFill>
              <a:latin typeface="Calibri" panose="020F0502020204030204"/>
              <a:cs typeface="Calibri" panose="020F0502020204030204"/>
            </a:endParaRPr>
          </a:p>
          <a:p>
            <a:pPr marL="0" indent="0">
              <a:lnSpc>
                <a:spcPct val="100000"/>
              </a:lnSpc>
              <a:spcAft>
                <a:spcPts val="600"/>
              </a:spcAft>
              <a:buClr>
                <a:srgbClr val="66A478"/>
              </a:buClr>
              <a:buNone/>
            </a:pPr>
            <a:endParaRPr lang="en-US" dirty="0">
              <a:solidFill>
                <a:schemeClr val="tx1">
                  <a:lumMod val="75000"/>
                  <a:lumOff val="25000"/>
                </a:schemeClr>
              </a:solidFill>
              <a:latin typeface="Century Gothic" panose="020F0302020204030204"/>
            </a:endParaRPr>
          </a:p>
          <a:p>
            <a:pPr marL="0" indent="0">
              <a:lnSpc>
                <a:spcPct val="100000"/>
              </a:lnSpc>
              <a:spcAft>
                <a:spcPts val="600"/>
              </a:spcAft>
              <a:buClr>
                <a:srgbClr val="66A478"/>
              </a:buClr>
              <a:buNone/>
            </a:pPr>
            <a:endParaRPr lang="en-US" dirty="0">
              <a:solidFill>
                <a:schemeClr val="tx1">
                  <a:lumMod val="75000"/>
                  <a:lumOff val="25000"/>
                </a:schemeClr>
              </a:solidFill>
              <a:latin typeface="Century Gothic" panose="020F0302020204030204"/>
            </a:endParaRPr>
          </a:p>
          <a:p>
            <a:pPr>
              <a:lnSpc>
                <a:spcPct val="100000"/>
              </a:lnSpc>
              <a:spcAft>
                <a:spcPts val="600"/>
              </a:spcAft>
              <a:buClr>
                <a:srgbClr val="66A478"/>
              </a:buClr>
            </a:pPr>
            <a:endParaRPr lang="en-US" dirty="0">
              <a:solidFill>
                <a:schemeClr val="tx1">
                  <a:lumMod val="75000"/>
                  <a:lumOff val="25000"/>
                </a:schemeClr>
              </a:solidFill>
              <a:latin typeface="Century Gothic" panose="020F0302020204030204"/>
            </a:endParaRPr>
          </a:p>
          <a:p>
            <a:pPr marL="0" indent="0">
              <a:lnSpc>
                <a:spcPct val="100000"/>
              </a:lnSpc>
              <a:spcAft>
                <a:spcPts val="600"/>
              </a:spcAft>
              <a:buClr>
                <a:srgbClr val="66A478"/>
              </a:buClr>
              <a:buNone/>
            </a:pPr>
            <a:endParaRPr lang="en-US" dirty="0">
              <a:solidFill>
                <a:schemeClr val="tx1">
                  <a:lumMod val="75000"/>
                  <a:lumOff val="25000"/>
                </a:schemeClr>
              </a:solidFill>
              <a:latin typeface="Century Gothic" panose="020F0302020204030204"/>
            </a:endParaRP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sp>
        <p:nvSpPr>
          <p:cNvPr id="17" name="TextBox 16">
            <a:extLst>
              <a:ext uri="{FF2B5EF4-FFF2-40B4-BE49-F238E27FC236}">
                <a16:creationId xmlns:a16="http://schemas.microsoft.com/office/drawing/2014/main" id="{0F67D5F7-716F-4134-B2C2-183762F45673}"/>
              </a:ext>
            </a:extLst>
          </p:cNvPr>
          <p:cNvSpPr txBox="1"/>
          <p:nvPr/>
        </p:nvSpPr>
        <p:spPr>
          <a:xfrm>
            <a:off x="8005450" y="5426068"/>
            <a:ext cx="14249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dirty="0">
                <a:solidFill>
                  <a:schemeClr val="tx1">
                    <a:lumMod val="75000"/>
                    <a:lumOff val="25000"/>
                  </a:schemeClr>
                </a:solidFill>
                <a:latin typeface="Century Gothic"/>
                <a:cs typeface="Calibri"/>
              </a:rPr>
              <a:t>Study area</a:t>
            </a:r>
          </a:p>
        </p:txBody>
      </p:sp>
      <p:sp>
        <p:nvSpPr>
          <p:cNvPr id="18" name="TextBox 17">
            <a:extLst>
              <a:ext uri="{FF2B5EF4-FFF2-40B4-BE49-F238E27FC236}">
                <a16:creationId xmlns:a16="http://schemas.microsoft.com/office/drawing/2014/main" id="{51D75B1F-59E4-4610-9708-21ECCABFEB1F}"/>
              </a:ext>
            </a:extLst>
          </p:cNvPr>
          <p:cNvSpPr txBox="1"/>
          <p:nvPr/>
        </p:nvSpPr>
        <p:spPr>
          <a:xfrm>
            <a:off x="8006922" y="5132120"/>
            <a:ext cx="163712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dirty="0">
                <a:solidFill>
                  <a:schemeClr val="tx1">
                    <a:lumMod val="75000"/>
                    <a:lumOff val="25000"/>
                  </a:schemeClr>
                </a:solidFill>
                <a:latin typeface="Century Gothic"/>
              </a:rPr>
              <a:t>Protected parks</a:t>
            </a:r>
          </a:p>
        </p:txBody>
      </p:sp>
      <p:sp>
        <p:nvSpPr>
          <p:cNvPr id="7" name="TextBox 1">
            <a:extLst>
              <a:ext uri="{FF2B5EF4-FFF2-40B4-BE49-F238E27FC236}">
                <a16:creationId xmlns:a16="http://schemas.microsoft.com/office/drawing/2014/main" id="{384C83B4-8C07-4B5C-8CEE-38DE7BCFF2AD}"/>
              </a:ext>
            </a:extLst>
          </p:cNvPr>
          <p:cNvSpPr txBox="1"/>
          <p:nvPr/>
        </p:nvSpPr>
        <p:spPr>
          <a:xfrm>
            <a:off x="2705656" y="5307425"/>
            <a:ext cx="3877392"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Century Gothic"/>
                <a:cs typeface="Calibri"/>
              </a:rPr>
              <a:t>0       25      50       75     100 Kilometers</a:t>
            </a:r>
          </a:p>
        </p:txBody>
      </p:sp>
      <p:pic>
        <p:nvPicPr>
          <p:cNvPr id="23" name="Picture 23" descr="Map&#10;&#10;Description automatically generated">
            <a:extLst>
              <a:ext uri="{FF2B5EF4-FFF2-40B4-BE49-F238E27FC236}">
                <a16:creationId xmlns:a16="http://schemas.microsoft.com/office/drawing/2014/main" id="{A4C4FBA5-DF1D-45E3-B6F8-767FCFD3DDF2}"/>
              </a:ext>
            </a:extLst>
          </p:cNvPr>
          <p:cNvPicPr>
            <a:picLocks noChangeAspect="1"/>
          </p:cNvPicPr>
          <p:nvPr/>
        </p:nvPicPr>
        <p:blipFill rotWithShape="1">
          <a:blip r:embed="rId4"/>
          <a:srcRect l="5295" t="91312" r="69529" b="6788"/>
          <a:stretch/>
        </p:blipFill>
        <p:spPr>
          <a:xfrm>
            <a:off x="2717563" y="5229218"/>
            <a:ext cx="1968050" cy="102385"/>
          </a:xfrm>
          <a:prstGeom prst="rect">
            <a:avLst/>
          </a:prstGeom>
        </p:spPr>
      </p:pic>
      <p:sp>
        <p:nvSpPr>
          <p:cNvPr id="19" name="Rectangle 18">
            <a:extLst>
              <a:ext uri="{FF2B5EF4-FFF2-40B4-BE49-F238E27FC236}">
                <a16:creationId xmlns:a16="http://schemas.microsoft.com/office/drawing/2014/main" id="{385D0EDC-D3A5-4CD4-B8E7-7EC5786F7DC2}"/>
              </a:ext>
            </a:extLst>
          </p:cNvPr>
          <p:cNvSpPr/>
          <p:nvPr/>
        </p:nvSpPr>
        <p:spPr>
          <a:xfrm>
            <a:off x="7746615" y="5174618"/>
            <a:ext cx="298516" cy="212104"/>
          </a:xfrm>
          <a:prstGeom prst="rect">
            <a:avLst/>
          </a:prstGeom>
          <a:solidFill>
            <a:srgbClr val="C19ED6"/>
          </a:solidFill>
          <a:ln>
            <a:solidFill>
              <a:srgbClr val="6E4786"/>
            </a:solid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GB" dirty="0">
              <a:solidFill>
                <a:schemeClr val="tx1">
                  <a:lumMod val="75000"/>
                  <a:lumOff val="25000"/>
                </a:schemeClr>
              </a:solidFill>
            </a:endParaRPr>
          </a:p>
        </p:txBody>
      </p:sp>
      <p:sp>
        <p:nvSpPr>
          <p:cNvPr id="21" name="Rectangle 20">
            <a:extLst>
              <a:ext uri="{FF2B5EF4-FFF2-40B4-BE49-F238E27FC236}">
                <a16:creationId xmlns:a16="http://schemas.microsoft.com/office/drawing/2014/main" id="{98617470-BFAF-4194-8036-BE6610194AF5}"/>
              </a:ext>
            </a:extLst>
          </p:cNvPr>
          <p:cNvSpPr/>
          <p:nvPr/>
        </p:nvSpPr>
        <p:spPr>
          <a:xfrm>
            <a:off x="7746614" y="5450496"/>
            <a:ext cx="298516" cy="212104"/>
          </a:xfrm>
          <a:prstGeom prst="rect">
            <a:avLst/>
          </a:prstGeom>
          <a:solidFill>
            <a:srgbClr val="F8E4B8"/>
          </a:solidFill>
          <a:ln>
            <a:solidFill>
              <a:srgbClr val="7E807E"/>
            </a:solid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GB" dirty="0">
              <a:solidFill>
                <a:schemeClr val="tx1">
                  <a:lumMod val="75000"/>
                  <a:lumOff val="25000"/>
                </a:schemeClr>
              </a:solidFill>
            </a:endParaRPr>
          </a:p>
        </p:txBody>
      </p:sp>
      <p:sp>
        <p:nvSpPr>
          <p:cNvPr id="24" name="TextBox 23">
            <a:extLst>
              <a:ext uri="{FF2B5EF4-FFF2-40B4-BE49-F238E27FC236}">
                <a16:creationId xmlns:a16="http://schemas.microsoft.com/office/drawing/2014/main" id="{52C611F5-9FE0-44E2-9C70-101EF890CAB5}"/>
              </a:ext>
            </a:extLst>
          </p:cNvPr>
          <p:cNvSpPr txBox="1"/>
          <p:nvPr/>
        </p:nvSpPr>
        <p:spPr>
          <a:xfrm>
            <a:off x="4757536" y="2784674"/>
            <a:ext cx="83047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dirty="0">
                <a:latin typeface="Century Gothic"/>
                <a:cs typeface="Calibri"/>
              </a:rPr>
              <a:t>Bhutan</a:t>
            </a:r>
          </a:p>
        </p:txBody>
      </p:sp>
      <p:sp>
        <p:nvSpPr>
          <p:cNvPr id="25" name="TextBox 24">
            <a:extLst>
              <a:ext uri="{FF2B5EF4-FFF2-40B4-BE49-F238E27FC236}">
                <a16:creationId xmlns:a16="http://schemas.microsoft.com/office/drawing/2014/main" id="{1BA0ABB7-9551-453E-A89C-60B920D06C0C}"/>
              </a:ext>
            </a:extLst>
          </p:cNvPr>
          <p:cNvSpPr txBox="1"/>
          <p:nvPr/>
        </p:nvSpPr>
        <p:spPr>
          <a:xfrm>
            <a:off x="5172774" y="4560180"/>
            <a:ext cx="70347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dirty="0">
                <a:latin typeface="Century Gothic"/>
                <a:cs typeface="Calibri"/>
              </a:rPr>
              <a:t>India</a:t>
            </a:r>
          </a:p>
        </p:txBody>
      </p:sp>
      <p:pic>
        <p:nvPicPr>
          <p:cNvPr id="2" name="Picture 12">
            <a:extLst>
              <a:ext uri="{FF2B5EF4-FFF2-40B4-BE49-F238E27FC236}">
                <a16:creationId xmlns:a16="http://schemas.microsoft.com/office/drawing/2014/main" id="{2638BE2B-36A5-41A0-9DFF-B7152782FCEA}"/>
              </a:ext>
            </a:extLst>
          </p:cNvPr>
          <p:cNvPicPr>
            <a:picLocks noChangeAspect="1"/>
          </p:cNvPicPr>
          <p:nvPr/>
        </p:nvPicPr>
        <p:blipFill rotWithShape="1">
          <a:blip r:embed="rId5"/>
          <a:srcRect l="-7576" r="1515" b="26863"/>
          <a:stretch/>
        </p:blipFill>
        <p:spPr>
          <a:xfrm>
            <a:off x="2840319" y="1317832"/>
            <a:ext cx="347982" cy="355755"/>
          </a:xfrm>
          <a:prstGeom prst="rect">
            <a:avLst/>
          </a:prstGeom>
        </p:spPr>
      </p:pic>
      <p:sp>
        <p:nvSpPr>
          <p:cNvPr id="5" name="TextBox 4">
            <a:extLst>
              <a:ext uri="{FF2B5EF4-FFF2-40B4-BE49-F238E27FC236}">
                <a16:creationId xmlns:a16="http://schemas.microsoft.com/office/drawing/2014/main" id="{9C590C72-32CB-9948-89D5-9EC5F89FEB7D}"/>
              </a:ext>
            </a:extLst>
          </p:cNvPr>
          <p:cNvSpPr txBox="1"/>
          <p:nvPr/>
        </p:nvSpPr>
        <p:spPr>
          <a:xfrm>
            <a:off x="2840319" y="1562685"/>
            <a:ext cx="347982" cy="369332"/>
          </a:xfrm>
          <a:prstGeom prst="rect">
            <a:avLst/>
          </a:prstGeom>
          <a:noFill/>
        </p:spPr>
        <p:txBody>
          <a:bodyPr wrap="square" rtlCol="0">
            <a:spAutoFit/>
          </a:bodyPr>
          <a:lstStyle/>
          <a:p>
            <a:r>
              <a:rPr lang="en-GB" dirty="0">
                <a:latin typeface="Century Gothic" panose="020B0502020202020204" pitchFamily="34" charset="0"/>
              </a:rPr>
              <a:t>N</a:t>
            </a:r>
          </a:p>
        </p:txBody>
      </p:sp>
    </p:spTree>
    <p:extLst>
      <p:ext uri="{BB962C8B-B14F-4D97-AF65-F5344CB8AC3E}">
        <p14:creationId xmlns:p14="http://schemas.microsoft.com/office/powerpoint/2010/main" val="25131138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68885" y="154090"/>
            <a:ext cx="11051884" cy="150767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EARTH OBSERVATIONS: </a:t>
            </a:r>
            <a:endParaRPr lang="en-US" dirty="0">
              <a:cs typeface="Calibri Light" panose="020F0302020204030204"/>
            </a:endParaRPr>
          </a:p>
          <a:p>
            <a:r>
              <a:rPr lang="en-US" sz="4000" b="1" dirty="0">
                <a:solidFill>
                  <a:srgbClr val="66A478"/>
                </a:solidFill>
                <a:latin typeface="Century Gothic" panose="020F0302020204030204"/>
              </a:rPr>
              <a:t>SATELLITES/SENSORS USED</a:t>
            </a:r>
            <a:endParaRPr lang="en-US" dirty="0">
              <a:cs typeface="Calibri Light" panose="020F0302020204030204"/>
            </a:endParaRPr>
          </a:p>
        </p:txBody>
      </p:sp>
      <p:pic>
        <p:nvPicPr>
          <p:cNvPr id="6" name="Picture 6" descr="A picture containing satellite, transport&#10;&#10;Description automatically generated">
            <a:extLst>
              <a:ext uri="{FF2B5EF4-FFF2-40B4-BE49-F238E27FC236}">
                <a16:creationId xmlns:a16="http://schemas.microsoft.com/office/drawing/2014/main" id="{6B6B101C-7D95-4CD4-81F7-5040041CFBFE}"/>
              </a:ext>
            </a:extLst>
          </p:cNvPr>
          <p:cNvPicPr>
            <a:picLocks noChangeAspect="1"/>
          </p:cNvPicPr>
          <p:nvPr/>
        </p:nvPicPr>
        <p:blipFill>
          <a:blip r:embed="rId3"/>
          <a:stretch>
            <a:fillRect/>
          </a:stretch>
        </p:blipFill>
        <p:spPr>
          <a:xfrm>
            <a:off x="379766" y="1924766"/>
            <a:ext cx="2138564" cy="2074158"/>
          </a:xfrm>
          <a:prstGeom prst="rect">
            <a:avLst/>
          </a:prstGeom>
          <a:ln>
            <a:noFill/>
          </a:ln>
          <a:effectLst>
            <a:outerShdw blurRad="292100" dist="139700" dir="2700000" algn="tl" rotWithShape="0">
              <a:srgbClr val="333333">
                <a:alpha val="65000"/>
              </a:srgbClr>
            </a:outerShdw>
          </a:effectLst>
        </p:spPr>
      </p:pic>
      <p:pic>
        <p:nvPicPr>
          <p:cNvPr id="7" name="Picture 7" descr="A picture containing satellite&#10;&#10;Description automatically generated">
            <a:extLst>
              <a:ext uri="{FF2B5EF4-FFF2-40B4-BE49-F238E27FC236}">
                <a16:creationId xmlns:a16="http://schemas.microsoft.com/office/drawing/2014/main" id="{8922BCA5-AABE-4102-A3D5-86AE4B910F1B}"/>
              </a:ext>
            </a:extLst>
          </p:cNvPr>
          <p:cNvPicPr>
            <a:picLocks noChangeAspect="1"/>
          </p:cNvPicPr>
          <p:nvPr/>
        </p:nvPicPr>
        <p:blipFill>
          <a:blip r:embed="rId4"/>
          <a:stretch>
            <a:fillRect/>
          </a:stretch>
        </p:blipFill>
        <p:spPr>
          <a:xfrm>
            <a:off x="3049821" y="1941396"/>
            <a:ext cx="2581438" cy="2142064"/>
          </a:xfrm>
          <a:prstGeom prst="rect">
            <a:avLst/>
          </a:prstGeom>
          <a:ln>
            <a:noFill/>
          </a:ln>
          <a:effectLst>
            <a:outerShdw blurRad="292100" dist="139700" dir="2700000" algn="tl" rotWithShape="0">
              <a:srgbClr val="333333">
                <a:alpha val="65000"/>
              </a:srgbClr>
            </a:outerShdw>
          </a:effectLst>
        </p:spPr>
      </p:pic>
      <p:sp>
        <p:nvSpPr>
          <p:cNvPr id="10" name="TextBox 1">
            <a:extLst>
              <a:ext uri="{FF2B5EF4-FFF2-40B4-BE49-F238E27FC236}">
                <a16:creationId xmlns:a16="http://schemas.microsoft.com/office/drawing/2014/main" id="{7D915258-3959-428A-9A63-CC74A15990EB}"/>
              </a:ext>
            </a:extLst>
          </p:cNvPr>
          <p:cNvSpPr txBox="1"/>
          <p:nvPr/>
        </p:nvSpPr>
        <p:spPr>
          <a:xfrm>
            <a:off x="78041" y="4439716"/>
            <a:ext cx="2558638"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solidFill>
                  <a:schemeClr val="tx1">
                    <a:lumMod val="75000"/>
                    <a:lumOff val="25000"/>
                  </a:schemeClr>
                </a:solidFill>
                <a:latin typeface="Century Gothic"/>
              </a:rPr>
              <a:t>Landsat 5 </a:t>
            </a:r>
            <a:endParaRPr lang="en-US" sz="2000" dirty="0">
              <a:solidFill>
                <a:schemeClr val="tx1">
                  <a:lumMod val="75000"/>
                  <a:lumOff val="25000"/>
                </a:schemeClr>
              </a:solidFill>
              <a:latin typeface="Century Gothic"/>
              <a:ea typeface="+mn-lt"/>
              <a:cs typeface="+mn-lt"/>
            </a:endParaRPr>
          </a:p>
          <a:p>
            <a:pPr algn="ctr"/>
            <a:r>
              <a:rPr lang="en-US" sz="2000" dirty="0">
                <a:solidFill>
                  <a:schemeClr val="tx1">
                    <a:lumMod val="75000"/>
                    <a:lumOff val="25000"/>
                  </a:schemeClr>
                </a:solidFill>
                <a:latin typeface="Century Gothic"/>
                <a:ea typeface="+mn-lt"/>
                <a:cs typeface="+mn-lt"/>
              </a:rPr>
              <a:t>Thematic Mapper (TM)</a:t>
            </a:r>
            <a:endParaRPr lang="en-US" sz="2000" dirty="0">
              <a:solidFill>
                <a:schemeClr val="tx1">
                  <a:lumMod val="75000"/>
                  <a:lumOff val="25000"/>
                </a:schemeClr>
              </a:solidFill>
              <a:latin typeface="Century Gothic"/>
            </a:endParaRPr>
          </a:p>
        </p:txBody>
      </p:sp>
      <p:sp>
        <p:nvSpPr>
          <p:cNvPr id="11" name="TextBox 1">
            <a:extLst>
              <a:ext uri="{FF2B5EF4-FFF2-40B4-BE49-F238E27FC236}">
                <a16:creationId xmlns:a16="http://schemas.microsoft.com/office/drawing/2014/main" id="{7D915258-3959-428A-9A63-CC74A15990EB}"/>
              </a:ext>
            </a:extLst>
          </p:cNvPr>
          <p:cNvSpPr txBox="1"/>
          <p:nvPr/>
        </p:nvSpPr>
        <p:spPr>
          <a:xfrm>
            <a:off x="2575146" y="4428424"/>
            <a:ext cx="3073894" cy="10229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solidFill>
                  <a:schemeClr val="tx1">
                    <a:lumMod val="75000"/>
                    <a:lumOff val="25000"/>
                  </a:schemeClr>
                </a:solidFill>
                <a:latin typeface="Century Gothic"/>
              </a:rPr>
              <a:t>Landsat 8</a:t>
            </a:r>
          </a:p>
          <a:p>
            <a:pPr algn="ctr"/>
            <a:r>
              <a:rPr lang="en-US" sz="2000" dirty="0">
                <a:solidFill>
                  <a:schemeClr val="tx1">
                    <a:lumMod val="75000"/>
                    <a:lumOff val="25000"/>
                  </a:schemeClr>
                </a:solidFill>
                <a:latin typeface="Century Gothic"/>
              </a:rPr>
              <a:t>Operational Land Imager (OLI)</a:t>
            </a:r>
          </a:p>
        </p:txBody>
      </p:sp>
      <p:sp>
        <p:nvSpPr>
          <p:cNvPr id="4" name="Text Placeholder 4">
            <a:extLst>
              <a:ext uri="{FF2B5EF4-FFF2-40B4-BE49-F238E27FC236}">
                <a16:creationId xmlns:a16="http://schemas.microsoft.com/office/drawing/2014/main" id="{128F3AFF-839E-43F3-91CD-EACF7161C574}"/>
              </a:ext>
            </a:extLst>
          </p:cNvPr>
          <p:cNvSpPr txBox="1">
            <a:spLocks/>
          </p:cNvSpPr>
          <p:nvPr/>
        </p:nvSpPr>
        <p:spPr>
          <a:xfrm>
            <a:off x="9791870" y="6114343"/>
            <a:ext cx="2271436" cy="233793"/>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1050" i="0" u="none" strike="noStrike" kern="1200" cap="none" spc="0" normalizeH="0" baseline="0" noProof="0" dirty="0">
                <a:ln>
                  <a:noFill/>
                </a:ln>
                <a:solidFill>
                  <a:schemeClr val="tx1">
                    <a:lumMod val="75000"/>
                    <a:lumOff val="25000"/>
                  </a:schemeClr>
                </a:solidFill>
                <a:effectLst/>
                <a:uLnTx/>
                <a:uFillTx/>
                <a:latin typeface="Century Gothic"/>
              </a:rPr>
              <a:t>Image Credit: </a:t>
            </a:r>
            <a:r>
              <a:rPr lang="en-US" sz="1050" dirty="0">
                <a:solidFill>
                  <a:schemeClr val="tx1">
                    <a:lumMod val="75000"/>
                    <a:lumOff val="25000"/>
                  </a:schemeClr>
                </a:solidFill>
                <a:latin typeface="Century Gothic"/>
              </a:rPr>
              <a:t>NASA</a:t>
            </a:r>
            <a:endParaRPr lang="en-US" sz="1050" i="0" u="none" strike="noStrike" kern="1200" cap="none" spc="0" normalizeH="0" baseline="0" noProof="0" dirty="0">
              <a:ln>
                <a:noFill/>
              </a:ln>
              <a:solidFill>
                <a:schemeClr val="tx1">
                  <a:lumMod val="75000"/>
                  <a:lumOff val="25000"/>
                </a:schemeClr>
              </a:solidFill>
              <a:effectLst/>
              <a:uLnTx/>
              <a:uFillTx/>
              <a:latin typeface="Century Gothic"/>
            </a:endParaRPr>
          </a:p>
        </p:txBody>
      </p:sp>
      <p:pic>
        <p:nvPicPr>
          <p:cNvPr id="3" name="Picture 4" descr="A picture containing transport&#10;&#10;Description automatically generated">
            <a:extLst>
              <a:ext uri="{FF2B5EF4-FFF2-40B4-BE49-F238E27FC236}">
                <a16:creationId xmlns:a16="http://schemas.microsoft.com/office/drawing/2014/main" id="{EA88613F-0322-4E7F-9656-572A0D620B9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22093" y="1757625"/>
            <a:ext cx="2095500" cy="2327910"/>
          </a:xfrm>
          <a:prstGeom prst="rect">
            <a:avLst/>
          </a:prstGeom>
          <a:ln>
            <a:noFill/>
          </a:ln>
          <a:effectLst>
            <a:outerShdw blurRad="292100" dist="139700" dir="2700000" algn="tl" rotWithShape="0">
              <a:srgbClr val="333333">
                <a:alpha val="65000"/>
              </a:srgbClr>
            </a:outerShdw>
          </a:effectLst>
        </p:spPr>
      </p:pic>
      <p:pic>
        <p:nvPicPr>
          <p:cNvPr id="5" name="Picture 7" descr="A picture containing satellite, transport, table&#10;&#10;Description automatically generated">
            <a:extLst>
              <a:ext uri="{FF2B5EF4-FFF2-40B4-BE49-F238E27FC236}">
                <a16:creationId xmlns:a16="http://schemas.microsoft.com/office/drawing/2014/main" id="{7C27C6C0-FB53-4666-9CFE-D35170EE2EB5}"/>
              </a:ext>
            </a:extLst>
          </p:cNvPr>
          <p:cNvPicPr>
            <a:picLocks noChangeAspect="1"/>
          </p:cNvPicPr>
          <p:nvPr/>
        </p:nvPicPr>
        <p:blipFill>
          <a:blip r:embed="rId6"/>
          <a:stretch>
            <a:fillRect/>
          </a:stretch>
        </p:blipFill>
        <p:spPr>
          <a:xfrm>
            <a:off x="9103995" y="2062425"/>
            <a:ext cx="2556510" cy="1908810"/>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62E12201-E7F3-4B10-AC3D-C6AF88BA96F9}"/>
              </a:ext>
            </a:extLst>
          </p:cNvPr>
          <p:cNvSpPr txBox="1"/>
          <p:nvPr/>
        </p:nvSpPr>
        <p:spPr>
          <a:xfrm>
            <a:off x="5646420" y="4441770"/>
            <a:ext cx="287274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cs typeface="Calibri"/>
              </a:rPr>
              <a:t>Shuttle Radar Topography Mission (SRTM)</a:t>
            </a:r>
            <a:endParaRPr lang="en-US" dirty="0">
              <a:solidFill>
                <a:schemeClr val="tx1">
                  <a:lumMod val="75000"/>
                  <a:lumOff val="25000"/>
                </a:schemeClr>
              </a:solidFill>
            </a:endParaRPr>
          </a:p>
        </p:txBody>
      </p:sp>
      <p:sp>
        <p:nvSpPr>
          <p:cNvPr id="9" name="TextBox 8">
            <a:extLst>
              <a:ext uri="{FF2B5EF4-FFF2-40B4-BE49-F238E27FC236}">
                <a16:creationId xmlns:a16="http://schemas.microsoft.com/office/drawing/2014/main" id="{39ED6700-202D-46BD-9D32-3DB36D4026A7}"/>
              </a:ext>
            </a:extLst>
          </p:cNvPr>
          <p:cNvSpPr txBox="1"/>
          <p:nvPr/>
        </p:nvSpPr>
        <p:spPr>
          <a:xfrm>
            <a:off x="8448675" y="4432245"/>
            <a:ext cx="374142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ea typeface="+mn-lt"/>
                <a:cs typeface="+mn-lt"/>
              </a:rPr>
              <a:t>Moderate Resolution Imaging Spectroradiometer (</a:t>
            </a:r>
            <a:r>
              <a:rPr lang="en-US" sz="2000" dirty="0">
                <a:solidFill>
                  <a:schemeClr val="tx1">
                    <a:lumMod val="75000"/>
                    <a:lumOff val="25000"/>
                  </a:schemeClr>
                </a:solidFill>
                <a:latin typeface="Century Gothic"/>
              </a:rPr>
              <a:t>MODIS)</a:t>
            </a:r>
            <a:endParaRPr lang="en-US" dirty="0">
              <a:solidFill>
                <a:schemeClr val="tx1">
                  <a:lumMod val="75000"/>
                  <a:lumOff val="25000"/>
                </a:schemeClr>
              </a:solidFill>
            </a:endParaRPr>
          </a:p>
        </p:txBody>
      </p:sp>
    </p:spTree>
    <p:extLst>
      <p:ext uri="{BB962C8B-B14F-4D97-AF65-F5344CB8AC3E}">
        <p14:creationId xmlns:p14="http://schemas.microsoft.com/office/powerpoint/2010/main" val="79464222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0773" y="226424"/>
            <a:ext cx="11366568" cy="1283100"/>
          </a:xfrm>
          <a:prstGeom prst="rect">
            <a:avLst/>
          </a:prstGeom>
        </p:spPr>
        <p:txBody>
          <a:bodyPr wrap="square" lIns="91440" tIns="45720" rIns="91440" bIns="45720" anchor="ctr">
            <a:noAutofit/>
          </a:bodyPr>
          <a:lstStyle/>
          <a:p>
            <a:r>
              <a:rPr lang="en-US" sz="4000" b="1" dirty="0">
                <a:solidFill>
                  <a:srgbClr val="66A478"/>
                </a:solidFill>
                <a:latin typeface="Century Gothic" panose="020F0302020204030204"/>
              </a:rPr>
              <a:t>METHODOLOGY: </a:t>
            </a:r>
            <a:endParaRPr lang="en-US" sz="4000" b="1" dirty="0" smtClean="0">
              <a:solidFill>
                <a:srgbClr val="66A478"/>
              </a:solidFill>
              <a:latin typeface="Century Gothic" panose="020F0302020204030204"/>
            </a:endParaRPr>
          </a:p>
          <a:p>
            <a:r>
              <a:rPr lang="en-US" sz="4000" b="1" dirty="0" smtClean="0">
                <a:solidFill>
                  <a:srgbClr val="66A478"/>
                </a:solidFill>
                <a:latin typeface="Century Gothic"/>
                <a:ea typeface="+mn-lt"/>
                <a:cs typeface="+mn-lt"/>
              </a:rPr>
              <a:t>Data </a:t>
            </a:r>
            <a:r>
              <a:rPr lang="en-US" sz="4000" b="1" dirty="0">
                <a:solidFill>
                  <a:srgbClr val="66A478"/>
                </a:solidFill>
                <a:latin typeface="Century Gothic"/>
                <a:ea typeface="+mn-lt"/>
                <a:cs typeface="+mn-lt"/>
              </a:rPr>
              <a:t>inputs to LULC classifications </a:t>
            </a:r>
            <a:endParaRPr lang="en-US" sz="4000" dirty="0">
              <a:solidFill>
                <a:srgbClr val="000000"/>
              </a:solidFill>
              <a:latin typeface="Calibri"/>
              <a:cs typeface="Calibri"/>
            </a:endParaRPr>
          </a:p>
        </p:txBody>
      </p:sp>
      <p:sp>
        <p:nvSpPr>
          <p:cNvPr id="4" name="Text Placeholder 5">
            <a:extLst>
              <a:ext uri="{FF2B5EF4-FFF2-40B4-BE49-F238E27FC236}">
                <a16:creationId xmlns:a16="http://schemas.microsoft.com/office/drawing/2014/main" id="{57739BFA-22AB-4D7B-9030-CC32E3C29A05}"/>
              </a:ext>
            </a:extLst>
          </p:cNvPr>
          <p:cNvSpPr txBox="1">
            <a:spLocks/>
          </p:cNvSpPr>
          <p:nvPr/>
        </p:nvSpPr>
        <p:spPr>
          <a:xfrm>
            <a:off x="518599" y="1829122"/>
            <a:ext cx="4659905" cy="1150297"/>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Clr>
                <a:srgbClr val="55A976"/>
              </a:buClr>
              <a:buFont typeface="Arial"/>
              <a:buChar char="•"/>
            </a:pPr>
            <a:r>
              <a:rPr lang="en-US" sz="2000" dirty="0">
                <a:solidFill>
                  <a:schemeClr val="tx1">
                    <a:lumMod val="75000"/>
                    <a:lumOff val="25000"/>
                  </a:schemeClr>
                </a:solidFill>
                <a:latin typeface="Century Gothic"/>
              </a:rPr>
              <a:t>2010 Land Cover Land Use</a:t>
            </a:r>
            <a:endParaRPr lang="en-US" dirty="0">
              <a:solidFill>
                <a:schemeClr val="tx1">
                  <a:lumMod val="75000"/>
                  <a:lumOff val="25000"/>
                </a:schemeClr>
              </a:solidFill>
              <a:cs typeface="Calibri" panose="020F0502020204030204"/>
            </a:endParaRPr>
          </a:p>
          <a:p>
            <a:pPr marL="342900" indent="-342900">
              <a:spcAft>
                <a:spcPts val="600"/>
              </a:spcAft>
              <a:buClr>
                <a:srgbClr val="55A976"/>
              </a:buClr>
              <a:buFont typeface="Arial"/>
              <a:buChar char="•"/>
            </a:pPr>
            <a:r>
              <a:rPr lang="en-US" sz="2000" dirty="0">
                <a:solidFill>
                  <a:schemeClr val="tx1">
                    <a:lumMod val="75000"/>
                    <a:lumOff val="25000"/>
                  </a:schemeClr>
                </a:solidFill>
                <a:latin typeface="Century Gothic"/>
              </a:rPr>
              <a:t>Landsat 5 TM from GEE</a:t>
            </a:r>
            <a:endParaRPr lang="en-US" sz="2000" dirty="0">
              <a:solidFill>
                <a:schemeClr val="tx1">
                  <a:lumMod val="75000"/>
                  <a:lumOff val="25000"/>
                </a:schemeClr>
              </a:solidFill>
              <a:latin typeface="Century Gothic" panose="020B0502020202020204" pitchFamily="34" charset="0"/>
            </a:endParaRPr>
          </a:p>
          <a:p>
            <a:pPr marL="342900" indent="-342900">
              <a:spcAft>
                <a:spcPts val="600"/>
              </a:spcAft>
              <a:buClr>
                <a:srgbClr val="55A976"/>
              </a:buClr>
              <a:buFont typeface="Webdings" panose="05030102010509060703" pitchFamily="18" charset="2"/>
              <a:buChar char="4"/>
            </a:pPr>
            <a:endParaRPr lang="en-US" dirty="0">
              <a:solidFill>
                <a:schemeClr val="tx1">
                  <a:lumMod val="75000"/>
                  <a:lumOff val="25000"/>
                </a:schemeClr>
              </a:solidFill>
              <a:latin typeface="Century Gothic" panose="020B0502020202020204" pitchFamily="34" charset="0"/>
            </a:endParaRPr>
          </a:p>
        </p:txBody>
      </p:sp>
      <p:sp>
        <p:nvSpPr>
          <p:cNvPr id="5" name="Text Placeholder 5">
            <a:extLst>
              <a:ext uri="{FF2B5EF4-FFF2-40B4-BE49-F238E27FC236}">
                <a16:creationId xmlns:a16="http://schemas.microsoft.com/office/drawing/2014/main" id="{57739BFA-22AB-4D7B-9030-CC32E3C29A05}"/>
              </a:ext>
            </a:extLst>
          </p:cNvPr>
          <p:cNvSpPr txBox="1">
            <a:spLocks/>
          </p:cNvSpPr>
          <p:nvPr/>
        </p:nvSpPr>
        <p:spPr>
          <a:xfrm>
            <a:off x="6582945" y="1828341"/>
            <a:ext cx="5023747" cy="572229"/>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Clr>
                <a:srgbClr val="55A976"/>
              </a:buClr>
              <a:buFont typeface="Arial"/>
              <a:buChar char="•"/>
            </a:pPr>
            <a:r>
              <a:rPr lang="en-US" sz="2000" dirty="0">
                <a:solidFill>
                  <a:schemeClr val="tx1">
                    <a:lumMod val="75000"/>
                    <a:lumOff val="25000"/>
                  </a:schemeClr>
                </a:solidFill>
                <a:latin typeface="Century Gothic"/>
              </a:rPr>
              <a:t>2015 Land Cover Land Use</a:t>
            </a:r>
            <a:endParaRPr lang="en-US" dirty="0">
              <a:solidFill>
                <a:schemeClr val="tx1">
                  <a:lumMod val="75000"/>
                  <a:lumOff val="25000"/>
                </a:schemeClr>
              </a:solidFill>
              <a:cs typeface="Calibri" panose="020F0502020204030204"/>
            </a:endParaRPr>
          </a:p>
          <a:p>
            <a:pPr marL="342900" indent="-342900">
              <a:spcAft>
                <a:spcPts val="600"/>
              </a:spcAft>
              <a:buClr>
                <a:srgbClr val="55A976"/>
              </a:buClr>
              <a:buFont typeface="Arial"/>
              <a:buChar char="•"/>
            </a:pPr>
            <a:r>
              <a:rPr lang="en-US" sz="2000" dirty="0">
                <a:solidFill>
                  <a:schemeClr val="tx1">
                    <a:lumMod val="75000"/>
                    <a:lumOff val="25000"/>
                  </a:schemeClr>
                </a:solidFill>
                <a:latin typeface="Century Gothic"/>
              </a:rPr>
              <a:t>Landsat 8 OLI from GEE</a:t>
            </a:r>
            <a:endParaRPr lang="en-US" sz="2000" dirty="0">
              <a:solidFill>
                <a:schemeClr val="tx1">
                  <a:lumMod val="75000"/>
                  <a:lumOff val="25000"/>
                </a:schemeClr>
              </a:solidFill>
              <a:latin typeface="Century Gothic" panose="020B0502020202020204" pitchFamily="34" charset="0"/>
            </a:endParaRPr>
          </a:p>
          <a:p>
            <a:pPr marL="342900" indent="-342900">
              <a:spcAft>
                <a:spcPts val="600"/>
              </a:spcAft>
              <a:buClr>
                <a:srgbClr val="55A976"/>
              </a:buClr>
              <a:buFont typeface="Webdings" panose="05030102010509060703" pitchFamily="18" charset="2"/>
              <a:buChar char="4"/>
            </a:pPr>
            <a:endParaRPr lang="en-US" dirty="0">
              <a:solidFill>
                <a:schemeClr val="tx1">
                  <a:lumMod val="75000"/>
                  <a:lumOff val="25000"/>
                </a:schemeClr>
              </a:solidFill>
              <a:latin typeface="Century Gothic" panose="020B0502020202020204" pitchFamily="34" charset="0"/>
            </a:endParaRPr>
          </a:p>
        </p:txBody>
      </p:sp>
      <p:pic>
        <p:nvPicPr>
          <p:cNvPr id="6" name="Picture 6" descr="A picture containing diagram&#10;&#10;Description automatically generated">
            <a:extLst>
              <a:ext uri="{FF2B5EF4-FFF2-40B4-BE49-F238E27FC236}">
                <a16:creationId xmlns:a16="http://schemas.microsoft.com/office/drawing/2014/main" id="{F29A074E-7A29-4AC3-95EA-28A08A68546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98297" y="2930677"/>
            <a:ext cx="5734148" cy="2125778"/>
          </a:xfrm>
          <a:prstGeom prst="rect">
            <a:avLst/>
          </a:prstGeom>
        </p:spPr>
      </p:pic>
      <p:grpSp>
        <p:nvGrpSpPr>
          <p:cNvPr id="9" name="Group 8">
            <a:extLst>
              <a:ext uri="{FF2B5EF4-FFF2-40B4-BE49-F238E27FC236}">
                <a16:creationId xmlns:a16="http://schemas.microsoft.com/office/drawing/2014/main" id="{96EB37F0-DA6A-B34C-B622-87EDEF46BA97}"/>
              </a:ext>
            </a:extLst>
          </p:cNvPr>
          <p:cNvGrpSpPr/>
          <p:nvPr/>
        </p:nvGrpSpPr>
        <p:grpSpPr>
          <a:xfrm>
            <a:off x="267834" y="2947696"/>
            <a:ext cx="5738672" cy="2591066"/>
            <a:chOff x="267834" y="2947696"/>
            <a:chExt cx="5738672" cy="2591066"/>
          </a:xfrm>
        </p:grpSpPr>
        <p:pic>
          <p:nvPicPr>
            <p:cNvPr id="3" name="Picture 5">
              <a:extLst>
                <a:ext uri="{FF2B5EF4-FFF2-40B4-BE49-F238E27FC236}">
                  <a16:creationId xmlns:a16="http://schemas.microsoft.com/office/drawing/2014/main" id="{D230D988-421B-486D-BEDF-047318DB58D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36219" y="2947696"/>
              <a:ext cx="5670287" cy="2125778"/>
            </a:xfrm>
            <a:prstGeom prst="rect">
              <a:avLst/>
            </a:prstGeom>
          </p:spPr>
        </p:pic>
        <p:sp>
          <p:nvSpPr>
            <p:cNvPr id="27" name="TextBox 1">
              <a:extLst>
                <a:ext uri="{FF2B5EF4-FFF2-40B4-BE49-F238E27FC236}">
                  <a16:creationId xmlns:a16="http://schemas.microsoft.com/office/drawing/2014/main" id="{CCE2B553-A14F-6147-8719-7254A5E61C26}"/>
                </a:ext>
              </a:extLst>
            </p:cNvPr>
            <p:cNvSpPr txBox="1"/>
            <p:nvPr/>
          </p:nvSpPr>
          <p:spPr>
            <a:xfrm>
              <a:off x="267834" y="5261763"/>
              <a:ext cx="4524474"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Century Gothic"/>
                  <a:cs typeface="Calibri"/>
                </a:rPr>
                <a:t>0           50          100        150        200 Kilometers</a:t>
              </a:r>
            </a:p>
          </p:txBody>
        </p:sp>
        <p:pic>
          <p:nvPicPr>
            <p:cNvPr id="1026" name="Picture 2">
              <a:extLst>
                <a:ext uri="{FF2B5EF4-FFF2-40B4-BE49-F238E27FC236}">
                  <a16:creationId xmlns:a16="http://schemas.microsoft.com/office/drawing/2014/main" id="{07465AE9-77DD-C84A-AC27-08379803E4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219" y="5150994"/>
              <a:ext cx="2614886" cy="98565"/>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
            <a:extLst>
              <a:ext uri="{FF2B5EF4-FFF2-40B4-BE49-F238E27FC236}">
                <a16:creationId xmlns:a16="http://schemas.microsoft.com/office/drawing/2014/main" id="{DCA01941-167D-6442-B8ED-57904E942D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9962" y="5149082"/>
            <a:ext cx="2665594" cy="10047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
            <a:extLst>
              <a:ext uri="{FF2B5EF4-FFF2-40B4-BE49-F238E27FC236}">
                <a16:creationId xmlns:a16="http://schemas.microsoft.com/office/drawing/2014/main" id="{97291628-FCC8-CB43-9598-A372923F9B46}"/>
              </a:ext>
            </a:extLst>
          </p:cNvPr>
          <p:cNvSpPr txBox="1"/>
          <p:nvPr/>
        </p:nvSpPr>
        <p:spPr>
          <a:xfrm>
            <a:off x="6212721" y="5239937"/>
            <a:ext cx="4524474"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Century Gothic"/>
                <a:cs typeface="Calibri"/>
              </a:rPr>
              <a:t>0           50          100        150        200 Kilometers</a:t>
            </a:r>
          </a:p>
        </p:txBody>
      </p:sp>
      <p:pic>
        <p:nvPicPr>
          <p:cNvPr id="12" name="Picture 12">
            <a:extLst>
              <a:ext uri="{FF2B5EF4-FFF2-40B4-BE49-F238E27FC236}">
                <a16:creationId xmlns:a16="http://schemas.microsoft.com/office/drawing/2014/main" id="{6FFC83BC-BD7D-4E41-9E8E-C83C8B32DAFD}"/>
              </a:ext>
            </a:extLst>
          </p:cNvPr>
          <p:cNvPicPr>
            <a:picLocks noChangeAspect="1"/>
          </p:cNvPicPr>
          <p:nvPr/>
        </p:nvPicPr>
        <p:blipFill rotWithShape="1">
          <a:blip r:embed="rId6"/>
          <a:srcRect l="-7576" r="1515" b="26863"/>
          <a:stretch/>
        </p:blipFill>
        <p:spPr>
          <a:xfrm>
            <a:off x="5574555" y="5183861"/>
            <a:ext cx="347982" cy="355755"/>
          </a:xfrm>
          <a:prstGeom prst="rect">
            <a:avLst/>
          </a:prstGeom>
        </p:spPr>
      </p:pic>
      <p:pic>
        <p:nvPicPr>
          <p:cNvPr id="13" name="Picture 12">
            <a:extLst>
              <a:ext uri="{FF2B5EF4-FFF2-40B4-BE49-F238E27FC236}">
                <a16:creationId xmlns:a16="http://schemas.microsoft.com/office/drawing/2014/main" id="{2CC738AE-51A2-4524-BE13-C479E0822AEF}"/>
              </a:ext>
            </a:extLst>
          </p:cNvPr>
          <p:cNvPicPr>
            <a:picLocks noChangeAspect="1"/>
          </p:cNvPicPr>
          <p:nvPr/>
        </p:nvPicPr>
        <p:blipFill rotWithShape="1">
          <a:blip r:embed="rId6"/>
          <a:srcRect l="-7576" r="1515" b="26863"/>
          <a:stretch/>
        </p:blipFill>
        <p:spPr>
          <a:xfrm>
            <a:off x="11608922" y="5150244"/>
            <a:ext cx="347982" cy="355755"/>
          </a:xfrm>
          <a:prstGeom prst="rect">
            <a:avLst/>
          </a:prstGeom>
        </p:spPr>
      </p:pic>
      <p:sp>
        <p:nvSpPr>
          <p:cNvPr id="21" name="TextBox 20">
            <a:extLst>
              <a:ext uri="{FF2B5EF4-FFF2-40B4-BE49-F238E27FC236}">
                <a16:creationId xmlns:a16="http://schemas.microsoft.com/office/drawing/2014/main" id="{43E02D98-A9DD-E843-AFB2-228DBF27CD8A}"/>
              </a:ext>
            </a:extLst>
          </p:cNvPr>
          <p:cNvSpPr txBox="1"/>
          <p:nvPr/>
        </p:nvSpPr>
        <p:spPr>
          <a:xfrm>
            <a:off x="5602867" y="5392291"/>
            <a:ext cx="347982" cy="369332"/>
          </a:xfrm>
          <a:prstGeom prst="rect">
            <a:avLst/>
          </a:prstGeom>
          <a:noFill/>
        </p:spPr>
        <p:txBody>
          <a:bodyPr wrap="square" rtlCol="0">
            <a:spAutoFit/>
          </a:bodyPr>
          <a:lstStyle/>
          <a:p>
            <a:r>
              <a:rPr lang="en-GB" dirty="0">
                <a:latin typeface="Century Gothic" panose="020B0502020202020204" pitchFamily="34" charset="0"/>
              </a:rPr>
              <a:t>N</a:t>
            </a:r>
          </a:p>
        </p:txBody>
      </p:sp>
      <p:sp>
        <p:nvSpPr>
          <p:cNvPr id="22" name="TextBox 21">
            <a:extLst>
              <a:ext uri="{FF2B5EF4-FFF2-40B4-BE49-F238E27FC236}">
                <a16:creationId xmlns:a16="http://schemas.microsoft.com/office/drawing/2014/main" id="{E09C66B4-F1AD-A240-A725-413583CDB3DD}"/>
              </a:ext>
            </a:extLst>
          </p:cNvPr>
          <p:cNvSpPr txBox="1"/>
          <p:nvPr/>
        </p:nvSpPr>
        <p:spPr>
          <a:xfrm>
            <a:off x="11622777" y="5361738"/>
            <a:ext cx="347982" cy="369332"/>
          </a:xfrm>
          <a:prstGeom prst="rect">
            <a:avLst/>
          </a:prstGeom>
          <a:noFill/>
        </p:spPr>
        <p:txBody>
          <a:bodyPr wrap="square" rtlCol="0">
            <a:spAutoFit/>
          </a:bodyPr>
          <a:lstStyle/>
          <a:p>
            <a:r>
              <a:rPr lang="en-GB" dirty="0">
                <a:latin typeface="Century Gothic" panose="020B0502020202020204" pitchFamily="34" charset="0"/>
              </a:rPr>
              <a:t>N</a:t>
            </a:r>
          </a:p>
        </p:txBody>
      </p:sp>
    </p:spTree>
    <p:extLst>
      <p:ext uri="{BB962C8B-B14F-4D97-AF65-F5344CB8AC3E}">
        <p14:creationId xmlns:p14="http://schemas.microsoft.com/office/powerpoint/2010/main" val="104761572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1300" y="303985"/>
            <a:ext cx="11364175" cy="1103100"/>
          </a:xfrm>
          <a:prstGeom prst="rect">
            <a:avLst/>
          </a:prstGeom>
        </p:spPr>
        <p:txBody>
          <a:bodyPr wrap="square" lIns="91440" tIns="45720" rIns="91440" bIns="45720" anchor="ctr">
            <a:noAutofit/>
          </a:bodyPr>
          <a:lstStyle/>
          <a:p>
            <a:r>
              <a:rPr lang="en-US" sz="4000" b="1" dirty="0">
                <a:solidFill>
                  <a:srgbClr val="66A478"/>
                </a:solidFill>
                <a:latin typeface="Century Gothic" panose="020F0302020204030204"/>
              </a:rPr>
              <a:t>METHODOLOGY: </a:t>
            </a:r>
            <a:endParaRPr lang="en-US" sz="4000" b="1" dirty="0" smtClean="0">
              <a:solidFill>
                <a:srgbClr val="66A478"/>
              </a:solidFill>
              <a:latin typeface="Century Gothic" panose="020F0302020204030204"/>
            </a:endParaRPr>
          </a:p>
          <a:p>
            <a:r>
              <a:rPr lang="en-US" sz="4000" b="1" dirty="0" smtClean="0">
                <a:solidFill>
                  <a:srgbClr val="66A478"/>
                </a:solidFill>
                <a:latin typeface="Century Gothic" panose="020F0302020204030204"/>
              </a:rPr>
              <a:t>Data </a:t>
            </a:r>
            <a:r>
              <a:rPr lang="en-US" sz="4000" b="1" dirty="0">
                <a:solidFill>
                  <a:srgbClr val="66A478"/>
                </a:solidFill>
                <a:latin typeface="Century Gothic" panose="020F0302020204030204"/>
              </a:rPr>
              <a:t>Inputs to Corridor</a:t>
            </a:r>
            <a:r>
              <a:rPr lang="en-US" sz="4000" b="1" dirty="0">
                <a:solidFill>
                  <a:srgbClr val="66A478"/>
                </a:solidFill>
                <a:latin typeface="Century Gothic"/>
                <a:ea typeface="+mn-lt"/>
                <a:cs typeface="+mn-lt"/>
              </a:rPr>
              <a:t> Models </a:t>
            </a:r>
            <a:endParaRPr lang="en-US" sz="4000" dirty="0">
              <a:solidFill>
                <a:srgbClr val="000000"/>
              </a:solidFill>
              <a:latin typeface="Calibri"/>
              <a:cs typeface="Calibri"/>
            </a:endParaRPr>
          </a:p>
        </p:txBody>
      </p:sp>
      <p:sp>
        <p:nvSpPr>
          <p:cNvPr id="4" name="Text Placeholder 5">
            <a:extLst>
              <a:ext uri="{FF2B5EF4-FFF2-40B4-BE49-F238E27FC236}">
                <a16:creationId xmlns:a16="http://schemas.microsoft.com/office/drawing/2014/main" id="{57739BFA-22AB-4D7B-9030-CC32E3C29A05}"/>
              </a:ext>
            </a:extLst>
          </p:cNvPr>
          <p:cNvSpPr txBox="1">
            <a:spLocks/>
          </p:cNvSpPr>
          <p:nvPr/>
        </p:nvSpPr>
        <p:spPr>
          <a:xfrm>
            <a:off x="534631" y="1619475"/>
            <a:ext cx="5044533" cy="771543"/>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Clr>
                <a:srgbClr val="55A976"/>
              </a:buClr>
              <a:buFont typeface="Arial"/>
              <a:buChar char="•"/>
            </a:pPr>
            <a:r>
              <a:rPr lang="en-US" sz="2000" dirty="0">
                <a:solidFill>
                  <a:schemeClr val="tx1">
                    <a:lumMod val="75000"/>
                    <a:lumOff val="25000"/>
                  </a:schemeClr>
                </a:solidFill>
                <a:latin typeface="Century Gothic"/>
                <a:cs typeface="Calibri" panose="020F0502020204030204"/>
              </a:rPr>
              <a:t>Elephant Habitat </a:t>
            </a:r>
            <a:r>
              <a:rPr lang="en-US" sz="2000" dirty="0" smtClean="0">
                <a:solidFill>
                  <a:schemeClr val="tx1">
                    <a:lumMod val="75000"/>
                    <a:lumOff val="25000"/>
                  </a:schemeClr>
                </a:solidFill>
                <a:latin typeface="Century Gothic"/>
                <a:cs typeface="Calibri" panose="020F0502020204030204"/>
              </a:rPr>
              <a:t>Suitability Map from </a:t>
            </a:r>
            <a:r>
              <a:rPr lang="en-US" sz="2000" dirty="0">
                <a:solidFill>
                  <a:schemeClr val="tx1">
                    <a:lumMod val="75000"/>
                    <a:lumOff val="25000"/>
                  </a:schemeClr>
                </a:solidFill>
                <a:latin typeface="Century Gothic"/>
                <a:cs typeface="Calibri" panose="020F0502020204030204"/>
              </a:rPr>
              <a:t>the previous term</a:t>
            </a:r>
          </a:p>
          <a:p>
            <a:pPr marL="342900" indent="-342900">
              <a:spcAft>
                <a:spcPts val="600"/>
              </a:spcAft>
              <a:buClr>
                <a:srgbClr val="55A976"/>
              </a:buClr>
              <a:buFont typeface="Webdings" panose="05030102010509060703" pitchFamily="18" charset="2"/>
              <a:buChar char="4"/>
            </a:pPr>
            <a:endParaRPr lang="en-US" dirty="0">
              <a:solidFill>
                <a:schemeClr val="tx1">
                  <a:lumMod val="75000"/>
                  <a:lumOff val="25000"/>
                </a:schemeClr>
              </a:solidFill>
              <a:latin typeface="Century Gothic" panose="020B0502020202020204" pitchFamily="34" charset="0"/>
            </a:endParaRPr>
          </a:p>
        </p:txBody>
      </p:sp>
      <p:sp>
        <p:nvSpPr>
          <p:cNvPr id="5" name="Text Placeholder 5">
            <a:extLst>
              <a:ext uri="{FF2B5EF4-FFF2-40B4-BE49-F238E27FC236}">
                <a16:creationId xmlns:a16="http://schemas.microsoft.com/office/drawing/2014/main" id="{57739BFA-22AB-4D7B-9030-CC32E3C29A05}"/>
              </a:ext>
            </a:extLst>
          </p:cNvPr>
          <p:cNvSpPr txBox="1">
            <a:spLocks/>
          </p:cNvSpPr>
          <p:nvPr/>
        </p:nvSpPr>
        <p:spPr>
          <a:xfrm>
            <a:off x="6127596" y="1616695"/>
            <a:ext cx="6112069" cy="693142"/>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Clr>
                <a:srgbClr val="55A976"/>
              </a:buClr>
              <a:buFont typeface="Arial"/>
              <a:buChar char="•"/>
            </a:pPr>
            <a:r>
              <a:rPr lang="en-US" sz="2000" dirty="0">
                <a:solidFill>
                  <a:schemeClr val="tx1">
                    <a:lumMod val="75000"/>
                    <a:lumOff val="25000"/>
                  </a:schemeClr>
                </a:solidFill>
                <a:latin typeface="Century Gothic"/>
              </a:rPr>
              <a:t>Map of Protected Areas and Corridors in Bhutan provided by the Bhutan Foundation </a:t>
            </a:r>
            <a:endParaRPr lang="en-US" sz="2000" dirty="0">
              <a:solidFill>
                <a:schemeClr val="tx1">
                  <a:lumMod val="75000"/>
                  <a:lumOff val="25000"/>
                </a:schemeClr>
              </a:solidFill>
              <a:latin typeface="Century Gothic"/>
              <a:cs typeface="Calibri" panose="020F0502020204030204"/>
            </a:endParaRPr>
          </a:p>
          <a:p>
            <a:pPr marL="342900" indent="-342900">
              <a:spcAft>
                <a:spcPts val="600"/>
              </a:spcAft>
              <a:buClr>
                <a:srgbClr val="55A976"/>
              </a:buClr>
              <a:buFont typeface="Webdings" panose="05030102010509060703" pitchFamily="18" charset="2"/>
              <a:buChar char="4"/>
            </a:pPr>
            <a:endParaRPr lang="en-US" dirty="0">
              <a:solidFill>
                <a:schemeClr val="tx1">
                  <a:lumMod val="75000"/>
                  <a:lumOff val="25000"/>
                </a:schemeClr>
              </a:solidFill>
              <a:latin typeface="Century Gothic" panose="020B0502020202020204" pitchFamily="34" charset="0"/>
            </a:endParaRPr>
          </a:p>
        </p:txBody>
      </p:sp>
      <p:grpSp>
        <p:nvGrpSpPr>
          <p:cNvPr id="6" name="Group 5">
            <a:extLst>
              <a:ext uri="{FF2B5EF4-FFF2-40B4-BE49-F238E27FC236}">
                <a16:creationId xmlns:a16="http://schemas.microsoft.com/office/drawing/2014/main" id="{5B85E8B2-B379-4D65-9442-15D6A72B1386}"/>
              </a:ext>
            </a:extLst>
          </p:cNvPr>
          <p:cNvGrpSpPr/>
          <p:nvPr/>
        </p:nvGrpSpPr>
        <p:grpSpPr>
          <a:xfrm>
            <a:off x="634013" y="2337997"/>
            <a:ext cx="5323692" cy="3462479"/>
            <a:chOff x="451002" y="2718949"/>
            <a:chExt cx="5323692" cy="3462479"/>
          </a:xfrm>
        </p:grpSpPr>
        <p:pic>
          <p:nvPicPr>
            <p:cNvPr id="3" name="Picture 7" descr="A picture containing text&#10;&#10;Description automatically generated">
              <a:extLst>
                <a:ext uri="{FF2B5EF4-FFF2-40B4-BE49-F238E27FC236}">
                  <a16:creationId xmlns:a16="http://schemas.microsoft.com/office/drawing/2014/main" id="{263C4AF4-35EE-4DCA-A5F3-8B49D57D64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7840" y="2718949"/>
              <a:ext cx="5276854" cy="3063152"/>
            </a:xfrm>
            <a:prstGeom prst="rect">
              <a:avLst/>
            </a:prstGeom>
          </p:spPr>
        </p:pic>
        <p:sp>
          <p:nvSpPr>
            <p:cNvPr id="14" name="TextBox 1">
              <a:extLst>
                <a:ext uri="{FF2B5EF4-FFF2-40B4-BE49-F238E27FC236}">
                  <a16:creationId xmlns:a16="http://schemas.microsoft.com/office/drawing/2014/main" id="{BADAD7DF-6F99-4A3C-92E3-A4DB6233198A}"/>
                </a:ext>
              </a:extLst>
            </p:cNvPr>
            <p:cNvSpPr txBox="1"/>
            <p:nvPr/>
          </p:nvSpPr>
          <p:spPr>
            <a:xfrm>
              <a:off x="451002" y="5904429"/>
              <a:ext cx="2911547"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Century Gothic"/>
                  <a:cs typeface="Calibri"/>
                </a:rPr>
                <a:t>0         30        60 Kilometers</a:t>
              </a:r>
            </a:p>
          </p:txBody>
        </p:sp>
        <p:pic>
          <p:nvPicPr>
            <p:cNvPr id="9" name="Picture 22" descr="Map&#10;&#10;Description automatically generated">
              <a:extLst>
                <a:ext uri="{FF2B5EF4-FFF2-40B4-BE49-F238E27FC236}">
                  <a16:creationId xmlns:a16="http://schemas.microsoft.com/office/drawing/2014/main" id="{AA828D16-DFCB-42C0-8A7B-AF98F7A3743A}"/>
                </a:ext>
              </a:extLst>
            </p:cNvPr>
            <p:cNvPicPr>
              <a:picLocks noChangeAspect="1"/>
            </p:cNvPicPr>
            <p:nvPr/>
          </p:nvPicPr>
          <p:blipFill rotWithShape="1">
            <a:blip r:embed="rId4"/>
            <a:srcRect l="3427" t="90491" r="78438" b="6196"/>
            <a:stretch/>
          </p:blipFill>
          <p:spPr>
            <a:xfrm>
              <a:off x="504157" y="5822493"/>
              <a:ext cx="1167107" cy="138973"/>
            </a:xfrm>
            <a:prstGeom prst="rect">
              <a:avLst/>
            </a:prstGeom>
          </p:spPr>
        </p:pic>
      </p:grpSp>
      <p:pic>
        <p:nvPicPr>
          <p:cNvPr id="7" name="Picture 12">
            <a:extLst>
              <a:ext uri="{FF2B5EF4-FFF2-40B4-BE49-F238E27FC236}">
                <a16:creationId xmlns:a16="http://schemas.microsoft.com/office/drawing/2014/main" id="{0B056152-8B35-4725-A2F9-F3C9C7AC9034}"/>
              </a:ext>
            </a:extLst>
          </p:cNvPr>
          <p:cNvPicPr>
            <a:picLocks noChangeAspect="1"/>
          </p:cNvPicPr>
          <p:nvPr/>
        </p:nvPicPr>
        <p:blipFill rotWithShape="1">
          <a:blip r:embed="rId5"/>
          <a:srcRect l="-7576" r="1515" b="26863"/>
          <a:stretch/>
        </p:blipFill>
        <p:spPr>
          <a:xfrm>
            <a:off x="3221319" y="5452802"/>
            <a:ext cx="347982" cy="355755"/>
          </a:xfrm>
          <a:prstGeom prst="rect">
            <a:avLst/>
          </a:prstGeom>
        </p:spPr>
      </p:pic>
      <p:pic>
        <p:nvPicPr>
          <p:cNvPr id="12" name="Picture 12">
            <a:extLst>
              <a:ext uri="{FF2B5EF4-FFF2-40B4-BE49-F238E27FC236}">
                <a16:creationId xmlns:a16="http://schemas.microsoft.com/office/drawing/2014/main" id="{428A4742-50E8-4A15-BCB3-1075BD47E9F0}"/>
              </a:ext>
            </a:extLst>
          </p:cNvPr>
          <p:cNvPicPr>
            <a:picLocks noChangeAspect="1"/>
          </p:cNvPicPr>
          <p:nvPr/>
        </p:nvPicPr>
        <p:blipFill>
          <a:blip r:embed="rId6"/>
          <a:stretch>
            <a:fillRect/>
          </a:stretch>
        </p:blipFill>
        <p:spPr>
          <a:xfrm>
            <a:off x="3993192" y="5558921"/>
            <a:ext cx="1682750" cy="209550"/>
          </a:xfrm>
          <a:prstGeom prst="rect">
            <a:avLst/>
          </a:prstGeom>
        </p:spPr>
      </p:pic>
      <p:sp>
        <p:nvSpPr>
          <p:cNvPr id="20" name="TextBox 1">
            <a:extLst>
              <a:ext uri="{FF2B5EF4-FFF2-40B4-BE49-F238E27FC236}">
                <a16:creationId xmlns:a16="http://schemas.microsoft.com/office/drawing/2014/main" id="{833ACCA1-CCA6-44B0-8BEA-85F46C60AECE}"/>
              </a:ext>
            </a:extLst>
          </p:cNvPr>
          <p:cNvSpPr txBox="1"/>
          <p:nvPr/>
        </p:nvSpPr>
        <p:spPr>
          <a:xfrm>
            <a:off x="3704217" y="5785203"/>
            <a:ext cx="63500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Century Gothic"/>
                <a:cs typeface="Calibri"/>
              </a:rPr>
              <a:t>Low </a:t>
            </a:r>
            <a:r>
              <a:rPr lang="en-GB" sz="1200" dirty="0">
                <a:latin typeface="Century Gothic"/>
                <a:cs typeface="Calibri"/>
              </a:rPr>
              <a:t> </a:t>
            </a:r>
          </a:p>
        </p:txBody>
      </p:sp>
      <p:sp>
        <p:nvSpPr>
          <p:cNvPr id="23" name="TextBox 1">
            <a:extLst>
              <a:ext uri="{FF2B5EF4-FFF2-40B4-BE49-F238E27FC236}">
                <a16:creationId xmlns:a16="http://schemas.microsoft.com/office/drawing/2014/main" id="{833ACCA1-CCA6-44B0-8BEA-85F46C60AECE}"/>
              </a:ext>
            </a:extLst>
          </p:cNvPr>
          <p:cNvSpPr txBox="1"/>
          <p:nvPr/>
        </p:nvSpPr>
        <p:spPr>
          <a:xfrm>
            <a:off x="5423908" y="5788378"/>
            <a:ext cx="63500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Century Gothic"/>
                <a:cs typeface="Calibri"/>
              </a:rPr>
              <a:t>High </a:t>
            </a:r>
          </a:p>
        </p:txBody>
      </p:sp>
      <p:sp>
        <p:nvSpPr>
          <p:cNvPr id="32" name="TextBox 31">
            <a:extLst>
              <a:ext uri="{FF2B5EF4-FFF2-40B4-BE49-F238E27FC236}">
                <a16:creationId xmlns:a16="http://schemas.microsoft.com/office/drawing/2014/main" id="{3D036CBD-DB70-4C66-98FE-95A92C368FCD}"/>
              </a:ext>
            </a:extLst>
          </p:cNvPr>
          <p:cNvSpPr txBox="1"/>
          <p:nvPr/>
        </p:nvSpPr>
        <p:spPr>
          <a:xfrm>
            <a:off x="11047444" y="5416628"/>
            <a:ext cx="6731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Century Gothic"/>
              </a:rPr>
              <a:t>Parks</a:t>
            </a:r>
          </a:p>
        </p:txBody>
      </p:sp>
      <p:sp>
        <p:nvSpPr>
          <p:cNvPr id="34" name="TextBox 33">
            <a:extLst>
              <a:ext uri="{FF2B5EF4-FFF2-40B4-BE49-F238E27FC236}">
                <a16:creationId xmlns:a16="http://schemas.microsoft.com/office/drawing/2014/main" id="{6E719D93-9249-4D02-AF4A-91127B430D06}"/>
              </a:ext>
            </a:extLst>
          </p:cNvPr>
          <p:cNvSpPr txBox="1"/>
          <p:nvPr/>
        </p:nvSpPr>
        <p:spPr>
          <a:xfrm>
            <a:off x="11035860" y="5654945"/>
            <a:ext cx="10679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Century Gothic"/>
              </a:rPr>
              <a:t>Corridors</a:t>
            </a:r>
          </a:p>
        </p:txBody>
      </p:sp>
      <p:sp>
        <p:nvSpPr>
          <p:cNvPr id="28" name="Rectangle 27">
            <a:extLst>
              <a:ext uri="{FF2B5EF4-FFF2-40B4-BE49-F238E27FC236}">
                <a16:creationId xmlns:a16="http://schemas.microsoft.com/office/drawing/2014/main" id="{B1A077CC-5A12-46AD-9455-EB33E3F3A84E}"/>
              </a:ext>
            </a:extLst>
          </p:cNvPr>
          <p:cNvSpPr/>
          <p:nvPr/>
        </p:nvSpPr>
        <p:spPr>
          <a:xfrm>
            <a:off x="10733125" y="5441403"/>
            <a:ext cx="319484" cy="215339"/>
          </a:xfrm>
          <a:prstGeom prst="rect">
            <a:avLst/>
          </a:prstGeom>
          <a:solidFill>
            <a:srgbClr val="CFACD4"/>
          </a:solidFill>
          <a:ln>
            <a:solidFill>
              <a:srgbClr val="360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1" name="Group 20">
            <a:extLst>
              <a:ext uri="{FF2B5EF4-FFF2-40B4-BE49-F238E27FC236}">
                <a16:creationId xmlns:a16="http://schemas.microsoft.com/office/drawing/2014/main" id="{40427F9A-B7A8-F44D-8907-68E9FB0DA33D}"/>
              </a:ext>
            </a:extLst>
          </p:cNvPr>
          <p:cNvGrpSpPr/>
          <p:nvPr/>
        </p:nvGrpSpPr>
        <p:grpSpPr>
          <a:xfrm>
            <a:off x="6095769" y="2342160"/>
            <a:ext cx="5801258" cy="3451520"/>
            <a:chOff x="6095769" y="2342160"/>
            <a:chExt cx="5801258" cy="3451520"/>
          </a:xfrm>
        </p:grpSpPr>
        <p:sp>
          <p:nvSpPr>
            <p:cNvPr id="17" name="TextBox 16">
              <a:extLst>
                <a:ext uri="{FF2B5EF4-FFF2-40B4-BE49-F238E27FC236}">
                  <a16:creationId xmlns:a16="http://schemas.microsoft.com/office/drawing/2014/main" id="{9DD673E8-5A7F-4F49-A758-9F869909B20E}"/>
                </a:ext>
              </a:extLst>
            </p:cNvPr>
            <p:cNvSpPr txBox="1"/>
            <p:nvPr/>
          </p:nvSpPr>
          <p:spPr>
            <a:xfrm>
              <a:off x="6095769" y="5516681"/>
              <a:ext cx="2911547"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Century Gothic"/>
                  <a:cs typeface="Calibri"/>
                </a:rPr>
                <a:t>0         30       60 Kilometers</a:t>
              </a:r>
            </a:p>
          </p:txBody>
        </p:sp>
        <p:pic>
          <p:nvPicPr>
            <p:cNvPr id="11" name="Picture 10" descr="Map&#10;&#10;Description automatically generated">
              <a:extLst>
                <a:ext uri="{FF2B5EF4-FFF2-40B4-BE49-F238E27FC236}">
                  <a16:creationId xmlns:a16="http://schemas.microsoft.com/office/drawing/2014/main" id="{5A016EFC-B960-A44D-9728-6B6A5D7E4EB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185071" y="2342160"/>
              <a:ext cx="5711956" cy="3053654"/>
            </a:xfrm>
            <a:prstGeom prst="rect">
              <a:avLst/>
            </a:prstGeom>
          </p:spPr>
        </p:pic>
        <p:pic>
          <p:nvPicPr>
            <p:cNvPr id="16" name="Picture 15" descr="Map&#10;&#10;Description automatically generated">
              <a:extLst>
                <a:ext uri="{FF2B5EF4-FFF2-40B4-BE49-F238E27FC236}">
                  <a16:creationId xmlns:a16="http://schemas.microsoft.com/office/drawing/2014/main" id="{91206E7C-189C-8346-9CCE-4CE8AEB120D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12" t="85915" r="79956" b="11892"/>
            <a:stretch/>
          </p:blipFill>
          <p:spPr>
            <a:xfrm>
              <a:off x="6209536" y="5460462"/>
              <a:ext cx="1115678" cy="94769"/>
            </a:xfrm>
            <a:prstGeom prst="rect">
              <a:avLst/>
            </a:prstGeom>
          </p:spPr>
        </p:pic>
      </p:grpSp>
      <p:sp>
        <p:nvSpPr>
          <p:cNvPr id="27" name="Rectangle 26">
            <a:extLst>
              <a:ext uri="{FF2B5EF4-FFF2-40B4-BE49-F238E27FC236}">
                <a16:creationId xmlns:a16="http://schemas.microsoft.com/office/drawing/2014/main" id="{66B1F938-8671-634E-B994-8C8146040592}"/>
              </a:ext>
            </a:extLst>
          </p:cNvPr>
          <p:cNvSpPr/>
          <p:nvPr/>
        </p:nvSpPr>
        <p:spPr>
          <a:xfrm>
            <a:off x="10733125" y="5711736"/>
            <a:ext cx="319484" cy="215339"/>
          </a:xfrm>
          <a:prstGeom prst="rect">
            <a:avLst/>
          </a:prstGeom>
          <a:solidFill>
            <a:srgbClr val="B5DEF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2" name="Picture 12">
            <a:extLst>
              <a:ext uri="{FF2B5EF4-FFF2-40B4-BE49-F238E27FC236}">
                <a16:creationId xmlns:a16="http://schemas.microsoft.com/office/drawing/2014/main" id="{FE9967A2-56AA-4F9B-9419-EE906C7E3D18}"/>
              </a:ext>
            </a:extLst>
          </p:cNvPr>
          <p:cNvPicPr>
            <a:picLocks noChangeAspect="1"/>
          </p:cNvPicPr>
          <p:nvPr/>
        </p:nvPicPr>
        <p:blipFill rotWithShape="1">
          <a:blip r:embed="rId5"/>
          <a:srcRect l="-7576" r="1515" b="26863"/>
          <a:stretch/>
        </p:blipFill>
        <p:spPr>
          <a:xfrm>
            <a:off x="9059583" y="5441595"/>
            <a:ext cx="347982" cy="355755"/>
          </a:xfrm>
          <a:prstGeom prst="rect">
            <a:avLst/>
          </a:prstGeom>
        </p:spPr>
      </p:pic>
      <p:sp>
        <p:nvSpPr>
          <p:cNvPr id="33" name="TextBox 32">
            <a:extLst>
              <a:ext uri="{FF2B5EF4-FFF2-40B4-BE49-F238E27FC236}">
                <a16:creationId xmlns:a16="http://schemas.microsoft.com/office/drawing/2014/main" id="{D35D4EBE-B29D-CE41-B23F-2E29D962A44E}"/>
              </a:ext>
            </a:extLst>
          </p:cNvPr>
          <p:cNvSpPr txBox="1"/>
          <p:nvPr/>
        </p:nvSpPr>
        <p:spPr>
          <a:xfrm>
            <a:off x="3231960" y="5661976"/>
            <a:ext cx="347982" cy="369332"/>
          </a:xfrm>
          <a:prstGeom prst="rect">
            <a:avLst/>
          </a:prstGeom>
          <a:noFill/>
        </p:spPr>
        <p:txBody>
          <a:bodyPr wrap="square" rtlCol="0">
            <a:spAutoFit/>
          </a:bodyPr>
          <a:lstStyle/>
          <a:p>
            <a:r>
              <a:rPr lang="en-GB" dirty="0">
                <a:latin typeface="Century Gothic" panose="020B0502020202020204" pitchFamily="34" charset="0"/>
              </a:rPr>
              <a:t>N</a:t>
            </a:r>
          </a:p>
        </p:txBody>
      </p:sp>
      <p:sp>
        <p:nvSpPr>
          <p:cNvPr id="35" name="TextBox 34">
            <a:extLst>
              <a:ext uri="{FF2B5EF4-FFF2-40B4-BE49-F238E27FC236}">
                <a16:creationId xmlns:a16="http://schemas.microsoft.com/office/drawing/2014/main" id="{568FFBCD-822B-7C4A-80B7-FCD3D1714E1E}"/>
              </a:ext>
            </a:extLst>
          </p:cNvPr>
          <p:cNvSpPr txBox="1"/>
          <p:nvPr/>
        </p:nvSpPr>
        <p:spPr>
          <a:xfrm>
            <a:off x="9079161" y="5634739"/>
            <a:ext cx="347982" cy="369332"/>
          </a:xfrm>
          <a:prstGeom prst="rect">
            <a:avLst/>
          </a:prstGeom>
          <a:noFill/>
        </p:spPr>
        <p:txBody>
          <a:bodyPr wrap="square" rtlCol="0">
            <a:spAutoFit/>
          </a:bodyPr>
          <a:lstStyle/>
          <a:p>
            <a:r>
              <a:rPr lang="en-GB" dirty="0">
                <a:latin typeface="Century Gothic" panose="020B0502020202020204" pitchFamily="34" charset="0"/>
              </a:rPr>
              <a:t>N</a:t>
            </a:r>
          </a:p>
        </p:txBody>
      </p:sp>
    </p:spTree>
    <p:extLst>
      <p:ext uri="{BB962C8B-B14F-4D97-AF65-F5344CB8AC3E}">
        <p14:creationId xmlns:p14="http://schemas.microsoft.com/office/powerpoint/2010/main" val="1214222616"/>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4854" y="214893"/>
            <a:ext cx="11717146" cy="636814"/>
          </a:xfrm>
          <a:prstGeom prst="rect">
            <a:avLst/>
          </a:prstGeom>
        </p:spPr>
        <p:txBody>
          <a:bodyPr wrap="square" lIns="91440" tIns="45720" rIns="91440" bIns="45720" anchor="ctr">
            <a:noAutofit/>
          </a:bodyPr>
          <a:lstStyle/>
          <a:p>
            <a:r>
              <a:rPr lang="en-US" sz="4000" b="1" dirty="0">
                <a:solidFill>
                  <a:srgbClr val="66A478"/>
                </a:solidFill>
                <a:latin typeface="Century Gothic" panose="020F0302020204030204"/>
              </a:rPr>
              <a:t>METHODOLOGY:</a:t>
            </a:r>
            <a:r>
              <a:rPr lang="en-US" sz="3200" b="1" dirty="0">
                <a:solidFill>
                  <a:srgbClr val="66A478"/>
                </a:solidFill>
                <a:latin typeface="Century Gothic" panose="020F0302020204030204"/>
              </a:rPr>
              <a:t> </a:t>
            </a:r>
            <a:r>
              <a:rPr lang="en-US" sz="4000" b="1" dirty="0">
                <a:solidFill>
                  <a:srgbClr val="66A478"/>
                </a:solidFill>
                <a:latin typeface="Century Gothic" panose="020F0302020204030204"/>
              </a:rPr>
              <a:t>Data Processing &amp; Analysis</a:t>
            </a:r>
          </a:p>
        </p:txBody>
      </p:sp>
      <p:sp>
        <p:nvSpPr>
          <p:cNvPr id="10" name="Rectangle: Rounded Corners 9">
            <a:extLst>
              <a:ext uri="{FF2B5EF4-FFF2-40B4-BE49-F238E27FC236}">
                <a16:creationId xmlns:a16="http://schemas.microsoft.com/office/drawing/2014/main" id="{DBA287BF-E486-499D-A8D0-06897C69CC9B}"/>
              </a:ext>
            </a:extLst>
          </p:cNvPr>
          <p:cNvSpPr/>
          <p:nvPr/>
        </p:nvSpPr>
        <p:spPr>
          <a:xfrm>
            <a:off x="3348916" y="3458758"/>
            <a:ext cx="2298645" cy="731831"/>
          </a:xfrm>
          <a:prstGeom prst="roundRect">
            <a:avLst/>
          </a:prstGeom>
          <a:solidFill>
            <a:srgbClr val="DEF0CC"/>
          </a:solidFill>
          <a:ln>
            <a:solidFill>
              <a:srgbClr val="66A478"/>
            </a:solid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2000" dirty="0">
                <a:solidFill>
                  <a:srgbClr val="3F3F3F"/>
                </a:solidFill>
                <a:latin typeface="Century Gothic"/>
                <a:cs typeface="Calibri"/>
              </a:rPr>
              <a:t>Resistance</a:t>
            </a:r>
          </a:p>
          <a:p>
            <a:pPr algn="ctr"/>
            <a:r>
              <a:rPr lang="en-US" sz="2000" dirty="0">
                <a:solidFill>
                  <a:srgbClr val="3F3F3F"/>
                </a:solidFill>
                <a:latin typeface="Century Gothic"/>
                <a:cs typeface="Calibri"/>
              </a:rPr>
              <a:t>Raster</a:t>
            </a:r>
          </a:p>
        </p:txBody>
      </p:sp>
      <p:sp>
        <p:nvSpPr>
          <p:cNvPr id="11" name="Rectangle: Rounded Corners 10">
            <a:extLst>
              <a:ext uri="{FF2B5EF4-FFF2-40B4-BE49-F238E27FC236}">
                <a16:creationId xmlns:a16="http://schemas.microsoft.com/office/drawing/2014/main" id="{9543C4EF-EC27-4B17-B740-5FD44B70CE27}"/>
              </a:ext>
            </a:extLst>
          </p:cNvPr>
          <p:cNvSpPr/>
          <p:nvPr/>
        </p:nvSpPr>
        <p:spPr>
          <a:xfrm>
            <a:off x="815634" y="3459299"/>
            <a:ext cx="2233988" cy="739356"/>
          </a:xfrm>
          <a:prstGeom prst="roundRect">
            <a:avLst/>
          </a:prstGeom>
          <a:solidFill>
            <a:srgbClr val="DEF0CC"/>
          </a:solidFill>
          <a:ln>
            <a:solidFill>
              <a:srgbClr val="66A478"/>
            </a:solid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2000" dirty="0">
                <a:solidFill>
                  <a:srgbClr val="3F3F3F"/>
                </a:solidFill>
                <a:latin typeface="Century Gothic"/>
                <a:cs typeface="Calibri"/>
              </a:rPr>
              <a:t>Protected Areas Map</a:t>
            </a:r>
            <a:endParaRPr lang="en-US" sz="2000" dirty="0">
              <a:solidFill>
                <a:srgbClr val="3F3F3F"/>
              </a:solidFill>
              <a:latin typeface="Century Gothic"/>
            </a:endParaRPr>
          </a:p>
        </p:txBody>
      </p:sp>
      <p:sp>
        <p:nvSpPr>
          <p:cNvPr id="13" name="Rectangle: Rounded Corners 12">
            <a:extLst>
              <a:ext uri="{FF2B5EF4-FFF2-40B4-BE49-F238E27FC236}">
                <a16:creationId xmlns:a16="http://schemas.microsoft.com/office/drawing/2014/main" id="{EC0E11DE-5EFE-49B9-855A-62E2E1E28688}"/>
              </a:ext>
            </a:extLst>
          </p:cNvPr>
          <p:cNvSpPr/>
          <p:nvPr/>
        </p:nvSpPr>
        <p:spPr>
          <a:xfrm>
            <a:off x="759020" y="5630222"/>
            <a:ext cx="4881499" cy="531963"/>
          </a:xfrm>
          <a:prstGeom prst="roundRect">
            <a:avLst/>
          </a:prstGeom>
          <a:solidFill>
            <a:srgbClr val="DEF0CC"/>
          </a:solidFill>
          <a:ln>
            <a:solidFill>
              <a:srgbClr val="66A478"/>
            </a:solid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2000" dirty="0">
                <a:solidFill>
                  <a:schemeClr val="tx1">
                    <a:lumMod val="75000"/>
                    <a:lumOff val="25000"/>
                  </a:schemeClr>
                </a:solidFill>
                <a:latin typeface="Century Gothic"/>
                <a:cs typeface="Calibri"/>
              </a:rPr>
              <a:t>Map of Potential Elephant Corridors</a:t>
            </a:r>
            <a:endParaRPr lang="en-US" sz="2000" dirty="0">
              <a:solidFill>
                <a:schemeClr val="tx1">
                  <a:lumMod val="75000"/>
                  <a:lumOff val="25000"/>
                </a:schemeClr>
              </a:solidFill>
              <a:latin typeface="Century Gothic"/>
            </a:endParaRPr>
          </a:p>
        </p:txBody>
      </p:sp>
      <p:sp>
        <p:nvSpPr>
          <p:cNvPr id="16" name="Arrow: Right 15">
            <a:extLst>
              <a:ext uri="{FF2B5EF4-FFF2-40B4-BE49-F238E27FC236}">
                <a16:creationId xmlns:a16="http://schemas.microsoft.com/office/drawing/2014/main" id="{261C2818-4C9D-4F76-A271-3E9FB1473B66}"/>
              </a:ext>
            </a:extLst>
          </p:cNvPr>
          <p:cNvSpPr/>
          <p:nvPr/>
        </p:nvSpPr>
        <p:spPr>
          <a:xfrm rot="5400000">
            <a:off x="9004936" y="4531056"/>
            <a:ext cx="232556" cy="274499"/>
          </a:xfrm>
          <a:prstGeom prst="rightArrow">
            <a:avLst/>
          </a:prstGeom>
          <a:solidFill>
            <a:schemeClr val="bg1">
              <a:lumMod val="95000"/>
            </a:schemeClr>
          </a:solidFill>
          <a:ln>
            <a:solidFill>
              <a:srgbClr val="66A478"/>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7" name="Arrow: Right 16">
            <a:extLst>
              <a:ext uri="{FF2B5EF4-FFF2-40B4-BE49-F238E27FC236}">
                <a16:creationId xmlns:a16="http://schemas.microsoft.com/office/drawing/2014/main" id="{E02E6BB0-932D-4FA8-8524-A9D48D7C70EA}"/>
              </a:ext>
            </a:extLst>
          </p:cNvPr>
          <p:cNvSpPr/>
          <p:nvPr/>
        </p:nvSpPr>
        <p:spPr>
          <a:xfrm rot="5400000">
            <a:off x="8976334" y="2846015"/>
            <a:ext cx="256542" cy="277056"/>
          </a:xfrm>
          <a:prstGeom prst="rightArrow">
            <a:avLst/>
          </a:prstGeom>
          <a:solidFill>
            <a:schemeClr val="bg1">
              <a:lumMod val="95000"/>
            </a:schemeClr>
          </a:solidFill>
          <a:ln>
            <a:solidFill>
              <a:srgbClr val="66A478"/>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8" name="Arrow: Right 17">
            <a:extLst>
              <a:ext uri="{FF2B5EF4-FFF2-40B4-BE49-F238E27FC236}">
                <a16:creationId xmlns:a16="http://schemas.microsoft.com/office/drawing/2014/main" id="{4D14B975-580B-40B9-96F0-C3FAA8E3B0DF}"/>
              </a:ext>
            </a:extLst>
          </p:cNvPr>
          <p:cNvSpPr/>
          <p:nvPr/>
        </p:nvSpPr>
        <p:spPr>
          <a:xfrm rot="7140000">
            <a:off x="2641532" y="3128102"/>
            <a:ext cx="281143" cy="292585"/>
          </a:xfrm>
          <a:prstGeom prst="rightArrow">
            <a:avLst/>
          </a:prstGeom>
          <a:solidFill>
            <a:schemeClr val="bg1">
              <a:lumMod val="95000"/>
            </a:schemeClr>
          </a:solidFill>
          <a:ln>
            <a:solidFill>
              <a:srgbClr val="66A478"/>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9" name="Arrow: Right 18">
            <a:extLst>
              <a:ext uri="{FF2B5EF4-FFF2-40B4-BE49-F238E27FC236}">
                <a16:creationId xmlns:a16="http://schemas.microsoft.com/office/drawing/2014/main" id="{0AD75F52-2D7C-4F95-A18B-7613B82597F6}"/>
              </a:ext>
            </a:extLst>
          </p:cNvPr>
          <p:cNvSpPr/>
          <p:nvPr/>
        </p:nvSpPr>
        <p:spPr>
          <a:xfrm rot="4080000">
            <a:off x="3500872" y="3118621"/>
            <a:ext cx="283278" cy="304426"/>
          </a:xfrm>
          <a:prstGeom prst="rightArrow">
            <a:avLst/>
          </a:prstGeom>
          <a:solidFill>
            <a:schemeClr val="bg1">
              <a:lumMod val="95000"/>
            </a:schemeClr>
          </a:solidFill>
          <a:ln>
            <a:solidFill>
              <a:srgbClr val="66A478"/>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A01FDEAC-84BF-4CC1-9EB2-95CB59045F95}"/>
              </a:ext>
            </a:extLst>
          </p:cNvPr>
          <p:cNvSpPr/>
          <p:nvPr/>
        </p:nvSpPr>
        <p:spPr>
          <a:xfrm>
            <a:off x="6590999" y="3181780"/>
            <a:ext cx="5021673" cy="548640"/>
          </a:xfrm>
          <a:prstGeom prst="roundRect">
            <a:avLst/>
          </a:prstGeom>
          <a:solidFill>
            <a:srgbClr val="DEF0CC"/>
          </a:solidFill>
          <a:ln>
            <a:solidFill>
              <a:srgbClr val="66A478"/>
            </a:solid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2000" dirty="0" smtClean="0">
                <a:solidFill>
                  <a:srgbClr val="3F3F3F"/>
                </a:solidFill>
                <a:latin typeface="Century Gothic"/>
                <a:cs typeface="Calibri"/>
              </a:rPr>
              <a:t>Multispectral Composites </a:t>
            </a:r>
          </a:p>
          <a:p>
            <a:pPr algn="ctr"/>
            <a:r>
              <a:rPr lang="en-US" sz="2000" dirty="0" smtClean="0">
                <a:solidFill>
                  <a:srgbClr val="3F3F3F"/>
                </a:solidFill>
                <a:latin typeface="Century Gothic"/>
                <a:cs typeface="Calibri"/>
              </a:rPr>
              <a:t>(</a:t>
            </a:r>
            <a:r>
              <a:rPr lang="en-US" sz="1600" dirty="0">
                <a:solidFill>
                  <a:srgbClr val="3F3F3F"/>
                </a:solidFill>
                <a:latin typeface="Century Gothic"/>
                <a:cs typeface="Calibri"/>
              </a:rPr>
              <a:t>2010, 2015 &amp; 2020</a:t>
            </a:r>
            <a:r>
              <a:rPr lang="en-US" sz="2000" dirty="0">
                <a:solidFill>
                  <a:srgbClr val="3F3F3F"/>
                </a:solidFill>
                <a:latin typeface="Century Gothic"/>
                <a:cs typeface="Calibri"/>
              </a:rPr>
              <a:t>)</a:t>
            </a:r>
            <a:endParaRPr lang="en-US" sz="2000" dirty="0">
              <a:solidFill>
                <a:srgbClr val="3F3F3F"/>
              </a:solidFill>
              <a:latin typeface="Century Gothic"/>
            </a:endParaRPr>
          </a:p>
        </p:txBody>
      </p:sp>
      <p:sp>
        <p:nvSpPr>
          <p:cNvPr id="4" name="Rectangle: Rounded Corners 3">
            <a:extLst>
              <a:ext uri="{FF2B5EF4-FFF2-40B4-BE49-F238E27FC236}">
                <a16:creationId xmlns:a16="http://schemas.microsoft.com/office/drawing/2014/main" id="{6F6EFF60-B03D-40E9-A4A0-4DCEBD1853C6}"/>
              </a:ext>
            </a:extLst>
          </p:cNvPr>
          <p:cNvSpPr/>
          <p:nvPr/>
        </p:nvSpPr>
        <p:spPr>
          <a:xfrm>
            <a:off x="1033181" y="993962"/>
            <a:ext cx="4342278" cy="470647"/>
          </a:xfrm>
          <a:prstGeom prst="roundRect">
            <a:avLst/>
          </a:prstGeom>
          <a:solidFill>
            <a:schemeClr val="accent6">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75000"/>
                    <a:lumOff val="25000"/>
                  </a:schemeClr>
                </a:solidFill>
                <a:latin typeface="Century Gothic"/>
                <a:cs typeface="Calibri"/>
              </a:rPr>
              <a:t>Potential Corridor Map</a:t>
            </a:r>
            <a:endParaRPr lang="en-US" sz="2400" dirty="0">
              <a:solidFill>
                <a:schemeClr val="tx1">
                  <a:lumMod val="75000"/>
                  <a:lumOff val="25000"/>
                </a:schemeClr>
              </a:solidFill>
              <a:latin typeface="Century Gothic"/>
            </a:endParaRPr>
          </a:p>
        </p:txBody>
      </p:sp>
      <p:sp>
        <p:nvSpPr>
          <p:cNvPr id="5" name="Arrow: Right 4">
            <a:extLst>
              <a:ext uri="{FF2B5EF4-FFF2-40B4-BE49-F238E27FC236}">
                <a16:creationId xmlns:a16="http://schemas.microsoft.com/office/drawing/2014/main" id="{A55B956B-E4D1-4B21-81DF-97EF2E675F8B}"/>
              </a:ext>
            </a:extLst>
          </p:cNvPr>
          <p:cNvSpPr/>
          <p:nvPr/>
        </p:nvSpPr>
        <p:spPr>
          <a:xfrm rot="4080000">
            <a:off x="2722084" y="4250659"/>
            <a:ext cx="272071" cy="282017"/>
          </a:xfrm>
          <a:prstGeom prst="rightArrow">
            <a:avLst/>
          </a:prstGeom>
          <a:solidFill>
            <a:schemeClr val="bg1">
              <a:lumMod val="95000"/>
            </a:schemeClr>
          </a:solidFill>
          <a:ln>
            <a:solidFill>
              <a:srgbClr val="66A478"/>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6" name="Arrow: Right 5">
            <a:extLst>
              <a:ext uri="{FF2B5EF4-FFF2-40B4-BE49-F238E27FC236}">
                <a16:creationId xmlns:a16="http://schemas.microsoft.com/office/drawing/2014/main" id="{9DD40514-369C-429A-85A9-D5E6B0A0FF84}"/>
              </a:ext>
            </a:extLst>
          </p:cNvPr>
          <p:cNvSpPr/>
          <p:nvPr/>
        </p:nvSpPr>
        <p:spPr>
          <a:xfrm rot="7140000">
            <a:off x="3392876" y="4271251"/>
            <a:ext cx="275540" cy="258968"/>
          </a:xfrm>
          <a:prstGeom prst="rightArrow">
            <a:avLst/>
          </a:prstGeom>
          <a:solidFill>
            <a:schemeClr val="bg1">
              <a:lumMod val="95000"/>
            </a:schemeClr>
          </a:solidFill>
          <a:ln>
            <a:solidFill>
              <a:srgbClr val="66A478"/>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 name="Arrow: Right 6">
            <a:extLst>
              <a:ext uri="{FF2B5EF4-FFF2-40B4-BE49-F238E27FC236}">
                <a16:creationId xmlns:a16="http://schemas.microsoft.com/office/drawing/2014/main" id="{5C53F6B7-CF9B-4B21-B30A-D6E53679874A}"/>
              </a:ext>
            </a:extLst>
          </p:cNvPr>
          <p:cNvSpPr/>
          <p:nvPr/>
        </p:nvSpPr>
        <p:spPr>
          <a:xfrm rot="5400000">
            <a:off x="3066684" y="5304732"/>
            <a:ext cx="243043" cy="307825"/>
          </a:xfrm>
          <a:prstGeom prst="rightArrow">
            <a:avLst/>
          </a:prstGeom>
          <a:solidFill>
            <a:schemeClr val="bg1">
              <a:lumMod val="95000"/>
            </a:schemeClr>
          </a:solidFill>
          <a:ln>
            <a:solidFill>
              <a:srgbClr val="66A478"/>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7" name="Rectangle: Rounded Corners 26">
            <a:extLst>
              <a:ext uri="{FF2B5EF4-FFF2-40B4-BE49-F238E27FC236}">
                <a16:creationId xmlns:a16="http://schemas.microsoft.com/office/drawing/2014/main" id="{0F57C143-2B43-42AB-AB5C-4E9170B10F99}"/>
              </a:ext>
            </a:extLst>
          </p:cNvPr>
          <p:cNvSpPr/>
          <p:nvPr/>
        </p:nvSpPr>
        <p:spPr>
          <a:xfrm>
            <a:off x="6933078" y="993962"/>
            <a:ext cx="4342278" cy="470647"/>
          </a:xfrm>
          <a:prstGeom prst="roundRect">
            <a:avLst/>
          </a:prstGeom>
          <a:solidFill>
            <a:schemeClr val="accent6">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tx1">
                    <a:lumMod val="75000"/>
                    <a:lumOff val="25000"/>
                  </a:schemeClr>
                </a:solidFill>
                <a:latin typeface="Century Gothic"/>
                <a:cs typeface="Calibri"/>
              </a:rPr>
              <a:t>LULC Maps</a:t>
            </a:r>
            <a:endParaRPr lang="en-US" sz="2400" dirty="0">
              <a:solidFill>
                <a:schemeClr val="tx1">
                  <a:lumMod val="75000"/>
                  <a:lumOff val="25000"/>
                </a:schemeClr>
              </a:solidFill>
              <a:latin typeface="Century Gothic"/>
            </a:endParaRPr>
          </a:p>
        </p:txBody>
      </p:sp>
      <p:sp>
        <p:nvSpPr>
          <p:cNvPr id="8" name="Rectangle: Rounded Corners 7">
            <a:extLst>
              <a:ext uri="{FF2B5EF4-FFF2-40B4-BE49-F238E27FC236}">
                <a16:creationId xmlns:a16="http://schemas.microsoft.com/office/drawing/2014/main" id="{9510DA2A-EB56-4655-BBA4-94FD341B4C16}"/>
              </a:ext>
            </a:extLst>
          </p:cNvPr>
          <p:cNvSpPr/>
          <p:nvPr/>
        </p:nvSpPr>
        <p:spPr>
          <a:xfrm>
            <a:off x="7603455" y="5579291"/>
            <a:ext cx="3054971" cy="534228"/>
          </a:xfrm>
          <a:prstGeom prst="roundRect">
            <a:avLst/>
          </a:prstGeom>
          <a:solidFill>
            <a:srgbClr val="DEF0CC"/>
          </a:solidFill>
          <a:ln>
            <a:solidFill>
              <a:srgbClr val="66A478"/>
            </a:solid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2000" dirty="0">
                <a:solidFill>
                  <a:srgbClr val="3F3F3F"/>
                </a:solidFill>
                <a:latin typeface="Century Gothic"/>
                <a:cs typeface="Calibri"/>
              </a:rPr>
              <a:t>Accuracy Assessment</a:t>
            </a:r>
            <a:endParaRPr lang="en-US" dirty="0"/>
          </a:p>
        </p:txBody>
      </p:sp>
      <p:sp>
        <p:nvSpPr>
          <p:cNvPr id="12" name="Rectangle: Rounded Corners 11">
            <a:extLst>
              <a:ext uri="{FF2B5EF4-FFF2-40B4-BE49-F238E27FC236}">
                <a16:creationId xmlns:a16="http://schemas.microsoft.com/office/drawing/2014/main" id="{2AF049F9-759D-48B5-85DA-2F347C92E32B}"/>
              </a:ext>
            </a:extLst>
          </p:cNvPr>
          <p:cNvSpPr/>
          <p:nvPr/>
        </p:nvSpPr>
        <p:spPr>
          <a:xfrm>
            <a:off x="6872268" y="4824194"/>
            <a:ext cx="4523013" cy="440481"/>
          </a:xfrm>
          <a:prstGeom prst="roundRect">
            <a:avLst/>
          </a:prstGeom>
          <a:solidFill>
            <a:srgbClr val="DEF0CC"/>
          </a:solidFill>
          <a:ln>
            <a:solidFill>
              <a:srgbClr val="66A478"/>
            </a:solid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2000" dirty="0">
                <a:solidFill>
                  <a:srgbClr val="3F3F3F"/>
                </a:solidFill>
                <a:latin typeface="Century Gothic"/>
                <a:cs typeface="Calibri"/>
              </a:rPr>
              <a:t>LULC Maps – 5 classes (</a:t>
            </a:r>
            <a:r>
              <a:rPr lang="en-US" sz="1600" dirty="0">
                <a:solidFill>
                  <a:srgbClr val="3F3F3F"/>
                </a:solidFill>
                <a:latin typeface="Century Gothic"/>
                <a:cs typeface="Calibri"/>
              </a:rPr>
              <a:t>2010 &amp; 2015</a:t>
            </a:r>
            <a:r>
              <a:rPr lang="en-US" sz="2000" dirty="0">
                <a:solidFill>
                  <a:srgbClr val="3F3F3F"/>
                </a:solidFill>
                <a:latin typeface="Century Gothic"/>
                <a:cs typeface="Calibri"/>
              </a:rPr>
              <a:t>)</a:t>
            </a:r>
            <a:endParaRPr lang="en-US" sz="2000" dirty="0">
              <a:solidFill>
                <a:srgbClr val="3F3F3F"/>
              </a:solidFill>
              <a:latin typeface="Century Gothic"/>
            </a:endParaRPr>
          </a:p>
        </p:txBody>
      </p:sp>
      <p:sp>
        <p:nvSpPr>
          <p:cNvPr id="14" name="Arrow: Right 13">
            <a:extLst>
              <a:ext uri="{FF2B5EF4-FFF2-40B4-BE49-F238E27FC236}">
                <a16:creationId xmlns:a16="http://schemas.microsoft.com/office/drawing/2014/main" id="{68FF13C6-8283-49F9-9E90-9CFFE93F263B}"/>
              </a:ext>
            </a:extLst>
          </p:cNvPr>
          <p:cNvSpPr/>
          <p:nvPr/>
        </p:nvSpPr>
        <p:spPr>
          <a:xfrm rot="5400000">
            <a:off x="8994852" y="5294179"/>
            <a:ext cx="243760" cy="274499"/>
          </a:xfrm>
          <a:prstGeom prst="rightArrow">
            <a:avLst/>
          </a:prstGeom>
          <a:solidFill>
            <a:schemeClr val="bg1">
              <a:lumMod val="95000"/>
            </a:schemeClr>
          </a:solidFill>
          <a:ln>
            <a:solidFill>
              <a:srgbClr val="66A478"/>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2" name="Rectangle: Rounded Corners 31">
            <a:extLst>
              <a:ext uri="{FF2B5EF4-FFF2-40B4-BE49-F238E27FC236}">
                <a16:creationId xmlns:a16="http://schemas.microsoft.com/office/drawing/2014/main" id="{A81B2359-86D0-4F16-A1B4-F7BABE865DBA}"/>
              </a:ext>
            </a:extLst>
          </p:cNvPr>
          <p:cNvSpPr/>
          <p:nvPr/>
        </p:nvSpPr>
        <p:spPr>
          <a:xfrm>
            <a:off x="3271596" y="1538070"/>
            <a:ext cx="2662835" cy="731831"/>
          </a:xfrm>
          <a:prstGeom prst="roundRect">
            <a:avLst/>
          </a:prstGeom>
          <a:solidFill>
            <a:srgbClr val="DEF0CC"/>
          </a:solidFill>
          <a:ln>
            <a:solidFill>
              <a:srgbClr val="66A478"/>
            </a:solid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2000" dirty="0">
                <a:solidFill>
                  <a:srgbClr val="3F3F3F"/>
                </a:solidFill>
                <a:latin typeface="Century Gothic"/>
                <a:cs typeface="Calibri"/>
              </a:rPr>
              <a:t>Habitat Suitability Model from Term I</a:t>
            </a:r>
            <a:endParaRPr lang="en-US" dirty="0"/>
          </a:p>
        </p:txBody>
      </p:sp>
      <p:sp>
        <p:nvSpPr>
          <p:cNvPr id="34" name="Rectangle: Rounded Corners 33">
            <a:extLst>
              <a:ext uri="{FF2B5EF4-FFF2-40B4-BE49-F238E27FC236}">
                <a16:creationId xmlns:a16="http://schemas.microsoft.com/office/drawing/2014/main" id="{DD9760C7-3470-4BBE-8703-F39DF21EF7DC}"/>
              </a:ext>
            </a:extLst>
          </p:cNvPr>
          <p:cNvSpPr/>
          <p:nvPr/>
        </p:nvSpPr>
        <p:spPr>
          <a:xfrm>
            <a:off x="508594" y="1533007"/>
            <a:ext cx="2659811" cy="733754"/>
          </a:xfrm>
          <a:prstGeom prst="roundRect">
            <a:avLst/>
          </a:prstGeom>
          <a:solidFill>
            <a:srgbClr val="DEF0CC"/>
          </a:solidFill>
          <a:ln>
            <a:solidFill>
              <a:srgbClr val="66A478"/>
            </a:solid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2000" dirty="0">
                <a:solidFill>
                  <a:srgbClr val="3F3F3F"/>
                </a:solidFill>
                <a:latin typeface="Century Gothic"/>
                <a:cs typeface="Calibri"/>
              </a:rPr>
              <a:t>Bhutan Foundation GIS Data</a:t>
            </a:r>
          </a:p>
        </p:txBody>
      </p:sp>
      <p:sp>
        <p:nvSpPr>
          <p:cNvPr id="36" name="Arrow: Right 35">
            <a:extLst>
              <a:ext uri="{FF2B5EF4-FFF2-40B4-BE49-F238E27FC236}">
                <a16:creationId xmlns:a16="http://schemas.microsoft.com/office/drawing/2014/main" id="{ACB63F4C-EE37-4764-90F3-F5CA9F4B5931}"/>
              </a:ext>
            </a:extLst>
          </p:cNvPr>
          <p:cNvSpPr/>
          <p:nvPr/>
        </p:nvSpPr>
        <p:spPr>
          <a:xfrm rot="7140000">
            <a:off x="3499904" y="2316797"/>
            <a:ext cx="281143" cy="292585"/>
          </a:xfrm>
          <a:prstGeom prst="rightArrow">
            <a:avLst/>
          </a:prstGeom>
          <a:solidFill>
            <a:schemeClr val="bg1">
              <a:lumMod val="95000"/>
            </a:schemeClr>
          </a:solidFill>
          <a:ln>
            <a:solidFill>
              <a:srgbClr val="66A478"/>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8" name="Arrow: Right 37">
            <a:extLst>
              <a:ext uri="{FF2B5EF4-FFF2-40B4-BE49-F238E27FC236}">
                <a16:creationId xmlns:a16="http://schemas.microsoft.com/office/drawing/2014/main" id="{6B295E0D-DF8B-4EB2-9550-0BC2C7417057}"/>
              </a:ext>
            </a:extLst>
          </p:cNvPr>
          <p:cNvSpPr/>
          <p:nvPr/>
        </p:nvSpPr>
        <p:spPr>
          <a:xfrm rot="4080000">
            <a:off x="2655950" y="2307316"/>
            <a:ext cx="283278" cy="304426"/>
          </a:xfrm>
          <a:prstGeom prst="rightArrow">
            <a:avLst/>
          </a:prstGeom>
          <a:solidFill>
            <a:schemeClr val="bg1">
              <a:lumMod val="95000"/>
            </a:schemeClr>
          </a:solidFill>
          <a:ln>
            <a:solidFill>
              <a:srgbClr val="66A478"/>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4" name="Rectangle: Rounded Corners 43">
            <a:extLst>
              <a:ext uri="{FF2B5EF4-FFF2-40B4-BE49-F238E27FC236}">
                <a16:creationId xmlns:a16="http://schemas.microsoft.com/office/drawing/2014/main" id="{0F93F142-6245-475B-B78A-E82C6609DF70}"/>
              </a:ext>
            </a:extLst>
          </p:cNvPr>
          <p:cNvSpPr/>
          <p:nvPr/>
        </p:nvSpPr>
        <p:spPr>
          <a:xfrm>
            <a:off x="7392553" y="1534878"/>
            <a:ext cx="3465957" cy="492078"/>
          </a:xfrm>
          <a:prstGeom prst="roundRect">
            <a:avLst/>
          </a:prstGeom>
          <a:solidFill>
            <a:srgbClr val="DEF0CC"/>
          </a:solidFill>
          <a:ln>
            <a:solidFill>
              <a:srgbClr val="66A478"/>
            </a:solid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2000" dirty="0">
                <a:solidFill>
                  <a:srgbClr val="3F3F3F"/>
                </a:solidFill>
                <a:latin typeface="Century Gothic"/>
                <a:cs typeface="Calibri"/>
              </a:rPr>
              <a:t>Landsat Mosaics from GEE</a:t>
            </a:r>
          </a:p>
        </p:txBody>
      </p:sp>
      <p:sp>
        <p:nvSpPr>
          <p:cNvPr id="46" name="Arrow: Right 45">
            <a:extLst>
              <a:ext uri="{FF2B5EF4-FFF2-40B4-BE49-F238E27FC236}">
                <a16:creationId xmlns:a16="http://schemas.microsoft.com/office/drawing/2014/main" id="{654C5A13-A4DF-4775-BD66-8B36E0776C55}"/>
              </a:ext>
            </a:extLst>
          </p:cNvPr>
          <p:cNvSpPr/>
          <p:nvPr/>
        </p:nvSpPr>
        <p:spPr>
          <a:xfrm rot="5400000">
            <a:off x="8969494" y="2060183"/>
            <a:ext cx="247526" cy="281379"/>
          </a:xfrm>
          <a:prstGeom prst="rightArrow">
            <a:avLst/>
          </a:prstGeom>
          <a:solidFill>
            <a:schemeClr val="bg1">
              <a:lumMod val="95000"/>
            </a:schemeClr>
          </a:solidFill>
          <a:ln>
            <a:solidFill>
              <a:srgbClr val="66A478"/>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50" name="Rectangle: Rounded Corners 49">
            <a:extLst>
              <a:ext uri="{FF2B5EF4-FFF2-40B4-BE49-F238E27FC236}">
                <a16:creationId xmlns:a16="http://schemas.microsoft.com/office/drawing/2014/main" id="{073CB1B1-D268-4E13-AB4D-4C31B2CC4AC5}"/>
              </a:ext>
            </a:extLst>
          </p:cNvPr>
          <p:cNvSpPr/>
          <p:nvPr/>
        </p:nvSpPr>
        <p:spPr>
          <a:xfrm>
            <a:off x="6911490" y="4039782"/>
            <a:ext cx="4523011" cy="451688"/>
          </a:xfrm>
          <a:prstGeom prst="roundRect">
            <a:avLst/>
          </a:prstGeom>
          <a:solidFill>
            <a:srgbClr val="DEF0CC"/>
          </a:solidFill>
          <a:ln>
            <a:solidFill>
              <a:srgbClr val="66A478"/>
            </a:solid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2000" dirty="0">
                <a:solidFill>
                  <a:srgbClr val="3F3F3F"/>
                </a:solidFill>
                <a:latin typeface="Century Gothic"/>
                <a:cs typeface="Calibri"/>
              </a:rPr>
              <a:t>LULC Maps – 20 </a:t>
            </a:r>
            <a:r>
              <a:rPr lang="en-US" sz="2000" dirty="0" smtClean="0">
                <a:solidFill>
                  <a:srgbClr val="3F3F3F"/>
                </a:solidFill>
                <a:latin typeface="Century Gothic"/>
                <a:cs typeface="Calibri"/>
              </a:rPr>
              <a:t>clusters</a:t>
            </a:r>
            <a:r>
              <a:rPr lang="en-US" sz="2000" dirty="0">
                <a:solidFill>
                  <a:srgbClr val="3F3F3F"/>
                </a:solidFill>
                <a:latin typeface="Century Gothic"/>
                <a:cs typeface="Calibri"/>
              </a:rPr>
              <a:t> (</a:t>
            </a:r>
            <a:r>
              <a:rPr lang="en-US" sz="1600" dirty="0">
                <a:solidFill>
                  <a:srgbClr val="3F3F3F"/>
                </a:solidFill>
                <a:latin typeface="Century Gothic"/>
                <a:cs typeface="Calibri"/>
              </a:rPr>
              <a:t>2010 &amp; 2015</a:t>
            </a:r>
            <a:r>
              <a:rPr lang="en-US" sz="2000" dirty="0">
                <a:solidFill>
                  <a:srgbClr val="3F3F3F"/>
                </a:solidFill>
                <a:latin typeface="Century Gothic"/>
                <a:cs typeface="Calibri"/>
              </a:rPr>
              <a:t>)</a:t>
            </a:r>
            <a:endParaRPr lang="en-US" sz="2000" dirty="0">
              <a:solidFill>
                <a:srgbClr val="3F3F3F"/>
              </a:solidFill>
              <a:latin typeface="Century Gothic"/>
            </a:endParaRPr>
          </a:p>
        </p:txBody>
      </p:sp>
      <p:sp>
        <p:nvSpPr>
          <p:cNvPr id="52" name="Arrow: Right 51">
            <a:extLst>
              <a:ext uri="{FF2B5EF4-FFF2-40B4-BE49-F238E27FC236}">
                <a16:creationId xmlns:a16="http://schemas.microsoft.com/office/drawing/2014/main" id="{DA124D07-AD91-4BD5-B1C6-CE383BB2CB75}"/>
              </a:ext>
            </a:extLst>
          </p:cNvPr>
          <p:cNvSpPr/>
          <p:nvPr/>
        </p:nvSpPr>
        <p:spPr>
          <a:xfrm rot="5400000">
            <a:off x="9007034" y="3733414"/>
            <a:ext cx="241925" cy="281379"/>
          </a:xfrm>
          <a:prstGeom prst="rightArrow">
            <a:avLst/>
          </a:prstGeom>
          <a:solidFill>
            <a:schemeClr val="bg1">
              <a:lumMod val="95000"/>
            </a:schemeClr>
          </a:solidFill>
          <a:ln>
            <a:solidFill>
              <a:srgbClr val="66A478"/>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E499A64-CB8D-48E9-81E5-1B64BAC145CF}"/>
              </a:ext>
            </a:extLst>
          </p:cNvPr>
          <p:cNvSpPr/>
          <p:nvPr/>
        </p:nvSpPr>
        <p:spPr>
          <a:xfrm>
            <a:off x="6141043" y="928889"/>
            <a:ext cx="5748617" cy="5385771"/>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ube 2">
            <a:extLst>
              <a:ext uri="{FF2B5EF4-FFF2-40B4-BE49-F238E27FC236}">
                <a16:creationId xmlns:a16="http://schemas.microsoft.com/office/drawing/2014/main" id="{0B4E2FCC-1664-4FD9-88E8-24D605378AE2}"/>
              </a:ext>
            </a:extLst>
          </p:cNvPr>
          <p:cNvSpPr/>
          <p:nvPr/>
        </p:nvSpPr>
        <p:spPr>
          <a:xfrm>
            <a:off x="2127504" y="2645664"/>
            <a:ext cx="2179320" cy="434340"/>
          </a:xfrm>
          <a:prstGeom prst="cub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Century Gothic"/>
              </a:rPr>
              <a:t>ArcGIS Pro</a:t>
            </a:r>
          </a:p>
        </p:txBody>
      </p:sp>
      <p:sp>
        <p:nvSpPr>
          <p:cNvPr id="33" name="Cube 32">
            <a:extLst>
              <a:ext uri="{FF2B5EF4-FFF2-40B4-BE49-F238E27FC236}">
                <a16:creationId xmlns:a16="http://schemas.microsoft.com/office/drawing/2014/main" id="{6F50BE4C-203C-4336-8E63-1C4B0F0BEFC9}"/>
              </a:ext>
            </a:extLst>
          </p:cNvPr>
          <p:cNvSpPr/>
          <p:nvPr/>
        </p:nvSpPr>
        <p:spPr>
          <a:xfrm>
            <a:off x="8017763" y="2333244"/>
            <a:ext cx="2179320" cy="434340"/>
          </a:xfrm>
          <a:prstGeom prst="cub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Century Gothic"/>
              </a:rPr>
              <a:t>ArcGIS Pro</a:t>
            </a:r>
          </a:p>
        </p:txBody>
      </p:sp>
      <p:sp>
        <p:nvSpPr>
          <p:cNvPr id="21" name="Cube 20">
            <a:extLst>
              <a:ext uri="{FF2B5EF4-FFF2-40B4-BE49-F238E27FC236}">
                <a16:creationId xmlns:a16="http://schemas.microsoft.com/office/drawing/2014/main" id="{2A108FEF-B88C-45CD-B567-0EE6826F7D13}"/>
              </a:ext>
            </a:extLst>
          </p:cNvPr>
          <p:cNvSpPr/>
          <p:nvPr/>
        </p:nvSpPr>
        <p:spPr>
          <a:xfrm>
            <a:off x="1571244" y="4541475"/>
            <a:ext cx="3299460" cy="755501"/>
          </a:xfrm>
          <a:prstGeom prst="cub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chemeClr val="tx1">
                    <a:lumMod val="75000"/>
                    <a:lumOff val="25000"/>
                  </a:schemeClr>
                </a:solidFill>
                <a:latin typeface="Century Gothic"/>
              </a:rPr>
              <a:t>Linkage Mapper (ArcMap)</a:t>
            </a:r>
          </a:p>
        </p:txBody>
      </p:sp>
    </p:spTree>
    <p:extLst>
      <p:ext uri="{BB962C8B-B14F-4D97-AF65-F5344CB8AC3E}">
        <p14:creationId xmlns:p14="http://schemas.microsoft.com/office/powerpoint/2010/main" val="516575597"/>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500"/>
                                        <p:tgtEl>
                                          <p:spTgt spid="10"/>
                                        </p:tgtEl>
                                      </p:cBhvr>
                                    </p:animEffect>
                                    <p:set>
                                      <p:cBhvr>
                                        <p:cTn id="74" dur="1" fill="hold">
                                          <p:stCondLst>
                                            <p:cond delay="499"/>
                                          </p:stCondLst>
                                        </p:cTn>
                                        <p:tgtEl>
                                          <p:spTgt spid="10"/>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1"/>
                                        </p:tgtEl>
                                      </p:cBhvr>
                                    </p:animEffect>
                                    <p:set>
                                      <p:cBhvr>
                                        <p:cTn id="77" dur="1" fill="hold">
                                          <p:stCondLst>
                                            <p:cond delay="499"/>
                                          </p:stCondLst>
                                        </p:cTn>
                                        <p:tgtEl>
                                          <p:spTgt spid="11"/>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3"/>
                                        </p:tgtEl>
                                      </p:cBhvr>
                                    </p:animEffect>
                                    <p:set>
                                      <p:cBhvr>
                                        <p:cTn id="80" dur="1" fill="hold">
                                          <p:stCondLst>
                                            <p:cond delay="499"/>
                                          </p:stCondLst>
                                        </p:cTn>
                                        <p:tgtEl>
                                          <p:spTgt spid="13"/>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8"/>
                                        </p:tgtEl>
                                      </p:cBhvr>
                                    </p:animEffect>
                                    <p:set>
                                      <p:cBhvr>
                                        <p:cTn id="83" dur="1" fill="hold">
                                          <p:stCondLst>
                                            <p:cond delay="499"/>
                                          </p:stCondLst>
                                        </p:cTn>
                                        <p:tgtEl>
                                          <p:spTgt spid="18"/>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9"/>
                                        </p:tgtEl>
                                      </p:cBhvr>
                                    </p:animEffect>
                                    <p:set>
                                      <p:cBhvr>
                                        <p:cTn id="86" dur="1" fill="hold">
                                          <p:stCondLst>
                                            <p:cond delay="499"/>
                                          </p:stCondLst>
                                        </p:cTn>
                                        <p:tgtEl>
                                          <p:spTgt spid="19"/>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5"/>
                                        </p:tgtEl>
                                      </p:cBhvr>
                                    </p:animEffect>
                                    <p:set>
                                      <p:cBhvr>
                                        <p:cTn id="89" dur="1" fill="hold">
                                          <p:stCondLst>
                                            <p:cond delay="499"/>
                                          </p:stCondLst>
                                        </p:cTn>
                                        <p:tgtEl>
                                          <p:spTgt spid="5"/>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6"/>
                                        </p:tgtEl>
                                      </p:cBhvr>
                                    </p:animEffect>
                                    <p:set>
                                      <p:cBhvr>
                                        <p:cTn id="92" dur="1" fill="hold">
                                          <p:stCondLst>
                                            <p:cond delay="499"/>
                                          </p:stCondLst>
                                        </p:cTn>
                                        <p:tgtEl>
                                          <p:spTgt spid="6"/>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7"/>
                                        </p:tgtEl>
                                      </p:cBhvr>
                                    </p:animEffect>
                                    <p:set>
                                      <p:cBhvr>
                                        <p:cTn id="95" dur="1" fill="hold">
                                          <p:stCondLst>
                                            <p:cond delay="499"/>
                                          </p:stCondLst>
                                        </p:cTn>
                                        <p:tgtEl>
                                          <p:spTgt spid="7"/>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32"/>
                                        </p:tgtEl>
                                      </p:cBhvr>
                                    </p:animEffect>
                                    <p:set>
                                      <p:cBhvr>
                                        <p:cTn id="98" dur="1" fill="hold">
                                          <p:stCondLst>
                                            <p:cond delay="499"/>
                                          </p:stCondLst>
                                        </p:cTn>
                                        <p:tgtEl>
                                          <p:spTgt spid="32"/>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34"/>
                                        </p:tgtEl>
                                      </p:cBhvr>
                                    </p:animEffect>
                                    <p:set>
                                      <p:cBhvr>
                                        <p:cTn id="101" dur="1" fill="hold">
                                          <p:stCondLst>
                                            <p:cond delay="499"/>
                                          </p:stCondLst>
                                        </p:cTn>
                                        <p:tgtEl>
                                          <p:spTgt spid="34"/>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36"/>
                                        </p:tgtEl>
                                      </p:cBhvr>
                                    </p:animEffect>
                                    <p:set>
                                      <p:cBhvr>
                                        <p:cTn id="104" dur="1" fill="hold">
                                          <p:stCondLst>
                                            <p:cond delay="499"/>
                                          </p:stCondLst>
                                        </p:cTn>
                                        <p:tgtEl>
                                          <p:spTgt spid="36"/>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38"/>
                                        </p:tgtEl>
                                      </p:cBhvr>
                                    </p:animEffect>
                                    <p:set>
                                      <p:cBhvr>
                                        <p:cTn id="107" dur="1" fill="hold">
                                          <p:stCondLst>
                                            <p:cond delay="499"/>
                                          </p:stCondLst>
                                        </p:cTn>
                                        <p:tgtEl>
                                          <p:spTgt spid="38"/>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3"/>
                                        </p:tgtEl>
                                      </p:cBhvr>
                                    </p:animEffect>
                                    <p:set>
                                      <p:cBhvr>
                                        <p:cTn id="110" dur="1" fill="hold">
                                          <p:stCondLst>
                                            <p:cond delay="499"/>
                                          </p:stCondLst>
                                        </p:cTn>
                                        <p:tgtEl>
                                          <p:spTgt spid="3"/>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21"/>
                                        </p:tgtEl>
                                      </p:cBhvr>
                                    </p:animEffect>
                                    <p:set>
                                      <p:cBhvr>
                                        <p:cTn id="113" dur="1" fill="hold">
                                          <p:stCondLst>
                                            <p:cond delay="499"/>
                                          </p:stCondLst>
                                        </p:cTn>
                                        <p:tgtEl>
                                          <p:spTgt spid="21"/>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4"/>
                                        </p:tgtEl>
                                      </p:cBhvr>
                                    </p:animEffect>
                                    <p:set>
                                      <p:cBhvr>
                                        <p:cTn id="116" dur="1" fill="hold">
                                          <p:stCondLst>
                                            <p:cond delay="499"/>
                                          </p:stCondLst>
                                        </p:cTn>
                                        <p:tgtEl>
                                          <p:spTgt spid="4"/>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27"/>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44"/>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46"/>
                                        </p:tgtEl>
                                        <p:attrNameLst>
                                          <p:attrName>style.visibility</p:attrName>
                                        </p:attrNameLst>
                                      </p:cBhvr>
                                      <p:to>
                                        <p:strVal val="visible"/>
                                      </p:to>
                                    </p:set>
                                    <p:animEffect transition="in" filter="fade">
                                      <p:cBhvr>
                                        <p:cTn id="129" dur="500"/>
                                        <p:tgtEl>
                                          <p:spTgt spid="46"/>
                                        </p:tgtEl>
                                      </p:cBhvr>
                                    </p:animEffect>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grpId="0" nodeType="clickEffect">
                                  <p:stCondLst>
                                    <p:cond delay="0"/>
                                  </p:stCondLst>
                                  <p:childTnLst>
                                    <p:set>
                                      <p:cBhvr>
                                        <p:cTn id="133" dur="1" fill="hold">
                                          <p:stCondLst>
                                            <p:cond delay="0"/>
                                          </p:stCondLst>
                                        </p:cTn>
                                        <p:tgtEl>
                                          <p:spTgt spid="33"/>
                                        </p:tgtEl>
                                        <p:attrNameLst>
                                          <p:attrName>style.visibility</p:attrName>
                                        </p:attrNameLst>
                                      </p:cBhvr>
                                      <p:to>
                                        <p:strVal val="visible"/>
                                      </p:to>
                                    </p:se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grpId="0" nodeType="clickEffect">
                                  <p:stCondLst>
                                    <p:cond delay="0"/>
                                  </p:stCondLst>
                                  <p:childTnLst>
                                    <p:set>
                                      <p:cBhvr>
                                        <p:cTn id="137" dur="1" fill="hold">
                                          <p:stCondLst>
                                            <p:cond delay="0"/>
                                          </p:stCondLst>
                                        </p:cTn>
                                        <p:tgtEl>
                                          <p:spTgt spid="17"/>
                                        </p:tgtEl>
                                        <p:attrNameLst>
                                          <p:attrName>style.visibility</p:attrName>
                                        </p:attrNameLst>
                                      </p:cBhvr>
                                      <p:to>
                                        <p:strVal val="visible"/>
                                      </p:to>
                                    </p:set>
                                    <p:animEffect transition="in" filter="fade">
                                      <p:cBhvr>
                                        <p:cTn id="138" dur="500"/>
                                        <p:tgtEl>
                                          <p:spTgt spid="17"/>
                                        </p:tgtEl>
                                      </p:cBhvr>
                                    </p:animEffec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20"/>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52"/>
                                        </p:tgtEl>
                                        <p:attrNameLst>
                                          <p:attrName>style.visibility</p:attrName>
                                        </p:attrNameLst>
                                      </p:cBhvr>
                                      <p:to>
                                        <p:strVal val="visible"/>
                                      </p:to>
                                    </p:set>
                                    <p:animEffect transition="in" filter="fade">
                                      <p:cBhvr>
                                        <p:cTn id="147" dur="500"/>
                                        <p:tgtEl>
                                          <p:spTgt spid="52"/>
                                        </p:tgtEl>
                                      </p:cBhvr>
                                    </p:animEffect>
                                  </p:childTnLst>
                                </p:cTn>
                              </p:par>
                            </p:childTnLst>
                          </p:cTn>
                        </p:par>
                      </p:childTnLst>
                    </p:cTn>
                  </p:par>
                  <p:par>
                    <p:cTn id="148" fill="hold">
                      <p:stCondLst>
                        <p:cond delay="indefinite"/>
                      </p:stCondLst>
                      <p:childTnLst>
                        <p:par>
                          <p:cTn id="149" fill="hold">
                            <p:stCondLst>
                              <p:cond delay="0"/>
                            </p:stCondLst>
                            <p:childTnLst>
                              <p:par>
                                <p:cTn id="150" presetID="1" presetClass="entr" presetSubtype="0" fill="hold" grpId="0" nodeType="clickEffect">
                                  <p:stCondLst>
                                    <p:cond delay="0"/>
                                  </p:stCondLst>
                                  <p:childTnLst>
                                    <p:set>
                                      <p:cBhvr>
                                        <p:cTn id="151" dur="1" fill="hold">
                                          <p:stCondLst>
                                            <p:cond delay="0"/>
                                          </p:stCondLst>
                                        </p:cTn>
                                        <p:tgtEl>
                                          <p:spTgt spid="50"/>
                                        </p:tgtEl>
                                        <p:attrNameLst>
                                          <p:attrName>style.visibility</p:attrName>
                                        </p:attrNameLst>
                                      </p:cBhvr>
                                      <p:to>
                                        <p:strVal val="visible"/>
                                      </p:to>
                                    </p:set>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grpId="0" nodeType="clickEffect">
                                  <p:stCondLst>
                                    <p:cond delay="0"/>
                                  </p:stCondLst>
                                  <p:childTnLst>
                                    <p:set>
                                      <p:cBhvr>
                                        <p:cTn id="155" dur="1" fill="hold">
                                          <p:stCondLst>
                                            <p:cond delay="0"/>
                                          </p:stCondLst>
                                        </p:cTn>
                                        <p:tgtEl>
                                          <p:spTgt spid="16"/>
                                        </p:tgtEl>
                                        <p:attrNameLst>
                                          <p:attrName>style.visibility</p:attrName>
                                        </p:attrNameLst>
                                      </p:cBhvr>
                                      <p:to>
                                        <p:strVal val="visible"/>
                                      </p:to>
                                    </p:set>
                                    <p:animEffect transition="in" filter="fade">
                                      <p:cBhvr>
                                        <p:cTn id="156" dur="500"/>
                                        <p:tgtEl>
                                          <p:spTgt spid="16"/>
                                        </p:tgtEl>
                                      </p:cBhvr>
                                    </p:animEffec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12"/>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0" presetClass="entr" presetSubtype="0" fill="hold" grpId="0" nodeType="clickEffect">
                                  <p:stCondLst>
                                    <p:cond delay="0"/>
                                  </p:stCondLst>
                                  <p:childTnLst>
                                    <p:set>
                                      <p:cBhvr>
                                        <p:cTn id="164" dur="1" fill="hold">
                                          <p:stCondLst>
                                            <p:cond delay="0"/>
                                          </p:stCondLst>
                                        </p:cTn>
                                        <p:tgtEl>
                                          <p:spTgt spid="14"/>
                                        </p:tgtEl>
                                        <p:attrNameLst>
                                          <p:attrName>style.visibility</p:attrName>
                                        </p:attrNameLst>
                                      </p:cBhvr>
                                      <p:to>
                                        <p:strVal val="visible"/>
                                      </p:to>
                                    </p:set>
                                    <p:animEffect transition="in" filter="fade">
                                      <p:cBhvr>
                                        <p:cTn id="165" dur="500"/>
                                        <p:tgtEl>
                                          <p:spTgt spid="14"/>
                                        </p:tgtEl>
                                      </p:cBhvr>
                                    </p:animEffect>
                                  </p:childTnLst>
                                </p:cTn>
                              </p:par>
                            </p:childTnLst>
                          </p:cTn>
                        </p:par>
                      </p:childTnLst>
                    </p:cTn>
                  </p:par>
                  <p:par>
                    <p:cTn id="166" fill="hold">
                      <p:stCondLst>
                        <p:cond delay="indefinite"/>
                      </p:stCondLst>
                      <p:childTnLst>
                        <p:par>
                          <p:cTn id="167" fill="hold">
                            <p:stCondLst>
                              <p:cond delay="0"/>
                            </p:stCondLst>
                            <p:childTnLst>
                              <p:par>
                                <p:cTn id="168" presetID="1" presetClass="entr" presetSubtype="0" fill="hold" grpId="0" nodeType="clickEffect">
                                  <p:stCondLst>
                                    <p:cond delay="0"/>
                                  </p:stCondLst>
                                  <p:childTnLst>
                                    <p:set>
                                      <p:cBhvr>
                                        <p:cTn id="169" dur="1" fill="hold">
                                          <p:stCondLst>
                                            <p:cond delay="0"/>
                                          </p:stCondLst>
                                        </p:cTn>
                                        <p:tgtEl>
                                          <p:spTgt spid="8"/>
                                        </p:tgtEl>
                                        <p:attrNameLst>
                                          <p:attrName>style.visibility</p:attrName>
                                        </p:attrNameLst>
                                      </p:cBhvr>
                                      <p:to>
                                        <p:strVal val="visible"/>
                                      </p:to>
                                    </p:set>
                                  </p:childTnLst>
                                </p:cTn>
                              </p:par>
                            </p:childTnLst>
                          </p:cTn>
                        </p:par>
                      </p:childTnLst>
                    </p:cTn>
                  </p:par>
                  <p:par>
                    <p:cTn id="170" fill="hold">
                      <p:stCondLst>
                        <p:cond delay="indefinite"/>
                      </p:stCondLst>
                      <p:childTnLst>
                        <p:par>
                          <p:cTn id="171" fill="hold">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3" grpId="0" animBg="1"/>
      <p:bldP spid="13" grpId="1" animBg="1"/>
      <p:bldP spid="16" grpId="0" animBg="1"/>
      <p:bldP spid="17" grpId="0" animBg="1"/>
      <p:bldP spid="18" grpId="0" animBg="1"/>
      <p:bldP spid="18" grpId="1" animBg="1"/>
      <p:bldP spid="19" grpId="0" animBg="1"/>
      <p:bldP spid="19" grpId="1" animBg="1"/>
      <p:bldP spid="20" grpId="0" animBg="1"/>
      <p:bldP spid="4" grpId="0" animBg="1"/>
      <p:bldP spid="4" grpId="1" animBg="1"/>
      <p:bldP spid="5" grpId="0" animBg="1"/>
      <p:bldP spid="5" grpId="1" animBg="1"/>
      <p:bldP spid="6" grpId="0" animBg="1"/>
      <p:bldP spid="6" grpId="1" animBg="1"/>
      <p:bldP spid="7" grpId="0" animBg="1"/>
      <p:bldP spid="7" grpId="1" animBg="1"/>
      <p:bldP spid="27" grpId="0" animBg="1"/>
      <p:bldP spid="8" grpId="0" animBg="1"/>
      <p:bldP spid="12" grpId="0" animBg="1"/>
      <p:bldP spid="14" grpId="0" animBg="1"/>
      <p:bldP spid="32" grpId="0" animBg="1"/>
      <p:bldP spid="32" grpId="1" animBg="1"/>
      <p:bldP spid="34" grpId="0" animBg="1"/>
      <p:bldP spid="34" grpId="1" animBg="1"/>
      <p:bldP spid="36" grpId="0" animBg="1"/>
      <p:bldP spid="36" grpId="1" animBg="1"/>
      <p:bldP spid="38" grpId="0" animBg="1"/>
      <p:bldP spid="38" grpId="1" animBg="1"/>
      <p:bldP spid="44" grpId="0" animBg="1"/>
      <p:bldP spid="46" grpId="0" animBg="1"/>
      <p:bldP spid="50" grpId="0" animBg="1"/>
      <p:bldP spid="52" grpId="0" animBg="1"/>
      <p:bldP spid="15" grpId="0" animBg="1"/>
      <p:bldP spid="3" grpId="0" animBg="1"/>
      <p:bldP spid="3" grpId="1" animBg="1"/>
      <p:bldP spid="33" grpId="0" animBg="1"/>
      <p:bldP spid="21" grpId="0" animBg="1"/>
      <p:bldP spid="21" grpId="1" animBg="1"/>
    </p:bldLst>
  </p:timing>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Zackary Werner</DisplayName>
        <AccountId>24</AccountId>
        <AccountType/>
      </UserInfo>
      <UserInfo>
        <DisplayName>SharingLinks.8b6d6936-1d43-4e1c-8b69-293acb10fc65.OrganizationEdit.365fe81b-0486-452a-9350-daed94afbcaf</DisplayName>
        <AccountId>17</AccountId>
        <AccountType/>
      </UserInfo>
      <UserInfo>
        <DisplayName>Scott Cunningham</DisplayName>
        <AccountId>28</AccountId>
        <AccountType/>
      </UserInfo>
      <UserInfo>
        <DisplayName>Patrick Saylor</DisplayName>
        <AccountId>45</AccountId>
        <AccountType/>
      </UserInfo>
      <UserInfo>
        <DisplayName>Thinley Wangden</DisplayName>
        <AccountId>266</AccountId>
        <AccountType/>
      </UserInfo>
      <UserInfo>
        <DisplayName>Joseph Spruce</DisplayName>
        <AccountId>329</AccountId>
        <AccountType/>
      </UserInfo>
      <UserInfo>
        <DisplayName>Darcy Gray</DisplayName>
        <AccountId>66</AccountId>
        <AccountType/>
      </UserInfo>
      <UserInfo>
        <DisplayName>Nicole Ramberg</DisplayName>
        <AccountId>79</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56E5B99-D1ED-43F0-881F-6EB22E9D1D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88E41B7-1AD6-4B19-B9A5-625D1084F8DE}">
  <ds:schemaRefs>
    <ds:schemaRef ds:uri="http://purl.org/dc/terms/"/>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schemas.microsoft.com/office/2006/metadata/properties"/>
    <ds:schemaRef ds:uri="21e6a8e8-1dff-48a6-ab9b-8d556c6946c0"/>
    <ds:schemaRef ds:uri="http://www.w3.org/XML/1998/namespace"/>
    <ds:schemaRef ds:uri="http://purl.org/dc/dcmitype/"/>
  </ds:schemaRefs>
</ds:datastoreItem>
</file>

<file path=customXml/itemProps3.xml><?xml version="1.0" encoding="utf-8"?>
<ds:datastoreItem xmlns:ds="http://schemas.openxmlformats.org/officeDocument/2006/customXml" ds:itemID="{678A8E4C-87AC-4407-B598-11EFCB64259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117</TotalTime>
  <Words>5181</Words>
  <Application>Microsoft Office PowerPoint</Application>
  <PresentationFormat>Widescreen</PresentationFormat>
  <Paragraphs>350</Paragraphs>
  <Slides>25</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Arial,Sans-Serif</vt:lpstr>
      <vt:lpstr>Calibri</vt:lpstr>
      <vt:lpstr>Calibri Light</vt:lpstr>
      <vt:lpstr>Century Gothic</vt:lpstr>
      <vt:lpstr>Webdings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11</cp:revision>
  <dcterms:created xsi:type="dcterms:W3CDTF">2019-11-12T17:46:59Z</dcterms:created>
  <dcterms:modified xsi:type="dcterms:W3CDTF">2021-03-23T14:12:05Z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r8>53000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ies>
</file>