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5.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87" r:id="rId9"/>
    <p:sldId id="280" r:id="rId10"/>
    <p:sldId id="283" r:id="rId11"/>
    <p:sldId id="284" r:id="rId12"/>
    <p:sldId id="281" r:id="rId13"/>
    <p:sldId id="278" r:id="rId14"/>
    <p:sldId id="285" r:id="rId15"/>
    <p:sldId id="286" r:id="rId16"/>
    <p:sldId id="279" r:id="rId17"/>
    <p:sldId id="288" r:id="rId18"/>
    <p:sldId id="270" r:id="rId19"/>
    <p:sldId id="265" r:id="rId20"/>
    <p:sldId id="266" r:id="rId21"/>
    <p:sldId id="267" r:id="rId22"/>
    <p:sldId id="268" r:id="rId23"/>
  </p:sldIdLst>
  <p:sldSz cx="12192000" cy="6858000"/>
  <p:notesSz cx="6858000" cy="9144000"/>
  <p:embeddedFontLst>
    <p:embeddedFont>
      <p:font typeface="Webdings" panose="05030102010509060703" pitchFamily="18" charset="2"/>
      <p:regular r:id="rId25"/>
    </p:embeddedFont>
    <p:embeddedFont>
      <p:font typeface="Garamond" panose="02020404030301010803" pitchFamily="18"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8" roundtripDataSignature="AMtx7mj+yn2E7ZD3a94Qw7knECoYQixC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nter, Shanise Y. (LARC-E3)[SSAI DEVELOP]" initials="" lastIdx="1" clrIdx="0"/>
  <p:cmAuthor id="1" name="Shelby I" initials="SI" lastIdx="32" clrIdx="1">
    <p:extLst>
      <p:ext uri="{19B8F6BF-5375-455C-9EA6-DF929625EA0E}">
        <p15:presenceInfo xmlns:p15="http://schemas.microsoft.com/office/powerpoint/2012/main" userId="0e14de7fa584a2c7" providerId="Windows Live"/>
      </p:ext>
    </p:extLst>
  </p:cmAuthor>
  <p:cmAuthor id="2" name="Bengtsson, Zachary A. (ARC-SGE)[SSAI DEVELOP]" initials="BZA(D" lastIdx="8" clrIdx="2">
    <p:extLst>
      <p:ext uri="{19B8F6BF-5375-455C-9EA6-DF929625EA0E}">
        <p15:presenceInfo xmlns:p15="http://schemas.microsoft.com/office/powerpoint/2012/main" userId="S-1-5-21-330711430-3775241029-4075259233-833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1E4"/>
    <a:srgbClr val="0000FF"/>
    <a:srgbClr val="1F914D"/>
    <a:srgbClr val="20944F"/>
    <a:srgbClr val="B0B6F2"/>
    <a:srgbClr val="F6B0E9"/>
    <a:srgbClr val="828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1" autoAdjust="0"/>
    <p:restoredTop sz="69800" autoAdjust="0"/>
  </p:normalViewPr>
  <p:slideViewPr>
    <p:cSldViewPr snapToGrid="0">
      <p:cViewPr varScale="1">
        <p:scale>
          <a:sx n="61" d="100"/>
          <a:sy n="61" d="100"/>
        </p:scale>
        <p:origin x="16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b91997\Downloads\class_results%20(version%202).xlsb.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1-D734-4F98-AA94-DF9123CE7A1C}"/>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D734-4F98-AA94-DF9123CE7A1C}"/>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5-D734-4F98-AA94-DF9123CE7A1C}"/>
              </c:ext>
            </c:extLst>
          </c:dPt>
          <c:dPt>
            <c:idx val="5"/>
            <c:invertIfNegative val="0"/>
            <c:bubble3D val="0"/>
            <c:spPr>
              <a:solidFill>
                <a:schemeClr val="accent2"/>
              </a:solidFill>
              <a:ln>
                <a:solidFill>
                  <a:schemeClr val="dk1">
                    <a:lumMod val="25000"/>
                    <a:lumOff val="75000"/>
                  </a:schemeClr>
                </a:solidFill>
              </a:ln>
              <a:effectLst/>
            </c:spPr>
            <c:extLst>
              <c:ext xmlns:c16="http://schemas.microsoft.com/office/drawing/2014/chart" uri="{C3380CC4-5D6E-409C-BE32-E72D297353CC}">
                <c16:uniqueId val="{00000007-D734-4F98-AA94-DF9123CE7A1C}"/>
              </c:ext>
            </c:extLst>
          </c:dPt>
          <c:dPt>
            <c:idx val="6"/>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9-D734-4F98-AA94-DF9123CE7A1C}"/>
              </c:ext>
            </c:extLst>
          </c:dPt>
          <c:val>
            <c:numRef>
              <c:f>'[class_results (version 2).xlsb.xlsx]class_results'!$L$2:$L$9</c:f>
              <c:numCache>
                <c:formatCode>0.00;[Red]0.00</c:formatCode>
                <c:ptCount val="8"/>
                <c:pt idx="0">
                  <c:v>22480.386052740698</c:v>
                </c:pt>
                <c:pt idx="1">
                  <c:v>-126923.99325964501</c:v>
                </c:pt>
                <c:pt idx="2">
                  <c:v>232828.737329239</c:v>
                </c:pt>
                <c:pt idx="3">
                  <c:v>7566.5248323383303</c:v>
                </c:pt>
                <c:pt idx="4">
                  <c:v>-373975.16737064702</c:v>
                </c:pt>
                <c:pt idx="5">
                  <c:v>300441.16165233799</c:v>
                </c:pt>
                <c:pt idx="6">
                  <c:v>-36882.150691240502</c:v>
                </c:pt>
                <c:pt idx="7">
                  <c:v>-25535.3193964155</c:v>
                </c:pt>
              </c:numCache>
            </c:numRef>
          </c:val>
          <c:extLst>
            <c:ext xmlns:c16="http://schemas.microsoft.com/office/drawing/2014/chart" uri="{C3380CC4-5D6E-409C-BE32-E72D297353CC}">
              <c16:uniqueId val="{0000000A-D734-4F98-AA94-DF9123CE7A1C}"/>
            </c:ext>
          </c:extLst>
        </c:ser>
        <c:dLbls>
          <c:showLegendKey val="0"/>
          <c:showVal val="0"/>
          <c:showCatName val="0"/>
          <c:showSerName val="0"/>
          <c:showPercent val="0"/>
          <c:showBubbleSize val="0"/>
        </c:dLbls>
        <c:gapWidth val="150"/>
        <c:axId val="1549032448"/>
        <c:axId val="1979890592"/>
      </c:barChart>
      <c:catAx>
        <c:axId val="1549032448"/>
        <c:scaling>
          <c:orientation val="minMax"/>
        </c:scaling>
        <c:delete val="1"/>
        <c:axPos val="l"/>
        <c:numFmt formatCode="General" sourceLinked="1"/>
        <c:majorTickMark val="none"/>
        <c:minorTickMark val="none"/>
        <c:tickLblPos val="nextTo"/>
        <c:crossAx val="1979890592"/>
        <c:crosses val="autoZero"/>
        <c:auto val="1"/>
        <c:lblAlgn val="ctr"/>
        <c:lblOffset val="100"/>
        <c:noMultiLvlLbl val="0"/>
      </c:catAx>
      <c:valAx>
        <c:axId val="1979890592"/>
        <c:scaling>
          <c:orientation val="minMax"/>
          <c:min val="-400000"/>
        </c:scaling>
        <c:delete val="1"/>
        <c:axPos val="b"/>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crossAx val="154903244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1-14T14:09:50.668" idx="21">
    <p:pos x="2164" y="3553"/>
    <p:text>Updated this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1-14T14:18:37.757" idx="22">
    <p:pos x="6906" y="1716"/>
    <p:text>Eventhough this image is free to use I dont think we would be able to use it since faces are distinguishable (really just the person in the yellow). We'd need media releases to use this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11-14T14:22:06.345" idx="23">
    <p:pos x="6670" y="1367"/>
    <p:text>Is there a date or date range for this? It looks like something is missing since you include it for the others.</p:text>
    <p:extLst>
      <p:ext uri="{C676402C-5697-4E1C-873F-D02D1690AC5C}">
        <p15:threadingInfo xmlns:p15="http://schemas.microsoft.com/office/powerpoint/2012/main" timeZoneBias="300"/>
      </p:ext>
    </p:extLst>
  </p:cm>
  <p:cm authorId="1" dt="2019-11-14T14:22:50.206" idx="24">
    <p:pos x="7436" y="1833"/>
    <p:text>Include source in the speaker notes.</p:text>
    <p:extLst>
      <p:ext uri="{C676402C-5697-4E1C-873F-D02D1690AC5C}">
        <p15:threadingInfo xmlns:p15="http://schemas.microsoft.com/office/powerpoint/2012/main" timeZoneBias="300"/>
      </p:ext>
    </p:extLst>
  </p:cm>
  <p:cm authorId="1" dt="2019-11-14T14:23:08.606" idx="25">
    <p:pos x="10" y="10"/>
    <p:text>Also, you should beef up the speaker notes for this slide.</p:text>
    <p:extLst>
      <p:ext uri="{C676402C-5697-4E1C-873F-D02D1690AC5C}">
        <p15:threadingInfo xmlns:p15="http://schemas.microsoft.com/office/powerpoint/2012/main" timeZoneBias="300"/>
      </p:ext>
    </p:extLst>
  </p:cm>
  <p:cm authorId="1" dt="2019-11-14T14:23:45.724" idx="26">
    <p:pos x="6967" y="197"/>
    <p:text>Technically you provide the period you used each for and not your study period</p:text>
    <p:extLst>
      <p:ext uri="{C676402C-5697-4E1C-873F-D02D1690AC5C}">
        <p15:threadingInfo xmlns:p15="http://schemas.microsoft.com/office/powerpoint/2012/main" timeZoneBias="300"/>
      </p:ext>
    </p:extLst>
  </p:cm>
  <p:cm authorId="1" dt="2019-11-14T14:45:23.595" idx="32">
    <p:pos x="7002" y="690"/>
    <p:text>This is not in your Project Summary? Did you use it? If so your summary and abstract need to be updated to reflect that</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11-14T14:26:02.803" idx="28">
    <p:pos x="10" y="10"/>
    <p:text>Consider adding an image on this slide to make it less white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11-14T14:32:30.885" idx="30">
    <p:pos x="2093" y="168"/>
    <p:text>Great information to include but also tell us how you overcame these things...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0948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stuutje/14967516761/in/photolist-oNCrgP-c1PWf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nsplash.com/photos/yWcnDXXvsZ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brown-deer-in-forest-70441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philippines-rice-terraces-batad-380697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photos/_1DIKCetFFk"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mages/6/69/01_Landsat5.p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devpedia.developexchange.com/dp/index.php?title=List_of_Satellite_Pictures" TargetMode="External"/><Relationship Id="rId5" Type="http://schemas.openxmlformats.org/officeDocument/2006/relationships/hyperlink" Target="http://www.devpedia.developexchange.com/dp/images/9/91/05_Terra.png" TargetMode="External"/><Relationship Id="rId4" Type="http://schemas.openxmlformats.org/officeDocument/2006/relationships/hyperlink" Target="http://www.devpedia.developexchange.com/dp/images/c/c2/03_Landsat8.p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Introduction Speaker: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Hello, my name is Ryan </a:t>
            </a:r>
            <a:r>
              <a:rPr lang="en-US" dirty="0" err="1"/>
              <a:t>Slapikas</a:t>
            </a:r>
            <a:r>
              <a:rPr lang="en-US" baseline="0" dirty="0"/>
              <a:t>. I have a Masters Degree in Geographic Information Science from Florida State University with Bachelors Degrees in Geography and International Affairs.</a:t>
            </a:r>
          </a:p>
          <a:p>
            <a:pPr marL="0" lvl="0" indent="0" algn="l" rtl="0">
              <a:lnSpc>
                <a:spcPct val="100000"/>
              </a:lnSpc>
              <a:spcBef>
                <a:spcPts val="0"/>
              </a:spcBef>
              <a:spcAft>
                <a:spcPts val="0"/>
              </a:spcAft>
              <a:buSzPts val="1400"/>
              <a:buNone/>
            </a:pPr>
            <a:r>
              <a:rPr lang="en-US" baseline="0" dirty="0"/>
              <a:t>I am Naomi Belle, I graduated with a bachelors in biology and masters in environmental science from Tuskegee University.</a:t>
            </a:r>
          </a:p>
          <a:p>
            <a:pPr marL="0" lvl="0" indent="0" algn="l" rtl="0">
              <a:lnSpc>
                <a:spcPct val="100000"/>
              </a:lnSpc>
              <a:spcBef>
                <a:spcPts val="0"/>
              </a:spcBef>
              <a:spcAft>
                <a:spcPts val="0"/>
              </a:spcAft>
              <a:buSzPts val="1400"/>
              <a:buNone/>
            </a:pPr>
            <a:r>
              <a:rPr lang="en-US" baseline="0" dirty="0"/>
              <a:t>I am Lusitania </a:t>
            </a:r>
            <a:r>
              <a:rPr lang="en-US" baseline="0" dirty="0" err="1"/>
              <a:t>Savio</a:t>
            </a:r>
            <a:r>
              <a:rPr lang="en-US" baseline="0" dirty="0"/>
              <a:t>, I graduated with a bachelor in Environmental Science from Westminster College in MO.</a:t>
            </a:r>
          </a:p>
          <a:p>
            <a:pPr marL="0" lvl="0" indent="0" algn="l" rtl="0">
              <a:lnSpc>
                <a:spcPct val="100000"/>
              </a:lnSpc>
              <a:spcBef>
                <a:spcPts val="0"/>
              </a:spcBef>
              <a:spcAft>
                <a:spcPts val="0"/>
              </a:spcAft>
              <a:buSzPts val="1400"/>
              <a:buNone/>
            </a:pPr>
            <a:r>
              <a:rPr lang="en-US" baseline="0" dirty="0"/>
              <a:t>I am </a:t>
            </a:r>
            <a:r>
              <a:rPr lang="en-US" baseline="0" dirty="0" err="1"/>
              <a:t>Eze</a:t>
            </a:r>
            <a:r>
              <a:rPr lang="en-US" baseline="0" dirty="0"/>
              <a:t>’ </a:t>
            </a:r>
            <a:r>
              <a:rPr lang="en-US" baseline="0" dirty="0" err="1"/>
              <a:t>Amadi</a:t>
            </a:r>
            <a:r>
              <a:rPr lang="en-US" baseline="0" dirty="0"/>
              <a:t>, I have a bachelors degree in environmental technology from the University of Technology in </a:t>
            </a:r>
            <a:r>
              <a:rPr lang="en-US" baseline="0" dirty="0" err="1"/>
              <a:t>Owerri</a:t>
            </a:r>
            <a:r>
              <a:rPr lang="en-US" baseline="0" dirty="0"/>
              <a:t>, Nigeria. I am currently obtaining my masters in agriculture and environmental sciences at Tennessee State University.</a:t>
            </a:r>
            <a:endParaRPr lang="en-US" dirty="0"/>
          </a:p>
          <a:p>
            <a:pPr marL="0" lvl="0" indent="0" algn="l" rtl="0">
              <a:lnSpc>
                <a:spcPct val="100000"/>
              </a:lnSpc>
              <a:spcBef>
                <a:spcPts val="0"/>
              </a:spcBef>
              <a:spcAft>
                <a:spcPts val="0"/>
              </a:spcAft>
              <a:buSzPts val="1400"/>
              <a:buNone/>
            </a:pP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86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Ryan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graph is a Timeseries of NDVI and EVI for the study area. The reason for the graphs not being aligned is because of EVI being a vegetation Index that helps eliminate some of the saturation that NDVI displays due to haze. EVI fixes this issue by utilizing the Blue band from MODIS along with the NIR band and the Red band.</a:t>
            </a:r>
            <a:endParaRPr dirty="0"/>
          </a:p>
        </p:txBody>
      </p:sp>
      <p:sp>
        <p:nvSpPr>
          <p:cNvPr id="160" name="Google Shape;1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6645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Naomi</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NDVI and EVI indices revealed a</a:t>
            </a:r>
            <a:r>
              <a:rPr lang="en-US" baseline="0" dirty="0"/>
              <a:t> </a:t>
            </a:r>
            <a:r>
              <a:rPr lang="en-US" baseline="0" dirty="0" smtClean="0"/>
              <a:t>decrease in forest cover </a:t>
            </a:r>
            <a:r>
              <a:rPr lang="en-US" baseline="0" dirty="0"/>
              <a:t>between 1987 to 2019. Although, both also show vegetation increase across the two islands, it is possible that the increase is represented by planted invasive species. The decline in primary and secondary forest cover means a decline in habitat for the Visayan warty pig and spotted deer. They rely on these specific forest types for shelter and nourishment. </a:t>
            </a:r>
            <a:endParaRPr dirty="0"/>
          </a:p>
        </p:txBody>
      </p:sp>
      <p:sp>
        <p:nvSpPr>
          <p:cNvPr id="160" name="Google Shape;1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36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a:p>
            <a:r>
              <a:rPr lang="en-US" dirty="0"/>
              <a:t>This graph shows a potential forecasting of what NDVI may be in the upcoming years for the Visayan Islands. This forecasting was conducted using the ARIMA model which used past data to help predict the potential vegetation health in the upcoming years. The graph shows the predicted mean along with a degree of certainty of what the NDVI value may be in the upcoming years.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978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a:p>
            <a:endParaRPr lang="en-US" dirty="0"/>
          </a:p>
          <a:p>
            <a:r>
              <a:rPr lang="en-US" dirty="0"/>
              <a:t>This graph shows a potential forecasting of what EVI may be in the upcoming years for the Visayan Islands. This forecasting was conducted using the ARIMA model which used past data to help predict the potential vegetation health in the upcoming years.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49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Lucy</a:t>
            </a:r>
          </a:p>
          <a:p>
            <a:endParaRPr lang="en-US" dirty="0"/>
          </a:p>
          <a:p>
            <a:r>
              <a:rPr lang="en-US" dirty="0"/>
              <a:t>The land use land cover classification analysis shows a shift between rice and sugar cane plantations which are grown alternately on these islands. The LULC maps also display a decrease in primary and secondary forest cover, which provide favorable habitat for the two endemic species. Urban development is increasing which is a possible cause for the decline in primary and secondary forest. These endemic species require a certain patch size to survive. Because these animals rely strictly on primary and secondary forest land cover for survival, urban area increase could continue to be a threat to their survival and may threaten the success of reintroduction.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547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Eze</a:t>
            </a:r>
            <a:r>
              <a:rPr lang="en-US" dirty="0"/>
              <a:t>’</a:t>
            </a:r>
            <a:endParaRPr dirty="0"/>
          </a:p>
        </p:txBody>
      </p:sp>
      <p:sp>
        <p:nvSpPr>
          <p:cNvPr id="160" name="Google Shape;1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9490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458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Naomi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vegetation indices did not make the distinction between invasive and native plant species. The increase seen in vegetative biomass is represented by invasive species on the island. Plantation crops are planted in the same vicinity and alternately on the same plantation which caused for the miss classification of sugar cane and rice. Google earth pro was used to identify sugar cane and rice plantations for designated years. We also utilized ground truth data from the </a:t>
            </a:r>
            <a:r>
              <a:rPr lang="en-US" dirty="0" err="1"/>
              <a:t>Talarak</a:t>
            </a:r>
            <a:r>
              <a:rPr lang="en-US" dirty="0"/>
              <a:t> Foundation to specify crop land cover and distinguish between the texture of crops grown on the two islands. </a:t>
            </a:r>
            <a:endParaRPr dirty="0"/>
          </a:p>
        </p:txBody>
      </p:sp>
      <p:sp>
        <p:nvSpPr>
          <p:cNvPr id="172" name="Google Shape;17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996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263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to our advisors Dr. Madden and Dr. Sergio for direction and project support. Thanks to our fellow, Shelby, for research guidance and advice, and thank you to our partners, Dr. Jan, Dr. Johanna, and Matt Ward for providing data materials, incite, and background information necessary to complete our project. </a:t>
            </a:r>
            <a:endParaRPr dirty="0"/>
          </a:p>
        </p:txBody>
      </p:sp>
      <p:sp>
        <p:nvSpPr>
          <p:cNvPr id="188" name="Google Shape;1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91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Lucy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Philippines is a priority for wildlife conservation due to a large number of endemic species. The Visayan warty pig (</a:t>
            </a:r>
            <a:r>
              <a:rPr lang="en-US" dirty="0" err="1"/>
              <a:t>Sus</a:t>
            </a:r>
            <a:r>
              <a:rPr lang="en-US" dirty="0"/>
              <a:t> </a:t>
            </a:r>
            <a:r>
              <a:rPr lang="en-US" dirty="0" err="1"/>
              <a:t>cebrifons</a:t>
            </a:r>
            <a:r>
              <a:rPr lang="en-US" dirty="0"/>
              <a:t>) and Visayan spotted deer (</a:t>
            </a:r>
            <a:r>
              <a:rPr lang="en-US" dirty="0" err="1"/>
              <a:t>Rusa</a:t>
            </a:r>
            <a:r>
              <a:rPr lang="en-US" dirty="0"/>
              <a:t> </a:t>
            </a:r>
            <a:r>
              <a:rPr lang="en-US" dirty="0" err="1"/>
              <a:t>alfredi</a:t>
            </a:r>
            <a:r>
              <a:rPr lang="en-US" dirty="0"/>
              <a:t>) are threatened due to extirpation from native habitat. The exploitation and destruction of natural resources and habitat have reduced the amount of unique biodiversity. There have been reforestation efforts, however, the planting of invasive plant species is decreasing native forest cover.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latin typeface="Century Gothic" panose="020B0502020202020204" pitchFamily="34" charset="0"/>
              </a:rPr>
              <a:t>Image Source: Tim </a:t>
            </a:r>
            <a:r>
              <a:rPr lang="en-US" dirty="0" err="1">
                <a:latin typeface="Century Gothic" panose="020B0502020202020204" pitchFamily="34" charset="0"/>
              </a:rPr>
              <a:t>Strater</a:t>
            </a:r>
            <a:r>
              <a:rPr lang="en-US" dirty="0">
                <a:latin typeface="Century Gothic" panose="020B0502020202020204" pitchFamily="34" charset="0"/>
              </a:rPr>
              <a:t> </a:t>
            </a:r>
            <a:r>
              <a:rPr lang="en-US" dirty="0">
                <a:hlinkClick r:id="rId3"/>
              </a:rPr>
              <a:t>https://www.flickr.com/photos/stuutje/14967516761/in/photolist-oNCrgP-c1PWfS</a:t>
            </a:r>
            <a:r>
              <a:rPr lang="en-US" dirty="0"/>
              <a:t>, </a:t>
            </a:r>
            <a:r>
              <a:rPr lang="en-US" baseline="0" dirty="0"/>
              <a:t>(CC BY-SA 2.0)</a:t>
            </a:r>
            <a:endParaRPr lang="en-US" dirty="0">
              <a:latin typeface="Century Gothic" panose="020B0502020202020204" pitchFamily="34" charset="0"/>
            </a:endParaRPr>
          </a:p>
          <a:p>
            <a:pPr marL="0" lvl="0" indent="0" algn="l" rtl="0">
              <a:spcBef>
                <a:spcPts val="0"/>
              </a:spcBef>
              <a:spcAft>
                <a:spcPts val="0"/>
              </a:spcAft>
              <a:buNone/>
            </a:pPr>
            <a:r>
              <a:rPr lang="en-US" baseline="0" dirty="0">
                <a:latin typeface="Century Gothic" panose="020B0502020202020204" pitchFamily="34" charset="0"/>
              </a:rPr>
              <a:t>Image source: </a:t>
            </a:r>
            <a:r>
              <a:rPr lang="en-US" baseline="0" dirty="0" err="1">
                <a:latin typeface="Century Gothic" panose="020B0502020202020204" pitchFamily="34" charset="0"/>
              </a:rPr>
              <a:t>Dušan</a:t>
            </a:r>
            <a:r>
              <a:rPr lang="en-US" baseline="0" dirty="0">
                <a:latin typeface="Century Gothic" panose="020B0502020202020204" pitchFamily="34" charset="0"/>
              </a:rPr>
              <a:t> Smetana </a:t>
            </a:r>
            <a:r>
              <a:rPr lang="en-US" dirty="0">
                <a:hlinkClick r:id="rId4"/>
              </a:rPr>
              <a:t>https://unsplash.com/photos/yWcnDXXvsZA</a:t>
            </a:r>
            <a:r>
              <a:rPr lang="en-US" dirty="0"/>
              <a:t>, </a:t>
            </a:r>
            <a:r>
              <a:rPr lang="en-US" dirty="0" err="1"/>
              <a:t>Unsplash</a:t>
            </a:r>
            <a:r>
              <a:rPr lang="en-US" baseline="0" dirty="0"/>
              <a:t> license</a:t>
            </a:r>
            <a:endParaRPr lang="en-US" baseline="0"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97" name="Google Shape;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06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Lucy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two islands of the Central Visayan Islands group are primary areas of interest for the critically endangered Visayan spotted deer (</a:t>
            </a:r>
            <a:r>
              <a:rPr lang="en-US" dirty="0" err="1"/>
              <a:t>Rusa</a:t>
            </a:r>
            <a:r>
              <a:rPr lang="en-US" dirty="0"/>
              <a:t> </a:t>
            </a:r>
            <a:r>
              <a:rPr lang="en-US" dirty="0" err="1"/>
              <a:t>alfredi</a:t>
            </a:r>
            <a:r>
              <a:rPr lang="en-US" dirty="0"/>
              <a:t>) and Visayan warty pig (</a:t>
            </a:r>
            <a:r>
              <a:rPr lang="en-US" dirty="0" err="1"/>
              <a:t>Sus</a:t>
            </a:r>
            <a:r>
              <a:rPr lang="en-US" dirty="0"/>
              <a:t> </a:t>
            </a:r>
            <a:r>
              <a:rPr lang="en-US" dirty="0" err="1"/>
              <a:t>cebifrons</a:t>
            </a:r>
            <a:r>
              <a:rPr lang="en-US" dirty="0"/>
              <a:t>). The Arizona Center for Nature Conservation - Phoenix Zoo and Talarak Foundation Inc. took the initiative to set up cameras for surveillance on Panay Island. For the first 8 months, there were not any </a:t>
            </a:r>
            <a:r>
              <a:rPr lang="en-US" dirty="0" err="1"/>
              <a:t>sitings</a:t>
            </a:r>
            <a:r>
              <a:rPr lang="en-US" dirty="0"/>
              <a:t> of either species. The surveillance</a:t>
            </a:r>
            <a:r>
              <a:rPr lang="en-US" baseline="0" dirty="0"/>
              <a:t> footage later revealed presence of the Warty pig species.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Base layer source: World Imagery provides one meter or better satellite and aerial imagery in many parts of the world and lower resolution satellite imagery worldwide. </a:t>
            </a:r>
            <a:r>
              <a:rPr lang="en-US" dirty="0" err="1"/>
              <a:t>Esri</a:t>
            </a:r>
            <a:r>
              <a:rPr lang="en-US" dirty="0"/>
              <a:t>, </a:t>
            </a:r>
            <a:r>
              <a:rPr lang="en-US" dirty="0" err="1"/>
              <a:t>DigitalGlobe</a:t>
            </a:r>
            <a:r>
              <a:rPr lang="en-US" dirty="0"/>
              <a:t>, </a:t>
            </a:r>
            <a:r>
              <a:rPr lang="en-US" dirty="0" err="1"/>
              <a:t>GeoEye</a:t>
            </a:r>
            <a:r>
              <a:rPr lang="en-US" dirty="0"/>
              <a:t>, Earthstar </a:t>
            </a:r>
            <a:r>
              <a:rPr lang="en-US" dirty="0" err="1"/>
              <a:t>Geographics</a:t>
            </a:r>
            <a:r>
              <a:rPr lang="en-US" dirty="0"/>
              <a:t>, CNES/Airbus DS, USDA, USGS, </a:t>
            </a:r>
            <a:r>
              <a:rPr lang="en-US" dirty="0" err="1"/>
              <a:t>AeroGRID</a:t>
            </a:r>
            <a:r>
              <a:rPr lang="en-US" dirty="0"/>
              <a:t>, IGN, and the GIS User Community.</a:t>
            </a:r>
            <a:endParaRPr dirty="0"/>
          </a:p>
          <a:p>
            <a:pPr marL="0" lvl="0" indent="0" algn="l" rtl="0">
              <a:spcBef>
                <a:spcPts val="0"/>
              </a:spcBef>
              <a:spcAft>
                <a:spcPts val="0"/>
              </a:spcAft>
              <a:buNone/>
            </a:pPr>
            <a:r>
              <a:rPr lang="en-US" dirty="0"/>
              <a:t>http://goto.arcgisonline.com/maps/World_Imagery</a:t>
            </a:r>
            <a:endParaRPr dirty="0"/>
          </a:p>
        </p:txBody>
      </p:sp>
      <p:sp>
        <p:nvSpPr>
          <p:cNvPr id="105" name="Google Shape;1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24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aseline="0" dirty="0"/>
              <a:t>Naomi</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Google Earth Engine was used to produce </a:t>
            </a:r>
            <a:r>
              <a:rPr lang="en-US" sz="1200" b="0" i="0" u="none" strike="noStrike" cap="none" dirty="0">
                <a:solidFill>
                  <a:schemeClr val="dk1"/>
                </a:solidFill>
                <a:effectLst/>
                <a:latin typeface="Calibri"/>
                <a:ea typeface="Calibri"/>
                <a:cs typeface="Calibri"/>
                <a:sym typeface="Calibri"/>
              </a:rPr>
              <a:t>Normalized Difference Vegetation Index (NDVI) and Enhanced Vegetation Index (EVI) </a:t>
            </a:r>
            <a:r>
              <a:rPr lang="en-US" baseline="0" dirty="0"/>
              <a:t>images for Panay and Negros Islands. The images were classified to distinguish between various land cover attributes including: Primary forest, Secondary Forest, Water, and Urban, and Plantation areas. Using TerrSet software and QGIS MOLLUSCE, we were able to forecast future land cover classes for the years 2030 and 2050. </a:t>
            </a:r>
            <a:endParaRPr dirty="0"/>
          </a:p>
        </p:txBody>
      </p:sp>
      <p:sp>
        <p:nvSpPr>
          <p:cNvPr id="119" name="Google Shape;1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88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Naomi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Talarak Foundation is currently stationed in Negros which allows them to reach out to the community through educational initiatives to raise awareness about endemic species and conservation. In addition to being an advisor and collaborator for the reintroduction program, the Arizona center for Nature Conservation provides instructions on how to collect ground data with all the beneficial organizations. Both the Talarak Foundation Inc. and Arizona Center for Nature Conservation are directly involved with the reintroduction program by participating in the planning &amp; meeting with stakeholders such as the Department of Natural Resources, natural park officials, and village leaders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IUCN is one of the many organizations which takes charge of funding the stationed organization (Talarak Foundation Inc.) for the breeding and reintroduction of the two endemic species.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Source: </a:t>
            </a:r>
            <a:r>
              <a:rPr lang="en-US" dirty="0">
                <a:latin typeface="Century Gothic" panose="020B0502020202020204" pitchFamily="34" charset="0"/>
              </a:rPr>
              <a:t>Arizona Center for Nature Conservation,</a:t>
            </a:r>
            <a:r>
              <a:rPr lang="en-US" baseline="0" dirty="0">
                <a:latin typeface="Century Gothic" panose="020B0502020202020204" pitchFamily="34" charset="0"/>
              </a:rPr>
              <a:t> permission to use</a:t>
            </a:r>
            <a:endParaRPr lang="en-US" dirty="0"/>
          </a:p>
          <a:p>
            <a:pPr marL="0" lvl="0" indent="0" algn="l" rtl="0">
              <a:spcBef>
                <a:spcPts val="0"/>
              </a:spcBef>
              <a:spcAft>
                <a:spcPts val="0"/>
              </a:spcAft>
              <a:buNone/>
            </a:pPr>
            <a:r>
              <a:rPr lang="en-US" dirty="0"/>
              <a:t>Image Source: Melisa</a:t>
            </a:r>
            <a:r>
              <a:rPr lang="en-US" baseline="0" dirty="0"/>
              <a:t> Valentin </a:t>
            </a:r>
            <a:r>
              <a:rPr lang="en-US" dirty="0">
                <a:hlinkClick r:id="rId3"/>
              </a:rPr>
              <a:t>https://www.pexels.com/photo/brown-deer-in-forest-704417/</a:t>
            </a:r>
            <a:r>
              <a:rPr lang="en-US" dirty="0"/>
              <a:t>, </a:t>
            </a:r>
            <a:r>
              <a:rPr lang="en-US" dirty="0" err="1"/>
              <a:t>Pexels</a:t>
            </a:r>
            <a:r>
              <a:rPr lang="en-US" dirty="0"/>
              <a:t> Free Stock</a:t>
            </a:r>
            <a:r>
              <a:rPr lang="en-US" baseline="0" dirty="0"/>
              <a:t> Photo</a:t>
            </a:r>
          </a:p>
          <a:p>
            <a:pPr marL="0" lvl="0" indent="0" algn="l" rtl="0">
              <a:spcBef>
                <a:spcPts val="0"/>
              </a:spcBef>
              <a:spcAft>
                <a:spcPts val="0"/>
              </a:spcAft>
              <a:buNone/>
            </a:pPr>
            <a:endParaRPr dirty="0"/>
          </a:p>
        </p:txBody>
      </p:sp>
      <p:sp>
        <p:nvSpPr>
          <p:cNvPr id="128" name="Google Shape;12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22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Calibri"/>
                <a:ea typeface="Calibri"/>
                <a:cs typeface="Calibri"/>
                <a:sym typeface="Calibri"/>
              </a:rPr>
              <a:t>Eze</a:t>
            </a:r>
            <a:r>
              <a:rPr lang="en-US"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Habitat destruction through illegal logging and clearing for agriculture,</a:t>
            </a:r>
            <a:r>
              <a:rPr lang="en-US" sz="1200" b="0" i="0" u="none" strike="noStrike" cap="none" baseline="0" dirty="0">
                <a:solidFill>
                  <a:schemeClr val="dk1"/>
                </a:solidFill>
                <a:effectLst/>
                <a:latin typeface="Calibri"/>
                <a:ea typeface="Calibri"/>
                <a:cs typeface="Calibri"/>
                <a:sym typeface="Calibri"/>
              </a:rPr>
              <a:t> excessive </a:t>
            </a:r>
            <a:r>
              <a:rPr lang="en-US" sz="1200" b="0" i="0" u="none" strike="noStrike" cap="none" dirty="0">
                <a:solidFill>
                  <a:schemeClr val="dk1"/>
                </a:solidFill>
                <a:effectLst/>
                <a:latin typeface="Calibri"/>
                <a:ea typeface="Calibri"/>
                <a:cs typeface="Calibri"/>
                <a:sym typeface="Calibri"/>
              </a:rPr>
              <a:t>hunting poaching, and poor land</a:t>
            </a:r>
            <a:r>
              <a:rPr lang="en-US" sz="1200" b="0" i="0" u="none" strike="noStrike" cap="none" baseline="0" dirty="0">
                <a:solidFill>
                  <a:schemeClr val="dk1"/>
                </a:solidFill>
                <a:effectLst/>
                <a:latin typeface="Calibri"/>
                <a:ea typeface="Calibri"/>
                <a:cs typeface="Calibri"/>
                <a:sym typeface="Calibri"/>
              </a:rPr>
              <a:t> use management all contribute to the </a:t>
            </a:r>
            <a:r>
              <a:rPr lang="en-US" sz="1200" b="0" i="0" u="none" strike="noStrike" cap="none" dirty="0">
                <a:solidFill>
                  <a:schemeClr val="dk1"/>
                </a:solidFill>
                <a:effectLst/>
                <a:latin typeface="Calibri"/>
                <a:ea typeface="Calibri"/>
                <a:cs typeface="Calibri"/>
                <a:sym typeface="Calibri"/>
              </a:rPr>
              <a:t>verge of species extinction.</a:t>
            </a:r>
            <a:r>
              <a:rPr lang="en-US" sz="1200" b="0" i="0" u="none" strike="noStrike" cap="none" baseline="0" dirty="0">
                <a:solidFill>
                  <a:schemeClr val="dk1"/>
                </a:solidFill>
                <a:effectLst/>
                <a:latin typeface="Calibri"/>
                <a:ea typeface="Calibri"/>
                <a:cs typeface="Calibri"/>
                <a:sym typeface="Calibri"/>
              </a:rPr>
              <a:t> </a:t>
            </a:r>
            <a:r>
              <a:rPr lang="en-US" dirty="0"/>
              <a:t>Lack of</a:t>
            </a:r>
            <a:r>
              <a:rPr lang="en-US" baseline="0" dirty="0"/>
              <a:t> awareness about local environmental issues promotes indifferent views on species endemism from the native people of the Philippines. Programs have been implemented to improve biodiversity and sustainability, but invasive plant species continue to threaten indigenous vegetation of the Philippines.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dirty="0" err="1"/>
              <a:t>Français</a:t>
            </a:r>
            <a:r>
              <a:rPr lang="en-US" dirty="0"/>
              <a:t> (lester56)</a:t>
            </a:r>
            <a:r>
              <a:rPr lang="en-US" baseline="0" dirty="0"/>
              <a:t> </a:t>
            </a:r>
            <a:r>
              <a:rPr lang="en-US" dirty="0">
                <a:hlinkClick r:id="rId3"/>
              </a:rPr>
              <a:t>https://pixabay.com/photos/philippines-rice-terraces-batad-3806979/</a:t>
            </a:r>
            <a:r>
              <a:rPr lang="en-US" dirty="0"/>
              <a:t>, </a:t>
            </a:r>
            <a:r>
              <a:rPr lang="en-US" dirty="0" err="1"/>
              <a:t>Pixabay</a:t>
            </a:r>
            <a:r>
              <a:rPr lang="en-US" dirty="0"/>
              <a:t> License</a:t>
            </a:r>
          </a:p>
          <a:p>
            <a:pPr marL="0" lvl="0" indent="0" algn="l" rtl="0">
              <a:spcBef>
                <a:spcPts val="0"/>
              </a:spcBef>
              <a:spcAft>
                <a:spcPts val="0"/>
              </a:spcAft>
              <a:buNone/>
            </a:pPr>
            <a:r>
              <a:rPr lang="en-US" dirty="0"/>
              <a:t>Image</a:t>
            </a:r>
            <a:r>
              <a:rPr lang="en-US" baseline="0" dirty="0"/>
              <a:t> Source: Frank De La Cruz (@</a:t>
            </a:r>
            <a:r>
              <a:rPr lang="en-US" baseline="0" dirty="0" err="1"/>
              <a:t>franklloyd</a:t>
            </a:r>
            <a:r>
              <a:rPr lang="en-US" baseline="0" dirty="0"/>
              <a:t>) </a:t>
            </a:r>
            <a:r>
              <a:rPr lang="en-US" dirty="0">
                <a:hlinkClick r:id="rId4"/>
              </a:rPr>
              <a:t>https://unsplash.com/photos/_1DIKCetFFk</a:t>
            </a:r>
            <a:r>
              <a:rPr lang="en-US" dirty="0"/>
              <a:t>, </a:t>
            </a:r>
            <a:r>
              <a:rPr lang="en-US" dirty="0" err="1"/>
              <a:t>Unsplash</a:t>
            </a:r>
            <a:r>
              <a:rPr lang="en-US" baseline="0" dirty="0"/>
              <a:t> License</a:t>
            </a:r>
            <a:endParaRPr lang="en-US" dirty="0"/>
          </a:p>
        </p:txBody>
      </p:sp>
      <p:sp>
        <p:nvSpPr>
          <p:cNvPr id="135" name="Google Shape;1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EZE’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a:t>
            </a:r>
            <a:r>
              <a:rPr lang="en-US" baseline="0" dirty="0"/>
              <a:t> satellite sensors used for this project are the Landsat 5 Thematic Mapper, Landsat 8 Operational Land Imager, and Terra/Aqua Moderate Imaging Spectroradiometer for the Visayan Islands from 1987 through 2019. Landsat 5 and Landsat 8 imagery was used for NDVI and EVI analysis and land classification of Panay and Negros Islands. Shuttle Radar Topography Mission provide the digital elevation model used for random forest classification.  We applied Terra MDIS to develop a time series to show to increase and decline of NDVI and EVI overtime.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a:t>
            </a:r>
            <a:r>
              <a:rPr lang="en-US" baseline="0" dirty="0"/>
              <a:t> Source: NASA </a:t>
            </a:r>
            <a:r>
              <a:rPr lang="en-US" dirty="0">
                <a:hlinkClick r:id="rId3"/>
              </a:rPr>
              <a:t>http://www.devpedia.developexchange.com/dp/images/6/69/01_Landsat5.png</a:t>
            </a:r>
            <a:r>
              <a:rPr lang="en-US" dirty="0"/>
              <a:t>, Public Domain</a:t>
            </a:r>
          </a:p>
          <a:p>
            <a:pPr marL="0" lvl="0" indent="0" algn="l" rtl="0">
              <a:spcBef>
                <a:spcPts val="0"/>
              </a:spcBef>
              <a:spcAft>
                <a:spcPts val="0"/>
              </a:spcAft>
              <a:buNone/>
            </a:pPr>
            <a:r>
              <a:rPr lang="en-US" dirty="0"/>
              <a:t>Image</a:t>
            </a:r>
            <a:r>
              <a:rPr lang="en-US" baseline="0" dirty="0"/>
              <a:t> Source: NASA </a:t>
            </a:r>
            <a:r>
              <a:rPr lang="en-US" dirty="0">
                <a:hlinkClick r:id="rId4"/>
              </a:rPr>
              <a:t>http://www.devpedia.developexchange.com/dp/images/c/c2/03_Landsat8.png</a:t>
            </a:r>
            <a:r>
              <a:rPr lang="en-US" dirty="0"/>
              <a:t>, Public</a:t>
            </a:r>
            <a:r>
              <a:rPr lang="en-US" baseline="0" dirty="0"/>
              <a:t> Domain</a:t>
            </a:r>
          </a:p>
          <a:p>
            <a:pPr marL="0" lvl="0" indent="0" algn="l" rtl="0">
              <a:spcBef>
                <a:spcPts val="0"/>
              </a:spcBef>
              <a:spcAft>
                <a:spcPts val="0"/>
              </a:spcAft>
              <a:buNone/>
            </a:pPr>
            <a:r>
              <a:rPr lang="en-US" dirty="0"/>
              <a:t>Image Source:</a:t>
            </a:r>
            <a:r>
              <a:rPr lang="en-US" baseline="0" dirty="0"/>
              <a:t> NASA </a:t>
            </a:r>
            <a:r>
              <a:rPr lang="en-US" dirty="0">
                <a:hlinkClick r:id="rId5"/>
              </a:rPr>
              <a:t>http://www.devpedia.developexchange.com/dp/images/9/91/05_Terra.png</a:t>
            </a:r>
            <a:r>
              <a:rPr lang="en-US" dirty="0"/>
              <a:t>, Public Domain</a:t>
            </a:r>
          </a:p>
          <a:p>
            <a:pPr marL="0" lvl="0" indent="0" algn="l" rtl="0">
              <a:spcBef>
                <a:spcPts val="0"/>
              </a:spcBef>
              <a:spcAft>
                <a:spcPts val="0"/>
              </a:spcAft>
              <a:buNone/>
            </a:pPr>
            <a:r>
              <a:rPr lang="en-US" dirty="0"/>
              <a:t>Image Source: </a:t>
            </a:r>
            <a:r>
              <a:rPr lang="en-US" dirty="0">
                <a:hlinkClick r:id="rId6"/>
              </a:rPr>
              <a:t>http://www.devpedia.developexchange.com/dp/index.php?title=List_of_Satellite_Pictures</a:t>
            </a:r>
            <a:r>
              <a:rPr lang="en-US" dirty="0"/>
              <a:t>, NASA DEVELOP National Program </a:t>
            </a:r>
            <a:endParaRPr dirty="0"/>
          </a:p>
        </p:txBody>
      </p:sp>
      <p:sp>
        <p:nvSpPr>
          <p:cNvPr id="143" name="Google Shape;14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00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a:p>
            <a:endParaRPr lang="en-US" dirty="0"/>
          </a:p>
          <a:p>
            <a:r>
              <a:rPr lang="en-US" dirty="0"/>
              <a:t>This graph is a NDVI timeseries of the study area from 2000 to 2019. The data was collected from MODIS Terra. </a:t>
            </a:r>
            <a:r>
              <a:rPr lang="en-US" sz="1200" b="0" i="0" u="none" strike="noStrike" cap="none" dirty="0">
                <a:solidFill>
                  <a:schemeClr val="dk1"/>
                </a:solidFill>
                <a:effectLst/>
                <a:latin typeface="Calibri"/>
                <a:ea typeface="Calibri"/>
                <a:cs typeface="Calibri"/>
                <a:sym typeface="Calibri"/>
              </a:rPr>
              <a:t>MODIS vegetation indices, are produced on 16-day intervals and at multiple spatial resolutions, that provide consistent spatial and temporal comparisons of vegetation canopy greenness, a composite property of leaf area, chlorophyll and canopy structure. The values are in Kelvin. </a:t>
            </a:r>
            <a:r>
              <a:rPr lang="en-US" sz="1200" b="1" i="0" u="none" strike="noStrike" cap="none" dirty="0">
                <a:solidFill>
                  <a:schemeClr val="dk1"/>
                </a:solidFill>
                <a:effectLst/>
                <a:latin typeface="Calibri"/>
                <a:ea typeface="Calibri"/>
                <a:cs typeface="Calibri"/>
                <a:sym typeface="Calibri"/>
              </a:rPr>
              <a:t>Normalized difference vegetation index</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NDVI</a:t>
            </a:r>
            <a:r>
              <a:rPr lang="en-US" sz="1200" b="0" i="0" u="none" strike="noStrike" cap="none" dirty="0">
                <a:solidFill>
                  <a:schemeClr val="dk1"/>
                </a:solidFill>
                <a:effectLst/>
                <a:latin typeface="Calibri"/>
                <a:ea typeface="Calibri"/>
                <a:cs typeface="Calibri"/>
                <a:sym typeface="Calibri"/>
              </a:rPr>
              <a:t>) is a simple graphical indicator that can be used to analyze and assess whether the target being observed contains live green </a:t>
            </a:r>
            <a:r>
              <a:rPr lang="en-US" sz="1200" b="0" i="0" u="none" strike="noStrike" cap="none" dirty="0" err="1">
                <a:solidFill>
                  <a:schemeClr val="dk1"/>
                </a:solidFill>
                <a:effectLst/>
                <a:latin typeface="Calibri"/>
                <a:ea typeface="Calibri"/>
                <a:cs typeface="Calibri"/>
                <a:sym typeface="Calibri"/>
              </a:rPr>
              <a:t>vegetationn</a:t>
            </a:r>
            <a:r>
              <a:rPr lang="en-US" sz="1200" b="0" i="0" u="none" strike="noStrike" cap="none" dirty="0">
                <a:solidFill>
                  <a:schemeClr val="dk1"/>
                </a:solidFill>
                <a:effectLst/>
                <a:latin typeface="Calibri"/>
                <a:ea typeface="Calibri"/>
                <a:cs typeface="Calibri"/>
                <a:sym typeface="Calibri"/>
              </a:rPr>
              <a:t> or not. </a:t>
            </a:r>
            <a:r>
              <a:rPr lang="en-US" dirty="0"/>
              <a:t>The graph shows an increase in vegetation overtime seeing that the mean is increasing. However this does not mean that the vegetation growth in the area is from indigenous plant species.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13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a:p>
            <a:endParaRPr lang="en-US" dirty="0"/>
          </a:p>
          <a:p>
            <a:r>
              <a:rPr lang="en-US" dirty="0"/>
              <a:t>This graph is an EVI timeseries of the study area from 2000 to 2019. </a:t>
            </a:r>
            <a:r>
              <a:rPr lang="en-US" sz="1200" b="1" i="0" u="none" strike="noStrike" cap="none" dirty="0">
                <a:solidFill>
                  <a:schemeClr val="dk1"/>
                </a:solidFill>
                <a:effectLst/>
                <a:latin typeface="Calibri"/>
                <a:cs typeface="Calibri"/>
                <a:sym typeface="Calibri"/>
              </a:rPr>
              <a:t>E</a:t>
            </a:r>
            <a:r>
              <a:rPr lang="en-US" sz="1200" b="1" i="0" u="none" strike="noStrike" cap="none" dirty="0">
                <a:solidFill>
                  <a:schemeClr val="dk1"/>
                </a:solidFill>
                <a:effectLst/>
                <a:latin typeface="Calibri"/>
                <a:ea typeface="Calibri"/>
                <a:cs typeface="Calibri"/>
                <a:sym typeface="Calibri"/>
              </a:rPr>
              <a:t>nhanced vegetation index</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EVI</a:t>
            </a:r>
            <a:r>
              <a:rPr lang="en-US" sz="1200" b="0" i="0" u="none" strike="noStrike" cap="none" dirty="0">
                <a:solidFill>
                  <a:schemeClr val="dk1"/>
                </a:solidFill>
                <a:effectLst/>
                <a:latin typeface="Calibri"/>
                <a:ea typeface="Calibri"/>
                <a:cs typeface="Calibri"/>
                <a:sym typeface="Calibri"/>
              </a:rPr>
              <a:t>) is an 'optimized' vegetation index designed to enhance the vegetation signal with improved sensitivity in high biomass regions, which has improved vegetation monitoring through a de-coupling of the canopy background signal and a reduction in atmosphere influences.</a:t>
            </a:r>
            <a:r>
              <a:rPr lang="en-US" dirty="0"/>
              <a:t> This graph shows an increase in vegetation much like the NDVI timeseries.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9011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8"/>
        <p:cNvGrpSpPr/>
        <p:nvPr/>
      </p:nvGrpSpPr>
      <p:grpSpPr>
        <a:xfrm>
          <a:off x="0" y="0"/>
          <a:ext cx="0" cy="0"/>
          <a:chOff x="0" y="0"/>
          <a:chExt cx="0" cy="0"/>
        </a:xfrm>
      </p:grpSpPr>
      <p:sp>
        <p:nvSpPr>
          <p:cNvPr id="19" name="Google Shape;19;p21"/>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4"/>
        <p:cNvGrpSpPr/>
        <p:nvPr/>
      </p:nvGrpSpPr>
      <p:grpSpPr>
        <a:xfrm>
          <a:off x="0" y="0"/>
          <a:ext cx="0" cy="0"/>
          <a:chOff x="0" y="0"/>
          <a:chExt cx="0" cy="0"/>
        </a:xfrm>
      </p:grpSpPr>
      <p:sp>
        <p:nvSpPr>
          <p:cNvPr id="25" name="Google Shape;25;p18"/>
          <p:cNvSpPr/>
          <p:nvPr/>
        </p:nvSpPr>
        <p:spPr>
          <a:xfrm rot="7200000">
            <a:off x="277328" y="-2758"/>
            <a:ext cx="564654" cy="491214"/>
          </a:xfrm>
          <a:prstGeom prst="hexagon">
            <a:avLst>
              <a:gd name="adj" fmla="val 28832"/>
              <a:gd name="vf" fmla="val 115470"/>
            </a:avLst>
          </a:prstGeom>
          <a:solidFill>
            <a:srgbClr val="2E865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18"/>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25000" sy="2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2" name="Google Shape;32;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6"/>
        <p:cNvGrpSpPr/>
        <p:nvPr/>
      </p:nvGrpSpPr>
      <p:grpSpPr>
        <a:xfrm>
          <a:off x="0" y="0"/>
          <a:ext cx="0" cy="0"/>
          <a:chOff x="0" y="0"/>
          <a:chExt cx="0" cy="0"/>
        </a:xfrm>
      </p:grpSpPr>
      <p:sp>
        <p:nvSpPr>
          <p:cNvPr id="37" name="Google Shape;37;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25000" sy="2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8" name="Google Shape;38;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16"/>
          <p:cNvSpPr/>
          <p:nvPr/>
        </p:nvSpPr>
        <p:spPr>
          <a:xfrm rot="7200000">
            <a:off x="342880" y="292874"/>
            <a:ext cx="678058" cy="589869"/>
          </a:xfrm>
          <a:prstGeom prst="hexagon">
            <a:avLst>
              <a:gd name="adj" fmla="val 28832"/>
              <a:gd name="vf" fmla="val 115470"/>
            </a:avLst>
          </a:prstGeom>
          <a:solidFill>
            <a:srgbClr val="2E865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16"/>
          <p:cNvSpPr/>
          <p:nvPr/>
        </p:nvSpPr>
        <p:spPr>
          <a:xfrm>
            <a:off x="0" y="6172200"/>
            <a:ext cx="12192000" cy="337387"/>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46"/>
        <p:cNvGrpSpPr/>
        <p:nvPr/>
      </p:nvGrpSpPr>
      <p:grpSpPr>
        <a:xfrm>
          <a:off x="0" y="0"/>
          <a:ext cx="0" cy="0"/>
          <a:chOff x="0" y="0"/>
          <a:chExt cx="0" cy="0"/>
        </a:xfrm>
      </p:grpSpPr>
      <p:sp>
        <p:nvSpPr>
          <p:cNvPr id="47" name="Google Shape;47;p19"/>
          <p:cNvSpPr/>
          <p:nvPr/>
        </p:nvSpPr>
        <p:spPr>
          <a:xfrm>
            <a:off x="0" y="6172200"/>
            <a:ext cx="12192000" cy="6858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9"/>
          <p:cNvSpPr/>
          <p:nvPr/>
        </p:nvSpPr>
        <p:spPr>
          <a:xfrm>
            <a:off x="0" y="1186372"/>
            <a:ext cx="11696700" cy="114553"/>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49" name="Google Shape;49;p1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0" name="Google Shape;50;p1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55"/>
        <p:cNvGrpSpPr/>
        <p:nvPr/>
      </p:nvGrpSpPr>
      <p:grpSpPr>
        <a:xfrm>
          <a:off x="0" y="0"/>
          <a:ext cx="0" cy="0"/>
          <a:chOff x="0" y="0"/>
          <a:chExt cx="0" cy="0"/>
        </a:xfrm>
      </p:grpSpPr>
      <p:sp>
        <p:nvSpPr>
          <p:cNvPr id="56" name="Google Shape;56;p24"/>
          <p:cNvSpPr/>
          <p:nvPr/>
        </p:nvSpPr>
        <p:spPr>
          <a:xfrm flipH="1">
            <a:off x="-4" y="0"/>
            <a:ext cx="12192003" cy="1905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7" name="Google Shape;57;p24"/>
          <p:cNvSpPr/>
          <p:nvPr/>
        </p:nvSpPr>
        <p:spPr>
          <a:xfrm flipH="1">
            <a:off x="-1" y="6593264"/>
            <a:ext cx="12192003"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8" name="Google Shape;58;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Google Shape;59;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71"/>
        <p:cNvGrpSpPr/>
        <p:nvPr/>
      </p:nvGrpSpPr>
      <p:grpSpPr>
        <a:xfrm>
          <a:off x="0" y="0"/>
          <a:ext cx="0" cy="0"/>
          <a:chOff x="0" y="0"/>
          <a:chExt cx="0" cy="0"/>
        </a:xfrm>
      </p:grpSpPr>
      <p:sp>
        <p:nvSpPr>
          <p:cNvPr id="72" name="Google Shape;72;p23"/>
          <p:cNvSpPr/>
          <p:nvPr/>
        </p:nvSpPr>
        <p:spPr>
          <a:xfrm flipH="1">
            <a:off x="-2" y="6484538"/>
            <a:ext cx="12192003" cy="265176"/>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 name="Google Shape;73;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9" name="Google Shape;79;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0" name="Google Shape;80;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6" ty="1866887"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1" name="Google Shape;81;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7384472" cy="6858000"/>
          </a:xfrm>
          <a:prstGeom prst="rect">
            <a:avLst/>
          </a:prstGeom>
        </p:spPr>
      </p:pic>
      <p:sp>
        <p:nvSpPr>
          <p:cNvPr id="89" name="Google Shape;89;p1"/>
          <p:cNvSpPr txBox="1"/>
          <p:nvPr/>
        </p:nvSpPr>
        <p:spPr>
          <a:xfrm>
            <a:off x="7886700" y="1191823"/>
            <a:ext cx="4750500" cy="15361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3200"/>
              <a:buFont typeface="Century Gothic"/>
              <a:buNone/>
            </a:pPr>
            <a:r>
              <a:rPr lang="en-US" sz="3200" b="1" i="0" u="none" strike="noStrike" cap="none" dirty="0">
                <a:solidFill>
                  <a:srgbClr val="1F914D"/>
                </a:solidFill>
                <a:latin typeface="Century Gothic"/>
                <a:ea typeface="Century Gothic"/>
                <a:cs typeface="Century Gothic"/>
                <a:sym typeface="Century Gothic"/>
              </a:rPr>
              <a:t>VISAYAN ISLANDS </a:t>
            </a:r>
            <a:br>
              <a:rPr lang="en-US" sz="3200" b="1" i="0" u="none" strike="noStrike" cap="none" dirty="0">
                <a:solidFill>
                  <a:srgbClr val="1F914D"/>
                </a:solidFill>
                <a:latin typeface="Century Gothic"/>
                <a:ea typeface="Century Gothic"/>
                <a:cs typeface="Century Gothic"/>
                <a:sym typeface="Century Gothic"/>
              </a:rPr>
            </a:br>
            <a:r>
              <a:rPr lang="en-US" sz="3200" b="1" i="0" u="none" strike="noStrike" cap="none" dirty="0">
                <a:solidFill>
                  <a:srgbClr val="1F914D"/>
                </a:solidFill>
                <a:latin typeface="Century Gothic"/>
                <a:ea typeface="Century Gothic"/>
                <a:cs typeface="Century Gothic"/>
                <a:sym typeface="Century Gothic"/>
              </a:rPr>
              <a:t>ECOLOGICAL FORECASTING</a:t>
            </a:r>
            <a:endParaRPr sz="3200" b="0" i="0" u="none" strike="noStrike" cap="none" dirty="0">
              <a:solidFill>
                <a:srgbClr val="1F914D"/>
              </a:solidFill>
              <a:sym typeface="Arial"/>
            </a:endParaRPr>
          </a:p>
        </p:txBody>
      </p:sp>
      <p:sp>
        <p:nvSpPr>
          <p:cNvPr id="90" name="Google Shape;90;p1"/>
          <p:cNvSpPr txBox="1"/>
          <p:nvPr/>
        </p:nvSpPr>
        <p:spPr>
          <a:xfrm>
            <a:off x="7886700" y="2927982"/>
            <a:ext cx="4442801" cy="1421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rgbClr val="3F3F3F"/>
                </a:solidFill>
                <a:latin typeface="Century Gothic"/>
                <a:ea typeface="Century Gothic"/>
                <a:cs typeface="Century Gothic"/>
                <a:sym typeface="Century Gothic"/>
              </a:rPr>
              <a:t>Identifying and Evaluating Changes in Land Use and Land Cover on the Visayan Islands over time for Reintroduction of the Visayan Warty Pig (</a:t>
            </a:r>
            <a:r>
              <a:rPr lang="en-US" sz="1600" b="0" i="1" u="none" strike="noStrike" cap="none" dirty="0" err="1">
                <a:solidFill>
                  <a:srgbClr val="3F3F3F"/>
                </a:solidFill>
                <a:latin typeface="Century Gothic"/>
                <a:ea typeface="Century Gothic"/>
                <a:cs typeface="Century Gothic"/>
                <a:sym typeface="Century Gothic"/>
              </a:rPr>
              <a:t>Sus</a:t>
            </a:r>
            <a:r>
              <a:rPr lang="en-US" sz="1600" b="0" i="1" u="none" strike="noStrike" cap="none" dirty="0">
                <a:solidFill>
                  <a:srgbClr val="3F3F3F"/>
                </a:solidFill>
                <a:latin typeface="Century Gothic"/>
                <a:ea typeface="Century Gothic"/>
                <a:cs typeface="Century Gothic"/>
                <a:sym typeface="Century Gothic"/>
              </a:rPr>
              <a:t> </a:t>
            </a:r>
            <a:r>
              <a:rPr lang="en-US" sz="1600" b="0" i="1" u="none" strike="noStrike" cap="none" dirty="0" err="1">
                <a:solidFill>
                  <a:srgbClr val="3F3F3F"/>
                </a:solidFill>
                <a:latin typeface="Century Gothic"/>
                <a:ea typeface="Century Gothic"/>
                <a:cs typeface="Century Gothic"/>
                <a:sym typeface="Century Gothic"/>
              </a:rPr>
              <a:t>cebrifons</a:t>
            </a:r>
            <a:r>
              <a:rPr lang="en-US" sz="1600" b="0" i="1" u="none" strike="noStrike" cap="none" dirty="0">
                <a:solidFill>
                  <a:srgbClr val="3F3F3F"/>
                </a:solidFill>
                <a:latin typeface="Century Gothic"/>
                <a:ea typeface="Century Gothic"/>
                <a:cs typeface="Century Gothic"/>
                <a:sym typeface="Century Gothic"/>
              </a:rPr>
              <a:t>) </a:t>
            </a:r>
            <a:r>
              <a:rPr lang="en-US" sz="1600" b="0" i="0" u="none" strike="noStrike" cap="none" dirty="0">
                <a:solidFill>
                  <a:srgbClr val="3F3F3F"/>
                </a:solidFill>
                <a:latin typeface="Century Gothic"/>
                <a:ea typeface="Century Gothic"/>
                <a:cs typeface="Century Gothic"/>
                <a:sym typeface="Century Gothic"/>
              </a:rPr>
              <a:t>and Visayan Spotted Deer </a:t>
            </a:r>
            <a:r>
              <a:rPr lang="en-US" sz="1600" b="0" i="1" u="none" strike="noStrike" cap="none" dirty="0">
                <a:solidFill>
                  <a:srgbClr val="3F3F3F"/>
                </a:solidFill>
                <a:latin typeface="Century Gothic"/>
                <a:ea typeface="Century Gothic"/>
                <a:cs typeface="Century Gothic"/>
                <a:sym typeface="Century Gothic"/>
              </a:rPr>
              <a:t>(</a:t>
            </a:r>
            <a:r>
              <a:rPr lang="en-US" sz="1600" b="0" i="1" u="none" strike="noStrike" cap="none" dirty="0" err="1">
                <a:solidFill>
                  <a:srgbClr val="3F3F3F"/>
                </a:solidFill>
                <a:latin typeface="Century Gothic"/>
                <a:ea typeface="Century Gothic"/>
                <a:cs typeface="Century Gothic"/>
                <a:sym typeface="Century Gothic"/>
              </a:rPr>
              <a:t>Rusa</a:t>
            </a:r>
            <a:r>
              <a:rPr lang="en-US" sz="1600" b="0" i="1" u="none" strike="noStrike" cap="none" dirty="0">
                <a:solidFill>
                  <a:srgbClr val="3F3F3F"/>
                </a:solidFill>
                <a:latin typeface="Century Gothic"/>
                <a:ea typeface="Century Gothic"/>
                <a:cs typeface="Century Gothic"/>
                <a:sym typeface="Century Gothic"/>
              </a:rPr>
              <a:t> </a:t>
            </a:r>
            <a:r>
              <a:rPr lang="en-US" sz="1600" b="0" i="1" u="none" strike="noStrike" cap="none" dirty="0" err="1">
                <a:solidFill>
                  <a:srgbClr val="3F3F3F"/>
                </a:solidFill>
                <a:latin typeface="Century Gothic"/>
                <a:ea typeface="Century Gothic"/>
                <a:cs typeface="Century Gothic"/>
                <a:sym typeface="Century Gothic"/>
              </a:rPr>
              <a:t>alfredi</a:t>
            </a:r>
            <a:r>
              <a:rPr lang="en-US" sz="1600" b="0" i="1" u="none" strike="noStrike" cap="none" dirty="0">
                <a:solidFill>
                  <a:srgbClr val="3F3F3F"/>
                </a:solidFill>
                <a:latin typeface="Century Gothic"/>
                <a:ea typeface="Century Gothic"/>
                <a:cs typeface="Century Gothic"/>
                <a:sym typeface="Century Gothic"/>
              </a:rPr>
              <a:t>)</a:t>
            </a:r>
            <a:endParaRPr sz="1600" b="0" i="0" u="none" strike="noStrike" cap="none" dirty="0">
              <a:solidFill>
                <a:srgbClr val="000000"/>
              </a:solidFill>
              <a:sym typeface="Arial"/>
            </a:endParaRPr>
          </a:p>
        </p:txBody>
      </p:sp>
      <p:pic>
        <p:nvPicPr>
          <p:cNvPr id="92" name="Google Shape;92;p1"/>
          <p:cNvPicPr preferRelativeResize="0"/>
          <p:nvPr/>
        </p:nvPicPr>
        <p:blipFill rotWithShape="1">
          <a:blip r:embed="rId4">
            <a:alphaModFix/>
          </a:blip>
          <a:srcRect/>
          <a:stretch/>
        </p:blipFill>
        <p:spPr>
          <a:xfrm>
            <a:off x="0" y="6053428"/>
            <a:ext cx="12192000" cy="715571"/>
          </a:xfrm>
          <a:prstGeom prst="rect">
            <a:avLst/>
          </a:prstGeom>
          <a:noFill/>
          <a:ln>
            <a:noFill/>
          </a:ln>
        </p:spPr>
      </p:pic>
      <p:sp>
        <p:nvSpPr>
          <p:cNvPr id="93" name="Google Shape;93;p1"/>
          <p:cNvSpPr txBox="1"/>
          <p:nvPr/>
        </p:nvSpPr>
        <p:spPr>
          <a:xfrm>
            <a:off x="3155090" y="6215822"/>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Georgia – Athens | Fall 2019</a:t>
            </a:r>
            <a:endParaRPr sz="1400" b="0" i="0" u="none" strike="noStrike" cap="none" dirty="0">
              <a:solidFill>
                <a:srgbClr val="000000"/>
              </a:solidFill>
              <a:latin typeface="Arial"/>
              <a:ea typeface="Arial"/>
              <a:cs typeface="Arial"/>
              <a:sym typeface="Arial"/>
            </a:endParaRPr>
          </a:p>
        </p:txBody>
      </p:sp>
      <p:grpSp>
        <p:nvGrpSpPr>
          <p:cNvPr id="13" name="Group 12"/>
          <p:cNvGrpSpPr/>
          <p:nvPr/>
        </p:nvGrpSpPr>
        <p:grpSpPr>
          <a:xfrm>
            <a:off x="7886336" y="4349647"/>
            <a:ext cx="2375614" cy="1333367"/>
            <a:chOff x="8046764" y="3614399"/>
            <a:chExt cx="2375614" cy="1333367"/>
          </a:xfrm>
        </p:grpSpPr>
        <p:sp>
          <p:nvSpPr>
            <p:cNvPr id="14" name="TextBox 13"/>
            <p:cNvSpPr txBox="1"/>
            <p:nvPr userDrawn="1"/>
          </p:nvSpPr>
          <p:spPr>
            <a:xfrm>
              <a:off x="8046764" y="3614399"/>
              <a:ext cx="2375614"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Ryan </a:t>
              </a:r>
              <a:r>
                <a:rPr lang="en-US" sz="1500" dirty="0" err="1">
                  <a:solidFill>
                    <a:schemeClr val="tx1">
                      <a:lumMod val="75000"/>
                      <a:lumOff val="25000"/>
                    </a:schemeClr>
                  </a:solidFill>
                  <a:latin typeface="Century Gothic" panose="020B0502020202020204" pitchFamily="34" charset="0"/>
                </a:rPr>
                <a:t>Slapikas</a:t>
              </a:r>
              <a:endParaRPr lang="en-US" sz="1500" dirty="0">
                <a:solidFill>
                  <a:schemeClr val="tx1">
                    <a:lumMod val="75000"/>
                    <a:lumOff val="25000"/>
                  </a:schemeClr>
                </a:solidFill>
                <a:latin typeface="Century Gothic" panose="020B0502020202020204" pitchFamily="34" charset="0"/>
              </a:endParaRPr>
            </a:p>
          </p:txBody>
        </p:sp>
        <p:sp>
          <p:nvSpPr>
            <p:cNvPr id="15" name="Rectangle 14"/>
            <p:cNvSpPr/>
            <p:nvPr userDrawn="1"/>
          </p:nvSpPr>
          <p:spPr>
            <a:xfrm>
              <a:off x="8046764" y="4287867"/>
              <a:ext cx="1172116" cy="323165"/>
            </a:xfrm>
            <a:prstGeom prst="rect">
              <a:avLst/>
            </a:prstGeom>
          </p:spPr>
          <p:txBody>
            <a:bodyPr wrap="none">
              <a:spAutoFit/>
            </a:bodyPr>
            <a:lstStyle/>
            <a:p>
              <a:r>
                <a:rPr lang="en-US" sz="1500" dirty="0" err="1">
                  <a:solidFill>
                    <a:schemeClr val="tx1">
                      <a:lumMod val="75000"/>
                      <a:lumOff val="25000"/>
                    </a:schemeClr>
                  </a:solidFill>
                  <a:latin typeface="Century Gothic" panose="020B0502020202020204" pitchFamily="34" charset="0"/>
                </a:rPr>
                <a:t>Eze</a:t>
              </a:r>
              <a:r>
                <a:rPr lang="en-US" sz="1500" dirty="0">
                  <a:solidFill>
                    <a:schemeClr val="tx1">
                      <a:lumMod val="75000"/>
                      <a:lumOff val="25000"/>
                    </a:schemeClr>
                  </a:solidFill>
                  <a:latin typeface="Century Gothic" panose="020B0502020202020204" pitchFamily="34" charset="0"/>
                </a:rPr>
                <a:t> </a:t>
              </a:r>
              <a:r>
                <a:rPr lang="en-US" sz="1500" dirty="0" err="1">
                  <a:solidFill>
                    <a:schemeClr val="tx1">
                      <a:lumMod val="75000"/>
                      <a:lumOff val="25000"/>
                    </a:schemeClr>
                  </a:solidFill>
                  <a:latin typeface="Century Gothic" panose="020B0502020202020204" pitchFamily="34" charset="0"/>
                </a:rPr>
                <a:t>Amadi</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46764" y="4624601"/>
              <a:ext cx="154080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Lusitania Savio</a:t>
              </a:r>
            </a:p>
          </p:txBody>
        </p:sp>
        <p:sp>
          <p:nvSpPr>
            <p:cNvPr id="17" name="Rectangle 16"/>
            <p:cNvSpPr/>
            <p:nvPr userDrawn="1"/>
          </p:nvSpPr>
          <p:spPr>
            <a:xfrm>
              <a:off x="8046764" y="3951133"/>
              <a:ext cx="1295547"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Naomi Belle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D43D-54CD-46FC-9090-51BCF454040F}"/>
              </a:ext>
            </a:extLst>
          </p:cNvPr>
          <p:cNvSpPr>
            <a:spLocks noGrp="1"/>
          </p:cNvSpPr>
          <p:nvPr>
            <p:ph type="title"/>
          </p:nvPr>
        </p:nvSpPr>
        <p:spPr>
          <a:xfrm>
            <a:off x="1410699" y="152000"/>
            <a:ext cx="10515600" cy="395898"/>
          </a:xfrm>
        </p:spPr>
        <p:txBody>
          <a:bodyPr>
            <a:normAutofit fontScale="90000"/>
          </a:bodyPr>
          <a:lstStyle/>
          <a:p>
            <a:r>
              <a:rPr lang="en-US" dirty="0"/>
              <a:t>NDVI Timeseries</a:t>
            </a:r>
          </a:p>
        </p:txBody>
      </p:sp>
      <p:sp>
        <p:nvSpPr>
          <p:cNvPr id="3" name="TextBox 2">
            <a:extLst>
              <a:ext uri="{FF2B5EF4-FFF2-40B4-BE49-F238E27FC236}">
                <a16:creationId xmlns:a16="http://schemas.microsoft.com/office/drawing/2014/main" id="{B0136344-5D4D-490D-ABF4-537B439920B6}"/>
              </a:ext>
            </a:extLst>
          </p:cNvPr>
          <p:cNvSpPr txBox="1"/>
          <p:nvPr/>
        </p:nvSpPr>
        <p:spPr>
          <a:xfrm>
            <a:off x="2073155" y="4679960"/>
            <a:ext cx="8351534" cy="338554"/>
          </a:xfrm>
          <a:prstGeom prst="rect">
            <a:avLst/>
          </a:prstGeom>
          <a:noFill/>
        </p:spPr>
        <p:txBody>
          <a:bodyPr wrap="square" rtlCol="0">
            <a:spAutoFit/>
          </a:bodyPr>
          <a:lstStyle/>
          <a:p>
            <a:r>
              <a:rPr lang="en-US" sz="1600" dirty="0">
                <a:latin typeface="Century Gothic" panose="020B0502020202020204" pitchFamily="34" charset="0"/>
              </a:rPr>
              <a:t>2000	                  2005	                  2010	                  2015	                 2020</a:t>
            </a:r>
          </a:p>
        </p:txBody>
      </p:sp>
      <p:sp>
        <p:nvSpPr>
          <p:cNvPr id="5" name="TextBox 4">
            <a:extLst>
              <a:ext uri="{FF2B5EF4-FFF2-40B4-BE49-F238E27FC236}">
                <a16:creationId xmlns:a16="http://schemas.microsoft.com/office/drawing/2014/main" id="{9D9D6E7A-E537-4C80-9842-E9D5E9C99E99}"/>
              </a:ext>
            </a:extLst>
          </p:cNvPr>
          <p:cNvSpPr txBox="1"/>
          <p:nvPr/>
        </p:nvSpPr>
        <p:spPr>
          <a:xfrm>
            <a:off x="1449359" y="886853"/>
            <a:ext cx="662456" cy="4001095"/>
          </a:xfrm>
          <a:prstGeom prst="rect">
            <a:avLst/>
          </a:prstGeom>
          <a:noFill/>
        </p:spPr>
        <p:txBody>
          <a:bodyPr wrap="square" rtlCol="0">
            <a:spAutoFit/>
          </a:bodyPr>
          <a:lstStyle/>
          <a:p>
            <a:pPr>
              <a:lnSpc>
                <a:spcPct val="375000"/>
              </a:lnSpc>
            </a:pPr>
            <a:r>
              <a:rPr lang="en-US" sz="1600" dirty="0">
                <a:latin typeface="Century Gothic" panose="020B0502020202020204" pitchFamily="34" charset="0"/>
              </a:rPr>
              <a:t>7000</a:t>
            </a:r>
          </a:p>
          <a:p>
            <a:pPr>
              <a:lnSpc>
                <a:spcPct val="375000"/>
              </a:lnSpc>
            </a:pPr>
            <a:r>
              <a:rPr lang="en-US" sz="1600" dirty="0">
                <a:latin typeface="Century Gothic" panose="020B0502020202020204" pitchFamily="34" charset="0"/>
              </a:rPr>
              <a:t>6000</a:t>
            </a:r>
          </a:p>
          <a:p>
            <a:pPr>
              <a:lnSpc>
                <a:spcPct val="375000"/>
              </a:lnSpc>
            </a:pPr>
            <a:r>
              <a:rPr lang="en-US" sz="1600" dirty="0">
                <a:latin typeface="Century Gothic" panose="020B0502020202020204" pitchFamily="34" charset="0"/>
              </a:rPr>
              <a:t>5000</a:t>
            </a:r>
          </a:p>
          <a:p>
            <a:pPr>
              <a:lnSpc>
                <a:spcPct val="375000"/>
              </a:lnSpc>
            </a:pPr>
            <a:r>
              <a:rPr lang="en-US" sz="1600" dirty="0">
                <a:latin typeface="Century Gothic" panose="020B0502020202020204" pitchFamily="34" charset="0"/>
              </a:rPr>
              <a:t>4000</a:t>
            </a:r>
          </a:p>
          <a:p>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B4CAA2CE-4383-4C0E-BC29-68F828B2D88F}"/>
              </a:ext>
            </a:extLst>
          </p:cNvPr>
          <p:cNvPicPr>
            <a:picLocks noChangeAspect="1"/>
          </p:cNvPicPr>
          <p:nvPr/>
        </p:nvPicPr>
        <p:blipFill>
          <a:blip r:embed="rId3"/>
          <a:stretch>
            <a:fillRect/>
          </a:stretch>
        </p:blipFill>
        <p:spPr>
          <a:xfrm>
            <a:off x="2111815" y="856881"/>
            <a:ext cx="7829019" cy="3814819"/>
          </a:xfrm>
          <a:prstGeom prst="rect">
            <a:avLst/>
          </a:prstGeom>
        </p:spPr>
      </p:pic>
      <p:sp>
        <p:nvSpPr>
          <p:cNvPr id="7" name="TextBox 6">
            <a:extLst>
              <a:ext uri="{FF2B5EF4-FFF2-40B4-BE49-F238E27FC236}">
                <a16:creationId xmlns:a16="http://schemas.microsoft.com/office/drawing/2014/main" id="{76ACE867-B04D-4F54-89CB-107CCD6536FA}"/>
              </a:ext>
            </a:extLst>
          </p:cNvPr>
          <p:cNvSpPr txBox="1"/>
          <p:nvPr/>
        </p:nvSpPr>
        <p:spPr>
          <a:xfrm>
            <a:off x="5553612" y="5201546"/>
            <a:ext cx="945423" cy="400110"/>
          </a:xfrm>
          <a:prstGeom prst="rect">
            <a:avLst/>
          </a:prstGeom>
          <a:noFill/>
        </p:spPr>
        <p:txBody>
          <a:bodyPr wrap="square" rtlCol="0">
            <a:spAutoFit/>
          </a:bodyPr>
          <a:lstStyle/>
          <a:p>
            <a:pPr algn="ctr"/>
            <a:r>
              <a:rPr lang="en-US" sz="2000" b="1" dirty="0">
                <a:latin typeface="Century Gothic" panose="020B0502020202020204" pitchFamily="34" charset="0"/>
              </a:rPr>
              <a:t>Date</a:t>
            </a:r>
          </a:p>
        </p:txBody>
      </p:sp>
      <p:sp>
        <p:nvSpPr>
          <p:cNvPr id="9" name="TextBox 8">
            <a:extLst>
              <a:ext uri="{FF2B5EF4-FFF2-40B4-BE49-F238E27FC236}">
                <a16:creationId xmlns:a16="http://schemas.microsoft.com/office/drawing/2014/main" id="{4061B269-8EC4-4B47-A492-E402DAC1A29F}"/>
              </a:ext>
            </a:extLst>
          </p:cNvPr>
          <p:cNvSpPr txBox="1"/>
          <p:nvPr/>
        </p:nvSpPr>
        <p:spPr>
          <a:xfrm rot="16200000">
            <a:off x="44860" y="2766068"/>
            <a:ext cx="1954354" cy="400110"/>
          </a:xfrm>
          <a:prstGeom prst="rect">
            <a:avLst/>
          </a:prstGeom>
          <a:noFill/>
        </p:spPr>
        <p:txBody>
          <a:bodyPr wrap="square" rtlCol="0">
            <a:spAutoFit/>
          </a:bodyPr>
          <a:lstStyle/>
          <a:p>
            <a:pPr algn="ctr"/>
            <a:r>
              <a:rPr lang="en-US" sz="2000" b="1" dirty="0">
                <a:latin typeface="Century Gothic" panose="020B0502020202020204" pitchFamily="34" charset="0"/>
              </a:rPr>
              <a:t>NDVI Value</a:t>
            </a:r>
          </a:p>
        </p:txBody>
      </p:sp>
    </p:spTree>
    <p:extLst>
      <p:ext uri="{BB962C8B-B14F-4D97-AF65-F5344CB8AC3E}">
        <p14:creationId xmlns:p14="http://schemas.microsoft.com/office/powerpoint/2010/main" val="292889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114E-7FC4-409A-9D93-521CBDD43BB4}"/>
              </a:ext>
            </a:extLst>
          </p:cNvPr>
          <p:cNvSpPr>
            <a:spLocks noGrp="1"/>
          </p:cNvSpPr>
          <p:nvPr>
            <p:ph type="title"/>
          </p:nvPr>
        </p:nvSpPr>
        <p:spPr>
          <a:xfrm>
            <a:off x="1289384" y="165197"/>
            <a:ext cx="10515600" cy="395898"/>
          </a:xfrm>
        </p:spPr>
        <p:txBody>
          <a:bodyPr>
            <a:normAutofit fontScale="90000"/>
          </a:bodyPr>
          <a:lstStyle/>
          <a:p>
            <a:r>
              <a:rPr lang="en-US" dirty="0"/>
              <a:t>EVI Timeseries</a:t>
            </a:r>
          </a:p>
        </p:txBody>
      </p:sp>
      <p:sp>
        <p:nvSpPr>
          <p:cNvPr id="4" name="TextBox 3">
            <a:extLst>
              <a:ext uri="{FF2B5EF4-FFF2-40B4-BE49-F238E27FC236}">
                <a16:creationId xmlns:a16="http://schemas.microsoft.com/office/drawing/2014/main" id="{E0A27899-96DE-48DE-8B2E-CD4E5E4667EB}"/>
              </a:ext>
            </a:extLst>
          </p:cNvPr>
          <p:cNvSpPr txBox="1"/>
          <p:nvPr/>
        </p:nvSpPr>
        <p:spPr>
          <a:xfrm>
            <a:off x="1289384" y="471929"/>
            <a:ext cx="662456" cy="4887492"/>
          </a:xfrm>
          <a:prstGeom prst="rect">
            <a:avLst/>
          </a:prstGeom>
          <a:noFill/>
        </p:spPr>
        <p:txBody>
          <a:bodyPr wrap="square" rtlCol="0">
            <a:spAutoFit/>
          </a:bodyPr>
          <a:lstStyle/>
          <a:p>
            <a:pPr>
              <a:lnSpc>
                <a:spcPct val="310000"/>
              </a:lnSpc>
            </a:pPr>
            <a:r>
              <a:rPr lang="en-US" sz="1600" dirty="0">
                <a:latin typeface="Century Gothic" panose="020B0502020202020204" pitchFamily="34" charset="0"/>
              </a:rPr>
              <a:t>5500</a:t>
            </a:r>
          </a:p>
          <a:p>
            <a:pPr>
              <a:lnSpc>
                <a:spcPct val="310000"/>
              </a:lnSpc>
            </a:pPr>
            <a:r>
              <a:rPr lang="en-US" sz="1600" dirty="0">
                <a:latin typeface="Century Gothic" panose="020B0502020202020204" pitchFamily="34" charset="0"/>
              </a:rPr>
              <a:t>5000</a:t>
            </a:r>
          </a:p>
          <a:p>
            <a:pPr>
              <a:lnSpc>
                <a:spcPct val="310000"/>
              </a:lnSpc>
            </a:pPr>
            <a:r>
              <a:rPr lang="en-US" sz="1600" dirty="0">
                <a:latin typeface="Century Gothic" panose="020B0502020202020204" pitchFamily="34" charset="0"/>
              </a:rPr>
              <a:t>4500</a:t>
            </a:r>
          </a:p>
          <a:p>
            <a:pPr>
              <a:lnSpc>
                <a:spcPct val="310000"/>
              </a:lnSpc>
            </a:pPr>
            <a:r>
              <a:rPr lang="en-US" sz="1600" dirty="0">
                <a:latin typeface="Century Gothic" panose="020B0502020202020204" pitchFamily="34" charset="0"/>
              </a:rPr>
              <a:t>4000</a:t>
            </a:r>
          </a:p>
          <a:p>
            <a:pPr>
              <a:lnSpc>
                <a:spcPct val="310000"/>
              </a:lnSpc>
            </a:pPr>
            <a:r>
              <a:rPr lang="en-US" sz="1600" dirty="0">
                <a:latin typeface="Century Gothic" panose="020B0502020202020204" pitchFamily="34" charset="0"/>
              </a:rPr>
              <a:t>3500</a:t>
            </a:r>
          </a:p>
          <a:p>
            <a:pPr>
              <a:lnSpc>
                <a:spcPct val="310000"/>
              </a:lnSpc>
            </a:pPr>
            <a:r>
              <a:rPr lang="en-US" sz="1600" dirty="0">
                <a:latin typeface="Century Gothic" panose="020B0502020202020204" pitchFamily="34" charset="0"/>
              </a:rPr>
              <a:t>3000</a:t>
            </a:r>
          </a:p>
          <a:p>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B72BD021-E540-47A3-8BB2-3F06978F692C}"/>
              </a:ext>
            </a:extLst>
          </p:cNvPr>
          <p:cNvSpPr txBox="1"/>
          <p:nvPr/>
        </p:nvSpPr>
        <p:spPr>
          <a:xfrm>
            <a:off x="1917838" y="4769830"/>
            <a:ext cx="8356326" cy="338554"/>
          </a:xfrm>
          <a:prstGeom prst="rect">
            <a:avLst/>
          </a:prstGeom>
          <a:noFill/>
        </p:spPr>
        <p:txBody>
          <a:bodyPr wrap="square" rtlCol="0">
            <a:spAutoFit/>
          </a:bodyPr>
          <a:lstStyle/>
          <a:p>
            <a:r>
              <a:rPr lang="en-US" sz="1600" dirty="0">
                <a:latin typeface="Century Gothic" panose="020B0502020202020204" pitchFamily="34" charset="0"/>
              </a:rPr>
              <a:t>2000	                   2005	                    2010	                     2015	                       2020</a:t>
            </a:r>
          </a:p>
        </p:txBody>
      </p:sp>
      <p:sp>
        <p:nvSpPr>
          <p:cNvPr id="6" name="TextBox 5">
            <a:extLst>
              <a:ext uri="{FF2B5EF4-FFF2-40B4-BE49-F238E27FC236}">
                <a16:creationId xmlns:a16="http://schemas.microsoft.com/office/drawing/2014/main" id="{C2CBB68A-74D9-4AC9-B1BF-67D190B27417}"/>
              </a:ext>
            </a:extLst>
          </p:cNvPr>
          <p:cNvSpPr txBox="1"/>
          <p:nvPr/>
        </p:nvSpPr>
        <p:spPr>
          <a:xfrm>
            <a:off x="5521938" y="5250877"/>
            <a:ext cx="945423" cy="400110"/>
          </a:xfrm>
          <a:prstGeom prst="rect">
            <a:avLst/>
          </a:prstGeom>
          <a:noFill/>
        </p:spPr>
        <p:txBody>
          <a:bodyPr wrap="square" rtlCol="0">
            <a:spAutoFit/>
          </a:bodyPr>
          <a:lstStyle/>
          <a:p>
            <a:pPr algn="ctr"/>
            <a:r>
              <a:rPr lang="en-US" sz="2000" b="1" dirty="0">
                <a:latin typeface="Century Gothic" panose="020B0502020202020204" pitchFamily="34" charset="0"/>
              </a:rPr>
              <a:t>Date</a:t>
            </a:r>
          </a:p>
        </p:txBody>
      </p:sp>
      <p:sp>
        <p:nvSpPr>
          <p:cNvPr id="7" name="TextBox 6">
            <a:extLst>
              <a:ext uri="{FF2B5EF4-FFF2-40B4-BE49-F238E27FC236}">
                <a16:creationId xmlns:a16="http://schemas.microsoft.com/office/drawing/2014/main" id="{CA6734F9-FA09-4E3E-8C33-D5B2681A23FE}"/>
              </a:ext>
            </a:extLst>
          </p:cNvPr>
          <p:cNvSpPr txBox="1"/>
          <p:nvPr/>
        </p:nvSpPr>
        <p:spPr>
          <a:xfrm rot="16200000">
            <a:off x="44860" y="2781457"/>
            <a:ext cx="1954354" cy="369332"/>
          </a:xfrm>
          <a:prstGeom prst="rect">
            <a:avLst/>
          </a:prstGeom>
          <a:noFill/>
        </p:spPr>
        <p:txBody>
          <a:bodyPr wrap="square" rtlCol="0">
            <a:spAutoFit/>
          </a:bodyPr>
          <a:lstStyle/>
          <a:p>
            <a:pPr algn="ctr"/>
            <a:r>
              <a:rPr lang="en-US" sz="1800" b="1" dirty="0">
                <a:latin typeface="Century Gothic" panose="020B0502020202020204" pitchFamily="34" charset="0"/>
              </a:rPr>
              <a:t>EVI Value</a:t>
            </a:r>
          </a:p>
        </p:txBody>
      </p:sp>
      <p:pic>
        <p:nvPicPr>
          <p:cNvPr id="3" name="Picture 2">
            <a:extLst>
              <a:ext uri="{FF2B5EF4-FFF2-40B4-BE49-F238E27FC236}">
                <a16:creationId xmlns:a16="http://schemas.microsoft.com/office/drawing/2014/main" id="{65D0848C-13F9-45F9-89F9-12844DA93CAB}"/>
              </a:ext>
            </a:extLst>
          </p:cNvPr>
          <p:cNvPicPr>
            <a:picLocks noChangeAspect="1"/>
          </p:cNvPicPr>
          <p:nvPr/>
        </p:nvPicPr>
        <p:blipFill>
          <a:blip r:embed="rId3"/>
          <a:stretch>
            <a:fillRect/>
          </a:stretch>
        </p:blipFill>
        <p:spPr>
          <a:xfrm>
            <a:off x="1917837" y="968665"/>
            <a:ext cx="8153626" cy="3830598"/>
          </a:xfrm>
          <a:prstGeom prst="rect">
            <a:avLst/>
          </a:prstGeom>
        </p:spPr>
      </p:pic>
    </p:spTree>
    <p:extLst>
      <p:ext uri="{BB962C8B-B14F-4D97-AF65-F5344CB8AC3E}">
        <p14:creationId xmlns:p14="http://schemas.microsoft.com/office/powerpoint/2010/main" val="1380350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4"/>
          <p:cNvSpPr txBox="1">
            <a:spLocks noGrp="1"/>
          </p:cNvSpPr>
          <p:nvPr>
            <p:ph type="title"/>
          </p:nvPr>
        </p:nvSpPr>
        <p:spPr>
          <a:xfrm>
            <a:off x="1094206" y="117909"/>
            <a:ext cx="10515600"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Time Series 2000 to 2019</a:t>
            </a:r>
            <a:endParaRPr sz="3959" dirty="0">
              <a:solidFill>
                <a:srgbClr val="1F914D"/>
              </a:solidFill>
            </a:endParaRPr>
          </a:p>
        </p:txBody>
      </p:sp>
      <p:sp>
        <p:nvSpPr>
          <p:cNvPr id="4" name="TextBox 3">
            <a:extLst>
              <a:ext uri="{FF2B5EF4-FFF2-40B4-BE49-F238E27FC236}">
                <a16:creationId xmlns:a16="http://schemas.microsoft.com/office/drawing/2014/main" id="{BB8A942D-ED7A-407E-88CA-FF5FF576E6FC}"/>
              </a:ext>
            </a:extLst>
          </p:cNvPr>
          <p:cNvSpPr txBox="1"/>
          <p:nvPr/>
        </p:nvSpPr>
        <p:spPr>
          <a:xfrm>
            <a:off x="958364" y="993520"/>
            <a:ext cx="662456" cy="3385542"/>
          </a:xfrm>
          <a:prstGeom prst="rect">
            <a:avLst/>
          </a:prstGeom>
          <a:noFill/>
        </p:spPr>
        <p:txBody>
          <a:bodyPr wrap="square" rtlCol="0">
            <a:spAutoFit/>
          </a:bodyPr>
          <a:lstStyle/>
          <a:p>
            <a:pPr>
              <a:lnSpc>
                <a:spcPct val="250000"/>
              </a:lnSpc>
            </a:pPr>
            <a:r>
              <a:rPr lang="en-US" sz="1600" dirty="0">
                <a:latin typeface="Century Gothic" panose="020B0502020202020204" pitchFamily="34" charset="0"/>
              </a:rPr>
              <a:t>7000</a:t>
            </a:r>
          </a:p>
          <a:p>
            <a:pPr>
              <a:lnSpc>
                <a:spcPct val="250000"/>
              </a:lnSpc>
            </a:pPr>
            <a:r>
              <a:rPr lang="en-US" sz="1600" dirty="0">
                <a:latin typeface="Century Gothic" panose="020B0502020202020204" pitchFamily="34" charset="0"/>
              </a:rPr>
              <a:t>6000</a:t>
            </a:r>
          </a:p>
          <a:p>
            <a:pPr>
              <a:lnSpc>
                <a:spcPct val="250000"/>
              </a:lnSpc>
            </a:pPr>
            <a:r>
              <a:rPr lang="en-US" sz="1600" dirty="0">
                <a:latin typeface="Century Gothic" panose="020B0502020202020204" pitchFamily="34" charset="0"/>
              </a:rPr>
              <a:t>5000</a:t>
            </a:r>
          </a:p>
          <a:p>
            <a:pPr>
              <a:lnSpc>
                <a:spcPct val="250000"/>
              </a:lnSpc>
            </a:pPr>
            <a:r>
              <a:rPr lang="en-US" sz="1600" dirty="0">
                <a:latin typeface="Century Gothic" panose="020B0502020202020204" pitchFamily="34" charset="0"/>
              </a:rPr>
              <a:t>40003000</a:t>
            </a:r>
          </a:p>
          <a:p>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DA718F73-245A-4A3B-82B3-B9C1B2C408F3}"/>
              </a:ext>
            </a:extLst>
          </p:cNvPr>
          <p:cNvSpPr txBox="1"/>
          <p:nvPr/>
        </p:nvSpPr>
        <p:spPr>
          <a:xfrm>
            <a:off x="1620820" y="4584679"/>
            <a:ext cx="8356326" cy="338554"/>
          </a:xfrm>
          <a:prstGeom prst="rect">
            <a:avLst/>
          </a:prstGeom>
          <a:noFill/>
        </p:spPr>
        <p:txBody>
          <a:bodyPr wrap="square" rtlCol="0">
            <a:spAutoFit/>
          </a:bodyPr>
          <a:lstStyle/>
          <a:p>
            <a:r>
              <a:rPr lang="en-US" sz="1600" dirty="0">
                <a:latin typeface="Century Gothic" panose="020B0502020202020204" pitchFamily="34" charset="0"/>
              </a:rPr>
              <a:t>2000	                2005	                 2010	                 2015	                 2020</a:t>
            </a:r>
          </a:p>
        </p:txBody>
      </p:sp>
      <p:sp>
        <p:nvSpPr>
          <p:cNvPr id="6" name="TextBox 5">
            <a:extLst>
              <a:ext uri="{FF2B5EF4-FFF2-40B4-BE49-F238E27FC236}">
                <a16:creationId xmlns:a16="http://schemas.microsoft.com/office/drawing/2014/main" id="{56845BD3-F94F-48A3-8247-DA9F349F3040}"/>
              </a:ext>
            </a:extLst>
          </p:cNvPr>
          <p:cNvSpPr txBox="1"/>
          <p:nvPr/>
        </p:nvSpPr>
        <p:spPr>
          <a:xfrm>
            <a:off x="5079515" y="5115258"/>
            <a:ext cx="945423" cy="400110"/>
          </a:xfrm>
          <a:prstGeom prst="rect">
            <a:avLst/>
          </a:prstGeom>
          <a:noFill/>
        </p:spPr>
        <p:txBody>
          <a:bodyPr wrap="square" rtlCol="0">
            <a:spAutoFit/>
          </a:bodyPr>
          <a:lstStyle/>
          <a:p>
            <a:pPr algn="ctr"/>
            <a:r>
              <a:rPr lang="en-US" sz="2000" b="1" dirty="0">
                <a:latin typeface="Century Gothic" panose="020B0502020202020204" pitchFamily="34" charset="0"/>
              </a:rPr>
              <a:t>Date</a:t>
            </a:r>
          </a:p>
        </p:txBody>
      </p:sp>
      <p:sp>
        <p:nvSpPr>
          <p:cNvPr id="7" name="TextBox 6">
            <a:extLst>
              <a:ext uri="{FF2B5EF4-FFF2-40B4-BE49-F238E27FC236}">
                <a16:creationId xmlns:a16="http://schemas.microsoft.com/office/drawing/2014/main" id="{17481AF1-A739-4534-90FD-F3A208A55933}"/>
              </a:ext>
            </a:extLst>
          </p:cNvPr>
          <p:cNvSpPr txBox="1"/>
          <p:nvPr/>
        </p:nvSpPr>
        <p:spPr>
          <a:xfrm rot="16200000">
            <a:off x="-376167" y="2433877"/>
            <a:ext cx="1954354" cy="400110"/>
          </a:xfrm>
          <a:prstGeom prst="rect">
            <a:avLst/>
          </a:prstGeom>
          <a:noFill/>
        </p:spPr>
        <p:txBody>
          <a:bodyPr wrap="square" rtlCol="0">
            <a:spAutoFit/>
          </a:bodyPr>
          <a:lstStyle/>
          <a:p>
            <a:pPr algn="ctr"/>
            <a:r>
              <a:rPr lang="en-US" sz="2000" b="1" dirty="0">
                <a:latin typeface="Century Gothic" panose="020B0502020202020204" pitchFamily="34" charset="0"/>
              </a:rPr>
              <a:t> Values</a:t>
            </a:r>
          </a:p>
        </p:txBody>
      </p:sp>
      <p:sp>
        <p:nvSpPr>
          <p:cNvPr id="8" name="TextBox 7">
            <a:extLst>
              <a:ext uri="{FF2B5EF4-FFF2-40B4-BE49-F238E27FC236}">
                <a16:creationId xmlns:a16="http://schemas.microsoft.com/office/drawing/2014/main" id="{E7A6D274-8F3E-4123-A377-1706797728A4}"/>
              </a:ext>
            </a:extLst>
          </p:cNvPr>
          <p:cNvSpPr txBox="1"/>
          <p:nvPr/>
        </p:nvSpPr>
        <p:spPr>
          <a:xfrm>
            <a:off x="9680740" y="2382144"/>
            <a:ext cx="1330393" cy="956159"/>
          </a:xfrm>
          <a:prstGeom prst="rect">
            <a:avLst/>
          </a:prstGeom>
          <a:noFill/>
          <a:ln>
            <a:solidFill>
              <a:schemeClr val="tx1">
                <a:lumMod val="85000"/>
                <a:lumOff val="15000"/>
              </a:schemeClr>
            </a:solidFill>
          </a:ln>
        </p:spPr>
        <p:txBody>
          <a:bodyPr wrap="square" rtlCol="0">
            <a:spAutoFit/>
          </a:bodyPr>
          <a:lstStyle/>
          <a:p>
            <a:pPr algn="ctr">
              <a:lnSpc>
                <a:spcPct val="150000"/>
              </a:lnSpc>
            </a:pPr>
            <a:r>
              <a:rPr lang="en-US" sz="2000" b="1" dirty="0">
                <a:solidFill>
                  <a:srgbClr val="C00000"/>
                </a:solidFill>
                <a:latin typeface="Century Gothic" panose="020B0502020202020204" pitchFamily="34" charset="0"/>
              </a:rPr>
              <a:t>NDVI</a:t>
            </a:r>
          </a:p>
          <a:p>
            <a:pPr algn="ctr">
              <a:lnSpc>
                <a:spcPct val="150000"/>
              </a:lnSpc>
            </a:pPr>
            <a:r>
              <a:rPr lang="en-US" sz="2000" b="1" dirty="0">
                <a:solidFill>
                  <a:srgbClr val="0000FF"/>
                </a:solidFill>
                <a:latin typeface="Century Gothic" panose="020B0502020202020204" pitchFamily="34" charset="0"/>
              </a:rPr>
              <a:t>EVI</a:t>
            </a:r>
          </a:p>
        </p:txBody>
      </p:sp>
      <p:pic>
        <p:nvPicPr>
          <p:cNvPr id="2" name="Picture 1">
            <a:extLst>
              <a:ext uri="{FF2B5EF4-FFF2-40B4-BE49-F238E27FC236}">
                <a16:creationId xmlns:a16="http://schemas.microsoft.com/office/drawing/2014/main" id="{7D55C92E-B95A-48AC-AC86-0D58828C9FEC}"/>
              </a:ext>
            </a:extLst>
          </p:cNvPr>
          <p:cNvPicPr>
            <a:picLocks noChangeAspect="1"/>
          </p:cNvPicPr>
          <p:nvPr/>
        </p:nvPicPr>
        <p:blipFill>
          <a:blip r:embed="rId3"/>
          <a:stretch>
            <a:fillRect/>
          </a:stretch>
        </p:blipFill>
        <p:spPr>
          <a:xfrm>
            <a:off x="1620820" y="814416"/>
            <a:ext cx="7862814" cy="3639033"/>
          </a:xfrm>
          <a:prstGeom prst="rect">
            <a:avLst/>
          </a:prstGeom>
        </p:spPr>
      </p:pic>
    </p:spTree>
    <p:extLst>
      <p:ext uri="{BB962C8B-B14F-4D97-AF65-F5344CB8AC3E}">
        <p14:creationId xmlns:p14="http://schemas.microsoft.com/office/powerpoint/2010/main" val="801594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132" name="Picture 1131"/>
          <p:cNvPicPr>
            <a:picLocks noChangeAspect="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7018316" y="145939"/>
            <a:ext cx="4587219" cy="6027046"/>
          </a:xfrm>
          <a:prstGeom prst="rect">
            <a:avLst/>
          </a:prstGeom>
        </p:spPr>
      </p:pic>
      <p:pic>
        <p:nvPicPr>
          <p:cNvPr id="3" name="Picture 2"/>
          <p:cNvPicPr>
            <a:picLocks noChangeAspect="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275273" y="92232"/>
            <a:ext cx="4802396" cy="6115975"/>
          </a:xfrm>
          <a:prstGeom prst="rect">
            <a:avLst/>
          </a:prstGeom>
        </p:spPr>
      </p:pic>
      <p:sp>
        <p:nvSpPr>
          <p:cNvPr id="162" name="Google Shape;162;p34"/>
          <p:cNvSpPr txBox="1">
            <a:spLocks noGrp="1"/>
          </p:cNvSpPr>
          <p:nvPr>
            <p:ph type="title"/>
          </p:nvPr>
        </p:nvSpPr>
        <p:spPr>
          <a:xfrm>
            <a:off x="3676471" y="101960"/>
            <a:ext cx="3187602" cy="8999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4400"/>
              <a:buFont typeface="Century Gothic"/>
              <a:buNone/>
            </a:pPr>
            <a:r>
              <a:rPr lang="en-US" sz="2400" dirty="0">
                <a:solidFill>
                  <a:srgbClr val="1F914D"/>
                </a:solidFill>
              </a:rPr>
              <a:t>NDVI Change</a:t>
            </a:r>
            <a:endParaRPr sz="2400" dirty="0">
              <a:solidFill>
                <a:srgbClr val="1F914D"/>
              </a:solidFill>
            </a:endParaRPr>
          </a:p>
        </p:txBody>
      </p:sp>
      <p:pic>
        <p:nvPicPr>
          <p:cNvPr id="396" name="Picture 3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44" y="5370809"/>
            <a:ext cx="439745" cy="511703"/>
          </a:xfrm>
          <a:prstGeom prst="rect">
            <a:avLst/>
          </a:prstGeom>
        </p:spPr>
      </p:pic>
      <p:grpSp>
        <p:nvGrpSpPr>
          <p:cNvPr id="6" name="Group 4"/>
          <p:cNvGrpSpPr>
            <a:grpSpLocks noChangeAspect="1"/>
          </p:cNvGrpSpPr>
          <p:nvPr/>
        </p:nvGrpSpPr>
        <p:grpSpPr bwMode="auto">
          <a:xfrm>
            <a:off x="878353" y="2570746"/>
            <a:ext cx="1741021" cy="1617040"/>
            <a:chOff x="171" y="1924"/>
            <a:chExt cx="885" cy="658"/>
          </a:xfrm>
        </p:grpSpPr>
        <p:sp>
          <p:nvSpPr>
            <p:cNvPr id="163" name="AutoShape 3"/>
            <p:cNvSpPr>
              <a:spLocks noChangeAspect="1" noChangeArrowheads="1" noTextEdit="1"/>
            </p:cNvSpPr>
            <p:nvPr/>
          </p:nvSpPr>
          <p:spPr bwMode="auto">
            <a:xfrm>
              <a:off x="171" y="1955"/>
              <a:ext cx="709"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pSp>
          <p:nvGrpSpPr>
            <p:cNvPr id="181" name="Group 205"/>
            <p:cNvGrpSpPr>
              <a:grpSpLocks/>
            </p:cNvGrpSpPr>
            <p:nvPr/>
          </p:nvGrpSpPr>
          <p:grpSpPr bwMode="auto">
            <a:xfrm>
              <a:off x="173" y="1924"/>
              <a:ext cx="576" cy="590"/>
              <a:chOff x="173" y="1924"/>
              <a:chExt cx="576" cy="590"/>
            </a:xfrm>
          </p:grpSpPr>
          <p:sp>
            <p:nvSpPr>
              <p:cNvPr id="681" name="Rectangle 6"/>
              <p:cNvSpPr>
                <a:spLocks noChangeArrowheads="1"/>
              </p:cNvSpPr>
              <p:nvPr/>
            </p:nvSpPr>
            <p:spPr bwMode="auto">
              <a:xfrm>
                <a:off x="173" y="2021"/>
                <a:ext cx="185" cy="3"/>
              </a:xfrm>
              <a:prstGeom prst="rect">
                <a:avLst/>
              </a:prstGeom>
              <a:solidFill>
                <a:srgbClr val="147A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2" name="Rectangle 7"/>
              <p:cNvSpPr>
                <a:spLocks noChangeArrowheads="1"/>
              </p:cNvSpPr>
              <p:nvPr/>
            </p:nvSpPr>
            <p:spPr bwMode="auto">
              <a:xfrm>
                <a:off x="173" y="2024"/>
                <a:ext cx="185" cy="2"/>
              </a:xfrm>
              <a:prstGeom prst="rect">
                <a:avLst/>
              </a:prstGeom>
              <a:solidFill>
                <a:srgbClr val="177A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3" name="Rectangle 8"/>
              <p:cNvSpPr>
                <a:spLocks noChangeArrowheads="1"/>
              </p:cNvSpPr>
              <p:nvPr/>
            </p:nvSpPr>
            <p:spPr bwMode="auto">
              <a:xfrm>
                <a:off x="173" y="2026"/>
                <a:ext cx="185" cy="3"/>
              </a:xfrm>
              <a:prstGeom prst="rect">
                <a:avLst/>
              </a:prstGeom>
              <a:solidFill>
                <a:srgbClr val="1A7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4" name="Rectangle 9"/>
              <p:cNvSpPr>
                <a:spLocks noChangeArrowheads="1"/>
              </p:cNvSpPr>
              <p:nvPr/>
            </p:nvSpPr>
            <p:spPr bwMode="auto">
              <a:xfrm>
                <a:off x="173" y="2029"/>
                <a:ext cx="185" cy="2"/>
              </a:xfrm>
              <a:prstGeom prst="rect">
                <a:avLst/>
              </a:prstGeom>
              <a:solidFill>
                <a:srgbClr val="1B7D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5" name="Rectangle 10"/>
              <p:cNvSpPr>
                <a:spLocks noChangeArrowheads="1"/>
              </p:cNvSpPr>
              <p:nvPr/>
            </p:nvSpPr>
            <p:spPr bwMode="auto">
              <a:xfrm>
                <a:off x="173" y="2031"/>
                <a:ext cx="185" cy="3"/>
              </a:xfrm>
              <a:prstGeom prst="rect">
                <a:avLst/>
              </a:prstGeom>
              <a:solidFill>
                <a:srgbClr val="208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6" name="Rectangle 11"/>
              <p:cNvSpPr>
                <a:spLocks noChangeArrowheads="1"/>
              </p:cNvSpPr>
              <p:nvPr/>
            </p:nvSpPr>
            <p:spPr bwMode="auto">
              <a:xfrm>
                <a:off x="173" y="2034"/>
                <a:ext cx="185" cy="2"/>
              </a:xfrm>
              <a:prstGeom prst="rect">
                <a:avLst/>
              </a:prstGeom>
              <a:solidFill>
                <a:srgbClr val="2180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7" name="Rectangle 12"/>
              <p:cNvSpPr>
                <a:spLocks noChangeArrowheads="1"/>
              </p:cNvSpPr>
              <p:nvPr/>
            </p:nvSpPr>
            <p:spPr bwMode="auto">
              <a:xfrm>
                <a:off x="173" y="2036"/>
                <a:ext cx="185" cy="3"/>
              </a:xfrm>
              <a:prstGeom prst="rect">
                <a:avLst/>
              </a:prstGeom>
              <a:solidFill>
                <a:srgbClr val="2582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88" name="Rectangle 13"/>
              <p:cNvSpPr>
                <a:spLocks noChangeArrowheads="1"/>
              </p:cNvSpPr>
              <p:nvPr/>
            </p:nvSpPr>
            <p:spPr bwMode="auto">
              <a:xfrm>
                <a:off x="173" y="2039"/>
                <a:ext cx="185" cy="2"/>
              </a:xfrm>
              <a:prstGeom prst="rect">
                <a:avLst/>
              </a:prstGeom>
              <a:solidFill>
                <a:srgbClr val="2682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5" name="Rectangle 14"/>
              <p:cNvSpPr>
                <a:spLocks noChangeArrowheads="1"/>
              </p:cNvSpPr>
              <p:nvPr/>
            </p:nvSpPr>
            <p:spPr bwMode="auto">
              <a:xfrm>
                <a:off x="173" y="2041"/>
                <a:ext cx="185" cy="3"/>
              </a:xfrm>
              <a:prstGeom prst="rect">
                <a:avLst/>
              </a:prstGeom>
              <a:solidFill>
                <a:srgbClr val="2885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6" name="Rectangle 15"/>
              <p:cNvSpPr>
                <a:spLocks noChangeArrowheads="1"/>
              </p:cNvSpPr>
              <p:nvPr/>
            </p:nvSpPr>
            <p:spPr bwMode="auto">
              <a:xfrm>
                <a:off x="173" y="2044"/>
                <a:ext cx="185" cy="2"/>
              </a:xfrm>
              <a:prstGeom prst="rect">
                <a:avLst/>
              </a:prstGeom>
              <a:solidFill>
                <a:srgbClr val="2A85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7" name="Rectangle 16"/>
              <p:cNvSpPr>
                <a:spLocks noChangeArrowheads="1"/>
              </p:cNvSpPr>
              <p:nvPr/>
            </p:nvSpPr>
            <p:spPr bwMode="auto">
              <a:xfrm>
                <a:off x="173" y="2046"/>
                <a:ext cx="185" cy="3"/>
              </a:xfrm>
              <a:prstGeom prst="rect">
                <a:avLst/>
              </a:prstGeom>
              <a:solidFill>
                <a:srgbClr val="2C8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8" name="Rectangle 17"/>
              <p:cNvSpPr>
                <a:spLocks noChangeArrowheads="1"/>
              </p:cNvSpPr>
              <p:nvPr/>
            </p:nvSpPr>
            <p:spPr bwMode="auto">
              <a:xfrm>
                <a:off x="173" y="2049"/>
                <a:ext cx="185" cy="2"/>
              </a:xfrm>
              <a:prstGeom prst="rect">
                <a:avLst/>
              </a:prstGeom>
              <a:solidFill>
                <a:srgbClr val="2F87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09" name="Rectangle 18"/>
              <p:cNvSpPr>
                <a:spLocks noChangeArrowheads="1"/>
              </p:cNvSpPr>
              <p:nvPr/>
            </p:nvSpPr>
            <p:spPr bwMode="auto">
              <a:xfrm>
                <a:off x="173" y="2051"/>
                <a:ext cx="185" cy="3"/>
              </a:xfrm>
              <a:prstGeom prst="rect">
                <a:avLst/>
              </a:prstGeom>
              <a:solidFill>
                <a:srgbClr val="318A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0" name="Rectangle 19"/>
              <p:cNvSpPr>
                <a:spLocks noChangeArrowheads="1"/>
              </p:cNvSpPr>
              <p:nvPr/>
            </p:nvSpPr>
            <p:spPr bwMode="auto">
              <a:xfrm>
                <a:off x="173" y="2054"/>
                <a:ext cx="185" cy="2"/>
              </a:xfrm>
              <a:prstGeom prst="rect">
                <a:avLst/>
              </a:prstGeom>
              <a:solidFill>
                <a:srgbClr val="328A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1" name="Rectangle 20"/>
              <p:cNvSpPr>
                <a:spLocks noChangeArrowheads="1"/>
              </p:cNvSpPr>
              <p:nvPr/>
            </p:nvSpPr>
            <p:spPr bwMode="auto">
              <a:xfrm>
                <a:off x="173" y="2056"/>
                <a:ext cx="185" cy="3"/>
              </a:xfrm>
              <a:prstGeom prst="rect">
                <a:avLst/>
              </a:prstGeom>
              <a:solidFill>
                <a:srgbClr val="368C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2" name="Rectangle 21"/>
              <p:cNvSpPr>
                <a:spLocks noChangeArrowheads="1"/>
              </p:cNvSpPr>
              <p:nvPr/>
            </p:nvSpPr>
            <p:spPr bwMode="auto">
              <a:xfrm>
                <a:off x="173" y="2059"/>
                <a:ext cx="185" cy="2"/>
              </a:xfrm>
              <a:prstGeom prst="rect">
                <a:avLst/>
              </a:prstGeom>
              <a:solidFill>
                <a:srgbClr val="368C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3" name="Rectangle 22"/>
              <p:cNvSpPr>
                <a:spLocks noChangeArrowheads="1"/>
              </p:cNvSpPr>
              <p:nvPr/>
            </p:nvSpPr>
            <p:spPr bwMode="auto">
              <a:xfrm>
                <a:off x="173" y="2061"/>
                <a:ext cx="185" cy="3"/>
              </a:xfrm>
              <a:prstGeom prst="rect">
                <a:avLst/>
              </a:prstGeom>
              <a:solidFill>
                <a:srgbClr val="398F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4" name="Rectangle 23"/>
              <p:cNvSpPr>
                <a:spLocks noChangeArrowheads="1"/>
              </p:cNvSpPr>
              <p:nvPr/>
            </p:nvSpPr>
            <p:spPr bwMode="auto">
              <a:xfrm>
                <a:off x="173" y="2064"/>
                <a:ext cx="185" cy="2"/>
              </a:xfrm>
              <a:prstGeom prst="rect">
                <a:avLst/>
              </a:prstGeom>
              <a:solidFill>
                <a:srgbClr val="3B8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5" name="Rectangle 24"/>
              <p:cNvSpPr>
                <a:spLocks noChangeArrowheads="1"/>
              </p:cNvSpPr>
              <p:nvPr/>
            </p:nvSpPr>
            <p:spPr bwMode="auto">
              <a:xfrm>
                <a:off x="173" y="2066"/>
                <a:ext cx="185" cy="3"/>
              </a:xfrm>
              <a:prstGeom prst="rect">
                <a:avLst/>
              </a:prstGeom>
              <a:solidFill>
                <a:srgbClr val="3E9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6" name="Rectangle 25"/>
              <p:cNvSpPr>
                <a:spLocks noChangeArrowheads="1"/>
              </p:cNvSpPr>
              <p:nvPr/>
            </p:nvSpPr>
            <p:spPr bwMode="auto">
              <a:xfrm>
                <a:off x="173" y="2069"/>
                <a:ext cx="185" cy="2"/>
              </a:xfrm>
              <a:prstGeom prst="rect">
                <a:avLst/>
              </a:prstGeom>
              <a:solidFill>
                <a:srgbClr val="3F9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7" name="Rectangle 26"/>
              <p:cNvSpPr>
                <a:spLocks noChangeArrowheads="1"/>
              </p:cNvSpPr>
              <p:nvPr/>
            </p:nvSpPr>
            <p:spPr bwMode="auto">
              <a:xfrm>
                <a:off x="173" y="2071"/>
                <a:ext cx="185" cy="3"/>
              </a:xfrm>
              <a:prstGeom prst="rect">
                <a:avLst/>
              </a:prstGeom>
              <a:solidFill>
                <a:srgbClr val="4394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8" name="Rectangle 27"/>
              <p:cNvSpPr>
                <a:spLocks noChangeArrowheads="1"/>
              </p:cNvSpPr>
              <p:nvPr/>
            </p:nvSpPr>
            <p:spPr bwMode="auto">
              <a:xfrm>
                <a:off x="173" y="2074"/>
                <a:ext cx="185" cy="2"/>
              </a:xfrm>
              <a:prstGeom prst="rect">
                <a:avLst/>
              </a:prstGeom>
              <a:solidFill>
                <a:srgbClr val="4394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19" name="Rectangle 28"/>
              <p:cNvSpPr>
                <a:spLocks noChangeArrowheads="1"/>
              </p:cNvSpPr>
              <p:nvPr/>
            </p:nvSpPr>
            <p:spPr bwMode="auto">
              <a:xfrm>
                <a:off x="173" y="2076"/>
                <a:ext cx="185" cy="3"/>
              </a:xfrm>
              <a:prstGeom prst="rect">
                <a:avLst/>
              </a:prstGeom>
              <a:solidFill>
                <a:srgbClr val="4596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0" name="Rectangle 29"/>
              <p:cNvSpPr>
                <a:spLocks noChangeArrowheads="1"/>
              </p:cNvSpPr>
              <p:nvPr/>
            </p:nvSpPr>
            <p:spPr bwMode="auto">
              <a:xfrm>
                <a:off x="173" y="2079"/>
                <a:ext cx="185" cy="2"/>
              </a:xfrm>
              <a:prstGeom prst="rect">
                <a:avLst/>
              </a:prstGeom>
              <a:solidFill>
                <a:srgbClr val="4896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1" name="Rectangle 30"/>
              <p:cNvSpPr>
                <a:spLocks noChangeArrowheads="1"/>
              </p:cNvSpPr>
              <p:nvPr/>
            </p:nvSpPr>
            <p:spPr bwMode="auto">
              <a:xfrm>
                <a:off x="173" y="2081"/>
                <a:ext cx="185" cy="3"/>
              </a:xfrm>
              <a:prstGeom prst="rect">
                <a:avLst/>
              </a:prstGeom>
              <a:solidFill>
                <a:srgbClr val="4896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2" name="Rectangle 31"/>
              <p:cNvSpPr>
                <a:spLocks noChangeArrowheads="1"/>
              </p:cNvSpPr>
              <p:nvPr/>
            </p:nvSpPr>
            <p:spPr bwMode="auto">
              <a:xfrm>
                <a:off x="173" y="2084"/>
                <a:ext cx="185" cy="2"/>
              </a:xfrm>
              <a:prstGeom prst="rect">
                <a:avLst/>
              </a:prstGeom>
              <a:solidFill>
                <a:srgbClr val="4C99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3" name="Rectangle 32"/>
              <p:cNvSpPr>
                <a:spLocks noChangeArrowheads="1"/>
              </p:cNvSpPr>
              <p:nvPr/>
            </p:nvSpPr>
            <p:spPr bwMode="auto">
              <a:xfrm>
                <a:off x="173" y="2086"/>
                <a:ext cx="185" cy="3"/>
              </a:xfrm>
              <a:prstGeom prst="rect">
                <a:avLst/>
              </a:prstGeom>
              <a:solidFill>
                <a:srgbClr val="4D99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4" name="Rectangle 33"/>
              <p:cNvSpPr>
                <a:spLocks noChangeArrowheads="1"/>
              </p:cNvSpPr>
              <p:nvPr/>
            </p:nvSpPr>
            <p:spPr bwMode="auto">
              <a:xfrm>
                <a:off x="173" y="2089"/>
                <a:ext cx="185" cy="2"/>
              </a:xfrm>
              <a:prstGeom prst="rect">
                <a:avLst/>
              </a:prstGeom>
              <a:solidFill>
                <a:srgbClr val="509C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5" name="Rectangle 34"/>
              <p:cNvSpPr>
                <a:spLocks noChangeArrowheads="1"/>
              </p:cNvSpPr>
              <p:nvPr/>
            </p:nvSpPr>
            <p:spPr bwMode="auto">
              <a:xfrm>
                <a:off x="173" y="2091"/>
                <a:ext cx="185" cy="3"/>
              </a:xfrm>
              <a:prstGeom prst="rect">
                <a:avLst/>
              </a:prstGeom>
              <a:solidFill>
                <a:srgbClr val="519C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6" name="Rectangle 35"/>
              <p:cNvSpPr>
                <a:spLocks noChangeArrowheads="1"/>
              </p:cNvSpPr>
              <p:nvPr/>
            </p:nvSpPr>
            <p:spPr bwMode="auto">
              <a:xfrm>
                <a:off x="173" y="2094"/>
                <a:ext cx="185" cy="2"/>
              </a:xfrm>
              <a:prstGeom prst="rect">
                <a:avLst/>
              </a:prstGeom>
              <a:solidFill>
                <a:srgbClr val="549E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7" name="Rectangle 36"/>
              <p:cNvSpPr>
                <a:spLocks noChangeArrowheads="1"/>
              </p:cNvSpPr>
              <p:nvPr/>
            </p:nvSpPr>
            <p:spPr bwMode="auto">
              <a:xfrm>
                <a:off x="173" y="2096"/>
                <a:ext cx="185" cy="3"/>
              </a:xfrm>
              <a:prstGeom prst="rect">
                <a:avLst/>
              </a:prstGeom>
              <a:solidFill>
                <a:srgbClr val="559E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8" name="Rectangle 37"/>
              <p:cNvSpPr>
                <a:spLocks noChangeArrowheads="1"/>
              </p:cNvSpPr>
              <p:nvPr/>
            </p:nvSpPr>
            <p:spPr bwMode="auto">
              <a:xfrm>
                <a:off x="173" y="2099"/>
                <a:ext cx="185" cy="2"/>
              </a:xfrm>
              <a:prstGeom prst="rect">
                <a:avLst/>
              </a:prstGeom>
              <a:solidFill>
                <a:srgbClr val="58A1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29" name="Rectangle 38"/>
              <p:cNvSpPr>
                <a:spLocks noChangeArrowheads="1"/>
              </p:cNvSpPr>
              <p:nvPr/>
            </p:nvSpPr>
            <p:spPr bwMode="auto">
              <a:xfrm>
                <a:off x="173" y="2101"/>
                <a:ext cx="185" cy="3"/>
              </a:xfrm>
              <a:prstGeom prst="rect">
                <a:avLst/>
              </a:prstGeom>
              <a:solidFill>
                <a:srgbClr val="59A1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0" name="Rectangle 39"/>
              <p:cNvSpPr>
                <a:spLocks noChangeArrowheads="1"/>
              </p:cNvSpPr>
              <p:nvPr/>
            </p:nvSpPr>
            <p:spPr bwMode="auto">
              <a:xfrm>
                <a:off x="173" y="2104"/>
                <a:ext cx="185" cy="2"/>
              </a:xfrm>
              <a:prstGeom prst="rect">
                <a:avLst/>
              </a:prstGeom>
              <a:solidFill>
                <a:srgbClr val="5CA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1" name="Rectangle 40"/>
              <p:cNvSpPr>
                <a:spLocks noChangeArrowheads="1"/>
              </p:cNvSpPr>
              <p:nvPr/>
            </p:nvSpPr>
            <p:spPr bwMode="auto">
              <a:xfrm>
                <a:off x="173" y="2106"/>
                <a:ext cx="185" cy="3"/>
              </a:xfrm>
              <a:prstGeom prst="rect">
                <a:avLst/>
              </a:prstGeom>
              <a:solidFill>
                <a:srgbClr val="5EA3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2" name="Rectangle 41"/>
              <p:cNvSpPr>
                <a:spLocks noChangeArrowheads="1"/>
              </p:cNvSpPr>
              <p:nvPr/>
            </p:nvSpPr>
            <p:spPr bwMode="auto">
              <a:xfrm>
                <a:off x="173" y="2109"/>
                <a:ext cx="185" cy="2"/>
              </a:xfrm>
              <a:prstGeom prst="rect">
                <a:avLst/>
              </a:prstGeom>
              <a:solidFill>
                <a:srgbClr val="60A6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3" name="Rectangle 42"/>
              <p:cNvSpPr>
                <a:spLocks noChangeArrowheads="1"/>
              </p:cNvSpPr>
              <p:nvPr/>
            </p:nvSpPr>
            <p:spPr bwMode="auto">
              <a:xfrm>
                <a:off x="173" y="2111"/>
                <a:ext cx="185" cy="3"/>
              </a:xfrm>
              <a:prstGeom prst="rect">
                <a:avLst/>
              </a:prstGeom>
              <a:solidFill>
                <a:srgbClr val="61A6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4" name="Rectangle 43"/>
              <p:cNvSpPr>
                <a:spLocks noChangeArrowheads="1"/>
              </p:cNvSpPr>
              <p:nvPr/>
            </p:nvSpPr>
            <p:spPr bwMode="auto">
              <a:xfrm>
                <a:off x="173" y="2114"/>
                <a:ext cx="185" cy="2"/>
              </a:xfrm>
              <a:prstGeom prst="rect">
                <a:avLst/>
              </a:prstGeom>
              <a:solidFill>
                <a:srgbClr val="64A8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5" name="Rectangle 44"/>
              <p:cNvSpPr>
                <a:spLocks noChangeArrowheads="1"/>
              </p:cNvSpPr>
              <p:nvPr/>
            </p:nvSpPr>
            <p:spPr bwMode="auto">
              <a:xfrm>
                <a:off x="173" y="2116"/>
                <a:ext cx="185" cy="3"/>
              </a:xfrm>
              <a:prstGeom prst="rect">
                <a:avLst/>
              </a:prstGeom>
              <a:solidFill>
                <a:srgbClr val="66A8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6" name="Rectangle 45"/>
              <p:cNvSpPr>
                <a:spLocks noChangeArrowheads="1"/>
              </p:cNvSpPr>
              <p:nvPr/>
            </p:nvSpPr>
            <p:spPr bwMode="auto">
              <a:xfrm>
                <a:off x="173" y="2119"/>
                <a:ext cx="185" cy="2"/>
              </a:xfrm>
              <a:prstGeom prst="rect">
                <a:avLst/>
              </a:prstGeom>
              <a:solidFill>
                <a:srgbClr val="69AB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7" name="Rectangle 46"/>
              <p:cNvSpPr>
                <a:spLocks noChangeArrowheads="1"/>
              </p:cNvSpPr>
              <p:nvPr/>
            </p:nvSpPr>
            <p:spPr bwMode="auto">
              <a:xfrm>
                <a:off x="173" y="2121"/>
                <a:ext cx="185" cy="3"/>
              </a:xfrm>
              <a:prstGeom prst="rect">
                <a:avLst/>
              </a:prstGeom>
              <a:solidFill>
                <a:srgbClr val="6AA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8" name="Rectangle 47"/>
              <p:cNvSpPr>
                <a:spLocks noChangeArrowheads="1"/>
              </p:cNvSpPr>
              <p:nvPr/>
            </p:nvSpPr>
            <p:spPr bwMode="auto">
              <a:xfrm>
                <a:off x="173" y="2124"/>
                <a:ext cx="185" cy="2"/>
              </a:xfrm>
              <a:prstGeom prst="rect">
                <a:avLst/>
              </a:prstGeom>
              <a:solidFill>
                <a:srgbClr val="6DA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39" name="Rectangle 48"/>
              <p:cNvSpPr>
                <a:spLocks noChangeArrowheads="1"/>
              </p:cNvSpPr>
              <p:nvPr/>
            </p:nvSpPr>
            <p:spPr bwMode="auto">
              <a:xfrm>
                <a:off x="173" y="2126"/>
                <a:ext cx="185" cy="3"/>
              </a:xfrm>
              <a:prstGeom prst="rect">
                <a:avLst/>
              </a:prstGeom>
              <a:solidFill>
                <a:srgbClr val="6EAD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0" name="Rectangle 49"/>
              <p:cNvSpPr>
                <a:spLocks noChangeArrowheads="1"/>
              </p:cNvSpPr>
              <p:nvPr/>
            </p:nvSpPr>
            <p:spPr bwMode="auto">
              <a:xfrm>
                <a:off x="173" y="2129"/>
                <a:ext cx="185" cy="2"/>
              </a:xfrm>
              <a:prstGeom prst="rect">
                <a:avLst/>
              </a:prstGeom>
              <a:solidFill>
                <a:srgbClr val="71B0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1" name="Rectangle 50"/>
              <p:cNvSpPr>
                <a:spLocks noChangeArrowheads="1"/>
              </p:cNvSpPr>
              <p:nvPr/>
            </p:nvSpPr>
            <p:spPr bwMode="auto">
              <a:xfrm>
                <a:off x="173" y="2131"/>
                <a:ext cx="185" cy="3"/>
              </a:xfrm>
              <a:prstGeom prst="rect">
                <a:avLst/>
              </a:prstGeom>
              <a:solidFill>
                <a:srgbClr val="72B0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2" name="Rectangle 51"/>
              <p:cNvSpPr>
                <a:spLocks noChangeArrowheads="1"/>
              </p:cNvSpPr>
              <p:nvPr/>
            </p:nvSpPr>
            <p:spPr bwMode="auto">
              <a:xfrm>
                <a:off x="173" y="2134"/>
                <a:ext cx="185" cy="2"/>
              </a:xfrm>
              <a:prstGeom prst="rect">
                <a:avLst/>
              </a:prstGeom>
              <a:solidFill>
                <a:srgbClr val="75B3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3" name="Rectangle 52"/>
              <p:cNvSpPr>
                <a:spLocks noChangeArrowheads="1"/>
              </p:cNvSpPr>
              <p:nvPr/>
            </p:nvSpPr>
            <p:spPr bwMode="auto">
              <a:xfrm>
                <a:off x="173" y="2136"/>
                <a:ext cx="185" cy="3"/>
              </a:xfrm>
              <a:prstGeom prst="rect">
                <a:avLst/>
              </a:prstGeom>
              <a:solidFill>
                <a:srgbClr val="77B3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4" name="Rectangle 53"/>
              <p:cNvSpPr>
                <a:spLocks noChangeArrowheads="1"/>
              </p:cNvSpPr>
              <p:nvPr/>
            </p:nvSpPr>
            <p:spPr bwMode="auto">
              <a:xfrm>
                <a:off x="173" y="2139"/>
                <a:ext cx="185" cy="2"/>
              </a:xfrm>
              <a:prstGeom prst="rect">
                <a:avLst/>
              </a:prstGeom>
              <a:solidFill>
                <a:srgbClr val="7AB5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5" name="Rectangle 54"/>
              <p:cNvSpPr>
                <a:spLocks noChangeArrowheads="1"/>
              </p:cNvSpPr>
              <p:nvPr/>
            </p:nvSpPr>
            <p:spPr bwMode="auto">
              <a:xfrm>
                <a:off x="173" y="2141"/>
                <a:ext cx="185" cy="3"/>
              </a:xfrm>
              <a:prstGeom prst="rect">
                <a:avLst/>
              </a:prstGeom>
              <a:solidFill>
                <a:srgbClr val="7BB5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6" name="Rectangle 55"/>
              <p:cNvSpPr>
                <a:spLocks noChangeArrowheads="1"/>
              </p:cNvSpPr>
              <p:nvPr/>
            </p:nvSpPr>
            <p:spPr bwMode="auto">
              <a:xfrm>
                <a:off x="173" y="2144"/>
                <a:ext cx="185" cy="2"/>
              </a:xfrm>
              <a:prstGeom prst="rect">
                <a:avLst/>
              </a:prstGeom>
              <a:solidFill>
                <a:srgbClr val="7DB8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7" name="Rectangle 56"/>
              <p:cNvSpPr>
                <a:spLocks noChangeArrowheads="1"/>
              </p:cNvSpPr>
              <p:nvPr/>
            </p:nvSpPr>
            <p:spPr bwMode="auto">
              <a:xfrm>
                <a:off x="173" y="2146"/>
                <a:ext cx="185" cy="3"/>
              </a:xfrm>
              <a:prstGeom prst="rect">
                <a:avLst/>
              </a:prstGeom>
              <a:solidFill>
                <a:srgbClr val="7FB8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8" name="Rectangle 57"/>
              <p:cNvSpPr>
                <a:spLocks noChangeArrowheads="1"/>
              </p:cNvSpPr>
              <p:nvPr/>
            </p:nvSpPr>
            <p:spPr bwMode="auto">
              <a:xfrm>
                <a:off x="173" y="2149"/>
                <a:ext cx="185" cy="2"/>
              </a:xfrm>
              <a:prstGeom prst="rect">
                <a:avLst/>
              </a:prstGeom>
              <a:solidFill>
                <a:srgbClr val="82B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49" name="Rectangle 58"/>
              <p:cNvSpPr>
                <a:spLocks noChangeArrowheads="1"/>
              </p:cNvSpPr>
              <p:nvPr/>
            </p:nvSpPr>
            <p:spPr bwMode="auto">
              <a:xfrm>
                <a:off x="173" y="2151"/>
                <a:ext cx="185" cy="3"/>
              </a:xfrm>
              <a:prstGeom prst="rect">
                <a:avLst/>
              </a:prstGeom>
              <a:solidFill>
                <a:srgbClr val="84BA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0" name="Rectangle 59"/>
              <p:cNvSpPr>
                <a:spLocks noChangeArrowheads="1"/>
              </p:cNvSpPr>
              <p:nvPr/>
            </p:nvSpPr>
            <p:spPr bwMode="auto">
              <a:xfrm>
                <a:off x="173" y="2154"/>
                <a:ext cx="185" cy="2"/>
              </a:xfrm>
              <a:prstGeom prst="rect">
                <a:avLst/>
              </a:prstGeom>
              <a:solidFill>
                <a:srgbClr val="87B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1" name="Rectangle 60"/>
              <p:cNvSpPr>
                <a:spLocks noChangeArrowheads="1"/>
              </p:cNvSpPr>
              <p:nvPr/>
            </p:nvSpPr>
            <p:spPr bwMode="auto">
              <a:xfrm>
                <a:off x="173" y="2156"/>
                <a:ext cx="185" cy="3"/>
              </a:xfrm>
              <a:prstGeom prst="rect">
                <a:avLst/>
              </a:prstGeom>
              <a:solidFill>
                <a:srgbClr val="88B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2" name="Rectangle 61"/>
              <p:cNvSpPr>
                <a:spLocks noChangeArrowheads="1"/>
              </p:cNvSpPr>
              <p:nvPr/>
            </p:nvSpPr>
            <p:spPr bwMode="auto">
              <a:xfrm>
                <a:off x="173" y="2159"/>
                <a:ext cx="185" cy="2"/>
              </a:xfrm>
              <a:prstGeom prst="rect">
                <a:avLst/>
              </a:prstGeom>
              <a:solidFill>
                <a:srgbClr val="8BB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3" name="Rectangle 62"/>
              <p:cNvSpPr>
                <a:spLocks noChangeArrowheads="1"/>
              </p:cNvSpPr>
              <p:nvPr/>
            </p:nvSpPr>
            <p:spPr bwMode="auto">
              <a:xfrm>
                <a:off x="173" y="2161"/>
                <a:ext cx="185" cy="3"/>
              </a:xfrm>
              <a:prstGeom prst="rect">
                <a:avLst/>
              </a:prstGeom>
              <a:solidFill>
                <a:srgbClr val="8DB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4" name="Rectangle 63"/>
              <p:cNvSpPr>
                <a:spLocks noChangeArrowheads="1"/>
              </p:cNvSpPr>
              <p:nvPr/>
            </p:nvSpPr>
            <p:spPr bwMode="auto">
              <a:xfrm>
                <a:off x="173" y="2164"/>
                <a:ext cx="185" cy="2"/>
              </a:xfrm>
              <a:prstGeom prst="rect">
                <a:avLst/>
              </a:prstGeom>
              <a:solidFill>
                <a:srgbClr val="90C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5" name="Rectangle 64"/>
              <p:cNvSpPr>
                <a:spLocks noChangeArrowheads="1"/>
              </p:cNvSpPr>
              <p:nvPr/>
            </p:nvSpPr>
            <p:spPr bwMode="auto">
              <a:xfrm>
                <a:off x="173" y="2166"/>
                <a:ext cx="185" cy="3"/>
              </a:xfrm>
              <a:prstGeom prst="rect">
                <a:avLst/>
              </a:prstGeom>
              <a:solidFill>
                <a:srgbClr val="90C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6" name="Rectangle 65"/>
              <p:cNvSpPr>
                <a:spLocks noChangeArrowheads="1"/>
              </p:cNvSpPr>
              <p:nvPr/>
            </p:nvSpPr>
            <p:spPr bwMode="auto">
              <a:xfrm>
                <a:off x="173" y="2169"/>
                <a:ext cx="185" cy="2"/>
              </a:xfrm>
              <a:prstGeom prst="rect">
                <a:avLst/>
              </a:prstGeom>
              <a:solidFill>
                <a:srgbClr val="94C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7" name="Rectangle 66"/>
              <p:cNvSpPr>
                <a:spLocks noChangeArrowheads="1"/>
              </p:cNvSpPr>
              <p:nvPr/>
            </p:nvSpPr>
            <p:spPr bwMode="auto">
              <a:xfrm>
                <a:off x="173" y="2171"/>
                <a:ext cx="185" cy="3"/>
              </a:xfrm>
              <a:prstGeom prst="rect">
                <a:avLst/>
              </a:prstGeom>
              <a:solidFill>
                <a:srgbClr val="95C4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8" name="Rectangle 67"/>
              <p:cNvSpPr>
                <a:spLocks noChangeArrowheads="1"/>
              </p:cNvSpPr>
              <p:nvPr/>
            </p:nvSpPr>
            <p:spPr bwMode="auto">
              <a:xfrm>
                <a:off x="173" y="2174"/>
                <a:ext cx="185" cy="2"/>
              </a:xfrm>
              <a:prstGeom prst="rect">
                <a:avLst/>
              </a:prstGeom>
              <a:solidFill>
                <a:srgbClr val="99C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59" name="Rectangle 68"/>
              <p:cNvSpPr>
                <a:spLocks noChangeArrowheads="1"/>
              </p:cNvSpPr>
              <p:nvPr/>
            </p:nvSpPr>
            <p:spPr bwMode="auto">
              <a:xfrm>
                <a:off x="173" y="2176"/>
                <a:ext cx="185" cy="3"/>
              </a:xfrm>
              <a:prstGeom prst="rect">
                <a:avLst/>
              </a:prstGeom>
              <a:solidFill>
                <a:srgbClr val="9CC9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0" name="Rectangle 69"/>
              <p:cNvSpPr>
                <a:spLocks noChangeArrowheads="1"/>
              </p:cNvSpPr>
              <p:nvPr/>
            </p:nvSpPr>
            <p:spPr bwMode="auto">
              <a:xfrm>
                <a:off x="173" y="2179"/>
                <a:ext cx="185" cy="2"/>
              </a:xfrm>
              <a:prstGeom prst="rect">
                <a:avLst/>
              </a:prstGeom>
              <a:solidFill>
                <a:srgbClr val="9DC9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1" name="Rectangle 70"/>
              <p:cNvSpPr>
                <a:spLocks noChangeArrowheads="1"/>
              </p:cNvSpPr>
              <p:nvPr/>
            </p:nvSpPr>
            <p:spPr bwMode="auto">
              <a:xfrm>
                <a:off x="173" y="2181"/>
                <a:ext cx="185" cy="3"/>
              </a:xfrm>
              <a:prstGeom prst="rect">
                <a:avLst/>
              </a:prstGeom>
              <a:solidFill>
                <a:srgbClr val="A0CC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2" name="Rectangle 71"/>
              <p:cNvSpPr>
                <a:spLocks noChangeArrowheads="1"/>
              </p:cNvSpPr>
              <p:nvPr/>
            </p:nvSpPr>
            <p:spPr bwMode="auto">
              <a:xfrm>
                <a:off x="173" y="2184"/>
                <a:ext cx="185" cy="2"/>
              </a:xfrm>
              <a:prstGeom prst="rect">
                <a:avLst/>
              </a:prstGeom>
              <a:solidFill>
                <a:srgbClr val="A2CC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3" name="Rectangle 72"/>
              <p:cNvSpPr>
                <a:spLocks noChangeArrowheads="1"/>
              </p:cNvSpPr>
              <p:nvPr/>
            </p:nvSpPr>
            <p:spPr bwMode="auto">
              <a:xfrm>
                <a:off x="173" y="2186"/>
                <a:ext cx="185" cy="3"/>
              </a:xfrm>
              <a:prstGeom prst="rect">
                <a:avLst/>
              </a:prstGeom>
              <a:solidFill>
                <a:srgbClr val="A5CF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4" name="Rectangle 73"/>
              <p:cNvSpPr>
                <a:spLocks noChangeArrowheads="1"/>
              </p:cNvSpPr>
              <p:nvPr/>
            </p:nvSpPr>
            <p:spPr bwMode="auto">
              <a:xfrm>
                <a:off x="173" y="2189"/>
                <a:ext cx="185" cy="2"/>
              </a:xfrm>
              <a:prstGeom prst="rect">
                <a:avLst/>
              </a:prstGeom>
              <a:solidFill>
                <a:srgbClr val="A6CF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5" name="Rectangle 74"/>
              <p:cNvSpPr>
                <a:spLocks noChangeArrowheads="1"/>
              </p:cNvSpPr>
              <p:nvPr/>
            </p:nvSpPr>
            <p:spPr bwMode="auto">
              <a:xfrm>
                <a:off x="173" y="2191"/>
                <a:ext cx="185" cy="3"/>
              </a:xfrm>
              <a:prstGeom prst="rect">
                <a:avLst/>
              </a:prstGeom>
              <a:solidFill>
                <a:srgbClr val="A9D1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6" name="Rectangle 75"/>
              <p:cNvSpPr>
                <a:spLocks noChangeArrowheads="1"/>
              </p:cNvSpPr>
              <p:nvPr/>
            </p:nvSpPr>
            <p:spPr bwMode="auto">
              <a:xfrm>
                <a:off x="173" y="2194"/>
                <a:ext cx="185" cy="2"/>
              </a:xfrm>
              <a:prstGeom prst="rect">
                <a:avLst/>
              </a:prstGeom>
              <a:solidFill>
                <a:srgbClr val="ABD1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7" name="Rectangle 76"/>
              <p:cNvSpPr>
                <a:spLocks noChangeArrowheads="1"/>
              </p:cNvSpPr>
              <p:nvPr/>
            </p:nvSpPr>
            <p:spPr bwMode="auto">
              <a:xfrm>
                <a:off x="173" y="2196"/>
                <a:ext cx="185" cy="3"/>
              </a:xfrm>
              <a:prstGeom prst="rect">
                <a:avLst/>
              </a:prstGeom>
              <a:solidFill>
                <a:srgbClr val="AED4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8" name="Rectangle 77"/>
              <p:cNvSpPr>
                <a:spLocks noChangeArrowheads="1"/>
              </p:cNvSpPr>
              <p:nvPr/>
            </p:nvSpPr>
            <p:spPr bwMode="auto">
              <a:xfrm>
                <a:off x="173" y="2199"/>
                <a:ext cx="185" cy="2"/>
              </a:xfrm>
              <a:prstGeom prst="rect">
                <a:avLst/>
              </a:prstGeom>
              <a:solidFill>
                <a:srgbClr val="AFD4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69" name="Rectangle 78"/>
              <p:cNvSpPr>
                <a:spLocks noChangeArrowheads="1"/>
              </p:cNvSpPr>
              <p:nvPr/>
            </p:nvSpPr>
            <p:spPr bwMode="auto">
              <a:xfrm>
                <a:off x="173" y="2201"/>
                <a:ext cx="185" cy="3"/>
              </a:xfrm>
              <a:prstGeom prst="rect">
                <a:avLst/>
              </a:prstGeom>
              <a:solidFill>
                <a:srgbClr val="B3D6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0" name="Rectangle 79"/>
              <p:cNvSpPr>
                <a:spLocks noChangeArrowheads="1"/>
              </p:cNvSpPr>
              <p:nvPr/>
            </p:nvSpPr>
            <p:spPr bwMode="auto">
              <a:xfrm>
                <a:off x="173" y="2204"/>
                <a:ext cx="185" cy="2"/>
              </a:xfrm>
              <a:prstGeom prst="rect">
                <a:avLst/>
              </a:prstGeom>
              <a:solidFill>
                <a:srgbClr val="B3D6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1" name="Rectangle 80"/>
              <p:cNvSpPr>
                <a:spLocks noChangeArrowheads="1"/>
              </p:cNvSpPr>
              <p:nvPr/>
            </p:nvSpPr>
            <p:spPr bwMode="auto">
              <a:xfrm>
                <a:off x="173" y="2206"/>
                <a:ext cx="185" cy="3"/>
              </a:xfrm>
              <a:prstGeom prst="rect">
                <a:avLst/>
              </a:prstGeom>
              <a:solidFill>
                <a:srgbClr val="B8D9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2" name="Rectangle 81"/>
              <p:cNvSpPr>
                <a:spLocks noChangeArrowheads="1"/>
              </p:cNvSpPr>
              <p:nvPr/>
            </p:nvSpPr>
            <p:spPr bwMode="auto">
              <a:xfrm>
                <a:off x="173" y="2209"/>
                <a:ext cx="185" cy="2"/>
              </a:xfrm>
              <a:prstGeom prst="rect">
                <a:avLst/>
              </a:prstGeom>
              <a:solidFill>
                <a:srgbClr val="B8D9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3" name="Rectangle 82"/>
              <p:cNvSpPr>
                <a:spLocks noChangeArrowheads="1"/>
              </p:cNvSpPr>
              <p:nvPr/>
            </p:nvSpPr>
            <p:spPr bwMode="auto">
              <a:xfrm>
                <a:off x="173" y="2211"/>
                <a:ext cx="185" cy="3"/>
              </a:xfrm>
              <a:prstGeom prst="rect">
                <a:avLst/>
              </a:prstGeom>
              <a:solidFill>
                <a:srgbClr val="BCDB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4" name="Rectangle 83"/>
              <p:cNvSpPr>
                <a:spLocks noChangeArrowheads="1"/>
              </p:cNvSpPr>
              <p:nvPr/>
            </p:nvSpPr>
            <p:spPr bwMode="auto">
              <a:xfrm>
                <a:off x="173" y="2214"/>
                <a:ext cx="185" cy="2"/>
              </a:xfrm>
              <a:prstGeom prst="rect">
                <a:avLst/>
              </a:prstGeom>
              <a:solidFill>
                <a:srgbClr val="BEDB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5" name="Rectangle 84"/>
              <p:cNvSpPr>
                <a:spLocks noChangeArrowheads="1"/>
              </p:cNvSpPr>
              <p:nvPr/>
            </p:nvSpPr>
            <p:spPr bwMode="auto">
              <a:xfrm>
                <a:off x="173" y="2216"/>
                <a:ext cx="185" cy="3"/>
              </a:xfrm>
              <a:prstGeom prst="rect">
                <a:avLst/>
              </a:prstGeom>
              <a:solidFill>
                <a:srgbClr val="C1D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6" name="Rectangle 85"/>
              <p:cNvSpPr>
                <a:spLocks noChangeArrowheads="1"/>
              </p:cNvSpPr>
              <p:nvPr/>
            </p:nvSpPr>
            <p:spPr bwMode="auto">
              <a:xfrm>
                <a:off x="173" y="2219"/>
                <a:ext cx="185" cy="2"/>
              </a:xfrm>
              <a:prstGeom prst="rect">
                <a:avLst/>
              </a:prstGeom>
              <a:solidFill>
                <a:srgbClr val="C2D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7" name="Rectangle 86"/>
              <p:cNvSpPr>
                <a:spLocks noChangeArrowheads="1"/>
              </p:cNvSpPr>
              <p:nvPr/>
            </p:nvSpPr>
            <p:spPr bwMode="auto">
              <a:xfrm>
                <a:off x="173" y="2221"/>
                <a:ext cx="185" cy="3"/>
              </a:xfrm>
              <a:prstGeom prst="rect">
                <a:avLst/>
              </a:prstGeom>
              <a:solidFill>
                <a:srgbClr val="C6E0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8" name="Rectangle 87"/>
              <p:cNvSpPr>
                <a:spLocks noChangeArrowheads="1"/>
              </p:cNvSpPr>
              <p:nvPr/>
            </p:nvSpPr>
            <p:spPr bwMode="auto">
              <a:xfrm>
                <a:off x="173" y="2224"/>
                <a:ext cx="185" cy="2"/>
              </a:xfrm>
              <a:prstGeom prst="rect">
                <a:avLst/>
              </a:prstGeom>
              <a:solidFill>
                <a:srgbClr val="C6E0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79" name="Rectangle 88"/>
              <p:cNvSpPr>
                <a:spLocks noChangeArrowheads="1"/>
              </p:cNvSpPr>
              <p:nvPr/>
            </p:nvSpPr>
            <p:spPr bwMode="auto">
              <a:xfrm>
                <a:off x="173" y="2226"/>
                <a:ext cx="185" cy="3"/>
              </a:xfrm>
              <a:prstGeom prst="rect">
                <a:avLst/>
              </a:prstGeom>
              <a:solidFill>
                <a:srgbClr val="C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0" name="Rectangle 89"/>
              <p:cNvSpPr>
                <a:spLocks noChangeArrowheads="1"/>
              </p:cNvSpPr>
              <p:nvPr/>
            </p:nvSpPr>
            <p:spPr bwMode="auto">
              <a:xfrm>
                <a:off x="173" y="2229"/>
                <a:ext cx="185" cy="2"/>
              </a:xfrm>
              <a:prstGeom prst="rect">
                <a:avLst/>
              </a:prstGeom>
              <a:solidFill>
                <a:srgbClr val="CCE3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1" name="Rectangle 90"/>
              <p:cNvSpPr>
                <a:spLocks noChangeArrowheads="1"/>
              </p:cNvSpPr>
              <p:nvPr/>
            </p:nvSpPr>
            <p:spPr bwMode="auto">
              <a:xfrm>
                <a:off x="173" y="2231"/>
                <a:ext cx="185" cy="3"/>
              </a:xfrm>
              <a:prstGeom prst="rect">
                <a:avLst/>
              </a:prstGeom>
              <a:solidFill>
                <a:srgbClr val="CEE6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2" name="Rectangle 91"/>
              <p:cNvSpPr>
                <a:spLocks noChangeArrowheads="1"/>
              </p:cNvSpPr>
              <p:nvPr/>
            </p:nvSpPr>
            <p:spPr bwMode="auto">
              <a:xfrm>
                <a:off x="173" y="2234"/>
                <a:ext cx="185" cy="2"/>
              </a:xfrm>
              <a:prstGeom prst="rect">
                <a:avLst/>
              </a:prstGeom>
              <a:solidFill>
                <a:srgbClr val="D0E6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3" name="Rectangle 92"/>
              <p:cNvSpPr>
                <a:spLocks noChangeArrowheads="1"/>
              </p:cNvSpPr>
              <p:nvPr/>
            </p:nvSpPr>
            <p:spPr bwMode="auto">
              <a:xfrm>
                <a:off x="173" y="2236"/>
                <a:ext cx="185" cy="3"/>
              </a:xfrm>
              <a:prstGeom prst="rect">
                <a:avLst/>
              </a:prstGeom>
              <a:solidFill>
                <a:srgbClr val="D4E8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4" name="Rectangle 93"/>
              <p:cNvSpPr>
                <a:spLocks noChangeArrowheads="1"/>
              </p:cNvSpPr>
              <p:nvPr/>
            </p:nvSpPr>
            <p:spPr bwMode="auto">
              <a:xfrm>
                <a:off x="173" y="2239"/>
                <a:ext cx="185" cy="2"/>
              </a:xfrm>
              <a:prstGeom prst="rect">
                <a:avLst/>
              </a:prstGeom>
              <a:solidFill>
                <a:srgbClr val="D5E8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5" name="Rectangle 94"/>
              <p:cNvSpPr>
                <a:spLocks noChangeArrowheads="1"/>
              </p:cNvSpPr>
              <p:nvPr/>
            </p:nvSpPr>
            <p:spPr bwMode="auto">
              <a:xfrm>
                <a:off x="173" y="2241"/>
                <a:ext cx="185" cy="3"/>
              </a:xfrm>
              <a:prstGeom prst="rect">
                <a:avLst/>
              </a:prstGeom>
              <a:solidFill>
                <a:srgbClr val="D8EB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6" name="Rectangle 95"/>
              <p:cNvSpPr>
                <a:spLocks noChangeArrowheads="1"/>
              </p:cNvSpPr>
              <p:nvPr/>
            </p:nvSpPr>
            <p:spPr bwMode="auto">
              <a:xfrm>
                <a:off x="173" y="2244"/>
                <a:ext cx="185" cy="2"/>
              </a:xfrm>
              <a:prstGeom prst="rect">
                <a:avLst/>
              </a:prstGeom>
              <a:solidFill>
                <a:srgbClr val="DCED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7" name="Rectangle 96"/>
              <p:cNvSpPr>
                <a:spLocks noChangeArrowheads="1"/>
              </p:cNvSpPr>
              <p:nvPr/>
            </p:nvSpPr>
            <p:spPr bwMode="auto">
              <a:xfrm>
                <a:off x="173" y="2246"/>
                <a:ext cx="185" cy="3"/>
              </a:xfrm>
              <a:prstGeom prst="rect">
                <a:avLst/>
              </a:prstGeom>
              <a:solidFill>
                <a:srgbClr val="DDED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8" name="Rectangle 97"/>
              <p:cNvSpPr>
                <a:spLocks noChangeArrowheads="1"/>
              </p:cNvSpPr>
              <p:nvPr/>
            </p:nvSpPr>
            <p:spPr bwMode="auto">
              <a:xfrm>
                <a:off x="173" y="2249"/>
                <a:ext cx="185" cy="2"/>
              </a:xfrm>
              <a:prstGeom prst="rect">
                <a:avLst/>
              </a:prstGeom>
              <a:solidFill>
                <a:srgbClr val="E1F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89" name="Rectangle 98"/>
              <p:cNvSpPr>
                <a:spLocks noChangeArrowheads="1"/>
              </p:cNvSpPr>
              <p:nvPr/>
            </p:nvSpPr>
            <p:spPr bwMode="auto">
              <a:xfrm>
                <a:off x="173" y="2251"/>
                <a:ext cx="185" cy="3"/>
              </a:xfrm>
              <a:prstGeom prst="rect">
                <a:avLst/>
              </a:prstGeom>
              <a:solidFill>
                <a:srgbClr val="E3F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0" name="Rectangle 99"/>
              <p:cNvSpPr>
                <a:spLocks noChangeArrowheads="1"/>
              </p:cNvSpPr>
              <p:nvPr/>
            </p:nvSpPr>
            <p:spPr bwMode="auto">
              <a:xfrm>
                <a:off x="173" y="2254"/>
                <a:ext cx="185" cy="2"/>
              </a:xfrm>
              <a:prstGeom prst="rect">
                <a:avLst/>
              </a:prstGeom>
              <a:solidFill>
                <a:srgbClr val="E7F2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1" name="Rectangle 100"/>
              <p:cNvSpPr>
                <a:spLocks noChangeArrowheads="1"/>
              </p:cNvSpPr>
              <p:nvPr/>
            </p:nvSpPr>
            <p:spPr bwMode="auto">
              <a:xfrm>
                <a:off x="173" y="2256"/>
                <a:ext cx="185" cy="3"/>
              </a:xfrm>
              <a:prstGeom prst="rect">
                <a:avLst/>
              </a:prstGeom>
              <a:solidFill>
                <a:srgbClr val="E8F2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2" name="Rectangle 101"/>
              <p:cNvSpPr>
                <a:spLocks noChangeArrowheads="1"/>
              </p:cNvSpPr>
              <p:nvPr/>
            </p:nvSpPr>
            <p:spPr bwMode="auto">
              <a:xfrm>
                <a:off x="173" y="2259"/>
                <a:ext cx="185" cy="2"/>
              </a:xfrm>
              <a:prstGeom prst="rect">
                <a:avLst/>
              </a:prstGeom>
              <a:solidFill>
                <a:srgbClr val="ECF5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3" name="Rectangle 102"/>
              <p:cNvSpPr>
                <a:spLocks noChangeArrowheads="1"/>
              </p:cNvSpPr>
              <p:nvPr/>
            </p:nvSpPr>
            <p:spPr bwMode="auto">
              <a:xfrm>
                <a:off x="173" y="2261"/>
                <a:ext cx="185" cy="3"/>
              </a:xfrm>
              <a:prstGeom prst="rect">
                <a:avLst/>
              </a:prstGeom>
              <a:solidFill>
                <a:srgbClr val="ECF5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4" name="Rectangle 103"/>
              <p:cNvSpPr>
                <a:spLocks noChangeArrowheads="1"/>
              </p:cNvSpPr>
              <p:nvPr/>
            </p:nvSpPr>
            <p:spPr bwMode="auto">
              <a:xfrm>
                <a:off x="173" y="2264"/>
                <a:ext cx="185" cy="2"/>
              </a:xfrm>
              <a:prstGeom prst="rect">
                <a:avLst/>
              </a:prstGeom>
              <a:solidFill>
                <a:srgbClr val="EF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5" name="Rectangle 104"/>
              <p:cNvSpPr>
                <a:spLocks noChangeArrowheads="1"/>
              </p:cNvSpPr>
              <p:nvPr/>
            </p:nvSpPr>
            <p:spPr bwMode="auto">
              <a:xfrm>
                <a:off x="173" y="2266"/>
                <a:ext cx="185" cy="3"/>
              </a:xfrm>
              <a:prstGeom prst="rect">
                <a:avLst/>
              </a:prstGeom>
              <a:solidFill>
                <a:srgbClr val="F1F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6" name="Rectangle 105"/>
              <p:cNvSpPr>
                <a:spLocks noChangeArrowheads="1"/>
              </p:cNvSpPr>
              <p:nvPr/>
            </p:nvSpPr>
            <p:spPr bwMode="auto">
              <a:xfrm>
                <a:off x="173" y="2269"/>
                <a:ext cx="185" cy="2"/>
              </a:xfrm>
              <a:prstGeom prst="rect">
                <a:avLst/>
              </a:prstGeom>
              <a:solidFill>
                <a:srgbClr val="F5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7" name="Rectangle 106"/>
              <p:cNvSpPr>
                <a:spLocks noChangeArrowheads="1"/>
              </p:cNvSpPr>
              <p:nvPr/>
            </p:nvSpPr>
            <p:spPr bwMode="auto">
              <a:xfrm>
                <a:off x="173" y="2271"/>
                <a:ext cx="185" cy="3"/>
              </a:xfrm>
              <a:prstGeom prst="rect">
                <a:avLst/>
              </a:prstGeom>
              <a:solidFill>
                <a:srgbClr val="F7FA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8" name="Rectangle 107"/>
              <p:cNvSpPr>
                <a:spLocks noChangeArrowheads="1"/>
              </p:cNvSpPr>
              <p:nvPr/>
            </p:nvSpPr>
            <p:spPr bwMode="auto">
              <a:xfrm>
                <a:off x="173" y="2274"/>
                <a:ext cx="185" cy="2"/>
              </a:xfrm>
              <a:prstGeom prst="rect">
                <a:avLst/>
              </a:prstGeom>
              <a:solidFill>
                <a:srgbClr val="FA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99" name="Rectangle 108"/>
              <p:cNvSpPr>
                <a:spLocks noChangeArrowheads="1"/>
              </p:cNvSpPr>
              <p:nvPr/>
            </p:nvSpPr>
            <p:spPr bwMode="auto">
              <a:xfrm>
                <a:off x="173" y="2276"/>
                <a:ext cx="185" cy="3"/>
              </a:xfrm>
              <a:prstGeom prst="rect">
                <a:avLst/>
              </a:prstGeom>
              <a:solidFill>
                <a:srgbClr val="FB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0" name="Rectangle 109"/>
              <p:cNvSpPr>
                <a:spLocks noChangeArrowheads="1"/>
              </p:cNvSpPr>
              <p:nvPr/>
            </p:nvSpPr>
            <p:spPr bwMode="auto">
              <a:xfrm>
                <a:off x="173" y="2279"/>
                <a:ext cx="185" cy="2"/>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1" name="Rectangle 110"/>
              <p:cNvSpPr>
                <a:spLocks noChangeArrowheads="1"/>
              </p:cNvSpPr>
              <p:nvPr/>
            </p:nvSpPr>
            <p:spPr bwMode="auto">
              <a:xfrm>
                <a:off x="411" y="1924"/>
                <a:ext cx="3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NDVI </a:t>
                </a:r>
                <a:br>
                  <a:rPr kumimoji="0" lang="en-US" altLang="en-US" b="0" i="0" u="none" strike="noStrike" cap="none" normalizeH="0" baseline="0" dirty="0">
                    <a:ln>
                      <a:noFill/>
                    </a:ln>
                    <a:solidFill>
                      <a:srgbClr val="000000"/>
                    </a:solidFill>
                    <a:effectLst/>
                    <a:latin typeface="Century Gothic" panose="020B0502020202020204" pitchFamily="34" charset="0"/>
                  </a:rPr>
                </a:br>
                <a:r>
                  <a:rPr kumimoji="0" lang="en-US" altLang="en-US" b="0" i="0" u="none" strike="noStrike" cap="none" normalizeH="0" baseline="0" dirty="0">
                    <a:ln>
                      <a:noFill/>
                    </a:ln>
                    <a:solidFill>
                      <a:srgbClr val="000000"/>
                    </a:solidFill>
                    <a:effectLst/>
                    <a:latin typeface="Century Gothic" panose="020B0502020202020204" pitchFamily="34" charset="0"/>
                  </a:rPr>
                  <a:t>Increase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803" name="Rectangle 112"/>
              <p:cNvSpPr>
                <a:spLocks noChangeArrowheads="1"/>
              </p:cNvSpPr>
              <p:nvPr/>
            </p:nvSpPr>
            <p:spPr bwMode="auto">
              <a:xfrm>
                <a:off x="173" y="2281"/>
                <a:ext cx="185" cy="3"/>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4" name="Rectangle 113"/>
              <p:cNvSpPr>
                <a:spLocks noChangeArrowheads="1"/>
              </p:cNvSpPr>
              <p:nvPr/>
            </p:nvSpPr>
            <p:spPr bwMode="auto">
              <a:xfrm>
                <a:off x="173" y="2284"/>
                <a:ext cx="185" cy="2"/>
              </a:xfrm>
              <a:prstGeom prst="rect">
                <a:avLst/>
              </a:prstGeom>
              <a:solidFill>
                <a:srgbClr val="FCF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5" name="Rectangle 114"/>
              <p:cNvSpPr>
                <a:spLocks noChangeArrowheads="1"/>
              </p:cNvSpPr>
              <p:nvPr/>
            </p:nvSpPr>
            <p:spPr bwMode="auto">
              <a:xfrm>
                <a:off x="173" y="2286"/>
                <a:ext cx="185" cy="3"/>
              </a:xfrm>
              <a:prstGeom prst="rect">
                <a:avLst/>
              </a:prstGeom>
              <a:solidFill>
                <a:srgbClr val="FCFA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6" name="Rectangle 115"/>
              <p:cNvSpPr>
                <a:spLocks noChangeArrowheads="1"/>
              </p:cNvSpPr>
              <p:nvPr/>
            </p:nvSpPr>
            <p:spPr bwMode="auto">
              <a:xfrm>
                <a:off x="173" y="2289"/>
                <a:ext cx="185" cy="2"/>
              </a:xfrm>
              <a:prstGeom prst="rect">
                <a:avLst/>
              </a:prstGeom>
              <a:solidFill>
                <a:srgbClr val="FAF7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7" name="Rectangle 116"/>
              <p:cNvSpPr>
                <a:spLocks noChangeArrowheads="1"/>
              </p:cNvSpPr>
              <p:nvPr/>
            </p:nvSpPr>
            <p:spPr bwMode="auto">
              <a:xfrm>
                <a:off x="173" y="2291"/>
                <a:ext cx="185" cy="3"/>
              </a:xfrm>
              <a:prstGeom prst="rect">
                <a:avLst/>
              </a:prstGeom>
              <a:solidFill>
                <a:srgbClr val="F7F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8" name="Rectangle 117"/>
              <p:cNvSpPr>
                <a:spLocks noChangeArrowheads="1"/>
              </p:cNvSpPr>
              <p:nvPr/>
            </p:nvSpPr>
            <p:spPr bwMode="auto">
              <a:xfrm>
                <a:off x="173" y="2294"/>
                <a:ext cx="185" cy="2"/>
              </a:xfrm>
              <a:prstGeom prst="rect">
                <a:avLst/>
              </a:prstGeom>
              <a:solidFill>
                <a:srgbClr val="F7F3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09" name="Rectangle 118"/>
              <p:cNvSpPr>
                <a:spLocks noChangeArrowheads="1"/>
              </p:cNvSpPr>
              <p:nvPr/>
            </p:nvSpPr>
            <p:spPr bwMode="auto">
              <a:xfrm>
                <a:off x="173" y="2296"/>
                <a:ext cx="185" cy="3"/>
              </a:xfrm>
              <a:prstGeom prst="rect">
                <a:avLst/>
              </a:prstGeom>
              <a:solidFill>
                <a:srgbClr val="F5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0" name="Rectangle 119"/>
              <p:cNvSpPr>
                <a:spLocks noChangeArrowheads="1"/>
              </p:cNvSpPr>
              <p:nvPr/>
            </p:nvSpPr>
            <p:spPr bwMode="auto">
              <a:xfrm>
                <a:off x="173" y="2299"/>
                <a:ext cx="185" cy="2"/>
              </a:xfrm>
              <a:prstGeom prst="rect">
                <a:avLst/>
              </a:prstGeom>
              <a:solidFill>
                <a:srgbClr val="F2E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1" name="Rectangle 120"/>
              <p:cNvSpPr>
                <a:spLocks noChangeArrowheads="1"/>
              </p:cNvSpPr>
              <p:nvPr/>
            </p:nvSpPr>
            <p:spPr bwMode="auto">
              <a:xfrm>
                <a:off x="173" y="2301"/>
                <a:ext cx="185" cy="3"/>
              </a:xfrm>
              <a:prstGeom prst="rect">
                <a:avLst/>
              </a:prstGeom>
              <a:solidFill>
                <a:srgbClr val="F0E9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2" name="Rectangle 121"/>
              <p:cNvSpPr>
                <a:spLocks noChangeArrowheads="1"/>
              </p:cNvSpPr>
              <p:nvPr/>
            </p:nvSpPr>
            <p:spPr bwMode="auto">
              <a:xfrm>
                <a:off x="173" y="2304"/>
                <a:ext cx="185" cy="2"/>
              </a:xfrm>
              <a:prstGeom prst="rect">
                <a:avLst/>
              </a:prstGeom>
              <a:solidFill>
                <a:srgbClr val="F0E7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3" name="Rectangle 122"/>
              <p:cNvSpPr>
                <a:spLocks noChangeArrowheads="1"/>
              </p:cNvSpPr>
              <p:nvPr/>
            </p:nvSpPr>
            <p:spPr bwMode="auto">
              <a:xfrm>
                <a:off x="173" y="2306"/>
                <a:ext cx="185" cy="3"/>
              </a:xfrm>
              <a:prstGeom prst="rect">
                <a:avLst/>
              </a:prstGeom>
              <a:solidFill>
                <a:srgbClr val="EDE4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4" name="Rectangle 123"/>
              <p:cNvSpPr>
                <a:spLocks noChangeArrowheads="1"/>
              </p:cNvSpPr>
              <p:nvPr/>
            </p:nvSpPr>
            <p:spPr bwMode="auto">
              <a:xfrm>
                <a:off x="173" y="2309"/>
                <a:ext cx="185" cy="2"/>
              </a:xfrm>
              <a:prstGeom prst="rect">
                <a:avLst/>
              </a:prstGeom>
              <a:solidFill>
                <a:srgbClr val="EBE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5" name="Rectangle 124"/>
              <p:cNvSpPr>
                <a:spLocks noChangeArrowheads="1"/>
              </p:cNvSpPr>
              <p:nvPr/>
            </p:nvSpPr>
            <p:spPr bwMode="auto">
              <a:xfrm>
                <a:off x="173" y="2311"/>
                <a:ext cx="185" cy="3"/>
              </a:xfrm>
              <a:prstGeom prst="rect">
                <a:avLst/>
              </a:prstGeom>
              <a:solidFill>
                <a:srgbClr val="EBE0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6" name="Rectangle 125"/>
              <p:cNvSpPr>
                <a:spLocks noChangeArrowheads="1"/>
              </p:cNvSpPr>
              <p:nvPr/>
            </p:nvSpPr>
            <p:spPr bwMode="auto">
              <a:xfrm>
                <a:off x="173" y="2314"/>
                <a:ext cx="185" cy="2"/>
              </a:xfrm>
              <a:prstGeom prst="rect">
                <a:avLst/>
              </a:prstGeom>
              <a:solidFill>
                <a:srgbClr val="E8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7" name="Rectangle 126"/>
              <p:cNvSpPr>
                <a:spLocks noChangeArrowheads="1"/>
              </p:cNvSpPr>
              <p:nvPr/>
            </p:nvSpPr>
            <p:spPr bwMode="auto">
              <a:xfrm>
                <a:off x="173" y="2316"/>
                <a:ext cx="185" cy="3"/>
              </a:xfrm>
              <a:prstGeom prst="rect">
                <a:avLst/>
              </a:prstGeom>
              <a:solidFill>
                <a:srgbClr val="E6DA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8" name="Rectangle 127"/>
              <p:cNvSpPr>
                <a:spLocks noChangeArrowheads="1"/>
              </p:cNvSpPr>
              <p:nvPr/>
            </p:nvSpPr>
            <p:spPr bwMode="auto">
              <a:xfrm>
                <a:off x="173" y="2319"/>
                <a:ext cx="185" cy="2"/>
              </a:xfrm>
              <a:prstGeom prst="rect">
                <a:avLst/>
              </a:prstGeom>
              <a:solidFill>
                <a:srgbClr val="E6D8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19" name="Rectangle 128"/>
              <p:cNvSpPr>
                <a:spLocks noChangeArrowheads="1"/>
              </p:cNvSpPr>
              <p:nvPr/>
            </p:nvSpPr>
            <p:spPr bwMode="auto">
              <a:xfrm>
                <a:off x="173" y="2321"/>
                <a:ext cx="185" cy="3"/>
              </a:xfrm>
              <a:prstGeom prst="rect">
                <a:avLst/>
              </a:prstGeom>
              <a:solidFill>
                <a:srgbClr val="E3D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0" name="Rectangle 129"/>
              <p:cNvSpPr>
                <a:spLocks noChangeArrowheads="1"/>
              </p:cNvSpPr>
              <p:nvPr/>
            </p:nvSpPr>
            <p:spPr bwMode="auto">
              <a:xfrm>
                <a:off x="173" y="2324"/>
                <a:ext cx="185" cy="2"/>
              </a:xfrm>
              <a:prstGeom prst="rect">
                <a:avLst/>
              </a:prstGeom>
              <a:solidFill>
                <a:srgbClr val="E0D2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1" name="Rectangle 130"/>
              <p:cNvSpPr>
                <a:spLocks noChangeArrowheads="1"/>
              </p:cNvSpPr>
              <p:nvPr/>
            </p:nvSpPr>
            <p:spPr bwMode="auto">
              <a:xfrm>
                <a:off x="173" y="2326"/>
                <a:ext cx="185" cy="3"/>
              </a:xfrm>
              <a:prstGeom prst="rect">
                <a:avLst/>
              </a:prstGeom>
              <a:solidFill>
                <a:srgbClr val="E0D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2" name="Rectangle 131"/>
              <p:cNvSpPr>
                <a:spLocks noChangeArrowheads="1"/>
              </p:cNvSpPr>
              <p:nvPr/>
            </p:nvSpPr>
            <p:spPr bwMode="auto">
              <a:xfrm>
                <a:off x="173" y="2329"/>
                <a:ext cx="185" cy="2"/>
              </a:xfrm>
              <a:prstGeom prst="rect">
                <a:avLst/>
              </a:prstGeom>
              <a:solidFill>
                <a:srgbClr val="DE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3" name="Rectangle 132"/>
              <p:cNvSpPr>
                <a:spLocks noChangeArrowheads="1"/>
              </p:cNvSpPr>
              <p:nvPr/>
            </p:nvSpPr>
            <p:spPr bwMode="auto">
              <a:xfrm>
                <a:off x="173" y="2331"/>
                <a:ext cx="185" cy="3"/>
              </a:xfrm>
              <a:prstGeom prst="rect">
                <a:avLst/>
              </a:prstGeom>
              <a:solidFill>
                <a:srgbClr val="DBC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4" name="Rectangle 133"/>
              <p:cNvSpPr>
                <a:spLocks noChangeArrowheads="1"/>
              </p:cNvSpPr>
              <p:nvPr/>
            </p:nvSpPr>
            <p:spPr bwMode="auto">
              <a:xfrm>
                <a:off x="173" y="2334"/>
                <a:ext cx="185" cy="2"/>
              </a:xfrm>
              <a:prstGeom prst="rect">
                <a:avLst/>
              </a:prstGeom>
              <a:solidFill>
                <a:srgbClr val="D9C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5" name="Rectangle 134"/>
              <p:cNvSpPr>
                <a:spLocks noChangeArrowheads="1"/>
              </p:cNvSpPr>
              <p:nvPr/>
            </p:nvSpPr>
            <p:spPr bwMode="auto">
              <a:xfrm>
                <a:off x="173" y="2336"/>
                <a:ext cx="185" cy="3"/>
              </a:xfrm>
              <a:prstGeom prst="rect">
                <a:avLst/>
              </a:prstGeom>
              <a:solidFill>
                <a:srgbClr val="D9C7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6" name="Rectangle 135"/>
              <p:cNvSpPr>
                <a:spLocks noChangeArrowheads="1"/>
              </p:cNvSpPr>
              <p:nvPr/>
            </p:nvSpPr>
            <p:spPr bwMode="auto">
              <a:xfrm>
                <a:off x="173" y="2339"/>
                <a:ext cx="185" cy="2"/>
              </a:xfrm>
              <a:prstGeom prst="rect">
                <a:avLst/>
              </a:prstGeom>
              <a:solidFill>
                <a:srgbClr val="D6C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7" name="Rectangle 136"/>
              <p:cNvSpPr>
                <a:spLocks noChangeArrowheads="1"/>
              </p:cNvSpPr>
              <p:nvPr/>
            </p:nvSpPr>
            <p:spPr bwMode="auto">
              <a:xfrm>
                <a:off x="173" y="2341"/>
                <a:ext cx="185" cy="3"/>
              </a:xfrm>
              <a:prstGeom prst="rect">
                <a:avLst/>
              </a:prstGeom>
              <a:solidFill>
                <a:srgbClr val="D4C0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8" name="Rectangle 137"/>
              <p:cNvSpPr>
                <a:spLocks noChangeArrowheads="1"/>
              </p:cNvSpPr>
              <p:nvPr/>
            </p:nvSpPr>
            <p:spPr bwMode="auto">
              <a:xfrm>
                <a:off x="173" y="2344"/>
                <a:ext cx="185" cy="2"/>
              </a:xfrm>
              <a:prstGeom prst="rect">
                <a:avLst/>
              </a:prstGeom>
              <a:solidFill>
                <a:srgbClr val="D4BF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29" name="Rectangle 138"/>
              <p:cNvSpPr>
                <a:spLocks noChangeArrowheads="1"/>
              </p:cNvSpPr>
              <p:nvPr/>
            </p:nvSpPr>
            <p:spPr bwMode="auto">
              <a:xfrm>
                <a:off x="173" y="2346"/>
                <a:ext cx="185" cy="3"/>
              </a:xfrm>
              <a:prstGeom prst="rect">
                <a:avLst/>
              </a:prstGeom>
              <a:solidFill>
                <a:srgbClr val="D1B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0" name="Rectangle 139"/>
              <p:cNvSpPr>
                <a:spLocks noChangeArrowheads="1"/>
              </p:cNvSpPr>
              <p:nvPr/>
            </p:nvSpPr>
            <p:spPr bwMode="auto">
              <a:xfrm>
                <a:off x="173" y="2349"/>
                <a:ext cx="185" cy="2"/>
              </a:xfrm>
              <a:prstGeom prst="rect">
                <a:avLst/>
              </a:prstGeom>
              <a:solidFill>
                <a:srgbClr val="CFBA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1" name="Rectangle 140"/>
              <p:cNvSpPr>
                <a:spLocks noChangeArrowheads="1"/>
              </p:cNvSpPr>
              <p:nvPr/>
            </p:nvSpPr>
            <p:spPr bwMode="auto">
              <a:xfrm>
                <a:off x="173" y="2351"/>
                <a:ext cx="185" cy="3"/>
              </a:xfrm>
              <a:prstGeom prst="rect">
                <a:avLst/>
              </a:prstGeom>
              <a:solidFill>
                <a:srgbClr val="CF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2" name="Rectangle 141"/>
              <p:cNvSpPr>
                <a:spLocks noChangeArrowheads="1"/>
              </p:cNvSpPr>
              <p:nvPr/>
            </p:nvSpPr>
            <p:spPr bwMode="auto">
              <a:xfrm>
                <a:off x="173" y="2354"/>
                <a:ext cx="185" cy="2"/>
              </a:xfrm>
              <a:prstGeom prst="rect">
                <a:avLst/>
              </a:prstGeom>
              <a:solidFill>
                <a:srgbClr val="CCB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3" name="Rectangle 142"/>
              <p:cNvSpPr>
                <a:spLocks noChangeArrowheads="1"/>
              </p:cNvSpPr>
              <p:nvPr/>
            </p:nvSpPr>
            <p:spPr bwMode="auto">
              <a:xfrm>
                <a:off x="173" y="2356"/>
                <a:ext cx="185" cy="3"/>
              </a:xfrm>
              <a:prstGeom prst="rect">
                <a:avLst/>
              </a:prstGeom>
              <a:solidFill>
                <a:srgbClr val="C9B1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4" name="Rectangle 143"/>
              <p:cNvSpPr>
                <a:spLocks noChangeArrowheads="1"/>
              </p:cNvSpPr>
              <p:nvPr/>
            </p:nvSpPr>
            <p:spPr bwMode="auto">
              <a:xfrm>
                <a:off x="173" y="2359"/>
                <a:ext cx="185" cy="2"/>
              </a:xfrm>
              <a:prstGeom prst="rect">
                <a:avLst/>
              </a:prstGeom>
              <a:solidFill>
                <a:srgbClr val="C9B1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5" name="Rectangle 144"/>
              <p:cNvSpPr>
                <a:spLocks noChangeArrowheads="1"/>
              </p:cNvSpPr>
              <p:nvPr/>
            </p:nvSpPr>
            <p:spPr bwMode="auto">
              <a:xfrm>
                <a:off x="173" y="2361"/>
                <a:ext cx="185" cy="3"/>
              </a:xfrm>
              <a:prstGeom prst="rect">
                <a:avLst/>
              </a:prstGeom>
              <a:solidFill>
                <a:srgbClr val="C7AD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6" name="Rectangle 145"/>
              <p:cNvSpPr>
                <a:spLocks noChangeArrowheads="1"/>
              </p:cNvSpPr>
              <p:nvPr/>
            </p:nvSpPr>
            <p:spPr bwMode="auto">
              <a:xfrm>
                <a:off x="173" y="2364"/>
                <a:ext cx="185" cy="2"/>
              </a:xfrm>
              <a:prstGeom prst="rect">
                <a:avLst/>
              </a:prstGeom>
              <a:solidFill>
                <a:srgbClr val="C4AB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7" name="Rectangle 146"/>
              <p:cNvSpPr>
                <a:spLocks noChangeArrowheads="1"/>
              </p:cNvSpPr>
              <p:nvPr/>
            </p:nvSpPr>
            <p:spPr bwMode="auto">
              <a:xfrm>
                <a:off x="173" y="2366"/>
                <a:ext cx="185" cy="3"/>
              </a:xfrm>
              <a:prstGeom prst="rect">
                <a:avLst/>
              </a:prstGeom>
              <a:solidFill>
                <a:srgbClr val="C4A9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8" name="Rectangle 147"/>
              <p:cNvSpPr>
                <a:spLocks noChangeArrowheads="1"/>
              </p:cNvSpPr>
              <p:nvPr/>
            </p:nvSpPr>
            <p:spPr bwMode="auto">
              <a:xfrm>
                <a:off x="173" y="2369"/>
                <a:ext cx="185" cy="2"/>
              </a:xfrm>
              <a:prstGeom prst="rect">
                <a:avLst/>
              </a:prstGeom>
              <a:solidFill>
                <a:srgbClr val="C2A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39" name="Rectangle 148"/>
              <p:cNvSpPr>
                <a:spLocks noChangeArrowheads="1"/>
              </p:cNvSpPr>
              <p:nvPr/>
            </p:nvSpPr>
            <p:spPr bwMode="auto">
              <a:xfrm>
                <a:off x="173" y="2371"/>
                <a:ext cx="185" cy="3"/>
              </a:xfrm>
              <a:prstGeom prst="rect">
                <a:avLst/>
              </a:prstGeom>
              <a:solidFill>
                <a:srgbClr val="BFA4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0" name="Rectangle 149"/>
              <p:cNvSpPr>
                <a:spLocks noChangeArrowheads="1"/>
              </p:cNvSpPr>
              <p:nvPr/>
            </p:nvSpPr>
            <p:spPr bwMode="auto">
              <a:xfrm>
                <a:off x="173" y="2374"/>
                <a:ext cx="185" cy="2"/>
              </a:xfrm>
              <a:prstGeom prst="rect">
                <a:avLst/>
              </a:prstGeom>
              <a:solidFill>
                <a:srgbClr val="BFA3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1" name="Rectangle 150"/>
              <p:cNvSpPr>
                <a:spLocks noChangeArrowheads="1"/>
              </p:cNvSpPr>
              <p:nvPr/>
            </p:nvSpPr>
            <p:spPr bwMode="auto">
              <a:xfrm>
                <a:off x="173" y="2376"/>
                <a:ext cx="185" cy="3"/>
              </a:xfrm>
              <a:prstGeom prst="rect">
                <a:avLst/>
              </a:prstGeom>
              <a:solidFill>
                <a:srgbClr val="BDA0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2" name="Rectangle 151"/>
              <p:cNvSpPr>
                <a:spLocks noChangeArrowheads="1"/>
              </p:cNvSpPr>
              <p:nvPr/>
            </p:nvSpPr>
            <p:spPr bwMode="auto">
              <a:xfrm>
                <a:off x="173" y="2379"/>
                <a:ext cx="185" cy="2"/>
              </a:xfrm>
              <a:prstGeom prst="rect">
                <a:avLst/>
              </a:prstGeom>
              <a:solidFill>
                <a:srgbClr val="BA9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3" name="Rectangle 152"/>
              <p:cNvSpPr>
                <a:spLocks noChangeArrowheads="1"/>
              </p:cNvSpPr>
              <p:nvPr/>
            </p:nvSpPr>
            <p:spPr bwMode="auto">
              <a:xfrm>
                <a:off x="173" y="2381"/>
                <a:ext cx="185" cy="3"/>
              </a:xfrm>
              <a:prstGeom prst="rect">
                <a:avLst/>
              </a:prstGeom>
              <a:solidFill>
                <a:srgbClr val="BA9C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4" name="Rectangle 153"/>
              <p:cNvSpPr>
                <a:spLocks noChangeArrowheads="1"/>
              </p:cNvSpPr>
              <p:nvPr/>
            </p:nvSpPr>
            <p:spPr bwMode="auto">
              <a:xfrm>
                <a:off x="173" y="2384"/>
                <a:ext cx="185" cy="2"/>
              </a:xfrm>
              <a:prstGeom prst="rect">
                <a:avLst/>
              </a:prstGeom>
              <a:solidFill>
                <a:srgbClr val="B898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5" name="Rectangle 154"/>
              <p:cNvSpPr>
                <a:spLocks noChangeArrowheads="1"/>
              </p:cNvSpPr>
              <p:nvPr/>
            </p:nvSpPr>
            <p:spPr bwMode="auto">
              <a:xfrm>
                <a:off x="173" y="2386"/>
                <a:ext cx="185" cy="3"/>
              </a:xfrm>
              <a:prstGeom prst="rect">
                <a:avLst/>
              </a:prstGeom>
              <a:solidFill>
                <a:srgbClr val="B596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6" name="Rectangle 155"/>
              <p:cNvSpPr>
                <a:spLocks noChangeArrowheads="1"/>
              </p:cNvSpPr>
              <p:nvPr/>
            </p:nvSpPr>
            <p:spPr bwMode="auto">
              <a:xfrm>
                <a:off x="173" y="2389"/>
                <a:ext cx="185" cy="2"/>
              </a:xfrm>
              <a:prstGeom prst="rect">
                <a:avLst/>
              </a:prstGeom>
              <a:solidFill>
                <a:srgbClr val="B594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7" name="Rectangle 156"/>
              <p:cNvSpPr>
                <a:spLocks noChangeArrowheads="1"/>
              </p:cNvSpPr>
              <p:nvPr/>
            </p:nvSpPr>
            <p:spPr bwMode="auto">
              <a:xfrm>
                <a:off x="173" y="2391"/>
                <a:ext cx="185" cy="3"/>
              </a:xfrm>
              <a:prstGeom prst="rect">
                <a:avLst/>
              </a:prstGeom>
              <a:solidFill>
                <a:srgbClr val="B39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8" name="Rectangle 157"/>
              <p:cNvSpPr>
                <a:spLocks noChangeArrowheads="1"/>
              </p:cNvSpPr>
              <p:nvPr/>
            </p:nvSpPr>
            <p:spPr bwMode="auto">
              <a:xfrm>
                <a:off x="173" y="2394"/>
                <a:ext cx="185" cy="2"/>
              </a:xfrm>
              <a:prstGeom prst="rect">
                <a:avLst/>
              </a:prstGeom>
              <a:solidFill>
                <a:srgbClr val="AF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49" name="Rectangle 158"/>
              <p:cNvSpPr>
                <a:spLocks noChangeArrowheads="1"/>
              </p:cNvSpPr>
              <p:nvPr/>
            </p:nvSpPr>
            <p:spPr bwMode="auto">
              <a:xfrm>
                <a:off x="173" y="2396"/>
                <a:ext cx="185" cy="3"/>
              </a:xfrm>
              <a:prstGeom prst="rect">
                <a:avLst/>
              </a:prstGeom>
              <a:solidFill>
                <a:srgbClr val="AE8D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0" name="Rectangle 159"/>
              <p:cNvSpPr>
                <a:spLocks noChangeArrowheads="1"/>
              </p:cNvSpPr>
              <p:nvPr/>
            </p:nvSpPr>
            <p:spPr bwMode="auto">
              <a:xfrm>
                <a:off x="173" y="2399"/>
                <a:ext cx="185" cy="2"/>
              </a:xfrm>
              <a:prstGeom prst="rect">
                <a:avLst/>
              </a:prstGeom>
              <a:solidFill>
                <a:srgbClr val="AD8B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1" name="Rectangle 160"/>
              <p:cNvSpPr>
                <a:spLocks noChangeArrowheads="1"/>
              </p:cNvSpPr>
              <p:nvPr/>
            </p:nvSpPr>
            <p:spPr bwMode="auto">
              <a:xfrm>
                <a:off x="173" y="2401"/>
                <a:ext cx="185" cy="3"/>
              </a:xfrm>
              <a:prstGeom prst="rect">
                <a:avLst/>
              </a:prstGeom>
              <a:solidFill>
                <a:srgbClr val="AB89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2" name="Rectangle 161"/>
              <p:cNvSpPr>
                <a:spLocks noChangeArrowheads="1"/>
              </p:cNvSpPr>
              <p:nvPr/>
            </p:nvSpPr>
            <p:spPr bwMode="auto">
              <a:xfrm>
                <a:off x="173" y="2404"/>
                <a:ext cx="185" cy="2"/>
              </a:xfrm>
              <a:prstGeom prst="rect">
                <a:avLst/>
              </a:prstGeom>
              <a:solidFill>
                <a:srgbClr val="AA87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3" name="Rectangle 162"/>
              <p:cNvSpPr>
                <a:spLocks noChangeArrowheads="1"/>
              </p:cNvSpPr>
              <p:nvPr/>
            </p:nvSpPr>
            <p:spPr bwMode="auto">
              <a:xfrm>
                <a:off x="173" y="2406"/>
                <a:ext cx="185" cy="3"/>
              </a:xfrm>
              <a:prstGeom prst="rect">
                <a:avLst/>
              </a:prstGeom>
              <a:solidFill>
                <a:srgbClr val="A986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4" name="Rectangle 163"/>
              <p:cNvSpPr>
                <a:spLocks noChangeArrowheads="1"/>
              </p:cNvSpPr>
              <p:nvPr/>
            </p:nvSpPr>
            <p:spPr bwMode="auto">
              <a:xfrm>
                <a:off x="173" y="2409"/>
                <a:ext cx="185" cy="2"/>
              </a:xfrm>
              <a:prstGeom prst="rect">
                <a:avLst/>
              </a:prstGeom>
              <a:solidFill>
                <a:srgbClr val="A784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5" name="Rectangle 164"/>
              <p:cNvSpPr>
                <a:spLocks noChangeArrowheads="1"/>
              </p:cNvSpPr>
              <p:nvPr/>
            </p:nvSpPr>
            <p:spPr bwMode="auto">
              <a:xfrm>
                <a:off x="173" y="2411"/>
                <a:ext cx="185" cy="3"/>
              </a:xfrm>
              <a:prstGeom prst="rect">
                <a:avLst/>
              </a:prstGeom>
              <a:solidFill>
                <a:srgbClr val="A48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6" name="Rectangle 165"/>
              <p:cNvSpPr>
                <a:spLocks noChangeArrowheads="1"/>
              </p:cNvSpPr>
              <p:nvPr/>
            </p:nvSpPr>
            <p:spPr bwMode="auto">
              <a:xfrm>
                <a:off x="173" y="2414"/>
                <a:ext cx="185" cy="2"/>
              </a:xfrm>
              <a:prstGeom prst="rect">
                <a:avLst/>
              </a:prstGeom>
              <a:solidFill>
                <a:srgbClr val="A27F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7" name="Rectangle 166"/>
              <p:cNvSpPr>
                <a:spLocks noChangeArrowheads="1"/>
              </p:cNvSpPr>
              <p:nvPr/>
            </p:nvSpPr>
            <p:spPr bwMode="auto">
              <a:xfrm>
                <a:off x="173" y="2416"/>
                <a:ext cx="185" cy="3"/>
              </a:xfrm>
              <a:prstGeom prst="rect">
                <a:avLst/>
              </a:prstGeom>
              <a:solidFill>
                <a:srgbClr val="A17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8" name="Rectangle 167"/>
              <p:cNvSpPr>
                <a:spLocks noChangeArrowheads="1"/>
              </p:cNvSpPr>
              <p:nvPr/>
            </p:nvSpPr>
            <p:spPr bwMode="auto">
              <a:xfrm>
                <a:off x="173" y="2419"/>
                <a:ext cx="185" cy="2"/>
              </a:xfrm>
              <a:prstGeom prst="rect">
                <a:avLst/>
              </a:prstGeom>
              <a:solidFill>
                <a:srgbClr val="A079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59" name="Rectangle 168"/>
              <p:cNvSpPr>
                <a:spLocks noChangeArrowheads="1"/>
              </p:cNvSpPr>
              <p:nvPr/>
            </p:nvSpPr>
            <p:spPr bwMode="auto">
              <a:xfrm>
                <a:off x="173" y="2421"/>
                <a:ext cx="185" cy="3"/>
              </a:xfrm>
              <a:prstGeom prst="rect">
                <a:avLst/>
              </a:prstGeom>
              <a:solidFill>
                <a:srgbClr val="9E78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0" name="Rectangle 169"/>
              <p:cNvSpPr>
                <a:spLocks noChangeArrowheads="1"/>
              </p:cNvSpPr>
              <p:nvPr/>
            </p:nvSpPr>
            <p:spPr bwMode="auto">
              <a:xfrm>
                <a:off x="173" y="2424"/>
                <a:ext cx="185" cy="2"/>
              </a:xfrm>
              <a:prstGeom prst="rect">
                <a:avLst/>
              </a:prstGeom>
              <a:solidFill>
                <a:srgbClr val="9D7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1" name="Rectangle 170"/>
              <p:cNvSpPr>
                <a:spLocks noChangeArrowheads="1"/>
              </p:cNvSpPr>
              <p:nvPr/>
            </p:nvSpPr>
            <p:spPr bwMode="auto">
              <a:xfrm>
                <a:off x="173" y="2426"/>
                <a:ext cx="185" cy="3"/>
              </a:xfrm>
              <a:prstGeom prst="rect">
                <a:avLst/>
              </a:prstGeom>
              <a:solidFill>
                <a:srgbClr val="9972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2" name="Rectangle 171"/>
              <p:cNvSpPr>
                <a:spLocks noChangeArrowheads="1"/>
              </p:cNvSpPr>
              <p:nvPr/>
            </p:nvSpPr>
            <p:spPr bwMode="auto">
              <a:xfrm>
                <a:off x="173" y="2429"/>
                <a:ext cx="185" cy="2"/>
              </a:xfrm>
              <a:prstGeom prst="rect">
                <a:avLst/>
              </a:prstGeom>
              <a:solidFill>
                <a:srgbClr val="9771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3" name="Rectangle 172"/>
              <p:cNvSpPr>
                <a:spLocks noChangeArrowheads="1"/>
              </p:cNvSpPr>
              <p:nvPr/>
            </p:nvSpPr>
            <p:spPr bwMode="auto">
              <a:xfrm>
                <a:off x="173" y="2431"/>
                <a:ext cx="185" cy="3"/>
              </a:xfrm>
              <a:prstGeom prst="rect">
                <a:avLst/>
              </a:prstGeom>
              <a:solidFill>
                <a:srgbClr val="976F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4" name="Rectangle 173"/>
              <p:cNvSpPr>
                <a:spLocks noChangeArrowheads="1"/>
              </p:cNvSpPr>
              <p:nvPr/>
            </p:nvSpPr>
            <p:spPr bwMode="auto">
              <a:xfrm>
                <a:off x="173" y="2434"/>
                <a:ext cx="185" cy="2"/>
              </a:xfrm>
              <a:prstGeom prst="rect">
                <a:avLst/>
              </a:prstGeom>
              <a:solidFill>
                <a:srgbClr val="956D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5" name="Rectangle 174"/>
              <p:cNvSpPr>
                <a:spLocks noChangeArrowheads="1"/>
              </p:cNvSpPr>
              <p:nvPr/>
            </p:nvSpPr>
            <p:spPr bwMode="auto">
              <a:xfrm>
                <a:off x="173" y="2436"/>
                <a:ext cx="185" cy="3"/>
              </a:xfrm>
              <a:prstGeom prst="rect">
                <a:avLst/>
              </a:prstGeom>
              <a:solidFill>
                <a:srgbClr val="946C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6" name="Rectangle 175"/>
              <p:cNvSpPr>
                <a:spLocks noChangeArrowheads="1"/>
              </p:cNvSpPr>
              <p:nvPr/>
            </p:nvSpPr>
            <p:spPr bwMode="auto">
              <a:xfrm>
                <a:off x="173" y="2439"/>
                <a:ext cx="185" cy="2"/>
              </a:xfrm>
              <a:prstGeom prst="rect">
                <a:avLst/>
              </a:prstGeom>
              <a:solidFill>
                <a:srgbClr val="936A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7" name="Rectangle 176"/>
              <p:cNvSpPr>
                <a:spLocks noChangeArrowheads="1"/>
              </p:cNvSpPr>
              <p:nvPr/>
            </p:nvSpPr>
            <p:spPr bwMode="auto">
              <a:xfrm>
                <a:off x="173" y="2441"/>
                <a:ext cx="185" cy="3"/>
              </a:xfrm>
              <a:prstGeom prst="rect">
                <a:avLst/>
              </a:prstGeom>
              <a:solidFill>
                <a:srgbClr val="8F67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8" name="Rectangle 177"/>
              <p:cNvSpPr>
                <a:spLocks noChangeArrowheads="1"/>
              </p:cNvSpPr>
              <p:nvPr/>
            </p:nvSpPr>
            <p:spPr bwMode="auto">
              <a:xfrm>
                <a:off x="173" y="2444"/>
                <a:ext cx="185" cy="2"/>
              </a:xfrm>
              <a:prstGeom prst="rect">
                <a:avLst/>
              </a:prstGeom>
              <a:solidFill>
                <a:srgbClr val="8E6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69" name="Rectangle 178"/>
              <p:cNvSpPr>
                <a:spLocks noChangeArrowheads="1"/>
              </p:cNvSpPr>
              <p:nvPr/>
            </p:nvSpPr>
            <p:spPr bwMode="auto">
              <a:xfrm>
                <a:off x="173" y="2446"/>
                <a:ext cx="185" cy="3"/>
              </a:xfrm>
              <a:prstGeom prst="rect">
                <a:avLst/>
              </a:prstGeom>
              <a:solidFill>
                <a:srgbClr val="8D63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0" name="Rectangle 179"/>
              <p:cNvSpPr>
                <a:spLocks noChangeArrowheads="1"/>
              </p:cNvSpPr>
              <p:nvPr/>
            </p:nvSpPr>
            <p:spPr bwMode="auto">
              <a:xfrm>
                <a:off x="173" y="2449"/>
                <a:ext cx="185" cy="2"/>
              </a:xfrm>
              <a:prstGeom prst="rect">
                <a:avLst/>
              </a:prstGeom>
              <a:solidFill>
                <a:srgbClr val="8B62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1" name="Rectangle 180"/>
              <p:cNvSpPr>
                <a:spLocks noChangeArrowheads="1"/>
              </p:cNvSpPr>
              <p:nvPr/>
            </p:nvSpPr>
            <p:spPr bwMode="auto">
              <a:xfrm>
                <a:off x="173" y="2451"/>
                <a:ext cx="185" cy="3"/>
              </a:xfrm>
              <a:prstGeom prst="rect">
                <a:avLst/>
              </a:prstGeom>
              <a:solidFill>
                <a:srgbClr val="8A6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2" name="Rectangle 181"/>
              <p:cNvSpPr>
                <a:spLocks noChangeArrowheads="1"/>
              </p:cNvSpPr>
              <p:nvPr/>
            </p:nvSpPr>
            <p:spPr bwMode="auto">
              <a:xfrm>
                <a:off x="173" y="2454"/>
                <a:ext cx="185" cy="2"/>
              </a:xfrm>
              <a:prstGeom prst="rect">
                <a:avLst/>
              </a:prstGeom>
              <a:solidFill>
                <a:srgbClr val="885E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3" name="Rectangle 182"/>
              <p:cNvSpPr>
                <a:spLocks noChangeArrowheads="1"/>
              </p:cNvSpPr>
              <p:nvPr/>
            </p:nvSpPr>
            <p:spPr bwMode="auto">
              <a:xfrm>
                <a:off x="173" y="2456"/>
                <a:ext cx="185" cy="3"/>
              </a:xfrm>
              <a:prstGeom prst="rect">
                <a:avLst/>
              </a:prstGeom>
              <a:solidFill>
                <a:srgbClr val="855B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4" name="Rectangle 183"/>
              <p:cNvSpPr>
                <a:spLocks noChangeArrowheads="1"/>
              </p:cNvSpPr>
              <p:nvPr/>
            </p:nvSpPr>
            <p:spPr bwMode="auto">
              <a:xfrm>
                <a:off x="173" y="2459"/>
                <a:ext cx="185" cy="2"/>
              </a:xfrm>
              <a:prstGeom prst="rect">
                <a:avLst/>
              </a:prstGeom>
              <a:solidFill>
                <a:srgbClr val="835A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5" name="Rectangle 184"/>
              <p:cNvSpPr>
                <a:spLocks noChangeArrowheads="1"/>
              </p:cNvSpPr>
              <p:nvPr/>
            </p:nvSpPr>
            <p:spPr bwMode="auto">
              <a:xfrm>
                <a:off x="173" y="2461"/>
                <a:ext cx="185" cy="3"/>
              </a:xfrm>
              <a:prstGeom prst="rect">
                <a:avLst/>
              </a:prstGeom>
              <a:solidFill>
                <a:srgbClr val="835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6" name="Rectangle 185"/>
              <p:cNvSpPr>
                <a:spLocks noChangeArrowheads="1"/>
              </p:cNvSpPr>
              <p:nvPr/>
            </p:nvSpPr>
            <p:spPr bwMode="auto">
              <a:xfrm>
                <a:off x="173" y="2464"/>
                <a:ext cx="185" cy="2"/>
              </a:xfrm>
              <a:prstGeom prst="rect">
                <a:avLst/>
              </a:prstGeom>
              <a:solidFill>
                <a:srgbClr val="825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7" name="Rectangle 186"/>
              <p:cNvSpPr>
                <a:spLocks noChangeArrowheads="1"/>
              </p:cNvSpPr>
              <p:nvPr/>
            </p:nvSpPr>
            <p:spPr bwMode="auto">
              <a:xfrm>
                <a:off x="173" y="2466"/>
                <a:ext cx="185" cy="3"/>
              </a:xfrm>
              <a:prstGeom prst="rect">
                <a:avLst/>
              </a:prstGeom>
              <a:solidFill>
                <a:srgbClr val="8055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8" name="Rectangle 187"/>
              <p:cNvSpPr>
                <a:spLocks noChangeArrowheads="1"/>
              </p:cNvSpPr>
              <p:nvPr/>
            </p:nvSpPr>
            <p:spPr bwMode="auto">
              <a:xfrm>
                <a:off x="173" y="2469"/>
                <a:ext cx="185" cy="2"/>
              </a:xfrm>
              <a:prstGeom prst="rect">
                <a:avLst/>
              </a:prstGeom>
              <a:solidFill>
                <a:srgbClr val="7D52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79" name="Rectangle 188"/>
              <p:cNvSpPr>
                <a:spLocks noChangeArrowheads="1"/>
              </p:cNvSpPr>
              <p:nvPr/>
            </p:nvSpPr>
            <p:spPr bwMode="auto">
              <a:xfrm>
                <a:off x="173" y="2471"/>
                <a:ext cx="185" cy="3"/>
              </a:xfrm>
              <a:prstGeom prst="rect">
                <a:avLst/>
              </a:prstGeom>
              <a:solidFill>
                <a:srgbClr val="7B5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0" name="Rectangle 189"/>
              <p:cNvSpPr>
                <a:spLocks noChangeArrowheads="1"/>
              </p:cNvSpPr>
              <p:nvPr/>
            </p:nvSpPr>
            <p:spPr bwMode="auto">
              <a:xfrm>
                <a:off x="173" y="2474"/>
                <a:ext cx="185" cy="2"/>
              </a:xfrm>
              <a:prstGeom prst="rect">
                <a:avLst/>
              </a:prstGeom>
              <a:solidFill>
                <a:srgbClr val="7A4E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1" name="Rectangle 190"/>
              <p:cNvSpPr>
                <a:spLocks noChangeArrowheads="1"/>
              </p:cNvSpPr>
              <p:nvPr/>
            </p:nvSpPr>
            <p:spPr bwMode="auto">
              <a:xfrm>
                <a:off x="173" y="2476"/>
                <a:ext cx="185" cy="3"/>
              </a:xfrm>
              <a:prstGeom prst="rect">
                <a:avLst/>
              </a:prstGeom>
              <a:solidFill>
                <a:srgbClr val="794D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2" name="Rectangle 191"/>
              <p:cNvSpPr>
                <a:spLocks noChangeArrowheads="1"/>
              </p:cNvSpPr>
              <p:nvPr/>
            </p:nvSpPr>
            <p:spPr bwMode="auto">
              <a:xfrm>
                <a:off x="173" y="2479"/>
                <a:ext cx="185" cy="2"/>
              </a:xfrm>
              <a:prstGeom prst="rect">
                <a:avLst/>
              </a:prstGeom>
              <a:solidFill>
                <a:srgbClr val="774B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3" name="Rectangle 192"/>
              <p:cNvSpPr>
                <a:spLocks noChangeArrowheads="1"/>
              </p:cNvSpPr>
              <p:nvPr/>
            </p:nvSpPr>
            <p:spPr bwMode="auto">
              <a:xfrm>
                <a:off x="173" y="2481"/>
                <a:ext cx="185" cy="3"/>
              </a:xfrm>
              <a:prstGeom prst="rect">
                <a:avLst/>
              </a:prstGeom>
              <a:solidFill>
                <a:srgbClr val="7649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4" name="Rectangle 193"/>
              <p:cNvSpPr>
                <a:spLocks noChangeArrowheads="1"/>
              </p:cNvSpPr>
              <p:nvPr/>
            </p:nvSpPr>
            <p:spPr bwMode="auto">
              <a:xfrm>
                <a:off x="173" y="2484"/>
                <a:ext cx="185" cy="2"/>
              </a:xfrm>
              <a:prstGeom prst="rect">
                <a:avLst/>
              </a:prstGeom>
              <a:solidFill>
                <a:srgbClr val="7447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5" name="Rectangle 194"/>
              <p:cNvSpPr>
                <a:spLocks noChangeArrowheads="1"/>
              </p:cNvSpPr>
              <p:nvPr/>
            </p:nvSpPr>
            <p:spPr bwMode="auto">
              <a:xfrm>
                <a:off x="173" y="2486"/>
                <a:ext cx="185" cy="3"/>
              </a:xfrm>
              <a:prstGeom prst="rect">
                <a:avLst/>
              </a:prstGeom>
              <a:solidFill>
                <a:srgbClr val="7145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6" name="Rectangle 195"/>
              <p:cNvSpPr>
                <a:spLocks noChangeArrowheads="1"/>
              </p:cNvSpPr>
              <p:nvPr/>
            </p:nvSpPr>
            <p:spPr bwMode="auto">
              <a:xfrm>
                <a:off x="173" y="2489"/>
                <a:ext cx="185" cy="2"/>
              </a:xfrm>
              <a:prstGeom prst="rect">
                <a:avLst/>
              </a:prstGeom>
              <a:solidFill>
                <a:srgbClr val="7143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7" name="Rectangle 196"/>
              <p:cNvSpPr>
                <a:spLocks noChangeArrowheads="1"/>
              </p:cNvSpPr>
              <p:nvPr/>
            </p:nvSpPr>
            <p:spPr bwMode="auto">
              <a:xfrm>
                <a:off x="173" y="2491"/>
                <a:ext cx="185" cy="3"/>
              </a:xfrm>
              <a:prstGeom prst="rect">
                <a:avLst/>
              </a:prstGeom>
              <a:solidFill>
                <a:srgbClr val="7042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8" name="Rectangle 197"/>
              <p:cNvSpPr>
                <a:spLocks noChangeArrowheads="1"/>
              </p:cNvSpPr>
              <p:nvPr/>
            </p:nvSpPr>
            <p:spPr bwMode="auto">
              <a:xfrm>
                <a:off x="173" y="2494"/>
                <a:ext cx="185" cy="2"/>
              </a:xfrm>
              <a:prstGeom prst="rect">
                <a:avLst/>
              </a:prstGeom>
              <a:solidFill>
                <a:srgbClr val="6D4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89" name="Rectangle 198"/>
              <p:cNvSpPr>
                <a:spLocks noChangeArrowheads="1"/>
              </p:cNvSpPr>
              <p:nvPr/>
            </p:nvSpPr>
            <p:spPr bwMode="auto">
              <a:xfrm>
                <a:off x="173" y="2496"/>
                <a:ext cx="185" cy="3"/>
              </a:xfrm>
              <a:prstGeom prst="rect">
                <a:avLst/>
              </a:prstGeom>
              <a:solidFill>
                <a:srgbClr val="6B3E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0" name="Rectangle 199"/>
              <p:cNvSpPr>
                <a:spLocks noChangeArrowheads="1"/>
              </p:cNvSpPr>
              <p:nvPr/>
            </p:nvSpPr>
            <p:spPr bwMode="auto">
              <a:xfrm>
                <a:off x="173" y="2499"/>
                <a:ext cx="185" cy="2"/>
              </a:xfrm>
              <a:prstGeom prst="rect">
                <a:avLst/>
              </a:prstGeom>
              <a:solidFill>
                <a:srgbClr val="6A3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1" name="Rectangle 200"/>
              <p:cNvSpPr>
                <a:spLocks noChangeArrowheads="1"/>
              </p:cNvSpPr>
              <p:nvPr/>
            </p:nvSpPr>
            <p:spPr bwMode="auto">
              <a:xfrm>
                <a:off x="173" y="2501"/>
                <a:ext cx="185" cy="3"/>
              </a:xfrm>
              <a:prstGeom prst="rect">
                <a:avLst/>
              </a:prstGeom>
              <a:solidFill>
                <a:srgbClr val="673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2" name="Rectangle 201"/>
              <p:cNvSpPr>
                <a:spLocks noChangeArrowheads="1"/>
              </p:cNvSpPr>
              <p:nvPr/>
            </p:nvSpPr>
            <p:spPr bwMode="auto">
              <a:xfrm>
                <a:off x="173" y="2504"/>
                <a:ext cx="185" cy="2"/>
              </a:xfrm>
              <a:prstGeom prst="rect">
                <a:avLst/>
              </a:prstGeom>
              <a:solidFill>
                <a:srgbClr val="6639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3" name="Rectangle 202"/>
              <p:cNvSpPr>
                <a:spLocks noChangeArrowheads="1"/>
              </p:cNvSpPr>
              <p:nvPr/>
            </p:nvSpPr>
            <p:spPr bwMode="auto">
              <a:xfrm>
                <a:off x="173" y="2506"/>
                <a:ext cx="185" cy="3"/>
              </a:xfrm>
              <a:prstGeom prst="rect">
                <a:avLst/>
              </a:prstGeom>
              <a:solidFill>
                <a:srgbClr val="6637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4" name="Rectangle 203"/>
              <p:cNvSpPr>
                <a:spLocks noChangeArrowheads="1"/>
              </p:cNvSpPr>
              <p:nvPr/>
            </p:nvSpPr>
            <p:spPr bwMode="auto">
              <a:xfrm>
                <a:off x="173" y="2509"/>
                <a:ext cx="185" cy="2"/>
              </a:xfrm>
              <a:prstGeom prst="rect">
                <a:avLst/>
              </a:prstGeom>
              <a:solidFill>
                <a:srgbClr val="6135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95" name="Rectangle 204"/>
              <p:cNvSpPr>
                <a:spLocks noChangeArrowheads="1"/>
              </p:cNvSpPr>
              <p:nvPr/>
            </p:nvSpPr>
            <p:spPr bwMode="auto">
              <a:xfrm>
                <a:off x="173" y="2511"/>
                <a:ext cx="185" cy="3"/>
              </a:xfrm>
              <a:prstGeom prst="rect">
                <a:avLst/>
              </a:prstGeom>
              <a:solidFill>
                <a:srgbClr val="6033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pSp>
        <p:sp>
          <p:nvSpPr>
            <p:cNvPr id="300" name="Rectangle 206"/>
            <p:cNvSpPr>
              <a:spLocks noChangeArrowheads="1"/>
            </p:cNvSpPr>
            <p:nvPr/>
          </p:nvSpPr>
          <p:spPr bwMode="auto">
            <a:xfrm>
              <a:off x="173" y="2514"/>
              <a:ext cx="185" cy="2"/>
            </a:xfrm>
            <a:prstGeom prst="rect">
              <a:avLst/>
            </a:prstGeom>
            <a:solidFill>
              <a:srgbClr val="5F30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02" name="Rectangle 207"/>
            <p:cNvSpPr>
              <a:spLocks noChangeArrowheads="1"/>
            </p:cNvSpPr>
            <p:nvPr/>
          </p:nvSpPr>
          <p:spPr bwMode="auto">
            <a:xfrm>
              <a:off x="173" y="2516"/>
              <a:ext cx="185" cy="3"/>
            </a:xfrm>
            <a:prstGeom prst="rect">
              <a:avLst/>
            </a:prstGeom>
            <a:solidFill>
              <a:srgbClr val="5C2F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1" name="Rectangle 208"/>
            <p:cNvSpPr>
              <a:spLocks noChangeArrowheads="1"/>
            </p:cNvSpPr>
            <p:nvPr/>
          </p:nvSpPr>
          <p:spPr bwMode="auto">
            <a:xfrm>
              <a:off x="173" y="2519"/>
              <a:ext cx="185" cy="2"/>
            </a:xfrm>
            <a:prstGeom prst="rect">
              <a:avLst/>
            </a:prstGeom>
            <a:solidFill>
              <a:srgbClr val="5B2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82" name="Rectangle 209"/>
            <p:cNvSpPr>
              <a:spLocks noChangeArrowheads="1"/>
            </p:cNvSpPr>
            <p:nvPr/>
          </p:nvSpPr>
          <p:spPr bwMode="auto">
            <a:xfrm>
              <a:off x="173" y="2521"/>
              <a:ext cx="185" cy="3"/>
            </a:xfrm>
            <a:prstGeom prst="rect">
              <a:avLst/>
            </a:prstGeom>
            <a:solidFill>
              <a:srgbClr val="592B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9" name="Rectangle 210"/>
            <p:cNvSpPr>
              <a:spLocks noChangeArrowheads="1"/>
            </p:cNvSpPr>
            <p:nvPr/>
          </p:nvSpPr>
          <p:spPr bwMode="auto">
            <a:xfrm>
              <a:off x="173" y="2524"/>
              <a:ext cx="185" cy="2"/>
            </a:xfrm>
            <a:prstGeom prst="rect">
              <a:avLst/>
            </a:prstGeom>
            <a:solidFill>
              <a:srgbClr val="582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72" name="Rectangle 211"/>
            <p:cNvSpPr>
              <a:spLocks noChangeArrowheads="1"/>
            </p:cNvSpPr>
            <p:nvPr/>
          </p:nvSpPr>
          <p:spPr bwMode="auto">
            <a:xfrm>
              <a:off x="173" y="2526"/>
              <a:ext cx="185" cy="3"/>
            </a:xfrm>
            <a:prstGeom prst="rect">
              <a:avLst/>
            </a:prstGeom>
            <a:solidFill>
              <a:srgbClr val="552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74" name="Rectangle 212"/>
            <p:cNvSpPr>
              <a:spLocks noChangeArrowheads="1"/>
            </p:cNvSpPr>
            <p:nvPr/>
          </p:nvSpPr>
          <p:spPr bwMode="auto">
            <a:xfrm>
              <a:off x="173" y="2529"/>
              <a:ext cx="185" cy="2"/>
            </a:xfrm>
            <a:prstGeom prst="rect">
              <a:avLst/>
            </a:prstGeom>
            <a:solidFill>
              <a:srgbClr val="5426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09" name="Rectangle 213"/>
            <p:cNvSpPr>
              <a:spLocks noChangeArrowheads="1"/>
            </p:cNvSpPr>
            <p:nvPr/>
          </p:nvSpPr>
          <p:spPr bwMode="auto">
            <a:xfrm>
              <a:off x="173" y="2531"/>
              <a:ext cx="185" cy="3"/>
            </a:xfrm>
            <a:prstGeom prst="rect">
              <a:avLst/>
            </a:prstGeom>
            <a:solidFill>
              <a:srgbClr val="532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4" name="Rectangle 214"/>
            <p:cNvSpPr>
              <a:spLocks noChangeArrowheads="1"/>
            </p:cNvSpPr>
            <p:nvPr/>
          </p:nvSpPr>
          <p:spPr bwMode="auto">
            <a:xfrm>
              <a:off x="173" y="2534"/>
              <a:ext cx="185" cy="2"/>
            </a:xfrm>
            <a:prstGeom prst="rect">
              <a:avLst/>
            </a:prstGeom>
            <a:solidFill>
              <a:srgbClr val="5123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5" name="Rectangle 215"/>
            <p:cNvSpPr>
              <a:spLocks noChangeArrowheads="1"/>
            </p:cNvSpPr>
            <p:nvPr/>
          </p:nvSpPr>
          <p:spPr bwMode="auto">
            <a:xfrm>
              <a:off x="173" y="2536"/>
              <a:ext cx="185" cy="3"/>
            </a:xfrm>
            <a:prstGeom prst="rect">
              <a:avLst/>
            </a:prstGeom>
            <a:solidFill>
              <a:srgbClr val="4E2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6" name="Rectangle 216"/>
            <p:cNvSpPr>
              <a:spLocks noChangeArrowheads="1"/>
            </p:cNvSpPr>
            <p:nvPr/>
          </p:nvSpPr>
          <p:spPr bwMode="auto">
            <a:xfrm>
              <a:off x="173" y="2539"/>
              <a:ext cx="185" cy="2"/>
            </a:xfrm>
            <a:prstGeom prst="rect">
              <a:avLst/>
            </a:prstGeom>
            <a:solidFill>
              <a:srgbClr val="4D2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78" name="Rectangle 218"/>
            <p:cNvSpPr>
              <a:spLocks noChangeArrowheads="1"/>
            </p:cNvSpPr>
            <p:nvPr/>
          </p:nvSpPr>
          <p:spPr bwMode="auto">
            <a:xfrm>
              <a:off x="411" y="2239"/>
              <a:ext cx="6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No Change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679" name="Rectangle 219"/>
            <p:cNvSpPr>
              <a:spLocks noChangeArrowheads="1"/>
            </p:cNvSpPr>
            <p:nvPr/>
          </p:nvSpPr>
          <p:spPr bwMode="auto">
            <a:xfrm>
              <a:off x="411" y="2444"/>
              <a:ext cx="38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NDVI </a:t>
              </a:r>
              <a:br>
                <a:rPr kumimoji="0" lang="en-US" altLang="en-US" b="0" i="0" u="none" strike="noStrike" cap="none" normalizeH="0" baseline="0" dirty="0">
                  <a:ln>
                    <a:noFill/>
                  </a:ln>
                  <a:solidFill>
                    <a:srgbClr val="000000"/>
                  </a:solidFill>
                  <a:effectLst/>
                  <a:latin typeface="Century Gothic" panose="020B0502020202020204" pitchFamily="34" charset="0"/>
                </a:rPr>
              </a:br>
              <a:r>
                <a:rPr kumimoji="0" lang="en-US" altLang="en-US" b="0" i="0" u="none" strike="noStrike" cap="none" normalizeH="0" baseline="0" dirty="0">
                  <a:ln>
                    <a:noFill/>
                  </a:ln>
                  <a:solidFill>
                    <a:srgbClr val="000000"/>
                  </a:solidFill>
                  <a:effectLst/>
                  <a:latin typeface="Century Gothic" panose="020B0502020202020204" pitchFamily="34" charset="0"/>
                </a:rPr>
                <a:t>Decrease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sp>
        <p:nvSpPr>
          <p:cNvPr id="897" name="Google Shape;162;p34"/>
          <p:cNvSpPr txBox="1">
            <a:spLocks/>
          </p:cNvSpPr>
          <p:nvPr/>
        </p:nvSpPr>
        <p:spPr>
          <a:xfrm>
            <a:off x="9149901" y="101960"/>
            <a:ext cx="3187602" cy="8999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E8652"/>
              </a:buClr>
              <a:buSzPts val="4400"/>
              <a:buFont typeface="Century Gothic"/>
              <a:buNone/>
              <a:defRPr sz="4400" b="1"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1F914D"/>
                </a:solidFill>
              </a:rPr>
              <a:t>EVI Change</a:t>
            </a:r>
          </a:p>
        </p:txBody>
      </p:sp>
      <p:grpSp>
        <p:nvGrpSpPr>
          <p:cNvPr id="1134" name="Group 454"/>
          <p:cNvGrpSpPr>
            <a:grpSpLocks noChangeAspect="1"/>
          </p:cNvGrpSpPr>
          <p:nvPr/>
        </p:nvGrpSpPr>
        <p:grpSpPr bwMode="auto">
          <a:xfrm>
            <a:off x="6702062" y="2609953"/>
            <a:ext cx="1295821" cy="2362891"/>
            <a:chOff x="3902" y="1962"/>
            <a:chExt cx="1189" cy="688"/>
          </a:xfrm>
        </p:grpSpPr>
        <p:sp>
          <p:nvSpPr>
            <p:cNvPr id="1135" name="AutoShape 453"/>
            <p:cNvSpPr>
              <a:spLocks noChangeAspect="1" noChangeArrowheads="1" noTextEdit="1"/>
            </p:cNvSpPr>
            <p:nvPr/>
          </p:nvSpPr>
          <p:spPr bwMode="auto">
            <a:xfrm>
              <a:off x="3902" y="1962"/>
              <a:ext cx="1135"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pSp>
          <p:nvGrpSpPr>
            <p:cNvPr id="1136" name="Group 655"/>
            <p:cNvGrpSpPr>
              <a:grpSpLocks/>
            </p:cNvGrpSpPr>
            <p:nvPr/>
          </p:nvGrpSpPr>
          <p:grpSpPr bwMode="auto">
            <a:xfrm>
              <a:off x="3902" y="1967"/>
              <a:ext cx="1096" cy="293"/>
              <a:chOff x="3902" y="1967"/>
              <a:chExt cx="1096" cy="293"/>
            </a:xfrm>
          </p:grpSpPr>
          <p:sp>
            <p:nvSpPr>
              <p:cNvPr id="1248" name="Rectangle 456"/>
              <p:cNvSpPr>
                <a:spLocks noChangeArrowheads="1"/>
              </p:cNvSpPr>
              <p:nvPr/>
            </p:nvSpPr>
            <p:spPr bwMode="auto">
              <a:xfrm>
                <a:off x="3902" y="2028"/>
                <a:ext cx="322" cy="1"/>
              </a:xfrm>
              <a:prstGeom prst="rect">
                <a:avLst/>
              </a:prstGeom>
              <a:solidFill>
                <a:srgbClr val="2182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49" name="Rectangle 457"/>
              <p:cNvSpPr>
                <a:spLocks noChangeArrowheads="1"/>
              </p:cNvSpPr>
              <p:nvPr/>
            </p:nvSpPr>
            <p:spPr bwMode="auto">
              <a:xfrm>
                <a:off x="3902" y="2029"/>
                <a:ext cx="322" cy="1"/>
              </a:xfrm>
              <a:prstGeom prst="rect">
                <a:avLst/>
              </a:prstGeom>
              <a:solidFill>
                <a:srgbClr val="238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0" name="Rectangle 458"/>
              <p:cNvSpPr>
                <a:spLocks noChangeArrowheads="1"/>
              </p:cNvSpPr>
              <p:nvPr/>
            </p:nvSpPr>
            <p:spPr bwMode="auto">
              <a:xfrm>
                <a:off x="3902" y="2030"/>
                <a:ext cx="322" cy="1"/>
              </a:xfrm>
              <a:prstGeom prst="rect">
                <a:avLst/>
              </a:prstGeom>
              <a:solidFill>
                <a:srgbClr val="268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1" name="Rectangle 459"/>
              <p:cNvSpPr>
                <a:spLocks noChangeArrowheads="1"/>
              </p:cNvSpPr>
              <p:nvPr/>
            </p:nvSpPr>
            <p:spPr bwMode="auto">
              <a:xfrm>
                <a:off x="3902" y="2031"/>
                <a:ext cx="322" cy="2"/>
              </a:xfrm>
              <a:prstGeom prst="rect">
                <a:avLst/>
              </a:prstGeom>
              <a:solidFill>
                <a:srgbClr val="278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2" name="Rectangle 460"/>
              <p:cNvSpPr>
                <a:spLocks noChangeArrowheads="1"/>
              </p:cNvSpPr>
              <p:nvPr/>
            </p:nvSpPr>
            <p:spPr bwMode="auto">
              <a:xfrm>
                <a:off x="3902" y="2033"/>
                <a:ext cx="322" cy="1"/>
              </a:xfrm>
              <a:prstGeom prst="rect">
                <a:avLst/>
              </a:prstGeom>
              <a:solidFill>
                <a:srgbClr val="298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3" name="Rectangle 461"/>
              <p:cNvSpPr>
                <a:spLocks noChangeArrowheads="1"/>
              </p:cNvSpPr>
              <p:nvPr/>
            </p:nvSpPr>
            <p:spPr bwMode="auto">
              <a:xfrm>
                <a:off x="3902" y="2034"/>
                <a:ext cx="322" cy="1"/>
              </a:xfrm>
              <a:prstGeom prst="rect">
                <a:avLst/>
              </a:prstGeom>
              <a:solidFill>
                <a:srgbClr val="2B88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4" name="Rectangle 462"/>
              <p:cNvSpPr>
                <a:spLocks noChangeArrowheads="1"/>
              </p:cNvSpPr>
              <p:nvPr/>
            </p:nvSpPr>
            <p:spPr bwMode="auto">
              <a:xfrm>
                <a:off x="3902" y="2035"/>
                <a:ext cx="322" cy="1"/>
              </a:xfrm>
              <a:prstGeom prst="rect">
                <a:avLst/>
              </a:prstGeom>
              <a:solidFill>
                <a:srgbClr val="2C88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5" name="Rectangle 463"/>
              <p:cNvSpPr>
                <a:spLocks noChangeArrowheads="1"/>
              </p:cNvSpPr>
              <p:nvPr/>
            </p:nvSpPr>
            <p:spPr bwMode="auto">
              <a:xfrm>
                <a:off x="3902" y="2036"/>
                <a:ext cx="322" cy="1"/>
              </a:xfrm>
              <a:prstGeom prst="rect">
                <a:avLst/>
              </a:prstGeom>
              <a:solidFill>
                <a:srgbClr val="2E88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6" name="Rectangle 464"/>
              <p:cNvSpPr>
                <a:spLocks noChangeArrowheads="1"/>
              </p:cNvSpPr>
              <p:nvPr/>
            </p:nvSpPr>
            <p:spPr bwMode="auto">
              <a:xfrm>
                <a:off x="3902" y="2037"/>
                <a:ext cx="322" cy="1"/>
              </a:xfrm>
              <a:prstGeom prst="rect">
                <a:avLst/>
              </a:prstGeom>
              <a:solidFill>
                <a:srgbClr val="2F88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7" name="Rectangle 465"/>
              <p:cNvSpPr>
                <a:spLocks noChangeArrowheads="1"/>
              </p:cNvSpPr>
              <p:nvPr/>
            </p:nvSpPr>
            <p:spPr bwMode="auto">
              <a:xfrm>
                <a:off x="3902" y="2038"/>
                <a:ext cx="322" cy="2"/>
              </a:xfrm>
              <a:prstGeom prst="rect">
                <a:avLst/>
              </a:prstGeom>
              <a:solidFill>
                <a:srgbClr val="328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8" name="Rectangle 466"/>
              <p:cNvSpPr>
                <a:spLocks noChangeArrowheads="1"/>
              </p:cNvSpPr>
              <p:nvPr/>
            </p:nvSpPr>
            <p:spPr bwMode="auto">
              <a:xfrm>
                <a:off x="3902" y="2040"/>
                <a:ext cx="322" cy="1"/>
              </a:xfrm>
              <a:prstGeom prst="rect">
                <a:avLst/>
              </a:prstGeom>
              <a:solidFill>
                <a:srgbClr val="348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59" name="Rectangle 467"/>
              <p:cNvSpPr>
                <a:spLocks noChangeArrowheads="1"/>
              </p:cNvSpPr>
              <p:nvPr/>
            </p:nvSpPr>
            <p:spPr bwMode="auto">
              <a:xfrm>
                <a:off x="3902" y="2041"/>
                <a:ext cx="322" cy="1"/>
              </a:xfrm>
              <a:prstGeom prst="rect">
                <a:avLst/>
              </a:prstGeom>
              <a:solidFill>
                <a:srgbClr val="358A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0" name="Rectangle 468"/>
              <p:cNvSpPr>
                <a:spLocks noChangeArrowheads="1"/>
              </p:cNvSpPr>
              <p:nvPr/>
            </p:nvSpPr>
            <p:spPr bwMode="auto">
              <a:xfrm>
                <a:off x="3902" y="2042"/>
                <a:ext cx="322" cy="1"/>
              </a:xfrm>
              <a:prstGeom prst="rect">
                <a:avLst/>
              </a:prstGeom>
              <a:solidFill>
                <a:srgbClr val="378B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1" name="Rectangle 469"/>
              <p:cNvSpPr>
                <a:spLocks noChangeArrowheads="1"/>
              </p:cNvSpPr>
              <p:nvPr/>
            </p:nvSpPr>
            <p:spPr bwMode="auto">
              <a:xfrm>
                <a:off x="3902" y="2043"/>
                <a:ext cx="322" cy="1"/>
              </a:xfrm>
              <a:prstGeom prst="rect">
                <a:avLst/>
              </a:prstGeom>
              <a:solidFill>
                <a:srgbClr val="398D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2" name="Rectangle 470"/>
              <p:cNvSpPr>
                <a:spLocks noChangeArrowheads="1"/>
              </p:cNvSpPr>
              <p:nvPr/>
            </p:nvSpPr>
            <p:spPr bwMode="auto">
              <a:xfrm>
                <a:off x="3902" y="2044"/>
                <a:ext cx="322" cy="2"/>
              </a:xfrm>
              <a:prstGeom prst="rect">
                <a:avLst/>
              </a:prstGeom>
              <a:solidFill>
                <a:srgbClr val="3B8D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3" name="Rectangle 471"/>
              <p:cNvSpPr>
                <a:spLocks noChangeArrowheads="1"/>
              </p:cNvSpPr>
              <p:nvPr/>
            </p:nvSpPr>
            <p:spPr bwMode="auto">
              <a:xfrm>
                <a:off x="3902" y="2046"/>
                <a:ext cx="322" cy="1"/>
              </a:xfrm>
              <a:prstGeom prst="rect">
                <a:avLst/>
              </a:prstGeom>
              <a:solidFill>
                <a:srgbClr val="3B8D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4" name="Rectangle 472"/>
              <p:cNvSpPr>
                <a:spLocks noChangeArrowheads="1"/>
              </p:cNvSpPr>
              <p:nvPr/>
            </p:nvSpPr>
            <p:spPr bwMode="auto">
              <a:xfrm>
                <a:off x="3902" y="2047"/>
                <a:ext cx="322" cy="1"/>
              </a:xfrm>
              <a:prstGeom prst="rect">
                <a:avLst/>
              </a:prstGeom>
              <a:solidFill>
                <a:srgbClr val="3C8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5" name="Rectangle 473"/>
              <p:cNvSpPr>
                <a:spLocks noChangeArrowheads="1"/>
              </p:cNvSpPr>
              <p:nvPr/>
            </p:nvSpPr>
            <p:spPr bwMode="auto">
              <a:xfrm>
                <a:off x="3902" y="2048"/>
                <a:ext cx="322" cy="1"/>
              </a:xfrm>
              <a:prstGeom prst="rect">
                <a:avLst/>
              </a:prstGeom>
              <a:solidFill>
                <a:srgbClr val="3E8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6" name="Rectangle 474"/>
              <p:cNvSpPr>
                <a:spLocks noChangeArrowheads="1"/>
              </p:cNvSpPr>
              <p:nvPr/>
            </p:nvSpPr>
            <p:spPr bwMode="auto">
              <a:xfrm>
                <a:off x="3902" y="2049"/>
                <a:ext cx="322" cy="1"/>
              </a:xfrm>
              <a:prstGeom prst="rect">
                <a:avLst/>
              </a:prstGeom>
              <a:solidFill>
                <a:srgbClr val="3F8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7" name="Rectangle 475"/>
              <p:cNvSpPr>
                <a:spLocks noChangeArrowheads="1"/>
              </p:cNvSpPr>
              <p:nvPr/>
            </p:nvSpPr>
            <p:spPr bwMode="auto">
              <a:xfrm>
                <a:off x="3902" y="2050"/>
                <a:ext cx="322" cy="1"/>
              </a:xfrm>
              <a:prstGeom prst="rect">
                <a:avLst/>
              </a:prstGeom>
              <a:solidFill>
                <a:srgbClr val="418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8" name="Rectangle 476"/>
              <p:cNvSpPr>
                <a:spLocks noChangeArrowheads="1"/>
              </p:cNvSpPr>
              <p:nvPr/>
            </p:nvSpPr>
            <p:spPr bwMode="auto">
              <a:xfrm>
                <a:off x="3902" y="2051"/>
                <a:ext cx="322" cy="2"/>
              </a:xfrm>
              <a:prstGeom prst="rect">
                <a:avLst/>
              </a:prstGeom>
              <a:solidFill>
                <a:srgbClr val="42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69" name="Rectangle 477"/>
              <p:cNvSpPr>
                <a:spLocks noChangeArrowheads="1"/>
              </p:cNvSpPr>
              <p:nvPr/>
            </p:nvSpPr>
            <p:spPr bwMode="auto">
              <a:xfrm>
                <a:off x="3902" y="2053"/>
                <a:ext cx="322" cy="1"/>
              </a:xfrm>
              <a:prstGeom prst="rect">
                <a:avLst/>
              </a:prstGeom>
              <a:solidFill>
                <a:srgbClr val="459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0" name="Rectangle 478"/>
              <p:cNvSpPr>
                <a:spLocks noChangeArrowheads="1"/>
              </p:cNvSpPr>
              <p:nvPr/>
            </p:nvSpPr>
            <p:spPr bwMode="auto">
              <a:xfrm>
                <a:off x="3902" y="2054"/>
                <a:ext cx="322" cy="1"/>
              </a:xfrm>
              <a:prstGeom prst="rect">
                <a:avLst/>
              </a:prstGeom>
              <a:solidFill>
                <a:srgbClr val="469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1" name="Rectangle 479"/>
              <p:cNvSpPr>
                <a:spLocks noChangeArrowheads="1"/>
              </p:cNvSpPr>
              <p:nvPr/>
            </p:nvSpPr>
            <p:spPr bwMode="auto">
              <a:xfrm>
                <a:off x="3902" y="2055"/>
                <a:ext cx="322" cy="1"/>
              </a:xfrm>
              <a:prstGeom prst="rect">
                <a:avLst/>
              </a:prstGeom>
              <a:solidFill>
                <a:srgbClr val="4894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2" name="Rectangle 480"/>
              <p:cNvSpPr>
                <a:spLocks noChangeArrowheads="1"/>
              </p:cNvSpPr>
              <p:nvPr/>
            </p:nvSpPr>
            <p:spPr bwMode="auto">
              <a:xfrm>
                <a:off x="3902" y="2056"/>
                <a:ext cx="322" cy="1"/>
              </a:xfrm>
              <a:prstGeom prst="rect">
                <a:avLst/>
              </a:prstGeom>
              <a:solidFill>
                <a:srgbClr val="499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3" name="Rectangle 481"/>
              <p:cNvSpPr>
                <a:spLocks noChangeArrowheads="1"/>
              </p:cNvSpPr>
              <p:nvPr/>
            </p:nvSpPr>
            <p:spPr bwMode="auto">
              <a:xfrm>
                <a:off x="3902" y="2057"/>
                <a:ext cx="322" cy="2"/>
              </a:xfrm>
              <a:prstGeom prst="rect">
                <a:avLst/>
              </a:prstGeom>
              <a:solidFill>
                <a:srgbClr val="499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4" name="Rectangle 482"/>
              <p:cNvSpPr>
                <a:spLocks noChangeArrowheads="1"/>
              </p:cNvSpPr>
              <p:nvPr/>
            </p:nvSpPr>
            <p:spPr bwMode="auto">
              <a:xfrm>
                <a:off x="3902" y="2059"/>
                <a:ext cx="322" cy="1"/>
              </a:xfrm>
              <a:prstGeom prst="rect">
                <a:avLst/>
              </a:prstGeom>
              <a:solidFill>
                <a:srgbClr val="4B9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5" name="Rectangle 483"/>
              <p:cNvSpPr>
                <a:spLocks noChangeArrowheads="1"/>
              </p:cNvSpPr>
              <p:nvPr/>
            </p:nvSpPr>
            <p:spPr bwMode="auto">
              <a:xfrm>
                <a:off x="3902" y="2060"/>
                <a:ext cx="322" cy="1"/>
              </a:xfrm>
              <a:prstGeom prst="rect">
                <a:avLst/>
              </a:prstGeom>
              <a:solidFill>
                <a:srgbClr val="4D96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6" name="Rectangle 484"/>
              <p:cNvSpPr>
                <a:spLocks noChangeArrowheads="1"/>
              </p:cNvSpPr>
              <p:nvPr/>
            </p:nvSpPr>
            <p:spPr bwMode="auto">
              <a:xfrm>
                <a:off x="3902" y="2061"/>
                <a:ext cx="322" cy="1"/>
              </a:xfrm>
              <a:prstGeom prst="rect">
                <a:avLst/>
              </a:prstGeom>
              <a:solidFill>
                <a:srgbClr val="4E97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7" name="Rectangle 485"/>
              <p:cNvSpPr>
                <a:spLocks noChangeArrowheads="1"/>
              </p:cNvSpPr>
              <p:nvPr/>
            </p:nvSpPr>
            <p:spPr bwMode="auto">
              <a:xfrm>
                <a:off x="3902" y="2062"/>
                <a:ext cx="322" cy="1"/>
              </a:xfrm>
              <a:prstGeom prst="rect">
                <a:avLst/>
              </a:prstGeom>
              <a:solidFill>
                <a:srgbClr val="5199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8" name="Rectangle 486"/>
              <p:cNvSpPr>
                <a:spLocks noChangeArrowheads="1"/>
              </p:cNvSpPr>
              <p:nvPr/>
            </p:nvSpPr>
            <p:spPr bwMode="auto">
              <a:xfrm>
                <a:off x="3902" y="2063"/>
                <a:ext cx="322" cy="1"/>
              </a:xfrm>
              <a:prstGeom prst="rect">
                <a:avLst/>
              </a:prstGeom>
              <a:solidFill>
                <a:srgbClr val="529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9" name="Rectangle 487"/>
              <p:cNvSpPr>
                <a:spLocks noChangeArrowheads="1"/>
              </p:cNvSpPr>
              <p:nvPr/>
            </p:nvSpPr>
            <p:spPr bwMode="auto">
              <a:xfrm>
                <a:off x="3902" y="2064"/>
                <a:ext cx="322" cy="2"/>
              </a:xfrm>
              <a:prstGeom prst="rect">
                <a:avLst/>
              </a:prstGeom>
              <a:solidFill>
                <a:srgbClr val="529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0" name="Rectangle 488"/>
              <p:cNvSpPr>
                <a:spLocks noChangeArrowheads="1"/>
              </p:cNvSpPr>
              <p:nvPr/>
            </p:nvSpPr>
            <p:spPr bwMode="auto">
              <a:xfrm>
                <a:off x="3902" y="2066"/>
                <a:ext cx="322" cy="1"/>
              </a:xfrm>
              <a:prstGeom prst="rect">
                <a:avLst/>
              </a:prstGeom>
              <a:solidFill>
                <a:srgbClr val="549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1" name="Rectangle 489"/>
              <p:cNvSpPr>
                <a:spLocks noChangeArrowheads="1"/>
              </p:cNvSpPr>
              <p:nvPr/>
            </p:nvSpPr>
            <p:spPr bwMode="auto">
              <a:xfrm>
                <a:off x="3902" y="2067"/>
                <a:ext cx="322" cy="1"/>
              </a:xfrm>
              <a:prstGeom prst="rect">
                <a:avLst/>
              </a:prstGeom>
              <a:solidFill>
                <a:srgbClr val="56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2" name="Rectangle 490"/>
              <p:cNvSpPr>
                <a:spLocks noChangeArrowheads="1"/>
              </p:cNvSpPr>
              <p:nvPr/>
            </p:nvSpPr>
            <p:spPr bwMode="auto">
              <a:xfrm>
                <a:off x="3902" y="2068"/>
                <a:ext cx="322" cy="1"/>
              </a:xfrm>
              <a:prstGeom prst="rect">
                <a:avLst/>
              </a:prstGeom>
              <a:solidFill>
                <a:srgbClr val="57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3" name="Rectangle 491"/>
              <p:cNvSpPr>
                <a:spLocks noChangeArrowheads="1"/>
              </p:cNvSpPr>
              <p:nvPr/>
            </p:nvSpPr>
            <p:spPr bwMode="auto">
              <a:xfrm>
                <a:off x="3902" y="2069"/>
                <a:ext cx="322" cy="1"/>
              </a:xfrm>
              <a:prstGeom prst="rect">
                <a:avLst/>
              </a:prstGeom>
              <a:solidFill>
                <a:srgbClr val="57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4" name="Rectangle 492"/>
              <p:cNvSpPr>
                <a:spLocks noChangeArrowheads="1"/>
              </p:cNvSpPr>
              <p:nvPr/>
            </p:nvSpPr>
            <p:spPr bwMode="auto">
              <a:xfrm>
                <a:off x="3902" y="2070"/>
                <a:ext cx="322" cy="1"/>
              </a:xfrm>
              <a:prstGeom prst="rect">
                <a:avLst/>
              </a:prstGeom>
              <a:solidFill>
                <a:srgbClr val="5A9E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5" name="Rectangle 493"/>
              <p:cNvSpPr>
                <a:spLocks noChangeArrowheads="1"/>
              </p:cNvSpPr>
              <p:nvPr/>
            </p:nvSpPr>
            <p:spPr bwMode="auto">
              <a:xfrm>
                <a:off x="3902" y="2071"/>
                <a:ext cx="322" cy="2"/>
              </a:xfrm>
              <a:prstGeom prst="rect">
                <a:avLst/>
              </a:prstGeom>
              <a:solidFill>
                <a:srgbClr val="5C9E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6" name="Rectangle 494"/>
              <p:cNvSpPr>
                <a:spLocks noChangeArrowheads="1"/>
              </p:cNvSpPr>
              <p:nvPr/>
            </p:nvSpPr>
            <p:spPr bwMode="auto">
              <a:xfrm>
                <a:off x="3902" y="2073"/>
                <a:ext cx="322" cy="1"/>
              </a:xfrm>
              <a:prstGeom prst="rect">
                <a:avLst/>
              </a:prstGeom>
              <a:solidFill>
                <a:srgbClr val="5C9E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7" name="Rectangle 495"/>
              <p:cNvSpPr>
                <a:spLocks noChangeArrowheads="1"/>
              </p:cNvSpPr>
              <p:nvPr/>
            </p:nvSpPr>
            <p:spPr bwMode="auto">
              <a:xfrm>
                <a:off x="3902" y="2074"/>
                <a:ext cx="322" cy="1"/>
              </a:xfrm>
              <a:prstGeom prst="rect">
                <a:avLst/>
              </a:prstGeom>
              <a:solidFill>
                <a:srgbClr val="5FA1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8" name="Rectangle 496"/>
              <p:cNvSpPr>
                <a:spLocks noChangeArrowheads="1"/>
              </p:cNvSpPr>
              <p:nvPr/>
            </p:nvSpPr>
            <p:spPr bwMode="auto">
              <a:xfrm>
                <a:off x="3902" y="2075"/>
                <a:ext cx="322" cy="1"/>
              </a:xfrm>
              <a:prstGeom prst="rect">
                <a:avLst/>
              </a:prstGeom>
              <a:solidFill>
                <a:srgbClr val="5FA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9" name="Rectangle 497"/>
              <p:cNvSpPr>
                <a:spLocks noChangeArrowheads="1"/>
              </p:cNvSpPr>
              <p:nvPr/>
            </p:nvSpPr>
            <p:spPr bwMode="auto">
              <a:xfrm>
                <a:off x="3902" y="2076"/>
                <a:ext cx="322" cy="1"/>
              </a:xfrm>
              <a:prstGeom prst="rect">
                <a:avLst/>
              </a:prstGeom>
              <a:solidFill>
                <a:srgbClr val="60A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0" name="Rectangle 498"/>
              <p:cNvSpPr>
                <a:spLocks noChangeArrowheads="1"/>
              </p:cNvSpPr>
              <p:nvPr/>
            </p:nvSpPr>
            <p:spPr bwMode="auto">
              <a:xfrm>
                <a:off x="3902" y="2077"/>
                <a:ext cx="322" cy="2"/>
              </a:xfrm>
              <a:prstGeom prst="rect">
                <a:avLst/>
              </a:prstGeom>
              <a:solidFill>
                <a:srgbClr val="64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1" name="Rectangle 499"/>
              <p:cNvSpPr>
                <a:spLocks noChangeArrowheads="1"/>
              </p:cNvSpPr>
              <p:nvPr/>
            </p:nvSpPr>
            <p:spPr bwMode="auto">
              <a:xfrm>
                <a:off x="3902" y="2079"/>
                <a:ext cx="322" cy="1"/>
              </a:xfrm>
              <a:prstGeom prst="rect">
                <a:avLst/>
              </a:prstGeom>
              <a:solidFill>
                <a:srgbClr val="64A3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2" name="Rectangle 500"/>
              <p:cNvSpPr>
                <a:spLocks noChangeArrowheads="1"/>
              </p:cNvSpPr>
              <p:nvPr/>
            </p:nvSpPr>
            <p:spPr bwMode="auto">
              <a:xfrm>
                <a:off x="3902" y="2080"/>
                <a:ext cx="322" cy="1"/>
              </a:xfrm>
              <a:prstGeom prst="rect">
                <a:avLst/>
              </a:prstGeom>
              <a:solidFill>
                <a:srgbClr val="65A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3" name="Rectangle 501"/>
              <p:cNvSpPr>
                <a:spLocks noChangeArrowheads="1"/>
              </p:cNvSpPr>
              <p:nvPr/>
            </p:nvSpPr>
            <p:spPr bwMode="auto">
              <a:xfrm>
                <a:off x="3902" y="2081"/>
                <a:ext cx="322" cy="1"/>
              </a:xfrm>
              <a:prstGeom prst="rect">
                <a:avLst/>
              </a:prstGeom>
              <a:solidFill>
                <a:srgbClr val="65A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4" name="Rectangle 502"/>
              <p:cNvSpPr>
                <a:spLocks noChangeArrowheads="1"/>
              </p:cNvSpPr>
              <p:nvPr/>
            </p:nvSpPr>
            <p:spPr bwMode="auto">
              <a:xfrm>
                <a:off x="3902" y="2082"/>
                <a:ext cx="322" cy="1"/>
              </a:xfrm>
              <a:prstGeom prst="rect">
                <a:avLst/>
              </a:prstGeom>
              <a:solidFill>
                <a:srgbClr val="68A6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5" name="Rectangle 503"/>
              <p:cNvSpPr>
                <a:spLocks noChangeArrowheads="1"/>
              </p:cNvSpPr>
              <p:nvPr/>
            </p:nvSpPr>
            <p:spPr bwMode="auto">
              <a:xfrm>
                <a:off x="3902" y="2083"/>
                <a:ext cx="322" cy="1"/>
              </a:xfrm>
              <a:prstGeom prst="rect">
                <a:avLst/>
              </a:prstGeom>
              <a:solidFill>
                <a:srgbClr val="68A6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6" name="Rectangle 504"/>
              <p:cNvSpPr>
                <a:spLocks noChangeArrowheads="1"/>
              </p:cNvSpPr>
              <p:nvPr/>
            </p:nvSpPr>
            <p:spPr bwMode="auto">
              <a:xfrm>
                <a:off x="3902" y="2084"/>
                <a:ext cx="322" cy="2"/>
              </a:xfrm>
              <a:prstGeom prst="rect">
                <a:avLst/>
              </a:prstGeom>
              <a:solidFill>
                <a:srgbClr val="6AA6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7" name="Rectangle 505"/>
              <p:cNvSpPr>
                <a:spLocks noChangeArrowheads="1"/>
              </p:cNvSpPr>
              <p:nvPr/>
            </p:nvSpPr>
            <p:spPr bwMode="auto">
              <a:xfrm>
                <a:off x="3902" y="2086"/>
                <a:ext cx="322" cy="1"/>
              </a:xfrm>
              <a:prstGeom prst="rect">
                <a:avLst/>
              </a:prstGeom>
              <a:solidFill>
                <a:srgbClr val="6CA8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8" name="Rectangle 506"/>
              <p:cNvSpPr>
                <a:spLocks noChangeArrowheads="1"/>
              </p:cNvSpPr>
              <p:nvPr/>
            </p:nvSpPr>
            <p:spPr bwMode="auto">
              <a:xfrm>
                <a:off x="3902" y="2087"/>
                <a:ext cx="322" cy="1"/>
              </a:xfrm>
              <a:prstGeom prst="rect">
                <a:avLst/>
              </a:prstGeom>
              <a:solidFill>
                <a:srgbClr val="6DA8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99" name="Rectangle 507"/>
              <p:cNvSpPr>
                <a:spLocks noChangeArrowheads="1"/>
              </p:cNvSpPr>
              <p:nvPr/>
            </p:nvSpPr>
            <p:spPr bwMode="auto">
              <a:xfrm>
                <a:off x="3902" y="2088"/>
                <a:ext cx="322" cy="1"/>
              </a:xfrm>
              <a:prstGeom prst="rect">
                <a:avLst/>
              </a:prstGeom>
              <a:solidFill>
                <a:srgbClr val="6DA8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0" name="Rectangle 508"/>
              <p:cNvSpPr>
                <a:spLocks noChangeArrowheads="1"/>
              </p:cNvSpPr>
              <p:nvPr/>
            </p:nvSpPr>
            <p:spPr bwMode="auto">
              <a:xfrm>
                <a:off x="3902" y="2089"/>
                <a:ext cx="322" cy="1"/>
              </a:xfrm>
              <a:prstGeom prst="rect">
                <a:avLst/>
              </a:prstGeom>
              <a:solidFill>
                <a:srgbClr val="71AB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1" name="Rectangle 509"/>
              <p:cNvSpPr>
                <a:spLocks noChangeArrowheads="1"/>
              </p:cNvSpPr>
              <p:nvPr/>
            </p:nvSpPr>
            <p:spPr bwMode="auto">
              <a:xfrm>
                <a:off x="3902" y="2090"/>
                <a:ext cx="322" cy="1"/>
              </a:xfrm>
              <a:prstGeom prst="rect">
                <a:avLst/>
              </a:prstGeom>
              <a:solidFill>
                <a:srgbClr val="71A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2" name="Rectangle 510"/>
              <p:cNvSpPr>
                <a:spLocks noChangeArrowheads="1"/>
              </p:cNvSpPr>
              <p:nvPr/>
            </p:nvSpPr>
            <p:spPr bwMode="auto">
              <a:xfrm>
                <a:off x="3902" y="2091"/>
                <a:ext cx="322" cy="2"/>
              </a:xfrm>
              <a:prstGeom prst="rect">
                <a:avLst/>
              </a:prstGeom>
              <a:solidFill>
                <a:srgbClr val="72A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3" name="Rectangle 511"/>
              <p:cNvSpPr>
                <a:spLocks noChangeArrowheads="1"/>
              </p:cNvSpPr>
              <p:nvPr/>
            </p:nvSpPr>
            <p:spPr bwMode="auto">
              <a:xfrm>
                <a:off x="3902" y="2093"/>
                <a:ext cx="322" cy="1"/>
              </a:xfrm>
              <a:prstGeom prst="rect">
                <a:avLst/>
              </a:prstGeom>
              <a:solidFill>
                <a:srgbClr val="74AD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4" name="Rectangle 512"/>
              <p:cNvSpPr>
                <a:spLocks noChangeArrowheads="1"/>
              </p:cNvSpPr>
              <p:nvPr/>
            </p:nvSpPr>
            <p:spPr bwMode="auto">
              <a:xfrm>
                <a:off x="3902" y="2094"/>
                <a:ext cx="322" cy="1"/>
              </a:xfrm>
              <a:prstGeom prst="rect">
                <a:avLst/>
              </a:prstGeom>
              <a:solidFill>
                <a:srgbClr val="76AD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5" name="Rectangle 513"/>
              <p:cNvSpPr>
                <a:spLocks noChangeArrowheads="1"/>
              </p:cNvSpPr>
              <p:nvPr/>
            </p:nvSpPr>
            <p:spPr bwMode="auto">
              <a:xfrm>
                <a:off x="3902" y="2095"/>
                <a:ext cx="322" cy="1"/>
              </a:xfrm>
              <a:prstGeom prst="rect">
                <a:avLst/>
              </a:prstGeom>
              <a:solidFill>
                <a:srgbClr val="76AD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6" name="Rectangle 514"/>
              <p:cNvSpPr>
                <a:spLocks noChangeArrowheads="1"/>
              </p:cNvSpPr>
              <p:nvPr/>
            </p:nvSpPr>
            <p:spPr bwMode="auto">
              <a:xfrm>
                <a:off x="3902" y="2096"/>
                <a:ext cx="322" cy="1"/>
              </a:xfrm>
              <a:prstGeom prst="rect">
                <a:avLst/>
              </a:prstGeom>
              <a:solidFill>
                <a:srgbClr val="79B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7" name="Rectangle 515"/>
              <p:cNvSpPr>
                <a:spLocks noChangeArrowheads="1"/>
              </p:cNvSpPr>
              <p:nvPr/>
            </p:nvSpPr>
            <p:spPr bwMode="auto">
              <a:xfrm>
                <a:off x="3902" y="2097"/>
                <a:ext cx="322" cy="2"/>
              </a:xfrm>
              <a:prstGeom prst="rect">
                <a:avLst/>
              </a:prstGeom>
              <a:solidFill>
                <a:srgbClr val="79B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8" name="Rectangle 516"/>
              <p:cNvSpPr>
                <a:spLocks noChangeArrowheads="1"/>
              </p:cNvSpPr>
              <p:nvPr/>
            </p:nvSpPr>
            <p:spPr bwMode="auto">
              <a:xfrm>
                <a:off x="3902" y="2099"/>
                <a:ext cx="322" cy="1"/>
              </a:xfrm>
              <a:prstGeom prst="rect">
                <a:avLst/>
              </a:prstGeom>
              <a:solidFill>
                <a:srgbClr val="7BB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9" name="Rectangle 517"/>
              <p:cNvSpPr>
                <a:spLocks noChangeArrowheads="1"/>
              </p:cNvSpPr>
              <p:nvPr/>
            </p:nvSpPr>
            <p:spPr bwMode="auto">
              <a:xfrm>
                <a:off x="3902" y="2100"/>
                <a:ext cx="322" cy="1"/>
              </a:xfrm>
              <a:prstGeom prst="rect">
                <a:avLst/>
              </a:prstGeom>
              <a:solidFill>
                <a:srgbClr val="7BB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0" name="Rectangle 518"/>
              <p:cNvSpPr>
                <a:spLocks noChangeArrowheads="1"/>
              </p:cNvSpPr>
              <p:nvPr/>
            </p:nvSpPr>
            <p:spPr bwMode="auto">
              <a:xfrm>
                <a:off x="3902" y="2101"/>
                <a:ext cx="322" cy="1"/>
              </a:xfrm>
              <a:prstGeom prst="rect">
                <a:avLst/>
              </a:prstGeom>
              <a:solidFill>
                <a:srgbClr val="7FB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1" name="Rectangle 519"/>
              <p:cNvSpPr>
                <a:spLocks noChangeArrowheads="1"/>
              </p:cNvSpPr>
              <p:nvPr/>
            </p:nvSpPr>
            <p:spPr bwMode="auto">
              <a:xfrm>
                <a:off x="3902" y="2102"/>
                <a:ext cx="322" cy="1"/>
              </a:xfrm>
              <a:prstGeom prst="rect">
                <a:avLst/>
              </a:prstGeom>
              <a:solidFill>
                <a:srgbClr val="7FB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2" name="Rectangle 520"/>
              <p:cNvSpPr>
                <a:spLocks noChangeArrowheads="1"/>
              </p:cNvSpPr>
              <p:nvPr/>
            </p:nvSpPr>
            <p:spPr bwMode="auto">
              <a:xfrm>
                <a:off x="3902" y="2103"/>
                <a:ext cx="322" cy="1"/>
              </a:xfrm>
              <a:prstGeom prst="rect">
                <a:avLst/>
              </a:prstGeom>
              <a:solidFill>
                <a:srgbClr val="81B3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3" name="Rectangle 521"/>
              <p:cNvSpPr>
                <a:spLocks noChangeArrowheads="1"/>
              </p:cNvSpPr>
              <p:nvPr/>
            </p:nvSpPr>
            <p:spPr bwMode="auto">
              <a:xfrm>
                <a:off x="3902" y="2104"/>
                <a:ext cx="322" cy="2"/>
              </a:xfrm>
              <a:prstGeom prst="rect">
                <a:avLst/>
              </a:prstGeom>
              <a:solidFill>
                <a:srgbClr val="82B5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4" name="Rectangle 522"/>
              <p:cNvSpPr>
                <a:spLocks noChangeArrowheads="1"/>
              </p:cNvSpPr>
              <p:nvPr/>
            </p:nvSpPr>
            <p:spPr bwMode="auto">
              <a:xfrm>
                <a:off x="3902" y="2106"/>
                <a:ext cx="322" cy="1"/>
              </a:xfrm>
              <a:prstGeom prst="rect">
                <a:avLst/>
              </a:prstGeom>
              <a:solidFill>
                <a:srgbClr val="82B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5" name="Rectangle 523"/>
              <p:cNvSpPr>
                <a:spLocks noChangeArrowheads="1"/>
              </p:cNvSpPr>
              <p:nvPr/>
            </p:nvSpPr>
            <p:spPr bwMode="auto">
              <a:xfrm>
                <a:off x="3902" y="2107"/>
                <a:ext cx="322" cy="1"/>
              </a:xfrm>
              <a:prstGeom prst="rect">
                <a:avLst/>
              </a:prstGeom>
              <a:solidFill>
                <a:srgbClr val="84B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6" name="Rectangle 524"/>
              <p:cNvSpPr>
                <a:spLocks noChangeArrowheads="1"/>
              </p:cNvSpPr>
              <p:nvPr/>
            </p:nvSpPr>
            <p:spPr bwMode="auto">
              <a:xfrm>
                <a:off x="3902" y="2108"/>
                <a:ext cx="322" cy="1"/>
              </a:xfrm>
              <a:prstGeom prst="rect">
                <a:avLst/>
              </a:prstGeom>
              <a:solidFill>
                <a:srgbClr val="86B8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7" name="Rectangle 525"/>
              <p:cNvSpPr>
                <a:spLocks noChangeArrowheads="1"/>
              </p:cNvSpPr>
              <p:nvPr/>
            </p:nvSpPr>
            <p:spPr bwMode="auto">
              <a:xfrm>
                <a:off x="3902" y="2109"/>
                <a:ext cx="322" cy="1"/>
              </a:xfrm>
              <a:prstGeom prst="rect">
                <a:avLst/>
              </a:prstGeom>
              <a:solidFill>
                <a:srgbClr val="88B8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8" name="Rectangle 526"/>
              <p:cNvSpPr>
                <a:spLocks noChangeArrowheads="1"/>
              </p:cNvSpPr>
              <p:nvPr/>
            </p:nvSpPr>
            <p:spPr bwMode="auto">
              <a:xfrm>
                <a:off x="3902" y="2110"/>
                <a:ext cx="322" cy="1"/>
              </a:xfrm>
              <a:prstGeom prst="rect">
                <a:avLst/>
              </a:prstGeom>
              <a:solidFill>
                <a:srgbClr val="88B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19" name="Rectangle 527"/>
              <p:cNvSpPr>
                <a:spLocks noChangeArrowheads="1"/>
              </p:cNvSpPr>
              <p:nvPr/>
            </p:nvSpPr>
            <p:spPr bwMode="auto">
              <a:xfrm>
                <a:off x="3902" y="2111"/>
                <a:ext cx="322" cy="2"/>
              </a:xfrm>
              <a:prstGeom prst="rect">
                <a:avLst/>
              </a:prstGeom>
              <a:solidFill>
                <a:srgbClr val="8CBA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0" name="Rectangle 528"/>
              <p:cNvSpPr>
                <a:spLocks noChangeArrowheads="1"/>
              </p:cNvSpPr>
              <p:nvPr/>
            </p:nvSpPr>
            <p:spPr bwMode="auto">
              <a:xfrm>
                <a:off x="3902" y="2113"/>
                <a:ext cx="322" cy="1"/>
              </a:xfrm>
              <a:prstGeom prst="rect">
                <a:avLst/>
              </a:prstGeom>
              <a:solidFill>
                <a:srgbClr val="8CBA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1" name="Rectangle 529"/>
              <p:cNvSpPr>
                <a:spLocks noChangeArrowheads="1"/>
              </p:cNvSpPr>
              <p:nvPr/>
            </p:nvSpPr>
            <p:spPr bwMode="auto">
              <a:xfrm>
                <a:off x="3902" y="2114"/>
                <a:ext cx="322" cy="1"/>
              </a:xfrm>
              <a:prstGeom prst="rect">
                <a:avLst/>
              </a:prstGeom>
              <a:solidFill>
                <a:srgbClr val="8CB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2" name="Rectangle 530"/>
              <p:cNvSpPr>
                <a:spLocks noChangeArrowheads="1"/>
              </p:cNvSpPr>
              <p:nvPr/>
            </p:nvSpPr>
            <p:spPr bwMode="auto">
              <a:xfrm>
                <a:off x="3902" y="2115"/>
                <a:ext cx="322" cy="1"/>
              </a:xfrm>
              <a:prstGeom prst="rect">
                <a:avLst/>
              </a:prstGeom>
              <a:solidFill>
                <a:srgbClr val="8FB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3" name="Rectangle 531"/>
              <p:cNvSpPr>
                <a:spLocks noChangeArrowheads="1"/>
              </p:cNvSpPr>
              <p:nvPr/>
            </p:nvSpPr>
            <p:spPr bwMode="auto">
              <a:xfrm>
                <a:off x="3902" y="2116"/>
                <a:ext cx="322" cy="1"/>
              </a:xfrm>
              <a:prstGeom prst="rect">
                <a:avLst/>
              </a:prstGeom>
              <a:solidFill>
                <a:srgbClr val="8FBD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4" name="Rectangle 532"/>
              <p:cNvSpPr>
                <a:spLocks noChangeArrowheads="1"/>
              </p:cNvSpPr>
              <p:nvPr/>
            </p:nvSpPr>
            <p:spPr bwMode="auto">
              <a:xfrm>
                <a:off x="3902" y="2117"/>
                <a:ext cx="322" cy="2"/>
              </a:xfrm>
              <a:prstGeom prst="rect">
                <a:avLst/>
              </a:prstGeom>
              <a:solidFill>
                <a:srgbClr val="91BD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5" name="Rectangle 533"/>
              <p:cNvSpPr>
                <a:spLocks noChangeArrowheads="1"/>
              </p:cNvSpPr>
              <p:nvPr/>
            </p:nvSpPr>
            <p:spPr bwMode="auto">
              <a:xfrm>
                <a:off x="3902" y="2119"/>
                <a:ext cx="322" cy="1"/>
              </a:xfrm>
              <a:prstGeom prst="rect">
                <a:avLst/>
              </a:prstGeom>
              <a:solidFill>
                <a:srgbClr val="93B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6" name="Rectangle 534"/>
              <p:cNvSpPr>
                <a:spLocks noChangeArrowheads="1"/>
              </p:cNvSpPr>
              <p:nvPr/>
            </p:nvSpPr>
            <p:spPr bwMode="auto">
              <a:xfrm>
                <a:off x="3902" y="2120"/>
                <a:ext cx="322" cy="1"/>
              </a:xfrm>
              <a:prstGeom prst="rect">
                <a:avLst/>
              </a:prstGeom>
              <a:solidFill>
                <a:srgbClr val="93BF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7" name="Rectangle 535"/>
              <p:cNvSpPr>
                <a:spLocks noChangeArrowheads="1"/>
              </p:cNvSpPr>
              <p:nvPr/>
            </p:nvSpPr>
            <p:spPr bwMode="auto">
              <a:xfrm>
                <a:off x="3902" y="2121"/>
                <a:ext cx="322" cy="1"/>
              </a:xfrm>
              <a:prstGeom prst="rect">
                <a:avLst/>
              </a:prstGeom>
              <a:solidFill>
                <a:srgbClr val="95BF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8" name="Rectangle 536"/>
              <p:cNvSpPr>
                <a:spLocks noChangeArrowheads="1"/>
              </p:cNvSpPr>
              <p:nvPr/>
            </p:nvSpPr>
            <p:spPr bwMode="auto">
              <a:xfrm>
                <a:off x="3902" y="2122"/>
                <a:ext cx="322" cy="1"/>
              </a:xfrm>
              <a:prstGeom prst="rect">
                <a:avLst/>
              </a:prstGeom>
              <a:solidFill>
                <a:srgbClr val="97C2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9" name="Rectangle 537"/>
              <p:cNvSpPr>
                <a:spLocks noChangeArrowheads="1"/>
              </p:cNvSpPr>
              <p:nvPr/>
            </p:nvSpPr>
            <p:spPr bwMode="auto">
              <a:xfrm>
                <a:off x="3902" y="2123"/>
                <a:ext cx="322" cy="1"/>
              </a:xfrm>
              <a:prstGeom prst="rect">
                <a:avLst/>
              </a:prstGeom>
              <a:solidFill>
                <a:srgbClr val="99C2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0" name="Rectangle 538"/>
              <p:cNvSpPr>
                <a:spLocks noChangeArrowheads="1"/>
              </p:cNvSpPr>
              <p:nvPr/>
            </p:nvSpPr>
            <p:spPr bwMode="auto">
              <a:xfrm>
                <a:off x="3902" y="2124"/>
                <a:ext cx="322" cy="2"/>
              </a:xfrm>
              <a:prstGeom prst="rect">
                <a:avLst/>
              </a:prstGeom>
              <a:solidFill>
                <a:srgbClr val="99C2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1" name="Rectangle 539"/>
              <p:cNvSpPr>
                <a:spLocks noChangeArrowheads="1"/>
              </p:cNvSpPr>
              <p:nvPr/>
            </p:nvSpPr>
            <p:spPr bwMode="auto">
              <a:xfrm>
                <a:off x="3902" y="2126"/>
                <a:ext cx="322" cy="1"/>
              </a:xfrm>
              <a:prstGeom prst="rect">
                <a:avLst/>
              </a:prstGeom>
              <a:solidFill>
                <a:srgbClr val="9BC4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2" name="Rectangle 540"/>
              <p:cNvSpPr>
                <a:spLocks noChangeArrowheads="1"/>
              </p:cNvSpPr>
              <p:nvPr/>
            </p:nvSpPr>
            <p:spPr bwMode="auto">
              <a:xfrm>
                <a:off x="3902" y="2127"/>
                <a:ext cx="322" cy="1"/>
              </a:xfrm>
              <a:prstGeom prst="rect">
                <a:avLst/>
              </a:prstGeom>
              <a:solidFill>
                <a:srgbClr val="9DC4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3" name="Rectangle 541"/>
              <p:cNvSpPr>
                <a:spLocks noChangeArrowheads="1"/>
              </p:cNvSpPr>
              <p:nvPr/>
            </p:nvSpPr>
            <p:spPr bwMode="auto">
              <a:xfrm>
                <a:off x="3902" y="2128"/>
                <a:ext cx="322" cy="1"/>
              </a:xfrm>
              <a:prstGeom prst="rect">
                <a:avLst/>
              </a:prstGeom>
              <a:solidFill>
                <a:srgbClr val="9DC4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4" name="Rectangle 542"/>
              <p:cNvSpPr>
                <a:spLocks noChangeArrowheads="1"/>
              </p:cNvSpPr>
              <p:nvPr/>
            </p:nvSpPr>
            <p:spPr bwMode="auto">
              <a:xfrm>
                <a:off x="3902" y="2129"/>
                <a:ext cx="322" cy="1"/>
              </a:xfrm>
              <a:prstGeom prst="rect">
                <a:avLst/>
              </a:prstGeom>
              <a:solidFill>
                <a:srgbClr val="A1C7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5" name="Rectangle 543"/>
              <p:cNvSpPr>
                <a:spLocks noChangeArrowheads="1"/>
              </p:cNvSpPr>
              <p:nvPr/>
            </p:nvSpPr>
            <p:spPr bwMode="auto">
              <a:xfrm>
                <a:off x="3902" y="2130"/>
                <a:ext cx="322" cy="1"/>
              </a:xfrm>
              <a:prstGeom prst="rect">
                <a:avLst/>
              </a:prstGeom>
              <a:solidFill>
                <a:srgbClr val="A1C7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6" name="Rectangle 544"/>
              <p:cNvSpPr>
                <a:spLocks noChangeArrowheads="1"/>
              </p:cNvSpPr>
              <p:nvPr/>
            </p:nvSpPr>
            <p:spPr bwMode="auto">
              <a:xfrm>
                <a:off x="3902" y="2131"/>
                <a:ext cx="322" cy="2"/>
              </a:xfrm>
              <a:prstGeom prst="rect">
                <a:avLst/>
              </a:prstGeom>
              <a:solidFill>
                <a:srgbClr val="A1C7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7" name="Rectangle 545"/>
              <p:cNvSpPr>
                <a:spLocks noChangeArrowheads="1"/>
              </p:cNvSpPr>
              <p:nvPr/>
            </p:nvSpPr>
            <p:spPr bwMode="auto">
              <a:xfrm>
                <a:off x="3902" y="2133"/>
                <a:ext cx="322" cy="1"/>
              </a:xfrm>
              <a:prstGeom prst="rect">
                <a:avLst/>
              </a:prstGeom>
              <a:solidFill>
                <a:srgbClr val="A5C9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8" name="Rectangle 546"/>
              <p:cNvSpPr>
                <a:spLocks noChangeArrowheads="1"/>
              </p:cNvSpPr>
              <p:nvPr/>
            </p:nvSpPr>
            <p:spPr bwMode="auto">
              <a:xfrm>
                <a:off x="3902" y="2134"/>
                <a:ext cx="322" cy="1"/>
              </a:xfrm>
              <a:prstGeom prst="rect">
                <a:avLst/>
              </a:prstGeom>
              <a:solidFill>
                <a:srgbClr val="A5C9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39" name="Rectangle 547"/>
              <p:cNvSpPr>
                <a:spLocks noChangeArrowheads="1"/>
              </p:cNvSpPr>
              <p:nvPr/>
            </p:nvSpPr>
            <p:spPr bwMode="auto">
              <a:xfrm>
                <a:off x="3902" y="2135"/>
                <a:ext cx="322" cy="1"/>
              </a:xfrm>
              <a:prstGeom prst="rect">
                <a:avLst/>
              </a:prstGeom>
              <a:solidFill>
                <a:srgbClr val="A5C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0" name="Rectangle 548"/>
              <p:cNvSpPr>
                <a:spLocks noChangeArrowheads="1"/>
              </p:cNvSpPr>
              <p:nvPr/>
            </p:nvSpPr>
            <p:spPr bwMode="auto">
              <a:xfrm>
                <a:off x="3902" y="2136"/>
                <a:ext cx="322" cy="1"/>
              </a:xfrm>
              <a:prstGeom prst="rect">
                <a:avLst/>
              </a:prstGeom>
              <a:solidFill>
                <a:srgbClr val="A9CC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1" name="Rectangle 549"/>
              <p:cNvSpPr>
                <a:spLocks noChangeArrowheads="1"/>
              </p:cNvSpPr>
              <p:nvPr/>
            </p:nvSpPr>
            <p:spPr bwMode="auto">
              <a:xfrm>
                <a:off x="3902" y="2137"/>
                <a:ext cx="322" cy="2"/>
              </a:xfrm>
              <a:prstGeom prst="rect">
                <a:avLst/>
              </a:prstGeom>
              <a:solidFill>
                <a:srgbClr val="A9CC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2" name="Rectangle 550"/>
              <p:cNvSpPr>
                <a:spLocks noChangeArrowheads="1"/>
              </p:cNvSpPr>
              <p:nvPr/>
            </p:nvSpPr>
            <p:spPr bwMode="auto">
              <a:xfrm>
                <a:off x="3902" y="2139"/>
                <a:ext cx="322" cy="1"/>
              </a:xfrm>
              <a:prstGeom prst="rect">
                <a:avLst/>
              </a:prstGeom>
              <a:solidFill>
                <a:srgbClr val="A9C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3" name="Rectangle 551"/>
              <p:cNvSpPr>
                <a:spLocks noChangeArrowheads="1"/>
              </p:cNvSpPr>
              <p:nvPr/>
            </p:nvSpPr>
            <p:spPr bwMode="auto">
              <a:xfrm>
                <a:off x="3902" y="2140"/>
                <a:ext cx="322" cy="1"/>
              </a:xfrm>
              <a:prstGeom prst="rect">
                <a:avLst/>
              </a:prstGeom>
              <a:solidFill>
                <a:srgbClr val="AEC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4" name="Rectangle 552"/>
              <p:cNvSpPr>
                <a:spLocks noChangeArrowheads="1"/>
              </p:cNvSpPr>
              <p:nvPr/>
            </p:nvSpPr>
            <p:spPr bwMode="auto">
              <a:xfrm>
                <a:off x="3902" y="2141"/>
                <a:ext cx="322" cy="1"/>
              </a:xfrm>
              <a:prstGeom prst="rect">
                <a:avLst/>
              </a:prstGeom>
              <a:solidFill>
                <a:srgbClr val="AEC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5" name="Rectangle 553"/>
              <p:cNvSpPr>
                <a:spLocks noChangeArrowheads="1"/>
              </p:cNvSpPr>
              <p:nvPr/>
            </p:nvSpPr>
            <p:spPr bwMode="auto">
              <a:xfrm>
                <a:off x="3902" y="2142"/>
                <a:ext cx="322" cy="1"/>
              </a:xfrm>
              <a:prstGeom prst="rect">
                <a:avLst/>
              </a:prstGeom>
              <a:solidFill>
                <a:srgbClr val="AECF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6" name="Rectangle 554"/>
              <p:cNvSpPr>
                <a:spLocks noChangeArrowheads="1"/>
              </p:cNvSpPr>
              <p:nvPr/>
            </p:nvSpPr>
            <p:spPr bwMode="auto">
              <a:xfrm>
                <a:off x="3902" y="2143"/>
                <a:ext cx="322" cy="1"/>
              </a:xfrm>
              <a:prstGeom prst="rect">
                <a:avLst/>
              </a:prstGeom>
              <a:solidFill>
                <a:srgbClr val="B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7" name="Rectangle 555"/>
              <p:cNvSpPr>
                <a:spLocks noChangeArrowheads="1"/>
              </p:cNvSpPr>
              <p:nvPr/>
            </p:nvSpPr>
            <p:spPr bwMode="auto">
              <a:xfrm>
                <a:off x="3902" y="2144"/>
                <a:ext cx="322" cy="2"/>
              </a:xfrm>
              <a:prstGeom prst="rect">
                <a:avLst/>
              </a:prstGeom>
              <a:solidFill>
                <a:srgbClr val="B2D1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8" name="Rectangle 556"/>
              <p:cNvSpPr>
                <a:spLocks noChangeArrowheads="1"/>
              </p:cNvSpPr>
              <p:nvPr/>
            </p:nvSpPr>
            <p:spPr bwMode="auto">
              <a:xfrm>
                <a:off x="3902" y="2146"/>
                <a:ext cx="322" cy="1"/>
              </a:xfrm>
              <a:prstGeom prst="rect">
                <a:avLst/>
              </a:prstGeom>
              <a:solidFill>
                <a:srgbClr val="B3D1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9" name="Rectangle 557"/>
              <p:cNvSpPr>
                <a:spLocks noChangeArrowheads="1"/>
              </p:cNvSpPr>
              <p:nvPr/>
            </p:nvSpPr>
            <p:spPr bwMode="auto">
              <a:xfrm>
                <a:off x="3902" y="2147"/>
                <a:ext cx="322" cy="1"/>
              </a:xfrm>
              <a:prstGeom prst="rect">
                <a:avLst/>
              </a:prstGeom>
              <a:solidFill>
                <a:srgbClr val="B6D4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0" name="Rectangle 558"/>
              <p:cNvSpPr>
                <a:spLocks noChangeArrowheads="1"/>
              </p:cNvSpPr>
              <p:nvPr/>
            </p:nvSpPr>
            <p:spPr bwMode="auto">
              <a:xfrm>
                <a:off x="3902" y="2148"/>
                <a:ext cx="322" cy="1"/>
              </a:xfrm>
              <a:prstGeom prst="rect">
                <a:avLst/>
              </a:prstGeom>
              <a:solidFill>
                <a:srgbClr val="B7D4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1" name="Rectangle 559"/>
              <p:cNvSpPr>
                <a:spLocks noChangeArrowheads="1"/>
              </p:cNvSpPr>
              <p:nvPr/>
            </p:nvSpPr>
            <p:spPr bwMode="auto">
              <a:xfrm>
                <a:off x="3902" y="2149"/>
                <a:ext cx="322" cy="1"/>
              </a:xfrm>
              <a:prstGeom prst="rect">
                <a:avLst/>
              </a:prstGeom>
              <a:solidFill>
                <a:srgbClr val="B6D4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2" name="Rectangle 560"/>
              <p:cNvSpPr>
                <a:spLocks noChangeArrowheads="1"/>
              </p:cNvSpPr>
              <p:nvPr/>
            </p:nvSpPr>
            <p:spPr bwMode="auto">
              <a:xfrm>
                <a:off x="3902" y="2150"/>
                <a:ext cx="322" cy="1"/>
              </a:xfrm>
              <a:prstGeom prst="rect">
                <a:avLst/>
              </a:prstGeom>
              <a:solidFill>
                <a:srgbClr val="BAD6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3" name="Rectangle 561"/>
              <p:cNvSpPr>
                <a:spLocks noChangeArrowheads="1"/>
              </p:cNvSpPr>
              <p:nvPr/>
            </p:nvSpPr>
            <p:spPr bwMode="auto">
              <a:xfrm>
                <a:off x="3902" y="2151"/>
                <a:ext cx="322" cy="2"/>
              </a:xfrm>
              <a:prstGeom prst="rect">
                <a:avLst/>
              </a:prstGeom>
              <a:solidFill>
                <a:srgbClr val="BBD6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4" name="Rectangle 562"/>
              <p:cNvSpPr>
                <a:spLocks noChangeArrowheads="1"/>
              </p:cNvSpPr>
              <p:nvPr/>
            </p:nvSpPr>
            <p:spPr bwMode="auto">
              <a:xfrm>
                <a:off x="3902" y="2153"/>
                <a:ext cx="322" cy="1"/>
              </a:xfrm>
              <a:prstGeom prst="rect">
                <a:avLst/>
              </a:prstGeom>
              <a:solidFill>
                <a:srgbClr val="BBD6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5" name="Rectangle 563"/>
              <p:cNvSpPr>
                <a:spLocks noChangeArrowheads="1"/>
              </p:cNvSpPr>
              <p:nvPr/>
            </p:nvSpPr>
            <p:spPr bwMode="auto">
              <a:xfrm>
                <a:off x="3902" y="2154"/>
                <a:ext cx="322" cy="1"/>
              </a:xfrm>
              <a:prstGeom prst="rect">
                <a:avLst/>
              </a:prstGeom>
              <a:solidFill>
                <a:srgbClr val="BFD9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6" name="Rectangle 564"/>
              <p:cNvSpPr>
                <a:spLocks noChangeArrowheads="1"/>
              </p:cNvSpPr>
              <p:nvPr/>
            </p:nvSpPr>
            <p:spPr bwMode="auto">
              <a:xfrm>
                <a:off x="3902" y="2155"/>
                <a:ext cx="322" cy="1"/>
              </a:xfrm>
              <a:prstGeom prst="rect">
                <a:avLst/>
              </a:prstGeom>
              <a:solidFill>
                <a:srgbClr val="BED9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7" name="Rectangle 565"/>
              <p:cNvSpPr>
                <a:spLocks noChangeArrowheads="1"/>
              </p:cNvSpPr>
              <p:nvPr/>
            </p:nvSpPr>
            <p:spPr bwMode="auto">
              <a:xfrm>
                <a:off x="3902" y="2156"/>
                <a:ext cx="322" cy="1"/>
              </a:xfrm>
              <a:prstGeom prst="rect">
                <a:avLst/>
              </a:prstGeom>
              <a:solidFill>
                <a:srgbClr val="BFD9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8" name="Rectangle 566"/>
              <p:cNvSpPr>
                <a:spLocks noChangeArrowheads="1"/>
              </p:cNvSpPr>
              <p:nvPr/>
            </p:nvSpPr>
            <p:spPr bwMode="auto">
              <a:xfrm>
                <a:off x="3902" y="2157"/>
                <a:ext cx="322" cy="2"/>
              </a:xfrm>
              <a:prstGeom prst="rect">
                <a:avLst/>
              </a:prstGeom>
              <a:solidFill>
                <a:srgbClr val="C2D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59" name="Rectangle 567"/>
              <p:cNvSpPr>
                <a:spLocks noChangeArrowheads="1"/>
              </p:cNvSpPr>
              <p:nvPr/>
            </p:nvSpPr>
            <p:spPr bwMode="auto">
              <a:xfrm>
                <a:off x="3902" y="2159"/>
                <a:ext cx="322" cy="1"/>
              </a:xfrm>
              <a:prstGeom prst="rect">
                <a:avLst/>
              </a:prstGeom>
              <a:solidFill>
                <a:srgbClr val="C4D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0" name="Rectangle 568"/>
              <p:cNvSpPr>
                <a:spLocks noChangeArrowheads="1"/>
              </p:cNvSpPr>
              <p:nvPr/>
            </p:nvSpPr>
            <p:spPr bwMode="auto">
              <a:xfrm>
                <a:off x="3902" y="2160"/>
                <a:ext cx="322" cy="1"/>
              </a:xfrm>
              <a:prstGeom prst="rect">
                <a:avLst/>
              </a:prstGeom>
              <a:solidFill>
                <a:srgbClr val="C4D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1" name="Rectangle 569"/>
              <p:cNvSpPr>
                <a:spLocks noChangeArrowheads="1"/>
              </p:cNvSpPr>
              <p:nvPr/>
            </p:nvSpPr>
            <p:spPr bwMode="auto">
              <a:xfrm>
                <a:off x="3902" y="2161"/>
                <a:ext cx="322" cy="1"/>
              </a:xfrm>
              <a:prstGeom prst="rect">
                <a:avLst/>
              </a:prstGeom>
              <a:solidFill>
                <a:srgbClr val="C6D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2" name="Rectangle 570"/>
              <p:cNvSpPr>
                <a:spLocks noChangeArrowheads="1"/>
              </p:cNvSpPr>
              <p:nvPr/>
            </p:nvSpPr>
            <p:spPr bwMode="auto">
              <a:xfrm>
                <a:off x="3902" y="2162"/>
                <a:ext cx="322" cy="1"/>
              </a:xfrm>
              <a:prstGeom prst="rect">
                <a:avLst/>
              </a:prstGeom>
              <a:solidFill>
                <a:srgbClr val="C7D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3" name="Rectangle 571"/>
              <p:cNvSpPr>
                <a:spLocks noChangeArrowheads="1"/>
              </p:cNvSpPr>
              <p:nvPr/>
            </p:nvSpPr>
            <p:spPr bwMode="auto">
              <a:xfrm>
                <a:off x="3902" y="2163"/>
                <a:ext cx="322" cy="1"/>
              </a:xfrm>
              <a:prstGeom prst="rect">
                <a:avLst/>
              </a:prstGeom>
              <a:solidFill>
                <a:srgbClr val="C8D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4" name="Rectangle 572"/>
              <p:cNvSpPr>
                <a:spLocks noChangeArrowheads="1"/>
              </p:cNvSpPr>
              <p:nvPr/>
            </p:nvSpPr>
            <p:spPr bwMode="auto">
              <a:xfrm>
                <a:off x="3902" y="2164"/>
                <a:ext cx="322" cy="2"/>
              </a:xfrm>
              <a:prstGeom prst="rect">
                <a:avLst/>
              </a:prstGeom>
              <a:solidFill>
                <a:srgbClr val="CBE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5" name="Rectangle 573"/>
              <p:cNvSpPr>
                <a:spLocks noChangeArrowheads="1"/>
              </p:cNvSpPr>
              <p:nvPr/>
            </p:nvSpPr>
            <p:spPr bwMode="auto">
              <a:xfrm>
                <a:off x="3902" y="2166"/>
                <a:ext cx="322" cy="1"/>
              </a:xfrm>
              <a:prstGeom prst="rect">
                <a:avLst/>
              </a:prstGeom>
              <a:solidFill>
                <a:srgbClr val="CCE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6" name="Rectangle 574"/>
              <p:cNvSpPr>
                <a:spLocks noChangeArrowheads="1"/>
              </p:cNvSpPr>
              <p:nvPr/>
            </p:nvSpPr>
            <p:spPr bwMode="auto">
              <a:xfrm>
                <a:off x="3902" y="2167"/>
                <a:ext cx="322" cy="1"/>
              </a:xfrm>
              <a:prstGeom prst="rect">
                <a:avLst/>
              </a:prstGeom>
              <a:solidFill>
                <a:srgbClr val="CDE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7" name="Rectangle 575"/>
              <p:cNvSpPr>
                <a:spLocks noChangeArrowheads="1"/>
              </p:cNvSpPr>
              <p:nvPr/>
            </p:nvSpPr>
            <p:spPr bwMode="auto">
              <a:xfrm>
                <a:off x="3902" y="2168"/>
                <a:ext cx="322" cy="1"/>
              </a:xfrm>
              <a:prstGeom prst="rect">
                <a:avLst/>
              </a:prstGeom>
              <a:solidFill>
                <a:srgbClr val="CFE3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8" name="Rectangle 576"/>
              <p:cNvSpPr>
                <a:spLocks noChangeArrowheads="1"/>
              </p:cNvSpPr>
              <p:nvPr/>
            </p:nvSpPr>
            <p:spPr bwMode="auto">
              <a:xfrm>
                <a:off x="3902" y="2169"/>
                <a:ext cx="322" cy="1"/>
              </a:xfrm>
              <a:prstGeom prst="rect">
                <a:avLst/>
              </a:prstGeom>
              <a:solidFill>
                <a:srgbClr val="D0E3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9" name="Rectangle 577"/>
              <p:cNvSpPr>
                <a:spLocks noChangeArrowheads="1"/>
              </p:cNvSpPr>
              <p:nvPr/>
            </p:nvSpPr>
            <p:spPr bwMode="auto">
              <a:xfrm>
                <a:off x="3902" y="2170"/>
                <a:ext cx="322" cy="1"/>
              </a:xfrm>
              <a:prstGeom prst="rect">
                <a:avLst/>
              </a:prstGeom>
              <a:solidFill>
                <a:srgbClr val="D1E3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0" name="Rectangle 578"/>
              <p:cNvSpPr>
                <a:spLocks noChangeArrowheads="1"/>
              </p:cNvSpPr>
              <p:nvPr/>
            </p:nvSpPr>
            <p:spPr bwMode="auto">
              <a:xfrm>
                <a:off x="3902" y="2171"/>
                <a:ext cx="322" cy="2"/>
              </a:xfrm>
              <a:prstGeom prst="rect">
                <a:avLst/>
              </a:prstGeom>
              <a:solidFill>
                <a:srgbClr val="D4E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1" name="Rectangle 579"/>
              <p:cNvSpPr>
                <a:spLocks noChangeArrowheads="1"/>
              </p:cNvSpPr>
              <p:nvPr/>
            </p:nvSpPr>
            <p:spPr bwMode="auto">
              <a:xfrm>
                <a:off x="3902" y="2173"/>
                <a:ext cx="322" cy="1"/>
              </a:xfrm>
              <a:prstGeom prst="rect">
                <a:avLst/>
              </a:prstGeom>
              <a:solidFill>
                <a:srgbClr val="D5E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2" name="Rectangle 580"/>
              <p:cNvSpPr>
                <a:spLocks noChangeArrowheads="1"/>
              </p:cNvSpPr>
              <p:nvPr/>
            </p:nvSpPr>
            <p:spPr bwMode="auto">
              <a:xfrm>
                <a:off x="3902" y="2174"/>
                <a:ext cx="322" cy="1"/>
              </a:xfrm>
              <a:prstGeom prst="rect">
                <a:avLst/>
              </a:prstGeom>
              <a:solidFill>
                <a:srgbClr val="D5E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3" name="Rectangle 581"/>
              <p:cNvSpPr>
                <a:spLocks noChangeArrowheads="1"/>
              </p:cNvSpPr>
              <p:nvPr/>
            </p:nvSpPr>
            <p:spPr bwMode="auto">
              <a:xfrm>
                <a:off x="3902" y="2175"/>
                <a:ext cx="322" cy="1"/>
              </a:xfrm>
              <a:prstGeom prst="rect">
                <a:avLst/>
              </a:prstGeom>
              <a:solidFill>
                <a:srgbClr val="D8E8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4" name="Rectangle 582"/>
              <p:cNvSpPr>
                <a:spLocks noChangeArrowheads="1"/>
              </p:cNvSpPr>
              <p:nvPr/>
            </p:nvSpPr>
            <p:spPr bwMode="auto">
              <a:xfrm>
                <a:off x="3902" y="2176"/>
                <a:ext cx="322" cy="1"/>
              </a:xfrm>
              <a:prstGeom prst="rect">
                <a:avLst/>
              </a:prstGeom>
              <a:solidFill>
                <a:srgbClr val="D9E8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5" name="Rectangle 583"/>
              <p:cNvSpPr>
                <a:spLocks noChangeArrowheads="1"/>
              </p:cNvSpPr>
              <p:nvPr/>
            </p:nvSpPr>
            <p:spPr bwMode="auto">
              <a:xfrm>
                <a:off x="3902" y="2177"/>
                <a:ext cx="322" cy="2"/>
              </a:xfrm>
              <a:prstGeom prst="rect">
                <a:avLst/>
              </a:prstGeom>
              <a:solidFill>
                <a:srgbClr val="D9E8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6" name="Rectangle 584"/>
              <p:cNvSpPr>
                <a:spLocks noChangeArrowheads="1"/>
              </p:cNvSpPr>
              <p:nvPr/>
            </p:nvSpPr>
            <p:spPr bwMode="auto">
              <a:xfrm>
                <a:off x="3902" y="2179"/>
                <a:ext cx="322" cy="1"/>
              </a:xfrm>
              <a:prstGeom prst="rect">
                <a:avLst/>
              </a:prstGeom>
              <a:solidFill>
                <a:srgbClr val="DDEB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7" name="Rectangle 585"/>
              <p:cNvSpPr>
                <a:spLocks noChangeArrowheads="1"/>
              </p:cNvSpPr>
              <p:nvPr/>
            </p:nvSpPr>
            <p:spPr bwMode="auto">
              <a:xfrm>
                <a:off x="3902" y="2180"/>
                <a:ext cx="322" cy="1"/>
              </a:xfrm>
              <a:prstGeom prst="rect">
                <a:avLst/>
              </a:prstGeom>
              <a:solidFill>
                <a:srgbClr val="DDEB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8" name="Rectangle 586"/>
              <p:cNvSpPr>
                <a:spLocks noChangeArrowheads="1"/>
              </p:cNvSpPr>
              <p:nvPr/>
            </p:nvSpPr>
            <p:spPr bwMode="auto">
              <a:xfrm>
                <a:off x="3902" y="2181"/>
                <a:ext cx="322" cy="1"/>
              </a:xfrm>
              <a:prstGeom prst="rect">
                <a:avLst/>
              </a:prstGeom>
              <a:solidFill>
                <a:srgbClr val="E0E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79" name="Rectangle 587"/>
              <p:cNvSpPr>
                <a:spLocks noChangeArrowheads="1"/>
              </p:cNvSpPr>
              <p:nvPr/>
            </p:nvSpPr>
            <p:spPr bwMode="auto">
              <a:xfrm>
                <a:off x="3902" y="2182"/>
                <a:ext cx="322" cy="1"/>
              </a:xfrm>
              <a:prstGeom prst="rect">
                <a:avLst/>
              </a:prstGeom>
              <a:solidFill>
                <a:srgbClr val="E1E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0" name="Rectangle 588"/>
              <p:cNvSpPr>
                <a:spLocks noChangeArrowheads="1"/>
              </p:cNvSpPr>
              <p:nvPr/>
            </p:nvSpPr>
            <p:spPr bwMode="auto">
              <a:xfrm>
                <a:off x="3902" y="2183"/>
                <a:ext cx="322" cy="1"/>
              </a:xfrm>
              <a:prstGeom prst="rect">
                <a:avLst/>
              </a:prstGeom>
              <a:solidFill>
                <a:srgbClr val="E2E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1" name="Rectangle 589"/>
              <p:cNvSpPr>
                <a:spLocks noChangeArrowheads="1"/>
              </p:cNvSpPr>
              <p:nvPr/>
            </p:nvSpPr>
            <p:spPr bwMode="auto">
              <a:xfrm>
                <a:off x="3902" y="2184"/>
                <a:ext cx="322" cy="2"/>
              </a:xfrm>
              <a:prstGeom prst="rect">
                <a:avLst/>
              </a:prstGeom>
              <a:solidFill>
                <a:srgbClr val="E4F0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2" name="Rectangle 590"/>
              <p:cNvSpPr>
                <a:spLocks noChangeArrowheads="1"/>
              </p:cNvSpPr>
              <p:nvPr/>
            </p:nvSpPr>
            <p:spPr bwMode="auto">
              <a:xfrm>
                <a:off x="3902" y="2186"/>
                <a:ext cx="322" cy="1"/>
              </a:xfrm>
              <a:prstGeom prst="rect">
                <a:avLst/>
              </a:prstGeom>
              <a:solidFill>
                <a:srgbClr val="E5F0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3" name="Rectangle 591"/>
              <p:cNvSpPr>
                <a:spLocks noChangeArrowheads="1"/>
              </p:cNvSpPr>
              <p:nvPr/>
            </p:nvSpPr>
            <p:spPr bwMode="auto">
              <a:xfrm>
                <a:off x="3902" y="2187"/>
                <a:ext cx="322" cy="1"/>
              </a:xfrm>
              <a:prstGeom prst="rect">
                <a:avLst/>
              </a:prstGeom>
              <a:solidFill>
                <a:srgbClr val="E6F0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4" name="Rectangle 592"/>
              <p:cNvSpPr>
                <a:spLocks noChangeArrowheads="1"/>
              </p:cNvSpPr>
              <p:nvPr/>
            </p:nvSpPr>
            <p:spPr bwMode="auto">
              <a:xfrm>
                <a:off x="3902" y="2188"/>
                <a:ext cx="322" cy="1"/>
              </a:xfrm>
              <a:prstGeom prst="rect">
                <a:avLst/>
              </a:prstGeom>
              <a:solidFill>
                <a:srgbClr val="E9F2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5" name="Rectangle 593"/>
              <p:cNvSpPr>
                <a:spLocks noChangeArrowheads="1"/>
              </p:cNvSpPr>
              <p:nvPr/>
            </p:nvSpPr>
            <p:spPr bwMode="auto">
              <a:xfrm>
                <a:off x="3902" y="2189"/>
                <a:ext cx="322" cy="1"/>
              </a:xfrm>
              <a:prstGeom prst="rect">
                <a:avLst/>
              </a:prstGeom>
              <a:solidFill>
                <a:srgbClr val="EAF2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6" name="Rectangle 594"/>
              <p:cNvSpPr>
                <a:spLocks noChangeArrowheads="1"/>
              </p:cNvSpPr>
              <p:nvPr/>
            </p:nvSpPr>
            <p:spPr bwMode="auto">
              <a:xfrm>
                <a:off x="3902" y="2190"/>
                <a:ext cx="322" cy="1"/>
              </a:xfrm>
              <a:prstGeom prst="rect">
                <a:avLst/>
              </a:prstGeom>
              <a:solidFill>
                <a:srgbClr val="EAF2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7" name="Rectangle 595"/>
              <p:cNvSpPr>
                <a:spLocks noChangeArrowheads="1"/>
              </p:cNvSpPr>
              <p:nvPr/>
            </p:nvSpPr>
            <p:spPr bwMode="auto">
              <a:xfrm>
                <a:off x="3902" y="2191"/>
                <a:ext cx="322" cy="2"/>
              </a:xfrm>
              <a:prstGeom prst="rect">
                <a:avLst/>
              </a:prstGeom>
              <a:solidFill>
                <a:srgbClr val="EDF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8" name="Rectangle 596"/>
              <p:cNvSpPr>
                <a:spLocks noChangeArrowheads="1"/>
              </p:cNvSpPr>
              <p:nvPr/>
            </p:nvSpPr>
            <p:spPr bwMode="auto">
              <a:xfrm>
                <a:off x="3902" y="2193"/>
                <a:ext cx="322" cy="1"/>
              </a:xfrm>
              <a:prstGeom prst="rect">
                <a:avLst/>
              </a:prstGeom>
              <a:solidFill>
                <a:srgbClr val="EEF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9" name="Rectangle 597"/>
              <p:cNvSpPr>
                <a:spLocks noChangeArrowheads="1"/>
              </p:cNvSpPr>
              <p:nvPr/>
            </p:nvSpPr>
            <p:spPr bwMode="auto">
              <a:xfrm>
                <a:off x="3902" y="2194"/>
                <a:ext cx="322" cy="1"/>
              </a:xfrm>
              <a:prstGeom prst="rect">
                <a:avLst/>
              </a:prstGeom>
              <a:solidFill>
                <a:srgbClr val="EFF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0" name="Rectangle 598"/>
              <p:cNvSpPr>
                <a:spLocks noChangeArrowheads="1"/>
              </p:cNvSpPr>
              <p:nvPr/>
            </p:nvSpPr>
            <p:spPr bwMode="auto">
              <a:xfrm>
                <a:off x="3902" y="2195"/>
                <a:ext cx="322" cy="1"/>
              </a:xfrm>
              <a:prstGeom prst="rect">
                <a:avLst/>
              </a:prstGeom>
              <a:solidFill>
                <a:srgbClr val="F1F7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1" name="Rectangle 599"/>
              <p:cNvSpPr>
                <a:spLocks noChangeArrowheads="1"/>
              </p:cNvSpPr>
              <p:nvPr/>
            </p:nvSpPr>
            <p:spPr bwMode="auto">
              <a:xfrm>
                <a:off x="3902" y="2196"/>
                <a:ext cx="322" cy="1"/>
              </a:xfrm>
              <a:prstGeom prst="rect">
                <a:avLst/>
              </a:prstGeom>
              <a:solidFill>
                <a:srgbClr val="F2F7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2" name="Rectangle 600"/>
              <p:cNvSpPr>
                <a:spLocks noChangeArrowheads="1"/>
              </p:cNvSpPr>
              <p:nvPr/>
            </p:nvSpPr>
            <p:spPr bwMode="auto">
              <a:xfrm>
                <a:off x="3902" y="2197"/>
                <a:ext cx="322" cy="2"/>
              </a:xfrm>
              <a:prstGeom prst="rect">
                <a:avLst/>
              </a:prstGeom>
              <a:solidFill>
                <a:srgbClr val="F3F7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3" name="Rectangle 601"/>
              <p:cNvSpPr>
                <a:spLocks noChangeArrowheads="1"/>
              </p:cNvSpPr>
              <p:nvPr/>
            </p:nvSpPr>
            <p:spPr bwMode="auto">
              <a:xfrm>
                <a:off x="3902" y="2199"/>
                <a:ext cx="322" cy="1"/>
              </a:xfrm>
              <a:prstGeom prst="rect">
                <a:avLst/>
              </a:prstGeom>
              <a:solidFill>
                <a:srgbClr val="F6FA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4" name="Rectangle 602"/>
              <p:cNvSpPr>
                <a:spLocks noChangeArrowheads="1"/>
              </p:cNvSpPr>
              <p:nvPr/>
            </p:nvSpPr>
            <p:spPr bwMode="auto">
              <a:xfrm>
                <a:off x="3902" y="2200"/>
                <a:ext cx="322" cy="1"/>
              </a:xfrm>
              <a:prstGeom prst="rect">
                <a:avLst/>
              </a:prstGeom>
              <a:solidFill>
                <a:srgbClr val="F7FA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5" name="Rectangle 603"/>
              <p:cNvSpPr>
                <a:spLocks noChangeArrowheads="1"/>
              </p:cNvSpPr>
              <p:nvPr/>
            </p:nvSpPr>
            <p:spPr bwMode="auto">
              <a:xfrm>
                <a:off x="3902" y="2201"/>
                <a:ext cx="322" cy="1"/>
              </a:xfrm>
              <a:prstGeom prst="rect">
                <a:avLst/>
              </a:prstGeom>
              <a:solidFill>
                <a:srgbClr val="FAFC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6" name="Rectangle 604"/>
              <p:cNvSpPr>
                <a:spLocks noChangeArrowheads="1"/>
              </p:cNvSpPr>
              <p:nvPr/>
            </p:nvSpPr>
            <p:spPr bwMode="auto">
              <a:xfrm>
                <a:off x="3902" y="2202"/>
                <a:ext cx="322" cy="1"/>
              </a:xfrm>
              <a:prstGeom prst="rect">
                <a:avLst/>
              </a:prstGeom>
              <a:solidFill>
                <a:srgbClr val="FA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7" name="Rectangle 605"/>
              <p:cNvSpPr>
                <a:spLocks noChangeArrowheads="1"/>
              </p:cNvSpPr>
              <p:nvPr/>
            </p:nvSpPr>
            <p:spPr bwMode="auto">
              <a:xfrm>
                <a:off x="3902" y="2203"/>
                <a:ext cx="322" cy="1"/>
              </a:xfrm>
              <a:prstGeom prst="rect">
                <a:avLst/>
              </a:prstGeom>
              <a:solidFill>
                <a:srgbClr val="FB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8" name="Rectangle 606"/>
              <p:cNvSpPr>
                <a:spLocks noChangeArrowheads="1"/>
              </p:cNvSpPr>
              <p:nvPr/>
            </p:nvSpPr>
            <p:spPr bwMode="auto">
              <a:xfrm>
                <a:off x="3902" y="2204"/>
                <a:ext cx="322" cy="2"/>
              </a:xfrm>
              <a:prstGeom prst="rect">
                <a:avLst/>
              </a:prstGeom>
              <a:solidFill>
                <a:srgbClr val="FE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99" name="Rectangle 607"/>
              <p:cNvSpPr>
                <a:spLocks noChangeArrowheads="1"/>
              </p:cNvSpPr>
              <p:nvPr/>
            </p:nvSpPr>
            <p:spPr bwMode="auto">
              <a:xfrm>
                <a:off x="3902" y="2206"/>
                <a:ext cx="322"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0" name="Rectangle 608"/>
              <p:cNvSpPr>
                <a:spLocks noChangeArrowheads="1"/>
              </p:cNvSpPr>
              <p:nvPr/>
            </p:nvSpPr>
            <p:spPr bwMode="auto">
              <a:xfrm>
                <a:off x="4314" y="1967"/>
                <a:ext cx="6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EVI </a:t>
                </a:r>
                <a:br>
                  <a:rPr kumimoji="0" lang="en-US" altLang="en-US" b="0" i="0" u="none" strike="noStrike" cap="none" normalizeH="0" baseline="0" dirty="0">
                    <a:ln>
                      <a:noFill/>
                    </a:ln>
                    <a:solidFill>
                      <a:srgbClr val="000000"/>
                    </a:solidFill>
                    <a:effectLst/>
                    <a:latin typeface="Century Gothic" panose="020B0502020202020204" pitchFamily="34" charset="0"/>
                  </a:rPr>
                </a:br>
                <a:r>
                  <a:rPr kumimoji="0" lang="en-US" altLang="en-US" b="0" i="0" u="none" strike="noStrike" cap="none" normalizeH="0" baseline="0" dirty="0">
                    <a:ln>
                      <a:noFill/>
                    </a:ln>
                    <a:solidFill>
                      <a:srgbClr val="000000"/>
                    </a:solidFill>
                    <a:effectLst/>
                    <a:latin typeface="Century Gothic" panose="020B0502020202020204" pitchFamily="34" charset="0"/>
                  </a:rPr>
                  <a:t>Increase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402" name="Rectangle 610"/>
              <p:cNvSpPr>
                <a:spLocks noChangeArrowheads="1"/>
              </p:cNvSpPr>
              <p:nvPr/>
            </p:nvSpPr>
            <p:spPr bwMode="auto">
              <a:xfrm>
                <a:off x="3902" y="2207"/>
                <a:ext cx="322"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3" name="Rectangle 611"/>
              <p:cNvSpPr>
                <a:spLocks noChangeArrowheads="1"/>
              </p:cNvSpPr>
              <p:nvPr/>
            </p:nvSpPr>
            <p:spPr bwMode="auto">
              <a:xfrm>
                <a:off x="3902" y="2208"/>
                <a:ext cx="322" cy="1"/>
              </a:xfrm>
              <a:prstGeom prst="rect">
                <a:avLst/>
              </a:prstGeom>
              <a:solidFill>
                <a:srgbClr val="FFFE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4" name="Rectangle 612"/>
              <p:cNvSpPr>
                <a:spLocks noChangeArrowheads="1"/>
              </p:cNvSpPr>
              <p:nvPr/>
            </p:nvSpPr>
            <p:spPr bwMode="auto">
              <a:xfrm>
                <a:off x="3902" y="2209"/>
                <a:ext cx="322" cy="1"/>
              </a:xfrm>
              <a:prstGeom prst="rect">
                <a:avLst/>
              </a:prstGeom>
              <a:solidFill>
                <a:srgbClr val="FFFE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5" name="Rectangle 613"/>
              <p:cNvSpPr>
                <a:spLocks noChangeArrowheads="1"/>
              </p:cNvSpPr>
              <p:nvPr/>
            </p:nvSpPr>
            <p:spPr bwMode="auto">
              <a:xfrm>
                <a:off x="3902" y="2210"/>
                <a:ext cx="322" cy="1"/>
              </a:xfrm>
              <a:prstGeom prst="rect">
                <a:avLst/>
              </a:prstGeom>
              <a:solidFill>
                <a:srgbClr val="FCFA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6" name="Rectangle 614"/>
              <p:cNvSpPr>
                <a:spLocks noChangeArrowheads="1"/>
              </p:cNvSpPr>
              <p:nvPr/>
            </p:nvSpPr>
            <p:spPr bwMode="auto">
              <a:xfrm>
                <a:off x="3902" y="2211"/>
                <a:ext cx="322" cy="2"/>
              </a:xfrm>
              <a:prstGeom prst="rect">
                <a:avLst/>
              </a:prstGeom>
              <a:solidFill>
                <a:srgbClr val="FCF9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7" name="Rectangle 615"/>
              <p:cNvSpPr>
                <a:spLocks noChangeArrowheads="1"/>
              </p:cNvSpPr>
              <p:nvPr/>
            </p:nvSpPr>
            <p:spPr bwMode="auto">
              <a:xfrm>
                <a:off x="3902" y="2213"/>
                <a:ext cx="322" cy="1"/>
              </a:xfrm>
              <a:prstGeom prst="rect">
                <a:avLst/>
              </a:prstGeom>
              <a:solidFill>
                <a:srgbClr val="FCF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8" name="Rectangle 616"/>
              <p:cNvSpPr>
                <a:spLocks noChangeArrowheads="1"/>
              </p:cNvSpPr>
              <p:nvPr/>
            </p:nvSpPr>
            <p:spPr bwMode="auto">
              <a:xfrm>
                <a:off x="3902" y="2214"/>
                <a:ext cx="322" cy="1"/>
              </a:xfrm>
              <a:prstGeom prst="rect">
                <a:avLst/>
              </a:prstGeom>
              <a:solidFill>
                <a:srgbClr val="FCF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9" name="Rectangle 617"/>
              <p:cNvSpPr>
                <a:spLocks noChangeArrowheads="1"/>
              </p:cNvSpPr>
              <p:nvPr/>
            </p:nvSpPr>
            <p:spPr bwMode="auto">
              <a:xfrm>
                <a:off x="3902" y="2215"/>
                <a:ext cx="322" cy="1"/>
              </a:xfrm>
              <a:prstGeom prst="rect">
                <a:avLst/>
              </a:prstGeom>
              <a:solidFill>
                <a:srgbClr val="FAF5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0" name="Rectangle 618"/>
              <p:cNvSpPr>
                <a:spLocks noChangeArrowheads="1"/>
              </p:cNvSpPr>
              <p:nvPr/>
            </p:nvSpPr>
            <p:spPr bwMode="auto">
              <a:xfrm>
                <a:off x="3902" y="2216"/>
                <a:ext cx="322" cy="1"/>
              </a:xfrm>
              <a:prstGeom prst="rect">
                <a:avLst/>
              </a:prstGeom>
              <a:solidFill>
                <a:srgbClr val="FAF4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1" name="Rectangle 619"/>
              <p:cNvSpPr>
                <a:spLocks noChangeArrowheads="1"/>
              </p:cNvSpPr>
              <p:nvPr/>
            </p:nvSpPr>
            <p:spPr bwMode="auto">
              <a:xfrm>
                <a:off x="3902" y="2217"/>
                <a:ext cx="322" cy="2"/>
              </a:xfrm>
              <a:prstGeom prst="rect">
                <a:avLst/>
              </a:prstGeom>
              <a:solidFill>
                <a:srgbClr val="FAF3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2" name="Rectangle 620"/>
              <p:cNvSpPr>
                <a:spLocks noChangeArrowheads="1"/>
              </p:cNvSpPr>
              <p:nvPr/>
            </p:nvSpPr>
            <p:spPr bwMode="auto">
              <a:xfrm>
                <a:off x="3902" y="2219"/>
                <a:ext cx="322" cy="1"/>
              </a:xfrm>
              <a:prstGeom prst="rect">
                <a:avLst/>
              </a:prstGeom>
              <a:solidFill>
                <a:srgbClr val="FAF3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3" name="Rectangle 621"/>
              <p:cNvSpPr>
                <a:spLocks noChangeArrowheads="1"/>
              </p:cNvSpPr>
              <p:nvPr/>
            </p:nvSpPr>
            <p:spPr bwMode="auto">
              <a:xfrm>
                <a:off x="3902" y="2220"/>
                <a:ext cx="322" cy="1"/>
              </a:xfrm>
              <a:prstGeom prst="rect">
                <a:avLst/>
              </a:prstGeom>
              <a:solidFill>
                <a:srgbClr val="F7E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4" name="Rectangle 622"/>
              <p:cNvSpPr>
                <a:spLocks noChangeArrowheads="1"/>
              </p:cNvSpPr>
              <p:nvPr/>
            </p:nvSpPr>
            <p:spPr bwMode="auto">
              <a:xfrm>
                <a:off x="3902" y="2221"/>
                <a:ext cx="322" cy="1"/>
              </a:xfrm>
              <a:prstGeom prst="rect">
                <a:avLst/>
              </a:prstGeom>
              <a:solidFill>
                <a:srgbClr val="F7E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5" name="Rectangle 623"/>
              <p:cNvSpPr>
                <a:spLocks noChangeArrowheads="1"/>
              </p:cNvSpPr>
              <p:nvPr/>
            </p:nvSpPr>
            <p:spPr bwMode="auto">
              <a:xfrm>
                <a:off x="3902" y="2222"/>
                <a:ext cx="322" cy="1"/>
              </a:xfrm>
              <a:prstGeom prst="rect">
                <a:avLst/>
              </a:prstGeom>
              <a:solidFill>
                <a:srgbClr val="F7E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6" name="Rectangle 624"/>
              <p:cNvSpPr>
                <a:spLocks noChangeArrowheads="1"/>
              </p:cNvSpPr>
              <p:nvPr/>
            </p:nvSpPr>
            <p:spPr bwMode="auto">
              <a:xfrm>
                <a:off x="3902" y="2223"/>
                <a:ext cx="322" cy="1"/>
              </a:xfrm>
              <a:prstGeom prst="rect">
                <a:avLst/>
              </a:prstGeom>
              <a:solidFill>
                <a:srgbClr val="F7E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7" name="Rectangle 625"/>
              <p:cNvSpPr>
                <a:spLocks noChangeArrowheads="1"/>
              </p:cNvSpPr>
              <p:nvPr/>
            </p:nvSpPr>
            <p:spPr bwMode="auto">
              <a:xfrm>
                <a:off x="3902" y="2224"/>
                <a:ext cx="322" cy="2"/>
              </a:xfrm>
              <a:prstGeom prst="rect">
                <a:avLst/>
              </a:prstGeom>
              <a:solidFill>
                <a:srgbClr val="F5EA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8" name="Rectangle 626"/>
              <p:cNvSpPr>
                <a:spLocks noChangeArrowheads="1"/>
              </p:cNvSpPr>
              <p:nvPr/>
            </p:nvSpPr>
            <p:spPr bwMode="auto">
              <a:xfrm>
                <a:off x="3902" y="2226"/>
                <a:ext cx="322" cy="1"/>
              </a:xfrm>
              <a:prstGeom prst="rect">
                <a:avLst/>
              </a:prstGeom>
              <a:solidFill>
                <a:srgbClr val="F5E9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19" name="Rectangle 627"/>
              <p:cNvSpPr>
                <a:spLocks noChangeArrowheads="1"/>
              </p:cNvSpPr>
              <p:nvPr/>
            </p:nvSpPr>
            <p:spPr bwMode="auto">
              <a:xfrm>
                <a:off x="3902" y="2227"/>
                <a:ext cx="322" cy="1"/>
              </a:xfrm>
              <a:prstGeom prst="rect">
                <a:avLst/>
              </a:prstGeom>
              <a:solidFill>
                <a:srgbClr val="F5E9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0" name="Rectangle 628"/>
              <p:cNvSpPr>
                <a:spLocks noChangeArrowheads="1"/>
              </p:cNvSpPr>
              <p:nvPr/>
            </p:nvSpPr>
            <p:spPr bwMode="auto">
              <a:xfrm>
                <a:off x="3902" y="2228"/>
                <a:ext cx="322" cy="1"/>
              </a:xfrm>
              <a:prstGeom prst="rect">
                <a:avLst/>
              </a:prstGeom>
              <a:solidFill>
                <a:srgbClr val="F5E8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1" name="Rectangle 629"/>
              <p:cNvSpPr>
                <a:spLocks noChangeArrowheads="1"/>
              </p:cNvSpPr>
              <p:nvPr/>
            </p:nvSpPr>
            <p:spPr bwMode="auto">
              <a:xfrm>
                <a:off x="3902" y="2229"/>
                <a:ext cx="322" cy="1"/>
              </a:xfrm>
              <a:prstGeom prst="rect">
                <a:avLst/>
              </a:prstGeom>
              <a:solidFill>
                <a:srgbClr val="F5E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2" name="Rectangle 630"/>
              <p:cNvSpPr>
                <a:spLocks noChangeArrowheads="1"/>
              </p:cNvSpPr>
              <p:nvPr/>
            </p:nvSpPr>
            <p:spPr bwMode="auto">
              <a:xfrm>
                <a:off x="3902" y="2230"/>
                <a:ext cx="322" cy="2"/>
              </a:xfrm>
              <a:prstGeom prst="rect">
                <a:avLst/>
              </a:prstGeom>
              <a:solidFill>
                <a:srgbClr val="F2E4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3" name="Rectangle 631"/>
              <p:cNvSpPr>
                <a:spLocks noChangeArrowheads="1"/>
              </p:cNvSpPr>
              <p:nvPr/>
            </p:nvSpPr>
            <p:spPr bwMode="auto">
              <a:xfrm>
                <a:off x="3902" y="2232"/>
                <a:ext cx="322" cy="1"/>
              </a:xfrm>
              <a:prstGeom prst="rect">
                <a:avLst/>
              </a:prstGeom>
              <a:solidFill>
                <a:srgbClr val="F2E4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4" name="Rectangle 632"/>
              <p:cNvSpPr>
                <a:spLocks noChangeArrowheads="1"/>
              </p:cNvSpPr>
              <p:nvPr/>
            </p:nvSpPr>
            <p:spPr bwMode="auto">
              <a:xfrm>
                <a:off x="3902" y="2233"/>
                <a:ext cx="322" cy="1"/>
              </a:xfrm>
              <a:prstGeom prst="rect">
                <a:avLst/>
              </a:prstGeom>
              <a:solidFill>
                <a:srgbClr val="F2E2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5" name="Rectangle 633"/>
              <p:cNvSpPr>
                <a:spLocks noChangeArrowheads="1"/>
              </p:cNvSpPr>
              <p:nvPr/>
            </p:nvSpPr>
            <p:spPr bwMode="auto">
              <a:xfrm>
                <a:off x="3902" y="2234"/>
                <a:ext cx="322" cy="1"/>
              </a:xfrm>
              <a:prstGeom prst="rect">
                <a:avLst/>
              </a:prstGeom>
              <a:solidFill>
                <a:srgbClr val="F2E2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6" name="Rectangle 634"/>
              <p:cNvSpPr>
                <a:spLocks noChangeArrowheads="1"/>
              </p:cNvSpPr>
              <p:nvPr/>
            </p:nvSpPr>
            <p:spPr bwMode="auto">
              <a:xfrm>
                <a:off x="3902" y="2235"/>
                <a:ext cx="322" cy="1"/>
              </a:xfrm>
              <a:prstGeom prst="rect">
                <a:avLst/>
              </a:prstGeom>
              <a:solidFill>
                <a:srgbClr val="F0E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7" name="Rectangle 635"/>
              <p:cNvSpPr>
                <a:spLocks noChangeArrowheads="1"/>
              </p:cNvSpPr>
              <p:nvPr/>
            </p:nvSpPr>
            <p:spPr bwMode="auto">
              <a:xfrm>
                <a:off x="3902" y="2236"/>
                <a:ext cx="322" cy="1"/>
              </a:xfrm>
              <a:prstGeom prst="rect">
                <a:avLst/>
              </a:prstGeom>
              <a:solidFill>
                <a:srgbClr val="F0DE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8" name="Rectangle 636"/>
              <p:cNvSpPr>
                <a:spLocks noChangeArrowheads="1"/>
              </p:cNvSpPr>
              <p:nvPr/>
            </p:nvSpPr>
            <p:spPr bwMode="auto">
              <a:xfrm>
                <a:off x="3902" y="2237"/>
                <a:ext cx="322" cy="2"/>
              </a:xfrm>
              <a:prstGeom prst="rect">
                <a:avLst/>
              </a:prstGeom>
              <a:solidFill>
                <a:srgbClr val="F0DE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9" name="Rectangle 637"/>
              <p:cNvSpPr>
                <a:spLocks noChangeArrowheads="1"/>
              </p:cNvSpPr>
              <p:nvPr/>
            </p:nvSpPr>
            <p:spPr bwMode="auto">
              <a:xfrm>
                <a:off x="3902" y="2239"/>
                <a:ext cx="322" cy="1"/>
              </a:xfrm>
              <a:prstGeom prst="rect">
                <a:avLst/>
              </a:prstGeom>
              <a:solidFill>
                <a:srgbClr val="F0DD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0" name="Rectangle 638"/>
              <p:cNvSpPr>
                <a:spLocks noChangeArrowheads="1"/>
              </p:cNvSpPr>
              <p:nvPr/>
            </p:nvSpPr>
            <p:spPr bwMode="auto">
              <a:xfrm>
                <a:off x="3902" y="2240"/>
                <a:ext cx="322" cy="1"/>
              </a:xfrm>
              <a:prstGeom prst="rect">
                <a:avLst/>
              </a:prstGeom>
              <a:solidFill>
                <a:srgbClr val="EDDA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1" name="Rectangle 639"/>
              <p:cNvSpPr>
                <a:spLocks noChangeArrowheads="1"/>
              </p:cNvSpPr>
              <p:nvPr/>
            </p:nvSpPr>
            <p:spPr bwMode="auto">
              <a:xfrm>
                <a:off x="3902" y="2241"/>
                <a:ext cx="322" cy="1"/>
              </a:xfrm>
              <a:prstGeom prst="rect">
                <a:avLst/>
              </a:prstGeom>
              <a:solidFill>
                <a:srgbClr val="EDDA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2" name="Rectangle 640"/>
              <p:cNvSpPr>
                <a:spLocks noChangeArrowheads="1"/>
              </p:cNvSpPr>
              <p:nvPr/>
            </p:nvSpPr>
            <p:spPr bwMode="auto">
              <a:xfrm>
                <a:off x="3902" y="2242"/>
                <a:ext cx="322" cy="1"/>
              </a:xfrm>
              <a:prstGeom prst="rect">
                <a:avLst/>
              </a:prstGeom>
              <a:solidFill>
                <a:srgbClr val="EDD8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3" name="Rectangle 641"/>
              <p:cNvSpPr>
                <a:spLocks noChangeArrowheads="1"/>
              </p:cNvSpPr>
              <p:nvPr/>
            </p:nvSpPr>
            <p:spPr bwMode="auto">
              <a:xfrm>
                <a:off x="3902" y="2243"/>
                <a:ext cx="322" cy="1"/>
              </a:xfrm>
              <a:prstGeom prst="rect">
                <a:avLst/>
              </a:prstGeom>
              <a:solidFill>
                <a:srgbClr val="EDD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4" name="Rectangle 642"/>
              <p:cNvSpPr>
                <a:spLocks noChangeArrowheads="1"/>
              </p:cNvSpPr>
              <p:nvPr/>
            </p:nvSpPr>
            <p:spPr bwMode="auto">
              <a:xfrm>
                <a:off x="3902" y="2244"/>
                <a:ext cx="322" cy="2"/>
              </a:xfrm>
              <a:prstGeom prst="rect">
                <a:avLst/>
              </a:prstGeom>
              <a:solidFill>
                <a:srgbClr val="EBD5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5" name="Rectangle 643"/>
              <p:cNvSpPr>
                <a:spLocks noChangeArrowheads="1"/>
              </p:cNvSpPr>
              <p:nvPr/>
            </p:nvSpPr>
            <p:spPr bwMode="auto">
              <a:xfrm>
                <a:off x="3902" y="2246"/>
                <a:ext cx="322" cy="1"/>
              </a:xfrm>
              <a:prstGeom prst="rect">
                <a:avLst/>
              </a:prstGeom>
              <a:solidFill>
                <a:srgbClr val="EBD3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6" name="Rectangle 644"/>
              <p:cNvSpPr>
                <a:spLocks noChangeArrowheads="1"/>
              </p:cNvSpPr>
              <p:nvPr/>
            </p:nvSpPr>
            <p:spPr bwMode="auto">
              <a:xfrm>
                <a:off x="3902" y="2247"/>
                <a:ext cx="322" cy="1"/>
              </a:xfrm>
              <a:prstGeom prst="rect">
                <a:avLst/>
              </a:prstGeom>
              <a:solidFill>
                <a:srgbClr val="EBD3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7" name="Rectangle 645"/>
              <p:cNvSpPr>
                <a:spLocks noChangeArrowheads="1"/>
              </p:cNvSpPr>
              <p:nvPr/>
            </p:nvSpPr>
            <p:spPr bwMode="auto">
              <a:xfrm>
                <a:off x="3902" y="2248"/>
                <a:ext cx="322" cy="1"/>
              </a:xfrm>
              <a:prstGeom prst="rect">
                <a:avLst/>
              </a:prstGeom>
              <a:solidFill>
                <a:srgbClr val="EBD3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8" name="Rectangle 646"/>
              <p:cNvSpPr>
                <a:spLocks noChangeArrowheads="1"/>
              </p:cNvSpPr>
              <p:nvPr/>
            </p:nvSpPr>
            <p:spPr bwMode="auto">
              <a:xfrm>
                <a:off x="3902" y="2249"/>
                <a:ext cx="322" cy="1"/>
              </a:xfrm>
              <a:prstGeom prst="rect">
                <a:avLst/>
              </a:prstGeom>
              <a:solidFill>
                <a:srgbClr val="E8D1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39" name="Rectangle 647"/>
              <p:cNvSpPr>
                <a:spLocks noChangeArrowheads="1"/>
              </p:cNvSpPr>
              <p:nvPr/>
            </p:nvSpPr>
            <p:spPr bwMode="auto">
              <a:xfrm>
                <a:off x="3902" y="2250"/>
                <a:ext cx="322" cy="2"/>
              </a:xfrm>
              <a:prstGeom prst="rect">
                <a:avLst/>
              </a:prstGeom>
              <a:solidFill>
                <a:srgbClr val="E8CF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0" name="Rectangle 648"/>
              <p:cNvSpPr>
                <a:spLocks noChangeArrowheads="1"/>
              </p:cNvSpPr>
              <p:nvPr/>
            </p:nvSpPr>
            <p:spPr bwMode="auto">
              <a:xfrm>
                <a:off x="3902" y="2252"/>
                <a:ext cx="322" cy="1"/>
              </a:xfrm>
              <a:prstGeom prst="rect">
                <a:avLst/>
              </a:prstGeom>
              <a:solidFill>
                <a:srgbClr val="E8CF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1" name="Rectangle 649"/>
              <p:cNvSpPr>
                <a:spLocks noChangeArrowheads="1"/>
              </p:cNvSpPr>
              <p:nvPr/>
            </p:nvSpPr>
            <p:spPr bwMode="auto">
              <a:xfrm>
                <a:off x="3902" y="2253"/>
                <a:ext cx="322" cy="1"/>
              </a:xfrm>
              <a:prstGeom prst="rect">
                <a:avLst/>
              </a:prstGeom>
              <a:solidFill>
                <a:srgbClr val="E8C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2" name="Rectangle 650"/>
              <p:cNvSpPr>
                <a:spLocks noChangeArrowheads="1"/>
              </p:cNvSpPr>
              <p:nvPr/>
            </p:nvSpPr>
            <p:spPr bwMode="auto">
              <a:xfrm>
                <a:off x="3902" y="2254"/>
                <a:ext cx="322" cy="1"/>
              </a:xfrm>
              <a:prstGeom prst="rect">
                <a:avLst/>
              </a:prstGeom>
              <a:solidFill>
                <a:srgbClr val="E6CB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3" name="Rectangle 651"/>
              <p:cNvSpPr>
                <a:spLocks noChangeArrowheads="1"/>
              </p:cNvSpPr>
              <p:nvPr/>
            </p:nvSpPr>
            <p:spPr bwMode="auto">
              <a:xfrm>
                <a:off x="3902" y="2255"/>
                <a:ext cx="322" cy="1"/>
              </a:xfrm>
              <a:prstGeom prst="rect">
                <a:avLst/>
              </a:prstGeom>
              <a:solidFill>
                <a:srgbClr val="E6CB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4" name="Rectangle 652"/>
              <p:cNvSpPr>
                <a:spLocks noChangeArrowheads="1"/>
              </p:cNvSpPr>
              <p:nvPr/>
            </p:nvSpPr>
            <p:spPr bwMode="auto">
              <a:xfrm>
                <a:off x="3902" y="2256"/>
                <a:ext cx="322" cy="1"/>
              </a:xfrm>
              <a:prstGeom prst="rect">
                <a:avLst/>
              </a:prstGeom>
              <a:solidFill>
                <a:srgbClr val="E6C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5" name="Rectangle 653"/>
              <p:cNvSpPr>
                <a:spLocks noChangeArrowheads="1"/>
              </p:cNvSpPr>
              <p:nvPr/>
            </p:nvSpPr>
            <p:spPr bwMode="auto">
              <a:xfrm>
                <a:off x="3902" y="2257"/>
                <a:ext cx="322" cy="2"/>
              </a:xfrm>
              <a:prstGeom prst="rect">
                <a:avLst/>
              </a:prstGeom>
              <a:solidFill>
                <a:srgbClr val="E6C8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46" name="Rectangle 654"/>
              <p:cNvSpPr>
                <a:spLocks noChangeArrowheads="1"/>
              </p:cNvSpPr>
              <p:nvPr/>
            </p:nvSpPr>
            <p:spPr bwMode="auto">
              <a:xfrm>
                <a:off x="3902" y="2259"/>
                <a:ext cx="322" cy="1"/>
              </a:xfrm>
              <a:prstGeom prst="rect">
                <a:avLst/>
              </a:prstGeom>
              <a:solidFill>
                <a:srgbClr val="E3C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pSp>
        <p:sp>
          <p:nvSpPr>
            <p:cNvPr id="1137" name="Rectangle 656"/>
            <p:cNvSpPr>
              <a:spLocks noChangeArrowheads="1"/>
            </p:cNvSpPr>
            <p:nvPr/>
          </p:nvSpPr>
          <p:spPr bwMode="auto">
            <a:xfrm>
              <a:off x="3902" y="2260"/>
              <a:ext cx="322" cy="1"/>
            </a:xfrm>
            <a:prstGeom prst="rect">
              <a:avLst/>
            </a:prstGeom>
            <a:solidFill>
              <a:srgbClr val="E3C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38" name="Rectangle 657"/>
            <p:cNvSpPr>
              <a:spLocks noChangeArrowheads="1"/>
            </p:cNvSpPr>
            <p:nvPr/>
          </p:nvSpPr>
          <p:spPr bwMode="auto">
            <a:xfrm>
              <a:off x="3902" y="2261"/>
              <a:ext cx="322" cy="1"/>
            </a:xfrm>
            <a:prstGeom prst="rect">
              <a:avLst/>
            </a:prstGeom>
            <a:solidFill>
              <a:srgbClr val="E3C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39" name="Rectangle 658"/>
            <p:cNvSpPr>
              <a:spLocks noChangeArrowheads="1"/>
            </p:cNvSpPr>
            <p:nvPr/>
          </p:nvSpPr>
          <p:spPr bwMode="auto">
            <a:xfrm>
              <a:off x="3902" y="2262"/>
              <a:ext cx="322" cy="1"/>
            </a:xfrm>
            <a:prstGeom prst="rect">
              <a:avLst/>
            </a:prstGeom>
            <a:solidFill>
              <a:srgbClr val="E3C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0" name="Rectangle 659"/>
            <p:cNvSpPr>
              <a:spLocks noChangeArrowheads="1"/>
            </p:cNvSpPr>
            <p:nvPr/>
          </p:nvSpPr>
          <p:spPr bwMode="auto">
            <a:xfrm>
              <a:off x="3902" y="2263"/>
              <a:ext cx="322" cy="1"/>
            </a:xfrm>
            <a:prstGeom prst="rect">
              <a:avLst/>
            </a:prstGeom>
            <a:solidFill>
              <a:srgbClr val="E0C1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1" name="Rectangle 660"/>
            <p:cNvSpPr>
              <a:spLocks noChangeArrowheads="1"/>
            </p:cNvSpPr>
            <p:nvPr/>
          </p:nvSpPr>
          <p:spPr bwMode="auto">
            <a:xfrm>
              <a:off x="3902" y="2264"/>
              <a:ext cx="322" cy="2"/>
            </a:xfrm>
            <a:prstGeom prst="rect">
              <a:avLst/>
            </a:prstGeom>
            <a:solidFill>
              <a:srgbClr val="E0C1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2" name="Rectangle 661"/>
            <p:cNvSpPr>
              <a:spLocks noChangeArrowheads="1"/>
            </p:cNvSpPr>
            <p:nvPr/>
          </p:nvSpPr>
          <p:spPr bwMode="auto">
            <a:xfrm>
              <a:off x="3902" y="2266"/>
              <a:ext cx="322" cy="1"/>
            </a:xfrm>
            <a:prstGeom prst="rect">
              <a:avLst/>
            </a:prstGeom>
            <a:solidFill>
              <a:srgbClr val="E0C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3" name="Rectangle 662"/>
            <p:cNvSpPr>
              <a:spLocks noChangeArrowheads="1"/>
            </p:cNvSpPr>
            <p:nvPr/>
          </p:nvSpPr>
          <p:spPr bwMode="auto">
            <a:xfrm>
              <a:off x="3902" y="2267"/>
              <a:ext cx="322" cy="1"/>
            </a:xfrm>
            <a:prstGeom prst="rect">
              <a:avLst/>
            </a:prstGeom>
            <a:solidFill>
              <a:srgbClr val="E0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4" name="Rectangle 663"/>
            <p:cNvSpPr>
              <a:spLocks noChangeArrowheads="1"/>
            </p:cNvSpPr>
            <p:nvPr/>
          </p:nvSpPr>
          <p:spPr bwMode="auto">
            <a:xfrm>
              <a:off x="3902" y="2268"/>
              <a:ext cx="322" cy="1"/>
            </a:xfrm>
            <a:prstGeom prst="rect">
              <a:avLst/>
            </a:prstGeom>
            <a:solidFill>
              <a:srgbClr val="DE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5" name="Rectangle 664"/>
            <p:cNvSpPr>
              <a:spLocks noChangeArrowheads="1"/>
            </p:cNvSpPr>
            <p:nvPr/>
          </p:nvSpPr>
          <p:spPr bwMode="auto">
            <a:xfrm>
              <a:off x="3902" y="2269"/>
              <a:ext cx="322" cy="1"/>
            </a:xfrm>
            <a:prstGeom prst="rect">
              <a:avLst/>
            </a:prstGeom>
            <a:solidFill>
              <a:srgbClr val="DE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6" name="Rectangle 665"/>
            <p:cNvSpPr>
              <a:spLocks noChangeArrowheads="1"/>
            </p:cNvSpPr>
            <p:nvPr/>
          </p:nvSpPr>
          <p:spPr bwMode="auto">
            <a:xfrm>
              <a:off x="3902" y="2270"/>
              <a:ext cx="322" cy="2"/>
            </a:xfrm>
            <a:prstGeom prst="rect">
              <a:avLst/>
            </a:prstGeom>
            <a:solidFill>
              <a:srgbClr val="DE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7" name="Rectangle 666"/>
            <p:cNvSpPr>
              <a:spLocks noChangeArrowheads="1"/>
            </p:cNvSpPr>
            <p:nvPr/>
          </p:nvSpPr>
          <p:spPr bwMode="auto">
            <a:xfrm>
              <a:off x="3902" y="2272"/>
              <a:ext cx="322" cy="1"/>
            </a:xfrm>
            <a:prstGeom prst="rect">
              <a:avLst/>
            </a:prstGeom>
            <a:solidFill>
              <a:srgbClr val="DE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8" name="Rectangle 667"/>
            <p:cNvSpPr>
              <a:spLocks noChangeArrowheads="1"/>
            </p:cNvSpPr>
            <p:nvPr/>
          </p:nvSpPr>
          <p:spPr bwMode="auto">
            <a:xfrm>
              <a:off x="3902" y="2273"/>
              <a:ext cx="322" cy="1"/>
            </a:xfrm>
            <a:prstGeom prst="rect">
              <a:avLst/>
            </a:prstGeom>
            <a:solidFill>
              <a:srgbClr val="DBB7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9" name="Rectangle 668"/>
            <p:cNvSpPr>
              <a:spLocks noChangeArrowheads="1"/>
            </p:cNvSpPr>
            <p:nvPr/>
          </p:nvSpPr>
          <p:spPr bwMode="auto">
            <a:xfrm>
              <a:off x="3902" y="2274"/>
              <a:ext cx="322" cy="1"/>
            </a:xfrm>
            <a:prstGeom prst="rect">
              <a:avLst/>
            </a:prstGeom>
            <a:solidFill>
              <a:srgbClr val="DBB7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0" name="Rectangle 669"/>
            <p:cNvSpPr>
              <a:spLocks noChangeArrowheads="1"/>
            </p:cNvSpPr>
            <p:nvPr/>
          </p:nvSpPr>
          <p:spPr bwMode="auto">
            <a:xfrm>
              <a:off x="3902" y="2275"/>
              <a:ext cx="322" cy="1"/>
            </a:xfrm>
            <a:prstGeom prst="rect">
              <a:avLst/>
            </a:prstGeom>
            <a:solidFill>
              <a:srgbClr val="DBB7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1" name="Rectangle 670"/>
            <p:cNvSpPr>
              <a:spLocks noChangeArrowheads="1"/>
            </p:cNvSpPr>
            <p:nvPr/>
          </p:nvSpPr>
          <p:spPr bwMode="auto">
            <a:xfrm>
              <a:off x="3902" y="2276"/>
              <a:ext cx="322" cy="1"/>
            </a:xfrm>
            <a:prstGeom prst="rect">
              <a:avLst/>
            </a:prstGeom>
            <a:solidFill>
              <a:srgbClr val="DBB6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2" name="Rectangle 671"/>
            <p:cNvSpPr>
              <a:spLocks noChangeArrowheads="1"/>
            </p:cNvSpPr>
            <p:nvPr/>
          </p:nvSpPr>
          <p:spPr bwMode="auto">
            <a:xfrm>
              <a:off x="3902" y="2277"/>
              <a:ext cx="322" cy="2"/>
            </a:xfrm>
            <a:prstGeom prst="rect">
              <a:avLst/>
            </a:prstGeom>
            <a:solidFill>
              <a:srgbClr val="D9B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3" name="Rectangle 672"/>
            <p:cNvSpPr>
              <a:spLocks noChangeArrowheads="1"/>
            </p:cNvSpPr>
            <p:nvPr/>
          </p:nvSpPr>
          <p:spPr bwMode="auto">
            <a:xfrm>
              <a:off x="3902" y="2279"/>
              <a:ext cx="322" cy="1"/>
            </a:xfrm>
            <a:prstGeom prst="rect">
              <a:avLst/>
            </a:prstGeom>
            <a:solidFill>
              <a:srgbClr val="D9B3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4" name="Rectangle 673"/>
            <p:cNvSpPr>
              <a:spLocks noChangeArrowheads="1"/>
            </p:cNvSpPr>
            <p:nvPr/>
          </p:nvSpPr>
          <p:spPr bwMode="auto">
            <a:xfrm>
              <a:off x="3902" y="2280"/>
              <a:ext cx="322" cy="1"/>
            </a:xfrm>
            <a:prstGeom prst="rect">
              <a:avLst/>
            </a:prstGeom>
            <a:solidFill>
              <a:srgbClr val="D9B2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5" name="Rectangle 674"/>
            <p:cNvSpPr>
              <a:spLocks noChangeArrowheads="1"/>
            </p:cNvSpPr>
            <p:nvPr/>
          </p:nvSpPr>
          <p:spPr bwMode="auto">
            <a:xfrm>
              <a:off x="3902" y="2281"/>
              <a:ext cx="322" cy="1"/>
            </a:xfrm>
            <a:prstGeom prst="rect">
              <a:avLst/>
            </a:prstGeom>
            <a:solidFill>
              <a:srgbClr val="D9B2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6" name="Rectangle 675"/>
            <p:cNvSpPr>
              <a:spLocks noChangeArrowheads="1"/>
            </p:cNvSpPr>
            <p:nvPr/>
          </p:nvSpPr>
          <p:spPr bwMode="auto">
            <a:xfrm>
              <a:off x="3902" y="2282"/>
              <a:ext cx="322" cy="1"/>
            </a:xfrm>
            <a:prstGeom prst="rect">
              <a:avLst/>
            </a:prstGeom>
            <a:solidFill>
              <a:srgbClr val="D6B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7" name="Rectangle 676"/>
            <p:cNvSpPr>
              <a:spLocks noChangeArrowheads="1"/>
            </p:cNvSpPr>
            <p:nvPr/>
          </p:nvSpPr>
          <p:spPr bwMode="auto">
            <a:xfrm>
              <a:off x="3902" y="2283"/>
              <a:ext cx="322" cy="1"/>
            </a:xfrm>
            <a:prstGeom prst="rect">
              <a:avLst/>
            </a:prstGeom>
            <a:solidFill>
              <a:srgbClr val="D6AF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8" name="Rectangle 677"/>
            <p:cNvSpPr>
              <a:spLocks noChangeArrowheads="1"/>
            </p:cNvSpPr>
            <p:nvPr/>
          </p:nvSpPr>
          <p:spPr bwMode="auto">
            <a:xfrm>
              <a:off x="3902" y="2284"/>
              <a:ext cx="322" cy="2"/>
            </a:xfrm>
            <a:prstGeom prst="rect">
              <a:avLst/>
            </a:prstGeom>
            <a:solidFill>
              <a:srgbClr val="D6AD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9" name="Rectangle 678"/>
            <p:cNvSpPr>
              <a:spLocks noChangeArrowheads="1"/>
            </p:cNvSpPr>
            <p:nvPr/>
          </p:nvSpPr>
          <p:spPr bwMode="auto">
            <a:xfrm>
              <a:off x="3902" y="2286"/>
              <a:ext cx="322" cy="1"/>
            </a:xfrm>
            <a:prstGeom prst="rect">
              <a:avLst/>
            </a:prstGeom>
            <a:solidFill>
              <a:srgbClr val="D6AC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0" name="Rectangle 679"/>
            <p:cNvSpPr>
              <a:spLocks noChangeArrowheads="1"/>
            </p:cNvSpPr>
            <p:nvPr/>
          </p:nvSpPr>
          <p:spPr bwMode="auto">
            <a:xfrm>
              <a:off x="3902" y="2287"/>
              <a:ext cx="322" cy="1"/>
            </a:xfrm>
            <a:prstGeom prst="rect">
              <a:avLst/>
            </a:prstGeom>
            <a:solidFill>
              <a:srgbClr val="D4AA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1" name="Rectangle 680"/>
            <p:cNvSpPr>
              <a:spLocks noChangeArrowheads="1"/>
            </p:cNvSpPr>
            <p:nvPr/>
          </p:nvSpPr>
          <p:spPr bwMode="auto">
            <a:xfrm>
              <a:off x="3902" y="2288"/>
              <a:ext cx="322" cy="1"/>
            </a:xfrm>
            <a:prstGeom prst="rect">
              <a:avLst/>
            </a:prstGeom>
            <a:solidFill>
              <a:srgbClr val="D4AA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2" name="Rectangle 681"/>
            <p:cNvSpPr>
              <a:spLocks noChangeArrowheads="1"/>
            </p:cNvSpPr>
            <p:nvPr/>
          </p:nvSpPr>
          <p:spPr bwMode="auto">
            <a:xfrm>
              <a:off x="3902" y="2289"/>
              <a:ext cx="322" cy="1"/>
            </a:xfrm>
            <a:prstGeom prst="rect">
              <a:avLst/>
            </a:prstGeom>
            <a:solidFill>
              <a:srgbClr val="D4A9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3" name="Rectangle 682"/>
            <p:cNvSpPr>
              <a:spLocks noChangeArrowheads="1"/>
            </p:cNvSpPr>
            <p:nvPr/>
          </p:nvSpPr>
          <p:spPr bwMode="auto">
            <a:xfrm>
              <a:off x="3902" y="2290"/>
              <a:ext cx="322" cy="2"/>
            </a:xfrm>
            <a:prstGeom prst="rect">
              <a:avLst/>
            </a:prstGeom>
            <a:solidFill>
              <a:srgbClr val="D4A8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4" name="Rectangle 683"/>
            <p:cNvSpPr>
              <a:spLocks noChangeArrowheads="1"/>
            </p:cNvSpPr>
            <p:nvPr/>
          </p:nvSpPr>
          <p:spPr bwMode="auto">
            <a:xfrm>
              <a:off x="3902" y="2292"/>
              <a:ext cx="322" cy="1"/>
            </a:xfrm>
            <a:prstGeom prst="rect">
              <a:avLst/>
            </a:prstGeom>
            <a:solidFill>
              <a:srgbClr val="D1A6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5" name="Rectangle 684"/>
            <p:cNvSpPr>
              <a:spLocks noChangeArrowheads="1"/>
            </p:cNvSpPr>
            <p:nvPr/>
          </p:nvSpPr>
          <p:spPr bwMode="auto">
            <a:xfrm>
              <a:off x="3902" y="2293"/>
              <a:ext cx="322" cy="1"/>
            </a:xfrm>
            <a:prstGeom prst="rect">
              <a:avLst/>
            </a:prstGeom>
            <a:solidFill>
              <a:srgbClr val="D1A5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6" name="Rectangle 685"/>
            <p:cNvSpPr>
              <a:spLocks noChangeArrowheads="1"/>
            </p:cNvSpPr>
            <p:nvPr/>
          </p:nvSpPr>
          <p:spPr bwMode="auto">
            <a:xfrm>
              <a:off x="3902" y="2294"/>
              <a:ext cx="322" cy="1"/>
            </a:xfrm>
            <a:prstGeom prst="rect">
              <a:avLst/>
            </a:prstGeom>
            <a:solidFill>
              <a:srgbClr val="D1A5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7" name="Rectangle 686"/>
            <p:cNvSpPr>
              <a:spLocks noChangeArrowheads="1"/>
            </p:cNvSpPr>
            <p:nvPr/>
          </p:nvSpPr>
          <p:spPr bwMode="auto">
            <a:xfrm>
              <a:off x="3902" y="2295"/>
              <a:ext cx="322" cy="1"/>
            </a:xfrm>
            <a:prstGeom prst="rect">
              <a:avLst/>
            </a:prstGeom>
            <a:solidFill>
              <a:srgbClr val="D1A5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8" name="Rectangle 687"/>
            <p:cNvSpPr>
              <a:spLocks noChangeArrowheads="1"/>
            </p:cNvSpPr>
            <p:nvPr/>
          </p:nvSpPr>
          <p:spPr bwMode="auto">
            <a:xfrm>
              <a:off x="3902" y="2296"/>
              <a:ext cx="322" cy="1"/>
            </a:xfrm>
            <a:prstGeom prst="rect">
              <a:avLst/>
            </a:prstGeom>
            <a:solidFill>
              <a:srgbClr val="CFA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9" name="Rectangle 688"/>
            <p:cNvSpPr>
              <a:spLocks noChangeArrowheads="1"/>
            </p:cNvSpPr>
            <p:nvPr/>
          </p:nvSpPr>
          <p:spPr bwMode="auto">
            <a:xfrm>
              <a:off x="3902" y="2297"/>
              <a:ext cx="322" cy="2"/>
            </a:xfrm>
            <a:prstGeom prst="rect">
              <a:avLst/>
            </a:prstGeom>
            <a:solidFill>
              <a:srgbClr val="CFA0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0" name="Rectangle 689"/>
            <p:cNvSpPr>
              <a:spLocks noChangeArrowheads="1"/>
            </p:cNvSpPr>
            <p:nvPr/>
          </p:nvSpPr>
          <p:spPr bwMode="auto">
            <a:xfrm>
              <a:off x="3902" y="2299"/>
              <a:ext cx="322" cy="1"/>
            </a:xfrm>
            <a:prstGeom prst="rect">
              <a:avLst/>
            </a:prstGeom>
            <a:solidFill>
              <a:srgbClr val="CFA0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1" name="Rectangle 690"/>
            <p:cNvSpPr>
              <a:spLocks noChangeArrowheads="1"/>
            </p:cNvSpPr>
            <p:nvPr/>
          </p:nvSpPr>
          <p:spPr bwMode="auto">
            <a:xfrm>
              <a:off x="3902" y="2300"/>
              <a:ext cx="322" cy="1"/>
            </a:xfrm>
            <a:prstGeom prst="rect">
              <a:avLst/>
            </a:prstGeom>
            <a:solidFill>
              <a:srgbClr val="CC9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2" name="Rectangle 691"/>
            <p:cNvSpPr>
              <a:spLocks noChangeArrowheads="1"/>
            </p:cNvSpPr>
            <p:nvPr/>
          </p:nvSpPr>
          <p:spPr bwMode="auto">
            <a:xfrm>
              <a:off x="3902" y="2301"/>
              <a:ext cx="322" cy="1"/>
            </a:xfrm>
            <a:prstGeom prst="rect">
              <a:avLst/>
            </a:prstGeom>
            <a:solidFill>
              <a:srgbClr val="CC9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3" name="Rectangle 692"/>
            <p:cNvSpPr>
              <a:spLocks noChangeArrowheads="1"/>
            </p:cNvSpPr>
            <p:nvPr/>
          </p:nvSpPr>
          <p:spPr bwMode="auto">
            <a:xfrm>
              <a:off x="3902" y="2302"/>
              <a:ext cx="322" cy="1"/>
            </a:xfrm>
            <a:prstGeom prst="rect">
              <a:avLst/>
            </a:prstGeom>
            <a:solidFill>
              <a:srgbClr val="CC9D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4" name="Rectangle 693"/>
            <p:cNvSpPr>
              <a:spLocks noChangeArrowheads="1"/>
            </p:cNvSpPr>
            <p:nvPr/>
          </p:nvSpPr>
          <p:spPr bwMode="auto">
            <a:xfrm>
              <a:off x="3902" y="2303"/>
              <a:ext cx="322" cy="1"/>
            </a:xfrm>
            <a:prstGeom prst="rect">
              <a:avLst/>
            </a:prstGeom>
            <a:solidFill>
              <a:srgbClr val="CC9C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5" name="Rectangle 694"/>
            <p:cNvSpPr>
              <a:spLocks noChangeArrowheads="1"/>
            </p:cNvSpPr>
            <p:nvPr/>
          </p:nvSpPr>
          <p:spPr bwMode="auto">
            <a:xfrm>
              <a:off x="3902" y="2304"/>
              <a:ext cx="322" cy="2"/>
            </a:xfrm>
            <a:prstGeom prst="rect">
              <a:avLst/>
            </a:prstGeom>
            <a:solidFill>
              <a:srgbClr val="C998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6" name="Rectangle 695"/>
            <p:cNvSpPr>
              <a:spLocks noChangeArrowheads="1"/>
            </p:cNvSpPr>
            <p:nvPr/>
          </p:nvSpPr>
          <p:spPr bwMode="auto">
            <a:xfrm>
              <a:off x="3902" y="2306"/>
              <a:ext cx="322" cy="1"/>
            </a:xfrm>
            <a:prstGeom prst="rect">
              <a:avLst/>
            </a:prstGeom>
            <a:solidFill>
              <a:srgbClr val="C99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7" name="Rectangle 696"/>
            <p:cNvSpPr>
              <a:spLocks noChangeArrowheads="1"/>
            </p:cNvSpPr>
            <p:nvPr/>
          </p:nvSpPr>
          <p:spPr bwMode="auto">
            <a:xfrm>
              <a:off x="3902" y="2307"/>
              <a:ext cx="322" cy="1"/>
            </a:xfrm>
            <a:prstGeom prst="rect">
              <a:avLst/>
            </a:prstGeom>
            <a:solidFill>
              <a:srgbClr val="C99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8" name="Rectangle 697"/>
            <p:cNvSpPr>
              <a:spLocks noChangeArrowheads="1"/>
            </p:cNvSpPr>
            <p:nvPr/>
          </p:nvSpPr>
          <p:spPr bwMode="auto">
            <a:xfrm>
              <a:off x="3902" y="2308"/>
              <a:ext cx="322" cy="1"/>
            </a:xfrm>
            <a:prstGeom prst="rect">
              <a:avLst/>
            </a:prstGeom>
            <a:solidFill>
              <a:srgbClr val="C99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9" name="Rectangle 698"/>
            <p:cNvSpPr>
              <a:spLocks noChangeArrowheads="1"/>
            </p:cNvSpPr>
            <p:nvPr/>
          </p:nvSpPr>
          <p:spPr bwMode="auto">
            <a:xfrm>
              <a:off x="3902" y="2309"/>
              <a:ext cx="322" cy="1"/>
            </a:xfrm>
            <a:prstGeom prst="rect">
              <a:avLst/>
            </a:prstGeom>
            <a:solidFill>
              <a:srgbClr val="C795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0" name="Rectangle 699"/>
            <p:cNvSpPr>
              <a:spLocks noChangeArrowheads="1"/>
            </p:cNvSpPr>
            <p:nvPr/>
          </p:nvSpPr>
          <p:spPr bwMode="auto">
            <a:xfrm>
              <a:off x="3902" y="2310"/>
              <a:ext cx="322" cy="2"/>
            </a:xfrm>
            <a:prstGeom prst="rect">
              <a:avLst/>
            </a:prstGeom>
            <a:solidFill>
              <a:srgbClr val="C795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1" name="Rectangle 700"/>
            <p:cNvSpPr>
              <a:spLocks noChangeArrowheads="1"/>
            </p:cNvSpPr>
            <p:nvPr/>
          </p:nvSpPr>
          <p:spPr bwMode="auto">
            <a:xfrm>
              <a:off x="3902" y="2312"/>
              <a:ext cx="322" cy="1"/>
            </a:xfrm>
            <a:prstGeom prst="rect">
              <a:avLst/>
            </a:prstGeom>
            <a:solidFill>
              <a:srgbClr val="C795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2" name="Rectangle 701"/>
            <p:cNvSpPr>
              <a:spLocks noChangeArrowheads="1"/>
            </p:cNvSpPr>
            <p:nvPr/>
          </p:nvSpPr>
          <p:spPr bwMode="auto">
            <a:xfrm>
              <a:off x="3902" y="2313"/>
              <a:ext cx="322" cy="1"/>
            </a:xfrm>
            <a:prstGeom prst="rect">
              <a:avLst/>
            </a:prstGeom>
            <a:solidFill>
              <a:srgbClr val="C792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3" name="Rectangle 702"/>
            <p:cNvSpPr>
              <a:spLocks noChangeArrowheads="1"/>
            </p:cNvSpPr>
            <p:nvPr/>
          </p:nvSpPr>
          <p:spPr bwMode="auto">
            <a:xfrm>
              <a:off x="3902" y="2314"/>
              <a:ext cx="322" cy="1"/>
            </a:xfrm>
            <a:prstGeom prst="rect">
              <a:avLst/>
            </a:prstGeom>
            <a:solidFill>
              <a:srgbClr val="C490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4" name="Rectangle 703"/>
            <p:cNvSpPr>
              <a:spLocks noChangeArrowheads="1"/>
            </p:cNvSpPr>
            <p:nvPr/>
          </p:nvSpPr>
          <p:spPr bwMode="auto">
            <a:xfrm>
              <a:off x="3902" y="2315"/>
              <a:ext cx="322" cy="1"/>
            </a:xfrm>
            <a:prstGeom prst="rect">
              <a:avLst/>
            </a:prstGeom>
            <a:solidFill>
              <a:srgbClr val="C490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5" name="Rectangle 704"/>
            <p:cNvSpPr>
              <a:spLocks noChangeArrowheads="1"/>
            </p:cNvSpPr>
            <p:nvPr/>
          </p:nvSpPr>
          <p:spPr bwMode="auto">
            <a:xfrm>
              <a:off x="3902" y="2316"/>
              <a:ext cx="322" cy="1"/>
            </a:xfrm>
            <a:prstGeom prst="rect">
              <a:avLst/>
            </a:prstGeom>
            <a:solidFill>
              <a:srgbClr val="C48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6" name="Rectangle 705"/>
            <p:cNvSpPr>
              <a:spLocks noChangeArrowheads="1"/>
            </p:cNvSpPr>
            <p:nvPr/>
          </p:nvSpPr>
          <p:spPr bwMode="auto">
            <a:xfrm>
              <a:off x="3902" y="2317"/>
              <a:ext cx="322" cy="2"/>
            </a:xfrm>
            <a:prstGeom prst="rect">
              <a:avLst/>
            </a:prstGeom>
            <a:solidFill>
              <a:srgbClr val="C48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7" name="Rectangle 706"/>
            <p:cNvSpPr>
              <a:spLocks noChangeArrowheads="1"/>
            </p:cNvSpPr>
            <p:nvPr/>
          </p:nvSpPr>
          <p:spPr bwMode="auto">
            <a:xfrm>
              <a:off x="3902" y="2319"/>
              <a:ext cx="322" cy="1"/>
            </a:xfrm>
            <a:prstGeom prst="rect">
              <a:avLst/>
            </a:prstGeom>
            <a:solidFill>
              <a:srgbClr val="C28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8" name="Rectangle 707"/>
            <p:cNvSpPr>
              <a:spLocks noChangeArrowheads="1"/>
            </p:cNvSpPr>
            <p:nvPr/>
          </p:nvSpPr>
          <p:spPr bwMode="auto">
            <a:xfrm>
              <a:off x="3902" y="2320"/>
              <a:ext cx="322" cy="1"/>
            </a:xfrm>
            <a:prstGeom prst="rect">
              <a:avLst/>
            </a:prstGeom>
            <a:solidFill>
              <a:srgbClr val="C28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89" name="Rectangle 708"/>
            <p:cNvSpPr>
              <a:spLocks noChangeArrowheads="1"/>
            </p:cNvSpPr>
            <p:nvPr/>
          </p:nvSpPr>
          <p:spPr bwMode="auto">
            <a:xfrm>
              <a:off x="3902" y="2321"/>
              <a:ext cx="322" cy="1"/>
            </a:xfrm>
            <a:prstGeom prst="rect">
              <a:avLst/>
            </a:prstGeom>
            <a:solidFill>
              <a:srgbClr val="C28B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0" name="Rectangle 709"/>
            <p:cNvSpPr>
              <a:spLocks noChangeArrowheads="1"/>
            </p:cNvSpPr>
            <p:nvPr/>
          </p:nvSpPr>
          <p:spPr bwMode="auto">
            <a:xfrm>
              <a:off x="3902" y="2322"/>
              <a:ext cx="322" cy="1"/>
            </a:xfrm>
            <a:prstGeom prst="rect">
              <a:avLst/>
            </a:prstGeom>
            <a:solidFill>
              <a:srgbClr val="BF88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1" name="Rectangle 710"/>
            <p:cNvSpPr>
              <a:spLocks noChangeArrowheads="1"/>
            </p:cNvSpPr>
            <p:nvPr/>
          </p:nvSpPr>
          <p:spPr bwMode="auto">
            <a:xfrm>
              <a:off x="3902" y="2323"/>
              <a:ext cx="322" cy="1"/>
            </a:xfrm>
            <a:prstGeom prst="rect">
              <a:avLst/>
            </a:prstGeom>
            <a:solidFill>
              <a:srgbClr val="BF88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2" name="Rectangle 711"/>
            <p:cNvSpPr>
              <a:spLocks noChangeArrowheads="1"/>
            </p:cNvSpPr>
            <p:nvPr/>
          </p:nvSpPr>
          <p:spPr bwMode="auto">
            <a:xfrm>
              <a:off x="3902" y="2324"/>
              <a:ext cx="322" cy="2"/>
            </a:xfrm>
            <a:prstGeom prst="rect">
              <a:avLst/>
            </a:prstGeom>
            <a:solidFill>
              <a:srgbClr val="BF88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3" name="Rectangle 712"/>
            <p:cNvSpPr>
              <a:spLocks noChangeArrowheads="1"/>
            </p:cNvSpPr>
            <p:nvPr/>
          </p:nvSpPr>
          <p:spPr bwMode="auto">
            <a:xfrm>
              <a:off x="3902" y="2326"/>
              <a:ext cx="322" cy="1"/>
            </a:xfrm>
            <a:prstGeom prst="rect">
              <a:avLst/>
            </a:prstGeom>
            <a:solidFill>
              <a:srgbClr val="BF87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4" name="Rectangle 713"/>
            <p:cNvSpPr>
              <a:spLocks noChangeArrowheads="1"/>
            </p:cNvSpPr>
            <p:nvPr/>
          </p:nvSpPr>
          <p:spPr bwMode="auto">
            <a:xfrm>
              <a:off x="3902" y="2327"/>
              <a:ext cx="322" cy="1"/>
            </a:xfrm>
            <a:prstGeom prst="rect">
              <a:avLst/>
            </a:prstGeom>
            <a:solidFill>
              <a:srgbClr val="BD85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5" name="Rectangle 714"/>
            <p:cNvSpPr>
              <a:spLocks noChangeArrowheads="1"/>
            </p:cNvSpPr>
            <p:nvPr/>
          </p:nvSpPr>
          <p:spPr bwMode="auto">
            <a:xfrm>
              <a:off x="3902" y="2328"/>
              <a:ext cx="322" cy="1"/>
            </a:xfrm>
            <a:prstGeom prst="rect">
              <a:avLst/>
            </a:prstGeom>
            <a:solidFill>
              <a:srgbClr val="BD85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6" name="Rectangle 715"/>
            <p:cNvSpPr>
              <a:spLocks noChangeArrowheads="1"/>
            </p:cNvSpPr>
            <p:nvPr/>
          </p:nvSpPr>
          <p:spPr bwMode="auto">
            <a:xfrm>
              <a:off x="3902" y="2329"/>
              <a:ext cx="322" cy="1"/>
            </a:xfrm>
            <a:prstGeom prst="rect">
              <a:avLst/>
            </a:prstGeom>
            <a:solidFill>
              <a:srgbClr val="BD84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7" name="Rectangle 716"/>
            <p:cNvSpPr>
              <a:spLocks noChangeArrowheads="1"/>
            </p:cNvSpPr>
            <p:nvPr/>
          </p:nvSpPr>
          <p:spPr bwMode="auto">
            <a:xfrm>
              <a:off x="3902" y="2330"/>
              <a:ext cx="322" cy="2"/>
            </a:xfrm>
            <a:prstGeom prst="rect">
              <a:avLst/>
            </a:prstGeom>
            <a:solidFill>
              <a:srgbClr val="BD84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8" name="Rectangle 717"/>
            <p:cNvSpPr>
              <a:spLocks noChangeArrowheads="1"/>
            </p:cNvSpPr>
            <p:nvPr/>
          </p:nvSpPr>
          <p:spPr bwMode="auto">
            <a:xfrm>
              <a:off x="3902" y="2332"/>
              <a:ext cx="322" cy="1"/>
            </a:xfrm>
            <a:prstGeom prst="rect">
              <a:avLst/>
            </a:prstGeom>
            <a:solidFill>
              <a:srgbClr val="BA80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99" name="Rectangle 718"/>
            <p:cNvSpPr>
              <a:spLocks noChangeArrowheads="1"/>
            </p:cNvSpPr>
            <p:nvPr/>
          </p:nvSpPr>
          <p:spPr bwMode="auto">
            <a:xfrm>
              <a:off x="3902" y="2333"/>
              <a:ext cx="322" cy="1"/>
            </a:xfrm>
            <a:prstGeom prst="rect">
              <a:avLst/>
            </a:prstGeom>
            <a:solidFill>
              <a:srgbClr val="BA80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0" name="Rectangle 719"/>
            <p:cNvSpPr>
              <a:spLocks noChangeArrowheads="1"/>
            </p:cNvSpPr>
            <p:nvPr/>
          </p:nvSpPr>
          <p:spPr bwMode="auto">
            <a:xfrm>
              <a:off x="3902" y="2334"/>
              <a:ext cx="322" cy="1"/>
            </a:xfrm>
            <a:prstGeom prst="rect">
              <a:avLst/>
            </a:prstGeom>
            <a:solidFill>
              <a:srgbClr val="BA80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1" name="Rectangle 720"/>
            <p:cNvSpPr>
              <a:spLocks noChangeArrowheads="1"/>
            </p:cNvSpPr>
            <p:nvPr/>
          </p:nvSpPr>
          <p:spPr bwMode="auto">
            <a:xfrm>
              <a:off x="3902" y="2335"/>
              <a:ext cx="322" cy="1"/>
            </a:xfrm>
            <a:prstGeom prst="rect">
              <a:avLst/>
            </a:prstGeom>
            <a:solidFill>
              <a:srgbClr val="BA7F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2" name="Rectangle 721"/>
            <p:cNvSpPr>
              <a:spLocks noChangeArrowheads="1"/>
            </p:cNvSpPr>
            <p:nvPr/>
          </p:nvSpPr>
          <p:spPr bwMode="auto">
            <a:xfrm>
              <a:off x="3902" y="2336"/>
              <a:ext cx="322" cy="1"/>
            </a:xfrm>
            <a:prstGeom prst="rect">
              <a:avLst/>
            </a:prstGeom>
            <a:solidFill>
              <a:srgbClr val="B87D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3" name="Rectangle 722"/>
            <p:cNvSpPr>
              <a:spLocks noChangeArrowheads="1"/>
            </p:cNvSpPr>
            <p:nvPr/>
          </p:nvSpPr>
          <p:spPr bwMode="auto">
            <a:xfrm>
              <a:off x="3902" y="2337"/>
              <a:ext cx="322" cy="2"/>
            </a:xfrm>
            <a:prstGeom prst="rect">
              <a:avLst/>
            </a:prstGeom>
            <a:solidFill>
              <a:srgbClr val="B87D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4" name="Rectangle 723"/>
            <p:cNvSpPr>
              <a:spLocks noChangeArrowheads="1"/>
            </p:cNvSpPr>
            <p:nvPr/>
          </p:nvSpPr>
          <p:spPr bwMode="auto">
            <a:xfrm>
              <a:off x="3902" y="2339"/>
              <a:ext cx="322" cy="1"/>
            </a:xfrm>
            <a:prstGeom prst="rect">
              <a:avLst/>
            </a:prstGeom>
            <a:solidFill>
              <a:srgbClr val="B87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5" name="Rectangle 724"/>
            <p:cNvSpPr>
              <a:spLocks noChangeArrowheads="1"/>
            </p:cNvSpPr>
            <p:nvPr/>
          </p:nvSpPr>
          <p:spPr bwMode="auto">
            <a:xfrm>
              <a:off x="3902" y="2340"/>
              <a:ext cx="322" cy="1"/>
            </a:xfrm>
            <a:prstGeom prst="rect">
              <a:avLst/>
            </a:prstGeom>
            <a:solidFill>
              <a:srgbClr val="B57A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6" name="Rectangle 725"/>
            <p:cNvSpPr>
              <a:spLocks noChangeArrowheads="1"/>
            </p:cNvSpPr>
            <p:nvPr/>
          </p:nvSpPr>
          <p:spPr bwMode="auto">
            <a:xfrm>
              <a:off x="3902" y="2341"/>
              <a:ext cx="322" cy="1"/>
            </a:xfrm>
            <a:prstGeom prst="rect">
              <a:avLst/>
            </a:prstGeom>
            <a:solidFill>
              <a:srgbClr val="B577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7" name="Rectangle 726"/>
            <p:cNvSpPr>
              <a:spLocks noChangeArrowheads="1"/>
            </p:cNvSpPr>
            <p:nvPr/>
          </p:nvSpPr>
          <p:spPr bwMode="auto">
            <a:xfrm>
              <a:off x="3902" y="2342"/>
              <a:ext cx="322" cy="1"/>
            </a:xfrm>
            <a:prstGeom prst="rect">
              <a:avLst/>
            </a:prstGeom>
            <a:solidFill>
              <a:srgbClr val="B577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8" name="Rectangle 727"/>
            <p:cNvSpPr>
              <a:spLocks noChangeArrowheads="1"/>
            </p:cNvSpPr>
            <p:nvPr/>
          </p:nvSpPr>
          <p:spPr bwMode="auto">
            <a:xfrm>
              <a:off x="3902" y="2343"/>
              <a:ext cx="322" cy="1"/>
            </a:xfrm>
            <a:prstGeom prst="rect">
              <a:avLst/>
            </a:prstGeom>
            <a:solidFill>
              <a:srgbClr val="B577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09" name="Rectangle 728"/>
            <p:cNvSpPr>
              <a:spLocks noChangeArrowheads="1"/>
            </p:cNvSpPr>
            <p:nvPr/>
          </p:nvSpPr>
          <p:spPr bwMode="auto">
            <a:xfrm>
              <a:off x="3902" y="2344"/>
              <a:ext cx="322" cy="2"/>
            </a:xfrm>
            <a:prstGeom prst="rect">
              <a:avLst/>
            </a:prstGeom>
            <a:solidFill>
              <a:srgbClr val="B375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0" name="Rectangle 729"/>
            <p:cNvSpPr>
              <a:spLocks noChangeArrowheads="1"/>
            </p:cNvSpPr>
            <p:nvPr/>
          </p:nvSpPr>
          <p:spPr bwMode="auto">
            <a:xfrm>
              <a:off x="3902" y="2346"/>
              <a:ext cx="322" cy="1"/>
            </a:xfrm>
            <a:prstGeom prst="rect">
              <a:avLst/>
            </a:prstGeom>
            <a:solidFill>
              <a:srgbClr val="B375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1" name="Rectangle 730"/>
            <p:cNvSpPr>
              <a:spLocks noChangeArrowheads="1"/>
            </p:cNvSpPr>
            <p:nvPr/>
          </p:nvSpPr>
          <p:spPr bwMode="auto">
            <a:xfrm>
              <a:off x="3902" y="2347"/>
              <a:ext cx="322" cy="1"/>
            </a:xfrm>
            <a:prstGeom prst="rect">
              <a:avLst/>
            </a:prstGeom>
            <a:solidFill>
              <a:srgbClr val="B375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2" name="Rectangle 731"/>
            <p:cNvSpPr>
              <a:spLocks noChangeArrowheads="1"/>
            </p:cNvSpPr>
            <p:nvPr/>
          </p:nvSpPr>
          <p:spPr bwMode="auto">
            <a:xfrm>
              <a:off x="3902" y="2348"/>
              <a:ext cx="322" cy="1"/>
            </a:xfrm>
            <a:prstGeom prst="rect">
              <a:avLst/>
            </a:prstGeom>
            <a:solidFill>
              <a:srgbClr val="B374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3" name="Rectangle 732"/>
            <p:cNvSpPr>
              <a:spLocks noChangeArrowheads="1"/>
            </p:cNvSpPr>
            <p:nvPr/>
          </p:nvSpPr>
          <p:spPr bwMode="auto">
            <a:xfrm>
              <a:off x="3902" y="2349"/>
              <a:ext cx="322" cy="1"/>
            </a:xfrm>
            <a:prstGeom prst="rect">
              <a:avLst/>
            </a:prstGeom>
            <a:solidFill>
              <a:srgbClr val="B072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4" name="Rectangle 733"/>
            <p:cNvSpPr>
              <a:spLocks noChangeArrowheads="1"/>
            </p:cNvSpPr>
            <p:nvPr/>
          </p:nvSpPr>
          <p:spPr bwMode="auto">
            <a:xfrm>
              <a:off x="3902" y="2350"/>
              <a:ext cx="322" cy="2"/>
            </a:xfrm>
            <a:prstGeom prst="rect">
              <a:avLst/>
            </a:prstGeom>
            <a:solidFill>
              <a:srgbClr val="B071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5" name="Rectangle 734"/>
            <p:cNvSpPr>
              <a:spLocks noChangeArrowheads="1"/>
            </p:cNvSpPr>
            <p:nvPr/>
          </p:nvSpPr>
          <p:spPr bwMode="auto">
            <a:xfrm>
              <a:off x="3902" y="2352"/>
              <a:ext cx="322" cy="1"/>
            </a:xfrm>
            <a:prstGeom prst="rect">
              <a:avLst/>
            </a:prstGeom>
            <a:solidFill>
              <a:srgbClr val="B071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6" name="Rectangle 735"/>
            <p:cNvSpPr>
              <a:spLocks noChangeArrowheads="1"/>
            </p:cNvSpPr>
            <p:nvPr/>
          </p:nvSpPr>
          <p:spPr bwMode="auto">
            <a:xfrm>
              <a:off x="3902" y="2353"/>
              <a:ext cx="322" cy="1"/>
            </a:xfrm>
            <a:prstGeom prst="rect">
              <a:avLst/>
            </a:prstGeom>
            <a:solidFill>
              <a:srgbClr val="AD6E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7" name="Rectangle 736"/>
            <p:cNvSpPr>
              <a:spLocks noChangeArrowheads="1"/>
            </p:cNvSpPr>
            <p:nvPr/>
          </p:nvSpPr>
          <p:spPr bwMode="auto">
            <a:xfrm>
              <a:off x="3902" y="2354"/>
              <a:ext cx="322" cy="1"/>
            </a:xfrm>
            <a:prstGeom prst="rect">
              <a:avLst/>
            </a:prstGeom>
            <a:solidFill>
              <a:srgbClr val="AD6D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8" name="Rectangle 737"/>
            <p:cNvSpPr>
              <a:spLocks noChangeArrowheads="1"/>
            </p:cNvSpPr>
            <p:nvPr/>
          </p:nvSpPr>
          <p:spPr bwMode="auto">
            <a:xfrm>
              <a:off x="3902" y="2355"/>
              <a:ext cx="322" cy="1"/>
            </a:xfrm>
            <a:prstGeom prst="rect">
              <a:avLst/>
            </a:prstGeom>
            <a:solidFill>
              <a:srgbClr val="AD6D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19" name="Rectangle 738"/>
            <p:cNvSpPr>
              <a:spLocks noChangeArrowheads="1"/>
            </p:cNvSpPr>
            <p:nvPr/>
          </p:nvSpPr>
          <p:spPr bwMode="auto">
            <a:xfrm>
              <a:off x="3902" y="2356"/>
              <a:ext cx="322" cy="1"/>
            </a:xfrm>
            <a:prstGeom prst="rect">
              <a:avLst/>
            </a:prstGeom>
            <a:solidFill>
              <a:srgbClr val="AD6D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0" name="Rectangle 739"/>
            <p:cNvSpPr>
              <a:spLocks noChangeArrowheads="1"/>
            </p:cNvSpPr>
            <p:nvPr/>
          </p:nvSpPr>
          <p:spPr bwMode="auto">
            <a:xfrm>
              <a:off x="3902" y="2357"/>
              <a:ext cx="322" cy="2"/>
            </a:xfrm>
            <a:prstGeom prst="rect">
              <a:avLst/>
            </a:prstGeom>
            <a:solidFill>
              <a:srgbClr val="AB6A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1" name="Rectangle 740"/>
            <p:cNvSpPr>
              <a:spLocks noChangeArrowheads="1"/>
            </p:cNvSpPr>
            <p:nvPr/>
          </p:nvSpPr>
          <p:spPr bwMode="auto">
            <a:xfrm>
              <a:off x="3902" y="2359"/>
              <a:ext cx="322" cy="1"/>
            </a:xfrm>
            <a:prstGeom prst="rect">
              <a:avLst/>
            </a:prstGeom>
            <a:solidFill>
              <a:srgbClr val="AB6A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2" name="Rectangle 741"/>
            <p:cNvSpPr>
              <a:spLocks noChangeArrowheads="1"/>
            </p:cNvSpPr>
            <p:nvPr/>
          </p:nvSpPr>
          <p:spPr bwMode="auto">
            <a:xfrm>
              <a:off x="3902" y="2360"/>
              <a:ext cx="322" cy="1"/>
            </a:xfrm>
            <a:prstGeom prst="rect">
              <a:avLst/>
            </a:prstGeom>
            <a:solidFill>
              <a:srgbClr val="AB69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3" name="Rectangle 742"/>
            <p:cNvSpPr>
              <a:spLocks noChangeArrowheads="1"/>
            </p:cNvSpPr>
            <p:nvPr/>
          </p:nvSpPr>
          <p:spPr bwMode="auto">
            <a:xfrm>
              <a:off x="3902" y="2361"/>
              <a:ext cx="322" cy="1"/>
            </a:xfrm>
            <a:prstGeom prst="rect">
              <a:avLst/>
            </a:prstGeom>
            <a:solidFill>
              <a:srgbClr val="AB69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4" name="Rectangle 743"/>
            <p:cNvSpPr>
              <a:spLocks noChangeArrowheads="1"/>
            </p:cNvSpPr>
            <p:nvPr/>
          </p:nvSpPr>
          <p:spPr bwMode="auto">
            <a:xfrm>
              <a:off x="3902" y="2362"/>
              <a:ext cx="322" cy="1"/>
            </a:xfrm>
            <a:prstGeom prst="rect">
              <a:avLst/>
            </a:prstGeom>
            <a:solidFill>
              <a:srgbClr val="A8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5" name="Rectangle 744"/>
            <p:cNvSpPr>
              <a:spLocks noChangeArrowheads="1"/>
            </p:cNvSpPr>
            <p:nvPr/>
          </p:nvSpPr>
          <p:spPr bwMode="auto">
            <a:xfrm>
              <a:off x="3902" y="2363"/>
              <a:ext cx="322" cy="1"/>
            </a:xfrm>
            <a:prstGeom prst="rect">
              <a:avLst/>
            </a:prstGeom>
            <a:solidFill>
              <a:srgbClr val="A86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6" name="Rectangle 745"/>
            <p:cNvSpPr>
              <a:spLocks noChangeArrowheads="1"/>
            </p:cNvSpPr>
            <p:nvPr/>
          </p:nvSpPr>
          <p:spPr bwMode="auto">
            <a:xfrm>
              <a:off x="3902" y="2364"/>
              <a:ext cx="322" cy="2"/>
            </a:xfrm>
            <a:prstGeom prst="rect">
              <a:avLst/>
            </a:prstGeom>
            <a:solidFill>
              <a:srgbClr val="A865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7" name="Rectangle 746"/>
            <p:cNvSpPr>
              <a:spLocks noChangeArrowheads="1"/>
            </p:cNvSpPr>
            <p:nvPr/>
          </p:nvSpPr>
          <p:spPr bwMode="auto">
            <a:xfrm>
              <a:off x="3902" y="2366"/>
              <a:ext cx="322" cy="1"/>
            </a:xfrm>
            <a:prstGeom prst="rect">
              <a:avLst/>
            </a:prstGeom>
            <a:solidFill>
              <a:srgbClr val="A662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8" name="Rectangle 747"/>
            <p:cNvSpPr>
              <a:spLocks noChangeArrowheads="1"/>
            </p:cNvSpPr>
            <p:nvPr/>
          </p:nvSpPr>
          <p:spPr bwMode="auto">
            <a:xfrm>
              <a:off x="3902" y="2367"/>
              <a:ext cx="322" cy="1"/>
            </a:xfrm>
            <a:prstGeom prst="rect">
              <a:avLst/>
            </a:prstGeom>
            <a:solidFill>
              <a:srgbClr val="A662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29" name="Rectangle 748"/>
            <p:cNvSpPr>
              <a:spLocks noChangeArrowheads="1"/>
            </p:cNvSpPr>
            <p:nvPr/>
          </p:nvSpPr>
          <p:spPr bwMode="auto">
            <a:xfrm>
              <a:off x="3902" y="2368"/>
              <a:ext cx="322" cy="1"/>
            </a:xfrm>
            <a:prstGeom prst="rect">
              <a:avLst/>
            </a:prstGeom>
            <a:solidFill>
              <a:srgbClr val="A662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0" name="Rectangle 749"/>
            <p:cNvSpPr>
              <a:spLocks noChangeArrowheads="1"/>
            </p:cNvSpPr>
            <p:nvPr/>
          </p:nvSpPr>
          <p:spPr bwMode="auto">
            <a:xfrm>
              <a:off x="3902" y="2369"/>
              <a:ext cx="322" cy="1"/>
            </a:xfrm>
            <a:prstGeom prst="rect">
              <a:avLst/>
            </a:prstGeom>
            <a:solidFill>
              <a:srgbClr val="A66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1" name="Rectangle 750"/>
            <p:cNvSpPr>
              <a:spLocks noChangeArrowheads="1"/>
            </p:cNvSpPr>
            <p:nvPr/>
          </p:nvSpPr>
          <p:spPr bwMode="auto">
            <a:xfrm>
              <a:off x="3902" y="2370"/>
              <a:ext cx="322" cy="2"/>
            </a:xfrm>
            <a:prstGeom prst="rect">
              <a:avLst/>
            </a:prstGeom>
            <a:solidFill>
              <a:srgbClr val="A360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2" name="Rectangle 751"/>
            <p:cNvSpPr>
              <a:spLocks noChangeArrowheads="1"/>
            </p:cNvSpPr>
            <p:nvPr/>
          </p:nvSpPr>
          <p:spPr bwMode="auto">
            <a:xfrm>
              <a:off x="3902" y="2372"/>
              <a:ext cx="322" cy="1"/>
            </a:xfrm>
            <a:prstGeom prst="rect">
              <a:avLst/>
            </a:prstGeom>
            <a:solidFill>
              <a:srgbClr val="A35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3" name="Rectangle 752"/>
            <p:cNvSpPr>
              <a:spLocks noChangeArrowheads="1"/>
            </p:cNvSpPr>
            <p:nvPr/>
          </p:nvSpPr>
          <p:spPr bwMode="auto">
            <a:xfrm>
              <a:off x="3902" y="2373"/>
              <a:ext cx="322" cy="1"/>
            </a:xfrm>
            <a:prstGeom prst="rect">
              <a:avLst/>
            </a:prstGeom>
            <a:solidFill>
              <a:srgbClr val="A35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4" name="Rectangle 753"/>
            <p:cNvSpPr>
              <a:spLocks noChangeArrowheads="1"/>
            </p:cNvSpPr>
            <p:nvPr/>
          </p:nvSpPr>
          <p:spPr bwMode="auto">
            <a:xfrm>
              <a:off x="3902" y="2374"/>
              <a:ext cx="322" cy="1"/>
            </a:xfrm>
            <a:prstGeom prst="rect">
              <a:avLst/>
            </a:prstGeom>
            <a:solidFill>
              <a:srgbClr val="A35F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5" name="Rectangle 754"/>
            <p:cNvSpPr>
              <a:spLocks noChangeArrowheads="1"/>
            </p:cNvSpPr>
            <p:nvPr/>
          </p:nvSpPr>
          <p:spPr bwMode="auto">
            <a:xfrm>
              <a:off x="3902" y="2375"/>
              <a:ext cx="322" cy="1"/>
            </a:xfrm>
            <a:prstGeom prst="rect">
              <a:avLst/>
            </a:prstGeom>
            <a:solidFill>
              <a:srgbClr val="A15D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6" name="Rectangle 755"/>
            <p:cNvSpPr>
              <a:spLocks noChangeArrowheads="1"/>
            </p:cNvSpPr>
            <p:nvPr/>
          </p:nvSpPr>
          <p:spPr bwMode="auto">
            <a:xfrm>
              <a:off x="3902" y="2376"/>
              <a:ext cx="322" cy="1"/>
            </a:xfrm>
            <a:prstGeom prst="rect">
              <a:avLst/>
            </a:prstGeom>
            <a:solidFill>
              <a:srgbClr val="A15D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7" name="Rectangle 756"/>
            <p:cNvSpPr>
              <a:spLocks noChangeArrowheads="1"/>
            </p:cNvSpPr>
            <p:nvPr/>
          </p:nvSpPr>
          <p:spPr bwMode="auto">
            <a:xfrm>
              <a:off x="3902" y="2377"/>
              <a:ext cx="322" cy="2"/>
            </a:xfrm>
            <a:prstGeom prst="rect">
              <a:avLst/>
            </a:prstGeom>
            <a:solidFill>
              <a:srgbClr val="A15A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8" name="Rectangle 757"/>
            <p:cNvSpPr>
              <a:spLocks noChangeArrowheads="1"/>
            </p:cNvSpPr>
            <p:nvPr/>
          </p:nvSpPr>
          <p:spPr bwMode="auto">
            <a:xfrm>
              <a:off x="3902" y="2379"/>
              <a:ext cx="322" cy="1"/>
            </a:xfrm>
            <a:prstGeom prst="rect">
              <a:avLst/>
            </a:prstGeom>
            <a:solidFill>
              <a:srgbClr val="9E58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39" name="Rectangle 758"/>
            <p:cNvSpPr>
              <a:spLocks noChangeArrowheads="1"/>
            </p:cNvSpPr>
            <p:nvPr/>
          </p:nvSpPr>
          <p:spPr bwMode="auto">
            <a:xfrm>
              <a:off x="3902" y="2380"/>
              <a:ext cx="322" cy="1"/>
            </a:xfrm>
            <a:prstGeom prst="rect">
              <a:avLst/>
            </a:prstGeom>
            <a:solidFill>
              <a:srgbClr val="9E58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40" name="Rectangle 759"/>
            <p:cNvSpPr>
              <a:spLocks noChangeArrowheads="1"/>
            </p:cNvSpPr>
            <p:nvPr/>
          </p:nvSpPr>
          <p:spPr bwMode="auto">
            <a:xfrm>
              <a:off x="3902" y="2381"/>
              <a:ext cx="322" cy="1"/>
            </a:xfrm>
            <a:prstGeom prst="rect">
              <a:avLst/>
            </a:prstGeom>
            <a:solidFill>
              <a:srgbClr val="9E57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41" name="Rectangle 760"/>
            <p:cNvSpPr>
              <a:spLocks noChangeArrowheads="1"/>
            </p:cNvSpPr>
            <p:nvPr/>
          </p:nvSpPr>
          <p:spPr bwMode="auto">
            <a:xfrm>
              <a:off x="3902" y="2382"/>
              <a:ext cx="322" cy="1"/>
            </a:xfrm>
            <a:prstGeom prst="rect">
              <a:avLst/>
            </a:prstGeom>
            <a:solidFill>
              <a:srgbClr val="9E57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42" name="Rectangle 761"/>
            <p:cNvSpPr>
              <a:spLocks noChangeArrowheads="1"/>
            </p:cNvSpPr>
            <p:nvPr/>
          </p:nvSpPr>
          <p:spPr bwMode="auto">
            <a:xfrm>
              <a:off x="3902" y="2383"/>
              <a:ext cx="322" cy="1"/>
            </a:xfrm>
            <a:prstGeom prst="rect">
              <a:avLst/>
            </a:prstGeom>
            <a:solidFill>
              <a:srgbClr val="9C55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43" name="Rectangle 762"/>
            <p:cNvSpPr>
              <a:spLocks noChangeArrowheads="1"/>
            </p:cNvSpPr>
            <p:nvPr/>
          </p:nvSpPr>
          <p:spPr bwMode="auto">
            <a:xfrm>
              <a:off x="3902" y="2384"/>
              <a:ext cx="322" cy="2"/>
            </a:xfrm>
            <a:prstGeom prst="rect">
              <a:avLst/>
            </a:prstGeom>
            <a:solidFill>
              <a:srgbClr val="9C55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45" name="Rectangle 764"/>
            <p:cNvSpPr>
              <a:spLocks noChangeArrowheads="1"/>
            </p:cNvSpPr>
            <p:nvPr/>
          </p:nvSpPr>
          <p:spPr bwMode="auto">
            <a:xfrm>
              <a:off x="4331" y="2180"/>
              <a:ext cx="6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No Change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246" name="Rectangle 765"/>
            <p:cNvSpPr>
              <a:spLocks noChangeArrowheads="1"/>
            </p:cNvSpPr>
            <p:nvPr/>
          </p:nvSpPr>
          <p:spPr bwMode="auto">
            <a:xfrm>
              <a:off x="4314" y="2324"/>
              <a:ext cx="77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EVI </a:t>
              </a:r>
              <a:br>
                <a:rPr kumimoji="0" lang="en-US" altLang="en-US" b="0" i="0" u="none" strike="noStrike" cap="none" normalizeH="0" baseline="0" dirty="0">
                  <a:ln>
                    <a:noFill/>
                  </a:ln>
                  <a:solidFill>
                    <a:srgbClr val="000000"/>
                  </a:solidFill>
                  <a:effectLst/>
                  <a:latin typeface="Century Gothic" panose="020B0502020202020204" pitchFamily="34" charset="0"/>
                </a:rPr>
              </a:br>
              <a:r>
                <a:rPr kumimoji="0" lang="en-US" altLang="en-US" b="0" i="0" u="none" strike="noStrike" cap="none" normalizeH="0" baseline="0" dirty="0">
                  <a:ln>
                    <a:noFill/>
                  </a:ln>
                  <a:solidFill>
                    <a:srgbClr val="000000"/>
                  </a:solidFill>
                  <a:effectLst/>
                  <a:latin typeface="Century Gothic" panose="020B0502020202020204" pitchFamily="34" charset="0"/>
                </a:rPr>
                <a:t>Decrease</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grpSp>
        <p:nvGrpSpPr>
          <p:cNvPr id="1466" name="Group 785"/>
          <p:cNvGrpSpPr>
            <a:grpSpLocks noChangeAspect="1"/>
          </p:cNvGrpSpPr>
          <p:nvPr/>
        </p:nvGrpSpPr>
        <p:grpSpPr bwMode="auto">
          <a:xfrm>
            <a:off x="5653932" y="5420001"/>
            <a:ext cx="2798117" cy="525471"/>
            <a:chOff x="533" y="3444"/>
            <a:chExt cx="1307" cy="217"/>
          </a:xfrm>
        </p:grpSpPr>
        <p:sp>
          <p:nvSpPr>
            <p:cNvPr id="1467" name="AutoShape 784"/>
            <p:cNvSpPr>
              <a:spLocks noChangeAspect="1" noChangeArrowheads="1" noTextEdit="1"/>
            </p:cNvSpPr>
            <p:nvPr/>
          </p:nvSpPr>
          <p:spPr bwMode="auto">
            <a:xfrm>
              <a:off x="553" y="3459"/>
              <a:ext cx="128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468" name="Rectangle 786"/>
            <p:cNvSpPr>
              <a:spLocks noChangeArrowheads="1"/>
            </p:cNvSpPr>
            <p:nvPr/>
          </p:nvSpPr>
          <p:spPr bwMode="auto">
            <a:xfrm>
              <a:off x="575" y="3558"/>
              <a:ext cx="42"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69" name="Rectangle 787"/>
            <p:cNvSpPr>
              <a:spLocks noChangeArrowheads="1"/>
            </p:cNvSpPr>
            <p:nvPr/>
          </p:nvSpPr>
          <p:spPr bwMode="auto">
            <a:xfrm>
              <a:off x="617" y="3558"/>
              <a:ext cx="41"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70" name="Rectangle 788"/>
            <p:cNvSpPr>
              <a:spLocks noChangeArrowheads="1"/>
            </p:cNvSpPr>
            <p:nvPr/>
          </p:nvSpPr>
          <p:spPr bwMode="auto">
            <a:xfrm>
              <a:off x="658" y="3558"/>
              <a:ext cx="40"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71" name="Rectangle 789"/>
            <p:cNvSpPr>
              <a:spLocks noChangeArrowheads="1"/>
            </p:cNvSpPr>
            <p:nvPr/>
          </p:nvSpPr>
          <p:spPr bwMode="auto">
            <a:xfrm>
              <a:off x="698" y="3558"/>
              <a:ext cx="42"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72" name="Rectangle 790"/>
            <p:cNvSpPr>
              <a:spLocks noChangeArrowheads="1"/>
            </p:cNvSpPr>
            <p:nvPr/>
          </p:nvSpPr>
          <p:spPr bwMode="auto">
            <a:xfrm>
              <a:off x="740" y="3558"/>
              <a:ext cx="164"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73" name="Rectangle 791"/>
            <p:cNvSpPr>
              <a:spLocks noChangeArrowheads="1"/>
            </p:cNvSpPr>
            <p:nvPr/>
          </p:nvSpPr>
          <p:spPr bwMode="auto">
            <a:xfrm>
              <a:off x="904" y="3558"/>
              <a:ext cx="164"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74" name="Rectangle 792"/>
            <p:cNvSpPr>
              <a:spLocks noChangeArrowheads="1"/>
            </p:cNvSpPr>
            <p:nvPr/>
          </p:nvSpPr>
          <p:spPr bwMode="auto">
            <a:xfrm>
              <a:off x="1068" y="3558"/>
              <a:ext cx="165"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75" name="Rectangle 793"/>
            <p:cNvSpPr>
              <a:spLocks noChangeArrowheads="1"/>
            </p:cNvSpPr>
            <p:nvPr/>
          </p:nvSpPr>
          <p:spPr bwMode="auto">
            <a:xfrm>
              <a:off x="533" y="344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476" name="Rectangle 794"/>
            <p:cNvSpPr>
              <a:spLocks noChangeArrowheads="1"/>
            </p:cNvSpPr>
            <p:nvPr/>
          </p:nvSpPr>
          <p:spPr bwMode="auto">
            <a:xfrm>
              <a:off x="675" y="344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10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477" name="Rectangle 795"/>
            <p:cNvSpPr>
              <a:spLocks noChangeArrowheads="1"/>
            </p:cNvSpPr>
            <p:nvPr/>
          </p:nvSpPr>
          <p:spPr bwMode="auto">
            <a:xfrm>
              <a:off x="839" y="344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20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478" name="Rectangle 796"/>
            <p:cNvSpPr>
              <a:spLocks noChangeArrowheads="1"/>
            </p:cNvSpPr>
            <p:nvPr/>
          </p:nvSpPr>
          <p:spPr bwMode="auto">
            <a:xfrm>
              <a:off x="1003" y="344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30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479" name="Rectangle 797"/>
            <p:cNvSpPr>
              <a:spLocks noChangeArrowheads="1"/>
            </p:cNvSpPr>
            <p:nvPr/>
          </p:nvSpPr>
          <p:spPr bwMode="auto">
            <a:xfrm>
              <a:off x="1168" y="344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40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480" name="Rectangle 798"/>
            <p:cNvSpPr>
              <a:spLocks noChangeArrowheads="1"/>
            </p:cNvSpPr>
            <p:nvPr/>
          </p:nvSpPr>
          <p:spPr bwMode="auto">
            <a:xfrm>
              <a:off x="616" y="3444"/>
              <a:ext cx="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481" name="Rectangle 799"/>
            <p:cNvSpPr>
              <a:spLocks noChangeArrowheads="1"/>
            </p:cNvSpPr>
            <p:nvPr/>
          </p:nvSpPr>
          <p:spPr bwMode="auto">
            <a:xfrm>
              <a:off x="1253" y="3525"/>
              <a:ext cx="5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Kilometers</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sp>
        <p:nvSpPr>
          <p:cNvPr id="566" name="TextBox 565"/>
          <p:cNvSpPr txBox="1"/>
          <p:nvPr/>
        </p:nvSpPr>
        <p:spPr>
          <a:xfrm>
            <a:off x="8254178" y="4970699"/>
            <a:ext cx="377385" cy="400110"/>
          </a:xfrm>
          <a:prstGeom prst="rect">
            <a:avLst/>
          </a:prstGeom>
          <a:noFill/>
        </p:spPr>
        <p:txBody>
          <a:bodyPr wrap="square" rtlCol="0">
            <a:spAutoFit/>
          </a:bodyPr>
          <a:lstStyle/>
          <a:p>
            <a:r>
              <a:rPr lang="en-US" sz="2000" dirty="0">
                <a:latin typeface="Century Gothic" panose="020B0502020202020204" pitchFamily="34" charset="0"/>
              </a:rPr>
              <a:t>N</a:t>
            </a:r>
          </a:p>
        </p:txBody>
      </p:sp>
    </p:spTree>
    <p:extLst>
      <p:ext uri="{BB962C8B-B14F-4D97-AF65-F5344CB8AC3E}">
        <p14:creationId xmlns:p14="http://schemas.microsoft.com/office/powerpoint/2010/main" val="747723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CEF4-DCE4-45DF-ABBE-F7F31570F016}"/>
              </a:ext>
            </a:extLst>
          </p:cNvPr>
          <p:cNvSpPr>
            <a:spLocks noGrp="1"/>
          </p:cNvSpPr>
          <p:nvPr>
            <p:ph type="title"/>
          </p:nvPr>
        </p:nvSpPr>
        <p:spPr>
          <a:xfrm>
            <a:off x="1328573" y="183223"/>
            <a:ext cx="10515600" cy="395898"/>
          </a:xfrm>
        </p:spPr>
        <p:txBody>
          <a:bodyPr>
            <a:normAutofit fontScale="90000"/>
          </a:bodyPr>
          <a:lstStyle/>
          <a:p>
            <a:r>
              <a:rPr lang="en-US" dirty="0"/>
              <a:t>NDVI Forecasting</a:t>
            </a:r>
          </a:p>
        </p:txBody>
      </p:sp>
      <p:pic>
        <p:nvPicPr>
          <p:cNvPr id="3" name="Picture 2">
            <a:extLst>
              <a:ext uri="{FF2B5EF4-FFF2-40B4-BE49-F238E27FC236}">
                <a16:creationId xmlns:a16="http://schemas.microsoft.com/office/drawing/2014/main" id="{28BBE162-9F09-464E-862D-23FB4A206B3B}"/>
              </a:ext>
            </a:extLst>
          </p:cNvPr>
          <p:cNvPicPr>
            <a:picLocks noChangeAspect="1"/>
          </p:cNvPicPr>
          <p:nvPr/>
        </p:nvPicPr>
        <p:blipFill>
          <a:blip r:embed="rId3"/>
          <a:stretch>
            <a:fillRect/>
          </a:stretch>
        </p:blipFill>
        <p:spPr>
          <a:xfrm>
            <a:off x="1916021" y="969780"/>
            <a:ext cx="8246881" cy="4002173"/>
          </a:xfrm>
          <a:prstGeom prst="rect">
            <a:avLst/>
          </a:prstGeom>
        </p:spPr>
      </p:pic>
      <p:sp>
        <p:nvSpPr>
          <p:cNvPr id="5" name="TextBox 4">
            <a:extLst>
              <a:ext uri="{FF2B5EF4-FFF2-40B4-BE49-F238E27FC236}">
                <a16:creationId xmlns:a16="http://schemas.microsoft.com/office/drawing/2014/main" id="{C2C9BD1A-8950-4C5B-B184-37FE766E8D31}"/>
              </a:ext>
            </a:extLst>
          </p:cNvPr>
          <p:cNvSpPr txBox="1"/>
          <p:nvPr/>
        </p:nvSpPr>
        <p:spPr>
          <a:xfrm>
            <a:off x="1963104" y="4971953"/>
            <a:ext cx="8351534" cy="338554"/>
          </a:xfrm>
          <a:prstGeom prst="rect">
            <a:avLst/>
          </a:prstGeom>
          <a:noFill/>
        </p:spPr>
        <p:txBody>
          <a:bodyPr wrap="square" rtlCol="0">
            <a:spAutoFit/>
          </a:bodyPr>
          <a:lstStyle/>
          <a:p>
            <a:r>
              <a:rPr lang="en-US" sz="1600" dirty="0">
                <a:latin typeface="Century Gothic" panose="020B0502020202020204" pitchFamily="34" charset="0"/>
              </a:rPr>
              <a:t>2000	               2005	             2010	            2015	           2020</a:t>
            </a:r>
          </a:p>
        </p:txBody>
      </p:sp>
      <p:sp>
        <p:nvSpPr>
          <p:cNvPr id="6" name="TextBox 5">
            <a:extLst>
              <a:ext uri="{FF2B5EF4-FFF2-40B4-BE49-F238E27FC236}">
                <a16:creationId xmlns:a16="http://schemas.microsoft.com/office/drawing/2014/main" id="{E435748C-7065-4F00-8A00-05849129ED9D}"/>
              </a:ext>
            </a:extLst>
          </p:cNvPr>
          <p:cNvSpPr txBox="1"/>
          <p:nvPr/>
        </p:nvSpPr>
        <p:spPr>
          <a:xfrm>
            <a:off x="1277107" y="313325"/>
            <a:ext cx="662456" cy="4924425"/>
          </a:xfrm>
          <a:prstGeom prst="rect">
            <a:avLst/>
          </a:prstGeom>
          <a:noFill/>
        </p:spPr>
        <p:txBody>
          <a:bodyPr wrap="square" rtlCol="0">
            <a:spAutoFit/>
          </a:bodyPr>
          <a:lstStyle/>
          <a:p>
            <a:pPr>
              <a:lnSpc>
                <a:spcPct val="375000"/>
              </a:lnSpc>
            </a:pPr>
            <a:r>
              <a:rPr lang="en-US" sz="1600" dirty="0">
                <a:latin typeface="Century Gothic" panose="020B0502020202020204" pitchFamily="34" charset="0"/>
              </a:rPr>
              <a:t>8000</a:t>
            </a:r>
          </a:p>
          <a:p>
            <a:pPr>
              <a:lnSpc>
                <a:spcPct val="375000"/>
              </a:lnSpc>
            </a:pPr>
            <a:r>
              <a:rPr lang="en-US" sz="1600" dirty="0">
                <a:latin typeface="Century Gothic" panose="020B0502020202020204" pitchFamily="34" charset="0"/>
              </a:rPr>
              <a:t>7000</a:t>
            </a:r>
          </a:p>
          <a:p>
            <a:pPr>
              <a:lnSpc>
                <a:spcPct val="375000"/>
              </a:lnSpc>
            </a:pPr>
            <a:r>
              <a:rPr lang="en-US" sz="1600" dirty="0">
                <a:latin typeface="Century Gothic" panose="020B0502020202020204" pitchFamily="34" charset="0"/>
              </a:rPr>
              <a:t>6000</a:t>
            </a:r>
          </a:p>
          <a:p>
            <a:pPr>
              <a:lnSpc>
                <a:spcPct val="375000"/>
              </a:lnSpc>
            </a:pPr>
            <a:r>
              <a:rPr lang="en-US" sz="1600" dirty="0">
                <a:latin typeface="Century Gothic" panose="020B0502020202020204" pitchFamily="34" charset="0"/>
              </a:rPr>
              <a:t>5000</a:t>
            </a:r>
          </a:p>
          <a:p>
            <a:pPr>
              <a:lnSpc>
                <a:spcPct val="375000"/>
              </a:lnSpc>
            </a:pPr>
            <a:r>
              <a:rPr lang="en-US" sz="1600" dirty="0">
                <a:latin typeface="Century Gothic" panose="020B0502020202020204" pitchFamily="34" charset="0"/>
              </a:rPr>
              <a:t>4000</a:t>
            </a:r>
          </a:p>
          <a:p>
            <a:endParaRPr lang="en-US" dirty="0">
              <a:latin typeface="Century Gothic" panose="020B0502020202020204" pitchFamily="34" charset="0"/>
            </a:endParaRPr>
          </a:p>
        </p:txBody>
      </p:sp>
      <p:sp>
        <p:nvSpPr>
          <p:cNvPr id="7" name="TextBox 6">
            <a:extLst>
              <a:ext uri="{FF2B5EF4-FFF2-40B4-BE49-F238E27FC236}">
                <a16:creationId xmlns:a16="http://schemas.microsoft.com/office/drawing/2014/main" id="{287366FE-E303-4FCD-9968-1B90C002C2D3}"/>
              </a:ext>
            </a:extLst>
          </p:cNvPr>
          <p:cNvSpPr txBox="1"/>
          <p:nvPr/>
        </p:nvSpPr>
        <p:spPr>
          <a:xfrm>
            <a:off x="5193448" y="5362612"/>
            <a:ext cx="945423" cy="400110"/>
          </a:xfrm>
          <a:prstGeom prst="rect">
            <a:avLst/>
          </a:prstGeom>
          <a:noFill/>
        </p:spPr>
        <p:txBody>
          <a:bodyPr wrap="square" rtlCol="0">
            <a:spAutoFit/>
          </a:bodyPr>
          <a:lstStyle/>
          <a:p>
            <a:pPr algn="ctr"/>
            <a:r>
              <a:rPr lang="en-US" sz="2000" b="1" dirty="0">
                <a:latin typeface="Century Gothic" panose="020B0502020202020204" pitchFamily="34" charset="0"/>
              </a:rPr>
              <a:t>Date</a:t>
            </a:r>
          </a:p>
        </p:txBody>
      </p:sp>
      <p:sp>
        <p:nvSpPr>
          <p:cNvPr id="9" name="TextBox 8">
            <a:extLst>
              <a:ext uri="{FF2B5EF4-FFF2-40B4-BE49-F238E27FC236}">
                <a16:creationId xmlns:a16="http://schemas.microsoft.com/office/drawing/2014/main" id="{833E5D94-BA6A-42E8-BE1C-AB0EB9DEC1F8}"/>
              </a:ext>
            </a:extLst>
          </p:cNvPr>
          <p:cNvSpPr txBox="1"/>
          <p:nvPr/>
        </p:nvSpPr>
        <p:spPr>
          <a:xfrm rot="16200000">
            <a:off x="-51861" y="2575482"/>
            <a:ext cx="1954354" cy="400110"/>
          </a:xfrm>
          <a:prstGeom prst="rect">
            <a:avLst/>
          </a:prstGeom>
          <a:noFill/>
        </p:spPr>
        <p:txBody>
          <a:bodyPr wrap="square" rtlCol="0">
            <a:spAutoFit/>
          </a:bodyPr>
          <a:lstStyle/>
          <a:p>
            <a:pPr algn="ctr"/>
            <a:r>
              <a:rPr lang="en-US" sz="2000" b="1" dirty="0">
                <a:latin typeface="Century Gothic" panose="020B0502020202020204" pitchFamily="34" charset="0"/>
              </a:rPr>
              <a:t>NDVI Value</a:t>
            </a:r>
          </a:p>
        </p:txBody>
      </p:sp>
    </p:spTree>
    <p:extLst>
      <p:ext uri="{BB962C8B-B14F-4D97-AF65-F5344CB8AC3E}">
        <p14:creationId xmlns:p14="http://schemas.microsoft.com/office/powerpoint/2010/main" val="2985312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CEF4-DCE4-45DF-ABBE-F7F31570F016}"/>
              </a:ext>
            </a:extLst>
          </p:cNvPr>
          <p:cNvSpPr>
            <a:spLocks noGrp="1"/>
          </p:cNvSpPr>
          <p:nvPr>
            <p:ph type="title"/>
          </p:nvPr>
        </p:nvSpPr>
        <p:spPr>
          <a:xfrm>
            <a:off x="1328573" y="183223"/>
            <a:ext cx="10515600" cy="395898"/>
          </a:xfrm>
        </p:spPr>
        <p:txBody>
          <a:bodyPr>
            <a:normAutofit fontScale="90000"/>
          </a:bodyPr>
          <a:lstStyle/>
          <a:p>
            <a:r>
              <a:rPr lang="en-US" dirty="0"/>
              <a:t>EVI Forecasting</a:t>
            </a:r>
          </a:p>
        </p:txBody>
      </p:sp>
      <p:sp>
        <p:nvSpPr>
          <p:cNvPr id="5" name="TextBox 4">
            <a:extLst>
              <a:ext uri="{FF2B5EF4-FFF2-40B4-BE49-F238E27FC236}">
                <a16:creationId xmlns:a16="http://schemas.microsoft.com/office/drawing/2014/main" id="{C2C9BD1A-8950-4C5B-B184-37FE766E8D31}"/>
              </a:ext>
            </a:extLst>
          </p:cNvPr>
          <p:cNvSpPr txBox="1"/>
          <p:nvPr/>
        </p:nvSpPr>
        <p:spPr>
          <a:xfrm>
            <a:off x="1963104" y="4971953"/>
            <a:ext cx="8351534" cy="338554"/>
          </a:xfrm>
          <a:prstGeom prst="rect">
            <a:avLst/>
          </a:prstGeom>
          <a:noFill/>
        </p:spPr>
        <p:txBody>
          <a:bodyPr wrap="square" rtlCol="0">
            <a:spAutoFit/>
          </a:bodyPr>
          <a:lstStyle/>
          <a:p>
            <a:r>
              <a:rPr lang="en-US" sz="1600" dirty="0">
                <a:latin typeface="Century Gothic" panose="020B0502020202020204" pitchFamily="34" charset="0"/>
              </a:rPr>
              <a:t>2000	               2005	              2010	             2015	             2020</a:t>
            </a:r>
          </a:p>
        </p:txBody>
      </p:sp>
      <p:sp>
        <p:nvSpPr>
          <p:cNvPr id="7" name="TextBox 6">
            <a:extLst>
              <a:ext uri="{FF2B5EF4-FFF2-40B4-BE49-F238E27FC236}">
                <a16:creationId xmlns:a16="http://schemas.microsoft.com/office/drawing/2014/main" id="{287366FE-E303-4FCD-9968-1B90C002C2D3}"/>
              </a:ext>
            </a:extLst>
          </p:cNvPr>
          <p:cNvSpPr txBox="1"/>
          <p:nvPr/>
        </p:nvSpPr>
        <p:spPr>
          <a:xfrm>
            <a:off x="5193448" y="5362612"/>
            <a:ext cx="945423" cy="400110"/>
          </a:xfrm>
          <a:prstGeom prst="rect">
            <a:avLst/>
          </a:prstGeom>
          <a:noFill/>
        </p:spPr>
        <p:txBody>
          <a:bodyPr wrap="square" rtlCol="0">
            <a:spAutoFit/>
          </a:bodyPr>
          <a:lstStyle/>
          <a:p>
            <a:pPr algn="ctr"/>
            <a:r>
              <a:rPr lang="en-US" sz="2000" b="1" dirty="0">
                <a:latin typeface="Century Gothic" panose="020B0502020202020204" pitchFamily="34" charset="0"/>
              </a:rPr>
              <a:t>Date</a:t>
            </a:r>
          </a:p>
        </p:txBody>
      </p:sp>
      <p:sp>
        <p:nvSpPr>
          <p:cNvPr id="9" name="TextBox 8">
            <a:extLst>
              <a:ext uri="{FF2B5EF4-FFF2-40B4-BE49-F238E27FC236}">
                <a16:creationId xmlns:a16="http://schemas.microsoft.com/office/drawing/2014/main" id="{833E5D94-BA6A-42E8-BE1C-AB0EB9DEC1F8}"/>
              </a:ext>
            </a:extLst>
          </p:cNvPr>
          <p:cNvSpPr txBox="1"/>
          <p:nvPr/>
        </p:nvSpPr>
        <p:spPr>
          <a:xfrm rot="16200000">
            <a:off x="-51861" y="2575482"/>
            <a:ext cx="1954354" cy="400110"/>
          </a:xfrm>
          <a:prstGeom prst="rect">
            <a:avLst/>
          </a:prstGeom>
          <a:noFill/>
        </p:spPr>
        <p:txBody>
          <a:bodyPr wrap="square" rtlCol="0">
            <a:spAutoFit/>
          </a:bodyPr>
          <a:lstStyle/>
          <a:p>
            <a:pPr algn="ctr"/>
            <a:r>
              <a:rPr lang="en-US" sz="2000" b="1" dirty="0">
                <a:latin typeface="Century Gothic" panose="020B0502020202020204" pitchFamily="34" charset="0"/>
              </a:rPr>
              <a:t>EVI Value</a:t>
            </a:r>
          </a:p>
        </p:txBody>
      </p:sp>
      <p:pic>
        <p:nvPicPr>
          <p:cNvPr id="4" name="Picture 3">
            <a:extLst>
              <a:ext uri="{FF2B5EF4-FFF2-40B4-BE49-F238E27FC236}">
                <a16:creationId xmlns:a16="http://schemas.microsoft.com/office/drawing/2014/main" id="{1B89C869-41BA-47E9-BF45-9761B9C3B529}"/>
              </a:ext>
            </a:extLst>
          </p:cNvPr>
          <p:cNvPicPr>
            <a:picLocks noChangeAspect="1"/>
          </p:cNvPicPr>
          <p:nvPr/>
        </p:nvPicPr>
        <p:blipFill>
          <a:blip r:embed="rId3"/>
          <a:stretch>
            <a:fillRect/>
          </a:stretch>
        </p:blipFill>
        <p:spPr>
          <a:xfrm>
            <a:off x="1939563" y="838199"/>
            <a:ext cx="8375075" cy="4083681"/>
          </a:xfrm>
          <a:prstGeom prst="rect">
            <a:avLst/>
          </a:prstGeom>
        </p:spPr>
      </p:pic>
      <p:sp>
        <p:nvSpPr>
          <p:cNvPr id="10" name="TextBox 9">
            <a:extLst>
              <a:ext uri="{FF2B5EF4-FFF2-40B4-BE49-F238E27FC236}">
                <a16:creationId xmlns:a16="http://schemas.microsoft.com/office/drawing/2014/main" id="{AC0FBFC2-0AA6-4F3B-8AEA-FBC772295E50}"/>
              </a:ext>
            </a:extLst>
          </p:cNvPr>
          <p:cNvSpPr txBox="1"/>
          <p:nvPr/>
        </p:nvSpPr>
        <p:spPr>
          <a:xfrm>
            <a:off x="1337946" y="423015"/>
            <a:ext cx="662456" cy="4887492"/>
          </a:xfrm>
          <a:prstGeom prst="rect">
            <a:avLst/>
          </a:prstGeom>
          <a:noFill/>
        </p:spPr>
        <p:txBody>
          <a:bodyPr wrap="square" rtlCol="0">
            <a:spAutoFit/>
          </a:bodyPr>
          <a:lstStyle/>
          <a:p>
            <a:pPr>
              <a:lnSpc>
                <a:spcPct val="300000"/>
              </a:lnSpc>
            </a:pPr>
            <a:r>
              <a:rPr lang="en-US" sz="1600" dirty="0">
                <a:latin typeface="Century Gothic" panose="020B0502020202020204" pitchFamily="34" charset="0"/>
              </a:rPr>
              <a:t>5500</a:t>
            </a:r>
          </a:p>
          <a:p>
            <a:pPr>
              <a:lnSpc>
                <a:spcPct val="300000"/>
              </a:lnSpc>
            </a:pPr>
            <a:r>
              <a:rPr lang="en-US" sz="1600" dirty="0">
                <a:latin typeface="Century Gothic" panose="020B0502020202020204" pitchFamily="34" charset="0"/>
              </a:rPr>
              <a:t>5000</a:t>
            </a:r>
          </a:p>
          <a:p>
            <a:pPr>
              <a:lnSpc>
                <a:spcPct val="300000"/>
              </a:lnSpc>
            </a:pPr>
            <a:r>
              <a:rPr lang="en-US" sz="1600" dirty="0">
                <a:latin typeface="Century Gothic" panose="020B0502020202020204" pitchFamily="34" charset="0"/>
              </a:rPr>
              <a:t>4500</a:t>
            </a:r>
          </a:p>
          <a:p>
            <a:pPr>
              <a:lnSpc>
                <a:spcPct val="300000"/>
              </a:lnSpc>
            </a:pPr>
            <a:r>
              <a:rPr lang="en-US" sz="1600" dirty="0">
                <a:latin typeface="Century Gothic" panose="020B0502020202020204" pitchFamily="34" charset="0"/>
              </a:rPr>
              <a:t>4000</a:t>
            </a:r>
          </a:p>
          <a:p>
            <a:pPr>
              <a:lnSpc>
                <a:spcPct val="300000"/>
              </a:lnSpc>
            </a:pPr>
            <a:r>
              <a:rPr lang="en-US" sz="1600" dirty="0">
                <a:latin typeface="Century Gothic" panose="020B0502020202020204" pitchFamily="34" charset="0"/>
              </a:rPr>
              <a:t>35003000</a:t>
            </a:r>
          </a:p>
          <a:p>
            <a:endParaRPr lang="en-US" dirty="0">
              <a:latin typeface="Century Gothic" panose="020B0502020202020204" pitchFamily="34" charset="0"/>
            </a:endParaRPr>
          </a:p>
        </p:txBody>
      </p:sp>
    </p:spTree>
    <p:extLst>
      <p:ext uri="{BB962C8B-B14F-4D97-AF65-F5344CB8AC3E}">
        <p14:creationId xmlns:p14="http://schemas.microsoft.com/office/powerpoint/2010/main" val="206359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919021" y="0"/>
            <a:ext cx="4839753" cy="6137631"/>
          </a:xfrm>
          <a:prstGeom prst="rect">
            <a:avLst/>
          </a:prstGeom>
        </p:spPr>
      </p:pic>
      <p:sp>
        <p:nvSpPr>
          <p:cNvPr id="7" name="Google Shape;162;p34"/>
          <p:cNvSpPr txBox="1">
            <a:spLocks noGrp="1"/>
          </p:cNvSpPr>
          <p:nvPr>
            <p:ph type="title"/>
          </p:nvPr>
        </p:nvSpPr>
        <p:spPr>
          <a:xfrm>
            <a:off x="9656413" y="86680"/>
            <a:ext cx="3181078" cy="8854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4400"/>
              <a:buFont typeface="Century Gothic"/>
              <a:buNone/>
            </a:pPr>
            <a:r>
              <a:rPr lang="en-US" sz="2400" dirty="0">
                <a:solidFill>
                  <a:srgbClr val="1F914D"/>
                </a:solidFill>
              </a:rPr>
              <a:t>LULC for 2019</a:t>
            </a:r>
            <a:endParaRPr sz="2400" dirty="0">
              <a:solidFill>
                <a:srgbClr val="1F914D"/>
              </a:solidFill>
            </a:endParaRPr>
          </a:p>
        </p:txBody>
      </p:sp>
      <p:pic>
        <p:nvPicPr>
          <p:cNvPr id="45" name="Picture 44"/>
          <p:cNvPicPr>
            <a:picLocks noChangeAspect="1"/>
          </p:cNvPicPr>
          <p:nvPr/>
        </p:nvPicPr>
        <p:blipFill rotWithShape="1">
          <a:blip r:embed="rId4"/>
          <a:srcRect t="25713"/>
          <a:stretch/>
        </p:blipFill>
        <p:spPr>
          <a:xfrm>
            <a:off x="8127998" y="5346065"/>
            <a:ext cx="362455" cy="561926"/>
          </a:xfrm>
          <a:prstGeom prst="rect">
            <a:avLst/>
          </a:prstGeom>
        </p:spPr>
      </p:pic>
      <p:sp>
        <p:nvSpPr>
          <p:cNvPr id="48" name="Google Shape;162;p34"/>
          <p:cNvSpPr txBox="1">
            <a:spLocks/>
          </p:cNvSpPr>
          <p:nvPr/>
        </p:nvSpPr>
        <p:spPr>
          <a:xfrm>
            <a:off x="3346123" y="86680"/>
            <a:ext cx="3181078" cy="8854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E8652"/>
              </a:buClr>
              <a:buSzPts val="4400"/>
              <a:buFont typeface="Century Gothic"/>
              <a:buNone/>
              <a:defRPr sz="4400" b="1"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1F914D"/>
                </a:solidFill>
              </a:rPr>
              <a:t>LULC for 1987</a:t>
            </a:r>
          </a:p>
        </p:txBody>
      </p:sp>
      <p:grpSp>
        <p:nvGrpSpPr>
          <p:cNvPr id="89" name="Group 74"/>
          <p:cNvGrpSpPr>
            <a:grpSpLocks noChangeAspect="1"/>
          </p:cNvGrpSpPr>
          <p:nvPr/>
        </p:nvGrpSpPr>
        <p:grpSpPr bwMode="auto">
          <a:xfrm>
            <a:off x="255588" y="2854325"/>
            <a:ext cx="1817576" cy="1912228"/>
            <a:chOff x="161" y="1798"/>
            <a:chExt cx="1229" cy="1293"/>
          </a:xfrm>
        </p:grpSpPr>
        <p:sp>
          <p:nvSpPr>
            <p:cNvPr id="90" name="AutoShape 73"/>
            <p:cNvSpPr>
              <a:spLocks noChangeAspect="1" noChangeArrowheads="1" noTextEdit="1"/>
            </p:cNvSpPr>
            <p:nvPr/>
          </p:nvSpPr>
          <p:spPr bwMode="auto">
            <a:xfrm>
              <a:off x="161" y="1798"/>
              <a:ext cx="983"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1" name="Rectangle 75"/>
            <p:cNvSpPr>
              <a:spLocks noChangeArrowheads="1"/>
            </p:cNvSpPr>
            <p:nvPr/>
          </p:nvSpPr>
          <p:spPr bwMode="auto">
            <a:xfrm>
              <a:off x="162" y="1798"/>
              <a:ext cx="240" cy="1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2" name="Rectangle 76"/>
            <p:cNvSpPr>
              <a:spLocks noChangeArrowheads="1"/>
            </p:cNvSpPr>
            <p:nvPr/>
          </p:nvSpPr>
          <p:spPr bwMode="auto">
            <a:xfrm>
              <a:off x="445" y="1813"/>
              <a:ext cx="3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Urban</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93" name="Rectangle 77"/>
            <p:cNvSpPr>
              <a:spLocks noChangeArrowheads="1"/>
            </p:cNvSpPr>
            <p:nvPr/>
          </p:nvSpPr>
          <p:spPr bwMode="auto">
            <a:xfrm>
              <a:off x="162" y="1961"/>
              <a:ext cx="240" cy="121"/>
            </a:xfrm>
            <a:prstGeom prst="rect">
              <a:avLst/>
            </a:prstGeom>
            <a:solidFill>
              <a:srgbClr val="2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4" name="Rectangle 78"/>
            <p:cNvSpPr>
              <a:spLocks noChangeArrowheads="1"/>
            </p:cNvSpPr>
            <p:nvPr/>
          </p:nvSpPr>
          <p:spPr bwMode="auto">
            <a:xfrm>
              <a:off x="445" y="1976"/>
              <a:ext cx="75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Primary Forest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95" name="Rectangle 79"/>
            <p:cNvSpPr>
              <a:spLocks noChangeArrowheads="1"/>
            </p:cNvSpPr>
            <p:nvPr/>
          </p:nvSpPr>
          <p:spPr bwMode="auto">
            <a:xfrm>
              <a:off x="162" y="2125"/>
              <a:ext cx="240" cy="120"/>
            </a:xfrm>
            <a:prstGeom prst="rect">
              <a:avLst/>
            </a:prstGeom>
            <a:solidFill>
              <a:srgbClr val="55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6" name="Rectangle 80"/>
            <p:cNvSpPr>
              <a:spLocks noChangeArrowheads="1"/>
            </p:cNvSpPr>
            <p:nvPr/>
          </p:nvSpPr>
          <p:spPr bwMode="auto">
            <a:xfrm>
              <a:off x="445" y="2139"/>
              <a:ext cx="9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Secondary Forest</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97" name="Rectangle 81"/>
            <p:cNvSpPr>
              <a:spLocks noChangeArrowheads="1"/>
            </p:cNvSpPr>
            <p:nvPr/>
          </p:nvSpPr>
          <p:spPr bwMode="auto">
            <a:xfrm>
              <a:off x="162" y="2288"/>
              <a:ext cx="240" cy="119"/>
            </a:xfrm>
            <a:prstGeom prst="rect">
              <a:avLst/>
            </a:prstGeom>
            <a:solidFill>
              <a:srgbClr val="FF7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8" name="Rectangle 82"/>
            <p:cNvSpPr>
              <a:spLocks noChangeArrowheads="1"/>
            </p:cNvSpPr>
            <p:nvPr/>
          </p:nvSpPr>
          <p:spPr bwMode="auto">
            <a:xfrm>
              <a:off x="445" y="2303"/>
              <a:ext cx="6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Sugarcane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99" name="Rectangle 83"/>
            <p:cNvSpPr>
              <a:spLocks noChangeArrowheads="1"/>
            </p:cNvSpPr>
            <p:nvPr/>
          </p:nvSpPr>
          <p:spPr bwMode="auto">
            <a:xfrm>
              <a:off x="162" y="2451"/>
              <a:ext cx="240" cy="119"/>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0" name="Rectangle 84"/>
            <p:cNvSpPr>
              <a:spLocks noChangeArrowheads="1"/>
            </p:cNvSpPr>
            <p:nvPr/>
          </p:nvSpPr>
          <p:spPr bwMode="auto">
            <a:xfrm>
              <a:off x="445" y="2465"/>
              <a:ext cx="2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Rice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01" name="Rectangle 85"/>
            <p:cNvSpPr>
              <a:spLocks noChangeArrowheads="1"/>
            </p:cNvSpPr>
            <p:nvPr/>
          </p:nvSpPr>
          <p:spPr bwMode="auto">
            <a:xfrm>
              <a:off x="162" y="2613"/>
              <a:ext cx="240" cy="121"/>
            </a:xfrm>
            <a:prstGeom prst="rect">
              <a:avLst/>
            </a:prstGeom>
            <a:solidFill>
              <a:srgbClr val="D7D7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2" name="Rectangle 86"/>
            <p:cNvSpPr>
              <a:spLocks noChangeArrowheads="1"/>
            </p:cNvSpPr>
            <p:nvPr/>
          </p:nvSpPr>
          <p:spPr bwMode="auto">
            <a:xfrm>
              <a:off x="445" y="2628"/>
              <a:ext cx="5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Grassland</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03" name="Rectangle 87"/>
            <p:cNvSpPr>
              <a:spLocks noChangeArrowheads="1"/>
            </p:cNvSpPr>
            <p:nvPr/>
          </p:nvSpPr>
          <p:spPr bwMode="auto">
            <a:xfrm>
              <a:off x="162" y="2776"/>
              <a:ext cx="240" cy="121"/>
            </a:xfrm>
            <a:prstGeom prst="rect">
              <a:avLst/>
            </a:prstGeom>
            <a:solidFill>
              <a:srgbClr val="BEE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4" name="Rectangle 88"/>
            <p:cNvSpPr>
              <a:spLocks noChangeArrowheads="1"/>
            </p:cNvSpPr>
            <p:nvPr/>
          </p:nvSpPr>
          <p:spPr bwMode="auto">
            <a:xfrm>
              <a:off x="445" y="2791"/>
              <a:ext cx="6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Mangroves</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05" name="Rectangle 89"/>
            <p:cNvSpPr>
              <a:spLocks noChangeArrowheads="1"/>
            </p:cNvSpPr>
            <p:nvPr/>
          </p:nvSpPr>
          <p:spPr bwMode="auto">
            <a:xfrm>
              <a:off x="162" y="2940"/>
              <a:ext cx="240" cy="120"/>
            </a:xfrm>
            <a:prstGeom prst="rect">
              <a:avLst/>
            </a:prstGeom>
            <a:solidFill>
              <a:srgbClr val="005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06" name="Rectangle 90"/>
            <p:cNvSpPr>
              <a:spLocks noChangeArrowheads="1"/>
            </p:cNvSpPr>
            <p:nvPr/>
          </p:nvSpPr>
          <p:spPr bwMode="auto">
            <a:xfrm>
              <a:off x="445" y="2955"/>
              <a:ext cx="8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Fishpond/Water</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grpSp>
      <p:grpSp>
        <p:nvGrpSpPr>
          <p:cNvPr id="108" name="Group 93"/>
          <p:cNvGrpSpPr>
            <a:grpSpLocks noChangeAspect="1"/>
          </p:cNvGrpSpPr>
          <p:nvPr/>
        </p:nvGrpSpPr>
        <p:grpSpPr bwMode="auto">
          <a:xfrm>
            <a:off x="5363202" y="5447183"/>
            <a:ext cx="2927924" cy="460808"/>
            <a:chOff x="141" y="3467"/>
            <a:chExt cx="1194" cy="218"/>
          </a:xfrm>
        </p:grpSpPr>
        <p:sp>
          <p:nvSpPr>
            <p:cNvPr id="109" name="AutoShape 92"/>
            <p:cNvSpPr>
              <a:spLocks noChangeAspect="1" noChangeArrowheads="1" noTextEdit="1"/>
            </p:cNvSpPr>
            <p:nvPr/>
          </p:nvSpPr>
          <p:spPr bwMode="auto">
            <a:xfrm>
              <a:off x="161" y="3467"/>
              <a:ext cx="115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0" name="Rectangle 94"/>
            <p:cNvSpPr>
              <a:spLocks noChangeArrowheads="1"/>
            </p:cNvSpPr>
            <p:nvPr/>
          </p:nvSpPr>
          <p:spPr bwMode="auto">
            <a:xfrm>
              <a:off x="183" y="3582"/>
              <a:ext cx="36"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1" name="Rectangle 95"/>
            <p:cNvSpPr>
              <a:spLocks noChangeArrowheads="1"/>
            </p:cNvSpPr>
            <p:nvPr/>
          </p:nvSpPr>
          <p:spPr bwMode="auto">
            <a:xfrm>
              <a:off x="219" y="3582"/>
              <a:ext cx="36"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2" name="Rectangle 96"/>
            <p:cNvSpPr>
              <a:spLocks noChangeArrowheads="1"/>
            </p:cNvSpPr>
            <p:nvPr/>
          </p:nvSpPr>
          <p:spPr bwMode="auto">
            <a:xfrm>
              <a:off x="255" y="3582"/>
              <a:ext cx="37"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3" name="Rectangle 97"/>
            <p:cNvSpPr>
              <a:spLocks noChangeArrowheads="1"/>
            </p:cNvSpPr>
            <p:nvPr/>
          </p:nvSpPr>
          <p:spPr bwMode="auto">
            <a:xfrm>
              <a:off x="292" y="3582"/>
              <a:ext cx="36"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4" name="Rectangle 98"/>
            <p:cNvSpPr>
              <a:spLocks noChangeArrowheads="1"/>
            </p:cNvSpPr>
            <p:nvPr/>
          </p:nvSpPr>
          <p:spPr bwMode="auto">
            <a:xfrm>
              <a:off x="328" y="3582"/>
              <a:ext cx="144"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5" name="Rectangle 99"/>
            <p:cNvSpPr>
              <a:spLocks noChangeArrowheads="1"/>
            </p:cNvSpPr>
            <p:nvPr/>
          </p:nvSpPr>
          <p:spPr bwMode="auto">
            <a:xfrm>
              <a:off x="472" y="3582"/>
              <a:ext cx="145"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6" name="Rectangle 100"/>
            <p:cNvSpPr>
              <a:spLocks noChangeArrowheads="1"/>
            </p:cNvSpPr>
            <p:nvPr/>
          </p:nvSpPr>
          <p:spPr bwMode="auto">
            <a:xfrm>
              <a:off x="617" y="3582"/>
              <a:ext cx="144"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7" name="Rectangle 101"/>
            <p:cNvSpPr>
              <a:spLocks noChangeArrowheads="1"/>
            </p:cNvSpPr>
            <p:nvPr/>
          </p:nvSpPr>
          <p:spPr bwMode="auto">
            <a:xfrm>
              <a:off x="141" y="34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18" name="Rectangle 102"/>
            <p:cNvSpPr>
              <a:spLocks noChangeArrowheads="1"/>
            </p:cNvSpPr>
            <p:nvPr/>
          </p:nvSpPr>
          <p:spPr bwMode="auto">
            <a:xfrm>
              <a:off x="263"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10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19" name="Rectangle 103"/>
            <p:cNvSpPr>
              <a:spLocks noChangeArrowheads="1"/>
            </p:cNvSpPr>
            <p:nvPr/>
          </p:nvSpPr>
          <p:spPr bwMode="auto">
            <a:xfrm>
              <a:off x="407"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20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20" name="Rectangle 104"/>
            <p:cNvSpPr>
              <a:spLocks noChangeArrowheads="1"/>
            </p:cNvSpPr>
            <p:nvPr/>
          </p:nvSpPr>
          <p:spPr bwMode="auto">
            <a:xfrm>
              <a:off x="552"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30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21" name="Rectangle 105"/>
            <p:cNvSpPr>
              <a:spLocks noChangeArrowheads="1"/>
            </p:cNvSpPr>
            <p:nvPr/>
          </p:nvSpPr>
          <p:spPr bwMode="auto">
            <a:xfrm>
              <a:off x="696"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40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22" name="Rectangle 106"/>
            <p:cNvSpPr>
              <a:spLocks noChangeArrowheads="1"/>
            </p:cNvSpPr>
            <p:nvPr/>
          </p:nvSpPr>
          <p:spPr bwMode="auto">
            <a:xfrm>
              <a:off x="213" y="3468"/>
              <a:ext cx="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23" name="Rectangle 107"/>
            <p:cNvSpPr>
              <a:spLocks noChangeArrowheads="1"/>
            </p:cNvSpPr>
            <p:nvPr/>
          </p:nvSpPr>
          <p:spPr bwMode="auto">
            <a:xfrm>
              <a:off x="781" y="3549"/>
              <a:ext cx="5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Kilometers</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grpSp>
        <p:nvGrpSpPr>
          <p:cNvPr id="125" name="Group 110"/>
          <p:cNvGrpSpPr>
            <a:grpSpLocks noChangeAspect="1"/>
          </p:cNvGrpSpPr>
          <p:nvPr/>
        </p:nvGrpSpPr>
        <p:grpSpPr bwMode="auto">
          <a:xfrm>
            <a:off x="6299469" y="2800548"/>
            <a:ext cx="1877636" cy="1975413"/>
            <a:chOff x="3832" y="1775"/>
            <a:chExt cx="1229" cy="1293"/>
          </a:xfrm>
        </p:grpSpPr>
        <p:sp>
          <p:nvSpPr>
            <p:cNvPr id="126" name="AutoShape 109"/>
            <p:cNvSpPr>
              <a:spLocks noChangeAspect="1" noChangeArrowheads="1" noTextEdit="1"/>
            </p:cNvSpPr>
            <p:nvPr/>
          </p:nvSpPr>
          <p:spPr bwMode="auto">
            <a:xfrm>
              <a:off x="3832" y="1775"/>
              <a:ext cx="983"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7" name="Rectangle 111"/>
            <p:cNvSpPr>
              <a:spLocks noChangeArrowheads="1"/>
            </p:cNvSpPr>
            <p:nvPr/>
          </p:nvSpPr>
          <p:spPr bwMode="auto">
            <a:xfrm>
              <a:off x="3833" y="1775"/>
              <a:ext cx="240" cy="1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28" name="Rectangle 112"/>
            <p:cNvSpPr>
              <a:spLocks noChangeArrowheads="1"/>
            </p:cNvSpPr>
            <p:nvPr/>
          </p:nvSpPr>
          <p:spPr bwMode="auto">
            <a:xfrm>
              <a:off x="4116" y="1790"/>
              <a:ext cx="3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Urban</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29" name="Rectangle 113"/>
            <p:cNvSpPr>
              <a:spLocks noChangeArrowheads="1"/>
            </p:cNvSpPr>
            <p:nvPr/>
          </p:nvSpPr>
          <p:spPr bwMode="auto">
            <a:xfrm>
              <a:off x="3833" y="1938"/>
              <a:ext cx="240" cy="121"/>
            </a:xfrm>
            <a:prstGeom prst="rect">
              <a:avLst/>
            </a:prstGeom>
            <a:solidFill>
              <a:srgbClr val="2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0" name="Rectangle 114"/>
            <p:cNvSpPr>
              <a:spLocks noChangeArrowheads="1"/>
            </p:cNvSpPr>
            <p:nvPr/>
          </p:nvSpPr>
          <p:spPr bwMode="auto">
            <a:xfrm>
              <a:off x="4116" y="1953"/>
              <a:ext cx="75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Primary Forest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31" name="Rectangle 115"/>
            <p:cNvSpPr>
              <a:spLocks noChangeArrowheads="1"/>
            </p:cNvSpPr>
            <p:nvPr/>
          </p:nvSpPr>
          <p:spPr bwMode="auto">
            <a:xfrm>
              <a:off x="3833" y="2102"/>
              <a:ext cx="240" cy="120"/>
            </a:xfrm>
            <a:prstGeom prst="rect">
              <a:avLst/>
            </a:prstGeom>
            <a:solidFill>
              <a:srgbClr val="55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2" name="Rectangle 116"/>
            <p:cNvSpPr>
              <a:spLocks noChangeArrowheads="1"/>
            </p:cNvSpPr>
            <p:nvPr/>
          </p:nvSpPr>
          <p:spPr bwMode="auto">
            <a:xfrm>
              <a:off x="4116" y="2116"/>
              <a:ext cx="9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Secondary Forest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33" name="Rectangle 117"/>
            <p:cNvSpPr>
              <a:spLocks noChangeArrowheads="1"/>
            </p:cNvSpPr>
            <p:nvPr/>
          </p:nvSpPr>
          <p:spPr bwMode="auto">
            <a:xfrm>
              <a:off x="3833" y="2265"/>
              <a:ext cx="240" cy="119"/>
            </a:xfrm>
            <a:prstGeom prst="rect">
              <a:avLst/>
            </a:prstGeom>
            <a:solidFill>
              <a:srgbClr val="FF7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4" name="Rectangle 118"/>
            <p:cNvSpPr>
              <a:spLocks noChangeArrowheads="1"/>
            </p:cNvSpPr>
            <p:nvPr/>
          </p:nvSpPr>
          <p:spPr bwMode="auto">
            <a:xfrm>
              <a:off x="4116" y="2280"/>
              <a:ext cx="6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Sugarcane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35" name="Rectangle 119"/>
            <p:cNvSpPr>
              <a:spLocks noChangeArrowheads="1"/>
            </p:cNvSpPr>
            <p:nvPr/>
          </p:nvSpPr>
          <p:spPr bwMode="auto">
            <a:xfrm>
              <a:off x="3833" y="2428"/>
              <a:ext cx="240" cy="119"/>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6" name="Rectangle 120"/>
            <p:cNvSpPr>
              <a:spLocks noChangeArrowheads="1"/>
            </p:cNvSpPr>
            <p:nvPr/>
          </p:nvSpPr>
          <p:spPr bwMode="auto">
            <a:xfrm>
              <a:off x="4116" y="2442"/>
              <a:ext cx="2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Rice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37" name="Rectangle 121"/>
            <p:cNvSpPr>
              <a:spLocks noChangeArrowheads="1"/>
            </p:cNvSpPr>
            <p:nvPr/>
          </p:nvSpPr>
          <p:spPr bwMode="auto">
            <a:xfrm>
              <a:off x="3833" y="2590"/>
              <a:ext cx="240" cy="121"/>
            </a:xfrm>
            <a:prstGeom prst="rect">
              <a:avLst/>
            </a:prstGeom>
            <a:solidFill>
              <a:srgbClr val="D7D7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8" name="Rectangle 122"/>
            <p:cNvSpPr>
              <a:spLocks noChangeArrowheads="1"/>
            </p:cNvSpPr>
            <p:nvPr/>
          </p:nvSpPr>
          <p:spPr bwMode="auto">
            <a:xfrm>
              <a:off x="4116" y="2605"/>
              <a:ext cx="5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Grassland</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39" name="Rectangle 123"/>
            <p:cNvSpPr>
              <a:spLocks noChangeArrowheads="1"/>
            </p:cNvSpPr>
            <p:nvPr/>
          </p:nvSpPr>
          <p:spPr bwMode="auto">
            <a:xfrm>
              <a:off x="3833" y="2753"/>
              <a:ext cx="240" cy="121"/>
            </a:xfrm>
            <a:prstGeom prst="rect">
              <a:avLst/>
            </a:prstGeom>
            <a:solidFill>
              <a:srgbClr val="BEE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0" name="Rectangle 124"/>
            <p:cNvSpPr>
              <a:spLocks noChangeArrowheads="1"/>
            </p:cNvSpPr>
            <p:nvPr/>
          </p:nvSpPr>
          <p:spPr bwMode="auto">
            <a:xfrm>
              <a:off x="4116" y="2768"/>
              <a:ext cx="6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Mangroves</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41" name="Rectangle 125"/>
            <p:cNvSpPr>
              <a:spLocks noChangeArrowheads="1"/>
            </p:cNvSpPr>
            <p:nvPr/>
          </p:nvSpPr>
          <p:spPr bwMode="auto">
            <a:xfrm>
              <a:off x="3833" y="2917"/>
              <a:ext cx="240" cy="120"/>
            </a:xfrm>
            <a:prstGeom prst="rect">
              <a:avLst/>
            </a:prstGeom>
            <a:solidFill>
              <a:srgbClr val="005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42" name="Rectangle 126"/>
            <p:cNvSpPr>
              <a:spLocks noChangeArrowheads="1"/>
            </p:cNvSpPr>
            <p:nvPr/>
          </p:nvSpPr>
          <p:spPr bwMode="auto">
            <a:xfrm>
              <a:off x="4116" y="2932"/>
              <a:ext cx="8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Fishpond/Water</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grpSp>
      <p:pic>
        <p:nvPicPr>
          <p:cNvPr id="143" name="Picture 142"/>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6986665" y="61313"/>
            <a:ext cx="4622888" cy="6076318"/>
          </a:xfrm>
          <a:prstGeom prst="rect">
            <a:avLst/>
          </a:prstGeom>
        </p:spPr>
      </p:pic>
      <p:sp>
        <p:nvSpPr>
          <p:cNvPr id="2" name="TextBox 1"/>
          <p:cNvSpPr txBox="1"/>
          <p:nvPr/>
        </p:nvSpPr>
        <p:spPr>
          <a:xfrm>
            <a:off x="8127998" y="4958877"/>
            <a:ext cx="377385" cy="400110"/>
          </a:xfrm>
          <a:prstGeom prst="rect">
            <a:avLst/>
          </a:prstGeom>
          <a:noFill/>
        </p:spPr>
        <p:txBody>
          <a:bodyPr wrap="square" rtlCol="0">
            <a:spAutoFit/>
          </a:bodyPr>
          <a:lstStyle/>
          <a:p>
            <a:r>
              <a:rPr lang="en-US" sz="2000" dirty="0">
                <a:latin typeface="Century Gothic" panose="020B0502020202020204" pitchFamily="34" charset="0"/>
              </a:rPr>
              <a:t>N</a:t>
            </a:r>
          </a:p>
        </p:txBody>
      </p:sp>
    </p:spTree>
    <p:extLst>
      <p:ext uri="{BB962C8B-B14F-4D97-AF65-F5344CB8AC3E}">
        <p14:creationId xmlns:p14="http://schemas.microsoft.com/office/powerpoint/2010/main" val="2084567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EB6E2C41-679D-9E4F-B6CE-7E80BDA6C2C4}"/>
              </a:ext>
            </a:extLst>
          </p:cNvPr>
          <p:cNvGraphicFramePr>
            <a:graphicFrameLocks/>
          </p:cNvGraphicFramePr>
          <p:nvPr>
            <p:extLst>
              <p:ext uri="{D42A27DB-BD31-4B8C-83A1-F6EECF244321}">
                <p14:modId xmlns:p14="http://schemas.microsoft.com/office/powerpoint/2010/main" val="3172091770"/>
              </p:ext>
            </p:extLst>
          </p:nvPr>
        </p:nvGraphicFramePr>
        <p:xfrm>
          <a:off x="1998855" y="722071"/>
          <a:ext cx="7599556" cy="484157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4744844" y="894964"/>
            <a:ext cx="735980"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Water</a:t>
            </a:r>
          </a:p>
        </p:txBody>
      </p:sp>
      <p:sp>
        <p:nvSpPr>
          <p:cNvPr id="11" name="TextBox 10"/>
          <p:cNvSpPr txBox="1"/>
          <p:nvPr/>
        </p:nvSpPr>
        <p:spPr>
          <a:xfrm>
            <a:off x="4730903" y="2583282"/>
            <a:ext cx="735980" cy="374526"/>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Rice</a:t>
            </a:r>
          </a:p>
        </p:txBody>
      </p:sp>
      <p:sp>
        <p:nvSpPr>
          <p:cNvPr id="12" name="TextBox 11"/>
          <p:cNvSpPr txBox="1"/>
          <p:nvPr/>
        </p:nvSpPr>
        <p:spPr>
          <a:xfrm>
            <a:off x="3735659" y="1456081"/>
            <a:ext cx="1750740"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Mangroves</a:t>
            </a:r>
          </a:p>
        </p:txBody>
      </p:sp>
      <p:sp>
        <p:nvSpPr>
          <p:cNvPr id="13" name="TextBox 12"/>
          <p:cNvSpPr txBox="1"/>
          <p:nvPr/>
        </p:nvSpPr>
        <p:spPr>
          <a:xfrm>
            <a:off x="4209586" y="2037202"/>
            <a:ext cx="1271238"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Grasslands</a:t>
            </a:r>
          </a:p>
        </p:txBody>
      </p:sp>
      <p:sp>
        <p:nvSpPr>
          <p:cNvPr id="14" name="TextBox 13"/>
          <p:cNvSpPr txBox="1"/>
          <p:nvPr/>
        </p:nvSpPr>
        <p:spPr>
          <a:xfrm>
            <a:off x="3557239" y="3710798"/>
            <a:ext cx="1929160"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Secondary Forest</a:t>
            </a:r>
          </a:p>
        </p:txBody>
      </p:sp>
      <p:sp>
        <p:nvSpPr>
          <p:cNvPr id="15" name="TextBox 14"/>
          <p:cNvSpPr txBox="1"/>
          <p:nvPr/>
        </p:nvSpPr>
        <p:spPr>
          <a:xfrm>
            <a:off x="3735659" y="4278738"/>
            <a:ext cx="1750740"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Primary Forest</a:t>
            </a:r>
          </a:p>
        </p:txBody>
      </p:sp>
      <p:sp>
        <p:nvSpPr>
          <p:cNvPr id="16" name="TextBox 15"/>
          <p:cNvSpPr txBox="1"/>
          <p:nvPr/>
        </p:nvSpPr>
        <p:spPr>
          <a:xfrm>
            <a:off x="3975408" y="4854078"/>
            <a:ext cx="1510991"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Urban/Bare</a:t>
            </a:r>
          </a:p>
        </p:txBody>
      </p:sp>
      <p:sp>
        <p:nvSpPr>
          <p:cNvPr id="18" name="TextBox 17"/>
          <p:cNvSpPr txBox="1"/>
          <p:nvPr/>
        </p:nvSpPr>
        <p:spPr>
          <a:xfrm>
            <a:off x="1714500" y="5450488"/>
            <a:ext cx="8466563" cy="276999"/>
          </a:xfrm>
          <a:prstGeom prst="rect">
            <a:avLst/>
          </a:prstGeom>
          <a:noFill/>
        </p:spPr>
        <p:txBody>
          <a:bodyPr wrap="square" rtlCol="0">
            <a:spAutoFit/>
          </a:bodyPr>
          <a:lstStyle/>
          <a:p>
            <a:r>
              <a:rPr lang="en-US" sz="1200" dirty="0" smtClean="0">
                <a:solidFill>
                  <a:srgbClr val="FF0000"/>
                </a:solidFill>
                <a:latin typeface="Century Gothic" panose="020B0502020202020204" pitchFamily="34" charset="0"/>
              </a:rPr>
              <a:t>400000          3000000         200000          100000              </a:t>
            </a:r>
            <a:r>
              <a:rPr lang="en-US" sz="1200" dirty="0" smtClean="0">
                <a:solidFill>
                  <a:schemeClr val="tx1">
                    <a:lumMod val="75000"/>
                    <a:lumOff val="25000"/>
                  </a:schemeClr>
                </a:solidFill>
                <a:latin typeface="Century Gothic" panose="020B0502020202020204" pitchFamily="34" charset="0"/>
              </a:rPr>
              <a:t>0              100000           </a:t>
            </a:r>
            <a:r>
              <a:rPr lang="en-US" sz="1200" dirty="0">
                <a:solidFill>
                  <a:schemeClr val="tx1">
                    <a:lumMod val="75000"/>
                    <a:lumOff val="25000"/>
                  </a:schemeClr>
                </a:solidFill>
                <a:latin typeface="Century Gothic" panose="020B0502020202020204" pitchFamily="34" charset="0"/>
              </a:rPr>
              <a:t>2</a:t>
            </a:r>
            <a:r>
              <a:rPr lang="en-US" sz="1200" dirty="0" smtClean="0">
                <a:solidFill>
                  <a:schemeClr val="tx1">
                    <a:lumMod val="75000"/>
                    <a:lumOff val="25000"/>
                  </a:schemeClr>
                </a:solidFill>
                <a:latin typeface="Century Gothic" panose="020B0502020202020204" pitchFamily="34" charset="0"/>
              </a:rPr>
              <a:t>00000         300000          400000</a:t>
            </a:r>
            <a:endParaRPr lang="en-US" sz="1200" dirty="0">
              <a:solidFill>
                <a:schemeClr val="tx1">
                  <a:lumMod val="75000"/>
                  <a:lumOff val="25000"/>
                </a:schemeClr>
              </a:solidFill>
              <a:latin typeface="Century Gothic" panose="020B0502020202020204" pitchFamily="34" charset="0"/>
            </a:endParaRPr>
          </a:p>
        </p:txBody>
      </p:sp>
      <p:sp>
        <p:nvSpPr>
          <p:cNvPr id="19" name="Google Shape;162;p34"/>
          <p:cNvSpPr txBox="1">
            <a:spLocks/>
          </p:cNvSpPr>
          <p:nvPr/>
        </p:nvSpPr>
        <p:spPr>
          <a:xfrm>
            <a:off x="1271239" y="86680"/>
            <a:ext cx="7794702" cy="8854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E8652"/>
              </a:buClr>
              <a:buSzPts val="4400"/>
              <a:buFont typeface="Century Gothic"/>
              <a:buNone/>
              <a:defRPr sz="4400" b="1"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1F914D"/>
                </a:solidFill>
              </a:rPr>
              <a:t>Percent Change by LULC Class from 1989 to </a:t>
            </a:r>
            <a:r>
              <a:rPr lang="en-US" sz="2400" dirty="0" smtClean="0">
                <a:solidFill>
                  <a:srgbClr val="1F914D"/>
                </a:solidFill>
              </a:rPr>
              <a:t>2019</a:t>
            </a:r>
            <a:endParaRPr lang="en-US" sz="2400" dirty="0">
              <a:solidFill>
                <a:srgbClr val="1F914D"/>
              </a:solidFill>
            </a:endParaRPr>
          </a:p>
        </p:txBody>
      </p:sp>
      <p:sp>
        <p:nvSpPr>
          <p:cNvPr id="21" name="TextBox 20"/>
          <p:cNvSpPr txBox="1"/>
          <p:nvPr/>
        </p:nvSpPr>
        <p:spPr>
          <a:xfrm>
            <a:off x="4092498" y="3142858"/>
            <a:ext cx="1374385" cy="415498"/>
          </a:xfrm>
          <a:prstGeom prst="rect">
            <a:avLst/>
          </a:prstGeom>
          <a:noFill/>
        </p:spPr>
        <p:txBody>
          <a:bodyPr wrap="square" rtlCol="0">
            <a:spAutoFit/>
          </a:bodyPr>
          <a:lstStyle/>
          <a:p>
            <a:pPr algn="r">
              <a:lnSpc>
                <a:spcPct val="150000"/>
              </a:lnSpc>
            </a:pPr>
            <a:r>
              <a:rPr lang="en-US" dirty="0" smtClean="0">
                <a:solidFill>
                  <a:schemeClr val="tx1">
                    <a:lumMod val="75000"/>
                    <a:lumOff val="25000"/>
                  </a:schemeClr>
                </a:solidFill>
                <a:latin typeface="Century Gothic" panose="020B0502020202020204" pitchFamily="34" charset="0"/>
              </a:rPr>
              <a:t>Sugarcane</a:t>
            </a:r>
          </a:p>
        </p:txBody>
      </p:sp>
      <p:sp>
        <p:nvSpPr>
          <p:cNvPr id="22" name="TextBox 21"/>
          <p:cNvSpPr txBox="1"/>
          <p:nvPr/>
        </p:nvSpPr>
        <p:spPr>
          <a:xfrm>
            <a:off x="4905606" y="5754828"/>
            <a:ext cx="1786054" cy="373885"/>
          </a:xfrm>
          <a:prstGeom prst="rect">
            <a:avLst/>
          </a:prstGeom>
          <a:noFill/>
        </p:spPr>
        <p:txBody>
          <a:bodyPr wrap="square" rtlCol="0">
            <a:spAutoFit/>
          </a:bodyPr>
          <a:lstStyle/>
          <a:p>
            <a:pPr algn="r">
              <a:lnSpc>
                <a:spcPct val="150000"/>
              </a:lnSpc>
            </a:pPr>
            <a:r>
              <a:rPr lang="en-US" b="1" dirty="0" smtClean="0">
                <a:solidFill>
                  <a:schemeClr val="tx1">
                    <a:lumMod val="75000"/>
                    <a:lumOff val="25000"/>
                  </a:schemeClr>
                </a:solidFill>
                <a:latin typeface="Century Gothic" panose="020B0502020202020204" pitchFamily="34" charset="0"/>
              </a:rPr>
              <a:t>Area in Hectares </a:t>
            </a:r>
          </a:p>
        </p:txBody>
      </p:sp>
    </p:spTree>
    <p:extLst>
      <p:ext uri="{BB962C8B-B14F-4D97-AF65-F5344CB8AC3E}">
        <p14:creationId xmlns:p14="http://schemas.microsoft.com/office/powerpoint/2010/main" val="33426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41" name="Picture 40"/>
          <p:cNvPicPr>
            <a:picLocks noChangeAspect="1"/>
          </p:cNvPicPr>
          <p:nvPr/>
        </p:nvPicPr>
        <p:blipFill>
          <a:blip r:embed="rId3">
            <a:clrChange>
              <a:clrFrom>
                <a:srgbClr val="FEFFFF"/>
              </a:clrFrom>
              <a:clrTo>
                <a:srgbClr val="FEFFFF">
                  <a:alpha val="0"/>
                </a:srgbClr>
              </a:clrTo>
            </a:clrChange>
          </a:blip>
          <a:stretch>
            <a:fillRect/>
          </a:stretch>
        </p:blipFill>
        <p:spPr>
          <a:xfrm>
            <a:off x="7425392" y="632581"/>
            <a:ext cx="4160312" cy="5518430"/>
          </a:xfrm>
          <a:prstGeom prst="rect">
            <a:avLst/>
          </a:prstGeom>
        </p:spPr>
      </p:pic>
      <p:grpSp>
        <p:nvGrpSpPr>
          <p:cNvPr id="4" name="Group 74"/>
          <p:cNvGrpSpPr>
            <a:grpSpLocks noChangeAspect="1"/>
          </p:cNvGrpSpPr>
          <p:nvPr/>
        </p:nvGrpSpPr>
        <p:grpSpPr bwMode="auto">
          <a:xfrm>
            <a:off x="255588" y="2854325"/>
            <a:ext cx="1817576" cy="1912228"/>
            <a:chOff x="161" y="1798"/>
            <a:chExt cx="1229" cy="1293"/>
          </a:xfrm>
        </p:grpSpPr>
        <p:sp>
          <p:nvSpPr>
            <p:cNvPr id="5" name="AutoShape 73"/>
            <p:cNvSpPr>
              <a:spLocks noChangeAspect="1" noChangeArrowheads="1" noTextEdit="1"/>
            </p:cNvSpPr>
            <p:nvPr/>
          </p:nvSpPr>
          <p:spPr bwMode="auto">
            <a:xfrm>
              <a:off x="161" y="1798"/>
              <a:ext cx="983"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 name="Rectangle 75"/>
            <p:cNvSpPr>
              <a:spLocks noChangeArrowheads="1"/>
            </p:cNvSpPr>
            <p:nvPr/>
          </p:nvSpPr>
          <p:spPr bwMode="auto">
            <a:xfrm>
              <a:off x="162" y="1798"/>
              <a:ext cx="240" cy="1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 name="Rectangle 76"/>
            <p:cNvSpPr>
              <a:spLocks noChangeArrowheads="1"/>
            </p:cNvSpPr>
            <p:nvPr/>
          </p:nvSpPr>
          <p:spPr bwMode="auto">
            <a:xfrm>
              <a:off x="445" y="1813"/>
              <a:ext cx="3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Urban</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8" name="Rectangle 77"/>
            <p:cNvSpPr>
              <a:spLocks noChangeArrowheads="1"/>
            </p:cNvSpPr>
            <p:nvPr/>
          </p:nvSpPr>
          <p:spPr bwMode="auto">
            <a:xfrm>
              <a:off x="162" y="1961"/>
              <a:ext cx="240" cy="121"/>
            </a:xfrm>
            <a:prstGeom prst="rect">
              <a:avLst/>
            </a:prstGeom>
            <a:solidFill>
              <a:srgbClr val="2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9" name="Rectangle 78"/>
            <p:cNvSpPr>
              <a:spLocks noChangeArrowheads="1"/>
            </p:cNvSpPr>
            <p:nvPr/>
          </p:nvSpPr>
          <p:spPr bwMode="auto">
            <a:xfrm>
              <a:off x="445" y="1976"/>
              <a:ext cx="75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Primary Forest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10" name="Rectangle 79"/>
            <p:cNvSpPr>
              <a:spLocks noChangeArrowheads="1"/>
            </p:cNvSpPr>
            <p:nvPr/>
          </p:nvSpPr>
          <p:spPr bwMode="auto">
            <a:xfrm>
              <a:off x="162" y="2125"/>
              <a:ext cx="240" cy="120"/>
            </a:xfrm>
            <a:prstGeom prst="rect">
              <a:avLst/>
            </a:prstGeom>
            <a:solidFill>
              <a:srgbClr val="55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1" name="Rectangle 80"/>
            <p:cNvSpPr>
              <a:spLocks noChangeArrowheads="1"/>
            </p:cNvSpPr>
            <p:nvPr/>
          </p:nvSpPr>
          <p:spPr bwMode="auto">
            <a:xfrm>
              <a:off x="445" y="2139"/>
              <a:ext cx="9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Secondary Forest</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2" name="Rectangle 81"/>
            <p:cNvSpPr>
              <a:spLocks noChangeArrowheads="1"/>
            </p:cNvSpPr>
            <p:nvPr/>
          </p:nvSpPr>
          <p:spPr bwMode="auto">
            <a:xfrm>
              <a:off x="162" y="2288"/>
              <a:ext cx="240" cy="119"/>
            </a:xfrm>
            <a:prstGeom prst="rect">
              <a:avLst/>
            </a:prstGeom>
            <a:solidFill>
              <a:srgbClr val="FF7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 name="Rectangle 82"/>
            <p:cNvSpPr>
              <a:spLocks noChangeArrowheads="1"/>
            </p:cNvSpPr>
            <p:nvPr/>
          </p:nvSpPr>
          <p:spPr bwMode="auto">
            <a:xfrm>
              <a:off x="445" y="2303"/>
              <a:ext cx="6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Sugarcane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4" name="Rectangle 83"/>
            <p:cNvSpPr>
              <a:spLocks noChangeArrowheads="1"/>
            </p:cNvSpPr>
            <p:nvPr/>
          </p:nvSpPr>
          <p:spPr bwMode="auto">
            <a:xfrm>
              <a:off x="162" y="2451"/>
              <a:ext cx="240" cy="119"/>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Rectangle 84"/>
            <p:cNvSpPr>
              <a:spLocks noChangeArrowheads="1"/>
            </p:cNvSpPr>
            <p:nvPr/>
          </p:nvSpPr>
          <p:spPr bwMode="auto">
            <a:xfrm>
              <a:off x="445" y="2465"/>
              <a:ext cx="2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Rice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6" name="Rectangle 85"/>
            <p:cNvSpPr>
              <a:spLocks noChangeArrowheads="1"/>
            </p:cNvSpPr>
            <p:nvPr/>
          </p:nvSpPr>
          <p:spPr bwMode="auto">
            <a:xfrm>
              <a:off x="162" y="2613"/>
              <a:ext cx="240" cy="121"/>
            </a:xfrm>
            <a:prstGeom prst="rect">
              <a:avLst/>
            </a:prstGeom>
            <a:solidFill>
              <a:srgbClr val="D7D7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7" name="Rectangle 86"/>
            <p:cNvSpPr>
              <a:spLocks noChangeArrowheads="1"/>
            </p:cNvSpPr>
            <p:nvPr/>
          </p:nvSpPr>
          <p:spPr bwMode="auto">
            <a:xfrm>
              <a:off x="445" y="2628"/>
              <a:ext cx="5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Grassland</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18" name="Rectangle 87"/>
            <p:cNvSpPr>
              <a:spLocks noChangeArrowheads="1"/>
            </p:cNvSpPr>
            <p:nvPr/>
          </p:nvSpPr>
          <p:spPr bwMode="auto">
            <a:xfrm>
              <a:off x="162" y="2776"/>
              <a:ext cx="240" cy="121"/>
            </a:xfrm>
            <a:prstGeom prst="rect">
              <a:avLst/>
            </a:prstGeom>
            <a:solidFill>
              <a:srgbClr val="BEE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9" name="Rectangle 88"/>
            <p:cNvSpPr>
              <a:spLocks noChangeArrowheads="1"/>
            </p:cNvSpPr>
            <p:nvPr/>
          </p:nvSpPr>
          <p:spPr bwMode="auto">
            <a:xfrm>
              <a:off x="445" y="2791"/>
              <a:ext cx="6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Mangroves</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20" name="Rectangle 89"/>
            <p:cNvSpPr>
              <a:spLocks noChangeArrowheads="1"/>
            </p:cNvSpPr>
            <p:nvPr/>
          </p:nvSpPr>
          <p:spPr bwMode="auto">
            <a:xfrm>
              <a:off x="162" y="2940"/>
              <a:ext cx="240" cy="120"/>
            </a:xfrm>
            <a:prstGeom prst="rect">
              <a:avLst/>
            </a:prstGeom>
            <a:solidFill>
              <a:srgbClr val="005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1" name="Rectangle 90"/>
            <p:cNvSpPr>
              <a:spLocks noChangeArrowheads="1"/>
            </p:cNvSpPr>
            <p:nvPr/>
          </p:nvSpPr>
          <p:spPr bwMode="auto">
            <a:xfrm>
              <a:off x="445" y="2955"/>
              <a:ext cx="8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Fishpond/Water</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grpSp>
      <p:grpSp>
        <p:nvGrpSpPr>
          <p:cNvPr id="22" name="Group 110"/>
          <p:cNvGrpSpPr>
            <a:grpSpLocks noChangeAspect="1"/>
          </p:cNvGrpSpPr>
          <p:nvPr/>
        </p:nvGrpSpPr>
        <p:grpSpPr bwMode="auto">
          <a:xfrm>
            <a:off x="6299469" y="2800548"/>
            <a:ext cx="1877636" cy="1975413"/>
            <a:chOff x="3832" y="1775"/>
            <a:chExt cx="1229" cy="1293"/>
          </a:xfrm>
        </p:grpSpPr>
        <p:sp>
          <p:nvSpPr>
            <p:cNvPr id="23" name="AutoShape 109"/>
            <p:cNvSpPr>
              <a:spLocks noChangeAspect="1" noChangeArrowheads="1" noTextEdit="1"/>
            </p:cNvSpPr>
            <p:nvPr/>
          </p:nvSpPr>
          <p:spPr bwMode="auto">
            <a:xfrm>
              <a:off x="3832" y="1775"/>
              <a:ext cx="983"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Rectangle 111"/>
            <p:cNvSpPr>
              <a:spLocks noChangeArrowheads="1"/>
            </p:cNvSpPr>
            <p:nvPr/>
          </p:nvSpPr>
          <p:spPr bwMode="auto">
            <a:xfrm>
              <a:off x="3833" y="1775"/>
              <a:ext cx="240" cy="1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5" name="Rectangle 112"/>
            <p:cNvSpPr>
              <a:spLocks noChangeArrowheads="1"/>
            </p:cNvSpPr>
            <p:nvPr/>
          </p:nvSpPr>
          <p:spPr bwMode="auto">
            <a:xfrm>
              <a:off x="4116" y="1790"/>
              <a:ext cx="3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Urban</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26" name="Rectangle 113"/>
            <p:cNvSpPr>
              <a:spLocks noChangeArrowheads="1"/>
            </p:cNvSpPr>
            <p:nvPr/>
          </p:nvSpPr>
          <p:spPr bwMode="auto">
            <a:xfrm>
              <a:off x="3833" y="1938"/>
              <a:ext cx="240" cy="121"/>
            </a:xfrm>
            <a:prstGeom prst="rect">
              <a:avLst/>
            </a:prstGeom>
            <a:solidFill>
              <a:srgbClr val="2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7" name="Rectangle 114"/>
            <p:cNvSpPr>
              <a:spLocks noChangeArrowheads="1"/>
            </p:cNvSpPr>
            <p:nvPr/>
          </p:nvSpPr>
          <p:spPr bwMode="auto">
            <a:xfrm>
              <a:off x="4116" y="1953"/>
              <a:ext cx="75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Primary Forest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28" name="Rectangle 115"/>
            <p:cNvSpPr>
              <a:spLocks noChangeArrowheads="1"/>
            </p:cNvSpPr>
            <p:nvPr/>
          </p:nvSpPr>
          <p:spPr bwMode="auto">
            <a:xfrm>
              <a:off x="3833" y="2102"/>
              <a:ext cx="240" cy="120"/>
            </a:xfrm>
            <a:prstGeom prst="rect">
              <a:avLst/>
            </a:prstGeom>
            <a:solidFill>
              <a:srgbClr val="55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9" name="Rectangle 116"/>
            <p:cNvSpPr>
              <a:spLocks noChangeArrowheads="1"/>
            </p:cNvSpPr>
            <p:nvPr/>
          </p:nvSpPr>
          <p:spPr bwMode="auto">
            <a:xfrm>
              <a:off x="4116" y="2116"/>
              <a:ext cx="9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Secondary Forest</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30" name="Rectangle 117"/>
            <p:cNvSpPr>
              <a:spLocks noChangeArrowheads="1"/>
            </p:cNvSpPr>
            <p:nvPr/>
          </p:nvSpPr>
          <p:spPr bwMode="auto">
            <a:xfrm>
              <a:off x="3833" y="2265"/>
              <a:ext cx="240" cy="119"/>
            </a:xfrm>
            <a:prstGeom prst="rect">
              <a:avLst/>
            </a:prstGeom>
            <a:solidFill>
              <a:srgbClr val="FF7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1" name="Rectangle 118"/>
            <p:cNvSpPr>
              <a:spLocks noChangeArrowheads="1"/>
            </p:cNvSpPr>
            <p:nvPr/>
          </p:nvSpPr>
          <p:spPr bwMode="auto">
            <a:xfrm>
              <a:off x="4116" y="2280"/>
              <a:ext cx="6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Sugarcane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32" name="Rectangle 119"/>
            <p:cNvSpPr>
              <a:spLocks noChangeArrowheads="1"/>
            </p:cNvSpPr>
            <p:nvPr/>
          </p:nvSpPr>
          <p:spPr bwMode="auto">
            <a:xfrm>
              <a:off x="3833" y="2428"/>
              <a:ext cx="240" cy="119"/>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3" name="Rectangle 120"/>
            <p:cNvSpPr>
              <a:spLocks noChangeArrowheads="1"/>
            </p:cNvSpPr>
            <p:nvPr/>
          </p:nvSpPr>
          <p:spPr bwMode="auto">
            <a:xfrm>
              <a:off x="4116" y="2442"/>
              <a:ext cx="2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Rice</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34" name="Rectangle 121"/>
            <p:cNvSpPr>
              <a:spLocks noChangeArrowheads="1"/>
            </p:cNvSpPr>
            <p:nvPr/>
          </p:nvSpPr>
          <p:spPr bwMode="auto">
            <a:xfrm>
              <a:off x="3833" y="2590"/>
              <a:ext cx="240" cy="121"/>
            </a:xfrm>
            <a:prstGeom prst="rect">
              <a:avLst/>
            </a:prstGeom>
            <a:solidFill>
              <a:srgbClr val="D7D7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5" name="Rectangle 122"/>
            <p:cNvSpPr>
              <a:spLocks noChangeArrowheads="1"/>
            </p:cNvSpPr>
            <p:nvPr/>
          </p:nvSpPr>
          <p:spPr bwMode="auto">
            <a:xfrm>
              <a:off x="4116" y="2605"/>
              <a:ext cx="5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Grassland</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36" name="Rectangle 123"/>
            <p:cNvSpPr>
              <a:spLocks noChangeArrowheads="1"/>
            </p:cNvSpPr>
            <p:nvPr/>
          </p:nvSpPr>
          <p:spPr bwMode="auto">
            <a:xfrm>
              <a:off x="3833" y="2753"/>
              <a:ext cx="240" cy="121"/>
            </a:xfrm>
            <a:prstGeom prst="rect">
              <a:avLst/>
            </a:prstGeom>
            <a:solidFill>
              <a:srgbClr val="BEE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7" name="Rectangle 124"/>
            <p:cNvSpPr>
              <a:spLocks noChangeArrowheads="1"/>
            </p:cNvSpPr>
            <p:nvPr/>
          </p:nvSpPr>
          <p:spPr bwMode="auto">
            <a:xfrm>
              <a:off x="4116" y="2768"/>
              <a:ext cx="6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Mangroves</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38" name="Rectangle 125"/>
            <p:cNvSpPr>
              <a:spLocks noChangeArrowheads="1"/>
            </p:cNvSpPr>
            <p:nvPr/>
          </p:nvSpPr>
          <p:spPr bwMode="auto">
            <a:xfrm>
              <a:off x="3833" y="2917"/>
              <a:ext cx="240" cy="120"/>
            </a:xfrm>
            <a:prstGeom prst="rect">
              <a:avLst/>
            </a:prstGeom>
            <a:solidFill>
              <a:srgbClr val="005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9" name="Rectangle 126"/>
            <p:cNvSpPr>
              <a:spLocks noChangeArrowheads="1"/>
            </p:cNvSpPr>
            <p:nvPr/>
          </p:nvSpPr>
          <p:spPr bwMode="auto">
            <a:xfrm>
              <a:off x="4116" y="2932"/>
              <a:ext cx="8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Fishpond/Water</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grpSp>
      <p:sp>
        <p:nvSpPr>
          <p:cNvPr id="40" name="Google Shape;162;p34"/>
          <p:cNvSpPr txBox="1">
            <a:spLocks/>
          </p:cNvSpPr>
          <p:nvPr/>
        </p:nvSpPr>
        <p:spPr>
          <a:xfrm>
            <a:off x="2232950" y="71932"/>
            <a:ext cx="3935799" cy="8854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E8652"/>
              </a:buClr>
              <a:buSzPts val="4400"/>
              <a:buFont typeface="Century Gothic"/>
              <a:buNone/>
              <a:defRPr sz="4400" b="1"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1F914D"/>
                </a:solidFill>
              </a:rPr>
              <a:t>LULC Forecasting for 2030</a:t>
            </a:r>
          </a:p>
        </p:txBody>
      </p:sp>
      <p:sp>
        <p:nvSpPr>
          <p:cNvPr id="42" name="Google Shape;162;p34"/>
          <p:cNvSpPr txBox="1">
            <a:spLocks/>
          </p:cNvSpPr>
          <p:nvPr/>
        </p:nvSpPr>
        <p:spPr>
          <a:xfrm>
            <a:off x="8177105" y="71932"/>
            <a:ext cx="4064936" cy="8854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E8652"/>
              </a:buClr>
              <a:buSzPts val="4400"/>
              <a:buFont typeface="Century Gothic"/>
              <a:buNone/>
              <a:defRPr sz="4400" b="1"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1F914D"/>
                </a:solidFill>
              </a:rPr>
              <a:t>LULC Forecasting for </a:t>
            </a:r>
            <a:r>
              <a:rPr lang="en-US" sz="2400" dirty="0" smtClean="0">
                <a:solidFill>
                  <a:srgbClr val="1F914D"/>
                </a:solidFill>
              </a:rPr>
              <a:t>2050</a:t>
            </a:r>
            <a:endParaRPr lang="en-US" sz="2400" dirty="0">
              <a:solidFill>
                <a:srgbClr val="1F914D"/>
              </a:solidFill>
            </a:endParaRPr>
          </a:p>
        </p:txBody>
      </p:sp>
      <p:grpSp>
        <p:nvGrpSpPr>
          <p:cNvPr id="43" name="Group 93"/>
          <p:cNvGrpSpPr>
            <a:grpSpLocks noChangeAspect="1"/>
          </p:cNvGrpSpPr>
          <p:nvPr/>
        </p:nvGrpSpPr>
        <p:grpSpPr bwMode="auto">
          <a:xfrm>
            <a:off x="5363202" y="5447183"/>
            <a:ext cx="2927924" cy="460808"/>
            <a:chOff x="141" y="3467"/>
            <a:chExt cx="1194" cy="218"/>
          </a:xfrm>
        </p:grpSpPr>
        <p:sp>
          <p:nvSpPr>
            <p:cNvPr id="44" name="AutoShape 92"/>
            <p:cNvSpPr>
              <a:spLocks noChangeAspect="1" noChangeArrowheads="1" noTextEdit="1"/>
            </p:cNvSpPr>
            <p:nvPr/>
          </p:nvSpPr>
          <p:spPr bwMode="auto">
            <a:xfrm>
              <a:off x="161" y="3467"/>
              <a:ext cx="115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5" name="Rectangle 94"/>
            <p:cNvSpPr>
              <a:spLocks noChangeArrowheads="1"/>
            </p:cNvSpPr>
            <p:nvPr/>
          </p:nvSpPr>
          <p:spPr bwMode="auto">
            <a:xfrm>
              <a:off x="183" y="3582"/>
              <a:ext cx="36"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6" name="Rectangle 95"/>
            <p:cNvSpPr>
              <a:spLocks noChangeArrowheads="1"/>
            </p:cNvSpPr>
            <p:nvPr/>
          </p:nvSpPr>
          <p:spPr bwMode="auto">
            <a:xfrm>
              <a:off x="219" y="3582"/>
              <a:ext cx="36"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7" name="Rectangle 96"/>
            <p:cNvSpPr>
              <a:spLocks noChangeArrowheads="1"/>
            </p:cNvSpPr>
            <p:nvPr/>
          </p:nvSpPr>
          <p:spPr bwMode="auto">
            <a:xfrm>
              <a:off x="255" y="3582"/>
              <a:ext cx="37"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8" name="Rectangle 97"/>
            <p:cNvSpPr>
              <a:spLocks noChangeArrowheads="1"/>
            </p:cNvSpPr>
            <p:nvPr/>
          </p:nvSpPr>
          <p:spPr bwMode="auto">
            <a:xfrm>
              <a:off x="292" y="3582"/>
              <a:ext cx="36"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9" name="Rectangle 98"/>
            <p:cNvSpPr>
              <a:spLocks noChangeArrowheads="1"/>
            </p:cNvSpPr>
            <p:nvPr/>
          </p:nvSpPr>
          <p:spPr bwMode="auto">
            <a:xfrm>
              <a:off x="328" y="3582"/>
              <a:ext cx="144"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50" name="Rectangle 99"/>
            <p:cNvSpPr>
              <a:spLocks noChangeArrowheads="1"/>
            </p:cNvSpPr>
            <p:nvPr/>
          </p:nvSpPr>
          <p:spPr bwMode="auto">
            <a:xfrm>
              <a:off x="472" y="3582"/>
              <a:ext cx="145" cy="4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51" name="Rectangle 100"/>
            <p:cNvSpPr>
              <a:spLocks noChangeArrowheads="1"/>
            </p:cNvSpPr>
            <p:nvPr/>
          </p:nvSpPr>
          <p:spPr bwMode="auto">
            <a:xfrm>
              <a:off x="617" y="3582"/>
              <a:ext cx="144" cy="42"/>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52" name="Rectangle 101"/>
            <p:cNvSpPr>
              <a:spLocks noChangeArrowheads="1"/>
            </p:cNvSpPr>
            <p:nvPr/>
          </p:nvSpPr>
          <p:spPr bwMode="auto">
            <a:xfrm>
              <a:off x="141" y="346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53" name="Rectangle 102"/>
            <p:cNvSpPr>
              <a:spLocks noChangeArrowheads="1"/>
            </p:cNvSpPr>
            <p:nvPr/>
          </p:nvSpPr>
          <p:spPr bwMode="auto">
            <a:xfrm>
              <a:off x="263"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10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54" name="Rectangle 103"/>
            <p:cNvSpPr>
              <a:spLocks noChangeArrowheads="1"/>
            </p:cNvSpPr>
            <p:nvPr/>
          </p:nvSpPr>
          <p:spPr bwMode="auto">
            <a:xfrm>
              <a:off x="407"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20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55" name="Rectangle 104"/>
            <p:cNvSpPr>
              <a:spLocks noChangeArrowheads="1"/>
            </p:cNvSpPr>
            <p:nvPr/>
          </p:nvSpPr>
          <p:spPr bwMode="auto">
            <a:xfrm>
              <a:off x="552"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entury Gothic" panose="020B0502020202020204" pitchFamily="34" charset="0"/>
                </a:rPr>
                <a:t>30</a:t>
              </a:r>
              <a:endParaRPr kumimoji="0" lang="en-US" altLang="en-US" b="0" i="0" u="none" strike="noStrike" cap="none" normalizeH="0" baseline="0">
                <a:ln>
                  <a:noFill/>
                </a:ln>
                <a:solidFill>
                  <a:schemeClr val="tx1"/>
                </a:solidFill>
                <a:effectLst/>
                <a:latin typeface="Century Gothic" panose="020B0502020202020204" pitchFamily="34" charset="0"/>
              </a:endParaRPr>
            </a:p>
          </p:txBody>
        </p:sp>
        <p:sp>
          <p:nvSpPr>
            <p:cNvPr id="56" name="Rectangle 105"/>
            <p:cNvSpPr>
              <a:spLocks noChangeArrowheads="1"/>
            </p:cNvSpPr>
            <p:nvPr/>
          </p:nvSpPr>
          <p:spPr bwMode="auto">
            <a:xfrm>
              <a:off x="696" y="34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40</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57" name="Rectangle 106"/>
            <p:cNvSpPr>
              <a:spLocks noChangeArrowheads="1"/>
            </p:cNvSpPr>
            <p:nvPr/>
          </p:nvSpPr>
          <p:spPr bwMode="auto">
            <a:xfrm>
              <a:off x="213" y="3468"/>
              <a:ext cx="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sp>
          <p:nvSpPr>
            <p:cNvPr id="58" name="Rectangle 107"/>
            <p:cNvSpPr>
              <a:spLocks noChangeArrowheads="1"/>
            </p:cNvSpPr>
            <p:nvPr/>
          </p:nvSpPr>
          <p:spPr bwMode="auto">
            <a:xfrm>
              <a:off x="781" y="3549"/>
              <a:ext cx="5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entury Gothic" panose="020B0502020202020204" pitchFamily="34" charset="0"/>
                </a:rPr>
                <a:t>Kilometers</a:t>
              </a:r>
              <a:endParaRPr kumimoji="0" lang="en-US" altLang="en-US" b="0" i="0" u="none" strike="noStrike" cap="none" normalizeH="0" baseline="0" dirty="0">
                <a:ln>
                  <a:noFill/>
                </a:ln>
                <a:solidFill>
                  <a:schemeClr val="tx1"/>
                </a:solidFill>
                <a:effectLst/>
                <a:latin typeface="Century Gothic" panose="020B0502020202020204" pitchFamily="34" charset="0"/>
              </a:endParaRPr>
            </a:p>
          </p:txBody>
        </p:sp>
      </p:grpSp>
      <p:sp>
        <p:nvSpPr>
          <p:cNvPr id="59" name="TextBox 58"/>
          <p:cNvSpPr txBox="1"/>
          <p:nvPr/>
        </p:nvSpPr>
        <p:spPr>
          <a:xfrm>
            <a:off x="8127998" y="4958877"/>
            <a:ext cx="377385" cy="400110"/>
          </a:xfrm>
          <a:prstGeom prst="rect">
            <a:avLst/>
          </a:prstGeom>
          <a:noFill/>
        </p:spPr>
        <p:txBody>
          <a:bodyPr wrap="square" rtlCol="0">
            <a:spAutoFit/>
          </a:bodyPr>
          <a:lstStyle/>
          <a:p>
            <a:r>
              <a:rPr lang="en-US" sz="2000" dirty="0">
                <a:latin typeface="Century Gothic" panose="020B0502020202020204" pitchFamily="34" charset="0"/>
              </a:rPr>
              <a:t>N</a:t>
            </a:r>
          </a:p>
        </p:txBody>
      </p:sp>
      <p:pic>
        <p:nvPicPr>
          <p:cNvPr id="60" name="Picture 59"/>
          <p:cNvPicPr>
            <a:picLocks noChangeAspect="1"/>
          </p:cNvPicPr>
          <p:nvPr/>
        </p:nvPicPr>
        <p:blipFill rotWithShape="1">
          <a:blip r:embed="rId4"/>
          <a:srcRect t="25713"/>
          <a:stretch/>
        </p:blipFill>
        <p:spPr>
          <a:xfrm>
            <a:off x="8127998" y="5346065"/>
            <a:ext cx="362455" cy="561926"/>
          </a:xfrm>
          <a:prstGeom prst="rect">
            <a:avLst/>
          </a:prstGeom>
        </p:spPr>
      </p:pic>
      <p:pic>
        <p:nvPicPr>
          <p:cNvPr id="61" name="Picture 60"/>
          <p:cNvPicPr>
            <a:picLocks noChangeAspect="1"/>
          </p:cNvPicPr>
          <p:nvPr/>
        </p:nvPicPr>
        <p:blipFill>
          <a:blip r:embed="rId5">
            <a:clrChange>
              <a:clrFrom>
                <a:srgbClr val="FEFFFF"/>
              </a:clrFrom>
              <a:clrTo>
                <a:srgbClr val="FEFFFF">
                  <a:alpha val="0"/>
                </a:srgbClr>
              </a:clrTo>
            </a:clrChange>
          </a:blip>
          <a:stretch>
            <a:fillRect/>
          </a:stretch>
        </p:blipFill>
        <p:spPr>
          <a:xfrm>
            <a:off x="1389857" y="626803"/>
            <a:ext cx="4309593" cy="5556959"/>
          </a:xfrm>
          <a:prstGeom prst="rect">
            <a:avLst/>
          </a:prstGeom>
        </p:spPr>
      </p:pic>
    </p:spTree>
    <p:extLst>
      <p:ext uri="{BB962C8B-B14F-4D97-AF65-F5344CB8AC3E}">
        <p14:creationId xmlns:p14="http://schemas.microsoft.com/office/powerpoint/2010/main" val="35675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1060784" y="366103"/>
            <a:ext cx="10515600"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Conclusions</a:t>
            </a:r>
            <a:endParaRPr sz="3959" dirty="0">
              <a:solidFill>
                <a:srgbClr val="1F914D"/>
              </a:solidFill>
            </a:endParaRPr>
          </a:p>
        </p:txBody>
      </p:sp>
      <p:sp>
        <p:nvSpPr>
          <p:cNvPr id="4" name="Google Shape;99;p26">
            <a:extLst>
              <a:ext uri="{FF2B5EF4-FFF2-40B4-BE49-F238E27FC236}">
                <a16:creationId xmlns:a16="http://schemas.microsoft.com/office/drawing/2014/main" id="{FFB8DF20-B9B0-4F6C-BDB3-13DE034F9904}"/>
              </a:ext>
            </a:extLst>
          </p:cNvPr>
          <p:cNvSpPr txBox="1">
            <a:spLocks/>
          </p:cNvSpPr>
          <p:nvPr/>
        </p:nvSpPr>
        <p:spPr>
          <a:xfrm>
            <a:off x="1060784" y="1223712"/>
            <a:ext cx="9363376" cy="44455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lnSpc>
                <a:spcPct val="100000"/>
              </a:lnSpc>
              <a:spcBef>
                <a:spcPts val="0"/>
              </a:spcBef>
              <a:buClr>
                <a:srgbClr val="1F914D"/>
              </a:buClr>
              <a:buFont typeface="Arial"/>
              <a:buNone/>
            </a:pPr>
            <a:r>
              <a:rPr lang="en-US" dirty="0">
                <a:solidFill>
                  <a:srgbClr val="1F914D"/>
                </a:solidFill>
                <a:sym typeface="Webdings" panose="05030102010509060703" pitchFamily="18" charset="2"/>
              </a:rPr>
              <a:t></a:t>
            </a:r>
            <a:r>
              <a:rPr lang="en-US" sz="2400" dirty="0">
                <a:solidFill>
                  <a:schemeClr val="tx1">
                    <a:lumMod val="75000"/>
                    <a:lumOff val="25000"/>
                  </a:schemeClr>
                </a:solidFill>
                <a:sym typeface="Webdings" panose="05030102010509060703" pitchFamily="18" charset="2"/>
              </a:rPr>
              <a:t>Primary and Secondary Forest Cover has decreased from 1987 to 2019</a:t>
            </a:r>
            <a:endParaRPr lang="en-US" sz="2400" dirty="0">
              <a:solidFill>
                <a:schemeClr val="tx1">
                  <a:lumMod val="75000"/>
                  <a:lumOff val="25000"/>
                </a:schemeClr>
              </a:solidFill>
            </a:endParaRPr>
          </a:p>
          <a:p>
            <a:pPr marL="342900">
              <a:lnSpc>
                <a:spcPct val="100000"/>
              </a:lnSpc>
              <a:spcBef>
                <a:spcPts val="0"/>
              </a:spcBef>
              <a:buClr>
                <a:srgbClr val="1F914D"/>
              </a:buClr>
              <a:buFont typeface="Webdings" panose="05030102010509060703" pitchFamily="18" charset="2"/>
              <a:buChar char="4"/>
            </a:pPr>
            <a:endParaRPr lang="en-US" sz="2400" b="1" dirty="0">
              <a:solidFill>
                <a:schemeClr val="tx1">
                  <a:lumMod val="75000"/>
                  <a:lumOff val="25000"/>
                </a:schemeClr>
              </a:solidFill>
            </a:endParaRPr>
          </a:p>
          <a:p>
            <a:pPr marL="342900">
              <a:lnSpc>
                <a:spcPct val="100000"/>
              </a:lnSpc>
              <a:spcBef>
                <a:spcPts val="0"/>
              </a:spcBef>
              <a:buClr>
                <a:srgbClr val="1F914D"/>
              </a:buClr>
              <a:buFont typeface="Webdings" panose="05030102010509060703" pitchFamily="18" charset="2"/>
              <a:buChar char="4"/>
            </a:pPr>
            <a:r>
              <a:rPr lang="en-US" sz="2400" dirty="0">
                <a:solidFill>
                  <a:schemeClr val="tx1">
                    <a:lumMod val="75000"/>
                    <a:lumOff val="25000"/>
                  </a:schemeClr>
                </a:solidFill>
              </a:rPr>
              <a:t>The loss of </a:t>
            </a:r>
            <a:r>
              <a:rPr lang="en-US" sz="2400" b="1" dirty="0">
                <a:solidFill>
                  <a:schemeClr val="tx1">
                    <a:lumMod val="75000"/>
                    <a:lumOff val="25000"/>
                  </a:schemeClr>
                </a:solidFill>
              </a:rPr>
              <a:t>primary forest </a:t>
            </a:r>
            <a:r>
              <a:rPr lang="en-US" sz="2400" dirty="0">
                <a:solidFill>
                  <a:schemeClr val="tx1">
                    <a:lumMod val="75000"/>
                    <a:lumOff val="25000"/>
                  </a:schemeClr>
                </a:solidFill>
              </a:rPr>
              <a:t>from 1987 to 2019 was </a:t>
            </a:r>
            <a:r>
              <a:rPr lang="en-US" sz="2400" b="1" dirty="0">
                <a:solidFill>
                  <a:schemeClr val="tx1">
                    <a:lumMod val="75000"/>
                    <a:lumOff val="25000"/>
                  </a:schemeClr>
                </a:solidFill>
              </a:rPr>
              <a:t>126,924 </a:t>
            </a:r>
            <a:r>
              <a:rPr lang="en-US" sz="2400" b="1" dirty="0" smtClean="0">
                <a:solidFill>
                  <a:schemeClr val="tx1">
                    <a:lumMod val="75000"/>
                    <a:lumOff val="25000"/>
                  </a:schemeClr>
                </a:solidFill>
              </a:rPr>
              <a:t>ha</a:t>
            </a:r>
            <a:endParaRPr lang="en-US" sz="2400" b="1" dirty="0">
              <a:solidFill>
                <a:schemeClr val="tx1">
                  <a:lumMod val="75000"/>
                  <a:lumOff val="25000"/>
                </a:schemeClr>
              </a:solidFill>
            </a:endParaRPr>
          </a:p>
          <a:p>
            <a:pPr marL="342900">
              <a:lnSpc>
                <a:spcPct val="100000"/>
              </a:lnSpc>
              <a:spcBef>
                <a:spcPts val="0"/>
              </a:spcBef>
              <a:buClr>
                <a:srgbClr val="1F914D"/>
              </a:buClr>
              <a:buFont typeface="Webdings" panose="05030102010509060703" pitchFamily="18" charset="2"/>
              <a:buChar char="4"/>
            </a:pPr>
            <a:endParaRPr lang="en-US" sz="2400" dirty="0">
              <a:solidFill>
                <a:schemeClr val="tx1">
                  <a:lumMod val="75000"/>
                  <a:lumOff val="25000"/>
                </a:schemeClr>
              </a:solidFill>
            </a:endParaRPr>
          </a:p>
          <a:p>
            <a:pPr marL="342900">
              <a:lnSpc>
                <a:spcPct val="100000"/>
              </a:lnSpc>
              <a:spcBef>
                <a:spcPts val="0"/>
              </a:spcBef>
              <a:buClr>
                <a:srgbClr val="1F914D"/>
              </a:buClr>
              <a:buFont typeface="Webdings" panose="05030102010509060703" pitchFamily="18" charset="2"/>
              <a:buChar char="4"/>
            </a:pPr>
            <a:r>
              <a:rPr lang="en-US" sz="2400" dirty="0">
                <a:solidFill>
                  <a:schemeClr val="tx1">
                    <a:lumMod val="75000"/>
                    <a:lumOff val="25000"/>
                  </a:schemeClr>
                </a:solidFill>
              </a:rPr>
              <a:t>The </a:t>
            </a:r>
            <a:r>
              <a:rPr lang="en-US" sz="2400" dirty="0" smtClean="0">
                <a:solidFill>
                  <a:schemeClr val="tx1">
                    <a:lumMod val="75000"/>
                    <a:lumOff val="25000"/>
                  </a:schemeClr>
                </a:solidFill>
              </a:rPr>
              <a:t>amount </a:t>
            </a:r>
            <a:r>
              <a:rPr lang="en-US" sz="2400" dirty="0">
                <a:solidFill>
                  <a:schemeClr val="tx1">
                    <a:lumMod val="75000"/>
                    <a:lumOff val="25000"/>
                  </a:schemeClr>
                </a:solidFill>
              </a:rPr>
              <a:t>of </a:t>
            </a:r>
            <a:r>
              <a:rPr lang="en-US" sz="2400" b="1" dirty="0">
                <a:solidFill>
                  <a:schemeClr val="tx1">
                    <a:lumMod val="75000"/>
                    <a:lumOff val="25000"/>
                  </a:schemeClr>
                </a:solidFill>
              </a:rPr>
              <a:t>urban</a:t>
            </a:r>
            <a:r>
              <a:rPr lang="en-US" sz="2400" dirty="0">
                <a:solidFill>
                  <a:schemeClr val="tx1">
                    <a:lumMod val="75000"/>
                    <a:lumOff val="25000"/>
                  </a:schemeClr>
                </a:solidFill>
              </a:rPr>
              <a:t> area grew from </a:t>
            </a:r>
            <a:r>
              <a:rPr lang="en-US" sz="2400" b="1" dirty="0"/>
              <a:t>22,451.8 </a:t>
            </a:r>
            <a:r>
              <a:rPr lang="en-US" sz="2400" b="1" dirty="0"/>
              <a:t>h</a:t>
            </a:r>
            <a:r>
              <a:rPr lang="en-US" sz="2400" b="1" dirty="0" smtClean="0"/>
              <a:t>a </a:t>
            </a:r>
            <a:r>
              <a:rPr lang="en-US" sz="2400" dirty="0" smtClean="0">
                <a:solidFill>
                  <a:schemeClr val="tx1">
                    <a:lumMod val="75000"/>
                    <a:lumOff val="25000"/>
                  </a:schemeClr>
                </a:solidFill>
              </a:rPr>
              <a:t>to </a:t>
            </a:r>
            <a:r>
              <a:rPr lang="en-US" sz="2400" b="1" dirty="0"/>
              <a:t>44,932.2 </a:t>
            </a:r>
            <a:r>
              <a:rPr lang="en-US" sz="2400" b="1" dirty="0"/>
              <a:t>h</a:t>
            </a:r>
            <a:r>
              <a:rPr lang="en-US" sz="2400" b="1" dirty="0" smtClean="0"/>
              <a:t>a </a:t>
            </a:r>
            <a:r>
              <a:rPr lang="en-US" sz="2400" dirty="0">
                <a:solidFill>
                  <a:schemeClr val="tx1">
                    <a:lumMod val="75000"/>
                    <a:lumOff val="25000"/>
                  </a:schemeClr>
                </a:solidFill>
              </a:rPr>
              <a:t>from 1987 to 2019</a:t>
            </a:r>
          </a:p>
          <a:p>
            <a:pPr marL="0" indent="0">
              <a:lnSpc>
                <a:spcPct val="100000"/>
              </a:lnSpc>
              <a:spcBef>
                <a:spcPts val="0"/>
              </a:spcBef>
              <a:buClr>
                <a:srgbClr val="1F914D"/>
              </a:buClr>
              <a:buFont typeface="Arial"/>
              <a:buNone/>
            </a:pPr>
            <a:endParaRPr lang="en-US" sz="2000" dirty="0">
              <a:solidFill>
                <a:schemeClr val="tx1">
                  <a:lumMod val="75000"/>
                  <a:lumOff val="25000"/>
                </a:schemeClr>
              </a:solidFill>
            </a:endParaRPr>
          </a:p>
          <a:p>
            <a:pPr marL="0" indent="0">
              <a:lnSpc>
                <a:spcPct val="100000"/>
              </a:lnSpc>
              <a:spcBef>
                <a:spcPts val="0"/>
              </a:spcBef>
              <a:buClr>
                <a:srgbClr val="1F914D"/>
              </a:buClr>
              <a:buFont typeface="Arial"/>
              <a:buNone/>
            </a:pPr>
            <a:endParaRPr lang="en-US" sz="2000" dirty="0">
              <a:solidFill>
                <a:schemeClr val="tx1">
                  <a:lumMod val="75000"/>
                  <a:lumOff val="25000"/>
                </a:schemeClr>
              </a:solidFill>
            </a:endParaRPr>
          </a:p>
          <a:p>
            <a:pPr marL="342900">
              <a:lnSpc>
                <a:spcPct val="100000"/>
              </a:lnSpc>
              <a:spcBef>
                <a:spcPts val="0"/>
              </a:spcBef>
              <a:buClr>
                <a:srgbClr val="1F914D"/>
              </a:buClr>
              <a:buFont typeface="Webdings" panose="05030102010509060703" pitchFamily="18" charset="2"/>
              <a:buChar char="4"/>
            </a:pPr>
            <a:endParaRPr lang="en-US" sz="2000" dirty="0"/>
          </a:p>
          <a:p>
            <a:pPr marL="0" indent="0">
              <a:lnSpc>
                <a:spcPct val="100000"/>
              </a:lnSpc>
              <a:spcBef>
                <a:spcPts val="0"/>
              </a:spcBef>
              <a:buFont typeface="Arial"/>
              <a:buNone/>
            </a:pP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6"/>
          <p:cNvSpPr txBox="1">
            <a:spLocks noGrp="1"/>
          </p:cNvSpPr>
          <p:nvPr>
            <p:ph type="body" idx="1"/>
          </p:nvPr>
        </p:nvSpPr>
        <p:spPr>
          <a:xfrm>
            <a:off x="999176" y="1205425"/>
            <a:ext cx="5500800" cy="1645973"/>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Clr>
                <a:srgbClr val="1F914D"/>
              </a:buClr>
              <a:buNone/>
            </a:pPr>
            <a:r>
              <a:rPr lang="en-US" sz="2000" dirty="0">
                <a:solidFill>
                  <a:srgbClr val="1F914D"/>
                </a:solidFill>
                <a:sym typeface="Webdings" panose="05030102010509060703" pitchFamily="18" charset="2"/>
              </a:rPr>
              <a:t> </a:t>
            </a:r>
            <a:r>
              <a:rPr lang="en-US" sz="2000" dirty="0">
                <a:solidFill>
                  <a:schemeClr val="tx1">
                    <a:lumMod val="75000"/>
                    <a:lumOff val="25000"/>
                  </a:schemeClr>
                </a:solidFill>
              </a:rPr>
              <a:t>Increased rate of species endemism</a:t>
            </a:r>
          </a:p>
          <a:p>
            <a:pPr marL="0" lvl="0" indent="0" algn="l" rtl="0">
              <a:lnSpc>
                <a:spcPct val="100000"/>
              </a:lnSpc>
              <a:spcBef>
                <a:spcPts val="0"/>
              </a:spcBef>
              <a:spcAft>
                <a:spcPts val="0"/>
              </a:spcAft>
              <a:buClr>
                <a:srgbClr val="1F914D"/>
              </a:buClr>
              <a:buNone/>
            </a:pPr>
            <a:endParaRPr sz="2000" b="1" dirty="0">
              <a:solidFill>
                <a:schemeClr val="tx1">
                  <a:lumMod val="75000"/>
                  <a:lumOff val="25000"/>
                </a:schemeClr>
              </a:solidFill>
            </a:endParaRPr>
          </a:p>
          <a:p>
            <a:pPr marL="0" lvl="0" indent="0">
              <a:lnSpc>
                <a:spcPct val="100000"/>
              </a:lnSpc>
              <a:spcBef>
                <a:spcPts val="0"/>
              </a:spcBef>
              <a:buClr>
                <a:srgbClr val="1F914D"/>
              </a:buClr>
              <a:buNone/>
            </a:pPr>
            <a:r>
              <a:rPr lang="en-US" sz="2000" dirty="0">
                <a:solidFill>
                  <a:srgbClr val="1F914D"/>
                </a:solidFill>
                <a:sym typeface="Webdings" panose="05030102010509060703" pitchFamily="18" charset="2"/>
              </a:rPr>
              <a:t> </a:t>
            </a:r>
            <a:r>
              <a:rPr lang="en-US" sz="2000" dirty="0">
                <a:solidFill>
                  <a:schemeClr val="tx1">
                    <a:lumMod val="75000"/>
                    <a:lumOff val="25000"/>
                  </a:schemeClr>
                </a:solidFill>
              </a:rPr>
              <a:t>Decreased biodiversity</a:t>
            </a:r>
            <a:endParaRPr sz="2000" dirty="0">
              <a:solidFill>
                <a:schemeClr val="tx1">
                  <a:lumMod val="75000"/>
                  <a:lumOff val="25000"/>
                </a:schemeClr>
              </a:solidFill>
            </a:endParaRPr>
          </a:p>
          <a:p>
            <a:pPr marL="0" lvl="0" indent="0" algn="l" rtl="0">
              <a:lnSpc>
                <a:spcPct val="100000"/>
              </a:lnSpc>
              <a:spcBef>
                <a:spcPts val="0"/>
              </a:spcBef>
              <a:spcAft>
                <a:spcPts val="0"/>
              </a:spcAft>
              <a:buNone/>
            </a:pPr>
            <a:endParaRPr lang="en-US" sz="2000" dirty="0">
              <a:solidFill>
                <a:schemeClr val="tx1">
                  <a:lumMod val="75000"/>
                  <a:lumOff val="25000"/>
                </a:schemeClr>
              </a:solidFill>
            </a:endParaRPr>
          </a:p>
          <a:p>
            <a:pPr marL="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None/>
            </a:pPr>
            <a:endParaRPr sz="2000" dirty="0"/>
          </a:p>
        </p:txBody>
      </p:sp>
      <p:sp>
        <p:nvSpPr>
          <p:cNvPr id="100" name="Google Shape;100;p26"/>
          <p:cNvSpPr txBox="1">
            <a:spLocks noGrp="1"/>
          </p:cNvSpPr>
          <p:nvPr>
            <p:ph type="title"/>
          </p:nvPr>
        </p:nvSpPr>
        <p:spPr>
          <a:xfrm>
            <a:off x="1136984" y="366103"/>
            <a:ext cx="10515600"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Background</a:t>
            </a:r>
            <a:endParaRPr sz="3959" dirty="0">
              <a:solidFill>
                <a:srgbClr val="1F914D"/>
              </a:solidFill>
            </a:endParaRPr>
          </a:p>
        </p:txBody>
      </p:sp>
      <p:sp>
        <p:nvSpPr>
          <p:cNvPr id="3" name="TextBox 2"/>
          <p:cNvSpPr txBox="1"/>
          <p:nvPr/>
        </p:nvSpPr>
        <p:spPr>
          <a:xfrm>
            <a:off x="6637763" y="5850498"/>
            <a:ext cx="2917718"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a:t>
            </a:r>
            <a:r>
              <a:rPr lang="en-US" dirty="0" err="1">
                <a:solidFill>
                  <a:schemeClr val="tx1">
                    <a:lumMod val="75000"/>
                    <a:lumOff val="25000"/>
                  </a:schemeClr>
                </a:solidFill>
                <a:latin typeface="Century Gothic" panose="020B0502020202020204" pitchFamily="34" charset="0"/>
              </a:rPr>
              <a:t>Dušan</a:t>
            </a:r>
            <a:r>
              <a:rPr lang="en-US" dirty="0">
                <a:solidFill>
                  <a:schemeClr val="tx1">
                    <a:lumMod val="75000"/>
                    <a:lumOff val="25000"/>
                  </a:schemeClr>
                </a:solidFill>
                <a:latin typeface="Century Gothic" panose="020B0502020202020204" pitchFamily="34" charset="0"/>
              </a:rPr>
              <a:t> Smetana</a:t>
            </a:r>
          </a:p>
        </p:txBody>
      </p:sp>
      <p:sp>
        <p:nvSpPr>
          <p:cNvPr id="10" name="Google Shape;99;p26"/>
          <p:cNvSpPr txBox="1">
            <a:spLocks noGrp="1"/>
          </p:cNvSpPr>
          <p:nvPr>
            <p:ph type="body" idx="1"/>
          </p:nvPr>
        </p:nvSpPr>
        <p:spPr>
          <a:xfrm>
            <a:off x="6394784" y="1205425"/>
            <a:ext cx="5500800" cy="1129213"/>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Clr>
                <a:srgbClr val="1F914D"/>
              </a:buClr>
              <a:buNone/>
            </a:pPr>
            <a:r>
              <a:rPr lang="en-US" sz="2000" dirty="0">
                <a:solidFill>
                  <a:srgbClr val="1F914D"/>
                </a:solidFill>
                <a:sym typeface="Webdings" panose="05030102010509060703" pitchFamily="18" charset="2"/>
              </a:rPr>
              <a:t> </a:t>
            </a:r>
            <a:r>
              <a:rPr lang="en-US" sz="2000" dirty="0">
                <a:solidFill>
                  <a:schemeClr val="tx1">
                    <a:lumMod val="75000"/>
                    <a:lumOff val="25000"/>
                  </a:schemeClr>
                </a:solidFill>
              </a:rPr>
              <a:t>Vegetation degradation  </a:t>
            </a:r>
          </a:p>
          <a:p>
            <a:pPr marL="342900" lvl="0">
              <a:lnSpc>
                <a:spcPct val="100000"/>
              </a:lnSpc>
              <a:spcBef>
                <a:spcPts val="0"/>
              </a:spcBef>
              <a:buClr>
                <a:srgbClr val="1F914D"/>
              </a:buClr>
              <a:buFont typeface="Webdings" panose="05030102010509060703" pitchFamily="18" charset="2"/>
              <a:buChar char="4"/>
            </a:pPr>
            <a:endParaRPr lang="en-US" sz="2000" dirty="0">
              <a:solidFill>
                <a:schemeClr val="tx1">
                  <a:lumMod val="75000"/>
                  <a:lumOff val="25000"/>
                </a:schemeClr>
              </a:solidFill>
            </a:endParaRPr>
          </a:p>
          <a:p>
            <a:pPr marL="0" lvl="0" indent="0">
              <a:lnSpc>
                <a:spcPct val="100000"/>
              </a:lnSpc>
              <a:spcBef>
                <a:spcPts val="0"/>
              </a:spcBef>
              <a:buClr>
                <a:srgbClr val="1F914D"/>
              </a:buClr>
              <a:buNone/>
            </a:pPr>
            <a:r>
              <a:rPr lang="en-US" sz="2000" dirty="0">
                <a:solidFill>
                  <a:srgbClr val="1F914D"/>
                </a:solidFill>
                <a:sym typeface="Webdings" panose="05030102010509060703" pitchFamily="18" charset="2"/>
              </a:rPr>
              <a:t> </a:t>
            </a:r>
            <a:r>
              <a:rPr lang="en-US" sz="2000" dirty="0">
                <a:solidFill>
                  <a:schemeClr val="tx1">
                    <a:lumMod val="75000"/>
                    <a:lumOff val="25000"/>
                  </a:schemeClr>
                </a:solidFill>
              </a:rPr>
              <a:t>Native vs Indigenous plant species </a:t>
            </a:r>
          </a:p>
          <a:p>
            <a:pPr marL="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None/>
            </a:pPr>
            <a:endParaRPr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763" y="2660636"/>
            <a:ext cx="4718304" cy="3142786"/>
          </a:xfrm>
          <a:prstGeom prst="rect">
            <a:avLst/>
          </a:prstGeom>
          <a:ln w="38100">
            <a:solidFill>
              <a:srgbClr val="1F914D"/>
            </a:solidFill>
          </a:ln>
        </p:spPr>
      </p:pic>
      <p:sp>
        <p:nvSpPr>
          <p:cNvPr id="11" name="TextBox 10"/>
          <p:cNvSpPr txBox="1"/>
          <p:nvPr/>
        </p:nvSpPr>
        <p:spPr>
          <a:xfrm>
            <a:off x="1136963" y="5850498"/>
            <a:ext cx="249777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Tim </a:t>
            </a:r>
            <a:r>
              <a:rPr lang="en-US" dirty="0" err="1">
                <a:solidFill>
                  <a:schemeClr val="tx1">
                    <a:lumMod val="75000"/>
                    <a:lumOff val="25000"/>
                  </a:schemeClr>
                </a:solidFill>
                <a:latin typeface="Century Gothic" panose="020B0502020202020204" pitchFamily="34" charset="0"/>
              </a:rPr>
              <a:t>Strater</a:t>
            </a:r>
            <a:endParaRPr lang="en-US" dirty="0">
              <a:solidFill>
                <a:schemeClr val="tx1">
                  <a:lumMod val="75000"/>
                  <a:lumOff val="25000"/>
                </a:schemeClr>
              </a:solidFill>
              <a:latin typeface="Century Gothic" panose="020B0502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963" y="2660636"/>
            <a:ext cx="4718304" cy="3150466"/>
          </a:xfrm>
          <a:prstGeom prst="rect">
            <a:avLst/>
          </a:prstGeom>
          <a:ln w="38100">
            <a:solidFill>
              <a:srgbClr val="1F914D"/>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6"/>
          <p:cNvSpPr txBox="1">
            <a:spLocks noGrp="1"/>
          </p:cNvSpPr>
          <p:nvPr>
            <p:ph type="title"/>
          </p:nvPr>
        </p:nvSpPr>
        <p:spPr>
          <a:xfrm>
            <a:off x="952500" y="281965"/>
            <a:ext cx="10439400" cy="450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Errors and Uncertainties</a:t>
            </a:r>
            <a:endParaRPr sz="3959" dirty="0">
              <a:solidFill>
                <a:srgbClr val="1F914D"/>
              </a:solidFill>
            </a:endParaRPr>
          </a:p>
        </p:txBody>
      </p:sp>
      <p:sp>
        <p:nvSpPr>
          <p:cNvPr id="3" name="Google Shape;99;p26"/>
          <p:cNvSpPr txBox="1">
            <a:spLocks noGrp="1"/>
          </p:cNvSpPr>
          <p:nvPr>
            <p:ph type="body" idx="1"/>
          </p:nvPr>
        </p:nvSpPr>
        <p:spPr>
          <a:xfrm>
            <a:off x="1136962" y="1205425"/>
            <a:ext cx="8589841" cy="447189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F914D"/>
              </a:buClr>
              <a:buNone/>
            </a:pPr>
            <a:r>
              <a:rPr lang="en-US" sz="2000" dirty="0">
                <a:solidFill>
                  <a:srgbClr val="1F914D"/>
                </a:solidFill>
                <a:sym typeface="Webdings" panose="05030102010509060703" pitchFamily="18" charset="2"/>
              </a:rPr>
              <a:t></a:t>
            </a:r>
            <a:r>
              <a:rPr lang="en-US" sz="2000" dirty="0">
                <a:solidFill>
                  <a:schemeClr val="tx1">
                    <a:lumMod val="75000"/>
                    <a:lumOff val="25000"/>
                  </a:schemeClr>
                </a:solidFill>
              </a:rPr>
              <a:t>NDVI and EVI indices did not differentiate between invasive and indigenous vegetation </a:t>
            </a:r>
          </a:p>
          <a:p>
            <a:pPr marL="342900" lvl="0" algn="l" rtl="0">
              <a:lnSpc>
                <a:spcPct val="100000"/>
              </a:lnSpc>
              <a:spcBef>
                <a:spcPts val="0"/>
              </a:spcBef>
              <a:spcAft>
                <a:spcPts val="0"/>
              </a:spcAft>
              <a:buClr>
                <a:srgbClr val="1F914D"/>
              </a:buClr>
              <a:buFont typeface="Webdings" panose="05030102010509060703" pitchFamily="18" charset="2"/>
              <a:buChar char="4"/>
            </a:pPr>
            <a:endParaRPr sz="2000" b="1" dirty="0">
              <a:solidFill>
                <a:schemeClr val="tx1">
                  <a:lumMod val="75000"/>
                  <a:lumOff val="25000"/>
                </a:schemeClr>
              </a:solidFill>
            </a:endParaRPr>
          </a:p>
          <a:p>
            <a:pPr marL="342900" lvl="0">
              <a:lnSpc>
                <a:spcPct val="100000"/>
              </a:lnSpc>
              <a:spcBef>
                <a:spcPts val="0"/>
              </a:spcBef>
              <a:buClr>
                <a:srgbClr val="1F914D"/>
              </a:buClr>
              <a:buFont typeface="Webdings" panose="05030102010509060703" pitchFamily="18" charset="2"/>
              <a:buChar char="4"/>
            </a:pPr>
            <a:r>
              <a:rPr lang="en-US" sz="2000" dirty="0" smtClean="0">
                <a:solidFill>
                  <a:schemeClr val="tx1">
                    <a:lumMod val="75000"/>
                    <a:lumOff val="25000"/>
                  </a:schemeClr>
                </a:solidFill>
              </a:rPr>
              <a:t>Misclassification </a:t>
            </a:r>
            <a:r>
              <a:rPr lang="en-US" sz="2000" dirty="0">
                <a:solidFill>
                  <a:schemeClr val="tx1">
                    <a:lumMod val="75000"/>
                    <a:lumOff val="25000"/>
                  </a:schemeClr>
                </a:solidFill>
              </a:rPr>
              <a:t>of plantation crops planted in close proximity</a:t>
            </a:r>
          </a:p>
          <a:p>
            <a:pPr marL="342900" lvl="0">
              <a:lnSpc>
                <a:spcPct val="100000"/>
              </a:lnSpc>
              <a:spcBef>
                <a:spcPts val="0"/>
              </a:spcBef>
              <a:buClr>
                <a:srgbClr val="1F914D"/>
              </a:buClr>
              <a:buFont typeface="Webdings" panose="05030102010509060703" pitchFamily="18" charset="2"/>
              <a:buChar char="4"/>
            </a:pPr>
            <a:endParaRPr lang="en-US" sz="2000" dirty="0">
              <a:solidFill>
                <a:schemeClr val="tx1">
                  <a:lumMod val="75000"/>
                  <a:lumOff val="25000"/>
                </a:schemeClr>
              </a:solidFill>
            </a:endParaRPr>
          </a:p>
          <a:p>
            <a:pPr marL="342900" lvl="0">
              <a:lnSpc>
                <a:spcPct val="100000"/>
              </a:lnSpc>
              <a:spcBef>
                <a:spcPts val="0"/>
              </a:spcBef>
              <a:buClr>
                <a:srgbClr val="1F914D"/>
              </a:buClr>
              <a:buFont typeface="Webdings" panose="05030102010509060703" pitchFamily="18" charset="2"/>
              <a:buChar char="4"/>
            </a:pPr>
            <a:r>
              <a:rPr lang="en-US" sz="2000" dirty="0">
                <a:solidFill>
                  <a:schemeClr val="tx1">
                    <a:lumMod val="75000"/>
                    <a:lumOff val="25000"/>
                  </a:schemeClr>
                </a:solidFill>
              </a:rPr>
              <a:t>30m x 30m resolution did not allow for the location of invasive species </a:t>
            </a:r>
          </a:p>
          <a:p>
            <a:pPr marL="0" lvl="0" indent="0">
              <a:lnSpc>
                <a:spcPct val="100000"/>
              </a:lnSpc>
              <a:spcBef>
                <a:spcPts val="0"/>
              </a:spcBef>
              <a:buClr>
                <a:srgbClr val="1F914D"/>
              </a:buClr>
              <a:buNone/>
            </a:pPr>
            <a:endParaRPr lang="en-US" sz="2000" dirty="0">
              <a:solidFill>
                <a:schemeClr val="tx1">
                  <a:lumMod val="75000"/>
                  <a:lumOff val="25000"/>
                </a:schemeClr>
              </a:solidFill>
            </a:endParaRPr>
          </a:p>
          <a:p>
            <a:pPr marL="342900" lvl="0">
              <a:lnSpc>
                <a:spcPct val="100000"/>
              </a:lnSpc>
              <a:spcBef>
                <a:spcPts val="0"/>
              </a:spcBef>
              <a:buClr>
                <a:srgbClr val="1F914D"/>
              </a:buClr>
              <a:buFont typeface="Webdings" panose="05030102010509060703" pitchFamily="18" charset="2"/>
              <a:buChar char="4"/>
            </a:pPr>
            <a:r>
              <a:rPr lang="en-US" sz="2000" dirty="0">
                <a:solidFill>
                  <a:schemeClr val="tx1">
                    <a:lumMod val="75000"/>
                    <a:lumOff val="25000"/>
                  </a:schemeClr>
                </a:solidFill>
              </a:rPr>
              <a:t>Minimal ground truth data for plantations and invasive species </a:t>
            </a:r>
          </a:p>
          <a:p>
            <a:pPr marL="342900" lvl="0">
              <a:lnSpc>
                <a:spcPct val="100000"/>
              </a:lnSpc>
              <a:spcBef>
                <a:spcPts val="0"/>
              </a:spcBef>
              <a:buClr>
                <a:srgbClr val="1F914D"/>
              </a:buClr>
              <a:buFont typeface="Webdings" panose="05030102010509060703" pitchFamily="18" charset="2"/>
              <a:buChar char="4"/>
            </a:pPr>
            <a:endParaRPr lang="en-US" sz="2000" dirty="0">
              <a:solidFill>
                <a:schemeClr val="tx1">
                  <a:lumMod val="75000"/>
                  <a:lumOff val="25000"/>
                </a:schemeClr>
              </a:solidFill>
            </a:endParaRPr>
          </a:p>
          <a:p>
            <a:pPr marL="342900" lvl="0">
              <a:lnSpc>
                <a:spcPct val="100000"/>
              </a:lnSpc>
              <a:spcBef>
                <a:spcPts val="0"/>
              </a:spcBef>
              <a:buClr>
                <a:srgbClr val="1F914D"/>
              </a:buClr>
              <a:buFont typeface="Webdings" panose="05030102010509060703" pitchFamily="18" charset="2"/>
              <a:buChar char="4"/>
            </a:pPr>
            <a:r>
              <a:rPr lang="en-US" sz="2000" dirty="0">
                <a:solidFill>
                  <a:schemeClr val="tx1">
                    <a:lumMod val="75000"/>
                    <a:lumOff val="25000"/>
                  </a:schemeClr>
                </a:solidFill>
              </a:rPr>
              <a:t>Specified habitat preferences for the Visayan Spotted Deer</a:t>
            </a:r>
          </a:p>
          <a:p>
            <a:pPr marL="342900" lvl="0">
              <a:lnSpc>
                <a:spcPct val="100000"/>
              </a:lnSpc>
              <a:spcBef>
                <a:spcPts val="0"/>
              </a:spcBef>
              <a:buClr>
                <a:srgbClr val="1F914D"/>
              </a:buClr>
              <a:buFont typeface="Webdings" panose="05030102010509060703" pitchFamily="18" charset="2"/>
              <a:buChar char="4"/>
            </a:pPr>
            <a:endParaRPr lang="en-US" sz="2000" dirty="0">
              <a:solidFill>
                <a:schemeClr val="tx1">
                  <a:lumMod val="75000"/>
                  <a:lumOff val="25000"/>
                </a:schemeClr>
              </a:solidFill>
            </a:endParaRPr>
          </a:p>
          <a:p>
            <a:pPr marL="0" lvl="0" indent="0">
              <a:lnSpc>
                <a:spcPct val="100000"/>
              </a:lnSpc>
              <a:spcBef>
                <a:spcPts val="0"/>
              </a:spcBef>
              <a:buClr>
                <a:srgbClr val="1F914D"/>
              </a:buClr>
              <a:buNone/>
            </a:pPr>
            <a:endParaRPr lang="en-US" sz="2000" dirty="0">
              <a:solidFill>
                <a:schemeClr val="tx1">
                  <a:lumMod val="75000"/>
                  <a:lumOff val="25000"/>
                </a:schemeClr>
              </a:solidFill>
            </a:endParaRPr>
          </a:p>
          <a:p>
            <a:pPr marL="342900" lvl="0">
              <a:lnSpc>
                <a:spcPct val="100000"/>
              </a:lnSpc>
              <a:spcBef>
                <a:spcPts val="0"/>
              </a:spcBef>
              <a:buClr>
                <a:srgbClr val="1F914D"/>
              </a:buClr>
              <a:buFont typeface="Webdings" panose="05030102010509060703" pitchFamily="18" charset="2"/>
              <a:buChar char="4"/>
            </a:pPr>
            <a:endParaRPr sz="2000" dirty="0"/>
          </a:p>
          <a:p>
            <a:pPr marL="0" lvl="0" indent="0" algn="l" rtl="0">
              <a:lnSpc>
                <a:spcPct val="100000"/>
              </a:lnSpc>
              <a:spcBef>
                <a:spcPts val="0"/>
              </a:spcBef>
              <a:spcAft>
                <a:spcPts val="0"/>
              </a:spcAft>
              <a:buNone/>
            </a:pP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7"/>
          <p:cNvSpPr txBox="1">
            <a:spLocks noGrp="1"/>
          </p:cNvSpPr>
          <p:nvPr>
            <p:ph type="title"/>
          </p:nvPr>
        </p:nvSpPr>
        <p:spPr>
          <a:xfrm>
            <a:off x="876300" y="281965"/>
            <a:ext cx="10439400" cy="450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Future Work</a:t>
            </a:r>
            <a:endParaRPr sz="3959" dirty="0">
              <a:solidFill>
                <a:srgbClr val="1F914D"/>
              </a:solidFill>
            </a:endParaRPr>
          </a:p>
        </p:txBody>
      </p:sp>
      <p:sp>
        <p:nvSpPr>
          <p:cNvPr id="3" name="Google Shape;99;p26">
            <a:extLst>
              <a:ext uri="{FF2B5EF4-FFF2-40B4-BE49-F238E27FC236}">
                <a16:creationId xmlns:a16="http://schemas.microsoft.com/office/drawing/2014/main" id="{01A425AA-9A71-44DC-93EF-60DBA984958D}"/>
              </a:ext>
            </a:extLst>
          </p:cNvPr>
          <p:cNvSpPr txBox="1">
            <a:spLocks noGrp="1"/>
          </p:cNvSpPr>
          <p:nvPr>
            <p:ph type="body" idx="1"/>
          </p:nvPr>
        </p:nvSpPr>
        <p:spPr>
          <a:xfrm>
            <a:off x="1136962" y="1205425"/>
            <a:ext cx="8589841" cy="4471894"/>
          </a:xfrm>
          <a:prstGeom prst="rect">
            <a:avLst/>
          </a:prstGeom>
          <a:noFill/>
          <a:ln>
            <a:noFill/>
          </a:ln>
        </p:spPr>
        <p:txBody>
          <a:bodyPr spcFirstLastPara="1" wrap="square" lIns="91425" tIns="45700" rIns="91425" bIns="45700" anchor="t" anchorCtr="0">
            <a:normAutofit/>
          </a:bodyPr>
          <a:lstStyle/>
          <a:p>
            <a:pPr marL="225425" lvl="0" indent="-225425" algn="l" rtl="0">
              <a:lnSpc>
                <a:spcPct val="100000"/>
              </a:lnSpc>
              <a:spcBef>
                <a:spcPts val="0"/>
              </a:spcBef>
              <a:spcAft>
                <a:spcPts val="0"/>
              </a:spcAft>
              <a:buClr>
                <a:srgbClr val="1F914D"/>
              </a:buClr>
              <a:buNone/>
            </a:pPr>
            <a:r>
              <a:rPr lang="en-US" sz="2000" dirty="0">
                <a:solidFill>
                  <a:srgbClr val="1F914D"/>
                </a:solidFill>
                <a:sym typeface="Webdings" panose="05030102010509060703" pitchFamily="18" charset="2"/>
              </a:rPr>
              <a:t></a:t>
            </a:r>
            <a:r>
              <a:rPr lang="en-US" sz="2000" dirty="0">
                <a:solidFill>
                  <a:schemeClr val="tx1">
                    <a:lumMod val="75000"/>
                    <a:lumOff val="25000"/>
                  </a:schemeClr>
                </a:solidFill>
                <a:sym typeface="Webdings" panose="05030102010509060703" pitchFamily="18" charset="2"/>
              </a:rPr>
              <a:t>Gathering </a:t>
            </a:r>
            <a:r>
              <a:rPr lang="en-US" sz="2000" b="1" i="1" dirty="0">
                <a:solidFill>
                  <a:schemeClr val="tx1">
                    <a:lumMod val="75000"/>
                    <a:lumOff val="25000"/>
                  </a:schemeClr>
                </a:solidFill>
                <a:sym typeface="Webdings" panose="05030102010509060703" pitchFamily="18" charset="2"/>
              </a:rPr>
              <a:t>in situ </a:t>
            </a:r>
            <a:r>
              <a:rPr lang="en-US" sz="2000" dirty="0">
                <a:solidFill>
                  <a:schemeClr val="tx1">
                    <a:lumMod val="75000"/>
                    <a:lumOff val="25000"/>
                  </a:schemeClr>
                </a:solidFill>
                <a:sym typeface="Webdings" panose="05030102010509060703" pitchFamily="18" charset="2"/>
              </a:rPr>
              <a:t>data of </a:t>
            </a:r>
            <a:r>
              <a:rPr lang="en-US" sz="2000" b="1" dirty="0">
                <a:solidFill>
                  <a:schemeClr val="tx1">
                    <a:lumMod val="75000"/>
                    <a:lumOff val="25000"/>
                  </a:schemeClr>
                </a:solidFill>
                <a:sym typeface="Webdings" panose="05030102010509060703" pitchFamily="18" charset="2"/>
              </a:rPr>
              <a:t>invasive plantations </a:t>
            </a:r>
            <a:r>
              <a:rPr lang="en-US" sz="2000" dirty="0">
                <a:solidFill>
                  <a:schemeClr val="tx1">
                    <a:lumMod val="75000"/>
                    <a:lumOff val="25000"/>
                  </a:schemeClr>
                </a:solidFill>
                <a:sym typeface="Webdings" panose="05030102010509060703" pitchFamily="18" charset="2"/>
              </a:rPr>
              <a:t>to help map out the areas where these species are </a:t>
            </a:r>
            <a:r>
              <a:rPr lang="en-US" sz="2000" b="1" dirty="0">
                <a:solidFill>
                  <a:schemeClr val="tx1">
                    <a:lumMod val="75000"/>
                    <a:lumOff val="25000"/>
                  </a:schemeClr>
                </a:solidFill>
                <a:sym typeface="Webdings" panose="05030102010509060703" pitchFamily="18" charset="2"/>
              </a:rPr>
              <a:t>encroaching</a:t>
            </a:r>
            <a:r>
              <a:rPr lang="en-US" sz="2000" dirty="0">
                <a:solidFill>
                  <a:schemeClr val="tx1">
                    <a:lumMod val="75000"/>
                    <a:lumOff val="25000"/>
                  </a:schemeClr>
                </a:solidFill>
                <a:sym typeface="Webdings" panose="05030102010509060703" pitchFamily="18" charset="2"/>
              </a:rPr>
              <a:t> onto </a:t>
            </a:r>
            <a:r>
              <a:rPr lang="en-US" sz="2000" b="1" dirty="0">
                <a:solidFill>
                  <a:schemeClr val="tx1">
                    <a:lumMod val="75000"/>
                    <a:lumOff val="25000"/>
                  </a:schemeClr>
                </a:solidFill>
                <a:sym typeface="Webdings" panose="05030102010509060703" pitchFamily="18" charset="2"/>
              </a:rPr>
              <a:t>indigenous species.</a:t>
            </a:r>
          </a:p>
          <a:p>
            <a:pPr marL="0" lvl="0" indent="0" algn="l" rtl="0">
              <a:lnSpc>
                <a:spcPct val="100000"/>
              </a:lnSpc>
              <a:spcBef>
                <a:spcPts val="0"/>
              </a:spcBef>
              <a:spcAft>
                <a:spcPts val="0"/>
              </a:spcAft>
              <a:buClr>
                <a:srgbClr val="1F914D"/>
              </a:buClr>
              <a:buNone/>
            </a:pPr>
            <a:endParaRPr lang="en-US" sz="2000" dirty="0">
              <a:solidFill>
                <a:schemeClr val="tx1">
                  <a:lumMod val="75000"/>
                  <a:lumOff val="25000"/>
                </a:schemeClr>
              </a:solidFill>
            </a:endParaRPr>
          </a:p>
          <a:p>
            <a:pPr marL="342900" lvl="0">
              <a:lnSpc>
                <a:spcPct val="100000"/>
              </a:lnSpc>
              <a:spcBef>
                <a:spcPts val="0"/>
              </a:spcBef>
              <a:buClr>
                <a:srgbClr val="1F914D"/>
              </a:buClr>
              <a:buFont typeface="Webdings" panose="05030102010509060703" pitchFamily="18" charset="2"/>
              <a:buChar char="4"/>
            </a:pPr>
            <a:r>
              <a:rPr lang="en-US" sz="2000" dirty="0">
                <a:solidFill>
                  <a:schemeClr val="tx1">
                    <a:lumMod val="75000"/>
                    <a:lumOff val="25000"/>
                  </a:schemeClr>
                </a:solidFill>
              </a:rPr>
              <a:t>The use of a </a:t>
            </a:r>
            <a:r>
              <a:rPr lang="en-US" sz="2000" b="1" dirty="0">
                <a:solidFill>
                  <a:schemeClr val="tx1">
                    <a:lumMod val="75000"/>
                    <a:lumOff val="25000"/>
                  </a:schemeClr>
                </a:solidFill>
              </a:rPr>
              <a:t>suitability analysis </a:t>
            </a:r>
            <a:r>
              <a:rPr lang="en-US" sz="2000" dirty="0">
                <a:solidFill>
                  <a:schemeClr val="tx1">
                    <a:lumMod val="75000"/>
                    <a:lumOff val="25000"/>
                  </a:schemeClr>
                </a:solidFill>
              </a:rPr>
              <a:t>for the Warty pig and Spotted deer, utilizing </a:t>
            </a:r>
            <a:r>
              <a:rPr lang="en-US" sz="2000" b="1" dirty="0">
                <a:solidFill>
                  <a:schemeClr val="tx1">
                    <a:lumMod val="75000"/>
                    <a:lumOff val="25000"/>
                  </a:schemeClr>
                </a:solidFill>
              </a:rPr>
              <a:t>explanatory variables </a:t>
            </a:r>
            <a:r>
              <a:rPr lang="en-US" sz="2000" dirty="0">
                <a:solidFill>
                  <a:schemeClr val="tx1">
                    <a:lumMod val="75000"/>
                    <a:lumOff val="25000"/>
                  </a:schemeClr>
                </a:solidFill>
              </a:rPr>
              <a:t>to discover locations on the island to release the endangered species.</a:t>
            </a:r>
          </a:p>
          <a:p>
            <a:pPr marL="342900" lvl="0">
              <a:lnSpc>
                <a:spcPct val="100000"/>
              </a:lnSpc>
              <a:spcBef>
                <a:spcPts val="0"/>
              </a:spcBef>
              <a:buClr>
                <a:srgbClr val="1F914D"/>
              </a:buClr>
              <a:buFont typeface="Webdings" panose="05030102010509060703" pitchFamily="18" charset="2"/>
              <a:buChar char="4"/>
            </a:pPr>
            <a:endParaRPr sz="2000" dirty="0"/>
          </a:p>
          <a:p>
            <a:pPr marL="0" lvl="0" indent="0" algn="l" rtl="0">
              <a:lnSpc>
                <a:spcPct val="100000"/>
              </a:lnSpc>
              <a:spcBef>
                <a:spcPts val="0"/>
              </a:spcBef>
              <a:spcAft>
                <a:spcPts val="0"/>
              </a:spcAft>
              <a:buNone/>
            </a:pPr>
            <a:endParaRPr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8"/>
          <p:cNvSpPr txBox="1">
            <a:spLocks noGrp="1"/>
          </p:cNvSpPr>
          <p:nvPr>
            <p:ph type="title"/>
          </p:nvPr>
        </p:nvSpPr>
        <p:spPr>
          <a:xfrm>
            <a:off x="1136984" y="366103"/>
            <a:ext cx="10515600"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Acknowledgements</a:t>
            </a:r>
            <a:endParaRPr sz="3959" dirty="0">
              <a:solidFill>
                <a:srgbClr val="1F914D"/>
              </a:solidFill>
            </a:endParaRPr>
          </a:p>
        </p:txBody>
      </p:sp>
      <p:sp>
        <p:nvSpPr>
          <p:cNvPr id="191" name="Google Shape;191;p38"/>
          <p:cNvSpPr txBox="1">
            <a:spLocks noGrp="1"/>
          </p:cNvSpPr>
          <p:nvPr>
            <p:ph type="body" idx="1"/>
          </p:nvPr>
        </p:nvSpPr>
        <p:spPr>
          <a:xfrm>
            <a:off x="581655" y="978243"/>
            <a:ext cx="11125200" cy="5107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r>
              <a:rPr lang="en-US" sz="2000" b="1" dirty="0">
                <a:solidFill>
                  <a:srgbClr val="20944F"/>
                </a:solidFill>
              </a:rPr>
              <a:t>Advisors</a:t>
            </a:r>
            <a:endParaRPr sz="2000" b="1" dirty="0">
              <a:solidFill>
                <a:srgbClr val="20944F"/>
              </a:solidFill>
            </a:endParaRPr>
          </a:p>
          <a:p>
            <a:pPr marL="914400" lvl="0" indent="-228600" algn="l"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Dr. Marguerite Madden (University of Georgia, Department of Geography)</a:t>
            </a:r>
            <a:endParaRPr sz="2000" dirty="0">
              <a:solidFill>
                <a:schemeClr val="tx1">
                  <a:lumMod val="75000"/>
                  <a:lumOff val="25000"/>
                </a:schemeClr>
              </a:solidFill>
            </a:endParaRPr>
          </a:p>
          <a:p>
            <a:pPr marL="914400" lvl="0" indent="-228600" algn="l"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Dr. Sergio </a:t>
            </a:r>
            <a:r>
              <a:rPr lang="en-US" sz="2000" dirty="0" err="1">
                <a:solidFill>
                  <a:schemeClr val="tx1">
                    <a:lumMod val="75000"/>
                    <a:lumOff val="25000"/>
                  </a:schemeClr>
                </a:solidFill>
              </a:rPr>
              <a:t>Bernardes</a:t>
            </a:r>
            <a:r>
              <a:rPr lang="en-US" sz="2000" dirty="0">
                <a:solidFill>
                  <a:schemeClr val="tx1">
                    <a:lumMod val="75000"/>
                    <a:lumOff val="25000"/>
                  </a:schemeClr>
                </a:solidFill>
              </a:rPr>
              <a:t> (University of Georgia, Department of Geography)</a:t>
            </a:r>
            <a:endParaRPr sz="2000" dirty="0">
              <a:solidFill>
                <a:schemeClr val="tx1">
                  <a:lumMod val="75000"/>
                  <a:lumOff val="25000"/>
                </a:schemeClr>
              </a:solidFill>
            </a:endParaRPr>
          </a:p>
          <a:p>
            <a:pPr marL="457200" lvl="0" indent="-228600" algn="l" rtl="0">
              <a:lnSpc>
                <a:spcPct val="90000"/>
              </a:lnSpc>
              <a:spcBef>
                <a:spcPts val="1000"/>
              </a:spcBef>
              <a:spcAft>
                <a:spcPts val="0"/>
              </a:spcAft>
              <a:buClr>
                <a:schemeClr val="dk1"/>
              </a:buClr>
              <a:buSzPts val="1800"/>
              <a:buNone/>
            </a:pPr>
            <a:endParaRPr sz="2000" dirty="0">
              <a:solidFill>
                <a:schemeClr val="tx1">
                  <a:lumMod val="75000"/>
                  <a:lumOff val="25000"/>
                </a:schemeClr>
              </a:solidFill>
            </a:endParaRPr>
          </a:p>
          <a:p>
            <a:pPr marL="457200" lvl="0" indent="-228600" algn="l" rtl="0">
              <a:lnSpc>
                <a:spcPct val="90000"/>
              </a:lnSpc>
              <a:spcBef>
                <a:spcPts val="1000"/>
              </a:spcBef>
              <a:spcAft>
                <a:spcPts val="0"/>
              </a:spcAft>
              <a:buClr>
                <a:schemeClr val="dk1"/>
              </a:buClr>
              <a:buSzPts val="1800"/>
              <a:buNone/>
            </a:pPr>
            <a:r>
              <a:rPr lang="en-US" sz="2000" b="1" dirty="0">
                <a:solidFill>
                  <a:srgbClr val="20944F"/>
                </a:solidFill>
              </a:rPr>
              <a:t>Fellow</a:t>
            </a:r>
            <a:endParaRPr sz="2000" b="1" dirty="0">
              <a:solidFill>
                <a:srgbClr val="20944F"/>
              </a:solidFill>
            </a:endParaRPr>
          </a:p>
          <a:p>
            <a:pPr marL="914400" lvl="0" indent="-228600" algn="l"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Shelby Ingram (NASA DEVELOP, </a:t>
            </a:r>
            <a:r>
              <a:rPr lang="en-US" sz="2000" dirty="0" smtClean="0">
                <a:solidFill>
                  <a:schemeClr val="tx1">
                    <a:lumMod val="75000"/>
                    <a:lumOff val="25000"/>
                  </a:schemeClr>
                </a:solidFill>
              </a:rPr>
              <a:t>Georgia </a:t>
            </a:r>
            <a:r>
              <a:rPr lang="en-US" sz="2000" dirty="0">
                <a:solidFill>
                  <a:schemeClr val="tx1">
                    <a:lumMod val="75000"/>
                    <a:lumOff val="25000"/>
                  </a:schemeClr>
                </a:solidFill>
                <a:latin typeface="Century Gothic" panose="020B0502020202020204" pitchFamily="34" charset="0"/>
              </a:rPr>
              <a:t>– Athens Node)</a:t>
            </a:r>
            <a:endParaRPr sz="2000" dirty="0">
              <a:solidFill>
                <a:schemeClr val="tx1">
                  <a:lumMod val="75000"/>
                  <a:lumOff val="25000"/>
                </a:schemeClr>
              </a:solidFill>
            </a:endParaRPr>
          </a:p>
          <a:p>
            <a:pPr marL="457200" lvl="0" indent="-228600" algn="l" rtl="0">
              <a:lnSpc>
                <a:spcPct val="90000"/>
              </a:lnSpc>
              <a:spcBef>
                <a:spcPts val="1000"/>
              </a:spcBef>
              <a:spcAft>
                <a:spcPts val="0"/>
              </a:spcAft>
              <a:buClr>
                <a:schemeClr val="dk1"/>
              </a:buClr>
              <a:buSzPts val="1800"/>
              <a:buNone/>
            </a:pPr>
            <a:endParaRPr sz="2000" dirty="0">
              <a:solidFill>
                <a:srgbClr val="2E8652"/>
              </a:solidFill>
            </a:endParaRPr>
          </a:p>
          <a:p>
            <a:pPr marL="457200" lvl="0" indent="-228600" algn="l" rtl="0">
              <a:lnSpc>
                <a:spcPct val="90000"/>
              </a:lnSpc>
              <a:spcBef>
                <a:spcPts val="1000"/>
              </a:spcBef>
              <a:spcAft>
                <a:spcPts val="0"/>
              </a:spcAft>
              <a:buClr>
                <a:schemeClr val="dk1"/>
              </a:buClr>
              <a:buSzPts val="1800"/>
              <a:buNone/>
            </a:pPr>
            <a:r>
              <a:rPr lang="en-US" sz="2000" b="1" dirty="0">
                <a:solidFill>
                  <a:srgbClr val="20944F"/>
                </a:solidFill>
              </a:rPr>
              <a:t>End Users</a:t>
            </a:r>
            <a:endParaRPr sz="2000" b="1" dirty="0">
              <a:solidFill>
                <a:srgbClr val="20944F"/>
              </a:solidFill>
            </a:endParaRPr>
          </a:p>
          <a:p>
            <a:pPr marL="914400" lvl="0" indent="-228600" algn="l"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Dr. Jan </a:t>
            </a:r>
            <a:r>
              <a:rPr lang="en-US" sz="2000" dirty="0" err="1">
                <a:solidFill>
                  <a:schemeClr val="tx1">
                    <a:lumMod val="75000"/>
                    <a:lumOff val="25000"/>
                  </a:schemeClr>
                </a:solidFill>
              </a:rPr>
              <a:t>Schipper</a:t>
            </a:r>
            <a:r>
              <a:rPr lang="en-US" sz="2000" dirty="0">
                <a:solidFill>
                  <a:schemeClr val="tx1">
                    <a:lumMod val="75000"/>
                    <a:lumOff val="25000"/>
                  </a:schemeClr>
                </a:solidFill>
              </a:rPr>
              <a:t>, Field Conservation Research Inspector (Arizona Center for Nature Conservation- Phoenix Zoo</a:t>
            </a:r>
            <a:endParaRPr sz="2000" dirty="0">
              <a:solidFill>
                <a:schemeClr val="tx1">
                  <a:lumMod val="75000"/>
                  <a:lumOff val="25000"/>
                </a:schemeClr>
              </a:solidFill>
            </a:endParaRPr>
          </a:p>
          <a:p>
            <a:pPr marL="914400" lvl="0" indent="-228600" algn="l"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Dr. Johanna Rode- </a:t>
            </a:r>
            <a:r>
              <a:rPr lang="en-US" sz="2000" dirty="0" err="1">
                <a:solidFill>
                  <a:schemeClr val="tx1">
                    <a:lumMod val="75000"/>
                    <a:lumOff val="25000"/>
                  </a:schemeClr>
                </a:solidFill>
              </a:rPr>
              <a:t>Margono</a:t>
            </a:r>
            <a:r>
              <a:rPr lang="en-US" sz="2000" dirty="0">
                <a:solidFill>
                  <a:schemeClr val="tx1">
                    <a:lumMod val="75000"/>
                    <a:lumOff val="25000"/>
                  </a:schemeClr>
                </a:solidFill>
              </a:rPr>
              <a:t>, Wild Pig Specialist Group Chair (International Union for Conservation of Nature, Species Survival Commission) </a:t>
            </a:r>
            <a:endParaRPr sz="2000" dirty="0">
              <a:solidFill>
                <a:schemeClr val="tx1">
                  <a:lumMod val="75000"/>
                  <a:lumOff val="25000"/>
                </a:schemeClr>
              </a:solidFill>
            </a:endParaRPr>
          </a:p>
          <a:p>
            <a:pPr marL="914400" lvl="0" indent="-228600" algn="l"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Matt Ward, Field Ecologist and </a:t>
            </a:r>
            <a:r>
              <a:rPr lang="en-US" sz="2000" i="1" dirty="0">
                <a:solidFill>
                  <a:schemeClr val="tx1">
                    <a:lumMod val="75000"/>
                    <a:lumOff val="25000"/>
                  </a:schemeClr>
                </a:solidFill>
              </a:rPr>
              <a:t>In Situ</a:t>
            </a:r>
            <a:r>
              <a:rPr lang="en-US" sz="2000" dirty="0">
                <a:solidFill>
                  <a:schemeClr val="tx1">
                    <a:lumMod val="75000"/>
                    <a:lumOff val="25000"/>
                  </a:schemeClr>
                </a:solidFill>
              </a:rPr>
              <a:t> Project Manager (Talarak Foundation Inc.)</a:t>
            </a:r>
            <a:endParaRPr sz="2000" dirty="0">
              <a:solidFill>
                <a:schemeClr val="tx1">
                  <a:lumMod val="75000"/>
                  <a:lumOff val="25000"/>
                </a:schemeClr>
              </a:solidFill>
            </a:endParaRPr>
          </a:p>
          <a:p>
            <a:pPr marL="457200" lvl="0" indent="-228600" algn="l" rtl="0">
              <a:lnSpc>
                <a:spcPct val="90000"/>
              </a:lnSpc>
              <a:spcBef>
                <a:spcPts val="1000"/>
              </a:spcBef>
              <a:spcAft>
                <a:spcPts val="0"/>
              </a:spcAft>
              <a:buClr>
                <a:schemeClr val="dk1"/>
              </a:buClr>
              <a:buSzPts val="1800"/>
              <a:buNone/>
            </a:pPr>
            <a:endParaRPr sz="2000"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179" y="717590"/>
            <a:ext cx="4627821" cy="599680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077" y="2244123"/>
            <a:ext cx="2084152" cy="2906928"/>
          </a:xfrm>
          <a:prstGeom prst="rect">
            <a:avLst/>
          </a:prstGeom>
        </p:spPr>
      </p:pic>
      <p:sp>
        <p:nvSpPr>
          <p:cNvPr id="107" name="Google Shape;107;p27"/>
          <p:cNvSpPr txBox="1">
            <a:spLocks noGrp="1"/>
          </p:cNvSpPr>
          <p:nvPr>
            <p:ph type="title"/>
          </p:nvPr>
        </p:nvSpPr>
        <p:spPr>
          <a:xfrm>
            <a:off x="1257300" y="273573"/>
            <a:ext cx="10439400" cy="450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Study Area</a:t>
            </a:r>
            <a:endParaRPr sz="3959" dirty="0">
              <a:solidFill>
                <a:srgbClr val="1F914D"/>
              </a:solidFill>
            </a:endParaRPr>
          </a:p>
        </p:txBody>
      </p:sp>
      <p:sp>
        <p:nvSpPr>
          <p:cNvPr id="108" name="Google Shape;108;p27"/>
          <p:cNvSpPr txBox="1">
            <a:spLocks noGrp="1"/>
          </p:cNvSpPr>
          <p:nvPr>
            <p:ph type="body" idx="1"/>
          </p:nvPr>
        </p:nvSpPr>
        <p:spPr>
          <a:xfrm>
            <a:off x="8024843" y="726985"/>
            <a:ext cx="4167157" cy="4942256"/>
          </a:xfrm>
          <a:prstGeom prst="rect">
            <a:avLst/>
          </a:prstGeom>
          <a:noFill/>
          <a:ln>
            <a:noFill/>
          </a:ln>
        </p:spPr>
        <p:txBody>
          <a:bodyPr spcFirstLastPara="1" wrap="square" lIns="91425" tIns="45700" rIns="91425" bIns="45700" anchor="t" anchorCtr="0">
            <a:normAutofit/>
          </a:bodyPr>
          <a:lstStyle/>
          <a:p>
            <a:pPr marL="0" lvl="0" indent="0">
              <a:buClr>
                <a:srgbClr val="1F914D"/>
              </a:buClr>
              <a:buNone/>
            </a:pPr>
            <a:r>
              <a:rPr lang="en-US" dirty="0">
                <a:solidFill>
                  <a:schemeClr val="tx1">
                    <a:lumMod val="75000"/>
                    <a:lumOff val="25000"/>
                  </a:schemeClr>
                </a:solidFill>
              </a:rPr>
              <a:t>Two Islands</a:t>
            </a:r>
          </a:p>
          <a:p>
            <a:pPr lvl="0" indent="-457200">
              <a:buClr>
                <a:srgbClr val="1F914D"/>
              </a:buClr>
              <a:buFont typeface="Webdings" panose="05030102010509060703" pitchFamily="18" charset="2"/>
              <a:buChar char="4"/>
            </a:pPr>
            <a:r>
              <a:rPr lang="en-US" dirty="0">
                <a:solidFill>
                  <a:schemeClr val="tx1">
                    <a:lumMod val="75000"/>
                    <a:lumOff val="25000"/>
                  </a:schemeClr>
                </a:solidFill>
              </a:rPr>
              <a:t>Panay Island</a:t>
            </a:r>
            <a:endParaRPr dirty="0">
              <a:solidFill>
                <a:schemeClr val="tx1">
                  <a:lumMod val="75000"/>
                  <a:lumOff val="25000"/>
                </a:schemeClr>
              </a:solidFill>
            </a:endParaRPr>
          </a:p>
          <a:p>
            <a:pPr lvl="0" indent="-457200">
              <a:buClr>
                <a:srgbClr val="1F914D"/>
              </a:buClr>
              <a:buFont typeface="Webdings" panose="05030102010509060703" pitchFamily="18" charset="2"/>
              <a:buChar char="4"/>
            </a:pPr>
            <a:r>
              <a:rPr lang="en-US" dirty="0">
                <a:solidFill>
                  <a:schemeClr val="tx1">
                    <a:lumMod val="75000"/>
                    <a:lumOff val="25000"/>
                  </a:schemeClr>
                </a:solidFill>
              </a:rPr>
              <a:t>Negros Island</a:t>
            </a:r>
            <a:endParaRPr dirty="0">
              <a:solidFill>
                <a:schemeClr val="tx1">
                  <a:lumMod val="75000"/>
                  <a:lumOff val="25000"/>
                </a:schemeClr>
              </a:solidFill>
            </a:endParaRPr>
          </a:p>
          <a:p>
            <a:pPr marL="0" lvl="0" indent="0" rtl="0">
              <a:lnSpc>
                <a:spcPct val="90000"/>
              </a:lnSpc>
              <a:spcBef>
                <a:spcPts val="1000"/>
              </a:spcBef>
              <a:spcAft>
                <a:spcPts val="0"/>
              </a:spcAft>
              <a:buNone/>
            </a:pPr>
            <a:endParaRPr dirty="0">
              <a:solidFill>
                <a:schemeClr val="tx1">
                  <a:lumMod val="75000"/>
                  <a:lumOff val="25000"/>
                </a:schemeClr>
              </a:solidFill>
            </a:endParaRPr>
          </a:p>
          <a:p>
            <a:pPr marL="0" lvl="0" indent="0" rtl="0">
              <a:lnSpc>
                <a:spcPct val="90000"/>
              </a:lnSpc>
              <a:spcBef>
                <a:spcPts val="1000"/>
              </a:spcBef>
              <a:spcAft>
                <a:spcPts val="0"/>
              </a:spcAft>
              <a:buNone/>
            </a:pPr>
            <a:r>
              <a:rPr lang="en-US" b="1" dirty="0">
                <a:solidFill>
                  <a:schemeClr val="tx1">
                    <a:lumMod val="75000"/>
                    <a:lumOff val="25000"/>
                  </a:schemeClr>
                </a:solidFill>
              </a:rPr>
              <a:t>Study Period</a:t>
            </a:r>
            <a:endParaRPr b="1" dirty="0">
              <a:solidFill>
                <a:schemeClr val="tx1">
                  <a:lumMod val="75000"/>
                  <a:lumOff val="25000"/>
                </a:schemeClr>
              </a:solidFill>
            </a:endParaRPr>
          </a:p>
          <a:p>
            <a:pPr marL="0" lvl="0" indent="0" rtl="0">
              <a:lnSpc>
                <a:spcPct val="90000"/>
              </a:lnSpc>
              <a:spcBef>
                <a:spcPts val="1000"/>
              </a:spcBef>
              <a:spcAft>
                <a:spcPts val="0"/>
              </a:spcAft>
              <a:buNone/>
            </a:pPr>
            <a:r>
              <a:rPr lang="en-US" dirty="0">
                <a:solidFill>
                  <a:schemeClr val="tx1">
                    <a:lumMod val="75000"/>
                    <a:lumOff val="25000"/>
                  </a:schemeClr>
                </a:solidFill>
              </a:rPr>
              <a:t>1987 to 2019 </a:t>
            </a:r>
            <a:endParaRPr dirty="0">
              <a:solidFill>
                <a:schemeClr val="tx1">
                  <a:lumMod val="75000"/>
                  <a:lumOff val="25000"/>
                </a:schemeClr>
              </a:solidFill>
            </a:endParaRPr>
          </a:p>
          <a:p>
            <a:pPr marL="0" lvl="0" indent="0" rtl="0">
              <a:lnSpc>
                <a:spcPct val="90000"/>
              </a:lnSpc>
              <a:spcBef>
                <a:spcPts val="1000"/>
              </a:spcBef>
              <a:spcAft>
                <a:spcPts val="0"/>
              </a:spcAft>
              <a:buNone/>
            </a:pPr>
            <a:r>
              <a:rPr lang="en-US" b="1" dirty="0">
                <a:solidFill>
                  <a:schemeClr val="tx1">
                    <a:lumMod val="75000"/>
                    <a:lumOff val="25000"/>
                  </a:schemeClr>
                </a:solidFill>
              </a:rPr>
              <a:t>Forecasting Years</a:t>
            </a:r>
            <a:endParaRPr b="1" dirty="0">
              <a:solidFill>
                <a:schemeClr val="tx1">
                  <a:lumMod val="75000"/>
                  <a:lumOff val="25000"/>
                </a:schemeClr>
              </a:solidFill>
            </a:endParaRPr>
          </a:p>
          <a:p>
            <a:pPr marL="0" lvl="0" indent="0" rtl="0">
              <a:lnSpc>
                <a:spcPct val="90000"/>
              </a:lnSpc>
              <a:spcBef>
                <a:spcPts val="1000"/>
              </a:spcBef>
              <a:spcAft>
                <a:spcPts val="0"/>
              </a:spcAft>
              <a:buNone/>
            </a:pPr>
            <a:r>
              <a:rPr lang="en-US" dirty="0">
                <a:solidFill>
                  <a:schemeClr val="tx1">
                    <a:lumMod val="75000"/>
                    <a:lumOff val="25000"/>
                  </a:schemeClr>
                </a:solidFill>
              </a:rPr>
              <a:t>2030 and 2050</a:t>
            </a:r>
            <a:endParaRPr dirty="0">
              <a:solidFill>
                <a:schemeClr val="tx1">
                  <a:lumMod val="75000"/>
                  <a:lumOff val="25000"/>
                </a:schemeClr>
              </a:solidFill>
            </a:endParaRPr>
          </a:p>
        </p:txBody>
      </p:sp>
      <p:sp>
        <p:nvSpPr>
          <p:cNvPr id="8" name="TextBox 7"/>
          <p:cNvSpPr txBox="1"/>
          <p:nvPr/>
        </p:nvSpPr>
        <p:spPr>
          <a:xfrm>
            <a:off x="97141" y="1070905"/>
            <a:ext cx="1090939" cy="307777"/>
          </a:xfrm>
          <a:prstGeom prst="rect">
            <a:avLst/>
          </a:prstGeom>
          <a:noFill/>
        </p:spPr>
        <p:txBody>
          <a:bodyPr wrap="square" rtlCol="0">
            <a:spAutoFit/>
          </a:bodyPr>
          <a:lstStyle/>
          <a:p>
            <a:r>
              <a:rPr lang="en-US" dirty="0">
                <a:solidFill>
                  <a:schemeClr val="bg1"/>
                </a:solidFill>
                <a:latin typeface="Century Gothic" panose="020B0502020202020204" pitchFamily="34" charset="0"/>
              </a:rPr>
              <a:t>Philippines</a:t>
            </a:r>
          </a:p>
        </p:txBody>
      </p:sp>
      <p:grpSp>
        <p:nvGrpSpPr>
          <p:cNvPr id="16" name="Group 4"/>
          <p:cNvGrpSpPr>
            <a:grpSpLocks noChangeAspect="1"/>
          </p:cNvGrpSpPr>
          <p:nvPr/>
        </p:nvGrpSpPr>
        <p:grpSpPr bwMode="auto">
          <a:xfrm>
            <a:off x="3151180" y="4242241"/>
            <a:ext cx="2065490" cy="908810"/>
            <a:chOff x="7918" y="13481"/>
            <a:chExt cx="1295" cy="635"/>
          </a:xfrm>
        </p:grpSpPr>
        <p:sp>
          <p:nvSpPr>
            <p:cNvPr id="17" name="AutoShape 3"/>
            <p:cNvSpPr>
              <a:spLocks noChangeAspect="1" noChangeArrowheads="1" noTextEdit="1"/>
            </p:cNvSpPr>
            <p:nvPr/>
          </p:nvSpPr>
          <p:spPr bwMode="auto">
            <a:xfrm>
              <a:off x="7934" y="13481"/>
              <a:ext cx="1212"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5"/>
            <p:cNvSpPr>
              <a:spLocks noChangeArrowheads="1"/>
            </p:cNvSpPr>
            <p:nvPr/>
          </p:nvSpPr>
          <p:spPr bwMode="auto">
            <a:xfrm>
              <a:off x="7958" y="13512"/>
              <a:ext cx="327" cy="165"/>
            </a:xfrm>
            <a:prstGeom prst="rect">
              <a:avLst/>
            </a:prstGeom>
            <a:solidFill>
              <a:srgbClr val="FF88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6"/>
            <p:cNvSpPr>
              <a:spLocks noChangeArrowheads="1"/>
            </p:cNvSpPr>
            <p:nvPr/>
          </p:nvSpPr>
          <p:spPr bwMode="auto">
            <a:xfrm>
              <a:off x="8304" y="13516"/>
              <a:ext cx="81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latin typeface="Century Gothic" panose="020B0502020202020204" pitchFamily="34" charset="0"/>
                </a:rPr>
                <a:t>Negros Island</a:t>
              </a:r>
              <a:endParaRPr kumimoji="0" lang="en-US" altLang="en-US" sz="1600" b="0" i="0" u="none" strike="noStrike" cap="none" normalizeH="0" baseline="0" dirty="0">
                <a:ln>
                  <a:noFill/>
                </a:ln>
                <a:solidFill>
                  <a:schemeClr val="tx1"/>
                </a:solidFill>
                <a:effectLst/>
                <a:latin typeface="Century Gothic" panose="020B0502020202020204" pitchFamily="34" charset="0"/>
              </a:endParaRPr>
            </a:p>
          </p:txBody>
        </p:sp>
        <p:sp>
          <p:nvSpPr>
            <p:cNvPr id="20" name="Rectangle 7"/>
            <p:cNvSpPr>
              <a:spLocks noChangeArrowheads="1"/>
            </p:cNvSpPr>
            <p:nvPr/>
          </p:nvSpPr>
          <p:spPr bwMode="auto">
            <a:xfrm>
              <a:off x="7958" y="13715"/>
              <a:ext cx="327" cy="164"/>
            </a:xfrm>
            <a:prstGeom prst="rect">
              <a:avLst/>
            </a:prstGeom>
            <a:solidFill>
              <a:srgbClr val="679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8"/>
            <p:cNvSpPr>
              <a:spLocks noChangeArrowheads="1"/>
            </p:cNvSpPr>
            <p:nvPr/>
          </p:nvSpPr>
          <p:spPr bwMode="auto">
            <a:xfrm>
              <a:off x="8304" y="13741"/>
              <a:ext cx="77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latin typeface="Century Gothic" panose="020B0502020202020204" pitchFamily="34" charset="0"/>
                </a:rPr>
                <a:t>Panay Island</a:t>
              </a:r>
              <a:endParaRPr kumimoji="0" lang="en-US" altLang="en-US" sz="1600" b="0" i="0" u="none" strike="noStrike" cap="none" normalizeH="0" baseline="0" dirty="0">
                <a:ln>
                  <a:noFill/>
                </a:ln>
                <a:solidFill>
                  <a:schemeClr val="tx1"/>
                </a:solidFill>
                <a:effectLst/>
                <a:latin typeface="Century Gothic" panose="020B0502020202020204" pitchFamily="34" charset="0"/>
              </a:endParaRPr>
            </a:p>
          </p:txBody>
        </p:sp>
        <p:sp>
          <p:nvSpPr>
            <p:cNvPr id="22" name="Rectangle 9"/>
            <p:cNvSpPr>
              <a:spLocks noChangeArrowheads="1"/>
            </p:cNvSpPr>
            <p:nvPr/>
          </p:nvSpPr>
          <p:spPr bwMode="auto">
            <a:xfrm>
              <a:off x="7959" y="13932"/>
              <a:ext cx="326" cy="154"/>
            </a:xfrm>
            <a:prstGeom prst="rect">
              <a:avLst/>
            </a:prstGeom>
            <a:noFill/>
            <a:ln w="25400">
              <a:solidFill>
                <a:srgbClr val="E6E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10"/>
            <p:cNvSpPr>
              <a:spLocks noChangeArrowheads="1"/>
            </p:cNvSpPr>
            <p:nvPr/>
          </p:nvSpPr>
          <p:spPr bwMode="auto">
            <a:xfrm>
              <a:off x="8304" y="13965"/>
              <a:ext cx="90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latin typeface="Century Gothic" panose="020B0502020202020204" pitchFamily="34" charset="0"/>
                </a:rPr>
                <a:t>Visayan Islands</a:t>
              </a:r>
              <a:endParaRPr kumimoji="0" lang="en-US" altLang="en-US" sz="1600" b="0" i="0" u="none" strike="noStrike" cap="none" normalizeH="0" baseline="0" dirty="0">
                <a:ln>
                  <a:noFill/>
                </a:ln>
                <a:solidFill>
                  <a:schemeClr val="tx1"/>
                </a:solidFill>
                <a:effectLst/>
                <a:latin typeface="Century Gothic" panose="020B0502020202020204" pitchFamily="34" charset="0"/>
              </a:endParaRPr>
            </a:p>
          </p:txBody>
        </p:sp>
        <p:sp>
          <p:nvSpPr>
            <p:cNvPr id="24" name="Freeform 11"/>
            <p:cNvSpPr>
              <a:spLocks/>
            </p:cNvSpPr>
            <p:nvPr/>
          </p:nvSpPr>
          <p:spPr bwMode="auto">
            <a:xfrm>
              <a:off x="7918" y="13497"/>
              <a:ext cx="1228" cy="613"/>
            </a:xfrm>
            <a:custGeom>
              <a:avLst/>
              <a:gdLst>
                <a:gd name="T0" fmla="*/ 0 w 1228"/>
                <a:gd name="T1" fmla="*/ 307 h 613"/>
                <a:gd name="T2" fmla="*/ 0 w 1228"/>
                <a:gd name="T3" fmla="*/ 0 h 613"/>
                <a:gd name="T4" fmla="*/ 1228 w 1228"/>
                <a:gd name="T5" fmla="*/ 0 h 613"/>
                <a:gd name="T6" fmla="*/ 1228 w 1228"/>
                <a:gd name="T7" fmla="*/ 613 h 613"/>
                <a:gd name="T8" fmla="*/ 0 w 1228"/>
                <a:gd name="T9" fmla="*/ 613 h 613"/>
                <a:gd name="T10" fmla="*/ 0 w 1228"/>
                <a:gd name="T11" fmla="*/ 307 h 613"/>
              </a:gdLst>
              <a:ahLst/>
              <a:cxnLst>
                <a:cxn ang="0">
                  <a:pos x="T0" y="T1"/>
                </a:cxn>
                <a:cxn ang="0">
                  <a:pos x="T2" y="T3"/>
                </a:cxn>
                <a:cxn ang="0">
                  <a:pos x="T4" y="T5"/>
                </a:cxn>
                <a:cxn ang="0">
                  <a:pos x="T6" y="T7"/>
                </a:cxn>
                <a:cxn ang="0">
                  <a:pos x="T8" y="T9"/>
                </a:cxn>
                <a:cxn ang="0">
                  <a:pos x="T10" y="T11"/>
                </a:cxn>
              </a:cxnLst>
              <a:rect l="0" t="0" r="r" b="b"/>
              <a:pathLst>
                <a:path w="1228" h="613">
                  <a:moveTo>
                    <a:pt x="0" y="307"/>
                  </a:moveTo>
                  <a:lnTo>
                    <a:pt x="0" y="0"/>
                  </a:lnTo>
                  <a:lnTo>
                    <a:pt x="1228" y="0"/>
                  </a:lnTo>
                  <a:lnTo>
                    <a:pt x="1228" y="613"/>
                  </a:lnTo>
                  <a:lnTo>
                    <a:pt x="0" y="613"/>
                  </a:lnTo>
                  <a:lnTo>
                    <a:pt x="0" y="307"/>
                  </a:lnTo>
                </a:path>
              </a:pathLst>
            </a:custGeom>
            <a:noFill/>
            <a:ln w="635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 name="TextBox 25"/>
          <p:cNvSpPr txBox="1"/>
          <p:nvPr/>
        </p:nvSpPr>
        <p:spPr>
          <a:xfrm>
            <a:off x="560731" y="2296402"/>
            <a:ext cx="1100626" cy="307777"/>
          </a:xfrm>
          <a:prstGeom prst="rect">
            <a:avLst/>
          </a:prstGeom>
          <a:noFill/>
        </p:spPr>
        <p:txBody>
          <a:bodyPr wrap="square" rtlCol="0">
            <a:spAutoFit/>
          </a:bodyPr>
          <a:lstStyle/>
          <a:p>
            <a:r>
              <a:rPr lang="en-US" dirty="0">
                <a:solidFill>
                  <a:schemeClr val="bg1"/>
                </a:solidFill>
                <a:latin typeface="Garamond" panose="02020404030301010803" pitchFamily="18" charset="0"/>
              </a:rPr>
              <a:t>Philippines</a:t>
            </a:r>
          </a:p>
        </p:txBody>
      </p:sp>
      <p:pic>
        <p:nvPicPr>
          <p:cNvPr id="43" name="Picture 42"/>
          <p:cNvPicPr>
            <a:picLocks noChangeAspect="1"/>
          </p:cNvPicPr>
          <p:nvPr/>
        </p:nvPicPr>
        <p:blipFill rotWithShape="1">
          <a:blip r:embed="rId5"/>
          <a:srcRect l="3120" t="23851"/>
          <a:stretch/>
        </p:blipFill>
        <p:spPr>
          <a:xfrm>
            <a:off x="3274840" y="1946685"/>
            <a:ext cx="250503" cy="450900"/>
          </a:xfrm>
          <a:prstGeom prst="rect">
            <a:avLst/>
          </a:prstGeom>
        </p:spPr>
      </p:pic>
      <p:sp>
        <p:nvSpPr>
          <p:cNvPr id="44" name="Rectangle 43"/>
          <p:cNvSpPr/>
          <p:nvPr/>
        </p:nvSpPr>
        <p:spPr>
          <a:xfrm>
            <a:off x="3274840" y="1589055"/>
            <a:ext cx="222029" cy="319703"/>
          </a:xfrm>
          <a:prstGeom prst="rect">
            <a:avLst/>
          </a:prstGeom>
        </p:spPr>
        <p:txBody>
          <a:bodyPr wrap="square">
            <a:spAutoFit/>
          </a:bodyPr>
          <a:lstStyle/>
          <a:p>
            <a:pPr algn="ctr">
              <a:lnSpc>
                <a:spcPct val="115000"/>
              </a:lnSpc>
            </a:pPr>
            <a:r>
              <a:rPr lang="en-US" b="1" kern="1200" dirty="0">
                <a:solidFill>
                  <a:srgbClr val="FFFFFF"/>
                </a:solidFill>
                <a:latin typeface="Century Gothic" panose="020B0502020202020204" pitchFamily="34" charset="0"/>
                <a:ea typeface="Century Gothic" panose="020B0502020202020204" pitchFamily="34" charset="0"/>
                <a:cs typeface="Century Gothic" panose="020B0502020202020204" pitchFamily="34" charset="0"/>
              </a:rPr>
              <a:t>N</a:t>
            </a:r>
            <a:endParaRPr lang="en-US" b="1" dirty="0">
              <a:latin typeface="Times New Roman" panose="02020603050405020304" pitchFamily="18" charset="0"/>
              <a:ea typeface="Times New Roman" panose="02020603050405020304" pitchFamily="18" charset="0"/>
            </a:endParaRPr>
          </a:p>
        </p:txBody>
      </p:sp>
      <p:cxnSp>
        <p:nvCxnSpPr>
          <p:cNvPr id="75" name="Straight Arrow Connector 74"/>
          <p:cNvCxnSpPr/>
          <p:nvPr/>
        </p:nvCxnSpPr>
        <p:spPr>
          <a:xfrm flipV="1">
            <a:off x="2620516" y="814192"/>
            <a:ext cx="453663" cy="148221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p:cNvCxnSpPr/>
          <p:nvPr/>
        </p:nvCxnSpPr>
        <p:spPr>
          <a:xfrm>
            <a:off x="2627928" y="5113308"/>
            <a:ext cx="433324" cy="156334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46" name="Group 22"/>
          <p:cNvGrpSpPr>
            <a:grpSpLocks noChangeAspect="1"/>
          </p:cNvGrpSpPr>
          <p:nvPr/>
        </p:nvGrpSpPr>
        <p:grpSpPr bwMode="auto">
          <a:xfrm>
            <a:off x="3241362" y="5798359"/>
            <a:ext cx="2344477" cy="493380"/>
            <a:chOff x="3048" y="14324"/>
            <a:chExt cx="1995" cy="294"/>
          </a:xfrm>
        </p:grpSpPr>
        <p:sp>
          <p:nvSpPr>
            <p:cNvPr id="47" name="AutoShape 21"/>
            <p:cNvSpPr>
              <a:spLocks noChangeAspect="1" noChangeArrowheads="1" noTextEdit="1"/>
            </p:cNvSpPr>
            <p:nvPr/>
          </p:nvSpPr>
          <p:spPr bwMode="auto">
            <a:xfrm>
              <a:off x="3073" y="14324"/>
              <a:ext cx="19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8" name="Rectangle 23"/>
            <p:cNvSpPr>
              <a:spLocks noChangeArrowheads="1"/>
            </p:cNvSpPr>
            <p:nvPr/>
          </p:nvSpPr>
          <p:spPr bwMode="auto">
            <a:xfrm>
              <a:off x="3103" y="14513"/>
              <a:ext cx="85" cy="67"/>
            </a:xfrm>
            <a:prstGeom prst="rect">
              <a:avLst/>
            </a:prstGeom>
            <a:solidFill>
              <a:srgbClr val="FFFFFF"/>
            </a:solidFill>
            <a:ln w="15875">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9" name="Rectangle 24"/>
            <p:cNvSpPr>
              <a:spLocks noChangeArrowheads="1"/>
            </p:cNvSpPr>
            <p:nvPr/>
          </p:nvSpPr>
          <p:spPr bwMode="auto">
            <a:xfrm>
              <a:off x="3188" y="14513"/>
              <a:ext cx="84" cy="67"/>
            </a:xfrm>
            <a:prstGeom prst="rect">
              <a:avLst/>
            </a:prstGeom>
            <a:noFill/>
            <a:ln w="15875">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0" name="Rectangle 25"/>
            <p:cNvSpPr>
              <a:spLocks noChangeArrowheads="1"/>
            </p:cNvSpPr>
            <p:nvPr/>
          </p:nvSpPr>
          <p:spPr bwMode="auto">
            <a:xfrm>
              <a:off x="3272" y="14513"/>
              <a:ext cx="85" cy="67"/>
            </a:xfrm>
            <a:prstGeom prst="rect">
              <a:avLst/>
            </a:prstGeom>
            <a:solidFill>
              <a:srgbClr val="FFFFFF"/>
            </a:solidFill>
            <a:ln w="15875">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1" name="Rectangle 26"/>
            <p:cNvSpPr>
              <a:spLocks noChangeArrowheads="1"/>
            </p:cNvSpPr>
            <p:nvPr/>
          </p:nvSpPr>
          <p:spPr bwMode="auto">
            <a:xfrm>
              <a:off x="3357" y="14513"/>
              <a:ext cx="86" cy="67"/>
            </a:xfrm>
            <a:prstGeom prst="rect">
              <a:avLst/>
            </a:prstGeom>
            <a:noFill/>
            <a:ln w="15875">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lumMod val="95000"/>
                  </a:schemeClr>
                </a:solidFill>
              </a:endParaRPr>
            </a:p>
          </p:txBody>
        </p:sp>
        <p:sp>
          <p:nvSpPr>
            <p:cNvPr id="52" name="Rectangle 27"/>
            <p:cNvSpPr>
              <a:spLocks noChangeArrowheads="1"/>
            </p:cNvSpPr>
            <p:nvPr/>
          </p:nvSpPr>
          <p:spPr bwMode="auto">
            <a:xfrm>
              <a:off x="3443" y="14513"/>
              <a:ext cx="339" cy="67"/>
            </a:xfrm>
            <a:prstGeom prst="rect">
              <a:avLst/>
            </a:prstGeom>
            <a:solidFill>
              <a:srgbClr val="FFFFFF"/>
            </a:solidFill>
            <a:ln w="15875">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3" name="Rectangle 28"/>
            <p:cNvSpPr>
              <a:spLocks noChangeArrowheads="1"/>
            </p:cNvSpPr>
            <p:nvPr/>
          </p:nvSpPr>
          <p:spPr bwMode="auto">
            <a:xfrm>
              <a:off x="3782" y="14513"/>
              <a:ext cx="339" cy="67"/>
            </a:xfrm>
            <a:prstGeom prst="rect">
              <a:avLst/>
            </a:prstGeom>
            <a:noFill/>
            <a:ln w="15875">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n>
                  <a:solidFill>
                    <a:schemeClr val="bg1"/>
                  </a:solidFill>
                </a:ln>
                <a:solidFill>
                  <a:schemeClr val="bg1"/>
                </a:solidFill>
              </a:endParaRPr>
            </a:p>
          </p:txBody>
        </p:sp>
        <p:sp>
          <p:nvSpPr>
            <p:cNvPr id="54" name="Rectangle 29"/>
            <p:cNvSpPr>
              <a:spLocks noChangeArrowheads="1"/>
            </p:cNvSpPr>
            <p:nvPr/>
          </p:nvSpPr>
          <p:spPr bwMode="auto">
            <a:xfrm>
              <a:off x="4121" y="14513"/>
              <a:ext cx="338" cy="67"/>
            </a:xfrm>
            <a:prstGeom prst="rect">
              <a:avLst/>
            </a:prstGeom>
            <a:solidFill>
              <a:srgbClr val="FFFFFF"/>
            </a:solidFill>
            <a:ln w="15875">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5" name="Rectangle 30"/>
            <p:cNvSpPr>
              <a:spLocks noChangeArrowheads="1"/>
            </p:cNvSpPr>
            <p:nvPr/>
          </p:nvSpPr>
          <p:spPr bwMode="auto">
            <a:xfrm>
              <a:off x="3048" y="14324"/>
              <a:ext cx="8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0</a:t>
              </a:r>
              <a:endParaRPr kumimoji="0" lang="en-US" altLang="en-US" sz="1800" b="0" i="0" u="none" strike="noStrike" cap="none" normalizeH="0" baseline="0" dirty="0">
                <a:ln>
                  <a:noFill/>
                </a:ln>
                <a:solidFill>
                  <a:schemeClr val="bg1"/>
                </a:solidFill>
                <a:effectLst/>
              </a:endParaRPr>
            </a:p>
          </p:txBody>
        </p:sp>
        <p:sp>
          <p:nvSpPr>
            <p:cNvPr id="56" name="Rectangle 31"/>
            <p:cNvSpPr>
              <a:spLocks noChangeArrowheads="1"/>
            </p:cNvSpPr>
            <p:nvPr/>
          </p:nvSpPr>
          <p:spPr bwMode="auto">
            <a:xfrm>
              <a:off x="3359" y="14324"/>
              <a:ext cx="17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25</a:t>
              </a:r>
              <a:endParaRPr kumimoji="0" lang="en-US" altLang="en-US" sz="1800" b="0" i="0" u="none" strike="noStrike" cap="none" normalizeH="0" baseline="0" dirty="0">
                <a:ln>
                  <a:noFill/>
                </a:ln>
                <a:solidFill>
                  <a:schemeClr val="bg1"/>
                </a:solidFill>
                <a:effectLst/>
              </a:endParaRPr>
            </a:p>
          </p:txBody>
        </p:sp>
        <p:sp>
          <p:nvSpPr>
            <p:cNvPr id="57" name="Rectangle 32"/>
            <p:cNvSpPr>
              <a:spLocks noChangeArrowheads="1"/>
            </p:cNvSpPr>
            <p:nvPr/>
          </p:nvSpPr>
          <p:spPr bwMode="auto">
            <a:xfrm>
              <a:off x="3698" y="14324"/>
              <a:ext cx="17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50</a:t>
              </a:r>
              <a:endParaRPr kumimoji="0" lang="en-US" altLang="en-US" sz="1800" b="0" i="0" u="none" strike="noStrike" cap="none" normalizeH="0" baseline="0" dirty="0">
                <a:ln>
                  <a:noFill/>
                </a:ln>
                <a:solidFill>
                  <a:schemeClr val="bg1"/>
                </a:solidFill>
                <a:effectLst/>
              </a:endParaRPr>
            </a:p>
          </p:txBody>
        </p:sp>
        <p:sp>
          <p:nvSpPr>
            <p:cNvPr id="58" name="Rectangle 33"/>
            <p:cNvSpPr>
              <a:spLocks noChangeArrowheads="1"/>
            </p:cNvSpPr>
            <p:nvPr/>
          </p:nvSpPr>
          <p:spPr bwMode="auto">
            <a:xfrm>
              <a:off x="4037" y="14324"/>
              <a:ext cx="17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75</a:t>
              </a:r>
              <a:endParaRPr kumimoji="0" lang="en-US" altLang="en-US" sz="1800" b="0" i="0" u="none" strike="noStrike" cap="none" normalizeH="0" baseline="0" dirty="0">
                <a:ln>
                  <a:noFill/>
                </a:ln>
                <a:solidFill>
                  <a:schemeClr val="bg1"/>
                </a:solidFill>
                <a:effectLst/>
              </a:endParaRPr>
            </a:p>
          </p:txBody>
        </p:sp>
        <p:sp>
          <p:nvSpPr>
            <p:cNvPr id="59" name="Rectangle 34"/>
            <p:cNvSpPr>
              <a:spLocks noChangeArrowheads="1"/>
            </p:cNvSpPr>
            <p:nvPr/>
          </p:nvSpPr>
          <p:spPr bwMode="auto">
            <a:xfrm>
              <a:off x="4344" y="14324"/>
              <a:ext cx="256"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100</a:t>
              </a:r>
              <a:endParaRPr kumimoji="0" lang="en-US" altLang="en-US" sz="1800" b="0" i="0" u="none" strike="noStrike" cap="none" normalizeH="0" baseline="0" dirty="0">
                <a:ln>
                  <a:noFill/>
                </a:ln>
                <a:solidFill>
                  <a:schemeClr val="bg1"/>
                </a:solidFill>
                <a:effectLst/>
              </a:endParaRPr>
            </a:p>
          </p:txBody>
        </p:sp>
        <p:sp>
          <p:nvSpPr>
            <p:cNvPr id="60" name="Rectangle 35"/>
            <p:cNvSpPr>
              <a:spLocks noChangeArrowheads="1"/>
            </p:cNvSpPr>
            <p:nvPr/>
          </p:nvSpPr>
          <p:spPr bwMode="auto">
            <a:xfrm>
              <a:off x="3144" y="14324"/>
              <a:ext cx="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61" name="Rectangle 36"/>
            <p:cNvSpPr>
              <a:spLocks noChangeArrowheads="1"/>
            </p:cNvSpPr>
            <p:nvPr/>
          </p:nvSpPr>
          <p:spPr bwMode="auto">
            <a:xfrm>
              <a:off x="4492" y="14462"/>
              <a:ext cx="16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km</a:t>
              </a:r>
              <a:endParaRPr kumimoji="0" lang="en-US" altLang="en-US" sz="1800" b="0" i="0" u="none" strike="noStrike" cap="none" normalizeH="0" baseline="0" dirty="0">
                <a:ln>
                  <a:noFill/>
                </a:ln>
                <a:solidFill>
                  <a:schemeClr val="bg1"/>
                </a:solidFill>
                <a:effectLs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9"/>
          <p:cNvSpPr txBox="1">
            <a:spLocks noGrp="1"/>
          </p:cNvSpPr>
          <p:nvPr>
            <p:ph type="title"/>
          </p:nvPr>
        </p:nvSpPr>
        <p:spPr>
          <a:xfrm>
            <a:off x="1136984" y="366103"/>
            <a:ext cx="10515600"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Objectives</a:t>
            </a:r>
            <a:endParaRPr sz="3959" dirty="0">
              <a:solidFill>
                <a:srgbClr val="1F914D"/>
              </a:solidFill>
            </a:endParaRPr>
          </a:p>
        </p:txBody>
      </p:sp>
      <p:sp>
        <p:nvSpPr>
          <p:cNvPr id="122" name="Google Shape;122;p29"/>
          <p:cNvSpPr/>
          <p:nvPr/>
        </p:nvSpPr>
        <p:spPr>
          <a:xfrm>
            <a:off x="1136984" y="1149400"/>
            <a:ext cx="4417996" cy="2213400"/>
          </a:xfrm>
          <a:prstGeom prst="homePlate">
            <a:avLst>
              <a:gd name="adj" fmla="val 50000"/>
            </a:avLst>
          </a:prstGeom>
          <a:solidFill>
            <a:schemeClr val="lt1"/>
          </a:solidFill>
          <a:ln w="38100" cap="flat" cmpd="sng">
            <a:solidFill>
              <a:srgbClr val="2E86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1800"/>
              <a:buFont typeface="Arial"/>
              <a:buNone/>
            </a:pPr>
            <a:r>
              <a:rPr lang="en-US" sz="2000" b="1" dirty="0">
                <a:solidFill>
                  <a:srgbClr val="20944F"/>
                </a:solidFill>
                <a:latin typeface="Century Gothic"/>
                <a:ea typeface="Century Gothic"/>
                <a:cs typeface="Century Gothic"/>
                <a:sym typeface="Century Gothic"/>
              </a:rPr>
              <a:t>Develop</a:t>
            </a:r>
            <a:r>
              <a:rPr lang="en-US" sz="2000" b="1" dirty="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code in Google Earth Engine to perform </a:t>
            </a:r>
            <a:r>
              <a:rPr lang="en-US" sz="2000" b="1" dirty="0">
                <a:solidFill>
                  <a:schemeClr val="tx1">
                    <a:lumMod val="75000"/>
                    <a:lumOff val="25000"/>
                  </a:schemeClr>
                </a:solidFill>
                <a:latin typeface="Century Gothic"/>
                <a:ea typeface="Century Gothic"/>
                <a:cs typeface="Century Gothic"/>
                <a:sym typeface="Century Gothic"/>
              </a:rPr>
              <a:t>image correction </a:t>
            </a:r>
            <a:r>
              <a:rPr lang="en-US" sz="2000" dirty="0">
                <a:solidFill>
                  <a:schemeClr val="tx1">
                    <a:lumMod val="75000"/>
                    <a:lumOff val="25000"/>
                  </a:schemeClr>
                </a:solidFill>
                <a:latin typeface="Century Gothic"/>
                <a:ea typeface="Century Gothic"/>
                <a:cs typeface="Century Gothic"/>
                <a:sym typeface="Century Gothic"/>
              </a:rPr>
              <a:t>for Landsat imagery, </a:t>
            </a:r>
            <a:r>
              <a:rPr lang="en-US" sz="2000" b="1" dirty="0">
                <a:solidFill>
                  <a:schemeClr val="tx1">
                    <a:lumMod val="75000"/>
                    <a:lumOff val="25000"/>
                  </a:schemeClr>
                </a:solidFill>
                <a:latin typeface="Century Gothic"/>
                <a:ea typeface="Century Gothic"/>
                <a:cs typeface="Century Gothic"/>
                <a:sym typeface="Century Gothic"/>
              </a:rPr>
              <a:t>display NDVI/EVI </a:t>
            </a:r>
            <a:r>
              <a:rPr lang="en-US" sz="2000" dirty="0">
                <a:solidFill>
                  <a:schemeClr val="tx1">
                    <a:lumMod val="75000"/>
                    <a:lumOff val="25000"/>
                  </a:schemeClr>
                </a:solidFill>
                <a:latin typeface="Century Gothic"/>
                <a:ea typeface="Century Gothic"/>
                <a:cs typeface="Century Gothic"/>
                <a:sym typeface="Century Gothic"/>
              </a:rPr>
              <a:t>indices, and complete </a:t>
            </a:r>
            <a:r>
              <a:rPr lang="en-US" sz="2000" b="1" dirty="0">
                <a:solidFill>
                  <a:schemeClr val="tx1">
                    <a:lumMod val="75000"/>
                    <a:lumOff val="25000"/>
                  </a:schemeClr>
                </a:solidFill>
                <a:latin typeface="Century Gothic"/>
                <a:ea typeface="Century Gothic"/>
                <a:cs typeface="Century Gothic"/>
                <a:sym typeface="Century Gothic"/>
              </a:rPr>
              <a:t>land classification  </a:t>
            </a:r>
            <a:endParaRPr sz="2000" b="1" dirty="0">
              <a:solidFill>
                <a:schemeClr val="tx1">
                  <a:lumMod val="75000"/>
                  <a:lumOff val="25000"/>
                </a:schemeClr>
              </a:solidFill>
            </a:endParaRPr>
          </a:p>
        </p:txBody>
      </p:sp>
      <p:sp>
        <p:nvSpPr>
          <p:cNvPr id="123" name="Google Shape;123;p29"/>
          <p:cNvSpPr/>
          <p:nvPr/>
        </p:nvSpPr>
        <p:spPr>
          <a:xfrm>
            <a:off x="5282600" y="1149400"/>
            <a:ext cx="6045300" cy="2213400"/>
          </a:xfrm>
          <a:prstGeom prst="chevron">
            <a:avLst>
              <a:gd name="adj" fmla="val 50000"/>
            </a:avLst>
          </a:prstGeom>
          <a:solidFill>
            <a:schemeClr val="lt1"/>
          </a:solidFill>
          <a:ln w="38100" cap="flat" cmpd="sng">
            <a:solidFill>
              <a:srgbClr val="2E86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1800"/>
              <a:buFont typeface="Arial"/>
              <a:buNone/>
            </a:pPr>
            <a:r>
              <a:rPr lang="en-US" sz="2000" b="1" dirty="0">
                <a:solidFill>
                  <a:srgbClr val="20944F"/>
                </a:solidFill>
                <a:latin typeface="Century Gothic"/>
                <a:ea typeface="Century Gothic"/>
                <a:cs typeface="Century Gothic"/>
                <a:sym typeface="Century Gothic"/>
              </a:rPr>
              <a:t>Apply</a:t>
            </a:r>
            <a:r>
              <a:rPr lang="en-US" sz="2000" dirty="0">
                <a:solidFill>
                  <a:schemeClr val="tx1">
                    <a:lumMod val="75000"/>
                    <a:lumOff val="25000"/>
                  </a:schemeClr>
                </a:solidFill>
                <a:latin typeface="Century Gothic"/>
                <a:ea typeface="Century Gothic"/>
                <a:cs typeface="Century Gothic"/>
                <a:sym typeface="Century Gothic"/>
              </a:rPr>
              <a:t> NDVI</a:t>
            </a:r>
            <a:r>
              <a:rPr lang="en-US" sz="2000" dirty="0" smtClean="0">
                <a:solidFill>
                  <a:schemeClr val="tx1">
                    <a:lumMod val="75000"/>
                    <a:lumOff val="25000"/>
                  </a:schemeClr>
                </a:solidFill>
                <a:latin typeface="Century Gothic"/>
                <a:ea typeface="Century Gothic"/>
                <a:cs typeface="Century Gothic"/>
                <a:sym typeface="Century Gothic"/>
              </a:rPr>
              <a:t>, EVI</a:t>
            </a:r>
            <a:r>
              <a:rPr lang="en-US" sz="2000" dirty="0">
                <a:solidFill>
                  <a:schemeClr val="tx1">
                    <a:lumMod val="75000"/>
                    <a:lumOff val="25000"/>
                  </a:schemeClr>
                </a:solidFill>
                <a:latin typeface="Century Gothic"/>
                <a:ea typeface="Century Gothic"/>
                <a:cs typeface="Century Gothic"/>
                <a:sym typeface="Century Gothic"/>
              </a:rPr>
              <a:t>, NDWI</a:t>
            </a:r>
            <a:r>
              <a:rPr lang="en-US" sz="2000" dirty="0" smtClean="0">
                <a:solidFill>
                  <a:schemeClr val="tx1">
                    <a:lumMod val="75000"/>
                    <a:lumOff val="25000"/>
                  </a:schemeClr>
                </a:solidFill>
                <a:latin typeface="Century Gothic"/>
                <a:ea typeface="Century Gothic"/>
                <a:cs typeface="Century Gothic"/>
                <a:sym typeface="Century Gothic"/>
              </a:rPr>
              <a:t>, NDMI</a:t>
            </a:r>
            <a:r>
              <a:rPr lang="en-US" sz="2000" dirty="0">
                <a:solidFill>
                  <a:schemeClr val="tx1">
                    <a:lumMod val="75000"/>
                    <a:lumOff val="25000"/>
                  </a:schemeClr>
                </a:solidFill>
                <a:latin typeface="Century Gothic"/>
                <a:ea typeface="Century Gothic"/>
                <a:cs typeface="Century Gothic"/>
                <a:sym typeface="Century Gothic"/>
              </a:rPr>
              <a:t>, and NDBI for </a:t>
            </a:r>
            <a:r>
              <a:rPr lang="en-US" sz="2000" b="1" dirty="0">
                <a:solidFill>
                  <a:schemeClr val="tx1">
                    <a:lumMod val="75000"/>
                    <a:lumOff val="25000"/>
                  </a:schemeClr>
                </a:solidFill>
                <a:latin typeface="Century Gothic"/>
                <a:ea typeface="Century Gothic"/>
                <a:cs typeface="Century Gothic"/>
                <a:sym typeface="Century Gothic"/>
              </a:rPr>
              <a:t>vegetation analysis</a:t>
            </a:r>
            <a:r>
              <a:rPr lang="en-US" sz="2000" dirty="0">
                <a:solidFill>
                  <a:schemeClr val="tx1">
                    <a:lumMod val="75000"/>
                    <a:lumOff val="25000"/>
                  </a:schemeClr>
                </a:solidFill>
                <a:latin typeface="Century Gothic"/>
                <a:ea typeface="Century Gothic"/>
                <a:cs typeface="Century Gothic"/>
                <a:sym typeface="Century Gothic"/>
              </a:rPr>
              <a:t> along with </a:t>
            </a:r>
            <a:r>
              <a:rPr lang="en-US" sz="2000" b="1" dirty="0">
                <a:solidFill>
                  <a:schemeClr val="tx1">
                    <a:lumMod val="75000"/>
                    <a:lumOff val="25000"/>
                  </a:schemeClr>
                </a:solidFill>
                <a:latin typeface="Century Gothic"/>
                <a:ea typeface="Century Gothic"/>
                <a:cs typeface="Century Gothic"/>
                <a:sym typeface="Century Gothic"/>
              </a:rPr>
              <a:t>Texture analysis</a:t>
            </a:r>
            <a:r>
              <a:rPr lang="en-US" sz="2000" dirty="0">
                <a:solidFill>
                  <a:schemeClr val="tx1">
                    <a:lumMod val="75000"/>
                    <a:lumOff val="25000"/>
                  </a:schemeClr>
                </a:solidFill>
                <a:latin typeface="Century Gothic"/>
                <a:ea typeface="Century Gothic"/>
                <a:cs typeface="Century Gothic"/>
                <a:sym typeface="Century Gothic"/>
              </a:rPr>
              <a:t> with </a:t>
            </a:r>
            <a:r>
              <a:rPr lang="en-US" sz="2000" dirty="0" smtClean="0">
                <a:solidFill>
                  <a:schemeClr val="tx1">
                    <a:lumMod val="75000"/>
                    <a:lumOff val="25000"/>
                  </a:schemeClr>
                </a:solidFill>
                <a:latin typeface="Century Gothic"/>
                <a:ea typeface="Century Gothic"/>
                <a:cs typeface="Century Gothic"/>
                <a:sym typeface="Century Gothic"/>
              </a:rPr>
              <a:t>Tasseled </a:t>
            </a:r>
            <a:r>
              <a:rPr lang="en-US" sz="2000" dirty="0">
                <a:solidFill>
                  <a:schemeClr val="tx1">
                    <a:lumMod val="75000"/>
                    <a:lumOff val="25000"/>
                  </a:schemeClr>
                </a:solidFill>
                <a:latin typeface="Century Gothic"/>
                <a:ea typeface="Century Gothic"/>
                <a:cs typeface="Century Gothic"/>
                <a:sym typeface="Century Gothic"/>
              </a:rPr>
              <a:t>cap for </a:t>
            </a:r>
            <a:r>
              <a:rPr lang="en-US" sz="2000" b="1" dirty="0">
                <a:solidFill>
                  <a:schemeClr val="tx1">
                    <a:lumMod val="75000"/>
                    <a:lumOff val="25000"/>
                  </a:schemeClr>
                </a:solidFill>
                <a:latin typeface="Century Gothic"/>
                <a:ea typeface="Century Gothic"/>
                <a:cs typeface="Century Gothic"/>
                <a:sym typeface="Century Gothic"/>
              </a:rPr>
              <a:t>land cover classification </a:t>
            </a:r>
            <a:r>
              <a:rPr lang="en-US" sz="2000" dirty="0">
                <a:solidFill>
                  <a:schemeClr val="tx1">
                    <a:lumMod val="75000"/>
                    <a:lumOff val="25000"/>
                  </a:schemeClr>
                </a:solidFill>
                <a:latin typeface="Century Gothic"/>
                <a:ea typeface="Century Gothic"/>
                <a:cs typeface="Century Gothic"/>
                <a:sym typeface="Century Gothic"/>
              </a:rPr>
              <a:t>in Google Earth Engine</a:t>
            </a:r>
            <a:endParaRPr sz="2000" dirty="0">
              <a:solidFill>
                <a:schemeClr val="tx1">
                  <a:lumMod val="75000"/>
                  <a:lumOff val="25000"/>
                </a:schemeClr>
              </a:solidFill>
              <a:latin typeface="Century Gothic"/>
              <a:ea typeface="Century Gothic"/>
              <a:cs typeface="Century Gothic"/>
              <a:sym typeface="Century Gothic"/>
            </a:endParaRPr>
          </a:p>
        </p:txBody>
      </p:sp>
      <p:sp>
        <p:nvSpPr>
          <p:cNvPr id="124" name="Google Shape;124;p29"/>
          <p:cNvSpPr/>
          <p:nvPr/>
        </p:nvSpPr>
        <p:spPr>
          <a:xfrm>
            <a:off x="5282600" y="3553350"/>
            <a:ext cx="6045300" cy="2261100"/>
          </a:xfrm>
          <a:prstGeom prst="chevron">
            <a:avLst>
              <a:gd name="adj" fmla="val 50000"/>
            </a:avLst>
          </a:prstGeom>
          <a:solidFill>
            <a:schemeClr val="lt1"/>
          </a:solidFill>
          <a:ln w="38100" cap="flat" cmpd="sng">
            <a:solidFill>
              <a:srgbClr val="2E8652"/>
            </a:solidFill>
            <a:prstDash val="solid"/>
            <a:round/>
            <a:headEnd type="none" w="sm" len="sm"/>
            <a:tailEnd type="none" w="sm" len="sm"/>
          </a:ln>
        </p:spPr>
        <p:txBody>
          <a:bodyPr spcFirstLastPara="1" wrap="square" lIns="91425" tIns="91425" rIns="91425" bIns="91425" anchor="ctr" anchorCtr="0">
            <a:noAutofit/>
          </a:bodyPr>
          <a:lstStyle/>
          <a:p>
            <a:pPr marL="228600" lvl="0" indent="0" algn="l" rtl="0">
              <a:lnSpc>
                <a:spcPct val="90000"/>
              </a:lnSpc>
              <a:spcBef>
                <a:spcPts val="1000"/>
              </a:spcBef>
              <a:spcAft>
                <a:spcPts val="0"/>
              </a:spcAft>
              <a:buClr>
                <a:schemeClr val="dk1"/>
              </a:buClr>
              <a:buSzPts val="1800"/>
              <a:buFont typeface="Arial"/>
              <a:buNone/>
            </a:pPr>
            <a:r>
              <a:rPr lang="en-US" sz="2000" b="1" dirty="0">
                <a:solidFill>
                  <a:srgbClr val="20944F"/>
                </a:solidFill>
                <a:latin typeface="Century Gothic"/>
                <a:ea typeface="Century Gothic"/>
                <a:cs typeface="Century Gothic"/>
                <a:sym typeface="Century Gothic"/>
              </a:rPr>
              <a:t>Forecast </a:t>
            </a:r>
            <a:r>
              <a:rPr lang="en-US" sz="2000" dirty="0">
                <a:solidFill>
                  <a:schemeClr val="tx1">
                    <a:lumMod val="75000"/>
                    <a:lumOff val="25000"/>
                  </a:schemeClr>
                </a:solidFill>
                <a:latin typeface="Century Gothic"/>
                <a:ea typeface="Century Gothic"/>
                <a:cs typeface="Century Gothic"/>
                <a:sym typeface="Century Gothic"/>
              </a:rPr>
              <a:t>land classes to show </a:t>
            </a:r>
            <a:r>
              <a:rPr lang="en-US" sz="2000" b="1" dirty="0">
                <a:solidFill>
                  <a:schemeClr val="tx1">
                    <a:lumMod val="75000"/>
                    <a:lumOff val="25000"/>
                  </a:schemeClr>
                </a:solidFill>
                <a:latin typeface="Century Gothic"/>
                <a:ea typeface="Century Gothic"/>
                <a:cs typeface="Century Gothic"/>
                <a:sym typeface="Century Gothic"/>
              </a:rPr>
              <a:t>land cover change </a:t>
            </a:r>
            <a:r>
              <a:rPr lang="en-US" sz="2000" dirty="0">
                <a:solidFill>
                  <a:schemeClr val="tx1">
                    <a:lumMod val="75000"/>
                    <a:lumOff val="25000"/>
                  </a:schemeClr>
                </a:solidFill>
                <a:latin typeface="Century Gothic"/>
                <a:ea typeface="Century Gothic"/>
                <a:cs typeface="Century Gothic"/>
                <a:sym typeface="Century Gothic"/>
              </a:rPr>
              <a:t>from 2019 to </a:t>
            </a:r>
            <a:r>
              <a:rPr lang="en-US" sz="2000" b="1" dirty="0">
                <a:solidFill>
                  <a:schemeClr val="tx1">
                    <a:lumMod val="75000"/>
                    <a:lumOff val="25000"/>
                  </a:schemeClr>
                </a:solidFill>
                <a:latin typeface="Century Gothic"/>
                <a:ea typeface="Century Gothic"/>
                <a:cs typeface="Century Gothic"/>
                <a:sym typeface="Century Gothic"/>
              </a:rPr>
              <a:t>2030</a:t>
            </a:r>
            <a:r>
              <a:rPr lang="en-US" sz="2000" dirty="0">
                <a:solidFill>
                  <a:schemeClr val="tx1">
                    <a:lumMod val="75000"/>
                    <a:lumOff val="25000"/>
                  </a:schemeClr>
                </a:solidFill>
                <a:latin typeface="Century Gothic"/>
                <a:ea typeface="Century Gothic"/>
                <a:cs typeface="Century Gothic"/>
                <a:sym typeface="Century Gothic"/>
              </a:rPr>
              <a:t> and </a:t>
            </a:r>
            <a:r>
              <a:rPr lang="en-US" sz="2000" b="1" dirty="0">
                <a:solidFill>
                  <a:schemeClr val="tx1">
                    <a:lumMod val="75000"/>
                    <a:lumOff val="25000"/>
                  </a:schemeClr>
                </a:solidFill>
                <a:latin typeface="Century Gothic"/>
                <a:ea typeface="Century Gothic"/>
                <a:cs typeface="Century Gothic"/>
                <a:sym typeface="Century Gothic"/>
              </a:rPr>
              <a:t>2050</a:t>
            </a:r>
            <a:endParaRPr sz="2000" b="1" dirty="0">
              <a:solidFill>
                <a:schemeClr val="tx1">
                  <a:lumMod val="75000"/>
                  <a:lumOff val="25000"/>
                </a:schemeClr>
              </a:solidFill>
            </a:endParaRPr>
          </a:p>
        </p:txBody>
      </p:sp>
      <p:sp>
        <p:nvSpPr>
          <p:cNvPr id="125" name="Google Shape;125;p29"/>
          <p:cNvSpPr/>
          <p:nvPr/>
        </p:nvSpPr>
        <p:spPr>
          <a:xfrm>
            <a:off x="1136984" y="3553350"/>
            <a:ext cx="4417996" cy="2261100"/>
          </a:xfrm>
          <a:prstGeom prst="homePlate">
            <a:avLst>
              <a:gd name="adj" fmla="val 50000"/>
            </a:avLst>
          </a:prstGeom>
          <a:solidFill>
            <a:schemeClr val="lt1"/>
          </a:solidFill>
          <a:ln w="38100" cap="flat" cmpd="sng">
            <a:solidFill>
              <a:srgbClr val="2E86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1000"/>
              </a:spcBef>
              <a:spcAft>
                <a:spcPts val="0"/>
              </a:spcAft>
              <a:buNone/>
            </a:pPr>
            <a:r>
              <a:rPr lang="en-US" sz="2000" b="1" dirty="0">
                <a:solidFill>
                  <a:srgbClr val="20944F"/>
                </a:solidFill>
                <a:latin typeface="Century Gothic"/>
                <a:ea typeface="Century Gothic"/>
                <a:cs typeface="Century Gothic"/>
                <a:sym typeface="Century Gothic"/>
              </a:rPr>
              <a:t>Analyze</a:t>
            </a:r>
            <a:r>
              <a:rPr lang="en-US" sz="2000" b="1" dirty="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vegetation </a:t>
            </a:r>
            <a:r>
              <a:rPr lang="en-US" sz="2000" b="1" dirty="0">
                <a:solidFill>
                  <a:schemeClr val="tx1">
                    <a:lumMod val="75000"/>
                    <a:lumOff val="25000"/>
                  </a:schemeClr>
                </a:solidFill>
                <a:latin typeface="Century Gothic"/>
                <a:ea typeface="Century Gothic"/>
                <a:cs typeface="Century Gothic"/>
                <a:sym typeface="Century Gothic"/>
              </a:rPr>
              <a:t>land cover change</a:t>
            </a:r>
            <a:r>
              <a:rPr lang="en-US" sz="2000" dirty="0">
                <a:solidFill>
                  <a:schemeClr val="tx1">
                    <a:lumMod val="75000"/>
                    <a:lumOff val="25000"/>
                  </a:schemeClr>
                </a:solidFill>
                <a:latin typeface="Century Gothic"/>
                <a:ea typeface="Century Gothic"/>
                <a:cs typeface="Century Gothic"/>
                <a:sym typeface="Century Gothic"/>
              </a:rPr>
              <a:t> during the study period</a:t>
            </a:r>
            <a:endParaRPr sz="2000" dirty="0">
              <a:solidFill>
                <a:schemeClr val="tx1">
                  <a:lumMod val="75000"/>
                  <a:lumOff val="2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0"/>
          <p:cNvSpPr txBox="1">
            <a:spLocks noGrp="1"/>
          </p:cNvSpPr>
          <p:nvPr>
            <p:ph type="title"/>
          </p:nvPr>
        </p:nvSpPr>
        <p:spPr>
          <a:xfrm>
            <a:off x="1060784" y="366103"/>
            <a:ext cx="6494145"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Partners</a:t>
            </a:r>
            <a:endParaRPr sz="3959" dirty="0">
              <a:solidFill>
                <a:srgbClr val="1F914D"/>
              </a:solidFill>
            </a:endParaRPr>
          </a:p>
        </p:txBody>
      </p:sp>
      <p:sp>
        <p:nvSpPr>
          <p:cNvPr id="132" name="Google Shape;132;p30"/>
          <p:cNvSpPr txBox="1">
            <a:spLocks noGrp="1"/>
          </p:cNvSpPr>
          <p:nvPr>
            <p:ph type="body" idx="4"/>
          </p:nvPr>
        </p:nvSpPr>
        <p:spPr>
          <a:xfrm>
            <a:off x="495300" y="1325250"/>
            <a:ext cx="7578300" cy="4207500"/>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Clr>
                <a:srgbClr val="1F914D"/>
              </a:buClr>
              <a:buSzPct val="90000"/>
              <a:buNone/>
            </a:pPr>
            <a:r>
              <a:rPr lang="en-US" sz="2000" dirty="0">
                <a:solidFill>
                  <a:srgbClr val="1F914D"/>
                </a:solidFill>
                <a:sym typeface="Webdings" panose="05030102010509060703" pitchFamily="18" charset="2"/>
              </a:rPr>
              <a:t> </a:t>
            </a:r>
            <a:r>
              <a:rPr lang="en-US" sz="2000" b="1" dirty="0">
                <a:solidFill>
                  <a:schemeClr val="tx1">
                    <a:lumMod val="75000"/>
                    <a:lumOff val="25000"/>
                  </a:schemeClr>
                </a:solidFill>
              </a:rPr>
              <a:t>Arizona Center for Nature Conservation - Phoenix Zoo</a:t>
            </a:r>
            <a:endParaRPr sz="2000" b="1" dirty="0">
              <a:solidFill>
                <a:schemeClr val="tx1">
                  <a:lumMod val="75000"/>
                  <a:lumOff val="25000"/>
                </a:schemeClr>
              </a:solidFill>
            </a:endParaRPr>
          </a:p>
          <a:p>
            <a:pPr marL="0" lvl="0" indent="0" algn="l" rtl="0">
              <a:lnSpc>
                <a:spcPct val="100000"/>
              </a:lnSpc>
              <a:spcBef>
                <a:spcPts val="0"/>
              </a:spcBef>
              <a:spcAft>
                <a:spcPts val="0"/>
              </a:spcAft>
              <a:buClr>
                <a:schemeClr val="dk1"/>
              </a:buClr>
              <a:buSzPts val="1100"/>
              <a:buNone/>
            </a:pPr>
            <a:endParaRPr sz="2000" b="1" dirty="0">
              <a:solidFill>
                <a:schemeClr val="tx1">
                  <a:lumMod val="75000"/>
                  <a:lumOff val="25000"/>
                </a:schemeClr>
              </a:solidFill>
            </a:endParaRPr>
          </a:p>
          <a:p>
            <a:pPr marL="0" lvl="0" indent="0" algn="l" rtl="0">
              <a:lnSpc>
                <a:spcPct val="100000"/>
              </a:lnSpc>
              <a:spcBef>
                <a:spcPts val="0"/>
              </a:spcBef>
              <a:spcAft>
                <a:spcPts val="0"/>
              </a:spcAft>
              <a:buClr>
                <a:schemeClr val="dk1"/>
              </a:buClr>
              <a:buSzPts val="1100"/>
              <a:buNone/>
            </a:pPr>
            <a:endParaRPr sz="2000" b="1" dirty="0">
              <a:solidFill>
                <a:schemeClr val="tx1">
                  <a:lumMod val="75000"/>
                  <a:lumOff val="25000"/>
                </a:schemeClr>
              </a:solidFill>
            </a:endParaRPr>
          </a:p>
          <a:p>
            <a:pPr marL="0" lvl="0" indent="0" algn="l" rtl="0">
              <a:lnSpc>
                <a:spcPct val="100000"/>
              </a:lnSpc>
              <a:spcBef>
                <a:spcPts val="0"/>
              </a:spcBef>
              <a:spcAft>
                <a:spcPts val="0"/>
              </a:spcAft>
              <a:buClr>
                <a:schemeClr val="dk1"/>
              </a:buClr>
              <a:buSzPts val="1100"/>
              <a:buNone/>
            </a:pPr>
            <a:endParaRPr sz="2000" b="1" dirty="0">
              <a:solidFill>
                <a:schemeClr val="tx1">
                  <a:lumMod val="75000"/>
                  <a:lumOff val="25000"/>
                </a:schemeClr>
              </a:solidFill>
            </a:endParaRPr>
          </a:p>
          <a:p>
            <a:pPr marL="0" lvl="0" indent="0" algn="l" rtl="0">
              <a:lnSpc>
                <a:spcPct val="100000"/>
              </a:lnSpc>
              <a:spcBef>
                <a:spcPts val="0"/>
              </a:spcBef>
              <a:spcAft>
                <a:spcPts val="0"/>
              </a:spcAft>
              <a:buClr>
                <a:schemeClr val="dk1"/>
              </a:buClr>
              <a:buSzPts val="1100"/>
              <a:buNone/>
            </a:pPr>
            <a:endParaRPr sz="2000" b="1" dirty="0">
              <a:solidFill>
                <a:schemeClr val="tx1">
                  <a:lumMod val="75000"/>
                  <a:lumOff val="25000"/>
                </a:schemeClr>
              </a:solidFill>
            </a:endParaRPr>
          </a:p>
          <a:p>
            <a:pPr marL="0" lvl="0" indent="0">
              <a:lnSpc>
                <a:spcPct val="100000"/>
              </a:lnSpc>
              <a:spcBef>
                <a:spcPts val="0"/>
              </a:spcBef>
              <a:buClr>
                <a:srgbClr val="1F914D"/>
              </a:buClr>
              <a:buSzPct val="90000"/>
              <a:buNone/>
            </a:pPr>
            <a:r>
              <a:rPr lang="en-US" sz="2000" dirty="0">
                <a:solidFill>
                  <a:srgbClr val="1F914D"/>
                </a:solidFill>
                <a:sym typeface="Webdings" panose="05030102010509060703" pitchFamily="18" charset="2"/>
              </a:rPr>
              <a:t> </a:t>
            </a:r>
            <a:r>
              <a:rPr lang="en-US" sz="2000" b="1" dirty="0" err="1">
                <a:solidFill>
                  <a:schemeClr val="tx1">
                    <a:lumMod val="75000"/>
                    <a:lumOff val="25000"/>
                  </a:schemeClr>
                </a:solidFill>
              </a:rPr>
              <a:t>Talarak</a:t>
            </a:r>
            <a:r>
              <a:rPr lang="en-US" sz="2000" b="1" dirty="0">
                <a:solidFill>
                  <a:schemeClr val="tx1">
                    <a:lumMod val="75000"/>
                    <a:lumOff val="25000"/>
                  </a:schemeClr>
                </a:solidFill>
              </a:rPr>
              <a:t> Foundation Inc.</a:t>
            </a:r>
            <a:endParaRPr sz="2000" b="1" dirty="0">
              <a:solidFill>
                <a:schemeClr val="tx1">
                  <a:lumMod val="75000"/>
                  <a:lumOff val="25000"/>
                </a:schemeClr>
              </a:solidFill>
            </a:endParaRPr>
          </a:p>
          <a:p>
            <a:pPr marL="342900" lvl="0" algn="l" rtl="0">
              <a:lnSpc>
                <a:spcPct val="100000"/>
              </a:lnSpc>
              <a:spcBef>
                <a:spcPts val="0"/>
              </a:spcBef>
              <a:spcAft>
                <a:spcPts val="0"/>
              </a:spcAft>
              <a:buClr>
                <a:srgbClr val="1F914D"/>
              </a:buClr>
              <a:buSzPct val="90000"/>
              <a:buFont typeface="Webdings" panose="05030102010509060703" pitchFamily="18" charset="2"/>
              <a:buChar char="4"/>
            </a:pPr>
            <a:endParaRPr sz="2000" dirty="0">
              <a:solidFill>
                <a:schemeClr val="tx1">
                  <a:lumMod val="75000"/>
                  <a:lumOff val="25000"/>
                </a:schemeClr>
              </a:solidFill>
            </a:endParaRPr>
          </a:p>
          <a:p>
            <a:pPr marL="342900" lvl="0" algn="l" rtl="0">
              <a:lnSpc>
                <a:spcPct val="100000"/>
              </a:lnSpc>
              <a:spcBef>
                <a:spcPts val="0"/>
              </a:spcBef>
              <a:spcAft>
                <a:spcPts val="0"/>
              </a:spcAft>
              <a:buClr>
                <a:srgbClr val="1F914D"/>
              </a:buClr>
              <a:buSzPct val="90000"/>
              <a:buFont typeface="Webdings" panose="05030102010509060703" pitchFamily="18" charset="2"/>
              <a:buChar char="4"/>
            </a:pPr>
            <a:endParaRPr sz="2000" b="1" dirty="0">
              <a:solidFill>
                <a:schemeClr val="tx1">
                  <a:lumMod val="75000"/>
                  <a:lumOff val="25000"/>
                </a:schemeClr>
              </a:solidFill>
            </a:endParaRPr>
          </a:p>
          <a:p>
            <a:pPr marL="342900" lvl="0" algn="l" rtl="0">
              <a:lnSpc>
                <a:spcPct val="100000"/>
              </a:lnSpc>
              <a:spcBef>
                <a:spcPts val="0"/>
              </a:spcBef>
              <a:spcAft>
                <a:spcPts val="0"/>
              </a:spcAft>
              <a:buClr>
                <a:srgbClr val="1F914D"/>
              </a:buClr>
              <a:buSzPct val="90000"/>
              <a:buFont typeface="Webdings" panose="05030102010509060703" pitchFamily="18" charset="2"/>
              <a:buChar char="4"/>
            </a:pPr>
            <a:endParaRPr sz="2000" b="1" dirty="0">
              <a:solidFill>
                <a:schemeClr val="tx1">
                  <a:lumMod val="75000"/>
                  <a:lumOff val="25000"/>
                </a:schemeClr>
              </a:solidFill>
            </a:endParaRPr>
          </a:p>
          <a:p>
            <a:pPr marL="338138" lvl="0" indent="-338138">
              <a:lnSpc>
                <a:spcPct val="100000"/>
              </a:lnSpc>
              <a:spcBef>
                <a:spcPts val="0"/>
              </a:spcBef>
              <a:buClr>
                <a:srgbClr val="1F914D"/>
              </a:buClr>
              <a:buSzPct val="90000"/>
              <a:buNone/>
            </a:pPr>
            <a:r>
              <a:rPr lang="en-US" sz="2000" dirty="0">
                <a:solidFill>
                  <a:srgbClr val="1F914D"/>
                </a:solidFill>
                <a:sym typeface="Webdings" panose="05030102010509060703" pitchFamily="18" charset="2"/>
              </a:rPr>
              <a:t> </a:t>
            </a:r>
            <a:r>
              <a:rPr lang="en-US" sz="2000" b="1" dirty="0">
                <a:solidFill>
                  <a:schemeClr val="tx1">
                    <a:lumMod val="75000"/>
                    <a:lumOff val="25000"/>
                  </a:schemeClr>
                </a:solidFill>
              </a:rPr>
              <a:t>International Union for Conservation of Nature (IUCN)-Species Survival Commission</a:t>
            </a:r>
            <a:endParaRPr sz="2000" b="1" dirty="0">
              <a:solidFill>
                <a:schemeClr val="tx1">
                  <a:lumMod val="75000"/>
                  <a:lumOff val="25000"/>
                </a:schemeClr>
              </a:solidFill>
            </a:endParaRPr>
          </a:p>
          <a:p>
            <a:pPr marL="0" lvl="0" indent="0" algn="l" rtl="0">
              <a:lnSpc>
                <a:spcPct val="100000"/>
              </a:lnSpc>
              <a:spcBef>
                <a:spcPts val="0"/>
              </a:spcBef>
              <a:spcAft>
                <a:spcPts val="0"/>
              </a:spcAft>
              <a:buNone/>
            </a:pPr>
            <a:endParaRPr sz="2000" dirty="0">
              <a:solidFill>
                <a:schemeClr val="tx1">
                  <a:lumMod val="75000"/>
                  <a:lumOff val="25000"/>
                </a:schemeClr>
              </a:solidFill>
            </a:endParaRPr>
          </a:p>
          <a:p>
            <a:pPr marL="0" lvl="0" indent="0" algn="l" rtl="0">
              <a:lnSpc>
                <a:spcPct val="100000"/>
              </a:lnSpc>
              <a:spcBef>
                <a:spcPts val="0"/>
              </a:spcBef>
              <a:spcAft>
                <a:spcPts val="0"/>
              </a:spcAft>
              <a:buClr>
                <a:schemeClr val="dk1"/>
              </a:buClr>
              <a:buSzPts val="1100"/>
              <a:buFont typeface="Arial"/>
              <a:buNone/>
            </a:pPr>
            <a:endParaRPr sz="2000" b="1" dirty="0">
              <a:solidFill>
                <a:schemeClr val="tx1">
                  <a:lumMod val="75000"/>
                  <a:lumOff val="2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5" y="203324"/>
            <a:ext cx="3989070" cy="2243852"/>
          </a:xfrm>
          <a:prstGeom prst="rect">
            <a:avLst/>
          </a:prstGeom>
          <a:ln w="28575">
            <a:solidFill>
              <a:srgbClr val="20944F"/>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929" y="2941686"/>
            <a:ext cx="4232910" cy="2821940"/>
          </a:xfrm>
          <a:prstGeom prst="rect">
            <a:avLst/>
          </a:prstGeom>
          <a:ln w="28575">
            <a:solidFill>
              <a:srgbClr val="20944F"/>
            </a:solidFill>
          </a:ln>
        </p:spPr>
      </p:pic>
      <p:sp>
        <p:nvSpPr>
          <p:cNvPr id="4" name="TextBox 3"/>
          <p:cNvSpPr txBox="1"/>
          <p:nvPr/>
        </p:nvSpPr>
        <p:spPr>
          <a:xfrm>
            <a:off x="8116904" y="5791347"/>
            <a:ext cx="3108960" cy="307777"/>
          </a:xfrm>
          <a:prstGeom prst="rect">
            <a:avLst/>
          </a:prstGeom>
          <a:noFill/>
        </p:spPr>
        <p:txBody>
          <a:bodyPr wrap="square" rtlCol="0">
            <a:spAutoFit/>
          </a:bodyPr>
          <a:lstStyle/>
          <a:p>
            <a:pPr algn="ctr"/>
            <a:r>
              <a:rPr lang="en-US" dirty="0">
                <a:latin typeface="Century Gothic" panose="020B0502020202020204" pitchFamily="34" charset="0"/>
              </a:rPr>
              <a:t>Image credit: Melissa Valentin</a:t>
            </a:r>
          </a:p>
        </p:txBody>
      </p:sp>
      <p:sp>
        <p:nvSpPr>
          <p:cNvPr id="7" name="TextBox 6"/>
          <p:cNvSpPr txBox="1"/>
          <p:nvPr/>
        </p:nvSpPr>
        <p:spPr>
          <a:xfrm>
            <a:off x="7132320" y="2506224"/>
            <a:ext cx="5059680" cy="307777"/>
          </a:xfrm>
          <a:prstGeom prst="rect">
            <a:avLst/>
          </a:prstGeom>
          <a:noFill/>
        </p:spPr>
        <p:txBody>
          <a:bodyPr wrap="square" rtlCol="0">
            <a:spAutoFit/>
          </a:bodyPr>
          <a:lstStyle/>
          <a:p>
            <a:pPr algn="ctr"/>
            <a:r>
              <a:rPr lang="en-US" dirty="0">
                <a:latin typeface="Century Gothic" panose="020B0502020202020204" pitchFamily="34" charset="0"/>
              </a:rPr>
              <a:t>Image credit: Arizona Center for Nature Conservation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1"/>
          <p:cNvSpPr txBox="1">
            <a:spLocks noGrp="1"/>
          </p:cNvSpPr>
          <p:nvPr>
            <p:ph type="title"/>
          </p:nvPr>
        </p:nvSpPr>
        <p:spPr>
          <a:xfrm>
            <a:off x="1136984" y="366103"/>
            <a:ext cx="10515600" cy="39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Community</a:t>
            </a:r>
            <a:r>
              <a:rPr lang="en-US" sz="3959" dirty="0"/>
              <a:t> Concerns</a:t>
            </a:r>
            <a:endParaRPr sz="3959" dirty="0"/>
          </a:p>
        </p:txBody>
      </p:sp>
      <p:sp>
        <p:nvSpPr>
          <p:cNvPr id="138" name="Google Shape;138;p31"/>
          <p:cNvSpPr txBox="1">
            <a:spLocks noGrp="1"/>
          </p:cNvSpPr>
          <p:nvPr>
            <p:ph type="body" idx="4"/>
          </p:nvPr>
        </p:nvSpPr>
        <p:spPr>
          <a:xfrm>
            <a:off x="949207" y="948690"/>
            <a:ext cx="5762489" cy="2343150"/>
          </a:xfrm>
          <a:prstGeom prst="rect">
            <a:avLst/>
          </a:prstGeom>
          <a:noFill/>
          <a:ln>
            <a:noFill/>
          </a:ln>
        </p:spPr>
        <p:txBody>
          <a:bodyPr spcFirstLastPara="1" wrap="square" lIns="91425" tIns="45700" rIns="91425" bIns="45700" anchor="t" anchorCtr="0">
            <a:normAutofit fontScale="32500" lnSpcReduction="20000"/>
          </a:bodyPr>
          <a:lstStyle/>
          <a:p>
            <a:pPr marL="338138" lvl="0" indent="-338138">
              <a:lnSpc>
                <a:spcPct val="100000"/>
              </a:lnSpc>
              <a:spcBef>
                <a:spcPts val="0"/>
              </a:spcBef>
              <a:buClr>
                <a:srgbClr val="1F914D"/>
              </a:buClr>
              <a:buNone/>
            </a:pPr>
            <a:r>
              <a:rPr lang="en-US" sz="6200" dirty="0">
                <a:solidFill>
                  <a:srgbClr val="1F914D"/>
                </a:solidFill>
                <a:sym typeface="Webdings" panose="05030102010509060703" pitchFamily="18" charset="2"/>
              </a:rPr>
              <a:t> </a:t>
            </a:r>
            <a:r>
              <a:rPr lang="en-US" sz="6200" dirty="0">
                <a:solidFill>
                  <a:schemeClr val="tx1">
                    <a:lumMod val="75000"/>
                    <a:lumOff val="25000"/>
                  </a:schemeClr>
                </a:solidFill>
                <a:sym typeface="Webdings" panose="05030102010509060703" pitchFamily="18" charset="2"/>
              </a:rPr>
              <a:t>Knowledge of </a:t>
            </a:r>
            <a:r>
              <a:rPr lang="en-US" sz="6200" dirty="0">
                <a:solidFill>
                  <a:schemeClr val="tx1">
                    <a:lumMod val="75000"/>
                    <a:lumOff val="25000"/>
                  </a:schemeClr>
                </a:solidFill>
              </a:rPr>
              <a:t>local environmental issues </a:t>
            </a:r>
          </a:p>
          <a:p>
            <a:pPr marL="342900" lvl="0">
              <a:lnSpc>
                <a:spcPct val="100000"/>
              </a:lnSpc>
              <a:spcBef>
                <a:spcPts val="0"/>
              </a:spcBef>
              <a:buClr>
                <a:srgbClr val="1F914D"/>
              </a:buClr>
              <a:buFont typeface="Webdings" panose="05030102010509060703" pitchFamily="18" charset="2"/>
              <a:buChar char="4"/>
            </a:pPr>
            <a:endParaRPr sz="6200" dirty="0">
              <a:solidFill>
                <a:schemeClr val="tx1">
                  <a:lumMod val="75000"/>
                  <a:lumOff val="25000"/>
                </a:schemeClr>
              </a:solidFill>
            </a:endParaRPr>
          </a:p>
          <a:p>
            <a:pPr marL="0" lvl="0" indent="0">
              <a:lnSpc>
                <a:spcPct val="100000"/>
              </a:lnSpc>
              <a:spcBef>
                <a:spcPts val="0"/>
              </a:spcBef>
              <a:buClr>
                <a:srgbClr val="1F914D"/>
              </a:buClr>
              <a:buNone/>
            </a:pPr>
            <a:r>
              <a:rPr lang="en-US" sz="6200" dirty="0">
                <a:solidFill>
                  <a:srgbClr val="1F914D"/>
                </a:solidFill>
                <a:sym typeface="Webdings" panose="05030102010509060703" pitchFamily="18" charset="2"/>
              </a:rPr>
              <a:t> </a:t>
            </a:r>
            <a:r>
              <a:rPr lang="en-US" sz="6200" dirty="0">
                <a:solidFill>
                  <a:schemeClr val="tx1">
                    <a:lumMod val="75000"/>
                    <a:lumOff val="25000"/>
                  </a:schemeClr>
                </a:solidFill>
              </a:rPr>
              <a:t>Species Protection</a:t>
            </a:r>
          </a:p>
          <a:p>
            <a:pPr marL="342900" lvl="0">
              <a:lnSpc>
                <a:spcPct val="100000"/>
              </a:lnSpc>
              <a:spcBef>
                <a:spcPts val="0"/>
              </a:spcBef>
              <a:buClr>
                <a:srgbClr val="1F914D"/>
              </a:buClr>
              <a:buFont typeface="Webdings" panose="05030102010509060703" pitchFamily="18" charset="2"/>
              <a:buChar char="4"/>
            </a:pPr>
            <a:endParaRPr lang="en-US" sz="6200" dirty="0">
              <a:solidFill>
                <a:schemeClr val="tx1">
                  <a:lumMod val="75000"/>
                  <a:lumOff val="25000"/>
                </a:schemeClr>
              </a:solidFill>
            </a:endParaRPr>
          </a:p>
          <a:p>
            <a:pPr marL="0" indent="0">
              <a:lnSpc>
                <a:spcPct val="100000"/>
              </a:lnSpc>
              <a:spcBef>
                <a:spcPts val="0"/>
              </a:spcBef>
              <a:buClr>
                <a:srgbClr val="1F914D"/>
              </a:buClr>
              <a:buNone/>
            </a:pPr>
            <a:r>
              <a:rPr lang="en-US" sz="6200" dirty="0">
                <a:solidFill>
                  <a:srgbClr val="1F914D"/>
                </a:solidFill>
                <a:sym typeface="Webdings" panose="05030102010509060703" pitchFamily="18" charset="2"/>
              </a:rPr>
              <a:t> </a:t>
            </a:r>
            <a:r>
              <a:rPr lang="en-US" sz="6200" dirty="0">
                <a:solidFill>
                  <a:schemeClr val="tx1">
                    <a:lumMod val="75000"/>
                    <a:lumOff val="25000"/>
                  </a:schemeClr>
                </a:solidFill>
              </a:rPr>
              <a:t>Reforestation &amp; conservation efforts</a:t>
            </a:r>
          </a:p>
          <a:p>
            <a:pPr marL="0" lvl="0" indent="0">
              <a:lnSpc>
                <a:spcPct val="100000"/>
              </a:lnSpc>
              <a:spcBef>
                <a:spcPts val="0"/>
              </a:spcBef>
              <a:buNone/>
            </a:pPr>
            <a:endParaRPr lang="en-US" sz="6200" dirty="0">
              <a:solidFill>
                <a:schemeClr val="tx1">
                  <a:lumMod val="75000"/>
                  <a:lumOff val="25000"/>
                </a:schemeClr>
              </a:solidFill>
            </a:endParaRPr>
          </a:p>
          <a:p>
            <a:pPr marL="0" lvl="0" indent="0" algn="l" rtl="0">
              <a:lnSpc>
                <a:spcPct val="100000"/>
              </a:lnSpc>
              <a:spcBef>
                <a:spcPts val="0"/>
              </a:spcBef>
              <a:spcAft>
                <a:spcPts val="0"/>
              </a:spcAft>
              <a:buNone/>
            </a:pPr>
            <a:r>
              <a:rPr lang="en-US" sz="6200" dirty="0">
                <a:solidFill>
                  <a:schemeClr val="tx1">
                    <a:lumMod val="75000"/>
                    <a:lumOff val="25000"/>
                  </a:schemeClr>
                </a:solidFill>
              </a:rPr>
              <a:t/>
            </a:r>
            <a:br>
              <a:rPr lang="en-US" sz="6200" dirty="0">
                <a:solidFill>
                  <a:schemeClr val="tx1">
                    <a:lumMod val="75000"/>
                    <a:lumOff val="25000"/>
                  </a:schemeClr>
                </a:solidFill>
              </a:rPr>
            </a:br>
            <a:endParaRPr sz="6200" dirty="0">
              <a:solidFill>
                <a:schemeClr val="tx1">
                  <a:lumMod val="75000"/>
                  <a:lumOff val="25000"/>
                </a:schemeClr>
              </a:solidFill>
            </a:endParaRPr>
          </a:p>
          <a:p>
            <a:pPr marL="0" lvl="0" indent="0" algn="l" rtl="0">
              <a:lnSpc>
                <a:spcPct val="100000"/>
              </a:lnSpc>
              <a:spcBef>
                <a:spcPts val="0"/>
              </a:spcBef>
              <a:spcAft>
                <a:spcPts val="0"/>
              </a:spcAft>
              <a:buNone/>
            </a:pPr>
            <a:endParaRPr sz="2000" dirty="0">
              <a:solidFill>
                <a:schemeClr val="tx1">
                  <a:lumMod val="75000"/>
                  <a:lumOff val="25000"/>
                </a:schemeClr>
              </a:solidFill>
            </a:endParaRPr>
          </a:p>
        </p:txBody>
      </p:sp>
      <p:sp>
        <p:nvSpPr>
          <p:cNvPr id="11" name="Google Shape;138;p31"/>
          <p:cNvSpPr txBox="1">
            <a:spLocks noGrp="1"/>
          </p:cNvSpPr>
          <p:nvPr>
            <p:ph type="body" idx="4"/>
          </p:nvPr>
        </p:nvSpPr>
        <p:spPr>
          <a:xfrm>
            <a:off x="7098031" y="948690"/>
            <a:ext cx="4554554" cy="1766199"/>
          </a:xfrm>
          <a:prstGeom prst="rect">
            <a:avLst/>
          </a:prstGeom>
          <a:noFill/>
          <a:ln>
            <a:noFill/>
          </a:ln>
        </p:spPr>
        <p:txBody>
          <a:bodyPr spcFirstLastPara="1" wrap="square" lIns="91425" tIns="45700" rIns="91425" bIns="45700" anchor="t" anchorCtr="0">
            <a:normAutofit fontScale="70000" lnSpcReduction="20000"/>
          </a:bodyPr>
          <a:lstStyle/>
          <a:p>
            <a:pPr marL="0" lvl="0" indent="0">
              <a:lnSpc>
                <a:spcPct val="100000"/>
              </a:lnSpc>
              <a:spcBef>
                <a:spcPts val="0"/>
              </a:spcBef>
              <a:buClr>
                <a:srgbClr val="1F914D"/>
              </a:buClr>
              <a:buNone/>
            </a:pPr>
            <a:r>
              <a:rPr lang="en-US" sz="2900" dirty="0">
                <a:solidFill>
                  <a:srgbClr val="1F914D"/>
                </a:solidFill>
                <a:sym typeface="Webdings" panose="05030102010509060703" pitchFamily="18" charset="2"/>
              </a:rPr>
              <a:t> </a:t>
            </a:r>
            <a:r>
              <a:rPr lang="en-US" sz="2900" dirty="0">
                <a:solidFill>
                  <a:schemeClr val="tx1">
                    <a:lumMod val="75000"/>
                    <a:lumOff val="25000"/>
                  </a:schemeClr>
                </a:solidFill>
              </a:rPr>
              <a:t>Vegetation Health</a:t>
            </a:r>
          </a:p>
          <a:p>
            <a:pPr marL="342900" lvl="0">
              <a:lnSpc>
                <a:spcPct val="100000"/>
              </a:lnSpc>
              <a:spcBef>
                <a:spcPts val="0"/>
              </a:spcBef>
              <a:buClr>
                <a:srgbClr val="1F914D"/>
              </a:buClr>
              <a:buFont typeface="Webdings" panose="05030102010509060703" pitchFamily="18" charset="2"/>
              <a:buChar char="4"/>
            </a:pPr>
            <a:endParaRPr lang="en-US" sz="2900" dirty="0">
              <a:solidFill>
                <a:schemeClr val="tx1">
                  <a:lumMod val="75000"/>
                  <a:lumOff val="25000"/>
                </a:schemeClr>
              </a:solidFill>
            </a:endParaRPr>
          </a:p>
          <a:p>
            <a:pPr marL="0" lvl="0" indent="0">
              <a:lnSpc>
                <a:spcPct val="100000"/>
              </a:lnSpc>
              <a:spcBef>
                <a:spcPts val="0"/>
              </a:spcBef>
              <a:buClr>
                <a:srgbClr val="1F914D"/>
              </a:buClr>
              <a:buNone/>
            </a:pPr>
            <a:r>
              <a:rPr lang="en-US" sz="2900" dirty="0">
                <a:solidFill>
                  <a:srgbClr val="1F914D"/>
                </a:solidFill>
                <a:sym typeface="Webdings" panose="05030102010509060703" pitchFamily="18" charset="2"/>
              </a:rPr>
              <a:t> </a:t>
            </a:r>
            <a:r>
              <a:rPr lang="en-US" sz="2900" dirty="0">
                <a:solidFill>
                  <a:schemeClr val="tx1">
                    <a:lumMod val="75000"/>
                    <a:lumOff val="25000"/>
                  </a:schemeClr>
                </a:solidFill>
              </a:rPr>
              <a:t>Poor land use management </a:t>
            </a:r>
          </a:p>
          <a:p>
            <a:pPr marL="342900" lvl="0">
              <a:lnSpc>
                <a:spcPct val="100000"/>
              </a:lnSpc>
              <a:spcBef>
                <a:spcPts val="0"/>
              </a:spcBef>
              <a:buClr>
                <a:srgbClr val="1F914D"/>
              </a:buClr>
              <a:buFont typeface="Webdings" panose="05030102010509060703" pitchFamily="18" charset="2"/>
              <a:buChar char="4"/>
            </a:pPr>
            <a:endParaRPr lang="en-US" sz="2900" dirty="0">
              <a:solidFill>
                <a:schemeClr val="tx1">
                  <a:lumMod val="75000"/>
                  <a:lumOff val="25000"/>
                </a:schemeClr>
              </a:solidFill>
            </a:endParaRPr>
          </a:p>
          <a:p>
            <a:pPr marL="0" lvl="0" indent="0">
              <a:lnSpc>
                <a:spcPct val="100000"/>
              </a:lnSpc>
              <a:spcBef>
                <a:spcPts val="0"/>
              </a:spcBef>
              <a:buClr>
                <a:srgbClr val="1F914D"/>
              </a:buClr>
              <a:buNone/>
            </a:pPr>
            <a:r>
              <a:rPr lang="en-US" sz="2900" dirty="0">
                <a:solidFill>
                  <a:srgbClr val="1F914D"/>
                </a:solidFill>
                <a:sym typeface="Webdings" panose="05030102010509060703" pitchFamily="18" charset="2"/>
              </a:rPr>
              <a:t> </a:t>
            </a:r>
            <a:r>
              <a:rPr lang="en-US" sz="2900" dirty="0">
                <a:solidFill>
                  <a:schemeClr val="tx1">
                    <a:lumMod val="75000"/>
                    <a:lumOff val="25000"/>
                  </a:schemeClr>
                </a:solidFill>
              </a:rPr>
              <a:t>Agricultural clearing </a:t>
            </a:r>
          </a:p>
          <a:p>
            <a:pPr marL="0" lvl="0" indent="0" algn="l" rtl="0">
              <a:lnSpc>
                <a:spcPct val="100000"/>
              </a:lnSpc>
              <a:spcBef>
                <a:spcPts val="0"/>
              </a:spcBef>
              <a:spcAft>
                <a:spcPts val="0"/>
              </a:spcAft>
              <a:buNone/>
            </a:pPr>
            <a:r>
              <a:rPr lang="en-US" sz="2000" dirty="0">
                <a:solidFill>
                  <a:schemeClr val="tx1">
                    <a:lumMod val="75000"/>
                    <a:lumOff val="25000"/>
                  </a:schemeClr>
                </a:solidFill>
              </a:rPr>
              <a:t/>
            </a:r>
            <a:br>
              <a:rPr lang="en-US" sz="2000" dirty="0">
                <a:solidFill>
                  <a:schemeClr val="tx1">
                    <a:lumMod val="75000"/>
                    <a:lumOff val="25000"/>
                  </a:schemeClr>
                </a:solidFill>
              </a:rPr>
            </a:br>
            <a:endParaRPr sz="2000" dirty="0">
              <a:solidFill>
                <a:schemeClr val="tx1">
                  <a:lumMod val="75000"/>
                  <a:lumOff val="25000"/>
                </a:schemeClr>
              </a:solidFill>
            </a:endParaRPr>
          </a:p>
          <a:p>
            <a:pPr marL="0" lvl="0" indent="0" algn="l" rtl="0">
              <a:lnSpc>
                <a:spcPct val="100000"/>
              </a:lnSpc>
              <a:spcBef>
                <a:spcPts val="0"/>
              </a:spcBef>
              <a:spcAft>
                <a:spcPts val="0"/>
              </a:spcAft>
              <a:buNone/>
            </a:pPr>
            <a:endParaRPr sz="2000" dirty="0">
              <a:solidFill>
                <a:schemeClr val="tx1">
                  <a:lumMod val="75000"/>
                  <a:lumOff val="25000"/>
                </a:schemeClr>
              </a:solidFill>
            </a:endParaRPr>
          </a:p>
        </p:txBody>
      </p:sp>
      <p:pic>
        <p:nvPicPr>
          <p:cNvPr id="1026" name="Picture 2" descr="Philippines, Rice Terraces, Bat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207" y="2623449"/>
            <a:ext cx="4718304" cy="3145537"/>
          </a:xfrm>
          <a:prstGeom prst="rect">
            <a:avLst/>
          </a:prstGeom>
          <a:noFill/>
          <a:ln w="38100">
            <a:solidFill>
              <a:srgbClr val="20944F"/>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49207" y="5850498"/>
            <a:ext cx="2232404"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a:t>
            </a:r>
            <a:r>
              <a:rPr lang="en-US" dirty="0" err="1">
                <a:solidFill>
                  <a:schemeClr val="tx1">
                    <a:lumMod val="75000"/>
                    <a:lumOff val="25000"/>
                  </a:schemeClr>
                </a:solidFill>
                <a:latin typeface="Century Gothic" panose="020B0502020202020204" pitchFamily="34" charset="0"/>
              </a:rPr>
              <a:t>Français</a:t>
            </a:r>
            <a:endParaRPr lang="en-US" dirty="0">
              <a:solidFill>
                <a:schemeClr val="tx1">
                  <a:lumMod val="75000"/>
                  <a:lumOff val="25000"/>
                </a:schemeClr>
              </a:solidFill>
              <a:latin typeface="Century Gothic" panose="020B0502020202020204" pitchFamily="34" charset="0"/>
            </a:endParaRPr>
          </a:p>
        </p:txBody>
      </p:sp>
      <p:sp>
        <p:nvSpPr>
          <p:cNvPr id="12" name="TextBox 11"/>
          <p:cNvSpPr txBox="1"/>
          <p:nvPr/>
        </p:nvSpPr>
        <p:spPr>
          <a:xfrm>
            <a:off x="6931994" y="5850497"/>
            <a:ext cx="3461912"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Frank Lloyd De La Cruz</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45"/>
          <a:stretch/>
        </p:blipFill>
        <p:spPr>
          <a:xfrm>
            <a:off x="6931994" y="2623448"/>
            <a:ext cx="4720590" cy="3145537"/>
          </a:xfrm>
          <a:prstGeom prst="rect">
            <a:avLst/>
          </a:prstGeom>
          <a:ln w="38100">
            <a:solidFill>
              <a:srgbClr val="1F914D"/>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3" y="3171098"/>
            <a:ext cx="1727014" cy="158337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954" y="3250547"/>
            <a:ext cx="2351454" cy="1618335"/>
          </a:xfrm>
          <a:prstGeom prst="rect">
            <a:avLst/>
          </a:prstGeom>
        </p:spPr>
      </p:pic>
      <p:sp>
        <p:nvSpPr>
          <p:cNvPr id="145" name="Google Shape;145;p3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NASA Satellites/Sensors Used &amp; Study Period</a:t>
            </a:r>
            <a:endParaRPr sz="3959" dirty="0">
              <a:solidFill>
                <a:srgbClr val="1F914D"/>
              </a:solidFill>
            </a:endParaRPr>
          </a:p>
        </p:txBody>
      </p:sp>
      <p:sp>
        <p:nvSpPr>
          <p:cNvPr id="147" name="Google Shape;147;p32"/>
          <p:cNvSpPr txBox="1">
            <a:spLocks noGrp="1"/>
          </p:cNvSpPr>
          <p:nvPr>
            <p:ph type="body" idx="2"/>
          </p:nvPr>
        </p:nvSpPr>
        <p:spPr>
          <a:xfrm>
            <a:off x="2692206" y="1048660"/>
            <a:ext cx="2146671" cy="1860793"/>
          </a:xfrm>
          <a:prstGeom prst="rect">
            <a:avLst/>
          </a:prstGeom>
          <a:noFill/>
          <a:ln w="28575"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800"/>
              <a:buNone/>
            </a:pPr>
            <a:r>
              <a:rPr lang="en-US" sz="2000" b="1" dirty="0">
                <a:solidFill>
                  <a:schemeClr val="tx1">
                    <a:lumMod val="75000"/>
                    <a:lumOff val="25000"/>
                  </a:schemeClr>
                </a:solidFill>
              </a:rPr>
              <a:t>Landsat 8</a:t>
            </a:r>
            <a:r>
              <a:rPr lang="en-US" sz="2000" dirty="0">
                <a:solidFill>
                  <a:schemeClr val="tx1">
                    <a:lumMod val="75000"/>
                    <a:lumOff val="25000"/>
                  </a:schemeClr>
                </a:solidFill>
              </a:rPr>
              <a:t> Operational Land Imager (OLI)</a:t>
            </a:r>
          </a:p>
          <a:p>
            <a:pPr marL="0" lvl="0" indent="0" algn="ctr"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2013 to 2019 </a:t>
            </a:r>
            <a:endParaRPr sz="2000" dirty="0">
              <a:solidFill>
                <a:schemeClr val="tx1">
                  <a:lumMod val="75000"/>
                  <a:lumOff val="25000"/>
                </a:schemeClr>
              </a:solidFill>
            </a:endParaRPr>
          </a:p>
        </p:txBody>
      </p:sp>
      <p:sp>
        <p:nvSpPr>
          <p:cNvPr id="148" name="Google Shape;148;p32"/>
          <p:cNvSpPr txBox="1">
            <a:spLocks noGrp="1"/>
          </p:cNvSpPr>
          <p:nvPr>
            <p:ph type="body" idx="4294967295"/>
          </p:nvPr>
        </p:nvSpPr>
        <p:spPr>
          <a:xfrm>
            <a:off x="79328" y="1046620"/>
            <a:ext cx="2420110" cy="1862833"/>
          </a:xfrm>
          <a:prstGeom prst="rect">
            <a:avLst/>
          </a:prstGeom>
          <a:noFill/>
          <a:ln w="28575"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800"/>
              <a:buNone/>
            </a:pPr>
            <a:r>
              <a:rPr lang="en-US" sz="2000" b="1" dirty="0">
                <a:solidFill>
                  <a:schemeClr val="tx1">
                    <a:lumMod val="75000"/>
                    <a:lumOff val="25000"/>
                  </a:schemeClr>
                </a:solidFill>
              </a:rPr>
              <a:t>Landsat 5</a:t>
            </a:r>
            <a:r>
              <a:rPr lang="en-US" sz="2000" dirty="0">
                <a:solidFill>
                  <a:schemeClr val="tx1">
                    <a:lumMod val="75000"/>
                    <a:lumOff val="25000"/>
                  </a:schemeClr>
                </a:solidFill>
              </a:rPr>
              <a:t> Thematic Mapper (TM)         </a:t>
            </a:r>
          </a:p>
          <a:p>
            <a:pPr marL="0" lvl="0" indent="0" algn="ctr" rtl="0">
              <a:lnSpc>
                <a:spcPct val="90000"/>
              </a:lnSpc>
              <a:spcBef>
                <a:spcPts val="1000"/>
              </a:spcBef>
              <a:spcAft>
                <a:spcPts val="0"/>
              </a:spcAft>
              <a:buClr>
                <a:schemeClr val="dk1"/>
              </a:buClr>
              <a:buSzPts val="1800"/>
              <a:buNone/>
            </a:pPr>
            <a:r>
              <a:rPr lang="en-US" sz="2000" dirty="0">
                <a:solidFill>
                  <a:schemeClr val="tx1">
                    <a:lumMod val="75000"/>
                    <a:lumOff val="25000"/>
                  </a:schemeClr>
                </a:solidFill>
              </a:rPr>
              <a:t>1987 to 2013</a:t>
            </a:r>
            <a:endParaRPr sz="2000" dirty="0">
              <a:solidFill>
                <a:schemeClr val="tx1">
                  <a:lumMod val="75000"/>
                  <a:lumOff val="25000"/>
                </a:schemeClr>
              </a:solidFill>
            </a:endParaRPr>
          </a:p>
        </p:txBody>
      </p:sp>
      <p:sp>
        <p:nvSpPr>
          <p:cNvPr id="9" name="Google Shape;147;p32"/>
          <p:cNvSpPr txBox="1">
            <a:spLocks noGrp="1"/>
          </p:cNvSpPr>
          <p:nvPr>
            <p:ph type="body" idx="4294967295"/>
          </p:nvPr>
        </p:nvSpPr>
        <p:spPr>
          <a:xfrm>
            <a:off x="5031645" y="1048660"/>
            <a:ext cx="4539867" cy="1849365"/>
          </a:xfrm>
          <a:prstGeom prst="rect">
            <a:avLst/>
          </a:prstGeom>
          <a:noFill/>
          <a:ln w="28575"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chemeClr val="dk1"/>
              </a:buClr>
              <a:buSzPts val="1800"/>
              <a:buNone/>
            </a:pPr>
            <a:r>
              <a:rPr lang="en-US" sz="2000" b="1" dirty="0">
                <a:solidFill>
                  <a:schemeClr val="tx1">
                    <a:lumMod val="75000"/>
                    <a:lumOff val="25000"/>
                  </a:schemeClr>
                </a:solidFill>
              </a:rPr>
              <a:t>Terra </a:t>
            </a:r>
            <a:r>
              <a:rPr lang="en-US" sz="2000" dirty="0">
                <a:solidFill>
                  <a:schemeClr val="tx1">
                    <a:lumMod val="75000"/>
                    <a:lumOff val="25000"/>
                  </a:schemeClr>
                </a:solidFill>
              </a:rPr>
              <a:t>Moderate Resolution Imaging Spectroradiometer (MODIS)</a:t>
            </a:r>
          </a:p>
          <a:p>
            <a:pPr marL="0" lvl="0" indent="0" algn="ctr" rtl="0">
              <a:lnSpc>
                <a:spcPct val="100000"/>
              </a:lnSpc>
              <a:spcBef>
                <a:spcPts val="1000"/>
              </a:spcBef>
              <a:spcAft>
                <a:spcPts val="0"/>
              </a:spcAft>
              <a:buClr>
                <a:schemeClr val="dk1"/>
              </a:buClr>
              <a:buSzPts val="1800"/>
              <a:buNone/>
            </a:pPr>
            <a:r>
              <a:rPr lang="en-US" sz="2000" dirty="0">
                <a:solidFill>
                  <a:schemeClr val="tx1">
                    <a:lumMod val="75000"/>
                    <a:lumOff val="25000"/>
                  </a:schemeClr>
                </a:solidFill>
              </a:rPr>
              <a:t>       Time Series Change</a:t>
            </a:r>
          </a:p>
          <a:p>
            <a:pPr marL="0" lvl="0" indent="0" algn="ctr" rtl="0">
              <a:lnSpc>
                <a:spcPct val="100000"/>
              </a:lnSpc>
              <a:spcBef>
                <a:spcPts val="1000"/>
              </a:spcBef>
              <a:spcAft>
                <a:spcPts val="0"/>
              </a:spcAft>
              <a:buClr>
                <a:schemeClr val="dk1"/>
              </a:buClr>
              <a:buSzPts val="1800"/>
              <a:buNone/>
            </a:pPr>
            <a:r>
              <a:rPr lang="en-US" sz="2000" dirty="0">
                <a:solidFill>
                  <a:schemeClr val="tx1">
                    <a:lumMod val="75000"/>
                    <a:lumOff val="25000"/>
                  </a:schemeClr>
                </a:solidFill>
              </a:rPr>
              <a:t>2000 to 2019</a:t>
            </a:r>
            <a:endParaRPr sz="2000" dirty="0">
              <a:solidFill>
                <a:schemeClr val="tx1">
                  <a:lumMod val="75000"/>
                  <a:lumOff val="25000"/>
                </a:schemeClr>
              </a:solidFill>
            </a:endParaRPr>
          </a:p>
        </p:txBody>
      </p:sp>
      <p:sp>
        <p:nvSpPr>
          <p:cNvPr id="11" name="TextBox 10"/>
          <p:cNvSpPr txBox="1"/>
          <p:nvPr/>
        </p:nvSpPr>
        <p:spPr>
          <a:xfrm>
            <a:off x="6198842" y="5109569"/>
            <a:ext cx="2034812"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NASA </a:t>
            </a:r>
          </a:p>
        </p:txBody>
      </p:sp>
      <p:sp>
        <p:nvSpPr>
          <p:cNvPr id="12" name="TextBox 11"/>
          <p:cNvSpPr txBox="1"/>
          <p:nvPr/>
        </p:nvSpPr>
        <p:spPr>
          <a:xfrm>
            <a:off x="2692205" y="5109569"/>
            <a:ext cx="2189724"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NASA </a:t>
            </a:r>
          </a:p>
        </p:txBody>
      </p:sp>
      <p:sp>
        <p:nvSpPr>
          <p:cNvPr id="14" name="TextBox 13"/>
          <p:cNvSpPr txBox="1"/>
          <p:nvPr/>
        </p:nvSpPr>
        <p:spPr>
          <a:xfrm>
            <a:off x="198365" y="5109959"/>
            <a:ext cx="1916430"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NASA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205" y="3371804"/>
            <a:ext cx="1939171" cy="158488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5376" y="2909122"/>
            <a:ext cx="1909608" cy="2110063"/>
          </a:xfrm>
          <a:prstGeom prst="rect">
            <a:avLst/>
          </a:prstGeom>
        </p:spPr>
      </p:pic>
      <p:sp>
        <p:nvSpPr>
          <p:cNvPr id="13" name="Google Shape;147;p32"/>
          <p:cNvSpPr txBox="1">
            <a:spLocks noGrp="1"/>
          </p:cNvSpPr>
          <p:nvPr>
            <p:ph type="body" idx="4294967295"/>
          </p:nvPr>
        </p:nvSpPr>
        <p:spPr>
          <a:xfrm>
            <a:off x="9764280" y="1046620"/>
            <a:ext cx="2146671" cy="1862833"/>
          </a:xfrm>
          <a:prstGeom prst="rect">
            <a:avLst/>
          </a:prstGeom>
          <a:noFill/>
          <a:ln w="28575"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800"/>
              <a:buNone/>
            </a:pPr>
            <a:r>
              <a:rPr lang="en-US" sz="2000" b="1" dirty="0">
                <a:solidFill>
                  <a:schemeClr val="tx1">
                    <a:lumMod val="75000"/>
                    <a:lumOff val="25000"/>
                  </a:schemeClr>
                </a:solidFill>
              </a:rPr>
              <a:t>Shuttle </a:t>
            </a:r>
            <a:r>
              <a:rPr lang="en-US" sz="2000" dirty="0">
                <a:solidFill>
                  <a:schemeClr val="tx1">
                    <a:lumMod val="75000"/>
                    <a:lumOff val="25000"/>
                  </a:schemeClr>
                </a:solidFill>
              </a:rPr>
              <a:t>Radar Topography Mission (SRTM)</a:t>
            </a:r>
            <a:endParaRPr sz="2000" dirty="0">
              <a:solidFill>
                <a:schemeClr val="tx1">
                  <a:lumMod val="75000"/>
                  <a:lumOff val="25000"/>
                </a:schemeClr>
              </a:solidFill>
            </a:endParaRPr>
          </a:p>
        </p:txBody>
      </p:sp>
      <p:sp>
        <p:nvSpPr>
          <p:cNvPr id="15" name="TextBox 14"/>
          <p:cNvSpPr txBox="1"/>
          <p:nvPr/>
        </p:nvSpPr>
        <p:spPr>
          <a:xfrm>
            <a:off x="9832774" y="5109568"/>
            <a:ext cx="2034812"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Image credit: NASA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lowchart: Direct Access Storage 50"/>
          <p:cNvSpPr/>
          <p:nvPr/>
        </p:nvSpPr>
        <p:spPr>
          <a:xfrm>
            <a:off x="8171080" y="1426176"/>
            <a:ext cx="3778152" cy="1026340"/>
          </a:xfrm>
          <a:prstGeom prst="flowChartMagneticDrum">
            <a:avLst/>
          </a:prstGeom>
          <a:solidFill>
            <a:srgbClr val="4CB1E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irect Access Storage 49"/>
          <p:cNvSpPr/>
          <p:nvPr/>
        </p:nvSpPr>
        <p:spPr>
          <a:xfrm>
            <a:off x="5039790" y="962580"/>
            <a:ext cx="1638150" cy="685800"/>
          </a:xfrm>
          <a:prstGeom prst="flowChartMagneticDrum">
            <a:avLst/>
          </a:prstGeom>
          <a:solidFill>
            <a:srgbClr val="4CB1E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irect Access Storage 48"/>
          <p:cNvSpPr/>
          <p:nvPr/>
        </p:nvSpPr>
        <p:spPr>
          <a:xfrm>
            <a:off x="2162412" y="962580"/>
            <a:ext cx="1638150" cy="685800"/>
          </a:xfrm>
          <a:prstGeom prst="flowChartMagneticDrum">
            <a:avLst/>
          </a:prstGeom>
          <a:solidFill>
            <a:srgbClr val="4CB1E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irect Access Storage 1"/>
          <p:cNvSpPr/>
          <p:nvPr/>
        </p:nvSpPr>
        <p:spPr>
          <a:xfrm>
            <a:off x="324815" y="954831"/>
            <a:ext cx="1638150" cy="685800"/>
          </a:xfrm>
          <a:prstGeom prst="flowChartMagneticDrum">
            <a:avLst/>
          </a:prstGeom>
          <a:solidFill>
            <a:srgbClr val="4CB1E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56;p33">
            <a:extLst>
              <a:ext uri="{FF2B5EF4-FFF2-40B4-BE49-F238E27FC236}">
                <a16:creationId xmlns:a16="http://schemas.microsoft.com/office/drawing/2014/main" id="{20FD8C52-F701-49CF-9F55-8DC94FB832D7}"/>
              </a:ext>
            </a:extLst>
          </p:cNvPr>
          <p:cNvSpPr txBox="1">
            <a:spLocks noGrp="1"/>
          </p:cNvSpPr>
          <p:nvPr>
            <p:ph type="title"/>
          </p:nvPr>
        </p:nvSpPr>
        <p:spPr>
          <a:xfrm>
            <a:off x="1283312" y="256719"/>
            <a:ext cx="10515600" cy="3952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E8652"/>
              </a:buClr>
              <a:buSzPts val="4400"/>
              <a:buFont typeface="Century Gothic"/>
              <a:buNone/>
            </a:pPr>
            <a:r>
              <a:rPr lang="en-US" sz="3959" dirty="0">
                <a:solidFill>
                  <a:srgbClr val="1F914D"/>
                </a:solidFill>
              </a:rPr>
              <a:t>Methodology</a:t>
            </a:r>
            <a:endParaRPr sz="3959" dirty="0">
              <a:solidFill>
                <a:srgbClr val="1F914D"/>
              </a:solidFill>
            </a:endParaRPr>
          </a:p>
        </p:txBody>
      </p:sp>
      <p:grpSp>
        <p:nvGrpSpPr>
          <p:cNvPr id="222" name="Group 221">
            <a:extLst>
              <a:ext uri="{FF2B5EF4-FFF2-40B4-BE49-F238E27FC236}">
                <a16:creationId xmlns:a16="http://schemas.microsoft.com/office/drawing/2014/main" id="{F1534E90-C670-4FD4-8133-D09F4A631A87}"/>
              </a:ext>
            </a:extLst>
          </p:cNvPr>
          <p:cNvGrpSpPr/>
          <p:nvPr/>
        </p:nvGrpSpPr>
        <p:grpSpPr>
          <a:xfrm>
            <a:off x="4187344" y="2949130"/>
            <a:ext cx="3102156" cy="1749878"/>
            <a:chOff x="839437" y="4288075"/>
            <a:chExt cx="3102156" cy="1749878"/>
          </a:xfrm>
        </p:grpSpPr>
        <p:pic>
          <p:nvPicPr>
            <p:cNvPr id="109" name="Picture 32">
              <a:extLst>
                <a:ext uri="{FF2B5EF4-FFF2-40B4-BE49-F238E27FC236}">
                  <a16:creationId xmlns:a16="http://schemas.microsoft.com/office/drawing/2014/main" id="{269B3A35-9526-46E6-A9A8-31EC6EAA2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67" t="17892" r="10597" b="20039"/>
            <a:stretch/>
          </p:blipFill>
          <p:spPr bwMode="auto">
            <a:xfrm>
              <a:off x="839437" y="4288075"/>
              <a:ext cx="3102156" cy="1749878"/>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FE0E9AE0-BE5B-4209-881B-CC5BF182E7FB}"/>
                </a:ext>
              </a:extLst>
            </p:cNvPr>
            <p:cNvSpPr txBox="1"/>
            <p:nvPr/>
          </p:nvSpPr>
          <p:spPr>
            <a:xfrm>
              <a:off x="1263065" y="4374285"/>
              <a:ext cx="2289616" cy="1569660"/>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1987 to 1989</a:t>
              </a:r>
            </a:p>
            <a:p>
              <a:pPr algn="ctr"/>
              <a:r>
                <a:rPr lang="en-US" sz="1600" dirty="0">
                  <a:solidFill>
                    <a:schemeClr val="tx1">
                      <a:lumMod val="75000"/>
                      <a:lumOff val="25000"/>
                    </a:schemeClr>
                  </a:solidFill>
                  <a:latin typeface="Century Gothic" panose="020B0502020202020204" pitchFamily="34" charset="0"/>
                </a:rPr>
                <a:t>1995 to 1997</a:t>
              </a:r>
            </a:p>
            <a:p>
              <a:pPr algn="ctr"/>
              <a:r>
                <a:rPr lang="en-US" sz="1600" dirty="0">
                  <a:solidFill>
                    <a:schemeClr val="tx1">
                      <a:lumMod val="75000"/>
                      <a:lumOff val="25000"/>
                    </a:schemeClr>
                  </a:solidFill>
                  <a:latin typeface="Century Gothic" panose="020B0502020202020204" pitchFamily="34" charset="0"/>
                </a:rPr>
                <a:t>2005 to 2007</a:t>
              </a:r>
            </a:p>
            <a:p>
              <a:pPr algn="ctr"/>
              <a:r>
                <a:rPr lang="en-US" sz="1600" dirty="0">
                  <a:solidFill>
                    <a:schemeClr val="tx1">
                      <a:lumMod val="75000"/>
                      <a:lumOff val="25000"/>
                    </a:schemeClr>
                  </a:solidFill>
                  <a:latin typeface="Century Gothic" panose="020B0502020202020204" pitchFamily="34" charset="0"/>
                </a:rPr>
                <a:t>2015 to 2017</a:t>
              </a:r>
            </a:p>
            <a:p>
              <a:pPr algn="ctr"/>
              <a:r>
                <a:rPr lang="en-US" sz="1600" dirty="0">
                  <a:solidFill>
                    <a:schemeClr val="tx1">
                      <a:lumMod val="75000"/>
                      <a:lumOff val="25000"/>
                    </a:schemeClr>
                  </a:solidFill>
                  <a:latin typeface="Century Gothic" panose="020B0502020202020204" pitchFamily="34" charset="0"/>
                </a:rPr>
                <a:t>2017 to 2019</a:t>
              </a:r>
            </a:p>
            <a:p>
              <a:pPr algn="ctr"/>
              <a:r>
                <a:rPr lang="en-US" sz="1600" dirty="0">
                  <a:solidFill>
                    <a:schemeClr val="tx1">
                      <a:lumMod val="75000"/>
                      <a:lumOff val="25000"/>
                    </a:schemeClr>
                  </a:solidFill>
                  <a:latin typeface="Century Gothic" panose="020B0502020202020204" pitchFamily="34" charset="0"/>
                </a:rPr>
                <a:t>Composite </a:t>
              </a:r>
              <a:r>
                <a:rPr lang="en-US" sz="1600" dirty="0" smtClean="0">
                  <a:solidFill>
                    <a:schemeClr val="tx1">
                      <a:lumMod val="75000"/>
                      <a:lumOff val="25000"/>
                    </a:schemeClr>
                  </a:solidFill>
                  <a:latin typeface="Century Gothic" panose="020B0502020202020204" pitchFamily="34" charset="0"/>
                </a:rPr>
                <a:t>Images</a:t>
              </a:r>
              <a:endParaRPr lang="en-US" sz="1600" dirty="0">
                <a:solidFill>
                  <a:schemeClr val="tx1">
                    <a:lumMod val="75000"/>
                    <a:lumOff val="25000"/>
                  </a:schemeClr>
                </a:solidFill>
                <a:latin typeface="Century Gothic" panose="020B0502020202020204" pitchFamily="34" charset="0"/>
              </a:endParaRPr>
            </a:p>
          </p:txBody>
        </p:sp>
      </p:grpSp>
      <p:grpSp>
        <p:nvGrpSpPr>
          <p:cNvPr id="127" name="Group 126">
            <a:extLst>
              <a:ext uri="{FF2B5EF4-FFF2-40B4-BE49-F238E27FC236}">
                <a16:creationId xmlns:a16="http://schemas.microsoft.com/office/drawing/2014/main" id="{70EAEA3C-19FF-46A7-9612-1826E7217825}"/>
              </a:ext>
            </a:extLst>
          </p:cNvPr>
          <p:cNvGrpSpPr/>
          <p:nvPr/>
        </p:nvGrpSpPr>
        <p:grpSpPr>
          <a:xfrm>
            <a:off x="3899317" y="1007186"/>
            <a:ext cx="3867319" cy="1985049"/>
            <a:chOff x="4139654" y="683991"/>
            <a:chExt cx="4437458" cy="2061052"/>
          </a:xfrm>
        </p:grpSpPr>
        <p:sp>
          <p:nvSpPr>
            <p:cNvPr id="182" name="TextBox 181">
              <a:extLst>
                <a:ext uri="{FF2B5EF4-FFF2-40B4-BE49-F238E27FC236}">
                  <a16:creationId xmlns:a16="http://schemas.microsoft.com/office/drawing/2014/main" id="{0DF077E9-D159-4060-B9EE-3CB076D09119}"/>
                </a:ext>
              </a:extLst>
            </p:cNvPr>
            <p:cNvSpPr txBox="1"/>
            <p:nvPr/>
          </p:nvSpPr>
          <p:spPr>
            <a:xfrm>
              <a:off x="5760443" y="683991"/>
              <a:ext cx="978890" cy="607165"/>
            </a:xfrm>
            <a:prstGeom prst="rect">
              <a:avLst/>
            </a:prstGeom>
            <a:noFill/>
          </p:spPr>
          <p:txBody>
            <a:bodyPr wrap="none" rtlCol="0">
              <a:spAutoFit/>
            </a:bodyPr>
            <a:lstStyle/>
            <a:p>
              <a:pPr algn="ctr"/>
              <a:r>
                <a:rPr lang="en-US" sz="1600" dirty="0">
                  <a:solidFill>
                    <a:schemeClr val="tx1">
                      <a:lumMod val="75000"/>
                      <a:lumOff val="25000"/>
                    </a:schemeClr>
                  </a:solidFill>
                  <a:latin typeface="Century Gothic" panose="020B0502020202020204" pitchFamily="34" charset="0"/>
                </a:rPr>
                <a:t>Terra</a:t>
              </a:r>
            </a:p>
            <a:p>
              <a:r>
                <a:rPr lang="en-US" sz="1600" dirty="0">
                  <a:solidFill>
                    <a:schemeClr val="tx1">
                      <a:lumMod val="75000"/>
                      <a:lumOff val="25000"/>
                    </a:schemeClr>
                  </a:solidFill>
                  <a:latin typeface="Century Gothic" panose="020B0502020202020204" pitchFamily="34" charset="0"/>
                </a:rPr>
                <a:t>MODIS</a:t>
              </a:r>
            </a:p>
          </p:txBody>
        </p:sp>
        <p:pic>
          <p:nvPicPr>
            <p:cNvPr id="183" name="Picture 38">
              <a:extLst>
                <a:ext uri="{FF2B5EF4-FFF2-40B4-BE49-F238E27FC236}">
                  <a16:creationId xmlns:a16="http://schemas.microsoft.com/office/drawing/2014/main" id="{F826F733-5048-4C21-8DE4-E4F99923D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2" t="22648" r="6133" b="12459"/>
            <a:stretch/>
          </p:blipFill>
          <p:spPr bwMode="auto">
            <a:xfrm>
              <a:off x="4139654" y="1886322"/>
              <a:ext cx="4437458" cy="858721"/>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49FBF77B-9792-401F-BFBE-6824AEFB9636}"/>
                </a:ext>
              </a:extLst>
            </p:cNvPr>
            <p:cNvSpPr txBox="1"/>
            <p:nvPr/>
          </p:nvSpPr>
          <p:spPr>
            <a:xfrm>
              <a:off x="4157819" y="1974899"/>
              <a:ext cx="4401874" cy="607165"/>
            </a:xfrm>
            <a:prstGeom prst="rect">
              <a:avLst/>
            </a:prstGeom>
            <a:noFill/>
          </p:spPr>
          <p:txBody>
            <a:bodyPr wrap="none" rtlCol="0">
              <a:spAutoFit/>
            </a:bodyPr>
            <a:lstStyle/>
            <a:p>
              <a:pPr algn="ctr"/>
              <a:r>
                <a:rPr lang="en-US" sz="1600" dirty="0">
                  <a:solidFill>
                    <a:schemeClr val="tx1">
                      <a:lumMod val="75000"/>
                      <a:lumOff val="25000"/>
                    </a:schemeClr>
                  </a:solidFill>
                  <a:latin typeface="Century Gothic" panose="020B0502020202020204" pitchFamily="34" charset="0"/>
                </a:rPr>
                <a:t>NDVI and EVI Time Series Charts and </a:t>
              </a:r>
              <a:br>
                <a:rPr lang="en-US" sz="1600" dirty="0">
                  <a:solidFill>
                    <a:schemeClr val="tx1">
                      <a:lumMod val="75000"/>
                      <a:lumOff val="25000"/>
                    </a:schemeClr>
                  </a:solidFill>
                  <a:latin typeface="Century Gothic" panose="020B0502020202020204" pitchFamily="34" charset="0"/>
                </a:rPr>
              </a:br>
              <a:r>
                <a:rPr lang="en-US" sz="1600" dirty="0">
                  <a:solidFill>
                    <a:schemeClr val="tx1">
                      <a:lumMod val="75000"/>
                      <a:lumOff val="25000"/>
                    </a:schemeClr>
                  </a:solidFill>
                  <a:latin typeface="Century Gothic" panose="020B0502020202020204" pitchFamily="34" charset="0"/>
                </a:rPr>
                <a:t>Maps from 2000 to 2019</a:t>
              </a:r>
            </a:p>
          </p:txBody>
        </p:sp>
        <p:cxnSp>
          <p:nvCxnSpPr>
            <p:cNvPr id="185" name="Straight Arrow Connector 184">
              <a:extLst>
                <a:ext uri="{FF2B5EF4-FFF2-40B4-BE49-F238E27FC236}">
                  <a16:creationId xmlns:a16="http://schemas.microsoft.com/office/drawing/2014/main" id="{8A70292A-0940-477A-9BBD-C24BB315D841}"/>
                </a:ext>
              </a:extLst>
            </p:cNvPr>
            <p:cNvCxnSpPr>
              <a:cxnSpLocks/>
            </p:cNvCxnSpPr>
            <p:nvPr/>
          </p:nvCxnSpPr>
          <p:spPr>
            <a:xfrm>
              <a:off x="6320582" y="1431011"/>
              <a:ext cx="0" cy="4416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2" name="Straight Arrow Connector 131">
            <a:extLst>
              <a:ext uri="{FF2B5EF4-FFF2-40B4-BE49-F238E27FC236}">
                <a16:creationId xmlns:a16="http://schemas.microsoft.com/office/drawing/2014/main" id="{EE9C5A17-0B34-4FE5-9A5A-E8D1960D4C00}"/>
              </a:ext>
            </a:extLst>
          </p:cNvPr>
          <p:cNvCxnSpPr>
            <a:cxnSpLocks/>
          </p:cNvCxnSpPr>
          <p:nvPr/>
        </p:nvCxnSpPr>
        <p:spPr>
          <a:xfrm>
            <a:off x="2576493" y="3328296"/>
            <a:ext cx="0" cy="2957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8" name="Group 207">
            <a:extLst>
              <a:ext uri="{FF2B5EF4-FFF2-40B4-BE49-F238E27FC236}">
                <a16:creationId xmlns:a16="http://schemas.microsoft.com/office/drawing/2014/main" id="{E0DB959E-98A6-4F86-9401-72887DB1A134}"/>
              </a:ext>
            </a:extLst>
          </p:cNvPr>
          <p:cNvGrpSpPr/>
          <p:nvPr/>
        </p:nvGrpSpPr>
        <p:grpSpPr>
          <a:xfrm>
            <a:off x="-109782" y="1034555"/>
            <a:ext cx="4099797" cy="3300435"/>
            <a:chOff x="527456" y="923481"/>
            <a:chExt cx="4099797" cy="3300435"/>
          </a:xfrm>
        </p:grpSpPr>
        <p:pic>
          <p:nvPicPr>
            <p:cNvPr id="167" name="Picture 28">
              <a:extLst>
                <a:ext uri="{FF2B5EF4-FFF2-40B4-BE49-F238E27FC236}">
                  <a16:creationId xmlns:a16="http://schemas.microsoft.com/office/drawing/2014/main" id="{1CCEAAD0-AA03-48A5-A277-13265E919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88" y="2925078"/>
              <a:ext cx="3898865" cy="1298838"/>
            </a:xfrm>
            <a:prstGeom prst="rect">
              <a:avLst/>
            </a:prstGeom>
            <a:noFill/>
            <a:extLst>
              <a:ext uri="{909E8E84-426E-40DD-AFC4-6F175D3DCCD1}">
                <a14:hiddenFill xmlns:a14="http://schemas.microsoft.com/office/drawing/2010/main">
                  <a:solidFill>
                    <a:srgbClr val="FFFFFF"/>
                  </a:solidFill>
                </a14:hiddenFill>
              </a:ext>
            </a:extLst>
          </p:spPr>
        </p:pic>
        <p:grpSp>
          <p:nvGrpSpPr>
            <p:cNvPr id="168" name="Group 167">
              <a:extLst>
                <a:ext uri="{FF2B5EF4-FFF2-40B4-BE49-F238E27FC236}">
                  <a16:creationId xmlns:a16="http://schemas.microsoft.com/office/drawing/2014/main" id="{C8273D01-279E-4970-99FD-15FDBF367951}"/>
                </a:ext>
              </a:extLst>
            </p:cNvPr>
            <p:cNvGrpSpPr/>
            <p:nvPr/>
          </p:nvGrpSpPr>
          <p:grpSpPr>
            <a:xfrm>
              <a:off x="527456" y="923481"/>
              <a:ext cx="3917229" cy="2956567"/>
              <a:chOff x="-441628" y="246115"/>
              <a:chExt cx="3961106" cy="2808799"/>
            </a:xfrm>
          </p:grpSpPr>
          <p:sp>
            <p:nvSpPr>
              <p:cNvPr id="171" name="TextBox 170">
                <a:extLst>
                  <a:ext uri="{FF2B5EF4-FFF2-40B4-BE49-F238E27FC236}">
                    <a16:creationId xmlns:a16="http://schemas.microsoft.com/office/drawing/2014/main" id="{ACA21F47-C925-4799-BF5B-83482BB847CD}"/>
                  </a:ext>
                </a:extLst>
              </p:cNvPr>
              <p:cNvSpPr txBox="1"/>
              <p:nvPr/>
            </p:nvSpPr>
            <p:spPr>
              <a:xfrm>
                <a:off x="1845088" y="268975"/>
                <a:ext cx="1156068" cy="555549"/>
              </a:xfrm>
              <a:prstGeom prst="rect">
                <a:avLst/>
              </a:prstGeom>
              <a:noFill/>
            </p:spPr>
            <p:txBody>
              <a:bodyPr wrap="none" rtlCol="0">
                <a:spAutoFit/>
              </a:bodyPr>
              <a:lstStyle/>
              <a:p>
                <a:pPr algn="ctr"/>
                <a:r>
                  <a:rPr lang="en-US" sz="1600" dirty="0">
                    <a:solidFill>
                      <a:schemeClr val="tx1">
                        <a:lumMod val="75000"/>
                        <a:lumOff val="25000"/>
                      </a:schemeClr>
                    </a:solidFill>
                    <a:latin typeface="Century Gothic" panose="020B0502020202020204" pitchFamily="34" charset="0"/>
                  </a:rPr>
                  <a:t>Landsat 8</a:t>
                </a:r>
              </a:p>
              <a:p>
                <a:pPr algn="ctr"/>
                <a:r>
                  <a:rPr lang="en-US" sz="1600" dirty="0">
                    <a:solidFill>
                      <a:schemeClr val="tx1">
                        <a:lumMod val="75000"/>
                        <a:lumOff val="25000"/>
                      </a:schemeClr>
                    </a:solidFill>
                    <a:latin typeface="Century Gothic" panose="020B0502020202020204" pitchFamily="34" charset="0"/>
                  </a:rPr>
                  <a:t>OLI</a:t>
                </a:r>
              </a:p>
            </p:txBody>
          </p:sp>
          <p:pic>
            <p:nvPicPr>
              <p:cNvPr id="172" name="Picture 24">
                <a:extLst>
                  <a:ext uri="{FF2B5EF4-FFF2-40B4-BE49-F238E27FC236}">
                    <a16:creationId xmlns:a16="http://schemas.microsoft.com/office/drawing/2014/main" id="{B6D89FED-38E2-4A18-A09C-E69E843E4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46" y="1195926"/>
                <a:ext cx="1700824" cy="1013506"/>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808ED0FB-8194-494F-B81D-FB5F8F426914}"/>
                  </a:ext>
                </a:extLst>
              </p:cNvPr>
              <p:cNvSpPr txBox="1"/>
              <p:nvPr/>
            </p:nvSpPr>
            <p:spPr>
              <a:xfrm>
                <a:off x="1212758" y="1401325"/>
                <a:ext cx="1011802" cy="555549"/>
              </a:xfrm>
              <a:prstGeom prst="rect">
                <a:avLst/>
              </a:prstGeom>
              <a:noFill/>
            </p:spPr>
            <p:txBody>
              <a:bodyPr wrap="none" rtlCol="0">
                <a:spAutoFit/>
              </a:bodyPr>
              <a:lstStyle/>
              <a:p>
                <a:pPr algn="ctr"/>
                <a:r>
                  <a:rPr lang="en-US" sz="1600" dirty="0">
                    <a:solidFill>
                      <a:schemeClr val="tx1">
                        <a:lumMod val="75000"/>
                        <a:lumOff val="25000"/>
                      </a:schemeClr>
                    </a:solidFill>
                    <a:latin typeface="Century Gothic" panose="020B0502020202020204" pitchFamily="34" charset="0"/>
                  </a:rPr>
                  <a:t>Cloud</a:t>
                </a:r>
              </a:p>
              <a:p>
                <a:pPr algn="ctr"/>
                <a:r>
                  <a:rPr lang="en-US" sz="1600" dirty="0">
                    <a:solidFill>
                      <a:schemeClr val="tx1">
                        <a:lumMod val="75000"/>
                        <a:lumOff val="25000"/>
                      </a:schemeClr>
                    </a:solidFill>
                    <a:latin typeface="Century Gothic" panose="020B0502020202020204" pitchFamily="34" charset="0"/>
                  </a:rPr>
                  <a:t>Masking</a:t>
                </a:r>
              </a:p>
            </p:txBody>
          </p:sp>
          <p:sp>
            <p:nvSpPr>
              <p:cNvPr id="174" name="TextBox 173">
                <a:extLst>
                  <a:ext uri="{FF2B5EF4-FFF2-40B4-BE49-F238E27FC236}">
                    <a16:creationId xmlns:a16="http://schemas.microsoft.com/office/drawing/2014/main" id="{B1E97ED8-6B6D-46FC-BFD7-4E880D7EC780}"/>
                  </a:ext>
                </a:extLst>
              </p:cNvPr>
              <p:cNvSpPr txBox="1"/>
              <p:nvPr/>
            </p:nvSpPr>
            <p:spPr>
              <a:xfrm>
                <a:off x="-2164" y="2265449"/>
                <a:ext cx="3521642" cy="789465"/>
              </a:xfrm>
              <a:prstGeom prst="rect">
                <a:avLst/>
              </a:prstGeom>
              <a:noFill/>
            </p:spPr>
            <p:txBody>
              <a:bodyPr wrap="square" rtlCol="0">
                <a:spAutoFit/>
              </a:bodyPr>
              <a:lstStyle/>
              <a:p>
                <a:pPr algn="ctr"/>
                <a:endParaRPr lang="en-US" sz="1600" dirty="0">
                  <a:solidFill>
                    <a:schemeClr val="tx1">
                      <a:lumMod val="75000"/>
                      <a:lumOff val="25000"/>
                    </a:schemeClr>
                  </a:solidFill>
                  <a:latin typeface="Century Gothic" panose="020B0502020202020204" pitchFamily="34" charset="0"/>
                </a:endParaRPr>
              </a:p>
              <a:p>
                <a:pPr algn="ctr"/>
                <a:r>
                  <a:rPr lang="en-US" sz="1600" dirty="0">
                    <a:solidFill>
                      <a:schemeClr val="tx1">
                        <a:lumMod val="75000"/>
                        <a:lumOff val="25000"/>
                      </a:schemeClr>
                    </a:solidFill>
                    <a:latin typeface="Century Gothic" panose="020B0502020202020204" pitchFamily="34" charset="0"/>
                  </a:rPr>
                  <a:t>Cloud Free Surface </a:t>
                </a:r>
              </a:p>
              <a:p>
                <a:pPr algn="ctr"/>
                <a:r>
                  <a:rPr lang="en-US" sz="1600" dirty="0">
                    <a:solidFill>
                      <a:schemeClr val="tx1">
                        <a:lumMod val="75000"/>
                        <a:lumOff val="25000"/>
                      </a:schemeClr>
                    </a:solidFill>
                    <a:latin typeface="Century Gothic" panose="020B0502020202020204" pitchFamily="34" charset="0"/>
                  </a:rPr>
                  <a:t>Reflectance Images</a:t>
                </a:r>
              </a:p>
            </p:txBody>
          </p:sp>
          <p:grpSp>
            <p:nvGrpSpPr>
              <p:cNvPr id="177" name="Group 176">
                <a:extLst>
                  <a:ext uri="{FF2B5EF4-FFF2-40B4-BE49-F238E27FC236}">
                    <a16:creationId xmlns:a16="http://schemas.microsoft.com/office/drawing/2014/main" id="{C741E99F-A9E3-4ABB-9602-2BC57FB79E22}"/>
                  </a:ext>
                </a:extLst>
              </p:cNvPr>
              <p:cNvGrpSpPr/>
              <p:nvPr/>
            </p:nvGrpSpPr>
            <p:grpSpPr>
              <a:xfrm>
                <a:off x="980832" y="873431"/>
                <a:ext cx="1503983" cy="139301"/>
                <a:chOff x="10016197" y="2242567"/>
                <a:chExt cx="1505243" cy="552544"/>
              </a:xfrm>
            </p:grpSpPr>
            <p:cxnSp>
              <p:nvCxnSpPr>
                <p:cNvPr id="179" name="Straight Connector 178">
                  <a:extLst>
                    <a:ext uri="{FF2B5EF4-FFF2-40B4-BE49-F238E27FC236}">
                      <a16:creationId xmlns:a16="http://schemas.microsoft.com/office/drawing/2014/main" id="{68D63E0E-5F92-4DA2-BF78-49C55310CE2D}"/>
                    </a:ext>
                  </a:extLst>
                </p:cNvPr>
                <p:cNvCxnSpPr/>
                <p:nvPr/>
              </p:nvCxnSpPr>
              <p:spPr>
                <a:xfrm>
                  <a:off x="10016197" y="2795111"/>
                  <a:ext cx="1505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25BE796-7BE9-4A93-A612-CE9A58BBE051}"/>
                    </a:ext>
                  </a:extLst>
                </p:cNvPr>
                <p:cNvCxnSpPr>
                  <a:cxnSpLocks/>
                </p:cNvCxnSpPr>
                <p:nvPr/>
              </p:nvCxnSpPr>
              <p:spPr>
                <a:xfrm flipV="1">
                  <a:off x="10016197" y="2242568"/>
                  <a:ext cx="0" cy="552543"/>
                </a:xfrm>
                <a:prstGeom prst="line">
                  <a:avLst/>
                </a:prstGeom>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DC4866B1-AF3A-4DCE-BFEF-B7DBBDB42DE9}"/>
                    </a:ext>
                  </a:extLst>
                </p:cNvPr>
                <p:cNvCxnSpPr>
                  <a:cxnSpLocks/>
                </p:cNvCxnSpPr>
                <p:nvPr/>
              </p:nvCxnSpPr>
              <p:spPr>
                <a:xfrm flipV="1">
                  <a:off x="11521440" y="2242567"/>
                  <a:ext cx="0" cy="552543"/>
                </a:xfrm>
                <a:prstGeom prst="line">
                  <a:avLst/>
                </a:prstGeom>
              </p:spPr>
              <p:style>
                <a:lnRef idx="1">
                  <a:schemeClr val="dk1"/>
                </a:lnRef>
                <a:fillRef idx="0">
                  <a:schemeClr val="dk1"/>
                </a:fillRef>
                <a:effectRef idx="0">
                  <a:schemeClr val="dk1"/>
                </a:effectRef>
                <a:fontRef idx="minor">
                  <a:schemeClr val="tx1"/>
                </a:fontRef>
              </p:style>
            </p:cxnSp>
          </p:grpSp>
          <p:cxnSp>
            <p:nvCxnSpPr>
              <p:cNvPr id="176" name="Straight Arrow Connector 175">
                <a:extLst>
                  <a:ext uri="{FF2B5EF4-FFF2-40B4-BE49-F238E27FC236}">
                    <a16:creationId xmlns:a16="http://schemas.microsoft.com/office/drawing/2014/main" id="{8F668CEB-50F9-4008-8170-CC39CBC46327}"/>
                  </a:ext>
                </a:extLst>
              </p:cNvPr>
              <p:cNvCxnSpPr>
                <a:cxnSpLocks/>
              </p:cNvCxnSpPr>
              <p:nvPr/>
            </p:nvCxnSpPr>
            <p:spPr>
              <a:xfrm>
                <a:off x="1688061" y="2039542"/>
                <a:ext cx="0" cy="33978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0" name="TextBox 169">
                <a:extLst>
                  <a:ext uri="{FF2B5EF4-FFF2-40B4-BE49-F238E27FC236}">
                    <a16:creationId xmlns:a16="http://schemas.microsoft.com/office/drawing/2014/main" id="{DE78C36F-FFE4-4B4F-A34A-6EA47243C91B}"/>
                  </a:ext>
                </a:extLst>
              </p:cNvPr>
              <p:cNvSpPr txBox="1"/>
              <p:nvPr/>
            </p:nvSpPr>
            <p:spPr>
              <a:xfrm>
                <a:off x="-441628" y="246115"/>
                <a:ext cx="2059395" cy="555549"/>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Landsat 5 </a:t>
                </a:r>
              </a:p>
              <a:p>
                <a:pPr algn="ctr"/>
                <a:r>
                  <a:rPr lang="en-US" sz="1600" dirty="0">
                    <a:solidFill>
                      <a:schemeClr val="tx1">
                        <a:lumMod val="75000"/>
                        <a:lumOff val="25000"/>
                      </a:schemeClr>
                    </a:solidFill>
                    <a:latin typeface="Century Gothic" panose="020B0502020202020204" pitchFamily="34" charset="0"/>
                  </a:rPr>
                  <a:t>TM</a:t>
                </a:r>
              </a:p>
            </p:txBody>
          </p:sp>
        </p:grpSp>
      </p:grpSp>
      <p:cxnSp>
        <p:nvCxnSpPr>
          <p:cNvPr id="191" name="Straight Arrow Connector 190">
            <a:extLst>
              <a:ext uri="{FF2B5EF4-FFF2-40B4-BE49-F238E27FC236}">
                <a16:creationId xmlns:a16="http://schemas.microsoft.com/office/drawing/2014/main" id="{5717D9CB-F2A4-4D5E-AEC0-C2B73E0B3FC9}"/>
              </a:ext>
            </a:extLst>
          </p:cNvPr>
          <p:cNvCxnSpPr>
            <a:cxnSpLocks/>
          </p:cNvCxnSpPr>
          <p:nvPr/>
        </p:nvCxnSpPr>
        <p:spPr>
          <a:xfrm flipH="1">
            <a:off x="1995964" y="1895505"/>
            <a:ext cx="352" cy="31604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15" name="Picture 34">
            <a:extLst>
              <a:ext uri="{FF2B5EF4-FFF2-40B4-BE49-F238E27FC236}">
                <a16:creationId xmlns:a16="http://schemas.microsoft.com/office/drawing/2014/main" id="{8CF4F06F-ED82-4BF0-83E0-E0E48487A8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72" t="14680" r="5874" b="12927"/>
          <a:stretch/>
        </p:blipFill>
        <p:spPr bwMode="auto">
          <a:xfrm>
            <a:off x="7818742" y="2835316"/>
            <a:ext cx="4373258" cy="1334120"/>
          </a:xfrm>
          <a:prstGeom prst="rect">
            <a:avLst/>
          </a:prstGeom>
          <a:noFill/>
          <a:extLst>
            <a:ext uri="{909E8E84-426E-40DD-AFC4-6F175D3DCCD1}">
              <a14:hiddenFill xmlns:a14="http://schemas.microsoft.com/office/drawing/2010/main">
                <a:solidFill>
                  <a:srgbClr val="FFFFFF"/>
                </a:solidFill>
              </a14:hiddenFill>
            </a:ext>
          </a:extLst>
        </p:spPr>
      </p:pic>
      <p:sp>
        <p:nvSpPr>
          <p:cNvPr id="216" name="TextBox 215">
            <a:extLst>
              <a:ext uri="{FF2B5EF4-FFF2-40B4-BE49-F238E27FC236}">
                <a16:creationId xmlns:a16="http://schemas.microsoft.com/office/drawing/2014/main" id="{44FB0308-9466-4624-AFA4-90F4A9853E7A}"/>
              </a:ext>
            </a:extLst>
          </p:cNvPr>
          <p:cNvSpPr txBox="1"/>
          <p:nvPr/>
        </p:nvSpPr>
        <p:spPr>
          <a:xfrm>
            <a:off x="7711813" y="2978403"/>
            <a:ext cx="4373258" cy="1077218"/>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Land use and Land Cover (LULC) Classification Using</a:t>
            </a:r>
          </a:p>
          <a:p>
            <a:pPr algn="ctr"/>
            <a:r>
              <a:rPr lang="en-US" sz="1600" dirty="0">
                <a:solidFill>
                  <a:schemeClr val="tx1">
                    <a:lumMod val="75000"/>
                    <a:lumOff val="25000"/>
                  </a:schemeClr>
                </a:solidFill>
                <a:latin typeface="Century Gothic" panose="020B0502020202020204" pitchFamily="34" charset="0"/>
              </a:rPr>
              <a:t>Random Forest Machine Learning Classifier</a:t>
            </a:r>
          </a:p>
        </p:txBody>
      </p:sp>
      <p:cxnSp>
        <p:nvCxnSpPr>
          <p:cNvPr id="217" name="Straight Arrow Connector 216">
            <a:extLst>
              <a:ext uri="{FF2B5EF4-FFF2-40B4-BE49-F238E27FC236}">
                <a16:creationId xmlns:a16="http://schemas.microsoft.com/office/drawing/2014/main" id="{D40EE7F2-94AB-4067-BE87-47C73D3D011A}"/>
              </a:ext>
            </a:extLst>
          </p:cNvPr>
          <p:cNvCxnSpPr>
            <a:cxnSpLocks/>
          </p:cNvCxnSpPr>
          <p:nvPr/>
        </p:nvCxnSpPr>
        <p:spPr>
          <a:xfrm>
            <a:off x="3716242" y="3685571"/>
            <a:ext cx="412262"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223" name="Group 222">
            <a:extLst>
              <a:ext uri="{FF2B5EF4-FFF2-40B4-BE49-F238E27FC236}">
                <a16:creationId xmlns:a16="http://schemas.microsoft.com/office/drawing/2014/main" id="{41BACA4C-BAF3-4518-B648-00FE2673D188}"/>
              </a:ext>
            </a:extLst>
          </p:cNvPr>
          <p:cNvGrpSpPr/>
          <p:nvPr/>
        </p:nvGrpSpPr>
        <p:grpSpPr>
          <a:xfrm>
            <a:off x="8485681" y="4404975"/>
            <a:ext cx="3102156" cy="1749878"/>
            <a:chOff x="1009256" y="4288075"/>
            <a:chExt cx="3102156" cy="1749878"/>
          </a:xfrm>
        </p:grpSpPr>
        <p:pic>
          <p:nvPicPr>
            <p:cNvPr id="224" name="Picture 32">
              <a:extLst>
                <a:ext uri="{FF2B5EF4-FFF2-40B4-BE49-F238E27FC236}">
                  <a16:creationId xmlns:a16="http://schemas.microsoft.com/office/drawing/2014/main" id="{F45A04E5-4CD1-433A-9EA1-3A40DE4BB1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67" t="17892" r="10597" b="20039"/>
            <a:stretch/>
          </p:blipFill>
          <p:spPr bwMode="auto">
            <a:xfrm>
              <a:off x="1009256" y="4288075"/>
              <a:ext cx="3102156" cy="1749878"/>
            </a:xfrm>
            <a:prstGeom prst="rect">
              <a:avLst/>
            </a:prstGeom>
            <a:noFill/>
            <a:extLst>
              <a:ext uri="{909E8E84-426E-40DD-AFC4-6F175D3DCCD1}">
                <a14:hiddenFill xmlns:a14="http://schemas.microsoft.com/office/drawing/2010/main">
                  <a:solidFill>
                    <a:srgbClr val="FFFFFF"/>
                  </a:solidFill>
                </a14:hiddenFill>
              </a:ext>
            </a:extLst>
          </p:spPr>
        </p:pic>
        <p:sp>
          <p:nvSpPr>
            <p:cNvPr id="225" name="TextBox 224">
              <a:extLst>
                <a:ext uri="{FF2B5EF4-FFF2-40B4-BE49-F238E27FC236}">
                  <a16:creationId xmlns:a16="http://schemas.microsoft.com/office/drawing/2014/main" id="{4324613B-EF63-4E03-B782-350375E59744}"/>
                </a:ext>
              </a:extLst>
            </p:cNvPr>
            <p:cNvSpPr txBox="1"/>
            <p:nvPr/>
          </p:nvSpPr>
          <p:spPr>
            <a:xfrm>
              <a:off x="1415526" y="4378184"/>
              <a:ext cx="2289616" cy="1569660"/>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1987 to </a:t>
              </a:r>
              <a:r>
                <a:rPr lang="en-US" sz="1600" dirty="0" smtClean="0">
                  <a:solidFill>
                    <a:schemeClr val="tx1">
                      <a:lumMod val="75000"/>
                      <a:lumOff val="25000"/>
                    </a:schemeClr>
                  </a:solidFill>
                  <a:latin typeface="Century Gothic" panose="020B0502020202020204" pitchFamily="34" charset="0"/>
                </a:rPr>
                <a:t>1989</a:t>
              </a:r>
              <a:endParaRPr lang="en-US" sz="1600" dirty="0">
                <a:solidFill>
                  <a:schemeClr val="tx1">
                    <a:lumMod val="75000"/>
                    <a:lumOff val="25000"/>
                  </a:schemeClr>
                </a:solidFill>
                <a:latin typeface="Century Gothic" panose="020B0502020202020204" pitchFamily="34" charset="0"/>
              </a:endParaRPr>
            </a:p>
            <a:p>
              <a:pPr algn="ctr"/>
              <a:r>
                <a:rPr lang="en-US" sz="1600" dirty="0">
                  <a:solidFill>
                    <a:schemeClr val="tx1">
                      <a:lumMod val="75000"/>
                      <a:lumOff val="25000"/>
                    </a:schemeClr>
                  </a:solidFill>
                  <a:latin typeface="Century Gothic" panose="020B0502020202020204" pitchFamily="34" charset="0"/>
                </a:rPr>
                <a:t>1995 to 1997</a:t>
              </a:r>
            </a:p>
            <a:p>
              <a:pPr algn="ctr"/>
              <a:r>
                <a:rPr lang="en-US" sz="1600" dirty="0">
                  <a:solidFill>
                    <a:schemeClr val="tx1">
                      <a:lumMod val="75000"/>
                      <a:lumOff val="25000"/>
                    </a:schemeClr>
                  </a:solidFill>
                  <a:latin typeface="Century Gothic" panose="020B0502020202020204" pitchFamily="34" charset="0"/>
                </a:rPr>
                <a:t>2005 to 2007</a:t>
              </a:r>
            </a:p>
            <a:p>
              <a:pPr algn="ctr"/>
              <a:r>
                <a:rPr lang="en-US" sz="1600" dirty="0">
                  <a:solidFill>
                    <a:schemeClr val="tx1">
                      <a:lumMod val="75000"/>
                      <a:lumOff val="25000"/>
                    </a:schemeClr>
                  </a:solidFill>
                  <a:latin typeface="Century Gothic" panose="020B0502020202020204" pitchFamily="34" charset="0"/>
                </a:rPr>
                <a:t>2015 to 2017</a:t>
              </a:r>
            </a:p>
            <a:p>
              <a:pPr algn="ctr"/>
              <a:r>
                <a:rPr lang="en-US" sz="1600" dirty="0">
                  <a:solidFill>
                    <a:schemeClr val="tx1">
                      <a:lumMod val="75000"/>
                      <a:lumOff val="25000"/>
                    </a:schemeClr>
                  </a:solidFill>
                  <a:latin typeface="Century Gothic" panose="020B0502020202020204" pitchFamily="34" charset="0"/>
                </a:rPr>
                <a:t>2017 to 2019</a:t>
              </a:r>
            </a:p>
            <a:p>
              <a:pPr algn="ctr"/>
              <a:r>
                <a:rPr lang="en-US" sz="1600" dirty="0">
                  <a:solidFill>
                    <a:schemeClr val="tx1">
                      <a:lumMod val="75000"/>
                      <a:lumOff val="25000"/>
                    </a:schemeClr>
                  </a:solidFill>
                  <a:latin typeface="Century Gothic" panose="020B0502020202020204" pitchFamily="34" charset="0"/>
                </a:rPr>
                <a:t>LULC Classified map</a:t>
              </a:r>
            </a:p>
          </p:txBody>
        </p:sp>
      </p:grpSp>
      <p:cxnSp>
        <p:nvCxnSpPr>
          <p:cNvPr id="226" name="Straight Arrow Connector 225">
            <a:extLst>
              <a:ext uri="{FF2B5EF4-FFF2-40B4-BE49-F238E27FC236}">
                <a16:creationId xmlns:a16="http://schemas.microsoft.com/office/drawing/2014/main" id="{E4C8D5AF-A3D3-42ED-AB96-192EC1D60408}"/>
              </a:ext>
            </a:extLst>
          </p:cNvPr>
          <p:cNvCxnSpPr>
            <a:cxnSpLocks/>
          </p:cNvCxnSpPr>
          <p:nvPr/>
        </p:nvCxnSpPr>
        <p:spPr>
          <a:xfrm>
            <a:off x="7328493" y="3560050"/>
            <a:ext cx="412262"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7" name="Straight Arrow Connector 226">
            <a:extLst>
              <a:ext uri="{FF2B5EF4-FFF2-40B4-BE49-F238E27FC236}">
                <a16:creationId xmlns:a16="http://schemas.microsoft.com/office/drawing/2014/main" id="{A841C1BC-5BA4-4095-91E8-E29A2FB8C31B}"/>
              </a:ext>
            </a:extLst>
          </p:cNvPr>
          <p:cNvCxnSpPr>
            <a:cxnSpLocks/>
          </p:cNvCxnSpPr>
          <p:nvPr/>
        </p:nvCxnSpPr>
        <p:spPr>
          <a:xfrm>
            <a:off x="10036759" y="4073878"/>
            <a:ext cx="0" cy="35765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29" name="Picture 32">
            <a:extLst>
              <a:ext uri="{FF2B5EF4-FFF2-40B4-BE49-F238E27FC236}">
                <a16:creationId xmlns:a16="http://schemas.microsoft.com/office/drawing/2014/main" id="{B4E531AC-D9FD-4BB6-AE4E-F6139E1545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97" t="18463" r="10617" b="14913"/>
          <a:stretch/>
        </p:blipFill>
        <p:spPr bwMode="auto">
          <a:xfrm>
            <a:off x="4912423" y="4977329"/>
            <a:ext cx="3257379" cy="885417"/>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32">
            <a:extLst>
              <a:ext uri="{FF2B5EF4-FFF2-40B4-BE49-F238E27FC236}">
                <a16:creationId xmlns:a16="http://schemas.microsoft.com/office/drawing/2014/main" id="{C6D4D2B8-15C6-4275-BA1A-C5A536C650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97" t="18463" r="10617" b="14913"/>
          <a:stretch/>
        </p:blipFill>
        <p:spPr bwMode="auto">
          <a:xfrm>
            <a:off x="2113318" y="4977328"/>
            <a:ext cx="2091863" cy="885417"/>
          </a:xfrm>
          <a:prstGeom prst="rect">
            <a:avLst/>
          </a:prstGeom>
          <a:noFill/>
          <a:extLst>
            <a:ext uri="{909E8E84-426E-40DD-AFC4-6F175D3DCCD1}">
              <a14:hiddenFill xmlns:a14="http://schemas.microsoft.com/office/drawing/2010/main">
                <a:solidFill>
                  <a:srgbClr val="FFFFFF"/>
                </a:solidFill>
              </a14:hiddenFill>
            </a:ext>
          </a:extLst>
        </p:spPr>
      </p:pic>
      <p:sp>
        <p:nvSpPr>
          <p:cNvPr id="231" name="TextBox 230">
            <a:extLst>
              <a:ext uri="{FF2B5EF4-FFF2-40B4-BE49-F238E27FC236}">
                <a16:creationId xmlns:a16="http://schemas.microsoft.com/office/drawing/2014/main" id="{739F0155-84E3-493A-BC7A-7BE09554A56A}"/>
              </a:ext>
            </a:extLst>
          </p:cNvPr>
          <p:cNvSpPr txBox="1"/>
          <p:nvPr/>
        </p:nvSpPr>
        <p:spPr>
          <a:xfrm>
            <a:off x="4950734" y="5091144"/>
            <a:ext cx="3044423" cy="584775"/>
          </a:xfrm>
          <a:prstGeom prst="rect">
            <a:avLst/>
          </a:prstGeom>
          <a:noFill/>
        </p:spPr>
        <p:txBody>
          <a:bodyPr wrap="none" rtlCol="0">
            <a:spAutoFit/>
          </a:bodyPr>
          <a:lstStyle/>
          <a:p>
            <a:pPr algn="ctr"/>
            <a:r>
              <a:rPr lang="en-US" sz="1600" dirty="0">
                <a:solidFill>
                  <a:schemeClr val="tx1">
                    <a:lumMod val="75000"/>
                    <a:lumOff val="25000"/>
                  </a:schemeClr>
                </a:solidFill>
                <a:latin typeface="Century Gothic" panose="020B0502020202020204" pitchFamily="34" charset="0"/>
              </a:rPr>
              <a:t>QGIS MOLLUSCE and TerrSet </a:t>
            </a:r>
          </a:p>
          <a:p>
            <a:pPr algn="ctr"/>
            <a:r>
              <a:rPr lang="en-US" sz="1600" dirty="0">
                <a:solidFill>
                  <a:schemeClr val="tx1">
                    <a:lumMod val="75000"/>
                    <a:lumOff val="25000"/>
                  </a:schemeClr>
                </a:solidFill>
                <a:latin typeface="Century Gothic" panose="020B0502020202020204" pitchFamily="34" charset="0"/>
              </a:rPr>
              <a:t>Land Change Modeler</a:t>
            </a:r>
          </a:p>
        </p:txBody>
      </p:sp>
      <p:cxnSp>
        <p:nvCxnSpPr>
          <p:cNvPr id="232" name="Straight Arrow Connector 231">
            <a:extLst>
              <a:ext uri="{FF2B5EF4-FFF2-40B4-BE49-F238E27FC236}">
                <a16:creationId xmlns:a16="http://schemas.microsoft.com/office/drawing/2014/main" id="{0A5BC8F4-4EC3-4240-B38D-2DBC90CA6B62}"/>
              </a:ext>
            </a:extLst>
          </p:cNvPr>
          <p:cNvCxnSpPr>
            <a:cxnSpLocks/>
          </p:cNvCxnSpPr>
          <p:nvPr/>
        </p:nvCxnSpPr>
        <p:spPr>
          <a:xfrm flipH="1">
            <a:off x="4205182" y="5383531"/>
            <a:ext cx="564359"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4" name="Straight Arrow Connector 233">
            <a:extLst>
              <a:ext uri="{FF2B5EF4-FFF2-40B4-BE49-F238E27FC236}">
                <a16:creationId xmlns:a16="http://schemas.microsoft.com/office/drawing/2014/main" id="{1E8068A4-4B94-44BB-A732-F47565C8FC49}"/>
              </a:ext>
            </a:extLst>
          </p:cNvPr>
          <p:cNvCxnSpPr>
            <a:cxnSpLocks/>
          </p:cNvCxnSpPr>
          <p:nvPr/>
        </p:nvCxnSpPr>
        <p:spPr>
          <a:xfrm flipH="1">
            <a:off x="8222054" y="5163153"/>
            <a:ext cx="1022238"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6" name="Straight Arrow Connector 235">
            <a:extLst>
              <a:ext uri="{FF2B5EF4-FFF2-40B4-BE49-F238E27FC236}">
                <a16:creationId xmlns:a16="http://schemas.microsoft.com/office/drawing/2014/main" id="{A14FB08D-084E-4536-B4DC-DC5684B07769}"/>
              </a:ext>
            </a:extLst>
          </p:cNvPr>
          <p:cNvCxnSpPr>
            <a:cxnSpLocks/>
          </p:cNvCxnSpPr>
          <p:nvPr/>
        </p:nvCxnSpPr>
        <p:spPr>
          <a:xfrm flipH="1">
            <a:off x="8223674" y="5623667"/>
            <a:ext cx="1022238"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7" name="TextBox 236">
            <a:extLst>
              <a:ext uri="{FF2B5EF4-FFF2-40B4-BE49-F238E27FC236}">
                <a16:creationId xmlns:a16="http://schemas.microsoft.com/office/drawing/2014/main" id="{E44E1CFE-9356-4A6A-A4CA-7FEA0E9EE8C1}"/>
              </a:ext>
            </a:extLst>
          </p:cNvPr>
          <p:cNvSpPr txBox="1"/>
          <p:nvPr/>
        </p:nvSpPr>
        <p:spPr>
          <a:xfrm>
            <a:off x="2215248" y="5091143"/>
            <a:ext cx="1785999"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2030 and 2050 </a:t>
            </a:r>
            <a:br>
              <a:rPr lang="en-US" sz="1600" dirty="0">
                <a:solidFill>
                  <a:schemeClr val="tx1">
                    <a:lumMod val="75000"/>
                    <a:lumOff val="25000"/>
                  </a:schemeClr>
                </a:solidFill>
                <a:latin typeface="Century Gothic" panose="020B0502020202020204" pitchFamily="34" charset="0"/>
              </a:rPr>
            </a:br>
            <a:r>
              <a:rPr lang="en-US" sz="1600" dirty="0">
                <a:solidFill>
                  <a:schemeClr val="tx1">
                    <a:lumMod val="75000"/>
                    <a:lumOff val="25000"/>
                  </a:schemeClr>
                </a:solidFill>
                <a:latin typeface="Century Gothic" panose="020B0502020202020204" pitchFamily="34" charset="0"/>
              </a:rPr>
              <a:t>Forecast Maps</a:t>
            </a:r>
          </a:p>
        </p:txBody>
      </p:sp>
      <p:sp>
        <p:nvSpPr>
          <p:cNvPr id="238" name="TextBox 237">
            <a:extLst>
              <a:ext uri="{FF2B5EF4-FFF2-40B4-BE49-F238E27FC236}">
                <a16:creationId xmlns:a16="http://schemas.microsoft.com/office/drawing/2014/main" id="{21B0000E-0521-4505-B15E-81ACEB4231EC}"/>
              </a:ext>
            </a:extLst>
          </p:cNvPr>
          <p:cNvSpPr txBox="1"/>
          <p:nvPr/>
        </p:nvSpPr>
        <p:spPr>
          <a:xfrm>
            <a:off x="8125142" y="1543806"/>
            <a:ext cx="2657280" cy="830997"/>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Ancillary Data (GLCM, Vegetation Indices, and SRTM: DEM)</a:t>
            </a:r>
          </a:p>
        </p:txBody>
      </p:sp>
      <p:cxnSp>
        <p:nvCxnSpPr>
          <p:cNvPr id="240" name="Straight Arrow Connector 239">
            <a:extLst>
              <a:ext uri="{FF2B5EF4-FFF2-40B4-BE49-F238E27FC236}">
                <a16:creationId xmlns:a16="http://schemas.microsoft.com/office/drawing/2014/main" id="{17EB3197-5D22-4719-9496-16EE4D81152B}"/>
              </a:ext>
            </a:extLst>
          </p:cNvPr>
          <p:cNvCxnSpPr>
            <a:cxnSpLocks/>
          </p:cNvCxnSpPr>
          <p:nvPr/>
        </p:nvCxnSpPr>
        <p:spPr>
          <a:xfrm>
            <a:off x="10036759" y="2542927"/>
            <a:ext cx="0" cy="35765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74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618" y="2848046"/>
            <a:ext cx="10515600" cy="395898"/>
          </a:xfrm>
        </p:spPr>
        <p:txBody>
          <a:bodyPr>
            <a:normAutofit fontScale="90000"/>
          </a:bodyPr>
          <a:lstStyle/>
          <a:p>
            <a:pPr algn="ctr"/>
            <a:r>
              <a:rPr lang="en-US" dirty="0"/>
              <a:t>Results</a:t>
            </a:r>
          </a:p>
        </p:txBody>
      </p:sp>
    </p:spTree>
    <p:extLst>
      <p:ext uri="{BB962C8B-B14F-4D97-AF65-F5344CB8AC3E}">
        <p14:creationId xmlns:p14="http://schemas.microsoft.com/office/powerpoint/2010/main" val="144909550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7076</TotalTime>
  <Words>2332</Words>
  <Application>Microsoft Office PowerPoint</Application>
  <PresentationFormat>Widescreen</PresentationFormat>
  <Paragraphs>348</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Times New Roman</vt:lpstr>
      <vt:lpstr>Webdings</vt:lpstr>
      <vt:lpstr>Garamond</vt:lpstr>
      <vt:lpstr>Arial</vt:lpstr>
      <vt:lpstr>Century Gothic</vt:lpstr>
      <vt:lpstr>Calibri</vt:lpstr>
      <vt:lpstr>Office Theme</vt:lpstr>
      <vt:lpstr>PowerPoint Presentation</vt:lpstr>
      <vt:lpstr>Background</vt:lpstr>
      <vt:lpstr>Study Area</vt:lpstr>
      <vt:lpstr>Objectives</vt:lpstr>
      <vt:lpstr>Partners</vt:lpstr>
      <vt:lpstr>Community Concerns</vt:lpstr>
      <vt:lpstr>NASA Satellites/Sensors Used &amp; Study Period</vt:lpstr>
      <vt:lpstr>Methodology</vt:lpstr>
      <vt:lpstr>Results</vt:lpstr>
      <vt:lpstr>NDVI Timeseries</vt:lpstr>
      <vt:lpstr>EVI Timeseries</vt:lpstr>
      <vt:lpstr>Time Series 2000 to 2019</vt:lpstr>
      <vt:lpstr>NDVI Change</vt:lpstr>
      <vt:lpstr>NDVI Forecasting</vt:lpstr>
      <vt:lpstr>EVI Forecasting</vt:lpstr>
      <vt:lpstr>LULC for 2019</vt:lpstr>
      <vt:lpstr>PowerPoint Presentation</vt:lpstr>
      <vt:lpstr>PowerPoint Presentation</vt:lpstr>
      <vt:lpstr>Conclusions</vt:lpstr>
      <vt:lpstr>Errors and Uncertainties</vt:lpstr>
      <vt:lpstr>Future Work</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Neugebauer, Sydney E. (LARC-E3)[SSAI DEVELOP]</cp:lastModifiedBy>
  <cp:revision>181</cp:revision>
  <dcterms:created xsi:type="dcterms:W3CDTF">2019-02-11T19:14:02Z</dcterms:created>
  <dcterms:modified xsi:type="dcterms:W3CDTF">2019-11-25T19:02:53Z</dcterms:modified>
</cp:coreProperties>
</file>