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7" r:id="rId1"/>
    <p:sldMasterId id="2147483668" r:id="rId2"/>
  </p:sldMasterIdLst>
  <p:notesMasterIdLst>
    <p:notesMasterId r:id="rId20"/>
  </p:notesMasterIdLst>
  <p:sldIdLst>
    <p:sldId id="256" r:id="rId3"/>
    <p:sldId id="260" r:id="rId4"/>
    <p:sldId id="272" r:id="rId5"/>
    <p:sldId id="273" r:id="rId6"/>
    <p:sldId id="274" r:id="rId7"/>
    <p:sldId id="261" r:id="rId8"/>
    <p:sldId id="262" r:id="rId9"/>
    <p:sldId id="263" r:id="rId10"/>
    <p:sldId id="265" r:id="rId11"/>
    <p:sldId id="267" r:id="rId12"/>
    <p:sldId id="277" r:id="rId13"/>
    <p:sldId id="278" r:id="rId14"/>
    <p:sldId id="268" r:id="rId15"/>
    <p:sldId id="279" r:id="rId16"/>
    <p:sldId id="276" r:id="rId17"/>
    <p:sldId id="280" r:id="rId18"/>
    <p:sldId id="269"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Gotschalk" initials="EJG" lastIdx="11" clrIdx="0">
    <p:extLst/>
  </p:cmAuthor>
  <p:cmAuthor id="2" name="Emily Gotschalk" initials="EJG [2]" lastIdx="1" clrIdx="1">
    <p:extLst/>
  </p:cmAuthor>
  <p:cmAuthor id="3" name="Emily Gotschalk" initials="EJG [3]" lastIdx="1" clrIdx="2">
    <p:extLst/>
  </p:cmAuthor>
  <p:cmAuthor id="4" name="Emily Gotschalk" initials="EJG [4]" lastIdx="1" clrIdx="3">
    <p:extLst/>
  </p:cmAuthor>
  <p:cmAuthor id="5" name="Emily Gotschalk" initials="EJG [5]" lastIdx="1" clrIdx="4">
    <p:extLst/>
  </p:cmAuthor>
  <p:cmAuthor id="6" name="Emily Gotschalk" initials="EJG [6]" lastIdx="1" clrIdx="5">
    <p:extLst/>
  </p:cmAuthor>
  <p:cmAuthor id="7" name="Emily Gotschalk" initials="EJG [7]" lastIdx="1" clrIdx="6">
    <p:extLst/>
  </p:cmAuthor>
  <p:cmAuthor id="8" name="Emily Gotschalk" initials="EJG [8]" lastIdx="1" clrIdx="7">
    <p:extLst/>
  </p:cmAuthor>
  <p:cmAuthor id="9" name="Emily Gotschalk" initials="EJG [9]" lastIdx="1" clrIdx="8">
    <p:extLst/>
  </p:cmAuthor>
  <p:cmAuthor id="10" name="Emily Gotschalk" initials="EJG [10]" lastIdx="1" clrIdx="9">
    <p:extLst/>
  </p:cmAuthor>
  <p:cmAuthor id="11" name="Emily Gotschalk" initials="EJG [11]" lastIdx="1" clrIdx="10">
    <p:extLst/>
  </p:cmAuthor>
  <p:cmAuthor id="12" name="crms" initials="c" lastIdx="3" clrIdx="11">
    <p:extLst/>
  </p:cmAuthor>
  <p:cmAuthor id="13" name="Miller, Tiffani N. (LARC-E3)[SSAI DEVELOP]" initials="MTN(D" lastIdx="9" clrIdx="1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67625E"/>
    <a:srgbClr val="474747"/>
    <a:srgbClr val="4C4D4C"/>
    <a:srgbClr val="2E865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00"/>
    <p:restoredTop sz="68778" autoAdjust="0"/>
  </p:normalViewPr>
  <p:slideViewPr>
    <p:cSldViewPr snapToGrid="0">
      <p:cViewPr varScale="1">
        <p:scale>
          <a:sx n="79" d="100"/>
          <a:sy n="79" d="100"/>
        </p:scale>
        <p:origin x="12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4319657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 name="Shape 12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endParaRPr lang="en-US" sz="1800" b="0" i="0" u="none" strike="noStrike" cap="none" baseline="0" dirty="0"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endParaRPr lang="en-US" sz="1800" b="0" i="0" u="none" strike="noStrike" cap="none" baseline="0" dirty="0"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800" b="0" i="0" u="none" strike="noStrike" cap="none" baseline="0" dirty="0" smtClean="0">
                <a:solidFill>
                  <a:srgbClr val="FF0000"/>
                </a:solidFill>
                <a:latin typeface="Calibri"/>
                <a:ea typeface="Calibri"/>
                <a:cs typeface="Calibri"/>
                <a:sym typeface="Calibri"/>
              </a:rPr>
              <a:t>Hello, we are the Colorado National Monument Ecological Forecasting group from the Langley Research Center. Our objective was identifying early season invasives for monitoring and management in the Colorado National Monument. We focused on the spread of </a:t>
            </a:r>
            <a:r>
              <a:rPr lang="en-US" sz="1800" b="0" i="0" u="none" strike="noStrike" cap="none" baseline="0" dirty="0" err="1" smtClean="0">
                <a:solidFill>
                  <a:srgbClr val="FF0000"/>
                </a:solidFill>
                <a:latin typeface="Calibri"/>
                <a:ea typeface="Calibri"/>
                <a:cs typeface="Calibri"/>
                <a:sym typeface="Calibri"/>
              </a:rPr>
              <a:t>cheatgrass</a:t>
            </a:r>
            <a:r>
              <a:rPr lang="en-US" sz="1800" b="0" i="0" u="none" strike="noStrike" cap="none" baseline="0" dirty="0" smtClean="0">
                <a:solidFill>
                  <a:srgbClr val="FF0000"/>
                </a:solidFill>
                <a:latin typeface="Calibri"/>
                <a:ea typeface="Calibri"/>
                <a:cs typeface="Calibri"/>
                <a:sym typeface="Calibri"/>
              </a:rPr>
              <a:t> within the national park and surrounding areas.</a:t>
            </a:r>
          </a:p>
          <a:p>
            <a:pPr marL="0" marR="0" lvl="0" indent="0" algn="l" rtl="0">
              <a:lnSpc>
                <a:spcPct val="100000"/>
              </a:lnSpc>
              <a:spcBef>
                <a:spcPts val="0"/>
              </a:spcBef>
              <a:spcAft>
                <a:spcPts val="0"/>
              </a:spcAft>
              <a:buClr>
                <a:srgbClr val="FF0000"/>
              </a:buClr>
              <a:buSzPct val="25000"/>
              <a:buFont typeface="Calibri"/>
              <a:buNone/>
            </a:pPr>
            <a:endParaRPr lang="en-US" sz="1800" b="0" i="0" u="none" strike="noStrike" cap="none" baseline="0" dirty="0" smtClean="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endParaRPr lang="en-US" sz="1800" b="0" i="0" u="none" strike="noStrike" cap="none" baseline="0" dirty="0" smtClean="0">
              <a:solidFill>
                <a:srgbClr val="FF0000"/>
              </a:solidFill>
              <a:latin typeface="Calibri"/>
              <a:ea typeface="Calibri"/>
              <a:cs typeface="Calibri"/>
              <a:sym typeface="Calibri"/>
            </a:endParaRPr>
          </a:p>
        </p:txBody>
      </p:sp>
      <p:sp>
        <p:nvSpPr>
          <p:cNvPr id="121" name="Shape 12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6175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4" name="Shape 25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None/>
            </a:pPr>
            <a:r>
              <a:rPr lang="en-US" sz="1200" b="0" i="0" u="none" strike="noStrike" cap="none" dirty="0" smtClean="0">
                <a:solidFill>
                  <a:schemeClr val="dk1"/>
                </a:solidFill>
                <a:latin typeface="Calibri"/>
                <a:ea typeface="Calibri"/>
                <a:cs typeface="Calibri"/>
                <a:sym typeface="Calibri"/>
              </a:rPr>
              <a:t>From</a:t>
            </a:r>
            <a:r>
              <a:rPr lang="en-US" sz="1200" b="0" i="0" u="none" strike="noStrike" cap="none" baseline="0" dirty="0" smtClean="0">
                <a:solidFill>
                  <a:schemeClr val="dk1"/>
                </a:solidFill>
                <a:latin typeface="Calibri"/>
                <a:ea typeface="Calibri"/>
                <a:cs typeface="Calibri"/>
                <a:sym typeface="Calibri"/>
              </a:rPr>
              <a:t> these two maps, you can see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expansion towards the southwest region of the park from the northern and southern areas. </a:t>
            </a:r>
          </a:p>
          <a:p>
            <a:pPr lvl="0">
              <a:spcBef>
                <a:spcPts val="0"/>
              </a:spcBef>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55" name="Shape 25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3989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28" name="Shape 22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The team used 7 factors to assess the risk of cheatgrass invasion:</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r>
              <a:rPr lang="en-US" sz="1200" dirty="0" smtClean="0"/>
              <a:t>Hydrographic Features</a:t>
            </a:r>
          </a:p>
          <a:p>
            <a:r>
              <a:rPr lang="en-US" sz="1200" dirty="0" smtClean="0"/>
              <a:t>Early Season Activity</a:t>
            </a:r>
          </a:p>
          <a:p>
            <a:r>
              <a:rPr lang="en-US" sz="1200" dirty="0" smtClean="0"/>
              <a:t>Developed Area</a:t>
            </a:r>
          </a:p>
          <a:p>
            <a:r>
              <a:rPr lang="en-US" sz="1200" dirty="0" smtClean="0"/>
              <a:t>Elevation</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Aspect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Roads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Crops</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The Elevation was assessed based on Bradley and Mustard 2006. The elevation range chosen as the peak of the contribution was 1400-1700 meters. A monotonically decreasing sigmoidal curve was applied to the fuzzy operation.  This means that as a pixel location becomes farter away from the ideal location its contribution to increasing vulnerability. The grey areas represent elevations that were masked out of the analysis. The areas excluded from analysis are locations above 2200 meters.</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Created fuzzy</a:t>
            </a:r>
            <a:r>
              <a:rPr lang="en-US" sz="1200" b="0" i="0" u="none" strike="noStrike" cap="none" baseline="0" dirty="0" smtClean="0">
                <a:solidFill>
                  <a:schemeClr val="dk1"/>
                </a:solidFill>
                <a:latin typeface="Calibri"/>
                <a:ea typeface="Calibri"/>
                <a:cs typeface="Calibri"/>
                <a:sym typeface="Calibri"/>
              </a:rPr>
              <a:t> datasets for each of the factors.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The</a:t>
            </a:r>
            <a:r>
              <a:rPr lang="en-US" sz="1200" b="0" i="0" u="none" strike="noStrike" cap="none" baseline="0" dirty="0" smtClean="0">
                <a:solidFill>
                  <a:schemeClr val="dk1"/>
                </a:solidFill>
                <a:latin typeface="Calibri"/>
                <a:ea typeface="Calibri"/>
                <a:cs typeface="Calibri"/>
                <a:sym typeface="Calibri"/>
              </a:rPr>
              <a:t> Multi-Criteria Evaluation consisted of deciding the factors and constraints that affect cheatgrass distribution in order to indicate areas of vulnerability. </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We used the MCE module in </a:t>
            </a:r>
            <a:r>
              <a:rPr lang="en-US" sz="1200" b="0" i="0" u="none" strike="noStrike" cap="none" baseline="0" dirty="0" err="1" smtClean="0">
                <a:solidFill>
                  <a:schemeClr val="dk1"/>
                </a:solidFill>
                <a:latin typeface="Calibri"/>
                <a:ea typeface="Calibri"/>
                <a:cs typeface="Calibri"/>
                <a:sym typeface="Calibri"/>
              </a:rPr>
              <a:t>Terrset</a:t>
            </a:r>
            <a:r>
              <a:rPr lang="en-US" sz="1200" b="0" i="0" u="none" strike="noStrike" cap="none" baseline="0" dirty="0" smtClean="0">
                <a:solidFill>
                  <a:schemeClr val="dk1"/>
                </a:solidFill>
                <a:latin typeface="Calibri"/>
                <a:ea typeface="Calibri"/>
                <a:cs typeface="Calibri"/>
                <a:sym typeface="Calibri"/>
              </a:rPr>
              <a:t> software and input the created factors, which were: aspect the hill is facing;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population; crops, developed areas; elevation; hydrographic channels, and roads. </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We set the factor weights by rating the importance of each factor, which we decided through past research and observations (i.e. Bethany A. Bradley and John F. Mustard “Characterizing the Landscape Dynamics of an Invasive Plant and Risk of Invasion using Remote Sensing.”).</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p:txBody>
      </p:sp>
      <p:sp>
        <p:nvSpPr>
          <p:cNvPr id="229" name="Shape 22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2083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7" name="Shape 24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cap="none" baseline="0" dirty="0" smtClean="0">
                <a:solidFill>
                  <a:schemeClr val="dk1"/>
                </a:solidFill>
                <a:latin typeface="Calibri"/>
                <a:ea typeface="Calibri"/>
                <a:cs typeface="Calibri"/>
                <a:sym typeface="Calibri"/>
              </a:rPr>
              <a:t>The results were a map that depicts areas most vulnerable to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invasion, based on the weighted factors. The intensity of red on the map indicates areas of varying vulnerabilities (the darker the red, the more vulnerable)</a:t>
            </a:r>
          </a:p>
        </p:txBody>
      </p:sp>
      <p:sp>
        <p:nvSpPr>
          <p:cNvPr id="248" name="Shape 24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799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spcBef>
                <a:spcPts val="0"/>
              </a:spcBef>
              <a:buNone/>
            </a:pPr>
            <a:r>
              <a:rPr lang="en-US" dirty="0" smtClean="0"/>
              <a:t>The 2017</a:t>
            </a:r>
            <a:r>
              <a:rPr lang="en-US" baseline="0" dirty="0" smtClean="0"/>
              <a:t> image shows the early season activity that detected through the use of NDVIs. </a:t>
            </a:r>
          </a:p>
          <a:p>
            <a:pPr lvl="0">
              <a:spcBef>
                <a:spcPts val="0"/>
              </a:spcBef>
              <a:buNone/>
            </a:pPr>
            <a:r>
              <a:rPr lang="en-US" baseline="0" dirty="0" smtClean="0"/>
              <a:t> </a:t>
            </a:r>
          </a:p>
          <a:p>
            <a:pPr lvl="0">
              <a:spcBef>
                <a:spcPts val="0"/>
              </a:spcBef>
              <a:buNone/>
            </a:pPr>
            <a:r>
              <a:rPr lang="en-US" dirty="0" smtClean="0"/>
              <a:t>The 2023</a:t>
            </a:r>
            <a:r>
              <a:rPr lang="en-US" baseline="0" dirty="0" smtClean="0"/>
              <a:t> image show the location of the forecasted early season activity. The 2023 image is the result of the assumed 4% compounded annually growth. </a:t>
            </a:r>
          </a:p>
          <a:p>
            <a:pPr lvl="0">
              <a:spcBef>
                <a:spcPts val="0"/>
              </a:spcBef>
              <a:buNone/>
            </a:pPr>
            <a:endParaRPr lang="en-US" baseline="0" dirty="0" smtClean="0"/>
          </a:p>
          <a:p>
            <a:pPr lvl="0">
              <a:spcBef>
                <a:spcPts val="0"/>
              </a:spcBef>
              <a:buNone/>
            </a:pPr>
            <a:r>
              <a:rPr lang="en-US" dirty="0" smtClean="0"/>
              <a:t>There</a:t>
            </a:r>
            <a:r>
              <a:rPr lang="en-US" baseline="0" dirty="0" smtClean="0"/>
              <a:t> are three scenarios being forecasted to 2023. The represent a 1%, 2.5%, and 4% growth compounded annually. </a:t>
            </a:r>
          </a:p>
          <a:p>
            <a:pPr lvl="0">
              <a:spcBef>
                <a:spcPts val="0"/>
              </a:spcBef>
              <a:buNone/>
            </a:pPr>
            <a:r>
              <a:rPr lang="en-US" baseline="0" dirty="0" smtClean="0"/>
              <a:t>The starting point is in 2017 when all scenarios are equal. </a:t>
            </a:r>
            <a:endParaRPr lang="en-US" dirty="0" smtClean="0"/>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When forecasting, we had to predict the approximate growth rate for </a:t>
            </a:r>
            <a:r>
              <a:rPr lang="en-US" sz="1200" dirty="0" err="1" smtClean="0"/>
              <a:t>cheatgrass</a:t>
            </a:r>
            <a:r>
              <a:rPr lang="en-US" sz="1200" dirty="0" smtClean="0"/>
              <a:t>.  Based on Bradley and Mustard’s 2006 research, they found that the average rat</a:t>
            </a:r>
            <a:r>
              <a:rPr lang="en-US" sz="1200" baseline="0" dirty="0" smtClean="0"/>
              <a:t>e of </a:t>
            </a:r>
            <a:r>
              <a:rPr lang="en-US" sz="1200" baseline="0" dirty="0" err="1" smtClean="0"/>
              <a:t>cheatgrass</a:t>
            </a:r>
            <a:r>
              <a:rPr lang="en-US" sz="1200" baseline="0" dirty="0" smtClean="0"/>
              <a:t> expansion was approximately 2.5%. That value was used as the business as usual model.  The 1% and 4 % forecasting model were used as a means  making a bad </a:t>
            </a:r>
            <a:r>
              <a:rPr lang="en-US" sz="1200" baseline="0" dirty="0" err="1" smtClean="0"/>
              <a:t>yearand</a:t>
            </a:r>
            <a:r>
              <a:rPr lang="en-US" sz="1200" baseline="0" dirty="0" smtClean="0"/>
              <a:t> an optimal year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lvl="0">
              <a:spcBef>
                <a:spcPts val="0"/>
              </a:spcBef>
              <a:buNone/>
            </a:pPr>
            <a:endParaRPr lang="en-US" baseline="0" dirty="0" smtClean="0"/>
          </a:p>
          <a:p>
            <a:pPr lvl="0">
              <a:spcBef>
                <a:spcPts val="0"/>
              </a:spcBef>
              <a:buNone/>
            </a:pPr>
            <a:endParaRPr lang="en-US" dirty="0" smtClean="0"/>
          </a:p>
          <a:p>
            <a:pPr lvl="0">
              <a:spcBef>
                <a:spcPts val="0"/>
              </a:spcBef>
              <a:buNone/>
            </a:pPr>
            <a:endParaRPr lang="en-US" dirty="0" smtClean="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64" name="Shape 26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292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lvl="0">
              <a:spcBef>
                <a:spcPts val="0"/>
              </a:spcBef>
              <a:buNone/>
            </a:pPr>
            <a:r>
              <a:rPr lang="en-US" dirty="0" smtClean="0"/>
              <a:t>There</a:t>
            </a:r>
            <a:r>
              <a:rPr lang="en-US" baseline="0" dirty="0" smtClean="0"/>
              <a:t> are three scenarios being forecasted to 2023. The represent a 1%, 2.5%, and 4% growth compounded annually. </a:t>
            </a:r>
          </a:p>
          <a:p>
            <a:pPr lvl="0">
              <a:spcBef>
                <a:spcPts val="0"/>
              </a:spcBef>
              <a:buNone/>
            </a:pPr>
            <a:r>
              <a:rPr lang="en-US" baseline="0" dirty="0" smtClean="0"/>
              <a:t>The starting point is in 2017 when all scenarios are equal. </a:t>
            </a:r>
            <a:endParaRPr lang="en-US" dirty="0" smtClean="0"/>
          </a:p>
          <a:p>
            <a:pPr lvl="0">
              <a:spcBef>
                <a:spcPts val="0"/>
              </a:spcBef>
              <a:buNone/>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When forecasting, we had to predict the approximate growth rate for </a:t>
            </a:r>
            <a:r>
              <a:rPr lang="en-US" sz="1200" dirty="0" err="1" smtClean="0"/>
              <a:t>cheatgrass</a:t>
            </a:r>
            <a:r>
              <a:rPr lang="en-US" sz="1200" dirty="0" smtClean="0"/>
              <a:t>.  Based on Bradley and Mustard’s 2006 research, they found that the average rat</a:t>
            </a:r>
            <a:r>
              <a:rPr lang="en-US" sz="1200" baseline="0" dirty="0" smtClean="0"/>
              <a:t>e of cheatgrass expansion was approximately 2.5%. That value was used as the business as usual model.  The 1% and 4 % forecasting model were used as a means  making a bad </a:t>
            </a:r>
            <a:r>
              <a:rPr lang="en-US" sz="1200" baseline="0" dirty="0" err="1" smtClean="0"/>
              <a:t>yearand</a:t>
            </a:r>
            <a:r>
              <a:rPr lang="en-US" sz="1200" baseline="0" dirty="0" smtClean="0"/>
              <a:t> an optimal year scenarios.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When making predictions for the future locations of cheatgrass, we used three different growth rates. The growth rates can vary based upon natural conditions and the ability of NPS to manage and remove cheatgrass populations. The upper and lower threshold forecasting were done to provide the NPS with the ability to scale their efforts to the type of year.</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lvl="0">
              <a:spcBef>
                <a:spcPts val="0"/>
              </a:spcBef>
              <a:buNone/>
            </a:pPr>
            <a:endParaRPr lang="en-US" dirty="0" smtClean="0"/>
          </a:p>
          <a:p>
            <a:pPr lvl="0">
              <a:spcBef>
                <a:spcPts val="0"/>
              </a:spcBef>
              <a:buNone/>
            </a:pPr>
            <a:r>
              <a:rPr lang="en-US" dirty="0" smtClean="0"/>
              <a:t>Discuss the total area that will be occupied in in both time periods. </a:t>
            </a:r>
          </a:p>
          <a:p>
            <a:pPr lvl="0">
              <a:spcBef>
                <a:spcPts val="0"/>
              </a:spcBef>
              <a:buNone/>
            </a:pPr>
            <a:r>
              <a:rPr lang="en-US" dirty="0" smtClean="0"/>
              <a:t>Compare how the distributions compare to the most vulnerable area to invasion.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64" name="Shape 26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8085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smtClean="0"/>
          </a:p>
          <a:p>
            <a:r>
              <a:rPr lang="en-US" dirty="0" smtClean="0"/>
              <a:t>Image Credit:</a:t>
            </a:r>
            <a:r>
              <a:rPr lang="en-US" baseline="0" dirty="0" smtClean="0"/>
              <a:t> provided by the Colorado National Monument</a:t>
            </a:r>
          </a:p>
          <a:p>
            <a:endParaRPr lang="en-US" baseline="0" dirty="0" smtClean="0"/>
          </a:p>
          <a:p>
            <a:endParaRPr lang="en-US" dirty="0" smtClean="0"/>
          </a:p>
          <a:p>
            <a:r>
              <a:rPr lang="en-US" dirty="0" smtClean="0"/>
              <a:t>After doing this project, we came to several conclusions. First, we detected large amounts</a:t>
            </a:r>
            <a:r>
              <a:rPr lang="en-US" baseline="0" dirty="0" smtClean="0"/>
              <a:t> of concentrated Early Season activity in the Northeast and Southwest areas of the park.  After having staff members at Colorado National Monument investigate, most of these sightings were in fact cheatgrass.  However, there were a few areas that didn’t have it, which indicates that not all early season activity detected by satellite imagery is cheatgrass. Ground </a:t>
            </a:r>
            <a:r>
              <a:rPr lang="en-US" baseline="0" dirty="0" err="1" smtClean="0"/>
              <a:t>truthing</a:t>
            </a:r>
            <a:r>
              <a:rPr lang="en-US" baseline="0" dirty="0" smtClean="0"/>
              <a:t> is needed to confirm that cheatgrass is present in that area.</a:t>
            </a:r>
          </a:p>
          <a:p>
            <a:endParaRPr lang="en-US" baseline="0" dirty="0" smtClean="0"/>
          </a:p>
          <a:p>
            <a:r>
              <a:rPr lang="en-US" baseline="0" dirty="0" smtClean="0"/>
              <a:t>After looking through multiple years and talking with our partners, we came to the conclusion that Early Season Activity can skip years.  This indicates that just because cheatgrass is present one year, it may not be present the following one or two years.  This is why any chart showing the current locations of cheatgrass needs to investigate the previous 2 or 3 years in order to make a more accurate estimation. There are multiple cases where an area went 2-4 years in between cheatgrass blooms.</a:t>
            </a:r>
          </a:p>
          <a:p>
            <a:endParaRPr lang="en-US" baseline="0" dirty="0" smtClean="0"/>
          </a:p>
          <a:p>
            <a:r>
              <a:rPr lang="en-US" baseline="0" dirty="0" smtClean="0"/>
              <a:t>Finally, the Multi Criteria Evaluation shows that the areas of greatest vulnerability to invasion are located east and southwest of the park.  This means that precautions should be made in these areas to prevent further invasion and spread of cheatgrass.  </a:t>
            </a:r>
          </a:p>
          <a:p>
            <a:endParaRPr lang="en-US" baseline="0" dirty="0" smtClean="0"/>
          </a:p>
          <a:p>
            <a:r>
              <a:rPr lang="en-US" baseline="0" dirty="0" smtClean="0"/>
              <a:t>When making predictions for the future locations of cheatgrass, we used three different growth rates. The growth rates can vary based upon natural conditions and the ability of NPS to manage and remove cheatgrass populations. The upper and lower threshold forecasting were done to provide the NPS with the ability to scale their efforts to the type of year.</a:t>
            </a:r>
          </a:p>
          <a:p>
            <a:endParaRPr lang="en-US" baseline="0"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4748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6076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Image credit: Arline Titus,</a:t>
            </a:r>
            <a:r>
              <a:rPr lang="en-US" baseline="0" dirty="0" smtClean="0"/>
              <a:t> </a:t>
            </a:r>
            <a:r>
              <a:rPr lang="en-US" dirty="0" smtClean="0"/>
              <a:t> http://arlinetinusoilpaintings.com/coloradosouthwes.html</a:t>
            </a:r>
          </a:p>
          <a:p>
            <a:pPr lvl="0">
              <a:spcBef>
                <a:spcPts val="0"/>
              </a:spcBef>
              <a:buNone/>
            </a:pPr>
            <a:endParaRPr lang="en-US" dirty="0" smtClean="0"/>
          </a:p>
          <a:p>
            <a:pPr lvl="0">
              <a:spcBef>
                <a:spcPts val="0"/>
              </a:spcBef>
              <a:buNone/>
            </a:pPr>
            <a:r>
              <a:rPr lang="en-US" dirty="0" smtClean="0"/>
              <a:t>Thank you</a:t>
            </a:r>
            <a:r>
              <a:rPr lang="en-US" baseline="0" dirty="0" smtClean="0"/>
              <a:t> to our partners from the Colorado National Monument Park Service: Ann Rodman, and Molly Murphy, and to Dr. Deborah Kennard from Colorado Mesa University. </a:t>
            </a:r>
          </a:p>
          <a:p>
            <a:pPr lvl="0">
              <a:spcBef>
                <a:spcPts val="0"/>
              </a:spcBef>
              <a:buNone/>
            </a:pPr>
            <a:endParaRPr lang="en-US" baseline="0" dirty="0"/>
          </a:p>
          <a:p>
            <a:pPr lvl="0">
              <a:spcBef>
                <a:spcPts val="0"/>
              </a:spcBef>
              <a:buNone/>
            </a:pPr>
            <a:r>
              <a:rPr lang="en-US" baseline="0" dirty="0" smtClean="0"/>
              <a:t>A special thank you to Dr. Ross, our project advisor and everyone at the DEVELOP program from the NASA Langley Research Center– we couldn’t do this project with all of your help and assistance! </a:t>
            </a:r>
          </a:p>
          <a:p>
            <a:pPr lvl="0">
              <a:spcBef>
                <a:spcPts val="0"/>
              </a:spcBef>
              <a:buNone/>
            </a:pPr>
            <a:endParaRPr lang="en-US" baseline="0" dirty="0" smtClean="0"/>
          </a:p>
          <a:p>
            <a:pPr lvl="0">
              <a:spcBef>
                <a:spcPts val="0"/>
              </a:spcBef>
              <a:buNone/>
            </a:pPr>
            <a:endParaRPr lang="en-US" baseline="0" dirty="0" smtClean="0"/>
          </a:p>
        </p:txBody>
      </p:sp>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2670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smtClean="0"/>
              <a:t>Photo </a:t>
            </a:r>
            <a:r>
              <a:rPr lang="en-US" dirty="0"/>
              <a:t>credit: Scenic view, from the Travel Blue Book, http://travelbluebook.com/joshua-tree-national-park/</a:t>
            </a:r>
          </a:p>
          <a:p>
            <a:pPr marL="0" marR="0" lvl="0" indent="0" algn="l" rtl="0">
              <a:spcBef>
                <a:spcPts val="0"/>
              </a:spcBef>
              <a:buSzPct val="25000"/>
              <a:buNone/>
            </a:pPr>
            <a:endParaRPr dirty="0"/>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The partners involved</a:t>
            </a:r>
            <a:r>
              <a:rPr lang="en-US" sz="1200" b="0" i="0" u="none" strike="noStrike" cap="none" baseline="0" dirty="0" smtClean="0">
                <a:solidFill>
                  <a:schemeClr val="dk1"/>
                </a:solidFill>
                <a:latin typeface="Calibri"/>
                <a:ea typeface="Calibri"/>
                <a:cs typeface="Calibri"/>
                <a:sym typeface="Calibri"/>
              </a:rPr>
              <a:t> in this project are the National Park Service at the Colorado National Monument, who want to reduce the impact cheatgrass has on the area, and to further prevent its spread. </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In addition, Colorado Mesa University collaborated with us to gain insight on the cheatgrass issue from our results. </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69" name="Shape 16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0733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dk1"/>
                </a:solidFill>
                <a:effectLst/>
                <a:latin typeface="Calibri"/>
                <a:ea typeface="Calibri"/>
                <a:cs typeface="Calibri"/>
                <a:sym typeface="Calibri"/>
              </a:rPr>
              <a:t>For this project, we focused on the years between 2008 and 2017.  These years were chosen do to Earth Explorer having a large supply of data for those years and are fairly recent.  For this project, our objectives were to create 3 maps that detailed the spread of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around the Colorado National Monument.  The first map would be created using the data from 2016 and 2017 and show the approximate “current” locations for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The second map would be based on the data collected from 2008 to 2017 and would show historical locations for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This map would focus on areas that regularly had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The last map would show our predictions for where </a:t>
            </a:r>
            <a:r>
              <a:rPr lang="en-US" sz="1200" b="0" i="0" u="none" strike="noStrike" kern="1200" cap="none" dirty="0" err="1" smtClean="0">
                <a:solidFill>
                  <a:schemeClr val="dk1"/>
                </a:solidFill>
                <a:effectLst/>
                <a:latin typeface="Calibri"/>
                <a:ea typeface="Calibri"/>
                <a:cs typeface="Calibri"/>
                <a:sym typeface="Calibri"/>
              </a:rPr>
              <a:t>cheatgrass</a:t>
            </a:r>
            <a:r>
              <a:rPr lang="en-US" sz="1200" b="0" i="0" u="none" strike="noStrike" kern="1200" cap="none" dirty="0" smtClean="0">
                <a:solidFill>
                  <a:schemeClr val="dk1"/>
                </a:solidFill>
                <a:effectLst/>
                <a:latin typeface="Calibri"/>
                <a:ea typeface="Calibri"/>
                <a:cs typeface="Calibri"/>
                <a:sym typeface="Calibri"/>
              </a:rPr>
              <a:t> would spread.  This would be based on the first map, and also take into consideration factors such as elevation, proximity to roads, and proximity to farmland.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Photo credit: Image provided by Colorado National Monument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dirty="0" smtClean="0">
              <a:solidFill>
                <a:schemeClr val="dk1"/>
              </a:solidFill>
              <a:effectLst/>
              <a:latin typeface="Calibri"/>
              <a:ea typeface="Calibri"/>
              <a:cs typeface="Calibri"/>
              <a:sym typeface="Calibri"/>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3256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 area of interest lies within the boundaries of Colorado National Monument, a national park consisting of 32 square miles and located in western Colorado. The park has a varied topography that ranges in elevation. Throughout the region, a variety of wildlife is able to flourish. In particular, Colorado is known for its Pinyon-Juniper woodland, which are old-growth coniferous trees that are able to thrive in desert-like conditions. These trees are of significance because they offer food sources and habitats to many species of wildlife. They are under threat due to the infiltration of </a:t>
            </a:r>
            <a:r>
              <a:rPr lang="en-US" dirty="0" err="1" smtClean="0"/>
              <a:t>cheatgrass</a:t>
            </a:r>
            <a:r>
              <a:rPr lang="en-US" dirty="0" smtClean="0"/>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870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rtl="0">
              <a:lnSpc>
                <a:spcPct val="90000"/>
              </a:lnSpc>
              <a:spcBef>
                <a:spcPts val="1000"/>
              </a:spcBef>
              <a:buClr>
                <a:srgbClr val="757070"/>
              </a:buClr>
              <a:buSzPct val="25000"/>
              <a:buFont typeface="Arial"/>
              <a:buNone/>
            </a:pPr>
            <a:r>
              <a:rPr lang="en-US" sz="1000" dirty="0" smtClean="0">
                <a:solidFill>
                  <a:srgbClr val="000000"/>
                </a:solidFill>
                <a:latin typeface="Century Gothic"/>
                <a:ea typeface="Century Gothic"/>
                <a:cs typeface="Century Gothic"/>
                <a:sym typeface="Century Gothic"/>
              </a:rPr>
              <a:t>Image 1: </a:t>
            </a:r>
            <a:r>
              <a:rPr lang="en-US" sz="1000" dirty="0" err="1" smtClean="0">
                <a:solidFill>
                  <a:srgbClr val="000000"/>
                </a:solidFill>
                <a:latin typeface="Century Gothic"/>
                <a:ea typeface="Century Gothic"/>
                <a:cs typeface="Century Gothic"/>
                <a:sym typeface="Century Gothic"/>
              </a:rPr>
              <a:t>Cheatgrass</a:t>
            </a:r>
            <a:r>
              <a:rPr lang="en-US" sz="1000" dirty="0" smtClean="0">
                <a:solidFill>
                  <a:srgbClr val="000000"/>
                </a:solidFill>
                <a:latin typeface="Century Gothic"/>
                <a:ea typeface="Century Gothic"/>
                <a:cs typeface="Century Gothic"/>
                <a:sym typeface="Century Gothic"/>
              </a:rPr>
              <a:t> stalk, from Montana Weed Association http://mtweed.org/weeds/cheatgrass</a:t>
            </a:r>
          </a:p>
          <a:p>
            <a:pPr marL="0" marR="0" lvl="0" indent="0" algn="l" rtl="0">
              <a:spcBef>
                <a:spcPts val="0"/>
              </a:spcBef>
              <a:buSzPct val="25000"/>
              <a:buNone/>
            </a:pPr>
            <a:r>
              <a:rPr lang="en-US" sz="1000" dirty="0" smtClean="0">
                <a:solidFill>
                  <a:srgbClr val="000000"/>
                </a:solidFill>
                <a:latin typeface="Century Gothic"/>
                <a:ea typeface="Century Gothic"/>
                <a:cs typeface="Century Gothic"/>
                <a:sym typeface="Century Gothic"/>
              </a:rPr>
              <a:t>Image 2: </a:t>
            </a:r>
            <a:r>
              <a:rPr lang="en-US" sz="1000" dirty="0" err="1" smtClean="0">
                <a:solidFill>
                  <a:srgbClr val="000000"/>
                </a:solidFill>
                <a:latin typeface="Century Gothic"/>
                <a:ea typeface="Century Gothic"/>
                <a:cs typeface="Century Gothic"/>
                <a:sym typeface="Century Gothic"/>
              </a:rPr>
              <a:t>Cheatgrass</a:t>
            </a:r>
            <a:r>
              <a:rPr lang="en-US" sz="1000" dirty="0" smtClean="0">
                <a:solidFill>
                  <a:srgbClr val="000000"/>
                </a:solidFill>
                <a:latin typeface="Century Gothic"/>
                <a:ea typeface="Century Gothic"/>
                <a:cs typeface="Century Gothic"/>
                <a:sym typeface="Century Gothic"/>
              </a:rPr>
              <a:t> seeds from Cathy Lewis, of the Grass Awn Project, http://mtweed.org/weeds/cheatgrass/</a:t>
            </a:r>
          </a:p>
          <a:p>
            <a:pPr marL="0" marR="0" lvl="0" indent="0" algn="l" rtl="0">
              <a:spcBef>
                <a:spcPts val="0"/>
              </a:spcBef>
              <a:buSzPct val="25000"/>
              <a:buNone/>
            </a:pPr>
            <a:endParaRPr lang="en-US" sz="1200" b="0" i="0" u="none" strike="noStrike" cap="none" baseline="0"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baseline="0" dirty="0" err="1" smtClean="0">
                <a:solidFill>
                  <a:schemeClr val="dk1"/>
                </a:solidFill>
                <a:latin typeface="+mn-lt"/>
                <a:ea typeface="Calibri"/>
                <a:cs typeface="Calibri"/>
                <a:sym typeface="Calibri"/>
              </a:rPr>
              <a:t>Cheatgrass</a:t>
            </a:r>
            <a:r>
              <a:rPr lang="en-US" sz="1200" b="0" i="0" u="none" strike="noStrike" cap="none" baseline="0" dirty="0" smtClean="0">
                <a:solidFill>
                  <a:schemeClr val="dk1"/>
                </a:solidFill>
                <a:latin typeface="+mn-lt"/>
                <a:ea typeface="Calibri"/>
                <a:cs typeface="Calibri"/>
                <a:sym typeface="Calibri"/>
              </a:rPr>
              <a:t> known as ‘</a:t>
            </a:r>
            <a:r>
              <a:rPr lang="en-US" sz="1200" b="0" i="0" u="none" strike="noStrike" cap="none" baseline="0" dirty="0" err="1" smtClean="0">
                <a:solidFill>
                  <a:schemeClr val="dk1"/>
                </a:solidFill>
                <a:latin typeface="+mn-lt"/>
                <a:ea typeface="Calibri"/>
                <a:cs typeface="Calibri"/>
                <a:sym typeface="Calibri"/>
              </a:rPr>
              <a:t>Bromus</a:t>
            </a:r>
            <a:r>
              <a:rPr lang="en-US" sz="1200" b="0" i="0" u="none" strike="noStrike" cap="none" baseline="0" dirty="0" smtClean="0">
                <a:solidFill>
                  <a:schemeClr val="dk1"/>
                </a:solidFill>
                <a:latin typeface="+mn-lt"/>
                <a:ea typeface="Calibri"/>
                <a:cs typeface="Calibri"/>
                <a:sym typeface="Calibri"/>
              </a:rPr>
              <a:t> tectorum’ is native to Europe and Asia. It first came to the United States by a grain shipment, and since then, has spread throughout the entire United States. It develops in autumn and first blooms in early spring (around May) before it dies in the early summer. Its characteristics have allowed it to expand, which we will next discuss. </a:t>
            </a: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788590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8" name="Shape 17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Image 1:  Wildlife Fire in Colorado, Durango Fire Department, from http://www.kktv.com/content/news/More-than-200-evacuated-for-Colorado-wildfire-431428533.html</a:t>
            </a:r>
          </a:p>
          <a:p>
            <a:pPr marL="0" marR="0" lvl="0" indent="0" algn="l" rtl="0">
              <a:spcBef>
                <a:spcPts val="0"/>
              </a:spcBef>
              <a:buSzPct val="25000"/>
              <a:buNone/>
            </a:pPr>
            <a:r>
              <a:rPr lang="en-US" dirty="0" smtClean="0"/>
              <a:t>Image 2: </a:t>
            </a:r>
            <a:r>
              <a:rPr lang="en-US" dirty="0"/>
              <a:t>Sagebrush in Colorado, </a:t>
            </a:r>
            <a:r>
              <a:rPr lang="en-US" u="sng" dirty="0">
                <a:solidFill>
                  <a:schemeClr val="hlink"/>
                </a:solidFill>
              </a:rPr>
              <a:t>http://</a:t>
            </a:r>
            <a:r>
              <a:rPr lang="en-US" u="sng" dirty="0" smtClean="0">
                <a:solidFill>
                  <a:schemeClr val="hlink"/>
                </a:solidFill>
              </a:rPr>
              <a:t>colorado-lifestyle.blogspot.com/2011/06/sagebrush.html</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
            </a:r>
            <a:br>
              <a:rPr lang="en-US" sz="1200" b="0" i="0" u="none" strike="noStrike" cap="none" dirty="0" smtClean="0">
                <a:solidFill>
                  <a:schemeClr val="dk1"/>
                </a:solidFill>
                <a:latin typeface="Calibri"/>
                <a:ea typeface="Calibri"/>
                <a:cs typeface="Calibri"/>
                <a:sym typeface="Calibri"/>
              </a:rPr>
            </a:br>
            <a:r>
              <a:rPr lang="en-US" sz="1200" b="0" i="0" u="none" strike="noStrike" cap="none"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is a major threat to the area because of its detrimental impact to the local environment.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is highly flammable and dry, which allows fires to easily start and spread. Due to their high flammability, it also increases their frequency of occurrence.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also outcompetes native species, such as sagebrush, by taking away these plants necessary nutrients for their own growth. </a:t>
            </a:r>
          </a:p>
        </p:txBody>
      </p:sp>
      <p:sp>
        <p:nvSpPr>
          <p:cNvPr id="179" name="Shape 17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6287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7" name="Shape 19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dirty="0"/>
              <a:t>Satellite images from </a:t>
            </a:r>
            <a:r>
              <a:rPr lang="en-US" dirty="0" err="1"/>
              <a:t>DEVELOPedia</a:t>
            </a:r>
            <a:r>
              <a:rPr lang="en-US" dirty="0"/>
              <a:t>, NASA, http://</a:t>
            </a:r>
            <a:r>
              <a:rPr lang="en-US" dirty="0" smtClean="0"/>
              <a:t>www.devpedia.developexchange.com/dp/index.php?title=List_of_Satellite_Pictures</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In order to predict</a:t>
            </a:r>
            <a:r>
              <a:rPr lang="en-US" sz="1200" b="0" i="0" u="none" strike="noStrike" cap="none" baseline="0" dirty="0" smtClean="0">
                <a:solidFill>
                  <a:schemeClr val="dk1"/>
                </a:solidFill>
                <a:latin typeface="Calibri"/>
                <a:ea typeface="Calibri"/>
                <a:cs typeface="Calibri"/>
                <a:sym typeface="Calibri"/>
              </a:rPr>
              <a:t> areas that are vulnerable to further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growth, we first had to identify areas that previously or still currently contained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For this, we utilized the application of r</a:t>
            </a:r>
            <a:r>
              <a:rPr lang="en-US" sz="1200" b="0" i="0" u="none" strike="noStrike" cap="none" dirty="0" smtClean="0">
                <a:solidFill>
                  <a:schemeClr val="dk1"/>
                </a:solidFill>
                <a:latin typeface="Calibri"/>
                <a:ea typeface="Calibri"/>
                <a:cs typeface="Calibri"/>
                <a:sym typeface="Calibri"/>
              </a:rPr>
              <a:t>emote sensing, which allowed us to look</a:t>
            </a:r>
            <a:r>
              <a:rPr lang="en-US" sz="1200" b="0" i="0" u="none" strike="noStrike" cap="none" baseline="0" dirty="0" smtClean="0">
                <a:solidFill>
                  <a:schemeClr val="dk1"/>
                </a:solidFill>
                <a:latin typeface="Calibri"/>
                <a:ea typeface="Calibri"/>
                <a:cs typeface="Calibri"/>
                <a:sym typeface="Calibri"/>
              </a:rPr>
              <a:t> at the Vegetation Index, a measure of the density and health of vegetation. We used 4 satellites</a:t>
            </a: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Landsat 5 TM-</a:t>
            </a:r>
            <a:r>
              <a:rPr lang="en-US" sz="1200" b="0" i="0" u="none" strike="noStrike" cap="none" baseline="0" dirty="0" smtClean="0">
                <a:solidFill>
                  <a:schemeClr val="dk1"/>
                </a:solidFill>
                <a:latin typeface="Calibri"/>
                <a:ea typeface="Calibri"/>
                <a:cs typeface="Calibri"/>
                <a:sym typeface="Calibri"/>
              </a:rPr>
              <a:t> primary method for vegetation classification for 2003-2011</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Sentinel-2- More in depth detailed analysis for classifying vegetation, for 2016-2017</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Landsat 8 OLI-Further classifying vegetation indices for 2013-2016</a:t>
            </a:r>
            <a:endParaRPr lang="en-US" sz="1200" b="1"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MODIS Terra Normalized Vegetation Index-to analyze peak greenness of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to identify the times of year it is fully in bloom and healthy. </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We took into account some of the limitations with remote sensing data, as factors such as the weather conditions, cloud cover, time of day, </a:t>
            </a:r>
            <a:r>
              <a:rPr lang="en-US" sz="1200" b="0" i="0" u="none" strike="noStrike" cap="none" baseline="0" dirty="0" err="1" smtClean="0">
                <a:solidFill>
                  <a:schemeClr val="dk1"/>
                </a:solidFill>
                <a:latin typeface="Calibri"/>
                <a:ea typeface="Calibri"/>
                <a:cs typeface="Calibri"/>
                <a:sym typeface="Calibri"/>
              </a:rPr>
              <a:t>etc</a:t>
            </a:r>
            <a:r>
              <a:rPr lang="en-US" sz="1200" b="0" i="0" u="none" strike="noStrike" cap="none" baseline="0" dirty="0" smtClean="0">
                <a:solidFill>
                  <a:schemeClr val="dk1"/>
                </a:solidFill>
                <a:latin typeface="Calibri"/>
                <a:ea typeface="Calibri"/>
                <a:cs typeface="Calibri"/>
                <a:sym typeface="Calibri"/>
              </a:rPr>
              <a:t> could influence the images taken. </a:t>
            </a: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8" name="Shape 19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57110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After</a:t>
            </a:r>
            <a:r>
              <a:rPr lang="en-US" sz="1200" b="0" i="0" u="none" strike="noStrike" cap="none" baseline="0" dirty="0" smtClean="0">
                <a:solidFill>
                  <a:schemeClr val="dk1"/>
                </a:solidFill>
                <a:latin typeface="Calibri"/>
                <a:ea typeface="Calibri"/>
                <a:cs typeface="Calibri"/>
                <a:sym typeface="Calibri"/>
              </a:rPr>
              <a:t> we acquired our satellite imagery, and processed the data, we calculated the </a:t>
            </a:r>
            <a:r>
              <a:rPr lang="en-US" sz="1200" b="0" i="0" u="none" strike="noStrike" cap="none" dirty="0" smtClean="0">
                <a:solidFill>
                  <a:schemeClr val="dk1"/>
                </a:solidFill>
                <a:latin typeface="Calibri"/>
                <a:ea typeface="Calibri"/>
                <a:cs typeface="Calibri"/>
                <a:sym typeface="Calibri"/>
              </a:rPr>
              <a:t>Normalized</a:t>
            </a:r>
            <a:r>
              <a:rPr lang="en-US" sz="1200" b="0" i="0" u="none" strike="noStrike" cap="none" baseline="0" dirty="0" smtClean="0">
                <a:solidFill>
                  <a:schemeClr val="dk1"/>
                </a:solidFill>
                <a:latin typeface="Calibri"/>
                <a:ea typeface="Calibri"/>
                <a:cs typeface="Calibri"/>
                <a:sym typeface="Calibri"/>
              </a:rPr>
              <a:t> Difference Vegetation Index (NDVI). The satellites take images in the form of several bands, and each band corresponds to a different part of the electromagnetic spectrum.  In order to view the healthiness of vegetation, we calculated the Near Infrared bands (NIR) and Visible red band in order to view the healthiness of vegetation.</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Calculated the difference between Peak greenness of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and die off of </a:t>
            </a:r>
            <a:r>
              <a:rPr lang="en-US" sz="1200" b="0" i="0" u="none" strike="noStrike" cap="none" baseline="0" dirty="0" err="1" smtClean="0">
                <a:solidFill>
                  <a:schemeClr val="dk1"/>
                </a:solidFill>
                <a:latin typeface="Calibri"/>
                <a:ea typeface="Calibri"/>
                <a:cs typeface="Calibri"/>
                <a:sym typeface="Calibri"/>
              </a:rPr>
              <a:t>cheatgrass</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Turned the pixels with high change in NDVI to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The result of this is a </a:t>
            </a:r>
            <a:r>
              <a:rPr lang="en-US" sz="1200" b="0" i="0" u="none" strike="noStrike" cap="none" baseline="0" dirty="0" err="1" smtClean="0">
                <a:solidFill>
                  <a:schemeClr val="dk1"/>
                </a:solidFill>
                <a:latin typeface="Calibri"/>
                <a:ea typeface="Calibri"/>
                <a:cs typeface="Calibri"/>
                <a:sym typeface="Calibri"/>
              </a:rPr>
              <a:t>cheatgrass</a:t>
            </a:r>
            <a:r>
              <a:rPr lang="en-US" sz="1200" b="0" i="0" u="none" strike="noStrike" cap="none" baseline="0" dirty="0" smtClean="0">
                <a:solidFill>
                  <a:schemeClr val="dk1"/>
                </a:solidFill>
                <a:latin typeface="Calibri"/>
                <a:ea typeface="Calibri"/>
                <a:cs typeface="Calibri"/>
                <a:sym typeface="Calibri"/>
              </a:rPr>
              <a:t> presence/absence map</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For Landsat 5, the Near Infrared band is band 4, while the visible red band is band 3. For the equation we subtracted and added band 4 and band 3. </a:t>
            </a: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For Landsat 8, the Near Infrared band is band 5, while the visible red band is band 4 and we also subtracted and added these bands.</a:t>
            </a:r>
          </a:p>
          <a:p>
            <a:pPr marL="0" marR="0" lvl="0" indent="0" algn="l" rtl="0">
              <a:spcBef>
                <a:spcPts val="0"/>
              </a:spcBef>
              <a:buSzPct val="25000"/>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The values from NDVI range from -1 to .7, with values greater than .1 indicate increasing greenness and density of vegetation, while values between .0 and .1 indicate bare soil and rocks. Values less than 0 most likely indicate rain, clouds and snow.  (NOAA, Normalized Vegetation Index, http://www.ospo.noaa.gov/Products/land/mgvi/NDVI.html)</a:t>
            </a:r>
          </a:p>
        </p:txBody>
      </p:sp>
      <p:sp>
        <p:nvSpPr>
          <p:cNvPr id="214" name="Shape 21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750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8" name="Shape 23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None/>
            </a:pPr>
            <a:r>
              <a:rPr lang="en-US" dirty="0" smtClean="0"/>
              <a:t>The first map indicates the current</a:t>
            </a:r>
            <a:r>
              <a:rPr lang="en-US" baseline="0" dirty="0" smtClean="0"/>
              <a:t> </a:t>
            </a:r>
            <a:r>
              <a:rPr lang="en-US" baseline="0" dirty="0" err="1" smtClean="0"/>
              <a:t>cheatgrass</a:t>
            </a:r>
            <a:r>
              <a:rPr lang="en-US" baseline="0" dirty="0" smtClean="0"/>
              <a:t> distribution as predicted using the previous methods.  Several of these locations have been tested in person by ground crews to ensure that </a:t>
            </a:r>
            <a:r>
              <a:rPr lang="en-US" baseline="0" dirty="0" err="1" smtClean="0"/>
              <a:t>cheatgrass</a:t>
            </a:r>
            <a:r>
              <a:rPr lang="en-US" baseline="0" dirty="0" smtClean="0"/>
              <a:t> is actually present in the indicated areas.</a:t>
            </a:r>
            <a:endParaRPr sz="1200" b="0" i="0" u="none" strike="noStrike" cap="none" dirty="0">
              <a:solidFill>
                <a:schemeClr val="dk1"/>
              </a:solidFill>
              <a:latin typeface="Calibri"/>
              <a:ea typeface="Calibri"/>
              <a:cs typeface="Calibri"/>
              <a:sym typeface="Calibri"/>
            </a:endParaRPr>
          </a:p>
        </p:txBody>
      </p:sp>
      <p:sp>
        <p:nvSpPr>
          <p:cNvPr id="239" name="Shape 23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7118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415611" y="992766"/>
            <a:ext cx="11360700" cy="2736900"/>
          </a:xfrm>
          <a:prstGeom prst="rect">
            <a:avLst/>
          </a:prstGeom>
        </p:spPr>
        <p:txBody>
          <a:bodyPr lIns="121900" tIns="121900" rIns="121900" bIns="121900" anchor="b" anchorCtr="0"/>
          <a:lstStyle>
            <a:lvl1pPr lvl="0" algn="ctr">
              <a:spcBef>
                <a:spcPts val="0"/>
              </a:spcBef>
              <a:buSzPct val="100000"/>
              <a:defRPr sz="6900"/>
            </a:lvl1pPr>
            <a:lvl2pPr lvl="1" algn="ctr">
              <a:spcBef>
                <a:spcPts val="0"/>
              </a:spcBef>
              <a:buSzPct val="100000"/>
              <a:defRPr sz="6900"/>
            </a:lvl2pPr>
            <a:lvl3pPr lvl="2" algn="ctr">
              <a:spcBef>
                <a:spcPts val="0"/>
              </a:spcBef>
              <a:buSzPct val="100000"/>
              <a:defRPr sz="6900"/>
            </a:lvl3pPr>
            <a:lvl4pPr lvl="3" algn="ctr">
              <a:spcBef>
                <a:spcPts val="0"/>
              </a:spcBef>
              <a:buSzPct val="100000"/>
              <a:defRPr sz="6900"/>
            </a:lvl4pPr>
            <a:lvl5pPr lvl="4" algn="ctr">
              <a:spcBef>
                <a:spcPts val="0"/>
              </a:spcBef>
              <a:buSzPct val="100000"/>
              <a:defRPr sz="6900"/>
            </a:lvl5pPr>
            <a:lvl6pPr lvl="5" algn="ctr">
              <a:spcBef>
                <a:spcPts val="0"/>
              </a:spcBef>
              <a:buSzPct val="100000"/>
              <a:defRPr sz="6900"/>
            </a:lvl6pPr>
            <a:lvl7pPr lvl="6" algn="ctr">
              <a:spcBef>
                <a:spcPts val="0"/>
              </a:spcBef>
              <a:buSzPct val="100000"/>
              <a:defRPr sz="6900"/>
            </a:lvl7pPr>
            <a:lvl8pPr lvl="7" algn="ctr">
              <a:spcBef>
                <a:spcPts val="0"/>
              </a:spcBef>
              <a:buSzPct val="100000"/>
              <a:defRPr sz="6900"/>
            </a:lvl8pPr>
            <a:lvl9pPr lvl="8" algn="ctr">
              <a:spcBef>
                <a:spcPts val="0"/>
              </a:spcBef>
              <a:buSzPct val="100000"/>
              <a:defRPr sz="6900"/>
            </a:lvl9pPr>
          </a:lstStyle>
          <a:p>
            <a:endParaRPr/>
          </a:p>
        </p:txBody>
      </p:sp>
      <p:sp>
        <p:nvSpPr>
          <p:cNvPr id="15" name="Shape 15"/>
          <p:cNvSpPr txBox="1">
            <a:spLocks noGrp="1"/>
          </p:cNvSpPr>
          <p:nvPr>
            <p:ph type="subTitle" idx="1"/>
          </p:nvPr>
        </p:nvSpPr>
        <p:spPr>
          <a:xfrm>
            <a:off x="415600" y="3778833"/>
            <a:ext cx="11360700" cy="1056900"/>
          </a:xfrm>
          <a:prstGeom prst="rect">
            <a:avLst/>
          </a:prstGeom>
        </p:spPr>
        <p:txBody>
          <a:bodyPr lIns="121900" tIns="121900" rIns="121900" bIns="121900" anchor="t" anchorCtr="0"/>
          <a:lstStyle>
            <a:lvl1pPr lvl="0" algn="ctr">
              <a:lnSpc>
                <a:spcPct val="100000"/>
              </a:lnSpc>
              <a:spcBef>
                <a:spcPts val="0"/>
              </a:spcBef>
              <a:spcAft>
                <a:spcPts val="0"/>
              </a:spcAft>
              <a:buSzPct val="100000"/>
              <a:buNone/>
              <a:defRPr sz="3700"/>
            </a:lvl1pPr>
            <a:lvl2pPr lvl="1" algn="ctr">
              <a:lnSpc>
                <a:spcPct val="100000"/>
              </a:lnSpc>
              <a:spcBef>
                <a:spcPts val="0"/>
              </a:spcBef>
              <a:spcAft>
                <a:spcPts val="0"/>
              </a:spcAft>
              <a:buSzPct val="100000"/>
              <a:buNone/>
              <a:defRPr sz="3700"/>
            </a:lvl2pPr>
            <a:lvl3pPr lvl="2" algn="ctr">
              <a:lnSpc>
                <a:spcPct val="100000"/>
              </a:lnSpc>
              <a:spcBef>
                <a:spcPts val="0"/>
              </a:spcBef>
              <a:spcAft>
                <a:spcPts val="0"/>
              </a:spcAft>
              <a:buSzPct val="100000"/>
              <a:buNone/>
              <a:defRPr sz="3700"/>
            </a:lvl3pPr>
            <a:lvl4pPr lvl="3" algn="ctr">
              <a:lnSpc>
                <a:spcPct val="100000"/>
              </a:lnSpc>
              <a:spcBef>
                <a:spcPts val="0"/>
              </a:spcBef>
              <a:spcAft>
                <a:spcPts val="0"/>
              </a:spcAft>
              <a:buSzPct val="100000"/>
              <a:buNone/>
              <a:defRPr sz="3700"/>
            </a:lvl4pPr>
            <a:lvl5pPr lvl="4" algn="ctr">
              <a:lnSpc>
                <a:spcPct val="100000"/>
              </a:lnSpc>
              <a:spcBef>
                <a:spcPts val="0"/>
              </a:spcBef>
              <a:spcAft>
                <a:spcPts val="0"/>
              </a:spcAft>
              <a:buSzPct val="100000"/>
              <a:buNone/>
              <a:defRPr sz="3700"/>
            </a:lvl5pPr>
            <a:lvl6pPr lvl="5" algn="ctr">
              <a:lnSpc>
                <a:spcPct val="100000"/>
              </a:lnSpc>
              <a:spcBef>
                <a:spcPts val="0"/>
              </a:spcBef>
              <a:spcAft>
                <a:spcPts val="0"/>
              </a:spcAft>
              <a:buSzPct val="100000"/>
              <a:buNone/>
              <a:defRPr sz="3700"/>
            </a:lvl6pPr>
            <a:lvl7pPr lvl="6" algn="ctr">
              <a:lnSpc>
                <a:spcPct val="100000"/>
              </a:lnSpc>
              <a:spcBef>
                <a:spcPts val="0"/>
              </a:spcBef>
              <a:spcAft>
                <a:spcPts val="0"/>
              </a:spcAft>
              <a:buSzPct val="100000"/>
              <a:buNone/>
              <a:defRPr sz="3700"/>
            </a:lvl7pPr>
            <a:lvl8pPr lvl="7" algn="ctr">
              <a:lnSpc>
                <a:spcPct val="100000"/>
              </a:lnSpc>
              <a:spcBef>
                <a:spcPts val="0"/>
              </a:spcBef>
              <a:spcAft>
                <a:spcPts val="0"/>
              </a:spcAft>
              <a:buSzPct val="100000"/>
              <a:buNone/>
              <a:defRPr sz="3700"/>
            </a:lvl8pPr>
            <a:lvl9pPr lvl="8" algn="ctr">
              <a:lnSpc>
                <a:spcPct val="100000"/>
              </a:lnSpc>
              <a:spcBef>
                <a:spcPts val="0"/>
              </a:spcBef>
              <a:spcAft>
                <a:spcPts val="0"/>
              </a:spcAft>
              <a:buSzPct val="100000"/>
              <a:buNone/>
              <a:defRPr sz="3700"/>
            </a:lvl9pPr>
          </a:lstStyle>
          <a:p>
            <a:endParaRPr/>
          </a:p>
        </p:txBody>
      </p:sp>
      <p:sp>
        <p:nvSpPr>
          <p:cNvPr id="16" name="Shape 16"/>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15600" y="1474833"/>
            <a:ext cx="11360700" cy="2618100"/>
          </a:xfrm>
          <a:prstGeom prst="rect">
            <a:avLst/>
          </a:prstGeom>
        </p:spPr>
        <p:txBody>
          <a:bodyPr lIns="121900" tIns="121900" rIns="121900" bIns="121900" anchor="b" anchorCtr="0"/>
          <a:lstStyle>
            <a:lvl1pPr lvl="0" algn="ctr">
              <a:spcBef>
                <a:spcPts val="0"/>
              </a:spcBef>
              <a:buSzPct val="100000"/>
              <a:defRPr sz="16000"/>
            </a:lvl1pPr>
            <a:lvl2pPr lvl="1" algn="ctr">
              <a:spcBef>
                <a:spcPts val="0"/>
              </a:spcBef>
              <a:buSzPct val="100000"/>
              <a:defRPr sz="16000"/>
            </a:lvl2pPr>
            <a:lvl3pPr lvl="2" algn="ctr">
              <a:spcBef>
                <a:spcPts val="0"/>
              </a:spcBef>
              <a:buSzPct val="100000"/>
              <a:defRPr sz="16000"/>
            </a:lvl3pPr>
            <a:lvl4pPr lvl="3" algn="ctr">
              <a:spcBef>
                <a:spcPts val="0"/>
              </a:spcBef>
              <a:buSzPct val="100000"/>
              <a:defRPr sz="16000"/>
            </a:lvl4pPr>
            <a:lvl5pPr lvl="4" algn="ctr">
              <a:spcBef>
                <a:spcPts val="0"/>
              </a:spcBef>
              <a:buSzPct val="100000"/>
              <a:defRPr sz="16000"/>
            </a:lvl5pPr>
            <a:lvl6pPr lvl="5" algn="ctr">
              <a:spcBef>
                <a:spcPts val="0"/>
              </a:spcBef>
              <a:buSzPct val="100000"/>
              <a:defRPr sz="16000"/>
            </a:lvl6pPr>
            <a:lvl7pPr lvl="6" algn="ctr">
              <a:spcBef>
                <a:spcPts val="0"/>
              </a:spcBef>
              <a:buSzPct val="100000"/>
              <a:defRPr sz="16000"/>
            </a:lvl7pPr>
            <a:lvl8pPr lvl="7" algn="ctr">
              <a:spcBef>
                <a:spcPts val="0"/>
              </a:spcBef>
              <a:buSzPct val="100000"/>
              <a:defRPr sz="16000"/>
            </a:lvl8pPr>
            <a:lvl9pPr lvl="8" algn="ctr">
              <a:spcBef>
                <a:spcPts val="0"/>
              </a:spcBef>
              <a:buSzPct val="100000"/>
              <a:defRPr sz="16000"/>
            </a:lvl9pPr>
          </a:lstStyle>
          <a:p>
            <a:endParaRPr/>
          </a:p>
        </p:txBody>
      </p:sp>
      <p:sp>
        <p:nvSpPr>
          <p:cNvPr id="50" name="Shape 50"/>
          <p:cNvSpPr txBox="1">
            <a:spLocks noGrp="1"/>
          </p:cNvSpPr>
          <p:nvPr>
            <p:ph type="body" idx="1"/>
          </p:nvPr>
        </p:nvSpPr>
        <p:spPr>
          <a:xfrm>
            <a:off x="415600" y="4202966"/>
            <a:ext cx="11360700" cy="1734300"/>
          </a:xfrm>
          <a:prstGeom prst="rect">
            <a:avLst/>
          </a:prstGeom>
        </p:spPr>
        <p:txBody>
          <a:bodyPr lIns="121900" tIns="121900" rIns="121900" bIns="121900"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1" name="Shape 51"/>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Shape 54"/>
        <p:cNvGrpSpPr/>
        <p:nvPr/>
      </p:nvGrpSpPr>
      <p:grpSpPr>
        <a:xfrm>
          <a:off x="0" y="0"/>
          <a:ext cx="0" cy="0"/>
          <a:chOff x="0" y="0"/>
          <a:chExt cx="0" cy="0"/>
        </a:xfrm>
      </p:grpSpPr>
      <p:pic>
        <p:nvPicPr>
          <p:cNvPr id="55" name="Shape 55"/>
          <p:cNvPicPr preferRelativeResize="0"/>
          <p:nvPr/>
        </p:nvPicPr>
        <p:blipFill rotWithShape="1">
          <a:blip r:embed="rId2">
            <a:alphaModFix/>
          </a:blip>
          <a:srcRect/>
          <a:stretch/>
        </p:blipFill>
        <p:spPr>
          <a:xfrm>
            <a:off x="10953750" y="238125"/>
            <a:ext cx="870600" cy="741600"/>
          </a:xfrm>
          <a:prstGeom prst="rect">
            <a:avLst/>
          </a:prstGeom>
          <a:noFill/>
          <a:ln>
            <a:noFill/>
          </a:ln>
        </p:spPr>
      </p:pic>
      <p:sp>
        <p:nvSpPr>
          <p:cNvPr id="56" name="Shape 56"/>
          <p:cNvSpPr txBox="1"/>
          <p:nvPr/>
        </p:nvSpPr>
        <p:spPr>
          <a:xfrm>
            <a:off x="8944500" y="442912"/>
            <a:ext cx="1962000" cy="4155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57" name="Shape 57"/>
          <p:cNvCxnSpPr/>
          <p:nvPr/>
        </p:nvCxnSpPr>
        <p:spPr>
          <a:xfrm>
            <a:off x="10930200" y="304800"/>
            <a:ext cx="0" cy="617100"/>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1" name="Shape 81"/>
          <p:cNvPicPr preferRelativeResize="0"/>
          <p:nvPr/>
        </p:nvPicPr>
        <p:blipFill rotWithShape="1">
          <a:blip r:embed="rId3">
            <a:alphaModFix/>
          </a:blip>
          <a:srcRect/>
          <a:stretch/>
        </p:blipFill>
        <p:spPr>
          <a:xfrm>
            <a:off x="11233003" y="141282"/>
            <a:ext cx="382500" cy="382500"/>
          </a:xfrm>
          <a:prstGeom prst="rect">
            <a:avLst/>
          </a:prstGeom>
          <a:noFill/>
          <a:ln>
            <a:noFill/>
          </a:ln>
        </p:spPr>
      </p:pic>
      <p:sp>
        <p:nvSpPr>
          <p:cNvPr id="82" name="Shape 82"/>
          <p:cNvSpPr txBox="1">
            <a:spLocks noGrp="1"/>
          </p:cNvSpPr>
          <p:nvPr>
            <p:ph type="title"/>
          </p:nvPr>
        </p:nvSpPr>
        <p:spPr>
          <a:xfrm>
            <a:off x="1000125" y="365124"/>
            <a:ext cx="10233000" cy="479400"/>
          </a:xfrm>
          <a:prstGeom prst="rect">
            <a:avLst/>
          </a:prstGeom>
          <a:noFill/>
          <a:ln>
            <a:noFill/>
          </a:ln>
        </p:spPr>
        <p:txBody>
          <a:bodyPr lIns="121900" tIns="121900" rIns="121900" bIns="121900"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83" name="Shape 83"/>
          <p:cNvSpPr>
            <a:spLocks noGrp="1"/>
          </p:cNvSpPr>
          <p:nvPr>
            <p:ph type="pic" idx="2"/>
          </p:nvPr>
        </p:nvSpPr>
        <p:spPr>
          <a:xfrm>
            <a:off x="0" y="3456417"/>
            <a:ext cx="12192000" cy="33549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5A5A5"/>
              </a:buClr>
              <a:buFont typeface="Arial"/>
              <a:buNone/>
              <a:defRPr sz="5400" b="1" i="0" u="none" strike="noStrike" cap="none">
                <a:solidFill>
                  <a:srgbClr val="A5A5A5"/>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txBox="1">
            <a:spLocks noGrp="1"/>
          </p:cNvSpPr>
          <p:nvPr>
            <p:ph type="body" idx="1"/>
          </p:nvPr>
        </p:nvSpPr>
        <p:spPr>
          <a:xfrm>
            <a:off x="1000125" y="993665"/>
            <a:ext cx="10233000" cy="21861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entury Gothic"/>
                <a:ea typeface="Century Gothic"/>
                <a:cs typeface="Century Gothic"/>
                <a:sym typeface="Century Gothic"/>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p:nvPr/>
        </p:nvSpPr>
        <p:spPr>
          <a:xfrm>
            <a:off x="0" y="6809900"/>
            <a:ext cx="12192000" cy="45600"/>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Key Points">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8" name="Shape 88"/>
          <p:cNvPicPr preferRelativeResize="0"/>
          <p:nvPr/>
        </p:nvPicPr>
        <p:blipFill rotWithShape="1">
          <a:blip r:embed="rId3">
            <a:alphaModFix/>
          </a:blip>
          <a:srcRect/>
          <a:stretch/>
        </p:blipFill>
        <p:spPr>
          <a:xfrm>
            <a:off x="11233003" y="133044"/>
            <a:ext cx="382500" cy="382500"/>
          </a:xfrm>
          <a:prstGeom prst="rect">
            <a:avLst/>
          </a:prstGeom>
          <a:noFill/>
          <a:ln>
            <a:noFill/>
          </a:ln>
        </p:spPr>
      </p:pic>
      <p:sp>
        <p:nvSpPr>
          <p:cNvPr id="89" name="Shape 89"/>
          <p:cNvSpPr txBox="1">
            <a:spLocks noGrp="1"/>
          </p:cNvSpPr>
          <p:nvPr>
            <p:ph type="body" idx="1"/>
          </p:nvPr>
        </p:nvSpPr>
        <p:spPr>
          <a:xfrm>
            <a:off x="4833257" y="5695687"/>
            <a:ext cx="6399900" cy="11142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txBox="1">
            <a:spLocks noGrp="1"/>
          </p:cNvSpPr>
          <p:nvPr>
            <p:ph type="body" idx="2"/>
          </p:nvPr>
        </p:nvSpPr>
        <p:spPr>
          <a:xfrm>
            <a:off x="1000125" y="1165799"/>
            <a:ext cx="3393600" cy="1042800"/>
          </a:xfrm>
          <a:prstGeom prst="rect">
            <a:avLst/>
          </a:prstGeom>
          <a:noFill/>
          <a:ln>
            <a:noFill/>
          </a:ln>
        </p:spPr>
        <p:txBody>
          <a:bodyPr lIns="121900" tIns="121900" rIns="121900" bIns="121900"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1" name="Shape 91"/>
          <p:cNvSpPr txBox="1">
            <a:spLocks noGrp="1"/>
          </p:cNvSpPr>
          <p:nvPr>
            <p:ph type="body" idx="3"/>
          </p:nvPr>
        </p:nvSpPr>
        <p:spPr>
          <a:xfrm>
            <a:off x="4833257" y="1805049"/>
            <a:ext cx="6399900" cy="11277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2" name="Shape 92"/>
          <p:cNvSpPr txBox="1">
            <a:spLocks noGrp="1"/>
          </p:cNvSpPr>
          <p:nvPr>
            <p:ph type="body" idx="4"/>
          </p:nvPr>
        </p:nvSpPr>
        <p:spPr>
          <a:xfrm>
            <a:off x="1000125" y="5058580"/>
            <a:ext cx="3393600" cy="1042800"/>
          </a:xfrm>
          <a:prstGeom prst="rect">
            <a:avLst/>
          </a:prstGeom>
          <a:noFill/>
          <a:ln>
            <a:noFill/>
          </a:ln>
        </p:spPr>
        <p:txBody>
          <a:bodyPr lIns="121900" tIns="121900" rIns="121900" bIns="121900"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Shape 93"/>
          <p:cNvSpPr txBox="1">
            <a:spLocks noGrp="1"/>
          </p:cNvSpPr>
          <p:nvPr>
            <p:ph type="body" idx="5"/>
          </p:nvPr>
        </p:nvSpPr>
        <p:spPr>
          <a:xfrm>
            <a:off x="1000125" y="3063682"/>
            <a:ext cx="3393600" cy="1042800"/>
          </a:xfrm>
          <a:prstGeom prst="rect">
            <a:avLst/>
          </a:prstGeom>
          <a:noFill/>
          <a:ln>
            <a:noFill/>
          </a:ln>
        </p:spPr>
        <p:txBody>
          <a:bodyPr lIns="121900" tIns="121900" rIns="121900" bIns="121900" anchor="b" anchorCtr="0"/>
          <a:lstStyle>
            <a:lvl1pPr marL="0" marR="0" lvl="0" indent="0" algn="r"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Shape 94"/>
          <p:cNvSpPr txBox="1">
            <a:spLocks noGrp="1"/>
          </p:cNvSpPr>
          <p:nvPr>
            <p:ph type="body" idx="6"/>
          </p:nvPr>
        </p:nvSpPr>
        <p:spPr>
          <a:xfrm>
            <a:off x="4833257" y="3732285"/>
            <a:ext cx="6399900" cy="11277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5" name="Shape 95"/>
          <p:cNvSpPr/>
          <p:nvPr/>
        </p:nvSpPr>
        <p:spPr>
          <a:xfrm>
            <a:off x="0" y="6809900"/>
            <a:ext cx="12192000" cy="45600"/>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96" name="Shape 96"/>
          <p:cNvSpPr txBox="1">
            <a:spLocks noGrp="1"/>
          </p:cNvSpPr>
          <p:nvPr>
            <p:ph type="title"/>
          </p:nvPr>
        </p:nvSpPr>
        <p:spPr>
          <a:xfrm>
            <a:off x="1000125" y="365124"/>
            <a:ext cx="10233000" cy="479400"/>
          </a:xfrm>
          <a:prstGeom prst="rect">
            <a:avLst/>
          </a:prstGeom>
          <a:noFill/>
          <a:ln>
            <a:noFill/>
          </a:ln>
        </p:spPr>
        <p:txBody>
          <a:bodyPr lIns="121900" tIns="121900" rIns="121900" bIns="121900"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Key Points 2">
    <p:spTree>
      <p:nvGrpSpPr>
        <p:cNvPr id="1" name="Shape 97"/>
        <p:cNvGrpSpPr/>
        <p:nvPr/>
      </p:nvGrpSpPr>
      <p:grpSpPr>
        <a:xfrm>
          <a:off x="0" y="0"/>
          <a:ext cx="0" cy="0"/>
          <a:chOff x="0" y="0"/>
          <a:chExt cx="0" cy="0"/>
        </a:xfrm>
      </p:grpSpPr>
      <p:pic>
        <p:nvPicPr>
          <p:cNvPr id="98" name="Shape 9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9" name="Shape 99"/>
          <p:cNvPicPr preferRelativeResize="0"/>
          <p:nvPr/>
        </p:nvPicPr>
        <p:blipFill rotWithShape="1">
          <a:blip r:embed="rId3">
            <a:alphaModFix/>
          </a:blip>
          <a:srcRect/>
          <a:stretch/>
        </p:blipFill>
        <p:spPr>
          <a:xfrm>
            <a:off x="11233003" y="133044"/>
            <a:ext cx="382500" cy="382500"/>
          </a:xfrm>
          <a:prstGeom prst="rect">
            <a:avLst/>
          </a:prstGeom>
          <a:noFill/>
          <a:ln>
            <a:noFill/>
          </a:ln>
        </p:spPr>
      </p:pic>
      <p:sp>
        <p:nvSpPr>
          <p:cNvPr id="100" name="Shape 100"/>
          <p:cNvSpPr txBox="1">
            <a:spLocks noGrp="1"/>
          </p:cNvSpPr>
          <p:nvPr>
            <p:ph type="title"/>
          </p:nvPr>
        </p:nvSpPr>
        <p:spPr>
          <a:xfrm>
            <a:off x="1000125" y="365124"/>
            <a:ext cx="10233000" cy="479400"/>
          </a:xfrm>
          <a:prstGeom prst="rect">
            <a:avLst/>
          </a:prstGeom>
          <a:noFill/>
          <a:ln>
            <a:noFill/>
          </a:ln>
        </p:spPr>
        <p:txBody>
          <a:bodyPr lIns="121900" tIns="121900" rIns="121900" bIns="121900"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01" name="Shape 101"/>
          <p:cNvSpPr txBox="1">
            <a:spLocks noGrp="1"/>
          </p:cNvSpPr>
          <p:nvPr>
            <p:ph type="body" idx="1"/>
          </p:nvPr>
        </p:nvSpPr>
        <p:spPr>
          <a:xfrm>
            <a:off x="8261871" y="2383475"/>
            <a:ext cx="2961600" cy="44217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2" name="Shape 102"/>
          <p:cNvSpPr txBox="1">
            <a:spLocks noGrp="1"/>
          </p:cNvSpPr>
          <p:nvPr>
            <p:ph type="body" idx="2"/>
          </p:nvPr>
        </p:nvSpPr>
        <p:spPr>
          <a:xfrm>
            <a:off x="1000125" y="1102299"/>
            <a:ext cx="2958600" cy="1042800"/>
          </a:xfrm>
          <a:prstGeom prst="rect">
            <a:avLst/>
          </a:prstGeom>
          <a:noFill/>
          <a:ln>
            <a:noFill/>
          </a:ln>
        </p:spPr>
        <p:txBody>
          <a:bodyPr lIns="121900" tIns="121900" rIns="121900" bIns="121900"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3" name="Shape 103"/>
          <p:cNvSpPr txBox="1">
            <a:spLocks noGrp="1"/>
          </p:cNvSpPr>
          <p:nvPr>
            <p:ph type="body" idx="3"/>
          </p:nvPr>
        </p:nvSpPr>
        <p:spPr>
          <a:xfrm>
            <a:off x="1000125" y="2376661"/>
            <a:ext cx="2958600" cy="44286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4" name="Shape 104"/>
          <p:cNvSpPr txBox="1">
            <a:spLocks noGrp="1"/>
          </p:cNvSpPr>
          <p:nvPr>
            <p:ph type="body" idx="4"/>
          </p:nvPr>
        </p:nvSpPr>
        <p:spPr>
          <a:xfrm>
            <a:off x="8261871" y="1097604"/>
            <a:ext cx="2961600" cy="1042800"/>
          </a:xfrm>
          <a:prstGeom prst="rect">
            <a:avLst/>
          </a:prstGeom>
          <a:noFill/>
          <a:ln>
            <a:noFill/>
          </a:ln>
        </p:spPr>
        <p:txBody>
          <a:bodyPr lIns="121900" tIns="121900" rIns="121900" bIns="121900"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5" name="Shape 105"/>
          <p:cNvSpPr txBox="1">
            <a:spLocks noGrp="1"/>
          </p:cNvSpPr>
          <p:nvPr>
            <p:ph type="body" idx="5"/>
          </p:nvPr>
        </p:nvSpPr>
        <p:spPr>
          <a:xfrm>
            <a:off x="4496694" y="1097604"/>
            <a:ext cx="3227400" cy="1042800"/>
          </a:xfrm>
          <a:prstGeom prst="rect">
            <a:avLst/>
          </a:prstGeom>
          <a:noFill/>
          <a:ln>
            <a:noFill/>
          </a:ln>
        </p:spPr>
        <p:txBody>
          <a:bodyPr lIns="121900" tIns="121900" rIns="121900" bIns="121900" anchor="b" anchorCtr="0"/>
          <a:lstStyle>
            <a:lvl1pPr marL="0" marR="0" lvl="0" indent="0" algn="l" rtl="0">
              <a:lnSpc>
                <a:spcPct val="90000"/>
              </a:lnSpc>
              <a:spcBef>
                <a:spcPts val="1000"/>
              </a:spcBef>
              <a:buClr>
                <a:srgbClr val="2E8652"/>
              </a:buClr>
              <a:buFont typeface="Arial"/>
              <a:buNone/>
              <a:defRPr sz="3600" b="0" i="0" u="none" strike="noStrike" cap="none">
                <a:solidFill>
                  <a:srgbClr val="2E8652"/>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6" name="Shape 106"/>
          <p:cNvSpPr txBox="1">
            <a:spLocks noGrp="1"/>
          </p:cNvSpPr>
          <p:nvPr>
            <p:ph type="body" idx="6"/>
          </p:nvPr>
        </p:nvSpPr>
        <p:spPr>
          <a:xfrm>
            <a:off x="4496694" y="2376661"/>
            <a:ext cx="3227400" cy="44286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7" name="Shape 107"/>
          <p:cNvSpPr/>
          <p:nvPr/>
        </p:nvSpPr>
        <p:spPr>
          <a:xfrm>
            <a:off x="0" y="6809900"/>
            <a:ext cx="12192000" cy="45600"/>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108"/>
        <p:cNvGrpSpPr/>
        <p:nvPr/>
      </p:nvGrpSpPr>
      <p:grpSpPr>
        <a:xfrm>
          <a:off x="0" y="0"/>
          <a:ext cx="0" cy="0"/>
          <a:chOff x="0" y="0"/>
          <a:chExt cx="0" cy="0"/>
        </a:xfrm>
      </p:grpSpPr>
      <p:pic>
        <p:nvPicPr>
          <p:cNvPr id="109" name="Shape 10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0" name="Shape 110"/>
          <p:cNvSpPr txBox="1">
            <a:spLocks noGrp="1"/>
          </p:cNvSpPr>
          <p:nvPr>
            <p:ph type="title"/>
          </p:nvPr>
        </p:nvSpPr>
        <p:spPr>
          <a:xfrm>
            <a:off x="1000125" y="365124"/>
            <a:ext cx="9413400" cy="479400"/>
          </a:xfrm>
          <a:prstGeom prst="rect">
            <a:avLst/>
          </a:prstGeom>
          <a:noFill/>
          <a:ln>
            <a:noFill/>
          </a:ln>
        </p:spPr>
        <p:txBody>
          <a:bodyPr lIns="121900" tIns="121900" rIns="121900" bIns="121900" anchor="ctr" anchorCtr="0"/>
          <a:lstStyle>
            <a:lvl1pPr marL="0" marR="0" lvl="0" indent="0" algn="l" rtl="0">
              <a:lnSpc>
                <a:spcPct val="90000"/>
              </a:lnSpc>
              <a:spcBef>
                <a:spcPts val="0"/>
              </a:spcBef>
              <a:buClr>
                <a:srgbClr val="2E8652"/>
              </a:buClr>
              <a:buFont typeface="Century Gothic"/>
              <a:buNone/>
              <a:defRPr sz="4800" b="0" i="0" u="none" strike="noStrike" cap="none">
                <a:solidFill>
                  <a:srgbClr val="2E8652"/>
                </a:solidFill>
                <a:latin typeface="Century Gothic"/>
                <a:ea typeface="Century Gothic"/>
                <a:cs typeface="Century Gothic"/>
                <a:sym typeface="Century Gothic"/>
              </a:defRPr>
            </a:lvl1pPr>
            <a:lvl2pPr lvl="1" indent="0" rtl="0">
              <a:spcBef>
                <a:spcPts val="0"/>
              </a:spcBef>
              <a:buNone/>
              <a:defRPr sz="1800"/>
            </a:lvl2pPr>
            <a:lvl3pPr lvl="2" indent="0" rtl="0">
              <a:spcBef>
                <a:spcPts val="0"/>
              </a:spcBef>
              <a:buNone/>
              <a:defRPr sz="1800"/>
            </a:lvl3pPr>
            <a:lvl4pPr lvl="3" indent="0" rtl="0">
              <a:spcBef>
                <a:spcPts val="0"/>
              </a:spcBef>
              <a:buNone/>
              <a:defRPr sz="1800"/>
            </a:lvl4pPr>
            <a:lvl5pPr lvl="4" indent="0" rtl="0">
              <a:spcBef>
                <a:spcPts val="0"/>
              </a:spcBef>
              <a:buNone/>
              <a:defRPr sz="1800"/>
            </a:lvl5pPr>
            <a:lvl6pPr lvl="5" indent="0" rtl="0">
              <a:spcBef>
                <a:spcPts val="0"/>
              </a:spcBef>
              <a:buNone/>
              <a:defRPr sz="1800"/>
            </a:lvl6pPr>
            <a:lvl7pPr lvl="6" indent="0" rtl="0">
              <a:spcBef>
                <a:spcPts val="0"/>
              </a:spcBef>
              <a:buNone/>
              <a:defRPr sz="1800"/>
            </a:lvl7pPr>
            <a:lvl8pPr lvl="7" indent="0" rtl="0">
              <a:spcBef>
                <a:spcPts val="0"/>
              </a:spcBef>
              <a:buNone/>
              <a:defRPr sz="1800"/>
            </a:lvl8pPr>
            <a:lvl9pPr lvl="8" indent="0" rtl="0">
              <a:spcBef>
                <a:spcPts val="0"/>
              </a:spcBef>
              <a:buNone/>
              <a:defRPr sz="1800"/>
            </a:lvl9pPr>
          </a:lstStyle>
          <a:p>
            <a:endParaRPr/>
          </a:p>
        </p:txBody>
      </p:sp>
      <p:sp>
        <p:nvSpPr>
          <p:cNvPr id="111" name="Shape 111"/>
          <p:cNvSpPr/>
          <p:nvPr/>
        </p:nvSpPr>
        <p:spPr>
          <a:xfrm>
            <a:off x="11144250" y="88726"/>
            <a:ext cx="577500" cy="495600"/>
          </a:xfrm>
          <a:prstGeom prst="hexagon">
            <a:avLst>
              <a:gd name="adj" fmla="val 25000"/>
              <a:gd name="vf" fmla="val 115470"/>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112" name="Shape 112"/>
          <p:cNvSpPr/>
          <p:nvPr/>
        </p:nvSpPr>
        <p:spPr>
          <a:xfrm>
            <a:off x="0" y="6809900"/>
            <a:ext cx="12192000" cy="45600"/>
          </a:xfrm>
          <a:prstGeom prst="rect">
            <a:avLst/>
          </a:prstGeom>
          <a:solidFill>
            <a:srgbClr val="2E865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113" name="Shape 113"/>
          <p:cNvSpPr txBox="1">
            <a:spLocks noGrp="1"/>
          </p:cNvSpPr>
          <p:nvPr>
            <p:ph type="body" idx="1"/>
          </p:nvPr>
        </p:nvSpPr>
        <p:spPr>
          <a:xfrm>
            <a:off x="1172583" y="1697389"/>
            <a:ext cx="9819000" cy="7041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4" name="Shape 114"/>
          <p:cNvSpPr txBox="1">
            <a:spLocks noGrp="1"/>
          </p:cNvSpPr>
          <p:nvPr>
            <p:ph type="body" idx="2"/>
          </p:nvPr>
        </p:nvSpPr>
        <p:spPr>
          <a:xfrm>
            <a:off x="1172582" y="3287942"/>
            <a:ext cx="9819000" cy="7041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5" name="Shape 115"/>
          <p:cNvSpPr txBox="1">
            <a:spLocks noGrp="1"/>
          </p:cNvSpPr>
          <p:nvPr>
            <p:ph type="body" idx="3"/>
          </p:nvPr>
        </p:nvSpPr>
        <p:spPr>
          <a:xfrm>
            <a:off x="1172583" y="4904821"/>
            <a:ext cx="9819000" cy="704100"/>
          </a:xfrm>
          <a:prstGeom prst="rect">
            <a:avLst/>
          </a:prstGeom>
          <a:noFill/>
          <a:ln>
            <a:noFill/>
          </a:ln>
        </p:spPr>
        <p:txBody>
          <a:bodyPr lIns="121900" tIns="121900" rIns="121900" bIns="121900" anchor="t" anchorCtr="0"/>
          <a:lstStyle>
            <a:lvl1pPr marL="0" marR="0" lvl="0" indent="0" algn="l" rtl="0">
              <a:lnSpc>
                <a:spcPct val="90000"/>
              </a:lnSpc>
              <a:spcBef>
                <a:spcPts val="1000"/>
              </a:spcBef>
              <a:buClr>
                <a:srgbClr val="3F3F3F"/>
              </a:buClr>
              <a:buFont typeface="Arial"/>
              <a:buNone/>
              <a:defRPr sz="2000" b="0" i="0" u="none" strike="noStrike" cap="none">
                <a:solidFill>
                  <a:srgbClr val="3F3F3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Shape 116"/>
          <p:cNvSpPr/>
          <p:nvPr/>
        </p:nvSpPr>
        <p:spPr>
          <a:xfrm>
            <a:off x="0" y="6420217"/>
            <a:ext cx="12192000" cy="4308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US" sz="8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600" i="1">
              <a:solidFill>
                <a:srgbClr val="757070"/>
              </a:solidFill>
              <a:latin typeface="Arial"/>
              <a:ea typeface="Arial"/>
              <a:cs typeface="Arial"/>
              <a:sym typeface="Arial"/>
            </a:endParaRPr>
          </a:p>
        </p:txBody>
      </p:sp>
      <p:pic>
        <p:nvPicPr>
          <p:cNvPr id="117" name="Shape 117"/>
          <p:cNvPicPr preferRelativeResize="0"/>
          <p:nvPr/>
        </p:nvPicPr>
        <p:blipFill rotWithShape="1">
          <a:blip r:embed="rId3">
            <a:alphaModFix/>
          </a:blip>
          <a:srcRect/>
          <a:stretch/>
        </p:blipFill>
        <p:spPr>
          <a:xfrm>
            <a:off x="11212103" y="114548"/>
            <a:ext cx="423000" cy="428100"/>
          </a:xfrm>
          <a:prstGeom prst="rect">
            <a:avLst/>
          </a:prstGeom>
          <a:noFill/>
          <a:ln>
            <a:noFill/>
          </a:ln>
        </p:spPr>
      </p:pic>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3559413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00721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2129"/>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420261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15600" y="2867800"/>
            <a:ext cx="11360700" cy="1122300"/>
          </a:xfrm>
          <a:prstGeom prst="rect">
            <a:avLst/>
          </a:prstGeom>
        </p:spPr>
        <p:txBody>
          <a:bodyPr lIns="121900" tIns="121900" rIns="121900" bIns="121900"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9" name="Shape 19"/>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3437552"/>
            <a:ext cx="12192000" cy="6858000"/>
          </a:xfrm>
          <a:prstGeom prst="rect">
            <a:avLst/>
          </a:prstGeom>
        </p:spPr>
      </p:pic>
      <p:pic>
        <p:nvPicPr>
          <p:cNvPr id="23" name="Picture 2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2E8652"/>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53412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287311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2E8652"/>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smtClean="0"/>
              <a:t>Slide Title</a:t>
            </a:r>
            <a:endParaRPr lang="en-US" dirty="0"/>
          </a:p>
        </p:txBody>
      </p:sp>
    </p:spTree>
    <p:extLst>
      <p:ext uri="{BB962C8B-B14F-4D97-AF65-F5344CB8AC3E}">
        <p14:creationId xmlns:p14="http://schemas.microsoft.com/office/powerpoint/2010/main" val="485101449"/>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2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2E8652"/>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2E8652"/>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722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2E8652"/>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68177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2E8652"/>
                </a:solidFill>
              </a:defRPr>
            </a:lvl1pPr>
          </a:lstStyle>
          <a:p>
            <a:r>
              <a:rPr lang="en-US" dirty="0" smtClean="0"/>
              <a:t>Slide Title</a:t>
            </a:r>
            <a:endParaRPr lang="en-US" dirty="0"/>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09900"/>
            <a:ext cx="12192000" cy="45719"/>
          </a:xfrm>
          <a:prstGeom prst="rect">
            <a:avLst/>
          </a:prstGeom>
          <a:solidFill>
            <a:srgbClr val="2E8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34769528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11360700" cy="4555200"/>
          </a:xfrm>
          <a:prstGeom prst="rect">
            <a:avLst/>
          </a:prstGeom>
        </p:spPr>
        <p:txBody>
          <a:bodyPr lIns="121900" tIns="121900" rIns="121900" bIns="1219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txBox="1">
            <a:spLocks noGrp="1"/>
          </p:cNvSpPr>
          <p:nvPr>
            <p:ph type="body" idx="1"/>
          </p:nvPr>
        </p:nvSpPr>
        <p:spPr>
          <a:xfrm>
            <a:off x="415600" y="1536633"/>
            <a:ext cx="5333100" cy="4555200"/>
          </a:xfrm>
          <a:prstGeom prst="rect">
            <a:avLst/>
          </a:prstGeom>
        </p:spPr>
        <p:txBody>
          <a:bodyPr lIns="121900" tIns="121900" rIns="121900" bIns="121900" anchor="t" anchorCtr="0"/>
          <a:lstStyle>
            <a:lvl1pPr lvl="0">
              <a:spcBef>
                <a:spcPts val="0"/>
              </a:spcBef>
              <a:buSzPct val="100000"/>
              <a:defRPr sz="19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7" name="Shape 27"/>
          <p:cNvSpPr txBox="1">
            <a:spLocks noGrp="1"/>
          </p:cNvSpPr>
          <p:nvPr>
            <p:ph type="body" idx="2"/>
          </p:nvPr>
        </p:nvSpPr>
        <p:spPr>
          <a:xfrm>
            <a:off x="6443200" y="1536633"/>
            <a:ext cx="5333100" cy="4555200"/>
          </a:xfrm>
          <a:prstGeom prst="rect">
            <a:avLst/>
          </a:prstGeom>
        </p:spPr>
        <p:txBody>
          <a:bodyPr lIns="121900" tIns="121900" rIns="121900" bIns="121900" anchor="t" anchorCtr="0"/>
          <a:lstStyle>
            <a:lvl1pPr lvl="0">
              <a:spcBef>
                <a:spcPts val="0"/>
              </a:spcBef>
              <a:buSzPct val="100000"/>
              <a:defRPr sz="19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8" name="Shape 28"/>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15600" y="593366"/>
            <a:ext cx="11360700" cy="763500"/>
          </a:xfrm>
          <a:prstGeom prst="rect">
            <a:avLst/>
          </a:prstGeom>
        </p:spPr>
        <p:txBody>
          <a:bodyPr lIns="121900" tIns="121900" rIns="121900" bIns="121900"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15600" y="740800"/>
            <a:ext cx="3744000" cy="1007700"/>
          </a:xfrm>
          <a:prstGeom prst="rect">
            <a:avLst/>
          </a:prstGeom>
        </p:spPr>
        <p:txBody>
          <a:bodyPr lIns="121900" tIns="121900" rIns="121900" bIns="121900" anchor="b" anchorCtr="0"/>
          <a:lstStyle>
            <a:lvl1pPr lvl="0">
              <a:spcBef>
                <a:spcPts val="0"/>
              </a:spcBef>
              <a:buSzPct val="100000"/>
              <a:defRPr sz="3200"/>
            </a:lvl1pPr>
            <a:lvl2pPr lvl="1">
              <a:spcBef>
                <a:spcPts val="0"/>
              </a:spcBef>
              <a:buSzPct val="100000"/>
              <a:defRPr sz="3200"/>
            </a:lvl2pPr>
            <a:lvl3pPr lvl="2">
              <a:spcBef>
                <a:spcPts val="0"/>
              </a:spcBef>
              <a:buSzPct val="100000"/>
              <a:defRPr sz="3200"/>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a:endParaRPr/>
          </a:p>
        </p:txBody>
      </p:sp>
      <p:sp>
        <p:nvSpPr>
          <p:cNvPr id="34" name="Shape 34"/>
          <p:cNvSpPr txBox="1">
            <a:spLocks noGrp="1"/>
          </p:cNvSpPr>
          <p:nvPr>
            <p:ph type="body" idx="1"/>
          </p:nvPr>
        </p:nvSpPr>
        <p:spPr>
          <a:xfrm>
            <a:off x="415600" y="1852800"/>
            <a:ext cx="3744000" cy="4239300"/>
          </a:xfrm>
          <a:prstGeom prst="rect">
            <a:avLst/>
          </a:prstGeom>
        </p:spPr>
        <p:txBody>
          <a:bodyPr lIns="121900" tIns="121900" rIns="121900" bIns="121900"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5" name="Shape 35"/>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53666" y="600200"/>
            <a:ext cx="8490300" cy="5454300"/>
          </a:xfrm>
          <a:prstGeom prst="rect">
            <a:avLst/>
          </a:prstGeom>
        </p:spPr>
        <p:txBody>
          <a:bodyPr lIns="121900" tIns="121900" rIns="121900" bIns="121900" anchor="ctr" anchorCtr="0"/>
          <a:lstStyle>
            <a:lvl1pPr lvl="0">
              <a:spcBef>
                <a:spcPts val="0"/>
              </a:spcBef>
              <a:buSzPct val="100000"/>
              <a:defRPr sz="6400"/>
            </a:lvl1pPr>
            <a:lvl2pPr lvl="1">
              <a:spcBef>
                <a:spcPts val="0"/>
              </a:spcBef>
              <a:buSzPct val="100000"/>
              <a:defRPr sz="6400"/>
            </a:lvl2pPr>
            <a:lvl3pPr lvl="2">
              <a:spcBef>
                <a:spcPts val="0"/>
              </a:spcBef>
              <a:buSzPct val="100000"/>
              <a:defRPr sz="6400"/>
            </a:lvl3pPr>
            <a:lvl4pPr lvl="3">
              <a:spcBef>
                <a:spcPts val="0"/>
              </a:spcBef>
              <a:buSzPct val="100000"/>
              <a:defRPr sz="6400"/>
            </a:lvl4pPr>
            <a:lvl5pPr lvl="4">
              <a:spcBef>
                <a:spcPts val="0"/>
              </a:spcBef>
              <a:buSzPct val="100000"/>
              <a:defRPr sz="6400"/>
            </a:lvl5pPr>
            <a:lvl6pPr lvl="5">
              <a:spcBef>
                <a:spcPts val="0"/>
              </a:spcBef>
              <a:buSzPct val="100000"/>
              <a:defRPr sz="6400"/>
            </a:lvl6pPr>
            <a:lvl7pPr lvl="6">
              <a:spcBef>
                <a:spcPts val="0"/>
              </a:spcBef>
              <a:buSzPct val="100000"/>
              <a:defRPr sz="6400"/>
            </a:lvl7pPr>
            <a:lvl8pPr lvl="7">
              <a:spcBef>
                <a:spcPts val="0"/>
              </a:spcBef>
              <a:buSzPct val="100000"/>
              <a:defRPr sz="6400"/>
            </a:lvl8pPr>
            <a:lvl9pPr lvl="8">
              <a:spcBef>
                <a:spcPts val="0"/>
              </a:spcBef>
              <a:buSzPct val="100000"/>
              <a:defRPr sz="6400"/>
            </a:lvl9pPr>
          </a:lstStyle>
          <a:p>
            <a:endParaRPr/>
          </a:p>
        </p:txBody>
      </p:sp>
      <p:sp>
        <p:nvSpPr>
          <p:cNvPr id="38" name="Shape 38"/>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6096000" y="-166"/>
            <a:ext cx="6096000" cy="6858000"/>
          </a:xfrm>
          <a:prstGeom prst="rect">
            <a:avLst/>
          </a:prstGeom>
          <a:solidFill>
            <a:schemeClr val="lt2"/>
          </a:solidFill>
          <a:ln>
            <a:noFill/>
          </a:ln>
        </p:spPr>
        <p:txBody>
          <a:bodyPr lIns="121900" tIns="121900" rIns="121900" bIns="121900" anchor="ctr" anchorCtr="0">
            <a:noAutofit/>
          </a:bodyPr>
          <a:lstStyle/>
          <a:p>
            <a:pPr lvl="0">
              <a:spcBef>
                <a:spcPts val="0"/>
              </a:spcBef>
              <a:buNone/>
            </a:pPr>
            <a:endParaRPr/>
          </a:p>
        </p:txBody>
      </p:sp>
      <p:sp>
        <p:nvSpPr>
          <p:cNvPr id="41" name="Shape 41"/>
          <p:cNvSpPr txBox="1">
            <a:spLocks noGrp="1"/>
          </p:cNvSpPr>
          <p:nvPr>
            <p:ph type="title"/>
          </p:nvPr>
        </p:nvSpPr>
        <p:spPr>
          <a:xfrm>
            <a:off x="354000" y="1644233"/>
            <a:ext cx="5393700" cy="1976400"/>
          </a:xfrm>
          <a:prstGeom prst="rect">
            <a:avLst/>
          </a:prstGeom>
        </p:spPr>
        <p:txBody>
          <a:bodyPr lIns="121900" tIns="121900" rIns="121900" bIns="121900" anchor="b" anchorCtr="0"/>
          <a:lstStyle>
            <a:lvl1pPr lvl="0" algn="ctr">
              <a:spcBef>
                <a:spcPts val="0"/>
              </a:spcBef>
              <a:buSzPct val="100000"/>
              <a:defRPr sz="5600"/>
            </a:lvl1pPr>
            <a:lvl2pPr lvl="1" algn="ctr">
              <a:spcBef>
                <a:spcPts val="0"/>
              </a:spcBef>
              <a:buSzPct val="100000"/>
              <a:defRPr sz="5600"/>
            </a:lvl2pPr>
            <a:lvl3pPr lvl="2" algn="ctr">
              <a:spcBef>
                <a:spcPts val="0"/>
              </a:spcBef>
              <a:buSzPct val="100000"/>
              <a:defRPr sz="5600"/>
            </a:lvl3pPr>
            <a:lvl4pPr lvl="3" algn="ctr">
              <a:spcBef>
                <a:spcPts val="0"/>
              </a:spcBef>
              <a:buSzPct val="100000"/>
              <a:defRPr sz="5600"/>
            </a:lvl4pPr>
            <a:lvl5pPr lvl="4" algn="ctr">
              <a:spcBef>
                <a:spcPts val="0"/>
              </a:spcBef>
              <a:buSzPct val="100000"/>
              <a:defRPr sz="5600"/>
            </a:lvl5pPr>
            <a:lvl6pPr lvl="5" algn="ctr">
              <a:spcBef>
                <a:spcPts val="0"/>
              </a:spcBef>
              <a:buSzPct val="100000"/>
              <a:defRPr sz="5600"/>
            </a:lvl6pPr>
            <a:lvl7pPr lvl="6" algn="ctr">
              <a:spcBef>
                <a:spcPts val="0"/>
              </a:spcBef>
              <a:buSzPct val="100000"/>
              <a:defRPr sz="5600"/>
            </a:lvl7pPr>
            <a:lvl8pPr lvl="7" algn="ctr">
              <a:spcBef>
                <a:spcPts val="0"/>
              </a:spcBef>
              <a:buSzPct val="100000"/>
              <a:defRPr sz="5600"/>
            </a:lvl8pPr>
            <a:lvl9pPr lvl="8" algn="ctr">
              <a:spcBef>
                <a:spcPts val="0"/>
              </a:spcBef>
              <a:buSzPct val="100000"/>
              <a:defRPr sz="5600"/>
            </a:lvl9pPr>
          </a:lstStyle>
          <a:p>
            <a:endParaRPr/>
          </a:p>
        </p:txBody>
      </p:sp>
      <p:sp>
        <p:nvSpPr>
          <p:cNvPr id="42" name="Shape 42"/>
          <p:cNvSpPr txBox="1">
            <a:spLocks noGrp="1"/>
          </p:cNvSpPr>
          <p:nvPr>
            <p:ph type="subTitle" idx="1"/>
          </p:nvPr>
        </p:nvSpPr>
        <p:spPr>
          <a:xfrm>
            <a:off x="354000" y="3737433"/>
            <a:ext cx="5393700" cy="1646700"/>
          </a:xfrm>
          <a:prstGeom prst="rect">
            <a:avLst/>
          </a:prstGeom>
        </p:spPr>
        <p:txBody>
          <a:bodyPr lIns="121900" tIns="121900" rIns="121900" bIns="121900"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43" name="Shape 43"/>
          <p:cNvSpPr txBox="1">
            <a:spLocks noGrp="1"/>
          </p:cNvSpPr>
          <p:nvPr>
            <p:ph type="body" idx="2"/>
          </p:nvPr>
        </p:nvSpPr>
        <p:spPr>
          <a:xfrm>
            <a:off x="6586000" y="965433"/>
            <a:ext cx="5115900" cy="4926900"/>
          </a:xfrm>
          <a:prstGeom prst="rect">
            <a:avLst/>
          </a:prstGeom>
        </p:spPr>
        <p:txBody>
          <a:bodyPr lIns="121900" tIns="121900" rIns="121900" bIns="121900"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4" name="Shape 44"/>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415600" y="5640766"/>
            <a:ext cx="7998300" cy="806700"/>
          </a:xfrm>
          <a:prstGeom prst="rect">
            <a:avLst/>
          </a:prstGeom>
        </p:spPr>
        <p:txBody>
          <a:bodyPr lIns="121900" tIns="121900" rIns="121900" bIns="121900" anchor="ctr" anchorCtr="0"/>
          <a:lstStyle>
            <a:lvl1pPr lvl="0">
              <a:lnSpc>
                <a:spcPct val="100000"/>
              </a:lnSpc>
              <a:spcBef>
                <a:spcPts val="0"/>
              </a:spcBef>
              <a:spcAft>
                <a:spcPts val="0"/>
              </a:spcAft>
              <a:buNone/>
              <a:defRPr/>
            </a:lvl1pPr>
          </a:lstStyle>
          <a:p>
            <a:endParaRPr/>
          </a:p>
        </p:txBody>
      </p:sp>
      <p:sp>
        <p:nvSpPr>
          <p:cNvPr id="47" name="Shape 47"/>
          <p:cNvSpPr txBox="1">
            <a:spLocks noGrp="1"/>
          </p:cNvSpPr>
          <p:nvPr>
            <p:ph type="sldNum" idx="12"/>
          </p:nvPr>
        </p:nvSpPr>
        <p:spPr>
          <a:xfrm>
            <a:off x="11296610" y="6217622"/>
            <a:ext cx="731700" cy="524700"/>
          </a:xfrm>
          <a:prstGeom prst="rect">
            <a:avLst/>
          </a:prstGeom>
        </p:spPr>
        <p:txBody>
          <a:bodyPr lIns="121900" tIns="121900" rIns="121900" bIns="121900" anchor="ctr" anchorCtr="0">
            <a:noAutofit/>
          </a:bodyPr>
          <a:lstStyle/>
          <a:p>
            <a:pPr lvl="0">
              <a:spcBef>
                <a:spcPts val="0"/>
              </a:spcBef>
              <a:buNone/>
            </a:pPr>
            <a:fld id="{00000000-1234-1234-1234-123412341234}" type="slidenum">
              <a:rPr lang="en-US"/>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15600" y="593366"/>
            <a:ext cx="11360700" cy="763500"/>
          </a:xfrm>
          <a:prstGeom prst="rect">
            <a:avLst/>
          </a:prstGeom>
          <a:noFill/>
          <a:ln>
            <a:noFill/>
          </a:ln>
        </p:spPr>
        <p:txBody>
          <a:bodyPr lIns="121900" tIns="121900" rIns="121900" bIns="121900" anchor="t" anchorCtr="0"/>
          <a:lstStyle>
            <a:lvl1pPr lvl="0">
              <a:spcBef>
                <a:spcPts val="0"/>
              </a:spcBef>
              <a:buClr>
                <a:schemeClr val="dk1"/>
              </a:buClr>
              <a:buSzPct val="100000"/>
              <a:buNone/>
              <a:defRPr sz="3700">
                <a:solidFill>
                  <a:schemeClr val="dk1"/>
                </a:solidFill>
              </a:defRPr>
            </a:lvl1pPr>
            <a:lvl2pPr lvl="1">
              <a:spcBef>
                <a:spcPts val="0"/>
              </a:spcBef>
              <a:buClr>
                <a:schemeClr val="dk1"/>
              </a:buClr>
              <a:buSzPct val="100000"/>
              <a:buNone/>
              <a:defRPr sz="3700">
                <a:solidFill>
                  <a:schemeClr val="dk1"/>
                </a:solidFill>
              </a:defRPr>
            </a:lvl2pPr>
            <a:lvl3pPr lvl="2">
              <a:spcBef>
                <a:spcPts val="0"/>
              </a:spcBef>
              <a:buClr>
                <a:schemeClr val="dk1"/>
              </a:buClr>
              <a:buSzPct val="100000"/>
              <a:buNone/>
              <a:defRPr sz="3700">
                <a:solidFill>
                  <a:schemeClr val="dk1"/>
                </a:solidFill>
              </a:defRPr>
            </a:lvl3pPr>
            <a:lvl4pPr lvl="3">
              <a:spcBef>
                <a:spcPts val="0"/>
              </a:spcBef>
              <a:buClr>
                <a:schemeClr val="dk1"/>
              </a:buClr>
              <a:buSzPct val="100000"/>
              <a:buNone/>
              <a:defRPr sz="3700">
                <a:solidFill>
                  <a:schemeClr val="dk1"/>
                </a:solidFill>
              </a:defRPr>
            </a:lvl4pPr>
            <a:lvl5pPr lvl="4">
              <a:spcBef>
                <a:spcPts val="0"/>
              </a:spcBef>
              <a:buClr>
                <a:schemeClr val="dk1"/>
              </a:buClr>
              <a:buSzPct val="100000"/>
              <a:buNone/>
              <a:defRPr sz="3700">
                <a:solidFill>
                  <a:schemeClr val="dk1"/>
                </a:solidFill>
              </a:defRPr>
            </a:lvl5pPr>
            <a:lvl6pPr lvl="5">
              <a:spcBef>
                <a:spcPts val="0"/>
              </a:spcBef>
              <a:buClr>
                <a:schemeClr val="dk1"/>
              </a:buClr>
              <a:buSzPct val="100000"/>
              <a:buNone/>
              <a:defRPr sz="3700">
                <a:solidFill>
                  <a:schemeClr val="dk1"/>
                </a:solidFill>
              </a:defRPr>
            </a:lvl6pPr>
            <a:lvl7pPr lvl="6">
              <a:spcBef>
                <a:spcPts val="0"/>
              </a:spcBef>
              <a:buClr>
                <a:schemeClr val="dk1"/>
              </a:buClr>
              <a:buSzPct val="100000"/>
              <a:buNone/>
              <a:defRPr sz="3700">
                <a:solidFill>
                  <a:schemeClr val="dk1"/>
                </a:solidFill>
              </a:defRPr>
            </a:lvl7pPr>
            <a:lvl8pPr lvl="7">
              <a:spcBef>
                <a:spcPts val="0"/>
              </a:spcBef>
              <a:buClr>
                <a:schemeClr val="dk1"/>
              </a:buClr>
              <a:buSzPct val="100000"/>
              <a:buNone/>
              <a:defRPr sz="3700">
                <a:solidFill>
                  <a:schemeClr val="dk1"/>
                </a:solidFill>
              </a:defRPr>
            </a:lvl8pPr>
            <a:lvl9pPr lvl="8">
              <a:spcBef>
                <a:spcPts val="0"/>
              </a:spcBef>
              <a:buClr>
                <a:schemeClr val="dk1"/>
              </a:buClr>
              <a:buSzPct val="100000"/>
              <a:buNone/>
              <a:defRPr sz="3700">
                <a:solidFill>
                  <a:schemeClr val="dk1"/>
                </a:solidFill>
              </a:defRPr>
            </a:lvl9pPr>
          </a:lstStyle>
          <a:p>
            <a:endParaRPr/>
          </a:p>
        </p:txBody>
      </p:sp>
      <p:sp>
        <p:nvSpPr>
          <p:cNvPr id="11" name="Shape 11"/>
          <p:cNvSpPr txBox="1">
            <a:spLocks noGrp="1"/>
          </p:cNvSpPr>
          <p:nvPr>
            <p:ph type="body" idx="1"/>
          </p:nvPr>
        </p:nvSpPr>
        <p:spPr>
          <a:xfrm>
            <a:off x="415600" y="1536633"/>
            <a:ext cx="11360700" cy="4555200"/>
          </a:xfrm>
          <a:prstGeom prst="rect">
            <a:avLst/>
          </a:prstGeom>
          <a:noFill/>
          <a:ln>
            <a:noFill/>
          </a:ln>
        </p:spPr>
        <p:txBody>
          <a:bodyPr lIns="121900" tIns="121900" rIns="121900" bIns="121900" anchor="t" anchorCtr="0"/>
          <a:lstStyle>
            <a:lvl1pPr lvl="0">
              <a:lnSpc>
                <a:spcPct val="115000"/>
              </a:lnSpc>
              <a:spcBef>
                <a:spcPts val="0"/>
              </a:spcBef>
              <a:spcAft>
                <a:spcPts val="2100"/>
              </a:spcAft>
              <a:buClr>
                <a:schemeClr val="dk2"/>
              </a:buClr>
              <a:buSzPct val="100000"/>
              <a:defRPr sz="2400">
                <a:solidFill>
                  <a:schemeClr val="dk2"/>
                </a:solidFill>
              </a:defRPr>
            </a:lvl1pPr>
            <a:lvl2pPr lvl="1">
              <a:lnSpc>
                <a:spcPct val="115000"/>
              </a:lnSpc>
              <a:spcBef>
                <a:spcPts val="0"/>
              </a:spcBef>
              <a:spcAft>
                <a:spcPts val="2100"/>
              </a:spcAft>
              <a:buClr>
                <a:schemeClr val="dk2"/>
              </a:buClr>
              <a:buSzPct val="100000"/>
              <a:defRPr sz="1900">
                <a:solidFill>
                  <a:schemeClr val="dk2"/>
                </a:solidFill>
              </a:defRPr>
            </a:lvl2pPr>
            <a:lvl3pPr lvl="2">
              <a:lnSpc>
                <a:spcPct val="115000"/>
              </a:lnSpc>
              <a:spcBef>
                <a:spcPts val="0"/>
              </a:spcBef>
              <a:spcAft>
                <a:spcPts val="2100"/>
              </a:spcAft>
              <a:buClr>
                <a:schemeClr val="dk2"/>
              </a:buClr>
              <a:buSzPct val="100000"/>
              <a:defRPr sz="1900">
                <a:solidFill>
                  <a:schemeClr val="dk2"/>
                </a:solidFill>
              </a:defRPr>
            </a:lvl3pPr>
            <a:lvl4pPr lvl="3">
              <a:lnSpc>
                <a:spcPct val="115000"/>
              </a:lnSpc>
              <a:spcBef>
                <a:spcPts val="0"/>
              </a:spcBef>
              <a:spcAft>
                <a:spcPts val="2100"/>
              </a:spcAft>
              <a:buClr>
                <a:schemeClr val="dk2"/>
              </a:buClr>
              <a:buSzPct val="100000"/>
              <a:defRPr sz="1900">
                <a:solidFill>
                  <a:schemeClr val="dk2"/>
                </a:solidFill>
              </a:defRPr>
            </a:lvl4pPr>
            <a:lvl5pPr lvl="4">
              <a:lnSpc>
                <a:spcPct val="115000"/>
              </a:lnSpc>
              <a:spcBef>
                <a:spcPts val="0"/>
              </a:spcBef>
              <a:spcAft>
                <a:spcPts val="2100"/>
              </a:spcAft>
              <a:buClr>
                <a:schemeClr val="dk2"/>
              </a:buClr>
              <a:buSzPct val="100000"/>
              <a:defRPr sz="1900">
                <a:solidFill>
                  <a:schemeClr val="dk2"/>
                </a:solidFill>
              </a:defRPr>
            </a:lvl5pPr>
            <a:lvl6pPr lvl="5">
              <a:lnSpc>
                <a:spcPct val="115000"/>
              </a:lnSpc>
              <a:spcBef>
                <a:spcPts val="0"/>
              </a:spcBef>
              <a:spcAft>
                <a:spcPts val="2100"/>
              </a:spcAft>
              <a:buClr>
                <a:schemeClr val="dk2"/>
              </a:buClr>
              <a:buSzPct val="100000"/>
              <a:defRPr sz="1900">
                <a:solidFill>
                  <a:schemeClr val="dk2"/>
                </a:solidFill>
              </a:defRPr>
            </a:lvl6pPr>
            <a:lvl7pPr lvl="6">
              <a:lnSpc>
                <a:spcPct val="115000"/>
              </a:lnSpc>
              <a:spcBef>
                <a:spcPts val="0"/>
              </a:spcBef>
              <a:spcAft>
                <a:spcPts val="2100"/>
              </a:spcAft>
              <a:buClr>
                <a:schemeClr val="dk2"/>
              </a:buClr>
              <a:buSzPct val="100000"/>
              <a:defRPr sz="1900">
                <a:solidFill>
                  <a:schemeClr val="dk2"/>
                </a:solidFill>
              </a:defRPr>
            </a:lvl7pPr>
            <a:lvl8pPr lvl="7">
              <a:lnSpc>
                <a:spcPct val="115000"/>
              </a:lnSpc>
              <a:spcBef>
                <a:spcPts val="0"/>
              </a:spcBef>
              <a:spcAft>
                <a:spcPts val="2100"/>
              </a:spcAft>
              <a:buClr>
                <a:schemeClr val="dk2"/>
              </a:buClr>
              <a:buSzPct val="100000"/>
              <a:defRPr sz="1900">
                <a:solidFill>
                  <a:schemeClr val="dk2"/>
                </a:solidFill>
              </a:defRPr>
            </a:lvl8pPr>
            <a:lvl9pPr lvl="8">
              <a:lnSpc>
                <a:spcPct val="115000"/>
              </a:lnSpc>
              <a:spcBef>
                <a:spcPts val="0"/>
              </a:spcBef>
              <a:spcAft>
                <a:spcPts val="2100"/>
              </a:spcAft>
              <a:buClr>
                <a:schemeClr val="dk2"/>
              </a:buClr>
              <a:buSzPct val="100000"/>
              <a:defRPr sz="1900">
                <a:solidFill>
                  <a:schemeClr val="dk2"/>
                </a:solidFill>
              </a:defRPr>
            </a:lvl9pPr>
          </a:lstStyle>
          <a:p>
            <a:endParaRPr/>
          </a:p>
        </p:txBody>
      </p:sp>
      <p:sp>
        <p:nvSpPr>
          <p:cNvPr id="12" name="Shape 12"/>
          <p:cNvSpPr txBox="1">
            <a:spLocks noGrp="1"/>
          </p:cNvSpPr>
          <p:nvPr>
            <p:ph type="sldNum" idx="12"/>
          </p:nvPr>
        </p:nvSpPr>
        <p:spPr>
          <a:xfrm>
            <a:off x="11296610" y="6217622"/>
            <a:ext cx="731700" cy="524700"/>
          </a:xfrm>
          <a:prstGeom prst="rect">
            <a:avLst/>
          </a:prstGeom>
          <a:noFill/>
          <a:ln>
            <a:noFill/>
          </a:ln>
        </p:spPr>
        <p:txBody>
          <a:bodyPr lIns="121900" tIns="121900" rIns="121900" bIns="121900" anchor="ctr" anchorCtr="0">
            <a:noAutofit/>
          </a:bodyPr>
          <a:lstStyle/>
          <a:p>
            <a:pPr lvl="0" algn="r">
              <a:spcBef>
                <a:spcPts val="0"/>
              </a:spcBef>
              <a:buNone/>
            </a:pPr>
            <a:fld id="{00000000-1234-1234-1234-123412341234}" type="slidenum">
              <a:rPr lang="en-US" sz="1300">
                <a:solidFill>
                  <a:schemeClr val="dk2"/>
                </a:solidFill>
              </a:rPr>
              <a:t>‹#›</a:t>
            </a:fld>
            <a:endParaRPr lang="en-US" sz="13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4" r:id="rId14"/>
    <p:sldLayoutId id="2147483665" r:id="rId15"/>
    <p:sldLayoutId id="2147483666" r:id="rId1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3564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emf"/></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45.em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9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32.emf"/><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a:stretch/>
        </p:blipFill>
        <p:spPr>
          <a:xfrm>
            <a:off x="11102665" y="5916930"/>
            <a:ext cx="709961" cy="709961"/>
          </a:xfrm>
          <a:prstGeom prst="rect">
            <a:avLst/>
          </a:prstGeom>
          <a:noFill/>
          <a:ln>
            <a:noFill/>
          </a:ln>
        </p:spPr>
      </p:pic>
      <p:sp>
        <p:nvSpPr>
          <p:cNvPr id="125" name="Shape 125"/>
          <p:cNvSpPr txBox="1"/>
          <p:nvPr/>
        </p:nvSpPr>
        <p:spPr>
          <a:xfrm>
            <a:off x="5221217" y="6465928"/>
            <a:ext cx="5628425" cy="33855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i="1">
                <a:solidFill>
                  <a:schemeClr val="lt1"/>
                </a:solidFill>
                <a:latin typeface="Century Gothic"/>
                <a:ea typeface="Century Gothic"/>
                <a:cs typeface="Century Gothic"/>
                <a:sym typeface="Century Gothic"/>
              </a:rPr>
              <a:t>2017 Summer</a:t>
            </a:r>
          </a:p>
        </p:txBody>
      </p:sp>
      <p:pic>
        <p:nvPicPr>
          <p:cNvPr id="14" name="Picture 1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sp>
        <p:nvSpPr>
          <p:cNvPr id="15" name="TextBox 14"/>
          <p:cNvSpPr txBox="1"/>
          <p:nvPr/>
        </p:nvSpPr>
        <p:spPr>
          <a:xfrm>
            <a:off x="5225140" y="6195445"/>
            <a:ext cx="5628425" cy="338554"/>
          </a:xfrm>
          <a:prstGeom prst="rect">
            <a:avLst/>
          </a:prstGeom>
          <a:noFill/>
        </p:spPr>
        <p:txBody>
          <a:bodyPr wrap="square" rtlCol="0">
            <a:spAutoFit/>
          </a:bodyPr>
          <a:lstStyle/>
          <a:p>
            <a:r>
              <a:rPr lang="en-US" sz="1600" b="1" dirty="0" smtClean="0">
                <a:solidFill>
                  <a:schemeClr val="bg1"/>
                </a:solidFill>
                <a:latin typeface="Century Gothic" panose="020B0502020202020204" pitchFamily="34" charset="0"/>
              </a:rPr>
              <a:t>NASA Langley Research Center</a:t>
            </a:r>
          </a:p>
        </p:txBody>
      </p:sp>
      <p:sp>
        <p:nvSpPr>
          <p:cNvPr id="16" name="TextBox 15"/>
          <p:cNvSpPr txBox="1"/>
          <p:nvPr/>
        </p:nvSpPr>
        <p:spPr>
          <a:xfrm>
            <a:off x="5221217" y="6465929"/>
            <a:ext cx="5628425" cy="338554"/>
          </a:xfrm>
          <a:prstGeom prst="rect">
            <a:avLst/>
          </a:prstGeom>
          <a:noFill/>
        </p:spPr>
        <p:txBody>
          <a:bodyPr wrap="square" rtlCol="0">
            <a:spAutoFit/>
          </a:bodyPr>
          <a:lstStyle/>
          <a:p>
            <a:r>
              <a:rPr lang="en-US" sz="1600" i="1" dirty="0" smtClean="0">
                <a:solidFill>
                  <a:schemeClr val="bg1"/>
                </a:solidFill>
                <a:latin typeface="Century Gothic" panose="020B0502020202020204" pitchFamily="34" charset="0"/>
              </a:rPr>
              <a:t>2017 Summer</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67" y="1"/>
            <a:ext cx="6347585" cy="6858000"/>
          </a:xfrm>
          <a:prstGeom prst="rect">
            <a:avLst/>
          </a:prstGeom>
        </p:spPr>
      </p:pic>
      <p:pic>
        <p:nvPicPr>
          <p:cNvPr id="127" name="Shape 127"/>
          <p:cNvPicPr preferRelativeResize="0"/>
          <p:nvPr/>
        </p:nvPicPr>
        <p:blipFill rotWithShape="1">
          <a:blip r:embed="rId6">
            <a:alphaModFix/>
          </a:blip>
          <a:srcRect/>
          <a:stretch/>
        </p:blipFill>
        <p:spPr>
          <a:xfrm>
            <a:off x="0" y="0"/>
            <a:ext cx="12192000" cy="6858001"/>
          </a:xfrm>
          <a:prstGeom prst="rect">
            <a:avLst/>
          </a:prstGeom>
          <a:noFill/>
          <a:ln>
            <a:noFill/>
          </a:ln>
        </p:spPr>
      </p:pic>
      <p:sp>
        <p:nvSpPr>
          <p:cNvPr id="132" name="Shape 132"/>
          <p:cNvSpPr txBox="1"/>
          <p:nvPr/>
        </p:nvSpPr>
        <p:spPr>
          <a:xfrm>
            <a:off x="4722253" y="1241400"/>
            <a:ext cx="7728755" cy="2400973"/>
          </a:xfrm>
          <a:prstGeom prst="rect">
            <a:avLst/>
          </a:prstGeom>
          <a:noFill/>
          <a:ln>
            <a:noFill/>
          </a:ln>
        </p:spPr>
        <p:txBody>
          <a:bodyPr lIns="91425" tIns="45700" rIns="91425" bIns="45700" anchor="ctr" anchorCtr="0">
            <a:noAutofit/>
          </a:bodyPr>
          <a:lstStyle/>
          <a:p>
            <a:pPr lvl="0" algn="ctr" rtl="0">
              <a:spcBef>
                <a:spcPts val="0"/>
              </a:spcBef>
              <a:buClr>
                <a:schemeClr val="dk1"/>
              </a:buClr>
              <a:buSzPct val="55000"/>
              <a:buFont typeface="Arial"/>
              <a:buNone/>
            </a:pPr>
            <a:r>
              <a:rPr lang="en-US" sz="4400" b="1" dirty="0">
                <a:solidFill>
                  <a:srgbClr val="2E8652"/>
                </a:solidFill>
                <a:latin typeface="Century Gothic" panose="020B0502020202020204" pitchFamily="34" charset="0"/>
                <a:ea typeface="Garamond"/>
                <a:cs typeface="Garamond"/>
                <a:sym typeface="Garamond"/>
              </a:rPr>
              <a:t>COLORADO NATIONAL MONUMENT ECOLOGICAL </a:t>
            </a:r>
            <a:r>
              <a:rPr lang="en-US" sz="4400" b="1" dirty="0" smtClean="0">
                <a:solidFill>
                  <a:srgbClr val="2E8652"/>
                </a:solidFill>
                <a:latin typeface="Century Gothic" panose="020B0502020202020204" pitchFamily="34" charset="0"/>
                <a:ea typeface="Garamond"/>
                <a:cs typeface="Garamond"/>
                <a:sym typeface="Garamond"/>
              </a:rPr>
              <a:t>FORECASTING</a:t>
            </a:r>
            <a:endParaRPr lang="en-US" sz="4400" b="1" dirty="0">
              <a:solidFill>
                <a:srgbClr val="2E8652"/>
              </a:solidFill>
              <a:latin typeface="Century Gothic" panose="020B0502020202020204" pitchFamily="34" charset="0"/>
              <a:ea typeface="Garamond"/>
              <a:cs typeface="Garamond"/>
              <a:sym typeface="Garamond"/>
            </a:endParaRPr>
          </a:p>
        </p:txBody>
      </p:sp>
      <p:sp>
        <p:nvSpPr>
          <p:cNvPr id="133" name="Shape 133"/>
          <p:cNvSpPr txBox="1"/>
          <p:nvPr/>
        </p:nvSpPr>
        <p:spPr>
          <a:xfrm>
            <a:off x="4957104" y="3592484"/>
            <a:ext cx="7259053" cy="844646"/>
          </a:xfrm>
          <a:prstGeom prst="rect">
            <a:avLst/>
          </a:prstGeom>
          <a:noFill/>
          <a:ln>
            <a:noFill/>
          </a:ln>
        </p:spPr>
        <p:txBody>
          <a:bodyPr lIns="91425" tIns="45700" rIns="91425" bIns="45700" anchor="t" anchorCtr="0">
            <a:noAutofit/>
          </a:bodyPr>
          <a:lstStyle/>
          <a:p>
            <a:pPr lvl="0" algn="ctr">
              <a:buClr>
                <a:schemeClr val="dk1"/>
              </a:buClr>
            </a:pPr>
            <a:r>
              <a:rPr lang="en-US" sz="2000" dirty="0">
                <a:solidFill>
                  <a:srgbClr val="2E8652"/>
                </a:solidFill>
                <a:latin typeface="Century Gothic" panose="020B0502020202020204" pitchFamily="34" charset="0"/>
                <a:ea typeface="Garamond"/>
                <a:cs typeface="Garamond"/>
                <a:sym typeface="Garamond"/>
              </a:rPr>
              <a:t>Identifying Early Season </a:t>
            </a:r>
            <a:r>
              <a:rPr lang="en-US" sz="2000" dirty="0" smtClean="0">
                <a:solidFill>
                  <a:srgbClr val="2E8652"/>
                </a:solidFill>
                <a:latin typeface="Century Gothic" panose="020B0502020202020204" pitchFamily="34" charset="0"/>
                <a:ea typeface="Garamond"/>
                <a:cs typeface="Garamond"/>
                <a:sym typeface="Garamond"/>
              </a:rPr>
              <a:t>Invasives </a:t>
            </a:r>
            <a:r>
              <a:rPr lang="en-US" sz="2000" dirty="0">
                <a:solidFill>
                  <a:srgbClr val="2E8652"/>
                </a:solidFill>
                <a:latin typeface="Century Gothic" panose="020B0502020202020204" pitchFamily="34" charset="0"/>
                <a:ea typeface="Garamond"/>
                <a:cs typeface="Garamond"/>
                <a:sym typeface="Garamond"/>
              </a:rPr>
              <a:t>for Monitoring and Management in the Colorado National </a:t>
            </a:r>
            <a:r>
              <a:rPr lang="en-US" sz="2000" dirty="0" smtClean="0">
                <a:solidFill>
                  <a:srgbClr val="2E8652"/>
                </a:solidFill>
                <a:latin typeface="Century Gothic" panose="020B0502020202020204" pitchFamily="34" charset="0"/>
                <a:ea typeface="Garamond"/>
                <a:cs typeface="Garamond"/>
                <a:sym typeface="Garamond"/>
              </a:rPr>
              <a:t>Monument</a:t>
            </a:r>
            <a:endParaRPr lang="en-US" sz="2000" dirty="0">
              <a:solidFill>
                <a:srgbClr val="2E8652"/>
              </a:solidFill>
              <a:latin typeface="Century Gothic" panose="020B0502020202020204" pitchFamily="34" charset="0"/>
              <a:ea typeface="Garamond"/>
              <a:cs typeface="Garamond"/>
              <a:sym typeface="Garamond"/>
            </a:endParaRPr>
          </a:p>
        </p:txBody>
      </p:sp>
      <p:sp>
        <p:nvSpPr>
          <p:cNvPr id="128" name="Shape 128"/>
          <p:cNvSpPr txBox="1"/>
          <p:nvPr/>
        </p:nvSpPr>
        <p:spPr>
          <a:xfrm>
            <a:off x="6323618" y="4494618"/>
            <a:ext cx="2708400" cy="6531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Zachary </a:t>
            </a:r>
            <a:r>
              <a:rPr lang="en-US" sz="1800" dirty="0" err="1" smtClean="0">
                <a:solidFill>
                  <a:srgbClr val="3F3F3F"/>
                </a:solidFill>
                <a:latin typeface="Century Gothic"/>
                <a:ea typeface="Century Gothic"/>
                <a:cs typeface="Century Gothic"/>
                <a:sym typeface="Century Gothic"/>
              </a:rPr>
              <a:t>Peloquin</a:t>
            </a:r>
            <a:endParaRPr lang="en-US" sz="1800" dirty="0">
              <a:solidFill>
                <a:srgbClr val="3F3F3F"/>
              </a:solidFill>
              <a:latin typeface="Century Gothic"/>
              <a:ea typeface="Century Gothic"/>
              <a:cs typeface="Century Gothic"/>
              <a:sym typeface="Century Gothic"/>
            </a:endParaRPr>
          </a:p>
        </p:txBody>
      </p:sp>
      <p:sp>
        <p:nvSpPr>
          <p:cNvPr id="131" name="Shape 131"/>
          <p:cNvSpPr txBox="1"/>
          <p:nvPr/>
        </p:nvSpPr>
        <p:spPr>
          <a:xfrm>
            <a:off x="9032018" y="4494499"/>
            <a:ext cx="2114100"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Kayla </a:t>
            </a:r>
            <a:r>
              <a:rPr lang="en-US" sz="1800" dirty="0" err="1">
                <a:solidFill>
                  <a:srgbClr val="3F3F3F"/>
                </a:solidFill>
                <a:latin typeface="Century Gothic"/>
                <a:ea typeface="Century Gothic"/>
                <a:cs typeface="Century Gothic"/>
                <a:sym typeface="Century Gothic"/>
              </a:rPr>
              <a:t>Rini</a:t>
            </a:r>
            <a:endParaRPr lang="en-US" sz="1800" dirty="0">
              <a:solidFill>
                <a:srgbClr val="3F3F3F"/>
              </a:solidFill>
              <a:latin typeface="Century Gothic"/>
              <a:ea typeface="Century Gothic"/>
              <a:cs typeface="Century Gothic"/>
              <a:sym typeface="Century Gothic"/>
            </a:endParaRPr>
          </a:p>
        </p:txBody>
      </p:sp>
      <p:sp>
        <p:nvSpPr>
          <p:cNvPr id="129" name="Shape 129"/>
          <p:cNvSpPr txBox="1"/>
          <p:nvPr/>
        </p:nvSpPr>
        <p:spPr>
          <a:xfrm>
            <a:off x="6351507" y="4978857"/>
            <a:ext cx="2114100" cy="276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James </a:t>
            </a:r>
            <a:r>
              <a:rPr lang="en-US" sz="1800" dirty="0" err="1">
                <a:solidFill>
                  <a:srgbClr val="3F3F3F"/>
                </a:solidFill>
                <a:latin typeface="Century Gothic"/>
                <a:ea typeface="Century Gothic"/>
                <a:cs typeface="Century Gothic"/>
                <a:sym typeface="Century Gothic"/>
              </a:rPr>
              <a:t>Ficklin</a:t>
            </a:r>
            <a:endParaRPr lang="en-US" sz="1800" dirty="0">
              <a:solidFill>
                <a:srgbClr val="3F3F3F"/>
              </a:solidFill>
              <a:latin typeface="Century Gothic"/>
              <a:ea typeface="Century Gothic"/>
              <a:cs typeface="Century Gothic"/>
              <a:sym typeface="Century Gothic"/>
            </a:endParaRPr>
          </a:p>
        </p:txBody>
      </p:sp>
      <p:sp>
        <p:nvSpPr>
          <p:cNvPr id="130" name="Shape 130"/>
          <p:cNvSpPr txBox="1"/>
          <p:nvPr/>
        </p:nvSpPr>
        <p:spPr>
          <a:xfrm>
            <a:off x="9059907" y="4978857"/>
            <a:ext cx="2114100" cy="3387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3F3F3F"/>
              </a:buClr>
              <a:buSzPct val="25000"/>
              <a:buFont typeface="Arial"/>
              <a:buNone/>
            </a:pPr>
            <a:r>
              <a:rPr lang="en-US" sz="1800" dirty="0">
                <a:solidFill>
                  <a:srgbClr val="3F3F3F"/>
                </a:solidFill>
                <a:latin typeface="Century Gothic"/>
                <a:ea typeface="Century Gothic"/>
                <a:cs typeface="Century Gothic"/>
                <a:sym typeface="Century Gothic"/>
              </a:rPr>
              <a:t>Owen Cox</a:t>
            </a:r>
          </a:p>
        </p:txBody>
      </p:sp>
      <p:sp>
        <p:nvSpPr>
          <p:cNvPr id="124" name="Shape 124"/>
          <p:cNvSpPr txBox="1"/>
          <p:nvPr/>
        </p:nvSpPr>
        <p:spPr>
          <a:xfrm>
            <a:off x="5091533" y="5840292"/>
            <a:ext cx="5628425" cy="83099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dirty="0" smtClean="0">
                <a:solidFill>
                  <a:schemeClr val="lt1"/>
                </a:solidFill>
                <a:latin typeface="Century Gothic"/>
                <a:ea typeface="Century Gothic"/>
                <a:cs typeface="Century Gothic"/>
                <a:sym typeface="Century Gothic"/>
              </a:rPr>
              <a:t>NASA Langley </a:t>
            </a:r>
            <a:r>
              <a:rPr lang="en-US" sz="1600" b="1" dirty="0">
                <a:solidFill>
                  <a:schemeClr val="lt1"/>
                </a:solidFill>
                <a:latin typeface="Century Gothic"/>
                <a:ea typeface="Century Gothic"/>
                <a:cs typeface="Century Gothic"/>
                <a:sym typeface="Century Gothic"/>
              </a:rPr>
              <a:t>Research </a:t>
            </a:r>
            <a:r>
              <a:rPr lang="en-US" sz="1600" b="1" dirty="0" smtClean="0">
                <a:solidFill>
                  <a:schemeClr val="lt1"/>
                </a:solidFill>
                <a:latin typeface="Century Gothic"/>
                <a:ea typeface="Century Gothic"/>
                <a:cs typeface="Century Gothic"/>
                <a:sym typeface="Century Gothic"/>
              </a:rPr>
              <a:t>Center</a:t>
            </a:r>
          </a:p>
          <a:p>
            <a:pPr marL="0" marR="0" lvl="0" indent="0" algn="l" rtl="0">
              <a:spcBef>
                <a:spcPts val="0"/>
              </a:spcBef>
              <a:buSzPct val="25000"/>
              <a:buNone/>
            </a:pPr>
            <a:endParaRPr lang="en-US" sz="1600" i="1" dirty="0" smtClean="0">
              <a:solidFill>
                <a:schemeClr val="lt1"/>
              </a:solidFill>
              <a:latin typeface="Century Gothic"/>
              <a:ea typeface="Century Gothic"/>
              <a:cs typeface="Century Gothic"/>
              <a:sym typeface="Century Gothic"/>
            </a:endParaRPr>
          </a:p>
          <a:p>
            <a:pPr marL="0" marR="0" lvl="0" indent="0" algn="l" rtl="0">
              <a:spcBef>
                <a:spcPts val="0"/>
              </a:spcBef>
              <a:buSzPct val="25000"/>
              <a:buNone/>
            </a:pPr>
            <a:r>
              <a:rPr lang="en-US" sz="1600" i="1" dirty="0" smtClean="0">
                <a:solidFill>
                  <a:schemeClr val="lt1"/>
                </a:solidFill>
                <a:latin typeface="Century Gothic"/>
                <a:ea typeface="Century Gothic"/>
                <a:cs typeface="Century Gothic"/>
                <a:sym typeface="Century Gothic"/>
              </a:rPr>
              <a:t>2017 Summer</a:t>
            </a:r>
            <a:endParaRPr lang="en-US" sz="1600" i="1" dirty="0">
              <a:solidFill>
                <a:schemeClr val="lt1"/>
              </a:solidFill>
              <a:latin typeface="Century Gothic"/>
              <a:ea typeface="Century Gothic"/>
              <a:cs typeface="Century Gothic"/>
              <a:sym typeface="Century Gothic"/>
            </a:endParaRPr>
          </a:p>
        </p:txBody>
      </p:sp>
      <p:pic>
        <p:nvPicPr>
          <p:cNvPr id="5" name="Picture 4"/>
          <p:cNvPicPr>
            <a:picLocks noChangeAspect="1"/>
          </p:cNvPicPr>
          <p:nvPr/>
        </p:nvPicPr>
        <p:blipFill>
          <a:blip r:embed="rId7"/>
          <a:stretch>
            <a:fillRect/>
          </a:stretch>
        </p:blipFill>
        <p:spPr>
          <a:xfrm>
            <a:off x="11099332" y="5841846"/>
            <a:ext cx="713294" cy="70719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1000125" y="3778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000" dirty="0" smtClean="0"/>
              <a:t>Historic Early Season Activity Distributions</a:t>
            </a:r>
            <a:endParaRPr lang="en-US" sz="4000" dirty="0"/>
          </a:p>
        </p:txBody>
      </p:sp>
      <p:sp>
        <p:nvSpPr>
          <p:cNvPr id="260" name="Shape 260"/>
          <p:cNvSpPr txBox="1"/>
          <p:nvPr/>
        </p:nvSpPr>
        <p:spPr>
          <a:xfrm>
            <a:off x="487400" y="2852011"/>
            <a:ext cx="5076600" cy="1577700"/>
          </a:xfrm>
          <a:prstGeom prst="rect">
            <a:avLst/>
          </a:prstGeom>
          <a:noFill/>
          <a:ln>
            <a:noFill/>
          </a:ln>
        </p:spPr>
        <p:txBody>
          <a:bodyPr lIns="91425" tIns="91425" rIns="91425" bIns="91425" anchor="t" anchorCtr="0">
            <a:noAutofit/>
          </a:bodyPr>
          <a:lstStyle/>
          <a:p>
            <a:pPr lvl="0">
              <a:spcBef>
                <a:spcPts val="0"/>
              </a:spcBef>
              <a:buNone/>
            </a:pPr>
            <a:r>
              <a:rPr lang="en-US" dirty="0" smtClean="0"/>
              <a:t>. </a:t>
            </a:r>
            <a:endParaRPr lang="en-US" dirty="0"/>
          </a:p>
        </p:txBody>
      </p:sp>
      <p:pic>
        <p:nvPicPr>
          <p:cNvPr id="2" name="Picture 1"/>
          <p:cNvPicPr>
            <a:picLocks noChangeAspect="1"/>
          </p:cNvPicPr>
          <p:nvPr/>
        </p:nvPicPr>
        <p:blipFill rotWithShape="1">
          <a:blip r:embed="rId3"/>
          <a:srcRect l="-1" t="-7518" r="80691"/>
          <a:stretch/>
        </p:blipFill>
        <p:spPr>
          <a:xfrm>
            <a:off x="1230391" y="5647278"/>
            <a:ext cx="573695" cy="771356"/>
          </a:xfrm>
          <a:prstGeom prst="rect">
            <a:avLst/>
          </a:prstGeom>
        </p:spPr>
      </p:pic>
      <p:pic>
        <p:nvPicPr>
          <p:cNvPr id="3" name="Picture 2"/>
          <p:cNvPicPr>
            <a:picLocks noChangeAspect="1"/>
          </p:cNvPicPr>
          <p:nvPr/>
        </p:nvPicPr>
        <p:blipFill>
          <a:blip r:embed="rId4"/>
          <a:stretch>
            <a:fillRect/>
          </a:stretch>
        </p:blipFill>
        <p:spPr>
          <a:xfrm>
            <a:off x="4767908" y="5922821"/>
            <a:ext cx="2697582" cy="286133"/>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16426" y="1260657"/>
            <a:ext cx="4747574" cy="4297784"/>
          </a:xfrm>
          <a:prstGeom prst="rect">
            <a:avLst/>
          </a:prstGeom>
        </p:spPr>
      </p:pic>
      <p:sp>
        <p:nvSpPr>
          <p:cNvPr id="9" name="TextBox 8"/>
          <p:cNvSpPr txBox="1"/>
          <p:nvPr/>
        </p:nvSpPr>
        <p:spPr>
          <a:xfrm>
            <a:off x="8176664" y="5574429"/>
            <a:ext cx="3312592" cy="830997"/>
          </a:xfrm>
          <a:prstGeom prst="rect">
            <a:avLst/>
          </a:prstGeom>
          <a:noFill/>
        </p:spPr>
        <p:txBody>
          <a:bodyPr wrap="square" rtlCol="0">
            <a:spAutoFit/>
          </a:bodyPr>
          <a:lstStyle/>
          <a:p>
            <a:r>
              <a:rPr lang="en-US" sz="1600" dirty="0" smtClean="0"/>
              <a:t>3 Mile Buffer Around Park</a:t>
            </a:r>
          </a:p>
          <a:p>
            <a:r>
              <a:rPr lang="en-US" sz="1600" dirty="0" smtClean="0"/>
              <a:t>Colorado National Monument</a:t>
            </a:r>
          </a:p>
          <a:p>
            <a:r>
              <a:rPr lang="en-US" sz="1600" dirty="0" smtClean="0"/>
              <a:t>Locations From 2008 to 2017</a:t>
            </a:r>
            <a:endParaRPr lang="en-US" sz="1600" dirty="0"/>
          </a:p>
        </p:txBody>
      </p:sp>
      <p:sp>
        <p:nvSpPr>
          <p:cNvPr id="14" name="TextBox 13"/>
          <p:cNvSpPr txBox="1"/>
          <p:nvPr/>
        </p:nvSpPr>
        <p:spPr>
          <a:xfrm>
            <a:off x="1744799" y="5587637"/>
            <a:ext cx="3312592" cy="830997"/>
          </a:xfrm>
          <a:prstGeom prst="rect">
            <a:avLst/>
          </a:prstGeom>
          <a:noFill/>
        </p:spPr>
        <p:txBody>
          <a:bodyPr wrap="square" rtlCol="0">
            <a:spAutoFit/>
          </a:bodyPr>
          <a:lstStyle/>
          <a:p>
            <a:r>
              <a:rPr lang="en-US" sz="1600" dirty="0" smtClean="0"/>
              <a:t>3 Mile Buffer Around Park</a:t>
            </a:r>
          </a:p>
          <a:p>
            <a:r>
              <a:rPr lang="en-US" sz="1600" dirty="0" smtClean="0"/>
              <a:t>Colorado National Monument</a:t>
            </a:r>
          </a:p>
          <a:p>
            <a:r>
              <a:rPr lang="en-US" sz="1600" dirty="0" smtClean="0"/>
              <a:t>Locations From 2008 to 2013</a:t>
            </a:r>
            <a:endParaRPr lang="en-US" sz="1600" dirty="0"/>
          </a:p>
        </p:txBody>
      </p:sp>
      <p:pic>
        <p:nvPicPr>
          <p:cNvPr id="6" name="Picture 5"/>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352032" y="1244672"/>
            <a:ext cx="5237979" cy="4301904"/>
          </a:xfrm>
          <a:prstGeom prst="rect">
            <a:avLst/>
          </a:prstGeom>
        </p:spPr>
      </p:pic>
      <p:pic>
        <p:nvPicPr>
          <p:cNvPr id="10" name="Picture 9"/>
          <p:cNvPicPr>
            <a:picLocks noChangeAspect="1"/>
          </p:cNvPicPr>
          <p:nvPr/>
        </p:nvPicPr>
        <p:blipFill rotWithShape="1">
          <a:blip r:embed="rId7"/>
          <a:srcRect l="-3293" t="-4166" r="80386" b="-7552"/>
          <a:stretch/>
        </p:blipFill>
        <p:spPr>
          <a:xfrm>
            <a:off x="7424861" y="5600754"/>
            <a:ext cx="751803" cy="80467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Shape 231"/>
          <p:cNvSpPr txBox="1">
            <a:spLocks noGrp="1"/>
          </p:cNvSpPr>
          <p:nvPr>
            <p:ph type="title"/>
          </p:nvPr>
        </p:nvSpPr>
        <p:spPr>
          <a:xfrm>
            <a:off x="1125156" y="97987"/>
            <a:ext cx="7838370" cy="1193211"/>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dirty="0"/>
              <a:t>Methodology: </a:t>
            </a:r>
            <a:r>
              <a:rPr lang="en-US" sz="4320" dirty="0" smtClean="0"/>
              <a:t>MCE Factors</a:t>
            </a:r>
            <a:endParaRPr lang="en-US" sz="4320" dirty="0"/>
          </a:p>
        </p:txBody>
      </p:sp>
      <p:sp>
        <p:nvSpPr>
          <p:cNvPr id="233" name="Shape 233"/>
          <p:cNvSpPr txBox="1"/>
          <p:nvPr/>
        </p:nvSpPr>
        <p:spPr>
          <a:xfrm>
            <a:off x="8746997" y="3470023"/>
            <a:ext cx="3444900" cy="2742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sp>
        <p:nvSpPr>
          <p:cNvPr id="7" name="Text Placeholder 5"/>
          <p:cNvSpPr txBox="1">
            <a:spLocks/>
          </p:cNvSpPr>
          <p:nvPr/>
        </p:nvSpPr>
        <p:spPr>
          <a:xfrm>
            <a:off x="374915" y="1509090"/>
            <a:ext cx="5545014" cy="468280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lvl="0">
              <a:spcBef>
                <a:spcPts val="200"/>
              </a:spcBef>
              <a:buClr>
                <a:srgbClr val="2E8652"/>
              </a:buClr>
            </a:pPr>
            <a:r>
              <a:rPr lang="en-US" sz="2800" dirty="0">
                <a:solidFill>
                  <a:schemeClr val="tx1"/>
                </a:solidFill>
              </a:rPr>
              <a:t>Multi-Criteria Evaluation</a:t>
            </a:r>
            <a:r>
              <a:rPr lang="en-US" sz="2800" dirty="0" smtClean="0">
                <a:solidFill>
                  <a:schemeClr val="tx1"/>
                </a:solidFill>
              </a:rPr>
              <a:t>:</a:t>
            </a:r>
          </a:p>
          <a:p>
            <a:pPr lvl="0">
              <a:spcBef>
                <a:spcPts val="200"/>
              </a:spcBef>
              <a:buClr>
                <a:srgbClr val="2E8652"/>
              </a:buClr>
            </a:pPr>
            <a:endParaRPr lang="en-US" sz="2800" dirty="0">
              <a:solidFill>
                <a:schemeClr val="tx1"/>
              </a:solidFill>
            </a:endParaRPr>
          </a:p>
          <a:p>
            <a:pPr marL="342900" lvl="0" indent="-342900">
              <a:spcBef>
                <a:spcPts val="200"/>
              </a:spcBef>
              <a:buClr>
                <a:srgbClr val="2E8652"/>
              </a:buClr>
              <a:buFont typeface="Webdings" panose="05030102010509060703" pitchFamily="18" charset="2"/>
              <a:buChar char="4"/>
            </a:pPr>
            <a:r>
              <a:rPr lang="en-US" sz="2800" dirty="0" smtClean="0">
                <a:solidFill>
                  <a:schemeClr val="tx1"/>
                </a:solidFill>
              </a:rPr>
              <a:t>Created a fuzzy image from each of the factors</a:t>
            </a:r>
            <a:endParaRPr lang="en-US" sz="2800" dirty="0">
              <a:solidFill>
                <a:schemeClr val="tx1"/>
              </a:solidFill>
            </a:endParaRPr>
          </a:p>
          <a:p>
            <a:pPr marL="342900" lvl="0" indent="-342900">
              <a:spcBef>
                <a:spcPts val="200"/>
              </a:spcBef>
              <a:buClr>
                <a:srgbClr val="2E8652"/>
              </a:buClr>
              <a:buFont typeface="Webdings" panose="05030102010509060703" pitchFamily="18" charset="2"/>
              <a:buChar char="4"/>
            </a:pPr>
            <a:endParaRPr lang="en-US" sz="2800" dirty="0" smtClean="0">
              <a:solidFill>
                <a:schemeClr val="tx1"/>
              </a:solidFill>
            </a:endParaRPr>
          </a:p>
          <a:p>
            <a:pPr marL="342900" lvl="0" indent="-342900">
              <a:spcBef>
                <a:spcPts val="200"/>
              </a:spcBef>
              <a:buClr>
                <a:srgbClr val="2E8652"/>
              </a:buClr>
              <a:buFont typeface="Webdings" panose="05030102010509060703" pitchFamily="18" charset="2"/>
              <a:buChar char="4"/>
            </a:pPr>
            <a:r>
              <a:rPr lang="en-US" sz="2800" dirty="0" smtClean="0">
                <a:solidFill>
                  <a:schemeClr val="tx1"/>
                </a:solidFill>
              </a:rPr>
              <a:t>Used </a:t>
            </a:r>
            <a:r>
              <a:rPr lang="en-US" sz="2800" dirty="0">
                <a:solidFill>
                  <a:schemeClr val="tx1"/>
                </a:solidFill>
              </a:rPr>
              <a:t>MCE module in </a:t>
            </a:r>
            <a:r>
              <a:rPr lang="en-US" sz="2800" dirty="0" err="1" smtClean="0">
                <a:solidFill>
                  <a:schemeClr val="tx1"/>
                </a:solidFill>
              </a:rPr>
              <a:t>TerrSet</a:t>
            </a:r>
            <a:r>
              <a:rPr lang="en-US" sz="2800" dirty="0" smtClean="0">
                <a:solidFill>
                  <a:schemeClr val="tx1"/>
                </a:solidFill>
              </a:rPr>
              <a:t> to evaluate a total of seven factors</a:t>
            </a:r>
          </a:p>
          <a:p>
            <a:pPr lvl="0">
              <a:spcBef>
                <a:spcPts val="200"/>
              </a:spcBef>
              <a:buClr>
                <a:srgbClr val="2E8652"/>
              </a:buClr>
            </a:pPr>
            <a:endParaRPr lang="en-US" sz="2800" dirty="0">
              <a:solidFill>
                <a:schemeClr val="tx1"/>
              </a:solidFill>
            </a:endParaRPr>
          </a:p>
          <a:p>
            <a:pPr lvl="0">
              <a:spcBef>
                <a:spcPts val="200"/>
              </a:spcBef>
              <a:buClr>
                <a:srgbClr val="2E8652"/>
              </a:buClr>
            </a:pPr>
            <a:endParaRPr lang="en-US" sz="2800" dirty="0">
              <a:solidFill>
                <a:schemeClr val="tx1"/>
              </a:solidFill>
            </a:endParaRPr>
          </a:p>
        </p:txBody>
      </p:sp>
      <p:sp>
        <p:nvSpPr>
          <p:cNvPr id="13" name="Shape 233"/>
          <p:cNvSpPr txBox="1"/>
          <p:nvPr/>
        </p:nvSpPr>
        <p:spPr>
          <a:xfrm>
            <a:off x="6619065" y="4036820"/>
            <a:ext cx="3444900" cy="2742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pic>
        <p:nvPicPr>
          <p:cNvPr id="14" name="Picture 13"/>
          <p:cNvPicPr>
            <a:picLocks noChangeAspect="1"/>
          </p:cNvPicPr>
          <p:nvPr/>
        </p:nvPicPr>
        <p:blipFill rotWithShape="1">
          <a:blip r:embed="rId3"/>
          <a:srcRect l="18824" t="24196" r="17599" b="21742"/>
          <a:stretch/>
        </p:blipFill>
        <p:spPr>
          <a:xfrm>
            <a:off x="6152974" y="1509090"/>
            <a:ext cx="5666873" cy="4812631"/>
          </a:xfrm>
          <a:prstGeom prst="rect">
            <a:avLst/>
          </a:prstGeom>
        </p:spPr>
      </p:pic>
      <p:sp>
        <p:nvSpPr>
          <p:cNvPr id="15" name="TextBox 14"/>
          <p:cNvSpPr txBox="1"/>
          <p:nvPr/>
        </p:nvSpPr>
        <p:spPr>
          <a:xfrm>
            <a:off x="5140910" y="5583057"/>
            <a:ext cx="961146" cy="738664"/>
          </a:xfrm>
          <a:prstGeom prst="rect">
            <a:avLst/>
          </a:prstGeom>
          <a:noFill/>
        </p:spPr>
        <p:txBody>
          <a:bodyPr wrap="square" rtlCol="0">
            <a:spAutoFit/>
          </a:bodyPr>
          <a:lstStyle/>
          <a:p>
            <a:r>
              <a:rPr lang="en-US" dirty="0" smtClean="0"/>
              <a:t>High: 1.0</a:t>
            </a:r>
          </a:p>
          <a:p>
            <a:endParaRPr lang="en-US" dirty="0" smtClean="0"/>
          </a:p>
          <a:p>
            <a:r>
              <a:rPr lang="en-US" dirty="0" smtClean="0"/>
              <a:t>Low: 0.0</a:t>
            </a:r>
            <a:endParaRPr lang="en-US" dirty="0"/>
          </a:p>
        </p:txBody>
      </p:sp>
      <p:pic>
        <p:nvPicPr>
          <p:cNvPr id="16" name="Picture 15"/>
          <p:cNvPicPr>
            <a:picLocks noChangeAspect="1"/>
          </p:cNvPicPr>
          <p:nvPr/>
        </p:nvPicPr>
        <p:blipFill rotWithShape="1">
          <a:blip r:embed="rId4"/>
          <a:srcRect l="66" t="51900" r="91453" b="14659"/>
          <a:stretch/>
        </p:blipFill>
        <p:spPr>
          <a:xfrm>
            <a:off x="4485816" y="5549780"/>
            <a:ext cx="655094" cy="805217"/>
          </a:xfrm>
          <a:prstGeom prst="rect">
            <a:avLst/>
          </a:prstGeom>
        </p:spPr>
      </p:pic>
      <p:sp>
        <p:nvSpPr>
          <p:cNvPr id="17" name="TextBox 16"/>
          <p:cNvSpPr txBox="1"/>
          <p:nvPr/>
        </p:nvSpPr>
        <p:spPr>
          <a:xfrm>
            <a:off x="6216419" y="1509090"/>
            <a:ext cx="5603428" cy="492443"/>
          </a:xfrm>
          <a:prstGeom prst="rect">
            <a:avLst/>
          </a:prstGeom>
          <a:noFill/>
        </p:spPr>
        <p:txBody>
          <a:bodyPr wrap="square" rtlCol="0">
            <a:spAutoFit/>
          </a:bodyPr>
          <a:lstStyle/>
          <a:p>
            <a:r>
              <a:rPr lang="en-US" sz="2600" dirty="0" smtClean="0">
                <a:latin typeface="Century Gothic" panose="020B0502020202020204" pitchFamily="34" charset="0"/>
              </a:rPr>
              <a:t>Elevation</a:t>
            </a:r>
          </a:p>
        </p:txBody>
      </p:sp>
      <p:sp>
        <p:nvSpPr>
          <p:cNvPr id="2" name="TextBox 1"/>
          <p:cNvSpPr txBox="1"/>
          <p:nvPr/>
        </p:nvSpPr>
        <p:spPr>
          <a:xfrm>
            <a:off x="3104741" y="5228556"/>
            <a:ext cx="2935705" cy="307777"/>
          </a:xfrm>
          <a:prstGeom prst="rect">
            <a:avLst/>
          </a:prstGeom>
          <a:noFill/>
        </p:spPr>
        <p:txBody>
          <a:bodyPr wrap="square" rtlCol="0">
            <a:spAutoFit/>
          </a:bodyPr>
          <a:lstStyle/>
          <a:p>
            <a:pPr algn="r"/>
            <a:r>
              <a:rPr lang="en-US" smtClean="0"/>
              <a:t>Vulnerability Contribution </a:t>
            </a:r>
            <a:r>
              <a:rPr lang="en-US" dirty="0" smtClean="0"/>
              <a:t>Index</a:t>
            </a:r>
            <a:endParaRPr lang="en-US" dirty="0"/>
          </a:p>
        </p:txBody>
      </p:sp>
    </p:spTree>
    <p:extLst>
      <p:ext uri="{BB962C8B-B14F-4D97-AF65-F5344CB8AC3E}">
        <p14:creationId xmlns:p14="http://schemas.microsoft.com/office/powerpoint/2010/main" val="2108455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title"/>
          </p:nvPr>
        </p:nvSpPr>
        <p:spPr>
          <a:xfrm>
            <a:off x="1000125" y="316393"/>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dirty="0" smtClean="0"/>
              <a:t>Methodology: MCE</a:t>
            </a:r>
            <a:endParaRPr lang="en-US" sz="4320" b="0" i="0" u="none" strike="noStrike" cap="none" dirty="0">
              <a:solidFill>
                <a:srgbClr val="2E8652"/>
              </a:solidFill>
              <a:latin typeface="Century Gothic"/>
              <a:ea typeface="Century Gothic"/>
              <a:cs typeface="Century Gothic"/>
              <a:sym typeface="Century Gothic"/>
            </a:endParaRPr>
          </a:p>
        </p:txBody>
      </p:sp>
      <p:sp>
        <p:nvSpPr>
          <p:cNvPr id="17" name="TextBox 16"/>
          <p:cNvSpPr txBox="1"/>
          <p:nvPr/>
        </p:nvSpPr>
        <p:spPr>
          <a:xfrm>
            <a:off x="14304031" y="26846217"/>
            <a:ext cx="5842492" cy="2308324"/>
          </a:xfrm>
          <a:prstGeom prst="rect">
            <a:avLst/>
          </a:prstGeom>
          <a:noFill/>
        </p:spPr>
        <p:txBody>
          <a:bodyPr wrap="square" numCol="2" rtlCol="0">
            <a:spAutoFit/>
          </a:bodyPr>
          <a:lstStyle/>
          <a:p>
            <a:endParaRPr lang="en-US" sz="2400" dirty="0" smtClean="0"/>
          </a:p>
          <a:p>
            <a:endParaRPr lang="en-US" sz="2400" dirty="0"/>
          </a:p>
          <a:p>
            <a:endParaRPr lang="en-US" sz="2400" dirty="0" smtClean="0"/>
          </a:p>
          <a:p>
            <a:r>
              <a:rPr lang="en-US" sz="2400" dirty="0" smtClean="0"/>
              <a:t>Aspect</a:t>
            </a:r>
          </a:p>
          <a:p>
            <a:r>
              <a:rPr lang="en-US" sz="2400" dirty="0" smtClean="0"/>
              <a:t>Roads</a:t>
            </a:r>
          </a:p>
          <a:p>
            <a:r>
              <a:rPr lang="en-US" sz="2400" dirty="0" smtClean="0"/>
              <a:t>Crops</a:t>
            </a:r>
          </a:p>
        </p:txBody>
      </p:sp>
      <p:pic>
        <p:nvPicPr>
          <p:cNvPr id="13" name="Picture 12"/>
          <p:cNvPicPr>
            <a:picLocks noChangeAspect="1"/>
          </p:cNvPicPr>
          <p:nvPr/>
        </p:nvPicPr>
        <p:blipFill>
          <a:blip r:embed="rId3"/>
          <a:stretch>
            <a:fillRect/>
          </a:stretch>
        </p:blipFill>
        <p:spPr>
          <a:xfrm>
            <a:off x="6518402" y="556093"/>
            <a:ext cx="5096949" cy="5124389"/>
          </a:xfrm>
          <a:prstGeom prst="rect">
            <a:avLst/>
          </a:prstGeom>
        </p:spPr>
      </p:pic>
      <p:sp>
        <p:nvSpPr>
          <p:cNvPr id="6" name="Rectangle 5"/>
          <p:cNvSpPr/>
          <p:nvPr/>
        </p:nvSpPr>
        <p:spPr>
          <a:xfrm>
            <a:off x="131805" y="1442728"/>
            <a:ext cx="6096000" cy="3590727"/>
          </a:xfrm>
          <a:prstGeom prst="rect">
            <a:avLst/>
          </a:prstGeom>
        </p:spPr>
        <p:txBody>
          <a:bodyPr>
            <a:spAutoFit/>
          </a:bodyPr>
          <a:lstStyle/>
          <a:p>
            <a:pPr marL="342900" lvl="0" indent="-342900">
              <a:spcBef>
                <a:spcPts val="200"/>
              </a:spcBef>
              <a:buClr>
                <a:srgbClr val="2E8652"/>
              </a:buClr>
              <a:buFont typeface="Webdings" panose="05030102010509060703" pitchFamily="18" charset="2"/>
              <a:buChar char="4"/>
            </a:pPr>
            <a:r>
              <a:rPr lang="en-US" sz="2800" dirty="0">
                <a:latin typeface="Century Gothic" panose="020B0502020202020204" pitchFamily="34" charset="0"/>
              </a:rPr>
              <a:t>The result: a map showing areas most vulnerable to </a:t>
            </a:r>
            <a:r>
              <a:rPr lang="en-US" sz="2800" dirty="0" err="1">
                <a:latin typeface="Century Gothic" panose="020B0502020202020204" pitchFamily="34" charset="0"/>
              </a:rPr>
              <a:t>cheatgrass</a:t>
            </a:r>
            <a:r>
              <a:rPr lang="en-US" sz="2800" dirty="0">
                <a:latin typeface="Century Gothic" panose="020B0502020202020204" pitchFamily="34" charset="0"/>
              </a:rPr>
              <a:t> invasion based </a:t>
            </a:r>
            <a:r>
              <a:rPr lang="en-US" sz="2800" dirty="0" smtClean="0">
                <a:latin typeface="Century Gothic" panose="020B0502020202020204" pitchFamily="34" charset="0"/>
              </a:rPr>
              <a:t>upon</a:t>
            </a:r>
          </a:p>
          <a:p>
            <a:pPr lvl="0">
              <a:spcBef>
                <a:spcPts val="200"/>
              </a:spcBef>
              <a:buClr>
                <a:srgbClr val="2E8652"/>
              </a:buClr>
            </a:pPr>
            <a:endParaRPr lang="en-US" sz="2800" dirty="0" smtClean="0">
              <a:latin typeface="Century Gothic" panose="020B0502020202020204" pitchFamily="34" charset="0"/>
            </a:endParaRPr>
          </a:p>
          <a:p>
            <a:pPr marL="342900" lvl="0" indent="-342900">
              <a:spcBef>
                <a:spcPts val="200"/>
              </a:spcBef>
              <a:buClr>
                <a:srgbClr val="2E8652"/>
              </a:buClr>
              <a:buFont typeface="Webdings" panose="05030102010509060703" pitchFamily="18" charset="2"/>
              <a:buChar char="4"/>
            </a:pPr>
            <a:r>
              <a:rPr lang="en-US" sz="2800" dirty="0" smtClean="0">
                <a:latin typeface="Century Gothic" panose="020B0502020202020204" pitchFamily="34" charset="0"/>
              </a:rPr>
              <a:t>The highest vulnerability is located in the northeastern and southwestern portion of the park. </a:t>
            </a:r>
            <a:endParaRPr lang="en-US" sz="2800" dirty="0">
              <a:latin typeface="Century Gothic" panose="020B0502020202020204" pitchFamily="34" charset="0"/>
            </a:endParaRPr>
          </a:p>
        </p:txBody>
      </p:sp>
      <p:pic>
        <p:nvPicPr>
          <p:cNvPr id="18" name="Picture 17"/>
          <p:cNvPicPr>
            <a:picLocks noChangeAspect="1"/>
          </p:cNvPicPr>
          <p:nvPr/>
        </p:nvPicPr>
        <p:blipFill rotWithShape="1">
          <a:blip r:embed="rId4" cstate="screen">
            <a:extLst>
              <a:ext uri="{28A0092B-C50C-407E-A947-70E740481C1C}">
                <a14:useLocalDpi xmlns:a14="http://schemas.microsoft.com/office/drawing/2010/main" val="0"/>
              </a:ext>
            </a:extLst>
          </a:blip>
          <a:srcRect l="3129" t="90910" r="92005" b="4133"/>
          <a:stretch/>
        </p:blipFill>
        <p:spPr>
          <a:xfrm>
            <a:off x="7425638" y="5981896"/>
            <a:ext cx="574431" cy="757208"/>
          </a:xfrm>
          <a:prstGeom prst="rect">
            <a:avLst/>
          </a:prstGeom>
        </p:spPr>
      </p:pic>
      <p:pic>
        <p:nvPicPr>
          <p:cNvPr id="19" name="Picture 18"/>
          <p:cNvPicPr>
            <a:picLocks noChangeAspect="1"/>
          </p:cNvPicPr>
          <p:nvPr/>
        </p:nvPicPr>
        <p:blipFill rotWithShape="1">
          <a:blip r:embed="rId5" cstate="screen">
            <a:extLst>
              <a:ext uri="{28A0092B-C50C-407E-A947-70E740481C1C}">
                <a14:useLocalDpi xmlns:a14="http://schemas.microsoft.com/office/drawing/2010/main" val="0"/>
              </a:ext>
            </a:extLst>
          </a:blip>
          <a:srcRect l="3029" t="81050" r="92237" b="13527"/>
          <a:stretch/>
        </p:blipFill>
        <p:spPr>
          <a:xfrm>
            <a:off x="4498163" y="5962137"/>
            <a:ext cx="466883" cy="544654"/>
          </a:xfrm>
          <a:prstGeom prst="rect">
            <a:avLst/>
          </a:prstGeom>
        </p:spPr>
      </p:pic>
      <p:pic>
        <p:nvPicPr>
          <p:cNvPr id="21" name="Picture 20"/>
          <p:cNvPicPr>
            <a:picLocks noChangeAspect="1"/>
          </p:cNvPicPr>
          <p:nvPr/>
        </p:nvPicPr>
        <p:blipFill rotWithShape="1">
          <a:blip r:embed="rId6" cstate="screen">
            <a:extLst>
              <a:ext uri="{28A0092B-C50C-407E-A947-70E740481C1C}">
                <a14:useLocalDpi xmlns:a14="http://schemas.microsoft.com/office/drawing/2010/main" val="0"/>
              </a:ext>
            </a:extLst>
          </a:blip>
          <a:srcRect l="40474" t="84740" r="25238" b="7739"/>
          <a:stretch/>
        </p:blipFill>
        <p:spPr>
          <a:xfrm>
            <a:off x="9798274" y="6163057"/>
            <a:ext cx="1817077" cy="515815"/>
          </a:xfrm>
          <a:prstGeom prst="rect">
            <a:avLst/>
          </a:prstGeom>
        </p:spPr>
      </p:pic>
      <p:sp>
        <p:nvSpPr>
          <p:cNvPr id="22" name="TextBox 21"/>
          <p:cNvSpPr txBox="1"/>
          <p:nvPr/>
        </p:nvSpPr>
        <p:spPr>
          <a:xfrm>
            <a:off x="4965046" y="5981896"/>
            <a:ext cx="2259708" cy="600164"/>
          </a:xfrm>
          <a:prstGeom prst="rect">
            <a:avLst/>
          </a:prstGeom>
          <a:noFill/>
        </p:spPr>
        <p:txBody>
          <a:bodyPr wrap="square" rtlCol="0">
            <a:spAutoFit/>
          </a:bodyPr>
          <a:lstStyle/>
          <a:p>
            <a:r>
              <a:rPr lang="en-US" sz="1100" dirty="0" smtClean="0">
                <a:latin typeface="Century Gothic" panose="020B0502020202020204" pitchFamily="34" charset="0"/>
              </a:rPr>
              <a:t>3 Mile Buffer Around Park</a:t>
            </a:r>
          </a:p>
          <a:p>
            <a:r>
              <a:rPr lang="en-US" sz="1100" dirty="0" smtClean="0">
                <a:latin typeface="Century Gothic" panose="020B0502020202020204" pitchFamily="34" charset="0"/>
              </a:rPr>
              <a:t>Colorado National</a:t>
            </a:r>
          </a:p>
          <a:p>
            <a:r>
              <a:rPr lang="en-US" sz="1100" dirty="0" smtClean="0">
                <a:latin typeface="Century Gothic" panose="020B0502020202020204" pitchFamily="34" charset="0"/>
              </a:rPr>
              <a:t> Monument Boundary</a:t>
            </a:r>
            <a:endParaRPr lang="en-US" sz="1100" dirty="0">
              <a:latin typeface="Century Gothic" panose="020B0502020202020204" pitchFamily="34" charset="0"/>
            </a:endParaRPr>
          </a:p>
        </p:txBody>
      </p:sp>
      <p:sp>
        <p:nvSpPr>
          <p:cNvPr id="23" name="TextBox 22"/>
          <p:cNvSpPr txBox="1"/>
          <p:nvPr/>
        </p:nvSpPr>
        <p:spPr>
          <a:xfrm>
            <a:off x="8000069" y="6032541"/>
            <a:ext cx="1711570" cy="646331"/>
          </a:xfrm>
          <a:prstGeom prst="rect">
            <a:avLst/>
          </a:prstGeom>
          <a:noFill/>
        </p:spPr>
        <p:txBody>
          <a:bodyPr wrap="square" rtlCol="0">
            <a:spAutoFit/>
          </a:bodyPr>
          <a:lstStyle/>
          <a:p>
            <a:r>
              <a:rPr lang="en-US" sz="1200" dirty="0" smtClean="0">
                <a:latin typeface="Century Gothic" panose="020B0502020202020204" pitchFamily="34" charset="0"/>
              </a:rPr>
              <a:t>High: 0.916</a:t>
            </a:r>
          </a:p>
          <a:p>
            <a:endParaRPr lang="en-US" sz="1200" dirty="0" smtClean="0">
              <a:latin typeface="Century Gothic" panose="020B0502020202020204" pitchFamily="34" charset="0"/>
            </a:endParaRPr>
          </a:p>
          <a:p>
            <a:r>
              <a:rPr lang="en-US" sz="1200" dirty="0" smtClean="0">
                <a:latin typeface="Century Gothic" panose="020B0502020202020204" pitchFamily="34" charset="0"/>
              </a:rPr>
              <a:t>Low: 5.52e-9</a:t>
            </a:r>
            <a:endParaRPr lang="en-US" sz="1200" dirty="0">
              <a:latin typeface="Century Gothic" panose="020B0502020202020204" pitchFamily="34" charset="0"/>
            </a:endParaRPr>
          </a:p>
        </p:txBody>
      </p:sp>
      <p:sp>
        <p:nvSpPr>
          <p:cNvPr id="24" name="TextBox 23"/>
          <p:cNvSpPr txBox="1"/>
          <p:nvPr/>
        </p:nvSpPr>
        <p:spPr>
          <a:xfrm>
            <a:off x="10113407" y="5766293"/>
            <a:ext cx="1186809" cy="307777"/>
          </a:xfrm>
          <a:prstGeom prst="rect">
            <a:avLst/>
          </a:prstGeom>
          <a:noFill/>
        </p:spPr>
        <p:txBody>
          <a:bodyPr wrap="square" rtlCol="0">
            <a:spAutoFit/>
          </a:bodyPr>
          <a:lstStyle/>
          <a:p>
            <a:r>
              <a:rPr lang="en-US" dirty="0" smtClean="0"/>
              <a:t>Kilometers</a:t>
            </a:r>
            <a:endParaRPr lang="en-US" dirty="0"/>
          </a:p>
        </p:txBody>
      </p:sp>
      <p:sp>
        <p:nvSpPr>
          <p:cNvPr id="7" name="TextBox 6"/>
          <p:cNvSpPr txBox="1"/>
          <p:nvPr/>
        </p:nvSpPr>
        <p:spPr>
          <a:xfrm>
            <a:off x="7249476" y="5698388"/>
            <a:ext cx="1606378" cy="307777"/>
          </a:xfrm>
          <a:prstGeom prst="rect">
            <a:avLst/>
          </a:prstGeom>
          <a:noFill/>
        </p:spPr>
        <p:txBody>
          <a:bodyPr wrap="square" rtlCol="0">
            <a:spAutoFit/>
          </a:bodyPr>
          <a:lstStyle/>
          <a:p>
            <a:r>
              <a:rPr lang="en-US" dirty="0" smtClean="0"/>
              <a:t>Vulnerability</a:t>
            </a:r>
            <a:endParaRPr lang="en-US" dirty="0"/>
          </a:p>
        </p:txBody>
      </p:sp>
    </p:spTree>
    <p:extLst>
      <p:ext uri="{BB962C8B-B14F-4D97-AF65-F5344CB8AC3E}">
        <p14:creationId xmlns:p14="http://schemas.microsoft.com/office/powerpoint/2010/main" val="620615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000125" y="3778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dirty="0" smtClean="0"/>
              <a:t>Predicted Early Season Activity</a:t>
            </a:r>
            <a:endParaRPr lang="en-US" sz="4320" dirty="0"/>
          </a:p>
        </p:txBody>
      </p:sp>
      <p:pic>
        <p:nvPicPr>
          <p:cNvPr id="2" name="Picture 1"/>
          <p:cNvPicPr>
            <a:picLocks noChangeAspect="1"/>
          </p:cNvPicPr>
          <p:nvPr/>
        </p:nvPicPr>
        <p:blipFill rotWithShape="1">
          <a:blip r:embed="rId3"/>
          <a:srcRect r="50755"/>
          <a:stretch/>
        </p:blipFill>
        <p:spPr>
          <a:xfrm>
            <a:off x="27544" y="968069"/>
            <a:ext cx="4763071" cy="5598722"/>
          </a:xfrm>
          <a:prstGeom prst="rect">
            <a:avLst/>
          </a:prstGeom>
        </p:spPr>
      </p:pic>
      <p:pic>
        <p:nvPicPr>
          <p:cNvPr id="10" name="Picture 9"/>
          <p:cNvPicPr>
            <a:picLocks noChangeAspect="1"/>
          </p:cNvPicPr>
          <p:nvPr/>
        </p:nvPicPr>
        <p:blipFill rotWithShape="1">
          <a:blip r:embed="rId3"/>
          <a:srcRect l="50983" r="-228"/>
          <a:stretch/>
        </p:blipFill>
        <p:spPr>
          <a:xfrm>
            <a:off x="4790615" y="968068"/>
            <a:ext cx="4936798" cy="5603585"/>
          </a:xfrm>
          <a:prstGeom prst="rect">
            <a:avLst/>
          </a:prstGeom>
        </p:spPr>
      </p:pic>
      <p:sp>
        <p:nvSpPr>
          <p:cNvPr id="11" name="TextBox 10"/>
          <p:cNvSpPr txBox="1"/>
          <p:nvPr/>
        </p:nvSpPr>
        <p:spPr>
          <a:xfrm>
            <a:off x="10096450" y="980879"/>
            <a:ext cx="2095550" cy="3170099"/>
          </a:xfrm>
          <a:prstGeom prst="rect">
            <a:avLst/>
          </a:prstGeom>
          <a:noFill/>
        </p:spPr>
        <p:txBody>
          <a:bodyPr wrap="square" rtlCol="0">
            <a:spAutoFit/>
          </a:bodyPr>
          <a:lstStyle/>
          <a:p>
            <a:r>
              <a:rPr lang="en-US" sz="2000" dirty="0" smtClean="0">
                <a:latin typeface="Century Gothic" panose="020B0502020202020204" pitchFamily="34" charset="0"/>
              </a:rPr>
              <a:t>3 Mile Border Around Park</a:t>
            </a:r>
          </a:p>
          <a:p>
            <a:endParaRPr lang="en-US" sz="2000" dirty="0" smtClean="0">
              <a:latin typeface="Century Gothic" panose="020B0502020202020204" pitchFamily="34" charset="0"/>
            </a:endParaRPr>
          </a:p>
          <a:p>
            <a:r>
              <a:rPr lang="en-US" sz="2000" dirty="0" smtClean="0">
                <a:latin typeface="Century Gothic" panose="020B0502020202020204" pitchFamily="34" charset="0"/>
              </a:rPr>
              <a:t>Colorado National Monument </a:t>
            </a:r>
          </a:p>
          <a:p>
            <a:endParaRPr lang="en-US" sz="2000" dirty="0" smtClean="0">
              <a:latin typeface="Century Gothic" panose="020B0502020202020204" pitchFamily="34" charset="0"/>
            </a:endParaRPr>
          </a:p>
          <a:p>
            <a:r>
              <a:rPr lang="en-US" sz="2000" dirty="0" smtClean="0">
                <a:latin typeface="Century Gothic" panose="020B0502020202020204" pitchFamily="34" charset="0"/>
              </a:rPr>
              <a:t>Predicted Early Season Activity Locations</a:t>
            </a:r>
            <a:endParaRPr lang="en-US" sz="2000" dirty="0">
              <a:latin typeface="Century Gothic" panose="020B0502020202020204" pitchFamily="34" charset="0"/>
            </a:endParaRPr>
          </a:p>
        </p:txBody>
      </p:sp>
      <p:pic>
        <p:nvPicPr>
          <p:cNvPr id="12" name="Picture 11"/>
          <p:cNvPicPr>
            <a:picLocks noChangeAspect="1"/>
          </p:cNvPicPr>
          <p:nvPr/>
        </p:nvPicPr>
        <p:blipFill rotWithShape="1">
          <a:blip r:embed="rId4"/>
          <a:srcRect l="-2221" t="62559" r="85047" b="18605"/>
          <a:stretch/>
        </p:blipFill>
        <p:spPr>
          <a:xfrm>
            <a:off x="9702801" y="3581400"/>
            <a:ext cx="498722" cy="414630"/>
          </a:xfrm>
          <a:prstGeom prst="rect">
            <a:avLst/>
          </a:prstGeom>
        </p:spPr>
      </p:pic>
      <p:pic>
        <p:nvPicPr>
          <p:cNvPr id="13" name="Picture 12"/>
          <p:cNvPicPr>
            <a:picLocks noChangeAspect="1"/>
          </p:cNvPicPr>
          <p:nvPr/>
        </p:nvPicPr>
        <p:blipFill rotWithShape="1">
          <a:blip r:embed="rId4"/>
          <a:srcRect l="-1276" t="19883" r="84631" b="56911"/>
          <a:stretch/>
        </p:blipFill>
        <p:spPr>
          <a:xfrm>
            <a:off x="9727412" y="1097423"/>
            <a:ext cx="483387" cy="490078"/>
          </a:xfrm>
          <a:prstGeom prst="rect">
            <a:avLst/>
          </a:prstGeom>
        </p:spPr>
      </p:pic>
      <p:sp>
        <p:nvSpPr>
          <p:cNvPr id="5" name="Text Placeholder 4"/>
          <p:cNvSpPr>
            <a:spLocks noGrp="1"/>
          </p:cNvSpPr>
          <p:nvPr>
            <p:ph type="body" idx="3"/>
          </p:nvPr>
        </p:nvSpPr>
        <p:spPr>
          <a:xfrm>
            <a:off x="3806570" y="1097422"/>
            <a:ext cx="2958600" cy="4428600"/>
          </a:xfrm>
        </p:spPr>
        <p:txBody>
          <a:bodyPr/>
          <a:lstStyle/>
          <a:p>
            <a:r>
              <a:rPr lang="en-US" b="1" dirty="0" smtClean="0"/>
              <a:t>2017</a:t>
            </a:r>
            <a:endParaRPr lang="en-US" b="1" dirty="0"/>
          </a:p>
        </p:txBody>
      </p:sp>
      <p:sp>
        <p:nvSpPr>
          <p:cNvPr id="6" name="Text Placeholder 5"/>
          <p:cNvSpPr>
            <a:spLocks noGrp="1"/>
          </p:cNvSpPr>
          <p:nvPr>
            <p:ph type="body" idx="1"/>
          </p:nvPr>
        </p:nvSpPr>
        <p:spPr>
          <a:xfrm>
            <a:off x="8739725" y="1031834"/>
            <a:ext cx="2961600" cy="4421700"/>
          </a:xfrm>
        </p:spPr>
        <p:txBody>
          <a:bodyPr/>
          <a:lstStyle/>
          <a:p>
            <a:r>
              <a:rPr lang="en-US" b="1" dirty="0" smtClean="0"/>
              <a:t>2023</a:t>
            </a:r>
            <a:endParaRPr lang="en-US" b="1" dirty="0"/>
          </a:p>
        </p:txBody>
      </p:sp>
      <p:pic>
        <p:nvPicPr>
          <p:cNvPr id="14" name="Picture 13"/>
          <p:cNvPicPr>
            <a:picLocks noChangeAspect="1"/>
          </p:cNvPicPr>
          <p:nvPr/>
        </p:nvPicPr>
        <p:blipFill rotWithShape="1">
          <a:blip r:embed="rId4"/>
          <a:srcRect l="-812" t="40601" r="84951" b="40125"/>
          <a:stretch/>
        </p:blipFill>
        <p:spPr>
          <a:xfrm>
            <a:off x="9740900" y="2171700"/>
            <a:ext cx="460622" cy="42845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1000125" y="37782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dirty="0" smtClean="0"/>
              <a:t>Results</a:t>
            </a:r>
            <a:endParaRPr lang="en-US" sz="4320" dirty="0"/>
          </a:p>
        </p:txBody>
      </p:sp>
      <p:pic>
        <p:nvPicPr>
          <p:cNvPr id="2" name="Picture 1"/>
          <p:cNvPicPr>
            <a:picLocks noChangeAspect="1"/>
          </p:cNvPicPr>
          <p:nvPr/>
        </p:nvPicPr>
        <p:blipFill>
          <a:blip r:embed="rId3"/>
          <a:stretch>
            <a:fillRect/>
          </a:stretch>
        </p:blipFill>
        <p:spPr>
          <a:xfrm>
            <a:off x="1189822" y="857224"/>
            <a:ext cx="9672809" cy="5818998"/>
          </a:xfrm>
          <a:prstGeom prst="rect">
            <a:avLst/>
          </a:prstGeom>
        </p:spPr>
      </p:pic>
    </p:spTree>
    <p:extLst>
      <p:ext uri="{BB962C8B-B14F-4D97-AF65-F5344CB8AC3E}">
        <p14:creationId xmlns:p14="http://schemas.microsoft.com/office/powerpoint/2010/main" val="2117314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320" dirty="0" smtClean="0"/>
              <a:t>Conclusions</a:t>
            </a:r>
            <a:endParaRPr lang="en-US" sz="4320" dirty="0"/>
          </a:p>
        </p:txBody>
      </p:sp>
      <p:sp>
        <p:nvSpPr>
          <p:cNvPr id="9" name="Text Placeholder 5"/>
          <p:cNvSpPr txBox="1">
            <a:spLocks/>
          </p:cNvSpPr>
          <p:nvPr/>
        </p:nvSpPr>
        <p:spPr>
          <a:xfrm>
            <a:off x="127001" y="1287781"/>
            <a:ext cx="12065000" cy="53158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200"/>
              </a:spcBef>
              <a:buClr>
                <a:srgbClr val="2E8652"/>
              </a:buClr>
            </a:pPr>
            <a:endParaRPr lang="en-US" sz="2800" dirty="0" smtClean="0">
              <a:solidFill>
                <a:schemeClr val="tx1"/>
              </a:solidFill>
            </a:endParaRPr>
          </a:p>
          <a:p>
            <a:pPr marL="342900" indent="-342900">
              <a:spcBef>
                <a:spcPts val="200"/>
              </a:spcBef>
              <a:buClr>
                <a:srgbClr val="2E8652"/>
              </a:buClr>
              <a:buFont typeface="Webdings" panose="05030102010509060703" pitchFamily="18" charset="2"/>
              <a:buChar char="4"/>
            </a:pPr>
            <a:endParaRPr lang="en-US" sz="2800" dirty="0" smtClean="0">
              <a:solidFill>
                <a:schemeClr val="tx1"/>
              </a:solidFill>
            </a:endParaRPr>
          </a:p>
          <a:p>
            <a:pPr marL="342900" marR="0" lvl="0" indent="-342900" algn="l" defTabSz="914400" rtl="0" eaLnBrk="1" fontAlgn="auto" latinLnBrk="0" hangingPunct="1">
              <a:lnSpc>
                <a:spcPct val="90000"/>
              </a:lnSpc>
              <a:spcBef>
                <a:spcPts val="200"/>
              </a:spcBef>
              <a:spcAft>
                <a:spcPts val="0"/>
              </a:spcAft>
              <a:buClr>
                <a:srgbClr val="2E8652"/>
              </a:buClr>
              <a:buSzTx/>
              <a:buFont typeface="Webdings" panose="05030102010509060703" pitchFamily="18" charset="2"/>
              <a:buChar char="4"/>
              <a:tabLst/>
              <a:defRPr/>
            </a:pPr>
            <a:endParaRPr kumimoji="0" lang="en-US" sz="2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sp>
        <p:nvSpPr>
          <p:cNvPr id="11" name="Rectangle 10"/>
          <p:cNvSpPr/>
          <p:nvPr/>
        </p:nvSpPr>
        <p:spPr>
          <a:xfrm>
            <a:off x="4836405" y="844524"/>
            <a:ext cx="6863508" cy="4478149"/>
          </a:xfrm>
          <a:prstGeom prst="rect">
            <a:avLst/>
          </a:prstGeom>
        </p:spPr>
        <p:txBody>
          <a:bodyPr wrap="square">
            <a:spAutoFit/>
          </a:bodyPr>
          <a:lstStyle/>
          <a:p>
            <a:pPr marL="342900" indent="-342900">
              <a:spcBef>
                <a:spcPts val="200"/>
              </a:spcBef>
              <a:buClr>
                <a:srgbClr val="2E8652"/>
              </a:buClr>
              <a:buFont typeface="Webdings" panose="05030102010509060703" pitchFamily="18" charset="2"/>
              <a:buChar char="4"/>
            </a:pPr>
            <a:r>
              <a:rPr lang="en-US" sz="2800" dirty="0">
                <a:latin typeface="Century Gothic" panose="020B0502020202020204" pitchFamily="34" charset="0"/>
              </a:rPr>
              <a:t>Not all early season activity detected by satellite imagery is cheatgrass. </a:t>
            </a:r>
            <a:endParaRPr lang="en-US" sz="2800" dirty="0" smtClean="0">
              <a:latin typeface="Century Gothic" panose="020B0502020202020204" pitchFamily="34" charset="0"/>
            </a:endParaRPr>
          </a:p>
          <a:p>
            <a:pPr marL="342900" indent="-342900">
              <a:spcBef>
                <a:spcPts val="200"/>
              </a:spcBef>
              <a:buClr>
                <a:srgbClr val="2E8652"/>
              </a:buClr>
              <a:buFont typeface="Webdings" panose="05030102010509060703" pitchFamily="18" charset="2"/>
              <a:buChar char="4"/>
            </a:pPr>
            <a:r>
              <a:rPr lang="en-US" sz="2800" dirty="0" smtClean="0">
                <a:latin typeface="Century Gothic" panose="020B0502020202020204" pitchFamily="34" charset="0"/>
              </a:rPr>
              <a:t>Early </a:t>
            </a:r>
            <a:r>
              <a:rPr lang="en-US" sz="2800" dirty="0">
                <a:latin typeface="Century Gothic" panose="020B0502020202020204" pitchFamily="34" charset="0"/>
              </a:rPr>
              <a:t>Season </a:t>
            </a:r>
            <a:r>
              <a:rPr lang="en-US" sz="2800" dirty="0" smtClean="0">
                <a:latin typeface="Century Gothic" panose="020B0502020202020204" pitchFamily="34" charset="0"/>
              </a:rPr>
              <a:t>Activity can </a:t>
            </a:r>
            <a:r>
              <a:rPr lang="en-US" sz="2800" dirty="0">
                <a:latin typeface="Century Gothic" panose="020B0502020202020204" pitchFamily="34" charset="0"/>
              </a:rPr>
              <a:t>skip years</a:t>
            </a:r>
            <a:r>
              <a:rPr lang="en-US" sz="2800" dirty="0" smtClean="0">
                <a:latin typeface="Century Gothic" panose="020B0502020202020204" pitchFamily="34" charset="0"/>
              </a:rPr>
              <a:t>.</a:t>
            </a:r>
          </a:p>
          <a:p>
            <a:pPr marL="342900" indent="-342900">
              <a:spcBef>
                <a:spcPts val="200"/>
              </a:spcBef>
              <a:buClr>
                <a:srgbClr val="2E8652"/>
              </a:buClr>
              <a:buFont typeface="Webdings" panose="05030102010509060703" pitchFamily="18" charset="2"/>
              <a:buChar char="4"/>
            </a:pPr>
            <a:r>
              <a:rPr lang="en-US" sz="2800" dirty="0">
                <a:latin typeface="Century Gothic" panose="020B0502020202020204" pitchFamily="34" charset="0"/>
              </a:rPr>
              <a:t>Early Season Activity appears to be concentrated in the southwest and northeast of the park</a:t>
            </a:r>
            <a:r>
              <a:rPr lang="en-US" sz="2800" dirty="0" smtClean="0">
                <a:latin typeface="Century Gothic" panose="020B0502020202020204" pitchFamily="34" charset="0"/>
              </a:rPr>
              <a:t>.</a:t>
            </a:r>
          </a:p>
          <a:p>
            <a:pPr marL="342900" indent="-342900">
              <a:spcBef>
                <a:spcPts val="200"/>
              </a:spcBef>
              <a:buClr>
                <a:srgbClr val="2E8652"/>
              </a:buClr>
              <a:buFont typeface="Webdings" panose="05030102010509060703" pitchFamily="18" charset="2"/>
              <a:buChar char="4"/>
            </a:pPr>
            <a:r>
              <a:rPr lang="en-US" sz="2800" dirty="0" smtClean="0">
                <a:latin typeface="Century Gothic" panose="020B0502020202020204" pitchFamily="34" charset="0"/>
              </a:rPr>
              <a:t>The concentration of </a:t>
            </a:r>
            <a:r>
              <a:rPr lang="en-US" sz="2800" dirty="0">
                <a:latin typeface="Century Gothic" panose="020B0502020202020204" pitchFamily="34" charset="0"/>
              </a:rPr>
              <a:t>Early Season Activity </a:t>
            </a:r>
            <a:r>
              <a:rPr lang="en-US" sz="2800" dirty="0" smtClean="0">
                <a:latin typeface="Century Gothic" panose="020B0502020202020204" pitchFamily="34" charset="0"/>
              </a:rPr>
              <a:t>also has a similar pattern as the areas of greatest vulnerability</a:t>
            </a:r>
            <a:r>
              <a:rPr lang="en-US" sz="2800" dirty="0">
                <a:latin typeface="Century Gothic" panose="020B0502020202020204" pitchFamily="34" charset="0"/>
              </a:rPr>
              <a:t>. </a:t>
            </a: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8713" y="1882507"/>
            <a:ext cx="4477692" cy="3643476"/>
          </a:xfrm>
          <a:prstGeom prst="rect">
            <a:avLst/>
          </a:prstGeom>
        </p:spPr>
      </p:pic>
      <p:sp>
        <p:nvSpPr>
          <p:cNvPr id="4" name="TextBox 3"/>
          <p:cNvSpPr txBox="1"/>
          <p:nvPr/>
        </p:nvSpPr>
        <p:spPr>
          <a:xfrm>
            <a:off x="671391" y="5525983"/>
            <a:ext cx="3852337" cy="307777"/>
          </a:xfrm>
          <a:prstGeom prst="rect">
            <a:avLst/>
          </a:prstGeom>
          <a:noFill/>
        </p:spPr>
        <p:txBody>
          <a:bodyPr wrap="none" rtlCol="0">
            <a:spAutoFit/>
          </a:bodyPr>
          <a:lstStyle/>
          <a:p>
            <a:r>
              <a:rPr lang="en-US" dirty="0" smtClean="0">
                <a:latin typeface="Century" panose="02040604050505020304" pitchFamily="18" charset="0"/>
              </a:rPr>
              <a:t>Image Credit: Colorado National Monument</a:t>
            </a:r>
            <a:endParaRPr lang="en-US" dirty="0">
              <a:latin typeface="Century" panose="02040604050505020304" pitchFamily="18" charset="0"/>
            </a:endParaRPr>
          </a:p>
        </p:txBody>
      </p:sp>
    </p:spTree>
    <p:extLst>
      <p:ext uri="{BB962C8B-B14F-4D97-AF65-F5344CB8AC3E}">
        <p14:creationId xmlns:p14="http://schemas.microsoft.com/office/powerpoint/2010/main" val="41654070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BEBA8EAE-BF5A-486C-A8C5-ECC9F3942E4B}">
                <a14:imgProps xmlns:a14="http://schemas.microsoft.com/office/drawing/2010/main">
                  <a14:imgLayer r:embed="rId4">
                    <a14:imgEffect>
                      <a14:saturation sa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625" y="850697"/>
            <a:ext cx="12192000" cy="6013476"/>
          </a:xfrm>
          <a:prstGeom prst="rect">
            <a:avLst/>
          </a:prstGeom>
        </p:spPr>
      </p:pic>
      <p:sp>
        <p:nvSpPr>
          <p:cNvPr id="2" name="Title 1"/>
          <p:cNvSpPr>
            <a:spLocks noGrp="1"/>
          </p:cNvSpPr>
          <p:nvPr>
            <p:ph type="title"/>
          </p:nvPr>
        </p:nvSpPr>
        <p:spPr/>
        <p:txBody>
          <a:bodyPr/>
          <a:lstStyle/>
          <a:p>
            <a:r>
              <a:rPr lang="en-US" dirty="0" smtClean="0"/>
              <a:t>Limitations/Future Work</a:t>
            </a:r>
            <a:endParaRPr lang="en-US" dirty="0"/>
          </a:p>
        </p:txBody>
      </p:sp>
      <p:sp>
        <p:nvSpPr>
          <p:cNvPr id="3" name="Text Placeholder 2"/>
          <p:cNvSpPr>
            <a:spLocks noGrp="1"/>
          </p:cNvSpPr>
          <p:nvPr>
            <p:ph type="body" idx="1"/>
          </p:nvPr>
        </p:nvSpPr>
        <p:spPr>
          <a:xfrm>
            <a:off x="8626277" y="1857909"/>
            <a:ext cx="2961600" cy="5000091"/>
          </a:xfrm>
          <a:solidFill>
            <a:schemeClr val="tx2">
              <a:alpha val="75000"/>
            </a:schemeClr>
          </a:solidFill>
        </p:spPr>
        <p:txBody>
          <a:bodyPr/>
          <a:lstStyle/>
          <a:p>
            <a:pPr marL="342900" lvl="0" indent="-342900">
              <a:spcBef>
                <a:spcPts val="200"/>
              </a:spcBef>
              <a:buClr>
                <a:srgbClr val="2E8652"/>
              </a:buClr>
              <a:buFont typeface="Webdings" panose="05030102010509060703" pitchFamily="18" charset="2"/>
              <a:buChar char="4"/>
            </a:pPr>
            <a:r>
              <a:rPr lang="en-US" dirty="0" smtClean="0">
                <a:solidFill>
                  <a:schemeClr val="tx1"/>
                </a:solidFill>
              </a:rPr>
              <a:t>More ground-</a:t>
            </a:r>
            <a:r>
              <a:rPr lang="en-US" dirty="0" err="1" smtClean="0">
                <a:solidFill>
                  <a:schemeClr val="tx1"/>
                </a:solidFill>
              </a:rPr>
              <a:t>truthing</a:t>
            </a:r>
            <a:r>
              <a:rPr lang="en-US" dirty="0" smtClean="0">
                <a:solidFill>
                  <a:schemeClr val="tx1"/>
                </a:solidFill>
              </a:rPr>
              <a:t> for all the spots detected</a:t>
            </a:r>
          </a:p>
          <a:p>
            <a:pPr marL="342900" lvl="0" indent="-342900">
              <a:spcBef>
                <a:spcPts val="200"/>
              </a:spcBef>
              <a:buClr>
                <a:srgbClr val="2E8652"/>
              </a:buClr>
              <a:buFont typeface="Webdings" panose="05030102010509060703" pitchFamily="18" charset="2"/>
              <a:buChar char="4"/>
            </a:pPr>
            <a:r>
              <a:rPr lang="en-US" dirty="0" smtClean="0">
                <a:solidFill>
                  <a:schemeClr val="tx1"/>
                </a:solidFill>
              </a:rPr>
              <a:t>Continue to use both </a:t>
            </a:r>
            <a:r>
              <a:rPr lang="en-US" dirty="0">
                <a:solidFill>
                  <a:schemeClr val="tx1"/>
                </a:solidFill>
              </a:rPr>
              <a:t>L</a:t>
            </a:r>
            <a:r>
              <a:rPr lang="en-US" dirty="0" smtClean="0">
                <a:solidFill>
                  <a:schemeClr val="tx1"/>
                </a:solidFill>
              </a:rPr>
              <a:t>andsat 8 and Sentinel-2 in order to provide more accurate results</a:t>
            </a:r>
          </a:p>
          <a:p>
            <a:pPr marL="342900" lvl="0" indent="-342900">
              <a:spcBef>
                <a:spcPts val="200"/>
              </a:spcBef>
              <a:buClr>
                <a:srgbClr val="2E8652"/>
              </a:buClr>
              <a:buFont typeface="Webdings" panose="05030102010509060703" pitchFamily="18" charset="2"/>
              <a:buChar char="4"/>
            </a:pPr>
            <a:r>
              <a:rPr lang="en-US" dirty="0" smtClean="0">
                <a:solidFill>
                  <a:schemeClr val="tx1"/>
                </a:solidFill>
              </a:rPr>
              <a:t>Improved resolution for satellites</a:t>
            </a:r>
          </a:p>
          <a:p>
            <a:pPr marL="342900" lvl="0" indent="-342900">
              <a:spcBef>
                <a:spcPts val="200"/>
              </a:spcBef>
              <a:buClr>
                <a:srgbClr val="2E8652"/>
              </a:buClr>
              <a:buFont typeface="Webdings" panose="05030102010509060703" pitchFamily="18" charset="2"/>
              <a:buChar char="4"/>
            </a:pPr>
            <a:r>
              <a:rPr lang="en-US" dirty="0" smtClean="0">
                <a:solidFill>
                  <a:schemeClr val="tx1"/>
                </a:solidFill>
              </a:rPr>
              <a:t>Survey utilizing drone technology</a:t>
            </a:r>
            <a:endParaRPr lang="en-US" dirty="0"/>
          </a:p>
          <a:p>
            <a:endParaRPr lang="en-US" dirty="0"/>
          </a:p>
        </p:txBody>
      </p:sp>
      <p:sp>
        <p:nvSpPr>
          <p:cNvPr id="4" name="Text Placeholder 3"/>
          <p:cNvSpPr>
            <a:spLocks noGrp="1"/>
          </p:cNvSpPr>
          <p:nvPr>
            <p:ph type="body" idx="2"/>
          </p:nvPr>
        </p:nvSpPr>
        <p:spPr>
          <a:xfrm>
            <a:off x="4783699" y="1180363"/>
            <a:ext cx="2958600" cy="967926"/>
          </a:xfrm>
          <a:solidFill>
            <a:schemeClr val="tx2">
              <a:alpha val="75000"/>
            </a:schemeClr>
          </a:solidFill>
        </p:spPr>
        <p:txBody>
          <a:bodyPr/>
          <a:lstStyle/>
          <a:p>
            <a:pPr algn="ctr"/>
            <a:r>
              <a:rPr lang="en-US" sz="2800" dirty="0" smtClean="0"/>
              <a:t>Early Season Activity</a:t>
            </a:r>
            <a:endParaRPr lang="en-US" sz="2800" dirty="0"/>
          </a:p>
        </p:txBody>
      </p:sp>
      <p:sp>
        <p:nvSpPr>
          <p:cNvPr id="5" name="Text Placeholder 4"/>
          <p:cNvSpPr>
            <a:spLocks noGrp="1"/>
          </p:cNvSpPr>
          <p:nvPr>
            <p:ph type="body" idx="3"/>
          </p:nvPr>
        </p:nvSpPr>
        <p:spPr>
          <a:xfrm>
            <a:off x="4765440" y="2148289"/>
            <a:ext cx="2958600" cy="4709711"/>
          </a:xfrm>
          <a:solidFill>
            <a:schemeClr val="tx2">
              <a:alpha val="75000"/>
            </a:schemeClr>
          </a:solidFill>
        </p:spPr>
        <p:txBody>
          <a:bodyPr/>
          <a:lstStyle/>
          <a:p>
            <a:pPr marL="342900" lvl="0" indent="-342900">
              <a:spcBef>
                <a:spcPts val="200"/>
              </a:spcBef>
              <a:buClr>
                <a:srgbClr val="2E8652"/>
              </a:buClr>
              <a:buFont typeface="Webdings" panose="05030102010509060703" pitchFamily="18" charset="2"/>
              <a:buChar char="4"/>
            </a:pPr>
            <a:r>
              <a:rPr lang="en-US" dirty="0" smtClean="0">
                <a:solidFill>
                  <a:schemeClr val="tx1"/>
                </a:solidFill>
              </a:rPr>
              <a:t>Not accurate enough to detect just </a:t>
            </a:r>
            <a:r>
              <a:rPr lang="en-US" dirty="0" err="1" smtClean="0">
                <a:solidFill>
                  <a:schemeClr val="tx1"/>
                </a:solidFill>
              </a:rPr>
              <a:t>cheatgrass</a:t>
            </a:r>
            <a:endParaRPr lang="en-US" dirty="0" smtClean="0">
              <a:solidFill>
                <a:schemeClr val="tx1"/>
              </a:solidFill>
            </a:endParaRPr>
          </a:p>
          <a:p>
            <a:pPr marL="342900" lvl="0" indent="-342900">
              <a:spcBef>
                <a:spcPts val="200"/>
              </a:spcBef>
              <a:buClr>
                <a:srgbClr val="2E8652"/>
              </a:buClr>
              <a:buFont typeface="Webdings" panose="05030102010509060703" pitchFamily="18" charset="2"/>
              <a:buChar char="4"/>
            </a:pPr>
            <a:r>
              <a:rPr lang="en-US" dirty="0" smtClean="0">
                <a:solidFill>
                  <a:schemeClr val="tx1"/>
                </a:solidFill>
              </a:rPr>
              <a:t>Any plant that has a similar growing habit to </a:t>
            </a:r>
            <a:r>
              <a:rPr lang="en-US" dirty="0" err="1" smtClean="0">
                <a:solidFill>
                  <a:schemeClr val="tx1"/>
                </a:solidFill>
              </a:rPr>
              <a:t>cheatgrass</a:t>
            </a:r>
            <a:r>
              <a:rPr lang="en-US" dirty="0" smtClean="0">
                <a:solidFill>
                  <a:schemeClr val="tx1"/>
                </a:solidFill>
              </a:rPr>
              <a:t> will be difficult to distinguish</a:t>
            </a:r>
            <a:endParaRPr lang="en-US" dirty="0" smtClean="0"/>
          </a:p>
          <a:p>
            <a:endParaRPr lang="en-US" dirty="0"/>
          </a:p>
        </p:txBody>
      </p:sp>
      <p:sp>
        <p:nvSpPr>
          <p:cNvPr id="6" name="Text Placeholder 5"/>
          <p:cNvSpPr>
            <a:spLocks noGrp="1"/>
          </p:cNvSpPr>
          <p:nvPr>
            <p:ph type="body" idx="4"/>
          </p:nvPr>
        </p:nvSpPr>
        <p:spPr>
          <a:xfrm>
            <a:off x="8626277" y="1180363"/>
            <a:ext cx="2961600" cy="677546"/>
          </a:xfrm>
          <a:solidFill>
            <a:schemeClr val="tx2">
              <a:alpha val="75000"/>
            </a:schemeClr>
          </a:solidFill>
        </p:spPr>
        <p:txBody>
          <a:bodyPr/>
          <a:lstStyle/>
          <a:p>
            <a:pPr algn="ctr"/>
            <a:r>
              <a:rPr lang="en-US" sz="2800" dirty="0" smtClean="0"/>
              <a:t>For Future</a:t>
            </a:r>
            <a:endParaRPr lang="en-US" sz="2800" dirty="0"/>
          </a:p>
        </p:txBody>
      </p:sp>
      <p:sp>
        <p:nvSpPr>
          <p:cNvPr id="7" name="Text Placeholder 6"/>
          <p:cNvSpPr>
            <a:spLocks noGrp="1"/>
          </p:cNvSpPr>
          <p:nvPr>
            <p:ph type="body" idx="5"/>
          </p:nvPr>
        </p:nvSpPr>
        <p:spPr>
          <a:xfrm>
            <a:off x="672321" y="1180363"/>
            <a:ext cx="3051380" cy="890171"/>
          </a:xfrm>
          <a:solidFill>
            <a:schemeClr val="tx2">
              <a:alpha val="75000"/>
            </a:schemeClr>
          </a:solidFill>
        </p:spPr>
        <p:txBody>
          <a:bodyPr/>
          <a:lstStyle/>
          <a:p>
            <a:pPr algn="ctr"/>
            <a:r>
              <a:rPr lang="en-US" sz="2800" dirty="0" smtClean="0"/>
              <a:t>Satellite Imagery</a:t>
            </a:r>
            <a:endParaRPr lang="en-US" sz="2800" dirty="0"/>
          </a:p>
        </p:txBody>
      </p:sp>
      <p:sp>
        <p:nvSpPr>
          <p:cNvPr id="8" name="Text Placeholder 7"/>
          <p:cNvSpPr>
            <a:spLocks noGrp="1"/>
          </p:cNvSpPr>
          <p:nvPr>
            <p:ph type="body" idx="6"/>
          </p:nvPr>
        </p:nvSpPr>
        <p:spPr>
          <a:xfrm>
            <a:off x="672321" y="2070534"/>
            <a:ext cx="3069639" cy="4787466"/>
          </a:xfrm>
          <a:solidFill>
            <a:schemeClr val="tx2">
              <a:alpha val="75000"/>
            </a:schemeClr>
          </a:solidFill>
          <a:effectLst/>
        </p:spPr>
        <p:txBody>
          <a:bodyPr/>
          <a:lstStyle/>
          <a:p>
            <a:pPr marL="342900" lvl="0" indent="-342900">
              <a:spcBef>
                <a:spcPts val="200"/>
              </a:spcBef>
              <a:buClr>
                <a:srgbClr val="2E8652"/>
              </a:buClr>
              <a:buFont typeface="Webdings" panose="05030102010509060703" pitchFamily="18" charset="2"/>
              <a:buChar char="4"/>
            </a:pPr>
            <a:r>
              <a:rPr lang="en-US" dirty="0" smtClean="0">
                <a:solidFill>
                  <a:schemeClr val="tx1"/>
                </a:solidFill>
              </a:rPr>
              <a:t>Several maps during peaks and </a:t>
            </a:r>
            <a:r>
              <a:rPr lang="en-US" dirty="0" err="1" smtClean="0">
                <a:solidFill>
                  <a:schemeClr val="tx1"/>
                </a:solidFill>
              </a:rPr>
              <a:t>dieoffs</a:t>
            </a:r>
            <a:r>
              <a:rPr lang="en-US" dirty="0" smtClean="0">
                <a:solidFill>
                  <a:schemeClr val="tx1"/>
                </a:solidFill>
              </a:rPr>
              <a:t> couldn’t be used due to clouds cover</a:t>
            </a:r>
          </a:p>
          <a:p>
            <a:pPr marL="342900" lvl="0" indent="-342900">
              <a:spcBef>
                <a:spcPts val="200"/>
              </a:spcBef>
              <a:buClr>
                <a:srgbClr val="2E8652"/>
              </a:buClr>
              <a:buFont typeface="Webdings" panose="05030102010509060703" pitchFamily="18" charset="2"/>
              <a:buChar char="4"/>
            </a:pPr>
            <a:r>
              <a:rPr lang="en-US" dirty="0" smtClean="0">
                <a:solidFill>
                  <a:schemeClr val="tx1"/>
                </a:solidFill>
              </a:rPr>
              <a:t>Low spatial resolution of satellite imagery  </a:t>
            </a:r>
          </a:p>
          <a:p>
            <a:endParaRPr lang="en-US" dirty="0" smtClean="0"/>
          </a:p>
          <a:p>
            <a:endParaRPr lang="en-US" dirty="0" smtClean="0"/>
          </a:p>
        </p:txBody>
      </p:sp>
    </p:spTree>
    <p:extLst>
      <p:ext uri="{BB962C8B-B14F-4D97-AF65-F5344CB8AC3E}">
        <p14:creationId xmlns:p14="http://schemas.microsoft.com/office/powerpoint/2010/main" val="74645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1000125" y="377823"/>
            <a:ext cx="9413276"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b="0" i="0" u="none" strike="noStrike" cap="none">
                <a:solidFill>
                  <a:srgbClr val="2E8652"/>
                </a:solidFill>
                <a:latin typeface="Century Gothic"/>
                <a:ea typeface="Century Gothic"/>
                <a:cs typeface="Century Gothic"/>
                <a:sym typeface="Century Gothic"/>
              </a:rPr>
              <a:t>Acknowledgements</a:t>
            </a:r>
          </a:p>
        </p:txBody>
      </p:sp>
      <p:sp>
        <p:nvSpPr>
          <p:cNvPr id="275" name="Shape 275"/>
          <p:cNvSpPr txBox="1">
            <a:spLocks noGrp="1"/>
          </p:cNvSpPr>
          <p:nvPr>
            <p:ph type="body" idx="1"/>
          </p:nvPr>
        </p:nvSpPr>
        <p:spPr>
          <a:xfrm>
            <a:off x="503492" y="1434353"/>
            <a:ext cx="5933167" cy="4764636"/>
          </a:xfrm>
          <a:prstGeom prst="rect">
            <a:avLst/>
          </a:prstGeom>
          <a:noFill/>
          <a:ln>
            <a:noFill/>
          </a:ln>
        </p:spPr>
        <p:txBody>
          <a:bodyPr lIns="91425" tIns="45700" rIns="91425" bIns="45700" anchor="t" anchorCtr="0">
            <a:noAutofit/>
          </a:bodyPr>
          <a:lstStyle/>
          <a:p>
            <a:pPr lvl="0" rtl="0">
              <a:spcBef>
                <a:spcPts val="0"/>
              </a:spcBef>
              <a:buClr>
                <a:srgbClr val="757070"/>
              </a:buClr>
              <a:buSzPct val="25000"/>
              <a:buFont typeface="Arial"/>
              <a:buNone/>
            </a:pPr>
            <a:r>
              <a:rPr lang="en-US" sz="2400" dirty="0"/>
              <a:t>Ann </a:t>
            </a:r>
            <a:r>
              <a:rPr lang="en-US" sz="2400" dirty="0" smtClean="0"/>
              <a:t>Rodman, Chief of Cultural and Natural Resources, Colorado National Monument</a:t>
            </a:r>
          </a:p>
          <a:p>
            <a:pPr lvl="0" rtl="0">
              <a:spcBef>
                <a:spcPts val="0"/>
              </a:spcBef>
              <a:buClr>
                <a:srgbClr val="757070"/>
              </a:buClr>
              <a:buSzPct val="25000"/>
              <a:buFont typeface="Arial"/>
              <a:buNone/>
            </a:pPr>
            <a:r>
              <a:rPr lang="en-US" sz="2400" dirty="0" smtClean="0"/>
              <a:t>Molly Murphy, Biological Science Technician, Colorado National Monument</a:t>
            </a:r>
          </a:p>
          <a:p>
            <a:pPr>
              <a:spcBef>
                <a:spcPts val="0"/>
              </a:spcBef>
              <a:buClr>
                <a:srgbClr val="757070"/>
              </a:buClr>
              <a:buSzPct val="25000"/>
            </a:pPr>
            <a:r>
              <a:rPr lang="en-US" sz="2400" dirty="0"/>
              <a:t>Dr. Deborah Kennard, Associate Professor, </a:t>
            </a:r>
            <a:r>
              <a:rPr lang="en-US" sz="2400" dirty="0" smtClean="0"/>
              <a:t>Colorado </a:t>
            </a:r>
            <a:r>
              <a:rPr lang="en-US" sz="2400" dirty="0"/>
              <a:t>Mesa </a:t>
            </a:r>
            <a:r>
              <a:rPr lang="en-US" sz="2400" dirty="0" smtClean="0"/>
              <a:t>University</a:t>
            </a:r>
          </a:p>
          <a:p>
            <a:pPr lvl="0">
              <a:spcBef>
                <a:spcPts val="0"/>
              </a:spcBef>
              <a:buClr>
                <a:srgbClr val="757070"/>
              </a:buClr>
              <a:buSzPct val="25000"/>
            </a:pPr>
            <a:r>
              <a:rPr lang="en-US" sz="2400" dirty="0"/>
              <a:t>Dr. Kenton Ross, DEVELOP Science Advisor, NASA Langley Research </a:t>
            </a:r>
            <a:r>
              <a:rPr lang="en-US" sz="2400" dirty="0" smtClean="0"/>
              <a:t>Center</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659" y="1820599"/>
            <a:ext cx="5522750" cy="3723202"/>
          </a:xfrm>
          <a:prstGeom prst="rect">
            <a:avLst/>
          </a:prstGeom>
        </p:spPr>
      </p:pic>
      <p:sp>
        <p:nvSpPr>
          <p:cNvPr id="3" name="TextBox 2"/>
          <p:cNvSpPr txBox="1"/>
          <p:nvPr/>
        </p:nvSpPr>
        <p:spPr>
          <a:xfrm>
            <a:off x="9886060" y="5539213"/>
            <a:ext cx="2073349" cy="276999"/>
          </a:xfrm>
          <a:prstGeom prst="rect">
            <a:avLst/>
          </a:prstGeom>
          <a:noFill/>
        </p:spPr>
        <p:txBody>
          <a:bodyPr wrap="square" rtlCol="0">
            <a:spAutoFit/>
          </a:bodyPr>
          <a:lstStyle/>
          <a:p>
            <a:r>
              <a:rPr lang="en-US" sz="1200" dirty="0" smtClean="0">
                <a:latin typeface="Century Gothic" panose="020B0502020202020204" pitchFamily="34" charset="0"/>
              </a:rPr>
              <a:t>Image credit: Arline Titus</a:t>
            </a:r>
            <a:endParaRPr lang="en-US" sz="1200"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000125" y="37147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dirty="0"/>
              <a:t>Partners</a:t>
            </a:r>
          </a:p>
        </p:txBody>
      </p:sp>
      <p:sp>
        <p:nvSpPr>
          <p:cNvPr id="173" name="Shape 173"/>
          <p:cNvSpPr txBox="1"/>
          <p:nvPr/>
        </p:nvSpPr>
        <p:spPr>
          <a:xfrm>
            <a:off x="8746997" y="3470023"/>
            <a:ext cx="3445002" cy="274319"/>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pic>
        <p:nvPicPr>
          <p:cNvPr id="174" name="Shape 174"/>
          <p:cNvPicPr preferRelativeResize="0"/>
          <p:nvPr/>
        </p:nvPicPr>
        <p:blipFill>
          <a:blip r:embed="rId3">
            <a:alphaModFix/>
          </a:blip>
          <a:stretch>
            <a:fillRect/>
          </a:stretch>
        </p:blipFill>
        <p:spPr>
          <a:xfrm>
            <a:off x="318602" y="3124779"/>
            <a:ext cx="11873397" cy="3669088"/>
          </a:xfrm>
          <a:prstGeom prst="rect">
            <a:avLst/>
          </a:prstGeom>
          <a:noFill/>
          <a:ln>
            <a:noFill/>
          </a:ln>
        </p:spPr>
      </p:pic>
      <p:sp>
        <p:nvSpPr>
          <p:cNvPr id="175" name="Shape 175"/>
          <p:cNvSpPr txBox="1"/>
          <p:nvPr/>
        </p:nvSpPr>
        <p:spPr>
          <a:xfrm rot="-5400000">
            <a:off x="-1583928" y="4873408"/>
            <a:ext cx="3486458" cy="318602"/>
          </a:xfrm>
          <a:prstGeom prst="rect">
            <a:avLst/>
          </a:prstGeom>
          <a:noFill/>
          <a:ln>
            <a:noFill/>
          </a:ln>
        </p:spPr>
        <p:txBody>
          <a:bodyPr lIns="91425" tIns="91425" rIns="91425" bIns="91425" anchor="t" anchorCtr="0">
            <a:noAutofit/>
          </a:bodyPr>
          <a:lstStyle/>
          <a:p>
            <a:pPr lvl="0">
              <a:spcBef>
                <a:spcPts val="0"/>
              </a:spcBef>
              <a:buNone/>
            </a:pPr>
            <a:r>
              <a:rPr lang="en-US" dirty="0" smtClean="0">
                <a:latin typeface="Century Gothic" panose="020B0502020202020204" pitchFamily="34" charset="0"/>
              </a:rPr>
              <a:t>Photo </a:t>
            </a:r>
            <a:r>
              <a:rPr lang="en-US" dirty="0">
                <a:latin typeface="Century Gothic" panose="020B0502020202020204" pitchFamily="34" charset="0"/>
              </a:rPr>
              <a:t>credit: Travel Blue Book</a:t>
            </a:r>
          </a:p>
        </p:txBody>
      </p:sp>
      <p:sp>
        <p:nvSpPr>
          <p:cNvPr id="7" name="Text Placeholder 5"/>
          <p:cNvSpPr txBox="1">
            <a:spLocks/>
          </p:cNvSpPr>
          <p:nvPr/>
        </p:nvSpPr>
        <p:spPr>
          <a:xfrm>
            <a:off x="647600" y="990650"/>
            <a:ext cx="11220349" cy="21162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lvl="0" indent="-342900">
              <a:spcBef>
                <a:spcPts val="200"/>
              </a:spcBef>
              <a:buClr>
                <a:srgbClr val="2E8652"/>
              </a:buClr>
              <a:buFont typeface="Webdings" panose="05030102010509060703" pitchFamily="18" charset="2"/>
              <a:buChar char="4"/>
            </a:pPr>
            <a:r>
              <a:rPr lang="en-US" sz="2800" dirty="0">
                <a:solidFill>
                  <a:schemeClr val="tx1"/>
                </a:solidFill>
              </a:rPr>
              <a:t>Ann Rodman and Molly Murphy, National </a:t>
            </a:r>
            <a:r>
              <a:rPr lang="en-US" sz="2800" dirty="0" smtClean="0">
                <a:solidFill>
                  <a:schemeClr val="tx1"/>
                </a:solidFill>
              </a:rPr>
              <a:t>Park </a:t>
            </a:r>
            <a:r>
              <a:rPr lang="en-US" sz="2800" dirty="0">
                <a:solidFill>
                  <a:schemeClr val="tx1"/>
                </a:solidFill>
              </a:rPr>
              <a:t>Service, Colorado National </a:t>
            </a:r>
            <a:r>
              <a:rPr lang="en-US" sz="2800" dirty="0" smtClean="0">
                <a:solidFill>
                  <a:schemeClr val="tx1"/>
                </a:solidFill>
              </a:rPr>
              <a:t>Monument</a:t>
            </a:r>
          </a:p>
          <a:p>
            <a:pPr marL="342900" lvl="0" indent="-342900">
              <a:spcBef>
                <a:spcPts val="200"/>
              </a:spcBef>
              <a:buClr>
                <a:srgbClr val="2E8652"/>
              </a:buClr>
              <a:buFont typeface="Webdings" panose="05030102010509060703" pitchFamily="18" charset="2"/>
              <a:buChar char="4"/>
            </a:pPr>
            <a:endParaRPr lang="en-US" sz="2800" dirty="0">
              <a:solidFill>
                <a:schemeClr val="tx1"/>
              </a:solidFill>
            </a:endParaRPr>
          </a:p>
          <a:p>
            <a:pPr marL="342900" lvl="0" indent="-342900">
              <a:spcBef>
                <a:spcPts val="200"/>
              </a:spcBef>
              <a:buClr>
                <a:srgbClr val="2E8652"/>
              </a:buClr>
              <a:buFont typeface="Webdings" panose="05030102010509060703" pitchFamily="18" charset="2"/>
              <a:buChar char="4"/>
            </a:pPr>
            <a:r>
              <a:rPr lang="en-US" sz="2800" dirty="0">
                <a:solidFill>
                  <a:schemeClr val="tx1"/>
                </a:solidFill>
              </a:rPr>
              <a:t>Dr. Deborah Kennard, Colorado Mesa University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Objectives</a:t>
            </a:r>
            <a:endParaRPr lang="en-US" dirty="0"/>
          </a:p>
        </p:txBody>
      </p:sp>
      <p:sp>
        <p:nvSpPr>
          <p:cNvPr id="7" name="Text Placeholder 5"/>
          <p:cNvSpPr txBox="1">
            <a:spLocks/>
          </p:cNvSpPr>
          <p:nvPr/>
        </p:nvSpPr>
        <p:spPr>
          <a:xfrm>
            <a:off x="7004941" y="1287781"/>
            <a:ext cx="5187059" cy="531587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2E8652"/>
              </a:buClr>
              <a:buFont typeface="Webdings" panose="05030102010509060703" pitchFamily="18" charset="2"/>
              <a:buChar char="4"/>
            </a:pPr>
            <a:r>
              <a:rPr lang="en-US" sz="2800" dirty="0" smtClean="0">
                <a:solidFill>
                  <a:schemeClr val="tx1"/>
                </a:solidFill>
              </a:rPr>
              <a:t>Our objective was to create three maps using data collected from 2008 to 2017</a:t>
            </a:r>
          </a:p>
          <a:p>
            <a:pPr marL="457200" indent="-457200">
              <a:buFont typeface="+mj-lt"/>
              <a:buAutoNum type="arabicPeriod"/>
            </a:pPr>
            <a:r>
              <a:rPr lang="en-US" sz="2800" dirty="0">
                <a:solidFill>
                  <a:schemeClr val="tx1"/>
                </a:solidFill>
              </a:rPr>
              <a:t>Current </a:t>
            </a:r>
            <a:r>
              <a:rPr lang="en-US" sz="2800" dirty="0" smtClean="0">
                <a:solidFill>
                  <a:schemeClr val="tx1"/>
                </a:solidFill>
              </a:rPr>
              <a:t>distribution of Early </a:t>
            </a:r>
            <a:r>
              <a:rPr lang="en-US" sz="2800" dirty="0">
                <a:solidFill>
                  <a:schemeClr val="tx1"/>
                </a:solidFill>
              </a:rPr>
              <a:t>Season Activity </a:t>
            </a:r>
          </a:p>
          <a:p>
            <a:pPr marL="457200" indent="-457200">
              <a:buFont typeface="+mj-lt"/>
              <a:buAutoNum type="arabicPeriod"/>
            </a:pPr>
            <a:r>
              <a:rPr lang="en-US" sz="2800" dirty="0">
                <a:solidFill>
                  <a:schemeClr val="tx1"/>
                </a:solidFill>
              </a:rPr>
              <a:t>Historical Trends of Early Season Activity</a:t>
            </a:r>
            <a:r>
              <a:rPr lang="en-US" sz="2800" dirty="0" smtClean="0">
                <a:solidFill>
                  <a:schemeClr val="tx1"/>
                </a:solidFill>
              </a:rPr>
              <a:t> distribution </a:t>
            </a:r>
            <a:endParaRPr lang="en-US" sz="2800" dirty="0">
              <a:solidFill>
                <a:schemeClr val="tx1"/>
              </a:solidFill>
            </a:endParaRPr>
          </a:p>
          <a:p>
            <a:pPr marL="457200" indent="-457200">
              <a:buFont typeface="+mj-lt"/>
              <a:buAutoNum type="arabicPeriod"/>
            </a:pPr>
            <a:r>
              <a:rPr lang="en-US" sz="2800" dirty="0">
                <a:solidFill>
                  <a:schemeClr val="tx1"/>
                </a:solidFill>
              </a:rPr>
              <a:t>Forecasted Early Season Activity</a:t>
            </a:r>
            <a:r>
              <a:rPr lang="en-US" sz="2800" dirty="0" smtClean="0">
                <a:solidFill>
                  <a:schemeClr val="tx1"/>
                </a:solidFill>
              </a:rPr>
              <a:t> </a:t>
            </a:r>
            <a:r>
              <a:rPr lang="en-US" sz="2800" dirty="0">
                <a:solidFill>
                  <a:schemeClr val="tx1"/>
                </a:solidFill>
              </a:rPr>
              <a:t>distribution</a:t>
            </a:r>
          </a:p>
          <a:p>
            <a:pPr>
              <a:spcBef>
                <a:spcPts val="200"/>
              </a:spcBef>
              <a:buClr>
                <a:srgbClr val="2E8652"/>
              </a:buClr>
            </a:pPr>
            <a:endParaRPr lang="en-US" sz="2800" dirty="0" smtClean="0">
              <a:solidFill>
                <a:schemeClr val="tx1"/>
              </a:solidFill>
            </a:endParaRPr>
          </a:p>
          <a:p>
            <a:pPr marL="342900" indent="-342900">
              <a:spcBef>
                <a:spcPts val="200"/>
              </a:spcBef>
              <a:buClr>
                <a:srgbClr val="2E8652"/>
              </a:buClr>
              <a:buFont typeface="Webdings" panose="05030102010509060703" pitchFamily="18" charset="2"/>
              <a:buChar char="4"/>
            </a:pPr>
            <a:endParaRPr lang="en-US" sz="2800" dirty="0" smtClean="0">
              <a:solidFill>
                <a:schemeClr val="tx1"/>
              </a:solidFill>
            </a:endParaRPr>
          </a:p>
          <a:p>
            <a:pPr marL="342900" marR="0" lvl="0" indent="-342900" algn="l" defTabSz="914400" rtl="0" eaLnBrk="1" fontAlgn="auto" latinLnBrk="0" hangingPunct="1">
              <a:lnSpc>
                <a:spcPct val="90000"/>
              </a:lnSpc>
              <a:spcBef>
                <a:spcPts val="200"/>
              </a:spcBef>
              <a:spcAft>
                <a:spcPts val="0"/>
              </a:spcAft>
              <a:buClr>
                <a:srgbClr val="2E8652"/>
              </a:buClr>
              <a:buSzTx/>
              <a:buFont typeface="Webdings" panose="05030102010509060703" pitchFamily="18" charset="2"/>
              <a:buChar char="4"/>
              <a:tabLst/>
              <a:defRPr/>
            </a:pPr>
            <a:endParaRPr kumimoji="0" lang="en-US" sz="2000" b="0" i="0" u="none" strike="noStrike" kern="1200" cap="none" spc="0" normalizeH="0" baseline="0" noProof="0" dirty="0">
              <a:ln>
                <a:noFill/>
              </a:ln>
              <a:solidFill>
                <a:srgbClr val="E7E6E6">
                  <a:lumMod val="50000"/>
                </a:srgbClr>
              </a:solidFill>
              <a:effectLst/>
              <a:uLnTx/>
              <a:uFillTx/>
              <a:latin typeface="Century Gothic" panose="020B0502020202020204" pitchFamily="34" charset="0"/>
              <a:ea typeface="+mn-ea"/>
              <a:cs typeface="+mn-cs"/>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287780"/>
            <a:ext cx="7004941" cy="5468619"/>
          </a:xfrm>
          <a:prstGeom prst="rect">
            <a:avLst/>
          </a:prstGeom>
        </p:spPr>
      </p:pic>
      <p:sp>
        <p:nvSpPr>
          <p:cNvPr id="2" name="TextBox 1"/>
          <p:cNvSpPr txBox="1"/>
          <p:nvPr/>
        </p:nvSpPr>
        <p:spPr>
          <a:xfrm>
            <a:off x="0" y="6448622"/>
            <a:ext cx="4131325" cy="307777"/>
          </a:xfrm>
          <a:prstGeom prst="rect">
            <a:avLst/>
          </a:prstGeom>
          <a:noFill/>
        </p:spPr>
        <p:txBody>
          <a:bodyPr wrap="square" rtlCol="0">
            <a:spAutoFit/>
          </a:bodyPr>
          <a:lstStyle/>
          <a:p>
            <a:r>
              <a:rPr lang="en-US" dirty="0" smtClean="0">
                <a:latin typeface="+mj-lt"/>
              </a:rPr>
              <a:t>Image credit: Colorado National Monument</a:t>
            </a:r>
            <a:endParaRPr lang="en-US" dirty="0">
              <a:latin typeface="+mj-lt"/>
            </a:endParaRPr>
          </a:p>
        </p:txBody>
      </p:sp>
    </p:spTree>
    <p:extLst>
      <p:ext uri="{BB962C8B-B14F-4D97-AF65-F5344CB8AC3E}">
        <p14:creationId xmlns:p14="http://schemas.microsoft.com/office/powerpoint/2010/main" val="2745294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8386" y="46648"/>
            <a:ext cx="7654386" cy="4206739"/>
          </a:xfrm>
          <a:prstGeom prst="rect">
            <a:avLst/>
          </a:prstGeom>
          <a:effectLst>
            <a:reflection blurRad="114300" stA="17000" endPos="3000" dir="5400000" sy="-100000" algn="bl" rotWithShape="0"/>
          </a:effectLst>
        </p:spPr>
      </p:pic>
      <p:sp>
        <p:nvSpPr>
          <p:cNvPr id="5" name="Title 4"/>
          <p:cNvSpPr>
            <a:spLocks noGrp="1"/>
          </p:cNvSpPr>
          <p:nvPr>
            <p:ph type="title"/>
          </p:nvPr>
        </p:nvSpPr>
        <p:spPr>
          <a:xfrm>
            <a:off x="514137" y="4425685"/>
            <a:ext cx="3104717" cy="479425"/>
          </a:xfrm>
        </p:spPr>
        <p:txBody>
          <a:bodyPr>
            <a:normAutofit fontScale="90000"/>
          </a:bodyPr>
          <a:lstStyle/>
          <a:p>
            <a:r>
              <a:rPr lang="en-US" dirty="0" smtClean="0"/>
              <a:t>Study Area</a:t>
            </a:r>
            <a:endParaRPr lang="en-US" dirty="0"/>
          </a:p>
        </p:txBody>
      </p:sp>
      <p:sp>
        <p:nvSpPr>
          <p:cNvPr id="6" name="Text Placeholder 5"/>
          <p:cNvSpPr>
            <a:spLocks noGrp="1"/>
          </p:cNvSpPr>
          <p:nvPr>
            <p:ph type="body" sz="half" idx="2"/>
          </p:nvPr>
        </p:nvSpPr>
        <p:spPr>
          <a:xfrm>
            <a:off x="3618854" y="4425685"/>
            <a:ext cx="9377765" cy="2473992"/>
          </a:xfrm>
          <a:effectLst/>
        </p:spPr>
        <p:txBody>
          <a:bodyPr>
            <a:normAutofit fontScale="92500"/>
          </a:bodyPr>
          <a:lstStyle/>
          <a:p>
            <a:pPr marL="342900" lvl="0" indent="-342900">
              <a:lnSpc>
                <a:spcPct val="170000"/>
              </a:lnSpc>
              <a:spcBef>
                <a:spcPts val="200"/>
              </a:spcBef>
              <a:buClr>
                <a:srgbClr val="2E8652"/>
              </a:buClr>
              <a:buFont typeface="Webdings" panose="05030102010509060703" pitchFamily="18" charset="2"/>
              <a:buChar char="4"/>
            </a:pPr>
            <a:r>
              <a:rPr lang="en-US" sz="2400" dirty="0" smtClean="0">
                <a:solidFill>
                  <a:schemeClr val="tx1"/>
                </a:solidFill>
              </a:rPr>
              <a:t>Colorado </a:t>
            </a:r>
            <a:r>
              <a:rPr lang="en-US" sz="2400" dirty="0">
                <a:solidFill>
                  <a:schemeClr val="tx1"/>
                </a:solidFill>
              </a:rPr>
              <a:t>National Monument  </a:t>
            </a:r>
            <a:endParaRPr lang="en-US" sz="2400" dirty="0" smtClean="0">
              <a:solidFill>
                <a:schemeClr val="tx1"/>
              </a:solidFill>
            </a:endParaRPr>
          </a:p>
          <a:p>
            <a:pPr marL="342900" lvl="0" indent="-342900">
              <a:lnSpc>
                <a:spcPct val="170000"/>
              </a:lnSpc>
              <a:spcBef>
                <a:spcPts val="200"/>
              </a:spcBef>
              <a:buClr>
                <a:srgbClr val="2E8652"/>
              </a:buClr>
              <a:buFont typeface="Webdings" panose="05030102010509060703" pitchFamily="18" charset="2"/>
              <a:buChar char="4"/>
            </a:pPr>
            <a:r>
              <a:rPr lang="en-US" sz="2400" dirty="0" smtClean="0">
                <a:solidFill>
                  <a:schemeClr val="tx1"/>
                </a:solidFill>
              </a:rPr>
              <a:t>Located in western part of the state </a:t>
            </a:r>
            <a:endParaRPr lang="en-US" sz="2400" dirty="0" smtClean="0"/>
          </a:p>
          <a:p>
            <a:pPr marL="342900" lvl="0" indent="-342900">
              <a:lnSpc>
                <a:spcPct val="170000"/>
              </a:lnSpc>
              <a:spcBef>
                <a:spcPts val="200"/>
              </a:spcBef>
              <a:buClr>
                <a:srgbClr val="2E8652"/>
              </a:buClr>
              <a:buFont typeface="Webdings" panose="05030102010509060703" pitchFamily="18" charset="2"/>
              <a:buChar char="4"/>
            </a:pPr>
            <a:r>
              <a:rPr lang="en-US" sz="2400" dirty="0" smtClean="0">
                <a:solidFill>
                  <a:schemeClr val="dk1"/>
                </a:solidFill>
                <a:ea typeface="Calibri"/>
                <a:cs typeface="Calibri"/>
                <a:sym typeface="Calibri"/>
              </a:rPr>
              <a:t>Varied </a:t>
            </a:r>
            <a:r>
              <a:rPr lang="en-US" sz="2400" dirty="0">
                <a:solidFill>
                  <a:schemeClr val="dk1"/>
                </a:solidFill>
                <a:ea typeface="Calibri"/>
                <a:cs typeface="Calibri"/>
                <a:sym typeface="Calibri"/>
              </a:rPr>
              <a:t>topography that allows for diverse wildlife to </a:t>
            </a:r>
            <a:r>
              <a:rPr lang="en-US" sz="2400" dirty="0" smtClean="0">
                <a:solidFill>
                  <a:schemeClr val="dk1"/>
                </a:solidFill>
                <a:ea typeface="Calibri"/>
                <a:cs typeface="Calibri"/>
                <a:sym typeface="Calibri"/>
              </a:rPr>
              <a:t>flourish</a:t>
            </a:r>
            <a:endParaRPr lang="en-US" sz="2400" dirty="0">
              <a:solidFill>
                <a:schemeClr val="dk1"/>
              </a:solidFill>
              <a:ea typeface="Calibri"/>
              <a:cs typeface="Calibri"/>
              <a:sym typeface="Calibri"/>
            </a:endParaRPr>
          </a:p>
          <a:p>
            <a:pPr marL="342900" lvl="0" indent="-342900">
              <a:lnSpc>
                <a:spcPct val="170000"/>
              </a:lnSpc>
              <a:spcBef>
                <a:spcPts val="200"/>
              </a:spcBef>
              <a:buClr>
                <a:srgbClr val="2E8652"/>
              </a:buClr>
              <a:buFont typeface="Webdings" panose="05030102010509060703" pitchFamily="18" charset="2"/>
              <a:buChar char="4"/>
            </a:pPr>
            <a:r>
              <a:rPr lang="en-US" sz="2400" dirty="0">
                <a:solidFill>
                  <a:schemeClr val="dk1"/>
                </a:solidFill>
                <a:ea typeface="Calibri"/>
                <a:cs typeface="Calibri"/>
                <a:sym typeface="Calibri"/>
              </a:rPr>
              <a:t>Main biome: Pinyon and Juniper </a:t>
            </a:r>
            <a:r>
              <a:rPr lang="en-US" sz="2400" dirty="0" smtClean="0">
                <a:solidFill>
                  <a:schemeClr val="dk1"/>
                </a:solidFill>
                <a:ea typeface="Calibri"/>
                <a:cs typeface="Calibri"/>
                <a:sym typeface="Calibri"/>
              </a:rPr>
              <a:t>woodland</a:t>
            </a:r>
            <a:endParaRPr lang="en-US" sz="2400" dirty="0">
              <a:solidFill>
                <a:schemeClr val="dk1"/>
              </a:solidFill>
              <a:ea typeface="Calibri"/>
              <a:cs typeface="Calibri"/>
              <a:sym typeface="Calibri"/>
            </a:endParaRP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Picture Placeholder 1"/>
          <p:cNvSpPr txBox="1">
            <a:spLocks/>
          </p:cNvSpPr>
          <p:nvPr/>
        </p:nvSpPr>
        <p:spPr>
          <a:xfrm>
            <a:off x="-160421" y="46648"/>
            <a:ext cx="12192000" cy="3390904"/>
          </a:xfrm>
          <a:prstGeom prst="rect">
            <a:avLst/>
          </a:prstGeom>
        </p:spPr>
      </p:sp>
    </p:spTree>
    <p:extLst>
      <p:ext uri="{BB962C8B-B14F-4D97-AF65-F5344CB8AC3E}">
        <p14:creationId xmlns:p14="http://schemas.microsoft.com/office/powerpoint/2010/main" val="38447922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1474"/>
            <a:ext cx="10233148" cy="479425"/>
          </a:xfrm>
        </p:spPr>
        <p:txBody>
          <a:bodyPr>
            <a:normAutofit fontScale="90000"/>
          </a:bodyPr>
          <a:lstStyle/>
          <a:p>
            <a:r>
              <a:rPr lang="en-US" dirty="0" err="1" smtClean="0"/>
              <a:t>Cheatgrass</a:t>
            </a:r>
            <a:r>
              <a:rPr lang="en-US" dirty="0" smtClean="0"/>
              <a:t> (</a:t>
            </a:r>
            <a:r>
              <a:rPr lang="en-US" i="1" dirty="0" err="1" smtClean="0"/>
              <a:t>Bromus</a:t>
            </a:r>
            <a:r>
              <a:rPr lang="en-US" i="1" dirty="0" smtClean="0"/>
              <a:t> tectorum</a:t>
            </a:r>
            <a:r>
              <a:rPr lang="en-US" dirty="0" smtClean="0"/>
              <a:t>)</a:t>
            </a:r>
            <a:endParaRPr lang="en-US" dirty="0"/>
          </a:p>
        </p:txBody>
      </p:sp>
      <p:sp>
        <p:nvSpPr>
          <p:cNvPr id="7" name="Text Placeholder 4"/>
          <p:cNvSpPr txBox="1">
            <a:spLocks/>
          </p:cNvSpPr>
          <p:nvPr/>
        </p:nvSpPr>
        <p:spPr>
          <a:xfrm>
            <a:off x="8746998" y="347002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9" name="Shape 151"/>
          <p:cNvPicPr preferRelativeResize="0"/>
          <p:nvPr/>
        </p:nvPicPr>
        <p:blipFill>
          <a:blip r:embed="rId3">
            <a:alphaModFix/>
          </a:blip>
          <a:stretch>
            <a:fillRect/>
          </a:stretch>
        </p:blipFill>
        <p:spPr>
          <a:xfrm>
            <a:off x="0" y="3470023"/>
            <a:ext cx="6092982" cy="3309599"/>
          </a:xfrm>
          <a:prstGeom prst="rect">
            <a:avLst/>
          </a:prstGeom>
          <a:noFill/>
          <a:ln>
            <a:noFill/>
          </a:ln>
        </p:spPr>
      </p:pic>
      <p:pic>
        <p:nvPicPr>
          <p:cNvPr id="10" name="Shape 152"/>
          <p:cNvPicPr preferRelativeResize="0"/>
          <p:nvPr/>
        </p:nvPicPr>
        <p:blipFill>
          <a:blip r:embed="rId4">
            <a:alphaModFix/>
          </a:blip>
          <a:stretch>
            <a:fillRect/>
          </a:stretch>
        </p:blipFill>
        <p:spPr>
          <a:xfrm>
            <a:off x="6092982" y="3470024"/>
            <a:ext cx="6099019" cy="3309599"/>
          </a:xfrm>
          <a:prstGeom prst="rect">
            <a:avLst/>
          </a:prstGeom>
          <a:noFill/>
          <a:ln>
            <a:noFill/>
          </a:ln>
        </p:spPr>
      </p:pic>
      <p:sp>
        <p:nvSpPr>
          <p:cNvPr id="3" name="Rectangle 2"/>
          <p:cNvSpPr/>
          <p:nvPr/>
        </p:nvSpPr>
        <p:spPr>
          <a:xfrm>
            <a:off x="2808927" y="6502624"/>
            <a:ext cx="5107487" cy="276999"/>
          </a:xfrm>
          <a:prstGeom prst="rect">
            <a:avLst/>
          </a:prstGeom>
        </p:spPr>
        <p:txBody>
          <a:bodyPr wrap="none">
            <a:spAutoFit/>
          </a:bodyPr>
          <a:lstStyle/>
          <a:p>
            <a:pPr lvl="0" algn="r"/>
            <a:r>
              <a:rPr lang="en-US" sz="1200" kern="0" dirty="0">
                <a:solidFill>
                  <a:schemeClr val="bg1"/>
                </a:solidFill>
                <a:latin typeface="Century Gothic" panose="020B0502020202020204" pitchFamily="34" charset="0"/>
                <a:cs typeface="Arial"/>
                <a:sym typeface="Arial"/>
              </a:rPr>
              <a:t>Image credit: Montana Weed Association and Grass Awn Project </a:t>
            </a:r>
          </a:p>
        </p:txBody>
      </p:sp>
      <p:sp>
        <p:nvSpPr>
          <p:cNvPr id="8" name="Text Placeholder 5"/>
          <p:cNvSpPr txBox="1">
            <a:spLocks/>
          </p:cNvSpPr>
          <p:nvPr/>
        </p:nvSpPr>
        <p:spPr>
          <a:xfrm>
            <a:off x="1000125" y="886549"/>
            <a:ext cx="10528487" cy="258347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70000"/>
              </a:lnSpc>
              <a:spcBef>
                <a:spcPts val="200"/>
              </a:spcBef>
              <a:buClr>
                <a:srgbClr val="2E8652"/>
              </a:buClr>
              <a:buFont typeface="Webdings" panose="05030102010509060703" pitchFamily="18" charset="2"/>
              <a:buChar char="4"/>
            </a:pPr>
            <a:r>
              <a:rPr lang="en-US" sz="2400" dirty="0" smtClean="0">
                <a:solidFill>
                  <a:schemeClr val="dk1"/>
                </a:solidFill>
                <a:ea typeface="Calibri"/>
                <a:cs typeface="Calibri"/>
                <a:sym typeface="Calibri"/>
              </a:rPr>
              <a:t>Native </a:t>
            </a:r>
            <a:r>
              <a:rPr lang="en-US" sz="2400" dirty="0">
                <a:solidFill>
                  <a:schemeClr val="dk1"/>
                </a:solidFill>
                <a:ea typeface="Calibri"/>
                <a:cs typeface="Calibri"/>
                <a:sym typeface="Calibri"/>
              </a:rPr>
              <a:t>to Eurasia</a:t>
            </a:r>
          </a:p>
          <a:p>
            <a:pPr marL="342900" indent="-342900">
              <a:lnSpc>
                <a:spcPct val="170000"/>
              </a:lnSpc>
              <a:spcBef>
                <a:spcPts val="200"/>
              </a:spcBef>
              <a:buClr>
                <a:srgbClr val="2E8652"/>
              </a:buClr>
              <a:buFont typeface="Webdings" panose="05030102010509060703" pitchFamily="18" charset="2"/>
              <a:buChar char="4"/>
            </a:pPr>
            <a:r>
              <a:rPr lang="en-US" sz="2400" dirty="0">
                <a:solidFill>
                  <a:schemeClr val="dk1"/>
                </a:solidFill>
                <a:ea typeface="Calibri"/>
                <a:cs typeface="Calibri"/>
                <a:sym typeface="Calibri"/>
              </a:rPr>
              <a:t>It came to United States through a grain shipment</a:t>
            </a:r>
          </a:p>
          <a:p>
            <a:pPr marL="342900" indent="-342900">
              <a:lnSpc>
                <a:spcPct val="170000"/>
              </a:lnSpc>
              <a:spcBef>
                <a:spcPts val="200"/>
              </a:spcBef>
              <a:buClr>
                <a:srgbClr val="2E8652"/>
              </a:buClr>
              <a:buFont typeface="Webdings" panose="05030102010509060703" pitchFamily="18" charset="2"/>
              <a:buChar char="4"/>
            </a:pPr>
            <a:r>
              <a:rPr lang="en-US" sz="2400" dirty="0">
                <a:solidFill>
                  <a:schemeClr val="dk1"/>
                </a:solidFill>
                <a:ea typeface="Calibri"/>
                <a:cs typeface="Calibri"/>
                <a:sym typeface="Calibri"/>
              </a:rPr>
              <a:t>Germinates in autumn, blooms in the early spring, and dies in early summer</a:t>
            </a:r>
          </a:p>
          <a:p>
            <a:pPr marL="342900" indent="-342900">
              <a:lnSpc>
                <a:spcPct val="170000"/>
              </a:lnSpc>
              <a:spcBef>
                <a:spcPts val="200"/>
              </a:spcBef>
              <a:buClr>
                <a:srgbClr val="2E8652"/>
              </a:buClr>
              <a:buFont typeface="Webdings" panose="05030102010509060703" pitchFamily="18" charset="2"/>
              <a:buChar char="4"/>
            </a:pPr>
            <a:r>
              <a:rPr lang="en-US" sz="2400" dirty="0">
                <a:solidFill>
                  <a:schemeClr val="dk1"/>
                </a:solidFill>
                <a:ea typeface="Calibri"/>
                <a:cs typeface="Calibri"/>
                <a:sym typeface="Calibri"/>
              </a:rPr>
              <a:t>Spread throughout the US due its adaptability and germination period </a:t>
            </a:r>
          </a:p>
          <a:p>
            <a:pPr marL="342900" indent="-342900">
              <a:lnSpc>
                <a:spcPct val="170000"/>
              </a:lnSpc>
              <a:spcBef>
                <a:spcPts val="200"/>
              </a:spcBef>
              <a:buClr>
                <a:srgbClr val="2E8652"/>
              </a:buClr>
              <a:buFont typeface="Webdings" panose="05030102010509060703" pitchFamily="18" charset="2"/>
              <a:buChar char="4"/>
            </a:pPr>
            <a:endParaRPr lang="en-US" sz="2400" dirty="0">
              <a:solidFill>
                <a:schemeClr val="dk1"/>
              </a:solidFill>
              <a:ea typeface="Calibri"/>
              <a:cs typeface="Calibri"/>
              <a:sym typeface="Calibri"/>
            </a:endParaRPr>
          </a:p>
        </p:txBody>
      </p:sp>
    </p:spTree>
    <p:extLst>
      <p:ext uri="{BB962C8B-B14F-4D97-AF65-F5344CB8AC3E}">
        <p14:creationId xmlns:p14="http://schemas.microsoft.com/office/powerpoint/2010/main" val="35202954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txBox="1"/>
          <p:nvPr/>
        </p:nvSpPr>
        <p:spPr>
          <a:xfrm>
            <a:off x="8746997" y="3470023"/>
            <a:ext cx="3444900" cy="2742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sp>
        <p:nvSpPr>
          <p:cNvPr id="184" name="Shape 184"/>
          <p:cNvSpPr txBox="1"/>
          <p:nvPr/>
        </p:nvSpPr>
        <p:spPr>
          <a:xfrm>
            <a:off x="6345716" y="5162750"/>
            <a:ext cx="5662669" cy="1400001"/>
          </a:xfrm>
          <a:prstGeom prst="rect">
            <a:avLst/>
          </a:prstGeom>
          <a:noFill/>
          <a:ln>
            <a:noFill/>
          </a:ln>
        </p:spPr>
        <p:txBody>
          <a:bodyPr lIns="91425" tIns="91425" rIns="91425" bIns="91425" anchor="t" anchorCtr="0">
            <a:noAutofit/>
          </a:bodyPr>
          <a:lstStyle/>
          <a:p>
            <a:r>
              <a:rPr lang="en-US" sz="2800" dirty="0" smtClean="0">
                <a:latin typeface="Century Gothic"/>
                <a:ea typeface="Century Gothic"/>
                <a:cs typeface="Century Gothic"/>
                <a:sym typeface="Century Gothic"/>
              </a:rPr>
              <a:t>It </a:t>
            </a:r>
            <a:r>
              <a:rPr lang="en-US" sz="2800" dirty="0">
                <a:latin typeface="Century Gothic"/>
                <a:ea typeface="Century Gothic"/>
                <a:cs typeface="Century Gothic"/>
                <a:sym typeface="Century Gothic"/>
              </a:rPr>
              <a:t>out competes native </a:t>
            </a:r>
            <a:r>
              <a:rPr lang="en-US" sz="2800" dirty="0" smtClean="0">
                <a:latin typeface="Century Gothic"/>
                <a:ea typeface="Century Gothic"/>
                <a:cs typeface="Century Gothic"/>
                <a:sym typeface="Century Gothic"/>
              </a:rPr>
              <a:t>species and disrupts </a:t>
            </a:r>
            <a:r>
              <a:rPr lang="en-US" sz="2800" dirty="0">
                <a:latin typeface="Century Gothic"/>
                <a:ea typeface="Century Gothic"/>
                <a:cs typeface="Century Gothic"/>
                <a:sym typeface="Century Gothic"/>
              </a:rPr>
              <a:t>area’s unique </a:t>
            </a:r>
            <a:r>
              <a:rPr lang="en-US" sz="2800" dirty="0" smtClean="0">
                <a:latin typeface="Century Gothic"/>
                <a:ea typeface="Century Gothic"/>
                <a:cs typeface="Century Gothic"/>
                <a:sym typeface="Century Gothic"/>
              </a:rPr>
              <a:t>ecosystem</a:t>
            </a:r>
            <a:endParaRPr lang="en-US" sz="2800" dirty="0">
              <a:latin typeface="Century Gothic"/>
              <a:ea typeface="Century Gothic"/>
              <a:cs typeface="Century Gothic"/>
              <a:sym typeface="Century Gothic"/>
            </a:endParaRPr>
          </a:p>
          <a:p>
            <a:pPr lvl="0">
              <a:spcBef>
                <a:spcPts val="0"/>
              </a:spcBef>
              <a:buNone/>
            </a:pPr>
            <a:endParaRPr lang="en-US" dirty="0">
              <a:latin typeface="Century Gothic"/>
              <a:ea typeface="Century Gothic"/>
              <a:cs typeface="Century Gothic"/>
              <a:sym typeface="Century Gothic"/>
            </a:endParaRPr>
          </a:p>
        </p:txBody>
      </p:sp>
      <p:sp>
        <p:nvSpPr>
          <p:cNvPr id="185" name="Shape 185"/>
          <p:cNvSpPr txBox="1"/>
          <p:nvPr/>
        </p:nvSpPr>
        <p:spPr>
          <a:xfrm>
            <a:off x="495759" y="5243629"/>
            <a:ext cx="5074847" cy="1400001"/>
          </a:xfrm>
          <a:prstGeom prst="rect">
            <a:avLst/>
          </a:prstGeom>
          <a:noFill/>
          <a:ln>
            <a:noFill/>
          </a:ln>
        </p:spPr>
        <p:txBody>
          <a:bodyPr lIns="91425" tIns="91425" rIns="91425" bIns="91425" anchor="t" anchorCtr="0">
            <a:noAutofit/>
          </a:bodyPr>
          <a:lstStyle/>
          <a:p>
            <a:pPr lvl="0" rtl="0">
              <a:lnSpc>
                <a:spcPct val="90000"/>
              </a:lnSpc>
              <a:spcBef>
                <a:spcPts val="1000"/>
              </a:spcBef>
              <a:spcAft>
                <a:spcPts val="2100"/>
              </a:spcAft>
              <a:buNone/>
            </a:pPr>
            <a:r>
              <a:rPr lang="en-US" sz="2800" dirty="0" smtClean="0">
                <a:solidFill>
                  <a:schemeClr val="dk1"/>
                </a:solidFill>
                <a:latin typeface="Century Gothic"/>
                <a:ea typeface="Century Gothic"/>
                <a:cs typeface="Century Gothic"/>
                <a:sym typeface="Century Gothic"/>
              </a:rPr>
              <a:t>It </a:t>
            </a:r>
            <a:r>
              <a:rPr lang="en-US" sz="2800" dirty="0">
                <a:solidFill>
                  <a:schemeClr val="dk1"/>
                </a:solidFill>
                <a:latin typeface="Century Gothic"/>
                <a:ea typeface="Century Gothic"/>
                <a:cs typeface="Century Gothic"/>
                <a:sym typeface="Century Gothic"/>
              </a:rPr>
              <a:t>i</a:t>
            </a:r>
            <a:r>
              <a:rPr lang="en-US" sz="2800" dirty="0" smtClean="0">
                <a:solidFill>
                  <a:schemeClr val="dk1"/>
                </a:solidFill>
                <a:latin typeface="Century Gothic"/>
                <a:ea typeface="Century Gothic"/>
                <a:cs typeface="Century Gothic"/>
                <a:sym typeface="Century Gothic"/>
              </a:rPr>
              <a:t>ncreases </a:t>
            </a:r>
            <a:r>
              <a:rPr lang="en-US" sz="2800" dirty="0">
                <a:solidFill>
                  <a:schemeClr val="dk1"/>
                </a:solidFill>
                <a:latin typeface="Century Gothic"/>
                <a:ea typeface="Century Gothic"/>
                <a:cs typeface="Century Gothic"/>
                <a:sym typeface="Century Gothic"/>
              </a:rPr>
              <a:t>the risk and frequency of wildfire in the </a:t>
            </a:r>
            <a:r>
              <a:rPr lang="en-US" sz="2800" dirty="0" smtClean="0">
                <a:solidFill>
                  <a:schemeClr val="dk1"/>
                </a:solidFill>
                <a:latin typeface="Century Gothic"/>
                <a:ea typeface="Century Gothic"/>
                <a:cs typeface="Century Gothic"/>
                <a:sym typeface="Century Gothic"/>
              </a:rPr>
              <a:t>monument</a:t>
            </a:r>
            <a:endParaRPr lang="en-US" sz="2800" dirty="0">
              <a:solidFill>
                <a:schemeClr val="dk1"/>
              </a:solidFill>
              <a:latin typeface="Century Gothic"/>
              <a:ea typeface="Century Gothic"/>
              <a:cs typeface="Century Gothic"/>
              <a:sym typeface="Century Gothic"/>
            </a:endParaRPr>
          </a:p>
        </p:txBody>
      </p:sp>
      <p:sp>
        <p:nvSpPr>
          <p:cNvPr id="186" name="Shape 186"/>
          <p:cNvSpPr txBox="1"/>
          <p:nvPr/>
        </p:nvSpPr>
        <p:spPr>
          <a:xfrm>
            <a:off x="211962" y="1192638"/>
            <a:ext cx="10045729" cy="619200"/>
          </a:xfrm>
          <a:prstGeom prst="rect">
            <a:avLst/>
          </a:prstGeom>
          <a:noFill/>
          <a:ln>
            <a:noFill/>
          </a:ln>
        </p:spPr>
        <p:txBody>
          <a:bodyPr lIns="91425" tIns="91425" rIns="91425" bIns="91425" anchor="t" anchorCtr="0">
            <a:noAutofit/>
          </a:bodyPr>
          <a:lstStyle/>
          <a:p>
            <a:pPr lvl="0">
              <a:spcBef>
                <a:spcPts val="0"/>
              </a:spcBef>
              <a:buNone/>
            </a:pPr>
            <a:r>
              <a:rPr lang="en-US" sz="2800" dirty="0" err="1">
                <a:latin typeface="Century Gothic"/>
                <a:ea typeface="Century Gothic"/>
                <a:cs typeface="Century Gothic"/>
                <a:sym typeface="Century Gothic"/>
              </a:rPr>
              <a:t>Cheatgrass</a:t>
            </a:r>
            <a:r>
              <a:rPr lang="en-US" sz="2800" dirty="0">
                <a:latin typeface="Century Gothic"/>
                <a:ea typeface="Century Gothic"/>
                <a:cs typeface="Century Gothic"/>
                <a:sym typeface="Century Gothic"/>
              </a:rPr>
              <a:t> impacts its environment in many ways...</a:t>
            </a:r>
          </a:p>
        </p:txBody>
      </p:sp>
      <p:sp>
        <p:nvSpPr>
          <p:cNvPr id="188" name="Shape 188"/>
          <p:cNvSpPr txBox="1"/>
          <p:nvPr/>
        </p:nvSpPr>
        <p:spPr>
          <a:xfrm>
            <a:off x="211961" y="4978511"/>
            <a:ext cx="4972802" cy="161506"/>
          </a:xfrm>
          <a:prstGeom prst="rect">
            <a:avLst/>
          </a:prstGeom>
          <a:noFill/>
          <a:ln>
            <a:noFill/>
          </a:ln>
        </p:spPr>
        <p:txBody>
          <a:bodyPr lIns="91425" tIns="91425" rIns="91425" bIns="91425" anchor="ctr" anchorCtr="0">
            <a:noAutofit/>
          </a:bodyPr>
          <a:lstStyle/>
          <a:p>
            <a:pPr lvl="0" algn="ctr" rtl="0">
              <a:spcBef>
                <a:spcPts val="0"/>
              </a:spcBef>
              <a:buNone/>
            </a:pPr>
            <a:r>
              <a:rPr lang="en-US" sz="1200" dirty="0">
                <a:solidFill>
                  <a:schemeClr val="dk1"/>
                </a:solidFill>
                <a:latin typeface="Century Gothic"/>
                <a:ea typeface="Century Gothic"/>
                <a:cs typeface="Century Gothic"/>
                <a:sym typeface="Century Gothic"/>
              </a:rPr>
              <a:t>Photo credit: Durango Fire Department</a:t>
            </a:r>
          </a:p>
        </p:txBody>
      </p:sp>
      <p:sp>
        <p:nvSpPr>
          <p:cNvPr id="189" name="Shape 189"/>
          <p:cNvSpPr txBox="1"/>
          <p:nvPr/>
        </p:nvSpPr>
        <p:spPr>
          <a:xfrm>
            <a:off x="9508300" y="5444425"/>
            <a:ext cx="2632200" cy="274200"/>
          </a:xfrm>
          <a:prstGeom prst="rect">
            <a:avLst/>
          </a:prstGeom>
          <a:noFill/>
          <a:ln>
            <a:noFill/>
          </a:ln>
        </p:spPr>
        <p:txBody>
          <a:bodyPr lIns="91425" tIns="91425" rIns="91425" bIns="91425" anchor="ctr" anchorCtr="0">
            <a:noAutofit/>
          </a:bodyPr>
          <a:lstStyle/>
          <a:p>
            <a:pPr lvl="0" rtl="0">
              <a:spcBef>
                <a:spcPts val="0"/>
              </a:spcBef>
              <a:buNone/>
            </a:pPr>
            <a:endParaRPr sz="900"/>
          </a:p>
        </p:txBody>
      </p:sp>
      <p:sp>
        <p:nvSpPr>
          <p:cNvPr id="190" name="Shape 190"/>
          <p:cNvSpPr txBox="1">
            <a:spLocks noGrp="1"/>
          </p:cNvSpPr>
          <p:nvPr>
            <p:ph type="title"/>
          </p:nvPr>
        </p:nvSpPr>
        <p:spPr>
          <a:xfrm>
            <a:off x="1000125" y="371474"/>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dirty="0"/>
              <a:t>Community Concerns </a:t>
            </a:r>
          </a:p>
        </p:txBody>
      </p:sp>
      <p:sp>
        <p:nvSpPr>
          <p:cNvPr id="191" name="Shape 191"/>
          <p:cNvSpPr txBox="1"/>
          <p:nvPr/>
        </p:nvSpPr>
        <p:spPr>
          <a:xfrm>
            <a:off x="6345716" y="4834850"/>
            <a:ext cx="5000638" cy="327900"/>
          </a:xfrm>
          <a:prstGeom prst="rect">
            <a:avLst/>
          </a:prstGeom>
          <a:noFill/>
          <a:ln>
            <a:noFill/>
          </a:ln>
        </p:spPr>
        <p:txBody>
          <a:bodyPr lIns="91425" tIns="91425" rIns="91425" bIns="91425" anchor="t" anchorCtr="0">
            <a:noAutofit/>
          </a:bodyPr>
          <a:lstStyle/>
          <a:p>
            <a:pPr lvl="0" algn="ctr">
              <a:spcBef>
                <a:spcPts val="0"/>
              </a:spcBef>
              <a:buNone/>
            </a:pPr>
            <a:r>
              <a:rPr lang="en-US" sz="1200" dirty="0">
                <a:latin typeface="Century Gothic"/>
                <a:ea typeface="Century Gothic"/>
                <a:cs typeface="Century Gothic"/>
                <a:sym typeface="Century Gothic"/>
              </a:rPr>
              <a:t>Photo credit: Colorado Lifestyle </a:t>
            </a:r>
          </a:p>
        </p:txBody>
      </p:sp>
      <p:pic>
        <p:nvPicPr>
          <p:cNvPr id="192" name="Shape 192"/>
          <p:cNvPicPr preferRelativeResize="0"/>
          <p:nvPr/>
        </p:nvPicPr>
        <p:blipFill>
          <a:blip r:embed="rId3">
            <a:alphaModFix/>
          </a:blip>
          <a:stretch>
            <a:fillRect/>
          </a:stretch>
        </p:blipFill>
        <p:spPr>
          <a:xfrm>
            <a:off x="6345716" y="1935443"/>
            <a:ext cx="5354197" cy="2962894"/>
          </a:xfrm>
          <a:prstGeom prst="rect">
            <a:avLst/>
          </a:prstGeom>
          <a:noFill/>
          <a:ln>
            <a:noFill/>
          </a:ln>
          <a:effectLst>
            <a:outerShdw blurRad="50800" dist="38100" dir="2700000" algn="tl" rotWithShape="0">
              <a:prstClr val="black">
                <a:alpha val="40000"/>
              </a:prstClr>
            </a:outerShdw>
          </a:effectLst>
        </p:spPr>
      </p:pic>
      <p:pic>
        <p:nvPicPr>
          <p:cNvPr id="193" name="Shape 193"/>
          <p:cNvPicPr preferRelativeResize="0"/>
          <p:nvPr/>
        </p:nvPicPr>
        <p:blipFill>
          <a:blip r:embed="rId4">
            <a:alphaModFix/>
          </a:blip>
          <a:stretch>
            <a:fillRect/>
          </a:stretch>
        </p:blipFill>
        <p:spPr>
          <a:xfrm>
            <a:off x="495759" y="1953815"/>
            <a:ext cx="5074846" cy="2962894"/>
          </a:xfrm>
          <a:prstGeom prst="rect">
            <a:avLst/>
          </a:prstGeom>
          <a:noFill/>
          <a:ln>
            <a:noFill/>
          </a:ln>
          <a:effectLst>
            <a:outerShdw blurRad="50800" dist="38100" dir="8100000" algn="tr" rotWithShape="0">
              <a:prstClr val="black">
                <a:alpha val="40000"/>
              </a:prst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Shape 200"/>
          <p:cNvPicPr preferRelativeResize="0"/>
          <p:nvPr/>
        </p:nvPicPr>
        <p:blipFill>
          <a:blip r:embed="rId3">
            <a:alphaModFix amt="43000"/>
          </a:blip>
          <a:stretch>
            <a:fillRect/>
          </a:stretch>
        </p:blipFill>
        <p:spPr>
          <a:xfrm>
            <a:off x="0" y="0"/>
            <a:ext cx="12192000" cy="6858000"/>
          </a:xfrm>
          <a:prstGeom prst="rect">
            <a:avLst/>
          </a:prstGeom>
          <a:noFill/>
          <a:ln>
            <a:noFill/>
          </a:ln>
        </p:spPr>
      </p:pic>
      <p:sp>
        <p:nvSpPr>
          <p:cNvPr id="201" name="Shape 201"/>
          <p:cNvSpPr txBox="1">
            <a:spLocks noGrp="1"/>
          </p:cNvSpPr>
          <p:nvPr>
            <p:ph type="title"/>
          </p:nvPr>
        </p:nvSpPr>
        <p:spPr>
          <a:xfrm>
            <a:off x="979500" y="281549"/>
            <a:ext cx="102330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dirty="0"/>
              <a:t>NASA </a:t>
            </a:r>
            <a:r>
              <a:rPr lang="en-US" dirty="0" smtClean="0"/>
              <a:t>Earth Observations</a:t>
            </a:r>
            <a:endParaRPr lang="en-US" dirty="0"/>
          </a:p>
        </p:txBody>
      </p:sp>
      <p:sp>
        <p:nvSpPr>
          <p:cNvPr id="202" name="Shape 202"/>
          <p:cNvSpPr txBox="1">
            <a:spLocks noGrp="1"/>
          </p:cNvSpPr>
          <p:nvPr>
            <p:ph type="body" idx="1"/>
          </p:nvPr>
        </p:nvSpPr>
        <p:spPr>
          <a:xfrm>
            <a:off x="2471630" y="3732453"/>
            <a:ext cx="2587200" cy="662700"/>
          </a:xfrm>
          <a:prstGeom prst="rect">
            <a:avLst/>
          </a:prstGeom>
          <a:noFill/>
          <a:ln>
            <a:noFill/>
          </a:ln>
        </p:spPr>
        <p:txBody>
          <a:bodyPr lIns="91425" tIns="45700" rIns="91425" bIns="45700" anchor="t" anchorCtr="0">
            <a:noAutofit/>
          </a:bodyPr>
          <a:lstStyle/>
          <a:p>
            <a:pPr lvl="0" rtl="0">
              <a:spcBef>
                <a:spcPts val="0"/>
              </a:spcBef>
              <a:buNone/>
            </a:pPr>
            <a:r>
              <a:rPr lang="en-US" sz="2400" dirty="0"/>
              <a:t>Landsat </a:t>
            </a:r>
            <a:r>
              <a:rPr lang="en-US" sz="2400" dirty="0" smtClean="0"/>
              <a:t>5 TM</a:t>
            </a:r>
            <a:endParaRPr lang="en-US" sz="2400" dirty="0"/>
          </a:p>
        </p:txBody>
      </p:sp>
      <p:pic>
        <p:nvPicPr>
          <p:cNvPr id="203" name="Shape 203"/>
          <p:cNvPicPr preferRelativeResize="0"/>
          <p:nvPr/>
        </p:nvPicPr>
        <p:blipFill>
          <a:blip r:embed="rId4">
            <a:alphaModFix/>
          </a:blip>
          <a:stretch>
            <a:fillRect/>
          </a:stretch>
        </p:blipFill>
        <p:spPr>
          <a:xfrm>
            <a:off x="2107354" y="1274522"/>
            <a:ext cx="2754124" cy="2608728"/>
          </a:xfrm>
          <a:prstGeom prst="rect">
            <a:avLst/>
          </a:prstGeom>
          <a:noFill/>
          <a:ln>
            <a:noFill/>
          </a:ln>
        </p:spPr>
      </p:pic>
      <p:pic>
        <p:nvPicPr>
          <p:cNvPr id="204" name="Shape 204"/>
          <p:cNvPicPr preferRelativeResize="0"/>
          <p:nvPr/>
        </p:nvPicPr>
        <p:blipFill>
          <a:blip r:embed="rId5">
            <a:alphaModFix/>
          </a:blip>
          <a:stretch>
            <a:fillRect/>
          </a:stretch>
        </p:blipFill>
        <p:spPr>
          <a:xfrm>
            <a:off x="6657612" y="977587"/>
            <a:ext cx="2754149" cy="2553801"/>
          </a:xfrm>
          <a:prstGeom prst="rect">
            <a:avLst/>
          </a:prstGeom>
          <a:noFill/>
          <a:ln>
            <a:noFill/>
          </a:ln>
        </p:spPr>
      </p:pic>
      <p:pic>
        <p:nvPicPr>
          <p:cNvPr id="205" name="Shape 205"/>
          <p:cNvPicPr preferRelativeResize="0"/>
          <p:nvPr/>
        </p:nvPicPr>
        <p:blipFill>
          <a:blip r:embed="rId6">
            <a:alphaModFix/>
          </a:blip>
          <a:stretch>
            <a:fillRect/>
          </a:stretch>
        </p:blipFill>
        <p:spPr>
          <a:xfrm>
            <a:off x="8171877" y="3637792"/>
            <a:ext cx="3180825" cy="2394450"/>
          </a:xfrm>
          <a:prstGeom prst="rect">
            <a:avLst/>
          </a:prstGeom>
          <a:noFill/>
          <a:ln>
            <a:noFill/>
          </a:ln>
        </p:spPr>
      </p:pic>
      <p:pic>
        <p:nvPicPr>
          <p:cNvPr id="206" name="Shape 206"/>
          <p:cNvPicPr preferRelativeResize="0"/>
          <p:nvPr/>
        </p:nvPicPr>
        <p:blipFill>
          <a:blip r:embed="rId7">
            <a:alphaModFix/>
          </a:blip>
          <a:stretch>
            <a:fillRect/>
          </a:stretch>
        </p:blipFill>
        <p:spPr>
          <a:xfrm>
            <a:off x="1184755" y="4001677"/>
            <a:ext cx="2371847" cy="1772872"/>
          </a:xfrm>
          <a:prstGeom prst="rect">
            <a:avLst/>
          </a:prstGeom>
          <a:noFill/>
          <a:ln>
            <a:noFill/>
          </a:ln>
        </p:spPr>
      </p:pic>
      <p:sp>
        <p:nvSpPr>
          <p:cNvPr id="207" name="Shape 207"/>
          <p:cNvSpPr txBox="1"/>
          <p:nvPr/>
        </p:nvSpPr>
        <p:spPr>
          <a:xfrm>
            <a:off x="5849712" y="5085100"/>
            <a:ext cx="2505900" cy="1184100"/>
          </a:xfrm>
          <a:prstGeom prst="rect">
            <a:avLst/>
          </a:prstGeom>
          <a:noFill/>
          <a:ln>
            <a:noFill/>
          </a:ln>
        </p:spPr>
        <p:txBody>
          <a:bodyPr lIns="91425" tIns="91425" rIns="91425" bIns="91425" anchor="ctr" anchorCtr="0">
            <a:noAutofit/>
          </a:bodyPr>
          <a:lstStyle/>
          <a:p>
            <a:pPr lvl="0">
              <a:lnSpc>
                <a:spcPct val="90000"/>
              </a:lnSpc>
              <a:spcBef>
                <a:spcPts val="1000"/>
              </a:spcBef>
            </a:pPr>
            <a:r>
              <a:rPr lang="en-US" sz="2400" dirty="0" smtClean="0">
                <a:solidFill>
                  <a:srgbClr val="3F3F3F"/>
                </a:solidFill>
                <a:latin typeface="Century Gothic" panose="020B0502020202020204" pitchFamily="34" charset="0"/>
              </a:rPr>
              <a:t>Terra MODIS</a:t>
            </a:r>
            <a:endParaRPr lang="en-US" sz="2400" dirty="0">
              <a:solidFill>
                <a:srgbClr val="3F3F3F"/>
              </a:solidFill>
              <a:latin typeface="Century Gothic" panose="020B0502020202020204" pitchFamily="34" charset="0"/>
              <a:ea typeface="Century Gothic"/>
              <a:cs typeface="Century Gothic"/>
              <a:sym typeface="Century Gothic"/>
            </a:endParaRPr>
          </a:p>
        </p:txBody>
      </p:sp>
      <p:sp>
        <p:nvSpPr>
          <p:cNvPr id="208" name="Shape 208"/>
          <p:cNvSpPr txBox="1"/>
          <p:nvPr/>
        </p:nvSpPr>
        <p:spPr>
          <a:xfrm>
            <a:off x="6182275" y="3403850"/>
            <a:ext cx="3229486" cy="479400"/>
          </a:xfrm>
          <a:prstGeom prst="rect">
            <a:avLst/>
          </a:prstGeom>
          <a:noFill/>
          <a:ln>
            <a:noFill/>
          </a:ln>
        </p:spPr>
        <p:txBody>
          <a:bodyPr lIns="91425" tIns="91425" rIns="91425" bIns="91425" anchor="ctr" anchorCtr="0">
            <a:noAutofit/>
          </a:bodyPr>
          <a:lstStyle/>
          <a:p>
            <a:pPr lvl="0" rtl="0">
              <a:lnSpc>
                <a:spcPct val="90000"/>
              </a:lnSpc>
              <a:spcBef>
                <a:spcPts val="1000"/>
              </a:spcBef>
              <a:buNone/>
            </a:pPr>
            <a:r>
              <a:rPr lang="en-US" sz="2400" dirty="0">
                <a:solidFill>
                  <a:srgbClr val="3F3F3F"/>
                </a:solidFill>
                <a:latin typeface="Century Gothic"/>
                <a:ea typeface="Century Gothic"/>
                <a:cs typeface="Century Gothic"/>
                <a:sym typeface="Century Gothic"/>
              </a:rPr>
              <a:t>Landsat 8 </a:t>
            </a:r>
            <a:r>
              <a:rPr lang="en-US" sz="2400" dirty="0" smtClean="0">
                <a:solidFill>
                  <a:srgbClr val="3F3F3F"/>
                </a:solidFill>
                <a:latin typeface="Century Gothic"/>
                <a:ea typeface="Century Gothic"/>
                <a:cs typeface="Century Gothic"/>
                <a:sym typeface="Century Gothic"/>
              </a:rPr>
              <a:t>OLI &amp; TIRS</a:t>
            </a:r>
            <a:endParaRPr lang="en-US" sz="2400" dirty="0">
              <a:solidFill>
                <a:srgbClr val="3F3F3F"/>
              </a:solidFill>
              <a:latin typeface="Century Gothic"/>
              <a:ea typeface="Century Gothic"/>
              <a:cs typeface="Century Gothic"/>
              <a:sym typeface="Century Gothic"/>
            </a:endParaRPr>
          </a:p>
        </p:txBody>
      </p:sp>
      <p:sp>
        <p:nvSpPr>
          <p:cNvPr id="209" name="Shape 209"/>
          <p:cNvSpPr txBox="1"/>
          <p:nvPr/>
        </p:nvSpPr>
        <p:spPr>
          <a:xfrm>
            <a:off x="6182275" y="6408231"/>
            <a:ext cx="4150445" cy="358819"/>
          </a:xfrm>
          <a:prstGeom prst="rect">
            <a:avLst/>
          </a:prstGeom>
          <a:noFill/>
          <a:ln>
            <a:noFill/>
          </a:ln>
        </p:spPr>
        <p:txBody>
          <a:bodyPr lIns="91425" tIns="91425" rIns="91425" bIns="91425" anchor="t" anchorCtr="0">
            <a:noAutofit/>
          </a:bodyPr>
          <a:lstStyle/>
          <a:p>
            <a:pPr lvl="0">
              <a:spcBef>
                <a:spcPts val="0"/>
              </a:spcBef>
              <a:buNone/>
            </a:pPr>
            <a:r>
              <a:rPr lang="en-US" dirty="0">
                <a:latin typeface="Century Gothic"/>
                <a:ea typeface="Century Gothic"/>
                <a:cs typeface="Century Gothic"/>
                <a:sym typeface="Century Gothic"/>
              </a:rPr>
              <a:t>Image credit: </a:t>
            </a:r>
            <a:r>
              <a:rPr lang="en-US" dirty="0" smtClean="0">
                <a:latin typeface="Century Gothic"/>
                <a:ea typeface="Century Gothic"/>
                <a:cs typeface="Century Gothic"/>
                <a:sym typeface="Century Gothic"/>
              </a:rPr>
              <a:t>NASA</a:t>
            </a:r>
            <a:endParaRPr lang="en-US" dirty="0">
              <a:latin typeface="Century Gothic"/>
              <a:ea typeface="Century Gothic"/>
              <a:cs typeface="Century Gothic"/>
              <a:sym typeface="Century Gothic"/>
            </a:endParaRPr>
          </a:p>
        </p:txBody>
      </p:sp>
      <p:sp>
        <p:nvSpPr>
          <p:cNvPr id="210" name="Shape 210"/>
          <p:cNvSpPr txBox="1"/>
          <p:nvPr/>
        </p:nvSpPr>
        <p:spPr>
          <a:xfrm>
            <a:off x="1257655" y="5619703"/>
            <a:ext cx="3000000" cy="662700"/>
          </a:xfrm>
          <a:prstGeom prst="rect">
            <a:avLst/>
          </a:prstGeom>
          <a:noFill/>
          <a:ln>
            <a:noFill/>
          </a:ln>
        </p:spPr>
        <p:txBody>
          <a:bodyPr lIns="91425" tIns="91425" rIns="91425" bIns="91425" anchor="ctr" anchorCtr="0">
            <a:noAutofit/>
          </a:bodyPr>
          <a:lstStyle/>
          <a:p>
            <a:pPr lvl="0" rtl="0">
              <a:lnSpc>
                <a:spcPct val="90000"/>
              </a:lnSpc>
              <a:spcBef>
                <a:spcPts val="1000"/>
              </a:spcBef>
              <a:buNone/>
            </a:pPr>
            <a:r>
              <a:rPr lang="en-US" sz="2400" dirty="0" smtClean="0">
                <a:solidFill>
                  <a:srgbClr val="3F3F3F"/>
                </a:solidFill>
                <a:latin typeface="Century Gothic"/>
                <a:ea typeface="Century Gothic"/>
                <a:cs typeface="Century Gothic"/>
                <a:sym typeface="Century Gothic"/>
              </a:rPr>
              <a:t>Sentinel-2 MSI</a:t>
            </a:r>
            <a:endParaRPr lang="en-US" sz="2400" dirty="0">
              <a:solidFill>
                <a:srgbClr val="3F3F3F"/>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1072975" y="243975"/>
            <a:ext cx="5648400" cy="479400"/>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320" dirty="0"/>
              <a:t>Methodology: NDVI</a:t>
            </a:r>
          </a:p>
        </p:txBody>
      </p:sp>
      <p:sp>
        <p:nvSpPr>
          <p:cNvPr id="218" name="Shape 218"/>
          <p:cNvSpPr txBox="1"/>
          <p:nvPr/>
        </p:nvSpPr>
        <p:spPr>
          <a:xfrm>
            <a:off x="8746997" y="3470023"/>
            <a:ext cx="3444900" cy="274200"/>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spcAft>
                <a:spcPts val="0"/>
              </a:spcAft>
              <a:buClr>
                <a:schemeClr val="lt1"/>
              </a:buClr>
              <a:buSzPct val="25000"/>
              <a:buFont typeface="Arial"/>
              <a:buNone/>
            </a:pPr>
            <a:r>
              <a:rPr lang="en-US" sz="1200" b="0" i="0" u="none" strike="noStrike" cap="none">
                <a:solidFill>
                  <a:schemeClr val="lt1"/>
                </a:solidFill>
                <a:latin typeface="Century Gothic"/>
                <a:ea typeface="Century Gothic"/>
                <a:cs typeface="Century Gothic"/>
                <a:sym typeface="Century Gothic"/>
              </a:rPr>
              <a:t>Image Credit: Monet</a:t>
            </a:r>
          </a:p>
        </p:txBody>
      </p:sp>
      <p:pic>
        <p:nvPicPr>
          <p:cNvPr id="222" name="Shape 222" descr="Kayla_NDVI_Picture_Thing.png"/>
          <p:cNvPicPr preferRelativeResize="0"/>
          <p:nvPr/>
        </p:nvPicPr>
        <p:blipFill>
          <a:blip r:embed="rId3">
            <a:alphaModFix/>
          </a:blip>
          <a:stretch>
            <a:fillRect/>
          </a:stretch>
        </p:blipFill>
        <p:spPr>
          <a:xfrm>
            <a:off x="6106649" y="766051"/>
            <a:ext cx="4599224" cy="4052850"/>
          </a:xfrm>
          <a:prstGeom prst="rect">
            <a:avLst/>
          </a:prstGeom>
          <a:noFill/>
          <a:ln>
            <a:noFill/>
          </a:ln>
        </p:spPr>
      </p:pic>
      <p:sp>
        <p:nvSpPr>
          <p:cNvPr id="223" name="Shape 223"/>
          <p:cNvSpPr txBox="1"/>
          <p:nvPr/>
        </p:nvSpPr>
        <p:spPr>
          <a:xfrm>
            <a:off x="10813050" y="1838025"/>
            <a:ext cx="1285800" cy="1016100"/>
          </a:xfrm>
          <a:prstGeom prst="rect">
            <a:avLst/>
          </a:prstGeom>
          <a:noFill/>
          <a:ln>
            <a:noFill/>
          </a:ln>
        </p:spPr>
        <p:txBody>
          <a:bodyPr lIns="91425" tIns="91425" rIns="91425" bIns="91425" anchor="t" anchorCtr="0">
            <a:noAutofit/>
          </a:bodyPr>
          <a:lstStyle/>
          <a:p>
            <a:pPr lvl="0" rtl="0">
              <a:spcBef>
                <a:spcPts val="0"/>
              </a:spcBef>
              <a:buNone/>
            </a:pPr>
            <a:r>
              <a:rPr lang="en-US" i="1" dirty="0">
                <a:latin typeface="Century Gothic"/>
                <a:ea typeface="Century Gothic"/>
                <a:cs typeface="Century Gothic"/>
                <a:sym typeface="Century Gothic"/>
              </a:rPr>
              <a:t>To the left: Snapshot of NDVI, </a:t>
            </a:r>
            <a:r>
              <a:rPr lang="en-US" i="1" dirty="0" err="1">
                <a:latin typeface="Century Gothic"/>
                <a:ea typeface="Century Gothic"/>
                <a:cs typeface="Century Gothic"/>
                <a:sym typeface="Century Gothic"/>
              </a:rPr>
              <a:t>Dieoff</a:t>
            </a:r>
            <a:r>
              <a:rPr lang="en-US" i="1" dirty="0">
                <a:latin typeface="Century Gothic"/>
                <a:ea typeface="Century Gothic"/>
                <a:cs typeface="Century Gothic"/>
                <a:sym typeface="Century Gothic"/>
              </a:rPr>
              <a:t> Vegetation from 2016.</a:t>
            </a:r>
          </a:p>
        </p:txBody>
      </p:sp>
      <p:pic>
        <p:nvPicPr>
          <p:cNvPr id="224" name="Shape 224" descr="Kayla_Cloud_Picture_Thing.png"/>
          <p:cNvPicPr preferRelativeResize="0"/>
          <p:nvPr/>
        </p:nvPicPr>
        <p:blipFill>
          <a:blip r:embed="rId4">
            <a:alphaModFix/>
          </a:blip>
          <a:stretch>
            <a:fillRect/>
          </a:stretch>
        </p:blipFill>
        <p:spPr>
          <a:xfrm>
            <a:off x="9322699" y="3606225"/>
            <a:ext cx="2825049" cy="2944749"/>
          </a:xfrm>
          <a:prstGeom prst="rect">
            <a:avLst/>
          </a:prstGeom>
          <a:noFill/>
          <a:ln>
            <a:noFill/>
          </a:ln>
        </p:spPr>
      </p:pic>
      <p:sp>
        <p:nvSpPr>
          <p:cNvPr id="225" name="Shape 225"/>
          <p:cNvSpPr txBox="1"/>
          <p:nvPr/>
        </p:nvSpPr>
        <p:spPr>
          <a:xfrm>
            <a:off x="7841900" y="5416250"/>
            <a:ext cx="1480800" cy="1270926"/>
          </a:xfrm>
          <a:prstGeom prst="rect">
            <a:avLst/>
          </a:prstGeom>
          <a:noFill/>
          <a:ln>
            <a:noFill/>
          </a:ln>
        </p:spPr>
        <p:txBody>
          <a:bodyPr lIns="91425" tIns="91425" rIns="91425" bIns="91425" anchor="t" anchorCtr="0">
            <a:noAutofit/>
          </a:bodyPr>
          <a:lstStyle/>
          <a:p>
            <a:pPr lvl="0">
              <a:spcBef>
                <a:spcPts val="0"/>
              </a:spcBef>
              <a:buNone/>
            </a:pPr>
            <a:r>
              <a:rPr lang="en-US" i="1" dirty="0">
                <a:latin typeface="Century Gothic"/>
                <a:ea typeface="Century Gothic"/>
                <a:cs typeface="Century Gothic"/>
                <a:sym typeface="Century Gothic"/>
              </a:rPr>
              <a:t>To the right: Snapshot of </a:t>
            </a:r>
            <a:r>
              <a:rPr lang="en-US" i="1" dirty="0" smtClean="0">
                <a:latin typeface="Century Gothic"/>
                <a:ea typeface="Century Gothic"/>
                <a:cs typeface="Century Gothic"/>
                <a:sym typeface="Century Gothic"/>
              </a:rPr>
              <a:t>NDVI, Peak Vegetation from 2016</a:t>
            </a:r>
            <a:endParaRPr lang="en-US" i="1" dirty="0">
              <a:latin typeface="Century Gothic"/>
              <a:ea typeface="Century Gothic"/>
              <a:cs typeface="Century Gothic"/>
              <a:sym typeface="Century Gothic"/>
            </a:endParaRPr>
          </a:p>
        </p:txBody>
      </p:sp>
      <p:sp>
        <p:nvSpPr>
          <p:cNvPr id="13" name="Text Placeholder 5"/>
          <p:cNvSpPr txBox="1">
            <a:spLocks/>
          </p:cNvSpPr>
          <p:nvPr/>
        </p:nvSpPr>
        <p:spPr>
          <a:xfrm>
            <a:off x="175847" y="1148316"/>
            <a:ext cx="5886653" cy="5095934"/>
          </a:xfrm>
          <a:prstGeom prst="rect">
            <a:avLst/>
          </a:prstGeom>
        </p:spPr>
        <p:txBody>
          <a:bodyPr vert="horz" lIns="91440" tIns="45720" rIns="91440" bIns="45720" rtlCol="0" anchor="ct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lvl="0" indent="-342900">
              <a:spcBef>
                <a:spcPts val="200"/>
              </a:spcBef>
              <a:buClr>
                <a:srgbClr val="2E8652"/>
              </a:buClr>
              <a:buFont typeface="Webdings" panose="05030102010509060703" pitchFamily="18" charset="2"/>
              <a:buChar char="4"/>
            </a:pPr>
            <a:r>
              <a:rPr lang="en-US" sz="2800" dirty="0">
                <a:solidFill>
                  <a:schemeClr val="tx1"/>
                </a:solidFill>
              </a:rPr>
              <a:t>Used the NDVI formula:  </a:t>
            </a:r>
          </a:p>
          <a:p>
            <a:pPr marL="342900" lvl="0" indent="-342900">
              <a:spcBef>
                <a:spcPts val="200"/>
              </a:spcBef>
              <a:buClr>
                <a:srgbClr val="2E8652"/>
              </a:buClr>
              <a:buFont typeface="Webdings" panose="05030102010509060703" pitchFamily="18" charset="2"/>
              <a:buChar char="4"/>
            </a:pPr>
            <a:endParaRPr lang="en-US" sz="2800" dirty="0">
              <a:solidFill>
                <a:schemeClr val="tx1"/>
              </a:solidFill>
            </a:endParaRPr>
          </a:p>
          <a:p>
            <a:pPr marL="342900" lvl="0" indent="-342900">
              <a:spcBef>
                <a:spcPts val="200"/>
              </a:spcBef>
              <a:buClr>
                <a:srgbClr val="2E8652"/>
              </a:buClr>
              <a:buFont typeface="Webdings" panose="05030102010509060703" pitchFamily="18" charset="2"/>
              <a:buChar char="4"/>
            </a:pPr>
            <a:endParaRPr lang="en-US" sz="2800" dirty="0" smtClean="0">
              <a:solidFill>
                <a:schemeClr val="tx1"/>
              </a:solidFill>
            </a:endParaRPr>
          </a:p>
          <a:p>
            <a:pPr lvl="0">
              <a:spcBef>
                <a:spcPts val="200"/>
              </a:spcBef>
              <a:buClr>
                <a:srgbClr val="2E8652"/>
              </a:buClr>
            </a:pPr>
            <a:endParaRPr lang="en-US" sz="2800" dirty="0" smtClean="0">
              <a:solidFill>
                <a:schemeClr val="tx1"/>
              </a:solidFill>
            </a:endParaRPr>
          </a:p>
          <a:p>
            <a:pPr lvl="0">
              <a:spcBef>
                <a:spcPts val="200"/>
              </a:spcBef>
              <a:buClr>
                <a:srgbClr val="2E8652"/>
              </a:buClr>
            </a:pPr>
            <a:endParaRPr lang="en-US" sz="2800" dirty="0" smtClean="0">
              <a:solidFill>
                <a:schemeClr val="tx1"/>
              </a:solidFill>
            </a:endParaRPr>
          </a:p>
          <a:p>
            <a:pPr marL="342900" lvl="0" indent="-342900">
              <a:spcBef>
                <a:spcPts val="200"/>
              </a:spcBef>
              <a:buClr>
                <a:srgbClr val="2E8652"/>
              </a:buClr>
              <a:buFont typeface="Webdings" panose="05030102010509060703" pitchFamily="18" charset="2"/>
              <a:buChar char="4"/>
            </a:pPr>
            <a:r>
              <a:rPr lang="en-US" sz="2800" dirty="0" smtClean="0">
                <a:solidFill>
                  <a:schemeClr val="tx1"/>
                </a:solidFill>
              </a:rPr>
              <a:t>Calculated </a:t>
            </a:r>
            <a:r>
              <a:rPr lang="en-US" sz="2800" dirty="0">
                <a:solidFill>
                  <a:schemeClr val="tx1"/>
                </a:solidFill>
              </a:rPr>
              <a:t>the difference </a:t>
            </a:r>
            <a:r>
              <a:rPr lang="en-US" sz="2800" dirty="0" smtClean="0">
                <a:solidFill>
                  <a:schemeClr val="tx1"/>
                </a:solidFill>
              </a:rPr>
              <a:t>between peak </a:t>
            </a:r>
            <a:r>
              <a:rPr lang="en-US" sz="2800" dirty="0">
                <a:solidFill>
                  <a:schemeClr val="tx1"/>
                </a:solidFill>
              </a:rPr>
              <a:t>greenness </a:t>
            </a:r>
            <a:r>
              <a:rPr lang="en-US" sz="2800" dirty="0" smtClean="0">
                <a:solidFill>
                  <a:schemeClr val="tx1"/>
                </a:solidFill>
              </a:rPr>
              <a:t>and die </a:t>
            </a:r>
            <a:r>
              <a:rPr lang="en-US" sz="2800" dirty="0">
                <a:solidFill>
                  <a:schemeClr val="tx1"/>
                </a:solidFill>
              </a:rPr>
              <a:t>off of </a:t>
            </a:r>
            <a:r>
              <a:rPr lang="en-US" sz="2800" dirty="0" err="1" smtClean="0">
                <a:solidFill>
                  <a:schemeClr val="tx1"/>
                </a:solidFill>
              </a:rPr>
              <a:t>cheatgrass</a:t>
            </a:r>
            <a:endParaRPr lang="en-US" sz="2800" dirty="0" smtClean="0">
              <a:solidFill>
                <a:schemeClr val="tx1"/>
              </a:solidFill>
            </a:endParaRPr>
          </a:p>
          <a:p>
            <a:pPr lvl="0">
              <a:spcBef>
                <a:spcPts val="200"/>
              </a:spcBef>
              <a:buClr>
                <a:srgbClr val="2E8652"/>
              </a:buClr>
            </a:pPr>
            <a:endParaRPr lang="en-US" sz="2800" dirty="0">
              <a:solidFill>
                <a:schemeClr val="tx1"/>
              </a:solidFill>
            </a:endParaRPr>
          </a:p>
          <a:p>
            <a:pPr lvl="0">
              <a:spcBef>
                <a:spcPts val="200"/>
              </a:spcBef>
              <a:buClr>
                <a:srgbClr val="2E8652"/>
              </a:buClr>
            </a:pPr>
            <a:endParaRPr lang="en-US" sz="2800" dirty="0" smtClean="0">
              <a:solidFill>
                <a:schemeClr val="tx1"/>
              </a:solidFill>
            </a:endParaRPr>
          </a:p>
          <a:p>
            <a:pPr lvl="0">
              <a:spcBef>
                <a:spcPts val="200"/>
              </a:spcBef>
              <a:buClr>
                <a:srgbClr val="2E8652"/>
              </a:buClr>
            </a:pPr>
            <a:endParaRPr lang="en-US" sz="2800" dirty="0">
              <a:solidFill>
                <a:schemeClr val="tx1"/>
              </a:solidFill>
            </a:endParaRPr>
          </a:p>
          <a:p>
            <a:pPr marL="342900" lvl="0" indent="-342900">
              <a:spcBef>
                <a:spcPts val="200"/>
              </a:spcBef>
              <a:buClr>
                <a:srgbClr val="2E8652"/>
              </a:buClr>
              <a:buFont typeface="Webdings" panose="05030102010509060703" pitchFamily="18" charset="2"/>
              <a:buChar char="4"/>
            </a:pPr>
            <a:r>
              <a:rPr lang="en-US" sz="2800" dirty="0" smtClean="0">
                <a:solidFill>
                  <a:schemeClr val="tx1"/>
                </a:solidFill>
              </a:rPr>
              <a:t>Results in </a:t>
            </a:r>
            <a:r>
              <a:rPr lang="en-US" sz="2800" dirty="0" err="1" smtClean="0">
                <a:solidFill>
                  <a:schemeClr val="tx1"/>
                </a:solidFill>
              </a:rPr>
              <a:t>cheatgrass</a:t>
            </a:r>
            <a:r>
              <a:rPr lang="en-US" sz="2800" dirty="0" smtClean="0">
                <a:solidFill>
                  <a:schemeClr val="tx1"/>
                </a:solidFill>
              </a:rPr>
              <a:t> </a:t>
            </a:r>
            <a:r>
              <a:rPr lang="en-US" sz="2800" dirty="0">
                <a:solidFill>
                  <a:schemeClr val="tx1"/>
                </a:solidFill>
              </a:rPr>
              <a:t>presence/absence </a:t>
            </a:r>
            <a:r>
              <a:rPr lang="en-US" sz="2800" dirty="0" smtClean="0">
                <a:solidFill>
                  <a:schemeClr val="tx1"/>
                </a:solidFill>
              </a:rPr>
              <a:t>map</a:t>
            </a:r>
            <a:endParaRPr lang="en-US" sz="2800" dirty="0">
              <a:solidFill>
                <a:schemeClr val="tx1"/>
              </a:solidFill>
            </a:endParaRPr>
          </a:p>
        </p:txBody>
      </p:sp>
      <mc:AlternateContent xmlns:mc="http://schemas.openxmlformats.org/markup-compatibility/2006" xmlns:a14="http://schemas.microsoft.com/office/drawing/2010/main">
        <mc:Choice Requires="a14">
          <p:sp>
            <p:nvSpPr>
              <p:cNvPr id="220" name="Shape 220"/>
              <p:cNvSpPr txBox="1"/>
              <p:nvPr/>
            </p:nvSpPr>
            <p:spPr>
              <a:xfrm>
                <a:off x="1827408" y="2070288"/>
                <a:ext cx="1785000" cy="551574"/>
              </a:xfrm>
              <a:prstGeom prst="rect">
                <a:avLst/>
              </a:prstGeom>
              <a:noFill/>
              <a:ln w="12700" cap="flat" cmpd="sng">
                <a:noFill/>
                <a:prstDash val="solid"/>
                <a:round/>
                <a:headEnd type="none" w="med" len="med"/>
                <a:tailEnd type="none" w="med" len="med"/>
              </a:ln>
            </p:spPr>
            <p:txBody>
              <a:bodyPr lIns="91425" tIns="91425" rIns="91425" bIns="91425" anchor="t" anchorCtr="0">
                <a:noAutofit/>
              </a:bodyPr>
              <a:lstStyle/>
              <a:p>
                <a:pPr lvl="0">
                  <a:spcBef>
                    <a:spcPts val="0"/>
                  </a:spcBef>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entury Gothic"/>
                          <a:cs typeface="Century Gothic"/>
                          <a:sym typeface="Century Gothic"/>
                        </a:rPr>
                        <m:t>𝑁𝐷𝑉𝐼</m:t>
                      </m:r>
                      <m:r>
                        <a:rPr lang="en-US" b="0" i="1" smtClean="0">
                          <a:latin typeface="Cambria Math" panose="02040503050406030204" pitchFamily="18" charset="0"/>
                          <a:ea typeface="Century Gothic"/>
                          <a:cs typeface="Century Gothic"/>
                          <a:sym typeface="Century Gothic"/>
                        </a:rPr>
                        <m:t>=</m:t>
                      </m:r>
                      <m:f>
                        <m:fPr>
                          <m:ctrlPr>
                            <a:rPr lang="en-US" b="0" i="1" smtClean="0">
                              <a:latin typeface="Cambria Math" panose="02040503050406030204" pitchFamily="18" charset="0"/>
                              <a:ea typeface="Century Gothic"/>
                              <a:cs typeface="Century Gothic"/>
                              <a:sym typeface="Century Gothic"/>
                            </a:rPr>
                          </m:ctrlPr>
                        </m:fPr>
                        <m:num>
                          <m:r>
                            <a:rPr lang="en-US" b="0" i="1" smtClean="0">
                              <a:latin typeface="Cambria Math" panose="02040503050406030204" pitchFamily="18" charset="0"/>
                              <a:ea typeface="Century Gothic"/>
                              <a:cs typeface="Century Gothic"/>
                              <a:sym typeface="Century Gothic"/>
                            </a:rPr>
                            <m:t>𝑁𝐼𝑅</m:t>
                          </m:r>
                          <m:r>
                            <a:rPr lang="en-US" b="0" i="1" smtClean="0">
                              <a:latin typeface="Cambria Math" panose="02040503050406030204" pitchFamily="18" charset="0"/>
                              <a:ea typeface="Century Gothic"/>
                              <a:cs typeface="Century Gothic"/>
                              <a:sym typeface="Century Gothic"/>
                            </a:rPr>
                            <m:t> −</m:t>
                          </m:r>
                          <m:r>
                            <a:rPr lang="en-US" b="0" i="1" smtClean="0">
                              <a:latin typeface="Cambria Math" panose="02040503050406030204" pitchFamily="18" charset="0"/>
                              <a:ea typeface="Century Gothic"/>
                              <a:cs typeface="Century Gothic"/>
                              <a:sym typeface="Century Gothic"/>
                            </a:rPr>
                            <m:t>𝑅𝑒𝑑</m:t>
                          </m:r>
                        </m:num>
                        <m:den>
                          <m:r>
                            <a:rPr lang="en-US" b="0" i="1" smtClean="0">
                              <a:latin typeface="Cambria Math" panose="02040503050406030204" pitchFamily="18" charset="0"/>
                              <a:ea typeface="Century Gothic"/>
                              <a:cs typeface="Century Gothic"/>
                              <a:sym typeface="Century Gothic"/>
                            </a:rPr>
                            <m:t>𝑁𝐼𝑅</m:t>
                          </m:r>
                          <m:r>
                            <a:rPr lang="en-US" b="0" i="1" smtClean="0">
                              <a:latin typeface="Cambria Math" panose="02040503050406030204" pitchFamily="18" charset="0"/>
                              <a:ea typeface="Century Gothic"/>
                              <a:cs typeface="Century Gothic"/>
                              <a:sym typeface="Century Gothic"/>
                            </a:rPr>
                            <m:t>+</m:t>
                          </m:r>
                          <m:r>
                            <a:rPr lang="en-US" b="0" i="1" smtClean="0">
                              <a:latin typeface="Cambria Math" panose="02040503050406030204" pitchFamily="18" charset="0"/>
                              <a:ea typeface="Century Gothic"/>
                              <a:cs typeface="Century Gothic"/>
                              <a:sym typeface="Century Gothic"/>
                            </a:rPr>
                            <m:t>𝑅𝑒𝑑</m:t>
                          </m:r>
                        </m:den>
                      </m:f>
                    </m:oMath>
                  </m:oMathPara>
                </a14:m>
                <a:endParaRPr lang="en-US" b="0" dirty="0" smtClean="0">
                  <a:latin typeface="Century Gothic"/>
                  <a:ea typeface="Century Gothic"/>
                  <a:cs typeface="Century Gothic"/>
                  <a:sym typeface="Century Gothic"/>
                </a:endParaRPr>
              </a:p>
            </p:txBody>
          </p:sp>
        </mc:Choice>
        <mc:Fallback xmlns="">
          <p:sp>
            <p:nvSpPr>
              <p:cNvPr id="220" name="Shape 220"/>
              <p:cNvSpPr txBox="1">
                <a:spLocks noRot="1" noChangeAspect="1" noMove="1" noResize="1" noEditPoints="1" noAdjustHandles="1" noChangeArrowheads="1" noChangeShapeType="1" noTextEdit="1"/>
              </p:cNvSpPr>
              <p:nvPr/>
            </p:nvSpPr>
            <p:spPr>
              <a:xfrm>
                <a:off x="1827408" y="2070288"/>
                <a:ext cx="1785000" cy="551574"/>
              </a:xfrm>
              <a:prstGeom prst="rect">
                <a:avLst/>
              </a:prstGeom>
              <a:blipFill>
                <a:blip r:embed="rId5"/>
                <a:stretch>
                  <a:fillRect b="-1111"/>
                </a:stretch>
              </a:blipFill>
              <a:ln w="12700" cap="flat" cmpd="sng">
                <a:noFill/>
                <a:prstDash val="solid"/>
                <a:round/>
                <a:headEnd type="none" w="med" len="med"/>
                <a:tailEnd type="none" w="med" len="med"/>
              </a:ln>
            </p:spPr>
            <p:txBody>
              <a:bodyPr/>
              <a:lstStyle/>
              <a:p>
                <a:r>
                  <a:rPr lang="en-US">
                    <a:noFill/>
                  </a:rPr>
                  <a:t> </a:t>
                </a:r>
              </a:p>
            </p:txBody>
          </p:sp>
        </mc:Fallback>
      </mc:AlternateContent>
      <p:sp>
        <p:nvSpPr>
          <p:cNvPr id="219" name="Shape 219"/>
          <p:cNvSpPr txBox="1"/>
          <p:nvPr/>
        </p:nvSpPr>
        <p:spPr>
          <a:xfrm>
            <a:off x="975243" y="4396559"/>
            <a:ext cx="3984638" cy="528668"/>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marL="0" lvl="0" indent="0" rtl="0">
              <a:lnSpc>
                <a:spcPct val="90000"/>
              </a:lnSpc>
              <a:spcBef>
                <a:spcPts val="1000"/>
              </a:spcBef>
              <a:buNone/>
            </a:pPr>
            <a:r>
              <a:rPr lang="en-US" sz="1800" dirty="0" err="1">
                <a:solidFill>
                  <a:schemeClr val="dk1"/>
                </a:solidFill>
                <a:latin typeface="Cambria Math" panose="02040503050406030204" pitchFamily="18" charset="0"/>
                <a:ea typeface="Cambria Math" panose="02040503050406030204" pitchFamily="18" charset="0"/>
                <a:cs typeface="Century Gothic"/>
                <a:sym typeface="Century Gothic"/>
              </a:rPr>
              <a:t>NDVI</a:t>
            </a:r>
            <a:r>
              <a:rPr lang="en-US" sz="1800" baseline="-25000" dirty="0" err="1">
                <a:solidFill>
                  <a:schemeClr val="dk1"/>
                </a:solidFill>
                <a:latin typeface="Cambria Math" panose="02040503050406030204" pitchFamily="18" charset="0"/>
                <a:ea typeface="Cambria Math" panose="02040503050406030204" pitchFamily="18" charset="0"/>
                <a:cs typeface="Century Gothic"/>
                <a:sym typeface="Century Gothic"/>
              </a:rPr>
              <a:t>total</a:t>
            </a:r>
            <a:r>
              <a:rPr lang="en-US" sz="1800" dirty="0">
                <a:solidFill>
                  <a:schemeClr val="dk1"/>
                </a:solidFill>
                <a:latin typeface="Cambria Math" panose="02040503050406030204" pitchFamily="18" charset="0"/>
                <a:ea typeface="Cambria Math" panose="02040503050406030204" pitchFamily="18" charset="0"/>
                <a:cs typeface="Century Gothic"/>
                <a:sym typeface="Century Gothic"/>
              </a:rPr>
              <a:t> = </a:t>
            </a:r>
            <a:r>
              <a:rPr lang="en-US" sz="2000" dirty="0" err="1" smtClean="0">
                <a:solidFill>
                  <a:schemeClr val="dk1"/>
                </a:solidFill>
                <a:latin typeface="Cambria Math" panose="02040503050406030204" pitchFamily="18" charset="0"/>
                <a:ea typeface="Cambria Math" panose="02040503050406030204" pitchFamily="18" charset="0"/>
                <a:cs typeface="Century Gothic"/>
                <a:sym typeface="Century Gothic"/>
              </a:rPr>
              <a:t>NDVI</a:t>
            </a:r>
            <a:r>
              <a:rPr lang="en-US" sz="2000" baseline="-25000" dirty="0" err="1" smtClean="0">
                <a:solidFill>
                  <a:schemeClr val="dk1"/>
                </a:solidFill>
                <a:latin typeface="Cambria Math" panose="02040503050406030204" pitchFamily="18" charset="0"/>
                <a:ea typeface="Cambria Math" panose="02040503050406030204" pitchFamily="18" charset="0"/>
                <a:cs typeface="Century Gothic"/>
                <a:sym typeface="Century Gothic"/>
              </a:rPr>
              <a:t>Peak</a:t>
            </a:r>
            <a:r>
              <a:rPr lang="en-US" sz="2000" baseline="-25000" dirty="0" smtClean="0">
                <a:solidFill>
                  <a:schemeClr val="dk1"/>
                </a:solidFill>
                <a:latin typeface="Cambria Math" panose="02040503050406030204" pitchFamily="18" charset="0"/>
                <a:ea typeface="Cambria Math" panose="02040503050406030204" pitchFamily="18" charset="0"/>
                <a:cs typeface="Century Gothic"/>
                <a:sym typeface="Century Gothic"/>
              </a:rPr>
              <a:t> </a:t>
            </a:r>
            <a:r>
              <a:rPr lang="en-US" sz="2000" dirty="0" smtClean="0">
                <a:solidFill>
                  <a:schemeClr val="dk1"/>
                </a:solidFill>
                <a:latin typeface="Cambria Math" panose="02040503050406030204" pitchFamily="18" charset="0"/>
                <a:ea typeface="Cambria Math" panose="02040503050406030204" pitchFamily="18" charset="0"/>
                <a:cs typeface="Century Gothic"/>
                <a:sym typeface="Century Gothic"/>
              </a:rPr>
              <a:t>- </a:t>
            </a:r>
            <a:r>
              <a:rPr lang="en-US" sz="2000" dirty="0" err="1" smtClean="0">
                <a:solidFill>
                  <a:schemeClr val="dk1"/>
                </a:solidFill>
                <a:latin typeface="Cambria Math" panose="02040503050406030204" pitchFamily="18" charset="0"/>
                <a:ea typeface="Cambria Math" panose="02040503050406030204" pitchFamily="18" charset="0"/>
                <a:cs typeface="Century Gothic"/>
                <a:sym typeface="Century Gothic"/>
              </a:rPr>
              <a:t>NDVI</a:t>
            </a:r>
            <a:r>
              <a:rPr lang="en-US" sz="2000" baseline="-25000" dirty="0" err="1" smtClean="0">
                <a:solidFill>
                  <a:schemeClr val="dk1"/>
                </a:solidFill>
                <a:latin typeface="Cambria Math" panose="02040503050406030204" pitchFamily="18" charset="0"/>
                <a:ea typeface="Cambria Math" panose="02040503050406030204" pitchFamily="18" charset="0"/>
                <a:cs typeface="Century Gothic"/>
                <a:sym typeface="Century Gothic"/>
              </a:rPr>
              <a:t>Dieoff</a:t>
            </a:r>
            <a:endParaRPr lang="en-US" sz="2000" dirty="0">
              <a:solidFill>
                <a:schemeClr val="dk1"/>
              </a:solidFill>
              <a:latin typeface="Cambria Math" panose="02040503050406030204" pitchFamily="18" charset="0"/>
              <a:ea typeface="Cambria Math" panose="02040503050406030204" pitchFamily="18" charset="0"/>
              <a:cs typeface="Century Gothic"/>
              <a:sym typeface="Century Gothic"/>
            </a:endParaRPr>
          </a:p>
          <a:p>
            <a:pPr marL="0" lvl="0" indent="0" rtl="0">
              <a:lnSpc>
                <a:spcPct val="90000"/>
              </a:lnSpc>
              <a:spcBef>
                <a:spcPts val="1000"/>
              </a:spcBef>
              <a:buNone/>
            </a:pPr>
            <a:endParaRPr sz="1800" dirty="0">
              <a:solidFill>
                <a:schemeClr val="dk1"/>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Shape 241"/>
          <p:cNvSpPr txBox="1">
            <a:spLocks noGrp="1"/>
          </p:cNvSpPr>
          <p:nvPr>
            <p:ph type="title"/>
          </p:nvPr>
        </p:nvSpPr>
        <p:spPr>
          <a:xfrm>
            <a:off x="1000125" y="377823"/>
            <a:ext cx="10233148" cy="479425"/>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rgbClr val="2E8652"/>
              </a:buClr>
              <a:buSzPct val="25000"/>
              <a:buFont typeface="Century Gothic"/>
              <a:buNone/>
            </a:pPr>
            <a:r>
              <a:rPr lang="en-US" sz="4000" b="0" i="0" u="none" strike="noStrike" cap="none" dirty="0" smtClean="0">
                <a:solidFill>
                  <a:srgbClr val="2E8652"/>
                </a:solidFill>
                <a:latin typeface="Century Gothic"/>
                <a:ea typeface="Century Gothic"/>
                <a:cs typeface="Century Gothic"/>
                <a:sym typeface="Century Gothic"/>
              </a:rPr>
              <a:t>Current Early Season Activity Distribution</a:t>
            </a:r>
            <a:endParaRPr lang="en-US" sz="4000" b="0" i="0" u="none" strike="noStrike" cap="none" dirty="0">
              <a:solidFill>
                <a:srgbClr val="2E8652"/>
              </a:solidFill>
              <a:latin typeface="Century Gothic"/>
              <a:ea typeface="Century Gothic"/>
              <a:cs typeface="Century Gothic"/>
              <a:sym typeface="Century Gothic"/>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33942" y="1130760"/>
            <a:ext cx="8337063" cy="5320376"/>
          </a:xfrm>
          <a:prstGeom prst="rect">
            <a:avLst/>
          </a:prstGeom>
        </p:spPr>
      </p:pic>
      <p:pic>
        <p:nvPicPr>
          <p:cNvPr id="3" name="Picture 2"/>
          <p:cNvPicPr>
            <a:picLocks noChangeAspect="1"/>
          </p:cNvPicPr>
          <p:nvPr/>
        </p:nvPicPr>
        <p:blipFill rotWithShape="1">
          <a:blip r:embed="rId4"/>
          <a:srcRect r="81035"/>
          <a:stretch/>
        </p:blipFill>
        <p:spPr>
          <a:xfrm>
            <a:off x="9164325" y="4366251"/>
            <a:ext cx="511591" cy="1125448"/>
          </a:xfrm>
          <a:prstGeom prst="rect">
            <a:avLst/>
          </a:prstGeom>
        </p:spPr>
      </p:pic>
      <p:pic>
        <p:nvPicPr>
          <p:cNvPr id="5" name="Picture 4"/>
          <p:cNvPicPr>
            <a:picLocks noChangeAspect="1"/>
          </p:cNvPicPr>
          <p:nvPr/>
        </p:nvPicPr>
        <p:blipFill>
          <a:blip r:embed="rId5"/>
          <a:stretch>
            <a:fillRect/>
          </a:stretch>
        </p:blipFill>
        <p:spPr>
          <a:xfrm>
            <a:off x="9200820" y="6004365"/>
            <a:ext cx="2697582" cy="286133"/>
          </a:xfrm>
          <a:prstGeom prst="rect">
            <a:avLst/>
          </a:prstGeom>
        </p:spPr>
      </p:pic>
      <p:sp>
        <p:nvSpPr>
          <p:cNvPr id="8" name="TextBox 7"/>
          <p:cNvSpPr txBox="1"/>
          <p:nvPr/>
        </p:nvSpPr>
        <p:spPr>
          <a:xfrm>
            <a:off x="9675916" y="4366251"/>
            <a:ext cx="2479589" cy="461665"/>
          </a:xfrm>
          <a:prstGeom prst="rect">
            <a:avLst/>
          </a:prstGeom>
          <a:noFill/>
        </p:spPr>
        <p:txBody>
          <a:bodyPr wrap="square" rtlCol="0">
            <a:spAutoFit/>
          </a:bodyPr>
          <a:lstStyle/>
          <a:p>
            <a:r>
              <a:rPr lang="en-US" sz="1200" dirty="0" smtClean="0">
                <a:latin typeface="Century Gothic" panose="020B0502020202020204" pitchFamily="34" charset="0"/>
              </a:rPr>
              <a:t>Current Locations</a:t>
            </a:r>
          </a:p>
          <a:p>
            <a:endParaRPr lang="en-US" sz="1200" dirty="0">
              <a:latin typeface="Century" panose="02040604050505020304" pitchFamily="18" charset="0"/>
            </a:endParaRPr>
          </a:p>
        </p:txBody>
      </p:sp>
      <p:sp>
        <p:nvSpPr>
          <p:cNvPr id="4" name="TextBox 3"/>
          <p:cNvSpPr txBox="1"/>
          <p:nvPr/>
        </p:nvSpPr>
        <p:spPr>
          <a:xfrm>
            <a:off x="9707337" y="5109749"/>
            <a:ext cx="2416746" cy="461665"/>
          </a:xfrm>
          <a:prstGeom prst="rect">
            <a:avLst/>
          </a:prstGeom>
          <a:noFill/>
        </p:spPr>
        <p:txBody>
          <a:bodyPr wrap="square" rtlCol="0">
            <a:spAutoFit/>
          </a:bodyPr>
          <a:lstStyle/>
          <a:p>
            <a:r>
              <a:rPr lang="en-US" sz="1200" dirty="0" smtClean="0">
                <a:latin typeface="Century Gothic" panose="020B0502020202020204" pitchFamily="34" charset="0"/>
              </a:rPr>
              <a:t>Colorado National Monument</a:t>
            </a:r>
            <a:endParaRPr lang="en-US" sz="1200" dirty="0">
              <a:latin typeface="Century Gothic" panose="020B0502020202020204" pitchFamily="34" charset="0"/>
            </a:endParaRPr>
          </a:p>
        </p:txBody>
      </p:sp>
      <p:sp>
        <p:nvSpPr>
          <p:cNvPr id="6" name="TextBox 5"/>
          <p:cNvSpPr txBox="1"/>
          <p:nvPr/>
        </p:nvSpPr>
        <p:spPr>
          <a:xfrm>
            <a:off x="9769956" y="4767392"/>
            <a:ext cx="1145754" cy="276999"/>
          </a:xfrm>
          <a:prstGeom prst="rect">
            <a:avLst/>
          </a:prstGeom>
          <a:noFill/>
        </p:spPr>
        <p:txBody>
          <a:bodyPr wrap="square" rtlCol="0">
            <a:spAutoFit/>
          </a:bodyPr>
          <a:lstStyle/>
          <a:p>
            <a:r>
              <a:rPr lang="en-US" sz="1200" dirty="0" smtClean="0">
                <a:latin typeface="Century Gothic" panose="020B0502020202020204" pitchFamily="34" charset="0"/>
              </a:rPr>
              <a:t>3 mile buffer</a:t>
            </a:r>
            <a:endParaRPr lang="en-US" sz="1200" dirty="0">
              <a:latin typeface="Century Gothic" panose="020B05020202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1227</TotalTime>
  <Words>2672</Words>
  <Application>Microsoft Office PowerPoint</Application>
  <PresentationFormat>Widescreen</PresentationFormat>
  <Paragraphs>272</Paragraphs>
  <Slides>17</Slides>
  <Notes>17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Arial</vt:lpstr>
      <vt:lpstr>Calibri</vt:lpstr>
      <vt:lpstr>Cambria Math</vt:lpstr>
      <vt:lpstr>Century</vt:lpstr>
      <vt:lpstr>Century Gothic</vt:lpstr>
      <vt:lpstr>Garamond</vt:lpstr>
      <vt:lpstr>Webdings</vt:lpstr>
      <vt:lpstr>simple-light-2</vt:lpstr>
      <vt:lpstr>Office Theme</vt:lpstr>
      <vt:lpstr>PowerPoint Presentation</vt:lpstr>
      <vt:lpstr>Partners</vt:lpstr>
      <vt:lpstr>Objectives</vt:lpstr>
      <vt:lpstr>Study Area</vt:lpstr>
      <vt:lpstr>Cheatgrass (Bromus tectorum)</vt:lpstr>
      <vt:lpstr>Community Concerns </vt:lpstr>
      <vt:lpstr>NASA Earth Observations</vt:lpstr>
      <vt:lpstr>Methodology: NDVI</vt:lpstr>
      <vt:lpstr>Current Early Season Activity Distribution</vt:lpstr>
      <vt:lpstr>Historic Early Season Activity Distributions</vt:lpstr>
      <vt:lpstr>Methodology: MCE Factors</vt:lpstr>
      <vt:lpstr>Methodology: MCE</vt:lpstr>
      <vt:lpstr>Predicted Early Season Activity</vt:lpstr>
      <vt:lpstr>Results</vt:lpstr>
      <vt:lpstr>Conclusions</vt:lpstr>
      <vt:lpstr>Limitations/Future Work</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Rini, Kayla M. (LARC-E3)[SSAI DEVELOP]</dc:creator>
  <cp:lastModifiedBy>Rini, Kayla M. (LARC-E3)[SSAI DEVELOP]</cp:lastModifiedBy>
  <cp:revision>150</cp:revision>
  <dcterms:modified xsi:type="dcterms:W3CDTF">2017-08-10T18:31:43Z</dcterms:modified>
</cp:coreProperties>
</file>