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75" r:id="rId2"/>
    <p:sldId id="287" r:id="rId3"/>
    <p:sldId id="278" r:id="rId4"/>
    <p:sldId id="284" r:id="rId5"/>
    <p:sldId id="302" r:id="rId6"/>
    <p:sldId id="285" r:id="rId7"/>
    <p:sldId id="291" r:id="rId8"/>
    <p:sldId id="281" r:id="rId9"/>
    <p:sldId id="298" r:id="rId10"/>
    <p:sldId id="300" r:id="rId11"/>
    <p:sldId id="288" r:id="rId12"/>
    <p:sldId id="295" r:id="rId13"/>
    <p:sldId id="280" r:id="rId14"/>
    <p:sldId id="276" r:id="rId1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9A149"/>
    <a:srgbClr val="333333"/>
    <a:srgbClr val="F4901A"/>
    <a:srgbClr val="FFFFF5"/>
    <a:srgbClr val="FFFFF3"/>
    <a:srgbClr val="DC7D0A"/>
    <a:srgbClr val="DE8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66" autoAdjust="0"/>
    <p:restoredTop sz="90614" autoAdjust="0"/>
  </p:normalViewPr>
  <p:slideViewPr>
    <p:cSldViewPr snapToGrid="0">
      <p:cViewPr>
        <p:scale>
          <a:sx n="109" d="100"/>
          <a:sy n="109" d="100"/>
        </p:scale>
        <p:origin x="-225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348"/>
    </p:cViewPr>
  </p:notesTextViewPr>
  <p:notesViewPr>
    <p:cSldViewPr snapToGrid="0">
      <p:cViewPr varScale="1">
        <p:scale>
          <a:sx n="74" d="100"/>
          <a:sy n="74" d="100"/>
        </p:scale>
        <p:origin x="768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300"/>
            </a:lvl1pPr>
          </a:lstStyle>
          <a:p>
            <a:fld id="{68946DCA-7767-494B-826F-D9E4B2A4DB41}" type="datetimeFigureOut">
              <a:rPr lang="en-US" smtClean="0"/>
              <a:pPr/>
              <a:t>8/6/2015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300"/>
            </a:lvl1pPr>
          </a:lstStyle>
          <a:p>
            <a:fld id="{C3D4631E-AD3F-4DA2-80CA-8B4822DDA3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96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7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300"/>
            </a:lvl1pPr>
          </a:lstStyle>
          <a:p>
            <a:fld id="{18CB7D24-6C88-410E-ACB5-D95ED598E96E}" type="datetimeFigureOut">
              <a:rPr lang="en-US" smtClean="0"/>
              <a:pPr/>
              <a:t>8/6/2015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5" rIns="96651" bIns="483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1" tIns="48325" rIns="96651" bIns="4832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300"/>
            </a:lvl1pPr>
          </a:lstStyle>
          <a:p>
            <a:fld id="{DFFCE636-EDCB-4E8F-A496-90D3D4BBB6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dirty="0" smtClean="0"/>
              <a:t>Good morning, I’m Sara </a:t>
            </a:r>
            <a:r>
              <a:rPr lang="en-US" dirty="0" err="1" smtClean="0"/>
              <a:t>Amirazodi</a:t>
            </a:r>
            <a:r>
              <a:rPr lang="en-US" dirty="0" smtClean="0"/>
              <a:t> with the Alto </a:t>
            </a:r>
            <a:r>
              <a:rPr lang="en-US" dirty="0" err="1" smtClean="0"/>
              <a:t>Orinico</a:t>
            </a:r>
            <a:r>
              <a:rPr lang="en-US" dirty="0" smtClean="0"/>
              <a:t> Health &amp;</a:t>
            </a:r>
            <a:r>
              <a:rPr lang="en-US" baseline="0" dirty="0" smtClean="0"/>
              <a:t> Air Quality team. 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baseline="0" dirty="0" smtClean="0"/>
          </a:p>
          <a:p>
            <a:pPr marL="362437" marR="0" indent="-362437" algn="l" defTabSz="966498" rtl="0" eaLnBrk="1" fontAlgn="auto" latinLnBrk="0" hangingPunct="1">
              <a:lnSpc>
                <a:spcPct val="100000"/>
              </a:lnSpc>
              <a:spcBef>
                <a:spcPts val="211"/>
              </a:spcBef>
              <a:spcAft>
                <a:spcPts val="0"/>
              </a:spcAft>
              <a:buClr>
                <a:schemeClr val="accent1"/>
              </a:buClr>
              <a:buSzTx/>
              <a:buFont typeface="Webdings" panose="05030102010509060703" pitchFamily="18" charset="2"/>
              <a:buChar char="4"/>
              <a:tabLst/>
              <a:defRPr/>
            </a:pPr>
            <a:r>
              <a:rPr lang="en-US" baseline="0" dirty="0" smtClean="0"/>
              <a:t>I worked with two other DEVELOP nodes at Goddard and the Wise County Clerk’s Office.</a:t>
            </a:r>
          </a:p>
          <a:p>
            <a:pPr marL="362437" marR="0" indent="-362437" algn="l" defTabSz="966498" rtl="0" eaLnBrk="1" fontAlgn="auto" latinLnBrk="0" hangingPunct="1">
              <a:lnSpc>
                <a:spcPct val="100000"/>
              </a:lnSpc>
              <a:spcBef>
                <a:spcPts val="211"/>
              </a:spcBef>
              <a:spcAft>
                <a:spcPts val="0"/>
              </a:spcAft>
              <a:buClr>
                <a:schemeClr val="accent1"/>
              </a:buClr>
              <a:buSzTx/>
              <a:buFont typeface="Webdings" panose="05030102010509060703" pitchFamily="18" charset="2"/>
              <a:buChar char="4"/>
              <a:tabLst/>
              <a:defRPr/>
            </a:pPr>
            <a:endParaRPr lang="en-US" baseline="0" dirty="0" smtClean="0"/>
          </a:p>
          <a:p>
            <a:pPr marL="362437" marR="0" indent="-362437" algn="l" defTabSz="966498" rtl="0" eaLnBrk="1" fontAlgn="auto" latinLnBrk="0" hangingPunct="1">
              <a:lnSpc>
                <a:spcPct val="100000"/>
              </a:lnSpc>
              <a:spcBef>
                <a:spcPts val="211"/>
              </a:spcBef>
              <a:spcAft>
                <a:spcPts val="0"/>
              </a:spcAft>
              <a:buClr>
                <a:schemeClr val="accent1"/>
              </a:buClr>
              <a:buSzTx/>
              <a:buFont typeface="Webdings" panose="05030102010509060703" pitchFamily="18" charset="2"/>
              <a:buChar char="4"/>
              <a:tabLst/>
              <a:defRPr/>
            </a:pPr>
            <a:r>
              <a:rPr lang="en-US" dirty="0" smtClean="0"/>
              <a:t>This project</a:t>
            </a:r>
            <a:r>
              <a:rPr lang="en-US" baseline="0" dirty="0" smtClean="0"/>
              <a:t> stemmed from communication between President Carter of The Carter Center and NASA Administrator Charles Bolden. 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baseline="0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baseline="0" dirty="0" smtClean="0"/>
              <a:t>Our </a:t>
            </a:r>
            <a:r>
              <a:rPr lang="en-US" dirty="0" smtClean="0"/>
              <a:t>goal</a:t>
            </a:r>
            <a:r>
              <a:rPr lang="en-US" baseline="0" dirty="0" smtClean="0"/>
              <a:t> was to help The Carter Center eliminate </a:t>
            </a:r>
            <a:r>
              <a:rPr lang="en-US" baseline="0" dirty="0" err="1" smtClean="0"/>
              <a:t>Onchocerciasis</a:t>
            </a:r>
            <a:r>
              <a:rPr lang="en-US" baseline="0" dirty="0" smtClean="0"/>
              <a:t> in the Yanomamo territory of Venezuela by using satellite imagery to locate remote villages for treatment distribution.</a:t>
            </a:r>
          </a:p>
          <a:p>
            <a:pPr marL="0" indent="0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None/>
              <a:defRPr/>
            </a:pPr>
            <a:endParaRPr lang="en-US" baseline="0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73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/>
              <a:t>So then we </a:t>
            </a:r>
            <a:r>
              <a:rPr lang="en-US" dirty="0" smtClean="0"/>
              <a:t>took </a:t>
            </a:r>
            <a:r>
              <a:rPr lang="en-US" dirty="0"/>
              <a:t>our village locations along with a set of suitable habitat variables created in ArcMap to develop our suitability model.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First, the village location coordinates were used as presence samples to create random absence points.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Then a logistic regression technique was performed with Python using the variables to predict presence vs. absence.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This output the probability of a village occurring at a particular location, and results were scaled to values of zero to one as a relative probability.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Then a threshold was identified to create a binary presence or absence.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Predictions were extracted and compared to absence and presence.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And statistics were run on samples to check for accuracy.</a:t>
            </a:r>
          </a:p>
          <a:p>
            <a:pPr algn="ctr"/>
            <a:r>
              <a:rPr lang="en-US" dirty="0" smtClean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39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Shown here is a map of village probability,</a:t>
            </a:r>
            <a:r>
              <a:rPr lang="en-US" baseline="0" dirty="0" smtClean="0"/>
              <a:t> with the most probable locations occurring in the southern part of our study area.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The variables used were elevation, slope, distance to streams, NDVI, height above nearest drainage, temperature, and precipitation.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39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And</a:t>
            </a:r>
            <a:r>
              <a:rPr lang="en-US" baseline="0" dirty="0" smtClean="0"/>
              <a:t> here we added probable village locations.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39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dirty="0" smtClean="0"/>
              <a:t>In the next couple of months, the</a:t>
            </a:r>
            <a:r>
              <a:rPr lang="en-US" baseline="0" dirty="0" smtClean="0"/>
              <a:t> Carter Center</a:t>
            </a:r>
            <a:r>
              <a:rPr lang="en-US" dirty="0" smtClean="0"/>
              <a:t> will share our results</a:t>
            </a:r>
            <a:r>
              <a:rPr lang="en-US" baseline="0" dirty="0" smtClean="0"/>
              <a:t> </a:t>
            </a:r>
            <a:r>
              <a:rPr lang="en-US" dirty="0" smtClean="0"/>
              <a:t>with the Venezuelan</a:t>
            </a:r>
            <a:r>
              <a:rPr lang="en-US" baseline="0" dirty="0" smtClean="0"/>
              <a:t> government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defRPr/>
            </a:pPr>
            <a:endParaRPr lang="en-US" baseline="0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dirty="0" smtClean="0"/>
              <a:t>So that </a:t>
            </a:r>
            <a:r>
              <a:rPr lang="en-US" baseline="0" dirty="0" smtClean="0"/>
              <a:t>initial treatments and </a:t>
            </a:r>
            <a:r>
              <a:rPr lang="en-US" dirty="0" smtClean="0"/>
              <a:t>follow-up treatments can be delivered to local aid workers, who will</a:t>
            </a:r>
            <a:r>
              <a:rPr lang="en-US" baseline="0" dirty="0" smtClean="0"/>
              <a:t> also provide health education to the </a:t>
            </a:r>
            <a:r>
              <a:rPr lang="en-US" baseline="0" dirty="0" err="1" smtClean="0"/>
              <a:t>Yanomamo</a:t>
            </a:r>
            <a:r>
              <a:rPr lang="en-US" baseline="0" dirty="0" smtClean="0"/>
              <a:t> people</a:t>
            </a:r>
            <a:r>
              <a:rPr lang="en-US" dirty="0" smtClean="0"/>
              <a:t>.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dirty="0" smtClean="0"/>
              <a:t>This study may also prove useful</a:t>
            </a:r>
            <a:r>
              <a:rPr lang="en-US" baseline="0" dirty="0" smtClean="0"/>
              <a:t> for missions in other regions, such as Africa where </a:t>
            </a:r>
            <a:r>
              <a:rPr lang="en-US" baseline="0" dirty="0" err="1" smtClean="0"/>
              <a:t>Onchocerciasis</a:t>
            </a:r>
            <a:r>
              <a:rPr lang="en-US" baseline="0" dirty="0" smtClean="0"/>
              <a:t> is still a major cause of blindness. </a:t>
            </a:r>
          </a:p>
          <a:p>
            <a:endParaRPr lang="en-US" dirty="0" smtClean="0"/>
          </a:p>
          <a:p>
            <a:r>
              <a:rPr lang="en-US" dirty="0" smtClean="0"/>
              <a:t>Image Source: https://commons.wikimedia.org/wiki/File%3AAmanhecer_no_Amazonas_II.jpg</a:t>
            </a:r>
          </a:p>
          <a:p>
            <a:r>
              <a:rPr lang="pt-BR" dirty="0"/>
              <a:t>Amanhecer no Parque Nacional do Jaú, Amazonas.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97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baseline="0" dirty="0" smtClean="0"/>
              <a:t>Lastly, I’d like to thank our science advisors and mentors - Dr. </a:t>
            </a:r>
            <a:r>
              <a:rPr lang="en-US" baseline="0" dirty="0" err="1" smtClean="0"/>
              <a:t>Luvall</a:t>
            </a:r>
            <a:r>
              <a:rPr lang="en-US" baseline="0" dirty="0" smtClean="0"/>
              <a:t>, Dr. Griffin, </a:t>
            </a:r>
            <a:r>
              <a:rPr lang="en-US" baseline="0" dirty="0" err="1" smtClean="0"/>
              <a:t>Kel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Markert</a:t>
            </a:r>
            <a:r>
              <a:rPr lang="en-US" baseline="0" dirty="0" smtClean="0"/>
              <a:t>, and Dan </a:t>
            </a:r>
            <a:r>
              <a:rPr lang="en-US" baseline="0" dirty="0" smtClean="0"/>
              <a:t>Irwin.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baseline="0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baseline="0" dirty="0" smtClean="0"/>
              <a:t>Lindsay and Frank at the Carter Center. </a:t>
            </a:r>
            <a:endParaRPr lang="en-US" baseline="0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baseline="0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baseline="0" dirty="0" smtClean="0"/>
              <a:t>And </a:t>
            </a:r>
            <a:r>
              <a:rPr lang="en-US" baseline="0" dirty="0" smtClean="0"/>
              <a:t>also the teams at Goddard and Wise for their contributions.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For without their support, this project would not have </a:t>
            </a:r>
            <a:r>
              <a:rPr lang="en-US" baseline="0" smtClean="0"/>
              <a:t>been </a:t>
            </a:r>
            <a:r>
              <a:rPr lang="en-US" baseline="0" smtClean="0"/>
              <a:t>possible.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2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b="0" baseline="0" dirty="0" smtClean="0"/>
              <a:t>Our study area shown here is the Brazil-Venezuela border.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b="0" baseline="0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b="0" dirty="0" smtClean="0"/>
              <a:t>And</a:t>
            </a:r>
            <a:r>
              <a:rPr lang="en-US" b="0" baseline="0" dirty="0" smtClean="0"/>
              <a:t> </a:t>
            </a:r>
            <a:r>
              <a:rPr lang="en-US" b="0" dirty="0" smtClean="0"/>
              <a:t>7 sub regions of the</a:t>
            </a:r>
            <a:r>
              <a:rPr lang="en-US" b="0" baseline="0" dirty="0" smtClean="0"/>
              <a:t> </a:t>
            </a:r>
            <a:r>
              <a:rPr lang="en-US" b="0" dirty="0" smtClean="0"/>
              <a:t>Alto Orinoco </a:t>
            </a:r>
            <a:r>
              <a:rPr lang="en-US" dirty="0" smtClean="0"/>
              <a:t>Municipality</a:t>
            </a:r>
            <a:r>
              <a:rPr lang="en-US" baseline="0" dirty="0" smtClean="0"/>
              <a:t>.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b="0" baseline="0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b="0" baseline="0" dirty="0" smtClean="0"/>
              <a:t>The sub region outlined in red is Alto </a:t>
            </a:r>
            <a:r>
              <a:rPr lang="en-US" b="0" baseline="0" dirty="0" err="1" smtClean="0"/>
              <a:t>Ocamo-Parima</a:t>
            </a:r>
            <a:r>
              <a:rPr lang="en-US" b="0" baseline="0" dirty="0" smtClean="0"/>
              <a:t>, our primary focus.</a:t>
            </a:r>
          </a:p>
          <a:p>
            <a:pPr defTabSz="966498">
              <a:spcBef>
                <a:spcPts val="211"/>
              </a:spcBef>
              <a:buClr>
                <a:schemeClr val="accent1"/>
              </a:buClr>
              <a:defRPr/>
            </a:pPr>
            <a:endParaRPr lang="en-US" b="0" baseline="0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dirty="0"/>
              <a:t>There are </a:t>
            </a:r>
            <a:r>
              <a:rPr lang="en-US" dirty="0" smtClean="0"/>
              <a:t>about </a:t>
            </a:r>
            <a:r>
              <a:rPr lang="en-US" dirty="0"/>
              <a:t>35,000 indigenous people who live in the Amazon rainforest on the </a:t>
            </a:r>
            <a:r>
              <a:rPr lang="en-US" dirty="0" smtClean="0"/>
              <a:t>Brazil-Venezuela</a:t>
            </a:r>
            <a:r>
              <a:rPr lang="en-US" baseline="0" dirty="0" smtClean="0"/>
              <a:t> border</a:t>
            </a:r>
            <a:r>
              <a:rPr lang="en-US" dirty="0" smtClean="0"/>
              <a:t>.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b="0" baseline="0" dirty="0" smtClean="0"/>
              <a:t>And this is the last remaining area for active transmission of </a:t>
            </a:r>
            <a:r>
              <a:rPr lang="en-US" b="0" baseline="0" dirty="0" err="1" smtClean="0"/>
              <a:t>Onchocerciasis</a:t>
            </a:r>
            <a:r>
              <a:rPr lang="en-US" b="0" baseline="0" dirty="0" smtClean="0"/>
              <a:t> in the Americas.</a:t>
            </a:r>
          </a:p>
          <a:p>
            <a:pPr defTabSz="966498">
              <a:defRPr/>
            </a:pPr>
            <a:endParaRPr lang="en-US" dirty="0" smtClean="0"/>
          </a:p>
          <a:p>
            <a:pPr defTabSz="966498">
              <a:defRPr/>
            </a:pPr>
            <a:r>
              <a:rPr lang="en-US" dirty="0" smtClean="0"/>
              <a:t>Top Right Image Source: https://commons.wikimedia.org/wiki/File%3AOrinoco4.jpg</a:t>
            </a:r>
          </a:p>
          <a:p>
            <a:pPr defTabSz="966498">
              <a:defRPr/>
            </a:pPr>
            <a:r>
              <a:rPr lang="en-US" dirty="0"/>
              <a:t>Orinoco River, Amazonas State. Venezuela</a:t>
            </a:r>
            <a:r>
              <a:rPr lang="en-US" dirty="0" smtClean="0"/>
              <a:t>.</a:t>
            </a:r>
          </a:p>
          <a:p>
            <a:pPr defTabSz="966498">
              <a:defRPr/>
            </a:pPr>
            <a:endParaRPr lang="en-US" dirty="0" smtClean="0"/>
          </a:p>
          <a:p>
            <a:pPr defTabSz="966498">
              <a:defRPr/>
            </a:pPr>
            <a:r>
              <a:rPr lang="en-US" dirty="0" smtClean="0"/>
              <a:t>Bottom Right Image Source: https://commons.wikimedia.org/wiki/File%3AShabanoYanomami.jpg</a:t>
            </a:r>
          </a:p>
          <a:p>
            <a:pPr defTabSz="966498">
              <a:defRPr/>
            </a:pPr>
            <a:r>
              <a:rPr lang="en-US" dirty="0" err="1"/>
              <a:t>ShabanoYanomami</a:t>
            </a:r>
            <a:r>
              <a:rPr lang="en-US" dirty="0"/>
              <a:t>.</a:t>
            </a:r>
            <a:endParaRPr lang="en-US" dirty="0" smtClean="0"/>
          </a:p>
          <a:p>
            <a:pPr defTabSz="966498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44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11"/>
              </a:spcBef>
              <a:buClr>
                <a:schemeClr val="accent1"/>
              </a:buClr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/>
              <a:t>Currently, The Carter Center’s </a:t>
            </a:r>
            <a:r>
              <a:rPr lang="en-US" dirty="0" err="1"/>
              <a:t>Onchocerciasis</a:t>
            </a:r>
            <a:r>
              <a:rPr lang="en-US" dirty="0"/>
              <a:t> Elimination Program for the Americas (OEPA) has been working with </a:t>
            </a:r>
            <a:r>
              <a:rPr lang="en-US" dirty="0" smtClean="0"/>
              <a:t>a World </a:t>
            </a:r>
            <a:r>
              <a:rPr lang="en-US" dirty="0"/>
              <a:t>Health Organization mandate </a:t>
            </a:r>
            <a:r>
              <a:rPr lang="en-US" dirty="0" smtClean="0"/>
              <a:t>to eliminate the </a:t>
            </a:r>
            <a:r>
              <a:rPr lang="en-US" dirty="0"/>
              <a:t>disease in the Americas by the end of 2015.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/>
              <a:t>In the past, village identification </a:t>
            </a:r>
            <a:r>
              <a:rPr lang="en-US" dirty="0" smtClean="0"/>
              <a:t>was done with expensive </a:t>
            </a:r>
            <a:r>
              <a:rPr lang="en-US" dirty="0"/>
              <a:t>helicopter field </a:t>
            </a:r>
            <a:r>
              <a:rPr lang="en-US" dirty="0" smtClean="0"/>
              <a:t>surveys,</a:t>
            </a:r>
            <a:r>
              <a:rPr lang="en-US" baseline="0" dirty="0" smtClean="0"/>
              <a:t> but it was difficult to keep up with the nomadic </a:t>
            </a:r>
            <a:r>
              <a:rPr lang="en-US" baseline="0" dirty="0" err="1" smtClean="0"/>
              <a:t>Yanomamo</a:t>
            </a:r>
            <a:r>
              <a:rPr lang="en-US" baseline="0" dirty="0" smtClean="0"/>
              <a:t> people</a:t>
            </a:r>
            <a:r>
              <a:rPr lang="en-US" dirty="0" smtClean="0"/>
              <a:t>. </a:t>
            </a:r>
            <a:endParaRPr lang="en-US" dirty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So the Carter Center needed timely and accurate results to pass on to the Venezuelan government and local health workers. 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defTabSz="966498">
              <a:defRPr/>
            </a:pPr>
            <a:r>
              <a:rPr lang="en-US" baseline="0" dirty="0" smtClean="0"/>
              <a:t>Image Source: http://www.cartercenter.org/resources/pdfs/health/river_blindness/OEPA-foci.pdf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03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err="1" smtClean="0"/>
              <a:t>Onchocerciasis</a:t>
            </a:r>
            <a:r>
              <a:rPr lang="en-US" dirty="0" smtClean="0"/>
              <a:t> is otherwise known as River Blindness.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It</a:t>
            </a:r>
            <a:r>
              <a:rPr lang="en-US" baseline="0" dirty="0" smtClean="0"/>
              <a:t>’s a eye and skin disease caused by a parasitic worm.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And transmitted to humans through the repeated bites of infected blackflies that breed in fast-flowing rivers and streams in tropical climates.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The adult female worm produces thousands of baby worms that migrate throughout the body and become toxic when they die.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Symptoms include severe itching and skin depigmentation, and eventually blindness if left untreated.</a:t>
            </a:r>
          </a:p>
          <a:p>
            <a:pPr>
              <a:spcBef>
                <a:spcPts val="211"/>
              </a:spcBef>
              <a:buClr>
                <a:schemeClr val="accent1"/>
              </a:buClr>
            </a:pPr>
            <a:endParaRPr lang="en-US" dirty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A yearly dose </a:t>
            </a:r>
            <a:r>
              <a:rPr lang="en-US" dirty="0"/>
              <a:t>of </a:t>
            </a:r>
            <a:r>
              <a:rPr lang="en-US" dirty="0" err="1"/>
              <a:t>Mectizan</a:t>
            </a:r>
            <a:r>
              <a:rPr lang="en-US" dirty="0"/>
              <a:t> is required to relieve the symptoms, block the development of the worms, and stop the progression toward blindness.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Image Source: http://www.cdc.gov/parasites/onchocerciasis/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44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dirty="0" smtClean="0"/>
              <a:t>The </a:t>
            </a:r>
            <a:r>
              <a:rPr lang="en-US" dirty="0" err="1" smtClean="0"/>
              <a:t>Yanomamo</a:t>
            </a:r>
            <a:r>
              <a:rPr lang="en-US" dirty="0" smtClean="0"/>
              <a:t> people are at great risk of contracting the disease.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dirty="0" smtClean="0"/>
              <a:t>Their survival depends on living in isolation and regular</a:t>
            </a:r>
            <a:r>
              <a:rPr lang="en-US" baseline="0" dirty="0" smtClean="0"/>
              <a:t> migration due to: </a:t>
            </a:r>
            <a:r>
              <a:rPr lang="en-US" dirty="0" smtClean="0"/>
              <a:t>food shortages, exhausted crop land, flooding, disease, and</a:t>
            </a:r>
            <a:r>
              <a:rPr lang="en-US" baseline="0" dirty="0" smtClean="0"/>
              <a:t> </a:t>
            </a:r>
            <a:r>
              <a:rPr lang="en-US" dirty="0" smtClean="0"/>
              <a:t>invasions. 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dirty="0" smtClean="0"/>
              <a:t>Blindness makes working and learning necessary</a:t>
            </a:r>
            <a:r>
              <a:rPr lang="en-US" baseline="0" dirty="0" smtClean="0"/>
              <a:t> survival skills very difficult, and fear of the disease sometimes causes premature abandonment of villages. </a:t>
            </a:r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r>
              <a:rPr lang="en-US" dirty="0" smtClean="0"/>
              <a:t>This</a:t>
            </a:r>
            <a:r>
              <a:rPr lang="en-US" baseline="0" dirty="0" smtClean="0"/>
              <a:t> decreases production and increases poverty.</a:t>
            </a:r>
            <a:endParaRPr lang="en-US" dirty="0" smtClean="0"/>
          </a:p>
          <a:p>
            <a:pPr marL="362437" indent="-362437" defTabSz="966498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/>
            </a:pPr>
            <a:endParaRPr lang="en-US" dirty="0"/>
          </a:p>
          <a:p>
            <a:pPr defTabSz="966498">
              <a:spcBef>
                <a:spcPts val="211"/>
              </a:spcBef>
              <a:buClr>
                <a:schemeClr val="accent1"/>
              </a:buClr>
              <a:defRPr/>
            </a:pPr>
            <a:r>
              <a:rPr lang="en-US" dirty="0"/>
              <a:t>Image Credit: </a:t>
            </a:r>
            <a:r>
              <a:rPr lang="en-US" dirty="0" smtClean="0"/>
              <a:t>https://commons.wikimedia.org/wiki/File%3APanoramica_del_rio_orinoco_en_amazonas.JPG</a:t>
            </a:r>
          </a:p>
          <a:p>
            <a:pPr defTabSz="966498">
              <a:spcBef>
                <a:spcPts val="211"/>
              </a:spcBef>
              <a:buClr>
                <a:schemeClr val="accent1"/>
              </a:buClr>
              <a:defRPr/>
            </a:pPr>
            <a:r>
              <a:rPr lang="en-US" dirty="0" smtClean="0"/>
              <a:t>Orinoco River, South America.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44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Our study period was from 2012 to present.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We gathered a lot of data, but mainly we used 30m </a:t>
            </a:r>
            <a:r>
              <a:rPr lang="en-US" dirty="0" err="1" smtClean="0"/>
              <a:t>Landsat</a:t>
            </a:r>
            <a:r>
              <a:rPr lang="en-US" dirty="0" smtClean="0"/>
              <a:t> 8,</a:t>
            </a:r>
            <a:r>
              <a:rPr lang="en-US" baseline="0" dirty="0" smtClean="0"/>
              <a:t> Digital Globe’s Worldview-3 commercial high-res imagery, </a:t>
            </a:r>
            <a:r>
              <a:rPr lang="en-US" dirty="0" smtClean="0"/>
              <a:t>and SRTM.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None/>
            </a:pPr>
            <a:endParaRPr lang="en-US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41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Basically we gathered</a:t>
            </a:r>
            <a:r>
              <a:rPr lang="en-US" baseline="0" dirty="0" smtClean="0"/>
              <a:t> a set of village coordinates and put together a list of suitable habitat parameters, which we used to create our suitability model.</a:t>
            </a:r>
            <a:endParaRPr lang="en-US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/>
              <a:t>For suitable </a:t>
            </a:r>
            <a:r>
              <a:rPr lang="en-US" dirty="0" smtClean="0"/>
              <a:t>habitats,</a:t>
            </a:r>
            <a:r>
              <a:rPr lang="en-US" baseline="0" dirty="0" smtClean="0"/>
              <a:t> </a:t>
            </a:r>
            <a:r>
              <a:rPr lang="en-US" dirty="0" smtClean="0"/>
              <a:t>the Yanomamo </a:t>
            </a:r>
            <a:r>
              <a:rPr lang="en-US" dirty="0"/>
              <a:t>people </a:t>
            </a:r>
            <a:r>
              <a:rPr lang="en-US" dirty="0" smtClean="0"/>
              <a:t>favor </a:t>
            </a:r>
            <a:r>
              <a:rPr lang="en-US" dirty="0"/>
              <a:t>lower elevations within 500 meters of water, </a:t>
            </a:r>
            <a:r>
              <a:rPr lang="en-US" dirty="0" smtClean="0"/>
              <a:t>live </a:t>
            </a:r>
            <a:r>
              <a:rPr lang="en-US" dirty="0"/>
              <a:t>in </a:t>
            </a:r>
            <a:r>
              <a:rPr lang="en-US" dirty="0" smtClean="0"/>
              <a:t>circular huts, with village </a:t>
            </a:r>
            <a:r>
              <a:rPr lang="en-US" dirty="0"/>
              <a:t>sizes </a:t>
            </a:r>
            <a:r>
              <a:rPr lang="en-US" dirty="0" smtClean="0"/>
              <a:t>typically</a:t>
            </a:r>
            <a:r>
              <a:rPr lang="en-US" baseline="0" dirty="0" smtClean="0"/>
              <a:t> about </a:t>
            </a:r>
            <a:r>
              <a:rPr lang="en-US" dirty="0" smtClean="0"/>
              <a:t>100 </a:t>
            </a:r>
            <a:r>
              <a:rPr lang="en-US" dirty="0"/>
              <a:t>square meters, surrounded by gardens of about 50, 000 square meters, </a:t>
            </a:r>
            <a:r>
              <a:rPr lang="en-US" dirty="0" smtClean="0"/>
              <a:t>and with </a:t>
            </a:r>
            <a:r>
              <a:rPr lang="en-US" dirty="0"/>
              <a:t>populations from 40-80 for smaller villages and 250-400 for larger villages.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39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To</a:t>
            </a:r>
            <a:r>
              <a:rPr lang="en-US" baseline="0" dirty="0" smtClean="0"/>
              <a:t> locate villages, the study area was divided into grids for visual inspection using a cloud free digital globe mosaic, and raw data from other dates replaced instances where clouds were present.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Unsupervised land classification was performed on a Landsat 8 composite to show forest and non-forest, and grids were cross-checked with high-res imagery. 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baseline="0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When villages were identified, their characteristics were noted. </a:t>
            </a:r>
          </a:p>
          <a:p>
            <a:pPr algn="ctr"/>
            <a:r>
              <a:rPr lang="en-US" dirty="0" smtClean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39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140 villages were identified.</a:t>
            </a:r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62437" indent="-362437">
              <a:spcBef>
                <a:spcPts val="211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aseline="0" dirty="0" smtClean="0"/>
              <a:t>And a KML file was created for anyone at the Carter Center to use in Google Earth. </a:t>
            </a:r>
          </a:p>
          <a:p>
            <a:pPr algn="ctr"/>
            <a:r>
              <a:rPr lang="en-US" dirty="0" smtClean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39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ottom grey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pp area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7" y="5467376"/>
            <a:ext cx="1010529" cy="1010529"/>
          </a:xfrm>
          <a:prstGeom prst="rect">
            <a:avLst/>
          </a:prstGeom>
        </p:spPr>
      </p:pic>
      <p:sp>
        <p:nvSpPr>
          <p:cNvPr id="23" name="author 6"/>
          <p:cNvSpPr>
            <a:spLocks noGrp="1"/>
          </p:cNvSpPr>
          <p:nvPr>
            <p:ph type="body" sz="quarter" idx="16" hasCustomPrompt="1"/>
          </p:nvPr>
        </p:nvSpPr>
        <p:spPr>
          <a:xfrm>
            <a:off x="5660136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2" name="author 5"/>
          <p:cNvSpPr>
            <a:spLocks noGrp="1"/>
          </p:cNvSpPr>
          <p:nvPr>
            <p:ph type="body" sz="quarter" idx="15" hasCustomPrompt="1"/>
          </p:nvPr>
        </p:nvSpPr>
        <p:spPr>
          <a:xfrm>
            <a:off x="5660136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1" name="author 4"/>
          <p:cNvSpPr>
            <a:spLocks noGrp="1"/>
          </p:cNvSpPr>
          <p:nvPr>
            <p:ph type="body" sz="quarter" idx="14" hasCustomPrompt="1"/>
          </p:nvPr>
        </p:nvSpPr>
        <p:spPr>
          <a:xfrm>
            <a:off x="566318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0" name="author 3"/>
          <p:cNvSpPr>
            <a:spLocks noGrp="1"/>
          </p:cNvSpPr>
          <p:nvPr>
            <p:ph type="body" sz="quarter" idx="13" hasCustomPrompt="1"/>
          </p:nvPr>
        </p:nvSpPr>
        <p:spPr>
          <a:xfrm>
            <a:off x="2249424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9" name="author 2"/>
          <p:cNvSpPr>
            <a:spLocks noGrp="1"/>
          </p:cNvSpPr>
          <p:nvPr>
            <p:ph type="body" sz="quarter" idx="12" hasCustomPrompt="1"/>
          </p:nvPr>
        </p:nvSpPr>
        <p:spPr>
          <a:xfrm>
            <a:off x="2249424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7" name="author project lead"/>
          <p:cNvSpPr>
            <a:spLocks noGrp="1"/>
          </p:cNvSpPr>
          <p:nvPr>
            <p:ph type="body" sz="quarter" idx="11" hasCustomPrompt="1"/>
          </p:nvPr>
        </p:nvSpPr>
        <p:spPr>
          <a:xfrm>
            <a:off x="224942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 (Project Lead)</a:t>
            </a:r>
            <a:endParaRPr lang="en-US" dirty="0"/>
          </a:p>
        </p:txBody>
      </p:sp>
      <p:cxnSp>
        <p:nvCxnSpPr>
          <p:cNvPr id="13" name="author rule"/>
          <p:cNvCxnSpPr/>
          <p:nvPr userDrawn="1"/>
        </p:nvCxnSpPr>
        <p:spPr>
          <a:xfrm>
            <a:off x="228600" y="5168336"/>
            <a:ext cx="86868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ubtitle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4032504"/>
            <a:ext cx="6858000" cy="740664"/>
          </a:xfrm>
        </p:spPr>
        <p:txBody>
          <a:bodyPr>
            <a:normAutofit/>
          </a:bodyPr>
          <a:lstStyle>
            <a:lvl1pPr marL="0" indent="0" algn="ctr">
              <a:buNone/>
              <a:defRPr sz="2800" i="1" baseline="0"/>
            </a:lvl1pPr>
          </a:lstStyle>
          <a:p>
            <a:pPr lvl="0"/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2" name="Project 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426464"/>
            <a:ext cx="7772400" cy="2432304"/>
          </a:xfrm>
        </p:spPr>
        <p:txBody>
          <a:bodyPr anchor="b">
            <a:normAutofit/>
          </a:bodyPr>
          <a:lstStyle>
            <a:lvl1pPr marL="0" indent="0" algn="ctr">
              <a:buNone/>
              <a:defRPr sz="8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Main Project Title Here</a:t>
            </a:r>
            <a:endParaRPr lang="en-US" dirty="0"/>
          </a:p>
        </p:txBody>
      </p:sp>
      <p:grpSp>
        <p:nvGrpSpPr>
          <p:cNvPr id="10" name="NASA logo configuration"/>
          <p:cNvGrpSpPr/>
          <p:nvPr userDrawn="1"/>
        </p:nvGrpSpPr>
        <p:grpSpPr>
          <a:xfrm>
            <a:off x="0" y="-44450"/>
            <a:ext cx="9144000" cy="1077912"/>
            <a:chOff x="0" y="-44450"/>
            <a:chExt cx="9144000" cy="1077912"/>
          </a:xfrm>
        </p:grpSpPr>
        <p:sp>
          <p:nvSpPr>
            <p:cNvPr id="7" name="top background"/>
            <p:cNvSpPr txBox="1"/>
            <p:nvPr userDrawn="1"/>
          </p:nvSpPr>
          <p:spPr>
            <a:xfrm>
              <a:off x="0" y="0"/>
              <a:ext cx="9144000" cy="9778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" name="NASA text"/>
            <p:cNvSpPr txBox="1"/>
            <p:nvPr userDrawn="1"/>
          </p:nvSpPr>
          <p:spPr>
            <a:xfrm>
              <a:off x="153986" y="260350"/>
              <a:ext cx="2332036" cy="338136"/>
            </a:xfrm>
            <a:prstGeom prst="rect">
              <a:avLst/>
            </a:prstGeom>
            <a:noFill/>
            <a:ln>
              <a:noFill/>
            </a:ln>
          </p:spPr>
          <p:txBody>
            <a:bodyPr lIns="91375" tIns="45675" rIns="91375" bIns="456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800" b="1" i="0" u="none" strike="noStrike" cap="none" baseline="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Helvetica Neue"/>
                <a:buNone/>
              </a:pPr>
              <a:r>
                <a:rPr lang="en-US" sz="800" b="0" i="0" u="none" strike="noStrike" cap="none" baseline="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 Space Administration</a:t>
              </a:r>
            </a:p>
          </p:txBody>
        </p:sp>
        <p:pic>
          <p:nvPicPr>
            <p:cNvPr id="9" name="NASA logo"/>
            <p:cNvPicPr preferRelativeResize="0"/>
            <p:nvPr userDrawn="1"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>
              <a:off x="8124825" y="-44450"/>
              <a:ext cx="935037" cy="107791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5969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11296" y="1220919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11296" y="2369945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11296" y="4118716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335181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71208" y="1421134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1207" y="3011687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208" y="4628567"/>
            <a:ext cx="8051582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47734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21208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6583680"/>
            <a:ext cx="1993392" cy="27432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2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102352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102352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2578608" y="6583680"/>
            <a:ext cx="1993392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3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4123944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4049486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17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481431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395478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9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3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750018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675560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8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143865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57912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3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acron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749808" y="2255520"/>
            <a:ext cx="7653528" cy="3706368"/>
          </a:xfrm>
        </p:spPr>
        <p:txBody>
          <a:bodyPr>
            <a:normAutofit/>
          </a:bodyPr>
          <a:lstStyle>
            <a:lvl1pPr marL="0" indent="0" algn="ctr">
              <a:buNone/>
              <a:defRPr sz="6000" b="0" baseline="0"/>
            </a:lvl1pPr>
          </a:lstStyle>
          <a:p>
            <a:pPr lvl="0"/>
            <a:r>
              <a:rPr lang="en-US" dirty="0" smtClean="0"/>
              <a:t>Spell out the components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9808" y="779403"/>
            <a:ext cx="7653528" cy="1289304"/>
          </a:xfrm>
        </p:spPr>
        <p:txBody>
          <a:bodyPr>
            <a:noAutofit/>
          </a:bodyPr>
          <a:lstStyle>
            <a:lvl1pPr marL="0" indent="0" algn="ctr">
              <a:buNone/>
              <a:defRPr sz="96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ACRONYM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5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470916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" y="548640"/>
            <a:ext cx="8503920" cy="923544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baseline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211531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1</a:t>
            </a:r>
            <a:endParaRPr lang="en-US" dirty="0"/>
          </a:p>
        </p:txBody>
      </p:sp>
      <p:sp>
        <p:nvSpPr>
          <p:cNvPr id="10" name="Section Body Text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210312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94360" y="472135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3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341833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2</a:t>
            </a:r>
            <a:endParaRPr lang="en-US" dirty="0"/>
          </a:p>
        </p:txBody>
      </p:sp>
      <p:sp>
        <p:nvSpPr>
          <p:cNvPr id="14" name="Section Body Text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340614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6C5E3-BCDC-405F-8F3C-092E69121BD4}" type="datetimeFigureOut">
              <a:rPr lang="en-US" smtClean="0"/>
              <a:pPr/>
              <a:t>8/6/2015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C0BE9-6F9F-4714-AB34-61ADAC4637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4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Alto Orinoco Health &amp; Air Quality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Sara </a:t>
            </a:r>
            <a:r>
              <a:rPr lang="en-US" dirty="0" err="1" smtClean="0"/>
              <a:t>Amirazodi</a:t>
            </a:r>
            <a:r>
              <a:rPr lang="en-US" dirty="0" smtClean="0"/>
              <a:t> (Project Lead)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Utilizing NASA Earth Observations to Locate </a:t>
            </a:r>
            <a:r>
              <a:rPr lang="en-US" dirty="0"/>
              <a:t>R</a:t>
            </a:r>
            <a:r>
              <a:rPr lang="en-US" dirty="0" smtClean="0"/>
              <a:t>emote </a:t>
            </a:r>
            <a:r>
              <a:rPr lang="en-US" dirty="0" err="1" smtClean="0"/>
              <a:t>Yanomami</a:t>
            </a:r>
            <a:r>
              <a:rPr lang="en-US" dirty="0" smtClean="0"/>
              <a:t> </a:t>
            </a:r>
            <a:r>
              <a:rPr lang="en-US" dirty="0" smtClean="0"/>
              <a:t>Villages in the Alto Orinoco Municipality for Targeted Eradication of River Blindness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71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8" r="26618"/>
          <a:stretch/>
        </p:blipFill>
        <p:spPr>
          <a:xfrm>
            <a:off x="1419518" y="4230431"/>
            <a:ext cx="2037805" cy="1750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261243"/>
            <a:ext cx="8503920" cy="923544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1"/>
                </a:solidFill>
              </a:rPr>
              <a:t>Methodology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297606" y="1237160"/>
            <a:ext cx="7158639" cy="460984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Developing a Suitability Model 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236634" y="1672045"/>
            <a:ext cx="7289057" cy="2447105"/>
          </a:xfrm>
        </p:spPr>
        <p:txBody>
          <a:bodyPr>
            <a:noAutofit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800" b="1" dirty="0"/>
              <a:t>Input</a:t>
            </a:r>
            <a:r>
              <a:rPr lang="en-US" sz="1800" dirty="0"/>
              <a:t> </a:t>
            </a:r>
            <a:r>
              <a:rPr lang="en-US" sz="1800" dirty="0" smtClean="0"/>
              <a:t>village locations </a:t>
            </a:r>
            <a:r>
              <a:rPr lang="en-US" sz="1800" dirty="0"/>
              <a:t>and </a:t>
            </a:r>
            <a:r>
              <a:rPr lang="en-US" sz="1800" dirty="0" smtClean="0"/>
              <a:t>habitat variables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sz="1800" dirty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800" b="1" dirty="0" smtClean="0"/>
              <a:t>Perform</a:t>
            </a:r>
            <a:r>
              <a:rPr lang="en-US" sz="1800" dirty="0" smtClean="0"/>
              <a:t> logistic regression to predict absence vs. presence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sz="1800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800" b="1" dirty="0" smtClean="0"/>
              <a:t>Scale</a:t>
            </a:r>
            <a:r>
              <a:rPr lang="en-US" sz="1800" dirty="0" smtClean="0"/>
              <a:t> outputs from zero to one as relative probability 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sz="1800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800" b="1" dirty="0" smtClean="0"/>
              <a:t>Identify</a:t>
            </a:r>
            <a:r>
              <a:rPr lang="en-US" sz="1800" dirty="0" smtClean="0"/>
              <a:t> threshold to create binary absence or presence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sz="1800" dirty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800" b="1" dirty="0" smtClean="0"/>
              <a:t>Extract</a:t>
            </a:r>
            <a:r>
              <a:rPr lang="en-US" sz="1800" dirty="0" smtClean="0"/>
              <a:t> probable </a:t>
            </a:r>
            <a:r>
              <a:rPr lang="en-US" sz="1800" dirty="0"/>
              <a:t>village </a:t>
            </a:r>
            <a:r>
              <a:rPr lang="en-US" sz="1800" dirty="0" smtClean="0"/>
              <a:t>locations</a:t>
            </a:r>
            <a:endParaRPr lang="en-US" sz="1800" dirty="0"/>
          </a:p>
        </p:txBody>
      </p:sp>
      <p:sp>
        <p:nvSpPr>
          <p:cNvPr id="7" name="Right Arrow 6"/>
          <p:cNvSpPr/>
          <p:nvPr/>
        </p:nvSpPr>
        <p:spPr>
          <a:xfrm>
            <a:off x="3544449" y="5005974"/>
            <a:ext cx="252549" cy="1629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5734632" y="5005974"/>
            <a:ext cx="252549" cy="1629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66" y="4236879"/>
            <a:ext cx="1779590" cy="1744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534" y="4230431"/>
            <a:ext cx="1707053" cy="1750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518" y="6096008"/>
            <a:ext cx="6354070" cy="620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2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444132"/>
            <a:ext cx="8503920" cy="748942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1"/>
                </a:solidFill>
              </a:rPr>
              <a:t>Results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164640" y="2299013"/>
            <a:ext cx="2944530" cy="3988579"/>
          </a:xfrm>
        </p:spPr>
        <p:txBody>
          <a:bodyPr>
            <a:normAutofit lnSpcReduction="10000"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Elevation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Slope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Distance to streams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Height above nearest drainage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NDVI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Temperature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Precipitation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192072" y="1397731"/>
            <a:ext cx="2951928" cy="9013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Probability of Village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1" y="1489138"/>
            <a:ext cx="6029405" cy="4659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326" y="3587916"/>
            <a:ext cx="1665314" cy="211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66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278661"/>
            <a:ext cx="8503920" cy="923544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1"/>
                </a:solidFill>
              </a:rPr>
              <a:t>Results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348555" y="2299042"/>
            <a:ext cx="2795445" cy="3892779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Cross-validation accuracy: 76%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Cross-validation correlation: 0.6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Significance: less than 0.01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343721" y="1415149"/>
            <a:ext cx="2796294" cy="121481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Probable Village Locations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1" y="1491914"/>
            <a:ext cx="6135700" cy="4741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47" y="5402164"/>
            <a:ext cx="3067849" cy="7874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110" y="2804133"/>
            <a:ext cx="1731111" cy="252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82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915723" y="4997204"/>
            <a:ext cx="7982712" cy="1656141"/>
          </a:xfrm>
        </p:spPr>
        <p:txBody>
          <a:bodyPr>
            <a:normAutofit lnSpcReduction="10000"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Villages and suitability model available for treatment missions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Communication with Venezuelan government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Possible applications elsewhere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15723" y="4181214"/>
            <a:ext cx="7982712" cy="704088"/>
          </a:xfrm>
        </p:spPr>
        <p:txBody>
          <a:bodyPr/>
          <a:lstStyle/>
          <a:p>
            <a:r>
              <a:rPr lang="en-US" dirty="0" smtClean="0"/>
              <a:t>Conclusions and Future Work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77688" y="3638016"/>
            <a:ext cx="3582738" cy="274320"/>
          </a:xfrm>
        </p:spPr>
        <p:txBody>
          <a:bodyPr>
            <a:noAutofit/>
          </a:bodyPr>
          <a:lstStyle/>
          <a:p>
            <a:r>
              <a:rPr lang="en-US" sz="1100" dirty="0" smtClean="0"/>
              <a:t>Image Credit: Wikimedia user </a:t>
            </a:r>
            <a:r>
              <a:rPr lang="en-US" sz="1100" dirty="0" err="1" smtClean="0"/>
              <a:t>Artur</a:t>
            </a:r>
            <a:r>
              <a:rPr lang="en-US" sz="1100" dirty="0" smtClean="0"/>
              <a:t> </a:t>
            </a:r>
            <a:r>
              <a:rPr lang="en-US" sz="1100" dirty="0" err="1" smtClean="0"/>
              <a:t>Warchavchik</a:t>
            </a:r>
            <a:endParaRPr lang="en-US" sz="11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104502" y="229695"/>
            <a:ext cx="8926286" cy="3347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113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084341" y="1334133"/>
            <a:ext cx="4563291" cy="2092181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b="1" dirty="0" smtClean="0"/>
              <a:t>Dr. Jeff </a:t>
            </a:r>
            <a:r>
              <a:rPr lang="en-US" sz="1600" b="1" dirty="0" err="1" smtClean="0"/>
              <a:t>Luvall</a:t>
            </a:r>
            <a:r>
              <a:rPr lang="en-US" sz="1600" b="1" dirty="0" smtClean="0"/>
              <a:t> 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dirty="0" smtClean="0"/>
              <a:t>NASA at NSSTC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b="1" dirty="0" smtClean="0"/>
              <a:t>Dr. Jim Tucker 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dirty="0" smtClean="0"/>
              <a:t>NASA Goddard Space Flight Center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b="1" dirty="0" smtClean="0"/>
              <a:t>Dr. Kenton Ross 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dirty="0" smtClean="0"/>
              <a:t>NASA DEVELOP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b="1" dirty="0" smtClean="0"/>
              <a:t>Dr. John D. </a:t>
            </a:r>
            <a:r>
              <a:rPr lang="en-US" sz="1600" b="1" dirty="0" err="1" smtClean="0"/>
              <a:t>Bolten</a:t>
            </a:r>
            <a:r>
              <a:rPr lang="en-US" sz="1600" b="1" dirty="0" smtClean="0"/>
              <a:t> 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dirty="0" smtClean="0"/>
              <a:t>NASA Goddard Space Flight Center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084340" y="5470240"/>
            <a:ext cx="4572001" cy="930560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700" b="1" dirty="0" smtClean="0"/>
              <a:t>Dr. Frank Richards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700" b="1" dirty="0" smtClean="0"/>
              <a:t>Lindsay </a:t>
            </a:r>
            <a:r>
              <a:rPr lang="en-US" sz="1700" b="1" dirty="0" err="1" smtClean="0"/>
              <a:t>Rakers</a:t>
            </a:r>
            <a:endParaRPr lang="en-US" sz="1700" b="1" dirty="0" smtClean="0"/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700" dirty="0" smtClean="0"/>
              <a:t>The Carter Center </a:t>
            </a:r>
            <a:endParaRPr lang="en-US" sz="17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084341" y="3604974"/>
            <a:ext cx="4572000" cy="1803057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b="1" dirty="0" smtClean="0"/>
              <a:t>Dan Irwin 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dirty="0" smtClean="0"/>
              <a:t>SERVIR</a:t>
            </a:r>
            <a:endParaRPr lang="en-US" sz="1600" dirty="0"/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b="1" dirty="0" smtClean="0"/>
              <a:t>Dr. Robert Griffin 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dirty="0" smtClean="0"/>
              <a:t>University of Alabama in Huntsville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b="1" dirty="0" err="1"/>
              <a:t>Kel</a:t>
            </a:r>
            <a:r>
              <a:rPr lang="en-US" sz="1600" b="1" dirty="0"/>
              <a:t> </a:t>
            </a:r>
            <a:r>
              <a:rPr lang="en-US" sz="1600" b="1" dirty="0" err="1"/>
              <a:t>Markert</a:t>
            </a:r>
            <a:r>
              <a:rPr lang="en-US" sz="1600" b="1" dirty="0"/>
              <a:t> 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r>
              <a:rPr lang="en-US" sz="1600" dirty="0" smtClean="0"/>
              <a:t>University </a:t>
            </a:r>
            <a:r>
              <a:rPr lang="en-US" sz="1600" dirty="0"/>
              <a:t>of Alabama in </a:t>
            </a:r>
            <a:r>
              <a:rPr lang="en-US" sz="1600" dirty="0" smtClean="0"/>
              <a:t>Huntsville</a:t>
            </a:r>
            <a:endParaRPr lang="en-US" sz="1600" dirty="0"/>
          </a:p>
          <a:p>
            <a:pPr>
              <a:spcBef>
                <a:spcPts val="200"/>
              </a:spcBef>
              <a:buClr>
                <a:schemeClr val="accent1"/>
              </a:buClr>
            </a:pPr>
            <a:endParaRPr lang="en-US" sz="1700" dirty="0"/>
          </a:p>
        </p:txBody>
      </p:sp>
      <p:sp>
        <p:nvSpPr>
          <p:cNvPr id="5" name="TextBox 4"/>
          <p:cNvSpPr txBox="1"/>
          <p:nvPr/>
        </p:nvSpPr>
        <p:spPr>
          <a:xfrm>
            <a:off x="1090773" y="1148205"/>
            <a:ext cx="257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</a:t>
            </a:r>
            <a:r>
              <a:rPr lang="en-US" sz="40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dvisors</a:t>
            </a:r>
            <a:endParaRPr lang="en-US" sz="40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2718" y="5343486"/>
            <a:ext cx="257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Partners</a:t>
            </a:r>
            <a:endParaRPr lang="en-US" sz="40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4973" y="3426315"/>
            <a:ext cx="257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Mentors</a:t>
            </a:r>
            <a:endParaRPr lang="en-US" sz="40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91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920082" y="1403819"/>
            <a:ext cx="8293608" cy="523541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Yanomamo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territory, Alto Orinoco municipality, Venezuela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20082" y="579120"/>
            <a:ext cx="7982712" cy="704088"/>
          </a:xfrm>
        </p:spPr>
        <p:txBody>
          <a:bodyPr/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93" y="1933302"/>
            <a:ext cx="2577728" cy="1933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92" y="4590637"/>
            <a:ext cx="2577729" cy="1618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3" y="1933303"/>
            <a:ext cx="6146885" cy="4750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Placeholder 4"/>
          <p:cNvSpPr txBox="1">
            <a:spLocks/>
          </p:cNvSpPr>
          <p:nvPr/>
        </p:nvSpPr>
        <p:spPr>
          <a:xfrm>
            <a:off x="6439993" y="3987151"/>
            <a:ext cx="2577729" cy="274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4400" dirty="0" smtClean="0"/>
              <a:t>Image Credit: </a:t>
            </a:r>
            <a:r>
              <a:rPr lang="en-US" sz="4400" dirty="0"/>
              <a:t>Flickr user Pedro </a:t>
            </a:r>
            <a:r>
              <a:rPr lang="en-US" sz="4400" dirty="0" err="1"/>
              <a:t>Gutiérrezs</a:t>
            </a:r>
            <a:endParaRPr lang="en-US" sz="4400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6439994" y="6286219"/>
            <a:ext cx="2577728" cy="274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4400" dirty="0" smtClean="0"/>
              <a:t>Image Credit: Wikimedia user </a:t>
            </a:r>
            <a:r>
              <a:rPr lang="en-US" sz="4400" dirty="0" err="1" smtClean="0"/>
              <a:t>Zeljko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1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9295" y="-74058"/>
            <a:ext cx="5098939" cy="1325880"/>
          </a:xfrm>
        </p:spPr>
        <p:txBody>
          <a:bodyPr/>
          <a:lstStyle/>
          <a:p>
            <a:r>
              <a:rPr lang="en-US" dirty="0" smtClean="0"/>
              <a:t>Project Objectives</a:t>
            </a:r>
            <a:endParaRPr lang="en-US" dirty="0"/>
          </a:p>
        </p:txBody>
      </p:sp>
      <p:sp>
        <p:nvSpPr>
          <p:cNvPr id="18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808620" y="2926075"/>
            <a:ext cx="2917372" cy="3692436"/>
          </a:xfrm>
        </p:spPr>
        <p:txBody>
          <a:bodyPr>
            <a:noAutofit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="1" dirty="0" smtClean="0"/>
              <a:t>Assist</a:t>
            </a:r>
            <a:r>
              <a:rPr lang="en-US" dirty="0" smtClean="0"/>
              <a:t> the Carter Center in 2015 elimination goal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="1" dirty="0" smtClean="0"/>
              <a:t>Locate</a:t>
            </a:r>
            <a:r>
              <a:rPr lang="en-US" dirty="0" smtClean="0"/>
              <a:t> </a:t>
            </a:r>
            <a:r>
              <a:rPr lang="en-US" dirty="0" smtClean="0"/>
              <a:t>Yanomamo </a:t>
            </a:r>
            <a:r>
              <a:rPr lang="en-US" dirty="0" smtClean="0"/>
              <a:t>villages and predict migration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b="1" dirty="0" smtClean="0"/>
              <a:t>Create</a:t>
            </a:r>
            <a:r>
              <a:rPr lang="en-US" dirty="0" smtClean="0"/>
              <a:t> a village location map and suitability model for distribution of medical treatment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31317" y="1217778"/>
            <a:ext cx="2877257" cy="1682815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Onchocerciasis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Elimination Program for the Americas (OEPA)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" t="9541" r="5982" b="9535"/>
          <a:stretch/>
        </p:blipFill>
        <p:spPr>
          <a:xfrm>
            <a:off x="547429" y="1611051"/>
            <a:ext cx="4944132" cy="3587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86465" y="5245490"/>
            <a:ext cx="3334511" cy="274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dirty="0" smtClean="0"/>
              <a:t>Image Credit: The Carter Center, 2015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9308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399077" y="605247"/>
            <a:ext cx="7982712" cy="704088"/>
          </a:xfrm>
        </p:spPr>
        <p:txBody>
          <a:bodyPr/>
          <a:lstStyle/>
          <a:p>
            <a:r>
              <a:rPr lang="en-US" dirty="0" smtClean="0"/>
              <a:t>Community Concerns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481263" y="6435619"/>
            <a:ext cx="6286841" cy="274320"/>
          </a:xfrm>
        </p:spPr>
        <p:txBody>
          <a:bodyPr>
            <a:noAutofit/>
          </a:bodyPr>
          <a:lstStyle/>
          <a:p>
            <a:r>
              <a:rPr lang="en-US" sz="1100" dirty="0" smtClean="0"/>
              <a:t>Image Credit: Centers for Disease Control and Prevention (CDC)</a:t>
            </a:r>
            <a:endParaRPr lang="en-US" sz="1100" dirty="0"/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415946" y="1934696"/>
            <a:ext cx="6238944" cy="268085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/>
              <a:t>Neglected tropical disease (NTD) caused by </a:t>
            </a:r>
            <a:r>
              <a:rPr lang="en-US" i="1" dirty="0" err="1"/>
              <a:t>Onchocerca</a:t>
            </a:r>
            <a:r>
              <a:rPr lang="en-US" i="1" dirty="0"/>
              <a:t> volvulus</a:t>
            </a:r>
          </a:p>
          <a:p>
            <a:pPr>
              <a:spcBef>
                <a:spcPts val="200"/>
              </a:spcBef>
              <a:buClr>
                <a:schemeClr val="accent1"/>
              </a:buClr>
            </a:pPr>
            <a:endParaRPr lang="en-US" i="1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Symptoms include debilitating itching, skin discoloration, visual impairment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/>
              <a:t>Over 100,000 at </a:t>
            </a:r>
            <a:r>
              <a:rPr lang="en-US" dirty="0" smtClean="0"/>
              <a:t>risk and over 20,000 in need of treatment</a:t>
            </a:r>
            <a:endParaRPr lang="en-US" dirty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Yearly dose of </a:t>
            </a:r>
            <a:r>
              <a:rPr lang="en-US" dirty="0" err="1" smtClean="0"/>
              <a:t>Mectizan</a:t>
            </a:r>
            <a:r>
              <a:rPr lang="en-US" dirty="0" smtClean="0"/>
              <a:t> </a:t>
            </a:r>
            <a:endParaRPr lang="en-US" dirty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i="1" dirty="0" smtClean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429009" y="1365803"/>
            <a:ext cx="4057436" cy="6371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About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Onchocerciasis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6565" r="2739" b="5868"/>
          <a:stretch/>
        </p:blipFill>
        <p:spPr>
          <a:xfrm>
            <a:off x="1428262" y="4659078"/>
            <a:ext cx="6226628" cy="1645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352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28484" y="596538"/>
            <a:ext cx="7982712" cy="704088"/>
          </a:xfrm>
        </p:spPr>
        <p:txBody>
          <a:bodyPr/>
          <a:lstStyle/>
          <a:p>
            <a:r>
              <a:rPr lang="en-US" dirty="0" smtClean="0"/>
              <a:t>Community Concerns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804906" y="6534413"/>
            <a:ext cx="6199764" cy="274320"/>
          </a:xfrm>
        </p:spPr>
        <p:txBody>
          <a:bodyPr>
            <a:noAutofit/>
          </a:bodyPr>
          <a:lstStyle/>
          <a:p>
            <a:r>
              <a:rPr lang="en-US" sz="1100" dirty="0" smtClean="0"/>
              <a:t>Image Credit: Wikimedia user </a:t>
            </a:r>
            <a:r>
              <a:rPr lang="en-US" sz="1100" dirty="0" err="1" smtClean="0"/>
              <a:t>Shishoxisrax</a:t>
            </a:r>
            <a:endParaRPr lang="en-US" sz="1100" dirty="0"/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5352" y="1865024"/>
            <a:ext cx="8111277" cy="2217291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Live primarily near water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In secluded rainforest settlements without outside contact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Migration every couple of years for survival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Cycle of poverty reinforced due to blindness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i="1" dirty="0" smtClean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58416" y="1365804"/>
            <a:ext cx="5372430" cy="5500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About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Yanomamo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Tribes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6" y="4082316"/>
            <a:ext cx="8882743" cy="2434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209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6364" y="-82767"/>
            <a:ext cx="4615543" cy="1325880"/>
          </a:xfrm>
        </p:spPr>
        <p:txBody>
          <a:bodyPr/>
          <a:lstStyle/>
          <a:p>
            <a:r>
              <a:rPr lang="en-US" dirty="0" smtClean="0"/>
              <a:t>Datasets Used</a:t>
            </a:r>
            <a:endParaRPr lang="en-US" dirty="0"/>
          </a:p>
        </p:txBody>
      </p:sp>
      <p:sp>
        <p:nvSpPr>
          <p:cNvPr id="18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094534" y="2592129"/>
            <a:ext cx="3735954" cy="1065494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Landsat 8 OLI/TIRS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SRTM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095310" y="1061017"/>
            <a:ext cx="3418166" cy="132588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NASA Earth Observations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082239" y="3077143"/>
            <a:ext cx="3418166" cy="132588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Ancillary Datasets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081463" y="4608254"/>
            <a:ext cx="3735954" cy="1792543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Worldview - 3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err="1" smtClean="0"/>
              <a:t>GeoEye</a:t>
            </a:r>
            <a:r>
              <a:rPr lang="en-US" dirty="0" smtClean="0"/>
              <a:t> - 1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err="1" smtClean="0"/>
              <a:t>Quickbird</a:t>
            </a:r>
            <a:r>
              <a:rPr lang="en-US" dirty="0" smtClean="0"/>
              <a:t> - 2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95" y="1574636"/>
            <a:ext cx="1802675" cy="147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70" y="2081317"/>
            <a:ext cx="1887068" cy="2085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95" y="3490005"/>
            <a:ext cx="1802675" cy="236089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22102" y="5713735"/>
            <a:ext cx="2081784" cy="27432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Worldview-3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Text Placeholder 4"/>
          <p:cNvSpPr txBox="1">
            <a:spLocks/>
          </p:cNvSpPr>
          <p:nvPr/>
        </p:nvSpPr>
        <p:spPr>
          <a:xfrm>
            <a:off x="896995" y="3146013"/>
            <a:ext cx="2081784" cy="274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Landsat 8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2978779" y="4328127"/>
            <a:ext cx="2081784" cy="274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SRTM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7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304788"/>
            <a:ext cx="8503920" cy="923544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1"/>
                </a:solidFill>
              </a:rPr>
              <a:t>Methodology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6" y="1411451"/>
            <a:ext cx="9048206" cy="49584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19" y="5473700"/>
            <a:ext cx="1391963" cy="718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95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269952"/>
            <a:ext cx="8503920" cy="923544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1"/>
                </a:solidFill>
              </a:rPr>
              <a:t>Methodology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966664" y="1367794"/>
            <a:ext cx="4537167" cy="1198231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Locating Villages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957947" y="1751824"/>
            <a:ext cx="3979813" cy="2149616"/>
          </a:xfrm>
        </p:spPr>
        <p:txBody>
          <a:bodyPr>
            <a:noAutofit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900" b="1" dirty="0" smtClean="0"/>
              <a:t>Inspect</a:t>
            </a:r>
            <a:r>
              <a:rPr lang="en-US" sz="1900" dirty="0" smtClean="0"/>
              <a:t> Digital Globe mosaics 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sz="1900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900" b="1" dirty="0" smtClean="0"/>
              <a:t>Perform</a:t>
            </a:r>
            <a:r>
              <a:rPr lang="en-US" sz="1900" dirty="0" smtClean="0"/>
              <a:t> unsupervised land classification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sz="1900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sz="1900" b="1" dirty="0" smtClean="0"/>
              <a:t>Locate</a:t>
            </a:r>
            <a:r>
              <a:rPr lang="en-US" sz="1900" dirty="0" smtClean="0"/>
              <a:t> villages</a:t>
            </a:r>
            <a:endParaRPr lang="en-US" sz="1900" dirty="0"/>
          </a:p>
        </p:txBody>
      </p:sp>
      <p:pic>
        <p:nvPicPr>
          <p:cNvPr id="10" name="Picture 9" descr="C:\Users\rumseyx4\Desktop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03" y="3906681"/>
            <a:ext cx="1549972" cy="1929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rumseyx4\Desktop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1103"/>
          <a:stretch/>
        </p:blipFill>
        <p:spPr bwMode="auto">
          <a:xfrm>
            <a:off x="2868679" y="3921891"/>
            <a:ext cx="1947211" cy="1907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rumseyx4\Desktop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183" y="3908050"/>
            <a:ext cx="1005607" cy="862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rumseyx4\Desktop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181" y="4890188"/>
            <a:ext cx="1005607" cy="9459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950" y="3901094"/>
            <a:ext cx="1601433" cy="1927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Right Arrow 21"/>
          <p:cNvSpPr/>
          <p:nvPr/>
        </p:nvSpPr>
        <p:spPr>
          <a:xfrm>
            <a:off x="5987114" y="4708590"/>
            <a:ext cx="322200" cy="2311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4785351" y="4702603"/>
            <a:ext cx="322200" cy="2311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656131" y="4702603"/>
            <a:ext cx="322200" cy="2311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44"/>
          <a:stretch>
            <a:fillRect/>
          </a:stretch>
        </p:blipFill>
        <p:spPr>
          <a:xfrm>
            <a:off x="1149532" y="5974086"/>
            <a:ext cx="6644639" cy="5953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93" y="1496069"/>
            <a:ext cx="3129277" cy="1839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615543" y="3373162"/>
            <a:ext cx="3222163" cy="274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100" dirty="0" smtClean="0"/>
              <a:t>Image source: </a:t>
            </a:r>
            <a:r>
              <a:rPr lang="en-US" sz="1100" dirty="0" err="1" smtClean="0"/>
              <a:t>DigitalGlobe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2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278661"/>
            <a:ext cx="8503920" cy="923544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1"/>
                </a:solidFill>
              </a:rPr>
              <a:t>Results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14105" y="1298123"/>
            <a:ext cx="7680961" cy="469692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Village Identification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22813" y="1708278"/>
            <a:ext cx="3709850" cy="1775151"/>
          </a:xfrm>
        </p:spPr>
        <p:txBody>
          <a:bodyPr>
            <a:noAutofit/>
          </a:bodyPr>
          <a:lstStyle/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140 villages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High-res accuracy check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KML file created for Google Earth</a:t>
            </a:r>
            <a:endParaRPr lang="en-US" dirty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3766972" y="6447322"/>
            <a:ext cx="4462583" cy="274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100" dirty="0" smtClean="0"/>
              <a:t>Image Source: </a:t>
            </a:r>
            <a:r>
              <a:rPr lang="en-US" sz="1100" dirty="0" err="1" smtClean="0"/>
              <a:t>DigitalGlobe</a:t>
            </a:r>
            <a:endParaRPr lang="en-US" sz="11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820" y="4165697"/>
            <a:ext cx="3394663" cy="2243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1560" r="1662" b="2828"/>
          <a:stretch/>
        </p:blipFill>
        <p:spPr>
          <a:xfrm>
            <a:off x="4807131" y="1422973"/>
            <a:ext cx="3392898" cy="2060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8" y="3539436"/>
            <a:ext cx="3483428" cy="2877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17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ealth &amp; AQ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BE5341"/>
      </a:accent1>
      <a:accent2>
        <a:srgbClr val="D07D56"/>
      </a:accent2>
      <a:accent3>
        <a:srgbClr val="E5AA6F"/>
      </a:accent3>
      <a:accent4>
        <a:srgbClr val="497F8D"/>
      </a:accent4>
      <a:accent5>
        <a:srgbClr val="4C9380"/>
      </a:accent5>
      <a:accent6>
        <a:srgbClr val="51A96D"/>
      </a:accent6>
      <a:hlink>
        <a:srgbClr val="BE5341"/>
      </a:hlink>
      <a:folHlink>
        <a:srgbClr val="BE5341"/>
      </a:folHlink>
    </a:clrScheme>
    <a:fontScheme name="DEVELOP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3713</TotalTime>
  <Words>1414</Words>
  <Application>Microsoft Office PowerPoint</Application>
  <PresentationFormat>On-screen Show (4:3)</PresentationFormat>
  <Paragraphs>240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McKeel, Christopher A. (LARC-E3)[SSAI DEVELOP]</dc:creator>
  <cp:lastModifiedBy>Sara Amirazodi</cp:lastModifiedBy>
  <cp:revision>412</cp:revision>
  <cp:lastPrinted>2015-08-04T18:21:39Z</cp:lastPrinted>
  <dcterms:created xsi:type="dcterms:W3CDTF">2015-05-18T13:26:09Z</dcterms:created>
  <dcterms:modified xsi:type="dcterms:W3CDTF">2015-08-06T19:24:08Z</dcterms:modified>
</cp:coreProperties>
</file>