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3" r:id="rId2"/>
  </p:sldIdLst>
  <p:sldSz cx="27432000" cy="36576000"/>
  <p:notesSz cx="6858000" cy="9144000"/>
  <p:defaultTex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520">
          <p15:clr>
            <a:srgbClr val="A4A3A4"/>
          </p15:clr>
        </p15:guide>
        <p15:guide id="2" pos="86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lr" initials="clr" lastIdx="14" clrIdx="0"/>
  <p:cmAuthor id="7" name="Childs, Lauren M. (LARC-E3)[DEVELOP - Wise County (LaRC)]" initials="CLM(-WC(" lastIdx="4" clrIdx="7">
    <p:extLst>
      <p:ext uri="{19B8F6BF-5375-455C-9EA6-DF929625EA0E}">
        <p15:presenceInfo xmlns:p15="http://schemas.microsoft.com/office/powerpoint/2012/main" userId="S-1-5-21-330711430-3775241029-4075259233-64852" providerId="AD"/>
      </p:ext>
    </p:extLst>
  </p:cmAuthor>
  <p:cmAuthor id="1" name="s" initials="" lastIdx="0" clrIdx="1"/>
  <p:cmAuthor id="2" name="peter hawman" initials="ph" lastIdx="8" clrIdx="2">
    <p:extLst/>
  </p:cmAuthor>
  <p:cmAuthor id="3" name="Brumbaugh, Beth (LARC-E3)[SSAI DEVELOP]" initials="BB(D" lastIdx="1" clrIdx="3">
    <p:extLst/>
  </p:cmAuthor>
  <p:cmAuthor id="4" name="Rousseau, Nick J (329D-Affiliate)" initials="RNJ(" lastIdx="5" clrIdx="4">
    <p:extLst/>
  </p:cmAuthor>
  <p:cmAuthor id="5" name="Vishal Arya" initials="" lastIdx="7" clrIdx="5"/>
  <p:cmAuthor id="6" name="Fenn, Teresa E. (LARC-E3)[SSAI DEVELOP]" initials="FTE(D" lastIdx="4" clrIdx="6">
    <p:extLst>
      <p:ext uri="{19B8F6BF-5375-455C-9EA6-DF929625EA0E}">
        <p15:presenceInfo xmlns:p15="http://schemas.microsoft.com/office/powerpoint/2012/main" userId="S-1-5-21-330711430-3775241029-4075259233-6679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9999"/>
    <a:srgbClr val="FF6666"/>
    <a:srgbClr val="CC6666"/>
    <a:srgbClr val="E7E7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710" autoAdjust="0"/>
    <p:restoredTop sz="96667"/>
  </p:normalViewPr>
  <p:slideViewPr>
    <p:cSldViewPr snapToGrid="0">
      <p:cViewPr varScale="1">
        <p:scale>
          <a:sx n="21" d="100"/>
          <a:sy n="21" d="100"/>
        </p:scale>
        <p:origin x="1344" y="132"/>
      </p:cViewPr>
      <p:guideLst>
        <p:guide orient="horz" pos="11520"/>
        <p:guide pos="86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commentAuthors" Target="commentAuthors.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5" dt="2015-10-16T15:07:42.631" idx="1">
    <p:pos x="12156" y="605"/>
    <p:text>I removed Agriculture as that is not part of your Short Title. </p:text>
  </p:cm>
  <p:cm authorId="5" dt="2015-10-16T15:09:41.504" idx="3">
    <p:pos x="9678" y="19084"/>
    <p:text>Try to keep font size consistent throughout. Most places it is 28, here it is 27</p:text>
  </p:cm>
  <p:cm authorId="5" dt="2015-10-16T15:10:33.664" idx="4">
    <p:pos x="16487" y="16879"/>
    <p:text>Try to keep font size consistent throughout. Most places it is 28, here it is 27</p:text>
  </p:cm>
  <p:cm authorId="5" dt="2015-10-16T15:11:15.603" idx="5">
    <p:pos x="3102" y="9757"/>
    <p:text>Change font to Garamond for all text in methodology workflow </p:text>
  </p:cm>
  <p:cm authorId="5" dt="2015-10-16T15:14:15.320" idx="6">
    <p:pos x="2927" y="7181"/>
    <p:text>I like your workflow but i'm not sure where to start when I look at it. I have a better idea after reading your paragraph above it, but it would be useful to make it more clear so it immediately jumps out when folks look at it. </p:text>
  </p:cm>
  <p:cm authorId="5" dt="2015-10-16T15:21:30.358" idx="7">
    <p:pos x="13424" y="6908"/>
    <p:text>Providing a text caption for the study area would be useful. 
Also, the legend and inset image should both be separate files. </p:text>
  </p:cm>
  <p:cm authorId="6" dt="2015-10-19T15:21:56.133" idx="1">
    <p:pos x="6624" y="2728"/>
    <p:text>The affiliation is "DEVELOP National Program at ... "</p:text>
    <p:extLst>
      <p:ext uri="{C676402C-5697-4E1C-873F-D02D1690AC5C}">
        <p15:threadingInfo xmlns:p15="http://schemas.microsoft.com/office/powerpoint/2012/main" timeZoneBias="240"/>
      </p:ext>
    </p:extLst>
  </p:cm>
  <p:cm authorId="6" dt="2015-10-19T15:24:16.517" idx="2">
    <p:pos x="15006" y="18872"/>
    <p:text>Include past team members here.</p:text>
    <p:extLst>
      <p:ext uri="{C676402C-5697-4E1C-873F-D02D1690AC5C}">
        <p15:threadingInfo xmlns:p15="http://schemas.microsoft.com/office/powerpoint/2012/main" timeZoneBias="240"/>
      </p:ext>
    </p:extLst>
  </p:cm>
  <p:cm authorId="6" dt="2015-10-19T15:24:52.426" idx="3">
    <p:pos x="10171" y="15992"/>
    <p:text>You do not need to include image credit if this image was created by your team or the first term project that this is built on.</p:text>
    <p:extLst>
      <p:ext uri="{C676402C-5697-4E1C-873F-D02D1690AC5C}">
        <p15:threadingInfo xmlns:p15="http://schemas.microsoft.com/office/powerpoint/2012/main" timeZoneBias="240"/>
      </p:ext>
    </p:extLst>
  </p:cm>
  <p:cm authorId="6" dt="2015-10-19T15:26:50.422" idx="4">
    <p:pos x="6654" y="11202"/>
    <p:text>This is a good workflow, but it is hard to read at its current size.</p:text>
    <p:extLst>
      <p:ext uri="{C676402C-5697-4E1C-873F-D02D1690AC5C}">
        <p15:threadingInfo xmlns:p15="http://schemas.microsoft.com/office/powerpoint/2012/main" timeZoneBias="240"/>
      </p:ext>
    </p:extLst>
  </p:cm>
  <p:cm authorId="7" dt="2015-10-23T12:55:35.289" idx="2">
    <p:pos x="221" y="14448"/>
    <p:text>Consider matching the margin distance for your imagery and text boxes above for a clean look</p:text>
    <p:extLst>
      <p:ext uri="{C676402C-5697-4E1C-873F-D02D1690AC5C}">
        <p15:threadingInfo xmlns:p15="http://schemas.microsoft.com/office/powerpoint/2012/main" timeZoneBias="240"/>
      </p:ext>
    </p:extLst>
  </p:cm>
  <p:cm authorId="7" dt="2015-10-23T13:03:35.601" idx="4">
    <p:pos x="3197" y="893"/>
    <p:text>I know the template said sentence case, but please change to title case for consistency across the program and your node, and sorry for us not catching that remnant in the template!</p:text>
    <p:extLst>
      <p:ext uri="{C676402C-5697-4E1C-873F-D02D1690AC5C}">
        <p15:threadingInfo xmlns:p15="http://schemas.microsoft.com/office/powerpoint/2012/main" timeZoneBias="24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Node Location"/>
          <p:cNvSpPr>
            <a:spLocks noGrp="1"/>
          </p:cNvSpPr>
          <p:nvPr>
            <p:ph type="body" sz="quarter" idx="13" hasCustomPrompt="1"/>
          </p:nvPr>
        </p:nvSpPr>
        <p:spPr>
          <a:xfrm>
            <a:off x="685800" y="35350704"/>
            <a:ext cx="26060400" cy="594360"/>
          </a:xfrm>
          <a:prstGeom prst="rect">
            <a:avLst/>
          </a:prstGeom>
        </p:spPr>
        <p:txBody>
          <a:bodyPr/>
          <a:lstStyle>
            <a:lvl1pPr marL="0" indent="0">
              <a:buNone/>
              <a:defRPr sz="3600" b="1" baseline="0">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smtClean="0"/>
              <a:t>DEVELOP Node Location</a:t>
            </a:r>
            <a:endParaRPr lang="en-US" dirty="0"/>
          </a:p>
        </p:txBody>
      </p:sp>
      <p:sp>
        <p:nvSpPr>
          <p:cNvPr id="10" name="Subtitle"/>
          <p:cNvSpPr>
            <a:spLocks noGrp="1"/>
          </p:cNvSpPr>
          <p:nvPr>
            <p:ph type="body" sz="quarter" idx="11" hasCustomPrompt="1"/>
          </p:nvPr>
        </p:nvSpPr>
        <p:spPr>
          <a:xfrm>
            <a:off x="4014216" y="2176272"/>
            <a:ext cx="19412712" cy="1216152"/>
          </a:xfrm>
          <a:prstGeom prst="rect">
            <a:avLst/>
          </a:prstGeom>
        </p:spPr>
        <p:txBody>
          <a:bodyPr/>
          <a:lstStyle>
            <a:lvl1pPr marL="0" indent="0" algn="ctr">
              <a:buNone/>
              <a:defRPr sz="3600" baseline="0">
                <a:latin typeface="+mj-lt"/>
              </a:defRPr>
            </a:lvl1pPr>
            <a:lvl2pPr>
              <a:defRPr sz="4800"/>
            </a:lvl2pPr>
            <a:lvl3pPr>
              <a:defRPr sz="4000"/>
            </a:lvl3pPr>
            <a:lvl4pPr>
              <a:defRPr sz="3600"/>
            </a:lvl4pPr>
            <a:lvl5pPr>
              <a:defRPr sz="3600"/>
            </a:lvl5pPr>
          </a:lstStyle>
          <a:p>
            <a:pPr lvl="0"/>
            <a:r>
              <a:rPr lang="en-US" dirty="0" smtClean="0"/>
              <a:t>Project subtitle [use sentence case]</a:t>
            </a:r>
            <a:endParaRPr lang="en-US" dirty="0"/>
          </a:p>
        </p:txBody>
      </p:sp>
      <p:sp>
        <p:nvSpPr>
          <p:cNvPr id="8" name="Main Title"/>
          <p:cNvSpPr>
            <a:spLocks noGrp="1"/>
          </p:cNvSpPr>
          <p:nvPr>
            <p:ph type="body" sz="quarter" idx="10" hasCustomPrompt="1"/>
          </p:nvPr>
        </p:nvSpPr>
        <p:spPr>
          <a:xfrm>
            <a:off x="4572000" y="914400"/>
            <a:ext cx="18288000" cy="1152144"/>
          </a:xfrm>
          <a:prstGeom prst="rect">
            <a:avLst/>
          </a:prstGeom>
        </p:spPr>
        <p:txBody>
          <a:bodyPr/>
          <a:lstStyle>
            <a:lvl1pPr marL="0" indent="0" algn="ctr">
              <a:buNone/>
              <a:defRPr sz="8400" b="1" baseline="0">
                <a:solidFill>
                  <a:schemeClr val="accent1"/>
                </a:solidFill>
                <a:latin typeface="+mj-lt"/>
              </a:defRPr>
            </a:lvl1pPr>
          </a:lstStyle>
          <a:p>
            <a:pPr lvl="0"/>
            <a:r>
              <a:rPr lang="en-US" dirty="0" smtClean="0"/>
              <a:t>Project Title [Use Title Case]</a:t>
            </a:r>
            <a:endParaRPr lang="en-US" dirty="0"/>
          </a:p>
        </p:txBody>
      </p:sp>
    </p:spTree>
    <p:extLst>
      <p:ext uri="{BB962C8B-B14F-4D97-AF65-F5344CB8AC3E}">
        <p14:creationId xmlns:p14="http://schemas.microsoft.com/office/powerpoint/2010/main" val="341177245"/>
      </p:ext>
    </p:extLst>
  </p:cSld>
  <p:clrMapOvr>
    <a:masterClrMapping/>
  </p:clrMapOvr>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10" name="footer boundary line"/>
          <p:cNvCxnSpPr/>
          <p:nvPr userDrawn="1"/>
        </p:nvCxnSpPr>
        <p:spPr>
          <a:xfrm>
            <a:off x="685800" y="34978415"/>
            <a:ext cx="26060400" cy="0"/>
          </a:xfrm>
          <a:prstGeom prst="line">
            <a:avLst/>
          </a:prstGeom>
          <a:ln w="10160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 name="header boundary line"/>
          <p:cNvCxnSpPr/>
          <p:nvPr userDrawn="1"/>
        </p:nvCxnSpPr>
        <p:spPr>
          <a:xfrm>
            <a:off x="685800" y="3918857"/>
            <a:ext cx="26060400" cy="0"/>
          </a:xfrm>
          <a:prstGeom prst="line">
            <a:avLst/>
          </a:prstGeom>
          <a:ln w="101600" cap="rnd">
            <a:solidFill>
              <a:schemeClr val="accent1"/>
            </a:solidFill>
            <a:round/>
          </a:ln>
        </p:spPr>
        <p:style>
          <a:lnRef idx="1">
            <a:schemeClr val="accent1"/>
          </a:lnRef>
          <a:fillRef idx="0">
            <a:schemeClr val="accent1"/>
          </a:fillRef>
          <a:effectRef idx="0">
            <a:schemeClr val="accent1"/>
          </a:effectRef>
          <a:fontRef idx="minor">
            <a:schemeClr val="tx1"/>
          </a:fontRef>
        </p:style>
      </p:cxnSp>
      <p:pic>
        <p:nvPicPr>
          <p:cNvPr id="7" name="nasa logo" descr="BnW.psd"/>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4138370" y="948900"/>
            <a:ext cx="2329895" cy="193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develop logo"/>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44495" y="661797"/>
            <a:ext cx="2158130" cy="25924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contract info"/>
          <p:cNvSpPr/>
          <p:nvPr userDrawn="1"/>
        </p:nvSpPr>
        <p:spPr>
          <a:xfrm>
            <a:off x="21089073" y="35379524"/>
            <a:ext cx="5657127" cy="523220"/>
          </a:xfrm>
          <a:prstGeom prst="rect">
            <a:avLst/>
          </a:prstGeom>
        </p:spPr>
        <p:txBody>
          <a:bodyPr wrap="square">
            <a:spAutoFit/>
          </a:bodyPr>
          <a:lstStyle/>
          <a:p>
            <a:pPr lvl="0" algn="r">
              <a:buClr>
                <a:schemeClr val="dk1"/>
              </a:buClr>
              <a:buSzPct val="25000"/>
            </a:pPr>
            <a:r>
              <a:rPr lang="en-US" sz="14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4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4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557721729"/>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8640" userDrawn="1">
          <p15:clr>
            <a:srgbClr val="F26B43"/>
          </p15:clr>
        </p15:guide>
        <p15:guide id="2" orient="horz" pos="11520" userDrawn="1">
          <p15:clr>
            <a:srgbClr val="F26B43"/>
          </p15:clr>
        </p15:guide>
        <p15:guide id="3" pos="576" userDrawn="1">
          <p15:clr>
            <a:srgbClr val="F26B43"/>
          </p15:clr>
        </p15:guide>
        <p15:guide id="4" pos="16704" userDrawn="1">
          <p15:clr>
            <a:srgbClr val="F26B43"/>
          </p15:clr>
        </p15:guide>
        <p15:guide id="5" orient="horz" pos="21888" userDrawn="1">
          <p15:clr>
            <a:srgbClr val="F26B43"/>
          </p15:clr>
        </p15:guide>
        <p15:guide id="6" orient="horz" pos="3456" userDrawn="1">
          <p15:clr>
            <a:srgbClr val="F26B43"/>
          </p15:clr>
        </p15:guide>
        <p15:guide id="7" pos="5760" userDrawn="1">
          <p15:clr>
            <a:srgbClr val="A4A3A4"/>
          </p15:clr>
        </p15:guide>
        <p15:guide id="8" pos="6048" userDrawn="1">
          <p15:clr>
            <a:srgbClr val="A4A3A4"/>
          </p15:clr>
        </p15:guide>
        <p15:guide id="9" pos="11520" userDrawn="1">
          <p15:clr>
            <a:srgbClr val="A4A3A4"/>
          </p15:clr>
        </p15:guide>
        <p15:guide id="10" pos="11232" userDrawn="1">
          <p15:clr>
            <a:srgbClr val="A4A3A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6.jpeg"/><Relationship Id="rId4" Type="http://schemas.openxmlformats.org/officeDocument/2006/relationships/image" Target="../media/image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smtClean="0"/>
              <a:t>NASA Jet Propulsion Laboratory</a:t>
            </a:r>
            <a:endParaRPr lang="en-US" dirty="0"/>
          </a:p>
        </p:txBody>
      </p:sp>
      <p:sp>
        <p:nvSpPr>
          <p:cNvPr id="4" name="Text Placeholder 3"/>
          <p:cNvSpPr>
            <a:spLocks noGrp="1"/>
          </p:cNvSpPr>
          <p:nvPr>
            <p:ph type="body" sz="quarter" idx="11"/>
          </p:nvPr>
        </p:nvSpPr>
        <p:spPr/>
        <p:txBody>
          <a:bodyPr/>
          <a:lstStyle/>
          <a:p>
            <a:r>
              <a:rPr lang="en-US" dirty="0"/>
              <a:t>Delivering </a:t>
            </a:r>
            <a:r>
              <a:rPr lang="en-US" dirty="0" smtClean="0"/>
              <a:t>automated </a:t>
            </a:r>
            <a:r>
              <a:rPr lang="en-US" dirty="0"/>
              <a:t>e</a:t>
            </a:r>
            <a:r>
              <a:rPr lang="en-US" dirty="0" smtClean="0"/>
              <a:t>vapotranspiration </a:t>
            </a:r>
            <a:r>
              <a:rPr lang="en-US" dirty="0"/>
              <a:t>d</a:t>
            </a:r>
            <a:r>
              <a:rPr lang="en-US" dirty="0" smtClean="0"/>
              <a:t>ata </a:t>
            </a:r>
            <a:r>
              <a:rPr lang="en-US" dirty="0"/>
              <a:t>to the New Mexico Office of the State Engineer for </a:t>
            </a:r>
            <a:r>
              <a:rPr lang="en-US" dirty="0" smtClean="0"/>
              <a:t>enhanced </a:t>
            </a:r>
            <a:r>
              <a:rPr lang="en-US" dirty="0"/>
              <a:t>w</a:t>
            </a:r>
            <a:r>
              <a:rPr lang="en-US" dirty="0" smtClean="0"/>
              <a:t>ater </a:t>
            </a:r>
            <a:r>
              <a:rPr lang="en-US" dirty="0"/>
              <a:t>r</a:t>
            </a:r>
            <a:r>
              <a:rPr lang="en-US" dirty="0" smtClean="0"/>
              <a:t>esource </a:t>
            </a:r>
            <a:r>
              <a:rPr lang="en-US" dirty="0"/>
              <a:t>d</a:t>
            </a:r>
            <a:r>
              <a:rPr lang="en-US" dirty="0" smtClean="0"/>
              <a:t>ecision </a:t>
            </a:r>
            <a:r>
              <a:rPr lang="en-US" dirty="0"/>
              <a:t>m</a:t>
            </a:r>
            <a:r>
              <a:rPr lang="en-US" dirty="0" smtClean="0"/>
              <a:t>aking </a:t>
            </a:r>
            <a:r>
              <a:rPr lang="en-US" dirty="0"/>
              <a:t>in New Mexico</a:t>
            </a:r>
          </a:p>
          <a:p>
            <a:endParaRPr lang="en-US" dirty="0"/>
          </a:p>
        </p:txBody>
      </p:sp>
      <p:sp>
        <p:nvSpPr>
          <p:cNvPr id="5" name="Text Placeholder 4"/>
          <p:cNvSpPr>
            <a:spLocks noGrp="1"/>
          </p:cNvSpPr>
          <p:nvPr>
            <p:ph type="body" sz="quarter" idx="10"/>
          </p:nvPr>
        </p:nvSpPr>
        <p:spPr/>
        <p:txBody>
          <a:bodyPr/>
          <a:lstStyle/>
          <a:p>
            <a:r>
              <a:rPr lang="en-US" sz="6000" dirty="0" smtClean="0"/>
              <a:t>New Mexico Water Resources II</a:t>
            </a:r>
            <a:endParaRPr lang="en-US" sz="6000" dirty="0"/>
          </a:p>
        </p:txBody>
      </p:sp>
      <p:sp>
        <p:nvSpPr>
          <p:cNvPr id="9" name="Text Placeholder 16"/>
          <p:cNvSpPr txBox="1">
            <a:spLocks/>
          </p:cNvSpPr>
          <p:nvPr/>
        </p:nvSpPr>
        <p:spPr>
          <a:xfrm>
            <a:off x="8940801" y="30258588"/>
            <a:ext cx="7543800" cy="736962"/>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t>From Left to Right: Gregory Halverson, Trevor McDonald</a:t>
            </a:r>
          </a:p>
        </p:txBody>
      </p:sp>
      <p:sp>
        <p:nvSpPr>
          <p:cNvPr id="10" name="Text Placeholder 16"/>
          <p:cNvSpPr txBox="1">
            <a:spLocks/>
          </p:cNvSpPr>
          <p:nvPr/>
        </p:nvSpPr>
        <p:spPr>
          <a:xfrm>
            <a:off x="8952725" y="32656364"/>
            <a:ext cx="7829550" cy="76200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800" dirty="0" smtClean="0"/>
              <a:t>New </a:t>
            </a:r>
            <a:r>
              <a:rPr lang="en-US" sz="2800" dirty="0"/>
              <a:t>Mexico Office of the State Engineer, End-</a:t>
            </a:r>
            <a:r>
              <a:rPr lang="en-US" sz="2800" dirty="0" smtClean="0"/>
              <a:t>User</a:t>
            </a:r>
          </a:p>
        </p:txBody>
      </p:sp>
      <p:sp>
        <p:nvSpPr>
          <p:cNvPr id="11" name="Text Placeholder 16"/>
          <p:cNvSpPr txBox="1">
            <a:spLocks/>
          </p:cNvSpPr>
          <p:nvPr/>
        </p:nvSpPr>
        <p:spPr>
          <a:xfrm>
            <a:off x="18288000" y="30956250"/>
            <a:ext cx="8229600" cy="295275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800" dirty="0" smtClean="0"/>
              <a:t>We </a:t>
            </a:r>
            <a:r>
              <a:rPr lang="en-US" sz="2800" dirty="0"/>
              <a:t>thank everyone who helped in our project. Science advisors Joshua Fisher, Greg Moore</a:t>
            </a:r>
            <a:r>
              <a:rPr lang="en-US" sz="2800" dirty="0" smtClean="0"/>
              <a:t>, </a:t>
            </a:r>
            <a:r>
              <a:rPr lang="en-US" sz="2800" dirty="0" err="1" smtClean="0"/>
              <a:t>Munish</a:t>
            </a:r>
            <a:r>
              <a:rPr lang="en-US" sz="2800" dirty="0" smtClean="0"/>
              <a:t> </a:t>
            </a:r>
            <a:r>
              <a:rPr lang="en-US" sz="2800" dirty="0" err="1" smtClean="0"/>
              <a:t>Sikka</a:t>
            </a:r>
            <a:r>
              <a:rPr lang="en-US" sz="2800" dirty="0" smtClean="0"/>
              <a:t> </a:t>
            </a:r>
            <a:r>
              <a:rPr lang="en-US" sz="2800" dirty="0"/>
              <a:t>and Manish </a:t>
            </a:r>
            <a:r>
              <a:rPr lang="en-US" sz="2800" dirty="0" err="1"/>
              <a:t>Verma</a:t>
            </a:r>
            <a:r>
              <a:rPr lang="en-US" sz="2800" dirty="0"/>
              <a:t> provided insight and expertise that greatly assisted the research. </a:t>
            </a:r>
            <a:r>
              <a:rPr lang="en-US" sz="2800" dirty="0" smtClean="0"/>
              <a:t>Nick Rousseau, Brittany </a:t>
            </a:r>
            <a:r>
              <a:rPr lang="en-US" sz="2800" dirty="0" err="1" smtClean="0"/>
              <a:t>Zajic</a:t>
            </a:r>
            <a:r>
              <a:rPr lang="en-US" sz="2800" dirty="0" smtClean="0"/>
              <a:t>, Gwen </a:t>
            </a:r>
            <a:r>
              <a:rPr lang="en-US" sz="2800" dirty="0"/>
              <a:t>Miller, Christine Rains, and Daniel Jensen assisted throughout the project guiding us through deliverables and answering research </a:t>
            </a:r>
            <a:r>
              <a:rPr lang="en-US" sz="2800" dirty="0" smtClean="0"/>
              <a:t>questions.</a:t>
            </a:r>
          </a:p>
        </p:txBody>
      </p:sp>
      <p:sp>
        <p:nvSpPr>
          <p:cNvPr id="12" name="Text Placeholder 16"/>
          <p:cNvSpPr txBox="1">
            <a:spLocks/>
          </p:cNvSpPr>
          <p:nvPr/>
        </p:nvSpPr>
        <p:spPr>
          <a:xfrm>
            <a:off x="18288000" y="26760654"/>
            <a:ext cx="8229600" cy="1820696"/>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dirty="0" smtClean="0"/>
              <a:t>Individual components of the pipeline successfully implemented.</a:t>
            </a:r>
          </a:p>
          <a:p>
            <a:pPr marL="347663" indent="-347663"/>
            <a:r>
              <a:rPr lang="en-US" dirty="0" smtClean="0"/>
              <a:t>Automation and integration of the ET data cycle is in later stages of development.</a:t>
            </a:r>
          </a:p>
          <a:p>
            <a:pPr marL="347663" indent="-347663"/>
            <a:r>
              <a:rPr lang="en-US" dirty="0" smtClean="0"/>
              <a:t>Front end automation from ET output to web server in development.</a:t>
            </a:r>
          </a:p>
        </p:txBody>
      </p:sp>
      <p:sp>
        <p:nvSpPr>
          <p:cNvPr id="7" name="Text Placeholder 16"/>
          <p:cNvSpPr txBox="1">
            <a:spLocks/>
          </p:cNvSpPr>
          <p:nvPr/>
        </p:nvSpPr>
        <p:spPr>
          <a:xfrm>
            <a:off x="1022350" y="12023773"/>
            <a:ext cx="16262350" cy="1440845"/>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800" dirty="0" smtClean="0"/>
              <a:t>A </a:t>
            </a:r>
            <a:r>
              <a:rPr lang="en-US" sz="2800" dirty="0"/>
              <a:t>visual representation of the automated data pipeline architecture. The pipeline initially retrieves the data and sends some data for processing. Once processing is done, all data is fed </a:t>
            </a:r>
            <a:r>
              <a:rPr lang="en-US" sz="2800" dirty="0" smtClean="0"/>
              <a:t>into the PT-JPL evapotranspiration </a:t>
            </a:r>
            <a:r>
              <a:rPr lang="en-US" sz="2800" dirty="0"/>
              <a:t>(ET) algorithm to create ET outputs. </a:t>
            </a:r>
            <a:r>
              <a:rPr lang="en-US" sz="2800" dirty="0" smtClean="0"/>
              <a:t>This daily ET product will be post-processed and served to a web interface. Our pipeline is coordinated by a master python script automating the flow from process to process.</a:t>
            </a:r>
          </a:p>
          <a:p>
            <a:r>
              <a:rPr lang="en-US" sz="2800" dirty="0" smtClean="0"/>
              <a:t> </a:t>
            </a:r>
          </a:p>
        </p:txBody>
      </p:sp>
      <p:sp>
        <p:nvSpPr>
          <p:cNvPr id="6" name="Text Placeholder 16"/>
          <p:cNvSpPr txBox="1">
            <a:spLocks/>
          </p:cNvSpPr>
          <p:nvPr/>
        </p:nvSpPr>
        <p:spPr>
          <a:xfrm>
            <a:off x="914400" y="6243411"/>
            <a:ext cx="16916400" cy="5760720"/>
          </a:xfrm>
          <a:prstGeom prst="rect">
            <a:avLst/>
          </a:prstGeom>
        </p:spPr>
        <p:txBody>
          <a:bodyPr numCol="2"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endParaRPr lang="en-US" dirty="0"/>
          </a:p>
          <a:p>
            <a:endParaRPr lang="en-US" dirty="0" smtClean="0"/>
          </a:p>
          <a:p>
            <a:endParaRPr lang="en-US" dirty="0" smtClean="0"/>
          </a:p>
        </p:txBody>
      </p:sp>
      <p:sp>
        <p:nvSpPr>
          <p:cNvPr id="15" name="Text Placeholder 16"/>
          <p:cNvSpPr txBox="1">
            <a:spLocks/>
          </p:cNvSpPr>
          <p:nvPr/>
        </p:nvSpPr>
        <p:spPr>
          <a:xfrm>
            <a:off x="18288000" y="6243411"/>
            <a:ext cx="8229600" cy="4589080"/>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sz="2800" dirty="0" smtClean="0"/>
              <a:t>Automate MODIS &amp; NCEP acquisition and processing.</a:t>
            </a:r>
          </a:p>
          <a:p>
            <a:pPr marL="347663" indent="-347663"/>
            <a:r>
              <a:rPr lang="en-US" sz="2800" dirty="0" smtClean="0"/>
              <a:t>Streamline the PT-JPL evapotranspiration (ET) product through an automated system which generates and delivers ET to the New Mexico Office of the State Engineer.</a:t>
            </a:r>
          </a:p>
          <a:p>
            <a:pPr marL="347663" indent="-347663"/>
            <a:r>
              <a:rPr lang="en-US" sz="2800" dirty="0" smtClean="0"/>
              <a:t>Disseminate products to decision-makers in the ranching, water resources, drought assessment and fire-response communities in the Eastern Plains Region of New Mexico through an easily-accessed online interface. </a:t>
            </a:r>
          </a:p>
          <a:p>
            <a:pPr marL="0" indent="0">
              <a:buNone/>
            </a:pPr>
            <a:endParaRPr lang="en-US" sz="2800" dirty="0"/>
          </a:p>
        </p:txBody>
      </p:sp>
      <p:sp>
        <p:nvSpPr>
          <p:cNvPr id="16" name="TextBox 15"/>
          <p:cNvSpPr txBox="1"/>
          <p:nvPr/>
        </p:nvSpPr>
        <p:spPr>
          <a:xfrm>
            <a:off x="914400" y="5510709"/>
            <a:ext cx="16916399"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Abstract</a:t>
            </a:r>
          </a:p>
        </p:txBody>
      </p:sp>
      <p:sp>
        <p:nvSpPr>
          <p:cNvPr id="23" name="TextBox 22"/>
          <p:cNvSpPr txBox="1"/>
          <p:nvPr/>
        </p:nvSpPr>
        <p:spPr>
          <a:xfrm>
            <a:off x="18288000" y="5504988"/>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Objectives</a:t>
            </a:r>
          </a:p>
        </p:txBody>
      </p:sp>
      <p:sp>
        <p:nvSpPr>
          <p:cNvPr id="24" name="TextBox 23"/>
          <p:cNvSpPr txBox="1"/>
          <p:nvPr/>
        </p:nvSpPr>
        <p:spPr>
          <a:xfrm>
            <a:off x="914400" y="11374639"/>
            <a:ext cx="169164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Methodology</a:t>
            </a:r>
          </a:p>
        </p:txBody>
      </p:sp>
      <p:sp>
        <p:nvSpPr>
          <p:cNvPr id="25" name="TextBox 24"/>
          <p:cNvSpPr txBox="1"/>
          <p:nvPr/>
        </p:nvSpPr>
        <p:spPr>
          <a:xfrm>
            <a:off x="18287999" y="10943850"/>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Study Area</a:t>
            </a:r>
          </a:p>
        </p:txBody>
      </p:sp>
      <p:sp>
        <p:nvSpPr>
          <p:cNvPr id="26" name="TextBox 25"/>
          <p:cNvSpPr txBox="1"/>
          <p:nvPr/>
        </p:nvSpPr>
        <p:spPr>
          <a:xfrm>
            <a:off x="18288000" y="21689148"/>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Earth Observations</a:t>
            </a:r>
          </a:p>
        </p:txBody>
      </p:sp>
      <p:sp>
        <p:nvSpPr>
          <p:cNvPr id="27" name="TextBox 26"/>
          <p:cNvSpPr txBox="1"/>
          <p:nvPr/>
        </p:nvSpPr>
        <p:spPr>
          <a:xfrm>
            <a:off x="971551" y="21592505"/>
            <a:ext cx="6349875"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Results</a:t>
            </a:r>
          </a:p>
        </p:txBody>
      </p:sp>
      <p:sp>
        <p:nvSpPr>
          <p:cNvPr id="28" name="TextBox 27"/>
          <p:cNvSpPr txBox="1"/>
          <p:nvPr/>
        </p:nvSpPr>
        <p:spPr>
          <a:xfrm>
            <a:off x="18338800" y="25822233"/>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Conclusions</a:t>
            </a:r>
          </a:p>
        </p:txBody>
      </p:sp>
      <p:sp>
        <p:nvSpPr>
          <p:cNvPr id="29" name="TextBox 28"/>
          <p:cNvSpPr txBox="1"/>
          <p:nvPr/>
        </p:nvSpPr>
        <p:spPr>
          <a:xfrm>
            <a:off x="18288000" y="29939101"/>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Acknowledgements</a:t>
            </a:r>
          </a:p>
        </p:txBody>
      </p:sp>
      <p:sp>
        <p:nvSpPr>
          <p:cNvPr id="30" name="TextBox 29"/>
          <p:cNvSpPr txBox="1"/>
          <p:nvPr/>
        </p:nvSpPr>
        <p:spPr>
          <a:xfrm>
            <a:off x="8952725" y="31702715"/>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Project Partners</a:t>
            </a:r>
          </a:p>
        </p:txBody>
      </p:sp>
      <p:sp>
        <p:nvSpPr>
          <p:cNvPr id="31" name="TextBox 30"/>
          <p:cNvSpPr txBox="1"/>
          <p:nvPr/>
        </p:nvSpPr>
        <p:spPr>
          <a:xfrm>
            <a:off x="8926938" y="29190597"/>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Team Members</a:t>
            </a:r>
          </a:p>
        </p:txBody>
      </p:sp>
      <p:sp>
        <p:nvSpPr>
          <p:cNvPr id="32" name="Team Members"/>
          <p:cNvSpPr txBox="1">
            <a:spLocks/>
          </p:cNvSpPr>
          <p:nvPr/>
        </p:nvSpPr>
        <p:spPr>
          <a:xfrm>
            <a:off x="914400" y="4148884"/>
            <a:ext cx="25603200" cy="950976"/>
          </a:xfrm>
          <a:prstGeom prst="rect">
            <a:avLst/>
          </a:prstGeom>
        </p:spPr>
        <p:txBody>
          <a:bodyPr anchor="t"/>
          <a:lstStyle>
            <a:lvl1pPr marL="0" indent="0" algn="ctr" defTabSz="2743200" rtl="0" eaLnBrk="1" latinLnBrk="0" hangingPunct="1">
              <a:lnSpc>
                <a:spcPct val="90000"/>
              </a:lnSpc>
              <a:spcBef>
                <a:spcPts val="0"/>
              </a:spcBef>
              <a:buFont typeface="Arial" panose="020B0604020202020204" pitchFamily="34" charset="0"/>
              <a:buNone/>
              <a:defRPr sz="32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t>Trevor McDonald (Project Lead), Gregory Halverson</a:t>
            </a:r>
          </a:p>
          <a:p>
            <a:r>
              <a:rPr lang="en-US" sz="2400" dirty="0" smtClean="0"/>
              <a:t>DEVELOP </a:t>
            </a:r>
            <a:r>
              <a:rPr lang="en-US" sz="2400" dirty="0"/>
              <a:t>National Program at NASA Jet Propulsion Laboratory</a:t>
            </a:r>
            <a:endParaRPr lang="en-US" sz="2400" dirty="0" smtClean="0"/>
          </a:p>
          <a:p>
            <a:endParaRPr lang="en-US" sz="2400" dirty="0"/>
          </a:p>
        </p:txBody>
      </p:sp>
      <p:pic>
        <p:nvPicPr>
          <p:cNvPr id="13" name="Picture 12" descr="06_Aqua.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28572" y="23121260"/>
            <a:ext cx="3490816" cy="1828800"/>
          </a:xfrm>
          <a:prstGeom prst="rect">
            <a:avLst/>
          </a:prstGeom>
        </p:spPr>
      </p:pic>
      <p:pic>
        <p:nvPicPr>
          <p:cNvPr id="18" name="Picture 17" descr="05_Terra.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48102" y="22761777"/>
            <a:ext cx="3048000" cy="2294467"/>
          </a:xfrm>
          <a:prstGeom prst="rect">
            <a:avLst/>
          </a:prstGeom>
        </p:spPr>
      </p:pic>
      <p:sp>
        <p:nvSpPr>
          <p:cNvPr id="53" name="Text Placeholder 16"/>
          <p:cNvSpPr txBox="1">
            <a:spLocks/>
          </p:cNvSpPr>
          <p:nvPr/>
        </p:nvSpPr>
        <p:spPr>
          <a:xfrm>
            <a:off x="19431000" y="24836604"/>
            <a:ext cx="6654800" cy="728496"/>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a:buNone/>
            </a:pPr>
            <a:r>
              <a:rPr lang="en-US" dirty="0" smtClean="0"/>
              <a:t>Terra	            Aqua</a:t>
            </a:r>
          </a:p>
        </p:txBody>
      </p:sp>
      <p:pic>
        <p:nvPicPr>
          <p:cNvPr id="20" name="Picture 19" descr="NM_StudyArea.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26801" y="11532042"/>
            <a:ext cx="7772400" cy="10058400"/>
          </a:xfrm>
          <a:prstGeom prst="rect">
            <a:avLst/>
          </a:prstGeom>
        </p:spPr>
      </p:pic>
      <p:sp>
        <p:nvSpPr>
          <p:cNvPr id="83" name="Text Placeholder 16"/>
          <p:cNvSpPr txBox="1">
            <a:spLocks/>
          </p:cNvSpPr>
          <p:nvPr/>
        </p:nvSpPr>
        <p:spPr>
          <a:xfrm>
            <a:off x="12722564" y="22438006"/>
            <a:ext cx="4442882" cy="6272446"/>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800" dirty="0" smtClean="0"/>
              <a:t>Modeled </a:t>
            </a:r>
            <a:r>
              <a:rPr lang="en-US" sz="2800" dirty="0"/>
              <a:t>Evapotranspiration (</a:t>
            </a:r>
            <a:r>
              <a:rPr lang="en-US" sz="2800" dirty="0" smtClean="0"/>
              <a:t>ET), </a:t>
            </a:r>
            <a:r>
              <a:rPr lang="en-US" sz="2800" dirty="0"/>
              <a:t>b</a:t>
            </a:r>
            <a:r>
              <a:rPr lang="en-US" sz="2800" dirty="0" smtClean="0"/>
              <a:t>lue </a:t>
            </a:r>
            <a:r>
              <a:rPr lang="en-US" sz="2800" dirty="0"/>
              <a:t>indicates high ET while brown indicates low ET. ET was derived using </a:t>
            </a:r>
            <a:r>
              <a:rPr lang="en-US" sz="2800" dirty="0" smtClean="0"/>
              <a:t>PT-JPL model derived from NCEP and MODIS </a:t>
            </a:r>
            <a:r>
              <a:rPr lang="en-US" sz="2800" dirty="0"/>
              <a:t>data. </a:t>
            </a:r>
            <a:endParaRPr lang="en-US" sz="2800" dirty="0" smtClean="0"/>
          </a:p>
          <a:p>
            <a:r>
              <a:rPr lang="en-US" sz="2800" dirty="0" smtClean="0"/>
              <a:t>Image </a:t>
            </a:r>
            <a:r>
              <a:rPr lang="en-US" sz="2800" dirty="0"/>
              <a:t>Credit: New Mexico Agriculture and Water Team. </a:t>
            </a:r>
            <a:endParaRPr lang="en-US" sz="2800" dirty="0" smtClean="0"/>
          </a:p>
        </p:txBody>
      </p:sp>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550514" y="28998783"/>
            <a:ext cx="7682345" cy="57617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descr="US_WebInterface_DRAFT.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1636" y="22408402"/>
            <a:ext cx="12001799" cy="62790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0" name="Rectangle 79"/>
          <p:cNvSpPr/>
          <p:nvPr/>
        </p:nvSpPr>
        <p:spPr>
          <a:xfrm>
            <a:off x="6022926" y="19035507"/>
            <a:ext cx="3822568" cy="1288328"/>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Calibri" panose="020F0502020204030204"/>
                <a:ea typeface="+mn-ea"/>
                <a:cs typeface="+mn-cs"/>
              </a:rPr>
              <a:t>Evapotranspiration Model</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smtClean="0">
                <a:ln>
                  <a:noFill/>
                </a:ln>
                <a:solidFill>
                  <a:prstClr val="white"/>
                </a:solidFill>
                <a:effectLst/>
                <a:uLnTx/>
                <a:uFillTx/>
                <a:latin typeface="Calibri" panose="020F0502020204030204"/>
                <a:ea typeface="+mn-ea"/>
                <a:cs typeface="+mn-cs"/>
              </a:rPr>
              <a:t>Request ancillary data</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smtClean="0">
                <a:ln>
                  <a:noFill/>
                </a:ln>
                <a:solidFill>
                  <a:prstClr val="white"/>
                </a:solidFill>
                <a:effectLst/>
                <a:uLnTx/>
                <a:uFillTx/>
                <a:latin typeface="Calibri" panose="020F0502020204030204"/>
                <a:ea typeface="+mn-ea"/>
                <a:cs typeface="+mn-cs"/>
              </a:rPr>
              <a:t>Process </a:t>
            </a:r>
            <a:r>
              <a:rPr kumimoji="0" lang="en-US" sz="1800" b="0" i="0" u="none" strike="noStrike" kern="0" cap="none" spc="0" normalizeH="0" baseline="0" noProof="0" dirty="0" err="1" smtClean="0">
                <a:ln>
                  <a:noFill/>
                </a:ln>
                <a:solidFill>
                  <a:prstClr val="white"/>
                </a:solidFill>
                <a:effectLst/>
                <a:uLnTx/>
                <a:uFillTx/>
                <a:latin typeface="Calibri" panose="020F0502020204030204"/>
                <a:ea typeface="+mn-ea"/>
                <a:cs typeface="+mn-cs"/>
              </a:rPr>
              <a:t>Matlab</a:t>
            </a:r>
            <a:r>
              <a:rPr kumimoji="0" lang="en-US" sz="1800" b="0" i="0" u="none" strike="noStrike" kern="0" cap="none" spc="0" normalizeH="0" baseline="0" noProof="0" dirty="0" smtClean="0">
                <a:ln>
                  <a:noFill/>
                </a:ln>
                <a:solidFill>
                  <a:prstClr val="white"/>
                </a:solidFill>
                <a:effectLst/>
                <a:uLnTx/>
                <a:uFillTx/>
                <a:latin typeface="Calibri" panose="020F0502020204030204"/>
                <a:ea typeface="+mn-ea"/>
                <a:cs typeface="+mn-cs"/>
              </a:rPr>
              <a:t> matrices in parallel</a:t>
            </a:r>
          </a:p>
        </p:txBody>
      </p:sp>
      <p:sp>
        <p:nvSpPr>
          <p:cNvPr id="81" name="Rectangle 80"/>
          <p:cNvSpPr/>
          <p:nvPr/>
        </p:nvSpPr>
        <p:spPr>
          <a:xfrm>
            <a:off x="6039054" y="16282874"/>
            <a:ext cx="3506771" cy="923827"/>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Calibri" panose="020F0502020204030204"/>
                <a:ea typeface="+mn-ea"/>
                <a:cs typeface="+mn-cs"/>
              </a:rPr>
              <a:t>Data Acquisition</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smtClean="0">
                <a:ln>
                  <a:noFill/>
                </a:ln>
                <a:solidFill>
                  <a:prstClr val="white"/>
                </a:solidFill>
                <a:effectLst/>
                <a:uLnTx/>
                <a:uFillTx/>
                <a:latin typeface="Calibri" panose="020F0502020204030204"/>
                <a:ea typeface="+mn-ea"/>
                <a:cs typeface="+mn-cs"/>
              </a:rPr>
              <a:t>Download source data products</a:t>
            </a:r>
          </a:p>
        </p:txBody>
      </p:sp>
      <p:sp>
        <p:nvSpPr>
          <p:cNvPr id="82" name="Rounded Rectangle 81"/>
          <p:cNvSpPr/>
          <p:nvPr/>
        </p:nvSpPr>
        <p:spPr>
          <a:xfrm>
            <a:off x="6835236" y="17673328"/>
            <a:ext cx="1772240" cy="857839"/>
          </a:xfrm>
          <a:prstGeom prst="round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mn-ea"/>
                <a:cs typeface="+mn-cs"/>
              </a:rPr>
              <a:t>Request Ancillary Data</a:t>
            </a:r>
          </a:p>
        </p:txBody>
      </p:sp>
      <p:sp>
        <p:nvSpPr>
          <p:cNvPr id="84" name="Down Arrow 83"/>
          <p:cNvSpPr/>
          <p:nvPr/>
        </p:nvSpPr>
        <p:spPr>
          <a:xfrm rot="10800000">
            <a:off x="7513968" y="18597764"/>
            <a:ext cx="414779" cy="320512"/>
          </a:xfrm>
          <a:prstGeom prst="downArrow">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sp>
        <p:nvSpPr>
          <p:cNvPr id="85" name="Down Arrow 84"/>
          <p:cNvSpPr/>
          <p:nvPr/>
        </p:nvSpPr>
        <p:spPr>
          <a:xfrm rot="10800000">
            <a:off x="7513966" y="17284467"/>
            <a:ext cx="414779" cy="320512"/>
          </a:xfrm>
          <a:prstGeom prst="downArrow">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sp>
        <p:nvSpPr>
          <p:cNvPr id="86" name="Rectangle 85"/>
          <p:cNvSpPr/>
          <p:nvPr/>
        </p:nvSpPr>
        <p:spPr>
          <a:xfrm>
            <a:off x="9982114" y="17391063"/>
            <a:ext cx="3775476" cy="1322894"/>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Calibri" panose="020F0502020204030204"/>
                <a:ea typeface="+mn-ea"/>
                <a:cs typeface="+mn-cs"/>
              </a:rPr>
              <a:t>Preprocessing</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smtClean="0">
                <a:ln>
                  <a:noFill/>
                </a:ln>
                <a:solidFill>
                  <a:prstClr val="white"/>
                </a:solidFill>
                <a:effectLst/>
                <a:uLnTx/>
                <a:uFillTx/>
                <a:latin typeface="Calibri" panose="020F0502020204030204"/>
                <a:ea typeface="+mn-ea"/>
                <a:cs typeface="+mn-cs"/>
              </a:rPr>
              <a:t>Extract layer from source product</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smtClean="0">
                <a:ln>
                  <a:noFill/>
                </a:ln>
                <a:solidFill>
                  <a:prstClr val="white"/>
                </a:solidFill>
                <a:effectLst/>
                <a:uLnTx/>
                <a:uFillTx/>
                <a:latin typeface="Calibri" panose="020F0502020204030204"/>
                <a:ea typeface="+mn-ea"/>
                <a:cs typeface="+mn-cs"/>
              </a:rPr>
              <a:t>Subset, </a:t>
            </a:r>
            <a:r>
              <a:rPr kumimoji="0" lang="en-US" sz="1800" b="0" i="0" u="none" strike="noStrike" kern="0" cap="none" spc="0" normalizeH="0" baseline="0" noProof="0" dirty="0" err="1" smtClean="0">
                <a:ln>
                  <a:noFill/>
                </a:ln>
                <a:solidFill>
                  <a:prstClr val="white"/>
                </a:solidFill>
                <a:effectLst/>
                <a:uLnTx/>
                <a:uFillTx/>
                <a:latin typeface="Calibri" panose="020F0502020204030204"/>
                <a:ea typeface="+mn-ea"/>
                <a:cs typeface="+mn-cs"/>
              </a:rPr>
              <a:t>reproject</a:t>
            </a:r>
            <a:r>
              <a:rPr kumimoji="0" lang="en-US" sz="1800" b="0" i="0" u="none" strike="noStrike" kern="0" cap="none" spc="0" normalizeH="0" baseline="0" noProof="0" dirty="0" smtClean="0">
                <a:ln>
                  <a:noFill/>
                </a:ln>
                <a:solidFill>
                  <a:prstClr val="white"/>
                </a:solidFill>
                <a:effectLst/>
                <a:uLnTx/>
                <a:uFillTx/>
                <a:latin typeface="Calibri" panose="020F0502020204030204"/>
                <a:ea typeface="+mn-ea"/>
                <a:cs typeface="+mn-cs"/>
              </a:rPr>
              <a:t>, resample</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smtClean="0">
                <a:ln>
                  <a:noFill/>
                </a:ln>
                <a:solidFill>
                  <a:prstClr val="white"/>
                </a:solidFill>
                <a:effectLst/>
                <a:uLnTx/>
                <a:uFillTx/>
                <a:latin typeface="Calibri" panose="020F0502020204030204"/>
                <a:ea typeface="+mn-ea"/>
                <a:cs typeface="+mn-cs"/>
              </a:rPr>
              <a:t>Convert data to </a:t>
            </a:r>
            <a:r>
              <a:rPr kumimoji="0" lang="en-US" sz="1800" b="0" i="0" u="none" strike="noStrike" kern="0" cap="none" spc="0" normalizeH="0" baseline="0" noProof="0" dirty="0" err="1" smtClean="0">
                <a:ln>
                  <a:noFill/>
                </a:ln>
                <a:solidFill>
                  <a:prstClr val="white"/>
                </a:solidFill>
                <a:effectLst/>
                <a:uLnTx/>
                <a:uFillTx/>
                <a:latin typeface="Calibri" panose="020F0502020204030204"/>
                <a:ea typeface="+mn-ea"/>
                <a:cs typeface="+mn-cs"/>
              </a:rPr>
              <a:t>Matlab</a:t>
            </a:r>
            <a:r>
              <a:rPr kumimoji="0" lang="en-US" sz="1800" b="0" i="0" u="none" strike="noStrike" kern="0" cap="none" spc="0" normalizeH="0" baseline="0" noProof="0" dirty="0" smtClean="0">
                <a:ln>
                  <a:noFill/>
                </a:ln>
                <a:solidFill>
                  <a:prstClr val="white"/>
                </a:solidFill>
                <a:effectLst/>
                <a:uLnTx/>
                <a:uFillTx/>
                <a:latin typeface="Calibri" panose="020F0502020204030204"/>
                <a:ea typeface="+mn-ea"/>
                <a:cs typeface="+mn-cs"/>
              </a:rPr>
              <a:t> matrices</a:t>
            </a:r>
          </a:p>
        </p:txBody>
      </p:sp>
      <p:sp>
        <p:nvSpPr>
          <p:cNvPr id="87" name="Rounded Rectangle 86"/>
          <p:cNvSpPr/>
          <p:nvPr/>
        </p:nvSpPr>
        <p:spPr>
          <a:xfrm>
            <a:off x="11473662" y="19232960"/>
            <a:ext cx="1305939" cy="952105"/>
          </a:xfrm>
          <a:prstGeom prst="round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mn-ea"/>
                <a:cs typeface="+mn-cs"/>
              </a:rPr>
              <a:t>Provide Ancillary Data</a:t>
            </a:r>
          </a:p>
        </p:txBody>
      </p:sp>
      <p:sp>
        <p:nvSpPr>
          <p:cNvPr id="88" name="Down Arrow 87"/>
          <p:cNvSpPr/>
          <p:nvPr/>
        </p:nvSpPr>
        <p:spPr>
          <a:xfrm rot="2579295">
            <a:off x="12833187" y="18996902"/>
            <a:ext cx="414779" cy="320512"/>
          </a:xfrm>
          <a:prstGeom prst="downArrow">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sp>
        <p:nvSpPr>
          <p:cNvPr id="89" name="Down Arrow 88"/>
          <p:cNvSpPr/>
          <p:nvPr/>
        </p:nvSpPr>
        <p:spPr>
          <a:xfrm rot="5400000">
            <a:off x="10412181" y="19107234"/>
            <a:ext cx="414779" cy="1274913"/>
          </a:xfrm>
          <a:prstGeom prst="downArrow">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sp>
        <p:nvSpPr>
          <p:cNvPr id="90" name="Rounded Rectangle 89"/>
          <p:cNvSpPr/>
          <p:nvPr/>
        </p:nvSpPr>
        <p:spPr>
          <a:xfrm>
            <a:off x="11239543" y="16249378"/>
            <a:ext cx="1372052" cy="867266"/>
          </a:xfrm>
          <a:prstGeom prst="round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mn-ea"/>
                <a:cs typeface="+mn-cs"/>
              </a:rPr>
              <a:t>Provide Source Data</a:t>
            </a:r>
          </a:p>
        </p:txBody>
      </p:sp>
      <p:sp>
        <p:nvSpPr>
          <p:cNvPr id="91" name="Down Arrow 90"/>
          <p:cNvSpPr/>
          <p:nvPr/>
        </p:nvSpPr>
        <p:spPr>
          <a:xfrm rot="18645005">
            <a:off x="12759716" y="16956388"/>
            <a:ext cx="414779" cy="320512"/>
          </a:xfrm>
          <a:prstGeom prst="downArrow">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sp>
        <p:nvSpPr>
          <p:cNvPr id="92" name="Down Arrow 91"/>
          <p:cNvSpPr/>
          <p:nvPr/>
        </p:nvSpPr>
        <p:spPr>
          <a:xfrm rot="16200000">
            <a:off x="10191538" y="16011304"/>
            <a:ext cx="414779" cy="1306731"/>
          </a:xfrm>
          <a:prstGeom prst="downArrow">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sp>
        <p:nvSpPr>
          <p:cNvPr id="93" name="Down Arrow 92"/>
          <p:cNvSpPr/>
          <p:nvPr/>
        </p:nvSpPr>
        <p:spPr>
          <a:xfrm rot="5400000">
            <a:off x="5537418" y="19660799"/>
            <a:ext cx="414779" cy="320512"/>
          </a:xfrm>
          <a:prstGeom prst="downArrow">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sp>
        <p:nvSpPr>
          <p:cNvPr id="94" name="Rectangle 93"/>
          <p:cNvSpPr/>
          <p:nvPr/>
        </p:nvSpPr>
        <p:spPr>
          <a:xfrm>
            <a:off x="3013268" y="17008750"/>
            <a:ext cx="2328761" cy="1989055"/>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smtClean="0">
                <a:ln>
                  <a:noFill/>
                </a:ln>
                <a:solidFill>
                  <a:prstClr val="white"/>
                </a:solidFill>
                <a:effectLst/>
                <a:uLnTx/>
                <a:uFillTx/>
                <a:latin typeface="Calibri" panose="020F0502020204030204"/>
                <a:ea typeface="+mn-ea"/>
                <a:cs typeface="+mn-cs"/>
              </a:rPr>
              <a:t>Postprocessing</a:t>
            </a:r>
            <a:endParaRPr kumimoji="0" lang="en-US" sz="1800" b="0" i="0" u="none" strike="noStrike" kern="0" cap="none" spc="0" normalizeH="0" baseline="0" noProof="0" dirty="0" smtClean="0">
              <a:ln>
                <a:noFill/>
              </a:ln>
              <a:solidFill>
                <a:prstClr val="white"/>
              </a:solidFill>
              <a:effectLst/>
              <a:uLnTx/>
              <a:uFillTx/>
              <a:latin typeface="Calibri" panose="020F0502020204030204"/>
              <a:ea typeface="+mn-ea"/>
              <a:cs typeface="+mn-cs"/>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smtClean="0">
                <a:ln>
                  <a:noFill/>
                </a:ln>
                <a:solidFill>
                  <a:prstClr val="white"/>
                </a:solidFill>
                <a:effectLst/>
                <a:uLnTx/>
                <a:uFillTx/>
                <a:latin typeface="Calibri" panose="020F0502020204030204"/>
                <a:ea typeface="+mn-ea"/>
                <a:cs typeface="+mn-cs"/>
              </a:rPr>
              <a:t>Convert </a:t>
            </a:r>
            <a:r>
              <a:rPr kumimoji="0" lang="en-US" sz="1800" b="0" i="0" u="none" strike="noStrike" kern="0" cap="none" spc="0" normalizeH="0" baseline="0" noProof="0" dirty="0" err="1" smtClean="0">
                <a:ln>
                  <a:noFill/>
                </a:ln>
                <a:solidFill>
                  <a:prstClr val="white"/>
                </a:solidFill>
                <a:effectLst/>
                <a:uLnTx/>
                <a:uFillTx/>
                <a:latin typeface="Calibri" panose="020F0502020204030204"/>
                <a:ea typeface="+mn-ea"/>
                <a:cs typeface="+mn-cs"/>
              </a:rPr>
              <a:t>Matlab</a:t>
            </a:r>
            <a:r>
              <a:rPr kumimoji="0" lang="en-US" sz="1800" b="0" i="0" u="none" strike="noStrike" kern="0" cap="none" spc="0" normalizeH="0" baseline="0" noProof="0" dirty="0" smtClean="0">
                <a:ln>
                  <a:noFill/>
                </a:ln>
                <a:solidFill>
                  <a:prstClr val="white"/>
                </a:solidFill>
                <a:effectLst/>
                <a:uLnTx/>
                <a:uFillTx/>
                <a:latin typeface="Calibri" panose="020F0502020204030204"/>
                <a:ea typeface="+mn-ea"/>
                <a:cs typeface="+mn-cs"/>
              </a:rPr>
              <a:t> matrices to </a:t>
            </a:r>
            <a:r>
              <a:rPr kumimoji="0" lang="en-US" sz="1800" b="0" i="0" u="none" strike="noStrike" kern="0" cap="none" spc="0" normalizeH="0" baseline="0" noProof="0" dirty="0" err="1" smtClean="0">
                <a:ln>
                  <a:noFill/>
                </a:ln>
                <a:solidFill>
                  <a:prstClr val="white"/>
                </a:solidFill>
                <a:effectLst/>
                <a:uLnTx/>
                <a:uFillTx/>
                <a:latin typeface="Calibri" panose="020F0502020204030204"/>
                <a:ea typeface="+mn-ea"/>
                <a:cs typeface="+mn-cs"/>
              </a:rPr>
              <a:t>GeoTiff</a:t>
            </a:r>
            <a:endParaRPr kumimoji="0" lang="en-US" sz="1800" b="0" i="0" u="none" strike="noStrike" kern="0" cap="none" spc="0" normalizeH="0" baseline="0" noProof="0" dirty="0" smtClean="0">
              <a:ln>
                <a:noFill/>
              </a:ln>
              <a:solidFill>
                <a:prstClr val="white"/>
              </a:solidFill>
              <a:effectLst/>
              <a:uLnTx/>
              <a:uFillTx/>
              <a:latin typeface="Calibri" panose="020F0502020204030204"/>
              <a:ea typeface="+mn-ea"/>
              <a:cs typeface="+mn-cs"/>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smtClean="0">
                <a:ln>
                  <a:noFill/>
                </a:ln>
                <a:solidFill>
                  <a:prstClr val="white"/>
                </a:solidFill>
                <a:effectLst/>
                <a:uLnTx/>
                <a:uFillTx/>
                <a:latin typeface="Calibri" panose="020F0502020204030204"/>
                <a:ea typeface="+mn-ea"/>
                <a:cs typeface="+mn-cs"/>
              </a:rPr>
              <a:t>Discard processed source data</a:t>
            </a:r>
          </a:p>
        </p:txBody>
      </p:sp>
      <p:sp>
        <p:nvSpPr>
          <p:cNvPr id="95" name="Cloud 94"/>
          <p:cNvSpPr/>
          <p:nvPr/>
        </p:nvSpPr>
        <p:spPr>
          <a:xfrm>
            <a:off x="9409236" y="14136711"/>
            <a:ext cx="3160459" cy="1621415"/>
          </a:xfrm>
          <a:prstGeom prst="cloud">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mn-ea"/>
                <a:cs typeface="+mn-cs"/>
              </a:rPr>
              <a:t>Data Sources</a:t>
            </a:r>
          </a:p>
          <a:p>
            <a:pPr marL="285750" marR="0" lvl="0" indent="-285750" algn="ctr"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mn-ea"/>
                <a:cs typeface="+mn-cs"/>
              </a:rPr>
              <a:t>NCEP</a:t>
            </a:r>
          </a:p>
          <a:p>
            <a:pPr marL="285750" marR="0" lvl="0" indent="-285750" algn="ctr"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mn-ea"/>
                <a:cs typeface="+mn-cs"/>
              </a:rPr>
              <a:t>USGS</a:t>
            </a:r>
          </a:p>
          <a:p>
            <a:pPr marL="285750" marR="0" lvl="0" indent="-285750" algn="ctr"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mn-ea"/>
                <a:cs typeface="+mn-cs"/>
              </a:rPr>
              <a:t>LAADS</a:t>
            </a:r>
          </a:p>
        </p:txBody>
      </p:sp>
      <p:sp>
        <p:nvSpPr>
          <p:cNvPr id="96" name="Down Arrow 95"/>
          <p:cNvSpPr/>
          <p:nvPr/>
        </p:nvSpPr>
        <p:spPr>
          <a:xfrm rot="2666107">
            <a:off x="9262576" y="15554151"/>
            <a:ext cx="414779" cy="649742"/>
          </a:xfrm>
          <a:prstGeom prst="downArrow">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sp>
        <p:nvSpPr>
          <p:cNvPr id="97" name="Cloud 96"/>
          <p:cNvSpPr/>
          <p:nvPr/>
        </p:nvSpPr>
        <p:spPr>
          <a:xfrm>
            <a:off x="5664620" y="14168635"/>
            <a:ext cx="3160459" cy="1621415"/>
          </a:xfrm>
          <a:prstGeom prst="cloud">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mn-ea"/>
                <a:cs typeface="+mn-cs"/>
              </a:rPr>
              <a:t>Web Interface</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mn-ea"/>
                <a:cs typeface="+mn-cs"/>
              </a:rPr>
              <a:t>Output </a:t>
            </a:r>
            <a:r>
              <a:rPr kumimoji="0" lang="en-US" sz="1800" b="0" i="0" u="none" strike="noStrike" kern="0" cap="none" spc="0" normalizeH="0" baseline="0" noProof="0" dirty="0" err="1" smtClean="0">
                <a:ln>
                  <a:noFill/>
                </a:ln>
                <a:solidFill>
                  <a:prstClr val="black"/>
                </a:solidFill>
                <a:effectLst/>
                <a:uLnTx/>
                <a:uFillTx/>
                <a:latin typeface="Calibri" panose="020F0502020204030204"/>
                <a:ea typeface="+mn-ea"/>
                <a:cs typeface="+mn-cs"/>
              </a:rPr>
              <a:t>GeoTiffs</a:t>
            </a:r>
            <a:r>
              <a:rPr kumimoji="0" lang="en-US" sz="1800" b="0" i="0" u="none" strike="noStrike" kern="0" cap="none" spc="0" normalizeH="0" baseline="0" noProof="0" dirty="0" smtClean="0">
                <a:ln>
                  <a:noFill/>
                </a:ln>
                <a:solidFill>
                  <a:prstClr val="black"/>
                </a:solidFill>
                <a:effectLst/>
                <a:uLnTx/>
                <a:uFillTx/>
                <a:latin typeface="Calibri" panose="020F0502020204030204"/>
                <a:ea typeface="+mn-ea"/>
                <a:cs typeface="+mn-cs"/>
              </a:rPr>
              <a:t> displayed using </a:t>
            </a:r>
            <a:r>
              <a:rPr kumimoji="0" lang="en-US" sz="1800" b="0" i="0" u="none" strike="noStrike" kern="0" cap="none" spc="0" normalizeH="0" baseline="0" noProof="0" dirty="0" err="1" smtClean="0">
                <a:ln>
                  <a:noFill/>
                </a:ln>
                <a:solidFill>
                  <a:prstClr val="black"/>
                </a:solidFill>
                <a:effectLst/>
                <a:uLnTx/>
                <a:uFillTx/>
                <a:latin typeface="Calibri" panose="020F0502020204030204"/>
                <a:ea typeface="+mn-ea"/>
                <a:cs typeface="+mn-cs"/>
              </a:rPr>
              <a:t>GeoServer</a:t>
            </a:r>
            <a:endParaRPr kumimoji="0" lang="en-US" sz="1800" b="0" i="0" u="none" strike="noStrike" kern="0" cap="none" spc="0" normalizeH="0" baseline="0" noProof="0" dirty="0" smtClean="0">
              <a:ln>
                <a:noFill/>
              </a:ln>
              <a:solidFill>
                <a:prstClr val="black"/>
              </a:solidFill>
              <a:effectLst/>
              <a:uLnTx/>
              <a:uFillTx/>
              <a:latin typeface="Calibri" panose="020F0502020204030204"/>
              <a:ea typeface="+mn-ea"/>
              <a:cs typeface="+mn-cs"/>
            </a:endParaRPr>
          </a:p>
        </p:txBody>
      </p:sp>
      <p:sp>
        <p:nvSpPr>
          <p:cNvPr id="98" name="Rounded Rectangle 97"/>
          <p:cNvSpPr/>
          <p:nvPr/>
        </p:nvSpPr>
        <p:spPr>
          <a:xfrm>
            <a:off x="3425211" y="19537301"/>
            <a:ext cx="2063050" cy="952105"/>
          </a:xfrm>
          <a:prstGeom prst="round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mn-ea"/>
                <a:cs typeface="+mn-cs"/>
              </a:rPr>
              <a:t>Provide Evapotranspiration Data</a:t>
            </a:r>
          </a:p>
        </p:txBody>
      </p:sp>
      <p:sp>
        <p:nvSpPr>
          <p:cNvPr id="99" name="Down Arrow 98"/>
          <p:cNvSpPr/>
          <p:nvPr/>
        </p:nvSpPr>
        <p:spPr>
          <a:xfrm rot="10800000">
            <a:off x="4262711" y="19115634"/>
            <a:ext cx="414779" cy="320512"/>
          </a:xfrm>
          <a:prstGeom prst="downArrow">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sp>
        <p:nvSpPr>
          <p:cNvPr id="100" name="Rounded Rectangle 99"/>
          <p:cNvSpPr/>
          <p:nvPr/>
        </p:nvSpPr>
        <p:spPr>
          <a:xfrm>
            <a:off x="3018796" y="15431331"/>
            <a:ext cx="2063050" cy="952105"/>
          </a:xfrm>
          <a:prstGeom prst="round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panose="020F0502020204030204"/>
                <a:ea typeface="+mn-ea"/>
                <a:cs typeface="+mn-cs"/>
              </a:rPr>
              <a:t>Serve Evapotranspiration Data</a:t>
            </a:r>
          </a:p>
        </p:txBody>
      </p:sp>
      <p:sp>
        <p:nvSpPr>
          <p:cNvPr id="101" name="Down Arrow 100"/>
          <p:cNvSpPr/>
          <p:nvPr/>
        </p:nvSpPr>
        <p:spPr>
          <a:xfrm rot="10800000">
            <a:off x="4249347" y="16540551"/>
            <a:ext cx="414779" cy="320512"/>
          </a:xfrm>
          <a:prstGeom prst="downArrow">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sp>
        <p:nvSpPr>
          <p:cNvPr id="102" name="Down Arrow 101"/>
          <p:cNvSpPr/>
          <p:nvPr/>
        </p:nvSpPr>
        <p:spPr>
          <a:xfrm rot="13703767">
            <a:off x="5245136" y="15417889"/>
            <a:ext cx="414779" cy="320512"/>
          </a:xfrm>
          <a:prstGeom prst="downArrow">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76509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Water 15">
      <a:dk1>
        <a:srgbClr val="767171"/>
      </a:dk1>
      <a:lt1>
        <a:srgbClr val="FFFFFF"/>
      </a:lt1>
      <a:dk2>
        <a:srgbClr val="767171"/>
      </a:dk2>
      <a:lt2>
        <a:srgbClr val="FFFFFF"/>
      </a:lt2>
      <a:accent1>
        <a:srgbClr val="75AADB"/>
      </a:accent1>
      <a:accent2>
        <a:srgbClr val="8992C8"/>
      </a:accent2>
      <a:accent3>
        <a:srgbClr val="9879B7"/>
      </a:accent3>
      <a:accent4>
        <a:srgbClr val="FFE07F"/>
      </a:accent4>
      <a:accent5>
        <a:srgbClr val="FDC760"/>
      </a:accent5>
      <a:accent6>
        <a:srgbClr val="FBAE40"/>
      </a:accent6>
      <a:hlink>
        <a:srgbClr val="75AADB"/>
      </a:hlink>
      <a:folHlink>
        <a:srgbClr val="75AADB"/>
      </a:folHlink>
    </a:clrScheme>
    <a:fontScheme name="DEVELOP_poster">
      <a:majorFont>
        <a:latin typeface="Century Gothic"/>
        <a:ea typeface=""/>
        <a:cs typeface=""/>
      </a:majorFont>
      <a:minorFont>
        <a:latin typeface="Garamon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2416</TotalTime>
  <Words>425</Words>
  <Application>Microsoft Office PowerPoint</Application>
  <PresentationFormat>Custom</PresentationFormat>
  <Paragraphs>53</Paragraphs>
  <Slides>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Arial</vt:lpstr>
      <vt:lpstr>Calibri</vt:lpstr>
      <vt:lpstr>Century Gothic</vt:lpstr>
      <vt:lpstr>Garamond</vt:lpstr>
      <vt:lpstr>Questrial</vt:lpstr>
      <vt:lpstr>Webdings</vt:lpstr>
      <vt:lpstr>Office Theme</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Childs, Lauren M. (LARC-E3)[DEVELOP - Wise County (LaRC)]</cp:lastModifiedBy>
  <cp:revision>168</cp:revision>
  <dcterms:created xsi:type="dcterms:W3CDTF">2015-06-02T14:58:58Z</dcterms:created>
  <dcterms:modified xsi:type="dcterms:W3CDTF">2015-10-23T17:03:49Z</dcterms:modified>
</cp:coreProperties>
</file>