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6" userDrawn="1">
          <p15:clr>
            <a:srgbClr val="A4A3A4"/>
          </p15:clr>
        </p15:guide>
        <p15:guide id="2" pos="576" userDrawn="1">
          <p15:clr>
            <a:srgbClr val="A4A3A4"/>
          </p15:clr>
        </p15:guide>
        <p15:guide id="3" orient="horz" pos="21864" userDrawn="1">
          <p15:clr>
            <a:srgbClr val="A4A3A4"/>
          </p15:clr>
        </p15:guide>
        <p15:guide id="4" pos="16704" userDrawn="1">
          <p15:clr>
            <a:srgbClr val="A4A3A4"/>
          </p15:clr>
        </p15:guide>
        <p15:guide id="5" pos="15288" userDrawn="1">
          <p15:clr>
            <a:srgbClr val="A4A3A4"/>
          </p15:clr>
        </p15:guide>
        <p15:guide id="6" orient="horz" pos="21312" userDrawn="1">
          <p15:clr>
            <a:srgbClr val="A4A3A4"/>
          </p15:clr>
        </p15:guide>
        <p15:guide id="7" pos="7752" userDrawn="1">
          <p15:clr>
            <a:srgbClr val="A4A3A4"/>
          </p15:clr>
        </p15:guide>
        <p15:guide id="8" pos="8088" userDrawn="1">
          <p15:clr>
            <a:srgbClr val="A4A3A4"/>
          </p15:clr>
        </p15:guide>
        <p15:guide id="9" pos="15624" userDrawn="1">
          <p15:clr>
            <a:srgbClr val="A4A3A4"/>
          </p15:clr>
        </p15:guide>
        <p15:guide id="10" orient="horz" pos="2400" userDrawn="1">
          <p15:clr>
            <a:srgbClr val="A4A3A4"/>
          </p15:clr>
        </p15:guide>
        <p15:guide id="11" orient="horz" pos="5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Bengtsson" initials="ZB" lastIdx="24" clrIdx="0">
    <p:extLst>
      <p:ext uri="{19B8F6BF-5375-455C-9EA6-DF929625EA0E}">
        <p15:presenceInfo xmlns:p15="http://schemas.microsoft.com/office/powerpoint/2012/main" userId="aeeb08e5e1ff0e88" providerId="Windows Live"/>
      </p:ext>
    </p:extLst>
  </p:cmAuthor>
  <p:cmAuthor id="2" name="Avery King" initials="AK" lastIdx="3" clrIdx="1">
    <p:extLst>
      <p:ext uri="{19B8F6BF-5375-455C-9EA6-DF929625EA0E}">
        <p15:presenceInfo xmlns:p15="http://schemas.microsoft.com/office/powerpoint/2012/main" userId="Avery K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38754"/>
    <a:srgbClr val="7DB761"/>
    <a:srgbClr val="3F4268"/>
    <a:srgbClr val="964135"/>
    <a:srgbClr val="42ACCE"/>
    <a:srgbClr val="E97844"/>
    <a:srgbClr val="EBA34C"/>
    <a:srgbClr val="9299A8"/>
    <a:srgbClr val="255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71" autoAdjust="0"/>
    <p:restoredTop sz="94222" autoAdjust="0"/>
  </p:normalViewPr>
  <p:slideViewPr>
    <p:cSldViewPr snapToGrid="0" showGuides="1">
      <p:cViewPr>
        <p:scale>
          <a:sx n="47" d="100"/>
          <a:sy n="47" d="100"/>
        </p:scale>
        <p:origin x="29" y="-7066"/>
      </p:cViewPr>
      <p:guideLst>
        <p:guide orient="horz" pos="2736"/>
        <p:guide pos="576"/>
        <p:guide orient="horz" pos="21864"/>
        <p:guide pos="16704"/>
        <p:guide pos="15288"/>
        <p:guide orient="horz" pos="21312"/>
        <p:guide pos="7752"/>
        <p:guide pos="8088"/>
        <p:guide pos="15624"/>
        <p:guide orient="horz" pos="2400"/>
        <p:guide orient="horz" pos="504"/>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1386A-B15A-3243-A0A7-BDAC8A819EA5}" type="datetimeFigureOut">
              <a:rPr lang="en-US" smtClean="0"/>
              <a:t>4/9/2020</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BBA6-68B4-3749-88C7-4DF9C2CA250F}" type="slidenum">
              <a:rPr lang="en-US" smtClean="0"/>
              <a:t>‹#›</a:t>
            </a:fld>
            <a:endParaRPr lang="en-US"/>
          </a:p>
        </p:txBody>
      </p:sp>
    </p:spTree>
    <p:extLst>
      <p:ext uri="{BB962C8B-B14F-4D97-AF65-F5344CB8AC3E}">
        <p14:creationId xmlns:p14="http://schemas.microsoft.com/office/powerpoint/2010/main" val="2442440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664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38947084-B209-B748-AFDA-9D26608A3DB3}"/>
              </a:ext>
            </a:extLst>
          </p:cNvPr>
          <p:cNvSpPr/>
          <p:nvPr userDrawn="1"/>
        </p:nvSpPr>
        <p:spPr>
          <a:xfrm>
            <a:off x="889000" y="796043"/>
            <a:ext cx="25649384" cy="3544543"/>
          </a:xfrm>
          <a:prstGeom prst="round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ounded Rectangle 22">
            <a:extLst>
              <a:ext uri="{FF2B5EF4-FFF2-40B4-BE49-F238E27FC236}">
                <a16:creationId xmlns:a16="http://schemas.microsoft.com/office/drawing/2014/main" id="{D5FD6CB7-6BEB-0A47-8A2D-EE028F10FB0A}"/>
              </a:ext>
            </a:extLst>
          </p:cNvPr>
          <p:cNvSpPr/>
          <p:nvPr userDrawn="1"/>
        </p:nvSpPr>
        <p:spPr>
          <a:xfrm>
            <a:off x="889000" y="34730896"/>
            <a:ext cx="25632420" cy="1362503"/>
          </a:xfrm>
          <a:prstGeom prst="round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4" name="Picture 23">
            <a:extLst>
              <a:ext uri="{FF2B5EF4-FFF2-40B4-BE49-F238E27FC236}">
                <a16:creationId xmlns:a16="http://schemas.microsoft.com/office/drawing/2014/main" id="{62E315C8-5267-7946-BDF4-6B5BA9CB53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1697" y="35118394"/>
            <a:ext cx="4103991" cy="638661"/>
          </a:xfrm>
          <a:prstGeom prst="rect">
            <a:avLst/>
          </a:prstGeom>
        </p:spPr>
      </p:pic>
      <p:sp>
        <p:nvSpPr>
          <p:cNvPr id="25" name="Rounded Rectangle 24">
            <a:extLst>
              <a:ext uri="{FF2B5EF4-FFF2-40B4-BE49-F238E27FC236}">
                <a16:creationId xmlns:a16="http://schemas.microsoft.com/office/drawing/2014/main" id="{92B92B01-D5A1-0949-BDA9-28AA92B574D6}"/>
              </a:ext>
            </a:extLst>
          </p:cNvPr>
          <p:cNvSpPr/>
          <p:nvPr userDrawn="1"/>
        </p:nvSpPr>
        <p:spPr>
          <a:xfrm>
            <a:off x="22352000" y="33899900"/>
            <a:ext cx="4169419" cy="1901400"/>
          </a:xfrm>
          <a:prstGeom prst="round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C78B1AD-7432-4043-B505-659CC396EB55}"/>
              </a:ext>
            </a:extLst>
          </p:cNvPr>
          <p:cNvSpPr txBox="1"/>
          <p:nvPr userDrawn="1"/>
        </p:nvSpPr>
        <p:spPr>
          <a:xfrm>
            <a:off x="22174200" y="33899900"/>
            <a:ext cx="4138676" cy="830997"/>
          </a:xfrm>
          <a:prstGeom prst="rect">
            <a:avLst/>
          </a:prstGeom>
          <a:noFill/>
        </p:spPr>
        <p:txBody>
          <a:bodyPr wrap="square" rtlCol="0">
            <a:spAutoFit/>
          </a:bodyPr>
          <a:lstStyle/>
          <a:p>
            <a:pPr algn="r"/>
            <a:r>
              <a:rPr lang="en-US" sz="4800" spc="200" baseline="0" dirty="0">
                <a:solidFill>
                  <a:schemeClr val="bg1"/>
                </a:solidFill>
                <a:latin typeface="Century Gothic" panose="020B0502020202020204" pitchFamily="34" charset="0"/>
              </a:rPr>
              <a:t>Spring 2020</a:t>
            </a:r>
          </a:p>
        </p:txBody>
      </p:sp>
      <p:sp>
        <p:nvSpPr>
          <p:cNvPr id="28" name="Rectangle 27">
            <a:extLst>
              <a:ext uri="{FF2B5EF4-FFF2-40B4-BE49-F238E27FC236}">
                <a16:creationId xmlns:a16="http://schemas.microsoft.com/office/drawing/2014/main" id="{53B6461B-8373-FD40-9C73-82480E4FAC32}"/>
              </a:ext>
            </a:extLst>
          </p:cNvPr>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29" name="Picture 28">
            <a:extLst>
              <a:ext uri="{FF2B5EF4-FFF2-40B4-BE49-F238E27FC236}">
                <a16:creationId xmlns:a16="http://schemas.microsoft.com/office/drawing/2014/main" id="{A952E025-715C-1249-B5A4-29FDA63172F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322324" y="1274438"/>
            <a:ext cx="2587752" cy="2587752"/>
          </a:xfrm>
          <a:prstGeom prst="rect">
            <a:avLst/>
          </a:prstGeom>
        </p:spPr>
      </p:pic>
      <p:sp>
        <p:nvSpPr>
          <p:cNvPr id="30" name="Rounded Rectangle 29">
            <a:extLst>
              <a:ext uri="{FF2B5EF4-FFF2-40B4-BE49-F238E27FC236}">
                <a16:creationId xmlns:a16="http://schemas.microsoft.com/office/drawing/2014/main" id="{4486819C-15B9-4C40-8CC6-2C861208A179}"/>
              </a:ext>
            </a:extLst>
          </p:cNvPr>
          <p:cNvSpPr/>
          <p:nvPr userDrawn="1"/>
        </p:nvSpPr>
        <p:spPr>
          <a:xfrm>
            <a:off x="4343400" y="301605"/>
            <a:ext cx="22628308" cy="35445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87504F3-D8BD-864D-9B07-A0CC7E4F74F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95568" y="1251175"/>
            <a:ext cx="2587752" cy="2141364"/>
          </a:xfrm>
          <a:prstGeom prst="rect">
            <a:avLst/>
          </a:prstGeom>
        </p:spPr>
      </p:pic>
    </p:spTree>
    <p:extLst>
      <p:ext uri="{BB962C8B-B14F-4D97-AF65-F5344CB8AC3E}">
        <p14:creationId xmlns:p14="http://schemas.microsoft.com/office/powerpoint/2010/main" val="130252721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wdp"/><Relationship Id="rId18" Type="http://schemas.openxmlformats.org/officeDocument/2006/relationships/image" Target="../media/image17.png"/><Relationship Id="rId26" Type="http://schemas.openxmlformats.org/officeDocument/2006/relationships/image" Target="../media/image21.png"/><Relationship Id="rId39" Type="http://schemas.openxmlformats.org/officeDocument/2006/relationships/image" Target="../media/image29.jpeg"/><Relationship Id="rId3" Type="http://schemas.openxmlformats.org/officeDocument/2006/relationships/image" Target="../media/image5.png"/><Relationship Id="rId21" Type="http://schemas.microsoft.com/office/2007/relationships/hdphoto" Target="../media/hdphoto5.wdp"/><Relationship Id="rId34" Type="http://schemas.microsoft.com/office/2007/relationships/hdphoto" Target="../media/hdphoto11.wdp"/><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hdphoto" Target="../media/hdphoto3.wdp"/><Relationship Id="rId25" Type="http://schemas.microsoft.com/office/2007/relationships/hdphoto" Target="../media/hdphoto7.wdp"/><Relationship Id="rId33" Type="http://schemas.openxmlformats.org/officeDocument/2006/relationships/image" Target="../media/image25.png"/><Relationship Id="rId38" Type="http://schemas.openxmlformats.org/officeDocument/2006/relationships/image" Target="../media/image28.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18.png"/><Relationship Id="rId29" Type="http://schemas.microsoft.com/office/2007/relationships/hdphoto" Target="../media/hdphoto9.wdp"/><Relationship Id="rId41"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0.png"/><Relationship Id="rId32" Type="http://schemas.microsoft.com/office/2007/relationships/hdphoto" Target="../media/hdphoto10.wdp"/><Relationship Id="rId37" Type="http://schemas.openxmlformats.org/officeDocument/2006/relationships/image" Target="../media/image27.png"/><Relationship Id="rId40" Type="http://schemas.openxmlformats.org/officeDocument/2006/relationships/image" Target="../media/image30.jpeg"/><Relationship Id="rId5" Type="http://schemas.openxmlformats.org/officeDocument/2006/relationships/image" Target="../media/image7.png"/><Relationship Id="rId15" Type="http://schemas.microsoft.com/office/2007/relationships/hdphoto" Target="../media/hdphoto2.wdp"/><Relationship Id="rId23" Type="http://schemas.microsoft.com/office/2007/relationships/hdphoto" Target="../media/hdphoto6.wdp"/><Relationship Id="rId28" Type="http://schemas.openxmlformats.org/officeDocument/2006/relationships/image" Target="../media/image22.png"/><Relationship Id="rId36" Type="http://schemas.microsoft.com/office/2007/relationships/hdphoto" Target="../media/hdphoto12.wdp"/><Relationship Id="rId10" Type="http://schemas.openxmlformats.org/officeDocument/2006/relationships/image" Target="../media/image12.png"/><Relationship Id="rId19" Type="http://schemas.microsoft.com/office/2007/relationships/hdphoto" Target="../media/hdphoto4.wdp"/><Relationship Id="rId31"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19.png"/><Relationship Id="rId27" Type="http://schemas.microsoft.com/office/2007/relationships/hdphoto" Target="../media/hdphoto8.wdp"/><Relationship Id="rId30" Type="http://schemas.openxmlformats.org/officeDocument/2006/relationships/image" Target="../media/image23.png"/><Relationship Id="rId3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4925421" y="4735287"/>
            <a:ext cx="1468585" cy="2838271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238754"/>
                </a:solidFill>
                <a:latin typeface="Century Gothic" panose="020B0502020202020204" pitchFamily="34" charset="0"/>
              </a:rPr>
              <a:t>Great Basin </a:t>
            </a:r>
            <a:r>
              <a:rPr lang="en-US" sz="10000" dirty="0">
                <a:solidFill>
                  <a:srgbClr val="238754"/>
                </a:solidFill>
                <a:latin typeface="Century Gothic" panose="020B0502020202020204" pitchFamily="34" charset="0"/>
              </a:rPr>
              <a:t>Ecological Forecasting II</a:t>
            </a:r>
          </a:p>
        </p:txBody>
      </p:sp>
      <p:sp>
        <p:nvSpPr>
          <p:cNvPr id="7" name="TextBox 6">
            <a:extLst>
              <a:ext uri="{FF2B5EF4-FFF2-40B4-BE49-F238E27FC236}">
                <a16:creationId xmlns:a16="http://schemas.microsoft.com/office/drawing/2014/main" id="{CCC7B32D-56A6-A142-9D9D-634BA508AE2E}"/>
              </a:ext>
            </a:extLst>
          </p:cNvPr>
          <p:cNvSpPr txBox="1"/>
          <p:nvPr/>
        </p:nvSpPr>
        <p:spPr>
          <a:xfrm>
            <a:off x="12340815" y="33930797"/>
            <a:ext cx="9752076" cy="830997"/>
          </a:xfrm>
          <a:prstGeom prst="rect">
            <a:avLst/>
          </a:prstGeom>
          <a:noFill/>
        </p:spPr>
        <p:txBody>
          <a:bodyPr wrap="square" rtlCol="0">
            <a:spAutoFit/>
          </a:bodyPr>
          <a:lstStyle/>
          <a:p>
            <a:pPr algn="r"/>
            <a:r>
              <a:rPr lang="en-US" sz="4800" dirty="0">
                <a:solidFill>
                  <a:srgbClr val="238754"/>
                </a:solidFill>
                <a:latin typeface="Century Gothic" panose="020B0502020202020204" pitchFamily="34" charset="0"/>
              </a:rPr>
              <a:t>Idaho - Pocatello</a:t>
            </a:r>
          </a:p>
        </p:txBody>
      </p:sp>
      <p:sp>
        <p:nvSpPr>
          <p:cNvPr id="8" name="Text Placeholder 42">
            <a:extLst>
              <a:ext uri="{FF2B5EF4-FFF2-40B4-BE49-F238E27FC236}">
                <a16:creationId xmlns:a16="http://schemas.microsoft.com/office/drawing/2014/main" id="{DB94A2AB-67B7-7042-8EA0-DE68E3BB3DB9}"/>
              </a:ext>
            </a:extLst>
          </p:cNvPr>
          <p:cNvSpPr txBox="1">
            <a:spLocks/>
          </p:cNvSpPr>
          <p:nvPr/>
        </p:nvSpPr>
        <p:spPr>
          <a:xfrm>
            <a:off x="4704381" y="876299"/>
            <a:ext cx="18362865" cy="2507653"/>
          </a:xfrm>
          <a:prstGeom prst="rect">
            <a:avLst/>
          </a:prstGeom>
        </p:spPr>
        <p:txBody>
          <a:bodyPr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chemeClr val="accent1"/>
                </a:solidFill>
                <a:latin typeface="Century Gothic" panose="020B0502020202020204" pitchFamily="34" charset="0"/>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a:solidFill>
                  <a:schemeClr val="tx1"/>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rgbClr val="238754"/>
                </a:solidFill>
              </a:rPr>
              <a:t>Assessing and Forecasting Live Fuel Moisture Content of Wildfire Fuels for the Eastern Great Basin to Improve Wildfire Timing and Severity Predictions</a:t>
            </a:r>
          </a:p>
        </p:txBody>
      </p:sp>
      <p:sp>
        <p:nvSpPr>
          <p:cNvPr id="9" name="Text Placeholder 16">
            <a:extLst>
              <a:ext uri="{FF2B5EF4-FFF2-40B4-BE49-F238E27FC236}">
                <a16:creationId xmlns:a16="http://schemas.microsoft.com/office/drawing/2014/main" id="{022322CC-70F0-3A4A-9AF8-E9511B8085C4}"/>
              </a:ext>
            </a:extLst>
          </p:cNvPr>
          <p:cNvSpPr txBox="1">
            <a:spLocks/>
          </p:cNvSpPr>
          <p:nvPr/>
        </p:nvSpPr>
        <p:spPr>
          <a:xfrm>
            <a:off x="911520" y="19856929"/>
            <a:ext cx="11430001" cy="363165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8754"/>
              </a:buClr>
            </a:pPr>
            <a:r>
              <a:rPr lang="en-US" sz="2800" b="1" dirty="0">
                <a:solidFill>
                  <a:srgbClr val="238754"/>
                </a:solidFill>
                <a:latin typeface="Garamond" panose="02020404030301010803" pitchFamily="18" charset="0"/>
              </a:rPr>
              <a:t>Determine</a:t>
            </a:r>
            <a:r>
              <a:rPr lang="en-US" sz="2800" dirty="0">
                <a:solidFill>
                  <a:srgbClr val="238754"/>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which data inputs are best correlated with </a:t>
            </a:r>
            <a:r>
              <a:rPr lang="en-US" sz="2800" i="1" dirty="0">
                <a:solidFill>
                  <a:schemeClr val="tx1">
                    <a:lumMod val="75000"/>
                    <a:lumOff val="25000"/>
                  </a:schemeClr>
                </a:solidFill>
                <a:latin typeface="Garamond" panose="02020404030301010803" pitchFamily="18" charset="0"/>
              </a:rPr>
              <a:t>in situ </a:t>
            </a:r>
            <a:r>
              <a:rPr lang="en-US" sz="2800" dirty="0">
                <a:solidFill>
                  <a:schemeClr val="tx1">
                    <a:lumMod val="75000"/>
                    <a:lumOff val="25000"/>
                  </a:schemeClr>
                </a:solidFill>
                <a:latin typeface="Garamond" panose="02020404030301010803" pitchFamily="18" charset="0"/>
              </a:rPr>
              <a:t>measurements of live fuel moisture (LFM)</a:t>
            </a:r>
          </a:p>
          <a:p>
            <a:pPr>
              <a:lnSpc>
                <a:spcPct val="100000"/>
              </a:lnSpc>
              <a:spcBef>
                <a:spcPts val="0"/>
              </a:spcBef>
              <a:spcAft>
                <a:spcPts val="600"/>
              </a:spcAft>
              <a:buClr>
                <a:srgbClr val="238754"/>
              </a:buClr>
            </a:pPr>
            <a:r>
              <a:rPr lang="en-US" sz="2800" b="1" dirty="0">
                <a:solidFill>
                  <a:srgbClr val="238754"/>
                </a:solidFill>
                <a:latin typeface="Garamond" panose="02020404030301010803" pitchFamily="18" charset="0"/>
              </a:rPr>
              <a:t>Produce </a:t>
            </a:r>
            <a:r>
              <a:rPr lang="en-US" sz="2800" dirty="0">
                <a:solidFill>
                  <a:schemeClr val="tx1">
                    <a:lumMod val="75000"/>
                    <a:lumOff val="25000"/>
                  </a:schemeClr>
                </a:solidFill>
                <a:latin typeface="Garamond" panose="02020404030301010803" pitchFamily="18" charset="0"/>
              </a:rPr>
              <a:t>a more accurate model to better reflect LFM in the EGB</a:t>
            </a:r>
          </a:p>
          <a:p>
            <a:pPr>
              <a:lnSpc>
                <a:spcPct val="100000"/>
              </a:lnSpc>
              <a:spcBef>
                <a:spcPts val="0"/>
              </a:spcBef>
              <a:spcAft>
                <a:spcPts val="600"/>
              </a:spcAft>
              <a:buClr>
                <a:srgbClr val="238754"/>
              </a:buClr>
            </a:pPr>
            <a:r>
              <a:rPr lang="en-US" sz="2800" b="1" dirty="0">
                <a:solidFill>
                  <a:srgbClr val="238754"/>
                </a:solidFill>
                <a:latin typeface="Garamond" panose="02020404030301010803" pitchFamily="18" charset="0"/>
              </a:rPr>
              <a:t>Create</a:t>
            </a:r>
            <a:r>
              <a:rPr lang="en-US" sz="2800" dirty="0">
                <a:solidFill>
                  <a:srgbClr val="238754"/>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biweekly forecasts of LFM in the EGB to better predict fire risk for the 2020 fire season </a:t>
            </a:r>
          </a:p>
          <a:p>
            <a:pPr>
              <a:lnSpc>
                <a:spcPct val="100000"/>
              </a:lnSpc>
              <a:spcBef>
                <a:spcPts val="0"/>
              </a:spcBef>
              <a:spcAft>
                <a:spcPts val="600"/>
              </a:spcAft>
              <a:buClr>
                <a:srgbClr val="238754"/>
              </a:buClr>
            </a:pPr>
            <a:r>
              <a:rPr lang="en-US" sz="2800" b="1" dirty="0">
                <a:solidFill>
                  <a:srgbClr val="238754"/>
                </a:solidFill>
                <a:latin typeface="Garamond" panose="02020404030301010803" pitchFamily="18" charset="0"/>
              </a:rPr>
              <a:t>Produce</a:t>
            </a:r>
            <a:r>
              <a:rPr lang="en-US" sz="2800" dirty="0">
                <a:solidFill>
                  <a:srgbClr val="238754"/>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a tutorial describing the model that allows partners to replicate the process</a:t>
            </a:r>
          </a:p>
        </p:txBody>
      </p:sp>
      <p:sp>
        <p:nvSpPr>
          <p:cNvPr id="10" name="TextBox 9">
            <a:extLst>
              <a:ext uri="{FF2B5EF4-FFF2-40B4-BE49-F238E27FC236}">
                <a16:creationId xmlns:a16="http://schemas.microsoft.com/office/drawing/2014/main" id="{F39FCAA1-BF5E-9E4A-8FAF-F52102165EDD}"/>
              </a:ext>
            </a:extLst>
          </p:cNvPr>
          <p:cNvSpPr txBox="1"/>
          <p:nvPr/>
        </p:nvSpPr>
        <p:spPr>
          <a:xfrm>
            <a:off x="911520" y="18966669"/>
            <a:ext cx="312777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Objectives</a:t>
            </a:r>
          </a:p>
        </p:txBody>
      </p:sp>
      <p:sp>
        <p:nvSpPr>
          <p:cNvPr id="12" name="TextBox 11">
            <a:extLst>
              <a:ext uri="{FF2B5EF4-FFF2-40B4-BE49-F238E27FC236}">
                <a16:creationId xmlns:a16="http://schemas.microsoft.com/office/drawing/2014/main" id="{415D5172-C4B1-584A-B138-B91FA0653E06}"/>
              </a:ext>
            </a:extLst>
          </p:cNvPr>
          <p:cNvSpPr txBox="1"/>
          <p:nvPr/>
        </p:nvSpPr>
        <p:spPr>
          <a:xfrm>
            <a:off x="12858886" y="4514304"/>
            <a:ext cx="3849131" cy="769441"/>
          </a:xfrm>
          <a:prstGeom prst="rect">
            <a:avLst/>
          </a:prstGeom>
          <a:noFill/>
        </p:spPr>
        <p:txBody>
          <a:bodyPr wrap="none" rtlCol="0" anchor="ctr">
            <a:spAutoFit/>
          </a:bodyPr>
          <a:lstStyle/>
          <a:p>
            <a:r>
              <a:rPr lang="en-US" sz="4400" b="1" dirty="0">
                <a:solidFill>
                  <a:srgbClr val="238754"/>
                </a:solidFill>
                <a:latin typeface="Century Gothic" panose="020B0502020202020204" pitchFamily="34" charset="0"/>
              </a:rPr>
              <a:t>Methodology</a:t>
            </a:r>
          </a:p>
        </p:txBody>
      </p:sp>
      <p:sp>
        <p:nvSpPr>
          <p:cNvPr id="18" name="TextBox 17">
            <a:extLst>
              <a:ext uri="{FF2B5EF4-FFF2-40B4-BE49-F238E27FC236}">
                <a16:creationId xmlns:a16="http://schemas.microsoft.com/office/drawing/2014/main" id="{4B870F34-8525-6748-A569-C61FE1D56F02}"/>
              </a:ext>
            </a:extLst>
          </p:cNvPr>
          <p:cNvSpPr txBox="1"/>
          <p:nvPr/>
        </p:nvSpPr>
        <p:spPr>
          <a:xfrm>
            <a:off x="12893403" y="18662626"/>
            <a:ext cx="201208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Results</a:t>
            </a:r>
          </a:p>
        </p:txBody>
      </p:sp>
      <p:sp>
        <p:nvSpPr>
          <p:cNvPr id="19" name="Text Placeholder 16">
            <a:extLst>
              <a:ext uri="{FF2B5EF4-FFF2-40B4-BE49-F238E27FC236}">
                <a16:creationId xmlns:a16="http://schemas.microsoft.com/office/drawing/2014/main" id="{93AF55B4-75F2-4E46-995B-E36887786413}"/>
              </a:ext>
            </a:extLst>
          </p:cNvPr>
          <p:cNvSpPr txBox="1">
            <a:spLocks/>
          </p:cNvSpPr>
          <p:nvPr/>
        </p:nvSpPr>
        <p:spPr>
          <a:xfrm>
            <a:off x="12632296" y="25710356"/>
            <a:ext cx="11637405" cy="299329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8754"/>
              </a:buClr>
            </a:pPr>
            <a:r>
              <a:rPr lang="en-US" sz="2600" dirty="0">
                <a:solidFill>
                  <a:schemeClr val="tx1">
                    <a:lumMod val="75000"/>
                    <a:lumOff val="25000"/>
                  </a:schemeClr>
                </a:solidFill>
                <a:latin typeface="Garamond" panose="02020404030301010803" pitchFamily="18" charset="0"/>
              </a:rPr>
              <a:t>Forecasting LFM using Earth observations is feasible for the eastern Great Basin. </a:t>
            </a:r>
          </a:p>
          <a:p>
            <a:pPr>
              <a:lnSpc>
                <a:spcPct val="100000"/>
              </a:lnSpc>
              <a:spcBef>
                <a:spcPts val="0"/>
              </a:spcBef>
              <a:spcAft>
                <a:spcPts val="600"/>
              </a:spcAft>
              <a:buClr>
                <a:srgbClr val="238754"/>
              </a:buClr>
            </a:pPr>
            <a:r>
              <a:rPr lang="en-US" sz="2600" dirty="0" smtClean="0">
                <a:solidFill>
                  <a:schemeClr val="tx1">
                    <a:lumMod val="75000"/>
                    <a:lumOff val="25000"/>
                  </a:schemeClr>
                </a:solidFill>
                <a:latin typeface="Garamond" panose="02020404030301010803" pitchFamily="18" charset="0"/>
              </a:rPr>
              <a:t>The spatial </a:t>
            </a:r>
            <a:r>
              <a:rPr lang="en-US" sz="2600" dirty="0">
                <a:solidFill>
                  <a:schemeClr val="tx1">
                    <a:lumMod val="75000"/>
                    <a:lumOff val="25000"/>
                  </a:schemeClr>
                </a:solidFill>
                <a:latin typeface="Garamond" panose="02020404030301010803" pitchFamily="18" charset="0"/>
              </a:rPr>
              <a:t>resolution of the model was roughly ten times higher than that which </a:t>
            </a:r>
            <a:r>
              <a:rPr lang="en-US" sz="2600" i="1" dirty="0">
                <a:solidFill>
                  <a:schemeClr val="tx1">
                    <a:lumMod val="75000"/>
                    <a:lumOff val="25000"/>
                  </a:schemeClr>
                </a:solidFill>
                <a:latin typeface="Garamond" panose="02020404030301010803" pitchFamily="18" charset="0"/>
              </a:rPr>
              <a:t>in situ </a:t>
            </a:r>
            <a:r>
              <a:rPr lang="en-US" sz="2600" dirty="0">
                <a:solidFill>
                  <a:schemeClr val="tx1">
                    <a:lumMod val="75000"/>
                    <a:lumOff val="25000"/>
                  </a:schemeClr>
                </a:solidFill>
                <a:latin typeface="Garamond" panose="02020404030301010803" pitchFamily="18" charset="0"/>
              </a:rPr>
              <a:t>measurements provide. </a:t>
            </a:r>
          </a:p>
          <a:p>
            <a:pPr>
              <a:lnSpc>
                <a:spcPct val="100000"/>
              </a:lnSpc>
              <a:spcBef>
                <a:spcPts val="0"/>
              </a:spcBef>
              <a:spcAft>
                <a:spcPts val="600"/>
              </a:spcAft>
              <a:buClr>
                <a:srgbClr val="238754"/>
              </a:buClr>
            </a:pPr>
            <a:r>
              <a:rPr lang="en-US" sz="2600" dirty="0">
                <a:solidFill>
                  <a:schemeClr val="tx1">
                    <a:lumMod val="75000"/>
                    <a:lumOff val="25000"/>
                  </a:schemeClr>
                </a:solidFill>
                <a:latin typeface="Garamond" panose="02020404030301010803" pitchFamily="18" charset="0"/>
              </a:rPr>
              <a:t>Additional </a:t>
            </a:r>
            <a:r>
              <a:rPr lang="en-US" sz="2600" i="1" dirty="0">
                <a:solidFill>
                  <a:schemeClr val="tx1">
                    <a:lumMod val="75000"/>
                    <a:lumOff val="25000"/>
                  </a:schemeClr>
                </a:solidFill>
                <a:latin typeface="Garamond" panose="02020404030301010803" pitchFamily="18" charset="0"/>
              </a:rPr>
              <a:t>in situ </a:t>
            </a:r>
            <a:r>
              <a:rPr lang="en-US" sz="2600" dirty="0">
                <a:solidFill>
                  <a:schemeClr val="tx1">
                    <a:lumMod val="75000"/>
                    <a:lumOff val="25000"/>
                  </a:schemeClr>
                </a:solidFill>
                <a:latin typeface="Garamond" panose="02020404030301010803" pitchFamily="18" charset="0"/>
              </a:rPr>
              <a:t>data would be beneficial to more accurately train and validate the model.</a:t>
            </a:r>
          </a:p>
          <a:p>
            <a:pPr>
              <a:lnSpc>
                <a:spcPct val="100000"/>
              </a:lnSpc>
              <a:spcBef>
                <a:spcPts val="0"/>
              </a:spcBef>
              <a:spcAft>
                <a:spcPts val="600"/>
              </a:spcAft>
              <a:buClr>
                <a:srgbClr val="238754"/>
              </a:buClr>
            </a:pPr>
            <a:r>
              <a:rPr lang="en-US" sz="2600" dirty="0">
                <a:solidFill>
                  <a:schemeClr val="tx1">
                    <a:lumMod val="75000"/>
                    <a:lumOff val="25000"/>
                  </a:schemeClr>
                </a:solidFill>
                <a:latin typeface="Garamond" panose="02020404030301010803" pitchFamily="18" charset="0"/>
              </a:rPr>
              <a:t>Further refinement of the model is necessary to improve its accuracy.</a:t>
            </a:r>
          </a:p>
        </p:txBody>
      </p:sp>
      <p:sp>
        <p:nvSpPr>
          <p:cNvPr id="20" name="TextBox 19">
            <a:extLst>
              <a:ext uri="{FF2B5EF4-FFF2-40B4-BE49-F238E27FC236}">
                <a16:creationId xmlns:a16="http://schemas.microsoft.com/office/drawing/2014/main" id="{4DCE6A74-6ADC-B642-A5A0-6916B3BCA987}"/>
              </a:ext>
            </a:extLst>
          </p:cNvPr>
          <p:cNvSpPr txBox="1"/>
          <p:nvPr/>
        </p:nvSpPr>
        <p:spPr>
          <a:xfrm>
            <a:off x="12766276" y="24985809"/>
            <a:ext cx="3486852"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Conclusions</a:t>
            </a:r>
          </a:p>
        </p:txBody>
      </p:sp>
      <p:sp>
        <p:nvSpPr>
          <p:cNvPr id="21" name="Text Placeholder 16">
            <a:extLst>
              <a:ext uri="{FF2B5EF4-FFF2-40B4-BE49-F238E27FC236}">
                <a16:creationId xmlns:a16="http://schemas.microsoft.com/office/drawing/2014/main" id="{D35F066C-AA25-734C-B717-5ACBC62F9496}"/>
              </a:ext>
            </a:extLst>
          </p:cNvPr>
          <p:cNvSpPr txBox="1">
            <a:spLocks/>
          </p:cNvSpPr>
          <p:nvPr/>
        </p:nvSpPr>
        <p:spPr>
          <a:xfrm>
            <a:off x="12766276" y="32217715"/>
            <a:ext cx="11489387" cy="164205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500" dirty="0">
                <a:solidFill>
                  <a:schemeClr val="tx1">
                    <a:lumMod val="75000"/>
                    <a:lumOff val="25000"/>
                  </a:schemeClr>
                </a:solidFill>
                <a:latin typeface="Garamond" panose="02020404030301010803" pitchFamily="18" charset="0"/>
              </a:rPr>
              <a:t>We thank our node advisors, </a:t>
            </a:r>
            <a:r>
              <a:rPr lang="en-US" sz="2500" b="1" dirty="0">
                <a:solidFill>
                  <a:schemeClr val="tx1">
                    <a:lumMod val="75000"/>
                    <a:lumOff val="25000"/>
                  </a:schemeClr>
                </a:solidFill>
                <a:latin typeface="Garamond" panose="02020404030301010803" pitchFamily="18" charset="0"/>
              </a:rPr>
              <a:t>Keith Weber </a:t>
            </a:r>
            <a:r>
              <a:rPr lang="en-US" sz="2500" dirty="0">
                <a:solidFill>
                  <a:schemeClr val="tx1">
                    <a:lumMod val="75000"/>
                    <a:lumOff val="25000"/>
                  </a:schemeClr>
                </a:solidFill>
                <a:latin typeface="Garamond" panose="02020404030301010803" pitchFamily="18" charset="0"/>
              </a:rPr>
              <a:t>and </a:t>
            </a:r>
            <a:r>
              <a:rPr lang="en-US" sz="2500" b="1" dirty="0">
                <a:solidFill>
                  <a:schemeClr val="tx1">
                    <a:lumMod val="75000"/>
                    <a:lumOff val="25000"/>
                  </a:schemeClr>
                </a:solidFill>
                <a:latin typeface="Garamond" panose="02020404030301010803" pitchFamily="18" charset="0"/>
              </a:rPr>
              <a:t>Mason Bull</a:t>
            </a:r>
            <a:r>
              <a:rPr lang="en-US" sz="2500" dirty="0">
                <a:solidFill>
                  <a:schemeClr val="tx1">
                    <a:lumMod val="75000"/>
                    <a:lumOff val="25000"/>
                  </a:schemeClr>
                </a:solidFill>
                <a:latin typeface="Garamond" panose="02020404030301010803" pitchFamily="18" charset="0"/>
              </a:rPr>
              <a:t>, for their guidance and mentorship and our past contributors</a:t>
            </a:r>
            <a:r>
              <a:rPr lang="en-US" sz="2500" b="1" dirty="0">
                <a:solidFill>
                  <a:schemeClr val="tx1">
                    <a:lumMod val="75000"/>
                    <a:lumOff val="25000"/>
                  </a:schemeClr>
                </a:solidFill>
                <a:latin typeface="Garamond" panose="02020404030301010803" pitchFamily="18" charset="0"/>
              </a:rPr>
              <a:t>, Amber Hobbs </a:t>
            </a:r>
            <a:r>
              <a:rPr lang="en-US" sz="2500" dirty="0">
                <a:solidFill>
                  <a:schemeClr val="tx1">
                    <a:lumMod val="75000"/>
                    <a:lumOff val="25000"/>
                  </a:schemeClr>
                </a:solidFill>
                <a:latin typeface="Garamond" panose="02020404030301010803" pitchFamily="18" charset="0"/>
              </a:rPr>
              <a:t>and </a:t>
            </a:r>
            <a:r>
              <a:rPr lang="en-US" sz="2500" b="1" dirty="0">
                <a:solidFill>
                  <a:schemeClr val="tx1">
                    <a:lumMod val="75000"/>
                    <a:lumOff val="25000"/>
                  </a:schemeClr>
                </a:solidFill>
                <a:latin typeface="Garamond" panose="02020404030301010803" pitchFamily="18" charset="0"/>
              </a:rPr>
              <a:t>Lauren Lad</a:t>
            </a:r>
            <a:r>
              <a:rPr lang="en-US" sz="2500" dirty="0">
                <a:solidFill>
                  <a:schemeClr val="tx1">
                    <a:lumMod val="75000"/>
                    <a:lumOff val="25000"/>
                  </a:schemeClr>
                </a:solidFill>
                <a:latin typeface="Garamond" panose="02020404030301010803" pitchFamily="18" charset="0"/>
              </a:rPr>
              <a:t>. Additionally we thank our partners: </a:t>
            </a:r>
            <a:r>
              <a:rPr lang="en-US" sz="2500" b="1" dirty="0">
                <a:solidFill>
                  <a:schemeClr val="tx1">
                    <a:lumMod val="75000"/>
                    <a:lumOff val="25000"/>
                  </a:schemeClr>
                </a:solidFill>
                <a:latin typeface="Garamond" panose="02020404030301010803" pitchFamily="18" charset="0"/>
              </a:rPr>
              <a:t>Ben Dyer, Brian Holmes, Michelle Mavor, Greg Mann, Nanette Hosenfeld, Shelby Law, Kurt Buffalo, Mike Huston, </a:t>
            </a:r>
            <a:r>
              <a:rPr lang="en-US" sz="2500" dirty="0">
                <a:solidFill>
                  <a:schemeClr val="tx1">
                    <a:lumMod val="75000"/>
                    <a:lumOff val="25000"/>
                  </a:schemeClr>
                </a:solidFill>
                <a:latin typeface="Garamond" panose="02020404030301010803" pitchFamily="18" charset="0"/>
              </a:rPr>
              <a:t>and</a:t>
            </a:r>
            <a:r>
              <a:rPr lang="en-US" sz="2500" b="1" dirty="0">
                <a:solidFill>
                  <a:schemeClr val="tx1">
                    <a:lumMod val="75000"/>
                    <a:lumOff val="25000"/>
                  </a:schemeClr>
                </a:solidFill>
                <a:latin typeface="Garamond" panose="02020404030301010803" pitchFamily="18" charset="0"/>
              </a:rPr>
              <a:t> Jeremy Schulz</a:t>
            </a:r>
            <a:r>
              <a:rPr lang="en-US" sz="2500" dirty="0">
                <a:solidFill>
                  <a:schemeClr val="tx1">
                    <a:lumMod val="75000"/>
                    <a:lumOff val="25000"/>
                  </a:schemeClr>
                </a:solidFill>
                <a:latin typeface="Garamond" panose="02020404030301010803" pitchFamily="18" charset="0"/>
              </a:rPr>
              <a:t>. </a:t>
            </a:r>
          </a:p>
        </p:txBody>
      </p:sp>
      <p:sp>
        <p:nvSpPr>
          <p:cNvPr id="22" name="TextBox 21">
            <a:extLst>
              <a:ext uri="{FF2B5EF4-FFF2-40B4-BE49-F238E27FC236}">
                <a16:creationId xmlns:a16="http://schemas.microsoft.com/office/drawing/2014/main" id="{62609C20-1E2B-6A47-92A2-F3B2B7AB5A94}"/>
              </a:ext>
            </a:extLst>
          </p:cNvPr>
          <p:cNvSpPr txBox="1"/>
          <p:nvPr/>
        </p:nvSpPr>
        <p:spPr>
          <a:xfrm>
            <a:off x="12821540" y="31533576"/>
            <a:ext cx="5687776"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Acknowledgements</a:t>
            </a:r>
          </a:p>
        </p:txBody>
      </p:sp>
      <p:sp>
        <p:nvSpPr>
          <p:cNvPr id="24" name="TextBox 23">
            <a:extLst>
              <a:ext uri="{FF2B5EF4-FFF2-40B4-BE49-F238E27FC236}">
                <a16:creationId xmlns:a16="http://schemas.microsoft.com/office/drawing/2014/main" id="{54C1EB46-C54F-8B42-84B8-7EBD78A05F23}"/>
              </a:ext>
            </a:extLst>
          </p:cNvPr>
          <p:cNvSpPr txBox="1"/>
          <p:nvPr/>
        </p:nvSpPr>
        <p:spPr>
          <a:xfrm>
            <a:off x="12799586" y="28496278"/>
            <a:ext cx="4403770"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Project Partners</a:t>
            </a:r>
          </a:p>
        </p:txBody>
      </p:sp>
      <p:sp>
        <p:nvSpPr>
          <p:cNvPr id="25" name="TextBox 24">
            <a:extLst>
              <a:ext uri="{FF2B5EF4-FFF2-40B4-BE49-F238E27FC236}">
                <a16:creationId xmlns:a16="http://schemas.microsoft.com/office/drawing/2014/main" id="{DADBC8F7-A85D-3E4A-834E-92FE4F1AB007}"/>
              </a:ext>
            </a:extLst>
          </p:cNvPr>
          <p:cNvSpPr txBox="1"/>
          <p:nvPr/>
        </p:nvSpPr>
        <p:spPr>
          <a:xfrm>
            <a:off x="917743" y="29899510"/>
            <a:ext cx="4542503" cy="769441"/>
          </a:xfrm>
          <a:prstGeom prst="rect">
            <a:avLst/>
          </a:prstGeom>
          <a:noFill/>
        </p:spPr>
        <p:txBody>
          <a:bodyPr wrap="none" rtlCol="0" anchor="ctr">
            <a:spAutoFit/>
          </a:bodyPr>
          <a:lstStyle/>
          <a:p>
            <a:r>
              <a:rPr lang="en-US" sz="4400" b="1" dirty="0">
                <a:solidFill>
                  <a:srgbClr val="238754"/>
                </a:solidFill>
                <a:latin typeface="Century Gothic" panose="020B0502020202020204" pitchFamily="34" charset="0"/>
              </a:rPr>
              <a:t>Team Members</a:t>
            </a:r>
          </a:p>
        </p:txBody>
      </p:sp>
      <p:pic>
        <p:nvPicPr>
          <p:cNvPr id="33" name="Picture 32">
            <a:extLst>
              <a:ext uri="{FF2B5EF4-FFF2-40B4-BE49-F238E27FC236}">
                <a16:creationId xmlns:a16="http://schemas.microsoft.com/office/drawing/2014/main" id="{3BD048A3-05C6-0742-96C3-1226CFDEA3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133239" y="30816714"/>
            <a:ext cx="2104577" cy="2092620"/>
          </a:xfrm>
          <a:prstGeom prst="rect">
            <a:avLst/>
          </a:prstGeom>
        </p:spPr>
      </p:pic>
      <p:sp>
        <p:nvSpPr>
          <p:cNvPr id="34" name="Text Placeholder 16">
            <a:extLst>
              <a:ext uri="{FF2B5EF4-FFF2-40B4-BE49-F238E27FC236}">
                <a16:creationId xmlns:a16="http://schemas.microsoft.com/office/drawing/2014/main" id="{DE579121-499F-A942-88A7-A0E367204A8F}"/>
              </a:ext>
            </a:extLst>
          </p:cNvPr>
          <p:cNvSpPr txBox="1">
            <a:spLocks/>
          </p:cNvSpPr>
          <p:nvPr/>
        </p:nvSpPr>
        <p:spPr>
          <a:xfrm>
            <a:off x="6768207"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Avery King</a:t>
            </a:r>
          </a:p>
        </p:txBody>
      </p:sp>
      <p:pic>
        <p:nvPicPr>
          <p:cNvPr id="36" name="Picture 35">
            <a:extLst>
              <a:ext uri="{FF2B5EF4-FFF2-40B4-BE49-F238E27FC236}">
                <a16:creationId xmlns:a16="http://schemas.microsoft.com/office/drawing/2014/main" id="{C6CB98C4-7418-3F4C-800A-1A96C50604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967879" y="30816714"/>
            <a:ext cx="2104577" cy="2092620"/>
          </a:xfrm>
          <a:prstGeom prst="rect">
            <a:avLst/>
          </a:prstGeom>
        </p:spPr>
      </p:pic>
      <p:sp>
        <p:nvSpPr>
          <p:cNvPr id="37" name="Text Placeholder 16">
            <a:extLst>
              <a:ext uri="{FF2B5EF4-FFF2-40B4-BE49-F238E27FC236}">
                <a16:creationId xmlns:a16="http://schemas.microsoft.com/office/drawing/2014/main" id="{ECBB7FA8-F9CB-4343-9E9B-F0FDC7AE37C7}"/>
              </a:ext>
            </a:extLst>
          </p:cNvPr>
          <p:cNvSpPr txBox="1">
            <a:spLocks/>
          </p:cNvSpPr>
          <p:nvPr/>
        </p:nvSpPr>
        <p:spPr>
          <a:xfrm>
            <a:off x="9602847"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Katherine </a:t>
            </a:r>
            <a:r>
              <a:rPr lang="en-US" b="1" dirty="0" err="1">
                <a:solidFill>
                  <a:schemeClr val="tx1">
                    <a:lumMod val="75000"/>
                    <a:lumOff val="25000"/>
                  </a:schemeClr>
                </a:solidFill>
                <a:latin typeface="Garamond" panose="02020404030301010803" pitchFamily="18" charset="0"/>
              </a:rPr>
              <a:t>Mistick</a:t>
            </a:r>
            <a:endParaRPr lang="en-US" b="1" dirty="0">
              <a:solidFill>
                <a:schemeClr val="tx1">
                  <a:lumMod val="75000"/>
                  <a:lumOff val="25000"/>
                </a:schemeClr>
              </a:solidFill>
              <a:latin typeface="Garamond" panose="02020404030301010803" pitchFamily="18" charset="0"/>
            </a:endParaRPr>
          </a:p>
        </p:txBody>
      </p:sp>
      <p:pic>
        <p:nvPicPr>
          <p:cNvPr id="39" name="Picture 38">
            <a:extLst>
              <a:ext uri="{FF2B5EF4-FFF2-40B4-BE49-F238E27FC236}">
                <a16:creationId xmlns:a16="http://schemas.microsoft.com/office/drawing/2014/main" id="{67AB84A0-DE18-EF4F-A975-6AC62151024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128663" y="30816714"/>
            <a:ext cx="2104577" cy="2092620"/>
          </a:xfrm>
          <a:prstGeom prst="rect">
            <a:avLst/>
          </a:prstGeom>
        </p:spPr>
      </p:pic>
      <p:sp>
        <p:nvSpPr>
          <p:cNvPr id="40" name="Text Placeholder 16">
            <a:extLst>
              <a:ext uri="{FF2B5EF4-FFF2-40B4-BE49-F238E27FC236}">
                <a16:creationId xmlns:a16="http://schemas.microsoft.com/office/drawing/2014/main" id="{C9A2BDDB-7307-134C-862D-2E2389AD75C6}"/>
              </a:ext>
            </a:extLst>
          </p:cNvPr>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Helena Bierly</a:t>
            </a:r>
          </a:p>
        </p:txBody>
      </p:sp>
      <p:sp>
        <p:nvSpPr>
          <p:cNvPr id="41" name="Text Placeholder 16">
            <a:extLst>
              <a:ext uri="{FF2B5EF4-FFF2-40B4-BE49-F238E27FC236}">
                <a16:creationId xmlns:a16="http://schemas.microsoft.com/office/drawing/2014/main" id="{631B4A2A-CE5C-474A-AA98-CC9A62589A0E}"/>
              </a:ext>
            </a:extLst>
          </p:cNvPr>
          <p:cNvSpPr txBox="1">
            <a:spLocks/>
          </p:cNvSpPr>
          <p:nvPr/>
        </p:nvSpPr>
        <p:spPr>
          <a:xfrm>
            <a:off x="880905" y="5377604"/>
            <a:ext cx="11430000" cy="687740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pPr>
            <a:r>
              <a:rPr lang="en-US" sz="2600" dirty="0">
                <a:solidFill>
                  <a:schemeClr val="tx1">
                    <a:lumMod val="75000"/>
                    <a:lumOff val="25000"/>
                  </a:schemeClr>
                </a:solidFill>
                <a:latin typeface="Garamond" panose="02020404030301010803" pitchFamily="18" charset="0"/>
              </a:rPr>
              <a:t>The eastern Great Basin (EGB) extends throughout the states of Arizona, Colorado, Idaho, Utah, and Wyoming, covering approximately 411,000 km². In recent years, wildfires in the EGB have increased in frequency and size, representing a growing concern for our partners at the Bureau of Land Management (BLM), the National Weather Service (NWS), and the Great Basin Coordination Center (GBCC). Live fuel moisture (LFM) is an important factor in predicting wildfire risk, as dry vegetation requires less energy to combust than wet vegetation. Land managers currently derive LFM levels from just 165 in situ sites in the EGB. In order to provide partners with a more accurate assessment of LFM, the team used data from the National Elevation Dataset, Aqua and Terra Moderate Resolution Imaging Spectroradiometer, and Suomi National Polar-orbiting Partnership Visible Infrared Imaging Radiometer Suite. These datasets include vegetation indices, evapotranspiration, and topographic variables, which were used to create biweekly forecasts of LFM throughout the EGB. An accuracy assessment was conducted using historical in situ data from our partners at the BLM and the GBCC. This model allowed our partners to make informed decisions regarding resource allocation in response to the predicted timing and severity of wildfires in the EGB.</a:t>
            </a:r>
          </a:p>
        </p:txBody>
      </p:sp>
      <p:sp>
        <p:nvSpPr>
          <p:cNvPr id="42" name="TextBox 41">
            <a:extLst>
              <a:ext uri="{FF2B5EF4-FFF2-40B4-BE49-F238E27FC236}">
                <a16:creationId xmlns:a16="http://schemas.microsoft.com/office/drawing/2014/main" id="{1EC47E79-0327-A941-B47B-0BC48AE55838}"/>
              </a:ext>
            </a:extLst>
          </p:cNvPr>
          <p:cNvSpPr txBox="1"/>
          <p:nvPr/>
        </p:nvSpPr>
        <p:spPr>
          <a:xfrm>
            <a:off x="914400" y="4536496"/>
            <a:ext cx="2475358"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Abstract</a:t>
            </a:r>
          </a:p>
        </p:txBody>
      </p:sp>
      <p:grpSp>
        <p:nvGrpSpPr>
          <p:cNvPr id="38" name="Group 37"/>
          <p:cNvGrpSpPr/>
          <p:nvPr/>
        </p:nvGrpSpPr>
        <p:grpSpPr>
          <a:xfrm>
            <a:off x="875472" y="23160730"/>
            <a:ext cx="11523336" cy="6569808"/>
            <a:chOff x="12763786" y="8180370"/>
            <a:chExt cx="11523336" cy="6569808"/>
          </a:xfrm>
        </p:grpSpPr>
        <p:pic>
          <p:nvPicPr>
            <p:cNvPr id="47" name="Google Shape;188;g7ea68e4243_0_79"/>
            <p:cNvPicPr preferRelativeResize="0"/>
            <p:nvPr/>
          </p:nvPicPr>
          <p:blipFill>
            <a:blip r:embed="rId3">
              <a:alphaModFix/>
            </a:blip>
            <a:stretch>
              <a:fillRect/>
            </a:stretch>
          </p:blipFill>
          <p:spPr>
            <a:xfrm>
              <a:off x="19400349" y="11945148"/>
              <a:ext cx="4767342" cy="2805030"/>
            </a:xfrm>
            <a:prstGeom prst="rect">
              <a:avLst/>
            </a:prstGeom>
            <a:noFill/>
            <a:ln>
              <a:noFill/>
            </a:ln>
            <a:effectLst>
              <a:outerShdw blurRad="50800" dist="63500" dir="2700000" algn="tl" rotWithShape="0">
                <a:prstClr val="black">
                  <a:alpha val="40000"/>
                </a:prstClr>
              </a:outerShdw>
            </a:effectLst>
          </p:spPr>
        </p:pic>
        <p:grpSp>
          <p:nvGrpSpPr>
            <p:cNvPr id="35" name="Group 34"/>
            <p:cNvGrpSpPr/>
            <p:nvPr/>
          </p:nvGrpSpPr>
          <p:grpSpPr>
            <a:xfrm>
              <a:off x="12763786" y="8180370"/>
              <a:ext cx="11523336" cy="6459942"/>
              <a:chOff x="12763786" y="8180370"/>
              <a:chExt cx="11523336" cy="6459942"/>
            </a:xfrm>
          </p:grpSpPr>
          <p:sp>
            <p:nvSpPr>
              <p:cNvPr id="15" name="Text Placeholder 16">
                <a:extLst>
                  <a:ext uri="{FF2B5EF4-FFF2-40B4-BE49-F238E27FC236}">
                    <a16:creationId xmlns:a16="http://schemas.microsoft.com/office/drawing/2014/main" id="{F2EF5CAE-71C5-8D41-9864-3A6A4186E419}"/>
                  </a:ext>
                </a:extLst>
              </p:cNvPr>
              <p:cNvSpPr txBox="1">
                <a:spLocks/>
              </p:cNvSpPr>
              <p:nvPr/>
            </p:nvSpPr>
            <p:spPr>
              <a:xfrm>
                <a:off x="12898019" y="10785783"/>
                <a:ext cx="2104524" cy="45255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Terra MODIS</a:t>
                </a:r>
              </a:p>
            </p:txBody>
          </p:sp>
          <p:sp>
            <p:nvSpPr>
              <p:cNvPr id="16" name="TextBox 15">
                <a:extLst>
                  <a:ext uri="{FF2B5EF4-FFF2-40B4-BE49-F238E27FC236}">
                    <a16:creationId xmlns:a16="http://schemas.microsoft.com/office/drawing/2014/main" id="{98B028C0-78EC-7644-B072-D1D53DAED941}"/>
                  </a:ext>
                </a:extLst>
              </p:cNvPr>
              <p:cNvSpPr txBox="1"/>
              <p:nvPr/>
            </p:nvSpPr>
            <p:spPr>
              <a:xfrm>
                <a:off x="12763786" y="8180370"/>
                <a:ext cx="5272597"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Earth Observations</a:t>
                </a:r>
              </a:p>
            </p:txBody>
          </p:sp>
          <p:pic>
            <p:nvPicPr>
              <p:cNvPr id="45" name="Google Shape;189;g7ea68e4243_0_79"/>
              <p:cNvPicPr preferRelativeResize="0"/>
              <p:nvPr/>
            </p:nvPicPr>
            <p:blipFill>
              <a:blip r:embed="rId4">
                <a:alphaModFix/>
              </a:blip>
              <a:stretch>
                <a:fillRect/>
              </a:stretch>
            </p:blipFill>
            <p:spPr>
              <a:xfrm>
                <a:off x="12897603" y="11379488"/>
                <a:ext cx="3731926" cy="3260824"/>
              </a:xfrm>
              <a:prstGeom prst="rect">
                <a:avLst/>
              </a:prstGeom>
              <a:noFill/>
              <a:ln>
                <a:noFill/>
              </a:ln>
              <a:effectLst>
                <a:outerShdw blurRad="50800" dist="63500" dir="2700000" algn="tl" rotWithShape="0">
                  <a:prstClr val="black">
                    <a:alpha val="40000"/>
                  </a:prstClr>
                </a:outerShdw>
              </a:effectLst>
            </p:spPr>
          </p:pic>
          <p:pic>
            <p:nvPicPr>
              <p:cNvPr id="46" name="Google Shape;187;g7ea68e4243_0_79"/>
              <p:cNvPicPr preferRelativeResize="0"/>
              <p:nvPr/>
            </p:nvPicPr>
            <p:blipFill>
              <a:blip r:embed="rId5">
                <a:alphaModFix/>
              </a:blip>
              <a:stretch>
                <a:fillRect/>
              </a:stretch>
            </p:blipFill>
            <p:spPr>
              <a:xfrm>
                <a:off x="16084796" y="8839701"/>
                <a:ext cx="5328550" cy="3363748"/>
              </a:xfrm>
              <a:prstGeom prst="rect">
                <a:avLst/>
              </a:prstGeom>
              <a:noFill/>
              <a:ln>
                <a:noFill/>
              </a:ln>
              <a:effectLst>
                <a:outerShdw blurRad="50800" dist="63500" dir="2700000" algn="tl" rotWithShape="0">
                  <a:prstClr val="black">
                    <a:alpha val="40000"/>
                  </a:prstClr>
                </a:outerShdw>
              </a:effectLst>
            </p:spPr>
          </p:pic>
          <p:sp>
            <p:nvSpPr>
              <p:cNvPr id="48" name="Text Placeholder 16">
                <a:extLst>
                  <a:ext uri="{FF2B5EF4-FFF2-40B4-BE49-F238E27FC236}">
                    <a16:creationId xmlns:a16="http://schemas.microsoft.com/office/drawing/2014/main" id="{F2EF5CAE-71C5-8D41-9864-3A6A4186E419}"/>
                  </a:ext>
                </a:extLst>
              </p:cNvPr>
              <p:cNvSpPr txBox="1">
                <a:spLocks/>
              </p:cNvSpPr>
              <p:nvPr/>
            </p:nvSpPr>
            <p:spPr>
              <a:xfrm>
                <a:off x="17244145" y="12023419"/>
                <a:ext cx="2104524" cy="45255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Aqua MODIS</a:t>
                </a:r>
              </a:p>
            </p:txBody>
          </p:sp>
          <p:sp>
            <p:nvSpPr>
              <p:cNvPr id="49" name="Text Placeholder 16">
                <a:extLst>
                  <a:ext uri="{FF2B5EF4-FFF2-40B4-BE49-F238E27FC236}">
                    <a16:creationId xmlns:a16="http://schemas.microsoft.com/office/drawing/2014/main" id="{F2EF5CAE-71C5-8D41-9864-3A6A4186E419}"/>
                  </a:ext>
                </a:extLst>
              </p:cNvPr>
              <p:cNvSpPr txBox="1">
                <a:spLocks/>
              </p:cNvSpPr>
              <p:nvPr/>
            </p:nvSpPr>
            <p:spPr>
              <a:xfrm>
                <a:off x="21426036" y="11290154"/>
                <a:ext cx="2861086" cy="47235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Suomi-NPP VIIRS</a:t>
                </a:r>
              </a:p>
            </p:txBody>
          </p:sp>
        </p:grpSp>
      </p:grpSp>
      <p:sp>
        <p:nvSpPr>
          <p:cNvPr id="14" name="TextBox 13">
            <a:extLst>
              <a:ext uri="{FF2B5EF4-FFF2-40B4-BE49-F238E27FC236}">
                <a16:creationId xmlns:a16="http://schemas.microsoft.com/office/drawing/2014/main" id="{AFFEBA6E-4F7E-F948-A164-3B21EC1F8751}"/>
              </a:ext>
            </a:extLst>
          </p:cNvPr>
          <p:cNvSpPr txBox="1"/>
          <p:nvPr/>
        </p:nvSpPr>
        <p:spPr>
          <a:xfrm>
            <a:off x="911520" y="12247790"/>
            <a:ext cx="3172663" cy="769441"/>
          </a:xfrm>
          <a:prstGeom prst="rect">
            <a:avLst/>
          </a:prstGeom>
          <a:noFill/>
        </p:spPr>
        <p:txBody>
          <a:bodyPr wrap="none" rtlCol="0" anchor="ctr">
            <a:spAutoFit/>
          </a:bodyPr>
          <a:lstStyle/>
          <a:p>
            <a:r>
              <a:rPr lang="en-US" sz="4400" b="1" dirty="0">
                <a:solidFill>
                  <a:srgbClr val="238754"/>
                </a:solidFill>
                <a:latin typeface="Century Gothic" panose="020B0502020202020204" pitchFamily="34" charset="0"/>
              </a:rPr>
              <a:t>Study Area</a:t>
            </a:r>
          </a:p>
        </p:txBody>
      </p:sp>
      <p:grpSp>
        <p:nvGrpSpPr>
          <p:cNvPr id="61" name="Group 60">
            <a:extLst>
              <a:ext uri="{FF2B5EF4-FFF2-40B4-BE49-F238E27FC236}">
                <a16:creationId xmlns:a16="http://schemas.microsoft.com/office/drawing/2014/main" id="{8BC7C42A-CA62-41A2-AAAB-5E3F9237C4C6}"/>
              </a:ext>
            </a:extLst>
          </p:cNvPr>
          <p:cNvGrpSpPr/>
          <p:nvPr/>
        </p:nvGrpSpPr>
        <p:grpSpPr>
          <a:xfrm>
            <a:off x="991899" y="12482442"/>
            <a:ext cx="10832388" cy="6246293"/>
            <a:chOff x="1205105" y="12559310"/>
            <a:chExt cx="10336846" cy="5832042"/>
          </a:xfrm>
        </p:grpSpPr>
        <p:pic>
          <p:nvPicPr>
            <p:cNvPr id="50" name="Google Shape;78;g7ea68e4243_0_4"/>
            <p:cNvPicPr preferRelativeResize="0"/>
            <p:nvPr/>
          </p:nvPicPr>
          <p:blipFill rotWithShape="1">
            <a:blip r:embed="rId6">
              <a:alphaModFix/>
            </a:blip>
            <a:srcRect l="1381" t="1558" r="1067"/>
            <a:stretch/>
          </p:blipFill>
          <p:spPr>
            <a:xfrm>
              <a:off x="1281003" y="13417072"/>
              <a:ext cx="4808709" cy="3749691"/>
            </a:xfrm>
            <a:prstGeom prst="rect">
              <a:avLst/>
            </a:prstGeom>
            <a:noFill/>
            <a:ln w="28575" cap="flat" cmpd="sng">
              <a:noFill/>
              <a:prstDash val="solid"/>
              <a:round/>
              <a:headEnd type="none" w="sm" len="sm"/>
              <a:tailEnd type="none" w="sm" len="sm"/>
            </a:ln>
            <a:effectLst>
              <a:outerShdw blurRad="50800" dist="63500" dir="2700000" algn="tl" rotWithShape="0">
                <a:prstClr val="black">
                  <a:alpha val="40000"/>
                </a:prstClr>
              </a:outerShdw>
            </a:effectLst>
          </p:spPr>
        </p:pic>
        <p:sp>
          <p:nvSpPr>
            <p:cNvPr id="51" name="Google Shape;84;g7ea68e4243_0_4"/>
            <p:cNvSpPr txBox="1"/>
            <p:nvPr/>
          </p:nvSpPr>
          <p:spPr>
            <a:xfrm>
              <a:off x="5460246" y="13514910"/>
              <a:ext cx="462487" cy="43410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Garamond" panose="02020404030301010803" pitchFamily="18" charset="0"/>
                  <a:ea typeface="Century Gothic"/>
                  <a:cs typeface="Century Gothic"/>
                  <a:sym typeface="Century Gothic"/>
                </a:rPr>
                <a:t>N</a:t>
              </a:r>
              <a:endParaRPr sz="1600" dirty="0">
                <a:latin typeface="Garamond" panose="02020404030301010803" pitchFamily="18" charset="0"/>
                <a:ea typeface="Century Gothic"/>
                <a:cs typeface="Century Gothic"/>
                <a:sym typeface="Century Gothic"/>
              </a:endParaRPr>
            </a:p>
          </p:txBody>
        </p:sp>
        <p:sp>
          <p:nvSpPr>
            <p:cNvPr id="52" name="Google Shape;89;g7ea68e4243_0_4"/>
            <p:cNvSpPr txBox="1"/>
            <p:nvPr/>
          </p:nvSpPr>
          <p:spPr>
            <a:xfrm>
              <a:off x="1280982" y="16993763"/>
              <a:ext cx="1780923" cy="69791"/>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 name="Google Shape;83;g7ea68e4243_0_4"/>
            <p:cNvSpPr txBox="1"/>
            <p:nvPr/>
          </p:nvSpPr>
          <p:spPr>
            <a:xfrm>
              <a:off x="1205105" y="16701099"/>
              <a:ext cx="522095" cy="46901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chemeClr val="tx1">
                      <a:lumMod val="75000"/>
                      <a:lumOff val="25000"/>
                    </a:schemeClr>
                  </a:solidFill>
                  <a:latin typeface="Garamond" panose="02020404030301010803" pitchFamily="18" charset="0"/>
                  <a:ea typeface="Century Gothic"/>
                  <a:cs typeface="Century Gothic"/>
                  <a:sym typeface="Century Gothic"/>
                </a:rPr>
                <a:t>1000</a:t>
              </a:r>
              <a:endParaRPr sz="1400"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55" name="Google Shape;82;g7ea68e4243_0_4"/>
            <p:cNvSpPr txBox="1"/>
            <p:nvPr/>
          </p:nvSpPr>
          <p:spPr>
            <a:xfrm>
              <a:off x="3016618" y="16813791"/>
              <a:ext cx="1002913" cy="42013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chemeClr val="tx1">
                      <a:lumMod val="75000"/>
                      <a:lumOff val="25000"/>
                    </a:schemeClr>
                  </a:solidFill>
                  <a:latin typeface="Garamond" panose="02020404030301010803" pitchFamily="18" charset="0"/>
                  <a:ea typeface="Century Gothic"/>
                  <a:cs typeface="Century Gothic"/>
                  <a:sym typeface="Century Gothic"/>
                </a:rPr>
                <a:t>Kilometers</a:t>
              </a:r>
              <a:endParaRPr sz="1400"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56" name="Google Shape;90;g7ea68e4243_0_4"/>
            <p:cNvSpPr txBox="1"/>
            <p:nvPr/>
          </p:nvSpPr>
          <p:spPr>
            <a:xfrm>
              <a:off x="2963333" y="14249400"/>
              <a:ext cx="1486398" cy="2018405"/>
            </a:xfrm>
            <a:prstGeom prst="rect">
              <a:avLst/>
            </a:prstGeom>
            <a:noFill/>
            <a:ln w="38100" cap="flat" cmpd="sng">
              <a:solidFill>
                <a:srgbClr val="92D0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4" name="Picture 63"/>
            <p:cNvPicPr>
              <a:picLocks noChangeAspect="1"/>
            </p:cNvPicPr>
            <p:nvPr/>
          </p:nvPicPr>
          <p:blipFill rotWithShape="1">
            <a:blip r:embed="rId7" cstate="print">
              <a:extLst>
                <a:ext uri="{28A0092B-C50C-407E-A947-70E740481C1C}">
                  <a14:useLocalDpi xmlns:a14="http://schemas.microsoft.com/office/drawing/2010/main" val="0"/>
                </a:ext>
              </a:extLst>
            </a:blip>
            <a:srcRect b="4731"/>
            <a:stretch/>
          </p:blipFill>
          <p:spPr>
            <a:xfrm>
              <a:off x="6956766" y="12559310"/>
              <a:ext cx="4585185" cy="5653114"/>
            </a:xfrm>
            <a:prstGeom prst="rect">
              <a:avLst/>
            </a:prstGeom>
            <a:ln w="57150">
              <a:solidFill>
                <a:srgbClr val="92D050"/>
              </a:solidFill>
            </a:ln>
            <a:effectLst>
              <a:outerShdw blurRad="50800" dist="38100" dir="2700000" algn="tl" rotWithShape="0">
                <a:prstClr val="black">
                  <a:alpha val="40000"/>
                </a:prstClr>
              </a:outerShdw>
            </a:effectLst>
          </p:spPr>
        </p:pic>
        <p:cxnSp>
          <p:nvCxnSpPr>
            <p:cNvPr id="65" name="Google Shape;91;g7ea68e4243_0_4"/>
            <p:cNvCxnSpPr>
              <a:cxnSpLocks/>
              <a:stCxn id="56" idx="3"/>
            </p:cNvCxnSpPr>
            <p:nvPr/>
          </p:nvCxnSpPr>
          <p:spPr>
            <a:xfrm flipV="1">
              <a:off x="4449731" y="14193654"/>
              <a:ext cx="2487438" cy="1064949"/>
            </a:xfrm>
            <a:prstGeom prst="straightConnector1">
              <a:avLst/>
            </a:prstGeom>
            <a:noFill/>
            <a:ln w="28575" cap="flat" cmpd="sng">
              <a:solidFill>
                <a:srgbClr val="92D050"/>
              </a:solidFill>
              <a:prstDash val="solid"/>
              <a:round/>
              <a:headEnd type="none" w="med" len="med"/>
              <a:tailEnd type="none" w="med" len="med"/>
            </a:ln>
          </p:spPr>
        </p:cxnSp>
        <p:sp>
          <p:nvSpPr>
            <p:cNvPr id="66" name="Google Shape;85;g7ea68e4243_0_4"/>
            <p:cNvSpPr txBox="1"/>
            <p:nvPr/>
          </p:nvSpPr>
          <p:spPr>
            <a:xfrm>
              <a:off x="10841824" y="12623396"/>
              <a:ext cx="396992" cy="54640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Garamond" panose="02020404030301010803" pitchFamily="18" charset="0"/>
                  <a:ea typeface="Century Gothic"/>
                  <a:cs typeface="Century Gothic"/>
                  <a:sym typeface="Century Gothic"/>
                </a:rPr>
                <a:t>N</a:t>
              </a:r>
              <a:endParaRPr dirty="0">
                <a:latin typeface="Garamond" panose="02020404030301010803" pitchFamily="18" charset="0"/>
                <a:ea typeface="Century Gothic"/>
                <a:cs typeface="Century Gothic"/>
                <a:sym typeface="Century Gothic"/>
              </a:endParaRPr>
            </a:p>
          </p:txBody>
        </p:sp>
        <p:sp>
          <p:nvSpPr>
            <p:cNvPr id="67" name="Google Shape;86;g7ea68e4243_0_4"/>
            <p:cNvSpPr txBox="1"/>
            <p:nvPr/>
          </p:nvSpPr>
          <p:spPr>
            <a:xfrm>
              <a:off x="6992553" y="18035047"/>
              <a:ext cx="473653" cy="121631"/>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87;g7ea68e4243_0_4"/>
            <p:cNvSpPr txBox="1"/>
            <p:nvPr/>
          </p:nvSpPr>
          <p:spPr>
            <a:xfrm>
              <a:off x="6997704" y="17748553"/>
              <a:ext cx="571059" cy="4081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chemeClr val="tx1">
                      <a:lumMod val="75000"/>
                      <a:lumOff val="25000"/>
                    </a:schemeClr>
                  </a:solidFill>
                  <a:latin typeface="Garamond" panose="02020404030301010803" pitchFamily="18" charset="0"/>
                  <a:ea typeface="Century Gothic"/>
                  <a:cs typeface="Century Gothic"/>
                  <a:sym typeface="Century Gothic"/>
                </a:rPr>
                <a:t>100</a:t>
              </a:r>
              <a:endParaRPr sz="1400"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69" name="Google Shape;88;g7ea68e4243_0_4"/>
            <p:cNvSpPr txBox="1"/>
            <p:nvPr/>
          </p:nvSpPr>
          <p:spPr>
            <a:xfrm>
              <a:off x="7435818" y="17875183"/>
              <a:ext cx="1713673" cy="51616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chemeClr val="tx1">
                      <a:lumMod val="75000"/>
                      <a:lumOff val="25000"/>
                    </a:schemeClr>
                  </a:solidFill>
                  <a:latin typeface="Garamond" panose="02020404030301010803" pitchFamily="18" charset="0"/>
                  <a:ea typeface="Century Gothic"/>
                  <a:cs typeface="Century Gothic"/>
                  <a:sym typeface="Century Gothic"/>
                </a:rPr>
                <a:t>Kilometers</a:t>
              </a:r>
              <a:endParaRPr sz="1400" dirty="0">
                <a:solidFill>
                  <a:schemeClr val="tx1">
                    <a:lumMod val="75000"/>
                    <a:lumOff val="25000"/>
                  </a:schemeClr>
                </a:solidFill>
                <a:latin typeface="Garamond" panose="02020404030301010803" pitchFamily="18" charset="0"/>
                <a:ea typeface="Century Gothic"/>
                <a:cs typeface="Century Gothic"/>
                <a:sym typeface="Century Gothic"/>
              </a:endParaRPr>
            </a:p>
          </p:txBody>
        </p:sp>
        <p:grpSp>
          <p:nvGrpSpPr>
            <p:cNvPr id="60" name="Group 59">
              <a:extLst>
                <a:ext uri="{FF2B5EF4-FFF2-40B4-BE49-F238E27FC236}">
                  <a16:creationId xmlns:a16="http://schemas.microsoft.com/office/drawing/2014/main" id="{4C259F24-D5F9-4750-A2F5-CAB49127A3C9}"/>
                </a:ext>
              </a:extLst>
            </p:cNvPr>
            <p:cNvGrpSpPr/>
            <p:nvPr/>
          </p:nvGrpSpPr>
          <p:grpSpPr>
            <a:xfrm>
              <a:off x="1429934" y="17448274"/>
              <a:ext cx="4216017" cy="697804"/>
              <a:chOff x="1429934" y="16902844"/>
              <a:chExt cx="4216017" cy="697804"/>
            </a:xfrm>
          </p:grpSpPr>
          <p:sp>
            <p:nvSpPr>
              <p:cNvPr id="70" name="Google Shape;93;g7ea68e4243_0_4"/>
              <p:cNvSpPr txBox="1"/>
              <p:nvPr/>
            </p:nvSpPr>
            <p:spPr>
              <a:xfrm>
                <a:off x="1429934" y="16902844"/>
                <a:ext cx="3768016" cy="697804"/>
              </a:xfrm>
              <a:prstGeom prst="rect">
                <a:avLst/>
              </a:prstGeom>
              <a:noFill/>
              <a:ln w="28575" cap="flat" cmpd="sng">
                <a:solidFill>
                  <a:srgbClr val="000000"/>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72" name="Google Shape;92;g7ea68e4243_0_4"/>
              <p:cNvPicPr preferRelativeResize="0"/>
              <p:nvPr/>
            </p:nvPicPr>
            <p:blipFill rotWithShape="1">
              <a:blip r:embed="rId8">
                <a:alphaModFix/>
              </a:blip>
              <a:srcRect/>
              <a:stretch/>
            </p:blipFill>
            <p:spPr>
              <a:xfrm>
                <a:off x="1569762" y="17077085"/>
                <a:ext cx="539861" cy="366427"/>
              </a:xfrm>
              <a:prstGeom prst="rect">
                <a:avLst/>
              </a:prstGeom>
              <a:noFill/>
              <a:ln>
                <a:noFill/>
              </a:ln>
            </p:spPr>
          </p:pic>
          <p:sp>
            <p:nvSpPr>
              <p:cNvPr id="73" name="Google Shape;94;g7ea68e4243_0_4"/>
              <p:cNvSpPr txBox="1"/>
              <p:nvPr/>
            </p:nvSpPr>
            <p:spPr>
              <a:xfrm>
                <a:off x="2168082" y="17043581"/>
                <a:ext cx="3477869" cy="3481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lumMod val="75000"/>
                        <a:lumOff val="25000"/>
                      </a:schemeClr>
                    </a:solidFill>
                    <a:latin typeface="Garamond" panose="02020404030301010803" pitchFamily="18" charset="0"/>
                    <a:ea typeface="Century Gothic"/>
                    <a:cs typeface="Century Gothic"/>
                    <a:sym typeface="Century Gothic"/>
                  </a:rPr>
                  <a:t>Eastern Great Basin Fire Zones</a:t>
                </a:r>
                <a:endParaRPr dirty="0">
                  <a:solidFill>
                    <a:schemeClr val="tx1">
                      <a:lumMod val="75000"/>
                      <a:lumOff val="25000"/>
                    </a:schemeClr>
                  </a:solidFill>
                  <a:latin typeface="Garamond" panose="02020404030301010803" pitchFamily="18" charset="0"/>
                  <a:ea typeface="Century Gothic"/>
                  <a:cs typeface="Century Gothic"/>
                  <a:sym typeface="Century Gothic"/>
                </a:endParaRPr>
              </a:p>
            </p:txBody>
          </p:sp>
        </p:grpSp>
      </p:grpSp>
      <p:pic>
        <p:nvPicPr>
          <p:cNvPr id="74" name="Google Shape;158;g7ea68e4243_0_36"/>
          <p:cNvPicPr preferRelativeResize="0"/>
          <p:nvPr/>
        </p:nvPicPr>
        <p:blipFill>
          <a:blip r:embed="rId9">
            <a:alphaModFix/>
          </a:blip>
          <a:stretch>
            <a:fillRect/>
          </a:stretch>
        </p:blipFill>
        <p:spPr>
          <a:xfrm>
            <a:off x="17331457" y="29274292"/>
            <a:ext cx="2219261" cy="2229631"/>
          </a:xfrm>
          <a:prstGeom prst="rect">
            <a:avLst/>
          </a:prstGeom>
          <a:noFill/>
          <a:ln>
            <a:noFill/>
          </a:ln>
        </p:spPr>
      </p:pic>
      <p:pic>
        <p:nvPicPr>
          <p:cNvPr id="75" name="Google Shape;159;g7ea68e4243_0_36"/>
          <p:cNvPicPr preferRelativeResize="0"/>
          <p:nvPr/>
        </p:nvPicPr>
        <p:blipFill>
          <a:blip r:embed="rId10">
            <a:alphaModFix/>
          </a:blip>
          <a:stretch>
            <a:fillRect/>
          </a:stretch>
        </p:blipFill>
        <p:spPr>
          <a:xfrm>
            <a:off x="13885812" y="29246978"/>
            <a:ext cx="2331599" cy="2219261"/>
          </a:xfrm>
          <a:prstGeom prst="rect">
            <a:avLst/>
          </a:prstGeom>
          <a:noFill/>
          <a:ln>
            <a:noFill/>
          </a:ln>
        </p:spPr>
      </p:pic>
      <p:pic>
        <p:nvPicPr>
          <p:cNvPr id="1026" name="Picture 2" descr="Image result for national interagency fire center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78051" y="29246978"/>
            <a:ext cx="2219261" cy="22192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2880806" y="5268036"/>
            <a:ext cx="11860846" cy="13457624"/>
            <a:chOff x="713310" y="11136161"/>
            <a:chExt cx="11860846" cy="13457624"/>
          </a:xfrm>
        </p:grpSpPr>
        <p:sp>
          <p:nvSpPr>
            <p:cNvPr id="11" name="Text Placeholder 16">
              <a:extLst>
                <a:ext uri="{FF2B5EF4-FFF2-40B4-BE49-F238E27FC236}">
                  <a16:creationId xmlns:a16="http://schemas.microsoft.com/office/drawing/2014/main" id="{EB680160-7405-D447-A8CD-BDCB522B714B}"/>
                </a:ext>
              </a:extLst>
            </p:cNvPr>
            <p:cNvSpPr txBox="1">
              <a:spLocks/>
            </p:cNvSpPr>
            <p:nvPr/>
          </p:nvSpPr>
          <p:spPr>
            <a:xfrm>
              <a:off x="713310" y="11136161"/>
              <a:ext cx="11429999" cy="320503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600" dirty="0">
                  <a:solidFill>
                    <a:schemeClr val="tx1">
                      <a:lumMod val="75000"/>
                      <a:lumOff val="25000"/>
                    </a:schemeClr>
                  </a:solidFill>
                  <a:latin typeface="Garamond" panose="02020404030301010803" pitchFamily="18" charset="0"/>
                </a:rPr>
                <a:t>Our model is comprised of 9 different input rasters: (1) Elevation, (2) Aspect, (3) Aqua Evapotranspiration (ET), (4) Terra ET, (5) VIIRS Enhanced Vegetation Index 2 (EVI 2), (6) VIIRS Fraction of Photosynthetically Active Radiation (FPAR), (7) VIIRS Leaf Area Index (LAI), (8) VIIRS Normalized Difference Vegetation Index (NDVI), and (9) Terra Normalized Difference Water Index (NDWI). </a:t>
              </a:r>
            </a:p>
          </p:txBody>
        </p:sp>
        <p:grpSp>
          <p:nvGrpSpPr>
            <p:cNvPr id="3" name="Group 2">
              <a:extLst>
                <a:ext uri="{FF2B5EF4-FFF2-40B4-BE49-F238E27FC236}">
                  <a16:creationId xmlns:a16="http://schemas.microsoft.com/office/drawing/2014/main" id="{5794E36A-D53D-FB41-8F6B-E9BCE978C402}"/>
                </a:ext>
              </a:extLst>
            </p:cNvPr>
            <p:cNvGrpSpPr/>
            <p:nvPr/>
          </p:nvGrpSpPr>
          <p:grpSpPr>
            <a:xfrm>
              <a:off x="789618" y="20355708"/>
              <a:ext cx="11784538" cy="1886808"/>
              <a:chOff x="490923" y="21491912"/>
              <a:chExt cx="11784538" cy="1886808"/>
            </a:xfrm>
          </p:grpSpPr>
          <p:sp>
            <p:nvSpPr>
              <p:cNvPr id="114" name="Chevron 113">
                <a:extLst>
                  <a:ext uri="{FF2B5EF4-FFF2-40B4-BE49-F238E27FC236}">
                    <a16:creationId xmlns:a16="http://schemas.microsoft.com/office/drawing/2014/main" id="{AB442BD5-E7E8-B647-8C55-4D8D1F94F30A}"/>
                  </a:ext>
                </a:extLst>
              </p:cNvPr>
              <p:cNvSpPr/>
              <p:nvPr/>
            </p:nvSpPr>
            <p:spPr>
              <a:xfrm>
                <a:off x="490923" y="21491912"/>
                <a:ext cx="3275334" cy="1886048"/>
              </a:xfrm>
              <a:prstGeom prst="chevron">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20000"/>
                        <a:lumOff val="80000"/>
                      </a:schemeClr>
                    </a:solidFill>
                    <a:latin typeface="Garamond" panose="02020404030301010803" pitchFamily="18" charset="0"/>
                  </a:rPr>
                  <a:t>Time 1 &amp; Time 2 Inputs</a:t>
                </a:r>
              </a:p>
            </p:txBody>
          </p:sp>
          <p:sp>
            <p:nvSpPr>
              <p:cNvPr id="105" name="Chevron 104">
                <a:extLst>
                  <a:ext uri="{FF2B5EF4-FFF2-40B4-BE49-F238E27FC236}">
                    <a16:creationId xmlns:a16="http://schemas.microsoft.com/office/drawing/2014/main" id="{655615AF-D2D8-AA4E-BFE0-F4D6558B8BFB}"/>
                  </a:ext>
                </a:extLst>
              </p:cNvPr>
              <p:cNvSpPr/>
              <p:nvPr/>
            </p:nvSpPr>
            <p:spPr>
              <a:xfrm>
                <a:off x="2589883" y="21492672"/>
                <a:ext cx="3610756" cy="1886048"/>
              </a:xfrm>
              <a:prstGeom prst="chevron">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40000"/>
                        <a:lumOff val="60000"/>
                      </a:schemeClr>
                    </a:solidFill>
                    <a:latin typeface="Garamond" panose="02020404030301010803" pitchFamily="18" charset="0"/>
                  </a:rPr>
                  <a:t>Linear Regression</a:t>
                </a:r>
              </a:p>
            </p:txBody>
          </p:sp>
          <p:sp>
            <p:nvSpPr>
              <p:cNvPr id="107" name="Chevron 106">
                <a:extLst>
                  <a:ext uri="{FF2B5EF4-FFF2-40B4-BE49-F238E27FC236}">
                    <a16:creationId xmlns:a16="http://schemas.microsoft.com/office/drawing/2014/main" id="{FFDB4FEB-E053-CF41-A485-3052AE4E4691}"/>
                  </a:ext>
                </a:extLst>
              </p:cNvPr>
              <p:cNvSpPr/>
              <p:nvPr/>
            </p:nvSpPr>
            <p:spPr>
              <a:xfrm>
                <a:off x="4708529" y="21491912"/>
                <a:ext cx="3610756" cy="1886048"/>
              </a:xfrm>
              <a:prstGeom prst="chevron">
                <a:avLst/>
              </a:prstGeom>
              <a:solidFill>
                <a:schemeClr val="accent1">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Garamond" panose="02020404030301010803" pitchFamily="18" charset="0"/>
                  </a:rPr>
                  <a:t>Composite Rasters</a:t>
                </a:r>
              </a:p>
            </p:txBody>
          </p:sp>
          <p:sp>
            <p:nvSpPr>
              <p:cNvPr id="108" name="Chevron 107">
                <a:extLst>
                  <a:ext uri="{FF2B5EF4-FFF2-40B4-BE49-F238E27FC236}">
                    <a16:creationId xmlns:a16="http://schemas.microsoft.com/office/drawing/2014/main" id="{85AD7D20-78F8-7E4A-B2D3-C82FFC423788}"/>
                  </a:ext>
                </a:extLst>
              </p:cNvPr>
              <p:cNvSpPr/>
              <p:nvPr/>
            </p:nvSpPr>
            <p:spPr>
              <a:xfrm>
                <a:off x="6612784" y="21491912"/>
                <a:ext cx="3610756" cy="1886048"/>
              </a:xfrm>
              <a:prstGeom prst="chevron">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50000"/>
                      </a:schemeClr>
                    </a:solidFill>
                    <a:latin typeface="Garamond" panose="02020404030301010803" pitchFamily="18" charset="0"/>
                  </a:rPr>
                  <a:t>Train Support Vector Machine</a:t>
                </a:r>
              </a:p>
            </p:txBody>
          </p:sp>
          <p:sp>
            <p:nvSpPr>
              <p:cNvPr id="110" name="Chevron 109">
                <a:extLst>
                  <a:ext uri="{FF2B5EF4-FFF2-40B4-BE49-F238E27FC236}">
                    <a16:creationId xmlns:a16="http://schemas.microsoft.com/office/drawing/2014/main" id="{9FA18AF0-9ED5-E043-B174-DE7F9A118B23}"/>
                  </a:ext>
                </a:extLst>
              </p:cNvPr>
              <p:cNvSpPr/>
              <p:nvPr/>
            </p:nvSpPr>
            <p:spPr>
              <a:xfrm>
                <a:off x="8868264" y="21491912"/>
                <a:ext cx="3407197" cy="1886048"/>
              </a:xfrm>
              <a:prstGeom prst="chevron">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50000"/>
                      </a:schemeClr>
                    </a:solidFill>
                    <a:latin typeface="Garamond" panose="02020404030301010803" pitchFamily="18" charset="0"/>
                  </a:rPr>
                  <a:t>Time 3 Classified Raster </a:t>
                </a:r>
              </a:p>
            </p:txBody>
          </p:sp>
        </p:grpSp>
        <p:grpSp>
          <p:nvGrpSpPr>
            <p:cNvPr id="115" name="Group 114">
              <a:extLst>
                <a:ext uri="{FF2B5EF4-FFF2-40B4-BE49-F238E27FC236}">
                  <a16:creationId xmlns:a16="http://schemas.microsoft.com/office/drawing/2014/main" id="{D6C06098-21C9-5441-94D1-95F6FCD71BC0}"/>
                </a:ext>
              </a:extLst>
            </p:cNvPr>
            <p:cNvGrpSpPr/>
            <p:nvPr/>
          </p:nvGrpSpPr>
          <p:grpSpPr>
            <a:xfrm>
              <a:off x="2002660" y="13024176"/>
              <a:ext cx="9531093" cy="6897780"/>
              <a:chOff x="2479404" y="7504782"/>
              <a:chExt cx="7324257" cy="5300663"/>
            </a:xfrm>
          </p:grpSpPr>
          <p:pic>
            <p:nvPicPr>
              <p:cNvPr id="116" name="Picture 115">
                <a:extLst>
                  <a:ext uri="{FF2B5EF4-FFF2-40B4-BE49-F238E27FC236}">
                    <a16:creationId xmlns:a16="http://schemas.microsoft.com/office/drawing/2014/main" id="{038A9B1E-B40F-5747-AECE-D6F4CA15FA9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518" b="96796" l="7921" r="100000">
                            <a14:foregroundMark x1="75000" y1="37268" x2="75000" y2="37268"/>
                            <a14:foregroundMark x1="85396" y1="32715" x2="85396" y2="32715"/>
                            <a14:foregroundMark x1="82426" y1="23946" x2="82426" y2="23946"/>
                            <a14:foregroundMark x1="81683" y1="27150" x2="81683" y2="27150"/>
                            <a14:foregroundMark x1="83416" y1="28668" x2="83416" y2="28668"/>
                            <a14:foregroundMark x1="84653" y1="30860" x2="84653" y2="30860"/>
                            <a14:foregroundMark x1="87129" y1="35582" x2="87129" y2="35582"/>
                            <a14:foregroundMark x1="89851" y1="37268" x2="89851" y2="37268"/>
                            <a14:foregroundMark x1="90099" y1="38111" x2="90099" y2="38111"/>
                            <a14:foregroundMark x1="85149" y1="23103" x2="85149" y2="23103"/>
                            <a14:foregroundMark x1="76980" y1="53120" x2="76980" y2="53120"/>
                          </a14:backgroundRemoval>
                        </a14:imgEffect>
                      </a14:imgLayer>
                    </a14:imgProps>
                  </a:ext>
                  <a:ext uri="{28A0092B-C50C-407E-A947-70E740481C1C}">
                    <a14:useLocalDpi xmlns:a14="http://schemas.microsoft.com/office/drawing/2010/main" val="0"/>
                  </a:ext>
                </a:extLst>
              </a:blip>
              <a:stretch>
                <a:fillRect/>
              </a:stretch>
            </p:blipFill>
            <p:spPr>
              <a:xfrm>
                <a:off x="2479404" y="7551998"/>
                <a:ext cx="3452861" cy="4234568"/>
              </a:xfrm>
              <a:prstGeom prst="rect">
                <a:avLst/>
              </a:prstGeom>
              <a:effectLst>
                <a:outerShdw blurRad="50800" dist="63500" dir="5400000" algn="ctr" rotWithShape="0">
                  <a:srgbClr val="000000">
                    <a:alpha val="43137"/>
                  </a:srgbClr>
                </a:outerShdw>
              </a:effectLst>
            </p:spPr>
          </p:pic>
          <p:pic>
            <p:nvPicPr>
              <p:cNvPr id="117" name="Picture 116">
                <a:extLst>
                  <a:ext uri="{FF2B5EF4-FFF2-40B4-BE49-F238E27FC236}">
                    <a16:creationId xmlns:a16="http://schemas.microsoft.com/office/drawing/2014/main" id="{8747DC79-BC95-5946-97F3-663AC3ABE07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518" b="97470" l="9809" r="91388"/>
                        </a14:imgEffect>
                      </a14:imgLayer>
                    </a14:imgProps>
                  </a:ext>
                  <a:ext uri="{28A0092B-C50C-407E-A947-70E740481C1C}">
                    <a14:useLocalDpi xmlns:a14="http://schemas.microsoft.com/office/drawing/2010/main" val="0"/>
                  </a:ext>
                </a:extLst>
              </a:blip>
              <a:stretch>
                <a:fillRect/>
              </a:stretch>
            </p:blipFill>
            <p:spPr>
              <a:xfrm>
                <a:off x="2793539" y="7558198"/>
                <a:ext cx="3678048" cy="4359659"/>
              </a:xfrm>
              <a:prstGeom prst="rect">
                <a:avLst/>
              </a:prstGeom>
              <a:effectLst>
                <a:outerShdw blurRad="50800" dist="63500" dir="5400000" algn="ctr" rotWithShape="0">
                  <a:srgbClr val="000000">
                    <a:alpha val="43137"/>
                  </a:srgbClr>
                </a:outerShdw>
              </a:effectLst>
            </p:spPr>
          </p:pic>
          <p:pic>
            <p:nvPicPr>
              <p:cNvPr id="118" name="Picture 117">
                <a:extLst>
                  <a:ext uri="{FF2B5EF4-FFF2-40B4-BE49-F238E27FC236}">
                    <a16:creationId xmlns:a16="http://schemas.microsoft.com/office/drawing/2014/main" id="{CCEA3954-6A81-694A-AAA2-B41AA703090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353" b="98824" l="2681" r="98660">
                            <a14:foregroundMark x1="86595" y1="33445" x2="86595" y2="33445"/>
                            <a14:foregroundMark x1="89008" y1="35966" x2="89008" y2="35966"/>
                            <a14:foregroundMark x1="91153" y1="38319" x2="91153" y2="38319"/>
                          </a14:backgroundRemoval>
                        </a14:imgEffect>
                      </a14:imgLayer>
                    </a14:imgProps>
                  </a:ext>
                  <a:ext uri="{28A0092B-C50C-407E-A947-70E740481C1C}">
                    <a14:useLocalDpi xmlns:a14="http://schemas.microsoft.com/office/drawing/2010/main" val="0"/>
                  </a:ext>
                </a:extLst>
              </a:blip>
              <a:stretch>
                <a:fillRect/>
              </a:stretch>
            </p:blipFill>
            <p:spPr>
              <a:xfrm>
                <a:off x="3412407" y="7534013"/>
                <a:ext cx="3372338" cy="4494651"/>
              </a:xfrm>
              <a:prstGeom prst="rect">
                <a:avLst/>
              </a:prstGeom>
              <a:effectLst>
                <a:outerShdw blurRad="50800" dist="63500" dir="5400000" algn="ctr" rotWithShape="0">
                  <a:srgbClr val="000000">
                    <a:alpha val="43137"/>
                  </a:srgbClr>
                </a:outerShdw>
              </a:effectLst>
            </p:spPr>
          </p:pic>
          <p:pic>
            <p:nvPicPr>
              <p:cNvPr id="119" name="Picture 118">
                <a:extLst>
                  <a:ext uri="{FF2B5EF4-FFF2-40B4-BE49-F238E27FC236}">
                    <a16:creationId xmlns:a16="http://schemas.microsoft.com/office/drawing/2014/main" id="{A23CFA39-15FF-9D45-9DEC-4E910882D3C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843" b="99162" l="0" r="95822">
                            <a14:foregroundMark x1="35933" y1="54271" x2="35933" y2="54271"/>
                            <a14:foregroundMark x1="40390" y1="50251" x2="40390" y2="50251"/>
                            <a14:foregroundMark x1="74652" y1="55444" x2="73259" y2="55444"/>
                            <a14:foregroundMark x1="35655" y1="68677" x2="35655" y2="68677"/>
                            <a14:foregroundMark x1="38440" y1="66667" x2="38440" y2="66667"/>
                            <a14:foregroundMark x1="52089" y1="50586" x2="52089" y2="50586"/>
                            <a14:foregroundMark x1="47911" y1="48074" x2="47911" y2="48074"/>
                            <a14:foregroundMark x1="44568" y1="44891" x2="44568" y2="44891"/>
                            <a14:foregroundMark x1="31755" y1="48576" x2="29248" y2="55444"/>
                            <a14:foregroundMark x1="28412" y1="64657" x2="28412" y2="64657"/>
                            <a14:foregroundMark x1="80780" y1="27973" x2="80780" y2="27973"/>
                          </a14:backgroundRemoval>
                        </a14:imgEffect>
                      </a14:imgLayer>
                    </a14:imgProps>
                  </a:ext>
                  <a:ext uri="{28A0092B-C50C-407E-A947-70E740481C1C}">
                    <a14:useLocalDpi xmlns:a14="http://schemas.microsoft.com/office/drawing/2010/main" val="0"/>
                  </a:ext>
                </a:extLst>
              </a:blip>
              <a:stretch>
                <a:fillRect/>
              </a:stretch>
            </p:blipFill>
            <p:spPr>
              <a:xfrm>
                <a:off x="3891452" y="7551717"/>
                <a:ext cx="3365234" cy="4675757"/>
              </a:xfrm>
              <a:prstGeom prst="rect">
                <a:avLst/>
              </a:prstGeom>
              <a:effectLst>
                <a:outerShdw blurRad="50800" dist="63500" dir="5400000" algn="ctr" rotWithShape="0">
                  <a:srgbClr val="000000">
                    <a:alpha val="43137"/>
                  </a:srgbClr>
                </a:outerShdw>
              </a:effectLst>
            </p:spPr>
          </p:pic>
          <p:pic>
            <p:nvPicPr>
              <p:cNvPr id="120" name="Picture 119">
                <a:extLst>
                  <a:ext uri="{FF2B5EF4-FFF2-40B4-BE49-F238E27FC236}">
                    <a16:creationId xmlns:a16="http://schemas.microsoft.com/office/drawing/2014/main" id="{83E0846D-653B-DE45-98B7-48EBFA20B581}"/>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33" b="99002" l="838" r="100000"/>
                        </a14:imgEffect>
                      </a14:imgLayer>
                    </a14:imgProps>
                  </a:ext>
                  <a:ext uri="{28A0092B-C50C-407E-A947-70E740481C1C}">
                    <a14:useLocalDpi xmlns:a14="http://schemas.microsoft.com/office/drawing/2010/main" val="0"/>
                  </a:ext>
                </a:extLst>
              </a:blip>
              <a:stretch>
                <a:fillRect/>
              </a:stretch>
            </p:blipFill>
            <p:spPr>
              <a:xfrm>
                <a:off x="4207473" y="7504782"/>
                <a:ext cx="3556863" cy="4989021"/>
              </a:xfrm>
              <a:prstGeom prst="rect">
                <a:avLst/>
              </a:prstGeom>
              <a:effectLst>
                <a:outerShdw blurRad="50800" dist="63500" dir="5400000" algn="ctr" rotWithShape="0">
                  <a:srgbClr val="000000">
                    <a:alpha val="43137"/>
                  </a:srgbClr>
                </a:outerShdw>
              </a:effectLst>
            </p:spPr>
          </p:pic>
          <p:pic>
            <p:nvPicPr>
              <p:cNvPr id="121" name="Picture 120">
                <a:extLst>
                  <a:ext uri="{FF2B5EF4-FFF2-40B4-BE49-F238E27FC236}">
                    <a16:creationId xmlns:a16="http://schemas.microsoft.com/office/drawing/2014/main" id="{5281D459-6771-4E4E-B8A4-0444406A7FB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667" b="98167" l="2350" r="98956"/>
                        </a14:imgEffect>
                      </a14:imgLayer>
                    </a14:imgProps>
                  </a:ext>
                  <a:ext uri="{28A0092B-C50C-407E-A947-70E740481C1C}">
                    <a14:useLocalDpi xmlns:a14="http://schemas.microsoft.com/office/drawing/2010/main" val="0"/>
                  </a:ext>
                </a:extLst>
              </a:blip>
              <a:stretch>
                <a:fillRect/>
              </a:stretch>
            </p:blipFill>
            <p:spPr>
              <a:xfrm>
                <a:off x="4461234" y="7623677"/>
                <a:ext cx="3629941" cy="4751261"/>
              </a:xfrm>
              <a:prstGeom prst="rect">
                <a:avLst/>
              </a:prstGeom>
              <a:effectLst>
                <a:outerShdw blurRad="50800" dist="63500" dir="5400000" algn="ctr" rotWithShape="0">
                  <a:srgbClr val="000000">
                    <a:alpha val="43137"/>
                  </a:srgbClr>
                </a:outerShdw>
              </a:effectLst>
            </p:spPr>
          </p:pic>
          <p:pic>
            <p:nvPicPr>
              <p:cNvPr id="122" name="Picture 121">
                <a:extLst>
                  <a:ext uri="{FF2B5EF4-FFF2-40B4-BE49-F238E27FC236}">
                    <a16:creationId xmlns:a16="http://schemas.microsoft.com/office/drawing/2014/main" id="{BCAF5C31-9D38-5C48-B2E9-814C4946F181}"/>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0" b="97462" l="4620" r="99457">
                            <a14:foregroundMark x1="88043" y1="32826" x2="94565" y2="38409"/>
                            <a14:foregroundMark x1="91033" y1="23181" x2="85326" y2="26227"/>
                            <a14:foregroundMark x1="20652" y1="94078" x2="28533" y2="96108"/>
                          </a14:backgroundRemoval>
                        </a14:imgEffect>
                      </a14:imgLayer>
                    </a14:imgProps>
                  </a:ext>
                  <a:ext uri="{28A0092B-C50C-407E-A947-70E740481C1C}">
                    <a14:useLocalDpi xmlns:a14="http://schemas.microsoft.com/office/drawing/2010/main" val="0"/>
                  </a:ext>
                </a:extLst>
              </a:blip>
              <a:stretch>
                <a:fillRect/>
              </a:stretch>
            </p:blipFill>
            <p:spPr>
              <a:xfrm>
                <a:off x="4865745" y="7744009"/>
                <a:ext cx="3524843" cy="4729728"/>
              </a:xfrm>
              <a:prstGeom prst="rect">
                <a:avLst/>
              </a:prstGeom>
              <a:effectLst>
                <a:outerShdw blurRad="50800" dist="63500" dir="5400000" algn="ctr" rotWithShape="0">
                  <a:srgbClr val="000000">
                    <a:alpha val="43137"/>
                  </a:srgbClr>
                </a:outerShdw>
              </a:effectLst>
            </p:spPr>
          </p:pic>
          <p:pic>
            <p:nvPicPr>
              <p:cNvPr id="123" name="Picture 122">
                <a:extLst>
                  <a:ext uri="{FF2B5EF4-FFF2-40B4-BE49-F238E27FC236}">
                    <a16:creationId xmlns:a16="http://schemas.microsoft.com/office/drawing/2014/main" id="{75A1F44D-FFE4-F74F-8734-B4805D9B236C}"/>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07" b="97987" l="3590" r="94359"/>
                        </a14:imgEffect>
                      </a14:imgLayer>
                    </a14:imgProps>
                  </a:ext>
                  <a:ext uri="{28A0092B-C50C-407E-A947-70E740481C1C}">
                    <a14:useLocalDpi xmlns:a14="http://schemas.microsoft.com/office/drawing/2010/main" val="0"/>
                  </a:ext>
                </a:extLst>
              </a:blip>
              <a:stretch>
                <a:fillRect/>
              </a:stretch>
            </p:blipFill>
            <p:spPr>
              <a:xfrm>
                <a:off x="5258494" y="7696925"/>
                <a:ext cx="3922629" cy="5008592"/>
              </a:xfrm>
              <a:prstGeom prst="rect">
                <a:avLst/>
              </a:prstGeom>
              <a:effectLst>
                <a:outerShdw blurRad="50800" dist="63500" dir="5400000" algn="ctr" rotWithShape="0">
                  <a:srgbClr val="000000">
                    <a:alpha val="43137"/>
                  </a:srgbClr>
                </a:outerShdw>
              </a:effectLst>
            </p:spPr>
          </p:pic>
          <p:pic>
            <p:nvPicPr>
              <p:cNvPr id="124" name="Picture 123">
                <a:extLst>
                  <a:ext uri="{FF2B5EF4-FFF2-40B4-BE49-F238E27FC236}">
                    <a16:creationId xmlns:a16="http://schemas.microsoft.com/office/drawing/2014/main" id="{41D2C7AB-268F-F345-9921-3AB6191FBDEE}"/>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77" b="98308" l="3509" r="92732">
                            <a14:foregroundMark x1="49123" y1="49239" x2="49123" y2="49239"/>
                          </a14:backgroundRemoval>
                        </a14:imgEffect>
                      </a14:imgLayer>
                    </a14:imgProps>
                  </a:ext>
                  <a:ext uri="{28A0092B-C50C-407E-A947-70E740481C1C}">
                    <a14:useLocalDpi xmlns:a14="http://schemas.microsoft.com/office/drawing/2010/main" val="0"/>
                  </a:ext>
                </a:extLst>
              </a:blip>
              <a:stretch>
                <a:fillRect/>
              </a:stretch>
            </p:blipFill>
            <p:spPr>
              <a:xfrm>
                <a:off x="5667801" y="7687008"/>
                <a:ext cx="4135860" cy="5118437"/>
              </a:xfrm>
              <a:prstGeom prst="rect">
                <a:avLst/>
              </a:prstGeom>
              <a:effectLst>
                <a:outerShdw blurRad="50800" dist="63500" dir="5400000" algn="ctr" rotWithShape="0">
                  <a:srgbClr val="000000">
                    <a:alpha val="43137"/>
                  </a:srgbClr>
                </a:outerShdw>
              </a:effectLst>
            </p:spPr>
          </p:pic>
          <p:sp>
            <p:nvSpPr>
              <p:cNvPr id="125" name="TextBox 124">
                <a:extLst>
                  <a:ext uri="{FF2B5EF4-FFF2-40B4-BE49-F238E27FC236}">
                    <a16:creationId xmlns:a16="http://schemas.microsoft.com/office/drawing/2014/main" id="{51A05DD6-1998-1644-88CF-3529F2997D20}"/>
                  </a:ext>
                </a:extLst>
              </p:cNvPr>
              <p:cNvSpPr txBox="1"/>
              <p:nvPr/>
            </p:nvSpPr>
            <p:spPr>
              <a:xfrm rot="530746">
                <a:off x="2873932" y="9094903"/>
                <a:ext cx="5747657" cy="390247"/>
              </a:xfrm>
              <a:prstGeom prst="rect">
                <a:avLst/>
              </a:prstGeom>
              <a:noFill/>
            </p:spPr>
            <p:txBody>
              <a:bodyPr wrap="square" rtlCol="0">
                <a:spAutoFit/>
              </a:bodyPr>
              <a:lstStyle/>
              <a:p>
                <a:r>
                  <a:rPr lang="en-US" sz="2700" dirty="0">
                    <a:solidFill>
                      <a:schemeClr val="bg1"/>
                    </a:solidFill>
                    <a:latin typeface="Garamond" panose="02020404030301010803" pitchFamily="18" charset="0"/>
                  </a:rPr>
                  <a:t>1</a:t>
                </a:r>
                <a:r>
                  <a:rPr lang="en-US" sz="2700" dirty="0">
                    <a:latin typeface="Garamond" panose="02020404030301010803" pitchFamily="18" charset="0"/>
                  </a:rPr>
                  <a:t>    2    3   4    5    6     7    8    </a:t>
                </a:r>
                <a:r>
                  <a:rPr lang="en-US" sz="2700" dirty="0">
                    <a:solidFill>
                      <a:schemeClr val="bg1"/>
                    </a:solidFill>
                    <a:latin typeface="Garamond" panose="02020404030301010803" pitchFamily="18" charset="0"/>
                  </a:rPr>
                  <a:t>9</a:t>
                </a:r>
                <a:r>
                  <a:rPr lang="en-US" sz="2700" dirty="0">
                    <a:latin typeface="Garamond" panose="02020404030301010803" pitchFamily="18" charset="0"/>
                  </a:rPr>
                  <a:t> </a:t>
                </a:r>
              </a:p>
            </p:txBody>
          </p:sp>
        </p:grpSp>
        <p:sp>
          <p:nvSpPr>
            <p:cNvPr id="23" name="TextBox 22">
              <a:extLst>
                <a:ext uri="{FF2B5EF4-FFF2-40B4-BE49-F238E27FC236}">
                  <a16:creationId xmlns:a16="http://schemas.microsoft.com/office/drawing/2014/main" id="{7C4E5487-690B-5747-B609-2546D3252914}"/>
                </a:ext>
              </a:extLst>
            </p:cNvPr>
            <p:cNvSpPr txBox="1"/>
            <p:nvPr/>
          </p:nvSpPr>
          <p:spPr>
            <a:xfrm>
              <a:off x="5007224" y="19720802"/>
              <a:ext cx="2979927" cy="371680"/>
            </a:xfrm>
            <a:prstGeom prst="rect">
              <a:avLst/>
            </a:prstGeom>
            <a:noFill/>
          </p:spPr>
          <p:txBody>
            <a:bodyPr wrap="square" rtlCol="0">
              <a:spAutoFit/>
            </a:bodyPr>
            <a:lstStyle/>
            <a:p>
              <a:r>
                <a:rPr lang="en-US" b="1" dirty="0">
                  <a:solidFill>
                    <a:schemeClr val="tx1">
                      <a:lumMod val="75000"/>
                      <a:lumOff val="25000"/>
                    </a:schemeClr>
                  </a:solidFill>
                  <a:latin typeface="Garamond" panose="02020404030301010803" pitchFamily="18" charset="0"/>
                </a:rPr>
                <a:t>Fig 1. </a:t>
              </a:r>
              <a:r>
                <a:rPr lang="en-US" dirty="0">
                  <a:solidFill>
                    <a:schemeClr val="tx1">
                      <a:lumMod val="75000"/>
                      <a:lumOff val="25000"/>
                    </a:schemeClr>
                  </a:solidFill>
                  <a:latin typeface="Garamond" panose="02020404030301010803" pitchFamily="18" charset="0"/>
                </a:rPr>
                <a:t>Model Input Rasters</a:t>
              </a:r>
            </a:p>
          </p:txBody>
        </p:sp>
        <p:sp>
          <p:nvSpPr>
            <p:cNvPr id="126" name="Text Placeholder 16">
              <a:extLst>
                <a:ext uri="{FF2B5EF4-FFF2-40B4-BE49-F238E27FC236}">
                  <a16:creationId xmlns:a16="http://schemas.microsoft.com/office/drawing/2014/main" id="{4155116B-D751-AE49-98D1-B6676BEEFF87}"/>
                </a:ext>
              </a:extLst>
            </p:cNvPr>
            <p:cNvSpPr txBox="1">
              <a:spLocks/>
            </p:cNvSpPr>
            <p:nvPr/>
          </p:nvSpPr>
          <p:spPr>
            <a:xfrm>
              <a:off x="713310" y="22406516"/>
              <a:ext cx="11429999" cy="218726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1800" b="1" dirty="0">
                  <a:solidFill>
                    <a:schemeClr val="tx1">
                      <a:lumMod val="75000"/>
                      <a:lumOff val="25000"/>
                    </a:schemeClr>
                  </a:solidFill>
                  <a:latin typeface="Garamond" panose="02020404030301010803" pitchFamily="18" charset="0"/>
                </a:rPr>
                <a:t>Fig 2. </a:t>
              </a:r>
              <a:r>
                <a:rPr lang="en-US" sz="1800" dirty="0">
                  <a:solidFill>
                    <a:schemeClr val="tx1">
                      <a:lumMod val="75000"/>
                      <a:lumOff val="25000"/>
                    </a:schemeClr>
                  </a:solidFill>
                  <a:latin typeface="Garamond" panose="02020404030301010803" pitchFamily="18" charset="0"/>
                </a:rPr>
                <a:t>Summary of the LFM forecast model built in Model Builder in ArcGIS Pro 2.5.1. Time 1 and Time 2 inputs include the above rasters (Fig. 1) and the </a:t>
              </a:r>
              <a:r>
                <a:rPr lang="en-US" sz="1800" i="1" dirty="0">
                  <a:solidFill>
                    <a:schemeClr val="tx1">
                      <a:lumMod val="75000"/>
                      <a:lumOff val="25000"/>
                    </a:schemeClr>
                  </a:solidFill>
                  <a:latin typeface="Garamond" panose="02020404030301010803" pitchFamily="18" charset="0"/>
                </a:rPr>
                <a:t>in situ </a:t>
              </a:r>
              <a:r>
                <a:rPr lang="en-US" sz="1800" dirty="0">
                  <a:solidFill>
                    <a:schemeClr val="tx1">
                      <a:lumMod val="75000"/>
                      <a:lumOff val="25000"/>
                    </a:schemeClr>
                  </a:solidFill>
                  <a:latin typeface="Garamond" panose="02020404030301010803" pitchFamily="18" charset="0"/>
                </a:rPr>
                <a:t>historic fuel moisture measurements. Time 3 Classified Raster is the forecasted LFM map.</a:t>
              </a:r>
              <a:endParaRPr lang="en-US" sz="300" dirty="0">
                <a:solidFill>
                  <a:schemeClr val="tx1">
                    <a:lumMod val="75000"/>
                    <a:lumOff val="25000"/>
                  </a:schemeClr>
                </a:solidFill>
                <a:latin typeface="Garamond" panose="02020404030301010803" pitchFamily="18" charset="0"/>
              </a:endParaRPr>
            </a:p>
            <a:p>
              <a:pPr algn="ctr">
                <a:lnSpc>
                  <a:spcPct val="100000"/>
                </a:lnSpc>
                <a:spcBef>
                  <a:spcPts val="0"/>
                </a:spcBef>
                <a:spcAft>
                  <a:spcPts val="600"/>
                </a:spcAft>
              </a:pPr>
              <a:endParaRPr lang="en-US" sz="300" dirty="0">
                <a:solidFill>
                  <a:schemeClr val="tx1">
                    <a:lumMod val="75000"/>
                    <a:lumOff val="25000"/>
                  </a:schemeClr>
                </a:solidFill>
                <a:latin typeface="Garamond" panose="02020404030301010803" pitchFamily="18" charset="0"/>
              </a:endParaRPr>
            </a:p>
            <a:p>
              <a:pPr algn="ctr">
                <a:lnSpc>
                  <a:spcPct val="100000"/>
                </a:lnSpc>
                <a:spcBef>
                  <a:spcPts val="0"/>
                </a:spcBef>
                <a:spcAft>
                  <a:spcPts val="600"/>
                </a:spcAft>
              </a:pPr>
              <a:endParaRPr lang="en-US" sz="3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r>
                <a:rPr lang="en-US" sz="2600" dirty="0">
                  <a:solidFill>
                    <a:schemeClr val="tx1">
                      <a:lumMod val="75000"/>
                      <a:lumOff val="25000"/>
                    </a:schemeClr>
                  </a:solidFill>
                  <a:latin typeface="Garamond" panose="02020404030301010803" pitchFamily="18" charset="0"/>
                </a:rPr>
                <a:t>Maps were generated for the 2019 fire season, which were validated against </a:t>
              </a:r>
              <a:r>
                <a:rPr lang="en-US" sz="2600" i="1" dirty="0">
                  <a:solidFill>
                    <a:schemeClr val="tx1">
                      <a:lumMod val="75000"/>
                      <a:lumOff val="25000"/>
                    </a:schemeClr>
                  </a:solidFill>
                  <a:latin typeface="Garamond" panose="02020404030301010803" pitchFamily="18" charset="0"/>
                </a:rPr>
                <a:t>in situ </a:t>
              </a:r>
              <a:r>
                <a:rPr lang="en-US" sz="2600" dirty="0">
                  <a:solidFill>
                    <a:schemeClr val="tx1">
                      <a:lumMod val="75000"/>
                      <a:lumOff val="25000"/>
                    </a:schemeClr>
                  </a:solidFill>
                  <a:latin typeface="Garamond" panose="02020404030301010803" pitchFamily="18" charset="0"/>
                </a:rPr>
                <a:t>LFM data from 2019. Then, maps were generated to forecast LFM into the future for the 2020 fire season. </a:t>
              </a:r>
            </a:p>
          </p:txBody>
        </p:sp>
      </p:grpSp>
      <p:sp>
        <p:nvSpPr>
          <p:cNvPr id="84" name="TextBox 3"/>
          <p:cNvSpPr txBox="1"/>
          <p:nvPr/>
        </p:nvSpPr>
        <p:spPr>
          <a:xfrm>
            <a:off x="22273966" y="20463895"/>
            <a:ext cx="207358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tx1">
                    <a:lumMod val="75000"/>
                    <a:lumOff val="25000"/>
                  </a:schemeClr>
                </a:solidFill>
                <a:latin typeface="Garamond" panose="02020404030301010803" pitchFamily="18" charset="0"/>
              </a:rPr>
              <a:t>Live Fuel Moisture Classes (%)</a:t>
            </a:r>
          </a:p>
        </p:txBody>
      </p:sp>
      <p:grpSp>
        <p:nvGrpSpPr>
          <p:cNvPr id="85" name="Group 84"/>
          <p:cNvGrpSpPr/>
          <p:nvPr/>
        </p:nvGrpSpPr>
        <p:grpSpPr>
          <a:xfrm>
            <a:off x="22569745" y="21250228"/>
            <a:ext cx="1482022" cy="2058566"/>
            <a:chOff x="8884905" y="3108575"/>
            <a:chExt cx="1482022" cy="2058566"/>
          </a:xfrm>
        </p:grpSpPr>
        <p:pic>
          <p:nvPicPr>
            <p:cNvPr id="93" name="Picture 92"/>
            <p:cNvPicPr>
              <a:picLocks noChangeAspect="1"/>
            </p:cNvPicPr>
            <p:nvPr/>
          </p:nvPicPr>
          <p:blipFill rotWithShape="1">
            <a:blip r:embed="rId30" cstate="print">
              <a:extLst>
                <a:ext uri="{28A0092B-C50C-407E-A947-70E740481C1C}">
                  <a14:useLocalDpi xmlns:a14="http://schemas.microsoft.com/office/drawing/2010/main" val="0"/>
                </a:ext>
              </a:extLst>
            </a:blip>
            <a:srcRect l="17500"/>
            <a:stretch/>
          </p:blipFill>
          <p:spPr>
            <a:xfrm>
              <a:off x="8884905" y="3108575"/>
              <a:ext cx="543097" cy="2000933"/>
            </a:xfrm>
            <a:prstGeom prst="rect">
              <a:avLst/>
            </a:prstGeom>
          </p:spPr>
        </p:pic>
        <p:sp>
          <p:nvSpPr>
            <p:cNvPr id="94" name="TextBox 6"/>
            <p:cNvSpPr txBox="1"/>
            <p:nvPr/>
          </p:nvSpPr>
          <p:spPr>
            <a:xfrm>
              <a:off x="9438468" y="3108575"/>
              <a:ext cx="564578" cy="33855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75000"/>
                      <a:lumOff val="25000"/>
                    </a:schemeClr>
                  </a:solidFill>
                  <a:latin typeface="Garamond" panose="02020404030301010803" pitchFamily="18" charset="0"/>
                </a:rPr>
                <a:t>≤ 74</a:t>
              </a:r>
            </a:p>
          </p:txBody>
        </p:sp>
        <p:sp>
          <p:nvSpPr>
            <p:cNvPr id="95" name="TextBox 7"/>
            <p:cNvSpPr txBox="1"/>
            <p:nvPr/>
          </p:nvSpPr>
          <p:spPr>
            <a:xfrm>
              <a:off x="9428002" y="3447043"/>
              <a:ext cx="736099" cy="33855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75000"/>
                      <a:lumOff val="25000"/>
                    </a:schemeClr>
                  </a:solidFill>
                  <a:latin typeface="Garamond" panose="02020404030301010803" pitchFamily="18" charset="0"/>
                </a:rPr>
                <a:t>75 - 99</a:t>
              </a:r>
            </a:p>
          </p:txBody>
        </p:sp>
        <p:sp>
          <p:nvSpPr>
            <p:cNvPr id="96" name="TextBox 8"/>
            <p:cNvSpPr txBox="1"/>
            <p:nvPr/>
          </p:nvSpPr>
          <p:spPr>
            <a:xfrm>
              <a:off x="9428002" y="3818805"/>
              <a:ext cx="928459" cy="33855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75000"/>
                      <a:lumOff val="25000"/>
                    </a:schemeClr>
                  </a:solidFill>
                  <a:latin typeface="Garamond" panose="02020404030301010803" pitchFamily="18" charset="0"/>
                </a:rPr>
                <a:t>100 - 124</a:t>
              </a:r>
            </a:p>
          </p:txBody>
        </p:sp>
        <p:sp>
          <p:nvSpPr>
            <p:cNvPr id="97" name="TextBox 9"/>
            <p:cNvSpPr txBox="1"/>
            <p:nvPr/>
          </p:nvSpPr>
          <p:spPr>
            <a:xfrm>
              <a:off x="9438468" y="4155399"/>
              <a:ext cx="928459" cy="33855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75000"/>
                      <a:lumOff val="25000"/>
                    </a:schemeClr>
                  </a:solidFill>
                  <a:latin typeface="Garamond" panose="02020404030301010803" pitchFamily="18" charset="0"/>
                </a:rPr>
                <a:t>125 - 149</a:t>
              </a:r>
            </a:p>
          </p:txBody>
        </p:sp>
        <p:sp>
          <p:nvSpPr>
            <p:cNvPr id="98" name="TextBox 10"/>
            <p:cNvSpPr txBox="1"/>
            <p:nvPr/>
          </p:nvSpPr>
          <p:spPr>
            <a:xfrm>
              <a:off x="9438468" y="4491993"/>
              <a:ext cx="928459" cy="33855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75000"/>
                      <a:lumOff val="25000"/>
                    </a:schemeClr>
                  </a:solidFill>
                  <a:latin typeface="Garamond" panose="02020404030301010803" pitchFamily="18" charset="0"/>
                </a:rPr>
                <a:t>150 - 199</a:t>
              </a:r>
            </a:p>
          </p:txBody>
        </p:sp>
        <p:sp>
          <p:nvSpPr>
            <p:cNvPr id="99" name="TextBox 11"/>
            <p:cNvSpPr txBox="1"/>
            <p:nvPr/>
          </p:nvSpPr>
          <p:spPr>
            <a:xfrm>
              <a:off x="9428002" y="4828587"/>
              <a:ext cx="712054" cy="33855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dirty="0">
                  <a:solidFill>
                    <a:schemeClr val="tx1">
                      <a:lumMod val="75000"/>
                      <a:lumOff val="25000"/>
                    </a:schemeClr>
                  </a:solidFill>
                  <a:latin typeface="Garamond" panose="02020404030301010803" pitchFamily="18" charset="0"/>
                </a:rPr>
                <a:t> ≥ 200</a:t>
              </a:r>
            </a:p>
          </p:txBody>
        </p:sp>
      </p:grpSp>
      <p:pic>
        <p:nvPicPr>
          <p:cNvPr id="86" name="Picture 85"/>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3455" b="96636" l="10000" r="94559">
                        <a14:foregroundMark x1="72912" y1="18568" x2="72912" y2="18568"/>
                        <a14:foregroundMark x1="85706" y1="33705" x2="85706" y2="33705"/>
                        <a14:foregroundMark x1="84294" y1="23523" x2="84294" y2="23523"/>
                        <a14:foregroundMark x1="49059" y1="49364" x2="49059" y2="49364"/>
                        <a14:foregroundMark x1="29853" y1="20773" x2="29853" y2="20773"/>
                        <a14:foregroundMark x1="32000" y1="19955" x2="32000" y2="19955"/>
                        <a14:foregroundMark x1="74676" y1="17750" x2="74676" y2="17750"/>
                        <a14:foregroundMark x1="82147" y1="51023" x2="82147" y2="51023"/>
                        <a14:foregroundMark x1="80029" y1="50455" x2="84647" y2="50455"/>
                        <a14:foregroundMark x1="87118" y1="35068" x2="81794" y2="29568"/>
                        <a14:foregroundMark x1="24882" y1="93068" x2="34853" y2="93068"/>
                        <a14:foregroundMark x1="34853" y1="93068" x2="34500" y2="94159"/>
                        <a14:foregroundMark x1="87853" y1="35614" x2="90676" y2="37818"/>
                        <a14:foregroundMark x1="48706" y1="52932" x2="48706" y2="52659"/>
                        <a14:foregroundMark x1="51559" y1="46341" x2="51559" y2="46341"/>
                        <a14:foregroundMark x1="55471" y1="6750" x2="55471" y2="6750"/>
                      </a14:backgroundRemoval>
                    </a14:imgEffect>
                  </a14:imgLayer>
                </a14:imgProps>
              </a:ext>
              <a:ext uri="{28A0092B-C50C-407E-A947-70E740481C1C}">
                <a14:useLocalDpi xmlns:a14="http://schemas.microsoft.com/office/drawing/2010/main" val="0"/>
              </a:ext>
            </a:extLst>
          </a:blip>
          <a:srcRect l="22035" t="1877" r="4411" b="8846"/>
          <a:stretch/>
        </p:blipFill>
        <p:spPr>
          <a:xfrm>
            <a:off x="13201610" y="19824246"/>
            <a:ext cx="2475648" cy="3888667"/>
          </a:xfrm>
          <a:prstGeom prst="rect">
            <a:avLst/>
          </a:prstGeom>
          <a:effectLst>
            <a:outerShdw blurRad="50800" dist="38100" dir="2700000" algn="tl" rotWithShape="0">
              <a:prstClr val="black">
                <a:alpha val="40000"/>
              </a:prstClr>
            </a:outerShdw>
          </a:effectLst>
        </p:spPr>
      </p:pic>
      <p:sp>
        <p:nvSpPr>
          <p:cNvPr id="87" name="TextBox 13"/>
          <p:cNvSpPr txBox="1"/>
          <p:nvPr/>
        </p:nvSpPr>
        <p:spPr>
          <a:xfrm>
            <a:off x="13204905" y="23708061"/>
            <a:ext cx="1132114"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Garamond" panose="02020404030301010803" pitchFamily="18" charset="0"/>
              </a:rPr>
              <a:t>Kilometers</a:t>
            </a:r>
          </a:p>
        </p:txBody>
      </p:sp>
      <p:sp>
        <p:nvSpPr>
          <p:cNvPr id="88" name="TextBox 14"/>
          <p:cNvSpPr txBox="1"/>
          <p:nvPr/>
        </p:nvSpPr>
        <p:spPr>
          <a:xfrm>
            <a:off x="12796690" y="23537676"/>
            <a:ext cx="500743"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Garamond" panose="02020404030301010803" pitchFamily="18" charset="0"/>
              </a:rPr>
              <a:t>100</a:t>
            </a:r>
          </a:p>
        </p:txBody>
      </p:sp>
      <p:pic>
        <p:nvPicPr>
          <p:cNvPr id="89" name="Picture 88"/>
          <p:cNvPicPr>
            <a:picLocks/>
          </p:cNvPicPr>
          <p:nvPr/>
        </p:nvPicPr>
        <p:blipFill rotWithShape="1">
          <a:blip r:embed="rId33" cstate="print">
            <a:extLst>
              <a:ext uri="{BEBA8EAE-BF5A-486C-A8C5-ECC9F3942E4B}">
                <a14:imgProps xmlns:a14="http://schemas.microsoft.com/office/drawing/2010/main">
                  <a14:imgLayer r:embed="rId34">
                    <a14:imgEffect>
                      <a14:backgroundRemoval t="0" b="90000" l="24618" r="100000">
                        <a14:foregroundMark x1="37176" y1="15886" x2="37176" y2="15886"/>
                        <a14:foregroundMark x1="34794" y1="9591" x2="33441" y2="17205"/>
                        <a14:foregroundMark x1="78265" y1="15886" x2="80324" y2="14841"/>
                        <a14:foregroundMark x1="87441" y1="21932" x2="92559" y2="20886"/>
                        <a14:foregroundMark x1="95941" y1="34795" x2="89147" y2="27432"/>
                        <a14:foregroundMark x1="90176" y1="49500" x2="90176" y2="49500"/>
                        <a14:foregroundMark x1="90176" y1="46591" x2="90176" y2="46591"/>
                        <a14:foregroundMark x1="89147" y1="72591" x2="88794" y2="66818"/>
                        <a14:foregroundMark x1="52794" y1="42659" x2="50412" y2="51591"/>
                        <a14:foregroundMark x1="57206" y1="47136" x2="57206" y2="47136"/>
                      </a14:backgroundRemoval>
                    </a14:imgEffect>
                  </a14:imgLayer>
                </a14:imgProps>
              </a:ext>
              <a:ext uri="{28A0092B-C50C-407E-A947-70E740481C1C}">
                <a14:useLocalDpi xmlns:a14="http://schemas.microsoft.com/office/drawing/2010/main" val="0"/>
              </a:ext>
            </a:extLst>
          </a:blip>
          <a:srcRect l="26645" b="10950"/>
          <a:stretch/>
        </p:blipFill>
        <p:spPr>
          <a:xfrm>
            <a:off x="16144234" y="19824246"/>
            <a:ext cx="2475647" cy="3888667"/>
          </a:xfrm>
          <a:prstGeom prst="rect">
            <a:avLst/>
          </a:prstGeom>
          <a:effectLst>
            <a:outerShdw blurRad="50800" dist="38100" dir="2700000" algn="tl" rotWithShape="0">
              <a:prstClr val="black">
                <a:alpha val="40000"/>
              </a:prstClr>
            </a:outerShdw>
          </a:effectLst>
        </p:spPr>
      </p:pic>
      <p:pic>
        <p:nvPicPr>
          <p:cNvPr id="90" name="Picture 89"/>
          <p:cNvPicPr>
            <a:picLocks/>
          </p:cNvPicPr>
          <p:nvPr/>
        </p:nvPicPr>
        <p:blipFill rotWithShape="1">
          <a:blip r:embed="rId35" cstate="print">
            <a:extLst>
              <a:ext uri="{BEBA8EAE-BF5A-486C-A8C5-ECC9F3942E4B}">
                <a14:imgProps xmlns:a14="http://schemas.microsoft.com/office/drawing/2010/main">
                  <a14:imgLayer r:embed="rId36">
                    <a14:imgEffect>
                      <a14:backgroundRemoval t="182" b="90000" l="10000" r="99500">
                        <a14:foregroundMark x1="33235" y1="18477" x2="34853" y2="11068"/>
                        <a14:foregroundMark x1="36441" y1="15523" x2="36441" y2="15523"/>
                        <a14:foregroundMark x1="75176" y1="15523" x2="81235" y2="15273"/>
                        <a14:foregroundMark x1="85412" y1="20705" x2="92118" y2="20455"/>
                        <a14:foregroundMark x1="90853" y1="28864" x2="95000" y2="33318"/>
                        <a14:foregroundMark x1="77412" y1="47409" x2="78353" y2="47409"/>
                        <a14:foregroundMark x1="55971" y1="49636" x2="55324" y2="44455"/>
                        <a14:foregroundMark x1="90529" y1="48409" x2="90529" y2="47952"/>
                        <a14:foregroundMark x1="88941" y1="74364" x2="90853" y2="66205"/>
                        <a14:foregroundMark x1="96941" y1="35545" x2="94676" y2="32591"/>
                        <a14:foregroundMark x1="62676" y1="4886" x2="62217" y2="4169"/>
                        <a14:backgroundMark x1="89609" y1="40982" x2="89609" y2="40982"/>
                        <a14:backgroundMark x1="95966" y1="46553" x2="95966" y2="63362"/>
                        <a14:backgroundMark x1="95966" y1="63362" x2="95966" y2="63362"/>
                        <a14:backgroundMark x1="83741" y1="43720" x2="96210" y2="48347"/>
                        <a14:backgroundMark x1="53423" y1="1605" x2="86553" y2="5760"/>
                        <a14:backgroundMark x1="86553" y1="5760" x2="95232" y2="15675"/>
                        <a14:backgroundMark x1="95232" y1="15675" x2="98289" y2="30312"/>
                        <a14:backgroundMark x1="44743" y1="1039" x2="50367" y2="1228"/>
                        <a14:backgroundMark x1="87286" y1="32483" x2="88509" y2="40038"/>
                        <a14:backgroundMark x1="88264" y1="31256" x2="89120" y2="37866"/>
                        <a14:backgroundMark x1="87775" y1="30500" x2="85697" y2="46742"/>
                        <a14:backgroundMark x1="85697" y1="46742" x2="85697" y2="46742"/>
                      </a14:backgroundRemoval>
                    </a14:imgEffect>
                  </a14:imgLayer>
                </a14:imgProps>
              </a:ext>
              <a:ext uri="{28A0092B-C50C-407E-A947-70E740481C1C}">
                <a14:useLocalDpi xmlns:a14="http://schemas.microsoft.com/office/drawing/2010/main" val="0"/>
              </a:ext>
            </a:extLst>
          </a:blip>
          <a:srcRect l="27219" b="11250"/>
          <a:stretch/>
        </p:blipFill>
        <p:spPr>
          <a:xfrm>
            <a:off x="19341115" y="19824246"/>
            <a:ext cx="2475648" cy="3906689"/>
          </a:xfrm>
          <a:prstGeom prst="rect">
            <a:avLst/>
          </a:prstGeom>
          <a:effectLst>
            <a:outerShdw blurRad="50800" dist="38100" dir="2700000" algn="tl" rotWithShape="0">
              <a:prstClr val="black">
                <a:alpha val="40000"/>
              </a:prstClr>
            </a:outerShdw>
          </a:effectLst>
        </p:spPr>
      </p:pic>
      <p:pic>
        <p:nvPicPr>
          <p:cNvPr id="91" name="Picture 90"/>
          <p:cNvPicPr>
            <a:picLocks noChangeAspect="1"/>
          </p:cNvPicPr>
          <p:nvPr/>
        </p:nvPicPr>
        <p:blipFill>
          <a:blip r:embed="rId37"/>
          <a:stretch>
            <a:fillRect/>
          </a:stretch>
        </p:blipFill>
        <p:spPr>
          <a:xfrm>
            <a:off x="21680238" y="19560253"/>
            <a:ext cx="514350" cy="742950"/>
          </a:xfrm>
          <a:prstGeom prst="rect">
            <a:avLst/>
          </a:prstGeom>
        </p:spPr>
      </p:pic>
      <p:sp>
        <p:nvSpPr>
          <p:cNvPr id="92" name="Google Shape;249;g7ea68e4243_0_107"/>
          <p:cNvSpPr txBox="1"/>
          <p:nvPr/>
        </p:nvSpPr>
        <p:spPr>
          <a:xfrm>
            <a:off x="21920515" y="19286030"/>
            <a:ext cx="399131" cy="3362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l" rtl="0">
              <a:lnSpc>
                <a:spcPct val="100000"/>
              </a:lnSpc>
              <a:spcBef>
                <a:spcPts val="0"/>
              </a:spcBef>
              <a:spcAft>
                <a:spcPts val="0"/>
              </a:spcAft>
              <a:buClr>
                <a:srgbClr val="2E8652"/>
              </a:buClr>
              <a:buSzPts val="2000"/>
            </a:pPr>
            <a:r>
              <a:rPr lang="en-US" dirty="0">
                <a:solidFill>
                  <a:schemeClr val="tx1">
                    <a:lumMod val="75000"/>
                    <a:lumOff val="25000"/>
                  </a:schemeClr>
                </a:solidFill>
                <a:latin typeface="Garamond" panose="02020404030301010803" pitchFamily="18" charset="0"/>
              </a:rPr>
              <a:t>N</a:t>
            </a:r>
            <a:endParaRPr dirty="0">
              <a:solidFill>
                <a:schemeClr val="tx1">
                  <a:lumMod val="75000"/>
                  <a:lumOff val="25000"/>
                </a:schemeClr>
              </a:solidFill>
              <a:latin typeface="Garamond" panose="02020404030301010803" pitchFamily="18" charset="0"/>
            </a:endParaRPr>
          </a:p>
        </p:txBody>
      </p:sp>
      <p:sp>
        <p:nvSpPr>
          <p:cNvPr id="100" name="Rectangle 99"/>
          <p:cNvSpPr/>
          <p:nvPr/>
        </p:nvSpPr>
        <p:spPr>
          <a:xfrm>
            <a:off x="12889218" y="23812963"/>
            <a:ext cx="315686" cy="979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127" name="TextBox 126">
            <a:extLst>
              <a:ext uri="{FF2B5EF4-FFF2-40B4-BE49-F238E27FC236}">
                <a16:creationId xmlns:a16="http://schemas.microsoft.com/office/drawing/2014/main" id="{7C4E5487-690B-5747-B609-2546D3252914}"/>
              </a:ext>
            </a:extLst>
          </p:cNvPr>
          <p:cNvSpPr txBox="1"/>
          <p:nvPr/>
        </p:nvSpPr>
        <p:spPr>
          <a:xfrm>
            <a:off x="12821540" y="24112556"/>
            <a:ext cx="11953375" cy="646331"/>
          </a:xfrm>
          <a:prstGeom prst="rect">
            <a:avLst/>
          </a:prstGeom>
          <a:noFill/>
        </p:spPr>
        <p:txBody>
          <a:bodyPr wrap="square" rtlCol="0">
            <a:spAutoFit/>
          </a:bodyPr>
          <a:lstStyle/>
          <a:p>
            <a:r>
              <a:rPr lang="en-US" b="1" dirty="0">
                <a:solidFill>
                  <a:schemeClr val="tx1">
                    <a:lumMod val="75000"/>
                    <a:lumOff val="25000"/>
                  </a:schemeClr>
                </a:solidFill>
                <a:latin typeface="Garamond" panose="02020404030301010803" pitchFamily="18" charset="0"/>
              </a:rPr>
              <a:t>Fig 3. </a:t>
            </a:r>
            <a:r>
              <a:rPr lang="en-US" dirty="0">
                <a:solidFill>
                  <a:schemeClr val="tx1">
                    <a:lumMod val="75000"/>
                    <a:lumOff val="25000"/>
                  </a:schemeClr>
                </a:solidFill>
                <a:latin typeface="Garamond" panose="02020404030301010803" pitchFamily="18" charset="0"/>
              </a:rPr>
              <a:t>Model-generated LFM forecast maps for May (Term 1), July (Term 2), and August (Term 1) 2019 that depict LFM classes throughout the eastern Great Basin. LFM classification changes significantly during the 2019 fire season. </a:t>
            </a:r>
          </a:p>
        </p:txBody>
      </p:sp>
      <p:sp>
        <p:nvSpPr>
          <p:cNvPr id="53" name="TextBox 52"/>
          <p:cNvSpPr txBox="1"/>
          <p:nvPr/>
        </p:nvSpPr>
        <p:spPr>
          <a:xfrm>
            <a:off x="13113166" y="19380953"/>
            <a:ext cx="2133607" cy="461665"/>
          </a:xfrm>
          <a:prstGeom prst="rect">
            <a:avLst/>
          </a:prstGeom>
          <a:noFill/>
        </p:spPr>
        <p:txBody>
          <a:bodyPr wrap="square" rtlCol="0">
            <a:spAutoFit/>
          </a:bodyPr>
          <a:lstStyle/>
          <a:p>
            <a:pPr algn="ctr"/>
            <a:r>
              <a:rPr lang="en-US" sz="2400" dirty="0">
                <a:latin typeface="Garamond" panose="02020404030301010803" pitchFamily="18" charset="0"/>
              </a:rPr>
              <a:t>May (Term 1)</a:t>
            </a:r>
          </a:p>
        </p:txBody>
      </p:sp>
      <p:sp>
        <p:nvSpPr>
          <p:cNvPr id="128" name="TextBox 127"/>
          <p:cNvSpPr txBox="1"/>
          <p:nvPr/>
        </p:nvSpPr>
        <p:spPr>
          <a:xfrm>
            <a:off x="16127523" y="19380953"/>
            <a:ext cx="2133607" cy="461665"/>
          </a:xfrm>
          <a:prstGeom prst="rect">
            <a:avLst/>
          </a:prstGeom>
          <a:noFill/>
        </p:spPr>
        <p:txBody>
          <a:bodyPr wrap="square" rtlCol="0">
            <a:spAutoFit/>
          </a:bodyPr>
          <a:lstStyle/>
          <a:p>
            <a:pPr algn="ctr"/>
            <a:r>
              <a:rPr lang="en-US" sz="2400" dirty="0">
                <a:latin typeface="Garamond" panose="02020404030301010803" pitchFamily="18" charset="0"/>
              </a:rPr>
              <a:t>July (Term 2)</a:t>
            </a:r>
          </a:p>
        </p:txBody>
      </p:sp>
      <p:sp>
        <p:nvSpPr>
          <p:cNvPr id="129" name="TextBox 128"/>
          <p:cNvSpPr txBox="1"/>
          <p:nvPr/>
        </p:nvSpPr>
        <p:spPr>
          <a:xfrm>
            <a:off x="19248407" y="19380953"/>
            <a:ext cx="2251696" cy="461665"/>
          </a:xfrm>
          <a:prstGeom prst="rect">
            <a:avLst/>
          </a:prstGeom>
          <a:noFill/>
        </p:spPr>
        <p:txBody>
          <a:bodyPr wrap="square" rtlCol="0">
            <a:spAutoFit/>
          </a:bodyPr>
          <a:lstStyle/>
          <a:p>
            <a:pPr algn="ctr"/>
            <a:r>
              <a:rPr lang="en-US" sz="2400" dirty="0">
                <a:latin typeface="Garamond" panose="02020404030301010803" pitchFamily="18" charset="0"/>
              </a:rPr>
              <a:t>August (Term 1)</a:t>
            </a:r>
          </a:p>
        </p:txBody>
      </p:sp>
      <p:pic>
        <p:nvPicPr>
          <p:cNvPr id="30" name="Picture 29">
            <a:extLst>
              <a:ext uri="{FF2B5EF4-FFF2-40B4-BE49-F238E27FC236}">
                <a16:creationId xmlns:a16="http://schemas.microsoft.com/office/drawing/2014/main" id="{4F1F6FE7-28D2-2D41-BA13-97CD0F2AA3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09055" y="30816714"/>
            <a:ext cx="2104577" cy="2092620"/>
          </a:xfrm>
          <a:prstGeom prst="rect">
            <a:avLst/>
          </a:prstGeom>
        </p:spPr>
      </p:pic>
      <p:sp>
        <p:nvSpPr>
          <p:cNvPr id="31" name="Text Placeholder 16">
            <a:extLst>
              <a:ext uri="{FF2B5EF4-FFF2-40B4-BE49-F238E27FC236}">
                <a16:creationId xmlns:a16="http://schemas.microsoft.com/office/drawing/2014/main" id="{B28218B1-CC26-1748-A80F-C67D9F623F59}"/>
              </a:ext>
            </a:extLst>
          </p:cNvPr>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Gavin </a:t>
            </a:r>
            <a:r>
              <a:rPr lang="en-US" b="1" dirty="0" err="1">
                <a:solidFill>
                  <a:schemeClr val="tx1">
                    <a:lumMod val="75000"/>
                    <a:lumOff val="25000"/>
                  </a:schemeClr>
                </a:solidFill>
                <a:latin typeface="Garamond" panose="02020404030301010803" pitchFamily="18" charset="0"/>
              </a:rPr>
              <a:t>Pirrie</a:t>
            </a:r>
            <a:endParaRPr lang="en-US" b="1" dirty="0">
              <a:solidFill>
                <a:schemeClr val="tx1">
                  <a:lumMod val="75000"/>
                  <a:lumOff val="25000"/>
                </a:schemeClr>
              </a:solidFill>
              <a:latin typeface="Garamond" panose="02020404030301010803" pitchFamily="18" charset="0"/>
            </a:endParaRP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pic>
        <p:nvPicPr>
          <p:cNvPr id="130" name="Google Shape;63;p1">
            <a:extLst>
              <a:ext uri="{FF2B5EF4-FFF2-40B4-BE49-F238E27FC236}">
                <a16:creationId xmlns:a16="http://schemas.microsoft.com/office/drawing/2014/main" id="{C6A52A06-D332-D84B-9024-62D9DA59C428}"/>
              </a:ext>
            </a:extLst>
          </p:cNvPr>
          <p:cNvPicPr preferRelativeResize="0"/>
          <p:nvPr/>
        </p:nvPicPr>
        <p:blipFill rotWithShape="1">
          <a:blip r:embed="rId38">
            <a:alphaModFix/>
          </a:blip>
          <a:srcRect t="1347" b="1347"/>
          <a:stretch/>
        </p:blipFill>
        <p:spPr>
          <a:xfrm>
            <a:off x="1438383" y="31040064"/>
            <a:ext cx="1645920" cy="1645920"/>
          </a:xfrm>
          <a:prstGeom prst="rect">
            <a:avLst/>
          </a:prstGeom>
          <a:noFill/>
          <a:ln>
            <a:noFill/>
          </a:ln>
        </p:spPr>
      </p:pic>
      <p:pic>
        <p:nvPicPr>
          <p:cNvPr id="17" name="Picture 16">
            <a:extLst>
              <a:ext uri="{FF2B5EF4-FFF2-40B4-BE49-F238E27FC236}">
                <a16:creationId xmlns:a16="http://schemas.microsoft.com/office/drawing/2014/main" id="{447DC8F2-D7CA-4B6B-B4EB-0E45C5D09382}"/>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t="12500" b="12500"/>
          <a:stretch/>
        </p:blipFill>
        <p:spPr>
          <a:xfrm>
            <a:off x="7362567" y="31040064"/>
            <a:ext cx="1645920" cy="1645920"/>
          </a:xfrm>
          <a:prstGeom prst="ellipse">
            <a:avLst/>
          </a:prstGeom>
        </p:spPr>
      </p:pic>
      <p:pic>
        <p:nvPicPr>
          <p:cNvPr id="27" name="Picture 26">
            <a:extLst>
              <a:ext uri="{FF2B5EF4-FFF2-40B4-BE49-F238E27FC236}">
                <a16:creationId xmlns:a16="http://schemas.microsoft.com/office/drawing/2014/main" id="{D3DBA5D2-633C-4C7B-A455-9DC5E226389F}"/>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t="12500" b="12500"/>
          <a:stretch/>
        </p:blipFill>
        <p:spPr>
          <a:xfrm>
            <a:off x="10197207" y="31040064"/>
            <a:ext cx="1645920" cy="1645920"/>
          </a:xfrm>
          <a:prstGeom prst="ellipse">
            <a:avLst/>
          </a:prstGeom>
        </p:spPr>
      </p:pic>
      <p:pic>
        <p:nvPicPr>
          <p:cNvPr id="59" name="Picture 58">
            <a:extLst>
              <a:ext uri="{FF2B5EF4-FFF2-40B4-BE49-F238E27FC236}">
                <a16:creationId xmlns:a16="http://schemas.microsoft.com/office/drawing/2014/main" id="{5FF3A47A-2879-4527-8019-1F4A2BFCD7D1}"/>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t="12500" b="12500"/>
          <a:stretch/>
        </p:blipFill>
        <p:spPr>
          <a:xfrm>
            <a:off x="4357991" y="31040064"/>
            <a:ext cx="1645920" cy="1645920"/>
          </a:xfrm>
          <a:prstGeom prst="ellipse">
            <a:avLst/>
          </a:prstGeom>
        </p:spPr>
      </p:pic>
    </p:spTree>
    <p:extLst>
      <p:ext uri="{BB962C8B-B14F-4D97-AF65-F5344CB8AC3E}">
        <p14:creationId xmlns:p14="http://schemas.microsoft.com/office/powerpoint/2010/main" val="39695102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2384</TotalTime>
  <Words>783</Words>
  <Application>Microsoft Office PowerPoint</Application>
  <PresentationFormat>Custom</PresentationFormat>
  <Paragraphs>64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117</cp:revision>
  <dcterms:created xsi:type="dcterms:W3CDTF">2019-11-06T20:00:51Z</dcterms:created>
  <dcterms:modified xsi:type="dcterms:W3CDTF">2020-04-09T21:59:24Z</dcterms:modified>
</cp:coreProperties>
</file>