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8"/>
  </p:notesMasterIdLst>
  <p:sldIdLst>
    <p:sldId id="321" r:id="rId5"/>
    <p:sldId id="401" r:id="rId6"/>
    <p:sldId id="384" r:id="rId7"/>
    <p:sldId id="382" r:id="rId8"/>
    <p:sldId id="402" r:id="rId9"/>
    <p:sldId id="367" r:id="rId10"/>
    <p:sldId id="327" r:id="rId11"/>
    <p:sldId id="415" r:id="rId12"/>
    <p:sldId id="338" r:id="rId13"/>
    <p:sldId id="335" r:id="rId14"/>
    <p:sldId id="259" r:id="rId15"/>
    <p:sldId id="372" r:id="rId16"/>
    <p:sldId id="257" r:id="rId17"/>
    <p:sldId id="258" r:id="rId18"/>
    <p:sldId id="398" r:id="rId19"/>
    <p:sldId id="403" r:id="rId20"/>
    <p:sldId id="381" r:id="rId21"/>
    <p:sldId id="418" r:id="rId22"/>
    <p:sldId id="416" r:id="rId23"/>
    <p:sldId id="404" r:id="rId24"/>
    <p:sldId id="331" r:id="rId25"/>
    <p:sldId id="332" r:id="rId26"/>
    <p:sldId id="413" r:id="rId27"/>
    <p:sldId id="340" r:id="rId28"/>
    <p:sldId id="419" r:id="rId29"/>
    <p:sldId id="362" r:id="rId30"/>
    <p:sldId id="375" r:id="rId31"/>
    <p:sldId id="371" r:id="rId32"/>
    <p:sldId id="379" r:id="rId33"/>
    <p:sldId id="414" r:id="rId34"/>
    <p:sldId id="410" r:id="rId35"/>
    <p:sldId id="417" r:id="rId36"/>
    <p:sldId id="40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C6D103-446A-0C57-DF40-DB48753245C2}" name="Childs-Gleason, Lauren (LARC-E3)" initials="C(" userId="S::lauren.m.childs_nasa.gov#ext#@ssaihq.onmicrosoft.com::1d7c6440-75c4-4351-822e-936f70f9f2be" providerId="AD"/>
  <p188:author id="{83FAA508-94B2-6B39-542D-B589548E8148}" name="Lisa Tanh" initials="LT" userId="S::lisa.tanh@ssaihq.com::a8724265-769f-4135-a2db-44f9fed6c9b6" providerId="AD"/>
  <p188:author id="{0175D825-435C-2E19-FA3C-56159109D50F}" name="Caleigh McLaren" initials="CM" userId="S::caleigh.mclaren@ssaihq.com::dbe61cb6-c6b2-4455-b387-395a6d9066b8" providerId="AD"/>
  <p188:author id="{6DFDA52E-B336-9320-5DAB-9699F2088976}" name="Mccartney, Sean (GSFC-610.0)[SCIENCE SYSTEMS AND APPLICATIONS INC]" initials="MS(6SAAI" userId="S::smccart4@ndc.nasa.gov::e88bd411-76b0-4812-8fd7-62f268a53505" providerId="AD"/>
  <p188:author id="{36320E3A-8588-91BB-4797-429313A5860F}" name="Julianne Liu" initials="JL" userId="S::julianne.liu@ssaihq.com::032220a5-c941-4bff-82c7-b3f035380242" providerId="AD"/>
  <p188:author id="{0D9EC752-B0BE-2441-4B66-4B8047BB8559}" name="Brandy Nisbet-Wilcox" initials="BNW" userId="S::brandy.nisbet@ssaihq.com::85debb24-05d8-4a4f-9068-cfd1b5fab5da" providerId="AD"/>
  <p188:author id="{BD4F8282-2D74-E710-B33B-1C4AF10F15FB}" name="Nash Keyes" initials="NK" userId="S::nash.keyes@ssaihq.com::12dc5b3f-e653-4c04-9fc9-f331b1a42dfd" providerId="AD"/>
  <p188:author id="{DF8A8C88-3F56-6006-E216-76DBD2085052}" name="Dalia Vazquez" initials="DV" userId="S::dalia.vazquez@ssaihq.com::4826a220-8294-4d49-8a49-1220278734cc" providerId="AD"/>
  <p188:author id="{50C773A6-D55F-F5BD-5729-4A054B740B43}" name="Nati Phan" initials="NP" userId="S::nati.phan@ssaihq.com::ed37fe4a-11ee-402b-9a20-b479b72c4a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BB9"/>
    <a:srgbClr val="B8D7F5"/>
    <a:srgbClr val="F78E59"/>
    <a:srgbClr val="FFF7F7"/>
    <a:srgbClr val="F7FAFF"/>
    <a:srgbClr val="F8FFF7"/>
    <a:srgbClr val="F3E6FF"/>
    <a:srgbClr val="FFE6E6"/>
    <a:srgbClr val="FA914B"/>
    <a:srgbClr val="6100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E374E-1CBE-8DB5-6FD6-58DBFA421F0E}" v="7" dt="2023-02-27T23:37:53.487"/>
    <p1510:client id="{F781FC1D-E334-8044-B3FE-EF0EA871CADF}" v="1" dt="2022-11-14T14:42:14.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Century Gothic" panose="020B0502020202020204" pitchFamily="34" charset="0"/>
                <a:ea typeface="+mn-ea"/>
                <a:cs typeface="+mn-cs"/>
              </a:defRPr>
            </a:pPr>
            <a:r>
              <a:rPr lang="en-US" b="1"/>
              <a:t>Demographics (2020)</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Century Gothic" panose="020B0502020202020204" pitchFamily="34" charset="0"/>
              <a:ea typeface="+mn-ea"/>
              <a:cs typeface="+mn-cs"/>
            </a:defRPr>
          </a:pPr>
          <a:endParaRPr lang="en-US"/>
        </a:p>
      </c:txPr>
    </c:title>
    <c:autoTitleDeleted val="0"/>
    <c:plotArea>
      <c:layout/>
      <c:pieChart>
        <c:varyColors val="1"/>
        <c:ser>
          <c:idx val="0"/>
          <c:order val="0"/>
          <c:tx>
            <c:strRef>
              <c:f>Sheet1!$B$1</c:f>
              <c:strCache>
                <c:ptCount val="1"/>
                <c:pt idx="0">
                  <c:v>Demographics (2020)</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C3F-AD45-B9DD-C6B80FDE24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C3F-AD45-B9DD-C6B80FDE24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C3F-AD45-B9DD-C6B80FDE24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C3F-AD45-B9DD-C6B80FDE24F2}"/>
              </c:ext>
            </c:extLst>
          </c:dPt>
          <c:dLbls>
            <c:dLbl>
              <c:idx val="3"/>
              <c:layout>
                <c:manualLayout>
                  <c:x val="-0.31682213914581658"/>
                  <c:y val="3.943257795155220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C3F-AD45-B9DD-C6B80FDE24F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Black</c:v>
                </c:pt>
                <c:pt idx="1">
                  <c:v>Hispanic or Latino</c:v>
                </c:pt>
                <c:pt idx="2">
                  <c:v>White</c:v>
                </c:pt>
                <c:pt idx="3">
                  <c:v>Other</c:v>
                </c:pt>
              </c:strCache>
            </c:strRef>
          </c:cat>
          <c:val>
            <c:numRef>
              <c:f>Sheet1!$B$2:$B$5</c:f>
              <c:numCache>
                <c:formatCode>General</c:formatCode>
                <c:ptCount val="4"/>
                <c:pt idx="0">
                  <c:v>38</c:v>
                </c:pt>
                <c:pt idx="1">
                  <c:v>19</c:v>
                </c:pt>
                <c:pt idx="2">
                  <c:v>42</c:v>
                </c:pt>
                <c:pt idx="3">
                  <c:v>1.2</c:v>
                </c:pt>
              </c:numCache>
            </c:numRef>
          </c:val>
          <c:extLst>
            <c:ext xmlns:c16="http://schemas.microsoft.com/office/drawing/2014/chart" uri="{C3380CC4-5D6E-409C-BE32-E72D297353CC}">
              <c16:uniqueId val="{00000008-9C3F-AD45-B9DD-C6B80FDE24F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280320-5AC1-4996-94E9-CCF14B7A572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BB8F0BF-9C4F-4D57-B728-FAB52C43197E}">
      <dgm:prSet/>
      <dgm:spPr/>
      <dgm:t>
        <a:bodyPr/>
        <a:lstStyle/>
        <a:p>
          <a:pPr>
            <a:lnSpc>
              <a:spcPct val="100000"/>
            </a:lnSpc>
            <a:defRPr cap="all"/>
          </a:pPr>
          <a:r>
            <a:rPr lang="en-US">
              <a:solidFill>
                <a:schemeClr val="tx1">
                  <a:lumMod val="75000"/>
                  <a:lumOff val="25000"/>
                </a:schemeClr>
              </a:solidFill>
              <a:latin typeface="Century Gothic"/>
            </a:rPr>
            <a:t>City Wide Tree Canopy Increase</a:t>
          </a:r>
        </a:p>
      </dgm:t>
    </dgm:pt>
    <dgm:pt modelId="{5E218C30-EFE9-4BE7-B7CD-9AFE29DBAF83}" type="parTrans" cxnId="{FA6BF709-697A-448E-8FDC-C0679386FCB2}">
      <dgm:prSet/>
      <dgm:spPr/>
      <dgm:t>
        <a:bodyPr/>
        <a:lstStyle/>
        <a:p>
          <a:endParaRPr lang="en-US">
            <a:latin typeface="Century Gothic" panose="020B0502020202020204" pitchFamily="34" charset="0"/>
          </a:endParaRPr>
        </a:p>
      </dgm:t>
    </dgm:pt>
    <dgm:pt modelId="{2665C7D4-D5EC-4D93-BB2B-11756ACCE821}" type="sibTrans" cxnId="{FA6BF709-697A-448E-8FDC-C0679386FCB2}">
      <dgm:prSet/>
      <dgm:spPr/>
      <dgm:t>
        <a:bodyPr/>
        <a:lstStyle/>
        <a:p>
          <a:endParaRPr lang="en-US">
            <a:latin typeface="Century Gothic" panose="020B0502020202020204" pitchFamily="34" charset="0"/>
          </a:endParaRPr>
        </a:p>
      </dgm:t>
    </dgm:pt>
    <dgm:pt modelId="{0B9AD52C-19FF-4E45-8593-A8DFE61516B4}">
      <dgm:prSet/>
      <dgm:spPr/>
      <dgm:t>
        <a:bodyPr/>
        <a:lstStyle/>
        <a:p>
          <a:pPr>
            <a:lnSpc>
              <a:spcPct val="100000"/>
            </a:lnSpc>
            <a:defRPr cap="all"/>
          </a:pPr>
          <a:r>
            <a:rPr lang="en-US">
              <a:solidFill>
                <a:schemeClr val="tx1">
                  <a:lumMod val="75000"/>
                  <a:lumOff val="25000"/>
                </a:schemeClr>
              </a:solidFill>
              <a:latin typeface="Century Gothic"/>
            </a:rPr>
            <a:t>Neighborhood Mitigation</a:t>
          </a:r>
          <a:endParaRPr lang="en-US"/>
        </a:p>
      </dgm:t>
    </dgm:pt>
    <dgm:pt modelId="{697FA6BF-4230-494D-A79D-D3F52FE2FBC0}" type="parTrans" cxnId="{17565495-B9A8-4866-8B5A-50565CDBEF28}">
      <dgm:prSet/>
      <dgm:spPr/>
      <dgm:t>
        <a:bodyPr/>
        <a:lstStyle/>
        <a:p>
          <a:endParaRPr lang="en-US">
            <a:latin typeface="Century Gothic" panose="020B0502020202020204" pitchFamily="34" charset="0"/>
          </a:endParaRPr>
        </a:p>
      </dgm:t>
    </dgm:pt>
    <dgm:pt modelId="{264BE7DB-7294-4E0C-9272-0CAE66FC8197}" type="sibTrans" cxnId="{17565495-B9A8-4866-8B5A-50565CDBEF28}">
      <dgm:prSet/>
      <dgm:spPr/>
      <dgm:t>
        <a:bodyPr/>
        <a:lstStyle/>
        <a:p>
          <a:endParaRPr lang="en-US">
            <a:latin typeface="Century Gothic" panose="020B0502020202020204" pitchFamily="34" charset="0"/>
          </a:endParaRPr>
        </a:p>
      </dgm:t>
    </dgm:pt>
    <dgm:pt modelId="{4D25A8BD-0952-4800-ACAF-1EDE2D9EEE50}">
      <dgm:prSet phldr="0"/>
      <dgm:spPr/>
      <dgm:t>
        <a:bodyPr/>
        <a:lstStyle/>
        <a:p>
          <a:pPr>
            <a:lnSpc>
              <a:spcPct val="100000"/>
            </a:lnSpc>
            <a:defRPr cap="all"/>
          </a:pPr>
          <a:r>
            <a:rPr lang="en-US">
              <a:latin typeface="Century Gothic"/>
            </a:rPr>
            <a:t>County Wide Tree Canopy Increase</a:t>
          </a:r>
          <a:endParaRPr lang="en-US"/>
        </a:p>
      </dgm:t>
    </dgm:pt>
    <dgm:pt modelId="{E992E68E-BE35-4EE3-A09B-DCD12BA68329}" type="parTrans" cxnId="{42B90752-7368-4010-A2A2-2DD57291DE21}">
      <dgm:prSet/>
      <dgm:spPr/>
    </dgm:pt>
    <dgm:pt modelId="{113C0E17-2400-4F7A-9718-4FCD3061CC6B}" type="sibTrans" cxnId="{42B90752-7368-4010-A2A2-2DD57291DE21}">
      <dgm:prSet/>
      <dgm:spPr/>
    </dgm:pt>
    <dgm:pt modelId="{675AD55F-A2A4-4A82-9D66-10DA1DB61D78}" type="pres">
      <dgm:prSet presAssocID="{76280320-5AC1-4996-94E9-CCF14B7A5721}" presName="root" presStyleCnt="0">
        <dgm:presLayoutVars>
          <dgm:dir/>
          <dgm:resizeHandles val="exact"/>
        </dgm:presLayoutVars>
      </dgm:prSet>
      <dgm:spPr/>
    </dgm:pt>
    <dgm:pt modelId="{2A03847C-BC2E-4666-8FD0-79AD7887666A}" type="pres">
      <dgm:prSet presAssocID="{9BB8F0BF-9C4F-4D57-B728-FAB52C43197E}" presName="compNode" presStyleCnt="0"/>
      <dgm:spPr/>
    </dgm:pt>
    <dgm:pt modelId="{63DA5131-952A-42E7-972E-426DB3B8EE40}" type="pres">
      <dgm:prSet presAssocID="{9BB8F0BF-9C4F-4D57-B728-FAB52C43197E}" presName="iconBgRect" presStyleLbl="bgShp" presStyleIdx="0" presStyleCnt="3"/>
      <dgm:spPr>
        <a:prstGeom prst="round2DiagRect">
          <a:avLst>
            <a:gd name="adj1" fmla="val 29727"/>
            <a:gd name="adj2" fmla="val 0"/>
          </a:avLst>
        </a:prstGeom>
      </dgm:spPr>
    </dgm:pt>
    <dgm:pt modelId="{474C5D64-4775-43C7-8B4A-11E196BB9C9F}" type="pres">
      <dgm:prSet presAssocID="{9BB8F0BF-9C4F-4D57-B728-FAB52C43197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BB5ADA75-89F6-42DB-A364-CD275F124EF5}" type="pres">
      <dgm:prSet presAssocID="{9BB8F0BF-9C4F-4D57-B728-FAB52C43197E}" presName="spaceRect" presStyleCnt="0"/>
      <dgm:spPr/>
    </dgm:pt>
    <dgm:pt modelId="{1DA46CC0-784E-45BC-908C-B6183987EE5E}" type="pres">
      <dgm:prSet presAssocID="{9BB8F0BF-9C4F-4D57-B728-FAB52C43197E}" presName="textRect" presStyleLbl="revTx" presStyleIdx="0" presStyleCnt="3">
        <dgm:presLayoutVars>
          <dgm:chMax val="1"/>
          <dgm:chPref val="1"/>
        </dgm:presLayoutVars>
      </dgm:prSet>
      <dgm:spPr/>
    </dgm:pt>
    <dgm:pt modelId="{7C672ED8-0A10-4358-9A3F-C6A2FE469A52}" type="pres">
      <dgm:prSet presAssocID="{2665C7D4-D5EC-4D93-BB2B-11756ACCE821}" presName="sibTrans" presStyleCnt="0"/>
      <dgm:spPr/>
    </dgm:pt>
    <dgm:pt modelId="{E152570A-EA28-4C76-A76A-F71C4E9D0142}" type="pres">
      <dgm:prSet presAssocID="{4D25A8BD-0952-4800-ACAF-1EDE2D9EEE50}" presName="compNode" presStyleCnt="0"/>
      <dgm:spPr/>
    </dgm:pt>
    <dgm:pt modelId="{3DA94AD0-4F4A-4C99-83F1-2D56026B88EF}" type="pres">
      <dgm:prSet presAssocID="{4D25A8BD-0952-4800-ACAF-1EDE2D9EEE50}" presName="iconBgRect" presStyleLbl="bgShp" presStyleIdx="1" presStyleCnt="3"/>
      <dgm:spPr>
        <a:prstGeom prst="round2DiagRect">
          <a:avLst>
            <a:gd name="adj1" fmla="val 29727"/>
            <a:gd name="adj2" fmla="val 0"/>
          </a:avLst>
        </a:prstGeom>
      </dgm:spPr>
    </dgm:pt>
    <dgm:pt modelId="{B772CA9B-03C9-45B1-A707-B28AF6B4486C}" type="pres">
      <dgm:prSet presAssocID="{4D25A8BD-0952-4800-ACAF-1EDE2D9EEE50}"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Neighborhood with solid fill"/>
        </a:ext>
      </dgm:extLst>
    </dgm:pt>
    <dgm:pt modelId="{2131C9C3-ABC6-448A-8841-AEBF8B9A4BEB}" type="pres">
      <dgm:prSet presAssocID="{4D25A8BD-0952-4800-ACAF-1EDE2D9EEE50}" presName="spaceRect" presStyleCnt="0"/>
      <dgm:spPr/>
    </dgm:pt>
    <dgm:pt modelId="{17CD2FC0-70E7-45C3-B1D1-3BAD9547967B}" type="pres">
      <dgm:prSet presAssocID="{4D25A8BD-0952-4800-ACAF-1EDE2D9EEE50}" presName="textRect" presStyleLbl="revTx" presStyleIdx="1" presStyleCnt="3">
        <dgm:presLayoutVars>
          <dgm:chMax val="1"/>
          <dgm:chPref val="1"/>
        </dgm:presLayoutVars>
      </dgm:prSet>
      <dgm:spPr/>
    </dgm:pt>
    <dgm:pt modelId="{412D02D7-60C8-4175-842C-AE4D1660DA7E}" type="pres">
      <dgm:prSet presAssocID="{113C0E17-2400-4F7A-9718-4FCD3061CC6B}" presName="sibTrans" presStyleCnt="0"/>
      <dgm:spPr/>
    </dgm:pt>
    <dgm:pt modelId="{44FE160A-14F8-4D5B-B87A-533E03E6DB24}" type="pres">
      <dgm:prSet presAssocID="{0B9AD52C-19FF-4E45-8593-A8DFE61516B4}" presName="compNode" presStyleCnt="0"/>
      <dgm:spPr/>
    </dgm:pt>
    <dgm:pt modelId="{ED5CE500-1A93-4C4D-871C-2797C966A81D}" type="pres">
      <dgm:prSet presAssocID="{0B9AD52C-19FF-4E45-8593-A8DFE61516B4}" presName="iconBgRect" presStyleLbl="bgShp" presStyleIdx="2" presStyleCnt="3"/>
      <dgm:spPr>
        <a:prstGeom prst="round2DiagRect">
          <a:avLst>
            <a:gd name="adj1" fmla="val 29727"/>
            <a:gd name="adj2" fmla="val 0"/>
          </a:avLst>
        </a:prstGeom>
      </dgm:spPr>
    </dgm:pt>
    <dgm:pt modelId="{575DDDE9-41CC-46C8-BF1A-C1A2117B5613}" type="pres">
      <dgm:prSet presAssocID="{0B9AD52C-19FF-4E45-8593-A8DFE61516B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use"/>
        </a:ext>
      </dgm:extLst>
    </dgm:pt>
    <dgm:pt modelId="{8B17A606-684B-4A26-AB5D-1B46408B4A5F}" type="pres">
      <dgm:prSet presAssocID="{0B9AD52C-19FF-4E45-8593-A8DFE61516B4}" presName="spaceRect" presStyleCnt="0"/>
      <dgm:spPr/>
    </dgm:pt>
    <dgm:pt modelId="{BC768FEE-E51C-49DE-980C-41DC7A4C04CD}" type="pres">
      <dgm:prSet presAssocID="{0B9AD52C-19FF-4E45-8593-A8DFE61516B4}" presName="textRect" presStyleLbl="revTx" presStyleIdx="2" presStyleCnt="3">
        <dgm:presLayoutVars>
          <dgm:chMax val="1"/>
          <dgm:chPref val="1"/>
        </dgm:presLayoutVars>
      </dgm:prSet>
      <dgm:spPr/>
    </dgm:pt>
  </dgm:ptLst>
  <dgm:cxnLst>
    <dgm:cxn modelId="{4AF2EC04-F684-4A1E-980C-D49F28866186}" type="presOf" srcId="{9BB8F0BF-9C4F-4D57-B728-FAB52C43197E}" destId="{1DA46CC0-784E-45BC-908C-B6183987EE5E}" srcOrd="0" destOrd="0" presId="urn:microsoft.com/office/officeart/2018/5/layout/IconLeafLabelList"/>
    <dgm:cxn modelId="{FA6BF709-697A-448E-8FDC-C0679386FCB2}" srcId="{76280320-5AC1-4996-94E9-CCF14B7A5721}" destId="{9BB8F0BF-9C4F-4D57-B728-FAB52C43197E}" srcOrd="0" destOrd="0" parTransId="{5E218C30-EFE9-4BE7-B7CD-9AFE29DBAF83}" sibTransId="{2665C7D4-D5EC-4D93-BB2B-11756ACCE821}"/>
    <dgm:cxn modelId="{C5E1B510-3508-40CE-831C-D70BC913A90C}" type="presOf" srcId="{76280320-5AC1-4996-94E9-CCF14B7A5721}" destId="{675AD55F-A2A4-4A82-9D66-10DA1DB61D78}" srcOrd="0" destOrd="0" presId="urn:microsoft.com/office/officeart/2018/5/layout/IconLeafLabelList"/>
    <dgm:cxn modelId="{BFBC695D-40DD-4500-9CFC-AD78C16D62E7}" type="presOf" srcId="{4D25A8BD-0952-4800-ACAF-1EDE2D9EEE50}" destId="{17CD2FC0-70E7-45C3-B1D1-3BAD9547967B}" srcOrd="0" destOrd="0" presId="urn:microsoft.com/office/officeart/2018/5/layout/IconLeafLabelList"/>
    <dgm:cxn modelId="{42B90752-7368-4010-A2A2-2DD57291DE21}" srcId="{76280320-5AC1-4996-94E9-CCF14B7A5721}" destId="{4D25A8BD-0952-4800-ACAF-1EDE2D9EEE50}" srcOrd="1" destOrd="0" parTransId="{E992E68E-BE35-4EE3-A09B-DCD12BA68329}" sibTransId="{113C0E17-2400-4F7A-9718-4FCD3061CC6B}"/>
    <dgm:cxn modelId="{17565495-B9A8-4866-8B5A-50565CDBEF28}" srcId="{76280320-5AC1-4996-94E9-CCF14B7A5721}" destId="{0B9AD52C-19FF-4E45-8593-A8DFE61516B4}" srcOrd="2" destOrd="0" parTransId="{697FA6BF-4230-494D-A79D-D3F52FE2FBC0}" sibTransId="{264BE7DB-7294-4E0C-9272-0CAE66FC8197}"/>
    <dgm:cxn modelId="{F2E547FE-C7AD-4952-BD88-4FF61BD02E29}" type="presOf" srcId="{0B9AD52C-19FF-4E45-8593-A8DFE61516B4}" destId="{BC768FEE-E51C-49DE-980C-41DC7A4C04CD}" srcOrd="0" destOrd="0" presId="urn:microsoft.com/office/officeart/2018/5/layout/IconLeafLabelList"/>
    <dgm:cxn modelId="{B2E30AE2-FB8B-44CB-A2C5-0563724953D1}" type="presParOf" srcId="{675AD55F-A2A4-4A82-9D66-10DA1DB61D78}" destId="{2A03847C-BC2E-4666-8FD0-79AD7887666A}" srcOrd="0" destOrd="0" presId="urn:microsoft.com/office/officeart/2018/5/layout/IconLeafLabelList"/>
    <dgm:cxn modelId="{BC443F64-4005-492F-B939-3F5F7F59D12F}" type="presParOf" srcId="{2A03847C-BC2E-4666-8FD0-79AD7887666A}" destId="{63DA5131-952A-42E7-972E-426DB3B8EE40}" srcOrd="0" destOrd="0" presId="urn:microsoft.com/office/officeart/2018/5/layout/IconLeafLabelList"/>
    <dgm:cxn modelId="{EDA253F2-A70D-4398-84B1-10A213847F18}" type="presParOf" srcId="{2A03847C-BC2E-4666-8FD0-79AD7887666A}" destId="{474C5D64-4775-43C7-8B4A-11E196BB9C9F}" srcOrd="1" destOrd="0" presId="urn:microsoft.com/office/officeart/2018/5/layout/IconLeafLabelList"/>
    <dgm:cxn modelId="{2E2AC27F-B0BF-4E39-8816-B4BD7CF03680}" type="presParOf" srcId="{2A03847C-BC2E-4666-8FD0-79AD7887666A}" destId="{BB5ADA75-89F6-42DB-A364-CD275F124EF5}" srcOrd="2" destOrd="0" presId="urn:microsoft.com/office/officeart/2018/5/layout/IconLeafLabelList"/>
    <dgm:cxn modelId="{C8251CF6-09DD-41D9-B97E-E60D11E0AC4F}" type="presParOf" srcId="{2A03847C-BC2E-4666-8FD0-79AD7887666A}" destId="{1DA46CC0-784E-45BC-908C-B6183987EE5E}" srcOrd="3" destOrd="0" presId="urn:microsoft.com/office/officeart/2018/5/layout/IconLeafLabelList"/>
    <dgm:cxn modelId="{0C373AE4-5A12-498F-B13F-840B8F4DEF70}" type="presParOf" srcId="{675AD55F-A2A4-4A82-9D66-10DA1DB61D78}" destId="{7C672ED8-0A10-4358-9A3F-C6A2FE469A52}" srcOrd="1" destOrd="0" presId="urn:microsoft.com/office/officeart/2018/5/layout/IconLeafLabelList"/>
    <dgm:cxn modelId="{61F735EB-23EF-4DA6-A1A9-85DE86DCC5D8}" type="presParOf" srcId="{675AD55F-A2A4-4A82-9D66-10DA1DB61D78}" destId="{E152570A-EA28-4C76-A76A-F71C4E9D0142}" srcOrd="2" destOrd="0" presId="urn:microsoft.com/office/officeart/2018/5/layout/IconLeafLabelList"/>
    <dgm:cxn modelId="{2177E4C5-1BC9-4345-BEC5-CB92B4A665A4}" type="presParOf" srcId="{E152570A-EA28-4C76-A76A-F71C4E9D0142}" destId="{3DA94AD0-4F4A-4C99-83F1-2D56026B88EF}" srcOrd="0" destOrd="0" presId="urn:microsoft.com/office/officeart/2018/5/layout/IconLeafLabelList"/>
    <dgm:cxn modelId="{86791968-8A60-4DF1-ABA3-901EFD7D60E2}" type="presParOf" srcId="{E152570A-EA28-4C76-A76A-F71C4E9D0142}" destId="{B772CA9B-03C9-45B1-A707-B28AF6B4486C}" srcOrd="1" destOrd="0" presId="urn:microsoft.com/office/officeart/2018/5/layout/IconLeafLabelList"/>
    <dgm:cxn modelId="{104F1F82-ACE2-4A6F-B925-503B4897C4FE}" type="presParOf" srcId="{E152570A-EA28-4C76-A76A-F71C4E9D0142}" destId="{2131C9C3-ABC6-448A-8841-AEBF8B9A4BEB}" srcOrd="2" destOrd="0" presId="urn:microsoft.com/office/officeart/2018/5/layout/IconLeafLabelList"/>
    <dgm:cxn modelId="{E534ABDB-F94C-41FE-8BAC-BD7F8DD4DC26}" type="presParOf" srcId="{E152570A-EA28-4C76-A76A-F71C4E9D0142}" destId="{17CD2FC0-70E7-45C3-B1D1-3BAD9547967B}" srcOrd="3" destOrd="0" presId="urn:microsoft.com/office/officeart/2018/5/layout/IconLeafLabelList"/>
    <dgm:cxn modelId="{26D30953-8AA4-44A9-B12C-61EF821E3D07}" type="presParOf" srcId="{675AD55F-A2A4-4A82-9D66-10DA1DB61D78}" destId="{412D02D7-60C8-4175-842C-AE4D1660DA7E}" srcOrd="3" destOrd="0" presId="urn:microsoft.com/office/officeart/2018/5/layout/IconLeafLabelList"/>
    <dgm:cxn modelId="{BCE46688-5171-4D40-AF48-BD41508D385C}" type="presParOf" srcId="{675AD55F-A2A4-4A82-9D66-10DA1DB61D78}" destId="{44FE160A-14F8-4D5B-B87A-533E03E6DB24}" srcOrd="4" destOrd="0" presId="urn:microsoft.com/office/officeart/2018/5/layout/IconLeafLabelList"/>
    <dgm:cxn modelId="{88896475-79AD-4BD9-B528-76A23F210C07}" type="presParOf" srcId="{44FE160A-14F8-4D5B-B87A-533E03E6DB24}" destId="{ED5CE500-1A93-4C4D-871C-2797C966A81D}" srcOrd="0" destOrd="0" presId="urn:microsoft.com/office/officeart/2018/5/layout/IconLeafLabelList"/>
    <dgm:cxn modelId="{4BCCA1A6-6E2B-490F-8A19-C6CB3ED326AA}" type="presParOf" srcId="{44FE160A-14F8-4D5B-B87A-533E03E6DB24}" destId="{575DDDE9-41CC-46C8-BF1A-C1A2117B5613}" srcOrd="1" destOrd="0" presId="urn:microsoft.com/office/officeart/2018/5/layout/IconLeafLabelList"/>
    <dgm:cxn modelId="{D4DCA791-9DF6-40C9-B107-DB009C932715}" type="presParOf" srcId="{44FE160A-14F8-4D5B-B87A-533E03E6DB24}" destId="{8B17A606-684B-4A26-AB5D-1B46408B4A5F}" srcOrd="2" destOrd="0" presId="urn:microsoft.com/office/officeart/2018/5/layout/IconLeafLabelList"/>
    <dgm:cxn modelId="{F4F57155-088A-470E-9198-1AB2772D10EC}" type="presParOf" srcId="{44FE160A-14F8-4D5B-B87A-533E03E6DB24}" destId="{BC768FEE-E51C-49DE-980C-41DC7A4C04CD}" srcOrd="3" destOrd="0" presId="urn:microsoft.com/office/officeart/2018/5/layout/IconLeaf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0E86D4-A7F2-094E-B54A-34879F2E0264}"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en-US"/>
        </a:p>
      </dgm:t>
    </dgm:pt>
    <dgm:pt modelId="{C2D4C575-6EDB-4947-9572-5C417F0469A8}">
      <dgm:prSet phldrT="[Text]"/>
      <dgm:spPr/>
      <dgm:t>
        <a:bodyPr/>
        <a:lstStyle/>
        <a:p>
          <a:pPr>
            <a:buFont typeface="Arial" panose="020B0604020202020204" pitchFamily="34" charset="0"/>
            <a:buChar char="•"/>
          </a:pPr>
          <a:r>
            <a:rPr lang="en-US" b="1">
              <a:latin typeface="Century Gothic"/>
              <a:cs typeface="Calibri"/>
            </a:rPr>
            <a:t>Integrate urban flooding and urban heat results</a:t>
          </a:r>
          <a:endParaRPr lang="en-US" b="1"/>
        </a:p>
      </dgm:t>
    </dgm:pt>
    <dgm:pt modelId="{D63F59FE-0E2E-8A49-925C-EC1AAC57657C}" type="parTrans" cxnId="{AFF2721B-09E1-284A-B416-F7ED8B0D2A91}">
      <dgm:prSet/>
      <dgm:spPr/>
      <dgm:t>
        <a:bodyPr/>
        <a:lstStyle/>
        <a:p>
          <a:endParaRPr lang="en-US"/>
        </a:p>
      </dgm:t>
    </dgm:pt>
    <dgm:pt modelId="{EF62F9FD-AC9C-334A-9ABB-36BBF9F5CE1A}" type="sibTrans" cxnId="{AFF2721B-09E1-284A-B416-F7ED8B0D2A91}">
      <dgm:prSet/>
      <dgm:spPr/>
      <dgm:t>
        <a:bodyPr/>
        <a:lstStyle/>
        <a:p>
          <a:endParaRPr lang="en-US"/>
        </a:p>
      </dgm:t>
    </dgm:pt>
    <dgm:pt modelId="{CD6E6BC3-F03B-3948-8D04-7098FC52D286}">
      <dgm:prSet/>
      <dgm:spPr/>
      <dgm:t>
        <a:bodyPr/>
        <a:lstStyle/>
        <a:p>
          <a:pPr rtl="0"/>
          <a:r>
            <a:rPr lang="en-US" b="1">
              <a:latin typeface="Century Gothic"/>
              <a:cs typeface="Calibri"/>
            </a:rPr>
            <a:t>Re-run InVEST model for white roof and green roof mitigation options</a:t>
          </a:r>
        </a:p>
      </dgm:t>
    </dgm:pt>
    <dgm:pt modelId="{507BDCED-3753-8F4B-BF88-88C4BCACFCBD}" type="parTrans" cxnId="{3F42F088-9D67-3347-9E75-74C4EDDB2F19}">
      <dgm:prSet/>
      <dgm:spPr/>
      <dgm:t>
        <a:bodyPr/>
        <a:lstStyle/>
        <a:p>
          <a:endParaRPr lang="en-US"/>
        </a:p>
      </dgm:t>
    </dgm:pt>
    <dgm:pt modelId="{1673871F-4F78-D345-8D05-0B9D588ADEF4}" type="sibTrans" cxnId="{3F42F088-9D67-3347-9E75-74C4EDDB2F19}">
      <dgm:prSet/>
      <dgm:spPr/>
      <dgm:t>
        <a:bodyPr/>
        <a:lstStyle/>
        <a:p>
          <a:endParaRPr lang="en-US"/>
        </a:p>
      </dgm:t>
    </dgm:pt>
    <dgm:pt modelId="{62701795-6831-3A48-9205-A5C5D80953BC}">
      <dgm:prSet/>
      <dgm:spPr/>
      <dgm:t>
        <a:bodyPr/>
        <a:lstStyle/>
        <a:p>
          <a:r>
            <a:rPr lang="en-US" b="1">
              <a:latin typeface="Century Gothic"/>
              <a:cs typeface="Calibri"/>
            </a:rPr>
            <a:t>Analyze cooling center locations in relation to HVI</a:t>
          </a:r>
        </a:p>
      </dgm:t>
    </dgm:pt>
    <dgm:pt modelId="{A513CF87-1D5E-DA48-9D75-62C1FF74300F}" type="parTrans" cxnId="{BA794B9A-7FAD-E343-B50B-0EDD7ED91770}">
      <dgm:prSet/>
      <dgm:spPr/>
      <dgm:t>
        <a:bodyPr/>
        <a:lstStyle/>
        <a:p>
          <a:endParaRPr lang="en-US"/>
        </a:p>
      </dgm:t>
    </dgm:pt>
    <dgm:pt modelId="{1C5E66A0-796E-B44A-9115-E2A0211E6744}" type="sibTrans" cxnId="{BA794B9A-7FAD-E343-B50B-0EDD7ED91770}">
      <dgm:prSet/>
      <dgm:spPr/>
      <dgm:t>
        <a:bodyPr/>
        <a:lstStyle/>
        <a:p>
          <a:endParaRPr lang="en-US"/>
        </a:p>
      </dgm:t>
    </dgm:pt>
    <dgm:pt modelId="{A63FB664-D476-9242-8495-BC54BC287D6F}">
      <dgm:prSet/>
      <dgm:spPr/>
      <dgm:t>
        <a:bodyPr/>
        <a:lstStyle/>
        <a:p>
          <a:pPr rtl="0"/>
          <a:r>
            <a:rPr lang="en-US" b="1">
              <a:latin typeface="Century Gothic"/>
              <a:cs typeface="Calibri"/>
            </a:rPr>
            <a:t>Investigate urban heat impacts on community health &amp; Environmental Justice</a:t>
          </a:r>
        </a:p>
      </dgm:t>
    </dgm:pt>
    <dgm:pt modelId="{7C233066-AF70-FD42-8DC0-E5D9121537C2}" type="parTrans" cxnId="{E4B60586-1363-DE45-A236-7AE09AC49598}">
      <dgm:prSet/>
      <dgm:spPr/>
      <dgm:t>
        <a:bodyPr/>
        <a:lstStyle/>
        <a:p>
          <a:endParaRPr lang="en-US"/>
        </a:p>
      </dgm:t>
    </dgm:pt>
    <dgm:pt modelId="{08926268-907A-0C4D-95BD-84E3F914F356}" type="sibTrans" cxnId="{E4B60586-1363-DE45-A236-7AE09AC49598}">
      <dgm:prSet/>
      <dgm:spPr/>
      <dgm:t>
        <a:bodyPr/>
        <a:lstStyle/>
        <a:p>
          <a:endParaRPr lang="en-US"/>
        </a:p>
      </dgm:t>
    </dgm:pt>
    <dgm:pt modelId="{1EAE977D-27C7-4E6D-806B-E6ECA705DA86}">
      <dgm:prSet phldr="0"/>
      <dgm:spPr/>
      <dgm:t>
        <a:bodyPr/>
        <a:lstStyle/>
        <a:p>
          <a:r>
            <a:rPr lang="en-US" b="1">
              <a:latin typeface="Century Gothic"/>
              <a:cs typeface="Calibri"/>
            </a:rPr>
            <a:t>Empower community through education on urban heat and mitigation strategies </a:t>
          </a:r>
          <a:endParaRPr lang="en-US" b="1"/>
        </a:p>
      </dgm:t>
    </dgm:pt>
    <dgm:pt modelId="{85A0A7FC-CD47-4DBC-9544-79DC5EFA3F62}" type="parTrans" cxnId="{34274BC5-2A9D-4883-9316-38CF6207F666}">
      <dgm:prSet/>
      <dgm:spPr/>
    </dgm:pt>
    <dgm:pt modelId="{FCE66915-B41D-48F5-9C1F-97787DCE3BF2}" type="sibTrans" cxnId="{34274BC5-2A9D-4883-9316-38CF6207F666}">
      <dgm:prSet/>
      <dgm:spPr/>
    </dgm:pt>
    <dgm:pt modelId="{6557BA32-C695-3843-89F1-44449AF203B3}" type="pres">
      <dgm:prSet presAssocID="{F70E86D4-A7F2-094E-B54A-34879F2E0264}" presName="Name0" presStyleCnt="0">
        <dgm:presLayoutVars>
          <dgm:chMax val="7"/>
          <dgm:chPref val="7"/>
          <dgm:dir/>
        </dgm:presLayoutVars>
      </dgm:prSet>
      <dgm:spPr/>
    </dgm:pt>
    <dgm:pt modelId="{1F752ACC-4215-0547-BEFD-C58AACDCCF69}" type="pres">
      <dgm:prSet presAssocID="{F70E86D4-A7F2-094E-B54A-34879F2E0264}" presName="Name1" presStyleCnt="0"/>
      <dgm:spPr/>
    </dgm:pt>
    <dgm:pt modelId="{64BE3285-0F53-7C41-A359-BB737AFC3A49}" type="pres">
      <dgm:prSet presAssocID="{F70E86D4-A7F2-094E-B54A-34879F2E0264}" presName="cycle" presStyleCnt="0"/>
      <dgm:spPr/>
    </dgm:pt>
    <dgm:pt modelId="{1BBC49AE-0FE3-514D-8D98-8828101B1A10}" type="pres">
      <dgm:prSet presAssocID="{F70E86D4-A7F2-094E-B54A-34879F2E0264}" presName="srcNode" presStyleLbl="node1" presStyleIdx="0" presStyleCnt="5"/>
      <dgm:spPr/>
    </dgm:pt>
    <dgm:pt modelId="{169652DB-A8D2-144D-9C23-2552AE0DDE87}" type="pres">
      <dgm:prSet presAssocID="{F70E86D4-A7F2-094E-B54A-34879F2E0264}" presName="conn" presStyleLbl="parChTrans1D2" presStyleIdx="0" presStyleCnt="1"/>
      <dgm:spPr/>
    </dgm:pt>
    <dgm:pt modelId="{7B1D76DA-5621-E248-A28D-8CD00A1A925C}" type="pres">
      <dgm:prSet presAssocID="{F70E86D4-A7F2-094E-B54A-34879F2E0264}" presName="extraNode" presStyleLbl="node1" presStyleIdx="0" presStyleCnt="5"/>
      <dgm:spPr/>
    </dgm:pt>
    <dgm:pt modelId="{A905102E-5FBE-8849-B430-56C9AC140B06}" type="pres">
      <dgm:prSet presAssocID="{F70E86D4-A7F2-094E-B54A-34879F2E0264}" presName="dstNode" presStyleLbl="node1" presStyleIdx="0" presStyleCnt="5"/>
      <dgm:spPr/>
    </dgm:pt>
    <dgm:pt modelId="{38E3EF89-45AA-4E44-B22B-1DBA74ED9DAA}" type="pres">
      <dgm:prSet presAssocID="{C2D4C575-6EDB-4947-9572-5C417F0469A8}" presName="text_1" presStyleLbl="node1" presStyleIdx="0" presStyleCnt="5">
        <dgm:presLayoutVars>
          <dgm:bulletEnabled val="1"/>
        </dgm:presLayoutVars>
      </dgm:prSet>
      <dgm:spPr/>
    </dgm:pt>
    <dgm:pt modelId="{71F293A3-0D51-0048-967F-9E67AE1695A7}" type="pres">
      <dgm:prSet presAssocID="{C2D4C575-6EDB-4947-9572-5C417F0469A8}" presName="accent_1" presStyleCnt="0"/>
      <dgm:spPr/>
    </dgm:pt>
    <dgm:pt modelId="{764C885C-0960-4548-8213-A3521FA81478}" type="pres">
      <dgm:prSet presAssocID="{C2D4C575-6EDB-4947-9572-5C417F0469A8}" presName="accentRepeatNode" presStyleLbl="solidFgAcc1" presStyleIdx="0" presStyleCnt="5"/>
      <dgm:spPr/>
    </dgm:pt>
    <dgm:pt modelId="{E031873E-FBC5-AE4D-A011-3F17E41A4DB3}" type="pres">
      <dgm:prSet presAssocID="{CD6E6BC3-F03B-3948-8D04-7098FC52D286}" presName="text_2" presStyleLbl="node1" presStyleIdx="1" presStyleCnt="5">
        <dgm:presLayoutVars>
          <dgm:bulletEnabled val="1"/>
        </dgm:presLayoutVars>
      </dgm:prSet>
      <dgm:spPr/>
    </dgm:pt>
    <dgm:pt modelId="{2D156E2A-BC38-4B4E-8735-5FA5BBB77859}" type="pres">
      <dgm:prSet presAssocID="{CD6E6BC3-F03B-3948-8D04-7098FC52D286}" presName="accent_2" presStyleCnt="0"/>
      <dgm:spPr/>
    </dgm:pt>
    <dgm:pt modelId="{652A9885-DB3E-7745-A11E-547A73A13D49}" type="pres">
      <dgm:prSet presAssocID="{CD6E6BC3-F03B-3948-8D04-7098FC52D286}" presName="accentRepeatNode" presStyleLbl="solidFgAcc1" presStyleIdx="1" presStyleCnt="5"/>
      <dgm:spPr/>
    </dgm:pt>
    <dgm:pt modelId="{7B956EF8-29B3-4C7F-B2E1-4007E19EC13A}" type="pres">
      <dgm:prSet presAssocID="{62701795-6831-3A48-9205-A5C5D80953BC}" presName="text_3" presStyleLbl="node1" presStyleIdx="2" presStyleCnt="5">
        <dgm:presLayoutVars>
          <dgm:bulletEnabled val="1"/>
        </dgm:presLayoutVars>
      </dgm:prSet>
      <dgm:spPr/>
    </dgm:pt>
    <dgm:pt modelId="{9EB84326-2ACE-43BE-AD8E-E338DA879887}" type="pres">
      <dgm:prSet presAssocID="{62701795-6831-3A48-9205-A5C5D80953BC}" presName="accent_3" presStyleCnt="0"/>
      <dgm:spPr/>
    </dgm:pt>
    <dgm:pt modelId="{ABD1CC61-9E4F-8847-A6A9-574A650415EA}" type="pres">
      <dgm:prSet presAssocID="{62701795-6831-3A48-9205-A5C5D80953BC}" presName="accentRepeatNode" presStyleLbl="solidFgAcc1" presStyleIdx="2" presStyleCnt="5"/>
      <dgm:spPr/>
    </dgm:pt>
    <dgm:pt modelId="{C297D550-A638-46E6-AA6E-1C9C563629ED}" type="pres">
      <dgm:prSet presAssocID="{A63FB664-D476-9242-8495-BC54BC287D6F}" presName="text_4" presStyleLbl="node1" presStyleIdx="3" presStyleCnt="5">
        <dgm:presLayoutVars>
          <dgm:bulletEnabled val="1"/>
        </dgm:presLayoutVars>
      </dgm:prSet>
      <dgm:spPr/>
    </dgm:pt>
    <dgm:pt modelId="{2AB89940-0969-4E0B-9DF4-0A40785BB001}" type="pres">
      <dgm:prSet presAssocID="{A63FB664-D476-9242-8495-BC54BC287D6F}" presName="accent_4" presStyleCnt="0"/>
      <dgm:spPr/>
    </dgm:pt>
    <dgm:pt modelId="{22471931-06E2-854B-9FD2-3BFC30D43E82}" type="pres">
      <dgm:prSet presAssocID="{A63FB664-D476-9242-8495-BC54BC287D6F}" presName="accentRepeatNode" presStyleLbl="solidFgAcc1" presStyleIdx="3" presStyleCnt="5"/>
      <dgm:spPr/>
    </dgm:pt>
    <dgm:pt modelId="{7B527A9E-9E9D-4398-99DB-05EB5086A63F}" type="pres">
      <dgm:prSet presAssocID="{1EAE977D-27C7-4E6D-806B-E6ECA705DA86}" presName="text_5" presStyleLbl="node1" presStyleIdx="4" presStyleCnt="5">
        <dgm:presLayoutVars>
          <dgm:bulletEnabled val="1"/>
        </dgm:presLayoutVars>
      </dgm:prSet>
      <dgm:spPr/>
    </dgm:pt>
    <dgm:pt modelId="{64E69841-94FD-4686-A291-826F90D68F79}" type="pres">
      <dgm:prSet presAssocID="{1EAE977D-27C7-4E6D-806B-E6ECA705DA86}" presName="accent_5" presStyleCnt="0"/>
      <dgm:spPr/>
    </dgm:pt>
    <dgm:pt modelId="{6F3E46DF-5A3A-4ADE-BDBA-3D027BB6C2D1}" type="pres">
      <dgm:prSet presAssocID="{1EAE977D-27C7-4E6D-806B-E6ECA705DA86}" presName="accentRepeatNode" presStyleLbl="solidFgAcc1" presStyleIdx="4" presStyleCnt="5"/>
      <dgm:spPr/>
    </dgm:pt>
  </dgm:ptLst>
  <dgm:cxnLst>
    <dgm:cxn modelId="{4F6F3B04-2EFC-8B46-9E68-AFBDE0138B08}" type="presOf" srcId="{F70E86D4-A7F2-094E-B54A-34879F2E0264}" destId="{6557BA32-C695-3843-89F1-44449AF203B3}" srcOrd="0" destOrd="0" presId="urn:microsoft.com/office/officeart/2008/layout/VerticalCurvedList"/>
    <dgm:cxn modelId="{DF0C0611-0FAA-4EF3-BF21-CA501507B349}" type="presOf" srcId="{CD6E6BC3-F03B-3948-8D04-7098FC52D286}" destId="{E031873E-FBC5-AE4D-A011-3F17E41A4DB3}" srcOrd="0" destOrd="0" presId="urn:microsoft.com/office/officeart/2008/layout/VerticalCurvedList"/>
    <dgm:cxn modelId="{AFF2721B-09E1-284A-B416-F7ED8B0D2A91}" srcId="{F70E86D4-A7F2-094E-B54A-34879F2E0264}" destId="{C2D4C575-6EDB-4947-9572-5C417F0469A8}" srcOrd="0" destOrd="0" parTransId="{D63F59FE-0E2E-8A49-925C-EC1AAC57657C}" sibTransId="{EF62F9FD-AC9C-334A-9ABB-36BBF9F5CE1A}"/>
    <dgm:cxn modelId="{8699E81F-598F-402B-A6FB-BFACAA366369}" type="presOf" srcId="{EF62F9FD-AC9C-334A-9ABB-36BBF9F5CE1A}" destId="{169652DB-A8D2-144D-9C23-2552AE0DDE87}" srcOrd="0" destOrd="0" presId="urn:microsoft.com/office/officeart/2008/layout/VerticalCurvedList"/>
    <dgm:cxn modelId="{B42D6A3F-5F73-4E49-8A45-E3CACA76A2C7}" type="presOf" srcId="{62701795-6831-3A48-9205-A5C5D80953BC}" destId="{7B956EF8-29B3-4C7F-B2E1-4007E19EC13A}" srcOrd="0" destOrd="0" presId="urn:microsoft.com/office/officeart/2008/layout/VerticalCurvedList"/>
    <dgm:cxn modelId="{ECA5905B-CC66-4B52-B6A6-998C49A57ED9}" type="presOf" srcId="{1EAE977D-27C7-4E6D-806B-E6ECA705DA86}" destId="{7B527A9E-9E9D-4398-99DB-05EB5086A63F}" srcOrd="0" destOrd="0" presId="urn:microsoft.com/office/officeart/2008/layout/VerticalCurvedList"/>
    <dgm:cxn modelId="{41189754-FCF7-4925-8DDA-825906C7AE94}" type="presOf" srcId="{C2D4C575-6EDB-4947-9572-5C417F0469A8}" destId="{38E3EF89-45AA-4E44-B22B-1DBA74ED9DAA}" srcOrd="0" destOrd="0" presId="urn:microsoft.com/office/officeart/2008/layout/VerticalCurvedList"/>
    <dgm:cxn modelId="{7D6F9282-A62E-4579-A7FC-87A1522D7CB8}" type="presOf" srcId="{A63FB664-D476-9242-8495-BC54BC287D6F}" destId="{C297D550-A638-46E6-AA6E-1C9C563629ED}" srcOrd="0" destOrd="0" presId="urn:microsoft.com/office/officeart/2008/layout/VerticalCurvedList"/>
    <dgm:cxn modelId="{E4B60586-1363-DE45-A236-7AE09AC49598}" srcId="{F70E86D4-A7F2-094E-B54A-34879F2E0264}" destId="{A63FB664-D476-9242-8495-BC54BC287D6F}" srcOrd="3" destOrd="0" parTransId="{7C233066-AF70-FD42-8DC0-E5D9121537C2}" sibTransId="{08926268-907A-0C4D-95BD-84E3F914F356}"/>
    <dgm:cxn modelId="{3F42F088-9D67-3347-9E75-74C4EDDB2F19}" srcId="{F70E86D4-A7F2-094E-B54A-34879F2E0264}" destId="{CD6E6BC3-F03B-3948-8D04-7098FC52D286}" srcOrd="1" destOrd="0" parTransId="{507BDCED-3753-8F4B-BF88-88C4BCACFCBD}" sibTransId="{1673871F-4F78-D345-8D05-0B9D588ADEF4}"/>
    <dgm:cxn modelId="{BA794B9A-7FAD-E343-B50B-0EDD7ED91770}" srcId="{F70E86D4-A7F2-094E-B54A-34879F2E0264}" destId="{62701795-6831-3A48-9205-A5C5D80953BC}" srcOrd="2" destOrd="0" parTransId="{A513CF87-1D5E-DA48-9D75-62C1FF74300F}" sibTransId="{1C5E66A0-796E-B44A-9115-E2A0211E6744}"/>
    <dgm:cxn modelId="{34274BC5-2A9D-4883-9316-38CF6207F666}" srcId="{F70E86D4-A7F2-094E-B54A-34879F2E0264}" destId="{1EAE977D-27C7-4E6D-806B-E6ECA705DA86}" srcOrd="4" destOrd="0" parTransId="{85A0A7FC-CD47-4DBC-9544-79DC5EFA3F62}" sibTransId="{FCE66915-B41D-48F5-9C1F-97787DCE3BF2}"/>
    <dgm:cxn modelId="{014908EA-CE7B-40F6-BA82-B4D71EFFE256}" type="presParOf" srcId="{6557BA32-C695-3843-89F1-44449AF203B3}" destId="{1F752ACC-4215-0547-BEFD-C58AACDCCF69}" srcOrd="0" destOrd="0" presId="urn:microsoft.com/office/officeart/2008/layout/VerticalCurvedList"/>
    <dgm:cxn modelId="{A07DE4D8-37B1-475A-A961-4BCA015A4C76}" type="presParOf" srcId="{1F752ACC-4215-0547-BEFD-C58AACDCCF69}" destId="{64BE3285-0F53-7C41-A359-BB737AFC3A49}" srcOrd="0" destOrd="0" presId="urn:microsoft.com/office/officeart/2008/layout/VerticalCurvedList"/>
    <dgm:cxn modelId="{41EEA943-8C15-4F9B-A194-B3A9BFAC3EFF}" type="presParOf" srcId="{64BE3285-0F53-7C41-A359-BB737AFC3A49}" destId="{1BBC49AE-0FE3-514D-8D98-8828101B1A10}" srcOrd="0" destOrd="0" presId="urn:microsoft.com/office/officeart/2008/layout/VerticalCurvedList"/>
    <dgm:cxn modelId="{CB7B17D3-E180-407D-A225-184B73F528A1}" type="presParOf" srcId="{64BE3285-0F53-7C41-A359-BB737AFC3A49}" destId="{169652DB-A8D2-144D-9C23-2552AE0DDE87}" srcOrd="1" destOrd="0" presId="urn:microsoft.com/office/officeart/2008/layout/VerticalCurvedList"/>
    <dgm:cxn modelId="{2C961CC5-DCCD-4D56-9D6E-06E71BE14810}" type="presParOf" srcId="{64BE3285-0F53-7C41-A359-BB737AFC3A49}" destId="{7B1D76DA-5621-E248-A28D-8CD00A1A925C}" srcOrd="2" destOrd="0" presId="urn:microsoft.com/office/officeart/2008/layout/VerticalCurvedList"/>
    <dgm:cxn modelId="{2BECB12E-55AD-47D6-92B0-EA47417D90D1}" type="presParOf" srcId="{64BE3285-0F53-7C41-A359-BB737AFC3A49}" destId="{A905102E-5FBE-8849-B430-56C9AC140B06}" srcOrd="3" destOrd="0" presId="urn:microsoft.com/office/officeart/2008/layout/VerticalCurvedList"/>
    <dgm:cxn modelId="{A454F529-9739-4C6A-9882-93FAE2B9EB8A}" type="presParOf" srcId="{1F752ACC-4215-0547-BEFD-C58AACDCCF69}" destId="{38E3EF89-45AA-4E44-B22B-1DBA74ED9DAA}" srcOrd="1" destOrd="0" presId="urn:microsoft.com/office/officeart/2008/layout/VerticalCurvedList"/>
    <dgm:cxn modelId="{6494BD2D-3726-4A2C-A803-D9732336B865}" type="presParOf" srcId="{1F752ACC-4215-0547-BEFD-C58AACDCCF69}" destId="{71F293A3-0D51-0048-967F-9E67AE1695A7}" srcOrd="2" destOrd="0" presId="urn:microsoft.com/office/officeart/2008/layout/VerticalCurvedList"/>
    <dgm:cxn modelId="{D9547AC0-479F-4136-9EF4-F50CF326505A}" type="presParOf" srcId="{71F293A3-0D51-0048-967F-9E67AE1695A7}" destId="{764C885C-0960-4548-8213-A3521FA81478}" srcOrd="0" destOrd="0" presId="urn:microsoft.com/office/officeart/2008/layout/VerticalCurvedList"/>
    <dgm:cxn modelId="{1571922B-63FD-4369-8EE7-04C0DE7499E6}" type="presParOf" srcId="{1F752ACC-4215-0547-BEFD-C58AACDCCF69}" destId="{E031873E-FBC5-AE4D-A011-3F17E41A4DB3}" srcOrd="3" destOrd="0" presId="urn:microsoft.com/office/officeart/2008/layout/VerticalCurvedList"/>
    <dgm:cxn modelId="{5D826CA0-EF24-4B26-8F6C-2D240A6F29C1}" type="presParOf" srcId="{1F752ACC-4215-0547-BEFD-C58AACDCCF69}" destId="{2D156E2A-BC38-4B4E-8735-5FA5BBB77859}" srcOrd="4" destOrd="0" presId="urn:microsoft.com/office/officeart/2008/layout/VerticalCurvedList"/>
    <dgm:cxn modelId="{285F2A87-DFDD-4FD5-9A09-B7DB438F54F1}" type="presParOf" srcId="{2D156E2A-BC38-4B4E-8735-5FA5BBB77859}" destId="{652A9885-DB3E-7745-A11E-547A73A13D49}" srcOrd="0" destOrd="0" presId="urn:microsoft.com/office/officeart/2008/layout/VerticalCurvedList"/>
    <dgm:cxn modelId="{EBE12571-167C-4F0B-97B6-A5CD1657AA62}" type="presParOf" srcId="{1F752ACC-4215-0547-BEFD-C58AACDCCF69}" destId="{7B956EF8-29B3-4C7F-B2E1-4007E19EC13A}" srcOrd="5" destOrd="0" presId="urn:microsoft.com/office/officeart/2008/layout/VerticalCurvedList"/>
    <dgm:cxn modelId="{C1FFC2CB-3354-490E-8094-FEFE33DA7C18}" type="presParOf" srcId="{1F752ACC-4215-0547-BEFD-C58AACDCCF69}" destId="{9EB84326-2ACE-43BE-AD8E-E338DA879887}" srcOrd="6" destOrd="0" presId="urn:microsoft.com/office/officeart/2008/layout/VerticalCurvedList"/>
    <dgm:cxn modelId="{CCA61FDA-2A41-41C4-AE4E-5101B023EE12}" type="presParOf" srcId="{9EB84326-2ACE-43BE-AD8E-E338DA879887}" destId="{ABD1CC61-9E4F-8847-A6A9-574A650415EA}" srcOrd="0" destOrd="0" presId="urn:microsoft.com/office/officeart/2008/layout/VerticalCurvedList"/>
    <dgm:cxn modelId="{4E1EED13-1F85-4887-B35D-7D23039AD7AF}" type="presParOf" srcId="{1F752ACC-4215-0547-BEFD-C58AACDCCF69}" destId="{C297D550-A638-46E6-AA6E-1C9C563629ED}" srcOrd="7" destOrd="0" presId="urn:microsoft.com/office/officeart/2008/layout/VerticalCurvedList"/>
    <dgm:cxn modelId="{0EACB9FA-7A9D-4882-A61B-65463AB1057E}" type="presParOf" srcId="{1F752ACC-4215-0547-BEFD-C58AACDCCF69}" destId="{2AB89940-0969-4E0B-9DF4-0A40785BB001}" srcOrd="8" destOrd="0" presId="urn:microsoft.com/office/officeart/2008/layout/VerticalCurvedList"/>
    <dgm:cxn modelId="{2AFD771F-5B98-491C-AAC9-68702CAE066C}" type="presParOf" srcId="{2AB89940-0969-4E0B-9DF4-0A40785BB001}" destId="{22471931-06E2-854B-9FD2-3BFC30D43E82}" srcOrd="0" destOrd="0" presId="urn:microsoft.com/office/officeart/2008/layout/VerticalCurvedList"/>
    <dgm:cxn modelId="{67CFA4D6-A5B8-4A02-A99E-9C1EDF111A50}" type="presParOf" srcId="{1F752ACC-4215-0547-BEFD-C58AACDCCF69}" destId="{7B527A9E-9E9D-4398-99DB-05EB5086A63F}" srcOrd="9" destOrd="0" presId="urn:microsoft.com/office/officeart/2008/layout/VerticalCurvedList"/>
    <dgm:cxn modelId="{17AA4EA2-1657-433C-B0DD-48FCC0E4EF54}" type="presParOf" srcId="{1F752ACC-4215-0547-BEFD-C58AACDCCF69}" destId="{64E69841-94FD-4686-A291-826F90D68F79}" srcOrd="10" destOrd="0" presId="urn:microsoft.com/office/officeart/2008/layout/VerticalCurvedList"/>
    <dgm:cxn modelId="{0024674E-F470-4FB5-BE94-05DDDAFE5525}" type="presParOf" srcId="{64E69841-94FD-4686-A291-826F90D68F79}" destId="{6F3E46DF-5A3A-4ADE-BDBA-3D027BB6C2D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93705C-5AD3-4FED-A6F1-4EAA4306B227}" type="doc">
      <dgm:prSet loTypeId="urn:microsoft.com/office/officeart/2005/8/layout/lProcess2" loCatId="list" qsTypeId="urn:microsoft.com/office/officeart/2005/8/quickstyle/simple1" qsCatId="simple" csTypeId="urn:microsoft.com/office/officeart/2005/8/colors/accent2_2" csCatId="accent2" phldr="1"/>
      <dgm:spPr/>
      <dgm:t>
        <a:bodyPr/>
        <a:lstStyle/>
        <a:p>
          <a:endParaRPr lang="en-US"/>
        </a:p>
      </dgm:t>
    </dgm:pt>
    <dgm:pt modelId="{FFCA3963-52EA-4D1C-8024-BAB700639CF5}">
      <dgm:prSet phldr="0" custT="1"/>
      <dgm:spPr/>
      <dgm:t>
        <a:bodyPr/>
        <a:lstStyle/>
        <a:p>
          <a:pPr rtl="0"/>
          <a:r>
            <a:rPr lang="en-US" sz="3600" b="1">
              <a:solidFill>
                <a:schemeClr val="tx1">
                  <a:lumMod val="75000"/>
                  <a:lumOff val="25000"/>
                </a:schemeClr>
              </a:solidFill>
              <a:latin typeface="Century Gothic"/>
            </a:rPr>
            <a:t>Acquisition</a:t>
          </a:r>
        </a:p>
      </dgm:t>
    </dgm:pt>
    <dgm:pt modelId="{A02B8176-DF56-444E-95A9-DBCC5AA52729}" type="parTrans" cxnId="{B36525F0-7A9E-43F6-A2EC-A09E1BDAABDB}">
      <dgm:prSet/>
      <dgm:spPr/>
      <dgm:t>
        <a:bodyPr/>
        <a:lstStyle/>
        <a:p>
          <a:endParaRPr lang="en-US"/>
        </a:p>
      </dgm:t>
    </dgm:pt>
    <dgm:pt modelId="{9C34C2B1-372A-40BE-A5A2-CC6573751768}" type="sibTrans" cxnId="{B36525F0-7A9E-43F6-A2EC-A09E1BDAABDB}">
      <dgm:prSet/>
      <dgm:spPr/>
      <dgm:t>
        <a:bodyPr/>
        <a:lstStyle/>
        <a:p>
          <a:endParaRPr lang="en-US"/>
        </a:p>
      </dgm:t>
    </dgm:pt>
    <dgm:pt modelId="{55B91B28-1211-44C6-9E32-8E915AF85CE4}">
      <dgm:prSet phldr="0" custT="1"/>
      <dgm:spPr/>
      <dgm:t>
        <a:bodyPr/>
        <a:lstStyle/>
        <a:p>
          <a:pPr rtl="0"/>
          <a:r>
            <a:rPr lang="en-US" sz="1800" b="1">
              <a:latin typeface="Century Gothic"/>
            </a:rPr>
            <a:t>Google Earth Engine (GEE)</a:t>
          </a:r>
        </a:p>
      </dgm:t>
    </dgm:pt>
    <dgm:pt modelId="{39FB2514-7C21-4DF4-AF86-C994EDED14CE}" type="parTrans" cxnId="{C5F6D7A1-1BF8-4F3E-9A5E-AFBF4373C9F4}">
      <dgm:prSet/>
      <dgm:spPr/>
      <dgm:t>
        <a:bodyPr/>
        <a:lstStyle/>
        <a:p>
          <a:endParaRPr lang="en-US"/>
        </a:p>
      </dgm:t>
    </dgm:pt>
    <dgm:pt modelId="{855F2636-42E0-4262-ADF3-314B42F7A2DC}" type="sibTrans" cxnId="{C5F6D7A1-1BF8-4F3E-9A5E-AFBF4373C9F4}">
      <dgm:prSet/>
      <dgm:spPr/>
      <dgm:t>
        <a:bodyPr/>
        <a:lstStyle/>
        <a:p>
          <a:endParaRPr lang="en-US"/>
        </a:p>
      </dgm:t>
    </dgm:pt>
    <dgm:pt modelId="{95C42AB6-30B2-498C-AAC1-1B1CA6CC4209}">
      <dgm:prSet phldr="0" custT="1"/>
      <dgm:spPr/>
      <dgm:t>
        <a:bodyPr/>
        <a:lstStyle/>
        <a:p>
          <a:pPr rtl="0"/>
          <a:r>
            <a:rPr lang="en-US" sz="1800" b="1">
              <a:latin typeface="Century Gothic"/>
            </a:rPr>
            <a:t>Application for Extracting and Exploring Analysis Ready Samples (AppEEARS)</a:t>
          </a:r>
        </a:p>
      </dgm:t>
    </dgm:pt>
    <dgm:pt modelId="{B431FDC4-D2DF-4077-8E70-8E96A3C33804}" type="parTrans" cxnId="{13A7F7C6-B657-400F-9DFB-15C5A3633DAE}">
      <dgm:prSet/>
      <dgm:spPr/>
      <dgm:t>
        <a:bodyPr/>
        <a:lstStyle/>
        <a:p>
          <a:endParaRPr lang="en-US"/>
        </a:p>
      </dgm:t>
    </dgm:pt>
    <dgm:pt modelId="{BB6F9E55-421D-490A-BB32-27E4715173B7}" type="sibTrans" cxnId="{13A7F7C6-B657-400F-9DFB-15C5A3633DAE}">
      <dgm:prSet/>
      <dgm:spPr/>
      <dgm:t>
        <a:bodyPr/>
        <a:lstStyle/>
        <a:p>
          <a:endParaRPr lang="en-US"/>
        </a:p>
      </dgm:t>
    </dgm:pt>
    <dgm:pt modelId="{81F5DB0C-E512-4156-A8E0-0329E1C2912D}" type="pres">
      <dgm:prSet presAssocID="{4A93705C-5AD3-4FED-A6F1-4EAA4306B227}" presName="theList" presStyleCnt="0">
        <dgm:presLayoutVars>
          <dgm:dir/>
          <dgm:animLvl val="lvl"/>
          <dgm:resizeHandles val="exact"/>
        </dgm:presLayoutVars>
      </dgm:prSet>
      <dgm:spPr/>
    </dgm:pt>
    <dgm:pt modelId="{1169D3C1-6FCB-4257-9AA5-55AC0D3F1775}" type="pres">
      <dgm:prSet presAssocID="{FFCA3963-52EA-4D1C-8024-BAB700639CF5}" presName="compNode" presStyleCnt="0"/>
      <dgm:spPr/>
    </dgm:pt>
    <dgm:pt modelId="{2C303CF6-EC14-4E97-B212-5C8C65C79E7C}" type="pres">
      <dgm:prSet presAssocID="{FFCA3963-52EA-4D1C-8024-BAB700639CF5}" presName="aNode" presStyleLbl="bgShp" presStyleIdx="0" presStyleCnt="1"/>
      <dgm:spPr/>
    </dgm:pt>
    <dgm:pt modelId="{0BD271C3-C124-4E61-A84C-0EAC7AFB8572}" type="pres">
      <dgm:prSet presAssocID="{FFCA3963-52EA-4D1C-8024-BAB700639CF5}" presName="textNode" presStyleLbl="bgShp" presStyleIdx="0" presStyleCnt="1"/>
      <dgm:spPr/>
    </dgm:pt>
    <dgm:pt modelId="{7C01B283-C4E1-490B-B889-9936E7994F28}" type="pres">
      <dgm:prSet presAssocID="{FFCA3963-52EA-4D1C-8024-BAB700639CF5}" presName="compChildNode" presStyleCnt="0"/>
      <dgm:spPr/>
    </dgm:pt>
    <dgm:pt modelId="{3DAB0481-C3B3-480E-99A0-CB18A8FC9802}" type="pres">
      <dgm:prSet presAssocID="{FFCA3963-52EA-4D1C-8024-BAB700639CF5}" presName="theInnerList" presStyleCnt="0"/>
      <dgm:spPr/>
    </dgm:pt>
    <dgm:pt modelId="{ABBA1657-CBC8-4AEB-B6FA-51F51BEA086C}" type="pres">
      <dgm:prSet presAssocID="{55B91B28-1211-44C6-9E32-8E915AF85CE4}" presName="childNode" presStyleLbl="node1" presStyleIdx="0" presStyleCnt="2">
        <dgm:presLayoutVars>
          <dgm:bulletEnabled val="1"/>
        </dgm:presLayoutVars>
      </dgm:prSet>
      <dgm:spPr/>
    </dgm:pt>
    <dgm:pt modelId="{7BAA4BEA-0A20-436F-81CA-469D578980D6}" type="pres">
      <dgm:prSet presAssocID="{55B91B28-1211-44C6-9E32-8E915AF85CE4}" presName="aSpace2" presStyleCnt="0"/>
      <dgm:spPr/>
    </dgm:pt>
    <dgm:pt modelId="{6FC1E520-DA8E-4108-98C7-D375C8BE00BD}" type="pres">
      <dgm:prSet presAssocID="{95C42AB6-30B2-498C-AAC1-1B1CA6CC4209}" presName="childNode" presStyleLbl="node1" presStyleIdx="1" presStyleCnt="2">
        <dgm:presLayoutVars>
          <dgm:bulletEnabled val="1"/>
        </dgm:presLayoutVars>
      </dgm:prSet>
      <dgm:spPr/>
    </dgm:pt>
  </dgm:ptLst>
  <dgm:cxnLst>
    <dgm:cxn modelId="{81286E2A-C81D-4DA2-8439-512EAA9371DF}" type="presOf" srcId="{95C42AB6-30B2-498C-AAC1-1B1CA6CC4209}" destId="{6FC1E520-DA8E-4108-98C7-D375C8BE00BD}" srcOrd="0" destOrd="0" presId="urn:microsoft.com/office/officeart/2005/8/layout/lProcess2"/>
    <dgm:cxn modelId="{7EAAD237-A9E8-43C4-88C8-A2A2887A07CC}" type="presOf" srcId="{FFCA3963-52EA-4D1C-8024-BAB700639CF5}" destId="{2C303CF6-EC14-4E97-B212-5C8C65C79E7C}" srcOrd="0" destOrd="0" presId="urn:microsoft.com/office/officeart/2005/8/layout/lProcess2"/>
    <dgm:cxn modelId="{95BFB064-3CF4-421B-817B-97A28D888F08}" type="presOf" srcId="{FFCA3963-52EA-4D1C-8024-BAB700639CF5}" destId="{0BD271C3-C124-4E61-A84C-0EAC7AFB8572}" srcOrd="1" destOrd="0" presId="urn:microsoft.com/office/officeart/2005/8/layout/lProcess2"/>
    <dgm:cxn modelId="{EE83DC4D-5254-40E1-9B6C-D8BCE17ADE86}" type="presOf" srcId="{55B91B28-1211-44C6-9E32-8E915AF85CE4}" destId="{ABBA1657-CBC8-4AEB-B6FA-51F51BEA086C}" srcOrd="0" destOrd="0" presId="urn:microsoft.com/office/officeart/2005/8/layout/lProcess2"/>
    <dgm:cxn modelId="{C91B7C73-59C8-4B47-B64A-AC60AE5A0FF7}" type="presOf" srcId="{4A93705C-5AD3-4FED-A6F1-4EAA4306B227}" destId="{81F5DB0C-E512-4156-A8E0-0329E1C2912D}" srcOrd="0" destOrd="0" presId="urn:microsoft.com/office/officeart/2005/8/layout/lProcess2"/>
    <dgm:cxn modelId="{C5F6D7A1-1BF8-4F3E-9A5E-AFBF4373C9F4}" srcId="{FFCA3963-52EA-4D1C-8024-BAB700639CF5}" destId="{55B91B28-1211-44C6-9E32-8E915AF85CE4}" srcOrd="0" destOrd="0" parTransId="{39FB2514-7C21-4DF4-AF86-C994EDED14CE}" sibTransId="{855F2636-42E0-4262-ADF3-314B42F7A2DC}"/>
    <dgm:cxn modelId="{13A7F7C6-B657-400F-9DFB-15C5A3633DAE}" srcId="{FFCA3963-52EA-4D1C-8024-BAB700639CF5}" destId="{95C42AB6-30B2-498C-AAC1-1B1CA6CC4209}" srcOrd="1" destOrd="0" parTransId="{B431FDC4-D2DF-4077-8E70-8E96A3C33804}" sibTransId="{BB6F9E55-421D-490A-BB32-27E4715173B7}"/>
    <dgm:cxn modelId="{B36525F0-7A9E-43F6-A2EC-A09E1BDAABDB}" srcId="{4A93705C-5AD3-4FED-A6F1-4EAA4306B227}" destId="{FFCA3963-52EA-4D1C-8024-BAB700639CF5}" srcOrd="0" destOrd="0" parTransId="{A02B8176-DF56-444E-95A9-DBCC5AA52729}" sibTransId="{9C34C2B1-372A-40BE-A5A2-CC6573751768}"/>
    <dgm:cxn modelId="{65A5A486-F7A1-4FA0-A4E8-B86C8048CC70}" type="presParOf" srcId="{81F5DB0C-E512-4156-A8E0-0329E1C2912D}" destId="{1169D3C1-6FCB-4257-9AA5-55AC0D3F1775}" srcOrd="0" destOrd="0" presId="urn:microsoft.com/office/officeart/2005/8/layout/lProcess2"/>
    <dgm:cxn modelId="{75D21DF8-E911-41E8-B3C3-15CD2AC358AD}" type="presParOf" srcId="{1169D3C1-6FCB-4257-9AA5-55AC0D3F1775}" destId="{2C303CF6-EC14-4E97-B212-5C8C65C79E7C}" srcOrd="0" destOrd="0" presId="urn:microsoft.com/office/officeart/2005/8/layout/lProcess2"/>
    <dgm:cxn modelId="{98CCB333-B563-4F7F-A019-3706581DBFA0}" type="presParOf" srcId="{1169D3C1-6FCB-4257-9AA5-55AC0D3F1775}" destId="{0BD271C3-C124-4E61-A84C-0EAC7AFB8572}" srcOrd="1" destOrd="0" presId="urn:microsoft.com/office/officeart/2005/8/layout/lProcess2"/>
    <dgm:cxn modelId="{41DE523F-1FCF-40ED-A4BC-73FDF5FED8C1}" type="presParOf" srcId="{1169D3C1-6FCB-4257-9AA5-55AC0D3F1775}" destId="{7C01B283-C4E1-490B-B889-9936E7994F28}" srcOrd="2" destOrd="0" presId="urn:microsoft.com/office/officeart/2005/8/layout/lProcess2"/>
    <dgm:cxn modelId="{90854FDF-661E-487C-B464-4B0A19CEE5BA}" type="presParOf" srcId="{7C01B283-C4E1-490B-B889-9936E7994F28}" destId="{3DAB0481-C3B3-480E-99A0-CB18A8FC9802}" srcOrd="0" destOrd="0" presId="urn:microsoft.com/office/officeart/2005/8/layout/lProcess2"/>
    <dgm:cxn modelId="{63DCC5B6-100D-4C02-B3A9-6615C9E7D720}" type="presParOf" srcId="{3DAB0481-C3B3-480E-99A0-CB18A8FC9802}" destId="{ABBA1657-CBC8-4AEB-B6FA-51F51BEA086C}" srcOrd="0" destOrd="0" presId="urn:microsoft.com/office/officeart/2005/8/layout/lProcess2"/>
    <dgm:cxn modelId="{BE1101DB-BFBF-49D2-A50E-16D56D86E132}" type="presParOf" srcId="{3DAB0481-C3B3-480E-99A0-CB18A8FC9802}" destId="{7BAA4BEA-0A20-436F-81CA-469D578980D6}" srcOrd="1" destOrd="0" presId="urn:microsoft.com/office/officeart/2005/8/layout/lProcess2"/>
    <dgm:cxn modelId="{FB0F6E10-B38E-4B3F-BD1E-D565A8A73A93}" type="presParOf" srcId="{3DAB0481-C3B3-480E-99A0-CB18A8FC9802}" destId="{6FC1E520-DA8E-4108-98C7-D375C8BE00BD}"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93705C-5AD3-4FED-A6F1-4EAA4306B227}"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6A090E40-65FA-476F-92F4-556EF0C4D016}">
      <dgm:prSet phldr="0" custT="1"/>
      <dgm:spPr/>
      <dgm:t>
        <a:bodyPr/>
        <a:lstStyle/>
        <a:p>
          <a:r>
            <a:rPr lang="en-US" sz="3600" b="1">
              <a:solidFill>
                <a:schemeClr val="tx1">
                  <a:lumMod val="75000"/>
                  <a:lumOff val="25000"/>
                </a:schemeClr>
              </a:solidFill>
              <a:latin typeface="Century Gothic"/>
            </a:rPr>
            <a:t>Processing</a:t>
          </a:r>
        </a:p>
      </dgm:t>
    </dgm:pt>
    <dgm:pt modelId="{75FBD8D4-C25C-412A-B328-9CD53674523A}" type="parTrans" cxnId="{522E12EE-F725-40EB-B4AF-9FBA23687352}">
      <dgm:prSet/>
      <dgm:spPr/>
      <dgm:t>
        <a:bodyPr/>
        <a:lstStyle/>
        <a:p>
          <a:endParaRPr lang="en-US"/>
        </a:p>
      </dgm:t>
    </dgm:pt>
    <dgm:pt modelId="{E757770B-DD5D-420C-89AD-B86EE51049A6}" type="sibTrans" cxnId="{522E12EE-F725-40EB-B4AF-9FBA23687352}">
      <dgm:prSet/>
      <dgm:spPr/>
      <dgm:t>
        <a:bodyPr/>
        <a:lstStyle/>
        <a:p>
          <a:endParaRPr lang="en-US"/>
        </a:p>
      </dgm:t>
    </dgm:pt>
    <dgm:pt modelId="{44CBC1E1-3AED-461B-8C3E-68054FD53D8F}">
      <dgm:prSet phldr="0" custT="1"/>
      <dgm:spPr/>
      <dgm:t>
        <a:bodyPr/>
        <a:lstStyle/>
        <a:p>
          <a:pPr rtl="0"/>
          <a:r>
            <a:rPr lang="en-US" sz="2000" b="1">
              <a:latin typeface="Century Gothic"/>
            </a:rPr>
            <a:t>Cloud masking &amp; mean pixel value (GEE)</a:t>
          </a:r>
        </a:p>
      </dgm:t>
    </dgm:pt>
    <dgm:pt modelId="{1989D2B3-15E8-4180-BE21-D735D70B1B54}" type="parTrans" cxnId="{0A45FCFC-EE89-42EA-A09A-7FEDA748ABDC}">
      <dgm:prSet/>
      <dgm:spPr/>
      <dgm:t>
        <a:bodyPr/>
        <a:lstStyle/>
        <a:p>
          <a:endParaRPr lang="en-US"/>
        </a:p>
      </dgm:t>
    </dgm:pt>
    <dgm:pt modelId="{D83F03F6-503C-45C6-B235-D589EBDD2DA5}" type="sibTrans" cxnId="{0A45FCFC-EE89-42EA-A09A-7FEDA748ABDC}">
      <dgm:prSet/>
      <dgm:spPr/>
      <dgm:t>
        <a:bodyPr/>
        <a:lstStyle/>
        <a:p>
          <a:endParaRPr lang="en-US"/>
        </a:p>
      </dgm:t>
    </dgm:pt>
    <dgm:pt modelId="{8F521501-3552-42F2-A513-5D79AA207663}">
      <dgm:prSet phldr="0" custT="1"/>
      <dgm:spPr/>
      <dgm:t>
        <a:bodyPr/>
        <a:lstStyle/>
        <a:p>
          <a:pPr rtl="0"/>
          <a:r>
            <a:rPr lang="en-US" sz="1850" b="1">
              <a:latin typeface="Century Gothic"/>
            </a:rPr>
            <a:t>Project to State Plane &amp; clip to Milwaukee County (GIS)</a:t>
          </a:r>
        </a:p>
      </dgm:t>
    </dgm:pt>
    <dgm:pt modelId="{ADCFD21B-28C3-4E76-A9DE-D732BAE45E17}" type="parTrans" cxnId="{C96EF98B-5420-48EB-9453-E29B00CE84BC}">
      <dgm:prSet/>
      <dgm:spPr/>
      <dgm:t>
        <a:bodyPr/>
        <a:lstStyle/>
        <a:p>
          <a:endParaRPr lang="en-US"/>
        </a:p>
      </dgm:t>
    </dgm:pt>
    <dgm:pt modelId="{E4B30710-46AC-41BF-BA57-011A25801CCC}" type="sibTrans" cxnId="{C96EF98B-5420-48EB-9453-E29B00CE84BC}">
      <dgm:prSet/>
      <dgm:spPr/>
      <dgm:t>
        <a:bodyPr/>
        <a:lstStyle/>
        <a:p>
          <a:endParaRPr lang="en-US"/>
        </a:p>
      </dgm:t>
    </dgm:pt>
    <dgm:pt modelId="{70C4F32C-5A21-4E7D-A429-47C735C1EB61}">
      <dgm:prSet phldr="0" custT="1"/>
      <dgm:spPr/>
      <dgm:t>
        <a:bodyPr/>
        <a:lstStyle/>
        <a:p>
          <a:pPr rtl="0"/>
          <a:r>
            <a:rPr lang="en-US" sz="2000" b="1">
              <a:latin typeface="Century Gothic"/>
            </a:rPr>
            <a:t>Zonal statistics (GIS)</a:t>
          </a:r>
        </a:p>
      </dgm:t>
    </dgm:pt>
    <dgm:pt modelId="{7FCF8774-AC70-4521-A330-0DD24B8F3B10}" type="parTrans" cxnId="{FF8F3D77-33DD-4E87-B8D2-E48703320EDD}">
      <dgm:prSet/>
      <dgm:spPr/>
      <dgm:t>
        <a:bodyPr/>
        <a:lstStyle/>
        <a:p>
          <a:endParaRPr lang="en-US"/>
        </a:p>
      </dgm:t>
    </dgm:pt>
    <dgm:pt modelId="{CBE4969D-AA7D-459E-9750-D923369B01B0}" type="sibTrans" cxnId="{FF8F3D77-33DD-4E87-B8D2-E48703320EDD}">
      <dgm:prSet/>
      <dgm:spPr/>
      <dgm:t>
        <a:bodyPr/>
        <a:lstStyle/>
        <a:p>
          <a:endParaRPr lang="en-US"/>
        </a:p>
      </dgm:t>
    </dgm:pt>
    <dgm:pt modelId="{81F5DB0C-E512-4156-A8E0-0329E1C2912D}" type="pres">
      <dgm:prSet presAssocID="{4A93705C-5AD3-4FED-A6F1-4EAA4306B227}" presName="theList" presStyleCnt="0">
        <dgm:presLayoutVars>
          <dgm:dir/>
          <dgm:animLvl val="lvl"/>
          <dgm:resizeHandles val="exact"/>
        </dgm:presLayoutVars>
      </dgm:prSet>
      <dgm:spPr/>
    </dgm:pt>
    <dgm:pt modelId="{6F7D465E-1AF8-4371-BF6C-E22BBC25302B}" type="pres">
      <dgm:prSet presAssocID="{6A090E40-65FA-476F-92F4-556EF0C4D016}" presName="compNode" presStyleCnt="0"/>
      <dgm:spPr/>
    </dgm:pt>
    <dgm:pt modelId="{A118C47A-450E-4EDF-B143-21EFE3F5E59E}" type="pres">
      <dgm:prSet presAssocID="{6A090E40-65FA-476F-92F4-556EF0C4D016}" presName="aNode" presStyleLbl="bgShp" presStyleIdx="0" presStyleCnt="1"/>
      <dgm:spPr/>
    </dgm:pt>
    <dgm:pt modelId="{DEEE66CA-5F42-4F39-920A-C753DFCBE5A5}" type="pres">
      <dgm:prSet presAssocID="{6A090E40-65FA-476F-92F4-556EF0C4D016}" presName="textNode" presStyleLbl="bgShp" presStyleIdx="0" presStyleCnt="1"/>
      <dgm:spPr/>
    </dgm:pt>
    <dgm:pt modelId="{0EA3C355-B5C7-484E-88AD-C43E7C35B926}" type="pres">
      <dgm:prSet presAssocID="{6A090E40-65FA-476F-92F4-556EF0C4D016}" presName="compChildNode" presStyleCnt="0"/>
      <dgm:spPr/>
    </dgm:pt>
    <dgm:pt modelId="{F6A4784D-D10B-43CF-BB40-1A931962F4A3}" type="pres">
      <dgm:prSet presAssocID="{6A090E40-65FA-476F-92F4-556EF0C4D016}" presName="theInnerList" presStyleCnt="0"/>
      <dgm:spPr/>
    </dgm:pt>
    <dgm:pt modelId="{37091C7C-1410-4028-A561-BD8F402FB3D3}" type="pres">
      <dgm:prSet presAssocID="{44CBC1E1-3AED-461B-8C3E-68054FD53D8F}" presName="childNode" presStyleLbl="node1" presStyleIdx="0" presStyleCnt="3">
        <dgm:presLayoutVars>
          <dgm:bulletEnabled val="1"/>
        </dgm:presLayoutVars>
      </dgm:prSet>
      <dgm:spPr/>
    </dgm:pt>
    <dgm:pt modelId="{7B2AE763-D9CB-4854-952F-5222D7F1625C}" type="pres">
      <dgm:prSet presAssocID="{44CBC1E1-3AED-461B-8C3E-68054FD53D8F}" presName="aSpace2" presStyleCnt="0"/>
      <dgm:spPr/>
    </dgm:pt>
    <dgm:pt modelId="{21F19986-D58B-4E2A-B90C-237B542C9D2E}" type="pres">
      <dgm:prSet presAssocID="{8F521501-3552-42F2-A513-5D79AA207663}" presName="childNode" presStyleLbl="node1" presStyleIdx="1" presStyleCnt="3">
        <dgm:presLayoutVars>
          <dgm:bulletEnabled val="1"/>
        </dgm:presLayoutVars>
      </dgm:prSet>
      <dgm:spPr/>
    </dgm:pt>
    <dgm:pt modelId="{686AFC23-FE15-48AC-906A-86052C605F8D}" type="pres">
      <dgm:prSet presAssocID="{8F521501-3552-42F2-A513-5D79AA207663}" presName="aSpace2" presStyleCnt="0"/>
      <dgm:spPr/>
    </dgm:pt>
    <dgm:pt modelId="{E16B7B00-E41C-425A-B200-8286AF820F74}" type="pres">
      <dgm:prSet presAssocID="{70C4F32C-5A21-4E7D-A429-47C735C1EB61}" presName="childNode" presStyleLbl="node1" presStyleIdx="2" presStyleCnt="3">
        <dgm:presLayoutVars>
          <dgm:bulletEnabled val="1"/>
        </dgm:presLayoutVars>
      </dgm:prSet>
      <dgm:spPr/>
    </dgm:pt>
  </dgm:ptLst>
  <dgm:cxnLst>
    <dgm:cxn modelId="{D7E29415-912D-4B4C-A087-45C932EC5566}" type="presOf" srcId="{6A090E40-65FA-476F-92F4-556EF0C4D016}" destId="{A118C47A-450E-4EDF-B143-21EFE3F5E59E}" srcOrd="0" destOrd="0" presId="urn:microsoft.com/office/officeart/2005/8/layout/lProcess2"/>
    <dgm:cxn modelId="{BA8B076F-4A5E-4215-9CEF-630EB4E2ABCA}" type="presOf" srcId="{44CBC1E1-3AED-461B-8C3E-68054FD53D8F}" destId="{37091C7C-1410-4028-A561-BD8F402FB3D3}" srcOrd="0" destOrd="0" presId="urn:microsoft.com/office/officeart/2005/8/layout/lProcess2"/>
    <dgm:cxn modelId="{C91B7C73-59C8-4B47-B64A-AC60AE5A0FF7}" type="presOf" srcId="{4A93705C-5AD3-4FED-A6F1-4EAA4306B227}" destId="{81F5DB0C-E512-4156-A8E0-0329E1C2912D}" srcOrd="0" destOrd="0" presId="urn:microsoft.com/office/officeart/2005/8/layout/lProcess2"/>
    <dgm:cxn modelId="{FF8F3D77-33DD-4E87-B8D2-E48703320EDD}" srcId="{6A090E40-65FA-476F-92F4-556EF0C4D016}" destId="{70C4F32C-5A21-4E7D-A429-47C735C1EB61}" srcOrd="2" destOrd="0" parTransId="{7FCF8774-AC70-4521-A330-0DD24B8F3B10}" sibTransId="{CBE4969D-AA7D-459E-9750-D923369B01B0}"/>
    <dgm:cxn modelId="{C96EF98B-5420-48EB-9453-E29B00CE84BC}" srcId="{6A090E40-65FA-476F-92F4-556EF0C4D016}" destId="{8F521501-3552-42F2-A513-5D79AA207663}" srcOrd="1" destOrd="0" parTransId="{ADCFD21B-28C3-4E76-A9DE-D732BAE45E17}" sibTransId="{E4B30710-46AC-41BF-BA57-011A25801CCC}"/>
    <dgm:cxn modelId="{F6978395-A001-429B-9F8E-A202F2DFE0EE}" type="presOf" srcId="{70C4F32C-5A21-4E7D-A429-47C735C1EB61}" destId="{E16B7B00-E41C-425A-B200-8286AF820F74}" srcOrd="0" destOrd="0" presId="urn:microsoft.com/office/officeart/2005/8/layout/lProcess2"/>
    <dgm:cxn modelId="{E46891E6-CA9A-4B36-981D-91C4CCA13306}" type="presOf" srcId="{8F521501-3552-42F2-A513-5D79AA207663}" destId="{21F19986-D58B-4E2A-B90C-237B542C9D2E}" srcOrd="0" destOrd="0" presId="urn:microsoft.com/office/officeart/2005/8/layout/lProcess2"/>
    <dgm:cxn modelId="{522E12EE-F725-40EB-B4AF-9FBA23687352}" srcId="{4A93705C-5AD3-4FED-A6F1-4EAA4306B227}" destId="{6A090E40-65FA-476F-92F4-556EF0C4D016}" srcOrd="0" destOrd="0" parTransId="{75FBD8D4-C25C-412A-B328-9CD53674523A}" sibTransId="{E757770B-DD5D-420C-89AD-B86EE51049A6}"/>
    <dgm:cxn modelId="{AC9DC5F4-43C5-4C21-8D71-61CBCEA2B351}" type="presOf" srcId="{6A090E40-65FA-476F-92F4-556EF0C4D016}" destId="{DEEE66CA-5F42-4F39-920A-C753DFCBE5A5}" srcOrd="1" destOrd="0" presId="urn:microsoft.com/office/officeart/2005/8/layout/lProcess2"/>
    <dgm:cxn modelId="{0A45FCFC-EE89-42EA-A09A-7FEDA748ABDC}" srcId="{6A090E40-65FA-476F-92F4-556EF0C4D016}" destId="{44CBC1E1-3AED-461B-8C3E-68054FD53D8F}" srcOrd="0" destOrd="0" parTransId="{1989D2B3-15E8-4180-BE21-D735D70B1B54}" sibTransId="{D83F03F6-503C-45C6-B235-D589EBDD2DA5}"/>
    <dgm:cxn modelId="{49B0D616-EEE7-4A03-B48C-5783943B0925}" type="presParOf" srcId="{81F5DB0C-E512-4156-A8E0-0329E1C2912D}" destId="{6F7D465E-1AF8-4371-BF6C-E22BBC25302B}" srcOrd="0" destOrd="0" presId="urn:microsoft.com/office/officeart/2005/8/layout/lProcess2"/>
    <dgm:cxn modelId="{9769E4DD-0B99-464A-BF2E-49463A93498B}" type="presParOf" srcId="{6F7D465E-1AF8-4371-BF6C-E22BBC25302B}" destId="{A118C47A-450E-4EDF-B143-21EFE3F5E59E}" srcOrd="0" destOrd="0" presId="urn:microsoft.com/office/officeart/2005/8/layout/lProcess2"/>
    <dgm:cxn modelId="{9A9C6761-20D9-4452-B202-CFC2E2DD4BFC}" type="presParOf" srcId="{6F7D465E-1AF8-4371-BF6C-E22BBC25302B}" destId="{DEEE66CA-5F42-4F39-920A-C753DFCBE5A5}" srcOrd="1" destOrd="0" presId="urn:microsoft.com/office/officeart/2005/8/layout/lProcess2"/>
    <dgm:cxn modelId="{DAB186E6-5835-48B0-813E-CE2F7E959184}" type="presParOf" srcId="{6F7D465E-1AF8-4371-BF6C-E22BBC25302B}" destId="{0EA3C355-B5C7-484E-88AD-C43E7C35B926}" srcOrd="2" destOrd="0" presId="urn:microsoft.com/office/officeart/2005/8/layout/lProcess2"/>
    <dgm:cxn modelId="{7B397AA3-E894-43A4-968A-3705FDBC9F2F}" type="presParOf" srcId="{0EA3C355-B5C7-484E-88AD-C43E7C35B926}" destId="{F6A4784D-D10B-43CF-BB40-1A931962F4A3}" srcOrd="0" destOrd="0" presId="urn:microsoft.com/office/officeart/2005/8/layout/lProcess2"/>
    <dgm:cxn modelId="{59FB935F-6E82-4551-973D-B14C175CDA64}" type="presParOf" srcId="{F6A4784D-D10B-43CF-BB40-1A931962F4A3}" destId="{37091C7C-1410-4028-A561-BD8F402FB3D3}" srcOrd="0" destOrd="0" presId="urn:microsoft.com/office/officeart/2005/8/layout/lProcess2"/>
    <dgm:cxn modelId="{463F6DB3-1BFF-4BD7-A800-738E1AF6AE9B}" type="presParOf" srcId="{F6A4784D-D10B-43CF-BB40-1A931962F4A3}" destId="{7B2AE763-D9CB-4854-952F-5222D7F1625C}" srcOrd="1" destOrd="0" presId="urn:microsoft.com/office/officeart/2005/8/layout/lProcess2"/>
    <dgm:cxn modelId="{1A3170D2-7EC4-436E-B570-004532F5ECD9}" type="presParOf" srcId="{F6A4784D-D10B-43CF-BB40-1A931962F4A3}" destId="{21F19986-D58B-4E2A-B90C-237B542C9D2E}" srcOrd="2" destOrd="0" presId="urn:microsoft.com/office/officeart/2005/8/layout/lProcess2"/>
    <dgm:cxn modelId="{C7968285-AB99-4882-8793-DDAC24053BB0}" type="presParOf" srcId="{F6A4784D-D10B-43CF-BB40-1A931962F4A3}" destId="{686AFC23-FE15-48AC-906A-86052C605F8D}" srcOrd="3" destOrd="0" presId="urn:microsoft.com/office/officeart/2005/8/layout/lProcess2"/>
    <dgm:cxn modelId="{CB46C783-497A-4014-B6AC-0849BFA9830E}" type="presParOf" srcId="{F6A4784D-D10B-43CF-BB40-1A931962F4A3}" destId="{E16B7B00-E41C-425A-B200-8286AF820F74}" srcOrd="4"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93705C-5AD3-4FED-A6F1-4EAA4306B227}" type="doc">
      <dgm:prSet loTypeId="urn:microsoft.com/office/officeart/2005/8/layout/lProcess2" loCatId="list" qsTypeId="urn:microsoft.com/office/officeart/2005/8/quickstyle/simple1" qsCatId="simple" csTypeId="urn:microsoft.com/office/officeart/2005/8/colors/accent6_2" csCatId="accent6" phldr="1"/>
      <dgm:spPr/>
      <dgm:t>
        <a:bodyPr/>
        <a:lstStyle/>
        <a:p>
          <a:endParaRPr lang="en-US"/>
        </a:p>
      </dgm:t>
    </dgm:pt>
    <dgm:pt modelId="{28218748-BD65-4407-A556-7597D7DA79EC}">
      <dgm:prSet phldr="0" custT="1"/>
      <dgm:spPr/>
      <dgm:t>
        <a:bodyPr/>
        <a:lstStyle/>
        <a:p>
          <a:r>
            <a:rPr lang="en-US" sz="3600" b="1">
              <a:solidFill>
                <a:schemeClr val="tx1">
                  <a:lumMod val="75000"/>
                  <a:lumOff val="25000"/>
                </a:schemeClr>
              </a:solidFill>
              <a:latin typeface="Century Gothic"/>
            </a:rPr>
            <a:t>Outputs</a:t>
          </a:r>
        </a:p>
      </dgm:t>
    </dgm:pt>
    <dgm:pt modelId="{71D85B92-FC94-4D69-AE30-579A54FF20EC}" type="parTrans" cxnId="{2AAE36B3-BB9F-4175-ABDE-0CB1E98AB081}">
      <dgm:prSet/>
      <dgm:spPr/>
      <dgm:t>
        <a:bodyPr/>
        <a:lstStyle/>
        <a:p>
          <a:endParaRPr lang="en-US"/>
        </a:p>
      </dgm:t>
    </dgm:pt>
    <dgm:pt modelId="{A8BADD38-054D-44F6-9535-698A609A8246}" type="sibTrans" cxnId="{2AAE36B3-BB9F-4175-ABDE-0CB1E98AB081}">
      <dgm:prSet/>
      <dgm:spPr/>
      <dgm:t>
        <a:bodyPr/>
        <a:lstStyle/>
        <a:p>
          <a:endParaRPr lang="en-US"/>
        </a:p>
      </dgm:t>
    </dgm:pt>
    <dgm:pt modelId="{4735CA09-9954-4F93-8CA0-FEBC572EA966}">
      <dgm:prSet phldr="0" custT="1"/>
      <dgm:spPr/>
      <dgm:t>
        <a:bodyPr/>
        <a:lstStyle/>
        <a:p>
          <a:pPr rtl="0"/>
          <a:r>
            <a:rPr lang="en-US" sz="2000" b="1">
              <a:latin typeface="Century Gothic"/>
            </a:rPr>
            <a:t>Daytime &amp; Nighttime LST</a:t>
          </a:r>
        </a:p>
      </dgm:t>
    </dgm:pt>
    <dgm:pt modelId="{0D1DAA50-D78F-49BB-B088-91EDC40B58F2}" type="parTrans" cxnId="{55061E8C-84EB-47F8-8496-B878AF145191}">
      <dgm:prSet/>
      <dgm:spPr/>
      <dgm:t>
        <a:bodyPr/>
        <a:lstStyle/>
        <a:p>
          <a:endParaRPr lang="en-US"/>
        </a:p>
      </dgm:t>
    </dgm:pt>
    <dgm:pt modelId="{D1F30B86-6697-445D-867F-3E913F34FCFF}" type="sibTrans" cxnId="{55061E8C-84EB-47F8-8496-B878AF145191}">
      <dgm:prSet/>
      <dgm:spPr/>
      <dgm:t>
        <a:bodyPr/>
        <a:lstStyle/>
        <a:p>
          <a:endParaRPr lang="en-US"/>
        </a:p>
      </dgm:t>
    </dgm:pt>
    <dgm:pt modelId="{26017C2F-2663-4835-B4F7-E2AFCAA7D322}">
      <dgm:prSet phldr="0" custT="1"/>
      <dgm:spPr/>
      <dgm:t>
        <a:bodyPr/>
        <a:lstStyle/>
        <a:p>
          <a:pPr rtl="0"/>
          <a:r>
            <a:rPr lang="en-US" sz="1700" b="1">
              <a:latin typeface="Century Gothic"/>
            </a:rPr>
            <a:t>Shade fraction, building intensity, albedo by land use</a:t>
          </a:r>
        </a:p>
      </dgm:t>
    </dgm:pt>
    <dgm:pt modelId="{73BF893C-861D-48F6-A25D-CE48DBFFBE62}" type="parTrans" cxnId="{2FFADB53-3F43-4F92-9DFE-4084FD87FFE3}">
      <dgm:prSet/>
      <dgm:spPr/>
      <dgm:t>
        <a:bodyPr/>
        <a:lstStyle/>
        <a:p>
          <a:endParaRPr lang="en-US"/>
        </a:p>
      </dgm:t>
    </dgm:pt>
    <dgm:pt modelId="{07676E99-F6F3-43B7-9FF5-55FE7AAF7562}" type="sibTrans" cxnId="{2FFADB53-3F43-4F92-9DFE-4084FD87FFE3}">
      <dgm:prSet/>
      <dgm:spPr/>
      <dgm:t>
        <a:bodyPr/>
        <a:lstStyle/>
        <a:p>
          <a:endParaRPr lang="en-US"/>
        </a:p>
      </dgm:t>
    </dgm:pt>
    <dgm:pt modelId="{4E9BC1BB-2B61-47BC-92C9-FC3C2E329B0F}">
      <dgm:prSet phldr="0" custT="1"/>
      <dgm:spPr/>
      <dgm:t>
        <a:bodyPr/>
        <a:lstStyle/>
        <a:p>
          <a:r>
            <a:rPr lang="en-US" sz="2000" b="1">
              <a:latin typeface="Century Gothic"/>
            </a:rPr>
            <a:t>Evapotranspiration</a:t>
          </a:r>
        </a:p>
      </dgm:t>
    </dgm:pt>
    <dgm:pt modelId="{38AA9675-6103-4069-A2AA-CB1318D1590E}" type="parTrans" cxnId="{73ED5CF7-7225-4E37-9B47-37AF8F4F0BAE}">
      <dgm:prSet/>
      <dgm:spPr/>
      <dgm:t>
        <a:bodyPr/>
        <a:lstStyle/>
        <a:p>
          <a:endParaRPr lang="en-US"/>
        </a:p>
      </dgm:t>
    </dgm:pt>
    <dgm:pt modelId="{EA6C86A0-B1B3-4087-80BB-644FE4E7C0A2}" type="sibTrans" cxnId="{73ED5CF7-7225-4E37-9B47-37AF8F4F0BAE}">
      <dgm:prSet/>
      <dgm:spPr/>
      <dgm:t>
        <a:bodyPr/>
        <a:lstStyle/>
        <a:p>
          <a:endParaRPr lang="en-US"/>
        </a:p>
      </dgm:t>
    </dgm:pt>
    <dgm:pt modelId="{81F5DB0C-E512-4156-A8E0-0329E1C2912D}" type="pres">
      <dgm:prSet presAssocID="{4A93705C-5AD3-4FED-A6F1-4EAA4306B227}" presName="theList" presStyleCnt="0">
        <dgm:presLayoutVars>
          <dgm:dir/>
          <dgm:animLvl val="lvl"/>
          <dgm:resizeHandles val="exact"/>
        </dgm:presLayoutVars>
      </dgm:prSet>
      <dgm:spPr/>
    </dgm:pt>
    <dgm:pt modelId="{97785968-39D2-4B36-8A75-4D460B34CE43}" type="pres">
      <dgm:prSet presAssocID="{28218748-BD65-4407-A556-7597D7DA79EC}" presName="compNode" presStyleCnt="0"/>
      <dgm:spPr/>
    </dgm:pt>
    <dgm:pt modelId="{4AF39DF9-86FC-4300-B595-8708C3C7666A}" type="pres">
      <dgm:prSet presAssocID="{28218748-BD65-4407-A556-7597D7DA79EC}" presName="aNode" presStyleLbl="bgShp" presStyleIdx="0" presStyleCnt="1"/>
      <dgm:spPr/>
    </dgm:pt>
    <dgm:pt modelId="{355D4737-EBEA-48B1-AE36-7288B828A130}" type="pres">
      <dgm:prSet presAssocID="{28218748-BD65-4407-A556-7597D7DA79EC}" presName="textNode" presStyleLbl="bgShp" presStyleIdx="0" presStyleCnt="1"/>
      <dgm:spPr/>
    </dgm:pt>
    <dgm:pt modelId="{5B707379-3580-4437-84CB-0A31C3659436}" type="pres">
      <dgm:prSet presAssocID="{28218748-BD65-4407-A556-7597D7DA79EC}" presName="compChildNode" presStyleCnt="0"/>
      <dgm:spPr/>
    </dgm:pt>
    <dgm:pt modelId="{8518FDEA-09A4-43C0-908D-EBCE550097FE}" type="pres">
      <dgm:prSet presAssocID="{28218748-BD65-4407-A556-7597D7DA79EC}" presName="theInnerList" presStyleCnt="0"/>
      <dgm:spPr/>
    </dgm:pt>
    <dgm:pt modelId="{223A18D6-85CB-4AD7-B463-93C8F4726AB5}" type="pres">
      <dgm:prSet presAssocID="{4E9BC1BB-2B61-47BC-92C9-FC3C2E329B0F}" presName="childNode" presStyleLbl="node1" presStyleIdx="0" presStyleCnt="3">
        <dgm:presLayoutVars>
          <dgm:bulletEnabled val="1"/>
        </dgm:presLayoutVars>
      </dgm:prSet>
      <dgm:spPr/>
    </dgm:pt>
    <dgm:pt modelId="{02070835-73C9-4D32-80B7-87ED62C97232}" type="pres">
      <dgm:prSet presAssocID="{4E9BC1BB-2B61-47BC-92C9-FC3C2E329B0F}" presName="aSpace2" presStyleCnt="0"/>
      <dgm:spPr/>
    </dgm:pt>
    <dgm:pt modelId="{51BC1CD5-2C32-45A5-B4BD-B589347F6906}" type="pres">
      <dgm:prSet presAssocID="{4735CA09-9954-4F93-8CA0-FEBC572EA966}" presName="childNode" presStyleLbl="node1" presStyleIdx="1" presStyleCnt="3">
        <dgm:presLayoutVars>
          <dgm:bulletEnabled val="1"/>
        </dgm:presLayoutVars>
      </dgm:prSet>
      <dgm:spPr/>
    </dgm:pt>
    <dgm:pt modelId="{916CB8AF-98DA-4DD8-A8BB-81DEE0D3E179}" type="pres">
      <dgm:prSet presAssocID="{4735CA09-9954-4F93-8CA0-FEBC572EA966}" presName="aSpace2" presStyleCnt="0"/>
      <dgm:spPr/>
    </dgm:pt>
    <dgm:pt modelId="{469FBEF9-E443-41A3-9911-B10188B8B8C4}" type="pres">
      <dgm:prSet presAssocID="{26017C2F-2663-4835-B4F7-E2AFCAA7D322}" presName="childNode" presStyleLbl="node1" presStyleIdx="2" presStyleCnt="3">
        <dgm:presLayoutVars>
          <dgm:bulletEnabled val="1"/>
        </dgm:presLayoutVars>
      </dgm:prSet>
      <dgm:spPr/>
    </dgm:pt>
  </dgm:ptLst>
  <dgm:cxnLst>
    <dgm:cxn modelId="{ACE68D25-DFCC-48BB-AAA1-FD0E443AEEF7}" type="presOf" srcId="{28218748-BD65-4407-A556-7597D7DA79EC}" destId="{355D4737-EBEA-48B1-AE36-7288B828A130}" srcOrd="1" destOrd="0" presId="urn:microsoft.com/office/officeart/2005/8/layout/lProcess2"/>
    <dgm:cxn modelId="{C91B7C73-59C8-4B47-B64A-AC60AE5A0FF7}" type="presOf" srcId="{4A93705C-5AD3-4FED-A6F1-4EAA4306B227}" destId="{81F5DB0C-E512-4156-A8E0-0329E1C2912D}" srcOrd="0" destOrd="0" presId="urn:microsoft.com/office/officeart/2005/8/layout/lProcess2"/>
    <dgm:cxn modelId="{2FFADB53-3F43-4F92-9DFE-4084FD87FFE3}" srcId="{28218748-BD65-4407-A556-7597D7DA79EC}" destId="{26017C2F-2663-4835-B4F7-E2AFCAA7D322}" srcOrd="2" destOrd="0" parTransId="{73BF893C-861D-48F6-A25D-CE48DBFFBE62}" sibTransId="{07676E99-F6F3-43B7-9FF5-55FE7AAF7562}"/>
    <dgm:cxn modelId="{65018E57-3E0B-4FDB-BD3B-D9457B2E8C00}" type="presOf" srcId="{28218748-BD65-4407-A556-7597D7DA79EC}" destId="{4AF39DF9-86FC-4300-B595-8708C3C7666A}" srcOrd="0" destOrd="0" presId="urn:microsoft.com/office/officeart/2005/8/layout/lProcess2"/>
    <dgm:cxn modelId="{1B6F2887-362C-4C6F-A734-74B1D77F97FE}" type="presOf" srcId="{4735CA09-9954-4F93-8CA0-FEBC572EA966}" destId="{51BC1CD5-2C32-45A5-B4BD-B589347F6906}" srcOrd="0" destOrd="0" presId="urn:microsoft.com/office/officeart/2005/8/layout/lProcess2"/>
    <dgm:cxn modelId="{55061E8C-84EB-47F8-8496-B878AF145191}" srcId="{28218748-BD65-4407-A556-7597D7DA79EC}" destId="{4735CA09-9954-4F93-8CA0-FEBC572EA966}" srcOrd="1" destOrd="0" parTransId="{0D1DAA50-D78F-49BB-B088-91EDC40B58F2}" sibTransId="{D1F30B86-6697-445D-867F-3E913F34FCFF}"/>
    <dgm:cxn modelId="{6E50A7A9-5715-4803-B923-87F9A9186663}" type="presOf" srcId="{26017C2F-2663-4835-B4F7-E2AFCAA7D322}" destId="{469FBEF9-E443-41A3-9911-B10188B8B8C4}" srcOrd="0" destOrd="0" presId="urn:microsoft.com/office/officeart/2005/8/layout/lProcess2"/>
    <dgm:cxn modelId="{2AAE36B3-BB9F-4175-ABDE-0CB1E98AB081}" srcId="{4A93705C-5AD3-4FED-A6F1-4EAA4306B227}" destId="{28218748-BD65-4407-A556-7597D7DA79EC}" srcOrd="0" destOrd="0" parTransId="{71D85B92-FC94-4D69-AE30-579A54FF20EC}" sibTransId="{A8BADD38-054D-44F6-9535-698A609A8246}"/>
    <dgm:cxn modelId="{2F7BFEBD-A94F-4A29-8CF0-480E32630252}" type="presOf" srcId="{4E9BC1BB-2B61-47BC-92C9-FC3C2E329B0F}" destId="{223A18D6-85CB-4AD7-B463-93C8F4726AB5}" srcOrd="0" destOrd="0" presId="urn:microsoft.com/office/officeart/2005/8/layout/lProcess2"/>
    <dgm:cxn modelId="{73ED5CF7-7225-4E37-9B47-37AF8F4F0BAE}" srcId="{28218748-BD65-4407-A556-7597D7DA79EC}" destId="{4E9BC1BB-2B61-47BC-92C9-FC3C2E329B0F}" srcOrd="0" destOrd="0" parTransId="{38AA9675-6103-4069-A2AA-CB1318D1590E}" sibTransId="{EA6C86A0-B1B3-4087-80BB-644FE4E7C0A2}"/>
    <dgm:cxn modelId="{47486165-D046-4D88-AAA1-59649C7B545E}" type="presParOf" srcId="{81F5DB0C-E512-4156-A8E0-0329E1C2912D}" destId="{97785968-39D2-4B36-8A75-4D460B34CE43}" srcOrd="0" destOrd="0" presId="urn:microsoft.com/office/officeart/2005/8/layout/lProcess2"/>
    <dgm:cxn modelId="{5C785421-C3BD-4653-96BF-79E6D6354AEF}" type="presParOf" srcId="{97785968-39D2-4B36-8A75-4D460B34CE43}" destId="{4AF39DF9-86FC-4300-B595-8708C3C7666A}" srcOrd="0" destOrd="0" presId="urn:microsoft.com/office/officeart/2005/8/layout/lProcess2"/>
    <dgm:cxn modelId="{33CCFECC-61A4-40F9-8879-F9579698607D}" type="presParOf" srcId="{97785968-39D2-4B36-8A75-4D460B34CE43}" destId="{355D4737-EBEA-48B1-AE36-7288B828A130}" srcOrd="1" destOrd="0" presId="urn:microsoft.com/office/officeart/2005/8/layout/lProcess2"/>
    <dgm:cxn modelId="{86C93007-C099-4E15-B207-960BF07685D3}" type="presParOf" srcId="{97785968-39D2-4B36-8A75-4D460B34CE43}" destId="{5B707379-3580-4437-84CB-0A31C3659436}" srcOrd="2" destOrd="0" presId="urn:microsoft.com/office/officeart/2005/8/layout/lProcess2"/>
    <dgm:cxn modelId="{3A0268C9-6FDB-45A1-944D-4BE42971DA04}" type="presParOf" srcId="{5B707379-3580-4437-84CB-0A31C3659436}" destId="{8518FDEA-09A4-43C0-908D-EBCE550097FE}" srcOrd="0" destOrd="0" presId="urn:microsoft.com/office/officeart/2005/8/layout/lProcess2"/>
    <dgm:cxn modelId="{23703716-D542-4868-887A-62CFB15159FE}" type="presParOf" srcId="{8518FDEA-09A4-43C0-908D-EBCE550097FE}" destId="{223A18D6-85CB-4AD7-B463-93C8F4726AB5}" srcOrd="0" destOrd="0" presId="urn:microsoft.com/office/officeart/2005/8/layout/lProcess2"/>
    <dgm:cxn modelId="{FE17195E-5C56-4381-970F-EBEA9C35BB43}" type="presParOf" srcId="{8518FDEA-09A4-43C0-908D-EBCE550097FE}" destId="{02070835-73C9-4D32-80B7-87ED62C97232}" srcOrd="1" destOrd="0" presId="urn:microsoft.com/office/officeart/2005/8/layout/lProcess2"/>
    <dgm:cxn modelId="{1CE1B21E-F456-4921-8710-CAA2545F8554}" type="presParOf" srcId="{8518FDEA-09A4-43C0-908D-EBCE550097FE}" destId="{51BC1CD5-2C32-45A5-B4BD-B589347F6906}" srcOrd="2" destOrd="0" presId="urn:microsoft.com/office/officeart/2005/8/layout/lProcess2"/>
    <dgm:cxn modelId="{025C028F-AB29-4A8F-ACD1-08D7C6DA41A0}" type="presParOf" srcId="{8518FDEA-09A4-43C0-908D-EBCE550097FE}" destId="{916CB8AF-98DA-4DD8-A8BB-81DEE0D3E179}" srcOrd="3" destOrd="0" presId="urn:microsoft.com/office/officeart/2005/8/layout/lProcess2"/>
    <dgm:cxn modelId="{D2C1580B-A7E9-45C3-B856-575976B363ED}" type="presParOf" srcId="{8518FDEA-09A4-43C0-908D-EBCE550097FE}" destId="{469FBEF9-E443-41A3-9911-B10188B8B8C4}" srcOrd="4" destOrd="0" presId="urn:microsoft.com/office/officeart/2005/8/layout/l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C0E4D3-ED8D-4FE6-A5D4-49444FFABC74}" type="doc">
      <dgm:prSet loTypeId="urn:microsoft.com/office/officeart/2005/8/layout/hList1" loCatId="list" qsTypeId="urn:microsoft.com/office/officeart/2005/8/quickstyle/simple1" qsCatId="simple" csTypeId="urn:microsoft.com/office/officeart/2005/8/colors/accent1_5" csCatId="accent1" phldr="1"/>
      <dgm:spPr/>
      <dgm:t>
        <a:bodyPr/>
        <a:lstStyle/>
        <a:p>
          <a:endParaRPr lang="en-US"/>
        </a:p>
      </dgm:t>
    </dgm:pt>
    <dgm:pt modelId="{6F4BFB50-688F-4CEA-820D-DCC073E8C2D6}">
      <dgm:prSet phldrT="[Text]" phldr="0"/>
      <dgm:spPr/>
      <dgm:t>
        <a:bodyPr/>
        <a:lstStyle/>
        <a:p>
          <a:r>
            <a:rPr lang="en-US" b="1">
              <a:latin typeface="Century Gothic"/>
            </a:rPr>
            <a:t>Exposure</a:t>
          </a:r>
        </a:p>
      </dgm:t>
    </dgm:pt>
    <dgm:pt modelId="{1932078A-0E29-434B-BA53-258958A3F756}" type="parTrans" cxnId="{A41E9730-130B-4B81-BFE2-76E9F73DE26B}">
      <dgm:prSet/>
      <dgm:spPr/>
      <dgm:t>
        <a:bodyPr/>
        <a:lstStyle/>
        <a:p>
          <a:endParaRPr lang="en-US"/>
        </a:p>
      </dgm:t>
    </dgm:pt>
    <dgm:pt modelId="{24B05A3B-129A-4EE5-A34B-1747403B97D0}" type="sibTrans" cxnId="{A41E9730-130B-4B81-BFE2-76E9F73DE26B}">
      <dgm:prSet/>
      <dgm:spPr/>
      <dgm:t>
        <a:bodyPr/>
        <a:lstStyle/>
        <a:p>
          <a:endParaRPr lang="en-US"/>
        </a:p>
      </dgm:t>
    </dgm:pt>
    <dgm:pt modelId="{20614F0C-2D60-4281-B3C2-ABC88790AA61}">
      <dgm:prSet phldrT="[Text]" phldr="0"/>
      <dgm:spPr/>
      <dgm:t>
        <a:bodyPr/>
        <a:lstStyle/>
        <a:p>
          <a:r>
            <a:rPr lang="en-US" b="0">
              <a:solidFill>
                <a:schemeClr val="tx1">
                  <a:lumMod val="75000"/>
                  <a:lumOff val="25000"/>
                </a:schemeClr>
              </a:solidFill>
              <a:latin typeface="Century Gothic"/>
            </a:rPr>
            <a:t>Heat mitigation</a:t>
          </a:r>
        </a:p>
      </dgm:t>
    </dgm:pt>
    <dgm:pt modelId="{99005A60-9B02-4AD7-8E17-32F9010EA87B}" type="parTrans" cxnId="{F353ED6C-6E23-480F-8BED-BD5410F0C7B3}">
      <dgm:prSet/>
      <dgm:spPr/>
      <dgm:t>
        <a:bodyPr/>
        <a:lstStyle/>
        <a:p>
          <a:endParaRPr lang="en-US"/>
        </a:p>
      </dgm:t>
    </dgm:pt>
    <dgm:pt modelId="{5B81972D-65AE-435F-96C8-6F4E55088EF5}" type="sibTrans" cxnId="{F353ED6C-6E23-480F-8BED-BD5410F0C7B3}">
      <dgm:prSet/>
      <dgm:spPr/>
      <dgm:t>
        <a:bodyPr/>
        <a:lstStyle/>
        <a:p>
          <a:endParaRPr lang="en-US"/>
        </a:p>
      </dgm:t>
    </dgm:pt>
    <dgm:pt modelId="{D92B8456-9C30-49D6-9494-CAF647385814}">
      <dgm:prSet phldrT="[Text]" phldr="0"/>
      <dgm:spPr/>
      <dgm:t>
        <a:bodyPr/>
        <a:lstStyle/>
        <a:p>
          <a:r>
            <a:rPr lang="en-US" b="1">
              <a:latin typeface="Century Gothic"/>
            </a:rPr>
            <a:t>Sensitivity</a:t>
          </a:r>
        </a:p>
      </dgm:t>
    </dgm:pt>
    <dgm:pt modelId="{7809C102-D1FA-414E-97E7-DCF9B6AFD478}" type="parTrans" cxnId="{969B806D-5D22-442D-849D-C4BA3D647490}">
      <dgm:prSet/>
      <dgm:spPr/>
      <dgm:t>
        <a:bodyPr/>
        <a:lstStyle/>
        <a:p>
          <a:endParaRPr lang="en-US"/>
        </a:p>
      </dgm:t>
    </dgm:pt>
    <dgm:pt modelId="{514CC2B5-E00D-48E6-BBBC-D5B037BDAFBA}" type="sibTrans" cxnId="{969B806D-5D22-442D-849D-C4BA3D647490}">
      <dgm:prSet/>
      <dgm:spPr/>
      <dgm:t>
        <a:bodyPr/>
        <a:lstStyle/>
        <a:p>
          <a:endParaRPr lang="en-US"/>
        </a:p>
      </dgm:t>
    </dgm:pt>
    <dgm:pt modelId="{F4EE6787-1456-4696-9981-5FFAA605961C}">
      <dgm:prSet phldr="0"/>
      <dgm:spPr/>
      <dgm:t>
        <a:bodyPr/>
        <a:lstStyle/>
        <a:p>
          <a:r>
            <a:rPr lang="en-US" b="1">
              <a:latin typeface="Century Gothic"/>
            </a:rPr>
            <a:t>Adaptivity</a:t>
          </a:r>
        </a:p>
      </dgm:t>
    </dgm:pt>
    <dgm:pt modelId="{89B0FAFE-B84D-4493-A707-37993D219306}" type="parTrans" cxnId="{E09F599D-D280-4192-84AA-894009DE8505}">
      <dgm:prSet/>
      <dgm:spPr/>
      <dgm:t>
        <a:bodyPr/>
        <a:lstStyle/>
        <a:p>
          <a:endParaRPr lang="en-US"/>
        </a:p>
      </dgm:t>
    </dgm:pt>
    <dgm:pt modelId="{B31DD390-02D3-4814-AF71-294F47C479A9}" type="sibTrans" cxnId="{E09F599D-D280-4192-84AA-894009DE8505}">
      <dgm:prSet/>
      <dgm:spPr/>
      <dgm:t>
        <a:bodyPr/>
        <a:lstStyle/>
        <a:p>
          <a:endParaRPr lang="en-US"/>
        </a:p>
      </dgm:t>
    </dgm:pt>
    <dgm:pt modelId="{941EDDAB-E3AB-4054-AF06-C0631CEE58A5}">
      <dgm:prSet phldr="0"/>
      <dgm:spPr/>
      <dgm:t>
        <a:bodyPr/>
        <a:lstStyle/>
        <a:p>
          <a:pPr algn="l" rtl="0"/>
          <a:r>
            <a:rPr lang="en-US" b="0">
              <a:solidFill>
                <a:schemeClr val="tx1">
                  <a:lumMod val="75000"/>
                  <a:lumOff val="25000"/>
                </a:schemeClr>
              </a:solidFill>
              <a:latin typeface="Century Gothic"/>
            </a:rPr>
            <a:t>High temperature</a:t>
          </a:r>
        </a:p>
      </dgm:t>
    </dgm:pt>
    <dgm:pt modelId="{031AD18F-48DB-412D-9FFD-AD877537563C}" type="parTrans" cxnId="{AF095BDD-CDA9-434A-96CE-B6D750405A04}">
      <dgm:prSet/>
      <dgm:spPr/>
      <dgm:t>
        <a:bodyPr/>
        <a:lstStyle/>
        <a:p>
          <a:endParaRPr lang="en-US"/>
        </a:p>
      </dgm:t>
    </dgm:pt>
    <dgm:pt modelId="{F6F1C5FF-9D2C-4E59-A055-52AA47818D5D}" type="sibTrans" cxnId="{AF095BDD-CDA9-434A-96CE-B6D750405A04}">
      <dgm:prSet/>
      <dgm:spPr/>
      <dgm:t>
        <a:bodyPr/>
        <a:lstStyle/>
        <a:p>
          <a:endParaRPr lang="en-US"/>
        </a:p>
      </dgm:t>
    </dgm:pt>
    <dgm:pt modelId="{A940D7D9-D490-429C-ABC5-1190AE3C8609}">
      <dgm:prSet phldr="0"/>
      <dgm:spPr/>
      <dgm:t>
        <a:bodyPr/>
        <a:lstStyle/>
        <a:p>
          <a:pPr algn="l"/>
          <a:r>
            <a:rPr lang="en-US" b="0">
              <a:solidFill>
                <a:schemeClr val="tx1">
                  <a:lumMod val="75000"/>
                  <a:lumOff val="25000"/>
                </a:schemeClr>
              </a:solidFill>
              <a:latin typeface="Century Gothic"/>
            </a:rPr>
            <a:t>Low temperature</a:t>
          </a:r>
        </a:p>
      </dgm:t>
    </dgm:pt>
    <dgm:pt modelId="{60F19620-82D3-4BE6-AEC4-D74F14EE4871}" type="parTrans" cxnId="{0B426D88-22BE-4118-8870-58A8788F74B4}">
      <dgm:prSet/>
      <dgm:spPr/>
      <dgm:t>
        <a:bodyPr/>
        <a:lstStyle/>
        <a:p>
          <a:endParaRPr lang="en-US"/>
        </a:p>
      </dgm:t>
    </dgm:pt>
    <dgm:pt modelId="{9CEEA441-F87E-4DDB-94FA-2AE79DE5183C}" type="sibTrans" cxnId="{0B426D88-22BE-4118-8870-58A8788F74B4}">
      <dgm:prSet/>
      <dgm:spPr/>
      <dgm:t>
        <a:bodyPr/>
        <a:lstStyle/>
        <a:p>
          <a:endParaRPr lang="en-US"/>
        </a:p>
      </dgm:t>
    </dgm:pt>
    <dgm:pt modelId="{DDE69CF0-0FCF-44F5-B8D9-72CCBD0B1129}">
      <dgm:prSet phldr="0"/>
      <dgm:spPr/>
      <dgm:t>
        <a:bodyPr/>
        <a:lstStyle/>
        <a:p>
          <a:pPr algn="l"/>
          <a:r>
            <a:rPr lang="en-US" b="0">
              <a:solidFill>
                <a:schemeClr val="tx1">
                  <a:lumMod val="75000"/>
                  <a:lumOff val="25000"/>
                </a:schemeClr>
              </a:solidFill>
              <a:latin typeface="Century Gothic"/>
            </a:rPr>
            <a:t>Tree cover</a:t>
          </a:r>
        </a:p>
      </dgm:t>
    </dgm:pt>
    <dgm:pt modelId="{D5D57E7F-5562-4634-9370-8F62D9415CDB}" type="parTrans" cxnId="{96E58562-01EB-465A-B457-D442266A3C32}">
      <dgm:prSet/>
      <dgm:spPr/>
      <dgm:t>
        <a:bodyPr/>
        <a:lstStyle/>
        <a:p>
          <a:endParaRPr lang="en-US"/>
        </a:p>
      </dgm:t>
    </dgm:pt>
    <dgm:pt modelId="{524AE8CD-D195-4F9D-9040-584DCBF8AE63}" type="sibTrans" cxnId="{96E58562-01EB-465A-B457-D442266A3C32}">
      <dgm:prSet/>
      <dgm:spPr/>
      <dgm:t>
        <a:bodyPr/>
        <a:lstStyle/>
        <a:p>
          <a:endParaRPr lang="en-US"/>
        </a:p>
      </dgm:t>
    </dgm:pt>
    <dgm:pt modelId="{5E46CDFA-6FC0-40B5-B5B5-E4CEDB9936A5}">
      <dgm:prSet phldr="0"/>
      <dgm:spPr/>
      <dgm:t>
        <a:bodyPr/>
        <a:lstStyle/>
        <a:p>
          <a:pPr algn="l"/>
          <a:r>
            <a:rPr lang="en-US" b="0">
              <a:solidFill>
                <a:schemeClr val="tx1">
                  <a:lumMod val="75000"/>
                  <a:lumOff val="25000"/>
                </a:schemeClr>
              </a:solidFill>
              <a:latin typeface="Century Gothic"/>
            </a:rPr>
            <a:t>Albedo</a:t>
          </a:r>
        </a:p>
      </dgm:t>
    </dgm:pt>
    <dgm:pt modelId="{38205EA0-25F0-4982-9A74-A1853AFA2508}" type="parTrans" cxnId="{CFA12DBE-C777-4A89-84AC-128104DD277A}">
      <dgm:prSet/>
      <dgm:spPr/>
      <dgm:t>
        <a:bodyPr/>
        <a:lstStyle/>
        <a:p>
          <a:endParaRPr lang="en-US"/>
        </a:p>
      </dgm:t>
    </dgm:pt>
    <dgm:pt modelId="{6CF8BE3A-AB75-47BA-A238-FE566AD3A689}" type="sibTrans" cxnId="{CFA12DBE-C777-4A89-84AC-128104DD277A}">
      <dgm:prSet/>
      <dgm:spPr/>
      <dgm:t>
        <a:bodyPr/>
        <a:lstStyle/>
        <a:p>
          <a:endParaRPr lang="en-US"/>
        </a:p>
      </dgm:t>
    </dgm:pt>
    <dgm:pt modelId="{FB38517C-E9D1-4589-881E-D43513BBD57E}">
      <dgm:prSet phldr="0"/>
      <dgm:spPr/>
      <dgm:t>
        <a:bodyPr/>
        <a:lstStyle/>
        <a:p>
          <a:pPr algn="l"/>
          <a:r>
            <a:rPr lang="en-US" b="0">
              <a:solidFill>
                <a:schemeClr val="tx1">
                  <a:lumMod val="75000"/>
                  <a:lumOff val="25000"/>
                </a:schemeClr>
              </a:solidFill>
              <a:latin typeface="Century Gothic"/>
            </a:rPr>
            <a:t>Evapotranspiration</a:t>
          </a:r>
        </a:p>
      </dgm:t>
    </dgm:pt>
    <dgm:pt modelId="{30CB5C3C-799C-4205-82D4-1454D31C2B63}" type="parTrans" cxnId="{FEF13634-0F27-4F61-A365-7C09AFC55929}">
      <dgm:prSet/>
      <dgm:spPr/>
      <dgm:t>
        <a:bodyPr/>
        <a:lstStyle/>
        <a:p>
          <a:endParaRPr lang="en-US"/>
        </a:p>
      </dgm:t>
    </dgm:pt>
    <dgm:pt modelId="{5ECA86F8-1166-4626-9F7E-DB5B714D95C9}" type="sibTrans" cxnId="{FEF13634-0F27-4F61-A365-7C09AFC55929}">
      <dgm:prSet/>
      <dgm:spPr/>
      <dgm:t>
        <a:bodyPr/>
        <a:lstStyle/>
        <a:p>
          <a:endParaRPr lang="en-US"/>
        </a:p>
      </dgm:t>
    </dgm:pt>
    <dgm:pt modelId="{C54CC78C-FE74-4B11-BF6E-B353377132D7}">
      <dgm:prSet phldr="0"/>
      <dgm:spPr/>
      <dgm:t>
        <a:bodyPr/>
        <a:lstStyle/>
        <a:p>
          <a:pPr rtl="0"/>
          <a:r>
            <a:rPr lang="en-US" b="0">
              <a:solidFill>
                <a:schemeClr val="tx1">
                  <a:lumMod val="75000"/>
                  <a:lumOff val="25000"/>
                </a:schemeClr>
              </a:solidFill>
              <a:latin typeface="Century Gothic"/>
            </a:rPr>
            <a:t>Heat related illness</a:t>
          </a:r>
        </a:p>
      </dgm:t>
    </dgm:pt>
    <dgm:pt modelId="{C4212A1F-4FC9-42FC-A08B-7B1AE2234FBB}" type="parTrans" cxnId="{4AE2FDF5-C40A-437C-B8EC-AE5F4E4FC8F8}">
      <dgm:prSet/>
      <dgm:spPr/>
      <dgm:t>
        <a:bodyPr/>
        <a:lstStyle/>
        <a:p>
          <a:endParaRPr lang="en-US"/>
        </a:p>
      </dgm:t>
    </dgm:pt>
    <dgm:pt modelId="{073AF5FF-9C48-4BA8-947B-30B970565199}" type="sibTrans" cxnId="{4AE2FDF5-C40A-437C-B8EC-AE5F4E4FC8F8}">
      <dgm:prSet/>
      <dgm:spPr/>
      <dgm:t>
        <a:bodyPr/>
        <a:lstStyle/>
        <a:p>
          <a:endParaRPr lang="en-US"/>
        </a:p>
      </dgm:t>
    </dgm:pt>
    <dgm:pt modelId="{89A1DA72-D418-4F70-B5AF-C8E86BB3D355}">
      <dgm:prSet phldr="0"/>
      <dgm:spPr/>
      <dgm:t>
        <a:bodyPr/>
        <a:lstStyle/>
        <a:p>
          <a:pPr rtl="0"/>
          <a:r>
            <a:rPr lang="en-US" b="0">
              <a:solidFill>
                <a:schemeClr val="tx1">
                  <a:lumMod val="75000"/>
                  <a:lumOff val="25000"/>
                </a:schemeClr>
              </a:solidFill>
              <a:latin typeface="Century Gothic"/>
            </a:rPr>
            <a:t>Elderly population</a:t>
          </a:r>
        </a:p>
      </dgm:t>
    </dgm:pt>
    <dgm:pt modelId="{227F0B9C-86D8-44BE-8893-A0CE11395F9E}" type="parTrans" cxnId="{A30A59F6-C7A3-4ED6-B98E-E9A66C061F9A}">
      <dgm:prSet/>
      <dgm:spPr/>
      <dgm:t>
        <a:bodyPr/>
        <a:lstStyle/>
        <a:p>
          <a:endParaRPr lang="en-US"/>
        </a:p>
      </dgm:t>
    </dgm:pt>
    <dgm:pt modelId="{C7697D06-F81A-47B6-BF37-D497EF4DE693}" type="sibTrans" cxnId="{A30A59F6-C7A3-4ED6-B98E-E9A66C061F9A}">
      <dgm:prSet/>
      <dgm:spPr/>
      <dgm:t>
        <a:bodyPr/>
        <a:lstStyle/>
        <a:p>
          <a:endParaRPr lang="en-US"/>
        </a:p>
      </dgm:t>
    </dgm:pt>
    <dgm:pt modelId="{95BF1DE6-3D5A-4A3C-A0E7-2D0D41FA57C6}">
      <dgm:prSet phldr="0"/>
      <dgm:spPr/>
      <dgm:t>
        <a:bodyPr/>
        <a:lstStyle/>
        <a:p>
          <a:pPr algn="l"/>
          <a:r>
            <a:rPr lang="en-US">
              <a:solidFill>
                <a:schemeClr val="tx1">
                  <a:lumMod val="75000"/>
                  <a:lumOff val="25000"/>
                </a:schemeClr>
              </a:solidFill>
              <a:latin typeface="Century Gothic"/>
            </a:rPr>
            <a:t>Computer access</a:t>
          </a:r>
        </a:p>
      </dgm:t>
    </dgm:pt>
    <dgm:pt modelId="{ACB54C63-EE1C-48D0-8EDA-DA1D0A51CD26}" type="parTrans" cxnId="{2DD33314-6C72-4D05-801A-45B751466637}">
      <dgm:prSet/>
      <dgm:spPr/>
      <dgm:t>
        <a:bodyPr/>
        <a:lstStyle/>
        <a:p>
          <a:endParaRPr lang="en-US"/>
        </a:p>
      </dgm:t>
    </dgm:pt>
    <dgm:pt modelId="{E2CF2947-5706-4613-8715-85E2FE0979E0}" type="sibTrans" cxnId="{2DD33314-6C72-4D05-801A-45B751466637}">
      <dgm:prSet/>
      <dgm:spPr/>
      <dgm:t>
        <a:bodyPr/>
        <a:lstStyle/>
        <a:p>
          <a:endParaRPr lang="en-US"/>
        </a:p>
      </dgm:t>
    </dgm:pt>
    <dgm:pt modelId="{35115B96-4394-4AA7-AB59-44F956E7085A}">
      <dgm:prSet phldr="0"/>
      <dgm:spPr/>
      <dgm:t>
        <a:bodyPr/>
        <a:lstStyle/>
        <a:p>
          <a:pPr algn="l"/>
          <a:r>
            <a:rPr lang="en-US">
              <a:solidFill>
                <a:schemeClr val="tx1">
                  <a:lumMod val="75000"/>
                  <a:lumOff val="25000"/>
                </a:schemeClr>
              </a:solidFill>
              <a:latin typeface="Century Gothic"/>
            </a:rPr>
            <a:t>Citizenship</a:t>
          </a:r>
        </a:p>
      </dgm:t>
    </dgm:pt>
    <dgm:pt modelId="{A23B1320-67BB-4BCA-9645-BFD43895E57B}" type="parTrans" cxnId="{B2B10FEA-8811-4BFE-B586-6921C4B0D1D2}">
      <dgm:prSet/>
      <dgm:spPr/>
      <dgm:t>
        <a:bodyPr/>
        <a:lstStyle/>
        <a:p>
          <a:endParaRPr lang="en-US"/>
        </a:p>
      </dgm:t>
    </dgm:pt>
    <dgm:pt modelId="{A8C851A8-F14E-480A-8276-AF4BA0E2E87B}" type="sibTrans" cxnId="{B2B10FEA-8811-4BFE-B586-6921C4B0D1D2}">
      <dgm:prSet/>
      <dgm:spPr/>
      <dgm:t>
        <a:bodyPr/>
        <a:lstStyle/>
        <a:p>
          <a:endParaRPr lang="en-US"/>
        </a:p>
      </dgm:t>
    </dgm:pt>
    <dgm:pt modelId="{D218D895-9ACD-4D19-8886-BB05F38BCCA3}">
      <dgm:prSet phldr="0"/>
      <dgm:spPr/>
      <dgm:t>
        <a:bodyPr/>
        <a:lstStyle/>
        <a:p>
          <a:pPr algn="l"/>
          <a:r>
            <a:rPr lang="en-US">
              <a:solidFill>
                <a:schemeClr val="tx1">
                  <a:lumMod val="75000"/>
                  <a:lumOff val="25000"/>
                </a:schemeClr>
              </a:solidFill>
              <a:latin typeface="Century Gothic"/>
            </a:rPr>
            <a:t>Language</a:t>
          </a:r>
        </a:p>
      </dgm:t>
    </dgm:pt>
    <dgm:pt modelId="{971ADD5C-5D6D-44F5-AB66-EC9A94E68271}" type="parTrans" cxnId="{B98D94C7-176F-4D49-8289-23167704F157}">
      <dgm:prSet/>
      <dgm:spPr/>
      <dgm:t>
        <a:bodyPr/>
        <a:lstStyle/>
        <a:p>
          <a:endParaRPr lang="en-US"/>
        </a:p>
      </dgm:t>
    </dgm:pt>
    <dgm:pt modelId="{D4A11FD8-3360-4924-9C4B-8A1C83608CF1}" type="sibTrans" cxnId="{B98D94C7-176F-4D49-8289-23167704F157}">
      <dgm:prSet/>
      <dgm:spPr/>
      <dgm:t>
        <a:bodyPr/>
        <a:lstStyle/>
        <a:p>
          <a:endParaRPr lang="en-US"/>
        </a:p>
      </dgm:t>
    </dgm:pt>
    <dgm:pt modelId="{FE91FE68-FDDC-431A-B1C0-20DA0B3E8939}">
      <dgm:prSet phldr="0"/>
      <dgm:spPr/>
      <dgm:t>
        <a:bodyPr/>
        <a:lstStyle/>
        <a:p>
          <a:pPr algn="l"/>
          <a:r>
            <a:rPr lang="en-US">
              <a:solidFill>
                <a:schemeClr val="tx1">
                  <a:lumMod val="75000"/>
                  <a:lumOff val="25000"/>
                </a:schemeClr>
              </a:solidFill>
              <a:latin typeface="Century Gothic"/>
            </a:rPr>
            <a:t>Transportation</a:t>
          </a:r>
        </a:p>
      </dgm:t>
    </dgm:pt>
    <dgm:pt modelId="{DE2153FC-94AB-4CF8-9349-931E07B83511}" type="parTrans" cxnId="{B55FEE5E-BBBD-431B-A1BE-842C962307AE}">
      <dgm:prSet/>
      <dgm:spPr/>
      <dgm:t>
        <a:bodyPr/>
        <a:lstStyle/>
        <a:p>
          <a:endParaRPr lang="en-US"/>
        </a:p>
      </dgm:t>
    </dgm:pt>
    <dgm:pt modelId="{52057911-ABC4-43FA-ACB5-C3AC8E41ED3E}" type="sibTrans" cxnId="{B55FEE5E-BBBD-431B-A1BE-842C962307AE}">
      <dgm:prSet/>
      <dgm:spPr/>
      <dgm:t>
        <a:bodyPr/>
        <a:lstStyle/>
        <a:p>
          <a:endParaRPr lang="en-US"/>
        </a:p>
      </dgm:t>
    </dgm:pt>
    <dgm:pt modelId="{EF71C10D-F59B-47FA-83C2-D0E15BC6675B}">
      <dgm:prSet phldr="0"/>
      <dgm:spPr/>
      <dgm:t>
        <a:bodyPr/>
        <a:lstStyle/>
        <a:p>
          <a:pPr algn="l" rtl="0"/>
          <a:r>
            <a:rPr lang="en-US">
              <a:solidFill>
                <a:schemeClr val="tx1">
                  <a:lumMod val="75000"/>
                  <a:lumOff val="25000"/>
                </a:schemeClr>
              </a:solidFill>
              <a:latin typeface="Century Gothic"/>
            </a:rPr>
            <a:t>Income</a:t>
          </a:r>
        </a:p>
      </dgm:t>
    </dgm:pt>
    <dgm:pt modelId="{AAF9E8AA-A109-4428-9C19-4F4E31FC6DEC}" type="parTrans" cxnId="{D7532E26-EA5B-4883-875D-643C5755747E}">
      <dgm:prSet/>
      <dgm:spPr/>
      <dgm:t>
        <a:bodyPr/>
        <a:lstStyle/>
        <a:p>
          <a:endParaRPr lang="en-US"/>
        </a:p>
      </dgm:t>
    </dgm:pt>
    <dgm:pt modelId="{4CC035B7-6F9A-4071-ADCB-3170B0AD0544}" type="sibTrans" cxnId="{D7532E26-EA5B-4883-875D-643C5755747E}">
      <dgm:prSet/>
      <dgm:spPr/>
      <dgm:t>
        <a:bodyPr/>
        <a:lstStyle/>
        <a:p>
          <a:endParaRPr lang="en-US"/>
        </a:p>
      </dgm:t>
    </dgm:pt>
    <dgm:pt modelId="{E2E015EA-167D-465D-A3E9-C0644DB730B4}">
      <dgm:prSet phldr="0"/>
      <dgm:spPr/>
      <dgm:t>
        <a:bodyPr/>
        <a:lstStyle/>
        <a:p>
          <a:pPr algn="l" rtl="0"/>
          <a:r>
            <a:rPr lang="en-US">
              <a:solidFill>
                <a:schemeClr val="tx1">
                  <a:lumMod val="75000"/>
                  <a:lumOff val="25000"/>
                </a:schemeClr>
              </a:solidFill>
              <a:latin typeface="Century Gothic"/>
            </a:rPr>
            <a:t>Energy burden</a:t>
          </a:r>
        </a:p>
      </dgm:t>
    </dgm:pt>
    <dgm:pt modelId="{E083A737-AB9B-4295-872A-A039E39CFCDB}" type="parTrans" cxnId="{93AA634A-C3F6-46D3-9BF9-13377D5D27E8}">
      <dgm:prSet/>
      <dgm:spPr/>
      <dgm:t>
        <a:bodyPr/>
        <a:lstStyle/>
        <a:p>
          <a:endParaRPr lang="en-US"/>
        </a:p>
      </dgm:t>
    </dgm:pt>
    <dgm:pt modelId="{E1AFC79A-CE8F-4C71-85C9-C4BFB8C49616}" type="sibTrans" cxnId="{93AA634A-C3F6-46D3-9BF9-13377D5D27E8}">
      <dgm:prSet/>
      <dgm:spPr/>
      <dgm:t>
        <a:bodyPr/>
        <a:lstStyle/>
        <a:p>
          <a:endParaRPr lang="en-US"/>
        </a:p>
      </dgm:t>
    </dgm:pt>
    <dgm:pt modelId="{8E73074C-A44D-4138-B444-08842752106D}">
      <dgm:prSet phldr="0"/>
      <dgm:spPr/>
      <dgm:t>
        <a:bodyPr/>
        <a:lstStyle/>
        <a:p>
          <a:r>
            <a:rPr lang="en-US">
              <a:solidFill>
                <a:schemeClr val="tx1">
                  <a:lumMod val="75000"/>
                  <a:lumOff val="25000"/>
                </a:schemeClr>
              </a:solidFill>
              <a:latin typeface="Century Gothic"/>
            </a:rPr>
            <a:t>Education</a:t>
          </a:r>
        </a:p>
      </dgm:t>
    </dgm:pt>
    <dgm:pt modelId="{6645E4CF-CB21-4C00-A541-16BC390366FB}" type="parTrans" cxnId="{0558E863-0F25-4968-8D0C-82C0E1C6F882}">
      <dgm:prSet/>
      <dgm:spPr/>
      <dgm:t>
        <a:bodyPr/>
        <a:lstStyle/>
        <a:p>
          <a:endParaRPr lang="en-US"/>
        </a:p>
      </dgm:t>
    </dgm:pt>
    <dgm:pt modelId="{8AA0C2D1-5C32-4C1D-96E0-FDBBD90123D2}" type="sibTrans" cxnId="{0558E863-0F25-4968-8D0C-82C0E1C6F882}">
      <dgm:prSet/>
      <dgm:spPr/>
      <dgm:t>
        <a:bodyPr/>
        <a:lstStyle/>
        <a:p>
          <a:endParaRPr lang="en-US"/>
        </a:p>
      </dgm:t>
    </dgm:pt>
    <dgm:pt modelId="{F8BC7F4F-CEF2-41F9-91CA-944C18723579}">
      <dgm:prSet phldr="0"/>
      <dgm:spPr/>
      <dgm:t>
        <a:bodyPr/>
        <a:lstStyle/>
        <a:p>
          <a:pPr rtl="0"/>
          <a:r>
            <a:rPr lang="en-US" b="0">
              <a:solidFill>
                <a:schemeClr val="tx1">
                  <a:lumMod val="75000"/>
                  <a:lumOff val="25000"/>
                </a:schemeClr>
              </a:solidFill>
              <a:latin typeface="Century Gothic"/>
            </a:rPr>
            <a:t>Race*</a:t>
          </a:r>
          <a:endParaRPr lang="en-US">
            <a:solidFill>
              <a:schemeClr val="tx1">
                <a:lumMod val="75000"/>
                <a:lumOff val="25000"/>
              </a:schemeClr>
            </a:solidFill>
          </a:endParaRPr>
        </a:p>
      </dgm:t>
    </dgm:pt>
    <dgm:pt modelId="{44AE329C-EB91-48DA-B873-D73ADB44A7A6}" type="parTrans" cxnId="{984346B6-C66A-4A9C-A034-A16C3E320426}">
      <dgm:prSet/>
      <dgm:spPr/>
      <dgm:t>
        <a:bodyPr/>
        <a:lstStyle/>
        <a:p>
          <a:endParaRPr lang="en-US"/>
        </a:p>
      </dgm:t>
    </dgm:pt>
    <dgm:pt modelId="{9B627C65-C3D9-4E8E-9EB7-FC85C6C0E264}" type="sibTrans" cxnId="{984346B6-C66A-4A9C-A034-A16C3E320426}">
      <dgm:prSet/>
      <dgm:spPr/>
      <dgm:t>
        <a:bodyPr/>
        <a:lstStyle/>
        <a:p>
          <a:endParaRPr lang="en-US"/>
        </a:p>
      </dgm:t>
    </dgm:pt>
    <dgm:pt modelId="{DC3BFB8E-B04D-42EB-80FE-19487442C6A6}">
      <dgm:prSet phldr="0"/>
      <dgm:spPr/>
      <dgm:t>
        <a:bodyPr/>
        <a:lstStyle/>
        <a:p>
          <a:pPr algn="l" rtl="0"/>
          <a:r>
            <a:rPr lang="en-US">
              <a:solidFill>
                <a:schemeClr val="tx1">
                  <a:lumMod val="75000"/>
                  <a:lumOff val="25000"/>
                </a:schemeClr>
              </a:solidFill>
              <a:latin typeface="Century Gothic"/>
            </a:rPr>
            <a:t>Living arrangement</a:t>
          </a:r>
        </a:p>
      </dgm:t>
    </dgm:pt>
    <dgm:pt modelId="{B0781052-ED3E-4988-8C08-E0B93DED6A7E}" type="parTrans" cxnId="{DDC28EB6-2817-4294-A7EB-65908EF2AF5B}">
      <dgm:prSet/>
      <dgm:spPr/>
      <dgm:t>
        <a:bodyPr/>
        <a:lstStyle/>
        <a:p>
          <a:endParaRPr lang="en-US"/>
        </a:p>
      </dgm:t>
    </dgm:pt>
    <dgm:pt modelId="{D2D926AD-F77E-438D-8C0D-BD5EDA8E4CBB}" type="sibTrans" cxnId="{DDC28EB6-2817-4294-A7EB-65908EF2AF5B}">
      <dgm:prSet/>
      <dgm:spPr/>
      <dgm:t>
        <a:bodyPr/>
        <a:lstStyle/>
        <a:p>
          <a:endParaRPr lang="en-US"/>
        </a:p>
      </dgm:t>
    </dgm:pt>
    <dgm:pt modelId="{3178851D-A807-4FDE-9BA7-F1B707509D3B}" type="pres">
      <dgm:prSet presAssocID="{31C0E4D3-ED8D-4FE6-A5D4-49444FFABC74}" presName="Name0" presStyleCnt="0">
        <dgm:presLayoutVars>
          <dgm:dir/>
          <dgm:animLvl val="lvl"/>
          <dgm:resizeHandles val="exact"/>
        </dgm:presLayoutVars>
      </dgm:prSet>
      <dgm:spPr/>
    </dgm:pt>
    <dgm:pt modelId="{AA47BAAA-A7F5-4C21-9B4F-E1C14FE4C3DD}" type="pres">
      <dgm:prSet presAssocID="{6F4BFB50-688F-4CEA-820D-DCC073E8C2D6}" presName="composite" presStyleCnt="0"/>
      <dgm:spPr/>
    </dgm:pt>
    <dgm:pt modelId="{B9F3D490-8F14-4AC2-9EB8-D73FA036E5AE}" type="pres">
      <dgm:prSet presAssocID="{6F4BFB50-688F-4CEA-820D-DCC073E8C2D6}" presName="parTx" presStyleLbl="alignNode1" presStyleIdx="0" presStyleCnt="3">
        <dgm:presLayoutVars>
          <dgm:chMax val="0"/>
          <dgm:chPref val="0"/>
          <dgm:bulletEnabled val="1"/>
        </dgm:presLayoutVars>
      </dgm:prSet>
      <dgm:spPr/>
    </dgm:pt>
    <dgm:pt modelId="{E316C29B-DF43-4ABE-BEAD-B09EEC08666D}" type="pres">
      <dgm:prSet presAssocID="{6F4BFB50-688F-4CEA-820D-DCC073E8C2D6}" presName="desTx" presStyleLbl="alignAccFollowNode1" presStyleIdx="0" presStyleCnt="3">
        <dgm:presLayoutVars>
          <dgm:bulletEnabled val="1"/>
        </dgm:presLayoutVars>
      </dgm:prSet>
      <dgm:spPr/>
    </dgm:pt>
    <dgm:pt modelId="{92CF9DB3-0072-4072-B7AF-D09FA3FAE335}" type="pres">
      <dgm:prSet presAssocID="{24B05A3B-129A-4EE5-A34B-1747403B97D0}" presName="space" presStyleCnt="0"/>
      <dgm:spPr/>
    </dgm:pt>
    <dgm:pt modelId="{239892AD-A824-43F1-8A00-CDD1DDCEFCDB}" type="pres">
      <dgm:prSet presAssocID="{D92B8456-9C30-49D6-9494-CAF647385814}" presName="composite" presStyleCnt="0"/>
      <dgm:spPr/>
    </dgm:pt>
    <dgm:pt modelId="{8185EDDD-2606-4390-AEB3-6B428464D533}" type="pres">
      <dgm:prSet presAssocID="{D92B8456-9C30-49D6-9494-CAF647385814}" presName="parTx" presStyleLbl="alignNode1" presStyleIdx="1" presStyleCnt="3">
        <dgm:presLayoutVars>
          <dgm:chMax val="0"/>
          <dgm:chPref val="0"/>
          <dgm:bulletEnabled val="1"/>
        </dgm:presLayoutVars>
      </dgm:prSet>
      <dgm:spPr/>
    </dgm:pt>
    <dgm:pt modelId="{5BE6DB1E-7228-404F-A699-232B349EAA22}" type="pres">
      <dgm:prSet presAssocID="{D92B8456-9C30-49D6-9494-CAF647385814}" presName="desTx" presStyleLbl="alignAccFollowNode1" presStyleIdx="1" presStyleCnt="3">
        <dgm:presLayoutVars>
          <dgm:bulletEnabled val="1"/>
        </dgm:presLayoutVars>
      </dgm:prSet>
      <dgm:spPr/>
    </dgm:pt>
    <dgm:pt modelId="{2ADD73FB-299B-4DCE-A034-9E7789BDFA45}" type="pres">
      <dgm:prSet presAssocID="{514CC2B5-E00D-48E6-BBBC-D5B037BDAFBA}" presName="space" presStyleCnt="0"/>
      <dgm:spPr/>
    </dgm:pt>
    <dgm:pt modelId="{8F809C53-3819-4AD2-8343-41E9CCF57744}" type="pres">
      <dgm:prSet presAssocID="{F4EE6787-1456-4696-9981-5FFAA605961C}" presName="composite" presStyleCnt="0"/>
      <dgm:spPr/>
    </dgm:pt>
    <dgm:pt modelId="{F01AECEF-2311-4AC0-A77B-3BBB760F9EA4}" type="pres">
      <dgm:prSet presAssocID="{F4EE6787-1456-4696-9981-5FFAA605961C}" presName="parTx" presStyleLbl="alignNode1" presStyleIdx="2" presStyleCnt="3">
        <dgm:presLayoutVars>
          <dgm:chMax val="0"/>
          <dgm:chPref val="0"/>
          <dgm:bulletEnabled val="1"/>
        </dgm:presLayoutVars>
      </dgm:prSet>
      <dgm:spPr/>
    </dgm:pt>
    <dgm:pt modelId="{211357A5-401B-454F-A736-947C194CBA88}" type="pres">
      <dgm:prSet presAssocID="{F4EE6787-1456-4696-9981-5FFAA605961C}" presName="desTx" presStyleLbl="alignAccFollowNode1" presStyleIdx="2" presStyleCnt="3">
        <dgm:presLayoutVars>
          <dgm:bulletEnabled val="1"/>
        </dgm:presLayoutVars>
      </dgm:prSet>
      <dgm:spPr/>
    </dgm:pt>
  </dgm:ptLst>
  <dgm:cxnLst>
    <dgm:cxn modelId="{095CDC06-344F-415B-BF42-B32F510F59EA}" type="presOf" srcId="{D218D895-9ACD-4D19-8886-BB05F38BCCA3}" destId="{211357A5-401B-454F-A736-947C194CBA88}" srcOrd="0" destOrd="5" presId="urn:microsoft.com/office/officeart/2005/8/layout/hList1"/>
    <dgm:cxn modelId="{A2A2D00B-F2FA-4900-963E-4237D1F77FF1}" type="presOf" srcId="{A940D7D9-D490-429C-ABC5-1190AE3C8609}" destId="{E316C29B-DF43-4ABE-BEAD-B09EEC08666D}" srcOrd="0" destOrd="1" presId="urn:microsoft.com/office/officeart/2005/8/layout/hList1"/>
    <dgm:cxn modelId="{2DD33314-6C72-4D05-801A-45B751466637}" srcId="{F4EE6787-1456-4696-9981-5FFAA605961C}" destId="{95BF1DE6-3D5A-4A3C-A0E7-2D0D41FA57C6}" srcOrd="3" destOrd="0" parTransId="{ACB54C63-EE1C-48D0-8EDA-DA1D0A51CD26}" sibTransId="{E2CF2947-5706-4613-8715-85E2FE0979E0}"/>
    <dgm:cxn modelId="{644F8B18-954B-4039-8A23-28BE619D21BA}" type="presOf" srcId="{5E46CDFA-6FC0-40B5-B5B5-E4CEDB9936A5}" destId="{E316C29B-DF43-4ABE-BEAD-B09EEC08666D}" srcOrd="0" destOrd="3" presId="urn:microsoft.com/office/officeart/2005/8/layout/hList1"/>
    <dgm:cxn modelId="{84B6251A-D4E6-46FC-9A05-12DF0A92CBD5}" type="presOf" srcId="{F8BC7F4F-CEF2-41F9-91CA-944C18723579}" destId="{5BE6DB1E-7228-404F-A699-232B349EAA22}" srcOrd="0" destOrd="2" presId="urn:microsoft.com/office/officeart/2005/8/layout/hList1"/>
    <dgm:cxn modelId="{D7532E26-EA5B-4883-875D-643C5755747E}" srcId="{F4EE6787-1456-4696-9981-5FFAA605961C}" destId="{EF71C10D-F59B-47FA-83C2-D0E15BC6675B}" srcOrd="0" destOrd="0" parTransId="{AAF9E8AA-A109-4428-9C19-4F4E31FC6DEC}" sibTransId="{4CC035B7-6F9A-4071-ADCB-3170B0AD0544}"/>
    <dgm:cxn modelId="{2390352A-3687-40E4-BBCC-29EFD5779270}" type="presOf" srcId="{DC3BFB8E-B04D-42EB-80FE-19487442C6A6}" destId="{211357A5-401B-454F-A736-947C194CBA88}" srcOrd="0" destOrd="7" presId="urn:microsoft.com/office/officeart/2005/8/layout/hList1"/>
    <dgm:cxn modelId="{A41E9730-130B-4B81-BFE2-76E9F73DE26B}" srcId="{31C0E4D3-ED8D-4FE6-A5D4-49444FFABC74}" destId="{6F4BFB50-688F-4CEA-820D-DCC073E8C2D6}" srcOrd="0" destOrd="0" parTransId="{1932078A-0E29-434B-BA53-258958A3F756}" sibTransId="{24B05A3B-129A-4EE5-A34B-1747403B97D0}"/>
    <dgm:cxn modelId="{4460F032-05C9-4C64-8766-2F2344D0FC52}" type="presOf" srcId="{EF71C10D-F59B-47FA-83C2-D0E15BC6675B}" destId="{211357A5-401B-454F-A736-947C194CBA88}" srcOrd="0" destOrd="0" presId="urn:microsoft.com/office/officeart/2005/8/layout/hList1"/>
    <dgm:cxn modelId="{FEF13634-0F27-4F61-A365-7C09AFC55929}" srcId="{6F4BFB50-688F-4CEA-820D-DCC073E8C2D6}" destId="{FB38517C-E9D1-4589-881E-D43513BBD57E}" srcOrd="4" destOrd="0" parTransId="{30CB5C3C-799C-4205-82D4-1454D31C2B63}" sibTransId="{5ECA86F8-1166-4626-9F7E-DB5B714D95C9}"/>
    <dgm:cxn modelId="{1057CD37-E6A5-45BA-8548-38EA1D9A0CC6}" type="presOf" srcId="{20614F0C-2D60-4281-B3C2-ABC88790AA61}" destId="{E316C29B-DF43-4ABE-BEAD-B09EEC08666D}" srcOrd="0" destOrd="5" presId="urn:microsoft.com/office/officeart/2005/8/layout/hList1"/>
    <dgm:cxn modelId="{0C9C5C5D-F301-4143-83EF-8704CC47A09E}" type="presOf" srcId="{F4EE6787-1456-4696-9981-5FFAA605961C}" destId="{F01AECEF-2311-4AC0-A77B-3BBB760F9EA4}" srcOrd="0" destOrd="0" presId="urn:microsoft.com/office/officeart/2005/8/layout/hList1"/>
    <dgm:cxn modelId="{B55FEE5E-BBBD-431B-A1BE-842C962307AE}" srcId="{F4EE6787-1456-4696-9981-5FFAA605961C}" destId="{FE91FE68-FDDC-431A-B1C0-20DA0B3E8939}" srcOrd="6" destOrd="0" parTransId="{DE2153FC-94AB-4CF8-9349-931E07B83511}" sibTransId="{52057911-ABC4-43FA-ACB5-C3AC8E41ED3E}"/>
    <dgm:cxn modelId="{5473DC60-3F80-4563-869D-4FD9E3E57551}" type="presOf" srcId="{941EDDAB-E3AB-4054-AF06-C0631CEE58A5}" destId="{E316C29B-DF43-4ABE-BEAD-B09EEC08666D}" srcOrd="0" destOrd="0" presId="urn:microsoft.com/office/officeart/2005/8/layout/hList1"/>
    <dgm:cxn modelId="{96E58562-01EB-465A-B457-D442266A3C32}" srcId="{6F4BFB50-688F-4CEA-820D-DCC073E8C2D6}" destId="{DDE69CF0-0FCF-44F5-B8D9-72CCBD0B1129}" srcOrd="2" destOrd="0" parTransId="{D5D57E7F-5562-4634-9370-8F62D9415CDB}" sibTransId="{524AE8CD-D195-4F9D-9040-584DCBF8AE63}"/>
    <dgm:cxn modelId="{0558E863-0F25-4968-8D0C-82C0E1C6F882}" srcId="{F4EE6787-1456-4696-9981-5FFAA605961C}" destId="{8E73074C-A44D-4138-B444-08842752106D}" srcOrd="2" destOrd="0" parTransId="{6645E4CF-CB21-4C00-A541-16BC390366FB}" sibTransId="{8AA0C2D1-5C32-4C1D-96E0-FDBBD90123D2}"/>
    <dgm:cxn modelId="{93AA634A-C3F6-46D3-9BF9-13377D5D27E8}" srcId="{F4EE6787-1456-4696-9981-5FFAA605961C}" destId="{E2E015EA-167D-465D-A3E9-C0644DB730B4}" srcOrd="1" destOrd="0" parTransId="{E083A737-AB9B-4295-872A-A039E39CFCDB}" sibTransId="{E1AFC79A-CE8F-4C71-85C9-C4BFB8C49616}"/>
    <dgm:cxn modelId="{68449F4B-39C5-4499-900F-67EB4440C19E}" type="presOf" srcId="{C54CC78C-FE74-4B11-BF6E-B353377132D7}" destId="{5BE6DB1E-7228-404F-A699-232B349EAA22}" srcOrd="0" destOrd="1" presId="urn:microsoft.com/office/officeart/2005/8/layout/hList1"/>
    <dgm:cxn modelId="{F353ED6C-6E23-480F-8BED-BD5410F0C7B3}" srcId="{6F4BFB50-688F-4CEA-820D-DCC073E8C2D6}" destId="{20614F0C-2D60-4281-B3C2-ABC88790AA61}" srcOrd="5" destOrd="0" parTransId="{99005A60-9B02-4AD7-8E17-32F9010EA87B}" sibTransId="{5B81972D-65AE-435F-96C8-6F4E55088EF5}"/>
    <dgm:cxn modelId="{969B806D-5D22-442D-849D-C4BA3D647490}" srcId="{31C0E4D3-ED8D-4FE6-A5D4-49444FFABC74}" destId="{D92B8456-9C30-49D6-9494-CAF647385814}" srcOrd="1" destOrd="0" parTransId="{7809C102-D1FA-414E-97E7-DCF9B6AFD478}" sibTransId="{514CC2B5-E00D-48E6-BBBC-D5B037BDAFBA}"/>
    <dgm:cxn modelId="{FDA65554-EEF7-46D3-9B44-85B1FFE6CA2C}" type="presOf" srcId="{DDE69CF0-0FCF-44F5-B8D9-72CCBD0B1129}" destId="{E316C29B-DF43-4ABE-BEAD-B09EEC08666D}" srcOrd="0" destOrd="2" presId="urn:microsoft.com/office/officeart/2005/8/layout/hList1"/>
    <dgm:cxn modelId="{80B71179-5732-44B0-A52F-E733CE3440F0}" type="presOf" srcId="{FB38517C-E9D1-4589-881E-D43513BBD57E}" destId="{E316C29B-DF43-4ABE-BEAD-B09EEC08666D}" srcOrd="0" destOrd="4" presId="urn:microsoft.com/office/officeart/2005/8/layout/hList1"/>
    <dgm:cxn modelId="{0B426D88-22BE-4118-8870-58A8788F74B4}" srcId="{6F4BFB50-688F-4CEA-820D-DCC073E8C2D6}" destId="{A940D7D9-D490-429C-ABC5-1190AE3C8609}" srcOrd="1" destOrd="0" parTransId="{60F19620-82D3-4BE6-AEC4-D74F14EE4871}" sibTransId="{9CEEA441-F87E-4DDB-94FA-2AE79DE5183C}"/>
    <dgm:cxn modelId="{E09F599D-D280-4192-84AA-894009DE8505}" srcId="{31C0E4D3-ED8D-4FE6-A5D4-49444FFABC74}" destId="{F4EE6787-1456-4696-9981-5FFAA605961C}" srcOrd="2" destOrd="0" parTransId="{89B0FAFE-B84D-4493-A707-37993D219306}" sibTransId="{B31DD390-02D3-4814-AF71-294F47C479A9}"/>
    <dgm:cxn modelId="{984346B6-C66A-4A9C-A034-A16C3E320426}" srcId="{D92B8456-9C30-49D6-9494-CAF647385814}" destId="{F8BC7F4F-CEF2-41F9-91CA-944C18723579}" srcOrd="2" destOrd="0" parTransId="{44AE329C-EB91-48DA-B873-D73ADB44A7A6}" sibTransId="{9B627C65-C3D9-4E8E-9EB7-FC85C6C0E264}"/>
    <dgm:cxn modelId="{DDC28EB6-2817-4294-A7EB-65908EF2AF5B}" srcId="{F4EE6787-1456-4696-9981-5FFAA605961C}" destId="{DC3BFB8E-B04D-42EB-80FE-19487442C6A6}" srcOrd="7" destOrd="0" parTransId="{B0781052-ED3E-4988-8C08-E0B93DED6A7E}" sibTransId="{D2D926AD-F77E-438D-8C0D-BD5EDA8E4CBB}"/>
    <dgm:cxn modelId="{CFA12DBE-C777-4A89-84AC-128104DD277A}" srcId="{6F4BFB50-688F-4CEA-820D-DCC073E8C2D6}" destId="{5E46CDFA-6FC0-40B5-B5B5-E4CEDB9936A5}" srcOrd="3" destOrd="0" parTransId="{38205EA0-25F0-4982-9A74-A1853AFA2508}" sibTransId="{6CF8BE3A-AB75-47BA-A238-FE566AD3A689}"/>
    <dgm:cxn modelId="{B98D94C7-176F-4D49-8289-23167704F157}" srcId="{F4EE6787-1456-4696-9981-5FFAA605961C}" destId="{D218D895-9ACD-4D19-8886-BB05F38BCCA3}" srcOrd="5" destOrd="0" parTransId="{971ADD5C-5D6D-44F5-AB66-EC9A94E68271}" sibTransId="{D4A11FD8-3360-4924-9C4B-8A1C83608CF1}"/>
    <dgm:cxn modelId="{0395D3D0-1BAE-4378-9F0C-67294250581A}" type="presOf" srcId="{E2E015EA-167D-465D-A3E9-C0644DB730B4}" destId="{211357A5-401B-454F-A736-947C194CBA88}" srcOrd="0" destOrd="1" presId="urn:microsoft.com/office/officeart/2005/8/layout/hList1"/>
    <dgm:cxn modelId="{08808CD4-816E-4537-AB4A-71E4DE63D94C}" type="presOf" srcId="{95BF1DE6-3D5A-4A3C-A0E7-2D0D41FA57C6}" destId="{211357A5-401B-454F-A736-947C194CBA88}" srcOrd="0" destOrd="3" presId="urn:microsoft.com/office/officeart/2005/8/layout/hList1"/>
    <dgm:cxn modelId="{46642ADB-5AA4-4695-932B-25D2F6E15BCA}" type="presOf" srcId="{31C0E4D3-ED8D-4FE6-A5D4-49444FFABC74}" destId="{3178851D-A807-4FDE-9BA7-F1B707509D3B}" srcOrd="0" destOrd="0" presId="urn:microsoft.com/office/officeart/2005/8/layout/hList1"/>
    <dgm:cxn modelId="{AF095BDD-CDA9-434A-96CE-B6D750405A04}" srcId="{6F4BFB50-688F-4CEA-820D-DCC073E8C2D6}" destId="{941EDDAB-E3AB-4054-AF06-C0631CEE58A5}" srcOrd="0" destOrd="0" parTransId="{031AD18F-48DB-412D-9FFD-AD877537563C}" sibTransId="{F6F1C5FF-9D2C-4E59-A055-52AA47818D5D}"/>
    <dgm:cxn modelId="{CB516EE3-1519-455F-897A-D8E1308D5BC5}" type="presOf" srcId="{8E73074C-A44D-4138-B444-08842752106D}" destId="{211357A5-401B-454F-A736-947C194CBA88}" srcOrd="0" destOrd="2" presId="urn:microsoft.com/office/officeart/2005/8/layout/hList1"/>
    <dgm:cxn modelId="{A1519DE8-D1D0-4230-AE5C-E2E16463C4B5}" type="presOf" srcId="{6F4BFB50-688F-4CEA-820D-DCC073E8C2D6}" destId="{B9F3D490-8F14-4AC2-9EB8-D73FA036E5AE}" srcOrd="0" destOrd="0" presId="urn:microsoft.com/office/officeart/2005/8/layout/hList1"/>
    <dgm:cxn modelId="{B2B10FEA-8811-4BFE-B586-6921C4B0D1D2}" srcId="{F4EE6787-1456-4696-9981-5FFAA605961C}" destId="{35115B96-4394-4AA7-AB59-44F956E7085A}" srcOrd="4" destOrd="0" parTransId="{A23B1320-67BB-4BCA-9645-BFD43895E57B}" sibTransId="{A8C851A8-F14E-480A-8276-AF4BA0E2E87B}"/>
    <dgm:cxn modelId="{DF7702F3-6491-472F-8EFA-05C54025E27F}" type="presOf" srcId="{FE91FE68-FDDC-431A-B1C0-20DA0B3E8939}" destId="{211357A5-401B-454F-A736-947C194CBA88}" srcOrd="0" destOrd="6" presId="urn:microsoft.com/office/officeart/2005/8/layout/hList1"/>
    <dgm:cxn modelId="{4AE2FDF5-C40A-437C-B8EC-AE5F4E4FC8F8}" srcId="{D92B8456-9C30-49D6-9494-CAF647385814}" destId="{C54CC78C-FE74-4B11-BF6E-B353377132D7}" srcOrd="1" destOrd="0" parTransId="{C4212A1F-4FC9-42FC-A08B-7B1AE2234FBB}" sibTransId="{073AF5FF-9C48-4BA8-947B-30B970565199}"/>
    <dgm:cxn modelId="{A30A59F6-C7A3-4ED6-B98E-E9A66C061F9A}" srcId="{D92B8456-9C30-49D6-9494-CAF647385814}" destId="{89A1DA72-D418-4F70-B5AF-C8E86BB3D355}" srcOrd="0" destOrd="0" parTransId="{227F0B9C-86D8-44BE-8893-A0CE11395F9E}" sibTransId="{C7697D06-F81A-47B6-BF37-D497EF4DE693}"/>
    <dgm:cxn modelId="{3435AFF6-2D52-4974-996D-E3DE9A83485D}" type="presOf" srcId="{89A1DA72-D418-4F70-B5AF-C8E86BB3D355}" destId="{5BE6DB1E-7228-404F-A699-232B349EAA22}" srcOrd="0" destOrd="0" presId="urn:microsoft.com/office/officeart/2005/8/layout/hList1"/>
    <dgm:cxn modelId="{5593E1F8-4C2A-4EB5-B7D1-8B091DFB2759}" type="presOf" srcId="{D92B8456-9C30-49D6-9494-CAF647385814}" destId="{8185EDDD-2606-4390-AEB3-6B428464D533}" srcOrd="0" destOrd="0" presId="urn:microsoft.com/office/officeart/2005/8/layout/hList1"/>
    <dgm:cxn modelId="{316CAAFA-BDCA-450E-80D4-E65AA3ACF241}" type="presOf" srcId="{35115B96-4394-4AA7-AB59-44F956E7085A}" destId="{211357A5-401B-454F-A736-947C194CBA88}" srcOrd="0" destOrd="4" presId="urn:microsoft.com/office/officeart/2005/8/layout/hList1"/>
    <dgm:cxn modelId="{077950ED-E365-4DD6-B2B4-8ADF289493A6}" type="presParOf" srcId="{3178851D-A807-4FDE-9BA7-F1B707509D3B}" destId="{AA47BAAA-A7F5-4C21-9B4F-E1C14FE4C3DD}" srcOrd="0" destOrd="0" presId="urn:microsoft.com/office/officeart/2005/8/layout/hList1"/>
    <dgm:cxn modelId="{6CF1FDAB-80BC-4110-AFA2-915F4C6724A3}" type="presParOf" srcId="{AA47BAAA-A7F5-4C21-9B4F-E1C14FE4C3DD}" destId="{B9F3D490-8F14-4AC2-9EB8-D73FA036E5AE}" srcOrd="0" destOrd="0" presId="urn:microsoft.com/office/officeart/2005/8/layout/hList1"/>
    <dgm:cxn modelId="{E7ED46A2-AC0C-44B8-8CB1-9E2BAA7A4300}" type="presParOf" srcId="{AA47BAAA-A7F5-4C21-9B4F-E1C14FE4C3DD}" destId="{E316C29B-DF43-4ABE-BEAD-B09EEC08666D}" srcOrd="1" destOrd="0" presId="urn:microsoft.com/office/officeart/2005/8/layout/hList1"/>
    <dgm:cxn modelId="{F02A5EEC-0142-43DA-B33A-DAFD26AD7AA1}" type="presParOf" srcId="{3178851D-A807-4FDE-9BA7-F1B707509D3B}" destId="{92CF9DB3-0072-4072-B7AF-D09FA3FAE335}" srcOrd="1" destOrd="0" presId="urn:microsoft.com/office/officeart/2005/8/layout/hList1"/>
    <dgm:cxn modelId="{4577C8DC-358C-48A0-B50E-FFC2DE9891D3}" type="presParOf" srcId="{3178851D-A807-4FDE-9BA7-F1B707509D3B}" destId="{239892AD-A824-43F1-8A00-CDD1DDCEFCDB}" srcOrd="2" destOrd="0" presId="urn:microsoft.com/office/officeart/2005/8/layout/hList1"/>
    <dgm:cxn modelId="{C38D5177-8C67-4B1E-8972-1D595AFE778A}" type="presParOf" srcId="{239892AD-A824-43F1-8A00-CDD1DDCEFCDB}" destId="{8185EDDD-2606-4390-AEB3-6B428464D533}" srcOrd="0" destOrd="0" presId="urn:microsoft.com/office/officeart/2005/8/layout/hList1"/>
    <dgm:cxn modelId="{A4CE5E57-93ED-4188-BE46-2E75F5555B40}" type="presParOf" srcId="{239892AD-A824-43F1-8A00-CDD1DDCEFCDB}" destId="{5BE6DB1E-7228-404F-A699-232B349EAA22}" srcOrd="1" destOrd="0" presId="urn:microsoft.com/office/officeart/2005/8/layout/hList1"/>
    <dgm:cxn modelId="{37FA7D10-518F-4241-87E1-36F8ED7DB177}" type="presParOf" srcId="{3178851D-A807-4FDE-9BA7-F1B707509D3B}" destId="{2ADD73FB-299B-4DCE-A034-9E7789BDFA45}" srcOrd="3" destOrd="0" presId="urn:microsoft.com/office/officeart/2005/8/layout/hList1"/>
    <dgm:cxn modelId="{BA6AB547-CAF7-45BB-8CA5-3E1C54713085}" type="presParOf" srcId="{3178851D-A807-4FDE-9BA7-F1B707509D3B}" destId="{8F809C53-3819-4AD2-8343-41E9CCF57744}" srcOrd="4" destOrd="0" presId="urn:microsoft.com/office/officeart/2005/8/layout/hList1"/>
    <dgm:cxn modelId="{6E9B8E3A-42CF-4806-AC2E-5F7260FE9B1E}" type="presParOf" srcId="{8F809C53-3819-4AD2-8343-41E9CCF57744}" destId="{F01AECEF-2311-4AC0-A77B-3BBB760F9EA4}" srcOrd="0" destOrd="0" presId="urn:microsoft.com/office/officeart/2005/8/layout/hList1"/>
    <dgm:cxn modelId="{DB75C121-7B74-4113-86DE-6483EA42163C}" type="presParOf" srcId="{8F809C53-3819-4AD2-8343-41E9CCF57744}" destId="{211357A5-401B-454F-A736-947C194CBA8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A5131-952A-42E7-972E-426DB3B8EE40}">
      <dsp:nvSpPr>
        <dsp:cNvPr id="0" name=""/>
        <dsp:cNvSpPr/>
      </dsp:nvSpPr>
      <dsp:spPr>
        <a:xfrm>
          <a:off x="673135" y="804283"/>
          <a:ext cx="2024437" cy="202443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4C5D64-4775-43C7-8B4A-11E196BB9C9F}">
      <dsp:nvSpPr>
        <dsp:cNvPr id="0" name=""/>
        <dsp:cNvSpPr/>
      </dsp:nvSpPr>
      <dsp:spPr>
        <a:xfrm>
          <a:off x="1104572" y="1235720"/>
          <a:ext cx="1161562" cy="1161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A46CC0-784E-45BC-908C-B6183987EE5E}">
      <dsp:nvSpPr>
        <dsp:cNvPr id="0" name=""/>
        <dsp:cNvSpPr/>
      </dsp:nvSpPr>
      <dsp:spPr>
        <a:xfrm>
          <a:off x="25978" y="3459283"/>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solidFill>
                <a:schemeClr val="tx1">
                  <a:lumMod val="75000"/>
                  <a:lumOff val="25000"/>
                </a:schemeClr>
              </a:solidFill>
              <a:latin typeface="Century Gothic"/>
            </a:rPr>
            <a:t>City Wide Tree Canopy Increase</a:t>
          </a:r>
        </a:p>
      </dsp:txBody>
      <dsp:txXfrm>
        <a:off x="25978" y="3459283"/>
        <a:ext cx="3318750" cy="720000"/>
      </dsp:txXfrm>
    </dsp:sp>
    <dsp:sp modelId="{3DA94AD0-4F4A-4C99-83F1-2D56026B88EF}">
      <dsp:nvSpPr>
        <dsp:cNvPr id="0" name=""/>
        <dsp:cNvSpPr/>
      </dsp:nvSpPr>
      <dsp:spPr>
        <a:xfrm>
          <a:off x="4572666" y="804283"/>
          <a:ext cx="2024437" cy="202443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72CA9B-03C9-45B1-A707-B28AF6B4486C}">
      <dsp:nvSpPr>
        <dsp:cNvPr id="0" name=""/>
        <dsp:cNvSpPr/>
      </dsp:nvSpPr>
      <dsp:spPr>
        <a:xfrm>
          <a:off x="5004103" y="1235720"/>
          <a:ext cx="1161562" cy="116156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CD2FC0-70E7-45C3-B1D1-3BAD9547967B}">
      <dsp:nvSpPr>
        <dsp:cNvPr id="0" name=""/>
        <dsp:cNvSpPr/>
      </dsp:nvSpPr>
      <dsp:spPr>
        <a:xfrm>
          <a:off x="3925510" y="3459283"/>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latin typeface="Century Gothic"/>
            </a:rPr>
            <a:t>County Wide Tree Canopy Increase</a:t>
          </a:r>
          <a:endParaRPr lang="en-US" sz="2300" kern="1200"/>
        </a:p>
      </dsp:txBody>
      <dsp:txXfrm>
        <a:off x="3925510" y="3459283"/>
        <a:ext cx="3318750" cy="720000"/>
      </dsp:txXfrm>
    </dsp:sp>
    <dsp:sp modelId="{ED5CE500-1A93-4C4D-871C-2797C966A81D}">
      <dsp:nvSpPr>
        <dsp:cNvPr id="0" name=""/>
        <dsp:cNvSpPr/>
      </dsp:nvSpPr>
      <dsp:spPr>
        <a:xfrm>
          <a:off x="8472197" y="804283"/>
          <a:ext cx="2024437" cy="202443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5DDDE9-41CC-46C8-BF1A-C1A2117B5613}">
      <dsp:nvSpPr>
        <dsp:cNvPr id="0" name=""/>
        <dsp:cNvSpPr/>
      </dsp:nvSpPr>
      <dsp:spPr>
        <a:xfrm>
          <a:off x="8903635" y="1235720"/>
          <a:ext cx="1161562" cy="1161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768FEE-E51C-49DE-980C-41DC7A4C04CD}">
      <dsp:nvSpPr>
        <dsp:cNvPr id="0" name=""/>
        <dsp:cNvSpPr/>
      </dsp:nvSpPr>
      <dsp:spPr>
        <a:xfrm>
          <a:off x="7825041" y="3459283"/>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solidFill>
                <a:schemeClr val="tx1">
                  <a:lumMod val="75000"/>
                  <a:lumOff val="25000"/>
                </a:schemeClr>
              </a:solidFill>
              <a:latin typeface="Century Gothic"/>
            </a:rPr>
            <a:t>Neighborhood Mitigation</a:t>
          </a:r>
          <a:endParaRPr lang="en-US" sz="2300" kern="1200"/>
        </a:p>
      </dsp:txBody>
      <dsp:txXfrm>
        <a:off x="7825041" y="3459283"/>
        <a:ext cx="3318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652DB-A8D2-144D-9C23-2552AE0DDE87}">
      <dsp:nvSpPr>
        <dsp:cNvPr id="0" name=""/>
        <dsp:cNvSpPr/>
      </dsp:nvSpPr>
      <dsp:spPr>
        <a:xfrm>
          <a:off x="-6233961" y="-953674"/>
          <a:ext cx="7420573" cy="7420573"/>
        </a:xfrm>
        <a:prstGeom prst="blockArc">
          <a:avLst>
            <a:gd name="adj1" fmla="val 18900000"/>
            <a:gd name="adj2" fmla="val 2700000"/>
            <a:gd name="adj3" fmla="val 291"/>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E3EF89-45AA-4E44-B22B-1DBA74ED9DAA}">
      <dsp:nvSpPr>
        <dsp:cNvPr id="0" name=""/>
        <dsp:cNvSpPr/>
      </dsp:nvSpPr>
      <dsp:spPr>
        <a:xfrm>
          <a:off x="518455" y="344466"/>
          <a:ext cx="10991645" cy="68937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190" tIns="50800" rIns="50800" bIns="508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b="1" kern="1200">
              <a:latin typeface="Century Gothic"/>
              <a:cs typeface="Calibri"/>
            </a:rPr>
            <a:t>Integrate urban flooding and urban heat results</a:t>
          </a:r>
          <a:endParaRPr lang="en-US" sz="2000" b="1" kern="1200"/>
        </a:p>
      </dsp:txBody>
      <dsp:txXfrm>
        <a:off x="518455" y="344466"/>
        <a:ext cx="10991645" cy="689373"/>
      </dsp:txXfrm>
    </dsp:sp>
    <dsp:sp modelId="{764C885C-0960-4548-8213-A3521FA81478}">
      <dsp:nvSpPr>
        <dsp:cNvPr id="0" name=""/>
        <dsp:cNvSpPr/>
      </dsp:nvSpPr>
      <dsp:spPr>
        <a:xfrm>
          <a:off x="87596" y="258294"/>
          <a:ext cx="861716" cy="86171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31873E-FBC5-AE4D-A011-3F17E41A4DB3}">
      <dsp:nvSpPr>
        <dsp:cNvPr id="0" name=""/>
        <dsp:cNvSpPr/>
      </dsp:nvSpPr>
      <dsp:spPr>
        <a:xfrm>
          <a:off x="1012440" y="1378195"/>
          <a:ext cx="10497660" cy="689373"/>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190"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1" kern="1200">
              <a:latin typeface="Century Gothic"/>
              <a:cs typeface="Calibri"/>
            </a:rPr>
            <a:t>Re-run InVEST model for white roof and green roof mitigation options</a:t>
          </a:r>
        </a:p>
      </dsp:txBody>
      <dsp:txXfrm>
        <a:off x="1012440" y="1378195"/>
        <a:ext cx="10497660" cy="689373"/>
      </dsp:txXfrm>
    </dsp:sp>
    <dsp:sp modelId="{652A9885-DB3E-7745-A11E-547A73A13D49}">
      <dsp:nvSpPr>
        <dsp:cNvPr id="0" name=""/>
        <dsp:cNvSpPr/>
      </dsp:nvSpPr>
      <dsp:spPr>
        <a:xfrm>
          <a:off x="581581" y="1292024"/>
          <a:ext cx="861716" cy="861716"/>
        </a:xfrm>
        <a:prstGeom prst="ellipse">
          <a:avLst/>
        </a:prstGeom>
        <a:solidFill>
          <a:schemeClr val="lt1">
            <a:hueOff val="0"/>
            <a:satOff val="0"/>
            <a:lumOff val="0"/>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956EF8-29B3-4C7F-B2E1-4007E19EC13A}">
      <dsp:nvSpPr>
        <dsp:cNvPr id="0" name=""/>
        <dsp:cNvSpPr/>
      </dsp:nvSpPr>
      <dsp:spPr>
        <a:xfrm>
          <a:off x="1164053" y="2411925"/>
          <a:ext cx="10346046" cy="68937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19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a:latin typeface="Century Gothic"/>
              <a:cs typeface="Calibri"/>
            </a:rPr>
            <a:t>Analyze cooling center locations in relation to HVI</a:t>
          </a:r>
        </a:p>
      </dsp:txBody>
      <dsp:txXfrm>
        <a:off x="1164053" y="2411925"/>
        <a:ext cx="10346046" cy="689373"/>
      </dsp:txXfrm>
    </dsp:sp>
    <dsp:sp modelId="{ABD1CC61-9E4F-8847-A6A9-574A650415EA}">
      <dsp:nvSpPr>
        <dsp:cNvPr id="0" name=""/>
        <dsp:cNvSpPr/>
      </dsp:nvSpPr>
      <dsp:spPr>
        <a:xfrm>
          <a:off x="733195" y="2325753"/>
          <a:ext cx="861716" cy="861716"/>
        </a:xfrm>
        <a:prstGeom prst="ellipse">
          <a:avLst/>
        </a:prstGeom>
        <a:solidFill>
          <a:schemeClr val="lt1">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97D550-A638-46E6-AA6E-1C9C563629ED}">
      <dsp:nvSpPr>
        <dsp:cNvPr id="0" name=""/>
        <dsp:cNvSpPr/>
      </dsp:nvSpPr>
      <dsp:spPr>
        <a:xfrm>
          <a:off x="1012440" y="3445654"/>
          <a:ext cx="10497660" cy="689373"/>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190" tIns="50800" rIns="50800" bIns="50800" numCol="1" spcCol="1270" anchor="ctr" anchorCtr="0">
          <a:noAutofit/>
        </a:bodyPr>
        <a:lstStyle/>
        <a:p>
          <a:pPr marL="0" lvl="0" indent="0" algn="l" defTabSz="889000" rtl="0">
            <a:lnSpc>
              <a:spcPct val="90000"/>
            </a:lnSpc>
            <a:spcBef>
              <a:spcPct val="0"/>
            </a:spcBef>
            <a:spcAft>
              <a:spcPct val="35000"/>
            </a:spcAft>
            <a:buNone/>
          </a:pPr>
          <a:r>
            <a:rPr lang="en-US" sz="2000" b="1" kern="1200">
              <a:latin typeface="Century Gothic"/>
              <a:cs typeface="Calibri"/>
            </a:rPr>
            <a:t>Investigate urban heat impacts on community health &amp; Environmental Justice</a:t>
          </a:r>
        </a:p>
      </dsp:txBody>
      <dsp:txXfrm>
        <a:off x="1012440" y="3445654"/>
        <a:ext cx="10497660" cy="689373"/>
      </dsp:txXfrm>
    </dsp:sp>
    <dsp:sp modelId="{22471931-06E2-854B-9FD2-3BFC30D43E82}">
      <dsp:nvSpPr>
        <dsp:cNvPr id="0" name=""/>
        <dsp:cNvSpPr/>
      </dsp:nvSpPr>
      <dsp:spPr>
        <a:xfrm>
          <a:off x="581581" y="3359483"/>
          <a:ext cx="861716" cy="861716"/>
        </a:xfrm>
        <a:prstGeom prst="ellipse">
          <a:avLst/>
        </a:prstGeom>
        <a:solidFill>
          <a:schemeClr val="lt1">
            <a:hueOff val="0"/>
            <a:satOff val="0"/>
            <a:lumOff val="0"/>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527A9E-9E9D-4398-99DB-05EB5086A63F}">
      <dsp:nvSpPr>
        <dsp:cNvPr id="0" name=""/>
        <dsp:cNvSpPr/>
      </dsp:nvSpPr>
      <dsp:spPr>
        <a:xfrm>
          <a:off x="518455" y="4479384"/>
          <a:ext cx="10991645" cy="68937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19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a:latin typeface="Century Gothic"/>
              <a:cs typeface="Calibri"/>
            </a:rPr>
            <a:t>Empower community through education on urban heat and mitigation strategies </a:t>
          </a:r>
          <a:endParaRPr lang="en-US" sz="2000" b="1" kern="1200"/>
        </a:p>
      </dsp:txBody>
      <dsp:txXfrm>
        <a:off x="518455" y="4479384"/>
        <a:ext cx="10991645" cy="689373"/>
      </dsp:txXfrm>
    </dsp:sp>
    <dsp:sp modelId="{6F3E46DF-5A3A-4ADE-BDBA-3D027BB6C2D1}">
      <dsp:nvSpPr>
        <dsp:cNvPr id="0" name=""/>
        <dsp:cNvSpPr/>
      </dsp:nvSpPr>
      <dsp:spPr>
        <a:xfrm>
          <a:off x="87596" y="4393212"/>
          <a:ext cx="861716" cy="861716"/>
        </a:xfrm>
        <a:prstGeom prst="ellipse">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03CF6-EC14-4E97-B212-5C8C65C79E7C}">
      <dsp:nvSpPr>
        <dsp:cNvPr id="0" name=""/>
        <dsp:cNvSpPr/>
      </dsp:nvSpPr>
      <dsp:spPr>
        <a:xfrm>
          <a:off x="0" y="0"/>
          <a:ext cx="3033632" cy="495212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b="1" kern="1200">
              <a:solidFill>
                <a:schemeClr val="tx1">
                  <a:lumMod val="75000"/>
                  <a:lumOff val="25000"/>
                </a:schemeClr>
              </a:solidFill>
              <a:latin typeface="Century Gothic"/>
            </a:rPr>
            <a:t>Acquisition</a:t>
          </a:r>
        </a:p>
      </dsp:txBody>
      <dsp:txXfrm>
        <a:off x="0" y="0"/>
        <a:ext cx="3033632" cy="1485637"/>
      </dsp:txXfrm>
    </dsp:sp>
    <dsp:sp modelId="{ABBA1657-CBC8-4AEB-B6FA-51F51BEA086C}">
      <dsp:nvSpPr>
        <dsp:cNvPr id="0" name=""/>
        <dsp:cNvSpPr/>
      </dsp:nvSpPr>
      <dsp:spPr>
        <a:xfrm>
          <a:off x="303363" y="1487088"/>
          <a:ext cx="2426905" cy="14931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Century Gothic"/>
            </a:rPr>
            <a:t>Google Earth Engine (GEE)</a:t>
          </a:r>
        </a:p>
      </dsp:txBody>
      <dsp:txXfrm>
        <a:off x="347095" y="1530820"/>
        <a:ext cx="2339441" cy="1405669"/>
      </dsp:txXfrm>
    </dsp:sp>
    <dsp:sp modelId="{6FC1E520-DA8E-4108-98C7-D375C8BE00BD}">
      <dsp:nvSpPr>
        <dsp:cNvPr id="0" name=""/>
        <dsp:cNvSpPr/>
      </dsp:nvSpPr>
      <dsp:spPr>
        <a:xfrm>
          <a:off x="303363" y="3209935"/>
          <a:ext cx="2426905" cy="14931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Century Gothic"/>
            </a:rPr>
            <a:t>Application for Extracting and Exploring Analysis Ready Samples (AppEEARS)</a:t>
          </a:r>
        </a:p>
      </dsp:txBody>
      <dsp:txXfrm>
        <a:off x="347095" y="3253667"/>
        <a:ext cx="2339441" cy="14056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8C47A-450E-4EDF-B143-21EFE3F5E59E}">
      <dsp:nvSpPr>
        <dsp:cNvPr id="0" name=""/>
        <dsp:cNvSpPr/>
      </dsp:nvSpPr>
      <dsp:spPr>
        <a:xfrm>
          <a:off x="0" y="0"/>
          <a:ext cx="3248554" cy="49521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tx1">
                  <a:lumMod val="75000"/>
                  <a:lumOff val="25000"/>
                </a:schemeClr>
              </a:solidFill>
              <a:latin typeface="Century Gothic"/>
            </a:rPr>
            <a:t>Processing</a:t>
          </a:r>
        </a:p>
      </dsp:txBody>
      <dsp:txXfrm>
        <a:off x="0" y="0"/>
        <a:ext cx="3248554" cy="1485637"/>
      </dsp:txXfrm>
    </dsp:sp>
    <dsp:sp modelId="{37091C7C-1410-4028-A561-BD8F402FB3D3}">
      <dsp:nvSpPr>
        <dsp:cNvPr id="0" name=""/>
        <dsp:cNvSpPr/>
      </dsp:nvSpPr>
      <dsp:spPr>
        <a:xfrm>
          <a:off x="324855" y="1486060"/>
          <a:ext cx="2598843" cy="9728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Century Gothic"/>
            </a:rPr>
            <a:t>Cloud masking &amp; mean pixel value (GEE)</a:t>
          </a:r>
        </a:p>
      </dsp:txBody>
      <dsp:txXfrm>
        <a:off x="353350" y="1514555"/>
        <a:ext cx="2541853" cy="915904"/>
      </dsp:txXfrm>
    </dsp:sp>
    <dsp:sp modelId="{21F19986-D58B-4E2A-B90C-237B542C9D2E}">
      <dsp:nvSpPr>
        <dsp:cNvPr id="0" name=""/>
        <dsp:cNvSpPr/>
      </dsp:nvSpPr>
      <dsp:spPr>
        <a:xfrm>
          <a:off x="324855" y="2608631"/>
          <a:ext cx="2598843" cy="9728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22325" rtl="0">
            <a:lnSpc>
              <a:spcPct val="90000"/>
            </a:lnSpc>
            <a:spcBef>
              <a:spcPct val="0"/>
            </a:spcBef>
            <a:spcAft>
              <a:spcPct val="35000"/>
            </a:spcAft>
            <a:buNone/>
          </a:pPr>
          <a:r>
            <a:rPr lang="en-US" sz="1850" b="1" kern="1200">
              <a:latin typeface="Century Gothic"/>
            </a:rPr>
            <a:t>Project to State Plane &amp; clip to Milwaukee County (GIS)</a:t>
          </a:r>
        </a:p>
      </dsp:txBody>
      <dsp:txXfrm>
        <a:off x="353350" y="2637126"/>
        <a:ext cx="2541853" cy="915904"/>
      </dsp:txXfrm>
    </dsp:sp>
    <dsp:sp modelId="{E16B7B00-E41C-425A-B200-8286AF820F74}">
      <dsp:nvSpPr>
        <dsp:cNvPr id="0" name=""/>
        <dsp:cNvSpPr/>
      </dsp:nvSpPr>
      <dsp:spPr>
        <a:xfrm>
          <a:off x="324855" y="3731202"/>
          <a:ext cx="2598843" cy="9728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Century Gothic"/>
            </a:rPr>
            <a:t>Zonal statistics (GIS)</a:t>
          </a:r>
        </a:p>
      </dsp:txBody>
      <dsp:txXfrm>
        <a:off x="353350" y="3759697"/>
        <a:ext cx="2541853" cy="9159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39DF9-86FC-4300-B595-8708C3C7666A}">
      <dsp:nvSpPr>
        <dsp:cNvPr id="0" name=""/>
        <dsp:cNvSpPr/>
      </dsp:nvSpPr>
      <dsp:spPr>
        <a:xfrm>
          <a:off x="1497" y="0"/>
          <a:ext cx="3063200" cy="4952125"/>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a:solidFill>
                <a:schemeClr val="tx1">
                  <a:lumMod val="75000"/>
                  <a:lumOff val="25000"/>
                </a:schemeClr>
              </a:solidFill>
              <a:latin typeface="Century Gothic"/>
            </a:rPr>
            <a:t>Outputs</a:t>
          </a:r>
        </a:p>
      </dsp:txBody>
      <dsp:txXfrm>
        <a:off x="1497" y="0"/>
        <a:ext cx="3063200" cy="1485637"/>
      </dsp:txXfrm>
    </dsp:sp>
    <dsp:sp modelId="{223A18D6-85CB-4AD7-B463-93C8F4726AB5}">
      <dsp:nvSpPr>
        <dsp:cNvPr id="0" name=""/>
        <dsp:cNvSpPr/>
      </dsp:nvSpPr>
      <dsp:spPr>
        <a:xfrm>
          <a:off x="307817" y="1486060"/>
          <a:ext cx="2450560" cy="97289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latin typeface="Century Gothic"/>
            </a:rPr>
            <a:t>Evapotranspiration</a:t>
          </a:r>
        </a:p>
      </dsp:txBody>
      <dsp:txXfrm>
        <a:off x="336312" y="1514555"/>
        <a:ext cx="2393570" cy="915904"/>
      </dsp:txXfrm>
    </dsp:sp>
    <dsp:sp modelId="{51BC1CD5-2C32-45A5-B4BD-B589347F6906}">
      <dsp:nvSpPr>
        <dsp:cNvPr id="0" name=""/>
        <dsp:cNvSpPr/>
      </dsp:nvSpPr>
      <dsp:spPr>
        <a:xfrm>
          <a:off x="307817" y="2608630"/>
          <a:ext cx="2450560" cy="97289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Century Gothic"/>
            </a:rPr>
            <a:t>Daytime &amp; Nighttime LST</a:t>
          </a:r>
        </a:p>
      </dsp:txBody>
      <dsp:txXfrm>
        <a:off x="336312" y="2637125"/>
        <a:ext cx="2393570" cy="915904"/>
      </dsp:txXfrm>
    </dsp:sp>
    <dsp:sp modelId="{469FBEF9-E443-41A3-9911-B10188B8B8C4}">
      <dsp:nvSpPr>
        <dsp:cNvPr id="0" name=""/>
        <dsp:cNvSpPr/>
      </dsp:nvSpPr>
      <dsp:spPr>
        <a:xfrm>
          <a:off x="307817" y="3731201"/>
          <a:ext cx="2450560" cy="97289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rtl="0">
            <a:lnSpc>
              <a:spcPct val="90000"/>
            </a:lnSpc>
            <a:spcBef>
              <a:spcPct val="0"/>
            </a:spcBef>
            <a:spcAft>
              <a:spcPct val="35000"/>
            </a:spcAft>
            <a:buNone/>
          </a:pPr>
          <a:r>
            <a:rPr lang="en-US" sz="1700" b="1" kern="1200">
              <a:latin typeface="Century Gothic"/>
            </a:rPr>
            <a:t>Shade fraction, building intensity, albedo by land use</a:t>
          </a:r>
        </a:p>
      </dsp:txBody>
      <dsp:txXfrm>
        <a:off x="336312" y="3759696"/>
        <a:ext cx="2393570" cy="9159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3D490-8F14-4AC2-9EB8-D73FA036E5AE}">
      <dsp:nvSpPr>
        <dsp:cNvPr id="0" name=""/>
        <dsp:cNvSpPr/>
      </dsp:nvSpPr>
      <dsp:spPr>
        <a:xfrm>
          <a:off x="3441" y="1035485"/>
          <a:ext cx="3355608" cy="691200"/>
        </a:xfrm>
        <a:prstGeom prst="rect">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latin typeface="Century Gothic"/>
            </a:rPr>
            <a:t>Exposure</a:t>
          </a:r>
        </a:p>
      </dsp:txBody>
      <dsp:txXfrm>
        <a:off x="3441" y="1035485"/>
        <a:ext cx="3355608" cy="691200"/>
      </dsp:txXfrm>
    </dsp:sp>
    <dsp:sp modelId="{E316C29B-DF43-4ABE-BEAD-B09EEC08666D}">
      <dsp:nvSpPr>
        <dsp:cNvPr id="0" name=""/>
        <dsp:cNvSpPr/>
      </dsp:nvSpPr>
      <dsp:spPr>
        <a:xfrm>
          <a:off x="3441" y="1726685"/>
          <a:ext cx="3355608" cy="36933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b="0" kern="1200">
              <a:solidFill>
                <a:schemeClr val="tx1">
                  <a:lumMod val="75000"/>
                  <a:lumOff val="25000"/>
                </a:schemeClr>
              </a:solidFill>
              <a:latin typeface="Century Gothic"/>
            </a:rPr>
            <a:t>High temperature</a:t>
          </a:r>
        </a:p>
        <a:p>
          <a:pPr marL="228600" lvl="1" indent="-228600" algn="l" defTabSz="1066800">
            <a:lnSpc>
              <a:spcPct val="90000"/>
            </a:lnSpc>
            <a:spcBef>
              <a:spcPct val="0"/>
            </a:spcBef>
            <a:spcAft>
              <a:spcPct val="15000"/>
            </a:spcAft>
            <a:buChar char="•"/>
          </a:pPr>
          <a:r>
            <a:rPr lang="en-US" sz="2400" b="0" kern="1200">
              <a:solidFill>
                <a:schemeClr val="tx1">
                  <a:lumMod val="75000"/>
                  <a:lumOff val="25000"/>
                </a:schemeClr>
              </a:solidFill>
              <a:latin typeface="Century Gothic"/>
            </a:rPr>
            <a:t>Low temperature</a:t>
          </a:r>
        </a:p>
        <a:p>
          <a:pPr marL="228600" lvl="1" indent="-228600" algn="l" defTabSz="1066800">
            <a:lnSpc>
              <a:spcPct val="90000"/>
            </a:lnSpc>
            <a:spcBef>
              <a:spcPct val="0"/>
            </a:spcBef>
            <a:spcAft>
              <a:spcPct val="15000"/>
            </a:spcAft>
            <a:buChar char="•"/>
          </a:pPr>
          <a:r>
            <a:rPr lang="en-US" sz="2400" b="0" kern="1200">
              <a:solidFill>
                <a:schemeClr val="tx1">
                  <a:lumMod val="75000"/>
                  <a:lumOff val="25000"/>
                </a:schemeClr>
              </a:solidFill>
              <a:latin typeface="Century Gothic"/>
            </a:rPr>
            <a:t>Tree cover</a:t>
          </a:r>
        </a:p>
        <a:p>
          <a:pPr marL="228600" lvl="1" indent="-228600" algn="l" defTabSz="1066800">
            <a:lnSpc>
              <a:spcPct val="90000"/>
            </a:lnSpc>
            <a:spcBef>
              <a:spcPct val="0"/>
            </a:spcBef>
            <a:spcAft>
              <a:spcPct val="15000"/>
            </a:spcAft>
            <a:buChar char="•"/>
          </a:pPr>
          <a:r>
            <a:rPr lang="en-US" sz="2400" b="0" kern="1200">
              <a:solidFill>
                <a:schemeClr val="tx1">
                  <a:lumMod val="75000"/>
                  <a:lumOff val="25000"/>
                </a:schemeClr>
              </a:solidFill>
              <a:latin typeface="Century Gothic"/>
            </a:rPr>
            <a:t>Albedo</a:t>
          </a:r>
        </a:p>
        <a:p>
          <a:pPr marL="228600" lvl="1" indent="-228600" algn="l" defTabSz="1066800">
            <a:lnSpc>
              <a:spcPct val="90000"/>
            </a:lnSpc>
            <a:spcBef>
              <a:spcPct val="0"/>
            </a:spcBef>
            <a:spcAft>
              <a:spcPct val="15000"/>
            </a:spcAft>
            <a:buChar char="•"/>
          </a:pPr>
          <a:r>
            <a:rPr lang="en-US" sz="2400" b="0" kern="1200">
              <a:solidFill>
                <a:schemeClr val="tx1">
                  <a:lumMod val="75000"/>
                  <a:lumOff val="25000"/>
                </a:schemeClr>
              </a:solidFill>
              <a:latin typeface="Century Gothic"/>
            </a:rPr>
            <a:t>Evapotranspiration</a:t>
          </a:r>
        </a:p>
        <a:p>
          <a:pPr marL="228600" lvl="1" indent="-228600" algn="l" defTabSz="1066800">
            <a:lnSpc>
              <a:spcPct val="90000"/>
            </a:lnSpc>
            <a:spcBef>
              <a:spcPct val="0"/>
            </a:spcBef>
            <a:spcAft>
              <a:spcPct val="15000"/>
            </a:spcAft>
            <a:buChar char="•"/>
          </a:pPr>
          <a:r>
            <a:rPr lang="en-US" sz="2400" b="0" kern="1200">
              <a:solidFill>
                <a:schemeClr val="tx1">
                  <a:lumMod val="75000"/>
                  <a:lumOff val="25000"/>
                </a:schemeClr>
              </a:solidFill>
              <a:latin typeface="Century Gothic"/>
            </a:rPr>
            <a:t>Heat mitigation</a:t>
          </a:r>
        </a:p>
      </dsp:txBody>
      <dsp:txXfrm>
        <a:off x="3441" y="1726685"/>
        <a:ext cx="3355608" cy="3693397"/>
      </dsp:txXfrm>
    </dsp:sp>
    <dsp:sp modelId="{8185EDDD-2606-4390-AEB3-6B428464D533}">
      <dsp:nvSpPr>
        <dsp:cNvPr id="0" name=""/>
        <dsp:cNvSpPr/>
      </dsp:nvSpPr>
      <dsp:spPr>
        <a:xfrm>
          <a:off x="3828835" y="1035485"/>
          <a:ext cx="3355608" cy="691200"/>
        </a:xfrm>
        <a:prstGeom prst="rect">
          <a:avLst/>
        </a:prstGeom>
        <a:solidFill>
          <a:schemeClr val="accent1">
            <a:alpha val="90000"/>
            <a:hueOff val="0"/>
            <a:satOff val="0"/>
            <a:lumOff val="0"/>
            <a:alphaOff val="-2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latin typeface="Century Gothic"/>
            </a:rPr>
            <a:t>Sensitivity</a:t>
          </a:r>
        </a:p>
      </dsp:txBody>
      <dsp:txXfrm>
        <a:off x="3828835" y="1035485"/>
        <a:ext cx="3355608" cy="691200"/>
      </dsp:txXfrm>
    </dsp:sp>
    <dsp:sp modelId="{5BE6DB1E-7228-404F-A699-232B349EAA22}">
      <dsp:nvSpPr>
        <dsp:cNvPr id="0" name=""/>
        <dsp:cNvSpPr/>
      </dsp:nvSpPr>
      <dsp:spPr>
        <a:xfrm>
          <a:off x="3828835" y="1726685"/>
          <a:ext cx="3355608" cy="36933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b="0" kern="1200">
              <a:solidFill>
                <a:schemeClr val="tx1">
                  <a:lumMod val="75000"/>
                  <a:lumOff val="25000"/>
                </a:schemeClr>
              </a:solidFill>
              <a:latin typeface="Century Gothic"/>
            </a:rPr>
            <a:t>Elderly population</a:t>
          </a:r>
        </a:p>
        <a:p>
          <a:pPr marL="228600" lvl="1" indent="-228600" algn="l" defTabSz="1066800" rtl="0">
            <a:lnSpc>
              <a:spcPct val="90000"/>
            </a:lnSpc>
            <a:spcBef>
              <a:spcPct val="0"/>
            </a:spcBef>
            <a:spcAft>
              <a:spcPct val="15000"/>
            </a:spcAft>
            <a:buChar char="•"/>
          </a:pPr>
          <a:r>
            <a:rPr lang="en-US" sz="2400" b="0" kern="1200">
              <a:solidFill>
                <a:schemeClr val="tx1">
                  <a:lumMod val="75000"/>
                  <a:lumOff val="25000"/>
                </a:schemeClr>
              </a:solidFill>
              <a:latin typeface="Century Gothic"/>
            </a:rPr>
            <a:t>Heat related illness</a:t>
          </a:r>
        </a:p>
        <a:p>
          <a:pPr marL="228600" lvl="1" indent="-228600" algn="l" defTabSz="1066800" rtl="0">
            <a:lnSpc>
              <a:spcPct val="90000"/>
            </a:lnSpc>
            <a:spcBef>
              <a:spcPct val="0"/>
            </a:spcBef>
            <a:spcAft>
              <a:spcPct val="15000"/>
            </a:spcAft>
            <a:buChar char="•"/>
          </a:pPr>
          <a:r>
            <a:rPr lang="en-US" sz="2400" b="0" kern="1200">
              <a:solidFill>
                <a:schemeClr val="tx1">
                  <a:lumMod val="75000"/>
                  <a:lumOff val="25000"/>
                </a:schemeClr>
              </a:solidFill>
              <a:latin typeface="Century Gothic"/>
            </a:rPr>
            <a:t>Race*</a:t>
          </a:r>
          <a:endParaRPr lang="en-US" sz="2400" kern="1200">
            <a:solidFill>
              <a:schemeClr val="tx1">
                <a:lumMod val="75000"/>
                <a:lumOff val="25000"/>
              </a:schemeClr>
            </a:solidFill>
          </a:endParaRPr>
        </a:p>
      </dsp:txBody>
      <dsp:txXfrm>
        <a:off x="3828835" y="1726685"/>
        <a:ext cx="3355608" cy="3693397"/>
      </dsp:txXfrm>
    </dsp:sp>
    <dsp:sp modelId="{F01AECEF-2311-4AC0-A77B-3BBB760F9EA4}">
      <dsp:nvSpPr>
        <dsp:cNvPr id="0" name=""/>
        <dsp:cNvSpPr/>
      </dsp:nvSpPr>
      <dsp:spPr>
        <a:xfrm>
          <a:off x="7654228" y="1035485"/>
          <a:ext cx="3355608" cy="691200"/>
        </a:xfrm>
        <a:prstGeom prst="rect">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latin typeface="Century Gothic"/>
            </a:rPr>
            <a:t>Adaptivity</a:t>
          </a:r>
        </a:p>
      </dsp:txBody>
      <dsp:txXfrm>
        <a:off x="7654228" y="1035485"/>
        <a:ext cx="3355608" cy="691200"/>
      </dsp:txXfrm>
    </dsp:sp>
    <dsp:sp modelId="{211357A5-401B-454F-A736-947C194CBA88}">
      <dsp:nvSpPr>
        <dsp:cNvPr id="0" name=""/>
        <dsp:cNvSpPr/>
      </dsp:nvSpPr>
      <dsp:spPr>
        <a:xfrm>
          <a:off x="7654228" y="1726685"/>
          <a:ext cx="3355608" cy="36933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en-US" sz="2400" kern="1200">
              <a:solidFill>
                <a:schemeClr val="tx1">
                  <a:lumMod val="75000"/>
                  <a:lumOff val="25000"/>
                </a:schemeClr>
              </a:solidFill>
              <a:latin typeface="Century Gothic"/>
            </a:rPr>
            <a:t>Income</a:t>
          </a:r>
        </a:p>
        <a:p>
          <a:pPr marL="228600" lvl="1" indent="-228600" algn="l" defTabSz="1066800" rtl="0">
            <a:lnSpc>
              <a:spcPct val="90000"/>
            </a:lnSpc>
            <a:spcBef>
              <a:spcPct val="0"/>
            </a:spcBef>
            <a:spcAft>
              <a:spcPct val="15000"/>
            </a:spcAft>
            <a:buChar char="•"/>
          </a:pPr>
          <a:r>
            <a:rPr lang="en-US" sz="2400" kern="1200">
              <a:solidFill>
                <a:schemeClr val="tx1">
                  <a:lumMod val="75000"/>
                  <a:lumOff val="25000"/>
                </a:schemeClr>
              </a:solidFill>
              <a:latin typeface="Century Gothic"/>
            </a:rPr>
            <a:t>Energy burden</a:t>
          </a:r>
        </a:p>
        <a:p>
          <a:pPr marL="228600" lvl="1" indent="-228600" algn="l" defTabSz="1066800">
            <a:lnSpc>
              <a:spcPct val="90000"/>
            </a:lnSpc>
            <a:spcBef>
              <a:spcPct val="0"/>
            </a:spcBef>
            <a:spcAft>
              <a:spcPct val="15000"/>
            </a:spcAft>
            <a:buChar char="•"/>
          </a:pPr>
          <a:r>
            <a:rPr lang="en-US" sz="2400" kern="1200">
              <a:solidFill>
                <a:schemeClr val="tx1">
                  <a:lumMod val="75000"/>
                  <a:lumOff val="25000"/>
                </a:schemeClr>
              </a:solidFill>
              <a:latin typeface="Century Gothic"/>
            </a:rPr>
            <a:t>Education</a:t>
          </a:r>
        </a:p>
        <a:p>
          <a:pPr marL="228600" lvl="1" indent="-228600" algn="l" defTabSz="1066800">
            <a:lnSpc>
              <a:spcPct val="90000"/>
            </a:lnSpc>
            <a:spcBef>
              <a:spcPct val="0"/>
            </a:spcBef>
            <a:spcAft>
              <a:spcPct val="15000"/>
            </a:spcAft>
            <a:buChar char="•"/>
          </a:pPr>
          <a:r>
            <a:rPr lang="en-US" sz="2400" kern="1200">
              <a:solidFill>
                <a:schemeClr val="tx1">
                  <a:lumMod val="75000"/>
                  <a:lumOff val="25000"/>
                </a:schemeClr>
              </a:solidFill>
              <a:latin typeface="Century Gothic"/>
            </a:rPr>
            <a:t>Computer access</a:t>
          </a:r>
        </a:p>
        <a:p>
          <a:pPr marL="228600" lvl="1" indent="-228600" algn="l" defTabSz="1066800">
            <a:lnSpc>
              <a:spcPct val="90000"/>
            </a:lnSpc>
            <a:spcBef>
              <a:spcPct val="0"/>
            </a:spcBef>
            <a:spcAft>
              <a:spcPct val="15000"/>
            </a:spcAft>
            <a:buChar char="•"/>
          </a:pPr>
          <a:r>
            <a:rPr lang="en-US" sz="2400" kern="1200">
              <a:solidFill>
                <a:schemeClr val="tx1">
                  <a:lumMod val="75000"/>
                  <a:lumOff val="25000"/>
                </a:schemeClr>
              </a:solidFill>
              <a:latin typeface="Century Gothic"/>
            </a:rPr>
            <a:t>Citizenship</a:t>
          </a:r>
        </a:p>
        <a:p>
          <a:pPr marL="228600" lvl="1" indent="-228600" algn="l" defTabSz="1066800">
            <a:lnSpc>
              <a:spcPct val="90000"/>
            </a:lnSpc>
            <a:spcBef>
              <a:spcPct val="0"/>
            </a:spcBef>
            <a:spcAft>
              <a:spcPct val="15000"/>
            </a:spcAft>
            <a:buChar char="•"/>
          </a:pPr>
          <a:r>
            <a:rPr lang="en-US" sz="2400" kern="1200">
              <a:solidFill>
                <a:schemeClr val="tx1">
                  <a:lumMod val="75000"/>
                  <a:lumOff val="25000"/>
                </a:schemeClr>
              </a:solidFill>
              <a:latin typeface="Century Gothic"/>
            </a:rPr>
            <a:t>Language</a:t>
          </a:r>
        </a:p>
        <a:p>
          <a:pPr marL="228600" lvl="1" indent="-228600" algn="l" defTabSz="1066800">
            <a:lnSpc>
              <a:spcPct val="90000"/>
            </a:lnSpc>
            <a:spcBef>
              <a:spcPct val="0"/>
            </a:spcBef>
            <a:spcAft>
              <a:spcPct val="15000"/>
            </a:spcAft>
            <a:buChar char="•"/>
          </a:pPr>
          <a:r>
            <a:rPr lang="en-US" sz="2400" kern="1200">
              <a:solidFill>
                <a:schemeClr val="tx1">
                  <a:lumMod val="75000"/>
                  <a:lumOff val="25000"/>
                </a:schemeClr>
              </a:solidFill>
              <a:latin typeface="Century Gothic"/>
            </a:rPr>
            <a:t>Transportation</a:t>
          </a:r>
        </a:p>
        <a:p>
          <a:pPr marL="228600" lvl="1" indent="-228600" algn="l" defTabSz="1066800" rtl="0">
            <a:lnSpc>
              <a:spcPct val="90000"/>
            </a:lnSpc>
            <a:spcBef>
              <a:spcPct val="0"/>
            </a:spcBef>
            <a:spcAft>
              <a:spcPct val="15000"/>
            </a:spcAft>
            <a:buChar char="•"/>
          </a:pPr>
          <a:r>
            <a:rPr lang="en-US" sz="2400" kern="1200">
              <a:solidFill>
                <a:schemeClr val="tx1">
                  <a:lumMod val="75000"/>
                  <a:lumOff val="25000"/>
                </a:schemeClr>
              </a:solidFill>
              <a:latin typeface="Century Gothic"/>
            </a:rPr>
            <a:t>Living arrangement</a:t>
          </a:r>
        </a:p>
      </dsp:txBody>
      <dsp:txXfrm>
        <a:off x="7654228" y="1726685"/>
        <a:ext cx="3355608" cy="3693397"/>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devpedia.developexchange.com/dp/index.php?title=List_of_Satellite_Pictur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nr.wisconsin.gov/topic/urbanforests/ufia/landcover"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heat.gov/pages/mapping-campaign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3390/ijerph18168420"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lickr.com/people/37171504@N0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993021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Now, we will move to discussing the data and technical side of our study. For our modeling and analysis, we used numerous Earth observation datasets from NASA satellites. </a:t>
            </a:r>
          </a:p>
          <a:p>
            <a:pPr marL="0" marR="0" lvl="0" indent="0">
              <a:lnSpc>
                <a:spcPct val="107000"/>
              </a:lnSpc>
              <a:spcBef>
                <a:spcPts val="0"/>
              </a:spcBef>
              <a:spcAft>
                <a:spcPts val="0"/>
              </a:spcAft>
              <a:buFont typeface="Wingdings" pitchFamily="2" charset="2"/>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We used data from Landsat 8’s TIRS and OLI sensors to obtain daytime land surface temperature and surface reflectance, and data from ISS’s ECOSTRESS sensor to obtain evapotranspiration and nighttime land surface temperature.</a:t>
            </a:r>
          </a:p>
          <a:p>
            <a:pPr marL="0" marR="0" lvl="0" indent="0">
              <a:lnSpc>
                <a:spcPct val="107000"/>
              </a:lnSpc>
              <a:spcBef>
                <a:spcPts val="0"/>
              </a:spcBef>
              <a:spcAft>
                <a:spcPts val="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 </a:t>
            </a:r>
          </a:p>
          <a:p>
            <a:pPr marL="0" marR="0" lvl="0" indent="0">
              <a:lnSpc>
                <a:spcPct val="107000"/>
              </a:lnSpc>
              <a:spcBef>
                <a:spcPts val="0"/>
              </a:spcBef>
              <a:spcAft>
                <a:spcPts val="80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Here, these datasets are shown with a rainbow color scheme where warmer colors show higher values and cooler colors show lower values.</a:t>
            </a:r>
          </a:p>
          <a:p>
            <a:pPr marL="0" marR="0" lvl="0" indent="0">
              <a:lnSpc>
                <a:spcPct val="107000"/>
              </a:lnSpc>
              <a:spcBef>
                <a:spcPts val="0"/>
              </a:spcBef>
              <a:spcAft>
                <a:spcPts val="800"/>
              </a:spcAft>
              <a:buFont typeface="Wingdings" pitchFamily="2" charset="2"/>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endParaRPr lang="en-US">
              <a:cs typeface="Calibri"/>
            </a:endParaRPr>
          </a:p>
          <a:p>
            <a:r>
              <a:rPr lang="en-US">
                <a:cs typeface="Calibri"/>
              </a:rPr>
              <a:t>Landsat 8, ISS, AppEEARS ECOSTRESS </a:t>
            </a:r>
          </a:p>
          <a:p>
            <a:r>
              <a:rPr lang="en-US"/>
              <a:t>Image Credit: NASA</a:t>
            </a:r>
            <a:endParaRPr lang="en-US">
              <a:cs typeface="Calibri"/>
            </a:endParaRPr>
          </a:p>
          <a:p>
            <a:r>
              <a:rPr lang="en-US">
                <a:cs typeface="+mn-lt"/>
              </a:rPr>
              <a:t>Image Source: </a:t>
            </a:r>
            <a:r>
              <a:rPr lang="en-US">
                <a:hlinkClick r:id="rId3"/>
              </a:rPr>
              <a:t>https://www.devpedia.developexchange.com/dp/index.php?title=List_of_Satellite_Pictures</a:t>
            </a:r>
            <a:r>
              <a:rPr lang="en-US"/>
              <a:t>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67428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Wingdings" pitchFamily="2" charset="2"/>
              <a:buNone/>
            </a:pPr>
            <a:r>
              <a:rPr lang="en-US" sz="1100">
                <a:effectLst/>
                <a:latin typeface="Calibri" panose="020F0502020204030204" pitchFamily="34" charset="0"/>
                <a:ea typeface="Calibri" panose="020F0502020204030204" pitchFamily="34" charset="0"/>
                <a:cs typeface="Arial" panose="020B0604020202020204" pitchFamily="34" charset="0"/>
              </a:rPr>
              <a:t>Data from other sources was also key to our heat analysis. </a:t>
            </a:r>
          </a:p>
          <a:p>
            <a:pPr marL="0" marR="0" lvl="0" indent="0">
              <a:lnSpc>
                <a:spcPct val="107000"/>
              </a:lnSpc>
              <a:spcBef>
                <a:spcPts val="0"/>
              </a:spcBef>
              <a:spcAft>
                <a:spcPts val="0"/>
              </a:spcAft>
              <a:buFont typeface="Wingdings" pitchFamily="2" charset="2"/>
              <a:buNone/>
            </a:pPr>
            <a:r>
              <a:rPr lang="en-US" sz="1100">
                <a:effectLst/>
                <a:latin typeface="Calibri" panose="020F0502020204030204" pitchFamily="34" charset="0"/>
                <a:ea typeface="Calibri" panose="020F0502020204030204" pitchFamily="34" charset="0"/>
                <a:cs typeface="Arial" panose="020B0604020202020204" pitchFamily="34" charset="0"/>
              </a:rPr>
              <a:t>We obtained datasets like city &amp; county boundaries and census block groups from the Milwaukee County land information office. </a:t>
            </a:r>
          </a:p>
          <a:p>
            <a:pPr marL="0" marR="0" lvl="0" indent="0">
              <a:lnSpc>
                <a:spcPct val="107000"/>
              </a:lnSpc>
              <a:spcBef>
                <a:spcPts val="0"/>
              </a:spcBef>
              <a:spcAft>
                <a:spcPts val="0"/>
              </a:spcAft>
              <a:buFont typeface="Wingdings" pitchFamily="2" charset="2"/>
              <a:buNone/>
            </a:pPr>
            <a:r>
              <a:rPr lang="en-US" sz="1100">
                <a:effectLst/>
                <a:latin typeface="Calibri" panose="020F0502020204030204" pitchFamily="34" charset="0"/>
                <a:ea typeface="Calibri" panose="020F0502020204030204" pitchFamily="34" charset="0"/>
                <a:cs typeface="Arial" panose="020B0604020202020204" pitchFamily="34" charset="0"/>
              </a:rPr>
              <a:t>We used the land cover layer from the National Land Cover Database, or NLCD. Land cover types are distinguished by color, and the most important feature for us is the distinction between developed urban areas in red shades and natural areas in greens, blues, and browns. </a:t>
            </a:r>
          </a:p>
          <a:p>
            <a:pPr marL="0" marR="0" lvl="0" indent="0">
              <a:lnSpc>
                <a:spcPct val="107000"/>
              </a:lnSpc>
              <a:spcBef>
                <a:spcPts val="0"/>
              </a:spcBef>
              <a:spcAft>
                <a:spcPts val="0"/>
              </a:spcAft>
              <a:buFont typeface="Wingdings" pitchFamily="2" charset="2"/>
              <a:buNone/>
            </a:pPr>
            <a:r>
              <a:rPr lang="en-US" sz="1100">
                <a:effectLst/>
                <a:latin typeface="Calibri" panose="020F0502020204030204" pitchFamily="34" charset="0"/>
                <a:ea typeface="Calibri" panose="020F0502020204030204" pitchFamily="34" charset="0"/>
                <a:cs typeface="Arial" panose="020B0604020202020204" pitchFamily="34" charset="0"/>
              </a:rPr>
              <a:t>We used the Wisconsin community tree canopy dataset to obtain shade percentages, shown here with darker green indicating a higher percentage of shade. </a:t>
            </a:r>
          </a:p>
          <a:p>
            <a:pPr marL="0" marR="0" lvl="0" indent="0">
              <a:lnSpc>
                <a:spcPct val="107000"/>
              </a:lnSpc>
              <a:spcBef>
                <a:spcPts val="0"/>
              </a:spcBef>
              <a:spcAft>
                <a:spcPts val="0"/>
              </a:spcAft>
              <a:buFont typeface="Wingdings" pitchFamily="2" charset="2"/>
              <a:buNone/>
            </a:pPr>
            <a:r>
              <a:rPr lang="en-US" sz="1100">
                <a:effectLst/>
                <a:latin typeface="Calibri" panose="020F0502020204030204" pitchFamily="34" charset="0"/>
                <a:ea typeface="Calibri" panose="020F0502020204030204" pitchFamily="34" charset="0"/>
                <a:cs typeface="Arial" panose="020B0604020202020204" pitchFamily="34" charset="0"/>
              </a:rPr>
              <a:t>We also compared our results to the CAPA Heat Survey done by citizens of Milwaukee in partnership with NOAA, shown here with darker orange indicating higher air temperatures. </a:t>
            </a:r>
          </a:p>
          <a:p>
            <a:pPr marL="0" marR="0" lvl="0" indent="0">
              <a:lnSpc>
                <a:spcPct val="107000"/>
              </a:lnSpc>
              <a:spcBef>
                <a:spcPts val="0"/>
              </a:spcBef>
              <a:spcAft>
                <a:spcPts val="800"/>
              </a:spcAft>
              <a:buFont typeface="Wingdings" pitchFamily="2" charset="2"/>
              <a:buNone/>
            </a:pPr>
            <a:r>
              <a:rPr lang="en-US" sz="1100">
                <a:effectLst/>
                <a:latin typeface="Calibri" panose="020F0502020204030204" pitchFamily="34" charset="0"/>
                <a:ea typeface="Calibri" panose="020F0502020204030204" pitchFamily="34" charset="0"/>
                <a:cs typeface="Arial" panose="020B0604020202020204" pitchFamily="34" charset="0"/>
              </a:rPr>
              <a:t>In addition, we drew on many sociodemographic datasets from the American Community Survey and from our partners as we incorporated social factors into our analysis.</a:t>
            </a:r>
            <a:r>
              <a:rPr lang="en-US" sz="800">
                <a:effectLst/>
                <a:latin typeface="Calibri" panose="020F0502020204030204" pitchFamily="34" charset="0"/>
                <a:ea typeface="Calibri" panose="020F0502020204030204" pitchFamily="34" charset="0"/>
                <a:cs typeface="Arial" panose="020B0604020202020204" pitchFamily="34" charset="0"/>
              </a:rPr>
              <a: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a:defRPr/>
            </a:pPr>
            <a:endParaRPr lang="en-US"/>
          </a:p>
          <a:p>
            <a:pPr>
              <a:defRPr/>
            </a:pPr>
            <a:endParaRPr lang="en-US">
              <a:cs typeface="Calibri"/>
            </a:endParaRPr>
          </a:p>
          <a:p>
            <a:pPr>
              <a:defRPr/>
            </a:pPr>
            <a:endParaRPr lang="en-US"/>
          </a:p>
          <a:p>
            <a:pPr marL="0" marR="0" lvl="0" indent="0" algn="l" defTabSz="914400">
              <a:lnSpc>
                <a:spcPct val="100000"/>
              </a:lnSpc>
              <a:spcBef>
                <a:spcPts val="0"/>
              </a:spcBef>
              <a:spcAft>
                <a:spcPts val="0"/>
              </a:spcAft>
              <a:buClrTx/>
              <a:buSzTx/>
              <a:buFontTx/>
              <a:buNone/>
              <a:tabLst/>
              <a:defRPr/>
            </a:pPr>
            <a:r>
              <a:rPr lang="en-US"/>
              <a:t>------------------------------Image Information Below ------------------------------</a:t>
            </a:r>
            <a:endParaRPr lang="en-US">
              <a:cs typeface="Calibri" panose="020F0502020204030204"/>
            </a:endParaRPr>
          </a:p>
          <a:p>
            <a:pPr>
              <a:defRPr/>
            </a:pPr>
            <a:r>
              <a:rPr lang="en-US" sz="1800">
                <a:solidFill>
                  <a:srgbClr val="000000"/>
                </a:solidFill>
                <a:effectLst/>
                <a:latin typeface="Garamond"/>
                <a:ea typeface="Garamond" panose="02020404030301010803" pitchFamily="18" charset="0"/>
                <a:cs typeface="Garamond" panose="02020404030301010803" pitchFamily="18" charset="0"/>
              </a:rPr>
              <a:t>Land cover image created using Dewitz, J., and U.S. Geological Survey, (2021). National Land Cover Database (NLCD) 2019 Products (ver. 2.0, June 2021). U.S. Geological Survey data release, https://doi.org/10.5066/P9KZCM54</a:t>
            </a:r>
            <a:r>
              <a:rPr lang="en-US" sz="1800">
                <a:solidFill>
                  <a:srgbClr val="000000"/>
                </a:solidFill>
                <a:latin typeface="Garamond"/>
                <a:ea typeface="Garamond" panose="02020404030301010803" pitchFamily="18" charset="0"/>
                <a:cs typeface="Garamond" panose="02020404030301010803" pitchFamily="18" charset="0"/>
              </a:rPr>
              <a:t> </a:t>
            </a:r>
          </a:p>
          <a:p>
            <a:pPr>
              <a:defRPr/>
            </a:pPr>
            <a:r>
              <a:rPr lang="en-US" sz="1800">
                <a:solidFill>
                  <a:srgbClr val="000000"/>
                </a:solidFill>
                <a:effectLst/>
                <a:latin typeface="Garamond"/>
                <a:ea typeface="Calibri" panose="020F0502020204030204" pitchFamily="34" charset="0"/>
                <a:cs typeface="Arial" panose="020B0604020202020204" pitchFamily="34" charset="0"/>
              </a:rPr>
              <a:t>Tree canopy image created using </a:t>
            </a:r>
            <a:r>
              <a:rPr lang="en-US" sz="1800" b="0" i="0" u="none" strike="noStrike">
                <a:solidFill>
                  <a:srgbClr val="000000"/>
                </a:solidFill>
                <a:effectLst/>
                <a:latin typeface="Calibri" panose="020F0502020204030204" pitchFamily="34" charset="0"/>
              </a:rPr>
              <a:t>Wisconsin Department of Natural Resources</a:t>
            </a:r>
            <a:r>
              <a:rPr lang="en-US" sz="1800" b="0" i="0" u="none" strike="noStrike">
                <a:solidFill>
                  <a:srgbClr val="000000"/>
                </a:solidFill>
                <a:effectLst/>
                <a:latin typeface="Garamond"/>
              </a:rPr>
              <a:t> </a:t>
            </a:r>
            <a:r>
              <a:rPr lang="en-US" sz="1800" b="0" i="0" u="none" strike="noStrike">
                <a:solidFill>
                  <a:srgbClr val="000000"/>
                </a:solidFill>
                <a:effectLst/>
                <a:latin typeface="Calibri" panose="020F0502020204030204" pitchFamily="34" charset="0"/>
              </a:rPr>
              <a:t>Wisconsin Community Canopy Cover</a:t>
            </a:r>
            <a:r>
              <a:rPr lang="en-US" sz="1800" b="0" i="0" u="none" strike="noStrike">
                <a:solidFill>
                  <a:srgbClr val="000000"/>
                </a:solidFill>
                <a:effectLst/>
                <a:latin typeface="Garamond"/>
              </a:rPr>
              <a:t> </a:t>
            </a:r>
            <a:r>
              <a:rPr lang="en-US" sz="1800" b="0" i="0" u="sng" strike="noStrike">
                <a:solidFill>
                  <a:srgbClr val="0563C1"/>
                </a:solidFill>
                <a:effectLst/>
                <a:latin typeface="Calibri" panose="020F0502020204030204" pitchFamily="34" charset="0"/>
                <a:hlinkClick r:id="rId3"/>
              </a:rPr>
              <a:t>https://dnr.wisconsin.gov/topic/urbanforests/ufia/landcover</a:t>
            </a:r>
            <a:endParaRPr lang="en-US" sz="1800" b="0" i="0" u="sng" strike="noStrike">
              <a:solidFill>
                <a:srgbClr val="0563C1"/>
              </a:solidFill>
              <a:effectLst/>
              <a:latin typeface="Calibri" panose="020F0502020204030204" pitchFamily="34" charset="0"/>
            </a:endParaRPr>
          </a:p>
          <a:p>
            <a:r>
              <a:rPr lang="en-US" sz="1800" b="0" i="0" u="none" strike="noStrike">
                <a:solidFill>
                  <a:srgbClr val="0563C1"/>
                </a:solidFill>
                <a:effectLst/>
                <a:latin typeface="Calibri" panose="020F0502020204030204" pitchFamily="34" charset="0"/>
              </a:rPr>
              <a:t>CAPA image created using </a:t>
            </a:r>
            <a:r>
              <a:rPr lang="en-US" b="0" i="0" u="none" strike="noStrike">
                <a:solidFill>
                  <a:srgbClr val="4F52B2"/>
                </a:solidFill>
                <a:effectLst/>
                <a:latin typeface="-apple-system"/>
                <a:hlinkClick r:id="rId4" tooltip="https://www.heat.gov/pages/mapping-campaigns"/>
              </a:rPr>
              <a:t>https://www.heat.gov/pages/mapping-campaigns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561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Wingdings" pitchFamily="2" charset="2"/>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In order to run the InVEST model, our required inputs were a shapefile for Milwaukee County, a Land Cover raster layer (NLCD), an Evapotranspiration Layer (ECOSTRESS), and Daytime Land Surface Temperature (TIRS). We also used Daytime Surface Land Temperature (TIRS) to compute the reference temperature and UHI magnitude inputs. We also created a biophysical table containing attributes for each land cover class including green space, albedo, and shade, and we computed these attributes using Landsat 8 OLI and tree canopy (WI DNR) data. The model takes these inputs and calculates from them a cooling capacity index, heat mitigation index, and an air surface temperature estimate.</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cs typeface="Calibri"/>
            </a:endParaRPr>
          </a:p>
          <a:p>
            <a:r>
              <a:rPr lang="en-US"/>
              <a:t>------------------------------Image Information Below ------------------------------</a:t>
            </a:r>
            <a:endParaRPr lang="en-US">
              <a:cs typeface="Calibri"/>
            </a:endParaRPr>
          </a:p>
          <a:p>
            <a:r>
              <a:rPr lang="en-US"/>
              <a:t>All images on this slide are sourced via Microsoft PowerPoint icons</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921559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Wingdings" pitchFamily="2" charset="2"/>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Using the </a:t>
            </a:r>
            <a:r>
              <a:rPr lang="en-US" sz="180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InVEST</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Model and the input we introduced earlier, we ran four different scenarios where we increased canopy as potential mitigation effort.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Wingdings" pitchFamily="2" charset="2"/>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 ran a model where we increased tree canopy cover at a city county / city level, at a neighborhood scale, and in vacant lots and parks.</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cs typeface="Calibri"/>
            </a:endParaRPr>
          </a:p>
          <a:p>
            <a:r>
              <a:rPr lang="en-US"/>
              <a:t>------------------------------Image Information Below ------------------------------</a:t>
            </a:r>
            <a:endParaRPr lang="en-US">
              <a:cs typeface="Calibri"/>
            </a:endParaRPr>
          </a:p>
          <a:p>
            <a:r>
              <a:rPr lang="en-US"/>
              <a:t>All images on this slide are sourced via Microsoft PowerPoint icons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593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This map is our first output from InVEST, and it shows the current heat mitigation of Milwaukee with 26% canopy cover. The heat mitigation index ranges from 0 to 1, with zero showing the least amount of heat mitigation, and 1 showing high levels of heat mitigation. </a:t>
            </a:r>
          </a:p>
          <a:p>
            <a:pPr marL="0" marR="0" lvl="0" indent="0">
              <a:lnSpc>
                <a:spcPct val="107000"/>
              </a:lnSpc>
              <a:spcBef>
                <a:spcPts val="0"/>
              </a:spcBef>
              <a:spcAft>
                <a:spcPts val="80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We then identified the 5 neighborhoods with the best and worst heat mitigation scores. Among the best were Hilltop Parish, Mill Valley, Ridgeview, Little Menomonee Parkway and North Granville. Among the worst were Menomonee River Valley, Miller Valley, Killbourne Town, Haymarket, and Schlitz Park </a:t>
            </a:r>
          </a:p>
          <a:p>
            <a:endParaRPr lang="en-US"/>
          </a:p>
          <a:p>
            <a:r>
              <a:rPr lang="en-US"/>
              <a:t>Maps were created by the team using the InVEST urban cooling model.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28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42424"/>
                </a:solidFill>
                <a:effectLst/>
                <a:latin typeface="-apple-system"/>
              </a:rPr>
              <a:t>Our first mitigation scenario involves increasing canopy cover only within the city bounds. This first map is showing Current Heat Mitigation with 26% canopy cover within the city and a mean heat mitigation value of 0.2974 (rounded to 0.30). As you can see, the city is significantly hotter than the surrounding county. The mean is displaying the mitigation value, basically showing how well this is area is at mitigating heat from a scale of 0 to 1.</a:t>
            </a:r>
          </a:p>
          <a:p>
            <a:pPr algn="l"/>
            <a:endParaRPr lang="en-US" b="0" i="0">
              <a:solidFill>
                <a:srgbClr val="242424"/>
              </a:solidFill>
              <a:effectLst/>
              <a:latin typeface="-apple-system"/>
            </a:endParaRPr>
          </a:p>
          <a:p>
            <a:pPr algn="l"/>
            <a:r>
              <a:rPr lang="en-US" b="0" i="0">
                <a:solidFill>
                  <a:srgbClr val="242424"/>
                </a:solidFill>
                <a:effectLst/>
                <a:latin typeface="-apple-system"/>
              </a:rPr>
              <a:t>The second map is showing projected heat mitigation when we modeled 30% canopy cover and a mean heat mitigation value of 0.3065 (rounded to 0.31). There is slight cooling throughout the city, especially in the hotspot along the city’s eastern edge. </a:t>
            </a:r>
          </a:p>
          <a:p>
            <a:pPr algn="l"/>
            <a:endParaRPr lang="en-US" b="0" i="0">
              <a:solidFill>
                <a:srgbClr val="242424"/>
              </a:solidFill>
              <a:effectLst/>
              <a:latin typeface="-apple-system"/>
            </a:endParaRPr>
          </a:p>
          <a:p>
            <a:pPr algn="l"/>
            <a:r>
              <a:rPr lang="en-US" b="0" i="0">
                <a:solidFill>
                  <a:srgbClr val="242424"/>
                </a:solidFill>
                <a:effectLst/>
                <a:latin typeface="-apple-system"/>
              </a:rPr>
              <a:t>The third map is showing projected heat mitigation when we modeled 40% canopy cover and a mean heat mitigation value of 0.3297 (rounded to 0.33), which is the national recommended canopy cover threshold for cities. In this scenario, we are seeing a gradual increase cooling throughout the city, specifically again in that hotspot along the eastern 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Maps were created by the team using the InVEST urban cooling model.</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038767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Next, we modeled increasing canopy cover across the entire study area. </a:t>
            </a:r>
          </a:p>
          <a:p>
            <a:pPr marL="0" marR="0" lvl="0" indent="0">
              <a:lnSpc>
                <a:spcPct val="107000"/>
              </a:lnSpc>
              <a:spcBef>
                <a:spcPts val="0"/>
              </a:spcBef>
              <a:spcAft>
                <a:spcPts val="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The first map is again showing the current heat mitigation at 26% canopy cover within the city. Since canopy cover was increased by 4% and 14% respectively for the city-wide mitigation of 30% and 40%, the county canopy cover was also increased by 4% and 14%. </a:t>
            </a:r>
          </a:p>
          <a:p>
            <a:pPr marL="0" marR="0" lvl="0" indent="0">
              <a:lnSpc>
                <a:spcPct val="107000"/>
              </a:lnSpc>
              <a:spcBef>
                <a:spcPts val="0"/>
              </a:spcBef>
              <a:spcAft>
                <a:spcPts val="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The second map shows an increase in canopy cover of 4% across the entire county. There is more heat mitigation as a result, specifically within the city. Ina addition, the overall mean value increases to 0.3184. </a:t>
            </a:r>
          </a:p>
          <a:p>
            <a:pPr marL="0" marR="0" lvl="0" indent="0">
              <a:lnSpc>
                <a:spcPct val="107000"/>
              </a:lnSpc>
              <a:spcBef>
                <a:spcPts val="0"/>
              </a:spcBef>
              <a:spcAft>
                <a:spcPts val="80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The third map shows an increase in canopy cover of 14% across the entire county. There is significantly more heat mitigation as a result, and the overall mean value increases to 0.3724.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Maps were created by the team using the InVEST urban cooling model.</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519332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One of Milwaukee’s goals outlined in the ReFresh Sustainability Plan for 2013–2023 was to increase canopy cover to 40%. In the 2018 progress report, this goal was flagged as unrealistic with current resources and in need of revision. We then modeled a canopy cover increase for just Metcalfe Park to see if more localized mitigation tactics would make a difference in urban heat. This first map showing the county on the left is the current heat mitigation at 26% canopy cover. </a:t>
            </a:r>
          </a:p>
          <a:p>
            <a:pPr marL="0" marR="0" lvl="0" indent="0">
              <a:lnSpc>
                <a:spcPct val="107000"/>
              </a:lnSpc>
              <a:spcBef>
                <a:spcPts val="0"/>
              </a:spcBef>
              <a:spcAft>
                <a:spcPts val="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The first inset map is again showing the current heat mitigation at 26% canopy cover, for Metcalfe Park. As you can see it is one of the hotter neighborhoods in Milwaukee. (Mean value = 0.1828)</a:t>
            </a:r>
          </a:p>
          <a:p>
            <a:pPr marL="0" marR="0" lvl="0" indent="0">
              <a:lnSpc>
                <a:spcPct val="107000"/>
              </a:lnSpc>
              <a:spcBef>
                <a:spcPts val="0"/>
              </a:spcBef>
              <a:spcAft>
                <a:spcPts val="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The second inset map is showing the modeled 30% canopy cover for only Metcalfe Park. This decreased heat overall in the neighborhood. (Mean value = 0.2233)</a:t>
            </a:r>
          </a:p>
          <a:p>
            <a:pPr marL="0" marR="0" lvl="0" indent="0">
              <a:lnSpc>
                <a:spcPct val="107000"/>
              </a:lnSpc>
              <a:spcBef>
                <a:spcPts val="0"/>
              </a:spcBef>
              <a:spcAft>
                <a:spcPts val="80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The last inset map modeled 40% canopy cover, which caused significant cooling in the neighborhood. (Mean value = 0.2424)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Maps were created by the team using the InVEST urban cooling model.</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447305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section of our study is an analysis of heat vulnerability across the city of Milwaukee. We developed a heat vulnerability index, which combines many different variables related to heat and its impacts to give a comparative measure of overall vulnerability to extreme urban heat. This helps identify areas most in need of heat mitigation intervention and can serve as a tool for residents advocating for change.</a:t>
            </a:r>
            <a:endParaRPr lang="en-US">
              <a:cs typeface="Calibri" panose="020F0502020204030204"/>
            </a:endParaRPr>
          </a:p>
          <a:p>
            <a:r>
              <a:rPr lang="en-US"/>
              <a:t>To create our heat vulnerability index, we combined different types of data that relate to heat exposure, heat sensitivity, and adaptivity to heat. We used principal component analysis, or PCA, to figure out which variables are most important, and then how we should combine them into one heat vulnerability index. </a:t>
            </a:r>
            <a:endParaRPr lang="en-US">
              <a:cs typeface="Calibri" panose="020F0502020204030204"/>
            </a:endParaRPr>
          </a:p>
          <a:p>
            <a:endParaRPr lang="en-US"/>
          </a:p>
          <a:p>
            <a:r>
              <a:rPr lang="en-US"/>
              <a:t>------------------------------Image Information Below ------------------------------</a:t>
            </a:r>
            <a:endParaRPr lang="en-US">
              <a:cs typeface="Calibri"/>
            </a:endParaRPr>
          </a:p>
          <a:p>
            <a:r>
              <a:rPr lang="en-US"/>
              <a:t>All images on this slide are sourced via Microsoft PowerPoint icons</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365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map the values of each of our five components to see how their associated vulnerabilities are distributed differently across the city.</a:t>
            </a:r>
          </a:p>
          <a:p>
            <a:r>
              <a:rPr lang="en-US"/>
              <a:t>Component 1 shows high vulnerability in central and northwest Milwaukee, following known distributions of people of color, especially Black communities, and low-income people.</a:t>
            </a:r>
            <a:endParaRPr lang="en-US">
              <a:cs typeface="Calibri"/>
            </a:endParaRPr>
          </a:p>
          <a:p>
            <a:r>
              <a:rPr lang="en-US"/>
              <a:t>Component 2 has a distribution very similar to our current heat mitigation map, showing higher vulnerability in the central and northwestern parts of the county that are hotter and less good at cooling. </a:t>
            </a:r>
            <a:endParaRPr lang="en-US">
              <a:cs typeface="Calibri"/>
            </a:endParaRPr>
          </a:p>
          <a:p>
            <a:r>
              <a:rPr lang="en-US"/>
              <a:t>Component 3’s high vulnerability is concentrated on the south side of the city, which is home to significant Latinx and Eastern European immigrant communities. </a:t>
            </a:r>
          </a:p>
          <a:p>
            <a:r>
              <a:rPr lang="en-US"/>
              <a:t>Component 4’s distribution has a less clear pattern, and Component 5 shows most vulnerability on the east side of the city. These phenomena don’t have obvious explanations and would be interesting to explore further in the future. </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1318756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study focused on Milwaukee County, located in the southeastern part of Wisconsin. Our study period ranged from 2010 to 2021. Our study area map here shows the Milwaukee city border within Milwaukee county. These boundaries were separated for comparison of extreme heat in urban and rural areas. Milwaukee is home to over 500,000 residents and is considered most segregated city in the US. The racial makeup as of 2020 is 42% white, 38% Black, and 19% Hispanic or Latino (Census, 2020). The majority of the Black population resides in North and North Central Milwaukee, while the Hispanic/Latino population resides on the Central and South side of the city. An estimated 24.6% of the population in the City of Milwaukee has an income below the poverty level, the majority of them residing in Black and Hispanic/Latino neighborhoods (ACS, 2016-2020). </a:t>
            </a:r>
          </a:p>
          <a:p>
            <a:endParaRPr lang="en-US">
              <a:cs typeface="Calibri"/>
            </a:endParaRPr>
          </a:p>
          <a:p>
            <a:r>
              <a:rPr lang="en-US">
                <a:cs typeface="Calibri"/>
              </a:rPr>
              <a:t>The city has a humid continental climate, with the hottest months being June through September. Milwaukee continues to experience the impact of climate change, such as heavy rain storms and temperature increases which are becoming more of a concern in the city. In the coming decades, the region will continue to experience more frequent extreme heat events, which is a public health concern for residents in urban areas.</a:t>
            </a:r>
          </a:p>
          <a:p>
            <a:endParaRPr lang="en-US">
              <a:cs typeface="Calibri"/>
            </a:endParaRPr>
          </a:p>
          <a:p>
            <a:r>
              <a:rPr lang="en-US"/>
              <a:t>------------------------------Image Information Below ------------------------------</a:t>
            </a:r>
            <a:endParaRPr lang="en-US">
              <a:cs typeface="Calibri"/>
            </a:endParaRPr>
          </a:p>
          <a:p>
            <a:r>
              <a:rPr lang="en-US"/>
              <a:t>Study area map created with city and county shapefile for Milwaukee</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Demographics pie chart created using Census 2020 data for Milwaukee </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4121718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r>
              <a:rPr lang="en-US"/>
              <a:t>To create our heat vulnerability index, we added up the values from our five components to get one unified score for each census block group in Milwaukee. </a:t>
            </a:r>
            <a:endParaRPr lang="en-US">
              <a:cs typeface="Calibri"/>
            </a:endParaRPr>
          </a:p>
          <a:p>
            <a:r>
              <a:rPr lang="en-US"/>
              <a:t>This map shows the distribution of the resulting index. The index follows the tendencies of many other variables toward higher vulnerability closer to the center of Milwaukee, and lower vulnerability farther out into the county. </a:t>
            </a:r>
            <a:endParaRPr lang="en-US">
              <a:cs typeface="Calibri"/>
            </a:endParaRPr>
          </a:p>
          <a:p>
            <a:r>
              <a:rPr lang="en-US"/>
              <a:t>Also, we can locate Metcalfe Park on the vulnerability map, and observe that our index shows that it is vulnerable although not the most so in the city. Our index ranks it 49th most vulnerable out of Milwaukee’s 190 neighborhoods, placing it at around the 75th percentile.</a:t>
            </a:r>
            <a:endParaRPr lang="en-US">
              <a:cs typeface="Calibri"/>
            </a:endParaRPr>
          </a:p>
          <a:p>
            <a:endParaRPr lang="en-US"/>
          </a:p>
          <a:p>
            <a:endParaRPr lang="en-US"/>
          </a:p>
          <a:p>
            <a:r>
              <a:rPr lang="en-US"/>
              <a:t>Maps were created by the team using environmental and American Community Census data via principal component analysis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180694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r>
              <a:rPr lang="en-US"/>
              <a:t> </a:t>
            </a:r>
            <a:endParaRPr lang="en-US">
              <a:cs typeface="Calibri"/>
            </a:endParaRPr>
          </a:p>
          <a:p>
            <a:r>
              <a:rPr lang="en-US">
                <a:effectLst/>
              </a:rPr>
              <a:t>The 40% canopy cover threshold will provide the ideal heat mitigation, but neighborhood scale 40% mitigation goals rather than city-wide might be more feasible.</a:t>
            </a:r>
            <a:r>
              <a:rPr lang="en-US"/>
              <a:t> </a:t>
            </a:r>
            <a:endParaRPr lang="en-US">
              <a:cs typeface="Calibri"/>
            </a:endParaRPr>
          </a:p>
          <a:p>
            <a:r>
              <a:rPr lang="en-US">
                <a:effectLst/>
              </a:rPr>
              <a:t>Metcalfe Park has the 16th </a:t>
            </a:r>
            <a:r>
              <a:rPr lang="en-US"/>
              <a:t>lowest </a:t>
            </a:r>
            <a:r>
              <a:rPr lang="en-US">
                <a:effectLst/>
              </a:rPr>
              <a:t>heat mitigation ranking of the 190 neighborhoods in Milwaukee. Our InVEST model showed targeted neighborhood interventions to be effective in cooling.</a:t>
            </a:r>
            <a:r>
              <a:rPr lang="en-US"/>
              <a:t> </a:t>
            </a:r>
            <a:endParaRPr lang="en-US">
              <a:cs typeface="Calibri"/>
            </a:endParaRPr>
          </a:p>
          <a:p>
            <a:r>
              <a:rPr lang="en-US">
                <a:effectLst/>
              </a:rPr>
              <a:t>Metcalfe Park ranks as the 49th highest vulnerability in the city, and the central city area was found to be the most vulnerable to heat.</a:t>
            </a:r>
            <a:r>
              <a:rPr lang="en-US"/>
              <a:t> </a:t>
            </a:r>
            <a:endParaRPr lang="en-US">
              <a:cs typeface="Calibri"/>
            </a:endParaRPr>
          </a:p>
          <a:p>
            <a:pPr>
              <a:lnSpc>
                <a:spcPct val="107000"/>
              </a:lnSpc>
            </a:pPr>
            <a:r>
              <a:rPr lang="en-US">
                <a:effectLst/>
              </a:rPr>
              <a:t>Our vulnerability maps </a:t>
            </a:r>
            <a:r>
              <a:rPr lang="en-US"/>
              <a:t>showed </a:t>
            </a:r>
            <a:r>
              <a:rPr lang="en-US">
                <a:effectLst/>
              </a:rPr>
              <a:t>that urban heat and vulnerability </a:t>
            </a:r>
            <a:r>
              <a:rPr lang="en-US"/>
              <a:t>are </a:t>
            </a:r>
            <a:r>
              <a:rPr lang="en-US">
                <a:effectLst/>
              </a:rPr>
              <a:t>unequally distributed throughout the area, </a:t>
            </a:r>
            <a:r>
              <a:rPr lang="en-US"/>
              <a:t>along lines of race, class, health, and resource access. This demonstrates</a:t>
            </a:r>
            <a:r>
              <a:rPr lang="en-US">
                <a:effectLst/>
              </a:rPr>
              <a:t> </a:t>
            </a:r>
            <a:r>
              <a:rPr lang="en-US"/>
              <a:t>the ongoing</a:t>
            </a:r>
            <a:r>
              <a:rPr lang="en-US">
                <a:effectLst/>
              </a:rPr>
              <a:t> need for heat mitigation in EJ communities.</a:t>
            </a:r>
            <a:r>
              <a:rPr lang="en-US"/>
              <a:t> </a:t>
            </a:r>
            <a:endParaRPr lang="en-US">
              <a:cs typeface="Calibri"/>
            </a:endParaRPr>
          </a:p>
          <a:p>
            <a:endParaRPr lang="en-US"/>
          </a:p>
          <a:p>
            <a:r>
              <a:rPr lang="en-US"/>
              <a:t>------------------------------Image Information Below ------------------------------</a:t>
            </a:r>
            <a:endParaRPr lang="en-US">
              <a:cs typeface="Calibri"/>
            </a:endParaRPr>
          </a:p>
          <a:p>
            <a:r>
              <a:rPr lang="en-US"/>
              <a:t>All images on this slide are sourced via Microsoft PowerPoint icons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887101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pPr>
            <a:r>
              <a:rPr lang="en-US" sz="1800">
                <a:solidFill>
                  <a:srgbClr val="000000"/>
                </a:solidFill>
                <a:effectLst/>
                <a:latin typeface="Calibri"/>
                <a:ea typeface="Calibri" panose="020F0502020204030204" pitchFamily="34" charset="0"/>
                <a:cs typeface="Calibri"/>
              </a:rPr>
              <a:t>Some of the limitations </a:t>
            </a:r>
            <a:r>
              <a:rPr lang="en-US" sz="1800">
                <a:solidFill>
                  <a:srgbClr val="000000"/>
                </a:solidFill>
                <a:latin typeface="Calibri"/>
                <a:ea typeface="Calibri" panose="020F0502020204030204" pitchFamily="34" charset="0"/>
                <a:cs typeface="Calibri"/>
              </a:rPr>
              <a:t>of our</a:t>
            </a:r>
            <a:r>
              <a:rPr lang="en-US" sz="1800">
                <a:solidFill>
                  <a:srgbClr val="000000"/>
                </a:solidFill>
                <a:effectLst/>
                <a:latin typeface="Calibri"/>
                <a:ea typeface="Calibri" panose="020F0502020204030204" pitchFamily="34" charset="0"/>
                <a:cs typeface="Calibri"/>
              </a:rPr>
              <a:t> study include the possibility of errors in our analysis of satellite imagery such as loss of data.</a:t>
            </a:r>
            <a:r>
              <a:rPr lang="en-US" sz="1800">
                <a:solidFill>
                  <a:srgbClr val="000000"/>
                </a:solidFill>
                <a:latin typeface="Calibri"/>
                <a:ea typeface="Calibri" panose="020F0502020204030204" pitchFamily="34" charset="0"/>
                <a:cs typeface="Calibri"/>
              </a:rPr>
              <a:t> </a:t>
            </a:r>
            <a:r>
              <a:rPr lang="en-US" sz="1800">
                <a:solidFill>
                  <a:srgbClr val="000000"/>
                </a:solidFill>
                <a:effectLst/>
                <a:latin typeface="Calibri"/>
                <a:ea typeface="Calibri" panose="020F0502020204030204" pitchFamily="34" charset="0"/>
                <a:cs typeface="Calibri"/>
              </a:rPr>
              <a:t>It is also important to mention that land surface temperature is not equivalent to the </a:t>
            </a:r>
            <a:r>
              <a:rPr lang="en-US" sz="1800">
                <a:solidFill>
                  <a:srgbClr val="000000"/>
                </a:solidFill>
                <a:latin typeface="Calibri"/>
                <a:ea typeface="Calibri" panose="020F0502020204030204" pitchFamily="34" charset="0"/>
                <a:cs typeface="Calibri"/>
              </a:rPr>
              <a:t>ambient air </a:t>
            </a:r>
            <a:r>
              <a:rPr lang="en-US" sz="1800">
                <a:solidFill>
                  <a:srgbClr val="000000"/>
                </a:solidFill>
                <a:effectLst/>
                <a:latin typeface="Calibri"/>
                <a:ea typeface="Calibri" panose="020F0502020204030204" pitchFamily="34" charset="0"/>
                <a:cs typeface="Calibri"/>
              </a:rPr>
              <a:t>temperature </a:t>
            </a:r>
            <a:r>
              <a:rPr lang="en-US" sz="1800">
                <a:solidFill>
                  <a:srgbClr val="000000"/>
                </a:solidFill>
                <a:latin typeface="Calibri"/>
                <a:ea typeface="Calibri" panose="020F0502020204030204" pitchFamily="34" charset="0"/>
                <a:cs typeface="Calibri"/>
              </a:rPr>
              <a:t>that people experience on the ground in Milwaukee</a:t>
            </a:r>
            <a:r>
              <a:rPr lang="en-US" sz="1800">
                <a:solidFill>
                  <a:srgbClr val="000000"/>
                </a:solidFill>
                <a:effectLst/>
                <a:latin typeface="Calibri"/>
                <a:ea typeface="Calibri" panose="020F0502020204030204" pitchFamily="34" charset="0"/>
                <a:cs typeface="Calibri"/>
              </a:rPr>
              <a:t>.</a:t>
            </a:r>
            <a:endParaRPr lang="en-US" sz="1800">
              <a:effectLst/>
              <a:latin typeface="Calibri"/>
              <a:ea typeface="Calibri" panose="020F0502020204030204" pitchFamily="34" charset="0"/>
              <a:cs typeface="Calibri"/>
            </a:endParaRPr>
          </a:p>
          <a:p>
            <a:pPr>
              <a:lnSpc>
                <a:spcPct val="107000"/>
              </a:lnSpc>
              <a:spcAft>
                <a:spcPts val="800"/>
              </a:spcAft>
            </a:pPr>
            <a:r>
              <a:rPr lang="en-US" sz="1800">
                <a:solidFill>
                  <a:srgbClr val="000000"/>
                </a:solidFill>
                <a:effectLst/>
                <a:latin typeface="Calibri"/>
                <a:ea typeface="Calibri" panose="020F0502020204030204" pitchFamily="34" charset="0"/>
                <a:cs typeface="Calibri"/>
              </a:rPr>
              <a:t>We used ACS data for demographic attributes, there could be limitation to this data because it is based on estimates, certain population may not be fully represented from this survey,</a:t>
            </a:r>
            <a:endParaRPr lang="en-US" sz="1800">
              <a:solidFill>
                <a:srgbClr val="000000"/>
              </a:solidFill>
              <a:latin typeface="Calibri"/>
              <a:ea typeface="Calibri" panose="020F0502020204030204" pitchFamily="34" charset="0"/>
              <a:cs typeface="Calibri"/>
            </a:endParaRPr>
          </a:p>
          <a:p>
            <a:pPr>
              <a:lnSpc>
                <a:spcPct val="107000"/>
              </a:lnSpc>
              <a:spcAft>
                <a:spcPts val="800"/>
              </a:spcAft>
            </a:pPr>
            <a:r>
              <a:rPr lang="en-US" sz="1800">
                <a:solidFill>
                  <a:srgbClr val="000000"/>
                </a:solidFill>
                <a:effectLst/>
                <a:latin typeface="Calibri"/>
                <a:ea typeface="Calibri" panose="020F0502020204030204" pitchFamily="34" charset="0"/>
                <a:cs typeface="Calibri"/>
              </a:rPr>
              <a:t>and it is subject to bias. </a:t>
            </a:r>
            <a:endParaRPr lang="en-US" sz="1800">
              <a:solidFill>
                <a:srgbClr val="000000"/>
              </a:solidFill>
              <a:latin typeface="Calibri"/>
              <a:ea typeface="Calibri" panose="020F0502020204030204" pitchFamily="34" charset="0"/>
              <a:cs typeface="Calibri"/>
            </a:endParaRPr>
          </a:p>
          <a:p>
            <a:pPr>
              <a:lnSpc>
                <a:spcPct val="107000"/>
              </a:lnSpc>
              <a:spcAft>
                <a:spcPts val="800"/>
              </a:spcAft>
            </a:pPr>
            <a:r>
              <a:rPr lang="en-US" sz="1800">
                <a:solidFill>
                  <a:srgbClr val="000000"/>
                </a:solidFill>
                <a:effectLst/>
                <a:latin typeface="Calibri"/>
                <a:ea typeface="Calibri" panose="020F0502020204030204" pitchFamily="34" charset="0"/>
                <a:cs typeface="Calibri"/>
              </a:rPr>
              <a:t>We also attempted to incorporated as many relevant HVI attributes as possible, </a:t>
            </a:r>
            <a:r>
              <a:rPr lang="en-US" sz="1800">
                <a:solidFill>
                  <a:srgbClr val="000000"/>
                </a:solidFill>
                <a:latin typeface="Calibri"/>
                <a:ea typeface="Calibri" panose="020F0502020204030204" pitchFamily="34" charset="0"/>
                <a:cs typeface="Calibri"/>
              </a:rPr>
              <a:t>but our</a:t>
            </a:r>
            <a:r>
              <a:rPr lang="en-US" sz="1800">
                <a:solidFill>
                  <a:srgbClr val="000000"/>
                </a:solidFill>
                <a:effectLst/>
                <a:latin typeface="Calibri"/>
                <a:ea typeface="Calibri" panose="020F0502020204030204" pitchFamily="34" charset="0"/>
                <a:cs typeface="Calibri"/>
              </a:rPr>
              <a:t> results are limited to the attributes we included.</a:t>
            </a:r>
            <a:endParaRPr lang="en-US" sz="1800">
              <a:effectLst/>
              <a:latin typeface="Calibri"/>
              <a:ea typeface="Calibri" panose="020F0502020204030204" pitchFamily="34" charset="0"/>
              <a:cs typeface="Calibri"/>
            </a:endParaRPr>
          </a:p>
          <a:p>
            <a:endParaRPr lang="en-US">
              <a:cs typeface="Calibri"/>
            </a:endParaRPr>
          </a:p>
          <a:p>
            <a:r>
              <a:rPr lang="en-US"/>
              <a:t>------------------------------Image Information Below ------------------------------</a:t>
            </a:r>
            <a:endParaRPr lang="en-US">
              <a:cs typeface="Calibri"/>
            </a:endParaRPr>
          </a:p>
          <a:p>
            <a:r>
              <a:rPr lang="en-US"/>
              <a:t>All images on this slide are sourced via Microsoft PowerPoint icons</a:t>
            </a:r>
            <a:endParaRPr lang="en-US">
              <a:cs typeface="Calibri"/>
            </a:endParaRPr>
          </a:p>
          <a:p>
            <a:endParaRPr lang="en-US">
              <a:cs typeface="Calibri"/>
            </a:endParaRPr>
          </a:p>
        </p:txBody>
      </p:sp>
      <p:sp>
        <p:nvSpPr>
          <p:cNvPr id="4" name="Marcador de número de diapositiva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3760589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Wingdings"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Future work on this topic should firstly include integration of the Milwaukee Urban Development Term I’s findings from the InVEST urban flood risk mitigation model and Term II’s findings from the InVEST urban cooling model to better understand climate resiliency in Milwaukee. It would be beneficial to model urban cooling with a white roof and green roof urban heat mitigation scenario. These are two other green infrastructure tactics that could contribute to urban cooling in Milwaukee. This work could be furthered by a GIS analysis of cooling center locations in relation to our HVI. This would help identify areas where more cooling centers are needed, or which cooling centers are underutilized. Impacts of our work may be furthered by an investigation into the impacts of urban heat on EJ and health in the Milwaukee community. Lastly, this work may be incorporated into education and empowerment of the community to combat the unequal impacts of climate change.</a:t>
            </a:r>
          </a:p>
          <a:p>
            <a:pPr marL="0" marR="0" lvl="0" indent="0">
              <a:lnSpc>
                <a:spcPct val="107000"/>
              </a:lnSpc>
              <a:spcBef>
                <a:spcPts val="0"/>
              </a:spcBef>
              <a:spcAft>
                <a:spcPts val="800"/>
              </a:spcAft>
              <a:buFont typeface="Wingdings" pitchFamily="2" charset="2"/>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r>
              <a:rPr lang="en-US"/>
              <a:t>------------------------------Image Information Below ------------------------------</a:t>
            </a:r>
            <a:endParaRPr lang="en-US">
              <a:cs typeface="Calibri"/>
            </a:endParaRPr>
          </a:p>
          <a:p>
            <a:r>
              <a:rPr lang="en-US"/>
              <a:t>All images on this slide are sourced via Microsoft PowerPoint icons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665703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EE4239-191D-4388-B0F5-1C5222233620}" type="slidenum">
              <a:rPr lang="en-US" smtClean="0"/>
              <a:t>24</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675742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In the first term of this project, the team focused on urban flood risk in Milwaukee. They analyzed the various drivers of urban flood risk and quantified spatial distribution of flood vulnerability. In the second term of this project, we are building off their work and shifting focus to urban heat vulnerability in Milwaukee to get a better understanding of climate resilience in the city. We analyzed the drivers of urban heat risk and quantified the spatial distribution of heat vulnerability and cooling capacity.</a:t>
            </a:r>
          </a:p>
          <a:p>
            <a:pPr>
              <a:defRPr/>
            </a:pPr>
            <a:endParaRPr lang="en-US"/>
          </a:p>
          <a:p>
            <a:pPr>
              <a:defRPr/>
            </a:pPr>
            <a:endParaRPr lang="en-US"/>
          </a:p>
          <a:p>
            <a:pPr marL="0" marR="0" lvl="0" indent="0" algn="l" defTabSz="914400">
              <a:lnSpc>
                <a:spcPct val="100000"/>
              </a:lnSpc>
              <a:spcBef>
                <a:spcPts val="0"/>
              </a:spcBef>
              <a:spcAft>
                <a:spcPts val="0"/>
              </a:spcAft>
              <a:buClrTx/>
              <a:buSzTx/>
              <a:buFontTx/>
              <a:buNone/>
              <a:tabLst/>
              <a:defRPr/>
            </a:pPr>
            <a:r>
              <a:rPr lang="en-US"/>
              <a:t>------------------------------Image Information Below ------------------------------</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images on this slide are sourced via Microsoft PowerPoint icons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1362261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a:solidFill>
                  <a:srgbClr val="242424"/>
                </a:solidFill>
                <a:effectLst/>
                <a:latin typeface="-apple-system"/>
              </a:rPr>
              <a:t>Satellite data such as Daytime LST, shade fraction, building intensity, albedo and land use were retrieved using Google Earth Engine for our specific study period. Additionally, mean and cloud masking functions were used within Google Earth Engine for these data images. ArcGIS pro was used to run zonal statistics and to clip to MKE county for these images. </a:t>
            </a:r>
          </a:p>
          <a:p>
            <a:pPr algn="l"/>
            <a:endParaRPr lang="en-US" sz="4000">
              <a:solidFill>
                <a:srgbClr val="242424"/>
              </a:solidFill>
              <a:effectLst/>
              <a:latin typeface="-apple-system"/>
            </a:endParaRPr>
          </a:p>
          <a:p>
            <a:pPr algn="l"/>
            <a:r>
              <a:rPr lang="en-US" sz="1800">
                <a:solidFill>
                  <a:srgbClr val="242424"/>
                </a:solidFill>
                <a:effectLst/>
                <a:latin typeface="-apple-system"/>
              </a:rPr>
              <a:t>AppEEARS was used to retrieve Evapotranspiration data in which a cloud mask was already applied. We processed the data in ArcGIS pro to create a mean image of the evapotranspiration for the study time. Nighttime LST was retrieved from AppEars as well, and a CSV with file names and dates was filtered using Python to only retrieve the files during nighttime hours. Then, ArcGIS Pro was used to run cloud mask functions using a filtered cloud mask dataset from AppEARS. Finally, we calculated the median of the raster images.</a:t>
            </a:r>
            <a:endParaRPr lang="en-US" sz="4000">
              <a:solidFill>
                <a:srgbClr val="242424"/>
              </a:solidFill>
              <a:effectLst/>
              <a:latin typeface="-apple-system"/>
            </a:endParaRPr>
          </a:p>
          <a:p>
            <a:pPr marL="0" marR="0" lvl="0" indent="0">
              <a:lnSpc>
                <a:spcPct val="107000"/>
              </a:lnSpc>
              <a:spcBef>
                <a:spcPts val="0"/>
              </a:spcBef>
              <a:spcAft>
                <a:spcPts val="800"/>
              </a:spcAft>
              <a:buFont typeface="Wingdings" pitchFamily="2" charset="2"/>
              <a:buNone/>
            </a:pP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865512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Wingdings" pitchFamily="2" charset="2"/>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The nighttime InVEST model required similar inputs as the daytime model such as the Milwaukee shapefile and Land Cover layer (NCLD).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Wingdings" pitchFamily="2" charset="2"/>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The difference between the daytime and nighttime model, is that the nighttime model includes an LST layer that is filtered for nighttime hours of 8pm – 5am. The nighttime LST was used to reference temperature and UHI magnitude. </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Wingdings" pitchFamily="2" charset="2"/>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biophysical table for the nighttime model also differs in that it needs values for building intensity, or how much building floor area there is relative to total land area. We computed these values from a LIDAR building height dataset.</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Wingdings" pitchFamily="2" charset="2"/>
              <a:buNone/>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combination of these inputs provided a cooling capacity index, heat mitigation index, and an air temperature estimate for the nighttime.</a:t>
            </a:r>
          </a:p>
          <a:p>
            <a:pPr marL="0" marR="0" lvl="0" indent="0">
              <a:lnSpc>
                <a:spcPct val="107000"/>
              </a:lnSpc>
              <a:spcBef>
                <a:spcPts val="0"/>
              </a:spcBef>
              <a:spcAft>
                <a:spcPts val="800"/>
              </a:spcAft>
              <a:buFont typeface="Wingdings" pitchFamily="2" charset="2"/>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r>
              <a:rPr lang="en-US"/>
              <a:t>------------------------------Image Information Below ------------------------------</a:t>
            </a:r>
            <a:endParaRPr lang="en-US">
              <a:cs typeface="Calibri"/>
            </a:endParaRPr>
          </a:p>
          <a:p>
            <a:r>
              <a:rPr lang="en-US"/>
              <a:t>All images on this slide are sourced via Microsoft PowerPoint icons</a:t>
            </a: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961224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gathered data on many different variables related to heat from census surveys, satellite data, and our partners. Exposure variables like daytime and nighttime surface temperature, shade, albedo, and evapotranspiration relate to extreme heat and heat mitigation. Sensitivity variables like health conditions and age relate to how much heat directly affects people. Adaptive capacity variables like income, education, transportation, and energy burden relate to people’s ability to access resources and change their behaviors to cope with heat. Some variables, like race, don’t fall as neatly into one category, but the categories are still useful in helping us think about different aspects of vulnerability and organizing our analysis. </a:t>
            </a:r>
            <a:endParaRPr lang="en-US">
              <a:cs typeface="Calibri"/>
            </a:endParaRPr>
          </a:p>
          <a:p>
            <a:endParaRPr lang="en-US"/>
          </a:p>
          <a:p>
            <a:r>
              <a:rPr lang="en-US"/>
              <a:t>------------------------------Image Information Below ------------------------------</a:t>
            </a:r>
            <a:endParaRPr lang="en-US">
              <a:cs typeface="Calibri"/>
            </a:endParaRPr>
          </a:p>
          <a:p>
            <a:r>
              <a:rPr lang="en-US"/>
              <a:t>All images on this slide are sourced via Microsoft PowerPoint icons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413806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Located on the lands of many Indigenous nations, including Menominee, Ojibwe, Potawatomi, and Ho-Chunk. Before white colonization, current-day Milwaukee was a site where nations traded and came together. The City of Milwaukee was founded in 1830s after white settlers violently dispossessed &amp; expelled Indigenous peoples via the Treaty of Chicago at the end of the Black Hawk War. 12 Indigenous nations have land bases in Wisconsin currently, including the Oneida, Menominee, Stockbridge-Munsee, and Brothertown in the Milwaukee area; and per the census, thousands of Indigenous people live within the city of Milwaukee. </a:t>
            </a:r>
          </a:p>
          <a:p>
            <a:endParaRPr lang="en-US"/>
          </a:p>
          <a:p>
            <a:r>
              <a:rPr lang="en-US"/>
              <a:t>Milwaukee was a destination for Black people moving north in the early 1900s during the Great Migration. City government and institutions segregated the city from the beginning, forcing Black people into the north side and disinvesting, as we will discuss later. Also, Latinx communities formed in the city in the 1920s, and Asian American communities in the 1970s. Milwaukee also has a rich history of activism around labor rights and Civil Rights, and a lot of important Environmental Justice work is happening in the city today, including the work being done by our partners!</a:t>
            </a:r>
          </a:p>
          <a:p>
            <a:endParaRPr lang="en-US"/>
          </a:p>
          <a:p>
            <a:r>
              <a:rPr lang="en-US" b="0"/>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525"/>
                </a:solidFill>
                <a:effectLst/>
                <a:latin typeface="PBSSans"/>
              </a:rPr>
              <a:t>Tribal Lands Map</a:t>
            </a:r>
            <a:endParaRPr lang="en-US" b="0" i="0">
              <a:solidFill>
                <a:srgbClr val="000000"/>
              </a:solidFill>
              <a:effectLst/>
              <a:latin typeface="Linux Libertine"/>
            </a:endParaRPr>
          </a:p>
          <a:p>
            <a:r>
              <a:rPr lang="en-US"/>
              <a:t>•Image Credit: PBS Wisconsin Education (used with permission)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https://</a:t>
            </a:r>
            <a:r>
              <a:rPr lang="en-US" sz="1200">
                <a:solidFill>
                  <a:schemeClr val="tx1">
                    <a:lumMod val="75000"/>
                    <a:lumOff val="25000"/>
                  </a:schemeClr>
                </a:solidFill>
                <a:latin typeface="Century Gothic"/>
                <a:ea typeface="+mn-lt"/>
                <a:cs typeface="+mn-lt"/>
              </a:rPr>
              <a:t>wisconsinfirstnations.org/map</a:t>
            </a:r>
            <a:endParaRPr lang="en-US" sz="1200">
              <a:solidFill>
                <a:schemeClr val="tx1">
                  <a:lumMod val="75000"/>
                  <a:lumOff val="25000"/>
                </a:schemeClr>
              </a:solidFill>
              <a:latin typeface="Century Gothic"/>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lgn="l"/>
            <a:r>
              <a:rPr lang="en-US" b="0" i="0">
                <a:solidFill>
                  <a:srgbClr val="202122"/>
                </a:solidFill>
                <a:effectLst/>
                <a:latin typeface="Arial" panose="020B0604020202020204" pitchFamily="34" charset="0"/>
              </a:rPr>
              <a:t>Milwaukee Women's March</a:t>
            </a:r>
          </a:p>
          <a:p>
            <a:pPr algn="l"/>
            <a:r>
              <a:rPr lang="en-US"/>
              <a:t>•Image Credit: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https://commons.wikimedia.org/wiki/File:Milwaukee_Women%27s_March_-_09.jpg</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269071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PCA is a statistical procedure that summarizes the information in a large set of variables by identifying correlations among them and creating a smaller set of component indices based on those correlations. The components clarify the most important aspects of the data and indicate how the variables should be weighted to construct our index.</a:t>
            </a: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2922224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component is a combination of different variables that are associated with each other. In some cases, these combinations of variables make obvious sense together because they represent underlying factors that drive variation in the data. In our case, this was in fact true for our five significant components, and we can then map the values of each of the five components to see where in Milwaukee County higher vulnerability is driven by which set of variables. </a:t>
            </a:r>
          </a:p>
          <a:p>
            <a:r>
              <a:rPr lang="en-US"/>
              <a:t> </a:t>
            </a:r>
            <a:endParaRPr lang="en-US">
              <a:cs typeface="Calibri" panose="020F0502020204030204"/>
            </a:endParaRPr>
          </a:p>
          <a:p>
            <a:r>
              <a:rPr lang="en-US"/>
              <a:t>Component 1 is a combination of health, race, and income, which we know are extremely linked to each other and to discrimination and lack of access to resources in general.</a:t>
            </a:r>
            <a:endParaRPr lang="en-US">
              <a:cs typeface="Calibri" panose="020F0502020204030204"/>
            </a:endParaRPr>
          </a:p>
          <a:p>
            <a:r>
              <a:rPr lang="en-US"/>
              <a:t>Component 2 combines daytime and nighttime temperatures, shade, and heat mitigation, all of which relate to how much heat a certain area experiences and how well it can cool off.</a:t>
            </a:r>
            <a:endParaRPr lang="en-US">
              <a:cs typeface="Calibri" panose="020F0502020204030204"/>
            </a:endParaRPr>
          </a:p>
          <a:p>
            <a:r>
              <a:rPr lang="en-US"/>
              <a:t>Component 3 is a combination of language, citizenship, and education, variables that relate to people’s interactions with society and the resources that might be available to them to cool off. </a:t>
            </a:r>
            <a:endParaRPr lang="en-US">
              <a:cs typeface="Calibri" panose="020F0502020204030204"/>
            </a:endParaRPr>
          </a:p>
          <a:p>
            <a:r>
              <a:rPr lang="en-US"/>
              <a:t>Component 4 relates to computer access and living alone, which is a bit harder to interpret but seems relevant to people’s ability to access resources and ask for help in coping with heat.</a:t>
            </a:r>
            <a:endParaRPr lang="en-US">
              <a:cs typeface="Calibri" panose="020F0502020204030204"/>
            </a:endParaRPr>
          </a:p>
          <a:p>
            <a:r>
              <a:rPr lang="en-US"/>
              <a:t>Component 5 incorporates car use, albedo, and evapotranspiration, variables that relate to increased pavement and lack of vegetation. </a:t>
            </a:r>
            <a:endParaRPr lang="en-US">
              <a:cs typeface="Calibri" panose="020F0502020204030204"/>
            </a:endParaRPr>
          </a:p>
          <a:p>
            <a:r>
              <a:rPr lang="en-US"/>
              <a:t> </a:t>
            </a:r>
            <a:endParaRPr lang="en-US">
              <a:cs typeface="Calibri" panose="020F0502020204030204"/>
            </a:endParaRPr>
          </a:p>
          <a:p>
            <a:r>
              <a:rPr lang="en-US"/>
              <a:t>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3378318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Our partner Groundwork Milwaukee had previously developed a heat index based on an unweighted sum of a few variables. Here we show a comparison of the index that we developed with theirs. It’s clear that the overall in geography of our index values are very similar, which is very interesting! Hopefully, this means that both of our indices are relatively accurate and useful. This also seems to indicate that adding more variables doesn’t necessarily change the vulnerability landscape across the city – meaning, its already clear which areas are more or less vulnerable.</a:t>
            </a:r>
          </a:p>
          <a:p>
            <a:pPr>
              <a:defRPr/>
            </a:pPr>
            <a:endParaRPr lang="en-US">
              <a:cs typeface="Calibri"/>
            </a:endParaRPr>
          </a:p>
          <a:p>
            <a:pPr marL="0" marR="0" lvl="0" indent="0" algn="l" defTabSz="914400">
              <a:lnSpc>
                <a:spcPct val="100000"/>
              </a:lnSpc>
              <a:spcBef>
                <a:spcPts val="0"/>
              </a:spcBef>
              <a:spcAft>
                <a:spcPts val="0"/>
              </a:spcAft>
              <a:buClrTx/>
              <a:buSzTx/>
              <a:buFontTx/>
              <a:buNone/>
              <a:tabLst/>
              <a:defRPr/>
            </a:pPr>
            <a:r>
              <a:rPr lang="en-US"/>
              <a:t>Maps were created by the team using environmental and ACS data with PCA</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156402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Urban Heat Island Effect is a phenomenon in which cities experience more heat than surrounding rural areas because of the ratio of impervious area to canopy cover. Impervious or built surfaces heat up and cool off slower than vegetation. Here we have a graphic illustrating how different landscapes experience temperature. Urban heat does not impact residents equally. Historically redlined communities tend to have lower canopy cover and higher impervious surfaces. This means residents in communities of color with lower income tend to experience the brunt of the urban heat island effect and its related outcomes including heat related illnesses and higher energy bills. Another dimension specific to Milwaukee is the flood vs. heat risk perception. While Milwaukee experiences both chronic flooding and urban heat issues, residents tend to focus the majority their attention on flooding as Milwaukee is perceived as a “northern, cool city”.</a:t>
            </a:r>
          </a:p>
          <a:p>
            <a:endParaRPr lang="en-US"/>
          </a:p>
          <a:p>
            <a:r>
              <a:rPr lang="en-US"/>
              <a:t>------------------------------Image Information Below ------------------------------</a:t>
            </a:r>
          </a:p>
          <a:p>
            <a:r>
              <a:rPr lang="en-US"/>
              <a:t>All images on this slide are sourced via Microsoft PowerPoint icons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463578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As the virtual environmental justice node, and in accordance with Groundwork’s goals and values, we strive to prioritize environmental justice as a key concept throughout our work. We have chosen to follow Charles Lee’s definition of the term environmental justice, which is “The fair treatment and meaningful involvement of all people regardless of race, color, national origin, or income with respect to the development, implementation, and enforcement of laws, regulations and policies that affect the environment and/or public health.” (Lee, 2021, p.336)</a:t>
            </a:r>
          </a:p>
          <a:p>
            <a:pPr marL="0" marR="0" lvl="0" indent="0">
              <a:lnSpc>
                <a:spcPct val="107000"/>
              </a:lnSpc>
              <a:spcBef>
                <a:spcPts val="0"/>
              </a:spcBef>
              <a:spcAft>
                <a:spcPts val="0"/>
              </a:spcAft>
              <a:buFont typeface="Symbol" pitchFamily="2" charset="2"/>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Symbol"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Lee, C. (2021). Evaluating Environmental Protection Agency's Definition of Environmental Justice. </a:t>
            </a:r>
            <a:r>
              <a:rPr lang="en-US" sz="1800" i="1">
                <a:effectLst/>
                <a:latin typeface="Calibri" panose="020F0502020204030204" pitchFamily="34" charset="0"/>
                <a:ea typeface="Calibri" panose="020F0502020204030204" pitchFamily="34" charset="0"/>
                <a:cs typeface="Arial" panose="020B0604020202020204" pitchFamily="34" charset="0"/>
              </a:rPr>
              <a:t>Environmental Justice</a:t>
            </a:r>
            <a:r>
              <a:rPr lang="en-US" sz="1800">
                <a:effectLst/>
                <a:latin typeface="Calibri" panose="020F0502020204030204" pitchFamily="34" charset="0"/>
                <a:ea typeface="Calibri" panose="020F0502020204030204" pitchFamily="34" charset="0"/>
                <a:cs typeface="Arial" panose="020B0604020202020204" pitchFamily="34" charset="0"/>
              </a:rPr>
              <a:t>, </a:t>
            </a:r>
            <a:r>
              <a:rPr lang="en-US" sz="1800" i="1">
                <a:effectLst/>
                <a:latin typeface="Calibri" panose="020F0502020204030204" pitchFamily="34" charset="0"/>
                <a:ea typeface="Calibri" panose="020F0502020204030204" pitchFamily="34" charset="0"/>
                <a:cs typeface="Arial" panose="020B0604020202020204" pitchFamily="34" charset="0"/>
              </a:rPr>
              <a:t>14</a:t>
            </a:r>
            <a:r>
              <a:rPr lang="en-US" sz="1800">
                <a:effectLst/>
                <a:latin typeface="Calibri" panose="020F0502020204030204" pitchFamily="34" charset="0"/>
                <a:ea typeface="Calibri" panose="020F0502020204030204" pitchFamily="34" charset="0"/>
                <a:cs typeface="Arial" panose="020B0604020202020204" pitchFamily="34" charset="0"/>
              </a:rPr>
              <a:t>(5), 332-337.</a:t>
            </a:r>
          </a:p>
          <a:p>
            <a:pPr marL="0" marR="0" lvl="0" indent="0">
              <a:lnSpc>
                <a:spcPct val="107000"/>
              </a:lnSpc>
              <a:spcBef>
                <a:spcPts val="0"/>
              </a:spcBef>
              <a:spcAft>
                <a:spcPts val="0"/>
              </a:spcAft>
              <a:buFont typeface="Symbol" pitchFamily="2" charset="2"/>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Symbol"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Similarly, we also find it important to define structural racism as “the historical and contemporary ways in which society maintains discriminatory practices that mutually reinforce inequitable systems across a variety of sectors, including housing, education, employment, income, criminal justice, and healthcare" (Bikomeye et al., 2021, p. 2).” A prime example of structural racism that has led to the denial of environmental justice for BIPOC communities is redlining.</a:t>
            </a:r>
          </a:p>
          <a:p>
            <a:pPr marL="0" marR="0" lvl="0" indent="0">
              <a:lnSpc>
                <a:spcPct val="107000"/>
              </a:lnSpc>
              <a:spcBef>
                <a:spcPts val="0"/>
              </a:spcBef>
              <a:spcAft>
                <a:spcPts val="0"/>
              </a:spcAft>
              <a:buFont typeface="Symbol" pitchFamily="2" charset="2"/>
              <a:buNone/>
            </a:pP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itchFamily="2" charset="2"/>
              <a:buNone/>
            </a:pPr>
            <a:r>
              <a:rPr lang="en-US" sz="1800">
                <a:effectLst/>
                <a:latin typeface="Calibri" panose="020F0502020204030204" pitchFamily="34" charset="0"/>
                <a:ea typeface="Calibri" panose="020F0502020204030204" pitchFamily="34" charset="0"/>
                <a:cs typeface="Arial" panose="020B0604020202020204" pitchFamily="34" charset="0"/>
              </a:rPr>
              <a:t>Bikomeye, J. C., Namin, S., Anyanwu, C., Rublee, C. S., Ferschinger, J., Leinbach, K., Lindquist, P., Hoppe, A., Hoffman, L., Hegarty, J., Sperber, D., &amp; Beyer, K. M. M. (2021). Resilience and Equity in a Time of Crises: Investing in Public Urban Greenspace Is Now More Essential Than Ever in the US and Beyond</a:t>
            </a:r>
            <a:r>
              <a:rPr lang="en-US" sz="1800" i="1">
                <a:effectLst/>
                <a:latin typeface="Calibri" panose="020F0502020204030204" pitchFamily="34" charset="0"/>
                <a:ea typeface="Calibri" panose="020F0502020204030204" pitchFamily="34" charset="0"/>
                <a:cs typeface="Arial" panose="020B0604020202020204" pitchFamily="34" charset="0"/>
              </a:rPr>
              <a:t>. International Journal of Environmental Research and Public Health</a:t>
            </a:r>
            <a:r>
              <a:rPr lang="en-US" sz="1800">
                <a:effectLst/>
                <a:latin typeface="Calibri" panose="020F0502020204030204" pitchFamily="34" charset="0"/>
                <a:ea typeface="Calibri" panose="020F0502020204030204" pitchFamily="34" charset="0"/>
                <a:cs typeface="Arial" panose="020B0604020202020204" pitchFamily="34" charset="0"/>
              </a:rPr>
              <a:t>, </a:t>
            </a:r>
            <a:r>
              <a:rPr lang="en-US" sz="1800" i="1">
                <a:effectLst/>
                <a:latin typeface="Calibri" panose="020F0502020204030204" pitchFamily="34" charset="0"/>
                <a:ea typeface="Calibri" panose="020F0502020204030204" pitchFamily="34" charset="0"/>
                <a:cs typeface="Arial" panose="020B0604020202020204" pitchFamily="34" charset="0"/>
              </a:rPr>
              <a:t>18</a:t>
            </a:r>
            <a:r>
              <a:rPr lang="en-US" sz="1800">
                <a:effectLst/>
                <a:latin typeface="Calibri" panose="020F0502020204030204" pitchFamily="34" charset="0"/>
                <a:ea typeface="Calibri" panose="020F0502020204030204" pitchFamily="34" charset="0"/>
                <a:cs typeface="Arial" panose="020B0604020202020204" pitchFamily="34" charset="0"/>
              </a:rPr>
              <a:t>(16), Article 16. </a:t>
            </a:r>
            <a:r>
              <a:rPr lang="en-US" sz="18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https://doi.org/10.3390/ijerph18168420</a:t>
            </a:r>
            <a:endParaRPr lang="en-US" sz="1800">
              <a:effectLst/>
              <a:latin typeface="Calibri" panose="020F0502020204030204" pitchFamily="34" charset="0"/>
              <a:ea typeface="Calibri" panose="020F0502020204030204" pitchFamily="34" charset="0"/>
              <a:cs typeface="Arial" panose="020B0604020202020204" pitchFamily="34" charset="0"/>
            </a:endParaRPr>
          </a:p>
          <a:p>
            <a:endParaRPr lang="en-US"/>
          </a:p>
          <a:p>
            <a:r>
              <a:rPr lang="en-US"/>
              <a:t>------------------------------Image Information Below ------------------------------</a:t>
            </a:r>
          </a:p>
          <a:p>
            <a:r>
              <a:rPr lang="en-US"/>
              <a:t>Heat Wave</a:t>
            </a:r>
          </a:p>
          <a:p>
            <a:r>
              <a:rPr lang="en-US"/>
              <a:t>•Image Credit: Creative Mania, the Noun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https://thenounproject.com/search/?q=heat+wave&amp;i=1028786 (Creative 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lgn="l"/>
            <a:r>
              <a:rPr lang="en-US" b="0" i="0">
                <a:solidFill>
                  <a:srgbClr val="000000"/>
                </a:solidFill>
                <a:effectLst/>
                <a:latin typeface="Linux Libertine"/>
              </a:rPr>
              <a:t>East side milwaukee overlooking north along Farwell Ave</a:t>
            </a:r>
          </a:p>
          <a:p>
            <a:r>
              <a:rPr lang="en-US"/>
              <a:t>•Image Credit: </a:t>
            </a:r>
            <a:r>
              <a:rPr lang="en-US" b="0" i="0" u="none" strike="noStrike">
                <a:solidFill>
                  <a:srgbClr val="3366BB"/>
                </a:solidFill>
                <a:effectLst/>
                <a:latin typeface="Arial" panose="020B0604020202020204" pitchFamily="34" charset="0"/>
                <a:hlinkClick r:id="rId4"/>
              </a:rPr>
              <a:t>Jeramey Jannene</a:t>
            </a:r>
            <a:r>
              <a:rPr lang="en-US" b="0" i="0">
                <a:solidFill>
                  <a:srgbClr val="202122"/>
                </a:solidFill>
                <a:effectLst/>
                <a:latin typeface="Arial" panose="020B0604020202020204" pitchFamily="34" charset="0"/>
              </a:rPr>
              <a:t> from Milwaukee, WI, United States of America</a:t>
            </a:r>
            <a:endParaRPr lang="en-US">
              <a:cs typeface="Calibri"/>
            </a:endParaRPr>
          </a:p>
          <a:p>
            <a:r>
              <a:rPr lang="en-US"/>
              <a:t>•Image Source: </a:t>
            </a:r>
            <a:r>
              <a:rPr lang="en-US">
                <a:cs typeface="Calibri"/>
              </a:rPr>
              <a:t>https://commons.wikimedia.org/wiki/File:East_side_milwaukee_overlooking_north_along_farwell.jpg</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other images on this slide are sourced via Microsoft PowerPoint icons</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667467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In the 1930s, the HOLC created residential security maps of over 200 cities in the US that rated neighborhoods on their value for investments. Each neighborhood was assigned a grade and color to indicate their mortgage security risk. A (green) meaning best, B (blue) meaning desirable, C (yellow) meaning declining, and D (red) meaning hazardous. These grades were found to be mostly based upon racial makeups of the areas at the time, particularly, Black and Brown communities were given the lowest grades.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In Milwaukee, the current racial geography of Milwaukee neighborhoods remains reflective of the divides formalized in the 1930s. Black and Asian people predominantly live on the city’s north side, while Latinx communities are centered in south central Milwaukee, and white people dominate the rest. Redlining isn’t just a thing that happened in the past – it continues to shape our environment today, as we will discuss in tandem with our heat mitigation and vulnerability analysis.</a:t>
            </a:r>
          </a:p>
          <a:p>
            <a:endParaRPr lang="en-US"/>
          </a:p>
          <a:p>
            <a:r>
              <a:rPr lang="en-US"/>
              <a:t>------------------------------Image Information Below ------------------------------</a:t>
            </a:r>
          </a:p>
          <a:p>
            <a:r>
              <a:rPr lang="en-US"/>
              <a:t>1938 Redlining Map of Milwaukee</a:t>
            </a:r>
          </a:p>
          <a:p>
            <a:r>
              <a:rPr lang="en-US"/>
              <a:t>•Image Credit: National Archives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https://collections.lib.uwm.edu/digital/collection/agdm/id/3028/ (public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All other images on this slide are sourced via Microsoft PowerPoint icons</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622595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Groundwork USA is a national network of local trusts across the country that partners with communities, local governments, and businesses on Environmental Justice efforts. As a part of the Groundwork USA network, Groundwork Milwaukee focuses on transforming brownfields into community spaces, facilitating programs to educate, train, and empower the community, and protecting urban waters. Groundwork Milwaukee is among one of the many Groundwork USA trusts participating in the Climate Safe Neighborhoods program to study connections between redlining and climate change impacts on marginalized communities in the city. One of Groundwork Milwaukee’s goals is to increase climate resiliency and provide concrete evidence for green infrastructure interventions in the city. Photos here show some of Groundwork’s urban gardens in Milwaukee, which promote community green space and environmental stewardship.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Photos by Groundwork Milwaukee courtesy of Groundwork Milwaukee, used with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907981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partners have four primary concerns: extreme heat, climate resilience, urban development, &amp; understanding outcomes of future mitigation scenarios.</a:t>
            </a:r>
          </a:p>
          <a:p>
            <a:endParaRPr lang="en-US"/>
          </a:p>
          <a:p>
            <a:pPr>
              <a:defRPr/>
            </a:pPr>
            <a:endParaRPr lang="en-US"/>
          </a:p>
          <a:p>
            <a:pPr marL="0" marR="0" lvl="0" indent="0" algn="l" defTabSz="914400">
              <a:lnSpc>
                <a:spcPct val="100000"/>
              </a:lnSpc>
              <a:spcBef>
                <a:spcPts val="0"/>
              </a:spcBef>
              <a:spcAft>
                <a:spcPts val="0"/>
              </a:spcAft>
              <a:buClrTx/>
              <a:buSzTx/>
              <a:buFontTx/>
              <a:buNone/>
              <a:tabLst/>
              <a:defRPr/>
            </a:pPr>
            <a:r>
              <a:rPr lang="en-US"/>
              <a:t>------------------------------Image Information Below ------------------------------</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images on this slide are sourced via Microsoft PowerPoint icons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870383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Arial" panose="020B0604020202020204" pitchFamily="34" charset="0"/>
              </a:rPr>
              <a:t>Our project objectives are to map the heat mitigation capacity of Milwaukee using the InVEST urban cooling model and provide our partners with a better understanding of community resilience to heat, quantify the spatial distribution of urban heat vulnerability using earth observations in combination with sociodemographic data, create tutorials on InVEST model methodologies to build partner capacity to effectively use end products and pursue their own analyses moving forward, and produce an informational flyer to educate the community on the effects of climate change and current mitigation strategies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images on this slide are sourced via Microsoft PowerPoint icons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231183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 Fall 2022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236F99"/>
                </a:solidFill>
              </a:rPr>
              <a:t>STUDY AREA</a:t>
            </a:r>
          </a:p>
          <a:p>
            <a:pPr algn="ctr"/>
            <a:r>
              <a:rPr lang="en-US" sz="2600" b="0" spc="0" baseline="0">
                <a:solidFill>
                  <a:srgbClr val="236F99"/>
                </a:solidFill>
              </a:rPr>
              <a:t>Urban Development</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14806"/>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1920"/>
            <a:ext cx="5492500" cy="95410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Team Member 1</a:t>
            </a:r>
          </a:p>
          <a:p>
            <a:pPr algn="ctr"/>
            <a:r>
              <a:rPr lang="en-US" sz="1400">
                <a:solidFill>
                  <a:schemeClr val="tx1">
                    <a:lumMod val="75000"/>
                    <a:lumOff val="25000"/>
                  </a:schemeClr>
                </a:solidFill>
                <a:latin typeface="Century Gothic" panose="020B0502020202020204" pitchFamily="34" charset="0"/>
              </a:rPr>
              <a:t>Team Member 2</a:t>
            </a:r>
          </a:p>
          <a:p>
            <a:pPr algn="ctr"/>
            <a:r>
              <a:rPr lang="en-US" sz="1400">
                <a:solidFill>
                  <a:schemeClr val="tx1">
                    <a:lumMod val="75000"/>
                    <a:lumOff val="25000"/>
                  </a:schemeClr>
                </a:solidFill>
                <a:latin typeface="Century Gothic" panose="020B0502020202020204" pitchFamily="34" charset="0"/>
              </a:rPr>
              <a:t>Team Member 3</a:t>
            </a:r>
          </a:p>
          <a:p>
            <a:pPr algn="ctr"/>
            <a:r>
              <a:rPr lang="en-US" sz="140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3" name="Picture 22" descr="Icon&#10;&#10;Description automatically generated">
            <a:extLst>
              <a:ext uri="{FF2B5EF4-FFF2-40B4-BE49-F238E27FC236}">
                <a16:creationId xmlns:a16="http://schemas.microsoft.com/office/drawing/2014/main" id="{10A40A2F-AF00-4257-AAFA-800C3408E4D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6F99"/>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Icon&#10;&#10;Description automatically generated">
            <a:extLst>
              <a:ext uri="{FF2B5EF4-FFF2-40B4-BE49-F238E27FC236}">
                <a16:creationId xmlns:a16="http://schemas.microsoft.com/office/drawing/2014/main" id="{23F45864-E121-4A8A-B0F5-2A9D2FA1615D}"/>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8392" y="156819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4" name="Picture 13" descr="Icon&#10;&#10;Description automatically generated">
            <a:extLst>
              <a:ext uri="{FF2B5EF4-FFF2-40B4-BE49-F238E27FC236}">
                <a16:creationId xmlns:a16="http://schemas.microsoft.com/office/drawing/2014/main" id="{F0326967-3629-46F7-AE77-2A2750B68E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pic>
        <p:nvPicPr>
          <p:cNvPr id="15" name="Picture 14" descr="Map&#10;&#10;Description automatically generated">
            <a:extLst>
              <a:ext uri="{FF2B5EF4-FFF2-40B4-BE49-F238E27FC236}">
                <a16:creationId xmlns:a16="http://schemas.microsoft.com/office/drawing/2014/main" id="{2C1EBC31-1BD2-439E-8526-92868F775DA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2282"/>
          <a:stretch/>
        </p:blipFill>
        <p:spPr>
          <a:xfrm>
            <a:off x="6095999" y="1072819"/>
            <a:ext cx="6096001" cy="521208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2B49A36A-FBBB-4D73-9B56-3F166FA02A2F}"/>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A1CF96B4-4C9D-4203-8D6A-F4389F4CD4BE}"/>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C3664BE0-9CF3-4AB6-8E2B-80DDCA4AD41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png"/><Relationship Id="rId7" Type="http://schemas.openxmlformats.org/officeDocument/2006/relationships/image" Target="../media/image45.jpeg"/><Relationship Id="rId12"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e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4.sv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12.xml"/><Relationship Id="rId16" Type="http://schemas.openxmlformats.org/officeDocument/2006/relationships/image" Target="../media/image67.svg"/><Relationship Id="rId1" Type="http://schemas.openxmlformats.org/officeDocument/2006/relationships/slideLayout" Target="../slideLayouts/slideLayout4.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4.png"/><Relationship Id="rId7"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4.png"/><Relationship Id="rId7"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81.png"/><Relationship Id="rId4" Type="http://schemas.openxmlformats.org/officeDocument/2006/relationships/image" Target="../media/image80.png"/></Relationships>
</file>

<file path=ppt/slides/_rels/slide1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4.png"/><Relationship Id="rId7"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chart" Target="../charts/char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slides/_rels/slide22.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2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11.png"/><Relationship Id="rId17" Type="http://schemas.openxmlformats.org/officeDocument/2006/relationships/image" Target="../media/image116.svg"/><Relationship Id="rId2" Type="http://schemas.openxmlformats.org/officeDocument/2006/relationships/notesSlide" Target="../notesSlides/notesSlide23.xml"/><Relationship Id="rId16" Type="http://schemas.openxmlformats.org/officeDocument/2006/relationships/image" Target="../media/image115.png"/><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110.svg"/><Relationship Id="rId5" Type="http://schemas.openxmlformats.org/officeDocument/2006/relationships/diagramQuickStyle" Target="../diagrams/quickStyle2.xml"/><Relationship Id="rId15" Type="http://schemas.openxmlformats.org/officeDocument/2006/relationships/image" Target="../media/image114.svg"/><Relationship Id="rId10" Type="http://schemas.openxmlformats.org/officeDocument/2006/relationships/image" Target="../media/image109.png"/><Relationship Id="rId4" Type="http://schemas.openxmlformats.org/officeDocument/2006/relationships/diagramLayout" Target="../diagrams/layout2.xml"/><Relationship Id="rId9" Type="http://schemas.openxmlformats.org/officeDocument/2006/relationships/image" Target="../media/image108.svg"/><Relationship Id="rId14" Type="http://schemas.openxmlformats.org/officeDocument/2006/relationships/image" Target="../media/image11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3.svg"/></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27.xml"/><Relationship Id="rId16" Type="http://schemas.openxmlformats.org/officeDocument/2006/relationships/diagramColors" Target="../diagrams/colors5.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image" Target="../media/image135.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4.svg"/><Relationship Id="rId2" Type="http://schemas.openxmlformats.org/officeDocument/2006/relationships/notesSlide" Target="../notesSlides/notesSlide28.xml"/><Relationship Id="rId16" Type="http://schemas.openxmlformats.org/officeDocument/2006/relationships/image" Target="../media/image138.svg"/><Relationship Id="rId1" Type="http://schemas.openxmlformats.org/officeDocument/2006/relationships/slideLayout" Target="../slideLayouts/slideLayout4.xml"/><Relationship Id="rId6" Type="http://schemas.openxmlformats.org/officeDocument/2006/relationships/image" Target="../media/image129.svg"/><Relationship Id="rId11" Type="http://schemas.openxmlformats.org/officeDocument/2006/relationships/image" Target="../media/image68.png"/><Relationship Id="rId5" Type="http://schemas.openxmlformats.org/officeDocument/2006/relationships/image" Target="../media/image128.png"/><Relationship Id="rId15" Type="http://schemas.openxmlformats.org/officeDocument/2006/relationships/image" Target="../media/image137.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 Id="rId14" Type="http://schemas.openxmlformats.org/officeDocument/2006/relationships/image" Target="../media/image136.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40.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12"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sv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a:solidFill>
                  <a:schemeClr val="bg1"/>
                </a:solidFill>
                <a:latin typeface="Century Gothic"/>
              </a:rPr>
              <a:t>Virtual Environmental Justice | Fall 2022 </a:t>
            </a:r>
          </a:p>
        </p:txBody>
      </p:sp>
      <p:sp>
        <p:nvSpPr>
          <p:cNvPr id="10" name="Title 1">
            <a:extLst>
              <a:ext uri="{FF2B5EF4-FFF2-40B4-BE49-F238E27FC236}">
                <a16:creationId xmlns:a16="http://schemas.microsoft.com/office/drawing/2014/main" id="{BD666C85-30DD-4BBD-BC2F-8CB783A6E189}"/>
              </a:ext>
            </a:extLst>
          </p:cNvPr>
          <p:cNvSpPr txBox="1">
            <a:spLocks/>
          </p:cNvSpPr>
          <p:nvPr/>
        </p:nvSpPr>
        <p:spPr>
          <a:xfrm>
            <a:off x="304799" y="2565478"/>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a:solidFill>
                  <a:srgbClr val="236F99"/>
                </a:solidFill>
                <a:latin typeface="Century Gothic"/>
              </a:rPr>
              <a:t>Milwaukee</a:t>
            </a:r>
            <a:endParaRPr lang="en-US" sz="3500" spc="0" baseline="0">
              <a:solidFill>
                <a:srgbClr val="236F99"/>
              </a:solidFill>
            </a:endParaRPr>
          </a:p>
          <a:p>
            <a:r>
              <a:rPr lang="en-US" sz="2600" b="0" spc="0" baseline="0">
                <a:solidFill>
                  <a:srgbClr val="236F99"/>
                </a:solidFill>
                <a:latin typeface="Century Gothic"/>
              </a:rPr>
              <a:t>Urban Development</a:t>
            </a:r>
            <a:r>
              <a:rPr lang="en-US" sz="2600" b="0" spc="0">
                <a:solidFill>
                  <a:srgbClr val="236F99"/>
                </a:solidFill>
                <a:latin typeface="Century Gothic"/>
              </a:rPr>
              <a:t> II</a:t>
            </a:r>
            <a:endParaRPr lang="en-US" sz="2600" b="0" spc="0" baseline="0">
              <a:solidFill>
                <a:srgbClr val="236F99"/>
              </a:solidFill>
            </a:endParaRPr>
          </a:p>
        </p:txBody>
      </p:sp>
      <p:sp>
        <p:nvSpPr>
          <p:cNvPr id="11" name="Subtitle 2">
            <a:extLst>
              <a:ext uri="{FF2B5EF4-FFF2-40B4-BE49-F238E27FC236}">
                <a16:creationId xmlns:a16="http://schemas.microsoft.com/office/drawing/2014/main" id="{D0D80BFE-A978-4844-B3DA-4FD6E2EA905A}"/>
              </a:ext>
            </a:extLst>
          </p:cNvPr>
          <p:cNvSpPr txBox="1">
            <a:spLocks/>
          </p:cNvSpPr>
          <p:nvPr/>
        </p:nvSpPr>
        <p:spPr>
          <a:xfrm>
            <a:off x="304799" y="3914806"/>
            <a:ext cx="54864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a:solidFill>
                  <a:schemeClr val="tx1">
                    <a:lumMod val="75000"/>
                    <a:lumOff val="25000"/>
                  </a:schemeClr>
                </a:solidFill>
                <a:latin typeface="Century Gothic"/>
              </a:rPr>
              <a:t>Assessing Climate Vulnerability through the InVEST Model on Urban Cooling in Milwaukee Using NASA Earth Observations</a:t>
            </a:r>
            <a:endParaRPr lang="en-US" sz="1600">
              <a:solidFill>
                <a:schemeClr val="tx1">
                  <a:lumMod val="75000"/>
                  <a:lumOff val="25000"/>
                </a:schemeClr>
              </a:solidFill>
            </a:endParaRPr>
          </a:p>
        </p:txBody>
      </p:sp>
      <p:sp>
        <p:nvSpPr>
          <p:cNvPr id="12" name="TextBox 11">
            <a:extLst>
              <a:ext uri="{FF2B5EF4-FFF2-40B4-BE49-F238E27FC236}">
                <a16:creationId xmlns:a16="http://schemas.microsoft.com/office/drawing/2014/main" id="{3123A2AA-9D8E-4EB0-9377-4514357679DF}"/>
              </a:ext>
            </a:extLst>
          </p:cNvPr>
          <p:cNvSpPr txBox="1"/>
          <p:nvPr/>
        </p:nvSpPr>
        <p:spPr>
          <a:xfrm>
            <a:off x="301749" y="5151920"/>
            <a:ext cx="5492500" cy="954107"/>
          </a:xfrm>
          <a:prstGeom prst="rect">
            <a:avLst/>
          </a:prstGeom>
          <a:noFill/>
        </p:spPr>
        <p:txBody>
          <a:bodyPr wrap="square" lIns="91440" tIns="45720" rIns="91440" bIns="45720" rtlCol="0" anchor="t">
            <a:spAutoFit/>
          </a:bodyPr>
          <a:lstStyle/>
          <a:p>
            <a:pPr algn="ctr"/>
            <a:r>
              <a:rPr lang="en-US" sz="1400">
                <a:solidFill>
                  <a:schemeClr val="tx1">
                    <a:lumMod val="75000"/>
                    <a:lumOff val="25000"/>
                  </a:schemeClr>
                </a:solidFill>
                <a:latin typeface="Century Gothic"/>
              </a:rPr>
              <a:t>Nash Keyes (Project Lead)</a:t>
            </a:r>
          </a:p>
          <a:p>
            <a:pPr algn="ctr"/>
            <a:r>
              <a:rPr lang="en-US" sz="1400">
                <a:solidFill>
                  <a:schemeClr val="tx1">
                    <a:lumMod val="75000"/>
                    <a:lumOff val="25000"/>
                  </a:schemeClr>
                </a:solidFill>
                <a:latin typeface="Century Gothic"/>
              </a:rPr>
              <a:t>Caleigh McLaren</a:t>
            </a:r>
          </a:p>
          <a:p>
            <a:pPr algn="ctr"/>
            <a:r>
              <a:rPr lang="en-US" sz="1400">
                <a:solidFill>
                  <a:schemeClr val="tx1">
                    <a:lumMod val="75000"/>
                    <a:lumOff val="25000"/>
                  </a:schemeClr>
                </a:solidFill>
                <a:latin typeface="Century Gothic"/>
              </a:rPr>
              <a:t>Nati Phan</a:t>
            </a:r>
          </a:p>
          <a:p>
            <a:pPr algn="ctr"/>
            <a:r>
              <a:rPr lang="en-US" sz="1400">
                <a:solidFill>
                  <a:schemeClr val="tx1">
                    <a:lumMod val="75000"/>
                    <a:lumOff val="25000"/>
                  </a:schemeClr>
                </a:solidFill>
                <a:latin typeface="Century Gothic"/>
              </a:rPr>
              <a:t>Dalia Vazquez</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285002" y="199331"/>
            <a:ext cx="7152937" cy="7143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NASA EARTH OBSERVATIONS</a:t>
            </a:r>
          </a:p>
        </p:txBody>
      </p:sp>
      <p:pic>
        <p:nvPicPr>
          <p:cNvPr id="5" name="Google Shape;328;p32">
            <a:extLst>
              <a:ext uri="{FF2B5EF4-FFF2-40B4-BE49-F238E27FC236}">
                <a16:creationId xmlns:a16="http://schemas.microsoft.com/office/drawing/2014/main" id="{9ED3001E-4576-356D-4412-0981ED8A7DF4}"/>
              </a:ext>
            </a:extLst>
          </p:cNvPr>
          <p:cNvPicPr preferRelativeResize="0"/>
          <p:nvPr/>
        </p:nvPicPr>
        <p:blipFill rotWithShape="1">
          <a:blip r:embed="rId3">
            <a:alphaModFix/>
          </a:blip>
          <a:srcRect/>
          <a:stretch/>
        </p:blipFill>
        <p:spPr>
          <a:xfrm>
            <a:off x="143833" y="925943"/>
            <a:ext cx="1952109" cy="1660391"/>
          </a:xfrm>
          <a:prstGeom prst="rect">
            <a:avLst/>
          </a:prstGeom>
          <a:noFill/>
          <a:ln>
            <a:noFill/>
          </a:ln>
        </p:spPr>
      </p:pic>
      <p:pic>
        <p:nvPicPr>
          <p:cNvPr id="6" name="Picture 3" descr="A satellite in space&#10;&#10;Description automatically generated">
            <a:extLst>
              <a:ext uri="{FF2B5EF4-FFF2-40B4-BE49-F238E27FC236}">
                <a16:creationId xmlns:a16="http://schemas.microsoft.com/office/drawing/2014/main" id="{A0907384-FA90-C8B5-5FA2-3A8BF7C868C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840000">
            <a:off x="8000946" y="-34237"/>
            <a:ext cx="3872144" cy="1841505"/>
          </a:xfrm>
          <a:prstGeom prst="rect">
            <a:avLst/>
          </a:prstGeom>
        </p:spPr>
      </p:pic>
      <p:sp>
        <p:nvSpPr>
          <p:cNvPr id="8" name="Text Placeholder 1">
            <a:extLst>
              <a:ext uri="{FF2B5EF4-FFF2-40B4-BE49-F238E27FC236}">
                <a16:creationId xmlns:a16="http://schemas.microsoft.com/office/drawing/2014/main" id="{6C5D057E-A71D-71A3-D5FF-B0997B9FBB0D}"/>
              </a:ext>
            </a:extLst>
          </p:cNvPr>
          <p:cNvSpPr txBox="1">
            <a:spLocks/>
          </p:cNvSpPr>
          <p:nvPr/>
        </p:nvSpPr>
        <p:spPr>
          <a:xfrm>
            <a:off x="2183556" y="1128296"/>
            <a:ext cx="5600701" cy="110731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buClr>
                <a:srgbClr val="266E99"/>
              </a:buClr>
              <a:defRPr/>
            </a:pPr>
            <a:r>
              <a:rPr lang="en-US" sz="2400" b="1">
                <a:latin typeface="Century Gothic"/>
              </a:rPr>
              <a:t>Landsat 8</a:t>
            </a:r>
            <a:endParaRPr lang="en-US" sz="2400" b="1"/>
          </a:p>
          <a:p>
            <a:pPr marL="342900" indent="-342900">
              <a:spcBef>
                <a:spcPts val="300"/>
              </a:spcBef>
              <a:buClr>
                <a:srgbClr val="266E99"/>
              </a:buClr>
              <a:buFont typeface="Webdings" panose="05030102010509060703" pitchFamily="18" charset="2"/>
              <a:buChar char="4"/>
              <a:defRPr/>
            </a:pPr>
            <a:r>
              <a:rPr lang="en-US">
                <a:latin typeface="Century Gothic"/>
              </a:rPr>
              <a:t>Thermal Infrared Sensor (TIRS) </a:t>
            </a:r>
          </a:p>
          <a:p>
            <a:pPr marL="342900" indent="-342900">
              <a:spcBef>
                <a:spcPts val="300"/>
              </a:spcBef>
              <a:buClr>
                <a:srgbClr val="266E99"/>
              </a:buClr>
              <a:buFont typeface="Webdings" panose="05030102010509060703" pitchFamily="18" charset="2"/>
              <a:buChar char="4"/>
              <a:defRPr/>
            </a:pPr>
            <a:r>
              <a:rPr lang="en-US">
                <a:latin typeface="Century Gothic"/>
              </a:rPr>
              <a:t>Operational Land Imager (OLI)</a:t>
            </a:r>
            <a:endParaRPr lang="en-US">
              <a:solidFill>
                <a:srgbClr val="FF0000"/>
              </a:solidFill>
              <a:latin typeface="Century Gothic"/>
            </a:endParaRPr>
          </a:p>
          <a:p>
            <a:pPr marL="342900" indent="-342900">
              <a:spcBef>
                <a:spcPts val="300"/>
              </a:spcBef>
              <a:buClr>
                <a:srgbClr val="266E99"/>
              </a:buClr>
              <a:buFont typeface="Webdings" panose="05030102010509060703" pitchFamily="18" charset="2"/>
              <a:buChar char="4"/>
              <a:defRPr/>
            </a:pPr>
            <a:endParaRPr lang="en-US" sz="2400">
              <a:latin typeface="Century Gothic"/>
            </a:endParaRPr>
          </a:p>
          <a:p>
            <a:pPr marR="0" lvl="0" algn="l" defTabSz="914400" rtl="0" eaLnBrk="1" fontAlgn="auto" latinLnBrk="0" hangingPunct="1">
              <a:lnSpc>
                <a:spcPct val="100000"/>
              </a:lnSpc>
              <a:spcBef>
                <a:spcPts val="300"/>
              </a:spcBef>
              <a:spcAft>
                <a:spcPts val="0"/>
              </a:spcAft>
              <a:buClr>
                <a:srgbClr val="266E99"/>
              </a:buClr>
              <a:buSzTx/>
              <a:tabLst/>
              <a:defRPr/>
            </a:pPr>
            <a:endParaRPr lang="en-US">
              <a:solidFill>
                <a:prstClr val="black"/>
              </a:solidFill>
              <a:latin typeface="Century Gothic"/>
            </a:endParaRPr>
          </a:p>
          <a:p>
            <a:pPr marL="342900" marR="0" lvl="0" indent="-342900" algn="l" defTabSz="914400" rtl="0" eaLnBrk="1" fontAlgn="auto" latinLnBrk="0" hangingPunct="1">
              <a:lnSpc>
                <a:spcPct val="100000"/>
              </a:lnSpc>
              <a:spcBef>
                <a:spcPts val="300"/>
              </a:spcBef>
              <a:spcAft>
                <a:spcPts val="0"/>
              </a:spcAft>
              <a:buClr>
                <a:srgbClr val="266E99"/>
              </a:buClr>
              <a:buSzTx/>
              <a:buFont typeface="Webdings" panose="05030102010509060703" pitchFamily="18" charset="2"/>
              <a:buChar char="4"/>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a:p>
            <a:pPr>
              <a:spcBef>
                <a:spcPts val="300"/>
              </a:spcBef>
              <a:buClr>
                <a:srgbClr val="266E99"/>
              </a:buClr>
              <a:defRPr/>
            </a:pPr>
            <a:endParaRPr lang="en-US">
              <a:latin typeface="Century Gothic"/>
            </a:endParaRPr>
          </a:p>
          <a:p>
            <a:pPr marL="342900" indent="-342900">
              <a:spcBef>
                <a:spcPts val="300"/>
              </a:spcBef>
              <a:buClr>
                <a:srgbClr val="266E99"/>
              </a:buClr>
              <a:buFont typeface="Webdings" panose="05030102010509060703" pitchFamily="18" charset="2"/>
              <a:buChar char="4"/>
              <a:defRPr/>
            </a:pPr>
            <a:endParaRPr lang="en-US">
              <a:latin typeface="Century Gothic"/>
            </a:endParaRPr>
          </a:p>
          <a:p>
            <a:pPr marL="342900" indent="-342900">
              <a:spcBef>
                <a:spcPts val="300"/>
              </a:spcBef>
              <a:buClr>
                <a:srgbClr val="266E99"/>
              </a:buClr>
              <a:buFont typeface="Webdings" panose="05030102010509060703" pitchFamily="18" charset="2"/>
              <a:buChar char="4"/>
              <a:defRPr/>
            </a:pPr>
            <a:endParaRPr lang="en-US">
              <a:latin typeface="Century Gothic"/>
            </a:endParaRPr>
          </a:p>
          <a:p>
            <a:pPr marL="342900" indent="-342900">
              <a:lnSpc>
                <a:spcPct val="100000"/>
              </a:lnSpc>
              <a:spcBef>
                <a:spcPts val="0"/>
              </a:spcBef>
              <a:spcAft>
                <a:spcPts val="600"/>
              </a:spcAft>
              <a:buClr>
                <a:srgbClr val="266E99"/>
              </a:buClr>
              <a:buFont typeface="Webdings" panose="05030102010509060703" pitchFamily="18" charset="2"/>
              <a:buChar char="4"/>
              <a:defRPr/>
            </a:pPr>
            <a:endParaRPr lang="en-US" b="0" i="0" u="none" strike="noStrike" kern="1200" cap="none" spc="0" normalizeH="0" baseline="0" noProof="0">
              <a:ln>
                <a:noFill/>
              </a:ln>
              <a:solidFill>
                <a:prstClr val="black">
                  <a:lumMod val="75000"/>
                  <a:lumOff val="25000"/>
                </a:prstClr>
              </a:solidFill>
              <a:effectLst/>
              <a:uLnTx/>
              <a:uFillTx/>
            </a:endParaRPr>
          </a:p>
          <a:p>
            <a:pPr indent="114300">
              <a:lnSpc>
                <a:spcPct val="100000"/>
              </a:lnSpc>
              <a:spcBef>
                <a:spcPts val="0"/>
              </a:spcBef>
              <a:spcAft>
                <a:spcPts val="600"/>
              </a:spcAft>
              <a:defRPr/>
            </a:pPr>
            <a:endParaRPr lang="en-US">
              <a:solidFill>
                <a:prstClr val="black">
                  <a:lumMod val="75000"/>
                  <a:lumOff val="25000"/>
                </a:prstClr>
              </a:solidFill>
            </a:endParaRPr>
          </a:p>
          <a:p>
            <a:pPr>
              <a:lnSpc>
                <a:spcPct val="100000"/>
              </a:lnSpc>
              <a:spcBef>
                <a:spcPts val="0"/>
              </a:spcBef>
              <a:spcAft>
                <a:spcPts val="600"/>
              </a:spcAft>
              <a:defRPr/>
            </a:pPr>
            <a:endParaRPr lang="en-US">
              <a:solidFill>
                <a:prstClr val="black">
                  <a:lumMod val="75000"/>
                  <a:lumOff val="25000"/>
                </a:prstClr>
              </a:solidFill>
            </a:endParaRPr>
          </a:p>
          <a:p>
            <a:pPr>
              <a:lnSpc>
                <a:spcPct val="100000"/>
              </a:lnSpc>
              <a:spcBef>
                <a:spcPts val="0"/>
              </a:spcBef>
              <a:spcAft>
                <a:spcPts val="600"/>
              </a:spcAft>
              <a:defRPr/>
            </a:pPr>
            <a:endParaRPr lang="en-US">
              <a:solidFill>
                <a:prstClr val="black">
                  <a:lumMod val="75000"/>
                  <a:lumOff val="25000"/>
                </a:prstClr>
              </a:solidFill>
            </a:endParaRPr>
          </a:p>
        </p:txBody>
      </p:sp>
      <p:sp>
        <p:nvSpPr>
          <p:cNvPr id="9" name="Text Placeholder 1">
            <a:extLst>
              <a:ext uri="{FF2B5EF4-FFF2-40B4-BE49-F238E27FC236}">
                <a16:creationId xmlns:a16="http://schemas.microsoft.com/office/drawing/2014/main" id="{EB99FEFB-59D8-0E53-A613-9CCCBC8DAAC3}"/>
              </a:ext>
            </a:extLst>
          </p:cNvPr>
          <p:cNvSpPr txBox="1">
            <a:spLocks/>
          </p:cNvSpPr>
          <p:nvPr/>
        </p:nvSpPr>
        <p:spPr>
          <a:xfrm>
            <a:off x="6768914" y="1125347"/>
            <a:ext cx="4845947" cy="138643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buClr>
                <a:srgbClr val="266E99"/>
              </a:buClr>
              <a:defRPr/>
            </a:pPr>
            <a:r>
              <a:rPr lang="en-US" sz="2400" b="1">
                <a:latin typeface="Century Gothic"/>
              </a:rPr>
              <a:t>ISS</a:t>
            </a:r>
            <a:r>
              <a:rPr lang="en-US" sz="2400">
                <a:latin typeface="Century Gothic"/>
              </a:rPr>
              <a:t> </a:t>
            </a:r>
            <a:endParaRPr lang="en-US" sz="2400"/>
          </a:p>
          <a:p>
            <a:pPr marL="342900" indent="-342900">
              <a:spcBef>
                <a:spcPts val="300"/>
              </a:spcBef>
              <a:buClr>
                <a:srgbClr val="266E99"/>
              </a:buClr>
              <a:buFont typeface="Webdings" panose="05030102010509060703" pitchFamily="18" charset="2"/>
              <a:buChar char="4"/>
              <a:defRPr/>
            </a:pPr>
            <a:r>
              <a:rPr lang="en-US">
                <a:latin typeface="Century Gothic"/>
              </a:rPr>
              <a:t>The ECOsystem Spaceborne Thermal Radiometer Experiment on Space Station (ECOSTRESS)</a:t>
            </a:r>
            <a:endParaRPr lang="en-US">
              <a:solidFill>
                <a:srgbClr val="FF0000"/>
              </a:solidFill>
              <a:latin typeface="Century Gothic"/>
            </a:endParaRPr>
          </a:p>
        </p:txBody>
      </p:sp>
      <p:sp>
        <p:nvSpPr>
          <p:cNvPr id="10" name="TextBox 9">
            <a:extLst>
              <a:ext uri="{FF2B5EF4-FFF2-40B4-BE49-F238E27FC236}">
                <a16:creationId xmlns:a16="http://schemas.microsoft.com/office/drawing/2014/main" id="{83B0D793-CC14-0C47-C4FC-D96B7063764C}"/>
              </a:ext>
            </a:extLst>
          </p:cNvPr>
          <p:cNvSpPr txBox="1"/>
          <p:nvPr/>
        </p:nvSpPr>
        <p:spPr>
          <a:xfrm>
            <a:off x="9311555" y="5780372"/>
            <a:ext cx="1939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Nighttime LST</a:t>
            </a:r>
            <a:endParaRPr lang="es-ES">
              <a:solidFill>
                <a:schemeClr val="tx1">
                  <a:lumMod val="75000"/>
                  <a:lumOff val="25000"/>
                </a:schemeClr>
              </a:solidFill>
            </a:endParaRPr>
          </a:p>
        </p:txBody>
      </p:sp>
      <p:sp>
        <p:nvSpPr>
          <p:cNvPr id="12" name="TextBox 11">
            <a:extLst>
              <a:ext uri="{FF2B5EF4-FFF2-40B4-BE49-F238E27FC236}">
                <a16:creationId xmlns:a16="http://schemas.microsoft.com/office/drawing/2014/main" id="{A05B65B5-6DD4-488F-D225-21DBE1BC0FEF}"/>
              </a:ext>
            </a:extLst>
          </p:cNvPr>
          <p:cNvSpPr txBox="1"/>
          <p:nvPr/>
        </p:nvSpPr>
        <p:spPr>
          <a:xfrm>
            <a:off x="6618541" y="5777411"/>
            <a:ext cx="2324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Evapotranspiration</a:t>
            </a:r>
            <a:endParaRPr lang="en-US">
              <a:solidFill>
                <a:schemeClr val="tx1">
                  <a:lumMod val="75000"/>
                  <a:lumOff val="25000"/>
                </a:schemeClr>
              </a:solidFill>
              <a:latin typeface="Century Gothic"/>
            </a:endParaRPr>
          </a:p>
        </p:txBody>
      </p:sp>
      <p:pic>
        <p:nvPicPr>
          <p:cNvPr id="16" name="Graphic 13" descr="Map compass with solid fill">
            <a:extLst>
              <a:ext uri="{FF2B5EF4-FFF2-40B4-BE49-F238E27FC236}">
                <a16:creationId xmlns:a16="http://schemas.microsoft.com/office/drawing/2014/main" id="{9323F06F-E9D8-8707-9142-7943F9AB52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025" y="5967162"/>
            <a:ext cx="565150" cy="565150"/>
          </a:xfrm>
          <a:prstGeom prst="rect">
            <a:avLst/>
          </a:prstGeom>
        </p:spPr>
      </p:pic>
      <p:sp>
        <p:nvSpPr>
          <p:cNvPr id="18" name="TextBox 17">
            <a:extLst>
              <a:ext uri="{FF2B5EF4-FFF2-40B4-BE49-F238E27FC236}">
                <a16:creationId xmlns:a16="http://schemas.microsoft.com/office/drawing/2014/main" id="{D2570F53-69C8-2EF3-443B-4F4D139D3942}"/>
              </a:ext>
            </a:extLst>
          </p:cNvPr>
          <p:cNvSpPr txBox="1"/>
          <p:nvPr/>
        </p:nvSpPr>
        <p:spPr>
          <a:xfrm>
            <a:off x="427975" y="5709988"/>
            <a:ext cx="3386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entury Gothic"/>
                <a:cs typeface="Calibri"/>
              </a:rPr>
              <a:t>N</a:t>
            </a:r>
            <a:endParaRPr lang="en-US" b="1">
              <a:latin typeface="Century Gothic"/>
            </a:endParaRPr>
          </a:p>
        </p:txBody>
      </p:sp>
      <p:grpSp>
        <p:nvGrpSpPr>
          <p:cNvPr id="21" name="Group 20">
            <a:extLst>
              <a:ext uri="{FF2B5EF4-FFF2-40B4-BE49-F238E27FC236}">
                <a16:creationId xmlns:a16="http://schemas.microsoft.com/office/drawing/2014/main" id="{B01CA47E-7ADD-C045-9046-A83DEC43F9F0}"/>
              </a:ext>
            </a:extLst>
          </p:cNvPr>
          <p:cNvGrpSpPr/>
          <p:nvPr/>
        </p:nvGrpSpPr>
        <p:grpSpPr>
          <a:xfrm>
            <a:off x="1637992" y="2508975"/>
            <a:ext cx="1938713" cy="3556325"/>
            <a:chOff x="1114531" y="2442714"/>
            <a:chExt cx="1971843" cy="3629364"/>
          </a:xfrm>
        </p:grpSpPr>
        <p:sp>
          <p:nvSpPr>
            <p:cNvPr id="13" name="TextBox 12">
              <a:extLst>
                <a:ext uri="{FF2B5EF4-FFF2-40B4-BE49-F238E27FC236}">
                  <a16:creationId xmlns:a16="http://schemas.microsoft.com/office/drawing/2014/main" id="{02B7C28E-51E4-55CE-94EC-63949458C166}"/>
                </a:ext>
              </a:extLst>
            </p:cNvPr>
            <p:cNvSpPr txBox="1"/>
            <p:nvPr/>
          </p:nvSpPr>
          <p:spPr>
            <a:xfrm>
              <a:off x="1283147" y="5695161"/>
              <a:ext cx="1666407" cy="3769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Daytime LST</a:t>
              </a:r>
              <a:endParaRPr lang="en-US">
                <a:solidFill>
                  <a:schemeClr val="tx1">
                    <a:lumMod val="75000"/>
                    <a:lumOff val="25000"/>
                  </a:schemeClr>
                </a:solidFill>
                <a:latin typeface="Century Gothic"/>
              </a:endParaRPr>
            </a:p>
          </p:txBody>
        </p:sp>
        <p:pic>
          <p:nvPicPr>
            <p:cNvPr id="3" name="Picture 2" descr="Map&#10;&#10;Description automatically generated">
              <a:extLst>
                <a:ext uri="{FF2B5EF4-FFF2-40B4-BE49-F238E27FC236}">
                  <a16:creationId xmlns:a16="http://schemas.microsoft.com/office/drawing/2014/main" id="{25DC6B4E-3AD4-90FE-63F2-B3A137BAC0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531" y="2442714"/>
              <a:ext cx="1971843" cy="3247741"/>
            </a:xfrm>
            <a:prstGeom prst="rect">
              <a:avLst/>
            </a:prstGeom>
          </p:spPr>
        </p:pic>
      </p:grpSp>
      <p:sp>
        <p:nvSpPr>
          <p:cNvPr id="14" name="TextBox 13">
            <a:extLst>
              <a:ext uri="{FF2B5EF4-FFF2-40B4-BE49-F238E27FC236}">
                <a16:creationId xmlns:a16="http://schemas.microsoft.com/office/drawing/2014/main" id="{2197F69F-C95E-FF38-32B6-4839B84C59AF}"/>
              </a:ext>
            </a:extLst>
          </p:cNvPr>
          <p:cNvSpPr txBox="1"/>
          <p:nvPr/>
        </p:nvSpPr>
        <p:spPr>
          <a:xfrm>
            <a:off x="4095812" y="5698422"/>
            <a:ext cx="21397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cs typeface="Calibri"/>
              </a:rPr>
              <a:t>Surface Reflectance</a:t>
            </a:r>
            <a:endParaRPr lang="en-US">
              <a:solidFill>
                <a:schemeClr val="tx1">
                  <a:lumMod val="75000"/>
                  <a:lumOff val="25000"/>
                </a:schemeClr>
              </a:solidFill>
              <a:latin typeface="Century Gothic"/>
            </a:endParaRPr>
          </a:p>
        </p:txBody>
      </p:sp>
      <p:pic>
        <p:nvPicPr>
          <p:cNvPr id="20" name="Imagen 20" descr="Imagen que contiene Gráfico&#10;&#10;Descripción generada automáticamente">
            <a:extLst>
              <a:ext uri="{FF2B5EF4-FFF2-40B4-BE49-F238E27FC236}">
                <a16:creationId xmlns:a16="http://schemas.microsoft.com/office/drawing/2014/main" id="{D8503820-2C3D-B5A3-5450-105A9D33D0F2}"/>
              </a:ext>
            </a:extLst>
          </p:cNvPr>
          <p:cNvPicPr>
            <a:picLocks noChangeAspect="1"/>
          </p:cNvPicPr>
          <p:nvPr/>
        </p:nvPicPr>
        <p:blipFill rotWithShape="1">
          <a:blip r:embed="rId8"/>
          <a:srcRect l="7606" t="17476" r="68885" b="50340"/>
          <a:stretch/>
        </p:blipFill>
        <p:spPr>
          <a:xfrm>
            <a:off x="6938613" y="2516972"/>
            <a:ext cx="1961061" cy="3185342"/>
          </a:xfrm>
          <a:prstGeom prst="rect">
            <a:avLst/>
          </a:prstGeom>
        </p:spPr>
      </p:pic>
      <p:pic>
        <p:nvPicPr>
          <p:cNvPr id="7" name="Imagen 14" descr="Mapa&#10;&#10;Descripción generada automáticamente">
            <a:extLst>
              <a:ext uri="{FF2B5EF4-FFF2-40B4-BE49-F238E27FC236}">
                <a16:creationId xmlns:a16="http://schemas.microsoft.com/office/drawing/2014/main" id="{8151D012-6A5F-BD8B-B4F7-132E5D3AFECF}"/>
              </a:ext>
            </a:extLst>
          </p:cNvPr>
          <p:cNvPicPr>
            <a:picLocks noChangeAspect="1"/>
          </p:cNvPicPr>
          <p:nvPr/>
        </p:nvPicPr>
        <p:blipFill rotWithShape="1">
          <a:blip r:embed="rId9"/>
          <a:srcRect l="17248" t="7963" r="34495" b="17719"/>
          <a:stretch/>
        </p:blipFill>
        <p:spPr>
          <a:xfrm>
            <a:off x="9448331" y="2451391"/>
            <a:ext cx="1694257" cy="3256787"/>
          </a:xfrm>
          <a:prstGeom prst="rect">
            <a:avLst/>
          </a:prstGeom>
        </p:spPr>
      </p:pic>
      <p:pic>
        <p:nvPicPr>
          <p:cNvPr id="19" name="Picture 18">
            <a:extLst>
              <a:ext uri="{FF2B5EF4-FFF2-40B4-BE49-F238E27FC236}">
                <a16:creationId xmlns:a16="http://schemas.microsoft.com/office/drawing/2014/main" id="{893EB939-12DD-A1C1-0D47-7B60416069E1}"/>
              </a:ext>
            </a:extLst>
          </p:cNvPr>
          <p:cNvPicPr>
            <a:picLocks noChangeAspect="1"/>
          </p:cNvPicPr>
          <p:nvPr/>
        </p:nvPicPr>
        <p:blipFill rotWithShape="1">
          <a:blip r:embed="rId10">
            <a:extLst>
              <a:ext uri="{28A0092B-C50C-407E-A947-70E740481C1C}">
                <a14:useLocalDpi xmlns:a14="http://schemas.microsoft.com/office/drawing/2010/main" val="0"/>
              </a:ext>
            </a:extLst>
          </a:blip>
          <a:srcRect l="24138" r="29378"/>
          <a:stretch/>
        </p:blipFill>
        <p:spPr>
          <a:xfrm>
            <a:off x="304581" y="3345743"/>
            <a:ext cx="247586" cy="1210513"/>
          </a:xfrm>
          <a:prstGeom prst="rect">
            <a:avLst/>
          </a:prstGeom>
        </p:spPr>
      </p:pic>
      <p:pic>
        <p:nvPicPr>
          <p:cNvPr id="25" name="Picture 33" descr="Map&#10;&#10;Description automatically generated">
            <a:extLst>
              <a:ext uri="{FF2B5EF4-FFF2-40B4-BE49-F238E27FC236}">
                <a16:creationId xmlns:a16="http://schemas.microsoft.com/office/drawing/2014/main" id="{DE52BF47-995F-0F62-362E-07D3FD9A217D}"/>
              </a:ext>
            </a:extLst>
          </p:cNvPr>
          <p:cNvPicPr>
            <a:picLocks noChangeAspect="1"/>
          </p:cNvPicPr>
          <p:nvPr/>
        </p:nvPicPr>
        <p:blipFill rotWithShape="1">
          <a:blip r:embed="rId11"/>
          <a:srcRect l="10158" t="15510" r="6546" b="4677"/>
          <a:stretch/>
        </p:blipFill>
        <p:spPr>
          <a:xfrm>
            <a:off x="4246206" y="2512029"/>
            <a:ext cx="1920076" cy="3192787"/>
          </a:xfrm>
          <a:prstGeom prst="rect">
            <a:avLst/>
          </a:prstGeom>
        </p:spPr>
      </p:pic>
      <p:sp>
        <p:nvSpPr>
          <p:cNvPr id="34" name="TextBox 33">
            <a:extLst>
              <a:ext uri="{FF2B5EF4-FFF2-40B4-BE49-F238E27FC236}">
                <a16:creationId xmlns:a16="http://schemas.microsoft.com/office/drawing/2014/main" id="{954C8FA5-038E-A121-9B84-449BE1E34007}"/>
              </a:ext>
            </a:extLst>
          </p:cNvPr>
          <p:cNvSpPr txBox="1"/>
          <p:nvPr/>
        </p:nvSpPr>
        <p:spPr>
          <a:xfrm>
            <a:off x="544602" y="3306069"/>
            <a:ext cx="682487"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Higher Values</a:t>
            </a:r>
            <a:endParaRPr lang="en-US" sz="1200">
              <a:latin typeface="Century Gothic"/>
            </a:endParaRPr>
          </a:p>
        </p:txBody>
      </p:sp>
      <p:sp>
        <p:nvSpPr>
          <p:cNvPr id="35" name="TextBox 34">
            <a:extLst>
              <a:ext uri="{FF2B5EF4-FFF2-40B4-BE49-F238E27FC236}">
                <a16:creationId xmlns:a16="http://schemas.microsoft.com/office/drawing/2014/main" id="{C5B6D05F-1D35-9A70-4EBF-F1317C7B3146}"/>
              </a:ext>
            </a:extLst>
          </p:cNvPr>
          <p:cNvSpPr txBox="1"/>
          <p:nvPr/>
        </p:nvSpPr>
        <p:spPr>
          <a:xfrm>
            <a:off x="544601" y="4141652"/>
            <a:ext cx="682487"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Century Gothic"/>
                <a:cs typeface="Calibri"/>
              </a:rPr>
              <a:t>Lower Values</a:t>
            </a:r>
            <a:endParaRPr lang="en-US" sz="1200">
              <a:latin typeface="Century Gothic"/>
            </a:endParaRPr>
          </a:p>
        </p:txBody>
      </p:sp>
      <p:sp>
        <p:nvSpPr>
          <p:cNvPr id="4" name="TextBox 3">
            <a:extLst>
              <a:ext uri="{FF2B5EF4-FFF2-40B4-BE49-F238E27FC236}">
                <a16:creationId xmlns:a16="http://schemas.microsoft.com/office/drawing/2014/main" id="{FEC173AB-AC1D-E059-0044-3132D8C2E712}"/>
              </a:ext>
            </a:extLst>
          </p:cNvPr>
          <p:cNvSpPr txBox="1"/>
          <p:nvPr/>
        </p:nvSpPr>
        <p:spPr>
          <a:xfrm>
            <a:off x="9600173" y="6416896"/>
            <a:ext cx="1542415" cy="230832"/>
          </a:xfrm>
          <a:prstGeom prst="rect">
            <a:avLst/>
          </a:prstGeom>
          <a:noFill/>
        </p:spPr>
        <p:txBody>
          <a:bodyPr wrap="square">
            <a:spAutoFit/>
          </a:bodyPr>
          <a:lstStyle/>
          <a:p>
            <a:pPr algn="r"/>
            <a:r>
              <a:rPr lang="en-US" sz="900" b="0" i="0">
                <a:solidFill>
                  <a:schemeClr val="tx1">
                    <a:lumMod val="75000"/>
                    <a:lumOff val="25000"/>
                  </a:schemeClr>
                </a:solidFill>
                <a:effectLst/>
                <a:latin typeface="Century Gothic" panose="020B0502020202020204" pitchFamily="34" charset="0"/>
              </a:rPr>
              <a:t> Image Credit: NASA</a:t>
            </a:r>
            <a:endParaRPr lang="en-US" sz="900">
              <a:solidFill>
                <a:schemeClr val="tx1">
                  <a:lumMod val="75000"/>
                  <a:lumOff val="25000"/>
                </a:schemeClr>
              </a:solidFill>
              <a:latin typeface="Century Gothic" panose="020B0502020202020204" pitchFamily="34" charset="0"/>
            </a:endParaRPr>
          </a:p>
        </p:txBody>
      </p:sp>
      <p:grpSp>
        <p:nvGrpSpPr>
          <p:cNvPr id="36" name="Group 35">
            <a:extLst>
              <a:ext uri="{FF2B5EF4-FFF2-40B4-BE49-F238E27FC236}">
                <a16:creationId xmlns:a16="http://schemas.microsoft.com/office/drawing/2014/main" id="{A193A858-7E44-49B2-9E8B-9BDB6FCBB5C6}"/>
              </a:ext>
            </a:extLst>
          </p:cNvPr>
          <p:cNvGrpSpPr/>
          <p:nvPr/>
        </p:nvGrpSpPr>
        <p:grpSpPr>
          <a:xfrm>
            <a:off x="884178" y="6089500"/>
            <a:ext cx="2743373" cy="369332"/>
            <a:chOff x="734867" y="6084333"/>
            <a:chExt cx="2293298" cy="332448"/>
          </a:xfrm>
        </p:grpSpPr>
        <p:pic>
          <p:nvPicPr>
            <p:cNvPr id="37" name="Picture 36">
              <a:extLst>
                <a:ext uri="{FF2B5EF4-FFF2-40B4-BE49-F238E27FC236}">
                  <a16:creationId xmlns:a16="http://schemas.microsoft.com/office/drawing/2014/main" id="{E10AC7ED-1B1F-4181-88FB-49EB067DAD5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4123" y="6302141"/>
              <a:ext cx="1119738" cy="114640"/>
            </a:xfrm>
            <a:prstGeom prst="rect">
              <a:avLst/>
            </a:prstGeom>
          </p:spPr>
        </p:pic>
        <p:grpSp>
          <p:nvGrpSpPr>
            <p:cNvPr id="38" name="Group 37">
              <a:extLst>
                <a:ext uri="{FF2B5EF4-FFF2-40B4-BE49-F238E27FC236}">
                  <a16:creationId xmlns:a16="http://schemas.microsoft.com/office/drawing/2014/main" id="{DCAE90BE-A261-4BF6-B745-D5D74180C600}"/>
                </a:ext>
              </a:extLst>
            </p:cNvPr>
            <p:cNvGrpSpPr/>
            <p:nvPr/>
          </p:nvGrpSpPr>
          <p:grpSpPr>
            <a:xfrm>
              <a:off x="734867" y="6084333"/>
              <a:ext cx="2293298" cy="250208"/>
              <a:chOff x="734867" y="6084333"/>
              <a:chExt cx="2293298" cy="250208"/>
            </a:xfrm>
          </p:grpSpPr>
          <p:sp>
            <p:nvSpPr>
              <p:cNvPr id="39" name="TextBox 4">
                <a:extLst>
                  <a:ext uri="{FF2B5EF4-FFF2-40B4-BE49-F238E27FC236}">
                    <a16:creationId xmlns:a16="http://schemas.microsoft.com/office/drawing/2014/main" id="{97BAFEC1-97ED-42AB-B89F-753B21803E32}"/>
                  </a:ext>
                </a:extLst>
              </p:cNvPr>
              <p:cNvSpPr txBox="1"/>
              <p:nvPr/>
            </p:nvSpPr>
            <p:spPr>
              <a:xfrm>
                <a:off x="734867" y="6084333"/>
                <a:ext cx="245242" cy="2502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panose="020B0502020202020204" pitchFamily="34" charset="0"/>
                  </a:rPr>
                  <a:t>0</a:t>
                </a:r>
              </a:p>
            </p:txBody>
          </p:sp>
          <p:sp>
            <p:nvSpPr>
              <p:cNvPr id="40" name="TextBox 5">
                <a:extLst>
                  <a:ext uri="{FF2B5EF4-FFF2-40B4-BE49-F238E27FC236}">
                    <a16:creationId xmlns:a16="http://schemas.microsoft.com/office/drawing/2014/main" id="{607A6993-A0D3-4A4C-A207-02E28CBD36B1}"/>
                  </a:ext>
                </a:extLst>
              </p:cNvPr>
              <p:cNvSpPr txBox="1"/>
              <p:nvPr/>
            </p:nvSpPr>
            <p:spPr>
              <a:xfrm>
                <a:off x="1809340" y="6084333"/>
                <a:ext cx="245242" cy="2216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panose="020B0502020202020204" pitchFamily="34" charset="0"/>
                  </a:rPr>
                  <a:t>8</a:t>
                </a:r>
              </a:p>
            </p:txBody>
          </p:sp>
          <p:sp>
            <p:nvSpPr>
              <p:cNvPr id="41" name="TextBox 6">
                <a:extLst>
                  <a:ext uri="{FF2B5EF4-FFF2-40B4-BE49-F238E27FC236}">
                    <a16:creationId xmlns:a16="http://schemas.microsoft.com/office/drawing/2014/main" id="{D9B9AB85-8409-49FD-BB6A-D9A419D87015}"/>
                  </a:ext>
                </a:extLst>
              </p:cNvPr>
              <p:cNvSpPr txBox="1"/>
              <p:nvPr/>
            </p:nvSpPr>
            <p:spPr>
              <a:xfrm>
                <a:off x="1284775" y="6086327"/>
                <a:ext cx="528419" cy="2216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panose="020B0502020202020204" pitchFamily="34" charset="0"/>
                  </a:rPr>
                  <a:t>4</a:t>
                </a:r>
              </a:p>
            </p:txBody>
          </p:sp>
          <p:sp>
            <p:nvSpPr>
              <p:cNvPr id="42" name="TextBox 8">
                <a:extLst>
                  <a:ext uri="{FF2B5EF4-FFF2-40B4-BE49-F238E27FC236}">
                    <a16:creationId xmlns:a16="http://schemas.microsoft.com/office/drawing/2014/main" id="{E53D3B6E-83DA-42AF-86B6-69983112F9AD}"/>
                  </a:ext>
                </a:extLst>
              </p:cNvPr>
              <p:cNvSpPr txBox="1"/>
              <p:nvPr/>
            </p:nvSpPr>
            <p:spPr>
              <a:xfrm>
                <a:off x="1942637" y="6086327"/>
                <a:ext cx="108552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panose="020B0502020202020204" pitchFamily="34" charset="0"/>
                  </a:rPr>
                  <a:t>Miles</a:t>
                </a:r>
              </a:p>
            </p:txBody>
          </p:sp>
        </p:grpSp>
      </p:grpSp>
    </p:spTree>
    <p:extLst>
      <p:ext uri="{BB962C8B-B14F-4D97-AF65-F5344CB8AC3E}">
        <p14:creationId xmlns:p14="http://schemas.microsoft.com/office/powerpoint/2010/main" val="4267636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283144" y="236794"/>
            <a:ext cx="56346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36F99"/>
                </a:solidFill>
                <a:effectLst/>
                <a:uLnTx/>
                <a:uFillTx/>
                <a:latin typeface="Century Gothic"/>
                <a:ea typeface="+mn-ea"/>
                <a:cs typeface="Calibri"/>
              </a:rPr>
              <a:t>ANCILLARY DATASETS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99D7B4A-A2DA-5098-2C1D-494961537162}"/>
              </a:ext>
            </a:extLst>
          </p:cNvPr>
          <p:cNvSpPr txBox="1"/>
          <p:nvPr/>
        </p:nvSpPr>
        <p:spPr>
          <a:xfrm>
            <a:off x="3959968" y="5161591"/>
            <a:ext cx="17546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Land Cover</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(National Land Cover Database)</a:t>
            </a:r>
          </a:p>
        </p:txBody>
      </p:sp>
      <p:sp>
        <p:nvSpPr>
          <p:cNvPr id="4" name="TextBox 3">
            <a:extLst>
              <a:ext uri="{FF2B5EF4-FFF2-40B4-BE49-F238E27FC236}">
                <a16:creationId xmlns:a16="http://schemas.microsoft.com/office/drawing/2014/main" id="{682FAD4D-653D-6A4E-6C56-4FFF1D5F4728}"/>
              </a:ext>
            </a:extLst>
          </p:cNvPr>
          <p:cNvSpPr txBox="1"/>
          <p:nvPr/>
        </p:nvSpPr>
        <p:spPr>
          <a:xfrm>
            <a:off x="6596804" y="5193564"/>
            <a:ext cx="21843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Tree Canopy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(Wisconsin Department of Natural Resources)</a:t>
            </a:r>
          </a:p>
        </p:txBody>
      </p:sp>
      <p:sp>
        <p:nvSpPr>
          <p:cNvPr id="7" name="TextBox 6">
            <a:extLst>
              <a:ext uri="{FF2B5EF4-FFF2-40B4-BE49-F238E27FC236}">
                <a16:creationId xmlns:a16="http://schemas.microsoft.com/office/drawing/2014/main" id="{AB27BF3A-A705-5A14-AA44-DC14E33D8E10}"/>
              </a:ext>
            </a:extLst>
          </p:cNvPr>
          <p:cNvSpPr txBox="1"/>
          <p:nvPr/>
        </p:nvSpPr>
        <p:spPr>
          <a:xfrm>
            <a:off x="720592" y="5120840"/>
            <a:ext cx="21385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Study Area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(Milwaukee Land Information Office)</a:t>
            </a:r>
          </a:p>
        </p:txBody>
      </p:sp>
      <p:pic>
        <p:nvPicPr>
          <p:cNvPr id="13" name="Graphic 13" descr="Map compass with solid fill">
            <a:extLst>
              <a:ext uri="{FF2B5EF4-FFF2-40B4-BE49-F238E27FC236}">
                <a16:creationId xmlns:a16="http://schemas.microsoft.com/office/drawing/2014/main" id="{8B77967D-08FE-F6E8-7F40-E78AB23A9A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6634" y="5972175"/>
            <a:ext cx="565150" cy="565150"/>
          </a:xfrm>
          <a:prstGeom prst="rect">
            <a:avLst/>
          </a:prstGeom>
        </p:spPr>
      </p:pic>
      <p:sp>
        <p:nvSpPr>
          <p:cNvPr id="14" name="TextBox 13">
            <a:extLst>
              <a:ext uri="{FF2B5EF4-FFF2-40B4-BE49-F238E27FC236}">
                <a16:creationId xmlns:a16="http://schemas.microsoft.com/office/drawing/2014/main" id="{804D0354-C48B-EF2F-CAC8-DE1E2021195E}"/>
              </a:ext>
            </a:extLst>
          </p:cNvPr>
          <p:cNvSpPr txBox="1"/>
          <p:nvPr/>
        </p:nvSpPr>
        <p:spPr>
          <a:xfrm>
            <a:off x="264584" y="5715001"/>
            <a:ext cx="3386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entury Gothic"/>
                <a:ea typeface="+mn-ea"/>
                <a:cs typeface="Calibri"/>
              </a:rPr>
              <a:t>N</a:t>
            </a:r>
            <a:endParaRPr kumimoji="0" lang="en-US" sz="1800" b="1" i="0" u="none" strike="noStrike" kern="1200" cap="none" spc="0" normalizeH="0" baseline="0" noProof="0">
              <a:ln>
                <a:noFill/>
              </a:ln>
              <a:solidFill>
                <a:prstClr val="black"/>
              </a:solidFill>
              <a:effectLst/>
              <a:uLnTx/>
              <a:uFillTx/>
              <a:latin typeface="Century Gothic"/>
              <a:ea typeface="+mn-ea"/>
              <a:cs typeface="+mn-cs"/>
            </a:endParaRPr>
          </a:p>
        </p:txBody>
      </p:sp>
      <p:pic>
        <p:nvPicPr>
          <p:cNvPr id="15" name="Picture 14" descr="A picture containing text&#10;&#10;Description automatically generated">
            <a:extLst>
              <a:ext uri="{FF2B5EF4-FFF2-40B4-BE49-F238E27FC236}">
                <a16:creationId xmlns:a16="http://schemas.microsoft.com/office/drawing/2014/main" id="{8D2D3FC3-AF57-3205-2842-82E6DB51E1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10" t="3704" r="10331" b="4088"/>
          <a:stretch/>
        </p:blipFill>
        <p:spPr>
          <a:xfrm>
            <a:off x="3773187" y="1146133"/>
            <a:ext cx="2059351" cy="3916392"/>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BF7172F-6642-52D4-F7D7-EE50C31B5B2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80" t="744" r="5363" b="3363"/>
          <a:stretch/>
        </p:blipFill>
        <p:spPr>
          <a:xfrm>
            <a:off x="6556252" y="1008217"/>
            <a:ext cx="2265487" cy="4072745"/>
          </a:xfrm>
          <a:prstGeom prst="rect">
            <a:avLst/>
          </a:prstGeom>
        </p:spPr>
      </p:pic>
      <p:pic>
        <p:nvPicPr>
          <p:cNvPr id="23" name="Picture 3" descr="Map&#10;&#10;Description automatically generated">
            <a:extLst>
              <a:ext uri="{FF2B5EF4-FFF2-40B4-BE49-F238E27FC236}">
                <a16:creationId xmlns:a16="http://schemas.microsoft.com/office/drawing/2014/main" id="{817BDACA-9F15-2C87-B295-3C7F4AC3DDB9}"/>
              </a:ext>
            </a:extLst>
          </p:cNvPr>
          <p:cNvPicPr>
            <a:picLocks noChangeAspect="1"/>
          </p:cNvPicPr>
          <p:nvPr/>
        </p:nvPicPr>
        <p:blipFill rotWithShape="1">
          <a:blip r:embed="rId7"/>
          <a:srcRect l="1598" t="470" r="23717" b="1117"/>
          <a:stretch/>
        </p:blipFill>
        <p:spPr>
          <a:xfrm>
            <a:off x="669235" y="1205028"/>
            <a:ext cx="2257140" cy="3854231"/>
          </a:xfrm>
          <a:prstGeom prst="rect">
            <a:avLst/>
          </a:prstGeom>
          <a:ln>
            <a:solidFill>
              <a:srgbClr val="236F99"/>
            </a:solidFill>
          </a:ln>
        </p:spPr>
      </p:pic>
      <p:pic>
        <p:nvPicPr>
          <p:cNvPr id="5" name="Picture 7" descr="Map&#10;&#10;Description automatically generated">
            <a:extLst>
              <a:ext uri="{FF2B5EF4-FFF2-40B4-BE49-F238E27FC236}">
                <a16:creationId xmlns:a16="http://schemas.microsoft.com/office/drawing/2014/main" id="{9D66CFFA-F33D-FD00-9428-1538A5D71613}"/>
              </a:ext>
            </a:extLst>
          </p:cNvPr>
          <p:cNvPicPr>
            <a:picLocks noChangeAspect="1"/>
          </p:cNvPicPr>
          <p:nvPr/>
        </p:nvPicPr>
        <p:blipFill rotWithShape="1">
          <a:blip r:embed="rId8"/>
          <a:srcRect t="448" r="7224" b="215"/>
          <a:stretch/>
        </p:blipFill>
        <p:spPr>
          <a:xfrm>
            <a:off x="9225146" y="1087992"/>
            <a:ext cx="2204031" cy="4102146"/>
          </a:xfrm>
          <a:prstGeom prst="rect">
            <a:avLst/>
          </a:prstGeom>
        </p:spPr>
      </p:pic>
      <p:sp>
        <p:nvSpPr>
          <p:cNvPr id="8" name="TextBox 7">
            <a:extLst>
              <a:ext uri="{FF2B5EF4-FFF2-40B4-BE49-F238E27FC236}">
                <a16:creationId xmlns:a16="http://schemas.microsoft.com/office/drawing/2014/main" id="{AEECC9C9-3E2E-6E57-0806-5F55E034FBE5}"/>
              </a:ext>
            </a:extLst>
          </p:cNvPr>
          <p:cNvSpPr txBox="1"/>
          <p:nvPr/>
        </p:nvSpPr>
        <p:spPr>
          <a:xfrm>
            <a:off x="9166936" y="5191568"/>
            <a:ext cx="2589567"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Sociodemographic</a:t>
            </a:r>
            <a:endParaRPr kumimoji="0" lang="en-US" sz="1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Datasets </a:t>
            </a:r>
            <a:endParaRPr kumimoji="0" lang="en-US" sz="1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Century Gothic"/>
                <a:ea typeface="+mn-ea"/>
                <a:cs typeface="Calibri"/>
              </a:rPr>
              <a:t>(American Community Survey)</a:t>
            </a:r>
            <a:endParaRPr kumimoji="0" lang="en-US" sz="12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a:endParaRPr>
          </a:p>
        </p:txBody>
      </p:sp>
      <p:grpSp>
        <p:nvGrpSpPr>
          <p:cNvPr id="6" name="Group 5">
            <a:extLst>
              <a:ext uri="{FF2B5EF4-FFF2-40B4-BE49-F238E27FC236}">
                <a16:creationId xmlns:a16="http://schemas.microsoft.com/office/drawing/2014/main" id="{DC8D1275-FA55-129C-5344-CC676837F1FC}"/>
              </a:ext>
            </a:extLst>
          </p:cNvPr>
          <p:cNvGrpSpPr/>
          <p:nvPr/>
        </p:nvGrpSpPr>
        <p:grpSpPr>
          <a:xfrm>
            <a:off x="884178" y="6089500"/>
            <a:ext cx="2743373" cy="369332"/>
            <a:chOff x="734867" y="6084333"/>
            <a:chExt cx="2293298" cy="332448"/>
          </a:xfrm>
        </p:grpSpPr>
        <p:pic>
          <p:nvPicPr>
            <p:cNvPr id="9" name="Picture 8">
              <a:extLst>
                <a:ext uri="{FF2B5EF4-FFF2-40B4-BE49-F238E27FC236}">
                  <a16:creationId xmlns:a16="http://schemas.microsoft.com/office/drawing/2014/main" id="{5550B3E4-5EFE-4811-8D91-79D8AE9D285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123" y="6302141"/>
              <a:ext cx="1119738" cy="114640"/>
            </a:xfrm>
            <a:prstGeom prst="rect">
              <a:avLst/>
            </a:prstGeom>
          </p:spPr>
        </p:pic>
        <p:grpSp>
          <p:nvGrpSpPr>
            <p:cNvPr id="10" name="Group 9">
              <a:extLst>
                <a:ext uri="{FF2B5EF4-FFF2-40B4-BE49-F238E27FC236}">
                  <a16:creationId xmlns:a16="http://schemas.microsoft.com/office/drawing/2014/main" id="{B6BE1587-ACF4-54F7-3CA2-A6F1FFCE0148}"/>
                </a:ext>
              </a:extLst>
            </p:cNvPr>
            <p:cNvGrpSpPr/>
            <p:nvPr/>
          </p:nvGrpSpPr>
          <p:grpSpPr>
            <a:xfrm>
              <a:off x="734867" y="6084333"/>
              <a:ext cx="2293298" cy="250208"/>
              <a:chOff x="734867" y="6084333"/>
              <a:chExt cx="2293298" cy="250208"/>
            </a:xfrm>
          </p:grpSpPr>
          <p:sp>
            <p:nvSpPr>
              <p:cNvPr id="11" name="TextBox 4">
                <a:extLst>
                  <a:ext uri="{FF2B5EF4-FFF2-40B4-BE49-F238E27FC236}">
                    <a16:creationId xmlns:a16="http://schemas.microsoft.com/office/drawing/2014/main" id="{0AF83584-3628-0EB4-05A6-F887CA819A75}"/>
                  </a:ext>
                </a:extLst>
              </p:cNvPr>
              <p:cNvSpPr txBox="1"/>
              <p:nvPr/>
            </p:nvSpPr>
            <p:spPr>
              <a:xfrm>
                <a:off x="734867" y="6084333"/>
                <a:ext cx="245242" cy="2502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0</a:t>
                </a:r>
              </a:p>
            </p:txBody>
          </p:sp>
          <p:sp>
            <p:nvSpPr>
              <p:cNvPr id="12" name="TextBox 5">
                <a:extLst>
                  <a:ext uri="{FF2B5EF4-FFF2-40B4-BE49-F238E27FC236}">
                    <a16:creationId xmlns:a16="http://schemas.microsoft.com/office/drawing/2014/main" id="{35E67A40-5DDF-4800-B870-E7A4A142A2F7}"/>
                  </a:ext>
                </a:extLst>
              </p:cNvPr>
              <p:cNvSpPr txBox="1"/>
              <p:nvPr/>
            </p:nvSpPr>
            <p:spPr>
              <a:xfrm>
                <a:off x="1809340" y="6084333"/>
                <a:ext cx="245242" cy="2216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8</a:t>
                </a:r>
              </a:p>
            </p:txBody>
          </p:sp>
          <p:sp>
            <p:nvSpPr>
              <p:cNvPr id="17" name="TextBox 6">
                <a:extLst>
                  <a:ext uri="{FF2B5EF4-FFF2-40B4-BE49-F238E27FC236}">
                    <a16:creationId xmlns:a16="http://schemas.microsoft.com/office/drawing/2014/main" id="{DD414262-650E-CC08-3B78-3EEFAF3A6B97}"/>
                  </a:ext>
                </a:extLst>
              </p:cNvPr>
              <p:cNvSpPr txBox="1"/>
              <p:nvPr/>
            </p:nvSpPr>
            <p:spPr>
              <a:xfrm>
                <a:off x="1284775" y="6086327"/>
                <a:ext cx="528419" cy="2216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4</a:t>
                </a:r>
              </a:p>
            </p:txBody>
          </p:sp>
          <p:sp>
            <p:nvSpPr>
              <p:cNvPr id="19" name="TextBox 8">
                <a:extLst>
                  <a:ext uri="{FF2B5EF4-FFF2-40B4-BE49-F238E27FC236}">
                    <a16:creationId xmlns:a16="http://schemas.microsoft.com/office/drawing/2014/main" id="{3E3BE545-55C3-52E4-A1AB-F00E4C078C21}"/>
                  </a:ext>
                </a:extLst>
              </p:cNvPr>
              <p:cNvSpPr txBox="1"/>
              <p:nvPr/>
            </p:nvSpPr>
            <p:spPr>
              <a:xfrm>
                <a:off x="1942637" y="6086327"/>
                <a:ext cx="108552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mn-ea"/>
                    <a:cs typeface="+mn-cs"/>
                  </a:rPr>
                  <a:t>Miles</a:t>
                </a:r>
              </a:p>
            </p:txBody>
          </p:sp>
        </p:grpSp>
      </p:grpSp>
    </p:spTree>
    <p:extLst>
      <p:ext uri="{BB962C8B-B14F-4D97-AF65-F5344CB8AC3E}">
        <p14:creationId xmlns:p14="http://schemas.microsoft.com/office/powerpoint/2010/main" val="701858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282518" y="199058"/>
            <a:ext cx="649005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err="1">
                <a:solidFill>
                  <a:srgbClr val="236F99"/>
                </a:solidFill>
                <a:latin typeface="Century Gothic"/>
                <a:cs typeface="Calibri"/>
              </a:rPr>
              <a:t>InVEST</a:t>
            </a:r>
            <a:r>
              <a:rPr lang="en-US" sz="4000" b="1">
                <a:solidFill>
                  <a:srgbClr val="236F99"/>
                </a:solidFill>
                <a:latin typeface="Century Gothic"/>
                <a:cs typeface="Calibri"/>
              </a:rPr>
              <a:t> MODEL</a:t>
            </a:r>
            <a:endParaRPr lang="en-US" sz="4000" b="1">
              <a:solidFill>
                <a:srgbClr val="ED8A00"/>
              </a:solidFill>
              <a:latin typeface="Century Gothic"/>
              <a:cs typeface="Calibri"/>
            </a:endParaRPr>
          </a:p>
        </p:txBody>
      </p:sp>
      <p:sp>
        <p:nvSpPr>
          <p:cNvPr id="25" name="Rectangle: Rounded Corners 7">
            <a:extLst>
              <a:ext uri="{FF2B5EF4-FFF2-40B4-BE49-F238E27FC236}">
                <a16:creationId xmlns:a16="http://schemas.microsoft.com/office/drawing/2014/main" id="{28C969FD-F991-7A45-FB09-EBF9FFEAB0CB}"/>
              </a:ext>
            </a:extLst>
          </p:cNvPr>
          <p:cNvSpPr/>
          <p:nvPr/>
        </p:nvSpPr>
        <p:spPr>
          <a:xfrm>
            <a:off x="6126557" y="4630404"/>
            <a:ext cx="2038509" cy="1255463"/>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US" sz="1600" i="1">
                <a:solidFill>
                  <a:srgbClr val="3F3F3F"/>
                </a:solidFill>
                <a:latin typeface="Century Gothic"/>
              </a:rPr>
              <a:t>Green space</a:t>
            </a:r>
            <a:endParaRPr lang="en-US" sz="1600" i="1">
              <a:solidFill>
                <a:srgbClr val="3F3F3F"/>
              </a:solidFill>
              <a:latin typeface="Century Gothic" panose="020B0502020202020204" pitchFamily="34" charset="0"/>
            </a:endParaRPr>
          </a:p>
          <a:p>
            <a:pPr>
              <a:lnSpc>
                <a:spcPct val="150000"/>
              </a:lnSpc>
            </a:pPr>
            <a:r>
              <a:rPr lang="en-US" sz="1600" i="1">
                <a:solidFill>
                  <a:schemeClr val="tx1">
                    <a:lumMod val="75000"/>
                    <a:lumOff val="25000"/>
                  </a:schemeClr>
                </a:solidFill>
                <a:latin typeface="Century Gothic"/>
              </a:rPr>
              <a:t>Albedo</a:t>
            </a:r>
          </a:p>
          <a:p>
            <a:pPr>
              <a:lnSpc>
                <a:spcPct val="150000"/>
              </a:lnSpc>
            </a:pPr>
            <a:r>
              <a:rPr lang="en-US" sz="1600" i="1">
                <a:solidFill>
                  <a:srgbClr val="3F3F3F"/>
                </a:solidFill>
                <a:latin typeface="Century Gothic"/>
              </a:rPr>
              <a:t>Shade</a:t>
            </a:r>
          </a:p>
        </p:txBody>
      </p:sp>
      <p:sp>
        <p:nvSpPr>
          <p:cNvPr id="26" name="TextBox 25">
            <a:extLst>
              <a:ext uri="{FF2B5EF4-FFF2-40B4-BE49-F238E27FC236}">
                <a16:creationId xmlns:a16="http://schemas.microsoft.com/office/drawing/2014/main" id="{EBF5B75E-BC23-2170-2760-C826CA408A49}"/>
              </a:ext>
            </a:extLst>
          </p:cNvPr>
          <p:cNvSpPr txBox="1"/>
          <p:nvPr/>
        </p:nvSpPr>
        <p:spPr>
          <a:xfrm>
            <a:off x="2565878" y="1073169"/>
            <a:ext cx="3711803" cy="461665"/>
          </a:xfrm>
          <a:prstGeom prst="rect">
            <a:avLst/>
          </a:prstGeom>
          <a:noFill/>
        </p:spPr>
        <p:txBody>
          <a:bodyPr wrap="square" lIns="91440" tIns="45720" rIns="91440" bIns="45720" rtlCol="0" anchor="t">
            <a:spAutoFit/>
          </a:bodyPr>
          <a:lstStyle/>
          <a:p>
            <a:r>
              <a:rPr lang="en-US" sz="2400" b="1">
                <a:solidFill>
                  <a:schemeClr val="tx1">
                    <a:lumMod val="75000"/>
                    <a:lumOff val="25000"/>
                  </a:schemeClr>
                </a:solidFill>
                <a:latin typeface="Century Gothic"/>
              </a:rPr>
              <a:t>INPUTS</a:t>
            </a:r>
          </a:p>
        </p:txBody>
      </p:sp>
      <p:sp>
        <p:nvSpPr>
          <p:cNvPr id="27" name="TextBox 26">
            <a:extLst>
              <a:ext uri="{FF2B5EF4-FFF2-40B4-BE49-F238E27FC236}">
                <a16:creationId xmlns:a16="http://schemas.microsoft.com/office/drawing/2014/main" id="{79BA2150-7D35-B75C-1FDD-25084D31B0FD}"/>
              </a:ext>
            </a:extLst>
          </p:cNvPr>
          <p:cNvSpPr txBox="1"/>
          <p:nvPr/>
        </p:nvSpPr>
        <p:spPr>
          <a:xfrm>
            <a:off x="6041808" y="4197696"/>
            <a:ext cx="2926847" cy="400110"/>
          </a:xfrm>
          <a:prstGeom prst="rect">
            <a:avLst/>
          </a:prstGeom>
          <a:noFill/>
        </p:spPr>
        <p:txBody>
          <a:bodyPr wrap="square" lIns="91440" tIns="45720" rIns="91440" bIns="45720" rtlCol="0" anchor="t">
            <a:spAutoFit/>
          </a:bodyPr>
          <a:lstStyle/>
          <a:p>
            <a:r>
              <a:rPr lang="en-US" sz="2000" b="1">
                <a:solidFill>
                  <a:srgbClr val="3F3F3F"/>
                </a:solidFill>
                <a:latin typeface="Century Gothic"/>
              </a:rPr>
              <a:t>Biophysical table </a:t>
            </a:r>
          </a:p>
        </p:txBody>
      </p:sp>
      <p:sp>
        <p:nvSpPr>
          <p:cNvPr id="28" name="TextBox 27">
            <a:extLst>
              <a:ext uri="{FF2B5EF4-FFF2-40B4-BE49-F238E27FC236}">
                <a16:creationId xmlns:a16="http://schemas.microsoft.com/office/drawing/2014/main" id="{42F6D3E8-86D9-2F00-5BB1-D5431D946D9E}"/>
              </a:ext>
            </a:extLst>
          </p:cNvPr>
          <p:cNvSpPr txBox="1"/>
          <p:nvPr/>
        </p:nvSpPr>
        <p:spPr>
          <a:xfrm>
            <a:off x="9688010" y="1074509"/>
            <a:ext cx="2027798" cy="461665"/>
          </a:xfrm>
          <a:prstGeom prst="rect">
            <a:avLst/>
          </a:prstGeom>
          <a:noFill/>
        </p:spPr>
        <p:txBody>
          <a:bodyPr wrap="square" lIns="91440" tIns="45720" rIns="91440" bIns="45720" rtlCol="0" anchor="t">
            <a:spAutoFit/>
          </a:bodyPr>
          <a:lstStyle/>
          <a:p>
            <a:r>
              <a:rPr lang="en-US" sz="2400" b="1">
                <a:solidFill>
                  <a:srgbClr val="3F3F3F"/>
                </a:solidFill>
                <a:latin typeface="Century Gothic"/>
              </a:rPr>
              <a:t>OUTPUTS</a:t>
            </a:r>
          </a:p>
        </p:txBody>
      </p:sp>
      <p:sp>
        <p:nvSpPr>
          <p:cNvPr id="36" name="Rectangle: Rounded Corners 18">
            <a:extLst>
              <a:ext uri="{FF2B5EF4-FFF2-40B4-BE49-F238E27FC236}">
                <a16:creationId xmlns:a16="http://schemas.microsoft.com/office/drawing/2014/main" id="{188E73F7-53A1-049D-E030-51B77601200A}"/>
              </a:ext>
            </a:extLst>
          </p:cNvPr>
          <p:cNvSpPr/>
          <p:nvPr/>
        </p:nvSpPr>
        <p:spPr>
          <a:xfrm>
            <a:off x="903490" y="3906688"/>
            <a:ext cx="4378847" cy="585064"/>
          </a:xfrm>
          <a:prstGeom prst="roundRect">
            <a:avLst/>
          </a:prstGeom>
          <a:solidFill>
            <a:schemeClr val="accent2">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3F3F3F"/>
                </a:solidFill>
                <a:latin typeface="Century Gothic"/>
              </a:rPr>
              <a:t>       Daytime Land Temperature </a:t>
            </a:r>
            <a:r>
              <a:rPr lang="en-US" i="1">
                <a:solidFill>
                  <a:srgbClr val="3F3F3F"/>
                </a:solidFill>
                <a:latin typeface="Century Gothic"/>
              </a:rPr>
              <a:t>(TIRS)</a:t>
            </a:r>
            <a:endParaRPr lang="en-US" i="1">
              <a:cs typeface="Calibri"/>
            </a:endParaRPr>
          </a:p>
        </p:txBody>
      </p:sp>
      <p:grpSp>
        <p:nvGrpSpPr>
          <p:cNvPr id="9" name="Group 8">
            <a:extLst>
              <a:ext uri="{FF2B5EF4-FFF2-40B4-BE49-F238E27FC236}">
                <a16:creationId xmlns:a16="http://schemas.microsoft.com/office/drawing/2014/main" id="{64120CD0-DFCE-5E10-6DF4-7F32DC6E1292}"/>
              </a:ext>
            </a:extLst>
          </p:cNvPr>
          <p:cNvGrpSpPr/>
          <p:nvPr/>
        </p:nvGrpSpPr>
        <p:grpSpPr>
          <a:xfrm>
            <a:off x="908330" y="1705698"/>
            <a:ext cx="4596277" cy="1951374"/>
            <a:chOff x="390408" y="4426278"/>
            <a:chExt cx="5227308" cy="2094248"/>
          </a:xfrm>
        </p:grpSpPr>
        <p:grpSp>
          <p:nvGrpSpPr>
            <p:cNvPr id="29" name="Group 42">
              <a:extLst>
                <a:ext uri="{FF2B5EF4-FFF2-40B4-BE49-F238E27FC236}">
                  <a16:creationId xmlns:a16="http://schemas.microsoft.com/office/drawing/2014/main" id="{A4CB3100-E375-8030-C822-827A645A42C2}"/>
                </a:ext>
              </a:extLst>
            </p:cNvPr>
            <p:cNvGrpSpPr/>
            <p:nvPr/>
          </p:nvGrpSpPr>
          <p:grpSpPr>
            <a:xfrm>
              <a:off x="396361" y="5157573"/>
              <a:ext cx="4980112" cy="626735"/>
              <a:chOff x="12247670" y="22081324"/>
              <a:chExt cx="4980112" cy="626735"/>
            </a:xfrm>
          </p:grpSpPr>
          <p:sp>
            <p:nvSpPr>
              <p:cNvPr id="30" name="Rectangle: Rounded Corners 12">
                <a:extLst>
                  <a:ext uri="{FF2B5EF4-FFF2-40B4-BE49-F238E27FC236}">
                    <a16:creationId xmlns:a16="http://schemas.microsoft.com/office/drawing/2014/main" id="{4A437A52-BE40-3784-22D7-4A9337541872}"/>
                  </a:ext>
                </a:extLst>
              </p:cNvPr>
              <p:cNvSpPr/>
              <p:nvPr/>
            </p:nvSpPr>
            <p:spPr>
              <a:xfrm>
                <a:off x="12247670" y="22081324"/>
                <a:ext cx="4980112" cy="626735"/>
              </a:xfrm>
              <a:prstGeom prst="roundRect">
                <a:avLst/>
              </a:prstGeom>
              <a:solidFill>
                <a:schemeClr val="accent1">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3F3F3F"/>
                    </a:solidFill>
                    <a:latin typeface="Century Gothic" panose="020B0502020202020204" pitchFamily="34" charset="0"/>
                  </a:rPr>
                  <a:t>       Land Cover </a:t>
                </a:r>
                <a:r>
                  <a:rPr lang="en-US" i="1">
                    <a:solidFill>
                      <a:srgbClr val="3F3F3F"/>
                    </a:solidFill>
                    <a:latin typeface="Century Gothic" panose="020B0502020202020204" pitchFamily="34" charset="0"/>
                  </a:rPr>
                  <a:t>(NLCD)</a:t>
                </a:r>
              </a:p>
            </p:txBody>
          </p:sp>
          <p:pic>
            <p:nvPicPr>
              <p:cNvPr id="31" name="Graphic 30" descr="Leaf with solid fill">
                <a:extLst>
                  <a:ext uri="{FF2B5EF4-FFF2-40B4-BE49-F238E27FC236}">
                    <a16:creationId xmlns:a16="http://schemas.microsoft.com/office/drawing/2014/main" id="{D8D9CB5D-849A-E6B0-B023-BC26B34F33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364189" y="22208127"/>
                <a:ext cx="365760" cy="365760"/>
              </a:xfrm>
              <a:prstGeom prst="rect">
                <a:avLst/>
              </a:prstGeom>
            </p:spPr>
          </p:pic>
        </p:grpSp>
        <p:grpSp>
          <p:nvGrpSpPr>
            <p:cNvPr id="8" name="Group 7">
              <a:extLst>
                <a:ext uri="{FF2B5EF4-FFF2-40B4-BE49-F238E27FC236}">
                  <a16:creationId xmlns:a16="http://schemas.microsoft.com/office/drawing/2014/main" id="{4E30398F-7EA0-4722-4747-81E0DEEA35EF}"/>
                </a:ext>
              </a:extLst>
            </p:cNvPr>
            <p:cNvGrpSpPr/>
            <p:nvPr/>
          </p:nvGrpSpPr>
          <p:grpSpPr>
            <a:xfrm>
              <a:off x="390408" y="4426278"/>
              <a:ext cx="4980112" cy="626735"/>
              <a:chOff x="390408" y="4426278"/>
              <a:chExt cx="4980112" cy="626735"/>
            </a:xfrm>
          </p:grpSpPr>
          <p:sp>
            <p:nvSpPr>
              <p:cNvPr id="23" name="Rectangle: Rounded Corners 5">
                <a:extLst>
                  <a:ext uri="{FF2B5EF4-FFF2-40B4-BE49-F238E27FC236}">
                    <a16:creationId xmlns:a16="http://schemas.microsoft.com/office/drawing/2014/main" id="{0BA1F945-19DF-A43A-47E1-28D9921E3C64}"/>
                  </a:ext>
                </a:extLst>
              </p:cNvPr>
              <p:cNvSpPr/>
              <p:nvPr/>
            </p:nvSpPr>
            <p:spPr>
              <a:xfrm>
                <a:off x="390408" y="4426278"/>
                <a:ext cx="4980112" cy="626735"/>
              </a:xfrm>
              <a:prstGeom prst="roundRect">
                <a:avLst/>
              </a:prstGeom>
              <a:solidFill>
                <a:schemeClr val="accent1">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lumMod val="75000"/>
                        <a:lumOff val="25000"/>
                      </a:schemeClr>
                    </a:solidFill>
                    <a:latin typeface="Century Gothic"/>
                  </a:rPr>
                  <a:t>       Study Area </a:t>
                </a:r>
                <a:r>
                  <a:rPr lang="en-US" i="1">
                    <a:solidFill>
                      <a:schemeClr val="tx1">
                        <a:lumMod val="75000"/>
                        <a:lumOff val="25000"/>
                      </a:schemeClr>
                    </a:solidFill>
                    <a:latin typeface="Century Gothic"/>
                  </a:rPr>
                  <a:t>(Milwaukee County)</a:t>
                </a:r>
              </a:p>
            </p:txBody>
          </p:sp>
          <p:pic>
            <p:nvPicPr>
              <p:cNvPr id="37" name="Graphic 36" descr="Basic Shapes with solid fill">
                <a:extLst>
                  <a:ext uri="{FF2B5EF4-FFF2-40B4-BE49-F238E27FC236}">
                    <a16:creationId xmlns:a16="http://schemas.microsoft.com/office/drawing/2014/main" id="{B0738675-7BF3-737C-4A87-1459AE1BE4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71208" y="4558056"/>
                <a:ext cx="365760" cy="365760"/>
              </a:xfrm>
              <a:prstGeom prst="rect">
                <a:avLst/>
              </a:prstGeom>
            </p:spPr>
          </p:pic>
        </p:grpSp>
        <p:grpSp>
          <p:nvGrpSpPr>
            <p:cNvPr id="7" name="Group 6">
              <a:extLst>
                <a:ext uri="{FF2B5EF4-FFF2-40B4-BE49-F238E27FC236}">
                  <a16:creationId xmlns:a16="http://schemas.microsoft.com/office/drawing/2014/main" id="{A51CF6EE-F40B-13E3-D7E3-F01AADDF931E}"/>
                </a:ext>
              </a:extLst>
            </p:cNvPr>
            <p:cNvGrpSpPr/>
            <p:nvPr/>
          </p:nvGrpSpPr>
          <p:grpSpPr>
            <a:xfrm>
              <a:off x="390408" y="5893791"/>
              <a:ext cx="4980112" cy="626735"/>
              <a:chOff x="390408" y="5715197"/>
              <a:chExt cx="4980112" cy="626735"/>
            </a:xfrm>
          </p:grpSpPr>
          <p:sp>
            <p:nvSpPr>
              <p:cNvPr id="33" name="Rectangle: Rounded Corners 15">
                <a:extLst>
                  <a:ext uri="{FF2B5EF4-FFF2-40B4-BE49-F238E27FC236}">
                    <a16:creationId xmlns:a16="http://schemas.microsoft.com/office/drawing/2014/main" id="{AB7512A7-0FDA-9C29-5A40-B55FE2758602}"/>
                  </a:ext>
                </a:extLst>
              </p:cNvPr>
              <p:cNvSpPr/>
              <p:nvPr/>
            </p:nvSpPr>
            <p:spPr>
              <a:xfrm>
                <a:off x="390408" y="5715197"/>
                <a:ext cx="4980112" cy="626735"/>
              </a:xfrm>
              <a:prstGeom prst="roundRect">
                <a:avLst/>
              </a:prstGeom>
              <a:solidFill>
                <a:schemeClr val="accent1">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i="1">
                    <a:solidFill>
                      <a:srgbClr val="3F3F3F"/>
                    </a:solidFill>
                    <a:latin typeface="Century Gothic"/>
                  </a:rPr>
                  <a:t>       </a:t>
                </a:r>
                <a:r>
                  <a:rPr lang="en-US">
                    <a:solidFill>
                      <a:srgbClr val="3F3F3F"/>
                    </a:solidFill>
                    <a:latin typeface="Century Gothic"/>
                  </a:rPr>
                  <a:t>Evapotranspiration </a:t>
                </a:r>
                <a:r>
                  <a:rPr lang="en-US" i="1">
                    <a:solidFill>
                      <a:srgbClr val="3F3F3F"/>
                    </a:solidFill>
                    <a:latin typeface="Century Gothic"/>
                  </a:rPr>
                  <a:t>(ECOSTRESS)</a:t>
                </a:r>
                <a:endParaRPr lang="en-US" i="1">
                  <a:solidFill>
                    <a:srgbClr val="3F3F3F"/>
                  </a:solidFill>
                  <a:latin typeface="Century Gothic" panose="020B0502020202020204" pitchFamily="34" charset="0"/>
                </a:endParaRPr>
              </a:p>
            </p:txBody>
          </p:sp>
          <p:pic>
            <p:nvPicPr>
              <p:cNvPr id="40" name="Graphic 39">
                <a:extLst>
                  <a:ext uri="{FF2B5EF4-FFF2-40B4-BE49-F238E27FC236}">
                    <a16:creationId xmlns:a16="http://schemas.microsoft.com/office/drawing/2014/main" id="{FDBAB326-B248-12C1-CB79-3E3D0A60C8B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7891" y="5838194"/>
                <a:ext cx="365760" cy="365760"/>
              </a:xfrm>
              <a:prstGeom prst="rect">
                <a:avLst/>
              </a:prstGeom>
            </p:spPr>
          </p:pic>
        </p:grpSp>
        <p:sp>
          <p:nvSpPr>
            <p:cNvPr id="55" name="Right Bracket 54">
              <a:extLst>
                <a:ext uri="{FF2B5EF4-FFF2-40B4-BE49-F238E27FC236}">
                  <a16:creationId xmlns:a16="http://schemas.microsoft.com/office/drawing/2014/main" id="{998739A1-C352-17F0-AD84-D2A4B8BE9340}"/>
                </a:ext>
              </a:extLst>
            </p:cNvPr>
            <p:cNvSpPr/>
            <p:nvPr/>
          </p:nvSpPr>
          <p:spPr>
            <a:xfrm>
              <a:off x="5372225" y="4728364"/>
              <a:ext cx="245491" cy="1543916"/>
            </a:xfrm>
            <a:prstGeom prst="rightBracket">
              <a:avLst>
                <a:gd name="adj" fmla="val 115640"/>
              </a:avLst>
            </a:prstGeom>
          </p:spPr>
          <p:style>
            <a:lnRef idx="1">
              <a:schemeClr val="accent3"/>
            </a:lnRef>
            <a:fillRef idx="0">
              <a:schemeClr val="accent3"/>
            </a:fillRef>
            <a:effectRef idx="0">
              <a:schemeClr val="accent3"/>
            </a:effectRef>
            <a:fontRef idx="minor">
              <a:schemeClr val="tx1"/>
            </a:fontRef>
          </p:style>
          <p:txBody>
            <a:bodyPr lIns="91440" tIns="45720" rIns="91440" bIns="45720" rtlCol="0" anchor="ctr"/>
            <a:lstStyle/>
            <a:p>
              <a:pPr algn="ctr"/>
              <a:endParaRPr lang="en-US">
                <a:solidFill>
                  <a:srgbClr val="3F3F3F"/>
                </a:solidFill>
                <a:latin typeface="Century Gothic" panose="020B0502020202020204" pitchFamily="34" charset="0"/>
              </a:endParaRPr>
            </a:p>
          </p:txBody>
        </p:sp>
      </p:grpSp>
      <p:sp>
        <p:nvSpPr>
          <p:cNvPr id="5" name="Rectangle: Rounded Corners 7">
            <a:extLst>
              <a:ext uri="{FF2B5EF4-FFF2-40B4-BE49-F238E27FC236}">
                <a16:creationId xmlns:a16="http://schemas.microsoft.com/office/drawing/2014/main" id="{B9C40540-D0E3-19E5-DE74-B08E14F1312F}"/>
              </a:ext>
            </a:extLst>
          </p:cNvPr>
          <p:cNvSpPr/>
          <p:nvPr/>
        </p:nvSpPr>
        <p:spPr>
          <a:xfrm>
            <a:off x="6128865" y="2704585"/>
            <a:ext cx="2035684" cy="1045005"/>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US" sz="1600" i="1">
                <a:solidFill>
                  <a:srgbClr val="3F3F3F"/>
                </a:solidFill>
                <a:latin typeface="Century Gothic"/>
              </a:rPr>
              <a:t>Reference temp.</a:t>
            </a:r>
            <a:endParaRPr lang="en-US" sz="1600" i="1">
              <a:solidFill>
                <a:srgbClr val="3F3F3F"/>
              </a:solidFill>
              <a:latin typeface="Century Gothic" panose="020B0502020202020204" pitchFamily="34" charset="0"/>
            </a:endParaRPr>
          </a:p>
          <a:p>
            <a:pPr>
              <a:lnSpc>
                <a:spcPct val="150000"/>
              </a:lnSpc>
            </a:pPr>
            <a:r>
              <a:rPr lang="en-US" sz="1600" i="1">
                <a:solidFill>
                  <a:srgbClr val="3F3F3F"/>
                </a:solidFill>
                <a:latin typeface="Century Gothic"/>
              </a:rPr>
              <a:t>UHI magnitude </a:t>
            </a:r>
            <a:endParaRPr lang="en-US" sz="1600" i="1">
              <a:solidFill>
                <a:srgbClr val="3F3F3F"/>
              </a:solidFill>
              <a:latin typeface="Century Gothic" panose="020B0502020202020204" pitchFamily="34" charset="0"/>
            </a:endParaRPr>
          </a:p>
        </p:txBody>
      </p:sp>
      <p:sp>
        <p:nvSpPr>
          <p:cNvPr id="6" name="TextBox 5">
            <a:extLst>
              <a:ext uri="{FF2B5EF4-FFF2-40B4-BE49-F238E27FC236}">
                <a16:creationId xmlns:a16="http://schemas.microsoft.com/office/drawing/2014/main" id="{5F5E613A-B5A5-B132-0447-1410BCE53763}"/>
              </a:ext>
            </a:extLst>
          </p:cNvPr>
          <p:cNvSpPr txBox="1"/>
          <p:nvPr/>
        </p:nvSpPr>
        <p:spPr>
          <a:xfrm>
            <a:off x="5910839" y="2228686"/>
            <a:ext cx="3189983" cy="400110"/>
          </a:xfrm>
          <a:prstGeom prst="rect">
            <a:avLst/>
          </a:prstGeom>
          <a:noFill/>
        </p:spPr>
        <p:txBody>
          <a:bodyPr wrap="square" lIns="91440" tIns="45720" rIns="91440" bIns="45720" rtlCol="0" anchor="t">
            <a:spAutoFit/>
          </a:bodyPr>
          <a:lstStyle/>
          <a:p>
            <a:r>
              <a:rPr lang="en-US" sz="2000" b="1">
                <a:solidFill>
                  <a:srgbClr val="3F3F3F"/>
                </a:solidFill>
                <a:latin typeface="Century Gothic"/>
              </a:rPr>
              <a:t>Temperature values</a:t>
            </a:r>
          </a:p>
        </p:txBody>
      </p:sp>
      <p:grpSp>
        <p:nvGrpSpPr>
          <p:cNvPr id="11" name="Group 10">
            <a:extLst>
              <a:ext uri="{FF2B5EF4-FFF2-40B4-BE49-F238E27FC236}">
                <a16:creationId xmlns:a16="http://schemas.microsoft.com/office/drawing/2014/main" id="{F50ACBA1-3DF3-A615-995F-847D241598E9}"/>
              </a:ext>
            </a:extLst>
          </p:cNvPr>
          <p:cNvGrpSpPr/>
          <p:nvPr/>
        </p:nvGrpSpPr>
        <p:grpSpPr>
          <a:xfrm>
            <a:off x="902393" y="4732178"/>
            <a:ext cx="4611165" cy="1260073"/>
            <a:chOff x="324940" y="2041366"/>
            <a:chExt cx="5243011" cy="1353043"/>
          </a:xfrm>
        </p:grpSpPr>
        <p:sp>
          <p:nvSpPr>
            <p:cNvPr id="39" name="Rectangle: Rounded Corners 21">
              <a:extLst>
                <a:ext uri="{FF2B5EF4-FFF2-40B4-BE49-F238E27FC236}">
                  <a16:creationId xmlns:a16="http://schemas.microsoft.com/office/drawing/2014/main" id="{A5AA7FED-2867-13B4-D3C8-3BCEC7751557}"/>
                </a:ext>
              </a:extLst>
            </p:cNvPr>
            <p:cNvSpPr/>
            <p:nvPr/>
          </p:nvSpPr>
          <p:spPr>
            <a:xfrm>
              <a:off x="326036" y="2767674"/>
              <a:ext cx="4980112" cy="626735"/>
            </a:xfrm>
            <a:prstGeom prst="roundRect">
              <a:avLst/>
            </a:prstGeom>
            <a:solidFill>
              <a:schemeClr val="accent6">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3F3F3F"/>
                  </a:solidFill>
                  <a:latin typeface="Century Gothic"/>
                </a:rPr>
                <a:t>       Tree Canopy </a:t>
              </a:r>
              <a:r>
                <a:rPr lang="en-US" i="1">
                  <a:solidFill>
                    <a:srgbClr val="3F3F3F"/>
                  </a:solidFill>
                  <a:latin typeface="Century Gothic"/>
                </a:rPr>
                <a:t>(WI DNR)</a:t>
              </a:r>
              <a:endParaRPr lang="en-US" i="1">
                <a:solidFill>
                  <a:srgbClr val="3F3F3F"/>
                </a:solidFill>
                <a:latin typeface="Century Gothic" panose="020B0502020202020204" pitchFamily="34" charset="0"/>
              </a:endParaRPr>
            </a:p>
          </p:txBody>
        </p:sp>
        <p:sp>
          <p:nvSpPr>
            <p:cNvPr id="48" name="Right Bracket 47">
              <a:extLst>
                <a:ext uri="{FF2B5EF4-FFF2-40B4-BE49-F238E27FC236}">
                  <a16:creationId xmlns:a16="http://schemas.microsoft.com/office/drawing/2014/main" id="{2A4BD949-CF54-747A-03F4-C427B018E581}"/>
                </a:ext>
              </a:extLst>
            </p:cNvPr>
            <p:cNvSpPr/>
            <p:nvPr/>
          </p:nvSpPr>
          <p:spPr>
            <a:xfrm>
              <a:off x="5313908" y="2353873"/>
              <a:ext cx="254043" cy="782264"/>
            </a:xfrm>
            <a:prstGeom prst="rightBracket">
              <a:avLst>
                <a:gd name="adj" fmla="val 115640"/>
              </a:avLst>
            </a:prstGeom>
            <a:noFill/>
          </p:spPr>
          <p:style>
            <a:lnRef idx="1">
              <a:schemeClr val="accent3"/>
            </a:lnRef>
            <a:fillRef idx="0">
              <a:schemeClr val="accent3"/>
            </a:fillRef>
            <a:effectRef idx="0">
              <a:schemeClr val="accent3"/>
            </a:effectRef>
            <a:fontRef idx="minor">
              <a:schemeClr val="tx1"/>
            </a:fontRef>
          </p:style>
          <p:txBody>
            <a:bodyPr lIns="91440" tIns="45720" rIns="91440" bIns="45720" rtlCol="0" anchor="ctr"/>
            <a:lstStyle/>
            <a:p>
              <a:pPr algn="ctr"/>
              <a:endParaRPr lang="en-US">
                <a:solidFill>
                  <a:srgbClr val="3F3F3F"/>
                </a:solidFill>
                <a:latin typeface="Century Gothic" panose="020B0502020202020204" pitchFamily="34" charset="0"/>
              </a:endParaRPr>
            </a:p>
          </p:txBody>
        </p:sp>
        <p:sp>
          <p:nvSpPr>
            <p:cNvPr id="4" name="Rectangle: Rounded Corners 21">
              <a:extLst>
                <a:ext uri="{FF2B5EF4-FFF2-40B4-BE49-F238E27FC236}">
                  <a16:creationId xmlns:a16="http://schemas.microsoft.com/office/drawing/2014/main" id="{174B698D-A92D-7D13-1890-DC25B9CB115A}"/>
                </a:ext>
              </a:extLst>
            </p:cNvPr>
            <p:cNvSpPr/>
            <p:nvPr/>
          </p:nvSpPr>
          <p:spPr>
            <a:xfrm>
              <a:off x="324940" y="2041366"/>
              <a:ext cx="4980112" cy="626735"/>
            </a:xfrm>
            <a:prstGeom prst="roundRect">
              <a:avLst/>
            </a:prstGeom>
            <a:solidFill>
              <a:schemeClr val="accent6">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3F3F3F"/>
                  </a:solidFill>
                  <a:latin typeface="Century Gothic"/>
                </a:rPr>
                <a:t>       Surface Reflectance </a:t>
              </a:r>
              <a:r>
                <a:rPr lang="en-US" i="1">
                  <a:solidFill>
                    <a:srgbClr val="3F3F3F"/>
                  </a:solidFill>
                  <a:latin typeface="Century Gothic"/>
                </a:rPr>
                <a:t>(OLI)</a:t>
              </a:r>
              <a:endParaRPr lang="en-US" i="1">
                <a:cs typeface="Calibri"/>
              </a:endParaRPr>
            </a:p>
          </p:txBody>
        </p:sp>
      </p:grpSp>
      <p:cxnSp>
        <p:nvCxnSpPr>
          <p:cNvPr id="14" name="Connector: Curved 13">
            <a:extLst>
              <a:ext uri="{FF2B5EF4-FFF2-40B4-BE49-F238E27FC236}">
                <a16:creationId xmlns:a16="http://schemas.microsoft.com/office/drawing/2014/main" id="{5D1DDC17-3A65-EE8D-DE43-194ED3A865C0}"/>
              </a:ext>
            </a:extLst>
          </p:cNvPr>
          <p:cNvCxnSpPr/>
          <p:nvPr/>
        </p:nvCxnSpPr>
        <p:spPr>
          <a:xfrm flipV="1">
            <a:off x="5364956" y="3195638"/>
            <a:ext cx="682228" cy="96083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0BDC8CC9-CB41-804D-713D-E90B3D53377F}"/>
              </a:ext>
            </a:extLst>
          </p:cNvPr>
          <p:cNvCxnSpPr>
            <a:cxnSpLocks/>
          </p:cNvCxnSpPr>
          <p:nvPr/>
        </p:nvCxnSpPr>
        <p:spPr>
          <a:xfrm flipV="1">
            <a:off x="5597127" y="5284246"/>
            <a:ext cx="462009" cy="12233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4C41924-9BD6-3CD9-A413-A83DE6523004}"/>
              </a:ext>
            </a:extLst>
          </p:cNvPr>
          <p:cNvCxnSpPr/>
          <p:nvPr/>
        </p:nvCxnSpPr>
        <p:spPr>
          <a:xfrm flipV="1">
            <a:off x="5597128" y="1993105"/>
            <a:ext cx="3063477" cy="20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26">
            <a:extLst>
              <a:ext uri="{FF2B5EF4-FFF2-40B4-BE49-F238E27FC236}">
                <a16:creationId xmlns:a16="http://schemas.microsoft.com/office/drawing/2014/main" id="{C4BC3131-73A9-9063-3445-DC33572ADB1D}"/>
              </a:ext>
            </a:extLst>
          </p:cNvPr>
          <p:cNvSpPr/>
          <p:nvPr/>
        </p:nvSpPr>
        <p:spPr>
          <a:xfrm>
            <a:off x="9044411" y="1718896"/>
            <a:ext cx="2754078" cy="626735"/>
          </a:xfrm>
          <a:prstGeom prst="roundRect">
            <a:avLst/>
          </a:prstGeom>
          <a:solidFill>
            <a:srgbClr val="F4E0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3F3F3F"/>
                </a:solidFill>
                <a:latin typeface="Century Gothic"/>
              </a:rPr>
              <a:t>Cooling </a:t>
            </a:r>
            <a:endParaRPr lang="en-US">
              <a:solidFill>
                <a:srgbClr val="3F3F3F"/>
              </a:solidFill>
              <a:latin typeface="Century Gothic" panose="020B0502020202020204" pitchFamily="34" charset="0"/>
            </a:endParaRPr>
          </a:p>
          <a:p>
            <a:r>
              <a:rPr lang="en-US">
                <a:solidFill>
                  <a:srgbClr val="3F3F3F"/>
                </a:solidFill>
                <a:latin typeface="Century Gothic"/>
              </a:rPr>
              <a:t>Capacity Index</a:t>
            </a:r>
            <a:endParaRPr lang="en-US">
              <a:solidFill>
                <a:srgbClr val="3F3F3F"/>
              </a:solidFill>
              <a:latin typeface="Century Gothic" panose="020B0502020202020204" pitchFamily="34" charset="0"/>
            </a:endParaRPr>
          </a:p>
        </p:txBody>
      </p:sp>
      <p:sp>
        <p:nvSpPr>
          <p:cNvPr id="49" name="Rectangle: Rounded Corners 27">
            <a:extLst>
              <a:ext uri="{FF2B5EF4-FFF2-40B4-BE49-F238E27FC236}">
                <a16:creationId xmlns:a16="http://schemas.microsoft.com/office/drawing/2014/main" id="{EC9F23CF-2A59-B303-689D-E48B648F6FA4}"/>
              </a:ext>
            </a:extLst>
          </p:cNvPr>
          <p:cNvSpPr/>
          <p:nvPr/>
        </p:nvSpPr>
        <p:spPr>
          <a:xfrm>
            <a:off x="9049930" y="2544703"/>
            <a:ext cx="2747148" cy="727957"/>
          </a:xfrm>
          <a:prstGeom prst="roundRect">
            <a:avLst/>
          </a:prstGeom>
          <a:solidFill>
            <a:srgbClr val="F4E0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3F3F3F"/>
                </a:solidFill>
                <a:latin typeface="Century Gothic"/>
              </a:rPr>
              <a:t>Heat Mitigation </a:t>
            </a:r>
            <a:endParaRPr lang="en-US">
              <a:solidFill>
                <a:srgbClr val="3F3F3F"/>
              </a:solidFill>
              <a:latin typeface="Century Gothic" panose="020B0502020202020204" pitchFamily="34" charset="0"/>
            </a:endParaRPr>
          </a:p>
          <a:p>
            <a:r>
              <a:rPr lang="en-US">
                <a:solidFill>
                  <a:srgbClr val="3F3F3F"/>
                </a:solidFill>
                <a:latin typeface="Century Gothic"/>
              </a:rPr>
              <a:t>Index</a:t>
            </a:r>
            <a:endParaRPr lang="en-US">
              <a:solidFill>
                <a:srgbClr val="3F3F3F"/>
              </a:solidFill>
              <a:latin typeface="Century Gothic" panose="020B0502020202020204" pitchFamily="34" charset="0"/>
            </a:endParaRPr>
          </a:p>
        </p:txBody>
      </p:sp>
      <p:sp>
        <p:nvSpPr>
          <p:cNvPr id="54" name="Rectangle: Rounded Corners 27">
            <a:extLst>
              <a:ext uri="{FF2B5EF4-FFF2-40B4-BE49-F238E27FC236}">
                <a16:creationId xmlns:a16="http://schemas.microsoft.com/office/drawing/2014/main" id="{0EEE5727-AB5F-7A71-7E3A-210AD09C3733}"/>
              </a:ext>
            </a:extLst>
          </p:cNvPr>
          <p:cNvSpPr/>
          <p:nvPr/>
        </p:nvSpPr>
        <p:spPr>
          <a:xfrm>
            <a:off x="9043977" y="3544828"/>
            <a:ext cx="2747148" cy="727957"/>
          </a:xfrm>
          <a:prstGeom prst="roundRect">
            <a:avLst/>
          </a:prstGeom>
          <a:solidFill>
            <a:srgbClr val="F4E0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3F3F3F"/>
                </a:solidFill>
                <a:latin typeface="Century Gothic"/>
              </a:rPr>
              <a:t>Air Temperature</a:t>
            </a:r>
            <a:endParaRPr lang="en-US">
              <a:solidFill>
                <a:srgbClr val="FFFFFF"/>
              </a:solidFill>
              <a:latin typeface="Calibri" panose="020F0502020204030204"/>
              <a:cs typeface="Calibri" panose="020F0502020204030204"/>
            </a:endParaRPr>
          </a:p>
          <a:p>
            <a:r>
              <a:rPr lang="en-US">
                <a:solidFill>
                  <a:srgbClr val="3F3F3F"/>
                </a:solidFill>
                <a:latin typeface="Century Gothic"/>
              </a:rPr>
              <a:t>Estimate</a:t>
            </a:r>
          </a:p>
        </p:txBody>
      </p:sp>
      <p:pic>
        <p:nvPicPr>
          <p:cNvPr id="58" name="Graphic 31" descr="Snowflake with solid fill">
            <a:extLst>
              <a:ext uri="{FF2B5EF4-FFF2-40B4-BE49-F238E27FC236}">
                <a16:creationId xmlns:a16="http://schemas.microsoft.com/office/drawing/2014/main" id="{6A6CA4BB-6F78-84DB-3AB2-9464D67BC9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40690" y="1775222"/>
            <a:ext cx="509589" cy="509589"/>
          </a:xfrm>
          <a:prstGeom prst="rect">
            <a:avLst/>
          </a:prstGeom>
        </p:spPr>
      </p:pic>
      <p:pic>
        <p:nvPicPr>
          <p:cNvPr id="60" name="Graphic 33" descr="Bar graph with downward trend with solid fill">
            <a:extLst>
              <a:ext uri="{FF2B5EF4-FFF2-40B4-BE49-F238E27FC236}">
                <a16:creationId xmlns:a16="http://schemas.microsoft.com/office/drawing/2014/main" id="{F17C2C43-F8DC-008E-1C96-48698DDB2F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40690" y="2680097"/>
            <a:ext cx="444104" cy="456010"/>
          </a:xfrm>
          <a:prstGeom prst="rect">
            <a:avLst/>
          </a:prstGeom>
        </p:spPr>
      </p:pic>
      <p:pic>
        <p:nvPicPr>
          <p:cNvPr id="62" name="Graphic 15" descr="Thermometer with solid fill">
            <a:extLst>
              <a:ext uri="{FF2B5EF4-FFF2-40B4-BE49-F238E27FC236}">
                <a16:creationId xmlns:a16="http://schemas.microsoft.com/office/drawing/2014/main" id="{594CC4D4-3A17-B088-194F-3ABDF9C024D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76409" y="3692127"/>
            <a:ext cx="438152" cy="438151"/>
          </a:xfrm>
          <a:prstGeom prst="rect">
            <a:avLst/>
          </a:prstGeom>
        </p:spPr>
      </p:pic>
      <p:cxnSp>
        <p:nvCxnSpPr>
          <p:cNvPr id="64" name="Connector: Curved 63">
            <a:extLst>
              <a:ext uri="{FF2B5EF4-FFF2-40B4-BE49-F238E27FC236}">
                <a16:creationId xmlns:a16="http://schemas.microsoft.com/office/drawing/2014/main" id="{552D7CB0-8E58-A6D9-873E-EA9D8BC76FFF}"/>
              </a:ext>
            </a:extLst>
          </p:cNvPr>
          <p:cNvCxnSpPr>
            <a:cxnSpLocks/>
          </p:cNvCxnSpPr>
          <p:nvPr/>
        </p:nvCxnSpPr>
        <p:spPr>
          <a:xfrm flipV="1">
            <a:off x="8264127" y="2850355"/>
            <a:ext cx="432197" cy="41314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Right Bracket 65">
            <a:extLst>
              <a:ext uri="{FF2B5EF4-FFF2-40B4-BE49-F238E27FC236}">
                <a16:creationId xmlns:a16="http://schemas.microsoft.com/office/drawing/2014/main" id="{6FEE2DC2-225B-E424-3EAB-ADD923F7CADB}"/>
              </a:ext>
            </a:extLst>
          </p:cNvPr>
          <p:cNvSpPr/>
          <p:nvPr/>
        </p:nvSpPr>
        <p:spPr>
          <a:xfrm rot="10800000">
            <a:off x="8848720" y="2028846"/>
            <a:ext cx="192044" cy="1944602"/>
          </a:xfrm>
          <a:prstGeom prst="rightBracket">
            <a:avLst>
              <a:gd name="adj" fmla="val 115640"/>
            </a:avLst>
          </a:prstGeom>
        </p:spPr>
        <p:style>
          <a:lnRef idx="1">
            <a:schemeClr val="accent3"/>
          </a:lnRef>
          <a:fillRef idx="0">
            <a:schemeClr val="accent3"/>
          </a:fillRef>
          <a:effectRef idx="0">
            <a:schemeClr val="accent3"/>
          </a:effectRef>
          <a:fontRef idx="minor">
            <a:schemeClr val="tx1"/>
          </a:fontRef>
        </p:style>
        <p:txBody>
          <a:bodyPr lIns="91440" tIns="45720" rIns="91440" bIns="45720" rtlCol="0" anchor="ctr"/>
          <a:lstStyle/>
          <a:p>
            <a:pPr algn="ctr"/>
            <a:endParaRPr lang="en-US">
              <a:solidFill>
                <a:srgbClr val="3F3F3F"/>
              </a:solidFill>
              <a:latin typeface="Century Gothic" panose="020B0502020202020204" pitchFamily="34" charset="0"/>
            </a:endParaRPr>
          </a:p>
        </p:txBody>
      </p:sp>
      <p:cxnSp>
        <p:nvCxnSpPr>
          <p:cNvPr id="69" name="Connector: Curved 68">
            <a:extLst>
              <a:ext uri="{FF2B5EF4-FFF2-40B4-BE49-F238E27FC236}">
                <a16:creationId xmlns:a16="http://schemas.microsoft.com/office/drawing/2014/main" id="{EE3E5B43-44A3-730B-EA21-9BD3BF40F631}"/>
              </a:ext>
            </a:extLst>
          </p:cNvPr>
          <p:cNvCxnSpPr>
            <a:cxnSpLocks/>
          </p:cNvCxnSpPr>
          <p:nvPr/>
        </p:nvCxnSpPr>
        <p:spPr>
          <a:xfrm flipV="1">
            <a:off x="8258126" y="3421948"/>
            <a:ext cx="432291" cy="183463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Graphic 15" descr="Thermometer with solid fill">
            <a:extLst>
              <a:ext uri="{FF2B5EF4-FFF2-40B4-BE49-F238E27FC236}">
                <a16:creationId xmlns:a16="http://schemas.microsoft.com/office/drawing/2014/main" id="{AE66452C-8545-05BE-78C6-F7266562FC8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7737" y="3983831"/>
            <a:ext cx="438152" cy="438151"/>
          </a:xfrm>
          <a:prstGeom prst="rect">
            <a:avLst/>
          </a:prstGeom>
        </p:spPr>
      </p:pic>
      <p:pic>
        <p:nvPicPr>
          <p:cNvPr id="16" name="Graphic 16" descr="Fir tree with solid fill">
            <a:extLst>
              <a:ext uri="{FF2B5EF4-FFF2-40B4-BE49-F238E27FC236}">
                <a16:creationId xmlns:a16="http://schemas.microsoft.com/office/drawing/2014/main" id="{7BA6B55C-A6FD-7047-DD9E-DE8C83ED2F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5831" y="5460206"/>
            <a:ext cx="461963" cy="473869"/>
          </a:xfrm>
          <a:prstGeom prst="rect">
            <a:avLst/>
          </a:prstGeom>
        </p:spPr>
      </p:pic>
      <p:grpSp>
        <p:nvGrpSpPr>
          <p:cNvPr id="21" name="Group 20">
            <a:extLst>
              <a:ext uri="{FF2B5EF4-FFF2-40B4-BE49-F238E27FC236}">
                <a16:creationId xmlns:a16="http://schemas.microsoft.com/office/drawing/2014/main" id="{C88F7586-3660-3E51-D6BB-BE022AA66B75}"/>
              </a:ext>
            </a:extLst>
          </p:cNvPr>
          <p:cNvGrpSpPr/>
          <p:nvPr/>
        </p:nvGrpSpPr>
        <p:grpSpPr>
          <a:xfrm rot="840000">
            <a:off x="1006273" y="4819079"/>
            <a:ext cx="315969" cy="424228"/>
            <a:chOff x="6652919" y="-111271"/>
            <a:chExt cx="1454188" cy="2213880"/>
          </a:xfrm>
        </p:grpSpPr>
        <p:sp>
          <p:nvSpPr>
            <p:cNvPr id="17" name="Oval 16">
              <a:extLst>
                <a:ext uri="{FF2B5EF4-FFF2-40B4-BE49-F238E27FC236}">
                  <a16:creationId xmlns:a16="http://schemas.microsoft.com/office/drawing/2014/main" id="{E34F46CE-07CC-147F-736A-846924B63569}"/>
                </a:ext>
              </a:extLst>
            </p:cNvPr>
            <p:cNvSpPr/>
            <p:nvPr/>
          </p:nvSpPr>
          <p:spPr>
            <a:xfrm rot="2580000">
              <a:off x="7124383" y="426117"/>
              <a:ext cx="982724" cy="1676492"/>
            </a:xfrm>
            <a:custGeom>
              <a:avLst/>
              <a:gdLst>
                <a:gd name="connsiteX0" fmla="*/ 0 w 213528"/>
                <a:gd name="connsiteY0" fmla="*/ 160627 h 321253"/>
                <a:gd name="connsiteX1" fmla="*/ 106764 w 213528"/>
                <a:gd name="connsiteY1" fmla="*/ 0 h 321253"/>
                <a:gd name="connsiteX2" fmla="*/ 213528 w 213528"/>
                <a:gd name="connsiteY2" fmla="*/ 160627 h 321253"/>
                <a:gd name="connsiteX3" fmla="*/ 106764 w 213528"/>
                <a:gd name="connsiteY3" fmla="*/ 321254 h 321253"/>
                <a:gd name="connsiteX4" fmla="*/ 0 w 213528"/>
                <a:gd name="connsiteY4" fmla="*/ 160627 h 3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28" h="321253" extrusionOk="0">
                  <a:moveTo>
                    <a:pt x="0" y="160627"/>
                  </a:moveTo>
                  <a:cubicBezTo>
                    <a:pt x="-3647" y="60466"/>
                    <a:pt x="40661" y="615"/>
                    <a:pt x="106764" y="0"/>
                  </a:cubicBezTo>
                  <a:cubicBezTo>
                    <a:pt x="160268" y="7606"/>
                    <a:pt x="209122" y="67284"/>
                    <a:pt x="213528" y="160627"/>
                  </a:cubicBezTo>
                  <a:cubicBezTo>
                    <a:pt x="216739" y="254767"/>
                    <a:pt x="176555" y="324172"/>
                    <a:pt x="106764" y="321254"/>
                  </a:cubicBezTo>
                  <a:cubicBezTo>
                    <a:pt x="40425" y="326373"/>
                    <a:pt x="-4365" y="245411"/>
                    <a:pt x="0" y="160627"/>
                  </a:cubicBezTo>
                  <a:close/>
                </a:path>
              </a:pathLst>
            </a:custGeom>
            <a:noFill/>
            <a:ln w="28575">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C28DFD12-D9D5-BE69-4B82-9BB4582F59DC}"/>
                </a:ext>
              </a:extLst>
            </p:cNvPr>
            <p:cNvCxnSpPr/>
            <p:nvPr/>
          </p:nvCxnSpPr>
          <p:spPr>
            <a:xfrm rot="21240000">
              <a:off x="6652919" y="1159271"/>
              <a:ext cx="957824" cy="231732"/>
            </a:xfrm>
            <a:prstGeom prst="straightConnector1">
              <a:avLst/>
            </a:prstGeom>
            <a:ln>
              <a:solidFill>
                <a:schemeClr val="bg2">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CB6B10C-61A0-17B1-65E6-E5B8A8105529}"/>
                </a:ext>
              </a:extLst>
            </p:cNvPr>
            <p:cNvCxnSpPr>
              <a:cxnSpLocks/>
            </p:cNvCxnSpPr>
            <p:nvPr/>
          </p:nvCxnSpPr>
          <p:spPr>
            <a:xfrm rot="21240000" flipV="1">
              <a:off x="7532661" y="-111271"/>
              <a:ext cx="360518" cy="1390641"/>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1231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117231" y="151656"/>
            <a:ext cx="624572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36F99"/>
                </a:solidFill>
                <a:effectLst/>
                <a:uLnTx/>
                <a:uFillTx/>
                <a:latin typeface="Century Gothic"/>
                <a:ea typeface="+mn-ea"/>
                <a:cs typeface="Calibri"/>
              </a:rPr>
              <a:t>MITIGATION SCENARIOS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6" name="TextBox 4">
            <a:extLst>
              <a:ext uri="{FF2B5EF4-FFF2-40B4-BE49-F238E27FC236}">
                <a16:creationId xmlns:a16="http://schemas.microsoft.com/office/drawing/2014/main" id="{A3461F5C-6430-6EC5-8F22-EF2E09E4CCF0}"/>
              </a:ext>
            </a:extLst>
          </p:cNvPr>
          <p:cNvGraphicFramePr/>
          <p:nvPr/>
        </p:nvGraphicFramePr>
        <p:xfrm>
          <a:off x="562601" y="1014001"/>
          <a:ext cx="11169770" cy="4983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7069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4929096-18E8-6598-362E-8BCDA406BB41}"/>
              </a:ext>
            </a:extLst>
          </p:cNvPr>
          <p:cNvSpPr/>
          <p:nvPr/>
        </p:nvSpPr>
        <p:spPr>
          <a:xfrm>
            <a:off x="3287498" y="775048"/>
            <a:ext cx="7911908" cy="5887417"/>
          </a:xfrm>
          <a:prstGeom prst="rect">
            <a:avLst/>
          </a:prstGeom>
          <a:solidFill>
            <a:srgbClr val="6FD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4" descr="Map&#10;&#10;Description automatically generated">
            <a:extLst>
              <a:ext uri="{FF2B5EF4-FFF2-40B4-BE49-F238E27FC236}">
                <a16:creationId xmlns:a16="http://schemas.microsoft.com/office/drawing/2014/main" id="{2058BDA9-D2E7-99E1-EE3E-63E8016DCF31}"/>
              </a:ext>
            </a:extLst>
          </p:cNvPr>
          <p:cNvPicPr>
            <a:picLocks noChangeAspect="1"/>
          </p:cNvPicPr>
          <p:nvPr/>
        </p:nvPicPr>
        <p:blipFill>
          <a:blip r:embed="rId3"/>
          <a:stretch>
            <a:fillRect/>
          </a:stretch>
        </p:blipFill>
        <p:spPr>
          <a:xfrm>
            <a:off x="837970" y="775399"/>
            <a:ext cx="4547946" cy="5887868"/>
          </a:xfrm>
          <a:prstGeom prst="rect">
            <a:avLst/>
          </a:prstGeom>
        </p:spPr>
      </p:pic>
      <p:sp>
        <p:nvSpPr>
          <p:cNvPr id="6" name="TextBox 5">
            <a:extLst>
              <a:ext uri="{FF2B5EF4-FFF2-40B4-BE49-F238E27FC236}">
                <a16:creationId xmlns:a16="http://schemas.microsoft.com/office/drawing/2014/main" id="{D1B65973-0331-5557-62A7-C4936645D834}"/>
              </a:ext>
            </a:extLst>
          </p:cNvPr>
          <p:cNvSpPr txBox="1"/>
          <p:nvPr/>
        </p:nvSpPr>
        <p:spPr>
          <a:xfrm>
            <a:off x="3350914" y="1384945"/>
            <a:ext cx="18900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F3F3F"/>
                </a:solidFill>
                <a:effectLst/>
                <a:uLnTx/>
                <a:uFillTx/>
                <a:latin typeface="Century Gothic"/>
                <a:ea typeface="+mn-ea"/>
                <a:cs typeface="Calibri"/>
              </a:rPr>
              <a:t>Current Heat Mitigation: 26% Canopy Cover</a:t>
            </a:r>
            <a:endParaRPr kumimoji="0" lang="en-US" sz="1800" b="0" i="0" u="none" strike="noStrike" kern="1200" cap="none" spc="0" normalizeH="0" baseline="0" noProof="0">
              <a:ln>
                <a:noFill/>
              </a:ln>
              <a:solidFill>
                <a:srgbClr val="3F3F3F"/>
              </a:solidFill>
              <a:effectLst/>
              <a:uLnTx/>
              <a:uFillTx/>
              <a:latin typeface="Century Gothic"/>
              <a:ea typeface="+mn-ea"/>
              <a:cs typeface="+mn-cs"/>
            </a:endParaRPr>
          </a:p>
        </p:txBody>
      </p:sp>
      <p:grpSp>
        <p:nvGrpSpPr>
          <p:cNvPr id="11" name="Group 10">
            <a:extLst>
              <a:ext uri="{FF2B5EF4-FFF2-40B4-BE49-F238E27FC236}">
                <a16:creationId xmlns:a16="http://schemas.microsoft.com/office/drawing/2014/main" id="{61546601-0DEC-6F48-F1C0-E97FB091EA5E}"/>
              </a:ext>
            </a:extLst>
          </p:cNvPr>
          <p:cNvGrpSpPr/>
          <p:nvPr/>
        </p:nvGrpSpPr>
        <p:grpSpPr>
          <a:xfrm>
            <a:off x="3739195" y="3441342"/>
            <a:ext cx="598548" cy="881601"/>
            <a:chOff x="2496813" y="3427735"/>
            <a:chExt cx="598548" cy="881601"/>
          </a:xfrm>
        </p:grpSpPr>
        <p:sp>
          <p:nvSpPr>
            <p:cNvPr id="8" name="TextBox 7">
              <a:extLst>
                <a:ext uri="{FF2B5EF4-FFF2-40B4-BE49-F238E27FC236}">
                  <a16:creationId xmlns:a16="http://schemas.microsoft.com/office/drawing/2014/main" id="{34D936B9-7661-5D72-7812-7BD5E0F96207}"/>
                </a:ext>
              </a:extLst>
            </p:cNvPr>
            <p:cNvSpPr txBox="1"/>
            <p:nvPr/>
          </p:nvSpPr>
          <p:spPr>
            <a:xfrm>
              <a:off x="2720170" y="4001559"/>
              <a:ext cx="326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0</a:t>
              </a:r>
            </a:p>
          </p:txBody>
        </p:sp>
        <p:sp>
          <p:nvSpPr>
            <p:cNvPr id="9" name="TextBox 8">
              <a:extLst>
                <a:ext uri="{FF2B5EF4-FFF2-40B4-BE49-F238E27FC236}">
                  <a16:creationId xmlns:a16="http://schemas.microsoft.com/office/drawing/2014/main" id="{66C4FBC1-CCD6-B94D-110A-E6CD66E80F2D}"/>
                </a:ext>
              </a:extLst>
            </p:cNvPr>
            <p:cNvSpPr txBox="1"/>
            <p:nvPr/>
          </p:nvSpPr>
          <p:spPr>
            <a:xfrm>
              <a:off x="2715570" y="3427735"/>
              <a:ext cx="3797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1</a:t>
              </a:r>
            </a:p>
          </p:txBody>
        </p:sp>
        <p:pic>
          <p:nvPicPr>
            <p:cNvPr id="10" name="Picture 5" descr="Shape, rectangle&#10;&#10;Description automatically generated">
              <a:extLst>
                <a:ext uri="{FF2B5EF4-FFF2-40B4-BE49-F238E27FC236}">
                  <a16:creationId xmlns:a16="http://schemas.microsoft.com/office/drawing/2014/main" id="{D3AA0025-AA78-BDCB-9B81-092149A039D6}"/>
                </a:ext>
              </a:extLst>
            </p:cNvPr>
            <p:cNvPicPr>
              <a:picLocks noChangeAspect="1"/>
            </p:cNvPicPr>
            <p:nvPr/>
          </p:nvPicPr>
          <p:blipFill rotWithShape="1">
            <a:blip r:embed="rId4"/>
            <a:srcRect l="13459" t="51965" r="32394" b="6550"/>
            <a:stretch/>
          </p:blipFill>
          <p:spPr>
            <a:xfrm>
              <a:off x="2496813" y="3494476"/>
              <a:ext cx="287247" cy="660423"/>
            </a:xfrm>
            <a:prstGeom prst="rect">
              <a:avLst/>
            </a:prstGeom>
          </p:spPr>
        </p:pic>
      </p:grpSp>
      <p:pic>
        <p:nvPicPr>
          <p:cNvPr id="13" name="Picture 20">
            <a:extLst>
              <a:ext uri="{FF2B5EF4-FFF2-40B4-BE49-F238E27FC236}">
                <a16:creationId xmlns:a16="http://schemas.microsoft.com/office/drawing/2014/main" id="{A21F5802-E784-D491-F541-17D58D967744}"/>
              </a:ext>
            </a:extLst>
          </p:cNvPr>
          <p:cNvPicPr>
            <a:picLocks noChangeAspect="1"/>
          </p:cNvPicPr>
          <p:nvPr/>
        </p:nvPicPr>
        <p:blipFill>
          <a:blip r:embed="rId5"/>
          <a:stretch>
            <a:fillRect/>
          </a:stretch>
        </p:blipFill>
        <p:spPr>
          <a:xfrm>
            <a:off x="3414032" y="937192"/>
            <a:ext cx="1828800" cy="285750"/>
          </a:xfrm>
          <a:prstGeom prst="rect">
            <a:avLst/>
          </a:prstGeom>
        </p:spPr>
      </p:pic>
      <p:pic>
        <p:nvPicPr>
          <p:cNvPr id="15" name="Picture 22" descr="Diagram&#10;&#10;Description automatically generated">
            <a:extLst>
              <a:ext uri="{FF2B5EF4-FFF2-40B4-BE49-F238E27FC236}">
                <a16:creationId xmlns:a16="http://schemas.microsoft.com/office/drawing/2014/main" id="{FA7CF8AC-4F1E-B508-F297-667944DBDAB8}"/>
              </a:ext>
            </a:extLst>
          </p:cNvPr>
          <p:cNvPicPr>
            <a:picLocks noChangeAspect="1"/>
          </p:cNvPicPr>
          <p:nvPr/>
        </p:nvPicPr>
        <p:blipFill>
          <a:blip r:embed="rId6"/>
          <a:stretch>
            <a:fillRect/>
          </a:stretch>
        </p:blipFill>
        <p:spPr>
          <a:xfrm>
            <a:off x="3992916" y="5399484"/>
            <a:ext cx="876300" cy="952500"/>
          </a:xfrm>
          <a:prstGeom prst="rect">
            <a:avLst/>
          </a:prstGeom>
        </p:spPr>
      </p:pic>
      <p:sp>
        <p:nvSpPr>
          <p:cNvPr id="17" name="TextBox 16">
            <a:extLst>
              <a:ext uri="{FF2B5EF4-FFF2-40B4-BE49-F238E27FC236}">
                <a16:creationId xmlns:a16="http://schemas.microsoft.com/office/drawing/2014/main" id="{5D50B89F-BEC8-CFE9-4AF7-4756C1CD642E}"/>
              </a:ext>
            </a:extLst>
          </p:cNvPr>
          <p:cNvSpPr txBox="1"/>
          <p:nvPr/>
        </p:nvSpPr>
        <p:spPr>
          <a:xfrm>
            <a:off x="3363701" y="3229502"/>
            <a:ext cx="20987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Heat Mitigation Index</a:t>
            </a:r>
            <a:endParaRPr kumimoji="0" lang="en-US" sz="1400" b="0" i="0" u="none" strike="noStrike" kern="1200" cap="none" spc="0" normalizeH="0" baseline="0" noProof="0">
              <a:ln>
                <a:noFill/>
              </a:ln>
              <a:solidFill>
                <a:srgbClr val="3F3F3F"/>
              </a:solidFill>
              <a:effectLst/>
              <a:uLnTx/>
              <a:uFillTx/>
              <a:latin typeface="Century Gothic"/>
              <a:ea typeface="+mn-ea"/>
              <a:cs typeface="+mn-cs"/>
            </a:endParaRPr>
          </a:p>
        </p:txBody>
      </p:sp>
      <p:pic>
        <p:nvPicPr>
          <p:cNvPr id="19" name="Picture 5">
            <a:extLst>
              <a:ext uri="{FF2B5EF4-FFF2-40B4-BE49-F238E27FC236}">
                <a16:creationId xmlns:a16="http://schemas.microsoft.com/office/drawing/2014/main" id="{23F74FBA-877C-2888-E0D8-BA6495B20906}"/>
              </a:ext>
            </a:extLst>
          </p:cNvPr>
          <p:cNvPicPr>
            <a:picLocks noChangeAspect="1"/>
          </p:cNvPicPr>
          <p:nvPr/>
        </p:nvPicPr>
        <p:blipFill rotWithShape="1">
          <a:blip r:embed="rId4"/>
          <a:srcRect l="8333" t="6443" r="25672" b="81130"/>
          <a:stretch/>
        </p:blipFill>
        <p:spPr>
          <a:xfrm>
            <a:off x="3711232" y="2696723"/>
            <a:ext cx="342846" cy="208540"/>
          </a:xfrm>
          <a:prstGeom prst="rect">
            <a:avLst/>
          </a:prstGeom>
        </p:spPr>
      </p:pic>
      <p:sp>
        <p:nvSpPr>
          <p:cNvPr id="21" name="TextBox 20">
            <a:extLst>
              <a:ext uri="{FF2B5EF4-FFF2-40B4-BE49-F238E27FC236}">
                <a16:creationId xmlns:a16="http://schemas.microsoft.com/office/drawing/2014/main" id="{32CCF411-2B2E-7AD9-639C-EC1C3A588CF3}"/>
              </a:ext>
            </a:extLst>
          </p:cNvPr>
          <p:cNvSpPr txBox="1"/>
          <p:nvPr/>
        </p:nvSpPr>
        <p:spPr>
          <a:xfrm>
            <a:off x="4058100" y="2940016"/>
            <a:ext cx="19569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Neighborhoods</a:t>
            </a:r>
            <a:endParaRPr kumimoji="0" lang="en-US" sz="1400" b="0" i="0" u="none" strike="noStrike" kern="1200" cap="none" spc="0" normalizeH="0" baseline="0" noProof="0">
              <a:ln>
                <a:noFill/>
              </a:ln>
              <a:solidFill>
                <a:srgbClr val="3F3F3F"/>
              </a:solidFill>
              <a:effectLst/>
              <a:uLnTx/>
              <a:uFillTx/>
              <a:latin typeface="Century Gothic"/>
              <a:ea typeface="+mn-ea"/>
              <a:cs typeface="+mn-cs"/>
            </a:endParaRPr>
          </a:p>
        </p:txBody>
      </p:sp>
      <p:pic>
        <p:nvPicPr>
          <p:cNvPr id="23" name="Picture 5" descr="Shape, rectangle&#10;&#10;Description automatically generated">
            <a:extLst>
              <a:ext uri="{FF2B5EF4-FFF2-40B4-BE49-F238E27FC236}">
                <a16:creationId xmlns:a16="http://schemas.microsoft.com/office/drawing/2014/main" id="{B34CA1B5-CF6A-0027-0105-54810288C381}"/>
              </a:ext>
            </a:extLst>
          </p:cNvPr>
          <p:cNvPicPr>
            <a:picLocks noChangeAspect="1"/>
          </p:cNvPicPr>
          <p:nvPr/>
        </p:nvPicPr>
        <p:blipFill rotWithShape="1">
          <a:blip r:embed="rId4"/>
          <a:srcRect l="8703" t="21631" r="30833" b="64691"/>
          <a:stretch/>
        </p:blipFill>
        <p:spPr>
          <a:xfrm>
            <a:off x="3714391" y="2986613"/>
            <a:ext cx="314113" cy="229530"/>
          </a:xfrm>
          <a:prstGeom prst="rect">
            <a:avLst/>
          </a:prstGeom>
        </p:spPr>
      </p:pic>
      <p:sp>
        <p:nvSpPr>
          <p:cNvPr id="25" name="TextBox 24">
            <a:extLst>
              <a:ext uri="{FF2B5EF4-FFF2-40B4-BE49-F238E27FC236}">
                <a16:creationId xmlns:a16="http://schemas.microsoft.com/office/drawing/2014/main" id="{1B033C61-2438-1437-4CE8-F7CFD3BEAC6B}"/>
              </a:ext>
            </a:extLst>
          </p:cNvPr>
          <p:cNvSpPr txBox="1"/>
          <p:nvPr/>
        </p:nvSpPr>
        <p:spPr>
          <a:xfrm>
            <a:off x="4056467" y="2642853"/>
            <a:ext cx="19569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City Boundary</a:t>
            </a:r>
            <a:endParaRPr kumimoji="0" lang="en-US" sz="1400" b="0" i="0" u="none" strike="noStrike" kern="1200" cap="none" spc="0" normalizeH="0" baseline="0" noProof="0">
              <a:ln>
                <a:noFill/>
              </a:ln>
              <a:solidFill>
                <a:srgbClr val="3F3F3F"/>
              </a:solidFill>
              <a:effectLst/>
              <a:uLnTx/>
              <a:uFillTx/>
              <a:latin typeface="Century Gothic"/>
              <a:ea typeface="+mn-ea"/>
              <a:cs typeface="+mn-cs"/>
            </a:endParaRPr>
          </a:p>
        </p:txBody>
      </p:sp>
      <p:sp>
        <p:nvSpPr>
          <p:cNvPr id="4" name="Rectangle: Rounded Corners 3">
            <a:extLst>
              <a:ext uri="{FF2B5EF4-FFF2-40B4-BE49-F238E27FC236}">
                <a16:creationId xmlns:a16="http://schemas.microsoft.com/office/drawing/2014/main" id="{244D228E-5306-12B6-EA59-32964F47B2AF}"/>
              </a:ext>
            </a:extLst>
          </p:cNvPr>
          <p:cNvSpPr/>
          <p:nvPr/>
        </p:nvSpPr>
        <p:spPr>
          <a:xfrm>
            <a:off x="5872921" y="2872919"/>
            <a:ext cx="5000285" cy="1695841"/>
          </a:xfrm>
          <a:prstGeom prst="roundRect">
            <a:avLst/>
          </a:prstGeom>
          <a:solidFill>
            <a:schemeClr val="accent2">
              <a:lumMod val="20000"/>
              <a:lumOff val="8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lt"/>
                <a:cs typeface="Calibri" panose="020F0502020204030204"/>
              </a:rPr>
              <a:t>Metcalfe Park has the 16th lowest heat mitigation in the city, out of 190 neighborhoods</a:t>
            </a:r>
            <a:endParaRPr kumimoji="0" lang="en-US" sz="2400" b="0" i="0" u="none" strike="noStrike" kern="1200" cap="none" spc="0" normalizeH="0" baseline="0" noProof="0">
              <a:ln>
                <a:noFill/>
              </a:ln>
              <a:solidFill>
                <a:prstClr val="black">
                  <a:lumMod val="75000"/>
                  <a:lumOff val="25000"/>
                </a:prstClr>
              </a:solidFill>
              <a:effectLst/>
              <a:uLnTx/>
              <a:uFillTx/>
              <a:latin typeface="Century Gothic"/>
              <a:ea typeface="+mn-ea"/>
              <a:cs typeface="+mn-cs"/>
            </a:endParaRPr>
          </a:p>
        </p:txBody>
      </p:sp>
      <p:sp>
        <p:nvSpPr>
          <p:cNvPr id="2" name="TextBox 1">
            <a:extLst>
              <a:ext uri="{FF2B5EF4-FFF2-40B4-BE49-F238E27FC236}">
                <a16:creationId xmlns:a16="http://schemas.microsoft.com/office/drawing/2014/main" id="{B6C3D2EB-A579-2298-E079-C3B9625CB187}"/>
              </a:ext>
            </a:extLst>
          </p:cNvPr>
          <p:cNvSpPr txBox="1"/>
          <p:nvPr/>
        </p:nvSpPr>
        <p:spPr>
          <a:xfrm>
            <a:off x="271976" y="194268"/>
            <a:ext cx="113330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36F99"/>
                </a:solidFill>
                <a:effectLst/>
                <a:uLnTx/>
                <a:uFillTx/>
                <a:latin typeface="Century Gothic"/>
                <a:ea typeface="+mn-ea"/>
                <a:cs typeface="Calibri"/>
              </a:rPr>
              <a:t>InVEST RESULTS: Current Heat Mitigation</a:t>
            </a:r>
          </a:p>
        </p:txBody>
      </p:sp>
      <p:sp>
        <p:nvSpPr>
          <p:cNvPr id="5" name="Rectangle 4">
            <a:extLst>
              <a:ext uri="{FF2B5EF4-FFF2-40B4-BE49-F238E27FC236}">
                <a16:creationId xmlns:a16="http://schemas.microsoft.com/office/drawing/2014/main" id="{1FAD2ECE-665C-36DA-69CC-2710050BC2BD}"/>
              </a:ext>
            </a:extLst>
          </p:cNvPr>
          <p:cNvSpPr/>
          <p:nvPr/>
        </p:nvSpPr>
        <p:spPr>
          <a:xfrm>
            <a:off x="2271454" y="2886807"/>
            <a:ext cx="165339" cy="106724"/>
          </a:xfrm>
          <a:prstGeom prst="rect">
            <a:avLst/>
          </a:prstGeom>
          <a:noFill/>
          <a:ln w="28575">
            <a:solidFill>
              <a:srgbClr val="47F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BA7BB1C-4C28-A1AF-6208-66771E461D4A}"/>
              </a:ext>
            </a:extLst>
          </p:cNvPr>
          <p:cNvSpPr txBox="1"/>
          <p:nvPr/>
        </p:nvSpPr>
        <p:spPr>
          <a:xfrm>
            <a:off x="4063390" y="2322956"/>
            <a:ext cx="19569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F3F3F"/>
                </a:solidFill>
                <a:effectLst/>
                <a:uLnTx/>
                <a:uFillTx/>
                <a:latin typeface="Century Gothic"/>
                <a:ea typeface="+mn-ea"/>
                <a:cs typeface="Calibri"/>
              </a:rPr>
              <a:t>Metcalfe Park</a:t>
            </a:r>
          </a:p>
        </p:txBody>
      </p:sp>
      <p:sp>
        <p:nvSpPr>
          <p:cNvPr id="7" name="Rectangle 6">
            <a:extLst>
              <a:ext uri="{FF2B5EF4-FFF2-40B4-BE49-F238E27FC236}">
                <a16:creationId xmlns:a16="http://schemas.microsoft.com/office/drawing/2014/main" id="{50F0D6B2-B408-B07D-E64A-9C1551982496}"/>
              </a:ext>
            </a:extLst>
          </p:cNvPr>
          <p:cNvSpPr/>
          <p:nvPr/>
        </p:nvSpPr>
        <p:spPr>
          <a:xfrm>
            <a:off x="3749117" y="2423428"/>
            <a:ext cx="227122" cy="106724"/>
          </a:xfrm>
          <a:prstGeom prst="rect">
            <a:avLst/>
          </a:prstGeom>
          <a:noFill/>
          <a:ln w="28575">
            <a:solidFill>
              <a:srgbClr val="47F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587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descr="Map&#10;&#10;Description automatically generated">
            <a:extLst>
              <a:ext uri="{FF2B5EF4-FFF2-40B4-BE49-F238E27FC236}">
                <a16:creationId xmlns:a16="http://schemas.microsoft.com/office/drawing/2014/main" id="{48532A61-2B32-4D7F-3F53-513724EE8744}"/>
              </a:ext>
            </a:extLst>
          </p:cNvPr>
          <p:cNvPicPr>
            <a:picLocks noChangeAspect="1"/>
          </p:cNvPicPr>
          <p:nvPr/>
        </p:nvPicPr>
        <p:blipFill>
          <a:blip r:embed="rId3"/>
          <a:stretch>
            <a:fillRect/>
          </a:stretch>
        </p:blipFill>
        <p:spPr>
          <a:xfrm>
            <a:off x="2290" y="973631"/>
            <a:ext cx="4294415" cy="5572953"/>
          </a:xfrm>
          <a:prstGeom prst="rect">
            <a:avLst/>
          </a:prstGeom>
        </p:spPr>
      </p:pic>
      <p:pic>
        <p:nvPicPr>
          <p:cNvPr id="24" name="Picture 24" descr="Map&#10;&#10;Description automatically generated">
            <a:extLst>
              <a:ext uri="{FF2B5EF4-FFF2-40B4-BE49-F238E27FC236}">
                <a16:creationId xmlns:a16="http://schemas.microsoft.com/office/drawing/2014/main" id="{054BB8FE-B1E2-3294-464B-C01C68C04D52}"/>
              </a:ext>
            </a:extLst>
          </p:cNvPr>
          <p:cNvPicPr>
            <a:picLocks noChangeAspect="1"/>
          </p:cNvPicPr>
          <p:nvPr/>
        </p:nvPicPr>
        <p:blipFill>
          <a:blip r:embed="rId4"/>
          <a:stretch>
            <a:fillRect/>
          </a:stretch>
        </p:blipFill>
        <p:spPr>
          <a:xfrm>
            <a:off x="4117144" y="973631"/>
            <a:ext cx="4303486" cy="5572952"/>
          </a:xfrm>
          <a:prstGeom prst="rect">
            <a:avLst/>
          </a:prstGeom>
        </p:spPr>
      </p:pic>
      <p:pic>
        <p:nvPicPr>
          <p:cNvPr id="25" name="Picture 25" descr="Map&#10;&#10;Description automatically generated">
            <a:extLst>
              <a:ext uri="{FF2B5EF4-FFF2-40B4-BE49-F238E27FC236}">
                <a16:creationId xmlns:a16="http://schemas.microsoft.com/office/drawing/2014/main" id="{844C36AD-F8F5-09E4-ED7A-8CB0C2A0027D}"/>
              </a:ext>
            </a:extLst>
          </p:cNvPr>
          <p:cNvPicPr>
            <a:picLocks noChangeAspect="1"/>
          </p:cNvPicPr>
          <p:nvPr/>
        </p:nvPicPr>
        <p:blipFill rotWithShape="1">
          <a:blip r:embed="rId5"/>
          <a:srcRect l="-26" r="4470"/>
          <a:stretch/>
        </p:blipFill>
        <p:spPr>
          <a:xfrm>
            <a:off x="8071020" y="973631"/>
            <a:ext cx="4120913" cy="5572952"/>
          </a:xfrm>
          <a:prstGeom prst="rect">
            <a:avLst/>
          </a:prstGeom>
        </p:spPr>
      </p:pic>
      <p:sp>
        <p:nvSpPr>
          <p:cNvPr id="2" name="TextBox 1">
            <a:extLst>
              <a:ext uri="{FF2B5EF4-FFF2-40B4-BE49-F238E27FC236}">
                <a16:creationId xmlns:a16="http://schemas.microsoft.com/office/drawing/2014/main" id="{B6C3D2EB-A579-2298-E079-C3B9625CB187}"/>
              </a:ext>
            </a:extLst>
          </p:cNvPr>
          <p:cNvSpPr txBox="1"/>
          <p:nvPr/>
        </p:nvSpPr>
        <p:spPr>
          <a:xfrm>
            <a:off x="277330" y="208336"/>
            <a:ext cx="94896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InVEST RESULTS: City-wide Mitigation</a:t>
            </a:r>
          </a:p>
        </p:txBody>
      </p:sp>
      <p:sp>
        <p:nvSpPr>
          <p:cNvPr id="8" name="TextBox 7">
            <a:extLst>
              <a:ext uri="{FF2B5EF4-FFF2-40B4-BE49-F238E27FC236}">
                <a16:creationId xmlns:a16="http://schemas.microsoft.com/office/drawing/2014/main" id="{517B49FF-B401-3371-4CEF-B20B9AB69E3B}"/>
              </a:ext>
            </a:extLst>
          </p:cNvPr>
          <p:cNvSpPr txBox="1"/>
          <p:nvPr/>
        </p:nvSpPr>
        <p:spPr>
          <a:xfrm>
            <a:off x="2101728" y="1398552"/>
            <a:ext cx="18900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Current Heat Mitigation: 26% Canopy Cover</a:t>
            </a:r>
            <a:endParaRPr lang="en-US">
              <a:solidFill>
                <a:srgbClr val="3F3F3F"/>
              </a:solidFill>
              <a:latin typeface="Century Gothic"/>
            </a:endParaRPr>
          </a:p>
        </p:txBody>
      </p:sp>
      <p:sp>
        <p:nvSpPr>
          <p:cNvPr id="11" name="TextBox 10">
            <a:extLst>
              <a:ext uri="{FF2B5EF4-FFF2-40B4-BE49-F238E27FC236}">
                <a16:creationId xmlns:a16="http://schemas.microsoft.com/office/drawing/2014/main" id="{99CA1714-480A-9D18-0ADE-2812875BBB88}"/>
              </a:ext>
            </a:extLst>
          </p:cNvPr>
          <p:cNvSpPr txBox="1"/>
          <p:nvPr/>
        </p:nvSpPr>
        <p:spPr>
          <a:xfrm>
            <a:off x="6178792" y="1425062"/>
            <a:ext cx="18903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Modeled Heat Mitigation: 30% Canopy Cover</a:t>
            </a:r>
            <a:endParaRPr lang="en-US">
              <a:solidFill>
                <a:srgbClr val="3F3F3F"/>
              </a:solidFill>
              <a:latin typeface="Century Gothic"/>
            </a:endParaRPr>
          </a:p>
        </p:txBody>
      </p:sp>
      <p:sp>
        <p:nvSpPr>
          <p:cNvPr id="12" name="TextBox 11">
            <a:extLst>
              <a:ext uri="{FF2B5EF4-FFF2-40B4-BE49-F238E27FC236}">
                <a16:creationId xmlns:a16="http://schemas.microsoft.com/office/drawing/2014/main" id="{8FF5C8A9-98F2-3887-38FC-8C40981C6D55}"/>
              </a:ext>
            </a:extLst>
          </p:cNvPr>
          <p:cNvSpPr txBox="1"/>
          <p:nvPr/>
        </p:nvSpPr>
        <p:spPr>
          <a:xfrm>
            <a:off x="10193411" y="1426362"/>
            <a:ext cx="185493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Modeled Heat Mitigation: 40% Canopy Cover</a:t>
            </a:r>
            <a:endParaRPr lang="en-US">
              <a:solidFill>
                <a:srgbClr val="3F3F3F"/>
              </a:solidFill>
              <a:latin typeface="Century Gothic"/>
            </a:endParaRPr>
          </a:p>
        </p:txBody>
      </p:sp>
      <p:pic>
        <p:nvPicPr>
          <p:cNvPr id="3" name="Picture 5">
            <a:extLst>
              <a:ext uri="{FF2B5EF4-FFF2-40B4-BE49-F238E27FC236}">
                <a16:creationId xmlns:a16="http://schemas.microsoft.com/office/drawing/2014/main" id="{939264D2-F910-C246-2913-5258853FA2AF}"/>
              </a:ext>
            </a:extLst>
          </p:cNvPr>
          <p:cNvPicPr>
            <a:picLocks noChangeAspect="1"/>
          </p:cNvPicPr>
          <p:nvPr/>
        </p:nvPicPr>
        <p:blipFill rotWithShape="1">
          <a:blip r:embed="rId6"/>
          <a:srcRect l="8333" t="6443" r="25672" b="81130"/>
          <a:stretch/>
        </p:blipFill>
        <p:spPr>
          <a:xfrm>
            <a:off x="2388007" y="2696723"/>
            <a:ext cx="342846" cy="208540"/>
          </a:xfrm>
          <a:prstGeom prst="rect">
            <a:avLst/>
          </a:prstGeom>
        </p:spPr>
      </p:pic>
      <p:sp>
        <p:nvSpPr>
          <p:cNvPr id="6" name="TextBox 5">
            <a:extLst>
              <a:ext uri="{FF2B5EF4-FFF2-40B4-BE49-F238E27FC236}">
                <a16:creationId xmlns:a16="http://schemas.microsoft.com/office/drawing/2014/main" id="{513A52CD-C8DF-BB53-08FE-C34956758423}"/>
              </a:ext>
            </a:extLst>
          </p:cNvPr>
          <p:cNvSpPr txBox="1"/>
          <p:nvPr/>
        </p:nvSpPr>
        <p:spPr>
          <a:xfrm>
            <a:off x="2640376" y="2642853"/>
            <a:ext cx="19569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City Boundary</a:t>
            </a:r>
            <a:endParaRPr lang="en-US" sz="1400">
              <a:solidFill>
                <a:srgbClr val="3F3F3F"/>
              </a:solidFill>
              <a:latin typeface="Century Gothic"/>
            </a:endParaRPr>
          </a:p>
        </p:txBody>
      </p:sp>
      <p:sp>
        <p:nvSpPr>
          <p:cNvPr id="10" name="TextBox 9">
            <a:extLst>
              <a:ext uri="{FF2B5EF4-FFF2-40B4-BE49-F238E27FC236}">
                <a16:creationId xmlns:a16="http://schemas.microsoft.com/office/drawing/2014/main" id="{9F1AD2AB-2446-C7CD-600B-94A9994E6EB0}"/>
              </a:ext>
            </a:extLst>
          </p:cNvPr>
          <p:cNvSpPr txBox="1"/>
          <p:nvPr/>
        </p:nvSpPr>
        <p:spPr>
          <a:xfrm>
            <a:off x="2629251" y="2947072"/>
            <a:ext cx="19569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Neighborhoods</a:t>
            </a:r>
            <a:endParaRPr lang="en-US" sz="1400">
              <a:solidFill>
                <a:srgbClr val="3F3F3F"/>
              </a:solidFill>
              <a:latin typeface="Century Gothic"/>
            </a:endParaRPr>
          </a:p>
        </p:txBody>
      </p:sp>
      <p:sp>
        <p:nvSpPr>
          <p:cNvPr id="14" name="TextBox 13">
            <a:extLst>
              <a:ext uri="{FF2B5EF4-FFF2-40B4-BE49-F238E27FC236}">
                <a16:creationId xmlns:a16="http://schemas.microsoft.com/office/drawing/2014/main" id="{5D91FB5D-6A11-7595-A02E-10F662125576}"/>
              </a:ext>
            </a:extLst>
          </p:cNvPr>
          <p:cNvSpPr txBox="1"/>
          <p:nvPr/>
        </p:nvSpPr>
        <p:spPr>
          <a:xfrm>
            <a:off x="2154691" y="3271515"/>
            <a:ext cx="20987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Heat Mitigation Index</a:t>
            </a:r>
            <a:endParaRPr lang="en-US" sz="1400">
              <a:solidFill>
                <a:srgbClr val="3F3F3F"/>
              </a:solidFill>
              <a:latin typeface="Century Gothic"/>
            </a:endParaRPr>
          </a:p>
        </p:txBody>
      </p:sp>
      <p:grpSp>
        <p:nvGrpSpPr>
          <p:cNvPr id="19" name="Group 18">
            <a:extLst>
              <a:ext uri="{FF2B5EF4-FFF2-40B4-BE49-F238E27FC236}">
                <a16:creationId xmlns:a16="http://schemas.microsoft.com/office/drawing/2014/main" id="{395B6105-61C4-7ADF-923F-CCCC571E88E2}"/>
              </a:ext>
            </a:extLst>
          </p:cNvPr>
          <p:cNvGrpSpPr/>
          <p:nvPr/>
        </p:nvGrpSpPr>
        <p:grpSpPr>
          <a:xfrm>
            <a:off x="2507937" y="3527852"/>
            <a:ext cx="598548" cy="881601"/>
            <a:chOff x="2496813" y="3427735"/>
            <a:chExt cx="598548" cy="881601"/>
          </a:xfrm>
        </p:grpSpPr>
        <p:sp>
          <p:nvSpPr>
            <p:cNvPr id="15" name="TextBox 14">
              <a:extLst>
                <a:ext uri="{FF2B5EF4-FFF2-40B4-BE49-F238E27FC236}">
                  <a16:creationId xmlns:a16="http://schemas.microsoft.com/office/drawing/2014/main" id="{D141D8CD-26B7-364F-B484-FE2F2289C1B0}"/>
                </a:ext>
              </a:extLst>
            </p:cNvPr>
            <p:cNvSpPr txBox="1"/>
            <p:nvPr/>
          </p:nvSpPr>
          <p:spPr>
            <a:xfrm>
              <a:off x="2720170" y="4001559"/>
              <a:ext cx="326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0</a:t>
              </a:r>
            </a:p>
          </p:txBody>
        </p:sp>
        <p:sp>
          <p:nvSpPr>
            <p:cNvPr id="16" name="TextBox 15">
              <a:extLst>
                <a:ext uri="{FF2B5EF4-FFF2-40B4-BE49-F238E27FC236}">
                  <a16:creationId xmlns:a16="http://schemas.microsoft.com/office/drawing/2014/main" id="{4FADC0C9-B1EE-CE0B-B759-7B8101145AAE}"/>
                </a:ext>
              </a:extLst>
            </p:cNvPr>
            <p:cNvSpPr txBox="1"/>
            <p:nvPr/>
          </p:nvSpPr>
          <p:spPr>
            <a:xfrm>
              <a:off x="2715570" y="3427735"/>
              <a:ext cx="3797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1</a:t>
              </a:r>
            </a:p>
          </p:txBody>
        </p:sp>
        <p:pic>
          <p:nvPicPr>
            <p:cNvPr id="17" name="Picture 5" descr="Shape, rectangle&#10;&#10;Description automatically generated">
              <a:extLst>
                <a:ext uri="{FF2B5EF4-FFF2-40B4-BE49-F238E27FC236}">
                  <a16:creationId xmlns:a16="http://schemas.microsoft.com/office/drawing/2014/main" id="{CFB6D4DA-136C-F180-BBB6-FF762966A448}"/>
                </a:ext>
              </a:extLst>
            </p:cNvPr>
            <p:cNvPicPr>
              <a:picLocks noChangeAspect="1"/>
            </p:cNvPicPr>
            <p:nvPr/>
          </p:nvPicPr>
          <p:blipFill rotWithShape="1">
            <a:blip r:embed="rId6"/>
            <a:srcRect l="13459" t="51965" r="32394" b="6550"/>
            <a:stretch/>
          </p:blipFill>
          <p:spPr>
            <a:xfrm>
              <a:off x="2496813" y="3494476"/>
              <a:ext cx="287247" cy="660423"/>
            </a:xfrm>
            <a:prstGeom prst="rect">
              <a:avLst/>
            </a:prstGeom>
          </p:spPr>
        </p:pic>
      </p:grpSp>
      <p:pic>
        <p:nvPicPr>
          <p:cNvPr id="18" name="Picture 5" descr="Shape, rectangle&#10;&#10;Description automatically generated">
            <a:extLst>
              <a:ext uri="{FF2B5EF4-FFF2-40B4-BE49-F238E27FC236}">
                <a16:creationId xmlns:a16="http://schemas.microsoft.com/office/drawing/2014/main" id="{D1A7A0E1-E62D-8C26-6A9F-B8B5FFED13B4}"/>
              </a:ext>
            </a:extLst>
          </p:cNvPr>
          <p:cNvPicPr>
            <a:picLocks noChangeAspect="1"/>
          </p:cNvPicPr>
          <p:nvPr/>
        </p:nvPicPr>
        <p:blipFill rotWithShape="1">
          <a:blip r:embed="rId6"/>
          <a:srcRect l="8703" t="21631" r="30833" b="64691"/>
          <a:stretch/>
        </p:blipFill>
        <p:spPr>
          <a:xfrm>
            <a:off x="2395321" y="2986613"/>
            <a:ext cx="314113" cy="229530"/>
          </a:xfrm>
          <a:prstGeom prst="rect">
            <a:avLst/>
          </a:prstGeom>
        </p:spPr>
      </p:pic>
      <p:pic>
        <p:nvPicPr>
          <p:cNvPr id="20" name="Picture 20">
            <a:extLst>
              <a:ext uri="{FF2B5EF4-FFF2-40B4-BE49-F238E27FC236}">
                <a16:creationId xmlns:a16="http://schemas.microsoft.com/office/drawing/2014/main" id="{08469830-C7F1-E5A4-C101-1DF9D6068B31}"/>
              </a:ext>
            </a:extLst>
          </p:cNvPr>
          <p:cNvPicPr>
            <a:picLocks noChangeAspect="1"/>
          </p:cNvPicPr>
          <p:nvPr/>
        </p:nvPicPr>
        <p:blipFill>
          <a:blip r:embed="rId7"/>
          <a:stretch>
            <a:fillRect/>
          </a:stretch>
        </p:blipFill>
        <p:spPr>
          <a:xfrm>
            <a:off x="10313365" y="1027964"/>
            <a:ext cx="1828800" cy="285750"/>
          </a:xfrm>
          <a:prstGeom prst="rect">
            <a:avLst/>
          </a:prstGeom>
        </p:spPr>
      </p:pic>
      <p:pic>
        <p:nvPicPr>
          <p:cNvPr id="22" name="Picture 22" descr="Diagram&#10;&#10;Description automatically generated">
            <a:extLst>
              <a:ext uri="{FF2B5EF4-FFF2-40B4-BE49-F238E27FC236}">
                <a16:creationId xmlns:a16="http://schemas.microsoft.com/office/drawing/2014/main" id="{DE6B76F9-D316-0B70-882F-6CF7FE27D875}"/>
              </a:ext>
            </a:extLst>
          </p:cNvPr>
          <p:cNvPicPr>
            <a:picLocks noChangeAspect="1"/>
          </p:cNvPicPr>
          <p:nvPr/>
        </p:nvPicPr>
        <p:blipFill>
          <a:blip r:embed="rId8"/>
          <a:stretch>
            <a:fillRect/>
          </a:stretch>
        </p:blipFill>
        <p:spPr>
          <a:xfrm>
            <a:off x="11229975" y="5550296"/>
            <a:ext cx="876300" cy="952500"/>
          </a:xfrm>
          <a:prstGeom prst="rect">
            <a:avLst/>
          </a:prstGeom>
        </p:spPr>
      </p:pic>
      <p:sp>
        <p:nvSpPr>
          <p:cNvPr id="26" name="Rectangle: Rounded Corners 25">
            <a:extLst>
              <a:ext uri="{FF2B5EF4-FFF2-40B4-BE49-F238E27FC236}">
                <a16:creationId xmlns:a16="http://schemas.microsoft.com/office/drawing/2014/main" id="{4BDD688D-1D50-B99D-222D-215F92537B10}"/>
              </a:ext>
            </a:extLst>
          </p:cNvPr>
          <p:cNvSpPr/>
          <p:nvPr/>
        </p:nvSpPr>
        <p:spPr>
          <a:xfrm>
            <a:off x="2958194" y="5020604"/>
            <a:ext cx="1034143" cy="62593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lumMod val="75000"/>
                    <a:lumOff val="25000"/>
                  </a:schemeClr>
                </a:solidFill>
                <a:latin typeface="Century Gothic"/>
                <a:cs typeface="Calibri"/>
              </a:rPr>
              <a:t>Mean = 0.30</a:t>
            </a:r>
            <a:endParaRPr lang="en-US" sz="1600">
              <a:solidFill>
                <a:schemeClr val="tx1">
                  <a:lumMod val="75000"/>
                  <a:lumOff val="25000"/>
                </a:schemeClr>
              </a:solidFill>
              <a:latin typeface="Century Gothic"/>
            </a:endParaRPr>
          </a:p>
        </p:txBody>
      </p:sp>
      <p:sp>
        <p:nvSpPr>
          <p:cNvPr id="28" name="Rectangle: Rounded Corners 27">
            <a:extLst>
              <a:ext uri="{FF2B5EF4-FFF2-40B4-BE49-F238E27FC236}">
                <a16:creationId xmlns:a16="http://schemas.microsoft.com/office/drawing/2014/main" id="{C987EF9D-3E01-35F3-2F4F-E6862238A778}"/>
              </a:ext>
            </a:extLst>
          </p:cNvPr>
          <p:cNvSpPr/>
          <p:nvPr/>
        </p:nvSpPr>
        <p:spPr>
          <a:xfrm>
            <a:off x="6963784" y="5020604"/>
            <a:ext cx="1034143" cy="62593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lumMod val="75000"/>
                    <a:lumOff val="25000"/>
                  </a:schemeClr>
                </a:solidFill>
                <a:latin typeface="Century Gothic"/>
                <a:cs typeface="Calibri"/>
              </a:rPr>
              <a:t>Mean = 0.31</a:t>
            </a:r>
            <a:endParaRPr lang="en-US" sz="1600">
              <a:solidFill>
                <a:schemeClr val="tx1">
                  <a:lumMod val="75000"/>
                  <a:lumOff val="25000"/>
                </a:schemeClr>
              </a:solidFill>
              <a:latin typeface="Century Gothic"/>
            </a:endParaRPr>
          </a:p>
        </p:txBody>
      </p:sp>
      <p:sp>
        <p:nvSpPr>
          <p:cNvPr id="30" name="Rectangle: Rounded Corners 29">
            <a:extLst>
              <a:ext uri="{FF2B5EF4-FFF2-40B4-BE49-F238E27FC236}">
                <a16:creationId xmlns:a16="http://schemas.microsoft.com/office/drawing/2014/main" id="{2A5471B3-C7F8-AE34-2BA2-9BFE5383B730}"/>
              </a:ext>
            </a:extLst>
          </p:cNvPr>
          <p:cNvSpPr/>
          <p:nvPr/>
        </p:nvSpPr>
        <p:spPr>
          <a:xfrm>
            <a:off x="11053193" y="5020604"/>
            <a:ext cx="1034143" cy="62593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lumMod val="75000"/>
                    <a:lumOff val="25000"/>
                  </a:schemeClr>
                </a:solidFill>
                <a:latin typeface="Century Gothic"/>
                <a:cs typeface="Calibri"/>
              </a:rPr>
              <a:t>Mean = 0.33</a:t>
            </a:r>
            <a:endParaRPr lang="en-US" sz="1600">
              <a:solidFill>
                <a:schemeClr val="tx1">
                  <a:lumMod val="75000"/>
                  <a:lumOff val="25000"/>
                </a:schemeClr>
              </a:solidFill>
              <a:latin typeface="Century Gothic"/>
            </a:endParaRPr>
          </a:p>
        </p:txBody>
      </p:sp>
    </p:spTree>
    <p:extLst>
      <p:ext uri="{BB962C8B-B14F-4D97-AF65-F5344CB8AC3E}">
        <p14:creationId xmlns:p14="http://schemas.microsoft.com/office/powerpoint/2010/main" val="183747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descr="Map&#10;&#10;Description automatically generated">
            <a:extLst>
              <a:ext uri="{FF2B5EF4-FFF2-40B4-BE49-F238E27FC236}">
                <a16:creationId xmlns:a16="http://schemas.microsoft.com/office/drawing/2014/main" id="{48532A61-2B32-4D7F-3F53-513724EE8744}"/>
              </a:ext>
            </a:extLst>
          </p:cNvPr>
          <p:cNvPicPr>
            <a:picLocks noChangeAspect="1"/>
          </p:cNvPicPr>
          <p:nvPr/>
        </p:nvPicPr>
        <p:blipFill>
          <a:blip r:embed="rId3"/>
          <a:stretch>
            <a:fillRect/>
          </a:stretch>
        </p:blipFill>
        <p:spPr>
          <a:xfrm>
            <a:off x="2290" y="973631"/>
            <a:ext cx="4294415" cy="5572953"/>
          </a:xfrm>
          <a:prstGeom prst="rect">
            <a:avLst/>
          </a:prstGeom>
        </p:spPr>
      </p:pic>
      <p:pic>
        <p:nvPicPr>
          <p:cNvPr id="4" name="Picture 23" descr="Map&#10;&#10;Description automatically generated">
            <a:extLst>
              <a:ext uri="{FF2B5EF4-FFF2-40B4-BE49-F238E27FC236}">
                <a16:creationId xmlns:a16="http://schemas.microsoft.com/office/drawing/2014/main" id="{B1911DC1-17A2-D2DA-316B-DE50ACD48001}"/>
              </a:ext>
            </a:extLst>
          </p:cNvPr>
          <p:cNvPicPr>
            <a:picLocks noChangeAspect="1"/>
          </p:cNvPicPr>
          <p:nvPr/>
        </p:nvPicPr>
        <p:blipFill>
          <a:blip r:embed="rId4"/>
          <a:stretch>
            <a:fillRect/>
          </a:stretch>
        </p:blipFill>
        <p:spPr>
          <a:xfrm>
            <a:off x="4118137" y="980981"/>
            <a:ext cx="4295010" cy="5563483"/>
          </a:xfrm>
          <a:prstGeom prst="rect">
            <a:avLst/>
          </a:prstGeom>
        </p:spPr>
      </p:pic>
      <p:pic>
        <p:nvPicPr>
          <p:cNvPr id="24" name="Picture 24" descr="Map&#10;&#10;Description automatically generated">
            <a:extLst>
              <a:ext uri="{FF2B5EF4-FFF2-40B4-BE49-F238E27FC236}">
                <a16:creationId xmlns:a16="http://schemas.microsoft.com/office/drawing/2014/main" id="{54543B2F-5BA4-8FA9-A575-A743D79F3B41}"/>
              </a:ext>
            </a:extLst>
          </p:cNvPr>
          <p:cNvPicPr>
            <a:picLocks noChangeAspect="1"/>
          </p:cNvPicPr>
          <p:nvPr/>
        </p:nvPicPr>
        <p:blipFill rotWithShape="1">
          <a:blip r:embed="rId5"/>
          <a:srcRect t="57" r="3366" b="-122"/>
          <a:stretch/>
        </p:blipFill>
        <p:spPr>
          <a:xfrm>
            <a:off x="8071361" y="977803"/>
            <a:ext cx="4139698" cy="5572676"/>
          </a:xfrm>
          <a:prstGeom prst="rect">
            <a:avLst/>
          </a:prstGeom>
        </p:spPr>
      </p:pic>
      <p:sp>
        <p:nvSpPr>
          <p:cNvPr id="8" name="TextBox 7">
            <a:extLst>
              <a:ext uri="{FF2B5EF4-FFF2-40B4-BE49-F238E27FC236}">
                <a16:creationId xmlns:a16="http://schemas.microsoft.com/office/drawing/2014/main" id="{517B49FF-B401-3371-4CEF-B20B9AB69E3B}"/>
              </a:ext>
            </a:extLst>
          </p:cNvPr>
          <p:cNvSpPr txBox="1"/>
          <p:nvPr/>
        </p:nvSpPr>
        <p:spPr>
          <a:xfrm>
            <a:off x="2101728" y="1398552"/>
            <a:ext cx="18900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Current Heat Mitigation: 26% Canopy Cover</a:t>
            </a:r>
            <a:endParaRPr lang="en-US">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99CA1714-480A-9D18-0ADE-2812875BBB88}"/>
              </a:ext>
            </a:extLst>
          </p:cNvPr>
          <p:cNvSpPr txBox="1"/>
          <p:nvPr/>
        </p:nvSpPr>
        <p:spPr>
          <a:xfrm>
            <a:off x="6178792" y="1425062"/>
            <a:ext cx="18903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Modeled Heat Mitigation: 30% Canopy Cover</a:t>
            </a:r>
            <a:endParaRPr lang="en-US">
              <a:solidFill>
                <a:srgbClr val="3F3F3F"/>
              </a:solidFill>
              <a:latin typeface="Century Gothic"/>
            </a:endParaRPr>
          </a:p>
        </p:txBody>
      </p:sp>
      <p:sp>
        <p:nvSpPr>
          <p:cNvPr id="12" name="TextBox 11">
            <a:extLst>
              <a:ext uri="{FF2B5EF4-FFF2-40B4-BE49-F238E27FC236}">
                <a16:creationId xmlns:a16="http://schemas.microsoft.com/office/drawing/2014/main" id="{8FF5C8A9-98F2-3887-38FC-8C40981C6D55}"/>
              </a:ext>
            </a:extLst>
          </p:cNvPr>
          <p:cNvSpPr txBox="1"/>
          <p:nvPr/>
        </p:nvSpPr>
        <p:spPr>
          <a:xfrm>
            <a:off x="10182287" y="1398552"/>
            <a:ext cx="185493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Modeled Heat Mitigation: 40% Canopy Cover</a:t>
            </a:r>
            <a:endParaRPr lang="en-US">
              <a:solidFill>
                <a:srgbClr val="3F3F3F"/>
              </a:solidFill>
              <a:latin typeface="Century Gothic"/>
            </a:endParaRPr>
          </a:p>
        </p:txBody>
      </p:sp>
      <p:sp>
        <p:nvSpPr>
          <p:cNvPr id="10" name="TextBox 9">
            <a:extLst>
              <a:ext uri="{FF2B5EF4-FFF2-40B4-BE49-F238E27FC236}">
                <a16:creationId xmlns:a16="http://schemas.microsoft.com/office/drawing/2014/main" id="{9F1AD2AB-2446-C7CD-600B-94A9994E6EB0}"/>
              </a:ext>
            </a:extLst>
          </p:cNvPr>
          <p:cNvSpPr txBox="1"/>
          <p:nvPr/>
        </p:nvSpPr>
        <p:spPr>
          <a:xfrm>
            <a:off x="2662089" y="2947072"/>
            <a:ext cx="19569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Neighborhoods</a:t>
            </a:r>
            <a:endParaRPr lang="en-US" sz="1400">
              <a:solidFill>
                <a:srgbClr val="3F3F3F"/>
              </a:solidFill>
              <a:latin typeface="Century Gothic"/>
            </a:endParaRPr>
          </a:p>
        </p:txBody>
      </p:sp>
      <p:sp>
        <p:nvSpPr>
          <p:cNvPr id="14" name="TextBox 13">
            <a:extLst>
              <a:ext uri="{FF2B5EF4-FFF2-40B4-BE49-F238E27FC236}">
                <a16:creationId xmlns:a16="http://schemas.microsoft.com/office/drawing/2014/main" id="{5D91FB5D-6A11-7595-A02E-10F662125576}"/>
              </a:ext>
            </a:extLst>
          </p:cNvPr>
          <p:cNvSpPr txBox="1"/>
          <p:nvPr/>
        </p:nvSpPr>
        <p:spPr>
          <a:xfrm>
            <a:off x="2150627" y="3274510"/>
            <a:ext cx="20987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Heat Mitigation Index</a:t>
            </a:r>
            <a:endParaRPr lang="en-US" sz="1400">
              <a:solidFill>
                <a:srgbClr val="3F3F3F"/>
              </a:solidFill>
              <a:latin typeface="Century Gothic"/>
            </a:endParaRPr>
          </a:p>
        </p:txBody>
      </p:sp>
      <p:grpSp>
        <p:nvGrpSpPr>
          <p:cNvPr id="19" name="Group 18">
            <a:extLst>
              <a:ext uri="{FF2B5EF4-FFF2-40B4-BE49-F238E27FC236}">
                <a16:creationId xmlns:a16="http://schemas.microsoft.com/office/drawing/2014/main" id="{395B6105-61C4-7ADF-923F-CCCC571E88E2}"/>
              </a:ext>
            </a:extLst>
          </p:cNvPr>
          <p:cNvGrpSpPr/>
          <p:nvPr/>
        </p:nvGrpSpPr>
        <p:grpSpPr>
          <a:xfrm>
            <a:off x="2507396" y="3491235"/>
            <a:ext cx="598548" cy="881601"/>
            <a:chOff x="2496813" y="3427735"/>
            <a:chExt cx="598548" cy="881601"/>
          </a:xfrm>
        </p:grpSpPr>
        <p:sp>
          <p:nvSpPr>
            <p:cNvPr id="15" name="TextBox 14">
              <a:extLst>
                <a:ext uri="{FF2B5EF4-FFF2-40B4-BE49-F238E27FC236}">
                  <a16:creationId xmlns:a16="http://schemas.microsoft.com/office/drawing/2014/main" id="{D141D8CD-26B7-364F-B484-FE2F2289C1B0}"/>
                </a:ext>
              </a:extLst>
            </p:cNvPr>
            <p:cNvSpPr txBox="1"/>
            <p:nvPr/>
          </p:nvSpPr>
          <p:spPr>
            <a:xfrm>
              <a:off x="2720170" y="4001559"/>
              <a:ext cx="326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0</a:t>
              </a:r>
            </a:p>
          </p:txBody>
        </p:sp>
        <p:sp>
          <p:nvSpPr>
            <p:cNvPr id="16" name="TextBox 15">
              <a:extLst>
                <a:ext uri="{FF2B5EF4-FFF2-40B4-BE49-F238E27FC236}">
                  <a16:creationId xmlns:a16="http://schemas.microsoft.com/office/drawing/2014/main" id="{4FADC0C9-B1EE-CE0B-B759-7B8101145AAE}"/>
                </a:ext>
              </a:extLst>
            </p:cNvPr>
            <p:cNvSpPr txBox="1"/>
            <p:nvPr/>
          </p:nvSpPr>
          <p:spPr>
            <a:xfrm>
              <a:off x="2715570" y="3427735"/>
              <a:ext cx="3797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1</a:t>
              </a:r>
            </a:p>
          </p:txBody>
        </p:sp>
        <p:pic>
          <p:nvPicPr>
            <p:cNvPr id="17" name="Picture 5" descr="Shape, rectangle&#10;&#10;Description automatically generated">
              <a:extLst>
                <a:ext uri="{FF2B5EF4-FFF2-40B4-BE49-F238E27FC236}">
                  <a16:creationId xmlns:a16="http://schemas.microsoft.com/office/drawing/2014/main" id="{CFB6D4DA-136C-F180-BBB6-FF762966A448}"/>
                </a:ext>
              </a:extLst>
            </p:cNvPr>
            <p:cNvPicPr>
              <a:picLocks noChangeAspect="1"/>
            </p:cNvPicPr>
            <p:nvPr/>
          </p:nvPicPr>
          <p:blipFill rotWithShape="1">
            <a:blip r:embed="rId6"/>
            <a:srcRect l="13459" t="51965" r="32394" b="6550"/>
            <a:stretch/>
          </p:blipFill>
          <p:spPr>
            <a:xfrm>
              <a:off x="2496813" y="3494476"/>
              <a:ext cx="287247" cy="660423"/>
            </a:xfrm>
            <a:prstGeom prst="rect">
              <a:avLst/>
            </a:prstGeom>
          </p:spPr>
        </p:pic>
      </p:grpSp>
      <p:pic>
        <p:nvPicPr>
          <p:cNvPr id="18" name="Picture 5" descr="Shape, rectangle&#10;&#10;Description automatically generated">
            <a:extLst>
              <a:ext uri="{FF2B5EF4-FFF2-40B4-BE49-F238E27FC236}">
                <a16:creationId xmlns:a16="http://schemas.microsoft.com/office/drawing/2014/main" id="{D1A7A0E1-E62D-8C26-6A9F-B8B5FFED13B4}"/>
              </a:ext>
            </a:extLst>
          </p:cNvPr>
          <p:cNvPicPr>
            <a:picLocks noChangeAspect="1"/>
          </p:cNvPicPr>
          <p:nvPr/>
        </p:nvPicPr>
        <p:blipFill rotWithShape="1">
          <a:blip r:embed="rId6"/>
          <a:srcRect l="8703" t="21631" r="30833" b="64691"/>
          <a:stretch/>
        </p:blipFill>
        <p:spPr>
          <a:xfrm>
            <a:off x="2394787" y="2986613"/>
            <a:ext cx="314113" cy="229530"/>
          </a:xfrm>
          <a:prstGeom prst="rect">
            <a:avLst/>
          </a:prstGeom>
        </p:spPr>
      </p:pic>
      <p:pic>
        <p:nvPicPr>
          <p:cNvPr id="20" name="Picture 20">
            <a:extLst>
              <a:ext uri="{FF2B5EF4-FFF2-40B4-BE49-F238E27FC236}">
                <a16:creationId xmlns:a16="http://schemas.microsoft.com/office/drawing/2014/main" id="{08469830-C7F1-E5A4-C101-1DF9D6068B31}"/>
              </a:ext>
            </a:extLst>
          </p:cNvPr>
          <p:cNvPicPr>
            <a:picLocks noChangeAspect="1"/>
          </p:cNvPicPr>
          <p:nvPr/>
        </p:nvPicPr>
        <p:blipFill>
          <a:blip r:embed="rId7"/>
          <a:stretch>
            <a:fillRect/>
          </a:stretch>
        </p:blipFill>
        <p:spPr>
          <a:xfrm>
            <a:off x="10313365" y="1027964"/>
            <a:ext cx="1828800" cy="285750"/>
          </a:xfrm>
          <a:prstGeom prst="rect">
            <a:avLst/>
          </a:prstGeom>
        </p:spPr>
      </p:pic>
      <p:pic>
        <p:nvPicPr>
          <p:cNvPr id="22" name="Picture 22" descr="Diagram&#10;&#10;Description automatically generated">
            <a:extLst>
              <a:ext uri="{FF2B5EF4-FFF2-40B4-BE49-F238E27FC236}">
                <a16:creationId xmlns:a16="http://schemas.microsoft.com/office/drawing/2014/main" id="{DE6B76F9-D316-0B70-882F-6CF7FE27D875}"/>
              </a:ext>
            </a:extLst>
          </p:cNvPr>
          <p:cNvPicPr>
            <a:picLocks noChangeAspect="1"/>
          </p:cNvPicPr>
          <p:nvPr/>
        </p:nvPicPr>
        <p:blipFill>
          <a:blip r:embed="rId8"/>
          <a:stretch>
            <a:fillRect/>
          </a:stretch>
        </p:blipFill>
        <p:spPr>
          <a:xfrm>
            <a:off x="11229975" y="5597921"/>
            <a:ext cx="876300" cy="952500"/>
          </a:xfrm>
          <a:prstGeom prst="rect">
            <a:avLst/>
          </a:prstGeom>
        </p:spPr>
      </p:pic>
      <p:sp>
        <p:nvSpPr>
          <p:cNvPr id="25" name="Rectangle: Rounded Corners 24">
            <a:extLst>
              <a:ext uri="{FF2B5EF4-FFF2-40B4-BE49-F238E27FC236}">
                <a16:creationId xmlns:a16="http://schemas.microsoft.com/office/drawing/2014/main" id="{FBFD5388-DF88-4018-C303-0EEA874139F3}"/>
              </a:ext>
            </a:extLst>
          </p:cNvPr>
          <p:cNvSpPr/>
          <p:nvPr/>
        </p:nvSpPr>
        <p:spPr>
          <a:xfrm>
            <a:off x="2958194" y="5048777"/>
            <a:ext cx="1034143" cy="62593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3F3F3F"/>
                </a:solidFill>
                <a:latin typeface="Century Gothic"/>
                <a:cs typeface="Calibri"/>
              </a:rPr>
              <a:t>Mean = 0.30</a:t>
            </a:r>
            <a:endParaRPr lang="en-US" sz="1600">
              <a:solidFill>
                <a:srgbClr val="3F3F3F"/>
              </a:solidFill>
              <a:latin typeface="Century Gothic"/>
            </a:endParaRPr>
          </a:p>
        </p:txBody>
      </p:sp>
      <p:sp>
        <p:nvSpPr>
          <p:cNvPr id="27" name="Rectangle: Rounded Corners 26">
            <a:extLst>
              <a:ext uri="{FF2B5EF4-FFF2-40B4-BE49-F238E27FC236}">
                <a16:creationId xmlns:a16="http://schemas.microsoft.com/office/drawing/2014/main" id="{7EAAD311-B5A4-FEE3-E618-42ED03AE90A6}"/>
              </a:ext>
            </a:extLst>
          </p:cNvPr>
          <p:cNvSpPr/>
          <p:nvPr/>
        </p:nvSpPr>
        <p:spPr>
          <a:xfrm>
            <a:off x="6974785" y="5048776"/>
            <a:ext cx="1034143" cy="63273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3F3F3F"/>
                </a:solidFill>
                <a:latin typeface="Century Gothic"/>
                <a:cs typeface="Calibri"/>
              </a:rPr>
              <a:t>Mean = 0.32</a:t>
            </a:r>
          </a:p>
        </p:txBody>
      </p:sp>
      <p:sp>
        <p:nvSpPr>
          <p:cNvPr id="28" name="Rectangle: Rounded Corners 27">
            <a:extLst>
              <a:ext uri="{FF2B5EF4-FFF2-40B4-BE49-F238E27FC236}">
                <a16:creationId xmlns:a16="http://schemas.microsoft.com/office/drawing/2014/main" id="{6A5760C5-7885-96CC-C495-5F92722DE7EA}"/>
              </a:ext>
            </a:extLst>
          </p:cNvPr>
          <p:cNvSpPr/>
          <p:nvPr/>
        </p:nvSpPr>
        <p:spPr>
          <a:xfrm>
            <a:off x="11112499" y="5054338"/>
            <a:ext cx="1027339" cy="625929"/>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3F3F3F"/>
                </a:solidFill>
                <a:latin typeface="Century Gothic"/>
                <a:cs typeface="Calibri"/>
              </a:rPr>
              <a:t>Mean = 0.37</a:t>
            </a:r>
            <a:endParaRPr lang="en-US" sz="1600">
              <a:solidFill>
                <a:srgbClr val="3F3F3F"/>
              </a:solidFill>
              <a:latin typeface="Century Gothic"/>
            </a:endParaRPr>
          </a:p>
        </p:txBody>
      </p:sp>
      <p:sp>
        <p:nvSpPr>
          <p:cNvPr id="7" name="TextBox 6">
            <a:extLst>
              <a:ext uri="{FF2B5EF4-FFF2-40B4-BE49-F238E27FC236}">
                <a16:creationId xmlns:a16="http://schemas.microsoft.com/office/drawing/2014/main" id="{5DD7B346-7CD5-67B4-F3F6-8F0BB9BA3300}"/>
              </a:ext>
            </a:extLst>
          </p:cNvPr>
          <p:cNvSpPr txBox="1"/>
          <p:nvPr/>
        </p:nvSpPr>
        <p:spPr>
          <a:xfrm>
            <a:off x="286044" y="208332"/>
            <a:ext cx="104376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InVEST RESULTS: County-wide Mitigation</a:t>
            </a:r>
            <a:endParaRPr lang="en-US"/>
          </a:p>
        </p:txBody>
      </p:sp>
      <p:pic>
        <p:nvPicPr>
          <p:cNvPr id="2" name="Picture 5">
            <a:extLst>
              <a:ext uri="{FF2B5EF4-FFF2-40B4-BE49-F238E27FC236}">
                <a16:creationId xmlns:a16="http://schemas.microsoft.com/office/drawing/2014/main" id="{B88B3F9A-64EB-0155-BF24-9A43B9E0887A}"/>
              </a:ext>
            </a:extLst>
          </p:cNvPr>
          <p:cNvPicPr>
            <a:picLocks noChangeAspect="1"/>
          </p:cNvPicPr>
          <p:nvPr/>
        </p:nvPicPr>
        <p:blipFill rotWithShape="1">
          <a:blip r:embed="rId6"/>
          <a:srcRect l="8333" t="6443" r="25672" b="81130"/>
          <a:stretch/>
        </p:blipFill>
        <p:spPr>
          <a:xfrm>
            <a:off x="2388007" y="2696723"/>
            <a:ext cx="342846" cy="208540"/>
          </a:xfrm>
          <a:prstGeom prst="rect">
            <a:avLst/>
          </a:prstGeom>
        </p:spPr>
      </p:pic>
      <p:sp>
        <p:nvSpPr>
          <p:cNvPr id="5" name="TextBox 4">
            <a:extLst>
              <a:ext uri="{FF2B5EF4-FFF2-40B4-BE49-F238E27FC236}">
                <a16:creationId xmlns:a16="http://schemas.microsoft.com/office/drawing/2014/main" id="{F428E131-BA50-4193-D244-48E8D327C6C9}"/>
              </a:ext>
            </a:extLst>
          </p:cNvPr>
          <p:cNvSpPr txBox="1"/>
          <p:nvPr/>
        </p:nvSpPr>
        <p:spPr>
          <a:xfrm>
            <a:off x="2640376" y="2642853"/>
            <a:ext cx="19569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City Boundary</a:t>
            </a:r>
            <a:endParaRPr lang="en-US" sz="1400">
              <a:solidFill>
                <a:srgbClr val="3F3F3F"/>
              </a:solidFill>
              <a:latin typeface="Century Gothic"/>
            </a:endParaRPr>
          </a:p>
        </p:txBody>
      </p:sp>
    </p:spTree>
    <p:extLst>
      <p:ext uri="{BB962C8B-B14F-4D97-AF65-F5344CB8AC3E}">
        <p14:creationId xmlns:p14="http://schemas.microsoft.com/office/powerpoint/2010/main" val="3918799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3" descr="Map&#10;&#10;Description automatically generated">
            <a:extLst>
              <a:ext uri="{FF2B5EF4-FFF2-40B4-BE49-F238E27FC236}">
                <a16:creationId xmlns:a16="http://schemas.microsoft.com/office/drawing/2014/main" id="{3C8FDF4E-5B5F-105B-5171-83C3DB30F9EE}"/>
              </a:ext>
            </a:extLst>
          </p:cNvPr>
          <p:cNvPicPr>
            <a:picLocks noChangeAspect="1"/>
          </p:cNvPicPr>
          <p:nvPr/>
        </p:nvPicPr>
        <p:blipFill>
          <a:blip r:embed="rId3"/>
          <a:stretch>
            <a:fillRect/>
          </a:stretch>
        </p:blipFill>
        <p:spPr>
          <a:xfrm>
            <a:off x="2290" y="783132"/>
            <a:ext cx="4539343" cy="5890451"/>
          </a:xfrm>
          <a:prstGeom prst="rect">
            <a:avLst/>
          </a:prstGeom>
        </p:spPr>
      </p:pic>
      <p:sp>
        <p:nvSpPr>
          <p:cNvPr id="11" name="Rectangle 10">
            <a:extLst>
              <a:ext uri="{FF2B5EF4-FFF2-40B4-BE49-F238E27FC236}">
                <a16:creationId xmlns:a16="http://schemas.microsoft.com/office/drawing/2014/main" id="{9D4541F6-DB53-8E67-31C5-0CE264DEFD60}"/>
              </a:ext>
            </a:extLst>
          </p:cNvPr>
          <p:cNvSpPr/>
          <p:nvPr/>
        </p:nvSpPr>
        <p:spPr>
          <a:xfrm>
            <a:off x="1299931" y="2771347"/>
            <a:ext cx="413120" cy="30443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B8F0E2-FDF5-CF41-BD8E-DBC19F2F9869}"/>
              </a:ext>
            </a:extLst>
          </p:cNvPr>
          <p:cNvSpPr/>
          <p:nvPr/>
        </p:nvSpPr>
        <p:spPr>
          <a:xfrm>
            <a:off x="4444205" y="775048"/>
            <a:ext cx="7748623" cy="5887417"/>
          </a:xfrm>
          <a:prstGeom prst="rect">
            <a:avLst/>
          </a:prstGeom>
          <a:solidFill>
            <a:srgbClr val="6FD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553760E-6DE2-002D-80F0-3734D6940A98}"/>
              </a:ext>
            </a:extLst>
          </p:cNvPr>
          <p:cNvCxnSpPr/>
          <p:nvPr/>
        </p:nvCxnSpPr>
        <p:spPr>
          <a:xfrm flipV="1">
            <a:off x="1725779" y="876106"/>
            <a:ext cx="1426893" cy="1885864"/>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C7B08FC-81D1-E62C-61E8-8CBB4B472F64}"/>
              </a:ext>
            </a:extLst>
          </p:cNvPr>
          <p:cNvCxnSpPr/>
          <p:nvPr/>
        </p:nvCxnSpPr>
        <p:spPr>
          <a:xfrm flipV="1">
            <a:off x="1707573" y="3005234"/>
            <a:ext cx="1463985" cy="62314"/>
          </a:xfrm>
          <a:prstGeom prst="straightConnector1">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527E86-724C-40B8-9A5D-D1559EE385D4}"/>
              </a:ext>
            </a:extLst>
          </p:cNvPr>
          <p:cNvSpPr txBox="1"/>
          <p:nvPr/>
        </p:nvSpPr>
        <p:spPr>
          <a:xfrm>
            <a:off x="3293046" y="2997468"/>
            <a:ext cx="22937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Calibri"/>
              </a:rPr>
              <a:t>Current 26% Canopy </a:t>
            </a:r>
            <a:r>
              <a:rPr lang="en-US">
                <a:solidFill>
                  <a:schemeClr val="tx1">
                    <a:lumMod val="75000"/>
                    <a:lumOff val="25000"/>
                  </a:schemeClr>
                </a:solidFill>
                <a:latin typeface="Century Gothic"/>
                <a:cs typeface="Calibri"/>
              </a:rPr>
              <a:t>Cover</a:t>
            </a:r>
            <a:endParaRPr lang="en-US">
              <a:solidFill>
                <a:schemeClr val="tx1">
                  <a:lumMod val="75000"/>
                  <a:lumOff val="25000"/>
                </a:schemeClr>
              </a:solidFill>
              <a:latin typeface="Century Gothic"/>
            </a:endParaRPr>
          </a:p>
        </p:txBody>
      </p:sp>
      <p:sp>
        <p:nvSpPr>
          <p:cNvPr id="22" name="TextBox 21">
            <a:extLst>
              <a:ext uri="{FF2B5EF4-FFF2-40B4-BE49-F238E27FC236}">
                <a16:creationId xmlns:a16="http://schemas.microsoft.com/office/drawing/2014/main" id="{E8A3E5FC-937A-26F5-E806-F0478707F32C}"/>
              </a:ext>
            </a:extLst>
          </p:cNvPr>
          <p:cNvSpPr txBox="1"/>
          <p:nvPr/>
        </p:nvSpPr>
        <p:spPr>
          <a:xfrm>
            <a:off x="6516718" y="4245640"/>
            <a:ext cx="18573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Calibri"/>
              </a:rPr>
              <a:t>Modeled 30% Canopy Cover</a:t>
            </a:r>
            <a:endParaRPr lang="en-US">
              <a:solidFill>
                <a:srgbClr val="3F3F3F"/>
              </a:solidFill>
              <a:latin typeface="Century Gothic"/>
            </a:endParaRPr>
          </a:p>
        </p:txBody>
      </p:sp>
      <p:sp>
        <p:nvSpPr>
          <p:cNvPr id="23" name="TextBox 22">
            <a:extLst>
              <a:ext uri="{FF2B5EF4-FFF2-40B4-BE49-F238E27FC236}">
                <a16:creationId xmlns:a16="http://schemas.microsoft.com/office/drawing/2014/main" id="{311A3761-1AB4-50DC-0909-C853BF17EED8}"/>
              </a:ext>
            </a:extLst>
          </p:cNvPr>
          <p:cNvSpPr txBox="1"/>
          <p:nvPr/>
        </p:nvSpPr>
        <p:spPr>
          <a:xfrm>
            <a:off x="9369591" y="5371703"/>
            <a:ext cx="1893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3F3F3F"/>
                </a:solidFill>
                <a:latin typeface="Century Gothic"/>
                <a:cs typeface="Calibri"/>
              </a:rPr>
              <a:t>Modeled 40% Canopy Cover</a:t>
            </a:r>
            <a:endParaRPr lang="en-US">
              <a:solidFill>
                <a:srgbClr val="3F3F3F"/>
              </a:solidFill>
              <a:latin typeface="Century Gothic"/>
            </a:endParaRPr>
          </a:p>
        </p:txBody>
      </p:sp>
      <p:grpSp>
        <p:nvGrpSpPr>
          <p:cNvPr id="7" name="Group 6">
            <a:extLst>
              <a:ext uri="{FF2B5EF4-FFF2-40B4-BE49-F238E27FC236}">
                <a16:creationId xmlns:a16="http://schemas.microsoft.com/office/drawing/2014/main" id="{B636FFD8-A3FD-0BC7-2813-FF4D69357B77}"/>
              </a:ext>
            </a:extLst>
          </p:cNvPr>
          <p:cNvGrpSpPr/>
          <p:nvPr/>
        </p:nvGrpSpPr>
        <p:grpSpPr>
          <a:xfrm>
            <a:off x="3342157" y="5689923"/>
            <a:ext cx="598548" cy="881601"/>
            <a:chOff x="2496813" y="3427735"/>
            <a:chExt cx="598548" cy="881601"/>
          </a:xfrm>
        </p:grpSpPr>
        <p:sp>
          <p:nvSpPr>
            <p:cNvPr id="4" name="TextBox 3">
              <a:extLst>
                <a:ext uri="{FF2B5EF4-FFF2-40B4-BE49-F238E27FC236}">
                  <a16:creationId xmlns:a16="http://schemas.microsoft.com/office/drawing/2014/main" id="{23AB428C-D242-36AA-802E-0A512E3E3E4B}"/>
                </a:ext>
              </a:extLst>
            </p:cNvPr>
            <p:cNvSpPr txBox="1"/>
            <p:nvPr/>
          </p:nvSpPr>
          <p:spPr>
            <a:xfrm>
              <a:off x="2720170" y="4001559"/>
              <a:ext cx="3266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0</a:t>
              </a:r>
            </a:p>
          </p:txBody>
        </p:sp>
        <p:sp>
          <p:nvSpPr>
            <p:cNvPr id="5" name="TextBox 4">
              <a:extLst>
                <a:ext uri="{FF2B5EF4-FFF2-40B4-BE49-F238E27FC236}">
                  <a16:creationId xmlns:a16="http://schemas.microsoft.com/office/drawing/2014/main" id="{D1367C4A-5387-C35D-7559-00662D106705}"/>
                </a:ext>
              </a:extLst>
            </p:cNvPr>
            <p:cNvSpPr txBox="1"/>
            <p:nvPr/>
          </p:nvSpPr>
          <p:spPr>
            <a:xfrm>
              <a:off x="2715570" y="3427735"/>
              <a:ext cx="3797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1</a:t>
              </a:r>
            </a:p>
          </p:txBody>
        </p:sp>
        <p:pic>
          <p:nvPicPr>
            <p:cNvPr id="6" name="Picture 5" descr="Shape, rectangle&#10;&#10;Description automatically generated">
              <a:extLst>
                <a:ext uri="{FF2B5EF4-FFF2-40B4-BE49-F238E27FC236}">
                  <a16:creationId xmlns:a16="http://schemas.microsoft.com/office/drawing/2014/main" id="{F7EBFF12-78DB-B467-57DE-28B2F6797F14}"/>
                </a:ext>
              </a:extLst>
            </p:cNvPr>
            <p:cNvPicPr>
              <a:picLocks noChangeAspect="1"/>
            </p:cNvPicPr>
            <p:nvPr/>
          </p:nvPicPr>
          <p:blipFill rotWithShape="1">
            <a:blip r:embed="rId4"/>
            <a:srcRect l="13459" t="51965" r="32394" b="6550"/>
            <a:stretch/>
          </p:blipFill>
          <p:spPr>
            <a:xfrm>
              <a:off x="2496813" y="3494476"/>
              <a:ext cx="287247" cy="660423"/>
            </a:xfrm>
            <a:prstGeom prst="rect">
              <a:avLst/>
            </a:prstGeom>
          </p:spPr>
        </p:pic>
      </p:grpSp>
      <p:sp>
        <p:nvSpPr>
          <p:cNvPr id="10" name="TextBox 9">
            <a:extLst>
              <a:ext uri="{FF2B5EF4-FFF2-40B4-BE49-F238E27FC236}">
                <a16:creationId xmlns:a16="http://schemas.microsoft.com/office/drawing/2014/main" id="{F9E2F1A3-6988-6F2C-DE04-4BD4B28D21EE}"/>
              </a:ext>
            </a:extLst>
          </p:cNvPr>
          <p:cNvSpPr txBox="1"/>
          <p:nvPr/>
        </p:nvSpPr>
        <p:spPr>
          <a:xfrm>
            <a:off x="3050548" y="5430457"/>
            <a:ext cx="20987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Heat Mitigation Index</a:t>
            </a:r>
            <a:endParaRPr lang="en-US" sz="1400">
              <a:solidFill>
                <a:srgbClr val="3F3F3F"/>
              </a:solidFill>
              <a:latin typeface="Century Gothic"/>
            </a:endParaRPr>
          </a:p>
        </p:txBody>
      </p:sp>
      <p:sp>
        <p:nvSpPr>
          <p:cNvPr id="13" name="TextBox 12">
            <a:extLst>
              <a:ext uri="{FF2B5EF4-FFF2-40B4-BE49-F238E27FC236}">
                <a16:creationId xmlns:a16="http://schemas.microsoft.com/office/drawing/2014/main" id="{2ABECC22-A319-12AD-1BD4-8425BEA1D741}"/>
              </a:ext>
            </a:extLst>
          </p:cNvPr>
          <p:cNvSpPr txBox="1"/>
          <p:nvPr/>
        </p:nvSpPr>
        <p:spPr>
          <a:xfrm>
            <a:off x="3339725" y="4818991"/>
            <a:ext cx="19569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City Boundary</a:t>
            </a:r>
            <a:endParaRPr lang="en-US" sz="1400">
              <a:solidFill>
                <a:srgbClr val="3F3F3F"/>
              </a:solidFill>
              <a:latin typeface="Century Gothic"/>
            </a:endParaRPr>
          </a:p>
        </p:txBody>
      </p:sp>
      <p:sp>
        <p:nvSpPr>
          <p:cNvPr id="24" name="TextBox 23">
            <a:extLst>
              <a:ext uri="{FF2B5EF4-FFF2-40B4-BE49-F238E27FC236}">
                <a16:creationId xmlns:a16="http://schemas.microsoft.com/office/drawing/2014/main" id="{77D75F10-787A-007B-2722-AA794F5E1C5C}"/>
              </a:ext>
            </a:extLst>
          </p:cNvPr>
          <p:cNvSpPr txBox="1"/>
          <p:nvPr/>
        </p:nvSpPr>
        <p:spPr>
          <a:xfrm>
            <a:off x="3338455" y="5110763"/>
            <a:ext cx="195695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Neighborhoods</a:t>
            </a:r>
            <a:endParaRPr lang="en-US" sz="1400">
              <a:solidFill>
                <a:srgbClr val="3F3F3F"/>
              </a:solidFill>
              <a:latin typeface="Century Gothic"/>
            </a:endParaRPr>
          </a:p>
        </p:txBody>
      </p:sp>
      <p:pic>
        <p:nvPicPr>
          <p:cNvPr id="26" name="Picture 5" descr="Shape, rectangle&#10;&#10;Description automatically generated">
            <a:extLst>
              <a:ext uri="{FF2B5EF4-FFF2-40B4-BE49-F238E27FC236}">
                <a16:creationId xmlns:a16="http://schemas.microsoft.com/office/drawing/2014/main" id="{506D04F5-189A-ABD1-2DAC-5E52DEA75C18}"/>
              </a:ext>
            </a:extLst>
          </p:cNvPr>
          <p:cNvPicPr>
            <a:picLocks noChangeAspect="1"/>
          </p:cNvPicPr>
          <p:nvPr/>
        </p:nvPicPr>
        <p:blipFill rotWithShape="1">
          <a:blip r:embed="rId4"/>
          <a:srcRect l="8703" t="21631" r="30833" b="64691"/>
          <a:stretch/>
        </p:blipFill>
        <p:spPr>
          <a:xfrm>
            <a:off x="3064839" y="5148860"/>
            <a:ext cx="314113" cy="229530"/>
          </a:xfrm>
          <a:prstGeom prst="rect">
            <a:avLst/>
          </a:prstGeom>
        </p:spPr>
      </p:pic>
      <p:pic>
        <p:nvPicPr>
          <p:cNvPr id="28" name="Picture 5">
            <a:extLst>
              <a:ext uri="{FF2B5EF4-FFF2-40B4-BE49-F238E27FC236}">
                <a16:creationId xmlns:a16="http://schemas.microsoft.com/office/drawing/2014/main" id="{8109D1BB-7127-AA93-4301-45C98237247A}"/>
              </a:ext>
            </a:extLst>
          </p:cNvPr>
          <p:cNvPicPr>
            <a:picLocks noChangeAspect="1"/>
          </p:cNvPicPr>
          <p:nvPr/>
        </p:nvPicPr>
        <p:blipFill rotWithShape="1">
          <a:blip r:embed="rId4"/>
          <a:srcRect l="8333" t="6443" r="25672" b="81130"/>
          <a:stretch/>
        </p:blipFill>
        <p:spPr>
          <a:xfrm>
            <a:off x="3051746" y="4867232"/>
            <a:ext cx="342846" cy="208540"/>
          </a:xfrm>
          <a:prstGeom prst="rect">
            <a:avLst/>
          </a:prstGeom>
        </p:spPr>
      </p:pic>
      <p:sp>
        <p:nvSpPr>
          <p:cNvPr id="25" name="TextBox 24">
            <a:extLst>
              <a:ext uri="{FF2B5EF4-FFF2-40B4-BE49-F238E27FC236}">
                <a16:creationId xmlns:a16="http://schemas.microsoft.com/office/drawing/2014/main" id="{91F69DCD-3CC3-F174-4C30-17221368C836}"/>
              </a:ext>
            </a:extLst>
          </p:cNvPr>
          <p:cNvSpPr txBox="1"/>
          <p:nvPr/>
        </p:nvSpPr>
        <p:spPr>
          <a:xfrm>
            <a:off x="3677959" y="3642176"/>
            <a:ext cx="1592035" cy="338554"/>
          </a:xfrm>
          <a:prstGeom prst="rect">
            <a:avLst/>
          </a:prstGeom>
          <a:solidFill>
            <a:srgbClr val="DAF2F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cs typeface="Calibri"/>
              </a:rPr>
              <a:t>Mean  0.1828</a:t>
            </a:r>
            <a:endParaRPr lang="en-US" sz="1600">
              <a:latin typeface="Century Gothic"/>
            </a:endParaRPr>
          </a:p>
        </p:txBody>
      </p:sp>
      <p:pic>
        <p:nvPicPr>
          <p:cNvPr id="27" name="Picture 28" descr="Background pattern&#10;&#10;Description automatically generated">
            <a:extLst>
              <a:ext uri="{FF2B5EF4-FFF2-40B4-BE49-F238E27FC236}">
                <a16:creationId xmlns:a16="http://schemas.microsoft.com/office/drawing/2014/main" id="{3A59C545-3C2E-131A-B72C-E09BF8B64FF3}"/>
              </a:ext>
            </a:extLst>
          </p:cNvPr>
          <p:cNvPicPr>
            <a:picLocks noChangeAspect="1"/>
          </p:cNvPicPr>
          <p:nvPr/>
        </p:nvPicPr>
        <p:blipFill>
          <a:blip r:embed="rId5"/>
          <a:stretch>
            <a:fillRect/>
          </a:stretch>
        </p:blipFill>
        <p:spPr>
          <a:xfrm>
            <a:off x="3173186" y="872341"/>
            <a:ext cx="2743200" cy="2119745"/>
          </a:xfrm>
          <a:prstGeom prst="rect">
            <a:avLst/>
          </a:prstGeom>
          <a:ln w="28575">
            <a:solidFill>
              <a:schemeClr val="bg1"/>
            </a:solidFill>
          </a:ln>
        </p:spPr>
      </p:pic>
      <p:pic>
        <p:nvPicPr>
          <p:cNvPr id="29" name="Picture 29">
            <a:extLst>
              <a:ext uri="{FF2B5EF4-FFF2-40B4-BE49-F238E27FC236}">
                <a16:creationId xmlns:a16="http://schemas.microsoft.com/office/drawing/2014/main" id="{05DEF8D2-33F1-C7E8-2730-2D324F0E555E}"/>
              </a:ext>
            </a:extLst>
          </p:cNvPr>
          <p:cNvPicPr>
            <a:picLocks noChangeAspect="1"/>
          </p:cNvPicPr>
          <p:nvPr/>
        </p:nvPicPr>
        <p:blipFill>
          <a:blip r:embed="rId6"/>
          <a:stretch>
            <a:fillRect/>
          </a:stretch>
        </p:blipFill>
        <p:spPr>
          <a:xfrm>
            <a:off x="6060814" y="2051628"/>
            <a:ext cx="2743200" cy="2119745"/>
          </a:xfrm>
          <a:prstGeom prst="rect">
            <a:avLst/>
          </a:prstGeom>
          <a:ln w="28575">
            <a:solidFill>
              <a:schemeClr val="bg1"/>
            </a:solidFill>
          </a:ln>
        </p:spPr>
      </p:pic>
      <p:pic>
        <p:nvPicPr>
          <p:cNvPr id="30" name="Picture 30" descr="A picture containing map&#10;&#10;Description automatically generated">
            <a:extLst>
              <a:ext uri="{FF2B5EF4-FFF2-40B4-BE49-F238E27FC236}">
                <a16:creationId xmlns:a16="http://schemas.microsoft.com/office/drawing/2014/main" id="{7EF8397F-FD3A-1E5D-1B7B-1A5446B0EE13}"/>
              </a:ext>
            </a:extLst>
          </p:cNvPr>
          <p:cNvPicPr>
            <a:picLocks noChangeAspect="1"/>
          </p:cNvPicPr>
          <p:nvPr/>
        </p:nvPicPr>
        <p:blipFill>
          <a:blip r:embed="rId7"/>
          <a:stretch>
            <a:fillRect/>
          </a:stretch>
        </p:blipFill>
        <p:spPr>
          <a:xfrm>
            <a:off x="8942946" y="3190853"/>
            <a:ext cx="2743200" cy="2119745"/>
          </a:xfrm>
          <a:prstGeom prst="rect">
            <a:avLst/>
          </a:prstGeom>
          <a:ln w="28575">
            <a:solidFill>
              <a:schemeClr val="bg1"/>
            </a:solidFill>
          </a:ln>
        </p:spPr>
      </p:pic>
      <p:sp>
        <p:nvSpPr>
          <p:cNvPr id="8" name="Rectangle: Rounded Corners 7">
            <a:extLst>
              <a:ext uri="{FF2B5EF4-FFF2-40B4-BE49-F238E27FC236}">
                <a16:creationId xmlns:a16="http://schemas.microsoft.com/office/drawing/2014/main" id="{81113819-89AA-D4E0-D619-1942B2B9F092}"/>
              </a:ext>
            </a:extLst>
          </p:cNvPr>
          <p:cNvSpPr/>
          <p:nvPr/>
        </p:nvSpPr>
        <p:spPr>
          <a:xfrm>
            <a:off x="3606801" y="3654423"/>
            <a:ext cx="1882320" cy="56923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lumMod val="75000"/>
                    <a:lumOff val="25000"/>
                  </a:schemeClr>
                </a:solidFill>
                <a:latin typeface="Century Gothic"/>
                <a:cs typeface="Calibri"/>
              </a:rPr>
              <a:t>Mean</a:t>
            </a:r>
            <a:r>
              <a:rPr lang="en-US" sz="1600">
                <a:solidFill>
                  <a:srgbClr val="3F3F3F"/>
                </a:solidFill>
                <a:latin typeface="Century Gothic"/>
                <a:cs typeface="Calibri"/>
              </a:rPr>
              <a:t> = 0.18</a:t>
            </a:r>
            <a:endParaRPr lang="en-US" sz="1600">
              <a:solidFill>
                <a:srgbClr val="3F3F3F"/>
              </a:solidFill>
              <a:latin typeface="Century Gothic"/>
            </a:endParaRPr>
          </a:p>
        </p:txBody>
      </p:sp>
      <p:sp>
        <p:nvSpPr>
          <p:cNvPr id="9" name="Rectangle: Rounded Corners 8">
            <a:extLst>
              <a:ext uri="{FF2B5EF4-FFF2-40B4-BE49-F238E27FC236}">
                <a16:creationId xmlns:a16="http://schemas.microsoft.com/office/drawing/2014/main" id="{3F18DBF9-C0EB-D77A-8632-D43E9AF1DEA9}"/>
              </a:ext>
            </a:extLst>
          </p:cNvPr>
          <p:cNvSpPr/>
          <p:nvPr/>
        </p:nvSpPr>
        <p:spPr>
          <a:xfrm>
            <a:off x="6500586" y="4888137"/>
            <a:ext cx="1882320" cy="56923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3F3F3F"/>
                </a:solidFill>
                <a:latin typeface="Century Gothic"/>
                <a:cs typeface="Calibri"/>
              </a:rPr>
              <a:t>Mean = 0.22</a:t>
            </a:r>
            <a:endParaRPr lang="en-US" sz="1600">
              <a:solidFill>
                <a:srgbClr val="3F3F3F"/>
              </a:solidFill>
              <a:latin typeface="Century Gothic"/>
            </a:endParaRPr>
          </a:p>
        </p:txBody>
      </p:sp>
      <p:sp>
        <p:nvSpPr>
          <p:cNvPr id="15" name="Rectangle: Rounded Corners 14">
            <a:extLst>
              <a:ext uri="{FF2B5EF4-FFF2-40B4-BE49-F238E27FC236}">
                <a16:creationId xmlns:a16="http://schemas.microsoft.com/office/drawing/2014/main" id="{C1B8B834-E960-D33B-0993-FEAEA2C6E6EE}"/>
              </a:ext>
            </a:extLst>
          </p:cNvPr>
          <p:cNvSpPr/>
          <p:nvPr/>
        </p:nvSpPr>
        <p:spPr>
          <a:xfrm>
            <a:off x="9385300" y="5994851"/>
            <a:ext cx="1882320" cy="56923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3F3F3F"/>
                </a:solidFill>
                <a:latin typeface="Century Gothic"/>
                <a:cs typeface="Calibri"/>
              </a:rPr>
              <a:t>Mean = 0.24</a:t>
            </a:r>
          </a:p>
        </p:txBody>
      </p:sp>
      <p:sp>
        <p:nvSpPr>
          <p:cNvPr id="16" name="TextBox 15">
            <a:extLst>
              <a:ext uri="{FF2B5EF4-FFF2-40B4-BE49-F238E27FC236}">
                <a16:creationId xmlns:a16="http://schemas.microsoft.com/office/drawing/2014/main" id="{2DB68FF0-364D-64A3-A7F3-C95F8BAEA5E2}"/>
              </a:ext>
            </a:extLst>
          </p:cNvPr>
          <p:cNvSpPr txBox="1"/>
          <p:nvPr/>
        </p:nvSpPr>
        <p:spPr>
          <a:xfrm>
            <a:off x="286046" y="222404"/>
            <a:ext cx="1043766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InVEST RESULTS: Metcalfe Park Mitigation</a:t>
            </a:r>
            <a:endParaRPr lang="en-US"/>
          </a:p>
        </p:txBody>
      </p:sp>
      <p:pic>
        <p:nvPicPr>
          <p:cNvPr id="31" name="Picture 20">
            <a:extLst>
              <a:ext uri="{FF2B5EF4-FFF2-40B4-BE49-F238E27FC236}">
                <a16:creationId xmlns:a16="http://schemas.microsoft.com/office/drawing/2014/main" id="{5BB48CE8-08A2-42D9-93AB-322F2030C877}"/>
              </a:ext>
            </a:extLst>
          </p:cNvPr>
          <p:cNvPicPr>
            <a:picLocks noChangeAspect="1"/>
          </p:cNvPicPr>
          <p:nvPr/>
        </p:nvPicPr>
        <p:blipFill>
          <a:blip r:embed="rId8"/>
          <a:stretch>
            <a:fillRect/>
          </a:stretch>
        </p:blipFill>
        <p:spPr>
          <a:xfrm>
            <a:off x="3959185" y="6250270"/>
            <a:ext cx="1828800" cy="285750"/>
          </a:xfrm>
          <a:prstGeom prst="rect">
            <a:avLst/>
          </a:prstGeom>
        </p:spPr>
      </p:pic>
    </p:spTree>
    <p:extLst>
      <p:ext uri="{BB962C8B-B14F-4D97-AF65-F5344CB8AC3E}">
        <p14:creationId xmlns:p14="http://schemas.microsoft.com/office/powerpoint/2010/main" val="3917358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77" y="139843"/>
            <a:ext cx="781520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36F99"/>
                </a:solidFill>
                <a:effectLst/>
                <a:uLnTx/>
                <a:uFillTx/>
                <a:latin typeface="Century Gothic"/>
                <a:ea typeface="+mn-ea"/>
                <a:cs typeface="Calibri"/>
              </a:rPr>
              <a:t>HEAT VULNERABILITY ANALYSIS</a:t>
            </a:r>
          </a:p>
        </p:txBody>
      </p:sp>
      <p:sp>
        <p:nvSpPr>
          <p:cNvPr id="3334" name="Rectangle: Rounded Corners 3333">
            <a:extLst>
              <a:ext uri="{FF2B5EF4-FFF2-40B4-BE49-F238E27FC236}">
                <a16:creationId xmlns:a16="http://schemas.microsoft.com/office/drawing/2014/main" id="{737689F6-A185-FAB6-C19B-C50DA950B578}"/>
              </a:ext>
            </a:extLst>
          </p:cNvPr>
          <p:cNvSpPr/>
          <p:nvPr/>
        </p:nvSpPr>
        <p:spPr>
          <a:xfrm>
            <a:off x="9572421" y="2262945"/>
            <a:ext cx="2360568" cy="2595464"/>
          </a:xfrm>
          <a:prstGeom prst="roundRect">
            <a:avLst/>
          </a:prstGeom>
          <a:solidFill>
            <a:srgbClr val="FA914B"/>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Heat Vulnerability Index</a:t>
            </a: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a:endParaRPr>
          </a:p>
        </p:txBody>
      </p:sp>
      <p:sp>
        <p:nvSpPr>
          <p:cNvPr id="362" name="Arrow: Pentagon 361">
            <a:extLst>
              <a:ext uri="{FF2B5EF4-FFF2-40B4-BE49-F238E27FC236}">
                <a16:creationId xmlns:a16="http://schemas.microsoft.com/office/drawing/2014/main" id="{E03AF624-BBB9-0F73-40BC-FCFE2FB968BA}"/>
              </a:ext>
            </a:extLst>
          </p:cNvPr>
          <p:cNvSpPr/>
          <p:nvPr/>
        </p:nvSpPr>
        <p:spPr>
          <a:xfrm>
            <a:off x="2900134" y="2967945"/>
            <a:ext cx="1998867" cy="1198142"/>
          </a:xfrm>
          <a:prstGeom prst="homePlat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lumMod val="75000"/>
                    <a:lumOff val="25000"/>
                  </a:prstClr>
                </a:solidFill>
                <a:effectLst/>
                <a:uLnTx/>
                <a:uFillTx/>
                <a:latin typeface="Century Gothic"/>
                <a:ea typeface="+mn-ea"/>
                <a:cs typeface="+mn-cs"/>
              </a:rPr>
              <a:t>Principal </a:t>
            </a:r>
            <a:endParaRPr kumimoji="0" lang="en-US" sz="2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lumMod val="75000"/>
                    <a:lumOff val="25000"/>
                  </a:prstClr>
                </a:solidFill>
                <a:effectLst/>
                <a:uLnTx/>
                <a:uFillTx/>
                <a:latin typeface="Century Gothic"/>
                <a:ea typeface="+mn-ea"/>
                <a:cs typeface="+mn-cs"/>
              </a:rPr>
              <a:t>Component</a:t>
            </a:r>
            <a:endParaRPr kumimoji="0" lang="en-US" sz="2000" b="0" i="1" u="none" strike="noStrike" kern="1200" cap="none" spc="0" normalizeH="0" baseline="0" noProof="0">
              <a:ln>
                <a:noFill/>
              </a:ln>
              <a:solidFill>
                <a:prstClr val="black">
                  <a:lumMod val="75000"/>
                  <a:lumOff val="25000"/>
                </a:prstClr>
              </a:solidFill>
              <a:effectLst/>
              <a:uLnTx/>
              <a:uFillTx/>
              <a:latin typeface="Century Gothic"/>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lumMod val="75000"/>
                    <a:lumOff val="25000"/>
                  </a:prstClr>
                </a:solidFill>
                <a:effectLst/>
                <a:uLnTx/>
                <a:uFillTx/>
                <a:latin typeface="Century Gothic"/>
                <a:ea typeface="+mn-ea"/>
                <a:cs typeface="+mn-cs"/>
              </a:rPr>
              <a:t>Analysis</a:t>
            </a:r>
            <a:endParaRPr kumimoji="0" lang="en-US" sz="2000" b="0" i="0" u="none" strike="noStrike" kern="1200" cap="none" spc="0" normalizeH="0" baseline="0" noProof="0">
              <a:ln>
                <a:noFill/>
              </a:ln>
              <a:solidFill>
                <a:prstClr val="black">
                  <a:lumMod val="75000"/>
                  <a:lumOff val="25000"/>
                </a:prstClr>
              </a:solidFill>
              <a:effectLst/>
              <a:uLnTx/>
              <a:uFillTx/>
              <a:latin typeface="Calibri" panose="020F0502020204030204"/>
              <a:ea typeface="+mn-lt"/>
              <a:cs typeface="Calibri" panose="020F0502020204030204"/>
            </a:endParaRPr>
          </a:p>
        </p:txBody>
      </p:sp>
      <p:sp>
        <p:nvSpPr>
          <p:cNvPr id="363" name="Arrow: Pentagon 362">
            <a:extLst>
              <a:ext uri="{FF2B5EF4-FFF2-40B4-BE49-F238E27FC236}">
                <a16:creationId xmlns:a16="http://schemas.microsoft.com/office/drawing/2014/main" id="{0E816BB1-D0C0-A158-64CE-AC57084153FF}"/>
              </a:ext>
            </a:extLst>
          </p:cNvPr>
          <p:cNvSpPr/>
          <p:nvPr/>
        </p:nvSpPr>
        <p:spPr>
          <a:xfrm>
            <a:off x="7819792" y="2973945"/>
            <a:ext cx="1564103" cy="1198143"/>
          </a:xfrm>
          <a:prstGeom prst="homePlat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lumMod val="75000"/>
                    <a:lumOff val="25000"/>
                  </a:prstClr>
                </a:solidFill>
                <a:effectLst/>
                <a:uLnTx/>
                <a:uFillTx/>
                <a:latin typeface="Century Gothic"/>
                <a:ea typeface="+mn-ea"/>
                <a:cs typeface="Calibri"/>
              </a:rPr>
              <a:t>Sum up </a:t>
            </a:r>
            <a:endParaRPr kumimoji="0" lang="en-US" sz="2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lumMod val="75000"/>
                    <a:lumOff val="25000"/>
                  </a:prstClr>
                </a:solidFill>
                <a:effectLst/>
                <a:uLnTx/>
                <a:uFillTx/>
                <a:latin typeface="Century Gothic"/>
                <a:ea typeface="+mn-ea"/>
                <a:cs typeface="Calibri"/>
              </a:rPr>
              <a:t>scores </a:t>
            </a:r>
            <a:endParaRPr kumimoji="0" lang="en-US" sz="2000" b="0" i="0" u="none" strike="noStrike" kern="1200" cap="none" spc="0" normalizeH="0" baseline="0" noProof="0">
              <a:ln>
                <a:noFill/>
              </a:ln>
              <a:solidFill>
                <a:prstClr val="black">
                  <a:lumMod val="75000"/>
                  <a:lumOff val="25000"/>
                </a:prstClr>
              </a:solidFill>
              <a:effectLst/>
              <a:uLnTx/>
              <a:uFillTx/>
              <a:latin typeface="Calibri" panose="020F0502020204030204"/>
              <a:ea typeface="+mn-lt"/>
              <a:cs typeface="Calibri" panose="020F0502020204030204"/>
            </a:endParaRPr>
          </a:p>
        </p:txBody>
      </p:sp>
      <p:sp>
        <p:nvSpPr>
          <p:cNvPr id="3360" name="Rectangle: Rounded Corners 3359">
            <a:extLst>
              <a:ext uri="{FF2B5EF4-FFF2-40B4-BE49-F238E27FC236}">
                <a16:creationId xmlns:a16="http://schemas.microsoft.com/office/drawing/2014/main" id="{EACE812C-7C46-46BC-1772-BC8480ADAE6D}"/>
              </a:ext>
            </a:extLst>
          </p:cNvPr>
          <p:cNvSpPr/>
          <p:nvPr/>
        </p:nvSpPr>
        <p:spPr>
          <a:xfrm>
            <a:off x="5170326" y="2273242"/>
            <a:ext cx="2360568" cy="2595464"/>
          </a:xfrm>
          <a:prstGeom prst="roundRect">
            <a:avLst/>
          </a:prstGeom>
          <a:solidFill>
            <a:srgbClr val="CCEBB9"/>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Principal Components</a:t>
            </a:r>
          </a:p>
        </p:txBody>
      </p:sp>
      <p:sp>
        <p:nvSpPr>
          <p:cNvPr id="3363" name="Rectangle: Rounded Corners 3362">
            <a:extLst>
              <a:ext uri="{FF2B5EF4-FFF2-40B4-BE49-F238E27FC236}">
                <a16:creationId xmlns:a16="http://schemas.microsoft.com/office/drawing/2014/main" id="{FD3E7AF8-C82C-E3EB-24D5-CB82D8E6D07A}"/>
              </a:ext>
            </a:extLst>
          </p:cNvPr>
          <p:cNvSpPr/>
          <p:nvPr/>
        </p:nvSpPr>
        <p:spPr>
          <a:xfrm>
            <a:off x="279110" y="2262945"/>
            <a:ext cx="2360568" cy="2595464"/>
          </a:xfrm>
          <a:prstGeom prst="roundRect">
            <a:avLst/>
          </a:prstGeom>
          <a:solidFill>
            <a:srgbClr val="B8D7F5"/>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75000"/>
                    <a:lumOff val="25000"/>
                  </a:prstClr>
                </a:solidFill>
                <a:effectLst/>
                <a:uLnTx/>
                <a:uFillTx/>
                <a:latin typeface="Century Gothic"/>
                <a:ea typeface="+mn-ea"/>
                <a:cs typeface="Calibri"/>
              </a:rPr>
              <a:t>Data</a:t>
            </a:r>
          </a:p>
        </p:txBody>
      </p:sp>
    </p:spTree>
    <p:extLst>
      <p:ext uri="{BB962C8B-B14F-4D97-AF65-F5344CB8AC3E}">
        <p14:creationId xmlns:p14="http://schemas.microsoft.com/office/powerpoint/2010/main" val="1141373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955969-6F5F-434D-0C16-34F0EA4E790A}"/>
              </a:ext>
            </a:extLst>
          </p:cNvPr>
          <p:cNvSpPr txBox="1"/>
          <p:nvPr/>
        </p:nvSpPr>
        <p:spPr>
          <a:xfrm>
            <a:off x="286479" y="210904"/>
            <a:ext cx="1045249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HEAT VULNERABILITY: </a:t>
            </a:r>
            <a:r>
              <a:rPr lang="en-US" sz="4000" b="1">
                <a:solidFill>
                  <a:schemeClr val="accent6">
                    <a:lumMod val="60000"/>
                    <a:lumOff val="40000"/>
                  </a:schemeClr>
                </a:solidFill>
                <a:latin typeface="Century Gothic"/>
                <a:cs typeface="Calibri"/>
              </a:rPr>
              <a:t>PCA COMPONENTS</a:t>
            </a:r>
            <a:endParaRPr lang="en-US">
              <a:solidFill>
                <a:schemeClr val="accent6">
                  <a:lumMod val="60000"/>
                  <a:lumOff val="40000"/>
                </a:schemeClr>
              </a:solidFill>
            </a:endParaRPr>
          </a:p>
        </p:txBody>
      </p:sp>
      <p:sp>
        <p:nvSpPr>
          <p:cNvPr id="21" name="Rectangle: Rounded Corners 20">
            <a:extLst>
              <a:ext uri="{FF2B5EF4-FFF2-40B4-BE49-F238E27FC236}">
                <a16:creationId xmlns:a16="http://schemas.microsoft.com/office/drawing/2014/main" id="{0666E04F-C7C3-EA69-E9CC-59A08844D08B}"/>
              </a:ext>
            </a:extLst>
          </p:cNvPr>
          <p:cNvSpPr/>
          <p:nvPr/>
        </p:nvSpPr>
        <p:spPr>
          <a:xfrm>
            <a:off x="475613" y="1687196"/>
            <a:ext cx="1728201" cy="704553"/>
          </a:xfrm>
          <a:prstGeom prst="roundRect">
            <a:avLst/>
          </a:prstGeom>
          <a:solidFill>
            <a:srgbClr val="91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FFFF"/>
                </a:solidFill>
                <a:latin typeface="Century Gothic"/>
                <a:cs typeface="Calibri"/>
              </a:rPr>
              <a:t>health, race, income</a:t>
            </a:r>
            <a:endParaRPr lang="en-US" b="1">
              <a:solidFill>
                <a:srgbClr val="FFFFFF"/>
              </a:solidFill>
              <a:latin typeface="Century Gothic"/>
            </a:endParaRPr>
          </a:p>
        </p:txBody>
      </p:sp>
      <p:sp>
        <p:nvSpPr>
          <p:cNvPr id="22" name="Rectangle: Rounded Corners 21">
            <a:extLst>
              <a:ext uri="{FF2B5EF4-FFF2-40B4-BE49-F238E27FC236}">
                <a16:creationId xmlns:a16="http://schemas.microsoft.com/office/drawing/2014/main" id="{F49217B6-57D9-5519-5B21-445771ECB91D}"/>
              </a:ext>
            </a:extLst>
          </p:cNvPr>
          <p:cNvSpPr/>
          <p:nvPr/>
        </p:nvSpPr>
        <p:spPr>
          <a:xfrm>
            <a:off x="4781414" y="1687196"/>
            <a:ext cx="1554626" cy="996829"/>
          </a:xfrm>
          <a:prstGeom prst="roundRect">
            <a:avLst/>
          </a:prstGeom>
          <a:solidFill>
            <a:schemeClr val="accent6">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FFFFFF"/>
                </a:solidFill>
                <a:latin typeface="Century Gothic"/>
                <a:cs typeface="Calibri"/>
              </a:rPr>
              <a:t>language, citizenship, education</a:t>
            </a:r>
            <a:endParaRPr lang="en-US" b="1">
              <a:solidFill>
                <a:srgbClr val="FFFFFF"/>
              </a:solidFill>
              <a:cs typeface="Calibri"/>
            </a:endParaRPr>
          </a:p>
        </p:txBody>
      </p:sp>
      <p:sp>
        <p:nvSpPr>
          <p:cNvPr id="23" name="Rectangle: Rounded Corners 22">
            <a:extLst>
              <a:ext uri="{FF2B5EF4-FFF2-40B4-BE49-F238E27FC236}">
                <a16:creationId xmlns:a16="http://schemas.microsoft.com/office/drawing/2014/main" id="{C40A7E65-4D7E-BFE4-A88E-9CADBC9B8F0F}"/>
              </a:ext>
            </a:extLst>
          </p:cNvPr>
          <p:cNvSpPr/>
          <p:nvPr/>
        </p:nvSpPr>
        <p:spPr>
          <a:xfrm>
            <a:off x="2554442" y="1687196"/>
            <a:ext cx="1825155" cy="95821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FFFFFF"/>
                </a:solidFill>
                <a:latin typeface="Century Gothic"/>
                <a:cs typeface="Calibri"/>
              </a:rPr>
              <a:t>temperature, shade, heat mitigation</a:t>
            </a:r>
            <a:endParaRPr lang="en-US" b="1">
              <a:solidFill>
                <a:srgbClr val="FFFFFF"/>
              </a:solidFill>
            </a:endParaRPr>
          </a:p>
        </p:txBody>
      </p:sp>
      <p:sp>
        <p:nvSpPr>
          <p:cNvPr id="24" name="Rectangle: Rounded Corners 23">
            <a:extLst>
              <a:ext uri="{FF2B5EF4-FFF2-40B4-BE49-F238E27FC236}">
                <a16:creationId xmlns:a16="http://schemas.microsoft.com/office/drawing/2014/main" id="{FB8493F8-C03E-9A69-01C5-5182FBF3A5F8}"/>
              </a:ext>
            </a:extLst>
          </p:cNvPr>
          <p:cNvSpPr/>
          <p:nvPr/>
        </p:nvSpPr>
        <p:spPr>
          <a:xfrm>
            <a:off x="6576857" y="1687196"/>
            <a:ext cx="1825155" cy="759292"/>
          </a:xfrm>
          <a:prstGeom prst="roundRect">
            <a:avLst/>
          </a:prstGeom>
          <a:solidFill>
            <a:srgbClr val="00297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FFFFFF"/>
                </a:solidFill>
                <a:latin typeface="Century Gothic"/>
                <a:cs typeface="Calibri"/>
              </a:rPr>
              <a:t>no computer, living alone</a:t>
            </a:r>
            <a:endParaRPr lang="en-US" b="1"/>
          </a:p>
        </p:txBody>
      </p:sp>
      <p:sp>
        <p:nvSpPr>
          <p:cNvPr id="25" name="Rectangle: Rounded Corners 24">
            <a:extLst>
              <a:ext uri="{FF2B5EF4-FFF2-40B4-BE49-F238E27FC236}">
                <a16:creationId xmlns:a16="http://schemas.microsoft.com/office/drawing/2014/main" id="{08EFA336-436A-F22B-602E-75425EFEA558}"/>
              </a:ext>
            </a:extLst>
          </p:cNvPr>
          <p:cNvSpPr/>
          <p:nvPr/>
        </p:nvSpPr>
        <p:spPr>
          <a:xfrm>
            <a:off x="8714240" y="1687196"/>
            <a:ext cx="1814510" cy="899075"/>
          </a:xfrm>
          <a:prstGeom prst="roundRect">
            <a:avLst/>
          </a:prstGeom>
          <a:solidFill>
            <a:srgbClr val="52008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rgbClr val="FFFFFF"/>
                </a:solidFill>
                <a:latin typeface="Century Gothic"/>
                <a:cs typeface="Calibri"/>
              </a:rPr>
              <a:t>albedo, car use, evapo-transpiration</a:t>
            </a:r>
            <a:endParaRPr lang="en-US" b="1">
              <a:cs typeface="Calibri"/>
            </a:endParaRPr>
          </a:p>
        </p:txBody>
      </p:sp>
      <p:pic>
        <p:nvPicPr>
          <p:cNvPr id="2" name="Picture 3" descr="Map&#10;&#10;Description automatically generated">
            <a:extLst>
              <a:ext uri="{FF2B5EF4-FFF2-40B4-BE49-F238E27FC236}">
                <a16:creationId xmlns:a16="http://schemas.microsoft.com/office/drawing/2014/main" id="{3CB166AC-4F72-D52F-A248-DC98E131D303}"/>
              </a:ext>
            </a:extLst>
          </p:cNvPr>
          <p:cNvPicPr>
            <a:picLocks noChangeAspect="1"/>
          </p:cNvPicPr>
          <p:nvPr/>
        </p:nvPicPr>
        <p:blipFill>
          <a:blip r:embed="rId3"/>
          <a:stretch>
            <a:fillRect/>
          </a:stretch>
        </p:blipFill>
        <p:spPr>
          <a:xfrm>
            <a:off x="564142" y="2870361"/>
            <a:ext cx="1852821" cy="3497880"/>
          </a:xfrm>
          <a:prstGeom prst="rect">
            <a:avLst/>
          </a:prstGeom>
        </p:spPr>
      </p:pic>
      <p:pic>
        <p:nvPicPr>
          <p:cNvPr id="4" name="Picture 4" descr="Map&#10;&#10;Description automatically generated">
            <a:extLst>
              <a:ext uri="{FF2B5EF4-FFF2-40B4-BE49-F238E27FC236}">
                <a16:creationId xmlns:a16="http://schemas.microsoft.com/office/drawing/2014/main" id="{7F692410-B2D6-290D-09F9-C8154FC49BEC}"/>
              </a:ext>
            </a:extLst>
          </p:cNvPr>
          <p:cNvPicPr>
            <a:picLocks noChangeAspect="1"/>
          </p:cNvPicPr>
          <p:nvPr/>
        </p:nvPicPr>
        <p:blipFill>
          <a:blip r:embed="rId4"/>
          <a:stretch>
            <a:fillRect/>
          </a:stretch>
        </p:blipFill>
        <p:spPr>
          <a:xfrm>
            <a:off x="2624279" y="2839227"/>
            <a:ext cx="1857111" cy="3504343"/>
          </a:xfrm>
          <a:prstGeom prst="rect">
            <a:avLst/>
          </a:prstGeom>
        </p:spPr>
      </p:pic>
      <p:pic>
        <p:nvPicPr>
          <p:cNvPr id="5" name="Picture 5" descr="Map&#10;&#10;Description automatically generated">
            <a:extLst>
              <a:ext uri="{FF2B5EF4-FFF2-40B4-BE49-F238E27FC236}">
                <a16:creationId xmlns:a16="http://schemas.microsoft.com/office/drawing/2014/main" id="{8E562EA9-B5E0-5BFF-4EAC-42BFE648F287}"/>
              </a:ext>
            </a:extLst>
          </p:cNvPr>
          <p:cNvPicPr>
            <a:picLocks noChangeAspect="1"/>
          </p:cNvPicPr>
          <p:nvPr/>
        </p:nvPicPr>
        <p:blipFill>
          <a:blip r:embed="rId5"/>
          <a:stretch>
            <a:fillRect/>
          </a:stretch>
        </p:blipFill>
        <p:spPr>
          <a:xfrm>
            <a:off x="4624385" y="2816087"/>
            <a:ext cx="1874397" cy="3557550"/>
          </a:xfrm>
          <a:prstGeom prst="rect">
            <a:avLst/>
          </a:prstGeom>
        </p:spPr>
      </p:pic>
      <p:pic>
        <p:nvPicPr>
          <p:cNvPr id="7" name="Picture 7" descr="Map&#10;&#10;Description automatically generated">
            <a:extLst>
              <a:ext uri="{FF2B5EF4-FFF2-40B4-BE49-F238E27FC236}">
                <a16:creationId xmlns:a16="http://schemas.microsoft.com/office/drawing/2014/main" id="{A64D42B4-B429-F9F8-DCE0-F494E1924103}"/>
              </a:ext>
            </a:extLst>
          </p:cNvPr>
          <p:cNvPicPr>
            <a:picLocks noChangeAspect="1"/>
          </p:cNvPicPr>
          <p:nvPr/>
        </p:nvPicPr>
        <p:blipFill>
          <a:blip r:embed="rId6"/>
          <a:stretch>
            <a:fillRect/>
          </a:stretch>
        </p:blipFill>
        <p:spPr>
          <a:xfrm>
            <a:off x="6673388" y="2827204"/>
            <a:ext cx="1882588" cy="3558431"/>
          </a:xfrm>
          <a:prstGeom prst="rect">
            <a:avLst/>
          </a:prstGeom>
        </p:spPr>
      </p:pic>
      <p:pic>
        <p:nvPicPr>
          <p:cNvPr id="8" name="Picture 8" descr="A picture containing shape&#10;&#10;Description automatically generated">
            <a:extLst>
              <a:ext uri="{FF2B5EF4-FFF2-40B4-BE49-F238E27FC236}">
                <a16:creationId xmlns:a16="http://schemas.microsoft.com/office/drawing/2014/main" id="{18FBEC8B-0268-47E9-650B-92B3A78D7A2B}"/>
              </a:ext>
            </a:extLst>
          </p:cNvPr>
          <p:cNvPicPr>
            <a:picLocks noChangeAspect="1"/>
          </p:cNvPicPr>
          <p:nvPr/>
        </p:nvPicPr>
        <p:blipFill>
          <a:blip r:embed="rId7"/>
          <a:stretch>
            <a:fillRect/>
          </a:stretch>
        </p:blipFill>
        <p:spPr>
          <a:xfrm>
            <a:off x="8777602" y="2870057"/>
            <a:ext cx="1866137" cy="3515368"/>
          </a:xfrm>
          <a:prstGeom prst="rect">
            <a:avLst/>
          </a:prstGeom>
        </p:spPr>
      </p:pic>
      <p:grpSp>
        <p:nvGrpSpPr>
          <p:cNvPr id="12" name="Group 11">
            <a:extLst>
              <a:ext uri="{FF2B5EF4-FFF2-40B4-BE49-F238E27FC236}">
                <a16:creationId xmlns:a16="http://schemas.microsoft.com/office/drawing/2014/main" id="{F17B0FDA-BEDD-6F91-3EF3-B01C8FC57AA7}"/>
              </a:ext>
            </a:extLst>
          </p:cNvPr>
          <p:cNvGrpSpPr/>
          <p:nvPr/>
        </p:nvGrpSpPr>
        <p:grpSpPr>
          <a:xfrm>
            <a:off x="10587227" y="3010346"/>
            <a:ext cx="1725553" cy="1213781"/>
            <a:chOff x="10724148" y="1272034"/>
            <a:chExt cx="1725553" cy="1213781"/>
          </a:xfrm>
        </p:grpSpPr>
        <p:pic>
          <p:nvPicPr>
            <p:cNvPr id="6" name="Picture 8">
              <a:extLst>
                <a:ext uri="{FF2B5EF4-FFF2-40B4-BE49-F238E27FC236}">
                  <a16:creationId xmlns:a16="http://schemas.microsoft.com/office/drawing/2014/main" id="{3FE1EDBD-CA23-351C-6DBA-45E949317FAC}"/>
                </a:ext>
              </a:extLst>
            </p:cNvPr>
            <p:cNvPicPr>
              <a:picLocks noChangeAspect="1"/>
            </p:cNvPicPr>
            <p:nvPr/>
          </p:nvPicPr>
          <p:blipFill rotWithShape="1">
            <a:blip r:embed="rId8"/>
            <a:srcRect l="4013" t="8163" r="4348" b="2041"/>
            <a:stretch/>
          </p:blipFill>
          <p:spPr>
            <a:xfrm rot="10800000">
              <a:off x="10724148" y="1300414"/>
              <a:ext cx="278483" cy="1138888"/>
            </a:xfrm>
            <a:prstGeom prst="rect">
              <a:avLst/>
            </a:prstGeom>
          </p:spPr>
        </p:pic>
        <p:sp>
          <p:nvSpPr>
            <p:cNvPr id="10" name="TextBox 3">
              <a:extLst>
                <a:ext uri="{FF2B5EF4-FFF2-40B4-BE49-F238E27FC236}">
                  <a16:creationId xmlns:a16="http://schemas.microsoft.com/office/drawing/2014/main" id="{7B8A1020-7B68-1757-ED7F-D490C3808791}"/>
                </a:ext>
              </a:extLst>
            </p:cNvPr>
            <p:cNvSpPr txBox="1"/>
            <p:nvPr/>
          </p:nvSpPr>
          <p:spPr>
            <a:xfrm>
              <a:off x="11005485" y="1272034"/>
              <a:ext cx="144421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rPr>
                <a:t>Higher</a:t>
              </a:r>
            </a:p>
            <a:p>
              <a:r>
                <a:rPr lang="en-US" sz="1400">
                  <a:solidFill>
                    <a:srgbClr val="3F3F3F"/>
                  </a:solidFill>
                  <a:latin typeface="Century Gothic"/>
                </a:rPr>
                <a:t>Vulnerability</a:t>
              </a:r>
              <a:endParaRPr lang="en-US" sz="1600"/>
            </a:p>
          </p:txBody>
        </p:sp>
        <p:sp>
          <p:nvSpPr>
            <p:cNvPr id="11" name="TextBox 3">
              <a:extLst>
                <a:ext uri="{FF2B5EF4-FFF2-40B4-BE49-F238E27FC236}">
                  <a16:creationId xmlns:a16="http://schemas.microsoft.com/office/drawing/2014/main" id="{188B770F-2E1E-0ECE-490D-AF21BCC8CEBD}"/>
                </a:ext>
              </a:extLst>
            </p:cNvPr>
            <p:cNvSpPr txBox="1"/>
            <p:nvPr/>
          </p:nvSpPr>
          <p:spPr>
            <a:xfrm>
              <a:off x="11005484" y="1962595"/>
              <a:ext cx="144421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rPr>
                <a:t>Lower</a:t>
              </a:r>
              <a:endParaRPr lang="en-US" sz="1600"/>
            </a:p>
            <a:p>
              <a:r>
                <a:rPr lang="en-US" sz="1400">
                  <a:solidFill>
                    <a:srgbClr val="3F3F3F"/>
                  </a:solidFill>
                  <a:latin typeface="Century Gothic"/>
                </a:rPr>
                <a:t>Vulnerability</a:t>
              </a:r>
              <a:endParaRPr lang="en-US" sz="1600"/>
            </a:p>
          </p:txBody>
        </p:sp>
      </p:grpSp>
      <p:grpSp>
        <p:nvGrpSpPr>
          <p:cNvPr id="17" name="Group 16">
            <a:extLst>
              <a:ext uri="{FF2B5EF4-FFF2-40B4-BE49-F238E27FC236}">
                <a16:creationId xmlns:a16="http://schemas.microsoft.com/office/drawing/2014/main" id="{F31E6C8E-0E1E-91E5-69E7-E3621B6F1330}"/>
              </a:ext>
            </a:extLst>
          </p:cNvPr>
          <p:cNvGrpSpPr/>
          <p:nvPr/>
        </p:nvGrpSpPr>
        <p:grpSpPr>
          <a:xfrm>
            <a:off x="833858" y="1038515"/>
            <a:ext cx="1006365" cy="461665"/>
            <a:chOff x="1119187" y="1065422"/>
            <a:chExt cx="1592262" cy="461665"/>
          </a:xfrm>
        </p:grpSpPr>
        <p:sp>
          <p:nvSpPr>
            <p:cNvPr id="9" name="Double Bracket 8">
              <a:extLst>
                <a:ext uri="{FF2B5EF4-FFF2-40B4-BE49-F238E27FC236}">
                  <a16:creationId xmlns:a16="http://schemas.microsoft.com/office/drawing/2014/main" id="{CD4DDF14-4BC9-ED0C-1223-8AF895CB81F0}"/>
                </a:ext>
              </a:extLst>
            </p:cNvPr>
            <p:cNvSpPr/>
            <p:nvPr/>
          </p:nvSpPr>
          <p:spPr>
            <a:xfrm>
              <a:off x="1203950" y="1090611"/>
              <a:ext cx="1398067" cy="410766"/>
            </a:xfrm>
            <a:prstGeom prst="bracketPair">
              <a:avLst/>
            </a:prstGeom>
            <a:ln w="57150">
              <a:solidFill>
                <a:srgbClr val="7A0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5" name="TextBox 14">
              <a:extLst>
                <a:ext uri="{FF2B5EF4-FFF2-40B4-BE49-F238E27FC236}">
                  <a16:creationId xmlns:a16="http://schemas.microsoft.com/office/drawing/2014/main" id="{F1470A38-091B-68FC-3DF3-6D107050ACB2}"/>
                </a:ext>
              </a:extLst>
            </p:cNvPr>
            <p:cNvSpPr txBox="1"/>
            <p:nvPr/>
          </p:nvSpPr>
          <p:spPr>
            <a:xfrm>
              <a:off x="1119187" y="1065422"/>
              <a:ext cx="1592262"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Calibri"/>
                </a:rPr>
                <a:t> PC 1</a:t>
              </a:r>
              <a:endParaRPr lang="en-US" sz="2400" baseline="30000">
                <a:latin typeface="Century Gothic"/>
                <a:cs typeface="Calibri"/>
              </a:endParaRPr>
            </a:p>
          </p:txBody>
        </p:sp>
      </p:grpSp>
      <p:grpSp>
        <p:nvGrpSpPr>
          <p:cNvPr id="32" name="Group 31">
            <a:extLst>
              <a:ext uri="{FF2B5EF4-FFF2-40B4-BE49-F238E27FC236}">
                <a16:creationId xmlns:a16="http://schemas.microsoft.com/office/drawing/2014/main" id="{A60CD584-41CE-BB84-31A5-2DE616039487}"/>
              </a:ext>
            </a:extLst>
          </p:cNvPr>
          <p:cNvGrpSpPr/>
          <p:nvPr/>
        </p:nvGrpSpPr>
        <p:grpSpPr>
          <a:xfrm>
            <a:off x="2964655" y="1038515"/>
            <a:ext cx="1002684" cy="461665"/>
            <a:chOff x="1119187" y="1059469"/>
            <a:chExt cx="1586438" cy="461665"/>
          </a:xfrm>
        </p:grpSpPr>
        <p:sp>
          <p:nvSpPr>
            <p:cNvPr id="33" name="Double Bracket 32">
              <a:extLst>
                <a:ext uri="{FF2B5EF4-FFF2-40B4-BE49-F238E27FC236}">
                  <a16:creationId xmlns:a16="http://schemas.microsoft.com/office/drawing/2014/main" id="{169383BD-8957-3234-A213-2FAC8C898565}"/>
                </a:ext>
              </a:extLst>
            </p:cNvPr>
            <p:cNvSpPr/>
            <p:nvPr/>
          </p:nvSpPr>
          <p:spPr>
            <a:xfrm>
              <a:off x="1203950" y="1084658"/>
              <a:ext cx="1501675" cy="410766"/>
            </a:xfrm>
            <a:prstGeom prst="bracketPair">
              <a:avLst/>
            </a:prstGeom>
            <a:ln w="57150">
              <a:solidFill>
                <a:srgbClr val="AB72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34" name="TextBox 33">
              <a:extLst>
                <a:ext uri="{FF2B5EF4-FFF2-40B4-BE49-F238E27FC236}">
                  <a16:creationId xmlns:a16="http://schemas.microsoft.com/office/drawing/2014/main" id="{D6E2D4BA-77B6-BE17-FB9A-FE2F4A8AD1BC}"/>
                </a:ext>
              </a:extLst>
            </p:cNvPr>
            <p:cNvSpPr txBox="1"/>
            <p:nvPr/>
          </p:nvSpPr>
          <p:spPr>
            <a:xfrm>
              <a:off x="1119187" y="1059469"/>
              <a:ext cx="1582843"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Calibri"/>
                </a:rPr>
                <a:t> PC 2</a:t>
              </a:r>
              <a:endParaRPr lang="en-US" sz="2400" baseline="30000">
                <a:latin typeface="Century Gothic"/>
                <a:cs typeface="Calibri"/>
              </a:endParaRPr>
            </a:p>
          </p:txBody>
        </p:sp>
      </p:grpSp>
      <p:grpSp>
        <p:nvGrpSpPr>
          <p:cNvPr id="36" name="Group 35">
            <a:extLst>
              <a:ext uri="{FF2B5EF4-FFF2-40B4-BE49-F238E27FC236}">
                <a16:creationId xmlns:a16="http://schemas.microsoft.com/office/drawing/2014/main" id="{596EEECC-A21A-C4D1-F0C2-DCD99E6C4B78}"/>
              </a:ext>
            </a:extLst>
          </p:cNvPr>
          <p:cNvGrpSpPr/>
          <p:nvPr/>
        </p:nvGrpSpPr>
        <p:grpSpPr>
          <a:xfrm>
            <a:off x="4958155" y="1038515"/>
            <a:ext cx="1202817" cy="461665"/>
            <a:chOff x="1119187" y="1071375"/>
            <a:chExt cx="1903087" cy="461665"/>
          </a:xfrm>
        </p:grpSpPr>
        <p:sp>
          <p:nvSpPr>
            <p:cNvPr id="37" name="Double Bracket 36">
              <a:extLst>
                <a:ext uri="{FF2B5EF4-FFF2-40B4-BE49-F238E27FC236}">
                  <a16:creationId xmlns:a16="http://schemas.microsoft.com/office/drawing/2014/main" id="{5749E8C0-2BBE-FB66-67BF-685EC54FA2AB}"/>
                </a:ext>
              </a:extLst>
            </p:cNvPr>
            <p:cNvSpPr/>
            <p:nvPr/>
          </p:nvSpPr>
          <p:spPr>
            <a:xfrm>
              <a:off x="1203950" y="1090611"/>
              <a:ext cx="1511094" cy="410766"/>
            </a:xfrm>
            <a:prstGeom prst="bracketPair">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38" name="TextBox 37">
              <a:extLst>
                <a:ext uri="{FF2B5EF4-FFF2-40B4-BE49-F238E27FC236}">
                  <a16:creationId xmlns:a16="http://schemas.microsoft.com/office/drawing/2014/main" id="{E941A1BF-681C-7702-35AB-77AA4B83551D}"/>
                </a:ext>
              </a:extLst>
            </p:cNvPr>
            <p:cNvSpPr txBox="1"/>
            <p:nvPr/>
          </p:nvSpPr>
          <p:spPr>
            <a:xfrm>
              <a:off x="1119187" y="1071375"/>
              <a:ext cx="1903087"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Calibri"/>
                </a:rPr>
                <a:t> PC 3 </a:t>
              </a:r>
              <a:endParaRPr lang="en-US" sz="2400" baseline="30000">
                <a:latin typeface="Century Gothic"/>
                <a:cs typeface="Calibri"/>
              </a:endParaRPr>
            </a:p>
          </p:txBody>
        </p:sp>
      </p:grpSp>
      <p:grpSp>
        <p:nvGrpSpPr>
          <p:cNvPr id="39" name="Group 38">
            <a:extLst>
              <a:ext uri="{FF2B5EF4-FFF2-40B4-BE49-F238E27FC236}">
                <a16:creationId xmlns:a16="http://schemas.microsoft.com/office/drawing/2014/main" id="{A09451E5-AE0D-8C31-3638-1CD7B54D6C9B}"/>
              </a:ext>
            </a:extLst>
          </p:cNvPr>
          <p:cNvGrpSpPr/>
          <p:nvPr/>
        </p:nvGrpSpPr>
        <p:grpSpPr>
          <a:xfrm>
            <a:off x="6952404" y="1038515"/>
            <a:ext cx="1327832" cy="461665"/>
            <a:chOff x="1138173" y="1071375"/>
            <a:chExt cx="2100885" cy="461665"/>
          </a:xfrm>
        </p:grpSpPr>
        <p:sp>
          <p:nvSpPr>
            <p:cNvPr id="40" name="Double Bracket 39">
              <a:extLst>
                <a:ext uri="{FF2B5EF4-FFF2-40B4-BE49-F238E27FC236}">
                  <a16:creationId xmlns:a16="http://schemas.microsoft.com/office/drawing/2014/main" id="{3D4A05D8-1052-BD3E-A2C6-96E3FF2ED00B}"/>
                </a:ext>
              </a:extLst>
            </p:cNvPr>
            <p:cNvSpPr/>
            <p:nvPr/>
          </p:nvSpPr>
          <p:spPr>
            <a:xfrm>
              <a:off x="1203950" y="1090611"/>
              <a:ext cx="1511094" cy="410766"/>
            </a:xfrm>
            <a:prstGeom prst="bracketPair">
              <a:avLst/>
            </a:prstGeom>
            <a:ln w="57150">
              <a:solidFill>
                <a:srgbClr val="00297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41" name="TextBox 40">
              <a:extLst>
                <a:ext uri="{FF2B5EF4-FFF2-40B4-BE49-F238E27FC236}">
                  <a16:creationId xmlns:a16="http://schemas.microsoft.com/office/drawing/2014/main" id="{83A50AFF-1B7D-18EC-D298-CE6D11582F6D}"/>
                </a:ext>
              </a:extLst>
            </p:cNvPr>
            <p:cNvSpPr txBox="1"/>
            <p:nvPr/>
          </p:nvSpPr>
          <p:spPr>
            <a:xfrm>
              <a:off x="1138173" y="1071375"/>
              <a:ext cx="2100885"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Calibri"/>
                </a:rPr>
                <a:t> PC 4 </a:t>
              </a:r>
              <a:endParaRPr lang="en-US" sz="2400" baseline="30000">
                <a:latin typeface="Century Gothic"/>
                <a:cs typeface="Calibri"/>
              </a:endParaRPr>
            </a:p>
          </p:txBody>
        </p:sp>
      </p:grpSp>
      <p:grpSp>
        <p:nvGrpSpPr>
          <p:cNvPr id="42" name="Group 41">
            <a:extLst>
              <a:ext uri="{FF2B5EF4-FFF2-40B4-BE49-F238E27FC236}">
                <a16:creationId xmlns:a16="http://schemas.microsoft.com/office/drawing/2014/main" id="{8BAD4C25-7E3E-3011-9EC9-C3E6A3C8DCC5}"/>
              </a:ext>
            </a:extLst>
          </p:cNvPr>
          <p:cNvGrpSpPr/>
          <p:nvPr/>
        </p:nvGrpSpPr>
        <p:grpSpPr>
          <a:xfrm>
            <a:off x="9089857" y="1038515"/>
            <a:ext cx="1137332" cy="461665"/>
            <a:chOff x="1119187" y="1071375"/>
            <a:chExt cx="1799477" cy="461665"/>
          </a:xfrm>
        </p:grpSpPr>
        <p:sp>
          <p:nvSpPr>
            <p:cNvPr id="43" name="Double Bracket 42">
              <a:extLst>
                <a:ext uri="{FF2B5EF4-FFF2-40B4-BE49-F238E27FC236}">
                  <a16:creationId xmlns:a16="http://schemas.microsoft.com/office/drawing/2014/main" id="{5ACFB375-C9C0-BF79-0CCB-012598ABCEDB}"/>
                </a:ext>
              </a:extLst>
            </p:cNvPr>
            <p:cNvSpPr/>
            <p:nvPr/>
          </p:nvSpPr>
          <p:spPr>
            <a:xfrm>
              <a:off x="1203950" y="1090611"/>
              <a:ext cx="1511094" cy="410766"/>
            </a:xfrm>
            <a:prstGeom prst="bracketPair">
              <a:avLst/>
            </a:prstGeom>
            <a:ln w="57150">
              <a:solidFill>
                <a:srgbClr val="6100A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44" name="TextBox 43">
              <a:extLst>
                <a:ext uri="{FF2B5EF4-FFF2-40B4-BE49-F238E27FC236}">
                  <a16:creationId xmlns:a16="http://schemas.microsoft.com/office/drawing/2014/main" id="{8BEEBDDB-7741-E7A1-6EBE-B58954060250}"/>
                </a:ext>
              </a:extLst>
            </p:cNvPr>
            <p:cNvSpPr txBox="1"/>
            <p:nvPr/>
          </p:nvSpPr>
          <p:spPr>
            <a:xfrm>
              <a:off x="1119187" y="1071375"/>
              <a:ext cx="1799477"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Calibri"/>
                </a:rPr>
                <a:t> PC 5 </a:t>
              </a:r>
              <a:endParaRPr lang="en-US" sz="2400" baseline="30000">
                <a:latin typeface="Century Gothic"/>
                <a:cs typeface="Calibri"/>
              </a:endParaRPr>
            </a:p>
          </p:txBody>
        </p:sp>
      </p:grpSp>
    </p:spTree>
    <p:extLst>
      <p:ext uri="{BB962C8B-B14F-4D97-AF65-F5344CB8AC3E}">
        <p14:creationId xmlns:p14="http://schemas.microsoft.com/office/powerpoint/2010/main" val="608638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5327070" y="36292"/>
            <a:ext cx="721569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236F99"/>
                </a:solidFill>
                <a:latin typeface="Century Gothic"/>
                <a:cs typeface="Calibri"/>
              </a:rPr>
              <a:t>STUDY AREA</a:t>
            </a:r>
          </a:p>
          <a:p>
            <a:pPr algn="ctr"/>
            <a:endParaRPr lang="en-US" sz="4000" b="1">
              <a:solidFill>
                <a:schemeClr val="tx1">
                  <a:lumMod val="75000"/>
                  <a:lumOff val="25000"/>
                </a:schemeClr>
              </a:solidFill>
              <a:latin typeface="Century Gothic"/>
              <a:cs typeface="Calibri"/>
            </a:endParaRPr>
          </a:p>
        </p:txBody>
      </p:sp>
      <p:pic>
        <p:nvPicPr>
          <p:cNvPr id="3" name="Picture 3" descr="Map&#10;&#10;Description automatically generated">
            <a:extLst>
              <a:ext uri="{FF2B5EF4-FFF2-40B4-BE49-F238E27FC236}">
                <a16:creationId xmlns:a16="http://schemas.microsoft.com/office/drawing/2014/main" id="{780A8F8F-8C9A-379B-7BE0-C72CA63A7943}"/>
              </a:ext>
            </a:extLst>
          </p:cNvPr>
          <p:cNvPicPr>
            <a:picLocks noChangeAspect="1"/>
          </p:cNvPicPr>
          <p:nvPr/>
        </p:nvPicPr>
        <p:blipFill>
          <a:blip r:embed="rId3"/>
          <a:stretch>
            <a:fillRect/>
          </a:stretch>
        </p:blipFill>
        <p:spPr>
          <a:xfrm>
            <a:off x="172549" y="5860"/>
            <a:ext cx="5113460" cy="6626470"/>
          </a:xfrm>
          <a:prstGeom prst="rect">
            <a:avLst/>
          </a:prstGeom>
        </p:spPr>
      </p:pic>
      <p:sp>
        <p:nvSpPr>
          <p:cNvPr id="10" name="TextBox 9">
            <a:extLst>
              <a:ext uri="{FF2B5EF4-FFF2-40B4-BE49-F238E27FC236}">
                <a16:creationId xmlns:a16="http://schemas.microsoft.com/office/drawing/2014/main" id="{7DF3A5D2-92EB-D1F4-905C-1F91873D7B98}"/>
              </a:ext>
            </a:extLst>
          </p:cNvPr>
          <p:cNvSpPr txBox="1"/>
          <p:nvPr/>
        </p:nvSpPr>
        <p:spPr>
          <a:xfrm>
            <a:off x="2936629" y="2291862"/>
            <a:ext cx="2252297"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solidFill>
                  <a:schemeClr val="tx1">
                    <a:lumMod val="75000"/>
                    <a:lumOff val="25000"/>
                  </a:schemeClr>
                </a:solidFill>
              </a:rPr>
            </a:br>
            <a:r>
              <a:rPr lang="en-US" sz="2500">
                <a:solidFill>
                  <a:schemeClr val="tx1">
                    <a:lumMod val="75000"/>
                    <a:lumOff val="25000"/>
                  </a:schemeClr>
                </a:solidFill>
                <a:latin typeface="Century Gothic"/>
              </a:rPr>
              <a:t>Milwaukee, Wisconsin</a:t>
            </a:r>
          </a:p>
        </p:txBody>
      </p:sp>
      <p:pic>
        <p:nvPicPr>
          <p:cNvPr id="11" name="Picture 11" descr="Map&#10;&#10;Description automatically generated">
            <a:extLst>
              <a:ext uri="{FF2B5EF4-FFF2-40B4-BE49-F238E27FC236}">
                <a16:creationId xmlns:a16="http://schemas.microsoft.com/office/drawing/2014/main" id="{7272D857-83E4-6D0B-4E64-E47780D2B1B9}"/>
              </a:ext>
            </a:extLst>
          </p:cNvPr>
          <p:cNvPicPr>
            <a:picLocks noChangeAspect="1"/>
          </p:cNvPicPr>
          <p:nvPr/>
        </p:nvPicPr>
        <p:blipFill rotWithShape="1">
          <a:blip r:embed="rId4"/>
          <a:srcRect l="60435" t="7330" r="5413" b="68900"/>
          <a:stretch/>
        </p:blipFill>
        <p:spPr>
          <a:xfrm>
            <a:off x="3188848" y="453446"/>
            <a:ext cx="1748637" cy="1573996"/>
          </a:xfrm>
          <a:prstGeom prst="rect">
            <a:avLst/>
          </a:prstGeom>
        </p:spPr>
      </p:pic>
      <p:pic>
        <p:nvPicPr>
          <p:cNvPr id="12" name="Picture 11" descr="Map&#10;&#10;Description automatically generated">
            <a:extLst>
              <a:ext uri="{FF2B5EF4-FFF2-40B4-BE49-F238E27FC236}">
                <a16:creationId xmlns:a16="http://schemas.microsoft.com/office/drawing/2014/main" id="{F55AC9F7-A8F8-C81B-4151-87D95597980B}"/>
              </a:ext>
            </a:extLst>
          </p:cNvPr>
          <p:cNvPicPr>
            <a:picLocks noChangeAspect="1"/>
          </p:cNvPicPr>
          <p:nvPr/>
        </p:nvPicPr>
        <p:blipFill rotWithShape="1">
          <a:blip r:embed="rId4"/>
          <a:srcRect l="76321" t="79545" r="641" b="758"/>
          <a:stretch/>
        </p:blipFill>
        <p:spPr>
          <a:xfrm>
            <a:off x="4227570" y="5368082"/>
            <a:ext cx="862399" cy="953051"/>
          </a:xfrm>
          <a:prstGeom prst="rect">
            <a:avLst/>
          </a:prstGeom>
        </p:spPr>
      </p:pic>
      <p:pic>
        <p:nvPicPr>
          <p:cNvPr id="14" name="Picture 11" descr="Map&#10;&#10;Description automatically generated">
            <a:extLst>
              <a:ext uri="{FF2B5EF4-FFF2-40B4-BE49-F238E27FC236}">
                <a16:creationId xmlns:a16="http://schemas.microsoft.com/office/drawing/2014/main" id="{9BE2B85D-789E-EDC3-92F2-76972A9E7553}"/>
              </a:ext>
            </a:extLst>
          </p:cNvPr>
          <p:cNvPicPr>
            <a:picLocks noChangeAspect="1"/>
          </p:cNvPicPr>
          <p:nvPr/>
        </p:nvPicPr>
        <p:blipFill rotWithShape="1">
          <a:blip r:embed="rId4"/>
          <a:srcRect l="61516" t="1149" r="892" b="92529"/>
          <a:stretch/>
        </p:blipFill>
        <p:spPr>
          <a:xfrm>
            <a:off x="3229909" y="36292"/>
            <a:ext cx="1957864" cy="417122"/>
          </a:xfrm>
          <a:prstGeom prst="rect">
            <a:avLst/>
          </a:prstGeom>
        </p:spPr>
      </p:pic>
      <p:grpSp>
        <p:nvGrpSpPr>
          <p:cNvPr id="22" name="Group 21">
            <a:extLst>
              <a:ext uri="{FF2B5EF4-FFF2-40B4-BE49-F238E27FC236}">
                <a16:creationId xmlns:a16="http://schemas.microsoft.com/office/drawing/2014/main" id="{9945E6F7-415B-10A3-651B-544E692372C3}"/>
              </a:ext>
            </a:extLst>
          </p:cNvPr>
          <p:cNvGrpSpPr/>
          <p:nvPr/>
        </p:nvGrpSpPr>
        <p:grpSpPr>
          <a:xfrm>
            <a:off x="497685" y="5147257"/>
            <a:ext cx="3009177" cy="1308050"/>
            <a:chOff x="7113741" y="3693197"/>
            <a:chExt cx="3009177" cy="1308050"/>
          </a:xfrm>
        </p:grpSpPr>
        <p:sp>
          <p:nvSpPr>
            <p:cNvPr id="16" name="TextBox 15">
              <a:extLst>
                <a:ext uri="{FF2B5EF4-FFF2-40B4-BE49-F238E27FC236}">
                  <a16:creationId xmlns:a16="http://schemas.microsoft.com/office/drawing/2014/main" id="{2620A69C-26EF-7EE9-3109-9440794C3AF5}"/>
                </a:ext>
              </a:extLst>
            </p:cNvPr>
            <p:cNvSpPr txBox="1"/>
            <p:nvPr/>
          </p:nvSpPr>
          <p:spPr>
            <a:xfrm>
              <a:off x="7453137" y="3693197"/>
              <a:ext cx="2669781" cy="13080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300"/>
                </a:spcBef>
                <a:spcAft>
                  <a:spcPts val="300"/>
                </a:spcAft>
              </a:pPr>
              <a:r>
                <a:rPr lang="en-US" sz="1600">
                  <a:latin typeface="Century Gothic"/>
                  <a:cs typeface="Calibri"/>
                </a:rPr>
                <a:t>Streets</a:t>
              </a:r>
              <a:endParaRPr lang="en-US">
                <a:cs typeface="Calibri" panose="020F0502020204030204"/>
              </a:endParaRPr>
            </a:p>
            <a:p>
              <a:pPr>
                <a:spcBef>
                  <a:spcPts val="300"/>
                </a:spcBef>
                <a:spcAft>
                  <a:spcPts val="300"/>
                </a:spcAft>
              </a:pPr>
              <a:r>
                <a:rPr lang="en-US" sz="1600">
                  <a:latin typeface="Century Gothic"/>
                  <a:cs typeface="Calibri"/>
                </a:rPr>
                <a:t>Hydrology</a:t>
              </a:r>
            </a:p>
            <a:p>
              <a:pPr>
                <a:spcBef>
                  <a:spcPts val="300"/>
                </a:spcBef>
                <a:spcAft>
                  <a:spcPts val="300"/>
                </a:spcAft>
              </a:pPr>
              <a:r>
                <a:rPr lang="en-US" sz="1600">
                  <a:latin typeface="Century Gothic"/>
                  <a:cs typeface="Calibri"/>
                </a:rPr>
                <a:t>City Boundary</a:t>
              </a:r>
            </a:p>
            <a:p>
              <a:pPr>
                <a:spcBef>
                  <a:spcPts val="300"/>
                </a:spcBef>
                <a:spcAft>
                  <a:spcPts val="300"/>
                </a:spcAft>
              </a:pPr>
              <a:r>
                <a:rPr lang="en-US" sz="1600">
                  <a:latin typeface="Century Gothic"/>
                  <a:cs typeface="Calibri"/>
                </a:rPr>
                <a:t>Country Boundary</a:t>
              </a:r>
            </a:p>
          </p:txBody>
        </p:sp>
        <p:grpSp>
          <p:nvGrpSpPr>
            <p:cNvPr id="21" name="Group 20">
              <a:extLst>
                <a:ext uri="{FF2B5EF4-FFF2-40B4-BE49-F238E27FC236}">
                  <a16:creationId xmlns:a16="http://schemas.microsoft.com/office/drawing/2014/main" id="{7D0F90E9-0FA3-5237-CDFF-6912A24DC32D}"/>
                </a:ext>
              </a:extLst>
            </p:cNvPr>
            <p:cNvGrpSpPr/>
            <p:nvPr/>
          </p:nvGrpSpPr>
          <p:grpSpPr>
            <a:xfrm>
              <a:off x="7113741" y="3694933"/>
              <a:ext cx="379832" cy="1281323"/>
              <a:chOff x="7113741" y="3694933"/>
              <a:chExt cx="379832" cy="1281323"/>
            </a:xfrm>
          </p:grpSpPr>
          <p:pic>
            <p:nvPicPr>
              <p:cNvPr id="13" name="Picture 11" descr="Map&#10;&#10;Description automatically generated">
                <a:extLst>
                  <a:ext uri="{FF2B5EF4-FFF2-40B4-BE49-F238E27FC236}">
                    <a16:creationId xmlns:a16="http://schemas.microsoft.com/office/drawing/2014/main" id="{D6906AE7-5C19-8B5C-7C54-5D3FABDE22B8}"/>
                  </a:ext>
                </a:extLst>
              </p:cNvPr>
              <p:cNvPicPr>
                <a:picLocks noChangeAspect="1"/>
              </p:cNvPicPr>
              <p:nvPr/>
            </p:nvPicPr>
            <p:blipFill rotWithShape="1">
              <a:blip r:embed="rId4"/>
              <a:srcRect l="7464" t="81938" r="86853" b="14700"/>
              <a:stretch/>
            </p:blipFill>
            <p:spPr>
              <a:xfrm>
                <a:off x="7113741" y="3694933"/>
                <a:ext cx="372615" cy="283847"/>
              </a:xfrm>
              <a:prstGeom prst="rect">
                <a:avLst/>
              </a:prstGeom>
            </p:spPr>
          </p:pic>
          <p:pic>
            <p:nvPicPr>
              <p:cNvPr id="18" name="Picture 11" descr="Map&#10;&#10;Description automatically generated">
                <a:extLst>
                  <a:ext uri="{FF2B5EF4-FFF2-40B4-BE49-F238E27FC236}">
                    <a16:creationId xmlns:a16="http://schemas.microsoft.com/office/drawing/2014/main" id="{FFC8D6ED-6939-8425-4221-2CBAF9796CB2}"/>
                  </a:ext>
                </a:extLst>
              </p:cNvPr>
              <p:cNvPicPr>
                <a:picLocks noChangeAspect="1"/>
              </p:cNvPicPr>
              <p:nvPr/>
            </p:nvPicPr>
            <p:blipFill rotWithShape="1">
              <a:blip r:embed="rId4"/>
              <a:srcRect l="7379" t="93408" r="86853" b="3098"/>
              <a:stretch/>
            </p:blipFill>
            <p:spPr>
              <a:xfrm>
                <a:off x="7114183" y="4681282"/>
                <a:ext cx="378174" cy="294974"/>
              </a:xfrm>
              <a:prstGeom prst="rect">
                <a:avLst/>
              </a:prstGeom>
            </p:spPr>
          </p:pic>
          <p:pic>
            <p:nvPicPr>
              <p:cNvPr id="19" name="Picture 11" descr="Map&#10;&#10;Description automatically generated">
                <a:extLst>
                  <a:ext uri="{FF2B5EF4-FFF2-40B4-BE49-F238E27FC236}">
                    <a16:creationId xmlns:a16="http://schemas.microsoft.com/office/drawing/2014/main" id="{C064CDF4-B5A4-65B5-DDC1-8A5B48A37DE6}"/>
                  </a:ext>
                </a:extLst>
              </p:cNvPr>
              <p:cNvPicPr>
                <a:picLocks noChangeAspect="1"/>
              </p:cNvPicPr>
              <p:nvPr/>
            </p:nvPicPr>
            <p:blipFill rotWithShape="1">
              <a:blip r:embed="rId4"/>
              <a:srcRect l="7485" t="86157" r="86811" b="10877"/>
              <a:stretch/>
            </p:blipFill>
            <p:spPr>
              <a:xfrm>
                <a:off x="7119569" y="4054793"/>
                <a:ext cx="374004" cy="250456"/>
              </a:xfrm>
              <a:prstGeom prst="rect">
                <a:avLst/>
              </a:prstGeom>
            </p:spPr>
          </p:pic>
          <p:pic>
            <p:nvPicPr>
              <p:cNvPr id="20" name="Picture 11" descr="Map&#10;&#10;Description automatically generated">
                <a:extLst>
                  <a:ext uri="{FF2B5EF4-FFF2-40B4-BE49-F238E27FC236}">
                    <a16:creationId xmlns:a16="http://schemas.microsoft.com/office/drawing/2014/main" id="{A8A74F38-5F53-084E-E301-D86A6AB77512}"/>
                  </a:ext>
                </a:extLst>
              </p:cNvPr>
              <p:cNvPicPr>
                <a:picLocks noChangeAspect="1"/>
              </p:cNvPicPr>
              <p:nvPr/>
            </p:nvPicPr>
            <p:blipFill rotWithShape="1">
              <a:blip r:embed="rId4"/>
              <a:srcRect l="7805" t="90247" r="87474" b="7496"/>
              <a:stretch/>
            </p:blipFill>
            <p:spPr>
              <a:xfrm>
                <a:off x="7144590" y="4400792"/>
                <a:ext cx="309558" cy="190580"/>
              </a:xfrm>
              <a:prstGeom prst="rect">
                <a:avLst/>
              </a:prstGeom>
            </p:spPr>
          </p:pic>
        </p:grpSp>
      </p:grpSp>
      <p:sp>
        <p:nvSpPr>
          <p:cNvPr id="6" name="TextBox 5">
            <a:extLst>
              <a:ext uri="{FF2B5EF4-FFF2-40B4-BE49-F238E27FC236}">
                <a16:creationId xmlns:a16="http://schemas.microsoft.com/office/drawing/2014/main" id="{B6E97E0F-F56B-8203-C629-B83679961FA1}"/>
              </a:ext>
            </a:extLst>
          </p:cNvPr>
          <p:cNvSpPr txBox="1"/>
          <p:nvPr/>
        </p:nvSpPr>
        <p:spPr>
          <a:xfrm>
            <a:off x="6905993" y="746214"/>
            <a:ext cx="5286007" cy="2682786"/>
          </a:xfrm>
          <a:prstGeom prst="rect">
            <a:avLst/>
          </a:prstGeom>
          <a:noFill/>
        </p:spPr>
        <p:txBody>
          <a:bodyPr wrap="square" lIns="91440" tIns="45720" rIns="91440" bIns="45720" anchor="t">
            <a:spAutoFit/>
          </a:bodyPr>
          <a:lstStyle/>
          <a:p>
            <a:pPr>
              <a:spcBef>
                <a:spcPts val="300"/>
              </a:spcBef>
              <a:spcAft>
                <a:spcPts val="800"/>
              </a:spcAft>
              <a:buClr>
                <a:srgbClr val="236F99"/>
              </a:buClr>
            </a:pPr>
            <a:r>
              <a:rPr lang="en-US" sz="2800" dirty="0">
                <a:solidFill>
                  <a:schemeClr val="tx1">
                    <a:lumMod val="75000"/>
                    <a:lumOff val="25000"/>
                  </a:schemeClr>
                </a:solidFill>
                <a:latin typeface="Century Gothic"/>
                <a:cs typeface="Calibri"/>
              </a:rPr>
              <a:t>Milwaukee, Wisconsin</a:t>
            </a:r>
          </a:p>
          <a:p>
            <a:pPr marL="342900" indent="-342900">
              <a:lnSpc>
                <a:spcPct val="90000"/>
              </a:lnSpc>
              <a:spcBef>
                <a:spcPts val="300"/>
              </a:spcBef>
              <a:buClr>
                <a:srgbClr val="236F99"/>
              </a:buClr>
              <a:buFont typeface="Webdings,Sans-Serif"/>
              <a:buChar char="4"/>
            </a:pPr>
            <a:r>
              <a:rPr lang="en-US" sz="2000" dirty="0">
                <a:solidFill>
                  <a:schemeClr val="tx1">
                    <a:lumMod val="75000"/>
                    <a:lumOff val="25000"/>
                  </a:schemeClr>
                </a:solidFill>
                <a:latin typeface="Century Gothic"/>
                <a:cs typeface="Calibri"/>
              </a:rPr>
              <a:t>Study period: 2010 – 2021</a:t>
            </a:r>
          </a:p>
          <a:p>
            <a:pPr marL="342900" indent="-342900">
              <a:lnSpc>
                <a:spcPct val="90000"/>
              </a:lnSpc>
              <a:spcBef>
                <a:spcPts val="300"/>
              </a:spcBef>
              <a:buClr>
                <a:srgbClr val="236F99"/>
              </a:buClr>
              <a:buFont typeface="Webdings,Sans-Serif"/>
              <a:buChar char="4"/>
            </a:pPr>
            <a:r>
              <a:rPr lang="en-US" sz="2000" dirty="0">
                <a:solidFill>
                  <a:schemeClr val="tx1">
                    <a:lumMod val="75000"/>
                    <a:lumOff val="25000"/>
                  </a:schemeClr>
                </a:solidFill>
                <a:latin typeface="Century Gothic"/>
                <a:cs typeface="Calibri"/>
              </a:rPr>
              <a:t>Most segregated city in the U.S.</a:t>
            </a:r>
          </a:p>
          <a:p>
            <a:pPr marL="342900" indent="-342900">
              <a:lnSpc>
                <a:spcPct val="90000"/>
              </a:lnSpc>
              <a:spcBef>
                <a:spcPts val="300"/>
              </a:spcBef>
              <a:buClr>
                <a:srgbClr val="236F99"/>
              </a:buClr>
              <a:buFont typeface="Webdings,Sans-Serif"/>
              <a:buChar char="4"/>
            </a:pPr>
            <a:r>
              <a:rPr lang="en-US" sz="2000" dirty="0">
                <a:solidFill>
                  <a:schemeClr val="tx1">
                    <a:lumMod val="75000"/>
                    <a:lumOff val="25000"/>
                  </a:schemeClr>
                </a:solidFill>
                <a:latin typeface="Century Gothic"/>
                <a:cs typeface="Calibri"/>
              </a:rPr>
              <a:t>Humid continental climate</a:t>
            </a:r>
            <a:endParaRPr lang="en-US" sz="2000" dirty="0">
              <a:solidFill>
                <a:schemeClr val="tx1">
                  <a:lumMod val="75000"/>
                  <a:lumOff val="25000"/>
                </a:schemeClr>
              </a:solidFill>
              <a:latin typeface="Century Gothic" panose="020B0502020202020204" pitchFamily="34" charset="0"/>
              <a:cs typeface="Calibri"/>
            </a:endParaRPr>
          </a:p>
          <a:p>
            <a:pPr marL="342900" indent="-342900">
              <a:lnSpc>
                <a:spcPct val="90000"/>
              </a:lnSpc>
              <a:spcBef>
                <a:spcPts val="300"/>
              </a:spcBef>
              <a:buClr>
                <a:srgbClr val="236F99"/>
              </a:buClr>
              <a:buFont typeface="Webdings,Sans-Serif"/>
              <a:buChar char="4"/>
            </a:pPr>
            <a:r>
              <a:rPr lang="en-US" sz="2000" dirty="0">
                <a:solidFill>
                  <a:schemeClr val="tx1">
                    <a:lumMod val="75000"/>
                    <a:lumOff val="25000"/>
                  </a:schemeClr>
                </a:solidFill>
                <a:latin typeface="Century Gothic"/>
                <a:cs typeface="Calibri"/>
              </a:rPr>
              <a:t>Focus area: Metcalfe Park</a:t>
            </a:r>
          </a:p>
          <a:p>
            <a:pPr marL="342900" indent="-342900">
              <a:spcBef>
                <a:spcPts val="300"/>
              </a:spcBef>
              <a:spcAft>
                <a:spcPts val="800"/>
              </a:spcAft>
              <a:buClr>
                <a:srgbClr val="236F99"/>
              </a:buClr>
              <a:buFont typeface="Webdings,Sans-Serif"/>
              <a:buChar char="4"/>
            </a:pPr>
            <a:endParaRPr lang="en-US" sz="2000">
              <a:latin typeface="Century Gothic"/>
              <a:cs typeface="Calibri"/>
            </a:endParaRPr>
          </a:p>
          <a:p>
            <a:pPr marL="342900" indent="-342900">
              <a:spcBef>
                <a:spcPts val="300"/>
              </a:spcBef>
              <a:spcAft>
                <a:spcPts val="800"/>
              </a:spcAft>
              <a:buClr>
                <a:srgbClr val="236F99"/>
              </a:buClr>
              <a:buFont typeface="Webdings,Sans-Serif"/>
              <a:buChar char="4"/>
            </a:pPr>
            <a:endParaRPr lang="en-US" sz="2000">
              <a:latin typeface="Century Gothic"/>
              <a:cs typeface="Calibri"/>
            </a:endParaRPr>
          </a:p>
        </p:txBody>
      </p:sp>
      <p:graphicFrame>
        <p:nvGraphicFramePr>
          <p:cNvPr id="4" name="Chart 3">
            <a:extLst>
              <a:ext uri="{FF2B5EF4-FFF2-40B4-BE49-F238E27FC236}">
                <a16:creationId xmlns:a16="http://schemas.microsoft.com/office/drawing/2014/main" id="{23BF5D9C-BB54-44E6-656E-B90DB6D72EB1}"/>
              </a:ext>
            </a:extLst>
          </p:cNvPr>
          <p:cNvGraphicFramePr/>
          <p:nvPr>
            <p:extLst>
              <p:ext uri="{D42A27DB-BD31-4B8C-83A1-F6EECF244321}">
                <p14:modId xmlns:p14="http://schemas.microsoft.com/office/powerpoint/2010/main" val="1614531980"/>
              </p:ext>
            </p:extLst>
          </p:nvPr>
        </p:nvGraphicFramePr>
        <p:xfrm>
          <a:off x="5865572" y="2785075"/>
          <a:ext cx="6153123" cy="384764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521523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map&#10;&#10;Description automatically generated">
            <a:extLst>
              <a:ext uri="{FF2B5EF4-FFF2-40B4-BE49-F238E27FC236}">
                <a16:creationId xmlns:a16="http://schemas.microsoft.com/office/drawing/2014/main" id="{1CBC17A3-A7DB-20B7-0FCF-01B24D2C044C}"/>
              </a:ext>
            </a:extLst>
          </p:cNvPr>
          <p:cNvPicPr>
            <a:picLocks noChangeAspect="1"/>
          </p:cNvPicPr>
          <p:nvPr/>
        </p:nvPicPr>
        <p:blipFill>
          <a:blip r:embed="rId3"/>
          <a:stretch>
            <a:fillRect/>
          </a:stretch>
        </p:blipFill>
        <p:spPr>
          <a:xfrm>
            <a:off x="3189284" y="911522"/>
            <a:ext cx="3312190" cy="5640224"/>
          </a:xfrm>
          <a:prstGeom prst="rect">
            <a:avLst/>
          </a:prstGeom>
        </p:spPr>
      </p:pic>
      <p:sp>
        <p:nvSpPr>
          <p:cNvPr id="37" name="Down Arrow 1045">
            <a:extLst>
              <a:ext uri="{FF2B5EF4-FFF2-40B4-BE49-F238E27FC236}">
                <a16:creationId xmlns:a16="http://schemas.microsoft.com/office/drawing/2014/main" id="{594563AD-7EE8-08FE-FBF0-65A9B35529D4}"/>
              </a:ext>
            </a:extLst>
          </p:cNvPr>
          <p:cNvSpPr/>
          <p:nvPr/>
        </p:nvSpPr>
        <p:spPr>
          <a:xfrm rot="5700000">
            <a:off x="6182803" y="3189069"/>
            <a:ext cx="275755" cy="1167457"/>
          </a:xfrm>
          <a:prstGeom prst="downArrow">
            <a:avLst/>
          </a:prstGeom>
          <a:solidFill>
            <a:srgbClr val="DE9D1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B6C3D2EB-A579-2298-E079-C3B9625CB187}"/>
              </a:ext>
            </a:extLst>
          </p:cNvPr>
          <p:cNvSpPr txBox="1"/>
          <p:nvPr/>
        </p:nvSpPr>
        <p:spPr>
          <a:xfrm>
            <a:off x="286033" y="214821"/>
            <a:ext cx="88764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HEAT VULNERABILITY: </a:t>
            </a:r>
            <a:r>
              <a:rPr lang="en-US" sz="4000" b="1">
                <a:solidFill>
                  <a:srgbClr val="D96527"/>
                </a:solidFill>
                <a:latin typeface="Century Gothic"/>
                <a:cs typeface="Calibri"/>
              </a:rPr>
              <a:t>INDEX RESULT</a:t>
            </a:r>
            <a:endParaRPr lang="en-US">
              <a:solidFill>
                <a:srgbClr val="D96527"/>
              </a:solidFill>
              <a:cs typeface="Calibri"/>
            </a:endParaRPr>
          </a:p>
        </p:txBody>
      </p:sp>
      <p:pic>
        <p:nvPicPr>
          <p:cNvPr id="26" name="Picture 25">
            <a:extLst>
              <a:ext uri="{FF2B5EF4-FFF2-40B4-BE49-F238E27FC236}">
                <a16:creationId xmlns:a16="http://schemas.microsoft.com/office/drawing/2014/main" id="{B01E07A7-C7B1-0AAF-7D0D-ECC1471A830A}"/>
              </a:ext>
            </a:extLst>
          </p:cNvPr>
          <p:cNvPicPr>
            <a:picLocks noChangeAspect="1"/>
          </p:cNvPicPr>
          <p:nvPr/>
        </p:nvPicPr>
        <p:blipFill rotWithShape="1">
          <a:blip r:embed="rId4"/>
          <a:srcRect l="1282" t="1691" r="4781" b="847"/>
          <a:stretch/>
        </p:blipFill>
        <p:spPr>
          <a:xfrm rot="10800000">
            <a:off x="7466290" y="4661990"/>
            <a:ext cx="387257" cy="1355997"/>
          </a:xfrm>
          <a:prstGeom prst="rect">
            <a:avLst/>
          </a:prstGeom>
        </p:spPr>
      </p:pic>
      <p:sp>
        <p:nvSpPr>
          <p:cNvPr id="27" name="TextBox 3">
            <a:extLst>
              <a:ext uri="{FF2B5EF4-FFF2-40B4-BE49-F238E27FC236}">
                <a16:creationId xmlns:a16="http://schemas.microsoft.com/office/drawing/2014/main" id="{D5D75F9B-B915-CCA5-61BF-147099254819}"/>
              </a:ext>
            </a:extLst>
          </p:cNvPr>
          <p:cNvSpPr txBox="1"/>
          <p:nvPr/>
        </p:nvSpPr>
        <p:spPr>
          <a:xfrm>
            <a:off x="7892000" y="4611737"/>
            <a:ext cx="312299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rgbClr val="3F3F3F"/>
                </a:solidFill>
                <a:latin typeface="Century Gothic"/>
              </a:rPr>
              <a:t>Higher </a:t>
            </a:r>
            <a:endParaRPr lang="en-US"/>
          </a:p>
          <a:p>
            <a:r>
              <a:rPr lang="en-US" sz="1600">
                <a:solidFill>
                  <a:srgbClr val="3F3F3F"/>
                </a:solidFill>
                <a:latin typeface="Century Gothic"/>
              </a:rPr>
              <a:t>Vulnerability</a:t>
            </a:r>
            <a:endParaRPr lang="en-US"/>
          </a:p>
        </p:txBody>
      </p:sp>
      <p:sp>
        <p:nvSpPr>
          <p:cNvPr id="28" name="TextBox 4">
            <a:extLst>
              <a:ext uri="{FF2B5EF4-FFF2-40B4-BE49-F238E27FC236}">
                <a16:creationId xmlns:a16="http://schemas.microsoft.com/office/drawing/2014/main" id="{34E34EC6-72D7-5716-4F66-A1018A80F1B7}"/>
              </a:ext>
            </a:extLst>
          </p:cNvPr>
          <p:cNvSpPr txBox="1"/>
          <p:nvPr/>
        </p:nvSpPr>
        <p:spPr>
          <a:xfrm>
            <a:off x="7892058" y="5523714"/>
            <a:ext cx="258990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rgbClr val="3F3F3F"/>
                </a:solidFill>
                <a:latin typeface="Century Gothic"/>
              </a:rPr>
              <a:t>Lower </a:t>
            </a:r>
            <a:endParaRPr lang="en-US"/>
          </a:p>
          <a:p>
            <a:r>
              <a:rPr lang="en-US" sz="1600">
                <a:solidFill>
                  <a:srgbClr val="3F3F3F"/>
                </a:solidFill>
                <a:latin typeface="Century Gothic"/>
              </a:rPr>
              <a:t>Vulnerability</a:t>
            </a:r>
            <a:endParaRPr lang="en-US"/>
          </a:p>
        </p:txBody>
      </p:sp>
      <p:sp>
        <p:nvSpPr>
          <p:cNvPr id="35" name="Rectangle: Rounded Corners 34">
            <a:extLst>
              <a:ext uri="{FF2B5EF4-FFF2-40B4-BE49-F238E27FC236}">
                <a16:creationId xmlns:a16="http://schemas.microsoft.com/office/drawing/2014/main" id="{7B2B7831-A49C-F55B-78C8-16F512B82261}"/>
              </a:ext>
            </a:extLst>
          </p:cNvPr>
          <p:cNvSpPr/>
          <p:nvPr/>
        </p:nvSpPr>
        <p:spPr>
          <a:xfrm>
            <a:off x="6829480" y="3431187"/>
            <a:ext cx="3603624" cy="915458"/>
          </a:xfrm>
          <a:prstGeom prst="roundRect">
            <a:avLst/>
          </a:prstGeom>
          <a:solidFill>
            <a:srgbClr val="D987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Central &amp; Northwest city areas </a:t>
            </a:r>
            <a:r>
              <a:rPr lang="en-US" b="1" u="sng">
                <a:latin typeface="Century Gothic"/>
                <a:cs typeface="Calibri"/>
              </a:rPr>
              <a:t>more vulnerable</a:t>
            </a:r>
          </a:p>
        </p:txBody>
      </p:sp>
      <p:sp>
        <p:nvSpPr>
          <p:cNvPr id="38" name="Down Arrow 1045">
            <a:extLst>
              <a:ext uri="{FF2B5EF4-FFF2-40B4-BE49-F238E27FC236}">
                <a16:creationId xmlns:a16="http://schemas.microsoft.com/office/drawing/2014/main" id="{DB5EA773-7ED2-2F24-A45B-D4C0568024EA}"/>
              </a:ext>
            </a:extLst>
          </p:cNvPr>
          <p:cNvSpPr/>
          <p:nvPr/>
        </p:nvSpPr>
        <p:spPr>
          <a:xfrm rot="5160000" flipH="1">
            <a:off x="6076429" y="1036279"/>
            <a:ext cx="294245" cy="1359457"/>
          </a:xfrm>
          <a:prstGeom prst="downArrow">
            <a:avLst/>
          </a:prstGeom>
          <a:solidFill>
            <a:srgbClr val="7030A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Rectangle: Rounded Corners 35">
            <a:extLst>
              <a:ext uri="{FF2B5EF4-FFF2-40B4-BE49-F238E27FC236}">
                <a16:creationId xmlns:a16="http://schemas.microsoft.com/office/drawing/2014/main" id="{0385DAC5-6322-20F0-2341-205BF7980F77}"/>
              </a:ext>
            </a:extLst>
          </p:cNvPr>
          <p:cNvSpPr/>
          <p:nvPr/>
        </p:nvSpPr>
        <p:spPr>
          <a:xfrm>
            <a:off x="6830941" y="1172677"/>
            <a:ext cx="4120694" cy="91545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Surrounding county area to northeast &amp; south </a:t>
            </a:r>
            <a:r>
              <a:rPr lang="en-US" b="1" u="sng">
                <a:latin typeface="Century Gothic"/>
                <a:cs typeface="Calibri"/>
              </a:rPr>
              <a:t>less vulnerable</a:t>
            </a:r>
          </a:p>
        </p:txBody>
      </p:sp>
      <p:sp>
        <p:nvSpPr>
          <p:cNvPr id="39" name="Rectangle 38">
            <a:extLst>
              <a:ext uri="{FF2B5EF4-FFF2-40B4-BE49-F238E27FC236}">
                <a16:creationId xmlns:a16="http://schemas.microsoft.com/office/drawing/2014/main" id="{FFD43BE3-6255-5817-C43A-6220EDF9904C}"/>
              </a:ext>
            </a:extLst>
          </p:cNvPr>
          <p:cNvSpPr/>
          <p:nvPr/>
        </p:nvSpPr>
        <p:spPr>
          <a:xfrm>
            <a:off x="7469991" y="6184276"/>
            <a:ext cx="384311" cy="27545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4">
            <a:extLst>
              <a:ext uri="{FF2B5EF4-FFF2-40B4-BE49-F238E27FC236}">
                <a16:creationId xmlns:a16="http://schemas.microsoft.com/office/drawing/2014/main" id="{0260A204-D248-A809-E742-E359676396FB}"/>
              </a:ext>
            </a:extLst>
          </p:cNvPr>
          <p:cNvSpPr txBox="1"/>
          <p:nvPr/>
        </p:nvSpPr>
        <p:spPr>
          <a:xfrm>
            <a:off x="7892057" y="6159089"/>
            <a:ext cx="2589903"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rgbClr val="3F3F3F"/>
                </a:solidFill>
                <a:latin typeface="Century Gothic"/>
              </a:rPr>
              <a:t>Missing census data</a:t>
            </a:r>
            <a:endParaRPr lang="en-US" sz="1600"/>
          </a:p>
        </p:txBody>
      </p:sp>
      <p:sp>
        <p:nvSpPr>
          <p:cNvPr id="42" name="Down Arrow 1045">
            <a:extLst>
              <a:ext uri="{FF2B5EF4-FFF2-40B4-BE49-F238E27FC236}">
                <a16:creationId xmlns:a16="http://schemas.microsoft.com/office/drawing/2014/main" id="{2CAE45A0-AA0A-DB0D-1826-BEB6834FFF7B}"/>
              </a:ext>
            </a:extLst>
          </p:cNvPr>
          <p:cNvSpPr/>
          <p:nvPr/>
        </p:nvSpPr>
        <p:spPr>
          <a:xfrm rot="4920000">
            <a:off x="6465079" y="2135495"/>
            <a:ext cx="283362" cy="1396421"/>
          </a:xfrm>
          <a:prstGeom prst="downArrow">
            <a:avLst/>
          </a:prstGeom>
          <a:solidFill>
            <a:srgbClr val="8ED1AD"/>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4" name="Rectangle: Rounded Corners 43">
            <a:extLst>
              <a:ext uri="{FF2B5EF4-FFF2-40B4-BE49-F238E27FC236}">
                <a16:creationId xmlns:a16="http://schemas.microsoft.com/office/drawing/2014/main" id="{5E8C78FC-316D-3A57-290D-B21AD3BCE37D}"/>
              </a:ext>
            </a:extLst>
          </p:cNvPr>
          <p:cNvSpPr/>
          <p:nvPr/>
        </p:nvSpPr>
        <p:spPr>
          <a:xfrm>
            <a:off x="6831955" y="2406395"/>
            <a:ext cx="4705803" cy="629708"/>
          </a:xfrm>
          <a:prstGeom prst="roundRect">
            <a:avLst/>
          </a:prstGeom>
          <a:solidFill>
            <a:srgbClr val="8ED1A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atin typeface="Century Gothic"/>
                <a:cs typeface="Calibri"/>
              </a:rPr>
              <a:t>Metcalfe Park is </a:t>
            </a:r>
            <a:r>
              <a:rPr lang="en-US" b="1" u="sng">
                <a:latin typeface="Century Gothic"/>
                <a:cs typeface="Calibri"/>
              </a:rPr>
              <a:t>somewhat vulnerable</a:t>
            </a:r>
            <a:r>
              <a:rPr lang="en-US">
                <a:latin typeface="Century Gothic"/>
                <a:cs typeface="Calibri"/>
              </a:rPr>
              <a:t>, ranking 49</a:t>
            </a:r>
            <a:r>
              <a:rPr lang="en-US" baseline="30000">
                <a:latin typeface="Century Gothic"/>
                <a:cs typeface="Calibri"/>
              </a:rPr>
              <a:t>th</a:t>
            </a:r>
            <a:r>
              <a:rPr lang="en-US">
                <a:latin typeface="Century Gothic"/>
                <a:cs typeface="Calibri"/>
              </a:rPr>
              <a:t> out of 190 neighborhoods</a:t>
            </a:r>
            <a:endParaRPr lang="en-US" b="1" u="sng">
              <a:cs typeface="Calibri"/>
            </a:endParaRPr>
          </a:p>
        </p:txBody>
      </p:sp>
      <p:sp>
        <p:nvSpPr>
          <p:cNvPr id="6" name="Equals 5">
            <a:extLst>
              <a:ext uri="{FF2B5EF4-FFF2-40B4-BE49-F238E27FC236}">
                <a16:creationId xmlns:a16="http://schemas.microsoft.com/office/drawing/2014/main" id="{BFBAF3B2-1EA2-145B-E6E4-76BBC39D753E}"/>
              </a:ext>
            </a:extLst>
          </p:cNvPr>
          <p:cNvSpPr/>
          <p:nvPr/>
        </p:nvSpPr>
        <p:spPr>
          <a:xfrm>
            <a:off x="2128236" y="3252299"/>
            <a:ext cx="735655" cy="706734"/>
          </a:xfrm>
          <a:prstGeom prst="mathEqual">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466" name="Table 466">
            <a:extLst>
              <a:ext uri="{FF2B5EF4-FFF2-40B4-BE49-F238E27FC236}">
                <a16:creationId xmlns:a16="http://schemas.microsoft.com/office/drawing/2014/main" id="{1591968D-863D-F265-AAB4-BBDAC3EECCC7}"/>
              </a:ext>
            </a:extLst>
          </p:cNvPr>
          <p:cNvGraphicFramePr>
            <a:graphicFrameLocks noGrp="1"/>
          </p:cNvGraphicFramePr>
          <p:nvPr>
            <p:extLst>
              <p:ext uri="{D42A27DB-BD31-4B8C-83A1-F6EECF244321}">
                <p14:modId xmlns:p14="http://schemas.microsoft.com/office/powerpoint/2010/main" val="1650654633"/>
              </p:ext>
            </p:extLst>
          </p:nvPr>
        </p:nvGraphicFramePr>
        <p:xfrm>
          <a:off x="810374" y="1500188"/>
          <a:ext cx="964406" cy="4114800"/>
        </p:xfrm>
        <a:graphic>
          <a:graphicData uri="http://schemas.openxmlformats.org/drawingml/2006/table">
            <a:tbl>
              <a:tblPr firstRow="1" bandRow="1">
                <a:tableStyleId>{5C22544A-7EE6-4342-B048-85BDC9FD1C3A}</a:tableStyleId>
              </a:tblPr>
              <a:tblGrid>
                <a:gridCol w="964406">
                  <a:extLst>
                    <a:ext uri="{9D8B030D-6E8A-4147-A177-3AD203B41FA5}">
                      <a16:colId xmlns:a16="http://schemas.microsoft.com/office/drawing/2014/main" val="3626419249"/>
                    </a:ext>
                  </a:extLst>
                </a:gridCol>
              </a:tblGrid>
              <a:tr h="421245">
                <a:tc>
                  <a:txBody>
                    <a:bodyPr/>
                    <a:lstStyle/>
                    <a:p>
                      <a:r>
                        <a:rPr lang="en-US" sz="2400" b="1" i="1">
                          <a:solidFill>
                            <a:srgbClr val="8F0742"/>
                          </a:solidFill>
                          <a:latin typeface="Century Gothic"/>
                        </a:rPr>
                        <a:t>PC 1</a:t>
                      </a:r>
                    </a:p>
                  </a:txBody>
                  <a:tcPr>
                    <a:lnL w="0">
                      <a:noFill/>
                    </a:lnL>
                    <a:lnR w="0">
                      <a:noFill/>
                    </a:lnR>
                    <a:lnT w="0">
                      <a:noFill/>
                    </a:lnT>
                    <a:lnB w="0">
                      <a:noFill/>
                    </a:lnB>
                    <a:noFill/>
                  </a:tcPr>
                </a:tc>
                <a:extLst>
                  <a:ext uri="{0D108BD9-81ED-4DB2-BD59-A6C34878D82A}">
                    <a16:rowId xmlns:a16="http://schemas.microsoft.com/office/drawing/2014/main" val="890184166"/>
                  </a:ext>
                </a:extLst>
              </a:tr>
              <a:tr h="421245">
                <a:tc>
                  <a:txBody>
                    <a:bodyPr/>
                    <a:lstStyle/>
                    <a:p>
                      <a:r>
                        <a:rPr lang="en-US" sz="2400" b="1" i="1">
                          <a:solidFill>
                            <a:schemeClr val="tx1">
                              <a:lumMod val="65000"/>
                              <a:lumOff val="35000"/>
                            </a:schemeClr>
                          </a:solidFill>
                          <a:latin typeface="Century Gothic"/>
                        </a:rPr>
                        <a:t>   </a:t>
                      </a:r>
                      <a:r>
                        <a:rPr lang="en-US" sz="2000" b="0" i="1">
                          <a:solidFill>
                            <a:schemeClr val="tx1">
                              <a:lumMod val="65000"/>
                              <a:lumOff val="35000"/>
                            </a:schemeClr>
                          </a:solidFill>
                          <a:latin typeface="Century Gothic"/>
                        </a:rPr>
                        <a:t>+</a:t>
                      </a:r>
                    </a:p>
                  </a:txBody>
                  <a:tcPr>
                    <a:lnL w="0">
                      <a:noFill/>
                    </a:lnL>
                    <a:lnR w="0">
                      <a:noFill/>
                    </a:lnR>
                    <a:lnT w="0">
                      <a:noFill/>
                    </a:lnT>
                    <a:lnB w="0">
                      <a:noFill/>
                    </a:lnB>
                    <a:noFill/>
                  </a:tcPr>
                </a:tc>
                <a:extLst>
                  <a:ext uri="{0D108BD9-81ED-4DB2-BD59-A6C34878D82A}">
                    <a16:rowId xmlns:a16="http://schemas.microsoft.com/office/drawing/2014/main" val="2739711321"/>
                  </a:ext>
                </a:extLst>
              </a:tr>
              <a:tr h="421245">
                <a:tc>
                  <a:txBody>
                    <a:bodyPr/>
                    <a:lstStyle/>
                    <a:p>
                      <a:r>
                        <a:rPr lang="en-US" sz="2400" b="1" i="1">
                          <a:solidFill>
                            <a:srgbClr val="AB7200"/>
                          </a:solidFill>
                          <a:latin typeface="Century Gothic"/>
                        </a:rPr>
                        <a:t>PC 2</a:t>
                      </a:r>
                    </a:p>
                  </a:txBody>
                  <a:tcPr>
                    <a:lnL w="0">
                      <a:noFill/>
                    </a:lnL>
                    <a:lnR w="0">
                      <a:noFill/>
                    </a:lnR>
                    <a:lnT w="0">
                      <a:noFill/>
                    </a:lnT>
                    <a:lnB w="0">
                      <a:noFill/>
                    </a:lnB>
                    <a:noFill/>
                  </a:tcPr>
                </a:tc>
                <a:extLst>
                  <a:ext uri="{0D108BD9-81ED-4DB2-BD59-A6C34878D82A}">
                    <a16:rowId xmlns:a16="http://schemas.microsoft.com/office/drawing/2014/main" val="3304719432"/>
                  </a:ext>
                </a:extLst>
              </a:tr>
              <a:tr h="421245">
                <a:tc>
                  <a:txBody>
                    <a:bodyPr/>
                    <a:lstStyle/>
                    <a:p>
                      <a:r>
                        <a:rPr lang="en-US" sz="2400" b="0" i="1">
                          <a:solidFill>
                            <a:schemeClr val="tx1">
                              <a:lumMod val="65000"/>
                              <a:lumOff val="35000"/>
                            </a:schemeClr>
                          </a:solidFill>
                          <a:latin typeface="Century Gothic"/>
                        </a:rPr>
                        <a:t>   </a:t>
                      </a:r>
                      <a:r>
                        <a:rPr lang="en-US" sz="2000" b="0" i="1">
                          <a:solidFill>
                            <a:schemeClr val="tx1">
                              <a:lumMod val="65000"/>
                              <a:lumOff val="35000"/>
                            </a:schemeClr>
                          </a:solidFill>
                          <a:latin typeface="Century Gothic"/>
                        </a:rPr>
                        <a:t>+</a:t>
                      </a:r>
                    </a:p>
                  </a:txBody>
                  <a:tcPr>
                    <a:lnL w="0">
                      <a:noFill/>
                    </a:lnL>
                    <a:lnR w="0">
                      <a:noFill/>
                    </a:lnR>
                    <a:lnT w="0">
                      <a:noFill/>
                    </a:lnT>
                    <a:lnB w="0">
                      <a:noFill/>
                    </a:lnB>
                    <a:noFill/>
                  </a:tcPr>
                </a:tc>
                <a:extLst>
                  <a:ext uri="{0D108BD9-81ED-4DB2-BD59-A6C34878D82A}">
                    <a16:rowId xmlns:a16="http://schemas.microsoft.com/office/drawing/2014/main" val="2614781223"/>
                  </a:ext>
                </a:extLst>
              </a:tr>
              <a:tr h="421245">
                <a:tc>
                  <a:txBody>
                    <a:bodyPr/>
                    <a:lstStyle/>
                    <a:p>
                      <a:r>
                        <a:rPr lang="en-US" sz="2400" b="1" i="1">
                          <a:solidFill>
                            <a:srgbClr val="47702C"/>
                          </a:solidFill>
                          <a:latin typeface="Century Gothic"/>
                        </a:rPr>
                        <a:t>PC 3</a:t>
                      </a:r>
                    </a:p>
                  </a:txBody>
                  <a:tcPr>
                    <a:lnL w="0">
                      <a:noFill/>
                    </a:lnL>
                    <a:lnR w="0">
                      <a:noFill/>
                    </a:lnR>
                    <a:lnT w="0">
                      <a:noFill/>
                    </a:lnT>
                    <a:lnB w="0">
                      <a:noFill/>
                    </a:lnB>
                    <a:noFill/>
                  </a:tcPr>
                </a:tc>
                <a:extLst>
                  <a:ext uri="{0D108BD9-81ED-4DB2-BD59-A6C34878D82A}">
                    <a16:rowId xmlns:a16="http://schemas.microsoft.com/office/drawing/2014/main" val="1550433610"/>
                  </a:ext>
                </a:extLst>
              </a:tr>
              <a:tr h="421245">
                <a:tc>
                  <a:txBody>
                    <a:bodyPr/>
                    <a:lstStyle/>
                    <a:p>
                      <a:r>
                        <a:rPr lang="en-US" sz="2400" b="1" i="1">
                          <a:solidFill>
                            <a:schemeClr val="tx1">
                              <a:lumMod val="65000"/>
                              <a:lumOff val="35000"/>
                            </a:schemeClr>
                          </a:solidFill>
                          <a:latin typeface="Century Gothic"/>
                        </a:rPr>
                        <a:t>   </a:t>
                      </a:r>
                      <a:r>
                        <a:rPr lang="en-US" sz="2000" b="0" i="1">
                          <a:solidFill>
                            <a:schemeClr val="tx1">
                              <a:lumMod val="65000"/>
                              <a:lumOff val="35000"/>
                            </a:schemeClr>
                          </a:solidFill>
                          <a:latin typeface="Century Gothic"/>
                        </a:rPr>
                        <a:t>+</a:t>
                      </a:r>
                    </a:p>
                  </a:txBody>
                  <a:tcPr>
                    <a:lnL w="0">
                      <a:noFill/>
                    </a:lnL>
                    <a:lnR w="0">
                      <a:noFill/>
                    </a:lnR>
                    <a:lnT w="0">
                      <a:noFill/>
                    </a:lnT>
                    <a:lnB w="0">
                      <a:noFill/>
                    </a:lnB>
                    <a:noFill/>
                  </a:tcPr>
                </a:tc>
                <a:extLst>
                  <a:ext uri="{0D108BD9-81ED-4DB2-BD59-A6C34878D82A}">
                    <a16:rowId xmlns:a16="http://schemas.microsoft.com/office/drawing/2014/main" val="817823014"/>
                  </a:ext>
                </a:extLst>
              </a:tr>
              <a:tr h="421245">
                <a:tc>
                  <a:txBody>
                    <a:bodyPr/>
                    <a:lstStyle/>
                    <a:p>
                      <a:r>
                        <a:rPr lang="en-US" sz="2400" b="1" i="1">
                          <a:solidFill>
                            <a:srgbClr val="08348C"/>
                          </a:solidFill>
                          <a:latin typeface="Century Gothic"/>
                        </a:rPr>
                        <a:t>PC 4</a:t>
                      </a:r>
                    </a:p>
                  </a:txBody>
                  <a:tcPr>
                    <a:lnL w="0">
                      <a:noFill/>
                    </a:lnL>
                    <a:lnR w="0">
                      <a:noFill/>
                    </a:lnR>
                    <a:lnT w="0">
                      <a:noFill/>
                    </a:lnT>
                    <a:lnB w="0">
                      <a:noFill/>
                    </a:lnB>
                    <a:noFill/>
                  </a:tcPr>
                </a:tc>
                <a:extLst>
                  <a:ext uri="{0D108BD9-81ED-4DB2-BD59-A6C34878D82A}">
                    <a16:rowId xmlns:a16="http://schemas.microsoft.com/office/drawing/2014/main" val="1573673915"/>
                  </a:ext>
                </a:extLst>
              </a:tr>
              <a:tr h="421245">
                <a:tc>
                  <a:txBody>
                    <a:bodyPr/>
                    <a:lstStyle/>
                    <a:p>
                      <a:r>
                        <a:rPr lang="en-US" sz="2400" b="1" i="1">
                          <a:solidFill>
                            <a:schemeClr val="tx1">
                              <a:lumMod val="65000"/>
                              <a:lumOff val="35000"/>
                            </a:schemeClr>
                          </a:solidFill>
                          <a:latin typeface="Century Gothic"/>
                        </a:rPr>
                        <a:t>   </a:t>
                      </a:r>
                      <a:r>
                        <a:rPr lang="en-US" sz="2000" b="0" i="1">
                          <a:solidFill>
                            <a:schemeClr val="tx1">
                              <a:lumMod val="65000"/>
                              <a:lumOff val="35000"/>
                            </a:schemeClr>
                          </a:solidFill>
                          <a:latin typeface="Century Gothic"/>
                        </a:rPr>
                        <a:t>+</a:t>
                      </a:r>
                    </a:p>
                  </a:txBody>
                  <a:tcPr>
                    <a:lnL w="0">
                      <a:noFill/>
                    </a:lnL>
                    <a:lnR w="0">
                      <a:noFill/>
                    </a:lnR>
                    <a:lnT w="0">
                      <a:noFill/>
                    </a:lnT>
                    <a:lnB w="0">
                      <a:noFill/>
                    </a:lnB>
                    <a:noFill/>
                  </a:tcPr>
                </a:tc>
                <a:extLst>
                  <a:ext uri="{0D108BD9-81ED-4DB2-BD59-A6C34878D82A}">
                    <a16:rowId xmlns:a16="http://schemas.microsoft.com/office/drawing/2014/main" val="3166210499"/>
                  </a:ext>
                </a:extLst>
              </a:tr>
              <a:tr h="421245">
                <a:tc>
                  <a:txBody>
                    <a:bodyPr/>
                    <a:lstStyle/>
                    <a:p>
                      <a:pPr lvl="0">
                        <a:buNone/>
                      </a:pPr>
                      <a:r>
                        <a:rPr lang="en-US" sz="2400" b="1" i="1">
                          <a:solidFill>
                            <a:srgbClr val="6100AB"/>
                          </a:solidFill>
                          <a:latin typeface="Century Gothic"/>
                        </a:rPr>
                        <a:t>PC 5</a:t>
                      </a:r>
                    </a:p>
                  </a:txBody>
                  <a:tcPr>
                    <a:lnL w="0">
                      <a:noFill/>
                    </a:lnL>
                    <a:lnR w="0">
                      <a:noFill/>
                    </a:lnR>
                    <a:lnT w="0">
                      <a:noFill/>
                    </a:lnT>
                    <a:lnB w="0">
                      <a:noFill/>
                    </a:lnB>
                    <a:noFill/>
                  </a:tcPr>
                </a:tc>
                <a:extLst>
                  <a:ext uri="{0D108BD9-81ED-4DB2-BD59-A6C34878D82A}">
                    <a16:rowId xmlns:a16="http://schemas.microsoft.com/office/drawing/2014/main" val="1668938152"/>
                  </a:ext>
                </a:extLst>
              </a:tr>
            </a:tbl>
          </a:graphicData>
        </a:graphic>
      </p:graphicFrame>
      <p:sp>
        <p:nvSpPr>
          <p:cNvPr id="467" name="Double Bracket 466">
            <a:extLst>
              <a:ext uri="{FF2B5EF4-FFF2-40B4-BE49-F238E27FC236}">
                <a16:creationId xmlns:a16="http://schemas.microsoft.com/office/drawing/2014/main" id="{F7435CBE-04F8-7191-190A-862662477D22}"/>
              </a:ext>
            </a:extLst>
          </p:cNvPr>
          <p:cNvSpPr/>
          <p:nvPr/>
        </p:nvSpPr>
        <p:spPr>
          <a:xfrm>
            <a:off x="733986" y="1435893"/>
            <a:ext cx="1000124" cy="4298155"/>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61407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282657" y="193860"/>
            <a:ext cx="4052834" cy="7143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CONCLUSIONS</a:t>
            </a:r>
          </a:p>
        </p:txBody>
      </p:sp>
      <p:sp>
        <p:nvSpPr>
          <p:cNvPr id="5" name="Rectangle: Rounded Corners 4">
            <a:extLst>
              <a:ext uri="{FF2B5EF4-FFF2-40B4-BE49-F238E27FC236}">
                <a16:creationId xmlns:a16="http://schemas.microsoft.com/office/drawing/2014/main" id="{A045E2A5-1266-CA03-B168-01F0B68FEA6C}"/>
              </a:ext>
            </a:extLst>
          </p:cNvPr>
          <p:cNvSpPr/>
          <p:nvPr/>
        </p:nvSpPr>
        <p:spPr>
          <a:xfrm>
            <a:off x="382906" y="2861591"/>
            <a:ext cx="2529497" cy="2866862"/>
          </a:xfrm>
          <a:prstGeom prst="roundRect">
            <a:avLst/>
          </a:prstGeom>
          <a:solidFill>
            <a:schemeClr val="accent6">
              <a:lumMod val="20000"/>
              <a:lumOff val="80000"/>
            </a:schemeClr>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b="1">
                <a:solidFill>
                  <a:schemeClr val="tx1">
                    <a:lumMod val="75000"/>
                    <a:lumOff val="25000"/>
                  </a:schemeClr>
                </a:solidFill>
                <a:latin typeface="Century Gothic"/>
                <a:cs typeface="Calibri"/>
              </a:rPr>
              <a:t>Current city-wide heat mitigation is low</a:t>
            </a:r>
          </a:p>
          <a:p>
            <a:pPr marL="285750" indent="-285750">
              <a:buFont typeface="Arial"/>
              <a:buChar char="•"/>
            </a:pPr>
            <a:endParaRPr lang="en-US" b="1">
              <a:solidFill>
                <a:schemeClr val="tx1">
                  <a:lumMod val="75000"/>
                  <a:lumOff val="25000"/>
                </a:schemeClr>
              </a:solidFill>
              <a:latin typeface="Century Gothic"/>
              <a:cs typeface="Calibri"/>
            </a:endParaRPr>
          </a:p>
          <a:p>
            <a:pPr marL="285750" indent="-285750">
              <a:buFont typeface="Arial"/>
              <a:buChar char="•"/>
            </a:pPr>
            <a:r>
              <a:rPr lang="en-US" b="1">
                <a:solidFill>
                  <a:schemeClr val="tx1">
                    <a:lumMod val="75000"/>
                    <a:lumOff val="25000"/>
                  </a:schemeClr>
                </a:solidFill>
                <a:latin typeface="Century Gothic"/>
                <a:cs typeface="Calibri"/>
              </a:rPr>
              <a:t>40% canopy cover at city &amp; county levels cools effectively</a:t>
            </a:r>
          </a:p>
        </p:txBody>
      </p:sp>
      <p:pic>
        <p:nvPicPr>
          <p:cNvPr id="12" name="Graphic 11" descr="Deciduous tree outline">
            <a:extLst>
              <a:ext uri="{FF2B5EF4-FFF2-40B4-BE49-F238E27FC236}">
                <a16:creationId xmlns:a16="http://schemas.microsoft.com/office/drawing/2014/main" id="{676F20B7-DCB0-B201-A09C-53C0436772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3699" y="1037536"/>
            <a:ext cx="1654123" cy="1654123"/>
          </a:xfrm>
          <a:prstGeom prst="rect">
            <a:avLst/>
          </a:prstGeom>
        </p:spPr>
      </p:pic>
      <p:sp>
        <p:nvSpPr>
          <p:cNvPr id="14" name="Rectangle: Rounded Corners 13">
            <a:extLst>
              <a:ext uri="{FF2B5EF4-FFF2-40B4-BE49-F238E27FC236}">
                <a16:creationId xmlns:a16="http://schemas.microsoft.com/office/drawing/2014/main" id="{F8B5A048-AF9B-397A-94F0-0570D4B763BB}"/>
              </a:ext>
            </a:extLst>
          </p:cNvPr>
          <p:cNvSpPr/>
          <p:nvPr/>
        </p:nvSpPr>
        <p:spPr>
          <a:xfrm>
            <a:off x="3195698" y="2856113"/>
            <a:ext cx="2610370" cy="2866837"/>
          </a:xfrm>
          <a:prstGeom prst="roundRect">
            <a:avLst/>
          </a:prstGeom>
          <a:solidFill>
            <a:schemeClr val="accent2">
              <a:lumMod val="20000"/>
              <a:lumOff val="80000"/>
            </a:schemeClr>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b="1">
                <a:solidFill>
                  <a:schemeClr val="tx1">
                    <a:lumMod val="75000"/>
                    <a:lumOff val="25000"/>
                  </a:schemeClr>
                </a:solidFill>
                <a:latin typeface="Century Gothic"/>
                <a:ea typeface="+mn-lt"/>
                <a:cs typeface="+mn-lt"/>
              </a:rPr>
              <a:t>Metcalfe Park: heat mitigation 16</a:t>
            </a:r>
            <a:r>
              <a:rPr lang="en-US" b="1" baseline="30000">
                <a:solidFill>
                  <a:schemeClr val="tx1">
                    <a:lumMod val="75000"/>
                    <a:lumOff val="25000"/>
                  </a:schemeClr>
                </a:solidFill>
                <a:latin typeface="Century Gothic"/>
                <a:ea typeface="+mn-lt"/>
                <a:cs typeface="+mn-lt"/>
              </a:rPr>
              <a:t>th</a:t>
            </a:r>
            <a:r>
              <a:rPr lang="en-US" b="1">
                <a:solidFill>
                  <a:schemeClr val="tx1">
                    <a:lumMod val="75000"/>
                    <a:lumOff val="25000"/>
                  </a:schemeClr>
                </a:solidFill>
                <a:latin typeface="Century Gothic"/>
                <a:ea typeface="+mn-lt"/>
                <a:cs typeface="+mn-lt"/>
              </a:rPr>
              <a:t> lowest in city</a:t>
            </a:r>
          </a:p>
          <a:p>
            <a:pPr marL="285750" indent="-285750">
              <a:buFont typeface="Arial"/>
              <a:buChar char="•"/>
            </a:pPr>
            <a:endParaRPr lang="en-US" b="1">
              <a:solidFill>
                <a:schemeClr val="tx1">
                  <a:lumMod val="75000"/>
                  <a:lumOff val="25000"/>
                </a:schemeClr>
              </a:solidFill>
              <a:latin typeface="Century Gothic"/>
              <a:cs typeface="Calibri"/>
            </a:endParaRPr>
          </a:p>
          <a:p>
            <a:pPr marL="285750" indent="-285750">
              <a:buFont typeface="Arial"/>
              <a:buChar char="•"/>
            </a:pPr>
            <a:r>
              <a:rPr lang="en-US" b="1">
                <a:solidFill>
                  <a:schemeClr val="tx1">
                    <a:lumMod val="75000"/>
                    <a:lumOff val="25000"/>
                  </a:schemeClr>
                </a:solidFill>
                <a:latin typeface="Century Gothic"/>
                <a:cs typeface="Calibri"/>
              </a:rPr>
              <a:t>Localized tree canopy interventions can cool effectively</a:t>
            </a:r>
          </a:p>
        </p:txBody>
      </p:sp>
      <p:pic>
        <p:nvPicPr>
          <p:cNvPr id="21" name="Graphic 20" descr="High temperature outline">
            <a:extLst>
              <a:ext uri="{FF2B5EF4-FFF2-40B4-BE49-F238E27FC236}">
                <a16:creationId xmlns:a16="http://schemas.microsoft.com/office/drawing/2014/main" id="{D9083CF9-394E-213E-6409-FB65727800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11258" y="1089359"/>
            <a:ext cx="1572803" cy="1573865"/>
          </a:xfrm>
          <a:prstGeom prst="rect">
            <a:avLst/>
          </a:prstGeom>
        </p:spPr>
      </p:pic>
      <p:pic>
        <p:nvPicPr>
          <p:cNvPr id="8" name="Graphic 66" descr="Weights Uneven with solid fill">
            <a:extLst>
              <a:ext uri="{FF2B5EF4-FFF2-40B4-BE49-F238E27FC236}">
                <a16:creationId xmlns:a16="http://schemas.microsoft.com/office/drawing/2014/main" id="{8B89940F-BD37-64CF-4700-464B7082B9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7447" y="1015778"/>
            <a:ext cx="1718398" cy="1718398"/>
          </a:xfrm>
          <a:prstGeom prst="rect">
            <a:avLst/>
          </a:prstGeom>
        </p:spPr>
      </p:pic>
      <p:sp>
        <p:nvSpPr>
          <p:cNvPr id="16" name="Rectangle: Rounded Corners 22">
            <a:extLst>
              <a:ext uri="{FF2B5EF4-FFF2-40B4-BE49-F238E27FC236}">
                <a16:creationId xmlns:a16="http://schemas.microsoft.com/office/drawing/2014/main" id="{6B3D6BE9-A76F-203F-0BE8-3E95867F1D56}"/>
              </a:ext>
            </a:extLst>
          </p:cNvPr>
          <p:cNvSpPr/>
          <p:nvPr/>
        </p:nvSpPr>
        <p:spPr>
          <a:xfrm>
            <a:off x="9161168" y="2859430"/>
            <a:ext cx="2706701" cy="2876020"/>
          </a:xfrm>
          <a:prstGeom prst="roundRect">
            <a:avLst/>
          </a:prstGeom>
          <a:solidFill>
            <a:schemeClr val="accent1">
              <a:lumMod val="20000"/>
              <a:lumOff val="80000"/>
            </a:schemeClr>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b="1">
                <a:solidFill>
                  <a:schemeClr val="tx1">
                    <a:lumMod val="75000"/>
                    <a:lumOff val="25000"/>
                  </a:schemeClr>
                </a:solidFill>
                <a:latin typeface="Century Gothic"/>
                <a:cs typeface="Calibri" panose="020F0502020204030204"/>
              </a:rPr>
              <a:t>Unequal distribution of urban heat &amp; vulnerability</a:t>
            </a:r>
          </a:p>
          <a:p>
            <a:pPr marL="285750" indent="-285750">
              <a:buFont typeface="Arial"/>
              <a:buChar char="•"/>
            </a:pPr>
            <a:endParaRPr lang="en-US" b="1">
              <a:solidFill>
                <a:schemeClr val="tx1">
                  <a:lumMod val="75000"/>
                  <a:lumOff val="25000"/>
                </a:schemeClr>
              </a:solidFill>
              <a:latin typeface="Century Gothic"/>
              <a:cs typeface="Calibri" panose="020F0502020204030204"/>
            </a:endParaRPr>
          </a:p>
          <a:p>
            <a:pPr marL="285750" indent="-285750">
              <a:buFont typeface="Arial"/>
              <a:buChar char="•"/>
            </a:pPr>
            <a:r>
              <a:rPr lang="en-US" b="1">
                <a:solidFill>
                  <a:schemeClr val="tx1">
                    <a:lumMod val="75000"/>
                    <a:lumOff val="25000"/>
                  </a:schemeClr>
                </a:solidFill>
                <a:latin typeface="Century Gothic"/>
                <a:cs typeface="Calibri" panose="020F0502020204030204"/>
              </a:rPr>
              <a:t>Ongoing need for heat mitigation in EJ communities</a:t>
            </a:r>
          </a:p>
        </p:txBody>
      </p:sp>
      <p:pic>
        <p:nvPicPr>
          <p:cNvPr id="9" name="Graphic 8" descr="Fever with solid fill">
            <a:extLst>
              <a:ext uri="{FF2B5EF4-FFF2-40B4-BE49-F238E27FC236}">
                <a16:creationId xmlns:a16="http://schemas.microsoft.com/office/drawing/2014/main" id="{C31E286A-69C9-0DFF-25C1-CFCA16BDD3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61786" y="1152553"/>
            <a:ext cx="1499369" cy="1507066"/>
          </a:xfrm>
          <a:prstGeom prst="rect">
            <a:avLst/>
          </a:prstGeom>
        </p:spPr>
      </p:pic>
      <p:sp>
        <p:nvSpPr>
          <p:cNvPr id="3" name="Rectangle: Rounded Corners 2">
            <a:extLst>
              <a:ext uri="{FF2B5EF4-FFF2-40B4-BE49-F238E27FC236}">
                <a16:creationId xmlns:a16="http://schemas.microsoft.com/office/drawing/2014/main" id="{9DDFDBF7-37E3-F253-7FB5-57ED9E11A51D}"/>
              </a:ext>
            </a:extLst>
          </p:cNvPr>
          <p:cNvSpPr/>
          <p:nvPr/>
        </p:nvSpPr>
        <p:spPr>
          <a:xfrm>
            <a:off x="6090721" y="2863810"/>
            <a:ext cx="2783558" cy="2864105"/>
          </a:xfrm>
          <a:prstGeom prst="roundRect">
            <a:avLst/>
          </a:prstGeom>
          <a:solidFill>
            <a:schemeClr val="accent4">
              <a:lumMod val="20000"/>
              <a:lumOff val="80000"/>
            </a:schemeClr>
          </a:solid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b="1">
                <a:solidFill>
                  <a:schemeClr val="tx1">
                    <a:lumMod val="75000"/>
                    <a:lumOff val="25000"/>
                  </a:schemeClr>
                </a:solidFill>
                <a:latin typeface="Century Gothic"/>
                <a:ea typeface="+mn-lt"/>
                <a:cs typeface="+mn-lt"/>
              </a:rPr>
              <a:t>Metcalfe Park: vulnerability 49</a:t>
            </a:r>
            <a:r>
              <a:rPr lang="en-US" b="1" baseline="30000">
                <a:solidFill>
                  <a:schemeClr val="tx1">
                    <a:lumMod val="75000"/>
                    <a:lumOff val="25000"/>
                  </a:schemeClr>
                </a:solidFill>
                <a:latin typeface="Century Gothic"/>
                <a:ea typeface="+mn-lt"/>
                <a:cs typeface="+mn-lt"/>
              </a:rPr>
              <a:t>th</a:t>
            </a:r>
            <a:r>
              <a:rPr lang="en-US" b="1">
                <a:solidFill>
                  <a:schemeClr val="tx1">
                    <a:lumMod val="75000"/>
                    <a:lumOff val="25000"/>
                  </a:schemeClr>
                </a:solidFill>
                <a:latin typeface="Century Gothic"/>
                <a:ea typeface="+mn-lt"/>
                <a:cs typeface="+mn-lt"/>
              </a:rPr>
              <a:t> highest in city</a:t>
            </a:r>
          </a:p>
          <a:p>
            <a:pPr marL="285750" indent="-285750">
              <a:buFont typeface="Arial"/>
              <a:buChar char="•"/>
            </a:pPr>
            <a:endParaRPr lang="en-US" b="1">
              <a:solidFill>
                <a:schemeClr val="tx1">
                  <a:lumMod val="75000"/>
                  <a:lumOff val="25000"/>
                </a:schemeClr>
              </a:solidFill>
              <a:latin typeface="Century Gothic"/>
              <a:cs typeface="Calibri"/>
            </a:endParaRPr>
          </a:p>
          <a:p>
            <a:pPr marL="285750" indent="-285750">
              <a:buFont typeface="Arial"/>
              <a:buChar char="•"/>
            </a:pPr>
            <a:r>
              <a:rPr lang="en-US" b="1">
                <a:solidFill>
                  <a:schemeClr val="tx1">
                    <a:lumMod val="75000"/>
                    <a:lumOff val="25000"/>
                  </a:schemeClr>
                </a:solidFill>
                <a:latin typeface="Century Gothic"/>
                <a:cs typeface="Calibri"/>
              </a:rPr>
              <a:t>Central city area is most vulnerable to extreme urban heat</a:t>
            </a:r>
          </a:p>
        </p:txBody>
      </p:sp>
    </p:spTree>
    <p:extLst>
      <p:ext uri="{BB962C8B-B14F-4D97-AF65-F5344CB8AC3E}">
        <p14:creationId xmlns:p14="http://schemas.microsoft.com/office/powerpoint/2010/main" val="2662575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285522" y="193860"/>
            <a:ext cx="86960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LIMITATIONS AND UNCERTAINTIES</a:t>
            </a:r>
          </a:p>
        </p:txBody>
      </p:sp>
      <p:sp>
        <p:nvSpPr>
          <p:cNvPr id="11" name="Rectángulo: esquinas redondeadas 10">
            <a:extLst>
              <a:ext uri="{FF2B5EF4-FFF2-40B4-BE49-F238E27FC236}">
                <a16:creationId xmlns:a16="http://schemas.microsoft.com/office/drawing/2014/main" id="{36A88DFE-8985-CE96-2F1F-88E98896444F}"/>
              </a:ext>
            </a:extLst>
          </p:cNvPr>
          <p:cNvSpPr/>
          <p:nvPr/>
        </p:nvSpPr>
        <p:spPr>
          <a:xfrm>
            <a:off x="4732279" y="1708150"/>
            <a:ext cx="2717800" cy="4216400"/>
          </a:xfrm>
          <a:prstGeom prst="roundRect">
            <a:avLst/>
          </a:prstGeom>
          <a:solidFill>
            <a:srgbClr val="F7FA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Diagrama de flujo: conector 9">
            <a:extLst>
              <a:ext uri="{FF2B5EF4-FFF2-40B4-BE49-F238E27FC236}">
                <a16:creationId xmlns:a16="http://schemas.microsoft.com/office/drawing/2014/main" id="{288596AA-CBBB-E430-1715-FA519200E3AD}"/>
              </a:ext>
            </a:extLst>
          </p:cNvPr>
          <p:cNvSpPr/>
          <p:nvPr/>
        </p:nvSpPr>
        <p:spPr>
          <a:xfrm>
            <a:off x="5095875" y="2022475"/>
            <a:ext cx="1993900" cy="2019300"/>
          </a:xfrm>
          <a:prstGeom prst="flowChartConnector">
            <a:avLst/>
          </a:prstGeom>
          <a:solidFill>
            <a:srgbClr val="B8D7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Gráfico 7" descr="Grupo de hombres contorno">
            <a:extLst>
              <a:ext uri="{FF2B5EF4-FFF2-40B4-BE49-F238E27FC236}">
                <a16:creationId xmlns:a16="http://schemas.microsoft.com/office/drawing/2014/main" id="{D41609E0-2710-9694-9635-5E993EA847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2900" y="2349500"/>
            <a:ext cx="1358900" cy="1358900"/>
          </a:xfrm>
          <a:prstGeom prst="rect">
            <a:avLst/>
          </a:prstGeom>
        </p:spPr>
      </p:pic>
      <p:sp>
        <p:nvSpPr>
          <p:cNvPr id="8" name="CuadroTexto 7">
            <a:extLst>
              <a:ext uri="{FF2B5EF4-FFF2-40B4-BE49-F238E27FC236}">
                <a16:creationId xmlns:a16="http://schemas.microsoft.com/office/drawing/2014/main" id="{E0323297-6467-4A91-70F5-7FB9EF79D576}"/>
              </a:ext>
            </a:extLst>
          </p:cNvPr>
          <p:cNvSpPr txBox="1"/>
          <p:nvPr/>
        </p:nvSpPr>
        <p:spPr>
          <a:xfrm>
            <a:off x="4978400" y="4485736"/>
            <a:ext cx="224155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a:solidFill>
                  <a:schemeClr val="tx1">
                    <a:lumMod val="75000"/>
                    <a:lumOff val="25000"/>
                  </a:schemeClr>
                </a:solidFill>
                <a:latin typeface="Century Gothic"/>
                <a:cs typeface="Calibri"/>
              </a:rPr>
              <a:t>ACS data based on estimates</a:t>
            </a:r>
            <a:endParaRPr lang="es-ES" sz="2400">
              <a:solidFill>
                <a:schemeClr val="tx1">
                  <a:lumMod val="75000"/>
                  <a:lumOff val="25000"/>
                </a:schemeClr>
              </a:solidFill>
              <a:cs typeface="Calibri"/>
            </a:endParaRPr>
          </a:p>
        </p:txBody>
      </p:sp>
      <p:sp>
        <p:nvSpPr>
          <p:cNvPr id="12" name="Rectángulo: esquinas redondeadas 11">
            <a:extLst>
              <a:ext uri="{FF2B5EF4-FFF2-40B4-BE49-F238E27FC236}">
                <a16:creationId xmlns:a16="http://schemas.microsoft.com/office/drawing/2014/main" id="{1F326FF3-066F-9AF7-9935-3AE7DF5B84C4}"/>
              </a:ext>
            </a:extLst>
          </p:cNvPr>
          <p:cNvSpPr/>
          <p:nvPr/>
        </p:nvSpPr>
        <p:spPr>
          <a:xfrm>
            <a:off x="960378" y="1720849"/>
            <a:ext cx="2717800" cy="4216400"/>
          </a:xfrm>
          <a:prstGeom prst="roundRect">
            <a:avLst/>
          </a:prstGeom>
          <a:solidFill>
            <a:srgbClr val="FFF7F7"/>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3F3F3F"/>
              </a:solidFill>
            </a:endParaRPr>
          </a:p>
        </p:txBody>
      </p:sp>
      <p:sp>
        <p:nvSpPr>
          <p:cNvPr id="13" name="Rectángulo: esquinas redondeadas 12">
            <a:extLst>
              <a:ext uri="{FF2B5EF4-FFF2-40B4-BE49-F238E27FC236}">
                <a16:creationId xmlns:a16="http://schemas.microsoft.com/office/drawing/2014/main" id="{9BA76686-FE7D-EECF-5B35-91CEC5F67A5A}"/>
              </a:ext>
            </a:extLst>
          </p:cNvPr>
          <p:cNvSpPr/>
          <p:nvPr/>
        </p:nvSpPr>
        <p:spPr>
          <a:xfrm>
            <a:off x="8504178" y="1720849"/>
            <a:ext cx="2717800" cy="4216400"/>
          </a:xfrm>
          <a:prstGeom prst="roundRect">
            <a:avLst/>
          </a:prstGeom>
          <a:solidFill>
            <a:srgbClr val="F8FFF7"/>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Diagrama de flujo: conector 13">
            <a:extLst>
              <a:ext uri="{FF2B5EF4-FFF2-40B4-BE49-F238E27FC236}">
                <a16:creationId xmlns:a16="http://schemas.microsoft.com/office/drawing/2014/main" id="{28EFB056-D013-7758-BB69-BD095723196A}"/>
              </a:ext>
            </a:extLst>
          </p:cNvPr>
          <p:cNvSpPr/>
          <p:nvPr/>
        </p:nvSpPr>
        <p:spPr>
          <a:xfrm>
            <a:off x="1323974" y="2022474"/>
            <a:ext cx="1993900" cy="2019300"/>
          </a:xfrm>
          <a:prstGeom prst="flowChartConnector">
            <a:avLst/>
          </a:prstGeom>
          <a:solidFill>
            <a:srgbClr val="F78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Diagrama de flujo: conector 14">
            <a:extLst>
              <a:ext uri="{FF2B5EF4-FFF2-40B4-BE49-F238E27FC236}">
                <a16:creationId xmlns:a16="http://schemas.microsoft.com/office/drawing/2014/main" id="{727BD18D-3ED6-F22F-99E1-E1CBA39E2E95}"/>
              </a:ext>
            </a:extLst>
          </p:cNvPr>
          <p:cNvSpPr/>
          <p:nvPr/>
        </p:nvSpPr>
        <p:spPr>
          <a:xfrm>
            <a:off x="8867774" y="2022474"/>
            <a:ext cx="1993900" cy="2019300"/>
          </a:xfrm>
          <a:prstGeom prst="flowChartConnector">
            <a:avLst/>
          </a:prstGeom>
          <a:solidFill>
            <a:srgbClr val="CCE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16ABC476-7408-0659-0635-95FA4B416B8F}"/>
              </a:ext>
            </a:extLst>
          </p:cNvPr>
          <p:cNvSpPr txBox="1"/>
          <p:nvPr/>
        </p:nvSpPr>
        <p:spPr>
          <a:xfrm>
            <a:off x="1024994" y="4553772"/>
            <a:ext cx="260098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a:solidFill>
                  <a:schemeClr val="tx1">
                    <a:lumMod val="75000"/>
                    <a:lumOff val="25000"/>
                  </a:schemeClr>
                </a:solidFill>
                <a:latin typeface="Century Gothic"/>
                <a:cs typeface="Calibri"/>
              </a:rPr>
              <a:t>Limitations in </a:t>
            </a:r>
            <a:r>
              <a:rPr lang="es-ES" sz="2400" err="1">
                <a:solidFill>
                  <a:schemeClr val="tx1">
                    <a:lumMod val="75000"/>
                    <a:lumOff val="25000"/>
                  </a:schemeClr>
                </a:solidFill>
                <a:latin typeface="Century Gothic"/>
                <a:cs typeface="Calibri"/>
              </a:rPr>
              <a:t>satellite</a:t>
            </a:r>
            <a:r>
              <a:rPr lang="es-ES" sz="2400">
                <a:solidFill>
                  <a:schemeClr val="tx1">
                    <a:lumMod val="75000"/>
                    <a:lumOff val="25000"/>
                  </a:schemeClr>
                </a:solidFill>
                <a:latin typeface="Century Gothic"/>
                <a:cs typeface="Calibri"/>
              </a:rPr>
              <a:t> imagery analysis</a:t>
            </a:r>
          </a:p>
        </p:txBody>
      </p:sp>
      <p:pic>
        <p:nvPicPr>
          <p:cNvPr id="5" name="Gráfico 5" descr="Portapapeles parcialmente tachado con relleno sólido">
            <a:extLst>
              <a:ext uri="{FF2B5EF4-FFF2-40B4-BE49-F238E27FC236}">
                <a16:creationId xmlns:a16="http://schemas.microsoft.com/office/drawing/2014/main" id="{9BC7BD26-89C1-098A-B928-E5296B5DB7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05900" y="2171700"/>
            <a:ext cx="1511300" cy="1536700"/>
          </a:xfrm>
          <a:prstGeom prst="rect">
            <a:avLst/>
          </a:prstGeom>
        </p:spPr>
      </p:pic>
      <p:sp>
        <p:nvSpPr>
          <p:cNvPr id="6" name="CuadroTexto 5">
            <a:extLst>
              <a:ext uri="{FF2B5EF4-FFF2-40B4-BE49-F238E27FC236}">
                <a16:creationId xmlns:a16="http://schemas.microsoft.com/office/drawing/2014/main" id="{1F4FB3F0-A862-2D9F-27C8-C79334681469}"/>
              </a:ext>
            </a:extLst>
          </p:cNvPr>
          <p:cNvSpPr txBox="1"/>
          <p:nvPr/>
        </p:nvSpPr>
        <p:spPr>
          <a:xfrm>
            <a:off x="8744532" y="4672068"/>
            <a:ext cx="22415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a:solidFill>
                  <a:schemeClr val="tx1">
                    <a:lumMod val="75000"/>
                    <a:lumOff val="25000"/>
                  </a:schemeClr>
                </a:solidFill>
                <a:latin typeface="Century Gothic"/>
                <a:cs typeface="Calibri"/>
              </a:rPr>
              <a:t>HVI attribute</a:t>
            </a:r>
          </a:p>
          <a:p>
            <a:pPr algn="ctr"/>
            <a:r>
              <a:rPr lang="es-ES" sz="2400">
                <a:solidFill>
                  <a:schemeClr val="tx1">
                    <a:lumMod val="75000"/>
                    <a:lumOff val="25000"/>
                  </a:schemeClr>
                </a:solidFill>
                <a:latin typeface="Century Gothic"/>
                <a:cs typeface="Calibri"/>
              </a:rPr>
              <a:t>limitations</a:t>
            </a:r>
          </a:p>
        </p:txBody>
      </p:sp>
      <p:pic>
        <p:nvPicPr>
          <p:cNvPr id="3" name="Gráfico 15" descr="Satélite con relleno sólido">
            <a:extLst>
              <a:ext uri="{FF2B5EF4-FFF2-40B4-BE49-F238E27FC236}">
                <a16:creationId xmlns:a16="http://schemas.microsoft.com/office/drawing/2014/main" id="{E36B5A84-9C73-62EA-8844-C97C6FA17F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8604" y="2413907"/>
            <a:ext cx="1231899" cy="1231899"/>
          </a:xfrm>
          <a:prstGeom prst="rect">
            <a:avLst/>
          </a:prstGeom>
        </p:spPr>
      </p:pic>
    </p:spTree>
    <p:extLst>
      <p:ext uri="{BB962C8B-B14F-4D97-AF65-F5344CB8AC3E}">
        <p14:creationId xmlns:p14="http://schemas.microsoft.com/office/powerpoint/2010/main" val="993507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285002" y="212356"/>
            <a:ext cx="3570886" cy="7143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FUTURE WORK</a:t>
            </a:r>
          </a:p>
        </p:txBody>
      </p:sp>
      <p:grpSp>
        <p:nvGrpSpPr>
          <p:cNvPr id="73" name="Group 72">
            <a:extLst>
              <a:ext uri="{FF2B5EF4-FFF2-40B4-BE49-F238E27FC236}">
                <a16:creationId xmlns:a16="http://schemas.microsoft.com/office/drawing/2014/main" id="{10CEFD84-9FA6-2ECC-40CA-18546FC245EB}"/>
              </a:ext>
            </a:extLst>
          </p:cNvPr>
          <p:cNvGrpSpPr/>
          <p:nvPr/>
        </p:nvGrpSpPr>
        <p:grpSpPr>
          <a:xfrm>
            <a:off x="302287" y="782509"/>
            <a:ext cx="11588176" cy="5513224"/>
            <a:chOff x="95693" y="722977"/>
            <a:chExt cx="9785701" cy="5775162"/>
          </a:xfrm>
        </p:grpSpPr>
        <p:graphicFrame>
          <p:nvGraphicFramePr>
            <p:cNvPr id="4" name="Diagram 3">
              <a:extLst>
                <a:ext uri="{FF2B5EF4-FFF2-40B4-BE49-F238E27FC236}">
                  <a16:creationId xmlns:a16="http://schemas.microsoft.com/office/drawing/2014/main" id="{6D318CBE-2E9D-6EDE-D2EC-3590DD58FB30}"/>
                </a:ext>
              </a:extLst>
            </p:cNvPr>
            <p:cNvGraphicFramePr/>
            <p:nvPr>
              <p:extLst>
                <p:ext uri="{D42A27DB-BD31-4B8C-83A1-F6EECF244321}">
                  <p14:modId xmlns:p14="http://schemas.microsoft.com/office/powerpoint/2010/main" val="721731637"/>
                </p:ext>
              </p:extLst>
            </p:nvPr>
          </p:nvGraphicFramePr>
          <p:xfrm>
            <a:off x="95693" y="722977"/>
            <a:ext cx="9785701" cy="5775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7" descr="Folder Search with solid fill">
              <a:extLst>
                <a:ext uri="{FF2B5EF4-FFF2-40B4-BE49-F238E27FC236}">
                  <a16:creationId xmlns:a16="http://schemas.microsoft.com/office/drawing/2014/main" id="{A723184F-C59D-81EA-F428-F1D6D62D7B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2925" y="4334740"/>
              <a:ext cx="609208" cy="766487"/>
            </a:xfrm>
            <a:prstGeom prst="rect">
              <a:avLst/>
            </a:prstGeom>
          </p:spPr>
        </p:pic>
        <p:pic>
          <p:nvPicPr>
            <p:cNvPr id="6" name="Gráfico 8" descr="Mundo con relleno sólido">
              <a:extLst>
                <a:ext uri="{FF2B5EF4-FFF2-40B4-BE49-F238E27FC236}">
                  <a16:creationId xmlns:a16="http://schemas.microsoft.com/office/drawing/2014/main" id="{F50189C7-FD57-7ADD-1260-DAD894BD99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7783" y="2131813"/>
              <a:ext cx="643357" cy="792291"/>
            </a:xfrm>
            <a:prstGeom prst="rect">
              <a:avLst/>
            </a:prstGeom>
          </p:spPr>
        </p:pic>
        <p:pic>
          <p:nvPicPr>
            <p:cNvPr id="8" name="Gráfico 10" descr="Mapa topográfico con relleno sólido">
              <a:extLst>
                <a:ext uri="{FF2B5EF4-FFF2-40B4-BE49-F238E27FC236}">
                  <a16:creationId xmlns:a16="http://schemas.microsoft.com/office/drawing/2014/main" id="{B5B91BFF-59C9-4751-F99C-5506E2A9F3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18141" y="3299903"/>
              <a:ext cx="533685" cy="619372"/>
            </a:xfrm>
            <a:prstGeom prst="rect">
              <a:avLst/>
            </a:prstGeom>
          </p:spPr>
        </p:pic>
        <p:pic>
          <p:nvPicPr>
            <p:cNvPr id="15" name="Graphic 14" descr="Polaroid Pictures with solid fill">
              <a:extLst>
                <a:ext uri="{FF2B5EF4-FFF2-40B4-BE49-F238E27FC236}">
                  <a16:creationId xmlns:a16="http://schemas.microsoft.com/office/drawing/2014/main" id="{265F43D6-A68A-3231-FB58-6A57CA2F6F0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15829" y="5454469"/>
              <a:ext cx="598785" cy="698070"/>
            </a:xfrm>
            <a:prstGeom prst="rect">
              <a:avLst/>
            </a:prstGeom>
          </p:spPr>
        </p:pic>
        <p:pic>
          <p:nvPicPr>
            <p:cNvPr id="17" name="Graphic 16" descr="Shuffle with solid fill">
              <a:extLst>
                <a:ext uri="{FF2B5EF4-FFF2-40B4-BE49-F238E27FC236}">
                  <a16:creationId xmlns:a16="http://schemas.microsoft.com/office/drawing/2014/main" id="{74067978-4AA8-F8C0-40A5-0171D28DBBB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63180" y="1125517"/>
              <a:ext cx="552498" cy="641632"/>
            </a:xfrm>
            <a:prstGeom prst="rect">
              <a:avLst/>
            </a:prstGeom>
          </p:spPr>
        </p:pic>
      </p:grpSp>
    </p:spTree>
    <p:extLst>
      <p:ext uri="{BB962C8B-B14F-4D97-AF65-F5344CB8AC3E}">
        <p14:creationId xmlns:p14="http://schemas.microsoft.com/office/powerpoint/2010/main" val="3494488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291299" y="1161369"/>
            <a:ext cx="11792477" cy="539387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buClr>
                <a:srgbClr val="266E99"/>
              </a:buClr>
              <a:defRPr/>
            </a:pPr>
            <a:r>
              <a:rPr lang="en-US">
                <a:latin typeface="Century Gothic"/>
              </a:rPr>
              <a:t>A special thank you to our Fellow and Science Advisors for their direction and support:</a:t>
            </a:r>
            <a:endParaRPr lang="en-US"/>
          </a:p>
          <a:p>
            <a:pPr marL="342900" indent="-342900">
              <a:spcBef>
                <a:spcPts val="300"/>
              </a:spcBef>
              <a:buClr>
                <a:srgbClr val="266E99"/>
              </a:buClr>
              <a:buFont typeface="Webdings,Sans-Serif" panose="05030102010509060703" pitchFamily="18" charset="2"/>
              <a:buChar char="4"/>
              <a:defRPr/>
            </a:pPr>
            <a:r>
              <a:rPr lang="en-US">
                <a:latin typeface="Century Gothic"/>
              </a:rPr>
              <a:t>Julianne Liu (Environmental Justice Fellow)</a:t>
            </a:r>
          </a:p>
          <a:p>
            <a:pPr marL="342900" indent="-342900">
              <a:spcBef>
                <a:spcPts val="300"/>
              </a:spcBef>
              <a:buClr>
                <a:srgbClr val="266E99"/>
              </a:buClr>
              <a:buFont typeface="Webdings" panose="05030102010509060703" pitchFamily="18" charset="2"/>
              <a:buChar char="4"/>
              <a:defRPr/>
            </a:pPr>
            <a:r>
              <a:rPr lang="en-US">
                <a:latin typeface="Century Gothic"/>
              </a:rPr>
              <a:t>Dr. Kenton Ross (NASA Langley Research Center)</a:t>
            </a:r>
            <a:endParaRPr lang="en-US"/>
          </a:p>
          <a:p>
            <a:pPr marL="342900" indent="-342900">
              <a:spcBef>
                <a:spcPts val="300"/>
              </a:spcBef>
              <a:buClr>
                <a:srgbClr val="266E99"/>
              </a:buClr>
              <a:buFont typeface="Webdings" panose="05030102010509060703" pitchFamily="18" charset="2"/>
              <a:buChar char="4"/>
              <a:defRPr/>
            </a:pPr>
            <a:r>
              <a:rPr lang="en-US">
                <a:latin typeface="Century Gothic"/>
              </a:rPr>
              <a:t>Lauren Childs-Gleason (NASA Langley Research Center)</a:t>
            </a:r>
          </a:p>
          <a:p>
            <a:pPr marL="342900" indent="-342900">
              <a:spcBef>
                <a:spcPts val="300"/>
              </a:spcBef>
              <a:buClr>
                <a:srgbClr val="266E99"/>
              </a:buClr>
              <a:buFont typeface="Webdings" panose="05030102010509060703" pitchFamily="18" charset="2"/>
              <a:buChar char="4"/>
              <a:defRPr/>
            </a:pPr>
            <a:endParaRPr lang="en-US">
              <a:latin typeface="Century Gothic"/>
            </a:endParaRPr>
          </a:p>
          <a:p>
            <a:pPr>
              <a:spcBef>
                <a:spcPts val="300"/>
              </a:spcBef>
              <a:buClr>
                <a:srgbClr val="266E99"/>
              </a:buClr>
              <a:defRPr/>
            </a:pPr>
            <a:r>
              <a:rPr lang="en-US">
                <a:latin typeface="Century Gothic"/>
              </a:rPr>
              <a:t>A big thanks to our wonderful project partners at Groundwork USA &amp; Groundwork Milwaukee: </a:t>
            </a:r>
            <a:endParaRPr lang="en-US"/>
          </a:p>
          <a:p>
            <a:pPr marL="342900" indent="-342900">
              <a:lnSpc>
                <a:spcPct val="100000"/>
              </a:lnSpc>
              <a:spcBef>
                <a:spcPts val="300"/>
              </a:spcBef>
              <a:buClr>
                <a:srgbClr val="266E99"/>
              </a:buClr>
              <a:buFont typeface="Webdings" panose="05030102010509060703" pitchFamily="18" charset="2"/>
              <a:buChar char="4"/>
              <a:defRPr/>
            </a:pPr>
            <a:r>
              <a:rPr lang="en-US">
                <a:latin typeface="Century Gothic"/>
              </a:rPr>
              <a:t>Lawrence Hoffman, </a:t>
            </a:r>
            <a:r>
              <a:rPr lang="en-US" sz="2000">
                <a:latin typeface="Century Gothic" panose="020F0302020204030204"/>
              </a:rPr>
              <a:t>Deputy Director of GIS</a:t>
            </a:r>
          </a:p>
          <a:p>
            <a:pPr marL="342900" indent="-342900">
              <a:lnSpc>
                <a:spcPct val="100000"/>
              </a:lnSpc>
              <a:spcBef>
                <a:spcPts val="300"/>
              </a:spcBef>
              <a:buClr>
                <a:srgbClr val="266E99"/>
              </a:buClr>
              <a:buFont typeface="Webdings" panose="05030102010509060703" pitchFamily="18" charset="2"/>
              <a:buChar char="4"/>
              <a:defRPr/>
            </a:pPr>
            <a:r>
              <a:rPr lang="en-US">
                <a:latin typeface="Century Gothic"/>
              </a:rPr>
              <a:t>John </a:t>
            </a:r>
            <a:r>
              <a:rPr lang="en-US" sz="2000">
                <a:latin typeface="Century Gothic" panose="020F0302020204030204"/>
              </a:rPr>
              <a:t>Valinch, Manager of Equity and Resilience Programs</a:t>
            </a:r>
            <a:endParaRPr lang="en-US"/>
          </a:p>
          <a:p>
            <a:pPr marL="342900" indent="-342900">
              <a:lnSpc>
                <a:spcPct val="100000"/>
              </a:lnSpc>
              <a:spcBef>
                <a:spcPts val="0"/>
              </a:spcBef>
              <a:buClr>
                <a:srgbClr val="266E99"/>
              </a:buClr>
              <a:buFont typeface="Webdings" panose="05030102010509060703" pitchFamily="18" charset="2"/>
              <a:buChar char="4"/>
              <a:defRPr/>
            </a:pPr>
            <a:endParaRPr lang="en-US">
              <a:latin typeface="Century Gothic"/>
            </a:endParaRPr>
          </a:p>
          <a:p>
            <a:pPr>
              <a:lnSpc>
                <a:spcPct val="100000"/>
              </a:lnSpc>
              <a:spcBef>
                <a:spcPts val="500"/>
              </a:spcBef>
              <a:defRPr/>
            </a:pPr>
            <a:r>
              <a:rPr lang="en-US">
                <a:latin typeface="Century Gothic"/>
              </a:rPr>
              <a:t>And many thanks to Milwaukee Urban Development I for their previous contributions:</a:t>
            </a:r>
            <a:endParaRPr lang="en-US"/>
          </a:p>
          <a:p>
            <a:pPr marL="342900" indent="-342900">
              <a:lnSpc>
                <a:spcPct val="100000"/>
              </a:lnSpc>
              <a:spcBef>
                <a:spcPts val="0"/>
              </a:spcBef>
              <a:buClr>
                <a:srgbClr val="266E99"/>
              </a:buClr>
              <a:buFont typeface="Webdings" panose="05030102010509060703" pitchFamily="18" charset="2"/>
              <a:buChar char="4"/>
              <a:defRPr/>
            </a:pPr>
            <a:r>
              <a:rPr lang="en-US" sz="2000">
                <a:latin typeface="Century Gothic" panose="020F0302020204030204"/>
              </a:rPr>
              <a:t>Madeleine Tango (Project Lead), Jack Acomb, Annika Harrington, Lisa Sun, </a:t>
            </a:r>
            <a:endParaRPr lang="en-US">
              <a:latin typeface="Century Gothic" panose="020F0302020204030204"/>
            </a:endParaRPr>
          </a:p>
          <a:p>
            <a:pPr>
              <a:lnSpc>
                <a:spcPct val="100000"/>
              </a:lnSpc>
              <a:spcBef>
                <a:spcPts val="0"/>
              </a:spcBef>
              <a:buClr>
                <a:srgbClr val="266E99"/>
              </a:buClr>
              <a:defRPr/>
            </a:pPr>
            <a:r>
              <a:rPr lang="en-US">
                <a:latin typeface="Century Gothic" panose="020F0302020204030204"/>
              </a:rPr>
              <a:t>     </a:t>
            </a:r>
            <a:r>
              <a:rPr lang="en-US" sz="2000">
                <a:latin typeface="Century Gothic" panose="020F0302020204030204"/>
              </a:rPr>
              <a:t>Marco Vallejos (Fellow), and Remi Work (Assistant Fellow</a:t>
            </a:r>
            <a:r>
              <a:rPr lang="en-US">
                <a:latin typeface="Century Gothic" panose="020F0302020204030204"/>
              </a:rPr>
              <a:t>)</a:t>
            </a:r>
            <a:endParaRPr lang="en-US"/>
          </a:p>
          <a:p>
            <a:pPr marL="342900" indent="-342900">
              <a:lnSpc>
                <a:spcPct val="100000"/>
              </a:lnSpc>
              <a:spcBef>
                <a:spcPts val="0"/>
              </a:spcBef>
              <a:buClr>
                <a:srgbClr val="266E99"/>
              </a:buClr>
              <a:buFont typeface="Webdings" panose="05030102010509060703" pitchFamily="18" charset="2"/>
              <a:buChar char="4"/>
              <a:defRPr/>
            </a:pPr>
            <a:endParaRPr lang="en-US">
              <a:latin typeface="Century Gothic"/>
            </a:endParaRPr>
          </a:p>
          <a:p>
            <a:pPr>
              <a:lnSpc>
                <a:spcPct val="100000"/>
              </a:lnSpc>
              <a:spcBef>
                <a:spcPts val="0"/>
              </a:spcBef>
              <a:buClr>
                <a:srgbClr val="266E99"/>
              </a:buClr>
              <a:defRPr/>
            </a:pPr>
            <a:r>
              <a:rPr lang="en-US">
                <a:latin typeface="Century Gothic"/>
              </a:rPr>
              <a:t>Additionally, our thanks to Christina Dennis, Akshay Agarwal, and Lance Watkins for their help with our InVEST and heat vulnerability index methodologies. And gratitude to the Wichita Climate II team who supported and collaborated with us.</a:t>
            </a:r>
          </a:p>
          <a:p>
            <a:pPr>
              <a:lnSpc>
                <a:spcPct val="100000"/>
              </a:lnSpc>
              <a:spcBef>
                <a:spcPts val="300"/>
              </a:spcBef>
              <a:defRPr/>
            </a:pPr>
            <a:endParaRPr lang="en-US"/>
          </a:p>
          <a:p>
            <a:pPr>
              <a:lnSpc>
                <a:spcPct val="100000"/>
              </a:lnSpc>
              <a:spcBef>
                <a:spcPts val="0"/>
              </a:spcBef>
              <a:spcAft>
                <a:spcPts val="600"/>
              </a:spcAft>
              <a:defRPr/>
            </a:pPr>
            <a:endParaRPr lang="en-US">
              <a:solidFill>
                <a:prstClr val="black">
                  <a:lumMod val="75000"/>
                  <a:lumOff val="25000"/>
                </a:prstClr>
              </a:solidFill>
            </a:endParaRPr>
          </a:p>
        </p:txBody>
      </p:sp>
    </p:spTree>
    <p:extLst>
      <p:ext uri="{BB962C8B-B14F-4D97-AF65-F5344CB8AC3E}">
        <p14:creationId xmlns:p14="http://schemas.microsoft.com/office/powerpoint/2010/main" val="2546004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9EBC13-2BDB-4A12-93D6-AE090B418F52}"/>
              </a:ext>
            </a:extLst>
          </p:cNvPr>
          <p:cNvSpPr txBox="1"/>
          <p:nvPr/>
        </p:nvSpPr>
        <p:spPr>
          <a:xfrm>
            <a:off x="277469" y="201788"/>
            <a:ext cx="5885336" cy="712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BACKUP SLIDES</a:t>
            </a:r>
          </a:p>
        </p:txBody>
      </p:sp>
    </p:spTree>
    <p:extLst>
      <p:ext uri="{BB962C8B-B14F-4D97-AF65-F5344CB8AC3E}">
        <p14:creationId xmlns:p14="http://schemas.microsoft.com/office/powerpoint/2010/main" val="349608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Shape, circle&#10;&#10;Description automatically generated">
            <a:extLst>
              <a:ext uri="{FF2B5EF4-FFF2-40B4-BE49-F238E27FC236}">
                <a16:creationId xmlns:a16="http://schemas.microsoft.com/office/drawing/2014/main" id="{60D77092-0C67-43E7-B7F7-A367D07633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9565" y="2478284"/>
            <a:ext cx="2141969" cy="2141969"/>
          </a:xfrm>
          <a:prstGeom prst="flowChartConnector">
            <a:avLst/>
          </a:prstGeom>
        </p:spPr>
      </p:pic>
      <p:pic>
        <p:nvPicPr>
          <p:cNvPr id="3" name="Picture 4">
            <a:extLst>
              <a:ext uri="{FF2B5EF4-FFF2-40B4-BE49-F238E27FC236}">
                <a16:creationId xmlns:a16="http://schemas.microsoft.com/office/drawing/2014/main" id="{B19CB639-C808-7FB0-B34B-766DAB54DD89}"/>
              </a:ext>
            </a:extLst>
          </p:cNvPr>
          <p:cNvPicPr>
            <a:picLocks noChangeAspect="1"/>
          </p:cNvPicPr>
          <p:nvPr/>
        </p:nvPicPr>
        <p:blipFill rotWithShape="1">
          <a:blip r:embed="rId4"/>
          <a:srcRect l="14139" t="23820" r="14549" b="22862"/>
          <a:stretch/>
        </p:blipFill>
        <p:spPr>
          <a:xfrm>
            <a:off x="3872405" y="2593589"/>
            <a:ext cx="1919009" cy="1906117"/>
          </a:xfrm>
          <a:prstGeom prst="flowChartConnector">
            <a:avLst/>
          </a:prstGeom>
        </p:spPr>
      </p:pic>
      <p:sp>
        <p:nvSpPr>
          <p:cNvPr id="1288" name="Rectangle 1287">
            <a:extLst>
              <a:ext uri="{FF2B5EF4-FFF2-40B4-BE49-F238E27FC236}">
                <a16:creationId xmlns:a16="http://schemas.microsoft.com/office/drawing/2014/main" id="{5311A338-3E27-7892-77AF-3F68DAB3B555}"/>
              </a:ext>
            </a:extLst>
          </p:cNvPr>
          <p:cNvSpPr/>
          <p:nvPr/>
        </p:nvSpPr>
        <p:spPr>
          <a:xfrm>
            <a:off x="-4763" y="-4763"/>
            <a:ext cx="12191999" cy="916781"/>
          </a:xfrm>
          <a:prstGeom prst="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BE7B0-9947-348C-6C7D-FB0C905062E8}"/>
              </a:ext>
            </a:extLst>
          </p:cNvPr>
          <p:cNvSpPr txBox="1">
            <a:spLocks/>
          </p:cNvSpPr>
          <p:nvPr/>
        </p:nvSpPr>
        <p:spPr>
          <a:xfrm>
            <a:off x="275881"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Century Gothic"/>
                <a:cs typeface="Calibri Light"/>
              </a:rPr>
              <a:t>TEAM MEMBERS</a:t>
            </a:r>
          </a:p>
        </p:txBody>
      </p:sp>
      <p:pic>
        <p:nvPicPr>
          <p:cNvPr id="53" name="Picture 52" descr="Shape, circle&#10;&#10;Description automatically generated">
            <a:extLst>
              <a:ext uri="{FF2B5EF4-FFF2-40B4-BE49-F238E27FC236}">
                <a16:creationId xmlns:a16="http://schemas.microsoft.com/office/drawing/2014/main" id="{690D9E32-58C2-4088-B218-05C07482D0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427" y="2531163"/>
            <a:ext cx="2141969" cy="2141969"/>
          </a:xfrm>
          <a:prstGeom prst="rect">
            <a:avLst/>
          </a:prstGeom>
        </p:spPr>
      </p:pic>
      <p:sp>
        <p:nvSpPr>
          <p:cNvPr id="58" name="Text Placeholder 16">
            <a:extLst>
              <a:ext uri="{FF2B5EF4-FFF2-40B4-BE49-F238E27FC236}">
                <a16:creationId xmlns:a16="http://schemas.microsoft.com/office/drawing/2014/main" id="{47F1521B-99EB-46AE-BDEE-E561B9BCEAB6}"/>
              </a:ext>
            </a:extLst>
          </p:cNvPr>
          <p:cNvSpPr txBox="1">
            <a:spLocks/>
          </p:cNvSpPr>
          <p:nvPr/>
        </p:nvSpPr>
        <p:spPr>
          <a:xfrm>
            <a:off x="275881" y="4931329"/>
            <a:ext cx="4095499" cy="400110"/>
          </a:xfrm>
          <a:prstGeom prst="rect">
            <a:avLst/>
          </a:prstGeom>
        </p:spPr>
        <p:txBody>
          <a:bodyPr wrap="square" lIns="91440" tIns="45720" rIns="91440" bIns="45720" numCol="1" spcCol="640080" anchor="t">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000">
                <a:solidFill>
                  <a:schemeClr val="tx1">
                    <a:lumMod val="75000"/>
                    <a:lumOff val="25000"/>
                  </a:schemeClr>
                </a:solidFill>
                <a:latin typeface="Century Gothic"/>
              </a:rPr>
              <a:t>Nash Keyes</a:t>
            </a:r>
          </a:p>
        </p:txBody>
      </p:sp>
      <p:pic>
        <p:nvPicPr>
          <p:cNvPr id="65" name="Picture 64" descr="Shape, circle&#10;&#10;Description automatically generated">
            <a:extLst>
              <a:ext uri="{FF2B5EF4-FFF2-40B4-BE49-F238E27FC236}">
                <a16:creationId xmlns:a16="http://schemas.microsoft.com/office/drawing/2014/main" id="{75D21C1C-1375-4B40-889E-51B0C00807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309460" y="2532817"/>
            <a:ext cx="2141969" cy="2141969"/>
          </a:xfrm>
          <a:prstGeom prst="rect">
            <a:avLst/>
          </a:prstGeom>
        </p:spPr>
      </p:pic>
      <p:pic>
        <p:nvPicPr>
          <p:cNvPr id="68" name="Picture 67" descr="Shape, circle&#10;&#10;Description automatically generated">
            <a:extLst>
              <a:ext uri="{FF2B5EF4-FFF2-40B4-BE49-F238E27FC236}">
                <a16:creationId xmlns:a16="http://schemas.microsoft.com/office/drawing/2014/main" id="{D6605446-1548-4B58-A7E7-B723D7177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4927" y="2531165"/>
            <a:ext cx="2141969" cy="2141969"/>
          </a:xfrm>
          <a:prstGeom prst="rect">
            <a:avLst/>
          </a:prstGeom>
        </p:spPr>
      </p:pic>
      <p:sp>
        <p:nvSpPr>
          <p:cNvPr id="70" name="Text Placeholder 16">
            <a:extLst>
              <a:ext uri="{FF2B5EF4-FFF2-40B4-BE49-F238E27FC236}">
                <a16:creationId xmlns:a16="http://schemas.microsoft.com/office/drawing/2014/main" id="{EC151D6D-E34D-4FB2-B0D4-E0552E91D5E4}"/>
              </a:ext>
            </a:extLst>
          </p:cNvPr>
          <p:cNvSpPr txBox="1">
            <a:spLocks/>
          </p:cNvSpPr>
          <p:nvPr/>
        </p:nvSpPr>
        <p:spPr>
          <a:xfrm>
            <a:off x="3090734" y="4955392"/>
            <a:ext cx="3602830" cy="400110"/>
          </a:xfrm>
          <a:prstGeom prst="rect">
            <a:avLst/>
          </a:prstGeom>
        </p:spPr>
        <p:txBody>
          <a:bodyPr wrap="square" lIns="91440" tIns="45720" rIns="91440" bIns="45720" numCol="1" spcCol="640080" anchor="t">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000">
                <a:solidFill>
                  <a:schemeClr val="tx1">
                    <a:lumMod val="75000"/>
                    <a:lumOff val="25000"/>
                  </a:schemeClr>
                </a:solidFill>
                <a:latin typeface="Century Gothic" panose="020B0502020202020204" pitchFamily="34" charset="0"/>
              </a:rPr>
              <a:t>Caleigh McLaren</a:t>
            </a:r>
          </a:p>
        </p:txBody>
      </p:sp>
      <p:sp>
        <p:nvSpPr>
          <p:cNvPr id="71" name="Text Placeholder 16">
            <a:extLst>
              <a:ext uri="{FF2B5EF4-FFF2-40B4-BE49-F238E27FC236}">
                <a16:creationId xmlns:a16="http://schemas.microsoft.com/office/drawing/2014/main" id="{24567296-D0EF-4414-A0E0-9B0086833F23}"/>
              </a:ext>
            </a:extLst>
          </p:cNvPr>
          <p:cNvSpPr txBox="1">
            <a:spLocks/>
          </p:cNvSpPr>
          <p:nvPr/>
        </p:nvSpPr>
        <p:spPr>
          <a:xfrm>
            <a:off x="5579030" y="4932601"/>
            <a:ext cx="3602830" cy="400110"/>
          </a:xfrm>
          <a:prstGeom prst="rect">
            <a:avLst/>
          </a:prstGeom>
        </p:spPr>
        <p:txBody>
          <a:bodyPr wrap="square" lIns="91440" tIns="45720" rIns="91440" bIns="45720" numCol="1" spcCol="640080" anchor="t">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000">
                <a:solidFill>
                  <a:schemeClr val="tx1">
                    <a:lumMod val="75000"/>
                    <a:lumOff val="25000"/>
                  </a:schemeClr>
                </a:solidFill>
                <a:latin typeface="Century Gothic" panose="020B0502020202020204" pitchFamily="34" charset="0"/>
              </a:rPr>
              <a:t>Nati Phan</a:t>
            </a:r>
          </a:p>
        </p:txBody>
      </p:sp>
      <p:sp>
        <p:nvSpPr>
          <p:cNvPr id="72" name="Text Placeholder 16">
            <a:extLst>
              <a:ext uri="{FF2B5EF4-FFF2-40B4-BE49-F238E27FC236}">
                <a16:creationId xmlns:a16="http://schemas.microsoft.com/office/drawing/2014/main" id="{93A3D7A9-41CB-42E1-942E-95DAFB626CF8}"/>
              </a:ext>
            </a:extLst>
          </p:cNvPr>
          <p:cNvSpPr txBox="1">
            <a:spLocks/>
          </p:cNvSpPr>
          <p:nvPr/>
        </p:nvSpPr>
        <p:spPr>
          <a:xfrm>
            <a:off x="7871578" y="4935043"/>
            <a:ext cx="4108665" cy="400110"/>
          </a:xfrm>
          <a:prstGeom prst="rect">
            <a:avLst/>
          </a:prstGeom>
        </p:spPr>
        <p:txBody>
          <a:bodyPr wrap="square" lIns="91440" tIns="45720" rIns="91440" bIns="45720" numCol="1" spcCol="640080" anchor="t">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000">
                <a:solidFill>
                  <a:schemeClr val="tx1">
                    <a:lumMod val="75000"/>
                    <a:lumOff val="25000"/>
                  </a:schemeClr>
                </a:solidFill>
                <a:latin typeface="Century Gothic" panose="020B0502020202020204" pitchFamily="34" charset="0"/>
              </a:rPr>
              <a:t>Dalia Vazquez</a:t>
            </a:r>
          </a:p>
        </p:txBody>
      </p:sp>
      <p:pic>
        <p:nvPicPr>
          <p:cNvPr id="5" name="Picture 5" descr="A close-up of a person smiling&#10;&#10;Description automatically generated">
            <a:extLst>
              <a:ext uri="{FF2B5EF4-FFF2-40B4-BE49-F238E27FC236}">
                <a16:creationId xmlns:a16="http://schemas.microsoft.com/office/drawing/2014/main" id="{437E3019-9630-BF5E-74DE-6B88C5B3C95A}"/>
              </a:ext>
            </a:extLst>
          </p:cNvPr>
          <p:cNvPicPr>
            <a:picLocks noChangeAspect="1"/>
          </p:cNvPicPr>
          <p:nvPr/>
        </p:nvPicPr>
        <p:blipFill>
          <a:blip r:embed="rId5"/>
          <a:stretch>
            <a:fillRect/>
          </a:stretch>
        </p:blipFill>
        <p:spPr>
          <a:xfrm>
            <a:off x="1354931" y="2645398"/>
            <a:ext cx="1897857" cy="1918439"/>
          </a:xfrm>
          <a:prstGeom prst="ellipse">
            <a:avLst/>
          </a:prstGeom>
        </p:spPr>
      </p:pic>
      <p:pic>
        <p:nvPicPr>
          <p:cNvPr id="6" name="Picture 6" descr="A picture containing person, smiling, posing, close&#10;&#10;Description automatically generated">
            <a:extLst>
              <a:ext uri="{FF2B5EF4-FFF2-40B4-BE49-F238E27FC236}">
                <a16:creationId xmlns:a16="http://schemas.microsoft.com/office/drawing/2014/main" id="{2CA79566-5B6E-CF3A-5FFF-F3CD15491CF8}"/>
              </a:ext>
            </a:extLst>
          </p:cNvPr>
          <p:cNvPicPr>
            <a:picLocks noChangeAspect="1"/>
          </p:cNvPicPr>
          <p:nvPr/>
        </p:nvPicPr>
        <p:blipFill rotWithShape="1">
          <a:blip r:embed="rId6"/>
          <a:srcRect r="217" b="17018"/>
          <a:stretch/>
        </p:blipFill>
        <p:spPr>
          <a:xfrm>
            <a:off x="8960558" y="2649728"/>
            <a:ext cx="1920652" cy="1909990"/>
          </a:xfrm>
          <a:prstGeom prst="ellipse">
            <a:avLst/>
          </a:prstGeom>
        </p:spPr>
      </p:pic>
      <p:pic>
        <p:nvPicPr>
          <p:cNvPr id="4" name="Picture 3" descr="A person smiling for the camera&#10;&#10;Description automatically generated with medium confidence">
            <a:extLst>
              <a:ext uri="{FF2B5EF4-FFF2-40B4-BE49-F238E27FC236}">
                <a16:creationId xmlns:a16="http://schemas.microsoft.com/office/drawing/2014/main" id="{09B6734E-3E21-94E2-91BC-6E54DE013A3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509" t="7947" r="11495" b="12157"/>
          <a:stretch/>
        </p:blipFill>
        <p:spPr>
          <a:xfrm>
            <a:off x="6410892" y="2628766"/>
            <a:ext cx="1934676" cy="1934676"/>
          </a:xfrm>
          <a:prstGeom prst="ellipse">
            <a:avLst/>
          </a:prstGeom>
        </p:spPr>
      </p:pic>
    </p:spTree>
    <p:extLst>
      <p:ext uri="{BB962C8B-B14F-4D97-AF65-F5344CB8AC3E}">
        <p14:creationId xmlns:p14="http://schemas.microsoft.com/office/powerpoint/2010/main" val="1500627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ight Arrow 19">
            <a:extLst>
              <a:ext uri="{FF2B5EF4-FFF2-40B4-BE49-F238E27FC236}">
                <a16:creationId xmlns:a16="http://schemas.microsoft.com/office/drawing/2014/main" id="{754D3A63-0FF6-E634-84DC-8E4C6266D2A8}"/>
              </a:ext>
            </a:extLst>
          </p:cNvPr>
          <p:cNvSpPr/>
          <p:nvPr/>
        </p:nvSpPr>
        <p:spPr>
          <a:xfrm>
            <a:off x="1196639" y="1484438"/>
            <a:ext cx="4719979" cy="3889123"/>
          </a:xfrm>
          <a:prstGeom prst="rightArrow">
            <a:avLst>
              <a:gd name="adj1" fmla="val 70000"/>
              <a:gd name="adj2" fmla="val 50000"/>
            </a:avLst>
          </a:prstGeom>
          <a:solidFill>
            <a:schemeClr val="accent5">
              <a:lumMod val="20000"/>
              <a:lumOff val="80000"/>
            </a:schemeClr>
          </a:solidFill>
          <a:ln>
            <a:solidFill>
              <a:schemeClr val="accent1">
                <a:lumMod val="75000"/>
                <a:alpha val="90000"/>
              </a:scheme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TextBox 1">
            <a:extLst>
              <a:ext uri="{FF2B5EF4-FFF2-40B4-BE49-F238E27FC236}">
                <a16:creationId xmlns:a16="http://schemas.microsoft.com/office/drawing/2014/main" id="{57327655-C294-B9A4-8038-22FFC32CD23E}"/>
              </a:ext>
            </a:extLst>
          </p:cNvPr>
          <p:cNvSpPr txBox="1"/>
          <p:nvPr/>
        </p:nvSpPr>
        <p:spPr>
          <a:xfrm>
            <a:off x="277469" y="201788"/>
            <a:ext cx="5885336" cy="712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CONTINUED PROJECT </a:t>
            </a:r>
          </a:p>
        </p:txBody>
      </p:sp>
      <p:sp>
        <p:nvSpPr>
          <p:cNvPr id="13" name="Right Arrow 12">
            <a:extLst>
              <a:ext uri="{FF2B5EF4-FFF2-40B4-BE49-F238E27FC236}">
                <a16:creationId xmlns:a16="http://schemas.microsoft.com/office/drawing/2014/main" id="{CBEE8E80-AE76-9A40-8BD8-49B7072803ED}"/>
              </a:ext>
            </a:extLst>
          </p:cNvPr>
          <p:cNvSpPr/>
          <p:nvPr/>
        </p:nvSpPr>
        <p:spPr>
          <a:xfrm>
            <a:off x="6424171" y="1484438"/>
            <a:ext cx="4719979" cy="3889123"/>
          </a:xfrm>
          <a:prstGeom prst="rightArrow">
            <a:avLst>
              <a:gd name="adj1" fmla="val 70000"/>
              <a:gd name="adj2" fmla="val 50000"/>
            </a:avLst>
          </a:prstGeom>
          <a:solidFill>
            <a:schemeClr val="accent2">
              <a:lumMod val="20000"/>
              <a:lumOff val="80000"/>
            </a:schemeClr>
          </a:solidFill>
          <a:ln>
            <a:solidFill>
              <a:schemeClr val="accent1">
                <a:lumMod val="75000"/>
                <a:alpha val="90000"/>
              </a:schemeClr>
            </a:solidFill>
          </a:ln>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5" name="TextBox 14">
            <a:extLst>
              <a:ext uri="{FF2B5EF4-FFF2-40B4-BE49-F238E27FC236}">
                <a16:creationId xmlns:a16="http://schemas.microsoft.com/office/drawing/2014/main" id="{0298E7A4-AE2F-1500-6B85-95B1DC6B40D9}"/>
              </a:ext>
            </a:extLst>
          </p:cNvPr>
          <p:cNvSpPr txBox="1"/>
          <p:nvPr/>
        </p:nvSpPr>
        <p:spPr>
          <a:xfrm>
            <a:off x="1196639" y="1570257"/>
            <a:ext cx="1253291" cy="461665"/>
          </a:xfrm>
          <a:prstGeom prst="rect">
            <a:avLst/>
          </a:prstGeom>
          <a:noFill/>
        </p:spPr>
        <p:txBody>
          <a:bodyPr wrap="square" rtlCol="0">
            <a:spAutoFit/>
          </a:bodyPr>
          <a:lstStyle/>
          <a:p>
            <a:pPr algn="ctr"/>
            <a:r>
              <a:rPr lang="en-US" sz="2400" b="1">
                <a:solidFill>
                  <a:schemeClr val="tx1">
                    <a:lumMod val="75000"/>
                    <a:lumOff val="25000"/>
                  </a:schemeClr>
                </a:solidFill>
                <a:latin typeface="Century Gothic" panose="020B0502020202020204" pitchFamily="34" charset="0"/>
              </a:rPr>
              <a:t>Term I</a:t>
            </a:r>
          </a:p>
        </p:txBody>
      </p:sp>
      <p:sp>
        <p:nvSpPr>
          <p:cNvPr id="16" name="TextBox 15">
            <a:extLst>
              <a:ext uri="{FF2B5EF4-FFF2-40B4-BE49-F238E27FC236}">
                <a16:creationId xmlns:a16="http://schemas.microsoft.com/office/drawing/2014/main" id="{CD1FD72F-7A93-9EDB-2376-FA759409C0CE}"/>
              </a:ext>
            </a:extLst>
          </p:cNvPr>
          <p:cNvSpPr txBox="1"/>
          <p:nvPr/>
        </p:nvSpPr>
        <p:spPr>
          <a:xfrm>
            <a:off x="6332731" y="1576067"/>
            <a:ext cx="1253291" cy="461665"/>
          </a:xfrm>
          <a:prstGeom prst="rect">
            <a:avLst/>
          </a:prstGeom>
          <a:noFill/>
        </p:spPr>
        <p:txBody>
          <a:bodyPr wrap="square" rtlCol="0">
            <a:spAutoFit/>
          </a:bodyPr>
          <a:lstStyle/>
          <a:p>
            <a:pPr algn="ctr"/>
            <a:r>
              <a:rPr lang="en-US" sz="2400" b="1">
                <a:solidFill>
                  <a:schemeClr val="tx1">
                    <a:lumMod val="75000"/>
                    <a:lumOff val="25000"/>
                  </a:schemeClr>
                </a:solidFill>
                <a:latin typeface="Century Gothic" panose="020B0502020202020204" pitchFamily="34" charset="0"/>
              </a:rPr>
              <a:t>Term II</a:t>
            </a:r>
          </a:p>
        </p:txBody>
      </p:sp>
      <p:sp>
        <p:nvSpPr>
          <p:cNvPr id="18" name="TextBox 17">
            <a:extLst>
              <a:ext uri="{FF2B5EF4-FFF2-40B4-BE49-F238E27FC236}">
                <a16:creationId xmlns:a16="http://schemas.microsoft.com/office/drawing/2014/main" id="{B3257BE0-F8D8-69B0-E854-6A0F739099F3}"/>
              </a:ext>
            </a:extLst>
          </p:cNvPr>
          <p:cNvSpPr txBox="1"/>
          <p:nvPr/>
        </p:nvSpPr>
        <p:spPr>
          <a:xfrm>
            <a:off x="725334" y="2613391"/>
            <a:ext cx="4967317" cy="1631216"/>
          </a:xfrm>
          <a:prstGeom prst="rect">
            <a:avLst/>
          </a:prstGeom>
          <a:noFill/>
        </p:spPr>
        <p:txBody>
          <a:bodyPr wrap="square" lIns="91440" tIns="45720" rIns="91440" bIns="45720" rtlCol="0" anchor="t">
            <a:spAutoFit/>
          </a:bodyPr>
          <a:lstStyle/>
          <a:p>
            <a:pPr marL="800100" lvl="1" indent="-342900">
              <a:spcAft>
                <a:spcPts val="600"/>
              </a:spcAft>
              <a:buClr>
                <a:srgbClr val="236F99"/>
              </a:buClr>
              <a:buFont typeface="Webdings" panose="05030102010509060703" pitchFamily="18" charset="2"/>
              <a:buChar char=""/>
            </a:pPr>
            <a:r>
              <a:rPr lang="en-US" sz="1800" b="1">
                <a:solidFill>
                  <a:schemeClr val="tx1">
                    <a:lumMod val="75000"/>
                    <a:lumOff val="25000"/>
                  </a:schemeClr>
                </a:solidFill>
                <a:latin typeface="Century Gothic" panose="020F0302020204030204"/>
              </a:rPr>
              <a:t>Modeled </a:t>
            </a:r>
            <a:r>
              <a:rPr lang="en-US" sz="1800">
                <a:solidFill>
                  <a:schemeClr val="tx1">
                    <a:lumMod val="75000"/>
                    <a:lumOff val="25000"/>
                  </a:schemeClr>
                </a:solidFill>
                <a:latin typeface="Century Gothic" panose="020F0302020204030204"/>
              </a:rPr>
              <a:t>Urban </a:t>
            </a:r>
            <a:r>
              <a:rPr lang="en-US" sz="1800" b="1">
                <a:solidFill>
                  <a:schemeClr val="accent1">
                    <a:lumMod val="75000"/>
                  </a:schemeClr>
                </a:solidFill>
                <a:latin typeface="Century Gothic" panose="020F0302020204030204"/>
              </a:rPr>
              <a:t>Flood </a:t>
            </a:r>
            <a:r>
              <a:rPr lang="en-US" sz="1800">
                <a:solidFill>
                  <a:schemeClr val="tx1">
                    <a:lumMod val="75000"/>
                    <a:lumOff val="25000"/>
                  </a:schemeClr>
                </a:solidFill>
                <a:latin typeface="Century Gothic" panose="020F0302020204030204"/>
              </a:rPr>
              <a:t>Risk in Milwaukee</a:t>
            </a:r>
            <a:r>
              <a:rPr lang="en-US">
                <a:solidFill>
                  <a:schemeClr val="tx1">
                    <a:lumMod val="75000"/>
                    <a:lumOff val="25000"/>
                  </a:schemeClr>
                </a:solidFill>
                <a:latin typeface="Century Gothic" panose="020F0302020204030204"/>
              </a:rPr>
              <a:t> </a:t>
            </a:r>
            <a:endParaRPr lang="en-US" sz="1800">
              <a:solidFill>
                <a:schemeClr val="tx1">
                  <a:lumMod val="75000"/>
                  <a:lumOff val="25000"/>
                </a:schemeClr>
              </a:solidFill>
              <a:latin typeface="Century Gothic" panose="020F0302020204030204"/>
            </a:endParaRPr>
          </a:p>
          <a:p>
            <a:pPr marL="800100" lvl="1" indent="-342900">
              <a:lnSpc>
                <a:spcPct val="100000"/>
              </a:lnSpc>
              <a:spcAft>
                <a:spcPts val="600"/>
              </a:spcAft>
              <a:buClr>
                <a:srgbClr val="236F99"/>
              </a:buClr>
              <a:buFont typeface="Webdings" panose="05030102010509060703" pitchFamily="18" charset="2"/>
              <a:buChar char=""/>
            </a:pPr>
            <a:r>
              <a:rPr lang="en-US" sz="1800" b="1">
                <a:solidFill>
                  <a:schemeClr val="tx1">
                    <a:lumMod val="75000"/>
                    <a:lumOff val="25000"/>
                  </a:schemeClr>
                </a:solidFill>
                <a:latin typeface="Century Gothic" panose="020F0302020204030204"/>
              </a:rPr>
              <a:t>Analyzed </a:t>
            </a:r>
            <a:r>
              <a:rPr lang="en-US" sz="1800">
                <a:solidFill>
                  <a:schemeClr val="tx1">
                    <a:lumMod val="75000"/>
                    <a:lumOff val="25000"/>
                  </a:schemeClr>
                </a:solidFill>
                <a:latin typeface="Century Gothic" panose="020F0302020204030204"/>
              </a:rPr>
              <a:t>drivers of urban </a:t>
            </a:r>
            <a:r>
              <a:rPr lang="en-US" sz="1800" b="1">
                <a:solidFill>
                  <a:schemeClr val="accent1">
                    <a:lumMod val="75000"/>
                  </a:schemeClr>
                </a:solidFill>
                <a:latin typeface="Century Gothic" panose="020F0302020204030204"/>
              </a:rPr>
              <a:t>flood </a:t>
            </a:r>
            <a:r>
              <a:rPr lang="en-US" sz="1800">
                <a:solidFill>
                  <a:schemeClr val="tx1">
                    <a:lumMod val="75000"/>
                    <a:lumOff val="25000"/>
                  </a:schemeClr>
                </a:solidFill>
                <a:latin typeface="Century Gothic" panose="020F0302020204030204"/>
              </a:rPr>
              <a:t>risk</a:t>
            </a:r>
          </a:p>
          <a:p>
            <a:pPr marL="800100" lvl="1" indent="-342900">
              <a:spcAft>
                <a:spcPts val="600"/>
              </a:spcAft>
              <a:buClr>
                <a:srgbClr val="236F99"/>
              </a:buClr>
              <a:buFont typeface="Webdings" panose="05030102010509060703" pitchFamily="18" charset="2"/>
              <a:buChar char=""/>
            </a:pPr>
            <a:r>
              <a:rPr lang="en-US" sz="1800" b="1">
                <a:solidFill>
                  <a:schemeClr val="tx1">
                    <a:lumMod val="75000"/>
                    <a:lumOff val="25000"/>
                  </a:schemeClr>
                </a:solidFill>
                <a:latin typeface="Century Gothic" panose="020F0302020204030204"/>
              </a:rPr>
              <a:t>Quantified </a:t>
            </a:r>
            <a:r>
              <a:rPr lang="en-US" sz="1800">
                <a:solidFill>
                  <a:schemeClr val="tx1">
                    <a:lumMod val="75000"/>
                    <a:lumOff val="25000"/>
                  </a:schemeClr>
                </a:solidFill>
                <a:latin typeface="Century Gothic" panose="020F0302020204030204"/>
              </a:rPr>
              <a:t>spatial distribution of </a:t>
            </a:r>
            <a:r>
              <a:rPr lang="en-US" sz="1800" b="1">
                <a:solidFill>
                  <a:schemeClr val="accent1">
                    <a:lumMod val="75000"/>
                  </a:schemeClr>
                </a:solidFill>
                <a:latin typeface="Century Gothic" panose="020F0302020204030204"/>
              </a:rPr>
              <a:t>flood </a:t>
            </a:r>
            <a:r>
              <a:rPr lang="en-US" sz="1800">
                <a:solidFill>
                  <a:schemeClr val="tx1">
                    <a:lumMod val="75000"/>
                    <a:lumOff val="25000"/>
                  </a:schemeClr>
                </a:solidFill>
                <a:latin typeface="Century Gothic" panose="020F0302020204030204"/>
              </a:rPr>
              <a:t>vulnerability</a:t>
            </a:r>
            <a:r>
              <a:rPr lang="en-US">
                <a:solidFill>
                  <a:schemeClr val="tx1">
                    <a:lumMod val="75000"/>
                    <a:lumOff val="25000"/>
                  </a:schemeClr>
                </a:solidFill>
                <a:latin typeface="Century Gothic" panose="020F0302020204030204"/>
              </a:rPr>
              <a:t> </a:t>
            </a:r>
            <a:endParaRPr lang="en-US" sz="1800">
              <a:solidFill>
                <a:schemeClr val="tx1">
                  <a:lumMod val="75000"/>
                  <a:lumOff val="25000"/>
                </a:schemeClr>
              </a:solidFill>
              <a:latin typeface="Century Gothic" panose="020F0302020204030204"/>
            </a:endParaRPr>
          </a:p>
        </p:txBody>
      </p:sp>
      <p:sp>
        <p:nvSpPr>
          <p:cNvPr id="19" name="TextBox 18">
            <a:extLst>
              <a:ext uri="{FF2B5EF4-FFF2-40B4-BE49-F238E27FC236}">
                <a16:creationId xmlns:a16="http://schemas.microsoft.com/office/drawing/2014/main" id="{2B888493-7B5A-CF17-DECE-576A1BEA338B}"/>
              </a:ext>
            </a:extLst>
          </p:cNvPr>
          <p:cNvSpPr txBox="1"/>
          <p:nvPr/>
        </p:nvSpPr>
        <p:spPr>
          <a:xfrm>
            <a:off x="5923239" y="2565279"/>
            <a:ext cx="4932980" cy="1908215"/>
          </a:xfrm>
          <a:prstGeom prst="rect">
            <a:avLst/>
          </a:prstGeom>
          <a:noFill/>
        </p:spPr>
        <p:txBody>
          <a:bodyPr wrap="square" lIns="91440" tIns="45720" rIns="91440" bIns="45720" rtlCol="0" anchor="t">
            <a:spAutoFit/>
          </a:bodyPr>
          <a:lstStyle/>
          <a:p>
            <a:pPr marL="800100" lvl="1" indent="-342900">
              <a:spcAft>
                <a:spcPts val="600"/>
              </a:spcAft>
              <a:buClr>
                <a:srgbClr val="236F99"/>
              </a:buClr>
              <a:buFont typeface="Webdings" panose="05030102010509060703" pitchFamily="18" charset="2"/>
              <a:buChar char=""/>
            </a:pPr>
            <a:r>
              <a:rPr lang="en-US" b="1">
                <a:solidFill>
                  <a:schemeClr val="tx1">
                    <a:lumMod val="75000"/>
                    <a:lumOff val="25000"/>
                  </a:schemeClr>
                </a:solidFill>
                <a:latin typeface="Century Gothic" panose="020F0302020204030204"/>
              </a:rPr>
              <a:t>Modeled </a:t>
            </a:r>
            <a:r>
              <a:rPr lang="en-US">
                <a:solidFill>
                  <a:schemeClr val="tx1">
                    <a:lumMod val="75000"/>
                    <a:lumOff val="25000"/>
                  </a:schemeClr>
                </a:solidFill>
                <a:latin typeface="Century Gothic" panose="020F0302020204030204"/>
              </a:rPr>
              <a:t>Urban </a:t>
            </a:r>
            <a:r>
              <a:rPr lang="en-US" b="1">
                <a:solidFill>
                  <a:schemeClr val="accent2">
                    <a:lumMod val="75000"/>
                  </a:schemeClr>
                </a:solidFill>
                <a:latin typeface="Century Gothic" panose="020F0302020204030204"/>
              </a:rPr>
              <a:t>Cooling </a:t>
            </a:r>
            <a:r>
              <a:rPr lang="en-US">
                <a:solidFill>
                  <a:schemeClr val="tx1">
                    <a:lumMod val="75000"/>
                    <a:lumOff val="25000"/>
                  </a:schemeClr>
                </a:solidFill>
                <a:latin typeface="Century Gothic" panose="020F0302020204030204"/>
              </a:rPr>
              <a:t>in Milwaukee </a:t>
            </a:r>
          </a:p>
          <a:p>
            <a:pPr marL="800100" lvl="1" indent="-342900">
              <a:lnSpc>
                <a:spcPct val="100000"/>
              </a:lnSpc>
              <a:spcAft>
                <a:spcPts val="600"/>
              </a:spcAft>
              <a:buClr>
                <a:srgbClr val="236F99"/>
              </a:buClr>
              <a:buFont typeface="Webdings" panose="05030102010509060703" pitchFamily="18" charset="2"/>
              <a:buChar char=""/>
            </a:pPr>
            <a:r>
              <a:rPr lang="en-US" b="1">
                <a:solidFill>
                  <a:schemeClr val="tx1">
                    <a:lumMod val="75000"/>
                    <a:lumOff val="25000"/>
                  </a:schemeClr>
                </a:solidFill>
                <a:latin typeface="Century Gothic" panose="020F0302020204030204"/>
              </a:rPr>
              <a:t>Analyzed </a:t>
            </a:r>
            <a:r>
              <a:rPr lang="en-US">
                <a:solidFill>
                  <a:schemeClr val="tx1">
                    <a:lumMod val="75000"/>
                    <a:lumOff val="25000"/>
                  </a:schemeClr>
                </a:solidFill>
                <a:latin typeface="Century Gothic" panose="020F0302020204030204"/>
              </a:rPr>
              <a:t>drivers of urban </a:t>
            </a:r>
            <a:r>
              <a:rPr lang="en-US" b="1">
                <a:solidFill>
                  <a:schemeClr val="accent2">
                    <a:lumMod val="75000"/>
                  </a:schemeClr>
                </a:solidFill>
                <a:latin typeface="Century Gothic" panose="020F0302020204030204"/>
              </a:rPr>
              <a:t>heat </a:t>
            </a:r>
            <a:r>
              <a:rPr lang="en-US">
                <a:solidFill>
                  <a:schemeClr val="tx1">
                    <a:lumMod val="75000"/>
                    <a:lumOff val="25000"/>
                  </a:schemeClr>
                </a:solidFill>
                <a:latin typeface="Century Gothic" panose="020F0302020204030204"/>
              </a:rPr>
              <a:t>risk</a:t>
            </a:r>
          </a:p>
          <a:p>
            <a:pPr marL="800100" lvl="1" indent="-342900">
              <a:spcAft>
                <a:spcPts val="600"/>
              </a:spcAft>
              <a:buClr>
                <a:srgbClr val="236F99"/>
              </a:buClr>
              <a:buFont typeface="Webdings" panose="05030102010509060703" pitchFamily="18" charset="2"/>
              <a:buChar char=""/>
            </a:pPr>
            <a:r>
              <a:rPr lang="en-US" b="1">
                <a:solidFill>
                  <a:schemeClr val="tx1">
                    <a:lumMod val="75000"/>
                    <a:lumOff val="25000"/>
                  </a:schemeClr>
                </a:solidFill>
                <a:latin typeface="Century Gothic" panose="020F0302020204030204"/>
              </a:rPr>
              <a:t>Quantified </a:t>
            </a:r>
            <a:r>
              <a:rPr lang="en-US">
                <a:solidFill>
                  <a:schemeClr val="tx1">
                    <a:lumMod val="75000"/>
                    <a:lumOff val="25000"/>
                  </a:schemeClr>
                </a:solidFill>
                <a:latin typeface="Century Gothic" panose="020F0302020204030204"/>
              </a:rPr>
              <a:t>spatial distribution of </a:t>
            </a:r>
            <a:r>
              <a:rPr lang="en-US" b="1">
                <a:solidFill>
                  <a:schemeClr val="accent2">
                    <a:lumMod val="75000"/>
                  </a:schemeClr>
                </a:solidFill>
                <a:latin typeface="Century Gothic" panose="020F0302020204030204"/>
              </a:rPr>
              <a:t>heat </a:t>
            </a:r>
            <a:r>
              <a:rPr lang="en-US">
                <a:solidFill>
                  <a:schemeClr val="tx1">
                    <a:lumMod val="75000"/>
                    <a:lumOff val="25000"/>
                  </a:schemeClr>
                </a:solidFill>
                <a:latin typeface="Century Gothic" panose="020F0302020204030204"/>
              </a:rPr>
              <a:t>vulnerability &amp; </a:t>
            </a:r>
            <a:r>
              <a:rPr lang="en-US" b="1">
                <a:solidFill>
                  <a:schemeClr val="accent2">
                    <a:lumMod val="75000"/>
                  </a:schemeClr>
                </a:solidFill>
                <a:latin typeface="Century Gothic" panose="020F0302020204030204"/>
              </a:rPr>
              <a:t>cooling </a:t>
            </a:r>
            <a:r>
              <a:rPr lang="en-US">
                <a:solidFill>
                  <a:schemeClr val="tx1">
                    <a:lumMod val="75000"/>
                    <a:lumOff val="25000"/>
                  </a:schemeClr>
                </a:solidFill>
                <a:latin typeface="Century Gothic" panose="020F0302020204030204"/>
              </a:rPr>
              <a:t>capacity </a:t>
            </a:r>
            <a:endParaRPr lang="en-US">
              <a:solidFill>
                <a:schemeClr val="tx1">
                  <a:lumMod val="75000"/>
                  <a:lumOff val="25000"/>
                </a:schemeClr>
              </a:solidFill>
              <a:cs typeface="Calibri" panose="020F0502020204030204"/>
            </a:endParaRPr>
          </a:p>
        </p:txBody>
      </p:sp>
      <p:pic>
        <p:nvPicPr>
          <p:cNvPr id="3" name="Graphic 3" descr="Wave with solid fill">
            <a:extLst>
              <a:ext uri="{FF2B5EF4-FFF2-40B4-BE49-F238E27FC236}">
                <a16:creationId xmlns:a16="http://schemas.microsoft.com/office/drawing/2014/main" id="{03471494-B99A-BDD5-06A3-279F13102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9709" y="4965316"/>
            <a:ext cx="1437793" cy="1445490"/>
          </a:xfrm>
          <a:prstGeom prst="rect">
            <a:avLst/>
          </a:prstGeom>
        </p:spPr>
      </p:pic>
      <p:pic>
        <p:nvPicPr>
          <p:cNvPr id="4" name="Graphic 4" descr="Thermometer with solid fill">
            <a:extLst>
              <a:ext uri="{FF2B5EF4-FFF2-40B4-BE49-F238E27FC236}">
                <a16:creationId xmlns:a16="http://schemas.microsoft.com/office/drawing/2014/main" id="{0A7B8AD0-4BCE-3E6E-B7AD-170C8267CA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01709" y="5126951"/>
            <a:ext cx="1114521" cy="1122218"/>
          </a:xfrm>
          <a:prstGeom prst="rect">
            <a:avLst/>
          </a:prstGeom>
        </p:spPr>
      </p:pic>
    </p:spTree>
    <p:extLst>
      <p:ext uri="{BB962C8B-B14F-4D97-AF65-F5344CB8AC3E}">
        <p14:creationId xmlns:p14="http://schemas.microsoft.com/office/powerpoint/2010/main" val="86965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283143" y="209629"/>
            <a:ext cx="74369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SATELLITE DATA PREPARATION</a:t>
            </a:r>
            <a:endParaRPr lang="en-US"/>
          </a:p>
        </p:txBody>
      </p:sp>
      <p:graphicFrame>
        <p:nvGraphicFramePr>
          <p:cNvPr id="461" name="Diagram 461">
            <a:extLst>
              <a:ext uri="{FF2B5EF4-FFF2-40B4-BE49-F238E27FC236}">
                <a16:creationId xmlns:a16="http://schemas.microsoft.com/office/drawing/2014/main" id="{AEBA3F3F-BCE3-737E-0127-1C8BD440DA87}"/>
              </a:ext>
            </a:extLst>
          </p:cNvPr>
          <p:cNvGraphicFramePr/>
          <p:nvPr>
            <p:extLst>
              <p:ext uri="{D42A27DB-BD31-4B8C-83A1-F6EECF244321}">
                <p14:modId xmlns:p14="http://schemas.microsoft.com/office/powerpoint/2010/main" val="3946720715"/>
              </p:ext>
            </p:extLst>
          </p:nvPr>
        </p:nvGraphicFramePr>
        <p:xfrm>
          <a:off x="848182" y="1251813"/>
          <a:ext cx="3033632" cy="4952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38" name="Diagram 461">
            <a:extLst>
              <a:ext uri="{FF2B5EF4-FFF2-40B4-BE49-F238E27FC236}">
                <a16:creationId xmlns:a16="http://schemas.microsoft.com/office/drawing/2014/main" id="{657A7A66-ACC0-0FF5-CE72-037942305937}"/>
              </a:ext>
            </a:extLst>
          </p:cNvPr>
          <p:cNvGraphicFramePr/>
          <p:nvPr>
            <p:extLst>
              <p:ext uri="{D42A27DB-BD31-4B8C-83A1-F6EECF244321}">
                <p14:modId xmlns:p14="http://schemas.microsoft.com/office/powerpoint/2010/main" val="3170318067"/>
              </p:ext>
            </p:extLst>
          </p:nvPr>
        </p:nvGraphicFramePr>
        <p:xfrm>
          <a:off x="4379148" y="1251813"/>
          <a:ext cx="3248554" cy="49521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51" name="Diagram 461">
            <a:extLst>
              <a:ext uri="{FF2B5EF4-FFF2-40B4-BE49-F238E27FC236}">
                <a16:creationId xmlns:a16="http://schemas.microsoft.com/office/drawing/2014/main" id="{ED0A8727-FA50-5F49-B89F-66138FEF467C}"/>
              </a:ext>
            </a:extLst>
          </p:cNvPr>
          <p:cNvGraphicFramePr/>
          <p:nvPr>
            <p:extLst>
              <p:ext uri="{D42A27DB-BD31-4B8C-83A1-F6EECF244321}">
                <p14:modId xmlns:p14="http://schemas.microsoft.com/office/powerpoint/2010/main" val="1657332189"/>
              </p:ext>
            </p:extLst>
          </p:nvPr>
        </p:nvGraphicFramePr>
        <p:xfrm>
          <a:off x="8118523" y="1251813"/>
          <a:ext cx="3066195" cy="495212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1643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4C29C05-8BAF-A070-EAFA-2512FEE4ED1B}"/>
              </a:ext>
            </a:extLst>
          </p:cNvPr>
          <p:cNvSpPr/>
          <p:nvPr/>
        </p:nvSpPr>
        <p:spPr>
          <a:xfrm>
            <a:off x="3988119" y="194916"/>
            <a:ext cx="3262312" cy="720330"/>
          </a:xfrm>
          <a:prstGeom prst="roundRect">
            <a:avLst/>
          </a:prstGeom>
          <a:solidFill>
            <a:schemeClr val="tx2">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B6C3D2EB-A579-2298-E079-C3B9625CB187}"/>
              </a:ext>
            </a:extLst>
          </p:cNvPr>
          <p:cNvSpPr txBox="1"/>
          <p:nvPr/>
        </p:nvSpPr>
        <p:spPr>
          <a:xfrm>
            <a:off x="292261" y="199058"/>
            <a:ext cx="66924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InVEST MODEL, </a:t>
            </a:r>
            <a:r>
              <a:rPr lang="en-US" sz="4000" b="1">
                <a:solidFill>
                  <a:srgbClr val="0D0E0F"/>
                </a:solidFill>
                <a:latin typeface="Century Gothic"/>
                <a:cs typeface="Calibri"/>
              </a:rPr>
              <a:t>nighttime</a:t>
            </a:r>
          </a:p>
        </p:txBody>
      </p:sp>
      <p:sp>
        <p:nvSpPr>
          <p:cNvPr id="25" name="Rectangle: Rounded Corners 7">
            <a:extLst>
              <a:ext uri="{FF2B5EF4-FFF2-40B4-BE49-F238E27FC236}">
                <a16:creationId xmlns:a16="http://schemas.microsoft.com/office/drawing/2014/main" id="{28C969FD-F991-7A45-FB09-EBF9FFEAB0CB}"/>
              </a:ext>
            </a:extLst>
          </p:cNvPr>
          <p:cNvSpPr/>
          <p:nvPr/>
        </p:nvSpPr>
        <p:spPr>
          <a:xfrm>
            <a:off x="6143428" y="5135922"/>
            <a:ext cx="2124206" cy="550292"/>
          </a:xfrm>
          <a:prstGeom prst="roundRect">
            <a:avLst/>
          </a:prstGeom>
          <a:solidFill>
            <a:schemeClr val="bg1">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US" i="1">
                <a:solidFill>
                  <a:srgbClr val="FFFFFF"/>
                </a:solidFill>
                <a:latin typeface="Century Gothic"/>
              </a:rPr>
              <a:t>Building intensity</a:t>
            </a:r>
            <a:endParaRPr lang="en-US" i="1">
              <a:solidFill>
                <a:srgbClr val="FFFFFF"/>
              </a:solidFill>
              <a:latin typeface="Century Gothic" panose="020B0502020202020204" pitchFamily="34" charset="0"/>
            </a:endParaRPr>
          </a:p>
        </p:txBody>
      </p:sp>
      <p:sp>
        <p:nvSpPr>
          <p:cNvPr id="26" name="TextBox 25">
            <a:extLst>
              <a:ext uri="{FF2B5EF4-FFF2-40B4-BE49-F238E27FC236}">
                <a16:creationId xmlns:a16="http://schemas.microsoft.com/office/drawing/2014/main" id="{EBF5B75E-BC23-2170-2760-C826CA408A49}"/>
              </a:ext>
            </a:extLst>
          </p:cNvPr>
          <p:cNvSpPr txBox="1"/>
          <p:nvPr/>
        </p:nvSpPr>
        <p:spPr>
          <a:xfrm>
            <a:off x="2470628" y="1210091"/>
            <a:ext cx="3711803" cy="461665"/>
          </a:xfrm>
          <a:prstGeom prst="rect">
            <a:avLst/>
          </a:prstGeom>
          <a:noFill/>
        </p:spPr>
        <p:txBody>
          <a:bodyPr wrap="square" lIns="91440" tIns="45720" rIns="91440" bIns="45720" rtlCol="0" anchor="t">
            <a:spAutoFit/>
          </a:bodyPr>
          <a:lstStyle/>
          <a:p>
            <a:r>
              <a:rPr lang="en-US" sz="2400" b="1">
                <a:solidFill>
                  <a:schemeClr val="tx1">
                    <a:lumMod val="75000"/>
                    <a:lumOff val="25000"/>
                  </a:schemeClr>
                </a:solidFill>
                <a:latin typeface="Century Gothic"/>
              </a:rPr>
              <a:t>INPUTS</a:t>
            </a:r>
          </a:p>
        </p:txBody>
      </p:sp>
      <p:sp>
        <p:nvSpPr>
          <p:cNvPr id="27" name="TextBox 26">
            <a:extLst>
              <a:ext uri="{FF2B5EF4-FFF2-40B4-BE49-F238E27FC236}">
                <a16:creationId xmlns:a16="http://schemas.microsoft.com/office/drawing/2014/main" id="{79BA2150-7D35-B75C-1FDD-25084D31B0FD}"/>
              </a:ext>
            </a:extLst>
          </p:cNvPr>
          <p:cNvSpPr txBox="1"/>
          <p:nvPr/>
        </p:nvSpPr>
        <p:spPr>
          <a:xfrm>
            <a:off x="5970371" y="4730800"/>
            <a:ext cx="2926847" cy="400110"/>
          </a:xfrm>
          <a:prstGeom prst="rect">
            <a:avLst/>
          </a:prstGeom>
          <a:noFill/>
        </p:spPr>
        <p:txBody>
          <a:bodyPr wrap="square" lIns="91440" tIns="45720" rIns="91440" bIns="45720" rtlCol="0" anchor="t">
            <a:spAutoFit/>
          </a:bodyPr>
          <a:lstStyle/>
          <a:p>
            <a:r>
              <a:rPr lang="en-US" sz="2000" b="1">
                <a:solidFill>
                  <a:srgbClr val="3F3F3F"/>
                </a:solidFill>
                <a:latin typeface="Century Gothic"/>
              </a:rPr>
              <a:t>Biophysical table </a:t>
            </a:r>
          </a:p>
        </p:txBody>
      </p:sp>
      <p:sp>
        <p:nvSpPr>
          <p:cNvPr id="28" name="TextBox 27">
            <a:extLst>
              <a:ext uri="{FF2B5EF4-FFF2-40B4-BE49-F238E27FC236}">
                <a16:creationId xmlns:a16="http://schemas.microsoft.com/office/drawing/2014/main" id="{42F6D3E8-86D9-2F00-5BB1-D5431D946D9E}"/>
              </a:ext>
            </a:extLst>
          </p:cNvPr>
          <p:cNvSpPr txBox="1"/>
          <p:nvPr/>
        </p:nvSpPr>
        <p:spPr>
          <a:xfrm>
            <a:off x="9722229" y="1211431"/>
            <a:ext cx="2027798" cy="461665"/>
          </a:xfrm>
          <a:prstGeom prst="rect">
            <a:avLst/>
          </a:prstGeom>
          <a:noFill/>
        </p:spPr>
        <p:txBody>
          <a:bodyPr wrap="square" lIns="91440" tIns="45720" rIns="91440" bIns="45720" rtlCol="0" anchor="t">
            <a:spAutoFit/>
          </a:bodyPr>
          <a:lstStyle/>
          <a:p>
            <a:r>
              <a:rPr lang="en-US" sz="2400" b="1">
                <a:solidFill>
                  <a:srgbClr val="3F3F3F"/>
                </a:solidFill>
                <a:latin typeface="Century Gothic"/>
              </a:rPr>
              <a:t>OUTPUTS</a:t>
            </a:r>
          </a:p>
        </p:txBody>
      </p:sp>
      <p:sp>
        <p:nvSpPr>
          <p:cNvPr id="36" name="Rectangle: Rounded Corners 18">
            <a:extLst>
              <a:ext uri="{FF2B5EF4-FFF2-40B4-BE49-F238E27FC236}">
                <a16:creationId xmlns:a16="http://schemas.microsoft.com/office/drawing/2014/main" id="{188E73F7-53A1-049D-E030-51B77601200A}"/>
              </a:ext>
            </a:extLst>
          </p:cNvPr>
          <p:cNvSpPr/>
          <p:nvPr/>
        </p:nvSpPr>
        <p:spPr>
          <a:xfrm>
            <a:off x="495936" y="3847156"/>
            <a:ext cx="5414946" cy="579582"/>
          </a:xfrm>
          <a:prstGeom prst="roundRect">
            <a:avLst/>
          </a:prstGeom>
          <a:solidFill>
            <a:srgbClr val="D9871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FFFFFF"/>
                </a:solidFill>
                <a:latin typeface="Century Gothic"/>
                <a:cs typeface="Calibri"/>
              </a:rPr>
              <a:t>        Nighttime Land Temperature </a:t>
            </a:r>
            <a:r>
              <a:rPr lang="en-US" i="1">
                <a:solidFill>
                  <a:srgbClr val="FFFFFF"/>
                </a:solidFill>
                <a:latin typeface="Century Gothic"/>
                <a:cs typeface="Calibri"/>
              </a:rPr>
              <a:t>(ECOSTRESS)</a:t>
            </a:r>
          </a:p>
        </p:txBody>
      </p:sp>
      <p:grpSp>
        <p:nvGrpSpPr>
          <p:cNvPr id="29" name="Group 42">
            <a:extLst>
              <a:ext uri="{FF2B5EF4-FFF2-40B4-BE49-F238E27FC236}">
                <a16:creationId xmlns:a16="http://schemas.microsoft.com/office/drawing/2014/main" id="{A4CB3100-E375-8030-C822-827A645A42C2}"/>
              </a:ext>
            </a:extLst>
          </p:cNvPr>
          <p:cNvGrpSpPr/>
          <p:nvPr/>
        </p:nvGrpSpPr>
        <p:grpSpPr>
          <a:xfrm>
            <a:off x="506011" y="2626170"/>
            <a:ext cx="4378922" cy="583978"/>
            <a:chOff x="12247670" y="22081324"/>
            <a:chExt cx="4980112" cy="626735"/>
          </a:xfrm>
        </p:grpSpPr>
        <p:sp>
          <p:nvSpPr>
            <p:cNvPr id="30" name="Rectangle: Rounded Corners 12">
              <a:extLst>
                <a:ext uri="{FF2B5EF4-FFF2-40B4-BE49-F238E27FC236}">
                  <a16:creationId xmlns:a16="http://schemas.microsoft.com/office/drawing/2014/main" id="{4A437A52-BE40-3784-22D7-4A9337541872}"/>
                </a:ext>
              </a:extLst>
            </p:cNvPr>
            <p:cNvSpPr/>
            <p:nvPr/>
          </p:nvSpPr>
          <p:spPr>
            <a:xfrm>
              <a:off x="12247670" y="22081324"/>
              <a:ext cx="4980112" cy="626735"/>
            </a:xfrm>
            <a:prstGeom prst="roundRect">
              <a:avLst/>
            </a:prstGeom>
            <a:solidFill>
              <a:schemeClr val="accent5">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FFFFFF"/>
                  </a:solidFill>
                  <a:latin typeface="Century Gothic"/>
                </a:rPr>
                <a:t>        Land Cover </a:t>
              </a:r>
              <a:r>
                <a:rPr lang="en-US" i="1">
                  <a:solidFill>
                    <a:srgbClr val="FFFFFF"/>
                  </a:solidFill>
                  <a:latin typeface="Century Gothic"/>
                </a:rPr>
                <a:t>(NLCD)</a:t>
              </a:r>
            </a:p>
          </p:txBody>
        </p:sp>
        <p:pic>
          <p:nvPicPr>
            <p:cNvPr id="31" name="Graphic 30" descr="Leaf with solid fill">
              <a:extLst>
                <a:ext uri="{FF2B5EF4-FFF2-40B4-BE49-F238E27FC236}">
                  <a16:creationId xmlns:a16="http://schemas.microsoft.com/office/drawing/2014/main" id="{D8D9CB5D-849A-E6B0-B023-BC26B34F33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364189" y="22208127"/>
              <a:ext cx="365760" cy="365760"/>
            </a:xfrm>
            <a:prstGeom prst="rect">
              <a:avLst/>
            </a:prstGeom>
          </p:spPr>
        </p:pic>
      </p:grpSp>
      <p:grpSp>
        <p:nvGrpSpPr>
          <p:cNvPr id="8" name="Group 7">
            <a:extLst>
              <a:ext uri="{FF2B5EF4-FFF2-40B4-BE49-F238E27FC236}">
                <a16:creationId xmlns:a16="http://schemas.microsoft.com/office/drawing/2014/main" id="{4E30398F-7EA0-4722-4747-81E0DEEA35EF}"/>
              </a:ext>
            </a:extLst>
          </p:cNvPr>
          <p:cNvGrpSpPr/>
          <p:nvPr/>
        </p:nvGrpSpPr>
        <p:grpSpPr>
          <a:xfrm>
            <a:off x="500777" y="1944765"/>
            <a:ext cx="4378922" cy="583978"/>
            <a:chOff x="390408" y="4426278"/>
            <a:chExt cx="4980112" cy="626735"/>
          </a:xfrm>
        </p:grpSpPr>
        <p:sp>
          <p:nvSpPr>
            <p:cNvPr id="23" name="Rectangle: Rounded Corners 5">
              <a:extLst>
                <a:ext uri="{FF2B5EF4-FFF2-40B4-BE49-F238E27FC236}">
                  <a16:creationId xmlns:a16="http://schemas.microsoft.com/office/drawing/2014/main" id="{0BA1F945-19DF-A43A-47E1-28D9921E3C64}"/>
                </a:ext>
              </a:extLst>
            </p:cNvPr>
            <p:cNvSpPr/>
            <p:nvPr/>
          </p:nvSpPr>
          <p:spPr>
            <a:xfrm>
              <a:off x="390408" y="4426278"/>
              <a:ext cx="4980112" cy="626735"/>
            </a:xfrm>
            <a:prstGeom prst="roundRect">
              <a:avLst/>
            </a:prstGeom>
            <a:solidFill>
              <a:schemeClr val="accent5">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FFFFFF"/>
                  </a:solidFill>
                  <a:latin typeface="Century Gothic"/>
                </a:rPr>
                <a:t>        Study Area </a:t>
              </a:r>
              <a:r>
                <a:rPr lang="en-US" i="1">
                  <a:solidFill>
                    <a:srgbClr val="FFFFFF"/>
                  </a:solidFill>
                  <a:latin typeface="Century Gothic"/>
                </a:rPr>
                <a:t>(Milwaukee County)</a:t>
              </a:r>
            </a:p>
          </p:txBody>
        </p:sp>
        <p:pic>
          <p:nvPicPr>
            <p:cNvPr id="37" name="Graphic 36" descr="Basic Shapes with solid fill">
              <a:extLst>
                <a:ext uri="{FF2B5EF4-FFF2-40B4-BE49-F238E27FC236}">
                  <a16:creationId xmlns:a16="http://schemas.microsoft.com/office/drawing/2014/main" id="{B0738675-7BF3-737C-4A87-1459AE1BE4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71208" y="4558056"/>
              <a:ext cx="365760" cy="365760"/>
            </a:xfrm>
            <a:prstGeom prst="rect">
              <a:avLst/>
            </a:prstGeom>
          </p:spPr>
        </p:pic>
      </p:grpSp>
      <p:sp>
        <p:nvSpPr>
          <p:cNvPr id="55" name="Right Bracket 54">
            <a:extLst>
              <a:ext uri="{FF2B5EF4-FFF2-40B4-BE49-F238E27FC236}">
                <a16:creationId xmlns:a16="http://schemas.microsoft.com/office/drawing/2014/main" id="{998739A1-C352-17F0-AD84-D2A4B8BE9340}"/>
              </a:ext>
            </a:extLst>
          </p:cNvPr>
          <p:cNvSpPr/>
          <p:nvPr/>
        </p:nvSpPr>
        <p:spPr>
          <a:xfrm>
            <a:off x="4881198" y="2238148"/>
            <a:ext cx="192044" cy="712306"/>
          </a:xfrm>
          <a:prstGeom prst="rightBracket">
            <a:avLst>
              <a:gd name="adj" fmla="val 115640"/>
            </a:avLst>
          </a:prstGeom>
        </p:spPr>
        <p:style>
          <a:lnRef idx="1">
            <a:schemeClr val="accent3"/>
          </a:lnRef>
          <a:fillRef idx="0">
            <a:schemeClr val="accent3"/>
          </a:fillRef>
          <a:effectRef idx="0">
            <a:schemeClr val="accent3"/>
          </a:effectRef>
          <a:fontRef idx="minor">
            <a:schemeClr val="tx1"/>
          </a:fontRef>
        </p:style>
        <p:txBody>
          <a:bodyPr lIns="91440" tIns="45720" rIns="91440" bIns="45720" rtlCol="0" anchor="ctr"/>
          <a:lstStyle/>
          <a:p>
            <a:pPr algn="ctr"/>
            <a:endParaRPr lang="en-US">
              <a:solidFill>
                <a:srgbClr val="3F3F3F"/>
              </a:solidFill>
              <a:latin typeface="Century Gothic" panose="020B0502020202020204" pitchFamily="34" charset="0"/>
            </a:endParaRPr>
          </a:p>
        </p:txBody>
      </p:sp>
      <p:sp>
        <p:nvSpPr>
          <p:cNvPr id="5" name="Rectangle: Rounded Corners 7">
            <a:extLst>
              <a:ext uri="{FF2B5EF4-FFF2-40B4-BE49-F238E27FC236}">
                <a16:creationId xmlns:a16="http://schemas.microsoft.com/office/drawing/2014/main" id="{B9C40540-D0E3-19E5-DE74-B08E14F1312F}"/>
              </a:ext>
            </a:extLst>
          </p:cNvPr>
          <p:cNvSpPr/>
          <p:nvPr/>
        </p:nvSpPr>
        <p:spPr>
          <a:xfrm>
            <a:off x="6140772" y="3111635"/>
            <a:ext cx="2237580" cy="1025468"/>
          </a:xfrm>
          <a:prstGeom prst="roundRect">
            <a:avLst/>
          </a:prstGeom>
          <a:solidFill>
            <a:schemeClr val="bg1">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US" i="1">
                <a:solidFill>
                  <a:srgbClr val="FFFFFF"/>
                </a:solidFill>
                <a:latin typeface="Century Gothic"/>
              </a:rPr>
              <a:t>Reference temp.</a:t>
            </a:r>
            <a:endParaRPr lang="en-US" i="1">
              <a:solidFill>
                <a:srgbClr val="FFFFFF"/>
              </a:solidFill>
              <a:latin typeface="Century Gothic" panose="020B0502020202020204" pitchFamily="34" charset="0"/>
            </a:endParaRPr>
          </a:p>
          <a:p>
            <a:pPr>
              <a:lnSpc>
                <a:spcPct val="150000"/>
              </a:lnSpc>
            </a:pPr>
            <a:r>
              <a:rPr lang="en-US" i="1">
                <a:solidFill>
                  <a:srgbClr val="FFFFFF"/>
                </a:solidFill>
                <a:latin typeface="Century Gothic"/>
              </a:rPr>
              <a:t>UHI magnitude </a:t>
            </a:r>
            <a:endParaRPr lang="en-US" i="1">
              <a:solidFill>
                <a:srgbClr val="FFFFFF"/>
              </a:solidFill>
              <a:latin typeface="Century Gothic" panose="020B0502020202020204" pitchFamily="34" charset="0"/>
            </a:endParaRPr>
          </a:p>
        </p:txBody>
      </p:sp>
      <p:sp>
        <p:nvSpPr>
          <p:cNvPr id="6" name="TextBox 5">
            <a:extLst>
              <a:ext uri="{FF2B5EF4-FFF2-40B4-BE49-F238E27FC236}">
                <a16:creationId xmlns:a16="http://schemas.microsoft.com/office/drawing/2014/main" id="{5F5E613A-B5A5-B132-0447-1410BCE53763}"/>
              </a:ext>
            </a:extLst>
          </p:cNvPr>
          <p:cNvSpPr txBox="1"/>
          <p:nvPr/>
        </p:nvSpPr>
        <p:spPr>
          <a:xfrm>
            <a:off x="5839402" y="2621592"/>
            <a:ext cx="3189983" cy="400110"/>
          </a:xfrm>
          <a:prstGeom prst="rect">
            <a:avLst/>
          </a:prstGeom>
          <a:noFill/>
        </p:spPr>
        <p:txBody>
          <a:bodyPr wrap="square" lIns="91440" tIns="45720" rIns="91440" bIns="45720" rtlCol="0" anchor="t">
            <a:spAutoFit/>
          </a:bodyPr>
          <a:lstStyle/>
          <a:p>
            <a:r>
              <a:rPr lang="en-US" sz="2000" b="1">
                <a:solidFill>
                  <a:srgbClr val="3F3F3F"/>
                </a:solidFill>
                <a:latin typeface="Century Gothic"/>
              </a:rPr>
              <a:t>Temperature values</a:t>
            </a:r>
          </a:p>
        </p:txBody>
      </p:sp>
      <p:cxnSp>
        <p:nvCxnSpPr>
          <p:cNvPr id="15" name="Connector: Curved 14">
            <a:extLst>
              <a:ext uri="{FF2B5EF4-FFF2-40B4-BE49-F238E27FC236}">
                <a16:creationId xmlns:a16="http://schemas.microsoft.com/office/drawing/2014/main" id="{0BDC8CC9-CB41-804D-713D-E90B3D53377F}"/>
              </a:ext>
            </a:extLst>
          </p:cNvPr>
          <p:cNvCxnSpPr>
            <a:cxnSpLocks/>
          </p:cNvCxnSpPr>
          <p:nvPr/>
        </p:nvCxnSpPr>
        <p:spPr>
          <a:xfrm>
            <a:off x="4959230" y="5122368"/>
            <a:ext cx="1087951" cy="26785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Graphic 12" descr="Stars with solid fill">
            <a:extLst>
              <a:ext uri="{FF2B5EF4-FFF2-40B4-BE49-F238E27FC236}">
                <a16:creationId xmlns:a16="http://schemas.microsoft.com/office/drawing/2014/main" id="{39FCACA2-14CD-E341-1BFA-7D40AC3128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220000">
            <a:off x="6738463" y="248495"/>
            <a:ext cx="450058" cy="420291"/>
          </a:xfrm>
          <a:prstGeom prst="rect">
            <a:avLst/>
          </a:prstGeom>
        </p:spPr>
      </p:pic>
      <p:pic>
        <p:nvPicPr>
          <p:cNvPr id="13" name="Graphic 15" descr="Thermometer with solid fill">
            <a:extLst>
              <a:ext uri="{FF2B5EF4-FFF2-40B4-BE49-F238E27FC236}">
                <a16:creationId xmlns:a16="http://schemas.microsoft.com/office/drawing/2014/main" id="{8D3C1C3E-11F2-1D3A-4FBF-157C2C06E5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2068" y="3918818"/>
            <a:ext cx="438152" cy="438151"/>
          </a:xfrm>
          <a:prstGeom prst="rect">
            <a:avLst/>
          </a:prstGeom>
        </p:spPr>
      </p:pic>
      <p:grpSp>
        <p:nvGrpSpPr>
          <p:cNvPr id="20" name="Group 19">
            <a:extLst>
              <a:ext uri="{FF2B5EF4-FFF2-40B4-BE49-F238E27FC236}">
                <a16:creationId xmlns:a16="http://schemas.microsoft.com/office/drawing/2014/main" id="{DB2D29F8-AC19-3F37-C8EA-44FB7E61E0B8}"/>
              </a:ext>
            </a:extLst>
          </p:cNvPr>
          <p:cNvGrpSpPr/>
          <p:nvPr/>
        </p:nvGrpSpPr>
        <p:grpSpPr>
          <a:xfrm>
            <a:off x="495804" y="4925039"/>
            <a:ext cx="4379948" cy="583671"/>
            <a:chOff x="1081951" y="4894331"/>
            <a:chExt cx="4379948" cy="583671"/>
          </a:xfrm>
        </p:grpSpPr>
        <p:sp>
          <p:nvSpPr>
            <p:cNvPr id="10" name="Rectangle: Rounded Corners 21">
              <a:extLst>
                <a:ext uri="{FF2B5EF4-FFF2-40B4-BE49-F238E27FC236}">
                  <a16:creationId xmlns:a16="http://schemas.microsoft.com/office/drawing/2014/main" id="{5A285C29-BA4A-7E87-E1D3-A7F12ACFBEC1}"/>
                </a:ext>
              </a:extLst>
            </p:cNvPr>
            <p:cNvSpPr/>
            <p:nvPr/>
          </p:nvSpPr>
          <p:spPr>
            <a:xfrm>
              <a:off x="1081951" y="4894331"/>
              <a:ext cx="4379948" cy="583671"/>
            </a:xfrm>
            <a:prstGeom prst="roundRect">
              <a:avLst/>
            </a:prstGeom>
            <a:solidFill>
              <a:srgbClr val="D9871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latin typeface="Century Gothic"/>
                </a:rPr>
                <a:t>        Buildings </a:t>
              </a:r>
              <a:r>
                <a:rPr lang="en-US" i="1">
                  <a:solidFill>
                    <a:schemeClr val="bg1"/>
                  </a:solidFill>
                  <a:latin typeface="Century Gothic"/>
                </a:rPr>
                <a:t>(Milwaukee County)</a:t>
              </a:r>
            </a:p>
          </p:txBody>
        </p:sp>
        <p:pic>
          <p:nvPicPr>
            <p:cNvPr id="16" name="Graphic 16" descr="City with solid fill">
              <a:extLst>
                <a:ext uri="{FF2B5EF4-FFF2-40B4-BE49-F238E27FC236}">
                  <a16:creationId xmlns:a16="http://schemas.microsoft.com/office/drawing/2014/main" id="{3DB0B74D-9D99-5EDB-B633-D9F553EB73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97768" y="4983956"/>
              <a:ext cx="378620" cy="402432"/>
            </a:xfrm>
            <a:prstGeom prst="rect">
              <a:avLst/>
            </a:prstGeom>
          </p:spPr>
        </p:pic>
      </p:grpSp>
      <p:sp>
        <p:nvSpPr>
          <p:cNvPr id="19" name="Moon 18">
            <a:extLst>
              <a:ext uri="{FF2B5EF4-FFF2-40B4-BE49-F238E27FC236}">
                <a16:creationId xmlns:a16="http://schemas.microsoft.com/office/drawing/2014/main" id="{F7838B69-12E4-2CCF-355E-3A182908F705}"/>
              </a:ext>
            </a:extLst>
          </p:cNvPr>
          <p:cNvSpPr/>
          <p:nvPr/>
        </p:nvSpPr>
        <p:spPr>
          <a:xfrm rot="18660000">
            <a:off x="6627366" y="335339"/>
            <a:ext cx="309562" cy="565548"/>
          </a:xfrm>
          <a:prstGeom prst="moon">
            <a:avLst/>
          </a:prstGeom>
          <a:solidFill>
            <a:srgbClr val="0D0E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D0E0F"/>
              </a:solidFill>
              <a:cs typeface="Calibri"/>
            </a:endParaRPr>
          </a:p>
        </p:txBody>
      </p:sp>
      <p:cxnSp>
        <p:nvCxnSpPr>
          <p:cNvPr id="38" name="Straight Arrow Connector 37">
            <a:extLst>
              <a:ext uri="{FF2B5EF4-FFF2-40B4-BE49-F238E27FC236}">
                <a16:creationId xmlns:a16="http://schemas.microsoft.com/office/drawing/2014/main" id="{A514B19A-5CC6-5BF1-45D6-89CE04E28D25}"/>
              </a:ext>
            </a:extLst>
          </p:cNvPr>
          <p:cNvCxnSpPr/>
          <p:nvPr/>
        </p:nvCxnSpPr>
        <p:spPr>
          <a:xfrm flipV="1">
            <a:off x="5183082" y="2343307"/>
            <a:ext cx="3567664" cy="2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0BD0FD66-FDB8-A86F-2C32-AE112D5B5886}"/>
              </a:ext>
            </a:extLst>
          </p:cNvPr>
          <p:cNvCxnSpPr>
            <a:cxnSpLocks/>
          </p:cNvCxnSpPr>
          <p:nvPr/>
        </p:nvCxnSpPr>
        <p:spPr>
          <a:xfrm flipV="1">
            <a:off x="8382475" y="3278980"/>
            <a:ext cx="367426" cy="28477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or: Curved 42">
            <a:extLst>
              <a:ext uri="{FF2B5EF4-FFF2-40B4-BE49-F238E27FC236}">
                <a16:creationId xmlns:a16="http://schemas.microsoft.com/office/drawing/2014/main" id="{9CDB1DEE-B8A8-514E-33D2-722C5A5FD13C}"/>
              </a:ext>
            </a:extLst>
          </p:cNvPr>
          <p:cNvCxnSpPr>
            <a:cxnSpLocks/>
          </p:cNvCxnSpPr>
          <p:nvPr/>
        </p:nvCxnSpPr>
        <p:spPr>
          <a:xfrm flipV="1">
            <a:off x="8317347" y="3897498"/>
            <a:ext cx="432554" cy="149567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26">
            <a:extLst>
              <a:ext uri="{FF2B5EF4-FFF2-40B4-BE49-F238E27FC236}">
                <a16:creationId xmlns:a16="http://schemas.microsoft.com/office/drawing/2014/main" id="{527AEDE9-49B0-F78C-A626-6346F2794E0C}"/>
              </a:ext>
            </a:extLst>
          </p:cNvPr>
          <p:cNvSpPr/>
          <p:nvPr/>
        </p:nvSpPr>
        <p:spPr>
          <a:xfrm>
            <a:off x="9044411" y="1922896"/>
            <a:ext cx="2754078" cy="626735"/>
          </a:xfrm>
          <a:prstGeom prst="roundRect">
            <a:avLst/>
          </a:prstGeom>
          <a:solidFill>
            <a:srgbClr val="C07EE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FFFFFF"/>
                </a:solidFill>
                <a:latin typeface="Century Gothic"/>
              </a:rPr>
              <a:t>Cooling </a:t>
            </a:r>
            <a:endParaRPr lang="en-US">
              <a:solidFill>
                <a:srgbClr val="FFFFFF"/>
              </a:solidFill>
              <a:latin typeface="Century Gothic" panose="020B0502020202020204" pitchFamily="34" charset="0"/>
            </a:endParaRPr>
          </a:p>
          <a:p>
            <a:r>
              <a:rPr lang="en-US">
                <a:solidFill>
                  <a:srgbClr val="FFFFFF"/>
                </a:solidFill>
                <a:latin typeface="Century Gothic"/>
              </a:rPr>
              <a:t>Capacity Index</a:t>
            </a:r>
            <a:endParaRPr lang="en-US">
              <a:solidFill>
                <a:srgbClr val="FFFFFF"/>
              </a:solidFill>
              <a:latin typeface="Century Gothic" panose="020B0502020202020204" pitchFamily="34" charset="0"/>
            </a:endParaRPr>
          </a:p>
        </p:txBody>
      </p:sp>
      <p:sp>
        <p:nvSpPr>
          <p:cNvPr id="11" name="Rectangle: Rounded Corners 27">
            <a:extLst>
              <a:ext uri="{FF2B5EF4-FFF2-40B4-BE49-F238E27FC236}">
                <a16:creationId xmlns:a16="http://schemas.microsoft.com/office/drawing/2014/main" id="{ED7A11ED-26F2-14CB-39FB-01DBA40A1F77}"/>
              </a:ext>
            </a:extLst>
          </p:cNvPr>
          <p:cNvSpPr/>
          <p:nvPr/>
        </p:nvSpPr>
        <p:spPr>
          <a:xfrm>
            <a:off x="9049930" y="2748703"/>
            <a:ext cx="2747148" cy="727957"/>
          </a:xfrm>
          <a:prstGeom prst="roundRect">
            <a:avLst/>
          </a:prstGeom>
          <a:solidFill>
            <a:srgbClr val="C07EE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FFFFFF"/>
                </a:solidFill>
                <a:latin typeface="Century Gothic"/>
              </a:rPr>
              <a:t>Heat Mitigation </a:t>
            </a:r>
            <a:endParaRPr lang="en-US">
              <a:solidFill>
                <a:srgbClr val="FFFFFF"/>
              </a:solidFill>
              <a:latin typeface="Century Gothic" panose="020B0502020202020204" pitchFamily="34" charset="0"/>
            </a:endParaRPr>
          </a:p>
          <a:p>
            <a:r>
              <a:rPr lang="en-US">
                <a:solidFill>
                  <a:srgbClr val="FFFFFF"/>
                </a:solidFill>
                <a:latin typeface="Century Gothic"/>
              </a:rPr>
              <a:t>Index</a:t>
            </a:r>
            <a:endParaRPr lang="en-US">
              <a:solidFill>
                <a:srgbClr val="FFFFFF"/>
              </a:solidFill>
              <a:latin typeface="Century Gothic" panose="020B0502020202020204" pitchFamily="34" charset="0"/>
            </a:endParaRPr>
          </a:p>
        </p:txBody>
      </p:sp>
      <p:sp>
        <p:nvSpPr>
          <p:cNvPr id="18" name="Rectangle: Rounded Corners 27">
            <a:extLst>
              <a:ext uri="{FF2B5EF4-FFF2-40B4-BE49-F238E27FC236}">
                <a16:creationId xmlns:a16="http://schemas.microsoft.com/office/drawing/2014/main" id="{54E6617D-07C2-4500-0120-F1E8E56DE626}"/>
              </a:ext>
            </a:extLst>
          </p:cNvPr>
          <p:cNvSpPr/>
          <p:nvPr/>
        </p:nvSpPr>
        <p:spPr>
          <a:xfrm>
            <a:off x="9043977" y="3748828"/>
            <a:ext cx="2747148" cy="727957"/>
          </a:xfrm>
          <a:prstGeom prst="roundRect">
            <a:avLst/>
          </a:prstGeom>
          <a:solidFill>
            <a:srgbClr val="C07EE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rgbClr val="FFFFFF"/>
                </a:solidFill>
                <a:latin typeface="Century Gothic"/>
              </a:rPr>
              <a:t>Air Temperature</a:t>
            </a:r>
            <a:endParaRPr lang="en-US">
              <a:solidFill>
                <a:srgbClr val="FFFFFF"/>
              </a:solidFill>
              <a:latin typeface="Calibri" panose="020F0502020204030204"/>
              <a:cs typeface="Calibri" panose="020F0502020204030204"/>
            </a:endParaRPr>
          </a:p>
          <a:p>
            <a:r>
              <a:rPr lang="en-US">
                <a:solidFill>
                  <a:srgbClr val="FFFFFF"/>
                </a:solidFill>
                <a:latin typeface="Century Gothic"/>
              </a:rPr>
              <a:t>Estimate</a:t>
            </a:r>
          </a:p>
        </p:txBody>
      </p:sp>
      <p:pic>
        <p:nvPicPr>
          <p:cNvPr id="33" name="Graphic 31" descr="Snowflake with solid fill">
            <a:extLst>
              <a:ext uri="{FF2B5EF4-FFF2-40B4-BE49-F238E27FC236}">
                <a16:creationId xmlns:a16="http://schemas.microsoft.com/office/drawing/2014/main" id="{B6D59277-9A2C-D416-B793-ED84C11645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40690" y="1979222"/>
            <a:ext cx="509589" cy="509589"/>
          </a:xfrm>
          <a:prstGeom prst="rect">
            <a:avLst/>
          </a:prstGeom>
        </p:spPr>
      </p:pic>
      <p:pic>
        <p:nvPicPr>
          <p:cNvPr id="39" name="Graphic 33" descr="Bar graph with downward trend with solid fill">
            <a:extLst>
              <a:ext uri="{FF2B5EF4-FFF2-40B4-BE49-F238E27FC236}">
                <a16:creationId xmlns:a16="http://schemas.microsoft.com/office/drawing/2014/main" id="{0F1208FD-C3F2-CFD7-FC1B-39D2299A724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40690" y="2884097"/>
            <a:ext cx="444104" cy="456010"/>
          </a:xfrm>
          <a:prstGeom prst="rect">
            <a:avLst/>
          </a:prstGeom>
        </p:spPr>
      </p:pic>
      <p:pic>
        <p:nvPicPr>
          <p:cNvPr id="46" name="Graphic 15" descr="Thermometer with solid fill">
            <a:extLst>
              <a:ext uri="{FF2B5EF4-FFF2-40B4-BE49-F238E27FC236}">
                <a16:creationId xmlns:a16="http://schemas.microsoft.com/office/drawing/2014/main" id="{C89FEA1D-9161-1119-A18F-CAD146CE6E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76409" y="3896127"/>
            <a:ext cx="438152" cy="438151"/>
          </a:xfrm>
          <a:prstGeom prst="rect">
            <a:avLst/>
          </a:prstGeom>
        </p:spPr>
      </p:pic>
      <p:sp>
        <p:nvSpPr>
          <p:cNvPr id="48" name="Right Bracket 47">
            <a:extLst>
              <a:ext uri="{FF2B5EF4-FFF2-40B4-BE49-F238E27FC236}">
                <a16:creationId xmlns:a16="http://schemas.microsoft.com/office/drawing/2014/main" id="{817207C0-FCAB-058B-8BEB-3940083FE379}"/>
              </a:ext>
            </a:extLst>
          </p:cNvPr>
          <p:cNvSpPr/>
          <p:nvPr/>
        </p:nvSpPr>
        <p:spPr>
          <a:xfrm rot="10800000">
            <a:off x="8848720" y="2232846"/>
            <a:ext cx="192044" cy="1944602"/>
          </a:xfrm>
          <a:prstGeom prst="rightBracket">
            <a:avLst>
              <a:gd name="adj" fmla="val 115640"/>
            </a:avLst>
          </a:prstGeom>
        </p:spPr>
        <p:style>
          <a:lnRef idx="1">
            <a:schemeClr val="accent3"/>
          </a:lnRef>
          <a:fillRef idx="0">
            <a:schemeClr val="accent3"/>
          </a:fillRef>
          <a:effectRef idx="0">
            <a:schemeClr val="accent3"/>
          </a:effectRef>
          <a:fontRef idx="minor">
            <a:schemeClr val="tx1"/>
          </a:fontRef>
        </p:style>
        <p:txBody>
          <a:bodyPr lIns="91440" tIns="45720" rIns="91440" bIns="45720" rtlCol="0" anchor="ctr"/>
          <a:lstStyle/>
          <a:p>
            <a:pPr algn="ctr"/>
            <a:endParaRPr lang="en-US">
              <a:solidFill>
                <a:srgbClr val="3F3F3F"/>
              </a:solidFill>
              <a:latin typeface="Century Gothic" panose="020B0502020202020204" pitchFamily="34" charset="0"/>
            </a:endParaRPr>
          </a:p>
        </p:txBody>
      </p:sp>
      <p:sp>
        <p:nvSpPr>
          <p:cNvPr id="3" name="Arc 2">
            <a:extLst>
              <a:ext uri="{FF2B5EF4-FFF2-40B4-BE49-F238E27FC236}">
                <a16:creationId xmlns:a16="http://schemas.microsoft.com/office/drawing/2014/main" id="{EAC8BCCE-D780-58B5-D199-768DC097594D}"/>
              </a:ext>
            </a:extLst>
          </p:cNvPr>
          <p:cNvSpPr/>
          <p:nvPr/>
        </p:nvSpPr>
        <p:spPr>
          <a:xfrm rot="-5400000">
            <a:off x="5693620" y="3059514"/>
            <a:ext cx="712661" cy="1436287"/>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5BB76C03-736C-7DF8-49D6-8A4D863ED23A}"/>
              </a:ext>
            </a:extLst>
          </p:cNvPr>
          <p:cNvSpPr/>
          <p:nvPr/>
        </p:nvSpPr>
        <p:spPr>
          <a:xfrm rot="5400000">
            <a:off x="5999633" y="3384839"/>
            <a:ext cx="71084" cy="8204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931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FC4B8C-3CD4-D0B6-B775-AAEC5027DF62}"/>
              </a:ext>
            </a:extLst>
          </p:cNvPr>
          <p:cNvSpPr txBox="1"/>
          <p:nvPr/>
        </p:nvSpPr>
        <p:spPr>
          <a:xfrm>
            <a:off x="275245" y="226282"/>
            <a:ext cx="24716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HISTORY</a:t>
            </a:r>
            <a:endParaRPr lang="en-US"/>
          </a:p>
        </p:txBody>
      </p:sp>
      <p:sp>
        <p:nvSpPr>
          <p:cNvPr id="4" name="TextBox 1">
            <a:extLst>
              <a:ext uri="{FF2B5EF4-FFF2-40B4-BE49-F238E27FC236}">
                <a16:creationId xmlns:a16="http://schemas.microsoft.com/office/drawing/2014/main" id="{1A2D12E4-859F-4F88-1B61-898E6D78E715}"/>
              </a:ext>
            </a:extLst>
          </p:cNvPr>
          <p:cNvSpPr txBox="1"/>
          <p:nvPr/>
        </p:nvSpPr>
        <p:spPr>
          <a:xfrm>
            <a:off x="407845" y="1556090"/>
            <a:ext cx="7158799" cy="4325757"/>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342900" indent="-342900">
              <a:spcBef>
                <a:spcPts val="300"/>
              </a:spcBef>
              <a:spcAft>
                <a:spcPts val="1400"/>
              </a:spcAft>
              <a:buClr>
                <a:srgbClr val="236F99"/>
              </a:buClr>
              <a:buFont typeface="Webdings,Sans-Serif"/>
              <a:buChar char="4"/>
            </a:pPr>
            <a:r>
              <a:rPr lang="en-US" sz="2000">
                <a:solidFill>
                  <a:schemeClr val="tx1">
                    <a:lumMod val="75000"/>
                    <a:lumOff val="25000"/>
                  </a:schemeClr>
                </a:solidFill>
                <a:latin typeface="Century Gothic"/>
                <a:cs typeface="Calibri"/>
              </a:rPr>
              <a:t>Located on Menominee, Ojibwe, Ho-Chunk, Potawatomi, and other Indigenous nations' lands; continued Indigenous presence in Wisconsin &amp; Milwaukee today</a:t>
            </a:r>
            <a:endParaRPr lang="en-US">
              <a:solidFill>
                <a:schemeClr val="tx1">
                  <a:lumMod val="75000"/>
                  <a:lumOff val="25000"/>
                </a:schemeClr>
              </a:solidFill>
              <a:cs typeface="Calibri" panose="020F0502020204030204"/>
            </a:endParaRPr>
          </a:p>
          <a:p>
            <a:pPr marL="342900" indent="-342900">
              <a:spcBef>
                <a:spcPts val="300"/>
              </a:spcBef>
              <a:spcAft>
                <a:spcPts val="1400"/>
              </a:spcAft>
              <a:buClr>
                <a:srgbClr val="236F99"/>
              </a:buClr>
              <a:buFont typeface="Webdings,Sans-Serif"/>
              <a:buChar char="4"/>
            </a:pPr>
            <a:r>
              <a:rPr lang="en-US" sz="2000">
                <a:solidFill>
                  <a:schemeClr val="tx1">
                    <a:lumMod val="75000"/>
                    <a:lumOff val="25000"/>
                  </a:schemeClr>
                </a:solidFill>
                <a:latin typeface="Century Gothic"/>
                <a:cs typeface="Calibri"/>
              </a:rPr>
              <a:t>City founded in 1830s after white settlers violently dispossessed Indigenous peoples</a:t>
            </a:r>
          </a:p>
          <a:p>
            <a:pPr marL="342900" indent="-342900">
              <a:spcBef>
                <a:spcPts val="300"/>
              </a:spcBef>
              <a:spcAft>
                <a:spcPts val="1400"/>
              </a:spcAft>
              <a:buClr>
                <a:srgbClr val="236F99"/>
              </a:buClr>
              <a:buFont typeface="Webdings,Sans-Serif"/>
              <a:buChar char="4"/>
            </a:pPr>
            <a:r>
              <a:rPr lang="en-US" sz="2000">
                <a:solidFill>
                  <a:schemeClr val="tx1">
                    <a:lumMod val="75000"/>
                    <a:lumOff val="25000"/>
                  </a:schemeClr>
                </a:solidFill>
                <a:latin typeface="Century Gothic"/>
                <a:cs typeface="Calibri"/>
              </a:rPr>
              <a:t>Black, Latinx, and Asian-American communities grew in the city in the 1900s </a:t>
            </a:r>
            <a:endParaRPr lang="en-US" sz="2000">
              <a:solidFill>
                <a:schemeClr val="tx1">
                  <a:lumMod val="75000"/>
                  <a:lumOff val="25000"/>
                </a:schemeClr>
              </a:solidFill>
              <a:latin typeface="Century Gothic" panose="020B0502020202020204" pitchFamily="34" charset="0"/>
              <a:cs typeface="Calibri"/>
            </a:endParaRPr>
          </a:p>
          <a:p>
            <a:pPr marL="342900" indent="-342900">
              <a:spcBef>
                <a:spcPts val="300"/>
              </a:spcBef>
              <a:spcAft>
                <a:spcPts val="1400"/>
              </a:spcAft>
              <a:buClr>
                <a:srgbClr val="236F99"/>
              </a:buClr>
              <a:buFont typeface="Webdings,Sans-Serif"/>
              <a:buChar char="4"/>
            </a:pPr>
            <a:r>
              <a:rPr lang="en-US" sz="2000">
                <a:solidFill>
                  <a:schemeClr val="tx1">
                    <a:lumMod val="75000"/>
                    <a:lumOff val="25000"/>
                  </a:schemeClr>
                </a:solidFill>
                <a:latin typeface="Century Gothic"/>
                <a:ea typeface="+mn-lt"/>
                <a:cs typeface="+mn-lt"/>
              </a:rPr>
              <a:t>Rich history of labor, housing, and Civil Rights activism, and lots of current Environmental Justice work</a:t>
            </a:r>
            <a:endParaRPr lang="en-US" sz="2000">
              <a:solidFill>
                <a:schemeClr val="tx1">
                  <a:lumMod val="75000"/>
                  <a:lumOff val="25000"/>
                </a:schemeClr>
              </a:solidFill>
              <a:latin typeface="Century Gothic"/>
              <a:cs typeface="Calibri"/>
            </a:endParaRPr>
          </a:p>
          <a:p>
            <a:pPr marL="800100" lvl="1" indent="-342900">
              <a:spcBef>
                <a:spcPts val="300"/>
              </a:spcBef>
              <a:spcAft>
                <a:spcPts val="1400"/>
              </a:spcAft>
              <a:buClr>
                <a:srgbClr val="236F99"/>
              </a:buClr>
              <a:buFont typeface="Webdings,Sans-Serif"/>
              <a:buChar char="4"/>
            </a:pPr>
            <a:endParaRPr lang="en-US">
              <a:solidFill>
                <a:schemeClr val="tx1">
                  <a:lumMod val="75000"/>
                  <a:lumOff val="25000"/>
                </a:schemeClr>
              </a:solidFill>
              <a:latin typeface="Century Gothic" panose="020B0502020202020204" pitchFamily="34" charset="0"/>
              <a:cs typeface="Calibri"/>
            </a:endParaRPr>
          </a:p>
        </p:txBody>
      </p:sp>
      <p:pic>
        <p:nvPicPr>
          <p:cNvPr id="6" name="Picture 6">
            <a:extLst>
              <a:ext uri="{FF2B5EF4-FFF2-40B4-BE49-F238E27FC236}">
                <a16:creationId xmlns:a16="http://schemas.microsoft.com/office/drawing/2014/main" id="{96030AF4-A2A0-4F99-A09D-3C0D21158B77}"/>
              </a:ext>
            </a:extLst>
          </p:cNvPr>
          <p:cNvPicPr>
            <a:picLocks noChangeAspect="1"/>
          </p:cNvPicPr>
          <p:nvPr/>
        </p:nvPicPr>
        <p:blipFill>
          <a:blip r:embed="rId3"/>
          <a:stretch>
            <a:fillRect/>
          </a:stretch>
        </p:blipFill>
        <p:spPr>
          <a:xfrm>
            <a:off x="8364027" y="4307382"/>
            <a:ext cx="2948087" cy="1938699"/>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95BFCEEA-31C9-5FB1-A090-17A62B20848E}"/>
              </a:ext>
            </a:extLst>
          </p:cNvPr>
          <p:cNvSpPr txBox="1"/>
          <p:nvPr/>
        </p:nvSpPr>
        <p:spPr>
          <a:xfrm>
            <a:off x="8223583" y="6284268"/>
            <a:ext cx="3088531" cy="230832"/>
          </a:xfrm>
          <a:prstGeom prst="rect">
            <a:avLst/>
          </a:prstGeom>
          <a:noFill/>
        </p:spPr>
        <p:txBody>
          <a:bodyPr wrap="square">
            <a:spAutoFit/>
          </a:bodyPr>
          <a:lstStyle/>
          <a:p>
            <a:pPr algn="r"/>
            <a:r>
              <a:rPr lang="en-US" sz="900" b="0" i="0">
                <a:solidFill>
                  <a:schemeClr val="tx1">
                    <a:lumMod val="75000"/>
                    <a:lumOff val="25000"/>
                  </a:schemeClr>
                </a:solidFill>
                <a:effectLst/>
                <a:latin typeface="Century Gothic" panose="020B0502020202020204" pitchFamily="34" charset="0"/>
              </a:rPr>
              <a:t> Image Credit: Wikimedia Commons</a:t>
            </a:r>
            <a:endParaRPr lang="en-US" sz="900">
              <a:solidFill>
                <a:schemeClr val="tx1">
                  <a:lumMod val="75000"/>
                  <a:lumOff val="25000"/>
                </a:schemeClr>
              </a:solidFill>
              <a:latin typeface="Century Gothic" panose="020B0502020202020204" pitchFamily="34" charset="0"/>
            </a:endParaRPr>
          </a:p>
        </p:txBody>
      </p:sp>
      <p:pic>
        <p:nvPicPr>
          <p:cNvPr id="8" name="Picture 8" descr="Map&#10;&#10;Description automatically generated">
            <a:extLst>
              <a:ext uri="{FF2B5EF4-FFF2-40B4-BE49-F238E27FC236}">
                <a16:creationId xmlns:a16="http://schemas.microsoft.com/office/drawing/2014/main" id="{EAE698CC-9CD6-7E38-4AB8-28614E340404}"/>
              </a:ext>
            </a:extLst>
          </p:cNvPr>
          <p:cNvPicPr>
            <a:picLocks noChangeAspect="1"/>
          </p:cNvPicPr>
          <p:nvPr/>
        </p:nvPicPr>
        <p:blipFill>
          <a:blip r:embed="rId4"/>
          <a:stretch>
            <a:fillRect/>
          </a:stretch>
        </p:blipFill>
        <p:spPr>
          <a:xfrm>
            <a:off x="8223583" y="227296"/>
            <a:ext cx="3119187" cy="3495775"/>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9" name="TextBox 8">
            <a:extLst>
              <a:ext uri="{FF2B5EF4-FFF2-40B4-BE49-F238E27FC236}">
                <a16:creationId xmlns:a16="http://schemas.microsoft.com/office/drawing/2014/main" id="{8ABB41CA-4D1A-0F86-AF15-DA84ED0EE0A3}"/>
              </a:ext>
            </a:extLst>
          </p:cNvPr>
          <p:cNvSpPr txBox="1"/>
          <p:nvPr/>
        </p:nvSpPr>
        <p:spPr>
          <a:xfrm>
            <a:off x="8368220" y="3769845"/>
            <a:ext cx="3088531" cy="369332"/>
          </a:xfrm>
          <a:prstGeom prst="rect">
            <a:avLst/>
          </a:prstGeom>
          <a:noFill/>
        </p:spPr>
        <p:txBody>
          <a:bodyPr wrap="square" lIns="91440" tIns="45720" rIns="91440" bIns="45720" anchor="t">
            <a:spAutoFit/>
          </a:bodyPr>
          <a:lstStyle/>
          <a:p>
            <a:pPr algn="r"/>
            <a:r>
              <a:rPr lang="en-US" sz="900" b="0" i="0">
                <a:solidFill>
                  <a:schemeClr val="tx1">
                    <a:lumMod val="75000"/>
                    <a:lumOff val="25000"/>
                  </a:schemeClr>
                </a:solidFill>
                <a:effectLst/>
                <a:latin typeface="Century Gothic"/>
              </a:rPr>
              <a:t>Image Credit: </a:t>
            </a:r>
            <a:r>
              <a:rPr lang="en-US" sz="900">
                <a:solidFill>
                  <a:schemeClr val="tx1">
                    <a:lumMod val="75000"/>
                    <a:lumOff val="25000"/>
                  </a:schemeClr>
                </a:solidFill>
                <a:latin typeface="Century Gothic"/>
              </a:rPr>
              <a:t>PBS Wisconsin Education</a:t>
            </a:r>
          </a:p>
          <a:p>
            <a:pPr algn="r"/>
            <a:r>
              <a:rPr lang="en-US" sz="900">
                <a:solidFill>
                  <a:schemeClr val="tx1">
                    <a:lumMod val="75000"/>
                    <a:lumOff val="25000"/>
                  </a:schemeClr>
                </a:solidFill>
                <a:latin typeface="Century Gothic"/>
                <a:ea typeface="+mn-lt"/>
                <a:cs typeface="+mn-lt"/>
              </a:rPr>
              <a:t>wisconsinfirstnations.org/map</a:t>
            </a:r>
            <a:endParaRPr lang="en-US" sz="90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2661375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285413" y="210183"/>
            <a:ext cx="699367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HEAT VULNERABILITY: </a:t>
            </a:r>
            <a:r>
              <a:rPr lang="en-US" sz="4000" b="1">
                <a:solidFill>
                  <a:schemeClr val="accent1">
                    <a:lumMod val="60000"/>
                    <a:lumOff val="40000"/>
                  </a:schemeClr>
                </a:solidFill>
                <a:latin typeface="Century Gothic"/>
                <a:cs typeface="Calibri"/>
              </a:rPr>
              <a:t>DATA</a:t>
            </a:r>
          </a:p>
        </p:txBody>
      </p:sp>
      <p:grpSp>
        <p:nvGrpSpPr>
          <p:cNvPr id="5783" name="Group 5782">
            <a:extLst>
              <a:ext uri="{FF2B5EF4-FFF2-40B4-BE49-F238E27FC236}">
                <a16:creationId xmlns:a16="http://schemas.microsoft.com/office/drawing/2014/main" id="{312EEB43-99A3-844B-4B7C-16394286E873}"/>
              </a:ext>
            </a:extLst>
          </p:cNvPr>
          <p:cNvGrpSpPr/>
          <p:nvPr/>
        </p:nvGrpSpPr>
        <p:grpSpPr>
          <a:xfrm>
            <a:off x="589361" y="74420"/>
            <a:ext cx="11013279" cy="6455568"/>
            <a:chOff x="589361" y="76201"/>
            <a:chExt cx="11013279" cy="6455568"/>
          </a:xfrm>
        </p:grpSpPr>
        <p:grpSp>
          <p:nvGrpSpPr>
            <p:cNvPr id="5761" name="Group 5760">
              <a:extLst>
                <a:ext uri="{FF2B5EF4-FFF2-40B4-BE49-F238E27FC236}">
                  <a16:creationId xmlns:a16="http://schemas.microsoft.com/office/drawing/2014/main" id="{CA4B1FE6-EA8D-FC6D-A196-571611F0B6CA}"/>
                </a:ext>
              </a:extLst>
            </p:cNvPr>
            <p:cNvGrpSpPr/>
            <p:nvPr/>
          </p:nvGrpSpPr>
          <p:grpSpPr>
            <a:xfrm>
              <a:off x="589361" y="76201"/>
              <a:ext cx="11013279" cy="6455568"/>
              <a:chOff x="589361" y="76201"/>
              <a:chExt cx="11013279" cy="6455568"/>
            </a:xfrm>
          </p:grpSpPr>
          <p:graphicFrame>
            <p:nvGraphicFramePr>
              <p:cNvPr id="15" name="Diagram 15">
                <a:extLst>
                  <a:ext uri="{FF2B5EF4-FFF2-40B4-BE49-F238E27FC236}">
                    <a16:creationId xmlns:a16="http://schemas.microsoft.com/office/drawing/2014/main" id="{E7075A95-42E0-046D-50D7-106C4DD5ABD1}"/>
                  </a:ext>
                </a:extLst>
              </p:cNvPr>
              <p:cNvGraphicFramePr/>
              <p:nvPr>
                <p:extLst>
                  <p:ext uri="{D42A27DB-BD31-4B8C-83A1-F6EECF244321}">
                    <p14:modId xmlns:p14="http://schemas.microsoft.com/office/powerpoint/2010/main" val="756317560"/>
                  </p:ext>
                </p:extLst>
              </p:nvPr>
            </p:nvGraphicFramePr>
            <p:xfrm>
              <a:off x="589361" y="76201"/>
              <a:ext cx="11013279" cy="6455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717" name="TextBox 5716">
                <a:extLst>
                  <a:ext uri="{FF2B5EF4-FFF2-40B4-BE49-F238E27FC236}">
                    <a16:creationId xmlns:a16="http://schemas.microsoft.com/office/drawing/2014/main" id="{181EC249-DCDD-A933-64DF-19FF3FE45EEF}"/>
                  </a:ext>
                </a:extLst>
              </p:cNvPr>
              <p:cNvSpPr txBox="1"/>
              <p:nvPr/>
            </p:nvSpPr>
            <p:spPr>
              <a:xfrm>
                <a:off x="4661108" y="4110938"/>
                <a:ext cx="2410594"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a:solidFill>
                      <a:schemeClr val="tx1">
                        <a:lumMod val="75000"/>
                        <a:lumOff val="25000"/>
                      </a:schemeClr>
                    </a:solidFill>
                    <a:latin typeface="Century Gothic"/>
                    <a:cs typeface="Calibri"/>
                  </a:rPr>
                  <a:t>race is harder to categorize like this, but very important to include!</a:t>
                </a:r>
                <a:endParaRPr lang="en-US" sz="1900">
                  <a:solidFill>
                    <a:schemeClr val="tx1">
                      <a:lumMod val="75000"/>
                      <a:lumOff val="25000"/>
                    </a:schemeClr>
                  </a:solidFill>
                  <a:latin typeface="Century Gothic"/>
                </a:endParaRPr>
              </a:p>
            </p:txBody>
          </p:sp>
        </p:grpSp>
        <p:sp>
          <p:nvSpPr>
            <p:cNvPr id="5753" name="TextBox 5752">
              <a:extLst>
                <a:ext uri="{FF2B5EF4-FFF2-40B4-BE49-F238E27FC236}">
                  <a16:creationId xmlns:a16="http://schemas.microsoft.com/office/drawing/2014/main" id="{D9702B21-1F49-A3DB-12E2-16111208E273}"/>
                </a:ext>
              </a:extLst>
            </p:cNvPr>
            <p:cNvSpPr txBox="1"/>
            <p:nvPr/>
          </p:nvSpPr>
          <p:spPr>
            <a:xfrm>
              <a:off x="4480041" y="4061214"/>
              <a:ext cx="3143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D60081"/>
                  </a:solidFill>
                  <a:latin typeface="Century Gothic"/>
                </a:rPr>
                <a:t>*</a:t>
              </a:r>
              <a:r>
                <a:rPr lang="en-US" sz="2800">
                  <a:solidFill>
                    <a:srgbClr val="404040"/>
                  </a:solidFill>
                  <a:latin typeface="Century Gothic"/>
                </a:rPr>
                <a:t> </a:t>
              </a:r>
              <a:endParaRPr lang="en-US" sz="2800"/>
            </a:p>
          </p:txBody>
        </p:sp>
      </p:grpSp>
      <p:sp>
        <p:nvSpPr>
          <p:cNvPr id="5898" name="Right Bracket 5897">
            <a:extLst>
              <a:ext uri="{FF2B5EF4-FFF2-40B4-BE49-F238E27FC236}">
                <a16:creationId xmlns:a16="http://schemas.microsoft.com/office/drawing/2014/main" id="{AF551B0E-A4F7-D984-87C8-6BB0CFCF9A3C}"/>
              </a:ext>
            </a:extLst>
          </p:cNvPr>
          <p:cNvSpPr/>
          <p:nvPr/>
        </p:nvSpPr>
        <p:spPr>
          <a:xfrm rot="5400000">
            <a:off x="5846751" y="1009175"/>
            <a:ext cx="443856" cy="8830587"/>
          </a:xfrm>
          <a:prstGeom prst="rightBracket">
            <a:avLst>
              <a:gd name="adj" fmla="val 115640"/>
            </a:avLst>
          </a:prstGeom>
          <a:ln w="12700"/>
        </p:spPr>
        <p:style>
          <a:lnRef idx="1">
            <a:schemeClr val="accent3"/>
          </a:lnRef>
          <a:fillRef idx="0">
            <a:schemeClr val="accent3"/>
          </a:fillRef>
          <a:effectRef idx="0">
            <a:schemeClr val="accent3"/>
          </a:effectRef>
          <a:fontRef idx="minor">
            <a:schemeClr val="tx1"/>
          </a:fontRef>
        </p:style>
        <p:txBody>
          <a:bodyPr lIns="91440" tIns="45720" rIns="91440" bIns="45720" rtlCol="0" anchor="ctr"/>
          <a:lstStyle/>
          <a:p>
            <a:pPr algn="ctr"/>
            <a:endParaRPr lang="en-US">
              <a:solidFill>
                <a:srgbClr val="3F3F3F"/>
              </a:solidFill>
              <a:latin typeface="Century Gothic" panose="020B0502020202020204" pitchFamily="34" charset="0"/>
            </a:endParaRPr>
          </a:p>
        </p:txBody>
      </p:sp>
      <p:sp>
        <p:nvSpPr>
          <p:cNvPr id="5899" name="Arrow: Bent 5898">
            <a:extLst>
              <a:ext uri="{FF2B5EF4-FFF2-40B4-BE49-F238E27FC236}">
                <a16:creationId xmlns:a16="http://schemas.microsoft.com/office/drawing/2014/main" id="{A5A23F52-7FAC-F4F6-AA8E-24BC7E7219C2}"/>
              </a:ext>
            </a:extLst>
          </p:cNvPr>
          <p:cNvSpPr/>
          <p:nvPr/>
        </p:nvSpPr>
        <p:spPr>
          <a:xfrm rot="10800000" flipH="1">
            <a:off x="2149092" y="5760660"/>
            <a:ext cx="852000" cy="474000"/>
          </a:xfrm>
          <a:prstGeom prst="bentArrow">
            <a:avLst/>
          </a:prstGeom>
          <a:solidFill>
            <a:srgbClr val="F0F0F0"/>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00" name="TextBox 5899">
            <a:extLst>
              <a:ext uri="{FF2B5EF4-FFF2-40B4-BE49-F238E27FC236}">
                <a16:creationId xmlns:a16="http://schemas.microsoft.com/office/drawing/2014/main" id="{5433FB9E-2336-85B8-1270-6AD4DE96B56E}"/>
              </a:ext>
            </a:extLst>
          </p:cNvPr>
          <p:cNvSpPr txBox="1"/>
          <p:nvPr/>
        </p:nvSpPr>
        <p:spPr>
          <a:xfrm>
            <a:off x="3048000" y="5832000"/>
            <a:ext cx="7692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i="1">
                <a:solidFill>
                  <a:srgbClr val="00B050"/>
                </a:solidFill>
                <a:latin typeface="Century Gothic"/>
                <a:cs typeface="Calibri"/>
              </a:rPr>
              <a:t>PCA finds important combinations = PCs!</a:t>
            </a:r>
            <a:endParaRPr lang="en-US" sz="2800" i="1">
              <a:solidFill>
                <a:srgbClr val="00B050"/>
              </a:solidFill>
              <a:latin typeface="Century Gothic"/>
            </a:endParaRPr>
          </a:p>
        </p:txBody>
      </p:sp>
    </p:spTree>
    <p:extLst>
      <p:ext uri="{BB962C8B-B14F-4D97-AF65-F5344CB8AC3E}">
        <p14:creationId xmlns:p14="http://schemas.microsoft.com/office/powerpoint/2010/main" val="124880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955969-6F5F-434D-0C16-34F0EA4E790A}"/>
              </a:ext>
            </a:extLst>
          </p:cNvPr>
          <p:cNvSpPr txBox="1"/>
          <p:nvPr/>
        </p:nvSpPr>
        <p:spPr>
          <a:xfrm>
            <a:off x="286478" y="210904"/>
            <a:ext cx="1045249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HEAT VULNERABILITY: </a:t>
            </a:r>
            <a:r>
              <a:rPr lang="en-US" sz="4000" b="1">
                <a:solidFill>
                  <a:schemeClr val="accent6">
                    <a:lumMod val="60000"/>
                    <a:lumOff val="40000"/>
                  </a:schemeClr>
                </a:solidFill>
                <a:latin typeface="Century Gothic"/>
                <a:cs typeface="Calibri"/>
              </a:rPr>
              <a:t>PCA COMPONENTS</a:t>
            </a:r>
            <a:endParaRPr lang="en-US">
              <a:solidFill>
                <a:schemeClr val="accent6">
                  <a:lumMod val="60000"/>
                  <a:lumOff val="40000"/>
                </a:schemeClr>
              </a:solidFill>
            </a:endParaRPr>
          </a:p>
        </p:txBody>
      </p:sp>
      <p:grpSp>
        <p:nvGrpSpPr>
          <p:cNvPr id="55" name="Group 54">
            <a:extLst>
              <a:ext uri="{FF2B5EF4-FFF2-40B4-BE49-F238E27FC236}">
                <a16:creationId xmlns:a16="http://schemas.microsoft.com/office/drawing/2014/main" id="{EE9D818E-A591-408D-CB22-3BC6F5A6F60E}"/>
              </a:ext>
            </a:extLst>
          </p:cNvPr>
          <p:cNvGrpSpPr/>
          <p:nvPr/>
        </p:nvGrpSpPr>
        <p:grpSpPr>
          <a:xfrm>
            <a:off x="4641416" y="1854342"/>
            <a:ext cx="7291078" cy="3886614"/>
            <a:chOff x="1960941" y="1596155"/>
            <a:chExt cx="9311864" cy="4154170"/>
          </a:xfrm>
        </p:grpSpPr>
        <p:grpSp>
          <p:nvGrpSpPr>
            <p:cNvPr id="17" name="Group 16">
              <a:extLst>
                <a:ext uri="{FF2B5EF4-FFF2-40B4-BE49-F238E27FC236}">
                  <a16:creationId xmlns:a16="http://schemas.microsoft.com/office/drawing/2014/main" id="{F31E6C8E-0E1E-91E5-69E7-E3621B6F1330}"/>
                </a:ext>
              </a:extLst>
            </p:cNvPr>
            <p:cNvGrpSpPr/>
            <p:nvPr/>
          </p:nvGrpSpPr>
          <p:grpSpPr>
            <a:xfrm>
              <a:off x="1994259" y="4818917"/>
              <a:ext cx="1258538" cy="902113"/>
              <a:chOff x="1907594" y="1063748"/>
              <a:chExt cx="1592263" cy="689301"/>
            </a:xfrm>
          </p:grpSpPr>
          <p:sp>
            <p:nvSpPr>
              <p:cNvPr id="9" name="Double Bracket 8">
                <a:extLst>
                  <a:ext uri="{FF2B5EF4-FFF2-40B4-BE49-F238E27FC236}">
                    <a16:creationId xmlns:a16="http://schemas.microsoft.com/office/drawing/2014/main" id="{CD4DDF14-4BC9-ED0C-1223-8AF895CB81F0}"/>
                  </a:ext>
                </a:extLst>
              </p:cNvPr>
              <p:cNvSpPr/>
              <p:nvPr/>
            </p:nvSpPr>
            <p:spPr>
              <a:xfrm>
                <a:off x="2010024" y="1063748"/>
                <a:ext cx="1398067" cy="410766"/>
              </a:xfrm>
              <a:prstGeom prst="bracketPair">
                <a:avLst/>
              </a:prstGeom>
              <a:ln w="57150">
                <a:solidFill>
                  <a:srgbClr val="7A0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5" name="TextBox 14">
                <a:extLst>
                  <a:ext uri="{FF2B5EF4-FFF2-40B4-BE49-F238E27FC236}">
                    <a16:creationId xmlns:a16="http://schemas.microsoft.com/office/drawing/2014/main" id="{F1470A38-091B-68FC-3DF3-6D107050ACB2}"/>
                  </a:ext>
                </a:extLst>
              </p:cNvPr>
              <p:cNvSpPr txBox="1"/>
              <p:nvPr/>
            </p:nvSpPr>
            <p:spPr>
              <a:xfrm>
                <a:off x="1907594" y="1074376"/>
                <a:ext cx="1592263" cy="67867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Calibri"/>
                  </a:rPr>
                  <a:t> PC 1</a:t>
                </a:r>
                <a:endParaRPr lang="en-US" sz="2400" baseline="30000">
                  <a:latin typeface="Century Gothic"/>
                  <a:cs typeface="Calibri"/>
                </a:endParaRPr>
              </a:p>
            </p:txBody>
          </p:sp>
        </p:grpSp>
        <p:grpSp>
          <p:nvGrpSpPr>
            <p:cNvPr id="32" name="Group 31">
              <a:extLst>
                <a:ext uri="{FF2B5EF4-FFF2-40B4-BE49-F238E27FC236}">
                  <a16:creationId xmlns:a16="http://schemas.microsoft.com/office/drawing/2014/main" id="{A60CD584-41CE-BB84-31A5-2DE616039487}"/>
                </a:ext>
              </a:extLst>
            </p:cNvPr>
            <p:cNvGrpSpPr/>
            <p:nvPr/>
          </p:nvGrpSpPr>
          <p:grpSpPr>
            <a:xfrm>
              <a:off x="3879966" y="4830630"/>
              <a:ext cx="1252011" cy="913833"/>
              <a:chOff x="1597164" y="1066749"/>
              <a:chExt cx="1582842" cy="698258"/>
            </a:xfrm>
          </p:grpSpPr>
          <p:sp>
            <p:nvSpPr>
              <p:cNvPr id="33" name="Double Bracket 32">
                <a:extLst>
                  <a:ext uri="{FF2B5EF4-FFF2-40B4-BE49-F238E27FC236}">
                    <a16:creationId xmlns:a16="http://schemas.microsoft.com/office/drawing/2014/main" id="{169383BD-8957-3234-A213-2FAC8C898565}"/>
                  </a:ext>
                </a:extLst>
              </p:cNvPr>
              <p:cNvSpPr/>
              <p:nvPr/>
            </p:nvSpPr>
            <p:spPr>
              <a:xfrm>
                <a:off x="1664226" y="1066749"/>
                <a:ext cx="1501675" cy="410766"/>
              </a:xfrm>
              <a:prstGeom prst="bracketPair">
                <a:avLst/>
              </a:prstGeom>
              <a:ln w="57150">
                <a:solidFill>
                  <a:srgbClr val="AB72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34" name="TextBox 33">
                <a:extLst>
                  <a:ext uri="{FF2B5EF4-FFF2-40B4-BE49-F238E27FC236}">
                    <a16:creationId xmlns:a16="http://schemas.microsoft.com/office/drawing/2014/main" id="{D6E2D4BA-77B6-BE17-FB9A-FE2F4A8AD1BC}"/>
                  </a:ext>
                </a:extLst>
              </p:cNvPr>
              <p:cNvSpPr txBox="1"/>
              <p:nvPr/>
            </p:nvSpPr>
            <p:spPr>
              <a:xfrm>
                <a:off x="1597164" y="1086333"/>
                <a:ext cx="1582842" cy="67867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Calibri"/>
                  </a:rPr>
                  <a:t> PC 2</a:t>
                </a:r>
                <a:endParaRPr lang="en-US" sz="2400" baseline="30000">
                  <a:latin typeface="Century Gothic"/>
                  <a:cs typeface="Calibri"/>
                </a:endParaRPr>
              </a:p>
            </p:txBody>
          </p:sp>
        </p:grpSp>
        <p:grpSp>
          <p:nvGrpSpPr>
            <p:cNvPr id="36" name="Group 35">
              <a:extLst>
                <a:ext uri="{FF2B5EF4-FFF2-40B4-BE49-F238E27FC236}">
                  <a16:creationId xmlns:a16="http://schemas.microsoft.com/office/drawing/2014/main" id="{596EEECC-A21A-C4D1-F0C2-DCD99E6C4B78}"/>
                </a:ext>
              </a:extLst>
            </p:cNvPr>
            <p:cNvGrpSpPr/>
            <p:nvPr/>
          </p:nvGrpSpPr>
          <p:grpSpPr>
            <a:xfrm>
              <a:off x="5817455" y="4816980"/>
              <a:ext cx="1728372" cy="537583"/>
              <a:chOff x="1526622" y="1068225"/>
              <a:chExt cx="2186521" cy="410766"/>
            </a:xfrm>
          </p:grpSpPr>
          <p:sp>
            <p:nvSpPr>
              <p:cNvPr id="37" name="Double Bracket 36">
                <a:extLst>
                  <a:ext uri="{FF2B5EF4-FFF2-40B4-BE49-F238E27FC236}">
                    <a16:creationId xmlns:a16="http://schemas.microsoft.com/office/drawing/2014/main" id="{5749E8C0-2BBE-FB66-67BF-685EC54FA2AB}"/>
                  </a:ext>
                </a:extLst>
              </p:cNvPr>
              <p:cNvSpPr/>
              <p:nvPr/>
            </p:nvSpPr>
            <p:spPr>
              <a:xfrm>
                <a:off x="1611387" y="1068225"/>
                <a:ext cx="1511094" cy="410766"/>
              </a:xfrm>
              <a:prstGeom prst="bracketPair">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38" name="TextBox 37">
                <a:extLst>
                  <a:ext uri="{FF2B5EF4-FFF2-40B4-BE49-F238E27FC236}">
                    <a16:creationId xmlns:a16="http://schemas.microsoft.com/office/drawing/2014/main" id="{E941A1BF-681C-7702-35AB-77AA4B83551D}"/>
                  </a:ext>
                </a:extLst>
              </p:cNvPr>
              <p:cNvSpPr txBox="1"/>
              <p:nvPr/>
            </p:nvSpPr>
            <p:spPr>
              <a:xfrm>
                <a:off x="1526622" y="1098238"/>
                <a:ext cx="2186521" cy="37704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Calibri"/>
                  </a:rPr>
                  <a:t> PC 3 </a:t>
                </a:r>
                <a:endParaRPr lang="en-US" sz="2400" baseline="30000">
                  <a:latin typeface="Century Gothic"/>
                  <a:cs typeface="Calibri"/>
                </a:endParaRPr>
              </a:p>
            </p:txBody>
          </p:sp>
        </p:grpSp>
        <p:grpSp>
          <p:nvGrpSpPr>
            <p:cNvPr id="39" name="Group 38">
              <a:extLst>
                <a:ext uri="{FF2B5EF4-FFF2-40B4-BE49-F238E27FC236}">
                  <a16:creationId xmlns:a16="http://schemas.microsoft.com/office/drawing/2014/main" id="{A09451E5-AE0D-8C31-3638-1CD7B54D6C9B}"/>
                </a:ext>
              </a:extLst>
            </p:cNvPr>
            <p:cNvGrpSpPr/>
            <p:nvPr/>
          </p:nvGrpSpPr>
          <p:grpSpPr>
            <a:xfrm>
              <a:off x="7755734" y="4816984"/>
              <a:ext cx="1662234" cy="537584"/>
              <a:chOff x="1474486" y="1068225"/>
              <a:chExt cx="2100885" cy="410766"/>
            </a:xfrm>
          </p:grpSpPr>
          <p:sp>
            <p:nvSpPr>
              <p:cNvPr id="40" name="Double Bracket 39">
                <a:extLst>
                  <a:ext uri="{FF2B5EF4-FFF2-40B4-BE49-F238E27FC236}">
                    <a16:creationId xmlns:a16="http://schemas.microsoft.com/office/drawing/2014/main" id="{3D4A05D8-1052-BD3E-A2C6-96E3FF2ED00B}"/>
                  </a:ext>
                </a:extLst>
              </p:cNvPr>
              <p:cNvSpPr/>
              <p:nvPr/>
            </p:nvSpPr>
            <p:spPr>
              <a:xfrm>
                <a:off x="1557911" y="1068225"/>
                <a:ext cx="1511094" cy="410766"/>
              </a:xfrm>
              <a:prstGeom prst="bracketPair">
                <a:avLst/>
              </a:prstGeom>
              <a:ln w="57150">
                <a:solidFill>
                  <a:srgbClr val="00297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41" name="TextBox 40">
                <a:extLst>
                  <a:ext uri="{FF2B5EF4-FFF2-40B4-BE49-F238E27FC236}">
                    <a16:creationId xmlns:a16="http://schemas.microsoft.com/office/drawing/2014/main" id="{83A50AFF-1B7D-18EC-D298-CE6D11582F6D}"/>
                  </a:ext>
                </a:extLst>
              </p:cNvPr>
              <p:cNvSpPr txBox="1"/>
              <p:nvPr/>
            </p:nvSpPr>
            <p:spPr>
              <a:xfrm>
                <a:off x="1474486" y="1098238"/>
                <a:ext cx="2100885" cy="37704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Calibri"/>
                  </a:rPr>
                  <a:t> PC 4 </a:t>
                </a:r>
                <a:endParaRPr lang="en-US" sz="2400" baseline="30000">
                  <a:latin typeface="Century Gothic"/>
                  <a:cs typeface="Calibri"/>
                </a:endParaRPr>
              </a:p>
            </p:txBody>
          </p:sp>
        </p:grpSp>
        <p:grpSp>
          <p:nvGrpSpPr>
            <p:cNvPr id="42" name="Group 41">
              <a:extLst>
                <a:ext uri="{FF2B5EF4-FFF2-40B4-BE49-F238E27FC236}">
                  <a16:creationId xmlns:a16="http://schemas.microsoft.com/office/drawing/2014/main" id="{8BAD4C25-7E3E-3011-9EC9-C3E6A3C8DCC5}"/>
                </a:ext>
              </a:extLst>
            </p:cNvPr>
            <p:cNvGrpSpPr/>
            <p:nvPr/>
          </p:nvGrpSpPr>
          <p:grpSpPr>
            <a:xfrm>
              <a:off x="9627095" y="4846281"/>
              <a:ext cx="1422396" cy="904044"/>
              <a:chOff x="1119187" y="1090611"/>
              <a:chExt cx="1799477" cy="690777"/>
            </a:xfrm>
          </p:grpSpPr>
          <p:sp>
            <p:nvSpPr>
              <p:cNvPr id="43" name="Double Bracket 42">
                <a:extLst>
                  <a:ext uri="{FF2B5EF4-FFF2-40B4-BE49-F238E27FC236}">
                    <a16:creationId xmlns:a16="http://schemas.microsoft.com/office/drawing/2014/main" id="{5ACFB375-C9C0-BF79-0CCB-012598ABCEDB}"/>
                  </a:ext>
                </a:extLst>
              </p:cNvPr>
              <p:cNvSpPr/>
              <p:nvPr/>
            </p:nvSpPr>
            <p:spPr>
              <a:xfrm>
                <a:off x="1203950" y="1090611"/>
                <a:ext cx="1511094" cy="410766"/>
              </a:xfrm>
              <a:prstGeom prst="bracketPair">
                <a:avLst/>
              </a:prstGeom>
              <a:ln w="57150">
                <a:solidFill>
                  <a:srgbClr val="6100A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44" name="TextBox 43">
                <a:extLst>
                  <a:ext uri="{FF2B5EF4-FFF2-40B4-BE49-F238E27FC236}">
                    <a16:creationId xmlns:a16="http://schemas.microsoft.com/office/drawing/2014/main" id="{8BEEBDDB-7741-E7A1-6EBE-B58954060250}"/>
                  </a:ext>
                </a:extLst>
              </p:cNvPr>
              <p:cNvSpPr txBox="1"/>
              <p:nvPr/>
            </p:nvSpPr>
            <p:spPr>
              <a:xfrm>
                <a:off x="1119187" y="1102715"/>
                <a:ext cx="1799477" cy="67867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Century Gothic"/>
                    <a:cs typeface="Calibri"/>
                  </a:rPr>
                  <a:t> PC 5 </a:t>
                </a:r>
                <a:endParaRPr lang="en-US" sz="2400" baseline="30000">
                  <a:latin typeface="Century Gothic"/>
                  <a:cs typeface="Calibri"/>
                </a:endParaRPr>
              </a:p>
            </p:txBody>
          </p:sp>
        </p:grpSp>
        <p:sp>
          <p:nvSpPr>
            <p:cNvPr id="14" name="Arrow: Up 13">
              <a:extLst>
                <a:ext uri="{FF2B5EF4-FFF2-40B4-BE49-F238E27FC236}">
                  <a16:creationId xmlns:a16="http://schemas.microsoft.com/office/drawing/2014/main" id="{9D2117FE-4E19-3827-6DDB-37096FE2CE94}"/>
                </a:ext>
              </a:extLst>
            </p:cNvPr>
            <p:cNvSpPr/>
            <p:nvPr/>
          </p:nvSpPr>
          <p:spPr>
            <a:xfrm>
              <a:off x="2444755" y="1793856"/>
              <a:ext cx="482417" cy="2412085"/>
            </a:xfrm>
            <a:prstGeom prst="upArrow">
              <a:avLst/>
            </a:prstGeom>
            <a:solidFill>
              <a:srgbClr val="FF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Arrow: Up 48">
              <a:extLst>
                <a:ext uri="{FF2B5EF4-FFF2-40B4-BE49-F238E27FC236}">
                  <a16:creationId xmlns:a16="http://schemas.microsoft.com/office/drawing/2014/main" id="{9D52E5B5-7EBF-78FE-7C79-E2D9E5C147FE}"/>
                </a:ext>
              </a:extLst>
            </p:cNvPr>
            <p:cNvSpPr/>
            <p:nvPr/>
          </p:nvSpPr>
          <p:spPr>
            <a:xfrm>
              <a:off x="4319727" y="2562092"/>
              <a:ext cx="482417" cy="1655568"/>
            </a:xfrm>
            <a:prstGeom prst="up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0" name="Arrow: Up 49">
              <a:extLst>
                <a:ext uri="{FF2B5EF4-FFF2-40B4-BE49-F238E27FC236}">
                  <a16:creationId xmlns:a16="http://schemas.microsoft.com/office/drawing/2014/main" id="{E37E0F13-1559-28A0-FDD6-34FFF9889F2C}"/>
                </a:ext>
              </a:extLst>
            </p:cNvPr>
            <p:cNvSpPr/>
            <p:nvPr/>
          </p:nvSpPr>
          <p:spPr>
            <a:xfrm>
              <a:off x="6285983" y="3103679"/>
              <a:ext cx="482417" cy="1140258"/>
            </a:xfrm>
            <a:prstGeom prst="up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Arrow: Up 50">
              <a:extLst>
                <a:ext uri="{FF2B5EF4-FFF2-40B4-BE49-F238E27FC236}">
                  <a16:creationId xmlns:a16="http://schemas.microsoft.com/office/drawing/2014/main" id="{A83695D0-2148-F92A-353F-6587657A18F7}"/>
                </a:ext>
              </a:extLst>
            </p:cNvPr>
            <p:cNvSpPr/>
            <p:nvPr/>
          </p:nvSpPr>
          <p:spPr>
            <a:xfrm>
              <a:off x="8197420" y="3500471"/>
              <a:ext cx="482417" cy="756516"/>
            </a:xfrm>
            <a:prstGeom prst="up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Arrow: Up 51">
              <a:extLst>
                <a:ext uri="{FF2B5EF4-FFF2-40B4-BE49-F238E27FC236}">
                  <a16:creationId xmlns:a16="http://schemas.microsoft.com/office/drawing/2014/main" id="{DAE233F1-6961-A9AA-4D03-20F2D704B927}"/>
                </a:ext>
              </a:extLst>
            </p:cNvPr>
            <p:cNvSpPr/>
            <p:nvPr/>
          </p:nvSpPr>
          <p:spPr>
            <a:xfrm>
              <a:off x="10058387" y="3740169"/>
              <a:ext cx="482417" cy="526273"/>
            </a:xfrm>
            <a:prstGeom prst="upArrow">
              <a:avLst/>
            </a:prstGeom>
            <a:solidFill>
              <a:srgbClr val="F3E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53" name="Straight Arrow Connector 52">
              <a:extLst>
                <a:ext uri="{FF2B5EF4-FFF2-40B4-BE49-F238E27FC236}">
                  <a16:creationId xmlns:a16="http://schemas.microsoft.com/office/drawing/2014/main" id="{C95FE55E-B656-BF0F-D550-B4A990CA5400}"/>
                </a:ext>
              </a:extLst>
            </p:cNvPr>
            <p:cNvCxnSpPr/>
            <p:nvPr/>
          </p:nvCxnSpPr>
          <p:spPr>
            <a:xfrm>
              <a:off x="1960941" y="1596155"/>
              <a:ext cx="5482" cy="288902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13CD4AD-23A5-FB5F-EA65-8A13A4899143}"/>
                </a:ext>
              </a:extLst>
            </p:cNvPr>
            <p:cNvCxnSpPr>
              <a:cxnSpLocks/>
            </p:cNvCxnSpPr>
            <p:nvPr/>
          </p:nvCxnSpPr>
          <p:spPr>
            <a:xfrm flipH="1">
              <a:off x="1966420" y="4464957"/>
              <a:ext cx="9306385" cy="20220"/>
            </a:xfrm>
            <a:prstGeom prst="straightConnector1">
              <a:avLst/>
            </a:prstGeom>
          </p:spPr>
          <p:style>
            <a:lnRef idx="1">
              <a:schemeClr val="accent1"/>
            </a:lnRef>
            <a:fillRef idx="0">
              <a:schemeClr val="accent1"/>
            </a:fillRef>
            <a:effectRef idx="0">
              <a:schemeClr val="accent1"/>
            </a:effectRef>
            <a:fontRef idx="minor">
              <a:schemeClr val="tx1"/>
            </a:fontRef>
          </p:style>
        </p:cxnSp>
      </p:grpSp>
      <p:graphicFrame>
        <p:nvGraphicFramePr>
          <p:cNvPr id="56" name="Table 56">
            <a:extLst>
              <a:ext uri="{FF2B5EF4-FFF2-40B4-BE49-F238E27FC236}">
                <a16:creationId xmlns:a16="http://schemas.microsoft.com/office/drawing/2014/main" id="{4CD25167-8CFA-8F94-2833-3804F01E9D25}"/>
              </a:ext>
            </a:extLst>
          </p:cNvPr>
          <p:cNvGraphicFramePr>
            <a:graphicFrameLocks noGrp="1"/>
          </p:cNvGraphicFramePr>
          <p:nvPr>
            <p:extLst>
              <p:ext uri="{D42A27DB-BD31-4B8C-83A1-F6EECF244321}">
                <p14:modId xmlns:p14="http://schemas.microsoft.com/office/powerpoint/2010/main" val="3468665083"/>
              </p:ext>
            </p:extLst>
          </p:nvPr>
        </p:nvGraphicFramePr>
        <p:xfrm>
          <a:off x="323438" y="2412086"/>
          <a:ext cx="2715469" cy="1930182"/>
        </p:xfrm>
        <a:graphic>
          <a:graphicData uri="http://schemas.openxmlformats.org/drawingml/2006/table">
            <a:tbl>
              <a:tblPr firstRow="1" bandRow="1">
                <a:tableStyleId>{7E9639D4-E3E2-4D34-9284-5A2195B3D0D7}</a:tableStyleId>
              </a:tblPr>
              <a:tblGrid>
                <a:gridCol w="663948">
                  <a:extLst>
                    <a:ext uri="{9D8B030D-6E8A-4147-A177-3AD203B41FA5}">
                      <a16:colId xmlns:a16="http://schemas.microsoft.com/office/drawing/2014/main" val="2140329803"/>
                    </a:ext>
                  </a:extLst>
                </a:gridCol>
                <a:gridCol w="663948">
                  <a:extLst>
                    <a:ext uri="{9D8B030D-6E8A-4147-A177-3AD203B41FA5}">
                      <a16:colId xmlns:a16="http://schemas.microsoft.com/office/drawing/2014/main" val="3542108718"/>
                    </a:ext>
                  </a:extLst>
                </a:gridCol>
                <a:gridCol w="663948">
                  <a:extLst>
                    <a:ext uri="{9D8B030D-6E8A-4147-A177-3AD203B41FA5}">
                      <a16:colId xmlns:a16="http://schemas.microsoft.com/office/drawing/2014/main" val="3422734717"/>
                    </a:ext>
                  </a:extLst>
                </a:gridCol>
                <a:gridCol w="723625">
                  <a:extLst>
                    <a:ext uri="{9D8B030D-6E8A-4147-A177-3AD203B41FA5}">
                      <a16:colId xmlns:a16="http://schemas.microsoft.com/office/drawing/2014/main" val="1177316709"/>
                    </a:ext>
                  </a:extLst>
                </a:gridCol>
              </a:tblGrid>
              <a:tr h="245497">
                <a:tc gridSpan="4">
                  <a:txBody>
                    <a:bodyPr/>
                    <a:lstStyle/>
                    <a:p>
                      <a:pPr algn="ctr"/>
                      <a:r>
                        <a:rPr lang="en-US" sz="2400">
                          <a:latin typeface="Century Gothic"/>
                        </a:rPr>
                        <a:t>Lots of variables</a:t>
                      </a:r>
                    </a:p>
                  </a:txBody>
                  <a:tcPr>
                    <a:lnB w="12700">
                      <a:solidFill>
                        <a:schemeClr val="tx1"/>
                      </a:solidFill>
                    </a:lnB>
                    <a:solidFill>
                      <a:schemeClr val="bg2">
                        <a:lumMod val="75000"/>
                      </a:schemeClr>
                    </a:solidFill>
                  </a:tcPr>
                </a:tc>
                <a:tc hMerge="1">
                  <a:txBody>
                    <a:bodyPr/>
                    <a:lstStyle/>
                    <a:p>
                      <a:endParaRPr lang="en-US"/>
                    </a:p>
                  </a:txBody>
                  <a:tcPr>
                    <a:lnB w="12700">
                      <a:solidFill>
                        <a:schemeClr val="tx1"/>
                      </a:solidFill>
                    </a:lnB>
                    <a:solidFill>
                      <a:schemeClr val="bg2">
                        <a:lumMod val="90000"/>
                      </a:schemeClr>
                    </a:solidFill>
                  </a:tcPr>
                </a:tc>
                <a:tc hMerge="1">
                  <a:txBody>
                    <a:bodyPr/>
                    <a:lstStyle/>
                    <a:p>
                      <a:endParaRPr lang="en-US"/>
                    </a:p>
                  </a:txBody>
                  <a:tcPr>
                    <a:lnB w="12700">
                      <a:solidFill>
                        <a:schemeClr val="tx1"/>
                      </a:solidFill>
                    </a:lnB>
                    <a:solidFill>
                      <a:schemeClr val="bg2">
                        <a:lumMod val="90000"/>
                      </a:schemeClr>
                    </a:solidFill>
                  </a:tcPr>
                </a:tc>
                <a:tc hMerge="1">
                  <a:txBody>
                    <a:bodyPr/>
                    <a:lstStyle/>
                    <a:p>
                      <a:endParaRPr lang="en-US"/>
                    </a:p>
                  </a:txBody>
                  <a:tcPr>
                    <a:lnB w="12700">
                      <a:solidFill>
                        <a:schemeClr val="tx1"/>
                      </a:solidFill>
                    </a:lnB>
                    <a:solidFill>
                      <a:schemeClr val="bg2">
                        <a:lumMod val="90000"/>
                      </a:schemeClr>
                    </a:solidFill>
                  </a:tcPr>
                </a:tc>
                <a:extLst>
                  <a:ext uri="{0D108BD9-81ED-4DB2-BD59-A6C34878D82A}">
                    <a16:rowId xmlns:a16="http://schemas.microsoft.com/office/drawing/2014/main" val="878278984"/>
                  </a:ext>
                </a:extLst>
              </a:tr>
              <a:tr h="245497">
                <a:tc>
                  <a:txBody>
                    <a:bodyPr/>
                    <a:lstStyle/>
                    <a:p>
                      <a:pPr algn="ctr"/>
                      <a:r>
                        <a:rPr lang="en-US" sz="800">
                          <a:latin typeface="Century Gothic"/>
                        </a:rPr>
                        <a:t>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913035478"/>
                  </a:ext>
                </a:extLst>
              </a:tr>
              <a:tr h="245497">
                <a:tc>
                  <a:txBody>
                    <a:bodyPr/>
                    <a:lstStyle/>
                    <a:p>
                      <a:pPr algn="ctr"/>
                      <a:r>
                        <a:rPr lang="en-US" sz="800">
                          <a:latin typeface="Century Gothic"/>
                        </a:rPr>
                        <a:t>b</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061844285"/>
                  </a:ext>
                </a:extLst>
              </a:tr>
              <a:tr h="245497">
                <a:tc>
                  <a:txBody>
                    <a:bodyPr/>
                    <a:lstStyle/>
                    <a:p>
                      <a:pPr algn="ctr"/>
                      <a:r>
                        <a:rPr lang="en-US" sz="800">
                          <a:latin typeface="Century Gothic"/>
                        </a:rPr>
                        <a:t>c</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539603360"/>
                  </a:ext>
                </a:extLst>
              </a:tr>
              <a:tr h="245497">
                <a:tc>
                  <a:txBody>
                    <a:bodyPr/>
                    <a:lstStyle/>
                    <a:p>
                      <a:pPr algn="ctr"/>
                      <a:r>
                        <a:rPr lang="en-US" sz="800">
                          <a:latin typeface="Century Gothic"/>
                        </a:rPr>
                        <a:t>d</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47213762"/>
                  </a:ext>
                </a:extLst>
              </a:tr>
              <a:tr h="245497">
                <a:tc>
                  <a:txBody>
                    <a:bodyPr/>
                    <a:lstStyle/>
                    <a:p>
                      <a:pPr lvl="0" algn="ctr">
                        <a:buNone/>
                      </a:pPr>
                      <a:r>
                        <a:rPr lang="en-US" sz="800">
                          <a:latin typeface="Century Gothic"/>
                        </a:rPr>
                        <a:t>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902651087"/>
                  </a:ext>
                </a:extLst>
              </a:tr>
              <a:tr h="245497">
                <a:tc>
                  <a:txBody>
                    <a:bodyPr/>
                    <a:lstStyle/>
                    <a:p>
                      <a:pPr lvl="0" algn="ctr">
                        <a:buNone/>
                      </a:pPr>
                      <a:r>
                        <a:rPr lang="en-US" sz="800">
                          <a:latin typeface="Century Gothic"/>
                        </a:rPr>
                        <a:t>...</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endParaRPr lang="en-US" sz="800">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049109986"/>
                  </a:ext>
                </a:extLst>
              </a:tr>
            </a:tbl>
          </a:graphicData>
        </a:graphic>
      </p:graphicFrame>
      <p:cxnSp>
        <p:nvCxnSpPr>
          <p:cNvPr id="57" name="Connector: Curved 56">
            <a:extLst>
              <a:ext uri="{FF2B5EF4-FFF2-40B4-BE49-F238E27FC236}">
                <a16:creationId xmlns:a16="http://schemas.microsoft.com/office/drawing/2014/main" id="{E4ED9497-3151-AFD2-2E45-F6715A53C186}"/>
              </a:ext>
            </a:extLst>
          </p:cNvPr>
          <p:cNvCxnSpPr/>
          <p:nvPr/>
        </p:nvCxnSpPr>
        <p:spPr>
          <a:xfrm>
            <a:off x="3226714" y="3245901"/>
            <a:ext cx="1210428" cy="183948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F09370E-E4B6-9035-FC80-C9E040DDCB8B}"/>
              </a:ext>
            </a:extLst>
          </p:cNvPr>
          <p:cNvSpPr txBox="1"/>
          <p:nvPr/>
        </p:nvSpPr>
        <p:spPr>
          <a:xfrm rot="16200000">
            <a:off x="3552344" y="2341352"/>
            <a:ext cx="1622676" cy="3802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2">
                    <a:lumMod val="50000"/>
                  </a:schemeClr>
                </a:solidFill>
                <a:latin typeface="Century Gothic"/>
                <a:cs typeface="Calibri"/>
              </a:rPr>
              <a:t>importance</a:t>
            </a:r>
            <a:endParaRPr lang="en-US">
              <a:solidFill>
                <a:schemeClr val="bg2">
                  <a:lumMod val="50000"/>
                </a:schemeClr>
              </a:solidFill>
              <a:latin typeface="Century Gothic"/>
            </a:endParaRPr>
          </a:p>
        </p:txBody>
      </p:sp>
    </p:spTree>
    <p:extLst>
      <p:ext uri="{BB962C8B-B14F-4D97-AF65-F5344CB8AC3E}">
        <p14:creationId xmlns:p14="http://schemas.microsoft.com/office/powerpoint/2010/main" val="494997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955969-6F5F-434D-0C16-34F0EA4E790A}"/>
              </a:ext>
            </a:extLst>
          </p:cNvPr>
          <p:cNvSpPr txBox="1"/>
          <p:nvPr/>
        </p:nvSpPr>
        <p:spPr>
          <a:xfrm>
            <a:off x="286478" y="210904"/>
            <a:ext cx="1045249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HEAT VULNERABILITY: </a:t>
            </a:r>
            <a:r>
              <a:rPr lang="en-US" sz="4000" b="1">
                <a:solidFill>
                  <a:schemeClr val="accent6">
                    <a:lumMod val="60000"/>
                    <a:lumOff val="40000"/>
                  </a:schemeClr>
                </a:solidFill>
                <a:latin typeface="Century Gothic"/>
                <a:cs typeface="Calibri"/>
              </a:rPr>
              <a:t>PCA COMPONENTS</a:t>
            </a:r>
            <a:endParaRPr lang="en-US">
              <a:solidFill>
                <a:schemeClr val="accent6">
                  <a:lumMod val="60000"/>
                  <a:lumOff val="40000"/>
                </a:schemeClr>
              </a:solidFill>
            </a:endParaRPr>
          </a:p>
        </p:txBody>
      </p:sp>
      <p:sp>
        <p:nvSpPr>
          <p:cNvPr id="21" name="Rectangle: Rounded Corners 20">
            <a:extLst>
              <a:ext uri="{FF2B5EF4-FFF2-40B4-BE49-F238E27FC236}">
                <a16:creationId xmlns:a16="http://schemas.microsoft.com/office/drawing/2014/main" id="{0666E04F-C7C3-EA69-E9CC-59A08844D08B}"/>
              </a:ext>
            </a:extLst>
          </p:cNvPr>
          <p:cNvSpPr/>
          <p:nvPr/>
        </p:nvSpPr>
        <p:spPr>
          <a:xfrm>
            <a:off x="316634" y="3534634"/>
            <a:ext cx="2194172" cy="995099"/>
          </a:xfrm>
          <a:prstGeom prst="roundRect">
            <a:avLst/>
          </a:prstGeom>
          <a:solidFill>
            <a:srgbClr val="910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latin typeface="Century Gothic"/>
                <a:cs typeface="Calibri"/>
              </a:rPr>
              <a:t>health, race, income</a:t>
            </a:r>
            <a:endParaRPr lang="en-US" sz="2400" b="1">
              <a:solidFill>
                <a:srgbClr val="FFFFFF"/>
              </a:solidFill>
              <a:latin typeface="Century Gothic"/>
            </a:endParaRPr>
          </a:p>
        </p:txBody>
      </p:sp>
      <p:sp>
        <p:nvSpPr>
          <p:cNvPr id="22" name="Rectangle: Rounded Corners 21">
            <a:extLst>
              <a:ext uri="{FF2B5EF4-FFF2-40B4-BE49-F238E27FC236}">
                <a16:creationId xmlns:a16="http://schemas.microsoft.com/office/drawing/2014/main" id="{F49217B6-57D9-5519-5B21-445771ECB91D}"/>
              </a:ext>
            </a:extLst>
          </p:cNvPr>
          <p:cNvSpPr/>
          <p:nvPr/>
        </p:nvSpPr>
        <p:spPr>
          <a:xfrm>
            <a:off x="5112977" y="3534634"/>
            <a:ext cx="1976741" cy="1407980"/>
          </a:xfrm>
          <a:prstGeom prst="roundRect">
            <a:avLst/>
          </a:prstGeom>
          <a:solidFill>
            <a:schemeClr val="accent6">
              <a:lumMod val="5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FFFFFF"/>
                </a:solidFill>
                <a:latin typeface="Century Gothic"/>
                <a:cs typeface="Calibri"/>
              </a:rPr>
              <a:t>language, citizenship, education</a:t>
            </a:r>
            <a:endParaRPr lang="en-US" sz="2400" b="1">
              <a:solidFill>
                <a:srgbClr val="FFFFFF"/>
              </a:solidFill>
              <a:cs typeface="Calibri"/>
            </a:endParaRPr>
          </a:p>
        </p:txBody>
      </p:sp>
      <p:sp>
        <p:nvSpPr>
          <p:cNvPr id="23" name="Rectangle: Rounded Corners 22">
            <a:extLst>
              <a:ext uri="{FF2B5EF4-FFF2-40B4-BE49-F238E27FC236}">
                <a16:creationId xmlns:a16="http://schemas.microsoft.com/office/drawing/2014/main" id="{C40A7E65-4D7E-BFE4-A88E-9CADBC9B8F0F}"/>
              </a:ext>
            </a:extLst>
          </p:cNvPr>
          <p:cNvSpPr/>
          <p:nvPr/>
        </p:nvSpPr>
        <p:spPr>
          <a:xfrm>
            <a:off x="2651762" y="3534634"/>
            <a:ext cx="2318536" cy="135291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FFFFFF"/>
                </a:solidFill>
                <a:latin typeface="Century Gothic"/>
                <a:cs typeface="Calibri"/>
              </a:rPr>
              <a:t>temperature, shade, heat mitigation</a:t>
            </a:r>
            <a:endParaRPr lang="en-US" sz="2400" b="1">
              <a:solidFill>
                <a:srgbClr val="FFFFFF"/>
              </a:solidFill>
            </a:endParaRPr>
          </a:p>
        </p:txBody>
      </p:sp>
      <p:sp>
        <p:nvSpPr>
          <p:cNvPr id="24" name="Rectangle: Rounded Corners 23">
            <a:extLst>
              <a:ext uri="{FF2B5EF4-FFF2-40B4-BE49-F238E27FC236}">
                <a16:creationId xmlns:a16="http://schemas.microsoft.com/office/drawing/2014/main" id="{FB8493F8-C03E-9A69-01C5-5182FBF3A5F8}"/>
              </a:ext>
            </a:extLst>
          </p:cNvPr>
          <p:cNvSpPr/>
          <p:nvPr/>
        </p:nvSpPr>
        <p:spPr>
          <a:xfrm>
            <a:off x="7234306" y="3534634"/>
            <a:ext cx="2318536" cy="1071766"/>
          </a:xfrm>
          <a:prstGeom prst="roundRect">
            <a:avLst/>
          </a:prstGeom>
          <a:solidFill>
            <a:srgbClr val="00297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FFFFFF"/>
                </a:solidFill>
                <a:latin typeface="Century Gothic"/>
                <a:cs typeface="Calibri"/>
              </a:rPr>
              <a:t>no computer, living alone</a:t>
            </a:r>
            <a:endParaRPr lang="en-US" sz="2400" b="1"/>
          </a:p>
        </p:txBody>
      </p:sp>
      <p:sp>
        <p:nvSpPr>
          <p:cNvPr id="25" name="Rectangle: Rounded Corners 24">
            <a:extLst>
              <a:ext uri="{FF2B5EF4-FFF2-40B4-BE49-F238E27FC236}">
                <a16:creationId xmlns:a16="http://schemas.microsoft.com/office/drawing/2014/main" id="{08EFA336-436A-F22B-602E-75425EFEA558}"/>
              </a:ext>
            </a:extLst>
          </p:cNvPr>
          <p:cNvSpPr/>
          <p:nvPr/>
        </p:nvSpPr>
        <p:spPr>
          <a:xfrm>
            <a:off x="9695521" y="3534634"/>
            <a:ext cx="2302409" cy="1266369"/>
          </a:xfrm>
          <a:prstGeom prst="roundRect">
            <a:avLst/>
          </a:prstGeom>
          <a:solidFill>
            <a:srgbClr val="52008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FFFFFF"/>
                </a:solidFill>
                <a:latin typeface="Century Gothic"/>
                <a:cs typeface="Calibri"/>
              </a:rPr>
              <a:t>albedo, car use, evapo-transpiration</a:t>
            </a:r>
            <a:endParaRPr lang="en-US" sz="2400" b="1">
              <a:cs typeface="Calibri"/>
            </a:endParaRPr>
          </a:p>
        </p:txBody>
      </p:sp>
      <p:grpSp>
        <p:nvGrpSpPr>
          <p:cNvPr id="6" name="Group 5">
            <a:extLst>
              <a:ext uri="{FF2B5EF4-FFF2-40B4-BE49-F238E27FC236}">
                <a16:creationId xmlns:a16="http://schemas.microsoft.com/office/drawing/2014/main" id="{52B45142-5EDA-C40A-1906-294AB9A0C940}"/>
              </a:ext>
            </a:extLst>
          </p:cNvPr>
          <p:cNvGrpSpPr/>
          <p:nvPr/>
        </p:nvGrpSpPr>
        <p:grpSpPr>
          <a:xfrm>
            <a:off x="822894" y="2419982"/>
            <a:ext cx="1258537" cy="584775"/>
            <a:chOff x="1119187" y="1065422"/>
            <a:chExt cx="1592262" cy="446825"/>
          </a:xfrm>
        </p:grpSpPr>
        <p:sp>
          <p:nvSpPr>
            <p:cNvPr id="4" name="Double Bracket 3">
              <a:extLst>
                <a:ext uri="{FF2B5EF4-FFF2-40B4-BE49-F238E27FC236}">
                  <a16:creationId xmlns:a16="http://schemas.microsoft.com/office/drawing/2014/main" id="{D4491741-B419-24DB-5BB0-AAC532A27A35}"/>
                </a:ext>
              </a:extLst>
            </p:cNvPr>
            <p:cNvSpPr/>
            <p:nvPr/>
          </p:nvSpPr>
          <p:spPr>
            <a:xfrm>
              <a:off x="1203950" y="1090611"/>
              <a:ext cx="1398067" cy="410766"/>
            </a:xfrm>
            <a:prstGeom prst="bracketPair">
              <a:avLst/>
            </a:prstGeom>
            <a:ln w="57150">
              <a:solidFill>
                <a:srgbClr val="7A0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a:p>
          </p:txBody>
        </p:sp>
        <p:sp>
          <p:nvSpPr>
            <p:cNvPr id="5" name="TextBox 4">
              <a:extLst>
                <a:ext uri="{FF2B5EF4-FFF2-40B4-BE49-F238E27FC236}">
                  <a16:creationId xmlns:a16="http://schemas.microsoft.com/office/drawing/2014/main" id="{618945E5-E6F0-6F20-286A-A10FBD565540}"/>
                </a:ext>
              </a:extLst>
            </p:cNvPr>
            <p:cNvSpPr txBox="1"/>
            <p:nvPr/>
          </p:nvSpPr>
          <p:spPr>
            <a:xfrm>
              <a:off x="1119187" y="1065422"/>
              <a:ext cx="1592262" cy="44682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entury Gothic"/>
                  <a:cs typeface="Calibri"/>
                </a:rPr>
                <a:t> PC 1</a:t>
              </a:r>
              <a:endParaRPr lang="en-US" sz="3200" baseline="30000">
                <a:latin typeface="Century Gothic"/>
                <a:cs typeface="Calibri"/>
              </a:endParaRPr>
            </a:p>
          </p:txBody>
        </p:sp>
      </p:grpSp>
      <p:grpSp>
        <p:nvGrpSpPr>
          <p:cNvPr id="11" name="Group 10">
            <a:extLst>
              <a:ext uri="{FF2B5EF4-FFF2-40B4-BE49-F238E27FC236}">
                <a16:creationId xmlns:a16="http://schemas.microsoft.com/office/drawing/2014/main" id="{01989192-0856-CB69-260F-88829B5035A9}"/>
              </a:ext>
            </a:extLst>
          </p:cNvPr>
          <p:cNvGrpSpPr/>
          <p:nvPr/>
        </p:nvGrpSpPr>
        <p:grpSpPr>
          <a:xfrm>
            <a:off x="3162008" y="2452874"/>
            <a:ext cx="1254856" cy="584775"/>
            <a:chOff x="1119187" y="1059469"/>
            <a:chExt cx="1586438" cy="446825"/>
          </a:xfrm>
        </p:grpSpPr>
        <p:sp>
          <p:nvSpPr>
            <p:cNvPr id="8" name="Double Bracket 7">
              <a:extLst>
                <a:ext uri="{FF2B5EF4-FFF2-40B4-BE49-F238E27FC236}">
                  <a16:creationId xmlns:a16="http://schemas.microsoft.com/office/drawing/2014/main" id="{FD5E10BF-20F5-B32C-949A-2FDDD84FDEE1}"/>
                </a:ext>
              </a:extLst>
            </p:cNvPr>
            <p:cNvSpPr/>
            <p:nvPr/>
          </p:nvSpPr>
          <p:spPr>
            <a:xfrm>
              <a:off x="1203950" y="1084658"/>
              <a:ext cx="1501675" cy="410766"/>
            </a:xfrm>
            <a:prstGeom prst="bracketPair">
              <a:avLst/>
            </a:prstGeom>
            <a:ln w="57150">
              <a:solidFill>
                <a:srgbClr val="AB72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a:p>
          </p:txBody>
        </p:sp>
        <p:sp>
          <p:nvSpPr>
            <p:cNvPr id="10" name="TextBox 9">
              <a:extLst>
                <a:ext uri="{FF2B5EF4-FFF2-40B4-BE49-F238E27FC236}">
                  <a16:creationId xmlns:a16="http://schemas.microsoft.com/office/drawing/2014/main" id="{6A2B42A8-8431-BD3D-4A56-F551D0F16E60}"/>
                </a:ext>
              </a:extLst>
            </p:cNvPr>
            <p:cNvSpPr txBox="1"/>
            <p:nvPr/>
          </p:nvSpPr>
          <p:spPr>
            <a:xfrm>
              <a:off x="1119187" y="1059469"/>
              <a:ext cx="1582843" cy="44682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entury Gothic"/>
                  <a:cs typeface="Calibri"/>
                </a:rPr>
                <a:t> PC 2</a:t>
              </a:r>
              <a:endParaRPr lang="en-US" sz="3200" baseline="30000">
                <a:latin typeface="Century Gothic"/>
                <a:cs typeface="Calibri"/>
              </a:endParaRPr>
            </a:p>
          </p:txBody>
        </p:sp>
      </p:grpSp>
      <p:grpSp>
        <p:nvGrpSpPr>
          <p:cNvPr id="16" name="Group 15">
            <a:extLst>
              <a:ext uri="{FF2B5EF4-FFF2-40B4-BE49-F238E27FC236}">
                <a16:creationId xmlns:a16="http://schemas.microsoft.com/office/drawing/2014/main" id="{C1282A5E-F855-B396-986A-6C55E155745F}"/>
              </a:ext>
            </a:extLst>
          </p:cNvPr>
          <p:cNvGrpSpPr/>
          <p:nvPr/>
        </p:nvGrpSpPr>
        <p:grpSpPr>
          <a:xfrm>
            <a:off x="5440574" y="2419985"/>
            <a:ext cx="1504328" cy="584775"/>
            <a:chOff x="1119187" y="1071375"/>
            <a:chExt cx="1903087" cy="446824"/>
          </a:xfrm>
        </p:grpSpPr>
        <p:sp>
          <p:nvSpPr>
            <p:cNvPr id="13" name="Double Bracket 12">
              <a:extLst>
                <a:ext uri="{FF2B5EF4-FFF2-40B4-BE49-F238E27FC236}">
                  <a16:creationId xmlns:a16="http://schemas.microsoft.com/office/drawing/2014/main" id="{7E48E50C-C15F-F60E-A668-5954CC12B157}"/>
                </a:ext>
              </a:extLst>
            </p:cNvPr>
            <p:cNvSpPr/>
            <p:nvPr/>
          </p:nvSpPr>
          <p:spPr>
            <a:xfrm>
              <a:off x="1203950" y="1090611"/>
              <a:ext cx="1511094" cy="410766"/>
            </a:xfrm>
            <a:prstGeom prst="bracketPair">
              <a:avLst/>
            </a:prstGeom>
            <a:ln w="571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a:p>
          </p:txBody>
        </p:sp>
        <p:sp>
          <p:nvSpPr>
            <p:cNvPr id="14" name="TextBox 13">
              <a:extLst>
                <a:ext uri="{FF2B5EF4-FFF2-40B4-BE49-F238E27FC236}">
                  <a16:creationId xmlns:a16="http://schemas.microsoft.com/office/drawing/2014/main" id="{55344D6C-6B27-5995-C10D-971BCD4313C1}"/>
                </a:ext>
              </a:extLst>
            </p:cNvPr>
            <p:cNvSpPr txBox="1"/>
            <p:nvPr/>
          </p:nvSpPr>
          <p:spPr>
            <a:xfrm>
              <a:off x="1119187" y="1071375"/>
              <a:ext cx="1903087" cy="44682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entury Gothic"/>
                  <a:cs typeface="Calibri"/>
                </a:rPr>
                <a:t> PC 3 </a:t>
              </a:r>
              <a:endParaRPr lang="en-US" sz="3200" baseline="30000">
                <a:latin typeface="Century Gothic"/>
                <a:cs typeface="Calibri"/>
              </a:endParaRPr>
            </a:p>
          </p:txBody>
        </p:sp>
      </p:grpSp>
      <p:grpSp>
        <p:nvGrpSpPr>
          <p:cNvPr id="26" name="Group 25">
            <a:extLst>
              <a:ext uri="{FF2B5EF4-FFF2-40B4-BE49-F238E27FC236}">
                <a16:creationId xmlns:a16="http://schemas.microsoft.com/office/drawing/2014/main" id="{ACCB3EDB-A2EC-E2A6-094E-EC27B7F47BB1}"/>
              </a:ext>
            </a:extLst>
          </p:cNvPr>
          <p:cNvGrpSpPr/>
          <p:nvPr/>
        </p:nvGrpSpPr>
        <p:grpSpPr>
          <a:xfrm>
            <a:off x="7725368" y="2419985"/>
            <a:ext cx="1662233" cy="584775"/>
            <a:chOff x="1138173" y="1071375"/>
            <a:chExt cx="2100885" cy="446824"/>
          </a:xfrm>
        </p:grpSpPr>
        <p:sp>
          <p:nvSpPr>
            <p:cNvPr id="19" name="Double Bracket 18">
              <a:extLst>
                <a:ext uri="{FF2B5EF4-FFF2-40B4-BE49-F238E27FC236}">
                  <a16:creationId xmlns:a16="http://schemas.microsoft.com/office/drawing/2014/main" id="{F6EF4640-C65D-2734-A136-CD129D13BB49}"/>
                </a:ext>
              </a:extLst>
            </p:cNvPr>
            <p:cNvSpPr/>
            <p:nvPr/>
          </p:nvSpPr>
          <p:spPr>
            <a:xfrm>
              <a:off x="1203950" y="1090611"/>
              <a:ext cx="1511094" cy="410766"/>
            </a:xfrm>
            <a:prstGeom prst="bracketPair">
              <a:avLst/>
            </a:prstGeom>
            <a:ln w="57150">
              <a:solidFill>
                <a:srgbClr val="00297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a:p>
          </p:txBody>
        </p:sp>
        <p:sp>
          <p:nvSpPr>
            <p:cNvPr id="20" name="TextBox 19">
              <a:extLst>
                <a:ext uri="{FF2B5EF4-FFF2-40B4-BE49-F238E27FC236}">
                  <a16:creationId xmlns:a16="http://schemas.microsoft.com/office/drawing/2014/main" id="{4B0DF68A-7442-BB13-5152-CC6271FBADBE}"/>
                </a:ext>
              </a:extLst>
            </p:cNvPr>
            <p:cNvSpPr txBox="1"/>
            <p:nvPr/>
          </p:nvSpPr>
          <p:spPr>
            <a:xfrm>
              <a:off x="1138173" y="1071375"/>
              <a:ext cx="2100885" cy="44682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entury Gothic"/>
                  <a:cs typeface="Calibri"/>
                </a:rPr>
                <a:t> PC 4 </a:t>
              </a:r>
              <a:endParaRPr lang="en-US" sz="3200" baseline="30000">
                <a:latin typeface="Century Gothic"/>
                <a:cs typeface="Calibri"/>
              </a:endParaRPr>
            </a:p>
          </p:txBody>
        </p:sp>
      </p:grpSp>
      <p:grpSp>
        <p:nvGrpSpPr>
          <p:cNvPr id="30" name="Group 29">
            <a:extLst>
              <a:ext uri="{FF2B5EF4-FFF2-40B4-BE49-F238E27FC236}">
                <a16:creationId xmlns:a16="http://schemas.microsoft.com/office/drawing/2014/main" id="{5DC449C2-EC4C-154B-4D02-CEC46360049C}"/>
              </a:ext>
            </a:extLst>
          </p:cNvPr>
          <p:cNvGrpSpPr/>
          <p:nvPr/>
        </p:nvGrpSpPr>
        <p:grpSpPr>
          <a:xfrm>
            <a:off x="10186260" y="2419985"/>
            <a:ext cx="1422396" cy="584775"/>
            <a:chOff x="1119187" y="1071375"/>
            <a:chExt cx="1799477" cy="446824"/>
          </a:xfrm>
        </p:grpSpPr>
        <p:sp>
          <p:nvSpPr>
            <p:cNvPr id="28" name="Double Bracket 27">
              <a:extLst>
                <a:ext uri="{FF2B5EF4-FFF2-40B4-BE49-F238E27FC236}">
                  <a16:creationId xmlns:a16="http://schemas.microsoft.com/office/drawing/2014/main" id="{B1F81FD0-CC8B-B2D6-451E-64DED10934B3}"/>
                </a:ext>
              </a:extLst>
            </p:cNvPr>
            <p:cNvSpPr/>
            <p:nvPr/>
          </p:nvSpPr>
          <p:spPr>
            <a:xfrm>
              <a:off x="1203950" y="1090611"/>
              <a:ext cx="1511094" cy="410766"/>
            </a:xfrm>
            <a:prstGeom prst="bracketPair">
              <a:avLst/>
            </a:prstGeom>
            <a:ln w="57150">
              <a:solidFill>
                <a:srgbClr val="6100A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a:p>
          </p:txBody>
        </p:sp>
        <p:sp>
          <p:nvSpPr>
            <p:cNvPr id="29" name="TextBox 28">
              <a:extLst>
                <a:ext uri="{FF2B5EF4-FFF2-40B4-BE49-F238E27FC236}">
                  <a16:creationId xmlns:a16="http://schemas.microsoft.com/office/drawing/2014/main" id="{EC4A142D-0FBB-1414-2EC3-8F86EB37269E}"/>
                </a:ext>
              </a:extLst>
            </p:cNvPr>
            <p:cNvSpPr txBox="1"/>
            <p:nvPr/>
          </p:nvSpPr>
          <p:spPr>
            <a:xfrm>
              <a:off x="1119187" y="1071375"/>
              <a:ext cx="1799477" cy="44682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latin typeface="Century Gothic"/>
                  <a:cs typeface="Calibri"/>
                </a:rPr>
                <a:t> PC 5 </a:t>
              </a:r>
              <a:endParaRPr lang="en-US" sz="3200" baseline="30000">
                <a:latin typeface="Century Gothic"/>
                <a:cs typeface="Calibri"/>
              </a:endParaRPr>
            </a:p>
          </p:txBody>
        </p:sp>
      </p:grpSp>
    </p:spTree>
    <p:extLst>
      <p:ext uri="{BB962C8B-B14F-4D97-AF65-F5344CB8AC3E}">
        <p14:creationId xmlns:p14="http://schemas.microsoft.com/office/powerpoint/2010/main" val="3467286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282947" y="195928"/>
            <a:ext cx="109182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HEAT VULNERABILITY: </a:t>
            </a:r>
            <a:r>
              <a:rPr lang="en-US" sz="4000" b="1">
                <a:solidFill>
                  <a:srgbClr val="6100AB"/>
                </a:solidFill>
                <a:latin typeface="Century Gothic"/>
                <a:cs typeface="Calibri"/>
              </a:rPr>
              <a:t>INDEX COMPARISON</a:t>
            </a:r>
            <a:endParaRPr lang="en-US">
              <a:solidFill>
                <a:srgbClr val="6100AB"/>
              </a:solidFill>
              <a:cs typeface="Calibri" panose="020F0502020204030204"/>
            </a:endParaRPr>
          </a:p>
        </p:txBody>
      </p:sp>
      <p:pic>
        <p:nvPicPr>
          <p:cNvPr id="6" name="Picture 6" descr="A picture containing map&#10;&#10;Description automatically generated">
            <a:extLst>
              <a:ext uri="{FF2B5EF4-FFF2-40B4-BE49-F238E27FC236}">
                <a16:creationId xmlns:a16="http://schemas.microsoft.com/office/drawing/2014/main" id="{3BBC6E08-4226-ECD6-2CFD-777FF4CF9BC0}"/>
              </a:ext>
            </a:extLst>
          </p:cNvPr>
          <p:cNvPicPr>
            <a:picLocks noChangeAspect="1"/>
          </p:cNvPicPr>
          <p:nvPr/>
        </p:nvPicPr>
        <p:blipFill>
          <a:blip r:embed="rId3"/>
          <a:stretch>
            <a:fillRect/>
          </a:stretch>
        </p:blipFill>
        <p:spPr>
          <a:xfrm>
            <a:off x="5949019" y="1360219"/>
            <a:ext cx="2904949" cy="4950081"/>
          </a:xfrm>
          <a:prstGeom prst="rect">
            <a:avLst/>
          </a:prstGeom>
        </p:spPr>
      </p:pic>
      <p:sp>
        <p:nvSpPr>
          <p:cNvPr id="7" name="TextBox 6">
            <a:extLst>
              <a:ext uri="{FF2B5EF4-FFF2-40B4-BE49-F238E27FC236}">
                <a16:creationId xmlns:a16="http://schemas.microsoft.com/office/drawing/2014/main" id="{EE9C85A4-3F78-B431-8ABD-8300A48683B4}"/>
              </a:ext>
            </a:extLst>
          </p:cNvPr>
          <p:cNvSpPr txBox="1"/>
          <p:nvPr/>
        </p:nvSpPr>
        <p:spPr>
          <a:xfrm>
            <a:off x="2998447" y="933178"/>
            <a:ext cx="28998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cs typeface="Calibri"/>
              </a:rPr>
              <a:t>Our index:</a:t>
            </a:r>
            <a:endParaRPr lang="en-US" sz="2000">
              <a:solidFill>
                <a:schemeClr val="tx1">
                  <a:lumMod val="75000"/>
                  <a:lumOff val="25000"/>
                </a:schemeClr>
              </a:solidFill>
              <a:latin typeface="Century Gothic"/>
            </a:endParaRPr>
          </a:p>
        </p:txBody>
      </p:sp>
      <p:sp>
        <p:nvSpPr>
          <p:cNvPr id="8" name="TextBox 7">
            <a:extLst>
              <a:ext uri="{FF2B5EF4-FFF2-40B4-BE49-F238E27FC236}">
                <a16:creationId xmlns:a16="http://schemas.microsoft.com/office/drawing/2014/main" id="{805DDF7B-002C-18FE-0134-27184B23485A}"/>
              </a:ext>
            </a:extLst>
          </p:cNvPr>
          <p:cNvSpPr txBox="1"/>
          <p:nvPr/>
        </p:nvSpPr>
        <p:spPr>
          <a:xfrm>
            <a:off x="6172422" y="925666"/>
            <a:ext cx="289983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1">
                    <a:lumMod val="75000"/>
                    <a:lumOff val="25000"/>
                  </a:schemeClr>
                </a:solidFill>
                <a:latin typeface="Century Gothic"/>
                <a:cs typeface="Calibri"/>
              </a:rPr>
              <a:t>Groundwork index:</a:t>
            </a:r>
            <a:endParaRPr lang="en-US" sz="2000">
              <a:solidFill>
                <a:schemeClr val="tx1">
                  <a:lumMod val="75000"/>
                  <a:lumOff val="25000"/>
                </a:schemeClr>
              </a:solidFill>
              <a:latin typeface="Century Gothic"/>
            </a:endParaRPr>
          </a:p>
        </p:txBody>
      </p:sp>
      <p:pic>
        <p:nvPicPr>
          <p:cNvPr id="10" name="Picture 9" descr="Shape, rectangle&#10;&#10;Description automatically generated">
            <a:extLst>
              <a:ext uri="{FF2B5EF4-FFF2-40B4-BE49-F238E27FC236}">
                <a16:creationId xmlns:a16="http://schemas.microsoft.com/office/drawing/2014/main" id="{59AB0FE5-E241-1827-71B7-60FEB69E2899}"/>
              </a:ext>
            </a:extLst>
          </p:cNvPr>
          <p:cNvPicPr>
            <a:picLocks noChangeAspect="1"/>
          </p:cNvPicPr>
          <p:nvPr/>
        </p:nvPicPr>
        <p:blipFill rotWithShape="1">
          <a:blip r:embed="rId4"/>
          <a:srcRect l="1282" t="1691" r="4781" b="847"/>
          <a:stretch/>
        </p:blipFill>
        <p:spPr>
          <a:xfrm rot="10800000">
            <a:off x="9274229" y="4283343"/>
            <a:ext cx="439895" cy="1677645"/>
          </a:xfrm>
          <a:prstGeom prst="rect">
            <a:avLst/>
          </a:prstGeom>
        </p:spPr>
      </p:pic>
      <p:sp>
        <p:nvSpPr>
          <p:cNvPr id="12" name="TextBox 3">
            <a:extLst>
              <a:ext uri="{FF2B5EF4-FFF2-40B4-BE49-F238E27FC236}">
                <a16:creationId xmlns:a16="http://schemas.microsoft.com/office/drawing/2014/main" id="{D04CE2A6-F251-19E6-C8DB-DCB5E7907781}"/>
              </a:ext>
            </a:extLst>
          </p:cNvPr>
          <p:cNvSpPr txBox="1"/>
          <p:nvPr/>
        </p:nvSpPr>
        <p:spPr>
          <a:xfrm>
            <a:off x="9766184" y="4248130"/>
            <a:ext cx="1406997"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rgbClr val="3F3F3F"/>
                </a:solidFill>
                <a:latin typeface="Century Gothic"/>
              </a:rPr>
              <a:t>Higher</a:t>
            </a:r>
            <a:endParaRPr lang="en-US"/>
          </a:p>
          <a:p>
            <a:r>
              <a:rPr lang="en-US" sz="1600">
                <a:solidFill>
                  <a:srgbClr val="3F3F3F"/>
                </a:solidFill>
                <a:latin typeface="Century Gothic"/>
              </a:rPr>
              <a:t>Vulnerability</a:t>
            </a:r>
            <a:endParaRPr lang="en-US"/>
          </a:p>
        </p:txBody>
      </p:sp>
      <p:sp>
        <p:nvSpPr>
          <p:cNvPr id="14" name="TextBox 4">
            <a:extLst>
              <a:ext uri="{FF2B5EF4-FFF2-40B4-BE49-F238E27FC236}">
                <a16:creationId xmlns:a16="http://schemas.microsoft.com/office/drawing/2014/main" id="{E894E523-D212-8467-D05E-E1D431A90E76}"/>
              </a:ext>
            </a:extLst>
          </p:cNvPr>
          <p:cNvSpPr txBox="1"/>
          <p:nvPr/>
        </p:nvSpPr>
        <p:spPr>
          <a:xfrm>
            <a:off x="9766241" y="5417832"/>
            <a:ext cx="141390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rgbClr val="3F3F3F"/>
                </a:solidFill>
                <a:latin typeface="Century Gothic"/>
              </a:rPr>
              <a:t>Lower </a:t>
            </a:r>
            <a:endParaRPr lang="en-US"/>
          </a:p>
          <a:p>
            <a:r>
              <a:rPr lang="en-US" sz="1600">
                <a:solidFill>
                  <a:srgbClr val="3F3F3F"/>
                </a:solidFill>
                <a:latin typeface="Century Gothic"/>
              </a:rPr>
              <a:t>Vulnerability</a:t>
            </a:r>
            <a:endParaRPr lang="en-US"/>
          </a:p>
        </p:txBody>
      </p:sp>
      <p:pic>
        <p:nvPicPr>
          <p:cNvPr id="9" name="Picture 10" descr="A picture containing map&#10;&#10;Description automatically generated">
            <a:extLst>
              <a:ext uri="{FF2B5EF4-FFF2-40B4-BE49-F238E27FC236}">
                <a16:creationId xmlns:a16="http://schemas.microsoft.com/office/drawing/2014/main" id="{A9F4F0BD-D544-446F-FCC5-7A9316DFCE2E}"/>
              </a:ext>
            </a:extLst>
          </p:cNvPr>
          <p:cNvPicPr>
            <a:picLocks noChangeAspect="1"/>
          </p:cNvPicPr>
          <p:nvPr/>
        </p:nvPicPr>
        <p:blipFill>
          <a:blip r:embed="rId5"/>
          <a:stretch>
            <a:fillRect/>
          </a:stretch>
        </p:blipFill>
        <p:spPr>
          <a:xfrm>
            <a:off x="2521420" y="1365473"/>
            <a:ext cx="2935719" cy="4948441"/>
          </a:xfrm>
          <a:prstGeom prst="rect">
            <a:avLst/>
          </a:prstGeom>
        </p:spPr>
      </p:pic>
    </p:spTree>
    <p:extLst>
      <p:ext uri="{BB962C8B-B14F-4D97-AF65-F5344CB8AC3E}">
        <p14:creationId xmlns:p14="http://schemas.microsoft.com/office/powerpoint/2010/main" val="3634957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281357" y="219082"/>
            <a:ext cx="57555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URBAN HEAT ISLANDS</a:t>
            </a:r>
            <a:endParaRPr lang="en-US"/>
          </a:p>
        </p:txBody>
      </p:sp>
      <p:grpSp>
        <p:nvGrpSpPr>
          <p:cNvPr id="5" name="Group 4">
            <a:extLst>
              <a:ext uri="{FF2B5EF4-FFF2-40B4-BE49-F238E27FC236}">
                <a16:creationId xmlns:a16="http://schemas.microsoft.com/office/drawing/2014/main" id="{3E520EA8-AD50-4349-8EF2-EC13EDBC3CCD}"/>
              </a:ext>
            </a:extLst>
          </p:cNvPr>
          <p:cNvGrpSpPr/>
          <p:nvPr/>
        </p:nvGrpSpPr>
        <p:grpSpPr>
          <a:xfrm>
            <a:off x="1065220" y="1826895"/>
            <a:ext cx="10061560" cy="4856685"/>
            <a:chOff x="596913" y="1826895"/>
            <a:chExt cx="10061560" cy="4856685"/>
          </a:xfrm>
        </p:grpSpPr>
        <p:pic>
          <p:nvPicPr>
            <p:cNvPr id="190" name="Picture 190" descr="A picture containing stationary, worm, cookie cutter, paper clip&#10;&#10;Description automatically generated">
              <a:extLst>
                <a:ext uri="{FF2B5EF4-FFF2-40B4-BE49-F238E27FC236}">
                  <a16:creationId xmlns:a16="http://schemas.microsoft.com/office/drawing/2014/main" id="{2C1C037C-D048-6C25-929A-5AE1ED5813F0}"/>
                </a:ext>
              </a:extLst>
            </p:cNvPr>
            <p:cNvPicPr>
              <a:picLocks noChangeAspect="1"/>
            </p:cNvPicPr>
            <p:nvPr/>
          </p:nvPicPr>
          <p:blipFill>
            <a:blip r:embed="rId3"/>
            <a:stretch>
              <a:fillRect/>
            </a:stretch>
          </p:blipFill>
          <p:spPr>
            <a:xfrm>
              <a:off x="1283494" y="1826895"/>
              <a:ext cx="9374979" cy="2793446"/>
            </a:xfrm>
            <a:prstGeom prst="rect">
              <a:avLst/>
            </a:prstGeom>
          </p:spPr>
        </p:pic>
        <p:grpSp>
          <p:nvGrpSpPr>
            <p:cNvPr id="175" name="Group 174">
              <a:extLst>
                <a:ext uri="{FF2B5EF4-FFF2-40B4-BE49-F238E27FC236}">
                  <a16:creationId xmlns:a16="http://schemas.microsoft.com/office/drawing/2014/main" id="{FE4A9834-849C-5B83-8314-229D16223D2D}"/>
                </a:ext>
              </a:extLst>
            </p:cNvPr>
            <p:cNvGrpSpPr/>
            <p:nvPr/>
          </p:nvGrpSpPr>
          <p:grpSpPr>
            <a:xfrm>
              <a:off x="2149636" y="4469822"/>
              <a:ext cx="450271" cy="1030431"/>
              <a:chOff x="1721012" y="3560618"/>
              <a:chExt cx="675407" cy="909204"/>
            </a:xfrm>
          </p:grpSpPr>
          <p:grpSp>
            <p:nvGrpSpPr>
              <p:cNvPr id="176" name="Group 175">
                <a:extLst>
                  <a:ext uri="{FF2B5EF4-FFF2-40B4-BE49-F238E27FC236}">
                    <a16:creationId xmlns:a16="http://schemas.microsoft.com/office/drawing/2014/main" id="{7E1E182E-E0C3-4E5D-E72A-DD85888ADEB9}"/>
                  </a:ext>
                </a:extLst>
              </p:cNvPr>
              <p:cNvGrpSpPr/>
              <p:nvPr/>
            </p:nvGrpSpPr>
            <p:grpSpPr>
              <a:xfrm>
                <a:off x="1721012" y="3560618"/>
                <a:ext cx="675407" cy="909204"/>
                <a:chOff x="1721012" y="3560618"/>
                <a:chExt cx="675407" cy="909204"/>
              </a:xfrm>
            </p:grpSpPr>
            <p:sp>
              <p:nvSpPr>
                <p:cNvPr id="178" name="Isosceles Triangle 177">
                  <a:extLst>
                    <a:ext uri="{FF2B5EF4-FFF2-40B4-BE49-F238E27FC236}">
                      <a16:creationId xmlns:a16="http://schemas.microsoft.com/office/drawing/2014/main" id="{F9440CB5-4FF6-20B4-5937-0D7DDD6DDE15}"/>
                    </a:ext>
                  </a:extLst>
                </p:cNvPr>
                <p:cNvSpPr/>
                <p:nvPr/>
              </p:nvSpPr>
              <p:spPr>
                <a:xfrm>
                  <a:off x="1772967" y="3829051"/>
                  <a:ext cx="567168" cy="372341"/>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Isosceles Triangle 178">
                  <a:extLst>
                    <a:ext uri="{FF2B5EF4-FFF2-40B4-BE49-F238E27FC236}">
                      <a16:creationId xmlns:a16="http://schemas.microsoft.com/office/drawing/2014/main" id="{A3441938-C050-80D4-C6DC-53AD2E330E20}"/>
                    </a:ext>
                  </a:extLst>
                </p:cNvPr>
                <p:cNvSpPr/>
                <p:nvPr/>
              </p:nvSpPr>
              <p:spPr>
                <a:xfrm>
                  <a:off x="1721012" y="3984913"/>
                  <a:ext cx="675407" cy="484909"/>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Isosceles Triangle 179">
                  <a:extLst>
                    <a:ext uri="{FF2B5EF4-FFF2-40B4-BE49-F238E27FC236}">
                      <a16:creationId xmlns:a16="http://schemas.microsoft.com/office/drawing/2014/main" id="{9340E2A8-C500-3F88-43B6-B46B13859C26}"/>
                    </a:ext>
                  </a:extLst>
                </p:cNvPr>
                <p:cNvSpPr/>
                <p:nvPr/>
              </p:nvSpPr>
              <p:spPr>
                <a:xfrm>
                  <a:off x="1863888" y="3560618"/>
                  <a:ext cx="385328" cy="225137"/>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Isosceles Triangle 176">
                <a:extLst>
                  <a:ext uri="{FF2B5EF4-FFF2-40B4-BE49-F238E27FC236}">
                    <a16:creationId xmlns:a16="http://schemas.microsoft.com/office/drawing/2014/main" id="{2A18E4CA-121A-C558-2119-84EEBAFC3B65}"/>
                  </a:ext>
                </a:extLst>
              </p:cNvPr>
              <p:cNvSpPr/>
              <p:nvPr/>
            </p:nvSpPr>
            <p:spPr>
              <a:xfrm>
                <a:off x="1829251" y="3673186"/>
                <a:ext cx="454600" cy="311727"/>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a16="http://schemas.microsoft.com/office/drawing/2014/main" id="{34DE8D16-DE5C-3BE2-405D-8FDC5277640D}"/>
                </a:ext>
              </a:extLst>
            </p:cNvPr>
            <p:cNvGrpSpPr/>
            <p:nvPr/>
          </p:nvGrpSpPr>
          <p:grpSpPr>
            <a:xfrm>
              <a:off x="1699363" y="4707946"/>
              <a:ext cx="450271" cy="848590"/>
              <a:chOff x="1721012" y="3560618"/>
              <a:chExt cx="675407" cy="909204"/>
            </a:xfrm>
          </p:grpSpPr>
          <p:sp>
            <p:nvSpPr>
              <p:cNvPr id="171" name="Isosceles Triangle 170">
                <a:extLst>
                  <a:ext uri="{FF2B5EF4-FFF2-40B4-BE49-F238E27FC236}">
                    <a16:creationId xmlns:a16="http://schemas.microsoft.com/office/drawing/2014/main" id="{C3CFD497-97CE-9E25-CE9B-F12AA7F83FBA}"/>
                  </a:ext>
                </a:extLst>
              </p:cNvPr>
              <p:cNvSpPr/>
              <p:nvPr/>
            </p:nvSpPr>
            <p:spPr>
              <a:xfrm>
                <a:off x="1829251" y="3673186"/>
                <a:ext cx="454600" cy="311727"/>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a:extLst>
                  <a:ext uri="{FF2B5EF4-FFF2-40B4-BE49-F238E27FC236}">
                    <a16:creationId xmlns:a16="http://schemas.microsoft.com/office/drawing/2014/main" id="{B63281D6-74D4-EA29-B06B-FC1916B35BAC}"/>
                  </a:ext>
                </a:extLst>
              </p:cNvPr>
              <p:cNvGrpSpPr/>
              <p:nvPr/>
            </p:nvGrpSpPr>
            <p:grpSpPr>
              <a:xfrm>
                <a:off x="1721012" y="3560618"/>
                <a:ext cx="675407" cy="909204"/>
                <a:chOff x="1721012" y="3560618"/>
                <a:chExt cx="675407" cy="909204"/>
              </a:xfrm>
            </p:grpSpPr>
            <p:sp>
              <p:nvSpPr>
                <p:cNvPr id="172" name="Isosceles Triangle 171">
                  <a:extLst>
                    <a:ext uri="{FF2B5EF4-FFF2-40B4-BE49-F238E27FC236}">
                      <a16:creationId xmlns:a16="http://schemas.microsoft.com/office/drawing/2014/main" id="{68EFEAA8-3299-4001-55AF-DF055EC154C7}"/>
                    </a:ext>
                  </a:extLst>
                </p:cNvPr>
                <p:cNvSpPr/>
                <p:nvPr/>
              </p:nvSpPr>
              <p:spPr>
                <a:xfrm>
                  <a:off x="1772967" y="3829051"/>
                  <a:ext cx="567168" cy="372341"/>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a:extLst>
                    <a:ext uri="{FF2B5EF4-FFF2-40B4-BE49-F238E27FC236}">
                      <a16:creationId xmlns:a16="http://schemas.microsoft.com/office/drawing/2014/main" id="{C9BCA0CB-171D-C5AD-D1AE-F4A829174B33}"/>
                    </a:ext>
                  </a:extLst>
                </p:cNvPr>
                <p:cNvSpPr/>
                <p:nvPr/>
              </p:nvSpPr>
              <p:spPr>
                <a:xfrm>
                  <a:off x="1721012" y="3984913"/>
                  <a:ext cx="675407" cy="484909"/>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a:extLst>
                    <a:ext uri="{FF2B5EF4-FFF2-40B4-BE49-F238E27FC236}">
                      <a16:creationId xmlns:a16="http://schemas.microsoft.com/office/drawing/2014/main" id="{86FF711B-E43C-EB84-C062-AD451329D8F4}"/>
                    </a:ext>
                  </a:extLst>
                </p:cNvPr>
                <p:cNvSpPr/>
                <p:nvPr/>
              </p:nvSpPr>
              <p:spPr>
                <a:xfrm>
                  <a:off x="1863888" y="3560618"/>
                  <a:ext cx="385328" cy="225137"/>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a:extLst>
                <a:ext uri="{FF2B5EF4-FFF2-40B4-BE49-F238E27FC236}">
                  <a16:creationId xmlns:a16="http://schemas.microsoft.com/office/drawing/2014/main" id="{A159A26D-EE38-41C4-ECB3-21F6F35B5E3A}"/>
                </a:ext>
              </a:extLst>
            </p:cNvPr>
            <p:cNvGrpSpPr/>
            <p:nvPr/>
          </p:nvGrpSpPr>
          <p:grpSpPr>
            <a:xfrm>
              <a:off x="3360250" y="4882139"/>
              <a:ext cx="977630" cy="991181"/>
              <a:chOff x="1182309" y="3817176"/>
              <a:chExt cx="1549130" cy="1440972"/>
            </a:xfrm>
          </p:grpSpPr>
          <p:sp>
            <p:nvSpPr>
              <p:cNvPr id="24" name="Cloud 23">
                <a:extLst>
                  <a:ext uri="{FF2B5EF4-FFF2-40B4-BE49-F238E27FC236}">
                    <a16:creationId xmlns:a16="http://schemas.microsoft.com/office/drawing/2014/main" id="{10F765CA-48F4-B0C3-B63A-72D8D061FB6D}"/>
                  </a:ext>
                </a:extLst>
              </p:cNvPr>
              <p:cNvSpPr/>
              <p:nvPr/>
            </p:nvSpPr>
            <p:spPr>
              <a:xfrm rot="16020000">
                <a:off x="1816382" y="3787397"/>
                <a:ext cx="774754" cy="834311"/>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0" name="Group 29">
                <a:extLst>
                  <a:ext uri="{FF2B5EF4-FFF2-40B4-BE49-F238E27FC236}">
                    <a16:creationId xmlns:a16="http://schemas.microsoft.com/office/drawing/2014/main" id="{FB88F920-AB40-18BE-AE09-BA34DC7EE065}"/>
                  </a:ext>
                </a:extLst>
              </p:cNvPr>
              <p:cNvGrpSpPr/>
              <p:nvPr/>
            </p:nvGrpSpPr>
            <p:grpSpPr>
              <a:xfrm>
                <a:off x="1182309" y="4215675"/>
                <a:ext cx="908243" cy="1031682"/>
                <a:chOff x="1182309" y="4215675"/>
                <a:chExt cx="908243" cy="1031682"/>
              </a:xfrm>
            </p:grpSpPr>
            <p:sp>
              <p:nvSpPr>
                <p:cNvPr id="13" name="Rectangle 12">
                  <a:extLst>
                    <a:ext uri="{FF2B5EF4-FFF2-40B4-BE49-F238E27FC236}">
                      <a16:creationId xmlns:a16="http://schemas.microsoft.com/office/drawing/2014/main" id="{10B1D8C1-D087-F22A-0D5A-F43459CF144F}"/>
                    </a:ext>
                  </a:extLst>
                </p:cNvPr>
                <p:cNvSpPr/>
                <p:nvPr/>
              </p:nvSpPr>
              <p:spPr>
                <a:xfrm>
                  <a:off x="1542052" y="4558993"/>
                  <a:ext cx="188548" cy="688364"/>
                </a:xfrm>
                <a:prstGeom prst="rect">
                  <a:avLst/>
                </a:prstGeom>
                <a:solidFill>
                  <a:srgbClr val="A68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FA031066-2A39-CF8C-8818-9B7DD31F8B68}"/>
                    </a:ext>
                  </a:extLst>
                </p:cNvPr>
                <p:cNvSpPr/>
                <p:nvPr/>
              </p:nvSpPr>
              <p:spPr>
                <a:xfrm>
                  <a:off x="1182309" y="4215675"/>
                  <a:ext cx="908243" cy="578457"/>
                </a:xfrm>
                <a:prstGeom prst="clou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9" name="Group 28">
                <a:extLst>
                  <a:ext uri="{FF2B5EF4-FFF2-40B4-BE49-F238E27FC236}">
                    <a16:creationId xmlns:a16="http://schemas.microsoft.com/office/drawing/2014/main" id="{C8F4E7A3-C2A5-244B-81A3-890E8A9DEA51}"/>
                  </a:ext>
                </a:extLst>
              </p:cNvPr>
              <p:cNvGrpSpPr/>
              <p:nvPr/>
            </p:nvGrpSpPr>
            <p:grpSpPr>
              <a:xfrm>
                <a:off x="1669089" y="4409240"/>
                <a:ext cx="1062350" cy="848908"/>
                <a:chOff x="1669089" y="4409240"/>
                <a:chExt cx="1062350" cy="848908"/>
              </a:xfrm>
            </p:grpSpPr>
            <p:sp>
              <p:nvSpPr>
                <p:cNvPr id="16" name="Rectangle 15">
                  <a:extLst>
                    <a:ext uri="{FF2B5EF4-FFF2-40B4-BE49-F238E27FC236}">
                      <a16:creationId xmlns:a16="http://schemas.microsoft.com/office/drawing/2014/main" id="{1C203363-3BB2-D945-DA39-EA866484335E}"/>
                    </a:ext>
                  </a:extLst>
                </p:cNvPr>
                <p:cNvSpPr/>
                <p:nvPr/>
              </p:nvSpPr>
              <p:spPr>
                <a:xfrm>
                  <a:off x="1818023" y="4719324"/>
                  <a:ext cx="767563" cy="5388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BC9559B2-DE4C-CFF0-1B2A-77D38718C21B}"/>
                    </a:ext>
                  </a:extLst>
                </p:cNvPr>
                <p:cNvSpPr/>
                <p:nvPr/>
              </p:nvSpPr>
              <p:spPr>
                <a:xfrm>
                  <a:off x="1669089" y="4409240"/>
                  <a:ext cx="1062350" cy="322599"/>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0096BAA-3F08-4E81-0E50-C687846F373D}"/>
                    </a:ext>
                  </a:extLst>
                </p:cNvPr>
                <p:cNvSpPr/>
                <p:nvPr/>
              </p:nvSpPr>
              <p:spPr>
                <a:xfrm>
                  <a:off x="2307830" y="4835777"/>
                  <a:ext cx="194672" cy="21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a:extLst>
                <a:ext uri="{FF2B5EF4-FFF2-40B4-BE49-F238E27FC236}">
                  <a16:creationId xmlns:a16="http://schemas.microsoft.com/office/drawing/2014/main" id="{763223B1-0487-AE85-AD45-59CFE5A72FC4}"/>
                </a:ext>
              </a:extLst>
            </p:cNvPr>
            <p:cNvGrpSpPr/>
            <p:nvPr/>
          </p:nvGrpSpPr>
          <p:grpSpPr>
            <a:xfrm>
              <a:off x="6557130" y="4943946"/>
              <a:ext cx="1777768" cy="1333159"/>
              <a:chOff x="301322" y="4847939"/>
              <a:chExt cx="2194138" cy="1618909"/>
            </a:xfrm>
          </p:grpSpPr>
          <p:grpSp>
            <p:nvGrpSpPr>
              <p:cNvPr id="28" name="Group 27">
                <a:extLst>
                  <a:ext uri="{FF2B5EF4-FFF2-40B4-BE49-F238E27FC236}">
                    <a16:creationId xmlns:a16="http://schemas.microsoft.com/office/drawing/2014/main" id="{486E9444-0401-906C-0858-A0C39CFADA05}"/>
                  </a:ext>
                </a:extLst>
              </p:cNvPr>
              <p:cNvGrpSpPr/>
              <p:nvPr/>
            </p:nvGrpSpPr>
            <p:grpSpPr>
              <a:xfrm>
                <a:off x="301322" y="5500790"/>
                <a:ext cx="2194138" cy="966058"/>
                <a:chOff x="3421629" y="4939024"/>
                <a:chExt cx="2194138" cy="966058"/>
              </a:xfrm>
            </p:grpSpPr>
            <p:sp>
              <p:nvSpPr>
                <p:cNvPr id="26" name="Oval 25">
                  <a:extLst>
                    <a:ext uri="{FF2B5EF4-FFF2-40B4-BE49-F238E27FC236}">
                      <a16:creationId xmlns:a16="http://schemas.microsoft.com/office/drawing/2014/main" id="{E1427420-54CC-BA68-83C6-76E4CDB32450}"/>
                    </a:ext>
                  </a:extLst>
                </p:cNvPr>
                <p:cNvSpPr/>
                <p:nvPr/>
              </p:nvSpPr>
              <p:spPr>
                <a:xfrm>
                  <a:off x="3423367" y="4939024"/>
                  <a:ext cx="2057956" cy="91217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F77EBE4-E407-F210-2D14-F6481442310D}"/>
                    </a:ext>
                  </a:extLst>
                </p:cNvPr>
                <p:cNvSpPr/>
                <p:nvPr/>
              </p:nvSpPr>
              <p:spPr>
                <a:xfrm>
                  <a:off x="3421629" y="5380523"/>
                  <a:ext cx="2194138" cy="524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FE982916-D64B-8586-CB63-EECE657BA860}"/>
                  </a:ext>
                </a:extLst>
              </p:cNvPr>
              <p:cNvGrpSpPr/>
              <p:nvPr/>
            </p:nvGrpSpPr>
            <p:grpSpPr>
              <a:xfrm>
                <a:off x="349679" y="4982194"/>
                <a:ext cx="708010" cy="762410"/>
                <a:chOff x="349679" y="4982194"/>
                <a:chExt cx="708010" cy="762410"/>
              </a:xfrm>
            </p:grpSpPr>
            <p:sp>
              <p:nvSpPr>
                <p:cNvPr id="33" name="Rectangle 32">
                  <a:extLst>
                    <a:ext uri="{FF2B5EF4-FFF2-40B4-BE49-F238E27FC236}">
                      <a16:creationId xmlns:a16="http://schemas.microsoft.com/office/drawing/2014/main" id="{3A32CE04-4A6F-1156-1ABD-F2A1DCCA9250}"/>
                    </a:ext>
                  </a:extLst>
                </p:cNvPr>
                <p:cNvSpPr/>
                <p:nvPr/>
              </p:nvSpPr>
              <p:spPr>
                <a:xfrm>
                  <a:off x="626540" y="5284283"/>
                  <a:ext cx="132928" cy="460321"/>
                </a:xfrm>
                <a:prstGeom prst="rect">
                  <a:avLst/>
                </a:prstGeom>
                <a:solidFill>
                  <a:srgbClr val="A68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D962CF91-4298-D42A-BA4F-2A17BE80A2B9}"/>
                    </a:ext>
                  </a:extLst>
                </p:cNvPr>
                <p:cNvSpPr/>
                <p:nvPr/>
              </p:nvSpPr>
              <p:spPr>
                <a:xfrm rot="480000">
                  <a:off x="349679" y="4982194"/>
                  <a:ext cx="708010" cy="383786"/>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0" name="Group 39">
                <a:extLst>
                  <a:ext uri="{FF2B5EF4-FFF2-40B4-BE49-F238E27FC236}">
                    <a16:creationId xmlns:a16="http://schemas.microsoft.com/office/drawing/2014/main" id="{901277D5-FA4D-8E50-815F-9B2C01A3DD9C}"/>
                  </a:ext>
                </a:extLst>
              </p:cNvPr>
              <p:cNvGrpSpPr/>
              <p:nvPr/>
            </p:nvGrpSpPr>
            <p:grpSpPr>
              <a:xfrm>
                <a:off x="835975" y="4847939"/>
                <a:ext cx="708010" cy="763176"/>
                <a:chOff x="835975" y="4847939"/>
                <a:chExt cx="708010" cy="763176"/>
              </a:xfrm>
            </p:grpSpPr>
            <p:sp>
              <p:nvSpPr>
                <p:cNvPr id="36" name="Rectangle 35">
                  <a:extLst>
                    <a:ext uri="{FF2B5EF4-FFF2-40B4-BE49-F238E27FC236}">
                      <a16:creationId xmlns:a16="http://schemas.microsoft.com/office/drawing/2014/main" id="{714BCB6A-356C-FA7A-8EF8-F111564EDB45}"/>
                    </a:ext>
                  </a:extLst>
                </p:cNvPr>
                <p:cNvSpPr/>
                <p:nvPr/>
              </p:nvSpPr>
              <p:spPr>
                <a:xfrm>
                  <a:off x="1104876" y="5150794"/>
                  <a:ext cx="132928" cy="460321"/>
                </a:xfrm>
                <a:prstGeom prst="rect">
                  <a:avLst/>
                </a:prstGeom>
                <a:solidFill>
                  <a:srgbClr val="A68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36">
                  <a:extLst>
                    <a:ext uri="{FF2B5EF4-FFF2-40B4-BE49-F238E27FC236}">
                      <a16:creationId xmlns:a16="http://schemas.microsoft.com/office/drawing/2014/main" id="{01CA455A-90C9-E46F-70AF-CAB86C2E7F3B}"/>
                    </a:ext>
                  </a:extLst>
                </p:cNvPr>
                <p:cNvSpPr/>
                <p:nvPr/>
              </p:nvSpPr>
              <p:spPr>
                <a:xfrm rot="10140000">
                  <a:off x="835975" y="4847939"/>
                  <a:ext cx="708010" cy="467216"/>
                </a:xfrm>
                <a:prstGeom prst="clou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1" name="Group 40">
                <a:extLst>
                  <a:ext uri="{FF2B5EF4-FFF2-40B4-BE49-F238E27FC236}">
                    <a16:creationId xmlns:a16="http://schemas.microsoft.com/office/drawing/2014/main" id="{2DF0F8FE-49CB-46AF-FCB5-8A865AC710E4}"/>
                  </a:ext>
                </a:extLst>
              </p:cNvPr>
              <p:cNvGrpSpPr/>
              <p:nvPr/>
            </p:nvGrpSpPr>
            <p:grpSpPr>
              <a:xfrm>
                <a:off x="1378553" y="5117416"/>
                <a:ext cx="489465" cy="638313"/>
                <a:chOff x="1378553" y="5117416"/>
                <a:chExt cx="489465" cy="638313"/>
              </a:xfrm>
            </p:grpSpPr>
            <p:sp>
              <p:nvSpPr>
                <p:cNvPr id="38" name="Rectangle 37">
                  <a:extLst>
                    <a:ext uri="{FF2B5EF4-FFF2-40B4-BE49-F238E27FC236}">
                      <a16:creationId xmlns:a16="http://schemas.microsoft.com/office/drawing/2014/main" id="{E7FAFE1F-F124-AEE0-37B8-B526C39CF7DA}"/>
                    </a:ext>
                  </a:extLst>
                </p:cNvPr>
                <p:cNvSpPr/>
                <p:nvPr/>
              </p:nvSpPr>
              <p:spPr>
                <a:xfrm>
                  <a:off x="1560963" y="5417772"/>
                  <a:ext cx="121804" cy="337957"/>
                </a:xfrm>
                <a:prstGeom prst="rect">
                  <a:avLst/>
                </a:prstGeom>
                <a:solidFill>
                  <a:srgbClr val="A68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a:extLst>
                    <a:ext uri="{FF2B5EF4-FFF2-40B4-BE49-F238E27FC236}">
                      <a16:creationId xmlns:a16="http://schemas.microsoft.com/office/drawing/2014/main" id="{F769D027-2DD0-568C-3D7A-94E85E1B9DA5}"/>
                    </a:ext>
                  </a:extLst>
                </p:cNvPr>
                <p:cNvSpPr/>
                <p:nvPr/>
              </p:nvSpPr>
              <p:spPr>
                <a:xfrm rot="-4860000">
                  <a:off x="1425018" y="5070951"/>
                  <a:ext cx="396536" cy="489465"/>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78" name="Group 77">
              <a:extLst>
                <a:ext uri="{FF2B5EF4-FFF2-40B4-BE49-F238E27FC236}">
                  <a16:creationId xmlns:a16="http://schemas.microsoft.com/office/drawing/2014/main" id="{6E994CB7-877B-1B05-7A1B-61D08E5EDA34}"/>
                </a:ext>
              </a:extLst>
            </p:cNvPr>
            <p:cNvGrpSpPr/>
            <p:nvPr/>
          </p:nvGrpSpPr>
          <p:grpSpPr>
            <a:xfrm>
              <a:off x="8585188" y="5410703"/>
              <a:ext cx="1739684" cy="457325"/>
              <a:chOff x="1157804" y="5455985"/>
              <a:chExt cx="2057184" cy="584325"/>
            </a:xfrm>
          </p:grpSpPr>
          <p:grpSp>
            <p:nvGrpSpPr>
              <p:cNvPr id="56" name="Group 55">
                <a:extLst>
                  <a:ext uri="{FF2B5EF4-FFF2-40B4-BE49-F238E27FC236}">
                    <a16:creationId xmlns:a16="http://schemas.microsoft.com/office/drawing/2014/main" id="{38E4B771-78A8-FB76-E510-10FE37186968}"/>
                  </a:ext>
                </a:extLst>
              </p:cNvPr>
              <p:cNvGrpSpPr/>
              <p:nvPr/>
            </p:nvGrpSpPr>
            <p:grpSpPr>
              <a:xfrm>
                <a:off x="1872179" y="5455985"/>
                <a:ext cx="670767" cy="584325"/>
                <a:chOff x="1669089" y="4409240"/>
                <a:chExt cx="1062350" cy="848908"/>
              </a:xfrm>
            </p:grpSpPr>
            <p:sp>
              <p:nvSpPr>
                <p:cNvPr id="57" name="Rectangle 56">
                  <a:extLst>
                    <a:ext uri="{FF2B5EF4-FFF2-40B4-BE49-F238E27FC236}">
                      <a16:creationId xmlns:a16="http://schemas.microsoft.com/office/drawing/2014/main" id="{7AB8B300-873A-1668-6A4C-DB1CD64B3D09}"/>
                    </a:ext>
                  </a:extLst>
                </p:cNvPr>
                <p:cNvSpPr/>
                <p:nvPr/>
              </p:nvSpPr>
              <p:spPr>
                <a:xfrm>
                  <a:off x="1818023" y="4719324"/>
                  <a:ext cx="767563" cy="5388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850A6112-EDB3-490C-2397-51B3132CA152}"/>
                    </a:ext>
                  </a:extLst>
                </p:cNvPr>
                <p:cNvSpPr/>
                <p:nvPr/>
              </p:nvSpPr>
              <p:spPr>
                <a:xfrm>
                  <a:off x="1669089" y="4409240"/>
                  <a:ext cx="1062350" cy="322599"/>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C397DFE-329D-4E6C-562B-9BAE32C01138}"/>
                    </a:ext>
                  </a:extLst>
                </p:cNvPr>
                <p:cNvSpPr/>
                <p:nvPr/>
              </p:nvSpPr>
              <p:spPr>
                <a:xfrm>
                  <a:off x="2307830" y="4835777"/>
                  <a:ext cx="194672" cy="21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DC72933D-664E-6CED-AA1E-5AF9AC2C7B5F}"/>
                  </a:ext>
                </a:extLst>
              </p:cNvPr>
              <p:cNvGrpSpPr/>
              <p:nvPr/>
            </p:nvGrpSpPr>
            <p:grpSpPr>
              <a:xfrm>
                <a:off x="1157804" y="5455985"/>
                <a:ext cx="670767" cy="584325"/>
                <a:chOff x="1669089" y="4409240"/>
                <a:chExt cx="1062350" cy="848908"/>
              </a:xfrm>
            </p:grpSpPr>
            <p:sp>
              <p:nvSpPr>
                <p:cNvPr id="67" name="Rectangle 66">
                  <a:extLst>
                    <a:ext uri="{FF2B5EF4-FFF2-40B4-BE49-F238E27FC236}">
                      <a16:creationId xmlns:a16="http://schemas.microsoft.com/office/drawing/2014/main" id="{1E1306A5-7305-B9FB-C132-7947159FB884}"/>
                    </a:ext>
                  </a:extLst>
                </p:cNvPr>
                <p:cNvSpPr/>
                <p:nvPr/>
              </p:nvSpPr>
              <p:spPr>
                <a:xfrm>
                  <a:off x="1818023" y="4719324"/>
                  <a:ext cx="767563" cy="5388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a:extLst>
                    <a:ext uri="{FF2B5EF4-FFF2-40B4-BE49-F238E27FC236}">
                      <a16:creationId xmlns:a16="http://schemas.microsoft.com/office/drawing/2014/main" id="{E660A95B-DFE4-4E4C-4728-9F2DA041160D}"/>
                    </a:ext>
                  </a:extLst>
                </p:cNvPr>
                <p:cNvSpPr/>
                <p:nvPr/>
              </p:nvSpPr>
              <p:spPr>
                <a:xfrm>
                  <a:off x="1669089" y="4409240"/>
                  <a:ext cx="1062350" cy="322599"/>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3F523D96-B6D3-D9BF-A858-2200B6B6DFDB}"/>
                    </a:ext>
                  </a:extLst>
                </p:cNvPr>
                <p:cNvSpPr/>
                <p:nvPr/>
              </p:nvSpPr>
              <p:spPr>
                <a:xfrm>
                  <a:off x="2307830" y="4835777"/>
                  <a:ext cx="194672" cy="21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42572927-AA88-6E3C-7CB1-0DC6153A2012}"/>
                  </a:ext>
                </a:extLst>
              </p:cNvPr>
              <p:cNvGrpSpPr/>
              <p:nvPr/>
            </p:nvGrpSpPr>
            <p:grpSpPr>
              <a:xfrm>
                <a:off x="2544221" y="5455985"/>
                <a:ext cx="670767" cy="584325"/>
                <a:chOff x="1669089" y="4409240"/>
                <a:chExt cx="1062350" cy="848908"/>
              </a:xfrm>
            </p:grpSpPr>
            <p:sp>
              <p:nvSpPr>
                <p:cNvPr id="75" name="Rectangle 74">
                  <a:extLst>
                    <a:ext uri="{FF2B5EF4-FFF2-40B4-BE49-F238E27FC236}">
                      <a16:creationId xmlns:a16="http://schemas.microsoft.com/office/drawing/2014/main" id="{63ADAE67-9EDB-E589-697F-0938A74DF266}"/>
                    </a:ext>
                  </a:extLst>
                </p:cNvPr>
                <p:cNvSpPr/>
                <p:nvPr/>
              </p:nvSpPr>
              <p:spPr>
                <a:xfrm>
                  <a:off x="1818023" y="4719324"/>
                  <a:ext cx="767563" cy="5388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EB35EDAD-829C-0245-BF69-D3407F339F45}"/>
                    </a:ext>
                  </a:extLst>
                </p:cNvPr>
                <p:cNvSpPr/>
                <p:nvPr/>
              </p:nvSpPr>
              <p:spPr>
                <a:xfrm>
                  <a:off x="1669089" y="4409240"/>
                  <a:ext cx="1062350" cy="322599"/>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9981454-3264-7491-BB88-862A00DB55D7}"/>
                    </a:ext>
                  </a:extLst>
                </p:cNvPr>
                <p:cNvSpPr/>
                <p:nvPr/>
              </p:nvSpPr>
              <p:spPr>
                <a:xfrm>
                  <a:off x="2307830" y="4835777"/>
                  <a:ext cx="194672" cy="21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9" name="Group 118">
              <a:extLst>
                <a:ext uri="{FF2B5EF4-FFF2-40B4-BE49-F238E27FC236}">
                  <a16:creationId xmlns:a16="http://schemas.microsoft.com/office/drawing/2014/main" id="{9EE6FB2F-ADE4-A3DB-5B8F-335566C925BD}"/>
                </a:ext>
              </a:extLst>
            </p:cNvPr>
            <p:cNvGrpSpPr/>
            <p:nvPr/>
          </p:nvGrpSpPr>
          <p:grpSpPr>
            <a:xfrm>
              <a:off x="4880414" y="4406049"/>
              <a:ext cx="1214187" cy="1449623"/>
              <a:chOff x="5246717" y="4765675"/>
              <a:chExt cx="1649102" cy="1561047"/>
            </a:xfrm>
          </p:grpSpPr>
          <p:grpSp>
            <p:nvGrpSpPr>
              <p:cNvPr id="109" name="Group 108">
                <a:extLst>
                  <a:ext uri="{FF2B5EF4-FFF2-40B4-BE49-F238E27FC236}">
                    <a16:creationId xmlns:a16="http://schemas.microsoft.com/office/drawing/2014/main" id="{09E54306-F1A0-76F4-4A13-8926D06A3D16}"/>
                  </a:ext>
                </a:extLst>
              </p:cNvPr>
              <p:cNvGrpSpPr/>
              <p:nvPr/>
            </p:nvGrpSpPr>
            <p:grpSpPr>
              <a:xfrm>
                <a:off x="5246717" y="4765675"/>
                <a:ext cx="1649102" cy="1561042"/>
                <a:chOff x="5368925" y="4765675"/>
                <a:chExt cx="1649102" cy="1561042"/>
              </a:xfrm>
            </p:grpSpPr>
            <p:grpSp>
              <p:nvGrpSpPr>
                <p:cNvPr id="105" name="Group 104">
                  <a:extLst>
                    <a:ext uri="{FF2B5EF4-FFF2-40B4-BE49-F238E27FC236}">
                      <a16:creationId xmlns:a16="http://schemas.microsoft.com/office/drawing/2014/main" id="{9090FF04-EB02-FEF3-B4E5-02F01C140D37}"/>
                    </a:ext>
                  </a:extLst>
                </p:cNvPr>
                <p:cNvGrpSpPr/>
                <p:nvPr/>
              </p:nvGrpSpPr>
              <p:grpSpPr>
                <a:xfrm>
                  <a:off x="5368925" y="4765675"/>
                  <a:ext cx="481542" cy="1561042"/>
                  <a:chOff x="5368925" y="4765675"/>
                  <a:chExt cx="481542" cy="1561042"/>
                </a:xfrm>
              </p:grpSpPr>
              <p:sp>
                <p:nvSpPr>
                  <p:cNvPr id="79" name="Rectangle 78">
                    <a:extLst>
                      <a:ext uri="{FF2B5EF4-FFF2-40B4-BE49-F238E27FC236}">
                        <a16:creationId xmlns:a16="http://schemas.microsoft.com/office/drawing/2014/main" id="{EE03F0F1-3202-B503-EC27-C69FA293FE7A}"/>
                      </a:ext>
                    </a:extLst>
                  </p:cNvPr>
                  <p:cNvSpPr/>
                  <p:nvPr/>
                </p:nvSpPr>
                <p:spPr>
                  <a:xfrm>
                    <a:off x="5368925" y="4765675"/>
                    <a:ext cx="481542" cy="15610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B10608AB-99E3-E513-041F-16A1EC9DF02F}"/>
                      </a:ext>
                    </a:extLst>
                  </p:cNvPr>
                  <p:cNvSpPr/>
                  <p:nvPr/>
                </p:nvSpPr>
                <p:spPr>
                  <a:xfrm>
                    <a:off x="5421967" y="4852376"/>
                    <a:ext cx="125802" cy="158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20540EDC-BC82-617F-F624-F7E1CFED2E35}"/>
                      </a:ext>
                    </a:extLst>
                  </p:cNvPr>
                  <p:cNvSpPr/>
                  <p:nvPr/>
                </p:nvSpPr>
                <p:spPr>
                  <a:xfrm>
                    <a:off x="5421966" y="5042875"/>
                    <a:ext cx="125802" cy="158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CA5764CE-0E2C-BD17-560F-E4A54B02E1C8}"/>
                    </a:ext>
                  </a:extLst>
                </p:cNvPr>
                <p:cNvGrpSpPr/>
                <p:nvPr/>
              </p:nvGrpSpPr>
              <p:grpSpPr>
                <a:xfrm>
                  <a:off x="6345986" y="5114925"/>
                  <a:ext cx="672041" cy="1211792"/>
                  <a:chOff x="6345986" y="5114925"/>
                  <a:chExt cx="672041" cy="1211792"/>
                </a:xfrm>
              </p:grpSpPr>
              <p:sp>
                <p:nvSpPr>
                  <p:cNvPr id="83" name="Rectangle 82">
                    <a:extLst>
                      <a:ext uri="{FF2B5EF4-FFF2-40B4-BE49-F238E27FC236}">
                        <a16:creationId xmlns:a16="http://schemas.microsoft.com/office/drawing/2014/main" id="{38D32FFA-0E8D-1988-C220-EFAB7815C011}"/>
                      </a:ext>
                    </a:extLst>
                  </p:cNvPr>
                  <p:cNvSpPr/>
                  <p:nvPr/>
                </p:nvSpPr>
                <p:spPr>
                  <a:xfrm>
                    <a:off x="6345986" y="5114925"/>
                    <a:ext cx="672041" cy="121179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64C474B7-A3E3-D6AF-2B0D-6694175A399C}"/>
                      </a:ext>
                    </a:extLst>
                  </p:cNvPr>
                  <p:cNvSpPr/>
                  <p:nvPr/>
                </p:nvSpPr>
                <p:spPr>
                  <a:xfrm>
                    <a:off x="6826729" y="5202087"/>
                    <a:ext cx="125802" cy="158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452F992C-470F-A3EA-7B9F-2C8E5637003A}"/>
                      </a:ext>
                    </a:extLst>
                  </p:cNvPr>
                  <p:cNvSpPr/>
                  <p:nvPr/>
                </p:nvSpPr>
                <p:spPr>
                  <a:xfrm>
                    <a:off x="6661077" y="5202087"/>
                    <a:ext cx="125802" cy="158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309F840-EF4C-D570-464C-6F17D2E78BDE}"/>
                      </a:ext>
                    </a:extLst>
                  </p:cNvPr>
                  <p:cNvSpPr/>
                  <p:nvPr/>
                </p:nvSpPr>
                <p:spPr>
                  <a:xfrm>
                    <a:off x="6826729" y="5386145"/>
                    <a:ext cx="125802" cy="158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a:extLst>
                    <a:ext uri="{FF2B5EF4-FFF2-40B4-BE49-F238E27FC236}">
                      <a16:creationId xmlns:a16="http://schemas.microsoft.com/office/drawing/2014/main" id="{1866725F-1798-889A-0460-61DB208ABC7F}"/>
                    </a:ext>
                  </a:extLst>
                </p:cNvPr>
                <p:cNvGrpSpPr/>
                <p:nvPr/>
              </p:nvGrpSpPr>
              <p:grpSpPr>
                <a:xfrm>
                  <a:off x="5913967" y="4918934"/>
                  <a:ext cx="365125" cy="1407783"/>
                  <a:chOff x="5913967" y="4918934"/>
                  <a:chExt cx="365125" cy="1407783"/>
                </a:xfrm>
              </p:grpSpPr>
              <p:grpSp>
                <p:nvGrpSpPr>
                  <p:cNvPr id="82" name="Group 81">
                    <a:extLst>
                      <a:ext uri="{FF2B5EF4-FFF2-40B4-BE49-F238E27FC236}">
                        <a16:creationId xmlns:a16="http://schemas.microsoft.com/office/drawing/2014/main" id="{B1F1797C-404A-68CC-9F67-4980F706D2C9}"/>
                      </a:ext>
                    </a:extLst>
                  </p:cNvPr>
                  <p:cNvGrpSpPr/>
                  <p:nvPr/>
                </p:nvGrpSpPr>
                <p:grpSpPr>
                  <a:xfrm>
                    <a:off x="5913967" y="4918934"/>
                    <a:ext cx="365125" cy="1407783"/>
                    <a:chOff x="6083300" y="4566579"/>
                    <a:chExt cx="470959" cy="1813053"/>
                  </a:xfrm>
                </p:grpSpPr>
                <p:sp>
                  <p:nvSpPr>
                    <p:cNvPr id="81" name="Rectangle 80">
                      <a:extLst>
                        <a:ext uri="{FF2B5EF4-FFF2-40B4-BE49-F238E27FC236}">
                          <a16:creationId xmlns:a16="http://schemas.microsoft.com/office/drawing/2014/main" id="{F40B60A0-D477-28FE-2EA1-CF8FFE328F7C}"/>
                        </a:ext>
                      </a:extLst>
                    </p:cNvPr>
                    <p:cNvSpPr/>
                    <p:nvPr/>
                  </p:nvSpPr>
                  <p:spPr>
                    <a:xfrm>
                      <a:off x="6083300" y="4977340"/>
                      <a:ext cx="470959" cy="1402292"/>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ight Triangle 79">
                      <a:extLst>
                        <a:ext uri="{FF2B5EF4-FFF2-40B4-BE49-F238E27FC236}">
                          <a16:creationId xmlns:a16="http://schemas.microsoft.com/office/drawing/2014/main" id="{9A51A398-CCFD-AAA9-8ED0-7B5308E39789}"/>
                        </a:ext>
                      </a:extLst>
                    </p:cNvPr>
                    <p:cNvSpPr/>
                    <p:nvPr/>
                  </p:nvSpPr>
                  <p:spPr>
                    <a:xfrm>
                      <a:off x="6083300" y="4566579"/>
                      <a:ext cx="452415" cy="396875"/>
                    </a:xfrm>
                    <a:prstGeom prst="r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BBBF4E27-DF6D-D2FC-9F92-BE92DE068936}"/>
                      </a:ext>
                    </a:extLst>
                  </p:cNvPr>
                  <p:cNvGrpSpPr/>
                  <p:nvPr/>
                </p:nvGrpSpPr>
                <p:grpSpPr>
                  <a:xfrm>
                    <a:off x="5946930" y="5257217"/>
                    <a:ext cx="305485" cy="210330"/>
                    <a:chOff x="5946930" y="5257217"/>
                    <a:chExt cx="305485" cy="210330"/>
                  </a:xfrm>
                </p:grpSpPr>
                <p:sp>
                  <p:nvSpPr>
                    <p:cNvPr id="93" name="Rectangle 92">
                      <a:extLst>
                        <a:ext uri="{FF2B5EF4-FFF2-40B4-BE49-F238E27FC236}">
                          <a16:creationId xmlns:a16="http://schemas.microsoft.com/office/drawing/2014/main" id="{540A10BA-31CA-D24C-54E3-0905EB8FA761}"/>
                        </a:ext>
                      </a:extLst>
                    </p:cNvPr>
                    <p:cNvSpPr/>
                    <p:nvPr/>
                  </p:nvSpPr>
                  <p:spPr>
                    <a:xfrm>
                      <a:off x="6192873" y="5257304"/>
                      <a:ext cx="59542" cy="80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BFF87ADA-ED65-9FE1-89B8-B1A89B4C5602}"/>
                        </a:ext>
                      </a:extLst>
                    </p:cNvPr>
                    <p:cNvSpPr/>
                    <p:nvPr/>
                  </p:nvSpPr>
                  <p:spPr>
                    <a:xfrm>
                      <a:off x="5946930" y="5257304"/>
                      <a:ext cx="59542" cy="80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033F94C2-588C-A393-33E2-3CD2B3DD2D1B}"/>
                        </a:ext>
                      </a:extLst>
                    </p:cNvPr>
                    <p:cNvSpPr/>
                    <p:nvPr/>
                  </p:nvSpPr>
                  <p:spPr>
                    <a:xfrm>
                      <a:off x="6068323" y="5257217"/>
                      <a:ext cx="59542" cy="80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A80A1109-65D3-91B1-D2B1-8D81660FD223}"/>
                        </a:ext>
                      </a:extLst>
                    </p:cNvPr>
                    <p:cNvSpPr/>
                    <p:nvPr/>
                  </p:nvSpPr>
                  <p:spPr>
                    <a:xfrm>
                      <a:off x="6070665" y="5386699"/>
                      <a:ext cx="59542" cy="80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582315C4-5734-EECC-28BE-99794EB244EC}"/>
                        </a:ext>
                      </a:extLst>
                    </p:cNvPr>
                    <p:cNvSpPr/>
                    <p:nvPr/>
                  </p:nvSpPr>
                  <p:spPr>
                    <a:xfrm>
                      <a:off x="6192873" y="5386700"/>
                      <a:ext cx="59542" cy="80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4EEF4180-4699-D93A-8ABF-90DB0A9D0628}"/>
                        </a:ext>
                      </a:extLst>
                    </p:cNvPr>
                    <p:cNvSpPr/>
                    <p:nvPr/>
                  </p:nvSpPr>
                  <p:spPr>
                    <a:xfrm>
                      <a:off x="5948457" y="5386699"/>
                      <a:ext cx="59542" cy="80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8" name="Group 117">
                <a:extLst>
                  <a:ext uri="{FF2B5EF4-FFF2-40B4-BE49-F238E27FC236}">
                    <a16:creationId xmlns:a16="http://schemas.microsoft.com/office/drawing/2014/main" id="{DA0511FA-D320-C67C-893F-A3FCC1444629}"/>
                  </a:ext>
                </a:extLst>
              </p:cNvPr>
              <p:cNvGrpSpPr/>
              <p:nvPr/>
            </p:nvGrpSpPr>
            <p:grpSpPr>
              <a:xfrm>
                <a:off x="5635704" y="5627020"/>
                <a:ext cx="314207" cy="699702"/>
                <a:chOff x="5635704" y="5627020"/>
                <a:chExt cx="314207" cy="699702"/>
              </a:xfrm>
            </p:grpSpPr>
            <p:sp>
              <p:nvSpPr>
                <p:cNvPr id="112" name="Right Triangle 111">
                  <a:extLst>
                    <a:ext uri="{FF2B5EF4-FFF2-40B4-BE49-F238E27FC236}">
                      <a16:creationId xmlns:a16="http://schemas.microsoft.com/office/drawing/2014/main" id="{82A1A9F9-F2D6-0CDB-A547-555D3199FC5B}"/>
                    </a:ext>
                  </a:extLst>
                </p:cNvPr>
                <p:cNvSpPr/>
                <p:nvPr/>
              </p:nvSpPr>
              <p:spPr>
                <a:xfrm flipH="1">
                  <a:off x="5635704" y="5627020"/>
                  <a:ext cx="314205" cy="152760"/>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 name="Rectangle 112">
                  <a:extLst>
                    <a:ext uri="{FF2B5EF4-FFF2-40B4-BE49-F238E27FC236}">
                      <a16:creationId xmlns:a16="http://schemas.microsoft.com/office/drawing/2014/main" id="{D0AEA13F-2BA7-AFFF-74E9-2BE36D679402}"/>
                    </a:ext>
                  </a:extLst>
                </p:cNvPr>
                <p:cNvSpPr/>
                <p:nvPr/>
              </p:nvSpPr>
              <p:spPr>
                <a:xfrm flipH="1">
                  <a:off x="5635705" y="5786969"/>
                  <a:ext cx="314206" cy="5397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 name="Rectangle 113">
                  <a:extLst>
                    <a:ext uri="{FF2B5EF4-FFF2-40B4-BE49-F238E27FC236}">
                      <a16:creationId xmlns:a16="http://schemas.microsoft.com/office/drawing/2014/main" id="{7EC0718D-D974-232F-0DBA-0E3A679B836D}"/>
                    </a:ext>
                  </a:extLst>
                </p:cNvPr>
                <p:cNvSpPr/>
                <p:nvPr/>
              </p:nvSpPr>
              <p:spPr>
                <a:xfrm>
                  <a:off x="5666381" y="5830034"/>
                  <a:ext cx="89859" cy="43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 name="Rectangle 114">
                  <a:extLst>
                    <a:ext uri="{FF2B5EF4-FFF2-40B4-BE49-F238E27FC236}">
                      <a16:creationId xmlns:a16="http://schemas.microsoft.com/office/drawing/2014/main" id="{94FF3523-EF4D-E255-3298-6BE339C51D15}"/>
                    </a:ext>
                  </a:extLst>
                </p:cNvPr>
                <p:cNvSpPr/>
                <p:nvPr/>
              </p:nvSpPr>
              <p:spPr>
                <a:xfrm>
                  <a:off x="5824531" y="5830033"/>
                  <a:ext cx="89859" cy="43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6" name="Rectangle 115">
                  <a:extLst>
                    <a:ext uri="{FF2B5EF4-FFF2-40B4-BE49-F238E27FC236}">
                      <a16:creationId xmlns:a16="http://schemas.microsoft.com/office/drawing/2014/main" id="{7A8A9941-D5C6-55C8-CC23-FE424871755B}"/>
                    </a:ext>
                  </a:extLst>
                </p:cNvPr>
                <p:cNvSpPr/>
                <p:nvPr/>
              </p:nvSpPr>
              <p:spPr>
                <a:xfrm>
                  <a:off x="5666381" y="5912704"/>
                  <a:ext cx="89859" cy="43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Rectangle 116">
                  <a:extLst>
                    <a:ext uri="{FF2B5EF4-FFF2-40B4-BE49-F238E27FC236}">
                      <a16:creationId xmlns:a16="http://schemas.microsoft.com/office/drawing/2014/main" id="{AF97E64F-CE4E-C408-F5AB-28E0605E204E}"/>
                    </a:ext>
                  </a:extLst>
                </p:cNvPr>
                <p:cNvSpPr/>
                <p:nvPr/>
              </p:nvSpPr>
              <p:spPr>
                <a:xfrm>
                  <a:off x="5824531" y="5912703"/>
                  <a:ext cx="89859" cy="43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120" name="TextBox 119">
              <a:extLst>
                <a:ext uri="{FF2B5EF4-FFF2-40B4-BE49-F238E27FC236}">
                  <a16:creationId xmlns:a16="http://schemas.microsoft.com/office/drawing/2014/main" id="{EAE9A009-4481-5A01-68B2-23F1D7CA3ED2}"/>
                </a:ext>
              </a:extLst>
            </p:cNvPr>
            <p:cNvSpPr txBox="1"/>
            <p:nvPr/>
          </p:nvSpPr>
          <p:spPr>
            <a:xfrm rot="16200000">
              <a:off x="-673629" y="3871384"/>
              <a:ext cx="29104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Surface Temperature °C</a:t>
              </a:r>
              <a:endParaRPr lang="en-US">
                <a:solidFill>
                  <a:schemeClr val="tx1">
                    <a:lumMod val="75000"/>
                    <a:lumOff val="25000"/>
                  </a:schemeClr>
                </a:solidFill>
                <a:latin typeface="Century Gothic"/>
              </a:endParaRPr>
            </a:p>
          </p:txBody>
        </p:sp>
        <p:grpSp>
          <p:nvGrpSpPr>
            <p:cNvPr id="127" name="Group 126">
              <a:extLst>
                <a:ext uri="{FF2B5EF4-FFF2-40B4-BE49-F238E27FC236}">
                  <a16:creationId xmlns:a16="http://schemas.microsoft.com/office/drawing/2014/main" id="{25C59386-4383-3621-F5EA-E1F417AA4FA6}"/>
                </a:ext>
              </a:extLst>
            </p:cNvPr>
            <p:cNvGrpSpPr/>
            <p:nvPr/>
          </p:nvGrpSpPr>
          <p:grpSpPr>
            <a:xfrm>
              <a:off x="1427916" y="4917487"/>
              <a:ext cx="1777768" cy="1333159"/>
              <a:chOff x="301322" y="4847939"/>
              <a:chExt cx="2194138" cy="1618909"/>
            </a:xfrm>
          </p:grpSpPr>
          <p:grpSp>
            <p:nvGrpSpPr>
              <p:cNvPr id="128" name="Group 127">
                <a:extLst>
                  <a:ext uri="{FF2B5EF4-FFF2-40B4-BE49-F238E27FC236}">
                    <a16:creationId xmlns:a16="http://schemas.microsoft.com/office/drawing/2014/main" id="{5DD3A997-FBA1-1A21-68FF-31BC8AD6DC2C}"/>
                  </a:ext>
                </a:extLst>
              </p:cNvPr>
              <p:cNvGrpSpPr/>
              <p:nvPr/>
            </p:nvGrpSpPr>
            <p:grpSpPr>
              <a:xfrm>
                <a:off x="301322" y="5500790"/>
                <a:ext cx="2194138" cy="966058"/>
                <a:chOff x="3421629" y="4939024"/>
                <a:chExt cx="2194138" cy="966058"/>
              </a:xfrm>
            </p:grpSpPr>
            <p:sp>
              <p:nvSpPr>
                <p:cNvPr id="138" name="Oval 137">
                  <a:extLst>
                    <a:ext uri="{FF2B5EF4-FFF2-40B4-BE49-F238E27FC236}">
                      <a16:creationId xmlns:a16="http://schemas.microsoft.com/office/drawing/2014/main" id="{6F4BC143-2495-EB2F-06D9-882230D54636}"/>
                    </a:ext>
                  </a:extLst>
                </p:cNvPr>
                <p:cNvSpPr/>
                <p:nvPr/>
              </p:nvSpPr>
              <p:spPr>
                <a:xfrm>
                  <a:off x="3423367" y="4939024"/>
                  <a:ext cx="2057956" cy="91217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0250380-AFA5-D7A1-6C70-A43BCA070C57}"/>
                    </a:ext>
                  </a:extLst>
                </p:cNvPr>
                <p:cNvSpPr/>
                <p:nvPr/>
              </p:nvSpPr>
              <p:spPr>
                <a:xfrm>
                  <a:off x="3421629" y="5380523"/>
                  <a:ext cx="2194138" cy="524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C971A850-3604-5C09-82F4-97904A1D84AE}"/>
                  </a:ext>
                </a:extLst>
              </p:cNvPr>
              <p:cNvGrpSpPr/>
              <p:nvPr/>
            </p:nvGrpSpPr>
            <p:grpSpPr>
              <a:xfrm>
                <a:off x="349679" y="4982194"/>
                <a:ext cx="708010" cy="762410"/>
                <a:chOff x="349679" y="4982194"/>
                <a:chExt cx="708010" cy="762410"/>
              </a:xfrm>
            </p:grpSpPr>
            <p:sp>
              <p:nvSpPr>
                <p:cNvPr id="136" name="Rectangle 135">
                  <a:extLst>
                    <a:ext uri="{FF2B5EF4-FFF2-40B4-BE49-F238E27FC236}">
                      <a16:creationId xmlns:a16="http://schemas.microsoft.com/office/drawing/2014/main" id="{C4A1C4F3-7A38-378E-847A-11BCB414E797}"/>
                    </a:ext>
                  </a:extLst>
                </p:cNvPr>
                <p:cNvSpPr/>
                <p:nvPr/>
              </p:nvSpPr>
              <p:spPr>
                <a:xfrm>
                  <a:off x="626540" y="5284283"/>
                  <a:ext cx="132928" cy="460321"/>
                </a:xfrm>
                <a:prstGeom prst="rect">
                  <a:avLst/>
                </a:prstGeom>
                <a:solidFill>
                  <a:srgbClr val="A68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loud 136">
                  <a:extLst>
                    <a:ext uri="{FF2B5EF4-FFF2-40B4-BE49-F238E27FC236}">
                      <a16:creationId xmlns:a16="http://schemas.microsoft.com/office/drawing/2014/main" id="{C003D313-BCDC-DBEB-2872-51ABABE0ECF8}"/>
                    </a:ext>
                  </a:extLst>
                </p:cNvPr>
                <p:cNvSpPr/>
                <p:nvPr/>
              </p:nvSpPr>
              <p:spPr>
                <a:xfrm rot="480000">
                  <a:off x="349679" y="4982194"/>
                  <a:ext cx="708010" cy="383786"/>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30" name="Group 129">
                <a:extLst>
                  <a:ext uri="{FF2B5EF4-FFF2-40B4-BE49-F238E27FC236}">
                    <a16:creationId xmlns:a16="http://schemas.microsoft.com/office/drawing/2014/main" id="{C6515DB5-B673-A1D7-7F42-BE0283F09383}"/>
                  </a:ext>
                </a:extLst>
              </p:cNvPr>
              <p:cNvGrpSpPr/>
              <p:nvPr/>
            </p:nvGrpSpPr>
            <p:grpSpPr>
              <a:xfrm>
                <a:off x="835975" y="4847939"/>
                <a:ext cx="708010" cy="763176"/>
                <a:chOff x="835975" y="4847939"/>
                <a:chExt cx="708010" cy="763176"/>
              </a:xfrm>
            </p:grpSpPr>
            <p:sp>
              <p:nvSpPr>
                <p:cNvPr id="134" name="Rectangle 133">
                  <a:extLst>
                    <a:ext uri="{FF2B5EF4-FFF2-40B4-BE49-F238E27FC236}">
                      <a16:creationId xmlns:a16="http://schemas.microsoft.com/office/drawing/2014/main" id="{39D297DD-59FC-867E-58CC-FAF0AD86075B}"/>
                    </a:ext>
                  </a:extLst>
                </p:cNvPr>
                <p:cNvSpPr/>
                <p:nvPr/>
              </p:nvSpPr>
              <p:spPr>
                <a:xfrm>
                  <a:off x="1104876" y="5150794"/>
                  <a:ext cx="132928" cy="460321"/>
                </a:xfrm>
                <a:prstGeom prst="rect">
                  <a:avLst/>
                </a:prstGeom>
                <a:solidFill>
                  <a:srgbClr val="A68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loud 134">
                  <a:extLst>
                    <a:ext uri="{FF2B5EF4-FFF2-40B4-BE49-F238E27FC236}">
                      <a16:creationId xmlns:a16="http://schemas.microsoft.com/office/drawing/2014/main" id="{A3A4D167-2DD3-F380-7D9B-5E58CD738AE5}"/>
                    </a:ext>
                  </a:extLst>
                </p:cNvPr>
                <p:cNvSpPr/>
                <p:nvPr/>
              </p:nvSpPr>
              <p:spPr>
                <a:xfrm rot="10140000">
                  <a:off x="835975" y="4847939"/>
                  <a:ext cx="708010" cy="467216"/>
                </a:xfrm>
                <a:prstGeom prst="cloud">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31" name="Group 130">
                <a:extLst>
                  <a:ext uri="{FF2B5EF4-FFF2-40B4-BE49-F238E27FC236}">
                    <a16:creationId xmlns:a16="http://schemas.microsoft.com/office/drawing/2014/main" id="{2E3CC5E4-42EA-9DA5-98A4-522B5C912E5B}"/>
                  </a:ext>
                </a:extLst>
              </p:cNvPr>
              <p:cNvGrpSpPr/>
              <p:nvPr/>
            </p:nvGrpSpPr>
            <p:grpSpPr>
              <a:xfrm>
                <a:off x="1378553" y="5117416"/>
                <a:ext cx="489465" cy="638313"/>
                <a:chOff x="1378553" y="5117416"/>
                <a:chExt cx="489465" cy="638313"/>
              </a:xfrm>
            </p:grpSpPr>
            <p:sp>
              <p:nvSpPr>
                <p:cNvPr id="132" name="Rectangle 131">
                  <a:extLst>
                    <a:ext uri="{FF2B5EF4-FFF2-40B4-BE49-F238E27FC236}">
                      <a16:creationId xmlns:a16="http://schemas.microsoft.com/office/drawing/2014/main" id="{DF66EA9F-822B-94CB-9D91-C981F50C2C68}"/>
                    </a:ext>
                  </a:extLst>
                </p:cNvPr>
                <p:cNvSpPr/>
                <p:nvPr/>
              </p:nvSpPr>
              <p:spPr>
                <a:xfrm>
                  <a:off x="1560963" y="5417772"/>
                  <a:ext cx="121804" cy="337957"/>
                </a:xfrm>
                <a:prstGeom prst="rect">
                  <a:avLst/>
                </a:prstGeom>
                <a:solidFill>
                  <a:srgbClr val="A68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Cloud 132">
                  <a:extLst>
                    <a:ext uri="{FF2B5EF4-FFF2-40B4-BE49-F238E27FC236}">
                      <a16:creationId xmlns:a16="http://schemas.microsoft.com/office/drawing/2014/main" id="{8B5F06B1-BE4C-DD8F-A8A1-CA5BFC61B78E}"/>
                    </a:ext>
                  </a:extLst>
                </p:cNvPr>
                <p:cNvSpPr/>
                <p:nvPr/>
              </p:nvSpPr>
              <p:spPr>
                <a:xfrm rot="-4860000">
                  <a:off x="1425018" y="5070951"/>
                  <a:ext cx="396536" cy="489465"/>
                </a:xfrm>
                <a:prstGeom prst="clou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140" name="TextBox 139">
              <a:extLst>
                <a:ext uri="{FF2B5EF4-FFF2-40B4-BE49-F238E27FC236}">
                  <a16:creationId xmlns:a16="http://schemas.microsoft.com/office/drawing/2014/main" id="{ACFC5EDB-2202-49D9-C6A2-CB3A6B77273C}"/>
                </a:ext>
              </a:extLst>
            </p:cNvPr>
            <p:cNvSpPr txBox="1"/>
            <p:nvPr/>
          </p:nvSpPr>
          <p:spPr>
            <a:xfrm>
              <a:off x="1820333" y="6000750"/>
              <a:ext cx="78316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75000"/>
                      <a:lumOff val="25000"/>
                    </a:schemeClr>
                  </a:solidFill>
                  <a:latin typeface="Century Gothic"/>
                  <a:cs typeface="Calibri"/>
                </a:rPr>
                <a:t>Rural</a:t>
              </a:r>
              <a:endParaRPr lang="en-US" sz="1600">
                <a:solidFill>
                  <a:schemeClr val="tx1">
                    <a:lumMod val="75000"/>
                    <a:lumOff val="25000"/>
                  </a:schemeClr>
                </a:solidFill>
                <a:latin typeface="Century Gothic"/>
              </a:endParaRPr>
            </a:p>
          </p:txBody>
        </p:sp>
        <p:sp>
          <p:nvSpPr>
            <p:cNvPr id="141" name="TextBox 140">
              <a:extLst>
                <a:ext uri="{FF2B5EF4-FFF2-40B4-BE49-F238E27FC236}">
                  <a16:creationId xmlns:a16="http://schemas.microsoft.com/office/drawing/2014/main" id="{A7BD9EDD-8EEE-D6F1-BDD5-0F8FEB063F04}"/>
                </a:ext>
              </a:extLst>
            </p:cNvPr>
            <p:cNvSpPr txBox="1"/>
            <p:nvPr/>
          </p:nvSpPr>
          <p:spPr>
            <a:xfrm>
              <a:off x="3127374" y="5852583"/>
              <a:ext cx="155045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cs typeface="Calibri"/>
                </a:rPr>
                <a:t>Suburban Residential: Canopy</a:t>
              </a:r>
              <a:endParaRPr lang="en-US" sz="1600">
                <a:solidFill>
                  <a:schemeClr val="tx1">
                    <a:lumMod val="75000"/>
                    <a:lumOff val="25000"/>
                  </a:schemeClr>
                </a:solidFill>
                <a:latin typeface="Century Gothic"/>
              </a:endParaRPr>
            </a:p>
          </p:txBody>
        </p:sp>
        <p:sp>
          <p:nvSpPr>
            <p:cNvPr id="142" name="TextBox 141">
              <a:extLst>
                <a:ext uri="{FF2B5EF4-FFF2-40B4-BE49-F238E27FC236}">
                  <a16:creationId xmlns:a16="http://schemas.microsoft.com/office/drawing/2014/main" id="{D9F194C0-47AB-E47D-5A78-7745541E8D8A}"/>
                </a:ext>
              </a:extLst>
            </p:cNvPr>
            <p:cNvSpPr txBox="1"/>
            <p:nvPr/>
          </p:nvSpPr>
          <p:spPr>
            <a:xfrm>
              <a:off x="4677832" y="6027207"/>
              <a:ext cx="141816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cs typeface="Calibri"/>
                </a:rPr>
                <a:t>City</a:t>
              </a:r>
            </a:p>
          </p:txBody>
        </p:sp>
        <p:sp>
          <p:nvSpPr>
            <p:cNvPr id="143" name="TextBox 142">
              <a:extLst>
                <a:ext uri="{FF2B5EF4-FFF2-40B4-BE49-F238E27FC236}">
                  <a16:creationId xmlns:a16="http://schemas.microsoft.com/office/drawing/2014/main" id="{E816B525-4A9B-075F-A663-3D19D35DE8B0}"/>
                </a:ext>
              </a:extLst>
            </p:cNvPr>
            <p:cNvSpPr txBox="1"/>
            <p:nvPr/>
          </p:nvSpPr>
          <p:spPr>
            <a:xfrm>
              <a:off x="6598707" y="6027208"/>
              <a:ext cx="141816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cs typeface="Calibri"/>
                </a:rPr>
                <a:t>Urban Park</a:t>
              </a:r>
            </a:p>
          </p:txBody>
        </p:sp>
        <p:sp>
          <p:nvSpPr>
            <p:cNvPr id="144" name="TextBox 143">
              <a:extLst>
                <a:ext uri="{FF2B5EF4-FFF2-40B4-BE49-F238E27FC236}">
                  <a16:creationId xmlns:a16="http://schemas.microsoft.com/office/drawing/2014/main" id="{0C40F065-289F-06AD-26DE-AC055EA77BD7}"/>
                </a:ext>
              </a:extLst>
            </p:cNvPr>
            <p:cNvSpPr txBox="1"/>
            <p:nvPr/>
          </p:nvSpPr>
          <p:spPr>
            <a:xfrm>
              <a:off x="8678332" y="5852582"/>
              <a:ext cx="155045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tx1">
                      <a:lumMod val="75000"/>
                      <a:lumOff val="25000"/>
                    </a:schemeClr>
                  </a:solidFill>
                  <a:latin typeface="Century Gothic"/>
                  <a:cs typeface="Calibri"/>
                </a:rPr>
                <a:t>Suburban Residential: No Canopy</a:t>
              </a:r>
              <a:endParaRPr lang="en-US" sz="1600">
                <a:solidFill>
                  <a:schemeClr val="tx1">
                    <a:lumMod val="75000"/>
                    <a:lumOff val="25000"/>
                  </a:schemeClr>
                </a:solidFill>
                <a:latin typeface="Century Gothic"/>
              </a:endParaRPr>
            </a:p>
          </p:txBody>
        </p:sp>
        <p:sp>
          <p:nvSpPr>
            <p:cNvPr id="146" name="Rectangle 145">
              <a:extLst>
                <a:ext uri="{FF2B5EF4-FFF2-40B4-BE49-F238E27FC236}">
                  <a16:creationId xmlns:a16="http://schemas.microsoft.com/office/drawing/2014/main" id="{0285326A-CC0A-9F07-D2CF-CB517E3DBDE5}"/>
                </a:ext>
              </a:extLst>
            </p:cNvPr>
            <p:cNvSpPr/>
            <p:nvPr/>
          </p:nvSpPr>
          <p:spPr>
            <a:xfrm>
              <a:off x="1018646" y="2902299"/>
              <a:ext cx="58209" cy="297391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1" name="Group 150">
              <a:extLst>
                <a:ext uri="{FF2B5EF4-FFF2-40B4-BE49-F238E27FC236}">
                  <a16:creationId xmlns:a16="http://schemas.microsoft.com/office/drawing/2014/main" id="{D488DEAB-30E9-694F-76F8-0A7F01B20A06}"/>
                </a:ext>
              </a:extLst>
            </p:cNvPr>
            <p:cNvGrpSpPr/>
            <p:nvPr/>
          </p:nvGrpSpPr>
          <p:grpSpPr>
            <a:xfrm>
              <a:off x="1048280" y="5819421"/>
              <a:ext cx="9436039" cy="53785"/>
              <a:chOff x="1048280" y="5899869"/>
              <a:chExt cx="8790456" cy="59076"/>
            </a:xfrm>
          </p:grpSpPr>
          <p:sp>
            <p:nvSpPr>
              <p:cNvPr id="148" name="Rectangle 147">
                <a:extLst>
                  <a:ext uri="{FF2B5EF4-FFF2-40B4-BE49-F238E27FC236}">
                    <a16:creationId xmlns:a16="http://schemas.microsoft.com/office/drawing/2014/main" id="{4C1C72EF-18CD-F7A1-83C0-14C1CC03275E}"/>
                  </a:ext>
                </a:extLst>
              </p:cNvPr>
              <p:cNvSpPr/>
              <p:nvPr/>
            </p:nvSpPr>
            <p:spPr>
              <a:xfrm rot="5400000">
                <a:off x="2506133" y="4442883"/>
                <a:ext cx="58209" cy="297391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14B2012F-89DC-1A17-AD29-856444343338}"/>
                  </a:ext>
                </a:extLst>
              </p:cNvPr>
              <p:cNvSpPr/>
              <p:nvPr/>
            </p:nvSpPr>
            <p:spPr>
              <a:xfrm rot="5400000">
                <a:off x="5357424" y="4442016"/>
                <a:ext cx="58209" cy="297391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7828A902-9291-00E4-BF50-5D3D25E4836D}"/>
                  </a:ext>
                </a:extLst>
              </p:cNvPr>
              <p:cNvSpPr/>
              <p:nvPr/>
            </p:nvSpPr>
            <p:spPr>
              <a:xfrm rot="5400000">
                <a:off x="8322673" y="4442883"/>
                <a:ext cx="58209" cy="297391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3" name="Rectangle 182">
              <a:extLst>
                <a:ext uri="{FF2B5EF4-FFF2-40B4-BE49-F238E27FC236}">
                  <a16:creationId xmlns:a16="http://schemas.microsoft.com/office/drawing/2014/main" id="{DB463378-E2F4-FD54-8755-EA53E7EB9F66}"/>
                </a:ext>
              </a:extLst>
            </p:cNvPr>
            <p:cNvSpPr/>
            <p:nvPr/>
          </p:nvSpPr>
          <p:spPr>
            <a:xfrm>
              <a:off x="2769774" y="5417913"/>
              <a:ext cx="98690" cy="278305"/>
            </a:xfrm>
            <a:prstGeom prst="rect">
              <a:avLst/>
            </a:prstGeom>
            <a:solidFill>
              <a:srgbClr val="A68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66">
              <a:extLst>
                <a:ext uri="{FF2B5EF4-FFF2-40B4-BE49-F238E27FC236}">
                  <a16:creationId xmlns:a16="http://schemas.microsoft.com/office/drawing/2014/main" id="{8F4ECF6F-D5BD-4C82-201B-099AC77227B4}"/>
                </a:ext>
              </a:extLst>
            </p:cNvPr>
            <p:cNvGrpSpPr/>
            <p:nvPr/>
          </p:nvGrpSpPr>
          <p:grpSpPr>
            <a:xfrm>
              <a:off x="2595580" y="4946072"/>
              <a:ext cx="450271" cy="666750"/>
              <a:chOff x="1721012" y="3560618"/>
              <a:chExt cx="675407" cy="909204"/>
            </a:xfrm>
          </p:grpSpPr>
          <p:grpSp>
            <p:nvGrpSpPr>
              <p:cNvPr id="166" name="Group 165">
                <a:extLst>
                  <a:ext uri="{FF2B5EF4-FFF2-40B4-BE49-F238E27FC236}">
                    <a16:creationId xmlns:a16="http://schemas.microsoft.com/office/drawing/2014/main" id="{F1C013AF-7494-21AD-59E9-AC00C81E2318}"/>
                  </a:ext>
                </a:extLst>
              </p:cNvPr>
              <p:cNvGrpSpPr/>
              <p:nvPr/>
            </p:nvGrpSpPr>
            <p:grpSpPr>
              <a:xfrm>
                <a:off x="1721012" y="3560618"/>
                <a:ext cx="675407" cy="909204"/>
                <a:chOff x="1721012" y="3560618"/>
                <a:chExt cx="675407" cy="909204"/>
              </a:xfrm>
            </p:grpSpPr>
            <p:sp>
              <p:nvSpPr>
                <p:cNvPr id="164" name="Isosceles Triangle 163">
                  <a:extLst>
                    <a:ext uri="{FF2B5EF4-FFF2-40B4-BE49-F238E27FC236}">
                      <a16:creationId xmlns:a16="http://schemas.microsoft.com/office/drawing/2014/main" id="{3FF4EB8C-B1A2-808D-00D2-0F584BE89044}"/>
                    </a:ext>
                  </a:extLst>
                </p:cNvPr>
                <p:cNvSpPr/>
                <p:nvPr/>
              </p:nvSpPr>
              <p:spPr>
                <a:xfrm>
                  <a:off x="1772967" y="3829051"/>
                  <a:ext cx="567168" cy="372341"/>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Isosceles Triangle 164">
                  <a:extLst>
                    <a:ext uri="{FF2B5EF4-FFF2-40B4-BE49-F238E27FC236}">
                      <a16:creationId xmlns:a16="http://schemas.microsoft.com/office/drawing/2014/main" id="{AB6D007D-76F7-FC8B-E0A5-23D1D37CC4BF}"/>
                    </a:ext>
                  </a:extLst>
                </p:cNvPr>
                <p:cNvSpPr/>
                <p:nvPr/>
              </p:nvSpPr>
              <p:spPr>
                <a:xfrm>
                  <a:off x="1721012" y="3984913"/>
                  <a:ext cx="675407" cy="484909"/>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Isosceles Triangle 157">
                  <a:extLst>
                    <a:ext uri="{FF2B5EF4-FFF2-40B4-BE49-F238E27FC236}">
                      <a16:creationId xmlns:a16="http://schemas.microsoft.com/office/drawing/2014/main" id="{FE493CCB-5385-4A03-84D3-15C69AA91A7D}"/>
                    </a:ext>
                  </a:extLst>
                </p:cNvPr>
                <p:cNvSpPr/>
                <p:nvPr/>
              </p:nvSpPr>
              <p:spPr>
                <a:xfrm>
                  <a:off x="1863888" y="3560618"/>
                  <a:ext cx="385328" cy="225137"/>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Isosceles Triangle 162">
                <a:extLst>
                  <a:ext uri="{FF2B5EF4-FFF2-40B4-BE49-F238E27FC236}">
                    <a16:creationId xmlns:a16="http://schemas.microsoft.com/office/drawing/2014/main" id="{55B34178-980E-7F2C-BCCF-FF6C5B51B328}"/>
                  </a:ext>
                </a:extLst>
              </p:cNvPr>
              <p:cNvSpPr/>
              <p:nvPr/>
            </p:nvSpPr>
            <p:spPr>
              <a:xfrm>
                <a:off x="1829251" y="3673186"/>
                <a:ext cx="454600" cy="311727"/>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Rounded Rectangle 2">
            <a:extLst>
              <a:ext uri="{FF2B5EF4-FFF2-40B4-BE49-F238E27FC236}">
                <a16:creationId xmlns:a16="http://schemas.microsoft.com/office/drawing/2014/main" id="{4E230AE1-A565-3226-4F0B-FDE8C6D40426}"/>
              </a:ext>
            </a:extLst>
          </p:cNvPr>
          <p:cNvSpPr/>
          <p:nvPr/>
        </p:nvSpPr>
        <p:spPr>
          <a:xfrm>
            <a:off x="264875" y="981707"/>
            <a:ext cx="3928527" cy="536273"/>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Urban Heat Island (UHI) effect</a:t>
            </a:r>
          </a:p>
        </p:txBody>
      </p:sp>
      <p:sp>
        <p:nvSpPr>
          <p:cNvPr id="7" name="Rounded Rectangle 6">
            <a:extLst>
              <a:ext uri="{FF2B5EF4-FFF2-40B4-BE49-F238E27FC236}">
                <a16:creationId xmlns:a16="http://schemas.microsoft.com/office/drawing/2014/main" id="{F551C5F4-4076-3C5D-105D-AD5AEF657A7A}"/>
              </a:ext>
            </a:extLst>
          </p:cNvPr>
          <p:cNvSpPr/>
          <p:nvPr/>
        </p:nvSpPr>
        <p:spPr>
          <a:xfrm>
            <a:off x="4371389" y="987460"/>
            <a:ext cx="4027203" cy="53627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Flood vs. Heat Risk Perception</a:t>
            </a:r>
          </a:p>
        </p:txBody>
      </p:sp>
      <p:sp>
        <p:nvSpPr>
          <p:cNvPr id="4" name="Rounded Rectangle 6">
            <a:extLst>
              <a:ext uri="{FF2B5EF4-FFF2-40B4-BE49-F238E27FC236}">
                <a16:creationId xmlns:a16="http://schemas.microsoft.com/office/drawing/2014/main" id="{4D8A544F-E456-9574-C336-1B978D869493}"/>
              </a:ext>
            </a:extLst>
          </p:cNvPr>
          <p:cNvSpPr/>
          <p:nvPr/>
        </p:nvSpPr>
        <p:spPr>
          <a:xfrm>
            <a:off x="8548683" y="981978"/>
            <a:ext cx="3435146" cy="536273"/>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Disproportionate Impact</a:t>
            </a:r>
            <a:endParaRPr lang="en-US"/>
          </a:p>
        </p:txBody>
      </p:sp>
    </p:spTree>
    <p:extLst>
      <p:ext uri="{BB962C8B-B14F-4D97-AF65-F5344CB8AC3E}">
        <p14:creationId xmlns:p14="http://schemas.microsoft.com/office/powerpoint/2010/main" val="809773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9BE10D-759C-A134-0531-6CE2F301CA75}"/>
              </a:ext>
            </a:extLst>
          </p:cNvPr>
          <p:cNvSpPr txBox="1"/>
          <p:nvPr/>
        </p:nvSpPr>
        <p:spPr>
          <a:xfrm>
            <a:off x="276814" y="206358"/>
            <a:ext cx="38906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KEY CONCEPTS</a:t>
            </a:r>
          </a:p>
        </p:txBody>
      </p:sp>
      <p:grpSp>
        <p:nvGrpSpPr>
          <p:cNvPr id="22" name="Group 21">
            <a:extLst>
              <a:ext uri="{FF2B5EF4-FFF2-40B4-BE49-F238E27FC236}">
                <a16:creationId xmlns:a16="http://schemas.microsoft.com/office/drawing/2014/main" id="{EFCFEA65-8610-562B-B601-8F3A90B52E75}"/>
              </a:ext>
            </a:extLst>
          </p:cNvPr>
          <p:cNvGrpSpPr/>
          <p:nvPr/>
        </p:nvGrpSpPr>
        <p:grpSpPr>
          <a:xfrm>
            <a:off x="671425" y="1389314"/>
            <a:ext cx="1871385" cy="3781062"/>
            <a:chOff x="671425" y="1389314"/>
            <a:chExt cx="1871385" cy="3781062"/>
          </a:xfrm>
        </p:grpSpPr>
        <p:grpSp>
          <p:nvGrpSpPr>
            <p:cNvPr id="10" name="Group 9">
              <a:extLst>
                <a:ext uri="{FF2B5EF4-FFF2-40B4-BE49-F238E27FC236}">
                  <a16:creationId xmlns:a16="http://schemas.microsoft.com/office/drawing/2014/main" id="{E85BB991-52C9-A7ED-1F55-BFC684801F31}"/>
                </a:ext>
              </a:extLst>
            </p:cNvPr>
            <p:cNvGrpSpPr/>
            <p:nvPr/>
          </p:nvGrpSpPr>
          <p:grpSpPr>
            <a:xfrm>
              <a:off x="1053826" y="1389314"/>
              <a:ext cx="1106582" cy="1106582"/>
              <a:chOff x="239913" y="1296378"/>
              <a:chExt cx="1106582" cy="1106582"/>
            </a:xfrm>
          </p:grpSpPr>
          <p:sp>
            <p:nvSpPr>
              <p:cNvPr id="5" name="Oval 4">
                <a:extLst>
                  <a:ext uri="{FF2B5EF4-FFF2-40B4-BE49-F238E27FC236}">
                    <a16:creationId xmlns:a16="http://schemas.microsoft.com/office/drawing/2014/main" id="{167FD68D-0B07-46DD-0B8D-0BB1B03D626E}"/>
                  </a:ext>
                </a:extLst>
              </p:cNvPr>
              <p:cNvSpPr>
                <a:spLocks noChangeAspect="1"/>
              </p:cNvSpPr>
              <p:nvPr/>
            </p:nvSpPr>
            <p:spPr>
              <a:xfrm>
                <a:off x="239913" y="1296378"/>
                <a:ext cx="1106582" cy="110658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Open hand with plant outline">
                <a:extLst>
                  <a:ext uri="{FF2B5EF4-FFF2-40B4-BE49-F238E27FC236}">
                    <a16:creationId xmlns:a16="http://schemas.microsoft.com/office/drawing/2014/main" id="{4B16728E-D6C1-9778-0974-2ED697D80F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307" y="1374256"/>
                <a:ext cx="914400" cy="914400"/>
              </a:xfrm>
              <a:prstGeom prst="rect">
                <a:avLst/>
              </a:prstGeom>
            </p:spPr>
          </p:pic>
        </p:grpSp>
        <p:grpSp>
          <p:nvGrpSpPr>
            <p:cNvPr id="12" name="Group 11">
              <a:extLst>
                <a:ext uri="{FF2B5EF4-FFF2-40B4-BE49-F238E27FC236}">
                  <a16:creationId xmlns:a16="http://schemas.microsoft.com/office/drawing/2014/main" id="{50804E65-41A9-F746-6001-BCA69A1939F2}"/>
                </a:ext>
              </a:extLst>
            </p:cNvPr>
            <p:cNvGrpSpPr/>
            <p:nvPr/>
          </p:nvGrpSpPr>
          <p:grpSpPr>
            <a:xfrm>
              <a:off x="785835" y="3733552"/>
              <a:ext cx="1642564" cy="1436824"/>
              <a:chOff x="10320568" y="2651830"/>
              <a:chExt cx="1642564" cy="1436824"/>
            </a:xfrm>
          </p:grpSpPr>
          <p:grpSp>
            <p:nvGrpSpPr>
              <p:cNvPr id="13" name="Group 12">
                <a:extLst>
                  <a:ext uri="{FF2B5EF4-FFF2-40B4-BE49-F238E27FC236}">
                    <a16:creationId xmlns:a16="http://schemas.microsoft.com/office/drawing/2014/main" id="{46F534E9-3CDA-900D-1359-E1F2984B2D19}"/>
                  </a:ext>
                </a:extLst>
              </p:cNvPr>
              <p:cNvGrpSpPr/>
              <p:nvPr/>
            </p:nvGrpSpPr>
            <p:grpSpPr>
              <a:xfrm>
                <a:off x="10320568" y="2651830"/>
                <a:ext cx="1642564" cy="1436824"/>
                <a:chOff x="10320568" y="2651830"/>
                <a:chExt cx="1642564" cy="1436824"/>
              </a:xfrm>
            </p:grpSpPr>
            <p:pic>
              <p:nvPicPr>
                <p:cNvPr id="15" name="Picture 14">
                  <a:extLst>
                    <a:ext uri="{FF2B5EF4-FFF2-40B4-BE49-F238E27FC236}">
                      <a16:creationId xmlns:a16="http://schemas.microsoft.com/office/drawing/2014/main" id="{02B06290-B532-10C1-6967-02CEA80A7406}"/>
                    </a:ext>
                  </a:extLst>
                </p:cNvPr>
                <p:cNvPicPr>
                  <a:picLocks noChangeAspect="1"/>
                </p:cNvPicPr>
                <p:nvPr/>
              </p:nvPicPr>
              <p:blipFill rotWithShape="1">
                <a:blip r:embed="rId5">
                  <a:extLst>
                    <a:ext uri="{28A0092B-C50C-407E-A947-70E740481C1C}">
                      <a14:useLocalDpi xmlns:a14="http://schemas.microsoft.com/office/drawing/2010/main"/>
                    </a:ext>
                  </a:extLst>
                </a:blip>
                <a:srcRect t="-177" r="-515"/>
                <a:stretch/>
              </p:blipFill>
              <p:spPr>
                <a:xfrm>
                  <a:off x="10320568" y="2765184"/>
                  <a:ext cx="1642564" cy="1323470"/>
                </a:xfrm>
                <a:prstGeom prst="rect">
                  <a:avLst/>
                </a:prstGeom>
              </p:spPr>
            </p:pic>
            <p:sp>
              <p:nvSpPr>
                <p:cNvPr id="16" name="TextBox 15">
                  <a:extLst>
                    <a:ext uri="{FF2B5EF4-FFF2-40B4-BE49-F238E27FC236}">
                      <a16:creationId xmlns:a16="http://schemas.microsoft.com/office/drawing/2014/main" id="{3C50AFC0-BE11-7273-1C5A-5BE84E03D30A}"/>
                    </a:ext>
                  </a:extLst>
                </p:cNvPr>
                <p:cNvSpPr txBox="1"/>
                <p:nvPr/>
              </p:nvSpPr>
              <p:spPr>
                <a:xfrm>
                  <a:off x="10427052" y="2651830"/>
                  <a:ext cx="693741"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a:p>
                  <a:endParaRPr lang="en-US">
                    <a:cs typeface="Calibri"/>
                  </a:endParaRPr>
                </a:p>
              </p:txBody>
            </p:sp>
          </p:grpSp>
          <p:pic>
            <p:nvPicPr>
              <p:cNvPr id="14" name="Graphic 31" descr="Dim (Smaller Sun) outline">
                <a:extLst>
                  <a:ext uri="{FF2B5EF4-FFF2-40B4-BE49-F238E27FC236}">
                    <a16:creationId xmlns:a16="http://schemas.microsoft.com/office/drawing/2014/main" id="{E5AFAD65-B910-C7F8-9523-CB12B73430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45451" y="2758508"/>
                <a:ext cx="702733" cy="745066"/>
              </a:xfrm>
              <a:prstGeom prst="rect">
                <a:avLst/>
              </a:prstGeom>
            </p:spPr>
          </p:pic>
        </p:grpSp>
        <p:sp>
          <p:nvSpPr>
            <p:cNvPr id="19" name="TextBox 18">
              <a:extLst>
                <a:ext uri="{FF2B5EF4-FFF2-40B4-BE49-F238E27FC236}">
                  <a16:creationId xmlns:a16="http://schemas.microsoft.com/office/drawing/2014/main" id="{FE8CA939-680D-D730-1BFB-9E69B4850775}"/>
                </a:ext>
              </a:extLst>
            </p:cNvPr>
            <p:cNvSpPr txBox="1"/>
            <p:nvPr/>
          </p:nvSpPr>
          <p:spPr>
            <a:xfrm>
              <a:off x="671425" y="2881808"/>
              <a:ext cx="1871385" cy="646331"/>
            </a:xfrm>
            <a:prstGeom prst="rect">
              <a:avLst/>
            </a:prstGeom>
            <a:noFill/>
          </p:spPr>
          <p:txBody>
            <a:bodyPr wrap="square" rtlCol="0">
              <a:spAutoFit/>
            </a:bodyPr>
            <a:lstStyle/>
            <a:p>
              <a:r>
                <a:rPr lang="en-US" b="1">
                  <a:solidFill>
                    <a:srgbClr val="236F99"/>
                  </a:solidFill>
                  <a:latin typeface="Century Gothic" panose="020B0502020202020204" pitchFamily="34" charset="0"/>
                </a:rPr>
                <a:t>Environmental Justice</a:t>
              </a:r>
            </a:p>
          </p:txBody>
        </p:sp>
      </p:grpSp>
      <p:grpSp>
        <p:nvGrpSpPr>
          <p:cNvPr id="23" name="Group 22">
            <a:extLst>
              <a:ext uri="{FF2B5EF4-FFF2-40B4-BE49-F238E27FC236}">
                <a16:creationId xmlns:a16="http://schemas.microsoft.com/office/drawing/2014/main" id="{CC5951A7-9E55-F3CA-9039-6C265865A0B5}"/>
              </a:ext>
            </a:extLst>
          </p:cNvPr>
          <p:cNvGrpSpPr/>
          <p:nvPr/>
        </p:nvGrpSpPr>
        <p:grpSpPr>
          <a:xfrm>
            <a:off x="10160050" y="1528917"/>
            <a:ext cx="1219259" cy="3601358"/>
            <a:chOff x="10160050" y="1528917"/>
            <a:chExt cx="1219259" cy="3601358"/>
          </a:xfrm>
        </p:grpSpPr>
        <p:grpSp>
          <p:nvGrpSpPr>
            <p:cNvPr id="11" name="Group 10">
              <a:extLst>
                <a:ext uri="{FF2B5EF4-FFF2-40B4-BE49-F238E27FC236}">
                  <a16:creationId xmlns:a16="http://schemas.microsoft.com/office/drawing/2014/main" id="{0A4CADA5-00A7-9FD2-A126-1ADF3749FF47}"/>
                </a:ext>
              </a:extLst>
            </p:cNvPr>
            <p:cNvGrpSpPr/>
            <p:nvPr/>
          </p:nvGrpSpPr>
          <p:grpSpPr>
            <a:xfrm>
              <a:off x="10216388" y="1528917"/>
              <a:ext cx="1106582" cy="1106582"/>
              <a:chOff x="256216" y="4002598"/>
              <a:chExt cx="1106582" cy="1106582"/>
            </a:xfrm>
          </p:grpSpPr>
          <p:sp>
            <p:nvSpPr>
              <p:cNvPr id="4" name="Oval 3">
                <a:extLst>
                  <a:ext uri="{FF2B5EF4-FFF2-40B4-BE49-F238E27FC236}">
                    <a16:creationId xmlns:a16="http://schemas.microsoft.com/office/drawing/2014/main" id="{D33F9CD7-BD31-FB6C-CB2C-B4F2D557F846}"/>
                  </a:ext>
                </a:extLst>
              </p:cNvPr>
              <p:cNvSpPr>
                <a:spLocks noChangeAspect="1"/>
              </p:cNvSpPr>
              <p:nvPr/>
            </p:nvSpPr>
            <p:spPr>
              <a:xfrm>
                <a:off x="256216" y="4002598"/>
                <a:ext cx="1106582" cy="110658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Arrow circle outline">
                <a:extLst>
                  <a:ext uri="{FF2B5EF4-FFF2-40B4-BE49-F238E27FC236}">
                    <a16:creationId xmlns:a16="http://schemas.microsoft.com/office/drawing/2014/main" id="{5E677145-B2E0-B887-80EE-8F3ABBF13A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3437" y="4046826"/>
                <a:ext cx="1018126" cy="1018126"/>
              </a:xfrm>
              <a:prstGeom prst="rect">
                <a:avLst/>
              </a:prstGeom>
            </p:spPr>
          </p:pic>
        </p:grpSp>
        <p:pic>
          <p:nvPicPr>
            <p:cNvPr id="18" name="Graphic 17" descr="Withering Tree outline">
              <a:extLst>
                <a:ext uri="{FF2B5EF4-FFF2-40B4-BE49-F238E27FC236}">
                  <a16:creationId xmlns:a16="http://schemas.microsoft.com/office/drawing/2014/main" id="{5678DDDB-CAF2-11F6-968D-20A177ED6EB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60050" y="3911017"/>
              <a:ext cx="1219258" cy="1219258"/>
            </a:xfrm>
            <a:prstGeom prst="rect">
              <a:avLst/>
            </a:prstGeom>
          </p:spPr>
        </p:pic>
        <p:sp>
          <p:nvSpPr>
            <p:cNvPr id="20" name="TextBox 19">
              <a:extLst>
                <a:ext uri="{FF2B5EF4-FFF2-40B4-BE49-F238E27FC236}">
                  <a16:creationId xmlns:a16="http://schemas.microsoft.com/office/drawing/2014/main" id="{F8CE5FB0-FFA9-2FB2-1F93-55B36D742134}"/>
                </a:ext>
              </a:extLst>
            </p:cNvPr>
            <p:cNvSpPr txBox="1"/>
            <p:nvPr/>
          </p:nvSpPr>
          <p:spPr>
            <a:xfrm>
              <a:off x="10160050" y="3015299"/>
              <a:ext cx="1219259" cy="646331"/>
            </a:xfrm>
            <a:prstGeom prst="rect">
              <a:avLst/>
            </a:prstGeom>
            <a:noFill/>
          </p:spPr>
          <p:txBody>
            <a:bodyPr wrap="square" rtlCol="0">
              <a:spAutoFit/>
            </a:bodyPr>
            <a:lstStyle/>
            <a:p>
              <a:r>
                <a:rPr lang="en-US" b="1">
                  <a:solidFill>
                    <a:srgbClr val="236F99"/>
                  </a:solidFill>
                  <a:latin typeface="Century Gothic" panose="020B0502020202020204" pitchFamily="34" charset="0"/>
                </a:rPr>
                <a:t>Structural Racism</a:t>
              </a:r>
            </a:p>
          </p:txBody>
        </p:sp>
      </p:grpSp>
      <p:pic>
        <p:nvPicPr>
          <p:cNvPr id="1028" name="Picture 4">
            <a:extLst>
              <a:ext uri="{FF2B5EF4-FFF2-40B4-BE49-F238E27FC236}">
                <a16:creationId xmlns:a16="http://schemas.microsoft.com/office/drawing/2014/main" id="{7CBFEE52-8BFD-EBD4-3AE4-54F2AFF486E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28360" y="1288133"/>
            <a:ext cx="6413680" cy="4281733"/>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8C7A0F8-CA84-948C-2B45-E761F572CBBF}"/>
              </a:ext>
            </a:extLst>
          </p:cNvPr>
          <p:cNvSpPr txBox="1"/>
          <p:nvPr/>
        </p:nvSpPr>
        <p:spPr>
          <a:xfrm>
            <a:off x="6553509" y="5569866"/>
            <a:ext cx="3088531" cy="230832"/>
          </a:xfrm>
          <a:prstGeom prst="rect">
            <a:avLst/>
          </a:prstGeom>
          <a:noFill/>
        </p:spPr>
        <p:txBody>
          <a:bodyPr wrap="square">
            <a:spAutoFit/>
          </a:bodyPr>
          <a:lstStyle/>
          <a:p>
            <a:pPr algn="r"/>
            <a:r>
              <a:rPr lang="en-US" sz="900" b="0" i="0">
                <a:solidFill>
                  <a:schemeClr val="tx1">
                    <a:lumMod val="75000"/>
                    <a:lumOff val="25000"/>
                  </a:schemeClr>
                </a:solidFill>
                <a:effectLst/>
                <a:latin typeface="Century Gothic" panose="020B0502020202020204" pitchFamily="34" charset="0"/>
              </a:rPr>
              <a:t> Image Credit: Jeramey Jannene, Creative Mania </a:t>
            </a:r>
            <a:endParaRPr lang="en-US" sz="900">
              <a:solidFill>
                <a:schemeClr val="tx1">
                  <a:lumMod val="75000"/>
                  <a:lumOff val="25000"/>
                </a:schemeClr>
              </a:solidFill>
              <a:latin typeface="Century Gothic" panose="020B0502020202020204" pitchFamily="34" charset="0"/>
            </a:endParaRPr>
          </a:p>
        </p:txBody>
      </p:sp>
      <p:sp>
        <p:nvSpPr>
          <p:cNvPr id="25" name="TextBox 24">
            <a:extLst>
              <a:ext uri="{FF2B5EF4-FFF2-40B4-BE49-F238E27FC236}">
                <a16:creationId xmlns:a16="http://schemas.microsoft.com/office/drawing/2014/main" id="{AD8B0793-958F-2B3D-F21E-0F86B23943E0}"/>
              </a:ext>
            </a:extLst>
          </p:cNvPr>
          <p:cNvSpPr txBox="1"/>
          <p:nvPr/>
        </p:nvSpPr>
        <p:spPr>
          <a:xfrm>
            <a:off x="3765669" y="894457"/>
            <a:ext cx="5791970" cy="584775"/>
          </a:xfrm>
          <a:prstGeom prst="rect">
            <a:avLst/>
          </a:prstGeom>
          <a:noFill/>
        </p:spPr>
        <p:txBody>
          <a:bodyPr wrap="none" lIns="91440" tIns="45720" rIns="91440" bIns="45720" rtlCol="0" anchor="t">
            <a:spAutoFit/>
          </a:bodyPr>
          <a:lstStyle/>
          <a:p>
            <a:r>
              <a:rPr lang="en-US" sz="1600" b="0" i="0">
                <a:solidFill>
                  <a:schemeClr val="tx1">
                    <a:lumMod val="75000"/>
                    <a:lumOff val="25000"/>
                  </a:schemeClr>
                </a:solidFill>
                <a:effectLst/>
                <a:latin typeface="Century Gothic"/>
              </a:rPr>
              <a:t>East side </a:t>
            </a:r>
            <a:r>
              <a:rPr lang="en-US" sz="1600">
                <a:solidFill>
                  <a:schemeClr val="tx1">
                    <a:lumMod val="75000"/>
                    <a:lumOff val="25000"/>
                  </a:schemeClr>
                </a:solidFill>
                <a:latin typeface="Century Gothic"/>
              </a:rPr>
              <a:t>M</a:t>
            </a:r>
            <a:r>
              <a:rPr lang="en-US" sz="1600" b="0" i="0">
                <a:solidFill>
                  <a:schemeClr val="tx1">
                    <a:lumMod val="75000"/>
                    <a:lumOff val="25000"/>
                  </a:schemeClr>
                </a:solidFill>
                <a:effectLst/>
                <a:latin typeface="Century Gothic"/>
              </a:rPr>
              <a:t>ilwaukee overlooking north along </a:t>
            </a:r>
            <a:r>
              <a:rPr lang="en-US" sz="1600">
                <a:solidFill>
                  <a:schemeClr val="tx1">
                    <a:lumMod val="75000"/>
                    <a:lumOff val="25000"/>
                  </a:schemeClr>
                </a:solidFill>
                <a:latin typeface="Century Gothic"/>
              </a:rPr>
              <a:t>Farwell Ave</a:t>
            </a:r>
            <a:endParaRPr lang="en-US" sz="1600" b="0" i="0">
              <a:solidFill>
                <a:schemeClr val="tx1">
                  <a:lumMod val="75000"/>
                  <a:lumOff val="25000"/>
                </a:schemeClr>
              </a:solidFill>
              <a:effectLst/>
              <a:latin typeface="Century Gothic" panose="020B0502020202020204" pitchFamily="34" charset="0"/>
            </a:endParaRPr>
          </a:p>
          <a:p>
            <a:endParaRPr lang="en-US" sz="1600"/>
          </a:p>
        </p:txBody>
      </p:sp>
    </p:spTree>
    <p:extLst>
      <p:ext uri="{BB962C8B-B14F-4D97-AF65-F5344CB8AC3E}">
        <p14:creationId xmlns:p14="http://schemas.microsoft.com/office/powerpoint/2010/main" val="2520622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737C00-D93F-28F1-0CF7-E13151A48F41}"/>
              </a:ext>
            </a:extLst>
          </p:cNvPr>
          <p:cNvSpPr txBox="1"/>
          <p:nvPr/>
        </p:nvSpPr>
        <p:spPr>
          <a:xfrm>
            <a:off x="286529" y="192408"/>
            <a:ext cx="307848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REDLINING</a:t>
            </a:r>
          </a:p>
        </p:txBody>
      </p:sp>
      <p:pic>
        <p:nvPicPr>
          <p:cNvPr id="3" name="Graphic 2" descr="Architecture outline">
            <a:extLst>
              <a:ext uri="{FF2B5EF4-FFF2-40B4-BE49-F238E27FC236}">
                <a16:creationId xmlns:a16="http://schemas.microsoft.com/office/drawing/2014/main" id="{CC6733FC-6564-38E6-0A40-28FB9DCCD9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313" y="1314829"/>
            <a:ext cx="1072167" cy="1072167"/>
          </a:xfrm>
          <a:prstGeom prst="rect">
            <a:avLst/>
          </a:prstGeom>
        </p:spPr>
      </p:pic>
      <p:sp>
        <p:nvSpPr>
          <p:cNvPr id="6" name="Text Placeholder 1">
            <a:extLst>
              <a:ext uri="{FF2B5EF4-FFF2-40B4-BE49-F238E27FC236}">
                <a16:creationId xmlns:a16="http://schemas.microsoft.com/office/drawing/2014/main" id="{0F85757A-60AA-57FD-8B1F-BA5EFEF817C7}"/>
              </a:ext>
            </a:extLst>
          </p:cNvPr>
          <p:cNvSpPr txBox="1">
            <a:spLocks/>
          </p:cNvSpPr>
          <p:nvPr/>
        </p:nvSpPr>
        <p:spPr>
          <a:xfrm>
            <a:off x="1551534" y="1407594"/>
            <a:ext cx="6841066" cy="294375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buClr>
                <a:srgbClr val="266E99"/>
              </a:buClr>
              <a:defRPr/>
            </a:pPr>
            <a:r>
              <a:rPr lang="en-US" sz="2400">
                <a:latin typeface="Century Gothic"/>
              </a:rPr>
              <a:t>1930s: Home Owners’ Loan Corporation (HOLC) loan risk categories</a:t>
            </a:r>
            <a:endParaRPr lang="en-US">
              <a:latin typeface="Century Gothic"/>
            </a:endParaRPr>
          </a:p>
          <a:p>
            <a:pPr marL="342900" indent="-342900">
              <a:lnSpc>
                <a:spcPct val="100000"/>
              </a:lnSpc>
              <a:spcBef>
                <a:spcPts val="300"/>
              </a:spcBef>
              <a:buClr>
                <a:srgbClr val="266E99"/>
              </a:buClr>
              <a:buFont typeface="Webdings" panose="05030102010509060703" pitchFamily="18" charset="2"/>
              <a:buChar char="4"/>
              <a:defRPr/>
            </a:pPr>
            <a:r>
              <a:rPr lang="en-US">
                <a:latin typeface="Century Gothic"/>
              </a:rPr>
              <a:t>Graded neighborhoods across 200 U.S. cities</a:t>
            </a:r>
          </a:p>
          <a:p>
            <a:pPr marL="342900" indent="-342900">
              <a:lnSpc>
                <a:spcPct val="100000"/>
              </a:lnSpc>
              <a:spcBef>
                <a:spcPts val="300"/>
              </a:spcBef>
              <a:buClr>
                <a:srgbClr val="266E99"/>
              </a:buClr>
              <a:buFont typeface="Webdings" panose="05030102010509060703" pitchFamily="18" charset="2"/>
              <a:buChar char="4"/>
              <a:defRPr/>
            </a:pPr>
            <a:r>
              <a:rPr lang="en-US">
                <a:latin typeface="Century Gothic"/>
              </a:rPr>
              <a:t>Grades really were based on race</a:t>
            </a:r>
            <a:endParaRPr lang="en-US"/>
          </a:p>
          <a:p>
            <a:pPr marL="342900" indent="-342900">
              <a:lnSpc>
                <a:spcPct val="100000"/>
              </a:lnSpc>
              <a:spcBef>
                <a:spcPts val="300"/>
              </a:spcBef>
              <a:buClr>
                <a:srgbClr val="266E99"/>
              </a:buClr>
              <a:buFont typeface="Webdings" panose="05030102010509060703" pitchFamily="18" charset="2"/>
              <a:buChar char="4"/>
              <a:defRPr/>
            </a:pPr>
            <a:r>
              <a:rPr lang="en-US">
                <a:latin typeface="Century Gothic"/>
              </a:rPr>
              <a:t>Milwaukee: central and north side redlining</a:t>
            </a:r>
            <a:endParaRPr lang="en-US" sz="2000">
              <a:latin typeface="Century Gothic"/>
            </a:endParaRPr>
          </a:p>
          <a:p>
            <a:pPr marL="342900" indent="-342900">
              <a:lnSpc>
                <a:spcPct val="100000"/>
              </a:lnSpc>
              <a:spcBef>
                <a:spcPts val="300"/>
              </a:spcBef>
              <a:buClr>
                <a:srgbClr val="266E99"/>
              </a:buClr>
              <a:buFont typeface="Webdings" panose="05030102010509060703" pitchFamily="18" charset="2"/>
              <a:buChar char="4"/>
              <a:defRPr/>
            </a:pPr>
            <a:endParaRPr lang="en-US" sz="2000">
              <a:latin typeface="Century Gothic"/>
            </a:endParaRPr>
          </a:p>
          <a:p>
            <a:pPr marL="342900" indent="-342900">
              <a:lnSpc>
                <a:spcPct val="100000"/>
              </a:lnSpc>
              <a:spcBef>
                <a:spcPts val="300"/>
              </a:spcBef>
              <a:buClr>
                <a:srgbClr val="266E99"/>
              </a:buClr>
              <a:buFont typeface="Webdings" panose="05030102010509060703" pitchFamily="18" charset="2"/>
              <a:buChar char="4"/>
              <a:defRPr/>
            </a:pPr>
            <a:endParaRPr lang="en-US">
              <a:latin typeface="Century Gothic"/>
            </a:endParaRPr>
          </a:p>
          <a:p>
            <a:pPr marR="0" lvl="0" algn="l" defTabSz="914400" rtl="0" eaLnBrk="1" fontAlgn="auto" latinLnBrk="0" hangingPunct="1">
              <a:spcBef>
                <a:spcPts val="300"/>
              </a:spcBef>
              <a:spcAft>
                <a:spcPts val="0"/>
              </a:spcAft>
              <a:buClr>
                <a:srgbClr val="266E99"/>
              </a:buClr>
              <a:buSzTx/>
              <a:tabLst/>
              <a:defRPr/>
            </a:pPr>
            <a:endParaRPr lang="en-US" sz="2400">
              <a:solidFill>
                <a:srgbClr val="404040"/>
              </a:solidFill>
              <a:latin typeface="Century Gothic"/>
            </a:endParaRPr>
          </a:p>
          <a:p>
            <a:pPr marR="0" lvl="0" algn="l" defTabSz="914400" rtl="0" eaLnBrk="1" fontAlgn="auto" latinLnBrk="0" hangingPunct="1">
              <a:lnSpc>
                <a:spcPct val="100000"/>
              </a:lnSpc>
              <a:spcBef>
                <a:spcPts val="300"/>
              </a:spcBef>
              <a:spcAft>
                <a:spcPts val="0"/>
              </a:spcAft>
              <a:buClr>
                <a:srgbClr val="266E99"/>
              </a:buClr>
              <a:buSzTx/>
              <a:tabLst/>
              <a:defRPr/>
            </a:pPr>
            <a:endParaRPr lang="en-US" b="0" i="0" u="none" strike="noStrike" kern="1200" cap="none" spc="0" normalizeH="0" baseline="0" noProof="0">
              <a:ln>
                <a:noFill/>
              </a:ln>
              <a:solidFill>
                <a:prstClr val="black"/>
              </a:solidFill>
              <a:effectLst/>
              <a:uLnTx/>
              <a:uFillTx/>
              <a:latin typeface="Century Gothic"/>
            </a:endParaRPr>
          </a:p>
          <a:p>
            <a:pPr marL="342900" indent="-342900">
              <a:lnSpc>
                <a:spcPct val="100000"/>
              </a:lnSpc>
              <a:spcBef>
                <a:spcPts val="300"/>
              </a:spcBef>
              <a:buClr>
                <a:srgbClr val="266E99"/>
              </a:buClr>
              <a:buFont typeface="Webdings" panose="05030102010509060703" pitchFamily="18" charset="2"/>
              <a:buChar char="4"/>
              <a:defRPr/>
            </a:pPr>
            <a:endParaRPr lang="en-US" sz="1800">
              <a:solidFill>
                <a:srgbClr val="000000"/>
              </a:solidFill>
              <a:latin typeface="Century Gothic"/>
            </a:endParaRPr>
          </a:p>
          <a:p>
            <a:pPr>
              <a:spcBef>
                <a:spcPts val="300"/>
              </a:spcBef>
              <a:buClr>
                <a:srgbClr val="266E99"/>
              </a:buClr>
              <a:defRPr/>
            </a:pPr>
            <a:endParaRPr lang="en-US">
              <a:latin typeface="Century Gothic"/>
            </a:endParaRPr>
          </a:p>
          <a:p>
            <a:pPr marL="342900" indent="-342900">
              <a:spcBef>
                <a:spcPts val="300"/>
              </a:spcBef>
              <a:buClr>
                <a:srgbClr val="266E99"/>
              </a:buClr>
              <a:buFont typeface="Webdings" panose="05030102010509060703" pitchFamily="18" charset="2"/>
              <a:buChar char="4"/>
              <a:defRPr/>
            </a:pPr>
            <a:endParaRPr lang="en-US">
              <a:latin typeface="Century Gothic"/>
            </a:endParaRPr>
          </a:p>
          <a:p>
            <a:pPr marL="342900" indent="-342900">
              <a:spcBef>
                <a:spcPts val="300"/>
              </a:spcBef>
              <a:buClr>
                <a:srgbClr val="266E99"/>
              </a:buClr>
              <a:buFont typeface="Webdings" panose="05030102010509060703" pitchFamily="18" charset="2"/>
              <a:buChar char="4"/>
              <a:defRPr/>
            </a:pPr>
            <a:endParaRPr lang="en-US" b="0" i="0" u="none" strike="noStrike" kern="1200" cap="none" spc="0" normalizeH="0" baseline="0" noProof="0">
              <a:ln>
                <a:noFill/>
              </a:ln>
              <a:solidFill>
                <a:prstClr val="black">
                  <a:lumMod val="75000"/>
                  <a:lumOff val="25000"/>
                </a:prstClr>
              </a:solidFill>
              <a:effectLst/>
              <a:uLnTx/>
              <a:uFillTx/>
            </a:endParaRPr>
          </a:p>
          <a:p>
            <a:pPr marL="342900" indent="-342900">
              <a:lnSpc>
                <a:spcPct val="100000"/>
              </a:lnSpc>
              <a:spcBef>
                <a:spcPts val="0"/>
              </a:spcBef>
              <a:spcAft>
                <a:spcPts val="600"/>
              </a:spcAft>
              <a:buClr>
                <a:srgbClr val="266E99"/>
              </a:buClr>
              <a:buFont typeface="Webdings" panose="05030102010509060703" pitchFamily="18" charset="2"/>
              <a:buChar char="4"/>
              <a:defRPr/>
            </a:pPr>
            <a:endParaRPr lang="en-US">
              <a:solidFill>
                <a:prstClr val="black">
                  <a:lumMod val="75000"/>
                  <a:lumOff val="25000"/>
                </a:prstClr>
              </a:solidFill>
            </a:endParaRPr>
          </a:p>
          <a:p>
            <a:pPr indent="114300">
              <a:lnSpc>
                <a:spcPct val="100000"/>
              </a:lnSpc>
              <a:spcBef>
                <a:spcPts val="0"/>
              </a:spcBef>
              <a:spcAft>
                <a:spcPts val="600"/>
              </a:spcAft>
              <a:defRPr/>
            </a:pPr>
            <a:endParaRPr lang="en-US">
              <a:solidFill>
                <a:prstClr val="black">
                  <a:lumMod val="75000"/>
                  <a:lumOff val="25000"/>
                </a:prstClr>
              </a:solidFill>
            </a:endParaRPr>
          </a:p>
          <a:p>
            <a:pPr>
              <a:lnSpc>
                <a:spcPct val="100000"/>
              </a:lnSpc>
              <a:spcBef>
                <a:spcPts val="0"/>
              </a:spcBef>
              <a:spcAft>
                <a:spcPts val="600"/>
              </a:spcAft>
              <a:defRPr/>
            </a:pPr>
            <a:endParaRPr lang="en-US">
              <a:solidFill>
                <a:prstClr val="black">
                  <a:lumMod val="75000"/>
                  <a:lumOff val="25000"/>
                </a:prstClr>
              </a:solidFill>
            </a:endParaRPr>
          </a:p>
          <a:p>
            <a:pPr>
              <a:lnSpc>
                <a:spcPct val="100000"/>
              </a:lnSpc>
              <a:spcBef>
                <a:spcPts val="0"/>
              </a:spcBef>
              <a:spcAft>
                <a:spcPts val="600"/>
              </a:spcAft>
              <a:defRPr/>
            </a:pPr>
            <a:endParaRPr lang="en-US">
              <a:solidFill>
                <a:prstClr val="black">
                  <a:lumMod val="75000"/>
                  <a:lumOff val="25000"/>
                </a:prstClr>
              </a:solidFill>
            </a:endParaRPr>
          </a:p>
        </p:txBody>
      </p:sp>
      <p:sp>
        <p:nvSpPr>
          <p:cNvPr id="15" name="Rounded Rectangle 14">
            <a:extLst>
              <a:ext uri="{FF2B5EF4-FFF2-40B4-BE49-F238E27FC236}">
                <a16:creationId xmlns:a16="http://schemas.microsoft.com/office/drawing/2014/main" id="{C2F0E8D1-9B38-77A9-6E2F-2DB84D9F90AF}"/>
              </a:ext>
            </a:extLst>
          </p:cNvPr>
          <p:cNvSpPr/>
          <p:nvPr/>
        </p:nvSpPr>
        <p:spPr>
          <a:xfrm>
            <a:off x="520752" y="4038600"/>
            <a:ext cx="1554480" cy="1828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solidFill>
                  <a:schemeClr val="tx1">
                    <a:lumMod val="75000"/>
                    <a:lumOff val="25000"/>
                  </a:schemeClr>
                </a:solidFill>
                <a:latin typeface="Century Gothic" panose="020B0502020202020204" pitchFamily="34" charset="0"/>
              </a:rPr>
              <a:t>GREEN</a:t>
            </a:r>
          </a:p>
          <a:p>
            <a:pPr algn="ctr"/>
            <a:r>
              <a:rPr lang="en-US">
                <a:solidFill>
                  <a:schemeClr val="tx1">
                    <a:lumMod val="75000"/>
                    <a:lumOff val="25000"/>
                  </a:schemeClr>
                </a:solidFill>
                <a:latin typeface="Century Gothic" panose="020B0502020202020204" pitchFamily="34" charset="0"/>
              </a:rPr>
              <a:t>“Best”</a:t>
            </a:r>
          </a:p>
        </p:txBody>
      </p:sp>
      <p:sp>
        <p:nvSpPr>
          <p:cNvPr id="17" name="Rounded Rectangle 16">
            <a:extLst>
              <a:ext uri="{FF2B5EF4-FFF2-40B4-BE49-F238E27FC236}">
                <a16:creationId xmlns:a16="http://schemas.microsoft.com/office/drawing/2014/main" id="{A0C8CEBF-D5F5-78D8-9CE4-19DADDBFD44D}"/>
              </a:ext>
            </a:extLst>
          </p:cNvPr>
          <p:cNvSpPr/>
          <p:nvPr/>
        </p:nvSpPr>
        <p:spPr>
          <a:xfrm>
            <a:off x="2328874" y="4038600"/>
            <a:ext cx="1554480" cy="18288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solidFill>
                  <a:schemeClr val="tx1">
                    <a:lumMod val="75000"/>
                    <a:lumOff val="25000"/>
                  </a:schemeClr>
                </a:solidFill>
                <a:latin typeface="Century Gothic" panose="020B0502020202020204" pitchFamily="34" charset="0"/>
              </a:rPr>
              <a:t>BLUE “Desirable”</a:t>
            </a:r>
          </a:p>
        </p:txBody>
      </p:sp>
      <p:sp>
        <p:nvSpPr>
          <p:cNvPr id="18" name="Rounded Rectangle 17">
            <a:extLst>
              <a:ext uri="{FF2B5EF4-FFF2-40B4-BE49-F238E27FC236}">
                <a16:creationId xmlns:a16="http://schemas.microsoft.com/office/drawing/2014/main" id="{90DD1C5D-E78C-9BB2-BA12-596BCD110780}"/>
              </a:ext>
            </a:extLst>
          </p:cNvPr>
          <p:cNvSpPr/>
          <p:nvPr/>
        </p:nvSpPr>
        <p:spPr>
          <a:xfrm>
            <a:off x="4136996" y="4023360"/>
            <a:ext cx="1554480" cy="18288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solidFill>
                  <a:schemeClr val="tx1">
                    <a:lumMod val="75000"/>
                    <a:lumOff val="25000"/>
                  </a:schemeClr>
                </a:solidFill>
                <a:latin typeface="Century Gothic" panose="020B0502020202020204" pitchFamily="34" charset="0"/>
              </a:rPr>
              <a:t>YELLOW  “Declining”</a:t>
            </a:r>
          </a:p>
        </p:txBody>
      </p:sp>
      <p:sp>
        <p:nvSpPr>
          <p:cNvPr id="19" name="Rounded Rectangle 18">
            <a:extLst>
              <a:ext uri="{FF2B5EF4-FFF2-40B4-BE49-F238E27FC236}">
                <a16:creationId xmlns:a16="http://schemas.microsoft.com/office/drawing/2014/main" id="{7C31977E-BF07-4A79-19CB-F64B07DD1E5F}"/>
              </a:ext>
            </a:extLst>
          </p:cNvPr>
          <p:cNvSpPr/>
          <p:nvPr/>
        </p:nvSpPr>
        <p:spPr>
          <a:xfrm>
            <a:off x="5945118" y="4023360"/>
            <a:ext cx="1554480" cy="18288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en-US">
                <a:solidFill>
                  <a:schemeClr val="tx1">
                    <a:lumMod val="75000"/>
                    <a:lumOff val="25000"/>
                  </a:schemeClr>
                </a:solidFill>
                <a:latin typeface="Century Gothic" panose="020B0502020202020204" pitchFamily="34" charset="0"/>
              </a:rPr>
              <a:t>RED  “Hazardous”</a:t>
            </a:r>
          </a:p>
        </p:txBody>
      </p:sp>
      <p:sp>
        <p:nvSpPr>
          <p:cNvPr id="20" name="TextBox 19">
            <a:extLst>
              <a:ext uri="{FF2B5EF4-FFF2-40B4-BE49-F238E27FC236}">
                <a16:creationId xmlns:a16="http://schemas.microsoft.com/office/drawing/2014/main" id="{939D6F24-843A-7836-E497-107F51044054}"/>
              </a:ext>
            </a:extLst>
          </p:cNvPr>
          <p:cNvSpPr txBox="1"/>
          <p:nvPr/>
        </p:nvSpPr>
        <p:spPr>
          <a:xfrm>
            <a:off x="575597" y="3785708"/>
            <a:ext cx="1744337" cy="2200751"/>
          </a:xfrm>
          <a:prstGeom prst="rect">
            <a:avLst/>
          </a:prstGeom>
          <a:noFill/>
        </p:spPr>
        <p:txBody>
          <a:bodyPr wrap="square" rtlCol="0">
            <a:spAutoFit/>
          </a:bodyPr>
          <a:lstStyle/>
          <a:p>
            <a:r>
              <a:rPr lang="en-US" sz="13800" b="1">
                <a:solidFill>
                  <a:schemeClr val="accent6">
                    <a:lumMod val="50000"/>
                    <a:alpha val="21923"/>
                  </a:schemeClr>
                </a:solidFill>
                <a:latin typeface="Century Gothic" panose="020B0502020202020204" pitchFamily="34" charset="0"/>
              </a:rPr>
              <a:t>A</a:t>
            </a:r>
          </a:p>
        </p:txBody>
      </p:sp>
      <p:sp>
        <p:nvSpPr>
          <p:cNvPr id="21" name="TextBox 20">
            <a:extLst>
              <a:ext uri="{FF2B5EF4-FFF2-40B4-BE49-F238E27FC236}">
                <a16:creationId xmlns:a16="http://schemas.microsoft.com/office/drawing/2014/main" id="{E2F52D10-FFDE-F48B-AB63-E1828FF86AE1}"/>
              </a:ext>
            </a:extLst>
          </p:cNvPr>
          <p:cNvSpPr txBox="1"/>
          <p:nvPr/>
        </p:nvSpPr>
        <p:spPr>
          <a:xfrm>
            <a:off x="2534371" y="3776658"/>
            <a:ext cx="1744337" cy="2200751"/>
          </a:xfrm>
          <a:prstGeom prst="rect">
            <a:avLst/>
          </a:prstGeom>
          <a:noFill/>
        </p:spPr>
        <p:txBody>
          <a:bodyPr wrap="square" rtlCol="0">
            <a:spAutoFit/>
          </a:bodyPr>
          <a:lstStyle/>
          <a:p>
            <a:r>
              <a:rPr lang="en-US" sz="13800" b="1">
                <a:solidFill>
                  <a:schemeClr val="accent5">
                    <a:lumMod val="50000"/>
                    <a:alpha val="21923"/>
                  </a:schemeClr>
                </a:solidFill>
                <a:latin typeface="Century Gothic" panose="020B0502020202020204" pitchFamily="34" charset="0"/>
              </a:rPr>
              <a:t>B</a:t>
            </a:r>
          </a:p>
        </p:txBody>
      </p:sp>
      <p:sp>
        <p:nvSpPr>
          <p:cNvPr id="22" name="TextBox 21">
            <a:extLst>
              <a:ext uri="{FF2B5EF4-FFF2-40B4-BE49-F238E27FC236}">
                <a16:creationId xmlns:a16="http://schemas.microsoft.com/office/drawing/2014/main" id="{50CAA911-1846-290E-2765-2A3C3E6316C5}"/>
              </a:ext>
            </a:extLst>
          </p:cNvPr>
          <p:cNvSpPr txBox="1"/>
          <p:nvPr/>
        </p:nvSpPr>
        <p:spPr>
          <a:xfrm>
            <a:off x="4097791" y="3785708"/>
            <a:ext cx="1744337" cy="2200751"/>
          </a:xfrm>
          <a:prstGeom prst="rect">
            <a:avLst/>
          </a:prstGeom>
          <a:noFill/>
        </p:spPr>
        <p:txBody>
          <a:bodyPr wrap="square" rtlCol="0">
            <a:spAutoFit/>
          </a:bodyPr>
          <a:lstStyle/>
          <a:p>
            <a:r>
              <a:rPr lang="en-US" sz="13800" b="1">
                <a:solidFill>
                  <a:schemeClr val="accent4">
                    <a:lumMod val="50000"/>
                    <a:alpha val="21923"/>
                  </a:schemeClr>
                </a:solidFill>
                <a:latin typeface="Century Gothic" panose="020B0502020202020204" pitchFamily="34" charset="0"/>
              </a:rPr>
              <a:t>C</a:t>
            </a:r>
          </a:p>
        </p:txBody>
      </p:sp>
      <p:sp>
        <p:nvSpPr>
          <p:cNvPr id="23" name="TextBox 22">
            <a:extLst>
              <a:ext uri="{FF2B5EF4-FFF2-40B4-BE49-F238E27FC236}">
                <a16:creationId xmlns:a16="http://schemas.microsoft.com/office/drawing/2014/main" id="{4D57EA79-3BCC-6D42-73A5-5CFC0866ED88}"/>
              </a:ext>
            </a:extLst>
          </p:cNvPr>
          <p:cNvSpPr txBox="1"/>
          <p:nvPr/>
        </p:nvSpPr>
        <p:spPr>
          <a:xfrm>
            <a:off x="6056565" y="3837384"/>
            <a:ext cx="1744337" cy="2200751"/>
          </a:xfrm>
          <a:prstGeom prst="rect">
            <a:avLst/>
          </a:prstGeom>
          <a:noFill/>
        </p:spPr>
        <p:txBody>
          <a:bodyPr wrap="square" rtlCol="0">
            <a:spAutoFit/>
          </a:bodyPr>
          <a:lstStyle/>
          <a:p>
            <a:r>
              <a:rPr lang="en-US" sz="13800" b="1">
                <a:solidFill>
                  <a:schemeClr val="accent2">
                    <a:lumMod val="50000"/>
                    <a:alpha val="21923"/>
                  </a:schemeClr>
                </a:solidFill>
                <a:latin typeface="Century Gothic" panose="020B0502020202020204" pitchFamily="34" charset="0"/>
              </a:rPr>
              <a:t>D</a:t>
            </a:r>
          </a:p>
        </p:txBody>
      </p:sp>
      <p:pic>
        <p:nvPicPr>
          <p:cNvPr id="5" name="Picture 4" descr="Map&#10;&#10;Description automatically generated">
            <a:extLst>
              <a:ext uri="{FF2B5EF4-FFF2-40B4-BE49-F238E27FC236}">
                <a16:creationId xmlns:a16="http://schemas.microsoft.com/office/drawing/2014/main" id="{3976A054-623D-C933-AE4A-6204EA5A11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2125" y="689502"/>
            <a:ext cx="3603452" cy="5116012"/>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A1DFDD3C-528B-24F8-C801-56A144263668}"/>
              </a:ext>
            </a:extLst>
          </p:cNvPr>
          <p:cNvSpPr txBox="1"/>
          <p:nvPr/>
        </p:nvSpPr>
        <p:spPr>
          <a:xfrm>
            <a:off x="8710470" y="5774713"/>
            <a:ext cx="3088531" cy="230832"/>
          </a:xfrm>
          <a:prstGeom prst="rect">
            <a:avLst/>
          </a:prstGeom>
          <a:noFill/>
        </p:spPr>
        <p:txBody>
          <a:bodyPr wrap="square">
            <a:spAutoFit/>
          </a:bodyPr>
          <a:lstStyle/>
          <a:p>
            <a:pPr algn="r"/>
            <a:r>
              <a:rPr lang="en-US" sz="900" b="0" i="0">
                <a:solidFill>
                  <a:schemeClr val="tx1">
                    <a:lumMod val="75000"/>
                    <a:lumOff val="25000"/>
                  </a:schemeClr>
                </a:solidFill>
                <a:effectLst/>
                <a:latin typeface="Century Gothic" panose="020B0502020202020204" pitchFamily="34" charset="0"/>
              </a:rPr>
              <a:t> Image Credit: National Archives</a:t>
            </a:r>
            <a:endParaRPr lang="en-US" sz="900">
              <a:solidFill>
                <a:schemeClr val="tx1">
                  <a:lumMod val="75000"/>
                  <a:lumOff val="2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E3F1030A-D8CD-FF91-3569-9C6FBC67276A}"/>
              </a:ext>
            </a:extLst>
          </p:cNvPr>
          <p:cNvSpPr txBox="1"/>
          <p:nvPr/>
        </p:nvSpPr>
        <p:spPr>
          <a:xfrm>
            <a:off x="8023600" y="311804"/>
            <a:ext cx="3940502" cy="369332"/>
          </a:xfrm>
          <a:prstGeom prst="rect">
            <a:avLst/>
          </a:prstGeom>
          <a:noFill/>
        </p:spPr>
        <p:txBody>
          <a:bodyPr wrap="none" rtlCol="0">
            <a:spAutoFit/>
          </a:bodyPr>
          <a:lstStyle/>
          <a:p>
            <a:r>
              <a:rPr lang="en-US">
                <a:solidFill>
                  <a:schemeClr val="tx1">
                    <a:lumMod val="75000"/>
                    <a:lumOff val="25000"/>
                  </a:schemeClr>
                </a:solidFill>
                <a:latin typeface="Century Gothic" panose="020B0502020202020204" pitchFamily="34" charset="0"/>
              </a:rPr>
              <a:t>1938 Redlining Map of Milwaukee</a:t>
            </a:r>
          </a:p>
        </p:txBody>
      </p:sp>
    </p:spTree>
    <p:extLst>
      <p:ext uri="{BB962C8B-B14F-4D97-AF65-F5344CB8AC3E}">
        <p14:creationId xmlns:p14="http://schemas.microsoft.com/office/powerpoint/2010/main" val="1700834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C3D2EB-A579-2298-E079-C3B9625CB187}"/>
              </a:ext>
            </a:extLst>
          </p:cNvPr>
          <p:cNvSpPr txBox="1"/>
          <p:nvPr/>
        </p:nvSpPr>
        <p:spPr>
          <a:xfrm>
            <a:off x="287151" y="216713"/>
            <a:ext cx="3969757" cy="713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OUR PARTNERS</a:t>
            </a:r>
            <a:endParaRPr lang="en-US"/>
          </a:p>
        </p:txBody>
      </p:sp>
      <p:sp>
        <p:nvSpPr>
          <p:cNvPr id="5" name="TextBox 4">
            <a:extLst>
              <a:ext uri="{FF2B5EF4-FFF2-40B4-BE49-F238E27FC236}">
                <a16:creationId xmlns:a16="http://schemas.microsoft.com/office/drawing/2014/main" id="{07C3F1B3-4D24-D342-22CC-751B1D5FFE36}"/>
              </a:ext>
            </a:extLst>
          </p:cNvPr>
          <p:cNvSpPr txBox="1"/>
          <p:nvPr/>
        </p:nvSpPr>
        <p:spPr>
          <a:xfrm>
            <a:off x="3830045" y="1345563"/>
            <a:ext cx="77066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ea typeface="Garamond"/>
                <a:cs typeface="Garamond"/>
              </a:rPr>
              <a:t>National network of local trusts across the country that partners with communities, local governments, and businesses on Environmental Justice efforts.</a:t>
            </a:r>
            <a:endParaRPr lang="en-US">
              <a:solidFill>
                <a:schemeClr val="tx1">
                  <a:lumMod val="75000"/>
                  <a:lumOff val="25000"/>
                </a:schemeClr>
              </a:solidFill>
              <a:latin typeface="Century Gothic"/>
            </a:endParaRPr>
          </a:p>
        </p:txBody>
      </p:sp>
      <p:sp>
        <p:nvSpPr>
          <p:cNvPr id="6" name="TextBox 5">
            <a:extLst>
              <a:ext uri="{FF2B5EF4-FFF2-40B4-BE49-F238E27FC236}">
                <a16:creationId xmlns:a16="http://schemas.microsoft.com/office/drawing/2014/main" id="{74A29814-BEA8-A8F6-1E6D-B8EB3ADAB2FF}"/>
              </a:ext>
            </a:extLst>
          </p:cNvPr>
          <p:cNvSpPr txBox="1"/>
          <p:nvPr/>
        </p:nvSpPr>
        <p:spPr>
          <a:xfrm>
            <a:off x="3830046" y="2565835"/>
            <a:ext cx="783771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ea typeface="Garamond"/>
                <a:cs typeface="Garamond"/>
              </a:rPr>
              <a:t>Participating in the Climate Safe Neighborhoods program to study connections between redlining and climate change impacts on marginalized communities in the city.</a:t>
            </a:r>
            <a:endParaRPr lang="en-US">
              <a:solidFill>
                <a:schemeClr val="tx1">
                  <a:lumMod val="75000"/>
                  <a:lumOff val="25000"/>
                </a:schemeClr>
              </a:solidFill>
              <a:latin typeface="Century Gothic"/>
            </a:endParaRPr>
          </a:p>
        </p:txBody>
      </p:sp>
      <p:sp>
        <p:nvSpPr>
          <p:cNvPr id="3" name="TextBox 2">
            <a:extLst>
              <a:ext uri="{FF2B5EF4-FFF2-40B4-BE49-F238E27FC236}">
                <a16:creationId xmlns:a16="http://schemas.microsoft.com/office/drawing/2014/main" id="{302E1628-4FC0-5910-4440-C4221DB178AE}"/>
              </a:ext>
            </a:extLst>
          </p:cNvPr>
          <p:cNvSpPr txBox="1"/>
          <p:nvPr/>
        </p:nvSpPr>
        <p:spPr>
          <a:xfrm>
            <a:off x="469878" y="1404727"/>
            <a:ext cx="29556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236F99"/>
                </a:solidFill>
                <a:latin typeface="Century Gothic"/>
                <a:cs typeface="Calibri"/>
              </a:rPr>
              <a:t>Groundwork USA:</a:t>
            </a:r>
          </a:p>
        </p:txBody>
      </p:sp>
      <p:sp>
        <p:nvSpPr>
          <p:cNvPr id="4" name="TextBox 3">
            <a:extLst>
              <a:ext uri="{FF2B5EF4-FFF2-40B4-BE49-F238E27FC236}">
                <a16:creationId xmlns:a16="http://schemas.microsoft.com/office/drawing/2014/main" id="{9205BF1D-911C-B5C2-A73F-A4DDC62008B5}"/>
              </a:ext>
            </a:extLst>
          </p:cNvPr>
          <p:cNvSpPr txBox="1"/>
          <p:nvPr/>
        </p:nvSpPr>
        <p:spPr>
          <a:xfrm>
            <a:off x="472492" y="2564748"/>
            <a:ext cx="32782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236F99"/>
                </a:solidFill>
                <a:latin typeface="Century Gothic"/>
                <a:cs typeface="Calibri"/>
              </a:rPr>
              <a:t>Groundwork Milwaukee:</a:t>
            </a:r>
          </a:p>
        </p:txBody>
      </p:sp>
      <p:grpSp>
        <p:nvGrpSpPr>
          <p:cNvPr id="11" name="Group 10">
            <a:extLst>
              <a:ext uri="{FF2B5EF4-FFF2-40B4-BE49-F238E27FC236}">
                <a16:creationId xmlns:a16="http://schemas.microsoft.com/office/drawing/2014/main" id="{F430CC49-F09C-4154-9468-71BF0BCF3E12}"/>
              </a:ext>
            </a:extLst>
          </p:cNvPr>
          <p:cNvGrpSpPr/>
          <p:nvPr/>
        </p:nvGrpSpPr>
        <p:grpSpPr>
          <a:xfrm>
            <a:off x="2880322" y="4158988"/>
            <a:ext cx="6406371" cy="2200683"/>
            <a:chOff x="3326104" y="3936086"/>
            <a:chExt cx="6406371" cy="2200683"/>
          </a:xfrm>
        </p:grpSpPr>
        <p:pic>
          <p:nvPicPr>
            <p:cNvPr id="7" name="Picture 8" descr="A picture containing sky, grass, outdoor, house&#10;&#10;Description automatically generated">
              <a:extLst>
                <a:ext uri="{FF2B5EF4-FFF2-40B4-BE49-F238E27FC236}">
                  <a16:creationId xmlns:a16="http://schemas.microsoft.com/office/drawing/2014/main" id="{0E5A2974-1705-138C-D512-3905634C006D}"/>
                </a:ext>
              </a:extLst>
            </p:cNvPr>
            <p:cNvPicPr>
              <a:picLocks noChangeAspect="1"/>
            </p:cNvPicPr>
            <p:nvPr/>
          </p:nvPicPr>
          <p:blipFill>
            <a:blip r:embed="rId3"/>
            <a:stretch>
              <a:fillRect/>
            </a:stretch>
          </p:blipFill>
          <p:spPr>
            <a:xfrm>
              <a:off x="3326104" y="3936086"/>
              <a:ext cx="2906021" cy="2200683"/>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9" name="Picture 9" descr="A picture containing grass, outdoor, tree, sky&#10;&#10;Description automatically generated">
              <a:extLst>
                <a:ext uri="{FF2B5EF4-FFF2-40B4-BE49-F238E27FC236}">
                  <a16:creationId xmlns:a16="http://schemas.microsoft.com/office/drawing/2014/main" id="{C72E94D1-71FE-F034-49BB-AEB6DF466DD8}"/>
                </a:ext>
              </a:extLst>
            </p:cNvPr>
            <p:cNvPicPr>
              <a:picLocks noChangeAspect="1"/>
            </p:cNvPicPr>
            <p:nvPr/>
          </p:nvPicPr>
          <p:blipFill>
            <a:blip r:embed="rId4"/>
            <a:stretch>
              <a:fillRect/>
            </a:stretch>
          </p:blipFill>
          <p:spPr>
            <a:xfrm>
              <a:off x="6429173" y="3936412"/>
              <a:ext cx="3303302" cy="2200030"/>
            </a:xfrm>
            <a:prstGeom prst="rect">
              <a:avLst/>
            </a:prstGeom>
            <a:ln w="28575" cap="sq">
              <a:solidFill>
                <a:srgbClr val="000000"/>
              </a:solidFill>
              <a:miter lim="800000"/>
            </a:ln>
            <a:effectLst>
              <a:outerShdw blurRad="57150" dist="50800" dir="2700000" algn="tl" rotWithShape="0">
                <a:srgbClr val="000000">
                  <a:alpha val="40000"/>
                </a:srgbClr>
              </a:outerShdw>
            </a:effectLst>
          </p:spPr>
        </p:pic>
      </p:grpSp>
      <p:sp>
        <p:nvSpPr>
          <p:cNvPr id="8" name="TextBox 7">
            <a:extLst>
              <a:ext uri="{FF2B5EF4-FFF2-40B4-BE49-F238E27FC236}">
                <a16:creationId xmlns:a16="http://schemas.microsoft.com/office/drawing/2014/main" id="{3734F25A-4500-1CB5-7630-B5DE02A0E060}"/>
              </a:ext>
            </a:extLst>
          </p:cNvPr>
          <p:cNvSpPr txBox="1"/>
          <p:nvPr/>
        </p:nvSpPr>
        <p:spPr>
          <a:xfrm>
            <a:off x="7151420" y="6410455"/>
            <a:ext cx="3088531" cy="230832"/>
          </a:xfrm>
          <a:prstGeom prst="rect">
            <a:avLst/>
          </a:prstGeom>
          <a:noFill/>
        </p:spPr>
        <p:txBody>
          <a:bodyPr wrap="square" lIns="91440" tIns="45720" rIns="91440" bIns="45720" anchor="t">
            <a:spAutoFit/>
          </a:bodyPr>
          <a:lstStyle/>
          <a:p>
            <a:r>
              <a:rPr lang="en-US" sz="900" b="0" i="0">
                <a:solidFill>
                  <a:schemeClr val="tx1">
                    <a:lumMod val="75000"/>
                    <a:lumOff val="25000"/>
                  </a:schemeClr>
                </a:solidFill>
                <a:effectLst/>
                <a:latin typeface="Century Gothic"/>
              </a:rPr>
              <a:t> Image Credit: Groundwork Milwaukee</a:t>
            </a:r>
            <a:endParaRPr lang="en-US" sz="900">
              <a:solidFill>
                <a:schemeClr val="tx1">
                  <a:lumMod val="75000"/>
                  <a:lumOff val="25000"/>
                </a:schemeClr>
              </a:solidFill>
              <a:latin typeface="Century Gothic"/>
            </a:endParaRPr>
          </a:p>
        </p:txBody>
      </p:sp>
      <p:sp>
        <p:nvSpPr>
          <p:cNvPr id="10" name="TextBox 9">
            <a:extLst>
              <a:ext uri="{FF2B5EF4-FFF2-40B4-BE49-F238E27FC236}">
                <a16:creationId xmlns:a16="http://schemas.microsoft.com/office/drawing/2014/main" id="{125D0C62-B33D-4494-9CFC-B5027297BF40}"/>
              </a:ext>
            </a:extLst>
          </p:cNvPr>
          <p:cNvSpPr txBox="1"/>
          <p:nvPr/>
        </p:nvSpPr>
        <p:spPr>
          <a:xfrm>
            <a:off x="4045129" y="3776407"/>
            <a:ext cx="4076757" cy="338554"/>
          </a:xfrm>
          <a:prstGeom prst="rect">
            <a:avLst/>
          </a:prstGeom>
          <a:noFill/>
        </p:spPr>
        <p:txBody>
          <a:bodyPr wrap="none" lIns="91440" tIns="45720" rIns="91440" bIns="45720" rtlCol="0" anchor="t">
            <a:spAutoFit/>
          </a:bodyPr>
          <a:lstStyle/>
          <a:p>
            <a:r>
              <a:rPr lang="en-US" sz="1600" b="0" i="0">
                <a:solidFill>
                  <a:schemeClr val="tx1">
                    <a:lumMod val="75000"/>
                    <a:lumOff val="25000"/>
                  </a:schemeClr>
                </a:solidFill>
                <a:effectLst/>
                <a:latin typeface="Century Gothic"/>
              </a:rPr>
              <a:t>Groundwork Milwaukee urban gardens</a:t>
            </a:r>
            <a:endParaRPr lang="en-US" sz="1600"/>
          </a:p>
        </p:txBody>
      </p:sp>
    </p:spTree>
    <p:extLst>
      <p:ext uri="{BB962C8B-B14F-4D97-AF65-F5344CB8AC3E}">
        <p14:creationId xmlns:p14="http://schemas.microsoft.com/office/powerpoint/2010/main" val="1381328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AD27ACD-3FF6-1CDA-7204-08CBCF5E1471}"/>
              </a:ext>
            </a:extLst>
          </p:cNvPr>
          <p:cNvSpPr>
            <a:spLocks noChangeAspect="1"/>
          </p:cNvSpPr>
          <p:nvPr/>
        </p:nvSpPr>
        <p:spPr>
          <a:xfrm>
            <a:off x="9097972" y="2029672"/>
            <a:ext cx="2770472" cy="277047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5869B57-0881-055F-B728-92F015B75FCA}"/>
              </a:ext>
            </a:extLst>
          </p:cNvPr>
          <p:cNvSpPr>
            <a:spLocks noChangeAspect="1"/>
          </p:cNvSpPr>
          <p:nvPr/>
        </p:nvSpPr>
        <p:spPr>
          <a:xfrm>
            <a:off x="6103456" y="2033057"/>
            <a:ext cx="2770472" cy="2770472"/>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544232-D5C7-9A14-0205-EE2FC94130EA}"/>
              </a:ext>
            </a:extLst>
          </p:cNvPr>
          <p:cNvSpPr>
            <a:spLocks noChangeAspect="1"/>
          </p:cNvSpPr>
          <p:nvPr/>
        </p:nvSpPr>
        <p:spPr>
          <a:xfrm>
            <a:off x="3103701" y="2038808"/>
            <a:ext cx="2770472" cy="277047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FB3A9DC-C0DF-519E-D5C0-98C5B8B2E9AE}"/>
              </a:ext>
            </a:extLst>
          </p:cNvPr>
          <p:cNvSpPr>
            <a:spLocks noChangeAspect="1"/>
          </p:cNvSpPr>
          <p:nvPr/>
        </p:nvSpPr>
        <p:spPr>
          <a:xfrm>
            <a:off x="142144" y="2033057"/>
            <a:ext cx="2770472" cy="277047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eeting with solid fill">
            <a:extLst>
              <a:ext uri="{FF2B5EF4-FFF2-40B4-BE49-F238E27FC236}">
                <a16:creationId xmlns:a16="http://schemas.microsoft.com/office/drawing/2014/main" id="{1D2C556B-AC97-32A6-8D60-779ED0EBE3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22996" y="2054088"/>
            <a:ext cx="2531881" cy="2531881"/>
          </a:xfrm>
          <a:prstGeom prst="rect">
            <a:avLst/>
          </a:prstGeom>
        </p:spPr>
      </p:pic>
      <p:pic>
        <p:nvPicPr>
          <p:cNvPr id="13" name="Graphic 12" descr="City outline">
            <a:extLst>
              <a:ext uri="{FF2B5EF4-FFF2-40B4-BE49-F238E27FC236}">
                <a16:creationId xmlns:a16="http://schemas.microsoft.com/office/drawing/2014/main" id="{B3B6D3E5-3BD7-E787-5316-7B3FAB0C98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27853" y="2083799"/>
            <a:ext cx="2521678" cy="2521678"/>
          </a:xfrm>
          <a:prstGeom prst="rect">
            <a:avLst/>
          </a:prstGeom>
        </p:spPr>
      </p:pic>
      <p:pic>
        <p:nvPicPr>
          <p:cNvPr id="15" name="Graphic 14" descr="High temperature outline">
            <a:extLst>
              <a:ext uri="{FF2B5EF4-FFF2-40B4-BE49-F238E27FC236}">
                <a16:creationId xmlns:a16="http://schemas.microsoft.com/office/drawing/2014/main" id="{FAC0A4D2-97A1-EC65-8B1D-55430FA972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7314" y="1940982"/>
            <a:ext cx="2461935" cy="2461935"/>
          </a:xfrm>
          <a:prstGeom prst="rect">
            <a:avLst/>
          </a:prstGeom>
        </p:spPr>
      </p:pic>
      <p:pic>
        <p:nvPicPr>
          <p:cNvPr id="17" name="Graphic 16" descr="Deciduous tree outline">
            <a:extLst>
              <a:ext uri="{FF2B5EF4-FFF2-40B4-BE49-F238E27FC236}">
                <a16:creationId xmlns:a16="http://schemas.microsoft.com/office/drawing/2014/main" id="{67680C15-7870-CF23-95D2-087386B26B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22327" y="2180703"/>
            <a:ext cx="2468409" cy="2468409"/>
          </a:xfrm>
          <a:prstGeom prst="rect">
            <a:avLst/>
          </a:prstGeom>
        </p:spPr>
      </p:pic>
      <p:sp>
        <p:nvSpPr>
          <p:cNvPr id="19" name="Rectangle 18">
            <a:extLst>
              <a:ext uri="{FF2B5EF4-FFF2-40B4-BE49-F238E27FC236}">
                <a16:creationId xmlns:a16="http://schemas.microsoft.com/office/drawing/2014/main" id="{C320BB13-6E18-C7A5-A209-A69A1A7FE9BC}"/>
              </a:ext>
            </a:extLst>
          </p:cNvPr>
          <p:cNvSpPr/>
          <p:nvPr/>
        </p:nvSpPr>
        <p:spPr>
          <a:xfrm>
            <a:off x="109525" y="1848907"/>
            <a:ext cx="2931977" cy="2532741"/>
          </a:xfrm>
          <a:prstGeom prst="rect">
            <a:avLst/>
          </a:prstGeom>
          <a:noFill/>
        </p:spPr>
        <p:txBody>
          <a:bodyPr wrap="none" lIns="91440" tIns="45720" rIns="91440" bIns="45720">
            <a:prstTxWarp prst="textArchUp">
              <a:avLst/>
            </a:prstTxWarp>
            <a:spAutoFit/>
          </a:bodyPr>
          <a:lstStyle/>
          <a:p>
            <a:pPr algn="ctr"/>
            <a:r>
              <a:rPr lang="en-US" sz="2800">
                <a:ln w="0"/>
                <a:solidFill>
                  <a:schemeClr val="tx1">
                    <a:lumMod val="75000"/>
                    <a:lumOff val="25000"/>
                  </a:schemeClr>
                </a:solidFill>
                <a:effectLst>
                  <a:outerShdw blurRad="38100" dist="19050" dir="2700000" algn="tl" rotWithShape="0">
                    <a:schemeClr val="dk1">
                      <a:alpha val="40000"/>
                    </a:schemeClr>
                  </a:outerShdw>
                </a:effectLst>
                <a:latin typeface="Century Gothic" panose="020B0502020202020204" pitchFamily="34" charset="0"/>
              </a:rPr>
              <a:t>Extreme Heat</a:t>
            </a:r>
          </a:p>
        </p:txBody>
      </p:sp>
      <p:sp>
        <p:nvSpPr>
          <p:cNvPr id="21" name="Rectangle 20">
            <a:extLst>
              <a:ext uri="{FF2B5EF4-FFF2-40B4-BE49-F238E27FC236}">
                <a16:creationId xmlns:a16="http://schemas.microsoft.com/office/drawing/2014/main" id="{91AD0221-FD96-A3B7-6BA1-D84B53E390E3}"/>
              </a:ext>
            </a:extLst>
          </p:cNvPr>
          <p:cNvSpPr/>
          <p:nvPr/>
        </p:nvSpPr>
        <p:spPr>
          <a:xfrm>
            <a:off x="9032648" y="2614475"/>
            <a:ext cx="2931977" cy="2532741"/>
          </a:xfrm>
          <a:prstGeom prst="rect">
            <a:avLst/>
          </a:prstGeom>
          <a:noFill/>
        </p:spPr>
        <p:txBody>
          <a:bodyPr wrap="none" lIns="91440" tIns="45720" rIns="91440" bIns="45720">
            <a:prstTxWarp prst="textArchDown">
              <a:avLst/>
            </a:prstTxWarp>
            <a:spAutoFit/>
          </a:bodyPr>
          <a:lstStyle/>
          <a:p>
            <a:pPr algn="ctr"/>
            <a:r>
              <a:rPr lang="en-US" sz="2800">
                <a:ln w="0"/>
                <a:solidFill>
                  <a:schemeClr val="tx1">
                    <a:lumMod val="75000"/>
                    <a:lumOff val="25000"/>
                  </a:schemeClr>
                </a:solidFill>
                <a:effectLst>
                  <a:outerShdw blurRad="38100" dist="19050" dir="2700000" algn="tl" rotWithShape="0">
                    <a:schemeClr val="dk1">
                      <a:alpha val="40000"/>
                    </a:schemeClr>
                  </a:outerShdw>
                </a:effectLst>
                <a:latin typeface="Century Gothic" panose="020B0502020202020204" pitchFamily="34" charset="0"/>
              </a:rPr>
              <a:t>Mitigation Scenarios</a:t>
            </a:r>
          </a:p>
        </p:txBody>
      </p:sp>
      <p:sp>
        <p:nvSpPr>
          <p:cNvPr id="23" name="Rectangle 22">
            <a:extLst>
              <a:ext uri="{FF2B5EF4-FFF2-40B4-BE49-F238E27FC236}">
                <a16:creationId xmlns:a16="http://schemas.microsoft.com/office/drawing/2014/main" id="{2C8B6FF2-FD55-7100-8E12-8B442FB54BD8}"/>
              </a:ext>
            </a:extLst>
          </p:cNvPr>
          <p:cNvSpPr/>
          <p:nvPr/>
        </p:nvSpPr>
        <p:spPr>
          <a:xfrm>
            <a:off x="3017565" y="2531672"/>
            <a:ext cx="2931977" cy="2532741"/>
          </a:xfrm>
          <a:prstGeom prst="rect">
            <a:avLst/>
          </a:prstGeom>
          <a:noFill/>
        </p:spPr>
        <p:txBody>
          <a:bodyPr wrap="none" lIns="91440" tIns="45720" rIns="91440" bIns="45720">
            <a:prstTxWarp prst="textArchDown">
              <a:avLst/>
            </a:prstTxWarp>
            <a:spAutoFit/>
          </a:bodyPr>
          <a:lstStyle/>
          <a:p>
            <a:pPr algn="ctr"/>
            <a:r>
              <a:rPr lang="en-US" sz="2800">
                <a:ln w="0"/>
                <a:solidFill>
                  <a:schemeClr val="tx1">
                    <a:lumMod val="75000"/>
                    <a:lumOff val="25000"/>
                  </a:schemeClr>
                </a:solidFill>
                <a:effectLst>
                  <a:outerShdw blurRad="38100" dist="19050" dir="2700000" algn="tl" rotWithShape="0">
                    <a:schemeClr val="dk1">
                      <a:alpha val="40000"/>
                    </a:schemeClr>
                  </a:outerShdw>
                </a:effectLst>
                <a:latin typeface="Century Gothic" panose="020B0502020202020204" pitchFamily="34" charset="0"/>
              </a:rPr>
              <a:t>Climate Resilience</a:t>
            </a:r>
          </a:p>
        </p:txBody>
      </p:sp>
      <p:sp>
        <p:nvSpPr>
          <p:cNvPr id="25" name="Rectangle 10">
            <a:extLst>
              <a:ext uri="{FF2B5EF4-FFF2-40B4-BE49-F238E27FC236}">
                <a16:creationId xmlns:a16="http://schemas.microsoft.com/office/drawing/2014/main" id="{10181361-CD01-9393-5503-DC982DDD42BA}"/>
              </a:ext>
            </a:extLst>
          </p:cNvPr>
          <p:cNvSpPr/>
          <p:nvPr/>
        </p:nvSpPr>
        <p:spPr>
          <a:xfrm>
            <a:off x="6020573" y="1782324"/>
            <a:ext cx="2931977" cy="2532741"/>
          </a:xfrm>
          <a:prstGeom prst="rect">
            <a:avLst/>
          </a:prstGeom>
          <a:noFill/>
        </p:spPr>
        <p:txBody>
          <a:bodyPr spcFirstLastPara="1" wrap="none" lIns="91440" tIns="45720" rIns="91440" bIns="45720" numCol="1" anchor="t">
            <a:prstTxWarp prst="textArchUp">
              <a:avLst/>
            </a:prstTxWarp>
            <a:spAutoFit/>
          </a:bodyPr>
          <a:lstStyle/>
          <a:p>
            <a:pPr algn="ctr"/>
            <a:r>
              <a:rPr lang="en-US" sz="2800">
                <a:ln w="0"/>
                <a:solidFill>
                  <a:schemeClr val="tx1">
                    <a:lumMod val="75000"/>
                    <a:lumOff val="25000"/>
                  </a:schemeClr>
                </a:solidFill>
                <a:effectLst>
                  <a:outerShdw blurRad="38100" dist="19050" dir="2700000" algn="tl" rotWithShape="0">
                    <a:schemeClr val="dk1">
                      <a:alpha val="40000"/>
                    </a:schemeClr>
                  </a:outerShdw>
                </a:effectLst>
                <a:latin typeface="Century Gothic"/>
              </a:rPr>
              <a:t>Urban Development </a:t>
            </a:r>
            <a:endParaRPr lang="es-ES"/>
          </a:p>
        </p:txBody>
      </p:sp>
      <p:sp>
        <p:nvSpPr>
          <p:cNvPr id="27" name="TextBox 26">
            <a:extLst>
              <a:ext uri="{FF2B5EF4-FFF2-40B4-BE49-F238E27FC236}">
                <a16:creationId xmlns:a16="http://schemas.microsoft.com/office/drawing/2014/main" id="{B6EEE920-E434-2CC4-6C10-232317F1DE20}"/>
              </a:ext>
            </a:extLst>
          </p:cNvPr>
          <p:cNvSpPr txBox="1"/>
          <p:nvPr/>
        </p:nvSpPr>
        <p:spPr>
          <a:xfrm>
            <a:off x="281355" y="-130180"/>
            <a:ext cx="10906008" cy="1115415"/>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000" b="1">
                <a:solidFill>
                  <a:srgbClr val="236F99"/>
                </a:solidFill>
                <a:latin typeface="Century Gothic"/>
                <a:cs typeface="Calibri"/>
              </a:rPr>
              <a:t>COMMUNITY</a:t>
            </a:r>
            <a:r>
              <a:rPr lang="en-US" sz="6000" b="1">
                <a:latin typeface="+mj-lt"/>
                <a:ea typeface="+mj-ea"/>
                <a:cs typeface="+mj-cs"/>
              </a:rPr>
              <a:t> </a:t>
            </a:r>
            <a:r>
              <a:rPr lang="en-US" sz="4000" b="1">
                <a:solidFill>
                  <a:srgbClr val="236F99"/>
                </a:solidFill>
                <a:latin typeface="Century Gothic"/>
                <a:cs typeface="Calibri"/>
              </a:rPr>
              <a:t>CONCERNS</a:t>
            </a:r>
          </a:p>
        </p:txBody>
      </p:sp>
    </p:spTree>
    <p:extLst>
      <p:ext uri="{BB962C8B-B14F-4D97-AF65-F5344CB8AC3E}">
        <p14:creationId xmlns:p14="http://schemas.microsoft.com/office/powerpoint/2010/main" val="43852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7393F1-3094-6377-DB78-40277A1F8447}"/>
              </a:ext>
            </a:extLst>
          </p:cNvPr>
          <p:cNvSpPr txBox="1"/>
          <p:nvPr/>
        </p:nvSpPr>
        <p:spPr>
          <a:xfrm>
            <a:off x="283296" y="211814"/>
            <a:ext cx="5714889" cy="7128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236F99"/>
                </a:solidFill>
                <a:latin typeface="Century Gothic"/>
                <a:cs typeface="Calibri"/>
              </a:rPr>
              <a:t>PROJECT OBJECTIVES</a:t>
            </a:r>
          </a:p>
        </p:txBody>
      </p:sp>
      <p:graphicFrame>
        <p:nvGraphicFramePr>
          <p:cNvPr id="7" name="Table 6">
            <a:extLst>
              <a:ext uri="{FF2B5EF4-FFF2-40B4-BE49-F238E27FC236}">
                <a16:creationId xmlns:a16="http://schemas.microsoft.com/office/drawing/2014/main" id="{652A50D2-DD83-31C0-7FFC-AB2376986BEF}"/>
              </a:ext>
            </a:extLst>
          </p:cNvPr>
          <p:cNvGraphicFramePr>
            <a:graphicFrameLocks noGrp="1"/>
          </p:cNvGraphicFramePr>
          <p:nvPr>
            <p:extLst>
              <p:ext uri="{D42A27DB-BD31-4B8C-83A1-F6EECF244321}">
                <p14:modId xmlns:p14="http://schemas.microsoft.com/office/powerpoint/2010/main" val="2359621721"/>
              </p:ext>
            </p:extLst>
          </p:nvPr>
        </p:nvGraphicFramePr>
        <p:xfrm>
          <a:off x="1938000" y="1650000"/>
          <a:ext cx="8995893" cy="3966693"/>
        </p:xfrm>
        <a:graphic>
          <a:graphicData uri="http://schemas.openxmlformats.org/drawingml/2006/table">
            <a:tbl>
              <a:tblPr firstRow="1" bandRow="1">
                <a:tableStyleId>{5C22544A-7EE6-4342-B048-85BDC9FD1C3A}</a:tableStyleId>
              </a:tblPr>
              <a:tblGrid>
                <a:gridCol w="8995893">
                  <a:extLst>
                    <a:ext uri="{9D8B030D-6E8A-4147-A177-3AD203B41FA5}">
                      <a16:colId xmlns:a16="http://schemas.microsoft.com/office/drawing/2014/main" val="890301361"/>
                    </a:ext>
                  </a:extLst>
                </a:gridCol>
              </a:tblGrid>
              <a:tr h="986929">
                <a:tc>
                  <a:txBody>
                    <a:bodyPr/>
                    <a:lstStyle/>
                    <a:p>
                      <a:pPr marL="0" marR="0" algn="l">
                        <a:spcBef>
                          <a:spcPts val="0"/>
                        </a:spcBef>
                        <a:spcAft>
                          <a:spcPts val="0"/>
                        </a:spcAft>
                      </a:pPr>
                      <a:r>
                        <a:rPr lang="en-US" sz="2400" b="1">
                          <a:solidFill>
                            <a:schemeClr val="tx1">
                              <a:lumMod val="75000"/>
                              <a:lumOff val="25000"/>
                            </a:schemeClr>
                          </a:solidFill>
                          <a:effectLst/>
                          <a:latin typeface="Century Gothic"/>
                        </a:rPr>
                        <a:t>Urban Heat Mitigation Map Package</a:t>
                      </a:r>
                    </a:p>
                  </a:txBody>
                  <a:tcPr marL="68580" marR="68580" marT="0" marB="0" anchor="ctr">
                    <a:lnL w="0">
                      <a:noFill/>
                    </a:lnL>
                    <a:lnR w="0">
                      <a:noFill/>
                    </a:lnR>
                    <a:lnT w="0">
                      <a:noFill/>
                    </a:lnT>
                    <a:lnB w="0">
                      <a:noFill/>
                    </a:lnB>
                    <a:solidFill>
                      <a:schemeClr val="accent2">
                        <a:lumMod val="20000"/>
                        <a:lumOff val="80000"/>
                      </a:schemeClr>
                    </a:solidFill>
                  </a:tcPr>
                </a:tc>
                <a:extLst>
                  <a:ext uri="{0D108BD9-81ED-4DB2-BD59-A6C34878D82A}">
                    <a16:rowId xmlns:a16="http://schemas.microsoft.com/office/drawing/2014/main" val="3928061768"/>
                  </a:ext>
                </a:extLst>
              </a:tr>
              <a:tr h="986929">
                <a:tc>
                  <a:txBody>
                    <a:bodyPr/>
                    <a:lstStyle/>
                    <a:p>
                      <a:pPr marL="0" marR="0" algn="l">
                        <a:spcBef>
                          <a:spcPts val="0"/>
                        </a:spcBef>
                        <a:spcAft>
                          <a:spcPts val="0"/>
                        </a:spcAft>
                      </a:pPr>
                      <a:r>
                        <a:rPr lang="en-US" sz="2400" b="1">
                          <a:solidFill>
                            <a:schemeClr val="tx1">
                              <a:lumMod val="75000"/>
                              <a:lumOff val="25000"/>
                            </a:schemeClr>
                          </a:solidFill>
                          <a:effectLst/>
                          <a:latin typeface="Century Gothic"/>
                        </a:rPr>
                        <a:t>InVEST Flood and Cooling Tutorial/Project Methodology</a:t>
                      </a:r>
                    </a:p>
                  </a:txBody>
                  <a:tcPr marL="68580" marR="68580" marT="0" marB="0" anchor="ctr">
                    <a:lnL w="0">
                      <a:noFill/>
                    </a:lnL>
                    <a:lnR w="0">
                      <a:noFill/>
                    </a:lnR>
                    <a:lnT w="0">
                      <a:noFill/>
                    </a:lnT>
                    <a:lnB w="0">
                      <a:noFill/>
                    </a:lnB>
                    <a:solidFill>
                      <a:schemeClr val="accent2">
                        <a:lumMod val="60000"/>
                        <a:lumOff val="40000"/>
                      </a:schemeClr>
                    </a:solidFill>
                  </a:tcPr>
                </a:tc>
                <a:extLst>
                  <a:ext uri="{0D108BD9-81ED-4DB2-BD59-A6C34878D82A}">
                    <a16:rowId xmlns:a16="http://schemas.microsoft.com/office/drawing/2014/main" val="1119401336"/>
                  </a:ext>
                </a:extLst>
              </a:tr>
              <a:tr h="986929">
                <a:tc>
                  <a:txBody>
                    <a:bodyPr/>
                    <a:lstStyle/>
                    <a:p>
                      <a:pPr marL="0" marR="0" lvl="0" algn="l">
                        <a:spcBef>
                          <a:spcPts val="0"/>
                        </a:spcBef>
                        <a:spcAft>
                          <a:spcPts val="0"/>
                        </a:spcAft>
                        <a:buNone/>
                      </a:pPr>
                      <a:r>
                        <a:rPr lang="en-US" sz="2400" b="1">
                          <a:solidFill>
                            <a:schemeClr val="tx1">
                              <a:lumMod val="75000"/>
                              <a:lumOff val="25000"/>
                            </a:schemeClr>
                          </a:solidFill>
                          <a:effectLst/>
                          <a:latin typeface="Century Gothic"/>
                        </a:rPr>
                        <a:t>Heat Vulnerability Analysis</a:t>
                      </a:r>
                    </a:p>
                  </a:txBody>
                  <a:tcPr marL="68580" marR="68580" marT="0" marB="0" anchor="ctr">
                    <a:lnL w="0">
                      <a:noFill/>
                    </a:lnL>
                    <a:lnR w="0">
                      <a:noFill/>
                    </a:lnR>
                    <a:lnT w="0">
                      <a:noFill/>
                    </a:lnT>
                    <a:lnB w="0">
                      <a:noFill/>
                    </a:lnB>
                    <a:solidFill>
                      <a:srgbClr val="F5853B"/>
                    </a:solidFill>
                  </a:tcPr>
                </a:tc>
                <a:extLst>
                  <a:ext uri="{0D108BD9-81ED-4DB2-BD59-A6C34878D82A}">
                    <a16:rowId xmlns:a16="http://schemas.microsoft.com/office/drawing/2014/main" val="2105606323"/>
                  </a:ext>
                </a:extLst>
              </a:tr>
              <a:tr h="1005906">
                <a:tc>
                  <a:txBody>
                    <a:bodyPr/>
                    <a:lstStyle/>
                    <a:p>
                      <a:pPr lvl="0" algn="l">
                        <a:lnSpc>
                          <a:spcPct val="100000"/>
                        </a:lnSpc>
                        <a:spcBef>
                          <a:spcPts val="0"/>
                        </a:spcBef>
                        <a:spcAft>
                          <a:spcPts val="0"/>
                        </a:spcAft>
                        <a:buNone/>
                      </a:pPr>
                      <a:r>
                        <a:rPr lang="en-US" sz="2400" b="1" i="0" u="none" strike="noStrike" noProof="0">
                          <a:solidFill>
                            <a:schemeClr val="tx1">
                              <a:lumMod val="75000"/>
                              <a:lumOff val="25000"/>
                            </a:schemeClr>
                          </a:solidFill>
                          <a:effectLst/>
                          <a:latin typeface="Century Gothic"/>
                        </a:rPr>
                        <a:t>Milwaukee Climate Resiliency Flyer</a:t>
                      </a:r>
                      <a:endParaRPr lang="en-US" sz="2400" b="0" i="0" u="none" strike="noStrike" noProof="0">
                        <a:effectLst/>
                      </a:endParaRPr>
                    </a:p>
                  </a:txBody>
                  <a:tcPr marL="68580" marR="68580" marT="0" marB="0" anchor="ctr">
                    <a:lnL w="0">
                      <a:noFill/>
                    </a:lnL>
                    <a:lnR w="0">
                      <a:noFill/>
                    </a:lnR>
                    <a:lnT w="0">
                      <a:noFill/>
                    </a:lnT>
                    <a:lnB w="0">
                      <a:noFill/>
                    </a:lnB>
                    <a:solidFill>
                      <a:srgbClr val="E35B5B"/>
                    </a:solidFill>
                  </a:tcPr>
                </a:tc>
                <a:extLst>
                  <a:ext uri="{0D108BD9-81ED-4DB2-BD59-A6C34878D82A}">
                    <a16:rowId xmlns:a16="http://schemas.microsoft.com/office/drawing/2014/main" val="1075031807"/>
                  </a:ext>
                </a:extLst>
              </a:tr>
            </a:tbl>
          </a:graphicData>
        </a:graphic>
      </p:graphicFrame>
      <p:pic>
        <p:nvPicPr>
          <p:cNvPr id="12" name="Picture 12" descr="A picture containing text&#10;&#10;Description automatically generated">
            <a:extLst>
              <a:ext uri="{FF2B5EF4-FFF2-40B4-BE49-F238E27FC236}">
                <a16:creationId xmlns:a16="http://schemas.microsoft.com/office/drawing/2014/main" id="{BD8E8CB9-FA44-6894-966C-B5CEAB946817}"/>
              </a:ext>
            </a:extLst>
          </p:cNvPr>
          <p:cNvPicPr>
            <a:picLocks noChangeAspect="1"/>
          </p:cNvPicPr>
          <p:nvPr/>
        </p:nvPicPr>
        <p:blipFill>
          <a:blip r:embed="rId3"/>
          <a:stretch>
            <a:fillRect/>
          </a:stretch>
        </p:blipFill>
        <p:spPr>
          <a:xfrm>
            <a:off x="720273" y="4625546"/>
            <a:ext cx="951872" cy="810777"/>
          </a:xfrm>
          <a:prstGeom prst="rect">
            <a:avLst/>
          </a:prstGeom>
        </p:spPr>
      </p:pic>
      <p:pic>
        <p:nvPicPr>
          <p:cNvPr id="14" name="Picture 14">
            <a:extLst>
              <a:ext uri="{FF2B5EF4-FFF2-40B4-BE49-F238E27FC236}">
                <a16:creationId xmlns:a16="http://schemas.microsoft.com/office/drawing/2014/main" id="{02B824B0-3FD5-8A40-0349-1F9F2FA303CA}"/>
              </a:ext>
            </a:extLst>
          </p:cNvPr>
          <p:cNvPicPr>
            <a:picLocks noChangeAspect="1"/>
          </p:cNvPicPr>
          <p:nvPr/>
        </p:nvPicPr>
        <p:blipFill>
          <a:blip r:embed="rId4"/>
          <a:stretch>
            <a:fillRect/>
          </a:stretch>
        </p:blipFill>
        <p:spPr>
          <a:xfrm>
            <a:off x="688068" y="2571609"/>
            <a:ext cx="1019908" cy="1030585"/>
          </a:xfrm>
          <a:prstGeom prst="rect">
            <a:avLst/>
          </a:prstGeom>
        </p:spPr>
      </p:pic>
      <p:pic>
        <p:nvPicPr>
          <p:cNvPr id="17" name="Picture 17">
            <a:extLst>
              <a:ext uri="{FF2B5EF4-FFF2-40B4-BE49-F238E27FC236}">
                <a16:creationId xmlns:a16="http://schemas.microsoft.com/office/drawing/2014/main" id="{C1C0CDF9-A98C-745E-AABD-87D32663672F}"/>
              </a:ext>
            </a:extLst>
          </p:cNvPr>
          <p:cNvPicPr>
            <a:picLocks noChangeAspect="1"/>
          </p:cNvPicPr>
          <p:nvPr/>
        </p:nvPicPr>
        <p:blipFill>
          <a:blip r:embed="rId5"/>
          <a:stretch>
            <a:fillRect/>
          </a:stretch>
        </p:blipFill>
        <p:spPr>
          <a:xfrm>
            <a:off x="564243" y="1446403"/>
            <a:ext cx="1267558" cy="1246205"/>
          </a:xfrm>
          <a:prstGeom prst="rect">
            <a:avLst/>
          </a:prstGeom>
        </p:spPr>
      </p:pic>
      <p:pic>
        <p:nvPicPr>
          <p:cNvPr id="5" name="Graphic 4" descr="Fever outline">
            <a:extLst>
              <a:ext uri="{FF2B5EF4-FFF2-40B4-BE49-F238E27FC236}">
                <a16:creationId xmlns:a16="http://schemas.microsoft.com/office/drawing/2014/main" id="{0ADA360C-11CE-5A09-93F8-C82D6BB4A3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6800" y="3769800"/>
            <a:ext cx="854400" cy="854400"/>
          </a:xfrm>
          <a:prstGeom prst="rect">
            <a:avLst/>
          </a:prstGeom>
        </p:spPr>
      </p:pic>
    </p:spTree>
    <p:extLst>
      <p:ext uri="{BB962C8B-B14F-4D97-AF65-F5344CB8AC3E}">
        <p14:creationId xmlns:p14="http://schemas.microsoft.com/office/powerpoint/2010/main" val="753629164"/>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656b998-01b2-4f1a-a4c3-840f2d6213f7">
      <UserInfo>
        <DisplayName>Nash Keyes</DisplayName>
        <AccountId>1099</AccountId>
        <AccountType/>
      </UserInfo>
      <UserInfo>
        <DisplayName>Julianne Liu</DisplayName>
        <AccountId>669</AccountId>
        <AccountType/>
      </UserInfo>
    </SharedWithUsers>
    <lcf76f155ced4ddcb4097134ff3c332f xmlns="c8fe4e91-fb3e-4ea6-a9be-81ea4ca0c303">
      <Terms xmlns="http://schemas.microsoft.com/office/infopath/2007/PartnerControls"/>
    </lcf76f155ced4ddcb4097134ff3c332f>
    <TaxCatchAll xmlns="c656b998-01b2-4f1a-a4c3-840f2d6213f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AAF49D0F0F064999B3727D36960847" ma:contentTypeVersion="10" ma:contentTypeDescription="Create a new document." ma:contentTypeScope="" ma:versionID="7d2f83e657550076e6cf6b0cfb7dda6b">
  <xsd:schema xmlns:xsd="http://www.w3.org/2001/XMLSchema" xmlns:xs="http://www.w3.org/2001/XMLSchema" xmlns:p="http://schemas.microsoft.com/office/2006/metadata/properties" xmlns:ns2="c8fe4e91-fb3e-4ea6-a9be-81ea4ca0c303" xmlns:ns3="c656b998-01b2-4f1a-a4c3-840f2d6213f7" targetNamespace="http://schemas.microsoft.com/office/2006/metadata/properties" ma:root="true" ma:fieldsID="1161707c5d20eadced1528bb778c1279" ns2:_="" ns3:_="">
    <xsd:import namespace="c8fe4e91-fb3e-4ea6-a9be-81ea4ca0c303"/>
    <xsd:import namespace="c656b998-01b2-4f1a-a4c3-840f2d6213f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fe4e91-fb3e-4ea6-a9be-81ea4ca0c3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56b998-01b2-4f1a-a4c3-840f2d6213f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7c14b6e-61ff-4481-8bf7-76aee0e6c276}" ma:internalName="TaxCatchAll" ma:showField="CatchAllData" ma:web="c656b998-01b2-4f1a-a4c3-840f2d6213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BE941A-5EF4-437F-97EF-AB822166B493}">
  <ds:schemaRefs>
    <ds:schemaRef ds:uri="b82b8420-1224-434e-88dd-320f73c97df7"/>
    <ds:schemaRef ds:uri="b8b77cdf-f277-4f3c-b37c-f518764b1e28"/>
    <ds:schemaRef ds:uri="c656b998-01b2-4f1a-a4c3-840f2d6213f7"/>
    <ds:schemaRef ds:uri="c8fe4e91-fb3e-4ea6-a9be-81ea4ca0c3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66A4D79-A2EF-49C1-AF79-CCEBDA33FCF0}">
  <ds:schemaRefs>
    <ds:schemaRef ds:uri="http://schemas.microsoft.com/sharepoint/v3/contenttype/forms"/>
  </ds:schemaRefs>
</ds:datastoreItem>
</file>

<file path=customXml/itemProps3.xml><?xml version="1.0" encoding="utf-8"?>
<ds:datastoreItem xmlns:ds="http://schemas.openxmlformats.org/officeDocument/2006/customXml" ds:itemID="{B0F23B93-CFA6-479B-907A-5711292241DC}">
  <ds:schemaRefs>
    <ds:schemaRef ds:uri="c656b998-01b2-4f1a-a4c3-840f2d6213f7"/>
    <ds:schemaRef ds:uri="c8fe4e91-fb3e-4ea6-a9be-81ea4ca0c3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6329</Words>
  <Application>Microsoft Office PowerPoint</Application>
  <PresentationFormat>Widescreen</PresentationFormat>
  <Paragraphs>601</Paragraphs>
  <Slides>33</Slides>
  <Notes>32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33</vt:i4>
      </vt:variant>
    </vt:vector>
  </HeadingPairs>
  <TitlesOfParts>
    <vt:vector size="46" baseType="lpstr">
      <vt:lpstr>-apple-system</vt:lpstr>
      <vt:lpstr>Arial</vt:lpstr>
      <vt:lpstr>Calibri</vt:lpstr>
      <vt:lpstr>Calibri Light</vt:lpstr>
      <vt:lpstr>Century Gothic</vt:lpstr>
      <vt:lpstr>Garamond</vt:lpstr>
      <vt:lpstr>Linux Libertine</vt:lpstr>
      <vt:lpstr>PBSSans</vt:lpstr>
      <vt:lpstr>Symbol</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Liu, Julianne B. (LARC-E3)[SSAI DEVELOP]</cp:lastModifiedBy>
  <cp:revision>4</cp:revision>
  <dcterms:created xsi:type="dcterms:W3CDTF">2019-11-12T17:46:59Z</dcterms:created>
  <dcterms:modified xsi:type="dcterms:W3CDTF">2023-07-27T14:46:07Z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0x010100BFAAF49D0F0F064999B3727D36960847</vt:lpwstr>
  </property>
  <property fmtid="{D5CDD505-2E9C-101B-9397-08002B2CF9AE}" pid="3" name="Order">
    <vt:lpwstr>198100.000000000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