
<file path=[Content_Types].xml><?xml version="1.0" encoding="utf-8"?>
<Types xmlns="http://schemas.openxmlformats.org/package/2006/content-types">
  <Default Extension="xml" ContentType="application/xml"/>
  <Default Extension="jpeg" ContentType="image/jpeg"/>
  <Default Extension="png" ContentType="image/png"/>
  <Default Extension="wdp" ContentType="image/vnd.ms-photo"/>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276" r:id="rId2"/>
    <p:sldId id="302" r:id="rId3"/>
    <p:sldId id="301" r:id="rId4"/>
    <p:sldId id="300" r:id="rId5"/>
    <p:sldId id="328" r:id="rId6"/>
    <p:sldId id="316" r:id="rId7"/>
    <p:sldId id="318" r:id="rId8"/>
    <p:sldId id="323" r:id="rId9"/>
    <p:sldId id="324" r:id="rId10"/>
    <p:sldId id="325" r:id="rId11"/>
    <p:sldId id="337" r:id="rId12"/>
    <p:sldId id="332" r:id="rId13"/>
    <p:sldId id="338" r:id="rId14"/>
    <p:sldId id="346" r:id="rId15"/>
    <p:sldId id="340" r:id="rId16"/>
    <p:sldId id="347" r:id="rId17"/>
    <p:sldId id="344" r:id="rId18"/>
    <p:sldId id="345" r:id="rId19"/>
    <p:sldId id="348" r:id="rId20"/>
    <p:sldId id="349" r:id="rId21"/>
    <p:sldId id="309" r:id="rId22"/>
    <p:sldId id="307" r:id="rId23"/>
    <p:sldId id="29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2" userDrawn="1">
          <p15:clr>
            <a:srgbClr val="A4A3A4"/>
          </p15:clr>
        </p15:guide>
        <p15:guide id="2" pos="37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A149"/>
    <a:srgbClr val="3CE5F0"/>
    <a:srgbClr val="BFBFBF"/>
    <a:srgbClr val="DBDBDB"/>
    <a:srgbClr val="A7A7A7"/>
    <a:srgbClr val="7EB761"/>
    <a:srgbClr val="F4BEA6"/>
    <a:srgbClr val="E978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58" autoAdjust="0"/>
    <p:restoredTop sz="74279" autoAdjust="0"/>
  </p:normalViewPr>
  <p:slideViewPr>
    <p:cSldViewPr snapToGrid="0">
      <p:cViewPr>
        <p:scale>
          <a:sx n="52" d="100"/>
          <a:sy n="52" d="100"/>
        </p:scale>
        <p:origin x="976" y="640"/>
      </p:cViewPr>
      <p:guideLst>
        <p:guide orient="horz" pos="2232"/>
        <p:guide pos="3768"/>
      </p:guideLst>
    </p:cSldViewPr>
  </p:slideViewPr>
  <p:notesTextViewPr>
    <p:cViewPr>
      <p:scale>
        <a:sx n="1" d="1"/>
        <a:sy n="1" d="1"/>
      </p:scale>
      <p:origin x="0" y="0"/>
    </p:cViewPr>
  </p:notesText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8/6/17</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dirty="0"/>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8/6/17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dirty="0"/>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endParaRPr>
          </a:p>
          <a:p>
            <a:r>
              <a:rPr lang="en-US" sz="1200" kern="1200" dirty="0" smtClean="0">
                <a:solidFill>
                  <a:schemeClr val="tx1"/>
                </a:solidFill>
                <a:effectLst/>
                <a:latin typeface="+mn-lt"/>
                <a:ea typeface="+mn-ea"/>
                <a:cs typeface="+mn-cs"/>
              </a:rPr>
              <a:t>Hi, my name is ______, and I graduated from the _____</a:t>
            </a:r>
            <a:r>
              <a:rPr lang="en-US" sz="1200" kern="1200" baseline="0" dirty="0" smtClean="0">
                <a:solidFill>
                  <a:schemeClr val="tx1"/>
                </a:solidFill>
                <a:effectLst/>
                <a:latin typeface="+mn-lt"/>
                <a:ea typeface="+mn-ea"/>
                <a:cs typeface="+mn-cs"/>
              </a:rPr>
              <a:t> in _______. Today I am presenting the project Alaska Climate completed by the Fort Collins DEVELOP node. This project applied </a:t>
            </a:r>
            <a:r>
              <a:rPr lang="en-US" sz="1200" kern="1200" dirty="0" smtClean="0">
                <a:solidFill>
                  <a:schemeClr val="tx1"/>
                </a:solidFill>
                <a:effectLst/>
                <a:latin typeface="+mn-lt"/>
                <a:ea typeface="+mn-ea"/>
                <a:cs typeface="+mn-cs"/>
              </a:rPr>
              <a:t>NASA </a:t>
            </a:r>
            <a:r>
              <a:rPr lang="en-US" sz="1200" kern="1200" dirty="0">
                <a:solidFill>
                  <a:schemeClr val="tx1"/>
                </a:solidFill>
                <a:effectLst/>
                <a:latin typeface="+mn-lt"/>
                <a:ea typeface="+mn-ea"/>
                <a:cs typeface="+mn-cs"/>
              </a:rPr>
              <a:t>Earth observations to model </a:t>
            </a:r>
            <a:r>
              <a:rPr lang="en-US" sz="1200" kern="1200" dirty="0" smtClean="0">
                <a:solidFill>
                  <a:schemeClr val="tx1"/>
                </a:solidFill>
                <a:effectLst/>
                <a:latin typeface="+mn-lt"/>
                <a:ea typeface="+mn-ea"/>
                <a:cs typeface="+mn-cs"/>
              </a:rPr>
              <a:t>potential suitable </a:t>
            </a:r>
            <a:r>
              <a:rPr lang="en-US" sz="1200" kern="1200" dirty="0">
                <a:solidFill>
                  <a:schemeClr val="tx1"/>
                </a:solidFill>
                <a:effectLst/>
                <a:latin typeface="+mn-lt"/>
                <a:ea typeface="+mn-ea"/>
                <a:cs typeface="+mn-cs"/>
              </a:rPr>
              <a:t>habitat</a:t>
            </a:r>
            <a:r>
              <a:rPr lang="en-US" sz="1200" kern="1200" baseline="0" dirty="0">
                <a:solidFill>
                  <a:schemeClr val="tx1"/>
                </a:solidFill>
                <a:effectLst/>
                <a:latin typeface="+mn-lt"/>
                <a:ea typeface="+mn-ea"/>
                <a:cs typeface="+mn-cs"/>
              </a:rPr>
              <a:t> for aquatic </a:t>
            </a:r>
            <a:r>
              <a:rPr lang="en-US" sz="1200" kern="1200" baseline="0" dirty="0" smtClean="0">
                <a:solidFill>
                  <a:schemeClr val="tx1"/>
                </a:solidFill>
                <a:effectLst/>
                <a:latin typeface="+mn-lt"/>
                <a:ea typeface="+mn-ea"/>
                <a:cs typeface="+mn-cs"/>
              </a:rPr>
              <a:t>invasive plant </a:t>
            </a:r>
            <a:r>
              <a:rPr lang="en-US" sz="1200" kern="1200" baseline="0" dirty="0">
                <a:solidFill>
                  <a:schemeClr val="tx1"/>
                </a:solidFill>
                <a:effectLst/>
                <a:latin typeface="+mn-lt"/>
                <a:ea typeface="+mn-ea"/>
                <a:cs typeface="+mn-cs"/>
              </a:rPr>
              <a:t>species in Alaska.</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dirty="0"/>
          </a:p>
        </p:txBody>
      </p:sp>
    </p:spTree>
    <p:extLst>
      <p:ext uri="{BB962C8B-B14F-4D97-AF65-F5344CB8AC3E}">
        <p14:creationId xmlns:p14="http://schemas.microsoft.com/office/powerpoint/2010/main" val="978955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Climate data was</a:t>
            </a:r>
            <a:r>
              <a:rPr lang="en-US" baseline="0" dirty="0"/>
              <a:t> generated using ClimateNA software for both annual and seasonal climate normal for the study period. This software draws from 104 years of historical data and provides 30 year </a:t>
            </a:r>
            <a:r>
              <a:rPr lang="en-US" baseline="0" dirty="0" smtClean="0"/>
              <a:t>normal (average). </a:t>
            </a:r>
            <a:r>
              <a:rPr lang="en-US" baseline="0" dirty="0"/>
              <a:t>The data is based on PRISM and ANUSPLIN for the historic data. It also provides the ability to project into the future using CMIP5 model emissions scenarios. From this data, we generated the predictor layers such as mean annual temperature, mean annual precipitation, number of frost-free days for both annual and seasonal periods during the study </a:t>
            </a:r>
            <a:r>
              <a:rPr lang="en-US" baseline="0" dirty="0" smtClean="0"/>
              <a:t>period at a 1km resolution</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10</a:t>
            </a:fld>
            <a:endParaRPr lang="en-US" dirty="0"/>
          </a:p>
        </p:txBody>
      </p:sp>
    </p:spTree>
    <p:extLst>
      <p:ext uri="{BB962C8B-B14F-4D97-AF65-F5344CB8AC3E}">
        <p14:creationId xmlns:p14="http://schemas.microsoft.com/office/powerpoint/2010/main" val="3373686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0000"/>
                </a:solidFill>
              </a:rPr>
              <a:t> What you see</a:t>
            </a:r>
            <a:r>
              <a:rPr lang="en-US" baseline="0" dirty="0" smtClean="0">
                <a:solidFill>
                  <a:srgbClr val="FF0000"/>
                </a:solidFill>
              </a:rPr>
              <a:t> in this image is a snapshot of the SAHM </a:t>
            </a:r>
            <a:r>
              <a:rPr lang="en-US" baseline="0" dirty="0" err="1" smtClean="0">
                <a:solidFill>
                  <a:srgbClr val="FF0000"/>
                </a:solidFill>
              </a:rPr>
              <a:t>Vistrails</a:t>
            </a:r>
            <a:r>
              <a:rPr lang="en-US" baseline="0" dirty="0" smtClean="0">
                <a:solidFill>
                  <a:srgbClr val="FF0000"/>
                </a:solidFill>
              </a:rPr>
              <a:t> modeling workflow interface that allows for the user to run several models at once. </a:t>
            </a:r>
            <a:r>
              <a:rPr lang="en-US" dirty="0" smtClean="0">
                <a:solidFill>
                  <a:srgbClr val="FF0000"/>
                </a:solidFill>
              </a:rPr>
              <a:t>In</a:t>
            </a:r>
            <a:r>
              <a:rPr lang="en-US" baseline="0" dirty="0" smtClean="0">
                <a:solidFill>
                  <a:srgbClr val="FF0000"/>
                </a:solidFill>
              </a:rPr>
              <a:t> </a:t>
            </a:r>
            <a:r>
              <a:rPr lang="en-US" baseline="0" dirty="0">
                <a:solidFill>
                  <a:srgbClr val="FF0000"/>
                </a:solidFill>
              </a:rPr>
              <a:t>order </a:t>
            </a:r>
            <a:r>
              <a:rPr lang="en-US" baseline="0" dirty="0" smtClean="0">
                <a:solidFill>
                  <a:srgbClr val="FF0000"/>
                </a:solidFill>
              </a:rPr>
              <a:t>to do so there are several inputs required, including presence points </a:t>
            </a:r>
            <a:r>
              <a:rPr lang="en-US" baseline="0" dirty="0">
                <a:solidFill>
                  <a:srgbClr val="FF0000"/>
                </a:solidFill>
              </a:rPr>
              <a:t>and environmental predictor layers, as well as a template layer for modeling scale and projections. </a:t>
            </a:r>
            <a:endParaRPr lang="en-US" baseline="0" dirty="0" smtClean="0">
              <a:solidFill>
                <a:srgbClr val="FF0000"/>
              </a:solidFill>
            </a:endParaRPr>
          </a:p>
          <a:p>
            <a:endParaRPr lang="en-US" baseline="0" dirty="0" smtClean="0">
              <a:solidFill>
                <a:srgbClr val="FF0000"/>
              </a:solidFill>
            </a:endParaRPr>
          </a:p>
          <a:p>
            <a:r>
              <a:rPr lang="en-US" baseline="0" dirty="0" smtClean="0">
                <a:solidFill>
                  <a:srgbClr val="FF0000"/>
                </a:solidFill>
              </a:rPr>
              <a:t>Because of the lack of true absence, we used randomized background pseudo absence points (10,000) option with in the SAHM MDS builder module. </a:t>
            </a:r>
          </a:p>
          <a:p>
            <a:endParaRPr lang="en-US" baseline="0" dirty="0" smtClean="0">
              <a:solidFill>
                <a:srgbClr val="FF0000"/>
              </a:solidFill>
            </a:endParaRPr>
          </a:p>
          <a:p>
            <a:r>
              <a:rPr lang="en-US" baseline="0" dirty="0" smtClean="0">
                <a:solidFill>
                  <a:srgbClr val="FF0000"/>
                </a:solidFill>
              </a:rPr>
              <a:t>The </a:t>
            </a:r>
            <a:r>
              <a:rPr lang="en-US" baseline="0" dirty="0" err="1" smtClean="0">
                <a:solidFill>
                  <a:srgbClr val="FF0000"/>
                </a:solidFill>
              </a:rPr>
              <a:t>CoVariateCorrelationSelection</a:t>
            </a:r>
            <a:r>
              <a:rPr lang="en-US" baseline="0" dirty="0" smtClean="0">
                <a:solidFill>
                  <a:srgbClr val="FF0000"/>
                </a:solidFill>
              </a:rPr>
              <a:t> </a:t>
            </a:r>
            <a:r>
              <a:rPr lang="en-US" baseline="0" dirty="0">
                <a:solidFill>
                  <a:srgbClr val="FF0000"/>
                </a:solidFill>
              </a:rPr>
              <a:t>tool was used to </a:t>
            </a:r>
            <a:r>
              <a:rPr lang="en-US" baseline="0" dirty="0" smtClean="0">
                <a:solidFill>
                  <a:srgbClr val="FF0000"/>
                </a:solidFill>
              </a:rPr>
              <a:t>select the predictor layers with the most explanatory power and generate parsimonious models while removing highly correlated predictors. We utilized 3 modeling approaches and compared results between Boosted </a:t>
            </a:r>
            <a:r>
              <a:rPr lang="en-US" baseline="0" dirty="0">
                <a:solidFill>
                  <a:srgbClr val="FF0000"/>
                </a:solidFill>
              </a:rPr>
              <a:t>Regression Trees, Maximum Entropy (MaxEnt, and </a:t>
            </a:r>
            <a:r>
              <a:rPr lang="en-US" baseline="0" dirty="0" smtClean="0">
                <a:solidFill>
                  <a:srgbClr val="FF0000"/>
                </a:solidFill>
              </a:rPr>
              <a:t>Random Forest (RF</a:t>
            </a:r>
            <a:r>
              <a:rPr lang="en-US" baseline="0" dirty="0">
                <a:solidFill>
                  <a:srgbClr val="FF0000"/>
                </a:solidFill>
              </a:rPr>
              <a:t>) models</a:t>
            </a:r>
            <a:r>
              <a:rPr lang="en-US" baseline="0" dirty="0" smtClean="0">
                <a:solidFill>
                  <a:srgbClr val="FF0000"/>
                </a:solidFill>
              </a:rPr>
              <a:t>. SAHM produces prediction maps and a suite of statistical model evaluation metrics to assess the accuracy </a:t>
            </a:r>
            <a:r>
              <a:rPr lang="en-US" baseline="0" dirty="0">
                <a:solidFill>
                  <a:srgbClr val="FF0000"/>
                </a:solidFill>
              </a:rPr>
              <a:t>and strength of a given model.  </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11</a:t>
            </a:fld>
            <a:endParaRPr lang="en-US" dirty="0"/>
          </a:p>
        </p:txBody>
      </p:sp>
    </p:spTree>
    <p:extLst>
      <p:ext uri="{BB962C8B-B14F-4D97-AF65-F5344CB8AC3E}">
        <p14:creationId xmlns:p14="http://schemas.microsoft.com/office/powerpoint/2010/main" val="2370047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Random Forest and </a:t>
            </a:r>
            <a:r>
              <a:rPr lang="en-US" baseline="0" dirty="0" err="1" smtClean="0"/>
              <a:t>MaxEnt</a:t>
            </a:r>
            <a:r>
              <a:rPr lang="en-US" baseline="0" dirty="0" smtClean="0"/>
              <a:t> were the best performing models based on statistical model evaluation metrics, visual inspection, and considering feedback from project partners regarding the validity of model predictions. </a:t>
            </a:r>
            <a:r>
              <a:rPr lang="en-US" baseline="0" dirty="0" err="1" smtClean="0"/>
              <a:t>MaxEnt</a:t>
            </a:r>
            <a:r>
              <a:rPr lang="en-US" baseline="0" dirty="0" smtClean="0"/>
              <a:t> is most likely under-predicting suitable habitat for reed </a:t>
            </a:r>
            <a:r>
              <a:rPr lang="en-US" baseline="0" dirty="0" err="1" smtClean="0"/>
              <a:t>canarygrass</a:t>
            </a:r>
            <a:r>
              <a:rPr lang="en-US" baseline="0" dirty="0" smtClean="0"/>
              <a:t>, and in several of our model iterations, </a:t>
            </a:r>
            <a:r>
              <a:rPr lang="en-US" baseline="0" dirty="0" err="1" smtClean="0"/>
              <a:t>RandomForest</a:t>
            </a:r>
            <a:r>
              <a:rPr lang="en-US" baseline="0" dirty="0" smtClean="0"/>
              <a:t>  predicted a higher range of values and may be somewhat overestimating. We primarily evaluated model performance based on the AUC value and the AUC difference between the training and and cross validation data.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dirty="0"/>
          </a:p>
        </p:txBody>
      </p:sp>
    </p:spTree>
    <p:extLst>
      <p:ext uri="{BB962C8B-B14F-4D97-AF65-F5344CB8AC3E}">
        <p14:creationId xmlns:p14="http://schemas.microsoft.com/office/powerpoint/2010/main" val="3284770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continental</a:t>
            </a:r>
            <a:r>
              <a:rPr lang="en-US" baseline="0" dirty="0" smtClean="0"/>
              <a:t> scale projections in Alaska highlight coast along the south, with almost no risk of suitable habitat in the interior.</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dirty="0"/>
          </a:p>
        </p:txBody>
      </p:sp>
    </p:spTree>
    <p:extLst>
      <p:ext uri="{BB962C8B-B14F-4D97-AF65-F5344CB8AC3E}">
        <p14:creationId xmlns:p14="http://schemas.microsoft.com/office/powerpoint/2010/main" val="3601340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both models, elevation and average winter temperatures were the top two predictors.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14</a:t>
            </a:fld>
            <a:endParaRPr lang="en-US" dirty="0"/>
          </a:p>
        </p:txBody>
      </p:sp>
    </p:spTree>
    <p:extLst>
      <p:ext uri="{BB962C8B-B14F-4D97-AF65-F5344CB8AC3E}">
        <p14:creationId xmlns:p14="http://schemas.microsoft.com/office/powerpoint/2010/main" val="3956255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continental projections contrast with the Alaska scale in that the coast is not predicted so extensively as suitable habitat, while the interior has a large area of high probability. This highlights the uniqueness of the Alaskan environment and the range of values in the covariates on the continental scale versus the Alaska scale. It is also a product of different predictors used based on the covariate correlation and deviance explained at the Alaska scale.</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15</a:t>
            </a:fld>
            <a:endParaRPr lang="en-US" dirty="0"/>
          </a:p>
        </p:txBody>
      </p:sp>
    </p:spTree>
    <p:extLst>
      <p:ext uri="{BB962C8B-B14F-4D97-AF65-F5344CB8AC3E}">
        <p14:creationId xmlns:p14="http://schemas.microsoft.com/office/powerpoint/2010/main" val="1060036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strongest models for both random forests and </a:t>
            </a:r>
            <a:r>
              <a:rPr lang="en-US" baseline="0" dirty="0" err="1" smtClean="0"/>
              <a:t>maxent</a:t>
            </a:r>
            <a:r>
              <a:rPr lang="en-US" baseline="0" dirty="0" smtClean="0"/>
              <a:t> at the Alaska scale had degree days above 5 in spring, Aqua MODIS NDWI, and elevation as the strongest three predictors. This is in contrast to the continental scale that highlighted average temperature of winter as the strongest climatic variable.</a:t>
            </a:r>
          </a:p>
        </p:txBody>
      </p:sp>
      <p:sp>
        <p:nvSpPr>
          <p:cNvPr id="4" name="Slide Number Placeholder 3"/>
          <p:cNvSpPr>
            <a:spLocks noGrp="1"/>
          </p:cNvSpPr>
          <p:nvPr>
            <p:ph type="sldNum" sz="quarter" idx="10"/>
          </p:nvPr>
        </p:nvSpPr>
        <p:spPr/>
        <p:txBody>
          <a:bodyPr/>
          <a:lstStyle/>
          <a:p>
            <a:fld id="{0535C12C-436B-478B-9EA8-7D7AB2695871}" type="slidenum">
              <a:rPr lang="en-US" smtClean="0"/>
              <a:t>16</a:t>
            </a:fld>
            <a:endParaRPr lang="en-US" dirty="0"/>
          </a:p>
        </p:txBody>
      </p:sp>
    </p:spTree>
    <p:extLst>
      <p:ext uri="{BB962C8B-B14F-4D97-AF65-F5344CB8AC3E}">
        <p14:creationId xmlns:p14="http://schemas.microsoft.com/office/powerpoint/2010/main" val="33735739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results show the habitat suitability of purple loosestrife. </a:t>
            </a:r>
            <a:r>
              <a:rPr lang="en-US" baseline="0" dirty="0" err="1" smtClean="0"/>
              <a:t>Maxent</a:t>
            </a:r>
            <a:r>
              <a:rPr lang="en-US" baseline="0" dirty="0" smtClean="0"/>
              <a:t> is, similar to reed </a:t>
            </a:r>
            <a:r>
              <a:rPr lang="en-US" baseline="0" dirty="0" err="1" smtClean="0"/>
              <a:t>canarygrass</a:t>
            </a:r>
            <a:r>
              <a:rPr lang="en-US" baseline="0" dirty="0" smtClean="0"/>
              <a:t> models, strongly </a:t>
            </a:r>
            <a:r>
              <a:rPr lang="en-US" baseline="0" dirty="0" err="1" smtClean="0"/>
              <a:t>underpredicting</a:t>
            </a:r>
            <a:r>
              <a:rPr lang="en-US" baseline="0" dirty="0" smtClean="0"/>
              <a:t>. The west coast of Alaska has a higher probability of suitable habitat for purple loosestrife as compared to the south coast in the reed </a:t>
            </a:r>
            <a:r>
              <a:rPr lang="en-US" baseline="0" dirty="0" err="1" smtClean="0"/>
              <a:t>canarygrass</a:t>
            </a:r>
            <a:r>
              <a:rPr lang="en-US" baseline="0" dirty="0" smtClean="0"/>
              <a:t> model.</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17</a:t>
            </a:fld>
            <a:endParaRPr lang="en-US" dirty="0"/>
          </a:p>
        </p:txBody>
      </p:sp>
    </p:spTree>
    <p:extLst>
      <p:ext uri="{BB962C8B-B14F-4D97-AF65-F5344CB8AC3E}">
        <p14:creationId xmlns:p14="http://schemas.microsoft.com/office/powerpoint/2010/main" val="1046490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Much</a:t>
            </a:r>
            <a:r>
              <a:rPr lang="en-US" baseline="0" dirty="0" smtClean="0"/>
              <a:t> more of the north is eliminated in the purple loosestrife Alaska projection than the reed </a:t>
            </a:r>
            <a:r>
              <a:rPr lang="en-US" baseline="0" dirty="0" err="1" smtClean="0"/>
              <a:t>canarygrass</a:t>
            </a:r>
            <a:r>
              <a:rPr lang="en-US" baseline="0" dirty="0" smtClean="0"/>
              <a:t> model. This zoomed in perspective highlighted the random forest west coast prediction, which matches partner feedback about reasonable areas of risk based on local knowledge. However, its interesting to note that the presence points in Alaska for this model only come from the southeast coast.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18</a:t>
            </a:fld>
            <a:endParaRPr lang="en-US" dirty="0"/>
          </a:p>
        </p:txBody>
      </p:sp>
    </p:spTree>
    <p:extLst>
      <p:ext uri="{BB962C8B-B14F-4D97-AF65-F5344CB8AC3E}">
        <p14:creationId xmlns:p14="http://schemas.microsoft.com/office/powerpoint/2010/main" val="25717199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dirty="0" smtClean="0"/>
              <a:t>For the random forests and </a:t>
            </a:r>
            <a:r>
              <a:rPr lang="en-US" dirty="0" err="1" smtClean="0"/>
              <a:t>maxent</a:t>
            </a:r>
            <a:r>
              <a:rPr lang="en-US" dirty="0" smtClean="0"/>
              <a:t> model, the top four</a:t>
            </a:r>
            <a:r>
              <a:rPr lang="en-US" baseline="0" dirty="0" smtClean="0"/>
              <a:t> predictors were the same: elevation, Terra MODIS band 6 surface reflectance, average summer temperature, and solar radiation.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19</a:t>
            </a:fld>
            <a:endParaRPr lang="en-US" dirty="0"/>
          </a:p>
        </p:txBody>
      </p:sp>
    </p:spTree>
    <p:extLst>
      <p:ext uri="{BB962C8B-B14F-4D97-AF65-F5344CB8AC3E}">
        <p14:creationId xmlns:p14="http://schemas.microsoft.com/office/powerpoint/2010/main" val="2478411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Changing</a:t>
            </a:r>
            <a:r>
              <a:rPr lang="en-US" sz="1200" b="0" i="0" u="none" strike="noStrike" kern="1200" baseline="0" dirty="0">
                <a:solidFill>
                  <a:schemeClr val="tx1"/>
                </a:solidFill>
                <a:effectLst/>
                <a:latin typeface="+mn-lt"/>
                <a:ea typeface="+mn-ea"/>
                <a:cs typeface="+mn-cs"/>
              </a:rPr>
              <a:t> climate trends globally </a:t>
            </a:r>
            <a:r>
              <a:rPr lang="en-US" sz="1200" b="0" i="0" u="none" strike="noStrike" kern="1200" baseline="0" dirty="0" smtClean="0">
                <a:solidFill>
                  <a:schemeClr val="tx1"/>
                </a:solidFill>
                <a:effectLst/>
                <a:latin typeface="+mn-lt"/>
                <a:ea typeface="+mn-ea"/>
                <a:cs typeface="+mn-cs"/>
              </a:rPr>
              <a:t>are expanding the geographic extent of </a:t>
            </a:r>
            <a:r>
              <a:rPr lang="en-US" sz="1200" b="0" i="0" u="none" strike="noStrike" kern="1200" baseline="0" dirty="0">
                <a:solidFill>
                  <a:schemeClr val="tx1"/>
                </a:solidFill>
                <a:effectLst/>
                <a:latin typeface="+mn-lt"/>
                <a:ea typeface="+mn-ea"/>
                <a:cs typeface="+mn-cs"/>
              </a:rPr>
              <a:t>suitable habitat for invasive species into higher latitudes and altitudes than historically observed. This is of major concern to natural resource managers </a:t>
            </a:r>
            <a:r>
              <a:rPr lang="en-US" sz="1200" b="0" i="0" u="none" strike="noStrike" kern="1200" baseline="0" dirty="0" smtClean="0">
                <a:solidFill>
                  <a:schemeClr val="tx1"/>
                </a:solidFill>
                <a:effectLst/>
                <a:latin typeface="+mn-lt"/>
                <a:ea typeface="+mn-ea"/>
                <a:cs typeface="+mn-cs"/>
              </a:rPr>
              <a:t>and government agencies </a:t>
            </a:r>
            <a:r>
              <a:rPr lang="en-US" sz="1200" b="0" i="0" u="none" strike="noStrike" kern="1200" baseline="0" dirty="0">
                <a:solidFill>
                  <a:schemeClr val="tx1"/>
                </a:solidFill>
                <a:effectLst/>
                <a:latin typeface="+mn-lt"/>
                <a:ea typeface="+mn-ea"/>
                <a:cs typeface="+mn-cs"/>
              </a:rPr>
              <a:t>as they attempt to preserve the ecological and recreational value of environments such as wetlands in Alaska. Reed canarygrass and purple loosestrife are two invasive species in Alaskan wetlands that have established only in recent decades due to the emergence of more temperate climate ranges near the arctic that support populations of these species</a:t>
            </a:r>
            <a:r>
              <a:rPr lang="en-US" sz="1200" b="0" i="0" u="none" strike="noStrike" kern="1200" baseline="0" dirty="0" smtClean="0">
                <a:solidFill>
                  <a:schemeClr val="tx1"/>
                </a:solidFill>
                <a:effectLst/>
                <a:latin typeface="+mn-lt"/>
                <a:ea typeface="+mn-ea"/>
                <a:cs typeface="+mn-cs"/>
              </a:rPr>
              <a:t>.  </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Image</a:t>
            </a:r>
            <a:r>
              <a:rPr lang="en-US" sz="1200" b="0" i="0" u="none" strike="noStrike" kern="1200" baseline="0" dirty="0">
                <a:solidFill>
                  <a:schemeClr val="tx1"/>
                </a:solidFill>
                <a:effectLst/>
                <a:latin typeface="+mn-lt"/>
                <a:ea typeface="+mn-ea"/>
                <a:cs typeface="+mn-cs"/>
              </a:rPr>
              <a:t> Credit: h</a:t>
            </a:r>
            <a:r>
              <a:rPr lang="en-US" sz="1200" b="0" i="0" u="none" strike="noStrike" kern="1200" dirty="0">
                <a:solidFill>
                  <a:schemeClr val="tx1"/>
                </a:solidFill>
                <a:effectLst/>
                <a:latin typeface="+mn-lt"/>
                <a:ea typeface="+mn-ea"/>
                <a:cs typeface="+mn-cs"/>
              </a:rPr>
              <a:t>ttps://www.flickr.com/photos/allie444/29065068640/in/photolist-rQjXqG-KTreHT-mSahkw-8wyDPD-3gPhv5-6AYjL4-aZ5UN-gtK33W-nbAPXs-gtJaQu-6B3sx7-cF4Ta7-oc4Rye-6e6Md-6e6Hy-6e6Pa-91VVTh-6itWWi-9dZBCv-7Wj852-qP6Vv7-vcacaQ-uwTVhi-LsAxt-vtJQyF-R3Fdbp-uwJfWE-vtJQQx-vtcFCJ-uwJfSm-vcakTj-JFGs2L-JJKetK-JTrNiy-KLFeUZ-KLFmmr-KQGsdW-LgLPGC-KTucec-LXBu33-KTukRH-KTuAjF-KTxBF2-nt8wp7-Lho5i7-nbARuo-nSNsZQ-88B6LJ-3Z8ga3-iZQ1y/ Creative</a:t>
            </a:r>
            <a:r>
              <a:rPr lang="en-US" sz="1200" b="0" i="0" u="none" strike="noStrike" kern="1200" baseline="0" dirty="0">
                <a:solidFill>
                  <a:schemeClr val="tx1"/>
                </a:solidFill>
                <a:effectLst/>
                <a:latin typeface="+mn-lt"/>
                <a:ea typeface="+mn-ea"/>
                <a:cs typeface="+mn-cs"/>
              </a:rPr>
              <a:t> Commons License: https://creativecommons.org/licenses/by-sa/2.0/legalcode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a:t>
            </a:fld>
            <a:endParaRPr lang="en-US" dirty="0"/>
          </a:p>
        </p:txBody>
      </p:sp>
    </p:spTree>
    <p:extLst>
      <p:ext uri="{BB962C8B-B14F-4D97-AF65-F5344CB8AC3E}">
        <p14:creationId xmlns:p14="http://schemas.microsoft.com/office/powerpoint/2010/main" val="33556825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models</a:t>
            </a:r>
            <a:r>
              <a:rPr lang="en-US" baseline="0" dirty="0" smtClean="0"/>
              <a:t> highlighted coastlines and waterways in Alaska as high relative probability of suitable habitat for both species. Across the model methods, random forest was the strongest model based on performance metrics, however, without the MESS map overlays, it consistently seemed to over-predict. </a:t>
            </a:r>
            <a:r>
              <a:rPr lang="en-US" baseline="0" dirty="0" err="1" smtClean="0"/>
              <a:t>MaxEnt</a:t>
            </a:r>
            <a:r>
              <a:rPr lang="en-US" baseline="0" dirty="0" smtClean="0"/>
              <a:t> is characteristically conservative in it’s predictions with these types of models– especially given the amount of novel environments in our models, this method seemed to be limited by the lack of coverage of environments by the presence point distribution. </a:t>
            </a:r>
          </a:p>
          <a:p>
            <a:endParaRPr lang="en-US" baseline="0" dirty="0" smtClean="0"/>
          </a:p>
          <a:p>
            <a:r>
              <a:rPr lang="en-US" baseline="0" dirty="0" smtClean="0"/>
              <a:t>Our efforts also underscore how critical it will be in the future to develop datasets that are more ecologically meaningful as predictors at a finer scale, such as water turbidity, salinity, and disturbance to improve model performance.</a:t>
            </a:r>
          </a:p>
          <a:p>
            <a:endParaRPr lang="en-US" dirty="0" smtClean="0"/>
          </a:p>
          <a:p>
            <a:r>
              <a:rPr lang="en-US" dirty="0" smtClean="0"/>
              <a:t>Image </a:t>
            </a:r>
            <a:r>
              <a:rPr lang="en-US" dirty="0"/>
              <a:t>Credit : https://digitalmedia.fws.gov/cdm/singleitem/collection/natdiglib/id/14634/rec/85</a:t>
            </a:r>
          </a:p>
          <a:p>
            <a:pPr marL="0" indent="0">
              <a:spcBef>
                <a:spcPts val="200"/>
              </a:spcBef>
              <a:buClr>
                <a:srgbClr val="E9A149"/>
              </a:buClr>
              <a:buFont typeface="Webdings" panose="05030102010509060703" pitchFamily="18" charset="2"/>
              <a:buNone/>
            </a:pPr>
            <a:endParaRPr lang="en-US" sz="1200"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20</a:t>
            </a:fld>
            <a:endParaRPr lang="en-US" dirty="0"/>
          </a:p>
        </p:txBody>
      </p:sp>
    </p:spTree>
    <p:extLst>
      <p:ext uri="{BB962C8B-B14F-4D97-AF65-F5344CB8AC3E}">
        <p14:creationId xmlns:p14="http://schemas.microsoft.com/office/powerpoint/2010/main" val="17122731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These results are limited by the sampling bias and point distribution. When distance to human infrastructure was included as a predictor to both represent disturbance and a vector of dispersal, this covariate had a disproportionate influence on the model outputs. This could be representative of collection bias that influences the point distribution. There were many environmental areas highlighted as novel in the MESS maps which demonstrate a need for data in these areas. There is also the issue, especially with the genetically diverse reed </a:t>
            </a:r>
            <a:r>
              <a:rPr lang="en-US" baseline="0" dirty="0" err="1" smtClean="0"/>
              <a:t>canarygrass</a:t>
            </a:r>
            <a:r>
              <a:rPr lang="en-US" baseline="0" dirty="0" smtClean="0"/>
              <a:t>, of hybridization. It is possible that some of the presence points represent reed </a:t>
            </a:r>
            <a:r>
              <a:rPr lang="en-US" baseline="0" dirty="0" err="1" smtClean="0"/>
              <a:t>canarygrass</a:t>
            </a:r>
            <a:r>
              <a:rPr lang="en-US" baseline="0" dirty="0" smtClean="0"/>
              <a:t> hybrids or variants with different environmental limits and thresholds.</a:t>
            </a:r>
          </a:p>
          <a:p>
            <a:endParaRPr lang="en-US" dirty="0"/>
          </a:p>
          <a:p>
            <a:endParaRPr lang="en-US" dirty="0"/>
          </a:p>
          <a:p>
            <a:r>
              <a:rPr lang="en-US" dirty="0"/>
              <a:t>Image</a:t>
            </a:r>
            <a:r>
              <a:rPr lang="en-US" baseline="0" dirty="0"/>
              <a:t> Credit: https://digitalmedia.fws.gov/cdm/singleitem/collection/natdiglib/id/13576/rec/69</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21</a:t>
            </a:fld>
            <a:endParaRPr lang="en-US" dirty="0"/>
          </a:p>
        </p:txBody>
      </p:sp>
    </p:spTree>
    <p:extLst>
      <p:ext uri="{BB962C8B-B14F-4D97-AF65-F5344CB8AC3E}">
        <p14:creationId xmlns:p14="http://schemas.microsoft.com/office/powerpoint/2010/main" val="619194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models</a:t>
            </a:r>
            <a:r>
              <a:rPr lang="en-US" baseline="0" dirty="0" smtClean="0"/>
              <a:t> highlighted coastlines and waterways in Alaska as high relative probability of suitable habitat for both species. Across the model methods, random forest was the strongest model based on performance metrics, however, without the MESS map overlays, it consistently seemed to over-predict. </a:t>
            </a:r>
            <a:r>
              <a:rPr lang="en-US" baseline="0" dirty="0" err="1" smtClean="0"/>
              <a:t>MaxEnt</a:t>
            </a:r>
            <a:r>
              <a:rPr lang="en-US" baseline="0" dirty="0" smtClean="0"/>
              <a:t> is characteristically conservative in it’s predictions with these types of models– especially given the amount of novel environments in our models, this method seemed to be limited by the lack of coverage of environments by the presence point distribution. </a:t>
            </a:r>
          </a:p>
          <a:p>
            <a:endParaRPr lang="en-US" baseline="0" dirty="0" smtClean="0"/>
          </a:p>
          <a:p>
            <a:r>
              <a:rPr lang="en-US" baseline="0" dirty="0" smtClean="0"/>
              <a:t>Our efforts also underscore how critical it will be in the future to develop datasets that are more ecologically meaningful as predictors at a finer scale, such as water turbidity, salinity, and disturbance to improve model performance.</a:t>
            </a:r>
          </a:p>
          <a:p>
            <a:endParaRPr lang="en-US" dirty="0" smtClean="0"/>
          </a:p>
          <a:p>
            <a:r>
              <a:rPr lang="en-US" dirty="0" smtClean="0"/>
              <a:t>Image </a:t>
            </a:r>
            <a:r>
              <a:rPr lang="en-US" dirty="0"/>
              <a:t>Credit : https://digitalmedia.fws.gov/cdm/singleitem/collection/natdiglib/id/14634/rec/85</a:t>
            </a:r>
          </a:p>
          <a:p>
            <a:pPr marL="0" indent="0">
              <a:spcBef>
                <a:spcPts val="200"/>
              </a:spcBef>
              <a:buClr>
                <a:srgbClr val="E9A149"/>
              </a:buClr>
              <a:buFont typeface="Webdings" panose="05030102010509060703" pitchFamily="18" charset="2"/>
              <a:buNone/>
            </a:pPr>
            <a:endParaRPr lang="en-US" sz="1200"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22</a:t>
            </a:fld>
            <a:endParaRPr lang="en-US" dirty="0"/>
          </a:p>
        </p:txBody>
      </p:sp>
    </p:spTree>
    <p:extLst>
      <p:ext uri="{BB962C8B-B14F-4D97-AF65-F5344CB8AC3E}">
        <p14:creationId xmlns:p14="http://schemas.microsoft.com/office/powerpoint/2010/main" val="21429053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200" dirty="0"/>
              <a:t>Dr. Paul Evangelista (Colorado State University Natural Resource Ecology Laboratory) (Science Advisor) </a:t>
            </a:r>
          </a:p>
          <a:p>
            <a:pPr marL="342900" indent="-342900">
              <a:buFont typeface="Arial" panose="020B0604020202020204" pitchFamily="34" charset="0"/>
              <a:buChar char="•"/>
            </a:pPr>
            <a:r>
              <a:rPr lang="en-US" sz="1200" dirty="0"/>
              <a:t>Dr. Amanda West (Colorado State University Natural Resource Ecology Laboratory) (Mentor) </a:t>
            </a:r>
          </a:p>
          <a:p>
            <a:pPr marL="342900" indent="-342900">
              <a:buFont typeface="Arial" panose="020B0604020202020204" pitchFamily="34" charset="0"/>
              <a:buChar char="•"/>
            </a:pPr>
            <a:r>
              <a:rPr lang="en-US" sz="1200" dirty="0"/>
              <a:t>Brian Woodward (Colorado State University Natural Resource Ecology Laboratory) (Center Lead)</a:t>
            </a:r>
          </a:p>
          <a:p>
            <a:pPr marL="342900" indent="-342900">
              <a:buFont typeface="Arial" panose="020B0604020202020204" pitchFamily="34" charset="0"/>
              <a:buChar char="•"/>
            </a:pPr>
            <a:r>
              <a:rPr lang="en-US" sz="1200" dirty="0"/>
              <a:t>Dr. Catherine Jarnevich (United States Geological Survey Fort Collins Science Center)</a:t>
            </a:r>
          </a:p>
          <a:p>
            <a:pPr marL="342900" indent="-342900">
              <a:buFont typeface="Arial" panose="020B0604020202020204" pitchFamily="34" charset="0"/>
              <a:buChar char="•"/>
            </a:pPr>
            <a:r>
              <a:rPr lang="en-US" sz="1200" dirty="0"/>
              <a:t>Aaron Martin (US Fish and Wildlife Service, Alaska Region)</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23</a:t>
            </a:fld>
            <a:endParaRPr lang="en-US" dirty="0"/>
          </a:p>
        </p:txBody>
      </p:sp>
    </p:spTree>
    <p:extLst>
      <p:ext uri="{BB962C8B-B14F-4D97-AF65-F5344CB8AC3E}">
        <p14:creationId xmlns:p14="http://schemas.microsoft.com/office/powerpoint/2010/main" val="1319026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There</a:t>
            </a:r>
            <a:r>
              <a:rPr lang="en-US" sz="1200" b="0" i="0" u="none" strike="noStrike" kern="1200" baseline="0" dirty="0">
                <a:solidFill>
                  <a:schemeClr val="tx1"/>
                </a:solidFill>
                <a:effectLst/>
                <a:latin typeface="+mn-lt"/>
                <a:ea typeface="+mn-ea"/>
                <a:cs typeface="+mn-cs"/>
              </a:rPr>
              <a:t> </a:t>
            </a:r>
            <a:r>
              <a:rPr lang="en-US" sz="1200" b="0" i="0" u="none" strike="noStrike" kern="1200" baseline="0" dirty="0" smtClean="0">
                <a:solidFill>
                  <a:schemeClr val="tx1"/>
                </a:solidFill>
                <a:effectLst/>
                <a:latin typeface="+mn-lt"/>
                <a:ea typeface="+mn-ea"/>
                <a:cs typeface="+mn-cs"/>
              </a:rPr>
              <a:t>a </a:t>
            </a:r>
            <a:r>
              <a:rPr lang="en-US" sz="1200" b="0" i="0" u="none" strike="noStrike" kern="1200" baseline="0" dirty="0">
                <a:solidFill>
                  <a:schemeClr val="tx1"/>
                </a:solidFill>
                <a:effectLst/>
                <a:latin typeface="+mn-lt"/>
                <a:ea typeface="+mn-ea"/>
                <a:cs typeface="+mn-cs"/>
              </a:rPr>
              <a:t>hundreds of invasive species in North America in lower latitudes that have become of concern for natural resource managers in Alaska.</a:t>
            </a:r>
          </a:p>
          <a:p>
            <a:pPr marL="171450" indent="-171450" rtl="0" fontAlgn="base">
              <a:buFont typeface="Arial" charset="0"/>
              <a:buChar char="•"/>
            </a:pPr>
            <a:r>
              <a:rPr lang="en-US" sz="1200" b="0" i="0" u="none" strike="noStrike" kern="1200" dirty="0">
                <a:solidFill>
                  <a:schemeClr val="tx1"/>
                </a:solidFill>
                <a:effectLst/>
                <a:latin typeface="+mn-lt"/>
                <a:ea typeface="+mn-ea"/>
                <a:cs typeface="+mn-cs"/>
              </a:rPr>
              <a:t>Purple loosestrife and reed canarygrass</a:t>
            </a:r>
            <a:r>
              <a:rPr lang="en-US" sz="1200" b="0" i="0" u="none" strike="noStrike" kern="1200" baseline="0" dirty="0">
                <a:solidFill>
                  <a:schemeClr val="tx1"/>
                </a:solidFill>
                <a:effectLst/>
                <a:latin typeface="+mn-lt"/>
                <a:ea typeface="+mn-ea"/>
                <a:cs typeface="+mn-cs"/>
              </a:rPr>
              <a:t> are two species of concern that were</a:t>
            </a:r>
            <a:r>
              <a:rPr lang="en-US" sz="1200" b="0" i="0" u="none" strike="noStrike" kern="1200" dirty="0">
                <a:solidFill>
                  <a:schemeClr val="tx1"/>
                </a:solidFill>
                <a:effectLst/>
                <a:latin typeface="+mn-lt"/>
                <a:ea typeface="+mn-ea"/>
                <a:cs typeface="+mn-cs"/>
              </a:rPr>
              <a:t> previously limited to lower latitudes, have been documented in Alaska for the first time in the past decade.</a:t>
            </a:r>
          </a:p>
          <a:p>
            <a:pPr marL="171450" indent="-171450" rtl="0" fontAlgn="base">
              <a:buFont typeface="Arial" charset="0"/>
              <a:buChar char="•"/>
            </a:pPr>
            <a:r>
              <a:rPr lang="en-US" sz="1200" b="0" i="0" u="none" strike="noStrike" kern="1200" dirty="0">
                <a:solidFill>
                  <a:schemeClr val="tx1"/>
                </a:solidFill>
                <a:effectLst/>
                <a:latin typeface="+mn-lt"/>
                <a:ea typeface="+mn-ea"/>
                <a:cs typeface="+mn-cs"/>
              </a:rPr>
              <a:t>Changing climate will influence wetland ecosystems, creating additional suitable locations for invasive species in Alaska.</a:t>
            </a:r>
          </a:p>
          <a:p>
            <a:pPr marL="171450" indent="-171450" rtl="0" fontAlgn="base">
              <a:buFont typeface="Arial" charset="0"/>
              <a:buChar char="•"/>
            </a:pPr>
            <a:r>
              <a:rPr lang="en-US" sz="1200" b="0" i="0" u="none" strike="noStrike" kern="1200" dirty="0">
                <a:solidFill>
                  <a:schemeClr val="tx1"/>
                </a:solidFill>
                <a:effectLst/>
                <a:latin typeface="+mn-lt"/>
                <a:ea typeface="+mn-ea"/>
                <a:cs typeface="+mn-cs"/>
              </a:rPr>
              <a:t>Encroachment of invasive species will increase competition with native wetland flora decreasing biodiversity and pose a risk</a:t>
            </a:r>
            <a:r>
              <a:rPr lang="en-US" sz="1200" b="0" i="0" u="none" strike="noStrike" kern="1200" baseline="0" dirty="0">
                <a:solidFill>
                  <a:schemeClr val="tx1"/>
                </a:solidFill>
                <a:effectLst/>
                <a:latin typeface="+mn-lt"/>
                <a:ea typeface="+mn-ea"/>
                <a:cs typeface="+mn-cs"/>
              </a:rPr>
              <a:t> to sensitive, intact ecosystems. </a:t>
            </a:r>
            <a:endParaRPr lang="en-US" sz="1200" b="0" i="0" u="none" strike="noStrike" kern="1200" dirty="0">
              <a:solidFill>
                <a:schemeClr val="tx1"/>
              </a:solidFill>
              <a:effectLst/>
              <a:latin typeface="+mn-lt"/>
              <a:ea typeface="+mn-ea"/>
              <a:cs typeface="+mn-cs"/>
            </a:endParaRPr>
          </a:p>
          <a:p>
            <a:pPr marL="171450" indent="-171450" rtl="0" fontAlgn="base">
              <a:buFont typeface="Arial" charset="0"/>
              <a:buChar char="•"/>
            </a:pPr>
            <a:r>
              <a:rPr lang="en-US" sz="1200" b="0" i="0" u="none" strike="noStrike" kern="1200" dirty="0">
                <a:solidFill>
                  <a:schemeClr val="tx1"/>
                </a:solidFill>
                <a:effectLst/>
                <a:latin typeface="+mn-lt"/>
                <a:ea typeface="+mn-ea"/>
                <a:cs typeface="+mn-cs"/>
              </a:rPr>
              <a:t>Aesthetic and recreation value of wetland regions may depreciate in Alaska as a result of increased abundance of aquatic invasive.</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Currently, the Aquatic Division of USFW oversees invasive wetland species and implements the “National Fish Habitat Action Plan”,  which relies on field-based monitoring and surveillance programs to locate invasive species and to prioritize management actions.</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However, to date, no remote sensing based analyses of suitable habitat for new invasive have been conducted, and no map is currently available to guide new management policies and actions for managing purple loosestrife and reed </a:t>
            </a:r>
            <a:r>
              <a:rPr lang="en-US" sz="1200" b="0" i="0" u="none" strike="noStrike" kern="1200" dirty="0" err="1" smtClean="0">
                <a:solidFill>
                  <a:schemeClr val="tx1"/>
                </a:solidFill>
                <a:effectLst/>
                <a:latin typeface="+mn-lt"/>
                <a:ea typeface="+mn-ea"/>
                <a:cs typeface="+mn-cs"/>
              </a:rPr>
              <a:t>canarygrass</a:t>
            </a:r>
            <a:r>
              <a:rPr lang="en-US" sz="1200" b="0" i="0" u="none" strike="noStrike" kern="1200" baseline="0" dirty="0" smtClean="0">
                <a:solidFill>
                  <a:schemeClr val="tx1"/>
                </a:solidFill>
                <a:effectLst/>
                <a:latin typeface="+mn-lt"/>
                <a:ea typeface="+mn-ea"/>
                <a:cs typeface="+mn-cs"/>
              </a:rPr>
              <a:t> in Alaska.</a:t>
            </a:r>
            <a:endParaRPr lang="en-US" b="0" dirty="0">
              <a:effectLst/>
            </a:endParaRPr>
          </a:p>
          <a:p>
            <a:pPr rtl="0"/>
            <a:r>
              <a:rPr lang="en-US" b="0" dirty="0">
                <a:effectLst/>
              </a:rPr>
              <a:t> </a:t>
            </a:r>
          </a:p>
          <a:p>
            <a:r>
              <a:rPr lang="en-US" dirty="0"/>
              <a:t/>
            </a:r>
            <a:br>
              <a:rPr lang="en-US" dirty="0"/>
            </a:br>
            <a:r>
              <a:rPr lang="en-US" sz="1200" b="0" i="0" u="none" strike="noStrike" kern="1200" dirty="0">
                <a:solidFill>
                  <a:schemeClr val="tx1"/>
                </a:solidFill>
                <a:effectLst/>
                <a:latin typeface="+mn-lt"/>
                <a:ea typeface="+mn-ea"/>
                <a:cs typeface="+mn-cs"/>
              </a:rPr>
              <a:t> </a:t>
            </a:r>
            <a:endParaRPr lang="en-US" sz="1200" b="0" i="0" u="none" strike="noStrike" kern="1200" baseline="0" dirty="0">
              <a:solidFill>
                <a:schemeClr val="tx1"/>
              </a:solidFill>
              <a:effectLst/>
              <a:latin typeface="+mn-lt"/>
              <a:ea typeface="+mn-ea"/>
              <a:cs typeface="+mn-cs"/>
            </a:endParaRPr>
          </a:p>
          <a:p>
            <a:pPr rtl="0"/>
            <a:r>
              <a:rPr lang="en-US" sz="1200" b="0" i="0" u="none" strike="noStrike" kern="1200" baseline="0" dirty="0">
                <a:solidFill>
                  <a:schemeClr val="tx1"/>
                </a:solidFill>
                <a:effectLst/>
                <a:latin typeface="+mn-lt"/>
                <a:ea typeface="+mn-ea"/>
                <a:cs typeface="+mn-cs"/>
              </a:rPr>
              <a:t>Reed canarygrass: https://www.nps.gov/voya/learn/nature/reedcanarygrass.htm</a:t>
            </a:r>
          </a:p>
          <a:p>
            <a:pPr rtl="0"/>
            <a:endParaRPr lang="en-US" sz="1200" b="0" i="0" u="none" strike="noStrike" kern="1200" baseline="0" dirty="0">
              <a:solidFill>
                <a:schemeClr val="tx1"/>
              </a:solidFill>
              <a:effectLst/>
              <a:latin typeface="+mn-lt"/>
              <a:ea typeface="+mn-ea"/>
              <a:cs typeface="+mn-cs"/>
            </a:endParaRPr>
          </a:p>
          <a:p>
            <a:pPr rtl="0"/>
            <a:r>
              <a:rPr lang="en-US" sz="1200" b="0" i="0" u="none" strike="noStrike" kern="1200" baseline="0" dirty="0">
                <a:solidFill>
                  <a:schemeClr val="tx1"/>
                </a:solidFill>
                <a:effectLst/>
                <a:latin typeface="+mn-lt"/>
                <a:ea typeface="+mn-ea"/>
                <a:cs typeface="+mn-cs"/>
              </a:rPr>
              <a:t>Purple loosestrife: https://www.flickr.com/photos/calliope/953569123</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https://www.flickr.com/photos/alaska_region/12824797104/in/photolist-kxhrns</a:t>
            </a:r>
            <a:endParaRPr lang="en-US" b="0" dirty="0">
              <a:effectLst/>
            </a:endParaRPr>
          </a:p>
          <a:p>
            <a:pPr rtl="0"/>
            <a:r>
              <a:rPr lang="en-US" sz="1200" b="0" i="0" u="none" strike="noStrike" kern="1200" dirty="0">
                <a:solidFill>
                  <a:schemeClr val="tx1"/>
                </a:solidFill>
                <a:effectLst/>
                <a:latin typeface="+mn-lt"/>
                <a:ea typeface="+mn-ea"/>
                <a:cs typeface="+mn-cs"/>
              </a:rPr>
              <a:t>install a light blocking tarp over invasive reed canarygrass near Cordova. Chugach National Forest. (Alaska)</a:t>
            </a:r>
          </a:p>
          <a:p>
            <a:pPr rtl="0"/>
            <a:r>
              <a:rPr lang="en-US" sz="1200" b="0" i="0" u="none" strike="noStrike" kern="1200" dirty="0">
                <a:solidFill>
                  <a:schemeClr val="tx1"/>
                </a:solidFill>
                <a:effectLst/>
                <a:latin typeface="+mn-lt"/>
                <a:ea typeface="+mn-ea"/>
                <a:cs typeface="+mn-cs"/>
              </a:rPr>
              <a:t>Climate change NOAA https://www.pmel.noaa.gov/arctic-zone/detect/detection-images/2015-annual.jpeg</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dirty="0"/>
          </a:p>
        </p:txBody>
      </p:sp>
    </p:spTree>
    <p:extLst>
      <p:ext uri="{BB962C8B-B14F-4D97-AF65-F5344CB8AC3E}">
        <p14:creationId xmlns:p14="http://schemas.microsoft.com/office/powerpoint/2010/main" val="1568137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primary objective of this project was to model the current potential species distribution of reed canarygrass in Alaska to provide </a:t>
            </a:r>
            <a:r>
              <a:rPr lang="en-US" sz="1200" kern="1200" dirty="0" smtClean="0">
                <a:solidFill>
                  <a:schemeClr val="tx1"/>
                </a:solidFill>
                <a:effectLst/>
                <a:latin typeface="+mn-lt"/>
                <a:ea typeface="+mn-ea"/>
                <a:cs typeface="+mn-cs"/>
              </a:rPr>
              <a:t>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region-specific </a:t>
            </a:r>
            <a:r>
              <a:rPr lang="en-US" sz="1200" kern="1200" dirty="0">
                <a:solidFill>
                  <a:schemeClr val="tx1"/>
                </a:solidFill>
                <a:effectLst/>
                <a:latin typeface="+mn-lt"/>
                <a:ea typeface="+mn-ea"/>
                <a:cs typeface="+mn-cs"/>
              </a:rPr>
              <a:t>model that can utilized by partners at the Alaska</a:t>
            </a:r>
            <a:r>
              <a:rPr lang="en-US" sz="1200" kern="1200" baseline="0" dirty="0">
                <a:solidFill>
                  <a:schemeClr val="tx1"/>
                </a:solidFill>
                <a:effectLst/>
                <a:latin typeface="+mn-lt"/>
                <a:ea typeface="+mn-ea"/>
                <a:cs typeface="+mn-cs"/>
              </a:rPr>
              <a:t> Region, US Fish and Wildlife Service to inform management decisions and target areas of high-priority for invasive species management actions.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a:t>
            </a:r>
            <a:r>
              <a:rPr lang="en-US" sz="1200" kern="1200" baseline="0" dirty="0" smtClean="0">
                <a:solidFill>
                  <a:schemeClr val="tx1"/>
                </a:solidFill>
                <a:effectLst/>
                <a:latin typeface="+mn-lt"/>
                <a:ea typeface="+mn-ea"/>
                <a:cs typeface="+mn-cs"/>
              </a:rPr>
              <a:t> additional object was to create a </a:t>
            </a:r>
            <a:r>
              <a:rPr lang="en-US" sz="1200" kern="1200" dirty="0" smtClean="0">
                <a:solidFill>
                  <a:schemeClr val="tx1"/>
                </a:solidFill>
                <a:effectLst/>
                <a:latin typeface="+mn-lt"/>
                <a:ea typeface="+mn-ea"/>
                <a:cs typeface="+mn-cs"/>
              </a:rPr>
              <a:t>second </a:t>
            </a:r>
            <a:r>
              <a:rPr lang="en-US" sz="1200" kern="1200" dirty="0">
                <a:solidFill>
                  <a:schemeClr val="tx1"/>
                </a:solidFill>
                <a:effectLst/>
                <a:latin typeface="+mn-lt"/>
                <a:ea typeface="+mn-ea"/>
                <a:cs typeface="+mn-cs"/>
              </a:rPr>
              <a:t>set of models provided the contextual</a:t>
            </a:r>
            <a:r>
              <a:rPr lang="en-US" sz="1200" kern="1200" baseline="0" dirty="0">
                <a:solidFill>
                  <a:schemeClr val="tx1"/>
                </a:solidFill>
                <a:effectLst/>
                <a:latin typeface="+mn-lt"/>
                <a:ea typeface="+mn-ea"/>
                <a:cs typeface="+mn-cs"/>
              </a:rPr>
              <a:t> current d</a:t>
            </a:r>
            <a:r>
              <a:rPr lang="en-US" sz="1200" kern="1200" dirty="0">
                <a:solidFill>
                  <a:schemeClr val="tx1"/>
                </a:solidFill>
                <a:effectLst/>
                <a:latin typeface="+mn-lt"/>
                <a:ea typeface="+mn-ea"/>
                <a:cs typeface="+mn-cs"/>
              </a:rPr>
              <a:t>istribution of suitable niches on a continental scale of purple loosestrife (</a:t>
            </a:r>
            <a:r>
              <a:rPr lang="en-US" sz="1200" i="1" kern="1200" dirty="0">
                <a:solidFill>
                  <a:schemeClr val="tx1"/>
                </a:solidFill>
                <a:effectLst/>
                <a:latin typeface="+mn-lt"/>
                <a:ea typeface="+mn-ea"/>
                <a:cs typeface="+mn-cs"/>
              </a:rPr>
              <a:t>Lythrum salicaria</a:t>
            </a:r>
            <a:r>
              <a:rPr lang="en-US" sz="1200" kern="1200" dirty="0">
                <a:solidFill>
                  <a:schemeClr val="tx1"/>
                </a:solidFill>
                <a:effectLst/>
                <a:latin typeface="+mn-lt"/>
                <a:ea typeface="+mn-ea"/>
                <a:cs typeface="+mn-cs"/>
              </a:rPr>
              <a:t>) and reed canarygrass (</a:t>
            </a:r>
            <a:r>
              <a:rPr lang="en-US" sz="1200" i="1" kern="1200" dirty="0">
                <a:solidFill>
                  <a:schemeClr val="tx1"/>
                </a:solidFill>
                <a:effectLst/>
                <a:latin typeface="+mn-lt"/>
                <a:ea typeface="+mn-ea"/>
                <a:cs typeface="+mn-cs"/>
              </a:rPr>
              <a:t>Phalaris arundinacea</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L.</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Finally, we also created a tutorial of these methods for US Fish and Wildlife Service to replicate these modeling efforts and continue model refinement.</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dirty="0"/>
          </a:p>
        </p:txBody>
      </p:sp>
    </p:spTree>
    <p:extLst>
      <p:ext uri="{BB962C8B-B14F-4D97-AF65-F5344CB8AC3E}">
        <p14:creationId xmlns:p14="http://schemas.microsoft.com/office/powerpoint/2010/main" val="2243701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Our study area is ultimately Alaska, however, the United States and Canada were also included in the modeling scale to provide contextual suitable habitat distribution to compare to Alaska-scale models. The study period is from 1981 – 2017. </a:t>
            </a:r>
            <a:r>
              <a:rPr lang="en-US" dirty="0" smtClean="0"/>
              <a:t>A</a:t>
            </a:r>
            <a:r>
              <a:rPr lang="en-US" baseline="0" dirty="0" smtClean="0"/>
              <a:t> </a:t>
            </a:r>
            <a:r>
              <a:rPr lang="en-US" baseline="0" dirty="0"/>
              <a:t>more detailed view of our study area shows the wide range in variation of climate across the state using just the indicator of precipitation. </a:t>
            </a:r>
            <a:r>
              <a:rPr lang="en-US" dirty="0"/>
              <a:t>Here we have the Kenai, inside passage and the Alaska</a:t>
            </a:r>
            <a:r>
              <a:rPr lang="en-US" baseline="0" dirty="0"/>
              <a:t> </a:t>
            </a:r>
            <a:r>
              <a:rPr lang="en-US" dirty="0"/>
              <a:t>peninsula where</a:t>
            </a:r>
            <a:r>
              <a:rPr lang="en-US" baseline="0" dirty="0"/>
              <a:t> our study species were commonly found. Several reed canarygrass presence points were found in the central interior area of Alaska, on the north side of the Alaska Range near Fairbanks.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dirty="0"/>
          </a:p>
        </p:txBody>
      </p:sp>
    </p:spTree>
    <p:extLst>
      <p:ext uri="{BB962C8B-B14F-4D97-AF65-F5344CB8AC3E}">
        <p14:creationId xmlns:p14="http://schemas.microsoft.com/office/powerpoint/2010/main" val="86953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a:t>
            </a:r>
            <a:r>
              <a:rPr lang="en-US" baseline="0" dirty="0"/>
              <a:t>This map shows the continental distribution of presence points of reed canarygrass in blue and purple loosestrife in red. There are many instances of reed canarygrass in Alaska, as it has a 30 year history in the state. However, there are far fewer purple loosestrife points, as it has only been present and documented in the state since 2005. A visual assessment shows that both species tend to do well in costal and wetland regions with a moderate degree of seasonal variability across winter, spring, summer, and fall. </a:t>
            </a:r>
          </a:p>
          <a:p>
            <a:endParaRPr lang="en-US" baseline="0" dirty="0"/>
          </a:p>
          <a:p>
            <a:r>
              <a:rPr lang="en-US" baseline="0" dirty="0"/>
              <a:t>The study period was selected due to data (presence and environmental predictor variable ) availability and continuity.</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dirty="0"/>
          </a:p>
        </p:txBody>
      </p:sp>
    </p:spTree>
    <p:extLst>
      <p:ext uri="{BB962C8B-B14F-4D97-AF65-F5344CB8AC3E}">
        <p14:creationId xmlns:p14="http://schemas.microsoft.com/office/powerpoint/2010/main" val="2468663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images show the final</a:t>
            </a:r>
            <a:r>
              <a:rPr lang="en-US" baseline="0" dirty="0"/>
              <a:t> cleaned and merged presence </a:t>
            </a:r>
            <a:r>
              <a:rPr lang="en-US" baseline="0" dirty="0" smtClean="0"/>
              <a:t>datasets with the total number of presence points.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Several</a:t>
            </a:r>
            <a:r>
              <a:rPr lang="en-US" baseline="0" dirty="0"/>
              <a:t> public datasets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***Removed = Collective species count between 1981 - 2016: 98,958 (this is by discussing all 4 species)</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7</a:t>
            </a:fld>
            <a:endParaRPr lang="en-US" dirty="0"/>
          </a:p>
        </p:txBody>
      </p:sp>
    </p:spTree>
    <p:extLst>
      <p:ext uri="{BB962C8B-B14F-4D97-AF65-F5344CB8AC3E}">
        <p14:creationId xmlns:p14="http://schemas.microsoft.com/office/powerpoint/2010/main" val="857146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t>
            </a:r>
            <a:r>
              <a:rPr lang="en-US" baseline="0" dirty="0"/>
              <a:t> generate habitat suitability models, presence data was downloaded from GBIF, BISON, AKNHP, and EDD for our species. Duplicated and clear errors were removed and the points dataset was filtered to leave only the points without georeferencing and coordinate issues. </a:t>
            </a:r>
            <a:endParaRPr lang="en-US" baseline="0" dirty="0" smtClean="0"/>
          </a:p>
          <a:p>
            <a:endParaRPr lang="en-US" baseline="0" dirty="0" smtClean="0"/>
          </a:p>
          <a:p>
            <a:r>
              <a:rPr lang="en-US" baseline="0" dirty="0" smtClean="0"/>
              <a:t>We </a:t>
            </a:r>
            <a:r>
              <a:rPr lang="en-US" baseline="0" dirty="0"/>
              <a:t>then used ClimateNA software to generate seasonal and annual climate normals for the period of 1981-2010. We also used Google Earth Engine to generate vegetation, land surface, and land cover data from Terra and Aqua MODIS. Several of these and topographic datasets for the continental scale models were generously provided by USGS. </a:t>
            </a:r>
            <a:endParaRPr lang="en-US" baseline="0" dirty="0" smtClean="0"/>
          </a:p>
          <a:p>
            <a:endParaRPr lang="en-US" baseline="0" dirty="0" smtClean="0"/>
          </a:p>
          <a:p>
            <a:r>
              <a:rPr lang="en-US" baseline="0" dirty="0" smtClean="0"/>
              <a:t>Our </a:t>
            </a:r>
            <a:r>
              <a:rPr lang="en-US" baseline="0" dirty="0"/>
              <a:t>models were then run and evaluated in SAHM (Software for Assisted Habitat Modeling). </a:t>
            </a:r>
            <a:endParaRPr lang="en-US" dirty="0"/>
          </a:p>
          <a:p>
            <a:endParaRPr lang="en-US" dirty="0"/>
          </a:p>
          <a:p>
            <a:r>
              <a:rPr lang="en-US" dirty="0"/>
              <a:t>SAHM flowchart image= https://nrelecopress1.files.wordpress.com/2015/02/sahm_fig3.png</a:t>
            </a:r>
          </a:p>
          <a:p>
            <a:endParaRPr lang="en-US" dirty="0"/>
          </a:p>
          <a:p>
            <a:r>
              <a:rPr lang="en-US" dirty="0"/>
              <a:t>RC = https://www.eddmaps.org/distribution/viewmap.cfm?sub=6170</a:t>
            </a:r>
          </a:p>
          <a:p>
            <a:endParaRPr lang="en-US" dirty="0"/>
          </a:p>
          <a:p>
            <a:r>
              <a:rPr lang="en-US" dirty="0"/>
              <a:t>RC= https://demo.gbif.org/species/5289756</a:t>
            </a:r>
          </a:p>
          <a:p>
            <a:endParaRPr lang="en-US" dirty="0"/>
          </a:p>
          <a:p>
            <a:r>
              <a:rPr lang="en-US" dirty="0"/>
              <a:t>Rc = https://bison.usgs.gov/#home</a:t>
            </a:r>
          </a:p>
          <a:p>
            <a:endParaRPr lang="en-US" dirty="0"/>
          </a:p>
          <a:p>
            <a:r>
              <a:rPr lang="en-US" dirty="0"/>
              <a:t>RC=</a:t>
            </a:r>
            <a:r>
              <a:rPr lang="en-US" baseline="0" dirty="0"/>
              <a:t> http://aknhp.uaa.alaska.edu/apps/akepic/#map?lg=f37ef462-d080-11e3-a36b-00219bfe5678&amp;p=proj3857&amp;b=google_hybrid&amp;z=3&amp;ll=60.00000%2C-140.00000</a:t>
            </a:r>
          </a:p>
          <a:p>
            <a:endParaRPr lang="en-US" baseline="0" dirty="0"/>
          </a:p>
          <a:p>
            <a:endParaRPr lang="en-US" baseline="0" dirty="0"/>
          </a:p>
          <a:p>
            <a:r>
              <a:rPr lang="en-US" dirty="0"/>
              <a:t>Species Distribution Models: Ecological Explanation and Prediction Across Space and Time</a:t>
            </a:r>
          </a:p>
          <a:p>
            <a:endParaRPr lang="en-US" dirty="0"/>
          </a:p>
          <a:p>
            <a:r>
              <a:rPr lang="en-US" dirty="0"/>
              <a:t>Elith and</a:t>
            </a:r>
            <a:r>
              <a:rPr lang="en-US" baseline="0" dirty="0"/>
              <a:t> </a:t>
            </a:r>
            <a:r>
              <a:rPr lang="en-US" dirty="0"/>
              <a:t>Leathwick 2009</a:t>
            </a:r>
          </a:p>
          <a:p>
            <a:endParaRPr lang="en-US" dirty="0"/>
          </a:p>
          <a:p>
            <a:r>
              <a:rPr lang="en-US" dirty="0"/>
              <a:t>Source: Annual Review of Ecology, Evolution, and Systematics, Vol. 40 (2009), pp. 677-697</a:t>
            </a:r>
          </a:p>
          <a:p>
            <a:endParaRPr lang="en-US" dirty="0"/>
          </a:p>
          <a:p>
            <a:r>
              <a:rPr lang="en-US" dirty="0"/>
              <a:t>----</a:t>
            </a:r>
          </a:p>
          <a:p>
            <a:r>
              <a:rPr lang="en-US" dirty="0"/>
              <a:t>Elith</a:t>
            </a:r>
            <a:r>
              <a:rPr lang="en-US" baseline="0" dirty="0"/>
              <a:t> et al .2011</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dirty="0"/>
          </a:p>
        </p:txBody>
      </p:sp>
    </p:spTree>
    <p:extLst>
      <p:ext uri="{BB962C8B-B14F-4D97-AF65-F5344CB8AC3E}">
        <p14:creationId xmlns:p14="http://schemas.microsoft.com/office/powerpoint/2010/main" val="1994946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Multiple Nasa Earth observation</a:t>
            </a:r>
            <a:r>
              <a:rPr lang="en-US" baseline="0" dirty="0"/>
              <a:t>s were used to create predictor layers.  </a:t>
            </a:r>
            <a:endParaRPr lang="en-US" baseline="0" dirty="0" smtClean="0"/>
          </a:p>
          <a:p>
            <a:endParaRPr lang="en-US" baseline="0" dirty="0" smtClean="0"/>
          </a:p>
          <a:p>
            <a:pPr marL="171450" indent="-171450">
              <a:buFont typeface="Arial" panose="020B0604020202020204" pitchFamily="34" charset="0"/>
              <a:buChar char="•"/>
            </a:pPr>
            <a:r>
              <a:rPr lang="en-US" baseline="0" dirty="0" smtClean="0"/>
              <a:t>Aqua </a:t>
            </a:r>
            <a:r>
              <a:rPr lang="en-US" baseline="0" dirty="0"/>
              <a:t>MODIS was used for NDVI, NDWI, and land surface temperature. </a:t>
            </a:r>
            <a:endParaRPr lang="en-US" baseline="0" dirty="0" smtClean="0"/>
          </a:p>
          <a:p>
            <a:pPr marL="171450" indent="-171450">
              <a:buFont typeface="Arial" panose="020B0604020202020204" pitchFamily="34" charset="0"/>
              <a:buChar char="•"/>
            </a:pPr>
            <a:r>
              <a:rPr lang="en-US" baseline="0" dirty="0" smtClean="0"/>
              <a:t>Terra </a:t>
            </a:r>
            <a:r>
              <a:rPr lang="en-US" baseline="0" dirty="0"/>
              <a:t>MODIS was used for surface reflectance. </a:t>
            </a:r>
            <a:endParaRPr lang="en-US" baseline="0" dirty="0" smtClean="0"/>
          </a:p>
          <a:p>
            <a:pPr marL="171450" indent="-171450">
              <a:buFont typeface="Arial" panose="020B0604020202020204" pitchFamily="34" charset="0"/>
              <a:buChar char="•"/>
            </a:pPr>
            <a:r>
              <a:rPr lang="en-US" baseline="0" dirty="0" smtClean="0"/>
              <a:t>Collectively </a:t>
            </a:r>
            <a:r>
              <a:rPr lang="en-US" baseline="0" dirty="0"/>
              <a:t>Terra and aqua were used for Burn area index,  land cover, and EVI. </a:t>
            </a:r>
            <a:endParaRPr lang="en-US" baseline="0" dirty="0" smtClean="0"/>
          </a:p>
          <a:p>
            <a:pPr marL="171450" indent="-171450">
              <a:buFont typeface="Arial" panose="020B0604020202020204" pitchFamily="34" charset="0"/>
              <a:buChar char="•"/>
            </a:pPr>
            <a:r>
              <a:rPr lang="en-US" baseline="0" dirty="0" smtClean="0"/>
              <a:t>Landsat 7 was used to produce tasseled-cap transformation which give a “vegetation indices” and “surface reflectance”</a:t>
            </a:r>
          </a:p>
          <a:p>
            <a:pPr marL="171450" indent="-171450">
              <a:buFont typeface="Arial" panose="020B0604020202020204" pitchFamily="34" charset="0"/>
              <a:buChar char="•"/>
            </a:pPr>
            <a:r>
              <a:rPr lang="en-US" baseline="0" dirty="0" smtClean="0"/>
              <a:t>SRTM </a:t>
            </a:r>
            <a:r>
              <a:rPr lang="en-US" baseline="0" dirty="0"/>
              <a:t>V2 produced elevation, which then slope and roughness could be derived from.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9</a:t>
            </a:fld>
            <a:endParaRPr lang="en-US" dirty="0"/>
          </a:p>
        </p:txBody>
      </p:sp>
    </p:spTree>
    <p:extLst>
      <p:ext uri="{BB962C8B-B14F-4D97-AF65-F5344CB8AC3E}">
        <p14:creationId xmlns:p14="http://schemas.microsoft.com/office/powerpoint/2010/main" val="445019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9" name="TextBox 8"/>
          <p:cNvSpPr txBox="1"/>
          <p:nvPr userDrawn="1"/>
        </p:nvSpPr>
        <p:spPr>
          <a:xfrm>
            <a:off x="8944500" y="442912"/>
            <a:ext cx="1962150" cy="415498"/>
          </a:xfrm>
          <a:prstGeom prst="rect">
            <a:avLst/>
          </a:prstGeom>
          <a:noFill/>
        </p:spPr>
        <p:txBody>
          <a:bodyPr wrap="square" rtlCol="0">
            <a:spAutoFit/>
          </a:bodyPr>
          <a:lstStyle/>
          <a:p>
            <a:pPr algn="r"/>
            <a:r>
              <a:rPr lang="en-US" sz="1050" dirty="0">
                <a:latin typeface="Arial" panose="020B0604020202020204" pitchFamily="34" charset="0"/>
                <a:cs typeface="Arial" panose="020B0604020202020204" pitchFamily="34" charset="0"/>
              </a:rPr>
              <a:t>National</a:t>
            </a:r>
            <a:r>
              <a:rPr lang="en-US" sz="1050" baseline="0" dirty="0">
                <a:latin typeface="Arial" panose="020B0604020202020204" pitchFamily="34" charset="0"/>
                <a:cs typeface="Arial" panose="020B0604020202020204" pitchFamily="34" charset="0"/>
              </a:rPr>
              <a:t> Aeronautics and</a:t>
            </a:r>
          </a:p>
          <a:p>
            <a:pPr algn="r"/>
            <a:r>
              <a:rPr lang="en-US" sz="1050" baseline="0" dirty="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10" name="Straight Connector 9"/>
          <p:cNvCxnSpPr/>
          <p:nvPr userDrawn="1"/>
        </p:nvCxnSpPr>
        <p:spPr>
          <a:xfrm>
            <a:off x="10930200"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E9A149"/>
                </a:solidFill>
              </a:defRPr>
            </a:lvl1pPr>
          </a:lstStyle>
          <a:p>
            <a:r>
              <a:rPr lang="en-US" dirty="0"/>
              <a:t>Slide Title</a:t>
            </a:r>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4" name="Rectangle 3"/>
          <p:cNvSpPr/>
          <p:nvPr userDrawn="1"/>
        </p:nvSpPr>
        <p:spPr>
          <a:xfrm>
            <a:off x="0" y="6812281"/>
            <a:ext cx="12192000" cy="45719"/>
          </a:xfrm>
          <a:prstGeom prst="rect">
            <a:avLst/>
          </a:prstGeom>
          <a:solidFill>
            <a:srgbClr val="E9A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22888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E9A149"/>
                </a:solidFill>
              </a:defRPr>
            </a:lvl1pPr>
          </a:lstStyle>
          <a:p>
            <a:r>
              <a:rPr lang="en-US" dirty="0"/>
              <a:t>Slide Title</a:t>
            </a:r>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12129"/>
            <a:ext cx="12192000" cy="45719"/>
          </a:xfrm>
          <a:prstGeom prst="rect">
            <a:avLst/>
          </a:prstGeom>
          <a:solidFill>
            <a:srgbClr val="E9A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43543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37552"/>
            <a:ext cx="12192000" cy="6858000"/>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E9A149"/>
                </a:solidFill>
              </a:defRPr>
            </a:lvl1pPr>
          </a:lstStyle>
          <a:p>
            <a:r>
              <a:rPr lang="en-US" dirty="0"/>
              <a:t>Slide Title</a:t>
            </a:r>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0"/>
            <a:ext cx="12192000" cy="45719"/>
          </a:xfrm>
          <a:prstGeom prst="rect">
            <a:avLst/>
          </a:prstGeom>
          <a:solidFill>
            <a:srgbClr val="E9A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77974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E9A149"/>
                </a:solidFill>
              </a:defRPr>
            </a:lvl1pPr>
          </a:lstStyle>
          <a:p>
            <a:r>
              <a:rPr lang="en-US" dirty="0"/>
              <a:t>Slide Title</a:t>
            </a:r>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09900"/>
            <a:ext cx="12192000" cy="45719"/>
          </a:xfrm>
          <a:prstGeom prst="rect">
            <a:avLst/>
          </a:prstGeom>
          <a:solidFill>
            <a:srgbClr val="E9A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02642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E9A149"/>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E9A149"/>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E9A149"/>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09900"/>
            <a:ext cx="12192000" cy="45719"/>
          </a:xfrm>
          <a:prstGeom prst="rect">
            <a:avLst/>
          </a:prstGeom>
          <a:solidFill>
            <a:srgbClr val="E9A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E9A149"/>
                </a:solidFill>
              </a:defRPr>
            </a:lvl1pPr>
          </a:lstStyle>
          <a:p>
            <a:r>
              <a:rPr lang="en-US" dirty="0"/>
              <a:t>Slide Title</a:t>
            </a:r>
          </a:p>
        </p:txBody>
      </p:sp>
    </p:spTree>
    <p:extLst>
      <p:ext uri="{BB962C8B-B14F-4D97-AF65-F5344CB8AC3E}">
        <p14:creationId xmlns:p14="http://schemas.microsoft.com/office/powerpoint/2010/main" val="1698387655"/>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E9A149"/>
                </a:solidFill>
              </a:defRPr>
            </a:lvl1pPr>
          </a:lstStyle>
          <a:p>
            <a:r>
              <a:rPr lang="en-US" dirty="0"/>
              <a:t>Slide Title</a:t>
            </a:r>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E9A149"/>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E9A149"/>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E9A149"/>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09900"/>
            <a:ext cx="12192000" cy="45719"/>
          </a:xfrm>
          <a:prstGeom prst="rect">
            <a:avLst/>
          </a:prstGeom>
          <a:solidFill>
            <a:srgbClr val="E9A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05146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744" y="656216"/>
            <a:ext cx="904539" cy="904539"/>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E9A149"/>
                </a:solidFill>
              </a:defRPr>
            </a:lvl1pPr>
          </a:lstStyle>
          <a:p>
            <a:r>
              <a:rPr lang="en-US" dirty="0"/>
              <a:t>Section Title</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7" name="Rectangle 6"/>
          <p:cNvSpPr/>
          <p:nvPr userDrawn="1"/>
        </p:nvSpPr>
        <p:spPr>
          <a:xfrm>
            <a:off x="0" y="6812673"/>
            <a:ext cx="12192000" cy="45719"/>
          </a:xfrm>
          <a:prstGeom prst="rect">
            <a:avLst/>
          </a:prstGeom>
          <a:solidFill>
            <a:srgbClr val="E9A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98952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E9A149"/>
                </a:solidFill>
              </a:defRPr>
            </a:lvl1pPr>
          </a:lstStyle>
          <a:p>
            <a:r>
              <a:rPr lang="en-US" dirty="0"/>
              <a:t>Slide Title</a:t>
            </a:r>
          </a:p>
        </p:txBody>
      </p:sp>
      <p:sp>
        <p:nvSpPr>
          <p:cNvPr id="4" name="Hexagon 3"/>
          <p:cNvSpPr/>
          <p:nvPr userDrawn="1"/>
        </p:nvSpPr>
        <p:spPr>
          <a:xfrm>
            <a:off x="11144250" y="88726"/>
            <a:ext cx="577565" cy="49547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0" y="6809900"/>
            <a:ext cx="12192000" cy="45719"/>
          </a:xfrm>
          <a:prstGeom prst="rect">
            <a:avLst/>
          </a:prstGeom>
          <a:solidFill>
            <a:srgbClr val="E9A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a:solidFill>
                <a:schemeClr val="bg2">
                  <a:lumMod val="50000"/>
                </a:schemeClr>
              </a:solidFill>
              <a:latin typeface="Arial" panose="020B0604020202020204" pitchFamily="34" charset="0"/>
              <a:cs typeface="Arial" panose="020B0604020202020204" pitchFamily="34" charset="0"/>
            </a:endParaRPr>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12104" y="114549"/>
            <a:ext cx="422909" cy="427953"/>
          </a:xfrm>
          <a:prstGeom prst="rect">
            <a:avLst/>
          </a:prstGeom>
        </p:spPr>
      </p:pic>
    </p:spTree>
    <p:extLst>
      <p:ext uri="{BB962C8B-B14F-4D97-AF65-F5344CB8AC3E}">
        <p14:creationId xmlns:p14="http://schemas.microsoft.com/office/powerpoint/2010/main" val="41349391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54.png"/><Relationship Id="rId8" Type="http://schemas.openxmlformats.org/officeDocument/2006/relationships/image" Target="../media/image55.png"/><Relationship Id="rId9"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53.png"/><Relationship Id="rId6" Type="http://schemas.openxmlformats.org/officeDocument/2006/relationships/image" Target="../media/image55.png"/><Relationship Id="rId7" Type="http://schemas.openxmlformats.org/officeDocument/2006/relationships/image" Target="../media/image63.png"/><Relationship Id="rId8" Type="http://schemas.openxmlformats.org/officeDocument/2006/relationships/image" Target="../media/image64.png"/><Relationship Id="rId9" Type="http://schemas.openxmlformats.org/officeDocument/2006/relationships/image" Target="../media/image65.png"/><Relationship Id="rId10"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56.png"/><Relationship Id="rId6" Type="http://schemas.openxmlformats.org/officeDocument/2006/relationships/image" Target="../media/image55.png"/><Relationship Id="rId7" Type="http://schemas.openxmlformats.org/officeDocument/2006/relationships/image" Target="../media/image63.png"/><Relationship Id="rId8" Type="http://schemas.openxmlformats.org/officeDocument/2006/relationships/image" Target="../media/image64.png"/><Relationship Id="rId9" Type="http://schemas.openxmlformats.org/officeDocument/2006/relationships/image" Target="../media/image65.png"/><Relationship Id="rId10"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55.png"/><Relationship Id="rId5"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4" Type="http://schemas.microsoft.com/office/2007/relationships/hdphoto" Target="../media/hdphoto5.wdp"/><Relationship Id="rId5" Type="http://schemas.openxmlformats.org/officeDocument/2006/relationships/image" Target="../media/image23.jp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7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G"/><Relationship Id="rId5" Type="http://schemas.openxmlformats.org/officeDocument/2006/relationships/image" Target="../media/image14.jpg"/><Relationship Id="rId6"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4" Type="http://schemas.microsoft.com/office/2007/relationships/hdphoto" Target="../media/hdphoto2.wdp"/><Relationship Id="rId5" Type="http://schemas.openxmlformats.org/officeDocument/2006/relationships/image" Target="../media/image20.jpeg"/><Relationship Id="rId6" Type="http://schemas.openxmlformats.org/officeDocument/2006/relationships/image" Target="../media/image21.png"/><Relationship Id="rId7" Type="http://schemas.microsoft.com/office/2007/relationships/hdphoto" Target="../media/hdphoto3.wdp"/><Relationship Id="rId8" Type="http://schemas.openxmlformats.org/officeDocument/2006/relationships/image" Target="../media/image22.png"/><Relationship Id="rId9"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1" Type="http://schemas.openxmlformats.org/officeDocument/2006/relationships/image" Target="../media/image38.png"/><Relationship Id="rId12" Type="http://schemas.openxmlformats.org/officeDocument/2006/relationships/image" Target="../media/image39.png"/><Relationship Id="rId13" Type="http://schemas.openxmlformats.org/officeDocument/2006/relationships/image" Target="../media/image40.png"/><Relationship Id="rId1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22758" t="29349" r="20860" b="36917"/>
          <a:stretch/>
        </p:blipFill>
        <p:spPr>
          <a:xfrm>
            <a:off x="6633" y="3389"/>
            <a:ext cx="8852888" cy="685461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94820" y="5916930"/>
            <a:ext cx="709962" cy="70996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389"/>
            <a:ext cx="12192000" cy="6858000"/>
          </a:xfrm>
          <a:prstGeom prst="rect">
            <a:avLst/>
          </a:prstGeom>
          <a:ln>
            <a:noFill/>
          </a:ln>
        </p:spPr>
      </p:pic>
      <p:sp>
        <p:nvSpPr>
          <p:cNvPr id="8" name="Title 1"/>
          <p:cNvSpPr txBox="1">
            <a:spLocks/>
          </p:cNvSpPr>
          <p:nvPr/>
        </p:nvSpPr>
        <p:spPr>
          <a:xfrm>
            <a:off x="5723268" y="1992086"/>
            <a:ext cx="5817098" cy="1436914"/>
          </a:xfrm>
          <a:prstGeom prst="rect">
            <a:avLst/>
          </a:prstGeom>
        </p:spPr>
        <p:txBody>
          <a:bodyPr anchor="ctr">
            <a:norm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nSpc>
                <a:spcPct val="120000"/>
              </a:lnSpc>
            </a:pPr>
            <a:r>
              <a:rPr lang="en-US" sz="2000" b="0" dirty="0">
                <a:solidFill>
                  <a:srgbClr val="E9A149"/>
                </a:solidFill>
              </a:rPr>
              <a:t>Utilizing NASA Earth Observations to Model </a:t>
            </a:r>
            <a:r>
              <a:rPr lang="en-US" sz="2000" b="0" dirty="0" smtClean="0">
                <a:solidFill>
                  <a:srgbClr val="E9A149"/>
                </a:solidFill>
              </a:rPr>
              <a:t>Present Suitable Habitat </a:t>
            </a:r>
            <a:r>
              <a:rPr lang="en-US" sz="2000" b="0" dirty="0">
                <a:solidFill>
                  <a:srgbClr val="E9A149"/>
                </a:solidFill>
              </a:rPr>
              <a:t>of</a:t>
            </a:r>
          </a:p>
          <a:p>
            <a:pPr>
              <a:lnSpc>
                <a:spcPct val="120000"/>
              </a:lnSpc>
            </a:pPr>
            <a:r>
              <a:rPr lang="en-US" sz="2000" b="0" dirty="0">
                <a:solidFill>
                  <a:srgbClr val="E9A149"/>
                </a:solidFill>
              </a:rPr>
              <a:t>Invasive Species in Alaskan Wetlands</a:t>
            </a:r>
          </a:p>
        </p:txBody>
      </p:sp>
      <p:sp>
        <p:nvSpPr>
          <p:cNvPr id="9" name="Subtitle 2"/>
          <p:cNvSpPr txBox="1">
            <a:spLocks/>
          </p:cNvSpPr>
          <p:nvPr/>
        </p:nvSpPr>
        <p:spPr>
          <a:xfrm>
            <a:off x="5723267" y="1408485"/>
            <a:ext cx="5647763" cy="75559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b="1" dirty="0">
                <a:solidFill>
                  <a:srgbClr val="E9A149"/>
                </a:solidFill>
              </a:rPr>
              <a:t>ALASKA</a:t>
            </a:r>
            <a:r>
              <a:rPr lang="en-US" sz="4800" dirty="0">
                <a:solidFill>
                  <a:srgbClr val="E9A149"/>
                </a:solidFill>
              </a:rPr>
              <a:t> </a:t>
            </a:r>
            <a:r>
              <a:rPr lang="en-US" sz="4800" b="1" dirty="0">
                <a:solidFill>
                  <a:srgbClr val="E9A149"/>
                </a:solidFill>
              </a:rPr>
              <a:t>CLIMATE</a:t>
            </a:r>
          </a:p>
        </p:txBody>
      </p:sp>
      <p:sp>
        <p:nvSpPr>
          <p:cNvPr id="15" name="Text Placeholder 17"/>
          <p:cNvSpPr txBox="1">
            <a:spLocks/>
          </p:cNvSpPr>
          <p:nvPr/>
        </p:nvSpPr>
        <p:spPr>
          <a:xfrm>
            <a:off x="6102272" y="4982070"/>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tx1">
                    <a:lumMod val="75000"/>
                    <a:lumOff val="25000"/>
                  </a:schemeClr>
                </a:solidFill>
              </a:rPr>
              <a:t>Sarah Carroll</a:t>
            </a:r>
          </a:p>
        </p:txBody>
      </p:sp>
      <p:sp>
        <p:nvSpPr>
          <p:cNvPr id="18" name="Text Placeholder 17"/>
          <p:cNvSpPr txBox="1">
            <a:spLocks/>
          </p:cNvSpPr>
          <p:nvPr/>
        </p:nvSpPr>
        <p:spPr>
          <a:xfrm>
            <a:off x="6096000" y="4608553"/>
            <a:ext cx="2366650"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tx1">
                    <a:lumMod val="75000"/>
                    <a:lumOff val="25000"/>
                  </a:schemeClr>
                </a:solidFill>
              </a:rPr>
              <a:t>Emma Zink Hatcher</a:t>
            </a:r>
          </a:p>
        </p:txBody>
      </p:sp>
      <p:sp>
        <p:nvSpPr>
          <p:cNvPr id="23" name="Text Placeholder 17"/>
          <p:cNvSpPr txBox="1">
            <a:spLocks/>
          </p:cNvSpPr>
          <p:nvPr/>
        </p:nvSpPr>
        <p:spPr>
          <a:xfrm>
            <a:off x="8800664" y="4982070"/>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tx1">
                    <a:lumMod val="75000"/>
                    <a:lumOff val="25000"/>
                  </a:schemeClr>
                </a:solidFill>
              </a:rPr>
              <a:t>Tim Mayer </a:t>
            </a:r>
          </a:p>
        </p:txBody>
      </p:sp>
      <p:sp>
        <p:nvSpPr>
          <p:cNvPr id="24" name="Text Placeholder 17"/>
          <p:cNvSpPr txBox="1">
            <a:spLocks/>
          </p:cNvSpPr>
          <p:nvPr/>
        </p:nvSpPr>
        <p:spPr>
          <a:xfrm>
            <a:off x="8804267" y="4598593"/>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tx1">
                    <a:lumMod val="75000"/>
                    <a:lumOff val="25000"/>
                  </a:schemeClr>
                </a:solidFill>
              </a:rPr>
              <a:t>Audrey Martinez</a:t>
            </a:r>
          </a:p>
        </p:txBody>
      </p:sp>
      <p:sp>
        <p:nvSpPr>
          <p:cNvPr id="16" name="TextBox 15"/>
          <p:cNvSpPr txBox="1"/>
          <p:nvPr/>
        </p:nvSpPr>
        <p:spPr>
          <a:xfrm>
            <a:off x="5221217" y="6465929"/>
            <a:ext cx="5628425" cy="338554"/>
          </a:xfrm>
          <a:prstGeom prst="rect">
            <a:avLst/>
          </a:prstGeom>
          <a:noFill/>
        </p:spPr>
        <p:txBody>
          <a:bodyPr wrap="square" rtlCol="0">
            <a:spAutoFit/>
          </a:bodyPr>
          <a:lstStyle/>
          <a:p>
            <a:r>
              <a:rPr lang="en-US" sz="1600" i="1" dirty="0">
                <a:solidFill>
                  <a:schemeClr val="bg1"/>
                </a:solidFill>
                <a:latin typeface="Century Gothic" panose="020B0502020202020204" pitchFamily="34" charset="0"/>
              </a:rPr>
              <a:t>2017 Summer</a:t>
            </a:r>
          </a:p>
        </p:txBody>
      </p:sp>
      <p:sp>
        <p:nvSpPr>
          <p:cNvPr id="22" name="TextBox 21"/>
          <p:cNvSpPr txBox="1"/>
          <p:nvPr/>
        </p:nvSpPr>
        <p:spPr>
          <a:xfrm>
            <a:off x="5221217" y="5782290"/>
            <a:ext cx="5628425" cy="338554"/>
          </a:xfrm>
          <a:prstGeom prst="rect">
            <a:avLst/>
          </a:prstGeom>
          <a:noFill/>
        </p:spPr>
        <p:txBody>
          <a:bodyPr wrap="square" rtlCol="0">
            <a:spAutoFit/>
          </a:bodyPr>
          <a:lstStyle/>
          <a:p>
            <a:r>
              <a:rPr lang="en-US" sz="1600" b="1" dirty="0">
                <a:solidFill>
                  <a:schemeClr val="bg1"/>
                </a:solidFill>
                <a:latin typeface="Century Gothic" panose="020B0502020202020204" pitchFamily="34" charset="0"/>
              </a:rPr>
              <a:t>USGS at Colorado State University</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6050" y="5845782"/>
            <a:ext cx="709962" cy="709962"/>
          </a:xfrm>
          <a:prstGeom prst="rect">
            <a:avLst/>
          </a:prstGeom>
        </p:spPr>
      </p:pic>
    </p:spTree>
    <p:extLst>
      <p:ext uri="{BB962C8B-B14F-4D97-AF65-F5344CB8AC3E}">
        <p14:creationId xmlns:p14="http://schemas.microsoft.com/office/powerpoint/2010/main" val="35697346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Climate Data</a:t>
            </a:r>
          </a:p>
        </p:txBody>
      </p:sp>
      <p:grpSp>
        <p:nvGrpSpPr>
          <p:cNvPr id="4" name="Group 3"/>
          <p:cNvGrpSpPr/>
          <p:nvPr/>
        </p:nvGrpSpPr>
        <p:grpSpPr>
          <a:xfrm>
            <a:off x="6041794" y="517820"/>
            <a:ext cx="5506142" cy="6219999"/>
            <a:chOff x="-4623427" y="844549"/>
            <a:chExt cx="5309921" cy="5980287"/>
          </a:xfrm>
        </p:grpSpPr>
        <p:pic>
          <p:nvPicPr>
            <p:cNvPr id="1027" name="Picture 3" descr="https://sites.ualberta.ca/~ahamann/data/climatena/naTaveDJF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3427" y="844549"/>
              <a:ext cx="2658476" cy="298605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https://sites.ualberta.ca/~ahamann/data/climatena/naMAT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3726" y="3857574"/>
              <a:ext cx="2641744" cy="296726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https://sites.ualberta.ca/~ahamann/data/climatena/naCMI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71982" y="3800036"/>
              <a:ext cx="2658476" cy="298605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 Placeholder 5"/>
          <p:cNvSpPr txBox="1">
            <a:spLocks/>
          </p:cNvSpPr>
          <p:nvPr/>
        </p:nvSpPr>
        <p:spPr>
          <a:xfrm>
            <a:off x="199015" y="1240409"/>
            <a:ext cx="5225472" cy="554882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Bef>
                <a:spcPts val="200"/>
              </a:spcBef>
              <a:buClr>
                <a:srgbClr val="E9A149"/>
              </a:buClr>
              <a:buFont typeface="Webdings" panose="05030102010509060703" pitchFamily="18" charset="2"/>
              <a:buChar char="4"/>
            </a:pPr>
            <a:r>
              <a:rPr lang="en-US" dirty="0"/>
              <a:t>ClimateNA data covers 104 years (1901–2014) in monthly, annual, decadal and 30-year time steps. Our team utilized climate normals between 1981-2010.</a:t>
            </a:r>
          </a:p>
          <a:p>
            <a:pPr marL="342900" indent="-342900">
              <a:spcBef>
                <a:spcPts val="200"/>
              </a:spcBef>
              <a:buClr>
                <a:srgbClr val="E9A149"/>
              </a:buClr>
              <a:buFont typeface="Webdings" panose="05030102010509060703" pitchFamily="18" charset="2"/>
              <a:buChar char="4"/>
            </a:pPr>
            <a:endParaRPr lang="en-US" dirty="0"/>
          </a:p>
          <a:p>
            <a:pPr marL="342900" indent="-342900">
              <a:spcBef>
                <a:spcPts val="200"/>
              </a:spcBef>
              <a:buClr>
                <a:srgbClr val="E9A149"/>
              </a:buClr>
              <a:buFont typeface="Webdings" panose="05030102010509060703" pitchFamily="18" charset="2"/>
              <a:buChar char="4"/>
            </a:pPr>
            <a:r>
              <a:rPr lang="en-US" dirty="0"/>
              <a:t>ClimateNA data builds on PRISM  and ANUSPLIN datasets through interpolation and elevation adjustments. </a:t>
            </a:r>
          </a:p>
          <a:p>
            <a:pPr marL="342900" indent="-342900">
              <a:spcBef>
                <a:spcPts val="200"/>
              </a:spcBef>
              <a:buClr>
                <a:srgbClr val="E9A149"/>
              </a:buClr>
              <a:buFont typeface="Webdings" panose="05030102010509060703" pitchFamily="18" charset="2"/>
              <a:buChar char="4"/>
            </a:pPr>
            <a:endParaRPr lang="en-US" dirty="0"/>
          </a:p>
          <a:p>
            <a:pPr marL="342900" indent="-342900">
              <a:spcBef>
                <a:spcPts val="200"/>
              </a:spcBef>
              <a:buClr>
                <a:srgbClr val="E9A149"/>
              </a:buClr>
              <a:buFont typeface="Webdings" panose="05030102010509060703" pitchFamily="18" charset="2"/>
              <a:buChar char="4"/>
            </a:pPr>
            <a:r>
              <a:rPr lang="en-US" dirty="0"/>
              <a:t>More than 50 variables are available such as Mean Annual Temperature (MAT), Mean Warmest Month Temperature (MWMT), Mean Annual Precipitation (MAP), Mean Annual Solar Radiation (MAR), and Extreme Minimum Temperature over 30 Years (EMT).</a:t>
            </a:r>
          </a:p>
        </p:txBody>
      </p:sp>
      <p:pic>
        <p:nvPicPr>
          <p:cNvPr id="18" name="Picture 7" descr="https://sites.ualberta.ca/~ahamann/data/climatena/naMAP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91219" y="519619"/>
            <a:ext cx="2739366" cy="3086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837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Habitat Suitability Modeling</a:t>
            </a:r>
          </a:p>
        </p:txBody>
      </p:sp>
      <p:pic>
        <p:nvPicPr>
          <p:cNvPr id="10" name="Content Placeholder 3"/>
          <p:cNvPicPr>
            <a:picLocks noGrp="1" noChangeAspect="1"/>
          </p:cNvPicPr>
          <p:nvPr/>
        </p:nvPicPr>
        <p:blipFill rotWithShape="1">
          <a:blip r:embed="rId3">
            <a:extLst>
              <a:ext uri="{28A0092B-C50C-407E-A947-70E740481C1C}">
                <a14:useLocalDpi xmlns:a14="http://schemas.microsoft.com/office/drawing/2010/main" val="0"/>
              </a:ext>
            </a:extLst>
          </a:blip>
          <a:srcRect l="20688" t="15015" r="23316" b="3112"/>
          <a:stretch/>
        </p:blipFill>
        <p:spPr>
          <a:xfrm>
            <a:off x="3009900" y="1435100"/>
            <a:ext cx="6527800" cy="5338816"/>
          </a:xfrm>
          <a:prstGeom prst="rect">
            <a:avLst/>
          </a:prstGeom>
          <a:ln>
            <a:noFill/>
          </a:ln>
        </p:spPr>
      </p:pic>
      <p:sp>
        <p:nvSpPr>
          <p:cNvPr id="9" name="Oval 8"/>
          <p:cNvSpPr/>
          <p:nvPr/>
        </p:nvSpPr>
        <p:spPr>
          <a:xfrm>
            <a:off x="3476277" y="1410729"/>
            <a:ext cx="4697904" cy="79103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6979974" y="3543300"/>
            <a:ext cx="855189" cy="535640"/>
          </a:xfrm>
          <a:prstGeom prst="ellipse">
            <a:avLst/>
          </a:prstGeom>
          <a:noFill/>
          <a:ln w="28575">
            <a:solidFill>
              <a:srgbClr val="3CE5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6570309" y="4274050"/>
            <a:ext cx="744892" cy="513708"/>
          </a:xfrm>
          <a:prstGeom prst="ellipse">
            <a:avLst/>
          </a:prstGeom>
          <a:noFill/>
          <a:ln w="28575">
            <a:solidFill>
              <a:srgbClr val="3CE5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5712431" y="5049367"/>
            <a:ext cx="1137592" cy="786354"/>
          </a:xfrm>
          <a:prstGeom prst="ellipse">
            <a:avLst/>
          </a:prstGeom>
          <a:noFill/>
          <a:ln w="28575">
            <a:solidFill>
              <a:srgbClr val="3CE5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p:cNvSpPr/>
          <p:nvPr/>
        </p:nvSpPr>
        <p:spPr>
          <a:xfrm>
            <a:off x="204372" y="4082593"/>
            <a:ext cx="2395397" cy="2644345"/>
          </a:xfrm>
          <a:prstGeom prst="roundRect">
            <a:avLst/>
          </a:prstGeom>
          <a:noFill/>
          <a:ln w="57150" cmpd="thinThick">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Rectangle 16"/>
          <p:cNvSpPr/>
          <p:nvPr/>
        </p:nvSpPr>
        <p:spPr>
          <a:xfrm>
            <a:off x="286745" y="4112103"/>
            <a:ext cx="2338222" cy="2585323"/>
          </a:xfrm>
          <a:prstGeom prst="rect">
            <a:avLst/>
          </a:prstGeom>
        </p:spPr>
        <p:txBody>
          <a:bodyPr wrap="square">
            <a:spAutoFit/>
          </a:bodyPr>
          <a:lstStyle/>
          <a:p>
            <a:r>
              <a:rPr lang="en-US" dirty="0"/>
              <a:t>Inputs: </a:t>
            </a:r>
          </a:p>
          <a:p>
            <a:pPr lvl="1"/>
            <a:r>
              <a:rPr lang="en-US" dirty="0">
                <a:solidFill>
                  <a:schemeClr val="tx1">
                    <a:lumMod val="75000"/>
                    <a:lumOff val="25000"/>
                  </a:schemeClr>
                </a:solidFill>
              </a:rPr>
              <a:t>Presence data</a:t>
            </a:r>
          </a:p>
          <a:p>
            <a:pPr lvl="1"/>
            <a:r>
              <a:rPr lang="en-US" dirty="0">
                <a:solidFill>
                  <a:schemeClr val="tx1">
                    <a:lumMod val="75000"/>
                    <a:lumOff val="25000"/>
                  </a:schemeClr>
                </a:solidFill>
              </a:rPr>
              <a:t>Environmental predictor variables (climate, topography, vegetation indices)</a:t>
            </a:r>
          </a:p>
        </p:txBody>
      </p:sp>
      <p:sp>
        <p:nvSpPr>
          <p:cNvPr id="18" name="Rounded Rectangle 17"/>
          <p:cNvSpPr/>
          <p:nvPr/>
        </p:nvSpPr>
        <p:spPr>
          <a:xfrm>
            <a:off x="9717741" y="1657011"/>
            <a:ext cx="2373684" cy="2862322"/>
          </a:xfrm>
          <a:prstGeom prst="roundRect">
            <a:avLst/>
          </a:prstGeom>
          <a:noFill/>
          <a:ln w="57150" cmpd="thinThick">
            <a:solidFill>
              <a:srgbClr val="3CE5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9" name="Rectangle 18"/>
          <p:cNvSpPr/>
          <p:nvPr/>
        </p:nvSpPr>
        <p:spPr>
          <a:xfrm>
            <a:off x="9797471" y="1669377"/>
            <a:ext cx="2747465" cy="2862322"/>
          </a:xfrm>
          <a:prstGeom prst="rect">
            <a:avLst/>
          </a:prstGeom>
        </p:spPr>
        <p:txBody>
          <a:bodyPr wrap="square">
            <a:spAutoFit/>
          </a:bodyPr>
          <a:lstStyle/>
          <a:p>
            <a:r>
              <a:rPr lang="en-US" dirty="0"/>
              <a:t>Modeling </a:t>
            </a:r>
          </a:p>
          <a:p>
            <a:r>
              <a:rPr lang="en-US" dirty="0"/>
              <a:t>approaches:</a:t>
            </a:r>
          </a:p>
          <a:p>
            <a:endParaRPr lang="en-US" dirty="0">
              <a:solidFill>
                <a:schemeClr val="tx1">
                  <a:lumMod val="75000"/>
                  <a:lumOff val="25000"/>
                </a:schemeClr>
              </a:solidFill>
            </a:endParaRPr>
          </a:p>
          <a:p>
            <a:r>
              <a:rPr lang="en-US" dirty="0">
                <a:solidFill>
                  <a:schemeClr val="tx1">
                    <a:lumMod val="75000"/>
                    <a:lumOff val="25000"/>
                  </a:schemeClr>
                </a:solidFill>
              </a:rPr>
              <a:t>Random Forest (RF) </a:t>
            </a:r>
          </a:p>
          <a:p>
            <a:endParaRPr lang="en-US" dirty="0">
              <a:solidFill>
                <a:schemeClr val="tx1">
                  <a:lumMod val="75000"/>
                  <a:lumOff val="25000"/>
                </a:schemeClr>
              </a:solidFill>
            </a:endParaRPr>
          </a:p>
          <a:p>
            <a:r>
              <a:rPr lang="en-US" dirty="0">
                <a:solidFill>
                  <a:schemeClr val="tx1">
                    <a:lumMod val="75000"/>
                    <a:lumOff val="25000"/>
                  </a:schemeClr>
                </a:solidFill>
              </a:rPr>
              <a:t>Boosted Regression Trees (BRT)</a:t>
            </a:r>
          </a:p>
          <a:p>
            <a:endParaRPr lang="en-US" dirty="0">
              <a:solidFill>
                <a:schemeClr val="tx1">
                  <a:lumMod val="75000"/>
                  <a:lumOff val="25000"/>
                </a:schemeClr>
              </a:solidFill>
            </a:endParaRPr>
          </a:p>
          <a:p>
            <a:r>
              <a:rPr lang="en-US" dirty="0">
                <a:solidFill>
                  <a:schemeClr val="tx1">
                    <a:lumMod val="75000"/>
                    <a:lumOff val="25000"/>
                  </a:schemeClr>
                </a:solidFill>
              </a:rPr>
              <a:t>Maximum Entropy (MaxEnt)</a:t>
            </a:r>
          </a:p>
        </p:txBody>
      </p:sp>
      <p:sp>
        <p:nvSpPr>
          <p:cNvPr id="20" name="Rounded Rectangle 19"/>
          <p:cNvSpPr/>
          <p:nvPr/>
        </p:nvSpPr>
        <p:spPr>
          <a:xfrm>
            <a:off x="63136" y="1531090"/>
            <a:ext cx="2785441" cy="1861581"/>
          </a:xfrm>
          <a:prstGeom prst="roundRect">
            <a:avLst/>
          </a:prstGeom>
          <a:noFill/>
          <a:ln w="76200" cmpd="thinThick">
            <a:solidFill>
              <a:srgbClr val="E9A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a:p>
            <a:pPr algn="ctr"/>
            <a:endParaRPr lang="en-US" dirty="0">
              <a:solidFill>
                <a:schemeClr val="bg2">
                  <a:lumMod val="90000"/>
                </a:schemeClr>
              </a:solidFill>
            </a:endParaRPr>
          </a:p>
        </p:txBody>
      </p:sp>
      <p:sp>
        <p:nvSpPr>
          <p:cNvPr id="21" name="Rectangle 20"/>
          <p:cNvSpPr/>
          <p:nvPr/>
        </p:nvSpPr>
        <p:spPr>
          <a:xfrm>
            <a:off x="181997" y="1586112"/>
            <a:ext cx="2847001" cy="1785104"/>
          </a:xfrm>
          <a:prstGeom prst="rect">
            <a:avLst/>
          </a:prstGeom>
        </p:spPr>
        <p:txBody>
          <a:bodyPr wrap="square">
            <a:spAutoFit/>
          </a:bodyPr>
          <a:lstStyle/>
          <a:p>
            <a:r>
              <a:rPr lang="en-US" sz="2200" dirty="0"/>
              <a:t>Modeled using USGS Software for Assisted Habitat Modeling (SAHM) via VisTrails.</a:t>
            </a:r>
          </a:p>
        </p:txBody>
      </p:sp>
      <p:cxnSp>
        <p:nvCxnSpPr>
          <p:cNvPr id="4" name="Straight Arrow Connector 3"/>
          <p:cNvCxnSpPr/>
          <p:nvPr/>
        </p:nvCxnSpPr>
        <p:spPr>
          <a:xfrm flipV="1">
            <a:off x="2509736" y="2246919"/>
            <a:ext cx="1708973" cy="1955430"/>
          </a:xfrm>
          <a:prstGeom prst="straightConnector1">
            <a:avLst/>
          </a:prstGeom>
          <a:ln w="101600"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7543801" y="3998068"/>
            <a:ext cx="2173940" cy="496615"/>
          </a:xfrm>
          <a:prstGeom prst="straightConnector1">
            <a:avLst/>
          </a:prstGeom>
          <a:ln w="101600">
            <a:solidFill>
              <a:srgbClr val="3CE5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822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P spid="15" grpId="0" animBg="1"/>
      <p:bldP spid="16" grpId="0" animBg="1"/>
      <p:bldP spid="17" grpId="0"/>
      <p:bldP spid="18" grpId="0" animBg="1"/>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Group 73"/>
          <p:cNvGrpSpPr>
            <a:grpSpLocks noChangeAspect="1"/>
          </p:cNvGrpSpPr>
          <p:nvPr/>
        </p:nvGrpSpPr>
        <p:grpSpPr>
          <a:xfrm>
            <a:off x="-1" y="1215605"/>
            <a:ext cx="5701649" cy="4641156"/>
            <a:chOff x="5970442" y="1156343"/>
            <a:chExt cx="3242030" cy="2639022"/>
          </a:xfrm>
        </p:grpSpPr>
        <p:pic>
          <p:nvPicPr>
            <p:cNvPr id="75" name="Picture 74"/>
            <p:cNvPicPr>
              <a:picLocks noChangeAspect="1"/>
            </p:cNvPicPr>
            <p:nvPr/>
          </p:nvPicPr>
          <p:blipFill rotWithShape="1">
            <a:blip r:embed="rId3" cstate="print">
              <a:extLst>
                <a:ext uri="{28A0092B-C50C-407E-A947-70E740481C1C}">
                  <a14:useLocalDpi xmlns:a14="http://schemas.microsoft.com/office/drawing/2010/main" val="0"/>
                </a:ext>
              </a:extLst>
            </a:blip>
            <a:srcRect l="6712" t="18918" r="52887" b="37233"/>
            <a:stretch/>
          </p:blipFill>
          <p:spPr>
            <a:xfrm>
              <a:off x="5970442" y="1156343"/>
              <a:ext cx="3242030" cy="2639022"/>
            </a:xfrm>
            <a:prstGeom prst="roundRect">
              <a:avLst/>
            </a:prstGeom>
          </p:spPr>
        </p:pic>
        <p:sp>
          <p:nvSpPr>
            <p:cNvPr id="76" name="Rectangle 75"/>
            <p:cNvSpPr/>
            <p:nvPr/>
          </p:nvSpPr>
          <p:spPr>
            <a:xfrm>
              <a:off x="6009815" y="3357377"/>
              <a:ext cx="699105" cy="40165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itle 1"/>
          <p:cNvSpPr>
            <a:spLocks noGrp="1"/>
          </p:cNvSpPr>
          <p:nvPr>
            <p:ph type="title"/>
          </p:nvPr>
        </p:nvSpPr>
        <p:spPr>
          <a:xfrm>
            <a:off x="1444174" y="182554"/>
            <a:ext cx="9232900" cy="1143000"/>
          </a:xfrm>
        </p:spPr>
        <p:txBody>
          <a:bodyPr>
            <a:noAutofit/>
          </a:bodyPr>
          <a:lstStyle/>
          <a:p>
            <a:pPr algn="ctr"/>
            <a:r>
              <a:rPr lang="en-US" sz="4400" dirty="0"/>
              <a:t>Continental Scale Results:</a:t>
            </a:r>
            <a:br>
              <a:rPr lang="en-US" sz="4400" dirty="0"/>
            </a:br>
            <a:r>
              <a:rPr lang="en-US" sz="4400" dirty="0"/>
              <a:t>Reed Canarygrass</a:t>
            </a:r>
          </a:p>
        </p:txBody>
      </p:sp>
      <p:cxnSp>
        <p:nvCxnSpPr>
          <p:cNvPr id="9" name="Straight Connector 8"/>
          <p:cNvCxnSpPr/>
          <p:nvPr/>
        </p:nvCxnSpPr>
        <p:spPr>
          <a:xfrm flipV="1">
            <a:off x="43717" y="2096158"/>
            <a:ext cx="0" cy="2782669"/>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ounded Rectangle 1"/>
          <p:cNvSpPr/>
          <p:nvPr/>
        </p:nvSpPr>
        <p:spPr>
          <a:xfrm>
            <a:off x="160607" y="5516701"/>
            <a:ext cx="2847096" cy="1253067"/>
          </a:xfrm>
          <a:prstGeom prst="roundRect">
            <a:avLst/>
          </a:prstGeom>
          <a:noFill/>
          <a:ln w="76200" cmpd="thinThick">
            <a:solidFill>
              <a:srgbClr val="E9A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75000"/>
                    <a:lumOff val="25000"/>
                  </a:schemeClr>
                </a:solidFill>
              </a:rPr>
              <a:t>AUC (Train/ CV): </a:t>
            </a:r>
          </a:p>
          <a:p>
            <a:pPr algn="ctr"/>
            <a:r>
              <a:rPr lang="en-US" dirty="0">
                <a:solidFill>
                  <a:schemeClr val="tx1">
                    <a:lumMod val="75000"/>
                    <a:lumOff val="25000"/>
                  </a:schemeClr>
                </a:solidFill>
              </a:rPr>
              <a:t>0.962 / 0.961</a:t>
            </a:r>
          </a:p>
          <a:p>
            <a:pPr algn="ctr"/>
            <a:r>
              <a:rPr lang="en-US" b="1" dirty="0">
                <a:solidFill>
                  <a:schemeClr val="tx1">
                    <a:lumMod val="75000"/>
                    <a:lumOff val="25000"/>
                  </a:schemeClr>
                </a:solidFill>
              </a:rPr>
              <a:t>% Correctly Classified (Train/CV): </a:t>
            </a:r>
            <a:r>
              <a:rPr lang="en-US" dirty="0">
                <a:solidFill>
                  <a:schemeClr val="tx1">
                    <a:lumMod val="75000"/>
                    <a:lumOff val="25000"/>
                  </a:schemeClr>
                </a:solidFill>
              </a:rPr>
              <a:t>89.3 / 93.4</a:t>
            </a:r>
          </a:p>
        </p:txBody>
      </p:sp>
      <p:pic>
        <p:nvPicPr>
          <p:cNvPr id="77" name="Picture 76"/>
          <p:cNvPicPr>
            <a:picLocks noChangeAspect="1"/>
          </p:cNvPicPr>
          <p:nvPr/>
        </p:nvPicPr>
        <p:blipFill rotWithShape="1">
          <a:blip r:embed="rId4" cstate="print">
            <a:extLst>
              <a:ext uri="{28A0092B-C50C-407E-A947-70E740481C1C}">
                <a14:useLocalDpi xmlns:a14="http://schemas.microsoft.com/office/drawing/2010/main" val="0"/>
              </a:ext>
            </a:extLst>
          </a:blip>
          <a:srcRect l="48987" t="20160" r="6916" b="33508"/>
          <a:stretch/>
        </p:blipFill>
        <p:spPr>
          <a:xfrm>
            <a:off x="6395588" y="1270887"/>
            <a:ext cx="5785452" cy="4558945"/>
          </a:xfrm>
          <a:prstGeom prst="rect">
            <a:avLst/>
          </a:prstGeom>
        </p:spPr>
      </p:pic>
      <p:sp>
        <p:nvSpPr>
          <p:cNvPr id="78" name="Rounded Rectangle 77"/>
          <p:cNvSpPr/>
          <p:nvPr/>
        </p:nvSpPr>
        <p:spPr>
          <a:xfrm>
            <a:off x="2762301" y="1640032"/>
            <a:ext cx="2008014" cy="485665"/>
          </a:xfrm>
          <a:prstGeom prst="roundRect">
            <a:avLst/>
          </a:prstGeom>
          <a:solidFill>
            <a:schemeClr val="bg1"/>
          </a:solidFill>
          <a:ln w="76200" cmpd="thinThick">
            <a:solidFill>
              <a:srgbClr val="E9A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75000"/>
                    <a:lumOff val="25000"/>
                  </a:schemeClr>
                </a:solidFill>
              </a:rPr>
              <a:t>Random Forest</a:t>
            </a:r>
            <a:endParaRPr lang="en-US" dirty="0">
              <a:solidFill>
                <a:schemeClr val="tx1">
                  <a:lumMod val="75000"/>
                  <a:lumOff val="25000"/>
                </a:schemeClr>
              </a:solidFill>
            </a:endParaRPr>
          </a:p>
        </p:txBody>
      </p:sp>
      <p:sp>
        <p:nvSpPr>
          <p:cNvPr id="79" name="Rounded Rectangle 78"/>
          <p:cNvSpPr/>
          <p:nvPr/>
        </p:nvSpPr>
        <p:spPr>
          <a:xfrm>
            <a:off x="9179676" y="1640033"/>
            <a:ext cx="2008014" cy="485665"/>
          </a:xfrm>
          <a:prstGeom prst="roundRect">
            <a:avLst/>
          </a:prstGeom>
          <a:solidFill>
            <a:schemeClr val="bg1"/>
          </a:solidFill>
          <a:ln w="76200" cmpd="thinThick">
            <a:solidFill>
              <a:srgbClr val="E9A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75000"/>
                    <a:lumOff val="25000"/>
                  </a:schemeClr>
                </a:solidFill>
              </a:rPr>
              <a:t>MaxEnt</a:t>
            </a:r>
            <a:endParaRPr lang="en-US" dirty="0">
              <a:solidFill>
                <a:schemeClr val="tx1">
                  <a:lumMod val="75000"/>
                  <a:lumOff val="25000"/>
                </a:schemeClr>
              </a:solidFill>
            </a:endParaRPr>
          </a:p>
        </p:txBody>
      </p:sp>
      <p:grpSp>
        <p:nvGrpSpPr>
          <p:cNvPr id="4" name="Group 3"/>
          <p:cNvGrpSpPr/>
          <p:nvPr/>
        </p:nvGrpSpPr>
        <p:grpSpPr>
          <a:xfrm>
            <a:off x="9836846" y="6000555"/>
            <a:ext cx="2482496" cy="453388"/>
            <a:chOff x="2946010" y="4813155"/>
            <a:chExt cx="1612010" cy="453388"/>
          </a:xfrm>
        </p:grpSpPr>
        <p:pic>
          <p:nvPicPr>
            <p:cNvPr id="80" name="Picture 79"/>
            <p:cNvPicPr>
              <a:picLocks noChangeAspect="1"/>
            </p:cNvPicPr>
            <p:nvPr/>
          </p:nvPicPr>
          <p:blipFill rotWithShape="1">
            <a:blip r:embed="rId4" cstate="print">
              <a:extLst>
                <a:ext uri="{28A0092B-C50C-407E-A947-70E740481C1C}">
                  <a14:useLocalDpi xmlns:a14="http://schemas.microsoft.com/office/drawing/2010/main" val="0"/>
                </a:ext>
              </a:extLst>
            </a:blip>
            <a:srcRect l="49789" t="77296" r="40393" b="20818"/>
            <a:stretch/>
          </p:blipFill>
          <p:spPr>
            <a:xfrm>
              <a:off x="2946010" y="5068699"/>
              <a:ext cx="832876" cy="120022"/>
            </a:xfrm>
            <a:prstGeom prst="rect">
              <a:avLst/>
            </a:prstGeom>
          </p:spPr>
        </p:pic>
        <p:sp>
          <p:nvSpPr>
            <p:cNvPr id="81" name="TextBox 80"/>
            <p:cNvSpPr txBox="1"/>
            <p:nvPr/>
          </p:nvSpPr>
          <p:spPr>
            <a:xfrm>
              <a:off x="3778886" y="4958766"/>
              <a:ext cx="779134" cy="307777"/>
            </a:xfrm>
            <a:prstGeom prst="rect">
              <a:avLst/>
            </a:prstGeom>
            <a:noFill/>
          </p:spPr>
          <p:txBody>
            <a:bodyPr wrap="square" rtlCol="0">
              <a:spAutoFit/>
            </a:bodyPr>
            <a:lstStyle/>
            <a:p>
              <a:r>
                <a:rPr lang="en-US" sz="1400" dirty="0"/>
                <a:t>miles</a:t>
              </a:r>
            </a:p>
          </p:txBody>
        </p:sp>
        <p:sp>
          <p:nvSpPr>
            <p:cNvPr id="82" name="TextBox 81"/>
            <p:cNvSpPr txBox="1"/>
            <p:nvPr/>
          </p:nvSpPr>
          <p:spPr>
            <a:xfrm>
              <a:off x="3531432" y="4813155"/>
              <a:ext cx="494908" cy="307777"/>
            </a:xfrm>
            <a:prstGeom prst="rect">
              <a:avLst/>
            </a:prstGeom>
            <a:noFill/>
          </p:spPr>
          <p:txBody>
            <a:bodyPr wrap="square" rtlCol="0">
              <a:spAutoFit/>
            </a:bodyPr>
            <a:lstStyle/>
            <a:p>
              <a:r>
                <a:rPr lang="en-US" sz="1400" dirty="0"/>
                <a:t>1000</a:t>
              </a:r>
              <a:endParaRPr lang="en-US" sz="1100" dirty="0"/>
            </a:p>
          </p:txBody>
        </p:sp>
      </p:grpSp>
      <p:sp>
        <p:nvSpPr>
          <p:cNvPr id="51" name="Rounded Rectangle 50"/>
          <p:cNvSpPr/>
          <p:nvPr/>
        </p:nvSpPr>
        <p:spPr>
          <a:xfrm>
            <a:off x="6395588" y="5534630"/>
            <a:ext cx="3014919" cy="1252009"/>
          </a:xfrm>
          <a:prstGeom prst="roundRect">
            <a:avLst/>
          </a:prstGeom>
          <a:noFill/>
          <a:ln w="76200" cmpd="thinThick">
            <a:solidFill>
              <a:srgbClr val="E9A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a:p>
            <a:pPr algn="ctr"/>
            <a:r>
              <a:rPr lang="en-US" b="1" dirty="0">
                <a:solidFill>
                  <a:schemeClr val="tx1">
                    <a:lumMod val="75000"/>
                    <a:lumOff val="25000"/>
                  </a:schemeClr>
                </a:solidFill>
              </a:rPr>
              <a:t>AUC (</a:t>
            </a:r>
            <a:r>
              <a:rPr lang="en-US" b="1" dirty="0" smtClean="0">
                <a:solidFill>
                  <a:schemeClr val="tx1">
                    <a:lumMod val="75000"/>
                    <a:lumOff val="25000"/>
                  </a:schemeClr>
                </a:solidFill>
              </a:rPr>
              <a:t>Train/ </a:t>
            </a:r>
            <a:r>
              <a:rPr lang="en-US" b="1" dirty="0">
                <a:solidFill>
                  <a:schemeClr val="tx1">
                    <a:lumMod val="75000"/>
                    <a:lumOff val="25000"/>
                  </a:schemeClr>
                </a:solidFill>
              </a:rPr>
              <a:t>CV): </a:t>
            </a:r>
          </a:p>
          <a:p>
            <a:pPr algn="ctr"/>
            <a:r>
              <a:rPr lang="en-US" dirty="0">
                <a:solidFill>
                  <a:schemeClr val="tx1">
                    <a:lumMod val="75000"/>
                    <a:lumOff val="25000"/>
                  </a:schemeClr>
                </a:solidFill>
              </a:rPr>
              <a:t>0.94 / 0.929</a:t>
            </a:r>
          </a:p>
          <a:p>
            <a:pPr algn="ctr"/>
            <a:r>
              <a:rPr lang="en-US" b="1" dirty="0">
                <a:solidFill>
                  <a:schemeClr val="tx1">
                    <a:lumMod val="75000"/>
                    <a:lumOff val="25000"/>
                  </a:schemeClr>
                </a:solidFill>
              </a:rPr>
              <a:t>% Correctly Classified (</a:t>
            </a:r>
            <a:r>
              <a:rPr lang="en-US" b="1" dirty="0" smtClean="0">
                <a:solidFill>
                  <a:schemeClr val="tx1">
                    <a:lumMod val="75000"/>
                    <a:lumOff val="25000"/>
                  </a:schemeClr>
                </a:solidFill>
              </a:rPr>
              <a:t>Train/CV</a:t>
            </a:r>
            <a:r>
              <a:rPr lang="en-US" b="1" dirty="0">
                <a:solidFill>
                  <a:schemeClr val="tx1">
                    <a:lumMod val="75000"/>
                    <a:lumOff val="25000"/>
                  </a:schemeClr>
                </a:solidFill>
              </a:rPr>
              <a:t>): </a:t>
            </a:r>
            <a:r>
              <a:rPr lang="en-US" dirty="0">
                <a:solidFill>
                  <a:schemeClr val="tx1">
                    <a:lumMod val="75000"/>
                    <a:lumOff val="25000"/>
                  </a:schemeClr>
                </a:solidFill>
              </a:rPr>
              <a:t>85.9/ 85.4</a:t>
            </a:r>
          </a:p>
          <a:p>
            <a:pPr algn="ctr"/>
            <a:endParaRPr lang="en-US" b="1" dirty="0">
              <a:solidFill>
                <a:schemeClr val="bg2">
                  <a:lumMod val="90000"/>
                </a:schemeClr>
              </a:solidFill>
            </a:endParaRPr>
          </a:p>
        </p:txBody>
      </p:sp>
      <p:grpSp>
        <p:nvGrpSpPr>
          <p:cNvPr id="3" name="Group 2"/>
          <p:cNvGrpSpPr/>
          <p:nvPr/>
        </p:nvGrpSpPr>
        <p:grpSpPr>
          <a:xfrm>
            <a:off x="5646981" y="2408787"/>
            <a:ext cx="2306206" cy="2817444"/>
            <a:chOff x="-75425" y="1125382"/>
            <a:chExt cx="2421175" cy="2321120"/>
          </a:xfrm>
        </p:grpSpPr>
        <p:grpSp>
          <p:nvGrpSpPr>
            <p:cNvPr id="56" name="Group 55"/>
            <p:cNvGrpSpPr/>
            <p:nvPr/>
          </p:nvGrpSpPr>
          <p:grpSpPr>
            <a:xfrm>
              <a:off x="137670" y="1721396"/>
              <a:ext cx="1556672" cy="1248719"/>
              <a:chOff x="5611652" y="2828239"/>
              <a:chExt cx="1556672" cy="1223695"/>
            </a:xfrm>
          </p:grpSpPr>
          <p:grpSp>
            <p:nvGrpSpPr>
              <p:cNvPr id="57" name="Group 56"/>
              <p:cNvGrpSpPr/>
              <p:nvPr/>
            </p:nvGrpSpPr>
            <p:grpSpPr>
              <a:xfrm>
                <a:off x="5611652" y="2890149"/>
                <a:ext cx="331248" cy="1074074"/>
                <a:chOff x="1980610" y="2773962"/>
                <a:chExt cx="331248" cy="1074074"/>
              </a:xfrm>
            </p:grpSpPr>
            <p:pic>
              <p:nvPicPr>
                <p:cNvPr id="62" name="Picture 61"/>
                <p:cNvPicPr>
                  <a:picLocks noChangeAspect="1"/>
                </p:cNvPicPr>
                <p:nvPr/>
              </p:nvPicPr>
              <p:blipFill rotWithShape="1">
                <a:blip r:embed="rId5" cstate="print">
                  <a:extLst>
                    <a:ext uri="{28A0092B-C50C-407E-A947-70E740481C1C}">
                      <a14:useLocalDpi xmlns:a14="http://schemas.microsoft.com/office/drawing/2010/main" val="0"/>
                    </a:ext>
                  </a:extLst>
                </a:blip>
                <a:srcRect l="6084" t="70334" r="92004" b="28221"/>
                <a:stretch/>
              </p:blipFill>
              <p:spPr>
                <a:xfrm>
                  <a:off x="1983185" y="3668072"/>
                  <a:ext cx="317403" cy="179964"/>
                </a:xfrm>
                <a:prstGeom prst="rect">
                  <a:avLst/>
                </a:prstGeom>
              </p:spPr>
            </p:pic>
            <p:pic>
              <p:nvPicPr>
                <p:cNvPr id="63" name="Picture 62"/>
                <p:cNvPicPr>
                  <a:picLocks noChangeAspect="1"/>
                </p:cNvPicPr>
                <p:nvPr/>
              </p:nvPicPr>
              <p:blipFill rotWithShape="1">
                <a:blip r:embed="rId5" cstate="print">
                  <a:extLst>
                    <a:ext uri="{28A0092B-C50C-407E-A947-70E740481C1C}">
                      <a14:useLocalDpi xmlns:a14="http://schemas.microsoft.com/office/drawing/2010/main" val="0"/>
                    </a:ext>
                  </a:extLst>
                </a:blip>
                <a:srcRect l="6121" t="68791" r="92115" b="29692"/>
                <a:stretch/>
              </p:blipFill>
              <p:spPr>
                <a:xfrm>
                  <a:off x="1993883" y="3375437"/>
                  <a:ext cx="299730" cy="193163"/>
                </a:xfrm>
                <a:prstGeom prst="rect">
                  <a:avLst/>
                </a:prstGeom>
              </p:spPr>
            </p:pic>
            <p:pic>
              <p:nvPicPr>
                <p:cNvPr id="64" name="Picture 63"/>
                <p:cNvPicPr>
                  <a:picLocks noChangeAspect="1"/>
                </p:cNvPicPr>
                <p:nvPr/>
              </p:nvPicPr>
              <p:blipFill rotWithShape="1">
                <a:blip r:embed="rId5" cstate="print">
                  <a:extLst>
                    <a:ext uri="{28A0092B-C50C-407E-A947-70E740481C1C}">
                      <a14:useLocalDpi xmlns:a14="http://schemas.microsoft.com/office/drawing/2010/main" val="0"/>
                    </a:ext>
                  </a:extLst>
                </a:blip>
                <a:srcRect l="6084" t="65537" r="92011" b="32821"/>
                <a:stretch/>
              </p:blipFill>
              <p:spPr>
                <a:xfrm>
                  <a:off x="1987750" y="2773962"/>
                  <a:ext cx="323348" cy="209092"/>
                </a:xfrm>
                <a:prstGeom prst="rect">
                  <a:avLst/>
                </a:prstGeom>
              </p:spPr>
            </p:pic>
            <p:pic>
              <p:nvPicPr>
                <p:cNvPr id="65" name="Picture 64"/>
                <p:cNvPicPr>
                  <a:picLocks noChangeAspect="1"/>
                </p:cNvPicPr>
                <p:nvPr/>
              </p:nvPicPr>
              <p:blipFill rotWithShape="1">
                <a:blip r:embed="rId5" cstate="print">
                  <a:extLst>
                    <a:ext uri="{28A0092B-C50C-407E-A947-70E740481C1C}">
                      <a14:useLocalDpi xmlns:a14="http://schemas.microsoft.com/office/drawing/2010/main" val="0"/>
                    </a:ext>
                  </a:extLst>
                </a:blip>
                <a:srcRect l="6061" t="67269" r="91978" b="31319"/>
                <a:stretch/>
              </p:blipFill>
              <p:spPr>
                <a:xfrm>
                  <a:off x="1980610" y="3099475"/>
                  <a:ext cx="331248" cy="178876"/>
                </a:xfrm>
                <a:prstGeom prst="rect">
                  <a:avLst/>
                </a:prstGeom>
              </p:spPr>
            </p:pic>
          </p:grpSp>
          <p:sp>
            <p:nvSpPr>
              <p:cNvPr id="58" name="TextBox 57"/>
              <p:cNvSpPr txBox="1"/>
              <p:nvPr/>
            </p:nvSpPr>
            <p:spPr>
              <a:xfrm>
                <a:off x="5871382" y="2828239"/>
                <a:ext cx="1164883" cy="338554"/>
              </a:xfrm>
              <a:prstGeom prst="rect">
                <a:avLst/>
              </a:prstGeom>
              <a:noFill/>
            </p:spPr>
            <p:txBody>
              <a:bodyPr wrap="square" rtlCol="0">
                <a:spAutoFit/>
              </a:bodyPr>
              <a:lstStyle/>
              <a:p>
                <a:r>
                  <a:rPr lang="en-US" sz="1600" dirty="0">
                    <a:latin typeface="Century Gothic" panose="020B0502020202020204" pitchFamily="34" charset="0"/>
                  </a:rPr>
                  <a:t>Very low</a:t>
                </a:r>
              </a:p>
            </p:txBody>
          </p:sp>
          <p:sp>
            <p:nvSpPr>
              <p:cNvPr id="59" name="TextBox 58"/>
              <p:cNvSpPr txBox="1"/>
              <p:nvPr/>
            </p:nvSpPr>
            <p:spPr>
              <a:xfrm>
                <a:off x="5873664" y="3136715"/>
                <a:ext cx="611419" cy="338554"/>
              </a:xfrm>
              <a:prstGeom prst="rect">
                <a:avLst/>
              </a:prstGeom>
              <a:noFill/>
            </p:spPr>
            <p:txBody>
              <a:bodyPr wrap="square" rtlCol="0">
                <a:spAutoFit/>
              </a:bodyPr>
              <a:lstStyle/>
              <a:p>
                <a:r>
                  <a:rPr lang="en-US" sz="1600" dirty="0">
                    <a:latin typeface="Century Gothic" panose="020B0502020202020204" pitchFamily="34" charset="0"/>
                  </a:rPr>
                  <a:t>Low</a:t>
                </a:r>
              </a:p>
            </p:txBody>
          </p:sp>
          <p:sp>
            <p:nvSpPr>
              <p:cNvPr id="60" name="TextBox 59"/>
              <p:cNvSpPr txBox="1"/>
              <p:nvPr/>
            </p:nvSpPr>
            <p:spPr>
              <a:xfrm>
                <a:off x="5866791" y="3417233"/>
                <a:ext cx="1301533" cy="338554"/>
              </a:xfrm>
              <a:prstGeom prst="rect">
                <a:avLst/>
              </a:prstGeom>
              <a:noFill/>
            </p:spPr>
            <p:txBody>
              <a:bodyPr wrap="square" rtlCol="0">
                <a:spAutoFit/>
              </a:bodyPr>
              <a:lstStyle/>
              <a:p>
                <a:r>
                  <a:rPr lang="en-US" sz="1600" dirty="0">
                    <a:latin typeface="Century Gothic" panose="020B0502020202020204" pitchFamily="34" charset="0"/>
                  </a:rPr>
                  <a:t>Moderate</a:t>
                </a:r>
              </a:p>
            </p:txBody>
          </p:sp>
          <p:sp>
            <p:nvSpPr>
              <p:cNvPr id="61" name="TextBox 60"/>
              <p:cNvSpPr txBox="1"/>
              <p:nvPr/>
            </p:nvSpPr>
            <p:spPr>
              <a:xfrm>
                <a:off x="5858649" y="3713380"/>
                <a:ext cx="780296" cy="338554"/>
              </a:xfrm>
              <a:prstGeom prst="rect">
                <a:avLst/>
              </a:prstGeom>
              <a:noFill/>
            </p:spPr>
            <p:txBody>
              <a:bodyPr wrap="square" rtlCol="0">
                <a:spAutoFit/>
              </a:bodyPr>
              <a:lstStyle/>
              <a:p>
                <a:r>
                  <a:rPr lang="en-US" sz="1600" dirty="0">
                    <a:latin typeface="Century Gothic" panose="020B0502020202020204" pitchFamily="34" charset="0"/>
                  </a:rPr>
                  <a:t>High</a:t>
                </a:r>
              </a:p>
            </p:txBody>
          </p:sp>
        </p:grpSp>
        <p:sp>
          <p:nvSpPr>
            <p:cNvPr id="66" name="TextBox 65"/>
            <p:cNvSpPr txBox="1"/>
            <p:nvPr/>
          </p:nvSpPr>
          <p:spPr>
            <a:xfrm>
              <a:off x="-75425" y="1125382"/>
              <a:ext cx="2421175" cy="854893"/>
            </a:xfrm>
            <a:prstGeom prst="rect">
              <a:avLst/>
            </a:prstGeom>
            <a:noFill/>
          </p:spPr>
          <p:txBody>
            <a:bodyPr wrap="square" rtlCol="0">
              <a:spAutoFit/>
            </a:bodyPr>
            <a:lstStyle/>
            <a:p>
              <a:pPr algn="ctr"/>
              <a:r>
                <a:rPr lang="en-US" sz="1600" b="1" dirty="0">
                  <a:latin typeface="Century Gothic" panose="020B0502020202020204" pitchFamily="34" charset="0"/>
                </a:rPr>
                <a:t>Relative Probability of Reed Canarygrass Habitat</a:t>
              </a:r>
            </a:p>
          </p:txBody>
        </p:sp>
        <p:grpSp>
          <p:nvGrpSpPr>
            <p:cNvPr id="71" name="Group 70"/>
            <p:cNvGrpSpPr/>
            <p:nvPr/>
          </p:nvGrpSpPr>
          <p:grpSpPr>
            <a:xfrm>
              <a:off x="134560" y="2861727"/>
              <a:ext cx="2211189" cy="584775"/>
              <a:chOff x="5638044" y="3152302"/>
              <a:chExt cx="2000690" cy="584775"/>
            </a:xfrm>
          </p:grpSpPr>
          <p:pic>
            <p:nvPicPr>
              <p:cNvPr id="72" name="Picture 71"/>
              <p:cNvPicPr>
                <a:picLocks noChangeAspect="1"/>
              </p:cNvPicPr>
              <p:nvPr/>
            </p:nvPicPr>
            <p:blipFill rotWithShape="1">
              <a:blip r:embed="rId6" cstate="print">
                <a:extLst>
                  <a:ext uri="{28A0092B-C50C-407E-A947-70E740481C1C}">
                    <a14:useLocalDpi xmlns:a14="http://schemas.microsoft.com/office/drawing/2010/main" val="0"/>
                  </a:ext>
                </a:extLst>
              </a:blip>
              <a:srcRect l="6159" t="61160" r="92013" b="37430"/>
              <a:stretch/>
            </p:blipFill>
            <p:spPr>
              <a:xfrm>
                <a:off x="5638044" y="3260690"/>
                <a:ext cx="287028" cy="165954"/>
              </a:xfrm>
              <a:prstGeom prst="rect">
                <a:avLst/>
              </a:prstGeom>
            </p:spPr>
          </p:pic>
          <p:sp>
            <p:nvSpPr>
              <p:cNvPr id="73" name="TextBox 72"/>
              <p:cNvSpPr txBox="1"/>
              <p:nvPr/>
            </p:nvSpPr>
            <p:spPr>
              <a:xfrm>
                <a:off x="5885647" y="3152302"/>
                <a:ext cx="1753087" cy="584775"/>
              </a:xfrm>
              <a:prstGeom prst="rect">
                <a:avLst/>
              </a:prstGeom>
              <a:noFill/>
            </p:spPr>
            <p:txBody>
              <a:bodyPr wrap="square" rtlCol="0">
                <a:spAutoFit/>
              </a:bodyPr>
              <a:lstStyle/>
              <a:p>
                <a:r>
                  <a:rPr lang="en-US" sz="1600" dirty="0">
                    <a:latin typeface="Century Gothic" panose="020B0502020202020204" pitchFamily="34" charset="0"/>
                  </a:rPr>
                  <a:t>Eliminated due to extrapolation</a:t>
                </a:r>
              </a:p>
            </p:txBody>
          </p:sp>
        </p:grpSp>
      </p:grpSp>
    </p:spTree>
    <p:extLst>
      <p:ext uri="{BB962C8B-B14F-4D97-AF65-F5344CB8AC3E}">
        <p14:creationId xmlns:p14="http://schemas.microsoft.com/office/powerpoint/2010/main" val="18899590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ChangeAspect="1"/>
          </p:cNvGrpSpPr>
          <p:nvPr/>
        </p:nvGrpSpPr>
        <p:grpSpPr>
          <a:xfrm>
            <a:off x="34945" y="1343294"/>
            <a:ext cx="5692057" cy="5099412"/>
            <a:chOff x="3418293" y="2184001"/>
            <a:chExt cx="3371905" cy="3020830"/>
          </a:xfrm>
        </p:grpSpPr>
        <p:pic>
          <p:nvPicPr>
            <p:cNvPr id="29" name="Picture 28"/>
            <p:cNvPicPr>
              <a:picLocks noChangeAspect="1"/>
            </p:cNvPicPr>
            <p:nvPr/>
          </p:nvPicPr>
          <p:blipFill rotWithShape="1">
            <a:blip r:embed="rId3" cstate="print">
              <a:extLst>
                <a:ext uri="{28A0092B-C50C-407E-A947-70E740481C1C}">
                  <a14:useLocalDpi xmlns:a14="http://schemas.microsoft.com/office/drawing/2010/main" val="0"/>
                </a:ext>
              </a:extLst>
            </a:blip>
            <a:srcRect l="8161" t="22523" r="53815" b="33545"/>
            <a:stretch/>
          </p:blipFill>
          <p:spPr>
            <a:xfrm>
              <a:off x="3423129" y="2184001"/>
              <a:ext cx="3367069" cy="2952119"/>
            </a:xfrm>
            <a:prstGeom prst="rect">
              <a:avLst/>
            </a:prstGeom>
          </p:spPr>
        </p:pic>
        <p:sp>
          <p:nvSpPr>
            <p:cNvPr id="30" name="Rectangle 29"/>
            <p:cNvSpPr/>
            <p:nvPr/>
          </p:nvSpPr>
          <p:spPr>
            <a:xfrm>
              <a:off x="3418293" y="4187252"/>
              <a:ext cx="968728" cy="10175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1" name="Picture 30"/>
          <p:cNvPicPr>
            <a:picLocks noChangeAspect="1"/>
          </p:cNvPicPr>
          <p:nvPr/>
        </p:nvPicPr>
        <p:blipFill rotWithShape="1">
          <a:blip r:embed="rId3" cstate="print">
            <a:extLst>
              <a:ext uri="{28A0092B-C50C-407E-A947-70E740481C1C}">
                <a14:useLocalDpi xmlns:a14="http://schemas.microsoft.com/office/drawing/2010/main" val="0"/>
              </a:ext>
            </a:extLst>
          </a:blip>
          <a:srcRect l="54086" t="21408" r="7890" b="31513"/>
          <a:stretch/>
        </p:blipFill>
        <p:spPr>
          <a:xfrm>
            <a:off x="6702501" y="1361400"/>
            <a:ext cx="5456440" cy="5066695"/>
          </a:xfrm>
          <a:prstGeom prst="rect">
            <a:avLst/>
          </a:prstGeom>
        </p:spPr>
      </p:pic>
      <p:sp>
        <p:nvSpPr>
          <p:cNvPr id="5" name="Title 1"/>
          <p:cNvSpPr>
            <a:spLocks noGrp="1"/>
          </p:cNvSpPr>
          <p:nvPr>
            <p:ph type="title"/>
          </p:nvPr>
        </p:nvSpPr>
        <p:spPr>
          <a:xfrm>
            <a:off x="1444174" y="182554"/>
            <a:ext cx="9232900" cy="1143000"/>
          </a:xfrm>
        </p:spPr>
        <p:txBody>
          <a:bodyPr>
            <a:noAutofit/>
          </a:bodyPr>
          <a:lstStyle/>
          <a:p>
            <a:pPr algn="ctr"/>
            <a:r>
              <a:rPr lang="en-US" sz="4400" dirty="0"/>
              <a:t>Continental Scale Results:</a:t>
            </a:r>
            <a:br>
              <a:rPr lang="en-US" sz="4400" dirty="0"/>
            </a:br>
            <a:r>
              <a:rPr lang="en-US" sz="4400" dirty="0"/>
              <a:t>Reed Canarygrass</a:t>
            </a:r>
          </a:p>
        </p:txBody>
      </p:sp>
      <p:cxnSp>
        <p:nvCxnSpPr>
          <p:cNvPr id="9" name="Straight Connector 8"/>
          <p:cNvCxnSpPr/>
          <p:nvPr/>
        </p:nvCxnSpPr>
        <p:spPr>
          <a:xfrm flipV="1">
            <a:off x="272317" y="2048018"/>
            <a:ext cx="0" cy="2782669"/>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Rounded Rectangle 50"/>
          <p:cNvSpPr/>
          <p:nvPr/>
        </p:nvSpPr>
        <p:spPr>
          <a:xfrm>
            <a:off x="7974080" y="5067812"/>
            <a:ext cx="3095867" cy="1374894"/>
          </a:xfrm>
          <a:prstGeom prst="roundRect">
            <a:avLst/>
          </a:prstGeom>
          <a:noFill/>
          <a:ln w="76200" cmpd="thinThick">
            <a:solidFill>
              <a:srgbClr val="E9A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a:p>
            <a:pPr algn="ctr"/>
            <a:r>
              <a:rPr lang="en-US" b="1" dirty="0">
                <a:solidFill>
                  <a:schemeClr val="tx1">
                    <a:lumMod val="75000"/>
                    <a:lumOff val="25000"/>
                  </a:schemeClr>
                </a:solidFill>
              </a:rPr>
              <a:t>AUC (</a:t>
            </a:r>
            <a:r>
              <a:rPr lang="en-US" b="1" dirty="0" smtClean="0">
                <a:solidFill>
                  <a:schemeClr val="tx1">
                    <a:lumMod val="75000"/>
                    <a:lumOff val="25000"/>
                  </a:schemeClr>
                </a:solidFill>
              </a:rPr>
              <a:t>Train/ </a:t>
            </a:r>
            <a:r>
              <a:rPr lang="en-US" b="1" dirty="0">
                <a:solidFill>
                  <a:schemeClr val="tx1">
                    <a:lumMod val="75000"/>
                    <a:lumOff val="25000"/>
                  </a:schemeClr>
                </a:solidFill>
              </a:rPr>
              <a:t>CV): </a:t>
            </a:r>
          </a:p>
          <a:p>
            <a:pPr algn="ctr"/>
            <a:r>
              <a:rPr lang="en-US" dirty="0">
                <a:solidFill>
                  <a:schemeClr val="tx1">
                    <a:lumMod val="75000"/>
                    <a:lumOff val="25000"/>
                  </a:schemeClr>
                </a:solidFill>
              </a:rPr>
              <a:t>0.94 / 0.929</a:t>
            </a:r>
          </a:p>
          <a:p>
            <a:pPr algn="ctr"/>
            <a:r>
              <a:rPr lang="en-US" b="1" dirty="0">
                <a:solidFill>
                  <a:schemeClr val="tx1">
                    <a:lumMod val="75000"/>
                    <a:lumOff val="25000"/>
                  </a:schemeClr>
                </a:solidFill>
              </a:rPr>
              <a:t>% Correctly Classified (</a:t>
            </a:r>
            <a:r>
              <a:rPr lang="en-US" b="1" dirty="0" smtClean="0">
                <a:solidFill>
                  <a:schemeClr val="tx1">
                    <a:lumMod val="75000"/>
                    <a:lumOff val="25000"/>
                  </a:schemeClr>
                </a:solidFill>
              </a:rPr>
              <a:t>Train/CV</a:t>
            </a:r>
            <a:r>
              <a:rPr lang="en-US" b="1" dirty="0">
                <a:solidFill>
                  <a:schemeClr val="tx1">
                    <a:lumMod val="75000"/>
                    <a:lumOff val="25000"/>
                  </a:schemeClr>
                </a:solidFill>
              </a:rPr>
              <a:t>): </a:t>
            </a:r>
            <a:r>
              <a:rPr lang="en-US" dirty="0">
                <a:solidFill>
                  <a:schemeClr val="tx1">
                    <a:lumMod val="75000"/>
                    <a:lumOff val="25000"/>
                  </a:schemeClr>
                </a:solidFill>
              </a:rPr>
              <a:t>85.9/ 85.4</a:t>
            </a:r>
          </a:p>
          <a:p>
            <a:pPr algn="ctr"/>
            <a:endParaRPr lang="en-US" b="1" dirty="0">
              <a:solidFill>
                <a:schemeClr val="bg2">
                  <a:lumMod val="90000"/>
                </a:schemeClr>
              </a:solidFill>
            </a:endParaRPr>
          </a:p>
        </p:txBody>
      </p:sp>
      <p:grpSp>
        <p:nvGrpSpPr>
          <p:cNvPr id="3" name="Group 2"/>
          <p:cNvGrpSpPr/>
          <p:nvPr/>
        </p:nvGrpSpPr>
        <p:grpSpPr>
          <a:xfrm>
            <a:off x="4805671" y="4024702"/>
            <a:ext cx="3361153" cy="2418004"/>
            <a:chOff x="-11089" y="2910180"/>
            <a:chExt cx="3361153" cy="2418004"/>
          </a:xfrm>
        </p:grpSpPr>
        <p:grpSp>
          <p:nvGrpSpPr>
            <p:cNvPr id="56" name="Group 55"/>
            <p:cNvGrpSpPr/>
            <p:nvPr/>
          </p:nvGrpSpPr>
          <p:grpSpPr>
            <a:xfrm>
              <a:off x="1086529" y="3603078"/>
              <a:ext cx="1556672" cy="1223695"/>
              <a:chOff x="6496174" y="2925123"/>
              <a:chExt cx="1556672" cy="1223695"/>
            </a:xfrm>
          </p:grpSpPr>
          <p:grpSp>
            <p:nvGrpSpPr>
              <p:cNvPr id="57" name="Group 56"/>
              <p:cNvGrpSpPr/>
              <p:nvPr/>
            </p:nvGrpSpPr>
            <p:grpSpPr>
              <a:xfrm>
                <a:off x="6496174" y="2987033"/>
                <a:ext cx="331248" cy="1074074"/>
                <a:chOff x="2865132" y="2870846"/>
                <a:chExt cx="331248" cy="1074074"/>
              </a:xfrm>
            </p:grpSpPr>
            <p:pic>
              <p:nvPicPr>
                <p:cNvPr id="62" name="Picture 61"/>
                <p:cNvPicPr>
                  <a:picLocks noChangeAspect="1"/>
                </p:cNvPicPr>
                <p:nvPr/>
              </p:nvPicPr>
              <p:blipFill rotWithShape="1">
                <a:blip r:embed="rId4" cstate="print">
                  <a:extLst>
                    <a:ext uri="{28A0092B-C50C-407E-A947-70E740481C1C}">
                      <a14:useLocalDpi xmlns:a14="http://schemas.microsoft.com/office/drawing/2010/main" val="0"/>
                    </a:ext>
                  </a:extLst>
                </a:blip>
                <a:srcRect l="6084" t="70334" r="92004" b="28221"/>
                <a:stretch/>
              </p:blipFill>
              <p:spPr>
                <a:xfrm>
                  <a:off x="2867707" y="3764956"/>
                  <a:ext cx="317403" cy="179964"/>
                </a:xfrm>
                <a:prstGeom prst="rect">
                  <a:avLst/>
                </a:prstGeom>
              </p:spPr>
            </p:pic>
            <p:pic>
              <p:nvPicPr>
                <p:cNvPr id="63" name="Picture 62"/>
                <p:cNvPicPr>
                  <a:picLocks noChangeAspect="1"/>
                </p:cNvPicPr>
                <p:nvPr/>
              </p:nvPicPr>
              <p:blipFill rotWithShape="1">
                <a:blip r:embed="rId4" cstate="print">
                  <a:extLst>
                    <a:ext uri="{28A0092B-C50C-407E-A947-70E740481C1C}">
                      <a14:useLocalDpi xmlns:a14="http://schemas.microsoft.com/office/drawing/2010/main" val="0"/>
                    </a:ext>
                  </a:extLst>
                </a:blip>
                <a:srcRect l="6121" t="68791" r="92115" b="29692"/>
                <a:stretch/>
              </p:blipFill>
              <p:spPr>
                <a:xfrm>
                  <a:off x="2878405" y="3472321"/>
                  <a:ext cx="299730" cy="193163"/>
                </a:xfrm>
                <a:prstGeom prst="rect">
                  <a:avLst/>
                </a:prstGeom>
              </p:spPr>
            </p:pic>
            <p:pic>
              <p:nvPicPr>
                <p:cNvPr id="64" name="Picture 63"/>
                <p:cNvPicPr>
                  <a:picLocks noChangeAspect="1"/>
                </p:cNvPicPr>
                <p:nvPr/>
              </p:nvPicPr>
              <p:blipFill rotWithShape="1">
                <a:blip r:embed="rId4" cstate="print">
                  <a:extLst>
                    <a:ext uri="{28A0092B-C50C-407E-A947-70E740481C1C}">
                      <a14:useLocalDpi xmlns:a14="http://schemas.microsoft.com/office/drawing/2010/main" val="0"/>
                    </a:ext>
                  </a:extLst>
                </a:blip>
                <a:srcRect l="6084" t="65537" r="92011" b="32821"/>
                <a:stretch/>
              </p:blipFill>
              <p:spPr>
                <a:xfrm>
                  <a:off x="2872272" y="2870846"/>
                  <a:ext cx="323348" cy="209092"/>
                </a:xfrm>
                <a:prstGeom prst="rect">
                  <a:avLst/>
                </a:prstGeom>
              </p:spPr>
            </p:pic>
            <p:pic>
              <p:nvPicPr>
                <p:cNvPr id="65" name="Picture 64"/>
                <p:cNvPicPr>
                  <a:picLocks noChangeAspect="1"/>
                </p:cNvPicPr>
                <p:nvPr/>
              </p:nvPicPr>
              <p:blipFill rotWithShape="1">
                <a:blip r:embed="rId4" cstate="print">
                  <a:extLst>
                    <a:ext uri="{28A0092B-C50C-407E-A947-70E740481C1C}">
                      <a14:useLocalDpi xmlns:a14="http://schemas.microsoft.com/office/drawing/2010/main" val="0"/>
                    </a:ext>
                  </a:extLst>
                </a:blip>
                <a:srcRect l="6061" t="67269" r="91978" b="31319"/>
                <a:stretch/>
              </p:blipFill>
              <p:spPr>
                <a:xfrm>
                  <a:off x="2865132" y="3196359"/>
                  <a:ext cx="331248" cy="178876"/>
                </a:xfrm>
                <a:prstGeom prst="rect">
                  <a:avLst/>
                </a:prstGeom>
              </p:spPr>
            </p:pic>
          </p:grpSp>
          <p:sp>
            <p:nvSpPr>
              <p:cNvPr id="58" name="TextBox 57"/>
              <p:cNvSpPr txBox="1"/>
              <p:nvPr/>
            </p:nvSpPr>
            <p:spPr>
              <a:xfrm>
                <a:off x="6755904" y="2925123"/>
                <a:ext cx="1164883" cy="338554"/>
              </a:xfrm>
              <a:prstGeom prst="rect">
                <a:avLst/>
              </a:prstGeom>
              <a:noFill/>
            </p:spPr>
            <p:txBody>
              <a:bodyPr wrap="square" rtlCol="0">
                <a:spAutoFit/>
              </a:bodyPr>
              <a:lstStyle/>
              <a:p>
                <a:r>
                  <a:rPr lang="en-US" sz="1600" dirty="0">
                    <a:latin typeface="Century Gothic" panose="020B0502020202020204" pitchFamily="34" charset="0"/>
                  </a:rPr>
                  <a:t>Very low</a:t>
                </a:r>
              </a:p>
            </p:txBody>
          </p:sp>
          <p:sp>
            <p:nvSpPr>
              <p:cNvPr id="59" name="TextBox 58"/>
              <p:cNvSpPr txBox="1"/>
              <p:nvPr/>
            </p:nvSpPr>
            <p:spPr>
              <a:xfrm>
                <a:off x="6758185" y="3233599"/>
                <a:ext cx="611419" cy="338554"/>
              </a:xfrm>
              <a:prstGeom prst="rect">
                <a:avLst/>
              </a:prstGeom>
              <a:noFill/>
            </p:spPr>
            <p:txBody>
              <a:bodyPr wrap="square" rtlCol="0">
                <a:spAutoFit/>
              </a:bodyPr>
              <a:lstStyle/>
              <a:p>
                <a:r>
                  <a:rPr lang="en-US" sz="1600" dirty="0">
                    <a:latin typeface="Century Gothic" panose="020B0502020202020204" pitchFamily="34" charset="0"/>
                  </a:rPr>
                  <a:t>Low</a:t>
                </a:r>
              </a:p>
            </p:txBody>
          </p:sp>
          <p:sp>
            <p:nvSpPr>
              <p:cNvPr id="60" name="TextBox 59"/>
              <p:cNvSpPr txBox="1"/>
              <p:nvPr/>
            </p:nvSpPr>
            <p:spPr>
              <a:xfrm>
                <a:off x="6751313" y="3514117"/>
                <a:ext cx="1301533" cy="338554"/>
              </a:xfrm>
              <a:prstGeom prst="rect">
                <a:avLst/>
              </a:prstGeom>
              <a:noFill/>
            </p:spPr>
            <p:txBody>
              <a:bodyPr wrap="square" rtlCol="0">
                <a:spAutoFit/>
              </a:bodyPr>
              <a:lstStyle/>
              <a:p>
                <a:r>
                  <a:rPr lang="en-US" sz="1600" dirty="0">
                    <a:latin typeface="Century Gothic" panose="020B0502020202020204" pitchFamily="34" charset="0"/>
                  </a:rPr>
                  <a:t>Moderate</a:t>
                </a:r>
              </a:p>
            </p:txBody>
          </p:sp>
          <p:sp>
            <p:nvSpPr>
              <p:cNvPr id="61" name="TextBox 60"/>
              <p:cNvSpPr txBox="1"/>
              <p:nvPr/>
            </p:nvSpPr>
            <p:spPr>
              <a:xfrm>
                <a:off x="6743171" y="3810264"/>
                <a:ext cx="780296" cy="338554"/>
              </a:xfrm>
              <a:prstGeom prst="rect">
                <a:avLst/>
              </a:prstGeom>
              <a:noFill/>
            </p:spPr>
            <p:txBody>
              <a:bodyPr wrap="square" rtlCol="0">
                <a:spAutoFit/>
              </a:bodyPr>
              <a:lstStyle/>
              <a:p>
                <a:r>
                  <a:rPr lang="en-US" sz="1600" dirty="0">
                    <a:latin typeface="Century Gothic" panose="020B0502020202020204" pitchFamily="34" charset="0"/>
                  </a:rPr>
                  <a:t>High</a:t>
                </a:r>
              </a:p>
            </p:txBody>
          </p:sp>
        </p:grpSp>
        <p:sp>
          <p:nvSpPr>
            <p:cNvPr id="66" name="TextBox 65"/>
            <p:cNvSpPr txBox="1"/>
            <p:nvPr/>
          </p:nvSpPr>
          <p:spPr>
            <a:xfrm>
              <a:off x="-11089" y="2910180"/>
              <a:ext cx="3361153" cy="646331"/>
            </a:xfrm>
            <a:prstGeom prst="rect">
              <a:avLst/>
            </a:prstGeom>
            <a:noFill/>
          </p:spPr>
          <p:txBody>
            <a:bodyPr wrap="square" rtlCol="0">
              <a:spAutoFit/>
            </a:bodyPr>
            <a:lstStyle/>
            <a:p>
              <a:pPr algn="ctr"/>
              <a:r>
                <a:rPr lang="en-US" b="1" dirty="0">
                  <a:latin typeface="Century Gothic" panose="020B0502020202020204" pitchFamily="34" charset="0"/>
                </a:rPr>
                <a:t>Relative Probability of Reed Canarygrass Habitat</a:t>
              </a:r>
            </a:p>
          </p:txBody>
        </p:sp>
        <p:grpSp>
          <p:nvGrpSpPr>
            <p:cNvPr id="71" name="Group 70"/>
            <p:cNvGrpSpPr/>
            <p:nvPr/>
          </p:nvGrpSpPr>
          <p:grpSpPr>
            <a:xfrm>
              <a:off x="1083418" y="4743409"/>
              <a:ext cx="2050357" cy="584775"/>
              <a:chOff x="6438362" y="3249186"/>
              <a:chExt cx="1855169" cy="584775"/>
            </a:xfrm>
          </p:grpSpPr>
          <p:pic>
            <p:nvPicPr>
              <p:cNvPr id="72" name="Picture 71"/>
              <p:cNvPicPr>
                <a:picLocks noChangeAspect="1"/>
              </p:cNvPicPr>
              <p:nvPr/>
            </p:nvPicPr>
            <p:blipFill rotWithShape="1">
              <a:blip r:embed="rId5" cstate="print">
                <a:extLst>
                  <a:ext uri="{28A0092B-C50C-407E-A947-70E740481C1C}">
                    <a14:useLocalDpi xmlns:a14="http://schemas.microsoft.com/office/drawing/2010/main" val="0"/>
                  </a:ext>
                </a:extLst>
              </a:blip>
              <a:srcRect l="6159" t="61160" r="92013" b="37430"/>
              <a:stretch/>
            </p:blipFill>
            <p:spPr>
              <a:xfrm>
                <a:off x="6438362" y="3357574"/>
                <a:ext cx="287028" cy="165954"/>
              </a:xfrm>
              <a:prstGeom prst="rect">
                <a:avLst/>
              </a:prstGeom>
            </p:spPr>
          </p:pic>
          <p:sp>
            <p:nvSpPr>
              <p:cNvPr id="73" name="TextBox 72"/>
              <p:cNvSpPr txBox="1"/>
              <p:nvPr/>
            </p:nvSpPr>
            <p:spPr>
              <a:xfrm>
                <a:off x="6685964" y="3249186"/>
                <a:ext cx="1607567" cy="584775"/>
              </a:xfrm>
              <a:prstGeom prst="rect">
                <a:avLst/>
              </a:prstGeom>
              <a:noFill/>
            </p:spPr>
            <p:txBody>
              <a:bodyPr wrap="square" rtlCol="0">
                <a:spAutoFit/>
              </a:bodyPr>
              <a:lstStyle/>
              <a:p>
                <a:r>
                  <a:rPr lang="en-US" sz="1600" dirty="0">
                    <a:latin typeface="Century Gothic" panose="020B0502020202020204" pitchFamily="34" charset="0"/>
                  </a:rPr>
                  <a:t>Eliminated due to extrapolation</a:t>
                </a:r>
              </a:p>
            </p:txBody>
          </p:sp>
        </p:grpSp>
      </p:grpSp>
      <p:sp>
        <p:nvSpPr>
          <p:cNvPr id="79" name="Rounded Rectangle 78"/>
          <p:cNvSpPr/>
          <p:nvPr/>
        </p:nvSpPr>
        <p:spPr>
          <a:xfrm>
            <a:off x="6772845" y="1562353"/>
            <a:ext cx="2008014" cy="485665"/>
          </a:xfrm>
          <a:prstGeom prst="roundRect">
            <a:avLst/>
          </a:prstGeom>
          <a:noFill/>
          <a:ln w="76200" cmpd="thinThick">
            <a:solidFill>
              <a:srgbClr val="E9A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75000"/>
                    <a:lumOff val="25000"/>
                  </a:schemeClr>
                </a:solidFill>
              </a:rPr>
              <a:t>MaxEnt</a:t>
            </a:r>
            <a:endParaRPr lang="en-US" dirty="0">
              <a:solidFill>
                <a:schemeClr val="tx1">
                  <a:lumMod val="75000"/>
                  <a:lumOff val="25000"/>
                </a:schemeClr>
              </a:solidFill>
            </a:endParaRPr>
          </a:p>
        </p:txBody>
      </p:sp>
      <p:grpSp>
        <p:nvGrpSpPr>
          <p:cNvPr id="7" name="Group 6"/>
          <p:cNvGrpSpPr/>
          <p:nvPr/>
        </p:nvGrpSpPr>
        <p:grpSpPr>
          <a:xfrm>
            <a:off x="3748432" y="6277593"/>
            <a:ext cx="2444796" cy="510003"/>
            <a:chOff x="3748432" y="6277593"/>
            <a:chExt cx="2444796" cy="510003"/>
          </a:xfrm>
        </p:grpSpPr>
        <p:pic>
          <p:nvPicPr>
            <p:cNvPr id="34" name="Picture 33"/>
            <p:cNvPicPr>
              <a:picLocks noChangeAspect="1"/>
            </p:cNvPicPr>
            <p:nvPr/>
          </p:nvPicPr>
          <p:blipFill rotWithShape="1">
            <a:blip r:embed="rId3" cstate="print">
              <a:extLst>
                <a:ext uri="{28A0092B-C50C-407E-A947-70E740481C1C}">
                  <a14:useLocalDpi xmlns:a14="http://schemas.microsoft.com/office/drawing/2010/main" val="0"/>
                </a:ext>
              </a:extLst>
            </a:blip>
            <a:srcRect l="49980" t="77299" r="38116" b="21086"/>
            <a:stretch/>
          </p:blipFill>
          <p:spPr>
            <a:xfrm>
              <a:off x="3748432" y="6522849"/>
              <a:ext cx="1711129" cy="174109"/>
            </a:xfrm>
            <a:prstGeom prst="rect">
              <a:avLst/>
            </a:prstGeom>
          </p:spPr>
        </p:pic>
        <p:sp>
          <p:nvSpPr>
            <p:cNvPr id="6" name="TextBox 5"/>
            <p:cNvSpPr txBox="1"/>
            <p:nvPr/>
          </p:nvSpPr>
          <p:spPr>
            <a:xfrm>
              <a:off x="5414094" y="6479819"/>
              <a:ext cx="779134" cy="307777"/>
            </a:xfrm>
            <a:prstGeom prst="rect">
              <a:avLst/>
            </a:prstGeom>
            <a:noFill/>
          </p:spPr>
          <p:txBody>
            <a:bodyPr wrap="square" rtlCol="0">
              <a:spAutoFit/>
            </a:bodyPr>
            <a:lstStyle/>
            <a:p>
              <a:r>
                <a:rPr lang="en-US" sz="1400" dirty="0"/>
                <a:t>miles</a:t>
              </a:r>
              <a:endParaRPr lang="en-US" sz="1000" dirty="0"/>
            </a:p>
          </p:txBody>
        </p:sp>
        <p:sp>
          <p:nvSpPr>
            <p:cNvPr id="36" name="TextBox 35"/>
            <p:cNvSpPr txBox="1"/>
            <p:nvPr/>
          </p:nvSpPr>
          <p:spPr>
            <a:xfrm>
              <a:off x="5174127" y="6277593"/>
              <a:ext cx="522229" cy="307777"/>
            </a:xfrm>
            <a:prstGeom prst="rect">
              <a:avLst/>
            </a:prstGeom>
            <a:noFill/>
          </p:spPr>
          <p:txBody>
            <a:bodyPr wrap="square" rtlCol="0">
              <a:spAutoFit/>
            </a:bodyPr>
            <a:lstStyle/>
            <a:p>
              <a:r>
                <a:rPr lang="en-US" sz="1400" dirty="0"/>
                <a:t>500</a:t>
              </a:r>
            </a:p>
          </p:txBody>
        </p:sp>
      </p:grpSp>
      <p:sp>
        <p:nvSpPr>
          <p:cNvPr id="78" name="Rounded Rectangle 77"/>
          <p:cNvSpPr/>
          <p:nvPr/>
        </p:nvSpPr>
        <p:spPr>
          <a:xfrm>
            <a:off x="405342" y="1563857"/>
            <a:ext cx="2008014" cy="485665"/>
          </a:xfrm>
          <a:prstGeom prst="roundRect">
            <a:avLst/>
          </a:prstGeom>
          <a:noFill/>
          <a:ln w="76200" cmpd="thinThick">
            <a:solidFill>
              <a:srgbClr val="E9A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75000"/>
                    <a:lumOff val="25000"/>
                  </a:schemeClr>
                </a:solidFill>
              </a:rPr>
              <a:t>Random Forest</a:t>
            </a:r>
            <a:endParaRPr lang="en-US" dirty="0">
              <a:solidFill>
                <a:schemeClr val="tx1">
                  <a:lumMod val="75000"/>
                  <a:lumOff val="25000"/>
                </a:schemeClr>
              </a:solidFill>
            </a:endParaRPr>
          </a:p>
        </p:txBody>
      </p:sp>
      <p:sp>
        <p:nvSpPr>
          <p:cNvPr id="2" name="Rounded Rectangle 1"/>
          <p:cNvSpPr/>
          <p:nvPr/>
        </p:nvSpPr>
        <p:spPr>
          <a:xfrm>
            <a:off x="350534" y="5139742"/>
            <a:ext cx="3054096" cy="1325880"/>
          </a:xfrm>
          <a:prstGeom prst="roundRect">
            <a:avLst/>
          </a:prstGeom>
          <a:noFill/>
          <a:ln w="76200" cmpd="thinThick">
            <a:solidFill>
              <a:srgbClr val="E9A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75000"/>
                    <a:lumOff val="25000"/>
                  </a:schemeClr>
                </a:solidFill>
              </a:rPr>
              <a:t>AUC (Train/ CV): </a:t>
            </a:r>
          </a:p>
          <a:p>
            <a:pPr algn="ctr"/>
            <a:r>
              <a:rPr lang="en-US" dirty="0">
                <a:solidFill>
                  <a:schemeClr val="tx1">
                    <a:lumMod val="75000"/>
                    <a:lumOff val="25000"/>
                  </a:schemeClr>
                </a:solidFill>
              </a:rPr>
              <a:t>0.962 / 0.961</a:t>
            </a:r>
          </a:p>
          <a:p>
            <a:pPr algn="ctr"/>
            <a:r>
              <a:rPr lang="en-US" b="1" dirty="0">
                <a:solidFill>
                  <a:schemeClr val="tx1">
                    <a:lumMod val="75000"/>
                    <a:lumOff val="25000"/>
                  </a:schemeClr>
                </a:solidFill>
              </a:rPr>
              <a:t>% Correctly Classified (Train/CV): </a:t>
            </a:r>
            <a:r>
              <a:rPr lang="en-US" dirty="0">
                <a:solidFill>
                  <a:schemeClr val="tx1">
                    <a:lumMod val="75000"/>
                    <a:lumOff val="25000"/>
                  </a:schemeClr>
                </a:solidFill>
              </a:rPr>
              <a:t>89.3 / 93.4</a:t>
            </a:r>
          </a:p>
        </p:txBody>
      </p:sp>
    </p:spTree>
    <p:extLst>
      <p:ext uri="{BB962C8B-B14F-4D97-AF65-F5344CB8AC3E}">
        <p14:creationId xmlns:p14="http://schemas.microsoft.com/office/powerpoint/2010/main" val="32233159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p:cNvSpPr/>
          <p:nvPr/>
        </p:nvSpPr>
        <p:spPr>
          <a:xfrm>
            <a:off x="69239" y="5086489"/>
            <a:ext cx="1229492" cy="7063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a:spLocks noGrp="1"/>
          </p:cNvSpPr>
          <p:nvPr>
            <p:ph type="title"/>
          </p:nvPr>
        </p:nvSpPr>
        <p:spPr>
          <a:xfrm>
            <a:off x="1444174" y="182554"/>
            <a:ext cx="9232900" cy="1143000"/>
          </a:xfrm>
        </p:spPr>
        <p:txBody>
          <a:bodyPr>
            <a:noAutofit/>
          </a:bodyPr>
          <a:lstStyle/>
          <a:p>
            <a:pPr algn="ctr"/>
            <a:r>
              <a:rPr lang="en-US" sz="4400" dirty="0"/>
              <a:t>Continental Scale </a:t>
            </a:r>
            <a:r>
              <a:rPr lang="en-US" sz="4400" dirty="0" smtClean="0"/>
              <a:t>Predictors:</a:t>
            </a:r>
            <a:r>
              <a:rPr lang="en-US" sz="4400" dirty="0"/>
              <a:t/>
            </a:r>
            <a:br>
              <a:rPr lang="en-US" sz="4400" dirty="0"/>
            </a:br>
            <a:r>
              <a:rPr lang="en-US" sz="4400" dirty="0"/>
              <a:t>Reed Canarygrass</a:t>
            </a:r>
          </a:p>
        </p:txBody>
      </p:sp>
      <p:cxnSp>
        <p:nvCxnSpPr>
          <p:cNvPr id="9" name="Straight Connector 8"/>
          <p:cNvCxnSpPr/>
          <p:nvPr/>
        </p:nvCxnSpPr>
        <p:spPr>
          <a:xfrm flipV="1">
            <a:off x="43717" y="2096158"/>
            <a:ext cx="0" cy="2782669"/>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8" name="Rounded Rectangle 77"/>
          <p:cNvSpPr/>
          <p:nvPr/>
        </p:nvSpPr>
        <p:spPr>
          <a:xfrm>
            <a:off x="2791638" y="1496015"/>
            <a:ext cx="2008014" cy="485665"/>
          </a:xfrm>
          <a:prstGeom prst="roundRect">
            <a:avLst/>
          </a:prstGeom>
          <a:solidFill>
            <a:schemeClr val="bg1"/>
          </a:solidFill>
          <a:ln w="76200" cmpd="thinThick">
            <a:solidFill>
              <a:srgbClr val="E9A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75000"/>
                    <a:lumOff val="25000"/>
                  </a:schemeClr>
                </a:solidFill>
              </a:rPr>
              <a:t>Random Forest</a:t>
            </a:r>
            <a:endParaRPr lang="en-US" dirty="0">
              <a:solidFill>
                <a:schemeClr val="tx1">
                  <a:lumMod val="75000"/>
                  <a:lumOff val="25000"/>
                </a:schemeClr>
              </a:solidFill>
            </a:endParaRPr>
          </a:p>
        </p:txBody>
      </p:sp>
      <p:sp>
        <p:nvSpPr>
          <p:cNvPr id="79" name="Rounded Rectangle 78"/>
          <p:cNvSpPr/>
          <p:nvPr/>
        </p:nvSpPr>
        <p:spPr>
          <a:xfrm>
            <a:off x="7960229" y="1482793"/>
            <a:ext cx="2008014" cy="485665"/>
          </a:xfrm>
          <a:prstGeom prst="roundRect">
            <a:avLst/>
          </a:prstGeom>
          <a:solidFill>
            <a:schemeClr val="bg1"/>
          </a:solidFill>
          <a:ln w="76200" cmpd="thinThick">
            <a:solidFill>
              <a:srgbClr val="E9A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75000"/>
                    <a:lumOff val="25000"/>
                  </a:schemeClr>
                </a:solidFill>
              </a:rPr>
              <a:t>MaxEnt</a:t>
            </a:r>
            <a:endParaRPr lang="en-US" dirty="0">
              <a:solidFill>
                <a:schemeClr val="tx1">
                  <a:lumMod val="75000"/>
                  <a:lumOff val="25000"/>
                </a:schemeClr>
              </a:solidFill>
            </a:endParaRPr>
          </a:p>
        </p:txBody>
      </p:sp>
      <p:sp>
        <p:nvSpPr>
          <p:cNvPr id="31" name="Rounded Rectangle 30"/>
          <p:cNvSpPr/>
          <p:nvPr/>
        </p:nvSpPr>
        <p:spPr>
          <a:xfrm>
            <a:off x="1255810" y="2125697"/>
            <a:ext cx="5079671" cy="4324211"/>
          </a:xfrm>
          <a:prstGeom prst="roundRect">
            <a:avLst/>
          </a:prstGeom>
          <a:solidFill>
            <a:schemeClr val="bg1"/>
          </a:solidFill>
          <a:ln w="76200" cmpd="thinThick">
            <a:solidFill>
              <a:srgbClr val="E9A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r>
              <a:rPr lang="en-US" sz="2000" dirty="0" smtClean="0">
                <a:solidFill>
                  <a:schemeClr val="tx1">
                    <a:lumMod val="75000"/>
                    <a:lumOff val="25000"/>
                  </a:schemeClr>
                </a:solidFill>
              </a:rPr>
              <a:t>Elevation</a:t>
            </a:r>
          </a:p>
          <a:p>
            <a:pPr marL="285750" indent="-285750">
              <a:buFont typeface="Wingdings" panose="05000000000000000000" pitchFamily="2" charset="2"/>
              <a:buChar char="Ø"/>
            </a:pPr>
            <a:r>
              <a:rPr lang="en-US" sz="2000" dirty="0" smtClean="0">
                <a:solidFill>
                  <a:schemeClr val="tx1">
                    <a:lumMod val="75000"/>
                    <a:lumOff val="25000"/>
                  </a:schemeClr>
                </a:solidFill>
              </a:rPr>
              <a:t>Average Winter Temperature</a:t>
            </a:r>
          </a:p>
          <a:p>
            <a:pPr marL="285750" indent="-285750">
              <a:buFont typeface="Wingdings" panose="05000000000000000000" pitchFamily="2" charset="2"/>
              <a:buChar char="Ø"/>
            </a:pPr>
            <a:r>
              <a:rPr lang="en-US" sz="2000" dirty="0" smtClean="0">
                <a:solidFill>
                  <a:schemeClr val="tx1">
                    <a:lumMod val="75000"/>
                    <a:lumOff val="25000"/>
                  </a:schemeClr>
                </a:solidFill>
              </a:rPr>
              <a:t>Solar Radiation</a:t>
            </a:r>
          </a:p>
          <a:p>
            <a:pPr marL="285750" indent="-285750">
              <a:buFont typeface="Wingdings" panose="05000000000000000000" pitchFamily="2" charset="2"/>
              <a:buChar char="Ø"/>
            </a:pPr>
            <a:r>
              <a:rPr lang="en-US" sz="2000" dirty="0" smtClean="0">
                <a:solidFill>
                  <a:schemeClr val="tx1">
                    <a:lumMod val="75000"/>
                    <a:lumOff val="25000"/>
                  </a:schemeClr>
                </a:solidFill>
              </a:rPr>
              <a:t>Terra MODIS Band 7</a:t>
            </a:r>
          </a:p>
          <a:p>
            <a:pPr marL="285750" indent="-285750">
              <a:buFont typeface="Wingdings" panose="05000000000000000000" pitchFamily="2" charset="2"/>
              <a:buChar char="Ø"/>
            </a:pPr>
            <a:r>
              <a:rPr lang="en-US" sz="2000" dirty="0" smtClean="0">
                <a:solidFill>
                  <a:schemeClr val="tx1">
                    <a:lumMod val="75000"/>
                    <a:lumOff val="25000"/>
                  </a:schemeClr>
                </a:solidFill>
              </a:rPr>
              <a:t>GLC Forest Cover</a:t>
            </a:r>
          </a:p>
          <a:p>
            <a:pPr marL="285750" indent="-285750">
              <a:buFont typeface="Wingdings" panose="05000000000000000000" pitchFamily="2" charset="2"/>
              <a:buChar char="Ø"/>
            </a:pPr>
            <a:r>
              <a:rPr lang="en-US" sz="2000" dirty="0" smtClean="0">
                <a:solidFill>
                  <a:schemeClr val="tx1">
                    <a:lumMod val="75000"/>
                    <a:lumOff val="25000"/>
                  </a:schemeClr>
                </a:solidFill>
              </a:rPr>
              <a:t>Mean Summer Precipitation</a:t>
            </a:r>
          </a:p>
          <a:p>
            <a:pPr marL="285750" indent="-285750">
              <a:buFont typeface="Wingdings" panose="05000000000000000000" pitchFamily="2" charset="2"/>
              <a:buChar char="Ø"/>
            </a:pPr>
            <a:r>
              <a:rPr lang="en-US" sz="2000" dirty="0" smtClean="0">
                <a:solidFill>
                  <a:schemeClr val="tx1">
                    <a:lumMod val="75000"/>
                    <a:lumOff val="25000"/>
                  </a:schemeClr>
                </a:solidFill>
              </a:rPr>
              <a:t>Average Temperature of Summer</a:t>
            </a:r>
          </a:p>
          <a:p>
            <a:pPr marL="285750" indent="-285750">
              <a:buFont typeface="Wingdings" panose="05000000000000000000" pitchFamily="2" charset="2"/>
              <a:buChar char="Ø"/>
            </a:pPr>
            <a:r>
              <a:rPr lang="en-US" sz="2000" dirty="0" smtClean="0">
                <a:solidFill>
                  <a:schemeClr val="tx1">
                    <a:lumMod val="75000"/>
                    <a:lumOff val="25000"/>
                  </a:schemeClr>
                </a:solidFill>
              </a:rPr>
              <a:t>Tasseled Cap Greenness</a:t>
            </a:r>
          </a:p>
          <a:p>
            <a:pPr marL="285750" indent="-285750">
              <a:buFont typeface="Wingdings" panose="05000000000000000000" pitchFamily="2" charset="2"/>
              <a:buChar char="Ø"/>
            </a:pPr>
            <a:r>
              <a:rPr lang="en-US" sz="2000" dirty="0" smtClean="0">
                <a:solidFill>
                  <a:schemeClr val="tx1">
                    <a:lumMod val="75000"/>
                    <a:lumOff val="25000"/>
                  </a:schemeClr>
                </a:solidFill>
              </a:rPr>
              <a:t>Terra MODIS Band 3</a:t>
            </a:r>
          </a:p>
          <a:p>
            <a:pPr marL="285750" indent="-285750">
              <a:buFont typeface="Wingdings" panose="05000000000000000000" pitchFamily="2" charset="2"/>
              <a:buChar char="Ø"/>
            </a:pPr>
            <a:r>
              <a:rPr lang="en-US" sz="2000" dirty="0" smtClean="0">
                <a:solidFill>
                  <a:schemeClr val="tx1">
                    <a:lumMod val="75000"/>
                    <a:lumOff val="25000"/>
                  </a:schemeClr>
                </a:solidFill>
              </a:rPr>
              <a:t>Tasseled Cap Wetness</a:t>
            </a:r>
            <a:endParaRPr lang="en-US" sz="2000" dirty="0">
              <a:solidFill>
                <a:schemeClr val="tx1">
                  <a:lumMod val="75000"/>
                  <a:lumOff val="25000"/>
                </a:schemeClr>
              </a:solidFill>
            </a:endParaRPr>
          </a:p>
        </p:txBody>
      </p:sp>
      <p:sp>
        <p:nvSpPr>
          <p:cNvPr id="32" name="Rounded Rectangle 31"/>
          <p:cNvSpPr/>
          <p:nvPr/>
        </p:nvSpPr>
        <p:spPr>
          <a:xfrm>
            <a:off x="6453739" y="2096159"/>
            <a:ext cx="4959932" cy="4353750"/>
          </a:xfrm>
          <a:prstGeom prst="roundRect">
            <a:avLst/>
          </a:prstGeom>
          <a:solidFill>
            <a:schemeClr val="bg1"/>
          </a:solidFill>
          <a:ln w="76200" cmpd="thinThick">
            <a:solidFill>
              <a:srgbClr val="E9A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r>
              <a:rPr lang="en-US" sz="2000" dirty="0" smtClean="0">
                <a:solidFill>
                  <a:schemeClr val="tx1">
                    <a:lumMod val="75000"/>
                    <a:lumOff val="25000"/>
                  </a:schemeClr>
                </a:solidFill>
              </a:rPr>
              <a:t>Elevation</a:t>
            </a:r>
          </a:p>
          <a:p>
            <a:pPr marL="285750" indent="-285750">
              <a:buFont typeface="Wingdings" panose="05000000000000000000" pitchFamily="2" charset="2"/>
              <a:buChar char="Ø"/>
            </a:pPr>
            <a:r>
              <a:rPr lang="en-US" sz="2000" dirty="0" smtClean="0">
                <a:solidFill>
                  <a:schemeClr val="tx1">
                    <a:lumMod val="75000"/>
                    <a:lumOff val="25000"/>
                  </a:schemeClr>
                </a:solidFill>
              </a:rPr>
              <a:t>Average Winter Temperature</a:t>
            </a:r>
          </a:p>
          <a:p>
            <a:pPr marL="285750" indent="-285750">
              <a:buFont typeface="Wingdings" panose="05000000000000000000" pitchFamily="2" charset="2"/>
              <a:buChar char="Ø"/>
            </a:pPr>
            <a:r>
              <a:rPr lang="en-US" sz="2000" dirty="0" smtClean="0">
                <a:solidFill>
                  <a:schemeClr val="tx1">
                    <a:lumMod val="75000"/>
                    <a:lumOff val="25000"/>
                  </a:schemeClr>
                </a:solidFill>
              </a:rPr>
              <a:t>Terra MODIS Band 7</a:t>
            </a:r>
          </a:p>
          <a:p>
            <a:pPr marL="285750" indent="-285750">
              <a:buFont typeface="Wingdings" panose="05000000000000000000" pitchFamily="2" charset="2"/>
              <a:buChar char="Ø"/>
            </a:pPr>
            <a:r>
              <a:rPr lang="en-US" sz="2000" dirty="0" smtClean="0">
                <a:solidFill>
                  <a:schemeClr val="tx1">
                    <a:lumMod val="75000"/>
                    <a:lumOff val="25000"/>
                  </a:schemeClr>
                </a:solidFill>
              </a:rPr>
              <a:t>Average Summer Temperature</a:t>
            </a:r>
          </a:p>
          <a:p>
            <a:pPr marL="285750" indent="-285750">
              <a:buFont typeface="Wingdings" panose="05000000000000000000" pitchFamily="2" charset="2"/>
              <a:buChar char="Ø"/>
            </a:pPr>
            <a:r>
              <a:rPr lang="en-US" sz="2000" dirty="0" smtClean="0">
                <a:solidFill>
                  <a:schemeClr val="tx1">
                    <a:lumMod val="75000"/>
                    <a:lumOff val="25000"/>
                  </a:schemeClr>
                </a:solidFill>
              </a:rPr>
              <a:t>Solar Radiation</a:t>
            </a:r>
          </a:p>
          <a:p>
            <a:pPr marL="285750" indent="-285750">
              <a:buFont typeface="Wingdings" panose="05000000000000000000" pitchFamily="2" charset="2"/>
              <a:buChar char="Ø"/>
            </a:pPr>
            <a:r>
              <a:rPr lang="en-US" sz="2000" dirty="0" smtClean="0">
                <a:solidFill>
                  <a:schemeClr val="tx1">
                    <a:lumMod val="75000"/>
                    <a:lumOff val="25000"/>
                  </a:schemeClr>
                </a:solidFill>
              </a:rPr>
              <a:t>Mean Summer Precipitation</a:t>
            </a:r>
          </a:p>
          <a:p>
            <a:pPr marL="285750" indent="-285750">
              <a:buFont typeface="Wingdings" panose="05000000000000000000" pitchFamily="2" charset="2"/>
              <a:buChar char="Ø"/>
            </a:pPr>
            <a:r>
              <a:rPr lang="en-US" sz="2000" dirty="0" smtClean="0">
                <a:solidFill>
                  <a:schemeClr val="tx1">
                    <a:lumMod val="75000"/>
                    <a:lumOff val="25000"/>
                  </a:schemeClr>
                </a:solidFill>
              </a:rPr>
              <a:t>Tasseled Cap Greenness</a:t>
            </a:r>
          </a:p>
          <a:p>
            <a:pPr marL="285750" indent="-285750">
              <a:buFont typeface="Wingdings" panose="05000000000000000000" pitchFamily="2" charset="2"/>
              <a:buChar char="Ø"/>
            </a:pPr>
            <a:r>
              <a:rPr lang="en-US" sz="2000" dirty="0" smtClean="0">
                <a:solidFill>
                  <a:schemeClr val="tx1">
                    <a:lumMod val="75000"/>
                    <a:lumOff val="25000"/>
                  </a:schemeClr>
                </a:solidFill>
              </a:rPr>
              <a:t>GLC Forest Cover</a:t>
            </a:r>
          </a:p>
          <a:p>
            <a:pPr marL="285750" indent="-285750">
              <a:buFont typeface="Wingdings" panose="05000000000000000000" pitchFamily="2" charset="2"/>
              <a:buChar char="Ø"/>
            </a:pPr>
            <a:r>
              <a:rPr lang="en-US" sz="2000" dirty="0" smtClean="0">
                <a:solidFill>
                  <a:schemeClr val="tx1">
                    <a:lumMod val="75000"/>
                    <a:lumOff val="25000"/>
                  </a:schemeClr>
                </a:solidFill>
              </a:rPr>
              <a:t>Tasseled Cap Wetness</a:t>
            </a:r>
          </a:p>
          <a:p>
            <a:pPr marL="285750" indent="-285750">
              <a:buFont typeface="Wingdings" panose="05000000000000000000" pitchFamily="2" charset="2"/>
              <a:buChar char="Ø"/>
            </a:pPr>
            <a:r>
              <a:rPr lang="en-US" sz="2000" dirty="0" smtClean="0">
                <a:solidFill>
                  <a:schemeClr val="tx1">
                    <a:lumMod val="75000"/>
                    <a:lumOff val="25000"/>
                  </a:schemeClr>
                </a:solidFill>
              </a:rPr>
              <a:t>Terra MODIS Band 3</a:t>
            </a:r>
            <a:endParaRPr lang="en-US" sz="2000" dirty="0">
              <a:solidFill>
                <a:schemeClr val="tx1">
                  <a:lumMod val="75000"/>
                  <a:lumOff val="25000"/>
                </a:schemeClr>
              </a:solidFill>
            </a:endParaRPr>
          </a:p>
        </p:txBody>
      </p:sp>
    </p:spTree>
    <p:extLst>
      <p:ext uri="{BB962C8B-B14F-4D97-AF65-F5344CB8AC3E}">
        <p14:creationId xmlns:p14="http://schemas.microsoft.com/office/powerpoint/2010/main" val="30533247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p:cNvGrpSpPr>
            <a:grpSpLocks noChangeAspect="1"/>
          </p:cNvGrpSpPr>
          <p:nvPr/>
        </p:nvGrpSpPr>
        <p:grpSpPr>
          <a:xfrm>
            <a:off x="6593160" y="1358874"/>
            <a:ext cx="5377778" cy="4815454"/>
            <a:chOff x="1293477" y="1132655"/>
            <a:chExt cx="4683673" cy="4193929"/>
          </a:xfrm>
        </p:grpSpPr>
        <p:pic>
          <p:nvPicPr>
            <p:cNvPr id="45" name="Picture 44"/>
            <p:cNvPicPr>
              <a:picLocks noChangeAspect="1"/>
            </p:cNvPicPr>
            <p:nvPr/>
          </p:nvPicPr>
          <p:blipFill>
            <a:blip r:embed="rId3"/>
            <a:stretch>
              <a:fillRect/>
            </a:stretch>
          </p:blipFill>
          <p:spPr>
            <a:xfrm>
              <a:off x="1293477" y="1132655"/>
              <a:ext cx="4660401" cy="2453645"/>
            </a:xfrm>
            <a:prstGeom prst="rect">
              <a:avLst/>
            </a:prstGeom>
          </p:spPr>
        </p:pic>
        <p:pic>
          <p:nvPicPr>
            <p:cNvPr id="46" name="Picture 45"/>
            <p:cNvPicPr>
              <a:picLocks noChangeAspect="1"/>
            </p:cNvPicPr>
            <p:nvPr/>
          </p:nvPicPr>
          <p:blipFill>
            <a:blip r:embed="rId4"/>
            <a:stretch>
              <a:fillRect/>
            </a:stretch>
          </p:blipFill>
          <p:spPr>
            <a:xfrm>
              <a:off x="2210724" y="3422211"/>
              <a:ext cx="3766426" cy="1904373"/>
            </a:xfrm>
            <a:prstGeom prst="rect">
              <a:avLst/>
            </a:prstGeom>
          </p:spPr>
        </p:pic>
      </p:grpSp>
      <p:grpSp>
        <p:nvGrpSpPr>
          <p:cNvPr id="41" name="Group 40"/>
          <p:cNvGrpSpPr>
            <a:grpSpLocks noChangeAspect="1"/>
          </p:cNvGrpSpPr>
          <p:nvPr/>
        </p:nvGrpSpPr>
        <p:grpSpPr>
          <a:xfrm>
            <a:off x="95469" y="1234361"/>
            <a:ext cx="5464739" cy="4999955"/>
            <a:chOff x="4811873" y="639689"/>
            <a:chExt cx="4660401" cy="4223861"/>
          </a:xfrm>
        </p:grpSpPr>
        <p:pic>
          <p:nvPicPr>
            <p:cNvPr id="42" name="Picture 41"/>
            <p:cNvPicPr>
              <a:picLocks noChangeAspect="1"/>
            </p:cNvPicPr>
            <p:nvPr/>
          </p:nvPicPr>
          <p:blipFill>
            <a:blip r:embed="rId5"/>
            <a:stretch>
              <a:fillRect/>
            </a:stretch>
          </p:blipFill>
          <p:spPr>
            <a:xfrm>
              <a:off x="4811873" y="639689"/>
              <a:ext cx="4660401" cy="2709678"/>
            </a:xfrm>
            <a:prstGeom prst="rect">
              <a:avLst/>
            </a:prstGeom>
          </p:spPr>
        </p:pic>
        <p:pic>
          <p:nvPicPr>
            <p:cNvPr id="43" name="Picture 42"/>
            <p:cNvPicPr>
              <a:picLocks noChangeAspect="1"/>
            </p:cNvPicPr>
            <p:nvPr/>
          </p:nvPicPr>
          <p:blipFill rotWithShape="1">
            <a:blip r:embed="rId6"/>
            <a:srcRect l="17199"/>
            <a:stretch/>
          </p:blipFill>
          <p:spPr>
            <a:xfrm>
              <a:off x="8060620" y="3080466"/>
              <a:ext cx="1082707" cy="1783084"/>
            </a:xfrm>
            <a:prstGeom prst="rect">
              <a:avLst/>
            </a:prstGeom>
          </p:spPr>
        </p:pic>
      </p:grpSp>
      <p:sp>
        <p:nvSpPr>
          <p:cNvPr id="5" name="Title 1"/>
          <p:cNvSpPr>
            <a:spLocks noGrp="1"/>
          </p:cNvSpPr>
          <p:nvPr>
            <p:ph type="title"/>
          </p:nvPr>
        </p:nvSpPr>
        <p:spPr>
          <a:xfrm>
            <a:off x="1444174" y="182554"/>
            <a:ext cx="9232900" cy="1143000"/>
          </a:xfrm>
        </p:spPr>
        <p:txBody>
          <a:bodyPr>
            <a:noAutofit/>
          </a:bodyPr>
          <a:lstStyle/>
          <a:p>
            <a:pPr algn="ctr"/>
            <a:r>
              <a:rPr lang="en-US" sz="4400" dirty="0"/>
              <a:t>Alaska Scale Results:</a:t>
            </a:r>
            <a:br>
              <a:rPr lang="en-US" sz="4400" dirty="0"/>
            </a:br>
            <a:r>
              <a:rPr lang="en-US" sz="4400" dirty="0"/>
              <a:t>Reed Canarygrass</a:t>
            </a:r>
          </a:p>
        </p:txBody>
      </p:sp>
      <p:cxnSp>
        <p:nvCxnSpPr>
          <p:cNvPr id="9" name="Straight Connector 8"/>
          <p:cNvCxnSpPr/>
          <p:nvPr/>
        </p:nvCxnSpPr>
        <p:spPr>
          <a:xfrm flipV="1">
            <a:off x="272317" y="2048018"/>
            <a:ext cx="0" cy="2782669"/>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Rounded Rectangle 50"/>
          <p:cNvSpPr/>
          <p:nvPr/>
        </p:nvSpPr>
        <p:spPr>
          <a:xfrm>
            <a:off x="8131194" y="5307461"/>
            <a:ext cx="3089257" cy="1406141"/>
          </a:xfrm>
          <a:prstGeom prst="roundRect">
            <a:avLst/>
          </a:prstGeom>
          <a:noFill/>
          <a:ln w="76200" cmpd="thinThick">
            <a:solidFill>
              <a:srgbClr val="E9A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a:p>
            <a:pPr algn="ctr"/>
            <a:r>
              <a:rPr lang="en-US" b="1" dirty="0">
                <a:solidFill>
                  <a:schemeClr val="tx1">
                    <a:lumMod val="75000"/>
                    <a:lumOff val="25000"/>
                  </a:schemeClr>
                </a:solidFill>
              </a:rPr>
              <a:t>AUC (</a:t>
            </a:r>
            <a:r>
              <a:rPr lang="en-US" b="1" dirty="0" smtClean="0">
                <a:solidFill>
                  <a:schemeClr val="tx1">
                    <a:lumMod val="75000"/>
                    <a:lumOff val="25000"/>
                  </a:schemeClr>
                </a:solidFill>
              </a:rPr>
              <a:t>Train </a:t>
            </a:r>
            <a:r>
              <a:rPr lang="en-US" b="1" dirty="0">
                <a:solidFill>
                  <a:schemeClr val="tx1">
                    <a:lumMod val="75000"/>
                    <a:lumOff val="25000"/>
                  </a:schemeClr>
                </a:solidFill>
              </a:rPr>
              <a:t>/ CV): </a:t>
            </a:r>
          </a:p>
          <a:p>
            <a:pPr algn="ctr"/>
            <a:r>
              <a:rPr lang="en-US" dirty="0">
                <a:solidFill>
                  <a:schemeClr val="tx1">
                    <a:lumMod val="75000"/>
                    <a:lumOff val="25000"/>
                  </a:schemeClr>
                </a:solidFill>
              </a:rPr>
              <a:t>0.924 / 0.914</a:t>
            </a:r>
          </a:p>
          <a:p>
            <a:pPr algn="ctr"/>
            <a:r>
              <a:rPr lang="en-US" b="1" dirty="0">
                <a:solidFill>
                  <a:schemeClr val="tx1">
                    <a:lumMod val="75000"/>
                    <a:lumOff val="25000"/>
                  </a:schemeClr>
                </a:solidFill>
              </a:rPr>
              <a:t>% Correctly Classified (</a:t>
            </a:r>
            <a:r>
              <a:rPr lang="en-US" b="1" dirty="0" smtClean="0">
                <a:solidFill>
                  <a:schemeClr val="tx1">
                    <a:lumMod val="75000"/>
                    <a:lumOff val="25000"/>
                  </a:schemeClr>
                </a:solidFill>
              </a:rPr>
              <a:t>Train/CV</a:t>
            </a:r>
            <a:r>
              <a:rPr lang="en-US" b="1" dirty="0">
                <a:solidFill>
                  <a:schemeClr val="tx1">
                    <a:lumMod val="75000"/>
                    <a:lumOff val="25000"/>
                  </a:schemeClr>
                </a:solidFill>
              </a:rPr>
              <a:t>): </a:t>
            </a:r>
            <a:r>
              <a:rPr lang="en-US" dirty="0">
                <a:solidFill>
                  <a:schemeClr val="tx1">
                    <a:lumMod val="75000"/>
                    <a:lumOff val="25000"/>
                  </a:schemeClr>
                </a:solidFill>
              </a:rPr>
              <a:t>85.3/ 84.6</a:t>
            </a:r>
          </a:p>
          <a:p>
            <a:pPr algn="ctr"/>
            <a:endParaRPr lang="en-US" b="1" dirty="0">
              <a:solidFill>
                <a:schemeClr val="bg2">
                  <a:lumMod val="90000"/>
                </a:schemeClr>
              </a:solidFill>
            </a:endParaRPr>
          </a:p>
        </p:txBody>
      </p:sp>
      <p:grpSp>
        <p:nvGrpSpPr>
          <p:cNvPr id="3" name="Group 2"/>
          <p:cNvGrpSpPr/>
          <p:nvPr/>
        </p:nvGrpSpPr>
        <p:grpSpPr>
          <a:xfrm>
            <a:off x="5190596" y="2336025"/>
            <a:ext cx="3361153" cy="2321120"/>
            <a:chOff x="-11089" y="2910180"/>
            <a:chExt cx="3361153" cy="2321120"/>
          </a:xfrm>
        </p:grpSpPr>
        <p:grpSp>
          <p:nvGrpSpPr>
            <p:cNvPr id="56" name="Group 55"/>
            <p:cNvGrpSpPr/>
            <p:nvPr/>
          </p:nvGrpSpPr>
          <p:grpSpPr>
            <a:xfrm>
              <a:off x="202007" y="3506194"/>
              <a:ext cx="1556672" cy="1223695"/>
              <a:chOff x="5611652" y="2828239"/>
              <a:chExt cx="1556672" cy="1223695"/>
            </a:xfrm>
          </p:grpSpPr>
          <p:grpSp>
            <p:nvGrpSpPr>
              <p:cNvPr id="57" name="Group 56"/>
              <p:cNvGrpSpPr/>
              <p:nvPr/>
            </p:nvGrpSpPr>
            <p:grpSpPr>
              <a:xfrm>
                <a:off x="5611652" y="2890149"/>
                <a:ext cx="331248" cy="1074074"/>
                <a:chOff x="1980610" y="2773962"/>
                <a:chExt cx="331248" cy="1074074"/>
              </a:xfrm>
            </p:grpSpPr>
            <p:pic>
              <p:nvPicPr>
                <p:cNvPr id="62" name="Picture 61"/>
                <p:cNvPicPr>
                  <a:picLocks noChangeAspect="1"/>
                </p:cNvPicPr>
                <p:nvPr/>
              </p:nvPicPr>
              <p:blipFill rotWithShape="1">
                <a:blip r:embed="rId7" cstate="print">
                  <a:extLst>
                    <a:ext uri="{28A0092B-C50C-407E-A947-70E740481C1C}">
                      <a14:useLocalDpi xmlns:a14="http://schemas.microsoft.com/office/drawing/2010/main" val="0"/>
                    </a:ext>
                  </a:extLst>
                </a:blip>
                <a:srcRect l="6084" t="70334" r="92004" b="28221"/>
                <a:stretch/>
              </p:blipFill>
              <p:spPr>
                <a:xfrm>
                  <a:off x="1983185" y="3668072"/>
                  <a:ext cx="317403" cy="179964"/>
                </a:xfrm>
                <a:prstGeom prst="rect">
                  <a:avLst/>
                </a:prstGeom>
              </p:spPr>
            </p:pic>
            <p:pic>
              <p:nvPicPr>
                <p:cNvPr id="63" name="Picture 62"/>
                <p:cNvPicPr>
                  <a:picLocks noChangeAspect="1"/>
                </p:cNvPicPr>
                <p:nvPr/>
              </p:nvPicPr>
              <p:blipFill rotWithShape="1">
                <a:blip r:embed="rId7" cstate="print">
                  <a:extLst>
                    <a:ext uri="{28A0092B-C50C-407E-A947-70E740481C1C}">
                      <a14:useLocalDpi xmlns:a14="http://schemas.microsoft.com/office/drawing/2010/main" val="0"/>
                    </a:ext>
                  </a:extLst>
                </a:blip>
                <a:srcRect l="6121" t="68791" r="92115" b="29692"/>
                <a:stretch/>
              </p:blipFill>
              <p:spPr>
                <a:xfrm>
                  <a:off x="1993883" y="3375437"/>
                  <a:ext cx="299730" cy="193163"/>
                </a:xfrm>
                <a:prstGeom prst="rect">
                  <a:avLst/>
                </a:prstGeom>
              </p:spPr>
            </p:pic>
            <p:pic>
              <p:nvPicPr>
                <p:cNvPr id="64" name="Picture 63"/>
                <p:cNvPicPr>
                  <a:picLocks noChangeAspect="1"/>
                </p:cNvPicPr>
                <p:nvPr/>
              </p:nvPicPr>
              <p:blipFill rotWithShape="1">
                <a:blip r:embed="rId7" cstate="print">
                  <a:extLst>
                    <a:ext uri="{28A0092B-C50C-407E-A947-70E740481C1C}">
                      <a14:useLocalDpi xmlns:a14="http://schemas.microsoft.com/office/drawing/2010/main" val="0"/>
                    </a:ext>
                  </a:extLst>
                </a:blip>
                <a:srcRect l="6084" t="65537" r="92011" b="32821"/>
                <a:stretch/>
              </p:blipFill>
              <p:spPr>
                <a:xfrm>
                  <a:off x="1987750" y="2773962"/>
                  <a:ext cx="323348" cy="209092"/>
                </a:xfrm>
                <a:prstGeom prst="rect">
                  <a:avLst/>
                </a:prstGeom>
              </p:spPr>
            </p:pic>
            <p:pic>
              <p:nvPicPr>
                <p:cNvPr id="65" name="Picture 64"/>
                <p:cNvPicPr>
                  <a:picLocks noChangeAspect="1"/>
                </p:cNvPicPr>
                <p:nvPr/>
              </p:nvPicPr>
              <p:blipFill rotWithShape="1">
                <a:blip r:embed="rId7" cstate="print">
                  <a:extLst>
                    <a:ext uri="{28A0092B-C50C-407E-A947-70E740481C1C}">
                      <a14:useLocalDpi xmlns:a14="http://schemas.microsoft.com/office/drawing/2010/main" val="0"/>
                    </a:ext>
                  </a:extLst>
                </a:blip>
                <a:srcRect l="6061" t="67269" r="91978" b="31319"/>
                <a:stretch/>
              </p:blipFill>
              <p:spPr>
                <a:xfrm>
                  <a:off x="1980610" y="3099475"/>
                  <a:ext cx="331248" cy="178876"/>
                </a:xfrm>
                <a:prstGeom prst="rect">
                  <a:avLst/>
                </a:prstGeom>
              </p:spPr>
            </p:pic>
          </p:grpSp>
          <p:sp>
            <p:nvSpPr>
              <p:cNvPr id="58" name="TextBox 57"/>
              <p:cNvSpPr txBox="1"/>
              <p:nvPr/>
            </p:nvSpPr>
            <p:spPr>
              <a:xfrm>
                <a:off x="5871382" y="2828239"/>
                <a:ext cx="1164883" cy="338554"/>
              </a:xfrm>
              <a:prstGeom prst="rect">
                <a:avLst/>
              </a:prstGeom>
              <a:noFill/>
            </p:spPr>
            <p:txBody>
              <a:bodyPr wrap="square" rtlCol="0">
                <a:spAutoFit/>
              </a:bodyPr>
              <a:lstStyle/>
              <a:p>
                <a:r>
                  <a:rPr lang="en-US" sz="1600" dirty="0">
                    <a:latin typeface="Century Gothic" panose="020B0502020202020204" pitchFamily="34" charset="0"/>
                  </a:rPr>
                  <a:t>Very low</a:t>
                </a:r>
              </a:p>
            </p:txBody>
          </p:sp>
          <p:sp>
            <p:nvSpPr>
              <p:cNvPr id="59" name="TextBox 58"/>
              <p:cNvSpPr txBox="1"/>
              <p:nvPr/>
            </p:nvSpPr>
            <p:spPr>
              <a:xfrm>
                <a:off x="5873663" y="3136715"/>
                <a:ext cx="611419" cy="338554"/>
              </a:xfrm>
              <a:prstGeom prst="rect">
                <a:avLst/>
              </a:prstGeom>
              <a:noFill/>
            </p:spPr>
            <p:txBody>
              <a:bodyPr wrap="square" rtlCol="0">
                <a:spAutoFit/>
              </a:bodyPr>
              <a:lstStyle/>
              <a:p>
                <a:r>
                  <a:rPr lang="en-US" sz="1600" dirty="0">
                    <a:latin typeface="Century Gothic" panose="020B0502020202020204" pitchFamily="34" charset="0"/>
                  </a:rPr>
                  <a:t>Low</a:t>
                </a:r>
              </a:p>
            </p:txBody>
          </p:sp>
          <p:sp>
            <p:nvSpPr>
              <p:cNvPr id="60" name="TextBox 59"/>
              <p:cNvSpPr txBox="1"/>
              <p:nvPr/>
            </p:nvSpPr>
            <p:spPr>
              <a:xfrm>
                <a:off x="5866791" y="3417233"/>
                <a:ext cx="1301533" cy="338554"/>
              </a:xfrm>
              <a:prstGeom prst="rect">
                <a:avLst/>
              </a:prstGeom>
              <a:noFill/>
            </p:spPr>
            <p:txBody>
              <a:bodyPr wrap="square" rtlCol="0">
                <a:spAutoFit/>
              </a:bodyPr>
              <a:lstStyle/>
              <a:p>
                <a:r>
                  <a:rPr lang="en-US" sz="1600" dirty="0">
                    <a:latin typeface="Century Gothic" panose="020B0502020202020204" pitchFamily="34" charset="0"/>
                  </a:rPr>
                  <a:t>Moderate</a:t>
                </a:r>
              </a:p>
            </p:txBody>
          </p:sp>
          <p:sp>
            <p:nvSpPr>
              <p:cNvPr id="61" name="TextBox 60"/>
              <p:cNvSpPr txBox="1"/>
              <p:nvPr/>
            </p:nvSpPr>
            <p:spPr>
              <a:xfrm>
                <a:off x="5858649" y="3713380"/>
                <a:ext cx="780296" cy="338554"/>
              </a:xfrm>
              <a:prstGeom prst="rect">
                <a:avLst/>
              </a:prstGeom>
              <a:noFill/>
            </p:spPr>
            <p:txBody>
              <a:bodyPr wrap="square" rtlCol="0">
                <a:spAutoFit/>
              </a:bodyPr>
              <a:lstStyle/>
              <a:p>
                <a:r>
                  <a:rPr lang="en-US" sz="1600" dirty="0">
                    <a:latin typeface="Century Gothic" panose="020B0502020202020204" pitchFamily="34" charset="0"/>
                  </a:rPr>
                  <a:t>High</a:t>
                </a:r>
              </a:p>
            </p:txBody>
          </p:sp>
        </p:grpSp>
        <p:sp>
          <p:nvSpPr>
            <p:cNvPr id="66" name="TextBox 65"/>
            <p:cNvSpPr txBox="1"/>
            <p:nvPr/>
          </p:nvSpPr>
          <p:spPr>
            <a:xfrm>
              <a:off x="-11089" y="2910180"/>
              <a:ext cx="3361153" cy="646331"/>
            </a:xfrm>
            <a:prstGeom prst="rect">
              <a:avLst/>
            </a:prstGeom>
            <a:noFill/>
          </p:spPr>
          <p:txBody>
            <a:bodyPr wrap="square" rtlCol="0">
              <a:spAutoFit/>
            </a:bodyPr>
            <a:lstStyle/>
            <a:p>
              <a:pPr algn="ctr"/>
              <a:r>
                <a:rPr lang="en-US" b="1" dirty="0">
                  <a:latin typeface="Century Gothic" panose="020B0502020202020204" pitchFamily="34" charset="0"/>
                </a:rPr>
                <a:t>Relative Probability of Reed Canarygrass Habitat</a:t>
              </a:r>
            </a:p>
          </p:txBody>
        </p:sp>
        <p:grpSp>
          <p:nvGrpSpPr>
            <p:cNvPr id="71" name="Group 70"/>
            <p:cNvGrpSpPr/>
            <p:nvPr/>
          </p:nvGrpSpPr>
          <p:grpSpPr>
            <a:xfrm>
              <a:off x="198899" y="4646525"/>
              <a:ext cx="2042607" cy="584775"/>
              <a:chOff x="5638044" y="3152302"/>
              <a:chExt cx="1848156" cy="584775"/>
            </a:xfrm>
          </p:grpSpPr>
          <p:pic>
            <p:nvPicPr>
              <p:cNvPr id="72" name="Picture 71"/>
              <p:cNvPicPr>
                <a:picLocks noChangeAspect="1"/>
              </p:cNvPicPr>
              <p:nvPr/>
            </p:nvPicPr>
            <p:blipFill rotWithShape="1">
              <a:blip r:embed="rId8" cstate="print">
                <a:extLst>
                  <a:ext uri="{28A0092B-C50C-407E-A947-70E740481C1C}">
                    <a14:useLocalDpi xmlns:a14="http://schemas.microsoft.com/office/drawing/2010/main" val="0"/>
                  </a:ext>
                </a:extLst>
              </a:blip>
              <a:srcRect l="6159" t="61160" r="92013" b="37430"/>
              <a:stretch/>
            </p:blipFill>
            <p:spPr>
              <a:xfrm>
                <a:off x="5638044" y="3260690"/>
                <a:ext cx="287028" cy="165954"/>
              </a:xfrm>
              <a:prstGeom prst="rect">
                <a:avLst/>
              </a:prstGeom>
            </p:spPr>
          </p:pic>
          <p:sp>
            <p:nvSpPr>
              <p:cNvPr id="73" name="TextBox 72"/>
              <p:cNvSpPr txBox="1"/>
              <p:nvPr/>
            </p:nvSpPr>
            <p:spPr>
              <a:xfrm>
                <a:off x="5885646" y="3152302"/>
                <a:ext cx="1600554" cy="584775"/>
              </a:xfrm>
              <a:prstGeom prst="rect">
                <a:avLst/>
              </a:prstGeom>
              <a:noFill/>
            </p:spPr>
            <p:txBody>
              <a:bodyPr wrap="square" rtlCol="0">
                <a:spAutoFit/>
              </a:bodyPr>
              <a:lstStyle/>
              <a:p>
                <a:r>
                  <a:rPr lang="en-US" sz="1600" dirty="0">
                    <a:latin typeface="Century Gothic" panose="020B0502020202020204" pitchFamily="34" charset="0"/>
                  </a:rPr>
                  <a:t>Eliminated due to extrapolation</a:t>
                </a:r>
              </a:p>
            </p:txBody>
          </p:sp>
        </p:grpSp>
      </p:grpSp>
      <p:sp>
        <p:nvSpPr>
          <p:cNvPr id="79" name="Rounded Rectangle 78"/>
          <p:cNvSpPr/>
          <p:nvPr/>
        </p:nvSpPr>
        <p:spPr>
          <a:xfrm>
            <a:off x="6775978" y="1552968"/>
            <a:ext cx="2008014" cy="485665"/>
          </a:xfrm>
          <a:prstGeom prst="roundRect">
            <a:avLst/>
          </a:prstGeom>
          <a:solidFill>
            <a:schemeClr val="bg1"/>
          </a:solidFill>
          <a:ln w="76200" cmpd="thinThick">
            <a:solidFill>
              <a:srgbClr val="E9A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75000"/>
                    <a:lumOff val="25000"/>
                  </a:schemeClr>
                </a:solidFill>
              </a:rPr>
              <a:t>MaxEnt</a:t>
            </a:r>
            <a:endParaRPr lang="en-US" dirty="0">
              <a:solidFill>
                <a:schemeClr val="tx1">
                  <a:lumMod val="75000"/>
                  <a:lumOff val="25000"/>
                </a:schemeClr>
              </a:solidFill>
            </a:endParaRPr>
          </a:p>
        </p:txBody>
      </p:sp>
      <p:grpSp>
        <p:nvGrpSpPr>
          <p:cNvPr id="7" name="Group 6"/>
          <p:cNvGrpSpPr/>
          <p:nvPr/>
        </p:nvGrpSpPr>
        <p:grpSpPr>
          <a:xfrm>
            <a:off x="3748432" y="6277593"/>
            <a:ext cx="2444796" cy="510003"/>
            <a:chOff x="3748432" y="6277593"/>
            <a:chExt cx="2444796" cy="510003"/>
          </a:xfrm>
        </p:grpSpPr>
        <p:pic>
          <p:nvPicPr>
            <p:cNvPr id="34" name="Picture 33"/>
            <p:cNvPicPr>
              <a:picLocks noChangeAspect="1"/>
            </p:cNvPicPr>
            <p:nvPr/>
          </p:nvPicPr>
          <p:blipFill rotWithShape="1">
            <a:blip r:embed="rId9" cstate="print">
              <a:extLst>
                <a:ext uri="{28A0092B-C50C-407E-A947-70E740481C1C}">
                  <a14:useLocalDpi xmlns:a14="http://schemas.microsoft.com/office/drawing/2010/main" val="0"/>
                </a:ext>
              </a:extLst>
            </a:blip>
            <a:srcRect l="49980" t="77299" r="38116" b="21086"/>
            <a:stretch/>
          </p:blipFill>
          <p:spPr>
            <a:xfrm>
              <a:off x="3748432" y="6522849"/>
              <a:ext cx="1711129" cy="174109"/>
            </a:xfrm>
            <a:prstGeom prst="rect">
              <a:avLst/>
            </a:prstGeom>
          </p:spPr>
        </p:pic>
        <p:sp>
          <p:nvSpPr>
            <p:cNvPr id="6" name="TextBox 5"/>
            <p:cNvSpPr txBox="1"/>
            <p:nvPr/>
          </p:nvSpPr>
          <p:spPr>
            <a:xfrm>
              <a:off x="5414094" y="6479819"/>
              <a:ext cx="779134" cy="307777"/>
            </a:xfrm>
            <a:prstGeom prst="rect">
              <a:avLst/>
            </a:prstGeom>
            <a:noFill/>
          </p:spPr>
          <p:txBody>
            <a:bodyPr wrap="square" rtlCol="0">
              <a:spAutoFit/>
            </a:bodyPr>
            <a:lstStyle/>
            <a:p>
              <a:r>
                <a:rPr lang="en-US" sz="1400" dirty="0"/>
                <a:t>miles</a:t>
              </a:r>
              <a:endParaRPr lang="en-US" sz="1000" dirty="0"/>
            </a:p>
          </p:txBody>
        </p:sp>
        <p:sp>
          <p:nvSpPr>
            <p:cNvPr id="36" name="TextBox 35"/>
            <p:cNvSpPr txBox="1"/>
            <p:nvPr/>
          </p:nvSpPr>
          <p:spPr>
            <a:xfrm>
              <a:off x="5174127" y="6277593"/>
              <a:ext cx="522229" cy="307777"/>
            </a:xfrm>
            <a:prstGeom prst="rect">
              <a:avLst/>
            </a:prstGeom>
            <a:noFill/>
          </p:spPr>
          <p:txBody>
            <a:bodyPr wrap="square" rtlCol="0">
              <a:spAutoFit/>
            </a:bodyPr>
            <a:lstStyle/>
            <a:p>
              <a:r>
                <a:rPr lang="en-US" sz="1400" dirty="0"/>
                <a:t>500</a:t>
              </a:r>
            </a:p>
          </p:txBody>
        </p:sp>
      </p:grpSp>
      <p:sp>
        <p:nvSpPr>
          <p:cNvPr id="78" name="Rounded Rectangle 77"/>
          <p:cNvSpPr/>
          <p:nvPr/>
        </p:nvSpPr>
        <p:spPr>
          <a:xfrm>
            <a:off x="386392" y="1580282"/>
            <a:ext cx="2008014" cy="485665"/>
          </a:xfrm>
          <a:prstGeom prst="roundRect">
            <a:avLst/>
          </a:prstGeom>
          <a:solidFill>
            <a:schemeClr val="bg1"/>
          </a:solidFill>
          <a:ln w="76200" cmpd="thinThick">
            <a:solidFill>
              <a:srgbClr val="E9A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75000"/>
                    <a:lumOff val="25000"/>
                  </a:schemeClr>
                </a:solidFill>
              </a:rPr>
              <a:t>Random Forest</a:t>
            </a:r>
            <a:endParaRPr lang="en-US" dirty="0">
              <a:solidFill>
                <a:schemeClr val="tx1">
                  <a:lumMod val="75000"/>
                  <a:lumOff val="25000"/>
                </a:schemeClr>
              </a:solidFill>
            </a:endParaRPr>
          </a:p>
        </p:txBody>
      </p:sp>
      <p:sp>
        <p:nvSpPr>
          <p:cNvPr id="2" name="Rounded Rectangle 1"/>
          <p:cNvSpPr/>
          <p:nvPr/>
        </p:nvSpPr>
        <p:spPr>
          <a:xfrm>
            <a:off x="276830" y="5381734"/>
            <a:ext cx="3054096" cy="1325880"/>
          </a:xfrm>
          <a:prstGeom prst="roundRect">
            <a:avLst/>
          </a:prstGeom>
          <a:noFill/>
          <a:ln w="76200" cmpd="thinThick">
            <a:solidFill>
              <a:srgbClr val="E9A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75000"/>
                    <a:lumOff val="25000"/>
                  </a:schemeClr>
                </a:solidFill>
              </a:rPr>
              <a:t>AUC (Train/ CV): </a:t>
            </a:r>
          </a:p>
          <a:p>
            <a:pPr algn="ctr"/>
            <a:r>
              <a:rPr lang="en-US" dirty="0">
                <a:solidFill>
                  <a:schemeClr val="tx1">
                    <a:lumMod val="75000"/>
                    <a:lumOff val="25000"/>
                  </a:schemeClr>
                </a:solidFill>
              </a:rPr>
              <a:t>0.941 / 0.941</a:t>
            </a:r>
          </a:p>
          <a:p>
            <a:pPr algn="ctr"/>
            <a:r>
              <a:rPr lang="en-US" b="1" dirty="0">
                <a:solidFill>
                  <a:schemeClr val="tx1">
                    <a:lumMod val="75000"/>
                    <a:lumOff val="25000"/>
                  </a:schemeClr>
                </a:solidFill>
              </a:rPr>
              <a:t>% Correctly Classified (Train/CV): </a:t>
            </a:r>
            <a:r>
              <a:rPr lang="en-US" dirty="0">
                <a:solidFill>
                  <a:schemeClr val="tx1">
                    <a:lumMod val="75000"/>
                    <a:lumOff val="25000"/>
                  </a:schemeClr>
                </a:solidFill>
              </a:rPr>
              <a:t>87.9 / 88.7</a:t>
            </a:r>
          </a:p>
        </p:txBody>
      </p:sp>
    </p:spTree>
    <p:extLst>
      <p:ext uri="{BB962C8B-B14F-4D97-AF65-F5344CB8AC3E}">
        <p14:creationId xmlns:p14="http://schemas.microsoft.com/office/powerpoint/2010/main" val="34039864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p:cNvSpPr/>
          <p:nvPr/>
        </p:nvSpPr>
        <p:spPr>
          <a:xfrm>
            <a:off x="69239" y="5086489"/>
            <a:ext cx="1229492" cy="7063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a:spLocks noGrp="1"/>
          </p:cNvSpPr>
          <p:nvPr>
            <p:ph type="title"/>
          </p:nvPr>
        </p:nvSpPr>
        <p:spPr>
          <a:xfrm>
            <a:off x="1444174" y="182554"/>
            <a:ext cx="9232900" cy="1143000"/>
          </a:xfrm>
        </p:spPr>
        <p:txBody>
          <a:bodyPr>
            <a:noAutofit/>
          </a:bodyPr>
          <a:lstStyle/>
          <a:p>
            <a:pPr algn="ctr"/>
            <a:r>
              <a:rPr lang="en-US" sz="4400" dirty="0" smtClean="0"/>
              <a:t>Alaska </a:t>
            </a:r>
            <a:r>
              <a:rPr lang="en-US" sz="4400" dirty="0"/>
              <a:t>Scale </a:t>
            </a:r>
            <a:r>
              <a:rPr lang="en-US" sz="4400" dirty="0" smtClean="0"/>
              <a:t>Predictors:</a:t>
            </a:r>
            <a:r>
              <a:rPr lang="en-US" sz="4400" dirty="0"/>
              <a:t/>
            </a:r>
            <a:br>
              <a:rPr lang="en-US" sz="4400" dirty="0"/>
            </a:br>
            <a:r>
              <a:rPr lang="en-US" sz="4400" dirty="0"/>
              <a:t>Reed Canarygrass</a:t>
            </a:r>
          </a:p>
        </p:txBody>
      </p:sp>
      <p:cxnSp>
        <p:nvCxnSpPr>
          <p:cNvPr id="9" name="Straight Connector 8"/>
          <p:cNvCxnSpPr/>
          <p:nvPr/>
        </p:nvCxnSpPr>
        <p:spPr>
          <a:xfrm flipV="1">
            <a:off x="43717" y="2096158"/>
            <a:ext cx="0" cy="2782669"/>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8" name="Rounded Rectangle 77"/>
          <p:cNvSpPr/>
          <p:nvPr/>
        </p:nvSpPr>
        <p:spPr>
          <a:xfrm>
            <a:off x="2791638" y="1496015"/>
            <a:ext cx="2008014" cy="485665"/>
          </a:xfrm>
          <a:prstGeom prst="roundRect">
            <a:avLst/>
          </a:prstGeom>
          <a:solidFill>
            <a:schemeClr val="bg1"/>
          </a:solidFill>
          <a:ln w="76200" cmpd="thinThick">
            <a:solidFill>
              <a:srgbClr val="E9A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75000"/>
                    <a:lumOff val="25000"/>
                  </a:schemeClr>
                </a:solidFill>
              </a:rPr>
              <a:t>Random Forest</a:t>
            </a:r>
            <a:endParaRPr lang="en-US" dirty="0">
              <a:solidFill>
                <a:schemeClr val="tx1">
                  <a:lumMod val="75000"/>
                  <a:lumOff val="25000"/>
                </a:schemeClr>
              </a:solidFill>
            </a:endParaRPr>
          </a:p>
        </p:txBody>
      </p:sp>
      <p:sp>
        <p:nvSpPr>
          <p:cNvPr id="79" name="Rounded Rectangle 78"/>
          <p:cNvSpPr/>
          <p:nvPr/>
        </p:nvSpPr>
        <p:spPr>
          <a:xfrm>
            <a:off x="8259289" y="1468023"/>
            <a:ext cx="2008014" cy="485665"/>
          </a:xfrm>
          <a:prstGeom prst="roundRect">
            <a:avLst/>
          </a:prstGeom>
          <a:solidFill>
            <a:schemeClr val="bg1"/>
          </a:solidFill>
          <a:ln w="76200" cmpd="thinThick">
            <a:solidFill>
              <a:srgbClr val="E9A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75000"/>
                    <a:lumOff val="25000"/>
                  </a:schemeClr>
                </a:solidFill>
              </a:rPr>
              <a:t>MaxEnt</a:t>
            </a:r>
            <a:endParaRPr lang="en-US" dirty="0">
              <a:solidFill>
                <a:schemeClr val="tx1">
                  <a:lumMod val="75000"/>
                  <a:lumOff val="25000"/>
                </a:schemeClr>
              </a:solidFill>
            </a:endParaRPr>
          </a:p>
        </p:txBody>
      </p:sp>
      <p:sp>
        <p:nvSpPr>
          <p:cNvPr id="31" name="Rounded Rectangle 30"/>
          <p:cNvSpPr/>
          <p:nvPr/>
        </p:nvSpPr>
        <p:spPr>
          <a:xfrm>
            <a:off x="718458" y="2125697"/>
            <a:ext cx="5617024" cy="4324211"/>
          </a:xfrm>
          <a:prstGeom prst="roundRect">
            <a:avLst/>
          </a:prstGeom>
          <a:solidFill>
            <a:schemeClr val="bg1"/>
          </a:solidFill>
          <a:ln w="76200" cmpd="thinThick">
            <a:solidFill>
              <a:srgbClr val="E9A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a:pPr>
            <a:r>
              <a:rPr lang="en-US" sz="2000" dirty="0" smtClean="0">
                <a:solidFill>
                  <a:schemeClr val="tx1">
                    <a:lumMod val="75000"/>
                    <a:lumOff val="25000"/>
                  </a:schemeClr>
                </a:solidFill>
              </a:rPr>
              <a:t>Degree Days Above 5 in Spring</a:t>
            </a:r>
          </a:p>
          <a:p>
            <a:pPr marL="457200" indent="-457200">
              <a:buFont typeface="+mj-lt"/>
              <a:buAutoNum type="arabicPeriod"/>
            </a:pPr>
            <a:r>
              <a:rPr lang="en-US" sz="2000" dirty="0" smtClean="0">
                <a:solidFill>
                  <a:schemeClr val="tx1">
                    <a:lumMod val="75000"/>
                    <a:lumOff val="25000"/>
                  </a:schemeClr>
                </a:solidFill>
              </a:rPr>
              <a:t>Aqua MODIS NDWI</a:t>
            </a:r>
          </a:p>
          <a:p>
            <a:pPr marL="457200" indent="-457200">
              <a:buFont typeface="+mj-lt"/>
              <a:buAutoNum type="arabicPeriod"/>
            </a:pPr>
            <a:r>
              <a:rPr lang="en-US" sz="2000" dirty="0" smtClean="0">
                <a:solidFill>
                  <a:schemeClr val="tx1">
                    <a:lumMod val="75000"/>
                    <a:lumOff val="25000"/>
                  </a:schemeClr>
                </a:solidFill>
              </a:rPr>
              <a:t>Elevation</a:t>
            </a:r>
          </a:p>
          <a:p>
            <a:pPr marL="457200" indent="-457200">
              <a:buFont typeface="+mj-lt"/>
              <a:buAutoNum type="arabicPeriod"/>
            </a:pPr>
            <a:r>
              <a:rPr lang="en-US" sz="2000" dirty="0" smtClean="0">
                <a:solidFill>
                  <a:schemeClr val="tx1">
                    <a:lumMod val="75000"/>
                    <a:lumOff val="25000"/>
                  </a:schemeClr>
                </a:solidFill>
              </a:rPr>
              <a:t>Mean Summer Precipitation</a:t>
            </a:r>
          </a:p>
          <a:p>
            <a:pPr marL="457200" indent="-457200">
              <a:buFont typeface="+mj-lt"/>
              <a:buAutoNum type="arabicPeriod"/>
            </a:pPr>
            <a:r>
              <a:rPr lang="en-US" sz="2000" dirty="0" smtClean="0">
                <a:solidFill>
                  <a:schemeClr val="tx1">
                    <a:lumMod val="75000"/>
                    <a:lumOff val="25000"/>
                  </a:schemeClr>
                </a:solidFill>
              </a:rPr>
              <a:t>Precipitation as Snow in Winter</a:t>
            </a:r>
          </a:p>
          <a:p>
            <a:pPr marL="457200" indent="-457200">
              <a:buFont typeface="+mj-lt"/>
              <a:buAutoNum type="arabicPeriod"/>
            </a:pPr>
            <a:r>
              <a:rPr lang="en-US" sz="2000" dirty="0" smtClean="0">
                <a:solidFill>
                  <a:schemeClr val="tx1">
                    <a:lumMod val="75000"/>
                    <a:lumOff val="25000"/>
                  </a:schemeClr>
                </a:solidFill>
              </a:rPr>
              <a:t>GLC Forest Cover</a:t>
            </a:r>
          </a:p>
          <a:p>
            <a:pPr marL="457200" indent="-457200">
              <a:buFont typeface="+mj-lt"/>
              <a:buAutoNum type="arabicPeriod"/>
            </a:pPr>
            <a:r>
              <a:rPr lang="en-US" sz="2000" dirty="0" smtClean="0">
                <a:solidFill>
                  <a:schemeClr val="tx1">
                    <a:lumMod val="75000"/>
                    <a:lumOff val="25000"/>
                  </a:schemeClr>
                </a:solidFill>
              </a:rPr>
              <a:t>Terra MODIS Band 7</a:t>
            </a:r>
          </a:p>
          <a:p>
            <a:pPr marL="457200" indent="-457200">
              <a:buFont typeface="+mj-lt"/>
              <a:buAutoNum type="arabicPeriod"/>
            </a:pPr>
            <a:r>
              <a:rPr lang="en-US" sz="2000" dirty="0" smtClean="0">
                <a:solidFill>
                  <a:schemeClr val="tx1">
                    <a:lumMod val="75000"/>
                    <a:lumOff val="25000"/>
                  </a:schemeClr>
                </a:solidFill>
              </a:rPr>
              <a:t>Solar Radiation</a:t>
            </a:r>
          </a:p>
          <a:p>
            <a:pPr marL="457200" indent="-457200">
              <a:buFont typeface="+mj-lt"/>
              <a:buAutoNum type="arabicPeriod"/>
            </a:pPr>
            <a:r>
              <a:rPr lang="en-US" sz="2000" dirty="0" smtClean="0">
                <a:solidFill>
                  <a:schemeClr val="tx1">
                    <a:lumMod val="75000"/>
                    <a:lumOff val="25000"/>
                  </a:schemeClr>
                </a:solidFill>
              </a:rPr>
              <a:t>Terra MODIS Band 5</a:t>
            </a:r>
          </a:p>
          <a:p>
            <a:pPr marL="457200" indent="-457200">
              <a:buFont typeface="+mj-lt"/>
              <a:buAutoNum type="arabicPeriod"/>
            </a:pPr>
            <a:r>
              <a:rPr lang="en-US" sz="2000" dirty="0" smtClean="0">
                <a:solidFill>
                  <a:schemeClr val="tx1">
                    <a:lumMod val="75000"/>
                    <a:lumOff val="25000"/>
                  </a:schemeClr>
                </a:solidFill>
              </a:rPr>
              <a:t>Slope</a:t>
            </a:r>
          </a:p>
        </p:txBody>
      </p:sp>
      <p:sp>
        <p:nvSpPr>
          <p:cNvPr id="32" name="Rounded Rectangle 31"/>
          <p:cNvSpPr/>
          <p:nvPr/>
        </p:nvSpPr>
        <p:spPr>
          <a:xfrm>
            <a:off x="6557750" y="2096158"/>
            <a:ext cx="5411093" cy="4353750"/>
          </a:xfrm>
          <a:prstGeom prst="roundRect">
            <a:avLst/>
          </a:prstGeom>
          <a:solidFill>
            <a:schemeClr val="bg1"/>
          </a:solidFill>
          <a:ln w="76200" cmpd="thinThick">
            <a:solidFill>
              <a:srgbClr val="E9A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a:pPr>
            <a:r>
              <a:rPr lang="en-US" sz="2000" dirty="0" smtClean="0">
                <a:solidFill>
                  <a:schemeClr val="tx1">
                    <a:lumMod val="75000"/>
                    <a:lumOff val="25000"/>
                  </a:schemeClr>
                </a:solidFill>
              </a:rPr>
              <a:t>Aqua MODIS NDWI</a:t>
            </a:r>
          </a:p>
          <a:p>
            <a:pPr marL="457200" indent="-457200">
              <a:buFont typeface="+mj-lt"/>
              <a:buAutoNum type="arabicPeriod"/>
            </a:pPr>
            <a:r>
              <a:rPr lang="en-US" sz="2000" dirty="0" smtClean="0">
                <a:solidFill>
                  <a:schemeClr val="tx1">
                    <a:lumMod val="75000"/>
                    <a:lumOff val="25000"/>
                  </a:schemeClr>
                </a:solidFill>
              </a:rPr>
              <a:t>Elevation</a:t>
            </a:r>
          </a:p>
          <a:p>
            <a:pPr marL="457200" indent="-457200">
              <a:buFont typeface="+mj-lt"/>
              <a:buAutoNum type="arabicPeriod"/>
            </a:pPr>
            <a:r>
              <a:rPr lang="en-US" sz="2000" dirty="0">
                <a:solidFill>
                  <a:schemeClr val="tx1">
                    <a:lumMod val="75000"/>
                    <a:lumOff val="25000"/>
                  </a:schemeClr>
                </a:solidFill>
              </a:rPr>
              <a:t>Degree Days Above 5 in Spring</a:t>
            </a:r>
          </a:p>
          <a:p>
            <a:pPr marL="457200" indent="-457200">
              <a:buFont typeface="+mj-lt"/>
              <a:buAutoNum type="arabicPeriod"/>
            </a:pPr>
            <a:r>
              <a:rPr lang="en-US" sz="2000" dirty="0" smtClean="0">
                <a:solidFill>
                  <a:schemeClr val="tx1">
                    <a:lumMod val="75000"/>
                    <a:lumOff val="25000"/>
                  </a:schemeClr>
                </a:solidFill>
              </a:rPr>
              <a:t>Terra MODIS Band 7</a:t>
            </a:r>
          </a:p>
          <a:p>
            <a:pPr marL="457200" indent="-457200">
              <a:buFont typeface="+mj-lt"/>
              <a:buAutoNum type="arabicPeriod"/>
            </a:pPr>
            <a:r>
              <a:rPr lang="en-US" sz="2000" dirty="0" smtClean="0">
                <a:solidFill>
                  <a:schemeClr val="tx1">
                    <a:lumMod val="75000"/>
                    <a:lumOff val="25000"/>
                  </a:schemeClr>
                </a:solidFill>
              </a:rPr>
              <a:t>Precipitation as Snow in Winter</a:t>
            </a:r>
          </a:p>
          <a:p>
            <a:pPr marL="457200" indent="-457200">
              <a:buFont typeface="+mj-lt"/>
              <a:buAutoNum type="arabicPeriod"/>
            </a:pPr>
            <a:r>
              <a:rPr lang="en-US" sz="2000" dirty="0" smtClean="0">
                <a:solidFill>
                  <a:schemeClr val="tx1">
                    <a:lumMod val="75000"/>
                    <a:lumOff val="25000"/>
                  </a:schemeClr>
                </a:solidFill>
              </a:rPr>
              <a:t>Mean Summer Precipitation</a:t>
            </a:r>
          </a:p>
          <a:p>
            <a:pPr marL="457200" indent="-457200">
              <a:buFont typeface="+mj-lt"/>
              <a:buAutoNum type="arabicPeriod"/>
            </a:pPr>
            <a:r>
              <a:rPr lang="en-US" sz="2000" dirty="0" smtClean="0">
                <a:solidFill>
                  <a:schemeClr val="tx1">
                    <a:lumMod val="75000"/>
                    <a:lumOff val="25000"/>
                  </a:schemeClr>
                </a:solidFill>
              </a:rPr>
              <a:t>Solar Radiation</a:t>
            </a:r>
          </a:p>
          <a:p>
            <a:pPr marL="457200" indent="-457200">
              <a:buFont typeface="+mj-lt"/>
              <a:buAutoNum type="arabicPeriod"/>
            </a:pPr>
            <a:r>
              <a:rPr lang="en-US" sz="2000" dirty="0" smtClean="0">
                <a:solidFill>
                  <a:schemeClr val="tx1">
                    <a:lumMod val="75000"/>
                    <a:lumOff val="25000"/>
                  </a:schemeClr>
                </a:solidFill>
              </a:rPr>
              <a:t>GLC Forest Cover</a:t>
            </a:r>
          </a:p>
          <a:p>
            <a:pPr marL="457200" indent="-457200">
              <a:buFont typeface="+mj-lt"/>
              <a:buAutoNum type="arabicPeriod"/>
            </a:pPr>
            <a:r>
              <a:rPr lang="en-US" sz="2000" dirty="0" smtClean="0">
                <a:solidFill>
                  <a:schemeClr val="tx1">
                    <a:lumMod val="75000"/>
                    <a:lumOff val="25000"/>
                  </a:schemeClr>
                </a:solidFill>
              </a:rPr>
              <a:t>Terra MODIS Band 5</a:t>
            </a:r>
          </a:p>
          <a:p>
            <a:pPr marL="457200" indent="-457200">
              <a:buFont typeface="+mj-lt"/>
              <a:buAutoNum type="arabicPeriod"/>
            </a:pPr>
            <a:r>
              <a:rPr lang="en-US" sz="2000" dirty="0" smtClean="0">
                <a:solidFill>
                  <a:schemeClr val="tx1">
                    <a:lumMod val="75000"/>
                    <a:lumOff val="25000"/>
                  </a:schemeClr>
                </a:solidFill>
              </a:rPr>
              <a:t>Slope</a:t>
            </a:r>
          </a:p>
        </p:txBody>
      </p:sp>
    </p:spTree>
    <p:extLst>
      <p:ext uri="{BB962C8B-B14F-4D97-AF65-F5344CB8AC3E}">
        <p14:creationId xmlns:p14="http://schemas.microsoft.com/office/powerpoint/2010/main" val="9226349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p:cNvPicPr>
            <a:picLocks noChangeAspect="1"/>
          </p:cNvPicPr>
          <p:nvPr/>
        </p:nvPicPr>
        <p:blipFill rotWithShape="1">
          <a:blip r:embed="rId3" cstate="print">
            <a:extLst>
              <a:ext uri="{28A0092B-C50C-407E-A947-70E740481C1C}">
                <a14:useLocalDpi xmlns:a14="http://schemas.microsoft.com/office/drawing/2010/main" val="0"/>
              </a:ext>
            </a:extLst>
          </a:blip>
          <a:srcRect l="1373" t="2071" r="5672" b="3536"/>
          <a:stretch/>
        </p:blipFill>
        <p:spPr>
          <a:xfrm>
            <a:off x="6045420" y="1074489"/>
            <a:ext cx="6134375" cy="4813600"/>
          </a:xfrm>
          <a:prstGeom prst="rect">
            <a:avLst/>
          </a:prstGeom>
        </p:spPr>
      </p:pic>
      <p:pic>
        <p:nvPicPr>
          <p:cNvPr id="52" name="Picture 51"/>
          <p:cNvPicPr>
            <a:picLocks noChangeAspect="1"/>
          </p:cNvPicPr>
          <p:nvPr/>
        </p:nvPicPr>
        <p:blipFill rotWithShape="1">
          <a:blip r:embed="rId4" cstate="print">
            <a:extLst>
              <a:ext uri="{28A0092B-C50C-407E-A947-70E740481C1C}">
                <a14:useLocalDpi xmlns:a14="http://schemas.microsoft.com/office/drawing/2010/main" val="0"/>
              </a:ext>
            </a:extLst>
          </a:blip>
          <a:srcRect l="6391" t="2762" r="2092" b="2732"/>
          <a:stretch/>
        </p:blipFill>
        <p:spPr>
          <a:xfrm>
            <a:off x="-10287" y="1159143"/>
            <a:ext cx="5965575" cy="4760393"/>
          </a:xfrm>
          <a:prstGeom prst="rect">
            <a:avLst/>
          </a:prstGeom>
        </p:spPr>
      </p:pic>
      <p:sp>
        <p:nvSpPr>
          <p:cNvPr id="76" name="Rectangle 75"/>
          <p:cNvSpPr/>
          <p:nvPr/>
        </p:nvSpPr>
        <p:spPr>
          <a:xfrm>
            <a:off x="69239" y="5086490"/>
            <a:ext cx="1229492" cy="7063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flipV="1">
            <a:off x="43717" y="2096158"/>
            <a:ext cx="0" cy="2782669"/>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8" name="Rounded Rectangle 77"/>
          <p:cNvSpPr/>
          <p:nvPr/>
        </p:nvSpPr>
        <p:spPr>
          <a:xfrm>
            <a:off x="2877379" y="1582331"/>
            <a:ext cx="2008014" cy="485665"/>
          </a:xfrm>
          <a:prstGeom prst="roundRect">
            <a:avLst/>
          </a:prstGeom>
          <a:solidFill>
            <a:schemeClr val="bg1"/>
          </a:solidFill>
          <a:ln w="76200" cmpd="thinThick">
            <a:solidFill>
              <a:srgbClr val="E9A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75000"/>
                    <a:lumOff val="25000"/>
                  </a:schemeClr>
                </a:solidFill>
              </a:rPr>
              <a:t>Random Forest</a:t>
            </a:r>
            <a:endParaRPr lang="en-US" dirty="0">
              <a:solidFill>
                <a:schemeClr val="tx1">
                  <a:lumMod val="75000"/>
                  <a:lumOff val="25000"/>
                </a:schemeClr>
              </a:solidFill>
            </a:endParaRPr>
          </a:p>
        </p:txBody>
      </p:sp>
      <p:sp>
        <p:nvSpPr>
          <p:cNvPr id="79" name="Rounded Rectangle 78"/>
          <p:cNvSpPr/>
          <p:nvPr/>
        </p:nvSpPr>
        <p:spPr>
          <a:xfrm>
            <a:off x="9179676" y="1640033"/>
            <a:ext cx="2008014" cy="485665"/>
          </a:xfrm>
          <a:prstGeom prst="roundRect">
            <a:avLst/>
          </a:prstGeom>
          <a:solidFill>
            <a:schemeClr val="bg1"/>
          </a:solidFill>
          <a:ln w="76200" cmpd="thinThick">
            <a:solidFill>
              <a:srgbClr val="E9A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75000"/>
                    <a:lumOff val="25000"/>
                  </a:schemeClr>
                </a:solidFill>
              </a:rPr>
              <a:t>MaxEnt</a:t>
            </a:r>
            <a:endParaRPr lang="en-US" dirty="0">
              <a:solidFill>
                <a:schemeClr val="tx1">
                  <a:lumMod val="75000"/>
                  <a:lumOff val="25000"/>
                </a:schemeClr>
              </a:solidFill>
            </a:endParaRPr>
          </a:p>
        </p:txBody>
      </p:sp>
      <p:grpSp>
        <p:nvGrpSpPr>
          <p:cNvPr id="4" name="Group 3"/>
          <p:cNvGrpSpPr/>
          <p:nvPr/>
        </p:nvGrpSpPr>
        <p:grpSpPr>
          <a:xfrm>
            <a:off x="9836846" y="6000555"/>
            <a:ext cx="2482496" cy="453388"/>
            <a:chOff x="2946010" y="4813155"/>
            <a:chExt cx="1612010" cy="453388"/>
          </a:xfrm>
        </p:grpSpPr>
        <p:pic>
          <p:nvPicPr>
            <p:cNvPr id="80" name="Picture 79"/>
            <p:cNvPicPr>
              <a:picLocks noChangeAspect="1"/>
            </p:cNvPicPr>
            <p:nvPr/>
          </p:nvPicPr>
          <p:blipFill rotWithShape="1">
            <a:blip r:embed="rId5" cstate="print">
              <a:extLst>
                <a:ext uri="{28A0092B-C50C-407E-A947-70E740481C1C}">
                  <a14:useLocalDpi xmlns:a14="http://schemas.microsoft.com/office/drawing/2010/main" val="0"/>
                </a:ext>
              </a:extLst>
            </a:blip>
            <a:srcRect l="49789" t="77296" r="40393" b="20818"/>
            <a:stretch/>
          </p:blipFill>
          <p:spPr>
            <a:xfrm>
              <a:off x="2946010" y="5068699"/>
              <a:ext cx="832876" cy="120022"/>
            </a:xfrm>
            <a:prstGeom prst="rect">
              <a:avLst/>
            </a:prstGeom>
          </p:spPr>
        </p:pic>
        <p:sp>
          <p:nvSpPr>
            <p:cNvPr id="81" name="TextBox 80"/>
            <p:cNvSpPr txBox="1"/>
            <p:nvPr/>
          </p:nvSpPr>
          <p:spPr>
            <a:xfrm>
              <a:off x="3778886" y="4958766"/>
              <a:ext cx="779134" cy="307777"/>
            </a:xfrm>
            <a:prstGeom prst="rect">
              <a:avLst/>
            </a:prstGeom>
            <a:noFill/>
          </p:spPr>
          <p:txBody>
            <a:bodyPr wrap="square" rtlCol="0">
              <a:spAutoFit/>
            </a:bodyPr>
            <a:lstStyle/>
            <a:p>
              <a:r>
                <a:rPr lang="en-US" sz="1400" dirty="0"/>
                <a:t>miles</a:t>
              </a:r>
            </a:p>
          </p:txBody>
        </p:sp>
        <p:sp>
          <p:nvSpPr>
            <p:cNvPr id="82" name="TextBox 81"/>
            <p:cNvSpPr txBox="1"/>
            <p:nvPr/>
          </p:nvSpPr>
          <p:spPr>
            <a:xfrm>
              <a:off x="3531432" y="4813155"/>
              <a:ext cx="494908" cy="307777"/>
            </a:xfrm>
            <a:prstGeom prst="rect">
              <a:avLst/>
            </a:prstGeom>
            <a:noFill/>
          </p:spPr>
          <p:txBody>
            <a:bodyPr wrap="square" rtlCol="0">
              <a:spAutoFit/>
            </a:bodyPr>
            <a:lstStyle/>
            <a:p>
              <a:r>
                <a:rPr lang="en-US" sz="1400" dirty="0"/>
                <a:t>1000</a:t>
              </a:r>
              <a:endParaRPr lang="en-US" sz="1100" dirty="0"/>
            </a:p>
          </p:txBody>
        </p:sp>
      </p:grpSp>
      <p:sp>
        <p:nvSpPr>
          <p:cNvPr id="32" name="Rounded Rectangle 1"/>
          <p:cNvSpPr/>
          <p:nvPr/>
        </p:nvSpPr>
        <p:spPr>
          <a:xfrm>
            <a:off x="82091" y="5409127"/>
            <a:ext cx="3105469" cy="1253067"/>
          </a:xfrm>
          <a:prstGeom prst="roundRect">
            <a:avLst/>
          </a:prstGeom>
          <a:noFill/>
          <a:ln w="76200" cmpd="thinThick">
            <a:solidFill>
              <a:srgbClr val="E9A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75000"/>
                    <a:lumOff val="25000"/>
                  </a:schemeClr>
                </a:solidFill>
              </a:rPr>
              <a:t>AUC (Train/ CV): </a:t>
            </a:r>
          </a:p>
          <a:p>
            <a:pPr algn="ctr"/>
            <a:r>
              <a:rPr lang="en-US" dirty="0">
                <a:solidFill>
                  <a:schemeClr val="tx1">
                    <a:lumMod val="75000"/>
                    <a:lumOff val="25000"/>
                  </a:schemeClr>
                </a:solidFill>
              </a:rPr>
              <a:t>0.950 / 0.941</a:t>
            </a:r>
          </a:p>
          <a:p>
            <a:pPr algn="ctr"/>
            <a:r>
              <a:rPr lang="en-US" b="1" dirty="0">
                <a:solidFill>
                  <a:schemeClr val="tx1">
                    <a:lumMod val="75000"/>
                    <a:lumOff val="25000"/>
                  </a:schemeClr>
                </a:solidFill>
              </a:rPr>
              <a:t>% Correctly Classified (Train/CV): </a:t>
            </a:r>
            <a:r>
              <a:rPr lang="en-US" dirty="0">
                <a:solidFill>
                  <a:schemeClr val="tx1">
                    <a:lumMod val="75000"/>
                    <a:lumOff val="25000"/>
                  </a:schemeClr>
                </a:solidFill>
              </a:rPr>
              <a:t>88.4 / 93.0</a:t>
            </a:r>
          </a:p>
        </p:txBody>
      </p:sp>
      <p:sp>
        <p:nvSpPr>
          <p:cNvPr id="33" name="Rounded Rectangle 50"/>
          <p:cNvSpPr/>
          <p:nvPr/>
        </p:nvSpPr>
        <p:spPr>
          <a:xfrm>
            <a:off x="6206642" y="5409127"/>
            <a:ext cx="3089257" cy="1252009"/>
          </a:xfrm>
          <a:prstGeom prst="roundRect">
            <a:avLst/>
          </a:prstGeom>
          <a:noFill/>
          <a:ln w="76200" cmpd="thinThick">
            <a:solidFill>
              <a:srgbClr val="E9A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a:p>
            <a:pPr algn="ctr"/>
            <a:r>
              <a:rPr lang="en-US" b="1" dirty="0">
                <a:solidFill>
                  <a:schemeClr val="tx1">
                    <a:lumMod val="75000"/>
                    <a:lumOff val="25000"/>
                  </a:schemeClr>
                </a:solidFill>
              </a:rPr>
              <a:t>AUC (</a:t>
            </a:r>
            <a:r>
              <a:rPr lang="en-US" b="1" dirty="0" smtClean="0">
                <a:solidFill>
                  <a:schemeClr val="tx1">
                    <a:lumMod val="75000"/>
                    <a:lumOff val="25000"/>
                  </a:schemeClr>
                </a:solidFill>
              </a:rPr>
              <a:t>Train </a:t>
            </a:r>
            <a:r>
              <a:rPr lang="en-US" b="1" dirty="0">
                <a:solidFill>
                  <a:schemeClr val="tx1">
                    <a:lumMod val="75000"/>
                    <a:lumOff val="25000"/>
                  </a:schemeClr>
                </a:solidFill>
              </a:rPr>
              <a:t>/ CV): </a:t>
            </a:r>
            <a:r>
              <a:rPr lang="en-US" dirty="0">
                <a:solidFill>
                  <a:schemeClr val="tx1">
                    <a:lumMod val="75000"/>
                    <a:lumOff val="25000"/>
                  </a:schemeClr>
                </a:solidFill>
              </a:rPr>
              <a:t>0.941 / 0.927</a:t>
            </a:r>
          </a:p>
          <a:p>
            <a:pPr algn="ctr"/>
            <a:r>
              <a:rPr lang="en-US" b="1" dirty="0">
                <a:solidFill>
                  <a:schemeClr val="tx1">
                    <a:lumMod val="75000"/>
                    <a:lumOff val="25000"/>
                  </a:schemeClr>
                </a:solidFill>
              </a:rPr>
              <a:t>% Correctly Classified (</a:t>
            </a:r>
            <a:r>
              <a:rPr lang="en-US" b="1" dirty="0" smtClean="0">
                <a:solidFill>
                  <a:schemeClr val="tx1">
                    <a:lumMod val="75000"/>
                    <a:lumOff val="25000"/>
                  </a:schemeClr>
                </a:solidFill>
              </a:rPr>
              <a:t>Train/CV</a:t>
            </a:r>
            <a:r>
              <a:rPr lang="en-US" b="1" dirty="0">
                <a:solidFill>
                  <a:schemeClr val="tx1">
                    <a:lumMod val="75000"/>
                    <a:lumOff val="25000"/>
                  </a:schemeClr>
                </a:solidFill>
              </a:rPr>
              <a:t>): </a:t>
            </a:r>
            <a:r>
              <a:rPr lang="en-US" dirty="0">
                <a:solidFill>
                  <a:schemeClr val="tx1">
                    <a:lumMod val="75000"/>
                    <a:lumOff val="25000"/>
                  </a:schemeClr>
                </a:solidFill>
              </a:rPr>
              <a:t>87.1 / 86.7</a:t>
            </a:r>
          </a:p>
          <a:p>
            <a:pPr algn="ctr"/>
            <a:endParaRPr lang="en-US" b="1" dirty="0">
              <a:solidFill>
                <a:schemeClr val="bg2">
                  <a:lumMod val="90000"/>
                </a:schemeClr>
              </a:solidFill>
            </a:endParaRPr>
          </a:p>
        </p:txBody>
      </p:sp>
      <p:grpSp>
        <p:nvGrpSpPr>
          <p:cNvPr id="34" name="Group 33"/>
          <p:cNvGrpSpPr/>
          <p:nvPr/>
        </p:nvGrpSpPr>
        <p:grpSpPr>
          <a:xfrm>
            <a:off x="5582542" y="2411232"/>
            <a:ext cx="2306206" cy="2817444"/>
            <a:chOff x="5646981" y="2408787"/>
            <a:chExt cx="2306206" cy="2817444"/>
          </a:xfrm>
        </p:grpSpPr>
        <p:grpSp>
          <p:nvGrpSpPr>
            <p:cNvPr id="35" name="Group 34"/>
            <p:cNvGrpSpPr/>
            <p:nvPr/>
          </p:nvGrpSpPr>
          <p:grpSpPr>
            <a:xfrm>
              <a:off x="5646981" y="2408787"/>
              <a:ext cx="2306206" cy="2817444"/>
              <a:chOff x="-75425" y="1125382"/>
              <a:chExt cx="2421175" cy="2321120"/>
            </a:xfrm>
          </p:grpSpPr>
          <p:grpSp>
            <p:nvGrpSpPr>
              <p:cNvPr id="41" name="Group 40"/>
              <p:cNvGrpSpPr/>
              <p:nvPr/>
            </p:nvGrpSpPr>
            <p:grpSpPr>
              <a:xfrm>
                <a:off x="384667" y="1721396"/>
                <a:ext cx="1309675" cy="1248719"/>
                <a:chOff x="5858649" y="2828239"/>
                <a:chExt cx="1309675" cy="1223695"/>
              </a:xfrm>
            </p:grpSpPr>
            <p:sp>
              <p:nvSpPr>
                <p:cNvPr id="46" name="TextBox 45"/>
                <p:cNvSpPr txBox="1"/>
                <p:nvPr/>
              </p:nvSpPr>
              <p:spPr>
                <a:xfrm>
                  <a:off x="5871382" y="2828239"/>
                  <a:ext cx="1164883" cy="338554"/>
                </a:xfrm>
                <a:prstGeom prst="rect">
                  <a:avLst/>
                </a:prstGeom>
                <a:noFill/>
              </p:spPr>
              <p:txBody>
                <a:bodyPr wrap="square" rtlCol="0">
                  <a:spAutoFit/>
                </a:bodyPr>
                <a:lstStyle/>
                <a:p>
                  <a:r>
                    <a:rPr lang="en-US" sz="1600" dirty="0">
                      <a:latin typeface="Century Gothic" panose="020B0502020202020204" pitchFamily="34" charset="0"/>
                    </a:rPr>
                    <a:t>Very low</a:t>
                  </a:r>
                </a:p>
              </p:txBody>
            </p:sp>
            <p:sp>
              <p:nvSpPr>
                <p:cNvPr id="47" name="TextBox 46"/>
                <p:cNvSpPr txBox="1"/>
                <p:nvPr/>
              </p:nvSpPr>
              <p:spPr>
                <a:xfrm>
                  <a:off x="5873664" y="3136715"/>
                  <a:ext cx="611419" cy="338554"/>
                </a:xfrm>
                <a:prstGeom prst="rect">
                  <a:avLst/>
                </a:prstGeom>
                <a:noFill/>
              </p:spPr>
              <p:txBody>
                <a:bodyPr wrap="square" rtlCol="0">
                  <a:spAutoFit/>
                </a:bodyPr>
                <a:lstStyle/>
                <a:p>
                  <a:r>
                    <a:rPr lang="en-US" sz="1600" dirty="0">
                      <a:latin typeface="Century Gothic" panose="020B0502020202020204" pitchFamily="34" charset="0"/>
                    </a:rPr>
                    <a:t>Low</a:t>
                  </a:r>
                </a:p>
              </p:txBody>
            </p:sp>
            <p:sp>
              <p:nvSpPr>
                <p:cNvPr id="48" name="TextBox 47"/>
                <p:cNvSpPr txBox="1"/>
                <p:nvPr/>
              </p:nvSpPr>
              <p:spPr>
                <a:xfrm>
                  <a:off x="5866791" y="3417233"/>
                  <a:ext cx="1301533" cy="338554"/>
                </a:xfrm>
                <a:prstGeom prst="rect">
                  <a:avLst/>
                </a:prstGeom>
                <a:noFill/>
              </p:spPr>
              <p:txBody>
                <a:bodyPr wrap="square" rtlCol="0">
                  <a:spAutoFit/>
                </a:bodyPr>
                <a:lstStyle/>
                <a:p>
                  <a:r>
                    <a:rPr lang="en-US" sz="1600" dirty="0">
                      <a:latin typeface="Century Gothic" panose="020B0502020202020204" pitchFamily="34" charset="0"/>
                    </a:rPr>
                    <a:t>Moderate</a:t>
                  </a:r>
                </a:p>
              </p:txBody>
            </p:sp>
            <p:sp>
              <p:nvSpPr>
                <p:cNvPr id="49" name="TextBox 48"/>
                <p:cNvSpPr txBox="1"/>
                <p:nvPr/>
              </p:nvSpPr>
              <p:spPr>
                <a:xfrm>
                  <a:off x="5858649" y="3713380"/>
                  <a:ext cx="780296" cy="338554"/>
                </a:xfrm>
                <a:prstGeom prst="rect">
                  <a:avLst/>
                </a:prstGeom>
                <a:noFill/>
              </p:spPr>
              <p:txBody>
                <a:bodyPr wrap="square" rtlCol="0">
                  <a:spAutoFit/>
                </a:bodyPr>
                <a:lstStyle/>
                <a:p>
                  <a:r>
                    <a:rPr lang="en-US" sz="1600" dirty="0">
                      <a:latin typeface="Century Gothic" panose="020B0502020202020204" pitchFamily="34" charset="0"/>
                    </a:rPr>
                    <a:t>High</a:t>
                  </a:r>
                </a:p>
              </p:txBody>
            </p:sp>
          </p:grpSp>
          <p:sp>
            <p:nvSpPr>
              <p:cNvPr id="42" name="TextBox 41"/>
              <p:cNvSpPr txBox="1"/>
              <p:nvPr/>
            </p:nvSpPr>
            <p:spPr>
              <a:xfrm>
                <a:off x="-75425" y="1125382"/>
                <a:ext cx="2421175" cy="684608"/>
              </a:xfrm>
              <a:prstGeom prst="rect">
                <a:avLst/>
              </a:prstGeom>
              <a:noFill/>
            </p:spPr>
            <p:txBody>
              <a:bodyPr wrap="square" rtlCol="0">
                <a:spAutoFit/>
              </a:bodyPr>
              <a:lstStyle/>
              <a:p>
                <a:pPr algn="ctr"/>
                <a:r>
                  <a:rPr lang="en-US" sz="1600" b="1" dirty="0">
                    <a:latin typeface="Century Gothic" panose="020B0502020202020204" pitchFamily="34" charset="0"/>
                  </a:rPr>
                  <a:t>Relative Probability of Purple Loosestrife Habitat</a:t>
                </a:r>
              </a:p>
            </p:txBody>
          </p:sp>
          <p:grpSp>
            <p:nvGrpSpPr>
              <p:cNvPr id="43" name="Group 42"/>
              <p:cNvGrpSpPr/>
              <p:nvPr/>
            </p:nvGrpSpPr>
            <p:grpSpPr>
              <a:xfrm>
                <a:off x="134560" y="2861727"/>
                <a:ext cx="2211189" cy="584775"/>
                <a:chOff x="5638044" y="3152302"/>
                <a:chExt cx="2000690" cy="584775"/>
              </a:xfrm>
            </p:grpSpPr>
            <p:pic>
              <p:nvPicPr>
                <p:cNvPr id="44" name="Picture 43"/>
                <p:cNvPicPr>
                  <a:picLocks noChangeAspect="1"/>
                </p:cNvPicPr>
                <p:nvPr/>
              </p:nvPicPr>
              <p:blipFill rotWithShape="1">
                <a:blip r:embed="rId6" cstate="print">
                  <a:extLst>
                    <a:ext uri="{28A0092B-C50C-407E-A947-70E740481C1C}">
                      <a14:useLocalDpi xmlns:a14="http://schemas.microsoft.com/office/drawing/2010/main" val="0"/>
                    </a:ext>
                  </a:extLst>
                </a:blip>
                <a:srcRect l="6159" t="61160" r="92013" b="37430"/>
                <a:stretch/>
              </p:blipFill>
              <p:spPr>
                <a:xfrm>
                  <a:off x="5638044" y="3260690"/>
                  <a:ext cx="287028" cy="165954"/>
                </a:xfrm>
                <a:prstGeom prst="rect">
                  <a:avLst/>
                </a:prstGeom>
              </p:spPr>
            </p:pic>
            <p:sp>
              <p:nvSpPr>
                <p:cNvPr id="45" name="TextBox 44"/>
                <p:cNvSpPr txBox="1"/>
                <p:nvPr/>
              </p:nvSpPr>
              <p:spPr>
                <a:xfrm>
                  <a:off x="5885647" y="3152302"/>
                  <a:ext cx="1753087" cy="584775"/>
                </a:xfrm>
                <a:prstGeom prst="rect">
                  <a:avLst/>
                </a:prstGeom>
                <a:noFill/>
              </p:spPr>
              <p:txBody>
                <a:bodyPr wrap="square" rtlCol="0">
                  <a:spAutoFit/>
                </a:bodyPr>
                <a:lstStyle/>
                <a:p>
                  <a:r>
                    <a:rPr lang="en-US" sz="1600" dirty="0">
                      <a:latin typeface="Century Gothic" panose="020B0502020202020204" pitchFamily="34" charset="0"/>
                    </a:rPr>
                    <a:t>Eliminated due to extrapolation</a:t>
                  </a:r>
                </a:p>
              </p:txBody>
            </p:sp>
          </p:grpSp>
        </p:grpSp>
        <p:grpSp>
          <p:nvGrpSpPr>
            <p:cNvPr id="36" name="Group 35"/>
            <p:cNvGrpSpPr/>
            <p:nvPr/>
          </p:nvGrpSpPr>
          <p:grpSpPr>
            <a:xfrm>
              <a:off x="5829334" y="3229463"/>
              <a:ext cx="301419" cy="1258991"/>
              <a:chOff x="5582599" y="3265914"/>
              <a:chExt cx="301419" cy="1258991"/>
            </a:xfrm>
          </p:grpSpPr>
          <p:pic>
            <p:nvPicPr>
              <p:cNvPr id="37" name="Picture 36"/>
              <p:cNvPicPr>
                <a:picLocks noChangeAspect="1"/>
              </p:cNvPicPr>
              <p:nvPr/>
            </p:nvPicPr>
            <p:blipFill>
              <a:blip r:embed="rId7"/>
              <a:stretch>
                <a:fillRect/>
              </a:stretch>
            </p:blipFill>
            <p:spPr>
              <a:xfrm>
                <a:off x="5585911" y="4330850"/>
                <a:ext cx="291199" cy="194055"/>
              </a:xfrm>
              <a:prstGeom prst="rect">
                <a:avLst/>
              </a:prstGeom>
            </p:spPr>
          </p:pic>
          <p:pic>
            <p:nvPicPr>
              <p:cNvPr id="38" name="Picture 37"/>
              <p:cNvPicPr>
                <a:picLocks noChangeAspect="1"/>
              </p:cNvPicPr>
              <p:nvPr/>
            </p:nvPicPr>
            <p:blipFill>
              <a:blip r:embed="rId8"/>
              <a:stretch>
                <a:fillRect/>
              </a:stretch>
            </p:blipFill>
            <p:spPr>
              <a:xfrm>
                <a:off x="5585912" y="3265914"/>
                <a:ext cx="284734" cy="192607"/>
              </a:xfrm>
              <a:prstGeom prst="rect">
                <a:avLst/>
              </a:prstGeom>
            </p:spPr>
          </p:pic>
          <p:pic>
            <p:nvPicPr>
              <p:cNvPr id="39" name="Picture 38"/>
              <p:cNvPicPr>
                <a:picLocks noChangeAspect="1"/>
              </p:cNvPicPr>
              <p:nvPr/>
            </p:nvPicPr>
            <p:blipFill>
              <a:blip r:embed="rId9"/>
              <a:stretch>
                <a:fillRect/>
              </a:stretch>
            </p:blipFill>
            <p:spPr>
              <a:xfrm>
                <a:off x="5582599" y="3615990"/>
                <a:ext cx="276689" cy="178857"/>
              </a:xfrm>
              <a:prstGeom prst="rect">
                <a:avLst/>
              </a:prstGeom>
            </p:spPr>
          </p:pic>
          <p:pic>
            <p:nvPicPr>
              <p:cNvPr id="40" name="Picture 39"/>
              <p:cNvPicPr>
                <a:picLocks noChangeAspect="1"/>
              </p:cNvPicPr>
              <p:nvPr/>
            </p:nvPicPr>
            <p:blipFill>
              <a:blip r:embed="rId10"/>
              <a:stretch>
                <a:fillRect/>
              </a:stretch>
            </p:blipFill>
            <p:spPr>
              <a:xfrm>
                <a:off x="5585912" y="3970350"/>
                <a:ext cx="298106" cy="194500"/>
              </a:xfrm>
              <a:prstGeom prst="rect">
                <a:avLst/>
              </a:prstGeom>
            </p:spPr>
          </p:pic>
        </p:grpSp>
      </p:grpSp>
      <p:sp>
        <p:nvSpPr>
          <p:cNvPr id="50" name="Title 1"/>
          <p:cNvSpPr txBox="1">
            <a:spLocks/>
          </p:cNvSpPr>
          <p:nvPr/>
        </p:nvSpPr>
        <p:spPr>
          <a:xfrm>
            <a:off x="1591146" y="169799"/>
            <a:ext cx="9232900"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0" kern="1200">
                <a:solidFill>
                  <a:srgbClr val="E9A149"/>
                </a:solidFill>
                <a:latin typeface="Century Gothic" panose="020B0502020202020204" pitchFamily="34" charset="0"/>
                <a:ea typeface="+mj-ea"/>
                <a:cs typeface="+mj-cs"/>
              </a:defRPr>
            </a:lvl1pPr>
          </a:lstStyle>
          <a:p>
            <a:pPr algn="ctr"/>
            <a:r>
              <a:rPr lang="en-US" sz="4400" dirty="0"/>
              <a:t>Continental Scale Results: </a:t>
            </a:r>
          </a:p>
          <a:p>
            <a:pPr algn="ctr"/>
            <a:r>
              <a:rPr lang="en-US" sz="4400" dirty="0"/>
              <a:t>Purple Loosestrife</a:t>
            </a:r>
          </a:p>
        </p:txBody>
      </p:sp>
    </p:spTree>
    <p:extLst>
      <p:ext uri="{BB962C8B-B14F-4D97-AF65-F5344CB8AC3E}">
        <p14:creationId xmlns:p14="http://schemas.microsoft.com/office/powerpoint/2010/main" val="8619884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rotWithShape="1">
          <a:blip r:embed="rId3" cstate="print">
            <a:extLst>
              <a:ext uri="{28A0092B-C50C-407E-A947-70E740481C1C}">
                <a14:useLocalDpi xmlns:a14="http://schemas.microsoft.com/office/drawing/2010/main" val="0"/>
              </a:ext>
            </a:extLst>
          </a:blip>
          <a:srcRect l="1429" t="2566" r="18300" b="17404"/>
          <a:stretch/>
        </p:blipFill>
        <p:spPr>
          <a:xfrm>
            <a:off x="5863771" y="1375789"/>
            <a:ext cx="6328229" cy="4875291"/>
          </a:xfrm>
          <a:prstGeom prst="rect">
            <a:avLst/>
          </a:prstGeom>
        </p:spPr>
      </p:pic>
      <p:pic>
        <p:nvPicPr>
          <p:cNvPr id="32" name="Picture 31"/>
          <p:cNvPicPr>
            <a:picLocks noChangeAspect="1"/>
          </p:cNvPicPr>
          <p:nvPr/>
        </p:nvPicPr>
        <p:blipFill rotWithShape="1">
          <a:blip r:embed="rId4" cstate="print">
            <a:extLst>
              <a:ext uri="{28A0092B-C50C-407E-A947-70E740481C1C}">
                <a14:useLocalDpi xmlns:a14="http://schemas.microsoft.com/office/drawing/2010/main" val="0"/>
              </a:ext>
            </a:extLst>
          </a:blip>
          <a:srcRect l="14298" t="2046" r="11612" b="10525"/>
          <a:stretch/>
        </p:blipFill>
        <p:spPr>
          <a:xfrm>
            <a:off x="25400" y="1327527"/>
            <a:ext cx="5485343" cy="5001683"/>
          </a:xfrm>
          <a:prstGeom prst="rect">
            <a:avLst/>
          </a:prstGeom>
        </p:spPr>
      </p:pic>
      <p:sp>
        <p:nvSpPr>
          <p:cNvPr id="5" name="Title 1"/>
          <p:cNvSpPr>
            <a:spLocks noGrp="1"/>
          </p:cNvSpPr>
          <p:nvPr>
            <p:ph type="title"/>
          </p:nvPr>
        </p:nvSpPr>
        <p:spPr>
          <a:xfrm>
            <a:off x="1444174" y="182554"/>
            <a:ext cx="9232900" cy="1143000"/>
          </a:xfrm>
        </p:spPr>
        <p:txBody>
          <a:bodyPr>
            <a:noAutofit/>
          </a:bodyPr>
          <a:lstStyle/>
          <a:p>
            <a:pPr algn="ctr"/>
            <a:r>
              <a:rPr lang="en-US" sz="4400" dirty="0"/>
              <a:t>Continental Scale Results: </a:t>
            </a:r>
            <a:br>
              <a:rPr lang="en-US" sz="4400" dirty="0"/>
            </a:br>
            <a:r>
              <a:rPr lang="en-US" sz="4400" dirty="0"/>
              <a:t>Purple Loosestrife</a:t>
            </a:r>
          </a:p>
        </p:txBody>
      </p:sp>
      <p:cxnSp>
        <p:nvCxnSpPr>
          <p:cNvPr id="9" name="Straight Connector 8"/>
          <p:cNvCxnSpPr/>
          <p:nvPr/>
        </p:nvCxnSpPr>
        <p:spPr>
          <a:xfrm flipV="1">
            <a:off x="272317" y="2048018"/>
            <a:ext cx="0" cy="2782669"/>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9" name="Rounded Rectangle 78"/>
          <p:cNvSpPr/>
          <p:nvPr/>
        </p:nvSpPr>
        <p:spPr>
          <a:xfrm>
            <a:off x="9916577" y="1562482"/>
            <a:ext cx="2008014" cy="485535"/>
          </a:xfrm>
          <a:prstGeom prst="roundRect">
            <a:avLst/>
          </a:prstGeom>
          <a:noFill/>
          <a:ln w="76200" cmpd="thinThick">
            <a:solidFill>
              <a:srgbClr val="E9A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75000"/>
                    <a:lumOff val="25000"/>
                  </a:schemeClr>
                </a:solidFill>
              </a:rPr>
              <a:t>MaxEnt</a:t>
            </a:r>
            <a:endParaRPr lang="en-US" dirty="0">
              <a:solidFill>
                <a:schemeClr val="tx1">
                  <a:lumMod val="75000"/>
                  <a:lumOff val="25000"/>
                </a:schemeClr>
              </a:solidFill>
            </a:endParaRPr>
          </a:p>
        </p:txBody>
      </p:sp>
      <p:grpSp>
        <p:nvGrpSpPr>
          <p:cNvPr id="7" name="Group 6"/>
          <p:cNvGrpSpPr/>
          <p:nvPr/>
        </p:nvGrpSpPr>
        <p:grpSpPr>
          <a:xfrm>
            <a:off x="3748432" y="6277593"/>
            <a:ext cx="2444796" cy="510003"/>
            <a:chOff x="3748432" y="6277593"/>
            <a:chExt cx="2444796" cy="510003"/>
          </a:xfrm>
        </p:grpSpPr>
        <p:pic>
          <p:nvPicPr>
            <p:cNvPr id="34" name="Picture 33"/>
            <p:cNvPicPr>
              <a:picLocks noChangeAspect="1"/>
            </p:cNvPicPr>
            <p:nvPr/>
          </p:nvPicPr>
          <p:blipFill rotWithShape="1">
            <a:blip r:embed="rId5" cstate="print">
              <a:extLst>
                <a:ext uri="{28A0092B-C50C-407E-A947-70E740481C1C}">
                  <a14:useLocalDpi xmlns:a14="http://schemas.microsoft.com/office/drawing/2010/main" val="0"/>
                </a:ext>
              </a:extLst>
            </a:blip>
            <a:srcRect l="49980" t="77299" r="38116" b="21086"/>
            <a:stretch/>
          </p:blipFill>
          <p:spPr>
            <a:xfrm>
              <a:off x="3748432" y="6522849"/>
              <a:ext cx="1711129" cy="174109"/>
            </a:xfrm>
            <a:prstGeom prst="rect">
              <a:avLst/>
            </a:prstGeom>
          </p:spPr>
        </p:pic>
        <p:sp>
          <p:nvSpPr>
            <p:cNvPr id="6" name="TextBox 5"/>
            <p:cNvSpPr txBox="1"/>
            <p:nvPr/>
          </p:nvSpPr>
          <p:spPr>
            <a:xfrm>
              <a:off x="5414094" y="6479819"/>
              <a:ext cx="779134" cy="307777"/>
            </a:xfrm>
            <a:prstGeom prst="rect">
              <a:avLst/>
            </a:prstGeom>
            <a:noFill/>
          </p:spPr>
          <p:txBody>
            <a:bodyPr wrap="square" rtlCol="0">
              <a:spAutoFit/>
            </a:bodyPr>
            <a:lstStyle/>
            <a:p>
              <a:r>
                <a:rPr lang="en-US" sz="1400" dirty="0"/>
                <a:t>miles</a:t>
              </a:r>
              <a:endParaRPr lang="en-US" sz="1000" dirty="0"/>
            </a:p>
          </p:txBody>
        </p:sp>
        <p:sp>
          <p:nvSpPr>
            <p:cNvPr id="36" name="TextBox 35"/>
            <p:cNvSpPr txBox="1"/>
            <p:nvPr/>
          </p:nvSpPr>
          <p:spPr>
            <a:xfrm>
              <a:off x="5174127" y="6277593"/>
              <a:ext cx="522229" cy="307777"/>
            </a:xfrm>
            <a:prstGeom prst="rect">
              <a:avLst/>
            </a:prstGeom>
            <a:noFill/>
          </p:spPr>
          <p:txBody>
            <a:bodyPr wrap="square" rtlCol="0">
              <a:spAutoFit/>
            </a:bodyPr>
            <a:lstStyle/>
            <a:p>
              <a:r>
                <a:rPr lang="en-US" sz="1400" dirty="0"/>
                <a:t>500</a:t>
              </a:r>
            </a:p>
          </p:txBody>
        </p:sp>
      </p:grpSp>
      <p:sp>
        <p:nvSpPr>
          <p:cNvPr id="78" name="Rounded Rectangle 77"/>
          <p:cNvSpPr/>
          <p:nvPr/>
        </p:nvSpPr>
        <p:spPr>
          <a:xfrm>
            <a:off x="338599" y="1562352"/>
            <a:ext cx="2008014" cy="485665"/>
          </a:xfrm>
          <a:prstGeom prst="roundRect">
            <a:avLst/>
          </a:prstGeom>
          <a:noFill/>
          <a:ln w="76200" cmpd="thinThick">
            <a:solidFill>
              <a:srgbClr val="E9A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75000"/>
                    <a:lumOff val="25000"/>
                  </a:schemeClr>
                </a:solidFill>
              </a:rPr>
              <a:t>Random Forest</a:t>
            </a:r>
            <a:endParaRPr lang="en-US" dirty="0">
              <a:solidFill>
                <a:schemeClr val="tx1">
                  <a:lumMod val="75000"/>
                  <a:lumOff val="25000"/>
                </a:schemeClr>
              </a:solidFill>
            </a:endParaRPr>
          </a:p>
        </p:txBody>
      </p:sp>
      <p:sp>
        <p:nvSpPr>
          <p:cNvPr id="33" name="Rounded Rectangle 1"/>
          <p:cNvSpPr/>
          <p:nvPr/>
        </p:nvSpPr>
        <p:spPr>
          <a:xfrm>
            <a:off x="215698" y="5009580"/>
            <a:ext cx="3105469" cy="1253067"/>
          </a:xfrm>
          <a:prstGeom prst="roundRect">
            <a:avLst/>
          </a:prstGeom>
          <a:noFill/>
          <a:ln w="76200" cmpd="thinThick">
            <a:solidFill>
              <a:srgbClr val="E9A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75000"/>
                    <a:lumOff val="25000"/>
                  </a:schemeClr>
                </a:solidFill>
              </a:rPr>
              <a:t>AUC (Train/ CV): </a:t>
            </a:r>
          </a:p>
          <a:p>
            <a:pPr algn="ctr"/>
            <a:r>
              <a:rPr lang="en-US" dirty="0">
                <a:solidFill>
                  <a:schemeClr val="tx1">
                    <a:lumMod val="75000"/>
                    <a:lumOff val="25000"/>
                  </a:schemeClr>
                </a:solidFill>
              </a:rPr>
              <a:t>0.950 / 0.941</a:t>
            </a:r>
          </a:p>
          <a:p>
            <a:pPr algn="ctr"/>
            <a:r>
              <a:rPr lang="en-US" b="1" dirty="0">
                <a:solidFill>
                  <a:schemeClr val="tx1">
                    <a:lumMod val="75000"/>
                    <a:lumOff val="25000"/>
                  </a:schemeClr>
                </a:solidFill>
              </a:rPr>
              <a:t>% Correctly Classified (Train/CV): </a:t>
            </a:r>
            <a:r>
              <a:rPr lang="en-US" dirty="0">
                <a:solidFill>
                  <a:schemeClr val="tx1">
                    <a:lumMod val="75000"/>
                    <a:lumOff val="25000"/>
                  </a:schemeClr>
                </a:solidFill>
              </a:rPr>
              <a:t>88.4 / 93.0</a:t>
            </a:r>
          </a:p>
        </p:txBody>
      </p:sp>
      <p:sp>
        <p:nvSpPr>
          <p:cNvPr id="35" name="Rounded Rectangle 50"/>
          <p:cNvSpPr/>
          <p:nvPr/>
        </p:nvSpPr>
        <p:spPr>
          <a:xfrm>
            <a:off x="8134139" y="5011112"/>
            <a:ext cx="3089257" cy="1252009"/>
          </a:xfrm>
          <a:prstGeom prst="roundRect">
            <a:avLst/>
          </a:prstGeom>
          <a:noFill/>
          <a:ln w="76200" cmpd="thinThick">
            <a:solidFill>
              <a:srgbClr val="E9A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a:p>
            <a:pPr algn="ctr"/>
            <a:r>
              <a:rPr lang="en-US" b="1" dirty="0">
                <a:solidFill>
                  <a:schemeClr val="tx1">
                    <a:lumMod val="75000"/>
                    <a:lumOff val="25000"/>
                  </a:schemeClr>
                </a:solidFill>
              </a:rPr>
              <a:t>AUC (</a:t>
            </a:r>
            <a:r>
              <a:rPr lang="en-US" b="1" dirty="0" smtClean="0">
                <a:solidFill>
                  <a:schemeClr val="tx1">
                    <a:lumMod val="75000"/>
                    <a:lumOff val="25000"/>
                  </a:schemeClr>
                </a:solidFill>
              </a:rPr>
              <a:t>Train </a:t>
            </a:r>
            <a:r>
              <a:rPr lang="en-US" b="1" dirty="0">
                <a:solidFill>
                  <a:schemeClr val="tx1">
                    <a:lumMod val="75000"/>
                    <a:lumOff val="25000"/>
                  </a:schemeClr>
                </a:solidFill>
              </a:rPr>
              <a:t>/ CV): </a:t>
            </a:r>
            <a:endParaRPr lang="en-US" b="1" dirty="0" smtClean="0">
              <a:solidFill>
                <a:schemeClr val="tx1">
                  <a:lumMod val="75000"/>
                  <a:lumOff val="25000"/>
                </a:schemeClr>
              </a:solidFill>
            </a:endParaRPr>
          </a:p>
          <a:p>
            <a:pPr algn="ctr"/>
            <a:r>
              <a:rPr lang="en-US" dirty="0" smtClean="0">
                <a:solidFill>
                  <a:schemeClr val="tx1">
                    <a:lumMod val="75000"/>
                    <a:lumOff val="25000"/>
                  </a:schemeClr>
                </a:solidFill>
              </a:rPr>
              <a:t>0.941 </a:t>
            </a:r>
            <a:r>
              <a:rPr lang="en-US" dirty="0">
                <a:solidFill>
                  <a:schemeClr val="tx1">
                    <a:lumMod val="75000"/>
                    <a:lumOff val="25000"/>
                  </a:schemeClr>
                </a:solidFill>
              </a:rPr>
              <a:t>/ 0.927</a:t>
            </a:r>
          </a:p>
          <a:p>
            <a:pPr algn="ctr"/>
            <a:r>
              <a:rPr lang="en-US" b="1" dirty="0">
                <a:solidFill>
                  <a:schemeClr val="tx1">
                    <a:lumMod val="75000"/>
                    <a:lumOff val="25000"/>
                  </a:schemeClr>
                </a:solidFill>
              </a:rPr>
              <a:t>% Correctly Classified (</a:t>
            </a:r>
            <a:r>
              <a:rPr lang="en-US" b="1" dirty="0" smtClean="0">
                <a:solidFill>
                  <a:schemeClr val="tx1">
                    <a:lumMod val="75000"/>
                    <a:lumOff val="25000"/>
                  </a:schemeClr>
                </a:solidFill>
              </a:rPr>
              <a:t>Train/CV</a:t>
            </a:r>
            <a:r>
              <a:rPr lang="en-US" b="1" dirty="0">
                <a:solidFill>
                  <a:schemeClr val="tx1">
                    <a:lumMod val="75000"/>
                    <a:lumOff val="25000"/>
                  </a:schemeClr>
                </a:solidFill>
              </a:rPr>
              <a:t>): </a:t>
            </a:r>
            <a:r>
              <a:rPr lang="en-US" dirty="0">
                <a:solidFill>
                  <a:schemeClr val="tx1">
                    <a:lumMod val="75000"/>
                    <a:lumOff val="25000"/>
                  </a:schemeClr>
                </a:solidFill>
              </a:rPr>
              <a:t>87.1 / 86.7</a:t>
            </a:r>
          </a:p>
          <a:p>
            <a:pPr algn="ctr"/>
            <a:endParaRPr lang="en-US" b="1" dirty="0">
              <a:solidFill>
                <a:schemeClr val="bg2">
                  <a:lumMod val="90000"/>
                </a:schemeClr>
              </a:solidFill>
            </a:endParaRPr>
          </a:p>
        </p:txBody>
      </p:sp>
      <p:grpSp>
        <p:nvGrpSpPr>
          <p:cNvPr id="40" name="Group 39"/>
          <p:cNvGrpSpPr/>
          <p:nvPr/>
        </p:nvGrpSpPr>
        <p:grpSpPr>
          <a:xfrm>
            <a:off x="5435241" y="1805053"/>
            <a:ext cx="2306206" cy="3474663"/>
            <a:chOff x="5646981" y="2408787"/>
            <a:chExt cx="2306206" cy="2828609"/>
          </a:xfrm>
        </p:grpSpPr>
        <p:grpSp>
          <p:nvGrpSpPr>
            <p:cNvPr id="41" name="Group 40"/>
            <p:cNvGrpSpPr/>
            <p:nvPr/>
          </p:nvGrpSpPr>
          <p:grpSpPr>
            <a:xfrm>
              <a:off x="5646981" y="2408787"/>
              <a:ext cx="2306206" cy="2828609"/>
              <a:chOff x="-75425" y="1125381"/>
              <a:chExt cx="2421175" cy="2330317"/>
            </a:xfrm>
          </p:grpSpPr>
          <p:grpSp>
            <p:nvGrpSpPr>
              <p:cNvPr id="47" name="Group 46"/>
              <p:cNvGrpSpPr/>
              <p:nvPr/>
            </p:nvGrpSpPr>
            <p:grpSpPr>
              <a:xfrm>
                <a:off x="387993" y="1721396"/>
                <a:ext cx="1306349" cy="1226765"/>
                <a:chOff x="5861975" y="2828239"/>
                <a:chExt cx="1306349" cy="1202181"/>
              </a:xfrm>
            </p:grpSpPr>
            <p:sp>
              <p:nvSpPr>
                <p:cNvPr id="53" name="TextBox 52"/>
                <p:cNvSpPr txBox="1"/>
                <p:nvPr/>
              </p:nvSpPr>
              <p:spPr>
                <a:xfrm>
                  <a:off x="5871382" y="2828239"/>
                  <a:ext cx="1164883" cy="338554"/>
                </a:xfrm>
                <a:prstGeom prst="rect">
                  <a:avLst/>
                </a:prstGeom>
                <a:noFill/>
              </p:spPr>
              <p:txBody>
                <a:bodyPr wrap="square" rtlCol="0">
                  <a:spAutoFit/>
                </a:bodyPr>
                <a:lstStyle/>
                <a:p>
                  <a:r>
                    <a:rPr lang="en-US" sz="1600" dirty="0">
                      <a:latin typeface="Century Gothic" panose="020B0502020202020204" pitchFamily="34" charset="0"/>
                    </a:rPr>
                    <a:t>Very low</a:t>
                  </a:r>
                </a:p>
              </p:txBody>
            </p:sp>
            <p:sp>
              <p:nvSpPr>
                <p:cNvPr id="54" name="TextBox 53"/>
                <p:cNvSpPr txBox="1"/>
                <p:nvPr/>
              </p:nvSpPr>
              <p:spPr>
                <a:xfrm>
                  <a:off x="5873664" y="3136715"/>
                  <a:ext cx="611419" cy="338554"/>
                </a:xfrm>
                <a:prstGeom prst="rect">
                  <a:avLst/>
                </a:prstGeom>
                <a:noFill/>
              </p:spPr>
              <p:txBody>
                <a:bodyPr wrap="square" rtlCol="0">
                  <a:spAutoFit/>
                </a:bodyPr>
                <a:lstStyle/>
                <a:p>
                  <a:r>
                    <a:rPr lang="en-US" sz="1600" dirty="0">
                      <a:latin typeface="Century Gothic" panose="020B0502020202020204" pitchFamily="34" charset="0"/>
                    </a:rPr>
                    <a:t>Low</a:t>
                  </a:r>
                </a:p>
              </p:txBody>
            </p:sp>
            <p:sp>
              <p:nvSpPr>
                <p:cNvPr id="55" name="TextBox 54"/>
                <p:cNvSpPr txBox="1"/>
                <p:nvPr/>
              </p:nvSpPr>
              <p:spPr>
                <a:xfrm>
                  <a:off x="5866791" y="3417233"/>
                  <a:ext cx="1301533" cy="338554"/>
                </a:xfrm>
                <a:prstGeom prst="rect">
                  <a:avLst/>
                </a:prstGeom>
                <a:noFill/>
              </p:spPr>
              <p:txBody>
                <a:bodyPr wrap="square" rtlCol="0">
                  <a:spAutoFit/>
                </a:bodyPr>
                <a:lstStyle/>
                <a:p>
                  <a:r>
                    <a:rPr lang="en-US" sz="1600" dirty="0">
                      <a:latin typeface="Century Gothic" panose="020B0502020202020204" pitchFamily="34" charset="0"/>
                    </a:rPr>
                    <a:t>Moderate</a:t>
                  </a:r>
                </a:p>
              </p:txBody>
            </p:sp>
            <p:sp>
              <p:nvSpPr>
                <p:cNvPr id="67" name="TextBox 66"/>
                <p:cNvSpPr txBox="1"/>
                <p:nvPr/>
              </p:nvSpPr>
              <p:spPr>
                <a:xfrm>
                  <a:off x="5861975" y="3691866"/>
                  <a:ext cx="780296" cy="338554"/>
                </a:xfrm>
                <a:prstGeom prst="rect">
                  <a:avLst/>
                </a:prstGeom>
                <a:noFill/>
              </p:spPr>
              <p:txBody>
                <a:bodyPr wrap="square" rtlCol="0">
                  <a:spAutoFit/>
                </a:bodyPr>
                <a:lstStyle/>
                <a:p>
                  <a:r>
                    <a:rPr lang="en-US" sz="1600" dirty="0">
                      <a:latin typeface="Century Gothic" panose="020B0502020202020204" pitchFamily="34" charset="0"/>
                    </a:rPr>
                    <a:t>High</a:t>
                  </a:r>
                </a:p>
              </p:txBody>
            </p:sp>
          </p:grpSp>
          <p:sp>
            <p:nvSpPr>
              <p:cNvPr id="48" name="TextBox 47"/>
              <p:cNvSpPr txBox="1"/>
              <p:nvPr/>
            </p:nvSpPr>
            <p:spPr>
              <a:xfrm>
                <a:off x="-75425" y="1125381"/>
                <a:ext cx="2421175" cy="684608"/>
              </a:xfrm>
              <a:prstGeom prst="rect">
                <a:avLst/>
              </a:prstGeom>
              <a:noFill/>
            </p:spPr>
            <p:txBody>
              <a:bodyPr wrap="square" rtlCol="0">
                <a:spAutoFit/>
              </a:bodyPr>
              <a:lstStyle/>
              <a:p>
                <a:pPr algn="ctr"/>
                <a:r>
                  <a:rPr lang="en-US" sz="1600" b="1" dirty="0">
                    <a:latin typeface="Century Gothic" panose="020B0502020202020204" pitchFamily="34" charset="0"/>
                  </a:rPr>
                  <a:t>Relative Probability of Purple Loosestrife Habitat</a:t>
                </a:r>
              </a:p>
            </p:txBody>
          </p:sp>
          <p:grpSp>
            <p:nvGrpSpPr>
              <p:cNvPr id="49" name="Group 48"/>
              <p:cNvGrpSpPr/>
              <p:nvPr/>
            </p:nvGrpSpPr>
            <p:grpSpPr>
              <a:xfrm>
                <a:off x="124498" y="2870923"/>
                <a:ext cx="2211189" cy="584775"/>
                <a:chOff x="5628939" y="3161498"/>
                <a:chExt cx="2000690" cy="584775"/>
              </a:xfrm>
            </p:grpSpPr>
            <p:pic>
              <p:nvPicPr>
                <p:cNvPr id="50" name="Picture 49"/>
                <p:cNvPicPr>
                  <a:picLocks noChangeAspect="1"/>
                </p:cNvPicPr>
                <p:nvPr/>
              </p:nvPicPr>
              <p:blipFill rotWithShape="1">
                <a:blip r:embed="rId6" cstate="print">
                  <a:extLst>
                    <a:ext uri="{28A0092B-C50C-407E-A947-70E740481C1C}">
                      <a14:useLocalDpi xmlns:a14="http://schemas.microsoft.com/office/drawing/2010/main" val="0"/>
                    </a:ext>
                  </a:extLst>
                </a:blip>
                <a:srcRect l="6159" t="61160" r="92013" b="37430"/>
                <a:stretch/>
              </p:blipFill>
              <p:spPr>
                <a:xfrm>
                  <a:off x="5628939" y="3269886"/>
                  <a:ext cx="287028" cy="165954"/>
                </a:xfrm>
                <a:prstGeom prst="rect">
                  <a:avLst/>
                </a:prstGeom>
              </p:spPr>
            </p:pic>
            <p:sp>
              <p:nvSpPr>
                <p:cNvPr id="52" name="TextBox 51"/>
                <p:cNvSpPr txBox="1"/>
                <p:nvPr/>
              </p:nvSpPr>
              <p:spPr>
                <a:xfrm>
                  <a:off x="5876542" y="3161498"/>
                  <a:ext cx="1753087" cy="584775"/>
                </a:xfrm>
                <a:prstGeom prst="rect">
                  <a:avLst/>
                </a:prstGeom>
                <a:noFill/>
              </p:spPr>
              <p:txBody>
                <a:bodyPr wrap="square" rtlCol="0">
                  <a:spAutoFit/>
                </a:bodyPr>
                <a:lstStyle/>
                <a:p>
                  <a:r>
                    <a:rPr lang="en-US" sz="1600" dirty="0">
                      <a:latin typeface="Century Gothic" panose="020B0502020202020204" pitchFamily="34" charset="0"/>
                    </a:rPr>
                    <a:t>Eliminated due to extrapolation</a:t>
                  </a:r>
                </a:p>
              </p:txBody>
            </p:sp>
          </p:grpSp>
        </p:grpSp>
        <p:grpSp>
          <p:nvGrpSpPr>
            <p:cNvPr id="42" name="Group 41"/>
            <p:cNvGrpSpPr/>
            <p:nvPr/>
          </p:nvGrpSpPr>
          <p:grpSpPr>
            <a:xfrm>
              <a:off x="5829334" y="3229463"/>
              <a:ext cx="301419" cy="1232343"/>
              <a:chOff x="5582599" y="3265914"/>
              <a:chExt cx="301419" cy="1232343"/>
            </a:xfrm>
          </p:grpSpPr>
          <p:pic>
            <p:nvPicPr>
              <p:cNvPr id="43" name="Picture 42"/>
              <p:cNvPicPr>
                <a:picLocks noChangeAspect="1"/>
              </p:cNvPicPr>
              <p:nvPr/>
            </p:nvPicPr>
            <p:blipFill>
              <a:blip r:embed="rId7"/>
              <a:stretch>
                <a:fillRect/>
              </a:stretch>
            </p:blipFill>
            <p:spPr>
              <a:xfrm>
                <a:off x="5589079" y="4304202"/>
                <a:ext cx="291199" cy="194055"/>
              </a:xfrm>
              <a:prstGeom prst="rect">
                <a:avLst/>
              </a:prstGeom>
            </p:spPr>
          </p:pic>
          <p:pic>
            <p:nvPicPr>
              <p:cNvPr id="44" name="Picture 43"/>
              <p:cNvPicPr>
                <a:picLocks noChangeAspect="1"/>
              </p:cNvPicPr>
              <p:nvPr/>
            </p:nvPicPr>
            <p:blipFill>
              <a:blip r:embed="rId8"/>
              <a:stretch>
                <a:fillRect/>
              </a:stretch>
            </p:blipFill>
            <p:spPr>
              <a:xfrm>
                <a:off x="5585912" y="3265914"/>
                <a:ext cx="284734" cy="192607"/>
              </a:xfrm>
              <a:prstGeom prst="rect">
                <a:avLst/>
              </a:prstGeom>
            </p:spPr>
          </p:pic>
          <p:pic>
            <p:nvPicPr>
              <p:cNvPr id="45" name="Picture 44"/>
              <p:cNvPicPr>
                <a:picLocks noChangeAspect="1"/>
              </p:cNvPicPr>
              <p:nvPr/>
            </p:nvPicPr>
            <p:blipFill>
              <a:blip r:embed="rId9"/>
              <a:stretch>
                <a:fillRect/>
              </a:stretch>
            </p:blipFill>
            <p:spPr>
              <a:xfrm>
                <a:off x="5582599" y="3615990"/>
                <a:ext cx="276689" cy="178857"/>
              </a:xfrm>
              <a:prstGeom prst="rect">
                <a:avLst/>
              </a:prstGeom>
            </p:spPr>
          </p:pic>
          <p:pic>
            <p:nvPicPr>
              <p:cNvPr id="46" name="Picture 45"/>
              <p:cNvPicPr>
                <a:picLocks noChangeAspect="1"/>
              </p:cNvPicPr>
              <p:nvPr/>
            </p:nvPicPr>
            <p:blipFill>
              <a:blip r:embed="rId10"/>
              <a:stretch>
                <a:fillRect/>
              </a:stretch>
            </p:blipFill>
            <p:spPr>
              <a:xfrm>
                <a:off x="5585912" y="3970350"/>
                <a:ext cx="298106" cy="194500"/>
              </a:xfrm>
              <a:prstGeom prst="rect">
                <a:avLst/>
              </a:prstGeom>
            </p:spPr>
          </p:pic>
        </p:grpSp>
      </p:grpSp>
    </p:spTree>
    <p:extLst>
      <p:ext uri="{BB962C8B-B14F-4D97-AF65-F5344CB8AC3E}">
        <p14:creationId xmlns:p14="http://schemas.microsoft.com/office/powerpoint/2010/main" val="19913026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p:cNvSpPr/>
          <p:nvPr/>
        </p:nvSpPr>
        <p:spPr>
          <a:xfrm>
            <a:off x="69239" y="5086489"/>
            <a:ext cx="1229492" cy="7063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a:spLocks noGrp="1"/>
          </p:cNvSpPr>
          <p:nvPr>
            <p:ph type="title"/>
          </p:nvPr>
        </p:nvSpPr>
        <p:spPr>
          <a:xfrm>
            <a:off x="1444174" y="182554"/>
            <a:ext cx="9232900" cy="1143000"/>
          </a:xfrm>
        </p:spPr>
        <p:txBody>
          <a:bodyPr>
            <a:noAutofit/>
          </a:bodyPr>
          <a:lstStyle/>
          <a:p>
            <a:pPr algn="ctr"/>
            <a:r>
              <a:rPr lang="en-US" sz="4400" dirty="0"/>
              <a:t>Continental Scale </a:t>
            </a:r>
            <a:r>
              <a:rPr lang="en-US" sz="4400" dirty="0" smtClean="0"/>
              <a:t>Predictors:</a:t>
            </a:r>
            <a:r>
              <a:rPr lang="en-US" sz="4400" dirty="0"/>
              <a:t/>
            </a:r>
            <a:br>
              <a:rPr lang="en-US" sz="4400" dirty="0"/>
            </a:br>
            <a:r>
              <a:rPr lang="en-US" sz="4400" dirty="0" smtClean="0"/>
              <a:t>Purple Loosestrife</a:t>
            </a:r>
            <a:endParaRPr lang="en-US" sz="4400" dirty="0"/>
          </a:p>
        </p:txBody>
      </p:sp>
      <p:cxnSp>
        <p:nvCxnSpPr>
          <p:cNvPr id="9" name="Straight Connector 8"/>
          <p:cNvCxnSpPr/>
          <p:nvPr/>
        </p:nvCxnSpPr>
        <p:spPr>
          <a:xfrm flipV="1">
            <a:off x="43717" y="2096158"/>
            <a:ext cx="0" cy="2782669"/>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8" name="Rounded Rectangle 77"/>
          <p:cNvSpPr/>
          <p:nvPr/>
        </p:nvSpPr>
        <p:spPr>
          <a:xfrm>
            <a:off x="2791638" y="1496015"/>
            <a:ext cx="2008014" cy="485665"/>
          </a:xfrm>
          <a:prstGeom prst="roundRect">
            <a:avLst/>
          </a:prstGeom>
          <a:solidFill>
            <a:schemeClr val="bg1"/>
          </a:solidFill>
          <a:ln w="76200" cmpd="thinThick">
            <a:solidFill>
              <a:srgbClr val="E9A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75000"/>
                    <a:lumOff val="25000"/>
                  </a:schemeClr>
                </a:solidFill>
              </a:rPr>
              <a:t>Random Forest</a:t>
            </a:r>
            <a:endParaRPr lang="en-US" dirty="0">
              <a:solidFill>
                <a:schemeClr val="tx1">
                  <a:lumMod val="75000"/>
                  <a:lumOff val="25000"/>
                </a:schemeClr>
              </a:solidFill>
            </a:endParaRPr>
          </a:p>
        </p:txBody>
      </p:sp>
      <p:sp>
        <p:nvSpPr>
          <p:cNvPr id="79" name="Rounded Rectangle 78"/>
          <p:cNvSpPr/>
          <p:nvPr/>
        </p:nvSpPr>
        <p:spPr>
          <a:xfrm>
            <a:off x="8259289" y="1468023"/>
            <a:ext cx="2008014" cy="485665"/>
          </a:xfrm>
          <a:prstGeom prst="roundRect">
            <a:avLst/>
          </a:prstGeom>
          <a:solidFill>
            <a:schemeClr val="bg1"/>
          </a:solidFill>
          <a:ln w="76200" cmpd="thinThick">
            <a:solidFill>
              <a:srgbClr val="E9A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75000"/>
                    <a:lumOff val="25000"/>
                  </a:schemeClr>
                </a:solidFill>
              </a:rPr>
              <a:t>MaxEnt</a:t>
            </a:r>
            <a:endParaRPr lang="en-US" dirty="0">
              <a:solidFill>
                <a:schemeClr val="tx1">
                  <a:lumMod val="75000"/>
                  <a:lumOff val="25000"/>
                </a:schemeClr>
              </a:solidFill>
            </a:endParaRPr>
          </a:p>
        </p:txBody>
      </p:sp>
      <p:sp>
        <p:nvSpPr>
          <p:cNvPr id="31" name="Rounded Rectangle 30"/>
          <p:cNvSpPr/>
          <p:nvPr/>
        </p:nvSpPr>
        <p:spPr>
          <a:xfrm>
            <a:off x="718458" y="2125697"/>
            <a:ext cx="5617024" cy="4324211"/>
          </a:xfrm>
          <a:prstGeom prst="roundRect">
            <a:avLst/>
          </a:prstGeom>
          <a:solidFill>
            <a:schemeClr val="bg1"/>
          </a:solidFill>
          <a:ln w="76200" cmpd="thinThick">
            <a:solidFill>
              <a:srgbClr val="E9A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a:pPr>
            <a:r>
              <a:rPr lang="en-US" sz="2000" dirty="0" smtClean="0">
                <a:solidFill>
                  <a:schemeClr val="tx1">
                    <a:lumMod val="75000"/>
                    <a:lumOff val="25000"/>
                  </a:schemeClr>
                </a:solidFill>
              </a:rPr>
              <a:t>Elevation</a:t>
            </a:r>
          </a:p>
          <a:p>
            <a:pPr marL="457200" indent="-457200">
              <a:buFont typeface="+mj-lt"/>
              <a:buAutoNum type="arabicPeriod"/>
            </a:pPr>
            <a:r>
              <a:rPr lang="en-US" sz="2000" dirty="0" smtClean="0">
                <a:solidFill>
                  <a:schemeClr val="tx1">
                    <a:lumMod val="75000"/>
                    <a:lumOff val="25000"/>
                  </a:schemeClr>
                </a:solidFill>
              </a:rPr>
              <a:t>Terra MODIS Band 6</a:t>
            </a:r>
          </a:p>
          <a:p>
            <a:pPr marL="457200" indent="-457200">
              <a:buFont typeface="+mj-lt"/>
              <a:buAutoNum type="arabicPeriod"/>
            </a:pPr>
            <a:r>
              <a:rPr lang="en-US" sz="2000" dirty="0" smtClean="0">
                <a:solidFill>
                  <a:schemeClr val="tx1">
                    <a:lumMod val="75000"/>
                    <a:lumOff val="25000"/>
                  </a:schemeClr>
                </a:solidFill>
              </a:rPr>
              <a:t>Average Summer Temperature</a:t>
            </a:r>
          </a:p>
          <a:p>
            <a:pPr marL="457200" indent="-457200">
              <a:buFont typeface="+mj-lt"/>
              <a:buAutoNum type="arabicPeriod"/>
            </a:pPr>
            <a:r>
              <a:rPr lang="en-US" sz="2000" dirty="0" smtClean="0">
                <a:solidFill>
                  <a:schemeClr val="tx1">
                    <a:lumMod val="75000"/>
                    <a:lumOff val="25000"/>
                  </a:schemeClr>
                </a:solidFill>
              </a:rPr>
              <a:t>Solar Radiation</a:t>
            </a:r>
          </a:p>
          <a:p>
            <a:pPr marL="457200" indent="-457200">
              <a:buFont typeface="+mj-lt"/>
              <a:buAutoNum type="arabicPeriod"/>
            </a:pPr>
            <a:r>
              <a:rPr lang="en-US" sz="2000" dirty="0" smtClean="0">
                <a:solidFill>
                  <a:schemeClr val="tx1">
                    <a:lumMod val="75000"/>
                    <a:lumOff val="25000"/>
                  </a:schemeClr>
                </a:solidFill>
              </a:rPr>
              <a:t>GLC Forest Cover</a:t>
            </a:r>
          </a:p>
          <a:p>
            <a:pPr marL="457200" indent="-457200">
              <a:buFont typeface="+mj-lt"/>
              <a:buAutoNum type="arabicPeriod"/>
            </a:pPr>
            <a:r>
              <a:rPr lang="en-US" sz="2000" dirty="0" smtClean="0">
                <a:solidFill>
                  <a:schemeClr val="tx1">
                    <a:lumMod val="75000"/>
                    <a:lumOff val="25000"/>
                  </a:schemeClr>
                </a:solidFill>
              </a:rPr>
              <a:t>Average Winter Temperature</a:t>
            </a:r>
          </a:p>
          <a:p>
            <a:pPr marL="457200" indent="-457200">
              <a:buFont typeface="+mj-lt"/>
              <a:buAutoNum type="arabicPeriod"/>
            </a:pPr>
            <a:r>
              <a:rPr lang="en-US" sz="2000" dirty="0" smtClean="0">
                <a:solidFill>
                  <a:schemeClr val="tx1">
                    <a:lumMod val="75000"/>
                    <a:lumOff val="25000"/>
                  </a:schemeClr>
                </a:solidFill>
              </a:rPr>
              <a:t>Mean Summer Precipitation</a:t>
            </a:r>
          </a:p>
          <a:p>
            <a:pPr marL="457200" indent="-457200">
              <a:buFont typeface="+mj-lt"/>
              <a:buAutoNum type="arabicPeriod"/>
            </a:pPr>
            <a:r>
              <a:rPr lang="en-US" sz="2000" dirty="0" smtClean="0">
                <a:solidFill>
                  <a:schemeClr val="tx1">
                    <a:lumMod val="75000"/>
                    <a:lumOff val="25000"/>
                  </a:schemeClr>
                </a:solidFill>
              </a:rPr>
              <a:t>Tasseled Cap Greenness</a:t>
            </a:r>
          </a:p>
          <a:p>
            <a:pPr marL="457200" indent="-457200">
              <a:buFont typeface="+mj-lt"/>
              <a:buAutoNum type="arabicPeriod"/>
            </a:pPr>
            <a:r>
              <a:rPr lang="en-US" sz="2000" dirty="0" smtClean="0">
                <a:solidFill>
                  <a:schemeClr val="tx1">
                    <a:lumMod val="75000"/>
                    <a:lumOff val="25000"/>
                  </a:schemeClr>
                </a:solidFill>
              </a:rPr>
              <a:t>Terra MODIS Band 3</a:t>
            </a:r>
          </a:p>
          <a:p>
            <a:pPr marL="457200" indent="-457200">
              <a:buFont typeface="+mj-lt"/>
              <a:buAutoNum type="arabicPeriod"/>
            </a:pPr>
            <a:r>
              <a:rPr lang="en-US" sz="2000" dirty="0" smtClean="0">
                <a:solidFill>
                  <a:schemeClr val="tx1">
                    <a:lumMod val="75000"/>
                    <a:lumOff val="25000"/>
                  </a:schemeClr>
                </a:solidFill>
              </a:rPr>
              <a:t>Roughness</a:t>
            </a:r>
          </a:p>
          <a:p>
            <a:pPr marL="457200" indent="-457200">
              <a:buFont typeface="+mj-lt"/>
              <a:buAutoNum type="arabicPeriod"/>
            </a:pPr>
            <a:r>
              <a:rPr lang="en-US" sz="2000" dirty="0" smtClean="0">
                <a:solidFill>
                  <a:schemeClr val="tx1">
                    <a:lumMod val="75000"/>
                    <a:lumOff val="25000"/>
                  </a:schemeClr>
                </a:solidFill>
              </a:rPr>
              <a:t>Tasseled Cap Wetness</a:t>
            </a:r>
          </a:p>
        </p:txBody>
      </p:sp>
      <p:sp>
        <p:nvSpPr>
          <p:cNvPr id="32" name="Rounded Rectangle 31"/>
          <p:cNvSpPr/>
          <p:nvPr/>
        </p:nvSpPr>
        <p:spPr>
          <a:xfrm>
            <a:off x="6557750" y="2096158"/>
            <a:ext cx="5411093" cy="4353750"/>
          </a:xfrm>
          <a:prstGeom prst="roundRect">
            <a:avLst/>
          </a:prstGeom>
          <a:solidFill>
            <a:schemeClr val="bg1"/>
          </a:solidFill>
          <a:ln w="76200" cmpd="thinThick">
            <a:solidFill>
              <a:srgbClr val="E9A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a:pPr>
            <a:r>
              <a:rPr lang="en-US" sz="2000" dirty="0" smtClean="0">
                <a:solidFill>
                  <a:schemeClr val="tx1">
                    <a:lumMod val="75000"/>
                    <a:lumOff val="25000"/>
                  </a:schemeClr>
                </a:solidFill>
              </a:rPr>
              <a:t>Elevation</a:t>
            </a:r>
          </a:p>
          <a:p>
            <a:pPr marL="457200" indent="-457200">
              <a:buFont typeface="+mj-lt"/>
              <a:buAutoNum type="arabicPeriod"/>
            </a:pPr>
            <a:r>
              <a:rPr lang="en-US" sz="2000" dirty="0" smtClean="0">
                <a:solidFill>
                  <a:schemeClr val="tx1">
                    <a:lumMod val="75000"/>
                    <a:lumOff val="25000"/>
                  </a:schemeClr>
                </a:solidFill>
              </a:rPr>
              <a:t>Terra MODIS Band 6</a:t>
            </a:r>
          </a:p>
          <a:p>
            <a:pPr marL="457200" indent="-457200">
              <a:buFont typeface="+mj-lt"/>
              <a:buAutoNum type="arabicPeriod"/>
            </a:pPr>
            <a:r>
              <a:rPr lang="en-US" sz="2000" dirty="0" smtClean="0">
                <a:solidFill>
                  <a:schemeClr val="tx1">
                    <a:lumMod val="75000"/>
                    <a:lumOff val="25000"/>
                  </a:schemeClr>
                </a:solidFill>
              </a:rPr>
              <a:t>Average Summer Temperature</a:t>
            </a:r>
            <a:endParaRPr lang="en-US" sz="2000" dirty="0">
              <a:solidFill>
                <a:schemeClr val="tx1">
                  <a:lumMod val="75000"/>
                  <a:lumOff val="25000"/>
                </a:schemeClr>
              </a:solidFill>
            </a:endParaRPr>
          </a:p>
          <a:p>
            <a:pPr marL="457200" indent="-457200">
              <a:buFont typeface="+mj-lt"/>
              <a:buAutoNum type="arabicPeriod"/>
            </a:pPr>
            <a:r>
              <a:rPr lang="en-US" sz="2000" dirty="0" smtClean="0">
                <a:solidFill>
                  <a:schemeClr val="tx1">
                    <a:lumMod val="75000"/>
                    <a:lumOff val="25000"/>
                  </a:schemeClr>
                </a:solidFill>
              </a:rPr>
              <a:t>Solar Radiation</a:t>
            </a:r>
          </a:p>
          <a:p>
            <a:pPr marL="457200" indent="-457200">
              <a:buFont typeface="+mj-lt"/>
              <a:buAutoNum type="arabicPeriod"/>
            </a:pPr>
            <a:r>
              <a:rPr lang="en-US" sz="2000" dirty="0" smtClean="0">
                <a:solidFill>
                  <a:schemeClr val="tx1">
                    <a:lumMod val="75000"/>
                    <a:lumOff val="25000"/>
                  </a:schemeClr>
                </a:solidFill>
              </a:rPr>
              <a:t>Average Winter Temperature</a:t>
            </a:r>
          </a:p>
          <a:p>
            <a:pPr marL="457200" indent="-457200">
              <a:buFont typeface="+mj-lt"/>
              <a:buAutoNum type="arabicPeriod"/>
            </a:pPr>
            <a:r>
              <a:rPr lang="en-US" sz="2000" dirty="0" smtClean="0">
                <a:solidFill>
                  <a:schemeClr val="tx1">
                    <a:lumMod val="75000"/>
                    <a:lumOff val="25000"/>
                  </a:schemeClr>
                </a:solidFill>
              </a:rPr>
              <a:t>Tasseled Cap Greenness</a:t>
            </a:r>
          </a:p>
          <a:p>
            <a:pPr marL="457200" indent="-457200">
              <a:buFont typeface="+mj-lt"/>
              <a:buAutoNum type="arabicPeriod"/>
            </a:pPr>
            <a:r>
              <a:rPr lang="en-US" sz="2000" dirty="0" smtClean="0">
                <a:solidFill>
                  <a:schemeClr val="tx1">
                    <a:lumMod val="75000"/>
                    <a:lumOff val="25000"/>
                  </a:schemeClr>
                </a:solidFill>
              </a:rPr>
              <a:t>Tasseled Cap Wetness</a:t>
            </a:r>
          </a:p>
          <a:p>
            <a:pPr marL="457200" indent="-457200">
              <a:buFont typeface="+mj-lt"/>
              <a:buAutoNum type="arabicPeriod"/>
            </a:pPr>
            <a:r>
              <a:rPr lang="en-US" sz="2000" dirty="0" smtClean="0">
                <a:solidFill>
                  <a:schemeClr val="tx1">
                    <a:lumMod val="75000"/>
                    <a:lumOff val="25000"/>
                  </a:schemeClr>
                </a:solidFill>
              </a:rPr>
              <a:t>Mean Summer Precipitation</a:t>
            </a:r>
          </a:p>
          <a:p>
            <a:pPr marL="457200" indent="-457200">
              <a:buFont typeface="+mj-lt"/>
              <a:buAutoNum type="arabicPeriod"/>
            </a:pPr>
            <a:r>
              <a:rPr lang="en-US" sz="2000" dirty="0" smtClean="0">
                <a:solidFill>
                  <a:schemeClr val="tx1">
                    <a:lumMod val="75000"/>
                    <a:lumOff val="25000"/>
                  </a:schemeClr>
                </a:solidFill>
              </a:rPr>
              <a:t>Terra MODIS Band 3</a:t>
            </a:r>
          </a:p>
          <a:p>
            <a:pPr marL="457200" indent="-457200">
              <a:buFont typeface="+mj-lt"/>
              <a:buAutoNum type="arabicPeriod"/>
            </a:pPr>
            <a:r>
              <a:rPr lang="en-US" sz="2000" dirty="0" smtClean="0">
                <a:solidFill>
                  <a:schemeClr val="tx1">
                    <a:lumMod val="75000"/>
                    <a:lumOff val="25000"/>
                  </a:schemeClr>
                </a:solidFill>
              </a:rPr>
              <a:t>GLC Forest Cover</a:t>
            </a:r>
          </a:p>
          <a:p>
            <a:pPr marL="457200" indent="-457200">
              <a:buFont typeface="+mj-lt"/>
              <a:buAutoNum type="arabicPeriod"/>
            </a:pPr>
            <a:r>
              <a:rPr lang="en-US" sz="2000" dirty="0" smtClean="0">
                <a:solidFill>
                  <a:schemeClr val="tx1">
                    <a:lumMod val="75000"/>
                    <a:lumOff val="25000"/>
                  </a:schemeClr>
                </a:solidFill>
              </a:rPr>
              <a:t>Roughness</a:t>
            </a:r>
          </a:p>
        </p:txBody>
      </p:sp>
    </p:spTree>
    <p:extLst>
      <p:ext uri="{BB962C8B-B14F-4D97-AF65-F5344CB8AC3E}">
        <p14:creationId xmlns:p14="http://schemas.microsoft.com/office/powerpoint/2010/main" val="40346056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Overview</a:t>
            </a:r>
          </a:p>
        </p:txBody>
      </p:sp>
      <p:sp>
        <p:nvSpPr>
          <p:cNvPr id="4" name="Text Placeholder 3"/>
          <p:cNvSpPr>
            <a:spLocks noGrp="1"/>
          </p:cNvSpPr>
          <p:nvPr>
            <p:ph type="body" sz="half" idx="2"/>
          </p:nvPr>
        </p:nvSpPr>
        <p:spPr>
          <a:xfrm>
            <a:off x="-4104885" y="1539305"/>
            <a:ext cx="3722118" cy="5491224"/>
          </a:xfrm>
        </p:spPr>
        <p:txBody>
          <a:bodyPr>
            <a:normAutofit/>
          </a:bodyPr>
          <a:lstStyle/>
          <a:p>
            <a:endParaRPr lang="en-US" dirty="0"/>
          </a:p>
          <a:p>
            <a:endParaRPr lang="en-US" dirty="0"/>
          </a:p>
          <a:p>
            <a:endParaRPr lang="en-US" dirty="0"/>
          </a:p>
          <a:p>
            <a:endParaRPr lang="en-US" dirty="0"/>
          </a:p>
          <a:p>
            <a:endParaRPr lang="en-US" dirty="0"/>
          </a:p>
        </p:txBody>
      </p:sp>
      <p:pic>
        <p:nvPicPr>
          <p:cNvPr id="2050" name="Picture 2" descr="29065068640_aef92d9358_o.jpg"/>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190000"/>
                    </a14:imgEffect>
                    <a14:imgEffect>
                      <a14:brightnessContrast bright="16000" contrast="19000"/>
                    </a14:imgEffect>
                  </a14:imgLayer>
                </a14:imgProps>
              </a:ext>
              <a:ext uri="{28A0092B-C50C-407E-A947-70E740481C1C}">
                <a14:useLocalDpi xmlns:a14="http://schemas.microsoft.com/office/drawing/2010/main" val="0"/>
              </a:ext>
            </a:extLst>
          </a:blip>
          <a:srcRect/>
          <a:stretch>
            <a:fillRect/>
          </a:stretch>
        </p:blipFill>
        <p:spPr bwMode="auto">
          <a:xfrm>
            <a:off x="4286716" y="1539305"/>
            <a:ext cx="7870778" cy="52410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969643" y="6377157"/>
            <a:ext cx="3222357" cy="338554"/>
          </a:xfrm>
          <a:prstGeom prst="rect">
            <a:avLst/>
          </a:prstGeom>
          <a:noFill/>
        </p:spPr>
        <p:txBody>
          <a:bodyPr wrap="none" rtlCol="0">
            <a:spAutoFit/>
          </a:bodyPr>
          <a:lstStyle/>
          <a:p>
            <a:r>
              <a:rPr lang="en-US" sz="1600" dirty="0">
                <a:solidFill>
                  <a:schemeClr val="bg1"/>
                </a:solidFill>
              </a:rPr>
              <a:t>Image Credit: Alaina McDavid</a:t>
            </a:r>
          </a:p>
        </p:txBody>
      </p:sp>
      <p:sp>
        <p:nvSpPr>
          <p:cNvPr id="11" name="Text Placeholder 5"/>
          <p:cNvSpPr txBox="1">
            <a:spLocks/>
          </p:cNvSpPr>
          <p:nvPr/>
        </p:nvSpPr>
        <p:spPr>
          <a:xfrm>
            <a:off x="122450" y="1166885"/>
            <a:ext cx="3920912" cy="554882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Bef>
                <a:spcPts val="200"/>
              </a:spcBef>
              <a:buClr>
                <a:srgbClr val="E9A149"/>
              </a:buClr>
              <a:buFont typeface="Webdings" panose="05030102010509060703" pitchFamily="18" charset="2"/>
              <a:buChar char="4"/>
            </a:pPr>
            <a:r>
              <a:rPr lang="en-US" dirty="0"/>
              <a:t>Suitable habitat distributions for invasive species are shifting due to changing climate trends</a:t>
            </a:r>
          </a:p>
          <a:p>
            <a:pPr marL="342900" indent="-342900">
              <a:spcBef>
                <a:spcPts val="200"/>
              </a:spcBef>
              <a:buClr>
                <a:srgbClr val="E9A149"/>
              </a:buClr>
              <a:buFont typeface="Webdings" panose="05030102010509060703" pitchFamily="18" charset="2"/>
              <a:buChar char="4"/>
            </a:pPr>
            <a:endParaRPr lang="en-US" dirty="0"/>
          </a:p>
          <a:p>
            <a:pPr marL="342900" indent="-342900">
              <a:spcBef>
                <a:spcPts val="200"/>
              </a:spcBef>
              <a:buClr>
                <a:srgbClr val="E9A149"/>
              </a:buClr>
              <a:buFont typeface="Webdings" panose="05030102010509060703" pitchFamily="18" charset="2"/>
              <a:buChar char="4"/>
            </a:pPr>
            <a:r>
              <a:rPr lang="en-US" dirty="0"/>
              <a:t>Northern latitudes and high altitudes at risk</a:t>
            </a:r>
          </a:p>
          <a:p>
            <a:pPr marL="342900" indent="-342900">
              <a:spcBef>
                <a:spcPts val="200"/>
              </a:spcBef>
              <a:buClr>
                <a:srgbClr val="E9A149"/>
              </a:buClr>
              <a:buFont typeface="Webdings" panose="05030102010509060703" pitchFamily="18" charset="2"/>
              <a:buChar char="4"/>
            </a:pPr>
            <a:endParaRPr lang="en-US" dirty="0"/>
          </a:p>
          <a:p>
            <a:pPr marL="342900" indent="-342900">
              <a:spcBef>
                <a:spcPts val="200"/>
              </a:spcBef>
              <a:buClr>
                <a:srgbClr val="E9A149"/>
              </a:buClr>
              <a:buFont typeface="Webdings" panose="05030102010509060703" pitchFamily="18" charset="2"/>
              <a:buChar char="4"/>
            </a:pPr>
            <a:r>
              <a:rPr lang="en-US" dirty="0"/>
              <a:t>Habitat suitability models inform invasive species management decisions to protect ecosystems and economies</a:t>
            </a:r>
          </a:p>
          <a:p>
            <a:pPr marL="342900" indent="-342900">
              <a:spcBef>
                <a:spcPts val="200"/>
              </a:spcBef>
              <a:buClr>
                <a:srgbClr val="E9A149"/>
              </a:buClr>
              <a:buFont typeface="Webdings" panose="05030102010509060703" pitchFamily="18" charset="2"/>
              <a:buChar char="4"/>
            </a:pPr>
            <a:endParaRPr lang="en-US" dirty="0"/>
          </a:p>
          <a:p>
            <a:pPr marL="342900" indent="-342900">
              <a:spcBef>
                <a:spcPts val="200"/>
              </a:spcBef>
              <a:buClr>
                <a:srgbClr val="E9A149"/>
              </a:buClr>
              <a:buFont typeface="Webdings" panose="05030102010509060703" pitchFamily="18" charset="2"/>
              <a:buChar char="4"/>
            </a:pPr>
            <a:r>
              <a:rPr lang="en-US" dirty="0"/>
              <a:t>Reed canarygrass and purple loosestrife follow this pattern and have been documented in Alaskan wetland habitats</a:t>
            </a:r>
          </a:p>
        </p:txBody>
      </p:sp>
    </p:spTree>
    <p:extLst>
      <p:ext uri="{BB962C8B-B14F-4D97-AF65-F5344CB8AC3E}">
        <p14:creationId xmlns:p14="http://schemas.microsoft.com/office/powerpoint/2010/main" val="10666483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3894" y="259617"/>
            <a:ext cx="10254029" cy="848214"/>
          </a:xfrm>
        </p:spPr>
        <p:txBody>
          <a:bodyPr/>
          <a:lstStyle/>
          <a:p>
            <a:r>
              <a:rPr lang="en-US" dirty="0"/>
              <a:t>Eurasian Watermilfoil </a:t>
            </a:r>
            <a:r>
              <a:rPr lang="en-US" dirty="0" smtClean="0"/>
              <a:t>and </a:t>
            </a:r>
            <a:br>
              <a:rPr lang="en-US" dirty="0" smtClean="0"/>
            </a:br>
            <a:r>
              <a:rPr lang="en-US" dirty="0" err="1" smtClean="0"/>
              <a:t>Hydrilla</a:t>
            </a:r>
            <a:r>
              <a:rPr lang="en-US" dirty="0" smtClean="0"/>
              <a:t> </a:t>
            </a:r>
            <a:r>
              <a:rPr lang="en-US" dirty="0"/>
              <a:t>Results </a:t>
            </a:r>
          </a:p>
        </p:txBody>
      </p:sp>
      <p:sp>
        <p:nvSpPr>
          <p:cNvPr id="6" name="TextBox 5"/>
          <p:cNvSpPr txBox="1"/>
          <p:nvPr/>
        </p:nvSpPr>
        <p:spPr>
          <a:xfrm>
            <a:off x="7940515" y="6364170"/>
            <a:ext cx="4251485" cy="338554"/>
          </a:xfrm>
          <a:prstGeom prst="rect">
            <a:avLst/>
          </a:prstGeom>
          <a:noFill/>
        </p:spPr>
        <p:txBody>
          <a:bodyPr wrap="none" rtlCol="0">
            <a:spAutoFit/>
          </a:bodyPr>
          <a:lstStyle/>
          <a:p>
            <a:r>
              <a:rPr lang="en-US" sz="1600" dirty="0">
                <a:solidFill>
                  <a:schemeClr val="bg1"/>
                </a:solidFill>
              </a:rPr>
              <a:t>Image Credit: US Fish and Wildlife Service</a:t>
            </a:r>
          </a:p>
        </p:txBody>
      </p:sp>
      <p:grpSp>
        <p:nvGrpSpPr>
          <p:cNvPr id="11" name="Group 10"/>
          <p:cNvGrpSpPr/>
          <p:nvPr/>
        </p:nvGrpSpPr>
        <p:grpSpPr>
          <a:xfrm>
            <a:off x="5987667" y="1298917"/>
            <a:ext cx="6064859" cy="5189758"/>
            <a:chOff x="5453064" y="1217588"/>
            <a:chExt cx="6064859" cy="5189758"/>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4479" t="29233" r="16271" b="29788"/>
            <a:stretch/>
          </p:blipFill>
          <p:spPr>
            <a:xfrm>
              <a:off x="5498050" y="1217588"/>
              <a:ext cx="6019873" cy="4749801"/>
            </a:xfrm>
            <a:prstGeom prst="rect">
              <a:avLst/>
            </a:prstGeom>
          </p:spPr>
        </p:pic>
        <p:sp>
          <p:nvSpPr>
            <p:cNvPr id="5" name="Rectangle 4"/>
            <p:cNvSpPr/>
            <p:nvPr/>
          </p:nvSpPr>
          <p:spPr>
            <a:xfrm>
              <a:off x="5453064" y="5251380"/>
              <a:ext cx="1671635"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58465" t="73560" r="22250" b="23591"/>
            <a:stretch/>
          </p:blipFill>
          <p:spPr>
            <a:xfrm>
              <a:off x="9702799" y="6077146"/>
              <a:ext cx="1676401" cy="330200"/>
            </a:xfrm>
            <a:prstGeom prst="rect">
              <a:avLst/>
            </a:prstGeom>
          </p:spPr>
        </p:pic>
      </p:grpSp>
      <p:grpSp>
        <p:nvGrpSpPr>
          <p:cNvPr id="22" name="Group 21"/>
          <p:cNvGrpSpPr/>
          <p:nvPr/>
        </p:nvGrpSpPr>
        <p:grpSpPr>
          <a:xfrm>
            <a:off x="5919725" y="3314855"/>
            <a:ext cx="2528714" cy="3387869"/>
            <a:chOff x="5237805" y="3075876"/>
            <a:chExt cx="2528714" cy="3387869"/>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5010" t="74254" r="79790" b="23681"/>
            <a:stretch/>
          </p:blipFill>
          <p:spPr>
            <a:xfrm>
              <a:off x="5485350" y="4496361"/>
              <a:ext cx="431801" cy="228600"/>
            </a:xfrm>
            <a:prstGeom prst="rect">
              <a:avLst/>
            </a:prstGeom>
          </p:spPr>
        </p:pic>
        <p:sp>
          <p:nvSpPr>
            <p:cNvPr id="12" name="TextBox 11"/>
            <p:cNvSpPr txBox="1"/>
            <p:nvPr/>
          </p:nvSpPr>
          <p:spPr>
            <a:xfrm>
              <a:off x="5905553" y="3927152"/>
              <a:ext cx="1109569" cy="515130"/>
            </a:xfrm>
            <a:prstGeom prst="rect">
              <a:avLst/>
            </a:prstGeom>
            <a:noFill/>
          </p:spPr>
          <p:txBody>
            <a:bodyPr wrap="square" rtlCol="0">
              <a:spAutoFit/>
            </a:bodyPr>
            <a:lstStyle/>
            <a:p>
              <a:r>
                <a:rPr lang="en-US" sz="1600" dirty="0">
                  <a:latin typeface="Century Gothic" panose="020B0502020202020204" pitchFamily="34" charset="0"/>
                </a:rPr>
                <a:t>Very low</a:t>
              </a:r>
            </a:p>
          </p:txBody>
        </p:sp>
        <p:sp>
          <p:nvSpPr>
            <p:cNvPr id="13" name="TextBox 12"/>
            <p:cNvSpPr txBox="1"/>
            <p:nvPr/>
          </p:nvSpPr>
          <p:spPr>
            <a:xfrm>
              <a:off x="5907727" y="4396517"/>
              <a:ext cx="582386" cy="515130"/>
            </a:xfrm>
            <a:prstGeom prst="rect">
              <a:avLst/>
            </a:prstGeom>
            <a:noFill/>
          </p:spPr>
          <p:txBody>
            <a:bodyPr wrap="square" rtlCol="0">
              <a:spAutoFit/>
            </a:bodyPr>
            <a:lstStyle/>
            <a:p>
              <a:r>
                <a:rPr lang="en-US" sz="1600" dirty="0">
                  <a:latin typeface="Century Gothic" panose="020B0502020202020204" pitchFamily="34" charset="0"/>
                </a:rPr>
                <a:t>Low</a:t>
              </a:r>
            </a:p>
          </p:txBody>
        </p:sp>
        <p:sp>
          <p:nvSpPr>
            <p:cNvPr id="14" name="TextBox 13"/>
            <p:cNvSpPr txBox="1"/>
            <p:nvPr/>
          </p:nvSpPr>
          <p:spPr>
            <a:xfrm>
              <a:off x="5901180" y="4823342"/>
              <a:ext cx="1239730" cy="515130"/>
            </a:xfrm>
            <a:prstGeom prst="rect">
              <a:avLst/>
            </a:prstGeom>
            <a:noFill/>
          </p:spPr>
          <p:txBody>
            <a:bodyPr wrap="square" rtlCol="0">
              <a:spAutoFit/>
            </a:bodyPr>
            <a:lstStyle/>
            <a:p>
              <a:r>
                <a:rPr lang="en-US" sz="1600" dirty="0">
                  <a:latin typeface="Century Gothic" panose="020B0502020202020204" pitchFamily="34" charset="0"/>
                </a:rPr>
                <a:t>Moderate</a:t>
              </a:r>
            </a:p>
          </p:txBody>
        </p:sp>
        <p:sp>
          <p:nvSpPr>
            <p:cNvPr id="15" name="TextBox 14"/>
            <p:cNvSpPr txBox="1"/>
            <p:nvPr/>
          </p:nvSpPr>
          <p:spPr>
            <a:xfrm>
              <a:off x="5896593" y="5241213"/>
              <a:ext cx="743244" cy="515130"/>
            </a:xfrm>
            <a:prstGeom prst="rect">
              <a:avLst/>
            </a:prstGeom>
            <a:noFill/>
          </p:spPr>
          <p:txBody>
            <a:bodyPr wrap="square" rtlCol="0">
              <a:spAutoFit/>
            </a:bodyPr>
            <a:lstStyle/>
            <a:p>
              <a:r>
                <a:rPr lang="en-US" sz="1600" dirty="0">
                  <a:latin typeface="Century Gothic" panose="020B0502020202020204" pitchFamily="34" charset="0"/>
                </a:rPr>
                <a:t>High</a:t>
              </a:r>
            </a:p>
          </p:txBody>
        </p:sp>
        <p:sp>
          <p:nvSpPr>
            <p:cNvPr id="16" name="TextBox 15"/>
            <p:cNvSpPr txBox="1"/>
            <p:nvPr/>
          </p:nvSpPr>
          <p:spPr>
            <a:xfrm>
              <a:off x="5237805" y="3075876"/>
              <a:ext cx="2306206" cy="830997"/>
            </a:xfrm>
            <a:prstGeom prst="rect">
              <a:avLst/>
            </a:prstGeom>
            <a:noFill/>
          </p:spPr>
          <p:txBody>
            <a:bodyPr wrap="square" rtlCol="0">
              <a:spAutoFit/>
            </a:bodyPr>
            <a:lstStyle/>
            <a:p>
              <a:pPr algn="ctr"/>
              <a:r>
                <a:rPr lang="en-US" sz="1600" b="1" dirty="0">
                  <a:latin typeface="Century Gothic" panose="020B0502020202020204" pitchFamily="34" charset="0"/>
                </a:rPr>
                <a:t>Relative Probability of </a:t>
              </a:r>
              <a:r>
                <a:rPr lang="en-US" sz="1600" b="1" dirty="0" smtClean="0">
                  <a:latin typeface="Century Gothic" panose="020B0502020202020204" pitchFamily="34" charset="0"/>
                </a:rPr>
                <a:t>Eurasian Watermilfoil Habitat</a:t>
              </a:r>
              <a:endParaRPr lang="en-US" sz="1600" b="1" dirty="0">
                <a:latin typeface="Century Gothic" panose="020B0502020202020204" pitchFamily="34" charset="0"/>
              </a:endParaRPr>
            </a:p>
          </p:txBody>
        </p:sp>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6159" t="61160" r="92013" b="37430"/>
            <a:stretch/>
          </p:blipFill>
          <p:spPr>
            <a:xfrm>
              <a:off x="5498050" y="5802790"/>
              <a:ext cx="449724" cy="268053"/>
            </a:xfrm>
            <a:prstGeom prst="rect">
              <a:avLst/>
            </a:prstGeom>
          </p:spPr>
        </p:pic>
        <p:sp>
          <p:nvSpPr>
            <p:cNvPr id="18" name="TextBox 17"/>
            <p:cNvSpPr txBox="1"/>
            <p:nvPr/>
          </p:nvSpPr>
          <p:spPr>
            <a:xfrm>
              <a:off x="5920988" y="5591805"/>
              <a:ext cx="1845531" cy="871940"/>
            </a:xfrm>
            <a:prstGeom prst="rect">
              <a:avLst/>
            </a:prstGeom>
            <a:noFill/>
          </p:spPr>
          <p:txBody>
            <a:bodyPr wrap="square" rtlCol="0">
              <a:spAutoFit/>
            </a:bodyPr>
            <a:lstStyle/>
            <a:p>
              <a:r>
                <a:rPr lang="en-US" sz="1600" dirty="0">
                  <a:latin typeface="Century Gothic" panose="020B0502020202020204" pitchFamily="34" charset="0"/>
                </a:rPr>
                <a:t>Eliminated due to extrapolation</a:t>
              </a:r>
            </a:p>
          </p:txBody>
        </p:sp>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13921" t="78861" r="79689" b="17921"/>
            <a:stretch/>
          </p:blipFill>
          <p:spPr>
            <a:xfrm>
              <a:off x="5397029" y="5317468"/>
              <a:ext cx="530543" cy="356232"/>
            </a:xfrm>
            <a:prstGeom prst="rect">
              <a:avLst/>
            </a:prstGeom>
          </p:spPr>
        </p:pic>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14774" t="76661" r="79872" b="21159"/>
            <a:stretch/>
          </p:blipFill>
          <p:spPr>
            <a:xfrm>
              <a:off x="5461053" y="4915261"/>
              <a:ext cx="444500" cy="241300"/>
            </a:xfrm>
            <a:prstGeom prst="rect">
              <a:avLst/>
            </a:prstGeom>
          </p:spPr>
        </p:pic>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l="13921" t="71773" r="79749" b="25848"/>
            <a:stretch/>
          </p:blipFill>
          <p:spPr>
            <a:xfrm>
              <a:off x="5407317" y="4002023"/>
              <a:ext cx="525582" cy="263356"/>
            </a:xfrm>
            <a:prstGeom prst="rect">
              <a:avLst/>
            </a:prstGeom>
          </p:spPr>
        </p:pic>
      </p:grpSp>
      <p:pic>
        <p:nvPicPr>
          <p:cNvPr id="23" name="Picture 22"/>
          <p:cNvPicPr>
            <a:picLocks noChangeAspect="1"/>
          </p:cNvPicPr>
          <p:nvPr/>
        </p:nvPicPr>
        <p:blipFill rotWithShape="1">
          <a:blip r:embed="rId5" cstate="print">
            <a:extLst>
              <a:ext uri="{28A0092B-C50C-407E-A947-70E740481C1C}">
                <a14:useLocalDpi xmlns:a14="http://schemas.microsoft.com/office/drawing/2010/main" val="0"/>
              </a:ext>
            </a:extLst>
          </a:blip>
          <a:srcRect l="18156" t="28339" r="16750" b="29945"/>
          <a:stretch/>
        </p:blipFill>
        <p:spPr>
          <a:xfrm>
            <a:off x="358674" y="1373173"/>
            <a:ext cx="5517322" cy="4714360"/>
          </a:xfrm>
          <a:prstGeom prst="rect">
            <a:avLst/>
          </a:prstGeom>
        </p:spPr>
      </p:pic>
      <p:pic>
        <p:nvPicPr>
          <p:cNvPr id="26" name="Picture 25"/>
          <p:cNvPicPr>
            <a:picLocks noChangeAspect="1"/>
          </p:cNvPicPr>
          <p:nvPr/>
        </p:nvPicPr>
        <p:blipFill rotWithShape="1">
          <a:blip r:embed="rId5" cstate="print">
            <a:extLst>
              <a:ext uri="{28A0092B-C50C-407E-A947-70E740481C1C}">
                <a14:useLocalDpi xmlns:a14="http://schemas.microsoft.com/office/drawing/2010/main" val="0"/>
              </a:ext>
            </a:extLst>
          </a:blip>
          <a:srcRect l="58049" t="73502" r="21423" b="23352"/>
          <a:stretch/>
        </p:blipFill>
        <p:spPr>
          <a:xfrm>
            <a:off x="3917797" y="6112218"/>
            <a:ext cx="1739900" cy="355600"/>
          </a:xfrm>
          <a:prstGeom prst="rect">
            <a:avLst/>
          </a:prstGeom>
        </p:spPr>
      </p:pic>
      <p:sp>
        <p:nvSpPr>
          <p:cNvPr id="30" name="Rectangle 29"/>
          <p:cNvSpPr/>
          <p:nvPr/>
        </p:nvSpPr>
        <p:spPr>
          <a:xfrm>
            <a:off x="202017" y="5150626"/>
            <a:ext cx="1309283" cy="12135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p:cNvGrpSpPr/>
          <p:nvPr/>
        </p:nvGrpSpPr>
        <p:grpSpPr>
          <a:xfrm>
            <a:off x="-56265" y="3590698"/>
            <a:ext cx="2703382" cy="2877120"/>
            <a:chOff x="0" y="3030647"/>
            <a:chExt cx="2703382" cy="2877120"/>
          </a:xfrm>
        </p:grpSpPr>
        <p:pic>
          <p:nvPicPr>
            <p:cNvPr id="25" name="Picture 24"/>
            <p:cNvPicPr>
              <a:picLocks noChangeAspect="1"/>
            </p:cNvPicPr>
            <p:nvPr/>
          </p:nvPicPr>
          <p:blipFill rotWithShape="1">
            <a:blip r:embed="rId5" cstate="print">
              <a:extLst>
                <a:ext uri="{28A0092B-C50C-407E-A947-70E740481C1C}">
                  <a14:useLocalDpi xmlns:a14="http://schemas.microsoft.com/office/drawing/2010/main" val="0"/>
                </a:ext>
              </a:extLst>
            </a:blip>
            <a:srcRect l="14957" t="76540" r="80014" b="21249"/>
            <a:stretch/>
          </p:blipFill>
          <p:spPr>
            <a:xfrm>
              <a:off x="539376" y="4361257"/>
              <a:ext cx="351227" cy="205891"/>
            </a:xfrm>
            <a:prstGeom prst="rect">
              <a:avLst/>
            </a:prstGeom>
          </p:spPr>
        </p:pic>
        <p:pic>
          <p:nvPicPr>
            <p:cNvPr id="27" name="Picture 26"/>
            <p:cNvPicPr>
              <a:picLocks noChangeAspect="1"/>
            </p:cNvPicPr>
            <p:nvPr/>
          </p:nvPicPr>
          <p:blipFill rotWithShape="1">
            <a:blip r:embed="rId5" cstate="print">
              <a:extLst>
                <a:ext uri="{28A0092B-C50C-407E-A947-70E740481C1C}">
                  <a14:useLocalDpi xmlns:a14="http://schemas.microsoft.com/office/drawing/2010/main" val="0"/>
                </a:ext>
              </a:extLst>
            </a:blip>
            <a:srcRect l="14542" t="71821" r="79496" b="26048"/>
            <a:stretch/>
          </p:blipFill>
          <p:spPr>
            <a:xfrm>
              <a:off x="521934" y="3651934"/>
              <a:ext cx="416392" cy="198416"/>
            </a:xfrm>
            <a:prstGeom prst="rect">
              <a:avLst/>
            </a:prstGeom>
          </p:spPr>
        </p:pic>
        <p:pic>
          <p:nvPicPr>
            <p:cNvPr id="28" name="Picture 27"/>
            <p:cNvPicPr>
              <a:picLocks noChangeAspect="1"/>
            </p:cNvPicPr>
            <p:nvPr/>
          </p:nvPicPr>
          <p:blipFill rotWithShape="1">
            <a:blip r:embed="rId5" cstate="print">
              <a:extLst>
                <a:ext uri="{28A0092B-C50C-407E-A947-70E740481C1C}">
                  <a14:useLocalDpi xmlns:a14="http://schemas.microsoft.com/office/drawing/2010/main" val="0"/>
                </a:ext>
              </a:extLst>
            </a:blip>
            <a:srcRect l="14919" t="74349" r="80139" b="23570"/>
            <a:stretch/>
          </p:blipFill>
          <p:spPr>
            <a:xfrm>
              <a:off x="539376" y="4018801"/>
              <a:ext cx="345171" cy="193781"/>
            </a:xfrm>
            <a:prstGeom prst="rect">
              <a:avLst/>
            </a:prstGeom>
          </p:spPr>
        </p:pic>
        <p:pic>
          <p:nvPicPr>
            <p:cNvPr id="29" name="Picture 28"/>
            <p:cNvPicPr>
              <a:picLocks noChangeAspect="1"/>
            </p:cNvPicPr>
            <p:nvPr/>
          </p:nvPicPr>
          <p:blipFill rotWithShape="1">
            <a:blip r:embed="rId5" cstate="print">
              <a:extLst>
                <a:ext uri="{28A0092B-C50C-407E-A947-70E740481C1C}">
                  <a14:useLocalDpi xmlns:a14="http://schemas.microsoft.com/office/drawing/2010/main" val="0"/>
                </a:ext>
              </a:extLst>
            </a:blip>
            <a:srcRect l="14178" t="78730" r="79515" b="18087"/>
            <a:stretch/>
          </p:blipFill>
          <p:spPr>
            <a:xfrm>
              <a:off x="479585" y="4681261"/>
              <a:ext cx="440573" cy="296449"/>
            </a:xfrm>
            <a:prstGeom prst="rect">
              <a:avLst/>
            </a:prstGeom>
          </p:spPr>
        </p:pic>
        <p:sp>
          <p:nvSpPr>
            <p:cNvPr id="31" name="TextBox 30"/>
            <p:cNvSpPr txBox="1"/>
            <p:nvPr/>
          </p:nvSpPr>
          <p:spPr>
            <a:xfrm>
              <a:off x="896744" y="3598517"/>
              <a:ext cx="1109569" cy="515130"/>
            </a:xfrm>
            <a:prstGeom prst="rect">
              <a:avLst/>
            </a:prstGeom>
            <a:noFill/>
          </p:spPr>
          <p:txBody>
            <a:bodyPr wrap="square" rtlCol="0">
              <a:spAutoFit/>
            </a:bodyPr>
            <a:lstStyle/>
            <a:p>
              <a:r>
                <a:rPr lang="en-US" sz="1600" dirty="0">
                  <a:latin typeface="Century Gothic" panose="020B0502020202020204" pitchFamily="34" charset="0"/>
                </a:rPr>
                <a:t>Very low</a:t>
              </a:r>
            </a:p>
          </p:txBody>
        </p:sp>
        <p:sp>
          <p:nvSpPr>
            <p:cNvPr id="32" name="TextBox 31"/>
            <p:cNvSpPr txBox="1"/>
            <p:nvPr/>
          </p:nvSpPr>
          <p:spPr>
            <a:xfrm>
              <a:off x="893379" y="3940308"/>
              <a:ext cx="582386" cy="515130"/>
            </a:xfrm>
            <a:prstGeom prst="rect">
              <a:avLst/>
            </a:prstGeom>
            <a:noFill/>
          </p:spPr>
          <p:txBody>
            <a:bodyPr wrap="square" rtlCol="0">
              <a:spAutoFit/>
            </a:bodyPr>
            <a:lstStyle/>
            <a:p>
              <a:r>
                <a:rPr lang="en-US" sz="1600" dirty="0">
                  <a:latin typeface="Century Gothic" panose="020B0502020202020204" pitchFamily="34" charset="0"/>
                </a:rPr>
                <a:t>Low</a:t>
              </a:r>
            </a:p>
          </p:txBody>
        </p:sp>
        <p:sp>
          <p:nvSpPr>
            <p:cNvPr id="33" name="TextBox 32"/>
            <p:cNvSpPr txBox="1"/>
            <p:nvPr/>
          </p:nvSpPr>
          <p:spPr>
            <a:xfrm>
              <a:off x="883899" y="4305260"/>
              <a:ext cx="1239730" cy="515130"/>
            </a:xfrm>
            <a:prstGeom prst="rect">
              <a:avLst/>
            </a:prstGeom>
            <a:noFill/>
          </p:spPr>
          <p:txBody>
            <a:bodyPr wrap="square" rtlCol="0">
              <a:spAutoFit/>
            </a:bodyPr>
            <a:lstStyle/>
            <a:p>
              <a:r>
                <a:rPr lang="en-US" sz="1600" dirty="0">
                  <a:latin typeface="Century Gothic" panose="020B0502020202020204" pitchFamily="34" charset="0"/>
                </a:rPr>
                <a:t>Moderate</a:t>
              </a:r>
            </a:p>
          </p:txBody>
        </p:sp>
        <p:sp>
          <p:nvSpPr>
            <p:cNvPr id="34" name="TextBox 33"/>
            <p:cNvSpPr txBox="1"/>
            <p:nvPr/>
          </p:nvSpPr>
          <p:spPr>
            <a:xfrm>
              <a:off x="880580" y="4662691"/>
              <a:ext cx="743244" cy="515130"/>
            </a:xfrm>
            <a:prstGeom prst="rect">
              <a:avLst/>
            </a:prstGeom>
            <a:noFill/>
          </p:spPr>
          <p:txBody>
            <a:bodyPr wrap="square" rtlCol="0">
              <a:spAutoFit/>
            </a:bodyPr>
            <a:lstStyle/>
            <a:p>
              <a:r>
                <a:rPr lang="en-US" sz="1600" dirty="0">
                  <a:latin typeface="Century Gothic" panose="020B0502020202020204" pitchFamily="34" charset="0"/>
                </a:rPr>
                <a:t>High</a:t>
              </a:r>
            </a:p>
          </p:txBody>
        </p:sp>
        <p:sp>
          <p:nvSpPr>
            <p:cNvPr id="35" name="TextBox 34"/>
            <p:cNvSpPr txBox="1"/>
            <p:nvPr/>
          </p:nvSpPr>
          <p:spPr>
            <a:xfrm>
              <a:off x="0" y="3030647"/>
              <a:ext cx="2306206" cy="584775"/>
            </a:xfrm>
            <a:prstGeom prst="rect">
              <a:avLst/>
            </a:prstGeom>
            <a:noFill/>
          </p:spPr>
          <p:txBody>
            <a:bodyPr wrap="square" rtlCol="0">
              <a:spAutoFit/>
            </a:bodyPr>
            <a:lstStyle/>
            <a:p>
              <a:pPr algn="ctr"/>
              <a:r>
                <a:rPr lang="en-US" sz="1600" b="1" dirty="0">
                  <a:latin typeface="Century Gothic" panose="020B0502020202020204" pitchFamily="34" charset="0"/>
                </a:rPr>
                <a:t>Relative Probability of </a:t>
              </a:r>
              <a:r>
                <a:rPr lang="en-US" sz="1600" b="1" dirty="0" err="1" smtClean="0">
                  <a:latin typeface="Century Gothic" panose="020B0502020202020204" pitchFamily="34" charset="0"/>
                </a:rPr>
                <a:t>Hydrilla</a:t>
              </a:r>
              <a:r>
                <a:rPr lang="en-US" sz="1600" b="1" dirty="0" smtClean="0">
                  <a:latin typeface="Century Gothic" panose="020B0502020202020204" pitchFamily="34" charset="0"/>
                </a:rPr>
                <a:t> Habitat</a:t>
              </a:r>
              <a:endParaRPr lang="en-US" sz="1600" b="1" dirty="0">
                <a:latin typeface="Century Gothic" panose="020B0502020202020204" pitchFamily="34" charset="0"/>
              </a:endParaRPr>
            </a:p>
          </p:txBody>
        </p:sp>
        <p:sp>
          <p:nvSpPr>
            <p:cNvPr id="36" name="TextBox 35"/>
            <p:cNvSpPr txBox="1"/>
            <p:nvPr/>
          </p:nvSpPr>
          <p:spPr>
            <a:xfrm>
              <a:off x="857851" y="5035827"/>
              <a:ext cx="1845531" cy="871940"/>
            </a:xfrm>
            <a:prstGeom prst="rect">
              <a:avLst/>
            </a:prstGeom>
            <a:noFill/>
          </p:spPr>
          <p:txBody>
            <a:bodyPr wrap="square" rtlCol="0">
              <a:spAutoFit/>
            </a:bodyPr>
            <a:lstStyle/>
            <a:p>
              <a:r>
                <a:rPr lang="en-US" sz="1600" dirty="0">
                  <a:latin typeface="Century Gothic" panose="020B0502020202020204" pitchFamily="34" charset="0"/>
                </a:rPr>
                <a:t>Eliminated due to extrapolation</a:t>
              </a:r>
            </a:p>
          </p:txBody>
        </p:sp>
        <p:pic>
          <p:nvPicPr>
            <p:cNvPr id="37" name="Picture 36"/>
            <p:cNvPicPr>
              <a:picLocks noChangeAspect="1"/>
            </p:cNvPicPr>
            <p:nvPr/>
          </p:nvPicPr>
          <p:blipFill rotWithShape="1">
            <a:blip r:embed="rId4" cstate="print">
              <a:extLst>
                <a:ext uri="{28A0092B-C50C-407E-A947-70E740481C1C}">
                  <a14:useLocalDpi xmlns:a14="http://schemas.microsoft.com/office/drawing/2010/main" val="0"/>
                </a:ext>
              </a:extLst>
            </a:blip>
            <a:srcRect l="6159" t="61160" r="92013" b="37430"/>
            <a:stretch/>
          </p:blipFill>
          <p:spPr>
            <a:xfrm>
              <a:off x="530498" y="5059120"/>
              <a:ext cx="390506" cy="232757"/>
            </a:xfrm>
            <a:prstGeom prst="rect">
              <a:avLst/>
            </a:prstGeom>
          </p:spPr>
        </p:pic>
      </p:grpSp>
    </p:spTree>
    <p:extLst>
      <p:ext uri="{BB962C8B-B14F-4D97-AF65-F5344CB8AC3E}">
        <p14:creationId xmlns:p14="http://schemas.microsoft.com/office/powerpoint/2010/main" val="15678786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Limitations</a:t>
            </a: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Effect>
                      <a14:brightnessContrast bright="14000" contrast="21000"/>
                    </a14:imgEffect>
                  </a14:imgLayer>
                </a14:imgProps>
              </a:ext>
              <a:ext uri="{28A0092B-C50C-407E-A947-70E740481C1C}">
                <a14:useLocalDpi xmlns:a14="http://schemas.microsoft.com/office/drawing/2010/main" val="0"/>
              </a:ext>
            </a:extLst>
          </a:blip>
          <a:srcRect t="48610" r="498" b="1"/>
          <a:stretch/>
        </p:blipFill>
        <p:spPr>
          <a:xfrm>
            <a:off x="0" y="3543300"/>
            <a:ext cx="12192000" cy="3300488"/>
          </a:xfrm>
          <a:prstGeom prst="rect">
            <a:avLst/>
          </a:prstGeom>
        </p:spPr>
      </p:pic>
      <p:sp>
        <p:nvSpPr>
          <p:cNvPr id="6" name="TextBox 5"/>
          <p:cNvSpPr txBox="1"/>
          <p:nvPr/>
        </p:nvSpPr>
        <p:spPr>
          <a:xfrm>
            <a:off x="8072312" y="6519446"/>
            <a:ext cx="4251485" cy="338554"/>
          </a:xfrm>
          <a:prstGeom prst="rect">
            <a:avLst/>
          </a:prstGeom>
          <a:noFill/>
        </p:spPr>
        <p:txBody>
          <a:bodyPr wrap="none" rtlCol="0">
            <a:spAutoFit/>
          </a:bodyPr>
          <a:lstStyle/>
          <a:p>
            <a:r>
              <a:rPr lang="en-US" sz="1600" dirty="0">
                <a:solidFill>
                  <a:schemeClr val="bg1"/>
                </a:solidFill>
              </a:rPr>
              <a:t>Image Credit: US Fish and Wildlife Service</a:t>
            </a:r>
          </a:p>
        </p:txBody>
      </p:sp>
      <p:pic>
        <p:nvPicPr>
          <p:cNvPr id="7" name="Picture Placeholder 4"/>
          <p:cNvPicPr>
            <a:picLocks noGrp="1" noChangeAspect="1"/>
          </p:cNvPicPr>
          <p:nvPr>
            <p:ph type="pic" idx="10"/>
          </p:nvPr>
        </p:nvPicPr>
        <p:blipFill rotWithShape="1">
          <a:blip r:embed="rId5">
            <a:extLst>
              <a:ext uri="{28A0092B-C50C-407E-A947-70E740481C1C}">
                <a14:useLocalDpi xmlns:a14="http://schemas.microsoft.com/office/drawing/2010/main" val="0"/>
              </a:ext>
            </a:extLst>
          </a:blip>
          <a:srcRect l="3947" t="4287" r="3947" b="1171"/>
          <a:stretch/>
        </p:blipFill>
        <p:spPr>
          <a:xfrm>
            <a:off x="7767513" y="1224807"/>
            <a:ext cx="4073875" cy="3231602"/>
          </a:xfrm>
          <a:prstGeom prst="roundRect">
            <a:avLst/>
          </a:prstGeom>
          <a:effectLst>
            <a:outerShdw blurRad="50800" dist="38100" dir="2700000" algn="tl" rotWithShape="0">
              <a:prstClr val="black">
                <a:alpha val="40000"/>
              </a:prstClr>
            </a:outerShdw>
          </a:effectLst>
        </p:spPr>
      </p:pic>
      <p:sp>
        <p:nvSpPr>
          <p:cNvPr id="10" name="Text Placeholder 5"/>
          <p:cNvSpPr txBox="1">
            <a:spLocks/>
          </p:cNvSpPr>
          <p:nvPr/>
        </p:nvSpPr>
        <p:spPr>
          <a:xfrm>
            <a:off x="235148" y="1212602"/>
            <a:ext cx="7270669" cy="2330698"/>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Bef>
                <a:spcPts val="200"/>
              </a:spcBef>
              <a:buClr>
                <a:srgbClr val="E9A149"/>
              </a:buClr>
              <a:buFont typeface="Webdings" panose="05030102010509060703" pitchFamily="18" charset="2"/>
              <a:buChar char="4"/>
            </a:pPr>
            <a:r>
              <a:rPr lang="en-US" sz="2400" dirty="0"/>
              <a:t>M</a:t>
            </a:r>
            <a:r>
              <a:rPr lang="en-US" sz="2400" dirty="0" smtClean="0"/>
              <a:t>odeling </a:t>
            </a:r>
            <a:r>
              <a:rPr lang="en-US" sz="2400" dirty="0"/>
              <a:t>generalist species </a:t>
            </a:r>
          </a:p>
          <a:p>
            <a:pPr marL="342900" indent="-342900">
              <a:spcBef>
                <a:spcPts val="200"/>
              </a:spcBef>
              <a:buClr>
                <a:srgbClr val="E9A149"/>
              </a:buClr>
              <a:buFont typeface="Webdings" panose="05030102010509060703" pitchFamily="18" charset="2"/>
              <a:buChar char="4"/>
            </a:pPr>
            <a:endParaRPr lang="en-US" sz="2400" dirty="0"/>
          </a:p>
          <a:p>
            <a:pPr marL="342900" indent="-342900">
              <a:spcBef>
                <a:spcPts val="200"/>
              </a:spcBef>
              <a:buClr>
                <a:srgbClr val="E9A149"/>
              </a:buClr>
              <a:buFont typeface="Webdings" panose="05030102010509060703" pitchFamily="18" charset="2"/>
              <a:buChar char="4"/>
            </a:pPr>
            <a:r>
              <a:rPr lang="en-US" sz="2400" dirty="0" smtClean="0"/>
              <a:t>Extrapolating </a:t>
            </a:r>
            <a:r>
              <a:rPr lang="en-US" sz="2400" dirty="0"/>
              <a:t>across space and time</a:t>
            </a:r>
          </a:p>
          <a:p>
            <a:pPr marL="342900" indent="-342900">
              <a:spcBef>
                <a:spcPts val="200"/>
              </a:spcBef>
              <a:buClr>
                <a:srgbClr val="E9A149"/>
              </a:buClr>
              <a:buFont typeface="Webdings" panose="05030102010509060703" pitchFamily="18" charset="2"/>
              <a:buChar char="4"/>
            </a:pPr>
            <a:endParaRPr lang="en-US" sz="2400" dirty="0"/>
          </a:p>
          <a:p>
            <a:pPr marL="342900" indent="-342900">
              <a:spcBef>
                <a:spcPts val="200"/>
              </a:spcBef>
              <a:buClr>
                <a:srgbClr val="E9A149"/>
              </a:buClr>
              <a:buFont typeface="Webdings" panose="05030102010509060703" pitchFamily="18" charset="2"/>
              <a:buChar char="4"/>
            </a:pPr>
            <a:r>
              <a:rPr lang="en-US" sz="2400" dirty="0"/>
              <a:t>Sampling bias</a:t>
            </a:r>
          </a:p>
          <a:p>
            <a:pPr marL="342900" indent="-342900">
              <a:spcBef>
                <a:spcPts val="200"/>
              </a:spcBef>
              <a:buClr>
                <a:srgbClr val="E9A149"/>
              </a:buClr>
              <a:buFont typeface="Webdings" panose="05030102010509060703" pitchFamily="18" charset="2"/>
              <a:buChar char="4"/>
            </a:pPr>
            <a:endParaRPr lang="en-US" sz="2400" dirty="0"/>
          </a:p>
          <a:p>
            <a:pPr marL="342900" indent="-342900">
              <a:spcBef>
                <a:spcPts val="200"/>
              </a:spcBef>
              <a:buClr>
                <a:srgbClr val="E9A149"/>
              </a:buClr>
              <a:buFont typeface="Webdings" panose="05030102010509060703" pitchFamily="18" charset="2"/>
              <a:buChar char="4"/>
            </a:pPr>
            <a:r>
              <a:rPr lang="en-US" sz="2400" dirty="0"/>
              <a:t>Field </a:t>
            </a:r>
            <a:r>
              <a:rPr lang="en-US" sz="2400" dirty="0" smtClean="0"/>
              <a:t>surveys</a:t>
            </a:r>
            <a:endParaRPr lang="en-US" sz="2400" dirty="0"/>
          </a:p>
          <a:p>
            <a:pPr marL="342900" indent="-342900">
              <a:spcBef>
                <a:spcPts val="200"/>
              </a:spcBef>
              <a:buClr>
                <a:srgbClr val="E9A149"/>
              </a:buClr>
              <a:buFont typeface="Webdings" panose="05030102010509060703" pitchFamily="18" charset="2"/>
              <a:buChar char="4"/>
            </a:pPr>
            <a:endParaRPr lang="en-US" sz="2400" dirty="0"/>
          </a:p>
          <a:p>
            <a:pPr marL="342900" indent="-342900">
              <a:spcBef>
                <a:spcPts val="200"/>
              </a:spcBef>
              <a:buClr>
                <a:srgbClr val="E9A149"/>
              </a:buClr>
              <a:buFont typeface="Webdings" panose="05030102010509060703" pitchFamily="18" charset="2"/>
              <a:buChar char="4"/>
            </a:pPr>
            <a:endParaRPr lang="en-US" sz="2400" dirty="0"/>
          </a:p>
          <a:p>
            <a:pPr marL="342900" indent="-342900">
              <a:spcBef>
                <a:spcPts val="200"/>
              </a:spcBef>
              <a:buClr>
                <a:srgbClr val="E9A149"/>
              </a:buClr>
              <a:buFont typeface="Webdings" panose="05030102010509060703" pitchFamily="18" charset="2"/>
              <a:buChar char="4"/>
            </a:pPr>
            <a:endParaRPr lang="en-US" sz="2400" dirty="0"/>
          </a:p>
          <a:p>
            <a:pPr marL="342900" indent="-342900">
              <a:spcBef>
                <a:spcPts val="200"/>
              </a:spcBef>
              <a:buClr>
                <a:srgbClr val="E9A149"/>
              </a:buClr>
              <a:buFont typeface="Webdings" panose="05030102010509060703" pitchFamily="18" charset="2"/>
              <a:buChar char="4"/>
            </a:pPr>
            <a:endParaRPr lang="en-US" sz="2400" dirty="0"/>
          </a:p>
        </p:txBody>
      </p:sp>
    </p:spTree>
    <p:extLst>
      <p:ext uri="{BB962C8B-B14F-4D97-AF65-F5344CB8AC3E}">
        <p14:creationId xmlns:p14="http://schemas.microsoft.com/office/powerpoint/2010/main" val="8789159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pic>
        <p:nvPicPr>
          <p:cNvPr id="5" name="Picture Placeholder 4"/>
          <p:cNvPicPr>
            <a:picLocks noGrp="1" noChangeAspect="1"/>
          </p:cNvPicPr>
          <p:nvPr>
            <p:ph type="pic" idx="10"/>
          </p:nvPr>
        </p:nvPicPr>
        <p:blipFill rotWithShape="1">
          <a:blip r:embed="rId3" cstate="print">
            <a:extLst>
              <a:ext uri="{28A0092B-C50C-407E-A947-70E740481C1C}">
                <a14:useLocalDpi xmlns:a14="http://schemas.microsoft.com/office/drawing/2010/main" val="0"/>
              </a:ext>
            </a:extLst>
          </a:blip>
          <a:srcRect l="19242" r="10257" b="37215"/>
          <a:stretch/>
        </p:blipFill>
        <p:spPr>
          <a:xfrm>
            <a:off x="3949812" y="1918447"/>
            <a:ext cx="8214947" cy="4879169"/>
          </a:xfrm>
        </p:spPr>
      </p:pic>
      <p:sp>
        <p:nvSpPr>
          <p:cNvPr id="6" name="TextBox 5"/>
          <p:cNvSpPr txBox="1"/>
          <p:nvPr/>
        </p:nvSpPr>
        <p:spPr>
          <a:xfrm>
            <a:off x="7940515" y="6364170"/>
            <a:ext cx="4251485" cy="338554"/>
          </a:xfrm>
          <a:prstGeom prst="rect">
            <a:avLst/>
          </a:prstGeom>
          <a:noFill/>
        </p:spPr>
        <p:txBody>
          <a:bodyPr wrap="none" rtlCol="0">
            <a:spAutoFit/>
          </a:bodyPr>
          <a:lstStyle/>
          <a:p>
            <a:r>
              <a:rPr lang="en-US" sz="1600" dirty="0">
                <a:solidFill>
                  <a:schemeClr val="bg1"/>
                </a:solidFill>
              </a:rPr>
              <a:t>Image Credit: US Fish and Wildlife Service</a:t>
            </a:r>
          </a:p>
        </p:txBody>
      </p:sp>
      <p:sp>
        <p:nvSpPr>
          <p:cNvPr id="8" name="Text Placeholder 5"/>
          <p:cNvSpPr txBox="1">
            <a:spLocks/>
          </p:cNvSpPr>
          <p:nvPr/>
        </p:nvSpPr>
        <p:spPr>
          <a:xfrm>
            <a:off x="63796" y="1583618"/>
            <a:ext cx="3920912" cy="554882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Bef>
                <a:spcPts val="200"/>
              </a:spcBef>
              <a:buClr>
                <a:srgbClr val="E9A149"/>
              </a:buClr>
              <a:buFont typeface="Webdings" panose="05030102010509060703" pitchFamily="18" charset="2"/>
              <a:buChar char="4"/>
            </a:pPr>
            <a:endParaRPr lang="en-US" sz="2400" dirty="0"/>
          </a:p>
          <a:p>
            <a:pPr marL="342900" indent="-342900">
              <a:spcBef>
                <a:spcPts val="200"/>
              </a:spcBef>
              <a:buClr>
                <a:srgbClr val="E9A149"/>
              </a:buClr>
              <a:buFont typeface="Webdings" panose="05030102010509060703" pitchFamily="18" charset="2"/>
              <a:buChar char="4"/>
            </a:pPr>
            <a:r>
              <a:rPr lang="en-US" sz="2400" dirty="0"/>
              <a:t>Areas of high suitability</a:t>
            </a:r>
          </a:p>
          <a:p>
            <a:pPr marL="342900" indent="-342900">
              <a:spcBef>
                <a:spcPts val="200"/>
              </a:spcBef>
              <a:buClr>
                <a:srgbClr val="E9A149"/>
              </a:buClr>
              <a:buFont typeface="Webdings" panose="05030102010509060703" pitchFamily="18" charset="2"/>
              <a:buChar char="4"/>
            </a:pPr>
            <a:endParaRPr lang="en-US" sz="2400" dirty="0"/>
          </a:p>
          <a:p>
            <a:pPr marL="342900" indent="-342900">
              <a:spcBef>
                <a:spcPts val="200"/>
              </a:spcBef>
              <a:buClr>
                <a:srgbClr val="E9A149"/>
              </a:buClr>
              <a:buFont typeface="Webdings" panose="05030102010509060703" pitchFamily="18" charset="2"/>
              <a:buChar char="4"/>
            </a:pPr>
            <a:r>
              <a:rPr lang="en-US" sz="2400" dirty="0"/>
              <a:t>Best model output</a:t>
            </a:r>
          </a:p>
          <a:p>
            <a:pPr marL="342900" indent="-342900">
              <a:spcBef>
                <a:spcPts val="200"/>
              </a:spcBef>
              <a:buClr>
                <a:srgbClr val="E9A149"/>
              </a:buClr>
              <a:buFont typeface="Webdings" panose="05030102010509060703" pitchFamily="18" charset="2"/>
              <a:buChar char="4"/>
            </a:pPr>
            <a:endParaRPr lang="en-US" sz="2400" dirty="0"/>
          </a:p>
          <a:p>
            <a:pPr marL="342900" indent="-342900">
              <a:spcBef>
                <a:spcPts val="200"/>
              </a:spcBef>
              <a:buClr>
                <a:srgbClr val="E9A149"/>
              </a:buClr>
              <a:buFont typeface="Webdings" panose="05030102010509060703" pitchFamily="18" charset="2"/>
              <a:buChar char="4"/>
            </a:pPr>
            <a:r>
              <a:rPr lang="en-US" sz="2400" dirty="0"/>
              <a:t>Methods to improve future models</a:t>
            </a:r>
          </a:p>
          <a:p>
            <a:pPr>
              <a:spcBef>
                <a:spcPts val="200"/>
              </a:spcBef>
              <a:buClr>
                <a:srgbClr val="E9A149"/>
              </a:buClr>
            </a:pPr>
            <a:endParaRPr lang="en-US" sz="2400" dirty="0"/>
          </a:p>
          <a:p>
            <a:pPr marL="342900" indent="-342900">
              <a:spcBef>
                <a:spcPts val="200"/>
              </a:spcBef>
              <a:buClr>
                <a:srgbClr val="E9A149"/>
              </a:buClr>
              <a:buFont typeface="Webdings" panose="05030102010509060703" pitchFamily="18" charset="2"/>
              <a:buChar char="4"/>
            </a:pPr>
            <a:r>
              <a:rPr lang="en-US" sz="2400" dirty="0">
                <a:solidFill>
                  <a:schemeClr val="tx1">
                    <a:lumMod val="75000"/>
                    <a:lumOff val="25000"/>
                  </a:schemeClr>
                </a:solidFill>
              </a:rPr>
              <a:t>Modeling efforts to underscore Alaskan novel environments  </a:t>
            </a:r>
            <a:endParaRPr lang="en-US" sz="2400" dirty="0"/>
          </a:p>
          <a:p>
            <a:pPr marL="342900" indent="-342900">
              <a:spcBef>
                <a:spcPts val="200"/>
              </a:spcBef>
              <a:buClr>
                <a:srgbClr val="E9A149"/>
              </a:buClr>
              <a:buFont typeface="Webdings" panose="05030102010509060703" pitchFamily="18" charset="2"/>
              <a:buChar char="4"/>
            </a:pPr>
            <a:endParaRPr lang="en-US" sz="2400" dirty="0"/>
          </a:p>
        </p:txBody>
      </p:sp>
    </p:spTree>
    <p:extLst>
      <p:ext uri="{BB962C8B-B14F-4D97-AF65-F5344CB8AC3E}">
        <p14:creationId xmlns:p14="http://schemas.microsoft.com/office/powerpoint/2010/main" val="25777889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a:t>Acknowledgements</a:t>
            </a:r>
          </a:p>
        </p:txBody>
      </p:sp>
      <p:sp>
        <p:nvSpPr>
          <p:cNvPr id="8" name="Text Placeholder 1"/>
          <p:cNvSpPr txBox="1">
            <a:spLocks/>
          </p:cNvSpPr>
          <p:nvPr/>
        </p:nvSpPr>
        <p:spPr>
          <a:xfrm>
            <a:off x="1845166" y="6988871"/>
            <a:ext cx="9283102" cy="40894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endParaRPr lang="en-US" sz="1900" dirty="0"/>
          </a:p>
        </p:txBody>
      </p:sp>
      <p:sp>
        <p:nvSpPr>
          <p:cNvPr id="12" name="TextBox 11"/>
          <p:cNvSpPr txBox="1"/>
          <p:nvPr/>
        </p:nvSpPr>
        <p:spPr>
          <a:xfrm>
            <a:off x="12326038" y="6696483"/>
            <a:ext cx="3633732" cy="584775"/>
          </a:xfrm>
          <a:prstGeom prst="rect">
            <a:avLst/>
          </a:prstGeom>
          <a:noFill/>
        </p:spPr>
        <p:txBody>
          <a:bodyPr wrap="square" rtlCol="0">
            <a:spAutoFit/>
          </a:bodyPr>
          <a:lstStyle/>
          <a:p>
            <a:r>
              <a:rPr lang="en-US" sz="1600" dirty="0">
                <a:solidFill>
                  <a:schemeClr val="bg1"/>
                </a:solidFill>
              </a:rPr>
              <a:t>Image Credit: US Fish and Wildlife Service</a:t>
            </a:r>
          </a:p>
        </p:txBody>
      </p:sp>
      <p:sp>
        <p:nvSpPr>
          <p:cNvPr id="2" name="Rounded Rectangle 1"/>
          <p:cNvSpPr/>
          <p:nvPr/>
        </p:nvSpPr>
        <p:spPr>
          <a:xfrm>
            <a:off x="478193" y="1337981"/>
            <a:ext cx="10811436" cy="4518212"/>
          </a:xfrm>
          <a:prstGeom prst="roundRect">
            <a:avLst/>
          </a:prstGeom>
          <a:solidFill>
            <a:srgbClr val="E9A149">
              <a:alpha val="91000"/>
            </a:srgbClr>
          </a:solidFill>
          <a:ln w="76200" cmpd="thinThick">
            <a:solidFill>
              <a:srgbClr val="E9A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75000"/>
                    <a:lumOff val="25000"/>
                  </a:schemeClr>
                </a:solidFill>
              </a:rPr>
              <a:t>Dr. Paul Evangelista </a:t>
            </a:r>
          </a:p>
          <a:p>
            <a:pPr algn="ctr"/>
            <a:r>
              <a:rPr lang="en-US" b="1" dirty="0">
                <a:solidFill>
                  <a:schemeClr val="tx1">
                    <a:lumMod val="75000"/>
                    <a:lumOff val="25000"/>
                  </a:schemeClr>
                </a:solidFill>
              </a:rPr>
              <a:t>(Colorado State University Natural Resource Ecology Laboratory) (Science Advisor) </a:t>
            </a:r>
          </a:p>
          <a:p>
            <a:pPr algn="ctr"/>
            <a:endParaRPr lang="en-US" b="1" dirty="0">
              <a:solidFill>
                <a:schemeClr val="tx1">
                  <a:lumMod val="75000"/>
                  <a:lumOff val="25000"/>
                </a:schemeClr>
              </a:solidFill>
            </a:endParaRPr>
          </a:p>
          <a:p>
            <a:pPr algn="ctr"/>
            <a:r>
              <a:rPr lang="en-US" b="1" dirty="0">
                <a:solidFill>
                  <a:schemeClr val="tx1">
                    <a:lumMod val="75000"/>
                    <a:lumOff val="25000"/>
                  </a:schemeClr>
                </a:solidFill>
              </a:rPr>
              <a:t>Dr. Amanda West </a:t>
            </a:r>
          </a:p>
          <a:p>
            <a:pPr algn="ctr"/>
            <a:r>
              <a:rPr lang="en-US" b="1" dirty="0">
                <a:solidFill>
                  <a:schemeClr val="tx1">
                    <a:lumMod val="75000"/>
                    <a:lumOff val="25000"/>
                  </a:schemeClr>
                </a:solidFill>
              </a:rPr>
              <a:t>(Colorado State University Natural Resource Ecology  Laboratory) </a:t>
            </a:r>
          </a:p>
          <a:p>
            <a:pPr algn="ctr"/>
            <a:r>
              <a:rPr lang="en-US" b="1" dirty="0">
                <a:solidFill>
                  <a:schemeClr val="tx1">
                    <a:lumMod val="75000"/>
                    <a:lumOff val="25000"/>
                  </a:schemeClr>
                </a:solidFill>
              </a:rPr>
              <a:t>(Mentor) </a:t>
            </a:r>
          </a:p>
          <a:p>
            <a:pPr algn="ctr"/>
            <a:endParaRPr lang="en-US" b="1" dirty="0">
              <a:solidFill>
                <a:schemeClr val="tx1">
                  <a:lumMod val="75000"/>
                  <a:lumOff val="25000"/>
                </a:schemeClr>
              </a:solidFill>
            </a:endParaRPr>
          </a:p>
          <a:p>
            <a:pPr algn="ctr"/>
            <a:r>
              <a:rPr lang="en-US" b="1" dirty="0">
                <a:solidFill>
                  <a:schemeClr val="tx1">
                    <a:lumMod val="75000"/>
                    <a:lumOff val="25000"/>
                  </a:schemeClr>
                </a:solidFill>
              </a:rPr>
              <a:t>Brian Woodward </a:t>
            </a:r>
          </a:p>
          <a:p>
            <a:pPr algn="ctr"/>
            <a:r>
              <a:rPr lang="en-US" b="1" dirty="0">
                <a:solidFill>
                  <a:schemeClr val="tx1">
                    <a:lumMod val="75000"/>
                    <a:lumOff val="25000"/>
                  </a:schemeClr>
                </a:solidFill>
              </a:rPr>
              <a:t>(Colorado State University Natural Resource Ecology Laboratory) </a:t>
            </a:r>
          </a:p>
          <a:p>
            <a:pPr algn="ctr"/>
            <a:r>
              <a:rPr lang="en-US" b="1" dirty="0">
                <a:solidFill>
                  <a:schemeClr val="tx1">
                    <a:lumMod val="75000"/>
                    <a:lumOff val="25000"/>
                  </a:schemeClr>
                </a:solidFill>
              </a:rPr>
              <a:t>(Center Lead)</a:t>
            </a:r>
          </a:p>
          <a:p>
            <a:pPr algn="ctr"/>
            <a:endParaRPr lang="en-US" b="1" dirty="0">
              <a:solidFill>
                <a:schemeClr val="tx1">
                  <a:lumMod val="75000"/>
                  <a:lumOff val="25000"/>
                </a:schemeClr>
              </a:solidFill>
            </a:endParaRPr>
          </a:p>
          <a:p>
            <a:pPr algn="ctr"/>
            <a:r>
              <a:rPr lang="en-US" b="1" dirty="0">
                <a:solidFill>
                  <a:schemeClr val="tx1">
                    <a:lumMod val="75000"/>
                    <a:lumOff val="25000"/>
                  </a:schemeClr>
                </a:solidFill>
              </a:rPr>
              <a:t>Dr. Catherine Jarnevich </a:t>
            </a:r>
          </a:p>
          <a:p>
            <a:pPr algn="ctr"/>
            <a:r>
              <a:rPr lang="en-US" b="1" dirty="0">
                <a:solidFill>
                  <a:schemeClr val="tx1">
                    <a:lumMod val="75000"/>
                    <a:lumOff val="25000"/>
                  </a:schemeClr>
                </a:solidFill>
              </a:rPr>
              <a:t>(United States Geological Survey Fort Collins Science Center)</a:t>
            </a:r>
          </a:p>
          <a:p>
            <a:pPr algn="ctr"/>
            <a:endParaRPr lang="en-US" b="1" dirty="0">
              <a:solidFill>
                <a:schemeClr val="tx1">
                  <a:lumMod val="75000"/>
                  <a:lumOff val="25000"/>
                </a:schemeClr>
              </a:solidFill>
            </a:endParaRPr>
          </a:p>
          <a:p>
            <a:pPr algn="ctr"/>
            <a:r>
              <a:rPr lang="en-US" b="1" dirty="0">
                <a:solidFill>
                  <a:schemeClr val="tx1">
                    <a:lumMod val="75000"/>
                    <a:lumOff val="25000"/>
                  </a:schemeClr>
                </a:solidFill>
              </a:rPr>
              <a:t>Aaron Martin </a:t>
            </a:r>
          </a:p>
          <a:p>
            <a:pPr algn="ctr"/>
            <a:r>
              <a:rPr lang="en-US" b="1" dirty="0">
                <a:solidFill>
                  <a:schemeClr val="tx1">
                    <a:lumMod val="75000"/>
                    <a:lumOff val="25000"/>
                  </a:schemeClr>
                </a:solidFill>
              </a:rPr>
              <a:t>(US Fish and Wildlife Service, Alaska Region)</a:t>
            </a:r>
          </a:p>
        </p:txBody>
      </p:sp>
    </p:spTree>
    <p:extLst>
      <p:ext uri="{BB962C8B-B14F-4D97-AF65-F5344CB8AC3E}">
        <p14:creationId xmlns:p14="http://schemas.microsoft.com/office/powerpoint/2010/main" val="22539414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Community Concern</a:t>
            </a:r>
          </a:p>
        </p:txBody>
      </p:sp>
      <p:grpSp>
        <p:nvGrpSpPr>
          <p:cNvPr id="3" name="Group 2"/>
          <p:cNvGrpSpPr/>
          <p:nvPr/>
        </p:nvGrpSpPr>
        <p:grpSpPr>
          <a:xfrm>
            <a:off x="394545" y="848626"/>
            <a:ext cx="4874567" cy="3597566"/>
            <a:chOff x="394545" y="848626"/>
            <a:chExt cx="4874567" cy="3597566"/>
          </a:xfrm>
        </p:grpSpPr>
        <p:sp>
          <p:nvSpPr>
            <p:cNvPr id="8" name="TextBox 7"/>
            <p:cNvSpPr txBox="1"/>
            <p:nvPr/>
          </p:nvSpPr>
          <p:spPr>
            <a:xfrm>
              <a:off x="569195" y="848626"/>
              <a:ext cx="4290430" cy="830997"/>
            </a:xfrm>
            <a:prstGeom prst="rect">
              <a:avLst/>
            </a:prstGeom>
            <a:noFill/>
          </p:spPr>
          <p:txBody>
            <a:bodyPr wrap="square" rtlCol="0">
              <a:spAutoFit/>
            </a:bodyPr>
            <a:lstStyle/>
            <a:p>
              <a:pPr algn="ctr"/>
              <a:r>
                <a:rPr lang="en-US" sz="2400" dirty="0">
                  <a:solidFill>
                    <a:schemeClr val="tx1">
                      <a:lumMod val="75000"/>
                      <a:lumOff val="25000"/>
                    </a:schemeClr>
                  </a:solidFill>
                </a:rPr>
                <a:t>Changing climate trends and establishment patterns</a:t>
              </a:r>
            </a:p>
          </p:txBody>
        </p:sp>
        <p:grpSp>
          <p:nvGrpSpPr>
            <p:cNvPr id="22" name="Group 21"/>
            <p:cNvGrpSpPr/>
            <p:nvPr/>
          </p:nvGrpSpPr>
          <p:grpSpPr>
            <a:xfrm>
              <a:off x="394545" y="1679623"/>
              <a:ext cx="4874567" cy="2766569"/>
              <a:chOff x="5540932" y="989477"/>
              <a:chExt cx="4838212" cy="2702084"/>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2016" b="1041"/>
              <a:stretch/>
            </p:blipFill>
            <p:spPr>
              <a:xfrm>
                <a:off x="5540932" y="989477"/>
                <a:ext cx="4605126" cy="2702084"/>
              </a:xfrm>
              <a:prstGeom prst="roundRect">
                <a:avLst/>
              </a:prstGeom>
              <a:ln>
                <a:solidFill>
                  <a:schemeClr val="tx1"/>
                </a:solidFill>
              </a:ln>
            </p:spPr>
          </p:pic>
          <p:sp>
            <p:nvSpPr>
              <p:cNvPr id="11" name="TextBox 10"/>
              <p:cNvSpPr txBox="1"/>
              <p:nvPr/>
            </p:nvSpPr>
            <p:spPr>
              <a:xfrm>
                <a:off x="8100436" y="3324912"/>
                <a:ext cx="2278708" cy="276999"/>
              </a:xfrm>
              <a:prstGeom prst="rect">
                <a:avLst/>
              </a:prstGeom>
              <a:noFill/>
            </p:spPr>
            <p:txBody>
              <a:bodyPr wrap="square" rtlCol="0">
                <a:spAutoFit/>
              </a:bodyPr>
              <a:lstStyle/>
              <a:p>
                <a:r>
                  <a:rPr lang="en-US" sz="1200" b="1" dirty="0">
                    <a:solidFill>
                      <a:schemeClr val="bg1"/>
                    </a:solidFill>
                  </a:rPr>
                  <a:t>Image credit: NOAA 2016</a:t>
                </a:r>
              </a:p>
            </p:txBody>
          </p:sp>
        </p:grpSp>
      </p:grpSp>
      <p:grpSp>
        <p:nvGrpSpPr>
          <p:cNvPr id="20" name="Group 19"/>
          <p:cNvGrpSpPr/>
          <p:nvPr/>
        </p:nvGrpSpPr>
        <p:grpSpPr>
          <a:xfrm>
            <a:off x="3649213" y="4584796"/>
            <a:ext cx="3239798" cy="2107717"/>
            <a:chOff x="6524808" y="4201771"/>
            <a:chExt cx="4398555" cy="2549769"/>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4808" y="4201771"/>
              <a:ext cx="4067650" cy="2549769"/>
            </a:xfrm>
            <a:prstGeom prst="roundRect">
              <a:avLst/>
            </a:prstGeom>
            <a:ln>
              <a:noFill/>
            </a:ln>
          </p:spPr>
        </p:pic>
        <p:sp>
          <p:nvSpPr>
            <p:cNvPr id="12" name="Rectangle 11"/>
            <p:cNvSpPr/>
            <p:nvPr/>
          </p:nvSpPr>
          <p:spPr>
            <a:xfrm>
              <a:off x="8161360" y="6147737"/>
              <a:ext cx="2762003" cy="461665"/>
            </a:xfrm>
            <a:prstGeom prst="rect">
              <a:avLst/>
            </a:prstGeom>
            <a:ln>
              <a:noFill/>
            </a:ln>
          </p:spPr>
          <p:txBody>
            <a:bodyPr wrap="square">
              <a:spAutoFit/>
            </a:bodyPr>
            <a:lstStyle/>
            <a:p>
              <a:r>
                <a:rPr lang="en-US" sz="1200" b="1" dirty="0">
                  <a:solidFill>
                    <a:schemeClr val="bg1"/>
                  </a:solidFill>
                </a:rPr>
                <a:t>Image credit: US Fish and Wildlife Service</a:t>
              </a:r>
            </a:p>
          </p:txBody>
        </p:sp>
      </p:grpSp>
      <p:sp>
        <p:nvSpPr>
          <p:cNvPr id="4" name="Text Placeholder 3"/>
          <p:cNvSpPr>
            <a:spLocks noGrp="1"/>
          </p:cNvSpPr>
          <p:nvPr>
            <p:ph type="body" sz="half" idx="2"/>
          </p:nvPr>
        </p:nvSpPr>
        <p:spPr>
          <a:xfrm>
            <a:off x="1567235" y="5036423"/>
            <a:ext cx="1973061" cy="1536028"/>
          </a:xfrm>
        </p:spPr>
        <p:txBody>
          <a:bodyPr>
            <a:normAutofit/>
          </a:bodyPr>
          <a:lstStyle/>
          <a:p>
            <a:pPr algn="ctr"/>
            <a:r>
              <a:rPr lang="en-US" sz="2400" dirty="0"/>
              <a:t>Data gap: areas at high risk</a:t>
            </a:r>
          </a:p>
        </p:txBody>
      </p:sp>
      <p:grpSp>
        <p:nvGrpSpPr>
          <p:cNvPr id="5" name="Group 4"/>
          <p:cNvGrpSpPr/>
          <p:nvPr/>
        </p:nvGrpSpPr>
        <p:grpSpPr>
          <a:xfrm>
            <a:off x="5859160" y="1069652"/>
            <a:ext cx="6293369" cy="5726430"/>
            <a:chOff x="5859160" y="1069652"/>
            <a:chExt cx="6293369" cy="5726430"/>
          </a:xfrm>
        </p:grpSpPr>
        <p:sp>
          <p:nvSpPr>
            <p:cNvPr id="10" name="TextBox 9"/>
            <p:cNvSpPr txBox="1"/>
            <p:nvPr/>
          </p:nvSpPr>
          <p:spPr>
            <a:xfrm>
              <a:off x="9887167" y="1848778"/>
              <a:ext cx="2265362" cy="1569660"/>
            </a:xfrm>
            <a:prstGeom prst="rect">
              <a:avLst/>
            </a:prstGeom>
            <a:noFill/>
          </p:spPr>
          <p:txBody>
            <a:bodyPr wrap="square" rtlCol="0">
              <a:spAutoFit/>
            </a:bodyPr>
            <a:lstStyle/>
            <a:p>
              <a:pPr algn="ctr"/>
              <a:r>
                <a:rPr lang="en-US" sz="2400" dirty="0">
                  <a:solidFill>
                    <a:schemeClr val="tx1">
                      <a:lumMod val="75000"/>
                      <a:lumOff val="25000"/>
                    </a:schemeClr>
                  </a:solidFill>
                </a:rPr>
                <a:t>Invasive species in Alaska </a:t>
              </a:r>
            </a:p>
            <a:p>
              <a:endParaRPr lang="en-US" sz="2400" dirty="0">
                <a:solidFill>
                  <a:schemeClr val="tx1">
                    <a:lumMod val="75000"/>
                    <a:lumOff val="25000"/>
                  </a:schemeClr>
                </a:solidFill>
              </a:endParaRPr>
            </a:p>
          </p:txBody>
        </p:sp>
        <p:grpSp>
          <p:nvGrpSpPr>
            <p:cNvPr id="15" name="Group 14"/>
            <p:cNvGrpSpPr/>
            <p:nvPr/>
          </p:nvGrpSpPr>
          <p:grpSpPr>
            <a:xfrm>
              <a:off x="7616802" y="4078393"/>
              <a:ext cx="4456671" cy="2717689"/>
              <a:chOff x="5075169" y="905737"/>
              <a:chExt cx="4405690" cy="3135033"/>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5169" y="905737"/>
                <a:ext cx="4180044" cy="3135033"/>
              </a:xfrm>
              <a:prstGeom prst="flowChartAlternateProcess">
                <a:avLst/>
              </a:prstGeom>
            </p:spPr>
          </p:pic>
          <p:sp>
            <p:nvSpPr>
              <p:cNvPr id="21" name="Rectangle 20"/>
              <p:cNvSpPr/>
              <p:nvPr/>
            </p:nvSpPr>
            <p:spPr>
              <a:xfrm>
                <a:off x="7375878" y="3644298"/>
                <a:ext cx="2104981" cy="276999"/>
              </a:xfrm>
              <a:prstGeom prst="rect">
                <a:avLst/>
              </a:prstGeom>
            </p:spPr>
            <p:txBody>
              <a:bodyPr wrap="square">
                <a:spAutoFit/>
              </a:bodyPr>
              <a:lstStyle/>
              <a:p>
                <a:r>
                  <a:rPr lang="en-US" sz="1200" b="1" dirty="0">
                    <a:solidFill>
                      <a:schemeClr val="bg1"/>
                    </a:solidFill>
                  </a:rPr>
                  <a:t>Image credit: Liz West</a:t>
                </a:r>
              </a:p>
            </p:txBody>
          </p:sp>
        </p:grpSp>
        <p:grpSp>
          <p:nvGrpSpPr>
            <p:cNvPr id="19" name="Group 18"/>
            <p:cNvGrpSpPr/>
            <p:nvPr/>
          </p:nvGrpSpPr>
          <p:grpSpPr>
            <a:xfrm>
              <a:off x="5859160" y="1069652"/>
              <a:ext cx="4616425" cy="2838612"/>
              <a:chOff x="231341" y="828246"/>
              <a:chExt cx="5395922" cy="3251316"/>
            </a:xfrm>
          </p:grpSpPr>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1341" y="828246"/>
                <a:ext cx="4906806" cy="3188351"/>
              </a:xfrm>
              <a:prstGeom prst="roundRect">
                <a:avLst/>
              </a:prstGeom>
            </p:spPr>
          </p:pic>
          <p:sp>
            <p:nvSpPr>
              <p:cNvPr id="17" name="TextBox 16"/>
              <p:cNvSpPr txBox="1"/>
              <p:nvPr/>
            </p:nvSpPr>
            <p:spPr>
              <a:xfrm>
                <a:off x="2355819" y="3617897"/>
                <a:ext cx="3271444" cy="461665"/>
              </a:xfrm>
              <a:prstGeom prst="rect">
                <a:avLst/>
              </a:prstGeom>
              <a:noFill/>
            </p:spPr>
            <p:txBody>
              <a:bodyPr wrap="square" rtlCol="0">
                <a:spAutoFit/>
              </a:bodyPr>
              <a:lstStyle/>
              <a:p>
                <a:r>
                  <a:rPr lang="en-US" sz="1200" b="1" dirty="0">
                    <a:solidFill>
                      <a:schemeClr val="bg1"/>
                    </a:solidFill>
                  </a:rPr>
                  <a:t>Image credit: Thanye Tuason</a:t>
                </a:r>
                <a:br>
                  <a:rPr lang="en-US" sz="1200" b="1" dirty="0">
                    <a:solidFill>
                      <a:schemeClr val="bg1"/>
                    </a:solidFill>
                  </a:rPr>
                </a:br>
                <a:endParaRPr lang="en-US" sz="1200" b="1" dirty="0">
                  <a:solidFill>
                    <a:schemeClr val="bg1"/>
                  </a:solidFill>
                </a:endParaRPr>
              </a:p>
            </p:txBody>
          </p:sp>
        </p:grpSp>
      </p:grpSp>
    </p:spTree>
    <p:extLst>
      <p:ext uri="{BB962C8B-B14F-4D97-AF65-F5344CB8AC3E}">
        <p14:creationId xmlns:p14="http://schemas.microsoft.com/office/powerpoint/2010/main" val="61964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1+#ppt_w/2"/>
                                          </p:val>
                                        </p:tav>
                                        <p:tav tm="100000">
                                          <p:val>
                                            <p:strVal val="#ppt_x"/>
                                          </p:val>
                                        </p:tav>
                                      </p:tavLst>
                                    </p:anim>
                                    <p:anim calcmode="lin" valueType="num">
                                      <p:cBhvr additive="base">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4">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1000" fill="hold"/>
                                        <p:tgtEl>
                                          <p:spTgt spid="20"/>
                                        </p:tgtEl>
                                        <p:attrNameLst>
                                          <p:attrName>ppt_x</p:attrName>
                                        </p:attrNameLst>
                                      </p:cBhvr>
                                      <p:tavLst>
                                        <p:tav tm="0">
                                          <p:val>
                                            <p:strVal val="#ppt_x"/>
                                          </p:val>
                                        </p:tav>
                                        <p:tav tm="100000">
                                          <p:val>
                                            <p:strVal val="#ppt_x"/>
                                          </p:val>
                                        </p:tav>
                                      </p:tavLst>
                                    </p:anim>
                                    <p:anim calcmode="lin" valueType="num">
                                      <p:cBhvr additive="base">
                                        <p:cTn id="24"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Project Objectives</a:t>
            </a:r>
          </a:p>
        </p:txBody>
      </p:sp>
      <p:pic>
        <p:nvPicPr>
          <p:cNvPr id="5" name="Picture Placeholder 4"/>
          <p:cNvPicPr>
            <a:picLocks noGrp="1" noChangeAspect="1"/>
          </p:cNvPicPr>
          <p:nvPr>
            <p:ph type="pic" idx="10"/>
          </p:nvPr>
        </p:nvPicPr>
        <p:blipFill rotWithShape="1">
          <a:blip r:embed="rId3">
            <a:extLst>
              <a:ext uri="{28A0092B-C50C-407E-A947-70E740481C1C}">
                <a14:useLocalDpi xmlns:a14="http://schemas.microsoft.com/office/drawing/2010/main" val="0"/>
              </a:ext>
            </a:extLst>
          </a:blip>
          <a:srcRect l="10849" t="19357" r="10509" b="22542"/>
          <a:stretch/>
        </p:blipFill>
        <p:spPr>
          <a:xfrm>
            <a:off x="129670" y="1144565"/>
            <a:ext cx="5885366" cy="5627711"/>
          </a:xfrm>
          <a:prstGeom prst="ellipse">
            <a:avLst/>
          </a:prstGeom>
          <a:ln>
            <a:solidFill>
              <a:schemeClr val="tx1"/>
            </a:solidFill>
          </a:ln>
        </p:spPr>
      </p:pic>
      <p:sp>
        <p:nvSpPr>
          <p:cNvPr id="4" name="Text Placeholder 3"/>
          <p:cNvSpPr>
            <a:spLocks noGrp="1"/>
          </p:cNvSpPr>
          <p:nvPr>
            <p:ph type="body" sz="half" idx="2"/>
          </p:nvPr>
        </p:nvSpPr>
        <p:spPr>
          <a:xfrm>
            <a:off x="6505680" y="1117746"/>
            <a:ext cx="4062794" cy="2063203"/>
          </a:xfrm>
        </p:spPr>
        <p:txBody>
          <a:bodyPr>
            <a:normAutofit/>
          </a:bodyPr>
          <a:lstStyle/>
          <a:p>
            <a:pPr lvl="0">
              <a:lnSpc>
                <a:spcPct val="100000"/>
              </a:lnSpc>
              <a:spcBef>
                <a:spcPts val="0"/>
              </a:spcBef>
            </a:pPr>
            <a:r>
              <a:rPr lang="en-US" sz="1800" dirty="0">
                <a:latin typeface="Century Gothic" panose="020F0302020204030204"/>
              </a:rPr>
              <a:t>Provide </a:t>
            </a:r>
            <a:r>
              <a:rPr lang="en-US" sz="1800" b="1" dirty="0">
                <a:latin typeface="Century Gothic" panose="020F0302020204030204"/>
              </a:rPr>
              <a:t>habitat suitability models </a:t>
            </a:r>
          </a:p>
          <a:p>
            <a:pPr lvl="0">
              <a:lnSpc>
                <a:spcPct val="100000"/>
              </a:lnSpc>
              <a:spcBef>
                <a:spcPts val="0"/>
              </a:spcBef>
            </a:pPr>
            <a:r>
              <a:rPr lang="en-US" sz="1800" b="1" dirty="0">
                <a:latin typeface="Century Gothic" panose="020F0302020204030204"/>
              </a:rPr>
              <a:t>(HSM) </a:t>
            </a:r>
            <a:r>
              <a:rPr lang="en-US" sz="1800" dirty="0">
                <a:latin typeface="Century Gothic" panose="020F0302020204030204"/>
              </a:rPr>
              <a:t>in Alaska for the </a:t>
            </a:r>
            <a:r>
              <a:rPr lang="en-US" sz="1800" b="1" dirty="0">
                <a:latin typeface="Century Gothic" panose="020F0302020204030204"/>
              </a:rPr>
              <a:t>invasive </a:t>
            </a:r>
          </a:p>
          <a:p>
            <a:pPr lvl="0">
              <a:lnSpc>
                <a:spcPct val="100000"/>
              </a:lnSpc>
              <a:spcBef>
                <a:spcPts val="0"/>
              </a:spcBef>
            </a:pPr>
            <a:r>
              <a:rPr lang="en-US" sz="1800" b="1" dirty="0">
                <a:latin typeface="Century Gothic" panose="020F0302020204030204"/>
              </a:rPr>
              <a:t>species </a:t>
            </a:r>
            <a:r>
              <a:rPr lang="en-US" sz="1800" dirty="0" smtClean="0">
                <a:latin typeface="Century Gothic" panose="020F0302020204030204"/>
              </a:rPr>
              <a:t>purple loosestrife (</a:t>
            </a:r>
            <a:r>
              <a:rPr lang="en-US" sz="1800" i="1" dirty="0" err="1" smtClean="0">
                <a:latin typeface="Century Gothic" panose="020F0302020204030204"/>
              </a:rPr>
              <a:t>Lythrum</a:t>
            </a:r>
            <a:r>
              <a:rPr lang="en-US" sz="1800" i="1" dirty="0" smtClean="0">
                <a:latin typeface="Century Gothic" panose="020F0302020204030204"/>
              </a:rPr>
              <a:t> </a:t>
            </a:r>
            <a:r>
              <a:rPr lang="en-US" sz="1800" i="1" dirty="0" err="1" smtClean="0">
                <a:latin typeface="Century Gothic" panose="020F0302020204030204"/>
              </a:rPr>
              <a:t>Salicaria</a:t>
            </a:r>
            <a:r>
              <a:rPr lang="en-US" sz="1800" dirty="0" smtClean="0">
                <a:latin typeface="Century Gothic" panose="020F0302020204030204"/>
              </a:rPr>
              <a:t>) and reed </a:t>
            </a:r>
            <a:r>
              <a:rPr lang="en-US" sz="1800" dirty="0">
                <a:latin typeface="Century Gothic" panose="020F0302020204030204"/>
              </a:rPr>
              <a:t>canargyrass (</a:t>
            </a:r>
            <a:r>
              <a:rPr lang="en-US" sz="1800" i="1" dirty="0">
                <a:latin typeface="Century Gothic" panose="020F0302020204030204"/>
              </a:rPr>
              <a:t>Phalaris arundinacea L</a:t>
            </a:r>
            <a:r>
              <a:rPr lang="en-US" sz="1800" dirty="0">
                <a:latin typeface="Century Gothic" panose="020F0302020204030204"/>
              </a:rPr>
              <a:t>.) to inform target areas that fall within species potential distribution. </a:t>
            </a:r>
            <a:endParaRPr lang="en-US" dirty="0">
              <a:latin typeface="+mn-lt"/>
            </a:endParaRPr>
          </a:p>
          <a:p>
            <a:endParaRPr lang="en-US" dirty="0">
              <a:solidFill>
                <a:srgbClr val="FF0000"/>
              </a:solidFill>
            </a:endParaRPr>
          </a:p>
          <a:p>
            <a:endParaRPr lang="en-US" dirty="0"/>
          </a:p>
        </p:txBody>
      </p:sp>
      <p:sp>
        <p:nvSpPr>
          <p:cNvPr id="6" name="TextBox 5"/>
          <p:cNvSpPr txBox="1"/>
          <p:nvPr/>
        </p:nvSpPr>
        <p:spPr>
          <a:xfrm>
            <a:off x="8374060" y="5308940"/>
            <a:ext cx="3746500" cy="1200329"/>
          </a:xfrm>
          <a:prstGeom prst="rect">
            <a:avLst/>
          </a:prstGeom>
          <a:noFill/>
        </p:spPr>
        <p:txBody>
          <a:bodyPr wrap="square" rtlCol="0">
            <a:spAutoFit/>
          </a:bodyPr>
          <a:lstStyle/>
          <a:p>
            <a:r>
              <a:rPr lang="en-US" dirty="0">
                <a:solidFill>
                  <a:schemeClr val="tx1">
                    <a:lumMod val="75000"/>
                    <a:lumOff val="25000"/>
                  </a:schemeClr>
                </a:solidFill>
              </a:rPr>
              <a:t>Create a tutorial to enable partners at  the Alaska Region US Fish and Wildlife Service to replicate methods.</a:t>
            </a:r>
          </a:p>
        </p:txBody>
      </p:sp>
      <p:sp>
        <p:nvSpPr>
          <p:cNvPr id="7" name="TextBox 6"/>
          <p:cNvSpPr txBox="1"/>
          <p:nvPr/>
        </p:nvSpPr>
        <p:spPr>
          <a:xfrm>
            <a:off x="7740380" y="3725899"/>
            <a:ext cx="3315553" cy="1200329"/>
          </a:xfrm>
          <a:prstGeom prst="rect">
            <a:avLst/>
          </a:prstGeom>
          <a:noFill/>
        </p:spPr>
        <p:txBody>
          <a:bodyPr wrap="square" rtlCol="0">
            <a:spAutoFit/>
          </a:bodyPr>
          <a:lstStyle/>
          <a:p>
            <a:pPr lvl="0"/>
            <a:r>
              <a:rPr lang="en-US" dirty="0">
                <a:solidFill>
                  <a:schemeClr val="tx1">
                    <a:lumMod val="75000"/>
                    <a:lumOff val="25000"/>
                  </a:schemeClr>
                </a:solidFill>
              </a:rPr>
              <a:t>Provide HSM for the continental United States and Canada for both species. </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9619" t="20998" r="14715" b="15405"/>
          <a:stretch/>
        </p:blipFill>
        <p:spPr>
          <a:xfrm>
            <a:off x="1466491" y="5170836"/>
            <a:ext cx="161027" cy="139343"/>
          </a:xfrm>
          <a:prstGeom prst="rect">
            <a:avLst/>
          </a:prstGeom>
          <a:ln>
            <a:solidFill>
              <a:schemeClr val="bg1"/>
            </a:solidFill>
          </a:ln>
        </p:spPr>
      </p:pic>
      <p:sp>
        <p:nvSpPr>
          <p:cNvPr id="9" name="TextBox 8"/>
          <p:cNvSpPr txBox="1"/>
          <p:nvPr/>
        </p:nvSpPr>
        <p:spPr>
          <a:xfrm>
            <a:off x="1611536" y="5072252"/>
            <a:ext cx="2222500" cy="307777"/>
          </a:xfrm>
          <a:prstGeom prst="rect">
            <a:avLst/>
          </a:prstGeom>
          <a:noFill/>
        </p:spPr>
        <p:txBody>
          <a:bodyPr wrap="square" rtlCol="0">
            <a:spAutoFit/>
          </a:bodyPr>
          <a:lstStyle/>
          <a:p>
            <a:r>
              <a:rPr lang="en-US" sz="1400" dirty="0">
                <a:solidFill>
                  <a:schemeClr val="bg1"/>
                </a:solidFill>
              </a:rPr>
              <a:t>Purple loosestrife</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6491" y="5536313"/>
            <a:ext cx="161027" cy="146388"/>
          </a:xfrm>
          <a:prstGeom prst="rect">
            <a:avLst/>
          </a:prstGeom>
          <a:ln>
            <a:solidFill>
              <a:schemeClr val="bg1"/>
            </a:solidFill>
          </a:ln>
        </p:spPr>
      </p:pic>
      <p:sp>
        <p:nvSpPr>
          <p:cNvPr id="11" name="TextBox 10"/>
          <p:cNvSpPr txBox="1"/>
          <p:nvPr/>
        </p:nvSpPr>
        <p:spPr>
          <a:xfrm>
            <a:off x="1611536" y="5457992"/>
            <a:ext cx="2222500" cy="307777"/>
          </a:xfrm>
          <a:prstGeom prst="rect">
            <a:avLst/>
          </a:prstGeom>
          <a:noFill/>
        </p:spPr>
        <p:txBody>
          <a:bodyPr wrap="square" rtlCol="0">
            <a:spAutoFit/>
          </a:bodyPr>
          <a:lstStyle/>
          <a:p>
            <a:r>
              <a:rPr lang="en-US" sz="1400" dirty="0">
                <a:solidFill>
                  <a:schemeClr val="bg1"/>
                </a:solidFill>
              </a:rPr>
              <a:t>Reed canarygrass</a:t>
            </a:r>
          </a:p>
        </p:txBody>
      </p:sp>
      <p:grpSp>
        <p:nvGrpSpPr>
          <p:cNvPr id="3" name="Group 2"/>
          <p:cNvGrpSpPr/>
          <p:nvPr/>
        </p:nvGrpSpPr>
        <p:grpSpPr>
          <a:xfrm>
            <a:off x="5049973" y="1020590"/>
            <a:ext cx="5518501" cy="2160359"/>
            <a:chOff x="5001512" y="985157"/>
            <a:chExt cx="5518501" cy="2160359"/>
          </a:xfrm>
        </p:grpSpPr>
        <p:cxnSp>
          <p:nvCxnSpPr>
            <p:cNvPr id="13" name="Straight Arrow Connector 12"/>
            <p:cNvCxnSpPr/>
            <p:nvPr/>
          </p:nvCxnSpPr>
          <p:spPr>
            <a:xfrm flipV="1">
              <a:off x="5001512" y="1906707"/>
              <a:ext cx="1280160" cy="17252"/>
            </a:xfrm>
            <a:prstGeom prst="straightConnector1">
              <a:avLst/>
            </a:prstGeom>
            <a:ln w="76200">
              <a:solidFill>
                <a:srgbClr val="E9A149"/>
              </a:solidFill>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6338824" y="985157"/>
              <a:ext cx="4181189" cy="2160359"/>
            </a:xfrm>
            <a:prstGeom prst="roundRect">
              <a:avLst/>
            </a:prstGeom>
            <a:noFill/>
            <a:ln w="76200" cmpd="tri">
              <a:solidFill>
                <a:srgbClr val="E9A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p:cNvGrpSpPr/>
          <p:nvPr/>
        </p:nvGrpSpPr>
        <p:grpSpPr>
          <a:xfrm>
            <a:off x="5199559" y="5240507"/>
            <a:ext cx="6645343" cy="1264788"/>
            <a:chOff x="5199559" y="5240507"/>
            <a:chExt cx="6645343" cy="1264788"/>
          </a:xfrm>
        </p:grpSpPr>
        <p:cxnSp>
          <p:nvCxnSpPr>
            <p:cNvPr id="22" name="Straight Arrow Connector 21"/>
            <p:cNvCxnSpPr/>
            <p:nvPr/>
          </p:nvCxnSpPr>
          <p:spPr>
            <a:xfrm>
              <a:off x="5199559" y="5827807"/>
              <a:ext cx="3058616" cy="10837"/>
            </a:xfrm>
            <a:prstGeom prst="straightConnector1">
              <a:avLst/>
            </a:prstGeom>
            <a:ln w="76200">
              <a:solidFill>
                <a:srgbClr val="E9A149"/>
              </a:solidFill>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8343614" y="5240507"/>
              <a:ext cx="3501288" cy="1264788"/>
            </a:xfrm>
            <a:prstGeom prst="roundRect">
              <a:avLst/>
            </a:prstGeom>
            <a:noFill/>
            <a:ln w="76200" cmpd="tri">
              <a:solidFill>
                <a:srgbClr val="E9A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p:cNvGrpSpPr/>
          <p:nvPr/>
        </p:nvGrpSpPr>
        <p:grpSpPr>
          <a:xfrm>
            <a:off x="6015036" y="3639708"/>
            <a:ext cx="4700590" cy="1286520"/>
            <a:chOff x="6015036" y="3639708"/>
            <a:chExt cx="4700590" cy="1286520"/>
          </a:xfrm>
        </p:grpSpPr>
        <p:cxnSp>
          <p:nvCxnSpPr>
            <p:cNvPr id="18" name="Straight Arrow Connector 17"/>
            <p:cNvCxnSpPr/>
            <p:nvPr/>
          </p:nvCxnSpPr>
          <p:spPr>
            <a:xfrm flipV="1">
              <a:off x="6015036" y="4029860"/>
              <a:ext cx="1554480" cy="1"/>
            </a:xfrm>
            <a:prstGeom prst="straightConnector1">
              <a:avLst/>
            </a:prstGeom>
            <a:ln w="76200">
              <a:solidFill>
                <a:srgbClr val="E9A149"/>
              </a:solidFill>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7638362" y="3639708"/>
              <a:ext cx="3077264" cy="1286520"/>
            </a:xfrm>
            <a:prstGeom prst="roundRect">
              <a:avLst/>
            </a:prstGeom>
            <a:noFill/>
            <a:ln w="76200" cmpd="tri">
              <a:solidFill>
                <a:srgbClr val="E9A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0676506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26" b="70442" l="1019" r="94906">
                        <a14:foregroundMark x1="85031" y1="49182" x2="85031" y2="49182"/>
                        <a14:foregroundMark x1="94984" y1="58268" x2="94984" y2="58268"/>
                        <a14:foregroundMark x1="85031" y1="53967" x2="85031" y2="53967"/>
                        <a14:foregroundMark x1="88401" y1="53846" x2="88401" y2="53846"/>
                        <a14:foregroundMark x1="27900" y1="62386" x2="27900" y2="62386"/>
                        <a14:foregroundMark x1="49216" y1="54634" x2="49216" y2="54634"/>
                        <a14:foregroundMark x1="14655" y1="35675" x2="14655" y2="35675"/>
                        <a14:foregroundMark x1="23354" y1="46578" x2="23354" y2="46578"/>
                        <a14:foregroundMark x1="21552" y1="65112" x2="21552" y2="65112"/>
                        <a14:foregroundMark x1="44044" y1="5815" x2="44044" y2="5815"/>
                        <a14:foregroundMark x1="42320" y1="2786" x2="42320" y2="2786"/>
                        <a14:foregroundMark x1="31270" y1="60993" x2="31270" y2="60993"/>
                        <a14:foregroundMark x1="17947" y1="66808" x2="17947" y2="66808"/>
                        <a14:foregroundMark x1="51097" y1="52150" x2="51097" y2="52150"/>
                        <a14:foregroundMark x1="91066" y1="59540" x2="91066" y2="59540"/>
                        <a14:foregroundMark x1="1019" y1="70442" x2="1019" y2="70442"/>
                        <a14:foregroundMark x1="6426" y1="69170" x2="6426" y2="69170"/>
                      </a14:backgroundRemoval>
                    </a14:imgEffect>
                  </a14:imgLayer>
                </a14:imgProps>
              </a:ext>
              <a:ext uri="{28A0092B-C50C-407E-A947-70E740481C1C}">
                <a14:useLocalDpi xmlns:a14="http://schemas.microsoft.com/office/drawing/2010/main" val="0"/>
              </a:ext>
            </a:extLst>
          </a:blip>
          <a:srcRect l="12438" t="1950" r="2361" b="29506"/>
          <a:stretch/>
        </p:blipFill>
        <p:spPr>
          <a:xfrm>
            <a:off x="555703" y="290324"/>
            <a:ext cx="6099782" cy="6350558"/>
          </a:xfrm>
          <a:prstGeom prst="rect">
            <a:avLst/>
          </a:prstGeom>
        </p:spPr>
      </p:pic>
      <p:pic>
        <p:nvPicPr>
          <p:cNvPr id="6" name="Content Placeholder 3"/>
          <p:cNvPicPr>
            <a:picLocks noChangeAspect="1"/>
          </p:cNvPicPr>
          <p:nvPr/>
        </p:nvPicPr>
        <p:blipFill rotWithShape="1">
          <a:blip r:embed="rId5" cstate="print">
            <a:extLst>
              <a:ext uri="{28A0092B-C50C-407E-A947-70E740481C1C}">
                <a14:useLocalDpi xmlns:a14="http://schemas.microsoft.com/office/drawing/2010/main" val="0"/>
              </a:ext>
            </a:extLst>
          </a:blip>
          <a:srcRect l="14710" t="24499" r="14767" b="28950"/>
          <a:stretch/>
        </p:blipFill>
        <p:spPr>
          <a:xfrm>
            <a:off x="6808124" y="1727200"/>
            <a:ext cx="5383876" cy="4598957"/>
          </a:xfrm>
          <a:prstGeom prst="rect">
            <a:avLst/>
          </a:prstGeom>
        </p:spPr>
      </p:pic>
      <p:sp>
        <p:nvSpPr>
          <p:cNvPr id="8" name="TextBox 7"/>
          <p:cNvSpPr txBox="1"/>
          <p:nvPr/>
        </p:nvSpPr>
        <p:spPr>
          <a:xfrm>
            <a:off x="8612007" y="4409752"/>
            <a:ext cx="994786" cy="307777"/>
          </a:xfrm>
          <a:prstGeom prst="rect">
            <a:avLst/>
          </a:prstGeom>
          <a:noFill/>
        </p:spPr>
        <p:txBody>
          <a:bodyPr wrap="square" rtlCol="0">
            <a:spAutoFit/>
          </a:bodyPr>
          <a:lstStyle/>
          <a:p>
            <a:r>
              <a:rPr lang="en-US" sz="1400" dirty="0">
                <a:latin typeface="Century Gothic" charset="0"/>
                <a:ea typeface="Century Gothic" charset="0"/>
                <a:cs typeface="Century Gothic" charset="0"/>
              </a:rPr>
              <a:t>Canada</a:t>
            </a:r>
          </a:p>
        </p:txBody>
      </p:sp>
      <p:sp>
        <p:nvSpPr>
          <p:cNvPr id="9" name="TextBox 8"/>
          <p:cNvSpPr txBox="1"/>
          <p:nvPr/>
        </p:nvSpPr>
        <p:spPr>
          <a:xfrm>
            <a:off x="8883772" y="5416131"/>
            <a:ext cx="994786" cy="307777"/>
          </a:xfrm>
          <a:prstGeom prst="rect">
            <a:avLst/>
          </a:prstGeom>
          <a:noFill/>
        </p:spPr>
        <p:txBody>
          <a:bodyPr wrap="square" rtlCol="0">
            <a:spAutoFit/>
          </a:bodyPr>
          <a:lstStyle/>
          <a:p>
            <a:r>
              <a:rPr lang="en-US" sz="1400" dirty="0">
                <a:latin typeface="Century Gothic" charset="0"/>
                <a:ea typeface="Century Gothic" charset="0"/>
                <a:cs typeface="Century Gothic" charset="0"/>
              </a:rPr>
              <a:t>CONUS</a:t>
            </a:r>
          </a:p>
        </p:txBody>
      </p:sp>
      <p:cxnSp>
        <p:nvCxnSpPr>
          <p:cNvPr id="11" name="Straight Connector 10"/>
          <p:cNvCxnSpPr/>
          <p:nvPr/>
        </p:nvCxnSpPr>
        <p:spPr>
          <a:xfrm>
            <a:off x="4952999" y="1087431"/>
            <a:ext cx="3136900" cy="2725266"/>
          </a:xfrm>
          <a:prstGeom prst="line">
            <a:avLst/>
          </a:prstGeom>
          <a:ln w="190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527015" y="4016371"/>
            <a:ext cx="994786" cy="307777"/>
          </a:xfrm>
          <a:prstGeom prst="rect">
            <a:avLst/>
          </a:prstGeom>
          <a:noFill/>
        </p:spPr>
        <p:txBody>
          <a:bodyPr wrap="square" rtlCol="0">
            <a:spAutoFit/>
          </a:bodyPr>
          <a:lstStyle/>
          <a:p>
            <a:r>
              <a:rPr lang="en-US" sz="1400" dirty="0">
                <a:latin typeface="Century Gothic" charset="0"/>
                <a:ea typeface="Century Gothic" charset="0"/>
                <a:cs typeface="Century Gothic" charset="0"/>
              </a:rPr>
              <a:t>AK</a:t>
            </a:r>
          </a:p>
        </p:txBody>
      </p:sp>
      <p:cxnSp>
        <p:nvCxnSpPr>
          <p:cNvPr id="12" name="Straight Connector 11"/>
          <p:cNvCxnSpPr/>
          <p:nvPr/>
        </p:nvCxnSpPr>
        <p:spPr>
          <a:xfrm flipV="1">
            <a:off x="6521449" y="4896422"/>
            <a:ext cx="1914042" cy="995705"/>
          </a:xfrm>
          <a:prstGeom prst="line">
            <a:avLst/>
          </a:prstGeom>
          <a:ln w="190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33870" t="86285" r="61693" b="10190"/>
          <a:stretch/>
        </p:blipFill>
        <p:spPr>
          <a:xfrm>
            <a:off x="2423252" y="5907131"/>
            <a:ext cx="408758" cy="545013"/>
          </a:xfrm>
          <a:prstGeom prst="rect">
            <a:avLst/>
          </a:prstGeom>
        </p:spPr>
      </p:pic>
      <p:sp>
        <p:nvSpPr>
          <p:cNvPr id="14" name="TextBox 13"/>
          <p:cNvSpPr txBox="1"/>
          <p:nvPr/>
        </p:nvSpPr>
        <p:spPr>
          <a:xfrm>
            <a:off x="2782757" y="5831636"/>
            <a:ext cx="3266362" cy="707886"/>
          </a:xfrm>
          <a:prstGeom prst="rect">
            <a:avLst/>
          </a:prstGeom>
          <a:noFill/>
        </p:spPr>
        <p:txBody>
          <a:bodyPr wrap="square" rtlCol="0">
            <a:spAutoFit/>
          </a:bodyPr>
          <a:lstStyle/>
          <a:p>
            <a:r>
              <a:rPr lang="en-US" sz="2000" dirty="0">
                <a:latin typeface="Century Gothic" charset="0"/>
                <a:ea typeface="Century Gothic" charset="0"/>
                <a:cs typeface="Century Gothic" charset="0"/>
              </a:rPr>
              <a:t>Mean Annual </a:t>
            </a:r>
          </a:p>
          <a:p>
            <a:r>
              <a:rPr lang="en-US" sz="2000" dirty="0">
                <a:latin typeface="Century Gothic" charset="0"/>
                <a:ea typeface="Century Gothic" charset="0"/>
                <a:cs typeface="Century Gothic" charset="0"/>
              </a:rPr>
              <a:t>Precipitation (1981-2010)</a:t>
            </a:r>
          </a:p>
        </p:txBody>
      </p:sp>
      <p:sp>
        <p:nvSpPr>
          <p:cNvPr id="17" name="TextBox 16"/>
          <p:cNvSpPr txBox="1"/>
          <p:nvPr/>
        </p:nvSpPr>
        <p:spPr>
          <a:xfrm>
            <a:off x="3121371" y="2423410"/>
            <a:ext cx="1954384" cy="584775"/>
          </a:xfrm>
          <a:prstGeom prst="rect">
            <a:avLst/>
          </a:prstGeom>
          <a:noFill/>
        </p:spPr>
        <p:txBody>
          <a:bodyPr wrap="square" rtlCol="0">
            <a:spAutoFit/>
          </a:bodyPr>
          <a:lstStyle/>
          <a:p>
            <a:r>
              <a:rPr lang="en-US" sz="3200" dirty="0">
                <a:solidFill>
                  <a:schemeClr val="bg1"/>
                </a:solidFill>
                <a:latin typeface="Century Gothic" charset="0"/>
                <a:ea typeface="Century Gothic" charset="0"/>
                <a:cs typeface="Century Gothic" charset="0"/>
              </a:rPr>
              <a:t>Alaska</a:t>
            </a:r>
          </a:p>
        </p:txBody>
      </p:sp>
      <p:sp>
        <p:nvSpPr>
          <p:cNvPr id="18" name="Title 1"/>
          <p:cNvSpPr>
            <a:spLocks noGrp="1"/>
          </p:cNvSpPr>
          <p:nvPr>
            <p:ph type="title"/>
          </p:nvPr>
        </p:nvSpPr>
        <p:spPr>
          <a:xfrm>
            <a:off x="6650592" y="388829"/>
            <a:ext cx="3569797" cy="479425"/>
          </a:xfrm>
        </p:spPr>
        <p:txBody>
          <a:bodyPr/>
          <a:lstStyle/>
          <a:p>
            <a:r>
              <a:rPr lang="en-US" sz="4400" dirty="0"/>
              <a:t>Study Area</a:t>
            </a:r>
          </a:p>
        </p:txBody>
      </p:sp>
      <p:grpSp>
        <p:nvGrpSpPr>
          <p:cNvPr id="19" name="Group 18"/>
          <p:cNvGrpSpPr/>
          <p:nvPr/>
        </p:nvGrpSpPr>
        <p:grpSpPr>
          <a:xfrm>
            <a:off x="2830206" y="5141671"/>
            <a:ext cx="3068057" cy="597114"/>
            <a:chOff x="15336747" y="18340773"/>
            <a:chExt cx="3068057" cy="597114"/>
          </a:xfrm>
        </p:grpSpPr>
        <p:grpSp>
          <p:nvGrpSpPr>
            <p:cNvPr id="20" name="Group 19"/>
            <p:cNvGrpSpPr/>
            <p:nvPr/>
          </p:nvGrpSpPr>
          <p:grpSpPr>
            <a:xfrm>
              <a:off x="15336747" y="18340773"/>
              <a:ext cx="2775455" cy="597114"/>
              <a:chOff x="15336747" y="18340773"/>
              <a:chExt cx="2775455" cy="597114"/>
            </a:xfrm>
          </p:grpSpPr>
          <p:sp>
            <p:nvSpPr>
              <p:cNvPr id="22" name="TextBox 21"/>
              <p:cNvSpPr txBox="1"/>
              <p:nvPr/>
            </p:nvSpPr>
            <p:spPr>
              <a:xfrm>
                <a:off x="16381725" y="18351765"/>
                <a:ext cx="654272" cy="307777"/>
              </a:xfrm>
              <a:prstGeom prst="rect">
                <a:avLst/>
              </a:prstGeom>
              <a:noFill/>
            </p:spPr>
            <p:txBody>
              <a:bodyPr wrap="square" rtlCol="0">
                <a:spAutoFit/>
              </a:bodyPr>
              <a:lstStyle/>
              <a:p>
                <a:r>
                  <a:rPr lang="en-US" sz="1400" dirty="0"/>
                  <a:t>520</a:t>
                </a:r>
              </a:p>
            </p:txBody>
          </p:sp>
          <p:sp>
            <p:nvSpPr>
              <p:cNvPr id="23" name="TextBox 22"/>
              <p:cNvSpPr txBox="1"/>
              <p:nvPr/>
            </p:nvSpPr>
            <p:spPr>
              <a:xfrm>
                <a:off x="17323071" y="18340773"/>
                <a:ext cx="635990" cy="307777"/>
              </a:xfrm>
              <a:prstGeom prst="rect">
                <a:avLst/>
              </a:prstGeom>
              <a:noFill/>
            </p:spPr>
            <p:txBody>
              <a:bodyPr wrap="square" rtlCol="0">
                <a:spAutoFit/>
              </a:bodyPr>
              <a:lstStyle/>
              <a:p>
                <a:r>
                  <a:rPr lang="en-US" sz="1400" dirty="0"/>
                  <a:t>1,040</a:t>
                </a:r>
              </a:p>
            </p:txBody>
          </p:sp>
          <p:pic>
            <p:nvPicPr>
              <p:cNvPr id="24" name="Picture 23"/>
              <p:cNvPicPr>
                <a:picLocks noChangeAspect="1"/>
              </p:cNvPicPr>
              <p:nvPr/>
            </p:nvPicPr>
            <p:blipFill rotWithShape="1">
              <a:blip r:embed="rId8">
                <a:duotone>
                  <a:prstClr val="black"/>
                  <a:srgbClr val="D9C3A5">
                    <a:tint val="50000"/>
                    <a:satMod val="180000"/>
                  </a:srgbClr>
                </a:duotone>
                <a:extLst>
                  <a:ext uri="{BEBA8EAE-BF5A-486C-A8C5-ECC9F3942E4B}">
                    <a14:imgProps xmlns:a14="http://schemas.microsoft.com/office/drawing/2010/main">
                      <a14:imgLayer r:embed="rId9">
                        <a14:imgEffect>
                          <a14:backgroundRemoval t="10000" b="90000" l="10000" r="90000"/>
                        </a14:imgEffect>
                      </a14:imgLayer>
                    </a14:imgProps>
                  </a:ext>
                </a:extLst>
              </a:blip>
              <a:srcRect t="25089"/>
              <a:stretch/>
            </p:blipFill>
            <p:spPr>
              <a:xfrm>
                <a:off x="15336747" y="18555793"/>
                <a:ext cx="2775455" cy="382094"/>
              </a:xfrm>
              <a:prstGeom prst="rect">
                <a:avLst/>
              </a:prstGeom>
            </p:spPr>
          </p:pic>
          <p:grpSp>
            <p:nvGrpSpPr>
              <p:cNvPr id="25" name="Group 24"/>
              <p:cNvGrpSpPr/>
              <p:nvPr/>
            </p:nvGrpSpPr>
            <p:grpSpPr>
              <a:xfrm>
                <a:off x="16590253" y="18598605"/>
                <a:ext cx="1068829" cy="82233"/>
                <a:chOff x="16574563" y="17970848"/>
                <a:chExt cx="1068829" cy="82233"/>
              </a:xfrm>
            </p:grpSpPr>
            <p:cxnSp>
              <p:nvCxnSpPr>
                <p:cNvPr id="26" name="Straight Connector 25"/>
                <p:cNvCxnSpPr/>
                <p:nvPr/>
              </p:nvCxnSpPr>
              <p:spPr>
                <a:xfrm flipV="1">
                  <a:off x="17643392" y="17970848"/>
                  <a:ext cx="0" cy="82233"/>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p:cNvCxnSpPr/>
                <p:nvPr/>
              </p:nvCxnSpPr>
              <p:spPr>
                <a:xfrm flipV="1">
                  <a:off x="16574563" y="17970848"/>
                  <a:ext cx="0" cy="82233"/>
                </a:xfrm>
                <a:prstGeom prst="line">
                  <a:avLst/>
                </a:prstGeom>
              </p:spPr>
              <p:style>
                <a:lnRef idx="1">
                  <a:schemeClr val="dk1"/>
                </a:lnRef>
                <a:fillRef idx="0">
                  <a:schemeClr val="dk1"/>
                </a:fillRef>
                <a:effectRef idx="0">
                  <a:schemeClr val="dk1"/>
                </a:effectRef>
                <a:fontRef idx="minor">
                  <a:schemeClr val="tx1"/>
                </a:fontRef>
              </p:style>
            </p:cxnSp>
          </p:grpSp>
        </p:grpSp>
        <p:sp>
          <p:nvSpPr>
            <p:cNvPr id="21" name="TextBox 20"/>
            <p:cNvSpPr txBox="1"/>
            <p:nvPr/>
          </p:nvSpPr>
          <p:spPr>
            <a:xfrm>
              <a:off x="17621201" y="18542867"/>
              <a:ext cx="783603" cy="307777"/>
            </a:xfrm>
            <a:prstGeom prst="rect">
              <a:avLst/>
            </a:prstGeom>
            <a:noFill/>
          </p:spPr>
          <p:txBody>
            <a:bodyPr wrap="square" rtlCol="0">
              <a:spAutoFit/>
            </a:bodyPr>
            <a:lstStyle/>
            <a:p>
              <a:r>
                <a:rPr lang="en-US" sz="1400" dirty="0"/>
                <a:t>miles</a:t>
              </a:r>
            </a:p>
          </p:txBody>
        </p:sp>
      </p:grpSp>
      <p:sp>
        <p:nvSpPr>
          <p:cNvPr id="2" name="TextBox 1"/>
          <p:cNvSpPr txBox="1"/>
          <p:nvPr/>
        </p:nvSpPr>
        <p:spPr>
          <a:xfrm>
            <a:off x="1899912" y="5847024"/>
            <a:ext cx="614271" cy="338554"/>
          </a:xfrm>
          <a:prstGeom prst="rect">
            <a:avLst/>
          </a:prstGeom>
          <a:noFill/>
        </p:spPr>
        <p:txBody>
          <a:bodyPr wrap="none" rtlCol="0">
            <a:spAutoFit/>
          </a:bodyPr>
          <a:lstStyle/>
          <a:p>
            <a:r>
              <a:rPr lang="en-US" sz="1600" dirty="0" smtClean="0"/>
              <a:t>high</a:t>
            </a:r>
            <a:endParaRPr lang="en-US" sz="1600" dirty="0"/>
          </a:p>
        </p:txBody>
      </p:sp>
      <p:sp>
        <p:nvSpPr>
          <p:cNvPr id="28" name="TextBox 27"/>
          <p:cNvSpPr txBox="1"/>
          <p:nvPr/>
        </p:nvSpPr>
        <p:spPr>
          <a:xfrm>
            <a:off x="1941589" y="6228586"/>
            <a:ext cx="530915" cy="338554"/>
          </a:xfrm>
          <a:prstGeom prst="rect">
            <a:avLst/>
          </a:prstGeom>
          <a:noFill/>
        </p:spPr>
        <p:txBody>
          <a:bodyPr wrap="none" rtlCol="0">
            <a:spAutoFit/>
          </a:bodyPr>
          <a:lstStyle/>
          <a:p>
            <a:r>
              <a:rPr lang="en-US" sz="1600" dirty="0" smtClean="0"/>
              <a:t>low</a:t>
            </a:r>
            <a:endParaRPr lang="en-US" sz="1600" dirty="0"/>
          </a:p>
        </p:txBody>
      </p:sp>
    </p:spTree>
    <p:extLst>
      <p:ext uri="{BB962C8B-B14F-4D97-AF65-F5344CB8AC3E}">
        <p14:creationId xmlns:p14="http://schemas.microsoft.com/office/powerpoint/2010/main" val="8724373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Study Area</a:t>
            </a:r>
          </a:p>
        </p:txBody>
      </p:sp>
      <p:pic>
        <p:nvPicPr>
          <p:cNvPr id="31" name="Picture Placeholder 4"/>
          <p:cNvPicPr>
            <a:picLocks noGrp="1" noChangeAspect="1"/>
          </p:cNvPicPr>
          <p:nvPr>
            <p:ph type="pic" idx="10"/>
          </p:nvPr>
        </p:nvPicPr>
        <p:blipFill rotWithShape="1">
          <a:blip r:embed="rId3">
            <a:extLst>
              <a:ext uri="{28A0092B-C50C-407E-A947-70E740481C1C}">
                <a14:useLocalDpi xmlns:a14="http://schemas.microsoft.com/office/drawing/2010/main" val="0"/>
              </a:ext>
            </a:extLst>
          </a:blip>
          <a:srcRect l="3947" t="4287" r="3947"/>
          <a:stretch/>
        </p:blipFill>
        <p:spPr>
          <a:xfrm>
            <a:off x="5045869" y="1135533"/>
            <a:ext cx="7008813" cy="5628655"/>
          </a:xfrm>
          <a:prstGeom prst="roundRect">
            <a:avLst/>
          </a:prstGeom>
        </p:spPr>
      </p:pic>
      <p:sp>
        <p:nvSpPr>
          <p:cNvPr id="41" name="TextBox 40"/>
          <p:cNvSpPr txBox="1"/>
          <p:nvPr/>
        </p:nvSpPr>
        <p:spPr>
          <a:xfrm>
            <a:off x="1000125" y="5624710"/>
            <a:ext cx="3383328" cy="369332"/>
          </a:xfrm>
          <a:prstGeom prst="rect">
            <a:avLst/>
          </a:prstGeom>
          <a:noFill/>
          <a:ln w="12700">
            <a:noFill/>
          </a:ln>
        </p:spPr>
        <p:txBody>
          <a:bodyPr wrap="square" rtlCol="0">
            <a:spAutoFit/>
          </a:bodyPr>
          <a:lstStyle/>
          <a:p>
            <a:r>
              <a:rPr lang="en-US" b="1" dirty="0">
                <a:solidFill>
                  <a:schemeClr val="tx1">
                    <a:lumMod val="75000"/>
                    <a:lumOff val="25000"/>
                  </a:schemeClr>
                </a:solidFill>
                <a:latin typeface="Century Gothic" panose="020B0502020202020204" pitchFamily="34" charset="0"/>
              </a:rPr>
              <a:t>Study period:</a:t>
            </a:r>
            <a:r>
              <a:rPr lang="en-US" dirty="0">
                <a:solidFill>
                  <a:schemeClr val="tx1">
                    <a:lumMod val="75000"/>
                    <a:lumOff val="25000"/>
                  </a:schemeClr>
                </a:solidFill>
                <a:latin typeface="Century Gothic" panose="020B0502020202020204" pitchFamily="34" charset="0"/>
              </a:rPr>
              <a:t> 1981 - Present</a:t>
            </a:r>
          </a:p>
        </p:txBody>
      </p:sp>
      <p:sp>
        <p:nvSpPr>
          <p:cNvPr id="15" name="Rounded Rectangle 14"/>
          <p:cNvSpPr/>
          <p:nvPr/>
        </p:nvSpPr>
        <p:spPr>
          <a:xfrm>
            <a:off x="792026" y="3742894"/>
            <a:ext cx="3668332" cy="1286520"/>
          </a:xfrm>
          <a:prstGeom prst="roundRect">
            <a:avLst/>
          </a:prstGeom>
          <a:noFill/>
          <a:ln w="76200" cmpd="tri">
            <a:solidFill>
              <a:srgbClr val="E9A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p:cNvSpPr/>
          <p:nvPr/>
        </p:nvSpPr>
        <p:spPr>
          <a:xfrm>
            <a:off x="706298" y="1466720"/>
            <a:ext cx="3851143" cy="1839987"/>
          </a:xfrm>
          <a:prstGeom prst="roundRect">
            <a:avLst/>
          </a:prstGeom>
          <a:noFill/>
          <a:ln w="76200" cmpd="tri">
            <a:solidFill>
              <a:srgbClr val="E9A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517116" y="3883648"/>
            <a:ext cx="4176944" cy="923330"/>
          </a:xfrm>
          <a:prstGeom prst="rect">
            <a:avLst/>
          </a:prstGeom>
        </p:spPr>
        <p:txBody>
          <a:bodyPr wrap="square">
            <a:spAutoFit/>
          </a:bodyPr>
          <a:lstStyle/>
          <a:p>
            <a:pPr algn="ctr"/>
            <a:r>
              <a:rPr lang="en-US" b="1" dirty="0">
                <a:solidFill>
                  <a:schemeClr val="tx1">
                    <a:lumMod val="75000"/>
                    <a:lumOff val="25000"/>
                  </a:schemeClr>
                </a:solidFill>
              </a:rPr>
              <a:t>Study area: </a:t>
            </a:r>
            <a:r>
              <a:rPr lang="en-US" dirty="0">
                <a:solidFill>
                  <a:schemeClr val="tx1">
                    <a:lumMod val="75000"/>
                    <a:lumOff val="25000"/>
                  </a:schemeClr>
                </a:solidFill>
              </a:rPr>
              <a:t>Alaska</a:t>
            </a:r>
          </a:p>
          <a:p>
            <a:pPr algn="ctr"/>
            <a:r>
              <a:rPr lang="en-US" dirty="0">
                <a:solidFill>
                  <a:schemeClr val="tx1">
                    <a:lumMod val="75000"/>
                    <a:lumOff val="25000"/>
                  </a:schemeClr>
                </a:solidFill>
              </a:rPr>
              <a:t>Contextual model area: United States and Canada</a:t>
            </a:r>
          </a:p>
        </p:txBody>
      </p:sp>
      <p:sp>
        <p:nvSpPr>
          <p:cNvPr id="8" name="Rectangle 7"/>
          <p:cNvSpPr/>
          <p:nvPr/>
        </p:nvSpPr>
        <p:spPr>
          <a:xfrm>
            <a:off x="646223" y="1568628"/>
            <a:ext cx="3911218" cy="1477328"/>
          </a:xfrm>
          <a:prstGeom prst="rect">
            <a:avLst/>
          </a:prstGeom>
        </p:spPr>
        <p:txBody>
          <a:bodyPr wrap="square">
            <a:spAutoFit/>
          </a:bodyPr>
          <a:lstStyle/>
          <a:p>
            <a:pPr algn="ctr"/>
            <a:r>
              <a:rPr lang="en-US" b="1" dirty="0">
                <a:solidFill>
                  <a:schemeClr val="tx1">
                    <a:lumMod val="75000"/>
                    <a:lumOff val="25000"/>
                  </a:schemeClr>
                </a:solidFill>
                <a:latin typeface="Century Gothic" panose="020B0502020202020204" pitchFamily="34" charset="0"/>
              </a:rPr>
              <a:t>Species included:</a:t>
            </a:r>
          </a:p>
          <a:p>
            <a:pPr algn="ctr"/>
            <a:r>
              <a:rPr lang="en-US" dirty="0">
                <a:solidFill>
                  <a:schemeClr val="tx1">
                    <a:lumMod val="75000"/>
                    <a:lumOff val="25000"/>
                  </a:schemeClr>
                </a:solidFill>
                <a:latin typeface="Century Gothic" panose="020B0502020202020204" pitchFamily="34" charset="0"/>
              </a:rPr>
              <a:t>Purple loosestrife</a:t>
            </a:r>
          </a:p>
          <a:p>
            <a:pPr algn="ctr"/>
            <a:r>
              <a:rPr lang="en-US" dirty="0">
                <a:solidFill>
                  <a:schemeClr val="tx1">
                    <a:lumMod val="75000"/>
                    <a:lumOff val="25000"/>
                  </a:schemeClr>
                </a:solidFill>
                <a:latin typeface="Century Gothic" panose="020B0502020202020204" pitchFamily="34" charset="0"/>
              </a:rPr>
              <a:t>- first appeared in Alaska in 2005</a:t>
            </a:r>
          </a:p>
          <a:p>
            <a:pPr algn="ctr"/>
            <a:r>
              <a:rPr lang="en-US" dirty="0">
                <a:solidFill>
                  <a:schemeClr val="tx1">
                    <a:lumMod val="75000"/>
                    <a:lumOff val="25000"/>
                  </a:schemeClr>
                </a:solidFill>
                <a:latin typeface="Century Gothic" panose="020B0502020202020204" pitchFamily="34" charset="0"/>
              </a:rPr>
              <a:t>Reed canarygrass</a:t>
            </a:r>
          </a:p>
          <a:p>
            <a:pPr algn="ctr"/>
            <a:r>
              <a:rPr lang="en-US" dirty="0">
                <a:solidFill>
                  <a:schemeClr val="tx1">
                    <a:lumMod val="75000"/>
                    <a:lumOff val="25000"/>
                  </a:schemeClr>
                </a:solidFill>
                <a:latin typeface="Century Gothic" panose="020B0502020202020204" pitchFamily="34" charset="0"/>
              </a:rPr>
              <a:t>-first appeared in Alaska in 1987</a:t>
            </a:r>
          </a:p>
        </p:txBody>
      </p:sp>
      <p:sp>
        <p:nvSpPr>
          <p:cNvPr id="21" name="Rounded Rectangle 20"/>
          <p:cNvSpPr/>
          <p:nvPr/>
        </p:nvSpPr>
        <p:spPr>
          <a:xfrm>
            <a:off x="989733" y="5465601"/>
            <a:ext cx="3224198" cy="646101"/>
          </a:xfrm>
          <a:prstGeom prst="roundRect">
            <a:avLst/>
          </a:prstGeom>
          <a:noFill/>
          <a:ln w="76200" cmpd="tri">
            <a:solidFill>
              <a:srgbClr val="E9A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8458199" y="1667449"/>
            <a:ext cx="3733801" cy="1639258"/>
            <a:chOff x="2392217" y="2700404"/>
            <a:chExt cx="3800407" cy="1822745"/>
          </a:xfrm>
        </p:grpSpPr>
        <p:sp>
          <p:nvSpPr>
            <p:cNvPr id="9" name="Rounded Rectangle 8"/>
            <p:cNvSpPr/>
            <p:nvPr/>
          </p:nvSpPr>
          <p:spPr>
            <a:xfrm>
              <a:off x="2392217" y="2700404"/>
              <a:ext cx="3400547" cy="1366810"/>
            </a:xfrm>
            <a:prstGeom prst="roundRect">
              <a:avLst/>
            </a:prstGeom>
            <a:solidFill>
              <a:srgbClr val="E9A149">
                <a:alpha val="87000"/>
              </a:srgbClr>
            </a:solidFill>
            <a:ln>
              <a:solidFill>
                <a:schemeClr val="accent1">
                  <a:shade val="50000"/>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p:cNvSpPr txBox="1"/>
            <p:nvPr/>
          </p:nvSpPr>
          <p:spPr>
            <a:xfrm>
              <a:off x="2799935" y="2783709"/>
              <a:ext cx="3392689" cy="1739440"/>
            </a:xfrm>
            <a:prstGeom prst="rect">
              <a:avLst/>
            </a:prstGeom>
            <a:noFill/>
            <a:ln>
              <a:noFill/>
            </a:ln>
          </p:spPr>
          <p:txBody>
            <a:bodyPr wrap="square" rtlCol="0">
              <a:spAutoFit/>
            </a:bodyPr>
            <a:lstStyle/>
            <a:p>
              <a:r>
                <a:rPr lang="en-US" dirty="0">
                  <a:solidFill>
                    <a:schemeClr val="tx1">
                      <a:lumMod val="75000"/>
                      <a:lumOff val="25000"/>
                    </a:schemeClr>
                  </a:solidFill>
                </a:rPr>
                <a:t>Purple </a:t>
              </a:r>
              <a:r>
                <a:rPr lang="en-US" dirty="0" smtClean="0">
                  <a:solidFill>
                    <a:schemeClr val="tx1">
                      <a:lumMod val="75000"/>
                      <a:lumOff val="25000"/>
                    </a:schemeClr>
                  </a:solidFill>
                </a:rPr>
                <a:t>loosestrife (1155)</a:t>
              </a:r>
            </a:p>
            <a:p>
              <a:endParaRPr lang="en-US" dirty="0" smtClean="0">
                <a:solidFill>
                  <a:schemeClr val="tx1">
                    <a:lumMod val="75000"/>
                    <a:lumOff val="25000"/>
                  </a:schemeClr>
                </a:solidFill>
              </a:endParaRPr>
            </a:p>
            <a:p>
              <a:endParaRPr lang="en-US" dirty="0">
                <a:solidFill>
                  <a:schemeClr val="tx1">
                    <a:lumMod val="75000"/>
                    <a:lumOff val="25000"/>
                  </a:schemeClr>
                </a:solidFill>
              </a:endParaRPr>
            </a:p>
            <a:p>
              <a:endParaRPr lang="en-US" dirty="0" smtClean="0">
                <a:solidFill>
                  <a:schemeClr val="tx1">
                    <a:lumMod val="75000"/>
                    <a:lumOff val="25000"/>
                  </a:schemeClr>
                </a:solidFill>
              </a:endParaRPr>
            </a:p>
            <a:p>
              <a:endParaRPr lang="en-US" dirty="0">
                <a:solidFill>
                  <a:schemeClr val="tx1">
                    <a:lumMod val="75000"/>
                    <a:lumOff val="25000"/>
                  </a:schemeClr>
                </a:solidFill>
              </a:endParaRPr>
            </a:p>
            <a:p>
              <a:endParaRPr lang="en-US" dirty="0">
                <a:solidFill>
                  <a:schemeClr val="tx1">
                    <a:lumMod val="75000"/>
                    <a:lumOff val="25000"/>
                  </a:schemeClr>
                </a:solidFill>
              </a:endParaRPr>
            </a:p>
          </p:txBody>
        </p:sp>
        <p:sp>
          <p:nvSpPr>
            <p:cNvPr id="29" name="TextBox 28"/>
            <p:cNvSpPr txBox="1"/>
            <p:nvPr/>
          </p:nvSpPr>
          <p:spPr>
            <a:xfrm>
              <a:off x="2850660" y="3364445"/>
              <a:ext cx="3130917" cy="640847"/>
            </a:xfrm>
            <a:prstGeom prst="rect">
              <a:avLst/>
            </a:prstGeom>
            <a:noFill/>
            <a:ln>
              <a:noFill/>
            </a:ln>
          </p:spPr>
          <p:txBody>
            <a:bodyPr wrap="square" rtlCol="0">
              <a:spAutoFit/>
            </a:bodyPr>
            <a:lstStyle/>
            <a:p>
              <a:r>
                <a:rPr lang="en-US" dirty="0">
                  <a:solidFill>
                    <a:schemeClr val="tx1">
                      <a:lumMod val="75000"/>
                      <a:lumOff val="25000"/>
                    </a:schemeClr>
                  </a:solidFill>
                </a:rPr>
                <a:t>Reed </a:t>
              </a:r>
              <a:r>
                <a:rPr lang="en-US" dirty="0" err="1" smtClean="0">
                  <a:solidFill>
                    <a:schemeClr val="tx1">
                      <a:lumMod val="75000"/>
                      <a:lumOff val="25000"/>
                    </a:schemeClr>
                  </a:solidFill>
                </a:rPr>
                <a:t>canarygrass</a:t>
              </a:r>
              <a:r>
                <a:rPr lang="en-US" dirty="0" smtClean="0">
                  <a:solidFill>
                    <a:schemeClr val="tx1">
                      <a:lumMod val="75000"/>
                      <a:lumOff val="25000"/>
                    </a:schemeClr>
                  </a:solidFill>
                </a:rPr>
                <a:t> (3273)</a:t>
              </a:r>
              <a:endParaRPr lang="en-US" dirty="0">
                <a:solidFill>
                  <a:schemeClr val="tx1">
                    <a:lumMod val="75000"/>
                    <a:lumOff val="25000"/>
                  </a:schemeClr>
                </a:solidFill>
              </a:endParaRPr>
            </a:p>
            <a:p>
              <a:endParaRPr lang="en-US" dirty="0">
                <a:solidFill>
                  <a:schemeClr val="tx1">
                    <a:lumMod val="75000"/>
                    <a:lumOff val="25000"/>
                  </a:schemeClr>
                </a:solidFill>
              </a:endParaRPr>
            </a:p>
          </p:txBody>
        </p:sp>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r="83871" b="1569"/>
            <a:stretch/>
          </p:blipFill>
          <p:spPr>
            <a:xfrm>
              <a:off x="2555646" y="2837094"/>
              <a:ext cx="355823" cy="323540"/>
            </a:xfrm>
            <a:prstGeom prst="rect">
              <a:avLst/>
            </a:prstGeom>
            <a:noFill/>
            <a:ln w="38100">
              <a:noFill/>
            </a:ln>
          </p:spPr>
        </p:pic>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r="87116" b="15294"/>
            <a:stretch/>
          </p:blipFill>
          <p:spPr>
            <a:xfrm>
              <a:off x="2581030" y="3414797"/>
              <a:ext cx="340178" cy="278425"/>
            </a:xfrm>
            <a:prstGeom prst="rect">
              <a:avLst/>
            </a:prstGeom>
            <a:noFill/>
            <a:ln w="38100">
              <a:noFill/>
            </a:ln>
          </p:spPr>
        </p:pic>
      </p:grpSp>
    </p:spTree>
    <p:extLst>
      <p:ext uri="{BB962C8B-B14F-4D97-AF65-F5344CB8AC3E}">
        <p14:creationId xmlns:p14="http://schemas.microsoft.com/office/powerpoint/2010/main" val="34527351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2708" t="26896" r="11277" b="28965"/>
          <a:stretch/>
        </p:blipFill>
        <p:spPr>
          <a:xfrm>
            <a:off x="281353" y="2099839"/>
            <a:ext cx="5834182" cy="4516786"/>
          </a:xfrm>
          <a:prstGeom prst="roundRect">
            <a:avLst/>
          </a:prstGeom>
        </p:spPr>
      </p:pic>
      <p:sp>
        <p:nvSpPr>
          <p:cNvPr id="9" name="Rectangle 8"/>
          <p:cNvSpPr/>
          <p:nvPr/>
        </p:nvSpPr>
        <p:spPr>
          <a:xfrm>
            <a:off x="400683" y="3647974"/>
            <a:ext cx="1923281" cy="72160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Eurasian Watermilfoil (524)</a:t>
            </a:r>
            <a:endParaRPr lang="en-US" dirty="0"/>
          </a:p>
        </p:txBody>
      </p:sp>
      <p:sp>
        <p:nvSpPr>
          <p:cNvPr id="7" name="Rectangle 6"/>
          <p:cNvSpPr/>
          <p:nvPr/>
        </p:nvSpPr>
        <p:spPr>
          <a:xfrm>
            <a:off x="1101644" y="52754"/>
            <a:ext cx="9411551" cy="1446550"/>
          </a:xfrm>
          <a:prstGeom prst="rect">
            <a:avLst/>
          </a:prstGeom>
        </p:spPr>
        <p:txBody>
          <a:bodyPr wrap="none">
            <a:spAutoFit/>
          </a:bodyPr>
          <a:lstStyle/>
          <a:p>
            <a:r>
              <a:rPr lang="en-US" sz="4400" dirty="0" smtClean="0">
                <a:solidFill>
                  <a:srgbClr val="E9A149"/>
                </a:solidFill>
              </a:rPr>
              <a:t>Additional Models:</a:t>
            </a:r>
          </a:p>
          <a:p>
            <a:r>
              <a:rPr lang="en-US" sz="4400" dirty="0" smtClean="0">
                <a:solidFill>
                  <a:srgbClr val="E9A149"/>
                </a:solidFill>
              </a:rPr>
              <a:t> </a:t>
            </a:r>
            <a:r>
              <a:rPr lang="en-US" sz="4400" dirty="0" err="1" smtClean="0">
                <a:solidFill>
                  <a:srgbClr val="E9A149"/>
                </a:solidFill>
              </a:rPr>
              <a:t>Hydrilla</a:t>
            </a:r>
            <a:r>
              <a:rPr lang="en-US" sz="4400" dirty="0" smtClean="0">
                <a:solidFill>
                  <a:srgbClr val="E9A149"/>
                </a:solidFill>
              </a:rPr>
              <a:t> and Eurasian watermilfoil</a:t>
            </a:r>
            <a:endParaRPr lang="en-US" sz="4400" dirty="0">
              <a:solidFill>
                <a:srgbClr val="E9A149"/>
              </a:solidFill>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5773" t="27967" r="11584" b="27435"/>
          <a:stretch/>
        </p:blipFill>
        <p:spPr>
          <a:xfrm>
            <a:off x="6258910" y="2099839"/>
            <a:ext cx="5517931" cy="4516786"/>
          </a:xfrm>
          <a:prstGeom prst="roundRect">
            <a:avLst/>
          </a:prstGeom>
        </p:spPr>
      </p:pic>
      <p:sp>
        <p:nvSpPr>
          <p:cNvPr id="5" name="Rectangle 4"/>
          <p:cNvSpPr/>
          <p:nvPr/>
        </p:nvSpPr>
        <p:spPr>
          <a:xfrm>
            <a:off x="6381136" y="3456245"/>
            <a:ext cx="1337187" cy="43314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Hydrilla</a:t>
            </a:r>
            <a:r>
              <a:rPr lang="en-US" dirty="0" smtClean="0"/>
              <a:t> (190)</a:t>
            </a:r>
            <a:endParaRPr lang="en-US" dirty="0"/>
          </a:p>
        </p:txBody>
      </p:sp>
      <p:pic>
        <p:nvPicPr>
          <p:cNvPr id="4" name="Picture 3"/>
          <p:cNvPicPr>
            <a:picLocks noChangeAspect="1"/>
          </p:cNvPicPr>
          <p:nvPr/>
        </p:nvPicPr>
        <p:blipFill rotWithShape="1">
          <a:blip r:embed="rId5"/>
          <a:srcRect l="13291" t="56026" r="69221" b="13199"/>
          <a:stretch/>
        </p:blipFill>
        <p:spPr>
          <a:xfrm>
            <a:off x="6366388" y="3588978"/>
            <a:ext cx="245806" cy="191729"/>
          </a:xfrm>
          <a:prstGeom prst="rect">
            <a:avLst/>
          </a:prstGeom>
        </p:spPr>
      </p:pic>
      <p:pic>
        <p:nvPicPr>
          <p:cNvPr id="6" name="Picture 5"/>
          <p:cNvPicPr>
            <a:picLocks noChangeAspect="1"/>
          </p:cNvPicPr>
          <p:nvPr/>
        </p:nvPicPr>
        <p:blipFill rotWithShape="1">
          <a:blip r:embed="rId6"/>
          <a:srcRect l="12497" t="63854" r="75706" b="5131"/>
          <a:stretch/>
        </p:blipFill>
        <p:spPr>
          <a:xfrm>
            <a:off x="400683" y="3889385"/>
            <a:ext cx="217715" cy="185057"/>
          </a:xfrm>
          <a:prstGeom prst="rect">
            <a:avLst/>
          </a:prstGeom>
        </p:spPr>
      </p:pic>
    </p:spTree>
    <p:extLst>
      <p:ext uri="{BB962C8B-B14F-4D97-AF65-F5344CB8AC3E}">
        <p14:creationId xmlns:p14="http://schemas.microsoft.com/office/powerpoint/2010/main" val="12005377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7522459" y="3325346"/>
            <a:ext cx="1485434" cy="1213547"/>
          </a:xfrm>
          <a:prstGeom prst="rect">
            <a:avLst/>
          </a:prstGeom>
        </p:spPr>
      </p:pic>
      <p:pic>
        <p:nvPicPr>
          <p:cNvPr id="15" name="Picture 14"/>
          <p:cNvPicPr>
            <a:picLocks noChangeAspect="1"/>
          </p:cNvPicPr>
          <p:nvPr/>
        </p:nvPicPr>
        <p:blipFill>
          <a:blip r:embed="rId4"/>
          <a:stretch>
            <a:fillRect/>
          </a:stretch>
        </p:blipFill>
        <p:spPr>
          <a:xfrm>
            <a:off x="6779447" y="3293065"/>
            <a:ext cx="1406496" cy="1268604"/>
          </a:xfrm>
          <a:prstGeom prst="rect">
            <a:avLst/>
          </a:prstGeom>
        </p:spPr>
      </p:pic>
      <p:sp>
        <p:nvSpPr>
          <p:cNvPr id="28" name="Rectangle 27"/>
          <p:cNvSpPr/>
          <p:nvPr/>
        </p:nvSpPr>
        <p:spPr>
          <a:xfrm>
            <a:off x="9605625" y="3225973"/>
            <a:ext cx="2002175" cy="13970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3094581" y="799708"/>
            <a:ext cx="8648240" cy="2185937"/>
          </a:xfrm>
          <a:prstGeom prst="rect">
            <a:avLst/>
          </a:prstGeom>
          <a:noFill/>
          <a:ln w="571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50000"/>
                </a:schemeClr>
              </a:solidFill>
            </a:endParaRPr>
          </a:p>
        </p:txBody>
      </p:sp>
      <p:sp>
        <p:nvSpPr>
          <p:cNvPr id="7" name="Rectangle 6"/>
          <p:cNvSpPr/>
          <p:nvPr/>
        </p:nvSpPr>
        <p:spPr>
          <a:xfrm>
            <a:off x="215900" y="3118629"/>
            <a:ext cx="11671300" cy="1622935"/>
          </a:xfrm>
          <a:prstGeom prst="rect">
            <a:avLst/>
          </a:prstGeom>
          <a:no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215900" y="4828618"/>
            <a:ext cx="11671300" cy="1869323"/>
          </a:xfrm>
          <a:prstGeom prst="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3"/>
          <p:cNvSpPr>
            <a:spLocks noGrp="1"/>
          </p:cNvSpPr>
          <p:nvPr>
            <p:ph type="body" sz="half" idx="2"/>
          </p:nvPr>
        </p:nvSpPr>
        <p:spPr>
          <a:xfrm>
            <a:off x="3094581" y="2395577"/>
            <a:ext cx="8792618" cy="358553"/>
          </a:xfrm>
        </p:spPr>
        <p:txBody>
          <a:bodyPr>
            <a:noAutofit/>
          </a:bodyPr>
          <a:lstStyle/>
          <a:p>
            <a:r>
              <a:rPr lang="en-US" dirty="0"/>
              <a:t>1) Download Presence Data (1981-2016) from GBIF, BISON, AKNHP, and EDD</a:t>
            </a:r>
          </a:p>
        </p:txBody>
      </p:sp>
      <p:pic>
        <p:nvPicPr>
          <p:cNvPr id="2" name="Picture 1"/>
          <p:cNvPicPr>
            <a:picLocks noChangeAspect="1"/>
          </p:cNvPicPr>
          <p:nvPr/>
        </p:nvPicPr>
        <p:blipFill>
          <a:blip r:embed="rId5"/>
          <a:stretch>
            <a:fillRect/>
          </a:stretch>
        </p:blipFill>
        <p:spPr>
          <a:xfrm rot="1742454">
            <a:off x="7213880" y="1117606"/>
            <a:ext cx="1439869" cy="966667"/>
          </a:xfrm>
          <a:prstGeom prst="rect">
            <a:avLst/>
          </a:prstGeom>
        </p:spPr>
      </p:pic>
      <p:pic>
        <p:nvPicPr>
          <p:cNvPr id="13" name="Picture 12"/>
          <p:cNvPicPr>
            <a:picLocks noChangeAspect="1"/>
          </p:cNvPicPr>
          <p:nvPr/>
        </p:nvPicPr>
        <p:blipFill>
          <a:blip r:embed="rId6"/>
          <a:stretch>
            <a:fillRect/>
          </a:stretch>
        </p:blipFill>
        <p:spPr>
          <a:xfrm rot="1742454">
            <a:off x="5792451" y="1127944"/>
            <a:ext cx="1689487" cy="966667"/>
          </a:xfrm>
          <a:prstGeom prst="rect">
            <a:avLst/>
          </a:prstGeom>
        </p:spPr>
      </p:pic>
      <p:pic>
        <p:nvPicPr>
          <p:cNvPr id="12" name="Picture 11"/>
          <p:cNvPicPr>
            <a:picLocks noChangeAspect="1"/>
          </p:cNvPicPr>
          <p:nvPr/>
        </p:nvPicPr>
        <p:blipFill>
          <a:blip r:embed="rId7"/>
          <a:stretch>
            <a:fillRect/>
          </a:stretch>
        </p:blipFill>
        <p:spPr>
          <a:xfrm rot="1742454">
            <a:off x="4436140" y="1087457"/>
            <a:ext cx="1689487" cy="959462"/>
          </a:xfrm>
          <a:prstGeom prst="rect">
            <a:avLst/>
          </a:prstGeom>
        </p:spPr>
      </p:pic>
      <p:cxnSp>
        <p:nvCxnSpPr>
          <p:cNvPr id="17" name="Straight Arrow Connector 16"/>
          <p:cNvCxnSpPr/>
          <p:nvPr/>
        </p:nvCxnSpPr>
        <p:spPr>
          <a:xfrm>
            <a:off x="8769195" y="1827359"/>
            <a:ext cx="976384" cy="8833"/>
          </a:xfrm>
          <a:prstGeom prst="straightConnector1">
            <a:avLst/>
          </a:prstGeom>
          <a:ln w="76200" cmpd="sng">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9880600" y="949742"/>
            <a:ext cx="1727200" cy="1467456"/>
            <a:chOff x="9880600" y="949742"/>
            <a:chExt cx="1727200" cy="1467456"/>
          </a:xfrm>
        </p:grpSpPr>
        <p:sp>
          <p:nvSpPr>
            <p:cNvPr id="18" name="Rectangle 17"/>
            <p:cNvSpPr/>
            <p:nvPr/>
          </p:nvSpPr>
          <p:spPr>
            <a:xfrm>
              <a:off x="9880600" y="949742"/>
              <a:ext cx="1727200" cy="13970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3"/>
            <p:cNvSpPr txBox="1">
              <a:spLocks/>
            </p:cNvSpPr>
            <p:nvPr/>
          </p:nvSpPr>
          <p:spPr>
            <a:xfrm>
              <a:off x="9880600" y="1020198"/>
              <a:ext cx="1727200" cy="1397000"/>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t>Format Species Presence Data for SAHM input</a:t>
              </a:r>
            </a:p>
            <a:p>
              <a:endParaRPr lang="en-US" dirty="0"/>
            </a:p>
          </p:txBody>
        </p:sp>
      </p:grpSp>
      <p:cxnSp>
        <p:nvCxnSpPr>
          <p:cNvPr id="22" name="Straight Arrow Connector 21"/>
          <p:cNvCxnSpPr/>
          <p:nvPr/>
        </p:nvCxnSpPr>
        <p:spPr>
          <a:xfrm>
            <a:off x="8933850" y="3939671"/>
            <a:ext cx="583403" cy="9824"/>
          </a:xfrm>
          <a:prstGeom prst="straightConnector1">
            <a:avLst/>
          </a:prstGeom>
          <a:ln w="76200" cmpd="sng">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Text Placeholder 3"/>
          <p:cNvSpPr txBox="1">
            <a:spLocks/>
          </p:cNvSpPr>
          <p:nvPr/>
        </p:nvSpPr>
        <p:spPr>
          <a:xfrm>
            <a:off x="343790" y="5074710"/>
            <a:ext cx="2091861" cy="143786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3) Habitat Suitability modeling  approaches via SAHM</a:t>
            </a:r>
          </a:p>
        </p:txBody>
      </p:sp>
      <p:sp>
        <p:nvSpPr>
          <p:cNvPr id="25" name="Rectangle 24"/>
          <p:cNvSpPr/>
          <p:nvPr/>
        </p:nvSpPr>
        <p:spPr>
          <a:xfrm>
            <a:off x="5966798" y="5101755"/>
            <a:ext cx="1727200" cy="139700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3"/>
          <p:cNvSpPr txBox="1">
            <a:spLocks/>
          </p:cNvSpPr>
          <p:nvPr/>
        </p:nvSpPr>
        <p:spPr>
          <a:xfrm>
            <a:off x="6015219" y="5300941"/>
            <a:ext cx="1727200" cy="1397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t>Model Evaluation:</a:t>
            </a:r>
          </a:p>
          <a:p>
            <a:pPr algn="ctr"/>
            <a:r>
              <a:rPr lang="en-US" dirty="0"/>
              <a:t>AUC</a:t>
            </a:r>
          </a:p>
          <a:p>
            <a:endParaRPr lang="en-US" dirty="0"/>
          </a:p>
        </p:txBody>
      </p:sp>
      <p:sp>
        <p:nvSpPr>
          <p:cNvPr id="27" name="Text Placeholder 3"/>
          <p:cNvSpPr txBox="1">
            <a:spLocks/>
          </p:cNvSpPr>
          <p:nvPr/>
        </p:nvSpPr>
        <p:spPr>
          <a:xfrm>
            <a:off x="9596897" y="3285383"/>
            <a:ext cx="2010903" cy="1397000"/>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t>Process and project to create environmental predictor variables</a:t>
            </a:r>
          </a:p>
          <a:p>
            <a:endParaRPr lang="en-US" dirty="0"/>
          </a:p>
        </p:txBody>
      </p:sp>
      <p:cxnSp>
        <p:nvCxnSpPr>
          <p:cNvPr id="32" name="Straight Arrow Connector 31"/>
          <p:cNvCxnSpPr/>
          <p:nvPr/>
        </p:nvCxnSpPr>
        <p:spPr>
          <a:xfrm>
            <a:off x="7781584" y="5833069"/>
            <a:ext cx="1103315" cy="0"/>
          </a:xfrm>
          <a:prstGeom prst="straightConnector1">
            <a:avLst/>
          </a:prstGeom>
          <a:ln w="76200" cmpd="sng">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8938592" y="5115579"/>
            <a:ext cx="1727200" cy="139700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 Placeholder 3"/>
          <p:cNvSpPr txBox="1">
            <a:spLocks/>
          </p:cNvSpPr>
          <p:nvPr/>
        </p:nvSpPr>
        <p:spPr>
          <a:xfrm>
            <a:off x="8938592" y="5344550"/>
            <a:ext cx="1727200" cy="10092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t>Model Potential Distribution</a:t>
            </a:r>
          </a:p>
          <a:p>
            <a:endParaRPr lang="en-US" dirty="0"/>
          </a:p>
        </p:txBody>
      </p:sp>
      <p:pic>
        <p:nvPicPr>
          <p:cNvPr id="3" name="Picture 2"/>
          <p:cNvPicPr>
            <a:picLocks noChangeAspect="1"/>
          </p:cNvPicPr>
          <p:nvPr/>
        </p:nvPicPr>
        <p:blipFill>
          <a:blip r:embed="rId8"/>
          <a:stretch>
            <a:fillRect/>
          </a:stretch>
        </p:blipFill>
        <p:spPr>
          <a:xfrm rot="1742454">
            <a:off x="3343754" y="1117326"/>
            <a:ext cx="1439869" cy="971130"/>
          </a:xfrm>
          <a:prstGeom prst="rect">
            <a:avLst/>
          </a:prstGeom>
        </p:spPr>
      </p:pic>
      <p:sp>
        <p:nvSpPr>
          <p:cNvPr id="10" name="Text Placeholder 3"/>
          <p:cNvSpPr txBox="1">
            <a:spLocks/>
          </p:cNvSpPr>
          <p:nvPr/>
        </p:nvSpPr>
        <p:spPr>
          <a:xfrm>
            <a:off x="317664" y="3175148"/>
            <a:ext cx="2776606" cy="147975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2) Generate climate normals (1981-2010) and acquire MODIS-derived vegetation indices </a:t>
            </a:r>
          </a:p>
        </p:txBody>
      </p:sp>
      <p:sp>
        <p:nvSpPr>
          <p:cNvPr id="40" name="Rectangle 39"/>
          <p:cNvSpPr/>
          <p:nvPr/>
        </p:nvSpPr>
        <p:spPr>
          <a:xfrm>
            <a:off x="140485" y="968781"/>
            <a:ext cx="2786340" cy="1446550"/>
          </a:xfrm>
          <a:prstGeom prst="rect">
            <a:avLst/>
          </a:prstGeom>
        </p:spPr>
        <p:txBody>
          <a:bodyPr wrap="none">
            <a:spAutoFit/>
          </a:bodyPr>
          <a:lstStyle/>
          <a:p>
            <a:r>
              <a:rPr lang="en-US" sz="4400" dirty="0">
                <a:solidFill>
                  <a:srgbClr val="E9A149"/>
                </a:solidFill>
                <a:latin typeface="Century Gothic" panose="020B0502020202020204" pitchFamily="34" charset="0"/>
                <a:ea typeface="+mj-ea"/>
                <a:cs typeface="+mj-cs"/>
              </a:rPr>
              <a:t>Methods </a:t>
            </a:r>
          </a:p>
          <a:p>
            <a:r>
              <a:rPr lang="en-US" sz="4400" dirty="0">
                <a:solidFill>
                  <a:srgbClr val="E9A149"/>
                </a:solidFill>
                <a:latin typeface="Century Gothic" panose="020B0502020202020204" pitchFamily="34" charset="0"/>
                <a:ea typeface="+mj-ea"/>
                <a:cs typeface="+mj-cs"/>
              </a:rPr>
              <a:t>Overview</a:t>
            </a:r>
            <a:endParaRPr lang="en-US" sz="4400" dirty="0"/>
          </a:p>
        </p:txBody>
      </p:sp>
      <p:pic>
        <p:nvPicPr>
          <p:cNvPr id="37" name="Picture 36"/>
          <p:cNvPicPr>
            <a:picLocks noChangeAspect="1"/>
          </p:cNvPicPr>
          <p:nvPr/>
        </p:nvPicPr>
        <p:blipFill>
          <a:blip r:embed="rId9"/>
          <a:stretch>
            <a:fillRect/>
          </a:stretch>
        </p:blipFill>
        <p:spPr>
          <a:xfrm>
            <a:off x="2095359" y="4914391"/>
            <a:ext cx="2791356" cy="1691511"/>
          </a:xfrm>
          <a:prstGeom prst="rect">
            <a:avLst/>
          </a:prstGeom>
        </p:spPr>
      </p:pic>
      <p:cxnSp>
        <p:nvCxnSpPr>
          <p:cNvPr id="39" name="Straight Arrow Connector 38"/>
          <p:cNvCxnSpPr/>
          <p:nvPr/>
        </p:nvCxnSpPr>
        <p:spPr>
          <a:xfrm>
            <a:off x="4928331" y="5810075"/>
            <a:ext cx="1001711" cy="18028"/>
          </a:xfrm>
          <a:prstGeom prst="straightConnector1">
            <a:avLst/>
          </a:prstGeom>
          <a:ln w="76200" cmpd="sng">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10"/>
          <a:stretch>
            <a:fillRect/>
          </a:stretch>
        </p:blipFill>
        <p:spPr>
          <a:xfrm>
            <a:off x="5907715" y="3320288"/>
            <a:ext cx="1478008" cy="1299855"/>
          </a:xfrm>
          <a:prstGeom prst="rect">
            <a:avLst/>
          </a:prstGeom>
        </p:spPr>
      </p:pic>
      <p:pic>
        <p:nvPicPr>
          <p:cNvPr id="16" name="Picture 15"/>
          <p:cNvPicPr>
            <a:picLocks noChangeAspect="1"/>
          </p:cNvPicPr>
          <p:nvPr/>
        </p:nvPicPr>
        <p:blipFill>
          <a:blip r:embed="rId11"/>
          <a:stretch>
            <a:fillRect/>
          </a:stretch>
        </p:blipFill>
        <p:spPr>
          <a:xfrm>
            <a:off x="5159950" y="3323855"/>
            <a:ext cx="1443991" cy="1203325"/>
          </a:xfrm>
          <a:prstGeom prst="rect">
            <a:avLst/>
          </a:prstGeom>
        </p:spPr>
      </p:pic>
      <p:pic>
        <p:nvPicPr>
          <p:cNvPr id="5" name="Picture 4"/>
          <p:cNvPicPr>
            <a:picLocks noChangeAspect="1"/>
          </p:cNvPicPr>
          <p:nvPr/>
        </p:nvPicPr>
        <p:blipFill>
          <a:blip r:embed="rId12"/>
          <a:stretch>
            <a:fillRect/>
          </a:stretch>
        </p:blipFill>
        <p:spPr>
          <a:xfrm>
            <a:off x="4366542" y="3387064"/>
            <a:ext cx="1358906" cy="1128209"/>
          </a:xfrm>
          <a:prstGeom prst="rect">
            <a:avLst/>
          </a:prstGeom>
        </p:spPr>
      </p:pic>
      <p:pic>
        <p:nvPicPr>
          <p:cNvPr id="4" name="Picture 3"/>
          <p:cNvPicPr>
            <a:picLocks noChangeAspect="1"/>
          </p:cNvPicPr>
          <p:nvPr/>
        </p:nvPicPr>
        <p:blipFill rotWithShape="1">
          <a:blip r:embed="rId13" cstate="print">
            <a:extLst>
              <a:ext uri="{28A0092B-C50C-407E-A947-70E740481C1C}">
                <a14:useLocalDpi xmlns:a14="http://schemas.microsoft.com/office/drawing/2010/main" val="0"/>
              </a:ext>
            </a:extLst>
          </a:blip>
          <a:srcRect l="4927" r="5017" b="11005"/>
          <a:stretch/>
        </p:blipFill>
        <p:spPr>
          <a:xfrm>
            <a:off x="3602811" y="3450555"/>
            <a:ext cx="1255230" cy="1068324"/>
          </a:xfrm>
          <a:prstGeom prst="rect">
            <a:avLst/>
          </a:prstGeom>
        </p:spPr>
      </p:pic>
      <p:pic>
        <p:nvPicPr>
          <p:cNvPr id="30" name="Picture 29"/>
          <p:cNvPicPr>
            <a:picLocks noChangeAspect="1"/>
          </p:cNvPicPr>
          <p:nvPr/>
        </p:nvPicPr>
        <p:blipFill>
          <a:blip r:embed="rId14"/>
          <a:stretch>
            <a:fillRect/>
          </a:stretch>
        </p:blipFill>
        <p:spPr>
          <a:xfrm>
            <a:off x="2924941" y="3447218"/>
            <a:ext cx="1241933" cy="1152551"/>
          </a:xfrm>
          <a:prstGeom prst="rect">
            <a:avLst/>
          </a:prstGeom>
        </p:spPr>
      </p:pic>
    </p:spTree>
    <p:extLst>
      <p:ext uri="{BB962C8B-B14F-4D97-AF65-F5344CB8AC3E}">
        <p14:creationId xmlns:p14="http://schemas.microsoft.com/office/powerpoint/2010/main" val="213448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childTnLst>
                                </p:cTn>
                              </p:par>
                              <p:par>
                                <p:cTn id="69" presetID="1" presetClass="exit" presetSubtype="0" fill="hold" grpId="1" nodeType="withEffect">
                                  <p:stCondLst>
                                    <p:cond delay="0"/>
                                  </p:stCondLst>
                                  <p:childTnLst>
                                    <p:set>
                                      <p:cBhvr>
                                        <p:cTn id="7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animBg="1"/>
      <p:bldP spid="6" grpId="1" animBg="1"/>
      <p:bldP spid="7" grpId="0" animBg="1"/>
      <p:bldP spid="7" grpId="1" animBg="1"/>
      <p:bldP spid="8" grpId="0" animBg="1"/>
      <p:bldP spid="9" grpId="0" build="p"/>
      <p:bldP spid="24" grpId="0"/>
      <p:bldP spid="25" grpId="0" animBg="1"/>
      <p:bldP spid="26" grpId="0"/>
      <p:bldP spid="27" grpId="0"/>
      <p:bldP spid="33" grpId="0" animBg="1"/>
      <p:bldP spid="34"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3">
            <a:extLst>
              <a:ext uri="{28A0092B-C50C-407E-A947-70E740481C1C}">
                <a14:useLocalDpi xmlns:a14="http://schemas.microsoft.com/office/drawing/2010/main" val="0"/>
              </a:ext>
            </a:extLst>
          </a:blip>
          <a:srcRect t="41538"/>
          <a:stretch/>
        </p:blipFill>
        <p:spPr>
          <a:xfrm>
            <a:off x="978020" y="1242203"/>
            <a:ext cx="10539323" cy="3307690"/>
          </a:xfrm>
          <a:prstGeom prst="rect">
            <a:avLst/>
          </a:prstGeom>
        </p:spPr>
      </p:pic>
      <p:sp>
        <p:nvSpPr>
          <p:cNvPr id="2" name="Title 1"/>
          <p:cNvSpPr>
            <a:spLocks noGrp="1"/>
          </p:cNvSpPr>
          <p:nvPr>
            <p:ph type="title"/>
          </p:nvPr>
        </p:nvSpPr>
        <p:spPr>
          <a:xfrm>
            <a:off x="1379422" y="286346"/>
            <a:ext cx="9413277" cy="479425"/>
          </a:xfrm>
        </p:spPr>
        <p:txBody>
          <a:bodyPr/>
          <a:lstStyle/>
          <a:p>
            <a:r>
              <a:rPr lang="en-US" sz="4400" dirty="0"/>
              <a:t>NASA Earth Observations  </a:t>
            </a:r>
          </a:p>
        </p:txBody>
      </p:sp>
      <p:pic>
        <p:nvPicPr>
          <p:cNvPr id="14" name="Shape 45"/>
          <p:cNvPicPr preferRelativeResize="0">
            <a:picLocks noChangeAspect="1"/>
          </p:cNvPicPr>
          <p:nvPr/>
        </p:nvPicPr>
        <p:blipFill rotWithShape="1">
          <a:blip r:embed="rId4">
            <a:alphaModFix/>
          </a:blip>
          <a:srcRect/>
          <a:stretch/>
        </p:blipFill>
        <p:spPr>
          <a:xfrm rot="9677437">
            <a:off x="1190365" y="1652602"/>
            <a:ext cx="2532119" cy="1815057"/>
          </a:xfrm>
          <a:prstGeom prst="rect">
            <a:avLst/>
          </a:prstGeom>
          <a:noFill/>
          <a:ln>
            <a:noFill/>
          </a:ln>
        </p:spPr>
      </p:pic>
      <p:pic>
        <p:nvPicPr>
          <p:cNvPr id="17" name="Shape 46"/>
          <p:cNvPicPr preferRelativeResize="0">
            <a:picLocks noChangeAspect="1"/>
          </p:cNvPicPr>
          <p:nvPr/>
        </p:nvPicPr>
        <p:blipFill rotWithShape="1">
          <a:blip r:embed="rId5">
            <a:alphaModFix/>
          </a:blip>
          <a:srcRect/>
          <a:stretch/>
        </p:blipFill>
        <p:spPr>
          <a:xfrm>
            <a:off x="3657780" y="1537098"/>
            <a:ext cx="3447554" cy="1719286"/>
          </a:xfrm>
          <a:prstGeom prst="rect">
            <a:avLst/>
          </a:prstGeom>
          <a:noFill/>
          <a:ln>
            <a:noFill/>
          </a:ln>
        </p:spPr>
      </p:pic>
      <p:sp>
        <p:nvSpPr>
          <p:cNvPr id="22" name="TextBox 21"/>
          <p:cNvSpPr txBox="1"/>
          <p:nvPr/>
        </p:nvSpPr>
        <p:spPr>
          <a:xfrm>
            <a:off x="3366782" y="3251037"/>
            <a:ext cx="355598" cy="457200"/>
          </a:xfrm>
          <a:prstGeom prst="rect">
            <a:avLst/>
          </a:prstGeom>
          <a:noFill/>
        </p:spPr>
        <p:txBody>
          <a:bodyPr wrap="square" rtlCol="0">
            <a:spAutoFit/>
          </a:bodyPr>
          <a:lstStyle/>
          <a:p>
            <a:r>
              <a:rPr lang="en-US" sz="2400" dirty="0">
                <a:solidFill>
                  <a:schemeClr val="bg1"/>
                </a:solidFill>
              </a:rPr>
              <a:t>&amp;</a:t>
            </a:r>
          </a:p>
        </p:txBody>
      </p:sp>
      <p:sp>
        <p:nvSpPr>
          <p:cNvPr id="23" name="TextBox 22"/>
          <p:cNvSpPr txBox="1"/>
          <p:nvPr/>
        </p:nvSpPr>
        <p:spPr>
          <a:xfrm>
            <a:off x="966160" y="4748945"/>
            <a:ext cx="6931487" cy="400110"/>
          </a:xfrm>
          <a:prstGeom prst="rect">
            <a:avLst/>
          </a:prstGeom>
          <a:noFill/>
        </p:spPr>
        <p:txBody>
          <a:bodyPr wrap="square" rtlCol="0">
            <a:spAutoFit/>
          </a:bodyPr>
          <a:lstStyle/>
          <a:p>
            <a:r>
              <a:rPr lang="en-US" sz="2000" b="1" dirty="0">
                <a:solidFill>
                  <a:schemeClr val="tx1">
                    <a:lumMod val="75000"/>
                    <a:lumOff val="25000"/>
                  </a:schemeClr>
                </a:solidFill>
              </a:rPr>
              <a:t>Spectral and topographic environmental data layers</a:t>
            </a:r>
          </a:p>
        </p:txBody>
      </p:sp>
      <p:sp>
        <p:nvSpPr>
          <p:cNvPr id="3" name="Rectangle 2"/>
          <p:cNvSpPr/>
          <p:nvPr/>
        </p:nvSpPr>
        <p:spPr>
          <a:xfrm>
            <a:off x="1437968" y="3209355"/>
            <a:ext cx="1700819" cy="664914"/>
          </a:xfrm>
          <a:prstGeom prst="rect">
            <a:avLst/>
          </a:prstGeom>
          <a:solidFill>
            <a:schemeClr val="tx1">
              <a:lumMod val="85000"/>
              <a:lumOff val="15000"/>
              <a:alpha val="79000"/>
            </a:schemeClr>
          </a:solidFill>
          <a:ln>
            <a:solidFill>
              <a:schemeClr val="tx1">
                <a:lumMod val="85000"/>
                <a:lumOff val="15000"/>
                <a:alpha val="78000"/>
              </a:schemeClr>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3"/>
          <p:cNvSpPr txBox="1">
            <a:spLocks/>
          </p:cNvSpPr>
          <p:nvPr/>
        </p:nvSpPr>
        <p:spPr>
          <a:xfrm>
            <a:off x="1338213" y="3371813"/>
            <a:ext cx="1774067" cy="416299"/>
          </a:xfrm>
          <a:prstGeom prst="rect">
            <a:avLst/>
          </a:prstGeom>
          <a:effectLst>
            <a:outerShdw blurRad="50800" dist="38100" dir="2700000" algn="tl" rotWithShape="0">
              <a:prstClr val="black">
                <a:alpha val="40000"/>
              </a:prstClr>
            </a:outerShdw>
          </a:effectLst>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solidFill>
                  <a:schemeClr val="bg1"/>
                </a:solidFill>
              </a:rPr>
              <a:t>Aqua MODIS</a:t>
            </a:r>
          </a:p>
        </p:txBody>
      </p:sp>
      <p:sp>
        <p:nvSpPr>
          <p:cNvPr id="15" name="Rectangle 14"/>
          <p:cNvSpPr/>
          <p:nvPr/>
        </p:nvSpPr>
        <p:spPr>
          <a:xfrm>
            <a:off x="4031704" y="3199418"/>
            <a:ext cx="1700819" cy="664914"/>
          </a:xfrm>
          <a:prstGeom prst="rect">
            <a:avLst/>
          </a:prstGeom>
          <a:solidFill>
            <a:schemeClr val="tx1">
              <a:lumMod val="85000"/>
              <a:lumOff val="15000"/>
              <a:alpha val="79000"/>
            </a:schemeClr>
          </a:solidFill>
          <a:ln>
            <a:solidFill>
              <a:schemeClr val="tx1">
                <a:lumMod val="85000"/>
                <a:lumOff val="15000"/>
                <a:alpha val="78000"/>
              </a:schemeClr>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half" idx="2"/>
          </p:nvPr>
        </p:nvSpPr>
        <p:spPr>
          <a:xfrm>
            <a:off x="4059220" y="3348996"/>
            <a:ext cx="1904102" cy="439116"/>
          </a:xfrm>
          <a:prstGeom prst="rect">
            <a:avLst/>
          </a:prstGeom>
          <a:effectLst>
            <a:outerShdw blurRad="50800" dist="38100" dir="2700000" algn="tl" rotWithShape="0">
              <a:prstClr val="black">
                <a:alpha val="40000"/>
              </a:prstClr>
            </a:outerShdw>
            <a:softEdge rad="127000"/>
          </a:effectLst>
        </p:spPr>
        <p:txBody>
          <a:bodyPr>
            <a:normAutofit/>
          </a:bodyPr>
          <a:lstStyle/>
          <a:p>
            <a:r>
              <a:rPr lang="en-US" dirty="0">
                <a:solidFill>
                  <a:schemeClr val="bg1"/>
                </a:solidFill>
              </a:rPr>
              <a:t>Terra MODIS</a:t>
            </a:r>
          </a:p>
        </p:txBody>
      </p:sp>
      <p:sp>
        <p:nvSpPr>
          <p:cNvPr id="20" name="Rectangle 19"/>
          <p:cNvSpPr/>
          <p:nvPr/>
        </p:nvSpPr>
        <p:spPr>
          <a:xfrm>
            <a:off x="7772315" y="3499257"/>
            <a:ext cx="3723945" cy="918936"/>
          </a:xfrm>
          <a:prstGeom prst="rect">
            <a:avLst/>
          </a:prstGeom>
          <a:solidFill>
            <a:schemeClr val="tx1">
              <a:lumMod val="85000"/>
              <a:lumOff val="15000"/>
              <a:alpha val="79000"/>
            </a:schemeClr>
          </a:solidFill>
          <a:ln>
            <a:solidFill>
              <a:schemeClr val="tx1">
                <a:lumMod val="85000"/>
                <a:lumOff val="15000"/>
                <a:alpha val="78000"/>
              </a:schemeClr>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3"/>
          <p:cNvSpPr txBox="1">
            <a:spLocks/>
          </p:cNvSpPr>
          <p:nvPr/>
        </p:nvSpPr>
        <p:spPr>
          <a:xfrm>
            <a:off x="7662167" y="3642474"/>
            <a:ext cx="3910541" cy="71514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rPr>
              <a:t>Shuttle Radar Topography Mission (SRTM)</a:t>
            </a:r>
          </a:p>
        </p:txBody>
      </p:sp>
      <p:pic>
        <p:nvPicPr>
          <p:cNvPr id="16" name="Shape 47"/>
          <p:cNvPicPr preferRelativeResize="0">
            <a:picLocks noChangeAspect="1"/>
          </p:cNvPicPr>
          <p:nvPr/>
        </p:nvPicPr>
        <p:blipFill rotWithShape="1">
          <a:blip r:embed="rId6">
            <a:alphaModFix/>
          </a:blip>
          <a:srcRect/>
          <a:stretch/>
        </p:blipFill>
        <p:spPr>
          <a:xfrm rot="21168192">
            <a:off x="9076485" y="1378995"/>
            <a:ext cx="1894707" cy="2198776"/>
          </a:xfrm>
          <a:prstGeom prst="rect">
            <a:avLst/>
          </a:prstGeom>
          <a:noFill/>
          <a:ln>
            <a:noFill/>
          </a:ln>
        </p:spPr>
      </p:pic>
      <p:sp>
        <p:nvSpPr>
          <p:cNvPr id="21" name="Oval 20"/>
          <p:cNvSpPr/>
          <p:nvPr/>
        </p:nvSpPr>
        <p:spPr>
          <a:xfrm>
            <a:off x="9378782" y="5136553"/>
            <a:ext cx="2489801" cy="1513859"/>
          </a:xfrm>
          <a:prstGeom prst="ellipse">
            <a:avLst/>
          </a:prstGeom>
          <a:solidFill>
            <a:schemeClr val="tx2">
              <a:lumMod val="75000"/>
            </a:schemeClr>
          </a:solidFill>
          <a:ln>
            <a:solidFill>
              <a:srgbClr val="E9A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Topography</a:t>
            </a:r>
            <a:r>
              <a:rPr lang="en-US" dirty="0"/>
              <a:t> </a:t>
            </a:r>
          </a:p>
          <a:p>
            <a:pPr algn="ctr"/>
            <a:r>
              <a:rPr lang="en-US" dirty="0"/>
              <a:t>(SRTM V2)</a:t>
            </a:r>
          </a:p>
        </p:txBody>
      </p:sp>
      <p:sp>
        <p:nvSpPr>
          <p:cNvPr id="25" name="Oval 24"/>
          <p:cNvSpPr/>
          <p:nvPr/>
        </p:nvSpPr>
        <p:spPr>
          <a:xfrm>
            <a:off x="559019" y="5159705"/>
            <a:ext cx="2611407" cy="1496490"/>
          </a:xfrm>
          <a:prstGeom prst="ellipse">
            <a:avLst/>
          </a:prstGeom>
          <a:solidFill>
            <a:schemeClr val="tx2">
              <a:lumMod val="75000"/>
            </a:schemeClr>
          </a:solidFill>
          <a:ln>
            <a:solidFill>
              <a:srgbClr val="E9A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Vegetation Indices </a:t>
            </a:r>
            <a:r>
              <a:rPr lang="en-US" dirty="0"/>
              <a:t>(Aqua and Terra MODIS)</a:t>
            </a:r>
          </a:p>
        </p:txBody>
      </p:sp>
      <p:sp>
        <p:nvSpPr>
          <p:cNvPr id="28" name="Oval 27"/>
          <p:cNvSpPr/>
          <p:nvPr/>
        </p:nvSpPr>
        <p:spPr>
          <a:xfrm>
            <a:off x="6417256" y="5165545"/>
            <a:ext cx="2681094" cy="1502681"/>
          </a:xfrm>
          <a:prstGeom prst="ellipse">
            <a:avLst/>
          </a:prstGeom>
          <a:solidFill>
            <a:schemeClr val="tx2">
              <a:lumMod val="75000"/>
            </a:schemeClr>
          </a:solidFill>
          <a:ln>
            <a:solidFill>
              <a:srgbClr val="E9A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Land Surface Temperature</a:t>
            </a:r>
          </a:p>
          <a:p>
            <a:pPr algn="ctr"/>
            <a:r>
              <a:rPr lang="en-US" dirty="0"/>
              <a:t>(Aqua MODIS)</a:t>
            </a:r>
          </a:p>
        </p:txBody>
      </p:sp>
      <p:sp>
        <p:nvSpPr>
          <p:cNvPr id="29" name="Oval 28"/>
          <p:cNvSpPr/>
          <p:nvPr/>
        </p:nvSpPr>
        <p:spPr>
          <a:xfrm>
            <a:off x="3392807" y="5152713"/>
            <a:ext cx="2810053" cy="1496490"/>
          </a:xfrm>
          <a:prstGeom prst="ellipse">
            <a:avLst/>
          </a:prstGeom>
          <a:solidFill>
            <a:schemeClr val="tx2">
              <a:lumMod val="75000"/>
            </a:schemeClr>
          </a:solidFill>
          <a:ln>
            <a:solidFill>
              <a:srgbClr val="E9A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Reflectance</a:t>
            </a:r>
            <a:endParaRPr lang="en-US" b="1" dirty="0"/>
          </a:p>
          <a:p>
            <a:pPr algn="ctr"/>
            <a:r>
              <a:rPr lang="en-US" dirty="0"/>
              <a:t>(Terra MODIS and Landsat </a:t>
            </a:r>
            <a:r>
              <a:rPr lang="en-US" dirty="0" smtClean="0"/>
              <a:t>7)</a:t>
            </a:r>
            <a:endParaRPr lang="en-US" dirty="0"/>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282677">
            <a:off x="6519838" y="2024966"/>
            <a:ext cx="2631954" cy="1070328"/>
          </a:xfrm>
          <a:prstGeom prst="rect">
            <a:avLst/>
          </a:prstGeom>
        </p:spPr>
      </p:pic>
      <p:sp>
        <p:nvSpPr>
          <p:cNvPr id="24" name="Rectangle 23"/>
          <p:cNvSpPr/>
          <p:nvPr/>
        </p:nvSpPr>
        <p:spPr>
          <a:xfrm>
            <a:off x="6234216" y="3249158"/>
            <a:ext cx="1372877" cy="622401"/>
          </a:xfrm>
          <a:prstGeom prst="rect">
            <a:avLst/>
          </a:prstGeom>
          <a:solidFill>
            <a:schemeClr val="tx1">
              <a:lumMod val="85000"/>
              <a:lumOff val="15000"/>
              <a:alpha val="79000"/>
            </a:schemeClr>
          </a:solidFill>
          <a:ln>
            <a:solidFill>
              <a:schemeClr val="tx1">
                <a:lumMod val="85000"/>
                <a:lumOff val="15000"/>
                <a:alpha val="78000"/>
              </a:schemeClr>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3"/>
          <p:cNvSpPr txBox="1">
            <a:spLocks/>
          </p:cNvSpPr>
          <p:nvPr/>
        </p:nvSpPr>
        <p:spPr>
          <a:xfrm>
            <a:off x="6202860" y="3472873"/>
            <a:ext cx="1407477" cy="308861"/>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rPr>
              <a:t>Landsat 7 </a:t>
            </a:r>
          </a:p>
        </p:txBody>
      </p:sp>
    </p:spTree>
    <p:extLst>
      <p:ext uri="{BB962C8B-B14F-4D97-AF65-F5344CB8AC3E}">
        <p14:creationId xmlns:p14="http://schemas.microsoft.com/office/powerpoint/2010/main" val="793807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2017 v4</Template>
  <TotalTime>14539</TotalTime>
  <Words>3351</Words>
  <Application>Microsoft Macintosh PowerPoint</Application>
  <PresentationFormat>Widescreen</PresentationFormat>
  <Paragraphs>457</Paragraphs>
  <Slides>23</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Calibri</vt:lpstr>
      <vt:lpstr>Century Gothic</vt:lpstr>
      <vt:lpstr>Webdings</vt:lpstr>
      <vt:lpstr>Wingdings</vt:lpstr>
      <vt:lpstr>Arial</vt:lpstr>
      <vt:lpstr>Office Theme</vt:lpstr>
      <vt:lpstr>PowerPoint Presentation</vt:lpstr>
      <vt:lpstr>Overview</vt:lpstr>
      <vt:lpstr>Community Concern</vt:lpstr>
      <vt:lpstr>Project Objectives</vt:lpstr>
      <vt:lpstr>Study Area</vt:lpstr>
      <vt:lpstr>Study Area</vt:lpstr>
      <vt:lpstr>PowerPoint Presentation</vt:lpstr>
      <vt:lpstr>PowerPoint Presentation</vt:lpstr>
      <vt:lpstr>NASA Earth Observations  </vt:lpstr>
      <vt:lpstr>Climate Data</vt:lpstr>
      <vt:lpstr>Habitat Suitability Modeling</vt:lpstr>
      <vt:lpstr>Continental Scale Results: Reed Canarygrass</vt:lpstr>
      <vt:lpstr>Continental Scale Results: Reed Canarygrass</vt:lpstr>
      <vt:lpstr>Continental Scale Predictors: Reed Canarygrass</vt:lpstr>
      <vt:lpstr>Alaska Scale Results: Reed Canarygrass</vt:lpstr>
      <vt:lpstr>Alaska Scale Predictors: Reed Canarygrass</vt:lpstr>
      <vt:lpstr>PowerPoint Presentation</vt:lpstr>
      <vt:lpstr>Continental Scale Results:  Purple Loosestrife</vt:lpstr>
      <vt:lpstr>Continental Scale Predictors: Purple Loosestrife</vt:lpstr>
      <vt:lpstr>Eurasian Watermilfoil and  Hydrilla Results </vt:lpstr>
      <vt:lpstr>Limitations</vt:lpstr>
      <vt:lpstr>Conclusions</vt:lpstr>
      <vt:lpstr>Acknowledgements</vt:lpstr>
    </vt:vector>
  </TitlesOfParts>
  <Company>HPES ACES</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Carroll,Sarah</cp:lastModifiedBy>
  <cp:revision>406</cp:revision>
  <dcterms:created xsi:type="dcterms:W3CDTF">2017-05-15T13:42:39Z</dcterms:created>
  <dcterms:modified xsi:type="dcterms:W3CDTF">2017-08-07T02:22:49Z</dcterms:modified>
</cp:coreProperties>
</file>