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A149"/>
    <a:srgbClr val="333333"/>
    <a:srgbClr val="F4901A"/>
    <a:srgbClr val="FFFFF5"/>
    <a:srgbClr val="FFFFF3"/>
    <a:srgbClr val="DC7D0A"/>
    <a:srgbClr val="DE8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2" autoAdjust="0"/>
    <p:restoredTop sz="94660"/>
  </p:normalViewPr>
  <p:slideViewPr>
    <p:cSldViewPr snapToGrid="0">
      <p:cViewPr>
        <p:scale>
          <a:sx n="100" d="100"/>
          <a:sy n="100" d="100"/>
        </p:scale>
        <p:origin x="-948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B7D24-6C88-410E-ACB5-D95ED598E96E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CE636-EDCB-4E8F-A496-90D3D4BBB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ttom grey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pp are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05846"/>
            <a:ext cx="914400" cy="914400"/>
          </a:xfrm>
          <a:prstGeom prst="rect">
            <a:avLst/>
          </a:prstGeom>
        </p:spPr>
      </p:pic>
      <p:cxnSp>
        <p:nvCxnSpPr>
          <p:cNvPr id="13" name="author rule"/>
          <p:cNvCxnSpPr/>
          <p:nvPr userDrawn="1"/>
        </p:nvCxnSpPr>
        <p:spPr>
          <a:xfrm>
            <a:off x="228600" y="3009336"/>
            <a:ext cx="86868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0" y="2279641"/>
            <a:ext cx="8613648" cy="740664"/>
          </a:xfrm>
        </p:spPr>
        <p:txBody>
          <a:bodyPr>
            <a:normAutofit/>
          </a:bodyPr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2" name="Project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294865"/>
            <a:ext cx="7699248" cy="920132"/>
          </a:xfrm>
        </p:spPr>
        <p:txBody>
          <a:bodyPr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Main Project Title Here</a:t>
            </a:r>
            <a:endParaRPr lang="en-US" dirty="0"/>
          </a:p>
        </p:txBody>
      </p:sp>
      <p:grpSp>
        <p:nvGrpSpPr>
          <p:cNvPr id="10" name="NASA logo configuration"/>
          <p:cNvGrpSpPr/>
          <p:nvPr userDrawn="1"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7" name="top background"/>
            <p:cNvSpPr txBox="1"/>
            <p:nvPr userDrawn="1"/>
          </p:nvSpPr>
          <p:spPr>
            <a:xfrm>
              <a:off x="0" y="0"/>
              <a:ext cx="9144000" cy="977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" name="NASA text"/>
            <p:cNvSpPr txBox="1"/>
            <p:nvPr userDrawn="1"/>
          </p:nvSpPr>
          <p:spPr>
            <a:xfrm>
              <a:off x="153986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9" name="NASA logo"/>
            <p:cNvPicPr preferRelativeResize="0"/>
            <p:nvPr userDrawn="1"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9" b="30135"/>
          <a:stretch/>
        </p:blipFill>
        <p:spPr>
          <a:xfrm>
            <a:off x="0" y="4612943"/>
            <a:ext cx="9144000" cy="2238233"/>
          </a:xfrm>
          <a:prstGeom prst="rect">
            <a:avLst/>
          </a:prstGeom>
        </p:spPr>
      </p:pic>
      <p:sp>
        <p:nvSpPr>
          <p:cNvPr id="24" name="bottom grey"/>
          <p:cNvSpPr/>
          <p:nvPr userDrawn="1"/>
        </p:nvSpPr>
        <p:spPr>
          <a:xfrm>
            <a:off x="0" y="6731000"/>
            <a:ext cx="9144000" cy="12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11296" y="1220919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11296" y="2369945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1296" y="4118716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69281" y="6087110"/>
            <a:ext cx="8273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0" algn="ctr">
              <a:buNone/>
            </a:pPr>
            <a:r>
              <a:rPr lang="en-US" sz="1200" b="1" dirty="0"/>
              <a:t>Any opinions, findings, and conclusions or recommendations expressed in this material are those of the author(s) and do not necessarily reflect the views of the National Aeronautics and Space Administration.</a:t>
            </a:r>
          </a:p>
        </p:txBody>
      </p:sp>
    </p:spTree>
    <p:extLst>
      <p:ext uri="{BB962C8B-B14F-4D97-AF65-F5344CB8AC3E}">
        <p14:creationId xmlns:p14="http://schemas.microsoft.com/office/powerpoint/2010/main" val="335181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1208" y="1421134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207" y="3011687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208" y="4628567"/>
            <a:ext cx="8051582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69281" y="6087110"/>
            <a:ext cx="8273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0" algn="ctr">
              <a:buNone/>
            </a:pPr>
            <a:r>
              <a:rPr lang="en-US" sz="1200" b="1" dirty="0"/>
              <a:t>Any opinions, findings, and conclusions or recommendations expressed in this material are those of the author(s) and do not necessarily reflect the views of the National Aeronautics and Space Administration.</a:t>
            </a:r>
          </a:p>
        </p:txBody>
      </p:sp>
    </p:spTree>
    <p:extLst>
      <p:ext uri="{BB962C8B-B14F-4D97-AF65-F5344CB8AC3E}">
        <p14:creationId xmlns:p14="http://schemas.microsoft.com/office/powerpoint/2010/main" val="47734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21208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583680"/>
            <a:ext cx="1993392" cy="27432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102352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102352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2578608" y="6583680"/>
            <a:ext cx="1993392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4123944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4049486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481431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395478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750018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675560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143865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57912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3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49808" y="2255520"/>
            <a:ext cx="7653528" cy="3706368"/>
          </a:xfrm>
        </p:spPr>
        <p:txBody>
          <a:bodyPr>
            <a:normAutofit/>
          </a:bodyPr>
          <a:lstStyle>
            <a:lvl1pPr marL="0" indent="0" algn="ctr">
              <a:buNone/>
              <a:defRPr sz="6000" b="0" baseline="0"/>
            </a:lvl1pPr>
          </a:lstStyle>
          <a:p>
            <a:pPr lvl="0"/>
            <a:r>
              <a:rPr lang="en-US" dirty="0" smtClean="0"/>
              <a:t>Spell out the components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9808" y="779403"/>
            <a:ext cx="7653528" cy="1289304"/>
          </a:xfrm>
        </p:spPr>
        <p:txBody>
          <a:bodyPr>
            <a:noAutofit/>
          </a:bodyPr>
          <a:lstStyle>
            <a:lvl1pPr marL="0" indent="0" algn="ctr">
              <a:buNone/>
              <a:defRPr sz="96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ACRONYM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470916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" y="548640"/>
            <a:ext cx="8503920" cy="923544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baseline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211531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1</a:t>
            </a:r>
            <a:endParaRPr lang="en-US" dirty="0"/>
          </a:p>
        </p:txBody>
      </p:sp>
      <p:sp>
        <p:nvSpPr>
          <p:cNvPr id="10" name="Section Body Text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210312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72135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3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341833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2</a:t>
            </a:r>
            <a:endParaRPr lang="en-US" dirty="0"/>
          </a:p>
        </p:txBody>
      </p:sp>
      <p:sp>
        <p:nvSpPr>
          <p:cNvPr id="14" name="Section Body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340614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C5E3-BCDC-405F-8F3C-092E69121BD4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0BE9-6F9F-4714-AB34-61ADAC463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scihub.copernicus.eu/dhus/#/hom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Lake Victoria Water Resources II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Downloading Sentinel-2 Tutorial</a:t>
            </a: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28599" y="3258448"/>
            <a:ext cx="4233231" cy="32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 err="1" smtClean="0"/>
              <a:t>Jeanné</a:t>
            </a:r>
            <a:r>
              <a:rPr lang="en-US" sz="1600" dirty="0" smtClean="0"/>
              <a:t> le Roux (Project Lead)</a:t>
            </a:r>
            <a:endParaRPr lang="en-US" sz="1600" dirty="0"/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228600" y="3647635"/>
            <a:ext cx="4233231" cy="32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 smtClean="0"/>
              <a:t>Daryl Ann </a:t>
            </a:r>
            <a:r>
              <a:rPr lang="en-US" sz="1600" dirty="0" err="1" smtClean="0"/>
              <a:t>Winstead</a:t>
            </a:r>
            <a:endParaRPr lang="en-US" sz="1600" dirty="0"/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228600" y="4036822"/>
            <a:ext cx="4233231" cy="32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 smtClean="0"/>
              <a:t>Sara </a:t>
            </a:r>
            <a:r>
              <a:rPr lang="en-US" sz="1600" dirty="0" err="1" smtClean="0"/>
              <a:t>Amirazodi</a:t>
            </a:r>
            <a:endParaRPr lang="en-US" sz="1600" dirty="0"/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4665612" y="3260212"/>
            <a:ext cx="4249788" cy="32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 smtClean="0"/>
              <a:t>Dwight </a:t>
            </a:r>
            <a:r>
              <a:rPr lang="en-US" sz="1600" dirty="0" err="1" smtClean="0"/>
              <a:t>Tigner</a:t>
            </a:r>
            <a:endParaRPr lang="en-US" sz="1600" dirty="0"/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4665612" y="3649399"/>
            <a:ext cx="4249788" cy="32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 smtClean="0"/>
              <a:t>Christina Fischer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397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76047" y="533781"/>
            <a:ext cx="7982712" cy="1444752"/>
          </a:xfrm>
        </p:spPr>
        <p:txBody>
          <a:bodyPr/>
          <a:lstStyle/>
          <a:p>
            <a:r>
              <a:rPr lang="en-US" dirty="0" smtClean="0"/>
              <a:t>3. Select Sentinel2 from Dropbox and add inputs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4" t="8889" r="55071" b="35632"/>
          <a:stretch/>
        </p:blipFill>
        <p:spPr bwMode="auto">
          <a:xfrm>
            <a:off x="472702" y="1258940"/>
            <a:ext cx="2889623" cy="360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t="16667" r="60844" b="24386"/>
          <a:stretch/>
        </p:blipFill>
        <p:spPr bwMode="auto">
          <a:xfrm>
            <a:off x="3538287" y="1676591"/>
            <a:ext cx="5110413" cy="330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5817" y="5057775"/>
            <a:ext cx="5695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User Workspace: Output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Sentinel Filename: User chosen name for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Green Band: Band 3 JPG2000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SWIR Band: Band 11 JPG2000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Study Area: </a:t>
            </a:r>
            <a:r>
              <a:rPr lang="en-US" dirty="0" err="1" smtClean="0"/>
              <a:t>Shapefile</a:t>
            </a:r>
            <a:r>
              <a:rPr lang="en-US" dirty="0" smtClean="0"/>
              <a:t> of study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96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14147" y="590931"/>
            <a:ext cx="7982712" cy="1444752"/>
          </a:xfrm>
        </p:spPr>
        <p:txBody>
          <a:bodyPr/>
          <a:lstStyle/>
          <a:p>
            <a:r>
              <a:rPr lang="en-US" dirty="0" smtClean="0"/>
              <a:t>4. Click “OK”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6" t="17165" r="59569" b="31034"/>
          <a:stretch/>
        </p:blipFill>
        <p:spPr bwMode="auto">
          <a:xfrm>
            <a:off x="1038439" y="1495426"/>
            <a:ext cx="7363239" cy="40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2722" y="581406"/>
            <a:ext cx="7982712" cy="1444752"/>
          </a:xfrm>
        </p:spPr>
        <p:txBody>
          <a:bodyPr/>
          <a:lstStyle/>
          <a:p>
            <a:r>
              <a:rPr lang="en-US" dirty="0" smtClean="0"/>
              <a:t>5. Outputs will be located in designated workspace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t="6130" r="57413" b="12950"/>
          <a:stretch/>
        </p:blipFill>
        <p:spPr bwMode="auto">
          <a:xfrm>
            <a:off x="1355834" y="1387366"/>
            <a:ext cx="6369269" cy="447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304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72966" y="590931"/>
            <a:ext cx="7982712" cy="1444752"/>
          </a:xfrm>
        </p:spPr>
        <p:txBody>
          <a:bodyPr/>
          <a:lstStyle/>
          <a:p>
            <a:r>
              <a:rPr lang="en-US" dirty="0" smtClean="0"/>
              <a:t>6. Add Files to ArcMap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23602" r="66466" b="26130"/>
          <a:stretch/>
        </p:blipFill>
        <p:spPr bwMode="auto">
          <a:xfrm>
            <a:off x="1745132" y="1381125"/>
            <a:ext cx="5629413" cy="42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48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7972" y="486156"/>
            <a:ext cx="7982712" cy="1444752"/>
          </a:xfrm>
        </p:spPr>
        <p:txBody>
          <a:bodyPr/>
          <a:lstStyle/>
          <a:p>
            <a:r>
              <a:rPr lang="en-US" dirty="0" smtClean="0"/>
              <a:t>7. With the </a:t>
            </a:r>
            <a:r>
              <a:rPr lang="en-US" dirty="0" err="1" smtClean="0"/>
              <a:t>MNDWIclip</a:t>
            </a:r>
            <a:r>
              <a:rPr lang="en-US" dirty="0" smtClean="0"/>
              <a:t> file selected, go to “Select by Attribute”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r="62934" b="22185"/>
          <a:stretch/>
        </p:blipFill>
        <p:spPr bwMode="auto">
          <a:xfrm>
            <a:off x="806703" y="1104406"/>
            <a:ext cx="7519263" cy="483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24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76072" y="500506"/>
            <a:ext cx="7982712" cy="1444752"/>
          </a:xfrm>
        </p:spPr>
        <p:txBody>
          <a:bodyPr/>
          <a:lstStyle/>
          <a:p>
            <a:r>
              <a:rPr lang="en-US" dirty="0" smtClean="0"/>
              <a:t>8. Select “</a:t>
            </a:r>
            <a:r>
              <a:rPr lang="en-US" dirty="0" err="1" smtClean="0"/>
              <a:t>Gridcode</a:t>
            </a:r>
            <a:r>
              <a:rPr lang="en-US" dirty="0" smtClean="0"/>
              <a:t>” “=“ “1” (from Get Unique Values button)</a:t>
            </a:r>
          </a:p>
          <a:p>
            <a:r>
              <a:rPr lang="en-US" dirty="0" smtClean="0"/>
              <a:t>9. Click “OK”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76316" b="33333"/>
          <a:stretch/>
        </p:blipFill>
        <p:spPr bwMode="auto">
          <a:xfrm>
            <a:off x="2086476" y="1519989"/>
            <a:ext cx="4828780" cy="455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481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9060" y="514731"/>
            <a:ext cx="7982712" cy="1444752"/>
          </a:xfrm>
        </p:spPr>
        <p:txBody>
          <a:bodyPr/>
          <a:lstStyle/>
          <a:p>
            <a:r>
              <a:rPr lang="en-US" dirty="0" smtClean="0"/>
              <a:t>10. Create a Layer from the selected feature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372" r="70432" b="13870"/>
          <a:stretch/>
        </p:blipFill>
        <p:spPr bwMode="auto">
          <a:xfrm>
            <a:off x="2125718" y="1574252"/>
            <a:ext cx="4669396" cy="428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2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9872" y="477775"/>
            <a:ext cx="7982712" cy="1444752"/>
          </a:xfrm>
        </p:spPr>
        <p:txBody>
          <a:bodyPr/>
          <a:lstStyle/>
          <a:p>
            <a:r>
              <a:rPr lang="en-US" dirty="0" smtClean="0"/>
              <a:t>11. Save as a Layer File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" r="61206" b="10499"/>
          <a:stretch/>
        </p:blipFill>
        <p:spPr bwMode="auto">
          <a:xfrm>
            <a:off x="893708" y="1143001"/>
            <a:ext cx="7231117" cy="529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679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76072" y="628650"/>
            <a:ext cx="7982712" cy="2254758"/>
          </a:xfrm>
        </p:spPr>
        <p:txBody>
          <a:bodyPr/>
          <a:lstStyle/>
          <a:p>
            <a:r>
              <a:rPr lang="en-US" dirty="0" smtClean="0"/>
              <a:t>Go to </a:t>
            </a:r>
            <a:r>
              <a:rPr lang="en-US" dirty="0"/>
              <a:t>ESA’s Scientific Data Hub: </a:t>
            </a:r>
            <a:r>
              <a:rPr lang="en-US" dirty="0">
                <a:hlinkClick r:id="rId2"/>
              </a:rPr>
              <a:t>https://scihub.copernicus.eu/dhus/#/</a:t>
            </a:r>
            <a:r>
              <a:rPr lang="en-US" dirty="0" smtClean="0">
                <a:hlinkClick r:id="rId2"/>
              </a:rPr>
              <a:t>home</a:t>
            </a:r>
            <a:r>
              <a:rPr lang="en-US" dirty="0" smtClean="0"/>
              <a:t> </a:t>
            </a:r>
          </a:p>
          <a:p>
            <a:pPr marL="457200" indent="-457200">
              <a:buAutoNum type="arabicPeriod"/>
            </a:pPr>
            <a:r>
              <a:rPr lang="en-US" dirty="0" smtClean="0"/>
              <a:t>Zoom to area of interest</a:t>
            </a:r>
          </a:p>
          <a:p>
            <a:pPr marL="457200" indent="-457200">
              <a:buAutoNum type="arabicPeriod"/>
            </a:pPr>
            <a:r>
              <a:rPr lang="en-US" dirty="0" smtClean="0"/>
              <a:t>Draw Region of Interest</a:t>
            </a:r>
          </a:p>
          <a:p>
            <a:pPr marL="457200" indent="-457200">
              <a:buAutoNum type="arabicPeriod"/>
            </a:pPr>
            <a:r>
              <a:rPr lang="en-US" dirty="0" smtClean="0"/>
              <a:t>Search for Data Product</a:t>
            </a:r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9821"/>
          <a:stretch>
            <a:fillRect/>
          </a:stretch>
        </p:blipFill>
        <p:spPr/>
      </p:pic>
      <p:sp>
        <p:nvSpPr>
          <p:cNvPr id="3" name="Oval 2"/>
          <p:cNvSpPr/>
          <p:nvPr/>
        </p:nvSpPr>
        <p:spPr>
          <a:xfrm>
            <a:off x="8704053" y="3614468"/>
            <a:ext cx="439948" cy="4744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20906" y="4684143"/>
            <a:ext cx="672860" cy="733246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0" y="3324045"/>
            <a:ext cx="439948" cy="4744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7" y="3744576"/>
            <a:ext cx="2324443" cy="305385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460143" y="3270123"/>
            <a:ext cx="439948" cy="4744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9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 animBg="1"/>
      <p:bldP spid="3" grpId="1" animBg="1"/>
      <p:bldP spid="4" grpId="0" animBg="1"/>
      <p:bldP spid="9" grpId="0" animBg="1"/>
      <p:bldP spid="9" grpId="1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47497" y="971931"/>
            <a:ext cx="7982712" cy="809244"/>
          </a:xfrm>
        </p:spPr>
        <p:txBody>
          <a:bodyPr/>
          <a:lstStyle/>
          <a:p>
            <a:r>
              <a:rPr lang="en-US" dirty="0" smtClean="0"/>
              <a:t>4. Select Data Product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b="7563"/>
          <a:stretch>
            <a:fillRect/>
          </a:stretch>
        </p:blipFill>
        <p:spPr>
          <a:xfrm>
            <a:off x="453224" y="2517810"/>
            <a:ext cx="8406776" cy="3152541"/>
          </a:xfrm>
        </p:spPr>
      </p:pic>
      <p:sp>
        <p:nvSpPr>
          <p:cNvPr id="7" name="Oval 6"/>
          <p:cNvSpPr/>
          <p:nvPr/>
        </p:nvSpPr>
        <p:spPr>
          <a:xfrm>
            <a:off x="2863131" y="4438968"/>
            <a:ext cx="364434" cy="3477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6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68340" y="642119"/>
            <a:ext cx="7982712" cy="729482"/>
          </a:xfrm>
        </p:spPr>
        <p:txBody>
          <a:bodyPr/>
          <a:lstStyle/>
          <a:p>
            <a:r>
              <a:rPr lang="en-US" dirty="0" smtClean="0"/>
              <a:t>5. Download Data Product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" b="563"/>
          <a:stretch>
            <a:fillRect/>
          </a:stretch>
        </p:blipFill>
        <p:spPr>
          <a:xfrm>
            <a:off x="541216" y="1381787"/>
            <a:ext cx="8118475" cy="5081587"/>
          </a:xfrm>
        </p:spPr>
      </p:pic>
      <p:sp>
        <p:nvSpPr>
          <p:cNvPr id="9" name="Oval 8"/>
          <p:cNvSpPr/>
          <p:nvPr/>
        </p:nvSpPr>
        <p:spPr>
          <a:xfrm>
            <a:off x="7975404" y="5994271"/>
            <a:ext cx="364434" cy="3477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57022" y="1019556"/>
            <a:ext cx="7982712" cy="637794"/>
          </a:xfrm>
        </p:spPr>
        <p:txBody>
          <a:bodyPr/>
          <a:lstStyle/>
          <a:p>
            <a:r>
              <a:rPr lang="en-US" dirty="0" smtClean="0"/>
              <a:t>6. Unzip file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r="4067"/>
          <a:stretch>
            <a:fillRect/>
          </a:stretch>
        </p:blipFill>
        <p:spPr>
          <a:xfrm>
            <a:off x="971550" y="1704975"/>
            <a:ext cx="7315200" cy="4648200"/>
          </a:xfrm>
        </p:spPr>
      </p:pic>
    </p:spTree>
    <p:extLst>
      <p:ext uri="{BB962C8B-B14F-4D97-AF65-F5344CB8AC3E}">
        <p14:creationId xmlns:p14="http://schemas.microsoft.com/office/powerpoint/2010/main" val="19956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85597" y="514731"/>
            <a:ext cx="7982712" cy="1056894"/>
          </a:xfrm>
        </p:spPr>
        <p:txBody>
          <a:bodyPr/>
          <a:lstStyle/>
          <a:p>
            <a:r>
              <a:rPr lang="en-US" dirty="0" smtClean="0"/>
              <a:t>7. Band information will be found:</a:t>
            </a:r>
          </a:p>
          <a:p>
            <a:r>
              <a:rPr lang="en-US" dirty="0" smtClean="0"/>
              <a:t>Directory&gt;Unzipped File&gt;GRANULE&gt;_T36MXE_&gt;IMG_DATA 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9" b="10859"/>
          <a:stretch>
            <a:fillRect/>
          </a:stretch>
        </p:blipFill>
        <p:spPr>
          <a:xfrm>
            <a:off x="581025" y="1752600"/>
            <a:ext cx="8029575" cy="4400550"/>
          </a:xfrm>
        </p:spPr>
      </p:pic>
    </p:spTree>
    <p:extLst>
      <p:ext uri="{BB962C8B-B14F-4D97-AF65-F5344CB8AC3E}">
        <p14:creationId xmlns:p14="http://schemas.microsoft.com/office/powerpoint/2010/main" val="247578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95122" y="2884170"/>
            <a:ext cx="7982712" cy="704088"/>
          </a:xfrm>
        </p:spPr>
        <p:txBody>
          <a:bodyPr/>
          <a:lstStyle/>
          <a:p>
            <a:pPr algn="ctr"/>
            <a:r>
              <a:rPr lang="en-US" dirty="0" smtClean="0"/>
              <a:t>Running SAVDT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259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28447" y="533781"/>
            <a:ext cx="7982712" cy="144475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 smtClean="0"/>
              <a:t>Create Folder for Toolbox Outputs, this will be your User Workspace (Tip: Keep part of the original file name to track dates easily.)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12261" r="59483" b="23678"/>
          <a:stretch/>
        </p:blipFill>
        <p:spPr bwMode="auto">
          <a:xfrm>
            <a:off x="956930" y="1780402"/>
            <a:ext cx="7126747" cy="413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9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16583" y="439195"/>
            <a:ext cx="7982712" cy="1444752"/>
          </a:xfrm>
        </p:spPr>
        <p:txBody>
          <a:bodyPr/>
          <a:lstStyle/>
          <a:p>
            <a:r>
              <a:rPr lang="en-US" dirty="0" smtClean="0"/>
              <a:t>2. Add SAVDT toolbox in ArcMap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8" r="51983" b="33333"/>
          <a:stretch/>
        </p:blipFill>
        <p:spPr bwMode="auto">
          <a:xfrm>
            <a:off x="474944" y="1738055"/>
            <a:ext cx="3504483" cy="33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4859" r="64883" b="29858"/>
          <a:stretch/>
        </p:blipFill>
        <p:spPr bwMode="auto">
          <a:xfrm>
            <a:off x="4219575" y="1738056"/>
            <a:ext cx="4457700" cy="33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583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ter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75AADB"/>
      </a:accent1>
      <a:accent2>
        <a:srgbClr val="8992C8"/>
      </a:accent2>
      <a:accent3>
        <a:srgbClr val="9879B7"/>
      </a:accent3>
      <a:accent4>
        <a:srgbClr val="FFE07F"/>
      </a:accent4>
      <a:accent5>
        <a:srgbClr val="FDC760"/>
      </a:accent5>
      <a:accent6>
        <a:srgbClr val="FBAE40"/>
      </a:accent6>
      <a:hlink>
        <a:srgbClr val="75AADB"/>
      </a:hlink>
      <a:folHlink>
        <a:srgbClr val="75AADB"/>
      </a:folHlink>
    </a:clrScheme>
    <a:fontScheme name="DEVEL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2151</TotalTime>
  <Words>231</Words>
  <Application>Microsoft Office PowerPoint</Application>
  <PresentationFormat>On-screen Show (4:3)</PresentationFormat>
  <Paragraphs>33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Christina Fischer</cp:lastModifiedBy>
  <cp:revision>134</cp:revision>
  <dcterms:created xsi:type="dcterms:W3CDTF">2015-05-18T13:26:09Z</dcterms:created>
  <dcterms:modified xsi:type="dcterms:W3CDTF">2016-04-01T18:09:14Z</dcterms:modified>
</cp:coreProperties>
</file>