
<file path=[Content_Types].xml><?xml version="1.0" encoding="utf-8"?>
<Types xmlns="http://schemas.openxmlformats.org/package/2006/content-types">
  <Default Extension="xml" ContentType="application/xml"/>
  <Default Extension="svg" ContentType="image/svg+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4"/>
  </p:notesMasterIdLst>
  <p:sldIdLst>
    <p:sldId id="321" r:id="rId5"/>
    <p:sldId id="323" r:id="rId6"/>
    <p:sldId id="380" r:id="rId7"/>
    <p:sldId id="351" r:id="rId8"/>
    <p:sldId id="324" r:id="rId9"/>
    <p:sldId id="352" r:id="rId10"/>
    <p:sldId id="377" r:id="rId11"/>
    <p:sldId id="367" r:id="rId12"/>
    <p:sldId id="322" r:id="rId13"/>
    <p:sldId id="326" r:id="rId14"/>
    <p:sldId id="344" r:id="rId15"/>
    <p:sldId id="354" r:id="rId16"/>
    <p:sldId id="349" r:id="rId17"/>
    <p:sldId id="357" r:id="rId18"/>
    <p:sldId id="347" r:id="rId19"/>
    <p:sldId id="350" r:id="rId20"/>
    <p:sldId id="365" r:id="rId21"/>
    <p:sldId id="363" r:id="rId22"/>
    <p:sldId id="370" r:id="rId23"/>
    <p:sldId id="381" r:id="rId24"/>
    <p:sldId id="328" r:id="rId25"/>
    <p:sldId id="371" r:id="rId26"/>
    <p:sldId id="372" r:id="rId27"/>
    <p:sldId id="330" r:id="rId28"/>
    <p:sldId id="361" r:id="rId29"/>
    <p:sldId id="364" r:id="rId30"/>
    <p:sldId id="374" r:id="rId31"/>
    <p:sldId id="382" r:id="rId32"/>
    <p:sldId id="33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3503ECB-E31D-4C9B-8173-2E6D39D29ACA}">
          <p14:sldIdLst>
            <p14:sldId id="321"/>
            <p14:sldId id="323"/>
            <p14:sldId id="380"/>
            <p14:sldId id="351"/>
            <p14:sldId id="324"/>
            <p14:sldId id="352"/>
            <p14:sldId id="377"/>
            <p14:sldId id="367"/>
            <p14:sldId id="322"/>
            <p14:sldId id="326"/>
            <p14:sldId id="344"/>
            <p14:sldId id="354"/>
            <p14:sldId id="349"/>
            <p14:sldId id="357"/>
            <p14:sldId id="347"/>
            <p14:sldId id="350"/>
            <p14:sldId id="365"/>
            <p14:sldId id="363"/>
            <p14:sldId id="370"/>
            <p14:sldId id="381"/>
            <p14:sldId id="328"/>
            <p14:sldId id="371"/>
            <p14:sldId id="372"/>
            <p14:sldId id="330"/>
            <p14:sldId id="361"/>
            <p14:sldId id="364"/>
            <p14:sldId id="374"/>
            <p14:sldId id="382"/>
            <p14:sldId id="333"/>
          </p14:sldIdLst>
        </p14:section>
      </p14:sectionLst>
    </p:ex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oger Ly" initials="RL" lastIdx="4" clrIdx="6">
    <p:extLst/>
  </p:cmAuthor>
  <p:cmAuthor id="1" name="Sarah Payne" initials="SP" lastIdx="35" clrIdx="0">
    <p:extLst/>
  </p:cmAuthor>
  <p:cmAuthor id="2" name="Karina Alvarez" initials="KA" lastIdx="31" clrIdx="1">
    <p:extLst/>
  </p:cmAuthor>
  <p:cmAuthor id="3" name="Erica Carcelen" initials="EC" lastIdx="53" clrIdx="2">
    <p:extLst/>
  </p:cmAuthor>
  <p:cmAuthor id="4" name="Molly Bruce" initials="MB" lastIdx="15" clrIdx="3">
    <p:extLst/>
  </p:cmAuthor>
  <p:cmAuthor id="5" name="Adriana Le Compte" initials="ALC" lastIdx="18" clrIdx="4">
    <p:extLst/>
  </p:cmAuthor>
  <p:cmAuthor id="6" name="Robert Byles" initials="RB" lastIdx="10"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EB2"/>
    <a:srgbClr val="0545E8"/>
    <a:srgbClr val="D0652A"/>
    <a:srgbClr val="8A599A"/>
    <a:srgbClr val="B73B52"/>
    <a:srgbClr val="8B8580"/>
    <a:srgbClr val="266E99"/>
    <a:srgbClr val="9EB13D"/>
    <a:srgbClr val="66A478"/>
    <a:srgbClr val="CD7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7C89E5-FDD4-453F-BB55-ED98292C3E52}" v="43" dt="2021-03-18T00:26:03.676"/>
    <p1510:client id="{0BC6B79F-90CC-0000-A416-01EA3B8D5C3B}" v="14" dt="2021-03-25T16:27:37.739"/>
    <p1510:client id="{13EDA213-DF04-45F8-9B20-356C2A5E9CD9}" v="1" dt="2021-03-18T01:04:28.752"/>
    <p1510:client id="{14902D7D-F69D-4845-9269-5025248079F6}" v="3" dt="2021-03-18T22:27:47.914"/>
    <p1510:client id="{1AACB59F-F09E-0000-A0ED-985ACB4E071C}" v="60" dt="2021-03-19T03:53:26.380"/>
    <p1510:client id="{1D973ECE-D1E1-19D5-B814-2AADCAEE8038}" v="10" dt="2021-03-18T21:26:39.822"/>
    <p1510:client id="{2A79723C-9AC0-4F6B-957C-F8881865C84B}" v="132" dt="2021-03-18T00:59:08.013"/>
    <p1510:client id="{34C5B79F-005F-0000-A416-0354B69B6D1D}" v="69" dt="2021-03-25T16:23:17.484"/>
    <p1510:client id="{9A3D8A8F-478D-44E2-BD95-1E77608E992F}" v="372" dt="2021-03-18T00:20:22.793"/>
    <p1510:client id="{9AAA2713-7595-4065-B3FF-EB4C5E3DE3E8}" v="632" dt="2021-03-18T19:40:41.556"/>
    <p1510:client id="{B11EF5D6-6570-074F-9376-95F19490C585}" v="1200" dt="2021-03-18T14:03:07.756"/>
    <p1510:client id="{B1DFC0A1-A9E8-BEBC-17E6-8869592C174C}" v="47" dt="2021-03-18T16:42:32.721"/>
    <p1510:client id="{B89D92F7-DCA5-41BD-9444-451DB9E14022}" v="25" dt="2021-03-18T22:14:20.510"/>
    <p1510:client id="{B8F3425E-9485-ED42-8056-4D4DBAEA3376}" v="7193" dt="2021-03-18T01:41:40.344"/>
    <p1510:client id="{D34852F1-D58B-4A2A-9F03-E6CFDB5EB861}" v="1" dt="2021-03-18T16:49:27.789"/>
    <p1510:client id="{D4A19E8C-3460-B34D-A6DD-EC4EEC62F397}" v="9672" dt="2021-03-18T23:50:45.156"/>
    <p1510:client id="{D5F9F5C6-EEBA-45E6-8334-FC98B4C3EAE8}" v="7047" dt="2021-03-18T22:41:13.052"/>
    <p1510:client id="{D95F6E30-F577-B4B0-D307-D02D67075124}" v="2" dt="2021-03-18T01:13:47.253"/>
    <p1510:client id="{E6B9D4BB-EEDB-4C4A-9196-EDC75213C247}" v="4178" dt="2021-03-19T00:01:31.3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 d="2"/>
          <a:sy n="1" d="2"/>
        </p:scale>
        <p:origin x="-1456" y="-61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commentAuthors" Target="commentAuthor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 Id="rId41" Type="http://schemas.microsoft.com/office/2016/11/relationships/changesInfo" Target="changesInfos/changesInfo1.xml"/><Relationship Id="rId4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Clayton" userId="S::amanda.clayton@ssaihq.com::f737b570-fd3f-4a44-b43d-fb2f4c4849a4" providerId="AD" clId="Web-{34C5B79F-005F-0000-A416-0354B69B6D1D}"/>
    <pc:docChg chg="modSld">
      <pc:chgData name="Amanda Clayton" userId="S::amanda.clayton@ssaihq.com::f737b570-fd3f-4a44-b43d-fb2f4c4849a4" providerId="AD" clId="Web-{34C5B79F-005F-0000-A416-0354B69B6D1D}" dt="2021-03-25T16:23:17.484" v="42" actId="14100"/>
      <pc:docMkLst>
        <pc:docMk/>
      </pc:docMkLst>
      <pc:sldChg chg="addSp delSp modSp">
        <pc:chgData name="Amanda Clayton" userId="S::amanda.clayton@ssaihq.com::f737b570-fd3f-4a44-b43d-fb2f4c4849a4" providerId="AD" clId="Web-{34C5B79F-005F-0000-A416-0354B69B6D1D}" dt="2021-03-25T16:23:17.484" v="42" actId="14100"/>
        <pc:sldMkLst>
          <pc:docMk/>
          <pc:sldMk cId="397367546" sldId="322"/>
        </pc:sldMkLst>
        <pc:spChg chg="add mod">
          <ac:chgData name="Amanda Clayton" userId="S::amanda.clayton@ssaihq.com::f737b570-fd3f-4a44-b43d-fb2f4c4849a4" providerId="AD" clId="Web-{34C5B79F-005F-0000-A416-0354B69B6D1D}" dt="2021-03-25T16:23:17.484" v="42" actId="14100"/>
          <ac:spMkLst>
            <pc:docMk/>
            <pc:sldMk cId="397367546" sldId="322"/>
            <ac:spMk id="7" creationId="{48F0E481-5F2F-4E12-88AD-59EEB5EDE13B}"/>
          </ac:spMkLst>
        </pc:spChg>
        <pc:spChg chg="add del mod">
          <ac:chgData name="Amanda Clayton" userId="S::amanda.clayton@ssaihq.com::f737b570-fd3f-4a44-b43d-fb2f4c4849a4" providerId="AD" clId="Web-{34C5B79F-005F-0000-A416-0354B69B6D1D}" dt="2021-03-25T16:15:03.907" v="6"/>
          <ac:spMkLst>
            <pc:docMk/>
            <pc:sldMk cId="397367546" sldId="322"/>
            <ac:spMk id="24" creationId="{581D4B62-A67C-46D9-8A93-CF8D6240C69E}"/>
          </ac:spMkLst>
        </pc:spChg>
        <pc:spChg chg="mod">
          <ac:chgData name="Amanda Clayton" userId="S::amanda.clayton@ssaihq.com::f737b570-fd3f-4a44-b43d-fb2f4c4849a4" providerId="AD" clId="Web-{34C5B79F-005F-0000-A416-0354B69B6D1D}" dt="2021-03-25T16:22:23.888" v="40" actId="1076"/>
          <ac:spMkLst>
            <pc:docMk/>
            <pc:sldMk cId="397367546" sldId="322"/>
            <ac:spMk id="72" creationId="{94456969-3113-0448-8021-BE6B0531CFE7}"/>
          </ac:spMkLst>
        </pc:spChg>
        <pc:grpChg chg="mod">
          <ac:chgData name="Amanda Clayton" userId="S::amanda.clayton@ssaihq.com::f737b570-fd3f-4a44-b43d-fb2f4c4849a4" providerId="AD" clId="Web-{34C5B79F-005F-0000-A416-0354B69B6D1D}" dt="2021-03-25T16:14:50.141" v="4" actId="1076"/>
          <ac:grpSpMkLst>
            <pc:docMk/>
            <pc:sldMk cId="397367546" sldId="322"/>
            <ac:grpSpMk id="2" creationId="{9A8E4115-544A-F542-AE25-D05D35F71BA5}"/>
          </ac:grpSpMkLst>
        </pc:grpChg>
      </pc:sldChg>
    </pc:docChg>
  </pc:docChgLst>
  <pc:docChgLst>
    <pc:chgData name="Amanda Clayton" userId="S::amanda.clayton@ssaihq.com::f737b570-fd3f-4a44-b43d-fb2f4c4849a4" providerId="AD" clId="Web-{0BC6B79F-90CC-0000-A416-01EA3B8D5C3B}"/>
    <pc:docChg chg="modSld">
      <pc:chgData name="Amanda Clayton" userId="S::amanda.clayton@ssaihq.com::f737b570-fd3f-4a44-b43d-fb2f4c4849a4" providerId="AD" clId="Web-{0BC6B79F-90CC-0000-A416-01EA3B8D5C3B}" dt="2021-03-25T16:27:37.739" v="13" actId="1076"/>
      <pc:docMkLst>
        <pc:docMk/>
      </pc:docMkLst>
      <pc:sldChg chg="delSp modSp">
        <pc:chgData name="Amanda Clayton" userId="S::amanda.clayton@ssaihq.com::f737b570-fd3f-4a44-b43d-fb2f4c4849a4" providerId="AD" clId="Web-{0BC6B79F-90CC-0000-A416-01EA3B8D5C3B}" dt="2021-03-25T16:27:37.739" v="13" actId="1076"/>
        <pc:sldMkLst>
          <pc:docMk/>
          <pc:sldMk cId="397367546" sldId="322"/>
        </pc:sldMkLst>
        <pc:spChg chg="mod topLvl">
          <ac:chgData name="Amanda Clayton" userId="S::amanda.clayton@ssaihq.com::f737b570-fd3f-4a44-b43d-fb2f4c4849a4" providerId="AD" clId="Web-{0BC6B79F-90CC-0000-A416-01EA3B8D5C3B}" dt="2021-03-25T16:27:31.113" v="12" actId="688"/>
          <ac:spMkLst>
            <pc:docMk/>
            <pc:sldMk cId="397367546" sldId="322"/>
            <ac:spMk id="3" creationId="{AE4AD1DD-142B-C04F-ADC6-88AB7A19EBFC}"/>
          </ac:spMkLst>
        </pc:spChg>
        <pc:spChg chg="mod topLvl">
          <ac:chgData name="Amanda Clayton" userId="S::amanda.clayton@ssaihq.com::f737b570-fd3f-4a44-b43d-fb2f4c4849a4" providerId="AD" clId="Web-{0BC6B79F-90CC-0000-A416-01EA3B8D5C3B}" dt="2021-03-25T16:27:37.739" v="13" actId="1076"/>
          <ac:spMkLst>
            <pc:docMk/>
            <pc:sldMk cId="397367546" sldId="322"/>
            <ac:spMk id="72" creationId="{94456969-3113-0448-8021-BE6B0531CFE7}"/>
          </ac:spMkLst>
        </pc:spChg>
        <pc:grpChg chg="del">
          <ac:chgData name="Amanda Clayton" userId="S::amanda.clayton@ssaihq.com::f737b570-fd3f-4a44-b43d-fb2f4c4849a4" providerId="AD" clId="Web-{0BC6B79F-90CC-0000-A416-01EA3B8D5C3B}" dt="2021-03-25T16:25:45.064" v="0"/>
          <ac:grpSpMkLst>
            <pc:docMk/>
            <pc:sldMk cId="397367546" sldId="322"/>
            <ac:grpSpMk id="6" creationId="{1B8320ED-BDEC-6B40-93D5-0971303DC9CC}"/>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www.devpedia.developexchange.com/dp/index.php?title=List_of_Satellite_Picture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www.devpedia.developexchange.com/dp/index.php?title=List_of_Satellite_Picture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www.devpedia.developexchange.com/dp/index.php?title=List_of_Satellite_Picture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4" Type="http://schemas.openxmlformats.org/officeDocument/2006/relationships/hyperlink" Target="https://www.kissclipart.com/icon-clipart-computer-icons-market-research-8u9ax4/"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www.devpedia.developexchange.com/dp/index.php?title=List_of_Satellite_Picture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www.devpedia.developexchange.com/dp/index.php?title=List_of_Satellite_Picture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photolib.noaa.gov/bigs/fish1880.jpg"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entury Gothic"/>
              </a:rPr>
              <a:t>To best capture estuarine dynamics, we used 3 different satellites and their associated sensors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entury Gothic"/>
              </a:rPr>
              <a:t>We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entury Gothic"/>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a:latin typeface="Century Gothic"/>
              </a:rPr>
              <a:t>Landsat 8 OLI  provided more flexibility in image selection and was an important component in turbidity analysis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a:latin typeface="Century Gothic"/>
              </a:rPr>
              <a:t>Sentinel-2 MSI was essential in getting high resolution imagery for mouth state and health assessments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a:latin typeface="Century Gothic"/>
              </a:rPr>
              <a:t>Sentinel-1 C-band was used to capture estuary inundation extent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highlight>
                  <a:srgbClr val="FFFF00"/>
                </a:highlight>
                <a:latin typeface="Century Gothic"/>
              </a:rPr>
              <a:t>With these satellites and data availability in mind, we set the study period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entury Gothic"/>
              </a:rPr>
              <a:t>2018 – Present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entury Gothic"/>
              </a:rPr>
              <a:t>In this presentation, we focus on September 2019 to March 2020 in Navarro River Estuary,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entury Gothic"/>
              </a:rPr>
              <a:t>We chose this study period because our partners were able to provide us with recent in-situ water logger data for verification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Information Below ------------------------------</a:t>
            </a:r>
            <a:endParaRPr lang="en-US" sz="1200">
              <a:solidFill>
                <a:schemeClr val="tx1"/>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Century Gothic"/>
              </a:rPr>
              <a:t>Image Credit: </a:t>
            </a:r>
            <a:r>
              <a:rPr lang="en-US" sz="1200">
                <a:solidFill>
                  <a:srgbClr val="0563C1"/>
                </a:solidFill>
                <a:latin typeface="Century Gothic"/>
              </a:rPr>
              <a:t>NASA, ESA</a:t>
            </a:r>
            <a:endParaRPr lang="en-US" sz="1200">
              <a:solidFill>
                <a:schemeClr val="tx1"/>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Century Gothic"/>
              </a:rPr>
              <a:t>Image Source: </a:t>
            </a:r>
            <a:r>
              <a:rPr lang="en-US">
                <a:solidFill>
                  <a:srgbClr val="0563C1"/>
                </a:solidFill>
                <a:hlinkClick r:id="rId3" tooltip="https://www.devpedia.developexchange.com/dp/index.php?title=list_of_satellite_pictures">
                  <a:extLst>
                    <a:ext uri="{A12FA001-AC4F-418D-AE19-62706E023703}">
                      <ahyp:hlinkClr xmlns:ahyp="http://schemas.microsoft.com/office/drawing/2018/hyperlinkcolor" xmlns="" val="tx"/>
                    </a:ext>
                  </a:extLst>
                </a:hlinkClick>
              </a:rPr>
              <a:t>https://www.devpedia.developexchange.com/dp/index.php?title=List_of_Satellite_Pictures</a:t>
            </a:r>
            <a:endParaRPr lang="en-US" sz="1200">
              <a:latin typeface="Century Gothic"/>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3678577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Defining the study are for our six study sites was crucial for a crisp analysis that excluded noise from the surrounding landscape</a:t>
            </a:r>
          </a:p>
          <a:p>
            <a:endParaRPr lang="en-US"/>
          </a:p>
          <a:p>
            <a:r>
              <a:rPr lang="en-US"/>
              <a:t>We utilized the USFS National Wetland Inventory (NWI) as a baseline designation of estuaries and the USGS 3D Elevation Project to include areas of potential inundation </a:t>
            </a:r>
          </a:p>
          <a:p>
            <a:endParaRPr lang="en-US"/>
          </a:p>
          <a:p>
            <a:pPr marL="228600" indent="-228600">
              <a:buAutoNum type="arabicPeriod"/>
            </a:pPr>
            <a:r>
              <a:rPr lang="en-US"/>
              <a:t>We clipped the USFS NWI to our 6 study sites</a:t>
            </a:r>
            <a:br>
              <a:rPr lang="en-US"/>
            </a:br>
            <a:r>
              <a:rPr lang="en-US"/>
              <a:t>	Why = for ease of processing</a:t>
            </a:r>
          </a:p>
          <a:p>
            <a:pPr marL="228600" indent="-228600">
              <a:buAutoNum type="arabicPeriod"/>
            </a:pPr>
            <a:r>
              <a:rPr lang="en-US"/>
              <a:t>Then expanded the NWI with the USGS 3DEP DEMs with a 1 m resolution at a threshold of 5 m</a:t>
            </a:r>
            <a:br>
              <a:rPr lang="en-US"/>
            </a:br>
            <a:r>
              <a:rPr lang="en-US"/>
              <a:t>	Why = this captured potentially inundated areas in a repeatable manner</a:t>
            </a:r>
          </a:p>
          <a:p>
            <a:pPr marL="228600" indent="-228600">
              <a:buAutoNum type="arabicPeriod"/>
            </a:pPr>
            <a:r>
              <a:rPr lang="en-US"/>
              <a:t>A buffer extended 2,000 m into ocean</a:t>
            </a:r>
            <a:br>
              <a:rPr lang="en-US"/>
            </a:br>
            <a:r>
              <a:rPr lang="en-US"/>
              <a:t>	Why = to capture ocean interactions that are essential to estuary ecosystem functioning (ex. sediment plumes)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a:p>
          <a:p>
            <a:pPr marL="228600" indent="-228600">
              <a:buAutoNum type="arabicPeriod"/>
            </a:pPr>
            <a:r>
              <a:rPr lang="en-US"/>
              <a:t>These shapefiles were then placed into GEE for further processing </a:t>
            </a:r>
          </a:p>
          <a:p>
            <a:pPr marL="228600" indent="-228600">
              <a:buAutoNum type="arabicPeriod"/>
            </a:pPr>
            <a:endParaRPr lang="en-US"/>
          </a:p>
          <a:p>
            <a:pPr marL="228600" indent="-228600">
              <a:buAutoNum type="arabicPeriod"/>
            </a:pPr>
            <a:endParaRPr lang="en-US"/>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252013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563C1"/>
                </a:solidFill>
              </a:rPr>
              <a:t>We assessed estuary mouth conditions using Landsat 8 and Sentinel 2 imagery processed in Google Earth Engine</a:t>
            </a:r>
          </a:p>
          <a:p>
            <a:pPr marL="171450" indent="-171450">
              <a:buFont typeface="Arial" panose="020B0604020202020204" pitchFamily="34" charset="0"/>
              <a:buChar char="•"/>
              <a:defRPr/>
            </a:pPr>
            <a:r>
              <a:rPr lang="en-US">
                <a:solidFill>
                  <a:srgbClr val="0563C1"/>
                </a:solidFill>
              </a:rPr>
              <a:t>Google Earth Engine was our platform of choice because we wanted to take advantage of it’s comprehensive database of free satellite imagery and cloud computing technology</a:t>
            </a:r>
            <a:endParaRPr lang="en-US">
              <a:solidFill>
                <a:srgbClr val="0563C1"/>
              </a:solidFill>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563C1"/>
                </a:solidFill>
              </a:rPr>
              <a:t>GEE allowed us to create an accessible and free tool that could help automate the process of estuary monitoring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563C1"/>
                </a:solidFill>
              </a:rPr>
              <a:t>A Normalized difference water index was created and an NDWI threshold was created to identify water pixels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563C1"/>
                </a:solidFill>
              </a:rPr>
              <a:t>To determine whether an estuary mouth was opened or closed, we use a GEE function to determine if water from the estuary was connected to the open ocean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Information Below ------------------------------</a:t>
            </a:r>
            <a:endParaRPr lang="en-US" sz="1200">
              <a:solidFill>
                <a:schemeClr val="tx1"/>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Century Gothic"/>
              </a:rPr>
              <a:t>Image Credit: </a:t>
            </a:r>
            <a:r>
              <a:rPr lang="en-US" sz="1200">
                <a:solidFill>
                  <a:srgbClr val="0563C1"/>
                </a:solidFill>
                <a:latin typeface="Century Gothic"/>
              </a:rPr>
              <a:t>NASA, ESA</a:t>
            </a:r>
            <a:endParaRPr lang="en-US" sz="1200">
              <a:solidFill>
                <a:schemeClr val="tx1"/>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Century Gothic"/>
              </a:rPr>
              <a:t>Image Source: </a:t>
            </a:r>
            <a:r>
              <a:rPr lang="en-US">
                <a:solidFill>
                  <a:srgbClr val="0563C1"/>
                </a:solidFill>
                <a:hlinkClick r:id="rId3" tooltip="https://www.devpedia.developexchange.com/dp/index.php?title=list_of_satellite_pictures">
                  <a:extLst>
                    <a:ext uri="{A12FA001-AC4F-418D-AE19-62706E023703}">
                      <ahyp:hlinkClr xmlns:ahyp="http://schemas.microsoft.com/office/drawing/2018/hyperlinkcolor" xmlns="" val="tx"/>
                    </a:ext>
                  </a:extLst>
                </a:hlinkClick>
              </a:rPr>
              <a:t>https://www.devpedia.developexchange.com/dp/index.php?title=List_of_Satellite_Pictures</a:t>
            </a:r>
            <a:endParaRPr lang="en-US" sz="1200">
              <a:latin typeface="Century Gothic"/>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359004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determine estuary inundation extent we took 2 approaches using Sentinel 1 and 2.</a:t>
            </a:r>
          </a:p>
          <a:p>
            <a:endParaRPr lang="en-US">
              <a:cs typeface="Calibri"/>
            </a:endParaRPr>
          </a:p>
          <a:p>
            <a:r>
              <a:rPr lang="en-US">
                <a:cs typeface="Calibri"/>
              </a:rPr>
              <a:t>We looked at both Sentinel 1 and 2 because we wanted to </a:t>
            </a:r>
          </a:p>
          <a:p>
            <a:pPr marL="228600" indent="-228600">
              <a:buAutoNum type="arabicPeriod"/>
            </a:pPr>
            <a:r>
              <a:rPr lang="en-US">
                <a:cs typeface="Calibri"/>
              </a:rPr>
              <a:t>Increase temporal resolution</a:t>
            </a:r>
          </a:p>
          <a:p>
            <a:pPr marL="228600" indent="-228600">
              <a:buAutoNum type="arabicPeriod"/>
            </a:pPr>
            <a:r>
              <a:rPr lang="en-US">
                <a:cs typeface="Calibri"/>
              </a:rPr>
              <a:t>Sentinel-2 code was already drafted in estuary mouth state detection</a:t>
            </a:r>
          </a:p>
          <a:p>
            <a:pPr marL="228600" indent="-228600">
              <a:buAutoNum type="arabicPeriod"/>
            </a:pPr>
            <a:r>
              <a:rPr lang="en-US">
                <a:cs typeface="Calibri"/>
              </a:rPr>
              <a:t>SAR approach for inundation widely used and respected</a:t>
            </a:r>
          </a:p>
          <a:p>
            <a:pPr marL="228600" indent="-228600">
              <a:buAutoNum type="arabicPeriod"/>
            </a:pPr>
            <a:endParaRPr lang="en-US">
              <a:cs typeface="Calibri"/>
            </a:endParaRPr>
          </a:p>
          <a:p>
            <a:pPr marL="0" indent="0">
              <a:buNone/>
            </a:pPr>
            <a:r>
              <a:rPr lang="en-US">
                <a:cs typeface="Calibri"/>
              </a:rPr>
              <a:t>For Sentinel-2 …</a:t>
            </a:r>
          </a:p>
          <a:p>
            <a:pPr marL="171450" indent="-171450">
              <a:buFont typeface="Arial" panose="020B0604020202020204" pitchFamily="34" charset="0"/>
              <a:buChar char="•"/>
            </a:pPr>
            <a:r>
              <a:rPr lang="en-US">
                <a:cs typeface="Calibri"/>
              </a:rPr>
              <a:t>Clouds were filter based on the percent of clouds within the estuary </a:t>
            </a:r>
            <a:r>
              <a:rPr lang="en-US" err="1">
                <a:cs typeface="Calibri"/>
              </a:rPr>
              <a:t>aoi</a:t>
            </a:r>
            <a:r>
              <a:rPr lang="en-US">
                <a:cs typeface="Calibri"/>
              </a:rPr>
              <a:t>,</a:t>
            </a:r>
          </a:p>
          <a:p>
            <a:pPr marL="171450" indent="-171450">
              <a:buFont typeface="Arial" panose="020B0604020202020204" pitchFamily="34" charset="0"/>
              <a:buChar char="•"/>
            </a:pPr>
            <a:r>
              <a:rPr lang="en-US">
                <a:cs typeface="Calibri"/>
              </a:rPr>
              <a:t>For images that went through the cloud filter we then calculated NDWI and created a binary of water or non-water pixels at a threshold of 0.15</a:t>
            </a:r>
          </a:p>
          <a:p>
            <a:pPr marL="171450" indent="-171450">
              <a:buFont typeface="Arial" panose="020B0604020202020204" pitchFamily="34" charset="0"/>
              <a:buChar char="•"/>
            </a:pPr>
            <a:r>
              <a:rPr lang="en-US">
                <a:cs typeface="Calibri"/>
              </a:rPr>
              <a:t>We then examined change in water pixels </a:t>
            </a:r>
          </a:p>
          <a:p>
            <a:endParaRPr lang="en-US">
              <a:cs typeface="Calibri"/>
            </a:endParaRPr>
          </a:p>
          <a:p>
            <a:r>
              <a:rPr lang="en-US">
                <a:cs typeface="Calibri"/>
              </a:rPr>
              <a:t>For Sentinel-1 the process was similar…</a:t>
            </a:r>
          </a:p>
          <a:p>
            <a:pPr marL="171450" indent="-171450">
              <a:buFont typeface="Arial" panose="020B0604020202020204" pitchFamily="34" charset="0"/>
              <a:buChar char="•"/>
            </a:pPr>
            <a:r>
              <a:rPr lang="en-US">
                <a:cs typeface="Calibri"/>
              </a:rPr>
              <a:t>No challenges with clouds</a:t>
            </a:r>
          </a:p>
          <a:p>
            <a:pPr marL="171450" indent="-171450">
              <a:buFont typeface="Arial" panose="020B0604020202020204" pitchFamily="34" charset="0"/>
              <a:buChar char="•"/>
            </a:pPr>
            <a:r>
              <a:rPr lang="en-US">
                <a:cs typeface="Calibri"/>
              </a:rPr>
              <a:t>Using VV, VH, VV/VH we then created a threshold of water and non-water</a:t>
            </a:r>
          </a:p>
          <a:p>
            <a:pPr marL="171450" indent="-171450">
              <a:buFont typeface="Arial" panose="020B0604020202020204" pitchFamily="34" charset="0"/>
              <a:buChar char="•"/>
            </a:pPr>
            <a:r>
              <a:rPr lang="en-US">
                <a:cs typeface="Calibri"/>
              </a:rPr>
              <a:t>We then examined change in water pixels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Information Below ------------------------------</a:t>
            </a:r>
            <a:endParaRPr lang="en-US" sz="1200">
              <a:solidFill>
                <a:schemeClr val="tx1"/>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Century Gothic"/>
              </a:rPr>
              <a:t>Image Credit: </a:t>
            </a:r>
            <a:r>
              <a:rPr lang="en-US" sz="1200">
                <a:solidFill>
                  <a:srgbClr val="0563C1"/>
                </a:solidFill>
                <a:latin typeface="Century Gothic"/>
              </a:rPr>
              <a:t>NASA, ESA</a:t>
            </a:r>
            <a:endParaRPr lang="en-US" sz="1200">
              <a:solidFill>
                <a:schemeClr val="tx1"/>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Century Gothic"/>
              </a:rPr>
              <a:t>Image Source: </a:t>
            </a:r>
            <a:r>
              <a:rPr lang="en-US">
                <a:solidFill>
                  <a:srgbClr val="0563C1"/>
                </a:solidFill>
                <a:hlinkClick r:id="rId3" tooltip="https://www.devpedia.developexchange.com/dp/index.php?title=list_of_satellite_pictures">
                  <a:extLst>
                    <a:ext uri="{A12FA001-AC4F-418D-AE19-62706E023703}">
                      <ahyp:hlinkClr xmlns:ahyp="http://schemas.microsoft.com/office/drawing/2018/hyperlinkcolor" xmlns="" val="tx"/>
                    </a:ext>
                  </a:extLst>
                </a:hlinkClick>
              </a:rPr>
              <a:t>https://www.devpedia.developexchange.com/dp/index.php?title=List_of_Satellite_Pictures</a:t>
            </a:r>
            <a:endParaRPr lang="en-US" sz="1200">
              <a:latin typeface="Century Gothic"/>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3102310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563C1"/>
                </a:solidFill>
              </a:rPr>
              <a:t>To get create our turbidity product, we utilized an algorithm take utilizes the red band on Landsat 8 and Sentinel-2 to create a turbidity layer in Google Earth Engine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563C1"/>
                </a:solidFill>
              </a:rPr>
              <a:t>This algorithm was developed during a previous effort from graduate students Sol Kim, Rafael Grillo Avila, and </a:t>
            </a:r>
            <a:r>
              <a:rPr lang="en-US" err="1">
                <a:solidFill>
                  <a:srgbClr val="0563C1"/>
                </a:solidFill>
              </a:rPr>
              <a:t>Xiaowei</a:t>
            </a:r>
            <a:r>
              <a:rPr lang="en-US">
                <a:solidFill>
                  <a:srgbClr val="0563C1"/>
                </a:solidFill>
              </a:rPr>
              <a:t> Wang from UC Berkeley under the guidance of our science advisor Christine Lee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563C1"/>
                </a:solidFill>
              </a:rPr>
              <a:t>It has been utilized effectively in previous DEVELOP projects that looked at monitoring water quality off the coasts of Belize and Honduras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563C1"/>
                </a:solidFill>
              </a:rPr>
              <a:t>The algorithm was further calibrated using in-situ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0563C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Information Below ------------------------------</a:t>
            </a:r>
            <a:endParaRPr lang="en-US">
              <a:solidFill>
                <a:srgbClr val="0563C1"/>
              </a:solidFill>
            </a:endParaRPr>
          </a:p>
          <a:p>
            <a:r>
              <a:rPr lang="en-US"/>
              <a:t>Image Credit: NASA, ESA, </a:t>
            </a:r>
            <a:r>
              <a:rPr lang="en-US">
                <a:solidFill>
                  <a:srgbClr val="0563C1"/>
                </a:solidFill>
              </a:rPr>
              <a:t>Cogwheel: created in Power Point, Clipart</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Source: </a:t>
            </a:r>
            <a:r>
              <a:rPr lang="en-US">
                <a:solidFill>
                  <a:srgbClr val="0563C1"/>
                </a:solidFill>
                <a:hlinkClick r:id="rId3" tooltip="https://www.devpedia.developexchange.com/dp/index.php?title=list_of_satellite_pictures">
                  <a:extLst>
                    <a:ext uri="{A12FA001-AC4F-418D-AE19-62706E023703}">
                      <ahyp:hlinkClr xmlns:ahyp="http://schemas.microsoft.com/office/drawing/2018/hyperlinkcolor" xmlns="" val="tx"/>
                    </a:ext>
                  </a:extLst>
                </a:hlinkClick>
              </a:rPr>
              <a:t>https://www.devpedia.developexchange.com/dp/index.php?title=List_of_Satellite_Pictures</a:t>
            </a:r>
            <a:r>
              <a:rPr lang="en-US">
                <a:solidFill>
                  <a:srgbClr val="0563C1"/>
                </a:solidFill>
              </a:rPr>
              <a:t>, </a:t>
            </a:r>
            <a:r>
              <a:rPr lang="en-US" sz="1200" u="sng">
                <a:solidFill>
                  <a:schemeClr val="hlink"/>
                </a:solidFill>
                <a:latin typeface="Arial"/>
                <a:ea typeface="Arial"/>
                <a:cs typeface="Arial"/>
                <a:sym typeface="Arial"/>
                <a:hlinkClick r:id="rId4"/>
              </a:rPr>
              <a:t>https://www.kissclipart.com/icon-clipart-computer-icons-market-research-8u9ax4/</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0563C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875661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563C1"/>
                </a:solidFill>
              </a:rPr>
              <a:t>For chlorophyll a we created a normalized difference chlorophyll index layer with Sentinel-2 imagery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563C1"/>
                </a:solidFill>
              </a:rPr>
              <a:t>We were limited to sentinel-2 imagery because NDCI requires the use of a sensor that captures values in the red edge range which Landsat 8 was lacking.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563C1"/>
                </a:solidFill>
              </a:rPr>
              <a:t>We then applied an algorithm that used NDCI values that takes in NDCI values as parameters and converts to chlorophyll concentration in mg per cubic meter.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solidFill>
                <a:srgbClr val="0563C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Information Below ------------------------------</a:t>
            </a:r>
          </a:p>
          <a:p>
            <a:r>
              <a:rPr lang="en-US"/>
              <a:t>Image Credit: NASA, ESA, </a:t>
            </a:r>
            <a:r>
              <a:rPr lang="en-US">
                <a:solidFill>
                  <a:srgbClr val="0563C1"/>
                </a:solidFill>
              </a:rPr>
              <a:t>Cogwheel: created in Power Point</a:t>
            </a:r>
          </a:p>
          <a:p>
            <a:r>
              <a:rPr lang="en-US"/>
              <a:t>Image Source: </a:t>
            </a:r>
            <a:r>
              <a:rPr lang="en-US">
                <a:solidFill>
                  <a:srgbClr val="0563C1"/>
                </a:solidFill>
                <a:hlinkClick r:id="rId3" tooltip="https://www.devpedia.developexchange.com/dp/index.php?title=list_of_satellite_pictures">
                  <a:extLst>
                    <a:ext uri="{A12FA001-AC4F-418D-AE19-62706E023703}">
                      <ahyp:hlinkClr xmlns:ahyp="http://schemas.microsoft.com/office/drawing/2018/hyperlinkcolor" xmlns="" val="tx"/>
                    </a:ext>
                  </a:extLst>
                </a:hlinkClick>
              </a:rPr>
              <a:t>https://www.devpedia.developexchange.com/dp/index.php?title=List_of_Satellite_Pictures</a:t>
            </a:r>
            <a:r>
              <a:rPr lang="en-US">
                <a:solidFill>
                  <a:srgbClr val="0563C1"/>
                </a:solidFill>
              </a:rPr>
              <a:t>,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234296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Lastly for the water quality metrics we applied an algorithm to look at colored dissolved organic matter (CDOM) using bands 3 and 5 for Sentinel-2 imagery</a:t>
            </a:r>
          </a:p>
          <a:p>
            <a:pPr marL="171450" indent="-171450">
              <a:buFontTx/>
              <a:buChar char="-"/>
            </a:pPr>
            <a:endParaRPr lang="en-US"/>
          </a:p>
          <a:p>
            <a:pPr marL="171450" indent="-171450">
              <a:buFontTx/>
              <a:buChar cha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Information Below ------------------------------</a:t>
            </a:r>
          </a:p>
          <a:p>
            <a:r>
              <a:rPr lang="en-US"/>
              <a:t>Image Credit: NASA, ESA, </a:t>
            </a:r>
            <a:r>
              <a:rPr lang="en-US">
                <a:solidFill>
                  <a:srgbClr val="0563C1"/>
                </a:solidFill>
              </a:rPr>
              <a:t>Cogwheel: created in Power Point</a:t>
            </a:r>
          </a:p>
          <a:p>
            <a:r>
              <a:rPr lang="en-US"/>
              <a:t>Image Source: </a:t>
            </a:r>
            <a:r>
              <a:rPr lang="en-US">
                <a:solidFill>
                  <a:srgbClr val="0563C1"/>
                </a:solidFill>
                <a:hlinkClick r:id="rId3" tooltip="https://www.devpedia.developexchange.com/dp/index.php?title=list_of_satellite_pictures">
                  <a:extLst>
                    <a:ext uri="{A12FA001-AC4F-418D-AE19-62706E023703}">
                      <ahyp:hlinkClr xmlns:ahyp="http://schemas.microsoft.com/office/drawing/2018/hyperlinkcolor" xmlns="" val="tx"/>
                    </a:ext>
                  </a:extLst>
                </a:hlinkClick>
              </a:rPr>
              <a:t>https://www.devpedia.developexchange.com/dp/index.php?title=List_of_Satellite_Pictures</a:t>
            </a:r>
            <a:r>
              <a:rPr lang="en-US">
                <a:solidFill>
                  <a:srgbClr val="0563C1"/>
                </a:solidFill>
              </a:rPr>
              <a:t>,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2386801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rgbClr val="54AEB2"/>
              </a:buClr>
              <a:buFontTx/>
              <a:buNone/>
              <a:defRPr/>
            </a:pPr>
            <a:r>
              <a:rPr lang="en-US" sz="1200">
                <a:latin typeface="Century Gothic"/>
              </a:rPr>
              <a:t>Our following results are structured by image availability </a:t>
            </a:r>
          </a:p>
          <a:p>
            <a:pPr marL="171450" indent="-171450">
              <a:buClr>
                <a:srgbClr val="54AEB2"/>
              </a:buClr>
              <a:buFont typeface="Arial" panose="020B0604020202020204" pitchFamily="34" charset="0"/>
              <a:buChar char="•"/>
              <a:defRPr/>
            </a:pPr>
            <a:endParaRPr lang="en-US" sz="1200">
              <a:latin typeface="Century Gothic"/>
            </a:endParaRPr>
          </a:p>
          <a:p>
            <a:pPr marL="171450" indent="-171450">
              <a:buClr>
                <a:srgbClr val="54AEB2"/>
              </a:buClr>
              <a:buFont typeface="Arial" panose="020B0604020202020204" pitchFamily="34" charset="0"/>
              <a:buChar char="•"/>
              <a:defRPr/>
            </a:pPr>
            <a:r>
              <a:rPr lang="en-US" sz="1200">
                <a:latin typeface="Century Gothic"/>
              </a:rPr>
              <a:t>Sentinel-2 spatial resolution (10 m) was well-suited to assess estuaries of all sizes</a:t>
            </a:r>
          </a:p>
          <a:p>
            <a:pPr marL="171450" marR="0" lvl="0" indent="-171450" algn="l" defTabSz="914400" rtl="0" eaLnBrk="1" fontAlgn="auto" latinLnBrk="0" hangingPunct="1">
              <a:lnSpc>
                <a:spcPct val="100000"/>
              </a:lnSpc>
              <a:spcBef>
                <a:spcPts val="0"/>
              </a:spcBef>
              <a:spcAft>
                <a:spcPts val="0"/>
              </a:spcAft>
              <a:buClr>
                <a:srgbClr val="54AEB2"/>
              </a:buClr>
              <a:buSzTx/>
              <a:buFont typeface="Arial" panose="020B0604020202020204" pitchFamily="34" charset="0"/>
              <a:buChar char="•"/>
              <a:tabLst/>
              <a:defRPr/>
            </a:pPr>
            <a:r>
              <a:rPr lang="en-US" sz="1200">
                <a:latin typeface="Century Gothic"/>
              </a:rPr>
              <a:t>Landsat 8 spatial resolution (30 m) was too coarse for smaller estuaries </a:t>
            </a:r>
          </a:p>
          <a:p>
            <a:pPr marL="171450" indent="-171450">
              <a:buClr>
                <a:srgbClr val="54AEB2"/>
              </a:buClr>
              <a:buFont typeface="Arial" panose="020B0604020202020204" pitchFamily="34" charset="0"/>
              <a:buChar char="•"/>
              <a:defRPr/>
            </a:pPr>
            <a:r>
              <a:rPr lang="en-US" sz="1200">
                <a:latin typeface="Century Gothic"/>
              </a:rPr>
              <a:t>Sensor impacts temporal resolution and overall accuracy, important to capture mouth opening and closure and resulting changes in health metrics</a:t>
            </a:r>
          </a:p>
          <a:p>
            <a:pPr marL="342900" indent="-342900">
              <a:buClr>
                <a:srgbClr val="54AEB2"/>
              </a:buClr>
              <a:buFont typeface="Arial" panose="020B0604020202020204" pitchFamily="34" charset="0"/>
              <a:buChar char="•"/>
              <a:defRPr/>
            </a:pPr>
            <a:endParaRPr lang="en-US" sz="1200">
              <a:latin typeface="Century Gothic"/>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2533616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the chart we produce from our GEE code of Navarro River Estuary </a:t>
            </a:r>
          </a:p>
          <a:p>
            <a:endParaRPr lang="en-US">
              <a:cs typeface="Calibri"/>
            </a:endParaRPr>
          </a:p>
          <a:p>
            <a:r>
              <a:rPr lang="en-US">
                <a:cs typeface="Calibri"/>
              </a:rPr>
              <a:t>To familiarize you to the chart…</a:t>
            </a:r>
          </a:p>
          <a:p>
            <a:pPr marL="171450" indent="-171450">
              <a:buFont typeface="Arial" panose="020B0604020202020204" pitchFamily="34" charset="0"/>
              <a:buChar char="•"/>
            </a:pPr>
            <a:r>
              <a:rPr lang="en-US">
                <a:cs typeface="Calibri"/>
              </a:rPr>
              <a:t>On the X axis we have dates, which span from just before October 2019 to just after February 2020</a:t>
            </a:r>
          </a:p>
          <a:p>
            <a:pPr marL="171450" indent="-171450">
              <a:buFont typeface="Arial" panose="020B0604020202020204" pitchFamily="34" charset="0"/>
              <a:buChar char="•"/>
            </a:pPr>
            <a:r>
              <a:rPr lang="en-US">
                <a:cs typeface="Calibri"/>
              </a:rPr>
              <a:t>On the Y axis we have mouth state if it is open or closed</a:t>
            </a:r>
          </a:p>
          <a:p>
            <a:pPr marL="171450" indent="-171450">
              <a:buFont typeface="Arial" panose="020B0604020202020204" pitchFamily="34" charset="0"/>
              <a:buChar char="•"/>
            </a:pPr>
            <a:r>
              <a:rPr lang="en-US">
                <a:cs typeface="Calibri"/>
              </a:rPr>
              <a:t>Every dot is a single image that made it through our cloud filter  </a:t>
            </a:r>
          </a:p>
          <a:p>
            <a:pPr marL="171450" indent="-171450">
              <a:buFont typeface="Arial" panose="020B0604020202020204" pitchFamily="34" charset="0"/>
              <a:buChar char="•"/>
            </a:pPr>
            <a:r>
              <a:rPr lang="en-US">
                <a:cs typeface="Calibri"/>
              </a:rPr>
              <a:t>The light blue asterisks is a breach event as suggested by in-situ-data on </a:t>
            </a:r>
            <a:r>
              <a:rPr lang="en-US" err="1">
                <a:cs typeface="Calibri"/>
              </a:rPr>
              <a:t>Feburary</a:t>
            </a:r>
            <a:r>
              <a:rPr lang="en-US">
                <a:cs typeface="Calibri"/>
              </a:rPr>
              <a:t> 11</a:t>
            </a:r>
            <a:r>
              <a:rPr lang="en-US" baseline="30000">
                <a:cs typeface="Calibri"/>
              </a:rPr>
              <a:t>th</a:t>
            </a:r>
            <a:r>
              <a:rPr lang="en-US">
                <a:cs typeface="Calibri"/>
              </a:rPr>
              <a:t> , 2020</a:t>
            </a:r>
          </a:p>
          <a:p>
            <a:endParaRPr lang="en-US">
              <a:cs typeface="Calibri"/>
            </a:endParaRPr>
          </a:p>
          <a:p>
            <a:r>
              <a:rPr lang="en-US">
                <a:cs typeface="Calibri"/>
              </a:rPr>
              <a:t>On this chart we want to focus specifically on…</a:t>
            </a:r>
          </a:p>
          <a:p>
            <a:pPr marL="171450" indent="-171450">
              <a:buFont typeface="Arial" panose="020B0604020202020204" pitchFamily="34" charset="0"/>
              <a:buChar char="•"/>
            </a:pPr>
            <a:r>
              <a:rPr lang="en-US">
                <a:cs typeface="Calibri"/>
              </a:rPr>
              <a:t>Image on February 7</a:t>
            </a:r>
            <a:r>
              <a:rPr lang="en-US" baseline="30000">
                <a:cs typeface="Calibri"/>
              </a:rPr>
              <a:t>th</a:t>
            </a:r>
            <a:r>
              <a:rPr lang="en-US">
                <a:cs typeface="Calibri"/>
              </a:rPr>
              <a:t> code finds as closed</a:t>
            </a:r>
          </a:p>
          <a:p>
            <a:pPr marL="171450" indent="-171450">
              <a:buFont typeface="Arial" panose="020B0604020202020204" pitchFamily="34" charset="0"/>
              <a:buChar char="•"/>
            </a:pPr>
            <a:r>
              <a:rPr lang="en-US">
                <a:cs typeface="Calibri"/>
              </a:rPr>
              <a:t>Image on February 17</a:t>
            </a:r>
            <a:r>
              <a:rPr lang="en-US" baseline="30000">
                <a:cs typeface="Calibri"/>
              </a:rPr>
              <a:t>th</a:t>
            </a:r>
            <a:r>
              <a:rPr lang="en-US">
                <a:cs typeface="Calibri"/>
              </a:rPr>
              <a:t> code finds as open</a:t>
            </a:r>
          </a:p>
          <a:p>
            <a:pPr marL="171450" indent="-171450">
              <a:buFont typeface="Arial" panose="020B0604020202020204" pitchFamily="34" charset="0"/>
              <a:buChar char="•"/>
            </a:pPr>
            <a:r>
              <a:rPr lang="en-US">
                <a:cs typeface="Calibri"/>
              </a:rPr>
              <a:t>This change from closed to open, a breach!, is supported from in-situ water log data </a:t>
            </a:r>
          </a:p>
          <a:p>
            <a:pPr marL="171450" indent="-171450">
              <a:buFont typeface="Arial" panose="020B0604020202020204" pitchFamily="34" charset="0"/>
              <a:buChar cha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Base Map: Google Earth Engine Imagery Base </a:t>
            </a:r>
            <a:r>
              <a:rPr lang="en-US" sz="1200" b="0" i="0" kern="1200">
                <a:solidFill>
                  <a:schemeClr val="tx1"/>
                </a:solidFill>
                <a:effectLst/>
                <a:latin typeface="+mn-lt"/>
                <a:ea typeface="+mn-ea"/>
                <a:cs typeface="+mn-cs"/>
              </a:rPr>
              <a:t>Source:@2021, Maxar Technologies, USDA Farm Service Agency</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2253142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cs typeface="Calibri"/>
              </a:rPr>
              <a:t>Following the dates of the 2 images from the previous slide (Feb 7</a:t>
            </a:r>
            <a:r>
              <a:rPr lang="en-US" baseline="30000">
                <a:cs typeface="Calibri"/>
              </a:rPr>
              <a:t>th</a:t>
            </a:r>
            <a:r>
              <a:rPr lang="en-US">
                <a:cs typeface="Calibri"/>
              </a:rPr>
              <a:t> and 17</a:t>
            </a:r>
            <a:r>
              <a:rPr lang="en-US" baseline="30000">
                <a:cs typeface="Calibri"/>
              </a:rPr>
              <a:t>th</a:t>
            </a:r>
            <a:r>
              <a:rPr lang="en-US">
                <a:cs typeface="Calibri"/>
              </a:rPr>
              <a:t>) we can also examined inundation extent... </a:t>
            </a:r>
          </a:p>
          <a:p>
            <a:pPr marL="171450" indent="-171450">
              <a:buFont typeface="Arial" panose="020B0604020202020204" pitchFamily="34" charset="0"/>
              <a:buChar char="•"/>
            </a:pPr>
            <a:r>
              <a:rPr lang="en-US">
                <a:cs typeface="Calibri"/>
              </a:rPr>
              <a:t>In these images we are looking at a NDWI binary of blue being water and black being non-water </a:t>
            </a:r>
          </a:p>
          <a:p>
            <a:pPr marL="171450" indent="-171450">
              <a:buFont typeface="Arial" panose="020B0604020202020204" pitchFamily="34" charset="0"/>
              <a:buChar char="•"/>
            </a:pPr>
            <a:r>
              <a:rPr lang="en-US">
                <a:cs typeface="Calibri"/>
              </a:rPr>
              <a:t>On Feb 7</a:t>
            </a:r>
            <a:r>
              <a:rPr lang="en-US" baseline="30000">
                <a:cs typeface="Calibri"/>
              </a:rPr>
              <a:t>th</a:t>
            </a:r>
            <a:r>
              <a:rPr lang="en-US">
                <a:cs typeface="Calibri"/>
              </a:rPr>
              <a:t> when the estuary is closed, it seems to be more inundated than when the estuary is open on Feb 17</a:t>
            </a:r>
            <a:r>
              <a:rPr lang="en-US" baseline="30000">
                <a:cs typeface="Calibri"/>
              </a:rPr>
              <a:t>th</a:t>
            </a:r>
            <a:endParaRPr lang="en-US">
              <a:cs typeface="Calibri"/>
            </a:endParaRPr>
          </a:p>
          <a:p>
            <a:pPr marL="171450" indent="-171450">
              <a:buFont typeface="Arial" panose="020B0604020202020204" pitchFamily="34" charset="0"/>
              <a:buChar char="•"/>
            </a:pPr>
            <a:r>
              <a:rPr lang="en-US">
                <a:cs typeface="Calibri"/>
              </a:rPr>
              <a:t>Specifically in the orange and green circles there seems to be a change in inundation levels (closed = more water, open = less water) </a:t>
            </a:r>
          </a:p>
          <a:p>
            <a:pPr marL="0" indent="0">
              <a:buFontTx/>
              <a:buNone/>
            </a:pPr>
            <a:endParaRPr lang="en-US">
              <a:cs typeface="Calibri"/>
            </a:endParaRPr>
          </a:p>
          <a:p>
            <a:pPr marL="0" indent="0">
              <a:buFontTx/>
              <a:buNone/>
            </a:pPr>
            <a:r>
              <a:rPr lang="en-US">
                <a:cs typeface="Calibri"/>
              </a:rPr>
              <a:t>This analysis is important because… </a:t>
            </a:r>
          </a:p>
          <a:p>
            <a:pPr marL="171450" indent="-171450">
              <a:buFont typeface="Arial" panose="020B0604020202020204" pitchFamily="34" charset="0"/>
              <a:buChar char="•"/>
            </a:pPr>
            <a:r>
              <a:rPr lang="en-US">
                <a:cs typeface="Calibri"/>
              </a:rPr>
              <a:t>In the times closely preceding and closely following a breach event, we expected to see fairly dynamic water levels. </a:t>
            </a:r>
          </a:p>
          <a:p>
            <a:pPr marL="171450" indent="-171450">
              <a:buFont typeface="Arial" panose="020B0604020202020204" pitchFamily="34" charset="0"/>
              <a:buChar char="•"/>
            </a:pPr>
            <a:r>
              <a:rPr lang="en-US">
                <a:cs typeface="Calibri"/>
              </a:rPr>
              <a:t>By visualizing these changes in water levels, identifying those pixels classified as water, and determining changes in water pixel coverage over time, inundation analysis can help us validate our breach tool and can provide the partners with another piece of information to compare to their in-situ data</a:t>
            </a:r>
          </a:p>
          <a:p>
            <a:pPr marL="171450" indent="-171450">
              <a:buFontTx/>
              <a:buChar cha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Base Map: Google Earth Engine Imagery Base </a:t>
            </a:r>
            <a:r>
              <a:rPr lang="en-US" sz="1200" b="0" i="0" kern="1200">
                <a:solidFill>
                  <a:schemeClr val="tx1"/>
                </a:solidFill>
                <a:effectLst/>
                <a:latin typeface="+mn-lt"/>
                <a:ea typeface="+mn-ea"/>
                <a:cs typeface="+mn-cs"/>
              </a:rPr>
              <a:t>Source:@2021, Maxar Technologies, USDA Farm Service Agency</a:t>
            </a:r>
            <a:endParaRPr lang="en-US">
              <a:cs typeface="Calibri"/>
            </a:endParaRPr>
          </a:p>
          <a:p>
            <a:pPr marL="171450" indent="-171450">
              <a:buFontTx/>
              <a:buChar char="-"/>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2304092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Estuarine Ecosystems are… </a:t>
            </a:r>
          </a:p>
          <a:p>
            <a:r>
              <a:rPr lang="en-US">
                <a:cs typeface="Calibri"/>
              </a:rPr>
              <a:t> </a:t>
            </a:r>
          </a:p>
          <a:p>
            <a:pPr marL="171450" indent="-171450">
              <a:buFont typeface="Arial" panose="020B0604020202020204" pitchFamily="34" charset="0"/>
              <a:buChar char="•"/>
            </a:pPr>
            <a:r>
              <a:rPr lang="en-US">
                <a:cs typeface="Calibri"/>
              </a:rPr>
              <a:t>Partially closed meaning they're partially protected from the open ocean and aren't subject to full-force wave dynamics, storms, etc. </a:t>
            </a:r>
          </a:p>
          <a:p>
            <a:pPr marL="171450" indent="-171450">
              <a:buFont typeface="Arial" panose="020B0604020202020204" pitchFamily="34" charset="0"/>
              <a:buChar char="•"/>
            </a:pPr>
            <a:r>
              <a:rPr lang="en-US">
                <a:cs typeface="Calibri"/>
              </a:rPr>
              <a:t>They're brackish; they are a mix of freshwater from a river/water body feeding the system from inland and saltwater from the ocean/sea</a:t>
            </a:r>
          </a:p>
          <a:p>
            <a:pPr marL="171450" indent="-171450">
              <a:buFont typeface="Arial" panose="020B0604020202020204" pitchFamily="34" charset="0"/>
              <a:buChar char="•"/>
            </a:pPr>
            <a:r>
              <a:rPr lang="en-US">
                <a:cs typeface="Calibri"/>
              </a:rPr>
              <a:t>Distinguish from wetlands (a more encompassing term...estuaries are always wetlands but wetlands aren't always estuaries)</a:t>
            </a:r>
          </a:p>
          <a:p>
            <a:pPr marL="171450" indent="-171450">
              <a:buFont typeface="Arial" panose="020B0604020202020204" pitchFamily="34" charset="0"/>
              <a:buChar char="•"/>
            </a:pPr>
            <a:r>
              <a:rPr lang="en-US">
                <a:cs typeface="Calibri"/>
              </a:rPr>
              <a:t>Important breeding grounds/habitat, water filtration, storm buffering, flood prevention, carbon sequestration...TONS of ecosystem services </a:t>
            </a:r>
            <a:endParaRPr lang="en-US">
              <a:cs typeface="+mn-cs"/>
            </a:endParaRPr>
          </a:p>
          <a:p>
            <a:pPr marL="171450" indent="-171450">
              <a:buFont typeface="Arial" panose="020B0604020202020204" pitchFamily="34" charset="0"/>
              <a:buChar char="•"/>
            </a:pPr>
            <a:r>
              <a:rPr lang="en-US">
                <a:cs typeface="Calibri"/>
              </a:rPr>
              <a:t>Degraded by pollution, coastal squeeze issues and development, rising sea levels, overfishing, etc. </a:t>
            </a:r>
          </a:p>
          <a:p>
            <a:pPr marL="171450" indent="-171450">
              <a:buFont typeface="Arial" panose="020B0604020202020204" pitchFamily="34" charset="0"/>
              <a:buChar char="•"/>
            </a:pPr>
            <a:r>
              <a:rPr lang="en-US">
                <a:cs typeface="Calibri"/>
              </a:rPr>
              <a:t>Additionally, these systems are highly dynamic. Bar-built estuaries, which we focused on in this project, are particularly dynamic. In the images on the right of Carmel River Lagoon, you can see the drastic changes that an estuary experiences. These images are taken one day apart following a breach event. In this case, the lagoon lost 4 feet of water overnight.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Information Below ------------------------------</a:t>
            </a:r>
          </a:p>
          <a:p>
            <a:r>
              <a:rPr lang="en-US"/>
              <a:t>Image Credit: Kevin O’Connor, Central Coast Wetlands Group, Moss Landing Marine Labs</a:t>
            </a:r>
          </a:p>
          <a:p>
            <a:r>
              <a:rPr lang="en-US">
                <a:cs typeface="Calibri"/>
              </a:rPr>
              <a:t>Image Source: </a:t>
            </a:r>
            <a:r>
              <a:rPr lang="en-US"/>
              <a:t>Provided by Kevin O’Connor (project partner) with permission</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73717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 part of the CEA tools, we created the water quality assessment tool to be used in conjunction with the breach detection tool so that partners can see the effects of estuary breaching on water quality</a:t>
            </a:r>
          </a:p>
          <a:p>
            <a:pPr marL="171450" indent="-171450">
              <a:buFont typeface="Arial" panose="020B0604020202020204" pitchFamily="34" charset="0"/>
              <a:buChar char="•"/>
            </a:pPr>
            <a:r>
              <a:rPr lang="en-US"/>
              <a:t>Partners can use this tool to easily pull up Sentinel-2 and Landsat-8 imagery stored on the Google Earth Engine cloud in a user specified date range</a:t>
            </a:r>
          </a:p>
          <a:p>
            <a:pPr marL="171450" indent="-171450">
              <a:buFont typeface="Arial" panose="020B0604020202020204" pitchFamily="34" charset="0"/>
              <a:buChar char="•"/>
            </a:pPr>
            <a:r>
              <a:rPr lang="en-US"/>
              <a:t>This tool also automatically applies algorithms that produces layers that can be used to assess chlorophyll, turbidity, and CDOM </a:t>
            </a:r>
          </a:p>
          <a:p>
            <a:pPr marL="171450" indent="-171450">
              <a:buFont typeface="Arial" panose="020B0604020202020204" pitchFamily="34" charset="0"/>
              <a:buChar char="•"/>
            </a:pPr>
            <a:r>
              <a:rPr lang="en-US"/>
              <a:t>It is loaded with six EMPA locations to switch between, shown here is Navarro river</a:t>
            </a:r>
          </a:p>
          <a:p>
            <a:pPr marL="171450" indent="-171450">
              <a:buFont typeface="Arial" panose="020B0604020202020204" pitchFamily="34" charset="0"/>
              <a:buChar char="•"/>
            </a:pPr>
            <a:r>
              <a:rPr lang="en-US"/>
              <a:t>The tools also creates a graph that averages the values of each metric in the estuary polygon over multiple image dates</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515914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Both images show turbidity calculated over water, red areas indicate high levels of turbidity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On the left, shows Navarro river in October when the mouth of the estuary is closed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On the right, shows Navarro in February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We chose to look at this date because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In-situ data of water level implied that the breach date was 2/11 shown by a drop in water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This was the closest date we had imagery over Navarro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A couple days before we can see the beginnings of the breach with a small plume highlighting area with high turbidity,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More sedimentation in and at the mouth of the estuary when it is about to breach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indent="-171450">
              <a:buFontTx/>
              <a:buChar char="-"/>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2691288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This is the same turbidity layer generated next to the true color image of Landsat 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This imagery highlights location and direction of breach and plume that wouldn’t be seen with ground measurements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This tool has some potential to be useful for looking at the effects of breaching events on water quality, especially on turbidity, using Landsat 8.</a:t>
            </a:r>
          </a:p>
          <a:p>
            <a:pPr marL="171450" indent="-171450">
              <a:buFontTx/>
              <a:buChar char="-"/>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2240890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entury Gothic"/>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The work done in this term has shown that Sentinel-2 imagery did not work the best for measuring water quality metrics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After expanding the date range to look at the full year in 2020, we saw large gaps in usable imagery because of clouds, atmospheric interference, and wave interference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This is one example of Sentinel-2 imagery picking up wave action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Sentinel-2 imagery has higher resolution resulting in the image capture of water movement which alters the reflectance values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The waves are causing the algorithm to generate higher than normal levels of turbidity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When graphing average turbidity across the year, the values did not have any pattern to breaching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There were also artifacts that were observed in multiple Sentinel-2 imagery dates over the water that were part of sensor error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While chlorophyll-a and CDOM products generated were satisfactory for some images, most images had large variations in reflectance values over the same area that could not be explained by natural phenomena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This made looking for trends in the graph impossible, and layers produced from bad imagery were unusable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Century Gothic"/>
              </a:rPr>
              <a:t>We decided that chlorophyll-a, CDOM products need further work or an alternative imagery source</a:t>
            </a:r>
            <a:endParaRPr lang="en-US" sz="1400">
              <a:latin typeface="Century Gothic"/>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indent="-171450">
              <a:buFontTx/>
              <a:buChar char="-"/>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1254420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we do capture a proper breach in this Navarro case study, clouds have the potential to interfere with our analysis</a:t>
            </a:r>
          </a:p>
          <a:p>
            <a:endParaRPr lang="en-US"/>
          </a:p>
          <a:p>
            <a:r>
              <a:rPr lang="en-US"/>
              <a:t>Clouds sometimes pass through the clouds filter/ clouds masks that then are filtered and can potentially be analyzed as a false positive (breach event where none existed) </a:t>
            </a:r>
          </a:p>
          <a:p>
            <a:r>
              <a:rPr lang="en-US"/>
              <a:t>This is observed in this case study on November 11</a:t>
            </a:r>
            <a:r>
              <a:rPr lang="en-US" baseline="30000"/>
              <a:t>th</a:t>
            </a:r>
            <a:r>
              <a:rPr lang="en-US"/>
              <a:t>, 2019, the image confused the pixel connectivity analysis </a:t>
            </a:r>
          </a:p>
          <a:p>
            <a:endParaRPr lang="en-US"/>
          </a:p>
          <a:p>
            <a:r>
              <a:rPr lang="en-US"/>
              <a:t>Furthermore, the cloud filter can also filter out a large period of time, potentially causing us to miss opening or closing events </a:t>
            </a:r>
          </a:p>
          <a:p>
            <a:r>
              <a:rPr lang="en-US"/>
              <a:t>In this case study, this is seen in the lack of images from December to February. Many of these are very cloudy days, but we may be able to refine the cloud filter to include images that are generally cloudy but clear over the AOI. This would provide more images for analysis.</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Base Map: Google Earth Engine Imagery Base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Source: @2021, </a:t>
            </a:r>
            <a:r>
              <a:rPr lang="en-US" sz="1200" b="0" i="0" kern="1200" err="1">
                <a:solidFill>
                  <a:schemeClr val="tx1"/>
                </a:solidFill>
                <a:effectLst/>
                <a:latin typeface="+mn-lt"/>
                <a:ea typeface="+mn-ea"/>
                <a:cs typeface="+mn-cs"/>
              </a:rPr>
              <a:t>Maxar</a:t>
            </a:r>
            <a:r>
              <a:rPr lang="en-US" sz="1200" b="0" i="0" kern="1200">
                <a:solidFill>
                  <a:schemeClr val="tx1"/>
                </a:solidFill>
                <a:effectLst/>
                <a:latin typeface="+mn-lt"/>
                <a:ea typeface="+mn-ea"/>
                <a:cs typeface="+mn-cs"/>
              </a:rPr>
              <a:t> Technologies, USDA Farm Service Agency</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221058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 could help fill in image gaps. As it is not affected by clouds, it could significantly increase temporal resolution and potentially capture more breach events.</a:t>
            </a:r>
          </a:p>
          <a:p>
            <a:endParaRPr lang="en-US"/>
          </a:p>
          <a:p>
            <a:r>
              <a:rPr lang="en-US"/>
              <a:t>While a potential solution to overcome challenges with the cloud mask and temporal resolution, SAR has challenges of detecting breach</a:t>
            </a:r>
          </a:p>
          <a:p>
            <a:pPr marL="171450" indent="-171450">
              <a:buFont typeface="Arial" panose="020B0604020202020204" pitchFamily="34" charset="0"/>
              <a:buChar char="•"/>
            </a:pPr>
            <a:r>
              <a:rPr lang="en-US"/>
              <a:t>Here we have a SAR VV image from Dec 10</a:t>
            </a:r>
            <a:r>
              <a:rPr lang="en-US" baseline="30000"/>
              <a:t>th</a:t>
            </a:r>
            <a:r>
              <a:rPr lang="en-US"/>
              <a:t> right after the breach. Here, white indicates land and black indicates water.</a:t>
            </a:r>
          </a:p>
          <a:p>
            <a:pPr marL="171450" indent="-171450">
              <a:buFont typeface="Arial" panose="020B0604020202020204" pitchFamily="34" charset="0"/>
              <a:buChar char="•"/>
            </a:pPr>
            <a:r>
              <a:rPr lang="en-US"/>
              <a:t>As you can see it is difficult to determine the estuary mouth state of being open or closed</a:t>
            </a:r>
          </a:p>
          <a:p>
            <a:pPr marL="171450" indent="-171450">
              <a:buFont typeface="Arial" panose="020B0604020202020204" pitchFamily="34" charset="0"/>
              <a:buChar char="•"/>
            </a:pPr>
            <a:r>
              <a:rPr lang="en-US"/>
              <a:t>In terms of breach detection, SAR may need further refinement. If not for breach detection, then perhaps for other metrics, as will be further discussed shortly.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Base Map: Google Earth Engine Imagery Base </a:t>
            </a:r>
            <a:r>
              <a:rPr lang="en-US" sz="1200" b="0" i="0" kern="1200">
                <a:solidFill>
                  <a:schemeClr val="tx1"/>
                </a:solidFill>
                <a:effectLst/>
                <a:latin typeface="+mn-lt"/>
                <a:ea typeface="+mn-ea"/>
                <a:cs typeface="+mn-cs"/>
              </a:rPr>
              <a:t>Source:@2021, Maxar Technologies, USDA Farm Service Agency</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3422893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two term project we hoped to provide a foundation for future work. </a:t>
            </a:r>
          </a:p>
          <a:p>
            <a:endParaRPr lang="en-US"/>
          </a:p>
          <a:p>
            <a:r>
              <a:rPr lang="en-US"/>
              <a:t>Here are some of the topics the next term may explore…</a:t>
            </a:r>
          </a:p>
          <a:p>
            <a:endParaRPr lang="en-US"/>
          </a:p>
          <a:p>
            <a:r>
              <a:rPr lang="en-US"/>
              <a:t>Refine </a:t>
            </a:r>
          </a:p>
          <a:p>
            <a:r>
              <a:rPr lang="en-US"/>
              <a:t>1. Verification of the tool, more in depth iterative process of adjusting things such as the cloud mask </a:t>
            </a:r>
          </a:p>
          <a:p>
            <a:r>
              <a:rPr lang="en-US"/>
              <a:t>2. Create a user friendly graphical interface, so the user does not have to go into the code for adjustments (potential for errors) </a:t>
            </a:r>
          </a:p>
          <a:p>
            <a:endParaRPr lang="en-US"/>
          </a:p>
          <a:p>
            <a:r>
              <a:rPr lang="en-US"/>
              <a:t>Expand</a:t>
            </a:r>
          </a:p>
          <a:p>
            <a:pPr marL="228600" indent="-228600">
              <a:buAutoNum type="arabicPeriod"/>
            </a:pPr>
            <a:r>
              <a:rPr lang="en-US"/>
              <a:t>Assessment of vegetative health ex. Potentially through a more thorough classification methods</a:t>
            </a:r>
          </a:p>
          <a:p>
            <a:pPr marL="228600" indent="-228600">
              <a:buAutoNum type="arabicPeriod"/>
            </a:pPr>
            <a:r>
              <a:rPr lang="en-US"/>
              <a:t>Explore other water quality metrics that may be of interest ex. Sea Surface Temperature</a:t>
            </a:r>
          </a:p>
          <a:p>
            <a:pPr marL="228600" indent="-228600">
              <a:buAutoNum type="arabicPeriod"/>
            </a:pPr>
            <a:r>
              <a:rPr lang="en-US"/>
              <a:t>Further explore C-SAR applications</a:t>
            </a:r>
          </a:p>
          <a:p>
            <a:pPr marL="228600" indent="-228600">
              <a:buAutoNum type="arabicPeriod"/>
            </a:pPr>
            <a:r>
              <a:rPr lang="en-US"/>
              <a:t>Validate tool output with in situ data</a:t>
            </a:r>
          </a:p>
          <a:p>
            <a:pPr marL="228600" indent="-228600">
              <a:buAutoNum type="arabicPeriod"/>
            </a:pPr>
            <a:r>
              <a:rPr lang="en-US"/>
              <a:t>May want to incorporate other sites to compare opening and closing events and their resulting effects on health, there were 12 other sites we initially looked into and the tool has the potential to be expanded to some of those locations </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2555516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team explored a lot more avenues for addressing the partner’s questions than are truly captured here today </a:t>
            </a:r>
          </a:p>
          <a:p>
            <a:endParaRPr lang="en-US">
              <a:cs typeface="Calibri"/>
            </a:endParaRPr>
          </a:p>
          <a:p>
            <a:r>
              <a:rPr lang="en-US">
                <a:cs typeface="Calibri"/>
              </a:rPr>
              <a:t>For instance, we used C-SAR data to examine inundation extent</a:t>
            </a:r>
          </a:p>
          <a:p>
            <a:pPr marL="171450" indent="-171450">
              <a:buFont typeface="Arial" panose="020B0604020202020204" pitchFamily="34" charset="0"/>
              <a:buChar char="•"/>
            </a:pPr>
            <a:r>
              <a:rPr lang="en-US">
                <a:cs typeface="Calibri"/>
              </a:rPr>
              <a:t>We examined annual averages of the VV and VH bands daily, and ratios of day to annual </a:t>
            </a:r>
          </a:p>
          <a:p>
            <a:pPr marL="628650" lvl="1" indent="-171450">
              <a:buFont typeface="Arial" panose="020B0604020202020204" pitchFamily="34" charset="0"/>
              <a:buChar char="•"/>
            </a:pPr>
            <a:r>
              <a:rPr lang="en-US">
                <a:cs typeface="Calibri"/>
              </a:rPr>
              <a:t>The day to annual ratio did not convey much information</a:t>
            </a:r>
          </a:p>
          <a:p>
            <a:pPr marL="628650" lvl="1" indent="-171450">
              <a:buFont typeface="Arial" panose="020B0604020202020204" pitchFamily="34" charset="0"/>
              <a:buChar char="•"/>
            </a:pPr>
            <a:r>
              <a:rPr lang="en-US">
                <a:cs typeface="Calibri"/>
              </a:rPr>
              <a:t>The day VV and VH seemed promising and we reduced speckle through 2VH + VV and a Lee filter </a:t>
            </a:r>
          </a:p>
          <a:p>
            <a:pPr marL="171450" indent="-171450">
              <a:buFont typeface="Arial" panose="020B0604020202020204" pitchFamily="34" charset="0"/>
              <a:buChar char="•"/>
            </a:pPr>
            <a:r>
              <a:rPr lang="en-US">
                <a:cs typeface="Calibri"/>
              </a:rPr>
              <a:t>We then used a threshold to distinguish water from non-water pixels – however as you can see there are still some artifacts particularly over the ocean</a:t>
            </a:r>
          </a:p>
          <a:p>
            <a:pPr marL="171450" indent="-171450">
              <a:buFont typeface="Arial" panose="020B0604020202020204" pitchFamily="34" charset="0"/>
              <a:buChar char="•"/>
            </a:pPr>
            <a:r>
              <a:rPr lang="en-US">
                <a:cs typeface="Calibri"/>
              </a:rPr>
              <a:t>Ultimately, we encourage the next term to tackle the use of SAR,</a:t>
            </a:r>
          </a:p>
          <a:p>
            <a:pPr marL="628650" lvl="1" indent="-171450">
              <a:buFont typeface="Arial" panose="020B0604020202020204" pitchFamily="34" charset="0"/>
              <a:buChar char="•"/>
            </a:pPr>
            <a:r>
              <a:rPr lang="en-US">
                <a:cs typeface="Calibri"/>
              </a:rPr>
              <a:t>Major next steps would be finding a way to reduce artifacts or clip the analysis to just the inland portion of the estuary </a:t>
            </a:r>
          </a:p>
          <a:p>
            <a:pPr marL="457200" lvl="1" indent="0">
              <a:buFont typeface="Arial" panose="020B0604020202020204" pitchFamily="34" charset="0"/>
              <a:buNone/>
            </a:pPr>
            <a:endParaRPr lang="en-US">
              <a:cs typeface="Calibri"/>
            </a:endParaRPr>
          </a:p>
          <a:p>
            <a:pPr marL="171450" indent="-171450">
              <a:buFont typeface="Arial" panose="020B0604020202020204" pitchFamily="34" charset="0"/>
              <a:buChar char="•"/>
            </a:pPr>
            <a:r>
              <a:rPr lang="en-US">
                <a:cs typeface="Calibri"/>
              </a:rPr>
              <a:t>Furthermore, Random Forest Classifiers in GEE are fairly sophisticated and complicated to wrangle. </a:t>
            </a:r>
          </a:p>
          <a:p>
            <a:pPr marL="628650" lvl="1" indent="-171450">
              <a:buFont typeface="Arial" panose="020B0604020202020204" pitchFamily="34" charset="0"/>
              <a:buChar char="•"/>
            </a:pPr>
            <a:r>
              <a:rPr lang="en-US">
                <a:cs typeface="Calibri"/>
              </a:rPr>
              <a:t>We had limited training datasets and were therefore concerned about the quality of our outputs. Given the duration of the term and the breadth of questions the team sought to address, we decided to focus our energy elsewhere. </a:t>
            </a:r>
          </a:p>
          <a:p>
            <a:pPr marL="628650" lvl="1" indent="-171450">
              <a:buFont typeface="Arial" panose="020B0604020202020204" pitchFamily="34" charset="0"/>
              <a:buChar char="•"/>
            </a:pPr>
            <a:r>
              <a:rPr lang="en-US">
                <a:cs typeface="Calibri"/>
              </a:rPr>
              <a:t>Fortunately, the breach detection code runs a fairly elementary classification of the scene that may be useful to the partners. (potential for future term if someone has expertise with this in GEE) </a:t>
            </a:r>
          </a:p>
          <a:p>
            <a:pPr marL="171450" indent="-171450">
              <a:buFont typeface="Arial" panose="020B0604020202020204" pitchFamily="34" charset="0"/>
              <a:buChar char="•"/>
            </a:pPr>
            <a:endParaRPr lang="en-US">
              <a:cs typeface="Calibri"/>
            </a:endParaRPr>
          </a:p>
          <a:p>
            <a:pPr marL="171450" indent="-171450">
              <a:buFont typeface="Arial" panose="020B0604020202020204" pitchFamily="34" charset="0"/>
              <a:buChar char="•"/>
            </a:pPr>
            <a:r>
              <a:rPr lang="en-US">
                <a:cs typeface="Calibri"/>
              </a:rPr>
              <a:t>The team also contemplated whether breach events would correlate with SST changes. </a:t>
            </a:r>
          </a:p>
          <a:p>
            <a:pPr marL="628650" lvl="1" indent="-171450">
              <a:buFont typeface="Arial" panose="020B0604020202020204" pitchFamily="34" charset="0"/>
              <a:buChar char="•"/>
            </a:pPr>
            <a:r>
              <a:rPr lang="en-US">
                <a:cs typeface="Calibri"/>
              </a:rPr>
              <a:t>However, this analysis required separate platforms the team hadn't previously been planning to engage. </a:t>
            </a:r>
          </a:p>
          <a:p>
            <a:pPr marL="628650" lvl="1" indent="-171450">
              <a:buFont typeface="Arial" panose="020B0604020202020204" pitchFamily="34" charset="0"/>
              <a:buChar char="•"/>
            </a:pPr>
            <a:r>
              <a:rPr lang="en-US">
                <a:cs typeface="Calibri"/>
              </a:rPr>
              <a:t>Again, given the duration of the term and the three other methods we planned to employ to assess breach events (estuary mouth analysis with NDWI, water health metrics, and inundation), we decided to focus our energy elsewhere. (maybe potential for future term) </a:t>
            </a:r>
          </a:p>
          <a:p>
            <a:pPr marL="171450" indent="-171450">
              <a:buFont typeface="Arial" panose="020B0604020202020204" pitchFamily="34" charset="0"/>
              <a:buChar char="•"/>
            </a:pPr>
            <a:endParaRPr lang="en-US"/>
          </a:p>
          <a:p>
            <a:pPr marL="171450" indent="-171450">
              <a:buFont typeface="Arial" panose="020B0604020202020204" pitchFamily="34" charset="0"/>
              <a:buChar char="•"/>
              <a:defRPr/>
            </a:pPr>
            <a:r>
              <a:rPr lang="en-US">
                <a:cs typeface="Calibri"/>
              </a:rPr>
              <a:t> As part of the NDWI estuary mouth analysis, the team had originally considered an approach that involved edge effect analysis and connectivity across identified edges; however, the approach ultimately employed proved more straightforward. </a:t>
            </a:r>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Base Map: Google Earth Engine Imagery Base </a:t>
            </a:r>
            <a:r>
              <a:rPr lang="en-US" sz="1200" b="0" i="0" kern="1200">
                <a:solidFill>
                  <a:schemeClr val="tx1"/>
                </a:solidFill>
                <a:effectLst/>
                <a:latin typeface="+mn-lt"/>
                <a:ea typeface="+mn-ea"/>
                <a:cs typeface="+mn-cs"/>
              </a:rPr>
              <a:t>Source:@2021, Maxar Technologies, USDA Farm Service Agency</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2870001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Our preliminary CEA tool will allow partners to monitor and understand estuarine dynamics</a:t>
            </a:r>
          </a:p>
          <a:p>
            <a:pPr marL="628650" lvl="1" indent="-171450">
              <a:buFont typeface="Arial" panose="020B0604020202020204" pitchFamily="34" charset="0"/>
              <a:buChar char="•"/>
            </a:pPr>
            <a:r>
              <a:rPr lang="en-US">
                <a:cs typeface="Calibri"/>
              </a:rPr>
              <a:t>At a finer temporal resolution than allowed by some in situ monitoring methods</a:t>
            </a:r>
          </a:p>
          <a:p>
            <a:pPr marL="628650" lvl="1" indent="-171450">
              <a:buFont typeface="Arial" panose="020B0604020202020204" pitchFamily="34" charset="0"/>
              <a:buChar char="•"/>
            </a:pPr>
            <a:r>
              <a:rPr lang="en-US">
                <a:cs typeface="Calibri"/>
              </a:rPr>
              <a:t>At a wider spatial scale</a:t>
            </a:r>
          </a:p>
          <a:p>
            <a:pPr marL="628650" lvl="1" indent="-171450">
              <a:buFont typeface="Arial" panose="020B0604020202020204" pitchFamily="34" charset="0"/>
              <a:buChar char="•"/>
            </a:pPr>
            <a:r>
              <a:rPr lang="en-US">
                <a:cs typeface="Calibri"/>
              </a:rPr>
              <a:t>And in the context of estuary state (e.g. quantify water quality changes before/after a breach)</a:t>
            </a:r>
          </a:p>
          <a:p>
            <a:pPr marL="171450" lvl="0" indent="-171450">
              <a:buFont typeface="Arial" panose="020B0604020202020204" pitchFamily="34" charset="0"/>
              <a:buChar char="•"/>
            </a:pPr>
            <a:r>
              <a:rPr lang="en-US">
                <a:cs typeface="Calibri"/>
              </a:rPr>
              <a:t>We find that</a:t>
            </a:r>
          </a:p>
          <a:p>
            <a:pPr marL="628650" lvl="1" indent="-171450">
              <a:buFont typeface="Arial" panose="020B0604020202020204" pitchFamily="34" charset="0"/>
              <a:buChar char="•"/>
            </a:pPr>
            <a:r>
              <a:rPr lang="en-US">
                <a:cs typeface="Calibri"/>
              </a:rPr>
              <a:t>Sentinel-2 derived NDWI is particularly useful, especially given the small size estuary mouths</a:t>
            </a:r>
          </a:p>
          <a:p>
            <a:pPr marL="628650" lvl="1" indent="-171450">
              <a:buFont typeface="Arial" panose="020B0604020202020204" pitchFamily="34" charset="0"/>
              <a:buChar char="•"/>
            </a:pPr>
            <a:r>
              <a:rPr lang="en-US">
                <a:cs typeface="Calibri"/>
              </a:rPr>
              <a:t>Satellite data captures metrics influenced by mouth state, especially NDWI-derived inundation extent and Landsat-8 derived turbidity</a:t>
            </a:r>
          </a:p>
          <a:p>
            <a:pPr marL="171450" lvl="0" indent="-171450">
              <a:buFont typeface="Arial" panose="020B0604020202020204" pitchFamily="34" charset="0"/>
              <a:buChar char="•"/>
            </a:pPr>
            <a:r>
              <a:rPr lang="en-US">
                <a:cs typeface="Calibri"/>
              </a:rPr>
              <a:t>The second term will work towards</a:t>
            </a:r>
          </a:p>
          <a:p>
            <a:pPr marL="628650" lvl="1" indent="-171450">
              <a:buFont typeface="Arial" panose="020B0604020202020204" pitchFamily="34" charset="0"/>
              <a:buChar char="•"/>
            </a:pPr>
            <a:r>
              <a:rPr lang="en-US">
                <a:cs typeface="Calibri"/>
              </a:rPr>
              <a:t>A user-friendly interface</a:t>
            </a:r>
          </a:p>
          <a:p>
            <a:pPr marL="628650" lvl="1" indent="-171450">
              <a:buFont typeface="Arial" panose="020B0604020202020204" pitchFamily="34" charset="0"/>
              <a:buChar char="•"/>
            </a:pPr>
            <a:r>
              <a:rPr lang="en-US">
                <a:cs typeface="Calibri"/>
              </a:rPr>
              <a:t>Further validation and analysis </a:t>
            </a:r>
          </a:p>
          <a:p>
            <a:pPr marL="628650" lvl="1" indent="-171450">
              <a:buFont typeface="Arial" panose="020B0604020202020204" pitchFamily="34" charset="0"/>
              <a:buChar char="•"/>
            </a:pPr>
            <a:endParaRPr lang="en-US">
              <a:cs typeface="Calibri"/>
            </a:endParaRPr>
          </a:p>
          <a:p>
            <a:pPr marL="0" lvl="0" indent="0">
              <a:buFont typeface="Arial" panose="020B0604020202020204" pitchFamily="34" charset="0"/>
              <a:buNone/>
            </a:pPr>
            <a:r>
              <a:rPr lang="en-US"/>
              <a:t>------------------------------Image Information Below ------------------------------</a:t>
            </a:r>
          </a:p>
          <a:p>
            <a:r>
              <a:rPr lang="en-US">
                <a:cs typeface="Calibri"/>
              </a:rPr>
              <a:t>Image Credit: Karina Alvarez</a:t>
            </a:r>
          </a:p>
          <a:p>
            <a:r>
              <a:rPr lang="en-US">
                <a:cs typeface="Calibri"/>
              </a:rPr>
              <a:t>Image Source: Provided by Karina Alvarez</a:t>
            </a: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2867283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wanted to send a big thank you to our amazing science advisors and partners!</a:t>
            </a:r>
          </a:p>
          <a:p>
            <a:endParaRPr lang="en-US"/>
          </a:p>
          <a:p>
            <a:r>
              <a:rPr lang="en-US"/>
              <a:t>We greatly appreciate your time, guidance, and support!</a:t>
            </a:r>
          </a:p>
          <a:p>
            <a:endParaRPr lang="en-US"/>
          </a:p>
          <a:p>
            <a:r>
              <a:rPr lang="en-US"/>
              <a:t>:D</a:t>
            </a:r>
          </a:p>
        </p:txBody>
      </p:sp>
      <p:sp>
        <p:nvSpPr>
          <p:cNvPr id="4" name="Slide Number Placeholder 3"/>
          <p:cNvSpPr>
            <a:spLocks noGrp="1"/>
          </p:cNvSpPr>
          <p:nvPr>
            <p:ph type="sldNum" sz="quarter" idx="10"/>
          </p:nvPr>
        </p:nvSpPr>
        <p:spPr/>
        <p:txBody>
          <a:bodyPr/>
          <a:lstStyle/>
          <a:p>
            <a:fld id="{66EE4239-191D-4388-B0F5-1C5222233620}" type="slidenum">
              <a:rPr lang="en-US" smtClean="0"/>
              <a:t>29</a:t>
            </a:fld>
            <a:endParaRPr lang="en-US"/>
          </a:p>
        </p:txBody>
      </p:sp>
    </p:spTree>
    <p:extLst>
      <p:ext uri="{BB962C8B-B14F-4D97-AF65-F5344CB8AC3E}">
        <p14:creationId xmlns:p14="http://schemas.microsoft.com/office/powerpoint/2010/main" val="139439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breach event occurs when…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When an estuary that was closed is connected to the ocean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Specifically, this is from erosion of the sand barrier at the estuary mouth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Either the water inside the estuary overflows and a channel is created through the barrier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And/or repeated waves create erode the barrier and a channel is formed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Natural breaches are difficult to predict, but important to monitor as they influence estuary water extent and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Credit: </a:t>
            </a:r>
            <a:r>
              <a:rPr lang="en-US" err="1"/>
              <a:t>ianmacd</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Source: </a:t>
            </a:r>
            <a:r>
              <a:rPr lang="en-US" sz="1200" b="0" i="0" kern="1200">
                <a:solidFill>
                  <a:schemeClr val="tx1"/>
                </a:solidFill>
                <a:effectLst/>
                <a:latin typeface="+mn-lt"/>
                <a:ea typeface="+mn-ea"/>
                <a:cs typeface="+mn-cs"/>
              </a:rPr>
              <a:t>https://</a:t>
            </a:r>
            <a:r>
              <a:rPr lang="en-US" sz="1200" b="0" i="0" kern="1200" err="1">
                <a:solidFill>
                  <a:schemeClr val="tx1"/>
                </a:solidFill>
                <a:effectLst/>
                <a:latin typeface="+mn-lt"/>
                <a:ea typeface="+mn-ea"/>
                <a:cs typeface="+mn-cs"/>
              </a:rPr>
              <a:t>search.creativecommons.org</a:t>
            </a:r>
            <a:r>
              <a:rPr lang="en-US" sz="1200" b="0" i="0" kern="1200">
                <a:solidFill>
                  <a:schemeClr val="tx1"/>
                </a:solidFill>
                <a:effectLst/>
                <a:latin typeface="+mn-lt"/>
                <a:ea typeface="+mn-ea"/>
                <a:cs typeface="+mn-cs"/>
              </a:rPr>
              <a:t>/photos/265bcf03-379a-4102-b3f4-0a9ca36904f1 (CC BY-NC-ND 2.0)</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854840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health of estuaries is important  because they provide habitat to endangered species such as sea otters and salmon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Breach events significantly impact levels of salinity, inundation, chlorophyll-a, and turbidity which affects productivity in the estuarine ecosystem, but also ecosystems off the coast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Frequency or infrequency of estuary breaching can lead to events that can negatively impact estuarine systems permanently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Increasing data of estuary conditions is essential for detecting patterns of breaching and assessing the impacts of breaching to the ecosystem.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It also allows land conservation managers and decision makers to make well-informed policy regarding conservation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Credit: </a:t>
            </a:r>
            <a:r>
              <a:rPr lang="en-US" sz="1200" b="0" i="0" kern="1200">
                <a:solidFill>
                  <a:schemeClr val="tx1"/>
                </a:solidFill>
                <a:effectLst/>
                <a:latin typeface="+mn-lt"/>
                <a:ea typeface="+mn-ea"/>
                <a:cs typeface="+mn-cs"/>
              </a:rPr>
              <a:t>Marshal Hedin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Source: </a:t>
            </a:r>
            <a:r>
              <a:rPr lang="en-US" sz="1200" b="0" i="0" u="sng" kern="1200">
                <a:solidFill>
                  <a:schemeClr val="accent5"/>
                </a:solidFill>
                <a:effectLst/>
                <a:latin typeface="+mn-lt"/>
                <a:ea typeface="+mn-ea"/>
                <a:cs typeface="+mn-cs"/>
              </a:rPr>
              <a:t>https://</a:t>
            </a:r>
            <a:r>
              <a:rPr lang="en-US" sz="1200" b="0" i="0" u="sng" kern="1200" err="1">
                <a:solidFill>
                  <a:schemeClr val="accent5"/>
                </a:solidFill>
                <a:effectLst/>
                <a:latin typeface="+mn-lt"/>
                <a:ea typeface="+mn-ea"/>
                <a:cs typeface="+mn-cs"/>
              </a:rPr>
              <a:t>search.creativecommons.org</a:t>
            </a:r>
            <a:r>
              <a:rPr lang="en-US" sz="1200" b="0" i="0" u="sng" kern="1200">
                <a:solidFill>
                  <a:schemeClr val="accent5"/>
                </a:solidFill>
                <a:effectLst/>
                <a:latin typeface="+mn-lt"/>
                <a:ea typeface="+mn-ea"/>
                <a:cs typeface="+mn-cs"/>
              </a:rPr>
              <a:t>/photos/8317b0a7-8382-4448-bd6f-26d64bd522d3</a:t>
            </a:r>
            <a:r>
              <a:rPr lang="en-US" sz="1200" b="0" i="0" u="none" kern="1200">
                <a:solidFill>
                  <a:schemeClr val="accent5"/>
                </a:solidFill>
                <a:effectLst/>
                <a:latin typeface="+mn-lt"/>
                <a:ea typeface="+mn-ea"/>
                <a:cs typeface="+mn-cs"/>
              </a:rPr>
              <a:t> </a:t>
            </a:r>
            <a:r>
              <a:rPr lang="en-US" sz="1200" b="0" i="0" kern="1200">
                <a:solidFill>
                  <a:schemeClr val="tx1"/>
                </a:solidFill>
                <a:effectLst/>
                <a:latin typeface="+mn-lt"/>
                <a:ea typeface="+mn-ea"/>
                <a:cs typeface="+mn-cs"/>
              </a:rPr>
              <a:t>(CC BY-SA 2.0)</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607125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partner organizations are involved in the monitoring of California estuaries, especially those that are in Marine Protected Areas. These areas are known as EMPAs.</a:t>
            </a:r>
          </a:p>
          <a:p>
            <a:pPr marL="171450" indent="-171450">
              <a:buFont typeface="Arial" panose="020B0604020202020204" pitchFamily="34" charset="0"/>
              <a:buChar char="•"/>
            </a:pPr>
            <a:r>
              <a:rPr lang="en-US"/>
              <a:t>Our end user for our project deliverables is the Ocean Protection Council, which is one of the regulatory agencies tasked with collecting data on EMPAs and reporting to the government of the State of California. </a:t>
            </a:r>
          </a:p>
          <a:p>
            <a:pPr marL="171450" indent="-171450">
              <a:buFont typeface="Arial" panose="020B0604020202020204" pitchFamily="34" charset="0"/>
              <a:buChar char="•"/>
            </a:pPr>
            <a:r>
              <a:rPr lang="en-US"/>
              <a:t>Our collaborators include:</a:t>
            </a:r>
          </a:p>
          <a:p>
            <a:pPr marL="628650" lvl="1" indent="-171450">
              <a:buFont typeface="Arial" panose="020B0604020202020204" pitchFamily="34" charset="0"/>
              <a:buChar char="•"/>
            </a:pPr>
            <a:r>
              <a:rPr lang="en-US"/>
              <a:t>MLML CCWG, which is funded by the OPC</a:t>
            </a:r>
          </a:p>
          <a:p>
            <a:pPr marL="628650" lvl="1" indent="-171450">
              <a:buFont typeface="Arial" panose="020B0604020202020204" pitchFamily="34" charset="0"/>
              <a:buChar char="•"/>
            </a:pPr>
            <a:r>
              <a:rPr lang="en-US"/>
              <a:t>SCCWRP, whose governing board includes the OPC</a:t>
            </a:r>
          </a:p>
          <a:p>
            <a:pPr marL="628650" lvl="1" indent="-171450">
              <a:buFont typeface="Arial" panose="020B0604020202020204" pitchFamily="34" charset="0"/>
              <a:buChar char="•"/>
            </a:pPr>
            <a:r>
              <a:rPr lang="en-US"/>
              <a:t>And UCLA, whose expertise lies in coastal ecology and remote sensing</a:t>
            </a:r>
          </a:p>
          <a:p>
            <a:pPr marL="628650" lvl="1" indent="-171450">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------------------------------Image Information Below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Image Credit: Dis da fi we (Ian Morton)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Image Source: https://</a:t>
            </a:r>
            <a:r>
              <a:rPr lang="en-US" err="1"/>
              <a:t>search.creativecommons.org</a:t>
            </a:r>
            <a:r>
              <a:rPr lang="en-US"/>
              <a:t>/photos/9656420c-87b3-4663-9f01-6f7589329ed8 (CC BY-NC-SA 2.0)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lv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4145227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primary aims of our project are to…</a:t>
            </a:r>
          </a:p>
          <a:p>
            <a:endParaRPr lang="en-US"/>
          </a:p>
          <a:p>
            <a:pPr marL="228600" indent="-228600">
              <a:buAutoNum type="arabicPeriod"/>
            </a:pPr>
            <a:r>
              <a:rPr lang="en-US"/>
              <a:t>Incorporate RS to improve data collection of Estuary Marine Protected Areas (EMPAs) along the coast of California</a:t>
            </a:r>
          </a:p>
          <a:p>
            <a:pPr marL="228600" indent="-228600">
              <a:buAutoNum type="arabicPeriod"/>
            </a:pPr>
            <a:r>
              <a:rPr lang="en-US"/>
              <a:t>Design and build tool in GEE that assesses estuaries </a:t>
            </a:r>
            <a:br>
              <a:rPr lang="en-US"/>
            </a:br>
            <a:r>
              <a:rPr lang="en-US"/>
              <a:t/>
            </a:r>
            <a:br>
              <a:rPr lang="en-US"/>
            </a:br>
            <a:r>
              <a:rPr lang="en-US"/>
              <a:t>With this RS tool we hope to …</a:t>
            </a:r>
          </a:p>
          <a:p>
            <a:pPr marL="228600" indent="-228600">
              <a:buAutoNum type="arabicPeriod"/>
            </a:pPr>
            <a:endParaRPr lang="en-US"/>
          </a:p>
          <a:p>
            <a:pPr marL="228600" indent="-228600">
              <a:buAutoNum type="arabicPeriod"/>
            </a:pPr>
            <a:r>
              <a:rPr lang="en-US"/>
              <a:t>Identify if an estuary mouth is open (meaning it is connected to the ocean and subject to tidal influences) or closed (meaning it is separated from the ocean and not subject to tidal influences)</a:t>
            </a:r>
          </a:p>
          <a:p>
            <a:pPr marL="228600" indent="-228600">
              <a:buAutoNum type="arabicPeriod"/>
            </a:pPr>
            <a:r>
              <a:rPr lang="en-US"/>
              <a:t>Then see how health metrics change in response to mouth state (how an open or closed estuary will affect turbidity, chlorophyll a, CDOM)</a:t>
            </a:r>
            <a:br>
              <a:rPr lang="en-US"/>
            </a:br>
            <a:r>
              <a:rPr lang="en-US"/>
              <a:t/>
            </a:r>
            <a:br>
              <a:rPr lang="en-US"/>
            </a:br>
            <a:r>
              <a:rPr lang="en-US"/>
              <a:t>With these objectives in mind, we are now going to focus specifically on potential trends for objectives 3 and 4 (identifying mouth state, inundation, and health metrics)… </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4109274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important background on water quality metrics…</a:t>
            </a:r>
          </a:p>
          <a:p>
            <a:endParaRPr lang="en-US"/>
          </a:p>
          <a:p>
            <a:pPr marL="171450" indent="-171450">
              <a:buFont typeface="Arial" panose="020B0604020202020204" pitchFamily="34" charset="0"/>
              <a:buChar char="•"/>
            </a:pPr>
            <a:r>
              <a:rPr lang="en-US"/>
              <a:t>Phytoplankton are primary producers and live through photosynthesis. </a:t>
            </a:r>
          </a:p>
          <a:p>
            <a:pPr marL="171450" indent="-171450">
              <a:buFont typeface="Arial" panose="020B0604020202020204" pitchFamily="34" charset="0"/>
              <a:buChar char="•"/>
            </a:pPr>
            <a:r>
              <a:rPr lang="en-US"/>
              <a:t>They are one of the most important organisms in an aquatic ecosystem </a:t>
            </a:r>
          </a:p>
          <a:p>
            <a:pPr marL="171450" indent="-171450">
              <a:buFont typeface="Arial" panose="020B0604020202020204" pitchFamily="34" charset="0"/>
              <a:buChar char="•"/>
            </a:pPr>
            <a:r>
              <a:rPr lang="en-US"/>
              <a:t>They are at the bottom of the food web, and changes in phytoplankton concentration will result in rapid change in the rest of the food web</a:t>
            </a:r>
          </a:p>
          <a:p>
            <a:pPr marL="171450" indent="-171450">
              <a:buFont typeface="Arial" panose="020B0604020202020204" pitchFamily="34" charset="0"/>
              <a:buChar char="•"/>
            </a:pPr>
            <a:r>
              <a:rPr lang="en-US"/>
              <a:t>Not only are they a source of food, but also an important producer of oxygen which is needed for other species to survive</a:t>
            </a:r>
          </a:p>
          <a:p>
            <a:pPr marL="171450" indent="-171450">
              <a:buFont typeface="Arial" panose="020B0604020202020204" pitchFamily="34" charset="0"/>
              <a:buChar char="•"/>
            </a:pPr>
            <a:r>
              <a:rPr lang="en-US"/>
              <a:t>Researchers collect water samples to measure phytoplankton availability on a small scale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tool aims to use satellite imagery produce metrics to use as a proxy in measuring phytoplankton on a much larger scale</a:t>
            </a:r>
          </a:p>
          <a:p>
            <a:pPr marL="171450" indent="-171450">
              <a:buFont typeface="Arial" panose="020B0604020202020204" pitchFamily="34" charset="0"/>
              <a:buChar char="•"/>
            </a:pPr>
            <a:r>
              <a:rPr lang="en-US"/>
              <a:t>Phytoplankton are affected by photosynthesis availability, which is why one of the metrics we are looking at is turbidity</a:t>
            </a:r>
          </a:p>
          <a:p>
            <a:pPr marL="171450" indent="-171450">
              <a:buFont typeface="Arial" panose="020B0604020202020204" pitchFamily="34" charset="0"/>
              <a:buChar char="•"/>
            </a:pPr>
            <a:r>
              <a:rPr lang="en-US"/>
              <a:t>Turbidity is the amount of suspended particle in water, high turbidity concentrations affect the passage of light through water limiting photosynthesis</a:t>
            </a:r>
          </a:p>
          <a:p>
            <a:pPr marL="171450" indent="-171450">
              <a:buFont typeface="Arial" panose="020B0604020202020204" pitchFamily="34" charset="0"/>
              <a:buChar char="•"/>
            </a:pPr>
            <a:r>
              <a:rPr lang="en-US"/>
              <a:t>Chlorophyll-a: used as a proxy for measuring phytoplankton</a:t>
            </a:r>
          </a:p>
          <a:p>
            <a:pPr marL="171450" indent="-171450">
              <a:buFont typeface="Arial" panose="020B0604020202020204" pitchFamily="34" charset="0"/>
              <a:buChar char="•"/>
            </a:pPr>
            <a:r>
              <a:rPr lang="en-US"/>
              <a:t>CDOM: Similar to turbidity</a:t>
            </a:r>
          </a:p>
          <a:p>
            <a:pPr marL="171450" indent="-171450">
              <a:buFontTx/>
              <a:buChar cha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Information Below ------------------------------</a:t>
            </a:r>
          </a:p>
          <a:p>
            <a:r>
              <a:rPr lang="en-US"/>
              <a:t>Image Credit: NOAA Mesa Project</a:t>
            </a:r>
          </a:p>
          <a:p>
            <a:r>
              <a:rPr lang="en-US"/>
              <a:t>Image Source: </a:t>
            </a:r>
            <a:r>
              <a:rPr lang="en-US">
                <a:hlinkClick r:id="rId3"/>
              </a:rPr>
              <a:t>http://www.photolib.noaa.gov/bigs/fish1880.jpg</a:t>
            </a:r>
            <a:r>
              <a:rPr lang="en-US"/>
              <a:t> (Public Domain)</a:t>
            </a:r>
          </a:p>
          <a:p>
            <a:pPr marL="171450" indent="-171450">
              <a:buFontTx/>
              <a:buChar char="-"/>
            </a:pPr>
            <a:endParaRPr lang="en-US"/>
          </a:p>
          <a:p>
            <a:pPr marL="171450" indent="-171450">
              <a:buFontTx/>
              <a:buChar char="-"/>
            </a:pPr>
            <a:endParaRPr lang="en-US"/>
          </a:p>
          <a:p>
            <a:pPr marL="171450" indent="-171450">
              <a:buFontTx/>
              <a:buChar char="-"/>
            </a:pPr>
            <a:endParaRPr lang="en-US"/>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57669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With our GEE tool using remotely sensed data, here are some potential trends we hope to capture….</a:t>
            </a:r>
          </a:p>
          <a:p>
            <a:endParaRPr lang="en-US">
              <a:cs typeface="Calibri"/>
            </a:endParaRPr>
          </a:p>
          <a:p>
            <a:pPr marL="171450" indent="-171450">
              <a:buFont typeface="Arial" panose="020B0604020202020204" pitchFamily="34" charset="0"/>
              <a:buChar char="•"/>
            </a:pPr>
            <a:r>
              <a:rPr lang="en-US">
                <a:cs typeface="Calibri"/>
              </a:rPr>
              <a:t>On the left we have estuary mouth-state as closed (not connected to the ocean) and mouth-state as open (connected to the ocean)</a:t>
            </a:r>
          </a:p>
          <a:p>
            <a:pPr marL="171450" indent="-171450">
              <a:buFont typeface="Arial" panose="020B0604020202020204" pitchFamily="34" charset="0"/>
              <a:buChar char="•"/>
            </a:pPr>
            <a:r>
              <a:rPr lang="en-US">
                <a:cs typeface="Calibri"/>
              </a:rPr>
              <a:t>With the mouth state as closed we may have </a:t>
            </a:r>
          </a:p>
          <a:p>
            <a:pPr marL="628650" lvl="1" indent="-171450">
              <a:buFont typeface="Arial" panose="020B0604020202020204" pitchFamily="34" charset="0"/>
              <a:buChar char="•"/>
            </a:pPr>
            <a:r>
              <a:rPr lang="en-US">
                <a:cs typeface="Calibri"/>
              </a:rPr>
              <a:t>Higher levels of inundation (as the water builds in the estuary)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Increased levels of chlorophyll-a (with water not being flushed out into the ocean)</a:t>
            </a:r>
          </a:p>
          <a:p>
            <a:pPr marL="628650" lvl="1" indent="-171450">
              <a:buFont typeface="Arial" panose="020B0604020202020204" pitchFamily="34" charset="0"/>
              <a:buChar char="•"/>
            </a:pPr>
            <a:r>
              <a:rPr lang="en-US">
                <a:cs typeface="Calibri"/>
              </a:rPr>
              <a:t>Lower levels of turbidity (without the ocean’s influence)</a:t>
            </a:r>
          </a:p>
          <a:p>
            <a:pPr marL="628650" lvl="1" indent="-171450">
              <a:buFont typeface="Arial" panose="020B0604020202020204" pitchFamily="34" charset="0"/>
              <a:buChar char="•"/>
            </a:pPr>
            <a:r>
              <a:rPr lang="en-US">
                <a:cs typeface="Calibri"/>
              </a:rPr>
              <a:t>Decreased levels of CDOM (with less water flow to spread sediments)</a:t>
            </a:r>
          </a:p>
          <a:p>
            <a:pPr marL="628650" lvl="1" indent="-171450">
              <a:buFont typeface="Arial" panose="020B0604020202020204" pitchFamily="34" charset="0"/>
              <a:buChar char="•"/>
            </a:pPr>
            <a:endParaRPr lang="en-US">
              <a:cs typeface="Calibri"/>
            </a:endParaRPr>
          </a:p>
          <a:p>
            <a:pPr marL="171450" indent="-171450">
              <a:buFont typeface="Arial" panose="020B0604020202020204" pitchFamily="34" charset="0"/>
              <a:buChar char="•"/>
            </a:pPr>
            <a:r>
              <a:rPr lang="en-US">
                <a:cs typeface="Calibri"/>
              </a:rPr>
              <a:t>With mouth state as open, we may have </a:t>
            </a:r>
          </a:p>
          <a:p>
            <a:pPr marL="628650" lvl="1" indent="-171450">
              <a:buFont typeface="Arial" panose="020B0604020202020204" pitchFamily="34" charset="0"/>
              <a:buChar char="•"/>
            </a:pPr>
            <a:r>
              <a:rPr lang="en-US">
                <a:cs typeface="Calibri"/>
              </a:rPr>
              <a:t>Lower levels of inundation (water leaving to ocean)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Calibri"/>
              </a:rPr>
              <a:t>Lower levels of chlorophyll (washed out to ocean)</a:t>
            </a:r>
          </a:p>
          <a:p>
            <a:pPr marL="628650" lvl="1" indent="-171450">
              <a:buFont typeface="Arial" panose="020B0604020202020204" pitchFamily="34" charset="0"/>
              <a:buChar char="•"/>
            </a:pPr>
            <a:r>
              <a:rPr lang="en-US">
                <a:cs typeface="Calibri"/>
              </a:rPr>
              <a:t>Higher levels of turbidity (waves influence, water flow)</a:t>
            </a:r>
          </a:p>
          <a:p>
            <a:pPr marL="628650" lvl="1" indent="-171450">
              <a:buFont typeface="Arial" panose="020B0604020202020204" pitchFamily="34" charset="0"/>
              <a:buChar char="•"/>
            </a:pPr>
            <a:r>
              <a:rPr lang="en-US">
                <a:cs typeface="Calibri"/>
              </a:rPr>
              <a:t>Higher levels of CDOM  (more water flowing moving sediment)</a:t>
            </a:r>
          </a:p>
          <a:p>
            <a:pPr marL="628650" lvl="1" indent="-171450">
              <a:buFont typeface="Arial" panose="020B0604020202020204" pitchFamily="34" charset="0"/>
              <a:buChar char="•"/>
            </a:pPr>
            <a:endParaRPr lang="en-US">
              <a:cs typeface="Calibri"/>
            </a:endParaRPr>
          </a:p>
          <a:p>
            <a:pPr marL="628650" lvl="1" indent="-171450">
              <a:buFont typeface="Arial" panose="020B0604020202020204" pitchFamily="34" charset="0"/>
              <a:buChar char="•"/>
            </a:pPr>
            <a:endParaRPr lang="en-US">
              <a:cs typeface="Calibri"/>
            </a:endParaRPr>
          </a:p>
          <a:p>
            <a:pPr marL="171450" indent="-171450">
              <a:buFont typeface="Arial" panose="020B0604020202020204" pitchFamily="34" charset="0"/>
              <a:buChar char="•"/>
            </a:pPr>
            <a:r>
              <a:rPr lang="en-US">
                <a:cs typeface="Calibri"/>
              </a:rPr>
              <a:t>As we move forward with methods and out results, these are trends to keep in mind of how mouth-state might influence inundation and water quality</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342305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six study sites are spread across the coast of California and include: Navarro, Russian River, Drake’s Estero, Carmel, Ventura, and Malibu</a:t>
            </a:r>
          </a:p>
          <a:p>
            <a:r>
              <a:rPr lang="en-US"/>
              <a:t>When selecting our study sites we took into consideration:</a:t>
            </a:r>
          </a:p>
          <a:p>
            <a:endParaRPr lang="en-US"/>
          </a:p>
          <a:p>
            <a:pPr marL="228600" indent="-228600">
              <a:buAutoNum type="arabicPeriod"/>
            </a:pPr>
            <a:r>
              <a:rPr lang="en-US"/>
              <a:t>Dynamic Estuary Mouths- some that opened and closed and some that were always open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t>Size- some on larger scale such as Drake’s Estero and a smaller scale such as Ventura </a:t>
            </a:r>
          </a:p>
          <a:p>
            <a:pPr marL="228600" indent="-228600">
              <a:buAutoNum type="arabicPeriod"/>
            </a:pPr>
            <a:r>
              <a:rPr lang="en-US"/>
              <a:t>Spatial Resolution- ensure visible with satellite imagery </a:t>
            </a:r>
          </a:p>
          <a:p>
            <a:pPr marL="228600" indent="-228600">
              <a:buAutoNum type="arabicPeriod"/>
            </a:pPr>
            <a:r>
              <a:rPr lang="en-US"/>
              <a:t>Location- we wanted sites in Northern, Central, and Southern California</a:t>
            </a:r>
          </a:p>
          <a:p>
            <a:endParaRPr lang="en-US"/>
          </a:p>
          <a:p>
            <a:r>
              <a:rPr lang="en-US"/>
              <a:t>In this presentation we will focus specifically on Navarro as a case study since we were provided by our partners recent in-situ water log data for verification </a:t>
            </a:r>
          </a:p>
          <a:p>
            <a:endParaRPr lang="en-US"/>
          </a:p>
          <a:p>
            <a:r>
              <a:rPr lang="en-US"/>
              <a:t>With our study sites selected, we then determined which satellites and sensors would properly capture estuary mouth opening and associated health metrics</a:t>
            </a:r>
          </a:p>
          <a:p>
            <a:endParaRPr lang="en-US"/>
          </a:p>
          <a:p>
            <a:r>
              <a:rPr lang="en-US"/>
              <a:t>ESRI World Imagery Base </a:t>
            </a:r>
            <a:r>
              <a:rPr lang="en-US" sz="1200" b="0" i="0" kern="1200">
                <a:solidFill>
                  <a:schemeClr val="tx1"/>
                </a:solidFill>
                <a:effectLst/>
                <a:latin typeface="+mn-lt"/>
                <a:ea typeface="+mn-ea"/>
                <a:cs typeface="+mn-cs"/>
              </a:rPr>
              <a:t>Source: Esri, Maxar, </a:t>
            </a:r>
            <a:r>
              <a:rPr lang="en-US" sz="1200" b="0" i="0" kern="1200" err="1">
                <a:solidFill>
                  <a:schemeClr val="tx1"/>
                </a:solidFill>
                <a:effectLst/>
                <a:latin typeface="+mn-lt"/>
                <a:ea typeface="+mn-ea"/>
                <a:cs typeface="+mn-cs"/>
              </a:rPr>
              <a:t>GeoEye</a:t>
            </a:r>
            <a:r>
              <a:rPr lang="en-US" sz="1200" b="0" i="0" kern="1200">
                <a:solidFill>
                  <a:schemeClr val="tx1"/>
                </a:solidFill>
                <a:effectLst/>
                <a:latin typeface="+mn-lt"/>
                <a:ea typeface="+mn-ea"/>
                <a:cs typeface="+mn-cs"/>
              </a:rPr>
              <a:t>, Earthstar Geographics, CNES/Airbus DS, USDA, USGS, </a:t>
            </a:r>
            <a:r>
              <a:rPr lang="en-US" sz="1200" b="0" i="0" kern="1200" err="1">
                <a:solidFill>
                  <a:schemeClr val="tx1"/>
                </a:solidFill>
                <a:effectLst/>
                <a:latin typeface="+mn-lt"/>
                <a:ea typeface="+mn-ea"/>
                <a:cs typeface="+mn-cs"/>
              </a:rPr>
              <a:t>AeroGRID</a:t>
            </a:r>
            <a:r>
              <a:rPr lang="en-US" sz="1200" b="0" i="0" kern="1200">
                <a:solidFill>
                  <a:schemeClr val="tx1"/>
                </a:solidFill>
                <a:effectLst/>
                <a:latin typeface="+mn-lt"/>
                <a:ea typeface="+mn-ea"/>
                <a:cs typeface="+mn-cs"/>
              </a:rPr>
              <a:t>, IGN, and the GIS User Community</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398912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a:extLst>
              <a:ext uri="{28A0092B-C50C-407E-A947-70E740481C1C}">
                <a14:useLocalDpi xmlns:a14="http://schemas.microsoft.com/office/drawing/2010/main" val="0"/>
              </a:ext>
            </a:extLst>
          </a:blip>
          <a:srcRect l="14326" t="-255" r="34183" b="255"/>
          <a:stretch/>
        </p:blipFill>
        <p:spPr>
          <a:xfrm>
            <a:off x="-29725" y="0"/>
            <a:ext cx="5576048" cy="6091356"/>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54AEB2"/>
                </a:solidFill>
                <a:latin typeface="Century Gothic" panose="020B0502020202020204" pitchFamily="34" charset="0"/>
              </a:rPr>
              <a:t>| </a:t>
            </a:r>
            <a:r>
              <a:rPr lang="en-US" sz="1600" spc="100" baseline="0">
                <a:solidFill>
                  <a:srgbClr val="54AEB2"/>
                </a:solidFill>
                <a:latin typeface="Century Gothic" panose="020B0502020202020204" pitchFamily="34" charset="0"/>
              </a:rPr>
              <a:t>Spring 2021</a:t>
            </a: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xmlns="">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xmlns="">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xmlns="">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xmlns="">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xmlns="">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xmlns="">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xmlns="">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sv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6.svg"/><Relationship Id="rId8"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4.png"/><Relationship Id="rId6" Type="http://schemas.openxmlformats.org/officeDocument/2006/relationships/image" Target="../media/image46.sv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40.png"/><Relationship Id="rId7" Type="http://schemas.openxmlformats.org/officeDocument/2006/relationships/image" Target="../media/image54.sv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40.png"/><Relationship Id="rId6" Type="http://schemas.openxmlformats.org/officeDocument/2006/relationships/image" Target="../media/image41.svg"/><Relationship Id="rId7" Type="http://schemas.openxmlformats.org/officeDocument/2006/relationships/image" Target="../media/image54.svg"/><Relationship Id="rId8"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4" Type="http://schemas.microsoft.com/office/2007/relationships/hdphoto" Target="../media/hdphoto1.wdp"/><Relationship Id="rId5" Type="http://schemas.openxmlformats.org/officeDocument/2006/relationships/image" Target="../media/image55.png"/><Relationship Id="rId6" Type="http://schemas.openxmlformats.org/officeDocument/2006/relationships/image" Target="../media/image40.png"/><Relationship Id="rId7" Type="http://schemas.openxmlformats.org/officeDocument/2006/relationships/image" Target="../media/image54.svg"/><Relationship Id="rId8"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6.svg"/><Relationship Id="rId7"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6.png"/><Relationship Id="rId5" Type="http://schemas.openxmlformats.org/officeDocument/2006/relationships/image" Target="../media/image43.png"/><Relationship Id="rId6" Type="http://schemas.openxmlformats.org/officeDocument/2006/relationships/image" Target="../media/image58.png"/><Relationship Id="rId7" Type="http://schemas.openxmlformats.org/officeDocument/2006/relationships/image" Target="../media/image44.png"/><Relationship Id="rId8" Type="http://schemas.openxmlformats.org/officeDocument/2006/relationships/image" Target="../media/image46.svg"/><Relationship Id="rId9"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5.emf"/></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44.png"/><Relationship Id="rId9" Type="http://schemas.openxmlformats.org/officeDocument/2006/relationships/image" Target="../media/image46.sv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39150" y="5733711"/>
            <a:ext cx="1697476" cy="338554"/>
          </a:xfrm>
          <a:prstGeom prst="rect">
            <a:avLst/>
          </a:prstGeom>
        </p:spPr>
        <p:txBody>
          <a:bodyPr wrap="square">
            <a:spAutoFit/>
          </a:bodyPr>
          <a:lstStyle/>
          <a:p>
            <a:r>
              <a:rPr lang="en-US" sz="1600">
                <a:solidFill>
                  <a:srgbClr val="54AEB2"/>
                </a:solidFill>
                <a:latin typeface="Century Gothic" panose="020B0502020202020204" pitchFamily="34" charset="0"/>
              </a:rPr>
              <a:t>California – JPL </a:t>
            </a:r>
            <a:endParaRPr lang="en-US">
              <a:solidFill>
                <a:srgbClr val="54AEB2"/>
              </a:solidFill>
            </a:endParaRPr>
          </a:p>
        </p:txBody>
      </p:sp>
      <p:sp>
        <p:nvSpPr>
          <p:cNvPr id="3" name="Title 1"/>
          <p:cNvSpPr txBox="1">
            <a:spLocks/>
          </p:cNvSpPr>
          <p:nvPr/>
        </p:nvSpPr>
        <p:spPr>
          <a:xfrm>
            <a:off x="6102086" y="1837942"/>
            <a:ext cx="5366014"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a:solidFill>
                  <a:srgbClr val="54AEB2"/>
                </a:solidFill>
              </a:rPr>
              <a:t>Coastal California</a:t>
            </a:r>
          </a:p>
          <a:p>
            <a:pPr algn="l"/>
            <a:r>
              <a:rPr lang="en-US" sz="2800" b="0" spc="0">
                <a:solidFill>
                  <a:srgbClr val="54AEB2"/>
                </a:solidFill>
              </a:rPr>
              <a:t>Water Resources</a:t>
            </a:r>
            <a:endParaRPr lang="en-US" sz="2800" b="0" spc="0" baseline="0">
              <a:solidFill>
                <a:srgbClr val="54AEB2"/>
              </a:solidFill>
            </a:endParaRPr>
          </a:p>
        </p:txBody>
      </p:sp>
      <p:sp>
        <p:nvSpPr>
          <p:cNvPr id="4" name="Subtitle 2"/>
          <p:cNvSpPr txBox="1">
            <a:spLocks/>
          </p:cNvSpPr>
          <p:nvPr/>
        </p:nvSpPr>
        <p:spPr>
          <a:xfrm>
            <a:off x="6102086" y="3092179"/>
            <a:ext cx="5366014"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chemeClr val="tx1">
                    <a:lumMod val="75000"/>
                    <a:lumOff val="25000"/>
                  </a:schemeClr>
                </a:solidFill>
              </a:rPr>
              <a:t>Assessing Estuarine Ecosystems in California for Improved Wetlands Monitoring and Management</a:t>
            </a:r>
          </a:p>
        </p:txBody>
      </p:sp>
      <p:sp>
        <p:nvSpPr>
          <p:cNvPr id="5" name="TextBox 4"/>
          <p:cNvSpPr txBox="1"/>
          <p:nvPr/>
        </p:nvSpPr>
        <p:spPr>
          <a:xfrm>
            <a:off x="6102086" y="4960968"/>
            <a:ext cx="4738095" cy="307777"/>
          </a:xfrm>
          <a:prstGeom prst="rect">
            <a:avLst/>
          </a:prstGeom>
          <a:noFill/>
        </p:spPr>
        <p:txBody>
          <a:bodyPr wrap="square" rtlCol="0">
            <a:spAutoFit/>
          </a:bodyPr>
          <a:lstStyle/>
          <a:p>
            <a:pPr algn="l"/>
            <a:r>
              <a:rPr lang="en-US" sz="1400">
                <a:solidFill>
                  <a:schemeClr val="tx1">
                    <a:lumMod val="75000"/>
                    <a:lumOff val="25000"/>
                  </a:schemeClr>
                </a:solidFill>
                <a:latin typeface="Century Gothic" panose="020B0502020202020204" pitchFamily="34" charset="0"/>
              </a:rPr>
              <a:t>Karina Alvarez, Molly Bruce, Roger Ly, Sarah Payne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53D14D31-58F9-4B59-B203-5DCC846C1C08}"/>
              </a:ext>
            </a:extLst>
          </p:cNvPr>
          <p:cNvSpPr/>
          <p:nvPr/>
        </p:nvSpPr>
        <p:spPr>
          <a:xfrm>
            <a:off x="7344546" y="1387129"/>
            <a:ext cx="4706269" cy="4726818"/>
          </a:xfrm>
          <a:prstGeom prst="ellipse">
            <a:avLst/>
          </a:prstGeom>
          <a:solidFill>
            <a:srgbClr val="54AEB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4">
            <a:extLst>
              <a:ext uri="{FF2B5EF4-FFF2-40B4-BE49-F238E27FC236}">
                <a16:creationId xmlns:a16="http://schemas.microsoft.com/office/drawing/2014/main" xmlns="" id="{6076008E-4881-4B68-B93F-B11CEAE52FD0}"/>
              </a:ext>
            </a:extLst>
          </p:cNvPr>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Satellites and Sensors</a:t>
            </a:r>
          </a:p>
        </p:txBody>
      </p:sp>
      <p:sp>
        <p:nvSpPr>
          <p:cNvPr id="3" name="Google Shape;273;g6529c936c6_0_44">
            <a:extLst>
              <a:ext uri="{FF2B5EF4-FFF2-40B4-BE49-F238E27FC236}">
                <a16:creationId xmlns:a16="http://schemas.microsoft.com/office/drawing/2014/main" xmlns="" id="{D27FDA1F-3524-8047-80F0-63DDC452DD27}"/>
              </a:ext>
            </a:extLst>
          </p:cNvPr>
          <p:cNvSpPr txBox="1"/>
          <p:nvPr/>
        </p:nvSpPr>
        <p:spPr>
          <a:xfrm>
            <a:off x="376173" y="805221"/>
            <a:ext cx="4156213" cy="57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500" b="1" i="0" u="none" strike="noStrike" cap="none">
                <a:solidFill>
                  <a:schemeClr val="tx1">
                    <a:lumMod val="75000"/>
                    <a:lumOff val="25000"/>
                  </a:schemeClr>
                </a:solidFill>
                <a:latin typeface="Century Gothic"/>
                <a:ea typeface="Century Gothic"/>
                <a:cs typeface="Century Gothic"/>
                <a:sym typeface="Century Gothic"/>
              </a:rPr>
              <a:t>Landsat 8 Operational Land Imager</a:t>
            </a:r>
            <a:endParaRPr lang="en-US" sz="1500" b="1" i="0" u="none" strike="noStrike" cap="none">
              <a:solidFill>
                <a:schemeClr val="tx1">
                  <a:lumMod val="75000"/>
                  <a:lumOff val="25000"/>
                </a:schemeClr>
              </a:solidFill>
              <a:latin typeface="Century Gothic"/>
              <a:ea typeface="Century Gothic"/>
              <a:cs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300" b="0" i="1" u="none" strike="noStrike" cap="none">
                <a:solidFill>
                  <a:schemeClr val="tx1">
                    <a:lumMod val="75000"/>
                    <a:lumOff val="25000"/>
                  </a:schemeClr>
                </a:solidFill>
                <a:latin typeface="Century Gothic"/>
                <a:ea typeface="Century Gothic"/>
                <a:cs typeface="Century Gothic"/>
                <a:sym typeface="Century Gothic"/>
              </a:rPr>
              <a:t>Level 2 Surface Reflectance Tier 1</a:t>
            </a:r>
            <a:endParaRPr lang="en-US" sz="1300" b="0" i="1" u="none" strike="noStrike" cap="none">
              <a:solidFill>
                <a:schemeClr val="tx1">
                  <a:lumMod val="75000"/>
                  <a:lumOff val="25000"/>
                </a:schemeClr>
              </a:solidFill>
              <a:latin typeface="Century Gothic"/>
              <a:ea typeface="Century Gothic"/>
              <a:cs typeface="Century Gothic"/>
            </a:endParaRPr>
          </a:p>
        </p:txBody>
      </p:sp>
      <p:sp>
        <p:nvSpPr>
          <p:cNvPr id="12" name="Google Shape;272;g6529c936c6_0_44">
            <a:extLst>
              <a:ext uri="{FF2B5EF4-FFF2-40B4-BE49-F238E27FC236}">
                <a16:creationId xmlns:a16="http://schemas.microsoft.com/office/drawing/2014/main" xmlns="" id="{98644120-BC2B-0247-83A5-F1FE8EB8B6AC}"/>
              </a:ext>
            </a:extLst>
          </p:cNvPr>
          <p:cNvSpPr txBox="1"/>
          <p:nvPr/>
        </p:nvSpPr>
        <p:spPr>
          <a:xfrm>
            <a:off x="4276936" y="805221"/>
            <a:ext cx="3648615" cy="57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500" b="1" i="0" u="none" strike="noStrike" cap="none">
                <a:solidFill>
                  <a:srgbClr val="3F3F3F"/>
                </a:solidFill>
                <a:latin typeface="Century Gothic"/>
                <a:ea typeface="Century Gothic"/>
                <a:cs typeface="Century Gothic"/>
                <a:sym typeface="Century Gothic"/>
              </a:rPr>
              <a:t>Sentinel-2 Multispectral Instrument</a:t>
            </a:r>
            <a:endParaRPr sz="15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rgbClr val="3F3F3F"/>
                </a:solidFill>
                <a:latin typeface="Century Gothic"/>
                <a:ea typeface="Century Gothic"/>
                <a:cs typeface="Century Gothic"/>
                <a:sym typeface="Century Gothic"/>
              </a:rPr>
              <a:t>Level </a:t>
            </a:r>
            <a:r>
              <a:rPr lang="en-US" sz="1400" i="1">
                <a:solidFill>
                  <a:srgbClr val="3F3F3F"/>
                </a:solidFill>
                <a:latin typeface="Century Gothic"/>
                <a:ea typeface="Century Gothic"/>
                <a:cs typeface="Century Gothic"/>
                <a:sym typeface="Century Gothic"/>
              </a:rPr>
              <a:t>2A</a:t>
            </a:r>
            <a:r>
              <a:rPr lang="en-US" sz="1400" b="0" i="1" u="none" strike="noStrike" cap="none">
                <a:solidFill>
                  <a:srgbClr val="3F3F3F"/>
                </a:solidFill>
                <a:latin typeface="Century Gothic"/>
                <a:ea typeface="Century Gothic"/>
                <a:cs typeface="Century Gothic"/>
                <a:sym typeface="Century Gothic"/>
              </a:rPr>
              <a:t> Surface Reflectance</a:t>
            </a:r>
            <a:endParaRPr sz="1400" b="0" i="1" u="none" strike="noStrike" cap="none">
              <a:solidFill>
                <a:srgbClr val="3F3F3F"/>
              </a:solidFill>
              <a:latin typeface="Century Gothic"/>
              <a:ea typeface="Century Gothic"/>
              <a:cs typeface="Century Gothic"/>
            </a:endParaRPr>
          </a:p>
        </p:txBody>
      </p:sp>
      <p:grpSp>
        <p:nvGrpSpPr>
          <p:cNvPr id="18" name="Group 17">
            <a:extLst>
              <a:ext uri="{FF2B5EF4-FFF2-40B4-BE49-F238E27FC236}">
                <a16:creationId xmlns:a16="http://schemas.microsoft.com/office/drawing/2014/main" xmlns="" id="{AE173FB8-99DC-E349-AE88-CEE078C8A441}"/>
              </a:ext>
            </a:extLst>
          </p:cNvPr>
          <p:cNvGrpSpPr/>
          <p:nvPr/>
        </p:nvGrpSpPr>
        <p:grpSpPr>
          <a:xfrm>
            <a:off x="114584" y="1384684"/>
            <a:ext cx="8307358" cy="4727040"/>
            <a:chOff x="1760948" y="865910"/>
            <a:chExt cx="8307358" cy="4727040"/>
          </a:xfrm>
        </p:grpSpPr>
        <p:grpSp>
          <p:nvGrpSpPr>
            <p:cNvPr id="14" name="Group 13">
              <a:extLst>
                <a:ext uri="{FF2B5EF4-FFF2-40B4-BE49-F238E27FC236}">
                  <a16:creationId xmlns:a16="http://schemas.microsoft.com/office/drawing/2014/main" xmlns="" id="{8D4FAE9B-3EC6-ED47-8D71-E8EF33680531}"/>
                </a:ext>
              </a:extLst>
            </p:cNvPr>
            <p:cNvGrpSpPr/>
            <p:nvPr/>
          </p:nvGrpSpPr>
          <p:grpSpPr>
            <a:xfrm>
              <a:off x="1760948" y="865910"/>
              <a:ext cx="8307358" cy="4727040"/>
              <a:chOff x="1939787" y="989401"/>
              <a:chExt cx="7750679" cy="4264219"/>
            </a:xfrm>
          </p:grpSpPr>
          <p:sp>
            <p:nvSpPr>
              <p:cNvPr id="13" name="Oval 12">
                <a:extLst>
                  <a:ext uri="{FF2B5EF4-FFF2-40B4-BE49-F238E27FC236}">
                    <a16:creationId xmlns:a16="http://schemas.microsoft.com/office/drawing/2014/main" xmlns="" id="{641BC587-AA86-A547-B3DD-67895E8DC649}"/>
                  </a:ext>
                </a:extLst>
              </p:cNvPr>
              <p:cNvSpPr/>
              <p:nvPr/>
            </p:nvSpPr>
            <p:spPr>
              <a:xfrm>
                <a:off x="5299566" y="989401"/>
                <a:ext cx="4390900" cy="4264019"/>
              </a:xfrm>
              <a:prstGeom prst="ellipse">
                <a:avLst/>
              </a:prstGeom>
              <a:solidFill>
                <a:srgbClr val="54AEB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37E8B963-3919-DC48-AEBF-308370CFB14B}"/>
                  </a:ext>
                </a:extLst>
              </p:cNvPr>
              <p:cNvSpPr/>
              <p:nvPr/>
            </p:nvSpPr>
            <p:spPr>
              <a:xfrm>
                <a:off x="1939787" y="989601"/>
                <a:ext cx="4390900" cy="4264019"/>
              </a:xfrm>
              <a:prstGeom prst="ellipse">
                <a:avLst/>
              </a:prstGeom>
              <a:solidFill>
                <a:srgbClr val="54AEB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07DBAA8D-5970-D542-A8E8-E3E4EE535C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0622" y="1721178"/>
                <a:ext cx="3430715" cy="2800857"/>
              </a:xfrm>
              <a:prstGeom prst="rect">
                <a:avLst/>
              </a:prstGeom>
            </p:spPr>
          </p:pic>
          <p:pic>
            <p:nvPicPr>
              <p:cNvPr id="7" name="Picture 6">
                <a:extLst>
                  <a:ext uri="{FF2B5EF4-FFF2-40B4-BE49-F238E27FC236}">
                    <a16:creationId xmlns:a16="http://schemas.microsoft.com/office/drawing/2014/main" xmlns="" id="{D5428E64-8FF1-8B4A-9BF3-15585733A2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5107" y="2101786"/>
                <a:ext cx="3023323" cy="2253051"/>
              </a:xfrm>
              <a:prstGeom prst="rect">
                <a:avLst/>
              </a:prstGeom>
            </p:spPr>
          </p:pic>
          <p:sp>
            <p:nvSpPr>
              <p:cNvPr id="9" name="TextBox 8">
                <a:extLst>
                  <a:ext uri="{FF2B5EF4-FFF2-40B4-BE49-F238E27FC236}">
                    <a16:creationId xmlns:a16="http://schemas.microsoft.com/office/drawing/2014/main" xmlns="" id="{9A5945AE-3A95-7D4C-97E6-FD49FBF435D6}"/>
                  </a:ext>
                </a:extLst>
              </p:cNvPr>
              <p:cNvSpPr txBox="1"/>
              <p:nvPr/>
            </p:nvSpPr>
            <p:spPr>
              <a:xfrm>
                <a:off x="5592047" y="2736887"/>
                <a:ext cx="522900" cy="769441"/>
              </a:xfrm>
              <a:prstGeom prst="rect">
                <a:avLst/>
              </a:prstGeom>
              <a:noFill/>
            </p:spPr>
            <p:txBody>
              <a:bodyPr wrap="none" rtlCol="0">
                <a:spAutoFit/>
              </a:bodyPr>
              <a:lstStyle/>
              <a:p>
                <a:r>
                  <a:rPr lang="en-US" sz="4400" b="1">
                    <a:latin typeface="Century Gothic" panose="020B0502020202020204" pitchFamily="34" charset="0"/>
                  </a:rPr>
                  <a:t>+</a:t>
                </a:r>
              </a:p>
            </p:txBody>
          </p:sp>
        </p:grpSp>
        <p:sp>
          <p:nvSpPr>
            <p:cNvPr id="17" name="Rectangle 16">
              <a:extLst>
                <a:ext uri="{FF2B5EF4-FFF2-40B4-BE49-F238E27FC236}">
                  <a16:creationId xmlns:a16="http://schemas.microsoft.com/office/drawing/2014/main" xmlns="" id="{2504FD1D-2AC5-8943-AF5D-83095A02975D}"/>
                </a:ext>
              </a:extLst>
            </p:cNvPr>
            <p:cNvSpPr/>
            <p:nvPr/>
          </p:nvSpPr>
          <p:spPr>
            <a:xfrm>
              <a:off x="2074436" y="1795811"/>
              <a:ext cx="4136324" cy="3680079"/>
            </a:xfrm>
            <a:prstGeom prst="rect">
              <a:avLst/>
            </a:prstGeom>
            <a:noFill/>
          </p:spPr>
          <p:txBody>
            <a:bodyPr wrap="none" lIns="91440" tIns="45720" rIns="91440" bIns="45720">
              <a:prstTxWarp prst="textArchDown">
                <a:avLst>
                  <a:gd name="adj" fmla="val 20449849"/>
                </a:avLst>
              </a:prstTxWarp>
              <a:spAutoFit/>
            </a:bodyPr>
            <a:lstStyle/>
            <a:p>
              <a:pPr algn="ctr"/>
              <a:r>
                <a:rPr lang="en-US" sz="1600">
                  <a:ln w="0"/>
                  <a:solidFill>
                    <a:schemeClr val="tx1">
                      <a:lumMod val="75000"/>
                      <a:lumOff val="25000"/>
                    </a:schemeClr>
                  </a:solidFill>
                  <a:effectLst>
                    <a:outerShdw blurRad="38100" dist="19050" dir="2700000" algn="tl" rotWithShape="0">
                      <a:schemeClr val="dk1">
                        <a:alpha val="40000"/>
                      </a:schemeClr>
                    </a:outerShdw>
                  </a:effectLst>
                  <a:latin typeface="Century Gothic" panose="020B0502020202020204" pitchFamily="34" charset="0"/>
                </a:rPr>
                <a:t>16 days, 30 m, 2013 +</a:t>
              </a:r>
              <a:endParaRPr lang="en-US" sz="1600" b="0" cap="none" spc="0">
                <a:ln w="0"/>
                <a:solidFill>
                  <a:schemeClr val="tx1">
                    <a:lumMod val="75000"/>
                    <a:lumOff val="25000"/>
                  </a:schemeClr>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21" name="Rectangle 20">
              <a:extLst>
                <a:ext uri="{FF2B5EF4-FFF2-40B4-BE49-F238E27FC236}">
                  <a16:creationId xmlns:a16="http://schemas.microsoft.com/office/drawing/2014/main" xmlns="" id="{DE9ACF8B-7698-6C4B-8212-CB0C5F9CECC2}"/>
                </a:ext>
              </a:extLst>
            </p:cNvPr>
            <p:cNvSpPr/>
            <p:nvPr/>
          </p:nvSpPr>
          <p:spPr>
            <a:xfrm>
              <a:off x="5670249" y="1799620"/>
              <a:ext cx="4136324" cy="3680079"/>
            </a:xfrm>
            <a:prstGeom prst="rect">
              <a:avLst/>
            </a:prstGeom>
            <a:noFill/>
          </p:spPr>
          <p:txBody>
            <a:bodyPr wrap="none" lIns="91440" tIns="45720" rIns="91440" bIns="45720">
              <a:prstTxWarp prst="textArchDown">
                <a:avLst>
                  <a:gd name="adj" fmla="val 20449849"/>
                </a:avLst>
              </a:prstTxWarp>
              <a:spAutoFit/>
            </a:bodyPr>
            <a:lstStyle/>
            <a:p>
              <a:pPr algn="ctr"/>
              <a:r>
                <a:rPr lang="en-US" sz="1600">
                  <a:ln w="0"/>
                  <a:solidFill>
                    <a:schemeClr val="tx1">
                      <a:lumMod val="75000"/>
                      <a:lumOff val="25000"/>
                    </a:schemeClr>
                  </a:solidFill>
                  <a:effectLst>
                    <a:outerShdw blurRad="38100" dist="19050" dir="2700000" algn="tl" rotWithShape="0">
                      <a:schemeClr val="dk1">
                        <a:alpha val="40000"/>
                      </a:schemeClr>
                    </a:outerShdw>
                  </a:effectLst>
                  <a:latin typeface="Century Gothic" panose="020B0502020202020204" pitchFamily="34" charset="0"/>
                </a:rPr>
                <a:t>~5 days, 10-20m, 2018 +</a:t>
              </a:r>
              <a:endParaRPr lang="en-US" sz="1600" b="0" cap="none" spc="0">
                <a:ln w="0"/>
                <a:solidFill>
                  <a:schemeClr val="tx1">
                    <a:lumMod val="75000"/>
                    <a:lumOff val="25000"/>
                  </a:schemeClr>
                </a:solidFill>
                <a:effectLst>
                  <a:outerShdw blurRad="38100" dist="19050" dir="2700000" algn="tl" rotWithShape="0">
                    <a:schemeClr val="dk1">
                      <a:alpha val="40000"/>
                    </a:schemeClr>
                  </a:outerShdw>
                </a:effectLst>
                <a:latin typeface="Century Gothic" panose="020B0502020202020204" pitchFamily="34" charset="0"/>
              </a:endParaRPr>
            </a:p>
          </p:txBody>
        </p:sp>
      </p:grpSp>
      <p:sp>
        <p:nvSpPr>
          <p:cNvPr id="5" name="TextBox 4">
            <a:extLst>
              <a:ext uri="{FF2B5EF4-FFF2-40B4-BE49-F238E27FC236}">
                <a16:creationId xmlns:a16="http://schemas.microsoft.com/office/drawing/2014/main" xmlns="" id="{5A1F259B-4829-46CE-B800-DFDEB6988DA7}"/>
              </a:ext>
            </a:extLst>
          </p:cNvPr>
          <p:cNvSpPr txBox="1"/>
          <p:nvPr/>
        </p:nvSpPr>
        <p:spPr>
          <a:xfrm>
            <a:off x="7599409" y="3407049"/>
            <a:ext cx="560456" cy="852953"/>
          </a:xfrm>
          <a:prstGeom prst="rect">
            <a:avLst/>
          </a:prstGeom>
          <a:noFill/>
        </p:spPr>
        <p:txBody>
          <a:bodyPr wrap="none" rtlCol="0">
            <a:spAutoFit/>
          </a:bodyPr>
          <a:lstStyle/>
          <a:p>
            <a:r>
              <a:rPr lang="en-US" sz="4400" b="1">
                <a:latin typeface="Century Gothic" panose="020B0502020202020204" pitchFamily="34" charset="0"/>
              </a:rPr>
              <a:t>+</a:t>
            </a:r>
          </a:p>
        </p:txBody>
      </p:sp>
      <p:sp>
        <p:nvSpPr>
          <p:cNvPr id="10" name="Rectangle 9">
            <a:extLst>
              <a:ext uri="{FF2B5EF4-FFF2-40B4-BE49-F238E27FC236}">
                <a16:creationId xmlns:a16="http://schemas.microsoft.com/office/drawing/2014/main" xmlns="" id="{BB21C83A-CC95-4457-8217-E6E866C69101}"/>
              </a:ext>
            </a:extLst>
          </p:cNvPr>
          <p:cNvSpPr/>
          <p:nvPr/>
        </p:nvSpPr>
        <p:spPr>
          <a:xfrm>
            <a:off x="7657469" y="2314586"/>
            <a:ext cx="4136324" cy="3680079"/>
          </a:xfrm>
          <a:prstGeom prst="rect">
            <a:avLst/>
          </a:prstGeom>
          <a:noFill/>
        </p:spPr>
        <p:txBody>
          <a:bodyPr spcFirstLastPara="1" wrap="none" lIns="91440" tIns="45720" rIns="91440" bIns="45720" numCol="1" anchor="t">
            <a:prstTxWarp prst="textArchDown">
              <a:avLst>
                <a:gd name="adj" fmla="val 20449849"/>
              </a:avLst>
            </a:prstTxWarp>
            <a:spAutoFit/>
          </a:bodyPr>
          <a:lstStyle/>
          <a:p>
            <a:pPr algn="ctr"/>
            <a:r>
              <a:rPr lang="en-US" sz="1600">
                <a:ln w="0"/>
                <a:solidFill>
                  <a:schemeClr val="tx1">
                    <a:lumMod val="75000"/>
                    <a:lumOff val="25000"/>
                  </a:schemeClr>
                </a:solidFill>
                <a:effectLst>
                  <a:outerShdw blurRad="38100" dist="19050" dir="2700000" algn="tl" rotWithShape="0">
                    <a:schemeClr val="dk1">
                      <a:alpha val="40000"/>
                    </a:schemeClr>
                  </a:outerShdw>
                </a:effectLst>
                <a:latin typeface="Century Gothic"/>
              </a:rPr>
              <a:t>12 days, 10 m, 2016 +</a:t>
            </a:r>
            <a:endParaRPr lang="en-US" sz="1600" b="0" cap="none" spc="0">
              <a:ln w="0"/>
              <a:solidFill>
                <a:schemeClr val="tx1">
                  <a:lumMod val="75000"/>
                  <a:lumOff val="25000"/>
                </a:schemeClr>
              </a:solidFill>
              <a:effectLst>
                <a:outerShdw blurRad="38100" dist="19050" dir="2700000" algn="tl" rotWithShape="0">
                  <a:schemeClr val="dk1">
                    <a:alpha val="40000"/>
                  </a:schemeClr>
                </a:outerShdw>
              </a:effectLst>
              <a:latin typeface="Century Gothic"/>
            </a:endParaRPr>
          </a:p>
        </p:txBody>
      </p:sp>
      <p:sp>
        <p:nvSpPr>
          <p:cNvPr id="30" name="Google Shape;273;g6529c936c6_0_44">
            <a:extLst>
              <a:ext uri="{FF2B5EF4-FFF2-40B4-BE49-F238E27FC236}">
                <a16:creationId xmlns:a16="http://schemas.microsoft.com/office/drawing/2014/main" xmlns="" id="{092779E2-34E4-42AD-9729-261DC4928A76}"/>
              </a:ext>
            </a:extLst>
          </p:cNvPr>
          <p:cNvSpPr txBox="1"/>
          <p:nvPr/>
        </p:nvSpPr>
        <p:spPr>
          <a:xfrm>
            <a:off x="7671757" y="805221"/>
            <a:ext cx="4442905" cy="578100"/>
          </a:xfrm>
          <a:prstGeom prst="rect">
            <a:avLst/>
          </a:prstGeom>
          <a:noFill/>
          <a:ln>
            <a:noFill/>
          </a:ln>
        </p:spPr>
        <p:txBody>
          <a:bodyPr spcFirstLastPara="1" wrap="square" lIns="91425" tIns="91425" rIns="91425" bIns="91425" anchor="t" anchorCtr="0">
            <a:noAutofit/>
          </a:bodyPr>
          <a:lstStyle/>
          <a:p>
            <a:pPr algn="ctr"/>
            <a:r>
              <a:rPr lang="en-US" sz="1500" b="1">
                <a:solidFill>
                  <a:srgbClr val="3F3F3F"/>
                </a:solidFill>
                <a:latin typeface="Century Gothic"/>
                <a:sym typeface="Century Gothic"/>
              </a:rPr>
              <a:t>Sentinel-1 C-Band Synthetic Aperture Radar</a:t>
            </a:r>
            <a:endParaRPr lang="en-US" sz="1500">
              <a:cs typeface="Calibri"/>
            </a:endParaRPr>
          </a:p>
          <a:p>
            <a:pPr algn="ctr"/>
            <a:r>
              <a:rPr lang="en-US" sz="1300" i="1">
                <a:solidFill>
                  <a:srgbClr val="3F3F3F"/>
                </a:solidFill>
                <a:latin typeface="Century Gothic"/>
                <a:cs typeface="Calibri"/>
              </a:rPr>
              <a:t>Level 1 Single Look Complex</a:t>
            </a:r>
          </a:p>
        </p:txBody>
      </p:sp>
      <p:pic>
        <p:nvPicPr>
          <p:cNvPr id="11" name="Picture 30">
            <a:extLst>
              <a:ext uri="{FF2B5EF4-FFF2-40B4-BE49-F238E27FC236}">
                <a16:creationId xmlns:a16="http://schemas.microsoft.com/office/drawing/2014/main" xmlns="" id="{06F2F4FA-512A-458D-A76B-C1EFD328E8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5568" y="2356725"/>
            <a:ext cx="3542923" cy="2896732"/>
          </a:xfrm>
          <a:prstGeom prst="rect">
            <a:avLst/>
          </a:prstGeom>
        </p:spPr>
      </p:pic>
      <p:sp>
        <p:nvSpPr>
          <p:cNvPr id="20" name="TextBox 19">
            <a:extLst>
              <a:ext uri="{FF2B5EF4-FFF2-40B4-BE49-F238E27FC236}">
                <a16:creationId xmlns:a16="http://schemas.microsoft.com/office/drawing/2014/main" xmlns="" id="{D78050F2-8EBA-A04D-ACDF-E7AE7E4CAD60}"/>
              </a:ext>
            </a:extLst>
          </p:cNvPr>
          <p:cNvSpPr txBox="1"/>
          <p:nvPr/>
        </p:nvSpPr>
        <p:spPr>
          <a:xfrm>
            <a:off x="7749095" y="6596390"/>
            <a:ext cx="4442905" cy="261610"/>
          </a:xfrm>
          <a:prstGeom prst="rect">
            <a:avLst/>
          </a:prstGeom>
          <a:noFill/>
        </p:spPr>
        <p:txBody>
          <a:bodyPr wrap="square" rtlCol="0">
            <a:spAutoFit/>
          </a:bodyPr>
          <a:lstStyle/>
          <a:p>
            <a:pPr algn="r"/>
            <a:r>
              <a:rPr lang="en-US" sz="1100">
                <a:solidFill>
                  <a:schemeClr val="tx1">
                    <a:lumMod val="75000"/>
                    <a:lumOff val="25000"/>
                  </a:schemeClr>
                </a:solidFill>
                <a:latin typeface="Century Gothic" panose="020B0502020202020204" pitchFamily="34" charset="0"/>
              </a:rPr>
              <a:t>Image Credit: NASA (Landsat 8), ESA (Sentinel-2 &amp; Sentinel-1)</a:t>
            </a:r>
          </a:p>
        </p:txBody>
      </p:sp>
    </p:spTree>
    <p:extLst>
      <p:ext uri="{BB962C8B-B14F-4D97-AF65-F5344CB8AC3E}">
        <p14:creationId xmlns:p14="http://schemas.microsoft.com/office/powerpoint/2010/main" val="1943883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xmlns="" id="{AE14F820-7E4A-478B-8FB5-763E65DCA6A3}"/>
              </a:ext>
            </a:extLst>
          </p:cNvPr>
          <p:cNvSpPr/>
          <p:nvPr/>
        </p:nvSpPr>
        <p:spPr>
          <a:xfrm>
            <a:off x="8345976" y="1297379"/>
            <a:ext cx="3186759"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Single Corner Rounded 3">
            <a:extLst>
              <a:ext uri="{FF2B5EF4-FFF2-40B4-BE49-F238E27FC236}">
                <a16:creationId xmlns:a16="http://schemas.microsoft.com/office/drawing/2014/main" xmlns="" id="{5CF8871D-2AAD-4C1F-B419-A6E91779222D}"/>
              </a:ext>
            </a:extLst>
          </p:cNvPr>
          <p:cNvSpPr/>
          <p:nvPr/>
        </p:nvSpPr>
        <p:spPr>
          <a:xfrm>
            <a:off x="4399104" y="1297379"/>
            <a:ext cx="3008131"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Single Corner Rounded 2">
            <a:extLst>
              <a:ext uri="{FF2B5EF4-FFF2-40B4-BE49-F238E27FC236}">
                <a16:creationId xmlns:a16="http://schemas.microsoft.com/office/drawing/2014/main" xmlns="" id="{DAD3EF5B-AACD-4061-87B1-D0A00A2D80E2}"/>
              </a:ext>
            </a:extLst>
          </p:cNvPr>
          <p:cNvSpPr/>
          <p:nvPr/>
        </p:nvSpPr>
        <p:spPr>
          <a:xfrm>
            <a:off x="496643" y="1297380"/>
            <a:ext cx="2952450" cy="4785230"/>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4">
            <a:extLst>
              <a:ext uri="{FF2B5EF4-FFF2-40B4-BE49-F238E27FC236}">
                <a16:creationId xmlns:a16="http://schemas.microsoft.com/office/drawing/2014/main" xmlns="" id="{6076008E-4881-4B68-B93F-B11CEAE52FD0}"/>
              </a:ext>
            </a:extLst>
          </p:cNvPr>
          <p:cNvSpPr txBox="1">
            <a:spLocks/>
          </p:cNvSpPr>
          <p:nvPr/>
        </p:nvSpPr>
        <p:spPr>
          <a:xfrm>
            <a:off x="557444" y="525431"/>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Methodology</a:t>
            </a:r>
          </a:p>
          <a:p>
            <a:r>
              <a:rPr lang="en-US" sz="2800" i="1">
                <a:solidFill>
                  <a:srgbClr val="54AEB2"/>
                </a:solidFill>
                <a:latin typeface="Century Gothic" panose="020F0302020204030204"/>
              </a:rPr>
              <a:t>Creation of Study Area Boundaries</a:t>
            </a:r>
          </a:p>
        </p:txBody>
      </p:sp>
      <p:sp>
        <p:nvSpPr>
          <p:cNvPr id="5" name="TextBox 4">
            <a:extLst>
              <a:ext uri="{FF2B5EF4-FFF2-40B4-BE49-F238E27FC236}">
                <a16:creationId xmlns:a16="http://schemas.microsoft.com/office/drawing/2014/main" xmlns="" id="{20A96272-868B-4A4B-8D6B-ABA0A96A1FDE}"/>
              </a:ext>
            </a:extLst>
          </p:cNvPr>
          <p:cNvSpPr txBox="1"/>
          <p:nvPr/>
        </p:nvSpPr>
        <p:spPr>
          <a:xfrm>
            <a:off x="488890" y="1486568"/>
            <a:ext cx="2967517" cy="1384995"/>
          </a:xfrm>
          <a:prstGeom prst="rect">
            <a:avLst/>
          </a:prstGeom>
          <a:noFill/>
        </p:spPr>
        <p:txBody>
          <a:bodyPr wrap="square" rtlCol="0">
            <a:spAutoFit/>
          </a:bodyPr>
          <a:lstStyle/>
          <a:p>
            <a:r>
              <a:rPr lang="en-US" sz="2000" b="1" u="sng">
                <a:solidFill>
                  <a:schemeClr val="bg1"/>
                </a:solidFill>
                <a:latin typeface="Century Gothic" panose="020B0502020202020204" pitchFamily="34" charset="0"/>
              </a:rPr>
              <a:t>Data Sources:</a:t>
            </a:r>
          </a:p>
          <a:p>
            <a:endParaRPr lang="en-US" sz="400" b="1">
              <a:solidFill>
                <a:schemeClr val="bg1"/>
              </a:solidFill>
              <a:latin typeface="Century Gothic" panose="020B0502020202020204" pitchFamily="34" charset="0"/>
            </a:endParaRPr>
          </a:p>
          <a:p>
            <a:r>
              <a:rPr lang="en-US" sz="2000" b="1">
                <a:solidFill>
                  <a:schemeClr val="bg1"/>
                </a:solidFill>
                <a:latin typeface="Century Gothic" panose="020B0502020202020204" pitchFamily="34" charset="0"/>
              </a:rPr>
              <a:t>U.S. Fish and Wildlife National Wetland Inventory </a:t>
            </a:r>
          </a:p>
        </p:txBody>
      </p:sp>
      <p:sp>
        <p:nvSpPr>
          <p:cNvPr id="13" name="TextBox 12">
            <a:extLst>
              <a:ext uri="{FF2B5EF4-FFF2-40B4-BE49-F238E27FC236}">
                <a16:creationId xmlns:a16="http://schemas.microsoft.com/office/drawing/2014/main" xmlns="" id="{A1757E9A-EB3B-4A02-B90C-3BA4914353A5}"/>
              </a:ext>
            </a:extLst>
          </p:cNvPr>
          <p:cNvSpPr txBox="1"/>
          <p:nvPr/>
        </p:nvSpPr>
        <p:spPr>
          <a:xfrm>
            <a:off x="4411042" y="1504253"/>
            <a:ext cx="3132249" cy="2862322"/>
          </a:xfrm>
          <a:prstGeom prst="rect">
            <a:avLst/>
          </a:prstGeom>
          <a:noFill/>
        </p:spPr>
        <p:txBody>
          <a:bodyPr wrap="square" lIns="91440" tIns="45720" rIns="91440" bIns="45720" rtlCol="0" anchor="t">
            <a:spAutoFit/>
          </a:bodyPr>
          <a:lstStyle/>
          <a:p>
            <a:r>
              <a:rPr lang="en-US" sz="2000">
                <a:solidFill>
                  <a:schemeClr val="bg1"/>
                </a:solidFill>
                <a:latin typeface="Century Gothic"/>
              </a:rPr>
              <a:t>1. </a:t>
            </a:r>
            <a:r>
              <a:rPr lang="en-US" sz="2000" b="1">
                <a:solidFill>
                  <a:schemeClr val="bg1"/>
                </a:solidFill>
                <a:latin typeface="Century Gothic"/>
              </a:rPr>
              <a:t>Clip NWI to 6 Sites in ArcGIS</a:t>
            </a:r>
            <a:r>
              <a:rPr lang="en-US" sz="2000" b="1">
                <a:latin typeface="Century Gothic"/>
              </a:rPr>
              <a:t/>
            </a:r>
            <a:br>
              <a:rPr lang="en-US" sz="2000" b="1">
                <a:latin typeface="Century Gothic"/>
              </a:rPr>
            </a:br>
            <a:endParaRPr lang="en-US" sz="1000" b="1">
              <a:solidFill>
                <a:schemeClr val="bg1"/>
              </a:solidFill>
              <a:latin typeface="Century Gothic"/>
            </a:endParaRPr>
          </a:p>
          <a:p>
            <a:r>
              <a:rPr lang="en-US" sz="2000">
                <a:solidFill>
                  <a:schemeClr val="bg1"/>
                </a:solidFill>
                <a:latin typeface="Century Gothic"/>
              </a:rPr>
              <a:t>2. </a:t>
            </a:r>
            <a:r>
              <a:rPr lang="en-US" sz="2000" b="1">
                <a:solidFill>
                  <a:schemeClr val="bg1"/>
                </a:solidFill>
                <a:latin typeface="Century Gothic"/>
              </a:rPr>
              <a:t>Expand NWI with USGS 3DEP 1m DEMs at a 5m threshold</a:t>
            </a:r>
            <a:r>
              <a:rPr lang="en-US" sz="2000" b="1">
                <a:latin typeface="Century Gothic"/>
              </a:rPr>
              <a:t/>
            </a:r>
            <a:br>
              <a:rPr lang="en-US" sz="2000" b="1">
                <a:latin typeface="Century Gothic"/>
              </a:rPr>
            </a:br>
            <a:endParaRPr lang="en-US" sz="1000" b="1">
              <a:solidFill>
                <a:schemeClr val="bg1"/>
              </a:solidFill>
              <a:latin typeface="Century Gothic"/>
            </a:endParaRPr>
          </a:p>
          <a:p>
            <a:r>
              <a:rPr lang="en-US" sz="2000">
                <a:solidFill>
                  <a:schemeClr val="bg1"/>
                </a:solidFill>
                <a:latin typeface="Century Gothic"/>
              </a:rPr>
              <a:t>3. </a:t>
            </a:r>
            <a:r>
              <a:rPr lang="en-US" sz="2000" b="1">
                <a:solidFill>
                  <a:schemeClr val="bg1"/>
                </a:solidFill>
                <a:latin typeface="Century Gothic"/>
              </a:rPr>
              <a:t>Create buffer from shore that extends 2,000 m  into ocean</a:t>
            </a:r>
            <a:endParaRPr lang="en-US" sz="2000">
              <a:solidFill>
                <a:schemeClr val="bg1"/>
              </a:solidFill>
            </a:endParaRPr>
          </a:p>
        </p:txBody>
      </p:sp>
      <p:sp>
        <p:nvSpPr>
          <p:cNvPr id="15" name="TextBox 14">
            <a:extLst>
              <a:ext uri="{FF2B5EF4-FFF2-40B4-BE49-F238E27FC236}">
                <a16:creationId xmlns:a16="http://schemas.microsoft.com/office/drawing/2014/main" xmlns="" id="{1D523E8A-BBDD-4063-B914-3ECB26D767E2}"/>
              </a:ext>
            </a:extLst>
          </p:cNvPr>
          <p:cNvSpPr txBox="1"/>
          <p:nvPr/>
        </p:nvSpPr>
        <p:spPr>
          <a:xfrm>
            <a:off x="8345976" y="2302702"/>
            <a:ext cx="3190624" cy="1015663"/>
          </a:xfrm>
          <a:prstGeom prst="rect">
            <a:avLst/>
          </a:prstGeom>
          <a:noFill/>
        </p:spPr>
        <p:txBody>
          <a:bodyPr wrap="square" lIns="91440" tIns="45720" rIns="91440" bIns="45720" rtlCol="0" anchor="t">
            <a:spAutoFit/>
          </a:bodyPr>
          <a:lstStyle/>
          <a:p>
            <a:r>
              <a:rPr lang="en-US" sz="2000">
                <a:solidFill>
                  <a:schemeClr val="bg1"/>
                </a:solidFill>
                <a:latin typeface="Century Gothic"/>
              </a:rPr>
              <a:t>4. </a:t>
            </a:r>
            <a:r>
              <a:rPr lang="en-US" sz="2000" b="1">
                <a:solidFill>
                  <a:schemeClr val="bg1"/>
                </a:solidFill>
                <a:latin typeface="Century Gothic"/>
              </a:rPr>
              <a:t>Export to Google Earth Engine for data processing</a:t>
            </a:r>
          </a:p>
        </p:txBody>
      </p:sp>
      <p:pic>
        <p:nvPicPr>
          <p:cNvPr id="17" name="Picture 2" descr="https://lh3.googleusercontent.com/KkSlnkZZ9gwWcW_xefWM14FD6DnnR32o2ND_i-SDz6eSTCNNHIIcXfp9LWqcZas-M13RcAFD9_phR57ajMGmv2RmmWffk0LZ0sZ75vL4ZSVjgVvPMmeM8yQ8ru8ZW3X9">
            <a:extLst>
              <a:ext uri="{FF2B5EF4-FFF2-40B4-BE49-F238E27FC236}">
                <a16:creationId xmlns:a16="http://schemas.microsoft.com/office/drawing/2014/main" xmlns="" id="{CFEBE5C4-ECE2-BE41-AE11-030B68E937C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9268" y="2585493"/>
            <a:ext cx="1248304" cy="14827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icture containing text, clipart&#10;&#10;Description automatically generated">
            <a:extLst>
              <a:ext uri="{FF2B5EF4-FFF2-40B4-BE49-F238E27FC236}">
                <a16:creationId xmlns:a16="http://schemas.microsoft.com/office/drawing/2014/main" xmlns="" id="{F483677F-6B2C-8845-944D-119F5A2AB98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3015" y="4925430"/>
            <a:ext cx="2426916" cy="970766"/>
          </a:xfrm>
          <a:prstGeom prst="rect">
            <a:avLst/>
          </a:prstGeom>
        </p:spPr>
      </p:pic>
      <p:sp>
        <p:nvSpPr>
          <p:cNvPr id="19" name="TextBox 18">
            <a:extLst>
              <a:ext uri="{FF2B5EF4-FFF2-40B4-BE49-F238E27FC236}">
                <a16:creationId xmlns:a16="http://schemas.microsoft.com/office/drawing/2014/main" xmlns="" id="{5000347C-9B1E-0C45-AE0D-161155958B86}"/>
              </a:ext>
            </a:extLst>
          </p:cNvPr>
          <p:cNvSpPr txBox="1"/>
          <p:nvPr/>
        </p:nvSpPr>
        <p:spPr>
          <a:xfrm>
            <a:off x="481504" y="4161651"/>
            <a:ext cx="3008131" cy="984885"/>
          </a:xfrm>
          <a:prstGeom prst="rect">
            <a:avLst/>
          </a:prstGeom>
          <a:noFill/>
        </p:spPr>
        <p:txBody>
          <a:bodyPr wrap="square" rtlCol="0">
            <a:spAutoFit/>
          </a:bodyPr>
          <a:lstStyle/>
          <a:p>
            <a:r>
              <a:rPr lang="en-US" sz="2000" b="1">
                <a:solidFill>
                  <a:schemeClr val="bg1"/>
                </a:solidFill>
                <a:latin typeface="Century Gothic" panose="020B0502020202020204" pitchFamily="34" charset="0"/>
              </a:rPr>
              <a:t>U.S. Geological Survey 3D Elevation Project</a:t>
            </a:r>
          </a:p>
          <a:p>
            <a:endParaRPr lang="en-US"/>
          </a:p>
        </p:txBody>
      </p:sp>
      <p:pic>
        <p:nvPicPr>
          <p:cNvPr id="20" name="Picture 19" descr="A picture containing text, tree, map&#10;&#10;Description automatically generated">
            <a:extLst>
              <a:ext uri="{FF2B5EF4-FFF2-40B4-BE49-F238E27FC236}">
                <a16:creationId xmlns:a16="http://schemas.microsoft.com/office/drawing/2014/main" xmlns="" id="{F8BCBF91-9038-D042-BCF8-F5066AE43F1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52449" y="4360302"/>
            <a:ext cx="2701439" cy="1634097"/>
          </a:xfrm>
          <a:prstGeom prst="flowChartAlternateProcess">
            <a:avLst/>
          </a:prstGeom>
        </p:spPr>
      </p:pic>
      <p:pic>
        <p:nvPicPr>
          <p:cNvPr id="21" name="Picture 20" descr="A picture containing text, tree, map&#10;&#10;Description automatically generated">
            <a:extLst>
              <a:ext uri="{FF2B5EF4-FFF2-40B4-BE49-F238E27FC236}">
                <a16:creationId xmlns:a16="http://schemas.microsoft.com/office/drawing/2014/main" xmlns="" id="{2D2B7C85-BB96-764F-8F8D-7346C8F25B2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88635" y="3539635"/>
            <a:ext cx="2701439" cy="1634097"/>
          </a:xfrm>
          <a:prstGeom prst="flowChartAlternateProcess">
            <a:avLst/>
          </a:prstGeom>
        </p:spPr>
      </p:pic>
      <p:sp>
        <p:nvSpPr>
          <p:cNvPr id="9" name="Arrow: Right 8">
            <a:extLst>
              <a:ext uri="{FF2B5EF4-FFF2-40B4-BE49-F238E27FC236}">
                <a16:creationId xmlns:a16="http://schemas.microsoft.com/office/drawing/2014/main" xmlns="" id="{ABA6B9EE-8922-4E01-A569-FEF4CF2AF23F}"/>
              </a:ext>
            </a:extLst>
          </p:cNvPr>
          <p:cNvSpPr/>
          <p:nvPr/>
        </p:nvSpPr>
        <p:spPr>
          <a:xfrm>
            <a:off x="3657693" y="3342188"/>
            <a:ext cx="602157" cy="3948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xmlns="" id="{C9B7FFE5-336B-4DFB-BBFE-D18D630EC32A}"/>
              </a:ext>
            </a:extLst>
          </p:cNvPr>
          <p:cNvSpPr/>
          <p:nvPr/>
        </p:nvSpPr>
        <p:spPr>
          <a:xfrm>
            <a:off x="7607762" y="3342188"/>
            <a:ext cx="602157" cy="3948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176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Single Corner Rounded 8">
            <a:extLst>
              <a:ext uri="{FF2B5EF4-FFF2-40B4-BE49-F238E27FC236}">
                <a16:creationId xmlns:a16="http://schemas.microsoft.com/office/drawing/2014/main" xmlns="" id="{326E75DF-ED9E-49D6-85BB-A9057F1753A7}"/>
              </a:ext>
            </a:extLst>
          </p:cNvPr>
          <p:cNvSpPr/>
          <p:nvPr/>
        </p:nvSpPr>
        <p:spPr>
          <a:xfrm>
            <a:off x="8345976" y="1297379"/>
            <a:ext cx="3186759"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Single Corner Rounded 7">
            <a:extLst>
              <a:ext uri="{FF2B5EF4-FFF2-40B4-BE49-F238E27FC236}">
                <a16:creationId xmlns:a16="http://schemas.microsoft.com/office/drawing/2014/main" xmlns="" id="{E137E439-2685-4790-9187-90943644396F}"/>
              </a:ext>
            </a:extLst>
          </p:cNvPr>
          <p:cNvSpPr/>
          <p:nvPr/>
        </p:nvSpPr>
        <p:spPr>
          <a:xfrm>
            <a:off x="4399104" y="1297379"/>
            <a:ext cx="3008131"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Single Corner Rounded 5">
            <a:extLst>
              <a:ext uri="{FF2B5EF4-FFF2-40B4-BE49-F238E27FC236}">
                <a16:creationId xmlns:a16="http://schemas.microsoft.com/office/drawing/2014/main" xmlns="" id="{F2B20895-13AC-49B2-A8BD-DC31B42D5C46}"/>
              </a:ext>
            </a:extLst>
          </p:cNvPr>
          <p:cNvSpPr/>
          <p:nvPr/>
        </p:nvSpPr>
        <p:spPr>
          <a:xfrm>
            <a:off x="496643" y="1297380"/>
            <a:ext cx="2952450" cy="4785230"/>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4">
            <a:extLst>
              <a:ext uri="{FF2B5EF4-FFF2-40B4-BE49-F238E27FC236}">
                <a16:creationId xmlns:a16="http://schemas.microsoft.com/office/drawing/2014/main" xmlns="" id="{6076008E-4881-4B68-B93F-B11CEAE52FD0}"/>
              </a:ext>
            </a:extLst>
          </p:cNvPr>
          <p:cNvSpPr txBox="1">
            <a:spLocks/>
          </p:cNvSpPr>
          <p:nvPr/>
        </p:nvSpPr>
        <p:spPr>
          <a:xfrm>
            <a:off x="557444" y="525431"/>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Methodology</a:t>
            </a:r>
          </a:p>
          <a:p>
            <a:r>
              <a:rPr lang="en-US" sz="2800" i="1">
                <a:solidFill>
                  <a:srgbClr val="54AEB2"/>
                </a:solidFill>
                <a:latin typeface="Century Gothic" panose="020F0302020204030204"/>
              </a:rPr>
              <a:t>Estuary Mouth State</a:t>
            </a:r>
          </a:p>
        </p:txBody>
      </p:sp>
      <p:sp>
        <p:nvSpPr>
          <p:cNvPr id="5" name="TextBox 4">
            <a:extLst>
              <a:ext uri="{FF2B5EF4-FFF2-40B4-BE49-F238E27FC236}">
                <a16:creationId xmlns:a16="http://schemas.microsoft.com/office/drawing/2014/main" xmlns="" id="{20A96272-868B-4A4B-8D6B-ABA0A96A1FDE}"/>
              </a:ext>
            </a:extLst>
          </p:cNvPr>
          <p:cNvSpPr txBox="1"/>
          <p:nvPr/>
        </p:nvSpPr>
        <p:spPr>
          <a:xfrm>
            <a:off x="557722" y="1356580"/>
            <a:ext cx="2610036" cy="400110"/>
          </a:xfrm>
          <a:prstGeom prst="rect">
            <a:avLst/>
          </a:prstGeom>
          <a:noFill/>
        </p:spPr>
        <p:txBody>
          <a:bodyPr wrap="square" rtlCol="0">
            <a:spAutoFit/>
          </a:bodyPr>
          <a:lstStyle/>
          <a:p>
            <a:r>
              <a:rPr lang="en-US" sz="2000" b="1" u="sng">
                <a:solidFill>
                  <a:schemeClr val="bg1"/>
                </a:solidFill>
                <a:latin typeface="Century Gothic" panose="020B0502020202020204" pitchFamily="34" charset="0"/>
              </a:rPr>
              <a:t>Data Sources:</a:t>
            </a:r>
          </a:p>
        </p:txBody>
      </p:sp>
      <p:sp>
        <p:nvSpPr>
          <p:cNvPr id="16" name="Oval 15">
            <a:extLst>
              <a:ext uri="{FF2B5EF4-FFF2-40B4-BE49-F238E27FC236}">
                <a16:creationId xmlns:a16="http://schemas.microsoft.com/office/drawing/2014/main" xmlns="" id="{71165730-0D0D-4AA9-A35B-6B0C1C7507B5}"/>
              </a:ext>
            </a:extLst>
          </p:cNvPr>
          <p:cNvSpPr/>
          <p:nvPr/>
        </p:nvSpPr>
        <p:spPr>
          <a:xfrm>
            <a:off x="1402167" y="3409766"/>
            <a:ext cx="1920927" cy="1901649"/>
          </a:xfrm>
          <a:prstGeom prst="ellipse">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53B152D8-9C94-4C95-B632-43A7405E438E}"/>
              </a:ext>
            </a:extLst>
          </p:cNvPr>
          <p:cNvSpPr/>
          <p:nvPr/>
        </p:nvSpPr>
        <p:spPr>
          <a:xfrm>
            <a:off x="611354" y="1963323"/>
            <a:ext cx="1969719" cy="1949951"/>
          </a:xfrm>
          <a:prstGeom prst="ellipse">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1611ED6F-73DA-424C-984A-D112718AE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870" y="2329771"/>
            <a:ext cx="1585689" cy="1294566"/>
          </a:xfrm>
          <a:prstGeom prst="rect">
            <a:avLst/>
          </a:prstGeom>
        </p:spPr>
      </p:pic>
      <p:pic>
        <p:nvPicPr>
          <p:cNvPr id="15" name="Picture 14">
            <a:extLst>
              <a:ext uri="{FF2B5EF4-FFF2-40B4-BE49-F238E27FC236}">
                <a16:creationId xmlns:a16="http://schemas.microsoft.com/office/drawing/2014/main" xmlns="" id="{D1DEACE0-3EB7-4415-94B4-75AB703966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1767" y="3913274"/>
            <a:ext cx="1435991" cy="1073342"/>
          </a:xfrm>
          <a:prstGeom prst="rect">
            <a:avLst/>
          </a:prstGeom>
        </p:spPr>
      </p:pic>
      <p:sp>
        <p:nvSpPr>
          <p:cNvPr id="21" name="TextBox 20">
            <a:extLst>
              <a:ext uri="{FF2B5EF4-FFF2-40B4-BE49-F238E27FC236}">
                <a16:creationId xmlns:a16="http://schemas.microsoft.com/office/drawing/2014/main" xmlns="" id="{5C8C612E-CA2E-49B2-8631-BCAE0A445325}"/>
              </a:ext>
            </a:extLst>
          </p:cNvPr>
          <p:cNvSpPr txBox="1"/>
          <p:nvPr/>
        </p:nvSpPr>
        <p:spPr>
          <a:xfrm>
            <a:off x="8409563" y="1356580"/>
            <a:ext cx="3171083" cy="707886"/>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Open or Closed Designation</a:t>
            </a:r>
          </a:p>
        </p:txBody>
      </p:sp>
      <p:sp>
        <p:nvSpPr>
          <p:cNvPr id="27" name="TextBox 26">
            <a:extLst>
              <a:ext uri="{FF2B5EF4-FFF2-40B4-BE49-F238E27FC236}">
                <a16:creationId xmlns:a16="http://schemas.microsoft.com/office/drawing/2014/main" xmlns="" id="{1B69903D-AC09-4F46-9E04-9E9FEC3B2E11}"/>
              </a:ext>
            </a:extLst>
          </p:cNvPr>
          <p:cNvSpPr txBox="1"/>
          <p:nvPr/>
        </p:nvSpPr>
        <p:spPr>
          <a:xfrm>
            <a:off x="643655" y="5308191"/>
            <a:ext cx="2610036" cy="707886"/>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Landsat 8 OLI and Sentinel-2 MSI</a:t>
            </a:r>
          </a:p>
        </p:txBody>
      </p:sp>
      <p:sp>
        <p:nvSpPr>
          <p:cNvPr id="3" name="Rectangle 2">
            <a:extLst>
              <a:ext uri="{FF2B5EF4-FFF2-40B4-BE49-F238E27FC236}">
                <a16:creationId xmlns:a16="http://schemas.microsoft.com/office/drawing/2014/main" xmlns="" id="{3E036868-ED91-FC40-8478-AAD023885B3A}"/>
              </a:ext>
            </a:extLst>
          </p:cNvPr>
          <p:cNvSpPr/>
          <p:nvPr/>
        </p:nvSpPr>
        <p:spPr>
          <a:xfrm>
            <a:off x="4528815" y="1451714"/>
            <a:ext cx="2609410" cy="4401205"/>
          </a:xfrm>
          <a:prstGeom prst="rect">
            <a:avLst/>
          </a:prstGeom>
        </p:spPr>
        <p:txBody>
          <a:bodyPr wrap="square">
            <a:spAutoFit/>
          </a:bodyPr>
          <a:lstStyle/>
          <a:p>
            <a:r>
              <a:rPr lang="en-US" sz="2000">
                <a:solidFill>
                  <a:schemeClr val="bg1"/>
                </a:solidFill>
                <a:latin typeface="Century Gothic"/>
              </a:rPr>
              <a:t>1. </a:t>
            </a:r>
            <a:r>
              <a:rPr lang="en-US" sz="2000" b="1">
                <a:solidFill>
                  <a:schemeClr val="bg1"/>
                </a:solidFill>
                <a:latin typeface="Century Gothic"/>
              </a:rPr>
              <a:t>Cloud mask </a:t>
            </a:r>
            <a:endParaRPr lang="en-US" sz="2000" b="1">
              <a:solidFill>
                <a:schemeClr val="bg1"/>
              </a:solidFill>
              <a:latin typeface="Century Gothic"/>
              <a:cs typeface="Calibri" panose="020F0502020204030204"/>
            </a:endParaRPr>
          </a:p>
          <a:p>
            <a:pPr marL="342900" indent="-342900">
              <a:buAutoNum type="arabicPeriod"/>
            </a:pPr>
            <a:endParaRPr lang="en-US" sz="2000" b="1">
              <a:solidFill>
                <a:schemeClr val="bg1"/>
              </a:solidFill>
              <a:latin typeface="Century Gothic"/>
            </a:endParaRPr>
          </a:p>
          <a:p>
            <a:r>
              <a:rPr lang="en-US" sz="2000">
                <a:solidFill>
                  <a:schemeClr val="bg1"/>
                </a:solidFill>
                <a:latin typeface="Century Gothic"/>
              </a:rPr>
              <a:t>2. </a:t>
            </a:r>
            <a:r>
              <a:rPr lang="en-US" sz="2000" b="1">
                <a:solidFill>
                  <a:schemeClr val="bg1"/>
                </a:solidFill>
                <a:latin typeface="Century Gothic"/>
              </a:rPr>
              <a:t>Apply Normalized Difference Water Index (NDWI)  </a:t>
            </a:r>
          </a:p>
          <a:p>
            <a:pPr marL="342900" indent="-342900">
              <a:buAutoNum type="arabicPeriod"/>
            </a:pPr>
            <a:endParaRPr lang="en-US" sz="2000" b="1">
              <a:solidFill>
                <a:schemeClr val="bg1"/>
              </a:solidFill>
              <a:latin typeface="Century Gothic"/>
            </a:endParaRPr>
          </a:p>
          <a:p>
            <a:pPr marL="342900" indent="-342900">
              <a:buAutoNum type="arabicPeriod"/>
            </a:pPr>
            <a:endParaRPr lang="en-US" sz="2000" b="1">
              <a:solidFill>
                <a:schemeClr val="bg1"/>
              </a:solidFill>
              <a:latin typeface="Century Gothic"/>
            </a:endParaRPr>
          </a:p>
          <a:p>
            <a:pPr marL="342900" indent="-342900">
              <a:buAutoNum type="arabicPeriod"/>
            </a:pPr>
            <a:endParaRPr lang="en-US" sz="2000" b="1">
              <a:solidFill>
                <a:schemeClr val="bg1"/>
              </a:solidFill>
              <a:latin typeface="Century Gothic"/>
            </a:endParaRPr>
          </a:p>
          <a:p>
            <a:pPr marL="342900" indent="-342900">
              <a:buAutoNum type="arabicPeriod"/>
            </a:pPr>
            <a:endParaRPr lang="en-US" sz="2000" b="1">
              <a:solidFill>
                <a:schemeClr val="bg1"/>
              </a:solidFill>
              <a:latin typeface="Century Gothic"/>
            </a:endParaRPr>
          </a:p>
          <a:p>
            <a:r>
              <a:rPr lang="en-US" sz="2000">
                <a:solidFill>
                  <a:schemeClr val="bg1"/>
                </a:solidFill>
                <a:latin typeface="Century Gothic"/>
              </a:rPr>
              <a:t>3. </a:t>
            </a:r>
            <a:r>
              <a:rPr lang="en-US" sz="2000" b="1">
                <a:solidFill>
                  <a:schemeClr val="bg1"/>
                </a:solidFill>
                <a:latin typeface="Century Gothic"/>
              </a:rPr>
              <a:t>NDWI thresholds</a:t>
            </a:r>
          </a:p>
          <a:p>
            <a:pPr marL="342900" indent="-342900">
              <a:buAutoNum type="arabicPeriod"/>
            </a:pPr>
            <a:endParaRPr lang="en-US" sz="2000" b="1">
              <a:solidFill>
                <a:schemeClr val="bg1"/>
              </a:solidFill>
              <a:latin typeface="Century Gothic"/>
            </a:endParaRPr>
          </a:p>
          <a:p>
            <a:r>
              <a:rPr lang="en-US" sz="2000">
                <a:solidFill>
                  <a:schemeClr val="bg1"/>
                </a:solidFill>
                <a:latin typeface="Century Gothic"/>
              </a:rPr>
              <a:t>4. </a:t>
            </a:r>
            <a:r>
              <a:rPr lang="en-US" sz="2000" b="1">
                <a:solidFill>
                  <a:schemeClr val="bg1"/>
                </a:solidFill>
                <a:latin typeface="Century Gothic"/>
              </a:rPr>
              <a:t>Pixel Connectivity  </a:t>
            </a:r>
            <a:endParaRPr lang="en-US" sz="2000" b="1">
              <a:solidFill>
                <a:schemeClr val="bg1"/>
              </a:solidFill>
              <a:cs typeface="Calibri"/>
            </a:endParaRPr>
          </a:p>
        </p:txBody>
      </p:sp>
      <p:sp>
        <p:nvSpPr>
          <p:cNvPr id="4" name="Rectangle 3">
            <a:extLst>
              <a:ext uri="{FF2B5EF4-FFF2-40B4-BE49-F238E27FC236}">
                <a16:creationId xmlns:a16="http://schemas.microsoft.com/office/drawing/2014/main" xmlns="" id="{6E78A190-DD15-0C4A-B1EA-81F0DDA6F1B3}"/>
              </a:ext>
            </a:extLst>
          </p:cNvPr>
          <p:cNvSpPr/>
          <p:nvPr/>
        </p:nvSpPr>
        <p:spPr>
          <a:xfrm>
            <a:off x="5005754" y="3506507"/>
            <a:ext cx="1477108" cy="725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xmlns="" id="{DEB1E81A-6E99-4A10-84BB-B0579636D52F}"/>
              </a:ext>
            </a:extLst>
          </p:cNvPr>
          <p:cNvSpPr/>
          <p:nvPr/>
        </p:nvSpPr>
        <p:spPr>
          <a:xfrm>
            <a:off x="3657693" y="3342188"/>
            <a:ext cx="602157" cy="3948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xmlns="" id="{599602A8-E0DE-422D-A933-072D27A8D2CA}"/>
              </a:ext>
            </a:extLst>
          </p:cNvPr>
          <p:cNvSpPr/>
          <p:nvPr/>
        </p:nvSpPr>
        <p:spPr>
          <a:xfrm>
            <a:off x="7607762" y="3342188"/>
            <a:ext cx="602157" cy="3948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B71DC180-F4D9-E145-8A7B-B533876E4656}"/>
                  </a:ext>
                </a:extLst>
              </p:cNvPr>
              <p:cNvSpPr txBox="1"/>
              <p:nvPr/>
            </p:nvSpPr>
            <p:spPr>
              <a:xfrm>
                <a:off x="4528815" y="3550065"/>
                <a:ext cx="2441499" cy="726417"/>
              </a:xfrm>
              <a:prstGeom prst="rect">
                <a:avLst/>
              </a:prstGeom>
              <a:noFill/>
            </p:spPr>
            <p:txBody>
              <a:bodyPr wrap="square" rtlCol="0">
                <a:spAutoFit/>
              </a:bodyPr>
              <a:lstStyle/>
              <a:p>
                <a:pPr algn="ctr"/>
                <a:r>
                  <a:rPr lang="en-US" i="1">
                    <a:solidFill>
                      <a:schemeClr val="bg1"/>
                    </a:solidFill>
                    <a:latin typeface="Century Gothic" panose="020B0502020202020204" pitchFamily="34" charset="0"/>
                  </a:rPr>
                  <a:t>NDWI = </a:t>
                </a:r>
                <a14:m>
                  <m:oMath xmlns:m="http://schemas.openxmlformats.org/officeDocument/2006/math" xmlns="">
                    <m:f>
                      <m:fPr>
                        <m:ctrlPr>
                          <a:rPr lang="en-US" i="1" smtClean="0">
                            <a:solidFill>
                              <a:schemeClr val="bg1"/>
                            </a:solidFill>
                            <a:latin typeface="Cambria Math" panose="02040503050406030204" pitchFamily="18" charset="0"/>
                          </a:rPr>
                        </m:ctrlPr>
                      </m:fPr>
                      <m:num>
                        <m:sSub>
                          <m:sSubPr>
                            <m:ctrlPr>
                              <a:rPr lang="en-US" i="1" smtClean="0">
                                <a:solidFill>
                                  <a:schemeClr val="bg1"/>
                                </a:solidFill>
                                <a:latin typeface="Cambria Math" panose="02040503050406030204" pitchFamily="18" charset="0"/>
                              </a:rPr>
                            </m:ctrlPr>
                          </m:sSubPr>
                          <m:e>
                            <m:r>
                              <m:rPr>
                                <m:nor/>
                              </m:rPr>
                              <a:rPr lang="en-US" i="1" smtClean="0">
                                <a:solidFill>
                                  <a:schemeClr val="bg1"/>
                                </a:solidFill>
                                <a:latin typeface="Century Gothic" panose="020B0502020202020204" pitchFamily="34" charset="0"/>
                              </a:rPr>
                              <m:t>R</m:t>
                            </m:r>
                          </m:e>
                          <m:sub>
                            <m:r>
                              <m:rPr>
                                <m:nor/>
                              </m:rPr>
                              <a:rPr lang="en-US" b="0" i="1" smtClean="0">
                                <a:solidFill>
                                  <a:schemeClr val="bg1"/>
                                </a:solidFill>
                                <a:latin typeface="Century Gothic" panose="020B0502020202020204" pitchFamily="34" charset="0"/>
                              </a:rPr>
                              <m:t>559</m:t>
                            </m:r>
                          </m:sub>
                        </m:sSub>
                        <m:r>
                          <a:rPr lang="en-US" b="0" i="1" smtClean="0">
                            <a:solidFill>
                              <a:schemeClr val="bg1"/>
                            </a:solidFill>
                            <a:latin typeface="Cambria Math" panose="02040503050406030204" pitchFamily="18" charset="0"/>
                          </a:rPr>
                          <m:t> </m:t>
                        </m:r>
                        <m:r>
                          <m:rPr>
                            <m:nor/>
                          </m:rPr>
                          <a:rPr lang="en-US" i="1" smtClean="0">
                            <a:solidFill>
                              <a:schemeClr val="bg1"/>
                            </a:solidFill>
                            <a:latin typeface="Century Gothic" panose="020B0502020202020204" pitchFamily="34" charset="0"/>
                          </a:rPr>
                          <m:t>+ </m:t>
                        </m:r>
                        <m:sSub>
                          <m:sSubPr>
                            <m:ctrlPr>
                              <a:rPr lang="en-US" i="1" smtClean="0">
                                <a:solidFill>
                                  <a:schemeClr val="bg1"/>
                                </a:solidFill>
                                <a:latin typeface="Cambria Math" panose="02040503050406030204" pitchFamily="18" charset="0"/>
                              </a:rPr>
                            </m:ctrlPr>
                          </m:sSubPr>
                          <m:e>
                            <m:r>
                              <m:rPr>
                                <m:nor/>
                              </m:rPr>
                              <a:rPr lang="en-US" i="1" smtClean="0">
                                <a:solidFill>
                                  <a:schemeClr val="bg1"/>
                                </a:solidFill>
                                <a:latin typeface="Century Gothic" panose="020B0502020202020204" pitchFamily="34" charset="0"/>
                              </a:rPr>
                              <m:t>R</m:t>
                            </m:r>
                          </m:e>
                          <m:sub>
                            <m:r>
                              <m:rPr>
                                <m:nor/>
                              </m:rPr>
                              <a:rPr lang="en-US" b="0" i="1" smtClean="0">
                                <a:solidFill>
                                  <a:schemeClr val="bg1"/>
                                </a:solidFill>
                                <a:latin typeface="Century Gothic" panose="020B0502020202020204" pitchFamily="34" charset="0"/>
                              </a:rPr>
                              <m:t>833</m:t>
                            </m:r>
                          </m:sub>
                        </m:sSub>
                      </m:num>
                      <m:den>
                        <m:sSub>
                          <m:sSubPr>
                            <m:ctrlPr>
                              <a:rPr lang="en-US" i="1">
                                <a:solidFill>
                                  <a:schemeClr val="bg1"/>
                                </a:solidFill>
                                <a:latin typeface="Cambria Math" panose="02040503050406030204" pitchFamily="18" charset="0"/>
                              </a:rPr>
                            </m:ctrlPr>
                          </m:sSubPr>
                          <m:e>
                            <m:r>
                              <m:rPr>
                                <m:nor/>
                              </m:rPr>
                              <a:rPr lang="en-US" i="1">
                                <a:solidFill>
                                  <a:schemeClr val="bg1"/>
                                </a:solidFill>
                                <a:latin typeface="Century Gothic" panose="020B0502020202020204" pitchFamily="34" charset="0"/>
                              </a:rPr>
                              <m:t>R</m:t>
                            </m:r>
                          </m:e>
                          <m:sub>
                            <m:r>
                              <m:rPr>
                                <m:nor/>
                              </m:rPr>
                              <a:rPr lang="en-US" b="0" i="1" smtClean="0">
                                <a:solidFill>
                                  <a:schemeClr val="bg1"/>
                                </a:solidFill>
                                <a:latin typeface="Century Gothic" panose="020B0502020202020204" pitchFamily="34" charset="0"/>
                              </a:rPr>
                              <m:t>559</m:t>
                            </m:r>
                          </m:sub>
                        </m:sSub>
                        <m:r>
                          <a:rPr lang="en-US" b="0" i="1" smtClean="0">
                            <a:solidFill>
                              <a:schemeClr val="bg1"/>
                            </a:solidFill>
                            <a:latin typeface="Cambria Math" panose="02040503050406030204" pitchFamily="18" charset="0"/>
                          </a:rPr>
                          <m:t> </m:t>
                        </m:r>
                        <m:r>
                          <m:rPr>
                            <m:nor/>
                          </m:rPr>
                          <a:rPr lang="en-US" i="1" smtClean="0">
                            <a:solidFill>
                              <a:schemeClr val="bg1"/>
                            </a:solidFill>
                            <a:latin typeface="Century Gothic" panose="020B0502020202020204" pitchFamily="34" charset="0"/>
                          </a:rPr>
                          <m:t>− </m:t>
                        </m:r>
                        <m:sSub>
                          <m:sSubPr>
                            <m:ctrlPr>
                              <a:rPr lang="en-US" i="1">
                                <a:solidFill>
                                  <a:schemeClr val="bg1"/>
                                </a:solidFill>
                                <a:latin typeface="Cambria Math" panose="02040503050406030204" pitchFamily="18" charset="0"/>
                              </a:rPr>
                            </m:ctrlPr>
                          </m:sSubPr>
                          <m:e>
                            <m:r>
                              <m:rPr>
                                <m:nor/>
                              </m:rPr>
                              <a:rPr lang="en-US" i="1">
                                <a:solidFill>
                                  <a:schemeClr val="bg1"/>
                                </a:solidFill>
                                <a:latin typeface="Century Gothic" panose="020B0502020202020204" pitchFamily="34" charset="0"/>
                              </a:rPr>
                              <m:t>R</m:t>
                            </m:r>
                          </m:e>
                          <m:sub>
                            <m:r>
                              <m:rPr>
                                <m:nor/>
                              </m:rPr>
                              <a:rPr lang="en-US" b="0" i="1" smtClean="0">
                                <a:solidFill>
                                  <a:schemeClr val="bg1"/>
                                </a:solidFill>
                                <a:latin typeface="Century Gothic" panose="020B0502020202020204" pitchFamily="34" charset="0"/>
                              </a:rPr>
                              <m:t>833</m:t>
                            </m:r>
                          </m:sub>
                        </m:sSub>
                      </m:den>
                    </m:f>
                  </m:oMath>
                </a14:m>
                <a:endParaRPr lang="en-US" i="1">
                  <a:solidFill>
                    <a:schemeClr val="bg1"/>
                  </a:solidFill>
                  <a:latin typeface="Century Gothic" panose="020B0502020202020204" pitchFamily="34" charset="0"/>
                </a:endParaRPr>
              </a:p>
            </p:txBody>
          </p:sp>
        </mc:Choice>
        <mc:Fallback xmlns="">
          <p:sp>
            <p:nvSpPr>
              <p:cNvPr id="19" name="TextBox 18">
                <a:extLst>
                  <a:ext uri="{FF2B5EF4-FFF2-40B4-BE49-F238E27FC236}">
                    <a16:creationId xmlns:a16="http://schemas.microsoft.com/office/drawing/2014/main" id="{B71DC180-F4D9-E145-8A7B-B533876E4656}"/>
                  </a:ext>
                </a:extLst>
              </p:cNvPr>
              <p:cNvSpPr txBox="1">
                <a:spLocks noRot="1" noChangeAspect="1" noMove="1" noResize="1" noEditPoints="1" noAdjustHandles="1" noChangeArrowheads="1" noChangeShapeType="1" noTextEdit="1"/>
              </p:cNvSpPr>
              <p:nvPr/>
            </p:nvSpPr>
            <p:spPr>
              <a:xfrm>
                <a:off x="4528815" y="3550065"/>
                <a:ext cx="2441499" cy="726417"/>
              </a:xfrm>
              <a:prstGeom prst="rect">
                <a:avLst/>
              </a:prstGeom>
              <a:blipFill>
                <a:blip r:embed="rId5"/>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xmlns="" id="{86FB1081-24CD-2343-908C-00F68632B78F}"/>
              </a:ext>
            </a:extLst>
          </p:cNvPr>
          <p:cNvSpPr txBox="1"/>
          <p:nvPr/>
        </p:nvSpPr>
        <p:spPr>
          <a:xfrm>
            <a:off x="7749095" y="6596390"/>
            <a:ext cx="4442905" cy="261610"/>
          </a:xfrm>
          <a:prstGeom prst="rect">
            <a:avLst/>
          </a:prstGeom>
          <a:noFill/>
        </p:spPr>
        <p:txBody>
          <a:bodyPr wrap="square" rtlCol="0">
            <a:spAutoFit/>
          </a:bodyPr>
          <a:lstStyle/>
          <a:p>
            <a:pPr algn="r"/>
            <a:r>
              <a:rPr lang="en-US" sz="1100">
                <a:solidFill>
                  <a:schemeClr val="tx1">
                    <a:lumMod val="75000"/>
                    <a:lumOff val="25000"/>
                  </a:schemeClr>
                </a:solidFill>
                <a:latin typeface="Century Gothic" panose="020B0502020202020204" pitchFamily="34" charset="0"/>
              </a:rPr>
              <a:t>Image Credit: NASA (Landsat 8), ESA (Sentinel-2)</a:t>
            </a:r>
          </a:p>
        </p:txBody>
      </p:sp>
      <p:pic>
        <p:nvPicPr>
          <p:cNvPr id="22" name="Picture 21" descr="Chart, histogram&#10;&#10;Description automatically generated">
            <a:extLst>
              <a:ext uri="{FF2B5EF4-FFF2-40B4-BE49-F238E27FC236}">
                <a16:creationId xmlns:a16="http://schemas.microsoft.com/office/drawing/2014/main" xmlns="" id="{9BF1EA07-87D4-A24D-B139-EAEA523AA29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998969" y="3917877"/>
            <a:ext cx="1459112" cy="1271262"/>
          </a:xfrm>
          <a:prstGeom prst="roundRect">
            <a:avLst/>
          </a:prstGeom>
        </p:spPr>
      </p:pic>
      <p:pic>
        <p:nvPicPr>
          <p:cNvPr id="23" name="Picture 22" descr="Chart, histogram&#10;&#10;Description automatically generated">
            <a:extLst>
              <a:ext uri="{FF2B5EF4-FFF2-40B4-BE49-F238E27FC236}">
                <a16:creationId xmlns:a16="http://schemas.microsoft.com/office/drawing/2014/main" xmlns="" id="{46FC6004-B0C4-0444-9D71-3AD057BFBE1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457178" y="3916451"/>
            <a:ext cx="1460750" cy="1272688"/>
          </a:xfrm>
          <a:prstGeom prst="roundRect">
            <a:avLst/>
          </a:prstGeom>
        </p:spPr>
      </p:pic>
      <p:sp>
        <p:nvSpPr>
          <p:cNvPr id="24" name="TextBox 23">
            <a:extLst>
              <a:ext uri="{FF2B5EF4-FFF2-40B4-BE49-F238E27FC236}">
                <a16:creationId xmlns:a16="http://schemas.microsoft.com/office/drawing/2014/main" xmlns="" id="{56F88AAF-93AB-B04A-B9B7-B5A623CF08F2}"/>
              </a:ext>
            </a:extLst>
          </p:cNvPr>
          <p:cNvSpPr txBox="1"/>
          <p:nvPr/>
        </p:nvSpPr>
        <p:spPr>
          <a:xfrm>
            <a:off x="8728894" y="5147752"/>
            <a:ext cx="893616" cy="369332"/>
          </a:xfrm>
          <a:prstGeom prst="rect">
            <a:avLst/>
          </a:prstGeom>
          <a:noFill/>
        </p:spPr>
        <p:txBody>
          <a:bodyPr wrap="square" rtlCol="0">
            <a:spAutoFit/>
          </a:bodyPr>
          <a:lstStyle/>
          <a:p>
            <a:pPr algn="r"/>
            <a:r>
              <a:rPr lang="en-US" b="1" i="1">
                <a:solidFill>
                  <a:schemeClr val="bg1"/>
                </a:solidFill>
                <a:latin typeface="Century Gothic" panose="020B0502020202020204" pitchFamily="34" charset="0"/>
              </a:rPr>
              <a:t>Open</a:t>
            </a:r>
          </a:p>
        </p:txBody>
      </p:sp>
      <p:sp>
        <p:nvSpPr>
          <p:cNvPr id="26" name="TextBox 25">
            <a:extLst>
              <a:ext uri="{FF2B5EF4-FFF2-40B4-BE49-F238E27FC236}">
                <a16:creationId xmlns:a16="http://schemas.microsoft.com/office/drawing/2014/main" xmlns="" id="{B0CB1EE7-24E0-1449-985B-6FCC6C405526}"/>
              </a:ext>
            </a:extLst>
          </p:cNvPr>
          <p:cNvSpPr txBox="1"/>
          <p:nvPr/>
        </p:nvSpPr>
        <p:spPr>
          <a:xfrm>
            <a:off x="10100986" y="5153592"/>
            <a:ext cx="1248691" cy="369332"/>
          </a:xfrm>
          <a:prstGeom prst="rect">
            <a:avLst/>
          </a:prstGeom>
          <a:noFill/>
        </p:spPr>
        <p:txBody>
          <a:bodyPr wrap="square" rtlCol="0">
            <a:spAutoFit/>
          </a:bodyPr>
          <a:lstStyle/>
          <a:p>
            <a:pPr algn="ctr"/>
            <a:r>
              <a:rPr lang="en-US" b="1" i="1">
                <a:solidFill>
                  <a:schemeClr val="bg1"/>
                </a:solidFill>
                <a:latin typeface="Century Gothic" panose="020B0502020202020204" pitchFamily="34" charset="0"/>
              </a:rPr>
              <a:t>Closed</a:t>
            </a:r>
          </a:p>
        </p:txBody>
      </p:sp>
      <p:sp>
        <p:nvSpPr>
          <p:cNvPr id="7" name="TextBox 6">
            <a:extLst>
              <a:ext uri="{FF2B5EF4-FFF2-40B4-BE49-F238E27FC236}">
                <a16:creationId xmlns:a16="http://schemas.microsoft.com/office/drawing/2014/main" xmlns="" id="{E5F3266B-A253-4D40-98F9-FC06366E8A84}"/>
              </a:ext>
            </a:extLst>
          </p:cNvPr>
          <p:cNvSpPr txBox="1"/>
          <p:nvPr/>
        </p:nvSpPr>
        <p:spPr>
          <a:xfrm>
            <a:off x="9286862" y="4271959"/>
            <a:ext cx="254924" cy="369332"/>
          </a:xfrm>
          <a:prstGeom prst="rect">
            <a:avLst/>
          </a:prstGeom>
          <a:noFill/>
        </p:spPr>
        <p:txBody>
          <a:bodyPr wrap="square" rtlCol="0">
            <a:spAutoFit/>
          </a:bodyPr>
          <a:lstStyle/>
          <a:p>
            <a:r>
              <a:rPr lang="en-US" b="1">
                <a:latin typeface="Century Gothic" panose="020B0502020202020204" pitchFamily="34" charset="0"/>
              </a:rPr>
              <a:t>1</a:t>
            </a:r>
          </a:p>
        </p:txBody>
      </p:sp>
      <p:sp>
        <p:nvSpPr>
          <p:cNvPr id="28" name="TextBox 27">
            <a:extLst>
              <a:ext uri="{FF2B5EF4-FFF2-40B4-BE49-F238E27FC236}">
                <a16:creationId xmlns:a16="http://schemas.microsoft.com/office/drawing/2014/main" xmlns="" id="{C99F6F6B-C276-C540-BE9D-0591FAF27B9E}"/>
              </a:ext>
            </a:extLst>
          </p:cNvPr>
          <p:cNvSpPr txBox="1"/>
          <p:nvPr/>
        </p:nvSpPr>
        <p:spPr>
          <a:xfrm>
            <a:off x="10856669" y="4239700"/>
            <a:ext cx="254924" cy="369332"/>
          </a:xfrm>
          <a:prstGeom prst="rect">
            <a:avLst/>
          </a:prstGeom>
          <a:noFill/>
        </p:spPr>
        <p:txBody>
          <a:bodyPr wrap="square" rtlCol="0">
            <a:spAutoFit/>
          </a:bodyPr>
          <a:lstStyle/>
          <a:p>
            <a:r>
              <a:rPr lang="en-US" b="1">
                <a:latin typeface="Century Gothic" panose="020B0502020202020204" pitchFamily="34" charset="0"/>
              </a:rPr>
              <a:t>1</a:t>
            </a:r>
          </a:p>
        </p:txBody>
      </p:sp>
      <p:sp>
        <p:nvSpPr>
          <p:cNvPr id="29" name="TextBox 28">
            <a:extLst>
              <a:ext uri="{FF2B5EF4-FFF2-40B4-BE49-F238E27FC236}">
                <a16:creationId xmlns:a16="http://schemas.microsoft.com/office/drawing/2014/main" xmlns="" id="{8B1A2956-0AE1-704B-BC90-80E9E9BDB7FA}"/>
              </a:ext>
            </a:extLst>
          </p:cNvPr>
          <p:cNvSpPr txBox="1"/>
          <p:nvPr/>
        </p:nvSpPr>
        <p:spPr>
          <a:xfrm>
            <a:off x="10070676" y="4689212"/>
            <a:ext cx="254924" cy="369332"/>
          </a:xfrm>
          <a:prstGeom prst="rect">
            <a:avLst/>
          </a:prstGeom>
          <a:noFill/>
        </p:spPr>
        <p:txBody>
          <a:bodyPr wrap="square" rtlCol="0">
            <a:spAutoFit/>
          </a:bodyPr>
          <a:lstStyle/>
          <a:p>
            <a:r>
              <a:rPr lang="en-US" b="1">
                <a:latin typeface="Century Gothic" panose="020B0502020202020204" pitchFamily="34" charset="0"/>
              </a:rPr>
              <a:t>2</a:t>
            </a:r>
          </a:p>
        </p:txBody>
      </p:sp>
      <p:cxnSp>
        <p:nvCxnSpPr>
          <p:cNvPr id="30" name="Straight Connector 29">
            <a:extLst>
              <a:ext uri="{FF2B5EF4-FFF2-40B4-BE49-F238E27FC236}">
                <a16:creationId xmlns:a16="http://schemas.microsoft.com/office/drawing/2014/main" xmlns="" id="{1313804D-5F0E-A248-88CD-56F4AEAD74CF}"/>
              </a:ext>
            </a:extLst>
          </p:cNvPr>
          <p:cNvCxnSpPr>
            <a:cxnSpLocks/>
          </p:cNvCxnSpPr>
          <p:nvPr/>
        </p:nvCxnSpPr>
        <p:spPr>
          <a:xfrm>
            <a:off x="9220437" y="3253681"/>
            <a:ext cx="1478564" cy="0"/>
          </a:xfrm>
          <a:prstGeom prst="line">
            <a:avLst/>
          </a:prstGeom>
          <a:ln w="22225">
            <a:solidFill>
              <a:schemeClr val="bg1"/>
            </a:solidFill>
          </a:ln>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xmlns="" id="{CD47A4ED-66ED-DB45-993A-7D1FE8709CA0}"/>
              </a:ext>
            </a:extLst>
          </p:cNvPr>
          <p:cNvCxnSpPr>
            <a:cxnSpLocks/>
          </p:cNvCxnSpPr>
          <p:nvPr/>
        </p:nvCxnSpPr>
        <p:spPr>
          <a:xfrm>
            <a:off x="9177289" y="2484177"/>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8C1AD40F-FB35-E74B-B9EB-F42D1597BA15}"/>
              </a:ext>
            </a:extLst>
          </p:cNvPr>
          <p:cNvCxnSpPr>
            <a:cxnSpLocks/>
          </p:cNvCxnSpPr>
          <p:nvPr/>
        </p:nvCxnSpPr>
        <p:spPr>
          <a:xfrm>
            <a:off x="9180749" y="2627052"/>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76E37B3D-274F-E843-80D6-14FED70AD9F5}"/>
              </a:ext>
            </a:extLst>
          </p:cNvPr>
          <p:cNvCxnSpPr>
            <a:cxnSpLocks/>
          </p:cNvCxnSpPr>
          <p:nvPr/>
        </p:nvCxnSpPr>
        <p:spPr>
          <a:xfrm>
            <a:off x="9177574" y="2779452"/>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F492D447-A88D-2442-A2FF-568297D3BA1A}"/>
              </a:ext>
            </a:extLst>
          </p:cNvPr>
          <p:cNvCxnSpPr>
            <a:cxnSpLocks/>
          </p:cNvCxnSpPr>
          <p:nvPr/>
        </p:nvCxnSpPr>
        <p:spPr>
          <a:xfrm>
            <a:off x="9177574" y="2931852"/>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C5A6D922-F52C-9842-A9F2-216A6A033CF7}"/>
              </a:ext>
            </a:extLst>
          </p:cNvPr>
          <p:cNvCxnSpPr>
            <a:cxnSpLocks/>
          </p:cNvCxnSpPr>
          <p:nvPr/>
        </p:nvCxnSpPr>
        <p:spPr>
          <a:xfrm>
            <a:off x="9175702" y="3084252"/>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DBDA7B15-79D7-F741-A0A1-32E007A091E2}"/>
              </a:ext>
            </a:extLst>
          </p:cNvPr>
          <p:cNvCxnSpPr>
            <a:cxnSpLocks/>
          </p:cNvCxnSpPr>
          <p:nvPr/>
        </p:nvCxnSpPr>
        <p:spPr>
          <a:xfrm>
            <a:off x="9387124" y="321159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421FA949-5C49-984C-B467-BC24B77F8EC3}"/>
              </a:ext>
            </a:extLst>
          </p:cNvPr>
          <p:cNvCxnSpPr>
            <a:cxnSpLocks/>
          </p:cNvCxnSpPr>
          <p:nvPr/>
        </p:nvCxnSpPr>
        <p:spPr>
          <a:xfrm>
            <a:off x="9568099" y="3211592"/>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E39C4E71-CF59-6142-BA71-2B9894C258E1}"/>
              </a:ext>
            </a:extLst>
          </p:cNvPr>
          <p:cNvCxnSpPr>
            <a:cxnSpLocks/>
          </p:cNvCxnSpPr>
          <p:nvPr/>
        </p:nvCxnSpPr>
        <p:spPr>
          <a:xfrm>
            <a:off x="9734787" y="3211592"/>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9B18A01B-9880-F940-B4FD-B9E5C656CF0A}"/>
              </a:ext>
            </a:extLst>
          </p:cNvPr>
          <p:cNvCxnSpPr>
            <a:cxnSpLocks/>
          </p:cNvCxnSpPr>
          <p:nvPr/>
        </p:nvCxnSpPr>
        <p:spPr>
          <a:xfrm>
            <a:off x="9889569" y="3211592"/>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841552D-3587-7F43-B626-EB29CA224D5E}"/>
              </a:ext>
            </a:extLst>
          </p:cNvPr>
          <p:cNvCxnSpPr>
            <a:cxnSpLocks/>
          </p:cNvCxnSpPr>
          <p:nvPr/>
        </p:nvCxnSpPr>
        <p:spPr>
          <a:xfrm>
            <a:off x="10049112" y="3211592"/>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DF3BBD5F-D15A-8543-8D45-75B4D979BE06}"/>
              </a:ext>
            </a:extLst>
          </p:cNvPr>
          <p:cNvCxnSpPr>
            <a:cxnSpLocks/>
          </p:cNvCxnSpPr>
          <p:nvPr/>
        </p:nvCxnSpPr>
        <p:spPr>
          <a:xfrm>
            <a:off x="10203893" y="3215125"/>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0F60EB75-0731-E148-AEE3-86F31035BA71}"/>
              </a:ext>
            </a:extLst>
          </p:cNvPr>
          <p:cNvCxnSpPr>
            <a:cxnSpLocks/>
          </p:cNvCxnSpPr>
          <p:nvPr/>
        </p:nvCxnSpPr>
        <p:spPr>
          <a:xfrm>
            <a:off x="10370580" y="3211592"/>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B2DB2EAE-184C-2847-BC56-9F5D4B9F54D4}"/>
              </a:ext>
            </a:extLst>
          </p:cNvPr>
          <p:cNvCxnSpPr>
            <a:cxnSpLocks/>
          </p:cNvCxnSpPr>
          <p:nvPr/>
        </p:nvCxnSpPr>
        <p:spPr>
          <a:xfrm>
            <a:off x="10520599" y="3211592"/>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Freeform: Shape 38">
            <a:extLst>
              <a:ext uri="{FF2B5EF4-FFF2-40B4-BE49-F238E27FC236}">
                <a16:creationId xmlns:a16="http://schemas.microsoft.com/office/drawing/2014/main" xmlns="" id="{5F5767FE-6159-BB46-9CD0-56E3FBFF73DC}"/>
              </a:ext>
            </a:extLst>
          </p:cNvPr>
          <p:cNvSpPr/>
          <p:nvPr/>
        </p:nvSpPr>
        <p:spPr>
          <a:xfrm>
            <a:off x="9241571" y="2319023"/>
            <a:ext cx="1365877" cy="915129"/>
          </a:xfrm>
          <a:custGeom>
            <a:avLst/>
            <a:gdLst>
              <a:gd name="connsiteX0" fmla="*/ 0 w 875899"/>
              <a:gd name="connsiteY0" fmla="*/ 915129 h 915129"/>
              <a:gd name="connsiteX1" fmla="*/ 269507 w 875899"/>
              <a:gd name="connsiteY1" fmla="*/ 729 h 915129"/>
              <a:gd name="connsiteX2" fmla="*/ 519764 w 875899"/>
              <a:gd name="connsiteY2" fmla="*/ 751500 h 915129"/>
              <a:gd name="connsiteX3" fmla="*/ 875899 w 875899"/>
              <a:gd name="connsiteY3" fmla="*/ 193234 h 915129"/>
            </a:gdLst>
            <a:ahLst/>
            <a:cxnLst>
              <a:cxn ang="0">
                <a:pos x="connsiteX0" y="connsiteY0"/>
              </a:cxn>
              <a:cxn ang="0">
                <a:pos x="connsiteX1" y="connsiteY1"/>
              </a:cxn>
              <a:cxn ang="0">
                <a:pos x="connsiteX2" y="connsiteY2"/>
              </a:cxn>
              <a:cxn ang="0">
                <a:pos x="connsiteX3" y="connsiteY3"/>
              </a:cxn>
            </a:cxnLst>
            <a:rect l="l" t="t" r="r" b="b"/>
            <a:pathLst>
              <a:path w="875899" h="915129">
                <a:moveTo>
                  <a:pt x="0" y="915129"/>
                </a:moveTo>
                <a:cubicBezTo>
                  <a:pt x="91440" y="471564"/>
                  <a:pt x="182880" y="28000"/>
                  <a:pt x="269507" y="729"/>
                </a:cubicBezTo>
                <a:cubicBezTo>
                  <a:pt x="356134" y="-26543"/>
                  <a:pt x="418699" y="719416"/>
                  <a:pt x="519764" y="751500"/>
                </a:cubicBezTo>
                <a:cubicBezTo>
                  <a:pt x="620829" y="783584"/>
                  <a:pt x="748364" y="488409"/>
                  <a:pt x="875899" y="193234"/>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xmlns="" id="{F17D1141-A51C-7348-A592-5771D40CC0D3}"/>
              </a:ext>
            </a:extLst>
          </p:cNvPr>
          <p:cNvCxnSpPr>
            <a:cxnSpLocks/>
          </p:cNvCxnSpPr>
          <p:nvPr/>
        </p:nvCxnSpPr>
        <p:spPr>
          <a:xfrm>
            <a:off x="9178405" y="2349452"/>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959FA7B1-F684-3044-AF91-7DF6BAF6E636}"/>
              </a:ext>
            </a:extLst>
          </p:cNvPr>
          <p:cNvCxnSpPr>
            <a:cxnSpLocks/>
          </p:cNvCxnSpPr>
          <p:nvPr/>
        </p:nvCxnSpPr>
        <p:spPr>
          <a:xfrm flipH="1">
            <a:off x="9216579" y="2193298"/>
            <a:ext cx="7144" cy="1060381"/>
          </a:xfrm>
          <a:prstGeom prst="line">
            <a:avLst/>
          </a:prstGeom>
          <a:ln w="22225">
            <a:solidFill>
              <a:schemeClr val="bg1"/>
            </a:solidFill>
          </a:ln>
        </p:spPr>
        <p:style>
          <a:lnRef idx="3">
            <a:schemeClr val="dk1"/>
          </a:lnRef>
          <a:fillRef idx="0">
            <a:schemeClr val="dk1"/>
          </a:fillRef>
          <a:effectRef idx="2">
            <a:schemeClr val="dk1"/>
          </a:effectRef>
          <a:fontRef idx="minor">
            <a:schemeClr val="tx1"/>
          </a:fontRef>
        </p:style>
      </p:cxnSp>
      <p:sp>
        <p:nvSpPr>
          <p:cNvPr id="47" name="TextBox 46">
            <a:extLst>
              <a:ext uri="{FF2B5EF4-FFF2-40B4-BE49-F238E27FC236}">
                <a16:creationId xmlns:a16="http://schemas.microsoft.com/office/drawing/2014/main" xmlns="" id="{DB503EBE-0F34-6B40-AE91-9A977AE89374}"/>
              </a:ext>
            </a:extLst>
          </p:cNvPr>
          <p:cNvSpPr txBox="1"/>
          <p:nvPr/>
        </p:nvSpPr>
        <p:spPr>
          <a:xfrm>
            <a:off x="8718604" y="3324105"/>
            <a:ext cx="2441499" cy="369332"/>
          </a:xfrm>
          <a:prstGeom prst="rect">
            <a:avLst/>
          </a:prstGeom>
          <a:noFill/>
        </p:spPr>
        <p:txBody>
          <a:bodyPr wrap="square" rtlCol="0">
            <a:spAutoFit/>
          </a:bodyPr>
          <a:lstStyle/>
          <a:p>
            <a:pPr algn="ctr"/>
            <a:r>
              <a:rPr lang="en-US" b="1">
                <a:solidFill>
                  <a:schemeClr val="bg1"/>
                </a:solidFill>
                <a:latin typeface="Century Gothic" panose="020B0502020202020204" pitchFamily="34" charset="0"/>
              </a:rPr>
              <a:t>Time Series</a:t>
            </a:r>
          </a:p>
        </p:txBody>
      </p:sp>
      <p:sp>
        <p:nvSpPr>
          <p:cNvPr id="48" name="TextBox 47">
            <a:extLst>
              <a:ext uri="{FF2B5EF4-FFF2-40B4-BE49-F238E27FC236}">
                <a16:creationId xmlns:a16="http://schemas.microsoft.com/office/drawing/2014/main" xmlns="" id="{096CE127-1AC4-2C4F-BFA3-26BB79333859}"/>
              </a:ext>
            </a:extLst>
          </p:cNvPr>
          <p:cNvSpPr txBox="1"/>
          <p:nvPr/>
        </p:nvSpPr>
        <p:spPr>
          <a:xfrm>
            <a:off x="8699439" y="5549878"/>
            <a:ext cx="2441499" cy="369332"/>
          </a:xfrm>
          <a:prstGeom prst="rect">
            <a:avLst/>
          </a:prstGeom>
          <a:noFill/>
        </p:spPr>
        <p:txBody>
          <a:bodyPr wrap="square" rtlCol="0">
            <a:spAutoFit/>
          </a:bodyPr>
          <a:lstStyle/>
          <a:p>
            <a:pPr algn="ctr"/>
            <a:r>
              <a:rPr lang="en-US" b="1">
                <a:solidFill>
                  <a:schemeClr val="bg1"/>
                </a:solidFill>
                <a:latin typeface="Century Gothic" panose="020B0502020202020204" pitchFamily="34" charset="0"/>
              </a:rPr>
              <a:t>Visualization</a:t>
            </a:r>
          </a:p>
        </p:txBody>
      </p:sp>
    </p:spTree>
    <p:extLst>
      <p:ext uri="{BB962C8B-B14F-4D97-AF65-F5344CB8AC3E}">
        <p14:creationId xmlns:p14="http://schemas.microsoft.com/office/powerpoint/2010/main" val="779770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6076008E-4881-4B68-B93F-B11CEAE52FD0}"/>
              </a:ext>
            </a:extLst>
          </p:cNvPr>
          <p:cNvSpPr txBox="1">
            <a:spLocks/>
          </p:cNvSpPr>
          <p:nvPr/>
        </p:nvSpPr>
        <p:spPr>
          <a:xfrm>
            <a:off x="548981" y="584418"/>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Methodology</a:t>
            </a:r>
          </a:p>
          <a:p>
            <a:r>
              <a:rPr lang="en-US" sz="2800" i="1">
                <a:solidFill>
                  <a:srgbClr val="54AEB2"/>
                </a:solidFill>
                <a:latin typeface="Century Gothic" panose="020F0302020204030204"/>
              </a:rPr>
              <a:t>Estuary Inundation Extent</a:t>
            </a:r>
          </a:p>
        </p:txBody>
      </p:sp>
      <p:sp>
        <p:nvSpPr>
          <p:cNvPr id="14" name="Rectangle: Single Corner Rounded 13">
            <a:extLst>
              <a:ext uri="{FF2B5EF4-FFF2-40B4-BE49-F238E27FC236}">
                <a16:creationId xmlns:a16="http://schemas.microsoft.com/office/drawing/2014/main" xmlns="" id="{9138EEBF-FA6E-4569-84FD-2060F47D0DF1}"/>
              </a:ext>
            </a:extLst>
          </p:cNvPr>
          <p:cNvSpPr/>
          <p:nvPr/>
        </p:nvSpPr>
        <p:spPr>
          <a:xfrm>
            <a:off x="496643" y="1297380"/>
            <a:ext cx="2952450" cy="4785230"/>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xmlns="" id="{20A96272-868B-4A4B-8D6B-ABA0A96A1FDE}"/>
              </a:ext>
            </a:extLst>
          </p:cNvPr>
          <p:cNvSpPr txBox="1"/>
          <p:nvPr/>
        </p:nvSpPr>
        <p:spPr>
          <a:xfrm>
            <a:off x="589037" y="1431809"/>
            <a:ext cx="2610036" cy="400110"/>
          </a:xfrm>
          <a:prstGeom prst="rect">
            <a:avLst/>
          </a:prstGeom>
          <a:noFill/>
        </p:spPr>
        <p:txBody>
          <a:bodyPr wrap="square" rtlCol="0">
            <a:spAutoFit/>
          </a:bodyPr>
          <a:lstStyle/>
          <a:p>
            <a:r>
              <a:rPr lang="en-US" sz="2000" b="1" u="sng">
                <a:solidFill>
                  <a:schemeClr val="bg1"/>
                </a:solidFill>
                <a:latin typeface="Century Gothic" panose="020B0502020202020204" pitchFamily="34" charset="0"/>
              </a:rPr>
              <a:t>Data Source:</a:t>
            </a:r>
          </a:p>
        </p:txBody>
      </p:sp>
      <p:sp>
        <p:nvSpPr>
          <p:cNvPr id="8" name="Rectangle: Single Corner Rounded 7">
            <a:extLst>
              <a:ext uri="{FF2B5EF4-FFF2-40B4-BE49-F238E27FC236}">
                <a16:creationId xmlns:a16="http://schemas.microsoft.com/office/drawing/2014/main" xmlns="" id="{1E4E7548-9D26-4355-91EE-207373DA72F5}"/>
              </a:ext>
            </a:extLst>
          </p:cNvPr>
          <p:cNvSpPr/>
          <p:nvPr/>
        </p:nvSpPr>
        <p:spPr>
          <a:xfrm>
            <a:off x="4399104" y="1297379"/>
            <a:ext cx="3008131"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xmlns="" id="{56C7D483-42A3-4EF7-A040-4F81F2055671}"/>
              </a:ext>
            </a:extLst>
          </p:cNvPr>
          <p:cNvSpPr txBox="1"/>
          <p:nvPr/>
        </p:nvSpPr>
        <p:spPr>
          <a:xfrm>
            <a:off x="4446604" y="1373297"/>
            <a:ext cx="2839691" cy="4093428"/>
          </a:xfrm>
          <a:prstGeom prst="rect">
            <a:avLst/>
          </a:prstGeom>
          <a:noFill/>
        </p:spPr>
        <p:txBody>
          <a:bodyPr wrap="square" lIns="91440" tIns="45720" rIns="91440" bIns="45720" rtlCol="0" anchor="t">
            <a:spAutoFit/>
          </a:bodyPr>
          <a:lstStyle/>
          <a:p>
            <a:pPr>
              <a:lnSpc>
                <a:spcPct val="150000"/>
              </a:lnSpc>
            </a:pPr>
            <a:r>
              <a:rPr lang="en-US" sz="2000" b="1">
                <a:solidFill>
                  <a:schemeClr val="bg1"/>
                </a:solidFill>
                <a:latin typeface="Century Gothic"/>
              </a:rPr>
              <a:t>Sentinel-2 MSI: </a:t>
            </a:r>
          </a:p>
          <a:p>
            <a:r>
              <a:rPr lang="en-US" sz="2000">
                <a:solidFill>
                  <a:schemeClr val="bg1"/>
                </a:solidFill>
                <a:latin typeface="Century Gothic"/>
              </a:rPr>
              <a:t>1. Cloud filter on AOI </a:t>
            </a:r>
            <a:endParaRPr lang="en-US" sz="2000">
              <a:solidFill>
                <a:schemeClr val="bg1"/>
              </a:solidFill>
              <a:latin typeface="Century Gothic"/>
              <a:cs typeface="Calibri" panose="020F0502020204030204"/>
            </a:endParaRPr>
          </a:p>
          <a:p>
            <a:r>
              <a:rPr lang="en-US" sz="2000">
                <a:solidFill>
                  <a:schemeClr val="bg1"/>
                </a:solidFill>
                <a:latin typeface="Century Gothic"/>
              </a:rPr>
              <a:t>2. NDWI threshold</a:t>
            </a:r>
          </a:p>
          <a:p>
            <a:r>
              <a:rPr lang="en-US" sz="2000">
                <a:solidFill>
                  <a:schemeClr val="bg1"/>
                </a:solidFill>
                <a:latin typeface="Century Gothic"/>
                <a:cs typeface="Calibri"/>
              </a:rPr>
              <a:t>3. Water/land binary</a:t>
            </a:r>
          </a:p>
          <a:p>
            <a:r>
              <a:rPr lang="en-US" sz="2000">
                <a:solidFill>
                  <a:schemeClr val="bg1"/>
                </a:solidFill>
                <a:latin typeface="Century Gothic"/>
              </a:rPr>
              <a:t>4. Water pixel count</a:t>
            </a:r>
          </a:p>
          <a:p>
            <a:endParaRPr lang="en-US" sz="2000">
              <a:solidFill>
                <a:schemeClr val="bg1"/>
              </a:solidFill>
              <a:latin typeface="Century Gothic"/>
            </a:endParaRPr>
          </a:p>
          <a:p>
            <a:pPr>
              <a:lnSpc>
                <a:spcPct val="150000"/>
              </a:lnSpc>
            </a:pPr>
            <a:r>
              <a:rPr lang="en-US" sz="2000" b="1">
                <a:solidFill>
                  <a:schemeClr val="bg1"/>
                </a:solidFill>
                <a:latin typeface="Century Gothic"/>
              </a:rPr>
              <a:t>Sentinel-1 C-SAR: </a:t>
            </a:r>
          </a:p>
          <a:p>
            <a:r>
              <a:rPr lang="en-US" sz="2000">
                <a:solidFill>
                  <a:schemeClr val="bg1"/>
                </a:solidFill>
                <a:latin typeface="Century Gothic"/>
              </a:rPr>
              <a:t>1. Examined VV, VH, VV/VH </a:t>
            </a:r>
          </a:p>
          <a:p>
            <a:r>
              <a:rPr lang="en-US" sz="2000">
                <a:solidFill>
                  <a:schemeClr val="bg1"/>
                </a:solidFill>
                <a:latin typeface="Century Gothic"/>
              </a:rPr>
              <a:t>2. Threshold</a:t>
            </a:r>
          </a:p>
          <a:p>
            <a:r>
              <a:rPr lang="en-US" sz="2000">
                <a:solidFill>
                  <a:schemeClr val="bg1"/>
                </a:solidFill>
                <a:latin typeface="Century Gothic"/>
                <a:cs typeface="Calibri"/>
              </a:rPr>
              <a:t>3. Water/land binary</a:t>
            </a:r>
            <a:endParaRPr lang="en-US" sz="2000">
              <a:solidFill>
                <a:schemeClr val="bg1"/>
              </a:solidFill>
              <a:latin typeface="Century Gothic"/>
            </a:endParaRPr>
          </a:p>
          <a:p>
            <a:r>
              <a:rPr lang="en-US" sz="2000">
                <a:solidFill>
                  <a:schemeClr val="bg1"/>
                </a:solidFill>
                <a:latin typeface="Century Gothic"/>
              </a:rPr>
              <a:t>4. Water pixel count</a:t>
            </a:r>
            <a:endParaRPr lang="en-US" sz="2000">
              <a:solidFill>
                <a:schemeClr val="bg1"/>
              </a:solidFill>
              <a:latin typeface="Century Gothic" panose="020B0502020202020204" pitchFamily="34" charset="0"/>
            </a:endParaRPr>
          </a:p>
        </p:txBody>
      </p:sp>
      <p:sp>
        <p:nvSpPr>
          <p:cNvPr id="25" name="Arrow: Right 24">
            <a:extLst>
              <a:ext uri="{FF2B5EF4-FFF2-40B4-BE49-F238E27FC236}">
                <a16:creationId xmlns:a16="http://schemas.microsoft.com/office/drawing/2014/main" xmlns="" id="{C2030C59-1D1D-4A73-B30F-75E354D7C27D}"/>
              </a:ext>
            </a:extLst>
          </p:cNvPr>
          <p:cNvSpPr/>
          <p:nvPr/>
        </p:nvSpPr>
        <p:spPr>
          <a:xfrm>
            <a:off x="3657693" y="3342188"/>
            <a:ext cx="602157" cy="3948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6CEE7E95-4DFF-4EA8-91B9-7E8C9C57881D}"/>
              </a:ext>
            </a:extLst>
          </p:cNvPr>
          <p:cNvSpPr txBox="1"/>
          <p:nvPr/>
        </p:nvSpPr>
        <p:spPr>
          <a:xfrm>
            <a:off x="494464" y="5311586"/>
            <a:ext cx="2960925" cy="722974"/>
          </a:xfrm>
          <a:prstGeom prst="rect">
            <a:avLst/>
          </a:prstGeom>
          <a:noFill/>
        </p:spPr>
        <p:txBody>
          <a:bodyPr wrap="square" lIns="91440" tIns="45720" rIns="91440" bIns="45720" rtlCol="0" anchor="t">
            <a:spAutoFit/>
          </a:bodyPr>
          <a:lstStyle/>
          <a:p>
            <a:pPr algn="ctr"/>
            <a:r>
              <a:rPr lang="en-US" sz="2000" b="1">
                <a:solidFill>
                  <a:schemeClr val="bg1"/>
                </a:solidFill>
                <a:latin typeface="Century Gothic"/>
              </a:rPr>
              <a:t>Sentinel 1 C-SAR &amp; Sentinel-2 MSI</a:t>
            </a:r>
          </a:p>
        </p:txBody>
      </p:sp>
      <p:sp>
        <p:nvSpPr>
          <p:cNvPr id="6" name="Oval 5">
            <a:extLst>
              <a:ext uri="{FF2B5EF4-FFF2-40B4-BE49-F238E27FC236}">
                <a16:creationId xmlns:a16="http://schemas.microsoft.com/office/drawing/2014/main" xmlns="" id="{0BA970FE-C662-41FC-BD5B-F654642D6581}"/>
              </a:ext>
            </a:extLst>
          </p:cNvPr>
          <p:cNvSpPr/>
          <p:nvPr/>
        </p:nvSpPr>
        <p:spPr>
          <a:xfrm>
            <a:off x="611354" y="1963323"/>
            <a:ext cx="1969719" cy="1949951"/>
          </a:xfrm>
          <a:prstGeom prst="ellipse">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03A07F5B-E104-4B18-8722-91203E14C68B}"/>
              </a:ext>
            </a:extLst>
          </p:cNvPr>
          <p:cNvSpPr/>
          <p:nvPr/>
        </p:nvSpPr>
        <p:spPr>
          <a:xfrm>
            <a:off x="1402167" y="3409766"/>
            <a:ext cx="1920927" cy="1901649"/>
          </a:xfrm>
          <a:prstGeom prst="ellipse">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7CDAFB35-98F6-4A02-B89E-C37C105113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1767" y="3913274"/>
            <a:ext cx="1435991" cy="1073342"/>
          </a:xfrm>
          <a:prstGeom prst="rect">
            <a:avLst/>
          </a:prstGeom>
        </p:spPr>
      </p:pic>
      <p:pic>
        <p:nvPicPr>
          <p:cNvPr id="13" name="Picture 25">
            <a:extLst>
              <a:ext uri="{FF2B5EF4-FFF2-40B4-BE49-F238E27FC236}">
                <a16:creationId xmlns:a16="http://schemas.microsoft.com/office/drawing/2014/main" xmlns="" id="{A6A87BA9-93D1-43A1-B336-AA1FD2B609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1231" y="2312593"/>
            <a:ext cx="1566251" cy="1304831"/>
          </a:xfrm>
          <a:prstGeom prst="rect">
            <a:avLst/>
          </a:prstGeom>
        </p:spPr>
      </p:pic>
      <p:sp>
        <p:nvSpPr>
          <p:cNvPr id="18" name="Arrow: Right 17">
            <a:extLst>
              <a:ext uri="{FF2B5EF4-FFF2-40B4-BE49-F238E27FC236}">
                <a16:creationId xmlns:a16="http://schemas.microsoft.com/office/drawing/2014/main" xmlns="" id="{ED70B6D0-13AD-420E-A1AC-9B58A2C1456F}"/>
              </a:ext>
            </a:extLst>
          </p:cNvPr>
          <p:cNvSpPr/>
          <p:nvPr/>
        </p:nvSpPr>
        <p:spPr>
          <a:xfrm>
            <a:off x="7607762" y="3342188"/>
            <a:ext cx="602157" cy="3948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9B3EFCDD-82DD-1E41-A583-7A0B100122E2}"/>
              </a:ext>
            </a:extLst>
          </p:cNvPr>
          <p:cNvSpPr txBox="1"/>
          <p:nvPr/>
        </p:nvSpPr>
        <p:spPr>
          <a:xfrm>
            <a:off x="7749095" y="6596390"/>
            <a:ext cx="4442905" cy="261610"/>
          </a:xfrm>
          <a:prstGeom prst="rect">
            <a:avLst/>
          </a:prstGeom>
          <a:noFill/>
        </p:spPr>
        <p:txBody>
          <a:bodyPr wrap="square" rtlCol="0">
            <a:spAutoFit/>
          </a:bodyPr>
          <a:lstStyle/>
          <a:p>
            <a:pPr algn="r"/>
            <a:r>
              <a:rPr lang="en-US" sz="1100">
                <a:solidFill>
                  <a:schemeClr val="tx1">
                    <a:lumMod val="75000"/>
                    <a:lumOff val="25000"/>
                  </a:schemeClr>
                </a:solidFill>
                <a:latin typeface="Century Gothic" panose="020B0502020202020204" pitchFamily="34" charset="0"/>
              </a:rPr>
              <a:t>Image Credit: ESA</a:t>
            </a:r>
          </a:p>
        </p:txBody>
      </p:sp>
      <p:cxnSp>
        <p:nvCxnSpPr>
          <p:cNvPr id="45" name="Straight Connector 44">
            <a:extLst>
              <a:ext uri="{FF2B5EF4-FFF2-40B4-BE49-F238E27FC236}">
                <a16:creationId xmlns:a16="http://schemas.microsoft.com/office/drawing/2014/main" xmlns="" id="{707A6851-E019-C843-A985-DCAF5AE9503E}"/>
              </a:ext>
            </a:extLst>
          </p:cNvPr>
          <p:cNvCxnSpPr>
            <a:cxnSpLocks/>
          </p:cNvCxnSpPr>
          <p:nvPr/>
        </p:nvCxnSpPr>
        <p:spPr>
          <a:xfrm>
            <a:off x="9177289" y="2355588"/>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85E04D31-208E-0F4A-B382-85A6D1791ED1}"/>
              </a:ext>
            </a:extLst>
          </p:cNvPr>
          <p:cNvCxnSpPr>
            <a:cxnSpLocks/>
          </p:cNvCxnSpPr>
          <p:nvPr/>
        </p:nvCxnSpPr>
        <p:spPr>
          <a:xfrm>
            <a:off x="9180749" y="24984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E29CC766-9084-CF41-9CFF-E2070A435874}"/>
              </a:ext>
            </a:extLst>
          </p:cNvPr>
          <p:cNvCxnSpPr>
            <a:cxnSpLocks/>
          </p:cNvCxnSpPr>
          <p:nvPr/>
        </p:nvCxnSpPr>
        <p:spPr>
          <a:xfrm>
            <a:off x="9177574" y="26508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C0FF3F16-D404-5B4D-8964-09C4F09FA738}"/>
              </a:ext>
            </a:extLst>
          </p:cNvPr>
          <p:cNvCxnSpPr>
            <a:cxnSpLocks/>
          </p:cNvCxnSpPr>
          <p:nvPr/>
        </p:nvCxnSpPr>
        <p:spPr>
          <a:xfrm>
            <a:off x="9177574" y="28032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E76CC519-4FC2-3248-B67D-837782FE114D}"/>
              </a:ext>
            </a:extLst>
          </p:cNvPr>
          <p:cNvCxnSpPr>
            <a:cxnSpLocks/>
          </p:cNvCxnSpPr>
          <p:nvPr/>
        </p:nvCxnSpPr>
        <p:spPr>
          <a:xfrm>
            <a:off x="9175702" y="29556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1FE4E32F-D273-DD4B-A3E5-74BC3D7BD826}"/>
              </a:ext>
            </a:extLst>
          </p:cNvPr>
          <p:cNvCxnSpPr>
            <a:cxnSpLocks/>
          </p:cNvCxnSpPr>
          <p:nvPr/>
        </p:nvCxnSpPr>
        <p:spPr>
          <a:xfrm>
            <a:off x="9387124" y="3083004"/>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CDDBE377-17CE-E547-B3C6-1E9D6168863D}"/>
              </a:ext>
            </a:extLst>
          </p:cNvPr>
          <p:cNvCxnSpPr>
            <a:cxnSpLocks/>
          </p:cNvCxnSpPr>
          <p:nvPr/>
        </p:nvCxnSpPr>
        <p:spPr>
          <a:xfrm>
            <a:off x="956809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236BB7DC-1862-144E-A844-1703A70B3430}"/>
              </a:ext>
            </a:extLst>
          </p:cNvPr>
          <p:cNvCxnSpPr>
            <a:cxnSpLocks/>
          </p:cNvCxnSpPr>
          <p:nvPr/>
        </p:nvCxnSpPr>
        <p:spPr>
          <a:xfrm>
            <a:off x="9734787"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97566FAD-48B4-D449-AB7B-CB2659E4718B}"/>
              </a:ext>
            </a:extLst>
          </p:cNvPr>
          <p:cNvCxnSpPr>
            <a:cxnSpLocks/>
          </p:cNvCxnSpPr>
          <p:nvPr/>
        </p:nvCxnSpPr>
        <p:spPr>
          <a:xfrm>
            <a:off x="988956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1088528F-71E0-9142-8E8A-D2BC23A701D7}"/>
              </a:ext>
            </a:extLst>
          </p:cNvPr>
          <p:cNvCxnSpPr>
            <a:cxnSpLocks/>
          </p:cNvCxnSpPr>
          <p:nvPr/>
        </p:nvCxnSpPr>
        <p:spPr>
          <a:xfrm>
            <a:off x="10049112"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AE41E220-FF3E-F847-AB93-15ACA9A4BA39}"/>
              </a:ext>
            </a:extLst>
          </p:cNvPr>
          <p:cNvCxnSpPr>
            <a:cxnSpLocks/>
          </p:cNvCxnSpPr>
          <p:nvPr/>
        </p:nvCxnSpPr>
        <p:spPr>
          <a:xfrm>
            <a:off x="10203893" y="3086536"/>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BB4CDE97-B562-CD4C-A0A2-A6A5A0883282}"/>
              </a:ext>
            </a:extLst>
          </p:cNvPr>
          <p:cNvCxnSpPr>
            <a:cxnSpLocks/>
          </p:cNvCxnSpPr>
          <p:nvPr/>
        </p:nvCxnSpPr>
        <p:spPr>
          <a:xfrm>
            <a:off x="10370580"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D2D98E23-24FA-7844-91CB-CCCD758E10CA}"/>
              </a:ext>
            </a:extLst>
          </p:cNvPr>
          <p:cNvCxnSpPr>
            <a:cxnSpLocks/>
          </p:cNvCxnSpPr>
          <p:nvPr/>
        </p:nvCxnSpPr>
        <p:spPr>
          <a:xfrm>
            <a:off x="1052059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4422B3F5-C309-8745-830C-30342119C157}"/>
              </a:ext>
            </a:extLst>
          </p:cNvPr>
          <p:cNvCxnSpPr>
            <a:cxnSpLocks/>
          </p:cNvCxnSpPr>
          <p:nvPr/>
        </p:nvCxnSpPr>
        <p:spPr>
          <a:xfrm>
            <a:off x="9178405" y="22208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Single Corner Rounded 11">
            <a:extLst>
              <a:ext uri="{FF2B5EF4-FFF2-40B4-BE49-F238E27FC236}">
                <a16:creationId xmlns:a16="http://schemas.microsoft.com/office/drawing/2014/main" xmlns="" id="{8707B042-733D-4759-AD4C-12B92C2C932F}"/>
              </a:ext>
            </a:extLst>
          </p:cNvPr>
          <p:cNvSpPr/>
          <p:nvPr/>
        </p:nvSpPr>
        <p:spPr>
          <a:xfrm>
            <a:off x="8345976" y="1297379"/>
            <a:ext cx="3186759"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5" descr="Map&#10;&#10;Description automatically generated">
            <a:extLst>
              <a:ext uri="{FF2B5EF4-FFF2-40B4-BE49-F238E27FC236}">
                <a16:creationId xmlns:a16="http://schemas.microsoft.com/office/drawing/2014/main" xmlns="" id="{CA045A0E-5B48-41F6-A14C-91B83207DC0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939109" y="2771194"/>
            <a:ext cx="1997269" cy="1545862"/>
          </a:xfrm>
          <a:prstGeom prst="flowChartAlternateProcess">
            <a:avLst/>
          </a:prstGeom>
          <a:ln>
            <a:noFill/>
          </a:ln>
        </p:spPr>
        <p:style>
          <a:lnRef idx="2">
            <a:schemeClr val="dk1"/>
          </a:lnRef>
          <a:fillRef idx="1">
            <a:schemeClr val="lt1"/>
          </a:fillRef>
          <a:effectRef idx="0">
            <a:schemeClr val="dk1"/>
          </a:effectRef>
          <a:fontRef idx="minor">
            <a:schemeClr val="dk1"/>
          </a:fontRef>
        </p:style>
      </p:pic>
      <p:sp>
        <p:nvSpPr>
          <p:cNvPr id="61" name="TextBox 60">
            <a:extLst>
              <a:ext uri="{FF2B5EF4-FFF2-40B4-BE49-F238E27FC236}">
                <a16:creationId xmlns:a16="http://schemas.microsoft.com/office/drawing/2014/main" xmlns="" id="{86BD50D1-1BDE-704E-BD0B-DF12F848B202}"/>
              </a:ext>
            </a:extLst>
          </p:cNvPr>
          <p:cNvSpPr txBox="1"/>
          <p:nvPr/>
        </p:nvSpPr>
        <p:spPr>
          <a:xfrm>
            <a:off x="8716995" y="4444199"/>
            <a:ext cx="2441499" cy="369332"/>
          </a:xfrm>
          <a:prstGeom prst="rect">
            <a:avLst/>
          </a:prstGeom>
          <a:noFill/>
        </p:spPr>
        <p:txBody>
          <a:bodyPr wrap="square" rtlCol="0">
            <a:spAutoFit/>
          </a:bodyPr>
          <a:lstStyle/>
          <a:p>
            <a:pPr algn="ctr"/>
            <a:r>
              <a:rPr lang="en-US" b="1">
                <a:solidFill>
                  <a:schemeClr val="bg1"/>
                </a:solidFill>
                <a:latin typeface="Century Gothic" panose="020B0502020202020204" pitchFamily="34" charset="0"/>
              </a:rPr>
              <a:t>Spatial Analysis</a:t>
            </a:r>
          </a:p>
        </p:txBody>
      </p:sp>
      <p:sp>
        <p:nvSpPr>
          <p:cNvPr id="62" name="TextBox 61">
            <a:extLst>
              <a:ext uri="{FF2B5EF4-FFF2-40B4-BE49-F238E27FC236}">
                <a16:creationId xmlns:a16="http://schemas.microsoft.com/office/drawing/2014/main" xmlns="" id="{62C9DC5F-F7ED-ED4D-96B0-40F093837C54}"/>
              </a:ext>
            </a:extLst>
          </p:cNvPr>
          <p:cNvSpPr txBox="1"/>
          <p:nvPr/>
        </p:nvSpPr>
        <p:spPr>
          <a:xfrm>
            <a:off x="8634337" y="1405148"/>
            <a:ext cx="2610036" cy="400110"/>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Inundation Layer</a:t>
            </a:r>
          </a:p>
        </p:txBody>
      </p:sp>
    </p:spTree>
    <p:extLst>
      <p:ext uri="{BB962C8B-B14F-4D97-AF65-F5344CB8AC3E}">
        <p14:creationId xmlns:p14="http://schemas.microsoft.com/office/powerpoint/2010/main" val="486644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Rounded 5">
            <a:extLst>
              <a:ext uri="{FF2B5EF4-FFF2-40B4-BE49-F238E27FC236}">
                <a16:creationId xmlns:a16="http://schemas.microsoft.com/office/drawing/2014/main" xmlns="" id="{147F01B5-8226-4D8F-AE95-4955693C7039}"/>
              </a:ext>
            </a:extLst>
          </p:cNvPr>
          <p:cNvSpPr>
            <a:spLocks noChangeAspect="1"/>
          </p:cNvSpPr>
          <p:nvPr/>
        </p:nvSpPr>
        <p:spPr>
          <a:xfrm>
            <a:off x="8345976" y="1297379"/>
            <a:ext cx="3186759"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Single Corner Rounded 3">
            <a:extLst>
              <a:ext uri="{FF2B5EF4-FFF2-40B4-BE49-F238E27FC236}">
                <a16:creationId xmlns:a16="http://schemas.microsoft.com/office/drawing/2014/main" xmlns="" id="{94DA49A7-0D70-4124-AC48-20BFED723647}"/>
              </a:ext>
            </a:extLst>
          </p:cNvPr>
          <p:cNvSpPr/>
          <p:nvPr/>
        </p:nvSpPr>
        <p:spPr>
          <a:xfrm>
            <a:off x="4364581" y="1297379"/>
            <a:ext cx="3008131"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Single Corner Rounded 2">
            <a:extLst>
              <a:ext uri="{FF2B5EF4-FFF2-40B4-BE49-F238E27FC236}">
                <a16:creationId xmlns:a16="http://schemas.microsoft.com/office/drawing/2014/main" xmlns="" id="{69452DF1-15FF-4C8C-B701-0E98DB41DCAF}"/>
              </a:ext>
            </a:extLst>
          </p:cNvPr>
          <p:cNvSpPr/>
          <p:nvPr/>
        </p:nvSpPr>
        <p:spPr>
          <a:xfrm>
            <a:off x="496643" y="1297380"/>
            <a:ext cx="2952450" cy="4785230"/>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4">
            <a:extLst>
              <a:ext uri="{FF2B5EF4-FFF2-40B4-BE49-F238E27FC236}">
                <a16:creationId xmlns:a16="http://schemas.microsoft.com/office/drawing/2014/main" xmlns="" id="{6076008E-4881-4B68-B93F-B11CEAE52FD0}"/>
              </a:ext>
            </a:extLst>
          </p:cNvPr>
          <p:cNvSpPr txBox="1">
            <a:spLocks/>
          </p:cNvSpPr>
          <p:nvPr/>
        </p:nvSpPr>
        <p:spPr>
          <a:xfrm>
            <a:off x="557444" y="525431"/>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Methodology</a:t>
            </a:r>
          </a:p>
          <a:p>
            <a:r>
              <a:rPr lang="en-US" sz="2800" i="1">
                <a:solidFill>
                  <a:srgbClr val="54AEB2"/>
                </a:solidFill>
                <a:latin typeface="Century Gothic" panose="020F0302020204030204"/>
              </a:rPr>
              <a:t>Turbidity</a:t>
            </a:r>
          </a:p>
        </p:txBody>
      </p:sp>
      <p:sp>
        <p:nvSpPr>
          <p:cNvPr id="5" name="TextBox 4">
            <a:extLst>
              <a:ext uri="{FF2B5EF4-FFF2-40B4-BE49-F238E27FC236}">
                <a16:creationId xmlns:a16="http://schemas.microsoft.com/office/drawing/2014/main" xmlns="" id="{20A96272-868B-4A4B-8D6B-ABA0A96A1FDE}"/>
              </a:ext>
            </a:extLst>
          </p:cNvPr>
          <p:cNvSpPr txBox="1"/>
          <p:nvPr/>
        </p:nvSpPr>
        <p:spPr>
          <a:xfrm>
            <a:off x="557722" y="1356580"/>
            <a:ext cx="2610036" cy="400110"/>
          </a:xfrm>
          <a:prstGeom prst="rect">
            <a:avLst/>
          </a:prstGeom>
          <a:noFill/>
        </p:spPr>
        <p:txBody>
          <a:bodyPr wrap="square" rtlCol="0">
            <a:spAutoFit/>
          </a:bodyPr>
          <a:lstStyle/>
          <a:p>
            <a:r>
              <a:rPr lang="en-US" sz="2000" b="1" u="sng">
                <a:solidFill>
                  <a:schemeClr val="bg1"/>
                </a:solidFill>
                <a:latin typeface="Century Gothic" panose="020B0502020202020204" pitchFamily="34" charset="0"/>
              </a:rPr>
              <a:t>Data Sources:</a:t>
            </a:r>
          </a:p>
        </p:txBody>
      </p:sp>
      <p:sp>
        <p:nvSpPr>
          <p:cNvPr id="13" name="TextBox 12">
            <a:extLst>
              <a:ext uri="{FF2B5EF4-FFF2-40B4-BE49-F238E27FC236}">
                <a16:creationId xmlns:a16="http://schemas.microsoft.com/office/drawing/2014/main" xmlns="" id="{A1757E9A-EB3B-4A02-B90C-3BA4914353A5}"/>
              </a:ext>
            </a:extLst>
          </p:cNvPr>
          <p:cNvSpPr txBox="1"/>
          <p:nvPr/>
        </p:nvSpPr>
        <p:spPr>
          <a:xfrm>
            <a:off x="4549309" y="1369627"/>
            <a:ext cx="2610036" cy="707886"/>
          </a:xfrm>
          <a:prstGeom prst="rect">
            <a:avLst/>
          </a:prstGeom>
          <a:noFill/>
        </p:spPr>
        <p:txBody>
          <a:bodyPr wrap="square" rtlCol="0">
            <a:spAutoFit/>
          </a:bodyPr>
          <a:lstStyle/>
          <a:p>
            <a:r>
              <a:rPr lang="en-US" sz="2000">
                <a:solidFill>
                  <a:schemeClr val="bg1"/>
                </a:solidFill>
                <a:latin typeface="Century Gothic" panose="020B0502020202020204" pitchFamily="34" charset="0"/>
              </a:rPr>
              <a:t>1. </a:t>
            </a:r>
            <a:r>
              <a:rPr lang="en-US" sz="2000" b="1">
                <a:solidFill>
                  <a:schemeClr val="bg1"/>
                </a:solidFill>
                <a:latin typeface="Century Gothic" panose="020B0502020202020204" pitchFamily="34" charset="0"/>
              </a:rPr>
              <a:t>Apply turbidity algorithm in GEE</a:t>
            </a:r>
          </a:p>
        </p:txBody>
      </p:sp>
      <p:sp>
        <p:nvSpPr>
          <p:cNvPr id="16" name="Oval 15">
            <a:extLst>
              <a:ext uri="{FF2B5EF4-FFF2-40B4-BE49-F238E27FC236}">
                <a16:creationId xmlns:a16="http://schemas.microsoft.com/office/drawing/2014/main" xmlns="" id="{71165730-0D0D-4AA9-A35B-6B0C1C7507B5}"/>
              </a:ext>
            </a:extLst>
          </p:cNvPr>
          <p:cNvSpPr/>
          <p:nvPr/>
        </p:nvSpPr>
        <p:spPr>
          <a:xfrm>
            <a:off x="1402167" y="3409766"/>
            <a:ext cx="1920927" cy="1901649"/>
          </a:xfrm>
          <a:prstGeom prst="ellipse">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53B152D8-9C94-4C95-B632-43A7405E438E}"/>
              </a:ext>
            </a:extLst>
          </p:cNvPr>
          <p:cNvSpPr/>
          <p:nvPr/>
        </p:nvSpPr>
        <p:spPr>
          <a:xfrm>
            <a:off x="611354" y="1963323"/>
            <a:ext cx="1969719" cy="1949951"/>
          </a:xfrm>
          <a:prstGeom prst="ellipse">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1611ED6F-73DA-424C-984A-D112718AE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870" y="2329771"/>
            <a:ext cx="1585689" cy="1294566"/>
          </a:xfrm>
          <a:prstGeom prst="rect">
            <a:avLst/>
          </a:prstGeom>
        </p:spPr>
      </p:pic>
      <p:pic>
        <p:nvPicPr>
          <p:cNvPr id="15" name="Picture 14">
            <a:extLst>
              <a:ext uri="{FF2B5EF4-FFF2-40B4-BE49-F238E27FC236}">
                <a16:creationId xmlns:a16="http://schemas.microsoft.com/office/drawing/2014/main" xmlns="" id="{D1DEACE0-3EB7-4415-94B4-75AB703966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1767" y="3913274"/>
            <a:ext cx="1435991" cy="1073342"/>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BD0265CD-B6B1-4C68-A449-753FD95F14F0}"/>
                  </a:ext>
                </a:extLst>
              </p:cNvPr>
              <p:cNvSpPr txBox="1"/>
              <p:nvPr/>
            </p:nvSpPr>
            <p:spPr>
              <a:xfrm>
                <a:off x="4647895" y="3747209"/>
                <a:ext cx="2441499" cy="666529"/>
              </a:xfrm>
              <a:prstGeom prst="rect">
                <a:avLst/>
              </a:prstGeom>
              <a:noFill/>
            </p:spPr>
            <p:txBody>
              <a:bodyPr wrap="square" rtlCol="0">
                <a:spAutoFit/>
              </a:bodyPr>
              <a:lstStyle/>
              <a:p>
                <a:pPr algn="ctr"/>
                <a:r>
                  <a:rPr lang="en-US">
                    <a:solidFill>
                      <a:schemeClr val="bg1"/>
                    </a:solidFill>
                    <a:latin typeface="Century Gothic" panose="020B0502020202020204" pitchFamily="34" charset="0"/>
                  </a:rPr>
                  <a:t>T = </a:t>
                </a:r>
                <a14:m>
                  <m:oMath xmlns:m="http://schemas.openxmlformats.org/officeDocument/2006/math" xmlns="">
                    <m:f>
                      <m:fPr>
                        <m:ctrlPr>
                          <a:rPr lang="en-US" i="1" smtClean="0">
                            <a:solidFill>
                              <a:schemeClr val="bg1"/>
                            </a:solidFill>
                            <a:latin typeface="Cambria Math" panose="02040503050406030204" pitchFamily="18" charset="0"/>
                          </a:rPr>
                        </m:ctrlPr>
                      </m:fPr>
                      <m:num>
                        <m:r>
                          <m:rPr>
                            <m:nor/>
                          </m:rPr>
                          <a:rPr lang="en-US" b="0" i="0">
                            <a:solidFill>
                              <a:schemeClr val="bg1"/>
                            </a:solidFill>
                            <a:latin typeface="Century Gothic" panose="020B0502020202020204" pitchFamily="34" charset="0"/>
                          </a:rPr>
                          <m:t>(</m:t>
                        </m:r>
                        <m:sSub>
                          <m:sSubPr>
                            <m:ctrlPr>
                              <a:rPr lang="en-US" i="1">
                                <a:solidFill>
                                  <a:schemeClr val="bg1"/>
                                </a:solidFill>
                                <a:latin typeface="Cambria Math" panose="02040503050406030204" pitchFamily="18" charset="0"/>
                              </a:rPr>
                            </m:ctrlPr>
                          </m:sSubPr>
                          <m:e>
                            <m:r>
                              <m:rPr>
                                <m:nor/>
                              </m:rPr>
                              <a:rPr lang="en-US" b="0" i="0">
                                <a:solidFill>
                                  <a:schemeClr val="bg1"/>
                                </a:solidFill>
                                <a:latin typeface="Century Gothic" panose="020B0502020202020204" pitchFamily="34" charset="0"/>
                              </a:rPr>
                              <m:t>A</m:t>
                            </m:r>
                          </m:e>
                          <m:sub>
                            <m:r>
                              <m:rPr>
                                <m:nor/>
                              </m:rPr>
                              <a:rPr lang="en-US" b="0" i="0">
                                <a:solidFill>
                                  <a:schemeClr val="bg1"/>
                                </a:solidFill>
                                <a:latin typeface="Century Gothic" panose="020B0502020202020204" pitchFamily="34" charset="0"/>
                              </a:rPr>
                              <m:t>T</m:t>
                            </m:r>
                          </m:sub>
                        </m:sSub>
                        <m:r>
                          <m:rPr>
                            <m:nor/>
                          </m:rPr>
                          <a:rPr lang="en-US" b="0" i="0">
                            <a:solidFill>
                              <a:schemeClr val="bg1"/>
                            </a:solidFill>
                            <a:latin typeface="Century Gothic" panose="020B0502020202020204" pitchFamily="34" charset="0"/>
                          </a:rPr>
                          <m:t>)(</m:t>
                        </m:r>
                        <m:sSub>
                          <m:sSubPr>
                            <m:ctrlPr>
                              <a:rPr lang="en-US" i="1">
                                <a:solidFill>
                                  <a:schemeClr val="bg1"/>
                                </a:solidFill>
                                <a:latin typeface="Cambria Math" panose="02040503050406030204" pitchFamily="18" charset="0"/>
                              </a:rPr>
                            </m:ctrlPr>
                          </m:sSubPr>
                          <m:e>
                            <m:r>
                              <m:rPr>
                                <m:nor/>
                              </m:rPr>
                              <a:rPr lang="en-US" b="0" i="0">
                                <a:solidFill>
                                  <a:schemeClr val="bg1"/>
                                </a:solidFill>
                                <a:latin typeface="Century Gothic" panose="020B0502020202020204" pitchFamily="34" charset="0"/>
                              </a:rPr>
                              <m:t>P</m:t>
                            </m:r>
                          </m:e>
                          <m:sub>
                            <m:r>
                              <m:rPr>
                                <m:nor/>
                              </m:rPr>
                              <a:rPr lang="en-US" b="0" i="0">
                                <a:solidFill>
                                  <a:schemeClr val="bg1"/>
                                </a:solidFill>
                                <a:latin typeface="Century Gothic" panose="020B0502020202020204" pitchFamily="34" charset="0"/>
                              </a:rPr>
                              <m:t>W</m:t>
                            </m:r>
                          </m:sub>
                        </m:sSub>
                        <m:r>
                          <m:rPr>
                            <m:nor/>
                          </m:rPr>
                          <a:rPr lang="en-US" b="0" i="0">
                            <a:solidFill>
                              <a:schemeClr val="bg1"/>
                            </a:solidFill>
                            <a:latin typeface="Century Gothic" panose="020B0502020202020204" pitchFamily="34" charset="0"/>
                          </a:rPr>
                          <m:t>)</m:t>
                        </m:r>
                      </m:num>
                      <m:den>
                        <m:r>
                          <m:rPr>
                            <m:nor/>
                          </m:rPr>
                          <a:rPr lang="en-US" b="0" i="0" smtClean="0">
                            <a:solidFill>
                              <a:schemeClr val="bg1"/>
                            </a:solidFill>
                            <a:latin typeface="Century Gothic" panose="020B0502020202020204" pitchFamily="34" charset="0"/>
                          </a:rPr>
                          <m:t>1 − (</m:t>
                        </m:r>
                        <m:sSub>
                          <m:sSubPr>
                            <m:ctrlPr>
                              <a:rPr lang="en-US" i="1" smtClean="0">
                                <a:solidFill>
                                  <a:schemeClr val="bg1"/>
                                </a:solidFill>
                                <a:latin typeface="Cambria Math" panose="02040503050406030204" pitchFamily="18" charset="0"/>
                              </a:rPr>
                            </m:ctrlPr>
                          </m:sSubPr>
                          <m:e>
                            <m:r>
                              <m:rPr>
                                <m:nor/>
                              </m:rPr>
                              <a:rPr lang="en-US" b="0" i="0" smtClean="0">
                                <a:solidFill>
                                  <a:schemeClr val="bg1"/>
                                </a:solidFill>
                                <a:latin typeface="Century Gothic" panose="020B0502020202020204" pitchFamily="34" charset="0"/>
                              </a:rPr>
                              <m:t>P</m:t>
                            </m:r>
                          </m:e>
                          <m:sub>
                            <m:r>
                              <m:rPr>
                                <m:nor/>
                              </m:rPr>
                              <a:rPr lang="en-US" b="0" i="0" smtClean="0">
                                <a:solidFill>
                                  <a:schemeClr val="bg1"/>
                                </a:solidFill>
                                <a:latin typeface="Century Gothic" panose="020B0502020202020204" pitchFamily="34" charset="0"/>
                              </a:rPr>
                              <m:t>W</m:t>
                            </m:r>
                          </m:sub>
                        </m:sSub>
                        <m:r>
                          <m:rPr>
                            <m:nor/>
                          </m:rPr>
                          <a:rPr lang="en-US" b="0" i="0" smtClean="0">
                            <a:solidFill>
                              <a:schemeClr val="bg1"/>
                            </a:solidFill>
                            <a:latin typeface="Century Gothic" panose="020B0502020202020204" pitchFamily="34" charset="0"/>
                          </a:rPr>
                          <m:t>/</m:t>
                        </m:r>
                        <m:r>
                          <m:rPr>
                            <m:nor/>
                          </m:rPr>
                          <a:rPr lang="en-US" b="0" i="0" smtClean="0">
                            <a:solidFill>
                              <a:schemeClr val="bg1"/>
                            </a:solidFill>
                            <a:latin typeface="Century Gothic" panose="020B0502020202020204" pitchFamily="34" charset="0"/>
                          </a:rPr>
                          <m:t>c</m:t>
                        </m:r>
                        <m:r>
                          <m:rPr>
                            <m:nor/>
                          </m:rPr>
                          <a:rPr lang="en-US" b="0" i="0" smtClean="0">
                            <a:solidFill>
                              <a:schemeClr val="bg1"/>
                            </a:solidFill>
                            <a:latin typeface="Century Gothic" panose="020B0502020202020204" pitchFamily="34" charset="0"/>
                          </a:rPr>
                          <m:t>)</m:t>
                        </m:r>
                      </m:den>
                    </m:f>
                  </m:oMath>
                </a14:m>
                <a:endParaRPr lang="en-US" sz="2400">
                  <a:solidFill>
                    <a:schemeClr val="bg1"/>
                  </a:solidFill>
                  <a:latin typeface="Century Gothic" panose="020B0502020202020204" pitchFamily="34" charset="0"/>
                </a:endParaRPr>
              </a:p>
            </p:txBody>
          </p:sp>
        </mc:Choice>
        <mc:Fallback xmlns="">
          <p:sp>
            <p:nvSpPr>
              <p:cNvPr id="19" name="TextBox 18">
                <a:extLst>
                  <a:ext uri="{FF2B5EF4-FFF2-40B4-BE49-F238E27FC236}">
                    <a16:creationId xmlns:a16="http://schemas.microsoft.com/office/drawing/2014/main" id="{BD0265CD-B6B1-4C68-A449-753FD95F14F0}"/>
                  </a:ext>
                </a:extLst>
              </p:cNvPr>
              <p:cNvSpPr txBox="1">
                <a:spLocks noRot="1" noChangeAspect="1" noMove="1" noResize="1" noEditPoints="1" noAdjustHandles="1" noChangeArrowheads="1" noChangeShapeType="1" noTextEdit="1"/>
              </p:cNvSpPr>
              <p:nvPr/>
            </p:nvSpPr>
            <p:spPr>
              <a:xfrm>
                <a:off x="4647895" y="3747209"/>
                <a:ext cx="2441499" cy="666529"/>
              </a:xfrm>
              <a:prstGeom prst="rect">
                <a:avLst/>
              </a:prstGeom>
              <a:blipFill>
                <a:blip r:embed="rId5"/>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xmlns="" id="{1B69903D-AC09-4F46-9E04-9E9FEC3B2E11}"/>
              </a:ext>
            </a:extLst>
          </p:cNvPr>
          <p:cNvSpPr txBox="1"/>
          <p:nvPr/>
        </p:nvSpPr>
        <p:spPr>
          <a:xfrm>
            <a:off x="643655" y="5308191"/>
            <a:ext cx="2610036" cy="707886"/>
          </a:xfrm>
          <a:prstGeom prst="rect">
            <a:avLst/>
          </a:prstGeom>
          <a:noFill/>
        </p:spPr>
        <p:txBody>
          <a:bodyPr wrap="square" lIns="91440" tIns="45720" rIns="91440" bIns="45720" rtlCol="0" anchor="t">
            <a:spAutoFit/>
          </a:bodyPr>
          <a:lstStyle/>
          <a:p>
            <a:pPr algn="ctr"/>
            <a:r>
              <a:rPr lang="en-US" sz="2000" b="1">
                <a:solidFill>
                  <a:schemeClr val="bg1"/>
                </a:solidFill>
                <a:latin typeface="Century Gothic"/>
              </a:rPr>
              <a:t>Landsat 8 OLI and Sentinel-2 MSI</a:t>
            </a:r>
          </a:p>
        </p:txBody>
      </p:sp>
      <p:sp>
        <p:nvSpPr>
          <p:cNvPr id="7" name="Arrow: Right 6">
            <a:extLst>
              <a:ext uri="{FF2B5EF4-FFF2-40B4-BE49-F238E27FC236}">
                <a16:creationId xmlns:a16="http://schemas.microsoft.com/office/drawing/2014/main" xmlns="" id="{AAC75483-A843-4F5E-A163-AC0C5CC523DA}"/>
              </a:ext>
            </a:extLst>
          </p:cNvPr>
          <p:cNvSpPr/>
          <p:nvPr/>
        </p:nvSpPr>
        <p:spPr>
          <a:xfrm>
            <a:off x="3657693" y="3342188"/>
            <a:ext cx="602157" cy="3948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xmlns="" id="{8747E3CE-7D0C-487C-8F86-A21E0ABA48CA}"/>
              </a:ext>
            </a:extLst>
          </p:cNvPr>
          <p:cNvSpPr/>
          <p:nvPr/>
        </p:nvSpPr>
        <p:spPr>
          <a:xfrm>
            <a:off x="7607762" y="3342188"/>
            <a:ext cx="602157" cy="3948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oogle Shape;227;p21">
            <a:extLst>
              <a:ext uri="{FF2B5EF4-FFF2-40B4-BE49-F238E27FC236}">
                <a16:creationId xmlns:a16="http://schemas.microsoft.com/office/drawing/2014/main" xmlns="" id="{792C9D9D-E212-4B16-B1A7-AB151377C183}"/>
              </a:ext>
            </a:extLst>
          </p:cNvPr>
          <p:cNvGrpSpPr/>
          <p:nvPr/>
        </p:nvGrpSpPr>
        <p:grpSpPr>
          <a:xfrm>
            <a:off x="5197840" y="2217479"/>
            <a:ext cx="1341607" cy="1263336"/>
            <a:chOff x="7177903" y="1626415"/>
            <a:chExt cx="2400300" cy="2306700"/>
          </a:xfrm>
        </p:grpSpPr>
        <p:sp>
          <p:nvSpPr>
            <p:cNvPr id="23" name="Google Shape;228;p21">
              <a:extLst>
                <a:ext uri="{FF2B5EF4-FFF2-40B4-BE49-F238E27FC236}">
                  <a16:creationId xmlns:a16="http://schemas.microsoft.com/office/drawing/2014/main" xmlns="" id="{0EE5BAD5-F231-41D9-811A-9F5787B0BCA0}"/>
                </a:ext>
              </a:extLst>
            </p:cNvPr>
            <p:cNvSpPr/>
            <p:nvPr/>
          </p:nvSpPr>
          <p:spPr>
            <a:xfrm>
              <a:off x="7177903" y="1626415"/>
              <a:ext cx="2400300" cy="2306700"/>
            </a:xfrm>
            <a:prstGeom prst="roundRect">
              <a:avLst>
                <a:gd name="adj" fmla="val 16667"/>
              </a:avLst>
            </a:prstGeom>
            <a:solidFill>
              <a:srgbClr val="266E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5" name="Google Shape;229;p21">
              <a:extLst>
                <a:ext uri="{FF2B5EF4-FFF2-40B4-BE49-F238E27FC236}">
                  <a16:creationId xmlns:a16="http://schemas.microsoft.com/office/drawing/2014/main" xmlns="" id="{1E38606C-648A-4052-9086-025C32988D88}"/>
                </a:ext>
              </a:extLst>
            </p:cNvPr>
            <p:cNvGrpSpPr/>
            <p:nvPr/>
          </p:nvGrpSpPr>
          <p:grpSpPr>
            <a:xfrm rot="-814159">
              <a:off x="7388937" y="1895326"/>
              <a:ext cx="1206584" cy="1333550"/>
              <a:chOff x="7409864" y="2134050"/>
              <a:chExt cx="1164983" cy="1290775"/>
            </a:xfrm>
          </p:grpSpPr>
          <p:sp>
            <p:nvSpPr>
              <p:cNvPr id="43" name="Google Shape;230;p21">
                <a:extLst>
                  <a:ext uri="{FF2B5EF4-FFF2-40B4-BE49-F238E27FC236}">
                    <a16:creationId xmlns:a16="http://schemas.microsoft.com/office/drawing/2014/main" xmlns="" id="{53F007F7-763A-482D-BB39-4CDB846F2148}"/>
                  </a:ext>
                </a:extLst>
              </p:cNvPr>
              <p:cNvSpPr/>
              <p:nvPr/>
            </p:nvSpPr>
            <p:spPr>
              <a:xfrm>
                <a:off x="7547800" y="2334450"/>
                <a:ext cx="883500" cy="895200"/>
              </a:xfrm>
              <a:prstGeom prst="donut">
                <a:avLst>
                  <a:gd name="adj" fmla="val 25000"/>
                </a:avLst>
              </a:prstGeom>
              <a:solidFill>
                <a:schemeClr val="bg1">
                  <a:lumMod val="7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231;p21">
                <a:extLst>
                  <a:ext uri="{FF2B5EF4-FFF2-40B4-BE49-F238E27FC236}">
                    <a16:creationId xmlns:a16="http://schemas.microsoft.com/office/drawing/2014/main" xmlns="" id="{03951386-D571-4F73-92FD-5F6E0E5748E4}"/>
                  </a:ext>
                </a:extLst>
              </p:cNvPr>
              <p:cNvSpPr/>
              <p:nvPr/>
            </p:nvSpPr>
            <p:spPr>
              <a:xfrm>
                <a:off x="7803900" y="2134050"/>
                <a:ext cx="361800" cy="271500"/>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232;p21">
                <a:extLst>
                  <a:ext uri="{FF2B5EF4-FFF2-40B4-BE49-F238E27FC236}">
                    <a16:creationId xmlns:a16="http://schemas.microsoft.com/office/drawing/2014/main" xmlns="" id="{AFF9ED27-16CD-4BAE-B4A0-C157D7623415}"/>
                  </a:ext>
                </a:extLst>
              </p:cNvPr>
              <p:cNvSpPr/>
              <p:nvPr/>
            </p:nvSpPr>
            <p:spPr>
              <a:xfrm rot="3211746">
                <a:off x="8212990" y="2377378"/>
                <a:ext cx="361869" cy="249246"/>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233;p21">
                <a:extLst>
                  <a:ext uri="{FF2B5EF4-FFF2-40B4-BE49-F238E27FC236}">
                    <a16:creationId xmlns:a16="http://schemas.microsoft.com/office/drawing/2014/main" xmlns="" id="{5C8B95BC-30A3-4B78-8207-3DD516EE3C6E}"/>
                  </a:ext>
                </a:extLst>
              </p:cNvPr>
              <p:cNvSpPr/>
              <p:nvPr/>
            </p:nvSpPr>
            <p:spPr>
              <a:xfrm rot="7325760">
                <a:off x="8251966" y="2858407"/>
                <a:ext cx="361916" cy="283846"/>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234;p21">
                <a:extLst>
                  <a:ext uri="{FF2B5EF4-FFF2-40B4-BE49-F238E27FC236}">
                    <a16:creationId xmlns:a16="http://schemas.microsoft.com/office/drawing/2014/main" xmlns="" id="{9BF76F57-C138-45FC-B671-C7AD420145BB}"/>
                  </a:ext>
                </a:extLst>
              </p:cNvPr>
              <p:cNvSpPr/>
              <p:nvPr/>
            </p:nvSpPr>
            <p:spPr>
              <a:xfrm rot="7229956">
                <a:off x="7377098" y="2362207"/>
                <a:ext cx="361754" cy="270429"/>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235;p21">
                <a:extLst>
                  <a:ext uri="{FF2B5EF4-FFF2-40B4-BE49-F238E27FC236}">
                    <a16:creationId xmlns:a16="http://schemas.microsoft.com/office/drawing/2014/main" xmlns="" id="{0272E9A9-1B82-4081-9036-BABEA68D3101}"/>
                  </a:ext>
                </a:extLst>
              </p:cNvPr>
              <p:cNvSpPr/>
              <p:nvPr/>
            </p:nvSpPr>
            <p:spPr>
              <a:xfrm rot="3211746">
                <a:off x="7377043" y="2888188"/>
                <a:ext cx="361869" cy="296227"/>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236;p21">
                <a:extLst>
                  <a:ext uri="{FF2B5EF4-FFF2-40B4-BE49-F238E27FC236}">
                    <a16:creationId xmlns:a16="http://schemas.microsoft.com/office/drawing/2014/main" xmlns="" id="{8128D097-3FB7-4153-B6AF-6E940F70AD54}"/>
                  </a:ext>
                </a:extLst>
              </p:cNvPr>
              <p:cNvSpPr/>
              <p:nvPr/>
            </p:nvSpPr>
            <p:spPr>
              <a:xfrm>
                <a:off x="7820950" y="3138925"/>
                <a:ext cx="361800" cy="285900"/>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230;p21">
                <a:extLst>
                  <a:ext uri="{FF2B5EF4-FFF2-40B4-BE49-F238E27FC236}">
                    <a16:creationId xmlns:a16="http://schemas.microsoft.com/office/drawing/2014/main" xmlns="" id="{F5747275-0A2E-42E8-B072-C7B3F83CE311}"/>
                  </a:ext>
                </a:extLst>
              </p:cNvPr>
              <p:cNvSpPr/>
              <p:nvPr/>
            </p:nvSpPr>
            <p:spPr>
              <a:xfrm>
                <a:off x="7565410" y="2335875"/>
                <a:ext cx="883500" cy="895201"/>
              </a:xfrm>
              <a:prstGeom prst="donut">
                <a:avLst>
                  <a:gd name="adj" fmla="val 250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 name="Google Shape;237;p21">
              <a:extLst>
                <a:ext uri="{FF2B5EF4-FFF2-40B4-BE49-F238E27FC236}">
                  <a16:creationId xmlns:a16="http://schemas.microsoft.com/office/drawing/2014/main" xmlns="" id="{43D210EC-CBCA-4F45-ACE9-5DE60A303F48}"/>
                </a:ext>
              </a:extLst>
            </p:cNvPr>
            <p:cNvGrpSpPr/>
            <p:nvPr/>
          </p:nvGrpSpPr>
          <p:grpSpPr>
            <a:xfrm rot="1162379">
              <a:off x="8466694" y="2867769"/>
              <a:ext cx="839367" cy="952737"/>
              <a:chOff x="7409864" y="2134050"/>
              <a:chExt cx="1164983" cy="1290775"/>
            </a:xfrm>
          </p:grpSpPr>
          <p:sp>
            <p:nvSpPr>
              <p:cNvPr id="36" name="Google Shape;238;p21">
                <a:extLst>
                  <a:ext uri="{FF2B5EF4-FFF2-40B4-BE49-F238E27FC236}">
                    <a16:creationId xmlns:a16="http://schemas.microsoft.com/office/drawing/2014/main" xmlns="" id="{B244A823-1C39-4A52-9340-0BC3D4AEAD40}"/>
                  </a:ext>
                </a:extLst>
              </p:cNvPr>
              <p:cNvSpPr/>
              <p:nvPr/>
            </p:nvSpPr>
            <p:spPr>
              <a:xfrm>
                <a:off x="7547800" y="2334450"/>
                <a:ext cx="883500" cy="895200"/>
              </a:xfrm>
              <a:prstGeom prst="donut">
                <a:avLst>
                  <a:gd name="adj" fmla="val 250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239;p21">
                <a:extLst>
                  <a:ext uri="{FF2B5EF4-FFF2-40B4-BE49-F238E27FC236}">
                    <a16:creationId xmlns:a16="http://schemas.microsoft.com/office/drawing/2014/main" xmlns="" id="{26BC0848-506A-4AA5-A818-3EC198B302EC}"/>
                  </a:ext>
                </a:extLst>
              </p:cNvPr>
              <p:cNvSpPr/>
              <p:nvPr/>
            </p:nvSpPr>
            <p:spPr>
              <a:xfrm>
                <a:off x="7803900" y="2134050"/>
                <a:ext cx="361800" cy="271500"/>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240;p21">
                <a:extLst>
                  <a:ext uri="{FF2B5EF4-FFF2-40B4-BE49-F238E27FC236}">
                    <a16:creationId xmlns:a16="http://schemas.microsoft.com/office/drawing/2014/main" xmlns="" id="{3BD6DAC7-092C-473C-9849-A3471BAABFE1}"/>
                  </a:ext>
                </a:extLst>
              </p:cNvPr>
              <p:cNvSpPr/>
              <p:nvPr/>
            </p:nvSpPr>
            <p:spPr>
              <a:xfrm rot="3211746">
                <a:off x="8212990" y="2377378"/>
                <a:ext cx="361869" cy="249246"/>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241;p21">
                <a:extLst>
                  <a:ext uri="{FF2B5EF4-FFF2-40B4-BE49-F238E27FC236}">
                    <a16:creationId xmlns:a16="http://schemas.microsoft.com/office/drawing/2014/main" xmlns="" id="{804DDCF3-D9CE-4CE8-8432-5912686EB4D6}"/>
                  </a:ext>
                </a:extLst>
              </p:cNvPr>
              <p:cNvSpPr/>
              <p:nvPr/>
            </p:nvSpPr>
            <p:spPr>
              <a:xfrm rot="7325760">
                <a:off x="8251966" y="2858407"/>
                <a:ext cx="361916" cy="283846"/>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242;p21">
                <a:extLst>
                  <a:ext uri="{FF2B5EF4-FFF2-40B4-BE49-F238E27FC236}">
                    <a16:creationId xmlns:a16="http://schemas.microsoft.com/office/drawing/2014/main" xmlns="" id="{285BBA6D-183D-4E0F-9A4A-8C307E3AAD8D}"/>
                  </a:ext>
                </a:extLst>
              </p:cNvPr>
              <p:cNvSpPr/>
              <p:nvPr/>
            </p:nvSpPr>
            <p:spPr>
              <a:xfrm rot="7229956">
                <a:off x="7377098" y="2362207"/>
                <a:ext cx="361754" cy="270429"/>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243;p21">
                <a:extLst>
                  <a:ext uri="{FF2B5EF4-FFF2-40B4-BE49-F238E27FC236}">
                    <a16:creationId xmlns:a16="http://schemas.microsoft.com/office/drawing/2014/main" xmlns="" id="{07294D88-0E76-4674-B0ED-F88D1A6AC323}"/>
                  </a:ext>
                </a:extLst>
              </p:cNvPr>
              <p:cNvSpPr/>
              <p:nvPr/>
            </p:nvSpPr>
            <p:spPr>
              <a:xfrm rot="3211746">
                <a:off x="7377043" y="2888188"/>
                <a:ext cx="361869" cy="296227"/>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244;p21">
                <a:extLst>
                  <a:ext uri="{FF2B5EF4-FFF2-40B4-BE49-F238E27FC236}">
                    <a16:creationId xmlns:a16="http://schemas.microsoft.com/office/drawing/2014/main" xmlns="" id="{2E005A6B-2728-4C43-8B74-A0DA42E81545}"/>
                  </a:ext>
                </a:extLst>
              </p:cNvPr>
              <p:cNvSpPr/>
              <p:nvPr/>
            </p:nvSpPr>
            <p:spPr>
              <a:xfrm>
                <a:off x="7820950" y="3138925"/>
                <a:ext cx="361800" cy="285900"/>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 name="Google Shape;245;p21">
              <a:extLst>
                <a:ext uri="{FF2B5EF4-FFF2-40B4-BE49-F238E27FC236}">
                  <a16:creationId xmlns:a16="http://schemas.microsoft.com/office/drawing/2014/main" xmlns="" id="{4ADBF78B-06FA-4159-853D-A770C8EAFC1D}"/>
                </a:ext>
              </a:extLst>
            </p:cNvPr>
            <p:cNvGrpSpPr/>
            <p:nvPr/>
          </p:nvGrpSpPr>
          <p:grpSpPr>
            <a:xfrm rot="1139961">
              <a:off x="8760112" y="2072623"/>
              <a:ext cx="538553" cy="599242"/>
              <a:chOff x="7409864" y="2134050"/>
              <a:chExt cx="1164983" cy="1290775"/>
            </a:xfrm>
          </p:grpSpPr>
          <p:sp>
            <p:nvSpPr>
              <p:cNvPr id="29" name="Google Shape;246;p21">
                <a:extLst>
                  <a:ext uri="{FF2B5EF4-FFF2-40B4-BE49-F238E27FC236}">
                    <a16:creationId xmlns:a16="http://schemas.microsoft.com/office/drawing/2014/main" xmlns="" id="{12433C63-B883-438E-B4D6-9B499AC73900}"/>
                  </a:ext>
                </a:extLst>
              </p:cNvPr>
              <p:cNvSpPr/>
              <p:nvPr/>
            </p:nvSpPr>
            <p:spPr>
              <a:xfrm>
                <a:off x="7547800" y="2334450"/>
                <a:ext cx="883500" cy="895200"/>
              </a:xfrm>
              <a:prstGeom prst="donut">
                <a:avLst>
                  <a:gd name="adj" fmla="val 250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247;p21">
                <a:extLst>
                  <a:ext uri="{FF2B5EF4-FFF2-40B4-BE49-F238E27FC236}">
                    <a16:creationId xmlns:a16="http://schemas.microsoft.com/office/drawing/2014/main" xmlns="" id="{6E7C357A-7395-4962-8056-73BAD78B0AFD}"/>
                  </a:ext>
                </a:extLst>
              </p:cNvPr>
              <p:cNvSpPr/>
              <p:nvPr/>
            </p:nvSpPr>
            <p:spPr>
              <a:xfrm>
                <a:off x="7803900" y="2134050"/>
                <a:ext cx="361800" cy="271500"/>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248;p21">
                <a:extLst>
                  <a:ext uri="{FF2B5EF4-FFF2-40B4-BE49-F238E27FC236}">
                    <a16:creationId xmlns:a16="http://schemas.microsoft.com/office/drawing/2014/main" xmlns="" id="{9F1816A5-37F2-4B4A-B2E9-0563D98EA0B9}"/>
                  </a:ext>
                </a:extLst>
              </p:cNvPr>
              <p:cNvSpPr/>
              <p:nvPr/>
            </p:nvSpPr>
            <p:spPr>
              <a:xfrm rot="3211746">
                <a:off x="8212990" y="2377378"/>
                <a:ext cx="361869" cy="249246"/>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249;p21">
                <a:extLst>
                  <a:ext uri="{FF2B5EF4-FFF2-40B4-BE49-F238E27FC236}">
                    <a16:creationId xmlns:a16="http://schemas.microsoft.com/office/drawing/2014/main" xmlns="" id="{988EEF49-E166-44E4-86F7-09C06ECEAFBE}"/>
                  </a:ext>
                </a:extLst>
              </p:cNvPr>
              <p:cNvSpPr/>
              <p:nvPr/>
            </p:nvSpPr>
            <p:spPr>
              <a:xfrm rot="7325760">
                <a:off x="8251966" y="2858407"/>
                <a:ext cx="361916" cy="283846"/>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250;p21">
                <a:extLst>
                  <a:ext uri="{FF2B5EF4-FFF2-40B4-BE49-F238E27FC236}">
                    <a16:creationId xmlns:a16="http://schemas.microsoft.com/office/drawing/2014/main" xmlns="" id="{1A0A6802-BA0F-460D-8F76-15E90337F98D}"/>
                  </a:ext>
                </a:extLst>
              </p:cNvPr>
              <p:cNvSpPr/>
              <p:nvPr/>
            </p:nvSpPr>
            <p:spPr>
              <a:xfrm rot="7229956">
                <a:off x="7377098" y="2362207"/>
                <a:ext cx="361754" cy="270429"/>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251;p21">
                <a:extLst>
                  <a:ext uri="{FF2B5EF4-FFF2-40B4-BE49-F238E27FC236}">
                    <a16:creationId xmlns:a16="http://schemas.microsoft.com/office/drawing/2014/main" xmlns="" id="{9C75CC04-F316-4093-9516-FDC8F3CF6ADD}"/>
                  </a:ext>
                </a:extLst>
              </p:cNvPr>
              <p:cNvSpPr/>
              <p:nvPr/>
            </p:nvSpPr>
            <p:spPr>
              <a:xfrm rot="3211746">
                <a:off x="7377043" y="2888188"/>
                <a:ext cx="361869" cy="296227"/>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252;p21">
                <a:extLst>
                  <a:ext uri="{FF2B5EF4-FFF2-40B4-BE49-F238E27FC236}">
                    <a16:creationId xmlns:a16="http://schemas.microsoft.com/office/drawing/2014/main" xmlns="" id="{D8378E9E-23D6-40CA-929F-C69A8A894D3D}"/>
                  </a:ext>
                </a:extLst>
              </p:cNvPr>
              <p:cNvSpPr/>
              <p:nvPr/>
            </p:nvSpPr>
            <p:spPr>
              <a:xfrm>
                <a:off x="7820950" y="3138925"/>
                <a:ext cx="361800" cy="285900"/>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50" name="TextBox 49">
            <a:extLst>
              <a:ext uri="{FF2B5EF4-FFF2-40B4-BE49-F238E27FC236}">
                <a16:creationId xmlns:a16="http://schemas.microsoft.com/office/drawing/2014/main" xmlns="" id="{DD1343D6-F032-42F4-BE6F-B513FE5D1247}"/>
              </a:ext>
            </a:extLst>
          </p:cNvPr>
          <p:cNvSpPr txBox="1"/>
          <p:nvPr/>
        </p:nvSpPr>
        <p:spPr>
          <a:xfrm>
            <a:off x="4702747" y="4663169"/>
            <a:ext cx="2441499" cy="923330"/>
          </a:xfrm>
          <a:prstGeom prst="rect">
            <a:avLst/>
          </a:prstGeom>
          <a:noFill/>
        </p:spPr>
        <p:txBody>
          <a:bodyPr wrap="square" rtlCol="0">
            <a:spAutoFit/>
          </a:bodyPr>
          <a:lstStyle/>
          <a:p>
            <a:pPr algn="ctr"/>
            <a:r>
              <a:rPr lang="en-US" b="1">
                <a:solidFill>
                  <a:schemeClr val="bg1"/>
                </a:solidFill>
                <a:latin typeface="Century Gothic" panose="020B0502020202020204" pitchFamily="34" charset="0"/>
              </a:rPr>
              <a:t>Calculations to Red-Band Surface Reflectance</a:t>
            </a:r>
          </a:p>
        </p:txBody>
      </p:sp>
      <p:sp>
        <p:nvSpPr>
          <p:cNvPr id="78" name="TextBox 77">
            <a:extLst>
              <a:ext uri="{FF2B5EF4-FFF2-40B4-BE49-F238E27FC236}">
                <a16:creationId xmlns:a16="http://schemas.microsoft.com/office/drawing/2014/main" xmlns="" id="{BAD6ADB8-2947-7E48-9CEE-874ACCEF2D68}"/>
              </a:ext>
            </a:extLst>
          </p:cNvPr>
          <p:cNvSpPr txBox="1"/>
          <p:nvPr/>
        </p:nvSpPr>
        <p:spPr>
          <a:xfrm>
            <a:off x="7749095" y="6596390"/>
            <a:ext cx="4442905" cy="261610"/>
          </a:xfrm>
          <a:prstGeom prst="rect">
            <a:avLst/>
          </a:prstGeom>
          <a:noFill/>
        </p:spPr>
        <p:txBody>
          <a:bodyPr wrap="square" rtlCol="0">
            <a:spAutoFit/>
          </a:bodyPr>
          <a:lstStyle/>
          <a:p>
            <a:pPr algn="r"/>
            <a:r>
              <a:rPr lang="en-US" sz="1100">
                <a:solidFill>
                  <a:schemeClr val="tx1">
                    <a:lumMod val="75000"/>
                    <a:lumOff val="25000"/>
                  </a:schemeClr>
                </a:solidFill>
                <a:latin typeface="Century Gothic" panose="020B0502020202020204" pitchFamily="34" charset="0"/>
              </a:rPr>
              <a:t>Image Credit: NASA (Landsat 8), ESA (Sentinel-2)</a:t>
            </a:r>
          </a:p>
        </p:txBody>
      </p:sp>
      <p:pic>
        <p:nvPicPr>
          <p:cNvPr id="81" name="Picture 80" descr="Map&#10;&#10;Description automatically generated">
            <a:extLst>
              <a:ext uri="{FF2B5EF4-FFF2-40B4-BE49-F238E27FC236}">
                <a16:creationId xmlns:a16="http://schemas.microsoft.com/office/drawing/2014/main" xmlns="" id="{88A12E28-ED3B-499F-AFCB-0EA2777F75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1575" y="3889622"/>
            <a:ext cx="2134735" cy="1568247"/>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cxnSp>
        <p:nvCxnSpPr>
          <p:cNvPr id="111" name="Straight Connector 110">
            <a:extLst>
              <a:ext uri="{FF2B5EF4-FFF2-40B4-BE49-F238E27FC236}">
                <a16:creationId xmlns:a16="http://schemas.microsoft.com/office/drawing/2014/main" xmlns="" id="{AA90BDF3-36A6-B34E-A7AB-2D74C99078B3}"/>
              </a:ext>
            </a:extLst>
          </p:cNvPr>
          <p:cNvCxnSpPr>
            <a:cxnSpLocks/>
          </p:cNvCxnSpPr>
          <p:nvPr/>
        </p:nvCxnSpPr>
        <p:spPr>
          <a:xfrm>
            <a:off x="9220437" y="3125092"/>
            <a:ext cx="1478564" cy="0"/>
          </a:xfrm>
          <a:prstGeom prst="line">
            <a:avLst/>
          </a:prstGeom>
          <a:ln w="22225">
            <a:solidFill>
              <a:schemeClr val="bg1"/>
            </a:solidFill>
          </a:ln>
        </p:spPr>
        <p:style>
          <a:lnRef idx="3">
            <a:schemeClr val="dk1"/>
          </a:lnRef>
          <a:fillRef idx="0">
            <a:schemeClr val="dk1"/>
          </a:fillRef>
          <a:effectRef idx="2">
            <a:schemeClr val="dk1"/>
          </a:effectRef>
          <a:fontRef idx="minor">
            <a:schemeClr val="tx1"/>
          </a:fontRef>
        </p:style>
      </p:cxnSp>
      <p:cxnSp>
        <p:nvCxnSpPr>
          <p:cNvPr id="112" name="Straight Connector 111">
            <a:extLst>
              <a:ext uri="{FF2B5EF4-FFF2-40B4-BE49-F238E27FC236}">
                <a16:creationId xmlns:a16="http://schemas.microsoft.com/office/drawing/2014/main" xmlns="" id="{B68F0C43-896B-F647-887D-69355B8BCB72}"/>
              </a:ext>
            </a:extLst>
          </p:cNvPr>
          <p:cNvCxnSpPr>
            <a:cxnSpLocks/>
          </p:cNvCxnSpPr>
          <p:nvPr/>
        </p:nvCxnSpPr>
        <p:spPr>
          <a:xfrm>
            <a:off x="9177289" y="2355588"/>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BD595CAD-D362-C24F-BD9F-333DCFA0229C}"/>
              </a:ext>
            </a:extLst>
          </p:cNvPr>
          <p:cNvCxnSpPr>
            <a:cxnSpLocks/>
          </p:cNvCxnSpPr>
          <p:nvPr/>
        </p:nvCxnSpPr>
        <p:spPr>
          <a:xfrm>
            <a:off x="9180749" y="24984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863A1F75-4F57-5D41-A0AE-B84D924A1BD8}"/>
              </a:ext>
            </a:extLst>
          </p:cNvPr>
          <p:cNvCxnSpPr>
            <a:cxnSpLocks/>
          </p:cNvCxnSpPr>
          <p:nvPr/>
        </p:nvCxnSpPr>
        <p:spPr>
          <a:xfrm>
            <a:off x="9177574" y="26508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08A200A0-4097-2E47-AE16-376A22639C28}"/>
              </a:ext>
            </a:extLst>
          </p:cNvPr>
          <p:cNvCxnSpPr>
            <a:cxnSpLocks/>
          </p:cNvCxnSpPr>
          <p:nvPr/>
        </p:nvCxnSpPr>
        <p:spPr>
          <a:xfrm>
            <a:off x="9177574" y="28032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E87ACC3C-E9D3-1347-827A-2AA65B11C792}"/>
              </a:ext>
            </a:extLst>
          </p:cNvPr>
          <p:cNvCxnSpPr>
            <a:cxnSpLocks/>
          </p:cNvCxnSpPr>
          <p:nvPr/>
        </p:nvCxnSpPr>
        <p:spPr>
          <a:xfrm>
            <a:off x="9175702" y="29556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xmlns="" id="{19ADBE39-A0A7-BF40-A1F7-AFF26EFC86F2}"/>
              </a:ext>
            </a:extLst>
          </p:cNvPr>
          <p:cNvCxnSpPr>
            <a:cxnSpLocks/>
          </p:cNvCxnSpPr>
          <p:nvPr/>
        </p:nvCxnSpPr>
        <p:spPr>
          <a:xfrm>
            <a:off x="9387124" y="3083004"/>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37DC1116-E856-9142-A752-9BD8FE701C54}"/>
              </a:ext>
            </a:extLst>
          </p:cNvPr>
          <p:cNvCxnSpPr>
            <a:cxnSpLocks/>
          </p:cNvCxnSpPr>
          <p:nvPr/>
        </p:nvCxnSpPr>
        <p:spPr>
          <a:xfrm>
            <a:off x="956809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132B45A2-2E02-9141-B108-E13E11ECF56F}"/>
              </a:ext>
            </a:extLst>
          </p:cNvPr>
          <p:cNvCxnSpPr>
            <a:cxnSpLocks/>
          </p:cNvCxnSpPr>
          <p:nvPr/>
        </p:nvCxnSpPr>
        <p:spPr>
          <a:xfrm>
            <a:off x="9734787"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596A5189-FC5C-C740-9638-6A96FDCE5B84}"/>
              </a:ext>
            </a:extLst>
          </p:cNvPr>
          <p:cNvCxnSpPr>
            <a:cxnSpLocks/>
          </p:cNvCxnSpPr>
          <p:nvPr/>
        </p:nvCxnSpPr>
        <p:spPr>
          <a:xfrm>
            <a:off x="988956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B0597FEE-65A1-724A-BA6F-DDCAF1DD962E}"/>
              </a:ext>
            </a:extLst>
          </p:cNvPr>
          <p:cNvCxnSpPr>
            <a:cxnSpLocks/>
          </p:cNvCxnSpPr>
          <p:nvPr/>
        </p:nvCxnSpPr>
        <p:spPr>
          <a:xfrm>
            <a:off x="10049112"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1E1FC2FC-28B1-D644-B480-721A59C7A595}"/>
              </a:ext>
            </a:extLst>
          </p:cNvPr>
          <p:cNvCxnSpPr>
            <a:cxnSpLocks/>
          </p:cNvCxnSpPr>
          <p:nvPr/>
        </p:nvCxnSpPr>
        <p:spPr>
          <a:xfrm>
            <a:off x="10203893" y="3086536"/>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0806C071-206B-B141-8865-542B867595D3}"/>
              </a:ext>
            </a:extLst>
          </p:cNvPr>
          <p:cNvCxnSpPr>
            <a:cxnSpLocks/>
          </p:cNvCxnSpPr>
          <p:nvPr/>
        </p:nvCxnSpPr>
        <p:spPr>
          <a:xfrm>
            <a:off x="10370580"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F99E64C4-7F71-274A-988B-F1B758761BE7}"/>
              </a:ext>
            </a:extLst>
          </p:cNvPr>
          <p:cNvCxnSpPr>
            <a:cxnSpLocks/>
          </p:cNvCxnSpPr>
          <p:nvPr/>
        </p:nvCxnSpPr>
        <p:spPr>
          <a:xfrm>
            <a:off x="1052059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5" name="Freeform: Shape 38">
            <a:extLst>
              <a:ext uri="{FF2B5EF4-FFF2-40B4-BE49-F238E27FC236}">
                <a16:creationId xmlns:a16="http://schemas.microsoft.com/office/drawing/2014/main" xmlns="" id="{45E6C568-1D3B-4943-A1F5-236CE7BDC691}"/>
              </a:ext>
            </a:extLst>
          </p:cNvPr>
          <p:cNvSpPr/>
          <p:nvPr/>
        </p:nvSpPr>
        <p:spPr>
          <a:xfrm>
            <a:off x="9241571" y="2190434"/>
            <a:ext cx="1365877" cy="915129"/>
          </a:xfrm>
          <a:custGeom>
            <a:avLst/>
            <a:gdLst>
              <a:gd name="connsiteX0" fmla="*/ 0 w 875899"/>
              <a:gd name="connsiteY0" fmla="*/ 915129 h 915129"/>
              <a:gd name="connsiteX1" fmla="*/ 269507 w 875899"/>
              <a:gd name="connsiteY1" fmla="*/ 729 h 915129"/>
              <a:gd name="connsiteX2" fmla="*/ 519764 w 875899"/>
              <a:gd name="connsiteY2" fmla="*/ 751500 h 915129"/>
              <a:gd name="connsiteX3" fmla="*/ 875899 w 875899"/>
              <a:gd name="connsiteY3" fmla="*/ 193234 h 915129"/>
            </a:gdLst>
            <a:ahLst/>
            <a:cxnLst>
              <a:cxn ang="0">
                <a:pos x="connsiteX0" y="connsiteY0"/>
              </a:cxn>
              <a:cxn ang="0">
                <a:pos x="connsiteX1" y="connsiteY1"/>
              </a:cxn>
              <a:cxn ang="0">
                <a:pos x="connsiteX2" y="connsiteY2"/>
              </a:cxn>
              <a:cxn ang="0">
                <a:pos x="connsiteX3" y="connsiteY3"/>
              </a:cxn>
            </a:cxnLst>
            <a:rect l="l" t="t" r="r" b="b"/>
            <a:pathLst>
              <a:path w="875899" h="915129">
                <a:moveTo>
                  <a:pt x="0" y="915129"/>
                </a:moveTo>
                <a:cubicBezTo>
                  <a:pt x="91440" y="471564"/>
                  <a:pt x="182880" y="28000"/>
                  <a:pt x="269507" y="729"/>
                </a:cubicBezTo>
                <a:cubicBezTo>
                  <a:pt x="356134" y="-26543"/>
                  <a:pt x="418699" y="719416"/>
                  <a:pt x="519764" y="751500"/>
                </a:cubicBezTo>
                <a:cubicBezTo>
                  <a:pt x="620829" y="783584"/>
                  <a:pt x="748364" y="488409"/>
                  <a:pt x="875899" y="193234"/>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6" name="Straight Connector 125">
            <a:extLst>
              <a:ext uri="{FF2B5EF4-FFF2-40B4-BE49-F238E27FC236}">
                <a16:creationId xmlns:a16="http://schemas.microsoft.com/office/drawing/2014/main" xmlns="" id="{86896B02-B302-2F4B-8324-B2EA100F5E44}"/>
              </a:ext>
            </a:extLst>
          </p:cNvPr>
          <p:cNvCxnSpPr>
            <a:cxnSpLocks/>
          </p:cNvCxnSpPr>
          <p:nvPr/>
        </p:nvCxnSpPr>
        <p:spPr>
          <a:xfrm>
            <a:off x="9178405" y="22208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xmlns="" id="{AB5D051C-CAB0-6F4B-B3C6-09F8347DD660}"/>
              </a:ext>
            </a:extLst>
          </p:cNvPr>
          <p:cNvCxnSpPr>
            <a:cxnSpLocks/>
          </p:cNvCxnSpPr>
          <p:nvPr/>
        </p:nvCxnSpPr>
        <p:spPr>
          <a:xfrm flipH="1">
            <a:off x="9216579" y="2064709"/>
            <a:ext cx="7144" cy="1060381"/>
          </a:xfrm>
          <a:prstGeom prst="line">
            <a:avLst/>
          </a:prstGeom>
          <a:ln w="22225">
            <a:solidFill>
              <a:schemeClr val="bg1"/>
            </a:solidFill>
          </a:ln>
        </p:spPr>
        <p:style>
          <a:lnRef idx="3">
            <a:schemeClr val="dk1"/>
          </a:lnRef>
          <a:fillRef idx="0">
            <a:schemeClr val="dk1"/>
          </a:fillRef>
          <a:effectRef idx="2">
            <a:schemeClr val="dk1"/>
          </a:effectRef>
          <a:fontRef idx="minor">
            <a:schemeClr val="tx1"/>
          </a:fontRef>
        </p:style>
      </p:cxnSp>
      <p:sp>
        <p:nvSpPr>
          <p:cNvPr id="128" name="TextBox 127">
            <a:extLst>
              <a:ext uri="{FF2B5EF4-FFF2-40B4-BE49-F238E27FC236}">
                <a16:creationId xmlns:a16="http://schemas.microsoft.com/office/drawing/2014/main" xmlns="" id="{58E33825-3629-8D49-895C-8976ABA8313F}"/>
              </a:ext>
            </a:extLst>
          </p:cNvPr>
          <p:cNvSpPr txBox="1"/>
          <p:nvPr/>
        </p:nvSpPr>
        <p:spPr>
          <a:xfrm>
            <a:off x="8699439" y="5549878"/>
            <a:ext cx="2441499" cy="369332"/>
          </a:xfrm>
          <a:prstGeom prst="rect">
            <a:avLst/>
          </a:prstGeom>
          <a:noFill/>
        </p:spPr>
        <p:txBody>
          <a:bodyPr wrap="square" rtlCol="0">
            <a:spAutoFit/>
          </a:bodyPr>
          <a:lstStyle/>
          <a:p>
            <a:pPr algn="ctr"/>
            <a:r>
              <a:rPr lang="en-US" b="1">
                <a:solidFill>
                  <a:schemeClr val="bg1"/>
                </a:solidFill>
                <a:latin typeface="Century Gothic" panose="020B0502020202020204" pitchFamily="34" charset="0"/>
              </a:rPr>
              <a:t>Spatial Analysis</a:t>
            </a:r>
          </a:p>
        </p:txBody>
      </p:sp>
      <p:sp>
        <p:nvSpPr>
          <p:cNvPr id="129" name="TextBox 128">
            <a:extLst>
              <a:ext uri="{FF2B5EF4-FFF2-40B4-BE49-F238E27FC236}">
                <a16:creationId xmlns:a16="http://schemas.microsoft.com/office/drawing/2014/main" xmlns="" id="{B218F7F3-DAC1-9B4F-879F-9D050D39F0C9}"/>
              </a:ext>
            </a:extLst>
          </p:cNvPr>
          <p:cNvSpPr txBox="1"/>
          <p:nvPr/>
        </p:nvSpPr>
        <p:spPr>
          <a:xfrm>
            <a:off x="8634337" y="1405148"/>
            <a:ext cx="2610036" cy="400110"/>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Turbidity Layer</a:t>
            </a:r>
          </a:p>
        </p:txBody>
      </p:sp>
      <p:sp>
        <p:nvSpPr>
          <p:cNvPr id="130" name="TextBox 129">
            <a:extLst>
              <a:ext uri="{FF2B5EF4-FFF2-40B4-BE49-F238E27FC236}">
                <a16:creationId xmlns:a16="http://schemas.microsoft.com/office/drawing/2014/main" xmlns="" id="{0A09F025-DB24-3C46-90F0-B085E15E8492}"/>
              </a:ext>
            </a:extLst>
          </p:cNvPr>
          <p:cNvSpPr txBox="1"/>
          <p:nvPr/>
        </p:nvSpPr>
        <p:spPr>
          <a:xfrm>
            <a:off x="8718604" y="3195516"/>
            <a:ext cx="2441499" cy="369332"/>
          </a:xfrm>
          <a:prstGeom prst="rect">
            <a:avLst/>
          </a:prstGeom>
          <a:noFill/>
        </p:spPr>
        <p:txBody>
          <a:bodyPr wrap="square" rtlCol="0">
            <a:spAutoFit/>
          </a:bodyPr>
          <a:lstStyle/>
          <a:p>
            <a:pPr algn="ctr"/>
            <a:r>
              <a:rPr lang="en-US" b="1">
                <a:solidFill>
                  <a:schemeClr val="bg1"/>
                </a:solidFill>
                <a:latin typeface="Century Gothic" panose="020B0502020202020204" pitchFamily="34" charset="0"/>
              </a:rPr>
              <a:t>Time Series</a:t>
            </a:r>
          </a:p>
        </p:txBody>
      </p:sp>
    </p:spTree>
    <p:extLst>
      <p:ext uri="{BB962C8B-B14F-4D97-AF65-F5344CB8AC3E}">
        <p14:creationId xmlns:p14="http://schemas.microsoft.com/office/powerpoint/2010/main" val="2824751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Single Corner Rounded 8">
            <a:extLst>
              <a:ext uri="{FF2B5EF4-FFF2-40B4-BE49-F238E27FC236}">
                <a16:creationId xmlns:a16="http://schemas.microsoft.com/office/drawing/2014/main" xmlns="" id="{00BBFA5C-6DC2-4769-913F-758B49D8146F}"/>
              </a:ext>
            </a:extLst>
          </p:cNvPr>
          <p:cNvSpPr/>
          <p:nvPr/>
        </p:nvSpPr>
        <p:spPr>
          <a:xfrm>
            <a:off x="8345976" y="1297379"/>
            <a:ext cx="3186759"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Single Corner Rounded 6">
            <a:extLst>
              <a:ext uri="{FF2B5EF4-FFF2-40B4-BE49-F238E27FC236}">
                <a16:creationId xmlns:a16="http://schemas.microsoft.com/office/drawing/2014/main" xmlns="" id="{D9D51462-B55E-45EA-9D90-B5AE86083330}"/>
              </a:ext>
            </a:extLst>
          </p:cNvPr>
          <p:cNvSpPr/>
          <p:nvPr/>
        </p:nvSpPr>
        <p:spPr>
          <a:xfrm>
            <a:off x="4399104" y="1297379"/>
            <a:ext cx="3008131"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Single Corner Rounded 5">
            <a:extLst>
              <a:ext uri="{FF2B5EF4-FFF2-40B4-BE49-F238E27FC236}">
                <a16:creationId xmlns:a16="http://schemas.microsoft.com/office/drawing/2014/main" xmlns="" id="{2D6AE71E-4F9E-4E59-B231-83742F4DAEC7}"/>
              </a:ext>
            </a:extLst>
          </p:cNvPr>
          <p:cNvSpPr/>
          <p:nvPr/>
        </p:nvSpPr>
        <p:spPr>
          <a:xfrm>
            <a:off x="496643" y="1297380"/>
            <a:ext cx="2952450" cy="4785230"/>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4">
            <a:extLst>
              <a:ext uri="{FF2B5EF4-FFF2-40B4-BE49-F238E27FC236}">
                <a16:creationId xmlns:a16="http://schemas.microsoft.com/office/drawing/2014/main" xmlns="" id="{6076008E-4881-4B68-B93F-B11CEAE52FD0}"/>
              </a:ext>
            </a:extLst>
          </p:cNvPr>
          <p:cNvSpPr txBox="1">
            <a:spLocks/>
          </p:cNvSpPr>
          <p:nvPr/>
        </p:nvSpPr>
        <p:spPr>
          <a:xfrm>
            <a:off x="557444" y="525431"/>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Methodology</a:t>
            </a:r>
          </a:p>
          <a:p>
            <a:r>
              <a:rPr lang="en-US" sz="2800" i="1">
                <a:solidFill>
                  <a:srgbClr val="54AEB2"/>
                </a:solidFill>
                <a:latin typeface="Century Gothic" panose="020F0302020204030204"/>
              </a:rPr>
              <a:t>Chlorophyll-a</a:t>
            </a:r>
          </a:p>
        </p:txBody>
      </p:sp>
      <p:sp>
        <p:nvSpPr>
          <p:cNvPr id="5" name="TextBox 4">
            <a:extLst>
              <a:ext uri="{FF2B5EF4-FFF2-40B4-BE49-F238E27FC236}">
                <a16:creationId xmlns:a16="http://schemas.microsoft.com/office/drawing/2014/main" xmlns="" id="{20A96272-868B-4A4B-8D6B-ABA0A96A1FDE}"/>
              </a:ext>
            </a:extLst>
          </p:cNvPr>
          <p:cNvSpPr txBox="1"/>
          <p:nvPr/>
        </p:nvSpPr>
        <p:spPr>
          <a:xfrm>
            <a:off x="589037" y="1431809"/>
            <a:ext cx="2610036" cy="400110"/>
          </a:xfrm>
          <a:prstGeom prst="rect">
            <a:avLst/>
          </a:prstGeom>
          <a:noFill/>
        </p:spPr>
        <p:txBody>
          <a:bodyPr wrap="square" rtlCol="0">
            <a:spAutoFit/>
          </a:bodyPr>
          <a:lstStyle/>
          <a:p>
            <a:r>
              <a:rPr lang="en-US" sz="2000" b="1" u="sng">
                <a:solidFill>
                  <a:schemeClr val="bg1"/>
                </a:solidFill>
                <a:latin typeface="Century Gothic" panose="020B0502020202020204" pitchFamily="34" charset="0"/>
              </a:rPr>
              <a:t>Data Source:</a:t>
            </a:r>
          </a:p>
        </p:txBody>
      </p:sp>
      <p:sp>
        <p:nvSpPr>
          <p:cNvPr id="13" name="TextBox 12">
            <a:extLst>
              <a:ext uri="{FF2B5EF4-FFF2-40B4-BE49-F238E27FC236}">
                <a16:creationId xmlns:a16="http://schemas.microsoft.com/office/drawing/2014/main" xmlns="" id="{A1757E9A-EB3B-4A02-B90C-3BA4914353A5}"/>
              </a:ext>
            </a:extLst>
          </p:cNvPr>
          <p:cNvSpPr txBox="1"/>
          <p:nvPr/>
        </p:nvSpPr>
        <p:spPr>
          <a:xfrm>
            <a:off x="4423612" y="1348341"/>
            <a:ext cx="3083886" cy="1015663"/>
          </a:xfrm>
          <a:prstGeom prst="rect">
            <a:avLst/>
          </a:prstGeom>
          <a:noFill/>
        </p:spPr>
        <p:txBody>
          <a:bodyPr wrap="square" rtlCol="0">
            <a:spAutoFit/>
          </a:bodyPr>
          <a:lstStyle/>
          <a:p>
            <a:r>
              <a:rPr lang="en-US" sz="2000">
                <a:solidFill>
                  <a:schemeClr val="bg1"/>
                </a:solidFill>
                <a:latin typeface="Century Gothic" panose="020B0502020202020204" pitchFamily="34" charset="0"/>
              </a:rPr>
              <a:t>1. </a:t>
            </a:r>
            <a:r>
              <a:rPr lang="en-US" sz="2000" b="1">
                <a:solidFill>
                  <a:schemeClr val="bg1"/>
                </a:solidFill>
                <a:latin typeface="Century Gothic" panose="020B0502020202020204" pitchFamily="34" charset="0"/>
              </a:rPr>
              <a:t>Apply Normalized Difference Chlorophyll Index (NDCI) </a:t>
            </a:r>
          </a:p>
        </p:txBody>
      </p:sp>
      <p:sp>
        <p:nvSpPr>
          <p:cNvPr id="16" name="Oval 15">
            <a:extLst>
              <a:ext uri="{FF2B5EF4-FFF2-40B4-BE49-F238E27FC236}">
                <a16:creationId xmlns:a16="http://schemas.microsoft.com/office/drawing/2014/main" xmlns="" id="{71165730-0D0D-4AA9-A35B-6B0C1C7507B5}"/>
              </a:ext>
            </a:extLst>
          </p:cNvPr>
          <p:cNvSpPr/>
          <p:nvPr/>
        </p:nvSpPr>
        <p:spPr>
          <a:xfrm>
            <a:off x="589037" y="2021929"/>
            <a:ext cx="2734057" cy="2736501"/>
          </a:xfrm>
          <a:prstGeom prst="ellipse">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D1DEACE0-3EB7-4415-94B4-75AB703966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2445" y="2506857"/>
            <a:ext cx="2238655" cy="1673299"/>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BD0265CD-B6B1-4C68-A449-753FD95F14F0}"/>
                  </a:ext>
                </a:extLst>
              </p:cNvPr>
              <p:cNvSpPr txBox="1"/>
              <p:nvPr/>
            </p:nvSpPr>
            <p:spPr>
              <a:xfrm>
                <a:off x="4599426" y="2318443"/>
                <a:ext cx="2441499" cy="726417"/>
              </a:xfrm>
              <a:prstGeom prst="rect">
                <a:avLst/>
              </a:prstGeom>
              <a:noFill/>
            </p:spPr>
            <p:txBody>
              <a:bodyPr wrap="square" rtlCol="0">
                <a:spAutoFit/>
              </a:bodyPr>
              <a:lstStyle/>
              <a:p>
                <a:pPr algn="ctr"/>
                <a:r>
                  <a:rPr lang="en-US" i="1">
                    <a:solidFill>
                      <a:schemeClr val="bg1"/>
                    </a:solidFill>
                    <a:latin typeface="Century Gothic" panose="020B0502020202020204" pitchFamily="34" charset="0"/>
                  </a:rPr>
                  <a:t>NDCI = </a:t>
                </a:r>
                <a14:m>
                  <m:oMath xmlns:m="http://schemas.openxmlformats.org/officeDocument/2006/math" xmlns="">
                    <m:f>
                      <m:fPr>
                        <m:ctrlPr>
                          <a:rPr lang="en-US" i="1" smtClean="0">
                            <a:solidFill>
                              <a:schemeClr val="bg1"/>
                            </a:solidFill>
                            <a:latin typeface="Cambria Math" panose="02040503050406030204" pitchFamily="18" charset="0"/>
                          </a:rPr>
                        </m:ctrlPr>
                      </m:fPr>
                      <m:num>
                        <m:sSub>
                          <m:sSubPr>
                            <m:ctrlPr>
                              <a:rPr lang="en-US" i="1" smtClean="0">
                                <a:solidFill>
                                  <a:schemeClr val="bg1"/>
                                </a:solidFill>
                                <a:latin typeface="Cambria Math" panose="02040503050406030204" pitchFamily="18" charset="0"/>
                              </a:rPr>
                            </m:ctrlPr>
                          </m:sSubPr>
                          <m:e>
                            <m:r>
                              <m:rPr>
                                <m:nor/>
                              </m:rPr>
                              <a:rPr lang="en-US" i="1" smtClean="0">
                                <a:solidFill>
                                  <a:schemeClr val="bg1"/>
                                </a:solidFill>
                                <a:latin typeface="Century Gothic" panose="020B0502020202020204" pitchFamily="34" charset="0"/>
                              </a:rPr>
                              <m:t>R</m:t>
                            </m:r>
                          </m:e>
                          <m:sub>
                            <m:r>
                              <m:rPr>
                                <m:nor/>
                              </m:rPr>
                              <a:rPr lang="en-US" i="1" smtClean="0">
                                <a:solidFill>
                                  <a:schemeClr val="bg1"/>
                                </a:solidFill>
                                <a:latin typeface="Century Gothic" panose="020B0502020202020204" pitchFamily="34" charset="0"/>
                              </a:rPr>
                              <m:t>705</m:t>
                            </m:r>
                          </m:sub>
                        </m:sSub>
                        <m:r>
                          <a:rPr lang="en-US" b="0" i="1" smtClean="0">
                            <a:solidFill>
                              <a:schemeClr val="bg1"/>
                            </a:solidFill>
                            <a:latin typeface="Cambria Math" panose="02040503050406030204" pitchFamily="18" charset="0"/>
                          </a:rPr>
                          <m:t> </m:t>
                        </m:r>
                        <m:r>
                          <m:rPr>
                            <m:nor/>
                          </m:rPr>
                          <a:rPr lang="en-US" i="1" smtClean="0">
                            <a:solidFill>
                              <a:schemeClr val="bg1"/>
                            </a:solidFill>
                            <a:latin typeface="Cambria Math" panose="02040503050406030204" pitchFamily="18" charset="0"/>
                          </a:rPr>
                          <m:t>+ </m:t>
                        </m:r>
                        <m:sSub>
                          <m:sSubPr>
                            <m:ctrlPr>
                              <a:rPr lang="en-US" i="1" smtClean="0">
                                <a:solidFill>
                                  <a:schemeClr val="bg1"/>
                                </a:solidFill>
                                <a:latin typeface="Cambria Math" panose="02040503050406030204" pitchFamily="18" charset="0"/>
                              </a:rPr>
                            </m:ctrlPr>
                          </m:sSubPr>
                          <m:e>
                            <m:r>
                              <m:rPr>
                                <m:nor/>
                              </m:rPr>
                              <a:rPr lang="en-US" i="1" smtClean="0">
                                <a:solidFill>
                                  <a:schemeClr val="bg1"/>
                                </a:solidFill>
                                <a:latin typeface="Century Gothic" panose="020B0502020202020204" pitchFamily="34" charset="0"/>
                              </a:rPr>
                              <m:t>R</m:t>
                            </m:r>
                          </m:e>
                          <m:sub>
                            <m:r>
                              <m:rPr>
                                <m:nor/>
                              </m:rPr>
                              <a:rPr lang="en-US" i="1" smtClean="0">
                                <a:solidFill>
                                  <a:schemeClr val="bg1"/>
                                </a:solidFill>
                                <a:latin typeface="Century Gothic" panose="020B0502020202020204" pitchFamily="34" charset="0"/>
                              </a:rPr>
                              <m:t>665</m:t>
                            </m:r>
                          </m:sub>
                        </m:sSub>
                      </m:num>
                      <m:den>
                        <m:sSub>
                          <m:sSubPr>
                            <m:ctrlPr>
                              <a:rPr lang="en-US" i="1">
                                <a:solidFill>
                                  <a:schemeClr val="bg1"/>
                                </a:solidFill>
                                <a:latin typeface="Cambria Math" panose="02040503050406030204" pitchFamily="18" charset="0"/>
                              </a:rPr>
                            </m:ctrlPr>
                          </m:sSubPr>
                          <m:e>
                            <m:r>
                              <m:rPr>
                                <m:nor/>
                              </m:rPr>
                              <a:rPr lang="en-US" i="1">
                                <a:solidFill>
                                  <a:schemeClr val="bg1"/>
                                </a:solidFill>
                                <a:latin typeface="Century Gothic" panose="020B0502020202020204" pitchFamily="34" charset="0"/>
                              </a:rPr>
                              <m:t>R</m:t>
                            </m:r>
                          </m:e>
                          <m:sub>
                            <m:r>
                              <m:rPr>
                                <m:nor/>
                              </m:rPr>
                              <a:rPr lang="en-US" i="1">
                                <a:solidFill>
                                  <a:schemeClr val="bg1"/>
                                </a:solidFill>
                                <a:latin typeface="Century Gothic" panose="020B0502020202020204" pitchFamily="34" charset="0"/>
                              </a:rPr>
                              <m:t>705</m:t>
                            </m:r>
                          </m:sub>
                        </m:sSub>
                        <m:r>
                          <a:rPr lang="en-US" b="0" i="1" smtClean="0">
                            <a:solidFill>
                              <a:schemeClr val="bg1"/>
                            </a:solidFill>
                            <a:latin typeface="Cambria Math" panose="02040503050406030204" pitchFamily="18" charset="0"/>
                          </a:rPr>
                          <m:t> </m:t>
                        </m:r>
                        <m:r>
                          <m:rPr>
                            <m:nor/>
                          </m:rPr>
                          <a:rPr lang="en-US" i="1" smtClean="0">
                            <a:solidFill>
                              <a:schemeClr val="bg1"/>
                            </a:solidFill>
                            <a:latin typeface="Cambria Math" panose="02040503050406030204" pitchFamily="18" charset="0"/>
                          </a:rPr>
                          <m:t>−</m:t>
                        </m:r>
                        <m:r>
                          <m:rPr>
                            <m:nor/>
                          </m:rPr>
                          <a:rPr lang="en-US" i="1" smtClean="0">
                            <a:solidFill>
                              <a:schemeClr val="bg1"/>
                            </a:solidFill>
                            <a:latin typeface="Century Gothic" panose="020B0502020202020204" pitchFamily="34" charset="0"/>
                          </a:rPr>
                          <m:t> </m:t>
                        </m:r>
                        <m:sSub>
                          <m:sSubPr>
                            <m:ctrlPr>
                              <a:rPr lang="en-US" i="1">
                                <a:solidFill>
                                  <a:schemeClr val="bg1"/>
                                </a:solidFill>
                                <a:latin typeface="Cambria Math" panose="02040503050406030204" pitchFamily="18" charset="0"/>
                              </a:rPr>
                            </m:ctrlPr>
                          </m:sSubPr>
                          <m:e>
                            <m:r>
                              <m:rPr>
                                <m:nor/>
                              </m:rPr>
                              <a:rPr lang="en-US" i="1">
                                <a:solidFill>
                                  <a:schemeClr val="bg1"/>
                                </a:solidFill>
                                <a:latin typeface="Century Gothic" panose="020B0502020202020204" pitchFamily="34" charset="0"/>
                              </a:rPr>
                              <m:t>R</m:t>
                            </m:r>
                          </m:e>
                          <m:sub>
                            <m:r>
                              <m:rPr>
                                <m:nor/>
                              </m:rPr>
                              <a:rPr lang="en-US" i="1">
                                <a:solidFill>
                                  <a:schemeClr val="bg1"/>
                                </a:solidFill>
                                <a:latin typeface="Century Gothic" panose="020B0502020202020204" pitchFamily="34" charset="0"/>
                              </a:rPr>
                              <m:t>665</m:t>
                            </m:r>
                          </m:sub>
                        </m:sSub>
                      </m:den>
                    </m:f>
                  </m:oMath>
                </a14:m>
                <a:endParaRPr lang="en-US" i="1">
                  <a:solidFill>
                    <a:schemeClr val="bg1"/>
                  </a:solidFill>
                  <a:latin typeface="Century Gothic" panose="020B0502020202020204" pitchFamily="34" charset="0"/>
                </a:endParaRPr>
              </a:p>
            </p:txBody>
          </p:sp>
        </mc:Choice>
        <mc:Fallback xmlns="">
          <p:sp>
            <p:nvSpPr>
              <p:cNvPr id="19" name="TextBox 18">
                <a:extLst>
                  <a:ext uri="{FF2B5EF4-FFF2-40B4-BE49-F238E27FC236}">
                    <a16:creationId xmlns:a16="http://schemas.microsoft.com/office/drawing/2014/main" id="{BD0265CD-B6B1-4C68-A449-753FD95F14F0}"/>
                  </a:ext>
                </a:extLst>
              </p:cNvPr>
              <p:cNvSpPr txBox="1">
                <a:spLocks noRot="1" noChangeAspect="1" noMove="1" noResize="1" noEditPoints="1" noAdjustHandles="1" noChangeArrowheads="1" noChangeShapeType="1" noTextEdit="1"/>
              </p:cNvSpPr>
              <p:nvPr/>
            </p:nvSpPr>
            <p:spPr>
              <a:xfrm>
                <a:off x="4599426" y="2318443"/>
                <a:ext cx="2441499" cy="72641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56C7D483-42A3-4EF7-A040-4F81F2055671}"/>
                  </a:ext>
                </a:extLst>
              </p:cNvPr>
              <p:cNvSpPr txBox="1"/>
              <p:nvPr/>
            </p:nvSpPr>
            <p:spPr>
              <a:xfrm>
                <a:off x="4327980" y="5164358"/>
                <a:ext cx="3317209" cy="792525"/>
              </a:xfrm>
              <a:prstGeom prst="rect">
                <a:avLst/>
              </a:prstGeom>
              <a:noFill/>
            </p:spPr>
            <p:txBody>
              <a:bodyPr wrap="square" rtlCol="0">
                <a:spAutoFit/>
              </a:bodyPr>
              <a:lstStyle/>
              <a:p>
                <a:pPr algn="ctr"/>
                <a14:m>
                  <m:oMathPara xmlns:m="http://schemas.openxmlformats.org/officeDocument/2006/math" xmlns="">
                    <m:oMathParaPr>
                      <m:jc m:val="centerGroup"/>
                    </m:oMathParaPr>
                    <m:oMath xmlns:m="http://schemas.openxmlformats.org/officeDocument/2006/math">
                      <m:r>
                        <m:rPr>
                          <m:nor/>
                        </m:rPr>
                        <a:rPr lang="en-US" i="1" smtClean="0">
                          <a:solidFill>
                            <a:schemeClr val="bg1"/>
                          </a:solidFill>
                          <a:latin typeface="Century Gothic" panose="020B0502020202020204" pitchFamily="34" charset="0"/>
                        </a:rPr>
                        <m:t>Chl</m:t>
                      </m:r>
                      <m:r>
                        <m:rPr>
                          <m:nor/>
                        </m:rPr>
                        <a:rPr lang="en-US" i="1" smtClean="0">
                          <a:solidFill>
                            <a:schemeClr val="bg1"/>
                          </a:solidFill>
                          <a:latin typeface="Century Gothic" panose="020B0502020202020204" pitchFamily="34" charset="0"/>
                        </a:rPr>
                        <m:t>−</m:t>
                      </m:r>
                      <m:r>
                        <m:rPr>
                          <m:nor/>
                        </m:rPr>
                        <a:rPr lang="en-US" i="1" smtClean="0">
                          <a:solidFill>
                            <a:schemeClr val="bg1"/>
                          </a:solidFill>
                          <a:latin typeface="Century Gothic" panose="020B0502020202020204" pitchFamily="34" charset="0"/>
                        </a:rPr>
                        <m:t>a</m:t>
                      </m:r>
                      <m:r>
                        <m:rPr>
                          <m:nor/>
                        </m:rPr>
                        <a:rPr lang="en-US" i="1" smtClean="0">
                          <a:solidFill>
                            <a:schemeClr val="bg1"/>
                          </a:solidFill>
                          <a:latin typeface="Century Gothic" panose="020B0502020202020204" pitchFamily="34" charset="0"/>
                        </a:rPr>
                        <m:t> = </m:t>
                      </m:r>
                      <m:sSub>
                        <m:sSubPr>
                          <m:ctrlPr>
                            <a:rPr lang="en-US" i="1">
                              <a:solidFill>
                                <a:schemeClr val="bg1"/>
                              </a:solidFill>
                              <a:latin typeface="Cambria Math" panose="02040503050406030204" pitchFamily="18" charset="0"/>
                            </a:rPr>
                          </m:ctrlPr>
                        </m:sSubPr>
                        <m:e>
                          <m:r>
                            <m:rPr>
                              <m:nor/>
                            </m:rPr>
                            <a:rPr lang="en-US" i="1">
                              <a:solidFill>
                                <a:schemeClr val="bg1"/>
                              </a:solidFill>
                              <a:latin typeface="Century Gothic" panose="020B0502020202020204" pitchFamily="34" charset="0"/>
                            </a:rPr>
                            <m:t>a</m:t>
                          </m:r>
                        </m:e>
                        <m:sub>
                          <m:r>
                            <m:rPr>
                              <m:nor/>
                            </m:rPr>
                            <a:rPr lang="en-US" i="1">
                              <a:solidFill>
                                <a:schemeClr val="bg1"/>
                              </a:solidFill>
                              <a:latin typeface="Century Gothic" panose="020B0502020202020204" pitchFamily="34" charset="0"/>
                            </a:rPr>
                            <m:t>0</m:t>
                          </m:r>
                        </m:sub>
                      </m:sSub>
                      <m:r>
                        <m:rPr>
                          <m:nor/>
                        </m:rPr>
                        <a:rPr lang="en-US" i="1">
                          <a:solidFill>
                            <a:schemeClr val="bg1"/>
                          </a:solidFill>
                          <a:latin typeface="Century Gothic" panose="020B0502020202020204" pitchFamily="34" charset="0"/>
                        </a:rPr>
                        <m:t>+</m:t>
                      </m:r>
                      <m:d>
                        <m:dPr>
                          <m:ctrlPr>
                            <a:rPr lang="en-US" i="1">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m:rPr>
                                  <m:nor/>
                                </m:rPr>
                                <a:rPr lang="en-US" i="1">
                                  <a:solidFill>
                                    <a:schemeClr val="bg1"/>
                                  </a:solidFill>
                                  <a:latin typeface="Century Gothic" panose="020B0502020202020204" pitchFamily="34" charset="0"/>
                                </a:rPr>
                                <m:t>a</m:t>
                              </m:r>
                            </m:e>
                            <m:sub>
                              <m:r>
                                <m:rPr>
                                  <m:nor/>
                                </m:rPr>
                                <a:rPr lang="en-US" i="1">
                                  <a:solidFill>
                                    <a:schemeClr val="bg1"/>
                                  </a:solidFill>
                                  <a:latin typeface="Century Gothic" panose="020B0502020202020204" pitchFamily="34" charset="0"/>
                                </a:rPr>
                                <m:t>1</m:t>
                              </m:r>
                            </m:sub>
                          </m:sSub>
                          <m:r>
                            <m:rPr>
                              <m:nor/>
                            </m:rPr>
                            <a:rPr lang="en-US" i="1">
                              <a:solidFill>
                                <a:schemeClr val="bg1"/>
                              </a:solidFill>
                              <a:latin typeface="Century Gothic" panose="020B0502020202020204" pitchFamily="34" charset="0"/>
                            </a:rPr>
                            <m:t>∗</m:t>
                          </m:r>
                          <m:r>
                            <m:rPr>
                              <m:nor/>
                            </m:rPr>
                            <a:rPr lang="en-US" i="1">
                              <a:solidFill>
                                <a:schemeClr val="bg1"/>
                              </a:solidFill>
                              <a:latin typeface="Century Gothic" panose="020B0502020202020204" pitchFamily="34" charset="0"/>
                            </a:rPr>
                            <m:t>NDCI</m:t>
                          </m:r>
                        </m:e>
                      </m:d>
                    </m:oMath>
                  </m:oMathPara>
                </a14:m>
                <a:endParaRPr lang="en-US" i="1">
                  <a:solidFill>
                    <a:schemeClr val="bg1"/>
                  </a:solidFill>
                  <a:latin typeface="Cambria Math" panose="02040503050406030204" pitchFamily="18" charset="0"/>
                </a:endParaRPr>
              </a:p>
              <a:p>
                <a:pPr algn="ctr"/>
                <a14:m>
                  <m:oMathPara xmlns:m="http://schemas.openxmlformats.org/officeDocument/2006/math" xmlns="">
                    <m:oMathParaPr>
                      <m:jc m:val="centerGroup"/>
                    </m:oMathParaPr>
                    <m:oMath xmlns:m="http://schemas.openxmlformats.org/officeDocument/2006/math">
                      <m:r>
                        <m:rPr>
                          <m:nor/>
                        </m:rPr>
                        <a:rPr lang="en-US" i="1">
                          <a:solidFill>
                            <a:schemeClr val="bg1"/>
                          </a:solidFill>
                          <a:latin typeface="Century Gothic" panose="020B0502020202020204" pitchFamily="34" charset="0"/>
                        </a:rPr>
                        <m:t>+(</m:t>
                      </m:r>
                      <m:sSub>
                        <m:sSubPr>
                          <m:ctrlPr>
                            <a:rPr lang="en-US" i="1">
                              <a:solidFill>
                                <a:schemeClr val="bg1"/>
                              </a:solidFill>
                              <a:latin typeface="Cambria Math" panose="02040503050406030204" pitchFamily="18" charset="0"/>
                            </a:rPr>
                          </m:ctrlPr>
                        </m:sSubPr>
                        <m:e>
                          <m:r>
                            <m:rPr>
                              <m:nor/>
                            </m:rPr>
                            <a:rPr lang="en-US" i="1">
                              <a:solidFill>
                                <a:schemeClr val="bg1"/>
                              </a:solidFill>
                              <a:latin typeface="Century Gothic" panose="020B0502020202020204" pitchFamily="34" charset="0"/>
                            </a:rPr>
                            <m:t>a</m:t>
                          </m:r>
                        </m:e>
                        <m:sub>
                          <m:r>
                            <m:rPr>
                              <m:nor/>
                            </m:rPr>
                            <a:rPr lang="en-US" i="1">
                              <a:solidFill>
                                <a:schemeClr val="bg1"/>
                              </a:solidFill>
                              <a:latin typeface="Century Gothic" panose="020B0502020202020204" pitchFamily="34" charset="0"/>
                            </a:rPr>
                            <m:t>2</m:t>
                          </m:r>
                        </m:sub>
                      </m:sSub>
                      <m:r>
                        <m:rPr>
                          <m:nor/>
                        </m:rPr>
                        <a:rPr lang="en-US" i="1">
                          <a:solidFill>
                            <a:schemeClr val="bg1"/>
                          </a:solidFill>
                          <a:latin typeface="Century Gothic" panose="020B0502020202020204" pitchFamily="34" charset="0"/>
                        </a:rPr>
                        <m:t>∗</m:t>
                      </m:r>
                      <m:sSup>
                        <m:sSupPr>
                          <m:ctrlPr>
                            <a:rPr lang="en-US" i="1">
                              <a:solidFill>
                                <a:schemeClr val="bg1"/>
                              </a:solidFill>
                              <a:latin typeface="Cambria Math" panose="02040503050406030204" pitchFamily="18" charset="0"/>
                            </a:rPr>
                          </m:ctrlPr>
                        </m:sSupPr>
                        <m:e>
                          <m:r>
                            <m:rPr>
                              <m:nor/>
                            </m:rPr>
                            <a:rPr lang="en-US" i="1">
                              <a:solidFill>
                                <a:schemeClr val="bg1"/>
                              </a:solidFill>
                              <a:latin typeface="Century Gothic" panose="020B0502020202020204" pitchFamily="34" charset="0"/>
                            </a:rPr>
                            <m:t>NDCI</m:t>
                          </m:r>
                        </m:e>
                        <m:sup>
                          <m:r>
                            <m:rPr>
                              <m:nor/>
                            </m:rPr>
                            <a:rPr lang="en-US" i="1">
                              <a:solidFill>
                                <a:schemeClr val="bg1"/>
                              </a:solidFill>
                              <a:latin typeface="Century Gothic" panose="020B0502020202020204" pitchFamily="34" charset="0"/>
                            </a:rPr>
                            <m:t>2</m:t>
                          </m:r>
                        </m:sup>
                      </m:sSup>
                      <m:r>
                        <m:rPr>
                          <m:nor/>
                        </m:rPr>
                        <a:rPr lang="en-US" i="1">
                          <a:solidFill>
                            <a:schemeClr val="bg1"/>
                          </a:solidFill>
                          <a:latin typeface="Century Gothic" panose="020B0502020202020204" pitchFamily="34" charset="0"/>
                        </a:rPr>
                        <m:t>)</m:t>
                      </m:r>
                    </m:oMath>
                  </m:oMathPara>
                </a14:m>
                <a:endParaRPr lang="en-US" i="1">
                  <a:solidFill>
                    <a:schemeClr val="bg1"/>
                  </a:solidFill>
                  <a:latin typeface="Century Gothic" panose="020B0502020202020204" pitchFamily="34" charset="0"/>
                </a:endParaRPr>
              </a:p>
            </p:txBody>
          </p:sp>
        </mc:Choice>
        <mc:Fallback xmlns="">
          <p:sp>
            <p:nvSpPr>
              <p:cNvPr id="20" name="TextBox 19">
                <a:extLst>
                  <a:ext uri="{FF2B5EF4-FFF2-40B4-BE49-F238E27FC236}">
                    <a16:creationId xmlns:a16="http://schemas.microsoft.com/office/drawing/2014/main" id="{56C7D483-42A3-4EF7-A040-4F81F2055671}"/>
                  </a:ext>
                </a:extLst>
              </p:cNvPr>
              <p:cNvSpPr txBox="1">
                <a:spLocks noRot="1" noChangeAspect="1" noMove="1" noResize="1" noEditPoints="1" noAdjustHandles="1" noChangeArrowheads="1" noChangeShapeType="1" noTextEdit="1"/>
              </p:cNvSpPr>
              <p:nvPr/>
            </p:nvSpPr>
            <p:spPr>
              <a:xfrm>
                <a:off x="4327980" y="5164358"/>
                <a:ext cx="3317209" cy="792525"/>
              </a:xfrm>
              <a:prstGeom prst="rect">
                <a:avLst/>
              </a:prstGeom>
              <a:blipFill>
                <a:blip r:embed="rId5"/>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xmlns="" id="{6CEE7E95-4DFF-4EA8-91B9-7E8C9C57881D}"/>
              </a:ext>
            </a:extLst>
          </p:cNvPr>
          <p:cNvSpPr txBox="1"/>
          <p:nvPr/>
        </p:nvSpPr>
        <p:spPr>
          <a:xfrm>
            <a:off x="977315" y="4911723"/>
            <a:ext cx="1957500" cy="400110"/>
          </a:xfrm>
          <a:prstGeom prst="rect">
            <a:avLst/>
          </a:prstGeom>
          <a:noFill/>
        </p:spPr>
        <p:txBody>
          <a:bodyPr wrap="square" rtlCol="0">
            <a:spAutoFit/>
          </a:bodyPr>
          <a:lstStyle/>
          <a:p>
            <a:r>
              <a:rPr lang="en-US" sz="2000" b="1">
                <a:solidFill>
                  <a:schemeClr val="bg1"/>
                </a:solidFill>
                <a:latin typeface="Century Gothic" panose="020B0502020202020204" pitchFamily="34" charset="0"/>
              </a:rPr>
              <a:t>Sentinel-2 MSI</a:t>
            </a:r>
          </a:p>
        </p:txBody>
      </p:sp>
      <p:sp>
        <p:nvSpPr>
          <p:cNvPr id="26" name="TextBox 25">
            <a:extLst>
              <a:ext uri="{FF2B5EF4-FFF2-40B4-BE49-F238E27FC236}">
                <a16:creationId xmlns:a16="http://schemas.microsoft.com/office/drawing/2014/main" xmlns="" id="{DC3C3DEB-5BE9-44A2-8892-0B0F33708816}"/>
              </a:ext>
            </a:extLst>
          </p:cNvPr>
          <p:cNvSpPr txBox="1"/>
          <p:nvPr/>
        </p:nvSpPr>
        <p:spPr>
          <a:xfrm>
            <a:off x="4498070" y="4216810"/>
            <a:ext cx="2977027" cy="1015663"/>
          </a:xfrm>
          <a:prstGeom prst="rect">
            <a:avLst/>
          </a:prstGeom>
          <a:noFill/>
        </p:spPr>
        <p:txBody>
          <a:bodyPr wrap="square" rtlCol="0">
            <a:spAutoFit/>
          </a:bodyPr>
          <a:lstStyle/>
          <a:p>
            <a:r>
              <a:rPr lang="en-US" sz="2000">
                <a:solidFill>
                  <a:schemeClr val="bg1"/>
                </a:solidFill>
                <a:latin typeface="Century Gothic" panose="020B0502020202020204" pitchFamily="34" charset="0"/>
              </a:rPr>
              <a:t>2. </a:t>
            </a:r>
            <a:r>
              <a:rPr lang="en-US" sz="2000" b="1">
                <a:solidFill>
                  <a:schemeClr val="bg1"/>
                </a:solidFill>
                <a:latin typeface="Century Gothic" panose="020B0502020202020204" pitchFamily="34" charset="0"/>
              </a:rPr>
              <a:t>Use NDCI layer to calculate Chlorophyll-a concentration</a:t>
            </a:r>
          </a:p>
        </p:txBody>
      </p:sp>
      <p:sp>
        <p:nvSpPr>
          <p:cNvPr id="10" name="Arrow: Right 9">
            <a:extLst>
              <a:ext uri="{FF2B5EF4-FFF2-40B4-BE49-F238E27FC236}">
                <a16:creationId xmlns:a16="http://schemas.microsoft.com/office/drawing/2014/main" xmlns="" id="{ABE26DDC-695E-476B-BE6F-1989F56280C5}"/>
              </a:ext>
            </a:extLst>
          </p:cNvPr>
          <p:cNvSpPr/>
          <p:nvPr/>
        </p:nvSpPr>
        <p:spPr>
          <a:xfrm>
            <a:off x="3657693" y="3342188"/>
            <a:ext cx="602157" cy="3948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xmlns="" id="{B7506847-2C3F-46D6-9533-0542D09921F0}"/>
              </a:ext>
            </a:extLst>
          </p:cNvPr>
          <p:cNvSpPr/>
          <p:nvPr/>
        </p:nvSpPr>
        <p:spPr>
          <a:xfrm>
            <a:off x="7607762" y="3342188"/>
            <a:ext cx="602157" cy="3948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FF841E94-19D4-9944-96AE-4A051D1408D8}"/>
              </a:ext>
            </a:extLst>
          </p:cNvPr>
          <p:cNvSpPr txBox="1"/>
          <p:nvPr/>
        </p:nvSpPr>
        <p:spPr>
          <a:xfrm>
            <a:off x="7749095" y="6596390"/>
            <a:ext cx="4442905" cy="261610"/>
          </a:xfrm>
          <a:prstGeom prst="rect">
            <a:avLst/>
          </a:prstGeom>
          <a:noFill/>
        </p:spPr>
        <p:txBody>
          <a:bodyPr wrap="square" rtlCol="0">
            <a:spAutoFit/>
          </a:bodyPr>
          <a:lstStyle/>
          <a:p>
            <a:pPr algn="r"/>
            <a:r>
              <a:rPr lang="en-US" sz="1100">
                <a:solidFill>
                  <a:schemeClr val="tx1">
                    <a:lumMod val="75000"/>
                    <a:lumOff val="25000"/>
                  </a:schemeClr>
                </a:solidFill>
                <a:latin typeface="Century Gothic" panose="020B0502020202020204" pitchFamily="34" charset="0"/>
              </a:rPr>
              <a:t>Image Credit: ESA</a:t>
            </a:r>
          </a:p>
        </p:txBody>
      </p:sp>
      <p:grpSp>
        <p:nvGrpSpPr>
          <p:cNvPr id="23" name="Google Shape;227;p21">
            <a:extLst>
              <a:ext uri="{FF2B5EF4-FFF2-40B4-BE49-F238E27FC236}">
                <a16:creationId xmlns:a16="http://schemas.microsoft.com/office/drawing/2014/main" xmlns="" id="{CA50F481-6931-4D34-A413-5D4A4DCBB3EA}"/>
              </a:ext>
            </a:extLst>
          </p:cNvPr>
          <p:cNvGrpSpPr/>
          <p:nvPr/>
        </p:nvGrpSpPr>
        <p:grpSpPr>
          <a:xfrm>
            <a:off x="5333941" y="3095396"/>
            <a:ext cx="1138455" cy="1072036"/>
            <a:chOff x="7177903" y="1626415"/>
            <a:chExt cx="2400300" cy="2306700"/>
          </a:xfrm>
        </p:grpSpPr>
        <p:sp>
          <p:nvSpPr>
            <p:cNvPr id="29" name="Google Shape;228;p21">
              <a:extLst>
                <a:ext uri="{FF2B5EF4-FFF2-40B4-BE49-F238E27FC236}">
                  <a16:creationId xmlns:a16="http://schemas.microsoft.com/office/drawing/2014/main" xmlns="" id="{9EBEBBCE-81B1-41EE-911C-E87B27028CAA}"/>
                </a:ext>
              </a:extLst>
            </p:cNvPr>
            <p:cNvSpPr/>
            <p:nvPr/>
          </p:nvSpPr>
          <p:spPr>
            <a:xfrm>
              <a:off x="7177903" y="1626415"/>
              <a:ext cx="2400300" cy="2306700"/>
            </a:xfrm>
            <a:prstGeom prst="roundRect">
              <a:avLst>
                <a:gd name="adj" fmla="val 16667"/>
              </a:avLst>
            </a:prstGeom>
            <a:solidFill>
              <a:srgbClr val="266E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 name="Google Shape;229;p21">
              <a:extLst>
                <a:ext uri="{FF2B5EF4-FFF2-40B4-BE49-F238E27FC236}">
                  <a16:creationId xmlns:a16="http://schemas.microsoft.com/office/drawing/2014/main" xmlns="" id="{6BED1A9B-19A2-4AED-92D1-2B1305A54016}"/>
                </a:ext>
              </a:extLst>
            </p:cNvPr>
            <p:cNvGrpSpPr/>
            <p:nvPr/>
          </p:nvGrpSpPr>
          <p:grpSpPr>
            <a:xfrm rot="-814159">
              <a:off x="7388937" y="1895326"/>
              <a:ext cx="1206584" cy="1333550"/>
              <a:chOff x="7409864" y="2134050"/>
              <a:chExt cx="1164983" cy="1290775"/>
            </a:xfrm>
          </p:grpSpPr>
          <p:sp>
            <p:nvSpPr>
              <p:cNvPr id="47" name="Google Shape;230;p21">
                <a:extLst>
                  <a:ext uri="{FF2B5EF4-FFF2-40B4-BE49-F238E27FC236}">
                    <a16:creationId xmlns:a16="http://schemas.microsoft.com/office/drawing/2014/main" xmlns="" id="{2064E876-85F8-4FD0-A61F-0D1980A04377}"/>
                  </a:ext>
                </a:extLst>
              </p:cNvPr>
              <p:cNvSpPr/>
              <p:nvPr/>
            </p:nvSpPr>
            <p:spPr>
              <a:xfrm>
                <a:off x="7547800" y="2334450"/>
                <a:ext cx="883500" cy="895200"/>
              </a:xfrm>
              <a:prstGeom prst="donut">
                <a:avLst>
                  <a:gd name="adj" fmla="val 25000"/>
                </a:avLst>
              </a:prstGeom>
              <a:solidFill>
                <a:schemeClr val="bg1">
                  <a:lumMod val="7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231;p21">
                <a:extLst>
                  <a:ext uri="{FF2B5EF4-FFF2-40B4-BE49-F238E27FC236}">
                    <a16:creationId xmlns:a16="http://schemas.microsoft.com/office/drawing/2014/main" xmlns="" id="{3365701D-7D84-488D-B309-0F72013C22E3}"/>
                  </a:ext>
                </a:extLst>
              </p:cNvPr>
              <p:cNvSpPr/>
              <p:nvPr/>
            </p:nvSpPr>
            <p:spPr>
              <a:xfrm>
                <a:off x="7803900" y="2134050"/>
                <a:ext cx="361800" cy="271500"/>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232;p21">
                <a:extLst>
                  <a:ext uri="{FF2B5EF4-FFF2-40B4-BE49-F238E27FC236}">
                    <a16:creationId xmlns:a16="http://schemas.microsoft.com/office/drawing/2014/main" xmlns="" id="{5728B3BF-0052-4B52-AECA-A4C82C08FBE6}"/>
                  </a:ext>
                </a:extLst>
              </p:cNvPr>
              <p:cNvSpPr/>
              <p:nvPr/>
            </p:nvSpPr>
            <p:spPr>
              <a:xfrm rot="3211746">
                <a:off x="8212990" y="2377378"/>
                <a:ext cx="361869" cy="249246"/>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233;p21">
                <a:extLst>
                  <a:ext uri="{FF2B5EF4-FFF2-40B4-BE49-F238E27FC236}">
                    <a16:creationId xmlns:a16="http://schemas.microsoft.com/office/drawing/2014/main" xmlns="" id="{94186CA4-06F6-4990-BEE9-526D11AE7385}"/>
                  </a:ext>
                </a:extLst>
              </p:cNvPr>
              <p:cNvSpPr/>
              <p:nvPr/>
            </p:nvSpPr>
            <p:spPr>
              <a:xfrm rot="7325760">
                <a:off x="8251966" y="2858407"/>
                <a:ext cx="361916" cy="283846"/>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234;p21">
                <a:extLst>
                  <a:ext uri="{FF2B5EF4-FFF2-40B4-BE49-F238E27FC236}">
                    <a16:creationId xmlns:a16="http://schemas.microsoft.com/office/drawing/2014/main" xmlns="" id="{384A8086-A150-463F-9F26-9744938D1238}"/>
                  </a:ext>
                </a:extLst>
              </p:cNvPr>
              <p:cNvSpPr/>
              <p:nvPr/>
            </p:nvSpPr>
            <p:spPr>
              <a:xfrm rot="7229956">
                <a:off x="7377098" y="2362207"/>
                <a:ext cx="361754" cy="270429"/>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235;p21">
                <a:extLst>
                  <a:ext uri="{FF2B5EF4-FFF2-40B4-BE49-F238E27FC236}">
                    <a16:creationId xmlns:a16="http://schemas.microsoft.com/office/drawing/2014/main" xmlns="" id="{AAF132FE-54AE-4463-A04B-8BC1CFB20B9E}"/>
                  </a:ext>
                </a:extLst>
              </p:cNvPr>
              <p:cNvSpPr/>
              <p:nvPr/>
            </p:nvSpPr>
            <p:spPr>
              <a:xfrm rot="3211746">
                <a:off x="7377043" y="2888188"/>
                <a:ext cx="361869" cy="296227"/>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236;p21">
                <a:extLst>
                  <a:ext uri="{FF2B5EF4-FFF2-40B4-BE49-F238E27FC236}">
                    <a16:creationId xmlns:a16="http://schemas.microsoft.com/office/drawing/2014/main" xmlns="" id="{339D3E1F-2B37-4E75-A4A8-5FE02D36EAAB}"/>
                  </a:ext>
                </a:extLst>
              </p:cNvPr>
              <p:cNvSpPr/>
              <p:nvPr/>
            </p:nvSpPr>
            <p:spPr>
              <a:xfrm>
                <a:off x="7820950" y="3138925"/>
                <a:ext cx="361800" cy="285900"/>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230;p21">
                <a:extLst>
                  <a:ext uri="{FF2B5EF4-FFF2-40B4-BE49-F238E27FC236}">
                    <a16:creationId xmlns:a16="http://schemas.microsoft.com/office/drawing/2014/main" xmlns="" id="{5C4BC366-6715-4E76-BBAC-3C6B2560C806}"/>
                  </a:ext>
                </a:extLst>
              </p:cNvPr>
              <p:cNvSpPr/>
              <p:nvPr/>
            </p:nvSpPr>
            <p:spPr>
              <a:xfrm>
                <a:off x="7565410" y="2335875"/>
                <a:ext cx="883500" cy="895201"/>
              </a:xfrm>
              <a:prstGeom prst="donut">
                <a:avLst>
                  <a:gd name="adj" fmla="val 250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 name="Google Shape;237;p21">
              <a:extLst>
                <a:ext uri="{FF2B5EF4-FFF2-40B4-BE49-F238E27FC236}">
                  <a16:creationId xmlns:a16="http://schemas.microsoft.com/office/drawing/2014/main" xmlns="" id="{1384DF3C-7C60-4373-9C51-418C6A523186}"/>
                </a:ext>
              </a:extLst>
            </p:cNvPr>
            <p:cNvGrpSpPr/>
            <p:nvPr/>
          </p:nvGrpSpPr>
          <p:grpSpPr>
            <a:xfrm rot="1162379">
              <a:off x="8466694" y="2867769"/>
              <a:ext cx="839367" cy="952737"/>
              <a:chOff x="7409864" y="2134050"/>
              <a:chExt cx="1164983" cy="1290775"/>
            </a:xfrm>
          </p:grpSpPr>
          <p:sp>
            <p:nvSpPr>
              <p:cNvPr id="40" name="Google Shape;238;p21">
                <a:extLst>
                  <a:ext uri="{FF2B5EF4-FFF2-40B4-BE49-F238E27FC236}">
                    <a16:creationId xmlns:a16="http://schemas.microsoft.com/office/drawing/2014/main" xmlns="" id="{9CACC05F-F424-48EA-9539-36DA31FDCA02}"/>
                  </a:ext>
                </a:extLst>
              </p:cNvPr>
              <p:cNvSpPr/>
              <p:nvPr/>
            </p:nvSpPr>
            <p:spPr>
              <a:xfrm>
                <a:off x="7547800" y="2334450"/>
                <a:ext cx="883500" cy="895200"/>
              </a:xfrm>
              <a:prstGeom prst="donut">
                <a:avLst>
                  <a:gd name="adj" fmla="val 250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239;p21">
                <a:extLst>
                  <a:ext uri="{FF2B5EF4-FFF2-40B4-BE49-F238E27FC236}">
                    <a16:creationId xmlns:a16="http://schemas.microsoft.com/office/drawing/2014/main" xmlns="" id="{11EA0D4F-4A92-4D40-AA7E-C5D82A4165DD}"/>
                  </a:ext>
                </a:extLst>
              </p:cNvPr>
              <p:cNvSpPr/>
              <p:nvPr/>
            </p:nvSpPr>
            <p:spPr>
              <a:xfrm>
                <a:off x="7803900" y="2134050"/>
                <a:ext cx="361800" cy="271500"/>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240;p21">
                <a:extLst>
                  <a:ext uri="{FF2B5EF4-FFF2-40B4-BE49-F238E27FC236}">
                    <a16:creationId xmlns:a16="http://schemas.microsoft.com/office/drawing/2014/main" xmlns="" id="{51062011-884A-4C2F-9271-113A99F3A66E}"/>
                  </a:ext>
                </a:extLst>
              </p:cNvPr>
              <p:cNvSpPr/>
              <p:nvPr/>
            </p:nvSpPr>
            <p:spPr>
              <a:xfrm rot="3211746">
                <a:off x="8212990" y="2377378"/>
                <a:ext cx="361869" cy="249246"/>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241;p21">
                <a:extLst>
                  <a:ext uri="{FF2B5EF4-FFF2-40B4-BE49-F238E27FC236}">
                    <a16:creationId xmlns:a16="http://schemas.microsoft.com/office/drawing/2014/main" xmlns="" id="{85724FB9-850B-4BCD-9CE7-9CAE437AE34D}"/>
                  </a:ext>
                </a:extLst>
              </p:cNvPr>
              <p:cNvSpPr/>
              <p:nvPr/>
            </p:nvSpPr>
            <p:spPr>
              <a:xfrm rot="7325760">
                <a:off x="8251966" y="2858407"/>
                <a:ext cx="361916" cy="283846"/>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242;p21">
                <a:extLst>
                  <a:ext uri="{FF2B5EF4-FFF2-40B4-BE49-F238E27FC236}">
                    <a16:creationId xmlns:a16="http://schemas.microsoft.com/office/drawing/2014/main" xmlns="" id="{421D82DF-FF35-45F9-9D68-4C6341703545}"/>
                  </a:ext>
                </a:extLst>
              </p:cNvPr>
              <p:cNvSpPr/>
              <p:nvPr/>
            </p:nvSpPr>
            <p:spPr>
              <a:xfrm rot="7229956">
                <a:off x="7377098" y="2362207"/>
                <a:ext cx="361754" cy="270429"/>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243;p21">
                <a:extLst>
                  <a:ext uri="{FF2B5EF4-FFF2-40B4-BE49-F238E27FC236}">
                    <a16:creationId xmlns:a16="http://schemas.microsoft.com/office/drawing/2014/main" xmlns="" id="{9956DA44-2ED7-41C3-A25D-C23A6D925557}"/>
                  </a:ext>
                </a:extLst>
              </p:cNvPr>
              <p:cNvSpPr/>
              <p:nvPr/>
            </p:nvSpPr>
            <p:spPr>
              <a:xfrm rot="3211746">
                <a:off x="7377043" y="2888188"/>
                <a:ext cx="361869" cy="296227"/>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244;p21">
                <a:extLst>
                  <a:ext uri="{FF2B5EF4-FFF2-40B4-BE49-F238E27FC236}">
                    <a16:creationId xmlns:a16="http://schemas.microsoft.com/office/drawing/2014/main" xmlns="" id="{B65C99A3-CA86-4D37-90C9-5A6EBDEDD9B1}"/>
                  </a:ext>
                </a:extLst>
              </p:cNvPr>
              <p:cNvSpPr/>
              <p:nvPr/>
            </p:nvSpPr>
            <p:spPr>
              <a:xfrm>
                <a:off x="7820950" y="3138925"/>
                <a:ext cx="361800" cy="285900"/>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 name="Google Shape;245;p21">
              <a:extLst>
                <a:ext uri="{FF2B5EF4-FFF2-40B4-BE49-F238E27FC236}">
                  <a16:creationId xmlns:a16="http://schemas.microsoft.com/office/drawing/2014/main" xmlns="" id="{F78D7B69-5E04-4450-8371-42AE9D7E7BF2}"/>
                </a:ext>
              </a:extLst>
            </p:cNvPr>
            <p:cNvGrpSpPr/>
            <p:nvPr/>
          </p:nvGrpSpPr>
          <p:grpSpPr>
            <a:xfrm rot="1139961">
              <a:off x="8760112" y="2072623"/>
              <a:ext cx="538553" cy="599242"/>
              <a:chOff x="7409864" y="2134050"/>
              <a:chExt cx="1164983" cy="1290775"/>
            </a:xfrm>
          </p:grpSpPr>
          <p:sp>
            <p:nvSpPr>
              <p:cNvPr id="33" name="Google Shape;246;p21">
                <a:extLst>
                  <a:ext uri="{FF2B5EF4-FFF2-40B4-BE49-F238E27FC236}">
                    <a16:creationId xmlns:a16="http://schemas.microsoft.com/office/drawing/2014/main" xmlns="" id="{42B7A73C-DF49-4ABC-8B91-DEAFB350F4FB}"/>
                  </a:ext>
                </a:extLst>
              </p:cNvPr>
              <p:cNvSpPr/>
              <p:nvPr/>
            </p:nvSpPr>
            <p:spPr>
              <a:xfrm>
                <a:off x="7547800" y="2334450"/>
                <a:ext cx="883500" cy="895200"/>
              </a:xfrm>
              <a:prstGeom prst="donut">
                <a:avLst>
                  <a:gd name="adj" fmla="val 250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247;p21">
                <a:extLst>
                  <a:ext uri="{FF2B5EF4-FFF2-40B4-BE49-F238E27FC236}">
                    <a16:creationId xmlns:a16="http://schemas.microsoft.com/office/drawing/2014/main" xmlns="" id="{2A719883-08A8-46CC-A6DA-6B707716D314}"/>
                  </a:ext>
                </a:extLst>
              </p:cNvPr>
              <p:cNvSpPr/>
              <p:nvPr/>
            </p:nvSpPr>
            <p:spPr>
              <a:xfrm>
                <a:off x="7803900" y="2134050"/>
                <a:ext cx="361800" cy="271500"/>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248;p21">
                <a:extLst>
                  <a:ext uri="{FF2B5EF4-FFF2-40B4-BE49-F238E27FC236}">
                    <a16:creationId xmlns:a16="http://schemas.microsoft.com/office/drawing/2014/main" xmlns="" id="{CE91CADE-62AB-4906-9C32-AFC322F9BA62}"/>
                  </a:ext>
                </a:extLst>
              </p:cNvPr>
              <p:cNvSpPr/>
              <p:nvPr/>
            </p:nvSpPr>
            <p:spPr>
              <a:xfrm rot="3211746">
                <a:off x="8212990" y="2377378"/>
                <a:ext cx="361869" cy="249246"/>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249;p21">
                <a:extLst>
                  <a:ext uri="{FF2B5EF4-FFF2-40B4-BE49-F238E27FC236}">
                    <a16:creationId xmlns:a16="http://schemas.microsoft.com/office/drawing/2014/main" xmlns="" id="{2B06362E-1BF6-4C13-B36F-B66F270D3FD2}"/>
                  </a:ext>
                </a:extLst>
              </p:cNvPr>
              <p:cNvSpPr/>
              <p:nvPr/>
            </p:nvSpPr>
            <p:spPr>
              <a:xfrm rot="7325760">
                <a:off x="8251966" y="2858407"/>
                <a:ext cx="361916" cy="283846"/>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250;p21">
                <a:extLst>
                  <a:ext uri="{FF2B5EF4-FFF2-40B4-BE49-F238E27FC236}">
                    <a16:creationId xmlns:a16="http://schemas.microsoft.com/office/drawing/2014/main" xmlns="" id="{7EEAD64D-9EAF-4DD7-8BE3-0FC0F36E95E4}"/>
                  </a:ext>
                </a:extLst>
              </p:cNvPr>
              <p:cNvSpPr/>
              <p:nvPr/>
            </p:nvSpPr>
            <p:spPr>
              <a:xfrm rot="7229956">
                <a:off x="7377098" y="2362207"/>
                <a:ext cx="361754" cy="270429"/>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251;p21">
                <a:extLst>
                  <a:ext uri="{FF2B5EF4-FFF2-40B4-BE49-F238E27FC236}">
                    <a16:creationId xmlns:a16="http://schemas.microsoft.com/office/drawing/2014/main" xmlns="" id="{5AB15A80-376E-495F-845E-7536B16FE5CD}"/>
                  </a:ext>
                </a:extLst>
              </p:cNvPr>
              <p:cNvSpPr/>
              <p:nvPr/>
            </p:nvSpPr>
            <p:spPr>
              <a:xfrm rot="3211746">
                <a:off x="7377043" y="2888188"/>
                <a:ext cx="361869" cy="296227"/>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252;p21">
                <a:extLst>
                  <a:ext uri="{FF2B5EF4-FFF2-40B4-BE49-F238E27FC236}">
                    <a16:creationId xmlns:a16="http://schemas.microsoft.com/office/drawing/2014/main" xmlns="" id="{422D6C77-503D-46CD-8ADB-81022A5B3B74}"/>
                  </a:ext>
                </a:extLst>
              </p:cNvPr>
              <p:cNvSpPr/>
              <p:nvPr/>
            </p:nvSpPr>
            <p:spPr>
              <a:xfrm>
                <a:off x="7820950" y="3138925"/>
                <a:ext cx="361800" cy="285900"/>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2" name="Picture 11" descr="A picture containing cake, decorated&#10;&#10;Description automatically generated">
            <a:extLst>
              <a:ext uri="{FF2B5EF4-FFF2-40B4-BE49-F238E27FC236}">
                <a16:creationId xmlns:a16="http://schemas.microsoft.com/office/drawing/2014/main" xmlns="" id="{4244B32A-C70E-4A88-8E60-87FF8371CF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48824" y="3813155"/>
            <a:ext cx="2043445" cy="1665286"/>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sp>
        <p:nvSpPr>
          <p:cNvPr id="77" name="TextBox 76">
            <a:extLst>
              <a:ext uri="{FF2B5EF4-FFF2-40B4-BE49-F238E27FC236}">
                <a16:creationId xmlns:a16="http://schemas.microsoft.com/office/drawing/2014/main" xmlns="" id="{11FD5CB1-2B63-1341-8A90-D210B396F067}"/>
              </a:ext>
            </a:extLst>
          </p:cNvPr>
          <p:cNvSpPr txBox="1"/>
          <p:nvPr/>
        </p:nvSpPr>
        <p:spPr>
          <a:xfrm>
            <a:off x="8634337" y="1405148"/>
            <a:ext cx="2610036" cy="400110"/>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Chlorophyll-a Layer</a:t>
            </a:r>
          </a:p>
        </p:txBody>
      </p:sp>
      <p:cxnSp>
        <p:nvCxnSpPr>
          <p:cNvPr id="118" name="Straight Connector 117">
            <a:extLst>
              <a:ext uri="{FF2B5EF4-FFF2-40B4-BE49-F238E27FC236}">
                <a16:creationId xmlns:a16="http://schemas.microsoft.com/office/drawing/2014/main" xmlns="" id="{D1AB328A-5620-944F-BAEE-63937A92C557}"/>
              </a:ext>
            </a:extLst>
          </p:cNvPr>
          <p:cNvCxnSpPr>
            <a:cxnSpLocks/>
          </p:cNvCxnSpPr>
          <p:nvPr/>
        </p:nvCxnSpPr>
        <p:spPr>
          <a:xfrm>
            <a:off x="9220437" y="3125092"/>
            <a:ext cx="1478564" cy="0"/>
          </a:xfrm>
          <a:prstGeom prst="line">
            <a:avLst/>
          </a:prstGeom>
          <a:ln w="22225">
            <a:solidFill>
              <a:schemeClr val="bg1"/>
            </a:solidFill>
          </a:ln>
        </p:spPr>
        <p:style>
          <a:lnRef idx="3">
            <a:schemeClr val="dk1"/>
          </a:lnRef>
          <a:fillRef idx="0">
            <a:schemeClr val="dk1"/>
          </a:fillRef>
          <a:effectRef idx="2">
            <a:schemeClr val="dk1"/>
          </a:effectRef>
          <a:fontRef idx="minor">
            <a:schemeClr val="tx1"/>
          </a:fontRef>
        </p:style>
      </p:cxnSp>
      <p:cxnSp>
        <p:nvCxnSpPr>
          <p:cNvPr id="119" name="Straight Connector 118">
            <a:extLst>
              <a:ext uri="{FF2B5EF4-FFF2-40B4-BE49-F238E27FC236}">
                <a16:creationId xmlns:a16="http://schemas.microsoft.com/office/drawing/2014/main" xmlns="" id="{1346D3BC-0A8A-F047-815C-4D4A71A2CC12}"/>
              </a:ext>
            </a:extLst>
          </p:cNvPr>
          <p:cNvCxnSpPr>
            <a:cxnSpLocks/>
          </p:cNvCxnSpPr>
          <p:nvPr/>
        </p:nvCxnSpPr>
        <p:spPr>
          <a:xfrm>
            <a:off x="9177289" y="2355588"/>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F45F9E56-21C8-4649-A4FB-B2DEE744C05E}"/>
              </a:ext>
            </a:extLst>
          </p:cNvPr>
          <p:cNvCxnSpPr>
            <a:cxnSpLocks/>
          </p:cNvCxnSpPr>
          <p:nvPr/>
        </p:nvCxnSpPr>
        <p:spPr>
          <a:xfrm>
            <a:off x="9180749" y="24984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1971BEB2-89EB-1E40-82DB-D3C0DD23FCA5}"/>
              </a:ext>
            </a:extLst>
          </p:cNvPr>
          <p:cNvCxnSpPr>
            <a:cxnSpLocks/>
          </p:cNvCxnSpPr>
          <p:nvPr/>
        </p:nvCxnSpPr>
        <p:spPr>
          <a:xfrm>
            <a:off x="9177574" y="26508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67CF7D71-F17E-3442-87D9-4B87F2C83E6E}"/>
              </a:ext>
            </a:extLst>
          </p:cNvPr>
          <p:cNvCxnSpPr>
            <a:cxnSpLocks/>
          </p:cNvCxnSpPr>
          <p:nvPr/>
        </p:nvCxnSpPr>
        <p:spPr>
          <a:xfrm>
            <a:off x="9177574" y="28032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440B2D29-9B5E-094C-A9B6-C750486C5C0D}"/>
              </a:ext>
            </a:extLst>
          </p:cNvPr>
          <p:cNvCxnSpPr>
            <a:cxnSpLocks/>
          </p:cNvCxnSpPr>
          <p:nvPr/>
        </p:nvCxnSpPr>
        <p:spPr>
          <a:xfrm>
            <a:off x="9175702" y="29556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xmlns="" id="{1249823F-2B9C-7C4C-8399-B778BE3D8D98}"/>
              </a:ext>
            </a:extLst>
          </p:cNvPr>
          <p:cNvCxnSpPr>
            <a:cxnSpLocks/>
          </p:cNvCxnSpPr>
          <p:nvPr/>
        </p:nvCxnSpPr>
        <p:spPr>
          <a:xfrm>
            <a:off x="9387124" y="3083004"/>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xmlns="" id="{73BCC388-9765-914C-91C5-D7E2E9025354}"/>
              </a:ext>
            </a:extLst>
          </p:cNvPr>
          <p:cNvCxnSpPr>
            <a:cxnSpLocks/>
          </p:cNvCxnSpPr>
          <p:nvPr/>
        </p:nvCxnSpPr>
        <p:spPr>
          <a:xfrm>
            <a:off x="956809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xmlns="" id="{D8F23AAB-FD12-9C42-8875-74824834D664}"/>
              </a:ext>
            </a:extLst>
          </p:cNvPr>
          <p:cNvCxnSpPr>
            <a:cxnSpLocks/>
          </p:cNvCxnSpPr>
          <p:nvPr/>
        </p:nvCxnSpPr>
        <p:spPr>
          <a:xfrm>
            <a:off x="9734787"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xmlns="" id="{BDBBD751-F51F-9D4F-8E3C-2600911609AC}"/>
              </a:ext>
            </a:extLst>
          </p:cNvPr>
          <p:cNvCxnSpPr>
            <a:cxnSpLocks/>
          </p:cNvCxnSpPr>
          <p:nvPr/>
        </p:nvCxnSpPr>
        <p:spPr>
          <a:xfrm>
            <a:off x="988956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xmlns="" id="{C5907519-4878-7B4F-AF9C-F2E0110C2FF0}"/>
              </a:ext>
            </a:extLst>
          </p:cNvPr>
          <p:cNvCxnSpPr>
            <a:cxnSpLocks/>
          </p:cNvCxnSpPr>
          <p:nvPr/>
        </p:nvCxnSpPr>
        <p:spPr>
          <a:xfrm>
            <a:off x="10049112"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59EB3105-DC89-9C4D-9DEE-CEE1235D1454}"/>
              </a:ext>
            </a:extLst>
          </p:cNvPr>
          <p:cNvCxnSpPr>
            <a:cxnSpLocks/>
          </p:cNvCxnSpPr>
          <p:nvPr/>
        </p:nvCxnSpPr>
        <p:spPr>
          <a:xfrm>
            <a:off x="10203893" y="3086536"/>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80FED050-DA81-DD43-AFB5-9C8E2141D61A}"/>
              </a:ext>
            </a:extLst>
          </p:cNvPr>
          <p:cNvCxnSpPr>
            <a:cxnSpLocks/>
          </p:cNvCxnSpPr>
          <p:nvPr/>
        </p:nvCxnSpPr>
        <p:spPr>
          <a:xfrm>
            <a:off x="10370580"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81787224-0842-0B48-BAF3-8DD1E13DF3AD}"/>
              </a:ext>
            </a:extLst>
          </p:cNvPr>
          <p:cNvCxnSpPr>
            <a:cxnSpLocks/>
          </p:cNvCxnSpPr>
          <p:nvPr/>
        </p:nvCxnSpPr>
        <p:spPr>
          <a:xfrm>
            <a:off x="10520599" y="308300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2" name="Freeform: Shape 38">
            <a:extLst>
              <a:ext uri="{FF2B5EF4-FFF2-40B4-BE49-F238E27FC236}">
                <a16:creationId xmlns:a16="http://schemas.microsoft.com/office/drawing/2014/main" xmlns="" id="{9778F220-946F-7E42-9C9F-C9E794C091A7}"/>
              </a:ext>
            </a:extLst>
          </p:cNvPr>
          <p:cNvSpPr/>
          <p:nvPr/>
        </p:nvSpPr>
        <p:spPr>
          <a:xfrm>
            <a:off x="9241571" y="2190434"/>
            <a:ext cx="1365877" cy="915129"/>
          </a:xfrm>
          <a:custGeom>
            <a:avLst/>
            <a:gdLst>
              <a:gd name="connsiteX0" fmla="*/ 0 w 875899"/>
              <a:gd name="connsiteY0" fmla="*/ 915129 h 915129"/>
              <a:gd name="connsiteX1" fmla="*/ 269507 w 875899"/>
              <a:gd name="connsiteY1" fmla="*/ 729 h 915129"/>
              <a:gd name="connsiteX2" fmla="*/ 519764 w 875899"/>
              <a:gd name="connsiteY2" fmla="*/ 751500 h 915129"/>
              <a:gd name="connsiteX3" fmla="*/ 875899 w 875899"/>
              <a:gd name="connsiteY3" fmla="*/ 193234 h 915129"/>
            </a:gdLst>
            <a:ahLst/>
            <a:cxnLst>
              <a:cxn ang="0">
                <a:pos x="connsiteX0" y="connsiteY0"/>
              </a:cxn>
              <a:cxn ang="0">
                <a:pos x="connsiteX1" y="connsiteY1"/>
              </a:cxn>
              <a:cxn ang="0">
                <a:pos x="connsiteX2" y="connsiteY2"/>
              </a:cxn>
              <a:cxn ang="0">
                <a:pos x="connsiteX3" y="connsiteY3"/>
              </a:cxn>
            </a:cxnLst>
            <a:rect l="l" t="t" r="r" b="b"/>
            <a:pathLst>
              <a:path w="875899" h="915129">
                <a:moveTo>
                  <a:pt x="0" y="915129"/>
                </a:moveTo>
                <a:cubicBezTo>
                  <a:pt x="91440" y="471564"/>
                  <a:pt x="182880" y="28000"/>
                  <a:pt x="269507" y="729"/>
                </a:cubicBezTo>
                <a:cubicBezTo>
                  <a:pt x="356134" y="-26543"/>
                  <a:pt x="418699" y="719416"/>
                  <a:pt x="519764" y="751500"/>
                </a:cubicBezTo>
                <a:cubicBezTo>
                  <a:pt x="620829" y="783584"/>
                  <a:pt x="748364" y="488409"/>
                  <a:pt x="875899" y="193234"/>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xmlns="" id="{569CDEA3-AC5B-1D4E-A336-D64ED07283A2}"/>
              </a:ext>
            </a:extLst>
          </p:cNvPr>
          <p:cNvCxnSpPr>
            <a:cxnSpLocks/>
          </p:cNvCxnSpPr>
          <p:nvPr/>
        </p:nvCxnSpPr>
        <p:spPr>
          <a:xfrm>
            <a:off x="9178405" y="222086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42C70376-5E5C-AA4B-9CEF-AFAD2694131C}"/>
              </a:ext>
            </a:extLst>
          </p:cNvPr>
          <p:cNvCxnSpPr>
            <a:cxnSpLocks/>
          </p:cNvCxnSpPr>
          <p:nvPr/>
        </p:nvCxnSpPr>
        <p:spPr>
          <a:xfrm flipH="1">
            <a:off x="9216579" y="2064709"/>
            <a:ext cx="7144" cy="1060381"/>
          </a:xfrm>
          <a:prstGeom prst="line">
            <a:avLst/>
          </a:prstGeom>
          <a:ln w="22225">
            <a:solidFill>
              <a:schemeClr val="bg1"/>
            </a:solidFill>
          </a:ln>
        </p:spPr>
        <p:style>
          <a:lnRef idx="3">
            <a:schemeClr val="dk1"/>
          </a:lnRef>
          <a:fillRef idx="0">
            <a:schemeClr val="dk1"/>
          </a:fillRef>
          <a:effectRef idx="2">
            <a:schemeClr val="dk1"/>
          </a:effectRef>
          <a:fontRef idx="minor">
            <a:schemeClr val="tx1"/>
          </a:fontRef>
        </p:style>
      </p:cxnSp>
      <p:sp>
        <p:nvSpPr>
          <p:cNvPr id="135" name="TextBox 134">
            <a:extLst>
              <a:ext uri="{FF2B5EF4-FFF2-40B4-BE49-F238E27FC236}">
                <a16:creationId xmlns:a16="http://schemas.microsoft.com/office/drawing/2014/main" xmlns="" id="{CC5400EA-456E-0741-B232-FE3F43E42339}"/>
              </a:ext>
            </a:extLst>
          </p:cNvPr>
          <p:cNvSpPr txBox="1"/>
          <p:nvPr/>
        </p:nvSpPr>
        <p:spPr>
          <a:xfrm>
            <a:off x="8718604" y="3195516"/>
            <a:ext cx="2441499" cy="369332"/>
          </a:xfrm>
          <a:prstGeom prst="rect">
            <a:avLst/>
          </a:prstGeom>
          <a:noFill/>
        </p:spPr>
        <p:txBody>
          <a:bodyPr wrap="square" rtlCol="0">
            <a:spAutoFit/>
          </a:bodyPr>
          <a:lstStyle/>
          <a:p>
            <a:pPr algn="ctr"/>
            <a:r>
              <a:rPr lang="en-US" b="1">
                <a:solidFill>
                  <a:schemeClr val="bg1"/>
                </a:solidFill>
                <a:latin typeface="Century Gothic" panose="020B0502020202020204" pitchFamily="34" charset="0"/>
              </a:rPr>
              <a:t>Time Series</a:t>
            </a:r>
          </a:p>
        </p:txBody>
      </p:sp>
      <p:sp>
        <p:nvSpPr>
          <p:cNvPr id="137" name="TextBox 136">
            <a:extLst>
              <a:ext uri="{FF2B5EF4-FFF2-40B4-BE49-F238E27FC236}">
                <a16:creationId xmlns:a16="http://schemas.microsoft.com/office/drawing/2014/main" xmlns="" id="{4AB0EA6E-1B49-C549-9BF5-656AB02CDD62}"/>
              </a:ext>
            </a:extLst>
          </p:cNvPr>
          <p:cNvSpPr txBox="1"/>
          <p:nvPr/>
        </p:nvSpPr>
        <p:spPr>
          <a:xfrm>
            <a:off x="8699439" y="5549878"/>
            <a:ext cx="2441499" cy="369332"/>
          </a:xfrm>
          <a:prstGeom prst="rect">
            <a:avLst/>
          </a:prstGeom>
          <a:noFill/>
        </p:spPr>
        <p:txBody>
          <a:bodyPr wrap="square" rtlCol="0">
            <a:spAutoFit/>
          </a:bodyPr>
          <a:lstStyle/>
          <a:p>
            <a:pPr algn="ctr"/>
            <a:r>
              <a:rPr lang="en-US" b="1">
                <a:solidFill>
                  <a:schemeClr val="bg1"/>
                </a:solidFill>
                <a:latin typeface="Century Gothic" panose="020B0502020202020204" pitchFamily="34" charset="0"/>
              </a:rPr>
              <a:t>Spatial Analysis</a:t>
            </a:r>
          </a:p>
        </p:txBody>
      </p:sp>
    </p:spTree>
    <p:extLst>
      <p:ext uri="{BB962C8B-B14F-4D97-AF65-F5344CB8AC3E}">
        <p14:creationId xmlns:p14="http://schemas.microsoft.com/office/powerpoint/2010/main" val="3593757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Single Corner Rounded 30">
            <a:extLst>
              <a:ext uri="{FF2B5EF4-FFF2-40B4-BE49-F238E27FC236}">
                <a16:creationId xmlns:a16="http://schemas.microsoft.com/office/drawing/2014/main" xmlns="" id="{5C3AD3FB-302D-4CD6-A643-16FC0A40AB30}"/>
              </a:ext>
            </a:extLst>
          </p:cNvPr>
          <p:cNvSpPr/>
          <p:nvPr/>
        </p:nvSpPr>
        <p:spPr>
          <a:xfrm>
            <a:off x="8345976" y="1297379"/>
            <a:ext cx="3186759"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Rectangle: Single Corner Rounded 28">
            <a:extLst>
              <a:ext uri="{FF2B5EF4-FFF2-40B4-BE49-F238E27FC236}">
                <a16:creationId xmlns:a16="http://schemas.microsoft.com/office/drawing/2014/main" xmlns="" id="{CFA6B6EE-B2BD-4D48-B489-D6D2F805B7DC}"/>
              </a:ext>
            </a:extLst>
          </p:cNvPr>
          <p:cNvSpPr/>
          <p:nvPr/>
        </p:nvSpPr>
        <p:spPr>
          <a:xfrm>
            <a:off x="4399104" y="1297379"/>
            <a:ext cx="3008131" cy="4787452"/>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ectangle: Single Corner Rounded 18">
            <a:extLst>
              <a:ext uri="{FF2B5EF4-FFF2-40B4-BE49-F238E27FC236}">
                <a16:creationId xmlns:a16="http://schemas.microsoft.com/office/drawing/2014/main" xmlns="" id="{314635F4-036B-4759-B806-7FCCCF2DF609}"/>
              </a:ext>
            </a:extLst>
          </p:cNvPr>
          <p:cNvSpPr/>
          <p:nvPr/>
        </p:nvSpPr>
        <p:spPr>
          <a:xfrm>
            <a:off x="496643" y="1297380"/>
            <a:ext cx="2952450" cy="4785230"/>
          </a:xfrm>
          <a:prstGeom prst="round1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4">
            <a:extLst>
              <a:ext uri="{FF2B5EF4-FFF2-40B4-BE49-F238E27FC236}">
                <a16:creationId xmlns:a16="http://schemas.microsoft.com/office/drawing/2014/main" xmlns="" id="{6076008E-4881-4B68-B93F-B11CEAE52FD0}"/>
              </a:ext>
            </a:extLst>
          </p:cNvPr>
          <p:cNvSpPr txBox="1">
            <a:spLocks/>
          </p:cNvSpPr>
          <p:nvPr/>
        </p:nvSpPr>
        <p:spPr>
          <a:xfrm>
            <a:off x="557444" y="525431"/>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Methodology</a:t>
            </a:r>
          </a:p>
          <a:p>
            <a:r>
              <a:rPr lang="en-US" sz="2800" i="1">
                <a:solidFill>
                  <a:srgbClr val="54AEB2"/>
                </a:solidFill>
                <a:latin typeface="Century Gothic" panose="020F0302020204030204"/>
              </a:rPr>
              <a:t>Colored Dissolved Organic Matter (CDOM)</a:t>
            </a:r>
          </a:p>
        </p:txBody>
      </p:sp>
      <p:sp>
        <p:nvSpPr>
          <p:cNvPr id="5" name="TextBox 4">
            <a:extLst>
              <a:ext uri="{FF2B5EF4-FFF2-40B4-BE49-F238E27FC236}">
                <a16:creationId xmlns:a16="http://schemas.microsoft.com/office/drawing/2014/main" xmlns="" id="{20A96272-868B-4A4B-8D6B-ABA0A96A1FDE}"/>
              </a:ext>
            </a:extLst>
          </p:cNvPr>
          <p:cNvSpPr txBox="1"/>
          <p:nvPr/>
        </p:nvSpPr>
        <p:spPr>
          <a:xfrm>
            <a:off x="589037" y="1431809"/>
            <a:ext cx="2610036" cy="400110"/>
          </a:xfrm>
          <a:prstGeom prst="rect">
            <a:avLst/>
          </a:prstGeom>
          <a:noFill/>
        </p:spPr>
        <p:txBody>
          <a:bodyPr wrap="square" rtlCol="0">
            <a:spAutoFit/>
          </a:bodyPr>
          <a:lstStyle/>
          <a:p>
            <a:r>
              <a:rPr lang="en-US" sz="2000" b="1" u="sng">
                <a:solidFill>
                  <a:schemeClr val="bg1"/>
                </a:solidFill>
                <a:latin typeface="Century Gothic" panose="020B0502020202020204" pitchFamily="34" charset="0"/>
              </a:rPr>
              <a:t>Data Source:</a:t>
            </a:r>
          </a:p>
        </p:txBody>
      </p:sp>
      <p:sp>
        <p:nvSpPr>
          <p:cNvPr id="13" name="TextBox 12">
            <a:extLst>
              <a:ext uri="{FF2B5EF4-FFF2-40B4-BE49-F238E27FC236}">
                <a16:creationId xmlns:a16="http://schemas.microsoft.com/office/drawing/2014/main" xmlns="" id="{A1757E9A-EB3B-4A02-B90C-3BA4914353A5}"/>
              </a:ext>
            </a:extLst>
          </p:cNvPr>
          <p:cNvSpPr txBox="1"/>
          <p:nvPr/>
        </p:nvSpPr>
        <p:spPr>
          <a:xfrm>
            <a:off x="4399104" y="1356580"/>
            <a:ext cx="3001535" cy="1015663"/>
          </a:xfrm>
          <a:prstGeom prst="rect">
            <a:avLst/>
          </a:prstGeom>
          <a:noFill/>
        </p:spPr>
        <p:txBody>
          <a:bodyPr wrap="square" rtlCol="0">
            <a:spAutoFit/>
          </a:bodyPr>
          <a:lstStyle/>
          <a:p>
            <a:r>
              <a:rPr lang="en-US" sz="2000">
                <a:solidFill>
                  <a:schemeClr val="bg1"/>
                </a:solidFill>
                <a:latin typeface="Century Gothic" panose="020B0502020202020204" pitchFamily="34" charset="0"/>
              </a:rPr>
              <a:t>1. </a:t>
            </a:r>
            <a:r>
              <a:rPr lang="en-US" sz="2000" b="1">
                <a:solidFill>
                  <a:schemeClr val="bg1"/>
                </a:solidFill>
                <a:latin typeface="Century Gothic" panose="020B0502020202020204" pitchFamily="34" charset="0"/>
              </a:rPr>
              <a:t>Apply CDOM algorithm (Chen et al. 2017)</a:t>
            </a:r>
          </a:p>
        </p:txBody>
      </p:sp>
      <p:sp>
        <p:nvSpPr>
          <p:cNvPr id="16" name="Oval 15">
            <a:extLst>
              <a:ext uri="{FF2B5EF4-FFF2-40B4-BE49-F238E27FC236}">
                <a16:creationId xmlns:a16="http://schemas.microsoft.com/office/drawing/2014/main" xmlns="" id="{71165730-0D0D-4AA9-A35B-6B0C1C7507B5}"/>
              </a:ext>
            </a:extLst>
          </p:cNvPr>
          <p:cNvSpPr/>
          <p:nvPr/>
        </p:nvSpPr>
        <p:spPr>
          <a:xfrm>
            <a:off x="589037" y="2021929"/>
            <a:ext cx="2734057" cy="2736501"/>
          </a:xfrm>
          <a:prstGeom prst="ellipse">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D1DEACE0-3EB7-4415-94B4-75AB703966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2445" y="2506857"/>
            <a:ext cx="2238655" cy="1673299"/>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56C7D483-42A3-4EF7-A040-4F81F2055671}"/>
                  </a:ext>
                </a:extLst>
              </p:cNvPr>
              <p:cNvSpPr txBox="1"/>
              <p:nvPr/>
            </p:nvSpPr>
            <p:spPr>
              <a:xfrm>
                <a:off x="4679121" y="2427753"/>
                <a:ext cx="2441499" cy="1752403"/>
              </a:xfrm>
              <a:prstGeom prst="rect">
                <a:avLst/>
              </a:prstGeom>
              <a:noFill/>
            </p:spPr>
            <p:txBody>
              <a:bodyPr wrap="square" rtlCol="0">
                <a:spAutoFit/>
              </a:bodyPr>
              <a:lstStyle/>
              <a:p>
                <a:pPr algn="ctr">
                  <a:lnSpc>
                    <a:spcPct val="150000"/>
                  </a:lnSpc>
                </a:pPr>
                <a14:m>
                  <m:oMathPara xmlns:m="http://schemas.openxmlformats.org/officeDocument/2006/math" xmlns="">
                    <m:oMathParaPr>
                      <m:jc m:val="centerGroup"/>
                    </m:oMathParaPr>
                    <m:oMath xmlns:m="http://schemas.openxmlformats.org/officeDocument/2006/math">
                      <m:sSub>
                        <m:sSubPr>
                          <m:ctrlPr>
                            <a:rPr lang="en-US" sz="1600" i="1" smtClean="0">
                              <a:solidFill>
                                <a:schemeClr val="bg1"/>
                              </a:solidFill>
                              <a:latin typeface="Cambria Math" panose="02040503050406030204" pitchFamily="18" charset="0"/>
                            </a:rPr>
                          </m:ctrlPr>
                        </m:sSubPr>
                        <m:e>
                          <m:r>
                            <m:rPr>
                              <m:nor/>
                            </m:rPr>
                            <a:rPr lang="en-US" sz="1600">
                              <a:solidFill>
                                <a:schemeClr val="bg1"/>
                              </a:solidFill>
                              <a:latin typeface="Century Gothic" panose="020B0502020202020204" pitchFamily="34" charset="0"/>
                            </a:rPr>
                            <m:t>a</m:t>
                          </m:r>
                        </m:e>
                        <m:sub>
                          <m:r>
                            <m:rPr>
                              <m:nor/>
                            </m:rPr>
                            <a:rPr lang="en-US" sz="1600">
                              <a:solidFill>
                                <a:schemeClr val="bg1"/>
                              </a:solidFill>
                              <a:latin typeface="Century Gothic" panose="020B0502020202020204" pitchFamily="34" charset="0"/>
                            </a:rPr>
                            <m:t>CDOM</m:t>
                          </m:r>
                        </m:sub>
                      </m:sSub>
                      <m:r>
                        <m:rPr>
                          <m:nor/>
                        </m:rPr>
                        <a:rPr lang="en-US" sz="1600">
                          <a:solidFill>
                            <a:schemeClr val="bg1"/>
                          </a:solidFill>
                          <a:latin typeface="Century Gothic" panose="020B0502020202020204" pitchFamily="34" charset="0"/>
                        </a:rPr>
                        <m:t>(440) = 22.283</m:t>
                      </m:r>
                      <m:sSup>
                        <m:sSupPr>
                          <m:ctrlPr>
                            <a:rPr lang="en-US" sz="1600" i="1">
                              <a:solidFill>
                                <a:schemeClr val="bg1"/>
                              </a:solidFill>
                              <a:latin typeface="Cambria Math" panose="02040503050406030204" pitchFamily="18" charset="0"/>
                            </a:rPr>
                          </m:ctrlPr>
                        </m:sSupPr>
                        <m:e>
                          <m:r>
                            <m:rPr>
                              <m:nor/>
                            </m:rPr>
                            <a:rPr lang="en-US" sz="1600">
                              <a:solidFill>
                                <a:schemeClr val="bg1"/>
                              </a:solidFill>
                              <a:latin typeface="Century Gothic" panose="020B0502020202020204" pitchFamily="34" charset="0"/>
                            </a:rPr>
                            <m:t>e</m:t>
                          </m:r>
                        </m:e>
                        <m:sup>
                          <m:r>
                            <m:rPr>
                              <m:nor/>
                            </m:rPr>
                            <a:rPr lang="en-US" sz="1600" i="1">
                              <a:solidFill>
                                <a:schemeClr val="bg1"/>
                              </a:solidFill>
                              <a:latin typeface="Century Gothic" panose="020B0502020202020204" pitchFamily="34" charset="0"/>
                            </a:rPr>
                            <m:t>−</m:t>
                          </m:r>
                          <m:r>
                            <m:rPr>
                              <m:nor/>
                            </m:rPr>
                            <a:rPr lang="en-US" sz="1600">
                              <a:solidFill>
                                <a:schemeClr val="bg1"/>
                              </a:solidFill>
                              <a:latin typeface="Century Gothic" panose="020B0502020202020204" pitchFamily="34" charset="0"/>
                            </a:rPr>
                            <m:t>1.724</m:t>
                          </m:r>
                          <m:r>
                            <m:rPr>
                              <m:nor/>
                            </m:rPr>
                            <a:rPr lang="en-US" sz="1600">
                              <a:solidFill>
                                <a:schemeClr val="bg1"/>
                              </a:solidFill>
                              <a:latin typeface="Century Gothic" panose="020B0502020202020204" pitchFamily="34" charset="0"/>
                            </a:rPr>
                            <m:t>X</m:t>
                          </m:r>
                        </m:sup>
                      </m:sSup>
                      <m:r>
                        <m:rPr>
                          <m:nor/>
                        </m:rPr>
                        <a:rPr lang="en-US" sz="1600">
                          <a:solidFill>
                            <a:schemeClr val="bg1"/>
                          </a:solidFill>
                          <a:latin typeface="Century Gothic" panose="020B0502020202020204" pitchFamily="34" charset="0"/>
                        </a:rPr>
                        <m:t>,</m:t>
                      </m:r>
                    </m:oMath>
                  </m:oMathPara>
                </a14:m>
                <a:endParaRPr lang="en-US" sz="1600">
                  <a:solidFill>
                    <a:schemeClr val="bg1"/>
                  </a:solidFill>
                  <a:latin typeface="Century Gothic" panose="020B0502020202020204" pitchFamily="34" charset="0"/>
                </a:endParaRPr>
              </a:p>
              <a:p>
                <a:pPr algn="ctr">
                  <a:lnSpc>
                    <a:spcPct val="150000"/>
                  </a:lnSpc>
                </a:pPr>
                <a14:m>
                  <m:oMathPara xmlns:m="http://schemas.openxmlformats.org/officeDocument/2006/math" xmlns="">
                    <m:oMathParaPr>
                      <m:jc m:val="centerGroup"/>
                    </m:oMathParaPr>
                    <m:oMath xmlns:m="http://schemas.openxmlformats.org/officeDocument/2006/math">
                      <m:r>
                        <m:rPr>
                          <m:nor/>
                        </m:rPr>
                        <a:rPr lang="en-US">
                          <a:solidFill>
                            <a:schemeClr val="bg1"/>
                          </a:solidFill>
                          <a:latin typeface="Century Gothic" panose="020B0502020202020204" pitchFamily="34" charset="0"/>
                        </a:rPr>
                        <m:t> </m:t>
                      </m:r>
                      <m:r>
                        <m:rPr>
                          <m:nor/>
                        </m:rPr>
                        <a:rPr lang="en-US">
                          <a:solidFill>
                            <a:schemeClr val="bg1"/>
                          </a:solidFill>
                          <a:latin typeface="Century Gothic" panose="020B0502020202020204" pitchFamily="34" charset="0"/>
                        </a:rPr>
                        <m:t>X</m:t>
                      </m:r>
                      <m:r>
                        <m:rPr>
                          <m:nor/>
                        </m:rPr>
                        <a:rPr lang="en-US">
                          <a:solidFill>
                            <a:schemeClr val="bg1"/>
                          </a:solidFill>
                          <a:latin typeface="Century Gothic" panose="020B0502020202020204" pitchFamily="34" charset="0"/>
                        </a:rPr>
                        <m:t> = </m:t>
                      </m:r>
                      <m:f>
                        <m:fPr>
                          <m:ctrlPr>
                            <a:rPr lang="en-US" i="1">
                              <a:solidFill>
                                <a:schemeClr val="bg1"/>
                              </a:solidFill>
                              <a:latin typeface="Cambria Math" panose="02040503050406030204" pitchFamily="18" charset="0"/>
                            </a:rPr>
                          </m:ctrlPr>
                        </m:fPr>
                        <m:num>
                          <m:sSub>
                            <m:sSubPr>
                              <m:ctrlPr>
                                <a:rPr lang="en-US" i="1">
                                  <a:solidFill>
                                    <a:schemeClr val="bg1"/>
                                  </a:solidFill>
                                  <a:latin typeface="Cambria Math" panose="02040503050406030204" pitchFamily="18" charset="0"/>
                                </a:rPr>
                              </m:ctrlPr>
                            </m:sSubPr>
                            <m:e>
                              <m:r>
                                <m:rPr>
                                  <m:nor/>
                                </m:rPr>
                                <a:rPr lang="en-US">
                                  <a:solidFill>
                                    <a:schemeClr val="bg1"/>
                                  </a:solidFill>
                                  <a:latin typeface="Century Gothic" panose="020B0502020202020204" pitchFamily="34" charset="0"/>
                                </a:rPr>
                                <m:t>R</m:t>
                              </m:r>
                            </m:e>
                            <m:sub>
                              <m:r>
                                <m:rPr>
                                  <m:nor/>
                                </m:rPr>
                                <a:rPr lang="en-US">
                                  <a:solidFill>
                                    <a:schemeClr val="bg1"/>
                                  </a:solidFill>
                                  <a:latin typeface="Century Gothic" panose="020B0502020202020204" pitchFamily="34" charset="0"/>
                                </a:rPr>
                                <m:t>rs</m:t>
                              </m:r>
                            </m:sub>
                          </m:sSub>
                          <m:r>
                            <m:rPr>
                              <m:nor/>
                            </m:rPr>
                            <a:rPr lang="en-US">
                              <a:solidFill>
                                <a:schemeClr val="bg1"/>
                              </a:solidFill>
                              <a:latin typeface="Century Gothic" panose="020B0502020202020204" pitchFamily="34" charset="0"/>
                            </a:rPr>
                            <m:t>(</m:t>
                          </m:r>
                          <m:r>
                            <m:rPr>
                              <m:nor/>
                            </m:rPr>
                            <a:rPr lang="en-US">
                              <a:solidFill>
                                <a:schemeClr val="bg1"/>
                              </a:solidFill>
                              <a:latin typeface="Century Gothic" panose="020B0502020202020204" pitchFamily="34" charset="0"/>
                            </a:rPr>
                            <m:t>B</m:t>
                          </m:r>
                          <m:r>
                            <m:rPr>
                              <m:nor/>
                            </m:rPr>
                            <a:rPr lang="en-US">
                              <a:solidFill>
                                <a:schemeClr val="bg1"/>
                              </a:solidFill>
                              <a:latin typeface="Century Gothic" panose="020B0502020202020204" pitchFamily="34" charset="0"/>
                            </a:rPr>
                            <m:t>3)</m:t>
                          </m:r>
                        </m:num>
                        <m:den>
                          <m:sSub>
                            <m:sSubPr>
                              <m:ctrlPr>
                                <a:rPr lang="en-US" i="1">
                                  <a:solidFill>
                                    <a:schemeClr val="bg1"/>
                                  </a:solidFill>
                                  <a:latin typeface="Cambria Math" panose="02040503050406030204" pitchFamily="18" charset="0"/>
                                </a:rPr>
                              </m:ctrlPr>
                            </m:sSubPr>
                            <m:e>
                              <m:r>
                                <m:rPr>
                                  <m:nor/>
                                </m:rPr>
                                <a:rPr lang="en-US">
                                  <a:solidFill>
                                    <a:schemeClr val="bg1"/>
                                  </a:solidFill>
                                  <a:latin typeface="Century Gothic" panose="020B0502020202020204" pitchFamily="34" charset="0"/>
                                </a:rPr>
                                <m:t>R</m:t>
                              </m:r>
                            </m:e>
                            <m:sub>
                              <m:r>
                                <m:rPr>
                                  <m:nor/>
                                </m:rPr>
                                <a:rPr lang="en-US">
                                  <a:solidFill>
                                    <a:schemeClr val="bg1"/>
                                  </a:solidFill>
                                  <a:latin typeface="Century Gothic" panose="020B0502020202020204" pitchFamily="34" charset="0"/>
                                </a:rPr>
                                <m:t>rs</m:t>
                              </m:r>
                            </m:sub>
                          </m:sSub>
                          <m:r>
                            <m:rPr>
                              <m:nor/>
                            </m:rPr>
                            <a:rPr lang="en-US">
                              <a:solidFill>
                                <a:schemeClr val="bg1"/>
                              </a:solidFill>
                              <a:latin typeface="Century Gothic" panose="020B0502020202020204" pitchFamily="34" charset="0"/>
                            </a:rPr>
                            <m:t>(</m:t>
                          </m:r>
                          <m:r>
                            <m:rPr>
                              <m:nor/>
                            </m:rPr>
                            <a:rPr lang="en-US">
                              <a:solidFill>
                                <a:schemeClr val="bg1"/>
                              </a:solidFill>
                              <a:latin typeface="Century Gothic" panose="020B0502020202020204" pitchFamily="34" charset="0"/>
                            </a:rPr>
                            <m:t>B</m:t>
                          </m:r>
                          <m:r>
                            <m:rPr>
                              <m:nor/>
                            </m:rPr>
                            <a:rPr lang="en-US">
                              <a:solidFill>
                                <a:schemeClr val="bg1"/>
                              </a:solidFill>
                              <a:latin typeface="Century Gothic" panose="020B0502020202020204" pitchFamily="34" charset="0"/>
                            </a:rPr>
                            <m:t>5)</m:t>
                          </m:r>
                        </m:den>
                      </m:f>
                    </m:oMath>
                  </m:oMathPara>
                </a14:m>
                <a:endParaRPr lang="en-US">
                  <a:solidFill>
                    <a:schemeClr val="bg1"/>
                  </a:solidFill>
                  <a:latin typeface="Century Gothic" panose="020B0502020202020204" pitchFamily="34" charset="0"/>
                </a:endParaRPr>
              </a:p>
            </p:txBody>
          </p:sp>
        </mc:Choice>
        <mc:Fallback xmlns="">
          <p:sp>
            <p:nvSpPr>
              <p:cNvPr id="20" name="TextBox 19">
                <a:extLst>
                  <a:ext uri="{FF2B5EF4-FFF2-40B4-BE49-F238E27FC236}">
                    <a16:creationId xmlns:a16="http://schemas.microsoft.com/office/drawing/2014/main" id="{56C7D483-42A3-4EF7-A040-4F81F2055671}"/>
                  </a:ext>
                </a:extLst>
              </p:cNvPr>
              <p:cNvSpPr txBox="1">
                <a:spLocks noRot="1" noChangeAspect="1" noMove="1" noResize="1" noEditPoints="1" noAdjustHandles="1" noChangeArrowheads="1" noChangeShapeType="1" noTextEdit="1"/>
              </p:cNvSpPr>
              <p:nvPr/>
            </p:nvSpPr>
            <p:spPr>
              <a:xfrm>
                <a:off x="4679121" y="2427753"/>
                <a:ext cx="2441499" cy="1752403"/>
              </a:xfrm>
              <a:prstGeom prst="rect">
                <a:avLst/>
              </a:prstGeom>
              <a:blipFill>
                <a:blip r:embed="rId4"/>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xmlns="" id="{6CEE7E95-4DFF-4EA8-91B9-7E8C9C57881D}"/>
              </a:ext>
            </a:extLst>
          </p:cNvPr>
          <p:cNvSpPr txBox="1"/>
          <p:nvPr/>
        </p:nvSpPr>
        <p:spPr>
          <a:xfrm>
            <a:off x="977315" y="4911723"/>
            <a:ext cx="1957500" cy="400110"/>
          </a:xfrm>
          <a:prstGeom prst="rect">
            <a:avLst/>
          </a:prstGeom>
          <a:noFill/>
        </p:spPr>
        <p:txBody>
          <a:bodyPr wrap="square" rtlCol="0">
            <a:spAutoFit/>
          </a:bodyPr>
          <a:lstStyle/>
          <a:p>
            <a:r>
              <a:rPr lang="en-US" sz="2000" b="1">
                <a:solidFill>
                  <a:schemeClr val="bg1"/>
                </a:solidFill>
                <a:latin typeface="Century Gothic" panose="020B0502020202020204" pitchFamily="34" charset="0"/>
              </a:rPr>
              <a:t>Sentinel-2 MSI</a:t>
            </a:r>
          </a:p>
        </p:txBody>
      </p:sp>
      <p:sp>
        <p:nvSpPr>
          <p:cNvPr id="6" name="Arrow: Right 5">
            <a:extLst>
              <a:ext uri="{FF2B5EF4-FFF2-40B4-BE49-F238E27FC236}">
                <a16:creationId xmlns:a16="http://schemas.microsoft.com/office/drawing/2014/main" xmlns="" id="{0617322D-E1B3-4B9B-A9D9-821C36763C07}"/>
              </a:ext>
            </a:extLst>
          </p:cNvPr>
          <p:cNvSpPr/>
          <p:nvPr/>
        </p:nvSpPr>
        <p:spPr>
          <a:xfrm>
            <a:off x="3657693" y="3342188"/>
            <a:ext cx="602157" cy="3948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xmlns="" id="{B72F0AF0-FECB-4DEC-8DC2-AFDD5C35C25B}"/>
              </a:ext>
            </a:extLst>
          </p:cNvPr>
          <p:cNvSpPr/>
          <p:nvPr/>
        </p:nvSpPr>
        <p:spPr>
          <a:xfrm>
            <a:off x="7607762" y="3342188"/>
            <a:ext cx="602157" cy="3948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D29E7C7D-BBBC-9042-AFC5-64BC13B1A8D9}"/>
              </a:ext>
            </a:extLst>
          </p:cNvPr>
          <p:cNvSpPr txBox="1"/>
          <p:nvPr/>
        </p:nvSpPr>
        <p:spPr>
          <a:xfrm>
            <a:off x="8634337" y="1405148"/>
            <a:ext cx="2610036" cy="400110"/>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CDOM Layer</a:t>
            </a:r>
          </a:p>
        </p:txBody>
      </p:sp>
      <p:sp>
        <p:nvSpPr>
          <p:cNvPr id="21" name="TextBox 20">
            <a:extLst>
              <a:ext uri="{FF2B5EF4-FFF2-40B4-BE49-F238E27FC236}">
                <a16:creationId xmlns:a16="http://schemas.microsoft.com/office/drawing/2014/main" xmlns="" id="{11B5B60D-9F78-F440-8D9E-055F1B219962}"/>
              </a:ext>
            </a:extLst>
          </p:cNvPr>
          <p:cNvSpPr txBox="1"/>
          <p:nvPr/>
        </p:nvSpPr>
        <p:spPr>
          <a:xfrm>
            <a:off x="7749095" y="6596390"/>
            <a:ext cx="4442905" cy="261610"/>
          </a:xfrm>
          <a:prstGeom prst="rect">
            <a:avLst/>
          </a:prstGeom>
          <a:noFill/>
        </p:spPr>
        <p:txBody>
          <a:bodyPr wrap="square" rtlCol="0">
            <a:spAutoFit/>
          </a:bodyPr>
          <a:lstStyle/>
          <a:p>
            <a:pPr algn="r"/>
            <a:r>
              <a:rPr lang="en-US" sz="1100">
                <a:solidFill>
                  <a:schemeClr val="tx1">
                    <a:lumMod val="75000"/>
                    <a:lumOff val="25000"/>
                  </a:schemeClr>
                </a:solidFill>
                <a:latin typeface="Century Gothic" panose="020B0502020202020204" pitchFamily="34" charset="0"/>
              </a:rPr>
              <a:t>Image Credit: ESA</a:t>
            </a:r>
          </a:p>
        </p:txBody>
      </p:sp>
      <p:cxnSp>
        <p:nvCxnSpPr>
          <p:cNvPr id="22" name="Straight Connector 21">
            <a:extLst>
              <a:ext uri="{FF2B5EF4-FFF2-40B4-BE49-F238E27FC236}">
                <a16:creationId xmlns:a16="http://schemas.microsoft.com/office/drawing/2014/main" xmlns="" id="{B866D14D-1564-497B-AABB-698A828AC39A}"/>
              </a:ext>
            </a:extLst>
          </p:cNvPr>
          <p:cNvCxnSpPr>
            <a:cxnSpLocks/>
          </p:cNvCxnSpPr>
          <p:nvPr/>
        </p:nvCxnSpPr>
        <p:spPr>
          <a:xfrm>
            <a:off x="9220437" y="2996502"/>
            <a:ext cx="1478564" cy="0"/>
          </a:xfrm>
          <a:prstGeom prst="line">
            <a:avLst/>
          </a:prstGeom>
          <a:ln w="22225">
            <a:solidFill>
              <a:schemeClr val="bg1"/>
            </a:solidFill>
          </a:ln>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xmlns="" id="{59C703C1-E830-4DA1-85C9-4ABBABDABA89}"/>
              </a:ext>
            </a:extLst>
          </p:cNvPr>
          <p:cNvCxnSpPr>
            <a:cxnSpLocks/>
          </p:cNvCxnSpPr>
          <p:nvPr/>
        </p:nvCxnSpPr>
        <p:spPr>
          <a:xfrm>
            <a:off x="9177289" y="2226998"/>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C91541C5-F8C5-48EF-B548-A78A741270EB}"/>
              </a:ext>
            </a:extLst>
          </p:cNvPr>
          <p:cNvCxnSpPr>
            <a:cxnSpLocks/>
          </p:cNvCxnSpPr>
          <p:nvPr/>
        </p:nvCxnSpPr>
        <p:spPr>
          <a:xfrm>
            <a:off x="9180749" y="236987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D5F26AAF-9E80-4C37-AA75-D02194B512D6}"/>
              </a:ext>
            </a:extLst>
          </p:cNvPr>
          <p:cNvCxnSpPr>
            <a:cxnSpLocks/>
          </p:cNvCxnSpPr>
          <p:nvPr/>
        </p:nvCxnSpPr>
        <p:spPr>
          <a:xfrm>
            <a:off x="9177574" y="252227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008F82FE-F588-4732-8F8B-4FA64ADF10B8}"/>
              </a:ext>
            </a:extLst>
          </p:cNvPr>
          <p:cNvCxnSpPr>
            <a:cxnSpLocks/>
          </p:cNvCxnSpPr>
          <p:nvPr/>
        </p:nvCxnSpPr>
        <p:spPr>
          <a:xfrm>
            <a:off x="9177574" y="267467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6622B349-2CAB-4252-BCEB-3DE751A8A4C1}"/>
              </a:ext>
            </a:extLst>
          </p:cNvPr>
          <p:cNvCxnSpPr>
            <a:cxnSpLocks/>
          </p:cNvCxnSpPr>
          <p:nvPr/>
        </p:nvCxnSpPr>
        <p:spPr>
          <a:xfrm>
            <a:off x="9175702" y="282707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F421E824-C658-4CB0-B97D-00939E60913F}"/>
              </a:ext>
            </a:extLst>
          </p:cNvPr>
          <p:cNvCxnSpPr>
            <a:cxnSpLocks/>
          </p:cNvCxnSpPr>
          <p:nvPr/>
        </p:nvCxnSpPr>
        <p:spPr>
          <a:xfrm>
            <a:off x="9387124" y="2954414"/>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54158C78-A0DC-42B3-9871-34E6EAC1F5AE}"/>
              </a:ext>
            </a:extLst>
          </p:cNvPr>
          <p:cNvCxnSpPr>
            <a:cxnSpLocks/>
          </p:cNvCxnSpPr>
          <p:nvPr/>
        </p:nvCxnSpPr>
        <p:spPr>
          <a:xfrm>
            <a:off x="9568099" y="295441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23F39CC8-0273-43FF-AF1C-02FEB7970246}"/>
              </a:ext>
            </a:extLst>
          </p:cNvPr>
          <p:cNvCxnSpPr>
            <a:cxnSpLocks/>
          </p:cNvCxnSpPr>
          <p:nvPr/>
        </p:nvCxnSpPr>
        <p:spPr>
          <a:xfrm>
            <a:off x="9734787" y="295441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15A491FB-DC3C-4657-9F7D-E7A47A43A8DC}"/>
              </a:ext>
            </a:extLst>
          </p:cNvPr>
          <p:cNvCxnSpPr>
            <a:cxnSpLocks/>
          </p:cNvCxnSpPr>
          <p:nvPr/>
        </p:nvCxnSpPr>
        <p:spPr>
          <a:xfrm>
            <a:off x="9889569" y="295441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395FC2AB-9B73-4973-B372-37B2DF7456B6}"/>
              </a:ext>
            </a:extLst>
          </p:cNvPr>
          <p:cNvCxnSpPr>
            <a:cxnSpLocks/>
          </p:cNvCxnSpPr>
          <p:nvPr/>
        </p:nvCxnSpPr>
        <p:spPr>
          <a:xfrm>
            <a:off x="10049112" y="295441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8A47C330-B240-41A8-B43A-82B843500D8B}"/>
              </a:ext>
            </a:extLst>
          </p:cNvPr>
          <p:cNvCxnSpPr>
            <a:cxnSpLocks/>
          </p:cNvCxnSpPr>
          <p:nvPr/>
        </p:nvCxnSpPr>
        <p:spPr>
          <a:xfrm>
            <a:off x="10203893" y="2957946"/>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D45EAB2B-7390-40A6-BE3F-FC08F84996B6}"/>
              </a:ext>
            </a:extLst>
          </p:cNvPr>
          <p:cNvCxnSpPr>
            <a:cxnSpLocks/>
          </p:cNvCxnSpPr>
          <p:nvPr/>
        </p:nvCxnSpPr>
        <p:spPr>
          <a:xfrm>
            <a:off x="10370580" y="295441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8DFE3B27-6A2C-4B5B-BE38-6683F4427553}"/>
              </a:ext>
            </a:extLst>
          </p:cNvPr>
          <p:cNvCxnSpPr>
            <a:cxnSpLocks/>
          </p:cNvCxnSpPr>
          <p:nvPr/>
        </p:nvCxnSpPr>
        <p:spPr>
          <a:xfrm>
            <a:off x="10520599" y="2954413"/>
            <a:ext cx="0" cy="841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xmlns="" id="{E3AF6801-7BF5-4F51-85AD-D4CD7FDDD7A9}"/>
              </a:ext>
            </a:extLst>
          </p:cNvPr>
          <p:cNvSpPr/>
          <p:nvPr/>
        </p:nvSpPr>
        <p:spPr>
          <a:xfrm>
            <a:off x="9241571" y="2061844"/>
            <a:ext cx="1365877" cy="915129"/>
          </a:xfrm>
          <a:custGeom>
            <a:avLst/>
            <a:gdLst>
              <a:gd name="connsiteX0" fmla="*/ 0 w 875899"/>
              <a:gd name="connsiteY0" fmla="*/ 915129 h 915129"/>
              <a:gd name="connsiteX1" fmla="*/ 269507 w 875899"/>
              <a:gd name="connsiteY1" fmla="*/ 729 h 915129"/>
              <a:gd name="connsiteX2" fmla="*/ 519764 w 875899"/>
              <a:gd name="connsiteY2" fmla="*/ 751500 h 915129"/>
              <a:gd name="connsiteX3" fmla="*/ 875899 w 875899"/>
              <a:gd name="connsiteY3" fmla="*/ 193234 h 915129"/>
            </a:gdLst>
            <a:ahLst/>
            <a:cxnLst>
              <a:cxn ang="0">
                <a:pos x="connsiteX0" y="connsiteY0"/>
              </a:cxn>
              <a:cxn ang="0">
                <a:pos x="connsiteX1" y="connsiteY1"/>
              </a:cxn>
              <a:cxn ang="0">
                <a:pos x="connsiteX2" y="connsiteY2"/>
              </a:cxn>
              <a:cxn ang="0">
                <a:pos x="connsiteX3" y="connsiteY3"/>
              </a:cxn>
            </a:cxnLst>
            <a:rect l="l" t="t" r="r" b="b"/>
            <a:pathLst>
              <a:path w="875899" h="915129">
                <a:moveTo>
                  <a:pt x="0" y="915129"/>
                </a:moveTo>
                <a:cubicBezTo>
                  <a:pt x="91440" y="471564"/>
                  <a:pt x="182880" y="28000"/>
                  <a:pt x="269507" y="729"/>
                </a:cubicBezTo>
                <a:cubicBezTo>
                  <a:pt x="356134" y="-26543"/>
                  <a:pt x="418699" y="719416"/>
                  <a:pt x="519764" y="751500"/>
                </a:cubicBezTo>
                <a:cubicBezTo>
                  <a:pt x="620829" y="783584"/>
                  <a:pt x="748364" y="488409"/>
                  <a:pt x="875899" y="193234"/>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xmlns="" id="{56B05B56-B043-409B-820E-435D4C08C20B}"/>
              </a:ext>
            </a:extLst>
          </p:cNvPr>
          <p:cNvCxnSpPr>
            <a:cxnSpLocks/>
          </p:cNvCxnSpPr>
          <p:nvPr/>
        </p:nvCxnSpPr>
        <p:spPr>
          <a:xfrm>
            <a:off x="9178405" y="2092273"/>
            <a:ext cx="857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14D53AF7-C2D4-4931-A3AC-7E3CEF9228DA}"/>
              </a:ext>
            </a:extLst>
          </p:cNvPr>
          <p:cNvCxnSpPr>
            <a:cxnSpLocks/>
          </p:cNvCxnSpPr>
          <p:nvPr/>
        </p:nvCxnSpPr>
        <p:spPr>
          <a:xfrm flipH="1">
            <a:off x="9216579" y="1936119"/>
            <a:ext cx="7144" cy="1060381"/>
          </a:xfrm>
          <a:prstGeom prst="line">
            <a:avLst/>
          </a:prstGeom>
          <a:ln w="22225">
            <a:solidFill>
              <a:schemeClr val="bg1"/>
            </a:solidFill>
          </a:ln>
        </p:spPr>
        <p:style>
          <a:lnRef idx="3">
            <a:schemeClr val="dk1"/>
          </a:lnRef>
          <a:fillRef idx="0">
            <a:schemeClr val="dk1"/>
          </a:fillRef>
          <a:effectRef idx="2">
            <a:schemeClr val="dk1"/>
          </a:effectRef>
          <a:fontRef idx="minor">
            <a:schemeClr val="tx1"/>
          </a:fontRef>
        </p:style>
      </p:cxnSp>
      <p:sp>
        <p:nvSpPr>
          <p:cNvPr id="43" name="TextBox 42">
            <a:extLst>
              <a:ext uri="{FF2B5EF4-FFF2-40B4-BE49-F238E27FC236}">
                <a16:creationId xmlns:a16="http://schemas.microsoft.com/office/drawing/2014/main" xmlns="" id="{A53C4CF8-E49C-457A-8060-1A281A683832}"/>
              </a:ext>
            </a:extLst>
          </p:cNvPr>
          <p:cNvSpPr txBox="1"/>
          <p:nvPr/>
        </p:nvSpPr>
        <p:spPr>
          <a:xfrm>
            <a:off x="8718604" y="3095502"/>
            <a:ext cx="2441499" cy="369332"/>
          </a:xfrm>
          <a:prstGeom prst="rect">
            <a:avLst/>
          </a:prstGeom>
          <a:noFill/>
        </p:spPr>
        <p:txBody>
          <a:bodyPr wrap="square" rtlCol="0">
            <a:spAutoFit/>
          </a:bodyPr>
          <a:lstStyle/>
          <a:p>
            <a:pPr algn="ctr"/>
            <a:r>
              <a:rPr lang="en-US" b="1">
                <a:solidFill>
                  <a:schemeClr val="bg1"/>
                </a:solidFill>
                <a:latin typeface="Century Gothic" panose="020B0502020202020204" pitchFamily="34" charset="0"/>
              </a:rPr>
              <a:t>Time Series</a:t>
            </a:r>
          </a:p>
        </p:txBody>
      </p:sp>
      <p:pic>
        <p:nvPicPr>
          <p:cNvPr id="8" name="Picture 7" descr="Chart, map&#10;&#10;Description automatically generated">
            <a:extLst>
              <a:ext uri="{FF2B5EF4-FFF2-40B4-BE49-F238E27FC236}">
                <a16:creationId xmlns:a16="http://schemas.microsoft.com/office/drawing/2014/main" xmlns="" id="{ABA3CB65-4D53-454A-A33A-8DEF27E574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55734" y="3697065"/>
            <a:ext cx="2167240" cy="1952898"/>
          </a:xfrm>
          <a:prstGeom prst="roundRect">
            <a:avLst>
              <a:gd name="adj" fmla="val 8594"/>
            </a:avLst>
          </a:prstGeom>
          <a:solidFill>
            <a:srgbClr val="FFFFFF">
              <a:shade val="85000"/>
            </a:srgbClr>
          </a:solidFill>
          <a:ln>
            <a:noFill/>
          </a:ln>
          <a:effectLst>
            <a:reflection blurRad="12700" stA="0" endPos="28000" dist="5000" dir="5400000" sy="-100000" algn="bl" rotWithShape="0"/>
          </a:effectLst>
        </p:spPr>
      </p:pic>
      <p:sp>
        <p:nvSpPr>
          <p:cNvPr id="44" name="TextBox 43">
            <a:extLst>
              <a:ext uri="{FF2B5EF4-FFF2-40B4-BE49-F238E27FC236}">
                <a16:creationId xmlns:a16="http://schemas.microsoft.com/office/drawing/2014/main" xmlns="" id="{BE31BCF2-4910-44E7-8896-0961D8E8EF18}"/>
              </a:ext>
            </a:extLst>
          </p:cNvPr>
          <p:cNvSpPr txBox="1"/>
          <p:nvPr/>
        </p:nvSpPr>
        <p:spPr>
          <a:xfrm>
            <a:off x="8699439" y="5678470"/>
            <a:ext cx="2441499" cy="369332"/>
          </a:xfrm>
          <a:prstGeom prst="rect">
            <a:avLst/>
          </a:prstGeom>
          <a:noFill/>
        </p:spPr>
        <p:txBody>
          <a:bodyPr wrap="square" rtlCol="0">
            <a:spAutoFit/>
          </a:bodyPr>
          <a:lstStyle/>
          <a:p>
            <a:pPr algn="ctr"/>
            <a:r>
              <a:rPr lang="en-US" b="1">
                <a:solidFill>
                  <a:schemeClr val="bg1"/>
                </a:solidFill>
                <a:latin typeface="Century Gothic" panose="020B0502020202020204" pitchFamily="34" charset="0"/>
              </a:rPr>
              <a:t>Spatial Analysis</a:t>
            </a:r>
          </a:p>
        </p:txBody>
      </p:sp>
      <p:grpSp>
        <p:nvGrpSpPr>
          <p:cNvPr id="42" name="Google Shape;227;p21">
            <a:extLst>
              <a:ext uri="{FF2B5EF4-FFF2-40B4-BE49-F238E27FC236}">
                <a16:creationId xmlns:a16="http://schemas.microsoft.com/office/drawing/2014/main" xmlns="" id="{20A99F45-CBD0-3046-8B00-0ED1961F8207}"/>
              </a:ext>
            </a:extLst>
          </p:cNvPr>
          <p:cNvGrpSpPr/>
          <p:nvPr/>
        </p:nvGrpSpPr>
        <p:grpSpPr>
          <a:xfrm>
            <a:off x="5330642" y="4488585"/>
            <a:ext cx="1138455" cy="1072036"/>
            <a:chOff x="7177903" y="1626415"/>
            <a:chExt cx="2400300" cy="2306700"/>
          </a:xfrm>
        </p:grpSpPr>
        <p:sp>
          <p:nvSpPr>
            <p:cNvPr id="45" name="Google Shape;228;p21">
              <a:extLst>
                <a:ext uri="{FF2B5EF4-FFF2-40B4-BE49-F238E27FC236}">
                  <a16:creationId xmlns:a16="http://schemas.microsoft.com/office/drawing/2014/main" xmlns="" id="{6F28963F-B43D-FE45-9172-D8ED7B88D59C}"/>
                </a:ext>
              </a:extLst>
            </p:cNvPr>
            <p:cNvSpPr/>
            <p:nvPr/>
          </p:nvSpPr>
          <p:spPr>
            <a:xfrm>
              <a:off x="7177903" y="1626415"/>
              <a:ext cx="2400300" cy="2306700"/>
            </a:xfrm>
            <a:prstGeom prst="roundRect">
              <a:avLst>
                <a:gd name="adj" fmla="val 16667"/>
              </a:avLst>
            </a:prstGeom>
            <a:solidFill>
              <a:srgbClr val="266E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6" name="Google Shape;229;p21">
              <a:extLst>
                <a:ext uri="{FF2B5EF4-FFF2-40B4-BE49-F238E27FC236}">
                  <a16:creationId xmlns:a16="http://schemas.microsoft.com/office/drawing/2014/main" xmlns="" id="{D2A72D98-4AEE-3740-846F-D581370F8479}"/>
                </a:ext>
              </a:extLst>
            </p:cNvPr>
            <p:cNvGrpSpPr/>
            <p:nvPr/>
          </p:nvGrpSpPr>
          <p:grpSpPr>
            <a:xfrm rot="-814159">
              <a:off x="7388937" y="1895326"/>
              <a:ext cx="1206584" cy="1333550"/>
              <a:chOff x="7409864" y="2134050"/>
              <a:chExt cx="1164983" cy="1290775"/>
            </a:xfrm>
          </p:grpSpPr>
          <p:sp>
            <p:nvSpPr>
              <p:cNvPr id="63" name="Google Shape;230;p21">
                <a:extLst>
                  <a:ext uri="{FF2B5EF4-FFF2-40B4-BE49-F238E27FC236}">
                    <a16:creationId xmlns:a16="http://schemas.microsoft.com/office/drawing/2014/main" xmlns="" id="{45B77A1B-F631-4740-ACD8-EA3D6D4A3790}"/>
                  </a:ext>
                </a:extLst>
              </p:cNvPr>
              <p:cNvSpPr/>
              <p:nvPr/>
            </p:nvSpPr>
            <p:spPr>
              <a:xfrm>
                <a:off x="7547800" y="2334450"/>
                <a:ext cx="883500" cy="895200"/>
              </a:xfrm>
              <a:prstGeom prst="donut">
                <a:avLst>
                  <a:gd name="adj" fmla="val 25000"/>
                </a:avLst>
              </a:prstGeom>
              <a:solidFill>
                <a:schemeClr val="bg1">
                  <a:lumMod val="7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231;p21">
                <a:extLst>
                  <a:ext uri="{FF2B5EF4-FFF2-40B4-BE49-F238E27FC236}">
                    <a16:creationId xmlns:a16="http://schemas.microsoft.com/office/drawing/2014/main" xmlns="" id="{6EDACAFB-5CD7-1946-8C4F-3C0A2841F0FC}"/>
                  </a:ext>
                </a:extLst>
              </p:cNvPr>
              <p:cNvSpPr/>
              <p:nvPr/>
            </p:nvSpPr>
            <p:spPr>
              <a:xfrm>
                <a:off x="7803900" y="2134050"/>
                <a:ext cx="361800" cy="271500"/>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232;p21">
                <a:extLst>
                  <a:ext uri="{FF2B5EF4-FFF2-40B4-BE49-F238E27FC236}">
                    <a16:creationId xmlns:a16="http://schemas.microsoft.com/office/drawing/2014/main" xmlns="" id="{F86B5A50-2412-8240-9714-C55021B10471}"/>
                  </a:ext>
                </a:extLst>
              </p:cNvPr>
              <p:cNvSpPr/>
              <p:nvPr/>
            </p:nvSpPr>
            <p:spPr>
              <a:xfrm rot="3211746">
                <a:off x="8212990" y="2377378"/>
                <a:ext cx="361869" cy="249246"/>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233;p21">
                <a:extLst>
                  <a:ext uri="{FF2B5EF4-FFF2-40B4-BE49-F238E27FC236}">
                    <a16:creationId xmlns:a16="http://schemas.microsoft.com/office/drawing/2014/main" xmlns="" id="{470EFCAE-7AFC-644A-9F60-1FEC78119FC0}"/>
                  </a:ext>
                </a:extLst>
              </p:cNvPr>
              <p:cNvSpPr/>
              <p:nvPr/>
            </p:nvSpPr>
            <p:spPr>
              <a:xfrm rot="7325760">
                <a:off x="8251966" y="2858407"/>
                <a:ext cx="361916" cy="283846"/>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234;p21">
                <a:extLst>
                  <a:ext uri="{FF2B5EF4-FFF2-40B4-BE49-F238E27FC236}">
                    <a16:creationId xmlns:a16="http://schemas.microsoft.com/office/drawing/2014/main" xmlns="" id="{70E27C93-DE07-9B44-82F9-FC186408D440}"/>
                  </a:ext>
                </a:extLst>
              </p:cNvPr>
              <p:cNvSpPr/>
              <p:nvPr/>
            </p:nvSpPr>
            <p:spPr>
              <a:xfrm rot="7229956">
                <a:off x="7377098" y="2362207"/>
                <a:ext cx="361754" cy="270429"/>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235;p21">
                <a:extLst>
                  <a:ext uri="{FF2B5EF4-FFF2-40B4-BE49-F238E27FC236}">
                    <a16:creationId xmlns:a16="http://schemas.microsoft.com/office/drawing/2014/main" xmlns="" id="{BD717DB1-5D1B-4548-976F-4F436A8EEFFE}"/>
                  </a:ext>
                </a:extLst>
              </p:cNvPr>
              <p:cNvSpPr/>
              <p:nvPr/>
            </p:nvSpPr>
            <p:spPr>
              <a:xfrm rot="3211746">
                <a:off x="7377043" y="2888188"/>
                <a:ext cx="361869" cy="296227"/>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236;p21">
                <a:extLst>
                  <a:ext uri="{FF2B5EF4-FFF2-40B4-BE49-F238E27FC236}">
                    <a16:creationId xmlns:a16="http://schemas.microsoft.com/office/drawing/2014/main" xmlns="" id="{6903F80F-7299-B542-8BC4-9624768C9CE6}"/>
                  </a:ext>
                </a:extLst>
              </p:cNvPr>
              <p:cNvSpPr/>
              <p:nvPr/>
            </p:nvSpPr>
            <p:spPr>
              <a:xfrm>
                <a:off x="7820950" y="3138925"/>
                <a:ext cx="361800" cy="285900"/>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230;p21">
                <a:extLst>
                  <a:ext uri="{FF2B5EF4-FFF2-40B4-BE49-F238E27FC236}">
                    <a16:creationId xmlns:a16="http://schemas.microsoft.com/office/drawing/2014/main" xmlns="" id="{F35E7FA5-AE75-0A4D-9501-32031B4ED8AF}"/>
                  </a:ext>
                </a:extLst>
              </p:cNvPr>
              <p:cNvSpPr/>
              <p:nvPr/>
            </p:nvSpPr>
            <p:spPr>
              <a:xfrm>
                <a:off x="7565410" y="2335875"/>
                <a:ext cx="883500" cy="895201"/>
              </a:xfrm>
              <a:prstGeom prst="donut">
                <a:avLst>
                  <a:gd name="adj" fmla="val 250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 name="Google Shape;237;p21">
              <a:extLst>
                <a:ext uri="{FF2B5EF4-FFF2-40B4-BE49-F238E27FC236}">
                  <a16:creationId xmlns:a16="http://schemas.microsoft.com/office/drawing/2014/main" xmlns="" id="{B611D007-A090-004C-A46A-5C8EFD02F52D}"/>
                </a:ext>
              </a:extLst>
            </p:cNvPr>
            <p:cNvGrpSpPr/>
            <p:nvPr/>
          </p:nvGrpSpPr>
          <p:grpSpPr>
            <a:xfrm rot="1162379">
              <a:off x="8466694" y="2867769"/>
              <a:ext cx="839367" cy="952737"/>
              <a:chOff x="7409864" y="2134050"/>
              <a:chExt cx="1164983" cy="1290775"/>
            </a:xfrm>
          </p:grpSpPr>
          <p:sp>
            <p:nvSpPr>
              <p:cNvPr id="56" name="Google Shape;238;p21">
                <a:extLst>
                  <a:ext uri="{FF2B5EF4-FFF2-40B4-BE49-F238E27FC236}">
                    <a16:creationId xmlns:a16="http://schemas.microsoft.com/office/drawing/2014/main" xmlns="" id="{DDB0F191-4B6A-5140-86D7-B05740F7312A}"/>
                  </a:ext>
                </a:extLst>
              </p:cNvPr>
              <p:cNvSpPr/>
              <p:nvPr/>
            </p:nvSpPr>
            <p:spPr>
              <a:xfrm>
                <a:off x="7547800" y="2334450"/>
                <a:ext cx="883500" cy="895200"/>
              </a:xfrm>
              <a:prstGeom prst="donut">
                <a:avLst>
                  <a:gd name="adj" fmla="val 250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239;p21">
                <a:extLst>
                  <a:ext uri="{FF2B5EF4-FFF2-40B4-BE49-F238E27FC236}">
                    <a16:creationId xmlns:a16="http://schemas.microsoft.com/office/drawing/2014/main" xmlns="" id="{781BD1CA-BEDE-EE4D-ADDD-1C44D79BE0E3}"/>
                  </a:ext>
                </a:extLst>
              </p:cNvPr>
              <p:cNvSpPr/>
              <p:nvPr/>
            </p:nvSpPr>
            <p:spPr>
              <a:xfrm>
                <a:off x="7803900" y="2134050"/>
                <a:ext cx="361800" cy="271500"/>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240;p21">
                <a:extLst>
                  <a:ext uri="{FF2B5EF4-FFF2-40B4-BE49-F238E27FC236}">
                    <a16:creationId xmlns:a16="http://schemas.microsoft.com/office/drawing/2014/main" xmlns="" id="{48418C48-C3C6-584B-97E4-D246C2468A28}"/>
                  </a:ext>
                </a:extLst>
              </p:cNvPr>
              <p:cNvSpPr/>
              <p:nvPr/>
            </p:nvSpPr>
            <p:spPr>
              <a:xfrm rot="3211746">
                <a:off x="8212990" y="2377378"/>
                <a:ext cx="361869" cy="249246"/>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241;p21">
                <a:extLst>
                  <a:ext uri="{FF2B5EF4-FFF2-40B4-BE49-F238E27FC236}">
                    <a16:creationId xmlns:a16="http://schemas.microsoft.com/office/drawing/2014/main" xmlns="" id="{949E2705-AC02-CB4A-AA70-3CDEA4547A3B}"/>
                  </a:ext>
                </a:extLst>
              </p:cNvPr>
              <p:cNvSpPr/>
              <p:nvPr/>
            </p:nvSpPr>
            <p:spPr>
              <a:xfrm rot="7325760">
                <a:off x="8251966" y="2858407"/>
                <a:ext cx="361916" cy="283846"/>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242;p21">
                <a:extLst>
                  <a:ext uri="{FF2B5EF4-FFF2-40B4-BE49-F238E27FC236}">
                    <a16:creationId xmlns:a16="http://schemas.microsoft.com/office/drawing/2014/main" xmlns="" id="{CAFB12AE-4BDA-8844-B7DF-0781CA387956}"/>
                  </a:ext>
                </a:extLst>
              </p:cNvPr>
              <p:cNvSpPr/>
              <p:nvPr/>
            </p:nvSpPr>
            <p:spPr>
              <a:xfrm rot="7229956">
                <a:off x="7377098" y="2362207"/>
                <a:ext cx="361754" cy="270429"/>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243;p21">
                <a:extLst>
                  <a:ext uri="{FF2B5EF4-FFF2-40B4-BE49-F238E27FC236}">
                    <a16:creationId xmlns:a16="http://schemas.microsoft.com/office/drawing/2014/main" xmlns="" id="{B42F259E-0FAF-5541-B9CB-43B0BCA8DF82}"/>
                  </a:ext>
                </a:extLst>
              </p:cNvPr>
              <p:cNvSpPr/>
              <p:nvPr/>
            </p:nvSpPr>
            <p:spPr>
              <a:xfrm rot="3211746">
                <a:off x="7377043" y="2888188"/>
                <a:ext cx="361869" cy="296227"/>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244;p21">
                <a:extLst>
                  <a:ext uri="{FF2B5EF4-FFF2-40B4-BE49-F238E27FC236}">
                    <a16:creationId xmlns:a16="http://schemas.microsoft.com/office/drawing/2014/main" xmlns="" id="{77D4EBF3-7E09-4541-A1DA-836F5BC431B6}"/>
                  </a:ext>
                </a:extLst>
              </p:cNvPr>
              <p:cNvSpPr/>
              <p:nvPr/>
            </p:nvSpPr>
            <p:spPr>
              <a:xfrm>
                <a:off x="7820950" y="3138925"/>
                <a:ext cx="361800" cy="285900"/>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8" name="Google Shape;245;p21">
              <a:extLst>
                <a:ext uri="{FF2B5EF4-FFF2-40B4-BE49-F238E27FC236}">
                  <a16:creationId xmlns:a16="http://schemas.microsoft.com/office/drawing/2014/main" xmlns="" id="{B0954389-75B4-9347-B63F-7272A5FA31EE}"/>
                </a:ext>
              </a:extLst>
            </p:cNvPr>
            <p:cNvGrpSpPr/>
            <p:nvPr/>
          </p:nvGrpSpPr>
          <p:grpSpPr>
            <a:xfrm rot="1139961">
              <a:off x="8760112" y="2072623"/>
              <a:ext cx="538553" cy="599242"/>
              <a:chOff x="7409864" y="2134050"/>
              <a:chExt cx="1164983" cy="1290775"/>
            </a:xfrm>
          </p:grpSpPr>
          <p:sp>
            <p:nvSpPr>
              <p:cNvPr id="49" name="Google Shape;246;p21">
                <a:extLst>
                  <a:ext uri="{FF2B5EF4-FFF2-40B4-BE49-F238E27FC236}">
                    <a16:creationId xmlns:a16="http://schemas.microsoft.com/office/drawing/2014/main" xmlns="" id="{AC0CE3DA-64F8-FC40-AC64-AFFCF03290FC}"/>
                  </a:ext>
                </a:extLst>
              </p:cNvPr>
              <p:cNvSpPr/>
              <p:nvPr/>
            </p:nvSpPr>
            <p:spPr>
              <a:xfrm>
                <a:off x="7547800" y="2334450"/>
                <a:ext cx="883500" cy="895200"/>
              </a:xfrm>
              <a:prstGeom prst="donut">
                <a:avLst>
                  <a:gd name="adj" fmla="val 250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247;p21">
                <a:extLst>
                  <a:ext uri="{FF2B5EF4-FFF2-40B4-BE49-F238E27FC236}">
                    <a16:creationId xmlns:a16="http://schemas.microsoft.com/office/drawing/2014/main" xmlns="" id="{ADF67553-3253-2F42-842A-69B45357E6C0}"/>
                  </a:ext>
                </a:extLst>
              </p:cNvPr>
              <p:cNvSpPr/>
              <p:nvPr/>
            </p:nvSpPr>
            <p:spPr>
              <a:xfrm>
                <a:off x="7803900" y="2134050"/>
                <a:ext cx="361800" cy="271500"/>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248;p21">
                <a:extLst>
                  <a:ext uri="{FF2B5EF4-FFF2-40B4-BE49-F238E27FC236}">
                    <a16:creationId xmlns:a16="http://schemas.microsoft.com/office/drawing/2014/main" xmlns="" id="{3E6D108F-5ADD-F54A-9F62-F5CADDEC1F55}"/>
                  </a:ext>
                </a:extLst>
              </p:cNvPr>
              <p:cNvSpPr/>
              <p:nvPr/>
            </p:nvSpPr>
            <p:spPr>
              <a:xfrm rot="3211746">
                <a:off x="8212990" y="2377378"/>
                <a:ext cx="361869" cy="249246"/>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249;p21">
                <a:extLst>
                  <a:ext uri="{FF2B5EF4-FFF2-40B4-BE49-F238E27FC236}">
                    <a16:creationId xmlns:a16="http://schemas.microsoft.com/office/drawing/2014/main" xmlns="" id="{62BA34D6-F961-B544-9DF7-D9FA37788894}"/>
                  </a:ext>
                </a:extLst>
              </p:cNvPr>
              <p:cNvSpPr/>
              <p:nvPr/>
            </p:nvSpPr>
            <p:spPr>
              <a:xfrm rot="7325760">
                <a:off x="8251966" y="2858407"/>
                <a:ext cx="361916" cy="283846"/>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250;p21">
                <a:extLst>
                  <a:ext uri="{FF2B5EF4-FFF2-40B4-BE49-F238E27FC236}">
                    <a16:creationId xmlns:a16="http://schemas.microsoft.com/office/drawing/2014/main" xmlns="" id="{51F9D5F5-4F8A-2C49-A7B8-6308CB9544C6}"/>
                  </a:ext>
                </a:extLst>
              </p:cNvPr>
              <p:cNvSpPr/>
              <p:nvPr/>
            </p:nvSpPr>
            <p:spPr>
              <a:xfrm rot="7229956">
                <a:off x="7377098" y="2362207"/>
                <a:ext cx="361754" cy="270429"/>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251;p21">
                <a:extLst>
                  <a:ext uri="{FF2B5EF4-FFF2-40B4-BE49-F238E27FC236}">
                    <a16:creationId xmlns:a16="http://schemas.microsoft.com/office/drawing/2014/main" xmlns="" id="{25BC0C21-6361-BC4D-B03C-52F4C98EC04A}"/>
                  </a:ext>
                </a:extLst>
              </p:cNvPr>
              <p:cNvSpPr/>
              <p:nvPr/>
            </p:nvSpPr>
            <p:spPr>
              <a:xfrm rot="3211746">
                <a:off x="7377043" y="2888188"/>
                <a:ext cx="361869" cy="296227"/>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252;p21">
                <a:extLst>
                  <a:ext uri="{FF2B5EF4-FFF2-40B4-BE49-F238E27FC236}">
                    <a16:creationId xmlns:a16="http://schemas.microsoft.com/office/drawing/2014/main" xmlns="" id="{957531B1-A03A-2E4F-B8A8-44E517824308}"/>
                  </a:ext>
                </a:extLst>
              </p:cNvPr>
              <p:cNvSpPr/>
              <p:nvPr/>
            </p:nvSpPr>
            <p:spPr>
              <a:xfrm>
                <a:off x="7820950" y="3138925"/>
                <a:ext cx="361800" cy="285900"/>
              </a:xfrm>
              <a:prstGeom prst="roundRect">
                <a:avLst>
                  <a:gd name="adj" fmla="val 15100"/>
                </a:avLst>
              </a:prstGeom>
              <a:solidFill>
                <a:schemeClr val="bg1">
                  <a:lumMod val="8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3637511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xmlns="" id="{0EE111E0-165D-5347-B424-5832EC5B2215}"/>
              </a:ext>
            </a:extLst>
          </p:cNvPr>
          <p:cNvGrpSpPr/>
          <p:nvPr/>
        </p:nvGrpSpPr>
        <p:grpSpPr>
          <a:xfrm>
            <a:off x="256178" y="1711113"/>
            <a:ext cx="6062321" cy="3937151"/>
            <a:chOff x="6285158" y="1758899"/>
            <a:chExt cx="6062321" cy="3937151"/>
          </a:xfrm>
        </p:grpSpPr>
        <p:pic>
          <p:nvPicPr>
            <p:cNvPr id="45" name="Picture 44" descr="An aerial view of a city&#10;&#10;Description automatically generated with medium confidence">
              <a:extLst>
                <a:ext uri="{FF2B5EF4-FFF2-40B4-BE49-F238E27FC236}">
                  <a16:creationId xmlns:a16="http://schemas.microsoft.com/office/drawing/2014/main" xmlns="" id="{9B1659E3-10C8-934F-8BD8-924CB7A356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5158" y="1776003"/>
              <a:ext cx="5684011" cy="3920047"/>
            </a:xfrm>
            <a:prstGeom prst="rect">
              <a:avLst/>
            </a:prstGeom>
          </p:spPr>
        </p:pic>
        <p:grpSp>
          <p:nvGrpSpPr>
            <p:cNvPr id="31" name="Group 30">
              <a:extLst>
                <a:ext uri="{FF2B5EF4-FFF2-40B4-BE49-F238E27FC236}">
                  <a16:creationId xmlns:a16="http://schemas.microsoft.com/office/drawing/2014/main" xmlns="" id="{00D8311B-EA0E-AE43-B70A-97FF8B2D94F1}"/>
                </a:ext>
              </a:extLst>
            </p:cNvPr>
            <p:cNvGrpSpPr/>
            <p:nvPr/>
          </p:nvGrpSpPr>
          <p:grpSpPr>
            <a:xfrm>
              <a:off x="10362321" y="5297957"/>
              <a:ext cx="1985158" cy="378536"/>
              <a:chOff x="4299999" y="5188494"/>
              <a:chExt cx="1985158" cy="378536"/>
            </a:xfrm>
          </p:grpSpPr>
          <p:grpSp>
            <p:nvGrpSpPr>
              <p:cNvPr id="16" name="Group 15">
                <a:extLst>
                  <a:ext uri="{FF2B5EF4-FFF2-40B4-BE49-F238E27FC236}">
                    <a16:creationId xmlns:a16="http://schemas.microsoft.com/office/drawing/2014/main" xmlns="" id="{2FE9B3D1-083B-1E44-B455-F63AC659E4A2}"/>
                  </a:ext>
                </a:extLst>
              </p:cNvPr>
              <p:cNvGrpSpPr/>
              <p:nvPr/>
            </p:nvGrpSpPr>
            <p:grpSpPr>
              <a:xfrm>
                <a:off x="4416915" y="5188494"/>
                <a:ext cx="1136150" cy="61912"/>
                <a:chOff x="376004" y="5260814"/>
                <a:chExt cx="1282700" cy="61912"/>
              </a:xfrm>
            </p:grpSpPr>
            <p:cxnSp>
              <p:nvCxnSpPr>
                <p:cNvPr id="17" name="Straight Connector 16">
                  <a:extLst>
                    <a:ext uri="{FF2B5EF4-FFF2-40B4-BE49-F238E27FC236}">
                      <a16:creationId xmlns:a16="http://schemas.microsoft.com/office/drawing/2014/main" xmlns="" id="{BBCF136F-FF00-0842-95B5-ACA659A252DE}"/>
                    </a:ext>
                  </a:extLst>
                </p:cNvPr>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8BA8DA0E-E6B8-7F4E-A5E3-C3F4F62A0FD1}"/>
                    </a:ext>
                  </a:extLst>
                </p:cNvPr>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7AB87ABF-D40C-B540-B503-3F63D9961A01}"/>
                    </a:ext>
                  </a:extLst>
                </p:cNvPr>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30FCBFAB-4949-CC4A-BD60-7D93F92B9B94}"/>
                    </a:ext>
                  </a:extLst>
                </p:cNvPr>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651482C7-F70F-4C4A-88A8-DA8F0467BF26}"/>
                    </a:ext>
                  </a:extLst>
                </p:cNvPr>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xmlns="" id="{02AA9336-89D7-5C4F-BE07-84B2A9AD721F}"/>
                  </a:ext>
                </a:extLst>
              </p:cNvPr>
              <p:cNvSpPr txBox="1"/>
              <p:nvPr/>
            </p:nvSpPr>
            <p:spPr>
              <a:xfrm>
                <a:off x="5261207" y="5290031"/>
                <a:ext cx="1023950"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500 m</a:t>
                </a:r>
              </a:p>
            </p:txBody>
          </p:sp>
          <p:sp>
            <p:nvSpPr>
              <p:cNvPr id="29" name="TextBox 28">
                <a:extLst>
                  <a:ext uri="{FF2B5EF4-FFF2-40B4-BE49-F238E27FC236}">
                    <a16:creationId xmlns:a16="http://schemas.microsoft.com/office/drawing/2014/main" xmlns="" id="{16D9FB5A-CFB7-CA40-8A22-F59531E48A70}"/>
                  </a:ext>
                </a:extLst>
              </p:cNvPr>
              <p:cNvSpPr txBox="1"/>
              <p:nvPr/>
            </p:nvSpPr>
            <p:spPr>
              <a:xfrm>
                <a:off x="4779012" y="5290031"/>
                <a:ext cx="507260"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250</a:t>
                </a:r>
              </a:p>
            </p:txBody>
          </p:sp>
          <p:sp>
            <p:nvSpPr>
              <p:cNvPr id="30" name="TextBox 29">
                <a:extLst>
                  <a:ext uri="{FF2B5EF4-FFF2-40B4-BE49-F238E27FC236}">
                    <a16:creationId xmlns:a16="http://schemas.microsoft.com/office/drawing/2014/main" xmlns="" id="{D65A090C-6AD5-2F48-882D-B204B9E2A13D}"/>
                  </a:ext>
                </a:extLst>
              </p:cNvPr>
              <p:cNvSpPr txBox="1"/>
              <p:nvPr/>
            </p:nvSpPr>
            <p:spPr>
              <a:xfrm>
                <a:off x="4299999" y="5290031"/>
                <a:ext cx="233832"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0</a:t>
                </a:r>
              </a:p>
            </p:txBody>
          </p:sp>
        </p:grpSp>
        <p:sp>
          <p:nvSpPr>
            <p:cNvPr id="42" name="TextBox 41">
              <a:extLst>
                <a:ext uri="{FF2B5EF4-FFF2-40B4-BE49-F238E27FC236}">
                  <a16:creationId xmlns:a16="http://schemas.microsoft.com/office/drawing/2014/main" xmlns="" id="{BA894FBD-C89C-3D41-9182-00E08327D96C}"/>
                </a:ext>
              </a:extLst>
            </p:cNvPr>
            <p:cNvSpPr txBox="1"/>
            <p:nvPr/>
          </p:nvSpPr>
          <p:spPr>
            <a:xfrm>
              <a:off x="9520290" y="1758899"/>
              <a:ext cx="2273378" cy="738664"/>
            </a:xfrm>
            <a:prstGeom prst="rect">
              <a:avLst/>
            </a:prstGeom>
            <a:noFill/>
          </p:spPr>
          <p:txBody>
            <a:bodyPr wrap="none" rtlCol="0">
              <a:spAutoFit/>
            </a:bodyPr>
            <a:lstStyle/>
            <a:p>
              <a:pPr algn="r"/>
              <a:r>
                <a:rPr lang="en-US" sz="2400">
                  <a:solidFill>
                    <a:schemeClr val="bg1"/>
                  </a:solidFill>
                  <a:latin typeface="Century Gothic" panose="020B0502020202020204" pitchFamily="34" charset="0"/>
                </a:rPr>
                <a:t>Sentinel-2</a:t>
              </a:r>
            </a:p>
            <a:p>
              <a:pPr algn="r"/>
              <a:r>
                <a:rPr lang="en-US">
                  <a:solidFill>
                    <a:schemeClr val="bg1"/>
                  </a:solidFill>
                  <a:latin typeface="Century Gothic" panose="020B0502020202020204" pitchFamily="34" charset="0"/>
                </a:rPr>
                <a:t>February 17</a:t>
              </a:r>
              <a:r>
                <a:rPr lang="en-US" baseline="30000">
                  <a:solidFill>
                    <a:schemeClr val="bg1"/>
                  </a:solidFill>
                  <a:latin typeface="Century Gothic" panose="020B0502020202020204" pitchFamily="34" charset="0"/>
                </a:rPr>
                <a:t>th</a:t>
              </a:r>
              <a:r>
                <a:rPr lang="en-US">
                  <a:solidFill>
                    <a:schemeClr val="bg1"/>
                  </a:solidFill>
                  <a:latin typeface="Century Gothic" panose="020B0502020202020204" pitchFamily="34" charset="0"/>
                </a:rPr>
                <a:t>, 2020</a:t>
              </a:r>
              <a:endParaRPr lang="en-US" sz="1400">
                <a:solidFill>
                  <a:schemeClr val="bg1"/>
                </a:solidFill>
                <a:latin typeface="Century Gothic" panose="020B0502020202020204" pitchFamily="34" charset="0"/>
              </a:endParaRPr>
            </a:p>
          </p:txBody>
        </p:sp>
      </p:grpSp>
      <p:grpSp>
        <p:nvGrpSpPr>
          <p:cNvPr id="47" name="Group 46">
            <a:extLst>
              <a:ext uri="{FF2B5EF4-FFF2-40B4-BE49-F238E27FC236}">
                <a16:creationId xmlns:a16="http://schemas.microsoft.com/office/drawing/2014/main" xmlns="" id="{C54AD008-2876-E54F-AFDA-84717AD032B2}"/>
              </a:ext>
            </a:extLst>
          </p:cNvPr>
          <p:cNvGrpSpPr/>
          <p:nvPr/>
        </p:nvGrpSpPr>
        <p:grpSpPr>
          <a:xfrm>
            <a:off x="6291971" y="1711835"/>
            <a:ext cx="6015224" cy="3937151"/>
            <a:chOff x="222833" y="1758899"/>
            <a:chExt cx="6015224" cy="3937151"/>
          </a:xfrm>
        </p:grpSpPr>
        <p:pic>
          <p:nvPicPr>
            <p:cNvPr id="15" name="Picture 14" descr="A picture containing text, blurry, outdoor, image&#10;&#10;Description automatically generated">
              <a:extLst>
                <a:ext uri="{FF2B5EF4-FFF2-40B4-BE49-F238E27FC236}">
                  <a16:creationId xmlns:a16="http://schemas.microsoft.com/office/drawing/2014/main" xmlns="" id="{66580559-9E95-284E-87EF-F2313F3054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2833" y="1758899"/>
              <a:ext cx="5684011" cy="3937151"/>
            </a:xfrm>
            <a:prstGeom prst="rect">
              <a:avLst/>
            </a:prstGeom>
          </p:spPr>
        </p:pic>
        <p:grpSp>
          <p:nvGrpSpPr>
            <p:cNvPr id="32" name="Group 31">
              <a:extLst>
                <a:ext uri="{FF2B5EF4-FFF2-40B4-BE49-F238E27FC236}">
                  <a16:creationId xmlns:a16="http://schemas.microsoft.com/office/drawing/2014/main" xmlns="" id="{956F1E82-F06F-064E-A8DA-C78CE0A76599}"/>
                </a:ext>
              </a:extLst>
            </p:cNvPr>
            <p:cNvGrpSpPr/>
            <p:nvPr/>
          </p:nvGrpSpPr>
          <p:grpSpPr>
            <a:xfrm>
              <a:off x="4252899" y="5308843"/>
              <a:ext cx="1985158" cy="378536"/>
              <a:chOff x="4299999" y="5188494"/>
              <a:chExt cx="1985158" cy="378536"/>
            </a:xfrm>
          </p:grpSpPr>
          <p:grpSp>
            <p:nvGrpSpPr>
              <p:cNvPr id="33" name="Group 32">
                <a:extLst>
                  <a:ext uri="{FF2B5EF4-FFF2-40B4-BE49-F238E27FC236}">
                    <a16:creationId xmlns:a16="http://schemas.microsoft.com/office/drawing/2014/main" xmlns="" id="{F536E9F2-7AD3-5144-BE32-16B62F28805B}"/>
                  </a:ext>
                </a:extLst>
              </p:cNvPr>
              <p:cNvGrpSpPr/>
              <p:nvPr/>
            </p:nvGrpSpPr>
            <p:grpSpPr>
              <a:xfrm>
                <a:off x="4416915" y="5188494"/>
                <a:ext cx="1136150" cy="61912"/>
                <a:chOff x="376004" y="5260814"/>
                <a:chExt cx="1282700" cy="61912"/>
              </a:xfrm>
            </p:grpSpPr>
            <p:cxnSp>
              <p:nvCxnSpPr>
                <p:cNvPr id="37" name="Straight Connector 36">
                  <a:extLst>
                    <a:ext uri="{FF2B5EF4-FFF2-40B4-BE49-F238E27FC236}">
                      <a16:creationId xmlns:a16="http://schemas.microsoft.com/office/drawing/2014/main" xmlns="" id="{B90CBFAF-35F2-DE48-9120-AC5FC815231E}"/>
                    </a:ext>
                  </a:extLst>
                </p:cNvPr>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40CBC992-2D8E-B649-9929-88788AD6BA59}"/>
                    </a:ext>
                  </a:extLst>
                </p:cNvPr>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425C21E0-6523-7A43-A3C7-E100F0716ABA}"/>
                    </a:ext>
                  </a:extLst>
                </p:cNvPr>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559E96FF-B2A4-3141-AAEF-1D6B70F40A74}"/>
                    </a:ext>
                  </a:extLst>
                </p:cNvPr>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4F1AF087-B2F4-8E4F-8774-A2B8AF59FF76}"/>
                    </a:ext>
                  </a:extLst>
                </p:cNvPr>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xmlns="" id="{8014CB62-FC42-0B46-8E4F-089328C5C881}"/>
                  </a:ext>
                </a:extLst>
              </p:cNvPr>
              <p:cNvSpPr txBox="1"/>
              <p:nvPr/>
            </p:nvSpPr>
            <p:spPr>
              <a:xfrm>
                <a:off x="5261207" y="5290031"/>
                <a:ext cx="1023950"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500 m</a:t>
                </a:r>
              </a:p>
            </p:txBody>
          </p:sp>
          <p:sp>
            <p:nvSpPr>
              <p:cNvPr id="35" name="TextBox 34">
                <a:extLst>
                  <a:ext uri="{FF2B5EF4-FFF2-40B4-BE49-F238E27FC236}">
                    <a16:creationId xmlns:a16="http://schemas.microsoft.com/office/drawing/2014/main" xmlns="" id="{D1345728-4F4C-1949-930F-08C8ECF8F03D}"/>
                  </a:ext>
                </a:extLst>
              </p:cNvPr>
              <p:cNvSpPr txBox="1"/>
              <p:nvPr/>
            </p:nvSpPr>
            <p:spPr>
              <a:xfrm>
                <a:off x="4779012" y="5290031"/>
                <a:ext cx="507260"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250</a:t>
                </a:r>
              </a:p>
            </p:txBody>
          </p:sp>
          <p:sp>
            <p:nvSpPr>
              <p:cNvPr id="36" name="TextBox 35">
                <a:extLst>
                  <a:ext uri="{FF2B5EF4-FFF2-40B4-BE49-F238E27FC236}">
                    <a16:creationId xmlns:a16="http://schemas.microsoft.com/office/drawing/2014/main" xmlns="" id="{A26FC49E-62AA-4D4E-AB8D-3AF57DED692A}"/>
                  </a:ext>
                </a:extLst>
              </p:cNvPr>
              <p:cNvSpPr txBox="1"/>
              <p:nvPr/>
            </p:nvSpPr>
            <p:spPr>
              <a:xfrm>
                <a:off x="4299999" y="5290031"/>
                <a:ext cx="233832"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0</a:t>
                </a:r>
              </a:p>
            </p:txBody>
          </p:sp>
        </p:grpSp>
        <p:sp>
          <p:nvSpPr>
            <p:cNvPr id="43" name="TextBox 42">
              <a:extLst>
                <a:ext uri="{FF2B5EF4-FFF2-40B4-BE49-F238E27FC236}">
                  <a16:creationId xmlns:a16="http://schemas.microsoft.com/office/drawing/2014/main" xmlns="" id="{D46A0224-13DD-8741-B9D9-7873FC134149}"/>
                </a:ext>
              </a:extLst>
            </p:cNvPr>
            <p:cNvSpPr txBox="1"/>
            <p:nvPr/>
          </p:nvSpPr>
          <p:spPr>
            <a:xfrm>
              <a:off x="3291931" y="1763713"/>
              <a:ext cx="2390398" cy="738664"/>
            </a:xfrm>
            <a:prstGeom prst="rect">
              <a:avLst/>
            </a:prstGeom>
            <a:noFill/>
          </p:spPr>
          <p:txBody>
            <a:bodyPr wrap="none" rtlCol="0">
              <a:spAutoFit/>
            </a:bodyPr>
            <a:lstStyle/>
            <a:p>
              <a:pPr algn="r"/>
              <a:r>
                <a:rPr lang="en-US" sz="2400">
                  <a:solidFill>
                    <a:schemeClr val="bg1"/>
                  </a:solidFill>
                  <a:latin typeface="Century Gothic" panose="020B0502020202020204" pitchFamily="34" charset="0"/>
                </a:rPr>
                <a:t>Landsat 8</a:t>
              </a:r>
            </a:p>
            <a:p>
              <a:pPr algn="r"/>
              <a:r>
                <a:rPr lang="en-US">
                  <a:solidFill>
                    <a:schemeClr val="bg1"/>
                  </a:solidFill>
                  <a:latin typeface="Century Gothic" panose="020B0502020202020204" pitchFamily="34" charset="0"/>
                </a:rPr>
                <a:t>February 22</a:t>
              </a:r>
              <a:r>
                <a:rPr lang="en-US" baseline="30000">
                  <a:solidFill>
                    <a:schemeClr val="bg1"/>
                  </a:solidFill>
                  <a:latin typeface="Century Gothic" panose="020B0502020202020204" pitchFamily="34" charset="0"/>
                </a:rPr>
                <a:t>nd</a:t>
              </a:r>
              <a:r>
                <a:rPr lang="en-US">
                  <a:solidFill>
                    <a:schemeClr val="bg1"/>
                  </a:solidFill>
                  <a:latin typeface="Century Gothic" panose="020B0502020202020204" pitchFamily="34" charset="0"/>
                </a:rPr>
                <a:t> , 2020</a:t>
              </a:r>
              <a:endParaRPr lang="en-US" sz="1400">
                <a:solidFill>
                  <a:schemeClr val="bg1"/>
                </a:solidFill>
                <a:latin typeface="Century Gothic" panose="020B0502020202020204" pitchFamily="34" charset="0"/>
              </a:endParaRPr>
            </a:p>
          </p:txBody>
        </p:sp>
      </p:grpSp>
      <p:sp>
        <p:nvSpPr>
          <p:cNvPr id="46" name="Title 4">
            <a:extLst>
              <a:ext uri="{FF2B5EF4-FFF2-40B4-BE49-F238E27FC236}">
                <a16:creationId xmlns:a16="http://schemas.microsoft.com/office/drawing/2014/main" xmlns="" id="{DAA94573-2D23-7F42-81C2-99EDF8337F1F}"/>
              </a:ext>
            </a:extLst>
          </p:cNvPr>
          <p:cNvSpPr txBox="1">
            <a:spLocks/>
          </p:cNvSpPr>
          <p:nvPr/>
        </p:nvSpPr>
        <p:spPr>
          <a:xfrm>
            <a:off x="403004" y="631203"/>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Results </a:t>
            </a:r>
          </a:p>
          <a:p>
            <a:r>
              <a:rPr lang="en-US" sz="4000">
                <a:solidFill>
                  <a:srgbClr val="54AEB2"/>
                </a:solidFill>
                <a:latin typeface="Century Gothic" panose="020F0302020204030204"/>
              </a:rPr>
              <a:t>Resolution</a:t>
            </a:r>
          </a:p>
        </p:txBody>
      </p:sp>
      <p:pic>
        <p:nvPicPr>
          <p:cNvPr id="14" name="Graphic 2" descr="Map compass with solid fill">
            <a:extLst>
              <a:ext uri="{FF2B5EF4-FFF2-40B4-BE49-F238E27FC236}">
                <a16:creationId xmlns:a16="http://schemas.microsoft.com/office/drawing/2014/main" xmlns="" id="{C65AC91A-43C8-4192-AB06-4C2F749C88B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310004" y="1825862"/>
            <a:ext cx="433672" cy="418451"/>
          </a:xfrm>
          <a:prstGeom prst="rect">
            <a:avLst/>
          </a:prstGeom>
        </p:spPr>
      </p:pic>
    </p:spTree>
    <p:extLst>
      <p:ext uri="{BB962C8B-B14F-4D97-AF65-F5344CB8AC3E}">
        <p14:creationId xmlns:p14="http://schemas.microsoft.com/office/powerpoint/2010/main" val="472766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CD70782E-B978-486F-B18F-1DBD30AB43FC}"/>
              </a:ext>
            </a:extLst>
          </p:cNvPr>
          <p:cNvSpPr txBox="1">
            <a:spLocks/>
          </p:cNvSpPr>
          <p:nvPr/>
        </p:nvSpPr>
        <p:spPr>
          <a:xfrm>
            <a:off x="403004" y="631203"/>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Results </a:t>
            </a:r>
          </a:p>
          <a:p>
            <a:r>
              <a:rPr lang="en-US" sz="4000">
                <a:solidFill>
                  <a:srgbClr val="54AEB2"/>
                </a:solidFill>
                <a:latin typeface="Century Gothic" panose="020F0302020204030204"/>
              </a:rPr>
              <a:t>Mouth State</a:t>
            </a:r>
          </a:p>
        </p:txBody>
      </p:sp>
      <p:pic>
        <p:nvPicPr>
          <p:cNvPr id="5" name="Picture 4" descr="Map&#10;&#10;Description automatically generated">
            <a:extLst>
              <a:ext uri="{FF2B5EF4-FFF2-40B4-BE49-F238E27FC236}">
                <a16:creationId xmlns:a16="http://schemas.microsoft.com/office/drawing/2014/main" xmlns="" id="{3DB6CE19-BDB5-C647-9F79-8A5AB2D774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25283" y="376047"/>
            <a:ext cx="3480476" cy="3100227"/>
          </a:xfrm>
          <a:prstGeom prst="rect">
            <a:avLst/>
          </a:prstGeom>
          <a:ln>
            <a:solidFill>
              <a:srgbClr val="92D050"/>
            </a:solidFill>
          </a:ln>
        </p:spPr>
      </p:pic>
      <p:pic>
        <p:nvPicPr>
          <p:cNvPr id="6" name="Picture 5" descr="Map&#10;&#10;Description automatically generated">
            <a:extLst>
              <a:ext uri="{FF2B5EF4-FFF2-40B4-BE49-F238E27FC236}">
                <a16:creationId xmlns:a16="http://schemas.microsoft.com/office/drawing/2014/main" xmlns="" id="{CB1CD4F5-1380-834F-A708-58ABB8C087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85754" y="3640548"/>
            <a:ext cx="3517914" cy="3144096"/>
          </a:xfrm>
          <a:prstGeom prst="rect">
            <a:avLst/>
          </a:prstGeom>
        </p:spPr>
      </p:pic>
      <p:sp>
        <p:nvSpPr>
          <p:cNvPr id="10" name="Rectangle 9">
            <a:extLst>
              <a:ext uri="{FF2B5EF4-FFF2-40B4-BE49-F238E27FC236}">
                <a16:creationId xmlns:a16="http://schemas.microsoft.com/office/drawing/2014/main" xmlns="" id="{6E8A572F-AA97-2E41-BB61-FEF52875EAD8}"/>
              </a:ext>
            </a:extLst>
          </p:cNvPr>
          <p:cNvSpPr/>
          <p:nvPr/>
        </p:nvSpPr>
        <p:spPr>
          <a:xfrm>
            <a:off x="7925283" y="3640548"/>
            <a:ext cx="3478385" cy="3100227"/>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331D5D8C-A901-7A44-A42D-3778799F2226}"/>
              </a:ext>
            </a:extLst>
          </p:cNvPr>
          <p:cNvSpPr txBox="1"/>
          <p:nvPr/>
        </p:nvSpPr>
        <p:spPr>
          <a:xfrm>
            <a:off x="7907340" y="3634324"/>
            <a:ext cx="2345514" cy="369332"/>
          </a:xfrm>
          <a:prstGeom prst="rect">
            <a:avLst/>
          </a:prstGeom>
          <a:noFill/>
        </p:spPr>
        <p:txBody>
          <a:bodyPr wrap="none" rtlCol="0">
            <a:spAutoFit/>
          </a:bodyPr>
          <a:lstStyle/>
          <a:p>
            <a:r>
              <a:rPr lang="en-US" b="1">
                <a:solidFill>
                  <a:schemeClr val="tx1">
                    <a:lumMod val="75000"/>
                    <a:lumOff val="25000"/>
                  </a:schemeClr>
                </a:solidFill>
                <a:latin typeface="Century Gothic" panose="020B0502020202020204" pitchFamily="34" charset="0"/>
              </a:rPr>
              <a:t>February 17th, 2020</a:t>
            </a:r>
          </a:p>
        </p:txBody>
      </p:sp>
      <p:sp>
        <p:nvSpPr>
          <p:cNvPr id="12" name="TextBox 11">
            <a:extLst>
              <a:ext uri="{FF2B5EF4-FFF2-40B4-BE49-F238E27FC236}">
                <a16:creationId xmlns:a16="http://schemas.microsoft.com/office/drawing/2014/main" xmlns="" id="{E27AE67E-A578-5642-B571-4B8D85B67AB1}"/>
              </a:ext>
            </a:extLst>
          </p:cNvPr>
          <p:cNvSpPr txBox="1"/>
          <p:nvPr/>
        </p:nvSpPr>
        <p:spPr>
          <a:xfrm>
            <a:off x="7925283" y="328772"/>
            <a:ext cx="2217274" cy="369332"/>
          </a:xfrm>
          <a:prstGeom prst="rect">
            <a:avLst/>
          </a:prstGeom>
          <a:noFill/>
        </p:spPr>
        <p:txBody>
          <a:bodyPr wrap="none" rtlCol="0">
            <a:spAutoFit/>
          </a:bodyPr>
          <a:lstStyle/>
          <a:p>
            <a:r>
              <a:rPr lang="en-US" b="1">
                <a:solidFill>
                  <a:schemeClr val="tx1">
                    <a:lumMod val="75000"/>
                    <a:lumOff val="25000"/>
                  </a:schemeClr>
                </a:solidFill>
                <a:latin typeface="Century Gothic" panose="020B0502020202020204" pitchFamily="34" charset="0"/>
              </a:rPr>
              <a:t>February 7th, 2020</a:t>
            </a:r>
          </a:p>
        </p:txBody>
      </p:sp>
      <p:sp>
        <p:nvSpPr>
          <p:cNvPr id="13" name="Rectangle 12">
            <a:extLst>
              <a:ext uri="{FF2B5EF4-FFF2-40B4-BE49-F238E27FC236}">
                <a16:creationId xmlns:a16="http://schemas.microsoft.com/office/drawing/2014/main" xmlns="" id="{61F174DB-90D8-024F-B102-A6AC53CB9DB0}"/>
              </a:ext>
            </a:extLst>
          </p:cNvPr>
          <p:cNvSpPr/>
          <p:nvPr/>
        </p:nvSpPr>
        <p:spPr>
          <a:xfrm>
            <a:off x="7927374" y="328772"/>
            <a:ext cx="3478385" cy="3100227"/>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E1AB3284-6B1E-DB42-B76D-5972F9286BDA}"/>
              </a:ext>
            </a:extLst>
          </p:cNvPr>
          <p:cNvSpPr txBox="1"/>
          <p:nvPr/>
        </p:nvSpPr>
        <p:spPr>
          <a:xfrm>
            <a:off x="2245431" y="5475251"/>
            <a:ext cx="3232583" cy="646331"/>
          </a:xfrm>
          <a:prstGeom prst="rect">
            <a:avLst/>
          </a:prstGeom>
          <a:noFill/>
          <a:ln>
            <a:solidFill>
              <a:schemeClr val="tx1">
                <a:lumMod val="50000"/>
                <a:lumOff val="50000"/>
              </a:schemeClr>
            </a:solidFill>
          </a:ln>
        </p:spPr>
        <p:txBody>
          <a:bodyPr wrap="square" rtlCol="0">
            <a:spAutoFit/>
          </a:bodyPr>
          <a:lstStyle/>
          <a:p>
            <a:pPr algn="ctr"/>
            <a:r>
              <a:rPr lang="en-US" i="1">
                <a:solidFill>
                  <a:schemeClr val="tx1">
                    <a:lumMod val="75000"/>
                    <a:lumOff val="25000"/>
                  </a:schemeClr>
                </a:solidFill>
                <a:latin typeface="Century Gothic" panose="020B0502020202020204" pitchFamily="34" charset="0"/>
              </a:rPr>
              <a:t>    In situ data suggests breach event on 2/11/2020</a:t>
            </a:r>
          </a:p>
        </p:txBody>
      </p:sp>
      <p:sp>
        <p:nvSpPr>
          <p:cNvPr id="17" name="TextBox 16">
            <a:extLst>
              <a:ext uri="{FF2B5EF4-FFF2-40B4-BE49-F238E27FC236}">
                <a16:creationId xmlns:a16="http://schemas.microsoft.com/office/drawing/2014/main" xmlns="" id="{A68F35F1-A844-E74F-BE15-A107D435EABB}"/>
              </a:ext>
            </a:extLst>
          </p:cNvPr>
          <p:cNvSpPr txBox="1"/>
          <p:nvPr/>
        </p:nvSpPr>
        <p:spPr>
          <a:xfrm>
            <a:off x="2413302" y="5413696"/>
            <a:ext cx="485775" cy="707886"/>
          </a:xfrm>
          <a:prstGeom prst="rect">
            <a:avLst/>
          </a:prstGeom>
          <a:noFill/>
          <a:ln>
            <a:noFill/>
          </a:ln>
        </p:spPr>
        <p:txBody>
          <a:bodyPr wrap="square" rtlCol="0">
            <a:spAutoFit/>
          </a:bodyPr>
          <a:lstStyle/>
          <a:p>
            <a:r>
              <a:rPr lang="en-US" sz="4000" b="1">
                <a:solidFill>
                  <a:srgbClr val="54AEB2"/>
                </a:solidFill>
                <a:latin typeface="Century Gothic" panose="020B0502020202020204" pitchFamily="34" charset="0"/>
              </a:rPr>
              <a:t>*</a:t>
            </a:r>
          </a:p>
        </p:txBody>
      </p:sp>
      <p:sp>
        <p:nvSpPr>
          <p:cNvPr id="27" name="TextBox 26">
            <a:extLst>
              <a:ext uri="{FF2B5EF4-FFF2-40B4-BE49-F238E27FC236}">
                <a16:creationId xmlns:a16="http://schemas.microsoft.com/office/drawing/2014/main" xmlns="" id="{873D299E-3189-484D-833C-309257821808}"/>
              </a:ext>
            </a:extLst>
          </p:cNvPr>
          <p:cNvSpPr txBox="1"/>
          <p:nvPr/>
        </p:nvSpPr>
        <p:spPr>
          <a:xfrm>
            <a:off x="1597814" y="4478661"/>
            <a:ext cx="1066679"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Oct-19</a:t>
            </a:r>
          </a:p>
        </p:txBody>
      </p:sp>
      <p:sp>
        <p:nvSpPr>
          <p:cNvPr id="38" name="TextBox 37">
            <a:extLst>
              <a:ext uri="{FF2B5EF4-FFF2-40B4-BE49-F238E27FC236}">
                <a16:creationId xmlns:a16="http://schemas.microsoft.com/office/drawing/2014/main" xmlns="" id="{485AA21A-E3C9-934E-971B-D6E1C325CE7C}"/>
              </a:ext>
            </a:extLst>
          </p:cNvPr>
          <p:cNvSpPr txBox="1"/>
          <p:nvPr/>
        </p:nvSpPr>
        <p:spPr>
          <a:xfrm>
            <a:off x="2645435" y="4478661"/>
            <a:ext cx="1069848" cy="365760"/>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Nov-19</a:t>
            </a:r>
          </a:p>
        </p:txBody>
      </p:sp>
      <p:sp>
        <p:nvSpPr>
          <p:cNvPr id="39" name="TextBox 38">
            <a:extLst>
              <a:ext uri="{FF2B5EF4-FFF2-40B4-BE49-F238E27FC236}">
                <a16:creationId xmlns:a16="http://schemas.microsoft.com/office/drawing/2014/main" xmlns="" id="{BE160A50-9E32-CC44-A0E9-16DFBA2C3396}"/>
              </a:ext>
            </a:extLst>
          </p:cNvPr>
          <p:cNvSpPr txBox="1"/>
          <p:nvPr/>
        </p:nvSpPr>
        <p:spPr>
          <a:xfrm>
            <a:off x="3685133" y="4478661"/>
            <a:ext cx="1069848" cy="365760"/>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Dec-19</a:t>
            </a:r>
          </a:p>
        </p:txBody>
      </p:sp>
      <p:sp>
        <p:nvSpPr>
          <p:cNvPr id="40" name="TextBox 39">
            <a:extLst>
              <a:ext uri="{FF2B5EF4-FFF2-40B4-BE49-F238E27FC236}">
                <a16:creationId xmlns:a16="http://schemas.microsoft.com/office/drawing/2014/main" xmlns="" id="{8488B6A0-4655-FA48-9020-511C5DB26010}"/>
              </a:ext>
            </a:extLst>
          </p:cNvPr>
          <p:cNvSpPr txBox="1"/>
          <p:nvPr/>
        </p:nvSpPr>
        <p:spPr>
          <a:xfrm>
            <a:off x="4755558" y="4478661"/>
            <a:ext cx="1069848" cy="365760"/>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Jan-20</a:t>
            </a:r>
          </a:p>
        </p:txBody>
      </p:sp>
      <p:sp>
        <p:nvSpPr>
          <p:cNvPr id="41" name="TextBox 40">
            <a:extLst>
              <a:ext uri="{FF2B5EF4-FFF2-40B4-BE49-F238E27FC236}">
                <a16:creationId xmlns:a16="http://schemas.microsoft.com/office/drawing/2014/main" xmlns="" id="{A9EF5A70-BB60-E14E-99D5-9DB693124C08}"/>
              </a:ext>
            </a:extLst>
          </p:cNvPr>
          <p:cNvSpPr txBox="1"/>
          <p:nvPr/>
        </p:nvSpPr>
        <p:spPr>
          <a:xfrm>
            <a:off x="5825983" y="4478661"/>
            <a:ext cx="1069848" cy="365760"/>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Feb-20</a:t>
            </a:r>
          </a:p>
        </p:txBody>
      </p:sp>
      <p:grpSp>
        <p:nvGrpSpPr>
          <p:cNvPr id="37" name="Group 36">
            <a:extLst>
              <a:ext uri="{FF2B5EF4-FFF2-40B4-BE49-F238E27FC236}">
                <a16:creationId xmlns:a16="http://schemas.microsoft.com/office/drawing/2014/main" xmlns="" id="{52976313-D387-1144-8128-C0FD16AC5202}"/>
              </a:ext>
            </a:extLst>
          </p:cNvPr>
          <p:cNvGrpSpPr/>
          <p:nvPr/>
        </p:nvGrpSpPr>
        <p:grpSpPr>
          <a:xfrm>
            <a:off x="341904" y="1721881"/>
            <a:ext cx="6885856" cy="3027476"/>
            <a:chOff x="615614" y="1752312"/>
            <a:chExt cx="6885856" cy="3027476"/>
          </a:xfrm>
        </p:grpSpPr>
        <p:grpSp>
          <p:nvGrpSpPr>
            <p:cNvPr id="36" name="Group 35">
              <a:extLst>
                <a:ext uri="{FF2B5EF4-FFF2-40B4-BE49-F238E27FC236}">
                  <a16:creationId xmlns:a16="http://schemas.microsoft.com/office/drawing/2014/main" xmlns="" id="{C70E753F-0DF1-B341-8ED2-690FB51F7EEA}"/>
                </a:ext>
              </a:extLst>
            </p:cNvPr>
            <p:cNvGrpSpPr/>
            <p:nvPr/>
          </p:nvGrpSpPr>
          <p:grpSpPr>
            <a:xfrm>
              <a:off x="615614" y="1752312"/>
              <a:ext cx="6885856" cy="3027476"/>
              <a:chOff x="615614" y="1752312"/>
              <a:chExt cx="6885856" cy="3027476"/>
            </a:xfrm>
          </p:grpSpPr>
          <p:grpSp>
            <p:nvGrpSpPr>
              <p:cNvPr id="33" name="Group 32">
                <a:extLst>
                  <a:ext uri="{FF2B5EF4-FFF2-40B4-BE49-F238E27FC236}">
                    <a16:creationId xmlns:a16="http://schemas.microsoft.com/office/drawing/2014/main" xmlns="" id="{9A34D5B2-70E6-C249-B246-AFF91ABAAEFC}"/>
                  </a:ext>
                </a:extLst>
              </p:cNvPr>
              <p:cNvGrpSpPr/>
              <p:nvPr/>
            </p:nvGrpSpPr>
            <p:grpSpPr>
              <a:xfrm>
                <a:off x="615614" y="2184396"/>
                <a:ext cx="6885856" cy="2595392"/>
                <a:chOff x="547401" y="1926417"/>
                <a:chExt cx="6885856" cy="2595392"/>
              </a:xfrm>
            </p:grpSpPr>
            <p:pic>
              <p:nvPicPr>
                <p:cNvPr id="22" name="Picture 21" descr="Chart, line chart&#10;&#10;Description automatically generated">
                  <a:extLst>
                    <a:ext uri="{FF2B5EF4-FFF2-40B4-BE49-F238E27FC236}">
                      <a16:creationId xmlns:a16="http://schemas.microsoft.com/office/drawing/2014/main" xmlns="" id="{3195C115-89C9-9346-B14A-DD9923EC43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59176" y="2159234"/>
                  <a:ext cx="5974081" cy="2106167"/>
                </a:xfrm>
                <a:prstGeom prst="rect">
                  <a:avLst/>
                </a:prstGeom>
              </p:spPr>
            </p:pic>
            <p:sp>
              <p:nvSpPr>
                <p:cNvPr id="24" name="TextBox 23">
                  <a:extLst>
                    <a:ext uri="{FF2B5EF4-FFF2-40B4-BE49-F238E27FC236}">
                      <a16:creationId xmlns:a16="http://schemas.microsoft.com/office/drawing/2014/main" xmlns="" id="{8A342B0F-E80F-FD45-9AF3-82DDD19DEC30}"/>
                    </a:ext>
                  </a:extLst>
                </p:cNvPr>
                <p:cNvSpPr txBox="1"/>
                <p:nvPr/>
              </p:nvSpPr>
              <p:spPr>
                <a:xfrm>
                  <a:off x="547401" y="1926417"/>
                  <a:ext cx="971741" cy="646331"/>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Mouth </a:t>
                  </a:r>
                </a:p>
                <a:p>
                  <a:r>
                    <a:rPr lang="en-US">
                      <a:solidFill>
                        <a:schemeClr val="tx1">
                          <a:lumMod val="75000"/>
                          <a:lumOff val="25000"/>
                        </a:schemeClr>
                      </a:solidFill>
                      <a:latin typeface="Century Gothic" panose="020B0502020202020204" pitchFamily="34" charset="0"/>
                    </a:rPr>
                    <a:t>Closed</a:t>
                  </a:r>
                </a:p>
              </p:txBody>
            </p:sp>
            <p:sp>
              <p:nvSpPr>
                <p:cNvPr id="25" name="TextBox 24">
                  <a:extLst>
                    <a:ext uri="{FF2B5EF4-FFF2-40B4-BE49-F238E27FC236}">
                      <a16:creationId xmlns:a16="http://schemas.microsoft.com/office/drawing/2014/main" xmlns="" id="{092FFB9F-D9B7-F146-8518-81D003736A70}"/>
                    </a:ext>
                  </a:extLst>
                </p:cNvPr>
                <p:cNvSpPr txBox="1"/>
                <p:nvPr/>
              </p:nvSpPr>
              <p:spPr>
                <a:xfrm>
                  <a:off x="583939" y="3875478"/>
                  <a:ext cx="907621" cy="646331"/>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Mouth</a:t>
                  </a:r>
                </a:p>
                <a:p>
                  <a:r>
                    <a:rPr lang="en-US">
                      <a:solidFill>
                        <a:schemeClr val="tx1">
                          <a:lumMod val="75000"/>
                          <a:lumOff val="25000"/>
                        </a:schemeClr>
                      </a:solidFill>
                      <a:latin typeface="Century Gothic" panose="020B0502020202020204" pitchFamily="34" charset="0"/>
                    </a:rPr>
                    <a:t>Open</a:t>
                  </a:r>
                </a:p>
              </p:txBody>
            </p:sp>
          </p:grpSp>
          <p:sp>
            <p:nvSpPr>
              <p:cNvPr id="34" name="Oval 33">
                <a:extLst>
                  <a:ext uri="{FF2B5EF4-FFF2-40B4-BE49-F238E27FC236}">
                    <a16:creationId xmlns:a16="http://schemas.microsoft.com/office/drawing/2014/main" xmlns="" id="{700813D6-4F9F-7143-94D4-5CC88BC01EF8}"/>
                  </a:ext>
                </a:extLst>
              </p:cNvPr>
              <p:cNvSpPr/>
              <p:nvPr/>
            </p:nvSpPr>
            <p:spPr>
              <a:xfrm>
                <a:off x="6293443" y="1870077"/>
                <a:ext cx="132832" cy="13546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xmlns="" id="{7F0FD76A-B473-C949-9E95-1F02A863320C}"/>
                  </a:ext>
                </a:extLst>
              </p:cNvPr>
              <p:cNvSpPr txBox="1"/>
              <p:nvPr/>
            </p:nvSpPr>
            <p:spPr>
              <a:xfrm>
                <a:off x="6445280" y="1752312"/>
                <a:ext cx="917239" cy="369332"/>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Image</a:t>
                </a:r>
              </a:p>
            </p:txBody>
          </p:sp>
        </p:grpSp>
        <p:sp>
          <p:nvSpPr>
            <p:cNvPr id="8" name="Oval 7">
              <a:extLst>
                <a:ext uri="{FF2B5EF4-FFF2-40B4-BE49-F238E27FC236}">
                  <a16:creationId xmlns:a16="http://schemas.microsoft.com/office/drawing/2014/main" xmlns="" id="{A35E5551-BB0D-C443-B8C7-CB3BF2E730C0}"/>
                </a:ext>
              </a:extLst>
            </p:cNvPr>
            <p:cNvSpPr/>
            <p:nvPr/>
          </p:nvSpPr>
          <p:spPr>
            <a:xfrm>
              <a:off x="6598788" y="2316146"/>
              <a:ext cx="355600" cy="330200"/>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A13566D0-1BFD-DC43-B1B4-8A0A40205ECC}"/>
                </a:ext>
              </a:extLst>
            </p:cNvPr>
            <p:cNvSpPr/>
            <p:nvPr/>
          </p:nvSpPr>
          <p:spPr>
            <a:xfrm>
              <a:off x="6903900" y="4250623"/>
              <a:ext cx="355600" cy="330200"/>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C995C86C-6AD2-7240-9D95-4E9305F7107D}"/>
                </a:ext>
              </a:extLst>
            </p:cNvPr>
            <p:cNvSpPr txBox="1"/>
            <p:nvPr/>
          </p:nvSpPr>
          <p:spPr>
            <a:xfrm>
              <a:off x="6711500" y="3102645"/>
              <a:ext cx="485775" cy="1015663"/>
            </a:xfrm>
            <a:prstGeom prst="rect">
              <a:avLst/>
            </a:prstGeom>
            <a:noFill/>
            <a:ln>
              <a:noFill/>
            </a:ln>
          </p:spPr>
          <p:txBody>
            <a:bodyPr wrap="square" rtlCol="0">
              <a:spAutoFit/>
            </a:bodyPr>
            <a:lstStyle/>
            <a:p>
              <a:r>
                <a:rPr lang="en-US" sz="6000" b="1">
                  <a:solidFill>
                    <a:srgbClr val="54AEB2"/>
                  </a:solidFill>
                  <a:latin typeface="Century Gothic" panose="020B0502020202020204" pitchFamily="34" charset="0"/>
                </a:rPr>
                <a:t>*</a:t>
              </a:r>
            </a:p>
          </p:txBody>
        </p:sp>
      </p:grpSp>
      <p:pic>
        <p:nvPicPr>
          <p:cNvPr id="75" name="Graphic 74" descr="Map compass with solid fill">
            <a:extLst>
              <a:ext uri="{FF2B5EF4-FFF2-40B4-BE49-F238E27FC236}">
                <a16:creationId xmlns:a16="http://schemas.microsoft.com/office/drawing/2014/main" xmlns="" id="{438B37E5-2AAF-B445-9E24-6E09D46D235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7996733" y="6287528"/>
            <a:ext cx="433672" cy="418451"/>
          </a:xfrm>
          <a:prstGeom prst="rect">
            <a:avLst/>
          </a:prstGeom>
        </p:spPr>
      </p:pic>
      <p:grpSp>
        <p:nvGrpSpPr>
          <p:cNvPr id="76" name="Group 75">
            <a:extLst>
              <a:ext uri="{FF2B5EF4-FFF2-40B4-BE49-F238E27FC236}">
                <a16:creationId xmlns:a16="http://schemas.microsoft.com/office/drawing/2014/main" xmlns="" id="{71A2BC2F-4A60-454F-AA7A-CF4C0E4E737B}"/>
              </a:ext>
            </a:extLst>
          </p:cNvPr>
          <p:cNvGrpSpPr/>
          <p:nvPr/>
        </p:nvGrpSpPr>
        <p:grpSpPr>
          <a:xfrm>
            <a:off x="9954102" y="6379284"/>
            <a:ext cx="1792152" cy="361491"/>
            <a:chOff x="4259629" y="5188494"/>
            <a:chExt cx="1771466" cy="369488"/>
          </a:xfrm>
        </p:grpSpPr>
        <p:grpSp>
          <p:nvGrpSpPr>
            <p:cNvPr id="81" name="Group 80">
              <a:extLst>
                <a:ext uri="{FF2B5EF4-FFF2-40B4-BE49-F238E27FC236}">
                  <a16:creationId xmlns:a16="http://schemas.microsoft.com/office/drawing/2014/main" xmlns="" id="{53AB3A50-E31D-294C-BE7A-44DB975DAE0B}"/>
                </a:ext>
              </a:extLst>
            </p:cNvPr>
            <p:cNvGrpSpPr/>
            <p:nvPr/>
          </p:nvGrpSpPr>
          <p:grpSpPr>
            <a:xfrm>
              <a:off x="4416915" y="5188494"/>
              <a:ext cx="1136150" cy="61912"/>
              <a:chOff x="376004" y="5260814"/>
              <a:chExt cx="1282700" cy="61912"/>
            </a:xfrm>
          </p:grpSpPr>
          <p:cxnSp>
            <p:nvCxnSpPr>
              <p:cNvPr id="85" name="Straight Connector 84">
                <a:extLst>
                  <a:ext uri="{FF2B5EF4-FFF2-40B4-BE49-F238E27FC236}">
                    <a16:creationId xmlns:a16="http://schemas.microsoft.com/office/drawing/2014/main" xmlns="" id="{7F18A9D8-049B-4A44-B618-192333F1DB55}"/>
                  </a:ext>
                </a:extLst>
              </p:cNvPr>
              <p:cNvCxnSpPr>
                <a:cxnSpLocks/>
              </p:cNvCxnSpPr>
              <p:nvPr/>
            </p:nvCxnSpPr>
            <p:spPr>
              <a:xfrm>
                <a:off x="376004" y="5291770"/>
                <a:ext cx="6413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xmlns="" id="{DC8F14C3-844A-664D-900B-57263823EBA2}"/>
                  </a:ext>
                </a:extLst>
              </p:cNvPr>
              <p:cNvCxnSpPr>
                <a:cxnSpLocks/>
              </p:cNvCxnSpPr>
              <p:nvPr/>
            </p:nvCxnSpPr>
            <p:spPr>
              <a:xfrm>
                <a:off x="1017354" y="5291770"/>
                <a:ext cx="6413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A53E804B-7B19-FD48-B14E-C9C692284E69}"/>
                  </a:ext>
                </a:extLst>
              </p:cNvPr>
              <p:cNvCxnSpPr>
                <a:cxnSpLocks/>
              </p:cNvCxnSpPr>
              <p:nvPr/>
            </p:nvCxnSpPr>
            <p:spPr>
              <a:xfrm>
                <a:off x="1017354" y="5260814"/>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9C695F71-C20C-7F46-8E94-1B200C9D58F4}"/>
                  </a:ext>
                </a:extLst>
              </p:cNvPr>
              <p:cNvCxnSpPr>
                <a:cxnSpLocks/>
              </p:cNvCxnSpPr>
              <p:nvPr/>
            </p:nvCxnSpPr>
            <p:spPr>
              <a:xfrm>
                <a:off x="1653382" y="5263195"/>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06FA3A8B-30EF-E04D-A325-B14953216735}"/>
                  </a:ext>
                </a:extLst>
              </p:cNvPr>
              <p:cNvCxnSpPr>
                <a:cxnSpLocks/>
              </p:cNvCxnSpPr>
              <p:nvPr/>
            </p:nvCxnSpPr>
            <p:spPr>
              <a:xfrm>
                <a:off x="376004" y="5263195"/>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xmlns="" id="{9B705B17-696C-5F47-B490-91BAAB687B5F}"/>
                </a:ext>
              </a:extLst>
            </p:cNvPr>
            <p:cNvSpPr txBox="1"/>
            <p:nvPr/>
          </p:nvSpPr>
          <p:spPr>
            <a:xfrm>
              <a:off x="5285605" y="5272453"/>
              <a:ext cx="745490" cy="283127"/>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1.0</a:t>
              </a:r>
              <a:endParaRPr lang="en-US" sz="2000" b="1">
                <a:solidFill>
                  <a:schemeClr val="tx1">
                    <a:lumMod val="75000"/>
                    <a:lumOff val="25000"/>
                  </a:schemeClr>
                </a:solidFill>
              </a:endParaRPr>
            </a:p>
          </p:txBody>
        </p:sp>
        <p:sp>
          <p:nvSpPr>
            <p:cNvPr id="83" name="TextBox 82">
              <a:extLst>
                <a:ext uri="{FF2B5EF4-FFF2-40B4-BE49-F238E27FC236}">
                  <a16:creationId xmlns:a16="http://schemas.microsoft.com/office/drawing/2014/main" xmlns="" id="{A9570990-F8EA-0A42-865E-804029F4D169}"/>
                </a:ext>
              </a:extLst>
            </p:cNvPr>
            <p:cNvSpPr txBox="1"/>
            <p:nvPr/>
          </p:nvSpPr>
          <p:spPr>
            <a:xfrm>
              <a:off x="4790539" y="5272453"/>
              <a:ext cx="450568" cy="283127"/>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0.5</a:t>
              </a:r>
              <a:endParaRPr lang="en-US" sz="1400" b="1">
                <a:solidFill>
                  <a:schemeClr val="tx1">
                    <a:lumMod val="75000"/>
                    <a:lumOff val="25000"/>
                  </a:schemeClr>
                </a:solidFill>
                <a:latin typeface="Century Gothic" panose="020B0502020202020204" pitchFamily="34" charset="0"/>
              </a:endParaRPr>
            </a:p>
          </p:txBody>
        </p:sp>
        <p:sp>
          <p:nvSpPr>
            <p:cNvPr id="84" name="TextBox 83">
              <a:extLst>
                <a:ext uri="{FF2B5EF4-FFF2-40B4-BE49-F238E27FC236}">
                  <a16:creationId xmlns:a16="http://schemas.microsoft.com/office/drawing/2014/main" xmlns="" id="{443757F5-E76D-1247-9608-5DDF59A5C50F}"/>
                </a:ext>
              </a:extLst>
            </p:cNvPr>
            <p:cNvSpPr txBox="1"/>
            <p:nvPr/>
          </p:nvSpPr>
          <p:spPr>
            <a:xfrm>
              <a:off x="4259629" y="5243396"/>
              <a:ext cx="586180" cy="314586"/>
            </a:xfrm>
            <a:prstGeom prst="rect">
              <a:avLst/>
            </a:prstGeom>
            <a:noFill/>
          </p:spPr>
          <p:txBody>
            <a:bodyPr wrap="square" lIns="91440" tIns="45720" rIns="91440" bIns="45720" rtlCol="0" anchor="t">
              <a:spAutoFit/>
            </a:bodyPr>
            <a:lstStyle/>
            <a:p>
              <a:r>
                <a:rPr lang="en-US" sz="1200" b="1">
                  <a:solidFill>
                    <a:schemeClr val="tx1">
                      <a:lumMod val="75000"/>
                      <a:lumOff val="25000"/>
                    </a:schemeClr>
                  </a:solidFill>
                  <a:latin typeface="Century Gothic"/>
                </a:rPr>
                <a:t>0 km</a:t>
              </a:r>
              <a:r>
                <a:rPr lang="en-US" sz="1400" b="1">
                  <a:solidFill>
                    <a:schemeClr val="tx1">
                      <a:lumMod val="75000"/>
                      <a:lumOff val="25000"/>
                    </a:schemeClr>
                  </a:solidFill>
                  <a:latin typeface="Century Gothic"/>
                </a:rPr>
                <a:t> </a:t>
              </a:r>
              <a:endParaRPr lang="en-US" sz="1400" b="1">
                <a:solidFill>
                  <a:schemeClr val="tx1">
                    <a:lumMod val="75000"/>
                    <a:lumOff val="25000"/>
                  </a:schemeClr>
                </a:solidFill>
                <a:latin typeface="Century Gothic" panose="020B0502020202020204" pitchFamily="34" charset="0"/>
              </a:endParaRPr>
            </a:p>
          </p:txBody>
        </p:sp>
      </p:grpSp>
      <p:grpSp>
        <p:nvGrpSpPr>
          <p:cNvPr id="107" name="Group 106">
            <a:extLst>
              <a:ext uri="{FF2B5EF4-FFF2-40B4-BE49-F238E27FC236}">
                <a16:creationId xmlns:a16="http://schemas.microsoft.com/office/drawing/2014/main" xmlns="" id="{9B62459D-63B3-1F4E-8D3B-FF3209031C74}"/>
              </a:ext>
            </a:extLst>
          </p:cNvPr>
          <p:cNvGrpSpPr/>
          <p:nvPr/>
        </p:nvGrpSpPr>
        <p:grpSpPr>
          <a:xfrm>
            <a:off x="9954100" y="2969313"/>
            <a:ext cx="1786713" cy="439681"/>
            <a:chOff x="10211531" y="2801068"/>
            <a:chExt cx="1786713" cy="439681"/>
          </a:xfrm>
        </p:grpSpPr>
        <p:grpSp>
          <p:nvGrpSpPr>
            <p:cNvPr id="108" name="Group 107">
              <a:extLst>
                <a:ext uri="{FF2B5EF4-FFF2-40B4-BE49-F238E27FC236}">
                  <a16:creationId xmlns:a16="http://schemas.microsoft.com/office/drawing/2014/main" xmlns="" id="{5110C449-149D-6249-83C7-A0DEA447DB4E}"/>
                </a:ext>
              </a:extLst>
            </p:cNvPr>
            <p:cNvGrpSpPr/>
            <p:nvPr/>
          </p:nvGrpSpPr>
          <p:grpSpPr>
            <a:xfrm>
              <a:off x="10211531" y="2962411"/>
              <a:ext cx="1786713" cy="278338"/>
              <a:chOff x="9851866" y="3109651"/>
              <a:chExt cx="1786713" cy="278338"/>
            </a:xfrm>
          </p:grpSpPr>
          <p:pic>
            <p:nvPicPr>
              <p:cNvPr id="110" name="Picture 109" descr="Background pattern&#10;&#10;Description automatically generated">
                <a:extLst>
                  <a:ext uri="{FF2B5EF4-FFF2-40B4-BE49-F238E27FC236}">
                    <a16:creationId xmlns:a16="http://schemas.microsoft.com/office/drawing/2014/main" xmlns="" id="{83D2BB66-7C9C-224F-ABE2-6760CAA2D99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flipV="1">
                <a:off x="10253978" y="3200953"/>
                <a:ext cx="710663" cy="97019"/>
              </a:xfrm>
              <a:prstGeom prst="rect">
                <a:avLst/>
              </a:prstGeom>
            </p:spPr>
          </p:pic>
          <p:sp>
            <p:nvSpPr>
              <p:cNvPr id="111" name="TextBox 110">
                <a:extLst>
                  <a:ext uri="{FF2B5EF4-FFF2-40B4-BE49-F238E27FC236}">
                    <a16:creationId xmlns:a16="http://schemas.microsoft.com/office/drawing/2014/main" xmlns="" id="{8687D082-5B7C-5D4F-B8D6-0EBDE78DCD7A}"/>
                  </a:ext>
                </a:extLst>
              </p:cNvPr>
              <p:cNvSpPr txBox="1"/>
              <p:nvPr/>
            </p:nvSpPr>
            <p:spPr>
              <a:xfrm>
                <a:off x="9851866" y="3109651"/>
                <a:ext cx="736995" cy="276999"/>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-0.8</a:t>
                </a:r>
                <a:endParaRPr lang="en-US" b="1">
                  <a:solidFill>
                    <a:schemeClr val="bg2">
                      <a:lumMod val="25000"/>
                    </a:schemeClr>
                  </a:solidFill>
                </a:endParaRPr>
              </a:p>
            </p:txBody>
          </p:sp>
          <p:sp>
            <p:nvSpPr>
              <p:cNvPr id="112" name="TextBox 111">
                <a:extLst>
                  <a:ext uri="{FF2B5EF4-FFF2-40B4-BE49-F238E27FC236}">
                    <a16:creationId xmlns:a16="http://schemas.microsoft.com/office/drawing/2014/main" xmlns="" id="{76876F51-154E-EA42-9F8D-42CD113845CA}"/>
                  </a:ext>
                </a:extLst>
              </p:cNvPr>
              <p:cNvSpPr txBox="1"/>
              <p:nvPr/>
            </p:nvSpPr>
            <p:spPr>
              <a:xfrm>
                <a:off x="10901584" y="3110990"/>
                <a:ext cx="736995" cy="276999"/>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0.8</a:t>
                </a:r>
                <a:endParaRPr lang="en-US" b="1">
                  <a:solidFill>
                    <a:schemeClr val="bg2">
                      <a:lumMod val="25000"/>
                    </a:schemeClr>
                  </a:solidFill>
                </a:endParaRPr>
              </a:p>
            </p:txBody>
          </p:sp>
        </p:grpSp>
        <p:sp>
          <p:nvSpPr>
            <p:cNvPr id="109" name="TextBox 108">
              <a:extLst>
                <a:ext uri="{FF2B5EF4-FFF2-40B4-BE49-F238E27FC236}">
                  <a16:creationId xmlns:a16="http://schemas.microsoft.com/office/drawing/2014/main" xmlns="" id="{384EAFB9-DE75-AB40-B702-91BBCD5A93FE}"/>
                </a:ext>
              </a:extLst>
            </p:cNvPr>
            <p:cNvSpPr txBox="1"/>
            <p:nvPr/>
          </p:nvSpPr>
          <p:spPr>
            <a:xfrm>
              <a:off x="11065039" y="2801068"/>
              <a:ext cx="736995" cy="276999"/>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NDWI</a:t>
              </a:r>
              <a:endParaRPr lang="en-US" b="1">
                <a:solidFill>
                  <a:schemeClr val="bg2">
                    <a:lumMod val="25000"/>
                  </a:schemeClr>
                </a:solidFill>
              </a:endParaRPr>
            </a:p>
          </p:txBody>
        </p:sp>
      </p:grpSp>
    </p:spTree>
    <p:extLst>
      <p:ext uri="{BB962C8B-B14F-4D97-AF65-F5344CB8AC3E}">
        <p14:creationId xmlns:p14="http://schemas.microsoft.com/office/powerpoint/2010/main" val="2443458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xmlns="" id="{B4E70188-3207-7A41-81DC-773D5ED2DB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71773" y="1609698"/>
            <a:ext cx="5774741" cy="3280486"/>
          </a:xfrm>
          <a:prstGeom prst="rect">
            <a:avLst/>
          </a:prstGeom>
        </p:spPr>
      </p:pic>
      <p:pic>
        <p:nvPicPr>
          <p:cNvPr id="11" name="Picture 10" descr="Map&#10;&#10;Description automatically generated">
            <a:extLst>
              <a:ext uri="{FF2B5EF4-FFF2-40B4-BE49-F238E27FC236}">
                <a16:creationId xmlns:a16="http://schemas.microsoft.com/office/drawing/2014/main" xmlns="" id="{9EF85C08-75B0-9248-9E60-F727BD785D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8622" y="1612892"/>
            <a:ext cx="5731042" cy="3302173"/>
          </a:xfrm>
          <a:prstGeom prst="rect">
            <a:avLst/>
          </a:prstGeom>
        </p:spPr>
      </p:pic>
      <p:sp>
        <p:nvSpPr>
          <p:cNvPr id="13" name="TextBox 12">
            <a:extLst>
              <a:ext uri="{FF2B5EF4-FFF2-40B4-BE49-F238E27FC236}">
                <a16:creationId xmlns:a16="http://schemas.microsoft.com/office/drawing/2014/main" xmlns="" id="{A94AF70C-9DC4-654D-9031-BED289DDDF35}"/>
              </a:ext>
            </a:extLst>
          </p:cNvPr>
          <p:cNvSpPr txBox="1"/>
          <p:nvPr/>
        </p:nvSpPr>
        <p:spPr>
          <a:xfrm>
            <a:off x="3720405" y="1618575"/>
            <a:ext cx="2209259" cy="646331"/>
          </a:xfrm>
          <a:prstGeom prst="rect">
            <a:avLst/>
          </a:prstGeom>
          <a:noFill/>
        </p:spPr>
        <p:txBody>
          <a:bodyPr wrap="none" rtlCol="0">
            <a:spAutoFit/>
          </a:bodyPr>
          <a:lstStyle/>
          <a:p>
            <a:pPr algn="r"/>
            <a:r>
              <a:rPr lang="en-US">
                <a:solidFill>
                  <a:schemeClr val="tx1">
                    <a:lumMod val="75000"/>
                    <a:lumOff val="25000"/>
                  </a:schemeClr>
                </a:solidFill>
                <a:latin typeface="Century Gothic" panose="020B0502020202020204" pitchFamily="34" charset="0"/>
              </a:rPr>
              <a:t>February  7</a:t>
            </a:r>
            <a:r>
              <a:rPr lang="en-US" baseline="30000">
                <a:solidFill>
                  <a:schemeClr val="tx1">
                    <a:lumMod val="75000"/>
                    <a:lumOff val="25000"/>
                  </a:schemeClr>
                </a:solidFill>
                <a:latin typeface="Century Gothic" panose="020B0502020202020204" pitchFamily="34" charset="0"/>
              </a:rPr>
              <a:t>th</a:t>
            </a:r>
            <a:r>
              <a:rPr lang="en-US">
                <a:solidFill>
                  <a:schemeClr val="tx1">
                    <a:lumMod val="75000"/>
                    <a:lumOff val="25000"/>
                  </a:schemeClr>
                </a:solidFill>
                <a:latin typeface="Century Gothic" panose="020B0502020202020204" pitchFamily="34" charset="0"/>
              </a:rPr>
              <a:t>, 2020</a:t>
            </a:r>
          </a:p>
          <a:p>
            <a:pPr algn="r"/>
            <a:r>
              <a:rPr lang="en-US" b="1">
                <a:solidFill>
                  <a:schemeClr val="tx1">
                    <a:lumMod val="75000"/>
                    <a:lumOff val="25000"/>
                  </a:schemeClr>
                </a:solidFill>
                <a:latin typeface="Century Gothic" panose="020B0502020202020204" pitchFamily="34" charset="0"/>
              </a:rPr>
              <a:t>Closed</a:t>
            </a:r>
          </a:p>
        </p:txBody>
      </p:sp>
      <p:sp>
        <p:nvSpPr>
          <p:cNvPr id="15" name="TextBox 14">
            <a:extLst>
              <a:ext uri="{FF2B5EF4-FFF2-40B4-BE49-F238E27FC236}">
                <a16:creationId xmlns:a16="http://schemas.microsoft.com/office/drawing/2014/main" xmlns="" id="{41F0D46D-21BE-FA48-A238-185D7A5543E4}"/>
              </a:ext>
            </a:extLst>
          </p:cNvPr>
          <p:cNvSpPr txBox="1"/>
          <p:nvPr/>
        </p:nvSpPr>
        <p:spPr>
          <a:xfrm>
            <a:off x="9609015" y="1599032"/>
            <a:ext cx="2337499" cy="646331"/>
          </a:xfrm>
          <a:prstGeom prst="rect">
            <a:avLst/>
          </a:prstGeom>
          <a:noFill/>
        </p:spPr>
        <p:txBody>
          <a:bodyPr wrap="none" rtlCol="0">
            <a:spAutoFit/>
          </a:bodyPr>
          <a:lstStyle/>
          <a:p>
            <a:pPr algn="r"/>
            <a:r>
              <a:rPr lang="en-US">
                <a:solidFill>
                  <a:schemeClr val="tx1">
                    <a:lumMod val="75000"/>
                    <a:lumOff val="25000"/>
                  </a:schemeClr>
                </a:solidFill>
                <a:latin typeface="Century Gothic" panose="020B0502020202020204" pitchFamily="34" charset="0"/>
              </a:rPr>
              <a:t>February  17</a:t>
            </a:r>
            <a:r>
              <a:rPr lang="en-US" baseline="30000">
                <a:solidFill>
                  <a:schemeClr val="tx1">
                    <a:lumMod val="75000"/>
                    <a:lumOff val="25000"/>
                  </a:schemeClr>
                </a:solidFill>
                <a:latin typeface="Century Gothic" panose="020B0502020202020204" pitchFamily="34" charset="0"/>
              </a:rPr>
              <a:t>th</a:t>
            </a:r>
            <a:r>
              <a:rPr lang="en-US">
                <a:solidFill>
                  <a:schemeClr val="tx1">
                    <a:lumMod val="75000"/>
                    <a:lumOff val="25000"/>
                  </a:schemeClr>
                </a:solidFill>
                <a:latin typeface="Century Gothic" panose="020B0502020202020204" pitchFamily="34" charset="0"/>
              </a:rPr>
              <a:t>, 2020</a:t>
            </a:r>
          </a:p>
          <a:p>
            <a:pPr algn="r"/>
            <a:r>
              <a:rPr lang="en-US" b="1">
                <a:solidFill>
                  <a:schemeClr val="tx1">
                    <a:lumMod val="75000"/>
                    <a:lumOff val="25000"/>
                  </a:schemeClr>
                </a:solidFill>
                <a:latin typeface="Century Gothic" panose="020B0502020202020204" pitchFamily="34" charset="0"/>
              </a:rPr>
              <a:t>Open</a:t>
            </a:r>
          </a:p>
        </p:txBody>
      </p:sp>
      <p:sp>
        <p:nvSpPr>
          <p:cNvPr id="16" name="Text Placeholder 1">
            <a:extLst>
              <a:ext uri="{FF2B5EF4-FFF2-40B4-BE49-F238E27FC236}">
                <a16:creationId xmlns:a16="http://schemas.microsoft.com/office/drawing/2014/main" xmlns="" id="{10329A92-2173-0D46-8584-781F00AF6C2B}"/>
              </a:ext>
            </a:extLst>
          </p:cNvPr>
          <p:cNvSpPr txBox="1">
            <a:spLocks/>
          </p:cNvSpPr>
          <p:nvPr/>
        </p:nvSpPr>
        <p:spPr>
          <a:xfrm>
            <a:off x="570251" y="2333995"/>
            <a:ext cx="4991100" cy="32804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xmlns="" id="{A1B8CD98-ADC1-254F-8CE9-B04C3ED0381D}"/>
              </a:ext>
            </a:extLst>
          </p:cNvPr>
          <p:cNvSpPr txBox="1"/>
          <p:nvPr/>
        </p:nvSpPr>
        <p:spPr>
          <a:xfrm>
            <a:off x="8108797" y="5204943"/>
            <a:ext cx="3658374" cy="707886"/>
          </a:xfrm>
          <a:prstGeom prst="rect">
            <a:avLst/>
          </a:prstGeom>
          <a:noFill/>
        </p:spPr>
        <p:txBody>
          <a:bodyPr wrap="none" lIns="91440" tIns="45720" rIns="91440" bIns="45720" rtlCol="0" anchor="t">
            <a:spAutoFit/>
          </a:bodyPr>
          <a:lstStyle/>
          <a:p>
            <a:r>
              <a:rPr lang="en-US" sz="4000">
                <a:solidFill>
                  <a:srgbClr val="54AEB2"/>
                </a:solidFill>
                <a:latin typeface="Century Gothic"/>
              </a:rPr>
              <a:t>% Water Pixels</a:t>
            </a:r>
          </a:p>
        </p:txBody>
      </p:sp>
      <p:sp>
        <p:nvSpPr>
          <p:cNvPr id="2" name="Oval 1">
            <a:extLst>
              <a:ext uri="{FF2B5EF4-FFF2-40B4-BE49-F238E27FC236}">
                <a16:creationId xmlns:a16="http://schemas.microsoft.com/office/drawing/2014/main" xmlns="" id="{7F856E31-7250-4E35-B849-1F901F3E2B2B}"/>
              </a:ext>
            </a:extLst>
          </p:cNvPr>
          <p:cNvSpPr/>
          <p:nvPr/>
        </p:nvSpPr>
        <p:spPr>
          <a:xfrm>
            <a:off x="1789865" y="1790057"/>
            <a:ext cx="889927" cy="511708"/>
          </a:xfrm>
          <a:prstGeom prst="ellipse">
            <a:avLst/>
          </a:prstGeom>
          <a:noFill/>
          <a:ln w="57150">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xmlns="" id="{B79183F1-3EE3-44F6-841C-B6F316FF232C}"/>
              </a:ext>
            </a:extLst>
          </p:cNvPr>
          <p:cNvSpPr/>
          <p:nvPr/>
        </p:nvSpPr>
        <p:spPr>
          <a:xfrm>
            <a:off x="7862846" y="1790057"/>
            <a:ext cx="889927" cy="511708"/>
          </a:xfrm>
          <a:prstGeom prst="ellipse">
            <a:avLst/>
          </a:prstGeom>
          <a:noFill/>
          <a:ln w="57150">
            <a:solidFill>
              <a:srgbClr val="D065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C5182C7B-53B4-4EE1-9ED4-B8C21BACC0EC}"/>
              </a:ext>
            </a:extLst>
          </p:cNvPr>
          <p:cNvSpPr/>
          <p:nvPr/>
        </p:nvSpPr>
        <p:spPr>
          <a:xfrm>
            <a:off x="1344901" y="2301765"/>
            <a:ext cx="889927" cy="511708"/>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E98E99F6-8E53-4C5B-8147-1C763DF39C82}"/>
              </a:ext>
            </a:extLst>
          </p:cNvPr>
          <p:cNvSpPr/>
          <p:nvPr/>
        </p:nvSpPr>
        <p:spPr>
          <a:xfrm>
            <a:off x="7418653" y="2331943"/>
            <a:ext cx="889927" cy="511708"/>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xmlns="" id="{A0161F73-2E20-4F51-943C-896FAC41E646}"/>
              </a:ext>
            </a:extLst>
          </p:cNvPr>
          <p:cNvSpPr txBox="1">
            <a:spLocks/>
          </p:cNvSpPr>
          <p:nvPr/>
        </p:nvSpPr>
        <p:spPr>
          <a:xfrm>
            <a:off x="176830" y="5165756"/>
            <a:ext cx="7977234" cy="32804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54AEB2"/>
              </a:buClr>
              <a:buFont typeface="Arial" panose="020B0604020202020204" pitchFamily="34" charset="0"/>
              <a:buChar char="•"/>
              <a:defRPr/>
            </a:pPr>
            <a:r>
              <a:rPr lang="en-US" sz="2400">
                <a:latin typeface="Century Gothic"/>
              </a:rPr>
              <a:t>More inland water pixels when estuary is closed</a:t>
            </a:r>
            <a:endParaRPr lang="en-US"/>
          </a:p>
          <a:p>
            <a:pPr marL="342900" indent="-342900">
              <a:buClr>
                <a:srgbClr val="54AEB2"/>
              </a:buClr>
              <a:buFont typeface="Arial" panose="020B0604020202020204" pitchFamily="34" charset="0"/>
              <a:buChar char="•"/>
              <a:defRPr/>
            </a:pPr>
            <a:r>
              <a:rPr lang="en-US" sz="2400">
                <a:latin typeface="Century Gothic"/>
              </a:rPr>
              <a:t>Fewer inland water pixels when estuary is open </a:t>
            </a:r>
            <a:endParaRPr lang="en-US" sz="2400" b="0" i="0" u="none" strike="noStrike" kern="1200" cap="none" spc="0" normalizeH="0" baseline="0" noProof="0">
              <a:ln>
                <a:noFill/>
              </a:ln>
              <a:effectLst/>
              <a:uLnTx/>
              <a:uFillTx/>
            </a:endParaRPr>
          </a:p>
          <a:p>
            <a:pPr marL="342900" marR="0" lvl="0" indent="-342900" algn="l" defTabSz="914400" rtl="0" eaLnBrk="1" fontAlgn="auto" latinLnBrk="0" hangingPunct="1">
              <a:buClr>
                <a:srgbClr val="54AEB2"/>
              </a:buClr>
              <a:buSzTx/>
              <a:buFont typeface="Arial" panose="020B0604020202020204" pitchFamily="34" charset="0"/>
              <a:buChar char="•"/>
              <a:tabLst/>
              <a:defRPr/>
            </a:pPr>
            <a:endParaRPr lang="en-US" b="0" i="0" u="none" strike="noStrike" kern="1200" cap="none" spc="0" normalizeH="0" baseline="0" noProof="0">
              <a:ln>
                <a:noFill/>
              </a:ln>
              <a:effectLst/>
              <a:uLnTx/>
              <a:uFillTx/>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a:p>
            <a:pPr>
              <a:lnSpc>
                <a:spcPct val="100000"/>
              </a:lnSpc>
              <a:spcBef>
                <a:spcPts val="0"/>
              </a:spcBef>
              <a:spcAft>
                <a:spcPts val="600"/>
              </a:spcAft>
              <a:defRPr/>
            </a:pPr>
            <a:endParaRPr lang="en-US"/>
          </a:p>
        </p:txBody>
      </p:sp>
      <p:sp>
        <p:nvSpPr>
          <p:cNvPr id="4" name="Title 4">
            <a:extLst>
              <a:ext uri="{FF2B5EF4-FFF2-40B4-BE49-F238E27FC236}">
                <a16:creationId xmlns:a16="http://schemas.microsoft.com/office/drawing/2014/main" xmlns="" id="{85DA9356-76E4-4CB4-8674-F0785B52E2ED}"/>
              </a:ext>
            </a:extLst>
          </p:cNvPr>
          <p:cNvSpPr txBox="1">
            <a:spLocks/>
          </p:cNvSpPr>
          <p:nvPr/>
        </p:nvSpPr>
        <p:spPr>
          <a:xfrm>
            <a:off x="403004" y="631203"/>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Results </a:t>
            </a:r>
          </a:p>
          <a:p>
            <a:r>
              <a:rPr lang="en-US" sz="4000">
                <a:solidFill>
                  <a:srgbClr val="54AEB2"/>
                </a:solidFill>
                <a:latin typeface="Century Gothic" panose="020F0302020204030204"/>
              </a:rPr>
              <a:t>Inundation</a:t>
            </a:r>
          </a:p>
        </p:txBody>
      </p:sp>
      <p:pic>
        <p:nvPicPr>
          <p:cNvPr id="5" name="Graphic 2" descr="Map compass with solid fill">
            <a:extLst>
              <a:ext uri="{FF2B5EF4-FFF2-40B4-BE49-F238E27FC236}">
                <a16:creationId xmlns:a16="http://schemas.microsoft.com/office/drawing/2014/main" xmlns="" id="{E1EE7BEE-B6E5-47E1-B332-DAFF356AE89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9777479" y="4502281"/>
            <a:ext cx="433672" cy="418451"/>
          </a:xfrm>
          <a:prstGeom prst="rect">
            <a:avLst/>
          </a:prstGeom>
        </p:spPr>
      </p:pic>
      <p:sp>
        <p:nvSpPr>
          <p:cNvPr id="21" name="Rectangle 20">
            <a:extLst>
              <a:ext uri="{FF2B5EF4-FFF2-40B4-BE49-F238E27FC236}">
                <a16:creationId xmlns:a16="http://schemas.microsoft.com/office/drawing/2014/main" xmlns="" id="{1CE33735-E1BF-4BE8-920A-79E755ADD7EA}"/>
              </a:ext>
            </a:extLst>
          </p:cNvPr>
          <p:cNvSpPr/>
          <p:nvPr/>
        </p:nvSpPr>
        <p:spPr>
          <a:xfrm>
            <a:off x="4160531" y="4421589"/>
            <a:ext cx="276533" cy="159776"/>
          </a:xfrm>
          <a:prstGeom prst="rect">
            <a:avLst/>
          </a:prstGeom>
          <a:solidFill>
            <a:srgbClr val="054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713FFF5-48B1-4E27-A299-4B7FCE74852B}"/>
              </a:ext>
            </a:extLst>
          </p:cNvPr>
          <p:cNvSpPr txBox="1"/>
          <p:nvPr/>
        </p:nvSpPr>
        <p:spPr>
          <a:xfrm>
            <a:off x="4431214" y="4589536"/>
            <a:ext cx="1239442" cy="338554"/>
          </a:xfrm>
          <a:prstGeom prst="rect">
            <a:avLst/>
          </a:prstGeom>
          <a:noFill/>
        </p:spPr>
        <p:txBody>
          <a:bodyPr wrap="none" lIns="91440" tIns="45720" rIns="91440" bIns="45720" rtlCol="0" anchor="t">
            <a:spAutoFit/>
          </a:bodyPr>
          <a:lstStyle/>
          <a:p>
            <a:r>
              <a:rPr lang="en-US" sz="1600">
                <a:solidFill>
                  <a:schemeClr val="tx1">
                    <a:lumMod val="75000"/>
                    <a:lumOff val="25000"/>
                  </a:schemeClr>
                </a:solidFill>
                <a:latin typeface="Century Gothic" panose="020B0502020202020204" pitchFamily="34" charset="0"/>
                <a:cs typeface="Calibri"/>
              </a:rPr>
              <a:t>Non-water</a:t>
            </a:r>
            <a:endParaRPr lang="en-US" sz="1600">
              <a:solidFill>
                <a:schemeClr val="tx1">
                  <a:lumMod val="75000"/>
                  <a:lumOff val="25000"/>
                </a:schemeClr>
              </a:solidFill>
              <a:latin typeface="Century Gothic" panose="020B0502020202020204" pitchFamily="34" charset="0"/>
            </a:endParaRPr>
          </a:p>
        </p:txBody>
      </p:sp>
      <p:sp>
        <p:nvSpPr>
          <p:cNvPr id="23" name="TextBox 22">
            <a:extLst>
              <a:ext uri="{FF2B5EF4-FFF2-40B4-BE49-F238E27FC236}">
                <a16:creationId xmlns:a16="http://schemas.microsoft.com/office/drawing/2014/main" xmlns="" id="{791F819E-9C01-41A8-94F1-E6DE4997A4D8}"/>
              </a:ext>
            </a:extLst>
          </p:cNvPr>
          <p:cNvSpPr txBox="1"/>
          <p:nvPr/>
        </p:nvSpPr>
        <p:spPr>
          <a:xfrm>
            <a:off x="4431214" y="4319955"/>
            <a:ext cx="785793" cy="338554"/>
          </a:xfrm>
          <a:prstGeom prst="rect">
            <a:avLst/>
          </a:prstGeom>
          <a:noFill/>
        </p:spPr>
        <p:txBody>
          <a:bodyPr wrap="none" lIns="91440" tIns="45720" rIns="91440" bIns="45720" rtlCol="0" anchor="t">
            <a:spAutoFit/>
          </a:bodyPr>
          <a:lstStyle/>
          <a:p>
            <a:r>
              <a:rPr lang="en-US" sz="1600">
                <a:solidFill>
                  <a:schemeClr val="tx1">
                    <a:lumMod val="75000"/>
                    <a:lumOff val="25000"/>
                  </a:schemeClr>
                </a:solidFill>
                <a:latin typeface="Century Gothic" panose="020B0502020202020204" pitchFamily="34" charset="0"/>
                <a:cs typeface="Calibri"/>
              </a:rPr>
              <a:t>Water</a:t>
            </a:r>
            <a:endParaRPr lang="en-US">
              <a:solidFill>
                <a:schemeClr val="tx1">
                  <a:lumMod val="75000"/>
                  <a:lumOff val="25000"/>
                </a:schemeClr>
              </a:solidFill>
              <a:latin typeface="Century Gothic" panose="020B0502020202020204" pitchFamily="34" charset="0"/>
            </a:endParaRPr>
          </a:p>
        </p:txBody>
      </p:sp>
      <p:grpSp>
        <p:nvGrpSpPr>
          <p:cNvPr id="8" name="Group 7">
            <a:extLst>
              <a:ext uri="{FF2B5EF4-FFF2-40B4-BE49-F238E27FC236}">
                <a16:creationId xmlns:a16="http://schemas.microsoft.com/office/drawing/2014/main" xmlns="" id="{9E4F07CD-90D7-4603-B7A2-668F0906A2AE}"/>
              </a:ext>
            </a:extLst>
          </p:cNvPr>
          <p:cNvGrpSpPr/>
          <p:nvPr/>
        </p:nvGrpSpPr>
        <p:grpSpPr>
          <a:xfrm>
            <a:off x="10206686" y="4495266"/>
            <a:ext cx="1786692" cy="419964"/>
            <a:chOff x="4299999" y="5188494"/>
            <a:chExt cx="1403416" cy="335430"/>
          </a:xfrm>
        </p:grpSpPr>
        <p:grpSp>
          <p:nvGrpSpPr>
            <p:cNvPr id="25" name="Group 24">
              <a:extLst>
                <a:ext uri="{FF2B5EF4-FFF2-40B4-BE49-F238E27FC236}">
                  <a16:creationId xmlns:a16="http://schemas.microsoft.com/office/drawing/2014/main" xmlns="" id="{CE778B6E-9EC9-47EA-BF29-05EC23F88167}"/>
                </a:ext>
              </a:extLst>
            </p:cNvPr>
            <p:cNvGrpSpPr/>
            <p:nvPr/>
          </p:nvGrpSpPr>
          <p:grpSpPr>
            <a:xfrm>
              <a:off x="4416915" y="5188494"/>
              <a:ext cx="1136150" cy="61912"/>
              <a:chOff x="376004" y="5260814"/>
              <a:chExt cx="1282700" cy="61912"/>
            </a:xfrm>
          </p:grpSpPr>
          <p:cxnSp>
            <p:nvCxnSpPr>
              <p:cNvPr id="29" name="Straight Connector 28">
                <a:extLst>
                  <a:ext uri="{FF2B5EF4-FFF2-40B4-BE49-F238E27FC236}">
                    <a16:creationId xmlns:a16="http://schemas.microsoft.com/office/drawing/2014/main" xmlns="" id="{3EF67134-1628-4C66-AEDD-2965DBB30528}"/>
                  </a:ext>
                </a:extLst>
              </p:cNvPr>
              <p:cNvCxnSpPr>
                <a:cxnSpLocks/>
              </p:cNvCxnSpPr>
              <p:nvPr/>
            </p:nvCxnSpPr>
            <p:spPr>
              <a:xfrm>
                <a:off x="376004" y="5291770"/>
                <a:ext cx="6413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57EF5388-6918-4E48-8392-325742BF99A9}"/>
                  </a:ext>
                </a:extLst>
              </p:cNvPr>
              <p:cNvCxnSpPr>
                <a:cxnSpLocks/>
              </p:cNvCxnSpPr>
              <p:nvPr/>
            </p:nvCxnSpPr>
            <p:spPr>
              <a:xfrm>
                <a:off x="1017354" y="5291770"/>
                <a:ext cx="6413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D81E9B31-1481-49F8-8944-4807C0180468}"/>
                  </a:ext>
                </a:extLst>
              </p:cNvPr>
              <p:cNvCxnSpPr>
                <a:cxnSpLocks/>
              </p:cNvCxnSpPr>
              <p:nvPr/>
            </p:nvCxnSpPr>
            <p:spPr>
              <a:xfrm>
                <a:off x="1017354" y="5260814"/>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D9C0520E-C1F9-4F21-95A2-AAAA5D53D53C}"/>
                  </a:ext>
                </a:extLst>
              </p:cNvPr>
              <p:cNvCxnSpPr>
                <a:cxnSpLocks/>
              </p:cNvCxnSpPr>
              <p:nvPr/>
            </p:nvCxnSpPr>
            <p:spPr>
              <a:xfrm>
                <a:off x="1653382" y="5263195"/>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E3759FFD-389D-4E7F-9ABD-13F44A154441}"/>
                  </a:ext>
                </a:extLst>
              </p:cNvPr>
              <p:cNvCxnSpPr>
                <a:cxnSpLocks/>
              </p:cNvCxnSpPr>
              <p:nvPr/>
            </p:nvCxnSpPr>
            <p:spPr>
              <a:xfrm>
                <a:off x="376004" y="5263195"/>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xmlns="" id="{324EA759-9CBA-486B-B875-195708F89DDE}"/>
                </a:ext>
              </a:extLst>
            </p:cNvPr>
            <p:cNvSpPr txBox="1"/>
            <p:nvPr/>
          </p:nvSpPr>
          <p:spPr>
            <a:xfrm>
              <a:off x="5293602" y="5302682"/>
              <a:ext cx="409813" cy="221242"/>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500</a:t>
              </a:r>
              <a:endParaRPr lang="en-US">
                <a:solidFill>
                  <a:schemeClr val="tx1">
                    <a:lumMod val="75000"/>
                    <a:lumOff val="25000"/>
                  </a:schemeClr>
                </a:solidFill>
              </a:endParaRPr>
            </a:p>
          </p:txBody>
        </p:sp>
        <p:sp>
          <p:nvSpPr>
            <p:cNvPr id="27" name="TextBox 26">
              <a:extLst>
                <a:ext uri="{FF2B5EF4-FFF2-40B4-BE49-F238E27FC236}">
                  <a16:creationId xmlns:a16="http://schemas.microsoft.com/office/drawing/2014/main" xmlns="" id="{0A122B90-6048-4150-8FD9-822F6A6E0929}"/>
                </a:ext>
              </a:extLst>
            </p:cNvPr>
            <p:cNvSpPr txBox="1"/>
            <p:nvPr/>
          </p:nvSpPr>
          <p:spPr>
            <a:xfrm>
              <a:off x="4835704" y="5298405"/>
              <a:ext cx="450568" cy="221242"/>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250</a:t>
              </a:r>
              <a:endParaRPr lang="en-US" sz="1200">
                <a:solidFill>
                  <a:schemeClr val="tx1">
                    <a:lumMod val="75000"/>
                    <a:lumOff val="25000"/>
                  </a:schemeClr>
                </a:solidFill>
                <a:latin typeface="Century Gothic" panose="020B0502020202020204" pitchFamily="34" charset="0"/>
              </a:endParaRPr>
            </a:p>
          </p:txBody>
        </p:sp>
        <p:sp>
          <p:nvSpPr>
            <p:cNvPr id="28" name="TextBox 27">
              <a:extLst>
                <a:ext uri="{FF2B5EF4-FFF2-40B4-BE49-F238E27FC236}">
                  <a16:creationId xmlns:a16="http://schemas.microsoft.com/office/drawing/2014/main" xmlns="" id="{A56C5A4F-E687-4324-A7C9-67F4260234F4}"/>
                </a:ext>
              </a:extLst>
            </p:cNvPr>
            <p:cNvSpPr txBox="1"/>
            <p:nvPr/>
          </p:nvSpPr>
          <p:spPr>
            <a:xfrm>
              <a:off x="4299999" y="5298405"/>
              <a:ext cx="524039" cy="221242"/>
            </a:xfrm>
            <a:prstGeom prst="rect">
              <a:avLst/>
            </a:prstGeom>
            <a:noFill/>
          </p:spPr>
          <p:txBody>
            <a:bodyPr wrap="square" lIns="91440" tIns="45720" rIns="91440" bIns="45720" rtlCol="0" anchor="t">
              <a:spAutoFit/>
            </a:bodyPr>
            <a:lstStyle/>
            <a:p>
              <a:r>
                <a:rPr lang="en-US" sz="1200">
                  <a:solidFill>
                    <a:schemeClr val="tx1">
                      <a:lumMod val="75000"/>
                      <a:lumOff val="25000"/>
                    </a:schemeClr>
                  </a:solidFill>
                  <a:latin typeface="Century Gothic"/>
                </a:rPr>
                <a:t>0 m</a:t>
              </a:r>
              <a:endParaRPr lang="en-US" sz="1200">
                <a:solidFill>
                  <a:schemeClr val="tx1">
                    <a:lumMod val="75000"/>
                    <a:lumOff val="25000"/>
                  </a:schemeClr>
                </a:solidFill>
                <a:latin typeface="Century Gothic" panose="020B0502020202020204" pitchFamily="34" charset="0"/>
              </a:endParaRPr>
            </a:p>
          </p:txBody>
        </p:sp>
      </p:grpSp>
      <p:sp>
        <p:nvSpPr>
          <p:cNvPr id="10" name="TextBox 9">
            <a:extLst>
              <a:ext uri="{FF2B5EF4-FFF2-40B4-BE49-F238E27FC236}">
                <a16:creationId xmlns:a16="http://schemas.microsoft.com/office/drawing/2014/main" xmlns="" id="{736A2956-6FC1-4AB0-B2B3-959E5A2568F0}"/>
              </a:ext>
            </a:extLst>
          </p:cNvPr>
          <p:cNvSpPr txBox="1"/>
          <p:nvPr/>
        </p:nvSpPr>
        <p:spPr>
          <a:xfrm>
            <a:off x="4058104" y="4043954"/>
            <a:ext cx="1891865" cy="369332"/>
          </a:xfrm>
          <a:prstGeom prst="rect">
            <a:avLst/>
          </a:prstGeom>
          <a:noFill/>
        </p:spPr>
        <p:txBody>
          <a:bodyPr wrap="none" lIns="91440" tIns="45720" rIns="91440" bIns="45720" rtlCol="0" anchor="t">
            <a:spAutoFit/>
          </a:bodyPr>
          <a:lstStyle/>
          <a:p>
            <a:r>
              <a:rPr lang="en-US">
                <a:solidFill>
                  <a:schemeClr val="tx1">
                    <a:lumMod val="75000"/>
                    <a:lumOff val="25000"/>
                  </a:schemeClr>
                </a:solidFill>
                <a:latin typeface="Century Gothic" panose="020B0502020202020204" pitchFamily="34" charset="0"/>
                <a:cs typeface="Calibri"/>
              </a:rPr>
              <a:t>NDWI threshold</a:t>
            </a:r>
            <a:endParaRPr lang="en-US">
              <a:solidFill>
                <a:schemeClr val="tx1">
                  <a:lumMod val="75000"/>
                  <a:lumOff val="25000"/>
                </a:schemeClr>
              </a:solidFill>
              <a:latin typeface="Century Gothic" panose="020B0502020202020204" pitchFamily="34" charset="0"/>
            </a:endParaRPr>
          </a:p>
        </p:txBody>
      </p:sp>
      <p:sp>
        <p:nvSpPr>
          <p:cNvPr id="34" name="Rectangle 33">
            <a:extLst>
              <a:ext uri="{FF2B5EF4-FFF2-40B4-BE49-F238E27FC236}">
                <a16:creationId xmlns:a16="http://schemas.microsoft.com/office/drawing/2014/main" xmlns="" id="{6C4E6197-5828-C74D-B2B7-0A9591188811}"/>
              </a:ext>
            </a:extLst>
          </p:cNvPr>
          <p:cNvSpPr/>
          <p:nvPr/>
        </p:nvSpPr>
        <p:spPr>
          <a:xfrm>
            <a:off x="4160531" y="4660691"/>
            <a:ext cx="276533" cy="159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7649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8DEAEE7-A5C5-470E-841A-DA57846D06BB}"/>
              </a:ext>
            </a:extLst>
          </p:cNvPr>
          <p:cNvSpPr txBox="1">
            <a:spLocks/>
          </p:cNvSpPr>
          <p:nvPr/>
        </p:nvSpPr>
        <p:spPr>
          <a:xfrm>
            <a:off x="338137" y="1788757"/>
            <a:ext cx="5953808" cy="32804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a:latin typeface="Century Gothic"/>
              </a:rPr>
              <a:t>Partially-enclosed spaces where rivers and oceans/seas converge </a:t>
            </a:r>
            <a:endParaRPr lang="en-US" sz="2400"/>
          </a:p>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a:latin typeface="Century Gothic"/>
              </a:rPr>
              <a:t>Brackish</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a:latin typeface="Century Gothic"/>
              </a:rPr>
              <a:t>Extremely </a:t>
            </a:r>
            <a:r>
              <a:rPr lang="en-US" sz="2400" b="1" i="1">
                <a:solidFill>
                  <a:srgbClr val="54AEB2"/>
                </a:solidFill>
                <a:latin typeface="Century Gothic"/>
              </a:rPr>
              <a:t>productive </a:t>
            </a:r>
            <a:r>
              <a:rPr lang="en-US" sz="2400">
                <a:latin typeface="Century Gothic"/>
              </a:rPr>
              <a:t>ecosystems </a:t>
            </a:r>
            <a:endParaRPr lang="en-US" sz="2400" b="0" i="0" u="none" strike="noStrike" kern="1200" cap="none" spc="0" normalizeH="0" baseline="0" noProof="0">
              <a:ln>
                <a:noFill/>
              </a:ln>
              <a:effectLst/>
              <a:uLnTx/>
              <a:uFillTx/>
            </a:endParaRPr>
          </a:p>
          <a:p>
            <a:pPr marL="342900" indent="-342900">
              <a:lnSpc>
                <a:spcPct val="100000"/>
              </a:lnSpc>
              <a:spcBef>
                <a:spcPts val="0"/>
              </a:spcBef>
              <a:spcAft>
                <a:spcPts val="600"/>
              </a:spcAft>
              <a:buClr>
                <a:srgbClr val="54AEB2"/>
              </a:buClr>
              <a:buChar char="•"/>
              <a:defRPr/>
            </a:pPr>
            <a:r>
              <a:rPr lang="en-US" sz="2400">
                <a:latin typeface="Century Gothic"/>
              </a:rPr>
              <a:t>Extremely </a:t>
            </a:r>
            <a:r>
              <a:rPr lang="en-US" sz="2400" b="1" i="1">
                <a:solidFill>
                  <a:srgbClr val="54AEB2"/>
                </a:solidFill>
                <a:latin typeface="Century Gothic"/>
              </a:rPr>
              <a:t>delicate</a:t>
            </a:r>
            <a:r>
              <a:rPr lang="en-US" sz="2400" i="1">
                <a:latin typeface="Century Gothic"/>
              </a:rPr>
              <a:t> </a:t>
            </a:r>
            <a:r>
              <a:rPr lang="en-US" sz="2400">
                <a:latin typeface="Century Gothic"/>
              </a:rPr>
              <a:t>ecosystems </a:t>
            </a:r>
            <a:endParaRPr lang="en-US" sz="2400" b="0" i="0" u="none" strike="noStrike" kern="1200" cap="none" spc="0" normalizeH="0" baseline="0" noProof="0">
              <a:ln>
                <a:noFill/>
              </a:ln>
              <a:effectLst/>
              <a:uLnTx/>
              <a:uFillTx/>
            </a:endParaRPr>
          </a:p>
          <a:p>
            <a:pPr marL="342900" indent="-342900">
              <a:lnSpc>
                <a:spcPct val="100000"/>
              </a:lnSpc>
              <a:spcBef>
                <a:spcPts val="0"/>
              </a:spcBef>
              <a:spcAft>
                <a:spcPts val="600"/>
              </a:spcAft>
              <a:buClr>
                <a:srgbClr val="54AEB2"/>
              </a:buClr>
              <a:buChar char="•"/>
              <a:defRPr/>
            </a:pPr>
            <a:r>
              <a:rPr lang="en-US" sz="2400">
                <a:latin typeface="Century Gothic"/>
              </a:rPr>
              <a:t>Confront numerous anthropogenic stressors (development, pollution) </a:t>
            </a:r>
            <a:endParaRPr lang="en-US" sz="2400" b="0" i="0" u="none" strike="noStrike" kern="1200" cap="none" spc="0" normalizeH="0" baseline="0" noProof="0">
              <a:ln>
                <a:noFill/>
              </a:ln>
              <a:effectLst/>
              <a:uLnTx/>
              <a:uFillTx/>
            </a:endParaRPr>
          </a:p>
          <a:p>
            <a:pPr marL="342900" indent="-342900">
              <a:lnSpc>
                <a:spcPct val="100000"/>
              </a:lnSpc>
              <a:spcBef>
                <a:spcPts val="0"/>
              </a:spcBef>
              <a:spcAft>
                <a:spcPts val="600"/>
              </a:spcAft>
              <a:buClr>
                <a:srgbClr val="54AEB2"/>
              </a:buClr>
              <a:buChar char="•"/>
              <a:defRPr/>
            </a:pPr>
            <a:endParaRPr lang="en-US" sz="2400">
              <a:solidFill>
                <a:srgbClr val="000000"/>
              </a:solidFill>
            </a:endParaRPr>
          </a:p>
          <a:p>
            <a:pPr>
              <a:lnSpc>
                <a:spcPct val="100000"/>
              </a:lnSpc>
              <a:spcBef>
                <a:spcPts val="0"/>
              </a:spcBef>
              <a:spcAft>
                <a:spcPts val="600"/>
              </a:spcAft>
              <a:buClr>
                <a:srgbClr val="54AEB2"/>
              </a:buClr>
              <a:defRPr/>
            </a:pPr>
            <a:endParaRPr lang="en-US" sz="2400">
              <a:solidFill>
                <a:srgbClr val="000000"/>
              </a:solidFill>
            </a:endParaRPr>
          </a:p>
          <a:p>
            <a:pPr marL="342900" indent="-342900">
              <a:lnSpc>
                <a:spcPct val="100000"/>
              </a:lnSpc>
              <a:spcBef>
                <a:spcPts val="0"/>
              </a:spcBef>
              <a:spcAft>
                <a:spcPts val="600"/>
              </a:spcAft>
              <a:buClr>
                <a:srgbClr val="54AEB2"/>
              </a:buClr>
              <a:buChar char="•"/>
              <a:defRPr/>
            </a:pPr>
            <a:endParaRPr lang="en-US">
              <a:solidFill>
                <a:prstClr val="black">
                  <a:lumMod val="75000"/>
                  <a:lumOff val="25000"/>
                </a:prstClr>
              </a:solidFill>
            </a:endParaRPr>
          </a:p>
          <a:p>
            <a:pPr>
              <a:lnSpc>
                <a:spcPct val="100000"/>
              </a:lnSpc>
              <a:spcBef>
                <a:spcPts val="0"/>
              </a:spcBef>
              <a:spcAft>
                <a:spcPts val="600"/>
              </a:spcAft>
              <a:defRPr/>
            </a:pPr>
            <a:endParaRPr lang="en-US">
              <a:solidFill>
                <a:prstClr val="black">
                  <a:lumMod val="75000"/>
                  <a:lumOff val="25000"/>
                </a:prstClr>
              </a:solidFill>
            </a:endParaRPr>
          </a:p>
          <a:p>
            <a:pPr>
              <a:lnSpc>
                <a:spcPct val="100000"/>
              </a:lnSpc>
              <a:spcBef>
                <a:spcPts val="0"/>
              </a:spcBef>
              <a:spcAft>
                <a:spcPts val="600"/>
              </a:spcAft>
              <a:defRPr/>
            </a:pPr>
            <a:endParaRPr lang="en-US">
              <a:solidFill>
                <a:prstClr val="black">
                  <a:lumMod val="75000"/>
                  <a:lumOff val="25000"/>
                </a:prstClr>
              </a:solidFill>
            </a:endParaRPr>
          </a:p>
          <a:p>
            <a:pPr>
              <a:lnSpc>
                <a:spcPct val="100000"/>
              </a:lnSpc>
              <a:spcBef>
                <a:spcPts val="0"/>
              </a:spcBef>
              <a:spcAft>
                <a:spcPts val="600"/>
              </a:spcAft>
              <a:defRPr/>
            </a:pPr>
            <a:endParaRPr lang="en-US">
              <a:solidFill>
                <a:prstClr val="black">
                  <a:lumMod val="75000"/>
                  <a:lumOff val="25000"/>
                </a:prstClr>
              </a:solidFill>
            </a:endParaRPr>
          </a:p>
        </p:txBody>
      </p:sp>
      <p:sp>
        <p:nvSpPr>
          <p:cNvPr id="6" name="TextBox 5">
            <a:extLst>
              <a:ext uri="{FF2B5EF4-FFF2-40B4-BE49-F238E27FC236}">
                <a16:creationId xmlns:a16="http://schemas.microsoft.com/office/drawing/2014/main" xmlns="" id="{1E3729E6-532D-4FD7-AEFA-74C296250CD4}"/>
              </a:ext>
            </a:extLst>
          </p:cNvPr>
          <p:cNvSpPr txBox="1"/>
          <p:nvPr/>
        </p:nvSpPr>
        <p:spPr>
          <a:xfrm>
            <a:off x="8049439" y="5936085"/>
            <a:ext cx="3409082" cy="430887"/>
          </a:xfrm>
          <a:prstGeom prst="rect">
            <a:avLst/>
          </a:prstGeom>
          <a:noFill/>
        </p:spPr>
        <p:txBody>
          <a:bodyPr wrap="square" lIns="91440" tIns="45720" rIns="91440" bIns="45720" rtlCol="0" anchor="t">
            <a:spAutoFit/>
          </a:bodyPr>
          <a:lstStyle/>
          <a:p>
            <a:pPr algn="r"/>
            <a:r>
              <a:rPr lang="en-US" sz="1100">
                <a:solidFill>
                  <a:schemeClr val="tx1">
                    <a:lumMod val="75000"/>
                    <a:lumOff val="25000"/>
                  </a:schemeClr>
                </a:solidFill>
                <a:latin typeface="Century Gothic"/>
              </a:rPr>
              <a:t>Image Credit: </a:t>
            </a:r>
            <a:r>
              <a:rPr lang="en-US" sz="1100">
                <a:solidFill>
                  <a:schemeClr val="tx1">
                    <a:lumMod val="75000"/>
                    <a:lumOff val="25000"/>
                  </a:schemeClr>
                </a:solidFill>
                <a:latin typeface="Century Gothic"/>
                <a:ea typeface="+mn-lt"/>
                <a:cs typeface="+mn-lt"/>
              </a:rPr>
              <a:t>Kevin O’Connor, Central Coast Wetlands Group, Moss Landing Marine Labs</a:t>
            </a:r>
            <a:endParaRPr lang="en-US" sz="1100">
              <a:solidFill>
                <a:schemeClr val="tx1">
                  <a:lumMod val="75000"/>
                  <a:lumOff val="25000"/>
                </a:schemeClr>
              </a:solidFill>
              <a:latin typeface="Century Gothic"/>
            </a:endParaRPr>
          </a:p>
        </p:txBody>
      </p:sp>
      <p:sp>
        <p:nvSpPr>
          <p:cNvPr id="7" name="Title 4">
            <a:extLst>
              <a:ext uri="{FF2B5EF4-FFF2-40B4-BE49-F238E27FC236}">
                <a16:creationId xmlns:a16="http://schemas.microsoft.com/office/drawing/2014/main" xmlns="" id="{98A2FCF9-0718-3647-B832-76CDED9D7714}"/>
              </a:ext>
            </a:extLst>
          </p:cNvPr>
          <p:cNvSpPr txBox="1">
            <a:spLocks/>
          </p:cNvSpPr>
          <p:nvPr/>
        </p:nvSpPr>
        <p:spPr>
          <a:xfrm>
            <a:off x="495300" y="705890"/>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Estuarine Ecosystems</a:t>
            </a:r>
          </a:p>
        </p:txBody>
      </p:sp>
      <p:pic>
        <p:nvPicPr>
          <p:cNvPr id="8" name="Picture 7" descr="A beach with a body of water and hills in the background&#10;&#10;Description automatically generated with medium confidence">
            <a:extLst>
              <a:ext uri="{FF2B5EF4-FFF2-40B4-BE49-F238E27FC236}">
                <a16:creationId xmlns:a16="http://schemas.microsoft.com/office/drawing/2014/main" xmlns="" id="{CFBEC7CE-8C4A-AF4E-A598-7985932D36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7896" y="236114"/>
            <a:ext cx="4640625" cy="2796253"/>
          </a:xfrm>
          <a:prstGeom prst="rect">
            <a:avLst/>
          </a:prstGeom>
          <a:effectLst>
            <a:outerShdw blurRad="50800" dist="38100" dir="2700000" algn="tl" rotWithShape="0">
              <a:prstClr val="black">
                <a:alpha val="40000"/>
              </a:prstClr>
            </a:outerShdw>
          </a:effectLst>
        </p:spPr>
      </p:pic>
      <p:pic>
        <p:nvPicPr>
          <p:cNvPr id="9" name="Picture 8" descr="A beach with a body of water and mountains in the background&#10;&#10;Description automatically generated with low confidence">
            <a:extLst>
              <a:ext uri="{FF2B5EF4-FFF2-40B4-BE49-F238E27FC236}">
                <a16:creationId xmlns:a16="http://schemas.microsoft.com/office/drawing/2014/main" xmlns="" id="{87D9ECB7-6641-0448-B53F-934D500C72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17896" y="3121222"/>
            <a:ext cx="4640625" cy="27962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38667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xmlns="" id="{80CCB727-2E51-4ABC-AF33-B3404D99DA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785" y="883065"/>
            <a:ext cx="10482943" cy="5091870"/>
          </a:xfrm>
          <a:prstGeom prst="rect">
            <a:avLst/>
          </a:prstGeom>
        </p:spPr>
      </p:pic>
      <p:sp>
        <p:nvSpPr>
          <p:cNvPr id="4" name="Title 4">
            <a:extLst>
              <a:ext uri="{FF2B5EF4-FFF2-40B4-BE49-F238E27FC236}">
                <a16:creationId xmlns:a16="http://schemas.microsoft.com/office/drawing/2014/main" xmlns="" id="{698068ED-9787-489B-8BA8-63C908DF1B38}"/>
              </a:ext>
            </a:extLst>
          </p:cNvPr>
          <p:cNvSpPr txBox="1">
            <a:spLocks/>
          </p:cNvSpPr>
          <p:nvPr/>
        </p:nvSpPr>
        <p:spPr>
          <a:xfrm>
            <a:off x="178997" y="228304"/>
            <a:ext cx="11915031"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Results: </a:t>
            </a:r>
            <a:r>
              <a:rPr lang="en-US" sz="4000">
                <a:solidFill>
                  <a:srgbClr val="54AEB2"/>
                </a:solidFill>
                <a:latin typeface="Century Gothic" panose="020F0302020204030204"/>
              </a:rPr>
              <a:t>Water Quality</a:t>
            </a:r>
            <a:endParaRPr lang="en-US"/>
          </a:p>
        </p:txBody>
      </p:sp>
    </p:spTree>
    <p:extLst>
      <p:ext uri="{BB962C8B-B14F-4D97-AF65-F5344CB8AC3E}">
        <p14:creationId xmlns:p14="http://schemas.microsoft.com/office/powerpoint/2010/main" val="1621922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xmlns="" id="{B52A3E6A-A07C-4F3C-B1EF-AD0901F7D19C}"/>
              </a:ext>
            </a:extLst>
          </p:cNvPr>
          <p:cNvSpPr txBox="1">
            <a:spLocks/>
          </p:cNvSpPr>
          <p:nvPr/>
        </p:nvSpPr>
        <p:spPr>
          <a:xfrm>
            <a:off x="7265088" y="5715961"/>
            <a:ext cx="3802742" cy="59130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54AEB2"/>
              </a:buClr>
              <a:defRPr/>
            </a:pPr>
            <a:r>
              <a:rPr lang="en-US" sz="1800">
                <a:latin typeface="Century Gothic"/>
              </a:rPr>
              <a:t>Turbidity derived from Landsat 8</a:t>
            </a:r>
            <a:br>
              <a:rPr lang="en-US" sz="1800">
                <a:latin typeface="Century Gothic"/>
              </a:rPr>
            </a:br>
            <a:r>
              <a:rPr lang="en-US" sz="1800">
                <a:latin typeface="Century Gothic"/>
              </a:rPr>
              <a:t> Open mouth, 02/06/2020</a:t>
            </a: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xmlns="" id="{DED50702-A761-A746-8B04-875E994C30FA}"/>
              </a:ext>
            </a:extLst>
          </p:cNvPr>
          <p:cNvSpPr txBox="1">
            <a:spLocks/>
          </p:cNvSpPr>
          <p:nvPr/>
        </p:nvSpPr>
        <p:spPr>
          <a:xfrm>
            <a:off x="178998" y="228304"/>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Results: </a:t>
            </a:r>
            <a:r>
              <a:rPr lang="en-US" sz="4000">
                <a:solidFill>
                  <a:srgbClr val="54AEB2"/>
                </a:solidFill>
                <a:latin typeface="Century Gothic" panose="020F0302020204030204"/>
              </a:rPr>
              <a:t>Landsat-8 Turbidity </a:t>
            </a:r>
            <a:endParaRPr lang="en-US"/>
          </a:p>
        </p:txBody>
      </p:sp>
      <p:pic>
        <p:nvPicPr>
          <p:cNvPr id="8" name="Picture 7">
            <a:extLst>
              <a:ext uri="{FF2B5EF4-FFF2-40B4-BE49-F238E27FC236}">
                <a16:creationId xmlns:a16="http://schemas.microsoft.com/office/drawing/2014/main" xmlns="" id="{D5C4165C-6692-4061-85CA-9208BA1234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487" y="1060745"/>
            <a:ext cx="5927199" cy="4576350"/>
          </a:xfrm>
          <a:prstGeom prst="rect">
            <a:avLst/>
          </a:prstGeom>
        </p:spPr>
      </p:pic>
      <p:pic>
        <p:nvPicPr>
          <p:cNvPr id="9" name="Picture 8" descr="Map&#10;&#10;Description automatically generated">
            <a:extLst>
              <a:ext uri="{FF2B5EF4-FFF2-40B4-BE49-F238E27FC236}">
                <a16:creationId xmlns:a16="http://schemas.microsoft.com/office/drawing/2014/main" xmlns="" id="{C2715CF6-6C3F-4B46-98A9-8B20F1D5521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90293" y="1055593"/>
            <a:ext cx="5927199" cy="4583005"/>
          </a:xfrm>
          <a:prstGeom prst="rect">
            <a:avLst/>
          </a:prstGeom>
        </p:spPr>
      </p:pic>
      <p:sp>
        <p:nvSpPr>
          <p:cNvPr id="10" name="Text Placeholder 1">
            <a:extLst>
              <a:ext uri="{FF2B5EF4-FFF2-40B4-BE49-F238E27FC236}">
                <a16:creationId xmlns:a16="http://schemas.microsoft.com/office/drawing/2014/main" xmlns="" id="{588A858D-AA7B-4CC5-9FF1-3D7019BC9ED2}"/>
              </a:ext>
            </a:extLst>
          </p:cNvPr>
          <p:cNvSpPr txBox="1">
            <a:spLocks/>
          </p:cNvSpPr>
          <p:nvPr/>
        </p:nvSpPr>
        <p:spPr>
          <a:xfrm>
            <a:off x="944739" y="5711897"/>
            <a:ext cx="3802742" cy="59130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54AEB2"/>
              </a:buClr>
              <a:defRPr/>
            </a:pPr>
            <a:r>
              <a:rPr lang="en-US" sz="1800">
                <a:latin typeface="Century Gothic"/>
              </a:rPr>
              <a:t>Turbidity derived from Landsat 8</a:t>
            </a:r>
            <a:br>
              <a:rPr lang="en-US" sz="1800">
                <a:latin typeface="Century Gothic"/>
              </a:rPr>
            </a:br>
            <a:r>
              <a:rPr lang="en-US" sz="1800">
                <a:latin typeface="Century Gothic"/>
              </a:rPr>
              <a:t>Closed mouth, 10/30/2019</a:t>
            </a: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p:txBody>
      </p:sp>
      <p:grpSp>
        <p:nvGrpSpPr>
          <p:cNvPr id="34" name="Group 33">
            <a:extLst>
              <a:ext uri="{FF2B5EF4-FFF2-40B4-BE49-F238E27FC236}">
                <a16:creationId xmlns:a16="http://schemas.microsoft.com/office/drawing/2014/main" xmlns="" id="{260FA7D7-EA9B-4A9B-AA17-EEF21B9CDBB6}"/>
              </a:ext>
            </a:extLst>
          </p:cNvPr>
          <p:cNvGrpSpPr/>
          <p:nvPr/>
        </p:nvGrpSpPr>
        <p:grpSpPr>
          <a:xfrm>
            <a:off x="357975" y="5271265"/>
            <a:ext cx="1282700" cy="61912"/>
            <a:chOff x="376004" y="5260814"/>
            <a:chExt cx="1282700" cy="61912"/>
          </a:xfrm>
        </p:grpSpPr>
        <p:cxnSp>
          <p:nvCxnSpPr>
            <p:cNvPr id="7" name="Straight Connector 6">
              <a:extLst>
                <a:ext uri="{FF2B5EF4-FFF2-40B4-BE49-F238E27FC236}">
                  <a16:creationId xmlns:a16="http://schemas.microsoft.com/office/drawing/2014/main" xmlns="" id="{ABC8596A-7AB8-4598-9C72-BAE7C96AE429}"/>
                </a:ext>
              </a:extLst>
            </p:cNvPr>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19DDB820-31B4-4525-B594-C57876A0DD3A}"/>
                </a:ext>
              </a:extLst>
            </p:cNvPr>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38262F0-71C4-4EE5-8F12-6BE8DA2D2354}"/>
                </a:ext>
              </a:extLst>
            </p:cNvPr>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94C4B963-FEEA-46A7-BCBD-B2037442261C}"/>
                </a:ext>
              </a:extLst>
            </p:cNvPr>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7E6D4DC3-634B-4A1F-9BEE-48A3177D5E87}"/>
                </a:ext>
              </a:extLst>
            </p:cNvPr>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xmlns="" id="{3124DFF9-AB8A-4997-B913-245B9F3BD2DA}"/>
              </a:ext>
            </a:extLst>
          </p:cNvPr>
          <p:cNvSpPr txBox="1"/>
          <p:nvPr/>
        </p:nvSpPr>
        <p:spPr>
          <a:xfrm>
            <a:off x="6234494" y="5302221"/>
            <a:ext cx="20504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0</a:t>
            </a:r>
          </a:p>
        </p:txBody>
      </p:sp>
      <p:sp>
        <p:nvSpPr>
          <p:cNvPr id="25" name="TextBox 24">
            <a:extLst>
              <a:ext uri="{FF2B5EF4-FFF2-40B4-BE49-F238E27FC236}">
                <a16:creationId xmlns:a16="http://schemas.microsoft.com/office/drawing/2014/main" xmlns="" id="{924540EF-2D91-47BA-B060-973939D1FEE4}"/>
              </a:ext>
            </a:extLst>
          </p:cNvPr>
          <p:cNvSpPr txBox="1"/>
          <p:nvPr/>
        </p:nvSpPr>
        <p:spPr>
          <a:xfrm>
            <a:off x="6776152" y="5311872"/>
            <a:ext cx="458721"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500</a:t>
            </a:r>
          </a:p>
        </p:txBody>
      </p:sp>
      <p:sp>
        <p:nvSpPr>
          <p:cNvPr id="26" name="TextBox 25">
            <a:extLst>
              <a:ext uri="{FF2B5EF4-FFF2-40B4-BE49-F238E27FC236}">
                <a16:creationId xmlns:a16="http://schemas.microsoft.com/office/drawing/2014/main" xmlns="" id="{6FD0894D-D3F5-4EAC-88F8-C6358FE56B4A}"/>
              </a:ext>
            </a:extLst>
          </p:cNvPr>
          <p:cNvSpPr txBox="1"/>
          <p:nvPr/>
        </p:nvSpPr>
        <p:spPr>
          <a:xfrm>
            <a:off x="1426055" y="5292757"/>
            <a:ext cx="1023950"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1000 m</a:t>
            </a:r>
          </a:p>
        </p:txBody>
      </p:sp>
      <p:sp>
        <p:nvSpPr>
          <p:cNvPr id="45" name="TextBox 44">
            <a:extLst>
              <a:ext uri="{FF2B5EF4-FFF2-40B4-BE49-F238E27FC236}">
                <a16:creationId xmlns:a16="http://schemas.microsoft.com/office/drawing/2014/main" xmlns="" id="{365ED83D-FB56-4251-AA9A-8465E87BE4E0}"/>
              </a:ext>
            </a:extLst>
          </p:cNvPr>
          <p:cNvSpPr txBox="1"/>
          <p:nvPr/>
        </p:nvSpPr>
        <p:spPr>
          <a:xfrm>
            <a:off x="793464" y="5292757"/>
            <a:ext cx="458721"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500</a:t>
            </a:r>
          </a:p>
        </p:txBody>
      </p:sp>
      <p:sp>
        <p:nvSpPr>
          <p:cNvPr id="47" name="TextBox 46">
            <a:extLst>
              <a:ext uri="{FF2B5EF4-FFF2-40B4-BE49-F238E27FC236}">
                <a16:creationId xmlns:a16="http://schemas.microsoft.com/office/drawing/2014/main" xmlns="" id="{271982EF-3321-4C2C-9189-1462B7F1A851}"/>
              </a:ext>
            </a:extLst>
          </p:cNvPr>
          <p:cNvSpPr txBox="1"/>
          <p:nvPr/>
        </p:nvSpPr>
        <p:spPr>
          <a:xfrm>
            <a:off x="7391736" y="5296367"/>
            <a:ext cx="1023950"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1000 m</a:t>
            </a:r>
          </a:p>
        </p:txBody>
      </p:sp>
      <p:sp>
        <p:nvSpPr>
          <p:cNvPr id="48" name="TextBox 47">
            <a:extLst>
              <a:ext uri="{FF2B5EF4-FFF2-40B4-BE49-F238E27FC236}">
                <a16:creationId xmlns:a16="http://schemas.microsoft.com/office/drawing/2014/main" xmlns="" id="{4071F2A1-B74A-4C8B-A781-2FBA40D0322A}"/>
              </a:ext>
            </a:extLst>
          </p:cNvPr>
          <p:cNvSpPr txBox="1"/>
          <p:nvPr/>
        </p:nvSpPr>
        <p:spPr>
          <a:xfrm>
            <a:off x="234184" y="5290377"/>
            <a:ext cx="20504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0</a:t>
            </a:r>
          </a:p>
        </p:txBody>
      </p:sp>
      <p:grpSp>
        <p:nvGrpSpPr>
          <p:cNvPr id="49" name="Group 48">
            <a:extLst>
              <a:ext uri="{FF2B5EF4-FFF2-40B4-BE49-F238E27FC236}">
                <a16:creationId xmlns:a16="http://schemas.microsoft.com/office/drawing/2014/main" xmlns="" id="{ED688A13-1B96-4C40-A90C-1D6B364D8B5D}"/>
              </a:ext>
            </a:extLst>
          </p:cNvPr>
          <p:cNvGrpSpPr/>
          <p:nvPr/>
        </p:nvGrpSpPr>
        <p:grpSpPr>
          <a:xfrm>
            <a:off x="6364162" y="5232847"/>
            <a:ext cx="1282700" cy="61912"/>
            <a:chOff x="376004" y="5260814"/>
            <a:chExt cx="1282700" cy="61912"/>
          </a:xfrm>
        </p:grpSpPr>
        <p:cxnSp>
          <p:nvCxnSpPr>
            <p:cNvPr id="50" name="Straight Connector 49">
              <a:extLst>
                <a:ext uri="{FF2B5EF4-FFF2-40B4-BE49-F238E27FC236}">
                  <a16:creationId xmlns:a16="http://schemas.microsoft.com/office/drawing/2014/main" xmlns="" id="{7DC2F2A6-33E9-4804-99C3-C8FEA3BE6DF9}"/>
                </a:ext>
              </a:extLst>
            </p:cNvPr>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0AD4166A-811B-4882-AC04-C5AF46E200AE}"/>
                </a:ext>
              </a:extLst>
            </p:cNvPr>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E9B54BAA-9211-4580-83E4-728CD5BAC13C}"/>
                </a:ext>
              </a:extLst>
            </p:cNvPr>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A73CD18F-E171-4232-A749-2A7A900D1B1F}"/>
                </a:ext>
              </a:extLst>
            </p:cNvPr>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5158F9BC-E79A-4F9A-B96F-B6A2826CC6BF}"/>
                </a:ext>
              </a:extLst>
            </p:cNvPr>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6" name="Picture 55">
            <a:extLst>
              <a:ext uri="{FF2B5EF4-FFF2-40B4-BE49-F238E27FC236}">
                <a16:creationId xmlns:a16="http://schemas.microsoft.com/office/drawing/2014/main" xmlns="" id="{00F758A7-2B5F-4FAD-8DA5-31191926F15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76702" y="5201933"/>
            <a:ext cx="1138816" cy="143426"/>
          </a:xfrm>
          <a:prstGeom prst="rect">
            <a:avLst/>
          </a:prstGeom>
        </p:spPr>
      </p:pic>
      <p:sp>
        <p:nvSpPr>
          <p:cNvPr id="57" name="TextBox 56">
            <a:extLst>
              <a:ext uri="{FF2B5EF4-FFF2-40B4-BE49-F238E27FC236}">
                <a16:creationId xmlns:a16="http://schemas.microsoft.com/office/drawing/2014/main" xmlns="" id="{002BA5DC-9860-440E-A343-7559CD66A88E}"/>
              </a:ext>
            </a:extLst>
          </p:cNvPr>
          <p:cNvSpPr txBox="1"/>
          <p:nvPr/>
        </p:nvSpPr>
        <p:spPr>
          <a:xfrm>
            <a:off x="2143952" y="5302221"/>
            <a:ext cx="20504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0</a:t>
            </a:r>
          </a:p>
        </p:txBody>
      </p:sp>
      <p:sp>
        <p:nvSpPr>
          <p:cNvPr id="58" name="TextBox 57">
            <a:extLst>
              <a:ext uri="{FF2B5EF4-FFF2-40B4-BE49-F238E27FC236}">
                <a16:creationId xmlns:a16="http://schemas.microsoft.com/office/drawing/2014/main" xmlns="" id="{A16119AE-EB4B-4063-AC0C-3A692CD8B8BC}"/>
              </a:ext>
            </a:extLst>
          </p:cNvPr>
          <p:cNvSpPr txBox="1"/>
          <p:nvPr/>
        </p:nvSpPr>
        <p:spPr>
          <a:xfrm>
            <a:off x="3222471" y="5295948"/>
            <a:ext cx="765373"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45 FNU</a:t>
            </a:r>
          </a:p>
        </p:txBody>
      </p:sp>
      <p:pic>
        <p:nvPicPr>
          <p:cNvPr id="59" name="Picture 58">
            <a:extLst>
              <a:ext uri="{FF2B5EF4-FFF2-40B4-BE49-F238E27FC236}">
                <a16:creationId xmlns:a16="http://schemas.microsoft.com/office/drawing/2014/main" xmlns="" id="{286F50CD-9527-4E77-9CAA-03E50D8630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06955" y="5192090"/>
            <a:ext cx="1138816" cy="143426"/>
          </a:xfrm>
          <a:prstGeom prst="rect">
            <a:avLst/>
          </a:prstGeom>
        </p:spPr>
      </p:pic>
      <p:sp>
        <p:nvSpPr>
          <p:cNvPr id="60" name="TextBox 59">
            <a:extLst>
              <a:ext uri="{FF2B5EF4-FFF2-40B4-BE49-F238E27FC236}">
                <a16:creationId xmlns:a16="http://schemas.microsoft.com/office/drawing/2014/main" xmlns="" id="{8F4B8DC6-67E1-46CA-9DAD-F2465F64604E}"/>
              </a:ext>
            </a:extLst>
          </p:cNvPr>
          <p:cNvSpPr txBox="1"/>
          <p:nvPr/>
        </p:nvSpPr>
        <p:spPr>
          <a:xfrm>
            <a:off x="8083163" y="5290376"/>
            <a:ext cx="20504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0</a:t>
            </a:r>
          </a:p>
        </p:txBody>
      </p:sp>
      <p:sp>
        <p:nvSpPr>
          <p:cNvPr id="61" name="TextBox 60">
            <a:extLst>
              <a:ext uri="{FF2B5EF4-FFF2-40B4-BE49-F238E27FC236}">
                <a16:creationId xmlns:a16="http://schemas.microsoft.com/office/drawing/2014/main" xmlns="" id="{86F8CD74-B908-4E74-B167-94114F873BBC}"/>
              </a:ext>
            </a:extLst>
          </p:cNvPr>
          <p:cNvSpPr txBox="1"/>
          <p:nvPr/>
        </p:nvSpPr>
        <p:spPr>
          <a:xfrm>
            <a:off x="9166459" y="5276104"/>
            <a:ext cx="765373"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45 FNU</a:t>
            </a:r>
          </a:p>
        </p:txBody>
      </p:sp>
      <p:grpSp>
        <p:nvGrpSpPr>
          <p:cNvPr id="62" name="Group 61">
            <a:extLst>
              <a:ext uri="{FF2B5EF4-FFF2-40B4-BE49-F238E27FC236}">
                <a16:creationId xmlns:a16="http://schemas.microsoft.com/office/drawing/2014/main" xmlns="" id="{A1188CB6-5857-43D2-815D-38DCEF9C5B34}"/>
              </a:ext>
            </a:extLst>
          </p:cNvPr>
          <p:cNvGrpSpPr/>
          <p:nvPr/>
        </p:nvGrpSpPr>
        <p:grpSpPr>
          <a:xfrm>
            <a:off x="270212" y="1069629"/>
            <a:ext cx="523252" cy="581639"/>
            <a:chOff x="236837" y="1372876"/>
            <a:chExt cx="523252" cy="581639"/>
          </a:xfrm>
        </p:grpSpPr>
        <p:sp>
          <p:nvSpPr>
            <p:cNvPr id="63" name="TextBox 62">
              <a:extLst>
                <a:ext uri="{FF2B5EF4-FFF2-40B4-BE49-F238E27FC236}">
                  <a16:creationId xmlns:a16="http://schemas.microsoft.com/office/drawing/2014/main" xmlns="" id="{36F805DA-CF5F-4452-BCE4-85E4A869B7C0}"/>
                </a:ext>
              </a:extLst>
            </p:cNvPr>
            <p:cNvSpPr txBox="1"/>
            <p:nvPr/>
          </p:nvSpPr>
          <p:spPr>
            <a:xfrm>
              <a:off x="301368" y="1372876"/>
              <a:ext cx="458721"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N</a:t>
              </a:r>
            </a:p>
          </p:txBody>
        </p:sp>
        <p:pic>
          <p:nvPicPr>
            <p:cNvPr id="64" name="Graphic 2" descr="Map compass with solid fill">
              <a:extLst>
                <a:ext uri="{FF2B5EF4-FFF2-40B4-BE49-F238E27FC236}">
                  <a16:creationId xmlns:a16="http://schemas.microsoft.com/office/drawing/2014/main" xmlns="" id="{67EF8B48-8CF9-4DA8-A9BF-D3ED18A9DEA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236837" y="1536064"/>
              <a:ext cx="433672" cy="418451"/>
            </a:xfrm>
            <a:prstGeom prst="rect">
              <a:avLst/>
            </a:prstGeom>
          </p:spPr>
        </p:pic>
      </p:grpSp>
      <p:grpSp>
        <p:nvGrpSpPr>
          <p:cNvPr id="65" name="Group 64">
            <a:extLst>
              <a:ext uri="{FF2B5EF4-FFF2-40B4-BE49-F238E27FC236}">
                <a16:creationId xmlns:a16="http://schemas.microsoft.com/office/drawing/2014/main" xmlns="" id="{22AB09C2-D03F-4CC8-A625-96C5F05FF8CE}"/>
              </a:ext>
            </a:extLst>
          </p:cNvPr>
          <p:cNvGrpSpPr/>
          <p:nvPr/>
        </p:nvGrpSpPr>
        <p:grpSpPr>
          <a:xfrm>
            <a:off x="6281464" y="1060745"/>
            <a:ext cx="523252" cy="581639"/>
            <a:chOff x="236837" y="1372876"/>
            <a:chExt cx="523252" cy="581639"/>
          </a:xfrm>
        </p:grpSpPr>
        <p:sp>
          <p:nvSpPr>
            <p:cNvPr id="66" name="TextBox 65">
              <a:extLst>
                <a:ext uri="{FF2B5EF4-FFF2-40B4-BE49-F238E27FC236}">
                  <a16:creationId xmlns:a16="http://schemas.microsoft.com/office/drawing/2014/main" xmlns="" id="{1752441D-FBD3-47CD-9356-CCAD67756FF4}"/>
                </a:ext>
              </a:extLst>
            </p:cNvPr>
            <p:cNvSpPr txBox="1"/>
            <p:nvPr/>
          </p:nvSpPr>
          <p:spPr>
            <a:xfrm>
              <a:off x="301368" y="1372876"/>
              <a:ext cx="458721"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N</a:t>
              </a:r>
            </a:p>
          </p:txBody>
        </p:sp>
        <p:pic>
          <p:nvPicPr>
            <p:cNvPr id="67" name="Graphic 2" descr="Map compass with solid fill">
              <a:extLst>
                <a:ext uri="{FF2B5EF4-FFF2-40B4-BE49-F238E27FC236}">
                  <a16:creationId xmlns:a16="http://schemas.microsoft.com/office/drawing/2014/main" xmlns="" id="{C8E678A4-B439-4AC5-A10B-E35367D9DF5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236837" y="1536064"/>
              <a:ext cx="433672" cy="418451"/>
            </a:xfrm>
            <a:prstGeom prst="rect">
              <a:avLst/>
            </a:prstGeom>
          </p:spPr>
        </p:pic>
      </p:grpSp>
    </p:spTree>
    <p:extLst>
      <p:ext uri="{BB962C8B-B14F-4D97-AF65-F5344CB8AC3E}">
        <p14:creationId xmlns:p14="http://schemas.microsoft.com/office/powerpoint/2010/main" val="924709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xmlns="" id="{B52A3E6A-A07C-4F3C-B1EF-AD0901F7D19C}"/>
              </a:ext>
            </a:extLst>
          </p:cNvPr>
          <p:cNvSpPr txBox="1">
            <a:spLocks/>
          </p:cNvSpPr>
          <p:nvPr/>
        </p:nvSpPr>
        <p:spPr>
          <a:xfrm>
            <a:off x="1185170" y="5717324"/>
            <a:ext cx="3802742" cy="59130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54AEB2"/>
              </a:buClr>
              <a:defRPr/>
            </a:pPr>
            <a:r>
              <a:rPr lang="en-US" sz="1800">
                <a:latin typeface="Century Gothic"/>
              </a:rPr>
              <a:t>Turbidity derived from Landsat 8</a:t>
            </a:r>
            <a:br>
              <a:rPr lang="en-US" sz="1800">
                <a:latin typeface="Century Gothic"/>
              </a:rPr>
            </a:br>
            <a:r>
              <a:rPr lang="en-US" sz="1800">
                <a:latin typeface="Century Gothic"/>
              </a:rPr>
              <a:t> Opening mouth, 02/06/2020</a:t>
            </a:r>
            <a:endParaRPr lang="en-US" sz="1600"/>
          </a:p>
          <a:p>
            <a:pPr indent="0" algn="ctr">
              <a:lnSpc>
                <a:spcPct val="100000"/>
              </a:lnSpc>
              <a:spcBef>
                <a:spcPts val="0"/>
              </a:spcBef>
              <a:spcAft>
                <a:spcPts val="600"/>
              </a:spcAft>
              <a:buNone/>
              <a:defRPr/>
            </a:pPr>
            <a:endParaRPr lang="en-US" sz="2000" b="0" i="0" u="none" strike="noStrike" kern="1200" cap="none" spc="0" normalizeH="0" baseline="0" noProof="0">
              <a:ln>
                <a:noFill/>
              </a:ln>
              <a:effectLst/>
              <a:uLnTx/>
              <a:uFillTx/>
            </a:endParaRPr>
          </a:p>
          <a:p>
            <a:pPr marL="0" marR="0" lvl="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p:txBody>
      </p:sp>
      <p:pic>
        <p:nvPicPr>
          <p:cNvPr id="9" name="Picture 8" descr="Map&#10;&#10;Description automatically generated">
            <a:extLst>
              <a:ext uri="{FF2B5EF4-FFF2-40B4-BE49-F238E27FC236}">
                <a16:creationId xmlns:a16="http://schemas.microsoft.com/office/drawing/2014/main" xmlns="" id="{C2715CF6-6C3F-4B46-98A9-8B20F1D552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0650" y="1069203"/>
            <a:ext cx="5931783" cy="4538241"/>
          </a:xfrm>
          <a:prstGeom prst="rect">
            <a:avLst/>
          </a:prstGeom>
        </p:spPr>
      </p:pic>
      <p:sp>
        <p:nvSpPr>
          <p:cNvPr id="7" name="Text Placeholder 1">
            <a:extLst>
              <a:ext uri="{FF2B5EF4-FFF2-40B4-BE49-F238E27FC236}">
                <a16:creationId xmlns:a16="http://schemas.microsoft.com/office/drawing/2014/main" xmlns="" id="{8EF1BC2F-D938-4830-ACC3-C73F02C39897}"/>
              </a:ext>
            </a:extLst>
          </p:cNvPr>
          <p:cNvSpPr txBox="1">
            <a:spLocks/>
          </p:cNvSpPr>
          <p:nvPr/>
        </p:nvSpPr>
        <p:spPr>
          <a:xfrm>
            <a:off x="6440379" y="5717324"/>
            <a:ext cx="5500914" cy="59130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54AEB2"/>
              </a:buClr>
              <a:defRPr/>
            </a:pPr>
            <a:r>
              <a:rPr lang="en-US" sz="1800">
                <a:latin typeface="Century Gothic"/>
              </a:rPr>
              <a:t>Surface Reflectance from Landsat 8</a:t>
            </a:r>
            <a:br>
              <a:rPr lang="en-US" sz="1800">
                <a:latin typeface="Century Gothic"/>
              </a:rPr>
            </a:br>
            <a:r>
              <a:rPr lang="en-US" sz="1800">
                <a:latin typeface="Century Gothic"/>
              </a:rPr>
              <a:t> True Color (RGB) Opening mouth, 02/06/2020</a:t>
            </a: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xmlns="" id="{B517E4D8-E358-401C-AB85-A9B7EF0E2332}"/>
              </a:ext>
            </a:extLst>
          </p:cNvPr>
          <p:cNvSpPr txBox="1"/>
          <p:nvPr/>
        </p:nvSpPr>
        <p:spPr>
          <a:xfrm>
            <a:off x="307683" y="5191388"/>
            <a:ext cx="20504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0</a:t>
            </a:r>
          </a:p>
        </p:txBody>
      </p:sp>
      <p:sp>
        <p:nvSpPr>
          <p:cNvPr id="14" name="TextBox 13">
            <a:extLst>
              <a:ext uri="{FF2B5EF4-FFF2-40B4-BE49-F238E27FC236}">
                <a16:creationId xmlns:a16="http://schemas.microsoft.com/office/drawing/2014/main" xmlns="" id="{68115839-D476-4CD5-B718-EE13F87D531C}"/>
              </a:ext>
            </a:extLst>
          </p:cNvPr>
          <p:cNvSpPr txBox="1"/>
          <p:nvPr/>
        </p:nvSpPr>
        <p:spPr>
          <a:xfrm>
            <a:off x="849341" y="5201039"/>
            <a:ext cx="458721"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500</a:t>
            </a:r>
          </a:p>
        </p:txBody>
      </p:sp>
      <p:sp>
        <p:nvSpPr>
          <p:cNvPr id="15" name="TextBox 14">
            <a:extLst>
              <a:ext uri="{FF2B5EF4-FFF2-40B4-BE49-F238E27FC236}">
                <a16:creationId xmlns:a16="http://schemas.microsoft.com/office/drawing/2014/main" xmlns="" id="{D7269138-4748-44C6-B77B-B6A4EE99E705}"/>
              </a:ext>
            </a:extLst>
          </p:cNvPr>
          <p:cNvSpPr txBox="1"/>
          <p:nvPr/>
        </p:nvSpPr>
        <p:spPr>
          <a:xfrm>
            <a:off x="1485369" y="5201039"/>
            <a:ext cx="1023950"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1000 m</a:t>
            </a:r>
          </a:p>
        </p:txBody>
      </p:sp>
      <p:grpSp>
        <p:nvGrpSpPr>
          <p:cNvPr id="16" name="Group 15">
            <a:extLst>
              <a:ext uri="{FF2B5EF4-FFF2-40B4-BE49-F238E27FC236}">
                <a16:creationId xmlns:a16="http://schemas.microsoft.com/office/drawing/2014/main" xmlns="" id="{5557E4C4-2361-42EE-8005-128089FF6F9E}"/>
              </a:ext>
            </a:extLst>
          </p:cNvPr>
          <p:cNvGrpSpPr/>
          <p:nvPr/>
        </p:nvGrpSpPr>
        <p:grpSpPr>
          <a:xfrm>
            <a:off x="410207" y="5145577"/>
            <a:ext cx="1282700" cy="61912"/>
            <a:chOff x="376004" y="5260814"/>
            <a:chExt cx="1282700" cy="61912"/>
          </a:xfrm>
        </p:grpSpPr>
        <p:cxnSp>
          <p:nvCxnSpPr>
            <p:cNvPr id="17" name="Straight Connector 16">
              <a:extLst>
                <a:ext uri="{FF2B5EF4-FFF2-40B4-BE49-F238E27FC236}">
                  <a16:creationId xmlns:a16="http://schemas.microsoft.com/office/drawing/2014/main" xmlns="" id="{C9241096-9F4F-4759-B8D8-1E9DF484A545}"/>
                </a:ext>
              </a:extLst>
            </p:cNvPr>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AE8B145F-1241-4AC5-BBC1-70FB61D06C2B}"/>
                </a:ext>
              </a:extLst>
            </p:cNvPr>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88751AD6-1BF4-428A-B152-8E079A5C5D8C}"/>
                </a:ext>
              </a:extLst>
            </p:cNvPr>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77EB3FA6-B3C7-4D38-BA3E-4450703C6B58}"/>
                </a:ext>
              </a:extLst>
            </p:cNvPr>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6E0BEFCA-A2C6-429D-9F9C-209712D9AB0D}"/>
                </a:ext>
              </a:extLst>
            </p:cNvPr>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7" name="Picture 26">
            <a:extLst>
              <a:ext uri="{FF2B5EF4-FFF2-40B4-BE49-F238E27FC236}">
                <a16:creationId xmlns:a16="http://schemas.microsoft.com/office/drawing/2014/main" xmlns="" id="{BDCB6E30-8372-4EB4-BA5C-A3284576ED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802"/>
          <a:stretch/>
        </p:blipFill>
        <p:spPr>
          <a:xfrm>
            <a:off x="6246581" y="1012482"/>
            <a:ext cx="5824769" cy="4594962"/>
          </a:xfrm>
          <a:prstGeom prst="rect">
            <a:avLst/>
          </a:prstGeom>
        </p:spPr>
      </p:pic>
      <p:sp>
        <p:nvSpPr>
          <p:cNvPr id="28" name="TextBox 27">
            <a:extLst>
              <a:ext uri="{FF2B5EF4-FFF2-40B4-BE49-F238E27FC236}">
                <a16:creationId xmlns:a16="http://schemas.microsoft.com/office/drawing/2014/main" xmlns="" id="{CE10D09D-5119-49C6-B16D-B081DEB45023}"/>
              </a:ext>
            </a:extLst>
          </p:cNvPr>
          <p:cNvSpPr txBox="1"/>
          <p:nvPr/>
        </p:nvSpPr>
        <p:spPr>
          <a:xfrm>
            <a:off x="6305776" y="5228082"/>
            <a:ext cx="20504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0</a:t>
            </a:r>
          </a:p>
        </p:txBody>
      </p:sp>
      <p:sp>
        <p:nvSpPr>
          <p:cNvPr id="29" name="TextBox 28">
            <a:extLst>
              <a:ext uri="{FF2B5EF4-FFF2-40B4-BE49-F238E27FC236}">
                <a16:creationId xmlns:a16="http://schemas.microsoft.com/office/drawing/2014/main" xmlns="" id="{B628B9A1-B938-4310-852A-1B1AAF7AB85F}"/>
              </a:ext>
            </a:extLst>
          </p:cNvPr>
          <p:cNvSpPr txBox="1"/>
          <p:nvPr/>
        </p:nvSpPr>
        <p:spPr>
          <a:xfrm>
            <a:off x="6847434" y="5237733"/>
            <a:ext cx="458721"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500</a:t>
            </a:r>
          </a:p>
        </p:txBody>
      </p:sp>
      <p:sp>
        <p:nvSpPr>
          <p:cNvPr id="30" name="TextBox 29">
            <a:extLst>
              <a:ext uri="{FF2B5EF4-FFF2-40B4-BE49-F238E27FC236}">
                <a16:creationId xmlns:a16="http://schemas.microsoft.com/office/drawing/2014/main" xmlns="" id="{EBA989FE-5CE4-4515-841F-20863B65978B}"/>
              </a:ext>
            </a:extLst>
          </p:cNvPr>
          <p:cNvSpPr txBox="1"/>
          <p:nvPr/>
        </p:nvSpPr>
        <p:spPr>
          <a:xfrm>
            <a:off x="7483462" y="5237733"/>
            <a:ext cx="1023950"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1000 m</a:t>
            </a:r>
          </a:p>
        </p:txBody>
      </p:sp>
      <p:grpSp>
        <p:nvGrpSpPr>
          <p:cNvPr id="31" name="Group 30">
            <a:extLst>
              <a:ext uri="{FF2B5EF4-FFF2-40B4-BE49-F238E27FC236}">
                <a16:creationId xmlns:a16="http://schemas.microsoft.com/office/drawing/2014/main" xmlns="" id="{8F504E46-FC9D-4FF4-A987-E5184809E94F}"/>
              </a:ext>
            </a:extLst>
          </p:cNvPr>
          <p:cNvGrpSpPr/>
          <p:nvPr/>
        </p:nvGrpSpPr>
        <p:grpSpPr>
          <a:xfrm>
            <a:off x="6408300" y="5182271"/>
            <a:ext cx="1282700" cy="61912"/>
            <a:chOff x="376004" y="5260814"/>
            <a:chExt cx="1282700" cy="61912"/>
          </a:xfrm>
        </p:grpSpPr>
        <p:cxnSp>
          <p:nvCxnSpPr>
            <p:cNvPr id="32" name="Straight Connector 31">
              <a:extLst>
                <a:ext uri="{FF2B5EF4-FFF2-40B4-BE49-F238E27FC236}">
                  <a16:creationId xmlns:a16="http://schemas.microsoft.com/office/drawing/2014/main" xmlns="" id="{D09106E7-69E4-403A-9E91-F69CF42DC25B}"/>
                </a:ext>
              </a:extLst>
            </p:cNvPr>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C1DE619E-641E-4731-B94A-C55022D2B977}"/>
                </a:ext>
              </a:extLst>
            </p:cNvPr>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3148CF48-2947-49C5-AD3A-5B206B915D4F}"/>
                </a:ext>
              </a:extLst>
            </p:cNvPr>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BA1C184F-A747-4700-ADE8-1679B186843B}"/>
                </a:ext>
              </a:extLst>
            </p:cNvPr>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7A1AC510-CEAB-4AAB-B872-641C6301EFB8}"/>
                </a:ext>
              </a:extLst>
            </p:cNvPr>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xmlns="" id="{00B0FF3D-6F7A-452C-A512-0D082D7D960F}"/>
              </a:ext>
            </a:extLst>
          </p:cNvPr>
          <p:cNvGrpSpPr/>
          <p:nvPr/>
        </p:nvGrpSpPr>
        <p:grpSpPr>
          <a:xfrm>
            <a:off x="251105" y="1099827"/>
            <a:ext cx="523252" cy="581639"/>
            <a:chOff x="236837" y="1372876"/>
            <a:chExt cx="523252" cy="581639"/>
          </a:xfrm>
        </p:grpSpPr>
        <p:sp>
          <p:nvSpPr>
            <p:cNvPr id="23" name="TextBox 22">
              <a:extLst>
                <a:ext uri="{FF2B5EF4-FFF2-40B4-BE49-F238E27FC236}">
                  <a16:creationId xmlns:a16="http://schemas.microsoft.com/office/drawing/2014/main" xmlns="" id="{A9A10802-1685-4334-B47E-6FB454A7CC1D}"/>
                </a:ext>
              </a:extLst>
            </p:cNvPr>
            <p:cNvSpPr txBox="1"/>
            <p:nvPr/>
          </p:nvSpPr>
          <p:spPr>
            <a:xfrm>
              <a:off x="301368" y="1372876"/>
              <a:ext cx="458721"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N</a:t>
              </a:r>
            </a:p>
          </p:txBody>
        </p:sp>
        <p:pic>
          <p:nvPicPr>
            <p:cNvPr id="2" name="Graphic 2" descr="Map compass with solid fill">
              <a:extLst>
                <a:ext uri="{FF2B5EF4-FFF2-40B4-BE49-F238E27FC236}">
                  <a16:creationId xmlns:a16="http://schemas.microsoft.com/office/drawing/2014/main" xmlns="" id="{26A32287-02D3-457F-A84F-A77262CF86B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36837" y="1536064"/>
              <a:ext cx="433672" cy="418451"/>
            </a:xfrm>
            <a:prstGeom prst="rect">
              <a:avLst/>
            </a:prstGeom>
          </p:spPr>
        </p:pic>
      </p:grpSp>
      <p:grpSp>
        <p:nvGrpSpPr>
          <p:cNvPr id="38" name="Group 37">
            <a:extLst>
              <a:ext uri="{FF2B5EF4-FFF2-40B4-BE49-F238E27FC236}">
                <a16:creationId xmlns:a16="http://schemas.microsoft.com/office/drawing/2014/main" xmlns="" id="{0D9690E5-3E0B-4706-929D-51698AB39F42}"/>
              </a:ext>
            </a:extLst>
          </p:cNvPr>
          <p:cNvGrpSpPr/>
          <p:nvPr/>
        </p:nvGrpSpPr>
        <p:grpSpPr>
          <a:xfrm>
            <a:off x="6375848" y="1086006"/>
            <a:ext cx="523252" cy="581639"/>
            <a:chOff x="236837" y="1372876"/>
            <a:chExt cx="523252" cy="581639"/>
          </a:xfrm>
        </p:grpSpPr>
        <p:sp>
          <p:nvSpPr>
            <p:cNvPr id="39" name="TextBox 38">
              <a:extLst>
                <a:ext uri="{FF2B5EF4-FFF2-40B4-BE49-F238E27FC236}">
                  <a16:creationId xmlns:a16="http://schemas.microsoft.com/office/drawing/2014/main" xmlns="" id="{C5EE8BFC-E0C3-45AE-9761-06858501E9EA}"/>
                </a:ext>
              </a:extLst>
            </p:cNvPr>
            <p:cNvSpPr txBox="1"/>
            <p:nvPr/>
          </p:nvSpPr>
          <p:spPr>
            <a:xfrm>
              <a:off x="301368" y="1372876"/>
              <a:ext cx="458721"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N</a:t>
              </a:r>
            </a:p>
          </p:txBody>
        </p:sp>
        <p:pic>
          <p:nvPicPr>
            <p:cNvPr id="40" name="Graphic 2" descr="Map compass with solid fill">
              <a:extLst>
                <a:ext uri="{FF2B5EF4-FFF2-40B4-BE49-F238E27FC236}">
                  <a16:creationId xmlns:a16="http://schemas.microsoft.com/office/drawing/2014/main" xmlns="" id="{151290FF-9CC4-459E-A3EC-DD3BD53CA40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236837" y="1536064"/>
              <a:ext cx="433672" cy="418451"/>
            </a:xfrm>
            <a:prstGeom prst="rect">
              <a:avLst/>
            </a:prstGeom>
          </p:spPr>
        </p:pic>
      </p:grpSp>
      <p:pic>
        <p:nvPicPr>
          <p:cNvPr id="41" name="Picture 40">
            <a:extLst>
              <a:ext uri="{FF2B5EF4-FFF2-40B4-BE49-F238E27FC236}">
                <a16:creationId xmlns:a16="http://schemas.microsoft.com/office/drawing/2014/main" xmlns="" id="{87B3A54F-04F3-416E-8A20-59C7DAA9670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288439" y="5112939"/>
            <a:ext cx="1138816" cy="143426"/>
          </a:xfrm>
          <a:prstGeom prst="rect">
            <a:avLst/>
          </a:prstGeom>
        </p:spPr>
      </p:pic>
      <p:sp>
        <p:nvSpPr>
          <p:cNvPr id="42" name="TextBox 41">
            <a:extLst>
              <a:ext uri="{FF2B5EF4-FFF2-40B4-BE49-F238E27FC236}">
                <a16:creationId xmlns:a16="http://schemas.microsoft.com/office/drawing/2014/main" xmlns="" id="{699199DF-CE6C-48BF-9036-51BBCA605984}"/>
              </a:ext>
            </a:extLst>
          </p:cNvPr>
          <p:cNvSpPr txBox="1"/>
          <p:nvPr/>
        </p:nvSpPr>
        <p:spPr>
          <a:xfrm>
            <a:off x="2155689" y="5213227"/>
            <a:ext cx="20504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0</a:t>
            </a:r>
          </a:p>
        </p:txBody>
      </p:sp>
      <p:sp>
        <p:nvSpPr>
          <p:cNvPr id="43" name="TextBox 42">
            <a:extLst>
              <a:ext uri="{FF2B5EF4-FFF2-40B4-BE49-F238E27FC236}">
                <a16:creationId xmlns:a16="http://schemas.microsoft.com/office/drawing/2014/main" xmlns="" id="{00207BE5-D494-423D-8D17-BC52EC133C84}"/>
              </a:ext>
            </a:extLst>
          </p:cNvPr>
          <p:cNvSpPr txBox="1"/>
          <p:nvPr/>
        </p:nvSpPr>
        <p:spPr>
          <a:xfrm>
            <a:off x="3234208" y="5206954"/>
            <a:ext cx="765373"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45 FNU</a:t>
            </a:r>
          </a:p>
        </p:txBody>
      </p:sp>
      <p:sp>
        <p:nvSpPr>
          <p:cNvPr id="47" name="Title 4">
            <a:extLst>
              <a:ext uri="{FF2B5EF4-FFF2-40B4-BE49-F238E27FC236}">
                <a16:creationId xmlns:a16="http://schemas.microsoft.com/office/drawing/2014/main" xmlns="" id="{18B728C9-184B-6E4A-86AF-49F070A5B942}"/>
              </a:ext>
            </a:extLst>
          </p:cNvPr>
          <p:cNvSpPr txBox="1">
            <a:spLocks/>
          </p:cNvSpPr>
          <p:nvPr/>
        </p:nvSpPr>
        <p:spPr>
          <a:xfrm>
            <a:off x="178998" y="228304"/>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Results: </a:t>
            </a:r>
            <a:r>
              <a:rPr lang="en-US" sz="4000">
                <a:solidFill>
                  <a:srgbClr val="54AEB2"/>
                </a:solidFill>
                <a:latin typeface="Century Gothic" panose="020F0302020204030204"/>
              </a:rPr>
              <a:t>Landsat-8 Turbidity </a:t>
            </a:r>
            <a:endParaRPr lang="en-US"/>
          </a:p>
        </p:txBody>
      </p:sp>
    </p:spTree>
    <p:extLst>
      <p:ext uri="{BB962C8B-B14F-4D97-AF65-F5344CB8AC3E}">
        <p14:creationId xmlns:p14="http://schemas.microsoft.com/office/powerpoint/2010/main" val="129029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ED50702-A761-A746-8B04-875E994C30FA}"/>
              </a:ext>
            </a:extLst>
          </p:cNvPr>
          <p:cNvSpPr txBox="1">
            <a:spLocks/>
          </p:cNvSpPr>
          <p:nvPr/>
        </p:nvSpPr>
        <p:spPr>
          <a:xfrm>
            <a:off x="186294" y="600732"/>
            <a:ext cx="11407417" cy="4571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Errors and Uncertainties </a:t>
            </a:r>
          </a:p>
          <a:p>
            <a:r>
              <a:rPr lang="en-US" sz="4000">
                <a:solidFill>
                  <a:srgbClr val="54AEB2"/>
                </a:solidFill>
                <a:latin typeface="Century Gothic" panose="020F0302020204030204"/>
              </a:rPr>
              <a:t>Water Quality: Sentinel-2 Derived Products</a:t>
            </a:r>
          </a:p>
        </p:txBody>
      </p:sp>
      <p:pic>
        <p:nvPicPr>
          <p:cNvPr id="3" name="Picture 2">
            <a:extLst>
              <a:ext uri="{FF2B5EF4-FFF2-40B4-BE49-F238E27FC236}">
                <a16:creationId xmlns:a16="http://schemas.microsoft.com/office/drawing/2014/main" xmlns="" id="{8C6C8B60-A06E-439C-BCBC-DBB4E768269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107000"/>
                    </a14:imgEffect>
                    <a14:imgEffect>
                      <a14:brightnessContrast bright="12000" contrast="44000"/>
                    </a14:imgEffect>
                  </a14:imgLayer>
                </a14:imgProps>
              </a:ext>
              <a:ext uri="{28A0092B-C50C-407E-A947-70E740481C1C}">
                <a14:useLocalDpi xmlns:a14="http://schemas.microsoft.com/office/drawing/2010/main"/>
              </a:ext>
            </a:extLst>
          </a:blip>
          <a:srcRect r="-1"/>
          <a:stretch/>
        </p:blipFill>
        <p:spPr>
          <a:xfrm>
            <a:off x="6138884" y="1356956"/>
            <a:ext cx="5866824" cy="4426858"/>
          </a:xfrm>
          <a:prstGeom prst="rect">
            <a:avLst/>
          </a:prstGeom>
        </p:spPr>
      </p:pic>
      <p:pic>
        <p:nvPicPr>
          <p:cNvPr id="6" name="Picture 5">
            <a:extLst>
              <a:ext uri="{FF2B5EF4-FFF2-40B4-BE49-F238E27FC236}">
                <a16:creationId xmlns:a16="http://schemas.microsoft.com/office/drawing/2014/main" xmlns="" id="{7FCFAA33-9B85-4618-A75B-E499CB755B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6294" y="1356956"/>
            <a:ext cx="5866824" cy="4426858"/>
          </a:xfrm>
          <a:prstGeom prst="rect">
            <a:avLst/>
          </a:prstGeom>
        </p:spPr>
      </p:pic>
      <p:sp>
        <p:nvSpPr>
          <p:cNvPr id="7" name="Text Placeholder 1">
            <a:extLst>
              <a:ext uri="{FF2B5EF4-FFF2-40B4-BE49-F238E27FC236}">
                <a16:creationId xmlns:a16="http://schemas.microsoft.com/office/drawing/2014/main" xmlns="" id="{D9396FB8-4587-4DD8-884B-FDBBE9516257}"/>
              </a:ext>
            </a:extLst>
          </p:cNvPr>
          <p:cNvSpPr txBox="1">
            <a:spLocks/>
          </p:cNvSpPr>
          <p:nvPr/>
        </p:nvSpPr>
        <p:spPr>
          <a:xfrm>
            <a:off x="948281" y="5782366"/>
            <a:ext cx="4313105" cy="59130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54AEB2"/>
              </a:buClr>
              <a:defRPr/>
            </a:pPr>
            <a:r>
              <a:rPr lang="en-US" sz="1800">
                <a:latin typeface="Century Gothic"/>
              </a:rPr>
              <a:t>Turbidity derived from Sentinel-2 02/17/2020</a:t>
            </a:r>
            <a:endParaRPr lang="en-US" sz="1600"/>
          </a:p>
          <a:p>
            <a:pPr indent="0">
              <a:lnSpc>
                <a:spcPct val="100000"/>
              </a:lnSpc>
              <a:spcBef>
                <a:spcPts val="0"/>
              </a:spcBef>
              <a:spcAft>
                <a:spcPts val="600"/>
              </a:spcAft>
              <a:buNone/>
              <a:defRPr/>
            </a:pPr>
            <a:endParaRPr lang="en-US" sz="2000" b="0" i="0" u="none" strike="noStrike" kern="1200" cap="none" spc="0" normalizeH="0" baseline="0" noProof="0">
              <a:ln>
                <a:noFill/>
              </a:ln>
              <a:effectLst/>
              <a:uLnTx/>
              <a:uFillTx/>
            </a:endParaRPr>
          </a:p>
          <a:p>
            <a:pPr marL="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p:txBody>
      </p:sp>
      <p:sp>
        <p:nvSpPr>
          <p:cNvPr id="8" name="Text Placeholder 1">
            <a:extLst>
              <a:ext uri="{FF2B5EF4-FFF2-40B4-BE49-F238E27FC236}">
                <a16:creationId xmlns:a16="http://schemas.microsoft.com/office/drawing/2014/main" xmlns="" id="{C74D7A84-9601-4832-9D85-B0C164F2E8F8}"/>
              </a:ext>
            </a:extLst>
          </p:cNvPr>
          <p:cNvSpPr txBox="1">
            <a:spLocks/>
          </p:cNvSpPr>
          <p:nvPr/>
        </p:nvSpPr>
        <p:spPr>
          <a:xfrm>
            <a:off x="7572077" y="5778513"/>
            <a:ext cx="3000438" cy="64012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Clr>
                <a:srgbClr val="54AEB2"/>
              </a:buClr>
              <a:defRPr/>
            </a:pPr>
            <a:r>
              <a:rPr lang="en-US" sz="1800">
                <a:latin typeface="Century Gothic"/>
              </a:rPr>
              <a:t>Sentinel-2 True Color 02/17/2020</a:t>
            </a:r>
            <a:endParaRPr lang="en-US" sz="2000" b="0" i="0" u="none" strike="noStrike" kern="1200" cap="none" spc="0" normalizeH="0" baseline="0" noProof="0">
              <a:ln>
                <a:noFill/>
              </a:ln>
              <a:effectLst/>
              <a:uLnTx/>
              <a:uFillTx/>
            </a:endParaRPr>
          </a:p>
          <a:p>
            <a:pPr marL="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p:txBody>
      </p:sp>
      <p:grpSp>
        <p:nvGrpSpPr>
          <p:cNvPr id="9" name="Group 8">
            <a:extLst>
              <a:ext uri="{FF2B5EF4-FFF2-40B4-BE49-F238E27FC236}">
                <a16:creationId xmlns:a16="http://schemas.microsoft.com/office/drawing/2014/main" xmlns="" id="{760DB267-065D-4825-A594-3CBEF0445C48}"/>
              </a:ext>
            </a:extLst>
          </p:cNvPr>
          <p:cNvGrpSpPr/>
          <p:nvPr/>
        </p:nvGrpSpPr>
        <p:grpSpPr>
          <a:xfrm>
            <a:off x="456699" y="-3191025"/>
            <a:ext cx="1012908" cy="61912"/>
            <a:chOff x="376004" y="5260814"/>
            <a:chExt cx="1282700" cy="61912"/>
          </a:xfrm>
        </p:grpSpPr>
        <p:cxnSp>
          <p:nvCxnSpPr>
            <p:cNvPr id="10" name="Straight Connector 9">
              <a:extLst>
                <a:ext uri="{FF2B5EF4-FFF2-40B4-BE49-F238E27FC236}">
                  <a16:creationId xmlns:a16="http://schemas.microsoft.com/office/drawing/2014/main" xmlns="" id="{0E1D38BF-5750-438C-8B02-EA8D121D7F64}"/>
                </a:ext>
              </a:extLst>
            </p:cNvPr>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E1EF2E20-EACF-4EF8-87B3-B4B9A4C2E5F7}"/>
                </a:ext>
              </a:extLst>
            </p:cNvPr>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63542872-211D-4654-A1B1-066957FEA0A0}"/>
                </a:ext>
              </a:extLst>
            </p:cNvPr>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BCBC8ED-7BD5-4788-AD56-DB14C684279A}"/>
                </a:ext>
              </a:extLst>
            </p:cNvPr>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FC4C3666-7146-4AE2-BED9-D2F1C6CBB676}"/>
                </a:ext>
              </a:extLst>
            </p:cNvPr>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xmlns="" id="{A2E24C8E-ACF9-487A-803C-70F2E907D3B9}"/>
              </a:ext>
            </a:extLst>
          </p:cNvPr>
          <p:cNvSpPr txBox="1"/>
          <p:nvPr/>
        </p:nvSpPr>
        <p:spPr>
          <a:xfrm>
            <a:off x="307683" y="5513291"/>
            <a:ext cx="20504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0</a:t>
            </a:r>
          </a:p>
        </p:txBody>
      </p:sp>
      <p:sp>
        <p:nvSpPr>
          <p:cNvPr id="19" name="TextBox 18">
            <a:extLst>
              <a:ext uri="{FF2B5EF4-FFF2-40B4-BE49-F238E27FC236}">
                <a16:creationId xmlns:a16="http://schemas.microsoft.com/office/drawing/2014/main" xmlns="" id="{75109228-2507-41F1-800C-07E1EF602BCF}"/>
              </a:ext>
            </a:extLst>
          </p:cNvPr>
          <p:cNvSpPr txBox="1"/>
          <p:nvPr/>
        </p:nvSpPr>
        <p:spPr>
          <a:xfrm>
            <a:off x="744101" y="5505330"/>
            <a:ext cx="458721"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500</a:t>
            </a:r>
          </a:p>
        </p:txBody>
      </p:sp>
      <p:sp>
        <p:nvSpPr>
          <p:cNvPr id="20" name="TextBox 19">
            <a:extLst>
              <a:ext uri="{FF2B5EF4-FFF2-40B4-BE49-F238E27FC236}">
                <a16:creationId xmlns:a16="http://schemas.microsoft.com/office/drawing/2014/main" xmlns="" id="{B48FC182-1050-464F-BDE9-7364C6E1B93D}"/>
              </a:ext>
            </a:extLst>
          </p:cNvPr>
          <p:cNvSpPr txBox="1"/>
          <p:nvPr/>
        </p:nvSpPr>
        <p:spPr>
          <a:xfrm>
            <a:off x="1234034" y="5505367"/>
            <a:ext cx="1023950"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1000 m</a:t>
            </a:r>
          </a:p>
        </p:txBody>
      </p:sp>
      <p:grpSp>
        <p:nvGrpSpPr>
          <p:cNvPr id="31" name="Group 30">
            <a:extLst>
              <a:ext uri="{FF2B5EF4-FFF2-40B4-BE49-F238E27FC236}">
                <a16:creationId xmlns:a16="http://schemas.microsoft.com/office/drawing/2014/main" xmlns="" id="{E5835762-3482-474E-8886-C28D3D95C586}"/>
              </a:ext>
            </a:extLst>
          </p:cNvPr>
          <p:cNvGrpSpPr/>
          <p:nvPr/>
        </p:nvGrpSpPr>
        <p:grpSpPr>
          <a:xfrm>
            <a:off x="6359229" y="-3221020"/>
            <a:ext cx="1012908" cy="61912"/>
            <a:chOff x="376004" y="5260814"/>
            <a:chExt cx="1282700" cy="61912"/>
          </a:xfrm>
        </p:grpSpPr>
        <p:cxnSp>
          <p:nvCxnSpPr>
            <p:cNvPr id="32" name="Straight Connector 31">
              <a:extLst>
                <a:ext uri="{FF2B5EF4-FFF2-40B4-BE49-F238E27FC236}">
                  <a16:creationId xmlns:a16="http://schemas.microsoft.com/office/drawing/2014/main" xmlns="" id="{1CD01CCA-D8F0-49C0-9D0C-7ED17CDF6C32}"/>
                </a:ext>
              </a:extLst>
            </p:cNvPr>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F681BF2F-9701-40F8-BF59-C9D54CA52F0F}"/>
                </a:ext>
              </a:extLst>
            </p:cNvPr>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730AD578-EC7B-4771-8911-4BC670B46CE5}"/>
                </a:ext>
              </a:extLst>
            </p:cNvPr>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05A53D64-F880-4119-929B-F2E7FA33F667}"/>
                </a:ext>
              </a:extLst>
            </p:cNvPr>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74F05A11-FBAF-4289-BD78-E6C984E0D4E3}"/>
                </a:ext>
              </a:extLst>
            </p:cNvPr>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xmlns="" id="{7A87A89E-7E3B-420D-8257-57999B375AD3}"/>
              </a:ext>
            </a:extLst>
          </p:cNvPr>
          <p:cNvSpPr txBox="1"/>
          <p:nvPr/>
        </p:nvSpPr>
        <p:spPr>
          <a:xfrm>
            <a:off x="6210213" y="5483296"/>
            <a:ext cx="20504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0</a:t>
            </a:r>
          </a:p>
        </p:txBody>
      </p:sp>
      <p:sp>
        <p:nvSpPr>
          <p:cNvPr id="38" name="TextBox 37">
            <a:extLst>
              <a:ext uri="{FF2B5EF4-FFF2-40B4-BE49-F238E27FC236}">
                <a16:creationId xmlns:a16="http://schemas.microsoft.com/office/drawing/2014/main" xmlns="" id="{6A81FB58-206E-46BE-8D75-7D6727A407AF}"/>
              </a:ext>
            </a:extLst>
          </p:cNvPr>
          <p:cNvSpPr txBox="1"/>
          <p:nvPr/>
        </p:nvSpPr>
        <p:spPr>
          <a:xfrm>
            <a:off x="6646631" y="5475335"/>
            <a:ext cx="458721"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500</a:t>
            </a:r>
          </a:p>
        </p:txBody>
      </p:sp>
      <p:sp>
        <p:nvSpPr>
          <p:cNvPr id="39" name="TextBox 38">
            <a:extLst>
              <a:ext uri="{FF2B5EF4-FFF2-40B4-BE49-F238E27FC236}">
                <a16:creationId xmlns:a16="http://schemas.microsoft.com/office/drawing/2014/main" xmlns="" id="{2A4C20E5-EB0F-44D3-84A6-D297D7103E7C}"/>
              </a:ext>
            </a:extLst>
          </p:cNvPr>
          <p:cNvSpPr txBox="1"/>
          <p:nvPr/>
        </p:nvSpPr>
        <p:spPr>
          <a:xfrm>
            <a:off x="7136564" y="5475372"/>
            <a:ext cx="1023950"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1000 m</a:t>
            </a:r>
          </a:p>
        </p:txBody>
      </p:sp>
      <p:grpSp>
        <p:nvGrpSpPr>
          <p:cNvPr id="40" name="Group 39">
            <a:extLst>
              <a:ext uri="{FF2B5EF4-FFF2-40B4-BE49-F238E27FC236}">
                <a16:creationId xmlns:a16="http://schemas.microsoft.com/office/drawing/2014/main" xmlns="" id="{7455485F-2B58-484E-B63D-4253F189FDA7}"/>
              </a:ext>
            </a:extLst>
          </p:cNvPr>
          <p:cNvGrpSpPr/>
          <p:nvPr/>
        </p:nvGrpSpPr>
        <p:grpSpPr>
          <a:xfrm>
            <a:off x="6327118" y="5429363"/>
            <a:ext cx="1097746" cy="61912"/>
            <a:chOff x="376004" y="5260814"/>
            <a:chExt cx="1282700" cy="61912"/>
          </a:xfrm>
        </p:grpSpPr>
        <p:cxnSp>
          <p:nvCxnSpPr>
            <p:cNvPr id="41" name="Straight Connector 40">
              <a:extLst>
                <a:ext uri="{FF2B5EF4-FFF2-40B4-BE49-F238E27FC236}">
                  <a16:creationId xmlns:a16="http://schemas.microsoft.com/office/drawing/2014/main" xmlns="" id="{7545EC24-74DB-400F-9DE8-405E99095CDF}"/>
                </a:ext>
              </a:extLst>
            </p:cNvPr>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42E27B5D-471D-4ED1-B775-4D3DCFBAA1C1}"/>
                </a:ext>
              </a:extLst>
            </p:cNvPr>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98300324-FE26-43AF-9BC5-318C0391B1D1}"/>
                </a:ext>
              </a:extLst>
            </p:cNvPr>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27B35E3E-1B26-4FE1-BA94-A2770FBEB117}"/>
                </a:ext>
              </a:extLst>
            </p:cNvPr>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423D279C-579E-4172-9355-3BE38A374BA9}"/>
                </a:ext>
              </a:extLst>
            </p:cNvPr>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xmlns="" id="{EB099B9F-BF71-4AB9-9D4A-1D9AEE076A2A}"/>
              </a:ext>
            </a:extLst>
          </p:cNvPr>
          <p:cNvGrpSpPr/>
          <p:nvPr/>
        </p:nvGrpSpPr>
        <p:grpSpPr>
          <a:xfrm>
            <a:off x="403075" y="5419681"/>
            <a:ext cx="1097746" cy="61912"/>
            <a:chOff x="376004" y="5260814"/>
            <a:chExt cx="1282700" cy="61912"/>
          </a:xfrm>
        </p:grpSpPr>
        <p:cxnSp>
          <p:nvCxnSpPr>
            <p:cNvPr id="47" name="Straight Connector 46">
              <a:extLst>
                <a:ext uri="{FF2B5EF4-FFF2-40B4-BE49-F238E27FC236}">
                  <a16:creationId xmlns:a16="http://schemas.microsoft.com/office/drawing/2014/main" xmlns="" id="{BC2B5111-8D98-4E92-B87B-4EC0585194DD}"/>
                </a:ext>
              </a:extLst>
            </p:cNvPr>
            <p:cNvCxnSpPr/>
            <p:nvPr/>
          </p:nvCxnSpPr>
          <p:spPr>
            <a:xfrm>
              <a:off x="37600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CAD76BA8-CE03-461A-8682-815395EC4E0A}"/>
                </a:ext>
              </a:extLst>
            </p:cNvPr>
            <p:cNvCxnSpPr/>
            <p:nvPr/>
          </p:nvCxnSpPr>
          <p:spPr>
            <a:xfrm>
              <a:off x="1017354" y="5291770"/>
              <a:ext cx="6413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750FA6E1-636D-4A79-9A80-69325084EB9A}"/>
                </a:ext>
              </a:extLst>
            </p:cNvPr>
            <p:cNvCxnSpPr/>
            <p:nvPr/>
          </p:nvCxnSpPr>
          <p:spPr>
            <a:xfrm>
              <a:off x="1017354" y="5260814"/>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AD4DBA02-A2F8-4897-B71B-2DAA13D6346D}"/>
                </a:ext>
              </a:extLst>
            </p:cNvPr>
            <p:cNvCxnSpPr/>
            <p:nvPr/>
          </p:nvCxnSpPr>
          <p:spPr>
            <a:xfrm>
              <a:off x="1653382"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FA168756-CE24-4B96-95BA-CF72A9756B4D}"/>
                </a:ext>
              </a:extLst>
            </p:cNvPr>
            <p:cNvCxnSpPr/>
            <p:nvPr/>
          </p:nvCxnSpPr>
          <p:spPr>
            <a:xfrm>
              <a:off x="376004" y="5263195"/>
              <a:ext cx="0" cy="5953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xmlns="" id="{C53D952B-7F3C-4470-B1C7-75DC5820B248}"/>
              </a:ext>
            </a:extLst>
          </p:cNvPr>
          <p:cNvGrpSpPr/>
          <p:nvPr/>
        </p:nvGrpSpPr>
        <p:grpSpPr>
          <a:xfrm>
            <a:off x="307683" y="1407362"/>
            <a:ext cx="523252" cy="581639"/>
            <a:chOff x="236837" y="1372876"/>
            <a:chExt cx="523252" cy="581639"/>
          </a:xfrm>
        </p:grpSpPr>
        <p:sp>
          <p:nvSpPr>
            <p:cNvPr id="53" name="TextBox 52">
              <a:extLst>
                <a:ext uri="{FF2B5EF4-FFF2-40B4-BE49-F238E27FC236}">
                  <a16:creationId xmlns:a16="http://schemas.microsoft.com/office/drawing/2014/main" xmlns="" id="{CA9EA608-FE66-460A-99DF-1724F571594C}"/>
                </a:ext>
              </a:extLst>
            </p:cNvPr>
            <p:cNvSpPr txBox="1"/>
            <p:nvPr/>
          </p:nvSpPr>
          <p:spPr>
            <a:xfrm>
              <a:off x="301368" y="1372876"/>
              <a:ext cx="458721"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N</a:t>
              </a:r>
            </a:p>
          </p:txBody>
        </p:sp>
        <p:pic>
          <p:nvPicPr>
            <p:cNvPr id="54" name="Graphic 2" descr="Map compass with solid fill">
              <a:extLst>
                <a:ext uri="{FF2B5EF4-FFF2-40B4-BE49-F238E27FC236}">
                  <a16:creationId xmlns:a16="http://schemas.microsoft.com/office/drawing/2014/main" xmlns="" id="{F0194271-114C-408F-958F-3902F19B47F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236837" y="1536064"/>
              <a:ext cx="433672" cy="418451"/>
            </a:xfrm>
            <a:prstGeom prst="rect">
              <a:avLst/>
            </a:prstGeom>
          </p:spPr>
        </p:pic>
      </p:grpSp>
      <p:grpSp>
        <p:nvGrpSpPr>
          <p:cNvPr id="55" name="Group 54">
            <a:extLst>
              <a:ext uri="{FF2B5EF4-FFF2-40B4-BE49-F238E27FC236}">
                <a16:creationId xmlns:a16="http://schemas.microsoft.com/office/drawing/2014/main" xmlns="" id="{82721638-8BCE-48BE-B730-8EEA9BCABBC9}"/>
              </a:ext>
            </a:extLst>
          </p:cNvPr>
          <p:cNvGrpSpPr/>
          <p:nvPr/>
        </p:nvGrpSpPr>
        <p:grpSpPr>
          <a:xfrm>
            <a:off x="6251050" y="1366725"/>
            <a:ext cx="523252" cy="581639"/>
            <a:chOff x="236837" y="1372876"/>
            <a:chExt cx="523252" cy="581639"/>
          </a:xfrm>
        </p:grpSpPr>
        <p:sp>
          <p:nvSpPr>
            <p:cNvPr id="56" name="TextBox 55">
              <a:extLst>
                <a:ext uri="{FF2B5EF4-FFF2-40B4-BE49-F238E27FC236}">
                  <a16:creationId xmlns:a16="http://schemas.microsoft.com/office/drawing/2014/main" xmlns="" id="{9F0FC48A-D5F5-4500-9B93-499A8B1B0BBB}"/>
                </a:ext>
              </a:extLst>
            </p:cNvPr>
            <p:cNvSpPr txBox="1"/>
            <p:nvPr/>
          </p:nvSpPr>
          <p:spPr>
            <a:xfrm>
              <a:off x="301368" y="1372876"/>
              <a:ext cx="458721"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N</a:t>
              </a:r>
            </a:p>
          </p:txBody>
        </p:sp>
        <p:pic>
          <p:nvPicPr>
            <p:cNvPr id="57" name="Graphic 2" descr="Map compass with solid fill">
              <a:extLst>
                <a:ext uri="{FF2B5EF4-FFF2-40B4-BE49-F238E27FC236}">
                  <a16:creationId xmlns:a16="http://schemas.microsoft.com/office/drawing/2014/main" xmlns="" id="{9A4BF807-24FB-48AE-8BF2-5E9C9D10106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236837" y="1536064"/>
              <a:ext cx="433672" cy="418451"/>
            </a:xfrm>
            <a:prstGeom prst="rect">
              <a:avLst/>
            </a:prstGeom>
          </p:spPr>
        </p:pic>
      </p:grpSp>
      <p:pic>
        <p:nvPicPr>
          <p:cNvPr id="58" name="Picture 57">
            <a:extLst>
              <a:ext uri="{FF2B5EF4-FFF2-40B4-BE49-F238E27FC236}">
                <a16:creationId xmlns:a16="http://schemas.microsoft.com/office/drawing/2014/main" xmlns="" id="{065C4549-48A3-4BD9-973F-3ED59F11615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094789" y="5407499"/>
            <a:ext cx="1138816" cy="143426"/>
          </a:xfrm>
          <a:prstGeom prst="rect">
            <a:avLst/>
          </a:prstGeom>
        </p:spPr>
      </p:pic>
      <p:sp>
        <p:nvSpPr>
          <p:cNvPr id="59" name="TextBox 58">
            <a:extLst>
              <a:ext uri="{FF2B5EF4-FFF2-40B4-BE49-F238E27FC236}">
                <a16:creationId xmlns:a16="http://schemas.microsoft.com/office/drawing/2014/main" xmlns="" id="{56CB5E43-42D9-4347-B3EF-EE00281CEAE0}"/>
              </a:ext>
            </a:extLst>
          </p:cNvPr>
          <p:cNvSpPr txBox="1"/>
          <p:nvPr/>
        </p:nvSpPr>
        <p:spPr>
          <a:xfrm>
            <a:off x="1962039" y="5507787"/>
            <a:ext cx="205048"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0</a:t>
            </a:r>
          </a:p>
        </p:txBody>
      </p:sp>
      <p:sp>
        <p:nvSpPr>
          <p:cNvPr id="60" name="TextBox 59">
            <a:extLst>
              <a:ext uri="{FF2B5EF4-FFF2-40B4-BE49-F238E27FC236}">
                <a16:creationId xmlns:a16="http://schemas.microsoft.com/office/drawing/2014/main" xmlns="" id="{5AC5EA2B-EBB0-4A89-AF8B-72DC2F967266}"/>
              </a:ext>
            </a:extLst>
          </p:cNvPr>
          <p:cNvSpPr txBox="1"/>
          <p:nvPr/>
        </p:nvSpPr>
        <p:spPr>
          <a:xfrm>
            <a:off x="3040558" y="5501514"/>
            <a:ext cx="765373"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45 FNU</a:t>
            </a:r>
          </a:p>
        </p:txBody>
      </p:sp>
    </p:spTree>
    <p:extLst>
      <p:ext uri="{BB962C8B-B14F-4D97-AF65-F5344CB8AC3E}">
        <p14:creationId xmlns:p14="http://schemas.microsoft.com/office/powerpoint/2010/main" val="3556785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A98A457E-0E4C-9E4A-A597-00021F9E06BA}"/>
              </a:ext>
            </a:extLst>
          </p:cNvPr>
          <p:cNvGrpSpPr/>
          <p:nvPr/>
        </p:nvGrpSpPr>
        <p:grpSpPr>
          <a:xfrm>
            <a:off x="8200635" y="1878886"/>
            <a:ext cx="3478385" cy="3100228"/>
            <a:chOff x="7927374" y="328771"/>
            <a:chExt cx="3478385" cy="3100228"/>
          </a:xfrm>
        </p:grpSpPr>
        <p:pic>
          <p:nvPicPr>
            <p:cNvPr id="5" name="Picture 4" descr="Map&#10;&#10;Description automatically generated">
              <a:extLst>
                <a:ext uri="{FF2B5EF4-FFF2-40B4-BE49-F238E27FC236}">
                  <a16:creationId xmlns:a16="http://schemas.microsoft.com/office/drawing/2014/main" xmlns="" id="{DB4A5DAF-756A-4C42-B1BC-120B8B8BB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49182" y="328771"/>
              <a:ext cx="3456577" cy="3100227"/>
            </a:xfrm>
            <a:prstGeom prst="rect">
              <a:avLst/>
            </a:prstGeom>
          </p:spPr>
        </p:pic>
        <p:sp>
          <p:nvSpPr>
            <p:cNvPr id="10" name="Rectangle 9">
              <a:extLst>
                <a:ext uri="{FF2B5EF4-FFF2-40B4-BE49-F238E27FC236}">
                  <a16:creationId xmlns:a16="http://schemas.microsoft.com/office/drawing/2014/main" xmlns="" id="{DF9E7BAC-D51D-B544-A471-4BD7FC032E99}"/>
                </a:ext>
              </a:extLst>
            </p:cNvPr>
            <p:cNvSpPr/>
            <p:nvPr/>
          </p:nvSpPr>
          <p:spPr>
            <a:xfrm>
              <a:off x="7927374" y="328772"/>
              <a:ext cx="3478385" cy="310022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84BC7982-5026-B34C-B481-56860B66FC71}"/>
                </a:ext>
              </a:extLst>
            </p:cNvPr>
            <p:cNvSpPr txBox="1"/>
            <p:nvPr/>
          </p:nvSpPr>
          <p:spPr>
            <a:xfrm>
              <a:off x="7927374" y="340271"/>
              <a:ext cx="2560316" cy="369332"/>
            </a:xfrm>
            <a:prstGeom prst="rect">
              <a:avLst/>
            </a:prstGeom>
            <a:noFill/>
          </p:spPr>
          <p:txBody>
            <a:bodyPr wrap="none" rtlCol="0">
              <a:spAutoFit/>
            </a:bodyPr>
            <a:lstStyle/>
            <a:p>
              <a:r>
                <a:rPr lang="en-US" b="1">
                  <a:solidFill>
                    <a:schemeClr val="tx1">
                      <a:lumMod val="75000"/>
                      <a:lumOff val="25000"/>
                    </a:schemeClr>
                  </a:solidFill>
                  <a:latin typeface="Century Gothic" panose="020B0502020202020204" pitchFamily="34" charset="0"/>
                </a:rPr>
                <a:t>November 11th, 2019</a:t>
              </a:r>
            </a:p>
          </p:txBody>
        </p:sp>
      </p:grpSp>
      <p:grpSp>
        <p:nvGrpSpPr>
          <p:cNvPr id="18" name="Group 17">
            <a:extLst>
              <a:ext uri="{FF2B5EF4-FFF2-40B4-BE49-F238E27FC236}">
                <a16:creationId xmlns:a16="http://schemas.microsoft.com/office/drawing/2014/main" xmlns="" id="{EB7E82A2-7650-A04D-953B-826C298EF6A7}"/>
              </a:ext>
            </a:extLst>
          </p:cNvPr>
          <p:cNvGrpSpPr/>
          <p:nvPr/>
        </p:nvGrpSpPr>
        <p:grpSpPr>
          <a:xfrm>
            <a:off x="403004" y="1594817"/>
            <a:ext cx="6885856" cy="3027476"/>
            <a:chOff x="615614" y="1752312"/>
            <a:chExt cx="6885856" cy="3027476"/>
          </a:xfrm>
        </p:grpSpPr>
        <p:grpSp>
          <p:nvGrpSpPr>
            <p:cNvPr id="22" name="Group 21">
              <a:extLst>
                <a:ext uri="{FF2B5EF4-FFF2-40B4-BE49-F238E27FC236}">
                  <a16:creationId xmlns:a16="http://schemas.microsoft.com/office/drawing/2014/main" xmlns="" id="{ADA7B17E-BF70-CA49-8B23-DE18FBD6CBB0}"/>
                </a:ext>
              </a:extLst>
            </p:cNvPr>
            <p:cNvGrpSpPr/>
            <p:nvPr/>
          </p:nvGrpSpPr>
          <p:grpSpPr>
            <a:xfrm>
              <a:off x="615614" y="2184396"/>
              <a:ext cx="6885856" cy="2595392"/>
              <a:chOff x="547401" y="1926417"/>
              <a:chExt cx="6885856" cy="2595392"/>
            </a:xfrm>
          </p:grpSpPr>
          <p:pic>
            <p:nvPicPr>
              <p:cNvPr id="25" name="Picture 24" descr="Chart, line chart&#10;&#10;Description automatically generated">
                <a:extLst>
                  <a:ext uri="{FF2B5EF4-FFF2-40B4-BE49-F238E27FC236}">
                    <a16:creationId xmlns:a16="http://schemas.microsoft.com/office/drawing/2014/main" xmlns="" id="{A030A13F-A2B1-CB43-BED4-4AE0EA4B63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59176" y="2159234"/>
                <a:ext cx="5974081" cy="2106167"/>
              </a:xfrm>
              <a:prstGeom prst="rect">
                <a:avLst/>
              </a:prstGeom>
            </p:spPr>
          </p:pic>
          <p:sp>
            <p:nvSpPr>
              <p:cNvPr id="26" name="TextBox 25">
                <a:extLst>
                  <a:ext uri="{FF2B5EF4-FFF2-40B4-BE49-F238E27FC236}">
                    <a16:creationId xmlns:a16="http://schemas.microsoft.com/office/drawing/2014/main" xmlns="" id="{1068EB4E-593D-FD42-B157-2BE595D25D2C}"/>
                  </a:ext>
                </a:extLst>
              </p:cNvPr>
              <p:cNvSpPr txBox="1"/>
              <p:nvPr/>
            </p:nvSpPr>
            <p:spPr>
              <a:xfrm>
                <a:off x="547401" y="1926417"/>
                <a:ext cx="971741" cy="646331"/>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Mouth </a:t>
                </a:r>
              </a:p>
              <a:p>
                <a:r>
                  <a:rPr lang="en-US">
                    <a:solidFill>
                      <a:schemeClr val="tx1">
                        <a:lumMod val="75000"/>
                        <a:lumOff val="25000"/>
                      </a:schemeClr>
                    </a:solidFill>
                    <a:latin typeface="Century Gothic" panose="020B0502020202020204" pitchFamily="34" charset="0"/>
                  </a:rPr>
                  <a:t>Closed</a:t>
                </a:r>
              </a:p>
            </p:txBody>
          </p:sp>
          <p:sp>
            <p:nvSpPr>
              <p:cNvPr id="27" name="TextBox 26">
                <a:extLst>
                  <a:ext uri="{FF2B5EF4-FFF2-40B4-BE49-F238E27FC236}">
                    <a16:creationId xmlns:a16="http://schemas.microsoft.com/office/drawing/2014/main" xmlns="" id="{DD9B9495-54BE-5A44-8CE1-AD21B3EFC5BC}"/>
                  </a:ext>
                </a:extLst>
              </p:cNvPr>
              <p:cNvSpPr txBox="1"/>
              <p:nvPr/>
            </p:nvSpPr>
            <p:spPr>
              <a:xfrm>
                <a:off x="583939" y="3875478"/>
                <a:ext cx="907621" cy="646331"/>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Mouth</a:t>
                </a:r>
              </a:p>
              <a:p>
                <a:r>
                  <a:rPr lang="en-US">
                    <a:solidFill>
                      <a:schemeClr val="tx1">
                        <a:lumMod val="75000"/>
                        <a:lumOff val="25000"/>
                      </a:schemeClr>
                    </a:solidFill>
                    <a:latin typeface="Century Gothic" panose="020B0502020202020204" pitchFamily="34" charset="0"/>
                  </a:rPr>
                  <a:t>Open</a:t>
                </a:r>
              </a:p>
            </p:txBody>
          </p:sp>
        </p:grpSp>
        <p:sp>
          <p:nvSpPr>
            <p:cNvPr id="23" name="Oval 22">
              <a:extLst>
                <a:ext uri="{FF2B5EF4-FFF2-40B4-BE49-F238E27FC236}">
                  <a16:creationId xmlns:a16="http://schemas.microsoft.com/office/drawing/2014/main" xmlns="" id="{0B453A99-CEDD-E847-AC33-41AFC94313C8}"/>
                </a:ext>
              </a:extLst>
            </p:cNvPr>
            <p:cNvSpPr/>
            <p:nvPr/>
          </p:nvSpPr>
          <p:spPr>
            <a:xfrm>
              <a:off x="6293443" y="1870077"/>
              <a:ext cx="132832" cy="13546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22533E4E-49F3-7843-A45A-D8A7B6C218AF}"/>
                </a:ext>
              </a:extLst>
            </p:cNvPr>
            <p:cNvSpPr txBox="1"/>
            <p:nvPr/>
          </p:nvSpPr>
          <p:spPr>
            <a:xfrm>
              <a:off x="6445280" y="1752312"/>
              <a:ext cx="917239" cy="369332"/>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Image</a:t>
              </a:r>
            </a:p>
          </p:txBody>
        </p:sp>
      </p:grpSp>
      <p:sp>
        <p:nvSpPr>
          <p:cNvPr id="34" name="Title 4">
            <a:extLst>
              <a:ext uri="{FF2B5EF4-FFF2-40B4-BE49-F238E27FC236}">
                <a16:creationId xmlns:a16="http://schemas.microsoft.com/office/drawing/2014/main" xmlns="" id="{DAFE27B4-66E3-004A-95F7-76FF05358922}"/>
              </a:ext>
            </a:extLst>
          </p:cNvPr>
          <p:cNvSpPr txBox="1">
            <a:spLocks/>
          </p:cNvSpPr>
          <p:nvPr/>
        </p:nvSpPr>
        <p:spPr>
          <a:xfrm>
            <a:off x="403004" y="631203"/>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Errors and Uncertainties </a:t>
            </a:r>
          </a:p>
          <a:p>
            <a:r>
              <a:rPr lang="en-US" sz="4000">
                <a:solidFill>
                  <a:srgbClr val="54AEB2"/>
                </a:solidFill>
                <a:latin typeface="Century Gothic" panose="020F0302020204030204"/>
              </a:rPr>
              <a:t>Cloud Cover &amp; Temporal Resolution</a:t>
            </a:r>
          </a:p>
        </p:txBody>
      </p:sp>
      <p:sp>
        <p:nvSpPr>
          <p:cNvPr id="37" name="Oval 36">
            <a:extLst>
              <a:ext uri="{FF2B5EF4-FFF2-40B4-BE49-F238E27FC236}">
                <a16:creationId xmlns:a16="http://schemas.microsoft.com/office/drawing/2014/main" xmlns="" id="{A0CC1CAC-0920-2847-B39C-D5801FF7E262}"/>
              </a:ext>
            </a:extLst>
          </p:cNvPr>
          <p:cNvSpPr/>
          <p:nvPr/>
        </p:nvSpPr>
        <p:spPr>
          <a:xfrm>
            <a:off x="3662243" y="4094573"/>
            <a:ext cx="400571" cy="3676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xmlns="" id="{4D97EFA2-26CC-B747-9E7C-C5C42D8C7916}"/>
              </a:ext>
            </a:extLst>
          </p:cNvPr>
          <p:cNvSpPr txBox="1"/>
          <p:nvPr/>
        </p:nvSpPr>
        <p:spPr>
          <a:xfrm>
            <a:off x="4263191" y="3446571"/>
            <a:ext cx="485775" cy="1015663"/>
          </a:xfrm>
          <a:prstGeom prst="rect">
            <a:avLst/>
          </a:prstGeom>
          <a:noFill/>
          <a:ln>
            <a:noFill/>
          </a:ln>
        </p:spPr>
        <p:txBody>
          <a:bodyPr wrap="square" rtlCol="0">
            <a:spAutoFit/>
          </a:bodyPr>
          <a:lstStyle/>
          <a:p>
            <a:r>
              <a:rPr lang="en-US" sz="6000" b="1">
                <a:solidFill>
                  <a:srgbClr val="54AEB2"/>
                </a:solidFill>
                <a:latin typeface="Century Gothic" panose="020B0502020202020204" pitchFamily="34" charset="0"/>
              </a:rPr>
              <a:t>*</a:t>
            </a:r>
          </a:p>
        </p:txBody>
      </p:sp>
      <p:sp>
        <p:nvSpPr>
          <p:cNvPr id="57" name="TextBox 56">
            <a:extLst>
              <a:ext uri="{FF2B5EF4-FFF2-40B4-BE49-F238E27FC236}">
                <a16:creationId xmlns:a16="http://schemas.microsoft.com/office/drawing/2014/main" xmlns="" id="{01D91E31-DDB8-7F4F-BAB7-491544B8DF97}"/>
              </a:ext>
            </a:extLst>
          </p:cNvPr>
          <p:cNvSpPr txBox="1"/>
          <p:nvPr/>
        </p:nvSpPr>
        <p:spPr>
          <a:xfrm>
            <a:off x="2245431" y="5475251"/>
            <a:ext cx="3308702" cy="646331"/>
          </a:xfrm>
          <a:prstGeom prst="rect">
            <a:avLst/>
          </a:prstGeom>
          <a:noFill/>
          <a:ln>
            <a:solidFill>
              <a:schemeClr val="tx1">
                <a:lumMod val="50000"/>
                <a:lumOff val="50000"/>
              </a:schemeClr>
            </a:solidFill>
          </a:ln>
        </p:spPr>
        <p:txBody>
          <a:bodyPr wrap="square" rtlCol="0">
            <a:spAutoFit/>
          </a:bodyPr>
          <a:lstStyle/>
          <a:p>
            <a:pPr algn="ctr"/>
            <a:r>
              <a:rPr lang="en-US" i="1">
                <a:solidFill>
                  <a:schemeClr val="tx1">
                    <a:lumMod val="75000"/>
                    <a:lumOff val="25000"/>
                  </a:schemeClr>
                </a:solidFill>
                <a:latin typeface="Century Gothic" panose="020B0502020202020204" pitchFamily="34" charset="0"/>
              </a:rPr>
              <a:t>    In situ data suggests breach event on 12/7/2020</a:t>
            </a:r>
          </a:p>
        </p:txBody>
      </p:sp>
      <p:sp>
        <p:nvSpPr>
          <p:cNvPr id="58" name="TextBox 57">
            <a:extLst>
              <a:ext uri="{FF2B5EF4-FFF2-40B4-BE49-F238E27FC236}">
                <a16:creationId xmlns:a16="http://schemas.microsoft.com/office/drawing/2014/main" xmlns="" id="{8EA72D21-56B6-0B44-931F-3656435B4F6E}"/>
              </a:ext>
            </a:extLst>
          </p:cNvPr>
          <p:cNvSpPr txBox="1"/>
          <p:nvPr/>
        </p:nvSpPr>
        <p:spPr>
          <a:xfrm>
            <a:off x="2413302" y="5413696"/>
            <a:ext cx="485775" cy="707886"/>
          </a:xfrm>
          <a:prstGeom prst="rect">
            <a:avLst/>
          </a:prstGeom>
          <a:noFill/>
          <a:ln>
            <a:noFill/>
          </a:ln>
        </p:spPr>
        <p:txBody>
          <a:bodyPr wrap="square" rtlCol="0">
            <a:spAutoFit/>
          </a:bodyPr>
          <a:lstStyle/>
          <a:p>
            <a:r>
              <a:rPr lang="en-US" sz="4000" b="1">
                <a:solidFill>
                  <a:srgbClr val="54AEB2"/>
                </a:solidFill>
                <a:latin typeface="Century Gothic" panose="020B0502020202020204" pitchFamily="34" charset="0"/>
              </a:rPr>
              <a:t>*</a:t>
            </a:r>
          </a:p>
        </p:txBody>
      </p:sp>
      <p:grpSp>
        <p:nvGrpSpPr>
          <p:cNvPr id="61" name="Group 60">
            <a:extLst>
              <a:ext uri="{FF2B5EF4-FFF2-40B4-BE49-F238E27FC236}">
                <a16:creationId xmlns:a16="http://schemas.microsoft.com/office/drawing/2014/main" xmlns="" id="{AC66FC9A-58B1-9647-B18A-B306AB803ADC}"/>
              </a:ext>
            </a:extLst>
          </p:cNvPr>
          <p:cNvGrpSpPr/>
          <p:nvPr/>
        </p:nvGrpSpPr>
        <p:grpSpPr>
          <a:xfrm>
            <a:off x="3830361" y="4644149"/>
            <a:ext cx="3080139" cy="410281"/>
            <a:chOff x="3830361" y="4672932"/>
            <a:chExt cx="3080139" cy="410281"/>
          </a:xfrm>
        </p:grpSpPr>
        <p:sp>
          <p:nvSpPr>
            <p:cNvPr id="59" name="Rectangle 58">
              <a:extLst>
                <a:ext uri="{FF2B5EF4-FFF2-40B4-BE49-F238E27FC236}">
                  <a16:creationId xmlns:a16="http://schemas.microsoft.com/office/drawing/2014/main" xmlns="" id="{E9AE4B23-7692-6A46-BC28-AB0D765FE559}"/>
                </a:ext>
              </a:extLst>
            </p:cNvPr>
            <p:cNvSpPr/>
            <p:nvPr/>
          </p:nvSpPr>
          <p:spPr>
            <a:xfrm>
              <a:off x="4193644" y="4713882"/>
              <a:ext cx="2222276" cy="369331"/>
            </a:xfrm>
            <a:prstGeom prst="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xmlns="" id="{DDEC1041-0737-C042-AF30-ACF7B93E808B}"/>
                </a:ext>
              </a:extLst>
            </p:cNvPr>
            <p:cNvSpPr/>
            <p:nvPr/>
          </p:nvSpPr>
          <p:spPr>
            <a:xfrm>
              <a:off x="3830361" y="4672932"/>
              <a:ext cx="3080139" cy="113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xmlns="" id="{997D7660-8C74-1C45-882B-C7D1E52776E4}"/>
              </a:ext>
            </a:extLst>
          </p:cNvPr>
          <p:cNvSpPr txBox="1"/>
          <p:nvPr/>
        </p:nvSpPr>
        <p:spPr>
          <a:xfrm>
            <a:off x="1597814" y="4435797"/>
            <a:ext cx="1066679"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Oct-19</a:t>
            </a:r>
          </a:p>
        </p:txBody>
      </p:sp>
      <p:sp>
        <p:nvSpPr>
          <p:cNvPr id="35" name="TextBox 34">
            <a:extLst>
              <a:ext uri="{FF2B5EF4-FFF2-40B4-BE49-F238E27FC236}">
                <a16:creationId xmlns:a16="http://schemas.microsoft.com/office/drawing/2014/main" xmlns="" id="{B313F784-ED19-8D4D-B415-3535AB9E53F6}"/>
              </a:ext>
            </a:extLst>
          </p:cNvPr>
          <p:cNvSpPr txBox="1"/>
          <p:nvPr/>
        </p:nvSpPr>
        <p:spPr>
          <a:xfrm>
            <a:off x="2645435" y="4435797"/>
            <a:ext cx="1069848" cy="365760"/>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Nov-19</a:t>
            </a:r>
          </a:p>
        </p:txBody>
      </p:sp>
      <p:sp>
        <p:nvSpPr>
          <p:cNvPr id="36" name="TextBox 35">
            <a:extLst>
              <a:ext uri="{FF2B5EF4-FFF2-40B4-BE49-F238E27FC236}">
                <a16:creationId xmlns:a16="http://schemas.microsoft.com/office/drawing/2014/main" xmlns="" id="{86B255C6-6DF0-A54F-9999-7A047072FB49}"/>
              </a:ext>
            </a:extLst>
          </p:cNvPr>
          <p:cNvSpPr txBox="1"/>
          <p:nvPr/>
        </p:nvSpPr>
        <p:spPr>
          <a:xfrm>
            <a:off x="3685133" y="4435797"/>
            <a:ext cx="1069848" cy="365760"/>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Dec-19</a:t>
            </a:r>
          </a:p>
        </p:txBody>
      </p:sp>
      <p:sp>
        <p:nvSpPr>
          <p:cNvPr id="38" name="TextBox 37">
            <a:extLst>
              <a:ext uri="{FF2B5EF4-FFF2-40B4-BE49-F238E27FC236}">
                <a16:creationId xmlns:a16="http://schemas.microsoft.com/office/drawing/2014/main" xmlns="" id="{DCC7B497-F391-1D49-A834-2967C49DEBB9}"/>
              </a:ext>
            </a:extLst>
          </p:cNvPr>
          <p:cNvSpPr txBox="1"/>
          <p:nvPr/>
        </p:nvSpPr>
        <p:spPr>
          <a:xfrm>
            <a:off x="4755558" y="4435797"/>
            <a:ext cx="1069848" cy="365760"/>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Jan-20</a:t>
            </a:r>
          </a:p>
        </p:txBody>
      </p:sp>
      <p:sp>
        <p:nvSpPr>
          <p:cNvPr id="39" name="TextBox 38">
            <a:extLst>
              <a:ext uri="{FF2B5EF4-FFF2-40B4-BE49-F238E27FC236}">
                <a16:creationId xmlns:a16="http://schemas.microsoft.com/office/drawing/2014/main" xmlns="" id="{4588D2E5-4648-2A47-B1E2-0D174D3B024E}"/>
              </a:ext>
            </a:extLst>
          </p:cNvPr>
          <p:cNvSpPr txBox="1"/>
          <p:nvPr/>
        </p:nvSpPr>
        <p:spPr>
          <a:xfrm>
            <a:off x="5825983" y="4435797"/>
            <a:ext cx="1069848" cy="365760"/>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Feb-20</a:t>
            </a:r>
          </a:p>
        </p:txBody>
      </p:sp>
      <p:grpSp>
        <p:nvGrpSpPr>
          <p:cNvPr id="3" name="Group 2">
            <a:extLst>
              <a:ext uri="{FF2B5EF4-FFF2-40B4-BE49-F238E27FC236}">
                <a16:creationId xmlns:a16="http://schemas.microsoft.com/office/drawing/2014/main" xmlns="" id="{CBF1D27B-6663-4941-9B8D-0858794154C5}"/>
              </a:ext>
            </a:extLst>
          </p:cNvPr>
          <p:cNvGrpSpPr/>
          <p:nvPr/>
        </p:nvGrpSpPr>
        <p:grpSpPr>
          <a:xfrm>
            <a:off x="8286610" y="4110836"/>
            <a:ext cx="3749521" cy="850698"/>
            <a:chOff x="8286610" y="4110836"/>
            <a:chExt cx="3749521" cy="850698"/>
          </a:xfrm>
        </p:grpSpPr>
        <p:grpSp>
          <p:nvGrpSpPr>
            <p:cNvPr id="70" name="Group 69">
              <a:extLst>
                <a:ext uri="{FF2B5EF4-FFF2-40B4-BE49-F238E27FC236}">
                  <a16:creationId xmlns:a16="http://schemas.microsoft.com/office/drawing/2014/main" xmlns="" id="{8D620013-D875-444F-BE64-E36549F0EB42}"/>
                </a:ext>
              </a:extLst>
            </p:cNvPr>
            <p:cNvGrpSpPr/>
            <p:nvPr/>
          </p:nvGrpSpPr>
          <p:grpSpPr>
            <a:xfrm>
              <a:off x="8286610" y="4272179"/>
              <a:ext cx="3749521" cy="689355"/>
              <a:chOff x="7956929" y="6036619"/>
              <a:chExt cx="3749521" cy="689355"/>
            </a:xfrm>
          </p:grpSpPr>
          <p:pic>
            <p:nvPicPr>
              <p:cNvPr id="71" name="Graphic 70" descr="Map compass with solid fill">
                <a:extLst>
                  <a:ext uri="{FF2B5EF4-FFF2-40B4-BE49-F238E27FC236}">
                    <a16:creationId xmlns:a16="http://schemas.microsoft.com/office/drawing/2014/main" xmlns="" id="{864DA193-D2B1-A544-A66A-BAFF5B38AEC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7956929" y="6272727"/>
                <a:ext cx="433672" cy="418451"/>
              </a:xfrm>
              <a:prstGeom prst="rect">
                <a:avLst/>
              </a:prstGeom>
            </p:spPr>
          </p:pic>
          <p:grpSp>
            <p:nvGrpSpPr>
              <p:cNvPr id="72" name="Group 71">
                <a:extLst>
                  <a:ext uri="{FF2B5EF4-FFF2-40B4-BE49-F238E27FC236}">
                    <a16:creationId xmlns:a16="http://schemas.microsoft.com/office/drawing/2014/main" xmlns="" id="{AF952284-1A2D-1545-B2FB-9424034B74DC}"/>
                  </a:ext>
                </a:extLst>
              </p:cNvPr>
              <p:cNvGrpSpPr/>
              <p:nvPr/>
            </p:nvGrpSpPr>
            <p:grpSpPr>
              <a:xfrm>
                <a:off x="9914298" y="6364483"/>
                <a:ext cx="1792152" cy="361491"/>
                <a:chOff x="4259629" y="5188494"/>
                <a:chExt cx="1771466" cy="369488"/>
              </a:xfrm>
            </p:grpSpPr>
            <p:grpSp>
              <p:nvGrpSpPr>
                <p:cNvPr id="77" name="Group 76">
                  <a:extLst>
                    <a:ext uri="{FF2B5EF4-FFF2-40B4-BE49-F238E27FC236}">
                      <a16:creationId xmlns:a16="http://schemas.microsoft.com/office/drawing/2014/main" xmlns="" id="{0F13D1F4-801A-FB49-8C72-626FBF17A030}"/>
                    </a:ext>
                  </a:extLst>
                </p:cNvPr>
                <p:cNvGrpSpPr/>
                <p:nvPr/>
              </p:nvGrpSpPr>
              <p:grpSpPr>
                <a:xfrm>
                  <a:off x="4416915" y="5188494"/>
                  <a:ext cx="1136150" cy="61912"/>
                  <a:chOff x="376004" y="5260814"/>
                  <a:chExt cx="1282700" cy="61912"/>
                </a:xfrm>
              </p:grpSpPr>
              <p:cxnSp>
                <p:nvCxnSpPr>
                  <p:cNvPr id="81" name="Straight Connector 80">
                    <a:extLst>
                      <a:ext uri="{FF2B5EF4-FFF2-40B4-BE49-F238E27FC236}">
                        <a16:creationId xmlns:a16="http://schemas.microsoft.com/office/drawing/2014/main" xmlns="" id="{D5865DBB-F94E-AD48-840A-180E239871FD}"/>
                      </a:ext>
                    </a:extLst>
                  </p:cNvPr>
                  <p:cNvCxnSpPr>
                    <a:cxnSpLocks/>
                  </p:cNvCxnSpPr>
                  <p:nvPr/>
                </p:nvCxnSpPr>
                <p:spPr>
                  <a:xfrm>
                    <a:off x="376004" y="5291770"/>
                    <a:ext cx="6413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064C44C7-0ADF-8B43-9BAA-684B4A42270C}"/>
                      </a:ext>
                    </a:extLst>
                  </p:cNvPr>
                  <p:cNvCxnSpPr>
                    <a:cxnSpLocks/>
                  </p:cNvCxnSpPr>
                  <p:nvPr/>
                </p:nvCxnSpPr>
                <p:spPr>
                  <a:xfrm>
                    <a:off x="1017354" y="5291770"/>
                    <a:ext cx="6413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8C5A127E-A88B-9B46-B266-B6B16C0F6540}"/>
                      </a:ext>
                    </a:extLst>
                  </p:cNvPr>
                  <p:cNvCxnSpPr>
                    <a:cxnSpLocks/>
                  </p:cNvCxnSpPr>
                  <p:nvPr/>
                </p:nvCxnSpPr>
                <p:spPr>
                  <a:xfrm>
                    <a:off x="1017354" y="5260814"/>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6C4F20FD-5FB8-FA4F-8E93-DC760C8FA289}"/>
                      </a:ext>
                    </a:extLst>
                  </p:cNvPr>
                  <p:cNvCxnSpPr>
                    <a:cxnSpLocks/>
                  </p:cNvCxnSpPr>
                  <p:nvPr/>
                </p:nvCxnSpPr>
                <p:spPr>
                  <a:xfrm>
                    <a:off x="1653382" y="5263195"/>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B736551D-1071-FE49-8D8D-DA5D45ECACBB}"/>
                      </a:ext>
                    </a:extLst>
                  </p:cNvPr>
                  <p:cNvCxnSpPr>
                    <a:cxnSpLocks/>
                  </p:cNvCxnSpPr>
                  <p:nvPr/>
                </p:nvCxnSpPr>
                <p:spPr>
                  <a:xfrm>
                    <a:off x="376004" y="5263195"/>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xmlns="" id="{8C59381F-173B-6A49-85D0-1623A50009E8}"/>
                    </a:ext>
                  </a:extLst>
                </p:cNvPr>
                <p:cNvSpPr txBox="1"/>
                <p:nvPr/>
              </p:nvSpPr>
              <p:spPr>
                <a:xfrm>
                  <a:off x="5285605" y="5272453"/>
                  <a:ext cx="745490" cy="283127"/>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1.0</a:t>
                  </a:r>
                  <a:endParaRPr lang="en-US" sz="2000" b="1">
                    <a:solidFill>
                      <a:schemeClr val="bg2">
                        <a:lumMod val="25000"/>
                      </a:schemeClr>
                    </a:solidFill>
                  </a:endParaRPr>
                </a:p>
              </p:txBody>
            </p:sp>
            <p:sp>
              <p:nvSpPr>
                <p:cNvPr id="79" name="TextBox 78">
                  <a:extLst>
                    <a:ext uri="{FF2B5EF4-FFF2-40B4-BE49-F238E27FC236}">
                      <a16:creationId xmlns:a16="http://schemas.microsoft.com/office/drawing/2014/main" xmlns="" id="{B7911DB5-4109-A242-BCB5-930A9D019DC2}"/>
                    </a:ext>
                  </a:extLst>
                </p:cNvPr>
                <p:cNvSpPr txBox="1"/>
                <p:nvPr/>
              </p:nvSpPr>
              <p:spPr>
                <a:xfrm>
                  <a:off x="4790539" y="5272453"/>
                  <a:ext cx="450568" cy="283127"/>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0.5</a:t>
                  </a:r>
                  <a:endParaRPr lang="en-US" sz="1400" b="1">
                    <a:solidFill>
                      <a:schemeClr val="bg2">
                        <a:lumMod val="25000"/>
                      </a:schemeClr>
                    </a:solidFill>
                    <a:latin typeface="Century Gothic" panose="020B0502020202020204" pitchFamily="34" charset="0"/>
                  </a:endParaRPr>
                </a:p>
              </p:txBody>
            </p:sp>
            <p:sp>
              <p:nvSpPr>
                <p:cNvPr id="80" name="TextBox 79">
                  <a:extLst>
                    <a:ext uri="{FF2B5EF4-FFF2-40B4-BE49-F238E27FC236}">
                      <a16:creationId xmlns:a16="http://schemas.microsoft.com/office/drawing/2014/main" xmlns="" id="{7C033663-E492-1842-B313-2A9CE919FB5F}"/>
                    </a:ext>
                  </a:extLst>
                </p:cNvPr>
                <p:cNvSpPr txBox="1"/>
                <p:nvPr/>
              </p:nvSpPr>
              <p:spPr>
                <a:xfrm>
                  <a:off x="4259629" y="5243396"/>
                  <a:ext cx="586180" cy="314586"/>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0 km</a:t>
                  </a:r>
                  <a:r>
                    <a:rPr lang="en-US" sz="1400" b="1">
                      <a:solidFill>
                        <a:schemeClr val="bg2">
                          <a:lumMod val="25000"/>
                        </a:schemeClr>
                      </a:solidFill>
                      <a:latin typeface="Century Gothic"/>
                    </a:rPr>
                    <a:t> </a:t>
                  </a:r>
                  <a:endParaRPr lang="en-US" sz="1400" b="1">
                    <a:solidFill>
                      <a:schemeClr val="bg2">
                        <a:lumMod val="25000"/>
                      </a:schemeClr>
                    </a:solidFill>
                    <a:latin typeface="Century Gothic" panose="020B0502020202020204" pitchFamily="34" charset="0"/>
                  </a:endParaRPr>
                </a:p>
              </p:txBody>
            </p:sp>
          </p:grpSp>
          <p:grpSp>
            <p:nvGrpSpPr>
              <p:cNvPr id="73" name="Group 72">
                <a:extLst>
                  <a:ext uri="{FF2B5EF4-FFF2-40B4-BE49-F238E27FC236}">
                    <a16:creationId xmlns:a16="http://schemas.microsoft.com/office/drawing/2014/main" xmlns="" id="{BF92C0F9-4FC4-D949-A11C-048E7CA3A5A8}"/>
                  </a:ext>
                </a:extLst>
              </p:cNvPr>
              <p:cNvGrpSpPr/>
              <p:nvPr/>
            </p:nvGrpSpPr>
            <p:grpSpPr>
              <a:xfrm>
                <a:off x="9915197" y="6036619"/>
                <a:ext cx="1786713" cy="278338"/>
                <a:chOff x="9851866" y="3109651"/>
                <a:chExt cx="1786713" cy="278338"/>
              </a:xfrm>
            </p:grpSpPr>
            <p:pic>
              <p:nvPicPr>
                <p:cNvPr id="74" name="Picture 73" descr="Background pattern&#10;&#10;Description automatically generated">
                  <a:extLst>
                    <a:ext uri="{FF2B5EF4-FFF2-40B4-BE49-F238E27FC236}">
                      <a16:creationId xmlns:a16="http://schemas.microsoft.com/office/drawing/2014/main" xmlns="" id="{7C34A768-9200-0E46-A929-D2F6A10B93D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V="1">
                  <a:off x="10253978" y="3200953"/>
                  <a:ext cx="710663" cy="97019"/>
                </a:xfrm>
                <a:prstGeom prst="rect">
                  <a:avLst/>
                </a:prstGeom>
              </p:spPr>
            </p:pic>
            <p:sp>
              <p:nvSpPr>
                <p:cNvPr id="75" name="TextBox 74">
                  <a:extLst>
                    <a:ext uri="{FF2B5EF4-FFF2-40B4-BE49-F238E27FC236}">
                      <a16:creationId xmlns:a16="http://schemas.microsoft.com/office/drawing/2014/main" xmlns="" id="{15412C2F-6A0F-734B-8B93-39F327D188E3}"/>
                    </a:ext>
                  </a:extLst>
                </p:cNvPr>
                <p:cNvSpPr txBox="1"/>
                <p:nvPr/>
              </p:nvSpPr>
              <p:spPr>
                <a:xfrm>
                  <a:off x="9851866" y="3109651"/>
                  <a:ext cx="736995" cy="276999"/>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-0.8</a:t>
                  </a:r>
                  <a:endParaRPr lang="en-US" b="1">
                    <a:solidFill>
                      <a:schemeClr val="bg2">
                        <a:lumMod val="25000"/>
                      </a:schemeClr>
                    </a:solidFill>
                  </a:endParaRPr>
                </a:p>
              </p:txBody>
            </p:sp>
            <p:sp>
              <p:nvSpPr>
                <p:cNvPr id="76" name="TextBox 75">
                  <a:extLst>
                    <a:ext uri="{FF2B5EF4-FFF2-40B4-BE49-F238E27FC236}">
                      <a16:creationId xmlns:a16="http://schemas.microsoft.com/office/drawing/2014/main" xmlns="" id="{98296D0B-169B-7E4C-AA3F-CBFDAFCBAD58}"/>
                    </a:ext>
                  </a:extLst>
                </p:cNvPr>
                <p:cNvSpPr txBox="1"/>
                <p:nvPr/>
              </p:nvSpPr>
              <p:spPr>
                <a:xfrm>
                  <a:off x="10901584" y="3110990"/>
                  <a:ext cx="736995" cy="276999"/>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0.8</a:t>
                  </a:r>
                  <a:endParaRPr lang="en-US" b="1">
                    <a:solidFill>
                      <a:schemeClr val="bg2">
                        <a:lumMod val="25000"/>
                      </a:schemeClr>
                    </a:solidFill>
                  </a:endParaRPr>
                </a:p>
              </p:txBody>
            </p:sp>
          </p:grpSp>
        </p:grpSp>
        <p:sp>
          <p:nvSpPr>
            <p:cNvPr id="86" name="TextBox 85">
              <a:extLst>
                <a:ext uri="{FF2B5EF4-FFF2-40B4-BE49-F238E27FC236}">
                  <a16:creationId xmlns:a16="http://schemas.microsoft.com/office/drawing/2014/main" xmlns="" id="{F0424CD0-988F-004A-BAB4-24F41FD90AF6}"/>
                </a:ext>
              </a:extLst>
            </p:cNvPr>
            <p:cNvSpPr txBox="1"/>
            <p:nvPr/>
          </p:nvSpPr>
          <p:spPr>
            <a:xfrm>
              <a:off x="11098386" y="4110836"/>
              <a:ext cx="736995" cy="276999"/>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NDWI</a:t>
              </a:r>
              <a:endParaRPr lang="en-US" b="1">
                <a:solidFill>
                  <a:schemeClr val="bg2">
                    <a:lumMod val="25000"/>
                  </a:schemeClr>
                </a:solidFill>
              </a:endParaRPr>
            </a:p>
          </p:txBody>
        </p:sp>
      </p:grpSp>
    </p:spTree>
    <p:extLst>
      <p:ext uri="{BB962C8B-B14F-4D97-AF65-F5344CB8AC3E}">
        <p14:creationId xmlns:p14="http://schemas.microsoft.com/office/powerpoint/2010/main" val="2277464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Map&#10;&#10;Description automatically generated">
            <a:extLst>
              <a:ext uri="{FF2B5EF4-FFF2-40B4-BE49-F238E27FC236}">
                <a16:creationId xmlns:a16="http://schemas.microsoft.com/office/drawing/2014/main" xmlns="" id="{1F531AED-74FF-4B06-9FF2-30F9492662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00635" y="3573705"/>
            <a:ext cx="3470921" cy="3035438"/>
          </a:xfrm>
          <a:prstGeom prst="rect">
            <a:avLst/>
          </a:prstGeom>
        </p:spPr>
      </p:pic>
      <p:grpSp>
        <p:nvGrpSpPr>
          <p:cNvPr id="8" name="Group 7">
            <a:extLst>
              <a:ext uri="{FF2B5EF4-FFF2-40B4-BE49-F238E27FC236}">
                <a16:creationId xmlns:a16="http://schemas.microsoft.com/office/drawing/2014/main" xmlns="" id="{A98A457E-0E4C-9E4A-A597-00021F9E06BA}"/>
              </a:ext>
            </a:extLst>
          </p:cNvPr>
          <p:cNvGrpSpPr/>
          <p:nvPr/>
        </p:nvGrpSpPr>
        <p:grpSpPr>
          <a:xfrm>
            <a:off x="8180186" y="166498"/>
            <a:ext cx="3478385" cy="3117798"/>
            <a:chOff x="7906925" y="-1221342"/>
            <a:chExt cx="3478385" cy="3117798"/>
          </a:xfrm>
        </p:grpSpPr>
        <p:pic>
          <p:nvPicPr>
            <p:cNvPr id="5" name="Picture 4" descr="Map&#10;&#10;Description automatically generated">
              <a:extLst>
                <a:ext uri="{FF2B5EF4-FFF2-40B4-BE49-F238E27FC236}">
                  <a16:creationId xmlns:a16="http://schemas.microsoft.com/office/drawing/2014/main" xmlns="" id="{DB4A5DAF-756A-4C42-B1BC-120B8B8BBE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27374" y="-1203771"/>
              <a:ext cx="3456577" cy="3100227"/>
            </a:xfrm>
            <a:prstGeom prst="rect">
              <a:avLst/>
            </a:prstGeom>
          </p:spPr>
        </p:pic>
        <p:sp>
          <p:nvSpPr>
            <p:cNvPr id="10" name="Rectangle 9">
              <a:extLst>
                <a:ext uri="{FF2B5EF4-FFF2-40B4-BE49-F238E27FC236}">
                  <a16:creationId xmlns:a16="http://schemas.microsoft.com/office/drawing/2014/main" xmlns="" id="{DF9E7BAC-D51D-B544-A471-4BD7FC032E99}"/>
                </a:ext>
              </a:extLst>
            </p:cNvPr>
            <p:cNvSpPr/>
            <p:nvPr/>
          </p:nvSpPr>
          <p:spPr>
            <a:xfrm>
              <a:off x="7906925" y="-1221342"/>
              <a:ext cx="3478385" cy="310022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84BC7982-5026-B34C-B481-56860B66FC71}"/>
                </a:ext>
              </a:extLst>
            </p:cNvPr>
            <p:cNvSpPr txBox="1"/>
            <p:nvPr/>
          </p:nvSpPr>
          <p:spPr>
            <a:xfrm>
              <a:off x="7927374" y="-1205358"/>
              <a:ext cx="2549096" cy="369332"/>
            </a:xfrm>
            <a:prstGeom prst="rect">
              <a:avLst/>
            </a:prstGeom>
            <a:noFill/>
          </p:spPr>
          <p:txBody>
            <a:bodyPr wrap="none" rtlCol="0">
              <a:spAutoFit/>
            </a:bodyPr>
            <a:lstStyle/>
            <a:p>
              <a:r>
                <a:rPr lang="en-US" b="1">
                  <a:solidFill>
                    <a:schemeClr val="bg2">
                      <a:lumMod val="25000"/>
                    </a:schemeClr>
                  </a:solidFill>
                  <a:latin typeface="Century Gothic" panose="020B0502020202020204" pitchFamily="34" charset="0"/>
                </a:rPr>
                <a:t>November 11th, 2019</a:t>
              </a:r>
            </a:p>
          </p:txBody>
        </p:sp>
      </p:grpSp>
      <p:grpSp>
        <p:nvGrpSpPr>
          <p:cNvPr id="18" name="Group 17">
            <a:extLst>
              <a:ext uri="{FF2B5EF4-FFF2-40B4-BE49-F238E27FC236}">
                <a16:creationId xmlns:a16="http://schemas.microsoft.com/office/drawing/2014/main" xmlns="" id="{EB7E82A2-7650-A04D-953B-826C298EF6A7}"/>
              </a:ext>
            </a:extLst>
          </p:cNvPr>
          <p:cNvGrpSpPr/>
          <p:nvPr/>
        </p:nvGrpSpPr>
        <p:grpSpPr>
          <a:xfrm>
            <a:off x="403004" y="1594817"/>
            <a:ext cx="6885856" cy="3027476"/>
            <a:chOff x="615614" y="1752312"/>
            <a:chExt cx="6885856" cy="3027476"/>
          </a:xfrm>
        </p:grpSpPr>
        <p:grpSp>
          <p:nvGrpSpPr>
            <p:cNvPr id="22" name="Group 21">
              <a:extLst>
                <a:ext uri="{FF2B5EF4-FFF2-40B4-BE49-F238E27FC236}">
                  <a16:creationId xmlns:a16="http://schemas.microsoft.com/office/drawing/2014/main" xmlns="" id="{ADA7B17E-BF70-CA49-8B23-DE18FBD6CBB0}"/>
                </a:ext>
              </a:extLst>
            </p:cNvPr>
            <p:cNvGrpSpPr/>
            <p:nvPr/>
          </p:nvGrpSpPr>
          <p:grpSpPr>
            <a:xfrm>
              <a:off x="615614" y="2184396"/>
              <a:ext cx="6885856" cy="2595392"/>
              <a:chOff x="547401" y="1926417"/>
              <a:chExt cx="6885856" cy="2595392"/>
            </a:xfrm>
          </p:grpSpPr>
          <p:pic>
            <p:nvPicPr>
              <p:cNvPr id="25" name="Picture 24" descr="Chart, line chart&#10;&#10;Description automatically generated">
                <a:extLst>
                  <a:ext uri="{FF2B5EF4-FFF2-40B4-BE49-F238E27FC236}">
                    <a16:creationId xmlns:a16="http://schemas.microsoft.com/office/drawing/2014/main" xmlns="" id="{A030A13F-A2B1-CB43-BED4-4AE0EA4B63E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59176" y="2159234"/>
                <a:ext cx="5974081" cy="2106167"/>
              </a:xfrm>
              <a:prstGeom prst="rect">
                <a:avLst/>
              </a:prstGeom>
            </p:spPr>
          </p:pic>
          <p:sp>
            <p:nvSpPr>
              <p:cNvPr id="26" name="TextBox 25">
                <a:extLst>
                  <a:ext uri="{FF2B5EF4-FFF2-40B4-BE49-F238E27FC236}">
                    <a16:creationId xmlns:a16="http://schemas.microsoft.com/office/drawing/2014/main" xmlns="" id="{1068EB4E-593D-FD42-B157-2BE595D25D2C}"/>
                  </a:ext>
                </a:extLst>
              </p:cNvPr>
              <p:cNvSpPr txBox="1"/>
              <p:nvPr/>
            </p:nvSpPr>
            <p:spPr>
              <a:xfrm>
                <a:off x="547401" y="1926417"/>
                <a:ext cx="971741" cy="646331"/>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Mouth </a:t>
                </a:r>
              </a:p>
              <a:p>
                <a:r>
                  <a:rPr lang="en-US">
                    <a:solidFill>
                      <a:schemeClr val="tx1">
                        <a:lumMod val="75000"/>
                        <a:lumOff val="25000"/>
                      </a:schemeClr>
                    </a:solidFill>
                    <a:latin typeface="Century Gothic" panose="020B0502020202020204" pitchFamily="34" charset="0"/>
                  </a:rPr>
                  <a:t>Closed</a:t>
                </a:r>
              </a:p>
            </p:txBody>
          </p:sp>
          <p:sp>
            <p:nvSpPr>
              <p:cNvPr id="27" name="TextBox 26">
                <a:extLst>
                  <a:ext uri="{FF2B5EF4-FFF2-40B4-BE49-F238E27FC236}">
                    <a16:creationId xmlns:a16="http://schemas.microsoft.com/office/drawing/2014/main" xmlns="" id="{DD9B9495-54BE-5A44-8CE1-AD21B3EFC5BC}"/>
                  </a:ext>
                </a:extLst>
              </p:cNvPr>
              <p:cNvSpPr txBox="1"/>
              <p:nvPr/>
            </p:nvSpPr>
            <p:spPr>
              <a:xfrm>
                <a:off x="583939" y="3875478"/>
                <a:ext cx="907621" cy="646331"/>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Mouth</a:t>
                </a:r>
              </a:p>
              <a:p>
                <a:r>
                  <a:rPr lang="en-US">
                    <a:solidFill>
                      <a:schemeClr val="tx1">
                        <a:lumMod val="75000"/>
                        <a:lumOff val="25000"/>
                      </a:schemeClr>
                    </a:solidFill>
                    <a:latin typeface="Century Gothic" panose="020B0502020202020204" pitchFamily="34" charset="0"/>
                  </a:rPr>
                  <a:t>Open</a:t>
                </a:r>
              </a:p>
            </p:txBody>
          </p:sp>
        </p:grpSp>
        <p:sp>
          <p:nvSpPr>
            <p:cNvPr id="23" name="Oval 22">
              <a:extLst>
                <a:ext uri="{FF2B5EF4-FFF2-40B4-BE49-F238E27FC236}">
                  <a16:creationId xmlns:a16="http://schemas.microsoft.com/office/drawing/2014/main" xmlns="" id="{0B453A99-CEDD-E847-AC33-41AFC94313C8}"/>
                </a:ext>
              </a:extLst>
            </p:cNvPr>
            <p:cNvSpPr/>
            <p:nvPr/>
          </p:nvSpPr>
          <p:spPr>
            <a:xfrm>
              <a:off x="6293443" y="1870077"/>
              <a:ext cx="132832" cy="13546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22533E4E-49F3-7843-A45A-D8A7B6C218AF}"/>
                </a:ext>
              </a:extLst>
            </p:cNvPr>
            <p:cNvSpPr txBox="1"/>
            <p:nvPr/>
          </p:nvSpPr>
          <p:spPr>
            <a:xfrm>
              <a:off x="6445280" y="1752312"/>
              <a:ext cx="917239" cy="369332"/>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Image</a:t>
              </a:r>
            </a:p>
          </p:txBody>
        </p:sp>
      </p:grpSp>
      <p:sp>
        <p:nvSpPr>
          <p:cNvPr id="34" name="Title 4">
            <a:extLst>
              <a:ext uri="{FF2B5EF4-FFF2-40B4-BE49-F238E27FC236}">
                <a16:creationId xmlns:a16="http://schemas.microsoft.com/office/drawing/2014/main" xmlns="" id="{DAFE27B4-66E3-004A-95F7-76FF05358922}"/>
              </a:ext>
            </a:extLst>
          </p:cNvPr>
          <p:cNvSpPr txBox="1">
            <a:spLocks/>
          </p:cNvSpPr>
          <p:nvPr/>
        </p:nvSpPr>
        <p:spPr>
          <a:xfrm>
            <a:off x="403004" y="631203"/>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Errors and Uncertainties </a:t>
            </a:r>
          </a:p>
          <a:p>
            <a:r>
              <a:rPr lang="en-US" sz="4000">
                <a:solidFill>
                  <a:srgbClr val="54AEB2"/>
                </a:solidFill>
                <a:latin typeface="Century Gothic" panose="020F0302020204030204"/>
              </a:rPr>
              <a:t>SAR Potential Solution?</a:t>
            </a:r>
          </a:p>
        </p:txBody>
      </p:sp>
      <p:sp>
        <p:nvSpPr>
          <p:cNvPr id="37" name="Oval 36">
            <a:extLst>
              <a:ext uri="{FF2B5EF4-FFF2-40B4-BE49-F238E27FC236}">
                <a16:creationId xmlns:a16="http://schemas.microsoft.com/office/drawing/2014/main" xmlns="" id="{A0CC1CAC-0920-2847-B39C-D5801FF7E262}"/>
              </a:ext>
            </a:extLst>
          </p:cNvPr>
          <p:cNvSpPr/>
          <p:nvPr/>
        </p:nvSpPr>
        <p:spPr>
          <a:xfrm>
            <a:off x="3662243" y="4094573"/>
            <a:ext cx="400571" cy="3676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xmlns="" id="{4D97EFA2-26CC-B747-9E7C-C5C42D8C7916}"/>
              </a:ext>
            </a:extLst>
          </p:cNvPr>
          <p:cNvSpPr txBox="1"/>
          <p:nvPr/>
        </p:nvSpPr>
        <p:spPr>
          <a:xfrm>
            <a:off x="4263191" y="3446571"/>
            <a:ext cx="485775" cy="1015663"/>
          </a:xfrm>
          <a:prstGeom prst="rect">
            <a:avLst/>
          </a:prstGeom>
          <a:noFill/>
          <a:ln>
            <a:noFill/>
          </a:ln>
        </p:spPr>
        <p:txBody>
          <a:bodyPr wrap="square" rtlCol="0">
            <a:spAutoFit/>
          </a:bodyPr>
          <a:lstStyle/>
          <a:p>
            <a:r>
              <a:rPr lang="en-US" sz="6000" b="1">
                <a:solidFill>
                  <a:srgbClr val="54AEB2"/>
                </a:solidFill>
                <a:latin typeface="Century Gothic" panose="020B0502020202020204" pitchFamily="34" charset="0"/>
              </a:rPr>
              <a:t>*</a:t>
            </a:r>
          </a:p>
        </p:txBody>
      </p:sp>
      <p:sp>
        <p:nvSpPr>
          <p:cNvPr id="57" name="TextBox 56">
            <a:extLst>
              <a:ext uri="{FF2B5EF4-FFF2-40B4-BE49-F238E27FC236}">
                <a16:creationId xmlns:a16="http://schemas.microsoft.com/office/drawing/2014/main" xmlns="" id="{01D91E31-DDB8-7F4F-BAB7-491544B8DF97}"/>
              </a:ext>
            </a:extLst>
          </p:cNvPr>
          <p:cNvSpPr txBox="1"/>
          <p:nvPr/>
        </p:nvSpPr>
        <p:spPr>
          <a:xfrm>
            <a:off x="2245431" y="5475251"/>
            <a:ext cx="3308702" cy="646331"/>
          </a:xfrm>
          <a:prstGeom prst="rect">
            <a:avLst/>
          </a:prstGeom>
          <a:noFill/>
          <a:ln>
            <a:solidFill>
              <a:schemeClr val="tx1">
                <a:lumMod val="50000"/>
                <a:lumOff val="50000"/>
              </a:schemeClr>
            </a:solidFill>
          </a:ln>
        </p:spPr>
        <p:txBody>
          <a:bodyPr wrap="square" rtlCol="0">
            <a:spAutoFit/>
          </a:bodyPr>
          <a:lstStyle/>
          <a:p>
            <a:pPr algn="ctr"/>
            <a:r>
              <a:rPr lang="en-US" i="1">
                <a:solidFill>
                  <a:schemeClr val="tx1">
                    <a:lumMod val="75000"/>
                    <a:lumOff val="25000"/>
                  </a:schemeClr>
                </a:solidFill>
                <a:latin typeface="Century Gothic" panose="020B0502020202020204" pitchFamily="34" charset="0"/>
              </a:rPr>
              <a:t>    In situ data suggests breach event on 12/7/2020</a:t>
            </a:r>
          </a:p>
        </p:txBody>
      </p:sp>
      <p:sp>
        <p:nvSpPr>
          <p:cNvPr id="58" name="TextBox 57">
            <a:extLst>
              <a:ext uri="{FF2B5EF4-FFF2-40B4-BE49-F238E27FC236}">
                <a16:creationId xmlns:a16="http://schemas.microsoft.com/office/drawing/2014/main" xmlns="" id="{8EA72D21-56B6-0B44-931F-3656435B4F6E}"/>
              </a:ext>
            </a:extLst>
          </p:cNvPr>
          <p:cNvSpPr txBox="1"/>
          <p:nvPr/>
        </p:nvSpPr>
        <p:spPr>
          <a:xfrm>
            <a:off x="2413302" y="5413696"/>
            <a:ext cx="485775" cy="707886"/>
          </a:xfrm>
          <a:prstGeom prst="rect">
            <a:avLst/>
          </a:prstGeom>
          <a:noFill/>
          <a:ln>
            <a:noFill/>
          </a:ln>
        </p:spPr>
        <p:txBody>
          <a:bodyPr wrap="square" rtlCol="0">
            <a:spAutoFit/>
          </a:bodyPr>
          <a:lstStyle/>
          <a:p>
            <a:r>
              <a:rPr lang="en-US" sz="4000" b="1">
                <a:solidFill>
                  <a:srgbClr val="54AEB2"/>
                </a:solidFill>
                <a:latin typeface="Century Gothic" panose="020B0502020202020204" pitchFamily="34" charset="0"/>
              </a:rPr>
              <a:t>*</a:t>
            </a:r>
          </a:p>
        </p:txBody>
      </p:sp>
      <p:sp>
        <p:nvSpPr>
          <p:cNvPr id="39" name="Oval 38">
            <a:extLst>
              <a:ext uri="{FF2B5EF4-FFF2-40B4-BE49-F238E27FC236}">
                <a16:creationId xmlns:a16="http://schemas.microsoft.com/office/drawing/2014/main" xmlns="" id="{343D84F2-8BEA-BF4A-9424-AE3F648B9461}"/>
              </a:ext>
            </a:extLst>
          </p:cNvPr>
          <p:cNvSpPr/>
          <p:nvPr/>
        </p:nvSpPr>
        <p:spPr>
          <a:xfrm>
            <a:off x="4804282" y="3284296"/>
            <a:ext cx="400571" cy="367662"/>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F0C278B1-4B2D-A64C-9396-D26ADC7CBB97}"/>
              </a:ext>
            </a:extLst>
          </p:cNvPr>
          <p:cNvSpPr txBox="1"/>
          <p:nvPr/>
        </p:nvSpPr>
        <p:spPr>
          <a:xfrm>
            <a:off x="1597814" y="4435797"/>
            <a:ext cx="1066679"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Oct-19</a:t>
            </a:r>
          </a:p>
        </p:txBody>
      </p:sp>
      <p:sp>
        <p:nvSpPr>
          <p:cNvPr id="45" name="TextBox 44">
            <a:extLst>
              <a:ext uri="{FF2B5EF4-FFF2-40B4-BE49-F238E27FC236}">
                <a16:creationId xmlns:a16="http://schemas.microsoft.com/office/drawing/2014/main" xmlns="" id="{0A6CF642-E15C-3141-BAC3-A62231F4EAB2}"/>
              </a:ext>
            </a:extLst>
          </p:cNvPr>
          <p:cNvSpPr txBox="1"/>
          <p:nvPr/>
        </p:nvSpPr>
        <p:spPr>
          <a:xfrm>
            <a:off x="2645435" y="4435797"/>
            <a:ext cx="1069848" cy="365760"/>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Nov-19</a:t>
            </a:r>
          </a:p>
        </p:txBody>
      </p:sp>
      <p:sp>
        <p:nvSpPr>
          <p:cNvPr id="46" name="TextBox 45">
            <a:extLst>
              <a:ext uri="{FF2B5EF4-FFF2-40B4-BE49-F238E27FC236}">
                <a16:creationId xmlns:a16="http://schemas.microsoft.com/office/drawing/2014/main" xmlns="" id="{0DB75EE1-75BA-1642-B271-FDCFB23CEAA0}"/>
              </a:ext>
            </a:extLst>
          </p:cNvPr>
          <p:cNvSpPr txBox="1"/>
          <p:nvPr/>
        </p:nvSpPr>
        <p:spPr>
          <a:xfrm>
            <a:off x="3685133" y="4435797"/>
            <a:ext cx="1069848" cy="365760"/>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Dec-19</a:t>
            </a:r>
          </a:p>
        </p:txBody>
      </p:sp>
      <p:sp>
        <p:nvSpPr>
          <p:cNvPr id="47" name="TextBox 46">
            <a:extLst>
              <a:ext uri="{FF2B5EF4-FFF2-40B4-BE49-F238E27FC236}">
                <a16:creationId xmlns:a16="http://schemas.microsoft.com/office/drawing/2014/main" xmlns="" id="{4286D1DC-084A-3D45-B387-1A68AC45E2A6}"/>
              </a:ext>
            </a:extLst>
          </p:cNvPr>
          <p:cNvSpPr txBox="1"/>
          <p:nvPr/>
        </p:nvSpPr>
        <p:spPr>
          <a:xfrm>
            <a:off x="4755558" y="4435797"/>
            <a:ext cx="1069848" cy="365760"/>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Jan-20</a:t>
            </a:r>
          </a:p>
        </p:txBody>
      </p:sp>
      <p:sp>
        <p:nvSpPr>
          <p:cNvPr id="48" name="TextBox 47">
            <a:extLst>
              <a:ext uri="{FF2B5EF4-FFF2-40B4-BE49-F238E27FC236}">
                <a16:creationId xmlns:a16="http://schemas.microsoft.com/office/drawing/2014/main" xmlns="" id="{DA927F40-C236-7E4B-BDE2-5ABA56C71719}"/>
              </a:ext>
            </a:extLst>
          </p:cNvPr>
          <p:cNvSpPr txBox="1"/>
          <p:nvPr/>
        </p:nvSpPr>
        <p:spPr>
          <a:xfrm>
            <a:off x="5825983" y="4435797"/>
            <a:ext cx="1069848" cy="365760"/>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Feb-20</a:t>
            </a:r>
          </a:p>
        </p:txBody>
      </p:sp>
      <p:sp>
        <p:nvSpPr>
          <p:cNvPr id="35" name="TextBox 34">
            <a:extLst>
              <a:ext uri="{FF2B5EF4-FFF2-40B4-BE49-F238E27FC236}">
                <a16:creationId xmlns:a16="http://schemas.microsoft.com/office/drawing/2014/main" xmlns="" id="{C631D9AB-C753-F441-8929-A800689F6ECD}"/>
              </a:ext>
            </a:extLst>
          </p:cNvPr>
          <p:cNvSpPr txBox="1"/>
          <p:nvPr/>
        </p:nvSpPr>
        <p:spPr>
          <a:xfrm>
            <a:off x="8172812" y="3559586"/>
            <a:ext cx="2557110" cy="369332"/>
          </a:xfrm>
          <a:prstGeom prst="rect">
            <a:avLst/>
          </a:prstGeom>
          <a:noFill/>
        </p:spPr>
        <p:txBody>
          <a:bodyPr wrap="none" lIns="91440" tIns="45720" rIns="91440" bIns="45720" rtlCol="0" anchor="t">
            <a:spAutoFit/>
          </a:bodyPr>
          <a:lstStyle/>
          <a:p>
            <a:r>
              <a:rPr lang="en-US" b="1">
                <a:solidFill>
                  <a:schemeClr val="tx1">
                    <a:lumMod val="75000"/>
                    <a:lumOff val="25000"/>
                  </a:schemeClr>
                </a:solidFill>
                <a:latin typeface="Century Gothic" panose="020B0502020202020204" pitchFamily="34" charset="0"/>
              </a:rPr>
              <a:t>December 10th, 2019</a:t>
            </a:r>
            <a:endParaRPr lang="en-US" b="1">
              <a:solidFill>
                <a:schemeClr val="tx1">
                  <a:lumMod val="75000"/>
                  <a:lumOff val="25000"/>
                </a:schemeClr>
              </a:solidFill>
              <a:latin typeface="Century Gothic" panose="020B0502020202020204" pitchFamily="34" charset="0"/>
              <a:cs typeface="Calibri"/>
            </a:endParaRPr>
          </a:p>
        </p:txBody>
      </p:sp>
      <p:sp>
        <p:nvSpPr>
          <p:cNvPr id="36" name="Rectangle 35">
            <a:extLst>
              <a:ext uri="{FF2B5EF4-FFF2-40B4-BE49-F238E27FC236}">
                <a16:creationId xmlns:a16="http://schemas.microsoft.com/office/drawing/2014/main" xmlns="" id="{B6C74E59-0B61-644A-AB23-0099D9276EFB}"/>
              </a:ext>
            </a:extLst>
          </p:cNvPr>
          <p:cNvSpPr/>
          <p:nvPr/>
        </p:nvSpPr>
        <p:spPr>
          <a:xfrm>
            <a:off x="8178827" y="3573704"/>
            <a:ext cx="3478385" cy="306140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a:extLst>
              <a:ext uri="{FF2B5EF4-FFF2-40B4-BE49-F238E27FC236}">
                <a16:creationId xmlns:a16="http://schemas.microsoft.com/office/drawing/2014/main" xmlns="" id="{51451FF4-2668-4253-96F7-6763949CBDF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596116" y="6019456"/>
            <a:ext cx="704820" cy="106132"/>
          </a:xfrm>
          <a:prstGeom prst="rect">
            <a:avLst/>
          </a:prstGeom>
        </p:spPr>
      </p:pic>
      <p:pic>
        <p:nvPicPr>
          <p:cNvPr id="65" name="Graphic 2" descr="Map compass with solid fill">
            <a:extLst>
              <a:ext uri="{FF2B5EF4-FFF2-40B4-BE49-F238E27FC236}">
                <a16:creationId xmlns:a16="http://schemas.microsoft.com/office/drawing/2014/main" xmlns="" id="{2F1AA3BA-FA2D-46B6-B7A5-7CCC5C5E3B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8210193" y="6218405"/>
            <a:ext cx="433672" cy="418451"/>
          </a:xfrm>
          <a:prstGeom prst="rect">
            <a:avLst/>
          </a:prstGeom>
        </p:spPr>
      </p:pic>
      <p:grpSp>
        <p:nvGrpSpPr>
          <p:cNvPr id="9" name="Group 8">
            <a:extLst>
              <a:ext uri="{FF2B5EF4-FFF2-40B4-BE49-F238E27FC236}">
                <a16:creationId xmlns:a16="http://schemas.microsoft.com/office/drawing/2014/main" xmlns="" id="{F799143B-40CD-054C-AE7C-40812E8D27A6}"/>
              </a:ext>
            </a:extLst>
          </p:cNvPr>
          <p:cNvGrpSpPr/>
          <p:nvPr/>
        </p:nvGrpSpPr>
        <p:grpSpPr>
          <a:xfrm>
            <a:off x="10211531" y="2801068"/>
            <a:ext cx="1786713" cy="439681"/>
            <a:chOff x="10211531" y="2801068"/>
            <a:chExt cx="1786713" cy="439681"/>
          </a:xfrm>
        </p:grpSpPr>
        <p:grpSp>
          <p:nvGrpSpPr>
            <p:cNvPr id="124" name="Group 123">
              <a:extLst>
                <a:ext uri="{FF2B5EF4-FFF2-40B4-BE49-F238E27FC236}">
                  <a16:creationId xmlns:a16="http://schemas.microsoft.com/office/drawing/2014/main" xmlns="" id="{CCC8B3D6-B269-3F4A-83BC-40FA79782438}"/>
                </a:ext>
              </a:extLst>
            </p:cNvPr>
            <p:cNvGrpSpPr/>
            <p:nvPr/>
          </p:nvGrpSpPr>
          <p:grpSpPr>
            <a:xfrm>
              <a:off x="10211531" y="2962411"/>
              <a:ext cx="1786713" cy="278338"/>
              <a:chOff x="9851866" y="3109651"/>
              <a:chExt cx="1786713" cy="278338"/>
            </a:xfrm>
          </p:grpSpPr>
          <p:pic>
            <p:nvPicPr>
              <p:cNvPr id="125" name="Picture 124" descr="Background pattern&#10;&#10;Description automatically generated">
                <a:extLst>
                  <a:ext uri="{FF2B5EF4-FFF2-40B4-BE49-F238E27FC236}">
                    <a16:creationId xmlns:a16="http://schemas.microsoft.com/office/drawing/2014/main" xmlns="" id="{95A67384-36D9-D249-AB2B-298A491B54B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flipV="1">
                <a:off x="10253978" y="3200953"/>
                <a:ext cx="710663" cy="97019"/>
              </a:xfrm>
              <a:prstGeom prst="rect">
                <a:avLst/>
              </a:prstGeom>
            </p:spPr>
          </p:pic>
          <p:sp>
            <p:nvSpPr>
              <p:cNvPr id="126" name="TextBox 125">
                <a:extLst>
                  <a:ext uri="{FF2B5EF4-FFF2-40B4-BE49-F238E27FC236}">
                    <a16:creationId xmlns:a16="http://schemas.microsoft.com/office/drawing/2014/main" xmlns="" id="{BE81BE06-0B6B-DA42-9C5A-48CA2FE61113}"/>
                  </a:ext>
                </a:extLst>
              </p:cNvPr>
              <p:cNvSpPr txBox="1"/>
              <p:nvPr/>
            </p:nvSpPr>
            <p:spPr>
              <a:xfrm>
                <a:off x="9851866" y="3109651"/>
                <a:ext cx="736995" cy="276999"/>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-0.8</a:t>
                </a:r>
                <a:endParaRPr lang="en-US" b="1">
                  <a:solidFill>
                    <a:schemeClr val="bg2">
                      <a:lumMod val="25000"/>
                    </a:schemeClr>
                  </a:solidFill>
                </a:endParaRPr>
              </a:p>
            </p:txBody>
          </p:sp>
          <p:sp>
            <p:nvSpPr>
              <p:cNvPr id="127" name="TextBox 126">
                <a:extLst>
                  <a:ext uri="{FF2B5EF4-FFF2-40B4-BE49-F238E27FC236}">
                    <a16:creationId xmlns:a16="http://schemas.microsoft.com/office/drawing/2014/main" xmlns="" id="{D0C12B13-C6F5-0544-A49E-29FD55ACD1F5}"/>
                  </a:ext>
                </a:extLst>
              </p:cNvPr>
              <p:cNvSpPr txBox="1"/>
              <p:nvPr/>
            </p:nvSpPr>
            <p:spPr>
              <a:xfrm>
                <a:off x="10901584" y="3110990"/>
                <a:ext cx="736995" cy="276999"/>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0.8</a:t>
                </a:r>
                <a:endParaRPr lang="en-US" b="1">
                  <a:solidFill>
                    <a:schemeClr val="bg2">
                      <a:lumMod val="25000"/>
                    </a:schemeClr>
                  </a:solidFill>
                </a:endParaRPr>
              </a:p>
            </p:txBody>
          </p:sp>
        </p:grpSp>
        <p:sp>
          <p:nvSpPr>
            <p:cNvPr id="121" name="TextBox 120">
              <a:extLst>
                <a:ext uri="{FF2B5EF4-FFF2-40B4-BE49-F238E27FC236}">
                  <a16:creationId xmlns:a16="http://schemas.microsoft.com/office/drawing/2014/main" xmlns="" id="{9C90AAA5-5009-2244-9547-CB08C6EFF474}"/>
                </a:ext>
              </a:extLst>
            </p:cNvPr>
            <p:cNvSpPr txBox="1"/>
            <p:nvPr/>
          </p:nvSpPr>
          <p:spPr>
            <a:xfrm>
              <a:off x="11065039" y="2801068"/>
              <a:ext cx="736995" cy="276999"/>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NDWI</a:t>
              </a:r>
              <a:endParaRPr lang="en-US" b="1">
                <a:solidFill>
                  <a:schemeClr val="bg2">
                    <a:lumMod val="25000"/>
                  </a:schemeClr>
                </a:solidFill>
              </a:endParaRPr>
            </a:p>
          </p:txBody>
        </p:sp>
      </p:grpSp>
      <p:grpSp>
        <p:nvGrpSpPr>
          <p:cNvPr id="137" name="Group 136">
            <a:extLst>
              <a:ext uri="{FF2B5EF4-FFF2-40B4-BE49-F238E27FC236}">
                <a16:creationId xmlns:a16="http://schemas.microsoft.com/office/drawing/2014/main" xmlns="" id="{198FC8E6-77C6-9D46-8D55-0FD6C00983E8}"/>
              </a:ext>
            </a:extLst>
          </p:cNvPr>
          <p:cNvGrpSpPr/>
          <p:nvPr/>
        </p:nvGrpSpPr>
        <p:grpSpPr>
          <a:xfrm>
            <a:off x="10229970" y="6250001"/>
            <a:ext cx="1792152" cy="361491"/>
            <a:chOff x="4259629" y="5188494"/>
            <a:chExt cx="1771466" cy="369488"/>
          </a:xfrm>
        </p:grpSpPr>
        <p:grpSp>
          <p:nvGrpSpPr>
            <p:cNvPr id="138" name="Group 137">
              <a:extLst>
                <a:ext uri="{FF2B5EF4-FFF2-40B4-BE49-F238E27FC236}">
                  <a16:creationId xmlns:a16="http://schemas.microsoft.com/office/drawing/2014/main" xmlns="" id="{A243E2A0-0D5D-CA40-9BFE-4F83EDE63F46}"/>
                </a:ext>
              </a:extLst>
            </p:cNvPr>
            <p:cNvGrpSpPr/>
            <p:nvPr/>
          </p:nvGrpSpPr>
          <p:grpSpPr>
            <a:xfrm>
              <a:off x="4416915" y="5188494"/>
              <a:ext cx="1136150" cy="61912"/>
              <a:chOff x="376004" y="5260814"/>
              <a:chExt cx="1282700" cy="61912"/>
            </a:xfrm>
          </p:grpSpPr>
          <p:cxnSp>
            <p:nvCxnSpPr>
              <p:cNvPr id="142" name="Straight Connector 141">
                <a:extLst>
                  <a:ext uri="{FF2B5EF4-FFF2-40B4-BE49-F238E27FC236}">
                    <a16:creationId xmlns:a16="http://schemas.microsoft.com/office/drawing/2014/main" xmlns="" id="{91B9BD9F-463E-BA4E-8AE5-1109629AF113}"/>
                  </a:ext>
                </a:extLst>
              </p:cNvPr>
              <p:cNvCxnSpPr>
                <a:cxnSpLocks/>
              </p:cNvCxnSpPr>
              <p:nvPr/>
            </p:nvCxnSpPr>
            <p:spPr>
              <a:xfrm>
                <a:off x="376004" y="5291770"/>
                <a:ext cx="6413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xmlns="" id="{968A78AD-7F2E-7E41-BD1D-2556171C2EF1}"/>
                  </a:ext>
                </a:extLst>
              </p:cNvPr>
              <p:cNvCxnSpPr>
                <a:cxnSpLocks/>
              </p:cNvCxnSpPr>
              <p:nvPr/>
            </p:nvCxnSpPr>
            <p:spPr>
              <a:xfrm>
                <a:off x="1017354" y="5291770"/>
                <a:ext cx="6413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xmlns="" id="{FF38065B-8BCE-4C41-AB92-21613BEDD9B9}"/>
                  </a:ext>
                </a:extLst>
              </p:cNvPr>
              <p:cNvCxnSpPr>
                <a:cxnSpLocks/>
              </p:cNvCxnSpPr>
              <p:nvPr/>
            </p:nvCxnSpPr>
            <p:spPr>
              <a:xfrm>
                <a:off x="1017354" y="5260814"/>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xmlns="" id="{C93F593C-B9B8-B940-AEDC-7AA3382CFE56}"/>
                  </a:ext>
                </a:extLst>
              </p:cNvPr>
              <p:cNvCxnSpPr>
                <a:cxnSpLocks/>
              </p:cNvCxnSpPr>
              <p:nvPr/>
            </p:nvCxnSpPr>
            <p:spPr>
              <a:xfrm>
                <a:off x="1653382" y="5263195"/>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xmlns="" id="{DF42F6F3-8A68-7841-B7AC-D318CA499B10}"/>
                  </a:ext>
                </a:extLst>
              </p:cNvPr>
              <p:cNvCxnSpPr>
                <a:cxnSpLocks/>
              </p:cNvCxnSpPr>
              <p:nvPr/>
            </p:nvCxnSpPr>
            <p:spPr>
              <a:xfrm>
                <a:off x="376004" y="5263195"/>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9" name="TextBox 138">
              <a:extLst>
                <a:ext uri="{FF2B5EF4-FFF2-40B4-BE49-F238E27FC236}">
                  <a16:creationId xmlns:a16="http://schemas.microsoft.com/office/drawing/2014/main" xmlns="" id="{B70E88FF-8573-E04E-8254-CFB28A62EA87}"/>
                </a:ext>
              </a:extLst>
            </p:cNvPr>
            <p:cNvSpPr txBox="1"/>
            <p:nvPr/>
          </p:nvSpPr>
          <p:spPr>
            <a:xfrm>
              <a:off x="5285605" y="5272453"/>
              <a:ext cx="745490" cy="283127"/>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1.0</a:t>
              </a:r>
              <a:endParaRPr lang="en-US" sz="2000" b="1">
                <a:solidFill>
                  <a:schemeClr val="bg2">
                    <a:lumMod val="25000"/>
                  </a:schemeClr>
                </a:solidFill>
              </a:endParaRPr>
            </a:p>
          </p:txBody>
        </p:sp>
        <p:sp>
          <p:nvSpPr>
            <p:cNvPr id="140" name="TextBox 139">
              <a:extLst>
                <a:ext uri="{FF2B5EF4-FFF2-40B4-BE49-F238E27FC236}">
                  <a16:creationId xmlns:a16="http://schemas.microsoft.com/office/drawing/2014/main" xmlns="" id="{AA9A0EF6-20B2-5044-85CE-300DEA1891AF}"/>
                </a:ext>
              </a:extLst>
            </p:cNvPr>
            <p:cNvSpPr txBox="1"/>
            <p:nvPr/>
          </p:nvSpPr>
          <p:spPr>
            <a:xfrm>
              <a:off x="4790539" y="5272453"/>
              <a:ext cx="450568" cy="283127"/>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0.5</a:t>
              </a:r>
              <a:endParaRPr lang="en-US" sz="1400" b="1">
                <a:solidFill>
                  <a:schemeClr val="bg2">
                    <a:lumMod val="25000"/>
                  </a:schemeClr>
                </a:solidFill>
                <a:latin typeface="Century Gothic" panose="020B0502020202020204" pitchFamily="34" charset="0"/>
              </a:endParaRPr>
            </a:p>
          </p:txBody>
        </p:sp>
        <p:sp>
          <p:nvSpPr>
            <p:cNvPr id="141" name="TextBox 140">
              <a:extLst>
                <a:ext uri="{FF2B5EF4-FFF2-40B4-BE49-F238E27FC236}">
                  <a16:creationId xmlns:a16="http://schemas.microsoft.com/office/drawing/2014/main" xmlns="" id="{E2E8F20B-3827-0D42-8F44-62C23C54DEEC}"/>
                </a:ext>
              </a:extLst>
            </p:cNvPr>
            <p:cNvSpPr txBox="1"/>
            <p:nvPr/>
          </p:nvSpPr>
          <p:spPr>
            <a:xfrm>
              <a:off x="4259629" y="5243396"/>
              <a:ext cx="586180" cy="314586"/>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0 km</a:t>
              </a:r>
              <a:r>
                <a:rPr lang="en-US" sz="1400" b="1">
                  <a:solidFill>
                    <a:schemeClr val="bg2">
                      <a:lumMod val="25000"/>
                    </a:schemeClr>
                  </a:solidFill>
                  <a:latin typeface="Century Gothic"/>
                </a:rPr>
                <a:t> </a:t>
              </a:r>
              <a:endParaRPr lang="en-US" sz="1400" b="1">
                <a:solidFill>
                  <a:schemeClr val="bg2">
                    <a:lumMod val="25000"/>
                  </a:schemeClr>
                </a:solidFill>
                <a:latin typeface="Century Gothic" panose="020B0502020202020204" pitchFamily="34" charset="0"/>
              </a:endParaRPr>
            </a:p>
          </p:txBody>
        </p:sp>
      </p:grpSp>
      <p:sp>
        <p:nvSpPr>
          <p:cNvPr id="147" name="TextBox 146">
            <a:extLst>
              <a:ext uri="{FF2B5EF4-FFF2-40B4-BE49-F238E27FC236}">
                <a16:creationId xmlns:a16="http://schemas.microsoft.com/office/drawing/2014/main" xmlns="" id="{FEBF91F8-94E5-7C45-823A-29C8A55E3C55}"/>
              </a:ext>
            </a:extLst>
          </p:cNvPr>
          <p:cNvSpPr txBox="1"/>
          <p:nvPr/>
        </p:nvSpPr>
        <p:spPr>
          <a:xfrm>
            <a:off x="10922460" y="5774884"/>
            <a:ext cx="730990" cy="276999"/>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SAR VV</a:t>
            </a:r>
            <a:endParaRPr lang="en-US" b="1">
              <a:solidFill>
                <a:schemeClr val="bg2">
                  <a:lumMod val="25000"/>
                </a:schemeClr>
              </a:solidFill>
            </a:endParaRPr>
          </a:p>
        </p:txBody>
      </p:sp>
      <p:grpSp>
        <p:nvGrpSpPr>
          <p:cNvPr id="148" name="Group 147">
            <a:extLst>
              <a:ext uri="{FF2B5EF4-FFF2-40B4-BE49-F238E27FC236}">
                <a16:creationId xmlns:a16="http://schemas.microsoft.com/office/drawing/2014/main" xmlns="" id="{0044FABB-7DF7-DD49-996A-31B9E7A66D37}"/>
              </a:ext>
            </a:extLst>
          </p:cNvPr>
          <p:cNvGrpSpPr/>
          <p:nvPr/>
        </p:nvGrpSpPr>
        <p:grpSpPr>
          <a:xfrm>
            <a:off x="10388517" y="5917768"/>
            <a:ext cx="1597282" cy="307777"/>
            <a:chOff x="10028852" y="3101666"/>
            <a:chExt cx="1597282" cy="307777"/>
          </a:xfrm>
        </p:grpSpPr>
        <p:sp>
          <p:nvSpPr>
            <p:cNvPr id="150" name="TextBox 149">
              <a:extLst>
                <a:ext uri="{FF2B5EF4-FFF2-40B4-BE49-F238E27FC236}">
                  <a16:creationId xmlns:a16="http://schemas.microsoft.com/office/drawing/2014/main" xmlns="" id="{0DF57145-8DF8-7A4D-B5C7-848544137435}"/>
                </a:ext>
              </a:extLst>
            </p:cNvPr>
            <p:cNvSpPr txBox="1"/>
            <p:nvPr/>
          </p:nvSpPr>
          <p:spPr>
            <a:xfrm>
              <a:off x="10028852" y="3101666"/>
              <a:ext cx="221364" cy="307777"/>
            </a:xfrm>
            <a:prstGeom prst="rect">
              <a:avLst/>
            </a:prstGeom>
            <a:noFill/>
          </p:spPr>
          <p:txBody>
            <a:bodyPr wrap="square" lIns="91440" tIns="45720" rIns="91440" bIns="45720" rtlCol="0" anchor="t">
              <a:spAutoFit/>
            </a:bodyPr>
            <a:lstStyle/>
            <a:p>
              <a:r>
                <a:rPr lang="en-US" sz="1400" b="1">
                  <a:solidFill>
                    <a:schemeClr val="bg2">
                      <a:lumMod val="25000"/>
                    </a:schemeClr>
                  </a:solidFill>
                </a:rPr>
                <a:t>0</a:t>
              </a:r>
              <a:endParaRPr lang="en-US" sz="2000" b="1">
                <a:solidFill>
                  <a:schemeClr val="bg2">
                    <a:lumMod val="25000"/>
                  </a:schemeClr>
                </a:solidFill>
              </a:endParaRPr>
            </a:p>
          </p:txBody>
        </p:sp>
        <p:sp>
          <p:nvSpPr>
            <p:cNvPr id="151" name="TextBox 150">
              <a:extLst>
                <a:ext uri="{FF2B5EF4-FFF2-40B4-BE49-F238E27FC236}">
                  <a16:creationId xmlns:a16="http://schemas.microsoft.com/office/drawing/2014/main" xmlns="" id="{76ECE871-29B1-7E48-810A-13713F761443}"/>
                </a:ext>
              </a:extLst>
            </p:cNvPr>
            <p:cNvSpPr txBox="1"/>
            <p:nvPr/>
          </p:nvSpPr>
          <p:spPr>
            <a:xfrm>
              <a:off x="10889139" y="3129222"/>
              <a:ext cx="736995" cy="276999"/>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0.3</a:t>
              </a:r>
              <a:endParaRPr lang="en-US" b="1">
                <a:solidFill>
                  <a:schemeClr val="bg2">
                    <a:lumMod val="25000"/>
                  </a:schemeClr>
                </a:solidFill>
              </a:endParaRPr>
            </a:p>
          </p:txBody>
        </p:sp>
      </p:grpSp>
    </p:spTree>
    <p:extLst>
      <p:ext uri="{BB962C8B-B14F-4D97-AF65-F5344CB8AC3E}">
        <p14:creationId xmlns:p14="http://schemas.microsoft.com/office/powerpoint/2010/main" val="2573952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CD2175CC-05D5-462C-A5CB-D766FC8F5C98}"/>
              </a:ext>
            </a:extLst>
          </p:cNvPr>
          <p:cNvSpPr txBox="1">
            <a:spLocks/>
          </p:cNvSpPr>
          <p:nvPr/>
        </p:nvSpPr>
        <p:spPr>
          <a:xfrm>
            <a:off x="494490" y="573200"/>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Future Work</a:t>
            </a:r>
          </a:p>
        </p:txBody>
      </p:sp>
      <p:sp>
        <p:nvSpPr>
          <p:cNvPr id="4" name="Text Placeholder 1">
            <a:extLst>
              <a:ext uri="{FF2B5EF4-FFF2-40B4-BE49-F238E27FC236}">
                <a16:creationId xmlns:a16="http://schemas.microsoft.com/office/drawing/2014/main" xmlns="" id="{FEC16489-345A-4CA3-ABBB-EB35273FB0ED}"/>
              </a:ext>
            </a:extLst>
          </p:cNvPr>
          <p:cNvSpPr txBox="1">
            <a:spLocks/>
          </p:cNvSpPr>
          <p:nvPr/>
        </p:nvSpPr>
        <p:spPr>
          <a:xfrm>
            <a:off x="196880" y="1788757"/>
            <a:ext cx="7715250" cy="385806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54AEB2"/>
              </a:buClr>
              <a:buChar char="•"/>
              <a:defRPr/>
            </a:pPr>
            <a:r>
              <a:rPr lang="en-US" sz="2800">
                <a:latin typeface="Century Gothic"/>
              </a:rPr>
              <a:t>Refine</a:t>
            </a:r>
            <a:endParaRPr lang="en-US">
              <a:latin typeface="Century Gothic"/>
            </a:endParaRPr>
          </a:p>
          <a:p>
            <a:pPr marL="1028700" lvl="1" indent="-342900">
              <a:buClr>
                <a:srgbClr val="54AEB2"/>
              </a:buClr>
              <a:defRPr/>
            </a:pPr>
            <a:r>
              <a:rPr lang="en-US">
                <a:solidFill>
                  <a:schemeClr val="tx1">
                    <a:lumMod val="75000"/>
                    <a:lumOff val="25000"/>
                  </a:schemeClr>
                </a:solidFill>
                <a:latin typeface="Century Gothic"/>
              </a:rPr>
              <a:t>Further verification with in-situ data </a:t>
            </a:r>
          </a:p>
          <a:p>
            <a:pPr marL="1028700" lvl="1" indent="-342900">
              <a:buClr>
                <a:srgbClr val="54AEB2"/>
              </a:buClr>
              <a:defRPr/>
            </a:pPr>
            <a:r>
              <a:rPr lang="en-US">
                <a:solidFill>
                  <a:schemeClr val="tx1">
                    <a:lumMod val="75000"/>
                    <a:lumOff val="25000"/>
                  </a:schemeClr>
                </a:solidFill>
                <a:latin typeface="Century Gothic"/>
              </a:rPr>
              <a:t>Create a Graphical User Interface</a:t>
            </a:r>
            <a:r>
              <a:rPr lang="en-US">
                <a:latin typeface="Century Gothic"/>
              </a:rPr>
              <a:t/>
            </a:r>
            <a:br>
              <a:rPr lang="en-US">
                <a:latin typeface="Century Gothic"/>
              </a:rPr>
            </a:br>
            <a:endParaRPr lang="en-US">
              <a:solidFill>
                <a:schemeClr val="tx1">
                  <a:lumMod val="75000"/>
                  <a:lumOff val="25000"/>
                </a:schemeClr>
              </a:solidFill>
              <a:latin typeface="Century Gothic"/>
            </a:endParaRPr>
          </a:p>
          <a:p>
            <a:pPr marL="342900" indent="-342900">
              <a:buClr>
                <a:srgbClr val="54AEB2"/>
              </a:buClr>
              <a:buChar char="•"/>
              <a:defRPr/>
            </a:pPr>
            <a:r>
              <a:rPr lang="en-US" sz="2800">
                <a:latin typeface="Century Gothic"/>
              </a:rPr>
              <a:t>Expand</a:t>
            </a:r>
            <a:endParaRPr lang="en-US" sz="2400">
              <a:latin typeface="Century Gothic"/>
            </a:endParaRPr>
          </a:p>
          <a:p>
            <a:pPr marL="1028700" lvl="1" indent="-342900">
              <a:buClr>
                <a:srgbClr val="54AEB2"/>
              </a:buClr>
              <a:defRPr/>
            </a:pPr>
            <a:r>
              <a:rPr lang="en-US">
                <a:solidFill>
                  <a:schemeClr val="tx1">
                    <a:lumMod val="75000"/>
                    <a:lumOff val="25000"/>
                  </a:schemeClr>
                </a:solidFill>
                <a:latin typeface="Century Gothic"/>
              </a:rPr>
              <a:t>Assess vegetative health</a:t>
            </a:r>
          </a:p>
          <a:p>
            <a:pPr marL="1028700" lvl="1" indent="-342900">
              <a:buClr>
                <a:srgbClr val="54AEB2"/>
              </a:buClr>
              <a:defRPr/>
            </a:pPr>
            <a:r>
              <a:rPr lang="en-US">
                <a:solidFill>
                  <a:schemeClr val="tx1">
                    <a:lumMod val="75000"/>
                    <a:lumOff val="25000"/>
                  </a:schemeClr>
                </a:solidFill>
                <a:latin typeface="Century Gothic"/>
              </a:rPr>
              <a:t>Explore more water quality metrics</a:t>
            </a:r>
          </a:p>
          <a:p>
            <a:pPr marL="1028700" lvl="1" indent="-342900">
              <a:buClr>
                <a:srgbClr val="54AEB2"/>
              </a:buClr>
              <a:defRPr/>
            </a:pPr>
            <a:r>
              <a:rPr lang="en-US">
                <a:solidFill>
                  <a:schemeClr val="tx1">
                    <a:lumMod val="75000"/>
                    <a:lumOff val="25000"/>
                  </a:schemeClr>
                </a:solidFill>
                <a:latin typeface="Century Gothic"/>
              </a:rPr>
              <a:t>Explore C-SAR applications</a:t>
            </a:r>
          </a:p>
          <a:p>
            <a:pPr marL="1028700" lvl="1" indent="-342900">
              <a:buClr>
                <a:srgbClr val="54AEB2"/>
              </a:buClr>
              <a:defRPr/>
            </a:pPr>
            <a:r>
              <a:rPr lang="en-US">
                <a:solidFill>
                  <a:schemeClr val="tx1">
                    <a:lumMod val="75000"/>
                    <a:lumOff val="25000"/>
                  </a:schemeClr>
                </a:solidFill>
                <a:latin typeface="Century Gothic"/>
              </a:rPr>
              <a:t>Further calibrate algorithms with in-situ data </a:t>
            </a:r>
          </a:p>
          <a:p>
            <a:pPr marL="1028700" lvl="1" indent="-342900">
              <a:buClr>
                <a:srgbClr val="54AEB2"/>
              </a:buClr>
              <a:defRPr/>
            </a:pPr>
            <a:r>
              <a:rPr lang="en-US">
                <a:solidFill>
                  <a:schemeClr val="tx1">
                    <a:lumMod val="75000"/>
                    <a:lumOff val="25000"/>
                  </a:schemeClr>
                </a:solidFill>
                <a:latin typeface="Century Gothic"/>
              </a:rPr>
              <a:t>Incorporate other sites!</a:t>
            </a:r>
            <a:endParaRPr lang="en-US" sz="2400">
              <a:solidFill>
                <a:schemeClr val="tx1">
                  <a:lumMod val="75000"/>
                  <a:lumOff val="25000"/>
                </a:schemeClr>
              </a:solidFill>
              <a:latin typeface="Century Gothic"/>
            </a:endParaRPr>
          </a:p>
          <a:p>
            <a:pPr marL="342900" indent="-342900">
              <a:buClr>
                <a:srgbClr val="54AEB2"/>
              </a:buClr>
              <a:defRPr/>
            </a:pPr>
            <a:endParaRPr lang="en-US" b="0" i="0" u="none" strike="noStrike" kern="1200" cap="none" spc="0" normalizeH="0" baseline="0" noProof="0">
              <a:ln>
                <a:noFill/>
              </a:ln>
              <a:effectLst/>
              <a:uLnTx/>
              <a:uFillTx/>
              <a:latin typeface="Century Gothic" panose="020B0502020202020204" pitchFamily="34" charset="0"/>
            </a:endParaRPr>
          </a:p>
          <a:p>
            <a:pPr marL="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a:p>
            <a:pPr>
              <a:lnSpc>
                <a:spcPct val="100000"/>
              </a:lnSpc>
              <a:spcBef>
                <a:spcPts val="0"/>
              </a:spcBef>
              <a:spcAft>
                <a:spcPts val="600"/>
              </a:spcAft>
              <a:defRPr/>
            </a:pPr>
            <a:endParaRPr lang="en-US"/>
          </a:p>
        </p:txBody>
      </p:sp>
      <p:sp>
        <p:nvSpPr>
          <p:cNvPr id="3" name="TextBox 2">
            <a:extLst>
              <a:ext uri="{FF2B5EF4-FFF2-40B4-BE49-F238E27FC236}">
                <a16:creationId xmlns:a16="http://schemas.microsoft.com/office/drawing/2014/main" xmlns="" id="{1B48C183-FF15-4F43-9D19-44F2B33E354E}"/>
              </a:ext>
            </a:extLst>
          </p:cNvPr>
          <p:cNvSpPr txBox="1"/>
          <p:nvPr/>
        </p:nvSpPr>
        <p:spPr>
          <a:xfrm>
            <a:off x="5429250" y="3562350"/>
            <a:ext cx="184731" cy="369332"/>
          </a:xfrm>
          <a:prstGeom prst="rect">
            <a:avLst/>
          </a:prstGeom>
          <a:noFill/>
        </p:spPr>
        <p:txBody>
          <a:bodyPr wrap="none" rtlCol="0">
            <a:spAutoFit/>
          </a:bodyPr>
          <a:lstStyle/>
          <a:p>
            <a:endParaRPr lang="en-US"/>
          </a:p>
        </p:txBody>
      </p:sp>
      <p:pic>
        <p:nvPicPr>
          <p:cNvPr id="49" name="Picture 48">
            <a:extLst>
              <a:ext uri="{FF2B5EF4-FFF2-40B4-BE49-F238E27FC236}">
                <a16:creationId xmlns:a16="http://schemas.microsoft.com/office/drawing/2014/main" xmlns="" id="{65755BE3-29F8-9D4A-A5EC-1D6AE98535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0616" r="65011" b="596"/>
          <a:stretch/>
        </p:blipFill>
        <p:spPr>
          <a:xfrm>
            <a:off x="6622501" y="559378"/>
            <a:ext cx="4247116" cy="5402751"/>
          </a:xfrm>
          <a:prstGeom prst="rect">
            <a:avLst/>
          </a:prstGeom>
        </p:spPr>
      </p:pic>
      <p:grpSp>
        <p:nvGrpSpPr>
          <p:cNvPr id="54" name="Group 53">
            <a:extLst>
              <a:ext uri="{FF2B5EF4-FFF2-40B4-BE49-F238E27FC236}">
                <a16:creationId xmlns:a16="http://schemas.microsoft.com/office/drawing/2014/main" xmlns="" id="{D9706CF2-0BCD-F143-AD61-09E85D29DB67}"/>
              </a:ext>
            </a:extLst>
          </p:cNvPr>
          <p:cNvGrpSpPr/>
          <p:nvPr/>
        </p:nvGrpSpPr>
        <p:grpSpPr>
          <a:xfrm>
            <a:off x="9055233" y="1507710"/>
            <a:ext cx="567788" cy="643333"/>
            <a:chOff x="9172575" y="1466850"/>
            <a:chExt cx="1104900" cy="1104900"/>
          </a:xfrm>
        </p:grpSpPr>
        <p:sp>
          <p:nvSpPr>
            <p:cNvPr id="52" name="Rectangle 51">
              <a:extLst>
                <a:ext uri="{FF2B5EF4-FFF2-40B4-BE49-F238E27FC236}">
                  <a16:creationId xmlns:a16="http://schemas.microsoft.com/office/drawing/2014/main" xmlns="" id="{2A9B7929-28FA-9749-8620-FE37EB58944B}"/>
                </a:ext>
              </a:extLst>
            </p:cNvPr>
            <p:cNvSpPr/>
            <p:nvPr/>
          </p:nvSpPr>
          <p:spPr>
            <a:xfrm>
              <a:off x="9639300" y="1466850"/>
              <a:ext cx="171450" cy="1104900"/>
            </a:xfrm>
            <a:prstGeom prst="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xmlns="" id="{79AFA3DF-9A8C-A14D-8E10-092D947E2F68}"/>
                </a:ext>
              </a:extLst>
            </p:cNvPr>
            <p:cNvSpPr/>
            <p:nvPr/>
          </p:nvSpPr>
          <p:spPr>
            <a:xfrm rot="16200000">
              <a:off x="9639300" y="1466850"/>
              <a:ext cx="171450" cy="1104900"/>
            </a:xfrm>
            <a:prstGeom prst="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a:extLst>
              <a:ext uri="{FF2B5EF4-FFF2-40B4-BE49-F238E27FC236}">
                <a16:creationId xmlns:a16="http://schemas.microsoft.com/office/drawing/2014/main" xmlns="" id="{B3EECB23-D063-D94C-B62F-36AAD0EC1448}"/>
              </a:ext>
            </a:extLst>
          </p:cNvPr>
          <p:cNvSpPr txBox="1"/>
          <p:nvPr/>
        </p:nvSpPr>
        <p:spPr>
          <a:xfrm>
            <a:off x="9623012" y="680761"/>
            <a:ext cx="2146742" cy="2215991"/>
          </a:xfrm>
          <a:prstGeom prst="rect">
            <a:avLst/>
          </a:prstGeom>
          <a:noFill/>
        </p:spPr>
        <p:txBody>
          <a:bodyPr wrap="none" rtlCol="0">
            <a:spAutoFit/>
          </a:bodyPr>
          <a:lstStyle/>
          <a:p>
            <a:r>
              <a:rPr lang="en-US" sz="13800">
                <a:solidFill>
                  <a:srgbClr val="54AEB2"/>
                </a:solidFill>
                <a:latin typeface="Century Gothic" panose="020B0502020202020204" pitchFamily="34" charset="0"/>
              </a:rPr>
              <a:t>12</a:t>
            </a:r>
            <a:endParaRPr lang="en-US" sz="16600">
              <a:solidFill>
                <a:srgbClr val="54AEB2"/>
              </a:solidFill>
              <a:latin typeface="Century Gothic" panose="020B0502020202020204" pitchFamily="34" charset="0"/>
            </a:endParaRPr>
          </a:p>
        </p:txBody>
      </p:sp>
    </p:spTree>
    <p:extLst>
      <p:ext uri="{BB962C8B-B14F-4D97-AF65-F5344CB8AC3E}">
        <p14:creationId xmlns:p14="http://schemas.microsoft.com/office/powerpoint/2010/main" val="3222769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xmlns="" id="{96A26B84-35FD-D047-B9BA-42A7EF4D2329}"/>
              </a:ext>
            </a:extLst>
          </p:cNvPr>
          <p:cNvSpPr txBox="1">
            <a:spLocks/>
          </p:cNvSpPr>
          <p:nvPr/>
        </p:nvSpPr>
        <p:spPr>
          <a:xfrm>
            <a:off x="495300" y="508250"/>
            <a:ext cx="10150020"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Potential Guideposts for Future Work </a:t>
            </a:r>
          </a:p>
          <a:p>
            <a:r>
              <a:rPr lang="en-US" sz="3600">
                <a:solidFill>
                  <a:srgbClr val="54AEB2"/>
                </a:solidFill>
                <a:latin typeface="Century Gothic" panose="020F0302020204030204"/>
              </a:rPr>
              <a:t>Ideas Not Fully Explored</a:t>
            </a:r>
          </a:p>
        </p:txBody>
      </p:sp>
      <p:sp>
        <p:nvSpPr>
          <p:cNvPr id="10" name="Text Placeholder 1">
            <a:extLst>
              <a:ext uri="{FF2B5EF4-FFF2-40B4-BE49-F238E27FC236}">
                <a16:creationId xmlns:a16="http://schemas.microsoft.com/office/drawing/2014/main" xmlns="" id="{67016EF6-01CF-EF4C-8C72-E07D15EE4251}"/>
              </a:ext>
            </a:extLst>
          </p:cNvPr>
          <p:cNvSpPr txBox="1">
            <a:spLocks/>
          </p:cNvSpPr>
          <p:nvPr/>
        </p:nvSpPr>
        <p:spPr>
          <a:xfrm>
            <a:off x="495300" y="3844348"/>
            <a:ext cx="9120236" cy="238494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54AEB2"/>
              </a:buClr>
              <a:buFont typeface="Arial" panose="020B0604020202020204" pitchFamily="34" charset="0"/>
              <a:buChar char="•"/>
              <a:defRPr/>
            </a:pPr>
            <a:r>
              <a:rPr lang="en-US" sz="2400">
                <a:latin typeface="Century Gothic"/>
              </a:rPr>
              <a:t>C-SAR exploration and changes in inundation over time </a:t>
            </a:r>
          </a:p>
          <a:p>
            <a:pPr marL="342900" indent="-342900">
              <a:buClr>
                <a:srgbClr val="54AEB2"/>
              </a:buClr>
              <a:buFont typeface="Arial" panose="020B0604020202020204" pitchFamily="34" charset="0"/>
              <a:buChar char="•"/>
              <a:defRPr/>
            </a:pPr>
            <a:r>
              <a:rPr lang="en-US" sz="2400">
                <a:latin typeface="Century Gothic"/>
              </a:rPr>
              <a:t>Random Forest Classifier &amp; more detailed classification of study areas </a:t>
            </a:r>
          </a:p>
          <a:p>
            <a:pPr marL="342900" indent="-342900">
              <a:buClr>
                <a:srgbClr val="54AEB2"/>
              </a:buClr>
              <a:buFont typeface="Arial" panose="020B0604020202020204" pitchFamily="34" charset="0"/>
              <a:buChar char="•"/>
              <a:defRPr/>
            </a:pPr>
            <a:r>
              <a:rPr lang="en-US" sz="2400">
                <a:latin typeface="Century Gothic"/>
              </a:rPr>
              <a:t>Sea Surface Temperature changes in response to breach events </a:t>
            </a:r>
          </a:p>
          <a:p>
            <a:pPr marL="342900" indent="-342900">
              <a:buClr>
                <a:srgbClr val="54AEB2"/>
              </a:buClr>
              <a:buChar char="•"/>
              <a:defRPr/>
            </a:pPr>
            <a:r>
              <a:rPr lang="en-US" sz="2400">
                <a:latin typeface="Century Gothic"/>
              </a:rPr>
              <a:t>Edge-effect analysis </a:t>
            </a:r>
            <a:endParaRPr lang="en-US" sz="2400" b="0" i="0" u="none" strike="noStrike" kern="1200" cap="none" spc="0" normalizeH="0" baseline="0" noProof="0">
              <a:ln>
                <a:noFill/>
              </a:ln>
              <a:effectLst/>
              <a:uLnTx/>
              <a:uFillTx/>
            </a:endParaRPr>
          </a:p>
          <a:p>
            <a:pPr marL="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a:p>
            <a:pPr>
              <a:lnSpc>
                <a:spcPct val="100000"/>
              </a:lnSpc>
              <a:spcBef>
                <a:spcPts val="0"/>
              </a:spcBef>
              <a:spcAft>
                <a:spcPts val="600"/>
              </a:spcAft>
              <a:defRPr/>
            </a:pPr>
            <a:endParaRPr lang="en-US"/>
          </a:p>
        </p:txBody>
      </p:sp>
      <p:pic>
        <p:nvPicPr>
          <p:cNvPr id="11" name="Picture 8" descr="Map&#10;&#10;Description automatically generated">
            <a:extLst>
              <a:ext uri="{FF2B5EF4-FFF2-40B4-BE49-F238E27FC236}">
                <a16:creationId xmlns:a16="http://schemas.microsoft.com/office/drawing/2014/main" xmlns="" id="{25807520-0822-3044-8FD1-A9A25E0E68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 y="1473798"/>
            <a:ext cx="2399846" cy="2262607"/>
          </a:xfrm>
          <a:prstGeom prst="rect">
            <a:avLst/>
          </a:prstGeom>
          <a:ln w="28575">
            <a:solidFill>
              <a:schemeClr val="accent1">
                <a:lumMod val="20000"/>
                <a:lumOff val="80000"/>
              </a:schemeClr>
            </a:solidFill>
          </a:ln>
        </p:spPr>
      </p:pic>
      <p:pic>
        <p:nvPicPr>
          <p:cNvPr id="12" name="Picture 9" descr="Map&#10;&#10;Description automatically generated">
            <a:extLst>
              <a:ext uri="{FF2B5EF4-FFF2-40B4-BE49-F238E27FC236}">
                <a16:creationId xmlns:a16="http://schemas.microsoft.com/office/drawing/2014/main" xmlns="" id="{52E92654-1E6A-3748-99E0-D5FF6C425A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0992" y="1480271"/>
            <a:ext cx="2391015" cy="2260210"/>
          </a:xfrm>
          <a:prstGeom prst="rect">
            <a:avLst/>
          </a:prstGeom>
          <a:ln w="28575">
            <a:solidFill>
              <a:schemeClr val="accent1">
                <a:lumMod val="40000"/>
                <a:lumOff val="60000"/>
              </a:schemeClr>
            </a:solidFill>
          </a:ln>
        </p:spPr>
      </p:pic>
      <p:pic>
        <p:nvPicPr>
          <p:cNvPr id="13" name="Picture 10" descr="Map&#10;&#10;Description automatically generated">
            <a:extLst>
              <a:ext uri="{FF2B5EF4-FFF2-40B4-BE49-F238E27FC236}">
                <a16:creationId xmlns:a16="http://schemas.microsoft.com/office/drawing/2014/main" xmlns="" id="{0806A7E5-5E18-5848-B673-9D818307B3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02788" y="1475333"/>
            <a:ext cx="2419800" cy="2269111"/>
          </a:xfrm>
          <a:prstGeom prst="rect">
            <a:avLst/>
          </a:prstGeom>
          <a:ln w="28575">
            <a:solidFill>
              <a:schemeClr val="accent1">
                <a:lumMod val="60000"/>
                <a:lumOff val="40000"/>
              </a:schemeClr>
            </a:solidFill>
          </a:ln>
        </p:spPr>
      </p:pic>
      <p:pic>
        <p:nvPicPr>
          <p:cNvPr id="14" name="Picture 11" descr="Map&#10;&#10;Description automatically generated">
            <a:extLst>
              <a:ext uri="{FF2B5EF4-FFF2-40B4-BE49-F238E27FC236}">
                <a16:creationId xmlns:a16="http://schemas.microsoft.com/office/drawing/2014/main" xmlns="" id="{0B8D313A-9B46-C542-94AB-FC29EEA54E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88734" y="1476910"/>
            <a:ext cx="2381210" cy="2268253"/>
          </a:xfrm>
          <a:prstGeom prst="rect">
            <a:avLst/>
          </a:prstGeom>
          <a:ln w="28575">
            <a:solidFill>
              <a:schemeClr val="accent1">
                <a:lumMod val="75000"/>
              </a:schemeClr>
            </a:solidFill>
          </a:ln>
        </p:spPr>
      </p:pic>
      <p:pic>
        <p:nvPicPr>
          <p:cNvPr id="15" name="Picture 12" descr="Map&#10;&#10;Description automatically generated">
            <a:extLst>
              <a:ext uri="{FF2B5EF4-FFF2-40B4-BE49-F238E27FC236}">
                <a16:creationId xmlns:a16="http://schemas.microsoft.com/office/drawing/2014/main" xmlns="" id="{72BCE021-EBDC-3441-A335-80C0006AA4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20720" y="1482942"/>
            <a:ext cx="2371061" cy="2261408"/>
          </a:xfrm>
          <a:prstGeom prst="rect">
            <a:avLst/>
          </a:prstGeom>
          <a:ln w="28575">
            <a:solidFill>
              <a:schemeClr val="accent1">
                <a:lumMod val="50000"/>
              </a:schemeClr>
            </a:solidFill>
          </a:ln>
        </p:spPr>
      </p:pic>
      <p:sp>
        <p:nvSpPr>
          <p:cNvPr id="16" name="TextBox 15">
            <a:extLst>
              <a:ext uri="{FF2B5EF4-FFF2-40B4-BE49-F238E27FC236}">
                <a16:creationId xmlns:a16="http://schemas.microsoft.com/office/drawing/2014/main" xmlns="" id="{9DA69D3D-28B7-C141-AC81-AF4BD79BDFD8}"/>
              </a:ext>
            </a:extLst>
          </p:cNvPr>
          <p:cNvSpPr txBox="1"/>
          <p:nvPr/>
        </p:nvSpPr>
        <p:spPr>
          <a:xfrm>
            <a:off x="5004544" y="3374730"/>
            <a:ext cx="2222083" cy="369332"/>
          </a:xfrm>
          <a:prstGeom prst="rect">
            <a:avLst/>
          </a:prstGeom>
          <a:noFill/>
        </p:spPr>
        <p:txBody>
          <a:bodyPr wrap="none" lIns="91440" tIns="45720" rIns="91440" bIns="45720" rtlCol="0" anchor="t">
            <a:spAutoFit/>
          </a:bodyPr>
          <a:lstStyle/>
          <a:p>
            <a:r>
              <a:rPr lang="en-US">
                <a:solidFill>
                  <a:schemeClr val="tx1">
                    <a:lumMod val="75000"/>
                    <a:lumOff val="25000"/>
                  </a:schemeClr>
                </a:solidFill>
              </a:rPr>
              <a:t>December 10th, 2019</a:t>
            </a:r>
            <a:endParaRPr lang="en-US">
              <a:solidFill>
                <a:schemeClr val="tx1">
                  <a:lumMod val="75000"/>
                  <a:lumOff val="25000"/>
                </a:schemeClr>
              </a:solidFill>
              <a:cs typeface="Calibri"/>
            </a:endParaRPr>
          </a:p>
        </p:txBody>
      </p:sp>
      <p:sp>
        <p:nvSpPr>
          <p:cNvPr id="17" name="TextBox 16">
            <a:extLst>
              <a:ext uri="{FF2B5EF4-FFF2-40B4-BE49-F238E27FC236}">
                <a16:creationId xmlns:a16="http://schemas.microsoft.com/office/drawing/2014/main" xmlns="" id="{62E1CD2F-5EE2-DA4C-9CCC-47AE765B49AD}"/>
              </a:ext>
            </a:extLst>
          </p:cNvPr>
          <p:cNvSpPr txBox="1"/>
          <p:nvPr/>
        </p:nvSpPr>
        <p:spPr>
          <a:xfrm>
            <a:off x="2537474" y="3382274"/>
            <a:ext cx="2238049" cy="369332"/>
          </a:xfrm>
          <a:prstGeom prst="rect">
            <a:avLst/>
          </a:prstGeom>
          <a:noFill/>
        </p:spPr>
        <p:txBody>
          <a:bodyPr wrap="none" lIns="91440" tIns="45720" rIns="91440" bIns="45720" rtlCol="0" anchor="t">
            <a:spAutoFit/>
          </a:bodyPr>
          <a:lstStyle/>
          <a:p>
            <a:r>
              <a:rPr lang="en-US">
                <a:solidFill>
                  <a:schemeClr val="tx1">
                    <a:lumMod val="75000"/>
                    <a:lumOff val="25000"/>
                  </a:schemeClr>
                </a:solidFill>
              </a:rPr>
              <a:t>November 28th, 2019</a:t>
            </a:r>
            <a:endParaRPr lang="en-US">
              <a:solidFill>
                <a:schemeClr val="tx1">
                  <a:lumMod val="75000"/>
                  <a:lumOff val="25000"/>
                </a:schemeClr>
              </a:solidFill>
              <a:cs typeface="Calibri"/>
            </a:endParaRPr>
          </a:p>
        </p:txBody>
      </p:sp>
      <p:sp>
        <p:nvSpPr>
          <p:cNvPr id="18" name="TextBox 17">
            <a:extLst>
              <a:ext uri="{FF2B5EF4-FFF2-40B4-BE49-F238E27FC236}">
                <a16:creationId xmlns:a16="http://schemas.microsoft.com/office/drawing/2014/main" xmlns="" id="{E2F01EA7-6BC0-0549-A586-76A7FDE6CF29}"/>
              </a:ext>
            </a:extLst>
          </p:cNvPr>
          <p:cNvSpPr txBox="1"/>
          <p:nvPr/>
        </p:nvSpPr>
        <p:spPr>
          <a:xfrm>
            <a:off x="7448979" y="3382275"/>
            <a:ext cx="2266967" cy="369332"/>
          </a:xfrm>
          <a:prstGeom prst="rect">
            <a:avLst/>
          </a:prstGeom>
          <a:noFill/>
        </p:spPr>
        <p:txBody>
          <a:bodyPr wrap="none" lIns="91440" tIns="45720" rIns="91440" bIns="45720" rtlCol="0" anchor="t">
            <a:spAutoFit/>
          </a:bodyPr>
          <a:lstStyle/>
          <a:p>
            <a:r>
              <a:rPr lang="en-US">
                <a:solidFill>
                  <a:schemeClr val="tx1">
                    <a:lumMod val="75000"/>
                    <a:lumOff val="25000"/>
                  </a:schemeClr>
                </a:solidFill>
              </a:rPr>
              <a:t>December 22nd, 2019</a:t>
            </a:r>
            <a:endParaRPr lang="en-US">
              <a:solidFill>
                <a:schemeClr val="tx1">
                  <a:lumMod val="75000"/>
                  <a:lumOff val="25000"/>
                </a:schemeClr>
              </a:solidFill>
              <a:cs typeface="Calibri"/>
            </a:endParaRPr>
          </a:p>
        </p:txBody>
      </p:sp>
      <p:sp>
        <p:nvSpPr>
          <p:cNvPr id="19" name="TextBox 18">
            <a:extLst>
              <a:ext uri="{FF2B5EF4-FFF2-40B4-BE49-F238E27FC236}">
                <a16:creationId xmlns:a16="http://schemas.microsoft.com/office/drawing/2014/main" xmlns="" id="{2280D25C-091E-A84D-9096-E97BC28850F9}"/>
              </a:ext>
            </a:extLst>
          </p:cNvPr>
          <p:cNvSpPr txBox="1"/>
          <p:nvPr/>
        </p:nvSpPr>
        <p:spPr>
          <a:xfrm>
            <a:off x="-75865" y="3434982"/>
            <a:ext cx="2291012" cy="338554"/>
          </a:xfrm>
          <a:prstGeom prst="rect">
            <a:avLst/>
          </a:prstGeom>
          <a:noFill/>
        </p:spPr>
        <p:txBody>
          <a:bodyPr wrap="none" lIns="91440" tIns="45720" rIns="91440" bIns="45720" rtlCol="0" anchor="t">
            <a:spAutoFit/>
          </a:bodyPr>
          <a:lstStyle/>
          <a:p>
            <a:r>
              <a:rPr lang="en-US" sz="1600">
                <a:solidFill>
                  <a:schemeClr val="tx1">
                    <a:lumMod val="75000"/>
                    <a:lumOff val="25000"/>
                  </a:schemeClr>
                </a:solidFill>
                <a:latin typeface="Century Gothic" panose="020B0502020202020204" pitchFamily="34" charset="0"/>
              </a:rPr>
              <a:t>November 16th, 2019</a:t>
            </a:r>
            <a:endParaRPr lang="en-US" sz="1600">
              <a:solidFill>
                <a:schemeClr val="tx1">
                  <a:lumMod val="75000"/>
                  <a:lumOff val="25000"/>
                </a:schemeClr>
              </a:solidFill>
              <a:latin typeface="Century Gothic" panose="020B0502020202020204" pitchFamily="34" charset="0"/>
              <a:cs typeface="Calibri"/>
            </a:endParaRPr>
          </a:p>
        </p:txBody>
      </p:sp>
      <p:sp>
        <p:nvSpPr>
          <p:cNvPr id="20" name="TextBox 19">
            <a:extLst>
              <a:ext uri="{FF2B5EF4-FFF2-40B4-BE49-F238E27FC236}">
                <a16:creationId xmlns:a16="http://schemas.microsoft.com/office/drawing/2014/main" xmlns="" id="{33F012EB-3D8D-D34E-A3E4-2A8747E823CE}"/>
              </a:ext>
            </a:extLst>
          </p:cNvPr>
          <p:cNvSpPr txBox="1"/>
          <p:nvPr/>
        </p:nvSpPr>
        <p:spPr>
          <a:xfrm>
            <a:off x="10074484" y="3382274"/>
            <a:ext cx="1856214" cy="369332"/>
          </a:xfrm>
          <a:prstGeom prst="rect">
            <a:avLst/>
          </a:prstGeom>
          <a:noFill/>
        </p:spPr>
        <p:txBody>
          <a:bodyPr wrap="none" lIns="91440" tIns="45720" rIns="91440" bIns="45720" rtlCol="0" anchor="t">
            <a:spAutoFit/>
          </a:bodyPr>
          <a:lstStyle/>
          <a:p>
            <a:r>
              <a:rPr lang="en-US">
                <a:solidFill>
                  <a:schemeClr val="tx1">
                    <a:lumMod val="75000"/>
                    <a:lumOff val="25000"/>
                  </a:schemeClr>
                </a:solidFill>
              </a:rPr>
              <a:t>January 3rd, 2020</a:t>
            </a:r>
            <a:endParaRPr lang="en-US">
              <a:solidFill>
                <a:schemeClr val="tx1">
                  <a:lumMod val="75000"/>
                  <a:lumOff val="25000"/>
                </a:schemeClr>
              </a:solidFill>
              <a:cs typeface="Calibri"/>
            </a:endParaRPr>
          </a:p>
        </p:txBody>
      </p:sp>
      <p:sp>
        <p:nvSpPr>
          <p:cNvPr id="21" name="TextBox 20">
            <a:extLst>
              <a:ext uri="{FF2B5EF4-FFF2-40B4-BE49-F238E27FC236}">
                <a16:creationId xmlns:a16="http://schemas.microsoft.com/office/drawing/2014/main" xmlns="" id="{747E15F8-399C-2E48-9B52-E4E0D411DCAF}"/>
              </a:ext>
            </a:extLst>
          </p:cNvPr>
          <p:cNvSpPr txBox="1"/>
          <p:nvPr/>
        </p:nvSpPr>
        <p:spPr>
          <a:xfrm>
            <a:off x="4610240" y="1952749"/>
            <a:ext cx="485775" cy="1015663"/>
          </a:xfrm>
          <a:prstGeom prst="rect">
            <a:avLst/>
          </a:prstGeom>
          <a:noFill/>
          <a:ln>
            <a:noFill/>
          </a:ln>
        </p:spPr>
        <p:txBody>
          <a:bodyPr wrap="square" rtlCol="0">
            <a:spAutoFit/>
          </a:bodyPr>
          <a:lstStyle/>
          <a:p>
            <a:r>
              <a:rPr lang="en-US" sz="6000" b="1">
                <a:solidFill>
                  <a:srgbClr val="54AEB2"/>
                </a:solidFill>
                <a:latin typeface="Century Gothic" panose="020B0502020202020204" pitchFamily="34" charset="0"/>
              </a:rPr>
              <a:t>*</a:t>
            </a:r>
          </a:p>
        </p:txBody>
      </p:sp>
      <p:pic>
        <p:nvPicPr>
          <p:cNvPr id="22" name="Graphic 2" descr="Map compass with solid fill">
            <a:extLst>
              <a:ext uri="{FF2B5EF4-FFF2-40B4-BE49-F238E27FC236}">
                <a16:creationId xmlns:a16="http://schemas.microsoft.com/office/drawing/2014/main" xmlns="" id="{91E0D7E1-0768-3E45-9955-C3E092AF2EF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202910" y="3834428"/>
            <a:ext cx="433672" cy="418451"/>
          </a:xfrm>
          <a:prstGeom prst="rect">
            <a:avLst/>
          </a:prstGeom>
        </p:spPr>
      </p:pic>
      <p:sp>
        <p:nvSpPr>
          <p:cNvPr id="23" name="TextBox 22">
            <a:extLst>
              <a:ext uri="{FF2B5EF4-FFF2-40B4-BE49-F238E27FC236}">
                <a16:creationId xmlns:a16="http://schemas.microsoft.com/office/drawing/2014/main" xmlns="" id="{0675A333-8D1B-9943-A45B-108E1D347324}"/>
              </a:ext>
            </a:extLst>
          </p:cNvPr>
          <p:cNvSpPr txBox="1"/>
          <p:nvPr/>
        </p:nvSpPr>
        <p:spPr>
          <a:xfrm>
            <a:off x="10836299" y="4551968"/>
            <a:ext cx="748046"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cs typeface="Calibri"/>
              </a:rPr>
              <a:t>Water</a:t>
            </a:r>
          </a:p>
        </p:txBody>
      </p:sp>
      <p:sp>
        <p:nvSpPr>
          <p:cNvPr id="24" name="TextBox 23">
            <a:extLst>
              <a:ext uri="{FF2B5EF4-FFF2-40B4-BE49-F238E27FC236}">
                <a16:creationId xmlns:a16="http://schemas.microsoft.com/office/drawing/2014/main" xmlns="" id="{6B14ACFA-F64D-FA4C-AC42-A6AB7DB286B7}"/>
              </a:ext>
            </a:extLst>
          </p:cNvPr>
          <p:cNvSpPr txBox="1"/>
          <p:nvPr/>
        </p:nvSpPr>
        <p:spPr>
          <a:xfrm>
            <a:off x="10832052" y="4787671"/>
            <a:ext cx="1107996" cy="307777"/>
          </a:xfrm>
          <a:prstGeom prst="rect">
            <a:avLst/>
          </a:prstGeom>
          <a:noFill/>
        </p:spPr>
        <p:txBody>
          <a:bodyPr wrap="none" lIns="91440" tIns="45720" rIns="91440" bIns="45720" rtlCol="0" anchor="t">
            <a:spAutoFit/>
          </a:bodyPr>
          <a:lstStyle/>
          <a:p>
            <a:r>
              <a:rPr lang="en-US" sz="1400">
                <a:solidFill>
                  <a:schemeClr val="tx1">
                    <a:lumMod val="75000"/>
                    <a:lumOff val="25000"/>
                  </a:schemeClr>
                </a:solidFill>
                <a:latin typeface="Century Gothic"/>
                <a:cs typeface="Calibri"/>
              </a:rPr>
              <a:t>Non-water</a:t>
            </a:r>
            <a:endParaRPr lang="en-US" sz="1400">
              <a:solidFill>
                <a:schemeClr val="tx1">
                  <a:lumMod val="75000"/>
                  <a:lumOff val="25000"/>
                </a:schemeClr>
              </a:solidFill>
              <a:latin typeface="Century Gothic"/>
            </a:endParaRPr>
          </a:p>
        </p:txBody>
      </p:sp>
      <p:sp>
        <p:nvSpPr>
          <p:cNvPr id="25" name="Rectangle 24">
            <a:extLst>
              <a:ext uri="{FF2B5EF4-FFF2-40B4-BE49-F238E27FC236}">
                <a16:creationId xmlns:a16="http://schemas.microsoft.com/office/drawing/2014/main" xmlns="" id="{07A73E5E-33F8-B742-80D2-7DF81A9D26AF}"/>
              </a:ext>
            </a:extLst>
          </p:cNvPr>
          <p:cNvSpPr/>
          <p:nvPr/>
        </p:nvSpPr>
        <p:spPr>
          <a:xfrm>
            <a:off x="10548319" y="4629021"/>
            <a:ext cx="276533" cy="159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6BFC7774-8D05-1E41-9CFA-623C27F2A7C4}"/>
              </a:ext>
            </a:extLst>
          </p:cNvPr>
          <p:cNvSpPr/>
          <p:nvPr/>
        </p:nvSpPr>
        <p:spPr>
          <a:xfrm>
            <a:off x="10548317" y="4850246"/>
            <a:ext cx="276533" cy="1597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B1EFA461-49B4-6741-A78B-604C873A6B19}"/>
              </a:ext>
            </a:extLst>
          </p:cNvPr>
          <p:cNvSpPr txBox="1"/>
          <p:nvPr/>
        </p:nvSpPr>
        <p:spPr>
          <a:xfrm>
            <a:off x="10366494" y="4259689"/>
            <a:ext cx="1701107" cy="369332"/>
          </a:xfrm>
          <a:prstGeom prst="rect">
            <a:avLst/>
          </a:prstGeom>
          <a:noFill/>
        </p:spPr>
        <p:txBody>
          <a:bodyPr wrap="none" lIns="91440" tIns="45720" rIns="91440" bIns="45720" rtlCol="0" anchor="t">
            <a:spAutoFit/>
          </a:bodyPr>
          <a:lstStyle/>
          <a:p>
            <a:r>
              <a:rPr lang="en-US">
                <a:solidFill>
                  <a:schemeClr val="tx1">
                    <a:lumMod val="75000"/>
                    <a:lumOff val="25000"/>
                  </a:schemeClr>
                </a:solidFill>
                <a:latin typeface="Century Gothic" panose="020B0502020202020204" pitchFamily="34" charset="0"/>
                <a:cs typeface="Calibri"/>
              </a:rPr>
              <a:t>SAR threshold</a:t>
            </a:r>
            <a:endParaRPr lang="en-US">
              <a:solidFill>
                <a:schemeClr val="tx1">
                  <a:lumMod val="75000"/>
                  <a:lumOff val="25000"/>
                </a:schemeClr>
              </a:solidFill>
              <a:latin typeface="Century Gothic" panose="020B0502020202020204" pitchFamily="34" charset="0"/>
            </a:endParaRPr>
          </a:p>
        </p:txBody>
      </p:sp>
      <p:grpSp>
        <p:nvGrpSpPr>
          <p:cNvPr id="39" name="Group 38">
            <a:extLst>
              <a:ext uri="{FF2B5EF4-FFF2-40B4-BE49-F238E27FC236}">
                <a16:creationId xmlns:a16="http://schemas.microsoft.com/office/drawing/2014/main" xmlns="" id="{3E92C2B1-D1FE-7C48-92A5-B85204D1CA29}"/>
              </a:ext>
            </a:extLst>
          </p:cNvPr>
          <p:cNvGrpSpPr/>
          <p:nvPr/>
        </p:nvGrpSpPr>
        <p:grpSpPr>
          <a:xfrm>
            <a:off x="10630925" y="3911820"/>
            <a:ext cx="1792152" cy="361491"/>
            <a:chOff x="4259629" y="5188494"/>
            <a:chExt cx="1771466" cy="369488"/>
          </a:xfrm>
        </p:grpSpPr>
        <p:grpSp>
          <p:nvGrpSpPr>
            <p:cNvPr id="44" name="Group 43">
              <a:extLst>
                <a:ext uri="{FF2B5EF4-FFF2-40B4-BE49-F238E27FC236}">
                  <a16:creationId xmlns:a16="http://schemas.microsoft.com/office/drawing/2014/main" xmlns="" id="{DA241421-8C52-E140-BB2D-0605A66CEAD5}"/>
                </a:ext>
              </a:extLst>
            </p:cNvPr>
            <p:cNvGrpSpPr/>
            <p:nvPr/>
          </p:nvGrpSpPr>
          <p:grpSpPr>
            <a:xfrm>
              <a:off x="4416915" y="5188494"/>
              <a:ext cx="1136150" cy="61912"/>
              <a:chOff x="376004" y="5260814"/>
              <a:chExt cx="1282700" cy="61912"/>
            </a:xfrm>
          </p:grpSpPr>
          <p:cxnSp>
            <p:nvCxnSpPr>
              <p:cNvPr id="48" name="Straight Connector 47">
                <a:extLst>
                  <a:ext uri="{FF2B5EF4-FFF2-40B4-BE49-F238E27FC236}">
                    <a16:creationId xmlns:a16="http://schemas.microsoft.com/office/drawing/2014/main" xmlns="" id="{8E780825-DC9D-754E-B3BE-5E7D5BDA925C}"/>
                  </a:ext>
                </a:extLst>
              </p:cNvPr>
              <p:cNvCxnSpPr>
                <a:cxnSpLocks/>
              </p:cNvCxnSpPr>
              <p:nvPr/>
            </p:nvCxnSpPr>
            <p:spPr>
              <a:xfrm>
                <a:off x="376004" y="5291770"/>
                <a:ext cx="6413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746D7AE1-57BC-4C4D-A391-0599AC5D64F6}"/>
                  </a:ext>
                </a:extLst>
              </p:cNvPr>
              <p:cNvCxnSpPr>
                <a:cxnSpLocks/>
              </p:cNvCxnSpPr>
              <p:nvPr/>
            </p:nvCxnSpPr>
            <p:spPr>
              <a:xfrm>
                <a:off x="1017354" y="5291770"/>
                <a:ext cx="6413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E1A88888-04E7-6449-8638-095982A3E63F}"/>
                  </a:ext>
                </a:extLst>
              </p:cNvPr>
              <p:cNvCxnSpPr>
                <a:cxnSpLocks/>
              </p:cNvCxnSpPr>
              <p:nvPr/>
            </p:nvCxnSpPr>
            <p:spPr>
              <a:xfrm>
                <a:off x="1017354" y="5260814"/>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977F293E-6CAF-D947-8DC3-5143685CD6F6}"/>
                  </a:ext>
                </a:extLst>
              </p:cNvPr>
              <p:cNvCxnSpPr>
                <a:cxnSpLocks/>
              </p:cNvCxnSpPr>
              <p:nvPr/>
            </p:nvCxnSpPr>
            <p:spPr>
              <a:xfrm>
                <a:off x="1653382" y="5263195"/>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C516B67B-D473-114E-B1C1-BBB427A4AD50}"/>
                  </a:ext>
                </a:extLst>
              </p:cNvPr>
              <p:cNvCxnSpPr>
                <a:cxnSpLocks/>
              </p:cNvCxnSpPr>
              <p:nvPr/>
            </p:nvCxnSpPr>
            <p:spPr>
              <a:xfrm>
                <a:off x="376004" y="5263195"/>
                <a:ext cx="0" cy="595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5B23E200-76EB-DF44-92DF-0371A4A1BC6B}"/>
                </a:ext>
              </a:extLst>
            </p:cNvPr>
            <p:cNvSpPr txBox="1"/>
            <p:nvPr/>
          </p:nvSpPr>
          <p:spPr>
            <a:xfrm>
              <a:off x="5285605" y="5272453"/>
              <a:ext cx="745490" cy="283127"/>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1.0</a:t>
              </a:r>
              <a:endParaRPr lang="en-US" sz="2000" b="1">
                <a:solidFill>
                  <a:schemeClr val="bg2">
                    <a:lumMod val="25000"/>
                  </a:schemeClr>
                </a:solidFill>
              </a:endParaRPr>
            </a:p>
          </p:txBody>
        </p:sp>
        <p:sp>
          <p:nvSpPr>
            <p:cNvPr id="46" name="TextBox 45">
              <a:extLst>
                <a:ext uri="{FF2B5EF4-FFF2-40B4-BE49-F238E27FC236}">
                  <a16:creationId xmlns:a16="http://schemas.microsoft.com/office/drawing/2014/main" xmlns="" id="{A0ABB6C8-43E2-6B40-99A9-E1BAB8175F2B}"/>
                </a:ext>
              </a:extLst>
            </p:cNvPr>
            <p:cNvSpPr txBox="1"/>
            <p:nvPr/>
          </p:nvSpPr>
          <p:spPr>
            <a:xfrm>
              <a:off x="4790539" y="5272453"/>
              <a:ext cx="450568" cy="283127"/>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0.5</a:t>
              </a:r>
              <a:endParaRPr lang="en-US" sz="1400" b="1">
                <a:solidFill>
                  <a:schemeClr val="bg2">
                    <a:lumMod val="25000"/>
                  </a:schemeClr>
                </a:solidFill>
                <a:latin typeface="Century Gothic" panose="020B0502020202020204" pitchFamily="34" charset="0"/>
              </a:endParaRPr>
            </a:p>
          </p:txBody>
        </p:sp>
        <p:sp>
          <p:nvSpPr>
            <p:cNvPr id="47" name="TextBox 46">
              <a:extLst>
                <a:ext uri="{FF2B5EF4-FFF2-40B4-BE49-F238E27FC236}">
                  <a16:creationId xmlns:a16="http://schemas.microsoft.com/office/drawing/2014/main" xmlns="" id="{B9C2AE62-4983-1648-A1EC-FA35A67C388E}"/>
                </a:ext>
              </a:extLst>
            </p:cNvPr>
            <p:cNvSpPr txBox="1"/>
            <p:nvPr/>
          </p:nvSpPr>
          <p:spPr>
            <a:xfrm>
              <a:off x="4259629" y="5243396"/>
              <a:ext cx="586180" cy="314586"/>
            </a:xfrm>
            <a:prstGeom prst="rect">
              <a:avLst/>
            </a:prstGeom>
            <a:noFill/>
          </p:spPr>
          <p:txBody>
            <a:bodyPr wrap="square" lIns="91440" tIns="45720" rIns="91440" bIns="45720" rtlCol="0" anchor="t">
              <a:spAutoFit/>
            </a:bodyPr>
            <a:lstStyle/>
            <a:p>
              <a:r>
                <a:rPr lang="en-US" sz="1200" b="1">
                  <a:solidFill>
                    <a:schemeClr val="bg2">
                      <a:lumMod val="25000"/>
                    </a:schemeClr>
                  </a:solidFill>
                  <a:latin typeface="Century Gothic"/>
                </a:rPr>
                <a:t>0 km</a:t>
              </a:r>
              <a:r>
                <a:rPr lang="en-US" sz="1400" b="1">
                  <a:solidFill>
                    <a:schemeClr val="bg2">
                      <a:lumMod val="25000"/>
                    </a:schemeClr>
                  </a:solidFill>
                  <a:latin typeface="Century Gothic"/>
                </a:rPr>
                <a:t> </a:t>
              </a:r>
              <a:endParaRPr lang="en-US" sz="1400" b="1">
                <a:solidFill>
                  <a:schemeClr val="bg2">
                    <a:lumMod val="25000"/>
                  </a:schemeClr>
                </a:solidFill>
                <a:latin typeface="Century Gothic" panose="020B0502020202020204" pitchFamily="34" charset="0"/>
              </a:endParaRPr>
            </a:p>
          </p:txBody>
        </p:sp>
      </p:grpSp>
    </p:spTree>
    <p:extLst>
      <p:ext uri="{BB962C8B-B14F-4D97-AF65-F5344CB8AC3E}">
        <p14:creationId xmlns:p14="http://schemas.microsoft.com/office/powerpoint/2010/main" val="1204171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DFFEB45A-6791-4F2E-8BCD-323FA7889CB0}"/>
              </a:ext>
            </a:extLst>
          </p:cNvPr>
          <p:cNvSpPr txBox="1">
            <a:spLocks/>
          </p:cNvSpPr>
          <p:nvPr/>
        </p:nvSpPr>
        <p:spPr>
          <a:xfrm>
            <a:off x="495300" y="356755"/>
            <a:ext cx="10772968"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Conclusion</a:t>
            </a:r>
          </a:p>
        </p:txBody>
      </p:sp>
      <p:sp>
        <p:nvSpPr>
          <p:cNvPr id="4" name="Text Placeholder 1">
            <a:extLst>
              <a:ext uri="{FF2B5EF4-FFF2-40B4-BE49-F238E27FC236}">
                <a16:creationId xmlns:a16="http://schemas.microsoft.com/office/drawing/2014/main" xmlns="" id="{F9A49CBD-248A-424D-B275-637352F1602F}"/>
              </a:ext>
            </a:extLst>
          </p:cNvPr>
          <p:cNvSpPr txBox="1">
            <a:spLocks/>
          </p:cNvSpPr>
          <p:nvPr/>
        </p:nvSpPr>
        <p:spPr>
          <a:xfrm>
            <a:off x="244448" y="1337495"/>
            <a:ext cx="6749910" cy="558218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a:latin typeface="Century Gothic"/>
              </a:rPr>
              <a:t>GEE tool will allow partners to monitor &amp; understand estuarine dynamics &amp; health</a:t>
            </a:r>
            <a:endParaRPr lang="en-US" sz="2400"/>
          </a:p>
          <a:p>
            <a:pPr marL="1028700" lvl="1" indent="-342900">
              <a:lnSpc>
                <a:spcPct val="100000"/>
              </a:lnSpc>
              <a:spcBef>
                <a:spcPts val="0"/>
              </a:spcBef>
              <a:spcAft>
                <a:spcPts val="600"/>
              </a:spcAft>
              <a:buClr>
                <a:srgbClr val="54AEB2"/>
              </a:buClr>
              <a:defRPr/>
            </a:pPr>
            <a:r>
              <a:rPr lang="en-US" sz="2200">
                <a:solidFill>
                  <a:schemeClr val="tx1">
                    <a:lumMod val="75000"/>
                    <a:lumOff val="25000"/>
                  </a:schemeClr>
                </a:solidFill>
                <a:latin typeface="Century Gothic"/>
              </a:rPr>
              <a:t>Sentinel-2 derived NDWI determines estuary mouth state well </a:t>
            </a:r>
          </a:p>
          <a:p>
            <a:pPr marL="1028700" lvl="1" indent="-342900">
              <a:lnSpc>
                <a:spcPct val="100000"/>
              </a:lnSpc>
              <a:spcBef>
                <a:spcPts val="0"/>
              </a:spcBef>
              <a:spcAft>
                <a:spcPts val="600"/>
              </a:spcAft>
              <a:buClr>
                <a:srgbClr val="54AEB2"/>
              </a:buClr>
              <a:defRPr/>
            </a:pPr>
            <a:r>
              <a:rPr lang="en-US" sz="2200">
                <a:solidFill>
                  <a:schemeClr val="tx1">
                    <a:lumMod val="75000"/>
                    <a:lumOff val="25000"/>
                  </a:schemeClr>
                </a:solidFill>
                <a:latin typeface="Century Gothic"/>
              </a:rPr>
              <a:t>Satellite imagery captures metrics influenced by mouth state:</a:t>
            </a:r>
          </a:p>
          <a:p>
            <a:pPr marL="1485900" lvl="2" indent="-342900">
              <a:lnSpc>
                <a:spcPct val="100000"/>
              </a:lnSpc>
              <a:spcBef>
                <a:spcPts val="0"/>
              </a:spcBef>
              <a:spcAft>
                <a:spcPts val="600"/>
              </a:spcAft>
              <a:buClr>
                <a:srgbClr val="54AEB2"/>
              </a:buClr>
              <a:defRPr/>
            </a:pPr>
            <a:r>
              <a:rPr lang="en-US">
                <a:solidFill>
                  <a:schemeClr val="tx1">
                    <a:lumMod val="75000"/>
                    <a:lumOff val="25000"/>
                  </a:schemeClr>
                </a:solidFill>
                <a:latin typeface="Century Gothic"/>
              </a:rPr>
              <a:t>Inundation extent with NDWI</a:t>
            </a:r>
          </a:p>
          <a:p>
            <a:pPr marL="1485900" lvl="2" indent="-342900">
              <a:lnSpc>
                <a:spcPct val="100000"/>
              </a:lnSpc>
              <a:spcBef>
                <a:spcPts val="0"/>
              </a:spcBef>
              <a:spcAft>
                <a:spcPts val="600"/>
              </a:spcAft>
              <a:buClr>
                <a:srgbClr val="54AEB2"/>
              </a:buClr>
              <a:defRPr/>
            </a:pPr>
            <a:r>
              <a:rPr lang="en-US">
                <a:solidFill>
                  <a:schemeClr val="tx1">
                    <a:lumMod val="75000"/>
                    <a:lumOff val="25000"/>
                  </a:schemeClr>
                </a:solidFill>
                <a:latin typeface="Century Gothic"/>
              </a:rPr>
              <a:t>Turbidity</a:t>
            </a:r>
          </a:p>
          <a:p>
            <a:pPr lvl="2" indent="0">
              <a:lnSpc>
                <a:spcPct val="100000"/>
              </a:lnSpc>
              <a:spcBef>
                <a:spcPts val="0"/>
              </a:spcBef>
              <a:spcAft>
                <a:spcPts val="600"/>
              </a:spcAft>
              <a:buClr>
                <a:srgbClr val="54AEB2"/>
              </a:buClr>
              <a:buNone/>
              <a:defRPr/>
            </a:pPr>
            <a:r>
              <a:rPr lang="en-US" sz="1400">
                <a:solidFill>
                  <a:schemeClr val="tx1">
                    <a:lumMod val="75000"/>
                    <a:lumOff val="25000"/>
                  </a:schemeClr>
                </a:solidFill>
                <a:latin typeface="Century Gothic"/>
              </a:rPr>
              <a:t> </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a:latin typeface="Century Gothic"/>
              </a:rPr>
              <a:t>2</a:t>
            </a:r>
            <a:r>
              <a:rPr lang="en-US" sz="2400" baseline="30000">
                <a:latin typeface="Century Gothic"/>
              </a:rPr>
              <a:t>nd</a:t>
            </a:r>
            <a:r>
              <a:rPr lang="en-US" sz="2400">
                <a:latin typeface="Century Gothic"/>
              </a:rPr>
              <a:t> term</a:t>
            </a:r>
          </a:p>
          <a:p>
            <a:pPr marL="1028700" lvl="1" indent="-342900">
              <a:lnSpc>
                <a:spcPct val="100000"/>
              </a:lnSpc>
              <a:spcBef>
                <a:spcPts val="0"/>
              </a:spcBef>
              <a:spcAft>
                <a:spcPts val="600"/>
              </a:spcAft>
              <a:buClr>
                <a:srgbClr val="54AEB2"/>
              </a:buClr>
              <a:defRPr/>
            </a:pPr>
            <a:r>
              <a:rPr lang="en-US" sz="2200">
                <a:solidFill>
                  <a:schemeClr val="tx1">
                    <a:lumMod val="75000"/>
                    <a:lumOff val="25000"/>
                  </a:schemeClr>
                </a:solidFill>
                <a:latin typeface="Century Gothic"/>
              </a:rPr>
              <a:t>User-friendly interface</a:t>
            </a:r>
          </a:p>
          <a:p>
            <a:pPr marL="1028700" lvl="1" indent="-342900">
              <a:lnSpc>
                <a:spcPct val="100000"/>
              </a:lnSpc>
              <a:spcBef>
                <a:spcPts val="0"/>
              </a:spcBef>
              <a:spcAft>
                <a:spcPts val="600"/>
              </a:spcAft>
              <a:buClr>
                <a:srgbClr val="54AEB2"/>
              </a:buClr>
              <a:defRPr/>
            </a:pPr>
            <a:r>
              <a:rPr lang="en-US" sz="2200">
                <a:solidFill>
                  <a:schemeClr val="tx1">
                    <a:lumMod val="75000"/>
                    <a:lumOff val="25000"/>
                  </a:schemeClr>
                </a:solidFill>
                <a:latin typeface="Century Gothic"/>
              </a:rPr>
              <a:t>Further validation &amp; analysis </a:t>
            </a:r>
          </a:p>
        </p:txBody>
      </p:sp>
      <p:pic>
        <p:nvPicPr>
          <p:cNvPr id="5" name="Picture 4" descr="A lake with mountains in the background&#10;&#10;Description automatically generated with low confidence">
            <a:extLst>
              <a:ext uri="{FF2B5EF4-FFF2-40B4-BE49-F238E27FC236}">
                <a16:creationId xmlns:a16="http://schemas.microsoft.com/office/drawing/2014/main" xmlns="" id="{AD11ECD8-CA29-E540-9CBA-20151D9A78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6442" y="1752927"/>
            <a:ext cx="4721321" cy="3916052"/>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xmlns="" id="{21A0D7BA-C2EF-824B-8CD1-40042F860968}"/>
              </a:ext>
            </a:extLst>
          </p:cNvPr>
          <p:cNvSpPr txBox="1"/>
          <p:nvPr/>
        </p:nvSpPr>
        <p:spPr>
          <a:xfrm>
            <a:off x="8170063" y="5668979"/>
            <a:ext cx="3577700" cy="261610"/>
          </a:xfrm>
          <a:prstGeom prst="rect">
            <a:avLst/>
          </a:prstGeom>
          <a:noFill/>
        </p:spPr>
        <p:txBody>
          <a:bodyPr wrap="square" lIns="91440" tIns="45720" rIns="91440" bIns="45720" rtlCol="0" anchor="t">
            <a:spAutoFit/>
          </a:bodyPr>
          <a:lstStyle/>
          <a:p>
            <a:pPr algn="r"/>
            <a:r>
              <a:rPr lang="en-US" sz="1100">
                <a:solidFill>
                  <a:schemeClr val="tx1">
                    <a:lumMod val="75000"/>
                    <a:lumOff val="25000"/>
                  </a:schemeClr>
                </a:solidFill>
                <a:latin typeface="Century Gothic"/>
              </a:rPr>
              <a:t>Image Credit: Karina Alvarez</a:t>
            </a:r>
          </a:p>
        </p:txBody>
      </p:sp>
    </p:spTree>
    <p:extLst>
      <p:ext uri="{BB962C8B-B14F-4D97-AF65-F5344CB8AC3E}">
        <p14:creationId xmlns:p14="http://schemas.microsoft.com/office/powerpoint/2010/main" val="1185124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85139" y="1135654"/>
            <a:ext cx="11217729" cy="32804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defRPr/>
            </a:pPr>
            <a:r>
              <a:rPr lang="en-US" b="1">
                <a:solidFill>
                  <a:srgbClr val="54AEB2"/>
                </a:solidFill>
                <a:latin typeface="Century Gothic"/>
              </a:rPr>
              <a:t>Science Advisors</a:t>
            </a:r>
          </a:p>
          <a:p>
            <a:pPr marL="342900" marR="0" lvl="0" indent="-342900" algn="l" defTabSz="914400">
              <a:lnSpc>
                <a:spcPct val="100000"/>
              </a:lnSpc>
              <a:spcBef>
                <a:spcPts val="0"/>
              </a:spcBef>
              <a:spcAft>
                <a:spcPts val="600"/>
              </a:spcAft>
              <a:buClr>
                <a:srgbClr val="54AEB2"/>
              </a:buClr>
              <a:buSzTx/>
              <a:buFont typeface="Arial" panose="020B0604020202020204" pitchFamily="34" charset="0"/>
              <a:buChar char="•"/>
              <a:tabLst/>
              <a:defRPr/>
            </a:pPr>
            <a:r>
              <a:rPr kumimoji="0" lang="en-US" b="0" i="0" u="none" strike="noStrike" kern="1200" cap="none" spc="0" normalizeH="0" baseline="0" noProof="0">
                <a:ln>
                  <a:noFill/>
                </a:ln>
                <a:effectLst/>
                <a:uLnTx/>
                <a:uFillTx/>
                <a:latin typeface="Century Gothic"/>
              </a:rPr>
              <a:t>Benjamin Holt (NASA Jet Propulsion Laboratory, California Institute of Technology)</a:t>
            </a:r>
            <a:endParaRPr lang="en-US"/>
          </a:p>
          <a:p>
            <a:pPr marL="342900" lvl="0" indent="-342900">
              <a:lnSpc>
                <a:spcPct val="100000"/>
              </a:lnSpc>
              <a:spcBef>
                <a:spcPts val="0"/>
              </a:spcBef>
              <a:spcAft>
                <a:spcPts val="600"/>
              </a:spcAft>
              <a:buClr>
                <a:srgbClr val="54AEB2"/>
              </a:buClr>
              <a:buFont typeface="Arial" panose="020B0604020202020204" pitchFamily="34" charset="0"/>
              <a:buChar char="•"/>
              <a:defRPr/>
            </a:pPr>
            <a:r>
              <a:rPr lang="en-US">
                <a:latin typeface="Century Gothic"/>
              </a:rPr>
              <a:t>Dr. Christine Lee (NASA Jet Propulsion Laboratory, California Institute of Technology)</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a:latin typeface="Century Gothic"/>
              </a:rPr>
              <a:t>Dr. Bruce Chapman (NASA Jet Propulsion Laboratory, California Institute of Technology)</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a:latin typeface="Century Gothic"/>
              </a:rPr>
              <a:t>Erica </a:t>
            </a:r>
            <a:r>
              <a:rPr lang="en-US" err="1">
                <a:latin typeface="Century Gothic"/>
              </a:rPr>
              <a:t>Carcelen</a:t>
            </a:r>
            <a:r>
              <a:rPr lang="en-US">
                <a:latin typeface="Century Gothic"/>
              </a:rPr>
              <a:t> (NASA DEVELOP, JPL Node Fellow)</a:t>
            </a:r>
          </a:p>
          <a:p>
            <a:pPr>
              <a:lnSpc>
                <a:spcPct val="100000"/>
              </a:lnSpc>
              <a:spcBef>
                <a:spcPts val="0"/>
              </a:spcBef>
              <a:spcAft>
                <a:spcPts val="600"/>
              </a:spcAft>
              <a:buClr>
                <a:srgbClr val="54AEB2"/>
              </a:buClr>
              <a:defRPr/>
            </a:pPr>
            <a:r>
              <a:rPr lang="en-US" b="1">
                <a:solidFill>
                  <a:srgbClr val="54AEB2"/>
                </a:solidFill>
                <a:latin typeface="Century Gothic"/>
              </a:rPr>
              <a:t>Partners</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a:latin typeface="Century Gothic"/>
              </a:rPr>
              <a:t>Michael </a:t>
            </a:r>
            <a:r>
              <a:rPr lang="en-US" err="1">
                <a:latin typeface="Century Gothic"/>
              </a:rPr>
              <a:t>Esgro</a:t>
            </a:r>
            <a:r>
              <a:rPr lang="en-US">
                <a:latin typeface="Century Gothic"/>
              </a:rPr>
              <a:t> (Ocean Protection Council)</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a:latin typeface="Century Gothic"/>
              </a:rPr>
              <a:t>Dr. Eric Stein (Southern California Coastal Water Resource Project)</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a:latin typeface="Century Gothic"/>
              </a:rPr>
              <a:t>Dr. Kris </a:t>
            </a:r>
            <a:r>
              <a:rPr lang="en-US" err="1">
                <a:latin typeface="Century Gothic"/>
              </a:rPr>
              <a:t>Tanaguchi</a:t>
            </a:r>
            <a:r>
              <a:rPr lang="en-US">
                <a:latin typeface="Century Gothic"/>
              </a:rPr>
              <a:t>-Quan (Southern California Coastal Water Resource Project)</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a:latin typeface="Century Gothic"/>
              </a:rPr>
              <a:t>Ross Clark (Moss Landing Laboratories, Central Coast Wetlands Group)</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a:latin typeface="Century Gothic"/>
              </a:rPr>
              <a:t>Kevin O’Connor (Moss Landing Laboratories, Central Coast Wetlands Group)</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a:latin typeface="Century Gothic"/>
              </a:rPr>
              <a:t>Dr. Kyle Cavanaugh (University of California, Los Angeles)</a:t>
            </a:r>
          </a:p>
          <a:p>
            <a:pPr marL="114300" algn="ctr">
              <a:lnSpc>
                <a:spcPct val="100000"/>
              </a:lnSpc>
              <a:spcBef>
                <a:spcPts val="0"/>
              </a:spcBef>
              <a:spcAft>
                <a:spcPts val="600"/>
              </a:spcAft>
              <a:defRPr/>
            </a:pPr>
            <a:r>
              <a:rPr kumimoji="0" lang="en-US" sz="1600" b="0" i="0" u="none" strike="noStrike" kern="1200" cap="none" spc="0" normalizeH="0" baseline="0" noProof="0">
                <a:ln>
                  <a:noFill/>
                </a:ln>
                <a:effectLst/>
                <a:uLnTx/>
                <a:uFillTx/>
                <a:latin typeface="Century Gothic"/>
              </a:rPr>
              <a:t>This material contains modified Copernicus Sentinel data (2018-2021), processed by ESA</a:t>
            </a:r>
            <a:r>
              <a:rPr kumimoji="0" lang="en-US" b="0" i="0" u="none" strike="noStrike" kern="1200" cap="none" spc="0" normalizeH="0" baseline="0" noProof="0">
                <a:ln>
                  <a:noFill/>
                </a:ln>
                <a:effectLst/>
                <a:uLnTx/>
                <a:uFillTx/>
                <a:latin typeface="Century Gothic"/>
              </a:rPr>
              <a:t>.</a:t>
            </a:r>
            <a:r>
              <a:rPr lang="en-US">
                <a:latin typeface="Century Gothic"/>
              </a:rPr>
              <a:t> </a:t>
            </a:r>
            <a:endParaRPr lang="en-US" b="0" i="0" u="none" strike="noStrike" kern="1200" cap="none" spc="0" normalizeH="0" baseline="0" noProof="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26796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495300" y="705890"/>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What is a Breach? </a:t>
            </a:r>
          </a:p>
        </p:txBody>
      </p:sp>
      <p:sp>
        <p:nvSpPr>
          <p:cNvPr id="2" name="Text Placeholder 1">
            <a:extLst>
              <a:ext uri="{FF2B5EF4-FFF2-40B4-BE49-F238E27FC236}">
                <a16:creationId xmlns:a16="http://schemas.microsoft.com/office/drawing/2014/main" xmlns="" id="{B8DEAEE7-A5C5-470E-841A-DA57846D06BB}"/>
              </a:ext>
            </a:extLst>
          </p:cNvPr>
          <p:cNvSpPr txBox="1">
            <a:spLocks/>
          </p:cNvSpPr>
          <p:nvPr/>
        </p:nvSpPr>
        <p:spPr>
          <a:xfrm>
            <a:off x="495300" y="1788757"/>
            <a:ext cx="6313874" cy="32804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4AEB2"/>
              </a:buClr>
              <a:buFont typeface="Arial" panose="020B0604020202020204" pitchFamily="34" charset="0"/>
              <a:buChar char="•"/>
              <a:defRPr/>
            </a:pPr>
            <a:endParaRPr lang="en-US" sz="2400">
              <a:latin typeface="Century Gothic"/>
            </a:endParaRPr>
          </a:p>
          <a:p>
            <a:pPr marL="342900" indent="-342900">
              <a:lnSpc>
                <a:spcPct val="100000"/>
              </a:lnSpc>
              <a:spcBef>
                <a:spcPts val="0"/>
              </a:spcBef>
              <a:spcAft>
                <a:spcPts val="600"/>
              </a:spcAft>
              <a:buClr>
                <a:srgbClr val="54AEB2"/>
              </a:buClr>
              <a:buFont typeface="Arial" panose="020B0604020202020204" pitchFamily="34" charset="0"/>
              <a:buChar char="•"/>
              <a:defRPr/>
            </a:pPr>
            <a:endParaRPr lang="en-US" sz="2400"/>
          </a:p>
          <a:p>
            <a:pPr marL="342900" indent="-342900">
              <a:lnSpc>
                <a:spcPct val="100000"/>
              </a:lnSpc>
              <a:spcBef>
                <a:spcPts val="0"/>
              </a:spcBef>
              <a:spcAft>
                <a:spcPts val="600"/>
              </a:spcAft>
              <a:buClr>
                <a:srgbClr val="54AEB2"/>
              </a:buClr>
              <a:buFont typeface="Arial" panose="020B0604020202020204" pitchFamily="34" charset="0"/>
              <a:buChar char="•"/>
              <a:defRPr/>
            </a:pPr>
            <a:endParaRPr lang="en-US" sz="2000" b="0" i="0" u="none" strike="noStrike" kern="1200" cap="none" spc="0" normalizeH="0" baseline="0" noProof="0">
              <a:ln>
                <a:noFill/>
              </a:ln>
              <a:effectLst/>
              <a:uLnTx/>
              <a:uFillTx/>
              <a:latin typeface="Century Gothic" panose="020B0502020202020204" pitchFamily="34" charset="0"/>
            </a:endParaRPr>
          </a:p>
          <a:p>
            <a:pPr marL="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a:p>
            <a:pPr>
              <a:lnSpc>
                <a:spcPct val="100000"/>
              </a:lnSpc>
              <a:spcBef>
                <a:spcPts val="0"/>
              </a:spcBef>
              <a:spcAft>
                <a:spcPts val="600"/>
              </a:spcAft>
              <a:defRPr/>
            </a:pPr>
            <a:endParaRPr lang="en-US"/>
          </a:p>
        </p:txBody>
      </p:sp>
      <p:pic>
        <p:nvPicPr>
          <p:cNvPr id="1026" name="Picture 2">
            <a:extLst>
              <a:ext uri="{FF2B5EF4-FFF2-40B4-BE49-F238E27FC236}">
                <a16:creationId xmlns:a16="http://schemas.microsoft.com/office/drawing/2014/main" xmlns="" id="{817C00AF-257A-644B-A4A1-FCEDFD57BC5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52708" y="1391525"/>
            <a:ext cx="10150020" cy="44989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08E4DE29-54FB-FC4E-A936-58C2A324D686}"/>
              </a:ext>
            </a:extLst>
          </p:cNvPr>
          <p:cNvSpPr txBox="1"/>
          <p:nvPr/>
        </p:nvSpPr>
        <p:spPr>
          <a:xfrm>
            <a:off x="6809174" y="5902910"/>
            <a:ext cx="4400827" cy="261610"/>
          </a:xfrm>
          <a:prstGeom prst="rect">
            <a:avLst/>
          </a:prstGeom>
          <a:noFill/>
        </p:spPr>
        <p:txBody>
          <a:bodyPr wrap="square" lIns="91440" tIns="45720" rIns="91440" bIns="45720" rtlCol="0" anchor="t">
            <a:spAutoFit/>
          </a:bodyPr>
          <a:lstStyle/>
          <a:p>
            <a:pPr algn="r"/>
            <a:r>
              <a:rPr lang="en-US" sz="1100">
                <a:solidFill>
                  <a:schemeClr val="tx1">
                    <a:lumMod val="75000"/>
                    <a:lumOff val="25000"/>
                  </a:schemeClr>
                </a:solidFill>
                <a:latin typeface="Century Gothic"/>
              </a:rPr>
              <a:t>Gualala Estuary. Image Credit: </a:t>
            </a:r>
            <a:r>
              <a:rPr lang="en-US" sz="1100" err="1">
                <a:solidFill>
                  <a:schemeClr val="tx1">
                    <a:lumMod val="75000"/>
                    <a:lumOff val="25000"/>
                  </a:schemeClr>
                </a:solidFill>
                <a:latin typeface="Century Gothic"/>
              </a:rPr>
              <a:t>ianmacd</a:t>
            </a:r>
          </a:p>
        </p:txBody>
      </p:sp>
      <p:sp>
        <p:nvSpPr>
          <p:cNvPr id="7" name="TextBox 6">
            <a:extLst>
              <a:ext uri="{FF2B5EF4-FFF2-40B4-BE49-F238E27FC236}">
                <a16:creationId xmlns:a16="http://schemas.microsoft.com/office/drawing/2014/main" xmlns="" id="{B9888CC2-61BB-7741-9CB5-1A4308B844BD}"/>
              </a:ext>
            </a:extLst>
          </p:cNvPr>
          <p:cNvSpPr txBox="1"/>
          <p:nvPr/>
        </p:nvSpPr>
        <p:spPr>
          <a:xfrm>
            <a:off x="1318078" y="4745633"/>
            <a:ext cx="1603565" cy="477054"/>
          </a:xfrm>
          <a:prstGeom prst="rect">
            <a:avLst/>
          </a:prstGeom>
          <a:noFill/>
        </p:spPr>
        <p:txBody>
          <a:bodyPr wrap="square" rtlCol="0">
            <a:spAutoFit/>
          </a:bodyPr>
          <a:lstStyle/>
          <a:p>
            <a:pPr algn="ctr"/>
            <a:r>
              <a:rPr lang="en-US" sz="2500" b="1">
                <a:solidFill>
                  <a:schemeClr val="bg1"/>
                </a:solidFill>
                <a:latin typeface="Century Gothic" panose="020B0502020202020204" pitchFamily="34" charset="0"/>
              </a:rPr>
              <a:t>Ocean</a:t>
            </a:r>
          </a:p>
        </p:txBody>
      </p:sp>
      <p:sp>
        <p:nvSpPr>
          <p:cNvPr id="8" name="TextBox 7">
            <a:extLst>
              <a:ext uri="{FF2B5EF4-FFF2-40B4-BE49-F238E27FC236}">
                <a16:creationId xmlns:a16="http://schemas.microsoft.com/office/drawing/2014/main" xmlns="" id="{60B8FEB7-07ED-3E46-A001-AE1E5C6C1367}"/>
              </a:ext>
            </a:extLst>
          </p:cNvPr>
          <p:cNvSpPr txBox="1"/>
          <p:nvPr/>
        </p:nvSpPr>
        <p:spPr>
          <a:xfrm>
            <a:off x="9270357" y="4745633"/>
            <a:ext cx="1603565" cy="477054"/>
          </a:xfrm>
          <a:prstGeom prst="rect">
            <a:avLst/>
          </a:prstGeom>
          <a:noFill/>
        </p:spPr>
        <p:txBody>
          <a:bodyPr wrap="square" rtlCol="0">
            <a:spAutoFit/>
          </a:bodyPr>
          <a:lstStyle/>
          <a:p>
            <a:pPr algn="ctr"/>
            <a:r>
              <a:rPr lang="en-US" sz="2500" b="1">
                <a:solidFill>
                  <a:schemeClr val="bg1"/>
                </a:solidFill>
                <a:latin typeface="Century Gothic" panose="020B0502020202020204" pitchFamily="34" charset="0"/>
              </a:rPr>
              <a:t>Estuary</a:t>
            </a:r>
          </a:p>
        </p:txBody>
      </p:sp>
      <p:sp>
        <p:nvSpPr>
          <p:cNvPr id="9" name="TextBox 8">
            <a:extLst>
              <a:ext uri="{FF2B5EF4-FFF2-40B4-BE49-F238E27FC236}">
                <a16:creationId xmlns:a16="http://schemas.microsoft.com/office/drawing/2014/main" xmlns="" id="{F8945B5F-E3CD-9B42-A325-7934F4E52E83}"/>
              </a:ext>
            </a:extLst>
          </p:cNvPr>
          <p:cNvSpPr txBox="1"/>
          <p:nvPr/>
        </p:nvSpPr>
        <p:spPr>
          <a:xfrm>
            <a:off x="5716626" y="4745633"/>
            <a:ext cx="2501838" cy="477054"/>
          </a:xfrm>
          <a:prstGeom prst="rect">
            <a:avLst/>
          </a:prstGeom>
          <a:noFill/>
        </p:spPr>
        <p:txBody>
          <a:bodyPr wrap="square" rtlCol="0">
            <a:spAutoFit/>
          </a:bodyPr>
          <a:lstStyle/>
          <a:p>
            <a:pPr algn="ctr"/>
            <a:r>
              <a:rPr lang="en-US" sz="2500" b="1">
                <a:solidFill>
                  <a:schemeClr val="bg1"/>
                </a:solidFill>
                <a:latin typeface="Century Gothic" panose="020B0502020202020204" pitchFamily="34" charset="0"/>
              </a:rPr>
              <a:t>Estuary Mouth</a:t>
            </a:r>
          </a:p>
        </p:txBody>
      </p:sp>
      <p:sp>
        <p:nvSpPr>
          <p:cNvPr id="10" name="Down Arrow 9">
            <a:extLst>
              <a:ext uri="{FF2B5EF4-FFF2-40B4-BE49-F238E27FC236}">
                <a16:creationId xmlns:a16="http://schemas.microsoft.com/office/drawing/2014/main" xmlns="" id="{EB68474A-581E-BF49-A6C1-726D67C0F3B9}"/>
              </a:ext>
            </a:extLst>
          </p:cNvPr>
          <p:cNvSpPr/>
          <p:nvPr/>
        </p:nvSpPr>
        <p:spPr>
          <a:xfrm rot="10800000">
            <a:off x="2000249" y="4290450"/>
            <a:ext cx="257176" cy="47705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xmlns="" id="{41054B84-8400-7849-9E30-609C987FE9A8}"/>
              </a:ext>
            </a:extLst>
          </p:cNvPr>
          <p:cNvSpPr/>
          <p:nvPr/>
        </p:nvSpPr>
        <p:spPr>
          <a:xfrm rot="10800000">
            <a:off x="6828524" y="4290788"/>
            <a:ext cx="257176" cy="47705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xmlns="" id="{51BAB10E-9934-C848-AFBC-3FF653EDFD25}"/>
              </a:ext>
            </a:extLst>
          </p:cNvPr>
          <p:cNvSpPr/>
          <p:nvPr/>
        </p:nvSpPr>
        <p:spPr>
          <a:xfrm rot="13042830">
            <a:off x="10310153" y="4290449"/>
            <a:ext cx="257176" cy="47705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090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495300" y="705890"/>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Community Concerns</a:t>
            </a:r>
          </a:p>
        </p:txBody>
      </p:sp>
      <p:sp>
        <p:nvSpPr>
          <p:cNvPr id="2" name="Text Placeholder 1">
            <a:extLst>
              <a:ext uri="{FF2B5EF4-FFF2-40B4-BE49-F238E27FC236}">
                <a16:creationId xmlns:a16="http://schemas.microsoft.com/office/drawing/2014/main" xmlns="" id="{B8DEAEE7-A5C5-470E-841A-DA57846D06BB}"/>
              </a:ext>
            </a:extLst>
          </p:cNvPr>
          <p:cNvSpPr txBox="1">
            <a:spLocks/>
          </p:cNvSpPr>
          <p:nvPr/>
        </p:nvSpPr>
        <p:spPr>
          <a:xfrm>
            <a:off x="495300" y="1788756"/>
            <a:ext cx="6313874" cy="372783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a:latin typeface="Century Gothic"/>
              </a:rPr>
              <a:t>Estuaries in California serve as essential habitat for endangered species such as salmon and sea otter </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a:latin typeface="Century Gothic"/>
              </a:rPr>
              <a:t>Breaching events result in changes to levels of salinity, inundation extent, water quality metrics</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a:latin typeface="Century Gothic"/>
              </a:rPr>
              <a:t>These factors affect health and productivity for estuarine and coastal ecosystems</a:t>
            </a: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a:p>
            <a:pPr>
              <a:lnSpc>
                <a:spcPct val="100000"/>
              </a:lnSpc>
              <a:spcBef>
                <a:spcPts val="0"/>
              </a:spcBef>
              <a:spcAft>
                <a:spcPts val="600"/>
              </a:spcAft>
              <a:defRPr/>
            </a:pPr>
            <a:endParaRPr lang="en-US"/>
          </a:p>
        </p:txBody>
      </p:sp>
      <p:pic>
        <p:nvPicPr>
          <p:cNvPr id="5" name="Picture 4" descr="A picture containing water, outdoor, mammal, brown&#10;&#10;Description automatically generated">
            <a:extLst>
              <a:ext uri="{FF2B5EF4-FFF2-40B4-BE49-F238E27FC236}">
                <a16:creationId xmlns:a16="http://schemas.microsoft.com/office/drawing/2014/main" xmlns="" id="{02789D14-B758-409B-BE7B-15D8F2032B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6933" y="1629508"/>
            <a:ext cx="3965232" cy="3625478"/>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xmlns="" id="{FDB814D3-2FB8-4ADB-83AB-5B0C41A51DA7}"/>
              </a:ext>
            </a:extLst>
          </p:cNvPr>
          <p:cNvSpPr txBox="1"/>
          <p:nvPr/>
        </p:nvSpPr>
        <p:spPr>
          <a:xfrm>
            <a:off x="9570505" y="5254986"/>
            <a:ext cx="2164313" cy="261610"/>
          </a:xfrm>
          <a:prstGeom prst="rect">
            <a:avLst/>
          </a:prstGeom>
          <a:noFill/>
        </p:spPr>
        <p:txBody>
          <a:bodyPr wrap="square" lIns="91440" tIns="45720" rIns="91440" bIns="45720" rtlCol="0" anchor="t">
            <a:spAutoFit/>
          </a:bodyPr>
          <a:lstStyle/>
          <a:p>
            <a:r>
              <a:rPr lang="en-US" sz="1100">
                <a:solidFill>
                  <a:schemeClr val="tx1">
                    <a:lumMod val="75000"/>
                    <a:lumOff val="25000"/>
                  </a:schemeClr>
                </a:solidFill>
                <a:latin typeface="Century Gothic"/>
              </a:rPr>
              <a:t>Image Credit: Marshal Hedin</a:t>
            </a:r>
          </a:p>
        </p:txBody>
      </p:sp>
    </p:spTree>
    <p:extLst>
      <p:ext uri="{BB962C8B-B14F-4D97-AF65-F5344CB8AC3E}">
        <p14:creationId xmlns:p14="http://schemas.microsoft.com/office/powerpoint/2010/main" val="1819846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xmlns="" id="{310E18BB-9665-479D-A1EF-17D3BE97AB48}"/>
              </a:ext>
            </a:extLst>
          </p:cNvPr>
          <p:cNvSpPr txBox="1">
            <a:spLocks/>
          </p:cNvSpPr>
          <p:nvPr/>
        </p:nvSpPr>
        <p:spPr>
          <a:xfrm>
            <a:off x="5262587" y="1804987"/>
            <a:ext cx="6424116" cy="346966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a:latin typeface="Century Gothic"/>
              </a:rPr>
              <a:t>End User</a:t>
            </a:r>
          </a:p>
          <a:p>
            <a:pPr marL="1028700" lvl="1" indent="-342900">
              <a:lnSpc>
                <a:spcPct val="100000"/>
              </a:lnSpc>
              <a:spcBef>
                <a:spcPts val="0"/>
              </a:spcBef>
              <a:spcAft>
                <a:spcPts val="600"/>
              </a:spcAft>
              <a:buClr>
                <a:srgbClr val="54AEB2"/>
              </a:buClr>
              <a:defRPr/>
            </a:pPr>
            <a:r>
              <a:rPr lang="en-US">
                <a:solidFill>
                  <a:schemeClr val="tx1">
                    <a:lumMod val="75000"/>
                    <a:lumOff val="25000"/>
                  </a:schemeClr>
                </a:solidFill>
                <a:latin typeface="Century Gothic"/>
              </a:rPr>
              <a:t>Ocean Protection Council</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b="0" i="0" u="none" strike="noStrike" kern="1200" cap="none" spc="0" normalizeH="0" baseline="0" noProof="0">
                <a:ln>
                  <a:noFill/>
                </a:ln>
                <a:solidFill>
                  <a:schemeClr val="tx1">
                    <a:lumMod val="75000"/>
                    <a:lumOff val="25000"/>
                  </a:schemeClr>
                </a:solidFill>
                <a:effectLst/>
                <a:uLnTx/>
                <a:uFillTx/>
                <a:latin typeface="Century Gothic"/>
              </a:rPr>
              <a:t>Collaborators </a:t>
            </a:r>
          </a:p>
          <a:p>
            <a:pPr marL="1028700" lvl="1" indent="-342900">
              <a:lnSpc>
                <a:spcPct val="100000"/>
              </a:lnSpc>
              <a:spcBef>
                <a:spcPts val="0"/>
              </a:spcBef>
              <a:spcAft>
                <a:spcPts val="600"/>
              </a:spcAft>
              <a:buClr>
                <a:srgbClr val="54AEB2"/>
              </a:buClr>
              <a:defRPr/>
            </a:pPr>
            <a:r>
              <a:rPr lang="en-US">
                <a:solidFill>
                  <a:schemeClr val="tx1">
                    <a:lumMod val="75000"/>
                    <a:lumOff val="25000"/>
                  </a:schemeClr>
                </a:solidFill>
                <a:latin typeface="Century Gothic"/>
              </a:rPr>
              <a:t>Moss Landing Marine Laboratories, Central Coast Wetlands Group</a:t>
            </a:r>
          </a:p>
          <a:p>
            <a:pPr marL="1028700" lvl="1" indent="-342900">
              <a:lnSpc>
                <a:spcPct val="100000"/>
              </a:lnSpc>
              <a:spcBef>
                <a:spcPts val="0"/>
              </a:spcBef>
              <a:spcAft>
                <a:spcPts val="600"/>
              </a:spcAft>
              <a:buClr>
                <a:srgbClr val="54AEB2"/>
              </a:buClr>
              <a:defRPr/>
            </a:pPr>
            <a:r>
              <a:rPr lang="en-US">
                <a:solidFill>
                  <a:schemeClr val="tx1">
                    <a:lumMod val="75000"/>
                    <a:lumOff val="25000"/>
                  </a:schemeClr>
                </a:solidFill>
                <a:latin typeface="Century Gothic"/>
              </a:rPr>
              <a:t>Southern California Coastal Water Resource Project</a:t>
            </a:r>
          </a:p>
          <a:p>
            <a:pPr marL="1028700" lvl="1" indent="-342900">
              <a:lnSpc>
                <a:spcPct val="100000"/>
              </a:lnSpc>
              <a:spcBef>
                <a:spcPts val="0"/>
              </a:spcBef>
              <a:spcAft>
                <a:spcPts val="600"/>
              </a:spcAft>
              <a:buClr>
                <a:srgbClr val="54AEB2"/>
              </a:buClr>
              <a:defRPr/>
            </a:pPr>
            <a:r>
              <a:rPr lang="en-US">
                <a:solidFill>
                  <a:schemeClr val="tx1">
                    <a:lumMod val="75000"/>
                    <a:lumOff val="25000"/>
                  </a:schemeClr>
                </a:solidFill>
                <a:latin typeface="Century Gothic"/>
              </a:rPr>
              <a:t>University of California, Los Angeles</a:t>
            </a:r>
            <a:endParaRPr lang="en-US"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a:p>
            <a:pPr marL="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a:lnSpc>
                <a:spcPct val="100000"/>
              </a:lnSpc>
              <a:spcBef>
                <a:spcPts val="0"/>
              </a:spcBef>
              <a:spcAft>
                <a:spcPts val="600"/>
              </a:spcAft>
              <a:defRPr/>
            </a:pPr>
            <a:endParaRPr lang="en-US">
              <a:solidFill>
                <a:prstClr val="black">
                  <a:lumMod val="75000"/>
                  <a:lumOff val="25000"/>
                </a:prstClr>
              </a:solidFill>
            </a:endParaRPr>
          </a:p>
        </p:txBody>
      </p:sp>
      <p:pic>
        <p:nvPicPr>
          <p:cNvPr id="1026" name="Picture 2" descr="Snowy egret (Egretta thula) - Playa Pesquero, Holguin, Holguín Province, Cuba - Feb 2019">
            <a:extLst>
              <a:ext uri="{FF2B5EF4-FFF2-40B4-BE49-F238E27FC236}">
                <a16:creationId xmlns:a16="http://schemas.microsoft.com/office/drawing/2014/main" xmlns="" id="{EADE9231-DB53-D744-819F-9A372D2343D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7915" y="1575718"/>
            <a:ext cx="4557784" cy="3928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10DDFEAC-0251-6E4D-9E04-B7B09F2F609F}"/>
              </a:ext>
            </a:extLst>
          </p:cNvPr>
          <p:cNvSpPr txBox="1"/>
          <p:nvPr/>
        </p:nvSpPr>
        <p:spPr>
          <a:xfrm>
            <a:off x="356344" y="5510065"/>
            <a:ext cx="2041410" cy="261610"/>
          </a:xfrm>
          <a:prstGeom prst="rect">
            <a:avLst/>
          </a:prstGeom>
          <a:noFill/>
        </p:spPr>
        <p:txBody>
          <a:bodyPr wrap="square" lIns="91440" tIns="45720" rIns="91440" bIns="45720" rtlCol="0" anchor="t">
            <a:spAutoFit/>
          </a:bodyPr>
          <a:lstStyle/>
          <a:p>
            <a:r>
              <a:rPr lang="en-US" sz="1100">
                <a:solidFill>
                  <a:schemeClr val="tx1">
                    <a:lumMod val="75000"/>
                    <a:lumOff val="25000"/>
                  </a:schemeClr>
                </a:solidFill>
                <a:latin typeface="Century Gothic"/>
              </a:rPr>
              <a:t>Image Credit: Ian Morton</a:t>
            </a:r>
          </a:p>
        </p:txBody>
      </p:sp>
      <p:sp>
        <p:nvSpPr>
          <p:cNvPr id="8" name="Title 4">
            <a:extLst>
              <a:ext uri="{FF2B5EF4-FFF2-40B4-BE49-F238E27FC236}">
                <a16:creationId xmlns:a16="http://schemas.microsoft.com/office/drawing/2014/main" xmlns="" id="{A3263F8A-D4D3-C348-949B-DD83A671E2A8}"/>
              </a:ext>
            </a:extLst>
          </p:cNvPr>
          <p:cNvSpPr txBox="1">
            <a:spLocks/>
          </p:cNvSpPr>
          <p:nvPr/>
        </p:nvSpPr>
        <p:spPr>
          <a:xfrm>
            <a:off x="495300" y="705890"/>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Partners</a:t>
            </a:r>
          </a:p>
        </p:txBody>
      </p:sp>
    </p:spTree>
    <p:extLst>
      <p:ext uri="{BB962C8B-B14F-4D97-AF65-F5344CB8AC3E}">
        <p14:creationId xmlns:p14="http://schemas.microsoft.com/office/powerpoint/2010/main" val="3013363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xmlns="" id="{0B3299FA-9332-4D42-9305-299803B784EC}"/>
              </a:ext>
            </a:extLst>
          </p:cNvPr>
          <p:cNvSpPr txBox="1"/>
          <p:nvPr/>
        </p:nvSpPr>
        <p:spPr>
          <a:xfrm>
            <a:off x="812522" y="1202882"/>
            <a:ext cx="1078091" cy="1200329"/>
          </a:xfrm>
          <a:prstGeom prst="rect">
            <a:avLst/>
          </a:prstGeom>
          <a:noFill/>
        </p:spPr>
        <p:txBody>
          <a:bodyPr wrap="square" rtlCol="0">
            <a:spAutoFit/>
          </a:bodyPr>
          <a:lstStyle/>
          <a:p>
            <a:r>
              <a:rPr lang="en-US" sz="7200">
                <a:solidFill>
                  <a:srgbClr val="54AEB2"/>
                </a:solidFill>
                <a:latin typeface="Century Gothic" panose="020B0502020202020204" pitchFamily="34" charset="0"/>
              </a:rPr>
              <a:t>1.</a:t>
            </a:r>
          </a:p>
        </p:txBody>
      </p:sp>
      <p:sp>
        <p:nvSpPr>
          <p:cNvPr id="18" name="TextBox 17">
            <a:extLst>
              <a:ext uri="{FF2B5EF4-FFF2-40B4-BE49-F238E27FC236}">
                <a16:creationId xmlns:a16="http://schemas.microsoft.com/office/drawing/2014/main" xmlns="" id="{8CDA8CF0-7B33-214D-A87D-2A4EFB273378}"/>
              </a:ext>
            </a:extLst>
          </p:cNvPr>
          <p:cNvSpPr txBox="1"/>
          <p:nvPr/>
        </p:nvSpPr>
        <p:spPr>
          <a:xfrm>
            <a:off x="6216076" y="1202881"/>
            <a:ext cx="1078091" cy="1200329"/>
          </a:xfrm>
          <a:prstGeom prst="rect">
            <a:avLst/>
          </a:prstGeom>
          <a:noFill/>
        </p:spPr>
        <p:txBody>
          <a:bodyPr wrap="square" rtlCol="0">
            <a:spAutoFit/>
          </a:bodyPr>
          <a:lstStyle/>
          <a:p>
            <a:r>
              <a:rPr lang="en-US" sz="7200">
                <a:solidFill>
                  <a:srgbClr val="54AEB2"/>
                </a:solidFill>
                <a:latin typeface="Century Gothic" panose="020B0502020202020204" pitchFamily="34" charset="0"/>
              </a:rPr>
              <a:t>2.</a:t>
            </a:r>
          </a:p>
        </p:txBody>
      </p:sp>
      <p:sp>
        <p:nvSpPr>
          <p:cNvPr id="19" name="TextBox 18">
            <a:extLst>
              <a:ext uri="{FF2B5EF4-FFF2-40B4-BE49-F238E27FC236}">
                <a16:creationId xmlns:a16="http://schemas.microsoft.com/office/drawing/2014/main" xmlns="" id="{EF2D9BB7-B1D7-8F43-8B09-AD2FE3101D4D}"/>
              </a:ext>
            </a:extLst>
          </p:cNvPr>
          <p:cNvSpPr txBox="1"/>
          <p:nvPr/>
        </p:nvSpPr>
        <p:spPr>
          <a:xfrm>
            <a:off x="812522" y="3881182"/>
            <a:ext cx="1003578" cy="1200329"/>
          </a:xfrm>
          <a:prstGeom prst="rect">
            <a:avLst/>
          </a:prstGeom>
          <a:noFill/>
        </p:spPr>
        <p:txBody>
          <a:bodyPr wrap="square" rtlCol="0">
            <a:spAutoFit/>
          </a:bodyPr>
          <a:lstStyle/>
          <a:p>
            <a:r>
              <a:rPr lang="en-US" sz="7200">
                <a:solidFill>
                  <a:srgbClr val="54AEB2"/>
                </a:solidFill>
                <a:latin typeface="Century Gothic" panose="020B0502020202020204" pitchFamily="34" charset="0"/>
              </a:rPr>
              <a:t>3.</a:t>
            </a:r>
          </a:p>
        </p:txBody>
      </p:sp>
      <p:sp>
        <p:nvSpPr>
          <p:cNvPr id="20" name="TextBox 19">
            <a:extLst>
              <a:ext uri="{FF2B5EF4-FFF2-40B4-BE49-F238E27FC236}">
                <a16:creationId xmlns:a16="http://schemas.microsoft.com/office/drawing/2014/main" xmlns="" id="{F813E44D-3AFE-B743-968B-EF5592DAC566}"/>
              </a:ext>
            </a:extLst>
          </p:cNvPr>
          <p:cNvSpPr txBox="1"/>
          <p:nvPr/>
        </p:nvSpPr>
        <p:spPr>
          <a:xfrm>
            <a:off x="6216077" y="3884893"/>
            <a:ext cx="1078091" cy="1200329"/>
          </a:xfrm>
          <a:prstGeom prst="rect">
            <a:avLst/>
          </a:prstGeom>
          <a:noFill/>
        </p:spPr>
        <p:txBody>
          <a:bodyPr wrap="square" rtlCol="0">
            <a:spAutoFit/>
          </a:bodyPr>
          <a:lstStyle/>
          <a:p>
            <a:r>
              <a:rPr lang="en-US" sz="7200">
                <a:solidFill>
                  <a:srgbClr val="54AEB2"/>
                </a:solidFill>
                <a:latin typeface="Century Gothic" panose="020B0502020202020204" pitchFamily="34" charset="0"/>
              </a:rPr>
              <a:t>4.</a:t>
            </a:r>
          </a:p>
        </p:txBody>
      </p:sp>
      <p:sp>
        <p:nvSpPr>
          <p:cNvPr id="21" name="TextBox 20">
            <a:extLst>
              <a:ext uri="{FF2B5EF4-FFF2-40B4-BE49-F238E27FC236}">
                <a16:creationId xmlns:a16="http://schemas.microsoft.com/office/drawing/2014/main" xmlns="" id="{22378CA9-A894-104E-9E38-2CAEDACB6572}"/>
              </a:ext>
            </a:extLst>
          </p:cNvPr>
          <p:cNvSpPr txBox="1"/>
          <p:nvPr/>
        </p:nvSpPr>
        <p:spPr>
          <a:xfrm>
            <a:off x="1676400" y="1367485"/>
            <a:ext cx="4419600" cy="2708434"/>
          </a:xfrm>
          <a:prstGeom prst="rect">
            <a:avLst/>
          </a:prstGeom>
          <a:noFill/>
        </p:spPr>
        <p:txBody>
          <a:bodyPr wrap="square" rtlCol="0">
            <a:spAutoFit/>
          </a:bodyPr>
          <a:lstStyle/>
          <a:p>
            <a:r>
              <a:rPr lang="en-US" sz="2800" b="1">
                <a:solidFill>
                  <a:srgbClr val="54AEB2"/>
                </a:solidFill>
                <a:latin typeface="Century Gothic" panose="020B0502020202020204" pitchFamily="34" charset="0"/>
              </a:rPr>
              <a:t>Remote Sensing</a:t>
            </a:r>
            <a:r>
              <a:rPr lang="en-US" sz="2400">
                <a:latin typeface="Century Gothic" panose="020B0502020202020204" pitchFamily="34" charset="0"/>
              </a:rPr>
              <a:t/>
            </a:r>
            <a:br>
              <a:rPr lang="en-US" sz="2400">
                <a:latin typeface="Century Gothic" panose="020B0502020202020204" pitchFamily="34" charset="0"/>
              </a:rPr>
            </a:br>
            <a:r>
              <a:rPr lang="en-US" sz="2400">
                <a:solidFill>
                  <a:schemeClr val="tx1">
                    <a:lumMod val="75000"/>
                    <a:lumOff val="25000"/>
                  </a:schemeClr>
                </a:solidFill>
                <a:latin typeface="Century Gothic" panose="020B0502020202020204" pitchFamily="34" charset="0"/>
              </a:rPr>
              <a:t>Improve data collection of Estuary Marine Protected Areas (EMPA’s) throughout California by incorporating remote sensing</a:t>
            </a:r>
          </a:p>
          <a:p>
            <a:endParaRPr lang="en-US"/>
          </a:p>
        </p:txBody>
      </p:sp>
      <p:sp>
        <p:nvSpPr>
          <p:cNvPr id="22" name="TextBox 21">
            <a:extLst>
              <a:ext uri="{FF2B5EF4-FFF2-40B4-BE49-F238E27FC236}">
                <a16:creationId xmlns:a16="http://schemas.microsoft.com/office/drawing/2014/main" xmlns="" id="{C3D2C3AD-3E87-0A4C-96EA-B3EDE137E9A8}"/>
              </a:ext>
            </a:extLst>
          </p:cNvPr>
          <p:cNvSpPr txBox="1"/>
          <p:nvPr/>
        </p:nvSpPr>
        <p:spPr>
          <a:xfrm>
            <a:off x="7101256" y="1367485"/>
            <a:ext cx="4419600" cy="2369880"/>
          </a:xfrm>
          <a:prstGeom prst="rect">
            <a:avLst/>
          </a:prstGeom>
          <a:noFill/>
        </p:spPr>
        <p:txBody>
          <a:bodyPr wrap="square" rtlCol="0">
            <a:spAutoFit/>
          </a:bodyPr>
          <a:lstStyle/>
          <a:p>
            <a:r>
              <a:rPr lang="en-US" sz="2800" b="1">
                <a:solidFill>
                  <a:srgbClr val="54AEB2"/>
                </a:solidFill>
                <a:latin typeface="Century Gothic" panose="020B0502020202020204" pitchFamily="34" charset="0"/>
              </a:rPr>
              <a:t>Tool</a:t>
            </a:r>
            <a:r>
              <a:rPr lang="en-US" sz="2400">
                <a:latin typeface="Century Gothic" panose="020B0502020202020204" pitchFamily="34" charset="0"/>
              </a:rPr>
              <a:t/>
            </a:r>
            <a:br>
              <a:rPr lang="en-US" sz="2400">
                <a:latin typeface="Century Gothic" panose="020B0502020202020204" pitchFamily="34" charset="0"/>
              </a:rPr>
            </a:br>
            <a:r>
              <a:rPr lang="en-US" sz="2400">
                <a:solidFill>
                  <a:schemeClr val="tx1">
                    <a:lumMod val="75000"/>
                    <a:lumOff val="25000"/>
                  </a:schemeClr>
                </a:solidFill>
                <a:latin typeface="Century Gothic" panose="020B0502020202020204" pitchFamily="34" charset="0"/>
              </a:rPr>
              <a:t>Create estuary assessment tools in Google Earth Engine (GEE) for California:</a:t>
            </a:r>
            <a:br>
              <a:rPr lang="en-US" sz="2400">
                <a:solidFill>
                  <a:schemeClr val="tx1">
                    <a:lumMod val="75000"/>
                    <a:lumOff val="25000"/>
                  </a:schemeClr>
                </a:solidFill>
                <a:latin typeface="Century Gothic" panose="020B0502020202020204" pitchFamily="34" charset="0"/>
              </a:rPr>
            </a:br>
            <a:r>
              <a:rPr lang="en-US" sz="2400">
                <a:solidFill>
                  <a:schemeClr val="tx1">
                    <a:lumMod val="75000"/>
                    <a:lumOff val="25000"/>
                  </a:schemeClr>
                </a:solidFill>
                <a:latin typeface="Century Gothic" panose="020B0502020202020204" pitchFamily="34" charset="0"/>
              </a:rPr>
              <a:t>California Estuary Assessment (CEA) Tools</a:t>
            </a:r>
          </a:p>
        </p:txBody>
      </p:sp>
      <p:sp>
        <p:nvSpPr>
          <p:cNvPr id="24" name="TextBox 23">
            <a:extLst>
              <a:ext uri="{FF2B5EF4-FFF2-40B4-BE49-F238E27FC236}">
                <a16:creationId xmlns:a16="http://schemas.microsoft.com/office/drawing/2014/main" xmlns="" id="{89CA3937-8CAB-034B-9CE4-911C9456BE16}"/>
              </a:ext>
            </a:extLst>
          </p:cNvPr>
          <p:cNvSpPr txBox="1"/>
          <p:nvPr/>
        </p:nvSpPr>
        <p:spPr>
          <a:xfrm>
            <a:off x="1695454" y="4065848"/>
            <a:ext cx="4400546" cy="1908215"/>
          </a:xfrm>
          <a:prstGeom prst="rect">
            <a:avLst/>
          </a:prstGeom>
          <a:noFill/>
        </p:spPr>
        <p:txBody>
          <a:bodyPr wrap="square" rtlCol="0">
            <a:spAutoFit/>
          </a:bodyPr>
          <a:lstStyle/>
          <a:p>
            <a:r>
              <a:rPr lang="en-US" sz="2800" b="1">
                <a:solidFill>
                  <a:srgbClr val="54AEB2"/>
                </a:solidFill>
                <a:latin typeface="Century Gothic" panose="020B0502020202020204" pitchFamily="34" charset="0"/>
              </a:rPr>
              <a:t>Mouth State</a:t>
            </a:r>
            <a:r>
              <a:rPr lang="en-US" sz="2400">
                <a:latin typeface="Century Gothic" panose="020B0502020202020204" pitchFamily="34" charset="0"/>
              </a:rPr>
              <a:t/>
            </a:r>
            <a:br>
              <a:rPr lang="en-US" sz="2400">
                <a:latin typeface="Century Gothic" panose="020B0502020202020204" pitchFamily="34" charset="0"/>
              </a:rPr>
            </a:br>
            <a:r>
              <a:rPr lang="en-US" sz="2400">
                <a:solidFill>
                  <a:schemeClr val="tx1">
                    <a:lumMod val="75000"/>
                    <a:lumOff val="25000"/>
                  </a:schemeClr>
                </a:solidFill>
                <a:latin typeface="Century Gothic" panose="020B0502020202020204" pitchFamily="34" charset="0"/>
              </a:rPr>
              <a:t>Identify mouth state and inundation extent of estuaries</a:t>
            </a:r>
          </a:p>
          <a:p>
            <a:endParaRPr lang="en-US"/>
          </a:p>
        </p:txBody>
      </p:sp>
      <p:sp>
        <p:nvSpPr>
          <p:cNvPr id="25" name="TextBox 24">
            <a:extLst>
              <a:ext uri="{FF2B5EF4-FFF2-40B4-BE49-F238E27FC236}">
                <a16:creationId xmlns:a16="http://schemas.microsoft.com/office/drawing/2014/main" xmlns="" id="{5D9D8DF1-DC52-FC4E-9D59-D74007DEDC46}"/>
              </a:ext>
            </a:extLst>
          </p:cNvPr>
          <p:cNvSpPr txBox="1"/>
          <p:nvPr/>
        </p:nvSpPr>
        <p:spPr>
          <a:xfrm>
            <a:off x="7101255" y="4066731"/>
            <a:ext cx="4648785" cy="2277547"/>
          </a:xfrm>
          <a:prstGeom prst="rect">
            <a:avLst/>
          </a:prstGeom>
          <a:noFill/>
        </p:spPr>
        <p:txBody>
          <a:bodyPr wrap="square" lIns="91440" tIns="45720" rIns="91440" bIns="45720" rtlCol="0" anchor="t">
            <a:spAutoFit/>
          </a:bodyPr>
          <a:lstStyle/>
          <a:p>
            <a:r>
              <a:rPr lang="en-US" sz="2800" b="1">
                <a:solidFill>
                  <a:srgbClr val="54AEB2"/>
                </a:solidFill>
                <a:latin typeface="Century Gothic"/>
              </a:rPr>
              <a:t>Health Metrics</a:t>
            </a:r>
            <a:r>
              <a:rPr lang="en-US" sz="2400">
                <a:latin typeface="Century Gothic" panose="020B0502020202020204" pitchFamily="34" charset="0"/>
              </a:rPr>
              <a:t/>
            </a:r>
            <a:br>
              <a:rPr lang="en-US" sz="2400">
                <a:latin typeface="Century Gothic" panose="020B0502020202020204" pitchFamily="34" charset="0"/>
              </a:rPr>
            </a:br>
            <a:r>
              <a:rPr lang="en-US" sz="2400">
                <a:solidFill>
                  <a:schemeClr val="tx1">
                    <a:lumMod val="75000"/>
                    <a:lumOff val="25000"/>
                  </a:schemeClr>
                </a:solidFill>
                <a:latin typeface="Century Gothic"/>
              </a:rPr>
              <a:t>Assess water quality metrics such as turbidity, chlorophyll-</a:t>
            </a:r>
            <a:r>
              <a:rPr lang="en-US" sz="2400" i="1">
                <a:solidFill>
                  <a:schemeClr val="tx1">
                    <a:lumMod val="75000"/>
                    <a:lumOff val="25000"/>
                  </a:schemeClr>
                </a:solidFill>
                <a:latin typeface="Century Gothic"/>
              </a:rPr>
              <a:t>a</a:t>
            </a:r>
            <a:r>
              <a:rPr lang="en-US" sz="2400">
                <a:solidFill>
                  <a:schemeClr val="tx1">
                    <a:lumMod val="75000"/>
                    <a:lumOff val="25000"/>
                  </a:schemeClr>
                </a:solidFill>
                <a:latin typeface="Century Gothic"/>
              </a:rPr>
              <a:t>, and colored dissolved organic matter (CDOM)</a:t>
            </a:r>
          </a:p>
          <a:p>
            <a:endParaRPr lang="en-US"/>
          </a:p>
        </p:txBody>
      </p:sp>
      <p:sp>
        <p:nvSpPr>
          <p:cNvPr id="11" name="Title 4">
            <a:extLst>
              <a:ext uri="{FF2B5EF4-FFF2-40B4-BE49-F238E27FC236}">
                <a16:creationId xmlns:a16="http://schemas.microsoft.com/office/drawing/2014/main" xmlns="" id="{7B2CF7E6-B10E-E746-9469-22304D5D14B4}"/>
              </a:ext>
            </a:extLst>
          </p:cNvPr>
          <p:cNvSpPr txBox="1">
            <a:spLocks/>
          </p:cNvSpPr>
          <p:nvPr/>
        </p:nvSpPr>
        <p:spPr>
          <a:xfrm>
            <a:off x="495300" y="705890"/>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Objectives</a:t>
            </a:r>
          </a:p>
        </p:txBody>
      </p:sp>
    </p:spTree>
    <p:extLst>
      <p:ext uri="{BB962C8B-B14F-4D97-AF65-F5344CB8AC3E}">
        <p14:creationId xmlns:p14="http://schemas.microsoft.com/office/powerpoint/2010/main" val="1021522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F9EFE414-824A-4E58-BC9B-DCF827CFBD0C}"/>
              </a:ext>
            </a:extLst>
          </p:cNvPr>
          <p:cNvSpPr txBox="1">
            <a:spLocks/>
          </p:cNvSpPr>
          <p:nvPr/>
        </p:nvSpPr>
        <p:spPr>
          <a:xfrm>
            <a:off x="495299" y="663840"/>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Background Information: </a:t>
            </a:r>
            <a:br>
              <a:rPr lang="en-US" sz="4000" b="1">
                <a:solidFill>
                  <a:srgbClr val="54AEB2"/>
                </a:solidFill>
                <a:latin typeface="Century Gothic" panose="020F0302020204030204"/>
              </a:rPr>
            </a:br>
            <a:r>
              <a:rPr lang="en-US" sz="4000" b="1">
                <a:solidFill>
                  <a:srgbClr val="54AEB2"/>
                </a:solidFill>
                <a:latin typeface="Century Gothic" panose="020F0302020204030204"/>
              </a:rPr>
              <a:t>Water Quality Metrics</a:t>
            </a:r>
            <a:endParaRPr lang="en-US" sz="4000" i="1">
              <a:solidFill>
                <a:srgbClr val="54AEB2"/>
              </a:solidFill>
              <a:latin typeface="Century Gothic" panose="020F0302020204030204"/>
            </a:endParaRPr>
          </a:p>
        </p:txBody>
      </p:sp>
      <p:sp>
        <p:nvSpPr>
          <p:cNvPr id="3" name="Text Placeholder 1">
            <a:extLst>
              <a:ext uri="{FF2B5EF4-FFF2-40B4-BE49-F238E27FC236}">
                <a16:creationId xmlns:a16="http://schemas.microsoft.com/office/drawing/2014/main" xmlns="" id="{8D335B66-6665-448B-9392-900964373546}"/>
              </a:ext>
            </a:extLst>
          </p:cNvPr>
          <p:cNvSpPr txBox="1">
            <a:spLocks/>
          </p:cNvSpPr>
          <p:nvPr/>
        </p:nvSpPr>
        <p:spPr>
          <a:xfrm>
            <a:off x="495299" y="1603014"/>
            <a:ext cx="6548595" cy="32804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a:latin typeface="Century Gothic"/>
              </a:rPr>
              <a:t>Primary indicators of phytoplankton availability</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b="1" u="sng">
                <a:latin typeface="Century Gothic"/>
              </a:rPr>
              <a:t>Turbidity</a:t>
            </a:r>
            <a:r>
              <a:rPr lang="en-US" sz="2400">
                <a:latin typeface="Century Gothic"/>
              </a:rPr>
              <a:t>: Amount of suspended matter in water, causes water to be hazy</a:t>
            </a:r>
          </a:p>
          <a:p>
            <a:pPr marL="1028700" lvl="1" indent="-342900">
              <a:lnSpc>
                <a:spcPct val="100000"/>
              </a:lnSpc>
              <a:spcBef>
                <a:spcPts val="0"/>
              </a:spcBef>
              <a:spcAft>
                <a:spcPts val="600"/>
              </a:spcAft>
              <a:buClr>
                <a:srgbClr val="54AEB2"/>
              </a:buClr>
              <a:defRPr/>
            </a:pPr>
            <a:r>
              <a:rPr lang="en-US" sz="2000">
                <a:solidFill>
                  <a:schemeClr val="tx1">
                    <a:lumMod val="75000"/>
                    <a:lumOff val="25000"/>
                  </a:schemeClr>
                </a:solidFill>
                <a:latin typeface="Century Gothic"/>
              </a:rPr>
              <a:t>Higher turbidity: hazier water</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b="1" u="sng">
                <a:latin typeface="Century Gothic"/>
              </a:rPr>
              <a:t>Chlorophyll-a</a:t>
            </a:r>
            <a:r>
              <a:rPr lang="en-US" sz="2400">
                <a:latin typeface="Century Gothic"/>
              </a:rPr>
              <a:t>: Used for photosynthesis</a:t>
            </a:r>
          </a:p>
          <a:p>
            <a:pPr marL="1028700" lvl="1" indent="-342900">
              <a:lnSpc>
                <a:spcPct val="100000"/>
              </a:lnSpc>
              <a:spcBef>
                <a:spcPts val="0"/>
              </a:spcBef>
              <a:spcAft>
                <a:spcPts val="600"/>
              </a:spcAft>
              <a:buClr>
                <a:srgbClr val="54AEB2"/>
              </a:buClr>
              <a:defRPr/>
            </a:pPr>
            <a:r>
              <a:rPr lang="en-US" sz="2000">
                <a:solidFill>
                  <a:schemeClr val="tx1">
                    <a:lumMod val="75000"/>
                    <a:lumOff val="25000"/>
                  </a:schemeClr>
                </a:solidFill>
                <a:latin typeface="Century Gothic"/>
              </a:rPr>
              <a:t>Higher chlorophyll-a: more phytoplankton</a:t>
            </a:r>
          </a:p>
          <a:p>
            <a:pPr marL="342900" indent="-342900">
              <a:lnSpc>
                <a:spcPct val="100000"/>
              </a:lnSpc>
              <a:spcBef>
                <a:spcPts val="0"/>
              </a:spcBef>
              <a:spcAft>
                <a:spcPts val="600"/>
              </a:spcAft>
              <a:buClr>
                <a:srgbClr val="54AEB2"/>
              </a:buClr>
              <a:buFont typeface="Arial" panose="020B0604020202020204" pitchFamily="34" charset="0"/>
              <a:buChar char="•"/>
              <a:defRPr/>
            </a:pPr>
            <a:r>
              <a:rPr lang="en-US" sz="2400" b="1" u="sng">
                <a:latin typeface="Century Gothic"/>
              </a:rPr>
              <a:t>CDOM</a:t>
            </a:r>
            <a:r>
              <a:rPr lang="en-US" sz="2400">
                <a:latin typeface="Century Gothic"/>
              </a:rPr>
              <a:t>: Colored Dissolved Organic Matter</a:t>
            </a:r>
          </a:p>
          <a:p>
            <a:pPr marL="1028700" lvl="1" indent="-342900">
              <a:lnSpc>
                <a:spcPct val="100000"/>
              </a:lnSpc>
              <a:spcBef>
                <a:spcPts val="0"/>
              </a:spcBef>
              <a:spcAft>
                <a:spcPts val="600"/>
              </a:spcAft>
              <a:buClr>
                <a:srgbClr val="54AEB2"/>
              </a:buClr>
              <a:defRPr/>
            </a:pPr>
            <a:r>
              <a:rPr lang="en-US" sz="2000">
                <a:solidFill>
                  <a:schemeClr val="tx1">
                    <a:lumMod val="75000"/>
                    <a:lumOff val="25000"/>
                  </a:schemeClr>
                </a:solidFill>
                <a:latin typeface="Century Gothic"/>
              </a:rPr>
              <a:t>Higher CDOM: limits photosynthesis</a:t>
            </a:r>
            <a:endParaRPr kumimoji="0" lang="en-US"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a:p>
            <a:pPr>
              <a:lnSpc>
                <a:spcPct val="100000"/>
              </a:lnSpc>
              <a:spcBef>
                <a:spcPts val="0"/>
              </a:spcBef>
              <a:spcAft>
                <a:spcPts val="600"/>
              </a:spcAft>
              <a:defRPr/>
            </a:pPr>
            <a:endParaRPr lang="en-US"/>
          </a:p>
        </p:txBody>
      </p:sp>
      <p:pic>
        <p:nvPicPr>
          <p:cNvPr id="7" name="Picture 6">
            <a:extLst>
              <a:ext uri="{FF2B5EF4-FFF2-40B4-BE49-F238E27FC236}">
                <a16:creationId xmlns:a16="http://schemas.microsoft.com/office/drawing/2014/main" xmlns="" id="{47857FDB-F28F-4105-920E-E8DD582C94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43894" y="1603014"/>
            <a:ext cx="4829024" cy="3952823"/>
          </a:xfrm>
          <a:prstGeom prst="rect">
            <a:avLst/>
          </a:prstGeom>
        </p:spPr>
      </p:pic>
      <p:sp>
        <p:nvSpPr>
          <p:cNvPr id="8" name="TextBox 7">
            <a:extLst>
              <a:ext uri="{FF2B5EF4-FFF2-40B4-BE49-F238E27FC236}">
                <a16:creationId xmlns:a16="http://schemas.microsoft.com/office/drawing/2014/main" xmlns="" id="{8BA297ED-6692-4A4D-AC4B-8EA37F231A0D}"/>
              </a:ext>
            </a:extLst>
          </p:cNvPr>
          <p:cNvSpPr txBox="1"/>
          <p:nvPr/>
        </p:nvSpPr>
        <p:spPr>
          <a:xfrm>
            <a:off x="7749095" y="6596390"/>
            <a:ext cx="4442905" cy="261610"/>
          </a:xfrm>
          <a:prstGeom prst="rect">
            <a:avLst/>
          </a:prstGeom>
          <a:noFill/>
        </p:spPr>
        <p:txBody>
          <a:bodyPr wrap="square" rtlCol="0">
            <a:spAutoFit/>
          </a:bodyPr>
          <a:lstStyle/>
          <a:p>
            <a:pPr algn="r"/>
            <a:r>
              <a:rPr lang="en-US" sz="1100">
                <a:solidFill>
                  <a:schemeClr val="tx1">
                    <a:lumMod val="75000"/>
                    <a:lumOff val="25000"/>
                  </a:schemeClr>
                </a:solidFill>
                <a:latin typeface="Century Gothic" panose="020B0502020202020204" pitchFamily="34" charset="0"/>
              </a:rPr>
              <a:t>Image Credit: NOAA</a:t>
            </a:r>
          </a:p>
        </p:txBody>
      </p:sp>
      <p:sp>
        <p:nvSpPr>
          <p:cNvPr id="9" name="TextBox 8">
            <a:extLst>
              <a:ext uri="{FF2B5EF4-FFF2-40B4-BE49-F238E27FC236}">
                <a16:creationId xmlns:a16="http://schemas.microsoft.com/office/drawing/2014/main" xmlns="" id="{97D33E96-B841-42CF-8909-9573D4411201}"/>
              </a:ext>
            </a:extLst>
          </p:cNvPr>
          <p:cNvSpPr txBox="1"/>
          <p:nvPr/>
        </p:nvSpPr>
        <p:spPr>
          <a:xfrm>
            <a:off x="7335914" y="5622205"/>
            <a:ext cx="4244983"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Phytoplankton under a microscope</a:t>
            </a:r>
          </a:p>
        </p:txBody>
      </p:sp>
    </p:spTree>
    <p:extLst>
      <p:ext uri="{BB962C8B-B14F-4D97-AF65-F5344CB8AC3E}">
        <p14:creationId xmlns:p14="http://schemas.microsoft.com/office/powerpoint/2010/main" val="373818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ED50702-A761-A746-8B04-875E994C30FA}"/>
              </a:ext>
            </a:extLst>
          </p:cNvPr>
          <p:cNvSpPr txBox="1">
            <a:spLocks/>
          </p:cNvSpPr>
          <p:nvPr/>
        </p:nvSpPr>
        <p:spPr>
          <a:xfrm>
            <a:off x="504981" y="966299"/>
            <a:ext cx="11182038" cy="4052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Potential Trends </a:t>
            </a:r>
          </a:p>
          <a:p>
            <a:r>
              <a:rPr lang="en-US" sz="4000">
                <a:solidFill>
                  <a:srgbClr val="54AEB2"/>
                </a:solidFill>
                <a:latin typeface="Century Gothic" panose="020F0302020204030204"/>
              </a:rPr>
              <a:t>Mouth State &gt; Inundation &amp; Water Quality </a:t>
            </a:r>
          </a:p>
        </p:txBody>
      </p:sp>
      <p:graphicFrame>
        <p:nvGraphicFramePr>
          <p:cNvPr id="3" name="Table 5">
            <a:extLst>
              <a:ext uri="{FF2B5EF4-FFF2-40B4-BE49-F238E27FC236}">
                <a16:creationId xmlns:a16="http://schemas.microsoft.com/office/drawing/2014/main" xmlns="" id="{ABA37055-8879-E449-A656-882FE9D1AEDB}"/>
              </a:ext>
            </a:extLst>
          </p:cNvPr>
          <p:cNvGraphicFramePr>
            <a:graphicFrameLocks noGrp="1"/>
          </p:cNvGraphicFramePr>
          <p:nvPr>
            <p:extLst>
              <p:ext uri="{D42A27DB-BD31-4B8C-83A1-F6EECF244321}">
                <p14:modId xmlns:p14="http://schemas.microsoft.com/office/powerpoint/2010/main" val="3039553859"/>
              </p:ext>
            </p:extLst>
          </p:nvPr>
        </p:nvGraphicFramePr>
        <p:xfrm>
          <a:off x="1536056" y="2154614"/>
          <a:ext cx="9436744" cy="3723639"/>
        </p:xfrm>
        <a:graphic>
          <a:graphicData uri="http://schemas.openxmlformats.org/drawingml/2006/table">
            <a:tbl>
              <a:tblPr firstRow="1" bandRow="1">
                <a:tableStyleId>{5C22544A-7EE6-4342-B048-85BDC9FD1C3A}</a:tableStyleId>
              </a:tblPr>
              <a:tblGrid>
                <a:gridCol w="1886494">
                  <a:extLst>
                    <a:ext uri="{9D8B030D-6E8A-4147-A177-3AD203B41FA5}">
                      <a16:colId xmlns:a16="http://schemas.microsoft.com/office/drawing/2014/main" xmlns="" val="2932368831"/>
                    </a:ext>
                  </a:extLst>
                </a:gridCol>
                <a:gridCol w="1886494">
                  <a:extLst>
                    <a:ext uri="{9D8B030D-6E8A-4147-A177-3AD203B41FA5}">
                      <a16:colId xmlns:a16="http://schemas.microsoft.com/office/drawing/2014/main" xmlns="" val="3455658501"/>
                    </a:ext>
                  </a:extLst>
                </a:gridCol>
                <a:gridCol w="1925945">
                  <a:extLst>
                    <a:ext uri="{9D8B030D-6E8A-4147-A177-3AD203B41FA5}">
                      <a16:colId xmlns:a16="http://schemas.microsoft.com/office/drawing/2014/main" xmlns="" val="3284282538"/>
                    </a:ext>
                  </a:extLst>
                </a:gridCol>
                <a:gridCol w="1876927">
                  <a:extLst>
                    <a:ext uri="{9D8B030D-6E8A-4147-A177-3AD203B41FA5}">
                      <a16:colId xmlns:a16="http://schemas.microsoft.com/office/drawing/2014/main" xmlns="" val="3527052850"/>
                    </a:ext>
                  </a:extLst>
                </a:gridCol>
                <a:gridCol w="1860884">
                  <a:extLst>
                    <a:ext uri="{9D8B030D-6E8A-4147-A177-3AD203B41FA5}">
                      <a16:colId xmlns:a16="http://schemas.microsoft.com/office/drawing/2014/main" xmlns="" val="900855689"/>
                    </a:ext>
                  </a:extLst>
                </a:gridCol>
              </a:tblGrid>
              <a:tr h="1241213">
                <a:tc>
                  <a:txBody>
                    <a:bodyPr/>
                    <a:lstStyle/>
                    <a:p>
                      <a:endParaRPr lang="en-US"/>
                    </a:p>
                  </a:txBody>
                  <a:tcP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b="0">
                          <a:solidFill>
                            <a:schemeClr val="tx1">
                              <a:lumMod val="75000"/>
                              <a:lumOff val="25000"/>
                            </a:schemeClr>
                          </a:solidFill>
                          <a:latin typeface="Century Gothic" panose="020B0502020202020204" pitchFamily="34" charset="0"/>
                        </a:rPr>
                        <a:t>Inundation</a:t>
                      </a:r>
                      <a:endParaRPr lang="en-US" sz="2000" b="0">
                        <a:latin typeface="Century Gothic" panose="020B0502020202020204" pitchFamily="34" charset="0"/>
                      </a:endParaRP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b="0">
                          <a:solidFill>
                            <a:schemeClr val="tx1">
                              <a:lumMod val="75000"/>
                              <a:lumOff val="25000"/>
                            </a:schemeClr>
                          </a:solidFill>
                          <a:latin typeface="Century Gothic" panose="020B0502020202020204" pitchFamily="34" charset="0"/>
                        </a:rPr>
                        <a:t>Chlorophyll-a</a:t>
                      </a:r>
                    </a:p>
                    <a:p>
                      <a:pPr algn="ctr"/>
                      <a:r>
                        <a:rPr lang="en-US" sz="2000" b="0">
                          <a:solidFill>
                            <a:schemeClr val="tx1">
                              <a:lumMod val="75000"/>
                              <a:lumOff val="25000"/>
                            </a:schemeClr>
                          </a:solidFill>
                          <a:latin typeface="Century Gothic" panose="020B0502020202020204" pitchFamily="34" charset="0"/>
                        </a:rPr>
                        <a:t>(Open Water)</a:t>
                      </a:r>
                      <a:endParaRPr lang="en-US" b="0">
                        <a:solidFill>
                          <a:schemeClr val="tx1">
                            <a:lumMod val="75000"/>
                            <a:lumOff val="25000"/>
                          </a:schemeClr>
                        </a:solidFill>
                        <a:latin typeface="Century Gothic" panose="020B0502020202020204" pitchFamily="34" charset="0"/>
                      </a:endParaRP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b="0">
                          <a:solidFill>
                            <a:schemeClr val="tx1">
                              <a:lumMod val="75000"/>
                              <a:lumOff val="25000"/>
                            </a:schemeClr>
                          </a:solidFill>
                          <a:latin typeface="Century Gothic" panose="020B0502020202020204" pitchFamily="34" charset="0"/>
                        </a:rPr>
                        <a:t>Turbidity</a:t>
                      </a:r>
                      <a:endParaRPr lang="en-US">
                        <a:latin typeface="Century Gothic" panose="020B0502020202020204" pitchFamily="34" charset="0"/>
                      </a:endParaRP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pPr algn="ctr"/>
                      <a:r>
                        <a:rPr lang="en-US" sz="2000" b="0">
                          <a:solidFill>
                            <a:schemeClr val="tx1">
                              <a:lumMod val="75000"/>
                              <a:lumOff val="25000"/>
                            </a:schemeClr>
                          </a:solidFill>
                          <a:latin typeface="Century Gothic" panose="020B0502020202020204" pitchFamily="34" charset="0"/>
                        </a:rPr>
                        <a:t>CDOM</a:t>
                      </a:r>
                      <a:endParaRPr lang="en-US" b="0">
                        <a:solidFill>
                          <a:schemeClr val="tx1">
                            <a:lumMod val="75000"/>
                            <a:lumOff val="25000"/>
                          </a:schemeClr>
                        </a:solidFill>
                        <a:latin typeface="Century Gothic" panose="020B0502020202020204" pitchFamily="34" charset="0"/>
                      </a:endParaRP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extLst>
                  <a:ext uri="{0D108BD9-81ED-4DB2-BD59-A6C34878D82A}">
                    <a16:rowId xmlns:a16="http://schemas.microsoft.com/office/drawing/2014/main" xmlns="" val="130163739"/>
                  </a:ext>
                </a:extLst>
              </a:tr>
              <a:tr h="1241213">
                <a:tc>
                  <a:txBody>
                    <a:bodyPr/>
                    <a:lstStyle/>
                    <a:p>
                      <a:pPr algn="ctr"/>
                      <a:r>
                        <a:rPr lang="en-US" sz="2000">
                          <a:solidFill>
                            <a:schemeClr val="tx1">
                              <a:lumMod val="75000"/>
                              <a:lumOff val="25000"/>
                            </a:schemeClr>
                          </a:solidFill>
                          <a:latin typeface="Century Gothic" panose="020B0502020202020204" pitchFamily="34" charset="0"/>
                        </a:rPr>
                        <a:t>Mouth-State</a:t>
                      </a:r>
                    </a:p>
                    <a:p>
                      <a:pPr algn="ctr"/>
                      <a:r>
                        <a:rPr lang="en-US" sz="2000">
                          <a:solidFill>
                            <a:schemeClr val="tx1">
                              <a:lumMod val="75000"/>
                              <a:lumOff val="25000"/>
                            </a:schemeClr>
                          </a:solidFill>
                          <a:latin typeface="Century Gothic" panose="020B0502020202020204" pitchFamily="34" charset="0"/>
                        </a:rPr>
                        <a:t>Closed</a:t>
                      </a:r>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endParaRPr lang="en-US"/>
                    </a:p>
                  </a:txBody>
                  <a:tcP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endParaRPr lang="en-US"/>
                    </a:p>
                  </a:txBody>
                  <a:tcP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endParaRPr lang="en-US"/>
                    </a:p>
                  </a:txBody>
                  <a:tcP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endParaRPr lang="en-US"/>
                    </a:p>
                  </a:txBody>
                  <a:tcP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extLst>
                  <a:ext uri="{0D108BD9-81ED-4DB2-BD59-A6C34878D82A}">
                    <a16:rowId xmlns:a16="http://schemas.microsoft.com/office/drawing/2014/main" xmlns="" val="266182011"/>
                  </a:ext>
                </a:extLst>
              </a:tr>
              <a:tr h="12412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lumMod val="75000"/>
                              <a:lumOff val="25000"/>
                            </a:schemeClr>
                          </a:solidFill>
                          <a:latin typeface="Century Gothic" panose="020B0502020202020204" pitchFamily="34" charset="0"/>
                        </a:rPr>
                        <a:t>Mouth-State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lumMod val="75000"/>
                              <a:lumOff val="25000"/>
                            </a:schemeClr>
                          </a:solidFill>
                          <a:latin typeface="Century Gothic" panose="020B0502020202020204" pitchFamily="34" charset="0"/>
                        </a:rPr>
                        <a:t>Open</a:t>
                      </a:r>
                    </a:p>
                    <a:p>
                      <a:endParaRPr lang="en-US"/>
                    </a:p>
                  </a:txBody>
                  <a:tcPr anchor="ct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endParaRPr lang="en-US"/>
                    </a:p>
                  </a:txBody>
                  <a:tcP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endParaRPr lang="en-US"/>
                    </a:p>
                  </a:txBody>
                  <a:tcP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endParaRPr lang="en-US"/>
                    </a:p>
                  </a:txBody>
                  <a:tcP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tc>
                  <a:txBody>
                    <a:bodyPr/>
                    <a:lstStyle/>
                    <a:p>
                      <a:endParaRPr lang="en-US"/>
                    </a:p>
                  </a:txBody>
                  <a:tcPr>
                    <a:gradFill flip="none" rotWithShape="1">
                      <a:gsLst>
                        <a:gs pos="0">
                          <a:srgbClr val="54AEB2">
                            <a:tint val="66000"/>
                            <a:satMod val="160000"/>
                          </a:srgbClr>
                        </a:gs>
                        <a:gs pos="50000">
                          <a:srgbClr val="54AEB2">
                            <a:tint val="44500"/>
                            <a:satMod val="160000"/>
                          </a:srgbClr>
                        </a:gs>
                        <a:gs pos="100000">
                          <a:srgbClr val="54AEB2">
                            <a:tint val="23500"/>
                            <a:satMod val="160000"/>
                          </a:srgbClr>
                        </a:gs>
                      </a:gsLst>
                      <a:lin ang="5400000" scaled="1"/>
                      <a:tileRect/>
                    </a:gradFill>
                  </a:tcPr>
                </a:tc>
                <a:extLst>
                  <a:ext uri="{0D108BD9-81ED-4DB2-BD59-A6C34878D82A}">
                    <a16:rowId xmlns:a16="http://schemas.microsoft.com/office/drawing/2014/main" xmlns="" val="3430254358"/>
                  </a:ext>
                </a:extLst>
              </a:tr>
            </a:tbl>
          </a:graphicData>
        </a:graphic>
      </p:graphicFrame>
      <p:sp>
        <p:nvSpPr>
          <p:cNvPr id="6" name="Down Arrow 5">
            <a:extLst>
              <a:ext uri="{FF2B5EF4-FFF2-40B4-BE49-F238E27FC236}">
                <a16:creationId xmlns:a16="http://schemas.microsoft.com/office/drawing/2014/main" xmlns="" id="{764EC2A4-2DD8-A241-A52A-7E33103B4D4B}"/>
              </a:ext>
            </a:extLst>
          </p:cNvPr>
          <p:cNvSpPr/>
          <p:nvPr/>
        </p:nvSpPr>
        <p:spPr>
          <a:xfrm>
            <a:off x="5983730" y="4914834"/>
            <a:ext cx="609600" cy="75692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xmlns="" id="{290FEDE9-41FD-4449-912E-A602AACB0E1A}"/>
              </a:ext>
            </a:extLst>
          </p:cNvPr>
          <p:cNvSpPr/>
          <p:nvPr/>
        </p:nvSpPr>
        <p:spPr>
          <a:xfrm rot="10800000">
            <a:off x="7866528" y="4921265"/>
            <a:ext cx="609600" cy="75692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xmlns="" id="{8344439A-874E-3B47-BB65-D25191DDEB6D}"/>
              </a:ext>
            </a:extLst>
          </p:cNvPr>
          <p:cNvSpPr/>
          <p:nvPr/>
        </p:nvSpPr>
        <p:spPr>
          <a:xfrm>
            <a:off x="7866528" y="3649552"/>
            <a:ext cx="609600" cy="75692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xmlns="" id="{BF0ED5A8-90C4-664C-B814-34A1FA5AFF7C}"/>
              </a:ext>
            </a:extLst>
          </p:cNvPr>
          <p:cNvSpPr/>
          <p:nvPr/>
        </p:nvSpPr>
        <p:spPr>
          <a:xfrm rot="10800000">
            <a:off x="5983730" y="3601551"/>
            <a:ext cx="609600" cy="75692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a:extLst>
              <a:ext uri="{FF2B5EF4-FFF2-40B4-BE49-F238E27FC236}">
                <a16:creationId xmlns:a16="http://schemas.microsoft.com/office/drawing/2014/main" xmlns="" id="{7376B6E1-F267-BB40-93FA-B88E2353847B}"/>
              </a:ext>
            </a:extLst>
          </p:cNvPr>
          <p:cNvSpPr/>
          <p:nvPr/>
        </p:nvSpPr>
        <p:spPr>
          <a:xfrm rot="10800000">
            <a:off x="4050949" y="3622054"/>
            <a:ext cx="609600" cy="75692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xmlns="" id="{E891D1B5-9965-DB44-A148-DBC62EEB0B8D}"/>
              </a:ext>
            </a:extLst>
          </p:cNvPr>
          <p:cNvSpPr/>
          <p:nvPr/>
        </p:nvSpPr>
        <p:spPr>
          <a:xfrm>
            <a:off x="4049557" y="4921265"/>
            <a:ext cx="609600" cy="75692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xmlns="" id="{D3821168-F5FE-EF4D-9371-7449E4E02206}"/>
              </a:ext>
            </a:extLst>
          </p:cNvPr>
          <p:cNvSpPr/>
          <p:nvPr/>
        </p:nvSpPr>
        <p:spPr>
          <a:xfrm rot="10800000">
            <a:off x="9749326" y="4921265"/>
            <a:ext cx="609600" cy="75692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xmlns="" id="{B1309E6E-1B88-C54C-BB9C-96E5141345D2}"/>
              </a:ext>
            </a:extLst>
          </p:cNvPr>
          <p:cNvSpPr/>
          <p:nvPr/>
        </p:nvSpPr>
        <p:spPr>
          <a:xfrm>
            <a:off x="9730867" y="3649552"/>
            <a:ext cx="609600" cy="75692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167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Study Area</a:t>
            </a:r>
          </a:p>
        </p:txBody>
      </p:sp>
      <p:grpSp>
        <p:nvGrpSpPr>
          <p:cNvPr id="2" name="Group 1">
            <a:extLst>
              <a:ext uri="{FF2B5EF4-FFF2-40B4-BE49-F238E27FC236}">
                <a16:creationId xmlns:a16="http://schemas.microsoft.com/office/drawing/2014/main" xmlns="" id="{9A8E4115-544A-F542-AE25-D05D35F71BA5}"/>
              </a:ext>
            </a:extLst>
          </p:cNvPr>
          <p:cNvGrpSpPr/>
          <p:nvPr/>
        </p:nvGrpSpPr>
        <p:grpSpPr>
          <a:xfrm>
            <a:off x="383268" y="1017804"/>
            <a:ext cx="11425464" cy="5085411"/>
            <a:chOff x="383268" y="1017804"/>
            <a:chExt cx="11425464" cy="5085411"/>
          </a:xfrm>
        </p:grpSpPr>
        <p:pic>
          <p:nvPicPr>
            <p:cNvPr id="8" name="Picture 7">
              <a:extLst>
                <a:ext uri="{FF2B5EF4-FFF2-40B4-BE49-F238E27FC236}">
                  <a16:creationId xmlns:a16="http://schemas.microsoft.com/office/drawing/2014/main" xmlns="" id="{2AF7D490-9918-E946-A43A-85E25BB655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0616" b="596"/>
            <a:stretch/>
          </p:blipFill>
          <p:spPr>
            <a:xfrm>
              <a:off x="383268" y="1017804"/>
              <a:ext cx="11425464" cy="5085407"/>
            </a:xfrm>
            <a:prstGeom prst="rect">
              <a:avLst/>
            </a:prstGeom>
          </p:spPr>
        </p:pic>
        <p:sp>
          <p:nvSpPr>
            <p:cNvPr id="9" name="TextBox 8">
              <a:extLst>
                <a:ext uri="{FF2B5EF4-FFF2-40B4-BE49-F238E27FC236}">
                  <a16:creationId xmlns:a16="http://schemas.microsoft.com/office/drawing/2014/main" xmlns="" id="{357556E0-5922-C341-B34B-3DE50C947DBE}"/>
                </a:ext>
              </a:extLst>
            </p:cNvPr>
            <p:cNvSpPr txBox="1"/>
            <p:nvPr/>
          </p:nvSpPr>
          <p:spPr>
            <a:xfrm>
              <a:off x="900953" y="2326342"/>
              <a:ext cx="420308" cy="369332"/>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A.</a:t>
              </a:r>
            </a:p>
          </p:txBody>
        </p:sp>
        <p:sp>
          <p:nvSpPr>
            <p:cNvPr id="10" name="TextBox 9">
              <a:extLst>
                <a:ext uri="{FF2B5EF4-FFF2-40B4-BE49-F238E27FC236}">
                  <a16:creationId xmlns:a16="http://schemas.microsoft.com/office/drawing/2014/main" xmlns="" id="{E8CE6399-21E2-3043-AA52-F7D14D318CB0}"/>
                </a:ext>
              </a:extLst>
            </p:cNvPr>
            <p:cNvSpPr txBox="1"/>
            <p:nvPr/>
          </p:nvSpPr>
          <p:spPr>
            <a:xfrm>
              <a:off x="1059165" y="2695674"/>
              <a:ext cx="375424" cy="369332"/>
            </a:xfrm>
            <a:prstGeom prst="rect">
              <a:avLst/>
            </a:prstGeom>
            <a:noFill/>
          </p:spPr>
          <p:txBody>
            <a:bodyPr wrap="none" rtlCol="0">
              <a:spAutoFit/>
            </a:bodyPr>
            <a:lstStyle/>
            <a:p>
              <a:r>
                <a:rPr lang="en-US">
                  <a:solidFill>
                    <a:schemeClr val="tx1">
                      <a:lumMod val="85000"/>
                      <a:lumOff val="15000"/>
                    </a:schemeClr>
                  </a:solidFill>
                  <a:latin typeface="Century Gothic" panose="020B0502020202020204" pitchFamily="34" charset="0"/>
                </a:rPr>
                <a:t>B</a:t>
              </a:r>
              <a:r>
                <a:rPr lang="en-US">
                  <a:solidFill>
                    <a:schemeClr val="tx1">
                      <a:lumMod val="85000"/>
                      <a:lumOff val="15000"/>
                    </a:schemeClr>
                  </a:solidFill>
                </a:rPr>
                <a:t>.</a:t>
              </a:r>
            </a:p>
          </p:txBody>
        </p:sp>
        <p:sp>
          <p:nvSpPr>
            <p:cNvPr id="11" name="TextBox 10">
              <a:extLst>
                <a:ext uri="{FF2B5EF4-FFF2-40B4-BE49-F238E27FC236}">
                  <a16:creationId xmlns:a16="http://schemas.microsoft.com/office/drawing/2014/main" xmlns="" id="{AAB11B21-6983-FF46-AD34-80A6A51C28C1}"/>
                </a:ext>
              </a:extLst>
            </p:cNvPr>
            <p:cNvSpPr txBox="1"/>
            <p:nvPr/>
          </p:nvSpPr>
          <p:spPr>
            <a:xfrm>
              <a:off x="1138349" y="2939125"/>
              <a:ext cx="429926" cy="369332"/>
            </a:xfrm>
            <a:prstGeom prst="rect">
              <a:avLst/>
            </a:prstGeom>
            <a:noFill/>
          </p:spPr>
          <p:txBody>
            <a:bodyPr wrap="none" rtlCol="0">
              <a:spAutoFit/>
            </a:bodyPr>
            <a:lstStyle/>
            <a:p>
              <a:r>
                <a:rPr lang="en-US">
                  <a:solidFill>
                    <a:schemeClr val="tx1">
                      <a:lumMod val="85000"/>
                      <a:lumOff val="15000"/>
                    </a:schemeClr>
                  </a:solidFill>
                  <a:latin typeface="Century Gothic" panose="020B0502020202020204" pitchFamily="34" charset="0"/>
                </a:rPr>
                <a:t>C</a:t>
              </a:r>
              <a:r>
                <a:rPr lang="en-US">
                  <a:solidFill>
                    <a:schemeClr val="tx1">
                      <a:lumMod val="85000"/>
                      <a:lumOff val="15000"/>
                    </a:schemeClr>
                  </a:solidFill>
                </a:rPr>
                <a:t>.</a:t>
              </a:r>
            </a:p>
          </p:txBody>
        </p:sp>
        <p:sp>
          <p:nvSpPr>
            <p:cNvPr id="12" name="TextBox 11">
              <a:extLst>
                <a:ext uri="{FF2B5EF4-FFF2-40B4-BE49-F238E27FC236}">
                  <a16:creationId xmlns:a16="http://schemas.microsoft.com/office/drawing/2014/main" xmlns="" id="{6F0A188F-6911-DD46-B165-0DFF31AC1AF8}"/>
                </a:ext>
              </a:extLst>
            </p:cNvPr>
            <p:cNvSpPr txBox="1"/>
            <p:nvPr/>
          </p:nvSpPr>
          <p:spPr>
            <a:xfrm>
              <a:off x="1353312" y="3621024"/>
              <a:ext cx="413896" cy="369332"/>
            </a:xfrm>
            <a:prstGeom prst="rect">
              <a:avLst/>
            </a:prstGeom>
            <a:noFill/>
          </p:spPr>
          <p:txBody>
            <a:bodyPr wrap="none" rtlCol="0">
              <a:spAutoFit/>
            </a:bodyPr>
            <a:lstStyle/>
            <a:p>
              <a:r>
                <a:rPr lang="en-US">
                  <a:solidFill>
                    <a:schemeClr val="bg2">
                      <a:lumMod val="25000"/>
                    </a:schemeClr>
                  </a:solidFill>
                  <a:latin typeface="Century Gothic" panose="020B0502020202020204" pitchFamily="34" charset="0"/>
                </a:rPr>
                <a:t>D</a:t>
              </a:r>
              <a:r>
                <a:rPr lang="en-US">
                  <a:solidFill>
                    <a:schemeClr val="bg2">
                      <a:lumMod val="25000"/>
                    </a:schemeClr>
                  </a:solidFill>
                </a:rPr>
                <a:t>.</a:t>
              </a:r>
            </a:p>
          </p:txBody>
        </p:sp>
        <p:sp>
          <p:nvSpPr>
            <p:cNvPr id="13" name="TextBox 12">
              <a:extLst>
                <a:ext uri="{FF2B5EF4-FFF2-40B4-BE49-F238E27FC236}">
                  <a16:creationId xmlns:a16="http://schemas.microsoft.com/office/drawing/2014/main" xmlns="" id="{F46A0152-0A10-D74B-9588-43FE61C3ED35}"/>
                </a:ext>
              </a:extLst>
            </p:cNvPr>
            <p:cNvSpPr txBox="1"/>
            <p:nvPr/>
          </p:nvSpPr>
          <p:spPr>
            <a:xfrm>
              <a:off x="2312535" y="4808848"/>
              <a:ext cx="365806" cy="369332"/>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E</a:t>
              </a:r>
              <a:r>
                <a:rPr lang="en-US">
                  <a:solidFill>
                    <a:schemeClr val="tx1">
                      <a:lumMod val="75000"/>
                      <a:lumOff val="25000"/>
                    </a:schemeClr>
                  </a:solidFill>
                </a:rPr>
                <a:t>.</a:t>
              </a:r>
            </a:p>
          </p:txBody>
        </p:sp>
        <p:sp>
          <p:nvSpPr>
            <p:cNvPr id="14" name="TextBox 13">
              <a:extLst>
                <a:ext uri="{FF2B5EF4-FFF2-40B4-BE49-F238E27FC236}">
                  <a16:creationId xmlns:a16="http://schemas.microsoft.com/office/drawing/2014/main" xmlns="" id="{9539B1A2-9C21-2341-9E5C-9D75812E8453}"/>
                </a:ext>
              </a:extLst>
            </p:cNvPr>
            <p:cNvSpPr txBox="1"/>
            <p:nvPr/>
          </p:nvSpPr>
          <p:spPr>
            <a:xfrm>
              <a:off x="2501049" y="4993514"/>
              <a:ext cx="354584" cy="369332"/>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F</a:t>
              </a:r>
              <a:r>
                <a:rPr lang="en-US">
                  <a:solidFill>
                    <a:schemeClr val="tx1">
                      <a:lumMod val="75000"/>
                      <a:lumOff val="25000"/>
                    </a:schemeClr>
                  </a:solidFill>
                </a:rPr>
                <a:t>.</a:t>
              </a:r>
            </a:p>
          </p:txBody>
        </p:sp>
        <p:sp>
          <p:nvSpPr>
            <p:cNvPr id="15" name="TextBox 14">
              <a:extLst>
                <a:ext uri="{FF2B5EF4-FFF2-40B4-BE49-F238E27FC236}">
                  <a16:creationId xmlns:a16="http://schemas.microsoft.com/office/drawing/2014/main" xmlns="" id="{06C62D80-A033-2741-B010-F91B17F91A2A}"/>
                </a:ext>
              </a:extLst>
            </p:cNvPr>
            <p:cNvSpPr txBox="1"/>
            <p:nvPr/>
          </p:nvSpPr>
          <p:spPr>
            <a:xfrm>
              <a:off x="4488457" y="1023777"/>
              <a:ext cx="1518364" cy="400110"/>
            </a:xfrm>
            <a:prstGeom prst="rect">
              <a:avLst/>
            </a:prstGeom>
            <a:noFill/>
          </p:spPr>
          <p:txBody>
            <a:bodyPr wrap="none" rtlCol="0">
              <a:spAutoFit/>
            </a:bodyPr>
            <a:lstStyle/>
            <a:p>
              <a:pPr algn="ctr"/>
              <a:r>
                <a:rPr lang="en-US" sz="2000">
                  <a:solidFill>
                    <a:schemeClr val="bg1"/>
                  </a:solidFill>
                  <a:latin typeface="Century Gothic" panose="020B0502020202020204" pitchFamily="34" charset="0"/>
                </a:rPr>
                <a:t>A. Navarro</a:t>
              </a:r>
            </a:p>
          </p:txBody>
        </p:sp>
        <p:sp>
          <p:nvSpPr>
            <p:cNvPr id="16" name="TextBox 15">
              <a:extLst>
                <a:ext uri="{FF2B5EF4-FFF2-40B4-BE49-F238E27FC236}">
                  <a16:creationId xmlns:a16="http://schemas.microsoft.com/office/drawing/2014/main" xmlns="" id="{7F290B37-50E8-6C49-BCE9-CCD64629A697}"/>
                </a:ext>
              </a:extLst>
            </p:cNvPr>
            <p:cNvSpPr txBox="1"/>
            <p:nvPr/>
          </p:nvSpPr>
          <p:spPr>
            <a:xfrm>
              <a:off x="6902465" y="1017804"/>
              <a:ext cx="2029723" cy="400110"/>
            </a:xfrm>
            <a:prstGeom prst="rect">
              <a:avLst/>
            </a:prstGeom>
            <a:noFill/>
          </p:spPr>
          <p:txBody>
            <a:bodyPr wrap="none" rtlCol="0">
              <a:spAutoFit/>
            </a:bodyPr>
            <a:lstStyle/>
            <a:p>
              <a:r>
                <a:rPr lang="en-US" sz="2000">
                  <a:solidFill>
                    <a:schemeClr val="bg1"/>
                  </a:solidFill>
                  <a:latin typeface="Century Gothic" panose="020B0502020202020204" pitchFamily="34" charset="0"/>
                </a:rPr>
                <a:t>B. Russian River</a:t>
              </a:r>
              <a:endParaRPr lang="en-US" sz="2000">
                <a:solidFill>
                  <a:schemeClr val="bg1"/>
                </a:solidFill>
              </a:endParaRPr>
            </a:p>
          </p:txBody>
        </p:sp>
        <p:sp>
          <p:nvSpPr>
            <p:cNvPr id="17" name="TextBox 16">
              <a:extLst>
                <a:ext uri="{FF2B5EF4-FFF2-40B4-BE49-F238E27FC236}">
                  <a16:creationId xmlns:a16="http://schemas.microsoft.com/office/drawing/2014/main" xmlns="" id="{1A03E881-2938-6642-893C-A883964524D6}"/>
                </a:ext>
              </a:extLst>
            </p:cNvPr>
            <p:cNvSpPr txBox="1"/>
            <p:nvPr/>
          </p:nvSpPr>
          <p:spPr>
            <a:xfrm>
              <a:off x="9314071" y="1017804"/>
              <a:ext cx="2266967" cy="400110"/>
            </a:xfrm>
            <a:prstGeom prst="rect">
              <a:avLst/>
            </a:prstGeom>
            <a:noFill/>
          </p:spPr>
          <p:txBody>
            <a:bodyPr wrap="none" rtlCol="0">
              <a:spAutoFit/>
            </a:bodyPr>
            <a:lstStyle/>
            <a:p>
              <a:r>
                <a:rPr lang="en-US" sz="2000">
                  <a:solidFill>
                    <a:schemeClr val="bg1"/>
                  </a:solidFill>
                  <a:latin typeface="Century Gothic" panose="020B0502020202020204" pitchFamily="34" charset="0"/>
                </a:rPr>
                <a:t>C. Drake’s Estero</a:t>
              </a:r>
              <a:endParaRPr lang="en-US" sz="2000">
                <a:solidFill>
                  <a:schemeClr val="bg1"/>
                </a:solidFill>
              </a:endParaRPr>
            </a:p>
          </p:txBody>
        </p:sp>
        <p:sp>
          <p:nvSpPr>
            <p:cNvPr id="18" name="TextBox 17">
              <a:extLst>
                <a:ext uri="{FF2B5EF4-FFF2-40B4-BE49-F238E27FC236}">
                  <a16:creationId xmlns:a16="http://schemas.microsoft.com/office/drawing/2014/main" xmlns="" id="{AA968906-E141-BB44-9EBF-C419C5EF12CD}"/>
                </a:ext>
              </a:extLst>
            </p:cNvPr>
            <p:cNvSpPr txBox="1"/>
            <p:nvPr/>
          </p:nvSpPr>
          <p:spPr>
            <a:xfrm>
              <a:off x="4477512" y="3556770"/>
              <a:ext cx="1505540" cy="400110"/>
            </a:xfrm>
            <a:prstGeom prst="rect">
              <a:avLst/>
            </a:prstGeom>
            <a:noFill/>
          </p:spPr>
          <p:txBody>
            <a:bodyPr wrap="none" rtlCol="0">
              <a:spAutoFit/>
            </a:bodyPr>
            <a:lstStyle/>
            <a:p>
              <a:r>
                <a:rPr lang="en-US" sz="2000">
                  <a:solidFill>
                    <a:schemeClr val="bg1"/>
                  </a:solidFill>
                  <a:latin typeface="Century Gothic" panose="020B0502020202020204" pitchFamily="34" charset="0"/>
                </a:rPr>
                <a:t>D. Carmel </a:t>
              </a:r>
              <a:endParaRPr lang="en-US" sz="2000">
                <a:solidFill>
                  <a:schemeClr val="bg1"/>
                </a:solidFill>
              </a:endParaRPr>
            </a:p>
          </p:txBody>
        </p:sp>
        <p:sp>
          <p:nvSpPr>
            <p:cNvPr id="19" name="TextBox 18">
              <a:extLst>
                <a:ext uri="{FF2B5EF4-FFF2-40B4-BE49-F238E27FC236}">
                  <a16:creationId xmlns:a16="http://schemas.microsoft.com/office/drawing/2014/main" xmlns="" id="{101F8847-1D83-CC47-90B3-F6F192073F37}"/>
                </a:ext>
              </a:extLst>
            </p:cNvPr>
            <p:cNvSpPr txBox="1"/>
            <p:nvPr/>
          </p:nvSpPr>
          <p:spPr>
            <a:xfrm>
              <a:off x="6902465" y="3556770"/>
              <a:ext cx="1460656" cy="400110"/>
            </a:xfrm>
            <a:prstGeom prst="rect">
              <a:avLst/>
            </a:prstGeom>
            <a:noFill/>
          </p:spPr>
          <p:txBody>
            <a:bodyPr wrap="none" rtlCol="0">
              <a:spAutoFit/>
            </a:bodyPr>
            <a:lstStyle/>
            <a:p>
              <a:r>
                <a:rPr lang="en-US" sz="2000">
                  <a:solidFill>
                    <a:schemeClr val="bg1"/>
                  </a:solidFill>
                  <a:latin typeface="Century Gothic" panose="020B0502020202020204" pitchFamily="34" charset="0"/>
                </a:rPr>
                <a:t>E. Ventura</a:t>
              </a:r>
              <a:endParaRPr lang="en-US" sz="2000">
                <a:solidFill>
                  <a:schemeClr val="bg1"/>
                </a:solidFill>
              </a:endParaRPr>
            </a:p>
          </p:txBody>
        </p:sp>
        <p:sp>
          <p:nvSpPr>
            <p:cNvPr id="20" name="TextBox 19">
              <a:extLst>
                <a:ext uri="{FF2B5EF4-FFF2-40B4-BE49-F238E27FC236}">
                  <a16:creationId xmlns:a16="http://schemas.microsoft.com/office/drawing/2014/main" xmlns="" id="{294B4F31-09BF-6842-ACD4-4D56A80206FC}"/>
                </a:ext>
              </a:extLst>
            </p:cNvPr>
            <p:cNvSpPr txBox="1"/>
            <p:nvPr/>
          </p:nvSpPr>
          <p:spPr>
            <a:xfrm>
              <a:off x="9314071" y="3556770"/>
              <a:ext cx="1293944" cy="400110"/>
            </a:xfrm>
            <a:prstGeom prst="rect">
              <a:avLst/>
            </a:prstGeom>
            <a:noFill/>
          </p:spPr>
          <p:txBody>
            <a:bodyPr wrap="none" rtlCol="0">
              <a:spAutoFit/>
            </a:bodyPr>
            <a:lstStyle/>
            <a:p>
              <a:r>
                <a:rPr lang="en-US" sz="2000">
                  <a:solidFill>
                    <a:schemeClr val="bg1"/>
                  </a:solidFill>
                  <a:latin typeface="Century Gothic" panose="020B0502020202020204" pitchFamily="34" charset="0"/>
                </a:rPr>
                <a:t>F. Malibu</a:t>
              </a:r>
              <a:endParaRPr lang="en-US" sz="2000">
                <a:solidFill>
                  <a:schemeClr val="bg1"/>
                </a:solidFill>
              </a:endParaRPr>
            </a:p>
          </p:txBody>
        </p:sp>
        <p:grpSp>
          <p:nvGrpSpPr>
            <p:cNvPr id="46" name="Group 45">
              <a:extLst>
                <a:ext uri="{FF2B5EF4-FFF2-40B4-BE49-F238E27FC236}">
                  <a16:creationId xmlns:a16="http://schemas.microsoft.com/office/drawing/2014/main" xmlns="" id="{095503B8-5F33-9746-AE3A-25BBCDF5803D}"/>
                </a:ext>
              </a:extLst>
            </p:cNvPr>
            <p:cNvGrpSpPr/>
            <p:nvPr/>
          </p:nvGrpSpPr>
          <p:grpSpPr>
            <a:xfrm>
              <a:off x="4494281" y="3063240"/>
              <a:ext cx="1506617" cy="479041"/>
              <a:chOff x="4494281" y="3063240"/>
              <a:chExt cx="1506617" cy="479041"/>
            </a:xfrm>
          </p:grpSpPr>
          <p:sp>
            <p:nvSpPr>
              <p:cNvPr id="21" name="TextBox 20">
                <a:extLst>
                  <a:ext uri="{FF2B5EF4-FFF2-40B4-BE49-F238E27FC236}">
                    <a16:creationId xmlns:a16="http://schemas.microsoft.com/office/drawing/2014/main" xmlns="" id="{B66D8735-E424-B14F-BDEB-1EC5DC00D0D4}"/>
                  </a:ext>
                </a:extLst>
              </p:cNvPr>
              <p:cNvSpPr txBox="1"/>
              <p:nvPr/>
            </p:nvSpPr>
            <p:spPr>
              <a:xfrm>
                <a:off x="4494281" y="3067290"/>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0</a:t>
                </a:r>
                <a:endParaRPr lang="en-US" sz="1400">
                  <a:solidFill>
                    <a:schemeClr val="bg1"/>
                  </a:solidFill>
                </a:endParaRPr>
              </a:p>
            </p:txBody>
          </p:sp>
          <p:sp>
            <p:nvSpPr>
              <p:cNvPr id="22" name="TextBox 21">
                <a:extLst>
                  <a:ext uri="{FF2B5EF4-FFF2-40B4-BE49-F238E27FC236}">
                    <a16:creationId xmlns:a16="http://schemas.microsoft.com/office/drawing/2014/main" xmlns="" id="{AFA1B42D-7128-3A40-9D95-DB286220EDC0}"/>
                  </a:ext>
                </a:extLst>
              </p:cNvPr>
              <p:cNvSpPr txBox="1"/>
              <p:nvPr/>
            </p:nvSpPr>
            <p:spPr>
              <a:xfrm>
                <a:off x="4969810" y="3063240"/>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1</a:t>
                </a:r>
                <a:endParaRPr lang="en-US" sz="1400">
                  <a:solidFill>
                    <a:schemeClr val="bg1"/>
                  </a:solidFill>
                </a:endParaRPr>
              </a:p>
            </p:txBody>
          </p:sp>
          <p:sp>
            <p:nvSpPr>
              <p:cNvPr id="23" name="TextBox 22">
                <a:extLst>
                  <a:ext uri="{FF2B5EF4-FFF2-40B4-BE49-F238E27FC236}">
                    <a16:creationId xmlns:a16="http://schemas.microsoft.com/office/drawing/2014/main" xmlns="" id="{8C0CAB4E-C70C-464F-BFCB-E8FA9839331C}"/>
                  </a:ext>
                </a:extLst>
              </p:cNvPr>
              <p:cNvSpPr txBox="1"/>
              <p:nvPr/>
            </p:nvSpPr>
            <p:spPr>
              <a:xfrm>
                <a:off x="5445339" y="3066069"/>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2</a:t>
                </a:r>
                <a:endParaRPr lang="en-US" sz="1400">
                  <a:solidFill>
                    <a:schemeClr val="bg1"/>
                  </a:solidFill>
                </a:endParaRPr>
              </a:p>
            </p:txBody>
          </p:sp>
          <p:sp>
            <p:nvSpPr>
              <p:cNvPr id="27" name="TextBox 26">
                <a:extLst>
                  <a:ext uri="{FF2B5EF4-FFF2-40B4-BE49-F238E27FC236}">
                    <a16:creationId xmlns:a16="http://schemas.microsoft.com/office/drawing/2014/main" xmlns="" id="{3091534F-C520-0E48-AC1C-1CA1A2741870}"/>
                  </a:ext>
                </a:extLst>
              </p:cNvPr>
              <p:cNvSpPr txBox="1"/>
              <p:nvPr/>
            </p:nvSpPr>
            <p:spPr>
              <a:xfrm>
                <a:off x="5542118" y="3234504"/>
                <a:ext cx="458780"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Km</a:t>
                </a:r>
                <a:endParaRPr lang="en-US" sz="1400">
                  <a:solidFill>
                    <a:schemeClr val="bg1"/>
                  </a:solidFill>
                </a:endParaRPr>
              </a:p>
            </p:txBody>
          </p:sp>
        </p:grpSp>
        <p:grpSp>
          <p:nvGrpSpPr>
            <p:cNvPr id="47" name="Group 46">
              <a:extLst>
                <a:ext uri="{FF2B5EF4-FFF2-40B4-BE49-F238E27FC236}">
                  <a16:creationId xmlns:a16="http://schemas.microsoft.com/office/drawing/2014/main" xmlns="" id="{BF1C013D-3556-714F-BF7B-D12F43E04861}"/>
                </a:ext>
              </a:extLst>
            </p:cNvPr>
            <p:cNvGrpSpPr/>
            <p:nvPr/>
          </p:nvGrpSpPr>
          <p:grpSpPr>
            <a:xfrm>
              <a:off x="4486307" y="5548493"/>
              <a:ext cx="1646390" cy="554722"/>
              <a:chOff x="4494281" y="3066193"/>
              <a:chExt cx="1646390" cy="449460"/>
            </a:xfrm>
          </p:grpSpPr>
          <p:sp>
            <p:nvSpPr>
              <p:cNvPr id="48" name="TextBox 47">
                <a:extLst>
                  <a:ext uri="{FF2B5EF4-FFF2-40B4-BE49-F238E27FC236}">
                    <a16:creationId xmlns:a16="http://schemas.microsoft.com/office/drawing/2014/main" xmlns="" id="{8321B8E4-46D6-AA40-B12A-EE7B3249A992}"/>
                  </a:ext>
                </a:extLst>
              </p:cNvPr>
              <p:cNvSpPr txBox="1"/>
              <p:nvPr/>
            </p:nvSpPr>
            <p:spPr>
              <a:xfrm>
                <a:off x="4494281" y="3067290"/>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0</a:t>
                </a:r>
                <a:endParaRPr lang="en-US" sz="1400">
                  <a:solidFill>
                    <a:schemeClr val="bg1"/>
                  </a:solidFill>
                </a:endParaRPr>
              </a:p>
            </p:txBody>
          </p:sp>
          <p:sp>
            <p:nvSpPr>
              <p:cNvPr id="49" name="TextBox 48">
                <a:extLst>
                  <a:ext uri="{FF2B5EF4-FFF2-40B4-BE49-F238E27FC236}">
                    <a16:creationId xmlns:a16="http://schemas.microsoft.com/office/drawing/2014/main" xmlns="" id="{8D944FF9-1525-C04A-AE7B-48ACED5CDD78}"/>
                  </a:ext>
                </a:extLst>
              </p:cNvPr>
              <p:cNvSpPr txBox="1"/>
              <p:nvPr/>
            </p:nvSpPr>
            <p:spPr>
              <a:xfrm>
                <a:off x="5039247" y="3066193"/>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1</a:t>
                </a:r>
                <a:endParaRPr lang="en-US" sz="1400">
                  <a:solidFill>
                    <a:schemeClr val="bg1"/>
                  </a:solidFill>
                </a:endParaRPr>
              </a:p>
            </p:txBody>
          </p:sp>
          <p:sp>
            <p:nvSpPr>
              <p:cNvPr id="50" name="TextBox 49">
                <a:extLst>
                  <a:ext uri="{FF2B5EF4-FFF2-40B4-BE49-F238E27FC236}">
                    <a16:creationId xmlns:a16="http://schemas.microsoft.com/office/drawing/2014/main" xmlns="" id="{0500ED7C-B8C6-0D44-94F1-81AE3F88D07E}"/>
                  </a:ext>
                </a:extLst>
              </p:cNvPr>
              <p:cNvSpPr txBox="1"/>
              <p:nvPr/>
            </p:nvSpPr>
            <p:spPr>
              <a:xfrm>
                <a:off x="5581965" y="3071447"/>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2</a:t>
                </a:r>
                <a:endParaRPr lang="en-US" sz="1400">
                  <a:solidFill>
                    <a:schemeClr val="bg1"/>
                  </a:solidFill>
                </a:endParaRPr>
              </a:p>
            </p:txBody>
          </p:sp>
          <p:sp>
            <p:nvSpPr>
              <p:cNvPr id="51" name="TextBox 50">
                <a:extLst>
                  <a:ext uri="{FF2B5EF4-FFF2-40B4-BE49-F238E27FC236}">
                    <a16:creationId xmlns:a16="http://schemas.microsoft.com/office/drawing/2014/main" xmlns="" id="{1F09975F-CF53-7B46-8CD7-F2E2B5D32DE1}"/>
                  </a:ext>
                </a:extLst>
              </p:cNvPr>
              <p:cNvSpPr txBox="1"/>
              <p:nvPr/>
            </p:nvSpPr>
            <p:spPr>
              <a:xfrm>
                <a:off x="5681891" y="3207876"/>
                <a:ext cx="458780"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Km</a:t>
                </a:r>
                <a:endParaRPr lang="en-US" sz="1400">
                  <a:solidFill>
                    <a:schemeClr val="bg1"/>
                  </a:solidFill>
                </a:endParaRPr>
              </a:p>
            </p:txBody>
          </p:sp>
        </p:grpSp>
        <p:grpSp>
          <p:nvGrpSpPr>
            <p:cNvPr id="52" name="Group 51">
              <a:extLst>
                <a:ext uri="{FF2B5EF4-FFF2-40B4-BE49-F238E27FC236}">
                  <a16:creationId xmlns:a16="http://schemas.microsoft.com/office/drawing/2014/main" xmlns="" id="{0433F820-A4F5-0548-9515-D5A25F25E542}"/>
                </a:ext>
              </a:extLst>
            </p:cNvPr>
            <p:cNvGrpSpPr/>
            <p:nvPr/>
          </p:nvGrpSpPr>
          <p:grpSpPr>
            <a:xfrm>
              <a:off x="6902465" y="5550408"/>
              <a:ext cx="1739046" cy="481513"/>
              <a:chOff x="4476791" y="3088808"/>
              <a:chExt cx="1739046" cy="481513"/>
            </a:xfrm>
          </p:grpSpPr>
          <p:sp>
            <p:nvSpPr>
              <p:cNvPr id="53" name="TextBox 52">
                <a:extLst>
                  <a:ext uri="{FF2B5EF4-FFF2-40B4-BE49-F238E27FC236}">
                    <a16:creationId xmlns:a16="http://schemas.microsoft.com/office/drawing/2014/main" xmlns="" id="{C6B9E206-7CFD-554B-A951-3D8E3877B399}"/>
                  </a:ext>
                </a:extLst>
              </p:cNvPr>
              <p:cNvSpPr txBox="1"/>
              <p:nvPr/>
            </p:nvSpPr>
            <p:spPr>
              <a:xfrm>
                <a:off x="4476791" y="3092018"/>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0</a:t>
                </a:r>
                <a:endParaRPr lang="en-US" sz="1400">
                  <a:solidFill>
                    <a:schemeClr val="bg1"/>
                  </a:solidFill>
                </a:endParaRPr>
              </a:p>
            </p:txBody>
          </p:sp>
          <p:sp>
            <p:nvSpPr>
              <p:cNvPr id="54" name="TextBox 53">
                <a:extLst>
                  <a:ext uri="{FF2B5EF4-FFF2-40B4-BE49-F238E27FC236}">
                    <a16:creationId xmlns:a16="http://schemas.microsoft.com/office/drawing/2014/main" xmlns="" id="{18FFD4E4-9CFE-A94F-B176-CE0E41539C42}"/>
                  </a:ext>
                </a:extLst>
              </p:cNvPr>
              <p:cNvSpPr txBox="1"/>
              <p:nvPr/>
            </p:nvSpPr>
            <p:spPr>
              <a:xfrm>
                <a:off x="5073643" y="3088808"/>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1</a:t>
                </a:r>
                <a:endParaRPr lang="en-US" sz="1400">
                  <a:solidFill>
                    <a:schemeClr val="bg1"/>
                  </a:solidFill>
                </a:endParaRPr>
              </a:p>
            </p:txBody>
          </p:sp>
          <p:sp>
            <p:nvSpPr>
              <p:cNvPr id="55" name="TextBox 54">
                <a:extLst>
                  <a:ext uri="{FF2B5EF4-FFF2-40B4-BE49-F238E27FC236}">
                    <a16:creationId xmlns:a16="http://schemas.microsoft.com/office/drawing/2014/main" xmlns="" id="{CFEA0946-9026-2D45-BBA7-BE00EC278379}"/>
                  </a:ext>
                </a:extLst>
              </p:cNvPr>
              <p:cNvSpPr txBox="1"/>
              <p:nvPr/>
            </p:nvSpPr>
            <p:spPr>
              <a:xfrm>
                <a:off x="5657119" y="3088808"/>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2</a:t>
                </a:r>
                <a:endParaRPr lang="en-US" sz="1400">
                  <a:solidFill>
                    <a:schemeClr val="bg1"/>
                  </a:solidFill>
                </a:endParaRPr>
              </a:p>
            </p:txBody>
          </p:sp>
          <p:sp>
            <p:nvSpPr>
              <p:cNvPr id="56" name="TextBox 55">
                <a:extLst>
                  <a:ext uri="{FF2B5EF4-FFF2-40B4-BE49-F238E27FC236}">
                    <a16:creationId xmlns:a16="http://schemas.microsoft.com/office/drawing/2014/main" xmlns="" id="{EDFBA4F2-95C1-6C4C-B1C3-5719640A853C}"/>
                  </a:ext>
                </a:extLst>
              </p:cNvPr>
              <p:cNvSpPr txBox="1"/>
              <p:nvPr/>
            </p:nvSpPr>
            <p:spPr>
              <a:xfrm>
                <a:off x="5757057" y="3262544"/>
                <a:ext cx="458780"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Km</a:t>
                </a:r>
                <a:endParaRPr lang="en-US" sz="1400">
                  <a:solidFill>
                    <a:schemeClr val="bg1"/>
                  </a:solidFill>
                </a:endParaRPr>
              </a:p>
            </p:txBody>
          </p:sp>
        </p:grpSp>
        <p:grpSp>
          <p:nvGrpSpPr>
            <p:cNvPr id="57" name="Group 56">
              <a:extLst>
                <a:ext uri="{FF2B5EF4-FFF2-40B4-BE49-F238E27FC236}">
                  <a16:creationId xmlns:a16="http://schemas.microsoft.com/office/drawing/2014/main" xmlns="" id="{F1B34D27-9A13-3F43-9E54-BC2EE803483F}"/>
                </a:ext>
              </a:extLst>
            </p:cNvPr>
            <p:cNvGrpSpPr/>
            <p:nvPr/>
          </p:nvGrpSpPr>
          <p:grpSpPr>
            <a:xfrm>
              <a:off x="9311617" y="5550408"/>
              <a:ext cx="1653211" cy="480114"/>
              <a:chOff x="4414193" y="3088808"/>
              <a:chExt cx="1653211" cy="480114"/>
            </a:xfrm>
          </p:grpSpPr>
          <p:sp>
            <p:nvSpPr>
              <p:cNvPr id="58" name="TextBox 57">
                <a:extLst>
                  <a:ext uri="{FF2B5EF4-FFF2-40B4-BE49-F238E27FC236}">
                    <a16:creationId xmlns:a16="http://schemas.microsoft.com/office/drawing/2014/main" xmlns="" id="{16B8DE60-A227-EB44-87B3-B1668696A059}"/>
                  </a:ext>
                </a:extLst>
              </p:cNvPr>
              <p:cNvSpPr txBox="1"/>
              <p:nvPr/>
            </p:nvSpPr>
            <p:spPr>
              <a:xfrm>
                <a:off x="4414193" y="3088808"/>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0</a:t>
                </a:r>
                <a:endParaRPr lang="en-US" sz="1400">
                  <a:solidFill>
                    <a:schemeClr val="bg1"/>
                  </a:solidFill>
                </a:endParaRPr>
              </a:p>
            </p:txBody>
          </p:sp>
          <p:sp>
            <p:nvSpPr>
              <p:cNvPr id="59" name="TextBox 58">
                <a:extLst>
                  <a:ext uri="{FF2B5EF4-FFF2-40B4-BE49-F238E27FC236}">
                    <a16:creationId xmlns:a16="http://schemas.microsoft.com/office/drawing/2014/main" xmlns="" id="{E41E26A2-57A5-4A4D-9A7E-635C17C6F3AB}"/>
                  </a:ext>
                </a:extLst>
              </p:cNvPr>
              <p:cNvSpPr txBox="1"/>
              <p:nvPr/>
            </p:nvSpPr>
            <p:spPr>
              <a:xfrm>
                <a:off x="4957117" y="3092018"/>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1</a:t>
                </a:r>
                <a:endParaRPr lang="en-US" sz="1400">
                  <a:solidFill>
                    <a:schemeClr val="bg1"/>
                  </a:solidFill>
                </a:endParaRPr>
              </a:p>
            </p:txBody>
          </p:sp>
          <p:sp>
            <p:nvSpPr>
              <p:cNvPr id="60" name="TextBox 59">
                <a:extLst>
                  <a:ext uri="{FF2B5EF4-FFF2-40B4-BE49-F238E27FC236}">
                    <a16:creationId xmlns:a16="http://schemas.microsoft.com/office/drawing/2014/main" xmlns="" id="{73D3ECEC-A8E9-174C-BE16-1A4DD4841453}"/>
                  </a:ext>
                </a:extLst>
              </p:cNvPr>
              <p:cNvSpPr txBox="1"/>
              <p:nvPr/>
            </p:nvSpPr>
            <p:spPr>
              <a:xfrm>
                <a:off x="5532143" y="3088808"/>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2</a:t>
                </a:r>
                <a:endParaRPr lang="en-US" sz="1400">
                  <a:solidFill>
                    <a:schemeClr val="bg1"/>
                  </a:solidFill>
                </a:endParaRPr>
              </a:p>
            </p:txBody>
          </p:sp>
          <p:sp>
            <p:nvSpPr>
              <p:cNvPr id="61" name="TextBox 60">
                <a:extLst>
                  <a:ext uri="{FF2B5EF4-FFF2-40B4-BE49-F238E27FC236}">
                    <a16:creationId xmlns:a16="http://schemas.microsoft.com/office/drawing/2014/main" xmlns="" id="{A24B5437-8850-7C42-BD5F-3FCF07536655}"/>
                  </a:ext>
                </a:extLst>
              </p:cNvPr>
              <p:cNvSpPr txBox="1"/>
              <p:nvPr/>
            </p:nvSpPr>
            <p:spPr>
              <a:xfrm>
                <a:off x="5608624" y="3261145"/>
                <a:ext cx="458780"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Km</a:t>
                </a:r>
                <a:endParaRPr lang="en-US" sz="1400">
                  <a:solidFill>
                    <a:schemeClr val="bg1"/>
                  </a:solidFill>
                </a:endParaRPr>
              </a:p>
            </p:txBody>
          </p:sp>
        </p:grpSp>
        <p:grpSp>
          <p:nvGrpSpPr>
            <p:cNvPr id="62" name="Group 61">
              <a:extLst>
                <a:ext uri="{FF2B5EF4-FFF2-40B4-BE49-F238E27FC236}">
                  <a16:creationId xmlns:a16="http://schemas.microsoft.com/office/drawing/2014/main" xmlns="" id="{A22B31BD-55E7-9649-8674-CFC3B82BB156}"/>
                </a:ext>
              </a:extLst>
            </p:cNvPr>
            <p:cNvGrpSpPr/>
            <p:nvPr/>
          </p:nvGrpSpPr>
          <p:grpSpPr>
            <a:xfrm>
              <a:off x="6896271" y="3059725"/>
              <a:ext cx="1630390" cy="481513"/>
              <a:chOff x="4378465" y="3075408"/>
              <a:chExt cx="1630390" cy="481513"/>
            </a:xfrm>
          </p:grpSpPr>
          <p:sp>
            <p:nvSpPr>
              <p:cNvPr id="63" name="TextBox 62">
                <a:extLst>
                  <a:ext uri="{FF2B5EF4-FFF2-40B4-BE49-F238E27FC236}">
                    <a16:creationId xmlns:a16="http://schemas.microsoft.com/office/drawing/2014/main" xmlns="" id="{003F6218-86EB-8147-B46F-EEA50DEE71BB}"/>
                  </a:ext>
                </a:extLst>
              </p:cNvPr>
              <p:cNvSpPr txBox="1"/>
              <p:nvPr/>
            </p:nvSpPr>
            <p:spPr>
              <a:xfrm>
                <a:off x="4378465" y="3075960"/>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0</a:t>
                </a:r>
                <a:endParaRPr lang="en-US" sz="1400">
                  <a:solidFill>
                    <a:schemeClr val="bg1"/>
                  </a:solidFill>
                </a:endParaRPr>
              </a:p>
            </p:txBody>
          </p:sp>
          <p:sp>
            <p:nvSpPr>
              <p:cNvPr id="64" name="TextBox 63">
                <a:extLst>
                  <a:ext uri="{FF2B5EF4-FFF2-40B4-BE49-F238E27FC236}">
                    <a16:creationId xmlns:a16="http://schemas.microsoft.com/office/drawing/2014/main" xmlns="" id="{A8249424-A664-C347-B687-F16EC279BCC3}"/>
                  </a:ext>
                </a:extLst>
              </p:cNvPr>
              <p:cNvSpPr txBox="1"/>
              <p:nvPr/>
            </p:nvSpPr>
            <p:spPr>
              <a:xfrm>
                <a:off x="4923523" y="3075707"/>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2</a:t>
                </a:r>
                <a:endParaRPr lang="en-US" sz="1400">
                  <a:solidFill>
                    <a:schemeClr val="bg1"/>
                  </a:solidFill>
                </a:endParaRPr>
              </a:p>
            </p:txBody>
          </p:sp>
          <p:sp>
            <p:nvSpPr>
              <p:cNvPr id="65" name="TextBox 64">
                <a:extLst>
                  <a:ext uri="{FF2B5EF4-FFF2-40B4-BE49-F238E27FC236}">
                    <a16:creationId xmlns:a16="http://schemas.microsoft.com/office/drawing/2014/main" xmlns="" id="{77714E60-CC29-0245-A9B4-70B9E3CFCCF6}"/>
                  </a:ext>
                </a:extLst>
              </p:cNvPr>
              <p:cNvSpPr txBox="1"/>
              <p:nvPr/>
            </p:nvSpPr>
            <p:spPr>
              <a:xfrm>
                <a:off x="5445339" y="3075408"/>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4</a:t>
                </a:r>
                <a:endParaRPr lang="en-US" sz="1400">
                  <a:solidFill>
                    <a:schemeClr val="bg1"/>
                  </a:solidFill>
                </a:endParaRPr>
              </a:p>
            </p:txBody>
          </p:sp>
          <p:sp>
            <p:nvSpPr>
              <p:cNvPr id="66" name="TextBox 65">
                <a:extLst>
                  <a:ext uri="{FF2B5EF4-FFF2-40B4-BE49-F238E27FC236}">
                    <a16:creationId xmlns:a16="http://schemas.microsoft.com/office/drawing/2014/main" xmlns="" id="{C7357013-F3D1-1147-A354-5F13729CBD6F}"/>
                  </a:ext>
                </a:extLst>
              </p:cNvPr>
              <p:cNvSpPr txBox="1"/>
              <p:nvPr/>
            </p:nvSpPr>
            <p:spPr>
              <a:xfrm>
                <a:off x="5550075" y="3249144"/>
                <a:ext cx="458780"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Km</a:t>
                </a:r>
                <a:endParaRPr lang="en-US" sz="1400">
                  <a:solidFill>
                    <a:schemeClr val="bg1"/>
                  </a:solidFill>
                </a:endParaRPr>
              </a:p>
            </p:txBody>
          </p:sp>
        </p:grpSp>
        <p:grpSp>
          <p:nvGrpSpPr>
            <p:cNvPr id="67" name="Group 66">
              <a:extLst>
                <a:ext uri="{FF2B5EF4-FFF2-40B4-BE49-F238E27FC236}">
                  <a16:creationId xmlns:a16="http://schemas.microsoft.com/office/drawing/2014/main" xmlns="" id="{050BB704-11D1-ED46-8CE2-58B60F5FDE95}"/>
                </a:ext>
              </a:extLst>
            </p:cNvPr>
            <p:cNvGrpSpPr/>
            <p:nvPr/>
          </p:nvGrpSpPr>
          <p:grpSpPr>
            <a:xfrm>
              <a:off x="9311617" y="3059724"/>
              <a:ext cx="1529446" cy="483442"/>
              <a:chOff x="4491827" y="3081088"/>
              <a:chExt cx="1529446" cy="483442"/>
            </a:xfrm>
          </p:grpSpPr>
          <p:sp>
            <p:nvSpPr>
              <p:cNvPr id="68" name="TextBox 67">
                <a:extLst>
                  <a:ext uri="{FF2B5EF4-FFF2-40B4-BE49-F238E27FC236}">
                    <a16:creationId xmlns:a16="http://schemas.microsoft.com/office/drawing/2014/main" xmlns="" id="{0C7F7E0E-DDC6-154E-AB3F-42C7A36EF9B1}"/>
                  </a:ext>
                </a:extLst>
              </p:cNvPr>
              <p:cNvSpPr txBox="1"/>
              <p:nvPr/>
            </p:nvSpPr>
            <p:spPr>
              <a:xfrm>
                <a:off x="4491827" y="3081089"/>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0</a:t>
                </a:r>
                <a:endParaRPr lang="en-US" sz="1400">
                  <a:solidFill>
                    <a:schemeClr val="bg1"/>
                  </a:solidFill>
                </a:endParaRPr>
              </a:p>
            </p:txBody>
          </p:sp>
          <p:sp>
            <p:nvSpPr>
              <p:cNvPr id="69" name="TextBox 68">
                <a:extLst>
                  <a:ext uri="{FF2B5EF4-FFF2-40B4-BE49-F238E27FC236}">
                    <a16:creationId xmlns:a16="http://schemas.microsoft.com/office/drawing/2014/main" xmlns="" id="{35853C2E-80FB-6446-997D-0F55C1D4FCC5}"/>
                  </a:ext>
                </a:extLst>
              </p:cNvPr>
              <p:cNvSpPr txBox="1"/>
              <p:nvPr/>
            </p:nvSpPr>
            <p:spPr>
              <a:xfrm>
                <a:off x="4997319" y="3084321"/>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3</a:t>
                </a:r>
                <a:endParaRPr lang="en-US" sz="1400">
                  <a:solidFill>
                    <a:schemeClr val="bg1"/>
                  </a:solidFill>
                </a:endParaRPr>
              </a:p>
            </p:txBody>
          </p:sp>
          <p:sp>
            <p:nvSpPr>
              <p:cNvPr id="70" name="TextBox 69">
                <a:extLst>
                  <a:ext uri="{FF2B5EF4-FFF2-40B4-BE49-F238E27FC236}">
                    <a16:creationId xmlns:a16="http://schemas.microsoft.com/office/drawing/2014/main" xmlns="" id="{FE4378BA-1502-A74A-AAF9-1ED53249F8E3}"/>
                  </a:ext>
                </a:extLst>
              </p:cNvPr>
              <p:cNvSpPr txBox="1"/>
              <p:nvPr/>
            </p:nvSpPr>
            <p:spPr>
              <a:xfrm>
                <a:off x="5476215" y="3081088"/>
                <a:ext cx="284052"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6</a:t>
                </a:r>
                <a:endParaRPr lang="en-US" sz="1400">
                  <a:solidFill>
                    <a:schemeClr val="bg1"/>
                  </a:solidFill>
                </a:endParaRPr>
              </a:p>
            </p:txBody>
          </p:sp>
          <p:sp>
            <p:nvSpPr>
              <p:cNvPr id="71" name="TextBox 70">
                <a:extLst>
                  <a:ext uri="{FF2B5EF4-FFF2-40B4-BE49-F238E27FC236}">
                    <a16:creationId xmlns:a16="http://schemas.microsoft.com/office/drawing/2014/main" xmlns="" id="{11BCFCBB-708B-0B40-93D5-A5B308E87713}"/>
                  </a:ext>
                </a:extLst>
              </p:cNvPr>
              <p:cNvSpPr txBox="1"/>
              <p:nvPr/>
            </p:nvSpPr>
            <p:spPr>
              <a:xfrm>
                <a:off x="5562493" y="3256753"/>
                <a:ext cx="458780" cy="307777"/>
              </a:xfrm>
              <a:prstGeom prst="rect">
                <a:avLst/>
              </a:prstGeom>
              <a:noFill/>
            </p:spPr>
            <p:txBody>
              <a:bodyPr wrap="none" rtlCol="0">
                <a:spAutoFit/>
              </a:bodyPr>
              <a:lstStyle/>
              <a:p>
                <a:r>
                  <a:rPr lang="en-US" sz="1400">
                    <a:solidFill>
                      <a:schemeClr val="bg1"/>
                    </a:solidFill>
                    <a:latin typeface="Century Gothic" panose="020B0502020202020204" pitchFamily="34" charset="0"/>
                  </a:rPr>
                  <a:t>Km</a:t>
                </a:r>
                <a:endParaRPr lang="en-US" sz="1400">
                  <a:solidFill>
                    <a:schemeClr val="bg1"/>
                  </a:solidFill>
                </a:endParaRPr>
              </a:p>
            </p:txBody>
          </p:sp>
        </p:grpSp>
      </p:grpSp>
      <p:sp>
        <p:nvSpPr>
          <p:cNvPr id="3" name="Extract 2">
            <a:extLst>
              <a:ext uri="{FF2B5EF4-FFF2-40B4-BE49-F238E27FC236}">
                <a16:creationId xmlns:a16="http://schemas.microsoft.com/office/drawing/2014/main" xmlns="" id="{AE4AD1DD-142B-C04F-ADC6-88AB7A19EBFC}"/>
              </a:ext>
            </a:extLst>
          </p:cNvPr>
          <p:cNvSpPr/>
          <p:nvPr/>
        </p:nvSpPr>
        <p:spPr>
          <a:xfrm rot="420000">
            <a:off x="557198" y="5211364"/>
            <a:ext cx="405653" cy="680005"/>
          </a:xfrm>
          <a:prstGeom prst="flowChartExtra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xmlns="" id="{94456969-3113-0448-8021-BE6B0531CFE7}"/>
              </a:ext>
            </a:extLst>
          </p:cNvPr>
          <p:cNvSpPr txBox="1"/>
          <p:nvPr/>
        </p:nvSpPr>
        <p:spPr>
          <a:xfrm rot="480000">
            <a:off x="450555" y="5534094"/>
            <a:ext cx="373820" cy="400110"/>
          </a:xfrm>
          <a:prstGeom prst="rect">
            <a:avLst/>
          </a:prstGeom>
          <a:noFill/>
        </p:spPr>
        <p:txBody>
          <a:bodyPr wrap="none" rtlCol="0">
            <a:spAutoFit/>
          </a:bodyPr>
          <a:lstStyle/>
          <a:p>
            <a:pPr algn="ctr"/>
            <a:r>
              <a:rPr lang="en-US" sz="2000">
                <a:solidFill>
                  <a:schemeClr val="bg1"/>
                </a:solidFill>
                <a:latin typeface="Century Gothic" panose="020B0502020202020204" pitchFamily="34" charset="0"/>
              </a:rPr>
              <a:t>N</a:t>
            </a:r>
          </a:p>
        </p:txBody>
      </p:sp>
      <p:sp>
        <p:nvSpPr>
          <p:cNvPr id="5" name="Rectangle 4">
            <a:extLst>
              <a:ext uri="{FF2B5EF4-FFF2-40B4-BE49-F238E27FC236}">
                <a16:creationId xmlns:a16="http://schemas.microsoft.com/office/drawing/2014/main" xmlns="" id="{4E6E3580-1B23-2542-B51B-F03A326D395E}"/>
              </a:ext>
            </a:extLst>
          </p:cNvPr>
          <p:cNvSpPr/>
          <p:nvPr/>
        </p:nvSpPr>
        <p:spPr>
          <a:xfrm>
            <a:off x="4494281" y="1053427"/>
            <a:ext cx="2401990" cy="243651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8F0E481-5F2F-4E12-88AD-59EEB5EDE13B}"/>
              </a:ext>
            </a:extLst>
          </p:cNvPr>
          <p:cNvSpPr txBox="1"/>
          <p:nvPr/>
        </p:nvSpPr>
        <p:spPr>
          <a:xfrm rot="-10800000" flipV="1">
            <a:off x="6210924" y="5951416"/>
            <a:ext cx="55663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a:solidFill>
                  <a:schemeClr val="tx1">
                    <a:lumMod val="75000"/>
                    <a:lumOff val="25000"/>
                  </a:schemeClr>
                </a:solidFill>
                <a:latin typeface="Century Gothic"/>
              </a:rPr>
              <a:t>ESRI World Imagery Base Source: Esri, Maxar, </a:t>
            </a:r>
            <a:r>
              <a:rPr lang="en-US" sz="800" err="1">
                <a:solidFill>
                  <a:schemeClr val="tx1">
                    <a:lumMod val="75000"/>
                    <a:lumOff val="25000"/>
                  </a:schemeClr>
                </a:solidFill>
                <a:latin typeface="Century Gothic"/>
              </a:rPr>
              <a:t>GeoEye</a:t>
            </a:r>
            <a:r>
              <a:rPr lang="en-US" sz="800">
                <a:solidFill>
                  <a:schemeClr val="tx1">
                    <a:lumMod val="75000"/>
                    <a:lumOff val="25000"/>
                  </a:schemeClr>
                </a:solidFill>
                <a:latin typeface="Century Gothic"/>
              </a:rPr>
              <a:t>, Earthstar Geographics, CNES/Airbus DS, USDA, USGS, </a:t>
            </a:r>
            <a:r>
              <a:rPr lang="en-US" sz="800" err="1">
                <a:solidFill>
                  <a:schemeClr val="tx1">
                    <a:lumMod val="75000"/>
                    <a:lumOff val="25000"/>
                  </a:schemeClr>
                </a:solidFill>
                <a:latin typeface="Century Gothic"/>
              </a:rPr>
              <a:t>AeroGRID</a:t>
            </a:r>
            <a:r>
              <a:rPr lang="en-US" sz="800">
                <a:solidFill>
                  <a:schemeClr val="tx1">
                    <a:lumMod val="75000"/>
                    <a:lumOff val="25000"/>
                  </a:schemeClr>
                </a:solidFill>
                <a:latin typeface="Century Gothic"/>
              </a:rPr>
              <a:t>, IGN, and the GIS User Community</a:t>
            </a:r>
            <a:endParaRPr lang="en-US" sz="80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397367546"/>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SharingLinks.499c5a0f-3a7b-44de-955e-c58f6fbd0a60.OrganizationEdit.f4d50d73-c5fd-482c-b243-e4ac4adfd49b</DisplayName>
        <AccountId>131</AccountId>
        <AccountType/>
      </UserInfo>
      <UserInfo>
        <DisplayName>Erica Carcelen</DisplayName>
        <AccountId>156</AccountId>
        <AccountType/>
      </UserInfo>
      <UserInfo>
        <DisplayName>Karina Alvarez</DisplayName>
        <AccountId>264</AccountId>
        <AccountType/>
      </UserInfo>
      <UserInfo>
        <DisplayName>Roger Ly</DisplayName>
        <AccountId>291</AccountId>
        <AccountType/>
      </UserInfo>
      <UserInfo>
        <DisplayName>Molly Bruce</DisplayName>
        <AccountId>292</AccountId>
        <AccountType/>
      </UserInfo>
      <UserInfo>
        <DisplayName>Sarah Payne</DisplayName>
        <AccountId>293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320DEC-746B-47C8-8B1F-2F1F4114BFF3}">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20A44CE-6962-4A23-B5F4-8393B593946C}">
  <ds:schemaRefs>
    <ds:schemaRef ds:uri="21e6a8e8-1dff-48a6-ab9b-8d556c6946c0"/>
    <ds:schemaRef ds:uri="7df78d0b-135a-4de7-9166-7c181cd87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0EC4C3E-CF86-4E72-A826-ED5C542787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5559</Words>
  <Application>Microsoft Macintosh PowerPoint</Application>
  <PresentationFormat>Custom</PresentationFormat>
  <Paragraphs>741</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cp:lastModifiedBy>
  <cp:revision>1</cp:revision>
  <dcterms:created xsi:type="dcterms:W3CDTF">2019-11-12T17:46:59Z</dcterms:created>
  <dcterms:modified xsi:type="dcterms:W3CDTF">2021-09-21T14:05:25Z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r8>53700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