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76" r:id="rId2"/>
    <p:sldId id="309" r:id="rId3"/>
    <p:sldId id="287" r:id="rId4"/>
    <p:sldId id="306" r:id="rId5"/>
    <p:sldId id="304" r:id="rId6"/>
    <p:sldId id="317" r:id="rId7"/>
    <p:sldId id="305" r:id="rId8"/>
    <p:sldId id="310" r:id="rId9"/>
    <p:sldId id="315" r:id="rId10"/>
    <p:sldId id="316" r:id="rId11"/>
    <p:sldId id="318" r:id="rId12"/>
    <p:sldId id="314" r:id="rId13"/>
    <p:sldId id="313" r:id="rId14"/>
    <p:sldId id="311" r:id="rId15"/>
    <p:sldId id="312" r:id="rId16"/>
    <p:sldId id="319" r:id="rId17"/>
    <p:sldId id="320" r:id="rId18"/>
    <p:sldId id="29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layton, Amanda L. (LARC-E3)[SSAI DEVELOP]" initials="CAL(D" lastIdx="3" clrIdx="0">
    <p:extLst>
      <p:ext uri="{19B8F6BF-5375-455C-9EA6-DF929625EA0E}">
        <p15:presenceInfo xmlns:p15="http://schemas.microsoft.com/office/powerpoint/2012/main" userId="S-1-5-21-330711430-3775241029-4075259233-682401" providerId="AD"/>
      </p:ext>
    </p:extLst>
  </p:cmAuthor>
  <p:cmAuthor id="2" name="Miller, Tiffani N. (LARC-E3)[SSAI DEVELOP]" initials="MTN(D" lastIdx="3" clrIdx="1">
    <p:extLst>
      <p:ext uri="{19B8F6BF-5375-455C-9EA6-DF929625EA0E}">
        <p15:presenceInfo xmlns:p15="http://schemas.microsoft.com/office/powerpoint/2012/main" userId="S-1-5-21-330711430-3775241029-4075259233-5556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AADB"/>
    <a:srgbClr val="76AADA"/>
    <a:srgbClr val="3289B4"/>
    <a:srgbClr val="7EB761"/>
    <a:srgbClr val="F4BEA6"/>
    <a:srgbClr val="E978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063" autoAdjust="0"/>
    <p:restoredTop sz="72842" autoAdjust="0"/>
  </p:normalViewPr>
  <p:slideViewPr>
    <p:cSldViewPr snapToGrid="0">
      <p:cViewPr varScale="1">
        <p:scale>
          <a:sx n="81" d="100"/>
          <a:sy n="81" d="100"/>
        </p:scale>
        <p:origin x="1146" y="84"/>
      </p:cViewPr>
      <p:guideLst>
        <p:guide orient="horz" pos="2160"/>
        <p:guide pos="3864"/>
      </p:guideLst>
    </p:cSldViewPr>
  </p:slideViewPr>
  <p:notesTextViewPr>
    <p:cViewPr>
      <p:scale>
        <a:sx n="3" d="2"/>
        <a:sy n="3" d="2"/>
      </p:scale>
      <p:origin x="0" y="0"/>
    </p:cViewPr>
  </p:notesTextViewPr>
  <p:notesViewPr>
    <p:cSldViewPr snapToGrid="0">
      <p:cViewPr varScale="1">
        <p:scale>
          <a:sx n="67" d="100"/>
          <a:sy n="67" d="100"/>
        </p:scale>
        <p:origin x="322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jntomlin.NDC\Desktop\NDVINigerChart1.csv.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v>CHIRPS</c:v>
          </c:tx>
          <c:spPr>
            <a:solidFill>
              <a:schemeClr val="accent5"/>
            </a:solidFill>
            <a:ln w="12700">
              <a:noFill/>
            </a:ln>
            <a:effectLst/>
          </c:spPr>
          <c:invertIfNegative val="0"/>
          <c:cat>
            <c:numRef>
              <c:f>'NDVINigerChart1 (2)'!$D$21:$D$206</c:f>
              <c:numCache>
                <c:formatCode>m/d/yyyy</c:formatCode>
                <c:ptCount val="186"/>
                <c:pt idx="0">
                  <c:v>36622</c:v>
                </c:pt>
                <c:pt idx="1">
                  <c:v>36627</c:v>
                </c:pt>
                <c:pt idx="2">
                  <c:v>36632</c:v>
                </c:pt>
                <c:pt idx="3">
                  <c:v>36637</c:v>
                </c:pt>
                <c:pt idx="4">
                  <c:v>36642</c:v>
                </c:pt>
                <c:pt idx="5">
                  <c:v>36647</c:v>
                </c:pt>
                <c:pt idx="6">
                  <c:v>36652</c:v>
                </c:pt>
                <c:pt idx="7">
                  <c:v>36657</c:v>
                </c:pt>
                <c:pt idx="8">
                  <c:v>36662</c:v>
                </c:pt>
                <c:pt idx="9">
                  <c:v>36667</c:v>
                </c:pt>
                <c:pt idx="10">
                  <c:v>36672</c:v>
                </c:pt>
                <c:pt idx="11">
                  <c:v>36678</c:v>
                </c:pt>
                <c:pt idx="12">
                  <c:v>36683</c:v>
                </c:pt>
                <c:pt idx="13">
                  <c:v>36688</c:v>
                </c:pt>
                <c:pt idx="14">
                  <c:v>36693</c:v>
                </c:pt>
                <c:pt idx="15">
                  <c:v>36698</c:v>
                </c:pt>
                <c:pt idx="16">
                  <c:v>36703</c:v>
                </c:pt>
                <c:pt idx="17">
                  <c:v>36708</c:v>
                </c:pt>
                <c:pt idx="18">
                  <c:v>36713</c:v>
                </c:pt>
                <c:pt idx="19">
                  <c:v>36718</c:v>
                </c:pt>
                <c:pt idx="20">
                  <c:v>36723</c:v>
                </c:pt>
                <c:pt idx="21">
                  <c:v>36728</c:v>
                </c:pt>
                <c:pt idx="22">
                  <c:v>36733</c:v>
                </c:pt>
                <c:pt idx="23">
                  <c:v>36739</c:v>
                </c:pt>
                <c:pt idx="24">
                  <c:v>36744</c:v>
                </c:pt>
                <c:pt idx="25">
                  <c:v>36749</c:v>
                </c:pt>
                <c:pt idx="26">
                  <c:v>36754</c:v>
                </c:pt>
                <c:pt idx="27">
                  <c:v>36759</c:v>
                </c:pt>
                <c:pt idx="28">
                  <c:v>36764</c:v>
                </c:pt>
                <c:pt idx="29">
                  <c:v>36770</c:v>
                </c:pt>
                <c:pt idx="30">
                  <c:v>36775</c:v>
                </c:pt>
                <c:pt idx="31">
                  <c:v>36780</c:v>
                </c:pt>
                <c:pt idx="32">
                  <c:v>36785</c:v>
                </c:pt>
                <c:pt idx="33">
                  <c:v>36790</c:v>
                </c:pt>
                <c:pt idx="34">
                  <c:v>36795</c:v>
                </c:pt>
                <c:pt idx="35">
                  <c:v>36800</c:v>
                </c:pt>
                <c:pt idx="36">
                  <c:v>36805</c:v>
                </c:pt>
                <c:pt idx="37">
                  <c:v>36810</c:v>
                </c:pt>
                <c:pt idx="38">
                  <c:v>36815</c:v>
                </c:pt>
                <c:pt idx="39">
                  <c:v>36820</c:v>
                </c:pt>
                <c:pt idx="40">
                  <c:v>36825</c:v>
                </c:pt>
                <c:pt idx="71">
                  <c:v>36982</c:v>
                </c:pt>
                <c:pt idx="72">
                  <c:v>36987</c:v>
                </c:pt>
                <c:pt idx="73">
                  <c:v>36992</c:v>
                </c:pt>
                <c:pt idx="74">
                  <c:v>36997</c:v>
                </c:pt>
                <c:pt idx="75">
                  <c:v>37002</c:v>
                </c:pt>
                <c:pt idx="76">
                  <c:v>37007</c:v>
                </c:pt>
                <c:pt idx="77">
                  <c:v>37012</c:v>
                </c:pt>
                <c:pt idx="78">
                  <c:v>37017</c:v>
                </c:pt>
                <c:pt idx="79">
                  <c:v>37022</c:v>
                </c:pt>
                <c:pt idx="80">
                  <c:v>37027</c:v>
                </c:pt>
                <c:pt idx="81">
                  <c:v>37032</c:v>
                </c:pt>
                <c:pt idx="82">
                  <c:v>37037</c:v>
                </c:pt>
                <c:pt idx="83">
                  <c:v>37043</c:v>
                </c:pt>
                <c:pt idx="84">
                  <c:v>37048</c:v>
                </c:pt>
                <c:pt idx="85">
                  <c:v>37053</c:v>
                </c:pt>
                <c:pt idx="86">
                  <c:v>37058</c:v>
                </c:pt>
                <c:pt idx="87">
                  <c:v>37063</c:v>
                </c:pt>
                <c:pt idx="88">
                  <c:v>37068</c:v>
                </c:pt>
                <c:pt idx="89">
                  <c:v>37073</c:v>
                </c:pt>
                <c:pt idx="90">
                  <c:v>37078</c:v>
                </c:pt>
                <c:pt idx="91">
                  <c:v>37083</c:v>
                </c:pt>
                <c:pt idx="92">
                  <c:v>37088</c:v>
                </c:pt>
                <c:pt idx="93">
                  <c:v>37093</c:v>
                </c:pt>
                <c:pt idx="94">
                  <c:v>37098</c:v>
                </c:pt>
                <c:pt idx="95">
                  <c:v>37104</c:v>
                </c:pt>
                <c:pt idx="96">
                  <c:v>37109</c:v>
                </c:pt>
                <c:pt idx="97">
                  <c:v>37114</c:v>
                </c:pt>
                <c:pt idx="98">
                  <c:v>37119</c:v>
                </c:pt>
                <c:pt idx="99">
                  <c:v>37124</c:v>
                </c:pt>
                <c:pt idx="100">
                  <c:v>37129</c:v>
                </c:pt>
                <c:pt idx="101">
                  <c:v>37135</c:v>
                </c:pt>
                <c:pt idx="102">
                  <c:v>37140</c:v>
                </c:pt>
                <c:pt idx="103">
                  <c:v>37145</c:v>
                </c:pt>
                <c:pt idx="104">
                  <c:v>37150</c:v>
                </c:pt>
                <c:pt idx="105">
                  <c:v>37155</c:v>
                </c:pt>
                <c:pt idx="106">
                  <c:v>37160</c:v>
                </c:pt>
                <c:pt idx="107">
                  <c:v>37165</c:v>
                </c:pt>
                <c:pt idx="108">
                  <c:v>37170</c:v>
                </c:pt>
                <c:pt idx="109">
                  <c:v>37175</c:v>
                </c:pt>
                <c:pt idx="110">
                  <c:v>37180</c:v>
                </c:pt>
                <c:pt idx="111">
                  <c:v>37185</c:v>
                </c:pt>
                <c:pt idx="112">
                  <c:v>37190</c:v>
                </c:pt>
                <c:pt idx="143">
                  <c:v>37347</c:v>
                </c:pt>
                <c:pt idx="144">
                  <c:v>37352</c:v>
                </c:pt>
                <c:pt idx="145">
                  <c:v>37357</c:v>
                </c:pt>
                <c:pt idx="146">
                  <c:v>37362</c:v>
                </c:pt>
                <c:pt idx="147">
                  <c:v>37367</c:v>
                </c:pt>
                <c:pt idx="148">
                  <c:v>37372</c:v>
                </c:pt>
                <c:pt idx="149">
                  <c:v>37377</c:v>
                </c:pt>
                <c:pt idx="150">
                  <c:v>37382</c:v>
                </c:pt>
                <c:pt idx="151">
                  <c:v>37387</c:v>
                </c:pt>
                <c:pt idx="152">
                  <c:v>37392</c:v>
                </c:pt>
                <c:pt idx="153">
                  <c:v>37397</c:v>
                </c:pt>
                <c:pt idx="154">
                  <c:v>37402</c:v>
                </c:pt>
                <c:pt idx="155">
                  <c:v>37408</c:v>
                </c:pt>
                <c:pt idx="156">
                  <c:v>37413</c:v>
                </c:pt>
                <c:pt idx="157">
                  <c:v>37418</c:v>
                </c:pt>
                <c:pt idx="158">
                  <c:v>37423</c:v>
                </c:pt>
                <c:pt idx="159">
                  <c:v>37428</c:v>
                </c:pt>
                <c:pt idx="160">
                  <c:v>37433</c:v>
                </c:pt>
                <c:pt idx="161">
                  <c:v>37438</c:v>
                </c:pt>
                <c:pt idx="162">
                  <c:v>37443</c:v>
                </c:pt>
                <c:pt idx="163">
                  <c:v>37448</c:v>
                </c:pt>
                <c:pt idx="164">
                  <c:v>37453</c:v>
                </c:pt>
                <c:pt idx="165">
                  <c:v>37458</c:v>
                </c:pt>
                <c:pt idx="166">
                  <c:v>37463</c:v>
                </c:pt>
                <c:pt idx="167">
                  <c:v>37469</c:v>
                </c:pt>
                <c:pt idx="168">
                  <c:v>37474</c:v>
                </c:pt>
                <c:pt idx="169">
                  <c:v>37479</c:v>
                </c:pt>
                <c:pt idx="170">
                  <c:v>37484</c:v>
                </c:pt>
                <c:pt idx="171">
                  <c:v>37489</c:v>
                </c:pt>
                <c:pt idx="172">
                  <c:v>37494</c:v>
                </c:pt>
                <c:pt idx="173">
                  <c:v>37500</c:v>
                </c:pt>
                <c:pt idx="174">
                  <c:v>37505</c:v>
                </c:pt>
                <c:pt idx="175">
                  <c:v>37510</c:v>
                </c:pt>
                <c:pt idx="176">
                  <c:v>37515</c:v>
                </c:pt>
                <c:pt idx="177">
                  <c:v>37520</c:v>
                </c:pt>
                <c:pt idx="178">
                  <c:v>37525</c:v>
                </c:pt>
                <c:pt idx="179">
                  <c:v>37530</c:v>
                </c:pt>
                <c:pt idx="180">
                  <c:v>37535</c:v>
                </c:pt>
                <c:pt idx="181">
                  <c:v>37540</c:v>
                </c:pt>
                <c:pt idx="182">
                  <c:v>37545</c:v>
                </c:pt>
                <c:pt idx="183">
                  <c:v>37550</c:v>
                </c:pt>
                <c:pt idx="184">
                  <c:v>37555</c:v>
                </c:pt>
              </c:numCache>
            </c:numRef>
          </c:cat>
          <c:val>
            <c:numRef>
              <c:f>'NDVINigerChart1 (2)'!$E$21:$E$206</c:f>
              <c:numCache>
                <c:formatCode>General</c:formatCode>
                <c:ptCount val="186"/>
                <c:pt idx="0">
                  <c:v>0.1148</c:v>
                </c:pt>
                <c:pt idx="1">
                  <c:v>0.1235</c:v>
                </c:pt>
                <c:pt idx="2">
                  <c:v>0.12909999999999999</c:v>
                </c:pt>
                <c:pt idx="3">
                  <c:v>0.21779999999999999</c:v>
                </c:pt>
                <c:pt idx="4">
                  <c:v>0.44640000000000002</c:v>
                </c:pt>
                <c:pt idx="5">
                  <c:v>0.64600000000000002</c:v>
                </c:pt>
                <c:pt idx="6">
                  <c:v>0.81850000000000001</c:v>
                </c:pt>
                <c:pt idx="7">
                  <c:v>0.94359999999999999</c:v>
                </c:pt>
                <c:pt idx="8">
                  <c:v>0.93859999999999999</c:v>
                </c:pt>
                <c:pt idx="9">
                  <c:v>0.91339999999999999</c:v>
                </c:pt>
                <c:pt idx="10">
                  <c:v>1.4126000000000001</c:v>
                </c:pt>
                <c:pt idx="11">
                  <c:v>2.7416999999999998</c:v>
                </c:pt>
                <c:pt idx="12">
                  <c:v>1.6914</c:v>
                </c:pt>
                <c:pt idx="13">
                  <c:v>1.4135</c:v>
                </c:pt>
                <c:pt idx="14">
                  <c:v>2.2656000000000001</c:v>
                </c:pt>
                <c:pt idx="15">
                  <c:v>2.0577000000000001</c:v>
                </c:pt>
                <c:pt idx="16">
                  <c:v>2.2986</c:v>
                </c:pt>
                <c:pt idx="17">
                  <c:v>5.2281000000000004</c:v>
                </c:pt>
                <c:pt idx="18">
                  <c:v>5.1710000000000003</c:v>
                </c:pt>
                <c:pt idx="19">
                  <c:v>5.2473000000000001</c:v>
                </c:pt>
                <c:pt idx="20">
                  <c:v>10.1959</c:v>
                </c:pt>
                <c:pt idx="21">
                  <c:v>8.6744000000000003</c:v>
                </c:pt>
                <c:pt idx="22">
                  <c:v>11.742100000000001</c:v>
                </c:pt>
                <c:pt idx="23">
                  <c:v>7.4282000000000004</c:v>
                </c:pt>
                <c:pt idx="24">
                  <c:v>6.7968000000000002</c:v>
                </c:pt>
                <c:pt idx="25">
                  <c:v>3.1234999999999999</c:v>
                </c:pt>
                <c:pt idx="26">
                  <c:v>12.9603</c:v>
                </c:pt>
                <c:pt idx="27">
                  <c:v>8.3340999999999994</c:v>
                </c:pt>
                <c:pt idx="28">
                  <c:v>3.6968000000000001</c:v>
                </c:pt>
                <c:pt idx="29">
                  <c:v>1.2424999999999999</c:v>
                </c:pt>
                <c:pt idx="30">
                  <c:v>1.3456999999999999</c:v>
                </c:pt>
                <c:pt idx="31">
                  <c:v>3.9356</c:v>
                </c:pt>
                <c:pt idx="32">
                  <c:v>4.4450000000000003</c:v>
                </c:pt>
                <c:pt idx="33">
                  <c:v>1.9958</c:v>
                </c:pt>
                <c:pt idx="34">
                  <c:v>1.7817000000000001</c:v>
                </c:pt>
                <c:pt idx="35">
                  <c:v>1.3267</c:v>
                </c:pt>
                <c:pt idx="36">
                  <c:v>0.67110000000000003</c:v>
                </c:pt>
                <c:pt idx="37">
                  <c:v>0.23810000000000001</c:v>
                </c:pt>
                <c:pt idx="38">
                  <c:v>0.22339999999999999</c:v>
                </c:pt>
                <c:pt idx="39">
                  <c:v>0.17580000000000001</c:v>
                </c:pt>
                <c:pt idx="40">
                  <c:v>0.15640000000000001</c:v>
                </c:pt>
                <c:pt idx="71">
                  <c:v>9.4700000000000006E-2</c:v>
                </c:pt>
                <c:pt idx="72">
                  <c:v>0.1148</c:v>
                </c:pt>
                <c:pt idx="73">
                  <c:v>0.1242</c:v>
                </c:pt>
                <c:pt idx="74">
                  <c:v>0.13739999999999999</c:v>
                </c:pt>
                <c:pt idx="75">
                  <c:v>0.33610000000000001</c:v>
                </c:pt>
                <c:pt idx="76">
                  <c:v>0.36799999999999999</c:v>
                </c:pt>
                <c:pt idx="77">
                  <c:v>1.1558999999999999</c:v>
                </c:pt>
                <c:pt idx="78">
                  <c:v>1.3592</c:v>
                </c:pt>
                <c:pt idx="79">
                  <c:v>2.3426</c:v>
                </c:pt>
                <c:pt idx="80">
                  <c:v>0.86370000000000002</c:v>
                </c:pt>
                <c:pt idx="81">
                  <c:v>0.67979999999999996</c:v>
                </c:pt>
                <c:pt idx="82">
                  <c:v>1.4645999999999999</c:v>
                </c:pt>
                <c:pt idx="83">
                  <c:v>1.1085</c:v>
                </c:pt>
                <c:pt idx="84">
                  <c:v>1.0743</c:v>
                </c:pt>
                <c:pt idx="85">
                  <c:v>1.5475000000000001</c:v>
                </c:pt>
                <c:pt idx="86">
                  <c:v>4.4630000000000001</c:v>
                </c:pt>
                <c:pt idx="87">
                  <c:v>2.9782000000000002</c:v>
                </c:pt>
                <c:pt idx="88">
                  <c:v>4.1805000000000003</c:v>
                </c:pt>
                <c:pt idx="89">
                  <c:v>5.1026999999999996</c:v>
                </c:pt>
                <c:pt idx="90">
                  <c:v>5.6191000000000004</c:v>
                </c:pt>
                <c:pt idx="91">
                  <c:v>4.9615</c:v>
                </c:pt>
                <c:pt idx="92">
                  <c:v>8.7516999999999996</c:v>
                </c:pt>
                <c:pt idx="93">
                  <c:v>13.204700000000001</c:v>
                </c:pt>
                <c:pt idx="94">
                  <c:v>10.809200000000001</c:v>
                </c:pt>
                <c:pt idx="95">
                  <c:v>7.3407</c:v>
                </c:pt>
                <c:pt idx="96">
                  <c:v>8.5495999999999999</c:v>
                </c:pt>
                <c:pt idx="97">
                  <c:v>5.7801999999999998</c:v>
                </c:pt>
                <c:pt idx="98">
                  <c:v>16.347300000000001</c:v>
                </c:pt>
                <c:pt idx="99">
                  <c:v>5.0004</c:v>
                </c:pt>
                <c:pt idx="100">
                  <c:v>10.3796</c:v>
                </c:pt>
                <c:pt idx="101">
                  <c:v>8.4907000000000004</c:v>
                </c:pt>
                <c:pt idx="102">
                  <c:v>2.7130999999999998</c:v>
                </c:pt>
                <c:pt idx="103">
                  <c:v>2.3614999999999999</c:v>
                </c:pt>
                <c:pt idx="104">
                  <c:v>3.8368000000000002</c:v>
                </c:pt>
                <c:pt idx="105">
                  <c:v>2.1827000000000001</c:v>
                </c:pt>
                <c:pt idx="106">
                  <c:v>1.2345999999999999</c:v>
                </c:pt>
                <c:pt idx="107">
                  <c:v>0.54400000000000004</c:v>
                </c:pt>
                <c:pt idx="108">
                  <c:v>0.3533</c:v>
                </c:pt>
                <c:pt idx="109">
                  <c:v>0.21310000000000001</c:v>
                </c:pt>
                <c:pt idx="110">
                  <c:v>0.18729999999999999</c:v>
                </c:pt>
                <c:pt idx="111">
                  <c:v>0.1676</c:v>
                </c:pt>
                <c:pt idx="112">
                  <c:v>0.14219999999999999</c:v>
                </c:pt>
                <c:pt idx="143">
                  <c:v>0.1176</c:v>
                </c:pt>
                <c:pt idx="144">
                  <c:v>0.1459</c:v>
                </c:pt>
                <c:pt idx="145">
                  <c:v>0.1938</c:v>
                </c:pt>
                <c:pt idx="146">
                  <c:v>0.15029999999999999</c:v>
                </c:pt>
                <c:pt idx="147">
                  <c:v>0.20200000000000001</c:v>
                </c:pt>
                <c:pt idx="148">
                  <c:v>0.36399999999999999</c:v>
                </c:pt>
                <c:pt idx="149">
                  <c:v>0.69830000000000003</c:v>
                </c:pt>
                <c:pt idx="150">
                  <c:v>0.94620000000000004</c:v>
                </c:pt>
                <c:pt idx="151">
                  <c:v>1.1222000000000001</c:v>
                </c:pt>
                <c:pt idx="152">
                  <c:v>1.1056999999999999</c:v>
                </c:pt>
                <c:pt idx="153">
                  <c:v>1.0374000000000001</c:v>
                </c:pt>
                <c:pt idx="154">
                  <c:v>0.97089999999999999</c:v>
                </c:pt>
                <c:pt idx="155">
                  <c:v>3.1505000000000001</c:v>
                </c:pt>
                <c:pt idx="156">
                  <c:v>1.37</c:v>
                </c:pt>
                <c:pt idx="157">
                  <c:v>3.8767</c:v>
                </c:pt>
                <c:pt idx="158">
                  <c:v>0.91979999999999995</c:v>
                </c:pt>
                <c:pt idx="159">
                  <c:v>2.1688999999999998</c:v>
                </c:pt>
                <c:pt idx="160">
                  <c:v>2.7027999999999999</c:v>
                </c:pt>
                <c:pt idx="161">
                  <c:v>3.4695999999999998</c:v>
                </c:pt>
                <c:pt idx="162">
                  <c:v>3.2869000000000002</c:v>
                </c:pt>
                <c:pt idx="163">
                  <c:v>5.0033000000000003</c:v>
                </c:pt>
                <c:pt idx="164">
                  <c:v>7.5723000000000003</c:v>
                </c:pt>
                <c:pt idx="165">
                  <c:v>7.6866000000000003</c:v>
                </c:pt>
                <c:pt idx="166">
                  <c:v>14.565099999999999</c:v>
                </c:pt>
                <c:pt idx="167">
                  <c:v>6.9863999999999997</c:v>
                </c:pt>
                <c:pt idx="168">
                  <c:v>6.9451999999999998</c:v>
                </c:pt>
                <c:pt idx="169">
                  <c:v>10.3346</c:v>
                </c:pt>
                <c:pt idx="170">
                  <c:v>10.381</c:v>
                </c:pt>
                <c:pt idx="171">
                  <c:v>6.4752999999999998</c:v>
                </c:pt>
                <c:pt idx="172">
                  <c:v>7.6691000000000003</c:v>
                </c:pt>
                <c:pt idx="173">
                  <c:v>3.8287</c:v>
                </c:pt>
                <c:pt idx="174">
                  <c:v>6.3662000000000001</c:v>
                </c:pt>
                <c:pt idx="175">
                  <c:v>4.4592999999999998</c:v>
                </c:pt>
                <c:pt idx="176">
                  <c:v>4.8448000000000002</c:v>
                </c:pt>
                <c:pt idx="177">
                  <c:v>3.5602999999999998</c:v>
                </c:pt>
                <c:pt idx="178">
                  <c:v>2.5855999999999999</c:v>
                </c:pt>
                <c:pt idx="179">
                  <c:v>3.4049999999999998</c:v>
                </c:pt>
                <c:pt idx="180">
                  <c:v>0.6321</c:v>
                </c:pt>
                <c:pt idx="181">
                  <c:v>0.43969999999999998</c:v>
                </c:pt>
                <c:pt idx="182">
                  <c:v>0.29699999999999999</c:v>
                </c:pt>
                <c:pt idx="183">
                  <c:v>0.1883</c:v>
                </c:pt>
                <c:pt idx="184">
                  <c:v>0.1575</c:v>
                </c:pt>
              </c:numCache>
            </c:numRef>
          </c:val>
        </c:ser>
        <c:dLbls>
          <c:showLegendKey val="0"/>
          <c:showVal val="0"/>
          <c:showCatName val="0"/>
          <c:showSerName val="0"/>
          <c:showPercent val="0"/>
          <c:showBubbleSize val="0"/>
        </c:dLbls>
        <c:gapWidth val="219"/>
        <c:axId val="276478344"/>
        <c:axId val="562409744"/>
      </c:barChart>
      <c:lineChart>
        <c:grouping val="standard"/>
        <c:varyColors val="0"/>
        <c:ser>
          <c:idx val="1"/>
          <c:order val="1"/>
          <c:tx>
            <c:v>NDVI</c:v>
          </c:tx>
          <c:spPr>
            <a:ln w="28575" cap="rnd">
              <a:solidFill>
                <a:schemeClr val="accent6"/>
              </a:solidFill>
              <a:round/>
            </a:ln>
            <a:effectLst/>
          </c:spPr>
          <c:marker>
            <c:symbol val="none"/>
          </c:marker>
          <c:cat>
            <c:numRef>
              <c:f>'NDVINigerChart1 (2)'!$A$8:$A$133</c:f>
              <c:numCache>
                <c:formatCode>m/d/yyyy</c:formatCode>
                <c:ptCount val="126"/>
                <c:pt idx="0">
                  <c:v>36622</c:v>
                </c:pt>
                <c:pt idx="1">
                  <c:v>36630</c:v>
                </c:pt>
                <c:pt idx="2">
                  <c:v>36638</c:v>
                </c:pt>
                <c:pt idx="3">
                  <c:v>36646</c:v>
                </c:pt>
                <c:pt idx="4">
                  <c:v>36654</c:v>
                </c:pt>
                <c:pt idx="5">
                  <c:v>36662</c:v>
                </c:pt>
                <c:pt idx="6">
                  <c:v>36670</c:v>
                </c:pt>
                <c:pt idx="7">
                  <c:v>36678</c:v>
                </c:pt>
                <c:pt idx="8">
                  <c:v>36686</c:v>
                </c:pt>
                <c:pt idx="9">
                  <c:v>36694</c:v>
                </c:pt>
                <c:pt idx="10">
                  <c:v>36702</c:v>
                </c:pt>
                <c:pt idx="11">
                  <c:v>36710</c:v>
                </c:pt>
                <c:pt idx="12">
                  <c:v>36718</c:v>
                </c:pt>
                <c:pt idx="13">
                  <c:v>36726</c:v>
                </c:pt>
                <c:pt idx="14">
                  <c:v>36734</c:v>
                </c:pt>
                <c:pt idx="15">
                  <c:v>36742</c:v>
                </c:pt>
                <c:pt idx="16">
                  <c:v>36750</c:v>
                </c:pt>
                <c:pt idx="17">
                  <c:v>36758</c:v>
                </c:pt>
                <c:pt idx="18">
                  <c:v>36766</c:v>
                </c:pt>
                <c:pt idx="19">
                  <c:v>36774</c:v>
                </c:pt>
                <c:pt idx="20">
                  <c:v>36782</c:v>
                </c:pt>
                <c:pt idx="21">
                  <c:v>36790</c:v>
                </c:pt>
                <c:pt idx="22">
                  <c:v>36798</c:v>
                </c:pt>
                <c:pt idx="23">
                  <c:v>36806</c:v>
                </c:pt>
                <c:pt idx="24">
                  <c:v>36814</c:v>
                </c:pt>
                <c:pt idx="25">
                  <c:v>36822</c:v>
                </c:pt>
                <c:pt idx="26">
                  <c:v>36830</c:v>
                </c:pt>
                <c:pt idx="27">
                  <c:v>36838</c:v>
                </c:pt>
                <c:pt idx="28">
                  <c:v>36846</c:v>
                </c:pt>
                <c:pt idx="29">
                  <c:v>36854</c:v>
                </c:pt>
                <c:pt idx="30">
                  <c:v>36862</c:v>
                </c:pt>
                <c:pt idx="31">
                  <c:v>36870</c:v>
                </c:pt>
                <c:pt idx="32">
                  <c:v>36878</c:v>
                </c:pt>
                <c:pt idx="33">
                  <c:v>36886</c:v>
                </c:pt>
                <c:pt idx="34">
                  <c:v>36892</c:v>
                </c:pt>
                <c:pt idx="35">
                  <c:v>36900</c:v>
                </c:pt>
                <c:pt idx="36">
                  <c:v>36908</c:v>
                </c:pt>
                <c:pt idx="37">
                  <c:v>36916</c:v>
                </c:pt>
                <c:pt idx="38">
                  <c:v>36924</c:v>
                </c:pt>
                <c:pt idx="39">
                  <c:v>36932</c:v>
                </c:pt>
                <c:pt idx="40">
                  <c:v>36940</c:v>
                </c:pt>
                <c:pt idx="41">
                  <c:v>36948</c:v>
                </c:pt>
                <c:pt idx="42">
                  <c:v>36956</c:v>
                </c:pt>
                <c:pt idx="43">
                  <c:v>36964</c:v>
                </c:pt>
                <c:pt idx="44">
                  <c:v>36972</c:v>
                </c:pt>
                <c:pt idx="45">
                  <c:v>36980</c:v>
                </c:pt>
                <c:pt idx="46">
                  <c:v>36988</c:v>
                </c:pt>
                <c:pt idx="47">
                  <c:v>36996</c:v>
                </c:pt>
                <c:pt idx="48">
                  <c:v>37004</c:v>
                </c:pt>
                <c:pt idx="49">
                  <c:v>37012</c:v>
                </c:pt>
                <c:pt idx="50">
                  <c:v>37020</c:v>
                </c:pt>
                <c:pt idx="51">
                  <c:v>37028</c:v>
                </c:pt>
                <c:pt idx="52">
                  <c:v>37036</c:v>
                </c:pt>
                <c:pt idx="53">
                  <c:v>37044</c:v>
                </c:pt>
                <c:pt idx="54">
                  <c:v>37052</c:v>
                </c:pt>
                <c:pt idx="55">
                  <c:v>37060</c:v>
                </c:pt>
                <c:pt idx="56">
                  <c:v>37068</c:v>
                </c:pt>
                <c:pt idx="57">
                  <c:v>37076</c:v>
                </c:pt>
                <c:pt idx="58">
                  <c:v>37084</c:v>
                </c:pt>
                <c:pt idx="59">
                  <c:v>37092</c:v>
                </c:pt>
                <c:pt idx="60">
                  <c:v>37100</c:v>
                </c:pt>
                <c:pt idx="61">
                  <c:v>37108</c:v>
                </c:pt>
                <c:pt idx="62">
                  <c:v>37116</c:v>
                </c:pt>
                <c:pt idx="63">
                  <c:v>37124</c:v>
                </c:pt>
                <c:pt idx="64">
                  <c:v>37132</c:v>
                </c:pt>
                <c:pt idx="65">
                  <c:v>37140</c:v>
                </c:pt>
                <c:pt idx="66">
                  <c:v>37148</c:v>
                </c:pt>
                <c:pt idx="67">
                  <c:v>37156</c:v>
                </c:pt>
                <c:pt idx="68">
                  <c:v>37164</c:v>
                </c:pt>
                <c:pt idx="69">
                  <c:v>37172</c:v>
                </c:pt>
                <c:pt idx="70">
                  <c:v>37180</c:v>
                </c:pt>
                <c:pt idx="71">
                  <c:v>37188</c:v>
                </c:pt>
                <c:pt idx="72">
                  <c:v>37196</c:v>
                </c:pt>
                <c:pt idx="73">
                  <c:v>37204</c:v>
                </c:pt>
                <c:pt idx="74">
                  <c:v>37212</c:v>
                </c:pt>
                <c:pt idx="75">
                  <c:v>37220</c:v>
                </c:pt>
                <c:pt idx="76">
                  <c:v>37228</c:v>
                </c:pt>
                <c:pt idx="77">
                  <c:v>37236</c:v>
                </c:pt>
                <c:pt idx="78">
                  <c:v>37244</c:v>
                </c:pt>
                <c:pt idx="79">
                  <c:v>37252</c:v>
                </c:pt>
                <c:pt idx="80">
                  <c:v>37257</c:v>
                </c:pt>
                <c:pt idx="81">
                  <c:v>37265</c:v>
                </c:pt>
                <c:pt idx="82">
                  <c:v>37273</c:v>
                </c:pt>
                <c:pt idx="83">
                  <c:v>37281</c:v>
                </c:pt>
                <c:pt idx="84">
                  <c:v>37289</c:v>
                </c:pt>
                <c:pt idx="85">
                  <c:v>37297</c:v>
                </c:pt>
                <c:pt idx="86">
                  <c:v>37305</c:v>
                </c:pt>
                <c:pt idx="87">
                  <c:v>37313</c:v>
                </c:pt>
                <c:pt idx="88">
                  <c:v>37321</c:v>
                </c:pt>
                <c:pt idx="89">
                  <c:v>37329</c:v>
                </c:pt>
                <c:pt idx="90">
                  <c:v>37337</c:v>
                </c:pt>
                <c:pt idx="91">
                  <c:v>37345</c:v>
                </c:pt>
                <c:pt idx="92">
                  <c:v>37353</c:v>
                </c:pt>
                <c:pt idx="93">
                  <c:v>37361</c:v>
                </c:pt>
                <c:pt idx="94">
                  <c:v>37369</c:v>
                </c:pt>
                <c:pt idx="95">
                  <c:v>37377</c:v>
                </c:pt>
                <c:pt idx="96">
                  <c:v>37385</c:v>
                </c:pt>
                <c:pt idx="97">
                  <c:v>37393</c:v>
                </c:pt>
                <c:pt idx="98">
                  <c:v>37401</c:v>
                </c:pt>
                <c:pt idx="99">
                  <c:v>37409</c:v>
                </c:pt>
                <c:pt idx="100">
                  <c:v>37417</c:v>
                </c:pt>
                <c:pt idx="101">
                  <c:v>37425</c:v>
                </c:pt>
                <c:pt idx="102">
                  <c:v>37433</c:v>
                </c:pt>
                <c:pt idx="103">
                  <c:v>37441</c:v>
                </c:pt>
                <c:pt idx="104">
                  <c:v>37449</c:v>
                </c:pt>
                <c:pt idx="105">
                  <c:v>37457</c:v>
                </c:pt>
                <c:pt idx="106">
                  <c:v>37465</c:v>
                </c:pt>
                <c:pt idx="107">
                  <c:v>37473</c:v>
                </c:pt>
                <c:pt idx="108">
                  <c:v>37481</c:v>
                </c:pt>
                <c:pt idx="109">
                  <c:v>37489</c:v>
                </c:pt>
                <c:pt idx="110">
                  <c:v>37497</c:v>
                </c:pt>
                <c:pt idx="111">
                  <c:v>37505</c:v>
                </c:pt>
                <c:pt idx="112">
                  <c:v>37513</c:v>
                </c:pt>
                <c:pt idx="113">
                  <c:v>37521</c:v>
                </c:pt>
                <c:pt idx="114">
                  <c:v>37529</c:v>
                </c:pt>
                <c:pt idx="115">
                  <c:v>37537</c:v>
                </c:pt>
                <c:pt idx="116">
                  <c:v>37545</c:v>
                </c:pt>
                <c:pt idx="117">
                  <c:v>37553</c:v>
                </c:pt>
                <c:pt idx="118">
                  <c:v>37561</c:v>
                </c:pt>
                <c:pt idx="119">
                  <c:v>37569</c:v>
                </c:pt>
                <c:pt idx="120">
                  <c:v>37577</c:v>
                </c:pt>
                <c:pt idx="121">
                  <c:v>37585</c:v>
                </c:pt>
                <c:pt idx="122">
                  <c:v>37593</c:v>
                </c:pt>
                <c:pt idx="123">
                  <c:v>37601</c:v>
                </c:pt>
                <c:pt idx="124">
                  <c:v>37609</c:v>
                </c:pt>
                <c:pt idx="125">
                  <c:v>37617</c:v>
                </c:pt>
              </c:numCache>
            </c:numRef>
          </c:cat>
          <c:val>
            <c:numRef>
              <c:f>'NDVINigerChart1 (2)'!$B$8:$B$133</c:f>
              <c:numCache>
                <c:formatCode>General</c:formatCode>
                <c:ptCount val="126"/>
                <c:pt idx="0">
                  <c:v>0.11899999999999999</c:v>
                </c:pt>
                <c:pt idx="1">
                  <c:v>0.11799999999999999</c:v>
                </c:pt>
                <c:pt idx="2">
                  <c:v>0.11700000000000001</c:v>
                </c:pt>
                <c:pt idx="3">
                  <c:v>0.11799999999999999</c:v>
                </c:pt>
                <c:pt idx="4">
                  <c:v>0.11899999999999999</c:v>
                </c:pt>
                <c:pt idx="5">
                  <c:v>0.11799999999999999</c:v>
                </c:pt>
                <c:pt idx="6">
                  <c:v>0.11700000000000001</c:v>
                </c:pt>
                <c:pt idx="7">
                  <c:v>0.11799999999999999</c:v>
                </c:pt>
                <c:pt idx="8">
                  <c:v>0.121</c:v>
                </c:pt>
                <c:pt idx="9">
                  <c:v>0.121</c:v>
                </c:pt>
                <c:pt idx="10">
                  <c:v>0.121</c:v>
                </c:pt>
                <c:pt idx="11">
                  <c:v>0.12</c:v>
                </c:pt>
                <c:pt idx="12">
                  <c:v>0.11899999999999999</c:v>
                </c:pt>
                <c:pt idx="13">
                  <c:v>0.122</c:v>
                </c:pt>
                <c:pt idx="14">
                  <c:v>0.115</c:v>
                </c:pt>
                <c:pt idx="15">
                  <c:v>8.5999999999999993E-2</c:v>
                </c:pt>
                <c:pt idx="16">
                  <c:v>0.14299999999999999</c:v>
                </c:pt>
                <c:pt idx="17">
                  <c:v>0.16300000000000001</c:v>
                </c:pt>
                <c:pt idx="18">
                  <c:v>0.16</c:v>
                </c:pt>
                <c:pt idx="19">
                  <c:v>0.14699999999999999</c:v>
                </c:pt>
                <c:pt idx="20">
                  <c:v>0.14199999999999999</c:v>
                </c:pt>
                <c:pt idx="21">
                  <c:v>0.14000000000000001</c:v>
                </c:pt>
                <c:pt idx="22">
                  <c:v>0.13600000000000001</c:v>
                </c:pt>
                <c:pt idx="23">
                  <c:v>0.13100000000000001</c:v>
                </c:pt>
                <c:pt idx="24">
                  <c:v>0.125</c:v>
                </c:pt>
                <c:pt idx="25">
                  <c:v>0.123</c:v>
                </c:pt>
                <c:pt idx="26">
                  <c:v>0.124</c:v>
                </c:pt>
                <c:pt idx="27">
                  <c:v>0.123</c:v>
                </c:pt>
                <c:pt idx="28">
                  <c:v>0.121</c:v>
                </c:pt>
                <c:pt idx="29">
                  <c:v>0.121</c:v>
                </c:pt>
                <c:pt idx="30">
                  <c:v>0.11700000000000001</c:v>
                </c:pt>
                <c:pt idx="31">
                  <c:v>0.11600000000000001</c:v>
                </c:pt>
                <c:pt idx="32">
                  <c:v>0.11899999999999999</c:v>
                </c:pt>
                <c:pt idx="33">
                  <c:v>0.11799999999999999</c:v>
                </c:pt>
                <c:pt idx="34">
                  <c:v>0.11799999999999999</c:v>
                </c:pt>
                <c:pt idx="35">
                  <c:v>0.11799999999999999</c:v>
                </c:pt>
                <c:pt idx="36">
                  <c:v>0.11799999999999999</c:v>
                </c:pt>
                <c:pt idx="37">
                  <c:v>0.11700000000000001</c:v>
                </c:pt>
                <c:pt idx="38">
                  <c:v>0.115</c:v>
                </c:pt>
                <c:pt idx="39">
                  <c:v>0.11700000000000001</c:v>
                </c:pt>
                <c:pt idx="40">
                  <c:v>0.12</c:v>
                </c:pt>
                <c:pt idx="41">
                  <c:v>0.12</c:v>
                </c:pt>
                <c:pt idx="42">
                  <c:v>0.11799999999999999</c:v>
                </c:pt>
                <c:pt idx="43">
                  <c:v>0.11799999999999999</c:v>
                </c:pt>
                <c:pt idx="44">
                  <c:v>0.11600000000000001</c:v>
                </c:pt>
                <c:pt idx="45">
                  <c:v>0.11600000000000001</c:v>
                </c:pt>
                <c:pt idx="46">
                  <c:v>0.114</c:v>
                </c:pt>
                <c:pt idx="47">
                  <c:v>0.109</c:v>
                </c:pt>
                <c:pt idx="48">
                  <c:v>0.109</c:v>
                </c:pt>
                <c:pt idx="49">
                  <c:v>0.106</c:v>
                </c:pt>
                <c:pt idx="50">
                  <c:v>0.108</c:v>
                </c:pt>
                <c:pt idx="51">
                  <c:v>0.114</c:v>
                </c:pt>
                <c:pt idx="52">
                  <c:v>0.115</c:v>
                </c:pt>
                <c:pt idx="53">
                  <c:v>0.115</c:v>
                </c:pt>
                <c:pt idx="54">
                  <c:v>9.7000000000000003E-2</c:v>
                </c:pt>
                <c:pt idx="56">
                  <c:v>0.107</c:v>
                </c:pt>
                <c:pt idx="57">
                  <c:v>0.107</c:v>
                </c:pt>
                <c:pt idx="58">
                  <c:v>0.113</c:v>
                </c:pt>
                <c:pt idx="59">
                  <c:v>0.111</c:v>
                </c:pt>
                <c:pt idx="60">
                  <c:v>0.122</c:v>
                </c:pt>
                <c:pt idx="61">
                  <c:v>0.127</c:v>
                </c:pt>
                <c:pt idx="62">
                  <c:v>0.14199999999999999</c:v>
                </c:pt>
                <c:pt idx="63">
                  <c:v>0.15</c:v>
                </c:pt>
                <c:pt idx="64">
                  <c:v>0.155</c:v>
                </c:pt>
                <c:pt idx="65">
                  <c:v>0.157</c:v>
                </c:pt>
                <c:pt idx="66">
                  <c:v>0.151</c:v>
                </c:pt>
                <c:pt idx="67">
                  <c:v>0.14799999999999999</c:v>
                </c:pt>
                <c:pt idx="68">
                  <c:v>0.14099999999999999</c:v>
                </c:pt>
                <c:pt idx="69">
                  <c:v>0.13800000000000001</c:v>
                </c:pt>
                <c:pt idx="70">
                  <c:v>0.13200000000000001</c:v>
                </c:pt>
                <c:pt idx="71">
                  <c:v>0.13</c:v>
                </c:pt>
                <c:pt idx="72">
                  <c:v>0.129</c:v>
                </c:pt>
                <c:pt idx="73">
                  <c:v>0.127</c:v>
                </c:pt>
                <c:pt idx="74">
                  <c:v>0.125</c:v>
                </c:pt>
                <c:pt idx="75">
                  <c:v>0.124</c:v>
                </c:pt>
                <c:pt idx="76">
                  <c:v>0.126</c:v>
                </c:pt>
                <c:pt idx="77">
                  <c:v>0.127</c:v>
                </c:pt>
                <c:pt idx="78">
                  <c:v>0.123</c:v>
                </c:pt>
                <c:pt idx="79">
                  <c:v>0.123</c:v>
                </c:pt>
                <c:pt idx="80">
                  <c:v>0.121</c:v>
                </c:pt>
                <c:pt idx="81">
                  <c:v>0.121</c:v>
                </c:pt>
                <c:pt idx="82">
                  <c:v>0.12</c:v>
                </c:pt>
                <c:pt idx="83">
                  <c:v>0.12</c:v>
                </c:pt>
                <c:pt idx="84">
                  <c:v>0.12</c:v>
                </c:pt>
                <c:pt idx="85">
                  <c:v>0.12</c:v>
                </c:pt>
                <c:pt idx="86">
                  <c:v>0.12</c:v>
                </c:pt>
                <c:pt idx="87">
                  <c:v>0.12</c:v>
                </c:pt>
                <c:pt idx="88">
                  <c:v>0.11899999999999999</c:v>
                </c:pt>
                <c:pt idx="89">
                  <c:v>0.104</c:v>
                </c:pt>
                <c:pt idx="90">
                  <c:v>0.109</c:v>
                </c:pt>
                <c:pt idx="91">
                  <c:v>0.114</c:v>
                </c:pt>
                <c:pt idx="92">
                  <c:v>0.114</c:v>
                </c:pt>
                <c:pt idx="93">
                  <c:v>0.115</c:v>
                </c:pt>
                <c:pt idx="94">
                  <c:v>0.11600000000000001</c:v>
                </c:pt>
                <c:pt idx="95">
                  <c:v>0.115</c:v>
                </c:pt>
                <c:pt idx="96">
                  <c:v>0.11600000000000001</c:v>
                </c:pt>
                <c:pt idx="97">
                  <c:v>0.11799999999999999</c:v>
                </c:pt>
                <c:pt idx="98">
                  <c:v>0.11700000000000001</c:v>
                </c:pt>
                <c:pt idx="99">
                  <c:v>0.113</c:v>
                </c:pt>
                <c:pt idx="100">
                  <c:v>0.11700000000000001</c:v>
                </c:pt>
                <c:pt idx="101">
                  <c:v>0.121</c:v>
                </c:pt>
                <c:pt idx="102">
                  <c:v>0.121</c:v>
                </c:pt>
                <c:pt idx="103">
                  <c:v>0.12</c:v>
                </c:pt>
                <c:pt idx="104">
                  <c:v>0.12</c:v>
                </c:pt>
                <c:pt idx="105">
                  <c:v>0.11899999999999999</c:v>
                </c:pt>
                <c:pt idx="106">
                  <c:v>0.13100000000000001</c:v>
                </c:pt>
                <c:pt idx="107">
                  <c:v>0.13900000000000001</c:v>
                </c:pt>
                <c:pt idx="108">
                  <c:v>0.14699999999999999</c:v>
                </c:pt>
                <c:pt idx="109">
                  <c:v>0.152</c:v>
                </c:pt>
                <c:pt idx="110">
                  <c:v>0.151</c:v>
                </c:pt>
                <c:pt idx="111">
                  <c:v>0.14899999999999999</c:v>
                </c:pt>
                <c:pt idx="112">
                  <c:v>0.14599999999999999</c:v>
                </c:pt>
                <c:pt idx="113">
                  <c:v>0.14099999999999999</c:v>
                </c:pt>
                <c:pt idx="114">
                  <c:v>0.13600000000000001</c:v>
                </c:pt>
                <c:pt idx="115">
                  <c:v>0.13700000000000001</c:v>
                </c:pt>
                <c:pt idx="116">
                  <c:v>0.13400000000000001</c:v>
                </c:pt>
                <c:pt idx="117">
                  <c:v>0.13100000000000001</c:v>
                </c:pt>
                <c:pt idx="118">
                  <c:v>0.129</c:v>
                </c:pt>
                <c:pt idx="119">
                  <c:v>0.127</c:v>
                </c:pt>
                <c:pt idx="120">
                  <c:v>0.125</c:v>
                </c:pt>
                <c:pt idx="121">
                  <c:v>0.124</c:v>
                </c:pt>
                <c:pt idx="122">
                  <c:v>0.125</c:v>
                </c:pt>
                <c:pt idx="123">
                  <c:v>0.123</c:v>
                </c:pt>
                <c:pt idx="124">
                  <c:v>0.121</c:v>
                </c:pt>
                <c:pt idx="125">
                  <c:v>0.121</c:v>
                </c:pt>
              </c:numCache>
            </c:numRef>
          </c:val>
          <c:smooth val="0"/>
        </c:ser>
        <c:ser>
          <c:idx val="2"/>
          <c:order val="2"/>
          <c:tx>
            <c:v>Fitted</c:v>
          </c:tx>
          <c:spPr>
            <a:ln w="28575" cap="rnd">
              <a:solidFill>
                <a:schemeClr val="accent2"/>
              </a:solidFill>
              <a:round/>
            </a:ln>
            <a:effectLst/>
          </c:spPr>
          <c:marker>
            <c:symbol val="none"/>
          </c:marker>
          <c:val>
            <c:numRef>
              <c:f>'NDVINigerChart1 (2)'!$C$8:$C$133</c:f>
              <c:numCache>
                <c:formatCode>General</c:formatCode>
                <c:ptCount val="126"/>
                <c:pt idx="0">
                  <c:v>0.112</c:v>
                </c:pt>
                <c:pt idx="1">
                  <c:v>0.113</c:v>
                </c:pt>
                <c:pt idx="2">
                  <c:v>0.114</c:v>
                </c:pt>
                <c:pt idx="3">
                  <c:v>0.11600000000000001</c:v>
                </c:pt>
                <c:pt idx="4">
                  <c:v>0.11700000000000001</c:v>
                </c:pt>
                <c:pt idx="5">
                  <c:v>0.11899999999999999</c:v>
                </c:pt>
                <c:pt idx="6">
                  <c:v>0.121</c:v>
                </c:pt>
                <c:pt idx="7">
                  <c:v>0.123</c:v>
                </c:pt>
                <c:pt idx="8">
                  <c:v>0.125</c:v>
                </c:pt>
                <c:pt idx="9">
                  <c:v>0.127</c:v>
                </c:pt>
                <c:pt idx="10">
                  <c:v>0.129</c:v>
                </c:pt>
                <c:pt idx="11">
                  <c:v>0.13100000000000001</c:v>
                </c:pt>
                <c:pt idx="12">
                  <c:v>0.13300000000000001</c:v>
                </c:pt>
                <c:pt idx="13">
                  <c:v>0.13500000000000001</c:v>
                </c:pt>
                <c:pt idx="14">
                  <c:v>0.13600000000000001</c:v>
                </c:pt>
                <c:pt idx="15">
                  <c:v>0.13800000000000001</c:v>
                </c:pt>
                <c:pt idx="16">
                  <c:v>0.13900000000000001</c:v>
                </c:pt>
                <c:pt idx="17">
                  <c:v>0.14000000000000001</c:v>
                </c:pt>
                <c:pt idx="18">
                  <c:v>0.14000000000000001</c:v>
                </c:pt>
                <c:pt idx="19">
                  <c:v>0.14099999999999999</c:v>
                </c:pt>
                <c:pt idx="20">
                  <c:v>0.14099999999999999</c:v>
                </c:pt>
                <c:pt idx="21">
                  <c:v>0.14099999999999999</c:v>
                </c:pt>
                <c:pt idx="22">
                  <c:v>0.14000000000000001</c:v>
                </c:pt>
                <c:pt idx="23">
                  <c:v>0.14000000000000001</c:v>
                </c:pt>
                <c:pt idx="24">
                  <c:v>0.13900000000000001</c:v>
                </c:pt>
                <c:pt idx="25">
                  <c:v>0.13700000000000001</c:v>
                </c:pt>
                <c:pt idx="26">
                  <c:v>0.13600000000000001</c:v>
                </c:pt>
                <c:pt idx="27">
                  <c:v>0.13400000000000001</c:v>
                </c:pt>
                <c:pt idx="28">
                  <c:v>0.13200000000000001</c:v>
                </c:pt>
                <c:pt idx="29">
                  <c:v>0.13100000000000001</c:v>
                </c:pt>
                <c:pt idx="30">
                  <c:v>0.129</c:v>
                </c:pt>
                <c:pt idx="31">
                  <c:v>0.127</c:v>
                </c:pt>
                <c:pt idx="32">
                  <c:v>0.124</c:v>
                </c:pt>
                <c:pt idx="33">
                  <c:v>0.122</c:v>
                </c:pt>
                <c:pt idx="34">
                  <c:v>0.121</c:v>
                </c:pt>
                <c:pt idx="35">
                  <c:v>0.11899999999999999</c:v>
                </c:pt>
                <c:pt idx="36">
                  <c:v>0.11700000000000001</c:v>
                </c:pt>
                <c:pt idx="37">
                  <c:v>0.11600000000000001</c:v>
                </c:pt>
                <c:pt idx="38">
                  <c:v>0.114</c:v>
                </c:pt>
                <c:pt idx="39">
                  <c:v>0.113</c:v>
                </c:pt>
                <c:pt idx="40">
                  <c:v>0.112</c:v>
                </c:pt>
                <c:pt idx="41">
                  <c:v>0.111</c:v>
                </c:pt>
                <c:pt idx="42">
                  <c:v>0.111</c:v>
                </c:pt>
                <c:pt idx="43">
                  <c:v>0.111</c:v>
                </c:pt>
                <c:pt idx="44">
                  <c:v>0.111</c:v>
                </c:pt>
                <c:pt idx="45">
                  <c:v>0.112</c:v>
                </c:pt>
                <c:pt idx="46">
                  <c:v>0.112</c:v>
                </c:pt>
                <c:pt idx="47">
                  <c:v>0.113</c:v>
                </c:pt>
                <c:pt idx="48">
                  <c:v>0.114</c:v>
                </c:pt>
                <c:pt idx="49">
                  <c:v>0.11600000000000001</c:v>
                </c:pt>
                <c:pt idx="50">
                  <c:v>0.11700000000000001</c:v>
                </c:pt>
                <c:pt idx="51">
                  <c:v>0.11899999999999999</c:v>
                </c:pt>
                <c:pt idx="52">
                  <c:v>0.121</c:v>
                </c:pt>
                <c:pt idx="53">
                  <c:v>0.123</c:v>
                </c:pt>
                <c:pt idx="54">
                  <c:v>0.125</c:v>
                </c:pt>
                <c:pt idx="55">
                  <c:v>0.127</c:v>
                </c:pt>
                <c:pt idx="56">
                  <c:v>0.129</c:v>
                </c:pt>
                <c:pt idx="57">
                  <c:v>0.13100000000000001</c:v>
                </c:pt>
                <c:pt idx="58">
                  <c:v>0.13300000000000001</c:v>
                </c:pt>
                <c:pt idx="59">
                  <c:v>0.13500000000000001</c:v>
                </c:pt>
                <c:pt idx="60">
                  <c:v>0.13600000000000001</c:v>
                </c:pt>
                <c:pt idx="61">
                  <c:v>0.13800000000000001</c:v>
                </c:pt>
                <c:pt idx="62">
                  <c:v>0.13900000000000001</c:v>
                </c:pt>
                <c:pt idx="63">
                  <c:v>0.14000000000000001</c:v>
                </c:pt>
                <c:pt idx="64">
                  <c:v>0.14000000000000001</c:v>
                </c:pt>
                <c:pt idx="65">
                  <c:v>0.14099999999999999</c:v>
                </c:pt>
                <c:pt idx="66">
                  <c:v>0.14099999999999999</c:v>
                </c:pt>
                <c:pt idx="67">
                  <c:v>0.14099999999999999</c:v>
                </c:pt>
                <c:pt idx="68">
                  <c:v>0.14000000000000001</c:v>
                </c:pt>
                <c:pt idx="69">
                  <c:v>0.13900000000000001</c:v>
                </c:pt>
                <c:pt idx="70">
                  <c:v>0.13800000000000001</c:v>
                </c:pt>
                <c:pt idx="71">
                  <c:v>0.13700000000000001</c:v>
                </c:pt>
                <c:pt idx="72">
                  <c:v>0.13600000000000001</c:v>
                </c:pt>
                <c:pt idx="73">
                  <c:v>0.13400000000000001</c:v>
                </c:pt>
                <c:pt idx="74">
                  <c:v>0.13200000000000001</c:v>
                </c:pt>
                <c:pt idx="75">
                  <c:v>0.13</c:v>
                </c:pt>
                <c:pt idx="76">
                  <c:v>0.128</c:v>
                </c:pt>
                <c:pt idx="77">
                  <c:v>0.126</c:v>
                </c:pt>
                <c:pt idx="78">
                  <c:v>0.124</c:v>
                </c:pt>
                <c:pt idx="79">
                  <c:v>0.122</c:v>
                </c:pt>
                <c:pt idx="80">
                  <c:v>0.121</c:v>
                </c:pt>
                <c:pt idx="81">
                  <c:v>0.11899999999999999</c:v>
                </c:pt>
                <c:pt idx="82">
                  <c:v>0.11700000000000001</c:v>
                </c:pt>
                <c:pt idx="83">
                  <c:v>0.11600000000000001</c:v>
                </c:pt>
                <c:pt idx="84">
                  <c:v>0.114</c:v>
                </c:pt>
                <c:pt idx="85">
                  <c:v>0.113</c:v>
                </c:pt>
                <c:pt idx="86">
                  <c:v>0.112</c:v>
                </c:pt>
                <c:pt idx="87">
                  <c:v>0.111</c:v>
                </c:pt>
                <c:pt idx="88">
                  <c:v>0.111</c:v>
                </c:pt>
                <c:pt idx="89">
                  <c:v>0.111</c:v>
                </c:pt>
                <c:pt idx="90">
                  <c:v>0.111</c:v>
                </c:pt>
                <c:pt idx="91">
                  <c:v>0.111</c:v>
                </c:pt>
                <c:pt idx="92">
                  <c:v>0.112</c:v>
                </c:pt>
                <c:pt idx="93">
                  <c:v>0.113</c:v>
                </c:pt>
                <c:pt idx="94">
                  <c:v>0.114</c:v>
                </c:pt>
                <c:pt idx="95">
                  <c:v>0.11600000000000001</c:v>
                </c:pt>
                <c:pt idx="96">
                  <c:v>0.11700000000000001</c:v>
                </c:pt>
                <c:pt idx="97">
                  <c:v>0.11899999999999999</c:v>
                </c:pt>
                <c:pt idx="98">
                  <c:v>0.121</c:v>
                </c:pt>
                <c:pt idx="99">
                  <c:v>0.123</c:v>
                </c:pt>
                <c:pt idx="100">
                  <c:v>0.125</c:v>
                </c:pt>
                <c:pt idx="101">
                  <c:v>0.127</c:v>
                </c:pt>
                <c:pt idx="102">
                  <c:v>0.129</c:v>
                </c:pt>
                <c:pt idx="103">
                  <c:v>0.13100000000000001</c:v>
                </c:pt>
                <c:pt idx="104">
                  <c:v>0.13300000000000001</c:v>
                </c:pt>
                <c:pt idx="105">
                  <c:v>0.13500000000000001</c:v>
                </c:pt>
                <c:pt idx="106">
                  <c:v>0.13600000000000001</c:v>
                </c:pt>
                <c:pt idx="107">
                  <c:v>0.13800000000000001</c:v>
                </c:pt>
                <c:pt idx="108">
                  <c:v>0.13900000000000001</c:v>
                </c:pt>
                <c:pt idx="109">
                  <c:v>0.14000000000000001</c:v>
                </c:pt>
                <c:pt idx="110">
                  <c:v>0.14000000000000001</c:v>
                </c:pt>
                <c:pt idx="111">
                  <c:v>0.14099999999999999</c:v>
                </c:pt>
                <c:pt idx="112">
                  <c:v>0.14099999999999999</c:v>
                </c:pt>
                <c:pt idx="113">
                  <c:v>0.14099999999999999</c:v>
                </c:pt>
                <c:pt idx="114">
                  <c:v>0.14000000000000001</c:v>
                </c:pt>
                <c:pt idx="115">
                  <c:v>0.14000000000000001</c:v>
                </c:pt>
                <c:pt idx="116">
                  <c:v>0.13900000000000001</c:v>
                </c:pt>
                <c:pt idx="117">
                  <c:v>0.13700000000000001</c:v>
                </c:pt>
                <c:pt idx="118">
                  <c:v>0.13600000000000001</c:v>
                </c:pt>
                <c:pt idx="119">
                  <c:v>0.13400000000000001</c:v>
                </c:pt>
                <c:pt idx="120">
                  <c:v>0.13200000000000001</c:v>
                </c:pt>
                <c:pt idx="121">
                  <c:v>0.13</c:v>
                </c:pt>
                <c:pt idx="122">
                  <c:v>0.128</c:v>
                </c:pt>
                <c:pt idx="123">
                  <c:v>0.126</c:v>
                </c:pt>
                <c:pt idx="124">
                  <c:v>0.124</c:v>
                </c:pt>
                <c:pt idx="125">
                  <c:v>0.122</c:v>
                </c:pt>
              </c:numCache>
            </c:numRef>
          </c:val>
          <c:smooth val="0"/>
        </c:ser>
        <c:dLbls>
          <c:showLegendKey val="0"/>
          <c:showVal val="0"/>
          <c:showCatName val="0"/>
          <c:showSerName val="0"/>
          <c:showPercent val="0"/>
          <c:showBubbleSize val="0"/>
        </c:dLbls>
        <c:marker val="1"/>
        <c:smooth val="0"/>
        <c:axId val="562410920"/>
        <c:axId val="562408176"/>
      </c:lineChart>
      <c:dateAx>
        <c:axId val="562410920"/>
        <c:scaling>
          <c:orientation val="minMax"/>
        </c:scaling>
        <c:delete val="1"/>
        <c:axPos val="b"/>
        <c:numFmt formatCode="m/d/yyyy" sourceLinked="1"/>
        <c:majorTickMark val="out"/>
        <c:minorTickMark val="none"/>
        <c:tickLblPos val="nextTo"/>
        <c:crossAx val="562408176"/>
        <c:crosses val="autoZero"/>
        <c:auto val="1"/>
        <c:lblOffset val="100"/>
        <c:baseTimeUnit val="days"/>
        <c:majorUnit val="1"/>
        <c:majorTimeUnit val="years"/>
        <c:minorUnit val="3"/>
        <c:minorTimeUnit val="months"/>
      </c:dateAx>
      <c:valAx>
        <c:axId val="5624081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62410920"/>
        <c:crosses val="autoZero"/>
        <c:crossBetween val="between"/>
      </c:valAx>
      <c:valAx>
        <c:axId val="562409744"/>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76478344"/>
        <c:crosses val="max"/>
        <c:crossBetween val="between"/>
      </c:valAx>
      <c:dateAx>
        <c:axId val="276478344"/>
        <c:scaling>
          <c:orientation val="minMax"/>
        </c:scaling>
        <c:delete val="1"/>
        <c:axPos val="b"/>
        <c:numFmt formatCode="m/d/yyyy" sourceLinked="1"/>
        <c:majorTickMark val="out"/>
        <c:minorTickMark val="none"/>
        <c:tickLblPos val="nextTo"/>
        <c:crossAx val="562409744"/>
        <c:crosses val="autoZero"/>
        <c:auto val="1"/>
        <c:lblOffset val="100"/>
        <c:baseTimeUnit val="days"/>
      </c:date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0551F6-EE6B-48C5-A43A-C7EC1BD5F541}" type="datetimeFigureOut">
              <a:rPr lang="en-US" smtClean="0"/>
              <a:t>8/15/2017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28FD7A-8741-478D-8671-F6E4624C3B84}" type="slidenum">
              <a:rPr lang="en-US" smtClean="0"/>
              <a:t>‹#›</a:t>
            </a:fld>
            <a:endParaRPr lang="en-US"/>
          </a:p>
        </p:txBody>
      </p:sp>
    </p:spTree>
    <p:extLst>
      <p:ext uri="{BB962C8B-B14F-4D97-AF65-F5344CB8AC3E}">
        <p14:creationId xmlns:p14="http://schemas.microsoft.com/office/powerpoint/2010/main" val="4067573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10F9C2-AEC2-40AC-908E-7B015EE0924C}" type="datetimeFigureOut">
              <a:rPr lang="en-US" smtClean="0"/>
              <a:t>8/15/2017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35C12C-436B-478B-9EA8-7D7AB2695871}" type="slidenum">
              <a:rPr lang="en-US" smtClean="0"/>
              <a:t>‹#›</a:t>
            </a:fld>
            <a:endParaRPr lang="en-US"/>
          </a:p>
        </p:txBody>
      </p:sp>
    </p:spTree>
    <p:extLst>
      <p:ext uri="{BB962C8B-B14F-4D97-AF65-F5344CB8AC3E}">
        <p14:creationId xmlns:p14="http://schemas.microsoft.com/office/powerpoint/2010/main" val="2509195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“Hi,</a:t>
            </a:r>
            <a:r>
              <a:rPr lang="en-US" sz="1200" baseline="0" dirty="0" smtClean="0">
                <a:solidFill>
                  <a:srgbClr val="FF0000"/>
                </a:solidFill>
              </a:rPr>
              <a:t> we are the NASA DEVELOP Niger Water Resources team. I’m Jared, the team lead for this project. I’m currently pursuing my masters in </a:t>
            </a:r>
            <a:r>
              <a:rPr lang="en-US" sz="1200" b="0" baseline="0" dirty="0" smtClean="0">
                <a:solidFill>
                  <a:srgbClr val="FF0000"/>
                </a:solidFill>
              </a:rPr>
              <a:t>Environmental Biology </a:t>
            </a:r>
            <a:r>
              <a:rPr lang="en-US" sz="1200" baseline="0" dirty="0" smtClean="0">
                <a:solidFill>
                  <a:srgbClr val="FF0000"/>
                </a:solidFill>
              </a:rPr>
              <a:t>at Hood College.”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rgbClr val="FF0000"/>
                </a:solidFill>
              </a:rPr>
              <a:t>“Hi, my name is </a:t>
            </a:r>
            <a:r>
              <a:rPr lang="en-US" sz="1200" baseline="0" dirty="0" err="1" smtClean="0">
                <a:solidFill>
                  <a:srgbClr val="FF0000"/>
                </a:solidFill>
              </a:rPr>
              <a:t>Didi</a:t>
            </a:r>
            <a:r>
              <a:rPr lang="en-US" sz="1200" baseline="0" dirty="0" smtClean="0">
                <a:solidFill>
                  <a:srgbClr val="FF0000"/>
                </a:solidFill>
              </a:rPr>
              <a:t>. I’m pursuing my PhD in environmental anthropology and remote sensing at the University of Chicago.”</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rgbClr val="FF0000"/>
                </a:solidFill>
              </a:rPr>
              <a:t>“Hi, my name is Alison. I am about to start a PhD in </a:t>
            </a:r>
            <a:r>
              <a:rPr lang="en-US" sz="1200" b="0" baseline="0" dirty="0" smtClean="0">
                <a:solidFill>
                  <a:srgbClr val="FF0000"/>
                </a:solidFill>
              </a:rPr>
              <a:t>Geographical Sciences</a:t>
            </a:r>
            <a:r>
              <a:rPr lang="en-US" sz="1200" b="1" baseline="0" dirty="0" smtClean="0">
                <a:solidFill>
                  <a:srgbClr val="FF0000"/>
                </a:solidFill>
              </a:rPr>
              <a:t> </a:t>
            </a:r>
            <a:r>
              <a:rPr lang="en-US" sz="1200" b="0" baseline="0" dirty="0" smtClean="0">
                <a:solidFill>
                  <a:srgbClr val="FF0000"/>
                </a:solidFill>
              </a:rPr>
              <a:t>at the University of Maryland. Ryan, who could not join us today, is </a:t>
            </a:r>
            <a:r>
              <a:rPr lang="en-US" sz="1200" baseline="0" dirty="0" smtClean="0">
                <a:solidFill>
                  <a:srgbClr val="FF0000"/>
                </a:solidFill>
              </a:rPr>
              <a:t>pursuing my masters in geography at Towson University.”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baseline="0" dirty="0" smtClean="0">
              <a:solidFill>
                <a:srgbClr val="FF0000"/>
              </a:solidFill>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978955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While a variety of datasets are relevant to humanitarian aid, few are spatial and up to date. Here we incorporated administrative boundaries and human population density for reference. To give further insights into the regional dynamics, we included the agricultural zones, demographic information, malaria infection rates, and armed conflict events.  </a:t>
            </a:r>
          </a:p>
          <a:p>
            <a:endParaRPr lang="en-US" baseline="0" dirty="0" smtClean="0"/>
          </a:p>
          <a:p>
            <a:r>
              <a:rPr lang="en-US" baseline="0" dirty="0" smtClean="0"/>
              <a:t>Image credit: Jamie Favors, NASA</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10</a:t>
            </a:fld>
            <a:endParaRPr lang="en-US"/>
          </a:p>
        </p:txBody>
      </p:sp>
    </p:spTree>
    <p:extLst>
      <p:ext uri="{BB962C8B-B14F-4D97-AF65-F5344CB8AC3E}">
        <p14:creationId xmlns:p14="http://schemas.microsoft.com/office/powerpoint/2010/main" val="1106238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s inconsistent seasons present major challenges to the dominant livelihoods in Niger, we decided to perform a seasonal trend analysis to better understand the changing phenology. We used Terra MODIS NDVI to perform a harmonic trend analysis in both </a:t>
            </a:r>
            <a:r>
              <a:rPr lang="en-US" baseline="0" dirty="0" err="1" smtClean="0"/>
              <a:t>TerrSet</a:t>
            </a:r>
            <a:r>
              <a:rPr lang="en-US" baseline="0" dirty="0" smtClean="0"/>
              <a:t> and Google Earth Engine to learn how season start dates, length, and intensity are changing since 2001. While some areas are experiencing little change, other areas are having shorter, more intense seasons.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11</a:t>
            </a:fld>
            <a:endParaRPr lang="en-US"/>
          </a:p>
        </p:txBody>
      </p:sp>
    </p:spTree>
    <p:extLst>
      <p:ext uri="{BB962C8B-B14F-4D97-AF65-F5344CB8AC3E}">
        <p14:creationId xmlns:p14="http://schemas.microsoft.com/office/powerpoint/2010/main" val="10448680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are providing a first look at the tool.</a:t>
            </a:r>
            <a:r>
              <a:rPr lang="en-US" baseline="0" dirty="0" smtClean="0"/>
              <a:t> Notice that there are instructions to orient the user, a simple date selector for viewing dynamic variables, and easy to navigate layers and legends. We were intentionally trying to maximize the usability of the tool so that both scientists and aid workers can utilize all of the functions. </a:t>
            </a:r>
          </a:p>
          <a:p>
            <a:endParaRPr lang="en-US" baseline="0" dirty="0" smtClean="0"/>
          </a:p>
          <a:p>
            <a:r>
              <a:rPr lang="en-US" baseline="0" dirty="0" smtClean="0"/>
              <a:t>We have also included information on each of the data layers included such as source, resolution, and date.</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12</a:t>
            </a:fld>
            <a:endParaRPr lang="en-US"/>
          </a:p>
        </p:txBody>
      </p:sp>
    </p:spTree>
    <p:extLst>
      <p:ext uri="{BB962C8B-B14F-4D97-AF65-F5344CB8AC3E}">
        <p14:creationId xmlns:p14="http://schemas.microsoft.com/office/powerpoint/2010/main" val="19784839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a:t>
            </a:r>
            <a:r>
              <a:rPr lang="en-US" baseline="0" dirty="0" smtClean="0"/>
              <a:t> no single analysis is able to identify the relationships between all these variables, we have created a tool to allow Mercy Corps to visualize multiple shocks and stressors within Niger. This will aid their planning efforts and enhance their understanding of the region.  </a:t>
            </a:r>
            <a:endParaRPr lang="en-US" dirty="0" smtClean="0"/>
          </a:p>
          <a:p>
            <a:endParaRPr lang="en-US" dirty="0" smtClean="0"/>
          </a:p>
          <a:p>
            <a:r>
              <a:rPr lang="en-US" dirty="0" smtClean="0"/>
              <a:t>Image</a:t>
            </a:r>
            <a:r>
              <a:rPr lang="en-US" baseline="0" dirty="0" smtClean="0"/>
              <a:t> created by Jared Tomlin</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13</a:t>
            </a:fld>
            <a:endParaRPr lang="en-US"/>
          </a:p>
        </p:txBody>
      </p:sp>
    </p:spTree>
    <p:extLst>
      <p:ext uri="{BB962C8B-B14F-4D97-AF65-F5344CB8AC3E}">
        <p14:creationId xmlns:p14="http://schemas.microsoft.com/office/powerpoint/2010/main" val="188193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Considering</a:t>
            </a:r>
            <a:r>
              <a:rPr lang="en-US" baseline="0" dirty="0" smtClean="0"/>
              <a:t> that TRMM and GPM are calibrated to tropical areas, where rainfall is most prevalent, precipitation data for a semi-arid place like Niger might be less accurate.  Few datasets are calibrated to such extreme conditions as Niger has some of the hottest and driest inhabited areas in the world. </a:t>
            </a:r>
          </a:p>
          <a:p>
            <a:endParaRPr lang="en-US" baseline="0" dirty="0" smtClean="0"/>
          </a:p>
          <a:p>
            <a:r>
              <a:rPr lang="en-US" dirty="0" smtClean="0"/>
              <a:t>Image: https://eoimages.gsfc.nasa.gov/images/imagerecords/1000/1017/trmm_3year.jpg</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14</a:t>
            </a:fld>
            <a:endParaRPr lang="en-US"/>
          </a:p>
        </p:txBody>
      </p:sp>
    </p:spTree>
    <p:extLst>
      <p:ext uri="{BB962C8B-B14F-4D97-AF65-F5344CB8AC3E}">
        <p14:creationId xmlns:p14="http://schemas.microsoft.com/office/powerpoint/2010/main" val="3156311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Google Earth Engine is capable</a:t>
            </a:r>
            <a:r>
              <a:rPr lang="en-US" baseline="0" dirty="0" smtClean="0"/>
              <a:t> of running complex analyses and hosting small amounts of user data, it is not designed as a stand alone user interface.  We hope to create a Google App which would serve as a more user friendly dashboard that is accessible to the public and is tied to a </a:t>
            </a:r>
            <a:r>
              <a:rPr lang="en-US" baseline="0" dirty="0" err="1" smtClean="0"/>
              <a:t>geoserver</a:t>
            </a:r>
            <a:r>
              <a:rPr lang="en-US" baseline="0" dirty="0" smtClean="0"/>
              <a:t> that can host larger amounts of data such as GRACE groundwater models. </a:t>
            </a:r>
          </a:p>
          <a:p>
            <a:endParaRPr lang="en-US" baseline="0" dirty="0" smtClean="0"/>
          </a:p>
          <a:p>
            <a:r>
              <a:rPr lang="en-US" baseline="0" dirty="0" smtClean="0"/>
              <a:t>Image: https://trendy-lights-dot-ee-demos.appspot.com/</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15</a:t>
            </a:fld>
            <a:endParaRPr lang="en-US"/>
          </a:p>
        </p:txBody>
      </p:sp>
    </p:spTree>
    <p:extLst>
      <p:ext uri="{BB962C8B-B14F-4D97-AF65-F5344CB8AC3E}">
        <p14:creationId xmlns:p14="http://schemas.microsoft.com/office/powerpoint/2010/main" val="2485067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the NASA and Mercy Corps partnership continues,</a:t>
            </a:r>
            <a:r>
              <a:rPr lang="en-US" baseline="0" dirty="0" smtClean="0"/>
              <a:t> teams of scientists here at Goddard Space Flight Center are working to model GRACE groundwater and land cover change. The Google Earth Engine tool is currently designed to allow integration of these datasets as they become available.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These teams have focused initially on Niger and plan to expand the study area to cover all countries that Mercy Corps works currently works in.</a:t>
            </a:r>
          </a:p>
          <a:p>
            <a:endParaRPr lang="en-US" baseline="0" dirty="0" smtClean="0"/>
          </a:p>
        </p:txBody>
      </p:sp>
      <p:sp>
        <p:nvSpPr>
          <p:cNvPr id="4" name="Slide Number Placeholder 3"/>
          <p:cNvSpPr>
            <a:spLocks noGrp="1"/>
          </p:cNvSpPr>
          <p:nvPr>
            <p:ph type="sldNum" sz="quarter" idx="10"/>
          </p:nvPr>
        </p:nvSpPr>
        <p:spPr/>
        <p:txBody>
          <a:bodyPr/>
          <a:lstStyle/>
          <a:p>
            <a:fld id="{0535C12C-436B-478B-9EA8-7D7AB2695871}" type="slidenum">
              <a:rPr lang="en-US" smtClean="0"/>
              <a:t>16</a:t>
            </a:fld>
            <a:endParaRPr lang="en-US"/>
          </a:p>
        </p:txBody>
      </p:sp>
    </p:spTree>
    <p:extLst>
      <p:ext uri="{BB962C8B-B14F-4D97-AF65-F5344CB8AC3E}">
        <p14:creationId xmlns:p14="http://schemas.microsoft.com/office/powerpoint/2010/main" val="38268228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Another future endeavor is the creation of a Raspberry Pi based portable computing unit and </a:t>
            </a:r>
            <a:r>
              <a:rPr lang="en-US" baseline="0" dirty="0" err="1" smtClean="0"/>
              <a:t>geoserver</a:t>
            </a:r>
            <a:r>
              <a:rPr lang="en-US" baseline="0" dirty="0" smtClean="0"/>
              <a:t>. This technology would allow field teams the ability to both view and analyze data while disconnected from the internet. </a:t>
            </a:r>
          </a:p>
          <a:p>
            <a:endParaRPr lang="en-US" baseline="0" dirty="0" smtClean="0"/>
          </a:p>
          <a:p>
            <a:r>
              <a:rPr lang="en-US" baseline="0" dirty="0" smtClean="0"/>
              <a:t>Lastly, our main hope is that the type of information we produce and the technology we create is delivered directly to individuals on the community level. </a:t>
            </a:r>
          </a:p>
          <a:p>
            <a:endParaRPr lang="en-US" baseline="0" dirty="0" smtClean="0"/>
          </a:p>
          <a:p>
            <a:r>
              <a:rPr lang="en-US" baseline="0" dirty="0" smtClean="0"/>
              <a:t>Image: https://cdn-shop.adafruit.com/970x728/3055-08.jpg</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17</a:t>
            </a:fld>
            <a:endParaRPr lang="en-US"/>
          </a:p>
        </p:txBody>
      </p:sp>
    </p:spTree>
    <p:extLst>
      <p:ext uri="{BB962C8B-B14F-4D97-AF65-F5344CB8AC3E}">
        <p14:creationId xmlns:p14="http://schemas.microsoft.com/office/powerpoint/2010/main" val="24225617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would</a:t>
            </a:r>
            <a:r>
              <a:rPr lang="en-US" baseline="0" dirty="0" smtClean="0"/>
              <a:t> like to thank </a:t>
            </a:r>
            <a:r>
              <a:rPr lang="en-US" baseline="0" dirty="0" err="1" smtClean="0"/>
              <a:t>Théo</a:t>
            </a:r>
            <a:r>
              <a:rPr lang="en-US" baseline="0" dirty="0" smtClean="0"/>
              <a:t>, Kate, Sandrine, David and Eliot from Mercy Corps for their outstanding support and guidance. We would also like to thank Jamie Favors, Dr. </a:t>
            </a:r>
            <a:r>
              <a:rPr lang="en-US" baseline="0" dirty="0" err="1" smtClean="0"/>
              <a:t>Bolten</a:t>
            </a:r>
            <a:r>
              <a:rPr lang="en-US" baseline="0" dirty="0" smtClean="0"/>
              <a:t>, Dr. Ross, Dr. </a:t>
            </a:r>
            <a:r>
              <a:rPr lang="en-US" baseline="0" dirty="0" err="1" smtClean="0"/>
              <a:t>Policelli</a:t>
            </a:r>
            <a:r>
              <a:rPr lang="en-US" baseline="0" dirty="0" smtClean="0"/>
              <a:t>, Dr. De </a:t>
            </a:r>
            <a:r>
              <a:rPr lang="en-US" baseline="0" dirty="0" err="1" smtClean="0"/>
              <a:t>Colstoun</a:t>
            </a:r>
            <a:r>
              <a:rPr lang="en-US" baseline="0" dirty="0" smtClean="0"/>
              <a:t>, and Dr. Green from NASA for their advising throughout the duration of this project. </a:t>
            </a:r>
          </a:p>
          <a:p>
            <a:endParaRPr lang="en-US" baseline="0" dirty="0" smtClean="0"/>
          </a:p>
          <a:p>
            <a:r>
              <a:rPr lang="en-US" baseline="0" dirty="0" smtClean="0"/>
              <a:t>Image credit: Sean McCartney, NASA DEVELOP</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18</a:t>
            </a:fld>
            <a:endParaRPr lang="en-US"/>
          </a:p>
        </p:txBody>
      </p:sp>
    </p:spTree>
    <p:extLst>
      <p:ext uri="{BB962C8B-B14F-4D97-AF65-F5344CB8AC3E}">
        <p14:creationId xmlns:p14="http://schemas.microsoft.com/office/powerpoint/2010/main" val="1319026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project</a:t>
            </a:r>
            <a:r>
              <a:rPr lang="en-US" baseline="0" dirty="0" smtClean="0"/>
              <a:t> grew out of the current NASA and Mercy Corps partnership which has been focused on integrating NASA Earth observations into Mercy Corps decision making process. </a:t>
            </a:r>
            <a:r>
              <a:rPr lang="en-US" dirty="0" smtClean="0"/>
              <a:t>Mercy</a:t>
            </a:r>
            <a:r>
              <a:rPr lang="en-US" baseline="0" dirty="0" smtClean="0"/>
              <a:t> Corps is a humanitarian aid agency founded in 1979 and currently operating in more than 40 countries. They evaluate communities through what is termed Strategic Resilience Assessment Process, or STRESS. By understanding a the shocks and stressors that a community faces, they are  better able to connect people to necessary resources. </a:t>
            </a:r>
          </a:p>
          <a:p>
            <a:endParaRPr lang="en-US" baseline="0" dirty="0" smtClean="0"/>
          </a:p>
          <a:p>
            <a:r>
              <a:rPr lang="en-US" baseline="0" dirty="0" smtClean="0"/>
              <a:t>Images</a:t>
            </a:r>
          </a:p>
          <a:p>
            <a:r>
              <a:rPr lang="en-US" baseline="0" dirty="0" smtClean="0"/>
              <a:t>Top: https://www.mercycorps.org/sites/default/files/niger-201402-ssheridan-1761_0.JPG</a:t>
            </a:r>
          </a:p>
          <a:p>
            <a:r>
              <a:rPr lang="en-US" baseline="0" dirty="0" smtClean="0"/>
              <a:t>Bottom: https://www.mercycorps.org/sites/default/files/styles/slideshow/public/niger-201402-ssheridan-0890.JPG</a:t>
            </a:r>
          </a:p>
          <a:p>
            <a:endParaRPr lang="en-US" baseline="0" dirty="0" smtClean="0"/>
          </a:p>
        </p:txBody>
      </p:sp>
      <p:sp>
        <p:nvSpPr>
          <p:cNvPr id="4" name="Slide Number Placeholder 3"/>
          <p:cNvSpPr>
            <a:spLocks noGrp="1"/>
          </p:cNvSpPr>
          <p:nvPr>
            <p:ph type="sldNum" sz="quarter" idx="10"/>
          </p:nvPr>
        </p:nvSpPr>
        <p:spPr/>
        <p:txBody>
          <a:bodyPr/>
          <a:lstStyle/>
          <a:p>
            <a:fld id="{0535C12C-436B-478B-9EA8-7D7AB2695871}" type="slidenum">
              <a:rPr lang="en-US" smtClean="0"/>
              <a:t>2</a:t>
            </a:fld>
            <a:endParaRPr lang="en-US"/>
          </a:p>
        </p:txBody>
      </p:sp>
    </p:spTree>
    <p:extLst>
      <p:ext uri="{BB962C8B-B14F-4D97-AF65-F5344CB8AC3E}">
        <p14:creationId xmlns:p14="http://schemas.microsoft.com/office/powerpoint/2010/main" val="795855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an</a:t>
            </a:r>
            <a:r>
              <a:rPr lang="en-US" baseline="0" dirty="0" smtClean="0"/>
              <a:t> example of how various Earth observations can be useful to the STRESS process, we focused on a large country, Niger. At roughly twice the size of Texas, Niger is made up of two major landscapes: the Sahara Desert and an arid climate called Sahel. Within the Sahel there are two agricultural zones: </a:t>
            </a:r>
            <a:r>
              <a:rPr lang="en-US" baseline="0" dirty="0" err="1" smtClean="0"/>
              <a:t>postoral</a:t>
            </a:r>
            <a:r>
              <a:rPr lang="en-US" baseline="0" dirty="0" smtClean="0"/>
              <a:t> and </a:t>
            </a:r>
            <a:r>
              <a:rPr lang="en-US" baseline="0" dirty="0" err="1" smtClean="0"/>
              <a:t>agropastoral</a:t>
            </a:r>
            <a:r>
              <a:rPr lang="en-US" baseline="0" dirty="0" smtClean="0"/>
              <a:t>. The predominant livelihoods are correspondingly herders and farmers. </a:t>
            </a:r>
          </a:p>
        </p:txBody>
      </p:sp>
      <p:sp>
        <p:nvSpPr>
          <p:cNvPr id="4" name="Slide Number Placeholder 3"/>
          <p:cNvSpPr>
            <a:spLocks noGrp="1"/>
          </p:cNvSpPr>
          <p:nvPr>
            <p:ph type="sldNum" sz="quarter" idx="10"/>
          </p:nvPr>
        </p:nvSpPr>
        <p:spPr/>
        <p:txBody>
          <a:bodyPr/>
          <a:lstStyle/>
          <a:p>
            <a:fld id="{0535C12C-436B-478B-9EA8-7D7AB2695871}" type="slidenum">
              <a:rPr lang="en-US" smtClean="0"/>
              <a:t>3</a:t>
            </a:fld>
            <a:endParaRPr lang="en-US"/>
          </a:p>
        </p:txBody>
      </p:sp>
    </p:spTree>
    <p:extLst>
      <p:ext uri="{BB962C8B-B14F-4D97-AF65-F5344CB8AC3E}">
        <p14:creationId xmlns:p14="http://schemas.microsoft.com/office/powerpoint/2010/main" val="3991724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In this nation of extreme heat and limited natural resources</a:t>
            </a:r>
            <a:r>
              <a:rPr lang="en-US" sz="1200" b="0" i="0" u="none" strike="noStrike" kern="1200" baseline="0" dirty="0" smtClean="0">
                <a:solidFill>
                  <a:schemeClr val="tx1"/>
                </a:solidFill>
                <a:effectLst/>
                <a:latin typeface="+mn-lt"/>
                <a:ea typeface="+mn-ea"/>
                <a:cs typeface="+mn-cs"/>
              </a:rPr>
              <a:t> the potential shocks and stressors on communities are numerous. A recent Mercy Corps STRESS analysis showed </a:t>
            </a:r>
            <a:r>
              <a:rPr lang="en-US" sz="1200" b="0" i="0" u="none" strike="noStrike" kern="1200" dirty="0" smtClean="0">
                <a:solidFill>
                  <a:schemeClr val="tx1"/>
                </a:solidFill>
                <a:effectLst/>
                <a:latin typeface="+mn-lt"/>
                <a:ea typeface="+mn-ea"/>
                <a:cs typeface="+mn-cs"/>
              </a:rPr>
              <a:t>poverty, conflict, political instability, and drought are of highest </a:t>
            </a:r>
            <a:r>
              <a:rPr lang="en-US" sz="1200" b="0" i="0" u="none" strike="noStrike" kern="1200" baseline="0" dirty="0" smtClean="0">
                <a:solidFill>
                  <a:schemeClr val="tx1"/>
                </a:solidFill>
                <a:effectLst/>
                <a:latin typeface="+mn-lt"/>
                <a:ea typeface="+mn-ea"/>
                <a:cs typeface="+mn-cs"/>
              </a:rPr>
              <a:t>concern. </a:t>
            </a:r>
            <a:r>
              <a:rPr lang="en-US" sz="1200" b="0" i="0" u="none" strike="noStrike" kern="1200" dirty="0" smtClean="0">
                <a:solidFill>
                  <a:schemeClr val="tx1"/>
                </a:solidFill>
                <a:effectLst/>
                <a:latin typeface="+mn-lt"/>
                <a:ea typeface="+mn-ea"/>
                <a:cs typeface="+mn-cs"/>
              </a:rPr>
              <a:t>This particular project looks more closely</a:t>
            </a:r>
            <a:r>
              <a:rPr lang="en-US" sz="1200" b="0" i="0" u="none" strike="noStrike" kern="1200" baseline="0" dirty="0" smtClean="0">
                <a:solidFill>
                  <a:schemeClr val="tx1"/>
                </a:solidFill>
                <a:effectLst/>
                <a:latin typeface="+mn-lt"/>
                <a:ea typeface="+mn-ea"/>
                <a:cs typeface="+mn-cs"/>
              </a:rPr>
              <a:t> at the </a:t>
            </a:r>
            <a:r>
              <a:rPr lang="en-US" sz="1200" b="0" i="0" u="none" strike="noStrike" kern="1200" dirty="0" smtClean="0">
                <a:solidFill>
                  <a:schemeClr val="tx1"/>
                </a:solidFill>
                <a:effectLst/>
                <a:latin typeface="+mn-lt"/>
                <a:ea typeface="+mn-ea"/>
                <a:cs typeface="+mn-cs"/>
              </a:rPr>
              <a:t>community concern of drought.</a:t>
            </a:r>
          </a:p>
          <a:p>
            <a:endParaRPr lang="en-US" sz="1200" b="0" i="0" u="none" strike="noStrike" kern="1200" dirty="0" smtClean="0">
              <a:solidFill>
                <a:schemeClr val="tx1"/>
              </a:solidFill>
              <a:effectLst/>
              <a:latin typeface="+mn-lt"/>
              <a:ea typeface="+mn-ea"/>
              <a:cs typeface="+mn-cs"/>
            </a:endParaRP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Chart Left: Page 2 https://www.mercycorps.org/sites/default/files/Niger_STRESS_Capacities%20Summary%20Overview_August%202016.pdf</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Image Right: Page 14 https://www.mercycorps.org/sites/default/files/Niger%20STRESS%20Report_English.pdf </a:t>
            </a:r>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4</a:t>
            </a:fld>
            <a:endParaRPr lang="en-US"/>
          </a:p>
        </p:txBody>
      </p:sp>
    </p:spTree>
    <p:extLst>
      <p:ext uri="{BB962C8B-B14F-4D97-AF65-F5344CB8AC3E}">
        <p14:creationId xmlns:p14="http://schemas.microsoft.com/office/powerpoint/2010/main" val="1228705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Considering</a:t>
            </a:r>
            <a:r>
              <a:rPr lang="en-US" baseline="0" dirty="0" smtClean="0"/>
              <a:t> that most people in Niger rely on </a:t>
            </a:r>
            <a:r>
              <a:rPr lang="en-US" baseline="0" dirty="0" err="1" smtClean="0"/>
              <a:t>rainfed</a:t>
            </a:r>
            <a:r>
              <a:rPr lang="en-US" baseline="0" dirty="0" smtClean="0"/>
              <a:t> agriculture, water, particularly precipitation, is exceedingly important for their livelihoods. When the rainy season arrives, farmers quickly sow their land. Most often they plant millet, sorghum, or cowpea. However, recently, the rainy season has become increasingly irregular, causing many agricultural issues. Herders that rely on grasses and shrubs face similar difficulties with inconsistent seasons.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5</a:t>
            </a:fld>
            <a:endParaRPr lang="en-US"/>
          </a:p>
        </p:txBody>
      </p:sp>
    </p:spTree>
    <p:extLst>
      <p:ext uri="{BB962C8B-B14F-4D97-AF65-F5344CB8AC3E}">
        <p14:creationId xmlns:p14="http://schemas.microsoft.com/office/powerpoint/2010/main" val="425840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Our main objectives</a:t>
            </a:r>
            <a:r>
              <a:rPr lang="en-US" baseline="0" dirty="0" smtClean="0"/>
              <a:t> for this project</a:t>
            </a:r>
            <a:r>
              <a:rPr lang="en-US" dirty="0" smtClean="0"/>
              <a:t> were to enhance Mercy Corps’ ability to assess the role</a:t>
            </a:r>
            <a:r>
              <a:rPr lang="en-US" baseline="0" dirty="0" smtClean="0"/>
              <a:t> of precipitation as a shock or stressor. In order to accomplish this we sought to address historical precipitation trends and to provide an easy-to-use interface for decision-making.</a:t>
            </a:r>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6</a:t>
            </a:fld>
            <a:endParaRPr lang="en-US"/>
          </a:p>
        </p:txBody>
      </p:sp>
    </p:spTree>
    <p:extLst>
      <p:ext uri="{BB962C8B-B14F-4D97-AF65-F5344CB8AC3E}">
        <p14:creationId xmlns:p14="http://schemas.microsoft.com/office/powerpoint/2010/main" val="41709729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acquired data from four different NASA Earth observations. We utilized SRTM for elevation, TRMM and GPM for precipitation, and Terra MODIS for land surface temperature and vegetation indices.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7</a:t>
            </a:fld>
            <a:endParaRPr lang="en-US"/>
          </a:p>
        </p:txBody>
      </p:sp>
    </p:spTree>
    <p:extLst>
      <p:ext uri="{BB962C8B-B14F-4D97-AF65-F5344CB8AC3E}">
        <p14:creationId xmlns:p14="http://schemas.microsoft.com/office/powerpoint/2010/main" val="1651776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order to combine NASA Earth observations and socioeconomic data relevant to Mercy Corps into one easily available system, we selected Google Earth Engine to integrate these datasets. Working with the staff at Mercy Corps, we selected relevant datasets to both the communities and environment specific to Niger. </a:t>
            </a:r>
          </a:p>
        </p:txBody>
      </p:sp>
      <p:sp>
        <p:nvSpPr>
          <p:cNvPr id="4" name="Slide Number Placeholder 3"/>
          <p:cNvSpPr>
            <a:spLocks noGrp="1"/>
          </p:cNvSpPr>
          <p:nvPr>
            <p:ph type="sldNum" sz="quarter" idx="10"/>
          </p:nvPr>
        </p:nvSpPr>
        <p:spPr/>
        <p:txBody>
          <a:bodyPr/>
          <a:lstStyle/>
          <a:p>
            <a:fld id="{0535C12C-436B-478B-9EA8-7D7AB2695871}" type="slidenum">
              <a:rPr lang="en-US" smtClean="0"/>
              <a:t>8</a:t>
            </a:fld>
            <a:endParaRPr lang="en-US"/>
          </a:p>
        </p:txBody>
      </p:sp>
    </p:spTree>
    <p:extLst>
      <p:ext uri="{BB962C8B-B14F-4D97-AF65-F5344CB8AC3E}">
        <p14:creationId xmlns:p14="http://schemas.microsoft.com/office/powerpoint/2010/main" val="18777522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Within Google Earth Engine we created an easy to use interface which calls on the</a:t>
            </a:r>
            <a:r>
              <a:rPr lang="en-US" baseline="0" dirty="0" smtClean="0"/>
              <a:t> repositories shown here. The user inputs a specific date and each dataset can be visualized almost instantaneously. For precipitation datasets, weekly totals are presented.  For the other datasets and indices, weekly averages are presented. </a:t>
            </a:r>
          </a:p>
          <a:p>
            <a:endParaRPr lang="en-US" baseline="0" dirty="0" smtClean="0"/>
          </a:p>
          <a:p>
            <a:r>
              <a:rPr lang="en-US" dirty="0" smtClean="0"/>
              <a:t>Image Credit: https://svs.gsfc.nasa.gov/vis/a000000/a004100/a004153/Pac_storm_RRrider_no_dates.0783.jpg</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9</a:t>
            </a:fld>
            <a:endParaRPr lang="en-US"/>
          </a:p>
        </p:txBody>
      </p:sp>
    </p:spTree>
    <p:extLst>
      <p:ext uri="{BB962C8B-B14F-4D97-AF65-F5344CB8AC3E}">
        <p14:creationId xmlns:p14="http://schemas.microsoft.com/office/powerpoint/2010/main" val="17848611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9" name="TextBox 8"/>
          <p:cNvSpPr txBox="1"/>
          <p:nvPr userDrawn="1"/>
        </p:nvSpPr>
        <p:spPr>
          <a:xfrm>
            <a:off x="8944500" y="442912"/>
            <a:ext cx="1962150" cy="415498"/>
          </a:xfrm>
          <a:prstGeom prst="rect">
            <a:avLst/>
          </a:prstGeom>
          <a:noFill/>
        </p:spPr>
        <p:txBody>
          <a:bodyPr wrap="square" rtlCol="0">
            <a:spAutoFit/>
          </a:bodyPr>
          <a:lstStyle/>
          <a:p>
            <a:pPr algn="r"/>
            <a:r>
              <a:rPr lang="en-US" sz="1050" dirty="0" smtClean="0">
                <a:latin typeface="Arial" panose="020B0604020202020204" pitchFamily="34" charset="0"/>
                <a:cs typeface="Arial" panose="020B0604020202020204" pitchFamily="34" charset="0"/>
              </a:rPr>
              <a:t>National</a:t>
            </a:r>
            <a:r>
              <a:rPr lang="en-US" sz="1050" baseline="0" dirty="0" smtClean="0">
                <a:latin typeface="Arial" panose="020B0604020202020204" pitchFamily="34" charset="0"/>
                <a:cs typeface="Arial" panose="020B0604020202020204" pitchFamily="34" charset="0"/>
              </a:rPr>
              <a:t> Aeronautics and</a:t>
            </a:r>
          </a:p>
          <a:p>
            <a:pPr algn="r"/>
            <a:r>
              <a:rPr lang="en-US" sz="1050" baseline="0" dirty="0" smtClean="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10" name="Straight Connector 9"/>
          <p:cNvCxnSpPr/>
          <p:nvPr userDrawn="1"/>
        </p:nvCxnSpPr>
        <p:spPr>
          <a:xfrm>
            <a:off x="10930200"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6376682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75AADB"/>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4" name="Rectangle 3"/>
          <p:cNvSpPr/>
          <p:nvPr userDrawn="1"/>
        </p:nvSpPr>
        <p:spPr>
          <a:xfrm>
            <a:off x="0" y="6812281"/>
            <a:ext cx="12192000" cy="45719"/>
          </a:xfrm>
          <a:prstGeom prst="rect">
            <a:avLst/>
          </a:prstGeom>
          <a:solidFill>
            <a:srgbClr val="75A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288823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75AADB"/>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931498"/>
            <a:ext cx="7008813" cy="5880479"/>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7436065" y="931499"/>
            <a:ext cx="3797208" cy="5880478"/>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6812129"/>
            <a:ext cx="12192000" cy="45719"/>
          </a:xfrm>
          <a:prstGeom prst="rect">
            <a:avLst/>
          </a:prstGeom>
          <a:solidFill>
            <a:srgbClr val="75A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354309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H">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37552"/>
            <a:ext cx="12192000" cy="68580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3570597"/>
            <a:ext cx="382562" cy="382562"/>
          </a:xfrm>
          <a:prstGeom prst="rect">
            <a:avLst/>
          </a:prstGeom>
        </p:spPr>
      </p:pic>
      <p:sp>
        <p:nvSpPr>
          <p:cNvPr id="13" name="Title 1"/>
          <p:cNvSpPr>
            <a:spLocks noGrp="1"/>
          </p:cNvSpPr>
          <p:nvPr>
            <p:ph type="title" hasCustomPrompt="1"/>
          </p:nvPr>
        </p:nvSpPr>
        <p:spPr>
          <a:xfrm>
            <a:off x="1000125" y="3794124"/>
            <a:ext cx="10233148" cy="479425"/>
          </a:xfrm>
        </p:spPr>
        <p:txBody>
          <a:bodyPr>
            <a:noAutofit/>
          </a:bodyPr>
          <a:lstStyle>
            <a:lvl1pPr>
              <a:defRPr sz="4800" b="0">
                <a:solidFill>
                  <a:srgbClr val="75AADB"/>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46648"/>
            <a:ext cx="12192000" cy="3390904"/>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4432151"/>
            <a:ext cx="10233148" cy="2194560"/>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0"/>
            <a:ext cx="12192000" cy="45719"/>
          </a:xfrm>
          <a:prstGeom prst="rect">
            <a:avLst/>
          </a:prstGeom>
          <a:solidFill>
            <a:srgbClr val="75A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797470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H2">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75AADB"/>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3456417"/>
            <a:ext cx="12192000" cy="3354936"/>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993665"/>
            <a:ext cx="10233148" cy="2186052"/>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6809900"/>
            <a:ext cx="12192000" cy="45719"/>
          </a:xfrm>
          <a:prstGeom prst="rect">
            <a:avLst/>
          </a:prstGeom>
          <a:solidFill>
            <a:srgbClr val="75A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264261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y Points">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7" name="Section Body Text"/>
          <p:cNvSpPr>
            <a:spLocks noGrp="1"/>
          </p:cNvSpPr>
          <p:nvPr>
            <p:ph type="body" sz="quarter" idx="11" hasCustomPrompt="1"/>
          </p:nvPr>
        </p:nvSpPr>
        <p:spPr>
          <a:xfrm>
            <a:off x="4833257" y="5695688"/>
            <a:ext cx="6400015" cy="1114212"/>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5" hasCustomPrompt="1"/>
          </p:nvPr>
        </p:nvSpPr>
        <p:spPr>
          <a:xfrm>
            <a:off x="1000125" y="1165799"/>
            <a:ext cx="3393745" cy="1042733"/>
          </a:xfrm>
          <a:prstGeom prst="rect">
            <a:avLst/>
          </a:prstGeom>
        </p:spPr>
        <p:txBody>
          <a:bodyPr anchor="b">
            <a:normAutofit/>
          </a:bodyPr>
          <a:lstStyle>
            <a:lvl1pPr marL="0" indent="0" algn="r">
              <a:buNone/>
              <a:defRPr sz="3600" b="0" baseline="0">
                <a:solidFill>
                  <a:srgbClr val="75AADB"/>
                </a:solidFill>
                <a:latin typeface="Century Gothic" panose="020B0502020202020204" pitchFamily="34" charset="0"/>
              </a:defRPr>
            </a:lvl1pPr>
          </a:lstStyle>
          <a:p>
            <a:pPr lvl="0"/>
            <a:r>
              <a:rPr lang="en-US" dirty="0" smtClean="0"/>
              <a:t>Key Point 1</a:t>
            </a:r>
            <a:endParaRPr lang="en-US" dirty="0"/>
          </a:p>
        </p:txBody>
      </p:sp>
      <p:sp>
        <p:nvSpPr>
          <p:cNvPr id="12" name="Section Body Text"/>
          <p:cNvSpPr>
            <a:spLocks noGrp="1"/>
          </p:cNvSpPr>
          <p:nvPr>
            <p:ph type="body" sz="quarter" idx="16" hasCustomPrompt="1"/>
          </p:nvPr>
        </p:nvSpPr>
        <p:spPr>
          <a:xfrm>
            <a:off x="4833257" y="1805049"/>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3" name="Text Placeholder 3"/>
          <p:cNvSpPr>
            <a:spLocks noGrp="1"/>
          </p:cNvSpPr>
          <p:nvPr>
            <p:ph type="body" sz="quarter" idx="17" hasCustomPrompt="1"/>
          </p:nvPr>
        </p:nvSpPr>
        <p:spPr>
          <a:xfrm>
            <a:off x="1000125" y="5058581"/>
            <a:ext cx="3393745" cy="1042733"/>
          </a:xfrm>
          <a:prstGeom prst="rect">
            <a:avLst/>
          </a:prstGeom>
        </p:spPr>
        <p:txBody>
          <a:bodyPr anchor="b">
            <a:normAutofit/>
          </a:bodyPr>
          <a:lstStyle>
            <a:lvl1pPr marL="0" indent="0" algn="r">
              <a:buNone/>
              <a:defRPr sz="3600" b="0" baseline="0">
                <a:solidFill>
                  <a:srgbClr val="75AADB"/>
                </a:solidFill>
                <a:latin typeface="Century Gothic" panose="020B0502020202020204" pitchFamily="34" charset="0"/>
              </a:defRPr>
            </a:lvl1pPr>
          </a:lstStyle>
          <a:p>
            <a:pPr lvl="0"/>
            <a:r>
              <a:rPr lang="en-US" dirty="0" smtClean="0"/>
              <a:t>Key Point 3</a:t>
            </a:r>
            <a:endParaRPr lang="en-US" dirty="0"/>
          </a:p>
        </p:txBody>
      </p:sp>
      <p:sp>
        <p:nvSpPr>
          <p:cNvPr id="14" name="Text Placeholder 3"/>
          <p:cNvSpPr>
            <a:spLocks noGrp="1"/>
          </p:cNvSpPr>
          <p:nvPr>
            <p:ph type="body" sz="quarter" idx="18" hasCustomPrompt="1"/>
          </p:nvPr>
        </p:nvSpPr>
        <p:spPr>
          <a:xfrm>
            <a:off x="1000125" y="3063682"/>
            <a:ext cx="3393745" cy="1042733"/>
          </a:xfrm>
          <a:prstGeom prst="rect">
            <a:avLst/>
          </a:prstGeom>
        </p:spPr>
        <p:txBody>
          <a:bodyPr anchor="b">
            <a:normAutofit/>
          </a:bodyPr>
          <a:lstStyle>
            <a:lvl1pPr marL="0" indent="0" algn="r">
              <a:buNone/>
              <a:defRPr sz="3600" b="0" baseline="0">
                <a:solidFill>
                  <a:srgbClr val="75AADB"/>
                </a:solidFill>
                <a:latin typeface="Century Gothic" panose="020B0502020202020204" pitchFamily="34" charset="0"/>
              </a:defRPr>
            </a:lvl1pPr>
          </a:lstStyle>
          <a:p>
            <a:pPr lvl="0"/>
            <a:r>
              <a:rPr lang="en-US" dirty="0" smtClean="0"/>
              <a:t>Key Point 2</a:t>
            </a:r>
            <a:endParaRPr lang="en-US" dirty="0"/>
          </a:p>
        </p:txBody>
      </p:sp>
      <p:sp>
        <p:nvSpPr>
          <p:cNvPr id="15" name="Section Body Text"/>
          <p:cNvSpPr>
            <a:spLocks noGrp="1"/>
          </p:cNvSpPr>
          <p:nvPr>
            <p:ph type="body" sz="quarter" idx="19" hasCustomPrompt="1"/>
          </p:nvPr>
        </p:nvSpPr>
        <p:spPr>
          <a:xfrm>
            <a:off x="4833257" y="3732286"/>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8" name="Rectangle 17"/>
          <p:cNvSpPr/>
          <p:nvPr userDrawn="1"/>
        </p:nvSpPr>
        <p:spPr>
          <a:xfrm>
            <a:off x="0" y="6809900"/>
            <a:ext cx="12192000" cy="45719"/>
          </a:xfrm>
          <a:prstGeom prst="rect">
            <a:avLst/>
          </a:prstGeom>
          <a:solidFill>
            <a:srgbClr val="75A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75AADB"/>
                </a:solidFill>
              </a:defRPr>
            </a:lvl1pPr>
          </a:lstStyle>
          <a:p>
            <a:r>
              <a:rPr lang="en-US" dirty="0" smtClean="0"/>
              <a:t>Slide Title</a:t>
            </a:r>
            <a:endParaRPr lang="en-US" dirty="0"/>
          </a:p>
        </p:txBody>
      </p:sp>
    </p:spTree>
    <p:extLst>
      <p:ext uri="{BB962C8B-B14F-4D97-AF65-F5344CB8AC3E}">
        <p14:creationId xmlns:p14="http://schemas.microsoft.com/office/powerpoint/2010/main" val="169838765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Points 2">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75AADB"/>
                </a:solidFill>
              </a:defRPr>
            </a:lvl1pPr>
          </a:lstStyle>
          <a:p>
            <a:r>
              <a:rPr lang="en-US" dirty="0" smtClean="0"/>
              <a:t>Slide Title</a:t>
            </a:r>
            <a:endParaRPr lang="en-US" dirty="0"/>
          </a:p>
        </p:txBody>
      </p:sp>
      <p:sp>
        <p:nvSpPr>
          <p:cNvPr id="7" name="Section Body Text"/>
          <p:cNvSpPr>
            <a:spLocks noGrp="1"/>
          </p:cNvSpPr>
          <p:nvPr>
            <p:ph type="body" sz="quarter" idx="11" hasCustomPrompt="1"/>
          </p:nvPr>
        </p:nvSpPr>
        <p:spPr>
          <a:xfrm>
            <a:off x="8261871" y="2383475"/>
            <a:ext cx="2961573" cy="442173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5" hasCustomPrompt="1"/>
          </p:nvPr>
        </p:nvSpPr>
        <p:spPr>
          <a:xfrm>
            <a:off x="1000126" y="1102299"/>
            <a:ext cx="2958688" cy="1042733"/>
          </a:xfrm>
          <a:prstGeom prst="rect">
            <a:avLst/>
          </a:prstGeom>
        </p:spPr>
        <p:txBody>
          <a:bodyPr anchor="b">
            <a:normAutofit/>
          </a:bodyPr>
          <a:lstStyle>
            <a:lvl1pPr marL="0" indent="0" algn="l">
              <a:buNone/>
              <a:defRPr sz="3600" b="0" baseline="0">
                <a:solidFill>
                  <a:srgbClr val="75AADB"/>
                </a:solidFill>
                <a:latin typeface="Century Gothic" panose="020B0502020202020204" pitchFamily="34" charset="0"/>
              </a:defRPr>
            </a:lvl1pPr>
          </a:lstStyle>
          <a:p>
            <a:pPr lvl="0"/>
            <a:r>
              <a:rPr lang="en-US" dirty="0" smtClean="0"/>
              <a:t>Key Point 1</a:t>
            </a:r>
            <a:endParaRPr lang="en-US" dirty="0"/>
          </a:p>
        </p:txBody>
      </p:sp>
      <p:sp>
        <p:nvSpPr>
          <p:cNvPr id="12" name="Section Body Text"/>
          <p:cNvSpPr>
            <a:spLocks noGrp="1"/>
          </p:cNvSpPr>
          <p:nvPr>
            <p:ph type="body" sz="quarter" idx="16" hasCustomPrompt="1"/>
          </p:nvPr>
        </p:nvSpPr>
        <p:spPr>
          <a:xfrm>
            <a:off x="1000125" y="2376662"/>
            <a:ext cx="2958689"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3" name="Text Placeholder 3"/>
          <p:cNvSpPr>
            <a:spLocks noGrp="1"/>
          </p:cNvSpPr>
          <p:nvPr>
            <p:ph type="body" sz="quarter" idx="17" hasCustomPrompt="1"/>
          </p:nvPr>
        </p:nvSpPr>
        <p:spPr>
          <a:xfrm>
            <a:off x="8261871" y="1097604"/>
            <a:ext cx="2961573" cy="1042733"/>
          </a:xfrm>
          <a:prstGeom prst="rect">
            <a:avLst/>
          </a:prstGeom>
        </p:spPr>
        <p:txBody>
          <a:bodyPr anchor="b">
            <a:normAutofit/>
          </a:bodyPr>
          <a:lstStyle>
            <a:lvl1pPr marL="0" indent="0" algn="l">
              <a:buNone/>
              <a:defRPr sz="3600" b="0" baseline="0">
                <a:solidFill>
                  <a:srgbClr val="75AADB"/>
                </a:solidFill>
                <a:latin typeface="Century Gothic" panose="020B0502020202020204" pitchFamily="34" charset="0"/>
              </a:defRPr>
            </a:lvl1pPr>
          </a:lstStyle>
          <a:p>
            <a:pPr lvl="0"/>
            <a:r>
              <a:rPr lang="en-US" dirty="0" smtClean="0"/>
              <a:t>Key Point 3</a:t>
            </a:r>
            <a:endParaRPr lang="en-US" dirty="0"/>
          </a:p>
        </p:txBody>
      </p:sp>
      <p:sp>
        <p:nvSpPr>
          <p:cNvPr id="14" name="Text Placeholder 3"/>
          <p:cNvSpPr>
            <a:spLocks noGrp="1"/>
          </p:cNvSpPr>
          <p:nvPr>
            <p:ph type="body" sz="quarter" idx="18" hasCustomPrompt="1"/>
          </p:nvPr>
        </p:nvSpPr>
        <p:spPr>
          <a:xfrm>
            <a:off x="4496695" y="1097605"/>
            <a:ext cx="3227295" cy="1042733"/>
          </a:xfrm>
          <a:prstGeom prst="rect">
            <a:avLst/>
          </a:prstGeom>
        </p:spPr>
        <p:txBody>
          <a:bodyPr anchor="b">
            <a:normAutofit/>
          </a:bodyPr>
          <a:lstStyle>
            <a:lvl1pPr marL="0" indent="0" algn="l">
              <a:buNone/>
              <a:defRPr sz="3600" b="0" baseline="0">
                <a:solidFill>
                  <a:srgbClr val="75AADB"/>
                </a:solidFill>
                <a:latin typeface="Century Gothic" panose="020B0502020202020204" pitchFamily="34" charset="0"/>
              </a:defRPr>
            </a:lvl1pPr>
          </a:lstStyle>
          <a:p>
            <a:pPr lvl="0"/>
            <a:r>
              <a:rPr lang="en-US" dirty="0" smtClean="0"/>
              <a:t>Key Point 2</a:t>
            </a:r>
            <a:endParaRPr lang="en-US" dirty="0"/>
          </a:p>
        </p:txBody>
      </p:sp>
      <p:sp>
        <p:nvSpPr>
          <p:cNvPr id="15" name="Section Body Text"/>
          <p:cNvSpPr>
            <a:spLocks noGrp="1"/>
          </p:cNvSpPr>
          <p:nvPr>
            <p:ph type="body" sz="quarter" idx="19" hasCustomPrompt="1"/>
          </p:nvPr>
        </p:nvSpPr>
        <p:spPr>
          <a:xfrm>
            <a:off x="4496695" y="2376662"/>
            <a:ext cx="3227295"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8" name="Rectangle 17"/>
          <p:cNvSpPr/>
          <p:nvPr userDrawn="1"/>
        </p:nvSpPr>
        <p:spPr>
          <a:xfrm>
            <a:off x="0" y="6809900"/>
            <a:ext cx="12192000" cy="45719"/>
          </a:xfrm>
          <a:prstGeom prst="rect">
            <a:avLst/>
          </a:prstGeom>
          <a:solidFill>
            <a:srgbClr val="75A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514609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0864" y="641608"/>
            <a:ext cx="915296" cy="915296"/>
          </a:xfrm>
          <a:prstGeom prst="rect">
            <a:avLst/>
          </a:prstGeom>
        </p:spPr>
      </p:pic>
      <p:sp>
        <p:nvSpPr>
          <p:cNvPr id="2" name="Title 1"/>
          <p:cNvSpPr>
            <a:spLocks noGrp="1"/>
          </p:cNvSpPr>
          <p:nvPr>
            <p:ph type="title" hasCustomPrompt="1"/>
          </p:nvPr>
        </p:nvSpPr>
        <p:spPr>
          <a:xfrm>
            <a:off x="2291379" y="1129553"/>
            <a:ext cx="7562625" cy="1065007"/>
          </a:xfrm>
        </p:spPr>
        <p:txBody>
          <a:bodyPr>
            <a:noAutofit/>
          </a:bodyPr>
          <a:lstStyle>
            <a:lvl1pPr>
              <a:defRPr sz="4800" b="0">
                <a:solidFill>
                  <a:srgbClr val="75AADB"/>
                </a:solidFill>
              </a:defRPr>
            </a:lvl1pPr>
          </a:lstStyle>
          <a:p>
            <a:r>
              <a:rPr lang="en-US" dirty="0" smtClean="0"/>
              <a:t>Section Title</a:t>
            </a:r>
            <a:endParaRPr lang="en-US" dirty="0"/>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80330" y="2622254"/>
            <a:ext cx="912020" cy="912020"/>
          </a:xfrm>
          <a:prstGeom prst="rect">
            <a:avLst/>
          </a:prstGeom>
        </p:spPr>
      </p:pic>
      <p:sp>
        <p:nvSpPr>
          <p:cNvPr id="16" name="Text Placeholder 3"/>
          <p:cNvSpPr>
            <a:spLocks noGrp="1"/>
          </p:cNvSpPr>
          <p:nvPr>
            <p:ph type="body" sz="half" idx="2" hasCustomPrompt="1"/>
          </p:nvPr>
        </p:nvSpPr>
        <p:spPr>
          <a:xfrm>
            <a:off x="2291379" y="2302136"/>
            <a:ext cx="7562625" cy="405563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7" name="Rectangle 6"/>
          <p:cNvSpPr/>
          <p:nvPr userDrawn="1"/>
        </p:nvSpPr>
        <p:spPr>
          <a:xfrm>
            <a:off x="0" y="6812673"/>
            <a:ext cx="12192000" cy="45719"/>
          </a:xfrm>
          <a:prstGeom prst="rect">
            <a:avLst/>
          </a:prstGeom>
          <a:solidFill>
            <a:srgbClr val="75A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895282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Title 1"/>
          <p:cNvSpPr>
            <a:spLocks noGrp="1"/>
          </p:cNvSpPr>
          <p:nvPr>
            <p:ph type="title" hasCustomPrompt="1"/>
          </p:nvPr>
        </p:nvSpPr>
        <p:spPr>
          <a:xfrm>
            <a:off x="1000125" y="365124"/>
            <a:ext cx="9413277" cy="479425"/>
          </a:xfrm>
        </p:spPr>
        <p:txBody>
          <a:bodyPr>
            <a:noAutofit/>
          </a:bodyPr>
          <a:lstStyle>
            <a:lvl1pPr>
              <a:defRPr sz="4800" b="0">
                <a:solidFill>
                  <a:srgbClr val="75AADB"/>
                </a:solidFill>
              </a:defRPr>
            </a:lvl1pPr>
          </a:lstStyle>
          <a:p>
            <a:r>
              <a:rPr lang="en-US" dirty="0" smtClean="0"/>
              <a:t>Slide Title</a:t>
            </a:r>
            <a:endParaRPr lang="en-US" dirty="0"/>
          </a:p>
        </p:txBody>
      </p:sp>
      <p:sp>
        <p:nvSpPr>
          <p:cNvPr id="4" name="Hexagon 3"/>
          <p:cNvSpPr/>
          <p:nvPr userDrawn="1"/>
        </p:nvSpPr>
        <p:spPr>
          <a:xfrm>
            <a:off x="11144250" y="88726"/>
            <a:ext cx="577565" cy="495474"/>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0" y="6809900"/>
            <a:ext cx="12192000" cy="45719"/>
          </a:xfrm>
          <a:prstGeom prst="rect">
            <a:avLst/>
          </a:prstGeom>
          <a:solidFill>
            <a:srgbClr val="75A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4"/>
          <p:cNvSpPr>
            <a:spLocks noGrp="1"/>
          </p:cNvSpPr>
          <p:nvPr>
            <p:ph type="body" sz="quarter" idx="10" hasCustomPrompt="1"/>
          </p:nvPr>
        </p:nvSpPr>
        <p:spPr>
          <a:xfrm>
            <a:off x="1172583" y="1697389"/>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0" name="Text Placeholder 4"/>
          <p:cNvSpPr>
            <a:spLocks noGrp="1"/>
          </p:cNvSpPr>
          <p:nvPr>
            <p:ph type="body" sz="quarter" idx="11" hasCustomPrompt="1"/>
          </p:nvPr>
        </p:nvSpPr>
        <p:spPr>
          <a:xfrm>
            <a:off x="1172582" y="3287942"/>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1" name="Text Placeholder 4"/>
          <p:cNvSpPr>
            <a:spLocks noGrp="1"/>
          </p:cNvSpPr>
          <p:nvPr>
            <p:ph type="body" sz="quarter" idx="12" hasCustomPrompt="1"/>
          </p:nvPr>
        </p:nvSpPr>
        <p:spPr>
          <a:xfrm>
            <a:off x="1172584" y="4904822"/>
            <a:ext cx="9818920"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2" name="contract info"/>
          <p:cNvSpPr/>
          <p:nvPr userDrawn="1"/>
        </p:nvSpPr>
        <p:spPr>
          <a:xfrm>
            <a:off x="0" y="6420217"/>
            <a:ext cx="12192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smtClean="0">
                <a:solidFill>
                  <a:schemeClr val="bg2">
                    <a:lumMod val="50000"/>
                  </a:schemeClr>
                </a:solidFill>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600" i="1" dirty="0" smtClean="0">
              <a:solidFill>
                <a:schemeClr val="bg2">
                  <a:lumMod val="50000"/>
                </a:schemeClr>
              </a:solidFill>
              <a:latin typeface="Arial" panose="020B0604020202020204" pitchFamily="34" charset="0"/>
              <a:cs typeface="Arial" panose="020B0604020202020204" pitchFamily="34" charset="0"/>
            </a:endParaRPr>
          </a:p>
        </p:txBody>
      </p:sp>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12104" y="114549"/>
            <a:ext cx="422909" cy="427953"/>
          </a:xfrm>
          <a:prstGeom prst="rect">
            <a:avLst/>
          </a:prstGeom>
        </p:spPr>
      </p:pic>
    </p:spTree>
    <p:extLst>
      <p:ext uri="{BB962C8B-B14F-4D97-AF65-F5344CB8AC3E}">
        <p14:creationId xmlns:p14="http://schemas.microsoft.com/office/powerpoint/2010/main" val="413493912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4647205"/>
      </p:ext>
    </p:extLst>
  </p:cSld>
  <p:clrMap bg1="lt1" tx1="dk1" bg2="lt2" tx2="dk2" accent1="accent1" accent2="accent2" accent3="accent3" accent4="accent4" accent5="accent5" accent6="accent6" hlink="hlink" folHlink="folHlink"/>
  <p:sldLayoutIdLst>
    <p:sldLayoutId id="2147483649" r:id="rId1"/>
    <p:sldLayoutId id="2147483682" r:id="rId2"/>
    <p:sldLayoutId id="2147483666" r:id="rId3"/>
    <p:sldLayoutId id="2147483667" r:id="rId4"/>
    <p:sldLayoutId id="2147483668" r:id="rId5"/>
    <p:sldLayoutId id="2147483669" r:id="rId6"/>
    <p:sldLayoutId id="2147483680" r:id="rId7"/>
    <p:sldLayoutId id="2147483673" r:id="rId8"/>
    <p:sldLayoutId id="2147483683"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3375"/>
          <a:stretch/>
        </p:blipFill>
        <p:spPr>
          <a:xfrm>
            <a:off x="0" y="0"/>
            <a:ext cx="8122936" cy="6858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740"/>
            <a:ext cx="12192000" cy="6858000"/>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05584" y="5915237"/>
            <a:ext cx="704814" cy="704814"/>
          </a:xfrm>
          <a:prstGeom prst="rect">
            <a:avLst/>
          </a:prstGeom>
        </p:spPr>
      </p:pic>
      <p:sp>
        <p:nvSpPr>
          <p:cNvPr id="8" name="Title 1"/>
          <p:cNvSpPr txBox="1">
            <a:spLocks/>
          </p:cNvSpPr>
          <p:nvPr/>
        </p:nvSpPr>
        <p:spPr>
          <a:xfrm>
            <a:off x="5604733" y="1123208"/>
            <a:ext cx="5647765" cy="1436914"/>
          </a:xfrm>
          <a:prstGeom prst="rect">
            <a:avLst/>
          </a:prstGeom>
        </p:spPr>
        <p:txBody>
          <a:bodyPr anchor="ctr">
            <a:norm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r>
              <a:rPr lang="en-US" dirty="0" smtClean="0">
                <a:solidFill>
                  <a:srgbClr val="75AADB"/>
                </a:solidFill>
              </a:rPr>
              <a:t>NIGER WATER RESOURCES</a:t>
            </a:r>
            <a:endParaRPr lang="en-US" dirty="0">
              <a:solidFill>
                <a:srgbClr val="75AADB"/>
              </a:solidFill>
            </a:endParaRPr>
          </a:p>
        </p:txBody>
      </p:sp>
      <p:sp>
        <p:nvSpPr>
          <p:cNvPr id="9" name="Subtitle 2"/>
          <p:cNvSpPr txBox="1">
            <a:spLocks/>
          </p:cNvSpPr>
          <p:nvPr/>
        </p:nvSpPr>
        <p:spPr>
          <a:xfrm>
            <a:off x="5604734" y="2702455"/>
            <a:ext cx="5647764" cy="141810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dirty="0" smtClean="0">
                <a:solidFill>
                  <a:srgbClr val="75AADB"/>
                </a:solidFill>
              </a:rPr>
              <a:t>Implementing </a:t>
            </a:r>
            <a:r>
              <a:rPr lang="en-US" sz="2000" dirty="0">
                <a:solidFill>
                  <a:srgbClr val="75AADB"/>
                </a:solidFill>
              </a:rPr>
              <a:t>a Global Tool Based on Spatially Continuous Precipitation </a:t>
            </a:r>
            <a:r>
              <a:rPr lang="en-US" sz="2000" dirty="0" smtClean="0">
                <a:solidFill>
                  <a:srgbClr val="75AADB"/>
                </a:solidFill>
              </a:rPr>
              <a:t>Analysis </a:t>
            </a:r>
            <a:r>
              <a:rPr lang="en-US" sz="2000" dirty="0">
                <a:solidFill>
                  <a:srgbClr val="75AADB"/>
                </a:solidFill>
              </a:rPr>
              <a:t>for Resiliency Monitoring and Measuring at the Community-Scale</a:t>
            </a:r>
          </a:p>
          <a:p>
            <a:r>
              <a:rPr lang="en-US" sz="2000" dirty="0"/>
              <a:t/>
            </a:r>
            <a:br>
              <a:rPr lang="en-US" sz="2000" dirty="0"/>
            </a:br>
            <a:endParaRPr lang="en-US" sz="2000" dirty="0">
              <a:solidFill>
                <a:srgbClr val="75AADB"/>
              </a:solidFill>
            </a:endParaRPr>
          </a:p>
        </p:txBody>
      </p:sp>
      <p:sp>
        <p:nvSpPr>
          <p:cNvPr id="22" name="TextBox 21"/>
          <p:cNvSpPr txBox="1"/>
          <p:nvPr/>
        </p:nvSpPr>
        <p:spPr>
          <a:xfrm>
            <a:off x="5166443" y="5915237"/>
            <a:ext cx="5628425" cy="338554"/>
          </a:xfrm>
          <a:prstGeom prst="rect">
            <a:avLst/>
          </a:prstGeom>
          <a:noFill/>
        </p:spPr>
        <p:txBody>
          <a:bodyPr wrap="square" rtlCol="0">
            <a:spAutoFit/>
          </a:bodyPr>
          <a:lstStyle/>
          <a:p>
            <a:r>
              <a:rPr lang="en-US" sz="1600" b="1" dirty="0" smtClean="0">
                <a:solidFill>
                  <a:schemeClr val="bg1"/>
                </a:solidFill>
                <a:latin typeface="Century Gothic" panose="020B0502020202020204" pitchFamily="34" charset="0"/>
              </a:rPr>
              <a:t>NASA Goddard Space Flight Center</a:t>
            </a:r>
          </a:p>
        </p:txBody>
      </p:sp>
      <p:sp>
        <p:nvSpPr>
          <p:cNvPr id="15" name="Text Placeholder 17"/>
          <p:cNvSpPr txBox="1">
            <a:spLocks/>
          </p:cNvSpPr>
          <p:nvPr/>
        </p:nvSpPr>
        <p:spPr>
          <a:xfrm>
            <a:off x="5894932" y="4711517"/>
            <a:ext cx="2490537" cy="24072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smtClean="0">
                <a:solidFill>
                  <a:schemeClr val="bg2">
                    <a:lumMod val="50000"/>
                  </a:schemeClr>
                </a:solidFill>
                <a:latin typeface="Century Gothic" panose="020B0502020202020204" pitchFamily="34" charset="0"/>
              </a:rPr>
              <a:t>Raghda El-</a:t>
            </a:r>
            <a:r>
              <a:rPr lang="en-US" sz="1800" dirty="0" err="1" smtClean="0">
                <a:solidFill>
                  <a:schemeClr val="bg2">
                    <a:lumMod val="50000"/>
                  </a:schemeClr>
                </a:solidFill>
                <a:latin typeface="Century Gothic" panose="020B0502020202020204" pitchFamily="34" charset="0"/>
              </a:rPr>
              <a:t>Behaedi</a:t>
            </a:r>
            <a:endParaRPr lang="en-US" sz="1800" dirty="0">
              <a:solidFill>
                <a:schemeClr val="bg2">
                  <a:lumMod val="50000"/>
                </a:schemeClr>
              </a:solidFill>
              <a:latin typeface="Century Gothic" panose="020B0502020202020204" pitchFamily="34" charset="0"/>
            </a:endParaRPr>
          </a:p>
        </p:txBody>
      </p:sp>
      <p:sp>
        <p:nvSpPr>
          <p:cNvPr id="23" name="Text Placeholder 17"/>
          <p:cNvSpPr txBox="1">
            <a:spLocks/>
          </p:cNvSpPr>
          <p:nvPr/>
        </p:nvSpPr>
        <p:spPr>
          <a:xfrm>
            <a:off x="5983404" y="5170319"/>
            <a:ext cx="2114132" cy="28518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smtClean="0">
                <a:solidFill>
                  <a:schemeClr val="bg2">
                    <a:lumMod val="50000"/>
                  </a:schemeClr>
                </a:solidFill>
                <a:latin typeface="Century Gothic" panose="020B0502020202020204" pitchFamily="34" charset="0"/>
              </a:rPr>
              <a:t>Ryan Lingo</a:t>
            </a:r>
            <a:endParaRPr lang="en-US" sz="1800" dirty="0">
              <a:solidFill>
                <a:schemeClr val="bg2">
                  <a:lumMod val="50000"/>
                </a:schemeClr>
              </a:solidFill>
              <a:latin typeface="Century Gothic" panose="020B0502020202020204" pitchFamily="34" charset="0"/>
            </a:endParaRPr>
          </a:p>
        </p:txBody>
      </p:sp>
      <p:sp>
        <p:nvSpPr>
          <p:cNvPr id="24" name="Text Placeholder 17"/>
          <p:cNvSpPr txBox="1">
            <a:spLocks/>
          </p:cNvSpPr>
          <p:nvPr/>
        </p:nvSpPr>
        <p:spPr>
          <a:xfrm>
            <a:off x="8680736" y="4274160"/>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800" dirty="0" smtClean="0">
                <a:solidFill>
                  <a:schemeClr val="bg2">
                    <a:lumMod val="50000"/>
                  </a:schemeClr>
                </a:solidFill>
                <a:latin typeface="Century Gothic" panose="020B0502020202020204" pitchFamily="34" charset="0"/>
              </a:rPr>
              <a:t>Sean McCartney</a:t>
            </a:r>
            <a:endParaRPr lang="en-US" sz="1800" dirty="0">
              <a:solidFill>
                <a:schemeClr val="bg2">
                  <a:lumMod val="50000"/>
                </a:schemeClr>
              </a:solidFill>
              <a:latin typeface="Century Gothic" panose="020B0502020202020204" pitchFamily="34" charset="0"/>
            </a:endParaRPr>
          </a:p>
        </p:txBody>
      </p:sp>
      <p:sp>
        <p:nvSpPr>
          <p:cNvPr id="25" name="Text Placeholder 17"/>
          <p:cNvSpPr txBox="1">
            <a:spLocks/>
          </p:cNvSpPr>
          <p:nvPr/>
        </p:nvSpPr>
        <p:spPr>
          <a:xfrm>
            <a:off x="8680736" y="4709871"/>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smtClean="0">
                <a:solidFill>
                  <a:schemeClr val="bg2">
                    <a:lumMod val="50000"/>
                  </a:schemeClr>
                </a:solidFill>
                <a:latin typeface="Century Gothic" panose="020B0502020202020204" pitchFamily="34" charset="0"/>
              </a:rPr>
              <a:t>Alison </a:t>
            </a:r>
            <a:r>
              <a:rPr lang="en-US" sz="1800" dirty="0" err="1" smtClean="0">
                <a:solidFill>
                  <a:schemeClr val="bg2">
                    <a:lumMod val="50000"/>
                  </a:schemeClr>
                </a:solidFill>
                <a:latin typeface="Century Gothic" panose="020B0502020202020204" pitchFamily="34" charset="0"/>
              </a:rPr>
              <a:t>Thieme</a:t>
            </a:r>
            <a:endParaRPr lang="en-US" sz="1800" dirty="0">
              <a:solidFill>
                <a:schemeClr val="bg2">
                  <a:lumMod val="50000"/>
                </a:schemeClr>
              </a:solidFill>
              <a:latin typeface="Century Gothic" panose="020B0502020202020204" pitchFamily="34" charset="0"/>
            </a:endParaRPr>
          </a:p>
        </p:txBody>
      </p:sp>
      <p:sp>
        <p:nvSpPr>
          <p:cNvPr id="26" name="Text Placeholder 17"/>
          <p:cNvSpPr txBox="1">
            <a:spLocks/>
          </p:cNvSpPr>
          <p:nvPr/>
        </p:nvSpPr>
        <p:spPr>
          <a:xfrm>
            <a:off x="8680736" y="5145583"/>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endParaRPr lang="en-US" sz="1800" dirty="0">
              <a:solidFill>
                <a:schemeClr val="tx1">
                  <a:lumMod val="75000"/>
                  <a:lumOff val="25000"/>
                </a:schemeClr>
              </a:solidFill>
              <a:latin typeface="Century Gothic" panose="020B0502020202020204" pitchFamily="34" charset="0"/>
            </a:endParaRPr>
          </a:p>
        </p:txBody>
      </p:sp>
      <p:sp>
        <p:nvSpPr>
          <p:cNvPr id="16" name="TextBox 15"/>
          <p:cNvSpPr txBox="1"/>
          <p:nvPr/>
        </p:nvSpPr>
        <p:spPr>
          <a:xfrm>
            <a:off x="5166443" y="6284630"/>
            <a:ext cx="5628425" cy="338554"/>
          </a:xfrm>
          <a:prstGeom prst="rect">
            <a:avLst/>
          </a:prstGeom>
          <a:noFill/>
        </p:spPr>
        <p:txBody>
          <a:bodyPr wrap="square" rtlCol="0">
            <a:spAutoFit/>
          </a:bodyPr>
          <a:lstStyle/>
          <a:p>
            <a:r>
              <a:rPr lang="en-US" sz="1600" i="1" dirty="0" smtClean="0">
                <a:solidFill>
                  <a:schemeClr val="bg1"/>
                </a:solidFill>
                <a:latin typeface="Century Gothic" panose="020B0502020202020204" pitchFamily="34" charset="0"/>
              </a:rPr>
              <a:t>2017 Summer</a:t>
            </a:r>
          </a:p>
        </p:txBody>
      </p:sp>
      <p:sp>
        <p:nvSpPr>
          <p:cNvPr id="18" name="Text Placeholder 17"/>
          <p:cNvSpPr txBox="1">
            <a:spLocks/>
          </p:cNvSpPr>
          <p:nvPr/>
        </p:nvSpPr>
        <p:spPr>
          <a:xfrm>
            <a:off x="5976072" y="4342262"/>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800" dirty="0">
              <a:solidFill>
                <a:schemeClr val="tx1">
                  <a:lumMod val="75000"/>
                  <a:lumOff val="25000"/>
                </a:schemeClr>
              </a:solidFill>
              <a:latin typeface="Century Gothic" panose="020B0502020202020204" pitchFamily="34" charset="0"/>
            </a:endParaRPr>
          </a:p>
        </p:txBody>
      </p:sp>
      <p:sp>
        <p:nvSpPr>
          <p:cNvPr id="3" name="Rectangle 2"/>
          <p:cNvSpPr/>
          <p:nvPr/>
        </p:nvSpPr>
        <p:spPr>
          <a:xfrm>
            <a:off x="5976072" y="4227771"/>
            <a:ext cx="2121464" cy="369332"/>
          </a:xfrm>
          <a:prstGeom prst="rect">
            <a:avLst/>
          </a:prstGeom>
        </p:spPr>
        <p:txBody>
          <a:bodyPr wrap="square">
            <a:spAutoFit/>
          </a:bodyPr>
          <a:lstStyle/>
          <a:p>
            <a:pPr algn="ctr"/>
            <a:r>
              <a:rPr lang="en-US" dirty="0">
                <a:solidFill>
                  <a:schemeClr val="bg2">
                    <a:lumMod val="50000"/>
                  </a:schemeClr>
                </a:solidFill>
                <a:latin typeface="+mj-lt"/>
              </a:rPr>
              <a:t>Jared Tomlin</a:t>
            </a:r>
          </a:p>
        </p:txBody>
      </p:sp>
    </p:spTree>
    <p:extLst>
      <p:ext uri="{BB962C8B-B14F-4D97-AF65-F5344CB8AC3E}">
        <p14:creationId xmlns:p14="http://schemas.microsoft.com/office/powerpoint/2010/main" val="35697346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18610" y="1819275"/>
            <a:ext cx="4105276" cy="1569660"/>
          </a:xfrm>
          <a:prstGeom prst="rect">
            <a:avLst/>
          </a:prstGeom>
          <a:noFill/>
        </p:spPr>
        <p:txBody>
          <a:bodyPr wrap="square" rtlCol="0">
            <a:spAutoFit/>
          </a:bodyPr>
          <a:lstStyle/>
          <a:p>
            <a:r>
              <a:rPr lang="en-US" sz="2400" dirty="0" smtClean="0">
                <a:solidFill>
                  <a:schemeClr val="bg2">
                    <a:lumMod val="50000"/>
                  </a:schemeClr>
                </a:solidFill>
              </a:rPr>
              <a:t>Static layers coded to visualize social and economic data alongside remotely sensed data</a:t>
            </a:r>
            <a:endParaRPr lang="en-US" sz="2400" dirty="0">
              <a:solidFill>
                <a:schemeClr val="bg2">
                  <a:lumMod val="50000"/>
                </a:schemeClr>
              </a:solidFill>
            </a:endParaRPr>
          </a:p>
        </p:txBody>
      </p:sp>
      <p:sp>
        <p:nvSpPr>
          <p:cNvPr id="2" name="Title 1"/>
          <p:cNvSpPr>
            <a:spLocks noGrp="1"/>
          </p:cNvSpPr>
          <p:nvPr>
            <p:ph type="title"/>
          </p:nvPr>
        </p:nvSpPr>
        <p:spPr>
          <a:xfrm>
            <a:off x="1041314" y="431027"/>
            <a:ext cx="10071529" cy="479425"/>
          </a:xfrm>
        </p:spPr>
        <p:txBody>
          <a:bodyPr/>
          <a:lstStyle/>
          <a:p>
            <a:r>
              <a:rPr lang="en-US" dirty="0" smtClean="0"/>
              <a:t>Results </a:t>
            </a:r>
            <a:endParaRPr lang="en-US" dirty="0"/>
          </a:p>
        </p:txBody>
      </p:sp>
      <p:sp>
        <p:nvSpPr>
          <p:cNvPr id="6" name="Rectangle 5"/>
          <p:cNvSpPr/>
          <p:nvPr/>
        </p:nvSpPr>
        <p:spPr>
          <a:xfrm>
            <a:off x="718610" y="3565249"/>
            <a:ext cx="4842992" cy="2862322"/>
          </a:xfrm>
          <a:prstGeom prst="rect">
            <a:avLst/>
          </a:prstGeom>
        </p:spPr>
        <p:txBody>
          <a:bodyPr wrap="none">
            <a:spAutoFit/>
          </a:bodyPr>
          <a:lstStyle/>
          <a:p>
            <a:pPr defTabSz="685800"/>
            <a:r>
              <a:rPr lang="en-US" sz="2000" dirty="0" err="1">
                <a:solidFill>
                  <a:schemeClr val="bg2">
                    <a:lumMod val="50000"/>
                  </a:schemeClr>
                </a:solidFill>
              </a:rPr>
              <a:t>DivaGIS</a:t>
            </a:r>
            <a:r>
              <a:rPr lang="en-US" sz="2000" dirty="0">
                <a:solidFill>
                  <a:schemeClr val="bg2">
                    <a:lumMod val="50000"/>
                  </a:schemeClr>
                </a:solidFill>
              </a:rPr>
              <a:t>	Administrative Borders</a:t>
            </a:r>
          </a:p>
          <a:p>
            <a:pPr defTabSz="685800"/>
            <a:r>
              <a:rPr lang="en-US" sz="2000" dirty="0">
                <a:solidFill>
                  <a:schemeClr val="bg2">
                    <a:lumMod val="50000"/>
                  </a:schemeClr>
                </a:solidFill>
              </a:rPr>
              <a:t>FEWS NET	Agricultural Zones</a:t>
            </a:r>
          </a:p>
          <a:p>
            <a:pPr defTabSz="685800"/>
            <a:r>
              <a:rPr lang="en-US" sz="2000" dirty="0" err="1" smtClean="0">
                <a:solidFill>
                  <a:schemeClr val="bg2">
                    <a:lumMod val="50000"/>
                  </a:schemeClr>
                </a:solidFill>
              </a:rPr>
              <a:t>WorldPop</a:t>
            </a:r>
            <a:r>
              <a:rPr lang="en-US" sz="2000" dirty="0" smtClean="0">
                <a:solidFill>
                  <a:schemeClr val="bg2">
                    <a:lumMod val="50000"/>
                  </a:schemeClr>
                </a:solidFill>
              </a:rPr>
              <a:t>	Human Population Density</a:t>
            </a:r>
          </a:p>
          <a:p>
            <a:pPr defTabSz="685800"/>
            <a:r>
              <a:rPr lang="en-US" sz="2000" dirty="0" smtClean="0">
                <a:solidFill>
                  <a:schemeClr val="bg2">
                    <a:lumMod val="50000"/>
                  </a:schemeClr>
                </a:solidFill>
              </a:rPr>
              <a:t>SEDAC</a:t>
            </a:r>
            <a:r>
              <a:rPr lang="en-US" sz="2000" dirty="0">
                <a:solidFill>
                  <a:schemeClr val="bg2">
                    <a:lumMod val="50000"/>
                  </a:schemeClr>
                </a:solidFill>
              </a:rPr>
              <a:t>	Demographics</a:t>
            </a:r>
          </a:p>
          <a:p>
            <a:pPr defTabSz="685800"/>
            <a:r>
              <a:rPr lang="en-US" sz="2000" dirty="0" smtClean="0">
                <a:solidFill>
                  <a:schemeClr val="bg2">
                    <a:lumMod val="50000"/>
                  </a:schemeClr>
                </a:solidFill>
              </a:rPr>
              <a:t>Oxford	Malaria Infection Rates</a:t>
            </a:r>
          </a:p>
          <a:p>
            <a:pPr defTabSz="685800"/>
            <a:r>
              <a:rPr lang="en-US" sz="2000" dirty="0" smtClean="0">
                <a:solidFill>
                  <a:schemeClr val="bg2">
                    <a:lumMod val="50000"/>
                  </a:schemeClr>
                </a:solidFill>
              </a:rPr>
              <a:t>ACLED 	Armed Conflict Events</a:t>
            </a:r>
            <a:endParaRPr lang="en-US" sz="2000" dirty="0">
              <a:solidFill>
                <a:schemeClr val="bg2">
                  <a:lumMod val="50000"/>
                </a:schemeClr>
              </a:solidFill>
            </a:endParaRPr>
          </a:p>
          <a:p>
            <a:pPr defTabSz="685800"/>
            <a:endParaRPr lang="en-US" sz="2000" dirty="0" smtClean="0">
              <a:solidFill>
                <a:schemeClr val="bg2">
                  <a:lumMod val="50000"/>
                </a:schemeClr>
              </a:solidFill>
            </a:endParaRPr>
          </a:p>
          <a:p>
            <a:pPr defTabSz="685800"/>
            <a:endParaRPr lang="en-US" sz="2000" dirty="0" smtClean="0">
              <a:solidFill>
                <a:schemeClr val="bg2">
                  <a:lumMod val="50000"/>
                </a:schemeClr>
              </a:solidFill>
            </a:endParaRPr>
          </a:p>
          <a:p>
            <a:endParaRPr lang="en-US" sz="2000" dirty="0" smtClean="0">
              <a:solidFill>
                <a:schemeClr val="bg2">
                  <a:lumMod val="50000"/>
                </a:schemeClr>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2000" y="1247850"/>
            <a:ext cx="5816399" cy="4362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8945797" y="5670549"/>
            <a:ext cx="2712602" cy="276999"/>
          </a:xfrm>
          <a:prstGeom prst="rect">
            <a:avLst/>
          </a:prstGeom>
          <a:noFill/>
        </p:spPr>
        <p:txBody>
          <a:bodyPr wrap="none" rtlCol="0">
            <a:spAutoFit/>
          </a:bodyPr>
          <a:lstStyle/>
          <a:p>
            <a:r>
              <a:rPr lang="en-US" sz="1200" dirty="0" smtClean="0"/>
              <a:t>Image credit: Jamie Favors, NASA</a:t>
            </a:r>
            <a:endParaRPr lang="en-US" sz="1200" dirty="0"/>
          </a:p>
        </p:txBody>
      </p:sp>
    </p:spTree>
    <p:extLst>
      <p:ext uri="{BB962C8B-B14F-4D97-AF65-F5344CB8AC3E}">
        <p14:creationId xmlns:p14="http://schemas.microsoft.com/office/powerpoint/2010/main" val="41113048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34969" y="1606150"/>
            <a:ext cx="10722062" cy="830997"/>
          </a:xfrm>
          <a:prstGeom prst="rect">
            <a:avLst/>
          </a:prstGeom>
        </p:spPr>
        <p:txBody>
          <a:bodyPr wrap="square">
            <a:spAutoFit/>
          </a:bodyPr>
          <a:lstStyle/>
          <a:p>
            <a:pPr algn="ctr"/>
            <a:r>
              <a:rPr lang="en-US" sz="2400" dirty="0" smtClean="0">
                <a:solidFill>
                  <a:schemeClr val="bg2">
                    <a:lumMod val="50000"/>
                  </a:schemeClr>
                </a:solidFill>
              </a:rPr>
              <a:t>Seasonal Trend Analysis gives insights into changes in the start and intensity of the rainy </a:t>
            </a:r>
            <a:r>
              <a:rPr lang="en-US" sz="2400" dirty="0" smtClean="0">
                <a:solidFill>
                  <a:schemeClr val="bg2">
                    <a:lumMod val="50000"/>
                  </a:schemeClr>
                </a:solidFill>
              </a:rPr>
              <a:t>season.</a:t>
            </a:r>
            <a:endParaRPr lang="en-US" sz="2400" dirty="0">
              <a:solidFill>
                <a:schemeClr val="bg2">
                  <a:lumMod val="50000"/>
                </a:schemeClr>
              </a:solidFill>
            </a:endParaRPr>
          </a:p>
        </p:txBody>
      </p:sp>
      <p:sp>
        <p:nvSpPr>
          <p:cNvPr id="6" name="Title 1"/>
          <p:cNvSpPr txBox="1">
            <a:spLocks/>
          </p:cNvSpPr>
          <p:nvPr/>
        </p:nvSpPr>
        <p:spPr>
          <a:xfrm>
            <a:off x="1041314" y="431027"/>
            <a:ext cx="10071529" cy="4794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0" kern="1200">
                <a:solidFill>
                  <a:srgbClr val="75AADB"/>
                </a:solidFill>
                <a:latin typeface="Century Gothic" panose="020B0502020202020204" pitchFamily="34" charset="0"/>
                <a:ea typeface="+mj-ea"/>
                <a:cs typeface="+mj-cs"/>
              </a:defRPr>
            </a:lvl1pPr>
          </a:lstStyle>
          <a:p>
            <a:r>
              <a:rPr lang="en-US" smtClean="0"/>
              <a:t>Results </a:t>
            </a:r>
            <a:endParaRPr lang="en-US" dirty="0"/>
          </a:p>
        </p:txBody>
      </p:sp>
      <p:grpSp>
        <p:nvGrpSpPr>
          <p:cNvPr id="7" name="Group 6"/>
          <p:cNvGrpSpPr/>
          <p:nvPr/>
        </p:nvGrpSpPr>
        <p:grpSpPr>
          <a:xfrm>
            <a:off x="553930" y="3068283"/>
            <a:ext cx="11046295" cy="3001664"/>
            <a:chOff x="13822514" y="23811519"/>
            <a:chExt cx="10268387" cy="4573177"/>
          </a:xfrm>
        </p:grpSpPr>
        <p:graphicFrame>
          <p:nvGraphicFramePr>
            <p:cNvPr id="8" name="Chart 7"/>
            <p:cNvGraphicFramePr>
              <a:graphicFrameLocks/>
            </p:cNvGraphicFramePr>
            <p:nvPr>
              <p:extLst>
                <p:ext uri="{D42A27DB-BD31-4B8C-83A1-F6EECF244321}">
                  <p14:modId xmlns:p14="http://schemas.microsoft.com/office/powerpoint/2010/main" val="719155495"/>
                </p:ext>
              </p:extLst>
            </p:nvPr>
          </p:nvGraphicFramePr>
          <p:xfrm>
            <a:off x="14150336" y="24334739"/>
            <a:ext cx="9628240" cy="3594671"/>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p:cNvSpPr/>
            <p:nvPr/>
          </p:nvSpPr>
          <p:spPr>
            <a:xfrm>
              <a:off x="14858456" y="23811519"/>
              <a:ext cx="8212000" cy="562695"/>
            </a:xfrm>
            <a:prstGeom prst="rect">
              <a:avLst/>
            </a:prstGeom>
          </p:spPr>
          <p:txBody>
            <a:bodyPr wrap="square">
              <a:spAutoFit/>
            </a:bodyPr>
            <a:lstStyle/>
            <a:p>
              <a:pPr marL="0" marR="0" lvl="0" indent="0" algn="ctr" defTabSz="3072384" eaLnBrk="1" fontAlgn="auto" latinLnBrk="0" hangingPunct="1">
                <a:lnSpc>
                  <a:spcPct val="100000"/>
                </a:lnSpc>
                <a:spcBef>
                  <a:spcPts val="0"/>
                </a:spcBef>
                <a:spcAft>
                  <a:spcPts val="0"/>
                </a:spcAft>
                <a:buClr>
                  <a:srgbClr val="76AADA"/>
                </a:buClr>
                <a:buSzTx/>
                <a:buFontTx/>
                <a:buNone/>
                <a:tabLst/>
                <a:defRPr/>
              </a:pPr>
              <a:r>
                <a:rPr kumimoji="0" lang="en-US" i="0" u="none" strike="noStrike" kern="0" cap="none" spc="0" normalizeH="0" baseline="0" noProof="0" dirty="0" smtClean="0">
                  <a:ln>
                    <a:noFill/>
                  </a:ln>
                  <a:solidFill>
                    <a:schemeClr val="bg2">
                      <a:lumMod val="50000"/>
                    </a:schemeClr>
                  </a:solidFill>
                  <a:effectLst/>
                  <a:uLnTx/>
                  <a:uFillTx/>
                </a:rPr>
                <a:t>NDVI harmonic output and Precipitation 2000 - 2003</a:t>
              </a:r>
            </a:p>
          </p:txBody>
        </p:sp>
        <p:sp>
          <p:nvSpPr>
            <p:cNvPr id="10" name="Rectangle 9"/>
            <p:cNvSpPr/>
            <p:nvPr/>
          </p:nvSpPr>
          <p:spPr>
            <a:xfrm>
              <a:off x="14333167" y="27851931"/>
              <a:ext cx="594854" cy="515803"/>
            </a:xfrm>
            <a:prstGeom prst="rect">
              <a:avLst/>
            </a:prstGeom>
          </p:spPr>
          <p:txBody>
            <a:bodyPr wrap="none">
              <a:spAutoFit/>
            </a:bodyPr>
            <a:lstStyle/>
            <a:p>
              <a:pPr marL="0" marR="0" lvl="0" indent="0" defTabSz="3072384" eaLnBrk="1" fontAlgn="auto" latinLnBrk="0" hangingPunct="1">
                <a:lnSpc>
                  <a:spcPct val="100000"/>
                </a:lnSpc>
                <a:spcBef>
                  <a:spcPts val="0"/>
                </a:spcBef>
                <a:spcAft>
                  <a:spcPts val="0"/>
                </a:spcAft>
                <a:buClr>
                  <a:srgbClr val="76AADA"/>
                </a:buClr>
                <a:buSzTx/>
                <a:buFontTx/>
                <a:buNone/>
                <a:tabLst/>
                <a:defRPr/>
              </a:pPr>
              <a:r>
                <a:rPr kumimoji="0" lang="en-US" sz="1600" b="0" i="0" u="none" strike="noStrike" kern="0" cap="none" spc="0" normalizeH="0" baseline="0" noProof="0" dirty="0" smtClean="0">
                  <a:ln>
                    <a:noFill/>
                  </a:ln>
                  <a:solidFill>
                    <a:schemeClr val="bg2">
                      <a:lumMod val="50000"/>
                    </a:schemeClr>
                  </a:solidFill>
                  <a:effectLst/>
                  <a:uLnTx/>
                  <a:uFillTx/>
                </a:rPr>
                <a:t>2000</a:t>
              </a:r>
            </a:p>
          </p:txBody>
        </p:sp>
        <p:sp>
          <p:nvSpPr>
            <p:cNvPr id="11" name="Rectangle 10"/>
            <p:cNvSpPr/>
            <p:nvPr/>
          </p:nvSpPr>
          <p:spPr>
            <a:xfrm>
              <a:off x="17608722" y="27848067"/>
              <a:ext cx="594854" cy="515803"/>
            </a:xfrm>
            <a:prstGeom prst="rect">
              <a:avLst/>
            </a:prstGeom>
          </p:spPr>
          <p:txBody>
            <a:bodyPr wrap="none">
              <a:spAutoFit/>
            </a:bodyPr>
            <a:lstStyle/>
            <a:p>
              <a:pPr marL="0" marR="0" lvl="0" indent="0" defTabSz="3072384" eaLnBrk="1" fontAlgn="auto" latinLnBrk="0" hangingPunct="1">
                <a:lnSpc>
                  <a:spcPct val="100000"/>
                </a:lnSpc>
                <a:spcBef>
                  <a:spcPts val="0"/>
                </a:spcBef>
                <a:spcAft>
                  <a:spcPts val="0"/>
                </a:spcAft>
                <a:buClr>
                  <a:srgbClr val="76AADA"/>
                </a:buClr>
                <a:buSzTx/>
                <a:buFontTx/>
                <a:buNone/>
                <a:tabLst/>
                <a:defRPr/>
              </a:pPr>
              <a:r>
                <a:rPr kumimoji="0" lang="en-US" sz="1600" b="0" i="0" u="none" strike="noStrike" kern="0" cap="none" spc="0" normalizeH="0" baseline="0" noProof="0" dirty="0" smtClean="0">
                  <a:ln>
                    <a:noFill/>
                  </a:ln>
                  <a:solidFill>
                    <a:schemeClr val="bg2">
                      <a:lumMod val="50000"/>
                    </a:schemeClr>
                  </a:solidFill>
                  <a:effectLst/>
                  <a:uLnTx/>
                  <a:uFillTx/>
                </a:rPr>
                <a:t>2001</a:t>
              </a:r>
            </a:p>
          </p:txBody>
        </p:sp>
        <p:sp>
          <p:nvSpPr>
            <p:cNvPr id="12" name="Rectangle 11"/>
            <p:cNvSpPr/>
            <p:nvPr/>
          </p:nvSpPr>
          <p:spPr>
            <a:xfrm>
              <a:off x="20929149" y="27868893"/>
              <a:ext cx="594854" cy="515803"/>
            </a:xfrm>
            <a:prstGeom prst="rect">
              <a:avLst/>
            </a:prstGeom>
          </p:spPr>
          <p:txBody>
            <a:bodyPr wrap="none">
              <a:spAutoFit/>
            </a:bodyPr>
            <a:lstStyle/>
            <a:p>
              <a:pPr marL="0" marR="0" lvl="0" indent="0" defTabSz="3072384" eaLnBrk="1" fontAlgn="auto" latinLnBrk="0" hangingPunct="1">
                <a:lnSpc>
                  <a:spcPct val="100000"/>
                </a:lnSpc>
                <a:spcBef>
                  <a:spcPts val="0"/>
                </a:spcBef>
                <a:spcAft>
                  <a:spcPts val="0"/>
                </a:spcAft>
                <a:buClr>
                  <a:srgbClr val="76AADA"/>
                </a:buClr>
                <a:buSzTx/>
                <a:buFontTx/>
                <a:buNone/>
                <a:tabLst/>
                <a:defRPr/>
              </a:pPr>
              <a:r>
                <a:rPr kumimoji="0" lang="en-US" sz="1600" b="0" i="0" u="none" strike="noStrike" kern="0" cap="none" spc="0" normalizeH="0" baseline="0" noProof="0" dirty="0" smtClean="0">
                  <a:ln>
                    <a:noFill/>
                  </a:ln>
                  <a:solidFill>
                    <a:schemeClr val="bg2">
                      <a:lumMod val="50000"/>
                    </a:schemeClr>
                  </a:solidFill>
                  <a:effectLst/>
                  <a:uLnTx/>
                  <a:uFillTx/>
                </a:rPr>
                <a:t>2002</a:t>
              </a:r>
            </a:p>
          </p:txBody>
        </p:sp>
        <p:sp>
          <p:nvSpPr>
            <p:cNvPr id="13" name="Rectangle 12"/>
            <p:cNvSpPr/>
            <p:nvPr/>
          </p:nvSpPr>
          <p:spPr>
            <a:xfrm rot="16200000">
              <a:off x="12688144" y="25700497"/>
              <a:ext cx="2583451" cy="314712"/>
            </a:xfrm>
            <a:prstGeom prst="rect">
              <a:avLst/>
            </a:prstGeom>
          </p:spPr>
          <p:txBody>
            <a:bodyPr wrap="square">
              <a:spAutoFit/>
            </a:bodyPr>
            <a:lstStyle/>
            <a:p>
              <a:pPr marL="0" marR="0" lvl="0" indent="0" defTabSz="3072384" eaLnBrk="1" fontAlgn="auto" latinLnBrk="0" hangingPunct="1">
                <a:lnSpc>
                  <a:spcPct val="100000"/>
                </a:lnSpc>
                <a:spcBef>
                  <a:spcPts val="0"/>
                </a:spcBef>
                <a:spcAft>
                  <a:spcPts val="0"/>
                </a:spcAft>
                <a:buClr>
                  <a:srgbClr val="76AADA"/>
                </a:buClr>
                <a:buSzTx/>
                <a:buFontTx/>
                <a:buNone/>
                <a:tabLst/>
                <a:defRPr/>
              </a:pPr>
              <a:r>
                <a:rPr kumimoji="0" lang="en-US" sz="1600" b="0" i="0" u="none" strike="noStrike" kern="0" cap="none" spc="0" normalizeH="0" baseline="0" noProof="0" dirty="0" smtClean="0">
                  <a:ln>
                    <a:noFill/>
                  </a:ln>
                  <a:solidFill>
                    <a:schemeClr val="bg2">
                      <a:lumMod val="50000"/>
                    </a:schemeClr>
                  </a:solidFill>
                  <a:effectLst/>
                  <a:uLnTx/>
                  <a:uFillTx/>
                </a:rPr>
                <a:t>MODIS NDVI</a:t>
              </a:r>
            </a:p>
          </p:txBody>
        </p:sp>
        <p:sp>
          <p:nvSpPr>
            <p:cNvPr id="14" name="Rectangle 13"/>
            <p:cNvSpPr/>
            <p:nvPr/>
          </p:nvSpPr>
          <p:spPr>
            <a:xfrm rot="5400000">
              <a:off x="22011496" y="26128041"/>
              <a:ext cx="3872708" cy="286103"/>
            </a:xfrm>
            <a:prstGeom prst="rect">
              <a:avLst/>
            </a:prstGeom>
          </p:spPr>
          <p:txBody>
            <a:bodyPr wrap="square">
              <a:spAutoFit/>
            </a:bodyPr>
            <a:lstStyle/>
            <a:p>
              <a:pPr marL="0" marR="0" lvl="0" indent="0" defTabSz="3072384" eaLnBrk="1" fontAlgn="auto" latinLnBrk="0" hangingPunct="1">
                <a:lnSpc>
                  <a:spcPct val="100000"/>
                </a:lnSpc>
                <a:spcBef>
                  <a:spcPts val="0"/>
                </a:spcBef>
                <a:spcAft>
                  <a:spcPts val="0"/>
                </a:spcAft>
                <a:buClr>
                  <a:srgbClr val="76AADA"/>
                </a:buClr>
                <a:buSzTx/>
                <a:buFontTx/>
                <a:buNone/>
                <a:tabLst/>
                <a:defRPr/>
              </a:pPr>
              <a:r>
                <a:rPr kumimoji="0" lang="en-US" sz="1400" b="0" i="0" u="none" strike="noStrike" kern="0" cap="none" spc="0" normalizeH="0" baseline="0" noProof="0" dirty="0" smtClean="0">
                  <a:ln>
                    <a:noFill/>
                  </a:ln>
                  <a:solidFill>
                    <a:schemeClr val="bg2">
                      <a:lumMod val="50000"/>
                    </a:schemeClr>
                  </a:solidFill>
                  <a:effectLst/>
                  <a:uLnTx/>
                  <a:uFillTx/>
                </a:rPr>
                <a:t>CHIRPS Precipitation (mm)</a:t>
              </a:r>
            </a:p>
          </p:txBody>
        </p:sp>
      </p:grpSp>
    </p:spTree>
    <p:extLst>
      <p:ext uri="{BB962C8B-B14F-4D97-AF65-F5344CB8AC3E}">
        <p14:creationId xmlns:p14="http://schemas.microsoft.com/office/powerpoint/2010/main" val="32396291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1314" y="431027"/>
            <a:ext cx="10071529" cy="479425"/>
          </a:xfrm>
        </p:spPr>
        <p:txBody>
          <a:bodyPr/>
          <a:lstStyle/>
          <a:p>
            <a:r>
              <a:rPr lang="en-US" dirty="0" smtClean="0"/>
              <a:t>Results </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5975" y="1277957"/>
            <a:ext cx="9780051" cy="4979213"/>
          </a:xfrm>
          <a:prstGeom prst="rect">
            <a:avLst/>
          </a:prstGeom>
        </p:spPr>
      </p:pic>
    </p:spTree>
    <p:extLst>
      <p:ext uri="{BB962C8B-B14F-4D97-AF65-F5344CB8AC3E}">
        <p14:creationId xmlns:p14="http://schemas.microsoft.com/office/powerpoint/2010/main" val="20690844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0125" y="365124"/>
            <a:ext cx="10112718" cy="479425"/>
          </a:xfrm>
        </p:spPr>
        <p:txBody>
          <a:bodyPr/>
          <a:lstStyle/>
          <a:p>
            <a:r>
              <a:rPr lang="en-US" dirty="0" smtClean="0"/>
              <a:t>Conclusions </a:t>
            </a:r>
            <a:endParaRPr lang="en-US" dirty="0"/>
          </a:p>
        </p:txBody>
      </p:sp>
      <p:sp>
        <p:nvSpPr>
          <p:cNvPr id="8" name="TextBox 7"/>
          <p:cNvSpPr txBox="1"/>
          <p:nvPr/>
        </p:nvSpPr>
        <p:spPr>
          <a:xfrm>
            <a:off x="885824" y="1308010"/>
            <a:ext cx="9832975" cy="1200329"/>
          </a:xfrm>
          <a:prstGeom prst="rect">
            <a:avLst/>
          </a:prstGeom>
          <a:noFill/>
        </p:spPr>
        <p:txBody>
          <a:bodyPr wrap="square" rtlCol="0">
            <a:spAutoFit/>
          </a:bodyPr>
          <a:lstStyle/>
          <a:p>
            <a:pPr algn="ctr"/>
            <a:r>
              <a:rPr lang="en-US" sz="2400" dirty="0" smtClean="0">
                <a:solidFill>
                  <a:schemeClr val="bg2">
                    <a:lumMod val="50000"/>
                  </a:schemeClr>
                </a:solidFill>
              </a:rPr>
              <a:t>By creating a tool that displays a variety of data types, Mercy Corps is better able to understand the relationships between precipitation and socioeconomic variables. </a:t>
            </a:r>
            <a:endParaRPr lang="en-US" sz="2400" dirty="0">
              <a:solidFill>
                <a:schemeClr val="bg2">
                  <a:lumMod val="50000"/>
                </a:schemeClr>
              </a:solidFill>
            </a:endParaRPr>
          </a:p>
        </p:txBody>
      </p:sp>
      <p:pic>
        <p:nvPicPr>
          <p:cNvPr id="6" name="Picture 5"/>
          <p:cNvPicPr>
            <a:picLocks noChangeAspect="1"/>
          </p:cNvPicPr>
          <p:nvPr/>
        </p:nvPicPr>
        <p:blipFill>
          <a:blip r:embed="rId3"/>
          <a:stretch>
            <a:fillRect/>
          </a:stretch>
        </p:blipFill>
        <p:spPr>
          <a:xfrm>
            <a:off x="763962" y="2306778"/>
            <a:ext cx="10686923" cy="4225891"/>
          </a:xfrm>
          <a:prstGeom prst="rect">
            <a:avLst/>
          </a:prstGeom>
        </p:spPr>
      </p:pic>
    </p:spTree>
    <p:extLst>
      <p:ext uri="{BB962C8B-B14F-4D97-AF65-F5344CB8AC3E}">
        <p14:creationId xmlns:p14="http://schemas.microsoft.com/office/powerpoint/2010/main" val="1387742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6126" y="401296"/>
            <a:ext cx="10129194" cy="479425"/>
          </a:xfrm>
        </p:spPr>
        <p:txBody>
          <a:bodyPr/>
          <a:lstStyle/>
          <a:p>
            <a:r>
              <a:rPr lang="en-US" dirty="0" smtClean="0"/>
              <a:t>Errors and Uncertainties </a:t>
            </a:r>
            <a:endParaRPr lang="en-US" dirty="0"/>
          </a:p>
        </p:txBody>
      </p:sp>
      <p:sp>
        <p:nvSpPr>
          <p:cNvPr id="4" name="Text Placeholder 3"/>
          <p:cNvSpPr>
            <a:spLocks noGrp="1"/>
          </p:cNvSpPr>
          <p:nvPr>
            <p:ph type="body" sz="half" idx="2"/>
          </p:nvPr>
        </p:nvSpPr>
        <p:spPr>
          <a:xfrm>
            <a:off x="266700" y="1838064"/>
            <a:ext cx="4705350" cy="4182726"/>
          </a:xfrm>
        </p:spPr>
        <p:txBody>
          <a:bodyPr>
            <a:noAutofit/>
          </a:bodyPr>
          <a:lstStyle/>
          <a:p>
            <a:pPr marL="342900" indent="-342900">
              <a:spcBef>
                <a:spcPts val="200"/>
              </a:spcBef>
              <a:spcAft>
                <a:spcPts val="1800"/>
              </a:spcAft>
              <a:buClr>
                <a:srgbClr val="75AADB"/>
              </a:buClr>
              <a:buFont typeface="Webdings" panose="05030102010509060703" pitchFamily="18" charset="2"/>
              <a:buChar char="4"/>
            </a:pPr>
            <a:r>
              <a:rPr lang="en-US" sz="2400" dirty="0">
                <a:solidFill>
                  <a:schemeClr val="bg2">
                    <a:lumMod val="50000"/>
                  </a:schemeClr>
                </a:solidFill>
              </a:rPr>
              <a:t>TRMM and GPM are calibrated to tropical areas, where there is a lot of </a:t>
            </a:r>
            <a:r>
              <a:rPr lang="en-US" sz="2400" dirty="0" smtClean="0">
                <a:solidFill>
                  <a:schemeClr val="bg2">
                    <a:lumMod val="50000"/>
                  </a:schemeClr>
                </a:solidFill>
              </a:rPr>
              <a:t>rainfall</a:t>
            </a:r>
            <a:endParaRPr lang="en-US" sz="2400" dirty="0">
              <a:solidFill>
                <a:schemeClr val="bg2">
                  <a:lumMod val="50000"/>
                </a:schemeClr>
              </a:solidFill>
            </a:endParaRPr>
          </a:p>
          <a:p>
            <a:pPr marL="342900" indent="-342900">
              <a:spcBef>
                <a:spcPts val="200"/>
              </a:spcBef>
              <a:spcAft>
                <a:spcPts val="1800"/>
              </a:spcAft>
              <a:buClr>
                <a:srgbClr val="75AADB"/>
              </a:buClr>
              <a:buFont typeface="Webdings" panose="05030102010509060703" pitchFamily="18" charset="2"/>
              <a:buChar char="4"/>
            </a:pPr>
            <a:r>
              <a:rPr lang="en-US" sz="2400" dirty="0">
                <a:solidFill>
                  <a:schemeClr val="bg2">
                    <a:lumMod val="50000"/>
                  </a:schemeClr>
                </a:solidFill>
              </a:rPr>
              <a:t>Less accurate for areas with very little amount of rainfall, such as Niger </a:t>
            </a:r>
            <a:endParaRPr lang="en-US" sz="2400" dirty="0" smtClean="0">
              <a:solidFill>
                <a:schemeClr val="bg2">
                  <a:lumMod val="50000"/>
                </a:schemeClr>
              </a:solidFill>
            </a:endParaRPr>
          </a:p>
          <a:p>
            <a:pPr marL="342900" indent="-342900">
              <a:spcBef>
                <a:spcPts val="200"/>
              </a:spcBef>
              <a:spcAft>
                <a:spcPts val="1200"/>
              </a:spcAft>
              <a:buClr>
                <a:srgbClr val="75AADB"/>
              </a:buClr>
              <a:buFont typeface="Webdings" panose="05030102010509060703" pitchFamily="18" charset="2"/>
              <a:buChar char="4"/>
            </a:pPr>
            <a:r>
              <a:rPr lang="en-US" sz="2400" dirty="0" smtClean="0">
                <a:solidFill>
                  <a:schemeClr val="bg2">
                    <a:lumMod val="50000"/>
                  </a:schemeClr>
                </a:solidFill>
              </a:rPr>
              <a:t>There is not much spatial data readily available for the country of Niger</a:t>
            </a:r>
          </a:p>
          <a:p>
            <a:pPr marL="342900" indent="-342900">
              <a:spcBef>
                <a:spcPts val="200"/>
              </a:spcBef>
              <a:spcAft>
                <a:spcPts val="1200"/>
              </a:spcAft>
              <a:buClr>
                <a:srgbClr val="75AADB"/>
              </a:buClr>
              <a:buFont typeface="Webdings" panose="05030102010509060703" pitchFamily="18" charset="2"/>
              <a:buChar char="4"/>
            </a:pPr>
            <a:endParaRPr lang="en-US" sz="2400" dirty="0">
              <a:solidFill>
                <a:schemeClr val="bg2">
                  <a:lumMod val="50000"/>
                </a:schemeClr>
              </a:solidFill>
            </a:endParaRPr>
          </a:p>
          <a:p>
            <a:endParaRPr lang="en-US" sz="2400" dirty="0" smtClean="0"/>
          </a:p>
        </p:txBody>
      </p:sp>
      <p:pic>
        <p:nvPicPr>
          <p:cNvPr id="2054" name="Picture 6" descr="https://eoimages.gsfc.nasa.gov/images/imagerecords/1000/1017/trmm_3year_lrg.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928" b="5276"/>
          <a:stretch/>
        </p:blipFill>
        <p:spPr bwMode="auto">
          <a:xfrm>
            <a:off x="5374202" y="2206197"/>
            <a:ext cx="6446323" cy="313037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709050" y="5336575"/>
            <a:ext cx="2111475" cy="276999"/>
          </a:xfrm>
          <a:prstGeom prst="rect">
            <a:avLst/>
          </a:prstGeom>
          <a:noFill/>
        </p:spPr>
        <p:txBody>
          <a:bodyPr wrap="none" rtlCol="0">
            <a:spAutoFit/>
          </a:bodyPr>
          <a:lstStyle/>
          <a:p>
            <a:r>
              <a:rPr lang="en-US" sz="1200" dirty="0" smtClean="0"/>
              <a:t>Image credit: NASA GSFC</a:t>
            </a:r>
            <a:endParaRPr lang="en-US" sz="1200" dirty="0"/>
          </a:p>
        </p:txBody>
      </p:sp>
    </p:spTree>
    <p:extLst>
      <p:ext uri="{BB962C8B-B14F-4D97-AF65-F5344CB8AC3E}">
        <p14:creationId xmlns:p14="http://schemas.microsoft.com/office/powerpoint/2010/main" val="123838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0125" y="365124"/>
            <a:ext cx="10112718" cy="479425"/>
          </a:xfrm>
        </p:spPr>
        <p:txBody>
          <a:bodyPr/>
          <a:lstStyle/>
          <a:p>
            <a:r>
              <a:rPr lang="en-US" dirty="0" smtClean="0"/>
              <a:t>Future Work</a:t>
            </a:r>
            <a:endParaRPr lang="en-US" dirty="0"/>
          </a:p>
        </p:txBody>
      </p:sp>
      <p:sp>
        <p:nvSpPr>
          <p:cNvPr id="4" name="Text Placeholder 3"/>
          <p:cNvSpPr>
            <a:spLocks noGrp="1"/>
          </p:cNvSpPr>
          <p:nvPr>
            <p:ph type="body" sz="half" idx="2"/>
          </p:nvPr>
        </p:nvSpPr>
        <p:spPr>
          <a:xfrm>
            <a:off x="6701873" y="1829103"/>
            <a:ext cx="5577211" cy="3925231"/>
          </a:xfrm>
        </p:spPr>
        <p:txBody>
          <a:bodyPr>
            <a:normAutofit lnSpcReduction="10000"/>
          </a:bodyPr>
          <a:lstStyle/>
          <a:p>
            <a:pPr marL="342900" indent="-342900">
              <a:spcBef>
                <a:spcPts val="200"/>
              </a:spcBef>
              <a:spcAft>
                <a:spcPts val="1200"/>
              </a:spcAft>
              <a:buClr>
                <a:srgbClr val="75AADB"/>
              </a:buClr>
              <a:buFont typeface="Webdings" panose="05030102010509060703" pitchFamily="18" charset="2"/>
              <a:buChar char="4"/>
            </a:pPr>
            <a:r>
              <a:rPr lang="en-US" sz="2400" dirty="0" smtClean="0">
                <a:solidFill>
                  <a:schemeClr val="bg2">
                    <a:lumMod val="50000"/>
                  </a:schemeClr>
                </a:solidFill>
              </a:rPr>
              <a:t>Finalize Google App to create </a:t>
            </a:r>
            <a:r>
              <a:rPr lang="en-US" sz="2400" dirty="0" smtClean="0">
                <a:solidFill>
                  <a:schemeClr val="bg2">
                    <a:lumMod val="50000"/>
                  </a:schemeClr>
                </a:solidFill>
              </a:rPr>
              <a:t>web interface</a:t>
            </a:r>
            <a:endParaRPr lang="en-US" sz="2400" dirty="0" smtClean="0">
              <a:solidFill>
                <a:schemeClr val="bg2">
                  <a:lumMod val="50000"/>
                </a:schemeClr>
              </a:solidFill>
            </a:endParaRPr>
          </a:p>
          <a:p>
            <a:pPr marL="342900" indent="-342900">
              <a:spcBef>
                <a:spcPts val="200"/>
              </a:spcBef>
              <a:spcAft>
                <a:spcPts val="1200"/>
              </a:spcAft>
              <a:buClr>
                <a:srgbClr val="75AADB"/>
              </a:buClr>
              <a:buFont typeface="Webdings" panose="05030102010509060703" pitchFamily="18" charset="2"/>
              <a:buChar char="4"/>
            </a:pPr>
            <a:endParaRPr lang="en-US" sz="2400" dirty="0" smtClean="0">
              <a:solidFill>
                <a:schemeClr val="bg2">
                  <a:lumMod val="50000"/>
                </a:schemeClr>
              </a:solidFill>
            </a:endParaRPr>
          </a:p>
          <a:p>
            <a:pPr marL="342900" indent="-342900">
              <a:spcBef>
                <a:spcPts val="200"/>
              </a:spcBef>
              <a:spcAft>
                <a:spcPts val="1200"/>
              </a:spcAft>
              <a:buClr>
                <a:srgbClr val="75AADB"/>
              </a:buClr>
              <a:buFont typeface="Webdings" panose="05030102010509060703" pitchFamily="18" charset="2"/>
              <a:buChar char="4"/>
            </a:pPr>
            <a:r>
              <a:rPr lang="en-US" sz="2400" dirty="0" smtClean="0">
                <a:solidFill>
                  <a:schemeClr val="bg2">
                    <a:lumMod val="50000"/>
                  </a:schemeClr>
                </a:solidFill>
              </a:rPr>
              <a:t>Integrate full groundwater </a:t>
            </a:r>
            <a:r>
              <a:rPr lang="en-US" sz="2400" dirty="0">
                <a:solidFill>
                  <a:schemeClr val="bg2">
                    <a:lumMod val="50000"/>
                  </a:schemeClr>
                </a:solidFill>
              </a:rPr>
              <a:t>and </a:t>
            </a:r>
            <a:r>
              <a:rPr lang="en-US" sz="2400" dirty="0" smtClean="0">
                <a:solidFill>
                  <a:schemeClr val="bg2">
                    <a:lumMod val="50000"/>
                  </a:schemeClr>
                </a:solidFill>
              </a:rPr>
              <a:t>land </a:t>
            </a:r>
            <a:r>
              <a:rPr lang="en-US" sz="2400" dirty="0" smtClean="0">
                <a:solidFill>
                  <a:schemeClr val="bg2">
                    <a:lumMod val="50000"/>
                  </a:schemeClr>
                </a:solidFill>
              </a:rPr>
              <a:t>cover datasets into the dashboard</a:t>
            </a:r>
          </a:p>
          <a:p>
            <a:pPr marL="342900" indent="-342900">
              <a:spcBef>
                <a:spcPts val="200"/>
              </a:spcBef>
              <a:spcAft>
                <a:spcPts val="1200"/>
              </a:spcAft>
              <a:buClr>
                <a:srgbClr val="75AADB"/>
              </a:buClr>
              <a:buFont typeface="Webdings" panose="05030102010509060703" pitchFamily="18" charset="2"/>
              <a:buChar char="4"/>
            </a:pPr>
            <a:endParaRPr lang="en-US" sz="2400" dirty="0">
              <a:solidFill>
                <a:schemeClr val="bg2">
                  <a:lumMod val="50000"/>
                </a:schemeClr>
              </a:solidFill>
            </a:endParaRPr>
          </a:p>
          <a:p>
            <a:pPr marL="342900" indent="-342900">
              <a:spcBef>
                <a:spcPts val="200"/>
              </a:spcBef>
              <a:spcAft>
                <a:spcPts val="1200"/>
              </a:spcAft>
              <a:buClr>
                <a:srgbClr val="75AADB"/>
              </a:buClr>
              <a:buFont typeface="Webdings" panose="05030102010509060703" pitchFamily="18" charset="2"/>
              <a:buChar char="4"/>
            </a:pPr>
            <a:r>
              <a:rPr lang="en-US" sz="2400" dirty="0">
                <a:solidFill>
                  <a:schemeClr val="bg2">
                    <a:lumMod val="50000"/>
                  </a:schemeClr>
                </a:solidFill>
              </a:rPr>
              <a:t>Expanding our product to all countries </a:t>
            </a:r>
            <a:r>
              <a:rPr lang="en-US" sz="2400" dirty="0" smtClean="0">
                <a:solidFill>
                  <a:schemeClr val="bg2">
                    <a:lumMod val="50000"/>
                  </a:schemeClr>
                </a:solidFill>
              </a:rPr>
              <a:t>that </a:t>
            </a:r>
            <a:r>
              <a:rPr lang="en-US" sz="2400" dirty="0">
                <a:solidFill>
                  <a:schemeClr val="bg2">
                    <a:lumMod val="50000"/>
                  </a:schemeClr>
                </a:solidFill>
              </a:rPr>
              <a:t>Mercy Corps </a:t>
            </a:r>
            <a:r>
              <a:rPr lang="en-US" sz="2400" dirty="0" smtClean="0">
                <a:solidFill>
                  <a:schemeClr val="bg2">
                    <a:lumMod val="50000"/>
                  </a:schemeClr>
                </a:solidFill>
              </a:rPr>
              <a:t>has operations</a:t>
            </a:r>
          </a:p>
          <a:p>
            <a:pPr marL="342900" indent="-342900">
              <a:spcBef>
                <a:spcPts val="200"/>
              </a:spcBef>
              <a:spcAft>
                <a:spcPts val="1200"/>
              </a:spcAft>
              <a:buClr>
                <a:srgbClr val="75AADB"/>
              </a:buClr>
              <a:buFont typeface="Webdings" panose="05030102010509060703" pitchFamily="18" charset="2"/>
              <a:buChar char="4"/>
            </a:pPr>
            <a:endParaRPr lang="en-US" sz="2400" dirty="0" smtClean="0">
              <a:solidFill>
                <a:schemeClr val="bg2">
                  <a:lumMod val="50000"/>
                </a:schemeClr>
              </a:solidFill>
            </a:endParaRPr>
          </a:p>
          <a:p>
            <a:pPr marL="342900" indent="-342900">
              <a:spcBef>
                <a:spcPts val="200"/>
              </a:spcBef>
              <a:spcAft>
                <a:spcPts val="1200"/>
              </a:spcAft>
              <a:buClr>
                <a:srgbClr val="75AADB"/>
              </a:buClr>
              <a:buFont typeface="Webdings" panose="05030102010509060703" pitchFamily="18" charset="2"/>
              <a:buChar char="4"/>
            </a:pPr>
            <a:endParaRPr lang="en-US" sz="2400" dirty="0" smtClean="0">
              <a:solidFill>
                <a:schemeClr val="bg2">
                  <a:lumMod val="50000"/>
                </a:schemeClr>
              </a:solidFill>
            </a:endParaRPr>
          </a:p>
          <a:p>
            <a:pPr marL="342900" indent="-342900">
              <a:spcBef>
                <a:spcPts val="200"/>
              </a:spcBef>
              <a:spcAft>
                <a:spcPts val="1200"/>
              </a:spcAft>
              <a:buClr>
                <a:srgbClr val="75AADB"/>
              </a:buClr>
              <a:buFont typeface="Webdings" panose="05030102010509060703" pitchFamily="18" charset="2"/>
              <a:buChar char="4"/>
            </a:pPr>
            <a:endParaRPr lang="en-US" sz="2400" dirty="0" smtClean="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smtClean="0"/>
          </a:p>
        </p:txBody>
      </p:sp>
      <p:pic>
        <p:nvPicPr>
          <p:cNvPr id="6" name="Picture 5"/>
          <p:cNvPicPr>
            <a:picLocks noChangeAspect="1"/>
          </p:cNvPicPr>
          <p:nvPr/>
        </p:nvPicPr>
        <p:blipFill>
          <a:blip r:embed="rId3"/>
          <a:stretch>
            <a:fillRect/>
          </a:stretch>
        </p:blipFill>
        <p:spPr>
          <a:xfrm>
            <a:off x="459015" y="2007233"/>
            <a:ext cx="5841378" cy="3199794"/>
          </a:xfrm>
          <a:prstGeom prst="rect">
            <a:avLst/>
          </a:prstGeom>
        </p:spPr>
      </p:pic>
      <p:sp>
        <p:nvSpPr>
          <p:cNvPr id="8" name="TextBox 7"/>
          <p:cNvSpPr txBox="1"/>
          <p:nvPr/>
        </p:nvSpPr>
        <p:spPr>
          <a:xfrm>
            <a:off x="459015" y="5207027"/>
            <a:ext cx="2747868" cy="276999"/>
          </a:xfrm>
          <a:prstGeom prst="rect">
            <a:avLst/>
          </a:prstGeom>
          <a:noFill/>
        </p:spPr>
        <p:txBody>
          <a:bodyPr wrap="none" rtlCol="0">
            <a:spAutoFit/>
          </a:bodyPr>
          <a:lstStyle/>
          <a:p>
            <a:r>
              <a:rPr lang="en-US" sz="1200" dirty="0" smtClean="0"/>
              <a:t>Image Credit: Google App Engine</a:t>
            </a:r>
            <a:endParaRPr lang="en-US" sz="1200" dirty="0"/>
          </a:p>
        </p:txBody>
      </p:sp>
    </p:spTree>
    <p:extLst>
      <p:ext uri="{BB962C8B-B14F-4D97-AF65-F5344CB8AC3E}">
        <p14:creationId xmlns:p14="http://schemas.microsoft.com/office/powerpoint/2010/main" val="42582861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1314" y="431027"/>
            <a:ext cx="10071529" cy="479425"/>
          </a:xfrm>
        </p:spPr>
        <p:txBody>
          <a:bodyPr/>
          <a:lstStyle/>
          <a:p>
            <a:r>
              <a:rPr lang="en-US" dirty="0" smtClean="0"/>
              <a:t>NASA | Mercy Corps Partnership</a:t>
            </a:r>
            <a:endParaRPr lang="en-US" dirty="0"/>
          </a:p>
        </p:txBody>
      </p:sp>
      <p:sp>
        <p:nvSpPr>
          <p:cNvPr id="4" name="Rectangle 3"/>
          <p:cNvSpPr/>
          <p:nvPr/>
        </p:nvSpPr>
        <p:spPr>
          <a:xfrm>
            <a:off x="495050" y="1179768"/>
            <a:ext cx="11439652" cy="1631216"/>
          </a:xfrm>
          <a:prstGeom prst="rect">
            <a:avLst/>
          </a:prstGeom>
        </p:spPr>
        <p:txBody>
          <a:bodyPr wrap="square">
            <a:spAutoFit/>
          </a:bodyPr>
          <a:lstStyle/>
          <a:p>
            <a:r>
              <a:rPr lang="en-US" sz="2000" dirty="0" smtClean="0">
                <a:solidFill>
                  <a:schemeClr val="bg2">
                    <a:lumMod val="50000"/>
                  </a:schemeClr>
                </a:solidFill>
              </a:rPr>
              <a:t>The NASA and Mercy Corps partnership is working to incorporate GRACE groundwater models </a:t>
            </a:r>
            <a:r>
              <a:rPr lang="en-US" sz="2000" dirty="0" smtClean="0">
                <a:solidFill>
                  <a:schemeClr val="bg2">
                    <a:lumMod val="50000"/>
                  </a:schemeClr>
                </a:solidFill>
              </a:rPr>
              <a:t>and </a:t>
            </a:r>
            <a:r>
              <a:rPr lang="en-US" sz="2000" dirty="0" smtClean="0">
                <a:solidFill>
                  <a:schemeClr val="bg2">
                    <a:lumMod val="50000"/>
                  </a:schemeClr>
                </a:solidFill>
              </a:rPr>
              <a:t>land cover types into the Mercy Corps decision making process.</a:t>
            </a:r>
          </a:p>
          <a:p>
            <a:endParaRPr lang="en-US" sz="2000" dirty="0">
              <a:solidFill>
                <a:schemeClr val="bg2">
                  <a:lumMod val="50000"/>
                </a:schemeClr>
              </a:solidFill>
            </a:endParaRPr>
          </a:p>
          <a:p>
            <a:r>
              <a:rPr lang="en-US" sz="2000" dirty="0" smtClean="0">
                <a:solidFill>
                  <a:schemeClr val="bg2">
                    <a:lumMod val="50000"/>
                  </a:schemeClr>
                </a:solidFill>
              </a:rPr>
              <a:t>Rather than establishing a separate tool, NASA scientists have provided sample data </a:t>
            </a:r>
          </a:p>
          <a:p>
            <a:r>
              <a:rPr lang="en-US" sz="2000" dirty="0" smtClean="0">
                <a:solidFill>
                  <a:schemeClr val="bg2">
                    <a:lumMod val="50000"/>
                  </a:schemeClr>
                </a:solidFill>
              </a:rPr>
              <a:t>to be incorporated into the NASA DEVELOP tool. </a:t>
            </a:r>
          </a:p>
        </p:txBody>
      </p:sp>
      <p:pic>
        <p:nvPicPr>
          <p:cNvPr id="3" name="Picture 2"/>
          <p:cNvPicPr>
            <a:picLocks noChangeAspect="1"/>
          </p:cNvPicPr>
          <p:nvPr/>
        </p:nvPicPr>
        <p:blipFill rotWithShape="1">
          <a:blip r:embed="rId3"/>
          <a:srcRect l="3279" t="9356" r="11351" b="14575"/>
          <a:stretch/>
        </p:blipFill>
        <p:spPr>
          <a:xfrm>
            <a:off x="6574971" y="2931558"/>
            <a:ext cx="4659085" cy="3872217"/>
          </a:xfrm>
          <a:prstGeom prst="rect">
            <a:avLst/>
          </a:prstGeom>
        </p:spPr>
      </p:pic>
      <p:pic>
        <p:nvPicPr>
          <p:cNvPr id="6" name="Picture 5"/>
          <p:cNvPicPr>
            <a:picLocks noChangeAspect="1"/>
          </p:cNvPicPr>
          <p:nvPr/>
        </p:nvPicPr>
        <p:blipFill>
          <a:blip r:embed="rId4"/>
          <a:stretch>
            <a:fillRect/>
          </a:stretch>
        </p:blipFill>
        <p:spPr>
          <a:xfrm>
            <a:off x="593824" y="2438817"/>
            <a:ext cx="4631318" cy="4244351"/>
          </a:xfrm>
          <a:prstGeom prst="rect">
            <a:avLst/>
          </a:prstGeom>
        </p:spPr>
      </p:pic>
      <p:sp>
        <p:nvSpPr>
          <p:cNvPr id="7" name="Rectangle 6"/>
          <p:cNvSpPr/>
          <p:nvPr/>
        </p:nvSpPr>
        <p:spPr>
          <a:xfrm>
            <a:off x="1041314" y="3695854"/>
            <a:ext cx="1008609" cy="369332"/>
          </a:xfrm>
          <a:prstGeom prst="rect">
            <a:avLst/>
          </a:prstGeom>
        </p:spPr>
        <p:txBody>
          <a:bodyPr wrap="none">
            <a:spAutoFit/>
          </a:bodyPr>
          <a:lstStyle/>
          <a:p>
            <a:r>
              <a:rPr lang="en-US" dirty="0" smtClean="0">
                <a:solidFill>
                  <a:schemeClr val="bg2">
                    <a:lumMod val="50000"/>
                  </a:schemeClr>
                </a:solidFill>
              </a:rPr>
              <a:t>GRACE</a:t>
            </a:r>
          </a:p>
        </p:txBody>
      </p:sp>
      <p:sp>
        <p:nvSpPr>
          <p:cNvPr id="8" name="Rectangle 7"/>
          <p:cNvSpPr/>
          <p:nvPr/>
        </p:nvSpPr>
        <p:spPr>
          <a:xfrm>
            <a:off x="7426709" y="3557354"/>
            <a:ext cx="832279" cy="646331"/>
          </a:xfrm>
          <a:prstGeom prst="rect">
            <a:avLst/>
          </a:prstGeom>
        </p:spPr>
        <p:txBody>
          <a:bodyPr wrap="none">
            <a:spAutoFit/>
          </a:bodyPr>
          <a:lstStyle/>
          <a:p>
            <a:r>
              <a:rPr lang="en-US" dirty="0" smtClean="0">
                <a:solidFill>
                  <a:schemeClr val="bg2">
                    <a:lumMod val="50000"/>
                  </a:schemeClr>
                </a:solidFill>
              </a:rPr>
              <a:t>USGS </a:t>
            </a:r>
          </a:p>
          <a:p>
            <a:r>
              <a:rPr lang="en-US" dirty="0" smtClean="0">
                <a:solidFill>
                  <a:schemeClr val="bg2">
                    <a:lumMod val="50000"/>
                  </a:schemeClr>
                </a:solidFill>
              </a:rPr>
              <a:t>LCLU</a:t>
            </a:r>
          </a:p>
        </p:txBody>
      </p:sp>
    </p:spTree>
    <p:extLst>
      <p:ext uri="{BB962C8B-B14F-4D97-AF65-F5344CB8AC3E}">
        <p14:creationId xmlns:p14="http://schemas.microsoft.com/office/powerpoint/2010/main" val="22249994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0125" y="365124"/>
            <a:ext cx="10112718" cy="479425"/>
          </a:xfrm>
        </p:spPr>
        <p:txBody>
          <a:bodyPr/>
          <a:lstStyle/>
          <a:p>
            <a:r>
              <a:rPr lang="en-US" dirty="0" smtClean="0"/>
              <a:t>Future Work</a:t>
            </a:r>
            <a:endParaRPr lang="en-US" dirty="0"/>
          </a:p>
        </p:txBody>
      </p:sp>
      <p:sp>
        <p:nvSpPr>
          <p:cNvPr id="4" name="Text Placeholder 3"/>
          <p:cNvSpPr>
            <a:spLocks noGrp="1"/>
          </p:cNvSpPr>
          <p:nvPr>
            <p:ph type="body" sz="half" idx="2"/>
          </p:nvPr>
        </p:nvSpPr>
        <p:spPr>
          <a:xfrm>
            <a:off x="537262" y="2088293"/>
            <a:ext cx="6255423" cy="4769707"/>
          </a:xfrm>
        </p:spPr>
        <p:txBody>
          <a:bodyPr>
            <a:normAutofit/>
          </a:bodyPr>
          <a:lstStyle/>
          <a:p>
            <a:pPr marL="342900" indent="-342900">
              <a:spcBef>
                <a:spcPts val="200"/>
              </a:spcBef>
              <a:spcAft>
                <a:spcPts val="1200"/>
              </a:spcAft>
              <a:buClr>
                <a:srgbClr val="75AADB"/>
              </a:buClr>
              <a:buFont typeface="Webdings" panose="05030102010509060703" pitchFamily="18" charset="2"/>
              <a:buChar char="4"/>
            </a:pPr>
            <a:r>
              <a:rPr lang="en-US" dirty="0" smtClean="0">
                <a:solidFill>
                  <a:schemeClr val="bg2">
                    <a:lumMod val="50000"/>
                  </a:schemeClr>
                </a:solidFill>
              </a:rPr>
              <a:t>Creation </a:t>
            </a:r>
            <a:r>
              <a:rPr lang="en-US" dirty="0">
                <a:solidFill>
                  <a:schemeClr val="bg2">
                    <a:lumMod val="50000"/>
                  </a:schemeClr>
                </a:solidFill>
              </a:rPr>
              <a:t>of a Raspberry Pi based portable computing unit and </a:t>
            </a:r>
            <a:r>
              <a:rPr lang="en-US" dirty="0" err="1" smtClean="0">
                <a:solidFill>
                  <a:schemeClr val="bg2">
                    <a:lumMod val="50000"/>
                  </a:schemeClr>
                </a:solidFill>
              </a:rPr>
              <a:t>geoserver</a:t>
            </a:r>
            <a:endParaRPr lang="en-US" dirty="0" smtClean="0">
              <a:solidFill>
                <a:schemeClr val="bg2">
                  <a:lumMod val="50000"/>
                </a:schemeClr>
              </a:solidFill>
            </a:endParaRPr>
          </a:p>
          <a:p>
            <a:pPr marL="342900" indent="-342900">
              <a:spcBef>
                <a:spcPts val="200"/>
              </a:spcBef>
              <a:spcAft>
                <a:spcPts val="1200"/>
              </a:spcAft>
              <a:buClr>
                <a:srgbClr val="75AADB"/>
              </a:buClr>
              <a:buFont typeface="Webdings" panose="05030102010509060703" pitchFamily="18" charset="2"/>
              <a:buChar char="4"/>
            </a:pPr>
            <a:endParaRPr lang="en-US" dirty="0" smtClean="0">
              <a:solidFill>
                <a:schemeClr val="bg2">
                  <a:lumMod val="50000"/>
                </a:schemeClr>
              </a:solidFill>
            </a:endParaRPr>
          </a:p>
          <a:p>
            <a:pPr marL="342900" indent="-342900">
              <a:spcBef>
                <a:spcPts val="200"/>
              </a:spcBef>
              <a:spcAft>
                <a:spcPts val="1200"/>
              </a:spcAft>
              <a:buClr>
                <a:srgbClr val="75AADB"/>
              </a:buClr>
              <a:buFont typeface="Webdings" panose="05030102010509060703" pitchFamily="18" charset="2"/>
              <a:buChar char="4"/>
            </a:pPr>
            <a:r>
              <a:rPr lang="en-US" dirty="0">
                <a:solidFill>
                  <a:schemeClr val="bg2">
                    <a:lumMod val="50000"/>
                  </a:schemeClr>
                </a:solidFill>
              </a:rPr>
              <a:t>Enable field teams to access and analyze data while </a:t>
            </a:r>
            <a:r>
              <a:rPr lang="en-US" dirty="0" smtClean="0">
                <a:solidFill>
                  <a:schemeClr val="bg2">
                    <a:lumMod val="50000"/>
                  </a:schemeClr>
                </a:solidFill>
              </a:rPr>
              <a:t>offline</a:t>
            </a:r>
          </a:p>
          <a:p>
            <a:pPr marL="342900" indent="-342900">
              <a:spcBef>
                <a:spcPts val="200"/>
              </a:spcBef>
              <a:spcAft>
                <a:spcPts val="1200"/>
              </a:spcAft>
              <a:buClr>
                <a:srgbClr val="75AADB"/>
              </a:buClr>
              <a:buFont typeface="Webdings" panose="05030102010509060703" pitchFamily="18" charset="2"/>
              <a:buChar char="4"/>
            </a:pPr>
            <a:endParaRPr lang="en-US" dirty="0" smtClean="0">
              <a:solidFill>
                <a:schemeClr val="bg2">
                  <a:lumMod val="50000"/>
                </a:schemeClr>
              </a:solidFill>
            </a:endParaRPr>
          </a:p>
          <a:p>
            <a:pPr marL="342900" indent="-342900">
              <a:spcBef>
                <a:spcPts val="200"/>
              </a:spcBef>
              <a:spcAft>
                <a:spcPts val="1200"/>
              </a:spcAft>
              <a:buClr>
                <a:srgbClr val="75AADB"/>
              </a:buClr>
              <a:buFont typeface="Webdings" panose="05030102010509060703" pitchFamily="18" charset="2"/>
              <a:buChar char="4"/>
            </a:pPr>
            <a:r>
              <a:rPr lang="en-US" dirty="0" smtClean="0">
                <a:solidFill>
                  <a:schemeClr val="bg2">
                    <a:lumMod val="50000"/>
                  </a:schemeClr>
                </a:solidFill>
              </a:rPr>
              <a:t>Build capacity to deliver near real-time data </a:t>
            </a:r>
            <a:r>
              <a:rPr lang="en-US" dirty="0">
                <a:solidFill>
                  <a:schemeClr val="bg2">
                    <a:lumMod val="50000"/>
                  </a:schemeClr>
                </a:solidFill>
              </a:rPr>
              <a:t>and technology to individuals </a:t>
            </a:r>
            <a:r>
              <a:rPr lang="en-US" dirty="0" smtClean="0">
                <a:solidFill>
                  <a:schemeClr val="bg2">
                    <a:lumMod val="50000"/>
                  </a:schemeClr>
                </a:solidFill>
              </a:rPr>
              <a:t>at </a:t>
            </a:r>
            <a:r>
              <a:rPr lang="en-US" dirty="0">
                <a:solidFill>
                  <a:schemeClr val="bg2">
                    <a:lumMod val="50000"/>
                  </a:schemeClr>
                </a:solidFill>
              </a:rPr>
              <a:t>the community level</a:t>
            </a:r>
          </a:p>
          <a:p>
            <a:pPr marL="342900" indent="-342900">
              <a:spcBef>
                <a:spcPts val="200"/>
              </a:spcBef>
              <a:spcAft>
                <a:spcPts val="1200"/>
              </a:spcAft>
              <a:buClr>
                <a:srgbClr val="75AADB"/>
              </a:buClr>
              <a:buFont typeface="Webdings" panose="05030102010509060703" pitchFamily="18" charset="2"/>
              <a:buChar char="4"/>
            </a:pPr>
            <a:endParaRPr lang="en-US" dirty="0" smtClean="0">
              <a:solidFill>
                <a:schemeClr val="bg2">
                  <a:lumMod val="50000"/>
                </a:schemeClr>
              </a:solidFill>
            </a:endParaRPr>
          </a:p>
          <a:p>
            <a:pPr marL="342900" indent="-342900">
              <a:spcBef>
                <a:spcPts val="200"/>
              </a:spcBef>
              <a:spcAft>
                <a:spcPts val="1200"/>
              </a:spcAft>
              <a:buClr>
                <a:srgbClr val="75AADB"/>
              </a:buClr>
              <a:buFont typeface="Webdings" panose="05030102010509060703" pitchFamily="18" charset="2"/>
              <a:buChar char="4"/>
            </a:pPr>
            <a:endParaRPr lang="en-US" dirty="0" smtClean="0">
              <a:solidFill>
                <a:schemeClr val="bg2">
                  <a:lumMod val="50000"/>
                </a:schemeClr>
              </a:solidFill>
            </a:endParaRPr>
          </a:p>
          <a:p>
            <a:pPr marL="342900" indent="-342900">
              <a:spcBef>
                <a:spcPts val="200"/>
              </a:spcBef>
              <a:spcAft>
                <a:spcPts val="1200"/>
              </a:spcAft>
              <a:buClr>
                <a:srgbClr val="75AADB"/>
              </a:buClr>
              <a:buFont typeface="Webdings" panose="05030102010509060703" pitchFamily="18" charset="2"/>
              <a:buChar char="4"/>
            </a:pPr>
            <a:endParaRPr lang="en-US" dirty="0" smtClean="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smtClean="0"/>
          </a:p>
        </p:txBody>
      </p:sp>
      <p:pic>
        <p:nvPicPr>
          <p:cNvPr id="3076" name="Picture 4" descr="https://cdn-shop.adafruit.com/970x728/3055-08.jpg"/>
          <p:cNvPicPr>
            <a:picLocks noChangeAspect="1" noChangeArrowheads="1"/>
          </p:cNvPicPr>
          <p:nvPr/>
        </p:nvPicPr>
        <p:blipFill rotWithShape="1">
          <a:blip r:embed="rId3">
            <a:extLst>
              <a:ext uri="{28A0092B-C50C-407E-A947-70E740481C1C}">
                <a14:useLocalDpi xmlns:a14="http://schemas.microsoft.com/office/drawing/2010/main" val="0"/>
              </a:ext>
            </a:extLst>
          </a:blip>
          <a:srcRect l="8881" t="11016" r="6755" b="11255"/>
          <a:stretch/>
        </p:blipFill>
        <p:spPr bwMode="auto">
          <a:xfrm>
            <a:off x="7065913" y="2132056"/>
            <a:ext cx="4539050" cy="313861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745158" y="5270672"/>
            <a:ext cx="1859805" cy="276999"/>
          </a:xfrm>
          <a:prstGeom prst="rect">
            <a:avLst/>
          </a:prstGeom>
          <a:noFill/>
        </p:spPr>
        <p:txBody>
          <a:bodyPr wrap="none" rtlCol="0">
            <a:spAutoFit/>
          </a:bodyPr>
          <a:lstStyle/>
          <a:p>
            <a:r>
              <a:rPr lang="en-US" sz="1200" dirty="0" smtClean="0"/>
              <a:t>Image Credit: </a:t>
            </a:r>
            <a:r>
              <a:rPr lang="en-US" sz="1200" dirty="0" err="1" smtClean="0"/>
              <a:t>Adafruit</a:t>
            </a:r>
            <a:endParaRPr lang="en-US" sz="1200" dirty="0"/>
          </a:p>
        </p:txBody>
      </p:sp>
    </p:spTree>
    <p:extLst>
      <p:ext uri="{BB962C8B-B14F-4D97-AF65-F5344CB8AC3E}">
        <p14:creationId xmlns:p14="http://schemas.microsoft.com/office/powerpoint/2010/main" val="20934777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02929" y="399448"/>
            <a:ext cx="9989151" cy="479425"/>
          </a:xfrm>
        </p:spPr>
        <p:txBody>
          <a:bodyPr>
            <a:noAutofit/>
          </a:bodyPr>
          <a:lstStyle/>
          <a:p>
            <a:r>
              <a:rPr lang="en-US" dirty="0" smtClean="0"/>
              <a:t>Acknowledgements</a:t>
            </a:r>
            <a:endParaRPr lang="en-US" dirty="0"/>
          </a:p>
        </p:txBody>
      </p:sp>
      <p:sp>
        <p:nvSpPr>
          <p:cNvPr id="8" name="Text Placeholder 1"/>
          <p:cNvSpPr txBox="1">
            <a:spLocks/>
          </p:cNvSpPr>
          <p:nvPr/>
        </p:nvSpPr>
        <p:spPr>
          <a:xfrm>
            <a:off x="1749653" y="2241577"/>
            <a:ext cx="8293608" cy="181254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bg2">
                  <a:lumMod val="50000"/>
                </a:schemeClr>
              </a:solidFill>
            </a:endParaRPr>
          </a:p>
        </p:txBody>
      </p:sp>
      <p:sp>
        <p:nvSpPr>
          <p:cNvPr id="2" name="Rectangle 1"/>
          <p:cNvSpPr/>
          <p:nvPr/>
        </p:nvSpPr>
        <p:spPr>
          <a:xfrm>
            <a:off x="6097504" y="1480884"/>
            <a:ext cx="5765800" cy="4524315"/>
          </a:xfrm>
          <a:prstGeom prst="rect">
            <a:avLst/>
          </a:prstGeom>
        </p:spPr>
        <p:txBody>
          <a:bodyPr wrap="square">
            <a:spAutoFit/>
          </a:bodyPr>
          <a:lstStyle/>
          <a:p>
            <a:r>
              <a:rPr lang="en-US" sz="2400" dirty="0">
                <a:solidFill>
                  <a:schemeClr val="bg2">
                    <a:lumMod val="50000"/>
                  </a:schemeClr>
                </a:solidFill>
                <a:latin typeface="Century Gothic" panose="020B0502020202020204" pitchFamily="34" charset="0"/>
              </a:rPr>
              <a:t>Thanks to </a:t>
            </a:r>
            <a:r>
              <a:rPr lang="en-US" sz="2400" b="1" dirty="0" err="1" smtClean="0">
                <a:solidFill>
                  <a:schemeClr val="bg2">
                    <a:lumMod val="50000"/>
                  </a:schemeClr>
                </a:solidFill>
                <a:latin typeface="Century Gothic" panose="020B0502020202020204" pitchFamily="34" charset="0"/>
              </a:rPr>
              <a:t>Théodore</a:t>
            </a:r>
            <a:r>
              <a:rPr lang="en-US" sz="2400" b="1" dirty="0" smtClean="0">
                <a:solidFill>
                  <a:schemeClr val="bg2">
                    <a:lumMod val="50000"/>
                  </a:schemeClr>
                </a:solidFill>
                <a:latin typeface="Century Gothic" panose="020B0502020202020204" pitchFamily="34" charset="0"/>
              </a:rPr>
              <a:t> </a:t>
            </a:r>
            <a:r>
              <a:rPr lang="en-US" sz="2400" b="1" dirty="0" err="1" smtClean="0">
                <a:solidFill>
                  <a:schemeClr val="bg2">
                    <a:lumMod val="50000"/>
                  </a:schemeClr>
                </a:solidFill>
                <a:latin typeface="Century Gothic" panose="020B0502020202020204" pitchFamily="34" charset="0"/>
              </a:rPr>
              <a:t>Kabore</a:t>
            </a:r>
            <a:r>
              <a:rPr lang="en-US" sz="2400" dirty="0" smtClean="0">
                <a:solidFill>
                  <a:schemeClr val="bg2">
                    <a:lumMod val="50000"/>
                  </a:schemeClr>
                </a:solidFill>
                <a:latin typeface="Century Gothic" panose="020B0502020202020204" pitchFamily="34" charset="0"/>
              </a:rPr>
              <a:t>, </a:t>
            </a:r>
          </a:p>
          <a:p>
            <a:r>
              <a:rPr lang="en-US" sz="2400" b="1" dirty="0" smtClean="0">
                <a:solidFill>
                  <a:schemeClr val="bg2">
                    <a:lumMod val="50000"/>
                  </a:schemeClr>
                </a:solidFill>
                <a:latin typeface="Century Gothic" panose="020B0502020202020204" pitchFamily="34" charset="0"/>
              </a:rPr>
              <a:t>Kate McMahon, David Nicholson, Sandrine </a:t>
            </a:r>
            <a:r>
              <a:rPr lang="en-US" sz="2400" b="1" dirty="0" err="1" smtClean="0">
                <a:solidFill>
                  <a:schemeClr val="bg2">
                    <a:lumMod val="50000"/>
                  </a:schemeClr>
                </a:solidFill>
                <a:latin typeface="Century Gothic" panose="020B0502020202020204" pitchFamily="34" charset="0"/>
              </a:rPr>
              <a:t>Chetail</a:t>
            </a:r>
            <a:r>
              <a:rPr lang="en-US" sz="2400" b="1" dirty="0" smtClean="0">
                <a:solidFill>
                  <a:schemeClr val="bg2">
                    <a:lumMod val="50000"/>
                  </a:schemeClr>
                </a:solidFill>
                <a:latin typeface="Century Gothic" panose="020B0502020202020204" pitchFamily="34" charset="0"/>
              </a:rPr>
              <a:t> </a:t>
            </a:r>
            <a:r>
              <a:rPr lang="en-US" sz="2400" dirty="0" smtClean="0">
                <a:solidFill>
                  <a:schemeClr val="bg2">
                    <a:lumMod val="50000"/>
                  </a:schemeClr>
                </a:solidFill>
                <a:latin typeface="Century Gothic" panose="020B0502020202020204" pitchFamily="34" charset="0"/>
              </a:rPr>
              <a:t>and</a:t>
            </a:r>
            <a:r>
              <a:rPr lang="en-US" sz="2400" b="1" dirty="0" smtClean="0">
                <a:solidFill>
                  <a:schemeClr val="bg2">
                    <a:lumMod val="50000"/>
                  </a:schemeClr>
                </a:solidFill>
                <a:latin typeface="Century Gothic" panose="020B0502020202020204" pitchFamily="34" charset="0"/>
              </a:rPr>
              <a:t> Eliot Levine</a:t>
            </a:r>
            <a:r>
              <a:rPr lang="en-US" sz="2400" dirty="0" smtClean="0">
                <a:solidFill>
                  <a:schemeClr val="bg2">
                    <a:lumMod val="50000"/>
                  </a:schemeClr>
                </a:solidFill>
                <a:latin typeface="Century Gothic" panose="020B0502020202020204" pitchFamily="34" charset="0"/>
              </a:rPr>
              <a:t> </a:t>
            </a:r>
            <a:r>
              <a:rPr lang="en-US" sz="2400" dirty="0">
                <a:solidFill>
                  <a:schemeClr val="bg2">
                    <a:lumMod val="50000"/>
                  </a:schemeClr>
                </a:solidFill>
                <a:latin typeface="Century Gothic" panose="020B0502020202020204" pitchFamily="34" charset="0"/>
              </a:rPr>
              <a:t>at Mercy Corps for providing guidance in this effort. </a:t>
            </a:r>
            <a:endParaRPr lang="en-US" sz="2400" dirty="0" smtClean="0">
              <a:solidFill>
                <a:schemeClr val="bg2">
                  <a:lumMod val="50000"/>
                </a:schemeClr>
              </a:solidFill>
              <a:latin typeface="Century Gothic" panose="020B0502020202020204" pitchFamily="34" charset="0"/>
            </a:endParaRPr>
          </a:p>
          <a:p>
            <a:endParaRPr lang="en-US" sz="2400" dirty="0">
              <a:solidFill>
                <a:schemeClr val="bg2">
                  <a:lumMod val="50000"/>
                </a:schemeClr>
              </a:solidFill>
              <a:latin typeface="Century Gothic" panose="020B0502020202020204" pitchFamily="34" charset="0"/>
            </a:endParaRPr>
          </a:p>
          <a:p>
            <a:r>
              <a:rPr lang="en-US" sz="2400" dirty="0" smtClean="0">
                <a:solidFill>
                  <a:schemeClr val="bg2">
                    <a:lumMod val="50000"/>
                  </a:schemeClr>
                </a:solidFill>
                <a:latin typeface="Century Gothic" panose="020B0502020202020204" pitchFamily="34" charset="0"/>
              </a:rPr>
              <a:t>Additional </a:t>
            </a:r>
            <a:r>
              <a:rPr lang="en-US" sz="2400" dirty="0">
                <a:solidFill>
                  <a:schemeClr val="bg2">
                    <a:lumMod val="50000"/>
                  </a:schemeClr>
                </a:solidFill>
                <a:latin typeface="Century Gothic" panose="020B0502020202020204" pitchFamily="34" charset="0"/>
              </a:rPr>
              <a:t>thanks to </a:t>
            </a:r>
            <a:r>
              <a:rPr lang="en-US" sz="2400" b="1" dirty="0" smtClean="0">
                <a:solidFill>
                  <a:schemeClr val="bg2">
                    <a:lumMod val="50000"/>
                  </a:schemeClr>
                </a:solidFill>
                <a:latin typeface="Century Gothic" panose="020B0502020202020204" pitchFamily="34" charset="0"/>
              </a:rPr>
              <a:t>James Favors</a:t>
            </a:r>
            <a:r>
              <a:rPr lang="en-US" sz="2400" dirty="0">
                <a:solidFill>
                  <a:schemeClr val="bg2">
                    <a:lumMod val="50000"/>
                  </a:schemeClr>
                </a:solidFill>
                <a:latin typeface="Century Gothic" panose="020B0502020202020204" pitchFamily="34" charset="0"/>
              </a:rPr>
              <a:t>, </a:t>
            </a:r>
            <a:r>
              <a:rPr lang="en-US" sz="2400" b="1" dirty="0">
                <a:solidFill>
                  <a:schemeClr val="bg2">
                    <a:lumMod val="50000"/>
                  </a:schemeClr>
                </a:solidFill>
                <a:latin typeface="Century Gothic" panose="020B0502020202020204" pitchFamily="34" charset="0"/>
              </a:rPr>
              <a:t>Dr. Eric Brown de </a:t>
            </a:r>
            <a:r>
              <a:rPr lang="en-US" sz="2400" b="1" dirty="0" err="1" smtClean="0">
                <a:solidFill>
                  <a:schemeClr val="bg2">
                    <a:lumMod val="50000"/>
                  </a:schemeClr>
                </a:solidFill>
                <a:latin typeface="Century Gothic" panose="020B0502020202020204" pitchFamily="34" charset="0"/>
              </a:rPr>
              <a:t>Colstoun</a:t>
            </a:r>
            <a:r>
              <a:rPr lang="en-US" sz="2400" dirty="0" smtClean="0">
                <a:solidFill>
                  <a:schemeClr val="bg2">
                    <a:lumMod val="50000"/>
                  </a:schemeClr>
                </a:solidFill>
                <a:latin typeface="Century Gothic" panose="020B0502020202020204" pitchFamily="34" charset="0"/>
              </a:rPr>
              <a:t>, </a:t>
            </a:r>
          </a:p>
          <a:p>
            <a:r>
              <a:rPr lang="en-US" sz="2400" b="1" dirty="0" smtClean="0">
                <a:solidFill>
                  <a:schemeClr val="bg2">
                    <a:lumMod val="50000"/>
                  </a:schemeClr>
                </a:solidFill>
                <a:latin typeface="Century Gothic" panose="020B0502020202020204" pitchFamily="34" charset="0"/>
              </a:rPr>
              <a:t>Dr</a:t>
            </a:r>
            <a:r>
              <a:rPr lang="en-US" sz="2400" b="1" dirty="0">
                <a:solidFill>
                  <a:schemeClr val="bg2">
                    <a:lumMod val="50000"/>
                  </a:schemeClr>
                </a:solidFill>
                <a:latin typeface="Century Gothic" panose="020B0502020202020204" pitchFamily="34" charset="0"/>
              </a:rPr>
              <a:t>. John Bolten</a:t>
            </a:r>
            <a:r>
              <a:rPr lang="en-US" sz="2400" dirty="0">
                <a:solidFill>
                  <a:schemeClr val="bg2">
                    <a:lumMod val="50000"/>
                  </a:schemeClr>
                </a:solidFill>
                <a:latin typeface="Century Gothic" panose="020B0502020202020204" pitchFamily="34" charset="0"/>
              </a:rPr>
              <a:t>, </a:t>
            </a:r>
            <a:r>
              <a:rPr lang="en-US" sz="2400" b="1" dirty="0">
                <a:solidFill>
                  <a:schemeClr val="bg2">
                    <a:lumMod val="50000"/>
                  </a:schemeClr>
                </a:solidFill>
                <a:latin typeface="Century Gothic" panose="020B0502020202020204" pitchFamily="34" charset="0"/>
              </a:rPr>
              <a:t>Dr. Frederick </a:t>
            </a:r>
            <a:r>
              <a:rPr lang="en-US" sz="2400" b="1" dirty="0" err="1" smtClean="0">
                <a:solidFill>
                  <a:schemeClr val="bg2">
                    <a:lumMod val="50000"/>
                  </a:schemeClr>
                </a:solidFill>
                <a:latin typeface="Century Gothic" panose="020B0502020202020204" pitchFamily="34" charset="0"/>
              </a:rPr>
              <a:t>Policelli</a:t>
            </a:r>
            <a:r>
              <a:rPr lang="en-US" sz="2400" dirty="0" smtClean="0">
                <a:solidFill>
                  <a:schemeClr val="bg2">
                    <a:lumMod val="50000"/>
                  </a:schemeClr>
                </a:solidFill>
                <a:latin typeface="Century Gothic" panose="020B0502020202020204" pitchFamily="34" charset="0"/>
              </a:rPr>
              <a:t>, </a:t>
            </a:r>
            <a:r>
              <a:rPr lang="en-US" sz="2400" b="1" dirty="0" smtClean="0">
                <a:solidFill>
                  <a:schemeClr val="bg2">
                    <a:lumMod val="50000"/>
                  </a:schemeClr>
                </a:solidFill>
                <a:latin typeface="Century Gothic" panose="020B0502020202020204" pitchFamily="34" charset="0"/>
              </a:rPr>
              <a:t>Dr</a:t>
            </a:r>
            <a:r>
              <a:rPr lang="en-US" sz="2400" b="1" dirty="0">
                <a:solidFill>
                  <a:schemeClr val="bg2">
                    <a:lumMod val="50000"/>
                  </a:schemeClr>
                </a:solidFill>
                <a:latin typeface="Century Gothic" panose="020B0502020202020204" pitchFamily="34" charset="0"/>
              </a:rPr>
              <a:t>. Kenton </a:t>
            </a:r>
            <a:r>
              <a:rPr lang="en-US" sz="2400" b="1" dirty="0" smtClean="0">
                <a:solidFill>
                  <a:schemeClr val="bg2">
                    <a:lumMod val="50000"/>
                  </a:schemeClr>
                </a:solidFill>
                <a:latin typeface="Century Gothic" panose="020B0502020202020204" pitchFamily="34" charset="0"/>
              </a:rPr>
              <a:t>Ross</a:t>
            </a:r>
            <a:r>
              <a:rPr lang="en-US" sz="2400" dirty="0" smtClean="0">
                <a:solidFill>
                  <a:schemeClr val="bg2">
                    <a:lumMod val="50000"/>
                  </a:schemeClr>
                </a:solidFill>
                <a:latin typeface="Century Gothic" panose="020B0502020202020204" pitchFamily="34" charset="0"/>
              </a:rPr>
              <a:t>, </a:t>
            </a:r>
            <a:r>
              <a:rPr lang="en-US" sz="2400" dirty="0">
                <a:solidFill>
                  <a:schemeClr val="bg2">
                    <a:lumMod val="50000"/>
                  </a:schemeClr>
                </a:solidFill>
                <a:latin typeface="Century Gothic" panose="020B0502020202020204" pitchFamily="34" charset="0"/>
              </a:rPr>
              <a:t>and </a:t>
            </a:r>
            <a:r>
              <a:rPr lang="en-US" sz="2400" b="1" dirty="0">
                <a:solidFill>
                  <a:schemeClr val="bg2">
                    <a:lumMod val="50000"/>
                  </a:schemeClr>
                </a:solidFill>
                <a:latin typeface="Century Gothic" panose="020B0502020202020204" pitchFamily="34" charset="0"/>
              </a:rPr>
              <a:t>Dr. David </a:t>
            </a:r>
            <a:r>
              <a:rPr lang="en-US" sz="2400" b="1" dirty="0" smtClean="0">
                <a:solidFill>
                  <a:schemeClr val="bg2">
                    <a:lumMod val="50000"/>
                  </a:schemeClr>
                </a:solidFill>
                <a:latin typeface="Century Gothic" panose="020B0502020202020204" pitchFamily="34" charset="0"/>
              </a:rPr>
              <a:t>Green</a:t>
            </a:r>
            <a:r>
              <a:rPr lang="en-US" sz="2400" dirty="0">
                <a:solidFill>
                  <a:schemeClr val="bg2">
                    <a:lumMod val="50000"/>
                  </a:schemeClr>
                </a:solidFill>
                <a:latin typeface="Century Gothic" panose="020B0502020202020204" pitchFamily="34" charset="0"/>
              </a:rPr>
              <a:t> </a:t>
            </a:r>
            <a:r>
              <a:rPr lang="en-US" sz="2400" dirty="0" smtClean="0">
                <a:solidFill>
                  <a:schemeClr val="bg2">
                    <a:lumMod val="50000"/>
                  </a:schemeClr>
                </a:solidFill>
                <a:latin typeface="Century Gothic" panose="020B0502020202020204" pitchFamily="34" charset="0"/>
              </a:rPr>
              <a:t>at </a:t>
            </a:r>
            <a:r>
              <a:rPr lang="en-US" sz="2400" dirty="0">
                <a:solidFill>
                  <a:schemeClr val="bg2">
                    <a:lumMod val="50000"/>
                  </a:schemeClr>
                </a:solidFill>
                <a:latin typeface="Century Gothic" panose="020B0502020202020204" pitchFamily="34" charset="0"/>
              </a:rPr>
              <a:t>NASA for their scientific advising throughout the project.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573" y="1480884"/>
            <a:ext cx="5457144" cy="3700705"/>
          </a:xfrm>
          <a:prstGeom prst="rect">
            <a:avLst/>
          </a:prstGeom>
          <a:noFill/>
          <a:ln w="88900" cap="sq">
            <a:noFill/>
            <a:miter lim="800000"/>
          </a:ln>
          <a:effectLst/>
        </p:spPr>
      </p:pic>
      <p:sp>
        <p:nvSpPr>
          <p:cNvPr id="6" name="TextBox 5"/>
          <p:cNvSpPr txBox="1"/>
          <p:nvPr/>
        </p:nvSpPr>
        <p:spPr>
          <a:xfrm>
            <a:off x="275573" y="5242643"/>
            <a:ext cx="2529860" cy="276999"/>
          </a:xfrm>
          <a:prstGeom prst="rect">
            <a:avLst/>
          </a:prstGeom>
          <a:noFill/>
        </p:spPr>
        <p:txBody>
          <a:bodyPr wrap="none" rtlCol="0">
            <a:spAutoFit/>
          </a:bodyPr>
          <a:lstStyle/>
          <a:p>
            <a:r>
              <a:rPr lang="en-US" sz="1200" dirty="0" smtClean="0"/>
              <a:t>Image Credit: Sean McCartney</a:t>
            </a:r>
            <a:endParaRPr lang="en-US" sz="1200" dirty="0"/>
          </a:p>
        </p:txBody>
      </p:sp>
    </p:spTree>
    <p:extLst>
      <p:ext uri="{BB962C8B-B14F-4D97-AF65-F5344CB8AC3E}">
        <p14:creationId xmlns:p14="http://schemas.microsoft.com/office/powerpoint/2010/main" val="22539414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Mercy Corps</a:t>
            </a:r>
            <a:endParaRPr lang="en-US" dirty="0"/>
          </a:p>
        </p:txBody>
      </p:sp>
      <p:pic>
        <p:nvPicPr>
          <p:cNvPr id="5" name="Picture 4" descr="https://www.mercycorps.org/sites/default/files/niger-201402-ssheridan-1761_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6935" y="975604"/>
            <a:ext cx="4039044" cy="26885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d2zyf8ayvg1369.cloudfront.net/sites/default/files/styles/slideshow/public/niger-201402-ssheridan-089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5173" y="3793265"/>
            <a:ext cx="4043148" cy="269326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15523" y="1546169"/>
            <a:ext cx="6336955" cy="5745163"/>
          </a:xfrm>
          <a:prstGeom prst="rect">
            <a:avLst/>
          </a:prstGeom>
          <a:noFill/>
        </p:spPr>
        <p:txBody>
          <a:bodyPr wrap="square" rtlCol="0">
            <a:spAutoFit/>
          </a:bodyPr>
          <a:lstStyle/>
          <a:p>
            <a:pPr marL="342900" indent="-342900">
              <a:spcBef>
                <a:spcPts val="200"/>
              </a:spcBef>
              <a:spcAft>
                <a:spcPts val="1200"/>
              </a:spcAft>
              <a:buClr>
                <a:srgbClr val="75AADB"/>
              </a:buClr>
              <a:buFont typeface="Webdings" panose="05030102010509060703" pitchFamily="18" charset="2"/>
              <a:buChar char="4"/>
            </a:pPr>
            <a:r>
              <a:rPr lang="en-US" sz="2400" dirty="0" smtClean="0">
                <a:solidFill>
                  <a:schemeClr val="bg2">
                    <a:lumMod val="50000"/>
                  </a:schemeClr>
                </a:solidFill>
              </a:rPr>
              <a:t>Global </a:t>
            </a:r>
            <a:r>
              <a:rPr lang="en-US" sz="2400" b="1" dirty="0" smtClean="0">
                <a:solidFill>
                  <a:schemeClr val="bg2">
                    <a:lumMod val="50000"/>
                  </a:schemeClr>
                </a:solidFill>
              </a:rPr>
              <a:t>humanitarian</a:t>
            </a:r>
            <a:r>
              <a:rPr lang="en-US" sz="2400" dirty="0" smtClean="0">
                <a:solidFill>
                  <a:schemeClr val="bg2">
                    <a:lumMod val="50000"/>
                  </a:schemeClr>
                </a:solidFill>
              </a:rPr>
              <a:t> aid agency</a:t>
            </a:r>
          </a:p>
          <a:p>
            <a:pPr marL="342900" indent="-342900">
              <a:spcBef>
                <a:spcPts val="200"/>
              </a:spcBef>
              <a:spcAft>
                <a:spcPts val="1200"/>
              </a:spcAft>
              <a:buClr>
                <a:srgbClr val="75AADB"/>
              </a:buClr>
              <a:buFont typeface="Webdings" panose="05030102010509060703" pitchFamily="18" charset="2"/>
              <a:buChar char="4"/>
            </a:pPr>
            <a:endParaRPr lang="en-US" sz="2400" dirty="0" smtClean="0">
              <a:solidFill>
                <a:schemeClr val="bg2">
                  <a:lumMod val="50000"/>
                </a:schemeClr>
              </a:solidFill>
            </a:endParaRPr>
          </a:p>
          <a:p>
            <a:pPr marL="342900" indent="-342900">
              <a:spcBef>
                <a:spcPts val="200"/>
              </a:spcBef>
              <a:spcAft>
                <a:spcPts val="1200"/>
              </a:spcAft>
              <a:buClr>
                <a:srgbClr val="75AADB"/>
              </a:buClr>
              <a:buFont typeface="Webdings" panose="05030102010509060703" pitchFamily="18" charset="2"/>
              <a:buChar char="4"/>
            </a:pPr>
            <a:r>
              <a:rPr lang="en-US" sz="2400" dirty="0">
                <a:solidFill>
                  <a:schemeClr val="bg2">
                    <a:lumMod val="50000"/>
                  </a:schemeClr>
                </a:solidFill>
              </a:rPr>
              <a:t>Operate on a global scale, partnering with </a:t>
            </a:r>
            <a:r>
              <a:rPr lang="en-US" sz="2400" b="1" dirty="0">
                <a:solidFill>
                  <a:schemeClr val="bg2">
                    <a:lumMod val="50000"/>
                  </a:schemeClr>
                </a:solidFill>
              </a:rPr>
              <a:t>over 40 countries </a:t>
            </a:r>
            <a:endParaRPr lang="en-US" sz="2400" b="1" dirty="0" smtClean="0">
              <a:solidFill>
                <a:schemeClr val="bg2">
                  <a:lumMod val="50000"/>
                </a:schemeClr>
              </a:solidFill>
            </a:endParaRPr>
          </a:p>
          <a:p>
            <a:pPr marL="342900" indent="-342900">
              <a:spcBef>
                <a:spcPts val="200"/>
              </a:spcBef>
              <a:spcAft>
                <a:spcPts val="1200"/>
              </a:spcAft>
              <a:buClr>
                <a:srgbClr val="75AADB"/>
              </a:buClr>
              <a:buFont typeface="Webdings" panose="05030102010509060703" pitchFamily="18" charset="2"/>
              <a:buChar char="4"/>
            </a:pPr>
            <a:endParaRPr lang="en-US" sz="2400" b="1" dirty="0" smtClean="0">
              <a:solidFill>
                <a:schemeClr val="bg2">
                  <a:lumMod val="50000"/>
                </a:schemeClr>
              </a:solidFill>
            </a:endParaRPr>
          </a:p>
          <a:p>
            <a:pPr marL="342900" indent="-342900">
              <a:spcBef>
                <a:spcPts val="200"/>
              </a:spcBef>
              <a:spcAft>
                <a:spcPts val="1200"/>
              </a:spcAft>
              <a:buClr>
                <a:srgbClr val="75AADB"/>
              </a:buClr>
              <a:buFont typeface="Webdings" panose="05030102010509060703" pitchFamily="18" charset="2"/>
              <a:buChar char="4"/>
            </a:pPr>
            <a:r>
              <a:rPr lang="en-US" sz="2400" b="1" dirty="0">
                <a:solidFill>
                  <a:schemeClr val="bg2">
                    <a:lumMod val="50000"/>
                  </a:schemeClr>
                </a:solidFill>
              </a:rPr>
              <a:t>Assess</a:t>
            </a:r>
            <a:r>
              <a:rPr lang="en-US" sz="2400" dirty="0">
                <a:solidFill>
                  <a:schemeClr val="bg2">
                    <a:lumMod val="50000"/>
                  </a:schemeClr>
                </a:solidFill>
              </a:rPr>
              <a:t> and </a:t>
            </a:r>
            <a:r>
              <a:rPr lang="en-US" sz="2400" b="1" dirty="0">
                <a:solidFill>
                  <a:schemeClr val="bg2">
                    <a:lumMod val="50000"/>
                  </a:schemeClr>
                </a:solidFill>
              </a:rPr>
              <a:t>act</a:t>
            </a:r>
            <a:r>
              <a:rPr lang="en-US" sz="2400" dirty="0">
                <a:solidFill>
                  <a:schemeClr val="bg2">
                    <a:lumMod val="50000"/>
                  </a:schemeClr>
                </a:solidFill>
              </a:rPr>
              <a:t> on shocks and </a:t>
            </a:r>
            <a:r>
              <a:rPr lang="en-US" sz="2400" dirty="0" smtClean="0">
                <a:solidFill>
                  <a:schemeClr val="bg2">
                    <a:lumMod val="50000"/>
                  </a:schemeClr>
                </a:solidFill>
              </a:rPr>
              <a:t>stressors</a:t>
            </a:r>
          </a:p>
          <a:p>
            <a:pPr>
              <a:spcBef>
                <a:spcPts val="200"/>
              </a:spcBef>
              <a:spcAft>
                <a:spcPts val="1200"/>
              </a:spcAft>
              <a:buClr>
                <a:srgbClr val="75AADB"/>
              </a:buClr>
            </a:pPr>
            <a:endParaRPr lang="en-US" sz="2400" dirty="0" smtClean="0">
              <a:solidFill>
                <a:schemeClr val="bg2">
                  <a:lumMod val="50000"/>
                </a:schemeClr>
              </a:solidFill>
            </a:endParaRPr>
          </a:p>
          <a:p>
            <a:pPr marL="342900" indent="-342900">
              <a:spcBef>
                <a:spcPts val="200"/>
              </a:spcBef>
              <a:spcAft>
                <a:spcPts val="1200"/>
              </a:spcAft>
              <a:buClr>
                <a:srgbClr val="75AADB"/>
              </a:buClr>
              <a:buFont typeface="Webdings" panose="05030102010509060703" pitchFamily="18" charset="2"/>
              <a:buChar char="4"/>
            </a:pPr>
            <a:r>
              <a:rPr lang="en-US" sz="2400" dirty="0">
                <a:solidFill>
                  <a:schemeClr val="bg2">
                    <a:lumMod val="50000"/>
                  </a:schemeClr>
                </a:solidFill>
              </a:rPr>
              <a:t>Connect </a:t>
            </a:r>
            <a:r>
              <a:rPr lang="en-US" sz="2400" b="1" dirty="0">
                <a:solidFill>
                  <a:schemeClr val="bg2">
                    <a:lumMod val="50000"/>
                  </a:schemeClr>
                </a:solidFill>
              </a:rPr>
              <a:t>people</a:t>
            </a:r>
            <a:r>
              <a:rPr lang="en-US" sz="2400" dirty="0">
                <a:solidFill>
                  <a:schemeClr val="bg2">
                    <a:lumMod val="50000"/>
                  </a:schemeClr>
                </a:solidFill>
              </a:rPr>
              <a:t> to </a:t>
            </a:r>
            <a:r>
              <a:rPr lang="en-US" sz="2400" b="1" dirty="0">
                <a:solidFill>
                  <a:schemeClr val="bg2">
                    <a:lumMod val="50000"/>
                  </a:schemeClr>
                </a:solidFill>
              </a:rPr>
              <a:t>resources </a:t>
            </a:r>
            <a:endParaRPr lang="en-US" sz="2400" dirty="0" smtClean="0">
              <a:solidFill>
                <a:schemeClr val="bg2">
                  <a:lumMod val="50000"/>
                </a:schemeClr>
              </a:solidFill>
            </a:endParaRPr>
          </a:p>
          <a:p>
            <a:pPr marL="342900" indent="-342900">
              <a:spcBef>
                <a:spcPts val="200"/>
              </a:spcBef>
              <a:spcAft>
                <a:spcPts val="1200"/>
              </a:spcAft>
              <a:buClr>
                <a:srgbClr val="75AADB"/>
              </a:buClr>
              <a:buFont typeface="Webdings" panose="05030102010509060703" pitchFamily="18" charset="2"/>
              <a:buChar char="4"/>
            </a:pPr>
            <a:endParaRPr lang="en-US" sz="2400" b="1" dirty="0" smtClean="0">
              <a:solidFill>
                <a:schemeClr val="bg2">
                  <a:lumMod val="50000"/>
                </a:schemeClr>
              </a:solidFill>
            </a:endParaRPr>
          </a:p>
          <a:p>
            <a:pPr marL="342900" indent="-342900">
              <a:spcBef>
                <a:spcPts val="200"/>
              </a:spcBef>
              <a:spcAft>
                <a:spcPts val="1200"/>
              </a:spcAft>
              <a:buClr>
                <a:srgbClr val="75AADB"/>
              </a:buClr>
              <a:buFont typeface="Webdings" panose="05030102010509060703" pitchFamily="18" charset="2"/>
              <a:buChar char="4"/>
            </a:pPr>
            <a:endParaRPr lang="en-US" sz="2400" dirty="0" smtClean="0">
              <a:solidFill>
                <a:schemeClr val="bg2">
                  <a:lumMod val="50000"/>
                </a:schemeClr>
              </a:solidFill>
            </a:endParaRPr>
          </a:p>
          <a:p>
            <a:endParaRPr lang="en-US" sz="2400" dirty="0" smtClean="0">
              <a:solidFill>
                <a:schemeClr val="tx1">
                  <a:lumMod val="75000"/>
                  <a:lumOff val="25000"/>
                </a:schemeClr>
              </a:solidFill>
              <a:latin typeface="Century Gothic" panose="020B0502020202020204" pitchFamily="34" charset="0"/>
            </a:endParaRPr>
          </a:p>
        </p:txBody>
      </p:sp>
      <p:sp>
        <p:nvSpPr>
          <p:cNvPr id="8" name="TextBox 7"/>
          <p:cNvSpPr txBox="1"/>
          <p:nvPr/>
        </p:nvSpPr>
        <p:spPr>
          <a:xfrm>
            <a:off x="7728591" y="6514326"/>
            <a:ext cx="2210862" cy="276999"/>
          </a:xfrm>
          <a:prstGeom prst="rect">
            <a:avLst/>
          </a:prstGeom>
          <a:noFill/>
        </p:spPr>
        <p:txBody>
          <a:bodyPr wrap="none" rtlCol="0">
            <a:spAutoFit/>
          </a:bodyPr>
          <a:lstStyle/>
          <a:p>
            <a:r>
              <a:rPr lang="en-US" sz="1200" dirty="0" smtClean="0"/>
              <a:t>Image Credit: Mercy Corps</a:t>
            </a:r>
            <a:endParaRPr lang="en-US" sz="1200" dirty="0"/>
          </a:p>
        </p:txBody>
      </p:sp>
    </p:spTree>
    <p:extLst>
      <p:ext uri="{BB962C8B-B14F-4D97-AF65-F5344CB8AC3E}">
        <p14:creationId xmlns:p14="http://schemas.microsoft.com/office/powerpoint/2010/main" val="1622437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462045"/>
            <a:ext cx="10233148" cy="479425"/>
          </a:xfrm>
        </p:spPr>
        <p:txBody>
          <a:bodyPr>
            <a:normAutofit fontScale="90000"/>
          </a:bodyPr>
          <a:lstStyle/>
          <a:p>
            <a:r>
              <a:rPr lang="en-US" sz="5300" dirty="0" smtClean="0"/>
              <a:t>Study</a:t>
            </a:r>
            <a:r>
              <a:rPr lang="en-US" b="1" dirty="0" smtClean="0"/>
              <a:t> </a:t>
            </a:r>
            <a:r>
              <a:rPr lang="en-US" sz="5300" dirty="0" smtClean="0"/>
              <a:t>Area</a:t>
            </a:r>
            <a:endParaRPr lang="en-US" dirty="0"/>
          </a:p>
        </p:txBody>
      </p:sp>
      <p:sp>
        <p:nvSpPr>
          <p:cNvPr id="2" name="TextBox 1"/>
          <p:cNvSpPr txBox="1"/>
          <p:nvPr/>
        </p:nvSpPr>
        <p:spPr>
          <a:xfrm>
            <a:off x="235685" y="6177534"/>
            <a:ext cx="3667992" cy="461665"/>
          </a:xfrm>
          <a:prstGeom prst="rect">
            <a:avLst/>
          </a:prstGeom>
          <a:noFill/>
        </p:spPr>
        <p:txBody>
          <a:bodyPr wrap="none" rtlCol="0">
            <a:spAutoFit/>
          </a:bodyPr>
          <a:lstStyle/>
          <a:p>
            <a:r>
              <a:rPr lang="en-US" sz="2400" b="1" dirty="0" smtClean="0">
                <a:solidFill>
                  <a:schemeClr val="bg2">
                    <a:lumMod val="50000"/>
                  </a:schemeClr>
                </a:solidFill>
              </a:rPr>
              <a:t>Study Period: </a:t>
            </a:r>
            <a:r>
              <a:rPr lang="en-US" sz="2400" dirty="0" smtClean="0">
                <a:solidFill>
                  <a:schemeClr val="bg2">
                    <a:lumMod val="50000"/>
                  </a:schemeClr>
                </a:solidFill>
              </a:rPr>
              <a:t>1981-2016</a:t>
            </a:r>
            <a:endParaRPr lang="en-US" sz="2400" dirty="0">
              <a:solidFill>
                <a:schemeClr val="bg2">
                  <a:lumMod val="50000"/>
                </a:schemeClr>
              </a:solidFill>
            </a:endParaRPr>
          </a:p>
        </p:txBody>
      </p:sp>
      <p:grpSp>
        <p:nvGrpSpPr>
          <p:cNvPr id="3" name="Group 2"/>
          <p:cNvGrpSpPr/>
          <p:nvPr/>
        </p:nvGrpSpPr>
        <p:grpSpPr>
          <a:xfrm>
            <a:off x="4309890" y="701757"/>
            <a:ext cx="7632374" cy="5600700"/>
            <a:chOff x="4309890" y="701757"/>
            <a:chExt cx="7632374" cy="5600700"/>
          </a:xfrm>
        </p:grpSpPr>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9890" y="2906426"/>
              <a:ext cx="3209800" cy="3395124"/>
            </a:xfrm>
            <a:prstGeom prst="rect">
              <a:avLst/>
            </a:prstGeom>
          </p:spPr>
        </p:pic>
        <p:pic>
          <p:nvPicPr>
            <p:cNvPr id="13" name="Picture 12"/>
            <p:cNvPicPr>
              <a:picLocks noChangeAspect="1"/>
            </p:cNvPicPr>
            <p:nvPr/>
          </p:nvPicPr>
          <p:blipFill>
            <a:blip r:embed="rId4"/>
            <a:stretch>
              <a:fillRect/>
            </a:stretch>
          </p:blipFill>
          <p:spPr>
            <a:xfrm>
              <a:off x="6352327" y="701757"/>
              <a:ext cx="5086350" cy="5600700"/>
            </a:xfrm>
            <a:prstGeom prst="rect">
              <a:avLst/>
            </a:prstGeom>
          </p:spPr>
        </p:pic>
        <p:pic>
          <p:nvPicPr>
            <p:cNvPr id="18" name="Picture 17"/>
            <p:cNvPicPr>
              <a:picLocks noChangeAspect="1"/>
            </p:cNvPicPr>
            <p:nvPr/>
          </p:nvPicPr>
          <p:blipFill rotWithShape="1">
            <a:blip r:embed="rId5"/>
            <a:srcRect l="3548" r="1" b="14378"/>
            <a:stretch/>
          </p:blipFill>
          <p:spPr>
            <a:xfrm>
              <a:off x="10657206" y="2033413"/>
              <a:ext cx="547770" cy="274904"/>
            </a:xfrm>
            <a:prstGeom prst="rect">
              <a:avLst/>
            </a:prstGeom>
          </p:spPr>
        </p:pic>
        <p:pic>
          <p:nvPicPr>
            <p:cNvPr id="17" name="Picture 16"/>
            <p:cNvPicPr>
              <a:picLocks noChangeAspect="1"/>
            </p:cNvPicPr>
            <p:nvPr/>
          </p:nvPicPr>
          <p:blipFill rotWithShape="1">
            <a:blip r:embed="rId6"/>
            <a:srcRect r="4836" b="4881"/>
            <a:stretch/>
          </p:blipFill>
          <p:spPr>
            <a:xfrm>
              <a:off x="10652802" y="1692259"/>
              <a:ext cx="547770" cy="294068"/>
            </a:xfrm>
            <a:prstGeom prst="rect">
              <a:avLst/>
            </a:prstGeom>
          </p:spPr>
        </p:pic>
        <p:sp>
          <p:nvSpPr>
            <p:cNvPr id="22" name="TextBox 21"/>
            <p:cNvSpPr txBox="1"/>
            <p:nvPr/>
          </p:nvSpPr>
          <p:spPr>
            <a:xfrm>
              <a:off x="11185648" y="1655672"/>
              <a:ext cx="743690" cy="357667"/>
            </a:xfrm>
            <a:prstGeom prst="rect">
              <a:avLst/>
            </a:prstGeom>
            <a:noFill/>
          </p:spPr>
          <p:txBody>
            <a:bodyPr wrap="none" rtlCol="0">
              <a:spAutoFit/>
            </a:bodyPr>
            <a:lstStyle/>
            <a:p>
              <a:r>
                <a:rPr lang="en-US" sz="1600" dirty="0" smtClean="0"/>
                <a:t>Niger</a:t>
              </a:r>
              <a:endParaRPr lang="en-US" sz="1600" dirty="0"/>
            </a:p>
          </p:txBody>
        </p:sp>
        <p:sp>
          <p:nvSpPr>
            <p:cNvPr id="23" name="TextBox 22"/>
            <p:cNvSpPr txBox="1"/>
            <p:nvPr/>
          </p:nvSpPr>
          <p:spPr>
            <a:xfrm>
              <a:off x="11164487" y="1986327"/>
              <a:ext cx="777777" cy="345629"/>
            </a:xfrm>
            <a:prstGeom prst="rect">
              <a:avLst/>
            </a:prstGeom>
            <a:noFill/>
          </p:spPr>
          <p:txBody>
            <a:bodyPr wrap="none" rtlCol="0">
              <a:spAutoFit/>
            </a:bodyPr>
            <a:lstStyle/>
            <a:p>
              <a:r>
                <a:rPr lang="en-US" sz="1600" dirty="0" smtClean="0"/>
                <a:t>Africa</a:t>
              </a:r>
              <a:endParaRPr lang="en-US" sz="1600" dirty="0"/>
            </a:p>
          </p:txBody>
        </p:sp>
        <p:cxnSp>
          <p:nvCxnSpPr>
            <p:cNvPr id="21" name="Straight Connector 20"/>
            <p:cNvCxnSpPr/>
            <p:nvPr/>
          </p:nvCxnSpPr>
          <p:spPr>
            <a:xfrm flipV="1">
              <a:off x="6597650" y="2354699"/>
              <a:ext cx="1489815" cy="1213483"/>
            </a:xfrm>
            <a:prstGeom prst="line">
              <a:avLst/>
            </a:prstGeom>
            <a:ln w="9525">
              <a:solidFill>
                <a:srgbClr val="76AADA"/>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7232650" y="2719512"/>
              <a:ext cx="1366500" cy="2075256"/>
            </a:xfrm>
            <a:prstGeom prst="line">
              <a:avLst/>
            </a:prstGeom>
            <a:ln w="9525">
              <a:solidFill>
                <a:srgbClr val="76AADA"/>
              </a:solidFill>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235685" y="1226822"/>
            <a:ext cx="4651514" cy="4134465"/>
          </a:xfrm>
          <a:prstGeom prst="rect">
            <a:avLst/>
          </a:prstGeom>
          <a:noFill/>
        </p:spPr>
        <p:txBody>
          <a:bodyPr wrap="square" rtlCol="0">
            <a:spAutoFit/>
          </a:bodyPr>
          <a:lstStyle/>
          <a:p>
            <a:pPr marL="342900" indent="-342900">
              <a:spcBef>
                <a:spcPts val="200"/>
              </a:spcBef>
              <a:spcAft>
                <a:spcPts val="1200"/>
              </a:spcAft>
              <a:buClr>
                <a:srgbClr val="75AADB"/>
              </a:buClr>
              <a:buFont typeface="Webdings" panose="05030102010509060703" pitchFamily="18" charset="2"/>
              <a:buChar char="4"/>
            </a:pPr>
            <a:r>
              <a:rPr lang="en-US" sz="2400" dirty="0" smtClean="0">
                <a:solidFill>
                  <a:schemeClr val="bg2">
                    <a:lumMod val="50000"/>
                  </a:schemeClr>
                </a:solidFill>
              </a:rPr>
              <a:t>Landlocked </a:t>
            </a:r>
            <a:r>
              <a:rPr lang="en-US" sz="2400" dirty="0">
                <a:solidFill>
                  <a:schemeClr val="bg2">
                    <a:lumMod val="50000"/>
                  </a:schemeClr>
                </a:solidFill>
              </a:rPr>
              <a:t>country in </a:t>
            </a:r>
            <a:r>
              <a:rPr lang="en-US" sz="2400" dirty="0" smtClean="0">
                <a:solidFill>
                  <a:schemeClr val="bg2">
                    <a:lumMod val="50000"/>
                  </a:schemeClr>
                </a:solidFill>
              </a:rPr>
              <a:t>western </a:t>
            </a:r>
            <a:r>
              <a:rPr lang="en-US" sz="2400" dirty="0">
                <a:solidFill>
                  <a:schemeClr val="bg2">
                    <a:lumMod val="50000"/>
                  </a:schemeClr>
                </a:solidFill>
              </a:rPr>
              <a:t>Africa</a:t>
            </a:r>
          </a:p>
          <a:p>
            <a:pPr marL="342900" indent="-342900">
              <a:spcBef>
                <a:spcPts val="200"/>
              </a:spcBef>
              <a:spcAft>
                <a:spcPts val="1200"/>
              </a:spcAft>
              <a:buClr>
                <a:srgbClr val="75AADB"/>
              </a:buClr>
              <a:buFont typeface="Webdings" panose="05030102010509060703" pitchFamily="18" charset="2"/>
              <a:buChar char="4"/>
            </a:pPr>
            <a:r>
              <a:rPr lang="en-US" sz="2400" dirty="0">
                <a:solidFill>
                  <a:schemeClr val="bg2">
                    <a:lumMod val="50000"/>
                  </a:schemeClr>
                </a:solidFill>
              </a:rPr>
              <a:t>Area: 1,267,000 </a:t>
            </a:r>
            <a:r>
              <a:rPr lang="en-US" sz="2400" dirty="0" smtClean="0">
                <a:solidFill>
                  <a:schemeClr val="bg2">
                    <a:lumMod val="50000"/>
                  </a:schemeClr>
                </a:solidFill>
              </a:rPr>
              <a:t>km²</a:t>
            </a:r>
          </a:p>
          <a:p>
            <a:pPr marL="342900" indent="-342900">
              <a:spcBef>
                <a:spcPts val="200"/>
              </a:spcBef>
              <a:spcAft>
                <a:spcPts val="1200"/>
              </a:spcAft>
              <a:buClr>
                <a:srgbClr val="75AADB"/>
              </a:buClr>
              <a:buFont typeface="Webdings" panose="05030102010509060703" pitchFamily="18" charset="2"/>
              <a:buChar char="4"/>
            </a:pPr>
            <a:r>
              <a:rPr lang="en-US" sz="2400" dirty="0">
                <a:solidFill>
                  <a:schemeClr val="bg2">
                    <a:lumMod val="50000"/>
                  </a:schemeClr>
                </a:solidFill>
              </a:rPr>
              <a:t>Population: </a:t>
            </a:r>
            <a:r>
              <a:rPr lang="en-US" sz="2400" dirty="0" smtClean="0">
                <a:solidFill>
                  <a:schemeClr val="bg2">
                    <a:lumMod val="50000"/>
                  </a:schemeClr>
                </a:solidFill>
              </a:rPr>
              <a:t>~20 </a:t>
            </a:r>
            <a:r>
              <a:rPr lang="en-US" sz="2400" dirty="0">
                <a:solidFill>
                  <a:schemeClr val="bg2">
                    <a:lumMod val="50000"/>
                  </a:schemeClr>
                </a:solidFill>
              </a:rPr>
              <a:t>million </a:t>
            </a:r>
            <a:endParaRPr lang="en-US" sz="2400" dirty="0" smtClean="0">
              <a:solidFill>
                <a:schemeClr val="bg2">
                  <a:lumMod val="50000"/>
                </a:schemeClr>
              </a:solidFill>
            </a:endParaRPr>
          </a:p>
          <a:p>
            <a:pPr marL="342900" indent="-342900">
              <a:spcBef>
                <a:spcPts val="200"/>
              </a:spcBef>
              <a:spcAft>
                <a:spcPts val="1200"/>
              </a:spcAft>
              <a:buClr>
                <a:srgbClr val="75AADB"/>
              </a:buClr>
              <a:buFont typeface="Webdings" panose="05030102010509060703" pitchFamily="18" charset="2"/>
              <a:buChar char="4"/>
            </a:pPr>
            <a:r>
              <a:rPr lang="en-US" sz="2400" dirty="0" smtClean="0">
                <a:solidFill>
                  <a:schemeClr val="bg2">
                    <a:lumMod val="50000"/>
                  </a:schemeClr>
                </a:solidFill>
              </a:rPr>
              <a:t>A fifth </a:t>
            </a:r>
            <a:r>
              <a:rPr lang="en-US" sz="2400" dirty="0">
                <a:solidFill>
                  <a:schemeClr val="bg2">
                    <a:lumMod val="50000"/>
                  </a:schemeClr>
                </a:solidFill>
              </a:rPr>
              <a:t>of the country lies in the Sahel </a:t>
            </a:r>
            <a:r>
              <a:rPr lang="en-US" sz="2400" dirty="0" smtClean="0">
                <a:solidFill>
                  <a:schemeClr val="bg2">
                    <a:lumMod val="50000"/>
                  </a:schemeClr>
                </a:solidFill>
              </a:rPr>
              <a:t>bioregion</a:t>
            </a:r>
          </a:p>
          <a:p>
            <a:pPr marL="342900" indent="-342900">
              <a:spcBef>
                <a:spcPts val="200"/>
              </a:spcBef>
              <a:spcAft>
                <a:spcPts val="1200"/>
              </a:spcAft>
              <a:buClr>
                <a:srgbClr val="75AADB"/>
              </a:buClr>
              <a:buFont typeface="Webdings" panose="05030102010509060703" pitchFamily="18" charset="2"/>
              <a:buChar char="4"/>
            </a:pPr>
            <a:r>
              <a:rPr lang="en-US" sz="2400" dirty="0" smtClean="0">
                <a:solidFill>
                  <a:schemeClr val="bg2">
                    <a:lumMod val="50000"/>
                  </a:schemeClr>
                </a:solidFill>
              </a:rPr>
              <a:t>Broken up into three main  zones: </a:t>
            </a:r>
            <a:r>
              <a:rPr lang="en-US" sz="2400" dirty="0" err="1" smtClean="0">
                <a:solidFill>
                  <a:schemeClr val="bg2">
                    <a:lumMod val="50000"/>
                  </a:schemeClr>
                </a:solidFill>
              </a:rPr>
              <a:t>agropastoral</a:t>
            </a:r>
            <a:r>
              <a:rPr lang="en-US" sz="2400" dirty="0" smtClean="0">
                <a:solidFill>
                  <a:schemeClr val="bg2">
                    <a:lumMod val="50000"/>
                  </a:schemeClr>
                </a:solidFill>
              </a:rPr>
              <a:t>, pastoral, and desert</a:t>
            </a:r>
            <a:endParaRPr lang="en-US" sz="2400" dirty="0">
              <a:solidFill>
                <a:schemeClr val="bg2">
                  <a:lumMod val="50000"/>
                </a:schemeClr>
              </a:solidFill>
            </a:endParaRPr>
          </a:p>
        </p:txBody>
      </p:sp>
      <p:grpSp>
        <p:nvGrpSpPr>
          <p:cNvPr id="4" name="Group 3"/>
          <p:cNvGrpSpPr/>
          <p:nvPr/>
        </p:nvGrpSpPr>
        <p:grpSpPr>
          <a:xfrm>
            <a:off x="4475087" y="5913014"/>
            <a:ext cx="2836705" cy="495352"/>
            <a:chOff x="4475087" y="5913014"/>
            <a:chExt cx="2836705" cy="495352"/>
          </a:xfrm>
        </p:grpSpPr>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t="49349" r="29591" b="27398"/>
            <a:stretch/>
          </p:blipFill>
          <p:spPr>
            <a:xfrm>
              <a:off x="4475087" y="6172200"/>
              <a:ext cx="1938414" cy="190500"/>
            </a:xfrm>
            <a:prstGeom prst="rect">
              <a:avLst/>
            </a:prstGeom>
          </p:spPr>
        </p:pic>
        <p:sp>
          <p:nvSpPr>
            <p:cNvPr id="16" name="TextBox 15"/>
            <p:cNvSpPr txBox="1"/>
            <p:nvPr/>
          </p:nvSpPr>
          <p:spPr>
            <a:xfrm>
              <a:off x="4617573" y="5926913"/>
              <a:ext cx="269626" cy="276999"/>
            </a:xfrm>
            <a:prstGeom prst="rect">
              <a:avLst/>
            </a:prstGeom>
            <a:solidFill>
              <a:schemeClr val="bg1"/>
            </a:solidFill>
          </p:spPr>
          <p:txBody>
            <a:bodyPr wrap="none" rtlCol="0">
              <a:spAutoFit/>
            </a:bodyPr>
            <a:lstStyle/>
            <a:p>
              <a:r>
                <a:rPr lang="en-US" sz="1200" dirty="0" smtClean="0"/>
                <a:t>0</a:t>
              </a:r>
              <a:endParaRPr lang="en-US" sz="1200" dirty="0"/>
            </a:p>
          </p:txBody>
        </p:sp>
        <p:sp>
          <p:nvSpPr>
            <p:cNvPr id="19" name="TextBox 18"/>
            <p:cNvSpPr txBox="1"/>
            <p:nvPr/>
          </p:nvSpPr>
          <p:spPr>
            <a:xfrm>
              <a:off x="4937274" y="5926913"/>
              <a:ext cx="439544" cy="276999"/>
            </a:xfrm>
            <a:prstGeom prst="rect">
              <a:avLst/>
            </a:prstGeom>
            <a:solidFill>
              <a:schemeClr val="bg1"/>
            </a:solidFill>
          </p:spPr>
          <p:txBody>
            <a:bodyPr wrap="none" rtlCol="0">
              <a:spAutoFit/>
            </a:bodyPr>
            <a:lstStyle/>
            <a:p>
              <a:r>
                <a:rPr lang="en-US" sz="1200" dirty="0" smtClean="0"/>
                <a:t>500</a:t>
              </a:r>
              <a:endParaRPr lang="en-US" sz="1200" dirty="0"/>
            </a:p>
          </p:txBody>
        </p:sp>
        <p:sp>
          <p:nvSpPr>
            <p:cNvPr id="20" name="TextBox 19"/>
            <p:cNvSpPr txBox="1"/>
            <p:nvPr/>
          </p:nvSpPr>
          <p:spPr>
            <a:xfrm>
              <a:off x="5348877" y="5913014"/>
              <a:ext cx="567784" cy="276999"/>
            </a:xfrm>
            <a:prstGeom prst="rect">
              <a:avLst/>
            </a:prstGeom>
            <a:solidFill>
              <a:schemeClr val="bg1"/>
            </a:solidFill>
          </p:spPr>
          <p:txBody>
            <a:bodyPr wrap="none" rtlCol="0">
              <a:spAutoFit/>
            </a:bodyPr>
            <a:lstStyle/>
            <a:p>
              <a:r>
                <a:rPr lang="en-US" sz="1200" dirty="0" smtClean="0"/>
                <a:t>1,000</a:t>
              </a:r>
              <a:endParaRPr lang="en-US" sz="1200" dirty="0"/>
            </a:p>
          </p:txBody>
        </p:sp>
        <p:sp>
          <p:nvSpPr>
            <p:cNvPr id="24" name="TextBox 23"/>
            <p:cNvSpPr txBox="1"/>
            <p:nvPr/>
          </p:nvSpPr>
          <p:spPr>
            <a:xfrm>
              <a:off x="6164213" y="5926913"/>
              <a:ext cx="567784" cy="276999"/>
            </a:xfrm>
            <a:prstGeom prst="rect">
              <a:avLst/>
            </a:prstGeom>
            <a:solidFill>
              <a:schemeClr val="bg1"/>
            </a:solidFill>
          </p:spPr>
          <p:txBody>
            <a:bodyPr wrap="none" rtlCol="0">
              <a:spAutoFit/>
            </a:bodyPr>
            <a:lstStyle/>
            <a:p>
              <a:r>
                <a:rPr lang="en-US" sz="1200" dirty="0"/>
                <a:t>2</a:t>
              </a:r>
              <a:r>
                <a:rPr lang="en-US" sz="1200" dirty="0" smtClean="0"/>
                <a:t>,000</a:t>
              </a:r>
              <a:endParaRPr lang="en-US" sz="1200" dirty="0"/>
            </a:p>
          </p:txBody>
        </p:sp>
        <p:sp>
          <p:nvSpPr>
            <p:cNvPr id="15" name="TextBox 14"/>
            <p:cNvSpPr txBox="1"/>
            <p:nvPr/>
          </p:nvSpPr>
          <p:spPr>
            <a:xfrm>
              <a:off x="6372111" y="6131367"/>
              <a:ext cx="939681" cy="276999"/>
            </a:xfrm>
            <a:prstGeom prst="rect">
              <a:avLst/>
            </a:prstGeom>
            <a:solidFill>
              <a:schemeClr val="bg1"/>
            </a:solidFill>
          </p:spPr>
          <p:txBody>
            <a:bodyPr wrap="none" rtlCol="0">
              <a:spAutoFit/>
            </a:bodyPr>
            <a:lstStyle/>
            <a:p>
              <a:r>
                <a:rPr lang="en-US" sz="1200" dirty="0" smtClean="0"/>
                <a:t>Kilometers</a:t>
              </a:r>
              <a:endParaRPr lang="en-US" sz="1200" dirty="0"/>
            </a:p>
          </p:txBody>
        </p:sp>
      </p:grpSp>
    </p:spTree>
    <p:extLst>
      <p:ext uri="{BB962C8B-B14F-4D97-AF65-F5344CB8AC3E}">
        <p14:creationId xmlns:p14="http://schemas.microsoft.com/office/powerpoint/2010/main" val="39274989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p:cNvSpPr>
            <a:spLocks noGrp="1"/>
          </p:cNvSpPr>
          <p:nvPr>
            <p:ph type="title"/>
          </p:nvPr>
        </p:nvSpPr>
        <p:spPr>
          <a:xfrm>
            <a:off x="1000125" y="462045"/>
            <a:ext cx="10233148" cy="479425"/>
          </a:xfrm>
        </p:spPr>
        <p:txBody>
          <a:bodyPr>
            <a:noAutofit/>
          </a:bodyPr>
          <a:lstStyle/>
          <a:p>
            <a:r>
              <a:rPr lang="en-US" dirty="0" smtClean="0"/>
              <a:t>Community Concerns</a:t>
            </a:r>
            <a:endParaRPr lang="en-US" dirty="0"/>
          </a:p>
        </p:txBody>
      </p:sp>
      <p:sp>
        <p:nvSpPr>
          <p:cNvPr id="20" name="TextBox 19"/>
          <p:cNvSpPr txBox="1"/>
          <p:nvPr/>
        </p:nvSpPr>
        <p:spPr>
          <a:xfrm>
            <a:off x="615523" y="1635069"/>
            <a:ext cx="6336955" cy="3729226"/>
          </a:xfrm>
          <a:prstGeom prst="rect">
            <a:avLst/>
          </a:prstGeom>
          <a:noFill/>
        </p:spPr>
        <p:txBody>
          <a:bodyPr wrap="square" rtlCol="0">
            <a:spAutoFit/>
          </a:bodyPr>
          <a:lstStyle/>
          <a:p>
            <a:pPr marL="342900" indent="-342900">
              <a:spcBef>
                <a:spcPts val="200"/>
              </a:spcBef>
              <a:spcAft>
                <a:spcPts val="1200"/>
              </a:spcAft>
              <a:buClr>
                <a:srgbClr val="75AADB"/>
              </a:buClr>
              <a:buFont typeface="Webdings" panose="05030102010509060703" pitchFamily="18" charset="2"/>
              <a:buChar char="4"/>
            </a:pPr>
            <a:r>
              <a:rPr lang="en-US" sz="2400" dirty="0">
                <a:solidFill>
                  <a:schemeClr val="bg2">
                    <a:lumMod val="50000"/>
                  </a:schemeClr>
                </a:solidFill>
              </a:rPr>
              <a:t>Conflicts over natural </a:t>
            </a:r>
            <a:r>
              <a:rPr lang="en-US" sz="2400" dirty="0" smtClean="0">
                <a:solidFill>
                  <a:schemeClr val="bg2">
                    <a:lumMod val="50000"/>
                  </a:schemeClr>
                </a:solidFill>
              </a:rPr>
              <a:t>resources</a:t>
            </a:r>
            <a:endParaRPr lang="en-US" sz="2400" dirty="0">
              <a:solidFill>
                <a:schemeClr val="bg2">
                  <a:lumMod val="50000"/>
                </a:schemeClr>
              </a:solidFill>
            </a:endParaRPr>
          </a:p>
          <a:p>
            <a:pPr marL="342900" indent="-342900">
              <a:spcBef>
                <a:spcPts val="200"/>
              </a:spcBef>
              <a:spcAft>
                <a:spcPts val="1200"/>
              </a:spcAft>
              <a:buClr>
                <a:srgbClr val="75AADB"/>
              </a:buClr>
              <a:buFont typeface="Webdings" panose="05030102010509060703" pitchFamily="18" charset="2"/>
              <a:buChar char="4"/>
            </a:pPr>
            <a:r>
              <a:rPr lang="en-US" sz="2400" dirty="0">
                <a:solidFill>
                  <a:schemeClr val="bg2">
                    <a:lumMod val="50000"/>
                  </a:schemeClr>
                </a:solidFill>
              </a:rPr>
              <a:t>Grain / livestock price </a:t>
            </a:r>
            <a:r>
              <a:rPr lang="en-US" sz="2400" dirty="0" smtClean="0">
                <a:solidFill>
                  <a:schemeClr val="bg2">
                    <a:lumMod val="50000"/>
                  </a:schemeClr>
                </a:solidFill>
              </a:rPr>
              <a:t>variability</a:t>
            </a:r>
            <a:endParaRPr lang="en-US" sz="2400" dirty="0">
              <a:solidFill>
                <a:schemeClr val="bg2">
                  <a:lumMod val="50000"/>
                </a:schemeClr>
              </a:solidFill>
            </a:endParaRPr>
          </a:p>
          <a:p>
            <a:pPr marL="342900" indent="-342900">
              <a:spcBef>
                <a:spcPts val="200"/>
              </a:spcBef>
              <a:spcAft>
                <a:spcPts val="1200"/>
              </a:spcAft>
              <a:buClr>
                <a:srgbClr val="75AADB"/>
              </a:buClr>
              <a:buFont typeface="Webdings" panose="05030102010509060703" pitchFamily="18" charset="2"/>
              <a:buChar char="4"/>
            </a:pPr>
            <a:r>
              <a:rPr lang="en-US" sz="2400" dirty="0">
                <a:solidFill>
                  <a:schemeClr val="bg2">
                    <a:lumMod val="50000"/>
                  </a:schemeClr>
                </a:solidFill>
              </a:rPr>
              <a:t>Erratic, dispersed </a:t>
            </a:r>
            <a:r>
              <a:rPr lang="en-US" sz="2400" dirty="0" smtClean="0">
                <a:solidFill>
                  <a:schemeClr val="bg2">
                    <a:lumMod val="50000"/>
                  </a:schemeClr>
                </a:solidFill>
              </a:rPr>
              <a:t>rainfall</a:t>
            </a:r>
            <a:endParaRPr lang="en-US" sz="2400" dirty="0">
              <a:solidFill>
                <a:schemeClr val="bg2">
                  <a:lumMod val="50000"/>
                </a:schemeClr>
              </a:solidFill>
            </a:endParaRPr>
          </a:p>
          <a:p>
            <a:pPr marL="342900" indent="-342900">
              <a:spcBef>
                <a:spcPts val="200"/>
              </a:spcBef>
              <a:spcAft>
                <a:spcPts val="1200"/>
              </a:spcAft>
              <a:buClr>
                <a:srgbClr val="75AADB"/>
              </a:buClr>
              <a:buFont typeface="Webdings" panose="05030102010509060703" pitchFamily="18" charset="2"/>
              <a:buChar char="4"/>
            </a:pPr>
            <a:r>
              <a:rPr lang="en-US" sz="2400" dirty="0">
                <a:solidFill>
                  <a:schemeClr val="bg2">
                    <a:lumMod val="50000"/>
                  </a:schemeClr>
                </a:solidFill>
              </a:rPr>
              <a:t>Loss of pasture and viable land</a:t>
            </a:r>
          </a:p>
          <a:p>
            <a:pPr marL="342900" indent="-342900">
              <a:spcBef>
                <a:spcPts val="200"/>
              </a:spcBef>
              <a:spcAft>
                <a:spcPts val="1200"/>
              </a:spcAft>
              <a:buClr>
                <a:srgbClr val="75AADB"/>
              </a:buClr>
              <a:buFont typeface="Webdings" panose="05030102010509060703" pitchFamily="18" charset="2"/>
              <a:buChar char="4"/>
            </a:pPr>
            <a:endParaRPr lang="en-US" sz="2400" b="1" dirty="0" smtClean="0">
              <a:solidFill>
                <a:schemeClr val="bg2">
                  <a:lumMod val="50000"/>
                </a:schemeClr>
              </a:solidFill>
            </a:endParaRPr>
          </a:p>
          <a:p>
            <a:pPr marL="342900" indent="-342900">
              <a:spcBef>
                <a:spcPts val="200"/>
              </a:spcBef>
              <a:spcAft>
                <a:spcPts val="1200"/>
              </a:spcAft>
              <a:buClr>
                <a:srgbClr val="75AADB"/>
              </a:buClr>
              <a:buFont typeface="Webdings" panose="05030102010509060703" pitchFamily="18" charset="2"/>
              <a:buChar char="4"/>
            </a:pPr>
            <a:endParaRPr lang="en-US" sz="2400" dirty="0" smtClean="0">
              <a:solidFill>
                <a:schemeClr val="bg2">
                  <a:lumMod val="50000"/>
                </a:schemeClr>
              </a:solidFill>
            </a:endParaRPr>
          </a:p>
          <a:p>
            <a:endParaRPr lang="en-US" sz="2400" dirty="0" smtClean="0">
              <a:solidFill>
                <a:schemeClr val="tx1">
                  <a:lumMod val="75000"/>
                  <a:lumOff val="25000"/>
                </a:schemeClr>
              </a:solidFill>
              <a:latin typeface="Century Gothic" panose="020B0502020202020204" pitchFamily="34" charset="0"/>
            </a:endParaRPr>
          </a:p>
        </p:txBody>
      </p:sp>
      <p:sp>
        <p:nvSpPr>
          <p:cNvPr id="5" name="Rectangle 4"/>
          <p:cNvSpPr/>
          <p:nvPr/>
        </p:nvSpPr>
        <p:spPr>
          <a:xfrm>
            <a:off x="615523" y="1150646"/>
            <a:ext cx="3799438" cy="492443"/>
          </a:xfrm>
          <a:prstGeom prst="rect">
            <a:avLst/>
          </a:prstGeom>
        </p:spPr>
        <p:txBody>
          <a:bodyPr wrap="none">
            <a:spAutoFit/>
          </a:bodyPr>
          <a:lstStyle/>
          <a:p>
            <a:pPr>
              <a:spcBef>
                <a:spcPts val="200"/>
              </a:spcBef>
              <a:spcAft>
                <a:spcPts val="1200"/>
              </a:spcAft>
              <a:buClr>
                <a:srgbClr val="75AADB"/>
              </a:buClr>
            </a:pPr>
            <a:r>
              <a:rPr lang="en-US" sz="2600" dirty="0">
                <a:solidFill>
                  <a:schemeClr val="bg2">
                    <a:lumMod val="50000"/>
                  </a:schemeClr>
                </a:solidFill>
              </a:rPr>
              <a:t>STRESS Analysis Results:</a:t>
            </a: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2966" y="901576"/>
            <a:ext cx="3787383" cy="54174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7"/>
          <p:cNvPicPr>
            <a:picLocks noChangeAspect="1"/>
          </p:cNvPicPr>
          <p:nvPr/>
        </p:nvPicPr>
        <p:blipFill rotWithShape="1">
          <a:blip r:embed="rId4"/>
          <a:srcRect l="8214" t="9555" r="14428" b="36667"/>
          <a:stretch/>
        </p:blipFill>
        <p:spPr>
          <a:xfrm>
            <a:off x="890421" y="3901052"/>
            <a:ext cx="4634079" cy="25805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TextBox 22"/>
          <p:cNvSpPr txBox="1"/>
          <p:nvPr/>
        </p:nvSpPr>
        <p:spPr>
          <a:xfrm>
            <a:off x="7450802" y="6481606"/>
            <a:ext cx="4371710" cy="276999"/>
          </a:xfrm>
          <a:prstGeom prst="rect">
            <a:avLst/>
          </a:prstGeom>
          <a:noFill/>
        </p:spPr>
        <p:txBody>
          <a:bodyPr wrap="none" rtlCol="0">
            <a:spAutoFit/>
          </a:bodyPr>
          <a:lstStyle/>
          <a:p>
            <a:r>
              <a:rPr lang="en-US" sz="1200" dirty="0" smtClean="0"/>
              <a:t>Image credits: (L) Mercy </a:t>
            </a:r>
            <a:r>
              <a:rPr lang="en-US" sz="1200" dirty="0"/>
              <a:t>Corps, </a:t>
            </a:r>
            <a:r>
              <a:rPr lang="en-US" sz="1200" dirty="0" smtClean="0"/>
              <a:t>(R) Sanjay </a:t>
            </a:r>
            <a:r>
              <a:rPr lang="en-US" sz="1200" dirty="0" err="1"/>
              <a:t>Gurung</a:t>
            </a:r>
            <a:r>
              <a:rPr lang="en-US" sz="1200" dirty="0"/>
              <a:t> 2016 </a:t>
            </a:r>
          </a:p>
        </p:txBody>
      </p:sp>
    </p:spTree>
    <p:extLst>
      <p:ext uri="{BB962C8B-B14F-4D97-AF65-F5344CB8AC3E}">
        <p14:creationId xmlns:p14="http://schemas.microsoft.com/office/powerpoint/2010/main" val="9626468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945948" y="5668522"/>
            <a:ext cx="14135831" cy="1497416"/>
            <a:chOff x="-999539" y="5730824"/>
            <a:chExt cx="14135831" cy="1497416"/>
          </a:xfrm>
        </p:grpSpPr>
        <p:pic>
          <p:nvPicPr>
            <p:cNvPr id="5" name="Picture 2" descr="https://userscontent2.emaze.com/images/09093347-1075-4b8e-8c43-193e658b8fd6/e814385d-8087-4e07-80f8-e0c32893884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539" y="5730824"/>
              <a:ext cx="3833446" cy="139920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userscontent2.emaze.com/images/09093347-1075-4b8e-8c43-193e658b8fd6/e814385d-8087-4e07-80f8-e0c32893884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6774" y="5730824"/>
              <a:ext cx="3833446" cy="139920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userscontent2.emaze.com/images/09093347-1075-4b8e-8c43-193e658b8fd6/e814385d-8087-4e07-80f8-e0c32893884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5136" y="5730824"/>
              <a:ext cx="3833446" cy="13992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userscontent2.emaze.com/images/09093347-1075-4b8e-8c43-193e658b8fd6/e814385d-8087-4e07-80f8-e0c32893884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2678" y="5730824"/>
              <a:ext cx="3833446" cy="139920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userscontent2.emaze.com/images/09093347-1075-4b8e-8c43-193e658b8fd6/e814385d-8087-4e07-80f8-e0c32893884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0220" y="5730824"/>
              <a:ext cx="3833446" cy="139920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userscontent2.emaze.com/images/09093347-1075-4b8e-8c43-193e658b8fd6/e814385d-8087-4e07-80f8-e0c32893884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7762" y="5730824"/>
              <a:ext cx="3833446" cy="13992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userscontent2.emaze.com/images/09093347-1075-4b8e-8c43-193e658b8fd6/e814385d-8087-4e07-80f8-e0c32893884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5714" y="5730824"/>
              <a:ext cx="3833446" cy="139920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userscontent2.emaze.com/images/09093347-1075-4b8e-8c43-193e658b8fd6/e814385d-8087-4e07-80f8-e0c32893884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2846" y="5829032"/>
              <a:ext cx="3833446" cy="13992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p:cNvGrpSpPr/>
          <p:nvPr/>
        </p:nvGrpSpPr>
        <p:grpSpPr>
          <a:xfrm>
            <a:off x="-291452" y="-6946900"/>
            <a:ext cx="12673952" cy="6946900"/>
            <a:chOff x="-291452" y="-6946900"/>
            <a:chExt cx="12673952" cy="6946900"/>
          </a:xfrm>
        </p:grpSpPr>
        <p:grpSp>
          <p:nvGrpSpPr>
            <p:cNvPr id="15" name="Group 14"/>
            <p:cNvGrpSpPr/>
            <p:nvPr/>
          </p:nvGrpSpPr>
          <p:grpSpPr>
            <a:xfrm>
              <a:off x="-291452" y="-6946900"/>
              <a:ext cx="9724378" cy="6946900"/>
              <a:chOff x="-291452" y="-6946900"/>
              <a:chExt cx="9724378" cy="6946900"/>
            </a:xfrm>
          </p:grpSpPr>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t="29952"/>
              <a:stretch/>
            </p:blipFill>
            <p:spPr>
              <a:xfrm>
                <a:off x="-291452" y="-6946900"/>
                <a:ext cx="5152378" cy="6946900"/>
              </a:xfrm>
              <a:prstGeom prst="rect">
                <a:avLst/>
              </a:prstGeom>
            </p:spPr>
          </p:pic>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t="29952"/>
              <a:stretch/>
            </p:blipFill>
            <p:spPr>
              <a:xfrm>
                <a:off x="4280548" y="-6946900"/>
                <a:ext cx="5152378" cy="6946900"/>
              </a:xfrm>
              <a:prstGeom prst="rect">
                <a:avLst/>
              </a:prstGeom>
            </p:spPr>
          </p:pic>
        </p:grpSp>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t="33803" r="24745"/>
            <a:stretch/>
          </p:blipFill>
          <p:spPr>
            <a:xfrm>
              <a:off x="8674748" y="-6931743"/>
              <a:ext cx="3707752" cy="6853081"/>
            </a:xfrm>
            <a:prstGeom prst="rect">
              <a:avLst/>
            </a:prstGeom>
          </p:spPr>
        </p:pic>
      </p:grpSp>
      <p:grpSp>
        <p:nvGrpSpPr>
          <p:cNvPr id="19" name="Group 18"/>
          <p:cNvGrpSpPr/>
          <p:nvPr/>
        </p:nvGrpSpPr>
        <p:grpSpPr>
          <a:xfrm>
            <a:off x="-341916" y="6009221"/>
            <a:ext cx="13215748" cy="3464719"/>
            <a:chOff x="2" y="5512252"/>
            <a:chExt cx="12191998" cy="1392301"/>
          </a:xfrm>
        </p:grpSpPr>
        <p:grpSp>
          <p:nvGrpSpPr>
            <p:cNvPr id="20" name="Group 19"/>
            <p:cNvGrpSpPr/>
            <p:nvPr/>
          </p:nvGrpSpPr>
          <p:grpSpPr>
            <a:xfrm>
              <a:off x="2" y="5541818"/>
              <a:ext cx="8674746" cy="1356068"/>
              <a:chOff x="1" y="5153025"/>
              <a:chExt cx="12191999" cy="1704975"/>
            </a:xfrm>
          </p:grpSpPr>
          <p:grpSp>
            <p:nvGrpSpPr>
              <p:cNvPr id="24" name="Group 23"/>
              <p:cNvGrpSpPr/>
              <p:nvPr/>
            </p:nvGrpSpPr>
            <p:grpSpPr>
              <a:xfrm>
                <a:off x="1" y="5153025"/>
                <a:ext cx="10125075" cy="1704974"/>
                <a:chOff x="0" y="4687766"/>
                <a:chExt cx="11686292" cy="2170234"/>
              </a:xfrm>
            </p:grpSpPr>
            <p:pic>
              <p:nvPicPr>
                <p:cNvPr id="26" name="Picture 2" descr="http://clipartix.com/wp-content/uploads/2016/05/Grass-clipart.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5774"/>
                <a:stretch/>
              </p:blipFill>
              <p:spPr bwMode="auto">
                <a:xfrm>
                  <a:off x="0" y="4687766"/>
                  <a:ext cx="6000750" cy="217023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clipartix.com/wp-content/uploads/2016/05/Grass-clipart.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7174"/>
                <a:stretch/>
              </p:blipFill>
              <p:spPr bwMode="auto">
                <a:xfrm>
                  <a:off x="6000750" y="4687766"/>
                  <a:ext cx="5685542" cy="2170234"/>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Picture 2" descr="http://clipartix.com/wp-content/uploads/2016/05/Grass-clipart.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 r="62041"/>
              <a:stretch/>
            </p:blipFill>
            <p:spPr bwMode="auto">
              <a:xfrm>
                <a:off x="9839326" y="5153026"/>
                <a:ext cx="2352674" cy="17049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p:cNvGrpSpPr/>
            <p:nvPr/>
          </p:nvGrpSpPr>
          <p:grpSpPr>
            <a:xfrm>
              <a:off x="8674748" y="5512252"/>
              <a:ext cx="3517252" cy="1392301"/>
              <a:chOff x="397661" y="4687766"/>
              <a:chExt cx="5603089" cy="2228222"/>
            </a:xfrm>
          </p:grpSpPr>
          <p:pic>
            <p:nvPicPr>
              <p:cNvPr id="22" name="Picture 2" descr="http://clipartix.com/wp-content/uploads/2016/05/Grass-clipart.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582" r="15774"/>
              <a:stretch/>
            </p:blipFill>
            <p:spPr bwMode="auto">
              <a:xfrm>
                <a:off x="397661" y="4745754"/>
                <a:ext cx="5603089" cy="217023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clipartix.com/wp-content/uploads/2016/05/Grass-clipart.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081" r="100001"/>
              <a:stretch/>
            </p:blipFill>
            <p:spPr bwMode="auto">
              <a:xfrm>
                <a:off x="5926586" y="4687766"/>
                <a:ext cx="74164" cy="217023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8" name="Group 27"/>
          <p:cNvGrpSpPr/>
          <p:nvPr/>
        </p:nvGrpSpPr>
        <p:grpSpPr>
          <a:xfrm>
            <a:off x="-733952" y="6860463"/>
            <a:ext cx="13776372" cy="3546140"/>
            <a:chOff x="-291452" y="6927453"/>
            <a:chExt cx="12606062" cy="2380080"/>
          </a:xfrm>
        </p:grpSpPr>
        <p:grpSp>
          <p:nvGrpSpPr>
            <p:cNvPr id="29" name="Group 28"/>
            <p:cNvGrpSpPr/>
            <p:nvPr/>
          </p:nvGrpSpPr>
          <p:grpSpPr>
            <a:xfrm>
              <a:off x="-291452" y="6927453"/>
              <a:ext cx="10917888" cy="2380080"/>
              <a:chOff x="-215558" y="10258399"/>
              <a:chExt cx="12829106" cy="2934263"/>
            </a:xfrm>
          </p:grpSpPr>
          <p:pic>
            <p:nvPicPr>
              <p:cNvPr id="31" name="Picture 4" descr="http://images.clipartpanda.com/grain-clipart-9i4pKq9iE.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47923" y="10376949"/>
                <a:ext cx="2521455" cy="2797176"/>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p:cNvGrpSpPr/>
              <p:nvPr/>
            </p:nvGrpSpPr>
            <p:grpSpPr>
              <a:xfrm>
                <a:off x="-215558" y="10258399"/>
                <a:ext cx="12829106" cy="2934263"/>
                <a:chOff x="-284830" y="6620900"/>
                <a:chExt cx="12829106" cy="2934263"/>
              </a:xfrm>
            </p:grpSpPr>
            <p:pic>
              <p:nvPicPr>
                <p:cNvPr id="33" name="Picture 4" descr="http://images.clipartpanda.com/grain-clipart-9i4pKq9iE.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84830" y="6757987"/>
                  <a:ext cx="2341148" cy="259715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http://images.clipartpanda.com/grain-clipart-9i4pKq9iE.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18719" y="6641538"/>
                  <a:ext cx="2521455" cy="279717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http://images.clipartpanda.com/grain-clipart-9i4pKq9iE.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77633" y="6620900"/>
                  <a:ext cx="2521455" cy="279717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http://images.clipartpanda.com/grain-clipart-9i4pKq9iE.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18188" y="6631219"/>
                  <a:ext cx="2521455" cy="279717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http://images.clipartpanda.com/grain-clipart-9i4pKq9iE.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86877" y="6739450"/>
                  <a:ext cx="2521455" cy="279717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http://images.clipartpanda.com/grain-clipart-9i4pKq9iE.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31100" y="6739450"/>
                  <a:ext cx="2521455" cy="279717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http://images.clipartpanda.com/grain-clipart-9i4pKq9iE.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022821" y="6757987"/>
                  <a:ext cx="2521455" cy="2797176"/>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30" name="Picture 4" descr="http://images.clipartpanda.com/grain-clipart-9i4pKq9iE.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811771" y="7008577"/>
              <a:ext cx="2502839" cy="22839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9" name="Group 118"/>
          <p:cNvGrpSpPr/>
          <p:nvPr/>
        </p:nvGrpSpPr>
        <p:grpSpPr>
          <a:xfrm>
            <a:off x="739365" y="4472402"/>
            <a:ext cx="10935457" cy="2449427"/>
            <a:chOff x="729917" y="4487260"/>
            <a:chExt cx="10935457" cy="2449427"/>
          </a:xfrm>
        </p:grpSpPr>
        <p:grpSp>
          <p:nvGrpSpPr>
            <p:cNvPr id="120" name="Group 119"/>
            <p:cNvGrpSpPr/>
            <p:nvPr/>
          </p:nvGrpSpPr>
          <p:grpSpPr>
            <a:xfrm>
              <a:off x="729917" y="4554885"/>
              <a:ext cx="2849760" cy="2258716"/>
              <a:chOff x="1796255" y="3056774"/>
              <a:chExt cx="4044116" cy="3154903"/>
            </a:xfrm>
          </p:grpSpPr>
          <p:pic>
            <p:nvPicPr>
              <p:cNvPr id="145" name="Picture 4" descr="http://images.clipartpanda.com/grain-clipart-9i4pKq9iE.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72158" b="73417"/>
              <a:stretch/>
            </p:blipFill>
            <p:spPr bwMode="auto">
              <a:xfrm rot="17688054">
                <a:off x="2193700" y="3121039"/>
                <a:ext cx="1305741" cy="1318210"/>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4" descr="http://images.clipartpanda.com/grain-clipart-9i4pKq9iE.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72158" b="73417"/>
              <a:stretch/>
            </p:blipFill>
            <p:spPr bwMode="auto">
              <a:xfrm rot="17713227">
                <a:off x="1802489" y="3109000"/>
                <a:ext cx="1305741" cy="1318210"/>
              </a:xfrm>
              <a:prstGeom prst="rect">
                <a:avLst/>
              </a:prstGeom>
              <a:noFill/>
              <a:extLst>
                <a:ext uri="{909E8E84-426E-40DD-AFC4-6F175D3DCCD1}">
                  <a14:hiddenFill xmlns:a14="http://schemas.microsoft.com/office/drawing/2010/main">
                    <a:solidFill>
                      <a:srgbClr val="FFFFFF"/>
                    </a:solidFill>
                  </a14:hiddenFill>
                </a:ext>
              </a:extLst>
            </p:spPr>
          </p:pic>
          <p:pic>
            <p:nvPicPr>
              <p:cNvPr id="147" name="Picture 4" descr="http://images.clipartpanda.com/grain-clipart-9i4pKq9iE.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72158" b="73417"/>
              <a:stretch/>
            </p:blipFill>
            <p:spPr bwMode="auto">
              <a:xfrm>
                <a:off x="2999087" y="3331064"/>
                <a:ext cx="1305741" cy="1318210"/>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4" descr="http://images.clipartpanda.com/grain-clipart-9i4pKq9iE.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72158" b="73417"/>
              <a:stretch/>
            </p:blipFill>
            <p:spPr bwMode="auto">
              <a:xfrm rot="16991275">
                <a:off x="3746707" y="3071468"/>
                <a:ext cx="1305741" cy="1318210"/>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4" descr="http://images.clipartpanda.com/grain-clipart-9i4pKq9iE.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72158" b="73417"/>
              <a:stretch/>
            </p:blipFill>
            <p:spPr bwMode="auto">
              <a:xfrm rot="266132">
                <a:off x="4176215" y="3121039"/>
                <a:ext cx="1305741" cy="1318210"/>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4" descr="http://images.clipartpanda.com/grain-clipart-9i4pKq9iE.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72158" b="73417"/>
              <a:stretch/>
            </p:blipFill>
            <p:spPr bwMode="auto">
              <a:xfrm rot="16991275">
                <a:off x="3078340" y="3212957"/>
                <a:ext cx="1305741" cy="1318210"/>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4" descr="http://images.clipartpanda.com/grain-clipart-9i4pKq9iE.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72158" b="73417"/>
              <a:stretch/>
            </p:blipFill>
            <p:spPr bwMode="auto">
              <a:xfrm rot="16991275">
                <a:off x="2622436" y="3050540"/>
                <a:ext cx="1305741" cy="1318210"/>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4" descr="http://images.clipartpanda.com/grain-clipart-9i4pKq9iE.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72158" b="73417"/>
              <a:stretch/>
            </p:blipFill>
            <p:spPr bwMode="auto">
              <a:xfrm rot="20325881">
                <a:off x="2622437" y="3091081"/>
                <a:ext cx="1305741" cy="1318210"/>
              </a:xfrm>
              <a:prstGeom prst="rect">
                <a:avLst/>
              </a:prstGeom>
              <a:noFill/>
              <a:extLst>
                <a:ext uri="{909E8E84-426E-40DD-AFC4-6F175D3DCCD1}">
                  <a14:hiddenFill xmlns:a14="http://schemas.microsoft.com/office/drawing/2010/main">
                    <a:solidFill>
                      <a:srgbClr val="FFFFFF"/>
                    </a:solidFill>
                  </a14:hiddenFill>
                </a:ext>
              </a:extLst>
            </p:spPr>
          </p:pic>
          <p:pic>
            <p:nvPicPr>
              <p:cNvPr id="153" name="Picture 4" descr="http://images.clipartpanda.com/grain-clipart-9i4pKq9iE.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72158" b="73417"/>
              <a:stretch/>
            </p:blipFill>
            <p:spPr bwMode="auto">
              <a:xfrm rot="20956597">
                <a:off x="3709306" y="3070795"/>
                <a:ext cx="1305741" cy="1318210"/>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4" descr="http://images.clipartpanda.com/grain-clipart-9i4pKq9iE.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72158" b="73417"/>
              <a:stretch/>
            </p:blipFill>
            <p:spPr bwMode="auto">
              <a:xfrm rot="20729423">
                <a:off x="4534630" y="3141632"/>
                <a:ext cx="1305741" cy="1318210"/>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2" descr="Cesta de la compra vacía. Empty shopping basket by mediobit"/>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38798"/>
              <a:stretch/>
            </p:blipFill>
            <p:spPr bwMode="auto">
              <a:xfrm>
                <a:off x="2187931" y="4070039"/>
                <a:ext cx="3482797" cy="21416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1" name="Group 120"/>
            <p:cNvGrpSpPr/>
            <p:nvPr/>
          </p:nvGrpSpPr>
          <p:grpSpPr>
            <a:xfrm>
              <a:off x="2357494" y="4677971"/>
              <a:ext cx="2849760" cy="2258716"/>
              <a:chOff x="1796255" y="3056774"/>
              <a:chExt cx="4044116" cy="3154903"/>
            </a:xfrm>
          </p:grpSpPr>
          <p:pic>
            <p:nvPicPr>
              <p:cNvPr id="134" name="Picture 4" descr="http://images.clipartpanda.com/grain-clipart-9i4pKq9iE.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72158" b="73417"/>
              <a:stretch/>
            </p:blipFill>
            <p:spPr bwMode="auto">
              <a:xfrm rot="17688054">
                <a:off x="2193700" y="3121039"/>
                <a:ext cx="1305741" cy="1318210"/>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4" descr="http://images.clipartpanda.com/grain-clipart-9i4pKq9iE.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72158" b="73417"/>
              <a:stretch/>
            </p:blipFill>
            <p:spPr bwMode="auto">
              <a:xfrm rot="17713227">
                <a:off x="1802489" y="3109000"/>
                <a:ext cx="1305741" cy="1318210"/>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4" descr="http://images.clipartpanda.com/grain-clipart-9i4pKq9iE.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72158" b="73417"/>
              <a:stretch/>
            </p:blipFill>
            <p:spPr bwMode="auto">
              <a:xfrm>
                <a:off x="2999087" y="3331064"/>
                <a:ext cx="1305741" cy="1318210"/>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4" descr="http://images.clipartpanda.com/grain-clipart-9i4pKq9iE.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72158" b="73417"/>
              <a:stretch/>
            </p:blipFill>
            <p:spPr bwMode="auto">
              <a:xfrm rot="16991275">
                <a:off x="3746707" y="3071468"/>
                <a:ext cx="1305741" cy="1318210"/>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4" descr="http://images.clipartpanda.com/grain-clipart-9i4pKq9iE.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72158" b="73417"/>
              <a:stretch/>
            </p:blipFill>
            <p:spPr bwMode="auto">
              <a:xfrm rot="266132">
                <a:off x="4176215" y="3121039"/>
                <a:ext cx="1305741" cy="1318210"/>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4" descr="http://images.clipartpanda.com/grain-clipart-9i4pKq9iE.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72158" b="73417"/>
              <a:stretch/>
            </p:blipFill>
            <p:spPr bwMode="auto">
              <a:xfrm rot="16991275">
                <a:off x="3078340" y="3212957"/>
                <a:ext cx="1305741" cy="1318210"/>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4" descr="http://images.clipartpanda.com/grain-clipart-9i4pKq9iE.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72158" b="73417"/>
              <a:stretch/>
            </p:blipFill>
            <p:spPr bwMode="auto">
              <a:xfrm rot="16991275">
                <a:off x="2622436" y="3050540"/>
                <a:ext cx="1305741" cy="1318210"/>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4" descr="http://images.clipartpanda.com/grain-clipart-9i4pKq9iE.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72158" b="73417"/>
              <a:stretch/>
            </p:blipFill>
            <p:spPr bwMode="auto">
              <a:xfrm rot="20325881">
                <a:off x="2622437" y="3091081"/>
                <a:ext cx="1305741" cy="1318210"/>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4" descr="http://images.clipartpanda.com/grain-clipart-9i4pKq9iE.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72158" b="73417"/>
              <a:stretch/>
            </p:blipFill>
            <p:spPr bwMode="auto">
              <a:xfrm rot="20956597">
                <a:off x="3709306" y="3070795"/>
                <a:ext cx="1305741" cy="1318210"/>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4" descr="http://images.clipartpanda.com/grain-clipart-9i4pKq9iE.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72158" b="73417"/>
              <a:stretch/>
            </p:blipFill>
            <p:spPr bwMode="auto">
              <a:xfrm rot="20729423">
                <a:off x="4534630" y="3141632"/>
                <a:ext cx="1305741" cy="1318210"/>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2" descr="Cesta de la compra vacía. Empty shopping basket by mediobit"/>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38798"/>
              <a:stretch/>
            </p:blipFill>
            <p:spPr bwMode="auto">
              <a:xfrm>
                <a:off x="2187931" y="4070039"/>
                <a:ext cx="3482797" cy="21416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2" name="Group 121"/>
            <p:cNvGrpSpPr/>
            <p:nvPr/>
          </p:nvGrpSpPr>
          <p:grpSpPr>
            <a:xfrm>
              <a:off x="8815614" y="4487260"/>
              <a:ext cx="2849760" cy="2258716"/>
              <a:chOff x="1796255" y="3056774"/>
              <a:chExt cx="4044116" cy="3154903"/>
            </a:xfrm>
          </p:grpSpPr>
          <p:pic>
            <p:nvPicPr>
              <p:cNvPr id="123" name="Picture 4" descr="http://images.clipartpanda.com/grain-clipart-9i4pKq9iE.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72158" b="73417"/>
              <a:stretch/>
            </p:blipFill>
            <p:spPr bwMode="auto">
              <a:xfrm rot="17688054">
                <a:off x="2193700" y="3121039"/>
                <a:ext cx="1305741" cy="1318210"/>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4" descr="http://images.clipartpanda.com/grain-clipart-9i4pKq9iE.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72158" b="73417"/>
              <a:stretch/>
            </p:blipFill>
            <p:spPr bwMode="auto">
              <a:xfrm rot="17713227">
                <a:off x="1802489" y="3109000"/>
                <a:ext cx="1305741" cy="1318210"/>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4" descr="http://images.clipartpanda.com/grain-clipart-9i4pKq9iE.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72158" b="73417"/>
              <a:stretch/>
            </p:blipFill>
            <p:spPr bwMode="auto">
              <a:xfrm>
                <a:off x="2999087" y="3331064"/>
                <a:ext cx="1305741" cy="1318210"/>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4" descr="http://images.clipartpanda.com/grain-clipart-9i4pKq9iE.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72158" b="73417"/>
              <a:stretch/>
            </p:blipFill>
            <p:spPr bwMode="auto">
              <a:xfrm rot="16991275">
                <a:off x="3746707" y="3071468"/>
                <a:ext cx="1305741" cy="1318210"/>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4" descr="http://images.clipartpanda.com/grain-clipart-9i4pKq9iE.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72158" b="73417"/>
              <a:stretch/>
            </p:blipFill>
            <p:spPr bwMode="auto">
              <a:xfrm rot="266132">
                <a:off x="4176215" y="3121039"/>
                <a:ext cx="1305741" cy="1318210"/>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4" descr="http://images.clipartpanda.com/grain-clipart-9i4pKq9iE.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72158" b="73417"/>
              <a:stretch/>
            </p:blipFill>
            <p:spPr bwMode="auto">
              <a:xfrm rot="16991275">
                <a:off x="3078340" y="3212957"/>
                <a:ext cx="1305741" cy="1318210"/>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4" descr="http://images.clipartpanda.com/grain-clipart-9i4pKq9iE.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72158" b="73417"/>
              <a:stretch/>
            </p:blipFill>
            <p:spPr bwMode="auto">
              <a:xfrm rot="16991275">
                <a:off x="2622436" y="3050540"/>
                <a:ext cx="1305741" cy="1318210"/>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4" descr="http://images.clipartpanda.com/grain-clipart-9i4pKq9iE.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72158" b="73417"/>
              <a:stretch/>
            </p:blipFill>
            <p:spPr bwMode="auto">
              <a:xfrm rot="20325881">
                <a:off x="2622437" y="3091081"/>
                <a:ext cx="1305741" cy="1318210"/>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4" descr="http://images.clipartpanda.com/grain-clipart-9i4pKq9iE.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72158" b="73417"/>
              <a:stretch/>
            </p:blipFill>
            <p:spPr bwMode="auto">
              <a:xfrm rot="20956597">
                <a:off x="3709306" y="3070795"/>
                <a:ext cx="1305741" cy="1318210"/>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4" descr="http://images.clipartpanda.com/grain-clipart-9i4pKq9iE.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72158" b="73417"/>
              <a:stretch/>
            </p:blipFill>
            <p:spPr bwMode="auto">
              <a:xfrm rot="20729423">
                <a:off x="4534630" y="3141632"/>
                <a:ext cx="1305741" cy="1318210"/>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2" descr="Cesta de la compra vacía. Empty shopping basket by mediobit"/>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38798"/>
              <a:stretch/>
            </p:blipFill>
            <p:spPr bwMode="auto">
              <a:xfrm>
                <a:off x="2187931" y="4070039"/>
                <a:ext cx="3482797" cy="2141638"/>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490915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1.48148E-6 L -0.00794 0.71319 " pathEditMode="relative" rAng="0" ptsTypes="AA">
                                      <p:cBhvr>
                                        <p:cTn id="6" dur="2500" fill="hold"/>
                                        <p:tgtEl>
                                          <p:spTgt spid="14"/>
                                        </p:tgtEl>
                                        <p:attrNameLst>
                                          <p:attrName>ppt_x</p:attrName>
                                          <p:attrName>ppt_y</p:attrName>
                                        </p:attrNameLst>
                                      </p:cBhvr>
                                      <p:rCtr x="-404" y="35671"/>
                                    </p:animMotion>
                                  </p:childTnLst>
                                </p:cTn>
                              </p:par>
                            </p:childTnLst>
                          </p:cTn>
                        </p:par>
                        <p:par>
                          <p:cTn id="7" fill="hold">
                            <p:stCondLst>
                              <p:cond delay="2500"/>
                            </p:stCondLst>
                            <p:childTnLst>
                              <p:par>
                                <p:cTn id="8" presetID="10" presetClass="exit" presetSubtype="0" fill="hold" nodeType="afterEffect">
                                  <p:stCondLst>
                                    <p:cond delay="0"/>
                                  </p:stCondLst>
                                  <p:childTnLst>
                                    <p:animEffect transition="out" filter="fade">
                                      <p:cBhvr>
                                        <p:cTn id="9" dur="1000"/>
                                        <p:tgtEl>
                                          <p:spTgt spid="14"/>
                                        </p:tgtEl>
                                      </p:cBhvr>
                                    </p:animEffect>
                                    <p:set>
                                      <p:cBhvr>
                                        <p:cTn id="10" dur="1" fill="hold">
                                          <p:stCondLst>
                                            <p:cond delay="999"/>
                                          </p:stCondLst>
                                        </p:cTn>
                                        <p:tgtEl>
                                          <p:spTgt spid="14"/>
                                        </p:tgtEl>
                                        <p:attrNameLst>
                                          <p:attrName>style.visibility</p:attrName>
                                        </p:attrNameLst>
                                      </p:cBhvr>
                                      <p:to>
                                        <p:strVal val="hidden"/>
                                      </p:to>
                                    </p:set>
                                  </p:childTnLst>
                                </p:cTn>
                              </p:par>
                              <p:par>
                                <p:cTn id="11" presetID="64" presetClass="path" presetSubtype="0" accel="50000" decel="50000" fill="hold" nodeType="withEffect">
                                  <p:stCondLst>
                                    <p:cond delay="0"/>
                                  </p:stCondLst>
                                  <p:childTnLst>
                                    <p:animMotion origin="layout" path="M -2.29167E-6 -3.7037E-6 L -0.00976 -0.37453 " pathEditMode="relative" rAng="0" ptsTypes="AA">
                                      <p:cBhvr>
                                        <p:cTn id="12" dur="2000" fill="hold"/>
                                        <p:tgtEl>
                                          <p:spTgt spid="19"/>
                                        </p:tgtEl>
                                        <p:attrNameLst>
                                          <p:attrName>ppt_x</p:attrName>
                                          <p:attrName>ppt_y</p:attrName>
                                        </p:attrNameLst>
                                      </p:cBhvr>
                                      <p:rCtr x="-495" y="-18727"/>
                                    </p:animMotion>
                                  </p:childTnLst>
                                </p:cTn>
                              </p:par>
                              <p:par>
                                <p:cTn id="13" presetID="64" presetClass="path" presetSubtype="0" accel="50000" decel="50000" fill="hold" nodeType="withEffect">
                                  <p:stCondLst>
                                    <p:cond delay="0"/>
                                  </p:stCondLst>
                                  <p:childTnLst>
                                    <p:animMotion origin="layout" path="M 0.00325 0.04514 L 0.01484 -0.47986 " pathEditMode="relative" rAng="0" ptsTypes="AA">
                                      <p:cBhvr>
                                        <p:cTn id="14" dur="2000" fill="hold"/>
                                        <p:tgtEl>
                                          <p:spTgt spid="28"/>
                                        </p:tgtEl>
                                        <p:attrNameLst>
                                          <p:attrName>ppt_x</p:attrName>
                                          <p:attrName>ppt_y</p:attrName>
                                        </p:attrNameLst>
                                      </p:cBhvr>
                                      <p:rCtr x="573" y="-26250"/>
                                    </p:animMotion>
                                  </p:childTnLst>
                                </p:cTn>
                              </p:par>
                            </p:childTnLst>
                          </p:cTn>
                        </p:par>
                        <p:par>
                          <p:cTn id="15" fill="hold">
                            <p:stCondLst>
                              <p:cond delay="4500"/>
                            </p:stCondLst>
                            <p:childTnLst>
                              <p:par>
                                <p:cTn id="16" presetID="10" presetClass="exit" presetSubtype="0" fill="hold" nodeType="afterEffect">
                                  <p:stCondLst>
                                    <p:cond delay="0"/>
                                  </p:stCondLst>
                                  <p:childTnLst>
                                    <p:animEffect transition="out" filter="fade">
                                      <p:cBhvr>
                                        <p:cTn id="17" dur="500"/>
                                        <p:tgtEl>
                                          <p:spTgt spid="28"/>
                                        </p:tgtEl>
                                      </p:cBhvr>
                                    </p:animEffect>
                                    <p:set>
                                      <p:cBhvr>
                                        <p:cTn id="18" dur="1" fill="hold">
                                          <p:stCondLst>
                                            <p:cond delay="499"/>
                                          </p:stCondLst>
                                        </p:cTn>
                                        <p:tgtEl>
                                          <p:spTgt spid="28"/>
                                        </p:tgtEl>
                                        <p:attrNameLst>
                                          <p:attrName>style.visibility</p:attrName>
                                        </p:attrNameLst>
                                      </p:cBhvr>
                                      <p:to>
                                        <p:strVal val="hidden"/>
                                      </p:to>
                                    </p:set>
                                  </p:childTnLst>
                                </p:cTn>
                              </p:par>
                            </p:childTnLst>
                          </p:cTn>
                        </p:par>
                        <p:par>
                          <p:cTn id="19" fill="hold">
                            <p:stCondLst>
                              <p:cond delay="5000"/>
                            </p:stCondLst>
                            <p:childTnLst>
                              <p:par>
                                <p:cTn id="20" presetID="10" presetClass="entr" presetSubtype="0" fill="hold" nodeType="afterEffect">
                                  <p:stCondLst>
                                    <p:cond delay="0"/>
                                  </p:stCondLst>
                                  <p:childTnLst>
                                    <p:set>
                                      <p:cBhvr>
                                        <p:cTn id="21" dur="1" fill="hold">
                                          <p:stCondLst>
                                            <p:cond delay="0"/>
                                          </p:stCondLst>
                                        </p:cTn>
                                        <p:tgtEl>
                                          <p:spTgt spid="119"/>
                                        </p:tgtEl>
                                        <p:attrNameLst>
                                          <p:attrName>style.visibility</p:attrName>
                                        </p:attrNameLst>
                                      </p:cBhvr>
                                      <p:to>
                                        <p:strVal val="visible"/>
                                      </p:to>
                                    </p:set>
                                    <p:animEffect transition="in" filter="fade">
                                      <p:cBhvr>
                                        <p:cTn id="22"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0125" y="393699"/>
            <a:ext cx="10199261" cy="479425"/>
          </a:xfrm>
        </p:spPr>
        <p:txBody>
          <a:bodyPr/>
          <a:lstStyle/>
          <a:p>
            <a:r>
              <a:rPr lang="en-US" dirty="0" smtClean="0"/>
              <a:t>Objectives </a:t>
            </a:r>
            <a:endParaRPr lang="en-US" dirty="0"/>
          </a:p>
        </p:txBody>
      </p:sp>
      <p:sp>
        <p:nvSpPr>
          <p:cNvPr id="4" name="Text Placeholder 3"/>
          <p:cNvSpPr>
            <a:spLocks noGrp="1"/>
          </p:cNvSpPr>
          <p:nvPr>
            <p:ph type="body" sz="half" idx="2"/>
          </p:nvPr>
        </p:nvSpPr>
        <p:spPr>
          <a:xfrm>
            <a:off x="104776" y="1753876"/>
            <a:ext cx="6410324" cy="4540851"/>
          </a:xfrm>
        </p:spPr>
        <p:txBody>
          <a:bodyPr>
            <a:normAutofit lnSpcReduction="10000"/>
          </a:bodyPr>
          <a:lstStyle/>
          <a:p>
            <a:pPr marL="342900" indent="-342900">
              <a:spcBef>
                <a:spcPts val="200"/>
              </a:spcBef>
              <a:spcAft>
                <a:spcPts val="1200"/>
              </a:spcAft>
              <a:buClr>
                <a:srgbClr val="75AADB"/>
              </a:buClr>
              <a:buFont typeface="Webdings" panose="05030102010509060703" pitchFamily="18" charset="2"/>
              <a:buChar char="4"/>
            </a:pPr>
            <a:r>
              <a:rPr lang="en-US" sz="2400" b="1" dirty="0" smtClean="0">
                <a:solidFill>
                  <a:schemeClr val="bg2">
                    <a:lumMod val="50000"/>
                  </a:schemeClr>
                </a:solidFill>
              </a:rPr>
              <a:t>Enhance</a:t>
            </a:r>
            <a:r>
              <a:rPr lang="en-US" sz="2400" dirty="0" smtClean="0">
                <a:solidFill>
                  <a:schemeClr val="bg2">
                    <a:lumMod val="50000"/>
                  </a:schemeClr>
                </a:solidFill>
              </a:rPr>
              <a:t> </a:t>
            </a:r>
            <a:r>
              <a:rPr lang="en-US" sz="2400" dirty="0">
                <a:solidFill>
                  <a:schemeClr val="bg2">
                    <a:lumMod val="50000"/>
                  </a:schemeClr>
                </a:solidFill>
              </a:rPr>
              <a:t>Mercy Corps’ ability to assess the role of precipitation as a shock or stressor in </a:t>
            </a:r>
            <a:r>
              <a:rPr lang="en-US" sz="2400" dirty="0" smtClean="0">
                <a:solidFill>
                  <a:schemeClr val="bg2">
                    <a:lumMod val="50000"/>
                  </a:schemeClr>
                </a:solidFill>
              </a:rPr>
              <a:t>Niger</a:t>
            </a:r>
          </a:p>
          <a:p>
            <a:pPr>
              <a:spcBef>
                <a:spcPts val="200"/>
              </a:spcBef>
              <a:spcAft>
                <a:spcPts val="1200"/>
              </a:spcAft>
              <a:buClr>
                <a:srgbClr val="75AADB"/>
              </a:buClr>
            </a:pPr>
            <a:endParaRPr lang="en-US" sz="2400" dirty="0" smtClean="0">
              <a:solidFill>
                <a:schemeClr val="bg2">
                  <a:lumMod val="50000"/>
                </a:schemeClr>
              </a:solidFill>
            </a:endParaRPr>
          </a:p>
          <a:p>
            <a:pPr marL="342900" indent="-342900">
              <a:spcBef>
                <a:spcPts val="200"/>
              </a:spcBef>
              <a:spcAft>
                <a:spcPts val="1200"/>
              </a:spcAft>
              <a:buClr>
                <a:srgbClr val="75AADB"/>
              </a:buClr>
              <a:buFont typeface="Webdings" panose="05030102010509060703" pitchFamily="18" charset="2"/>
              <a:buChar char="4"/>
            </a:pPr>
            <a:r>
              <a:rPr lang="en-US" sz="2400" b="1" dirty="0">
                <a:solidFill>
                  <a:schemeClr val="bg2">
                    <a:lumMod val="50000"/>
                  </a:schemeClr>
                </a:solidFill>
              </a:rPr>
              <a:t>Address</a:t>
            </a:r>
            <a:r>
              <a:rPr lang="en-US" sz="2400" dirty="0">
                <a:solidFill>
                  <a:schemeClr val="bg2">
                    <a:lumMod val="50000"/>
                  </a:schemeClr>
                </a:solidFill>
              </a:rPr>
              <a:t> historical precipitation trends to identify the average start of the growing season and any significant </a:t>
            </a:r>
            <a:r>
              <a:rPr lang="en-US" sz="2400" dirty="0" smtClean="0">
                <a:solidFill>
                  <a:schemeClr val="bg2">
                    <a:lumMod val="50000"/>
                  </a:schemeClr>
                </a:solidFill>
              </a:rPr>
              <a:t>deviations</a:t>
            </a:r>
          </a:p>
          <a:p>
            <a:pPr>
              <a:spcBef>
                <a:spcPts val="200"/>
              </a:spcBef>
              <a:spcAft>
                <a:spcPts val="1200"/>
              </a:spcAft>
              <a:buClr>
                <a:srgbClr val="75AADB"/>
              </a:buClr>
            </a:pPr>
            <a:endParaRPr lang="en-US" sz="2400" dirty="0" smtClean="0">
              <a:solidFill>
                <a:schemeClr val="bg2">
                  <a:lumMod val="50000"/>
                </a:schemeClr>
              </a:solidFill>
            </a:endParaRPr>
          </a:p>
          <a:p>
            <a:pPr marL="342900" indent="-342900">
              <a:spcBef>
                <a:spcPts val="200"/>
              </a:spcBef>
              <a:spcAft>
                <a:spcPts val="1200"/>
              </a:spcAft>
              <a:buClr>
                <a:srgbClr val="75AADB"/>
              </a:buClr>
              <a:buFont typeface="Webdings" panose="05030102010509060703" pitchFamily="18" charset="2"/>
              <a:buChar char="4"/>
            </a:pPr>
            <a:r>
              <a:rPr lang="en-US" sz="2400" b="1" dirty="0">
                <a:solidFill>
                  <a:schemeClr val="bg2">
                    <a:lumMod val="50000"/>
                  </a:schemeClr>
                </a:solidFill>
              </a:rPr>
              <a:t>Provide</a:t>
            </a:r>
            <a:r>
              <a:rPr lang="en-US" sz="2400" dirty="0">
                <a:solidFill>
                  <a:schemeClr val="bg2">
                    <a:lumMod val="50000"/>
                  </a:schemeClr>
                </a:solidFill>
              </a:rPr>
              <a:t> a common structure and interface for </a:t>
            </a:r>
            <a:r>
              <a:rPr lang="en-US" sz="2400" dirty="0" smtClean="0">
                <a:solidFill>
                  <a:schemeClr val="bg2">
                    <a:lumMod val="50000"/>
                  </a:schemeClr>
                </a:solidFill>
              </a:rPr>
              <a:t>decision-making</a:t>
            </a:r>
          </a:p>
          <a:p>
            <a:pPr marL="342900" indent="-342900">
              <a:spcBef>
                <a:spcPts val="200"/>
              </a:spcBef>
              <a:spcAft>
                <a:spcPts val="1200"/>
              </a:spcAft>
              <a:buClr>
                <a:srgbClr val="75AADB"/>
              </a:buClr>
              <a:buFont typeface="Webdings" panose="05030102010509060703" pitchFamily="18" charset="2"/>
              <a:buChar char="4"/>
            </a:pPr>
            <a:endParaRPr lang="en-US" sz="2400" dirty="0" smtClean="0">
              <a:solidFill>
                <a:schemeClr val="bg2">
                  <a:lumMod val="50000"/>
                </a:schemeClr>
              </a:solidFill>
            </a:endParaRPr>
          </a:p>
          <a:p>
            <a:pPr marL="342900" indent="-342900">
              <a:spcBef>
                <a:spcPts val="200"/>
              </a:spcBef>
              <a:spcAft>
                <a:spcPts val="1200"/>
              </a:spcAft>
              <a:buClr>
                <a:srgbClr val="75AADB"/>
              </a:buClr>
              <a:buFont typeface="Webdings" panose="05030102010509060703" pitchFamily="18" charset="2"/>
              <a:buChar char="4"/>
            </a:pPr>
            <a:endParaRPr lang="en-US" sz="2400" dirty="0" smtClean="0">
              <a:solidFill>
                <a:schemeClr val="bg2">
                  <a:lumMod val="50000"/>
                </a:schemeClr>
              </a:solidFill>
            </a:endParaRPr>
          </a:p>
          <a:p>
            <a:pPr>
              <a:buClr>
                <a:srgbClr val="76AADA"/>
              </a:buClr>
            </a:pPr>
            <a:endParaRPr lang="en-US" sz="2400" b="1" dirty="0" smtClean="0">
              <a:solidFill>
                <a:schemeClr val="bg2">
                  <a:lumMod val="50000"/>
                </a:schemeClr>
              </a:solidFill>
            </a:endParaRPr>
          </a:p>
          <a:p>
            <a:pPr marL="342900" indent="-342900">
              <a:buClr>
                <a:srgbClr val="76AADA"/>
              </a:buClr>
              <a:buFont typeface="Arial" panose="020B0604020202020204" pitchFamily="34" charset="0"/>
              <a:buChar char="•"/>
            </a:pPr>
            <a:endParaRPr lang="en-US" sz="2400" dirty="0">
              <a:solidFill>
                <a:schemeClr val="bg2">
                  <a:lumMod val="50000"/>
                </a:schemeClr>
              </a:solidFill>
            </a:endParaRPr>
          </a:p>
          <a:p>
            <a:pPr>
              <a:buClr>
                <a:srgbClr val="76AADA"/>
              </a:buClr>
            </a:pPr>
            <a:endParaRPr lang="en-US" sz="2400" dirty="0">
              <a:solidFill>
                <a:schemeClr val="bg2">
                  <a:lumMod val="50000"/>
                </a:schemeClr>
              </a:solidFill>
            </a:endParaRPr>
          </a:p>
        </p:txBody>
      </p:sp>
      <p:sp>
        <p:nvSpPr>
          <p:cNvPr id="6" name="TextBox 5"/>
          <p:cNvSpPr txBox="1"/>
          <p:nvPr/>
        </p:nvSpPr>
        <p:spPr>
          <a:xfrm>
            <a:off x="7371539" y="1309642"/>
            <a:ext cx="4120039" cy="369332"/>
          </a:xfrm>
          <a:prstGeom prst="rect">
            <a:avLst/>
          </a:prstGeom>
          <a:noFill/>
        </p:spPr>
        <p:txBody>
          <a:bodyPr wrap="none" rtlCol="0">
            <a:spAutoFit/>
          </a:bodyPr>
          <a:lstStyle/>
          <a:p>
            <a:r>
              <a:rPr lang="en-US" b="1" dirty="0" smtClean="0">
                <a:solidFill>
                  <a:schemeClr val="tx1">
                    <a:lumMod val="75000"/>
                    <a:lumOff val="25000"/>
                  </a:schemeClr>
                </a:solidFill>
              </a:rPr>
              <a:t>CHIRPS Precipitation –  1981 to 2011</a:t>
            </a:r>
            <a:endParaRPr lang="en-US" b="1" dirty="0">
              <a:solidFill>
                <a:schemeClr val="tx1">
                  <a:lumMod val="75000"/>
                  <a:lumOff val="25000"/>
                </a:schemeClr>
              </a:solidFill>
            </a:endParaRPr>
          </a:p>
        </p:txBody>
      </p:sp>
      <p:pic>
        <p:nvPicPr>
          <p:cNvPr id="38" name="Picture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5391" y="1753238"/>
            <a:ext cx="4752337" cy="475233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603567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oon 9"/>
          <p:cNvSpPr/>
          <p:nvPr/>
        </p:nvSpPr>
        <p:spPr>
          <a:xfrm rot="19719180">
            <a:off x="2195111" y="-394404"/>
            <a:ext cx="8323869" cy="8767554"/>
          </a:xfrm>
          <a:custGeom>
            <a:avLst/>
            <a:gdLst>
              <a:gd name="connsiteX0" fmla="*/ 8048887 w 8048887"/>
              <a:gd name="connsiteY0" fmla="*/ 9255358 h 9255358"/>
              <a:gd name="connsiteX1" fmla="*/ 0 w 8048887"/>
              <a:gd name="connsiteY1" fmla="*/ 4627679 h 9255358"/>
              <a:gd name="connsiteX2" fmla="*/ 8048887 w 8048887"/>
              <a:gd name="connsiteY2" fmla="*/ 0 h 9255358"/>
              <a:gd name="connsiteX3" fmla="*/ 2975351 w 8048887"/>
              <a:gd name="connsiteY3" fmla="*/ 4627680 h 9255358"/>
              <a:gd name="connsiteX4" fmla="*/ 8048887 w 8048887"/>
              <a:gd name="connsiteY4" fmla="*/ 9255360 h 9255358"/>
              <a:gd name="connsiteX5" fmla="*/ 8048887 w 8048887"/>
              <a:gd name="connsiteY5" fmla="*/ 9255358 h 9255358"/>
              <a:gd name="connsiteX0" fmla="*/ 8196848 w 8196848"/>
              <a:gd name="connsiteY0" fmla="*/ 9368904 h 9368906"/>
              <a:gd name="connsiteX1" fmla="*/ 147961 w 8196848"/>
              <a:gd name="connsiteY1" fmla="*/ 4741225 h 9368906"/>
              <a:gd name="connsiteX2" fmla="*/ 4897815 w 8196848"/>
              <a:gd name="connsiteY2" fmla="*/ 0 h 9368906"/>
              <a:gd name="connsiteX3" fmla="*/ 3123312 w 8196848"/>
              <a:gd name="connsiteY3" fmla="*/ 4741226 h 9368906"/>
              <a:gd name="connsiteX4" fmla="*/ 8196848 w 8196848"/>
              <a:gd name="connsiteY4" fmla="*/ 9368906 h 9368906"/>
              <a:gd name="connsiteX5" fmla="*/ 8196848 w 8196848"/>
              <a:gd name="connsiteY5" fmla="*/ 9368904 h 9368906"/>
              <a:gd name="connsiteX0" fmla="*/ 8196848 w 8196848"/>
              <a:gd name="connsiteY0" fmla="*/ 9368904 h 9368906"/>
              <a:gd name="connsiteX1" fmla="*/ 147961 w 8196848"/>
              <a:gd name="connsiteY1" fmla="*/ 4741225 h 9368906"/>
              <a:gd name="connsiteX2" fmla="*/ 4897815 w 8196848"/>
              <a:gd name="connsiteY2" fmla="*/ 0 h 9368906"/>
              <a:gd name="connsiteX3" fmla="*/ 1990819 w 8196848"/>
              <a:gd name="connsiteY3" fmla="*/ 4073693 h 9368906"/>
              <a:gd name="connsiteX4" fmla="*/ 8196848 w 8196848"/>
              <a:gd name="connsiteY4" fmla="*/ 9368906 h 9368906"/>
              <a:gd name="connsiteX5" fmla="*/ 8196848 w 8196848"/>
              <a:gd name="connsiteY5" fmla="*/ 9368904 h 9368906"/>
              <a:gd name="connsiteX0" fmla="*/ 8196848 w 8196848"/>
              <a:gd name="connsiteY0" fmla="*/ 9368904 h 9368906"/>
              <a:gd name="connsiteX1" fmla="*/ 147961 w 8196848"/>
              <a:gd name="connsiteY1" fmla="*/ 4741225 h 9368906"/>
              <a:gd name="connsiteX2" fmla="*/ 4897815 w 8196848"/>
              <a:gd name="connsiteY2" fmla="*/ 0 h 9368906"/>
              <a:gd name="connsiteX3" fmla="*/ 1990819 w 8196848"/>
              <a:gd name="connsiteY3" fmla="*/ 4073693 h 9368906"/>
              <a:gd name="connsiteX4" fmla="*/ 8196848 w 8196848"/>
              <a:gd name="connsiteY4" fmla="*/ 9368906 h 9368906"/>
              <a:gd name="connsiteX5" fmla="*/ 8196848 w 8196848"/>
              <a:gd name="connsiteY5" fmla="*/ 9368904 h 9368906"/>
              <a:gd name="connsiteX0" fmla="*/ 6859191 w 8125718"/>
              <a:gd name="connsiteY0" fmla="*/ 9690411 h 9690411"/>
              <a:gd name="connsiteX1" fmla="*/ 76831 w 8125718"/>
              <a:gd name="connsiteY1" fmla="*/ 4741225 h 9690411"/>
              <a:gd name="connsiteX2" fmla="*/ 4826685 w 8125718"/>
              <a:gd name="connsiteY2" fmla="*/ 0 h 9690411"/>
              <a:gd name="connsiteX3" fmla="*/ 1919689 w 8125718"/>
              <a:gd name="connsiteY3" fmla="*/ 4073693 h 9690411"/>
              <a:gd name="connsiteX4" fmla="*/ 8125718 w 8125718"/>
              <a:gd name="connsiteY4" fmla="*/ 9368906 h 9690411"/>
              <a:gd name="connsiteX5" fmla="*/ 6859191 w 8125718"/>
              <a:gd name="connsiteY5" fmla="*/ 9690411 h 9690411"/>
              <a:gd name="connsiteX0" fmla="*/ 6859191 w 7732447"/>
              <a:gd name="connsiteY0" fmla="*/ 9690411 h 9690411"/>
              <a:gd name="connsiteX1" fmla="*/ 76831 w 7732447"/>
              <a:gd name="connsiteY1" fmla="*/ 4741225 h 9690411"/>
              <a:gd name="connsiteX2" fmla="*/ 4826685 w 7732447"/>
              <a:gd name="connsiteY2" fmla="*/ 0 h 9690411"/>
              <a:gd name="connsiteX3" fmla="*/ 1919689 w 7732447"/>
              <a:gd name="connsiteY3" fmla="*/ 4073693 h 9690411"/>
              <a:gd name="connsiteX4" fmla="*/ 7732447 w 7732447"/>
              <a:gd name="connsiteY4" fmla="*/ 9062433 h 9690411"/>
              <a:gd name="connsiteX5" fmla="*/ 6859191 w 7732447"/>
              <a:gd name="connsiteY5" fmla="*/ 9690411 h 9690411"/>
              <a:gd name="connsiteX0" fmla="*/ 6859191 w 7248662"/>
              <a:gd name="connsiteY0" fmla="*/ 9690411 h 9690411"/>
              <a:gd name="connsiteX1" fmla="*/ 76831 w 7248662"/>
              <a:gd name="connsiteY1" fmla="*/ 4741225 h 9690411"/>
              <a:gd name="connsiteX2" fmla="*/ 4826685 w 7248662"/>
              <a:gd name="connsiteY2" fmla="*/ 0 h 9690411"/>
              <a:gd name="connsiteX3" fmla="*/ 1919689 w 7248662"/>
              <a:gd name="connsiteY3" fmla="*/ 4073693 h 9690411"/>
              <a:gd name="connsiteX4" fmla="*/ 7248662 w 7248662"/>
              <a:gd name="connsiteY4" fmla="*/ 8611601 h 9690411"/>
              <a:gd name="connsiteX5" fmla="*/ 6859191 w 7248662"/>
              <a:gd name="connsiteY5" fmla="*/ 9690411 h 9690411"/>
              <a:gd name="connsiteX0" fmla="*/ 6797838 w 7245612"/>
              <a:gd name="connsiteY0" fmla="*/ 10591746 h 10591746"/>
              <a:gd name="connsiteX1" fmla="*/ 73781 w 7245612"/>
              <a:gd name="connsiteY1" fmla="*/ 4741225 h 10591746"/>
              <a:gd name="connsiteX2" fmla="*/ 4823635 w 7245612"/>
              <a:gd name="connsiteY2" fmla="*/ 0 h 10591746"/>
              <a:gd name="connsiteX3" fmla="*/ 1916639 w 7245612"/>
              <a:gd name="connsiteY3" fmla="*/ 4073693 h 10591746"/>
              <a:gd name="connsiteX4" fmla="*/ 7245612 w 7245612"/>
              <a:gd name="connsiteY4" fmla="*/ 8611601 h 10591746"/>
              <a:gd name="connsiteX5" fmla="*/ 6797838 w 7245612"/>
              <a:gd name="connsiteY5" fmla="*/ 10591746 h 10591746"/>
              <a:gd name="connsiteX0" fmla="*/ 6797838 w 7245612"/>
              <a:gd name="connsiteY0" fmla="*/ 10591746 h 10591746"/>
              <a:gd name="connsiteX1" fmla="*/ 73781 w 7245612"/>
              <a:gd name="connsiteY1" fmla="*/ 4741225 h 10591746"/>
              <a:gd name="connsiteX2" fmla="*/ 4823635 w 7245612"/>
              <a:gd name="connsiteY2" fmla="*/ 0 h 10591746"/>
              <a:gd name="connsiteX3" fmla="*/ 1916639 w 7245612"/>
              <a:gd name="connsiteY3" fmla="*/ 4073693 h 10591746"/>
              <a:gd name="connsiteX4" fmla="*/ 7245612 w 7245612"/>
              <a:gd name="connsiteY4" fmla="*/ 8611601 h 10591746"/>
              <a:gd name="connsiteX5" fmla="*/ 6797838 w 7245612"/>
              <a:gd name="connsiteY5" fmla="*/ 10591746 h 10591746"/>
              <a:gd name="connsiteX0" fmla="*/ 6797838 w 7245612"/>
              <a:gd name="connsiteY0" fmla="*/ 10591746 h 10591746"/>
              <a:gd name="connsiteX1" fmla="*/ 73781 w 7245612"/>
              <a:gd name="connsiteY1" fmla="*/ 4741225 h 10591746"/>
              <a:gd name="connsiteX2" fmla="*/ 4823635 w 7245612"/>
              <a:gd name="connsiteY2" fmla="*/ 0 h 10591746"/>
              <a:gd name="connsiteX3" fmla="*/ 2236081 w 7245612"/>
              <a:gd name="connsiteY3" fmla="*/ 5160514 h 10591746"/>
              <a:gd name="connsiteX4" fmla="*/ 7245612 w 7245612"/>
              <a:gd name="connsiteY4" fmla="*/ 8611601 h 10591746"/>
              <a:gd name="connsiteX5" fmla="*/ 6797838 w 7245612"/>
              <a:gd name="connsiteY5" fmla="*/ 10591746 h 10591746"/>
              <a:gd name="connsiteX0" fmla="*/ 6797838 w 7245612"/>
              <a:gd name="connsiteY0" fmla="*/ 10591746 h 10591746"/>
              <a:gd name="connsiteX1" fmla="*/ 73781 w 7245612"/>
              <a:gd name="connsiteY1" fmla="*/ 4741225 h 10591746"/>
              <a:gd name="connsiteX2" fmla="*/ 4823635 w 7245612"/>
              <a:gd name="connsiteY2" fmla="*/ 0 h 10591746"/>
              <a:gd name="connsiteX3" fmla="*/ 2236081 w 7245612"/>
              <a:gd name="connsiteY3" fmla="*/ 5160514 h 10591746"/>
              <a:gd name="connsiteX4" fmla="*/ 7245612 w 7245612"/>
              <a:gd name="connsiteY4" fmla="*/ 8611601 h 10591746"/>
              <a:gd name="connsiteX5" fmla="*/ 6797838 w 7245612"/>
              <a:gd name="connsiteY5" fmla="*/ 10591746 h 10591746"/>
              <a:gd name="connsiteX0" fmla="*/ 6929530 w 7252187"/>
              <a:gd name="connsiteY0" fmla="*/ 10935631 h 10935631"/>
              <a:gd name="connsiteX1" fmla="*/ 80356 w 7252187"/>
              <a:gd name="connsiteY1" fmla="*/ 4741225 h 10935631"/>
              <a:gd name="connsiteX2" fmla="*/ 4830210 w 7252187"/>
              <a:gd name="connsiteY2" fmla="*/ 0 h 10935631"/>
              <a:gd name="connsiteX3" fmla="*/ 2242656 w 7252187"/>
              <a:gd name="connsiteY3" fmla="*/ 5160514 h 10935631"/>
              <a:gd name="connsiteX4" fmla="*/ 7252187 w 7252187"/>
              <a:gd name="connsiteY4" fmla="*/ 8611601 h 10935631"/>
              <a:gd name="connsiteX5" fmla="*/ 6929530 w 7252187"/>
              <a:gd name="connsiteY5" fmla="*/ 10935631 h 10935631"/>
              <a:gd name="connsiteX0" fmla="*/ 6929530 w 7252187"/>
              <a:gd name="connsiteY0" fmla="*/ 10935631 h 10935631"/>
              <a:gd name="connsiteX1" fmla="*/ 80356 w 7252187"/>
              <a:gd name="connsiteY1" fmla="*/ 4741225 h 10935631"/>
              <a:gd name="connsiteX2" fmla="*/ 4830210 w 7252187"/>
              <a:gd name="connsiteY2" fmla="*/ 0 h 10935631"/>
              <a:gd name="connsiteX3" fmla="*/ 2242656 w 7252187"/>
              <a:gd name="connsiteY3" fmla="*/ 5160514 h 10935631"/>
              <a:gd name="connsiteX4" fmla="*/ 7252187 w 7252187"/>
              <a:gd name="connsiteY4" fmla="*/ 8611601 h 10935631"/>
              <a:gd name="connsiteX5" fmla="*/ 6929530 w 7252187"/>
              <a:gd name="connsiteY5" fmla="*/ 10935631 h 10935631"/>
              <a:gd name="connsiteX0" fmla="*/ 6020036 w 7209425"/>
              <a:gd name="connsiteY0" fmla="*/ 11076854 h 11076854"/>
              <a:gd name="connsiteX1" fmla="*/ 37594 w 7209425"/>
              <a:gd name="connsiteY1" fmla="*/ 4741225 h 11076854"/>
              <a:gd name="connsiteX2" fmla="*/ 4787448 w 7209425"/>
              <a:gd name="connsiteY2" fmla="*/ 0 h 11076854"/>
              <a:gd name="connsiteX3" fmla="*/ 2199894 w 7209425"/>
              <a:gd name="connsiteY3" fmla="*/ 5160514 h 11076854"/>
              <a:gd name="connsiteX4" fmla="*/ 7209425 w 7209425"/>
              <a:gd name="connsiteY4" fmla="*/ 8611601 h 11076854"/>
              <a:gd name="connsiteX5" fmla="*/ 6020036 w 7209425"/>
              <a:gd name="connsiteY5" fmla="*/ 11076854 h 11076854"/>
              <a:gd name="connsiteX0" fmla="*/ 6020036 w 7744084"/>
              <a:gd name="connsiteY0" fmla="*/ 11076854 h 11076854"/>
              <a:gd name="connsiteX1" fmla="*/ 37594 w 7744084"/>
              <a:gd name="connsiteY1" fmla="*/ 4741225 h 11076854"/>
              <a:gd name="connsiteX2" fmla="*/ 4787448 w 7744084"/>
              <a:gd name="connsiteY2" fmla="*/ 0 h 11076854"/>
              <a:gd name="connsiteX3" fmla="*/ 2199894 w 7744084"/>
              <a:gd name="connsiteY3" fmla="*/ 5160514 h 11076854"/>
              <a:gd name="connsiteX4" fmla="*/ 7744084 w 7744084"/>
              <a:gd name="connsiteY4" fmla="*/ 9271869 h 11076854"/>
              <a:gd name="connsiteX5" fmla="*/ 6020036 w 7744084"/>
              <a:gd name="connsiteY5" fmla="*/ 11076854 h 11076854"/>
              <a:gd name="connsiteX0" fmla="*/ 6020036 w 7744084"/>
              <a:gd name="connsiteY0" fmla="*/ 11076854 h 11076854"/>
              <a:gd name="connsiteX1" fmla="*/ 37594 w 7744084"/>
              <a:gd name="connsiteY1" fmla="*/ 4741225 h 11076854"/>
              <a:gd name="connsiteX2" fmla="*/ 4787448 w 7744084"/>
              <a:gd name="connsiteY2" fmla="*/ 0 h 11076854"/>
              <a:gd name="connsiteX3" fmla="*/ 2199894 w 7744084"/>
              <a:gd name="connsiteY3" fmla="*/ 5160514 h 11076854"/>
              <a:gd name="connsiteX4" fmla="*/ 7744084 w 7744084"/>
              <a:gd name="connsiteY4" fmla="*/ 9271869 h 11076854"/>
              <a:gd name="connsiteX5" fmla="*/ 6020036 w 7744084"/>
              <a:gd name="connsiteY5" fmla="*/ 11076854 h 11076854"/>
              <a:gd name="connsiteX0" fmla="*/ 6020036 w 7744084"/>
              <a:gd name="connsiteY0" fmla="*/ 11076854 h 11076854"/>
              <a:gd name="connsiteX1" fmla="*/ 37594 w 7744084"/>
              <a:gd name="connsiteY1" fmla="*/ 4741225 h 11076854"/>
              <a:gd name="connsiteX2" fmla="*/ 4787448 w 7744084"/>
              <a:gd name="connsiteY2" fmla="*/ 0 h 11076854"/>
              <a:gd name="connsiteX3" fmla="*/ 7744084 w 7744084"/>
              <a:gd name="connsiteY3" fmla="*/ 9271869 h 11076854"/>
              <a:gd name="connsiteX4" fmla="*/ 6020036 w 7744084"/>
              <a:gd name="connsiteY4" fmla="*/ 11076854 h 11076854"/>
              <a:gd name="connsiteX0" fmla="*/ 5990612 w 7733944"/>
              <a:gd name="connsiteY0" fmla="*/ 11121108 h 11121108"/>
              <a:gd name="connsiteX1" fmla="*/ 8170 w 7733944"/>
              <a:gd name="connsiteY1" fmla="*/ 4785479 h 11121108"/>
              <a:gd name="connsiteX2" fmla="*/ 4758024 w 7733944"/>
              <a:gd name="connsiteY2" fmla="*/ 44254 h 11121108"/>
              <a:gd name="connsiteX3" fmla="*/ 5523917 w 7733944"/>
              <a:gd name="connsiteY3" fmla="*/ 7645712 h 11121108"/>
              <a:gd name="connsiteX4" fmla="*/ 7714660 w 7733944"/>
              <a:gd name="connsiteY4" fmla="*/ 9316123 h 11121108"/>
              <a:gd name="connsiteX5" fmla="*/ 5990612 w 7733944"/>
              <a:gd name="connsiteY5" fmla="*/ 11121108 h 11121108"/>
              <a:gd name="connsiteX0" fmla="*/ 5990612 w 7733944"/>
              <a:gd name="connsiteY0" fmla="*/ 11121108 h 11121108"/>
              <a:gd name="connsiteX1" fmla="*/ 8170 w 7733944"/>
              <a:gd name="connsiteY1" fmla="*/ 4785479 h 11121108"/>
              <a:gd name="connsiteX2" fmla="*/ 4758024 w 7733944"/>
              <a:gd name="connsiteY2" fmla="*/ 44254 h 11121108"/>
              <a:gd name="connsiteX3" fmla="*/ 5523917 w 7733944"/>
              <a:gd name="connsiteY3" fmla="*/ 7645712 h 11121108"/>
              <a:gd name="connsiteX4" fmla="*/ 7714660 w 7733944"/>
              <a:gd name="connsiteY4" fmla="*/ 9316123 h 11121108"/>
              <a:gd name="connsiteX5" fmla="*/ 5990612 w 7733944"/>
              <a:gd name="connsiteY5" fmla="*/ 11121108 h 11121108"/>
              <a:gd name="connsiteX0" fmla="*/ 5990612 w 7714660"/>
              <a:gd name="connsiteY0" fmla="*/ 11121108 h 11121108"/>
              <a:gd name="connsiteX1" fmla="*/ 8170 w 7714660"/>
              <a:gd name="connsiteY1" fmla="*/ 4785479 h 11121108"/>
              <a:gd name="connsiteX2" fmla="*/ 4758024 w 7714660"/>
              <a:gd name="connsiteY2" fmla="*/ 44254 h 11121108"/>
              <a:gd name="connsiteX3" fmla="*/ 5523917 w 7714660"/>
              <a:gd name="connsiteY3" fmla="*/ 7645712 h 11121108"/>
              <a:gd name="connsiteX4" fmla="*/ 7714660 w 7714660"/>
              <a:gd name="connsiteY4" fmla="*/ 9316123 h 11121108"/>
              <a:gd name="connsiteX5" fmla="*/ 5990612 w 7714660"/>
              <a:gd name="connsiteY5" fmla="*/ 11121108 h 11121108"/>
              <a:gd name="connsiteX0" fmla="*/ 5990612 w 7714660"/>
              <a:gd name="connsiteY0" fmla="*/ 11121108 h 11121108"/>
              <a:gd name="connsiteX1" fmla="*/ 8170 w 7714660"/>
              <a:gd name="connsiteY1" fmla="*/ 4785479 h 11121108"/>
              <a:gd name="connsiteX2" fmla="*/ 4758024 w 7714660"/>
              <a:gd name="connsiteY2" fmla="*/ 44254 h 11121108"/>
              <a:gd name="connsiteX3" fmla="*/ 4643309 w 7714660"/>
              <a:gd name="connsiteY3" fmla="*/ 6930856 h 11121108"/>
              <a:gd name="connsiteX4" fmla="*/ 7714660 w 7714660"/>
              <a:gd name="connsiteY4" fmla="*/ 9316123 h 11121108"/>
              <a:gd name="connsiteX5" fmla="*/ 5990612 w 7714660"/>
              <a:gd name="connsiteY5" fmla="*/ 11121108 h 11121108"/>
              <a:gd name="connsiteX0" fmla="*/ 5990727 w 7714775"/>
              <a:gd name="connsiteY0" fmla="*/ 11178241 h 11178241"/>
              <a:gd name="connsiteX1" fmla="*/ 8285 w 7714775"/>
              <a:gd name="connsiteY1" fmla="*/ 4842612 h 11178241"/>
              <a:gd name="connsiteX2" fmla="*/ 4758139 w 7714775"/>
              <a:gd name="connsiteY2" fmla="*/ 101387 h 11178241"/>
              <a:gd name="connsiteX3" fmla="*/ 7714775 w 7714775"/>
              <a:gd name="connsiteY3" fmla="*/ 9373256 h 11178241"/>
              <a:gd name="connsiteX4" fmla="*/ 5990727 w 7714775"/>
              <a:gd name="connsiteY4" fmla="*/ 11178241 h 11178241"/>
              <a:gd name="connsiteX0" fmla="*/ 5990727 w 7714775"/>
              <a:gd name="connsiteY0" fmla="*/ 11178241 h 11178241"/>
              <a:gd name="connsiteX1" fmla="*/ 8285 w 7714775"/>
              <a:gd name="connsiteY1" fmla="*/ 4842612 h 11178241"/>
              <a:gd name="connsiteX2" fmla="*/ 4758139 w 7714775"/>
              <a:gd name="connsiteY2" fmla="*/ 101387 h 11178241"/>
              <a:gd name="connsiteX3" fmla="*/ 7714775 w 7714775"/>
              <a:gd name="connsiteY3" fmla="*/ 9373256 h 11178241"/>
              <a:gd name="connsiteX4" fmla="*/ 5990727 w 7714775"/>
              <a:gd name="connsiteY4" fmla="*/ 11178241 h 11178241"/>
              <a:gd name="connsiteX0" fmla="*/ 5990727 w 7714775"/>
              <a:gd name="connsiteY0" fmla="*/ 11178241 h 11178241"/>
              <a:gd name="connsiteX1" fmla="*/ 8285 w 7714775"/>
              <a:gd name="connsiteY1" fmla="*/ 4842612 h 11178241"/>
              <a:gd name="connsiteX2" fmla="*/ 4758139 w 7714775"/>
              <a:gd name="connsiteY2" fmla="*/ 101387 h 11178241"/>
              <a:gd name="connsiteX3" fmla="*/ 7714775 w 7714775"/>
              <a:gd name="connsiteY3" fmla="*/ 9373256 h 11178241"/>
              <a:gd name="connsiteX4" fmla="*/ 5990727 w 7714775"/>
              <a:gd name="connsiteY4" fmla="*/ 11178241 h 11178241"/>
              <a:gd name="connsiteX0" fmla="*/ 6006538 w 7730586"/>
              <a:gd name="connsiteY0" fmla="*/ 11076854 h 11076854"/>
              <a:gd name="connsiteX1" fmla="*/ 24096 w 7730586"/>
              <a:gd name="connsiteY1" fmla="*/ 4741225 h 11076854"/>
              <a:gd name="connsiteX2" fmla="*/ 4773950 w 7730586"/>
              <a:gd name="connsiteY2" fmla="*/ 0 h 11076854"/>
              <a:gd name="connsiteX3" fmla="*/ 7730586 w 7730586"/>
              <a:gd name="connsiteY3" fmla="*/ 9271869 h 11076854"/>
              <a:gd name="connsiteX4" fmla="*/ 6006538 w 7730586"/>
              <a:gd name="connsiteY4" fmla="*/ 11076854 h 11076854"/>
              <a:gd name="connsiteX0" fmla="*/ 6364719 w 8088767"/>
              <a:gd name="connsiteY0" fmla="*/ 10501951 h 10501951"/>
              <a:gd name="connsiteX1" fmla="*/ 382277 w 8088767"/>
              <a:gd name="connsiteY1" fmla="*/ 4166322 h 10501951"/>
              <a:gd name="connsiteX2" fmla="*/ 3161823 w 8088767"/>
              <a:gd name="connsiteY2" fmla="*/ 0 h 10501951"/>
              <a:gd name="connsiteX3" fmla="*/ 8088767 w 8088767"/>
              <a:gd name="connsiteY3" fmla="*/ 8696966 h 10501951"/>
              <a:gd name="connsiteX4" fmla="*/ 6364719 w 8088767"/>
              <a:gd name="connsiteY4" fmla="*/ 10501951 h 10501951"/>
              <a:gd name="connsiteX0" fmla="*/ 7179473 w 8903521"/>
              <a:gd name="connsiteY0" fmla="*/ 10501951 h 10501951"/>
              <a:gd name="connsiteX1" fmla="*/ 184884 w 8903521"/>
              <a:gd name="connsiteY1" fmla="*/ 4324627 h 10501951"/>
              <a:gd name="connsiteX2" fmla="*/ 3976577 w 8903521"/>
              <a:gd name="connsiteY2" fmla="*/ 0 h 10501951"/>
              <a:gd name="connsiteX3" fmla="*/ 8903521 w 8903521"/>
              <a:gd name="connsiteY3" fmla="*/ 8696966 h 10501951"/>
              <a:gd name="connsiteX4" fmla="*/ 7179473 w 8903521"/>
              <a:gd name="connsiteY4" fmla="*/ 10501951 h 10501951"/>
              <a:gd name="connsiteX0" fmla="*/ 7070348 w 8794396"/>
              <a:gd name="connsiteY0" fmla="*/ 10501951 h 10501951"/>
              <a:gd name="connsiteX1" fmla="*/ 75759 w 8794396"/>
              <a:gd name="connsiteY1" fmla="*/ 4324627 h 10501951"/>
              <a:gd name="connsiteX2" fmla="*/ 3867452 w 8794396"/>
              <a:gd name="connsiteY2" fmla="*/ 0 h 10501951"/>
              <a:gd name="connsiteX3" fmla="*/ 8794396 w 8794396"/>
              <a:gd name="connsiteY3" fmla="*/ 8696966 h 10501951"/>
              <a:gd name="connsiteX4" fmla="*/ 7070348 w 8794396"/>
              <a:gd name="connsiteY4" fmla="*/ 10501951 h 10501951"/>
              <a:gd name="connsiteX0" fmla="*/ 7181036 w 8905084"/>
              <a:gd name="connsiteY0" fmla="*/ 10788825 h 10788825"/>
              <a:gd name="connsiteX1" fmla="*/ 186447 w 8905084"/>
              <a:gd name="connsiteY1" fmla="*/ 4611501 h 10788825"/>
              <a:gd name="connsiteX2" fmla="*/ 3969742 w 8905084"/>
              <a:gd name="connsiteY2" fmla="*/ 0 h 10788825"/>
              <a:gd name="connsiteX3" fmla="*/ 8905084 w 8905084"/>
              <a:gd name="connsiteY3" fmla="*/ 8983840 h 10788825"/>
              <a:gd name="connsiteX4" fmla="*/ 7181036 w 8905084"/>
              <a:gd name="connsiteY4" fmla="*/ 10788825 h 10788825"/>
              <a:gd name="connsiteX0" fmla="*/ 7181036 w 8905084"/>
              <a:gd name="connsiteY0" fmla="*/ 10788825 h 10788825"/>
              <a:gd name="connsiteX1" fmla="*/ 186447 w 8905084"/>
              <a:gd name="connsiteY1" fmla="*/ 4611501 h 10788825"/>
              <a:gd name="connsiteX2" fmla="*/ 3969742 w 8905084"/>
              <a:gd name="connsiteY2" fmla="*/ 0 h 10788825"/>
              <a:gd name="connsiteX3" fmla="*/ 8905084 w 8905084"/>
              <a:gd name="connsiteY3" fmla="*/ 8983840 h 10788825"/>
              <a:gd name="connsiteX4" fmla="*/ 7181036 w 8905084"/>
              <a:gd name="connsiteY4" fmla="*/ 10788825 h 10788825"/>
              <a:gd name="connsiteX0" fmla="*/ 5947245 w 7671293"/>
              <a:gd name="connsiteY0" fmla="*/ 10788825 h 10788825"/>
              <a:gd name="connsiteX1" fmla="*/ 2735951 w 7671293"/>
              <a:gd name="connsiteY1" fmla="*/ 0 h 10788825"/>
              <a:gd name="connsiteX2" fmla="*/ 7671293 w 7671293"/>
              <a:gd name="connsiteY2" fmla="*/ 8983840 h 10788825"/>
              <a:gd name="connsiteX3" fmla="*/ 5947245 w 7671293"/>
              <a:gd name="connsiteY3" fmla="*/ 10788825 h 10788825"/>
              <a:gd name="connsiteX0" fmla="*/ 5947245 w 7671293"/>
              <a:gd name="connsiteY0" fmla="*/ 10788825 h 10788825"/>
              <a:gd name="connsiteX1" fmla="*/ 2735951 w 7671293"/>
              <a:gd name="connsiteY1" fmla="*/ 0 h 10788825"/>
              <a:gd name="connsiteX2" fmla="*/ 7671293 w 7671293"/>
              <a:gd name="connsiteY2" fmla="*/ 8983840 h 10788825"/>
              <a:gd name="connsiteX3" fmla="*/ 5947245 w 7671293"/>
              <a:gd name="connsiteY3" fmla="*/ 10788825 h 10788825"/>
              <a:gd name="connsiteX0" fmla="*/ 6951566 w 8675614"/>
              <a:gd name="connsiteY0" fmla="*/ 10788825 h 10788825"/>
              <a:gd name="connsiteX1" fmla="*/ 3740272 w 8675614"/>
              <a:gd name="connsiteY1" fmla="*/ 0 h 10788825"/>
              <a:gd name="connsiteX2" fmla="*/ 8675614 w 8675614"/>
              <a:gd name="connsiteY2" fmla="*/ 8983840 h 10788825"/>
              <a:gd name="connsiteX3" fmla="*/ 6951566 w 8675614"/>
              <a:gd name="connsiteY3" fmla="*/ 10788825 h 10788825"/>
              <a:gd name="connsiteX0" fmla="*/ 7400649 w 9124697"/>
              <a:gd name="connsiteY0" fmla="*/ 10788825 h 10788825"/>
              <a:gd name="connsiteX1" fmla="*/ 4189355 w 9124697"/>
              <a:gd name="connsiteY1" fmla="*/ 0 h 10788825"/>
              <a:gd name="connsiteX2" fmla="*/ 9124697 w 9124697"/>
              <a:gd name="connsiteY2" fmla="*/ 8983840 h 10788825"/>
              <a:gd name="connsiteX3" fmla="*/ 7400649 w 9124697"/>
              <a:gd name="connsiteY3" fmla="*/ 10788825 h 10788825"/>
              <a:gd name="connsiteX0" fmla="*/ 7240916 w 8964964"/>
              <a:gd name="connsiteY0" fmla="*/ 11106891 h 11106891"/>
              <a:gd name="connsiteX1" fmla="*/ 4293806 w 8964964"/>
              <a:gd name="connsiteY1" fmla="*/ 0 h 11106891"/>
              <a:gd name="connsiteX2" fmla="*/ 8964964 w 8964964"/>
              <a:gd name="connsiteY2" fmla="*/ 9301906 h 11106891"/>
              <a:gd name="connsiteX3" fmla="*/ 7240916 w 8964964"/>
              <a:gd name="connsiteY3" fmla="*/ 11106891 h 11106891"/>
              <a:gd name="connsiteX0" fmla="*/ 7332125 w 9056173"/>
              <a:gd name="connsiteY0" fmla="*/ 10973781 h 10973781"/>
              <a:gd name="connsiteX1" fmla="*/ 4233493 w 9056173"/>
              <a:gd name="connsiteY1" fmla="*/ 0 h 10973781"/>
              <a:gd name="connsiteX2" fmla="*/ 9056173 w 9056173"/>
              <a:gd name="connsiteY2" fmla="*/ 9168796 h 10973781"/>
              <a:gd name="connsiteX3" fmla="*/ 7332125 w 9056173"/>
              <a:gd name="connsiteY3" fmla="*/ 10973781 h 10973781"/>
              <a:gd name="connsiteX0" fmla="*/ 7526373 w 9250421"/>
              <a:gd name="connsiteY0" fmla="*/ 10800508 h 10800508"/>
              <a:gd name="connsiteX1" fmla="*/ 4110875 w 9250421"/>
              <a:gd name="connsiteY1" fmla="*/ 0 h 10800508"/>
              <a:gd name="connsiteX2" fmla="*/ 9250421 w 9250421"/>
              <a:gd name="connsiteY2" fmla="*/ 8995523 h 10800508"/>
              <a:gd name="connsiteX3" fmla="*/ 7526373 w 9250421"/>
              <a:gd name="connsiteY3" fmla="*/ 10800508 h 10800508"/>
              <a:gd name="connsiteX0" fmla="*/ 7526373 w 9250421"/>
              <a:gd name="connsiteY0" fmla="*/ 10800508 h 10800508"/>
              <a:gd name="connsiteX1" fmla="*/ 4110875 w 9250421"/>
              <a:gd name="connsiteY1" fmla="*/ 0 h 10800508"/>
              <a:gd name="connsiteX2" fmla="*/ 9250421 w 9250421"/>
              <a:gd name="connsiteY2" fmla="*/ 8995523 h 10800508"/>
              <a:gd name="connsiteX3" fmla="*/ 7526373 w 9250421"/>
              <a:gd name="connsiteY3" fmla="*/ 10800508 h 10800508"/>
              <a:gd name="connsiteX0" fmla="*/ 7339339 w 9063387"/>
              <a:gd name="connsiteY0" fmla="*/ 10800508 h 10800508"/>
              <a:gd name="connsiteX1" fmla="*/ 3923841 w 9063387"/>
              <a:gd name="connsiteY1" fmla="*/ 0 h 10800508"/>
              <a:gd name="connsiteX2" fmla="*/ 9063387 w 9063387"/>
              <a:gd name="connsiteY2" fmla="*/ 8995523 h 10800508"/>
              <a:gd name="connsiteX3" fmla="*/ 7339339 w 9063387"/>
              <a:gd name="connsiteY3" fmla="*/ 10800508 h 10800508"/>
              <a:gd name="connsiteX0" fmla="*/ 7339339 w 9063387"/>
              <a:gd name="connsiteY0" fmla="*/ 10800508 h 10800508"/>
              <a:gd name="connsiteX1" fmla="*/ 3923841 w 9063387"/>
              <a:gd name="connsiteY1" fmla="*/ 0 h 10800508"/>
              <a:gd name="connsiteX2" fmla="*/ 9063387 w 9063387"/>
              <a:gd name="connsiteY2" fmla="*/ 8995523 h 10800508"/>
              <a:gd name="connsiteX3" fmla="*/ 7339339 w 9063387"/>
              <a:gd name="connsiteY3" fmla="*/ 10800508 h 10800508"/>
              <a:gd name="connsiteX0" fmla="*/ 7687097 w 9411145"/>
              <a:gd name="connsiteY0" fmla="*/ 10457901 h 10457901"/>
              <a:gd name="connsiteX1" fmla="*/ 3717164 w 9411145"/>
              <a:gd name="connsiteY1" fmla="*/ 0 h 10457901"/>
              <a:gd name="connsiteX2" fmla="*/ 9411145 w 9411145"/>
              <a:gd name="connsiteY2" fmla="*/ 8652916 h 10457901"/>
              <a:gd name="connsiteX3" fmla="*/ 7687097 w 9411145"/>
              <a:gd name="connsiteY3" fmla="*/ 10457901 h 10457901"/>
              <a:gd name="connsiteX0" fmla="*/ 7687097 w 9411145"/>
              <a:gd name="connsiteY0" fmla="*/ 10457901 h 10457901"/>
              <a:gd name="connsiteX1" fmla="*/ 3717164 w 9411145"/>
              <a:gd name="connsiteY1" fmla="*/ 0 h 10457901"/>
              <a:gd name="connsiteX2" fmla="*/ 9411145 w 9411145"/>
              <a:gd name="connsiteY2" fmla="*/ 8652916 h 10457901"/>
              <a:gd name="connsiteX3" fmla="*/ 7687097 w 9411145"/>
              <a:gd name="connsiteY3" fmla="*/ 10457901 h 10457901"/>
              <a:gd name="connsiteX0" fmla="*/ 7172568 w 8896616"/>
              <a:gd name="connsiteY0" fmla="*/ 10457901 h 10457901"/>
              <a:gd name="connsiteX1" fmla="*/ 3202635 w 8896616"/>
              <a:gd name="connsiteY1" fmla="*/ 0 h 10457901"/>
              <a:gd name="connsiteX2" fmla="*/ 8896616 w 8896616"/>
              <a:gd name="connsiteY2" fmla="*/ 8652916 h 10457901"/>
              <a:gd name="connsiteX3" fmla="*/ 7172568 w 8896616"/>
              <a:gd name="connsiteY3" fmla="*/ 10457901 h 10457901"/>
              <a:gd name="connsiteX0" fmla="*/ 7154988 w 8879036"/>
              <a:gd name="connsiteY0" fmla="*/ 10284554 h 10284554"/>
              <a:gd name="connsiteX1" fmla="*/ 3213300 w 8879036"/>
              <a:gd name="connsiteY1" fmla="*/ 0 h 10284554"/>
              <a:gd name="connsiteX2" fmla="*/ 8879036 w 8879036"/>
              <a:gd name="connsiteY2" fmla="*/ 8479569 h 10284554"/>
              <a:gd name="connsiteX3" fmla="*/ 7154988 w 8879036"/>
              <a:gd name="connsiteY3" fmla="*/ 10284554 h 10284554"/>
              <a:gd name="connsiteX0" fmla="*/ 7487302 w 9211350"/>
              <a:gd name="connsiteY0" fmla="*/ 10284554 h 10284554"/>
              <a:gd name="connsiteX1" fmla="*/ 3545614 w 9211350"/>
              <a:gd name="connsiteY1" fmla="*/ 0 h 10284554"/>
              <a:gd name="connsiteX2" fmla="*/ 9211350 w 9211350"/>
              <a:gd name="connsiteY2" fmla="*/ 8479569 h 10284554"/>
              <a:gd name="connsiteX3" fmla="*/ 7487302 w 9211350"/>
              <a:gd name="connsiteY3" fmla="*/ 10284554 h 10284554"/>
              <a:gd name="connsiteX0" fmla="*/ 7487302 w 9211350"/>
              <a:gd name="connsiteY0" fmla="*/ 10284554 h 10284554"/>
              <a:gd name="connsiteX1" fmla="*/ 3545614 w 9211350"/>
              <a:gd name="connsiteY1" fmla="*/ 0 h 10284554"/>
              <a:gd name="connsiteX2" fmla="*/ 9211350 w 9211350"/>
              <a:gd name="connsiteY2" fmla="*/ 8479569 h 10284554"/>
              <a:gd name="connsiteX3" fmla="*/ 7487302 w 9211350"/>
              <a:gd name="connsiteY3" fmla="*/ 10284554 h 10284554"/>
              <a:gd name="connsiteX0" fmla="*/ 7487302 w 9211350"/>
              <a:gd name="connsiteY0" fmla="*/ 10284554 h 10284554"/>
              <a:gd name="connsiteX1" fmla="*/ 3545614 w 9211350"/>
              <a:gd name="connsiteY1" fmla="*/ 0 h 10284554"/>
              <a:gd name="connsiteX2" fmla="*/ 9211350 w 9211350"/>
              <a:gd name="connsiteY2" fmla="*/ 8479569 h 10284554"/>
              <a:gd name="connsiteX3" fmla="*/ 7487302 w 9211350"/>
              <a:gd name="connsiteY3" fmla="*/ 10284554 h 10284554"/>
              <a:gd name="connsiteX0" fmla="*/ 7061484 w 8785532"/>
              <a:gd name="connsiteY0" fmla="*/ 10284554 h 10284554"/>
              <a:gd name="connsiteX1" fmla="*/ 3119796 w 8785532"/>
              <a:gd name="connsiteY1" fmla="*/ 0 h 10284554"/>
              <a:gd name="connsiteX2" fmla="*/ 8785532 w 8785532"/>
              <a:gd name="connsiteY2" fmla="*/ 8479569 h 10284554"/>
              <a:gd name="connsiteX3" fmla="*/ 7061484 w 8785532"/>
              <a:gd name="connsiteY3" fmla="*/ 10284554 h 10284554"/>
              <a:gd name="connsiteX0" fmla="*/ 7346904 w 9070952"/>
              <a:gd name="connsiteY0" fmla="*/ 10284554 h 10284554"/>
              <a:gd name="connsiteX1" fmla="*/ 3405216 w 9070952"/>
              <a:gd name="connsiteY1" fmla="*/ 0 h 10284554"/>
              <a:gd name="connsiteX2" fmla="*/ 9070952 w 9070952"/>
              <a:gd name="connsiteY2" fmla="*/ 8479569 h 10284554"/>
              <a:gd name="connsiteX3" fmla="*/ 7346904 w 9070952"/>
              <a:gd name="connsiteY3" fmla="*/ 10284554 h 10284554"/>
              <a:gd name="connsiteX0" fmla="*/ 7920401 w 8831727"/>
              <a:gd name="connsiteY0" fmla="*/ 10891141 h 10891141"/>
              <a:gd name="connsiteX1" fmla="*/ 3165991 w 8831727"/>
              <a:gd name="connsiteY1" fmla="*/ 0 h 10891141"/>
              <a:gd name="connsiteX2" fmla="*/ 8831727 w 8831727"/>
              <a:gd name="connsiteY2" fmla="*/ 8479569 h 10891141"/>
              <a:gd name="connsiteX3" fmla="*/ 7920401 w 8831727"/>
              <a:gd name="connsiteY3" fmla="*/ 10891141 h 10891141"/>
              <a:gd name="connsiteX0" fmla="*/ 7970645 w 8881971"/>
              <a:gd name="connsiteY0" fmla="*/ 10891141 h 10891141"/>
              <a:gd name="connsiteX1" fmla="*/ 3216235 w 8881971"/>
              <a:gd name="connsiteY1" fmla="*/ 0 h 10891141"/>
              <a:gd name="connsiteX2" fmla="*/ 8881971 w 8881971"/>
              <a:gd name="connsiteY2" fmla="*/ 8479569 h 10891141"/>
              <a:gd name="connsiteX3" fmla="*/ 7970645 w 8881971"/>
              <a:gd name="connsiteY3" fmla="*/ 10891141 h 10891141"/>
              <a:gd name="connsiteX0" fmla="*/ 7971177 w 8882503"/>
              <a:gd name="connsiteY0" fmla="*/ 10780064 h 10780064"/>
              <a:gd name="connsiteX1" fmla="*/ 3216024 w 8882503"/>
              <a:gd name="connsiteY1" fmla="*/ 0 h 10780064"/>
              <a:gd name="connsiteX2" fmla="*/ 8882503 w 8882503"/>
              <a:gd name="connsiteY2" fmla="*/ 8368492 h 10780064"/>
              <a:gd name="connsiteX3" fmla="*/ 7971177 w 8882503"/>
              <a:gd name="connsiteY3" fmla="*/ 10780064 h 10780064"/>
              <a:gd name="connsiteX0" fmla="*/ 8030657 w 8941983"/>
              <a:gd name="connsiteY0" fmla="*/ 10780064 h 10780064"/>
              <a:gd name="connsiteX1" fmla="*/ 3275504 w 8941983"/>
              <a:gd name="connsiteY1" fmla="*/ 0 h 10780064"/>
              <a:gd name="connsiteX2" fmla="*/ 8941983 w 8941983"/>
              <a:gd name="connsiteY2" fmla="*/ 8368492 h 10780064"/>
              <a:gd name="connsiteX3" fmla="*/ 8030657 w 8941983"/>
              <a:gd name="connsiteY3" fmla="*/ 10780064 h 10780064"/>
              <a:gd name="connsiteX0" fmla="*/ 8030657 w 8941983"/>
              <a:gd name="connsiteY0" fmla="*/ 10780064 h 10780064"/>
              <a:gd name="connsiteX1" fmla="*/ 3275504 w 8941983"/>
              <a:gd name="connsiteY1" fmla="*/ 0 h 10780064"/>
              <a:gd name="connsiteX2" fmla="*/ 8941983 w 8941983"/>
              <a:gd name="connsiteY2" fmla="*/ 8368492 h 10780064"/>
              <a:gd name="connsiteX3" fmla="*/ 8030657 w 8941983"/>
              <a:gd name="connsiteY3" fmla="*/ 10780064 h 10780064"/>
              <a:gd name="connsiteX0" fmla="*/ 8636710 w 8720202"/>
              <a:gd name="connsiteY0" fmla="*/ 10592841 h 10592841"/>
              <a:gd name="connsiteX1" fmla="*/ 3053723 w 8720202"/>
              <a:gd name="connsiteY1" fmla="*/ 0 h 10592841"/>
              <a:gd name="connsiteX2" fmla="*/ 8720202 w 8720202"/>
              <a:gd name="connsiteY2" fmla="*/ 8368492 h 10592841"/>
              <a:gd name="connsiteX3" fmla="*/ 8636710 w 8720202"/>
              <a:gd name="connsiteY3" fmla="*/ 10592841 h 10592841"/>
              <a:gd name="connsiteX0" fmla="*/ 8992814 w 9076306"/>
              <a:gd name="connsiteY0" fmla="*/ 10592841 h 10592841"/>
              <a:gd name="connsiteX1" fmla="*/ 3409827 w 9076306"/>
              <a:gd name="connsiteY1" fmla="*/ 0 h 10592841"/>
              <a:gd name="connsiteX2" fmla="*/ 9076306 w 9076306"/>
              <a:gd name="connsiteY2" fmla="*/ 8368492 h 10592841"/>
              <a:gd name="connsiteX3" fmla="*/ 8992814 w 9076306"/>
              <a:gd name="connsiteY3" fmla="*/ 10592841 h 10592841"/>
              <a:gd name="connsiteX0" fmla="*/ 8969466 w 9086076"/>
              <a:gd name="connsiteY0" fmla="*/ 10171161 h 10171161"/>
              <a:gd name="connsiteX1" fmla="*/ 3419597 w 9086076"/>
              <a:gd name="connsiteY1" fmla="*/ 0 h 10171161"/>
              <a:gd name="connsiteX2" fmla="*/ 9086076 w 9086076"/>
              <a:gd name="connsiteY2" fmla="*/ 8368492 h 10171161"/>
              <a:gd name="connsiteX3" fmla="*/ 8969466 w 9086076"/>
              <a:gd name="connsiteY3" fmla="*/ 10171161 h 10171161"/>
              <a:gd name="connsiteX0" fmla="*/ 8969466 w 9078974"/>
              <a:gd name="connsiteY0" fmla="*/ 10171161 h 10171161"/>
              <a:gd name="connsiteX1" fmla="*/ 3419597 w 9078974"/>
              <a:gd name="connsiteY1" fmla="*/ 0 h 10171161"/>
              <a:gd name="connsiteX2" fmla="*/ 9078974 w 9078974"/>
              <a:gd name="connsiteY2" fmla="*/ 8453390 h 10171161"/>
              <a:gd name="connsiteX3" fmla="*/ 8969466 w 9078974"/>
              <a:gd name="connsiteY3" fmla="*/ 10171161 h 10171161"/>
              <a:gd name="connsiteX0" fmla="*/ 8968650 w 9079316"/>
              <a:gd name="connsiteY0" fmla="*/ 9367440 h 9367440"/>
              <a:gd name="connsiteX1" fmla="*/ 3419939 w 9079316"/>
              <a:gd name="connsiteY1" fmla="*/ 0 h 9367440"/>
              <a:gd name="connsiteX2" fmla="*/ 9079316 w 9079316"/>
              <a:gd name="connsiteY2" fmla="*/ 8453390 h 9367440"/>
              <a:gd name="connsiteX3" fmla="*/ 8968650 w 9079316"/>
              <a:gd name="connsiteY3" fmla="*/ 9367440 h 9367440"/>
              <a:gd name="connsiteX0" fmla="*/ 8995961 w 9067893"/>
              <a:gd name="connsiteY0" fmla="*/ 9926377 h 9926377"/>
              <a:gd name="connsiteX1" fmla="*/ 3408516 w 9067893"/>
              <a:gd name="connsiteY1" fmla="*/ 0 h 9926377"/>
              <a:gd name="connsiteX2" fmla="*/ 9067893 w 9067893"/>
              <a:gd name="connsiteY2" fmla="*/ 8453390 h 9926377"/>
              <a:gd name="connsiteX3" fmla="*/ 8995961 w 9067893"/>
              <a:gd name="connsiteY3" fmla="*/ 9926377 h 9926377"/>
              <a:gd name="connsiteX0" fmla="*/ 8978428 w 9075217"/>
              <a:gd name="connsiteY0" fmla="*/ 10223519 h 10223519"/>
              <a:gd name="connsiteX1" fmla="*/ 3415840 w 9075217"/>
              <a:gd name="connsiteY1" fmla="*/ 0 h 10223519"/>
              <a:gd name="connsiteX2" fmla="*/ 9075217 w 9075217"/>
              <a:gd name="connsiteY2" fmla="*/ 8453390 h 10223519"/>
              <a:gd name="connsiteX3" fmla="*/ 8978428 w 9075217"/>
              <a:gd name="connsiteY3" fmla="*/ 10223519 h 10223519"/>
              <a:gd name="connsiteX0" fmla="*/ 8998354 w 9066897"/>
              <a:gd name="connsiteY0" fmla="*/ 10396866 h 10396866"/>
              <a:gd name="connsiteX1" fmla="*/ 3407520 w 9066897"/>
              <a:gd name="connsiteY1" fmla="*/ 0 h 10396866"/>
              <a:gd name="connsiteX2" fmla="*/ 9066897 w 9066897"/>
              <a:gd name="connsiteY2" fmla="*/ 8453390 h 10396866"/>
              <a:gd name="connsiteX3" fmla="*/ 8998354 w 9066897"/>
              <a:gd name="connsiteY3" fmla="*/ 10396866 h 10396866"/>
              <a:gd name="connsiteX0" fmla="*/ 8998354 w 9064832"/>
              <a:gd name="connsiteY0" fmla="*/ 10396866 h 10396866"/>
              <a:gd name="connsiteX1" fmla="*/ 3407520 w 9064832"/>
              <a:gd name="connsiteY1" fmla="*/ 0 h 10396866"/>
              <a:gd name="connsiteX2" fmla="*/ 9064832 w 9064832"/>
              <a:gd name="connsiteY2" fmla="*/ 8273685 h 10396866"/>
              <a:gd name="connsiteX3" fmla="*/ 8998354 w 9064832"/>
              <a:gd name="connsiteY3" fmla="*/ 10396866 h 10396866"/>
            </a:gdLst>
            <a:ahLst/>
            <a:cxnLst>
              <a:cxn ang="0">
                <a:pos x="connsiteX0" y="connsiteY0"/>
              </a:cxn>
              <a:cxn ang="0">
                <a:pos x="connsiteX1" y="connsiteY1"/>
              </a:cxn>
              <a:cxn ang="0">
                <a:pos x="connsiteX2" y="connsiteY2"/>
              </a:cxn>
              <a:cxn ang="0">
                <a:pos x="connsiteX3" y="connsiteY3"/>
              </a:cxn>
            </a:cxnLst>
            <a:rect l="l" t="t" r="r" b="b"/>
            <a:pathLst>
              <a:path w="9064832" h="10396866">
                <a:moveTo>
                  <a:pt x="8998354" y="10396866"/>
                </a:moveTo>
                <a:cubicBezTo>
                  <a:pt x="263336" y="8361379"/>
                  <a:pt x="-3116380" y="2596740"/>
                  <a:pt x="3407520" y="0"/>
                </a:cubicBezTo>
                <a:cubicBezTo>
                  <a:pt x="-1796413" y="4137970"/>
                  <a:pt x="5416261" y="7832244"/>
                  <a:pt x="9064832" y="8273685"/>
                </a:cubicBezTo>
                <a:lnTo>
                  <a:pt x="8998354" y="10396866"/>
                </a:lnTo>
                <a:close/>
              </a:path>
            </a:pathLst>
          </a:custGeom>
          <a:gradFill flip="none" rotWithShape="1">
            <a:gsLst>
              <a:gs pos="7000">
                <a:schemeClr val="bg1">
                  <a:alpha val="0"/>
                </a:schemeClr>
              </a:gs>
              <a:gs pos="13000">
                <a:srgbClr val="7DB9FE"/>
              </a:gs>
              <a:gs pos="86000">
                <a:schemeClr val="bg1">
                  <a:alpha val="0"/>
                </a:schemeClr>
              </a:gs>
              <a:gs pos="0">
                <a:schemeClr val="bg1">
                  <a:alpha val="0"/>
                </a:schemeClr>
              </a:gs>
              <a:gs pos="45000">
                <a:srgbClr val="76AADA"/>
              </a:gs>
              <a:gs pos="100000">
                <a:schemeClr val="bg1">
                  <a:alpha val="0"/>
                </a:schemeClr>
              </a:gs>
            </a:gsLst>
            <a:lin ang="426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877899">
            <a:off x="420989" y="1556706"/>
            <a:ext cx="3073611" cy="2620253"/>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456896" flipH="1" flipV="1">
            <a:off x="2341340" y="4049361"/>
            <a:ext cx="3094635" cy="2329573"/>
          </a:xfrm>
          <a:prstGeom prst="rect">
            <a:avLst/>
          </a:prstGeom>
          <a:noFill/>
          <a:ln>
            <a:noFill/>
          </a:ln>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61032" y="3611933"/>
            <a:ext cx="5350250" cy="2678097"/>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463140">
            <a:off x="2384209" y="-194617"/>
            <a:ext cx="1777480" cy="1964065"/>
          </a:xfrm>
          <a:prstGeom prst="rect">
            <a:avLst/>
          </a:prstGeom>
        </p:spPr>
      </p:pic>
      <p:sp>
        <p:nvSpPr>
          <p:cNvPr id="16" name="TextBox 15"/>
          <p:cNvSpPr txBox="1"/>
          <p:nvPr/>
        </p:nvSpPr>
        <p:spPr>
          <a:xfrm>
            <a:off x="3705382" y="1011597"/>
            <a:ext cx="813043" cy="369332"/>
          </a:xfrm>
          <a:prstGeom prst="rect">
            <a:avLst/>
          </a:prstGeom>
          <a:noFill/>
        </p:spPr>
        <p:txBody>
          <a:bodyPr wrap="none" rtlCol="0">
            <a:spAutoFit/>
          </a:bodyPr>
          <a:lstStyle/>
          <a:p>
            <a:r>
              <a:rPr lang="en-US" dirty="0" smtClean="0">
                <a:solidFill>
                  <a:schemeClr val="bg2">
                    <a:lumMod val="50000"/>
                  </a:schemeClr>
                </a:solidFill>
              </a:rPr>
              <a:t>SRTM </a:t>
            </a:r>
            <a:endParaRPr lang="en-US" dirty="0">
              <a:solidFill>
                <a:schemeClr val="bg2">
                  <a:lumMod val="50000"/>
                </a:schemeClr>
              </a:solidFill>
            </a:endParaRPr>
          </a:p>
        </p:txBody>
      </p:sp>
      <p:sp>
        <p:nvSpPr>
          <p:cNvPr id="17" name="TextBox 16"/>
          <p:cNvSpPr txBox="1"/>
          <p:nvPr/>
        </p:nvSpPr>
        <p:spPr>
          <a:xfrm>
            <a:off x="3482135" y="2543555"/>
            <a:ext cx="909223" cy="369332"/>
          </a:xfrm>
          <a:prstGeom prst="rect">
            <a:avLst/>
          </a:prstGeom>
          <a:noFill/>
        </p:spPr>
        <p:txBody>
          <a:bodyPr wrap="none" rtlCol="0">
            <a:spAutoFit/>
          </a:bodyPr>
          <a:lstStyle/>
          <a:p>
            <a:r>
              <a:rPr lang="en-US" dirty="0" smtClean="0">
                <a:solidFill>
                  <a:schemeClr val="bg2">
                    <a:lumMod val="50000"/>
                  </a:schemeClr>
                </a:solidFill>
              </a:rPr>
              <a:t>TRMM </a:t>
            </a:r>
            <a:endParaRPr lang="en-US" dirty="0">
              <a:solidFill>
                <a:schemeClr val="bg2">
                  <a:lumMod val="50000"/>
                </a:schemeClr>
              </a:solidFill>
            </a:endParaRPr>
          </a:p>
        </p:txBody>
      </p:sp>
      <p:sp>
        <p:nvSpPr>
          <p:cNvPr id="18" name="TextBox 17"/>
          <p:cNvSpPr txBox="1"/>
          <p:nvPr/>
        </p:nvSpPr>
        <p:spPr>
          <a:xfrm>
            <a:off x="4323545" y="4049427"/>
            <a:ext cx="728084" cy="369332"/>
          </a:xfrm>
          <a:prstGeom prst="rect">
            <a:avLst/>
          </a:prstGeom>
          <a:noFill/>
        </p:spPr>
        <p:txBody>
          <a:bodyPr wrap="none" rtlCol="0">
            <a:spAutoFit/>
          </a:bodyPr>
          <a:lstStyle/>
          <a:p>
            <a:r>
              <a:rPr lang="en-US" dirty="0" smtClean="0">
                <a:solidFill>
                  <a:schemeClr val="bg2">
                    <a:lumMod val="50000"/>
                  </a:schemeClr>
                </a:solidFill>
              </a:rPr>
              <a:t>Terra</a:t>
            </a:r>
            <a:endParaRPr lang="en-US" dirty="0">
              <a:solidFill>
                <a:schemeClr val="bg2">
                  <a:lumMod val="50000"/>
                </a:schemeClr>
              </a:solidFill>
            </a:endParaRPr>
          </a:p>
        </p:txBody>
      </p:sp>
      <p:sp>
        <p:nvSpPr>
          <p:cNvPr id="19" name="TextBox 18"/>
          <p:cNvSpPr txBox="1"/>
          <p:nvPr/>
        </p:nvSpPr>
        <p:spPr>
          <a:xfrm>
            <a:off x="7937540" y="3984895"/>
            <a:ext cx="798617" cy="369332"/>
          </a:xfrm>
          <a:prstGeom prst="rect">
            <a:avLst/>
          </a:prstGeom>
          <a:noFill/>
        </p:spPr>
        <p:txBody>
          <a:bodyPr wrap="none" rtlCol="0">
            <a:spAutoFit/>
          </a:bodyPr>
          <a:lstStyle/>
          <a:p>
            <a:r>
              <a:rPr lang="en-US" dirty="0" smtClean="0">
                <a:solidFill>
                  <a:schemeClr val="bg2">
                    <a:lumMod val="50000"/>
                  </a:schemeClr>
                </a:solidFill>
              </a:rPr>
              <a:t>GPM </a:t>
            </a:r>
            <a:endParaRPr lang="en-US" dirty="0">
              <a:solidFill>
                <a:schemeClr val="bg2">
                  <a:lumMod val="50000"/>
                </a:schemeClr>
              </a:solidFill>
            </a:endParaRPr>
          </a:p>
        </p:txBody>
      </p:sp>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84721" y="631098"/>
            <a:ext cx="3456297" cy="2959111"/>
          </a:xfrm>
          <a:prstGeom prst="rect">
            <a:avLst/>
          </a:prstGeom>
        </p:spPr>
      </p:pic>
      <p:sp>
        <p:nvSpPr>
          <p:cNvPr id="21" name="Title 1"/>
          <p:cNvSpPr>
            <a:spLocks noGrp="1"/>
          </p:cNvSpPr>
          <p:nvPr>
            <p:ph type="title"/>
          </p:nvPr>
        </p:nvSpPr>
        <p:spPr>
          <a:xfrm>
            <a:off x="7966008" y="2049092"/>
            <a:ext cx="3953351" cy="479425"/>
          </a:xfrm>
        </p:spPr>
        <p:txBody>
          <a:bodyPr/>
          <a:lstStyle/>
          <a:p>
            <a:r>
              <a:rPr lang="en-US" dirty="0" smtClean="0"/>
              <a:t>Earth </a:t>
            </a:r>
            <a:br>
              <a:rPr lang="en-US" dirty="0" smtClean="0"/>
            </a:br>
            <a:r>
              <a:rPr lang="en-US" dirty="0" smtClean="0"/>
              <a:t>observations </a:t>
            </a:r>
            <a:endParaRPr lang="en-US" dirty="0"/>
          </a:p>
        </p:txBody>
      </p:sp>
    </p:spTree>
    <p:extLst>
      <p:ext uri="{BB962C8B-B14F-4D97-AF65-F5344CB8AC3E}">
        <p14:creationId xmlns:p14="http://schemas.microsoft.com/office/powerpoint/2010/main" val="10645970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8363" y="398076"/>
            <a:ext cx="10116837" cy="479425"/>
          </a:xfrm>
        </p:spPr>
        <p:txBody>
          <a:bodyPr/>
          <a:lstStyle/>
          <a:p>
            <a:r>
              <a:rPr lang="en-US" dirty="0" smtClean="0"/>
              <a:t>Methodology </a:t>
            </a:r>
            <a:endParaRPr lang="en-US" dirty="0"/>
          </a:p>
        </p:txBody>
      </p:sp>
      <p:sp>
        <p:nvSpPr>
          <p:cNvPr id="18" name="Moon 9"/>
          <p:cNvSpPr/>
          <p:nvPr/>
        </p:nvSpPr>
        <p:spPr>
          <a:xfrm rot="4979076">
            <a:off x="2689469" y="117374"/>
            <a:ext cx="6955485" cy="8261946"/>
          </a:xfrm>
          <a:custGeom>
            <a:avLst/>
            <a:gdLst>
              <a:gd name="connsiteX0" fmla="*/ 8048887 w 8048887"/>
              <a:gd name="connsiteY0" fmla="*/ 9255358 h 9255358"/>
              <a:gd name="connsiteX1" fmla="*/ 0 w 8048887"/>
              <a:gd name="connsiteY1" fmla="*/ 4627679 h 9255358"/>
              <a:gd name="connsiteX2" fmla="*/ 8048887 w 8048887"/>
              <a:gd name="connsiteY2" fmla="*/ 0 h 9255358"/>
              <a:gd name="connsiteX3" fmla="*/ 2975351 w 8048887"/>
              <a:gd name="connsiteY3" fmla="*/ 4627680 h 9255358"/>
              <a:gd name="connsiteX4" fmla="*/ 8048887 w 8048887"/>
              <a:gd name="connsiteY4" fmla="*/ 9255360 h 9255358"/>
              <a:gd name="connsiteX5" fmla="*/ 8048887 w 8048887"/>
              <a:gd name="connsiteY5" fmla="*/ 9255358 h 9255358"/>
              <a:gd name="connsiteX0" fmla="*/ 8196848 w 8196848"/>
              <a:gd name="connsiteY0" fmla="*/ 9368904 h 9368906"/>
              <a:gd name="connsiteX1" fmla="*/ 147961 w 8196848"/>
              <a:gd name="connsiteY1" fmla="*/ 4741225 h 9368906"/>
              <a:gd name="connsiteX2" fmla="*/ 4897815 w 8196848"/>
              <a:gd name="connsiteY2" fmla="*/ 0 h 9368906"/>
              <a:gd name="connsiteX3" fmla="*/ 3123312 w 8196848"/>
              <a:gd name="connsiteY3" fmla="*/ 4741226 h 9368906"/>
              <a:gd name="connsiteX4" fmla="*/ 8196848 w 8196848"/>
              <a:gd name="connsiteY4" fmla="*/ 9368906 h 9368906"/>
              <a:gd name="connsiteX5" fmla="*/ 8196848 w 8196848"/>
              <a:gd name="connsiteY5" fmla="*/ 9368904 h 9368906"/>
              <a:gd name="connsiteX0" fmla="*/ 8196848 w 8196848"/>
              <a:gd name="connsiteY0" fmla="*/ 9368904 h 9368906"/>
              <a:gd name="connsiteX1" fmla="*/ 147961 w 8196848"/>
              <a:gd name="connsiteY1" fmla="*/ 4741225 h 9368906"/>
              <a:gd name="connsiteX2" fmla="*/ 4897815 w 8196848"/>
              <a:gd name="connsiteY2" fmla="*/ 0 h 9368906"/>
              <a:gd name="connsiteX3" fmla="*/ 1990819 w 8196848"/>
              <a:gd name="connsiteY3" fmla="*/ 4073693 h 9368906"/>
              <a:gd name="connsiteX4" fmla="*/ 8196848 w 8196848"/>
              <a:gd name="connsiteY4" fmla="*/ 9368906 h 9368906"/>
              <a:gd name="connsiteX5" fmla="*/ 8196848 w 8196848"/>
              <a:gd name="connsiteY5" fmla="*/ 9368904 h 9368906"/>
              <a:gd name="connsiteX0" fmla="*/ 8196848 w 8196848"/>
              <a:gd name="connsiteY0" fmla="*/ 9368904 h 9368906"/>
              <a:gd name="connsiteX1" fmla="*/ 147961 w 8196848"/>
              <a:gd name="connsiteY1" fmla="*/ 4741225 h 9368906"/>
              <a:gd name="connsiteX2" fmla="*/ 4897815 w 8196848"/>
              <a:gd name="connsiteY2" fmla="*/ 0 h 9368906"/>
              <a:gd name="connsiteX3" fmla="*/ 1990819 w 8196848"/>
              <a:gd name="connsiteY3" fmla="*/ 4073693 h 9368906"/>
              <a:gd name="connsiteX4" fmla="*/ 8196848 w 8196848"/>
              <a:gd name="connsiteY4" fmla="*/ 9368906 h 9368906"/>
              <a:gd name="connsiteX5" fmla="*/ 8196848 w 8196848"/>
              <a:gd name="connsiteY5" fmla="*/ 9368904 h 9368906"/>
              <a:gd name="connsiteX0" fmla="*/ 6859191 w 8125718"/>
              <a:gd name="connsiteY0" fmla="*/ 9690411 h 9690411"/>
              <a:gd name="connsiteX1" fmla="*/ 76831 w 8125718"/>
              <a:gd name="connsiteY1" fmla="*/ 4741225 h 9690411"/>
              <a:gd name="connsiteX2" fmla="*/ 4826685 w 8125718"/>
              <a:gd name="connsiteY2" fmla="*/ 0 h 9690411"/>
              <a:gd name="connsiteX3" fmla="*/ 1919689 w 8125718"/>
              <a:gd name="connsiteY3" fmla="*/ 4073693 h 9690411"/>
              <a:gd name="connsiteX4" fmla="*/ 8125718 w 8125718"/>
              <a:gd name="connsiteY4" fmla="*/ 9368906 h 9690411"/>
              <a:gd name="connsiteX5" fmla="*/ 6859191 w 8125718"/>
              <a:gd name="connsiteY5" fmla="*/ 9690411 h 9690411"/>
              <a:gd name="connsiteX0" fmla="*/ 6859191 w 7732447"/>
              <a:gd name="connsiteY0" fmla="*/ 9690411 h 9690411"/>
              <a:gd name="connsiteX1" fmla="*/ 76831 w 7732447"/>
              <a:gd name="connsiteY1" fmla="*/ 4741225 h 9690411"/>
              <a:gd name="connsiteX2" fmla="*/ 4826685 w 7732447"/>
              <a:gd name="connsiteY2" fmla="*/ 0 h 9690411"/>
              <a:gd name="connsiteX3" fmla="*/ 1919689 w 7732447"/>
              <a:gd name="connsiteY3" fmla="*/ 4073693 h 9690411"/>
              <a:gd name="connsiteX4" fmla="*/ 7732447 w 7732447"/>
              <a:gd name="connsiteY4" fmla="*/ 9062433 h 9690411"/>
              <a:gd name="connsiteX5" fmla="*/ 6859191 w 7732447"/>
              <a:gd name="connsiteY5" fmla="*/ 9690411 h 9690411"/>
              <a:gd name="connsiteX0" fmla="*/ 6859191 w 7248662"/>
              <a:gd name="connsiteY0" fmla="*/ 9690411 h 9690411"/>
              <a:gd name="connsiteX1" fmla="*/ 76831 w 7248662"/>
              <a:gd name="connsiteY1" fmla="*/ 4741225 h 9690411"/>
              <a:gd name="connsiteX2" fmla="*/ 4826685 w 7248662"/>
              <a:gd name="connsiteY2" fmla="*/ 0 h 9690411"/>
              <a:gd name="connsiteX3" fmla="*/ 1919689 w 7248662"/>
              <a:gd name="connsiteY3" fmla="*/ 4073693 h 9690411"/>
              <a:gd name="connsiteX4" fmla="*/ 7248662 w 7248662"/>
              <a:gd name="connsiteY4" fmla="*/ 8611601 h 9690411"/>
              <a:gd name="connsiteX5" fmla="*/ 6859191 w 7248662"/>
              <a:gd name="connsiteY5" fmla="*/ 9690411 h 9690411"/>
              <a:gd name="connsiteX0" fmla="*/ 6797838 w 7245612"/>
              <a:gd name="connsiteY0" fmla="*/ 10591746 h 10591746"/>
              <a:gd name="connsiteX1" fmla="*/ 73781 w 7245612"/>
              <a:gd name="connsiteY1" fmla="*/ 4741225 h 10591746"/>
              <a:gd name="connsiteX2" fmla="*/ 4823635 w 7245612"/>
              <a:gd name="connsiteY2" fmla="*/ 0 h 10591746"/>
              <a:gd name="connsiteX3" fmla="*/ 1916639 w 7245612"/>
              <a:gd name="connsiteY3" fmla="*/ 4073693 h 10591746"/>
              <a:gd name="connsiteX4" fmla="*/ 7245612 w 7245612"/>
              <a:gd name="connsiteY4" fmla="*/ 8611601 h 10591746"/>
              <a:gd name="connsiteX5" fmla="*/ 6797838 w 7245612"/>
              <a:gd name="connsiteY5" fmla="*/ 10591746 h 10591746"/>
              <a:gd name="connsiteX0" fmla="*/ 6797838 w 7245612"/>
              <a:gd name="connsiteY0" fmla="*/ 10591746 h 10591746"/>
              <a:gd name="connsiteX1" fmla="*/ 73781 w 7245612"/>
              <a:gd name="connsiteY1" fmla="*/ 4741225 h 10591746"/>
              <a:gd name="connsiteX2" fmla="*/ 4823635 w 7245612"/>
              <a:gd name="connsiteY2" fmla="*/ 0 h 10591746"/>
              <a:gd name="connsiteX3" fmla="*/ 1916639 w 7245612"/>
              <a:gd name="connsiteY3" fmla="*/ 4073693 h 10591746"/>
              <a:gd name="connsiteX4" fmla="*/ 7245612 w 7245612"/>
              <a:gd name="connsiteY4" fmla="*/ 8611601 h 10591746"/>
              <a:gd name="connsiteX5" fmla="*/ 6797838 w 7245612"/>
              <a:gd name="connsiteY5" fmla="*/ 10591746 h 10591746"/>
              <a:gd name="connsiteX0" fmla="*/ 6797838 w 7245612"/>
              <a:gd name="connsiteY0" fmla="*/ 10591746 h 10591746"/>
              <a:gd name="connsiteX1" fmla="*/ 73781 w 7245612"/>
              <a:gd name="connsiteY1" fmla="*/ 4741225 h 10591746"/>
              <a:gd name="connsiteX2" fmla="*/ 4823635 w 7245612"/>
              <a:gd name="connsiteY2" fmla="*/ 0 h 10591746"/>
              <a:gd name="connsiteX3" fmla="*/ 2236081 w 7245612"/>
              <a:gd name="connsiteY3" fmla="*/ 5160514 h 10591746"/>
              <a:gd name="connsiteX4" fmla="*/ 7245612 w 7245612"/>
              <a:gd name="connsiteY4" fmla="*/ 8611601 h 10591746"/>
              <a:gd name="connsiteX5" fmla="*/ 6797838 w 7245612"/>
              <a:gd name="connsiteY5" fmla="*/ 10591746 h 10591746"/>
              <a:gd name="connsiteX0" fmla="*/ 6797838 w 7245612"/>
              <a:gd name="connsiteY0" fmla="*/ 10591746 h 10591746"/>
              <a:gd name="connsiteX1" fmla="*/ 73781 w 7245612"/>
              <a:gd name="connsiteY1" fmla="*/ 4741225 h 10591746"/>
              <a:gd name="connsiteX2" fmla="*/ 4823635 w 7245612"/>
              <a:gd name="connsiteY2" fmla="*/ 0 h 10591746"/>
              <a:gd name="connsiteX3" fmla="*/ 2236081 w 7245612"/>
              <a:gd name="connsiteY3" fmla="*/ 5160514 h 10591746"/>
              <a:gd name="connsiteX4" fmla="*/ 7245612 w 7245612"/>
              <a:gd name="connsiteY4" fmla="*/ 8611601 h 10591746"/>
              <a:gd name="connsiteX5" fmla="*/ 6797838 w 7245612"/>
              <a:gd name="connsiteY5" fmla="*/ 10591746 h 10591746"/>
              <a:gd name="connsiteX0" fmla="*/ 6929530 w 7252187"/>
              <a:gd name="connsiteY0" fmla="*/ 10935631 h 10935631"/>
              <a:gd name="connsiteX1" fmla="*/ 80356 w 7252187"/>
              <a:gd name="connsiteY1" fmla="*/ 4741225 h 10935631"/>
              <a:gd name="connsiteX2" fmla="*/ 4830210 w 7252187"/>
              <a:gd name="connsiteY2" fmla="*/ 0 h 10935631"/>
              <a:gd name="connsiteX3" fmla="*/ 2242656 w 7252187"/>
              <a:gd name="connsiteY3" fmla="*/ 5160514 h 10935631"/>
              <a:gd name="connsiteX4" fmla="*/ 7252187 w 7252187"/>
              <a:gd name="connsiteY4" fmla="*/ 8611601 h 10935631"/>
              <a:gd name="connsiteX5" fmla="*/ 6929530 w 7252187"/>
              <a:gd name="connsiteY5" fmla="*/ 10935631 h 10935631"/>
              <a:gd name="connsiteX0" fmla="*/ 6929530 w 7252187"/>
              <a:gd name="connsiteY0" fmla="*/ 10935631 h 10935631"/>
              <a:gd name="connsiteX1" fmla="*/ 80356 w 7252187"/>
              <a:gd name="connsiteY1" fmla="*/ 4741225 h 10935631"/>
              <a:gd name="connsiteX2" fmla="*/ 4830210 w 7252187"/>
              <a:gd name="connsiteY2" fmla="*/ 0 h 10935631"/>
              <a:gd name="connsiteX3" fmla="*/ 2242656 w 7252187"/>
              <a:gd name="connsiteY3" fmla="*/ 5160514 h 10935631"/>
              <a:gd name="connsiteX4" fmla="*/ 7252187 w 7252187"/>
              <a:gd name="connsiteY4" fmla="*/ 8611601 h 10935631"/>
              <a:gd name="connsiteX5" fmla="*/ 6929530 w 7252187"/>
              <a:gd name="connsiteY5" fmla="*/ 10935631 h 10935631"/>
              <a:gd name="connsiteX0" fmla="*/ 6020036 w 7209425"/>
              <a:gd name="connsiteY0" fmla="*/ 11076854 h 11076854"/>
              <a:gd name="connsiteX1" fmla="*/ 37594 w 7209425"/>
              <a:gd name="connsiteY1" fmla="*/ 4741225 h 11076854"/>
              <a:gd name="connsiteX2" fmla="*/ 4787448 w 7209425"/>
              <a:gd name="connsiteY2" fmla="*/ 0 h 11076854"/>
              <a:gd name="connsiteX3" fmla="*/ 2199894 w 7209425"/>
              <a:gd name="connsiteY3" fmla="*/ 5160514 h 11076854"/>
              <a:gd name="connsiteX4" fmla="*/ 7209425 w 7209425"/>
              <a:gd name="connsiteY4" fmla="*/ 8611601 h 11076854"/>
              <a:gd name="connsiteX5" fmla="*/ 6020036 w 7209425"/>
              <a:gd name="connsiteY5" fmla="*/ 11076854 h 11076854"/>
              <a:gd name="connsiteX0" fmla="*/ 6020036 w 7744084"/>
              <a:gd name="connsiteY0" fmla="*/ 11076854 h 11076854"/>
              <a:gd name="connsiteX1" fmla="*/ 37594 w 7744084"/>
              <a:gd name="connsiteY1" fmla="*/ 4741225 h 11076854"/>
              <a:gd name="connsiteX2" fmla="*/ 4787448 w 7744084"/>
              <a:gd name="connsiteY2" fmla="*/ 0 h 11076854"/>
              <a:gd name="connsiteX3" fmla="*/ 2199894 w 7744084"/>
              <a:gd name="connsiteY3" fmla="*/ 5160514 h 11076854"/>
              <a:gd name="connsiteX4" fmla="*/ 7744084 w 7744084"/>
              <a:gd name="connsiteY4" fmla="*/ 9271869 h 11076854"/>
              <a:gd name="connsiteX5" fmla="*/ 6020036 w 7744084"/>
              <a:gd name="connsiteY5" fmla="*/ 11076854 h 11076854"/>
              <a:gd name="connsiteX0" fmla="*/ 6020036 w 7744084"/>
              <a:gd name="connsiteY0" fmla="*/ 11076854 h 11076854"/>
              <a:gd name="connsiteX1" fmla="*/ 37594 w 7744084"/>
              <a:gd name="connsiteY1" fmla="*/ 4741225 h 11076854"/>
              <a:gd name="connsiteX2" fmla="*/ 4787448 w 7744084"/>
              <a:gd name="connsiteY2" fmla="*/ 0 h 11076854"/>
              <a:gd name="connsiteX3" fmla="*/ 2199894 w 7744084"/>
              <a:gd name="connsiteY3" fmla="*/ 5160514 h 11076854"/>
              <a:gd name="connsiteX4" fmla="*/ 7744084 w 7744084"/>
              <a:gd name="connsiteY4" fmla="*/ 9271869 h 11076854"/>
              <a:gd name="connsiteX5" fmla="*/ 6020036 w 7744084"/>
              <a:gd name="connsiteY5" fmla="*/ 11076854 h 11076854"/>
              <a:gd name="connsiteX0" fmla="*/ 6020036 w 7744084"/>
              <a:gd name="connsiteY0" fmla="*/ 11076854 h 11076854"/>
              <a:gd name="connsiteX1" fmla="*/ 37594 w 7744084"/>
              <a:gd name="connsiteY1" fmla="*/ 4741225 h 11076854"/>
              <a:gd name="connsiteX2" fmla="*/ 4787448 w 7744084"/>
              <a:gd name="connsiteY2" fmla="*/ 0 h 11076854"/>
              <a:gd name="connsiteX3" fmla="*/ 7744084 w 7744084"/>
              <a:gd name="connsiteY3" fmla="*/ 9271869 h 11076854"/>
              <a:gd name="connsiteX4" fmla="*/ 6020036 w 7744084"/>
              <a:gd name="connsiteY4" fmla="*/ 11076854 h 11076854"/>
              <a:gd name="connsiteX0" fmla="*/ 5990612 w 7733944"/>
              <a:gd name="connsiteY0" fmla="*/ 11121108 h 11121108"/>
              <a:gd name="connsiteX1" fmla="*/ 8170 w 7733944"/>
              <a:gd name="connsiteY1" fmla="*/ 4785479 h 11121108"/>
              <a:gd name="connsiteX2" fmla="*/ 4758024 w 7733944"/>
              <a:gd name="connsiteY2" fmla="*/ 44254 h 11121108"/>
              <a:gd name="connsiteX3" fmla="*/ 5523917 w 7733944"/>
              <a:gd name="connsiteY3" fmla="*/ 7645712 h 11121108"/>
              <a:gd name="connsiteX4" fmla="*/ 7714660 w 7733944"/>
              <a:gd name="connsiteY4" fmla="*/ 9316123 h 11121108"/>
              <a:gd name="connsiteX5" fmla="*/ 5990612 w 7733944"/>
              <a:gd name="connsiteY5" fmla="*/ 11121108 h 11121108"/>
              <a:gd name="connsiteX0" fmla="*/ 5990612 w 7733944"/>
              <a:gd name="connsiteY0" fmla="*/ 11121108 h 11121108"/>
              <a:gd name="connsiteX1" fmla="*/ 8170 w 7733944"/>
              <a:gd name="connsiteY1" fmla="*/ 4785479 h 11121108"/>
              <a:gd name="connsiteX2" fmla="*/ 4758024 w 7733944"/>
              <a:gd name="connsiteY2" fmla="*/ 44254 h 11121108"/>
              <a:gd name="connsiteX3" fmla="*/ 5523917 w 7733944"/>
              <a:gd name="connsiteY3" fmla="*/ 7645712 h 11121108"/>
              <a:gd name="connsiteX4" fmla="*/ 7714660 w 7733944"/>
              <a:gd name="connsiteY4" fmla="*/ 9316123 h 11121108"/>
              <a:gd name="connsiteX5" fmla="*/ 5990612 w 7733944"/>
              <a:gd name="connsiteY5" fmla="*/ 11121108 h 11121108"/>
              <a:gd name="connsiteX0" fmla="*/ 5990612 w 7714660"/>
              <a:gd name="connsiteY0" fmla="*/ 11121108 h 11121108"/>
              <a:gd name="connsiteX1" fmla="*/ 8170 w 7714660"/>
              <a:gd name="connsiteY1" fmla="*/ 4785479 h 11121108"/>
              <a:gd name="connsiteX2" fmla="*/ 4758024 w 7714660"/>
              <a:gd name="connsiteY2" fmla="*/ 44254 h 11121108"/>
              <a:gd name="connsiteX3" fmla="*/ 5523917 w 7714660"/>
              <a:gd name="connsiteY3" fmla="*/ 7645712 h 11121108"/>
              <a:gd name="connsiteX4" fmla="*/ 7714660 w 7714660"/>
              <a:gd name="connsiteY4" fmla="*/ 9316123 h 11121108"/>
              <a:gd name="connsiteX5" fmla="*/ 5990612 w 7714660"/>
              <a:gd name="connsiteY5" fmla="*/ 11121108 h 11121108"/>
              <a:gd name="connsiteX0" fmla="*/ 5990612 w 7714660"/>
              <a:gd name="connsiteY0" fmla="*/ 11121108 h 11121108"/>
              <a:gd name="connsiteX1" fmla="*/ 8170 w 7714660"/>
              <a:gd name="connsiteY1" fmla="*/ 4785479 h 11121108"/>
              <a:gd name="connsiteX2" fmla="*/ 4758024 w 7714660"/>
              <a:gd name="connsiteY2" fmla="*/ 44254 h 11121108"/>
              <a:gd name="connsiteX3" fmla="*/ 4643309 w 7714660"/>
              <a:gd name="connsiteY3" fmla="*/ 6930856 h 11121108"/>
              <a:gd name="connsiteX4" fmla="*/ 7714660 w 7714660"/>
              <a:gd name="connsiteY4" fmla="*/ 9316123 h 11121108"/>
              <a:gd name="connsiteX5" fmla="*/ 5990612 w 7714660"/>
              <a:gd name="connsiteY5" fmla="*/ 11121108 h 11121108"/>
              <a:gd name="connsiteX0" fmla="*/ 5990727 w 7714775"/>
              <a:gd name="connsiteY0" fmla="*/ 11178241 h 11178241"/>
              <a:gd name="connsiteX1" fmla="*/ 8285 w 7714775"/>
              <a:gd name="connsiteY1" fmla="*/ 4842612 h 11178241"/>
              <a:gd name="connsiteX2" fmla="*/ 4758139 w 7714775"/>
              <a:gd name="connsiteY2" fmla="*/ 101387 h 11178241"/>
              <a:gd name="connsiteX3" fmla="*/ 7714775 w 7714775"/>
              <a:gd name="connsiteY3" fmla="*/ 9373256 h 11178241"/>
              <a:gd name="connsiteX4" fmla="*/ 5990727 w 7714775"/>
              <a:gd name="connsiteY4" fmla="*/ 11178241 h 11178241"/>
              <a:gd name="connsiteX0" fmla="*/ 5990727 w 7714775"/>
              <a:gd name="connsiteY0" fmla="*/ 11178241 h 11178241"/>
              <a:gd name="connsiteX1" fmla="*/ 8285 w 7714775"/>
              <a:gd name="connsiteY1" fmla="*/ 4842612 h 11178241"/>
              <a:gd name="connsiteX2" fmla="*/ 4758139 w 7714775"/>
              <a:gd name="connsiteY2" fmla="*/ 101387 h 11178241"/>
              <a:gd name="connsiteX3" fmla="*/ 7714775 w 7714775"/>
              <a:gd name="connsiteY3" fmla="*/ 9373256 h 11178241"/>
              <a:gd name="connsiteX4" fmla="*/ 5990727 w 7714775"/>
              <a:gd name="connsiteY4" fmla="*/ 11178241 h 11178241"/>
              <a:gd name="connsiteX0" fmla="*/ 5990727 w 7714775"/>
              <a:gd name="connsiteY0" fmla="*/ 11178241 h 11178241"/>
              <a:gd name="connsiteX1" fmla="*/ 8285 w 7714775"/>
              <a:gd name="connsiteY1" fmla="*/ 4842612 h 11178241"/>
              <a:gd name="connsiteX2" fmla="*/ 4758139 w 7714775"/>
              <a:gd name="connsiteY2" fmla="*/ 101387 h 11178241"/>
              <a:gd name="connsiteX3" fmla="*/ 7714775 w 7714775"/>
              <a:gd name="connsiteY3" fmla="*/ 9373256 h 11178241"/>
              <a:gd name="connsiteX4" fmla="*/ 5990727 w 7714775"/>
              <a:gd name="connsiteY4" fmla="*/ 11178241 h 11178241"/>
              <a:gd name="connsiteX0" fmla="*/ 6006538 w 7730586"/>
              <a:gd name="connsiteY0" fmla="*/ 11076854 h 11076854"/>
              <a:gd name="connsiteX1" fmla="*/ 24096 w 7730586"/>
              <a:gd name="connsiteY1" fmla="*/ 4741225 h 11076854"/>
              <a:gd name="connsiteX2" fmla="*/ 4773950 w 7730586"/>
              <a:gd name="connsiteY2" fmla="*/ 0 h 11076854"/>
              <a:gd name="connsiteX3" fmla="*/ 7730586 w 7730586"/>
              <a:gd name="connsiteY3" fmla="*/ 9271869 h 11076854"/>
              <a:gd name="connsiteX4" fmla="*/ 6006538 w 7730586"/>
              <a:gd name="connsiteY4" fmla="*/ 11076854 h 11076854"/>
              <a:gd name="connsiteX0" fmla="*/ 6364719 w 8088767"/>
              <a:gd name="connsiteY0" fmla="*/ 10501951 h 10501951"/>
              <a:gd name="connsiteX1" fmla="*/ 382277 w 8088767"/>
              <a:gd name="connsiteY1" fmla="*/ 4166322 h 10501951"/>
              <a:gd name="connsiteX2" fmla="*/ 3161823 w 8088767"/>
              <a:gd name="connsiteY2" fmla="*/ 0 h 10501951"/>
              <a:gd name="connsiteX3" fmla="*/ 8088767 w 8088767"/>
              <a:gd name="connsiteY3" fmla="*/ 8696966 h 10501951"/>
              <a:gd name="connsiteX4" fmla="*/ 6364719 w 8088767"/>
              <a:gd name="connsiteY4" fmla="*/ 10501951 h 10501951"/>
              <a:gd name="connsiteX0" fmla="*/ 7179473 w 8903521"/>
              <a:gd name="connsiteY0" fmla="*/ 10501951 h 10501951"/>
              <a:gd name="connsiteX1" fmla="*/ 184884 w 8903521"/>
              <a:gd name="connsiteY1" fmla="*/ 4324627 h 10501951"/>
              <a:gd name="connsiteX2" fmla="*/ 3976577 w 8903521"/>
              <a:gd name="connsiteY2" fmla="*/ 0 h 10501951"/>
              <a:gd name="connsiteX3" fmla="*/ 8903521 w 8903521"/>
              <a:gd name="connsiteY3" fmla="*/ 8696966 h 10501951"/>
              <a:gd name="connsiteX4" fmla="*/ 7179473 w 8903521"/>
              <a:gd name="connsiteY4" fmla="*/ 10501951 h 10501951"/>
              <a:gd name="connsiteX0" fmla="*/ 7070348 w 8794396"/>
              <a:gd name="connsiteY0" fmla="*/ 10501951 h 10501951"/>
              <a:gd name="connsiteX1" fmla="*/ 75759 w 8794396"/>
              <a:gd name="connsiteY1" fmla="*/ 4324627 h 10501951"/>
              <a:gd name="connsiteX2" fmla="*/ 3867452 w 8794396"/>
              <a:gd name="connsiteY2" fmla="*/ 0 h 10501951"/>
              <a:gd name="connsiteX3" fmla="*/ 8794396 w 8794396"/>
              <a:gd name="connsiteY3" fmla="*/ 8696966 h 10501951"/>
              <a:gd name="connsiteX4" fmla="*/ 7070348 w 8794396"/>
              <a:gd name="connsiteY4" fmla="*/ 10501951 h 10501951"/>
              <a:gd name="connsiteX0" fmla="*/ 7181036 w 8905084"/>
              <a:gd name="connsiteY0" fmla="*/ 10788825 h 10788825"/>
              <a:gd name="connsiteX1" fmla="*/ 186447 w 8905084"/>
              <a:gd name="connsiteY1" fmla="*/ 4611501 h 10788825"/>
              <a:gd name="connsiteX2" fmla="*/ 3969742 w 8905084"/>
              <a:gd name="connsiteY2" fmla="*/ 0 h 10788825"/>
              <a:gd name="connsiteX3" fmla="*/ 8905084 w 8905084"/>
              <a:gd name="connsiteY3" fmla="*/ 8983840 h 10788825"/>
              <a:gd name="connsiteX4" fmla="*/ 7181036 w 8905084"/>
              <a:gd name="connsiteY4" fmla="*/ 10788825 h 10788825"/>
              <a:gd name="connsiteX0" fmla="*/ 7181036 w 8905084"/>
              <a:gd name="connsiteY0" fmla="*/ 10788825 h 10788825"/>
              <a:gd name="connsiteX1" fmla="*/ 186447 w 8905084"/>
              <a:gd name="connsiteY1" fmla="*/ 4611501 h 10788825"/>
              <a:gd name="connsiteX2" fmla="*/ 3969742 w 8905084"/>
              <a:gd name="connsiteY2" fmla="*/ 0 h 10788825"/>
              <a:gd name="connsiteX3" fmla="*/ 8905084 w 8905084"/>
              <a:gd name="connsiteY3" fmla="*/ 8983840 h 10788825"/>
              <a:gd name="connsiteX4" fmla="*/ 7181036 w 8905084"/>
              <a:gd name="connsiteY4" fmla="*/ 10788825 h 10788825"/>
              <a:gd name="connsiteX0" fmla="*/ 5947245 w 7671293"/>
              <a:gd name="connsiteY0" fmla="*/ 10788825 h 10788825"/>
              <a:gd name="connsiteX1" fmla="*/ 2735951 w 7671293"/>
              <a:gd name="connsiteY1" fmla="*/ 0 h 10788825"/>
              <a:gd name="connsiteX2" fmla="*/ 7671293 w 7671293"/>
              <a:gd name="connsiteY2" fmla="*/ 8983840 h 10788825"/>
              <a:gd name="connsiteX3" fmla="*/ 5947245 w 7671293"/>
              <a:gd name="connsiteY3" fmla="*/ 10788825 h 10788825"/>
              <a:gd name="connsiteX0" fmla="*/ 5947245 w 7671293"/>
              <a:gd name="connsiteY0" fmla="*/ 10788825 h 10788825"/>
              <a:gd name="connsiteX1" fmla="*/ 2735951 w 7671293"/>
              <a:gd name="connsiteY1" fmla="*/ 0 h 10788825"/>
              <a:gd name="connsiteX2" fmla="*/ 7671293 w 7671293"/>
              <a:gd name="connsiteY2" fmla="*/ 8983840 h 10788825"/>
              <a:gd name="connsiteX3" fmla="*/ 5947245 w 7671293"/>
              <a:gd name="connsiteY3" fmla="*/ 10788825 h 10788825"/>
              <a:gd name="connsiteX0" fmla="*/ 6951566 w 8675614"/>
              <a:gd name="connsiteY0" fmla="*/ 10788825 h 10788825"/>
              <a:gd name="connsiteX1" fmla="*/ 3740272 w 8675614"/>
              <a:gd name="connsiteY1" fmla="*/ 0 h 10788825"/>
              <a:gd name="connsiteX2" fmla="*/ 8675614 w 8675614"/>
              <a:gd name="connsiteY2" fmla="*/ 8983840 h 10788825"/>
              <a:gd name="connsiteX3" fmla="*/ 6951566 w 8675614"/>
              <a:gd name="connsiteY3" fmla="*/ 10788825 h 10788825"/>
              <a:gd name="connsiteX0" fmla="*/ 7400649 w 9124697"/>
              <a:gd name="connsiteY0" fmla="*/ 10788825 h 10788825"/>
              <a:gd name="connsiteX1" fmla="*/ 4189355 w 9124697"/>
              <a:gd name="connsiteY1" fmla="*/ 0 h 10788825"/>
              <a:gd name="connsiteX2" fmla="*/ 9124697 w 9124697"/>
              <a:gd name="connsiteY2" fmla="*/ 8983840 h 10788825"/>
              <a:gd name="connsiteX3" fmla="*/ 7400649 w 9124697"/>
              <a:gd name="connsiteY3" fmla="*/ 10788825 h 10788825"/>
              <a:gd name="connsiteX0" fmla="*/ 7240916 w 8964964"/>
              <a:gd name="connsiteY0" fmla="*/ 11106891 h 11106891"/>
              <a:gd name="connsiteX1" fmla="*/ 4293806 w 8964964"/>
              <a:gd name="connsiteY1" fmla="*/ 0 h 11106891"/>
              <a:gd name="connsiteX2" fmla="*/ 8964964 w 8964964"/>
              <a:gd name="connsiteY2" fmla="*/ 9301906 h 11106891"/>
              <a:gd name="connsiteX3" fmla="*/ 7240916 w 8964964"/>
              <a:gd name="connsiteY3" fmla="*/ 11106891 h 11106891"/>
              <a:gd name="connsiteX0" fmla="*/ 7332125 w 9056173"/>
              <a:gd name="connsiteY0" fmla="*/ 10973781 h 10973781"/>
              <a:gd name="connsiteX1" fmla="*/ 4233493 w 9056173"/>
              <a:gd name="connsiteY1" fmla="*/ 0 h 10973781"/>
              <a:gd name="connsiteX2" fmla="*/ 9056173 w 9056173"/>
              <a:gd name="connsiteY2" fmla="*/ 9168796 h 10973781"/>
              <a:gd name="connsiteX3" fmla="*/ 7332125 w 9056173"/>
              <a:gd name="connsiteY3" fmla="*/ 10973781 h 10973781"/>
              <a:gd name="connsiteX0" fmla="*/ 7526373 w 9250421"/>
              <a:gd name="connsiteY0" fmla="*/ 10800508 h 10800508"/>
              <a:gd name="connsiteX1" fmla="*/ 4110875 w 9250421"/>
              <a:gd name="connsiteY1" fmla="*/ 0 h 10800508"/>
              <a:gd name="connsiteX2" fmla="*/ 9250421 w 9250421"/>
              <a:gd name="connsiteY2" fmla="*/ 8995523 h 10800508"/>
              <a:gd name="connsiteX3" fmla="*/ 7526373 w 9250421"/>
              <a:gd name="connsiteY3" fmla="*/ 10800508 h 10800508"/>
              <a:gd name="connsiteX0" fmla="*/ 7526373 w 9250421"/>
              <a:gd name="connsiteY0" fmla="*/ 10800508 h 10800508"/>
              <a:gd name="connsiteX1" fmla="*/ 4110875 w 9250421"/>
              <a:gd name="connsiteY1" fmla="*/ 0 h 10800508"/>
              <a:gd name="connsiteX2" fmla="*/ 9250421 w 9250421"/>
              <a:gd name="connsiteY2" fmla="*/ 8995523 h 10800508"/>
              <a:gd name="connsiteX3" fmla="*/ 7526373 w 9250421"/>
              <a:gd name="connsiteY3" fmla="*/ 10800508 h 10800508"/>
              <a:gd name="connsiteX0" fmla="*/ 7339339 w 9063387"/>
              <a:gd name="connsiteY0" fmla="*/ 10800508 h 10800508"/>
              <a:gd name="connsiteX1" fmla="*/ 3923841 w 9063387"/>
              <a:gd name="connsiteY1" fmla="*/ 0 h 10800508"/>
              <a:gd name="connsiteX2" fmla="*/ 9063387 w 9063387"/>
              <a:gd name="connsiteY2" fmla="*/ 8995523 h 10800508"/>
              <a:gd name="connsiteX3" fmla="*/ 7339339 w 9063387"/>
              <a:gd name="connsiteY3" fmla="*/ 10800508 h 10800508"/>
              <a:gd name="connsiteX0" fmla="*/ 7339339 w 9063387"/>
              <a:gd name="connsiteY0" fmla="*/ 10800508 h 10800508"/>
              <a:gd name="connsiteX1" fmla="*/ 3923841 w 9063387"/>
              <a:gd name="connsiteY1" fmla="*/ 0 h 10800508"/>
              <a:gd name="connsiteX2" fmla="*/ 9063387 w 9063387"/>
              <a:gd name="connsiteY2" fmla="*/ 8995523 h 10800508"/>
              <a:gd name="connsiteX3" fmla="*/ 7339339 w 9063387"/>
              <a:gd name="connsiteY3" fmla="*/ 10800508 h 10800508"/>
              <a:gd name="connsiteX0" fmla="*/ 7687097 w 9411145"/>
              <a:gd name="connsiteY0" fmla="*/ 10457901 h 10457901"/>
              <a:gd name="connsiteX1" fmla="*/ 3717164 w 9411145"/>
              <a:gd name="connsiteY1" fmla="*/ 0 h 10457901"/>
              <a:gd name="connsiteX2" fmla="*/ 9411145 w 9411145"/>
              <a:gd name="connsiteY2" fmla="*/ 8652916 h 10457901"/>
              <a:gd name="connsiteX3" fmla="*/ 7687097 w 9411145"/>
              <a:gd name="connsiteY3" fmla="*/ 10457901 h 10457901"/>
              <a:gd name="connsiteX0" fmla="*/ 7687097 w 9411145"/>
              <a:gd name="connsiteY0" fmla="*/ 10457901 h 10457901"/>
              <a:gd name="connsiteX1" fmla="*/ 3717164 w 9411145"/>
              <a:gd name="connsiteY1" fmla="*/ 0 h 10457901"/>
              <a:gd name="connsiteX2" fmla="*/ 9411145 w 9411145"/>
              <a:gd name="connsiteY2" fmla="*/ 8652916 h 10457901"/>
              <a:gd name="connsiteX3" fmla="*/ 7687097 w 9411145"/>
              <a:gd name="connsiteY3" fmla="*/ 10457901 h 10457901"/>
              <a:gd name="connsiteX0" fmla="*/ 7172568 w 8896616"/>
              <a:gd name="connsiteY0" fmla="*/ 10457901 h 10457901"/>
              <a:gd name="connsiteX1" fmla="*/ 3202635 w 8896616"/>
              <a:gd name="connsiteY1" fmla="*/ 0 h 10457901"/>
              <a:gd name="connsiteX2" fmla="*/ 8896616 w 8896616"/>
              <a:gd name="connsiteY2" fmla="*/ 8652916 h 10457901"/>
              <a:gd name="connsiteX3" fmla="*/ 7172568 w 8896616"/>
              <a:gd name="connsiteY3" fmla="*/ 10457901 h 10457901"/>
              <a:gd name="connsiteX0" fmla="*/ 7154988 w 8879036"/>
              <a:gd name="connsiteY0" fmla="*/ 10284554 h 10284554"/>
              <a:gd name="connsiteX1" fmla="*/ 3213300 w 8879036"/>
              <a:gd name="connsiteY1" fmla="*/ 0 h 10284554"/>
              <a:gd name="connsiteX2" fmla="*/ 8879036 w 8879036"/>
              <a:gd name="connsiteY2" fmla="*/ 8479569 h 10284554"/>
              <a:gd name="connsiteX3" fmla="*/ 7154988 w 8879036"/>
              <a:gd name="connsiteY3" fmla="*/ 10284554 h 10284554"/>
              <a:gd name="connsiteX0" fmla="*/ 7487302 w 9211350"/>
              <a:gd name="connsiteY0" fmla="*/ 10284554 h 10284554"/>
              <a:gd name="connsiteX1" fmla="*/ 3545614 w 9211350"/>
              <a:gd name="connsiteY1" fmla="*/ 0 h 10284554"/>
              <a:gd name="connsiteX2" fmla="*/ 9211350 w 9211350"/>
              <a:gd name="connsiteY2" fmla="*/ 8479569 h 10284554"/>
              <a:gd name="connsiteX3" fmla="*/ 7487302 w 9211350"/>
              <a:gd name="connsiteY3" fmla="*/ 10284554 h 10284554"/>
              <a:gd name="connsiteX0" fmla="*/ 7487302 w 9211350"/>
              <a:gd name="connsiteY0" fmla="*/ 10284554 h 10284554"/>
              <a:gd name="connsiteX1" fmla="*/ 3545614 w 9211350"/>
              <a:gd name="connsiteY1" fmla="*/ 0 h 10284554"/>
              <a:gd name="connsiteX2" fmla="*/ 9211350 w 9211350"/>
              <a:gd name="connsiteY2" fmla="*/ 8479569 h 10284554"/>
              <a:gd name="connsiteX3" fmla="*/ 7487302 w 9211350"/>
              <a:gd name="connsiteY3" fmla="*/ 10284554 h 10284554"/>
              <a:gd name="connsiteX0" fmla="*/ 7487302 w 9211350"/>
              <a:gd name="connsiteY0" fmla="*/ 10284554 h 10284554"/>
              <a:gd name="connsiteX1" fmla="*/ 3545614 w 9211350"/>
              <a:gd name="connsiteY1" fmla="*/ 0 h 10284554"/>
              <a:gd name="connsiteX2" fmla="*/ 9211350 w 9211350"/>
              <a:gd name="connsiteY2" fmla="*/ 8479569 h 10284554"/>
              <a:gd name="connsiteX3" fmla="*/ 7487302 w 9211350"/>
              <a:gd name="connsiteY3" fmla="*/ 10284554 h 10284554"/>
              <a:gd name="connsiteX0" fmla="*/ 7061484 w 8785532"/>
              <a:gd name="connsiteY0" fmla="*/ 10284554 h 10284554"/>
              <a:gd name="connsiteX1" fmla="*/ 3119796 w 8785532"/>
              <a:gd name="connsiteY1" fmla="*/ 0 h 10284554"/>
              <a:gd name="connsiteX2" fmla="*/ 8785532 w 8785532"/>
              <a:gd name="connsiteY2" fmla="*/ 8479569 h 10284554"/>
              <a:gd name="connsiteX3" fmla="*/ 7061484 w 8785532"/>
              <a:gd name="connsiteY3" fmla="*/ 10284554 h 10284554"/>
              <a:gd name="connsiteX0" fmla="*/ 7346904 w 9070952"/>
              <a:gd name="connsiteY0" fmla="*/ 10284554 h 10284554"/>
              <a:gd name="connsiteX1" fmla="*/ 3405216 w 9070952"/>
              <a:gd name="connsiteY1" fmla="*/ 0 h 10284554"/>
              <a:gd name="connsiteX2" fmla="*/ 9070952 w 9070952"/>
              <a:gd name="connsiteY2" fmla="*/ 8479569 h 10284554"/>
              <a:gd name="connsiteX3" fmla="*/ 7346904 w 9070952"/>
              <a:gd name="connsiteY3" fmla="*/ 10284554 h 10284554"/>
              <a:gd name="connsiteX0" fmla="*/ 7920401 w 8831727"/>
              <a:gd name="connsiteY0" fmla="*/ 10891141 h 10891141"/>
              <a:gd name="connsiteX1" fmla="*/ 3165991 w 8831727"/>
              <a:gd name="connsiteY1" fmla="*/ 0 h 10891141"/>
              <a:gd name="connsiteX2" fmla="*/ 8831727 w 8831727"/>
              <a:gd name="connsiteY2" fmla="*/ 8479569 h 10891141"/>
              <a:gd name="connsiteX3" fmla="*/ 7920401 w 8831727"/>
              <a:gd name="connsiteY3" fmla="*/ 10891141 h 10891141"/>
              <a:gd name="connsiteX0" fmla="*/ 7970645 w 8881971"/>
              <a:gd name="connsiteY0" fmla="*/ 10891141 h 10891141"/>
              <a:gd name="connsiteX1" fmla="*/ 3216235 w 8881971"/>
              <a:gd name="connsiteY1" fmla="*/ 0 h 10891141"/>
              <a:gd name="connsiteX2" fmla="*/ 8881971 w 8881971"/>
              <a:gd name="connsiteY2" fmla="*/ 8479569 h 10891141"/>
              <a:gd name="connsiteX3" fmla="*/ 7970645 w 8881971"/>
              <a:gd name="connsiteY3" fmla="*/ 10891141 h 10891141"/>
              <a:gd name="connsiteX0" fmla="*/ 7971177 w 8882503"/>
              <a:gd name="connsiteY0" fmla="*/ 10780064 h 10780064"/>
              <a:gd name="connsiteX1" fmla="*/ 3216024 w 8882503"/>
              <a:gd name="connsiteY1" fmla="*/ 0 h 10780064"/>
              <a:gd name="connsiteX2" fmla="*/ 8882503 w 8882503"/>
              <a:gd name="connsiteY2" fmla="*/ 8368492 h 10780064"/>
              <a:gd name="connsiteX3" fmla="*/ 7971177 w 8882503"/>
              <a:gd name="connsiteY3" fmla="*/ 10780064 h 10780064"/>
              <a:gd name="connsiteX0" fmla="*/ 8030657 w 8941983"/>
              <a:gd name="connsiteY0" fmla="*/ 10780064 h 10780064"/>
              <a:gd name="connsiteX1" fmla="*/ 3275504 w 8941983"/>
              <a:gd name="connsiteY1" fmla="*/ 0 h 10780064"/>
              <a:gd name="connsiteX2" fmla="*/ 8941983 w 8941983"/>
              <a:gd name="connsiteY2" fmla="*/ 8368492 h 10780064"/>
              <a:gd name="connsiteX3" fmla="*/ 8030657 w 8941983"/>
              <a:gd name="connsiteY3" fmla="*/ 10780064 h 10780064"/>
              <a:gd name="connsiteX0" fmla="*/ 8030657 w 8941983"/>
              <a:gd name="connsiteY0" fmla="*/ 10780064 h 10780064"/>
              <a:gd name="connsiteX1" fmla="*/ 3275504 w 8941983"/>
              <a:gd name="connsiteY1" fmla="*/ 0 h 10780064"/>
              <a:gd name="connsiteX2" fmla="*/ 8941983 w 8941983"/>
              <a:gd name="connsiteY2" fmla="*/ 8368492 h 10780064"/>
              <a:gd name="connsiteX3" fmla="*/ 8030657 w 8941983"/>
              <a:gd name="connsiteY3" fmla="*/ 10780064 h 10780064"/>
              <a:gd name="connsiteX0" fmla="*/ 8636710 w 8720202"/>
              <a:gd name="connsiteY0" fmla="*/ 10592841 h 10592841"/>
              <a:gd name="connsiteX1" fmla="*/ 3053723 w 8720202"/>
              <a:gd name="connsiteY1" fmla="*/ 0 h 10592841"/>
              <a:gd name="connsiteX2" fmla="*/ 8720202 w 8720202"/>
              <a:gd name="connsiteY2" fmla="*/ 8368492 h 10592841"/>
              <a:gd name="connsiteX3" fmla="*/ 8636710 w 8720202"/>
              <a:gd name="connsiteY3" fmla="*/ 10592841 h 10592841"/>
              <a:gd name="connsiteX0" fmla="*/ 8992814 w 9076306"/>
              <a:gd name="connsiteY0" fmla="*/ 10592841 h 10592841"/>
              <a:gd name="connsiteX1" fmla="*/ 3409827 w 9076306"/>
              <a:gd name="connsiteY1" fmla="*/ 0 h 10592841"/>
              <a:gd name="connsiteX2" fmla="*/ 9076306 w 9076306"/>
              <a:gd name="connsiteY2" fmla="*/ 8368492 h 10592841"/>
              <a:gd name="connsiteX3" fmla="*/ 8992814 w 9076306"/>
              <a:gd name="connsiteY3" fmla="*/ 10592841 h 10592841"/>
              <a:gd name="connsiteX0" fmla="*/ 8969466 w 9086076"/>
              <a:gd name="connsiteY0" fmla="*/ 10171161 h 10171161"/>
              <a:gd name="connsiteX1" fmla="*/ 3419597 w 9086076"/>
              <a:gd name="connsiteY1" fmla="*/ 0 h 10171161"/>
              <a:gd name="connsiteX2" fmla="*/ 9086076 w 9086076"/>
              <a:gd name="connsiteY2" fmla="*/ 8368492 h 10171161"/>
              <a:gd name="connsiteX3" fmla="*/ 8969466 w 9086076"/>
              <a:gd name="connsiteY3" fmla="*/ 10171161 h 10171161"/>
              <a:gd name="connsiteX0" fmla="*/ 8969466 w 9078974"/>
              <a:gd name="connsiteY0" fmla="*/ 10171161 h 10171161"/>
              <a:gd name="connsiteX1" fmla="*/ 3419597 w 9078974"/>
              <a:gd name="connsiteY1" fmla="*/ 0 h 10171161"/>
              <a:gd name="connsiteX2" fmla="*/ 9078974 w 9078974"/>
              <a:gd name="connsiteY2" fmla="*/ 8453390 h 10171161"/>
              <a:gd name="connsiteX3" fmla="*/ 8969466 w 9078974"/>
              <a:gd name="connsiteY3" fmla="*/ 10171161 h 10171161"/>
              <a:gd name="connsiteX0" fmla="*/ 8968650 w 9079316"/>
              <a:gd name="connsiteY0" fmla="*/ 9367440 h 9367440"/>
              <a:gd name="connsiteX1" fmla="*/ 3419939 w 9079316"/>
              <a:gd name="connsiteY1" fmla="*/ 0 h 9367440"/>
              <a:gd name="connsiteX2" fmla="*/ 9079316 w 9079316"/>
              <a:gd name="connsiteY2" fmla="*/ 8453390 h 9367440"/>
              <a:gd name="connsiteX3" fmla="*/ 8968650 w 9079316"/>
              <a:gd name="connsiteY3" fmla="*/ 9367440 h 9367440"/>
              <a:gd name="connsiteX0" fmla="*/ 8995961 w 9067893"/>
              <a:gd name="connsiteY0" fmla="*/ 9926377 h 9926377"/>
              <a:gd name="connsiteX1" fmla="*/ 3408516 w 9067893"/>
              <a:gd name="connsiteY1" fmla="*/ 0 h 9926377"/>
              <a:gd name="connsiteX2" fmla="*/ 9067893 w 9067893"/>
              <a:gd name="connsiteY2" fmla="*/ 8453390 h 9926377"/>
              <a:gd name="connsiteX3" fmla="*/ 8995961 w 9067893"/>
              <a:gd name="connsiteY3" fmla="*/ 9926377 h 9926377"/>
              <a:gd name="connsiteX0" fmla="*/ 8978428 w 9075217"/>
              <a:gd name="connsiteY0" fmla="*/ 10223519 h 10223519"/>
              <a:gd name="connsiteX1" fmla="*/ 3415840 w 9075217"/>
              <a:gd name="connsiteY1" fmla="*/ 0 h 10223519"/>
              <a:gd name="connsiteX2" fmla="*/ 9075217 w 9075217"/>
              <a:gd name="connsiteY2" fmla="*/ 8453390 h 10223519"/>
              <a:gd name="connsiteX3" fmla="*/ 8978428 w 9075217"/>
              <a:gd name="connsiteY3" fmla="*/ 10223519 h 10223519"/>
              <a:gd name="connsiteX0" fmla="*/ 8998354 w 9066897"/>
              <a:gd name="connsiteY0" fmla="*/ 10396866 h 10396866"/>
              <a:gd name="connsiteX1" fmla="*/ 3407520 w 9066897"/>
              <a:gd name="connsiteY1" fmla="*/ 0 h 10396866"/>
              <a:gd name="connsiteX2" fmla="*/ 9066897 w 9066897"/>
              <a:gd name="connsiteY2" fmla="*/ 8453390 h 10396866"/>
              <a:gd name="connsiteX3" fmla="*/ 8998354 w 9066897"/>
              <a:gd name="connsiteY3" fmla="*/ 10396866 h 10396866"/>
              <a:gd name="connsiteX0" fmla="*/ 8998354 w 9064832"/>
              <a:gd name="connsiteY0" fmla="*/ 10396866 h 10396866"/>
              <a:gd name="connsiteX1" fmla="*/ 3407520 w 9064832"/>
              <a:gd name="connsiteY1" fmla="*/ 0 h 10396866"/>
              <a:gd name="connsiteX2" fmla="*/ 9064832 w 9064832"/>
              <a:gd name="connsiteY2" fmla="*/ 8273685 h 10396866"/>
              <a:gd name="connsiteX3" fmla="*/ 8998354 w 9064832"/>
              <a:gd name="connsiteY3" fmla="*/ 10396866 h 10396866"/>
            </a:gdLst>
            <a:ahLst/>
            <a:cxnLst>
              <a:cxn ang="0">
                <a:pos x="connsiteX0" y="connsiteY0"/>
              </a:cxn>
              <a:cxn ang="0">
                <a:pos x="connsiteX1" y="connsiteY1"/>
              </a:cxn>
              <a:cxn ang="0">
                <a:pos x="connsiteX2" y="connsiteY2"/>
              </a:cxn>
              <a:cxn ang="0">
                <a:pos x="connsiteX3" y="connsiteY3"/>
              </a:cxn>
            </a:cxnLst>
            <a:rect l="l" t="t" r="r" b="b"/>
            <a:pathLst>
              <a:path w="9064832" h="10396866">
                <a:moveTo>
                  <a:pt x="8998354" y="10396866"/>
                </a:moveTo>
                <a:cubicBezTo>
                  <a:pt x="263336" y="8361379"/>
                  <a:pt x="-3116380" y="2596740"/>
                  <a:pt x="3407520" y="0"/>
                </a:cubicBezTo>
                <a:cubicBezTo>
                  <a:pt x="-1796413" y="4137970"/>
                  <a:pt x="5416261" y="7832244"/>
                  <a:pt x="9064832" y="8273685"/>
                </a:cubicBezTo>
                <a:lnTo>
                  <a:pt x="8998354" y="10396866"/>
                </a:lnTo>
                <a:close/>
              </a:path>
            </a:pathLst>
          </a:custGeom>
          <a:gradFill flip="none" rotWithShape="1">
            <a:gsLst>
              <a:gs pos="7000">
                <a:schemeClr val="bg1">
                  <a:alpha val="0"/>
                </a:schemeClr>
              </a:gs>
              <a:gs pos="37000">
                <a:srgbClr val="7DB9FE"/>
              </a:gs>
              <a:gs pos="86000">
                <a:schemeClr val="bg1">
                  <a:alpha val="0"/>
                </a:schemeClr>
              </a:gs>
              <a:gs pos="0">
                <a:schemeClr val="bg1">
                  <a:alpha val="0"/>
                </a:schemeClr>
              </a:gs>
              <a:gs pos="45000">
                <a:srgbClr val="76AADA"/>
              </a:gs>
              <a:gs pos="100000">
                <a:schemeClr val="bg1">
                  <a:alpha val="0"/>
                </a:schemeClr>
              </a:gs>
            </a:gsLst>
            <a:lin ang="426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18"/>
          <p:cNvGrpSpPr/>
          <p:nvPr/>
        </p:nvGrpSpPr>
        <p:grpSpPr>
          <a:xfrm>
            <a:off x="1752600" y="3989446"/>
            <a:ext cx="5667609" cy="2868554"/>
            <a:chOff x="1024848" y="14104589"/>
            <a:chExt cx="6854496" cy="3592948"/>
          </a:xfrm>
        </p:grpSpPr>
        <p:sp>
          <p:nvSpPr>
            <p:cNvPr id="25" name="Up Arrow 24"/>
            <p:cNvSpPr/>
            <p:nvPr/>
          </p:nvSpPr>
          <p:spPr>
            <a:xfrm>
              <a:off x="1024848" y="14104589"/>
              <a:ext cx="6854496" cy="3185241"/>
            </a:xfrm>
            <a:prstGeom prst="upArrow">
              <a:avLst>
                <a:gd name="adj1" fmla="val 65895"/>
                <a:gd name="adj2" fmla="val 72875"/>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 descr="http://zappenglish.com/wp-content/uploads/2012/12/3.19_Colloquial_English_Age_Stages-1024x77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9116"/>
            <a:stretch/>
          </p:blipFill>
          <p:spPr bwMode="auto">
            <a:xfrm>
              <a:off x="3079361" y="15872367"/>
              <a:ext cx="3384697" cy="182517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6858" y="15656520"/>
              <a:ext cx="1483693" cy="1483693"/>
            </a:xfrm>
            <a:prstGeom prst="rect">
              <a:avLst/>
            </a:prstGeom>
          </p:spPr>
        </p:pic>
        <p:grpSp>
          <p:nvGrpSpPr>
            <p:cNvPr id="28" name="Group 27"/>
            <p:cNvGrpSpPr/>
            <p:nvPr/>
          </p:nvGrpSpPr>
          <p:grpSpPr>
            <a:xfrm>
              <a:off x="1738927" y="16265969"/>
              <a:ext cx="1121979" cy="1145355"/>
              <a:chOff x="3184454" y="1993556"/>
              <a:chExt cx="869809" cy="952897"/>
            </a:xfrm>
          </p:grpSpPr>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8380" y="1993556"/>
                <a:ext cx="415883" cy="952897"/>
              </a:xfrm>
              <a:prstGeom prst="rect">
                <a:avLst/>
              </a:prstGeom>
            </p:spPr>
          </p:pic>
          <p:pic>
            <p:nvPicPr>
              <p:cNvPr id="31" name="Pictur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84454" y="1993556"/>
                <a:ext cx="419005" cy="952897"/>
              </a:xfrm>
              <a:prstGeom prst="rect">
                <a:avLst/>
              </a:prstGeom>
            </p:spPr>
          </p:pic>
        </p:grpSp>
        <p:pic>
          <p:nvPicPr>
            <p:cNvPr id="29" name="Picture 4" descr="http://images.clipartpanda.com/grain-clipart-9i4pKq9i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00978" y="15418042"/>
              <a:ext cx="1541259" cy="2221793"/>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84477" y="756538"/>
            <a:ext cx="4340723" cy="3392129"/>
          </a:xfrm>
          <a:prstGeom prst="rect">
            <a:avLst/>
          </a:prstGeom>
        </p:spPr>
      </p:pic>
      <p:sp>
        <p:nvSpPr>
          <p:cNvPr id="21" name="TextBox 20"/>
          <p:cNvSpPr txBox="1"/>
          <p:nvPr/>
        </p:nvSpPr>
        <p:spPr>
          <a:xfrm>
            <a:off x="2390282" y="4903635"/>
            <a:ext cx="4392243" cy="707886"/>
          </a:xfrm>
          <a:prstGeom prst="rect">
            <a:avLst/>
          </a:prstGeom>
          <a:noFill/>
        </p:spPr>
        <p:txBody>
          <a:bodyPr wrap="square" rtlCol="0">
            <a:spAutoFit/>
          </a:bodyPr>
          <a:lstStyle/>
          <a:p>
            <a:pPr algn="ctr"/>
            <a:r>
              <a:rPr lang="en-US" sz="2000" dirty="0" smtClean="0">
                <a:solidFill>
                  <a:schemeClr val="bg2">
                    <a:lumMod val="50000"/>
                  </a:schemeClr>
                </a:solidFill>
              </a:rPr>
              <a:t>Socioeconomic</a:t>
            </a:r>
          </a:p>
          <a:p>
            <a:pPr algn="ctr"/>
            <a:r>
              <a:rPr lang="en-US" sz="2000" dirty="0" smtClean="0">
                <a:solidFill>
                  <a:schemeClr val="bg2">
                    <a:lumMod val="50000"/>
                  </a:schemeClr>
                </a:solidFill>
              </a:rPr>
              <a:t>Data</a:t>
            </a:r>
            <a:endParaRPr lang="en-US" sz="2000" dirty="0">
              <a:solidFill>
                <a:schemeClr val="bg2">
                  <a:lumMod val="50000"/>
                </a:schemeClr>
              </a:solidFill>
            </a:endParaRPr>
          </a:p>
        </p:txBody>
      </p:sp>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74696" y="1185512"/>
            <a:ext cx="4149389" cy="3910976"/>
          </a:xfrm>
          <a:prstGeom prst="rect">
            <a:avLst/>
          </a:prstGeom>
        </p:spPr>
      </p:pic>
      <p:sp>
        <p:nvSpPr>
          <p:cNvPr id="23" name="TextBox 22"/>
          <p:cNvSpPr txBox="1"/>
          <p:nvPr/>
        </p:nvSpPr>
        <p:spPr>
          <a:xfrm>
            <a:off x="674088" y="1706458"/>
            <a:ext cx="2777277" cy="707886"/>
          </a:xfrm>
          <a:prstGeom prst="rect">
            <a:avLst/>
          </a:prstGeom>
          <a:noFill/>
        </p:spPr>
        <p:txBody>
          <a:bodyPr wrap="square" rtlCol="0">
            <a:spAutoFit/>
          </a:bodyPr>
          <a:lstStyle/>
          <a:p>
            <a:pPr algn="ctr"/>
            <a:r>
              <a:rPr lang="en-US" sz="2000" dirty="0" smtClean="0">
                <a:solidFill>
                  <a:schemeClr val="bg2">
                    <a:lumMod val="50000"/>
                  </a:schemeClr>
                </a:solidFill>
              </a:rPr>
              <a:t>NASA Earth</a:t>
            </a:r>
          </a:p>
          <a:p>
            <a:pPr algn="ctr"/>
            <a:r>
              <a:rPr lang="en-US" sz="2000" dirty="0">
                <a:solidFill>
                  <a:schemeClr val="bg2">
                    <a:lumMod val="50000"/>
                  </a:schemeClr>
                </a:solidFill>
              </a:rPr>
              <a:t>O</a:t>
            </a:r>
            <a:r>
              <a:rPr lang="en-US" sz="2000" dirty="0" smtClean="0">
                <a:solidFill>
                  <a:schemeClr val="bg2">
                    <a:lumMod val="50000"/>
                  </a:schemeClr>
                </a:solidFill>
              </a:rPr>
              <a:t>bservations</a:t>
            </a:r>
            <a:endParaRPr lang="en-US" sz="2000" dirty="0">
              <a:solidFill>
                <a:schemeClr val="bg2">
                  <a:lumMod val="50000"/>
                </a:schemeClr>
              </a:solidFill>
            </a:endParaRPr>
          </a:p>
        </p:txBody>
      </p:sp>
      <p:sp>
        <p:nvSpPr>
          <p:cNvPr id="24" name="TextBox 23"/>
          <p:cNvSpPr txBox="1"/>
          <p:nvPr/>
        </p:nvSpPr>
        <p:spPr>
          <a:xfrm>
            <a:off x="6781841" y="584093"/>
            <a:ext cx="2254133" cy="707886"/>
          </a:xfrm>
          <a:prstGeom prst="rect">
            <a:avLst/>
          </a:prstGeom>
          <a:noFill/>
        </p:spPr>
        <p:txBody>
          <a:bodyPr wrap="square" rtlCol="0">
            <a:spAutoFit/>
          </a:bodyPr>
          <a:lstStyle/>
          <a:p>
            <a:pPr algn="ctr"/>
            <a:r>
              <a:rPr lang="en-US" sz="2000" dirty="0" smtClean="0">
                <a:solidFill>
                  <a:schemeClr val="bg2">
                    <a:lumMod val="50000"/>
                  </a:schemeClr>
                </a:solidFill>
              </a:rPr>
              <a:t>Stress and Shock Indices</a:t>
            </a:r>
            <a:endParaRPr lang="en-US" sz="2000" dirty="0">
              <a:solidFill>
                <a:schemeClr val="bg2">
                  <a:lumMod val="50000"/>
                </a:schemeClr>
              </a:solidFill>
            </a:endParaRPr>
          </a:p>
        </p:txBody>
      </p:sp>
    </p:spTree>
    <p:extLst>
      <p:ext uri="{BB962C8B-B14F-4D97-AF65-F5344CB8AC3E}">
        <p14:creationId xmlns:p14="http://schemas.microsoft.com/office/powerpoint/2010/main" val="27449425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1314" y="431027"/>
            <a:ext cx="10071529" cy="479425"/>
          </a:xfrm>
        </p:spPr>
        <p:txBody>
          <a:bodyPr/>
          <a:lstStyle/>
          <a:p>
            <a:r>
              <a:rPr lang="en-US" dirty="0" smtClean="0"/>
              <a:t>Results </a:t>
            </a:r>
            <a:endParaRPr lang="en-US" dirty="0"/>
          </a:p>
        </p:txBody>
      </p:sp>
      <p:sp>
        <p:nvSpPr>
          <p:cNvPr id="4" name="TextBox 3"/>
          <p:cNvSpPr txBox="1"/>
          <p:nvPr/>
        </p:nvSpPr>
        <p:spPr>
          <a:xfrm>
            <a:off x="1225754" y="1304683"/>
            <a:ext cx="4105276" cy="1200329"/>
          </a:xfrm>
          <a:prstGeom prst="rect">
            <a:avLst/>
          </a:prstGeom>
          <a:noFill/>
        </p:spPr>
        <p:txBody>
          <a:bodyPr wrap="square" rtlCol="0">
            <a:spAutoFit/>
          </a:bodyPr>
          <a:lstStyle/>
          <a:p>
            <a:r>
              <a:rPr lang="en-US" sz="2400" dirty="0" smtClean="0">
                <a:solidFill>
                  <a:schemeClr val="bg2">
                    <a:lumMod val="50000"/>
                  </a:schemeClr>
                </a:solidFill>
              </a:rPr>
              <a:t>Dynamic layers coded to pull weekly totals and averages </a:t>
            </a:r>
            <a:endParaRPr lang="en-US" sz="2400" dirty="0">
              <a:solidFill>
                <a:schemeClr val="bg2">
                  <a:lumMod val="50000"/>
                </a:schemeClr>
              </a:solidFill>
            </a:endParaRPr>
          </a:p>
        </p:txBody>
      </p:sp>
      <p:sp>
        <p:nvSpPr>
          <p:cNvPr id="3" name="Rectangle 2"/>
          <p:cNvSpPr/>
          <p:nvPr/>
        </p:nvSpPr>
        <p:spPr>
          <a:xfrm>
            <a:off x="5990952" y="1197807"/>
            <a:ext cx="6118983" cy="1938992"/>
          </a:xfrm>
          <a:prstGeom prst="rect">
            <a:avLst/>
          </a:prstGeom>
        </p:spPr>
        <p:txBody>
          <a:bodyPr wrap="none">
            <a:spAutoFit/>
          </a:bodyPr>
          <a:lstStyle/>
          <a:p>
            <a:r>
              <a:rPr lang="en-US" sz="2000" dirty="0" smtClean="0">
                <a:solidFill>
                  <a:schemeClr val="bg2">
                    <a:lumMod val="50000"/>
                  </a:schemeClr>
                </a:solidFill>
              </a:rPr>
              <a:t>MODIS 	Normalized Difference Vegetation Index</a:t>
            </a:r>
          </a:p>
          <a:p>
            <a:r>
              <a:rPr lang="en-US" sz="2000" dirty="0" smtClean="0">
                <a:solidFill>
                  <a:schemeClr val="bg2">
                    <a:lumMod val="50000"/>
                  </a:schemeClr>
                </a:solidFill>
              </a:rPr>
              <a:t>MODIS	Normalized Difference Drought Index</a:t>
            </a:r>
          </a:p>
          <a:p>
            <a:r>
              <a:rPr lang="en-US" sz="2000" dirty="0">
                <a:solidFill>
                  <a:schemeClr val="bg2">
                    <a:lumMod val="50000"/>
                  </a:schemeClr>
                </a:solidFill>
              </a:rPr>
              <a:t>MODIS	Land Surface Temperature</a:t>
            </a:r>
          </a:p>
          <a:p>
            <a:r>
              <a:rPr lang="en-US" sz="2000" dirty="0" smtClean="0">
                <a:solidFill>
                  <a:schemeClr val="bg2">
                    <a:lumMod val="50000"/>
                  </a:schemeClr>
                </a:solidFill>
              </a:rPr>
              <a:t>TRMM	Precipitation</a:t>
            </a:r>
          </a:p>
          <a:p>
            <a:r>
              <a:rPr lang="en-US" sz="2000" dirty="0" smtClean="0">
                <a:solidFill>
                  <a:schemeClr val="bg2">
                    <a:lumMod val="50000"/>
                  </a:schemeClr>
                </a:solidFill>
              </a:rPr>
              <a:t>CHIRPS	Precipitation</a:t>
            </a:r>
          </a:p>
          <a:p>
            <a:r>
              <a:rPr lang="en-US" sz="2000" dirty="0">
                <a:solidFill>
                  <a:schemeClr val="bg2">
                    <a:lumMod val="50000"/>
                  </a:schemeClr>
                </a:solidFill>
              </a:rPr>
              <a:t>GPM 	</a:t>
            </a:r>
            <a:r>
              <a:rPr lang="en-US" sz="2000" dirty="0" smtClean="0">
                <a:solidFill>
                  <a:schemeClr val="bg2">
                    <a:lumMod val="50000"/>
                  </a:schemeClr>
                </a:solidFill>
              </a:rPr>
              <a:t>Precipitation (visualized below)</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6508" b="31217"/>
          <a:stretch/>
        </p:blipFill>
        <p:spPr>
          <a:xfrm>
            <a:off x="0" y="3229429"/>
            <a:ext cx="12192000" cy="3585029"/>
          </a:xfrm>
          <a:prstGeom prst="rect">
            <a:avLst/>
          </a:prstGeom>
        </p:spPr>
      </p:pic>
      <p:sp>
        <p:nvSpPr>
          <p:cNvPr id="6" name="TextBox 5"/>
          <p:cNvSpPr txBox="1"/>
          <p:nvPr/>
        </p:nvSpPr>
        <p:spPr>
          <a:xfrm>
            <a:off x="7515720" y="6508431"/>
            <a:ext cx="4676280" cy="276999"/>
          </a:xfrm>
          <a:prstGeom prst="rect">
            <a:avLst/>
          </a:prstGeom>
          <a:noFill/>
        </p:spPr>
        <p:txBody>
          <a:bodyPr wrap="none" rtlCol="0">
            <a:spAutoFit/>
          </a:bodyPr>
          <a:lstStyle/>
          <a:p>
            <a:r>
              <a:rPr lang="en-US" sz="1200" dirty="0" smtClean="0">
                <a:solidFill>
                  <a:schemeClr val="bg1"/>
                </a:solidFill>
              </a:rPr>
              <a:t>Image credit: Alex </a:t>
            </a:r>
            <a:r>
              <a:rPr lang="en-US" sz="1200" dirty="0" err="1" smtClean="0">
                <a:solidFill>
                  <a:schemeClr val="bg1"/>
                </a:solidFill>
              </a:rPr>
              <a:t>Kekesi</a:t>
            </a:r>
            <a:r>
              <a:rPr lang="en-US" sz="1200" dirty="0" smtClean="0">
                <a:solidFill>
                  <a:schemeClr val="bg1"/>
                </a:solidFill>
              </a:rPr>
              <a:t>, NASA Scientific Visualization Studio</a:t>
            </a:r>
            <a:endParaRPr lang="en-US" sz="1200" dirty="0">
              <a:solidFill>
                <a:schemeClr val="bg1"/>
              </a:solidFill>
            </a:endParaRPr>
          </a:p>
        </p:txBody>
      </p:sp>
    </p:spTree>
    <p:extLst>
      <p:ext uri="{BB962C8B-B14F-4D97-AF65-F5344CB8AC3E}">
        <p14:creationId xmlns:p14="http://schemas.microsoft.com/office/powerpoint/2010/main" val="174886318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Century Gothic"/>
      <a:ea typeface=""/>
      <a:cs typeface=""/>
    </a:majorFont>
    <a:minorFont>
      <a:latin typeface="Garamon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2017 v4</Template>
  <TotalTime>5403</TotalTime>
  <Words>1855</Words>
  <Application>Microsoft Office PowerPoint</Application>
  <PresentationFormat>Widescreen</PresentationFormat>
  <Paragraphs>201</Paragraphs>
  <Slides>18</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Century Gothic</vt:lpstr>
      <vt:lpstr>Webdings</vt:lpstr>
      <vt:lpstr>Office Theme</vt:lpstr>
      <vt:lpstr>PowerPoint Presentation</vt:lpstr>
      <vt:lpstr>Mercy Corps</vt:lpstr>
      <vt:lpstr>Study Area</vt:lpstr>
      <vt:lpstr>Community Concerns</vt:lpstr>
      <vt:lpstr>PowerPoint Presentation</vt:lpstr>
      <vt:lpstr>Objectives </vt:lpstr>
      <vt:lpstr>Earth  observations </vt:lpstr>
      <vt:lpstr>Methodology </vt:lpstr>
      <vt:lpstr>Results </vt:lpstr>
      <vt:lpstr>Results </vt:lpstr>
      <vt:lpstr>PowerPoint Presentation</vt:lpstr>
      <vt:lpstr>Results </vt:lpstr>
      <vt:lpstr>Conclusions </vt:lpstr>
      <vt:lpstr>Errors and Uncertainties </vt:lpstr>
      <vt:lpstr>Future Work</vt:lpstr>
      <vt:lpstr>NASA | Mercy Corps Partnership</vt:lpstr>
      <vt:lpstr>Future Work</vt:lpstr>
      <vt:lpstr>Acknowledgements</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Clayton, Amanda L. (LARC-E3)[SSAI DEVELOP]</cp:lastModifiedBy>
  <cp:revision>260</cp:revision>
  <dcterms:created xsi:type="dcterms:W3CDTF">2017-05-15T13:42:39Z</dcterms:created>
  <dcterms:modified xsi:type="dcterms:W3CDTF">2017-08-15T16:21:21Z</dcterms:modified>
</cp:coreProperties>
</file>