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4" r:id="rId2"/>
  </p:sldIdLst>
  <p:sldSz cx="27432000" cy="36576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400" userDrawn="1">
          <p15:clr>
            <a:srgbClr val="A4A3A4"/>
          </p15:clr>
        </p15:guide>
        <p15:guide id="2" orient="horz" pos="114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nn, Teresa E. (LARC-E3)[SSAI DEVELOP]" initials="FTE(D" lastIdx="5" clrIdx="0">
    <p:extLst/>
  </p:cmAuthor>
  <p:cmAuthor id="2" name="Emma Baghel" initials="EB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555"/>
    <a:srgbClr val="E9A149"/>
    <a:srgbClr val="94A3D3"/>
    <a:srgbClr val="73A9DB"/>
    <a:srgbClr val="2F8AB4"/>
    <a:srgbClr val="C15442"/>
    <a:srgbClr val="52B37B"/>
    <a:srgbClr val="218754"/>
    <a:srgbClr val="586991"/>
    <a:srgbClr val="EA7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772" autoAdjust="0"/>
    <p:restoredTop sz="93727" autoAdjust="0"/>
  </p:normalViewPr>
  <p:slideViewPr>
    <p:cSldViewPr snapToGrid="0">
      <p:cViewPr>
        <p:scale>
          <a:sx n="20" d="100"/>
          <a:sy n="20" d="100"/>
        </p:scale>
        <p:origin x="3504" y="330"/>
      </p:cViewPr>
      <p:guideLst>
        <p:guide pos="5400"/>
        <p:guide orient="horz" pos="114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2A461-C814-4397-A41A-7D75B83AE809}" type="datetimeFigureOut">
              <a:rPr lang="en-US" smtClean="0"/>
              <a:t>8/5/2016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4BF4A-C7AA-4700-A2A3-8141E3D6B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43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1973 – 2015 period</a:t>
            </a:r>
          </a:p>
          <a:p>
            <a:endParaRPr lang="en-US" dirty="0" smtClean="0"/>
          </a:p>
          <a:p>
            <a:r>
              <a:rPr lang="en-US" dirty="0" smtClean="0"/>
              <a:t>Service Layer Credits:</a:t>
            </a:r>
            <a:r>
              <a:rPr lang="en-US" baseline="0" dirty="0" smtClean="0"/>
              <a:t> Source: </a:t>
            </a:r>
            <a:r>
              <a:rPr lang="en-US" baseline="0" dirty="0" err="1" smtClean="0"/>
              <a:t>Esri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DigitalGlobe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GeoEye</a:t>
            </a:r>
            <a:r>
              <a:rPr lang="en-US" baseline="0" dirty="0" smtClean="0"/>
              <a:t>, Earthstar </a:t>
            </a:r>
            <a:r>
              <a:rPr lang="en-US" baseline="0" dirty="0" err="1" smtClean="0"/>
              <a:t>Geographics</a:t>
            </a:r>
            <a:r>
              <a:rPr lang="en-US" baseline="0" dirty="0" smtClean="0"/>
              <a:t>, SNES/Airbus DS, USDA, USGS, AEX, </a:t>
            </a:r>
            <a:r>
              <a:rPr lang="en-US" baseline="0" dirty="0" err="1" smtClean="0"/>
              <a:t>Getmapping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Aerogrid</a:t>
            </a:r>
            <a:r>
              <a:rPr lang="en-US" baseline="0" dirty="0" smtClean="0"/>
              <a:t>, IGN, IGP, </a:t>
            </a:r>
            <a:r>
              <a:rPr lang="en-US" baseline="0" dirty="0" err="1" smtClean="0"/>
              <a:t>Swisstopo</a:t>
            </a:r>
            <a:r>
              <a:rPr lang="en-US" baseline="0" dirty="0" smtClean="0"/>
              <a:t>, and the GIS User Community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4BF4A-C7AA-4700-A2A3-8141E3D6B4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4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7DB862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4927847" y="21990384"/>
            <a:ext cx="21373432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7EB76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71900"/>
            <a:ext cx="27432001" cy="33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8729"/>
            <a:ext cx="27432000" cy="18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72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94A3D3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240667" y="22303205"/>
            <a:ext cx="20747791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94A3D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2743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21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m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E9A149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120352" y="22182889"/>
            <a:ext cx="20988422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E9A149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2743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605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 Cut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EA7845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4903784" y="21966321"/>
            <a:ext cx="21421558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E97845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27432000" cy="33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13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as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586991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240667" y="22303205"/>
            <a:ext cx="20747791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57688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2743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138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Foreca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218754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144415" y="22206952"/>
            <a:ext cx="20940296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2E865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27432000" cy="33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84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52B37B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072225" y="22134763"/>
            <a:ext cx="21084675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56B27B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1901"/>
            <a:ext cx="2743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740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&amp; Air 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C15442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240667" y="22303205"/>
            <a:ext cx="20747791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BE534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771900"/>
            <a:ext cx="27432000" cy="335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1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2F8AB4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240667" y="22303205"/>
            <a:ext cx="20747791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3289B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80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3771900"/>
            <a:ext cx="27432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52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09644" y="787400"/>
            <a:ext cx="19412712" cy="2069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baseline="0">
                <a:solidFill>
                  <a:srgbClr val="73A9DB"/>
                </a:solidFill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</a:t>
            </a:r>
          </a:p>
          <a:p>
            <a:pPr lvl="0"/>
            <a:r>
              <a:rPr lang="en-US" dirty="0" smtClean="0"/>
              <a:t>[Use Title Case]</a:t>
            </a:r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15240667" y="22303205"/>
            <a:ext cx="20747791" cy="231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0" b="0" baseline="0">
                <a:solidFill>
                  <a:srgbClr val="75AADB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Short Title [Title Case]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0"/>
            <a:ext cx="27432000" cy="33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3800"/>
            <a:ext cx="27432000" cy="18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95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8" y="698499"/>
            <a:ext cx="2482776" cy="2512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267" y="754159"/>
            <a:ext cx="2872088" cy="23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088" userDrawn="1">
          <p15:clr>
            <a:srgbClr val="F26B43"/>
          </p15:clr>
        </p15:guide>
        <p15:guide id="2" orient="horz" pos="2376" userDrawn="1">
          <p15:clr>
            <a:srgbClr val="F26B43"/>
          </p15:clr>
        </p15:guide>
        <p15:guide id="3" pos="576" userDrawn="1">
          <p15:clr>
            <a:srgbClr val="F26B43"/>
          </p15:clr>
        </p15:guide>
        <p15:guide id="4" pos="15000" userDrawn="1">
          <p15:clr>
            <a:srgbClr val="F26B43"/>
          </p15:clr>
        </p15:guide>
        <p15:guide id="5" orient="horz" pos="21624" userDrawn="1">
          <p15:clr>
            <a:srgbClr val="F26B43"/>
          </p15:clr>
        </p15:guide>
        <p15:guide id="6" orient="horz" pos="2784" userDrawn="1">
          <p15:clr>
            <a:srgbClr val="F26B43"/>
          </p15:clr>
        </p15:guide>
        <p15:guide id="7" pos="4224" userDrawn="1">
          <p15:clr>
            <a:srgbClr val="A4A3A4"/>
          </p15:clr>
        </p15:guide>
        <p15:guide id="8" pos="4512" userDrawn="1">
          <p15:clr>
            <a:srgbClr val="A4A3A4"/>
          </p15:clr>
        </p15:guide>
        <p15:guide id="9" pos="11736" userDrawn="1">
          <p15:clr>
            <a:srgbClr val="A4A3A4"/>
          </p15:clr>
        </p15:guide>
        <p15:guide id="10" pos="11424" userDrawn="1">
          <p15:clr>
            <a:srgbClr val="A4A3A4"/>
          </p15:clr>
        </p15:guide>
        <p15:guide id="11" orient="horz" pos="22416" userDrawn="1">
          <p15:clr>
            <a:srgbClr val="F26B43"/>
          </p15:clr>
        </p15:guide>
        <p15:guide id="12" orient="horz" pos="115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image" Target="../media/image34.png"/><Relationship Id="rId3" Type="http://schemas.openxmlformats.org/officeDocument/2006/relationships/image" Target="../media/image23.jpeg"/><Relationship Id="rId21" Type="http://schemas.openxmlformats.org/officeDocument/2006/relationships/image" Target="../media/image37.jpeg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5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24" Type="http://schemas.openxmlformats.org/officeDocument/2006/relationships/image" Target="../media/image40.png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23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image" Target="../media/image35.jpeg"/><Relationship Id="rId4" Type="http://schemas.openxmlformats.org/officeDocument/2006/relationships/image" Target="../media/image24.png"/><Relationship Id="rId9" Type="http://schemas.microsoft.com/office/2007/relationships/hdphoto" Target="../media/hdphoto2.wdp"/><Relationship Id="rId14" Type="http://schemas.openxmlformats.org/officeDocument/2006/relationships/image" Target="../media/image31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 Placeholder 16"/>
          <p:cNvSpPr txBox="1">
            <a:spLocks/>
          </p:cNvSpPr>
          <p:nvPr/>
        </p:nvSpPr>
        <p:spPr>
          <a:xfrm>
            <a:off x="13786324" y="29555411"/>
            <a:ext cx="10184452" cy="4985392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9A149"/>
              </a:buClr>
              <a:buNone/>
            </a:pPr>
            <a:r>
              <a:rPr lang="en-US" dirty="0" smtClean="0">
                <a:solidFill>
                  <a:srgbClr val="595555"/>
                </a:solidFill>
              </a:rPr>
              <a:t>We would like to thank our science advisors: </a:t>
            </a:r>
            <a:r>
              <a:rPr lang="en-US" b="1" dirty="0" smtClean="0">
                <a:solidFill>
                  <a:srgbClr val="595555"/>
                </a:solidFill>
              </a:rPr>
              <a:t>Dr. Sergio </a:t>
            </a:r>
            <a:r>
              <a:rPr lang="en-US" b="1" dirty="0" err="1" smtClean="0">
                <a:solidFill>
                  <a:srgbClr val="595555"/>
                </a:solidFill>
              </a:rPr>
              <a:t>Bernardes</a:t>
            </a:r>
            <a:r>
              <a:rPr lang="en-US" b="1" dirty="0" smtClean="0">
                <a:solidFill>
                  <a:srgbClr val="595555"/>
                </a:solidFill>
              </a:rPr>
              <a:t> </a:t>
            </a:r>
            <a:r>
              <a:rPr lang="en-US" dirty="0" smtClean="0">
                <a:solidFill>
                  <a:srgbClr val="595555"/>
                </a:solidFill>
              </a:rPr>
              <a:t>and </a:t>
            </a:r>
            <a:r>
              <a:rPr lang="en-US" b="1" dirty="0" smtClean="0">
                <a:solidFill>
                  <a:srgbClr val="595555"/>
                </a:solidFill>
              </a:rPr>
              <a:t>Dr. Marguerite Madden</a:t>
            </a:r>
          </a:p>
          <a:p>
            <a:pPr marL="0" indent="0">
              <a:buClr>
                <a:srgbClr val="E9A149"/>
              </a:buClr>
              <a:buNone/>
            </a:pPr>
            <a:r>
              <a:rPr lang="en-US" dirty="0" smtClean="0">
                <a:solidFill>
                  <a:srgbClr val="595555"/>
                </a:solidFill>
              </a:rPr>
              <a:t>Great thanks to the members of CIP and ANDES: </a:t>
            </a:r>
            <a:r>
              <a:rPr lang="en-US" b="1" dirty="0" smtClean="0">
                <a:solidFill>
                  <a:srgbClr val="595555"/>
                </a:solidFill>
              </a:rPr>
              <a:t>Genesis Abreu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Noelle Barkley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David Ellis</a:t>
            </a:r>
            <a:r>
              <a:rPr lang="en-US" dirty="0" smtClean="0">
                <a:solidFill>
                  <a:srgbClr val="595555"/>
                </a:solidFill>
              </a:rPr>
              <a:t>, and </a:t>
            </a:r>
            <a:r>
              <a:rPr lang="en-US" b="1" dirty="0" smtClean="0">
                <a:solidFill>
                  <a:srgbClr val="595555"/>
                </a:solidFill>
              </a:rPr>
              <a:t>Rene Gomez</a:t>
            </a:r>
          </a:p>
          <a:p>
            <a:pPr marL="0" indent="0">
              <a:buClr>
                <a:srgbClr val="E9A149"/>
              </a:buClr>
              <a:buNone/>
            </a:pPr>
            <a:r>
              <a:rPr lang="en-US" dirty="0" smtClean="0">
                <a:solidFill>
                  <a:srgbClr val="595555"/>
                </a:solidFill>
              </a:rPr>
              <a:t>We would also like to acknowledge the previous work of the </a:t>
            </a:r>
            <a:r>
              <a:rPr lang="en-US" dirty="0" err="1" smtClean="0">
                <a:solidFill>
                  <a:srgbClr val="595555"/>
                </a:solidFill>
              </a:rPr>
              <a:t>Perú</a:t>
            </a:r>
            <a:r>
              <a:rPr lang="en-US" dirty="0" smtClean="0">
                <a:solidFill>
                  <a:srgbClr val="595555"/>
                </a:solidFill>
              </a:rPr>
              <a:t> Climate I and II teams: </a:t>
            </a:r>
            <a:r>
              <a:rPr lang="en-US" b="1" dirty="0" err="1" smtClean="0">
                <a:solidFill>
                  <a:srgbClr val="595555"/>
                </a:solidFill>
              </a:rPr>
              <a:t>Dajon</a:t>
            </a:r>
            <a:r>
              <a:rPr lang="en-US" b="1" dirty="0" smtClean="0">
                <a:solidFill>
                  <a:srgbClr val="595555"/>
                </a:solidFill>
              </a:rPr>
              <a:t> Begin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Brandon Hays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Kayla McDonald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Rebekke Muench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Benjamin Page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Richard Rose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Adam </a:t>
            </a:r>
            <a:r>
              <a:rPr lang="en-US" b="1" dirty="0" err="1" smtClean="0">
                <a:solidFill>
                  <a:srgbClr val="595555"/>
                </a:solidFill>
              </a:rPr>
              <a:t>Salway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Michael </a:t>
            </a:r>
            <a:r>
              <a:rPr lang="en-US" b="1" dirty="0" err="1" smtClean="0">
                <a:solidFill>
                  <a:srgbClr val="595555"/>
                </a:solidFill>
              </a:rPr>
              <a:t>Sclater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Sam Weber</a:t>
            </a:r>
            <a:r>
              <a:rPr lang="en-US" dirty="0" smtClean="0">
                <a:solidFill>
                  <a:srgbClr val="595555"/>
                </a:solidFill>
              </a:rPr>
              <a:t>, </a:t>
            </a:r>
            <a:r>
              <a:rPr lang="en-US" b="1" dirty="0" smtClean="0">
                <a:solidFill>
                  <a:srgbClr val="595555"/>
                </a:solidFill>
              </a:rPr>
              <a:t>Ryan Murphy</a:t>
            </a:r>
            <a:r>
              <a:rPr lang="en-US" dirty="0" smtClean="0">
                <a:solidFill>
                  <a:srgbClr val="595555"/>
                </a:solidFill>
              </a:rPr>
              <a:t>, and </a:t>
            </a:r>
            <a:r>
              <a:rPr lang="en-US" b="1" dirty="0" smtClean="0">
                <a:solidFill>
                  <a:srgbClr val="595555"/>
                </a:solidFill>
              </a:rPr>
              <a:t>Xuan Zhang</a:t>
            </a:r>
          </a:p>
          <a:p>
            <a:pPr marL="0" indent="0">
              <a:buClr>
                <a:srgbClr val="E9A149"/>
              </a:buClr>
              <a:buNone/>
            </a:pPr>
            <a:endParaRPr lang="en-US" dirty="0" smtClean="0">
              <a:solidFill>
                <a:srgbClr val="595555"/>
              </a:solidFill>
            </a:endParaRPr>
          </a:p>
          <a:p>
            <a:pPr marL="0" lvl="0" indent="0" algn="just">
              <a:spcBef>
                <a:spcPts val="600"/>
              </a:spcBef>
              <a:buNone/>
            </a:pPr>
            <a:r>
              <a:rPr lang="en-US" sz="1400" i="1" dirty="0">
                <a:solidFill>
                  <a:srgbClr val="595555"/>
                </a:solidFill>
                <a:latin typeface="Garamond" panose="02020404030301010803" pitchFamily="18" charset="0"/>
              </a:rPr>
              <a:t>Any opinions,  findings, and conclusions or recommendations expressed in this material are those of the author(s) and do not necessarily reflect the views of the National Aeronautics and Space Administration</a:t>
            </a:r>
            <a:r>
              <a:rPr lang="en-US" sz="1400" i="1" dirty="0" smtClean="0">
                <a:solidFill>
                  <a:srgbClr val="595555"/>
                </a:solidFill>
                <a:latin typeface="Garamond" panose="02020404030301010803" pitchFamily="18" charset="0"/>
              </a:rPr>
              <a:t>. This </a:t>
            </a:r>
            <a:r>
              <a:rPr lang="en-US" sz="1400" i="1" dirty="0">
                <a:solidFill>
                  <a:srgbClr val="595555"/>
                </a:solidFill>
                <a:latin typeface="Garamond" panose="02020404030301010803" pitchFamily="18" charset="0"/>
              </a:rPr>
              <a:t>material  is based upon work supported by NASA through contract NNL11AA00B and cooperative agreement NNX14AB60A</a:t>
            </a:r>
            <a:r>
              <a:rPr lang="en-US" sz="1400" i="1" dirty="0" smtClean="0">
                <a:solidFill>
                  <a:srgbClr val="595555"/>
                </a:solidFill>
                <a:latin typeface="Garamond" panose="02020404030301010803" pitchFamily="18" charset="0"/>
              </a:rPr>
              <a:t>.</a:t>
            </a:r>
            <a:endParaRPr lang="en-US" sz="2000" dirty="0" smtClean="0">
              <a:solidFill>
                <a:srgbClr val="595555"/>
              </a:solidFill>
            </a:endParaRP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7" t="42347" r="33423" b="48830"/>
          <a:stretch/>
        </p:blipFill>
        <p:spPr>
          <a:xfrm>
            <a:off x="7264299" y="23872276"/>
            <a:ext cx="2914650" cy="685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71" b="94492" l="5348" r="95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259" y="17841407"/>
            <a:ext cx="9326880" cy="77724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7" t="42347" r="33423" b="48830"/>
          <a:stretch/>
        </p:blipFill>
        <p:spPr>
          <a:xfrm>
            <a:off x="1135227" y="23872276"/>
            <a:ext cx="2914650" cy="6858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0062502" y="19223509"/>
            <a:ext cx="3094515" cy="1352550"/>
            <a:chOff x="10756324" y="22145860"/>
            <a:chExt cx="3094515" cy="13525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39" t="36554" r="48772" b="46044"/>
            <a:stretch/>
          </p:blipFill>
          <p:spPr>
            <a:xfrm>
              <a:off x="10756324" y="22145860"/>
              <a:ext cx="1295400" cy="1352550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11926895" y="22262534"/>
              <a:ext cx="19239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>
                      <a:lumMod val="75000"/>
                    </a:schemeClr>
                  </a:solidFill>
                </a:rPr>
                <a:t>Low Risk</a:t>
              </a:r>
            </a:p>
            <a:p>
              <a:endParaRPr lang="en-US" sz="1800" dirty="0">
                <a:solidFill>
                  <a:schemeClr val="tx1">
                    <a:lumMod val="75000"/>
                  </a:schemeClr>
                </a:solidFill>
              </a:endParaRPr>
            </a:p>
            <a:p>
              <a:endParaRPr lang="en-US" sz="1800" dirty="0" smtClean="0">
                <a:solidFill>
                  <a:schemeClr val="tx1">
                    <a:lumMod val="75000"/>
                  </a:schemeClr>
                </a:solidFill>
              </a:endParaRPr>
            </a:p>
            <a:p>
              <a:r>
                <a:rPr lang="en-US" sz="1800" dirty="0" smtClean="0">
                  <a:solidFill>
                    <a:schemeClr val="tx1">
                      <a:lumMod val="75000"/>
                    </a:schemeClr>
                  </a:solidFill>
                </a:rPr>
                <a:t>High Risk </a:t>
              </a:r>
              <a:endParaRPr lang="en-US" sz="18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061607" y="19295150"/>
            <a:ext cx="3042329" cy="1332306"/>
            <a:chOff x="388012" y="23999546"/>
            <a:chExt cx="3042329" cy="1332306"/>
          </a:xfrm>
        </p:grpSpPr>
        <p:sp>
          <p:nvSpPr>
            <p:cNvPr id="47" name="TextBox 46"/>
            <p:cNvSpPr txBox="1"/>
            <p:nvPr/>
          </p:nvSpPr>
          <p:spPr>
            <a:xfrm>
              <a:off x="1506397" y="24072344"/>
              <a:ext cx="19239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>
                      <a:lumMod val="75000"/>
                    </a:schemeClr>
                  </a:solidFill>
                </a:rPr>
                <a:t>High Suitability</a:t>
              </a:r>
            </a:p>
            <a:p>
              <a:endParaRPr lang="en-US" sz="1800" dirty="0">
                <a:solidFill>
                  <a:schemeClr val="tx1">
                    <a:lumMod val="75000"/>
                  </a:schemeClr>
                </a:solidFill>
              </a:endParaRPr>
            </a:p>
            <a:p>
              <a:endParaRPr lang="en-US" sz="1800" dirty="0" smtClean="0">
                <a:solidFill>
                  <a:schemeClr val="tx1">
                    <a:lumMod val="75000"/>
                  </a:schemeClr>
                </a:solidFill>
              </a:endParaRPr>
            </a:p>
            <a:p>
              <a:r>
                <a:rPr lang="en-US" sz="1800" dirty="0" smtClean="0">
                  <a:solidFill>
                    <a:schemeClr val="tx1">
                      <a:lumMod val="75000"/>
                    </a:schemeClr>
                  </a:solidFill>
                </a:rPr>
                <a:t>Low Suitability </a:t>
              </a:r>
              <a:endParaRPr lang="en-US" sz="18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1" t="38695" r="44382" b="44164"/>
            <a:stretch/>
          </p:blipFill>
          <p:spPr>
            <a:xfrm>
              <a:off x="388012" y="23999546"/>
              <a:ext cx="1200150" cy="1332306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78" b="95829" l="5660" r="93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70" y="17865453"/>
            <a:ext cx="9326880" cy="777240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Monitoring and Forecasting Shifting Climate and Land Change Impacts in </a:t>
            </a:r>
            <a:r>
              <a:rPr lang="en-US" dirty="0" err="1" smtClean="0"/>
              <a:t>Per</a:t>
            </a:r>
            <a:r>
              <a:rPr lang="en-US" dirty="0" err="1" smtClean="0">
                <a:cs typeface="Times New Roman" panose="02020603050405020304" pitchFamily="18" charset="0"/>
              </a:rPr>
              <a:t>ú’s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Parque</a:t>
            </a:r>
            <a:r>
              <a:rPr lang="en-US" dirty="0" smtClean="0">
                <a:cs typeface="Times New Roman" panose="02020603050405020304" pitchFamily="18" charset="0"/>
              </a:rPr>
              <a:t> de la Papa for Enhanced Agricultural Management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err="1" smtClean="0"/>
              <a:t>Per</a:t>
            </a:r>
            <a:r>
              <a:rPr lang="en-US" b="1" dirty="0" err="1" smtClean="0">
                <a:cs typeface="Times New Roman" panose="02020603050405020304" pitchFamily="18" charset="0"/>
              </a:rPr>
              <a:t>ú</a:t>
            </a:r>
            <a:r>
              <a:rPr lang="en-US" dirty="0" smtClean="0">
                <a:cs typeface="Times New Roman" panose="02020603050405020304" pitchFamily="18" charset="0"/>
              </a:rPr>
              <a:t> Climate III</a:t>
            </a:r>
            <a:endParaRPr lang="en-US" dirty="0"/>
          </a:p>
        </p:txBody>
      </p:sp>
      <p:sp>
        <p:nvSpPr>
          <p:cNvPr id="10" name="Text Placeholder 16"/>
          <p:cNvSpPr txBox="1">
            <a:spLocks/>
          </p:cNvSpPr>
          <p:nvPr/>
        </p:nvSpPr>
        <p:spPr>
          <a:xfrm>
            <a:off x="13742171" y="27430488"/>
            <a:ext cx="10154394" cy="1493798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E9A149"/>
              </a:buClr>
              <a:buFont typeface="Webdings" panose="05030102010509060703" pitchFamily="18" charset="2"/>
              <a:buChar char="4"/>
            </a:pPr>
            <a:r>
              <a:rPr lang="en-US" b="1" dirty="0">
                <a:solidFill>
                  <a:srgbClr val="595555"/>
                </a:solidFill>
              </a:rPr>
              <a:t>International Potato Center </a:t>
            </a:r>
            <a:r>
              <a:rPr lang="en-US" dirty="0">
                <a:solidFill>
                  <a:srgbClr val="595555"/>
                </a:solidFill>
              </a:rPr>
              <a:t>(CIP</a:t>
            </a:r>
            <a:r>
              <a:rPr lang="en-US" dirty="0" smtClean="0">
                <a:solidFill>
                  <a:srgbClr val="595555"/>
                </a:solidFill>
              </a:rPr>
              <a:t>)</a:t>
            </a:r>
            <a:endParaRPr lang="en-US" dirty="0">
              <a:solidFill>
                <a:srgbClr val="595555"/>
              </a:solidFill>
            </a:endParaRPr>
          </a:p>
          <a:p>
            <a:pPr marL="347663" indent="-347663">
              <a:buClr>
                <a:srgbClr val="E9A149"/>
              </a:buClr>
              <a:buFont typeface="Webdings" panose="05030102010509060703" pitchFamily="18" charset="2"/>
              <a:buChar char="4"/>
            </a:pPr>
            <a:r>
              <a:rPr lang="en-US" b="1" dirty="0">
                <a:solidFill>
                  <a:srgbClr val="595555"/>
                </a:solidFill>
              </a:rPr>
              <a:t>Association for Nature and </a:t>
            </a:r>
            <a:r>
              <a:rPr lang="en-US" b="1" dirty="0" smtClean="0">
                <a:solidFill>
                  <a:srgbClr val="595555"/>
                </a:solidFill>
              </a:rPr>
              <a:t>Sustainable </a:t>
            </a:r>
            <a:r>
              <a:rPr lang="en-US" b="1" dirty="0">
                <a:solidFill>
                  <a:srgbClr val="595555"/>
                </a:solidFill>
              </a:rPr>
              <a:t>Development </a:t>
            </a:r>
            <a:r>
              <a:rPr lang="en-US" dirty="0">
                <a:solidFill>
                  <a:srgbClr val="595555"/>
                </a:solidFill>
              </a:rPr>
              <a:t>(ANDES</a:t>
            </a:r>
            <a:r>
              <a:rPr lang="en-US" dirty="0" smtClean="0">
                <a:solidFill>
                  <a:srgbClr val="595555"/>
                </a:solidFill>
              </a:rPr>
              <a:t>) </a:t>
            </a:r>
            <a:endParaRPr lang="en-US" dirty="0">
              <a:solidFill>
                <a:srgbClr val="595555"/>
              </a:solidFill>
            </a:endParaRPr>
          </a:p>
        </p:txBody>
      </p:sp>
      <p:sp>
        <p:nvSpPr>
          <p:cNvPr id="12" name="Text Placeholder 16"/>
          <p:cNvSpPr txBox="1">
            <a:spLocks/>
          </p:cNvSpPr>
          <p:nvPr/>
        </p:nvSpPr>
        <p:spPr>
          <a:xfrm>
            <a:off x="13762354" y="21433372"/>
            <a:ext cx="10208422" cy="5535325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spcBef>
                <a:spcPts val="1200"/>
              </a:spcBef>
              <a:buClr>
                <a:srgbClr val="E9A149"/>
              </a:buClr>
            </a:pPr>
            <a:r>
              <a:rPr lang="en-US" dirty="0" smtClean="0">
                <a:solidFill>
                  <a:srgbClr val="595555"/>
                </a:solidFill>
              </a:rPr>
              <a:t>NASA satellite data were successfully used to model current and future suitability for </a:t>
            </a:r>
            <a:r>
              <a:rPr lang="en-US" dirty="0">
                <a:solidFill>
                  <a:srgbClr val="595555"/>
                </a:solidFill>
              </a:rPr>
              <a:t>potato cultivation</a:t>
            </a:r>
            <a:r>
              <a:rPr lang="en-US" dirty="0" smtClean="0">
                <a:solidFill>
                  <a:srgbClr val="595555"/>
                </a:solidFill>
              </a:rPr>
              <a:t> within the </a:t>
            </a:r>
            <a:r>
              <a:rPr lang="en-US" dirty="0" err="1" smtClean="0">
                <a:solidFill>
                  <a:srgbClr val="595555"/>
                </a:solidFill>
              </a:rPr>
              <a:t>Parque</a:t>
            </a:r>
            <a:r>
              <a:rPr lang="en-US" dirty="0" smtClean="0">
                <a:solidFill>
                  <a:srgbClr val="595555"/>
                </a:solidFill>
              </a:rPr>
              <a:t> de la Papa.</a:t>
            </a:r>
          </a:p>
          <a:p>
            <a:pPr marL="347663" indent="-347663">
              <a:spcBef>
                <a:spcPts val="1200"/>
              </a:spcBef>
              <a:buClr>
                <a:srgbClr val="E9A149"/>
              </a:buClr>
            </a:pPr>
            <a:r>
              <a:rPr lang="en-US" dirty="0" smtClean="0">
                <a:solidFill>
                  <a:srgbClr val="595555"/>
                </a:solidFill>
              </a:rPr>
              <a:t>The potato suitability model incorporated multiple datasets, including  local knowledge, that identified areas of high and low suitability. </a:t>
            </a:r>
          </a:p>
          <a:p>
            <a:pPr marL="347663" indent="-347663">
              <a:spcBef>
                <a:spcPts val="1200"/>
              </a:spcBef>
              <a:buClr>
                <a:srgbClr val="E9A149"/>
              </a:buClr>
            </a:pPr>
            <a:r>
              <a:rPr lang="en-US" dirty="0" smtClean="0">
                <a:solidFill>
                  <a:srgbClr val="595555"/>
                </a:solidFill>
              </a:rPr>
              <a:t>The future risk assessment model, based on 2050 climate projections,  suggested an increase in at-risk areas.</a:t>
            </a:r>
          </a:p>
          <a:p>
            <a:pPr marL="347663" indent="-347663">
              <a:spcBef>
                <a:spcPts val="1200"/>
              </a:spcBef>
              <a:buClr>
                <a:srgbClr val="E9A149"/>
              </a:buClr>
            </a:pPr>
            <a:r>
              <a:rPr lang="en-US" dirty="0" smtClean="0">
                <a:solidFill>
                  <a:srgbClr val="595555"/>
                </a:solidFill>
              </a:rPr>
              <a:t> NOAA climate data provided information about temperature trends of </a:t>
            </a:r>
            <a:r>
              <a:rPr lang="en-US" sz="2600" dirty="0">
                <a:solidFill>
                  <a:srgbClr val="595555"/>
                </a:solidFill>
              </a:rPr>
              <a:t>El Niño </a:t>
            </a:r>
            <a:r>
              <a:rPr lang="en-US" sz="2600" dirty="0" smtClean="0">
                <a:solidFill>
                  <a:srgbClr val="595555"/>
                </a:solidFill>
              </a:rPr>
              <a:t>vs. non </a:t>
            </a:r>
            <a:r>
              <a:rPr lang="en-US" sz="2600" dirty="0">
                <a:solidFill>
                  <a:srgbClr val="595555"/>
                </a:solidFill>
              </a:rPr>
              <a:t>El </a:t>
            </a:r>
            <a:r>
              <a:rPr lang="en-US" sz="2600" dirty="0" smtClean="0">
                <a:solidFill>
                  <a:srgbClr val="595555"/>
                </a:solidFill>
              </a:rPr>
              <a:t>Niño periods </a:t>
            </a:r>
            <a:r>
              <a:rPr lang="en-US" dirty="0" smtClean="0">
                <a:solidFill>
                  <a:srgbClr val="595555"/>
                </a:solidFill>
              </a:rPr>
              <a:t>over the past 42 years.</a:t>
            </a:r>
          </a:p>
          <a:p>
            <a:pPr marL="347663" indent="-347663">
              <a:spcBef>
                <a:spcPts val="1200"/>
              </a:spcBef>
              <a:buClr>
                <a:srgbClr val="E9A149"/>
              </a:buClr>
            </a:pPr>
            <a:r>
              <a:rPr lang="en-US" dirty="0" smtClean="0">
                <a:solidFill>
                  <a:srgbClr val="595555"/>
                </a:solidFill>
              </a:rPr>
              <a:t>The suitability and risk assessment models are flexible and can be adjusted by the user to inform current and future management plans that promote traditional agricultural practices.</a:t>
            </a:r>
          </a:p>
          <a:p>
            <a:pPr marL="347663" indent="-347663">
              <a:spcBef>
                <a:spcPts val="1200"/>
              </a:spcBef>
              <a:buClr>
                <a:srgbClr val="E9A149"/>
              </a:buClr>
            </a:pPr>
            <a:endParaRPr lang="en-US" dirty="0" smtClean="0">
              <a:solidFill>
                <a:srgbClr val="595555"/>
              </a:solidFill>
            </a:endParaRPr>
          </a:p>
        </p:txBody>
      </p:sp>
      <p:sp>
        <p:nvSpPr>
          <p:cNvPr id="6" name="Text Placeholder 16"/>
          <p:cNvSpPr txBox="1">
            <a:spLocks/>
          </p:cNvSpPr>
          <p:nvPr/>
        </p:nvSpPr>
        <p:spPr>
          <a:xfrm>
            <a:off x="943897" y="5535844"/>
            <a:ext cx="11380829" cy="5595663"/>
          </a:xfrm>
          <a:prstGeom prst="rect">
            <a:avLst/>
          </a:prstGeom>
        </p:spPr>
        <p:txBody>
          <a:bodyPr numCol="2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1893" y="4537374"/>
            <a:ext cx="11516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750124" y="453737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Objectives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596" y="9702098"/>
            <a:ext cx="11407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7189" y="17826653"/>
            <a:ext cx="1155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742977" y="2061946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786302" y="28752995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Acknowledgements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62354" y="26608166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Project Partners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1024" y="30688083"/>
            <a:ext cx="4542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Team Members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3099" y="34667357"/>
            <a:ext cx="18035451" cy="9180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+mj-lt"/>
              </a:rPr>
              <a:t>University of Georgia – Summer 2016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48019" y="851757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Study Area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750124" y="163222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9A149"/>
                </a:solidFill>
                <a:latin typeface="Century Gothic" panose="020B0502020202020204" pitchFamily="34" charset="0"/>
              </a:rPr>
              <a:t>Earth Observations</a:t>
            </a:r>
          </a:p>
        </p:txBody>
      </p:sp>
      <p:pic>
        <p:nvPicPr>
          <p:cNvPr id="202" name="Picture 2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43593" y="17176762"/>
            <a:ext cx="3393050" cy="2554008"/>
          </a:xfrm>
          <a:prstGeom prst="rect">
            <a:avLst/>
          </a:prstGeom>
        </p:spPr>
      </p:pic>
      <p:sp>
        <p:nvSpPr>
          <p:cNvPr id="204" name="TextBox 203"/>
          <p:cNvSpPr txBox="1"/>
          <p:nvPr/>
        </p:nvSpPr>
        <p:spPr>
          <a:xfrm>
            <a:off x="19131043" y="19868500"/>
            <a:ext cx="2753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595555"/>
                </a:solidFill>
              </a:rPr>
              <a:t>Terra ASTER</a:t>
            </a:r>
            <a:endParaRPr lang="en-US" sz="2700" dirty="0">
              <a:solidFill>
                <a:srgbClr val="595555"/>
              </a:solidFill>
            </a:endParaRPr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635895" y="33658192"/>
            <a:ext cx="2872251" cy="1247893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595555"/>
                </a:solidFill>
              </a:rPr>
              <a:t>Caren </a:t>
            </a:r>
            <a:r>
              <a:rPr lang="en-US" dirty="0" err="1" smtClean="0">
                <a:solidFill>
                  <a:srgbClr val="595555"/>
                </a:solidFill>
              </a:rPr>
              <a:t>Remillard</a:t>
            </a:r>
            <a:endParaRPr lang="en-US" dirty="0" smtClean="0">
              <a:solidFill>
                <a:srgbClr val="595555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i="1" dirty="0" smtClean="0">
                <a:solidFill>
                  <a:srgbClr val="595555"/>
                </a:solidFill>
              </a:rPr>
              <a:t>Project Lead</a:t>
            </a:r>
          </a:p>
        </p:txBody>
      </p:sp>
      <p:sp>
        <p:nvSpPr>
          <p:cNvPr id="34" name="Text Placeholder 16"/>
          <p:cNvSpPr txBox="1">
            <a:spLocks/>
          </p:cNvSpPr>
          <p:nvPr/>
        </p:nvSpPr>
        <p:spPr>
          <a:xfrm>
            <a:off x="3464184" y="33655014"/>
            <a:ext cx="2872251" cy="1247893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 smtClean="0">
                <a:solidFill>
                  <a:srgbClr val="595555"/>
                </a:solidFill>
              </a:rPr>
              <a:t>Shirin </a:t>
            </a:r>
            <a:r>
              <a:rPr lang="en-US" dirty="0" err="1" smtClean="0">
                <a:solidFill>
                  <a:srgbClr val="595555"/>
                </a:solidFill>
              </a:rPr>
              <a:t>Esmaeili</a:t>
            </a:r>
            <a:endParaRPr lang="en-US" dirty="0" smtClean="0">
              <a:solidFill>
                <a:srgbClr val="595555"/>
              </a:solidFill>
            </a:endParaRPr>
          </a:p>
        </p:txBody>
      </p:sp>
      <p:sp>
        <p:nvSpPr>
          <p:cNvPr id="36" name="Text Placeholder 16"/>
          <p:cNvSpPr txBox="1">
            <a:spLocks/>
          </p:cNvSpPr>
          <p:nvPr/>
        </p:nvSpPr>
        <p:spPr>
          <a:xfrm>
            <a:off x="6231597" y="33658192"/>
            <a:ext cx="3002160" cy="1247893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 err="1" smtClean="0">
                <a:solidFill>
                  <a:srgbClr val="595555"/>
                </a:solidFill>
              </a:rPr>
              <a:t>Dorris</a:t>
            </a:r>
            <a:r>
              <a:rPr lang="en-US" dirty="0" smtClean="0">
                <a:solidFill>
                  <a:srgbClr val="595555"/>
                </a:solidFill>
              </a:rPr>
              <a:t> Scott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28698" y="31537160"/>
            <a:ext cx="2057404" cy="2081788"/>
            <a:chOff x="1028698" y="31537160"/>
            <a:chExt cx="2057404" cy="20817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98" y="31537160"/>
              <a:ext cx="2057404" cy="2081788"/>
            </a:xfrm>
            <a:prstGeom prst="rect">
              <a:avLst/>
            </a:prstGeom>
          </p:spPr>
        </p:pic>
        <p:pic>
          <p:nvPicPr>
            <p:cNvPr id="2" name="Picture 1" descr="Screen Shot 2016-07-06 at 6.38.38 AM.png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297" y="31755094"/>
              <a:ext cx="1664206" cy="1645920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20" name="Group 19"/>
          <p:cNvGrpSpPr/>
          <p:nvPr/>
        </p:nvGrpSpPr>
        <p:grpSpPr>
          <a:xfrm>
            <a:off x="3865758" y="31554877"/>
            <a:ext cx="2057404" cy="2081788"/>
            <a:chOff x="3865758" y="31554877"/>
            <a:chExt cx="2057404" cy="208178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758" y="31554877"/>
              <a:ext cx="2057404" cy="2081788"/>
            </a:xfrm>
            <a:prstGeom prst="rect">
              <a:avLst/>
            </a:prstGeom>
          </p:spPr>
        </p:pic>
        <p:pic>
          <p:nvPicPr>
            <p:cNvPr id="3" name="Picture 2" descr="Screen Shot 2016-07-06 at 6.42.27 AM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975" y="31772811"/>
              <a:ext cx="1616971" cy="1645920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21" name="Group 20"/>
          <p:cNvGrpSpPr/>
          <p:nvPr/>
        </p:nvGrpSpPr>
        <p:grpSpPr>
          <a:xfrm>
            <a:off x="6664220" y="31545863"/>
            <a:ext cx="2057404" cy="2081788"/>
            <a:chOff x="6664220" y="31545863"/>
            <a:chExt cx="2057404" cy="20817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220" y="31545863"/>
              <a:ext cx="2057404" cy="2081788"/>
            </a:xfrm>
            <a:prstGeom prst="rect">
              <a:avLst/>
            </a:prstGeom>
          </p:spPr>
        </p:pic>
        <p:pic>
          <p:nvPicPr>
            <p:cNvPr id="13" name="Picture 12" descr="Screen Shot 2016-07-06 at 6.43.21 AM.png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60" y="31763797"/>
              <a:ext cx="1629125" cy="1645920"/>
            </a:xfrm>
            <a:prstGeom prst="ellipse">
              <a:avLst/>
            </a:prstGeom>
            <a:ln>
              <a:noFill/>
            </a:ln>
            <a:effectLst/>
          </p:spPr>
        </p:pic>
      </p:grpSp>
      <p:sp>
        <p:nvSpPr>
          <p:cNvPr id="43" name="Text Placeholder 16"/>
          <p:cNvSpPr txBox="1">
            <a:spLocks/>
          </p:cNvSpPr>
          <p:nvPr/>
        </p:nvSpPr>
        <p:spPr>
          <a:xfrm>
            <a:off x="8967310" y="33658192"/>
            <a:ext cx="3002160" cy="1247893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 err="1" smtClean="0">
                <a:solidFill>
                  <a:srgbClr val="595555"/>
                </a:solidFill>
              </a:rPr>
              <a:t>Parul</a:t>
            </a:r>
            <a:r>
              <a:rPr lang="en-US" dirty="0" smtClean="0">
                <a:solidFill>
                  <a:srgbClr val="595555"/>
                </a:solidFill>
              </a:rPr>
              <a:t> Singh</a:t>
            </a:r>
          </a:p>
        </p:txBody>
      </p:sp>
      <p:grpSp>
        <p:nvGrpSpPr>
          <p:cNvPr id="256" name="Group 255"/>
          <p:cNvGrpSpPr/>
          <p:nvPr/>
        </p:nvGrpSpPr>
        <p:grpSpPr>
          <a:xfrm>
            <a:off x="9436968" y="31555886"/>
            <a:ext cx="2057404" cy="2081788"/>
            <a:chOff x="9436968" y="31555886"/>
            <a:chExt cx="2057404" cy="208178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968" y="31555886"/>
              <a:ext cx="2057404" cy="20817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9" t="19080" r="13933" b="20707"/>
            <a:stretch/>
          </p:blipFill>
          <p:spPr>
            <a:xfrm>
              <a:off x="9634358" y="31773820"/>
              <a:ext cx="1662624" cy="1645920"/>
            </a:xfrm>
            <a:prstGeom prst="ellipse">
              <a:avLst/>
            </a:prstGeom>
            <a:ln>
              <a:noFill/>
            </a:ln>
            <a:effectLst/>
          </p:spPr>
        </p:pic>
      </p:grpSp>
      <p:sp>
        <p:nvSpPr>
          <p:cNvPr id="7" name="Rectangle 6"/>
          <p:cNvSpPr/>
          <p:nvPr/>
        </p:nvSpPr>
        <p:spPr>
          <a:xfrm>
            <a:off x="934339" y="5393525"/>
            <a:ext cx="11733343" cy="425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Agricultural systems in tropical montane regions are particularly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vulnerable to global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climate change. F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armers at </a:t>
            </a:r>
            <a:r>
              <a:rPr lang="en-US" sz="2500" dirty="0" err="1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Parque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 la Papa, located in the Peruvian Andes,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have been forced to higher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elevations seeking suitable growing conditions for the potato varieties they have cultivated for centuries. The primary threat to native potatoes is increased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temperatures causing mortality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from pests and diseases. In particular, rising temperatures have led to increases in the population and habitat range of the Andean potato weevil, </a:t>
            </a:r>
            <a:r>
              <a:rPr lang="en-US" sz="2500" i="1" dirty="0" err="1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Premnotrypes</a:t>
            </a:r>
            <a:r>
              <a:rPr lang="en-US" sz="2500" i="1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spp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combination of traditional knowledge and remote sensing was used to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create a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suitability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model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that identified areas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currently suitable for potato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cultivation using traditional methods. Additionally,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risk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assessment model was developed to forecast areas unsuitable for farming in the future. The results will be given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to the International Center for Potatoes (CIP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Association </a:t>
            </a:r>
            <a:r>
              <a:rPr lang="en-US" sz="2500" dirty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for Nature and Sustainable </a:t>
            </a:r>
            <a:r>
              <a:rPr lang="en-US" sz="2500" dirty="0" smtClean="0">
                <a:solidFill>
                  <a:srgbClr val="595555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Development (ANDES) to enhance agricultural management and decision-making for preserving traditional practices.</a:t>
            </a:r>
            <a:endParaRPr lang="en-US" sz="2500" dirty="0">
              <a:solidFill>
                <a:srgbClr val="595555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2" name="Text Placeholder 16"/>
          <p:cNvSpPr txBox="1">
            <a:spLocks/>
          </p:cNvSpPr>
          <p:nvPr/>
        </p:nvSpPr>
        <p:spPr>
          <a:xfrm>
            <a:off x="13742171" y="5360828"/>
            <a:ext cx="10715354" cy="3502789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7663" algn="just">
              <a:lnSpc>
                <a:spcPct val="100000"/>
              </a:lnSpc>
              <a:spcBef>
                <a:spcPts val="600"/>
              </a:spcBef>
              <a:buClr>
                <a:srgbClr val="E9A149"/>
              </a:buClr>
            </a:pPr>
            <a:r>
              <a:rPr lang="en-US" b="1" dirty="0" smtClean="0">
                <a:solidFill>
                  <a:srgbClr val="E9A149"/>
                </a:solidFill>
              </a:rPr>
              <a:t>Create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595555"/>
                </a:solidFill>
              </a:rPr>
              <a:t>a suitability model </a:t>
            </a:r>
            <a:r>
              <a:rPr lang="en-US" dirty="0">
                <a:solidFill>
                  <a:srgbClr val="595555"/>
                </a:solidFill>
              </a:rPr>
              <a:t>to </a:t>
            </a:r>
            <a:r>
              <a:rPr lang="en-US" dirty="0" smtClean="0">
                <a:solidFill>
                  <a:srgbClr val="595555"/>
                </a:solidFill>
              </a:rPr>
              <a:t>identify </a:t>
            </a:r>
            <a:r>
              <a:rPr lang="en-US" dirty="0">
                <a:solidFill>
                  <a:srgbClr val="595555"/>
                </a:solidFill>
              </a:rPr>
              <a:t>areas for optimal </a:t>
            </a:r>
            <a:r>
              <a:rPr lang="en-US" dirty="0" smtClean="0">
                <a:solidFill>
                  <a:srgbClr val="595555"/>
                </a:solidFill>
              </a:rPr>
              <a:t>potato </a:t>
            </a:r>
            <a:r>
              <a:rPr lang="en-US" dirty="0">
                <a:solidFill>
                  <a:srgbClr val="595555"/>
                </a:solidFill>
              </a:rPr>
              <a:t>cultivation</a:t>
            </a:r>
            <a:endParaRPr lang="en-US" b="1" dirty="0">
              <a:solidFill>
                <a:srgbClr val="595555"/>
              </a:solidFill>
            </a:endParaRPr>
          </a:p>
          <a:p>
            <a:pPr indent="-347663">
              <a:lnSpc>
                <a:spcPct val="100000"/>
              </a:lnSpc>
              <a:spcBef>
                <a:spcPts val="600"/>
              </a:spcBef>
              <a:buClr>
                <a:srgbClr val="E9A149"/>
              </a:buClr>
            </a:pPr>
            <a:r>
              <a:rPr lang="en-US" b="1" dirty="0" smtClean="0">
                <a:solidFill>
                  <a:srgbClr val="E9A149"/>
                </a:solidFill>
              </a:rPr>
              <a:t>Develop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595555"/>
                </a:solidFill>
              </a:rPr>
              <a:t>a risk assessment </a:t>
            </a:r>
            <a:r>
              <a:rPr lang="en-US" dirty="0" smtClean="0">
                <a:solidFill>
                  <a:srgbClr val="595555"/>
                </a:solidFill>
              </a:rPr>
              <a:t>model to forecast unsuitable areas for potato cultivation in the future</a:t>
            </a:r>
          </a:p>
          <a:p>
            <a:pPr indent="-347663" algn="just">
              <a:lnSpc>
                <a:spcPct val="100000"/>
              </a:lnSpc>
              <a:spcBef>
                <a:spcPts val="600"/>
              </a:spcBef>
              <a:buClr>
                <a:srgbClr val="E9A149"/>
              </a:buClr>
            </a:pPr>
            <a:r>
              <a:rPr lang="en-US" b="1" dirty="0" smtClean="0">
                <a:solidFill>
                  <a:srgbClr val="E9A149"/>
                </a:solidFill>
              </a:rPr>
              <a:t>Provide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595555"/>
                </a:solidFill>
              </a:rPr>
              <a:t>project partners with outreach materials </a:t>
            </a:r>
            <a:endParaRPr lang="en-US" b="1" dirty="0" smtClean="0">
              <a:solidFill>
                <a:srgbClr val="595555"/>
              </a:solidFill>
            </a:endParaRPr>
          </a:p>
          <a:p>
            <a:pPr indent="-347663">
              <a:lnSpc>
                <a:spcPct val="100000"/>
              </a:lnSpc>
              <a:spcBef>
                <a:spcPts val="600"/>
              </a:spcBef>
              <a:buClr>
                <a:srgbClr val="E9A149"/>
              </a:buClr>
            </a:pPr>
            <a:r>
              <a:rPr lang="en-US" b="1" dirty="0" smtClean="0">
                <a:solidFill>
                  <a:srgbClr val="E9A149"/>
                </a:solidFill>
              </a:rPr>
              <a:t>Enable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595555"/>
                </a:solidFill>
              </a:rPr>
              <a:t>indigenous communities to continue using traditional </a:t>
            </a:r>
            <a:r>
              <a:rPr lang="en-US" dirty="0" smtClean="0">
                <a:solidFill>
                  <a:srgbClr val="595555"/>
                </a:solidFill>
              </a:rPr>
              <a:t>agricultural practices</a:t>
            </a:r>
            <a:endParaRPr lang="en-US" b="1" dirty="0">
              <a:solidFill>
                <a:srgbClr val="595555"/>
              </a:solidFill>
            </a:endParaRPr>
          </a:p>
          <a:p>
            <a:pPr indent="-347663">
              <a:spcBef>
                <a:spcPts val="600"/>
              </a:spcBef>
              <a:buClr>
                <a:srgbClr val="E9A149"/>
              </a:buClr>
            </a:pPr>
            <a:endParaRPr lang="en-US" b="1" dirty="0" smtClean="0">
              <a:solidFill>
                <a:srgbClr val="E9A149"/>
              </a:solidFill>
            </a:endParaRPr>
          </a:p>
        </p:txBody>
      </p:sp>
      <p:pic>
        <p:nvPicPr>
          <p:cNvPr id="176" name="Picture 17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31525" y="17278489"/>
            <a:ext cx="3050529" cy="2487356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14508364" y="19868500"/>
            <a:ext cx="2753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595555"/>
                </a:solidFill>
              </a:rPr>
              <a:t>Landsat 8 OLI</a:t>
            </a:r>
            <a:endParaRPr lang="en-US" sz="2700" dirty="0">
              <a:solidFill>
                <a:srgbClr val="595555"/>
              </a:solidFill>
            </a:endParaRPr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8502" r="1330" b="516"/>
          <a:stretch/>
        </p:blipFill>
        <p:spPr>
          <a:xfrm>
            <a:off x="14076377" y="9416935"/>
            <a:ext cx="5355314" cy="6547130"/>
          </a:xfrm>
          <a:prstGeom prst="rect">
            <a:avLst/>
          </a:prstGeom>
          <a:ln w="6350">
            <a:solidFill>
              <a:srgbClr val="767171"/>
            </a:solidFill>
          </a:ln>
        </p:spPr>
      </p:pic>
      <p:sp>
        <p:nvSpPr>
          <p:cNvPr id="82" name="TextBox 81"/>
          <p:cNvSpPr txBox="1"/>
          <p:nvPr/>
        </p:nvSpPr>
        <p:spPr>
          <a:xfrm>
            <a:off x="19559540" y="9238907"/>
            <a:ext cx="70300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595555"/>
                </a:solidFill>
              </a:rPr>
              <a:t>Parque</a:t>
            </a:r>
            <a:r>
              <a:rPr lang="en-US" sz="2800" b="1" dirty="0">
                <a:solidFill>
                  <a:srgbClr val="595555"/>
                </a:solidFill>
              </a:rPr>
              <a:t> de la </a:t>
            </a:r>
            <a:r>
              <a:rPr lang="en-US" sz="2800" b="1" dirty="0" smtClean="0">
                <a:solidFill>
                  <a:srgbClr val="595555"/>
                </a:solidFill>
              </a:rPr>
              <a:t>Papa, </a:t>
            </a:r>
            <a:r>
              <a:rPr lang="en-US" sz="2800" b="1" dirty="0" err="1" smtClean="0">
                <a:solidFill>
                  <a:srgbClr val="595555"/>
                </a:solidFill>
              </a:rPr>
              <a:t>Perú</a:t>
            </a:r>
            <a:endParaRPr lang="en-US" sz="2800" b="1" dirty="0" smtClean="0">
              <a:solidFill>
                <a:srgbClr val="595555"/>
              </a:solidFill>
            </a:endParaRPr>
          </a:p>
          <a:p>
            <a:pPr marL="457200" indent="-347663" defTabSz="2743200">
              <a:lnSpc>
                <a:spcPct val="150000"/>
              </a:lnSpc>
              <a:spcBef>
                <a:spcPts val="600"/>
              </a:spcBef>
              <a:buClr>
                <a:srgbClr val="E9A149"/>
              </a:buClr>
              <a:buFont typeface="Webdings" panose="05030102010509060703" pitchFamily="18" charset="2"/>
              <a:buChar char="4"/>
            </a:pPr>
            <a:r>
              <a:rPr lang="en-US" sz="2700" dirty="0" smtClean="0">
                <a:solidFill>
                  <a:srgbClr val="595555"/>
                </a:solidFill>
              </a:rPr>
              <a:t>Area: 8,661 </a:t>
            </a:r>
            <a:r>
              <a:rPr lang="en-US" sz="2700" dirty="0">
                <a:solidFill>
                  <a:srgbClr val="595555"/>
                </a:solidFill>
              </a:rPr>
              <a:t>ha </a:t>
            </a:r>
          </a:p>
          <a:p>
            <a:pPr marL="457200" indent="-347663" defTabSz="2743200">
              <a:lnSpc>
                <a:spcPct val="150000"/>
              </a:lnSpc>
              <a:spcBef>
                <a:spcPts val="600"/>
              </a:spcBef>
              <a:buClr>
                <a:srgbClr val="E9A149"/>
              </a:buClr>
              <a:buFont typeface="Webdings" panose="05030102010509060703" pitchFamily="18" charset="2"/>
              <a:buChar char="4"/>
            </a:pPr>
            <a:r>
              <a:rPr lang="en-US" sz="2700" dirty="0" smtClean="0">
                <a:solidFill>
                  <a:srgbClr val="595555"/>
                </a:solidFill>
              </a:rPr>
              <a:t>Elevation: 3,200-5,000 </a:t>
            </a:r>
            <a:r>
              <a:rPr lang="en-US" sz="2700" dirty="0">
                <a:solidFill>
                  <a:srgbClr val="595555"/>
                </a:solidFill>
              </a:rPr>
              <a:t>m </a:t>
            </a:r>
          </a:p>
          <a:p>
            <a:pPr marL="457200" indent="-347663" defTabSz="2743200">
              <a:lnSpc>
                <a:spcPct val="150000"/>
              </a:lnSpc>
              <a:spcBef>
                <a:spcPts val="600"/>
              </a:spcBef>
              <a:buClr>
                <a:srgbClr val="E9A149"/>
              </a:buClr>
              <a:buFont typeface="Webdings" panose="05030102010509060703" pitchFamily="18" charset="2"/>
              <a:buChar char="4"/>
            </a:pPr>
            <a:r>
              <a:rPr lang="en-US" sz="2700" dirty="0" smtClean="0">
                <a:solidFill>
                  <a:srgbClr val="595555"/>
                </a:solidFill>
              </a:rPr>
              <a:t>Indigenous Population: 7,000 </a:t>
            </a:r>
            <a:endParaRPr lang="en-US" sz="2700" dirty="0">
              <a:solidFill>
                <a:srgbClr val="595555"/>
              </a:solidFill>
            </a:endParaRPr>
          </a:p>
          <a:p>
            <a:pPr marL="457200" indent="-347663" defTabSz="2743200">
              <a:lnSpc>
                <a:spcPct val="150000"/>
              </a:lnSpc>
              <a:spcBef>
                <a:spcPts val="600"/>
              </a:spcBef>
              <a:buClr>
                <a:srgbClr val="E9A149"/>
              </a:buClr>
              <a:buFont typeface="Webdings" panose="05030102010509060703" pitchFamily="18" charset="2"/>
              <a:buChar char="4"/>
            </a:pPr>
            <a:r>
              <a:rPr lang="en-US" sz="2700" dirty="0">
                <a:solidFill>
                  <a:srgbClr val="595555"/>
                </a:solidFill>
              </a:rPr>
              <a:t>P</a:t>
            </a:r>
            <a:r>
              <a:rPr lang="en-US" sz="2700" dirty="0" smtClean="0">
                <a:solidFill>
                  <a:srgbClr val="595555"/>
                </a:solidFill>
              </a:rPr>
              <a:t>otato Varieties: 300 </a:t>
            </a:r>
            <a:endParaRPr lang="en-US" sz="2700" dirty="0">
              <a:solidFill>
                <a:srgbClr val="59555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214514" y="15000450"/>
            <a:ext cx="304826" cy="64013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983590" y="10632972"/>
            <a:ext cx="11197389" cy="6785175"/>
            <a:chOff x="983590" y="11693325"/>
            <a:chExt cx="11197389" cy="6785175"/>
          </a:xfrm>
        </p:grpSpPr>
        <p:sp>
          <p:nvSpPr>
            <p:cNvPr id="84" name="Rectangle 83"/>
            <p:cNvSpPr/>
            <p:nvPr/>
          </p:nvSpPr>
          <p:spPr>
            <a:xfrm>
              <a:off x="983590" y="11693325"/>
              <a:ext cx="11197389" cy="6785175"/>
            </a:xfrm>
            <a:prstGeom prst="rect">
              <a:avLst/>
            </a:prstGeom>
            <a:gradFill flip="none" rotWithShape="1">
              <a:gsLst>
                <a:gs pos="0">
                  <a:srgbClr val="E9A149"/>
                </a:gs>
                <a:gs pos="100000">
                  <a:srgbClr val="E9A149">
                    <a:alpha val="2500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1238125" y="13217614"/>
              <a:ext cx="3495513" cy="142814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282644" y="13269965"/>
              <a:ext cx="33998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Landsat 8 OLI</a:t>
              </a:r>
            </a:p>
            <a:p>
              <a:pPr algn="ctr">
                <a:defRPr/>
              </a:pPr>
              <a:r>
                <a:rPr lang="en-US" sz="2000" kern="0" dirty="0" smtClean="0">
                  <a:solidFill>
                    <a:srgbClr val="595555"/>
                  </a:solidFill>
                  <a:latin typeface="Garamond"/>
                </a:rPr>
                <a:t>Terra ASTER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smtClean="0">
                  <a:solidFill>
                    <a:srgbClr val="595555"/>
                  </a:solidFill>
                  <a:latin typeface="Garamond"/>
                </a:rPr>
                <a:t>Climate Data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Soil Capacity</a:t>
              </a:r>
            </a:p>
          </p:txBody>
        </p:sp>
        <p:sp>
          <p:nvSpPr>
            <p:cNvPr id="90" name="Striped Right Arrow 89"/>
            <p:cNvSpPr/>
            <p:nvPr/>
          </p:nvSpPr>
          <p:spPr>
            <a:xfrm rot="5400000">
              <a:off x="2552646" y="12432443"/>
              <a:ext cx="664885" cy="811791"/>
            </a:xfrm>
            <a:prstGeom prst="stripedRightArrow">
              <a:avLst>
                <a:gd name="adj1" fmla="val 47030"/>
                <a:gd name="adj2" fmla="val 41488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Striped Right Arrow 90"/>
            <p:cNvSpPr/>
            <p:nvPr/>
          </p:nvSpPr>
          <p:spPr>
            <a:xfrm rot="5400000">
              <a:off x="6253900" y="12416402"/>
              <a:ext cx="664885" cy="811791"/>
            </a:xfrm>
            <a:prstGeom prst="stripedRightArrow">
              <a:avLst>
                <a:gd name="adj1" fmla="val 47030"/>
                <a:gd name="adj2" fmla="val 41488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234832" y="11866836"/>
              <a:ext cx="3485618" cy="52819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234832" y="11951145"/>
              <a:ext cx="3485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Data Acquisition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4843534" y="11858588"/>
              <a:ext cx="3485618" cy="52819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43534" y="11942897"/>
              <a:ext cx="3485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Data Processing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8452236" y="11858588"/>
              <a:ext cx="3485618" cy="52819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452236" y="11942897"/>
              <a:ext cx="3485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Data Analysis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843534" y="13184054"/>
              <a:ext cx="3495513" cy="142814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886569" y="13248279"/>
              <a:ext cx="35205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Atmospheric Correction</a:t>
              </a:r>
            </a:p>
            <a:p>
              <a:pPr algn="ctr">
                <a:defRPr/>
              </a:pPr>
              <a:r>
                <a:rPr lang="en-US" sz="2000" kern="0" dirty="0" smtClean="0">
                  <a:solidFill>
                    <a:srgbClr val="595555"/>
                  </a:solidFill>
                  <a:latin typeface="Garamond"/>
                </a:rPr>
                <a:t>Re-project DEM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smtClean="0">
                  <a:solidFill>
                    <a:srgbClr val="595555"/>
                  </a:solidFill>
                  <a:latin typeface="Garamond"/>
                </a:rPr>
                <a:t>Calculate Monthly Averages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Digitize Soil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 Data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8451821" y="13185528"/>
              <a:ext cx="3495513" cy="142814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480674" y="13242539"/>
              <a:ext cx="34378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Unsupervised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  <a:latin typeface="Garamond"/>
                </a:rPr>
                <a:t> Classification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  <a:p>
              <a:pPr algn="ctr">
                <a:defRPr/>
              </a:pPr>
              <a:r>
                <a:rPr lang="en-US" sz="2000" kern="0" dirty="0" smtClean="0">
                  <a:solidFill>
                    <a:srgbClr val="595555"/>
                  </a:solidFill>
                  <a:latin typeface="Garamond"/>
                </a:rPr>
                <a:t>Derive Slope &amp; Elevation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smtClean="0">
                  <a:solidFill>
                    <a:srgbClr val="595555"/>
                  </a:solidFill>
                  <a:latin typeface="Garamond"/>
                </a:rPr>
                <a:t>Environmental Lapse Rate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smtClean="0">
                  <a:solidFill>
                    <a:srgbClr val="595555"/>
                  </a:solidFill>
                  <a:latin typeface="Garamond"/>
                </a:rPr>
                <a:t>Soil Classification</a:t>
              </a:r>
            </a:p>
          </p:txBody>
        </p:sp>
        <p:sp>
          <p:nvSpPr>
            <p:cNvPr id="102" name="Striped Right Arrow 101"/>
            <p:cNvSpPr/>
            <p:nvPr/>
          </p:nvSpPr>
          <p:spPr>
            <a:xfrm rot="5400000">
              <a:off x="9955153" y="12405899"/>
              <a:ext cx="664885" cy="811791"/>
            </a:xfrm>
            <a:prstGeom prst="stripedRightArrow">
              <a:avLst>
                <a:gd name="adj1" fmla="val 47030"/>
                <a:gd name="adj2" fmla="val 41488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1828800" y="15432406"/>
              <a:ext cx="9475068" cy="104600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299044" y="15416365"/>
              <a:ext cx="86146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 smtClean="0">
                  <a:solidFill>
                    <a:srgbClr val="595555"/>
                  </a:solidFill>
                  <a:latin typeface="Garamond"/>
                </a:rPr>
                <a:t>Model Input Data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Garamond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284279" y="15796491"/>
              <a:ext cx="1612929" cy="503232"/>
              <a:chOff x="9180862" y="7281650"/>
              <a:chExt cx="1752492" cy="503232"/>
            </a:xfrm>
          </p:grpSpPr>
          <p:sp>
            <p:nvSpPr>
              <p:cNvPr id="109" name="Rounded Rectangle 108"/>
              <p:cNvSpPr/>
              <p:nvPr/>
            </p:nvSpPr>
            <p:spPr>
              <a:xfrm>
                <a:off x="9193784" y="7281650"/>
                <a:ext cx="1739570" cy="503232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9180862" y="7310738"/>
                <a:ext cx="173957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00" b="1" kern="0" dirty="0">
                    <a:solidFill>
                      <a:srgbClr val="595555"/>
                    </a:solidFill>
                    <a:latin typeface="Garamond"/>
                  </a:rPr>
                  <a:t>Land Cover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039554" y="15796491"/>
              <a:ext cx="1601036" cy="503232"/>
              <a:chOff x="9193784" y="5793222"/>
              <a:chExt cx="1739570" cy="503232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9193784" y="5793222"/>
                <a:ext cx="1739570" cy="503232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9193784" y="5836940"/>
                <a:ext cx="173957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900" b="1" kern="0" dirty="0">
                    <a:solidFill>
                      <a:srgbClr val="595555"/>
                    </a:solidFill>
                    <a:latin typeface="Garamond"/>
                  </a:rPr>
                  <a:t>Slope</a:t>
                </a: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5762919" y="15790085"/>
              <a:ext cx="1637140" cy="503232"/>
              <a:chOff x="9141633" y="6555733"/>
              <a:chExt cx="1778799" cy="503232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9180862" y="6555733"/>
                <a:ext cx="1739570" cy="503232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9141633" y="6606867"/>
                <a:ext cx="173957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indent="0" algn="ctr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00" b="1" kern="0" dirty="0">
                    <a:solidFill>
                      <a:srgbClr val="595555"/>
                    </a:solidFill>
                    <a:latin typeface="Garamond"/>
                  </a:rPr>
                  <a:t>Elevation</a:t>
                </a: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7514111" y="15790085"/>
              <a:ext cx="1624932" cy="503232"/>
              <a:chOff x="9244886" y="7952276"/>
              <a:chExt cx="1765535" cy="503232"/>
            </a:xfrm>
          </p:grpSpPr>
          <p:sp>
            <p:nvSpPr>
              <p:cNvPr id="118" name="Rounded Rectangle 117"/>
              <p:cNvSpPr/>
              <p:nvPr/>
            </p:nvSpPr>
            <p:spPr>
              <a:xfrm>
                <a:off x="9270851" y="7952276"/>
                <a:ext cx="1739570" cy="503232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244886" y="8010747"/>
                <a:ext cx="173957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900" b="1" kern="0" dirty="0">
                    <a:solidFill>
                      <a:srgbClr val="595555"/>
                    </a:solidFill>
                    <a:latin typeface="Garamond"/>
                  </a:rPr>
                  <a:t>Temperature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9320174" y="15795288"/>
              <a:ext cx="1592286" cy="503232"/>
              <a:chOff x="9193783" y="5142027"/>
              <a:chExt cx="2364529" cy="503232"/>
            </a:xfrm>
          </p:grpSpPr>
          <p:sp>
            <p:nvSpPr>
              <p:cNvPr id="124" name="Rounded Rectangle 123"/>
              <p:cNvSpPr/>
              <p:nvPr/>
            </p:nvSpPr>
            <p:spPr>
              <a:xfrm>
                <a:off x="9193784" y="5142027"/>
                <a:ext cx="2364528" cy="503232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95555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9193783" y="5176841"/>
                <a:ext cx="229167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indent="0" algn="ctr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00" b="1" kern="0" dirty="0">
                    <a:solidFill>
                      <a:srgbClr val="595555"/>
                    </a:solidFill>
                    <a:latin typeface="Garamond"/>
                  </a:rPr>
                  <a:t>Soil Capacity</a:t>
                </a:r>
              </a:p>
            </p:txBody>
          </p:sp>
        </p:grpSp>
        <p:sp>
          <p:nvSpPr>
            <p:cNvPr id="126" name="Striped Right Arrow 125"/>
            <p:cNvSpPr/>
            <p:nvPr/>
          </p:nvSpPr>
          <p:spPr>
            <a:xfrm rot="5400000">
              <a:off x="9955152" y="14655041"/>
              <a:ext cx="664885" cy="811791"/>
            </a:xfrm>
            <a:prstGeom prst="stripedRightArrow">
              <a:avLst>
                <a:gd name="adj1" fmla="val 47030"/>
                <a:gd name="adj2" fmla="val 41488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Right Brace 126"/>
            <p:cNvSpPr/>
            <p:nvPr/>
          </p:nvSpPr>
          <p:spPr>
            <a:xfrm rot="5400000">
              <a:off x="6188847" y="13205641"/>
              <a:ext cx="803720" cy="7009209"/>
            </a:xfrm>
            <a:prstGeom prst="rightBrace">
              <a:avLst>
                <a:gd name="adj1" fmla="val 8333"/>
                <a:gd name="adj2" fmla="val 49761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</a:ln>
            <a:effectLst>
              <a:outerShdw dir="5400000" sx="1000" sy="1000" rotWithShape="0">
                <a:srgbClr val="000000"/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2299044" y="17208386"/>
              <a:ext cx="8614610" cy="112185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6813327" y="17612281"/>
              <a:ext cx="3281984" cy="481301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843224" y="17666280"/>
              <a:ext cx="325208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kern="0" dirty="0">
                  <a:solidFill>
                    <a:srgbClr val="595555"/>
                  </a:solidFill>
                  <a:latin typeface="Garamond"/>
                </a:rPr>
                <a:t>Risk </a:t>
              </a:r>
              <a:r>
                <a:rPr lang="en-US" sz="2000" b="1" kern="0" dirty="0" smtClean="0">
                  <a:solidFill>
                    <a:srgbClr val="595555"/>
                  </a:solidFill>
                  <a:latin typeface="Garamond"/>
                </a:rPr>
                <a:t>Assessment Model</a:t>
              </a:r>
              <a:endParaRPr lang="en-US" sz="2000" b="1" kern="0" dirty="0">
                <a:solidFill>
                  <a:srgbClr val="595555"/>
                </a:solidFill>
                <a:latin typeface="Garamond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2977641" y="17598633"/>
              <a:ext cx="3259724" cy="49741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977642" y="17641781"/>
              <a:ext cx="3289620" cy="414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595555"/>
                  </a:solidFill>
                  <a:latin typeface="Garamond"/>
                </a:rPr>
                <a:t>Potato Suitability Model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269148" y="17198523"/>
              <a:ext cx="86146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kern="0" dirty="0">
                  <a:solidFill>
                    <a:srgbClr val="595555"/>
                  </a:solidFill>
                  <a:latin typeface="Garamond"/>
                </a:rPr>
                <a:t>End Products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9" t="42888" r="46698" b="45316"/>
          <a:stretch/>
        </p:blipFill>
        <p:spPr>
          <a:xfrm>
            <a:off x="2296172" y="23403114"/>
            <a:ext cx="485138" cy="68392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9" t="42888" r="46698" b="45316"/>
          <a:stretch/>
        </p:blipFill>
        <p:spPr>
          <a:xfrm>
            <a:off x="8535948" y="23341480"/>
            <a:ext cx="485138" cy="68392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133280" y="18615276"/>
            <a:ext cx="38148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595555"/>
                </a:solidFill>
              </a:rPr>
              <a:t>Current Potato Suitability</a:t>
            </a:r>
            <a:endParaRPr lang="en-US" sz="2600" dirty="0">
              <a:solidFill>
                <a:srgbClr val="595555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193327" y="18595930"/>
            <a:ext cx="400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595555"/>
                </a:solidFill>
              </a:rPr>
              <a:t>Future Risk Assessment</a:t>
            </a:r>
            <a:endParaRPr lang="en-US" sz="2800" dirty="0">
              <a:solidFill>
                <a:srgbClr val="595555"/>
              </a:solidFill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59699" y="26095561"/>
            <a:ext cx="6649757" cy="4336566"/>
            <a:chOff x="379573" y="20537381"/>
            <a:chExt cx="6649757" cy="4336566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 rotWithShape="1">
            <a:blip r:embed="rId22"/>
            <a:srcRect t="8332" b="10587"/>
            <a:stretch/>
          </p:blipFill>
          <p:spPr>
            <a:xfrm>
              <a:off x="379573" y="20537381"/>
              <a:ext cx="6543675" cy="4124123"/>
            </a:xfrm>
            <a:prstGeom prst="rect">
              <a:avLst/>
            </a:prstGeom>
          </p:spPr>
        </p:pic>
        <p:sp>
          <p:nvSpPr>
            <p:cNvPr id="151" name="TextBox 150"/>
            <p:cNvSpPr txBox="1"/>
            <p:nvPr/>
          </p:nvSpPr>
          <p:spPr>
            <a:xfrm>
              <a:off x="1161960" y="21703031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January</a:t>
              </a:r>
              <a:endParaRPr lang="en-US" sz="16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629293" y="21729658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February</a:t>
              </a:r>
              <a:endParaRPr lang="en-US" sz="16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256170" y="21740226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March</a:t>
              </a:r>
              <a:endParaRPr lang="en-US" sz="160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708860" y="21761529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April</a:t>
              </a:r>
              <a:endParaRPr lang="en-US" sz="1600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161960" y="23096569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May</a:t>
              </a:r>
              <a:endParaRPr lang="en-US" sz="16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685006" y="23099828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June</a:t>
              </a:r>
              <a:endParaRPr lang="en-US" sz="16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269468" y="23136984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July</a:t>
              </a:r>
              <a:endParaRPr lang="en-US" sz="1600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49975" y="23136984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August</a:t>
              </a:r>
              <a:endParaRPr lang="en-US" sz="16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586357" y="24531900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October</a:t>
              </a:r>
              <a:endParaRPr lang="en-US" sz="16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087190" y="24535393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November</a:t>
              </a:r>
              <a:endParaRPr lang="en-US" sz="16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594628" y="24526423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December</a:t>
              </a:r>
              <a:endParaRPr lang="en-US" sz="1600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161982" y="24533874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September</a:t>
              </a:r>
              <a:endParaRPr lang="en-US" sz="160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54177" y="25115401"/>
            <a:ext cx="5509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595555"/>
                </a:solidFill>
              </a:rPr>
              <a:t>Average temperature for El Niño years between 1973-2015 </a:t>
            </a:r>
            <a:endParaRPr lang="en-US" sz="2600" dirty="0">
              <a:solidFill>
                <a:srgbClr val="595555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157970" y="25115401"/>
            <a:ext cx="5509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595555"/>
                </a:solidFill>
              </a:rPr>
              <a:t>Average temperature for non-El Niño years between 1973-2015 </a:t>
            </a:r>
            <a:endParaRPr lang="en-US" sz="2600" dirty="0">
              <a:solidFill>
                <a:srgbClr val="595555"/>
              </a:solidFill>
            </a:endParaRPr>
          </a:p>
        </p:txBody>
      </p:sp>
      <p:grpSp>
        <p:nvGrpSpPr>
          <p:cNvPr id="165" name="Group 164"/>
          <p:cNvGrpSpPr/>
          <p:nvPr/>
        </p:nvGrpSpPr>
        <p:grpSpPr>
          <a:xfrm>
            <a:off x="6750578" y="26164517"/>
            <a:ext cx="6569393" cy="4271326"/>
            <a:chOff x="4111498" y="25575903"/>
            <a:chExt cx="6569393" cy="4271326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 rotWithShape="1">
            <a:blip r:embed="rId23"/>
            <a:srcRect t="8992" r="6350" b="9832"/>
            <a:stretch/>
          </p:blipFill>
          <p:spPr>
            <a:xfrm>
              <a:off x="4111498" y="25575903"/>
              <a:ext cx="6128209" cy="4067033"/>
            </a:xfrm>
            <a:prstGeom prst="rect">
              <a:avLst/>
            </a:prstGeom>
          </p:spPr>
        </p:pic>
        <p:sp>
          <p:nvSpPr>
            <p:cNvPr id="167" name="TextBox 166"/>
            <p:cNvSpPr txBox="1"/>
            <p:nvPr/>
          </p:nvSpPr>
          <p:spPr>
            <a:xfrm>
              <a:off x="4833040" y="26705128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January</a:t>
              </a:r>
              <a:endParaRPr lang="en-US" sz="16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300373" y="26731755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February</a:t>
              </a:r>
              <a:endParaRPr lang="en-US" sz="16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927250" y="26742323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March</a:t>
              </a:r>
              <a:endParaRPr lang="en-US" sz="16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9360421" y="26731755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April</a:t>
              </a:r>
              <a:endParaRPr lang="en-US" sz="1600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833040" y="28071370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May</a:t>
              </a:r>
              <a:endParaRPr lang="en-US" sz="16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356086" y="28074629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June</a:t>
              </a:r>
              <a:endParaRPr lang="en-US" sz="16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940548" y="28111785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July</a:t>
              </a:r>
              <a:endParaRPr lang="en-US" sz="1600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321055" y="28111785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August</a:t>
              </a:r>
              <a:endParaRPr lang="en-US" sz="1600" dirty="0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6300373" y="29508675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October</a:t>
              </a:r>
              <a:endParaRPr lang="en-US" sz="1600" dirty="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601359" y="29508675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November</a:t>
              </a:r>
              <a:endParaRPr lang="en-US" sz="160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9089876" y="29504959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December</a:t>
              </a:r>
              <a:endParaRPr lang="en-US" sz="16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833062" y="29508675"/>
              <a:ext cx="1320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September</a:t>
              </a:r>
              <a:endParaRPr lang="en-US" sz="1600" dirty="0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6403564" y="25391688"/>
            <a:ext cx="743019" cy="1323439"/>
            <a:chOff x="40343" y="26285980"/>
            <a:chExt cx="743019" cy="1323439"/>
          </a:xfrm>
        </p:grpSpPr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1642" y="26530331"/>
              <a:ext cx="741720" cy="824378"/>
            </a:xfrm>
            <a:prstGeom prst="rect">
              <a:avLst/>
            </a:prstGeom>
          </p:spPr>
        </p:pic>
        <p:sp>
          <p:nvSpPr>
            <p:cNvPr id="188" name="Rectangle 187"/>
            <p:cNvSpPr/>
            <p:nvPr/>
          </p:nvSpPr>
          <p:spPr>
            <a:xfrm>
              <a:off x="40343" y="26285980"/>
              <a:ext cx="729687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14.4</a:t>
              </a:r>
              <a:r>
                <a:rPr lang="en-US" sz="1600" dirty="0" smtClean="0"/>
                <a:t>°</a:t>
              </a:r>
              <a:r>
                <a:rPr lang="en-US" sz="1600" dirty="0">
                  <a:solidFill>
                    <a:srgbClr val="000000"/>
                  </a:solidFill>
                </a:rPr>
                <a:t>C</a:t>
              </a:r>
              <a:endParaRPr lang="en-US" sz="1600" dirty="0"/>
            </a:p>
            <a:p>
              <a:endParaRPr lang="en-US" sz="1600" dirty="0" smtClean="0">
                <a:solidFill>
                  <a:srgbClr val="000000"/>
                </a:solidFill>
              </a:endParaRPr>
            </a:p>
            <a:p>
              <a:endParaRPr lang="en-US" sz="1600" dirty="0">
                <a:solidFill>
                  <a:srgbClr val="000000"/>
                </a:solidFill>
              </a:endParaRPr>
            </a:p>
            <a:p>
              <a:endParaRPr lang="en-US" sz="1600" dirty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2.2</a:t>
              </a:r>
              <a:r>
                <a:rPr lang="en-US" sz="1600" dirty="0"/>
                <a:t>°</a:t>
              </a:r>
              <a:r>
                <a:rPr lang="en-US" sz="1600" dirty="0" smtClean="0">
                  <a:solidFill>
                    <a:srgbClr val="000000"/>
                  </a:solidFill>
                </a:rPr>
                <a:t>C</a:t>
              </a:r>
              <a:endParaRPr lang="en-US" sz="1600" dirty="0"/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9"/>
          <a:stretch/>
        </p:blipFill>
        <p:spPr>
          <a:xfrm>
            <a:off x="19559540" y="13254456"/>
            <a:ext cx="4271724" cy="2709608"/>
          </a:xfrm>
          <a:prstGeom prst="rect">
            <a:avLst/>
          </a:prstGeom>
          <a:ln w="6350">
            <a:solidFill>
              <a:srgbClr val="767171"/>
            </a:solidFill>
          </a:ln>
        </p:spPr>
      </p:pic>
    </p:spTree>
    <p:extLst>
      <p:ext uri="{BB962C8B-B14F-4D97-AF65-F5344CB8AC3E}">
        <p14:creationId xmlns:p14="http://schemas.microsoft.com/office/powerpoint/2010/main" val="22458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EVELOPv2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2A5F7F"/>
      </a:accent1>
      <a:accent2>
        <a:srgbClr val="5D6A98"/>
      </a:accent2>
      <a:accent3>
        <a:srgbClr val="8577B7"/>
      </a:accent3>
      <a:accent4>
        <a:srgbClr val="E6CD61"/>
      </a:accent4>
      <a:accent5>
        <a:srgbClr val="D5A949"/>
      </a:accent5>
      <a:accent6>
        <a:srgbClr val="C78837"/>
      </a:accent6>
      <a:hlink>
        <a:srgbClr val="2A5F7F"/>
      </a:hlink>
      <a:folHlink>
        <a:srgbClr val="2A5F7F"/>
      </a:folHlink>
    </a:clrScheme>
    <a:fontScheme name="DEVELOP_poster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3647</TotalTime>
  <Words>664</Words>
  <Application>Microsoft Office PowerPoint</Application>
  <PresentationFormat>Custom</PresentationFormat>
  <Paragraphs>111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Century Gothic</vt:lpstr>
      <vt:lpstr>Garamond</vt:lpstr>
      <vt:lpstr>Times New Roman</vt:lpstr>
      <vt:lpstr>Webdings</vt:lpstr>
      <vt:lpstr>Office Theme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Kelley, Carrie L. (LARC-E3)[SSAI DEVELOP]</cp:lastModifiedBy>
  <cp:revision>251</cp:revision>
  <dcterms:created xsi:type="dcterms:W3CDTF">2015-06-02T14:58:58Z</dcterms:created>
  <dcterms:modified xsi:type="dcterms:W3CDTF">2016-08-05T17:20:00Z</dcterms:modified>
</cp:coreProperties>
</file>