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75" r:id="rId2"/>
    <p:sldId id="278" r:id="rId3"/>
    <p:sldId id="286" r:id="rId4"/>
    <p:sldId id="296" r:id="rId5"/>
    <p:sldId id="289" r:id="rId6"/>
    <p:sldId id="288" r:id="rId7"/>
    <p:sldId id="298" r:id="rId8"/>
    <p:sldId id="287" r:id="rId9"/>
    <p:sldId id="295" r:id="rId10"/>
    <p:sldId id="299" r:id="rId11"/>
    <p:sldId id="293" r:id="rId12"/>
    <p:sldId id="294"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c Courtright" initials="AC" lastIdx="21" clrIdx="0"/>
  <p:cmAuthor id="1" name="Patrick Pierce" initials="PP" lastIdx="0" clrIdx="1"/>
  <p:cmAuthor id="2" name="Aubrey Hilte" initials="AH" lastIdx="18" clrIdx="2">
    <p:extLst/>
  </p:cmAuthor>
  <p:cmAuthor id="3" name="Amanda Clayton" initials="AC" lastIdx="1" clrIdx="3">
    <p:extLst/>
  </p:cmAuthor>
  <p:cmAuthor id="4" name="Miller, Tiffani N. (LARC-E3)[SSAI DEVELOP]" initials="MTN(D" lastIdx="1" clrIdx="4">
    <p:extLst/>
  </p:cmAuthor>
  <p:cmAuthor id="5" name="Evan Henry" initials="EH"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24A"/>
    <a:srgbClr val="F4901A"/>
    <a:srgbClr val="586991"/>
    <a:srgbClr val="7DB862"/>
    <a:srgbClr val="FFFFFF"/>
    <a:srgbClr val="E9A149"/>
    <a:srgbClr val="333333"/>
    <a:srgbClr val="FFFFF5"/>
    <a:srgbClr val="FFFFF3"/>
    <a:srgbClr val="DC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4" autoAdjust="0"/>
    <p:restoredTop sz="86223" autoAdjust="0"/>
  </p:normalViewPr>
  <p:slideViewPr>
    <p:cSldViewPr snapToGrid="0">
      <p:cViewPr varScale="1">
        <p:scale>
          <a:sx n="62" d="100"/>
          <a:sy n="62" d="100"/>
        </p:scale>
        <p:origin x="804" y="72"/>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icotimes.net/2014/08/07/drought-hits-central-americas-crops-cattl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livemint.com/rf/Image-621x414/LiveMint/Period1/2016/03/03/Photos/drought.jp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Explanation of expected figures and images from data analysis will be placed here</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Image: </a:t>
            </a:r>
            <a:r>
              <a:rPr lang="en-US" b="0" baseline="0" dirty="0"/>
              <a:t>https://www.flickr.com/photos/buckaroobay/3721809183</a:t>
            </a:r>
          </a:p>
          <a:p>
            <a:endParaRPr lang="en-US" dirty="0"/>
          </a:p>
          <a:p>
            <a:r>
              <a:rPr lang="en-US" dirty="0"/>
              <a:t>Future work for a potential third term consist</a:t>
            </a:r>
            <a:r>
              <a:rPr lang="en-US" baseline="0" dirty="0"/>
              <a:t> of including Agricultural drought (as crop yield was unavailable), comparing Random Forest models to SDCI models, and determining drought indictors for social conflict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83182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Basemap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Mapbox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OpenStreetMap</a:t>
            </a:r>
            <a:r>
              <a:rPr lang="en-US" sz="1200" b="0" i="0" kern="1200" dirty="0">
                <a:solidFill>
                  <a:schemeClr val="tx1"/>
                </a:solidFill>
                <a:effectLst/>
                <a:latin typeface="+mn-lt"/>
                <a:ea typeface="+mn-ea"/>
                <a:cs typeface="+mn-cs"/>
              </a:rPr>
              <a:t>, CARTO</a:t>
            </a:r>
          </a:p>
          <a:p>
            <a:r>
              <a:rPr lang="en-US" sz="1200" b="0" i="0" kern="1200" dirty="0">
                <a:solidFill>
                  <a:schemeClr val="tx1"/>
                </a:solidFill>
                <a:effectLst/>
                <a:latin typeface="+mn-lt"/>
                <a:ea typeface="+mn-ea"/>
                <a:cs typeface="+mn-cs"/>
              </a:rPr>
              <a:t>Inset Map: </a:t>
            </a:r>
            <a:r>
              <a:rPr lang="en-US" sz="1200" b="0" i="0" kern="1200" dirty="0" err="1">
                <a:solidFill>
                  <a:schemeClr val="tx1"/>
                </a:solidFill>
                <a:effectLst/>
                <a:latin typeface="+mn-lt"/>
                <a:ea typeface="+mn-ea"/>
                <a:cs typeface="+mn-cs"/>
              </a:rPr>
              <a:t>Esri</a:t>
            </a:r>
            <a:r>
              <a:rPr lang="en-US" sz="1200" b="0" i="0" kern="1200" dirty="0">
                <a:solidFill>
                  <a:schemeClr val="tx1"/>
                </a:solidFill>
                <a:effectLst/>
                <a:latin typeface="+mn-lt"/>
                <a:ea typeface="+mn-ea"/>
                <a:cs typeface="+mn-cs"/>
              </a:rPr>
              <a:t>, USGS, NOAA, </a:t>
            </a:r>
            <a:r>
              <a:rPr lang="en-US" sz="1200" b="0" i="0" kern="1200" dirty="0" err="1">
                <a:solidFill>
                  <a:schemeClr val="tx1"/>
                </a:solidFill>
                <a:effectLst/>
                <a:latin typeface="+mn-lt"/>
                <a:ea typeface="+mn-ea"/>
                <a:cs typeface="+mn-cs"/>
              </a:rPr>
              <a:t>DeLorme</a:t>
            </a:r>
            <a:r>
              <a:rPr lang="en-US" sz="1200" b="0" i="0" kern="1200" dirty="0">
                <a:solidFill>
                  <a:schemeClr val="tx1"/>
                </a:solidFill>
                <a:effectLst/>
                <a:latin typeface="+mn-lt"/>
                <a:ea typeface="+mn-ea"/>
                <a:cs typeface="+mn-cs"/>
              </a:rPr>
              <a:t>, NPS</a:t>
            </a:r>
          </a:p>
          <a:p>
            <a:endParaRPr lang="en-US" baseline="0" dirty="0"/>
          </a:p>
          <a:p>
            <a:endParaRPr lang="en-US" baseline="0" dirty="0"/>
          </a:p>
          <a:p>
            <a:r>
              <a:rPr lang="en-US" baseline="0" dirty="0"/>
              <a:t>The study area for this project consists of 13 countries spread over 2 regions.</a:t>
            </a:r>
          </a:p>
          <a:p>
            <a:r>
              <a:rPr lang="en-US" baseline="0" dirty="0"/>
              <a:t>	</a:t>
            </a:r>
            <a:r>
              <a:rPr lang="en-US" b="1" baseline="0" dirty="0"/>
              <a:t>The Levant</a:t>
            </a:r>
            <a:r>
              <a:rPr lang="en-US" baseline="0" dirty="0"/>
              <a:t>: consisting of Syria, Lebanon, Jordan, Israel, and Iraq is considered one of the most arid regions in the world</a:t>
            </a:r>
          </a:p>
          <a:p>
            <a:r>
              <a:rPr lang="en-US" baseline="0" dirty="0"/>
              <a:t>	</a:t>
            </a:r>
            <a:r>
              <a:rPr lang="en-US" b="1" baseline="0" dirty="0"/>
              <a:t>Central America</a:t>
            </a:r>
            <a:r>
              <a:rPr lang="en-US" baseline="0" dirty="0"/>
              <a:t>: consisting of Guatemala, El Salvador, </a:t>
            </a:r>
            <a:r>
              <a:rPr lang="en-US" baseline="0" dirty="0" err="1"/>
              <a:t>Hondoras</a:t>
            </a:r>
            <a:r>
              <a:rPr lang="en-US" baseline="0" dirty="0"/>
              <a:t>, Nicaragua, Costa </a:t>
            </a:r>
            <a:r>
              <a:rPr lang="es-ES" sz="1200" baseline="0" dirty="0">
                <a:solidFill>
                  <a:schemeClr val="bg2">
                    <a:lumMod val="50000"/>
                  </a:schemeClr>
                </a:solidFill>
              </a:rPr>
              <a:t>Rica, Panam</a:t>
            </a:r>
            <a:r>
              <a:rPr lang="es-ES" sz="1200" dirty="0">
                <a:solidFill>
                  <a:schemeClr val="bg2">
                    <a:lumMod val="50000"/>
                  </a:schemeClr>
                </a:solidFill>
              </a:rPr>
              <a:t>á,</a:t>
            </a:r>
            <a:r>
              <a:rPr lang="es-ES" sz="1200" baseline="0" dirty="0">
                <a:solidFill>
                  <a:schemeClr val="bg2">
                    <a:lumMod val="50000"/>
                  </a:schemeClr>
                </a:solidFill>
              </a:rPr>
              <a:t> as </a:t>
            </a:r>
            <a:r>
              <a:rPr lang="es-ES" sz="1200" baseline="0" dirty="0" err="1">
                <a:solidFill>
                  <a:schemeClr val="bg2">
                    <a:lumMod val="50000"/>
                  </a:schemeClr>
                </a:solidFill>
              </a:rPr>
              <a:t>well</a:t>
            </a:r>
            <a:r>
              <a:rPr lang="es-ES" sz="1200" baseline="0" dirty="0">
                <a:solidFill>
                  <a:schemeClr val="bg2">
                    <a:lumMod val="50000"/>
                  </a:schemeClr>
                </a:solidFill>
              </a:rPr>
              <a:t> as, Columbia and Venezuela and has a “</a:t>
            </a:r>
            <a:r>
              <a:rPr lang="es-ES" sz="1200" baseline="0" dirty="0" err="1">
                <a:solidFill>
                  <a:schemeClr val="bg2">
                    <a:lumMod val="50000"/>
                  </a:schemeClr>
                </a:solidFill>
              </a:rPr>
              <a:t>Dry</a:t>
            </a:r>
            <a:r>
              <a:rPr lang="es-ES" sz="1200" baseline="0" dirty="0">
                <a:solidFill>
                  <a:schemeClr val="bg2">
                    <a:lumMod val="50000"/>
                  </a:schemeClr>
                </a:solidFill>
              </a:rPr>
              <a:t> </a:t>
            </a:r>
            <a:r>
              <a:rPr lang="es-ES" sz="1200" baseline="0" dirty="0" err="1">
                <a:solidFill>
                  <a:schemeClr val="bg2">
                    <a:lumMod val="50000"/>
                  </a:schemeClr>
                </a:solidFill>
              </a:rPr>
              <a:t>Corridor</a:t>
            </a:r>
            <a:r>
              <a:rPr lang="es-ES" sz="1200" baseline="0" dirty="0">
                <a:solidFill>
                  <a:schemeClr val="bg2">
                    <a:lumMod val="50000"/>
                  </a:schemeClr>
                </a:solidFill>
              </a:rPr>
              <a:t>” </a:t>
            </a:r>
            <a:r>
              <a:rPr lang="es-ES" sz="1200" baseline="0" dirty="0" err="1">
                <a:solidFill>
                  <a:schemeClr val="bg2">
                    <a:lumMod val="50000"/>
                  </a:schemeClr>
                </a:solidFill>
              </a:rPr>
              <a:t>experiencing</a:t>
            </a:r>
            <a:r>
              <a:rPr lang="es-ES" sz="1200" baseline="0" dirty="0">
                <a:solidFill>
                  <a:schemeClr val="bg2">
                    <a:lumMod val="50000"/>
                  </a:schemeClr>
                </a:solidFill>
              </a:rPr>
              <a:t> a </a:t>
            </a:r>
            <a:r>
              <a:rPr lang="es-ES" sz="1200" baseline="0" dirty="0" err="1">
                <a:solidFill>
                  <a:schemeClr val="bg2">
                    <a:lumMod val="50000"/>
                  </a:schemeClr>
                </a:solidFill>
              </a:rPr>
              <a:t>wide</a:t>
            </a:r>
            <a:r>
              <a:rPr lang="es-ES" sz="1200" baseline="0" dirty="0">
                <a:solidFill>
                  <a:schemeClr val="bg2">
                    <a:lumMod val="50000"/>
                  </a:schemeClr>
                </a:solidFill>
              </a:rPr>
              <a:t> </a:t>
            </a:r>
            <a:r>
              <a:rPr lang="es-ES" sz="1200" baseline="0" dirty="0" err="1">
                <a:solidFill>
                  <a:schemeClr val="bg2">
                    <a:lumMod val="50000"/>
                  </a:schemeClr>
                </a:solidFill>
              </a:rPr>
              <a:t>range</a:t>
            </a:r>
            <a:r>
              <a:rPr lang="es-ES" sz="1200" baseline="0" dirty="0">
                <a:solidFill>
                  <a:schemeClr val="bg2">
                    <a:lumMod val="50000"/>
                  </a:schemeClr>
                </a:solidFill>
              </a:rPr>
              <a:t> of </a:t>
            </a:r>
            <a:r>
              <a:rPr lang="es-ES" sz="1200" baseline="0" dirty="0" err="1">
                <a:solidFill>
                  <a:schemeClr val="bg2">
                    <a:lumMod val="50000"/>
                  </a:schemeClr>
                </a:solidFill>
              </a:rPr>
              <a:t>climatic</a:t>
            </a:r>
            <a:r>
              <a:rPr lang="es-ES" sz="1200" baseline="0" dirty="0">
                <a:solidFill>
                  <a:schemeClr val="bg2">
                    <a:lumMod val="50000"/>
                  </a:schemeClr>
                </a:solidFill>
              </a:rPr>
              <a:t> </a:t>
            </a:r>
            <a:r>
              <a:rPr lang="es-ES" sz="1200" baseline="0" dirty="0" err="1">
                <a:solidFill>
                  <a:schemeClr val="bg2">
                    <a:lumMod val="50000"/>
                  </a:schemeClr>
                </a:solidFill>
              </a:rPr>
              <a:t>differences</a:t>
            </a:r>
            <a:endParaRPr lang="es-ES" sz="1200" baseline="0" dirty="0">
              <a:solidFill>
                <a:schemeClr val="bg2">
                  <a:lumMod val="50000"/>
                </a:schemeClr>
              </a:solidFill>
            </a:endParaRPr>
          </a:p>
          <a:p>
            <a:endParaRPr lang="es-ES" sz="1200" baseline="0" dirty="0">
              <a:solidFill>
                <a:schemeClr val="bg2">
                  <a:lumMod val="50000"/>
                </a:schemeClr>
              </a:solidFill>
            </a:endParaRPr>
          </a:p>
          <a:p>
            <a:r>
              <a:rPr lang="es-ES" sz="1200" baseline="0" dirty="0" err="1">
                <a:solidFill>
                  <a:schemeClr val="bg2">
                    <a:lumMod val="50000"/>
                  </a:schemeClr>
                </a:solidFill>
              </a:rPr>
              <a:t>The</a:t>
            </a:r>
            <a:r>
              <a:rPr lang="es-ES" sz="1200" baseline="0" dirty="0">
                <a:solidFill>
                  <a:schemeClr val="bg2">
                    <a:lumMod val="50000"/>
                  </a:schemeClr>
                </a:solidFill>
              </a:rPr>
              <a:t> </a:t>
            </a:r>
            <a:r>
              <a:rPr lang="es-ES" sz="1200" baseline="0" dirty="0" err="1">
                <a:solidFill>
                  <a:schemeClr val="bg2">
                    <a:lumMod val="50000"/>
                  </a:schemeClr>
                </a:solidFill>
              </a:rPr>
              <a:t>study</a:t>
            </a:r>
            <a:r>
              <a:rPr lang="es-ES" sz="1200" baseline="0" dirty="0">
                <a:solidFill>
                  <a:schemeClr val="bg2">
                    <a:lumMod val="50000"/>
                  </a:schemeClr>
                </a:solidFill>
              </a:rPr>
              <a:t> </a:t>
            </a:r>
            <a:r>
              <a:rPr lang="es-ES" sz="1200" baseline="0" dirty="0" err="1">
                <a:solidFill>
                  <a:schemeClr val="bg2">
                    <a:lumMod val="50000"/>
                  </a:schemeClr>
                </a:solidFill>
              </a:rPr>
              <a:t>period</a:t>
            </a:r>
            <a:r>
              <a:rPr lang="es-ES" sz="1200" baseline="0" dirty="0">
                <a:solidFill>
                  <a:schemeClr val="bg2">
                    <a:lumMod val="50000"/>
                  </a:schemeClr>
                </a:solidFill>
              </a:rPr>
              <a:t> </a:t>
            </a:r>
            <a:r>
              <a:rPr lang="es-ES" sz="1200" baseline="0" dirty="0" err="1">
                <a:solidFill>
                  <a:schemeClr val="bg2">
                    <a:lumMod val="50000"/>
                  </a:schemeClr>
                </a:solidFill>
              </a:rPr>
              <a:t>for</a:t>
            </a:r>
            <a:r>
              <a:rPr lang="es-ES" sz="1200" baseline="0" dirty="0">
                <a:solidFill>
                  <a:schemeClr val="bg2">
                    <a:lumMod val="50000"/>
                  </a:schemeClr>
                </a:solidFill>
              </a:rPr>
              <a:t> </a:t>
            </a:r>
            <a:r>
              <a:rPr lang="es-ES" sz="1200" baseline="0" dirty="0" err="1">
                <a:solidFill>
                  <a:schemeClr val="bg2">
                    <a:lumMod val="50000"/>
                  </a:schemeClr>
                </a:solidFill>
              </a:rPr>
              <a:t>this</a:t>
            </a:r>
            <a:r>
              <a:rPr lang="es-ES" sz="1200" baseline="0" dirty="0">
                <a:solidFill>
                  <a:schemeClr val="bg2">
                    <a:lumMod val="50000"/>
                  </a:schemeClr>
                </a:solidFill>
              </a:rPr>
              <a:t> </a:t>
            </a:r>
            <a:r>
              <a:rPr lang="es-ES" sz="1200" baseline="0" dirty="0" err="1">
                <a:solidFill>
                  <a:schemeClr val="bg2">
                    <a:lumMod val="50000"/>
                  </a:schemeClr>
                </a:solidFill>
              </a:rPr>
              <a:t>project</a:t>
            </a:r>
            <a:r>
              <a:rPr lang="es-ES" sz="1200" baseline="0" dirty="0">
                <a:solidFill>
                  <a:schemeClr val="bg2">
                    <a:lumMod val="50000"/>
                  </a:schemeClr>
                </a:solidFill>
              </a:rPr>
              <a:t> </a:t>
            </a:r>
            <a:r>
              <a:rPr lang="es-ES" sz="1200" baseline="0" dirty="0" err="1">
                <a:solidFill>
                  <a:schemeClr val="bg2">
                    <a:lumMod val="50000"/>
                  </a:schemeClr>
                </a:solidFill>
              </a:rPr>
              <a:t>is</a:t>
            </a:r>
            <a:r>
              <a:rPr lang="es-ES" sz="1200" baseline="0" dirty="0">
                <a:solidFill>
                  <a:schemeClr val="bg2">
                    <a:lumMod val="50000"/>
                  </a:schemeClr>
                </a:solidFill>
              </a:rPr>
              <a:t> </a:t>
            </a:r>
            <a:r>
              <a:rPr lang="es-ES" sz="1200" baseline="0" dirty="0" err="1">
                <a:solidFill>
                  <a:schemeClr val="bg2">
                    <a:lumMod val="50000"/>
                  </a:schemeClr>
                </a:solidFill>
              </a:rPr>
              <a:t>from</a:t>
            </a:r>
            <a:r>
              <a:rPr lang="es-ES" sz="1200" baseline="0" dirty="0">
                <a:solidFill>
                  <a:schemeClr val="bg2">
                    <a:lumMod val="50000"/>
                  </a:schemeClr>
                </a:solidFill>
              </a:rPr>
              <a:t> </a:t>
            </a:r>
            <a:r>
              <a:rPr lang="en-US" sz="1200" baseline="0" dirty="0">
                <a:solidFill>
                  <a:schemeClr val="bg2">
                    <a:lumMod val="50000"/>
                  </a:schemeClr>
                </a:solidFill>
              </a:rPr>
              <a:t>July 2002 to October 2014</a:t>
            </a:r>
            <a:r>
              <a:rPr lang="es-ES" sz="1200" baseline="0" dirty="0">
                <a:solidFill>
                  <a:schemeClr val="bg2">
                    <a:lumMod val="50000"/>
                  </a:schemeClr>
                </a:solidFill>
              </a:rPr>
              <a:t>, </a:t>
            </a:r>
            <a:r>
              <a:rPr lang="es-ES" sz="1200" baseline="0" dirty="0" err="1">
                <a:solidFill>
                  <a:schemeClr val="bg2">
                    <a:lumMod val="50000"/>
                  </a:schemeClr>
                </a:solidFill>
              </a:rPr>
              <a:t>the</a:t>
            </a:r>
            <a:r>
              <a:rPr lang="es-ES" sz="1200" baseline="0" dirty="0">
                <a:solidFill>
                  <a:schemeClr val="bg2">
                    <a:lumMod val="50000"/>
                  </a:schemeClr>
                </a:solidFill>
              </a:rPr>
              <a:t> </a:t>
            </a:r>
            <a:r>
              <a:rPr lang="es-ES" sz="1200" baseline="0" dirty="0" err="1">
                <a:solidFill>
                  <a:schemeClr val="bg2">
                    <a:lumMod val="50000"/>
                  </a:schemeClr>
                </a:solidFill>
              </a:rPr>
              <a:t>longest</a:t>
            </a:r>
            <a:r>
              <a:rPr lang="es-ES" sz="1200" baseline="0" dirty="0">
                <a:solidFill>
                  <a:schemeClr val="bg2">
                    <a:lumMod val="50000"/>
                  </a:schemeClr>
                </a:solidFill>
              </a:rPr>
              <a:t> </a:t>
            </a:r>
            <a:r>
              <a:rPr lang="es-ES" sz="1200" baseline="0" dirty="0" err="1">
                <a:solidFill>
                  <a:schemeClr val="bg2">
                    <a:lumMod val="50000"/>
                  </a:schemeClr>
                </a:solidFill>
              </a:rPr>
              <a:t>continuous</a:t>
            </a:r>
            <a:r>
              <a:rPr lang="es-ES" sz="1200" baseline="0" dirty="0">
                <a:solidFill>
                  <a:schemeClr val="bg2">
                    <a:lumMod val="50000"/>
                  </a:schemeClr>
                </a:solidFill>
              </a:rPr>
              <a:t> time </a:t>
            </a:r>
            <a:r>
              <a:rPr lang="es-ES" sz="1200" baseline="0" dirty="0" err="1">
                <a:solidFill>
                  <a:schemeClr val="bg2">
                    <a:lumMod val="50000"/>
                  </a:schemeClr>
                </a:solidFill>
              </a:rPr>
              <a:t>period</a:t>
            </a:r>
            <a:r>
              <a:rPr lang="es-ES" sz="1200" baseline="0" dirty="0">
                <a:solidFill>
                  <a:schemeClr val="bg2">
                    <a:lumMod val="50000"/>
                  </a:schemeClr>
                </a:solidFill>
              </a:rPr>
              <a:t> </a:t>
            </a:r>
            <a:r>
              <a:rPr lang="es-ES" sz="1200" baseline="0" dirty="0" err="1">
                <a:solidFill>
                  <a:schemeClr val="bg2">
                    <a:lumMod val="50000"/>
                  </a:schemeClr>
                </a:solidFill>
              </a:rPr>
              <a:t>that</a:t>
            </a:r>
            <a:r>
              <a:rPr lang="es-ES" sz="1200" baseline="0" dirty="0">
                <a:solidFill>
                  <a:schemeClr val="bg2">
                    <a:lumMod val="50000"/>
                  </a:schemeClr>
                </a:solidFill>
              </a:rPr>
              <a:t> data </a:t>
            </a:r>
            <a:r>
              <a:rPr lang="es-ES" sz="1200" baseline="0" dirty="0" err="1">
                <a:solidFill>
                  <a:schemeClr val="bg2">
                    <a:lumMod val="50000"/>
                  </a:schemeClr>
                </a:solidFill>
              </a:rPr>
              <a:t>sources</a:t>
            </a:r>
            <a:r>
              <a:rPr lang="es-ES" sz="1200" baseline="0" dirty="0">
                <a:solidFill>
                  <a:schemeClr val="bg2">
                    <a:lumMod val="50000"/>
                  </a:schemeClr>
                </a:solidFill>
              </a:rPr>
              <a:t> </a:t>
            </a:r>
            <a:r>
              <a:rPr lang="es-ES" sz="1200" baseline="0" dirty="0" err="1">
                <a:solidFill>
                  <a:schemeClr val="bg2">
                    <a:lumMod val="50000"/>
                  </a:schemeClr>
                </a:solidFill>
              </a:rPr>
              <a:t>were</a:t>
            </a:r>
            <a:r>
              <a:rPr lang="es-ES" sz="1200" baseline="0" dirty="0">
                <a:solidFill>
                  <a:schemeClr val="bg2">
                    <a:lumMod val="50000"/>
                  </a:schemeClr>
                </a:solidFill>
              </a:rPr>
              <a:t> in </a:t>
            </a:r>
            <a:r>
              <a:rPr lang="es-ES" sz="1200" baseline="0" dirty="0" err="1">
                <a:solidFill>
                  <a:schemeClr val="bg2">
                    <a:lumMod val="50000"/>
                  </a:schemeClr>
                </a:solidFill>
              </a:rPr>
              <a:t>operation</a:t>
            </a:r>
            <a:r>
              <a:rPr lang="es-ES" sz="1200" baseline="0" dirty="0">
                <a:solidFill>
                  <a:schemeClr val="bg2">
                    <a:lumMod val="50000"/>
                  </a:schemeClr>
                </a:solidFill>
              </a:rPr>
              <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Central America drought image - </a:t>
            </a:r>
            <a:r>
              <a:rPr lang="en-US" sz="1200" u="sng" kern="1200" dirty="0">
                <a:solidFill>
                  <a:schemeClr val="tx1"/>
                </a:solidFill>
                <a:effectLst/>
                <a:latin typeface="+mn-lt"/>
                <a:ea typeface="+mn-ea"/>
                <a:cs typeface="+mn-cs"/>
                <a:hlinkClick r:id="rId3"/>
              </a:rPr>
              <a:t>http://www.ticotimes.net/2014/08/07/drought-hits-central-americas-crops-cattle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Levant drought image</a:t>
            </a:r>
            <a:r>
              <a:rPr lang="en-US" sz="1200" kern="1200" baseline="0" dirty="0">
                <a:solidFill>
                  <a:schemeClr val="tx1"/>
                </a:solidFill>
                <a:effectLst/>
                <a:latin typeface="+mn-lt"/>
                <a:ea typeface="+mn-ea"/>
                <a:cs typeface="+mn-cs"/>
              </a:rPr>
              <a:t> - </a:t>
            </a:r>
            <a:r>
              <a:rPr lang="en-US" sz="1200" u="sng" kern="1200" dirty="0">
                <a:solidFill>
                  <a:schemeClr val="tx1"/>
                </a:solidFill>
                <a:effectLst/>
                <a:latin typeface="+mn-lt"/>
                <a:ea typeface="+mn-ea"/>
                <a:cs typeface="+mn-cs"/>
                <a:hlinkClick r:id="rId4"/>
              </a:rPr>
              <a:t>http://www.livemint.com/rf/Image-621x414/LiveMint/Period1/2016/03/03/Photos/drought.jpg</a:t>
            </a:r>
            <a:endParaRPr lang="en-US" sz="1200" kern="1200" dirty="0">
              <a:solidFill>
                <a:schemeClr val="tx1"/>
              </a:solidFill>
              <a:effectLst/>
              <a:latin typeface="+mn-lt"/>
              <a:ea typeface="+mn-ea"/>
              <a:cs typeface="+mn-cs"/>
            </a:endParaRPr>
          </a:p>
          <a:p>
            <a:endParaRPr lang="en-US" baseline="0" dirty="0"/>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primary concern i</a:t>
            </a:r>
            <a:r>
              <a:rPr lang="en-US" sz="1200" kern="1200" dirty="0">
                <a:solidFill>
                  <a:schemeClr val="tx1"/>
                </a:solidFill>
                <a:effectLst/>
                <a:latin typeface="+mn-lt"/>
                <a:ea typeface="+mn-ea"/>
                <a:cs typeface="+mn-cs"/>
              </a:rPr>
              <a:t>n the Levant and Central America regions is extreme variations in precipitation, resulting in drought. The two regions have</a:t>
            </a:r>
            <a:r>
              <a:rPr lang="en-US" sz="1200" kern="1200" baseline="0" dirty="0">
                <a:solidFill>
                  <a:schemeClr val="tx1"/>
                </a:solidFill>
                <a:effectLst/>
                <a:latin typeface="+mn-lt"/>
                <a:ea typeface="+mn-ea"/>
                <a:cs typeface="+mn-cs"/>
              </a:rPr>
              <a:t> experienced </a:t>
            </a:r>
            <a:r>
              <a:rPr lang="en-US" sz="1200" kern="1200" dirty="0">
                <a:solidFill>
                  <a:schemeClr val="tx1"/>
                </a:solidFill>
                <a:effectLst/>
                <a:latin typeface="+mn-lt"/>
                <a:ea typeface="+mn-ea"/>
                <a:cs typeface="+mn-cs"/>
              </a:rPr>
              <a:t>an increase in extreme weather events in recent years. The implications of these events are varied, but include potential impacts on agriculture, water quantity and quality, economic productivity, and social and political systems. Without the proper amount of water, it</a:t>
            </a:r>
            <a:r>
              <a:rPr lang="en-US" sz="1200" kern="1200" baseline="0" dirty="0">
                <a:solidFill>
                  <a:schemeClr val="tx1"/>
                </a:solidFill>
                <a:effectLst/>
                <a:latin typeface="+mn-lt"/>
                <a:ea typeface="+mn-ea"/>
                <a:cs typeface="+mn-cs"/>
              </a:rPr>
              <a:t> is impossible to grow crops, which affects not only nutrition in the surrounding areas, but also impacts economic productivity. This leads to social and political chaos and eventually conflict and civil unrest because of agricultural failures. The conflict and civil unrest due to extreme weather is of particular concern to the US defense and intelligence communities.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SMAP image - http://www.nasa.gov/sites/default/files/thumbnails/image/pia19877_smap_l2smp_0825-0827_d.png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Terra</a:t>
            </a:r>
            <a:r>
              <a:rPr lang="en-US" sz="1200" kern="1200" baseline="0" dirty="0">
                <a:solidFill>
                  <a:schemeClr val="tx1"/>
                </a:solidFill>
                <a:effectLst/>
                <a:latin typeface="+mn-lt"/>
                <a:ea typeface="+mn-ea"/>
                <a:cs typeface="+mn-cs"/>
              </a:rPr>
              <a:t> image – https://www.nasa.gov/sites/default/files/images/738537main_mopitt-EOSAM1_2.jpg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NASA ESDIS image -</a:t>
            </a:r>
            <a:r>
              <a:rPr lang="en-US" sz="1200" kern="1200" baseline="0" dirty="0">
                <a:solidFill>
                  <a:schemeClr val="tx1"/>
                </a:solidFill>
                <a:effectLst/>
                <a:latin typeface="+mn-lt"/>
                <a:ea typeface="+mn-ea"/>
                <a:cs typeface="+mn-cs"/>
              </a:rPr>
              <a:t> http://disc.sci.gsfc.nasa.gov/gesNews/trmm_v7_multisat_precip/image_large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SST image - http://geosci.sfsu.edu/courses/geol102/graphics/kareng/world.temp_07895.gif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Anomalies image - http://en.people.cn/NMediaFile/2016/0321/FOREIGN201603210101000097050122938.jpg</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Central America drought image - </a:t>
            </a:r>
            <a:r>
              <a:rPr lang="en-US" sz="1200" u="none" kern="1200" dirty="0">
                <a:solidFill>
                  <a:schemeClr val="tx1"/>
                </a:solidFill>
                <a:effectLst/>
                <a:latin typeface="+mn-lt"/>
                <a:ea typeface="+mn-ea"/>
                <a:cs typeface="+mn-cs"/>
              </a:rPr>
              <a:t>http://www.ticotimes.net/2014/08/07/drought-hits-central-americas-crops-cattle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Levant drought image</a:t>
            </a:r>
            <a:r>
              <a:rPr lang="en-US" sz="1200" kern="1200" baseline="0" dirty="0">
                <a:solidFill>
                  <a:schemeClr val="tx1"/>
                </a:solidFill>
                <a:effectLst/>
                <a:latin typeface="+mn-lt"/>
                <a:ea typeface="+mn-ea"/>
                <a:cs typeface="+mn-cs"/>
              </a:rPr>
              <a:t> – http://www.livemint.com/rf/Image-621x414/LiveMint/Period1/2016/03/03/Photos/drought.jpg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Defense image - http://media.defense.gov/2014/Oct/20/2000948836/-1/-1/0/141019-F-VT419-207.JPG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Our partners for this project are the United States Air Force 14</a:t>
            </a:r>
            <a:r>
              <a:rPr lang="en-US" baseline="30000" dirty="0"/>
              <a:t>th</a:t>
            </a:r>
            <a:r>
              <a:rPr lang="en-US" baseline="0" dirty="0"/>
              <a:t> Weather Squadron, interested in the drought conditions and precipitation patterns of our study regions for increased response for military decision-making and crisis aid.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Monitoring regions that are vulnerable to water resource stress can help the Air Force better assist areas susceptible to conflict.</a:t>
            </a:r>
            <a:endParaRPr lang="en-US" dirty="0"/>
          </a:p>
          <a:p>
            <a:pPr marL="171450" indent="-171450">
              <a:buFontTx/>
              <a:buChar char="-"/>
            </a:pPr>
            <a:r>
              <a:rPr lang="en-US" dirty="0"/>
              <a:t>The 14</a:t>
            </a:r>
            <a:r>
              <a:rPr lang="en-US" baseline="30000" dirty="0"/>
              <a:t>th</a:t>
            </a:r>
            <a:r>
              <a:rPr lang="en-US" dirty="0"/>
              <a:t> Weather Squadron is part of the 2</a:t>
            </a:r>
            <a:r>
              <a:rPr lang="en-US" baseline="30000" dirty="0"/>
              <a:t>nd</a:t>
            </a:r>
            <a:r>
              <a:rPr lang="en-US" dirty="0"/>
              <a:t> Weather</a:t>
            </a:r>
            <a:r>
              <a:rPr lang="en-US" baseline="0" dirty="0"/>
              <a:t> Group in the United States Air Force.</a:t>
            </a:r>
          </a:p>
          <a:p>
            <a:pPr marL="171450" indent="-171450">
              <a:buFontTx/>
              <a:buChar char="-"/>
            </a:pPr>
            <a:endParaRPr lang="en-US" baseline="0" dirty="0"/>
          </a:p>
          <a:p>
            <a:pPr marL="171450" indent="-171450">
              <a:buFontTx/>
              <a:buChar char="-"/>
            </a:pPr>
            <a:r>
              <a:rPr lang="en-US" baseline="0" dirty="0"/>
              <a:t>Mission statement: “Collect, protect and exploit authoritative climate data to optimize military and intelligence community operations and planning.”</a:t>
            </a:r>
          </a:p>
          <a:p>
            <a:pPr marL="0" indent="0">
              <a:buFontTx/>
              <a:buNone/>
            </a:pPr>
            <a:endParaRPr lang="en-US" baseline="0" dirty="0"/>
          </a:p>
          <a:p>
            <a:pPr marL="171450" indent="-171450">
              <a:buFontTx/>
              <a:buChar char="-"/>
            </a:pPr>
            <a:r>
              <a:rPr lang="en-US" b="1" baseline="0" dirty="0"/>
              <a:t>Monitoring</a:t>
            </a:r>
            <a:r>
              <a:rPr lang="en-US" b="0" baseline="0" dirty="0"/>
              <a:t>: Use remote sensing and </a:t>
            </a:r>
            <a:r>
              <a:rPr lang="en-US" b="0" i="1" baseline="0" dirty="0"/>
              <a:t>in situ </a:t>
            </a:r>
            <a:r>
              <a:rPr lang="en-US" b="0" baseline="0" dirty="0"/>
              <a:t>data for a variety of variables but focus heavily on precipitation.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baseline="0" dirty="0"/>
              <a:t>Analysis: </a:t>
            </a:r>
            <a:r>
              <a:rPr lang="en-US" b="0" baseline="0" dirty="0">
                <a:latin typeface="Century Gothic" panose="020B0502020202020204" pitchFamily="34" charset="0"/>
              </a:rPr>
              <a:t>Analysis of w</a:t>
            </a:r>
            <a:r>
              <a:rPr lang="en-US" dirty="0">
                <a:latin typeface="Century Gothic" panose="020B0502020202020204" pitchFamily="34" charset="0"/>
              </a:rPr>
              <a:t>eather and climate data is used to aid in military decision-making</a:t>
            </a:r>
            <a:endParaRPr lang="en-US" b="1" baseline="0" dirty="0"/>
          </a:p>
          <a:p>
            <a:pPr marL="171450" indent="-171450">
              <a:buFontTx/>
              <a:buChar char="-"/>
            </a:pPr>
            <a:r>
              <a:rPr lang="en-US" b="1" baseline="0" dirty="0"/>
              <a:t>Prediction: </a:t>
            </a:r>
            <a:r>
              <a:rPr lang="en-US" b="0" baseline="0" dirty="0"/>
              <a:t>Using the analyzed data to predict based on patterns.</a:t>
            </a:r>
            <a:endParaRPr lang="en-US" b="1" baseline="0" dirty="0"/>
          </a:p>
          <a:p>
            <a:pPr marL="171450" indent="-171450">
              <a:buFontTx/>
              <a:buChar char="-"/>
            </a:pPr>
            <a:r>
              <a:rPr lang="en-US" b="1" baseline="0" dirty="0"/>
              <a:t>End Users: </a:t>
            </a:r>
            <a:r>
              <a:rPr lang="en-US" b="0" baseline="0" dirty="0"/>
              <a:t>Most of their data is used to help the Department of Defense. The Squadron also provides environmental and climatic information to the United States Air Force, the Army, and the Intelligence Community.</a:t>
            </a:r>
            <a:endParaRPr lang="en-US" b="1"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Image: http://</a:t>
            </a:r>
            <a:r>
              <a:rPr lang="en-US" baseline="0" dirty="0" err="1"/>
              <a:t>www.juniortouchchamps.org</a:t>
            </a:r>
            <a:r>
              <a:rPr lang="en-US" baseline="0" dirty="0"/>
              <a:t>/files/armadillo/media/</a:t>
            </a:r>
            <a:r>
              <a:rPr lang="en-US" baseline="0" dirty="0" err="1"/>
              <a:t>ppc.png</a:t>
            </a:r>
            <a:endParaRPr lang="en-US" baseline="0" dirty="0"/>
          </a:p>
          <a:p>
            <a:endParaRPr lang="en-US" baseline="0" dirty="0"/>
          </a:p>
          <a:p>
            <a:r>
              <a:rPr lang="en-US" dirty="0"/>
              <a:t>The objectives for this project</a:t>
            </a:r>
            <a:r>
              <a:rPr lang="en-US" baseline="0" dirty="0"/>
              <a:t> include:</a:t>
            </a:r>
          </a:p>
          <a:p>
            <a:r>
              <a:rPr lang="en-US" baseline="0" dirty="0"/>
              <a:t>	Enhance the 14</a:t>
            </a:r>
            <a:r>
              <a:rPr lang="en-US" baseline="30000" dirty="0"/>
              <a:t>th</a:t>
            </a:r>
            <a:r>
              <a:rPr lang="en-US" baseline="0" dirty="0"/>
              <a:t> Weather Squadron’s capacity to predict and monitor drought in the study regions</a:t>
            </a:r>
          </a:p>
          <a:p>
            <a:r>
              <a:rPr lang="en-US" baseline="0" dirty="0"/>
              <a:t>	Create a robust drought model utilizing a machine learning approach</a:t>
            </a:r>
          </a:p>
          <a:p>
            <a:r>
              <a:rPr lang="en-US" baseline="0" dirty="0"/>
              <a:t>	Compare the performance of the model created within and between the two study regions using both TRMM precipitation data and CMORPH precipitation datasets for confidence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Satellite images from </a:t>
            </a:r>
            <a:r>
              <a:rPr lang="en-US" baseline="0" dirty="0" err="1"/>
              <a:t>DEVELOPedia</a:t>
            </a:r>
            <a:r>
              <a:rPr lang="en-US" baseline="0" dirty="0"/>
              <a:t> at http://www.devpedia.developexchange.com/dp/index.php?title=List_of_Satellite_Pictures</a:t>
            </a:r>
          </a:p>
          <a:p>
            <a:r>
              <a:rPr lang="en-US" baseline="0" dirty="0"/>
              <a:t>CMORPH image from http://www.star.nesdis.noaa.gov/smcd/emb/vci/images/CMORPH/cmorph.daily.20160101.png</a:t>
            </a:r>
          </a:p>
          <a:p>
            <a:endParaRPr lang="en-US" baseline="0" dirty="0"/>
          </a:p>
          <a:p>
            <a:r>
              <a:rPr lang="en-US" baseline="0" dirty="0"/>
              <a:t>The Earth Observations used consist of:</a:t>
            </a:r>
          </a:p>
          <a:p>
            <a:r>
              <a:rPr lang="en-US" baseline="0" dirty="0"/>
              <a:t>	The Terra – MODIS sensor from NASA to acquire Land Surface Temperature (LST), Evapotranspiration (ET), and Normalized Difference Vegetation Index (NDVI), each at monthly temporal resolution. Spatial resolution is 1 km for LST and ET while NDVI is at 250 m spatial resolution.</a:t>
            </a:r>
          </a:p>
          <a:p>
            <a:endParaRPr lang="en-US" baseline="0" dirty="0"/>
          </a:p>
          <a:p>
            <a:r>
              <a:rPr lang="en-US" baseline="0" dirty="0"/>
              <a:t>	Also using Tropical Rainfall Measuring Mission, or TRMM, for precipitation at monthly temporal resolution and .25 degree spatial resolution.</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Data was downloaded and processed from their original data formats into </a:t>
            </a:r>
            <a:r>
              <a:rPr lang="en-US" baseline="0" dirty="0" err="1"/>
              <a:t>GeoTIFF</a:t>
            </a:r>
            <a:r>
              <a:rPr lang="en-US" baseline="0" dirty="0"/>
              <a:t>, cropped to the boundaries of the two study regions, and scaled temporally to 1 month and spatially to 1 degree using R statistical programming language</a:t>
            </a:r>
          </a:p>
          <a:p>
            <a:endParaRPr lang="en-US" baseline="0" dirty="0"/>
          </a:p>
          <a:p>
            <a:r>
              <a:rPr lang="en-US" baseline="0" dirty="0"/>
              <a:t>- NDVI and LST were downloaded through USGS’s </a:t>
            </a:r>
            <a:r>
              <a:rPr lang="en-US" baseline="0" dirty="0" err="1"/>
              <a:t>EarthExplorer</a:t>
            </a:r>
            <a:r>
              <a:rPr lang="en-US" baseline="0" dirty="0"/>
              <a:t> as </a:t>
            </a:r>
            <a:r>
              <a:rPr lang="en-US" baseline="0" dirty="0" err="1"/>
              <a:t>GeoTIFFs</a:t>
            </a:r>
            <a:endParaRPr lang="en-US" baseline="0" dirty="0"/>
          </a:p>
          <a:p>
            <a:r>
              <a:rPr lang="en-US" baseline="0" dirty="0"/>
              <a:t>- ET was downloaded from </a:t>
            </a:r>
            <a:r>
              <a:rPr lang="en-US" sz="1200" kern="1200" dirty="0">
                <a:solidFill>
                  <a:schemeClr val="tx1"/>
                </a:solidFill>
                <a:effectLst/>
                <a:latin typeface="+mn-lt"/>
                <a:ea typeface="+mn-ea"/>
                <a:cs typeface="+mn-cs"/>
              </a:rPr>
              <a:t>NASA/ The University of Montana Numerical </a:t>
            </a:r>
            <a:r>
              <a:rPr lang="en-US" sz="1200" kern="1200" dirty="0" err="1">
                <a:solidFill>
                  <a:schemeClr val="tx1"/>
                </a:solidFill>
                <a:effectLst/>
                <a:latin typeface="+mn-lt"/>
                <a:ea typeface="+mn-ea"/>
                <a:cs typeface="+mn-cs"/>
              </a:rPr>
              <a:t>Terradynamic</a:t>
            </a:r>
            <a:r>
              <a:rPr lang="en-US" sz="1200" kern="1200" dirty="0">
                <a:solidFill>
                  <a:schemeClr val="tx1"/>
                </a:solidFill>
                <a:effectLst/>
                <a:latin typeface="+mn-lt"/>
                <a:ea typeface="+mn-ea"/>
                <a:cs typeface="+mn-cs"/>
              </a:rPr>
              <a:t> Simulation Group (NTSG)</a:t>
            </a: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TRMM was downloaded from </a:t>
            </a:r>
            <a:r>
              <a:rPr lang="en-US" sz="1600" dirty="0">
                <a:solidFill>
                  <a:schemeClr val="bg2">
                    <a:lumMod val="50000"/>
                  </a:schemeClr>
                </a:solidFill>
              </a:rPr>
              <a:t>NASA’s Goddard Earth Sciences Data and Information Services Center (GES DISC) server</a:t>
            </a: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CMORPH was downloaded as binary from </a:t>
            </a:r>
            <a:r>
              <a:rPr lang="en-US" sz="1600" dirty="0">
                <a:solidFill>
                  <a:schemeClr val="bg2">
                    <a:lumMod val="50000"/>
                  </a:schemeClr>
                </a:solidFill>
              </a:rPr>
              <a:t>NOAA-NCEI’s server</a:t>
            </a:r>
            <a:endParaRPr lang="en-US" baseline="0" dirty="0"/>
          </a:p>
          <a:p>
            <a:r>
              <a:rPr lang="en-US" baseline="0" dirty="0"/>
              <a:t>- GPCC was downloaded directly from the GPCC site as </a:t>
            </a:r>
            <a:r>
              <a:rPr lang="en-US" baseline="0" dirty="0" err="1"/>
              <a:t>NetCDF</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Image: https://d3njjcbhbojbot.cloudfront.net/api/utilities/v1/imageproxy/https://coursera.s3.amazonaws.com/topics/ml/large-icon.png</a:t>
            </a:r>
          </a:p>
          <a:p>
            <a:endParaRPr lang="en-US" baseline="0" dirty="0"/>
          </a:p>
          <a:p>
            <a:endParaRPr lang="en-US" baseline="0" dirty="0"/>
          </a:p>
          <a:p>
            <a:r>
              <a:rPr lang="en-US" dirty="0"/>
              <a:t>The methodology of this project will closely follow the</a:t>
            </a:r>
            <a:r>
              <a:rPr lang="en-US" baseline="0" dirty="0"/>
              <a:t> methodology from Park et al. (2016) where a machine learning approach was taken for an arid and a humid location in the United States and were modified accordingly to better suit this project’s study region.</a:t>
            </a:r>
          </a:p>
          <a:p>
            <a:endParaRPr lang="en-US" baseline="0" dirty="0"/>
          </a:p>
          <a:p>
            <a:r>
              <a:rPr lang="en-US" baseline="0" dirty="0"/>
              <a:t>Data will be analyzed and model a relationship through the machine learning algorithm between each of the drought factors and the drought condition from GPCC DI, the dependent variable in the equation.</a:t>
            </a:r>
          </a:p>
          <a:p>
            <a:endParaRPr lang="en-US" baseline="0" dirty="0"/>
          </a:p>
          <a:p>
            <a:r>
              <a:rPr lang="en-US" baseline="0" dirty="0"/>
              <a:t>The machine learning algorithm used is Random Forest and was chosen for its ability to avoid overfitting and sensitivity problems in two ways: out-of-bag randomization for the training dataset and at the node selection at each tree (Park et al. 2016). </a:t>
            </a:r>
            <a:r>
              <a:rPr lang="en-US" sz="1200" kern="1200" dirty="0">
                <a:solidFill>
                  <a:schemeClr val="tx1"/>
                </a:solidFill>
                <a:effectLst/>
                <a:latin typeface="+mn-lt"/>
                <a:ea typeface="+mn-ea"/>
                <a:cs typeface="+mn-cs"/>
              </a:rPr>
              <a:t>Both data sets were modeled using each of the 1-, 3-, 9-, and 24-month drought index dependent variables</a:t>
            </a:r>
            <a:endParaRPr lang="en-US" baseline="0" dirty="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final processes would  be using </a:t>
            </a:r>
            <a:r>
              <a:rPr lang="en-US" sz="1200" kern="1200" baseline="0" dirty="0">
                <a:solidFill>
                  <a:schemeClr val="tx1"/>
                </a:solidFill>
                <a:effectLst/>
                <a:latin typeface="+mn-lt"/>
                <a:ea typeface="+mn-ea"/>
                <a:cs typeface="+mn-cs"/>
              </a:rPr>
              <a:t>the Pearson’s Correlation Coefficient, or R-squared, and RMSE to compare the performance results and identify relative importance of remotely sensed drought factors.</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IncMSE</a:t>
            </a:r>
            <a:r>
              <a:rPr lang="en-US" sz="1200" b="0" i="0" kern="1200" dirty="0">
                <a:solidFill>
                  <a:schemeClr val="tx1"/>
                </a:solidFill>
                <a:effectLst/>
                <a:latin typeface="+mn-lt"/>
                <a:ea typeface="+mn-ea"/>
                <a:cs typeface="+mn-cs"/>
              </a:rPr>
              <a:t> - It is computed from permuting test data: For each tree, the prediction error on test is recorded (Mean Squared Error - MSE ). Then the same is done after permuting each predictor variable. The difference between the two are then averaged over all trees, and normalized by the standard deviation of the differences. If the standard deviation of the differences is equal to 0 for a variable, the division is not done (but the average is almost always equal to 0 in that case). Higher the difference is, more important the variable. MSE = mean((</a:t>
            </a:r>
            <a:r>
              <a:rPr lang="en-US" sz="1200" b="0" i="0" kern="1200" dirty="0" err="1">
                <a:solidFill>
                  <a:schemeClr val="tx1"/>
                </a:solidFill>
                <a:effectLst/>
                <a:latin typeface="+mn-lt"/>
                <a:ea typeface="+mn-ea"/>
                <a:cs typeface="+mn-cs"/>
              </a:rPr>
              <a:t>actual_y</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predicted_y</a:t>
            </a:r>
            <a:r>
              <a:rPr lang="en-US" sz="1200" b="0" i="0" kern="1200" dirty="0">
                <a:solidFill>
                  <a:schemeClr val="tx1"/>
                </a:solidFill>
                <a:effectLst/>
                <a:latin typeface="+mn-lt"/>
                <a:ea typeface="+mn-ea"/>
                <a:cs typeface="+mn-cs"/>
              </a:rPr>
              <a:t>)^2)</a:t>
            </a:r>
            <a:endParaRPr lang="en-US" baseline="0"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058287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a:latin typeface="Arial" panose="020B0604020202020204" pitchFamily="34" charset="0"/>
                <a:cs typeface="Arial" panose="020B0604020202020204" pitchFamily="34" charset="0"/>
              </a:rPr>
              <a:t>National</a:t>
            </a:r>
            <a:r>
              <a:rPr lang="en-US" sz="1050" baseline="0" dirty="0">
                <a:latin typeface="Arial" panose="020B0604020202020204" pitchFamily="34" charset="0"/>
                <a:cs typeface="Arial" panose="020B0604020202020204" pitchFamily="34" charset="0"/>
              </a:rPr>
              <a:t> Aeronautics and</a:t>
            </a:r>
          </a:p>
          <a:p>
            <a:pPr algn="r"/>
            <a:r>
              <a:rPr lang="en-US" sz="1050" baseline="0" dirty="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spTree>
    <p:extLst>
      <p:ext uri="{BB962C8B-B14F-4D97-AF65-F5344CB8AC3E}">
        <p14:creationId xmlns:p14="http://schemas.microsoft.com/office/powerpoint/2010/main" val="218227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a:t>Body Text Here</a:t>
            </a:r>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a:t>Imagery</a:t>
            </a:r>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a:t>Image Credit: Source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027618381"/>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a:solidFill>
                  <a:schemeClr val="bg1"/>
                </a:solidFill>
                <a:latin typeface="Century Gothic" panose="020B0502020202020204" pitchFamily="34" charset="0"/>
              </a:rPr>
              <a:t>Acknowledgements</a:t>
            </a: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lvl1pPr>
          </a:lstStyle>
          <a:p>
            <a:pPr lvl="0"/>
            <a:r>
              <a:rPr lang="en-US" dirty="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lvl1pPr>
          </a:lstStyle>
          <a:p>
            <a:pPr lvl="0"/>
            <a:r>
              <a:rPr lang="en-US" dirty="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lvl1pPr>
          </a:lstStyle>
          <a:p>
            <a:pPr lvl="0"/>
            <a:r>
              <a:rPr lang="en-US" dirty="0"/>
              <a:t>Name, Affiliation</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sp>
        <p:nvSpPr>
          <p:cNvPr id="11" name="contract info"/>
          <p:cNvSpPr/>
          <p:nvPr userDrawn="1"/>
        </p:nvSpPr>
        <p:spPr>
          <a:xfrm>
            <a:off x="0" y="6566241"/>
            <a:ext cx="12192000" cy="184666"/>
          </a:xfrm>
          <a:prstGeom prst="rect">
            <a:avLst/>
          </a:prstGeom>
        </p:spPr>
        <p:txBody>
          <a:bodyPr wrap="square">
            <a:spAutoFit/>
          </a:bodyPr>
          <a:lstStyle/>
          <a:p>
            <a:pPr lvl="0" algn="ctr">
              <a:buClr>
                <a:schemeClr val="dk1"/>
              </a:buClr>
              <a:buSzPct val="25000"/>
            </a:pP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through contract NNL11AA00B and cooperative agreement NNX14AB60A. </a:t>
            </a:r>
            <a:r>
              <a:rPr lang="en-US" sz="600" i="1" dirty="0">
                <a:solidFill>
                  <a:schemeClr val="bg1">
                    <a:lumMod val="50000"/>
                  </a:schemeClr>
                </a:solidFill>
                <a:latin typeface="Arial" panose="020B0604020202020204" pitchFamily="34" charset="0"/>
                <a:cs typeface="Arial" panose="020B0604020202020204" pitchFamily="34" charset="0"/>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2884046494"/>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a:t>Body Text Here</a:t>
            </a:r>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a:t>Imagery</a:t>
            </a:r>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a:t>Image Credit: Source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301213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a:t>Imagery</a:t>
            </a:r>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lvl1pPr>
          </a:lstStyle>
          <a:p>
            <a:pPr lvl="0"/>
            <a:r>
              <a:rPr lang="en-US" dirty="0"/>
              <a:t>Body Text Here</a:t>
            </a:r>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a:t>Section Head</a:t>
            </a:r>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420617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lvl1pPr>
          </a:lstStyle>
          <a:p>
            <a:pPr lvl="0"/>
            <a:r>
              <a:rPr lang="en-US" dirty="0"/>
              <a:t>Body Text Here</a:t>
            </a:r>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a:t>Section Head</a:t>
            </a:r>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a:t>Imagery</a:t>
            </a:r>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123548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a:t>Spell out the components</a:t>
            </a:r>
          </a:p>
        </p:txBody>
      </p:sp>
      <p:sp>
        <p:nvSpPr>
          <p:cNvPr id="6" name="Rectangle 5"/>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a:solidFill>
                  <a:schemeClr val="bg1"/>
                </a:solidFill>
                <a:latin typeface="Century Gothic" panose="020B0502020202020204" pitchFamily="34" charset="0"/>
              </a:rPr>
              <a:t>Acronym</a:t>
            </a: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a:t>Body Text Here</a:t>
            </a:r>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a:t>Imagery</a:t>
            </a:r>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a:t>Image Credit: Source</a:t>
            </a:r>
            <a:endParaRPr lang="en-US" dirty="0"/>
          </a:p>
        </p:txBody>
      </p:sp>
      <p:sp>
        <p:nvSpPr>
          <p:cNvPr id="8" name="Rectangle 7"/>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7"/>
            <a:ext cx="1236519" cy="1236519"/>
          </a:xfrm>
          <a:prstGeom prst="rect">
            <a:avLst/>
          </a:prstGeom>
        </p:spPr>
      </p:pic>
    </p:spTree>
    <p:extLst>
      <p:ext uri="{BB962C8B-B14F-4D97-AF65-F5344CB8AC3E}">
        <p14:creationId xmlns:p14="http://schemas.microsoft.com/office/powerpoint/2010/main" val="53328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6" r:id="rId5"/>
    <p:sldLayoutId id="2147483664" r:id="rId6"/>
    <p:sldLayoutId id="2147483665" r:id="rId7"/>
    <p:sldLayoutId id="2147483668"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image" Target="../media/image56.jpe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9.tiff"/></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5" y="8052"/>
            <a:ext cx="4829175"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2">
                  <a:lumMod val="50000"/>
                </a:schemeClr>
              </a:solidFill>
              <a:latin typeface="Century Gothic" panose="020B0502020202020204" pitchFamily="34" charset="0"/>
            </a:endParaRPr>
          </a:p>
        </p:txBody>
      </p:sp>
      <p:sp>
        <p:nvSpPr>
          <p:cNvPr id="14" name="TextBox 13"/>
          <p:cNvSpPr txBox="1"/>
          <p:nvPr/>
        </p:nvSpPr>
        <p:spPr>
          <a:xfrm>
            <a:off x="724395" y="3441170"/>
            <a:ext cx="6232168" cy="461665"/>
          </a:xfrm>
          <a:prstGeom prst="rect">
            <a:avLst/>
          </a:prstGeom>
          <a:noFill/>
        </p:spPr>
        <p:txBody>
          <a:bodyPr wrap="square" rtlCol="0">
            <a:spAutoFit/>
          </a:bodyPr>
          <a:lstStyle/>
          <a:p>
            <a:pPr algn="ctr"/>
            <a:r>
              <a:rPr lang="en-US" sz="2400" b="1" dirty="0">
                <a:solidFill>
                  <a:schemeClr val="bg1"/>
                </a:solidFill>
                <a:latin typeface="Century Gothic" panose="020B0502020202020204" pitchFamily="34" charset="0"/>
              </a:rPr>
              <a:t>LEVANT &amp; CENTRAL AMERICA CLIMATE II</a:t>
            </a:r>
            <a:endParaRPr lang="en-US" sz="2400" dirty="0"/>
          </a:p>
        </p:txBody>
      </p:sp>
      <p:sp>
        <p:nvSpPr>
          <p:cNvPr id="15" name="Title 16"/>
          <p:cNvSpPr txBox="1">
            <a:spLocks/>
          </p:cNvSpPr>
          <p:nvPr/>
        </p:nvSpPr>
        <p:spPr>
          <a:xfrm>
            <a:off x="977431" y="3829480"/>
            <a:ext cx="5726097" cy="11022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chemeClr val="bg1"/>
                </a:solidFill>
                <a:latin typeface="Century Gothic" panose="020B0502020202020204" pitchFamily="34" charset="0"/>
              </a:rPr>
              <a:t>Enhancing Drought Monitoring and Prediction Capabilities of the US Air Force, 14th Weather Squadron in Levant and Central America</a:t>
            </a:r>
          </a:p>
        </p:txBody>
      </p:sp>
      <p:sp>
        <p:nvSpPr>
          <p:cNvPr id="16" name="Text Placeholder 17"/>
          <p:cNvSpPr txBox="1">
            <a:spLocks/>
          </p:cNvSpPr>
          <p:nvPr/>
        </p:nvSpPr>
        <p:spPr>
          <a:xfrm>
            <a:off x="8416031" y="3606755"/>
            <a:ext cx="3546120" cy="13250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2">
                    <a:lumMod val="50000"/>
                  </a:schemeClr>
                </a:solidFill>
                <a:latin typeface="Century Gothic" panose="020B0502020202020204" pitchFamily="34" charset="0"/>
              </a:rPr>
              <a:t>Evan Henry (Project Lead)</a:t>
            </a:r>
          </a:p>
          <a:p>
            <a:pPr marL="0" indent="0">
              <a:buFont typeface="Arial" panose="020B0604020202020204" pitchFamily="34" charset="0"/>
              <a:buNone/>
            </a:pPr>
            <a:r>
              <a:rPr lang="en-US" sz="2000" dirty="0">
                <a:solidFill>
                  <a:schemeClr val="bg2">
                    <a:lumMod val="50000"/>
                  </a:schemeClr>
                </a:solidFill>
                <a:latin typeface="Century Gothic" panose="020B0502020202020204" pitchFamily="34" charset="0"/>
              </a:rPr>
              <a:t>Patrick Pierce</a:t>
            </a:r>
          </a:p>
          <a:p>
            <a:pPr marL="0" indent="0">
              <a:buFont typeface="Arial" panose="020B0604020202020204" pitchFamily="34" charset="0"/>
              <a:buNone/>
            </a:pPr>
            <a:r>
              <a:rPr lang="en-US" sz="2000" dirty="0">
                <a:solidFill>
                  <a:schemeClr val="bg2">
                    <a:lumMod val="50000"/>
                  </a:schemeClr>
                </a:solidFill>
                <a:latin typeface="Century Gothic" panose="020B0502020202020204" pitchFamily="34" charset="0"/>
              </a:rPr>
              <a:t>Lauren Cater</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0899" y="5899284"/>
            <a:ext cx="749166" cy="749166"/>
          </a:xfrm>
          <a:prstGeom prst="rect">
            <a:avLst/>
          </a:prstGeom>
        </p:spPr>
      </p:pic>
    </p:spTree>
    <p:extLst>
      <p:ext uri="{BB962C8B-B14F-4D97-AF65-F5344CB8AC3E}">
        <p14:creationId xmlns:p14="http://schemas.microsoft.com/office/powerpoint/2010/main" val="439712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124840" y="1834372"/>
            <a:ext cx="5648706" cy="4345940"/>
          </a:xfrm>
          <a:prstGeom prst="rect">
            <a:avLst/>
          </a:prstGeom>
        </p:spPr>
        <p:txBody>
          <a:bodyPr/>
          <a:lstStyle/>
          <a:p>
            <a:pPr marL="342900" lvl="0" indent="-342900">
              <a:spcBef>
                <a:spcPts val="200"/>
              </a:spcBef>
              <a:buClr>
                <a:srgbClr val="EAA24A"/>
              </a:buClr>
              <a:buFont typeface="Webdings" panose="05030102010509060703" pitchFamily="18" charset="2"/>
              <a:buChar char="4"/>
            </a:pPr>
            <a:r>
              <a:rPr lang="en-US" sz="2400" dirty="0">
                <a:solidFill>
                  <a:srgbClr val="E7E6E6">
                    <a:lumMod val="50000"/>
                  </a:srgbClr>
                </a:solidFill>
                <a:latin typeface="Century Gothic" panose="020F0302020204030204"/>
              </a:rPr>
              <a:t>For every drought index</a:t>
            </a:r>
            <a:r>
              <a:rPr lang="en-US" dirty="0">
                <a:solidFill>
                  <a:srgbClr val="E7E6E6">
                    <a:lumMod val="50000"/>
                  </a:srgbClr>
                </a:solidFill>
                <a:latin typeface="Century Gothic" panose="020F0302020204030204"/>
              </a:rPr>
              <a:t>:</a:t>
            </a:r>
          </a:p>
          <a:p>
            <a:pPr marL="1028700" lvl="1" indent="-342900">
              <a:spcBef>
                <a:spcPts val="200"/>
              </a:spcBef>
              <a:buClr>
                <a:srgbClr val="EAA24A"/>
              </a:buClr>
              <a:buFont typeface="Webdings" panose="05030102010509060703" pitchFamily="18" charset="2"/>
              <a:buChar char="4"/>
            </a:pPr>
            <a:r>
              <a:rPr lang="en-US" sz="2000" dirty="0">
                <a:solidFill>
                  <a:srgbClr val="E7E6E6">
                    <a:lumMod val="50000"/>
                  </a:srgbClr>
                </a:solidFill>
                <a:latin typeface="Century Gothic" panose="020F0302020204030204"/>
              </a:rPr>
              <a:t>TRMM models outperformed models using CMORPH data</a:t>
            </a:r>
          </a:p>
          <a:p>
            <a:pPr marL="1485900" lvl="2" indent="-342900">
              <a:spcBef>
                <a:spcPts val="200"/>
              </a:spcBef>
              <a:buClr>
                <a:srgbClr val="EAA24A"/>
              </a:buClr>
              <a:buFont typeface="Webdings" panose="05030102010509060703" pitchFamily="18" charset="2"/>
              <a:buChar char="4"/>
            </a:pPr>
            <a:r>
              <a:rPr lang="en-US" dirty="0">
                <a:solidFill>
                  <a:srgbClr val="E7E6E6">
                    <a:lumMod val="50000"/>
                  </a:srgbClr>
                </a:solidFill>
                <a:latin typeface="Century Gothic" panose="020F0302020204030204"/>
              </a:rPr>
              <a:t>TRMM always placed as the top predictor</a:t>
            </a:r>
          </a:p>
          <a:p>
            <a:pPr lvl="2" indent="0">
              <a:spcBef>
                <a:spcPts val="200"/>
              </a:spcBef>
              <a:buClr>
                <a:srgbClr val="EAA24A"/>
              </a:buClr>
              <a:buNone/>
            </a:pPr>
            <a:endParaRPr lang="en-US" dirty="0">
              <a:solidFill>
                <a:srgbClr val="E7E6E6">
                  <a:lumMod val="50000"/>
                </a:srgbClr>
              </a:solidFill>
              <a:latin typeface="Century Gothic" panose="020F0302020204030204"/>
            </a:endParaRPr>
          </a:p>
          <a:p>
            <a:pPr marL="342900" indent="-342900">
              <a:spcBef>
                <a:spcPts val="200"/>
              </a:spcBef>
              <a:buClr>
                <a:srgbClr val="EAA24A"/>
              </a:buClr>
              <a:buFont typeface="Webdings" panose="05030102010509060703" pitchFamily="18" charset="2"/>
              <a:buChar char="4"/>
            </a:pPr>
            <a:r>
              <a:rPr lang="en-US" sz="2400" dirty="0">
                <a:solidFill>
                  <a:srgbClr val="E7E6E6">
                    <a:lumMod val="50000"/>
                  </a:srgbClr>
                </a:solidFill>
                <a:latin typeface="Century Gothic" panose="020F0302020204030204"/>
              </a:rPr>
              <a:t>Levant region predictions outperformed Central America</a:t>
            </a:r>
          </a:p>
          <a:p>
            <a:pPr marL="1028700" lvl="1" indent="-342900">
              <a:spcBef>
                <a:spcPts val="200"/>
              </a:spcBef>
              <a:buClr>
                <a:srgbClr val="EAA24A"/>
              </a:buClr>
              <a:buFont typeface="Webdings" panose="05030102010509060703" pitchFamily="18" charset="2"/>
              <a:buChar char="4"/>
            </a:pPr>
            <a:r>
              <a:rPr lang="en-US" sz="2000" dirty="0">
                <a:solidFill>
                  <a:srgbClr val="E7E6E6">
                    <a:lumMod val="50000"/>
                  </a:srgbClr>
                </a:solidFill>
                <a:latin typeface="Century Gothic" panose="020F0302020204030204"/>
              </a:rPr>
              <a:t>LST always was a more important predictor than ET in Levant</a:t>
            </a:r>
          </a:p>
          <a:p>
            <a:pPr marL="342900" indent="-342900">
              <a:spcBef>
                <a:spcPts val="200"/>
              </a:spcBef>
              <a:buClr>
                <a:srgbClr val="EAA24A"/>
              </a:buClr>
              <a:buFont typeface="Webdings" panose="05030102010509060703" pitchFamily="18" charset="2"/>
              <a:buChar char="4"/>
            </a:pPr>
            <a:r>
              <a:rPr lang="en-US" sz="2400" dirty="0">
                <a:solidFill>
                  <a:srgbClr val="E7E6E6">
                    <a:lumMod val="50000"/>
                  </a:srgbClr>
                </a:solidFill>
                <a:latin typeface="Century Gothic" panose="020F0302020204030204"/>
              </a:rPr>
              <a:t>Shorter Drought Index period models outperformed longer drought index time periods </a:t>
            </a:r>
          </a:p>
          <a:p>
            <a:pPr marL="1028700" lvl="1" indent="-342900">
              <a:spcBef>
                <a:spcPts val="200"/>
              </a:spcBef>
              <a:buClr>
                <a:srgbClr val="EAA24A"/>
              </a:buClr>
              <a:buFont typeface="Webdings" panose="05030102010509060703" pitchFamily="18" charset="2"/>
              <a:buChar char="4"/>
            </a:pPr>
            <a:endParaRPr lang="en-US"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endParaRPr lang="en-US" sz="1600" dirty="0">
              <a:solidFill>
                <a:srgbClr val="E7E6E6">
                  <a:lumMod val="50000"/>
                </a:srgbClr>
              </a:solidFill>
              <a:latin typeface="Century Gothic" panose="020F0302020204030204"/>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pPr>
            <a:r>
              <a:rPr lang="en-US" sz="4000" dirty="0">
                <a:solidFill>
                  <a:prstClr val="white"/>
                </a:solidFill>
                <a:latin typeface="Century Gothic" panose="020B0502020202020204" pitchFamily="34" charset="0"/>
              </a:rPr>
              <a:t>Results</a:t>
            </a:r>
          </a:p>
        </p:txBody>
      </p:sp>
      <p:grpSp>
        <p:nvGrpSpPr>
          <p:cNvPr id="4" name="Group 3"/>
          <p:cNvGrpSpPr/>
          <p:nvPr/>
        </p:nvGrpSpPr>
        <p:grpSpPr>
          <a:xfrm>
            <a:off x="-15498" y="1221843"/>
            <a:ext cx="5653239" cy="5532731"/>
            <a:chOff x="96138" y="1159851"/>
            <a:chExt cx="5653239" cy="5532731"/>
          </a:xfrm>
        </p:grpSpPr>
        <p:pic>
          <p:nvPicPr>
            <p:cNvPr id="2052" name="Picture 4" descr="Z:\NCEI_NASA_DEVELOP\2016\2016FallTerm\LevantClimateII\RF\CA_RF_Results\Di3_CentA_Cmorph_tit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38" y="2528030"/>
              <a:ext cx="1419432"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Z:\NCEI_NASA_DEVELOP\2016\2016FallTerm\LevantClimateII\RF\CA_RF_Results\Di3_CentA_trmm_tit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9829" y="2581743"/>
              <a:ext cx="1419433"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NCEI_NASA_DEVELOP\2016\2016FallTerm\LevantClimateII\RF\CA_RF_Results\Di9_CentA_Cmorph_tit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87" y="3945350"/>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Z:\NCEI_NASA_DEVELOP\2016\2016FallTerm\LevantClimateII\RF\CA_RF_Results\Di9_CentA_Trmm_tit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0130" y="3895800"/>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Z:\NCEI_NASA_DEVELOP\2016\2016FallTerm\LevantClimateII\RF\CA_RF_Results\Di24_CentA_Cmorph_titl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577" y="5275262"/>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Z:\NCEI_NASA_DEVELOP\2016\2016FallTerm\LevantClimateII\RF\CA_RF_Results\Di24_CentA_Trmm_tit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30897" y="5275262"/>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Z:\NCEI_NASA_DEVELOP\2016\2016FallTerm\LevantClimateII\RF\CA_RF_Results\di1mCMORPHvarImp.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5593" y="3848798"/>
              <a:ext cx="2843784" cy="2843784"/>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Z:\NCEI_NASA_DEVELOP\2016\2016FallTerm\LevantClimateII\RF\CA_RF_Results\di1m_tmm_Centa.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5593" y="1159851"/>
              <a:ext cx="2843784" cy="28437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Z:\NCEI_NASA_DEVELOP\2016\2016FallTerm\LevantClimateII\RF\CA_RF_Results\Di1_CentA_Cmorph_titl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10130" y="1165773"/>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Z:\NCEI_NASA_DEVELOP\2016\2016FallTerm\LevantClimateII\RF\CA_RF_Results\Di1_CentA_Tm_titl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3577" y="1161633"/>
              <a:ext cx="1417320" cy="141732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4" name="Straight Connector 23"/>
          <p:cNvCxnSpPr/>
          <p:nvPr/>
        </p:nvCxnSpPr>
        <p:spPr>
          <a:xfrm>
            <a:off x="5703382" y="1199019"/>
            <a:ext cx="30997" cy="5587618"/>
          </a:xfrm>
          <a:prstGeom prst="line">
            <a:avLst/>
          </a:prstGeom>
          <a:ln w="76200">
            <a:solidFill>
              <a:srgbClr val="EAA2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264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122" y="1511300"/>
            <a:ext cx="45974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Image result for north arrow"/>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382" r="19970" b="27686"/>
          <a:stretch/>
        </p:blipFill>
        <p:spPr bwMode="auto">
          <a:xfrm>
            <a:off x="6866011" y="4389120"/>
            <a:ext cx="869814" cy="10040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
          <p:cNvSpPr>
            <a:spLocks noGrp="1"/>
          </p:cNvSpPr>
          <p:nvPr>
            <p:ph type="body" sz="quarter" idx="4294967295"/>
          </p:nvPr>
        </p:nvSpPr>
        <p:spPr>
          <a:xfrm>
            <a:off x="612775" y="1498498"/>
            <a:ext cx="4756150" cy="5088282"/>
          </a:xfrm>
          <a:prstGeom prst="rect">
            <a:avLst/>
          </a:prstGeom>
        </p:spPr>
        <p:txBody>
          <a:bodyPr>
            <a:noAutofit/>
          </a:bodyPr>
          <a:lstStyle/>
          <a:p>
            <a:pPr marL="342900" indent="-342900">
              <a:spcBef>
                <a:spcPts val="200"/>
              </a:spcBef>
              <a:buClr>
                <a:srgbClr val="EAA24A"/>
              </a:buClr>
            </a:pPr>
            <a:r>
              <a:rPr lang="en-US" sz="2000" dirty="0">
                <a:solidFill>
                  <a:schemeClr val="bg2">
                    <a:lumMod val="50000"/>
                  </a:schemeClr>
                </a:solidFill>
              </a:rPr>
              <a:t>In this study, drought was modelled via satellite derived precipitation, vegetation variables, and 1-, 3-, 9-, and 24- month GPCC Drought Indices in Central America and the Levant.</a:t>
            </a:r>
          </a:p>
          <a:p>
            <a:pPr marL="0" indent="0">
              <a:spcBef>
                <a:spcPts val="200"/>
              </a:spcBef>
              <a:buClr>
                <a:srgbClr val="EAA24A"/>
              </a:buClr>
              <a:buNone/>
            </a:pPr>
            <a:endParaRPr lang="en-US" sz="2000" dirty="0">
              <a:solidFill>
                <a:schemeClr val="bg2">
                  <a:lumMod val="50000"/>
                </a:schemeClr>
              </a:solidFill>
            </a:endParaRPr>
          </a:p>
          <a:p>
            <a:pPr marL="342900" indent="-342900">
              <a:spcBef>
                <a:spcPts val="200"/>
              </a:spcBef>
              <a:buClr>
                <a:srgbClr val="EAA24A"/>
              </a:buClr>
            </a:pPr>
            <a:r>
              <a:rPr lang="en-US" sz="2000" dirty="0">
                <a:solidFill>
                  <a:schemeClr val="bg2">
                    <a:lumMod val="50000"/>
                  </a:schemeClr>
                </a:solidFill>
              </a:rPr>
              <a:t>Drought models were more accurate in the Levant region than Central America for both TRMM and CMORPH datasets</a:t>
            </a:r>
          </a:p>
          <a:p>
            <a:pPr marL="342900" indent="-342900">
              <a:spcBef>
                <a:spcPts val="200"/>
              </a:spcBef>
              <a:buClr>
                <a:srgbClr val="EAA24A"/>
              </a:buClr>
            </a:pPr>
            <a:endParaRPr lang="en-US" sz="2000" dirty="0">
              <a:solidFill>
                <a:schemeClr val="bg2">
                  <a:lumMod val="50000"/>
                </a:schemeClr>
              </a:solidFill>
            </a:endParaRPr>
          </a:p>
          <a:p>
            <a:pPr marL="342900" indent="-342900">
              <a:spcBef>
                <a:spcPts val="200"/>
              </a:spcBef>
              <a:buClr>
                <a:srgbClr val="EAA24A"/>
              </a:buClr>
            </a:pPr>
            <a:r>
              <a:rPr lang="en-US" sz="2000" dirty="0">
                <a:solidFill>
                  <a:schemeClr val="bg2">
                    <a:lumMod val="50000"/>
                  </a:schemeClr>
                </a:solidFill>
              </a:rPr>
              <a:t>In all cases, TRMM outperformed COMPRH.  </a:t>
            </a:r>
          </a:p>
          <a:p>
            <a:pPr marL="342900" indent="-342900">
              <a:spcBef>
                <a:spcPts val="200"/>
              </a:spcBef>
              <a:buClr>
                <a:srgbClr val="EAA24A"/>
              </a:buClr>
            </a:pPr>
            <a:endParaRPr lang="en-US" sz="2000" dirty="0">
              <a:solidFill>
                <a:schemeClr val="bg2">
                  <a:lumMod val="50000"/>
                </a:schemeClr>
              </a:solidFill>
            </a:endParaRPr>
          </a:p>
          <a:p>
            <a:pPr marL="342900" indent="-342900">
              <a:spcBef>
                <a:spcPts val="200"/>
              </a:spcBef>
              <a:buClr>
                <a:srgbClr val="EAA24A"/>
              </a:buClr>
            </a:pPr>
            <a:r>
              <a:rPr lang="en-US" sz="2000" dirty="0">
                <a:solidFill>
                  <a:schemeClr val="bg2">
                    <a:lumMod val="50000"/>
                  </a:schemeClr>
                </a:solidFill>
              </a:rPr>
              <a:t>The tools are fully operational for future use by our project partners.</a:t>
            </a:r>
            <a:endParaRPr lang="en-US" sz="2000" dirty="0">
              <a:solidFill>
                <a:schemeClr val="tx1">
                  <a:lumMod val="75000"/>
                </a:schemeClr>
              </a:solidFill>
            </a:endParaRP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Conclusion</a:t>
            </a:r>
          </a:p>
        </p:txBody>
      </p:sp>
      <p:sp>
        <p:nvSpPr>
          <p:cNvPr id="8" name="TextBox 7"/>
          <p:cNvSpPr txBox="1"/>
          <p:nvPr/>
        </p:nvSpPr>
        <p:spPr>
          <a:xfrm>
            <a:off x="6268122" y="1532815"/>
            <a:ext cx="4597400" cy="830997"/>
          </a:xfrm>
          <a:prstGeom prst="rect">
            <a:avLst/>
          </a:prstGeom>
          <a:noFill/>
        </p:spPr>
        <p:txBody>
          <a:bodyPr wrap="square" rtlCol="0">
            <a:spAutoFit/>
          </a:bodyPr>
          <a:lstStyle/>
          <a:p>
            <a:pPr algn="ctr"/>
            <a:r>
              <a:rPr lang="en-US" dirty="0"/>
              <a:t>Central America</a:t>
            </a:r>
          </a:p>
          <a:p>
            <a:pPr algn="ctr"/>
            <a:r>
              <a:rPr lang="es-ES" sz="1200" dirty="0"/>
              <a:t>NDVI</a:t>
            </a:r>
          </a:p>
          <a:p>
            <a:endParaRPr lang="en-US" dirty="0"/>
          </a:p>
        </p:txBody>
      </p:sp>
      <p:sp>
        <p:nvSpPr>
          <p:cNvPr id="10" name="AutoShape 4" descr="{\displaystyle NDVI={\frac {(IRCercano-ROJO)}{(IRCercano+ROJ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6" descr="{\displaystyle NDVI={\frac {(IRCercano-ROJO)}{(IRCercano+ROJ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displaystyle NDVI={\frac {(IRCercano-ROJO)}{(IRCercano+ROJ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10" descr="{\displaystyle NDVI={\frac {(IRCercano-ROJO)}{(IRCercano+ROJ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2" descr="{\displaystyle NDVI={\frac {(IRCercano-ROJO)}{(IRCercano+ROJ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9608" y="2092311"/>
            <a:ext cx="1838582" cy="543001"/>
          </a:xfrm>
          <a:prstGeom prst="rect">
            <a:avLst/>
          </a:prstGeom>
        </p:spPr>
      </p:pic>
    </p:spTree>
    <p:extLst>
      <p:ext uri="{BB962C8B-B14F-4D97-AF65-F5344CB8AC3E}">
        <p14:creationId xmlns:p14="http://schemas.microsoft.com/office/powerpoint/2010/main" val="371976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755" y="1234076"/>
            <a:ext cx="6914246" cy="5506448"/>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8" name="Text Placeholder 1"/>
          <p:cNvSpPr>
            <a:spLocks noGrp="1"/>
          </p:cNvSpPr>
          <p:nvPr>
            <p:ph type="body" sz="quarter" idx="4294967295"/>
          </p:nvPr>
        </p:nvSpPr>
        <p:spPr>
          <a:xfrm>
            <a:off x="267275" y="1846378"/>
            <a:ext cx="4756150" cy="4086225"/>
          </a:xfrm>
          <a:prstGeom prst="rect">
            <a:avLst/>
          </a:prstGeom>
        </p:spPr>
        <p:txBody>
          <a:bodyPr>
            <a:noAutofit/>
          </a:bodyPr>
          <a:lstStyle/>
          <a:p>
            <a:pPr marL="342900" indent="-342900">
              <a:spcBef>
                <a:spcPts val="200"/>
              </a:spcBef>
              <a:buClr>
                <a:srgbClr val="EAA24A"/>
              </a:buClr>
              <a:buFont typeface="Webdings" panose="05030102010509060703" pitchFamily="18" charset="2"/>
              <a:buChar char="4"/>
            </a:pPr>
            <a:r>
              <a:rPr lang="en-US" sz="2400" dirty="0">
                <a:solidFill>
                  <a:schemeClr val="bg2">
                    <a:lumMod val="50000"/>
                  </a:schemeClr>
                </a:solidFill>
              </a:rPr>
              <a:t>Use alternate drought index datasets</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SPI</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SPEI</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Agricultural drought</a:t>
            </a:r>
            <a:endParaRPr lang="en-US" sz="24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endParaRPr lang="en-US" sz="24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r>
              <a:rPr lang="en-US" sz="2400" dirty="0">
                <a:solidFill>
                  <a:schemeClr val="bg2">
                    <a:lumMod val="50000"/>
                  </a:schemeClr>
                </a:solidFill>
              </a:rPr>
              <a:t>Comparing RF models to SDCI models</a:t>
            </a:r>
          </a:p>
          <a:p>
            <a:pPr marL="342900" indent="-342900">
              <a:spcBef>
                <a:spcPts val="200"/>
              </a:spcBef>
              <a:buClr>
                <a:srgbClr val="EAA24A"/>
              </a:buClr>
              <a:buFont typeface="Webdings" panose="05030102010509060703" pitchFamily="18" charset="2"/>
              <a:buChar char="4"/>
            </a:pPr>
            <a:endParaRPr lang="en-US" sz="24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r>
              <a:rPr lang="en-US" sz="2400" dirty="0">
                <a:solidFill>
                  <a:schemeClr val="bg2">
                    <a:lumMod val="50000"/>
                  </a:schemeClr>
                </a:solidFill>
              </a:rPr>
              <a:t>Drought indicators for social conflict </a:t>
            </a:r>
          </a:p>
          <a:p>
            <a:pPr marL="342900" indent="-342900">
              <a:spcBef>
                <a:spcPts val="200"/>
              </a:spcBef>
              <a:buClr>
                <a:srgbClr val="EAA24A"/>
              </a:buClr>
              <a:buFont typeface="Webdings" panose="05030102010509060703" pitchFamily="18" charset="2"/>
              <a:buChar char="4"/>
            </a:pPr>
            <a:endParaRPr lang="en-US" sz="2400" dirty="0">
              <a:solidFill>
                <a:schemeClr val="bg2">
                  <a:lumMod val="50000"/>
                </a:schemeClr>
              </a:solidFill>
            </a:endParaRP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Future Work</a:t>
            </a: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a:t>Image Credit: Buck</a:t>
            </a:r>
          </a:p>
        </p:txBody>
      </p:sp>
    </p:spTree>
    <p:extLst>
      <p:ext uri="{BB962C8B-B14F-4D97-AF65-F5344CB8AC3E}">
        <p14:creationId xmlns:p14="http://schemas.microsoft.com/office/powerpoint/2010/main" val="329259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259519" y="1314450"/>
            <a:ext cx="8342335" cy="5111750"/>
          </a:xfrm>
        </p:spPr>
        <p:txBody>
          <a:bodyPr>
            <a:normAutofit fontScale="47500" lnSpcReduction="20000"/>
          </a:bodyPr>
          <a:lstStyle/>
          <a:p>
            <a:r>
              <a:rPr lang="en-US" sz="4200" b="1" dirty="0">
                <a:solidFill>
                  <a:schemeClr val="bg2">
                    <a:lumMod val="50000"/>
                  </a:schemeClr>
                </a:solidFill>
              </a:rPr>
              <a:t>Advisor</a:t>
            </a:r>
            <a:endParaRPr lang="en-US" sz="3600" b="1" dirty="0">
              <a:solidFill>
                <a:schemeClr val="bg2">
                  <a:lumMod val="50000"/>
                </a:schemeClr>
              </a:solidFill>
            </a:endParaRPr>
          </a:p>
          <a:p>
            <a:r>
              <a:rPr lang="en-US" sz="4200" dirty="0">
                <a:solidFill>
                  <a:schemeClr val="bg2">
                    <a:lumMod val="50000"/>
                  </a:schemeClr>
                </a:solidFill>
              </a:rPr>
              <a:t>	Dr. L. DeWayne Cecil, Global Science &amp; Technology, Inc.</a:t>
            </a:r>
          </a:p>
          <a:p>
            <a:r>
              <a:rPr lang="en-US" sz="4200" b="1" dirty="0">
                <a:solidFill>
                  <a:schemeClr val="bg2">
                    <a:lumMod val="50000"/>
                  </a:schemeClr>
                </a:solidFill>
              </a:rPr>
              <a:t>Partners</a:t>
            </a:r>
            <a:endParaRPr lang="en-US" sz="3200" b="1" dirty="0">
              <a:solidFill>
                <a:schemeClr val="bg2">
                  <a:lumMod val="50000"/>
                </a:schemeClr>
              </a:solidFill>
            </a:endParaRPr>
          </a:p>
          <a:p>
            <a:r>
              <a:rPr lang="en-US" sz="3200" dirty="0">
                <a:solidFill>
                  <a:schemeClr val="bg2">
                    <a:lumMod val="50000"/>
                  </a:schemeClr>
                </a:solidFill>
              </a:rPr>
              <a:t>	</a:t>
            </a:r>
            <a:r>
              <a:rPr lang="en-US" sz="4200" dirty="0">
                <a:solidFill>
                  <a:schemeClr val="bg2">
                    <a:lumMod val="50000"/>
                  </a:schemeClr>
                </a:solidFill>
              </a:rPr>
              <a:t>Major Jason </a:t>
            </a:r>
            <a:r>
              <a:rPr lang="en-US" sz="4200" dirty="0" err="1">
                <a:solidFill>
                  <a:schemeClr val="bg2">
                    <a:lumMod val="50000"/>
                  </a:schemeClr>
                </a:solidFill>
              </a:rPr>
              <a:t>Scalzitti</a:t>
            </a:r>
            <a:r>
              <a:rPr lang="en-US" sz="4200" dirty="0">
                <a:solidFill>
                  <a:schemeClr val="bg2">
                    <a:lumMod val="50000"/>
                  </a:schemeClr>
                </a:solidFill>
              </a:rPr>
              <a:t>, US Air Force, 14</a:t>
            </a:r>
            <a:r>
              <a:rPr lang="en-US" sz="4200" baseline="30000" dirty="0">
                <a:solidFill>
                  <a:schemeClr val="bg2">
                    <a:lumMod val="50000"/>
                  </a:schemeClr>
                </a:solidFill>
              </a:rPr>
              <a:t>th</a:t>
            </a:r>
            <a:r>
              <a:rPr lang="en-US" sz="4200" dirty="0">
                <a:solidFill>
                  <a:schemeClr val="bg2">
                    <a:lumMod val="50000"/>
                  </a:schemeClr>
                </a:solidFill>
              </a:rPr>
              <a:t> Weather Squadron</a:t>
            </a:r>
          </a:p>
          <a:p>
            <a:r>
              <a:rPr lang="en-US" sz="4200" dirty="0">
                <a:solidFill>
                  <a:schemeClr val="bg2">
                    <a:lumMod val="50000"/>
                  </a:schemeClr>
                </a:solidFill>
              </a:rPr>
              <a:t>	Raymond </a:t>
            </a:r>
            <a:r>
              <a:rPr lang="en-US" sz="4200" dirty="0" err="1">
                <a:solidFill>
                  <a:schemeClr val="bg2">
                    <a:lumMod val="50000"/>
                  </a:schemeClr>
                </a:solidFill>
              </a:rPr>
              <a:t>Kiess</a:t>
            </a:r>
            <a:r>
              <a:rPr lang="en-US" sz="4200" dirty="0">
                <a:solidFill>
                  <a:schemeClr val="bg2">
                    <a:lumMod val="50000"/>
                  </a:schemeClr>
                </a:solidFill>
              </a:rPr>
              <a:t>, US Air Force, 14</a:t>
            </a:r>
            <a:r>
              <a:rPr lang="en-US" sz="4200" baseline="30000" dirty="0">
                <a:solidFill>
                  <a:schemeClr val="bg2">
                    <a:lumMod val="50000"/>
                  </a:schemeClr>
                </a:solidFill>
              </a:rPr>
              <a:t>th</a:t>
            </a:r>
            <a:r>
              <a:rPr lang="en-US" sz="4200" dirty="0">
                <a:solidFill>
                  <a:schemeClr val="bg2">
                    <a:lumMod val="50000"/>
                  </a:schemeClr>
                </a:solidFill>
              </a:rPr>
              <a:t> Weather Squadron </a:t>
            </a:r>
          </a:p>
          <a:p>
            <a:r>
              <a:rPr lang="en-US" sz="4200" dirty="0">
                <a:solidFill>
                  <a:schemeClr val="bg2">
                    <a:lumMod val="50000"/>
                  </a:schemeClr>
                </a:solidFill>
              </a:rPr>
              <a:t>	Ryan Smith, US Air Force, 14</a:t>
            </a:r>
            <a:r>
              <a:rPr lang="en-US" sz="4200" baseline="30000" dirty="0">
                <a:solidFill>
                  <a:schemeClr val="bg2">
                    <a:lumMod val="50000"/>
                  </a:schemeClr>
                </a:solidFill>
              </a:rPr>
              <a:t>th</a:t>
            </a:r>
            <a:r>
              <a:rPr lang="en-US" sz="4200" dirty="0">
                <a:solidFill>
                  <a:schemeClr val="bg2">
                    <a:lumMod val="50000"/>
                  </a:schemeClr>
                </a:solidFill>
              </a:rPr>
              <a:t> Weather Squadron</a:t>
            </a:r>
            <a:endParaRPr lang="en-US" sz="4200" b="1" dirty="0">
              <a:solidFill>
                <a:schemeClr val="bg2">
                  <a:lumMod val="50000"/>
                </a:schemeClr>
              </a:solidFill>
            </a:endParaRPr>
          </a:p>
          <a:p>
            <a:r>
              <a:rPr lang="en-US" sz="4200" b="1" dirty="0">
                <a:solidFill>
                  <a:schemeClr val="bg2">
                    <a:lumMod val="50000"/>
                  </a:schemeClr>
                </a:solidFill>
              </a:rPr>
              <a:t>Previous Contributors</a:t>
            </a:r>
            <a:endParaRPr lang="en-US" sz="3600" b="1" dirty="0">
              <a:solidFill>
                <a:schemeClr val="bg2">
                  <a:lumMod val="50000"/>
                </a:schemeClr>
              </a:solidFill>
            </a:endParaRPr>
          </a:p>
          <a:p>
            <a:r>
              <a:rPr lang="en-US" sz="3200" dirty="0">
                <a:solidFill>
                  <a:schemeClr val="bg2">
                    <a:lumMod val="50000"/>
                  </a:schemeClr>
                </a:solidFill>
              </a:rPr>
              <a:t>	</a:t>
            </a:r>
            <a:r>
              <a:rPr lang="en-US" sz="4200" dirty="0">
                <a:solidFill>
                  <a:schemeClr val="bg2">
                    <a:lumMod val="50000"/>
                  </a:schemeClr>
                </a:solidFill>
              </a:rPr>
              <a:t>Christine Stevens</a:t>
            </a:r>
          </a:p>
          <a:p>
            <a:r>
              <a:rPr lang="en-US" sz="4200" dirty="0">
                <a:solidFill>
                  <a:schemeClr val="bg2">
                    <a:lumMod val="50000"/>
                  </a:schemeClr>
                </a:solidFill>
              </a:rPr>
              <a:t>	Hayley </a:t>
            </a:r>
            <a:r>
              <a:rPr lang="en-US" sz="4200" dirty="0" err="1">
                <a:solidFill>
                  <a:schemeClr val="bg2">
                    <a:lumMod val="50000"/>
                  </a:schemeClr>
                </a:solidFill>
              </a:rPr>
              <a:t>Hajic</a:t>
            </a:r>
            <a:endParaRPr lang="en-US" sz="4200" dirty="0">
              <a:solidFill>
                <a:schemeClr val="bg2">
                  <a:lumMod val="50000"/>
                </a:schemeClr>
              </a:solidFill>
            </a:endParaRPr>
          </a:p>
          <a:p>
            <a:r>
              <a:rPr lang="en-US" sz="4200" b="1" dirty="0">
                <a:solidFill>
                  <a:schemeClr val="bg2">
                    <a:lumMod val="50000"/>
                  </a:schemeClr>
                </a:solidFill>
              </a:rPr>
              <a:t>Others</a:t>
            </a:r>
            <a:endParaRPr lang="en-US" sz="3600" b="1" dirty="0">
              <a:solidFill>
                <a:schemeClr val="bg2">
                  <a:lumMod val="50000"/>
                </a:schemeClr>
              </a:solidFill>
            </a:endParaRPr>
          </a:p>
          <a:p>
            <a:r>
              <a:rPr lang="en-US" sz="3200" dirty="0">
                <a:solidFill>
                  <a:schemeClr val="bg2">
                    <a:lumMod val="50000"/>
                  </a:schemeClr>
                </a:solidFill>
              </a:rPr>
              <a:t>	</a:t>
            </a:r>
            <a:r>
              <a:rPr lang="en-US" sz="4200" dirty="0">
                <a:solidFill>
                  <a:schemeClr val="bg2">
                    <a:lumMod val="50000"/>
                  </a:schemeClr>
                </a:solidFill>
              </a:rPr>
              <a:t>Alec </a:t>
            </a:r>
            <a:r>
              <a:rPr lang="en-US" sz="4200" dirty="0" err="1">
                <a:solidFill>
                  <a:schemeClr val="bg2">
                    <a:lumMod val="50000"/>
                  </a:schemeClr>
                </a:solidFill>
              </a:rPr>
              <a:t>Courtright</a:t>
            </a:r>
            <a:r>
              <a:rPr lang="en-US" sz="4200" dirty="0">
                <a:solidFill>
                  <a:schemeClr val="bg2">
                    <a:lumMod val="50000"/>
                  </a:schemeClr>
                </a:solidFill>
              </a:rPr>
              <a:t>, Center Lead</a:t>
            </a:r>
          </a:p>
          <a:p>
            <a:r>
              <a:rPr lang="en-US" sz="4200" dirty="0">
                <a:solidFill>
                  <a:schemeClr val="bg2">
                    <a:lumMod val="50000"/>
                  </a:schemeClr>
                </a:solidFill>
              </a:rPr>
              <a:t>	Kelly Meehan, Assistant Center Lead</a:t>
            </a:r>
          </a:p>
          <a:p>
            <a:r>
              <a:rPr lang="en-US" sz="4200" dirty="0">
                <a:solidFill>
                  <a:schemeClr val="bg2">
                    <a:lumMod val="50000"/>
                  </a:schemeClr>
                </a:solidFill>
              </a:rPr>
              <a:t>	Michael Kruk</a:t>
            </a:r>
          </a:p>
          <a:p>
            <a:r>
              <a:rPr lang="en-US" sz="4200" dirty="0">
                <a:solidFill>
                  <a:schemeClr val="bg2">
                    <a:lumMod val="50000"/>
                  </a:schemeClr>
                </a:solidFill>
              </a:rPr>
              <a:t>	Michael Brewer</a:t>
            </a:r>
          </a:p>
          <a:p>
            <a:r>
              <a:rPr lang="en-US" sz="4200" dirty="0">
                <a:solidFill>
                  <a:schemeClr val="bg2">
                    <a:lumMod val="50000"/>
                  </a:schemeClr>
                </a:solidFill>
              </a:rPr>
              <a:t>	Rob Blevins</a:t>
            </a:r>
          </a:p>
          <a:p>
            <a:endParaRPr lang="en-US" sz="2600" b="1" dirty="0"/>
          </a:p>
          <a:p>
            <a:endParaRPr lang="en-US" dirty="0">
              <a:solidFill>
                <a:schemeClr val="bg2">
                  <a:lumMod val="50000"/>
                </a:schemeClr>
              </a:solidFill>
            </a:endParaRPr>
          </a:p>
        </p:txBody>
      </p:sp>
      <p:pic>
        <p:nvPicPr>
          <p:cNvPr id="2050" name="Picture 2" descr="Image result for 14th weather squadron 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1718" y="1438275"/>
            <a:ext cx="1971360" cy="1838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20833" r="8594"/>
          <a:stretch/>
        </p:blipFill>
        <p:spPr>
          <a:xfrm>
            <a:off x="7419975" y="3493479"/>
            <a:ext cx="4514847" cy="2932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663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Study Area</a:t>
            </a:r>
          </a:p>
        </p:txBody>
      </p:sp>
      <p:sp>
        <p:nvSpPr>
          <p:cNvPr id="14" name="Text Placeholder 4"/>
          <p:cNvSpPr>
            <a:spLocks noGrp="1"/>
          </p:cNvSpPr>
          <p:nvPr>
            <p:ph type="body" sz="quarter" idx="13"/>
          </p:nvPr>
        </p:nvSpPr>
        <p:spPr>
          <a:xfrm>
            <a:off x="8746998" y="6238875"/>
            <a:ext cx="3445002" cy="501649"/>
          </a:xfrm>
        </p:spPr>
        <p:txBody>
          <a:bodyPr>
            <a:normAutofit fontScale="92500" lnSpcReduction="10000"/>
          </a:bodyPr>
          <a:lstStyle/>
          <a:p>
            <a:r>
              <a:rPr lang="en-US" dirty="0"/>
              <a:t>Image: Created by Team</a:t>
            </a:r>
          </a:p>
          <a:p>
            <a:r>
              <a:rPr lang="en-US" dirty="0" err="1"/>
              <a:t>Basemap</a:t>
            </a:r>
            <a:r>
              <a:rPr lang="en-US" dirty="0"/>
              <a:t>: </a:t>
            </a:r>
            <a:r>
              <a:rPr lang="en-US" dirty="0" err="1"/>
              <a:t>Mapbox</a:t>
            </a:r>
            <a:r>
              <a:rPr lang="en-US" dirty="0"/>
              <a:t>, </a:t>
            </a:r>
            <a:r>
              <a:rPr lang="en-US" dirty="0" err="1"/>
              <a:t>OpenStreetMap</a:t>
            </a:r>
            <a:r>
              <a:rPr lang="en-US" dirty="0"/>
              <a:t>, Carto </a:t>
            </a:r>
          </a:p>
        </p:txBody>
      </p:sp>
      <p:grpSp>
        <p:nvGrpSpPr>
          <p:cNvPr id="6" name="Group 5"/>
          <p:cNvGrpSpPr/>
          <p:nvPr/>
        </p:nvGrpSpPr>
        <p:grpSpPr>
          <a:xfrm>
            <a:off x="3308183" y="895350"/>
            <a:ext cx="8196486" cy="5804905"/>
            <a:chOff x="0" y="0"/>
            <a:chExt cx="9956819" cy="6503509"/>
          </a:xfrm>
        </p:grpSpPr>
        <p:grpSp>
          <p:nvGrpSpPr>
            <p:cNvPr id="8" name="Group 7"/>
            <p:cNvGrpSpPr/>
            <p:nvPr/>
          </p:nvGrpSpPr>
          <p:grpSpPr>
            <a:xfrm>
              <a:off x="1214651" y="1160060"/>
              <a:ext cx="8229599" cy="3747135"/>
              <a:chOff x="846161" y="1160060"/>
              <a:chExt cx="8229599" cy="374713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61" y="1160060"/>
                <a:ext cx="8229599" cy="3747135"/>
              </a:xfrm>
              <a:prstGeom prst="rect">
                <a:avLst/>
              </a:prstGeom>
              <a:ln w="38100"/>
            </p:spPr>
            <p:style>
              <a:lnRef idx="2">
                <a:schemeClr val="accent4"/>
              </a:lnRef>
              <a:fillRef idx="1">
                <a:schemeClr val="lt1"/>
              </a:fillRef>
              <a:effectRef idx="0">
                <a:schemeClr val="accent4"/>
              </a:effectRef>
              <a:fontRef idx="minor">
                <a:schemeClr val="dk1"/>
              </a:fontRef>
            </p:style>
          </p:pic>
          <p:cxnSp>
            <p:nvCxnSpPr>
              <p:cNvPr id="12" name="Straight Connector 11"/>
              <p:cNvCxnSpPr/>
              <p:nvPr/>
            </p:nvCxnSpPr>
            <p:spPr>
              <a:xfrm flipV="1">
                <a:off x="2374710" y="3439236"/>
                <a:ext cx="540109" cy="226060"/>
              </a:xfrm>
              <a:prstGeom prst="line">
                <a:avLst/>
              </a:prstGeom>
              <a:ln w="38100"/>
            </p:spPr>
            <p:style>
              <a:lnRef idx="2">
                <a:schemeClr val="accent4"/>
              </a:lnRef>
              <a:fillRef idx="1">
                <a:schemeClr val="lt1"/>
              </a:fillRef>
              <a:effectRef idx="0">
                <a:schemeClr val="accent4"/>
              </a:effectRef>
              <a:fontRef idx="minor">
                <a:schemeClr val="dk1"/>
              </a:fontRef>
            </p:style>
          </p:cxnSp>
          <p:cxnSp>
            <p:nvCxnSpPr>
              <p:cNvPr id="13" name="Straight Connector 12"/>
              <p:cNvCxnSpPr/>
              <p:nvPr/>
            </p:nvCxnSpPr>
            <p:spPr>
              <a:xfrm flipV="1">
                <a:off x="2975212" y="3780430"/>
                <a:ext cx="382968" cy="561971"/>
              </a:xfrm>
              <a:prstGeom prst="line">
                <a:avLst/>
              </a:prstGeom>
              <a:ln w="38100"/>
            </p:spPr>
            <p:style>
              <a:lnRef idx="2">
                <a:schemeClr val="accent4"/>
              </a:lnRef>
              <a:fillRef idx="1">
                <a:schemeClr val="lt1"/>
              </a:fillRef>
              <a:effectRef idx="0">
                <a:schemeClr val="accent4"/>
              </a:effectRef>
              <a:fontRef idx="minor">
                <a:schemeClr val="dk1"/>
              </a:fontRef>
            </p:style>
          </p:cxnSp>
          <p:cxnSp>
            <p:nvCxnSpPr>
              <p:cNvPr id="15" name="Straight Connector 14"/>
              <p:cNvCxnSpPr/>
              <p:nvPr/>
            </p:nvCxnSpPr>
            <p:spPr>
              <a:xfrm flipV="1">
                <a:off x="6250675" y="1965278"/>
                <a:ext cx="456344" cy="787731"/>
              </a:xfrm>
              <a:prstGeom prst="line">
                <a:avLst/>
              </a:prstGeom>
              <a:ln w="38100"/>
            </p:spPr>
            <p:style>
              <a:lnRef idx="2">
                <a:schemeClr val="accent4"/>
              </a:lnRef>
              <a:fillRef idx="1">
                <a:schemeClr val="lt1"/>
              </a:fillRef>
              <a:effectRef idx="0">
                <a:schemeClr val="accent4"/>
              </a:effectRef>
              <a:fontRef idx="minor">
                <a:schemeClr val="dk1"/>
              </a:fontRef>
            </p:style>
          </p:cxnSp>
          <p:cxnSp>
            <p:nvCxnSpPr>
              <p:cNvPr id="16" name="Straight Connector 15"/>
              <p:cNvCxnSpPr/>
              <p:nvPr/>
            </p:nvCxnSpPr>
            <p:spPr>
              <a:xfrm flipV="1">
                <a:off x="6332561" y="2524836"/>
                <a:ext cx="906257" cy="336475"/>
              </a:xfrm>
              <a:prstGeom prst="line">
                <a:avLst/>
              </a:prstGeom>
              <a:ln w="38100"/>
            </p:spPr>
            <p:style>
              <a:lnRef idx="2">
                <a:schemeClr val="accent4"/>
              </a:lnRef>
              <a:fillRef idx="1">
                <a:schemeClr val="lt1"/>
              </a:fillRef>
              <a:effectRef idx="0">
                <a:schemeClr val="accent4"/>
              </a:effectRef>
              <a:fontRef idx="minor">
                <a:schemeClr val="dk1"/>
              </a:fontRef>
            </p:style>
          </p:cxnSp>
        </p:gr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2400" t="1394" r="3092" b="4139"/>
            <a:stretch/>
          </p:blipFill>
          <p:spPr bwMode="auto">
            <a:xfrm>
              <a:off x="0" y="3207224"/>
              <a:ext cx="3578225" cy="3296285"/>
            </a:xfrm>
            <a:prstGeom prst="ellipse">
              <a:avLst/>
            </a:prstGeom>
            <a:ln w="38100"/>
            <a:extLst>
              <a:ext uri="{53640926-AAD7-44D8-BBD7-CCE9431645EC}">
                <a14:shadowObscured xmlns:a14="http://schemas.microsoft.com/office/drawing/2010/main"/>
              </a:ext>
            </a:extLst>
          </p:spPr>
          <p:style>
            <a:lnRef idx="2">
              <a:schemeClr val="accent4"/>
            </a:lnRef>
            <a:fillRef idx="1">
              <a:schemeClr val="lt1"/>
            </a:fillRef>
            <a:effectRef idx="0">
              <a:schemeClr val="accent4"/>
            </a:effectRef>
            <a:fontRef idx="minor">
              <a:schemeClr val="dk1"/>
            </a:fontRef>
          </p:style>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7578" t="2542" r="6984" b="3966"/>
            <a:stretch/>
          </p:blipFill>
          <p:spPr bwMode="auto">
            <a:xfrm>
              <a:off x="6346209" y="0"/>
              <a:ext cx="3610610" cy="3213100"/>
            </a:xfrm>
            <a:prstGeom prst="ellipse">
              <a:avLst/>
            </a:prstGeom>
            <a:ln w="38100"/>
            <a:extLst>
              <a:ext uri="{53640926-AAD7-44D8-BBD7-CCE9431645EC}">
                <a14:shadowObscured xmlns:a14="http://schemas.microsoft.com/office/drawing/2010/main"/>
              </a:ext>
            </a:extLst>
          </p:spPr>
          <p:style>
            <a:lnRef idx="2">
              <a:schemeClr val="accent4"/>
            </a:lnRef>
            <a:fillRef idx="1">
              <a:schemeClr val="lt1"/>
            </a:fillRef>
            <a:effectRef idx="0">
              <a:schemeClr val="accent4"/>
            </a:effectRef>
            <a:fontRef idx="minor">
              <a:schemeClr val="dk1"/>
            </a:fontRef>
          </p:style>
        </p:pic>
      </p:grpSp>
      <p:sp>
        <p:nvSpPr>
          <p:cNvPr id="2" name="TextBox 1"/>
          <p:cNvSpPr txBox="1"/>
          <p:nvPr/>
        </p:nvSpPr>
        <p:spPr>
          <a:xfrm>
            <a:off x="309562" y="2588550"/>
            <a:ext cx="3381375" cy="1384995"/>
          </a:xfrm>
          <a:prstGeom prst="rect">
            <a:avLst/>
          </a:prstGeom>
          <a:noFill/>
        </p:spPr>
        <p:txBody>
          <a:bodyPr wrap="square" rtlCol="0">
            <a:spAutoFit/>
          </a:bodyPr>
          <a:lstStyle/>
          <a:p>
            <a:r>
              <a:rPr lang="en-US" sz="2800" dirty="0"/>
              <a:t>Study Period:</a:t>
            </a:r>
          </a:p>
          <a:p>
            <a:r>
              <a:rPr lang="en-US" sz="2800" dirty="0"/>
              <a:t>July 2002 to October 2014</a:t>
            </a:r>
          </a:p>
        </p:txBody>
      </p:sp>
    </p:spTree>
    <p:extLst>
      <p:ext uri="{BB962C8B-B14F-4D97-AF65-F5344CB8AC3E}">
        <p14:creationId xmlns:p14="http://schemas.microsoft.com/office/powerpoint/2010/main" val="329308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535" y="1262099"/>
            <a:ext cx="5014495" cy="3342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 Placeholder 1"/>
          <p:cNvSpPr>
            <a:spLocks noGrp="1"/>
          </p:cNvSpPr>
          <p:nvPr>
            <p:ph type="body" sz="quarter" idx="4294967295"/>
          </p:nvPr>
        </p:nvSpPr>
        <p:spPr>
          <a:xfrm>
            <a:off x="244475" y="1829991"/>
            <a:ext cx="4756150" cy="4086225"/>
          </a:xfrm>
          <a:prstGeom prst="rect">
            <a:avLst/>
          </a:prstGeom>
        </p:spPr>
        <p:txBody>
          <a:bodyPr>
            <a:noAutofit/>
          </a:bodyPr>
          <a:lstStyle/>
          <a:p>
            <a:pPr marL="342900" indent="-342900">
              <a:spcBef>
                <a:spcPts val="200"/>
              </a:spcBef>
              <a:buClr>
                <a:srgbClr val="EAA24A"/>
              </a:buClr>
              <a:buFont typeface="Webdings" panose="05030102010509060703" pitchFamily="18" charset="2"/>
              <a:buChar char="4"/>
            </a:pPr>
            <a:r>
              <a:rPr lang="en-US" dirty="0">
                <a:solidFill>
                  <a:schemeClr val="bg2">
                    <a:lumMod val="50000"/>
                  </a:schemeClr>
                </a:solidFill>
              </a:rPr>
              <a:t>Drought</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Precipitation variation</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High temperature</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High evapotranspiration</a:t>
            </a:r>
          </a:p>
          <a:p>
            <a:pPr marL="0" indent="0">
              <a:spcBef>
                <a:spcPts val="200"/>
              </a:spcBef>
              <a:buClr>
                <a:srgbClr val="EAA24A"/>
              </a:buClr>
              <a:buNone/>
            </a:pPr>
            <a:endParaRPr lang="en-US"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r>
              <a:rPr lang="en-US" dirty="0">
                <a:solidFill>
                  <a:schemeClr val="bg2">
                    <a:lumMod val="50000"/>
                  </a:schemeClr>
                </a:solidFill>
              </a:rPr>
              <a:t>Implications</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Agriculture</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Water quality and quantity</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Economic productivity</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Socially and Politically</a:t>
            </a:r>
            <a:endParaRPr lang="en-US" sz="2800" dirty="0">
              <a:solidFill>
                <a:schemeClr val="bg2">
                  <a:lumMod val="50000"/>
                </a:schemeClr>
              </a:solidFill>
            </a:endParaRP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Conflict and civil unrest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Community Concerns</a:t>
            </a:r>
          </a:p>
        </p:txBody>
      </p:sp>
      <p:sp>
        <p:nvSpPr>
          <p:cNvPr id="14" name="Text Placeholder 4"/>
          <p:cNvSpPr>
            <a:spLocks noGrp="1"/>
          </p:cNvSpPr>
          <p:nvPr>
            <p:ph type="body" sz="quarter" idx="13"/>
          </p:nvPr>
        </p:nvSpPr>
        <p:spPr>
          <a:xfrm>
            <a:off x="8747134" y="4623577"/>
            <a:ext cx="3445002" cy="274320"/>
          </a:xfrm>
        </p:spPr>
        <p:txBody>
          <a:bodyPr>
            <a:normAutofit/>
          </a:bodyPr>
          <a:lstStyle/>
          <a:p>
            <a:r>
              <a:rPr lang="en-US" b="1" dirty="0">
                <a:solidFill>
                  <a:schemeClr val="bg2">
                    <a:lumMod val="50000"/>
                  </a:schemeClr>
                </a:solidFill>
              </a:rPr>
              <a:t>Image Credit: Diana Ulloa</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7084" y="3297838"/>
            <a:ext cx="5078168" cy="3409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223123" y="1308875"/>
            <a:ext cx="3631143" cy="307777"/>
          </a:xfrm>
          <a:prstGeom prst="rect">
            <a:avLst/>
          </a:prstGeom>
          <a:noFill/>
        </p:spPr>
        <p:txBody>
          <a:bodyPr wrap="square" rtlCol="0">
            <a:spAutoFit/>
          </a:bodyPr>
          <a:lstStyle/>
          <a:p>
            <a:r>
              <a:rPr lang="en-US" sz="1400" b="1" dirty="0">
                <a:latin typeface="Century Gothic" panose="020B0502020202020204" pitchFamily="34" charset="0"/>
              </a:rPr>
              <a:t>Central America region Drought 2014</a:t>
            </a:r>
          </a:p>
        </p:txBody>
      </p:sp>
      <p:sp>
        <p:nvSpPr>
          <p:cNvPr id="6" name="Rectangle 5"/>
          <p:cNvSpPr/>
          <p:nvPr/>
        </p:nvSpPr>
        <p:spPr>
          <a:xfrm>
            <a:off x="4757084" y="3297838"/>
            <a:ext cx="2766417" cy="523220"/>
          </a:xfrm>
          <a:prstGeom prst="rect">
            <a:avLst/>
          </a:prstGeom>
        </p:spPr>
        <p:txBody>
          <a:bodyPr wrap="square">
            <a:spAutoFit/>
          </a:bodyPr>
          <a:lstStyle/>
          <a:p>
            <a:r>
              <a:rPr lang="en-US" sz="1400" b="1" dirty="0"/>
              <a:t>Drought in Levant region of eastern Mediterranean 2016</a:t>
            </a:r>
          </a:p>
        </p:txBody>
      </p:sp>
      <p:sp>
        <p:nvSpPr>
          <p:cNvPr id="2" name="Text Placeholder 1"/>
          <p:cNvSpPr>
            <a:spLocks noGrp="1"/>
          </p:cNvSpPr>
          <p:nvPr>
            <p:ph type="body" sz="quarter" idx="13"/>
          </p:nvPr>
        </p:nvSpPr>
        <p:spPr>
          <a:xfrm>
            <a:off x="4667144" y="2997870"/>
            <a:ext cx="1638300" cy="380788"/>
          </a:xfrm>
          <a:prstGeom prst="rect">
            <a:avLst/>
          </a:prstGeom>
        </p:spPr>
        <p:txBody>
          <a:bodyPr>
            <a:noAutofit/>
          </a:bodyPr>
          <a:lstStyle/>
          <a:p>
            <a:pPr algn="l"/>
            <a:r>
              <a:rPr lang="en-US" b="1" dirty="0">
                <a:solidFill>
                  <a:schemeClr val="bg2">
                    <a:lumMod val="50000"/>
                  </a:schemeClr>
                </a:solidFill>
              </a:rPr>
              <a:t>Image Credit: Mint</a:t>
            </a:r>
            <a:br>
              <a:rPr lang="en-US" b="1" dirty="0">
                <a:solidFill>
                  <a:schemeClr val="bg2">
                    <a:lumMod val="50000"/>
                  </a:schemeClr>
                </a:solidFill>
              </a:rPr>
            </a:br>
            <a:endParaRPr lang="en-US" b="1" dirty="0">
              <a:solidFill>
                <a:schemeClr val="bg2">
                  <a:lumMod val="50000"/>
                </a:schemeClr>
              </a:solidFill>
            </a:endParaRPr>
          </a:p>
        </p:txBody>
      </p:sp>
      <p:pic>
        <p:nvPicPr>
          <p:cNvPr id="10" name="Picture 9" descr="App Area Swatches.png"/>
          <p:cNvPicPr/>
          <p:nvPr/>
        </p:nvPicPr>
        <p:blipFill rotWithShape="1">
          <a:blip r:embed="rId5">
            <a:extLst>
              <a:ext uri="{28A0092B-C50C-407E-A947-70E740481C1C}">
                <a14:useLocalDpi xmlns:a14="http://schemas.microsoft.com/office/drawing/2010/main" val="0"/>
              </a:ext>
            </a:extLst>
          </a:blip>
          <a:srcRect l="42811" t="3283" r="42157" b="85480"/>
          <a:stretch/>
        </p:blipFill>
        <p:spPr bwMode="auto">
          <a:xfrm>
            <a:off x="10091863" y="4792269"/>
            <a:ext cx="1938258" cy="18750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3348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9126538" y="6449850"/>
            <a:ext cx="3070630" cy="274320"/>
          </a:xfrm>
          <a:prstGeom prst="rect">
            <a:avLst/>
          </a:prstGeom>
          <a:noFill/>
        </p:spPr>
        <p:txBody>
          <a:bodyPr>
            <a:normAutofit fontScale="85000" lnSpcReduction="10000"/>
          </a:bodyPr>
          <a:lstStyle/>
          <a:p>
            <a:pPr algn="l"/>
            <a:r>
              <a:rPr lang="en-US" dirty="0">
                <a:solidFill>
                  <a:schemeClr val="tx1">
                    <a:lumMod val="75000"/>
                  </a:schemeClr>
                </a:solidFill>
              </a:rPr>
              <a:t>Image Credit: Tico Times, Mint, and Defense</a:t>
            </a: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Century Gothic" panose="020B0502020202020204" pitchFamily="34" charset="0"/>
              </a:rPr>
              <a:t>United States Air Force 14th Weather Squadron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7490" y="1330744"/>
            <a:ext cx="1408906" cy="131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Placeholder 13"/>
          <p:cNvSpPr>
            <a:spLocks noGrp="1"/>
          </p:cNvSpPr>
          <p:nvPr>
            <p:ph type="body" sz="quarter" idx="11"/>
          </p:nvPr>
        </p:nvSpPr>
        <p:spPr>
          <a:xfrm>
            <a:off x="5701413" y="1860196"/>
            <a:ext cx="2429256" cy="425804"/>
          </a:xfrm>
        </p:spPr>
        <p:txBody>
          <a:bodyPr/>
          <a:lstStyle/>
          <a:p>
            <a:r>
              <a:rPr lang="en-US" dirty="0"/>
              <a:t>Project Partners</a:t>
            </a:r>
          </a:p>
        </p:txBody>
      </p:sp>
      <p:grpSp>
        <p:nvGrpSpPr>
          <p:cNvPr id="3" name="Group 2"/>
          <p:cNvGrpSpPr/>
          <p:nvPr/>
        </p:nvGrpSpPr>
        <p:grpSpPr>
          <a:xfrm>
            <a:off x="46148" y="2644749"/>
            <a:ext cx="11983705" cy="3694339"/>
            <a:chOff x="279089" y="2699720"/>
            <a:chExt cx="11750764" cy="3021817"/>
          </a:xfrm>
        </p:grpSpPr>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2973" y="2894120"/>
              <a:ext cx="1547770" cy="102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9331" y="3612082"/>
              <a:ext cx="1567114" cy="1052314"/>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8617" y="3935609"/>
              <a:ext cx="1861062" cy="12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089" y="3054746"/>
              <a:ext cx="2364235" cy="117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1149" y="3054746"/>
              <a:ext cx="2535325" cy="190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23778" y="2699720"/>
              <a:ext cx="1306075" cy="116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522334" y="5285660"/>
              <a:ext cx="119295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E9A149"/>
                  </a:solidFill>
                  <a:effectLst/>
                  <a:uLnTx/>
                  <a:uFillTx/>
                  <a:latin typeface="Century Gothic" panose="020B0502020202020204" pitchFamily="34" charset="0"/>
                  <a:cs typeface="Arial"/>
                  <a:sym typeface="Arial"/>
                </a:rPr>
                <a:t>Analysis</a:t>
              </a:r>
              <a:endParaRPr kumimoji="0" lang="en-US" sz="1800" b="0" i="0" u="none" strike="noStrike" kern="0" cap="none" spc="0" normalizeH="0" baseline="0" noProof="0" dirty="0">
                <a:ln>
                  <a:noFill/>
                </a:ln>
                <a:solidFill>
                  <a:sysClr val="windowText" lastClr="000000"/>
                </a:solidFill>
                <a:effectLst/>
                <a:uLnTx/>
                <a:uFillTx/>
              </a:endParaRPr>
            </a:p>
          </p:txBody>
        </p:sp>
        <p:sp>
          <p:nvSpPr>
            <p:cNvPr id="9" name="Rectangle 8"/>
            <p:cNvSpPr/>
            <p:nvPr/>
          </p:nvSpPr>
          <p:spPr>
            <a:xfrm>
              <a:off x="6047707" y="5285660"/>
              <a:ext cx="1423788" cy="400110"/>
            </a:xfrm>
            <a:prstGeom prst="rect">
              <a:avLst/>
            </a:prstGeom>
          </p:spPr>
          <p:txBody>
            <a:bodyPr wrap="none">
              <a:spAutoFit/>
            </a:bodyPr>
            <a:lstStyle/>
            <a:p>
              <a:pPr lvl="0"/>
              <a:r>
                <a:rPr lang="en-US" sz="2000" b="1" kern="0" dirty="0">
                  <a:solidFill>
                    <a:srgbClr val="E9A149"/>
                  </a:solidFill>
                  <a:latin typeface="Century Gothic" panose="020B0502020202020204" pitchFamily="34" charset="0"/>
                  <a:cs typeface="Arial"/>
                  <a:sym typeface="Arial"/>
                </a:rPr>
                <a:t>Prediction</a:t>
              </a:r>
            </a:p>
          </p:txBody>
        </p:sp>
        <p:sp>
          <p:nvSpPr>
            <p:cNvPr id="10" name="Rectangle 9"/>
            <p:cNvSpPr/>
            <p:nvPr/>
          </p:nvSpPr>
          <p:spPr>
            <a:xfrm>
              <a:off x="9415429" y="5321427"/>
              <a:ext cx="1346844" cy="400110"/>
            </a:xfrm>
            <a:prstGeom prst="rect">
              <a:avLst/>
            </a:prstGeom>
          </p:spPr>
          <p:txBody>
            <a:bodyPr wrap="none">
              <a:spAutoFit/>
            </a:bodyPr>
            <a:lstStyle/>
            <a:p>
              <a:pPr lvl="0"/>
              <a:r>
                <a:rPr lang="en-US" sz="2000" b="1" kern="0" dirty="0">
                  <a:solidFill>
                    <a:srgbClr val="E9A149"/>
                  </a:solidFill>
                  <a:latin typeface="Century Gothic" panose="020B0502020202020204" pitchFamily="34" charset="0"/>
                  <a:cs typeface="Arial"/>
                  <a:sym typeface="Arial"/>
                </a:rPr>
                <a:t>End Users</a:t>
              </a:r>
            </a:p>
          </p:txBody>
        </p:sp>
        <p:pic>
          <p:nvPicPr>
            <p:cNvPr id="308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9844" y="4039804"/>
              <a:ext cx="346618" cy="35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5016" y="4039804"/>
              <a:ext cx="346617" cy="35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88076" y="4039804"/>
              <a:ext cx="359941" cy="35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609600" y="5849931"/>
            <a:ext cx="1500732" cy="400110"/>
          </a:xfrm>
          <a:prstGeom prst="rect">
            <a:avLst/>
          </a:prstGeom>
        </p:spPr>
        <p:txBody>
          <a:bodyPr wrap="none">
            <a:spAutoFit/>
          </a:bodyPr>
          <a:lstStyle/>
          <a:p>
            <a:r>
              <a:rPr lang="en-US" sz="2000" b="1" kern="0" dirty="0">
                <a:solidFill>
                  <a:srgbClr val="E9A149"/>
                </a:solidFill>
                <a:latin typeface="Century Gothic" panose="020B0502020202020204" pitchFamily="34" charset="0"/>
                <a:cs typeface="Arial"/>
                <a:sym typeface="Arial"/>
              </a:rPr>
              <a:t>Monitoring</a:t>
            </a:r>
            <a:endParaRPr lang="en-US" dirty="0"/>
          </a:p>
        </p:txBody>
      </p:sp>
      <p:pic>
        <p:nvPicPr>
          <p:cNvPr id="1030"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66410" y="4045673"/>
            <a:ext cx="1271789" cy="160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32328" y="3097838"/>
            <a:ext cx="2045595" cy="102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46915" y="4249070"/>
            <a:ext cx="2016419" cy="113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2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p:cNvSpPr>
            <a:spLocks noGrp="1"/>
          </p:cNvSpPr>
          <p:nvPr>
            <p:ph type="body" sz="quarter" idx="4294967295"/>
          </p:nvPr>
        </p:nvSpPr>
        <p:spPr>
          <a:xfrm>
            <a:off x="596900" y="1868540"/>
            <a:ext cx="4756150" cy="4086225"/>
          </a:xfrm>
          <a:prstGeom prst="rect">
            <a:avLst/>
          </a:prstGeom>
        </p:spPr>
        <p:txBody>
          <a:bodyPr>
            <a:noAutofit/>
          </a:bodyPr>
          <a:lstStyle/>
          <a:p>
            <a:pPr marL="342900" indent="-342900">
              <a:spcBef>
                <a:spcPts val="200"/>
              </a:spcBef>
              <a:buClr>
                <a:srgbClr val="EAA24A"/>
              </a:buClr>
              <a:buFont typeface="Webdings" panose="05030102010509060703" pitchFamily="18" charset="2"/>
              <a:buChar char="4"/>
            </a:pPr>
            <a:r>
              <a:rPr lang="en-US" sz="2400" b="1" dirty="0">
                <a:solidFill>
                  <a:srgbClr val="F4901A"/>
                </a:solidFill>
              </a:rPr>
              <a:t>Enhance</a:t>
            </a:r>
            <a:r>
              <a:rPr lang="en-US" sz="2400" dirty="0">
                <a:solidFill>
                  <a:srgbClr val="F4901A"/>
                </a:solidFill>
              </a:rPr>
              <a:t> </a:t>
            </a:r>
            <a:r>
              <a:rPr lang="en-US" sz="2400" dirty="0">
                <a:solidFill>
                  <a:schemeClr val="bg2">
                    <a:lumMod val="50000"/>
                  </a:schemeClr>
                </a:solidFill>
              </a:rPr>
              <a:t>the 14th Weather Squadron’s capacity to monitor drought in the study regions</a:t>
            </a:r>
          </a:p>
          <a:p>
            <a:pPr marL="342900" indent="-342900">
              <a:spcBef>
                <a:spcPts val="200"/>
              </a:spcBef>
              <a:buClr>
                <a:srgbClr val="EAA24A"/>
              </a:buClr>
              <a:buFont typeface="Webdings" panose="05030102010509060703" pitchFamily="18" charset="2"/>
              <a:buChar char="4"/>
            </a:pPr>
            <a:endParaRPr lang="en-US" sz="24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r>
              <a:rPr lang="en-US" sz="2400" b="1" dirty="0">
                <a:solidFill>
                  <a:srgbClr val="F4901A"/>
                </a:solidFill>
              </a:rPr>
              <a:t>DEVELOP </a:t>
            </a:r>
            <a:r>
              <a:rPr lang="en-US" sz="2400" dirty="0">
                <a:solidFill>
                  <a:schemeClr val="bg2">
                    <a:lumMod val="50000"/>
                  </a:schemeClr>
                </a:solidFill>
              </a:rPr>
              <a:t>a robust drought model using a machine learning approach</a:t>
            </a:r>
          </a:p>
          <a:p>
            <a:pPr marL="342900" indent="-342900">
              <a:spcBef>
                <a:spcPts val="200"/>
              </a:spcBef>
              <a:buClr>
                <a:srgbClr val="EAA24A"/>
              </a:buClr>
              <a:buFont typeface="Webdings" panose="05030102010509060703" pitchFamily="18" charset="2"/>
              <a:buChar char="4"/>
            </a:pPr>
            <a:endParaRPr lang="en-US" sz="24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r>
              <a:rPr lang="en-US" sz="2400" b="1" dirty="0">
                <a:solidFill>
                  <a:srgbClr val="F4901A"/>
                </a:solidFill>
              </a:rPr>
              <a:t>Compare</a:t>
            </a:r>
            <a:r>
              <a:rPr lang="en-US" sz="2400" dirty="0">
                <a:solidFill>
                  <a:srgbClr val="F4901A"/>
                </a:solidFill>
              </a:rPr>
              <a:t> </a:t>
            </a:r>
            <a:r>
              <a:rPr lang="en-US" sz="2400" dirty="0">
                <a:solidFill>
                  <a:schemeClr val="bg2">
                    <a:lumMod val="50000"/>
                  </a:schemeClr>
                </a:solidFill>
              </a:rPr>
              <a:t>performance of model within and across both study regions </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Objectives</a:t>
            </a: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a:t>Image Credit: Theo </a:t>
            </a:r>
            <a:r>
              <a:rPr lang="en-US" dirty="0" err="1"/>
              <a:t>Beentjes</a:t>
            </a:r>
            <a:endParaRPr lang="en-US" dirty="0"/>
          </a:p>
        </p:txBody>
      </p:sp>
      <p:pic>
        <p:nvPicPr>
          <p:cNvPr id="4" name="Picture 3"/>
          <p:cNvPicPr>
            <a:picLocks noChangeAspect="1"/>
          </p:cNvPicPr>
          <p:nvPr/>
        </p:nvPicPr>
        <p:blipFill>
          <a:blip r:embed="rId3"/>
          <a:stretch>
            <a:fillRect/>
          </a:stretch>
        </p:blipFill>
        <p:spPr>
          <a:xfrm>
            <a:off x="5675827" y="787186"/>
            <a:ext cx="6132543" cy="6132543"/>
          </a:xfrm>
          <a:prstGeom prst="rect">
            <a:avLst/>
          </a:prstGeom>
        </p:spPr>
      </p:pic>
    </p:spTree>
    <p:extLst>
      <p:ext uri="{BB962C8B-B14F-4D97-AF65-F5344CB8AC3E}">
        <p14:creationId xmlns:p14="http://schemas.microsoft.com/office/powerpoint/2010/main" val="77790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07814" y="4965852"/>
            <a:ext cx="5037666" cy="1586654"/>
          </a:xfrm>
          <a:prstGeom prst="rect">
            <a:avLst/>
          </a:prstGeom>
        </p:spPr>
        <p:txBody>
          <a:bodyPr>
            <a:noAutofit/>
          </a:bodyPr>
          <a:lstStyle/>
          <a:p>
            <a:pPr marL="342900" indent="-342900" algn="l">
              <a:spcBef>
                <a:spcPts val="200"/>
              </a:spcBef>
              <a:buClr>
                <a:srgbClr val="EAA24A"/>
              </a:buClr>
              <a:buFont typeface="Webdings" panose="05030102010509060703" pitchFamily="18" charset="2"/>
              <a:buChar char="4"/>
            </a:pPr>
            <a:r>
              <a:rPr lang="en-US" sz="2400" b="1" dirty="0">
                <a:solidFill>
                  <a:schemeClr val="bg2">
                    <a:lumMod val="50000"/>
                  </a:schemeClr>
                </a:solidFill>
              </a:rPr>
              <a:t>Tropical Rainfall Measuring Mission</a:t>
            </a:r>
            <a:r>
              <a:rPr lang="en-US" sz="2400" dirty="0">
                <a:solidFill>
                  <a:schemeClr val="bg2">
                    <a:lumMod val="50000"/>
                  </a:schemeClr>
                </a:solidFill>
              </a:rPr>
              <a:t>(TRMM) - NASA/JAXA</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Precipitation</a:t>
            </a:r>
            <a:endParaRPr lang="en-US" sz="2800" dirty="0">
              <a:solidFill>
                <a:schemeClr val="bg2">
                  <a:lumMod val="50000"/>
                </a:schemeClr>
              </a:solidFill>
            </a:endParaRPr>
          </a:p>
          <a:p>
            <a:pPr marL="1257300" lvl="2" indent="-342900">
              <a:spcBef>
                <a:spcPts val="200"/>
              </a:spcBef>
              <a:buClr>
                <a:srgbClr val="EAA24A"/>
              </a:buClr>
              <a:buFont typeface="Webdings" panose="05030102010509060703" pitchFamily="18" charset="2"/>
              <a:buChar char="4"/>
            </a:pPr>
            <a:r>
              <a:rPr lang="en-US" dirty="0">
                <a:solidFill>
                  <a:schemeClr val="bg2">
                    <a:lumMod val="50000"/>
                  </a:schemeClr>
                </a:solidFill>
              </a:rPr>
              <a:t>Monthly, .25°</a:t>
            </a:r>
          </a:p>
          <a:p>
            <a:pPr algn="l"/>
            <a:endParaRPr lang="en-US" dirty="0">
              <a:solidFill>
                <a:schemeClr val="bg2">
                  <a:lumMod val="50000"/>
                </a:schemeClr>
              </a:solidFill>
            </a:endParaRPr>
          </a:p>
        </p:txBody>
      </p:sp>
      <p:sp>
        <p:nvSpPr>
          <p:cNvPr id="18" name="Text Placeholder 1"/>
          <p:cNvSpPr>
            <a:spLocks noGrp="1"/>
          </p:cNvSpPr>
          <p:nvPr>
            <p:ph type="body" sz="quarter" idx="4294967295"/>
          </p:nvPr>
        </p:nvSpPr>
        <p:spPr>
          <a:xfrm>
            <a:off x="170075" y="1457665"/>
            <a:ext cx="4756150" cy="4086225"/>
          </a:xfrm>
          <a:prstGeom prst="rect">
            <a:avLst/>
          </a:prstGeom>
        </p:spPr>
        <p:txBody>
          <a:bodyPr>
            <a:noAutofit/>
          </a:bodyPr>
          <a:lstStyle/>
          <a:p>
            <a:pPr marL="342900" indent="-342900">
              <a:spcBef>
                <a:spcPts val="200"/>
              </a:spcBef>
              <a:buClr>
                <a:srgbClr val="EAA24A"/>
              </a:buClr>
              <a:buFont typeface="Webdings" panose="05030102010509060703" pitchFamily="18" charset="2"/>
              <a:buChar char="4"/>
            </a:pPr>
            <a:r>
              <a:rPr lang="en-US" sz="2400" b="1" dirty="0">
                <a:solidFill>
                  <a:schemeClr val="bg2">
                    <a:lumMod val="50000"/>
                  </a:schemeClr>
                </a:solidFill>
              </a:rPr>
              <a:t>Terra &amp; Aqua – MODIS sensor</a:t>
            </a:r>
            <a:r>
              <a:rPr lang="en-US" sz="2400" dirty="0">
                <a:solidFill>
                  <a:schemeClr val="bg2">
                    <a:lumMod val="50000"/>
                  </a:schemeClr>
                </a:solidFill>
              </a:rPr>
              <a:t> (NASA)</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Land Surface Temperature (LST)</a:t>
            </a:r>
          </a:p>
          <a:p>
            <a:pPr marL="1257300" lvl="2" indent="-342900">
              <a:spcBef>
                <a:spcPts val="200"/>
              </a:spcBef>
              <a:buClr>
                <a:srgbClr val="EAA24A"/>
              </a:buClr>
              <a:buFont typeface="Webdings" panose="05030102010509060703" pitchFamily="18" charset="2"/>
              <a:buChar char="4"/>
            </a:pPr>
            <a:r>
              <a:rPr lang="en-US" dirty="0">
                <a:solidFill>
                  <a:schemeClr val="bg2">
                    <a:lumMod val="50000"/>
                  </a:schemeClr>
                </a:solidFill>
              </a:rPr>
              <a:t>Monthly, 1 km </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Evapotranspiration (ET)</a:t>
            </a:r>
          </a:p>
          <a:p>
            <a:pPr marL="1257300" lvl="2" indent="-342900">
              <a:spcBef>
                <a:spcPts val="200"/>
              </a:spcBef>
              <a:buClr>
                <a:srgbClr val="EAA24A"/>
              </a:buClr>
              <a:buFont typeface="Webdings" panose="05030102010509060703" pitchFamily="18" charset="2"/>
              <a:buChar char="4"/>
            </a:pPr>
            <a:r>
              <a:rPr lang="en-US" dirty="0">
                <a:solidFill>
                  <a:schemeClr val="bg2">
                    <a:lumMod val="50000"/>
                  </a:schemeClr>
                </a:solidFill>
              </a:rPr>
              <a:t>Monthly, 1 km</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Normalized Difference Vegetation Index (NDVI)</a:t>
            </a:r>
          </a:p>
          <a:p>
            <a:pPr marL="1257300" lvl="2" indent="-342900">
              <a:spcBef>
                <a:spcPts val="200"/>
              </a:spcBef>
              <a:buClr>
                <a:srgbClr val="EAA24A"/>
              </a:buClr>
              <a:buFont typeface="Webdings" panose="05030102010509060703" pitchFamily="18" charset="2"/>
              <a:buChar char="4"/>
            </a:pPr>
            <a:r>
              <a:rPr lang="en-US" dirty="0">
                <a:solidFill>
                  <a:schemeClr val="bg2">
                    <a:lumMod val="50000"/>
                  </a:schemeClr>
                </a:solidFill>
              </a:rPr>
              <a:t>Monthly, 250 m</a:t>
            </a:r>
          </a:p>
          <a:p>
            <a:pPr marL="1257300" lvl="2" indent="-342900">
              <a:spcBef>
                <a:spcPts val="200"/>
              </a:spcBef>
              <a:buClr>
                <a:srgbClr val="EAA24A"/>
              </a:buClr>
              <a:buFont typeface="Webdings" panose="05030102010509060703" pitchFamily="18" charset="2"/>
              <a:buChar char="4"/>
            </a:pPr>
            <a:endParaRPr lang="en-US" sz="1200" dirty="0">
              <a:solidFill>
                <a:schemeClr val="bg2">
                  <a:lumMod val="50000"/>
                </a:schemeClr>
              </a:solidFill>
            </a:endParaRPr>
          </a:p>
          <a:p>
            <a:pPr marL="1257300" lvl="2" indent="-342900">
              <a:spcBef>
                <a:spcPts val="200"/>
              </a:spcBef>
              <a:buClr>
                <a:srgbClr val="EAA24A"/>
              </a:buClr>
              <a:buFont typeface="Webdings" panose="05030102010509060703" pitchFamily="18" charset="2"/>
              <a:buChar char="4"/>
            </a:pPr>
            <a:endParaRPr lang="en-US" sz="1200" dirty="0">
              <a:solidFill>
                <a:schemeClr val="bg2">
                  <a:lumMod val="50000"/>
                </a:schemeClr>
              </a:solidFill>
            </a:endParaRPr>
          </a:p>
          <a:p>
            <a:pPr marL="1257300" lvl="2" indent="-342900">
              <a:spcBef>
                <a:spcPts val="200"/>
              </a:spcBef>
              <a:buClr>
                <a:srgbClr val="EAA24A"/>
              </a:buClr>
              <a:buFont typeface="Webdings" panose="05030102010509060703" pitchFamily="18" charset="2"/>
              <a:buChar char="4"/>
            </a:pPr>
            <a:endParaRPr lang="en-US" sz="1200" dirty="0">
              <a:solidFill>
                <a:schemeClr val="bg2">
                  <a:lumMod val="50000"/>
                </a:schemeClr>
              </a:solidFill>
            </a:endParaRPr>
          </a:p>
          <a:p>
            <a:pPr marL="1257300" lvl="2" indent="-342900">
              <a:spcBef>
                <a:spcPts val="200"/>
              </a:spcBef>
              <a:buClr>
                <a:srgbClr val="EAA24A"/>
              </a:buClr>
              <a:buFont typeface="Webdings" panose="05030102010509060703" pitchFamily="18" charset="2"/>
              <a:buChar char="4"/>
            </a:pPr>
            <a:endParaRPr lang="en-US" sz="12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endParaRPr lang="en-US" sz="2000" dirty="0">
              <a:solidFill>
                <a:schemeClr val="bg2">
                  <a:lumMod val="50000"/>
                </a:schemeClr>
              </a:solidFill>
            </a:endParaRPr>
          </a:p>
          <a:p>
            <a:pPr marL="800100" lvl="1" indent="-342900">
              <a:spcBef>
                <a:spcPts val="200"/>
              </a:spcBef>
              <a:buClr>
                <a:srgbClr val="EAA24A"/>
              </a:buClr>
              <a:buFont typeface="Webdings" panose="05030102010509060703" pitchFamily="18" charset="2"/>
              <a:buChar char="4"/>
            </a:pPr>
            <a:endParaRPr lang="en-US" sz="16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endParaRPr lang="en-US" sz="2000" dirty="0">
              <a:solidFill>
                <a:schemeClr val="bg2">
                  <a:lumMod val="50000"/>
                </a:schemeClr>
              </a:solidFill>
            </a:endParaRP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Earth Observations</a:t>
            </a:r>
          </a:p>
        </p:txBody>
      </p:sp>
      <p:sp>
        <p:nvSpPr>
          <p:cNvPr id="14" name="Text Placeholder 4"/>
          <p:cNvSpPr>
            <a:spLocks noGrp="1"/>
          </p:cNvSpPr>
          <p:nvPr>
            <p:ph type="body" sz="quarter" idx="13"/>
          </p:nvPr>
        </p:nvSpPr>
        <p:spPr>
          <a:xfrm>
            <a:off x="9648824" y="6466204"/>
            <a:ext cx="2543175" cy="274320"/>
          </a:xfrm>
        </p:spPr>
        <p:txBody>
          <a:bodyPr>
            <a:normAutofit/>
          </a:bodyPr>
          <a:lstStyle/>
          <a:p>
            <a:r>
              <a:rPr lang="en-US" dirty="0"/>
              <a:t>Image Credit: </a:t>
            </a:r>
            <a:r>
              <a:rPr lang="en-US" dirty="0" err="1"/>
              <a:t>DigitalGlobe</a:t>
            </a:r>
            <a:r>
              <a:rPr lang="en-US" dirty="0"/>
              <a:t>, Inc.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821" y="2082815"/>
            <a:ext cx="2433600" cy="18319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2886" y="4769015"/>
            <a:ext cx="2145222" cy="1828800"/>
          </a:xfrm>
          <a:prstGeom prst="rect">
            <a:avLst/>
          </a:prstGeom>
        </p:spPr>
      </p:pic>
      <p:sp>
        <p:nvSpPr>
          <p:cNvPr id="4" name="Rectangle 3"/>
          <p:cNvSpPr/>
          <p:nvPr/>
        </p:nvSpPr>
        <p:spPr>
          <a:xfrm>
            <a:off x="7629525" y="1567802"/>
            <a:ext cx="4230411" cy="1030026"/>
          </a:xfrm>
          <a:prstGeom prst="rect">
            <a:avLst/>
          </a:prstGeom>
        </p:spPr>
        <p:txBody>
          <a:bodyPr wrap="square">
            <a:spAutoFit/>
          </a:bodyPr>
          <a:lstStyle/>
          <a:p>
            <a:pPr marL="342900" lvl="0" indent="-342900">
              <a:lnSpc>
                <a:spcPct val="90000"/>
              </a:lnSpc>
              <a:spcBef>
                <a:spcPts val="200"/>
              </a:spcBef>
              <a:buClr>
                <a:srgbClr val="EAA24A"/>
              </a:buClr>
              <a:buFont typeface="Webdings" panose="05030102010509060703" pitchFamily="18" charset="2"/>
              <a:buChar char="4"/>
            </a:pPr>
            <a:r>
              <a:rPr lang="en-US" sz="2400" b="1" dirty="0">
                <a:solidFill>
                  <a:srgbClr val="E7E6E6">
                    <a:lumMod val="50000"/>
                  </a:srgbClr>
                </a:solidFill>
                <a:latin typeface="Century Gothic" panose="020B0502020202020204" pitchFamily="34" charset="0"/>
              </a:rPr>
              <a:t>CPC CMORPH – </a:t>
            </a:r>
            <a:r>
              <a:rPr lang="en-US" sz="2400" dirty="0">
                <a:solidFill>
                  <a:srgbClr val="E7E6E6">
                    <a:lumMod val="50000"/>
                  </a:srgbClr>
                </a:solidFill>
                <a:latin typeface="Century Gothic" panose="020B0502020202020204" pitchFamily="34" charset="0"/>
              </a:rPr>
              <a:t>(NOAA)</a:t>
            </a:r>
          </a:p>
          <a:p>
            <a:pPr marL="800100" lvl="1" indent="-342900">
              <a:lnSpc>
                <a:spcPct val="90000"/>
              </a:lnSpc>
              <a:spcBef>
                <a:spcPts val="200"/>
              </a:spcBef>
              <a:buClr>
                <a:srgbClr val="EAA24A"/>
              </a:buClr>
              <a:buFont typeface="Webdings" panose="05030102010509060703" pitchFamily="18" charset="2"/>
              <a:buChar char="4"/>
            </a:pPr>
            <a:r>
              <a:rPr lang="en-US" sz="2000" dirty="0">
                <a:solidFill>
                  <a:srgbClr val="E7E6E6">
                    <a:lumMod val="50000"/>
                  </a:srgbClr>
                </a:solidFill>
              </a:rPr>
              <a:t>Precipitation</a:t>
            </a:r>
            <a:endParaRPr lang="en-US" sz="2800" dirty="0">
              <a:solidFill>
                <a:srgbClr val="E7E6E6">
                  <a:lumMod val="50000"/>
                </a:srgbClr>
              </a:solidFill>
            </a:endParaRPr>
          </a:p>
          <a:p>
            <a:pPr marL="1257300" lvl="2" indent="-342900">
              <a:lnSpc>
                <a:spcPct val="90000"/>
              </a:lnSpc>
              <a:spcBef>
                <a:spcPts val="200"/>
              </a:spcBef>
              <a:buClr>
                <a:srgbClr val="EAA24A"/>
              </a:buClr>
              <a:buFont typeface="Webdings" panose="05030102010509060703" pitchFamily="18" charset="2"/>
              <a:buChar char="4"/>
            </a:pPr>
            <a:r>
              <a:rPr lang="en-US" sz="2000" dirty="0">
                <a:solidFill>
                  <a:srgbClr val="E7E6E6">
                    <a:lumMod val="50000"/>
                  </a:srgbClr>
                </a:solidFill>
              </a:rPr>
              <a:t>Daily, 8 km</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7860" y="2717152"/>
            <a:ext cx="390207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31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29350" y="1619250"/>
            <a:ext cx="5902525" cy="4908773"/>
          </a:xfrm>
          <a:prstGeom prst="rect">
            <a:avLst/>
          </a:prstGeom>
        </p:spPr>
        <p:txBody>
          <a:bodyPr>
            <a:normAutofit lnSpcReduction="10000"/>
          </a:bodyPr>
          <a:lstStyle/>
          <a:p>
            <a:pPr marL="342900" indent="-342900">
              <a:spcBef>
                <a:spcPts val="200"/>
              </a:spcBef>
              <a:buClr>
                <a:srgbClr val="EAA24A"/>
              </a:buClr>
              <a:buFont typeface="Webdings" panose="05030102010509060703" pitchFamily="18" charset="2"/>
              <a:buChar char="4"/>
            </a:pPr>
            <a:r>
              <a:rPr lang="en-US" b="1" dirty="0">
                <a:solidFill>
                  <a:schemeClr val="bg2">
                    <a:lumMod val="50000"/>
                  </a:schemeClr>
                </a:solidFill>
              </a:rPr>
              <a:t>Drought Related Parameters</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Terra – MODIS Sensor</a:t>
            </a:r>
          </a:p>
          <a:p>
            <a:pPr marL="1257300" lvl="2" indent="-342900">
              <a:spcBef>
                <a:spcPts val="200"/>
              </a:spcBef>
              <a:buClr>
                <a:srgbClr val="EAA24A"/>
              </a:buClr>
              <a:buFont typeface="Webdings" panose="05030102010509060703" pitchFamily="18" charset="2"/>
              <a:buChar char="4"/>
            </a:pPr>
            <a:r>
              <a:rPr lang="en-US" dirty="0">
                <a:solidFill>
                  <a:schemeClr val="bg2">
                    <a:lumMod val="50000"/>
                  </a:schemeClr>
                </a:solidFill>
              </a:rPr>
              <a:t>NDVI</a:t>
            </a:r>
          </a:p>
          <a:p>
            <a:pPr marL="1257300" lvl="2" indent="-342900">
              <a:spcBef>
                <a:spcPts val="200"/>
              </a:spcBef>
              <a:buClr>
                <a:srgbClr val="EAA24A"/>
              </a:buClr>
              <a:buFont typeface="Webdings" panose="05030102010509060703" pitchFamily="18" charset="2"/>
              <a:buChar char="4"/>
            </a:pPr>
            <a:r>
              <a:rPr lang="en-US" dirty="0">
                <a:solidFill>
                  <a:schemeClr val="bg2">
                    <a:lumMod val="50000"/>
                  </a:schemeClr>
                </a:solidFill>
              </a:rPr>
              <a:t>LST</a:t>
            </a:r>
          </a:p>
          <a:p>
            <a:pPr marL="1257300" lvl="2" indent="-342900">
              <a:spcBef>
                <a:spcPts val="200"/>
              </a:spcBef>
              <a:buClr>
                <a:srgbClr val="EAA24A"/>
              </a:buClr>
              <a:buFont typeface="Webdings" panose="05030102010509060703" pitchFamily="18" charset="2"/>
              <a:buChar char="4"/>
            </a:pPr>
            <a:r>
              <a:rPr lang="en-US" dirty="0">
                <a:solidFill>
                  <a:schemeClr val="bg2">
                    <a:lumMod val="50000"/>
                  </a:schemeClr>
                </a:solidFill>
              </a:rPr>
              <a:t>ET</a:t>
            </a:r>
          </a:p>
          <a:p>
            <a:pPr marL="1257300" lvl="2" indent="-342900">
              <a:spcBef>
                <a:spcPts val="200"/>
              </a:spcBef>
              <a:buClr>
                <a:srgbClr val="EAA24A"/>
              </a:buClr>
              <a:buFont typeface="Webdings" panose="05030102010509060703" pitchFamily="18" charset="2"/>
              <a:buChar char="4"/>
            </a:pPr>
            <a:endParaRPr lang="en-US" sz="1200" dirty="0">
              <a:solidFill>
                <a:schemeClr val="bg2">
                  <a:lumMod val="50000"/>
                </a:schemeClr>
              </a:solidFill>
            </a:endParaRPr>
          </a:p>
          <a:p>
            <a:pPr marL="1257300" lvl="2" indent="-342900">
              <a:spcBef>
                <a:spcPts val="200"/>
              </a:spcBef>
              <a:buClr>
                <a:srgbClr val="EAA24A"/>
              </a:buClr>
              <a:buFont typeface="Webdings" panose="05030102010509060703" pitchFamily="18" charset="2"/>
              <a:buChar char="4"/>
            </a:pPr>
            <a:endParaRPr lang="en-US" sz="12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r>
              <a:rPr lang="en-US" b="1" dirty="0">
                <a:solidFill>
                  <a:schemeClr val="bg2">
                    <a:lumMod val="50000"/>
                  </a:schemeClr>
                </a:solidFill>
              </a:rPr>
              <a:t>Satellite Precipitation</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Tropical Rainfall Measuring Mission (TRMM)</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CPC CMORPH</a:t>
            </a:r>
          </a:p>
          <a:p>
            <a:pPr marL="457200" lvl="1" indent="0">
              <a:spcBef>
                <a:spcPts val="200"/>
              </a:spcBef>
              <a:buClr>
                <a:srgbClr val="EAA24A"/>
              </a:buClr>
              <a:buNone/>
            </a:pPr>
            <a:endParaRPr lang="en-US" sz="1600" dirty="0">
              <a:solidFill>
                <a:schemeClr val="bg2">
                  <a:lumMod val="50000"/>
                </a:schemeClr>
              </a:solidFill>
            </a:endParaRPr>
          </a:p>
          <a:p>
            <a:pPr marL="457200" lvl="1" indent="0">
              <a:spcBef>
                <a:spcPts val="200"/>
              </a:spcBef>
              <a:buClr>
                <a:srgbClr val="EAA24A"/>
              </a:buClr>
              <a:buNone/>
            </a:pPr>
            <a:endParaRPr lang="en-US" sz="16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r>
              <a:rPr lang="it-IT" b="1" dirty="0">
                <a:solidFill>
                  <a:schemeClr val="bg2">
                    <a:lumMod val="50000"/>
                  </a:schemeClr>
                </a:solidFill>
              </a:rPr>
              <a:t>Drought Index (</a:t>
            </a:r>
            <a:r>
              <a:rPr lang="it-IT" b="1" i="1" dirty="0">
                <a:solidFill>
                  <a:schemeClr val="bg2">
                    <a:lumMod val="50000"/>
                  </a:schemeClr>
                </a:solidFill>
              </a:rPr>
              <a:t>in situ</a:t>
            </a:r>
            <a:r>
              <a:rPr lang="it-IT" b="1" dirty="0">
                <a:solidFill>
                  <a:schemeClr val="bg2">
                    <a:lumMod val="50000"/>
                  </a:schemeClr>
                </a:solidFill>
              </a:rPr>
              <a:t>)</a:t>
            </a:r>
          </a:p>
          <a:p>
            <a:pPr marL="800100" lvl="1" indent="-342900">
              <a:spcBef>
                <a:spcPts val="200"/>
              </a:spcBef>
              <a:buClr>
                <a:srgbClr val="EAA24A"/>
              </a:buClr>
              <a:buFont typeface="Webdings" panose="05030102010509060703" pitchFamily="18" charset="2"/>
              <a:buChar char="4"/>
            </a:pPr>
            <a:r>
              <a:rPr lang="it-IT" sz="2000" dirty="0">
                <a:solidFill>
                  <a:schemeClr val="bg2">
                    <a:lumMod val="50000"/>
                  </a:schemeClr>
                </a:solidFill>
              </a:rPr>
              <a:t>Global Precipitation Climatology Centre (GPCC) </a:t>
            </a:r>
          </a:p>
          <a:p>
            <a:pPr marL="1257300" lvl="2" indent="-342900">
              <a:spcBef>
                <a:spcPts val="200"/>
              </a:spcBef>
              <a:buClr>
                <a:srgbClr val="EAA24A"/>
              </a:buClr>
              <a:buFont typeface="Webdings" panose="05030102010509060703" pitchFamily="18" charset="2"/>
              <a:buChar char="4"/>
            </a:pPr>
            <a:r>
              <a:rPr lang="it-IT" dirty="0">
                <a:solidFill>
                  <a:schemeClr val="bg2">
                    <a:lumMod val="50000"/>
                  </a:schemeClr>
                </a:solidFill>
              </a:rPr>
              <a:t>1- 3- 9- and 24- month moving average indicies </a:t>
            </a:r>
          </a:p>
          <a:p>
            <a:endParaRPr lang="en-US" sz="2400" dirty="0">
              <a:solidFill>
                <a:schemeClr val="bg2">
                  <a:lumMod val="50000"/>
                </a:schemeClr>
              </a:solidFill>
            </a:endParaRPr>
          </a:p>
        </p:txBody>
      </p:sp>
      <p:sp>
        <p:nvSpPr>
          <p:cNvPr id="5" name="Text Placeholder 4"/>
          <p:cNvSpPr>
            <a:spLocks noGrp="1"/>
          </p:cNvSpPr>
          <p:nvPr>
            <p:ph type="body" sz="quarter" idx="13"/>
          </p:nvPr>
        </p:nvSpPr>
        <p:spPr>
          <a:xfrm>
            <a:off x="10337792" y="6460569"/>
            <a:ext cx="1819656" cy="274320"/>
          </a:xfrm>
          <a:prstGeom prst="rect">
            <a:avLst/>
          </a:prstGeom>
          <a:noFill/>
        </p:spPr>
        <p:txBody>
          <a:bodyPr>
            <a:normAutofit/>
          </a:bodyPr>
          <a:lstStyle/>
          <a:p>
            <a:pPr algn="l"/>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pPr>
            <a:r>
              <a:rPr lang="en-US" sz="4000" dirty="0">
                <a:solidFill>
                  <a:prstClr val="white"/>
                </a:solidFill>
                <a:latin typeface="Century Gothic" panose="020B0502020202020204" pitchFamily="34" charset="0"/>
              </a:rPr>
              <a:t>Data Acquisition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80" y="1422448"/>
            <a:ext cx="3176083" cy="263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364" y="1351256"/>
            <a:ext cx="2778784" cy="277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17" y="4235132"/>
            <a:ext cx="5850693" cy="234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152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Methodology</a:t>
            </a:r>
          </a:p>
        </p:txBody>
      </p:sp>
      <p:pic>
        <p:nvPicPr>
          <p:cNvPr id="2" name="Picture 1"/>
          <p:cNvPicPr>
            <a:picLocks noChangeAspect="1"/>
          </p:cNvPicPr>
          <p:nvPr/>
        </p:nvPicPr>
        <p:blipFill rotWithShape="1">
          <a:blip r:embed="rId3">
            <a:grayscl/>
            <a:extLst>
              <a:ext uri="{28A0092B-C50C-407E-A947-70E740481C1C}">
                <a14:useLocalDpi xmlns:a14="http://schemas.microsoft.com/office/drawing/2010/main" val="0"/>
              </a:ext>
            </a:extLst>
          </a:blip>
          <a:srcRect l="2634"/>
          <a:stretch/>
        </p:blipFill>
        <p:spPr>
          <a:xfrm>
            <a:off x="6086007" y="1227534"/>
            <a:ext cx="6095528" cy="5518039"/>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43099" y="1256509"/>
            <a:ext cx="5601240" cy="5150128"/>
          </a:xfrm>
          <a:prstGeom prst="rect">
            <a:avLst/>
          </a:prstGeom>
        </p:spPr>
        <p:txBody>
          <a:bodyPr wrap="square">
            <a:spAutoFit/>
          </a:bodyPr>
          <a:lstStyle/>
          <a:p>
            <a:pPr marL="342900" indent="-342900">
              <a:spcBef>
                <a:spcPts val="200"/>
              </a:spcBef>
              <a:buClr>
                <a:srgbClr val="EAA24A"/>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r>
              <a:rPr lang="en-US" sz="2400" dirty="0">
                <a:solidFill>
                  <a:schemeClr val="bg2">
                    <a:lumMod val="50000"/>
                  </a:schemeClr>
                </a:solidFill>
              </a:rPr>
              <a:t>Data Processing</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Scale data:</a:t>
            </a:r>
          </a:p>
          <a:p>
            <a:pPr marL="1257300" lvl="2" indent="-342900">
              <a:spcBef>
                <a:spcPts val="200"/>
              </a:spcBef>
              <a:buClr>
                <a:srgbClr val="EAA24A"/>
              </a:buClr>
              <a:buFont typeface="Webdings" panose="05030102010509060703" pitchFamily="18" charset="2"/>
              <a:buChar char="4"/>
            </a:pPr>
            <a:r>
              <a:rPr lang="en-US" sz="2000" dirty="0">
                <a:solidFill>
                  <a:schemeClr val="bg2">
                    <a:lumMod val="50000"/>
                  </a:schemeClr>
                </a:solidFill>
              </a:rPr>
              <a:t>1 month temporal resolution</a:t>
            </a:r>
          </a:p>
          <a:p>
            <a:pPr marL="1257300" lvl="2" indent="-342900">
              <a:spcBef>
                <a:spcPts val="200"/>
              </a:spcBef>
              <a:buClr>
                <a:srgbClr val="EAA24A"/>
              </a:buClr>
              <a:buFont typeface="Webdings" panose="05030102010509060703" pitchFamily="18" charset="2"/>
              <a:buChar char="4"/>
            </a:pPr>
            <a:r>
              <a:rPr lang="en-US" sz="2000" dirty="0">
                <a:solidFill>
                  <a:schemeClr val="bg2">
                    <a:lumMod val="50000"/>
                  </a:schemeClr>
                </a:solidFill>
              </a:rPr>
              <a:t>1° spatial resolution</a:t>
            </a:r>
          </a:p>
          <a:p>
            <a:pPr marL="1257300" lvl="2" indent="-342900">
              <a:spcBef>
                <a:spcPts val="200"/>
              </a:spcBef>
              <a:buClr>
                <a:srgbClr val="EAA24A"/>
              </a:buClr>
              <a:buFont typeface="Webdings" panose="05030102010509060703" pitchFamily="18" charset="2"/>
              <a:buChar char="4"/>
            </a:pPr>
            <a:r>
              <a:rPr lang="en-US" sz="2000" dirty="0">
                <a:solidFill>
                  <a:schemeClr val="bg2">
                    <a:lumMod val="50000"/>
                  </a:schemeClr>
                </a:solidFill>
              </a:rPr>
              <a:t>0 – 1 data normalization scaling for independent variables</a:t>
            </a:r>
            <a:endParaRPr lang="en-US" sz="16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r>
              <a:rPr lang="en-US" sz="2400" dirty="0">
                <a:solidFill>
                  <a:schemeClr val="bg2">
                    <a:lumMod val="50000"/>
                  </a:schemeClr>
                </a:solidFill>
              </a:rPr>
              <a:t>Random Forest Modelling: 16 Models </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1 model per study region (2), precipitation dataset (2), and drought indices (4)</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1001 trees</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Split data 80% training dataset</a:t>
            </a:r>
          </a:p>
          <a:p>
            <a:pPr marL="1257300" lvl="2" indent="-342900">
              <a:spcBef>
                <a:spcPts val="200"/>
              </a:spcBef>
              <a:buClr>
                <a:srgbClr val="EAA24A"/>
              </a:buClr>
              <a:buFont typeface="Webdings" panose="05030102010509060703" pitchFamily="18" charset="2"/>
              <a:buChar char="4"/>
            </a:pPr>
            <a:r>
              <a:rPr lang="en-US" sz="2000" dirty="0">
                <a:solidFill>
                  <a:schemeClr val="bg2">
                    <a:lumMod val="50000"/>
                  </a:schemeClr>
                </a:solidFill>
              </a:rPr>
              <a:t>20% validation dataset</a:t>
            </a:r>
          </a:p>
        </p:txBody>
      </p:sp>
      <p:sp>
        <p:nvSpPr>
          <p:cNvPr id="6" name="Rectangle 5"/>
          <p:cNvSpPr/>
          <p:nvPr/>
        </p:nvSpPr>
        <p:spPr>
          <a:xfrm>
            <a:off x="-46934" y="6481611"/>
            <a:ext cx="2137124" cy="258532"/>
          </a:xfrm>
          <a:prstGeom prst="rect">
            <a:avLst/>
          </a:prstGeom>
        </p:spPr>
        <p:txBody>
          <a:bodyPr wrap="none">
            <a:spAutoFit/>
          </a:bodyPr>
          <a:lstStyle/>
          <a:p>
            <a:pPr lvl="0" algn="r">
              <a:lnSpc>
                <a:spcPct val="90000"/>
              </a:lnSpc>
              <a:spcBef>
                <a:spcPts val="1000"/>
              </a:spcBef>
            </a:pPr>
            <a:r>
              <a:rPr lang="en-US" sz="1200" dirty="0">
                <a:solidFill>
                  <a:prstClr val="black"/>
                </a:solidFill>
                <a:latin typeface="Century Gothic" panose="020B0502020202020204" pitchFamily="34" charset="0"/>
              </a:rPr>
              <a:t>Image Credit: </a:t>
            </a:r>
            <a:r>
              <a:rPr lang="en-US" sz="1200" dirty="0" err="1">
                <a:solidFill>
                  <a:prstClr val="black"/>
                </a:solidFill>
                <a:latin typeface="Century Gothic" panose="020B0502020202020204" pitchFamily="34" charset="0"/>
              </a:rPr>
              <a:t>Digitalhead</a:t>
            </a:r>
            <a:endParaRPr lang="en-US" sz="1200" dirty="0">
              <a:solidFill>
                <a:prstClr val="black"/>
              </a:solidFill>
              <a:latin typeface="Century Gothic" panose="020B0502020202020204" pitchFamily="34" charset="0"/>
            </a:endParaRPr>
          </a:p>
        </p:txBody>
      </p:sp>
      <p:cxnSp>
        <p:nvCxnSpPr>
          <p:cNvPr id="4" name="Straight Connector 3"/>
          <p:cNvCxnSpPr/>
          <p:nvPr/>
        </p:nvCxnSpPr>
        <p:spPr>
          <a:xfrm>
            <a:off x="6044339" y="1168023"/>
            <a:ext cx="30997" cy="5587618"/>
          </a:xfrm>
          <a:prstGeom prst="line">
            <a:avLst/>
          </a:prstGeom>
          <a:ln w="76200">
            <a:solidFill>
              <a:srgbClr val="EAA2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92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p:cNvSpPr>
            <a:spLocks noGrp="1"/>
          </p:cNvSpPr>
          <p:nvPr>
            <p:ph type="body" sz="quarter" idx="4294967295"/>
          </p:nvPr>
        </p:nvSpPr>
        <p:spPr>
          <a:xfrm>
            <a:off x="606425" y="2123440"/>
            <a:ext cx="5316008" cy="4086225"/>
          </a:xfrm>
          <a:prstGeom prst="rect">
            <a:avLst/>
          </a:prstGeom>
        </p:spPr>
        <p:txBody>
          <a:bodyPr>
            <a:noAutofit/>
          </a:bodyPr>
          <a:lstStyle/>
          <a:p>
            <a:pPr marL="342900" indent="-342900">
              <a:spcBef>
                <a:spcPts val="200"/>
              </a:spcBef>
              <a:buClr>
                <a:srgbClr val="EAA24A"/>
              </a:buClr>
              <a:buFont typeface="Webdings" panose="05030102010509060703" pitchFamily="18" charset="2"/>
              <a:buChar char="4"/>
            </a:pPr>
            <a:r>
              <a:rPr lang="en-US" sz="2400" dirty="0">
                <a:solidFill>
                  <a:schemeClr val="bg2">
                    <a:lumMod val="50000"/>
                  </a:schemeClr>
                </a:solidFill>
              </a:rPr>
              <a:t>Model Performance: </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Variable importance </a:t>
            </a:r>
          </a:p>
          <a:p>
            <a:pPr marL="1257300" lvl="2" indent="-342900">
              <a:spcBef>
                <a:spcPts val="200"/>
              </a:spcBef>
              <a:buClr>
                <a:srgbClr val="EAA24A"/>
              </a:buClr>
              <a:buFont typeface="Webdings" panose="05030102010509060703" pitchFamily="18" charset="2"/>
              <a:buChar char="4"/>
            </a:pPr>
            <a:r>
              <a:rPr lang="en-US" dirty="0">
                <a:solidFill>
                  <a:schemeClr val="bg2">
                    <a:lumMod val="50000"/>
                  </a:schemeClr>
                </a:solidFill>
              </a:rPr>
              <a:t>%</a:t>
            </a:r>
            <a:r>
              <a:rPr lang="en-US" dirty="0" err="1">
                <a:solidFill>
                  <a:schemeClr val="bg2">
                    <a:lumMod val="50000"/>
                  </a:schemeClr>
                </a:solidFill>
              </a:rPr>
              <a:t>Inc</a:t>
            </a:r>
            <a:r>
              <a:rPr lang="en-US" dirty="0">
                <a:solidFill>
                  <a:schemeClr val="bg2">
                    <a:lumMod val="50000"/>
                  </a:schemeClr>
                </a:solidFill>
              </a:rPr>
              <a:t> MSE: Larger value ~ predictor importance</a:t>
            </a:r>
          </a:p>
          <a:p>
            <a:pPr marL="914400" lvl="2" indent="0">
              <a:spcBef>
                <a:spcPts val="200"/>
              </a:spcBef>
              <a:buClr>
                <a:srgbClr val="EAA24A"/>
              </a:buClr>
              <a:buNone/>
            </a:pPr>
            <a:endParaRPr lang="en-US" sz="1200" dirty="0">
              <a:solidFill>
                <a:schemeClr val="bg2">
                  <a:lumMod val="50000"/>
                </a:schemeClr>
              </a:solidFill>
            </a:endParaRPr>
          </a:p>
          <a:p>
            <a:pPr marL="914400" lvl="2" indent="0">
              <a:spcBef>
                <a:spcPts val="200"/>
              </a:spcBef>
              <a:buClr>
                <a:srgbClr val="EAA24A"/>
              </a:buClr>
              <a:buNone/>
            </a:pPr>
            <a:endParaRPr lang="en-US" sz="12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r>
              <a:rPr lang="en-US" sz="2400" dirty="0">
                <a:solidFill>
                  <a:schemeClr val="bg2">
                    <a:lumMod val="50000"/>
                  </a:schemeClr>
                </a:solidFill>
              </a:rPr>
              <a:t>Drought Prediction Analysis</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Pearson’s Correlation Coefficient (r</a:t>
            </a:r>
            <a:r>
              <a:rPr lang="en-US" sz="2000" baseline="30000" dirty="0">
                <a:solidFill>
                  <a:schemeClr val="bg2">
                    <a:lumMod val="50000"/>
                  </a:schemeClr>
                </a:solidFill>
              </a:rPr>
              <a:t>2</a:t>
            </a:r>
            <a:r>
              <a:rPr lang="en-US" sz="2000" dirty="0">
                <a:solidFill>
                  <a:schemeClr val="bg2">
                    <a:lumMod val="50000"/>
                  </a:schemeClr>
                </a:solidFill>
              </a:rPr>
              <a:t>) </a:t>
            </a:r>
          </a:p>
          <a:p>
            <a:pPr marL="1257300" lvl="2" indent="-342900">
              <a:spcBef>
                <a:spcPts val="200"/>
              </a:spcBef>
              <a:buClr>
                <a:srgbClr val="EAA24A"/>
              </a:buClr>
              <a:buFont typeface="Webdings" panose="05030102010509060703" pitchFamily="18" charset="2"/>
              <a:buChar char="4"/>
            </a:pPr>
            <a:r>
              <a:rPr lang="en-US" dirty="0">
                <a:solidFill>
                  <a:schemeClr val="bg2">
                    <a:lumMod val="50000"/>
                  </a:schemeClr>
                </a:solidFill>
              </a:rPr>
              <a:t>Between actual drought index values from test dataset and predicted</a:t>
            </a:r>
          </a:p>
          <a:p>
            <a:pPr marL="800100" lvl="1" indent="-342900">
              <a:spcBef>
                <a:spcPts val="200"/>
              </a:spcBef>
              <a:buClr>
                <a:srgbClr val="EAA24A"/>
              </a:buClr>
              <a:buFont typeface="Webdings" panose="05030102010509060703" pitchFamily="18" charset="2"/>
              <a:buChar char="4"/>
            </a:pPr>
            <a:r>
              <a:rPr lang="en-US" sz="2000" dirty="0">
                <a:solidFill>
                  <a:schemeClr val="bg2">
                    <a:lumMod val="50000"/>
                  </a:schemeClr>
                </a:solidFill>
              </a:rPr>
              <a:t>RMSE</a:t>
            </a:r>
          </a:p>
          <a:p>
            <a:pPr marL="342900" indent="-342900">
              <a:spcBef>
                <a:spcPts val="200"/>
              </a:spcBef>
              <a:buClr>
                <a:srgbClr val="EAA24A"/>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endParaRPr lang="en-US" sz="2000" dirty="0">
              <a:solidFill>
                <a:schemeClr val="bg2">
                  <a:lumMod val="50000"/>
                </a:schemeClr>
              </a:solidFill>
            </a:endParaRPr>
          </a:p>
          <a:p>
            <a:pPr marL="342900" indent="-342900">
              <a:spcBef>
                <a:spcPts val="200"/>
              </a:spcBef>
              <a:buClr>
                <a:srgbClr val="EAA24A"/>
              </a:buClr>
              <a:buFont typeface="Webdings" panose="05030102010509060703" pitchFamily="18" charset="2"/>
              <a:buChar char="4"/>
            </a:pPr>
            <a:endParaRPr lang="en-US" sz="2000" dirty="0">
              <a:solidFill>
                <a:schemeClr val="bg2">
                  <a:lumMod val="50000"/>
                </a:schemeClr>
              </a:solidFill>
            </a:endParaRPr>
          </a:p>
        </p:txBody>
      </p:sp>
      <p:sp>
        <p:nvSpPr>
          <p:cNvPr id="7" name="Text Placeholder 2"/>
          <p:cNvSpPr txBox="1">
            <a:spLocks/>
          </p:cNvSpPr>
          <p:nvPr/>
        </p:nvSpPr>
        <p:spPr>
          <a:xfrm>
            <a:off x="1953755" y="591143"/>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solidFill>
                  <a:schemeClr val="bg1"/>
                </a:solidFill>
                <a:latin typeface="Century Gothic" panose="020B0502020202020204" pitchFamily="34" charset="0"/>
              </a:rPr>
              <a:t>Data Analysis</a:t>
            </a:r>
          </a:p>
        </p:txBody>
      </p:sp>
      <p:pic>
        <p:nvPicPr>
          <p:cNvPr id="17" name="Picture 2" descr="Z:\NCEI_NASA_DEVELOP\2016\2016FallTerm\LevantClimateII\RF\Levant_RF_Results\9 month\Lev_Di9m_Tm_r2rmse_legend.png"/>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384907" y="3924642"/>
            <a:ext cx="141922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Z:\NCEI_NASA_DEVELOP\2016\2016FallTerm\LevantClimateII\RF\Levant_RF_Results\3 month\Lev_Di3m_Cm_r2rmse_legend.png"/>
          <p:cNvPicPr>
            <a:picLocks noChangeAspect="1" noChangeArrowheads="1"/>
          </p:cNvPicPr>
          <p:nvPr/>
        </p:nvPicPr>
        <p:blipFill>
          <a:blip r:embed="rId4"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384099" y="2579380"/>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Z:\NCEI_NASA_DEVELOP\2016\2016FallTerm\LevantClimateII\RF\Levant_RF_Results\9 month\Lev_Di9m_Cm_r2rmse_legend.png"/>
          <p:cNvPicPr>
            <a:picLocks noChangeAspect="1" noChangeArrowheads="1"/>
          </p:cNvPicPr>
          <p:nvPr/>
        </p:nvPicPr>
        <p:blipFill>
          <a:blip r:embed="rId5" cstate="print">
            <a:duotone>
              <a:prstClr val="black"/>
              <a:srgbClr val="F4901A">
                <a:tint val="45000"/>
                <a:satMod val="400000"/>
              </a:srgbClr>
            </a:duotone>
            <a:extLst>
              <a:ext uri="{28A0092B-C50C-407E-A947-70E740481C1C}">
                <a14:useLocalDpi xmlns:a14="http://schemas.microsoft.com/office/drawing/2010/main" val="0"/>
              </a:ext>
            </a:extLst>
          </a:blip>
          <a:srcRect/>
          <a:stretch>
            <a:fillRect/>
          </a:stretch>
        </p:blipFill>
        <p:spPr bwMode="auto">
          <a:xfrm>
            <a:off x="7777238" y="3914703"/>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Z:\NCEI_NASA_DEVELOP\2016\2016FallTerm\LevantClimateII\RF\Levant_RF_Results\3 month\Lev_Di3m_Tm_r2rmse_legend.png"/>
          <p:cNvPicPr>
            <a:picLocks noChangeAspect="1" noChangeArrowheads="1"/>
          </p:cNvPicPr>
          <p:nvPr/>
        </p:nvPicPr>
        <p:blipFill>
          <a:blip r:embed="rId6" cstate="print">
            <a:duotone>
              <a:prstClr val="black"/>
              <a:srgbClr val="F4901A">
                <a:tint val="45000"/>
                <a:satMod val="400000"/>
              </a:srgbClr>
            </a:duotone>
            <a:extLst>
              <a:ext uri="{28A0092B-C50C-407E-A947-70E740481C1C}">
                <a14:useLocalDpi xmlns:a14="http://schemas.microsoft.com/office/drawing/2010/main" val="0"/>
              </a:ext>
            </a:extLst>
          </a:blip>
          <a:srcRect/>
          <a:stretch>
            <a:fillRect/>
          </a:stretch>
        </p:blipFill>
        <p:spPr bwMode="auto">
          <a:xfrm>
            <a:off x="7795278" y="2529601"/>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Z:\NCEI_NASA_DEVELOP\2016\2016FallTerm\LevantClimateII\RF\Levant_RF_Results\1 month\Lev_Di1m_Tm_r2rmse_legend.png"/>
          <p:cNvPicPr>
            <a:picLocks noChangeAspect="1" noChangeArrowheads="1"/>
          </p:cNvPicPr>
          <p:nvPr/>
        </p:nvPicPr>
        <p:blipFill>
          <a:blip r:embed="rId7" cstate="print">
            <a:duotone>
              <a:prstClr val="black"/>
              <a:srgbClr val="F4901A">
                <a:tint val="45000"/>
                <a:satMod val="400000"/>
              </a:srgbClr>
            </a:duotone>
            <a:extLst>
              <a:ext uri="{28A0092B-C50C-407E-A947-70E740481C1C}">
                <a14:useLocalDpi xmlns:a14="http://schemas.microsoft.com/office/drawing/2010/main" val="0"/>
              </a:ext>
            </a:extLst>
          </a:blip>
          <a:srcRect/>
          <a:stretch>
            <a:fillRect/>
          </a:stretch>
        </p:blipFill>
        <p:spPr bwMode="auto">
          <a:xfrm>
            <a:off x="7793107" y="1229318"/>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Z:\NCEI_NASA_DEVELOP\2016\2016FallTerm\LevantClimateII\RF\Levant_RF_Results\1 month\Lev_Di1m_Cm_r2rmse_legend.png"/>
          <p:cNvPicPr>
            <a:picLocks noChangeAspect="1" noChangeArrowheads="1"/>
          </p:cNvPicPr>
          <p:nvPr/>
        </p:nvPicPr>
        <p:blipFill>
          <a:blip r:embed="rId8" cstate="print">
            <a:duotone>
              <a:prstClr val="black"/>
              <a:srgbClr val="F4901A">
                <a:tint val="45000"/>
                <a:satMod val="400000"/>
              </a:srgbClr>
            </a:duotone>
            <a:extLst>
              <a:ext uri="{28A0092B-C50C-407E-A947-70E740481C1C}">
                <a14:useLocalDpi xmlns:a14="http://schemas.microsoft.com/office/drawing/2010/main" val="0"/>
              </a:ext>
            </a:extLst>
          </a:blip>
          <a:srcRect/>
          <a:stretch>
            <a:fillRect/>
          </a:stretch>
        </p:blipFill>
        <p:spPr bwMode="auto">
          <a:xfrm>
            <a:off x="6382218" y="1229318"/>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Z:\NCEI_NASA_DEVELOP\2016\2016FallTerm\LevantClimateII\RF\Levant_RF_Results\24 month\Lev_Di24m_Tm_varimport.png"/>
          <p:cNvPicPr>
            <a:picLocks noChangeAspect="1" noChangeArrowheads="1"/>
          </p:cNvPicPr>
          <p:nvPr/>
        </p:nvPicPr>
        <p:blipFill>
          <a:blip r:embed="rId9">
            <a:duotone>
              <a:prstClr val="black"/>
              <a:srgbClr val="F4901A">
                <a:tint val="45000"/>
                <a:satMod val="400000"/>
              </a:srgbClr>
            </a:duotone>
            <a:extLst>
              <a:ext uri="{28A0092B-C50C-407E-A947-70E740481C1C}">
                <a14:useLocalDpi xmlns:a14="http://schemas.microsoft.com/office/drawing/2010/main" val="0"/>
              </a:ext>
            </a:extLst>
          </a:blip>
          <a:srcRect/>
          <a:stretch>
            <a:fillRect/>
          </a:stretch>
        </p:blipFill>
        <p:spPr bwMode="auto">
          <a:xfrm>
            <a:off x="9210427" y="1234294"/>
            <a:ext cx="3024336" cy="28445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Z:\NCEI_NASA_DEVELOP\2016\2016FallTerm\LevantClimateII\RF\Levant_RF_Results\9 month\Lev_Di9m_Cm_r2rmse_legend.png"/>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775067" y="3964482"/>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Z:\NCEI_NASA_DEVELOP\2016\2016FallTerm\LevantClimateII\RF\Levant_RF_Results\3 month\Lev_Di3m_Tm_r2rmse_legend.png"/>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793107" y="2579380"/>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Z:\NCEI_NASA_DEVELOP\2016\2016FallTerm\LevantClimateII\RF\Levant_RF_Results\1 month\Lev_Di1m_Tm_r2rmse_legend.png"/>
          <p:cNvPicPr>
            <a:picLocks noChangeAspect="1" noChangeArrowheads="1"/>
          </p:cNvPicPr>
          <p:nvPr/>
        </p:nvPicPr>
        <p:blipFill>
          <a:blip r:embed="rId7"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790936" y="1217474"/>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Z:\NCEI_NASA_DEVELOP\2016\2016FallTerm\LevantClimateII\RF\Levant_RF_Results\1 month\Lev_Di1m_Cm_r2rmse_legend.png"/>
          <p:cNvPicPr>
            <a:picLocks noChangeAspect="1" noChangeArrowheads="1"/>
          </p:cNvPicPr>
          <p:nvPr/>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372531" y="1229318"/>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Z:\NCEI_NASA_DEVELOP\2016\2016FallTerm\LevantClimateII\RF\Levant_RF_Results\24 month\Lev_Di24m_Tm_varimport.png"/>
          <p:cNvPicPr>
            <a:picLocks noChangeAspect="1" noChangeArrowheads="1"/>
          </p:cNvPicPr>
          <p:nvPr/>
        </p:nvPicPr>
        <p:blipFill>
          <a:blip r:embed="rId9">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207171" y="1241162"/>
            <a:ext cx="3024336" cy="2844566"/>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p:cNvCxnSpPr/>
          <p:nvPr/>
        </p:nvCxnSpPr>
        <p:spPr>
          <a:xfrm>
            <a:off x="6261311" y="1168023"/>
            <a:ext cx="30997" cy="5587618"/>
          </a:xfrm>
          <a:prstGeom prst="line">
            <a:avLst/>
          </a:prstGeom>
          <a:ln w="76200">
            <a:solidFill>
              <a:srgbClr val="EAA24A"/>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374702" y="1229318"/>
            <a:ext cx="5858976" cy="5514036"/>
            <a:chOff x="6374702" y="1229318"/>
            <a:chExt cx="5858976" cy="5514036"/>
          </a:xfrm>
        </p:grpSpPr>
        <p:pic>
          <p:nvPicPr>
            <p:cNvPr id="1032" name="Picture 8" descr="Z:\NCEI_NASA_DEVELOP\2016\2016FallTerm\LevantClimateII\RF\Levant_RF_Results\24 month\Lev_Di24m_Cm_r2rmse_legen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93107" y="5318022"/>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descr="Z:\NCEI_NASA_DEVELOP\2016\2016FallTerm\LevantClimateII\RF\Levant_RF_Results\24 month\Lev_Di24m_Tm_r2rmse_legen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79295" y="5320466"/>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1" descr="Z:\NCEI_NASA_DEVELOP\2016\2016FallTerm\LevantClimateII\RF\Levant_RF_Results\24 month\Lev_Di24m_Cm_varimpor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75220" y="3890253"/>
              <a:ext cx="3026664" cy="285310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Z:\NCEI_NASA_DEVELOP\2016\2016FallTerm\LevantClimateII\RF\Levant_RF_Results\9 month\Lev_Di9m_Tm_r2rmse_lege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078" y="3936486"/>
              <a:ext cx="1419225" cy="141922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Z:\NCEI_NASA_DEVELOP\2016\2016FallTerm\LevantClimateII\RF\Levant_RF_Results\3 month\Lev_Di3m_Cm_r2rmse_lege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270" y="2591224"/>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Z:\NCEI_NASA_DEVELOP\2016\2016FallTerm\LevantClimateII\RF\Levant_RF_Results\9 month\Lev_Di9m_Cm_r2rmse_lege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7238" y="3976326"/>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7" descr="Z:\NCEI_NASA_DEVELOP\2016\2016FallTerm\LevantClimateII\RF\Levant_RF_Results\3 month\Lev_Di3m_Tm_r2rmse_lege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5278" y="2591224"/>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Z:\NCEI_NASA_DEVELOP\2016\2016FallTerm\LevantClimateII\RF\Levant_RF_Results\1 month\Lev_Di1m_Tm_r2rmse_legen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3107" y="1229318"/>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Z:\NCEI_NASA_DEVELOP\2016\2016FallTerm\LevantClimateII\RF\Levant_RF_Results\1 month\Lev_Di1m_Cm_r2rmse_legen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4702" y="1241162"/>
              <a:ext cx="141732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Z:\NCEI_NASA_DEVELOP\2016\2016FallTerm\LevantClimateII\RF\Levant_RF_Results\24 month\Lev_Di24m_Tm_varimpor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9342" y="1253006"/>
              <a:ext cx="3024336" cy="28445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328195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4213</TotalTime>
  <Words>1534</Words>
  <Application>Microsoft Office PowerPoint</Application>
  <PresentationFormat>Widescreen</PresentationFormat>
  <Paragraphs>232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Aubrey Rose</cp:lastModifiedBy>
  <cp:revision>263</cp:revision>
  <dcterms:created xsi:type="dcterms:W3CDTF">2015-05-18T13:26:09Z</dcterms:created>
  <dcterms:modified xsi:type="dcterms:W3CDTF">2016-11-16T22:24:49Z</dcterms:modified>
</cp:coreProperties>
</file>