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292" r:id="rId3"/>
    <p:sldId id="303" r:id="rId4"/>
    <p:sldId id="300" r:id="rId5"/>
    <p:sldId id="291" r:id="rId6"/>
    <p:sldId id="309" r:id="rId7"/>
    <p:sldId id="310" r:id="rId8"/>
    <p:sldId id="311" r:id="rId9"/>
    <p:sldId id="304" r:id="rId10"/>
    <p:sldId id="305" r:id="rId11"/>
    <p:sldId id="312" r:id="rId12"/>
    <p:sldId id="307" r:id="rId13"/>
    <p:sldId id="306" r:id="rId14"/>
    <p:sldId id="308"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wtoff, Kiersten (GSFC-6104)[DEVELOP]" initials="NK(" lastIdx="22" clrIdx="0">
    <p:extLst/>
  </p:cmAuthor>
  <p:cmAuthor id="2" name="Amberle Keith" initials="AK" lastIdx="23" clrIdx="1"/>
  <p:cmAuthor id="3" name="Orne, Tiffani N. (LARC-E3)[SSAI DEVELOP]" initials="OTN(D" lastIdx="11" clrIdx="2">
    <p:extLst/>
  </p:cmAuthor>
  <p:cmAuthor id="4" name="Amanda  Rumsey" initials="AR"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57" autoAdjust="0"/>
    <p:restoredTop sz="77856" autoAdjust="0"/>
  </p:normalViewPr>
  <p:slideViewPr>
    <p:cSldViewPr snapToGrid="0">
      <p:cViewPr varScale="1">
        <p:scale>
          <a:sx n="88" d="100"/>
          <a:sy n="88" d="100"/>
        </p:scale>
        <p:origin x="2274" y="66"/>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pPr/>
              <a:t>8/19/2015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pPr/>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are here to talk about the Alto Orinoco Health and Air Quality project</a:t>
            </a:r>
            <a:r>
              <a:rPr lang="en-US" sz="1200" kern="1200" baseline="0" dirty="0" smtClean="0">
                <a:solidFill>
                  <a:schemeClr val="tx1"/>
                </a:solidFill>
                <a:effectLst/>
                <a:latin typeface="+mn-lt"/>
                <a:ea typeface="+mn-ea"/>
                <a:cs typeface="+mn-cs"/>
              </a:rPr>
              <a:t> which </a:t>
            </a:r>
            <a:r>
              <a:rPr lang="en-US" sz="1200" kern="1200" dirty="0" smtClean="0">
                <a:solidFill>
                  <a:schemeClr val="tx1"/>
                </a:solidFill>
                <a:effectLst/>
                <a:latin typeface="+mn-lt"/>
                <a:ea typeface="+mn-ea"/>
                <a:cs typeface="+mn-cs"/>
              </a:rPr>
              <a:t>used satellite imagery to locate remote Yanomami Villages in the Alto Orinoco Municipality for Targeted Elimination of Rive Blindness Disease. This project</a:t>
            </a:r>
            <a:r>
              <a:rPr lang="en-US" sz="1200" kern="1200" baseline="0" dirty="0" smtClean="0">
                <a:solidFill>
                  <a:schemeClr val="tx1"/>
                </a:solidFill>
                <a:effectLst/>
                <a:latin typeface="+mn-lt"/>
                <a:ea typeface="+mn-ea"/>
                <a:cs typeface="+mn-cs"/>
              </a:rPr>
              <a:t> was brought to the DEVELOP program through direct contact between Administrator Charles Bolden and former President Jimmy Cater.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1</a:t>
            </a:fld>
            <a:endParaRPr lang="en-US"/>
          </a:p>
        </p:txBody>
      </p:sp>
    </p:spTree>
    <p:extLst>
      <p:ext uri="{BB962C8B-B14F-4D97-AF65-F5344CB8AC3E}">
        <p14:creationId xmlns:p14="http://schemas.microsoft.com/office/powerpoint/2010/main" val="716812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Data will be provided to our end user in shapefile, KML, and spreadsheet formats;  The KML was chosen in order to provide a useful format that can be utilized by less-experienced GIS users through Google Earth. Each village </a:t>
            </a:r>
            <a:r>
              <a:rPr lang="en-US" baseline="0" dirty="0" err="1" smtClean="0"/>
              <a:t>placemark</a:t>
            </a:r>
            <a:r>
              <a:rPr lang="en-US" baseline="0" dirty="0" smtClean="0"/>
              <a:t> contains a thumbnail image, dates and sensor where the village was visible, the date when the village appeared abandoned (if applicable), roof area, population estimate, and coordinates. The KML file that can be navigated in Google Earth. This way the end user can easily access the information for each of the villages without needing complicated spatial analysis software such as ArcGIS.  </a:t>
            </a:r>
          </a:p>
        </p:txBody>
      </p:sp>
      <p:sp>
        <p:nvSpPr>
          <p:cNvPr id="4" name="Slide Number Placeholder 3"/>
          <p:cNvSpPr>
            <a:spLocks noGrp="1"/>
          </p:cNvSpPr>
          <p:nvPr>
            <p:ph type="sldNum" sz="quarter" idx="10"/>
          </p:nvPr>
        </p:nvSpPr>
        <p:spPr/>
        <p:txBody>
          <a:bodyPr/>
          <a:lstStyle/>
          <a:p>
            <a:fld id="{DFFCE636-EDCB-4E8F-A496-90D3D4BBB61E}" type="slidenum">
              <a:rPr lang="en-US" smtClean="0"/>
              <a:pPr/>
              <a:t>10</a:t>
            </a:fld>
            <a:endParaRPr lang="en-US"/>
          </a:p>
        </p:txBody>
      </p:sp>
    </p:spTree>
    <p:extLst>
      <p:ext uri="{BB962C8B-B14F-4D97-AF65-F5344CB8AC3E}">
        <p14:creationId xmlns:p14="http://schemas.microsoft.com/office/powerpoint/2010/main" val="161263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Biases</a:t>
            </a:r>
            <a:r>
              <a:rPr lang="en-US" baseline="0" dirty="0" smtClean="0"/>
              <a:t> in the village dataset include:</a:t>
            </a:r>
          </a:p>
          <a:p>
            <a:r>
              <a:rPr lang="en-US" baseline="0" dirty="0" smtClean="0"/>
              <a:t>Missing gaps in high resolution data</a:t>
            </a:r>
          </a:p>
          <a:p>
            <a:r>
              <a:rPr lang="en-US" baseline="0" dirty="0" smtClean="0"/>
              <a:t>+-100 yard accuracy due to orthographic corrections</a:t>
            </a:r>
          </a:p>
          <a:p>
            <a:r>
              <a:rPr lang="en-US" baseline="0" dirty="0" smtClean="0"/>
              <a:t>Villages cant be seen because they are under permanent cloud</a:t>
            </a:r>
          </a:p>
          <a:p>
            <a:r>
              <a:rPr lang="en-US" dirty="0" smtClean="0"/>
              <a:t>Not all villages are specifically</a:t>
            </a:r>
            <a:r>
              <a:rPr lang="en-US" baseline="0" dirty="0" smtClean="0"/>
              <a:t> Yanomami Villages</a:t>
            </a:r>
          </a:p>
          <a:p>
            <a:r>
              <a:rPr lang="en-US" dirty="0" smtClean="0"/>
              <a:t>We are not confirming that villages</a:t>
            </a:r>
            <a:r>
              <a:rPr lang="en-US" baseline="0" dirty="0" smtClean="0"/>
              <a:t> are at a specific location today. We are confirming that the are present at certain times provided by our dataset.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11</a:t>
            </a:fld>
            <a:endParaRPr lang="en-US"/>
          </a:p>
        </p:txBody>
      </p:sp>
    </p:spTree>
    <p:extLst>
      <p:ext uri="{BB962C8B-B14F-4D97-AF65-F5344CB8AC3E}">
        <p14:creationId xmlns:p14="http://schemas.microsoft.com/office/powerpoint/2010/main" val="841411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work that was</a:t>
            </a:r>
            <a:r>
              <a:rPr lang="en-US" baseline="0" dirty="0" smtClean="0"/>
              <a:t> being performed on this project at MSFC was a habitat suitability model. This logistic regression model took our observations and village locations, as well as other environmental parameters and output a probability of a village being located there. This information will be useful to The Carter Center in their future efforts of eradicating river blindness disease and continuing treatment to these remote villages that have shown to be mobile in nature.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12</a:t>
            </a:fld>
            <a:endParaRPr lang="en-US"/>
          </a:p>
        </p:txBody>
      </p:sp>
    </p:spTree>
    <p:extLst>
      <p:ext uri="{BB962C8B-B14F-4D97-AF65-F5344CB8AC3E}">
        <p14:creationId xmlns:p14="http://schemas.microsoft.com/office/powerpoint/2010/main" val="516258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near future,</a:t>
            </a:r>
            <a:r>
              <a:rPr lang="en-US" baseline="0" dirty="0" smtClean="0"/>
              <a:t> The Carter Center will be sending medical aid to the Alto Orinoco Municipality of Venezuela. They will be working with the Venezuelan government to deliver treatment to each remote village in order to help eradicate the disease from the area.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13</a:t>
            </a:fld>
            <a:endParaRPr lang="en-US"/>
          </a:p>
        </p:txBody>
      </p:sp>
    </p:spTree>
    <p:extLst>
      <p:ext uri="{BB962C8B-B14F-4D97-AF65-F5344CB8AC3E}">
        <p14:creationId xmlns:p14="http://schemas.microsoft.com/office/powerpoint/2010/main" val="3201737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Rajkishan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Rajappan</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Kyle Sowder</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Timothy Larson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Zachary Tate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Annabel White</a:t>
            </a:r>
          </a:p>
          <a:p>
            <a:r>
              <a:rPr lang="en-US" sz="1200" b="0" i="0" kern="1200" dirty="0" smtClean="0">
                <a:solidFill>
                  <a:schemeClr val="tx1"/>
                </a:solidFill>
                <a:effectLst/>
                <a:latin typeface="+mn-lt"/>
                <a:ea typeface="+mn-ea"/>
                <a:cs typeface="+mn-cs"/>
              </a:rPr>
              <a:t>Sara</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Amirazodi</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14</a:t>
            </a:fld>
            <a:endParaRPr lang="en-US"/>
          </a:p>
        </p:txBody>
      </p:sp>
    </p:spTree>
    <p:extLst>
      <p:ext uri="{BB962C8B-B14F-4D97-AF65-F5344CB8AC3E}">
        <p14:creationId xmlns:p14="http://schemas.microsoft.com/office/powerpoint/2010/main" val="2896677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Onchocerciasis</a:t>
            </a:r>
            <a:r>
              <a:rPr lang="en-US" sz="1200" kern="1200" baseline="0" dirty="0" smtClean="0">
                <a:solidFill>
                  <a:schemeClr val="tx1"/>
                </a:solidFill>
                <a:effectLst/>
                <a:latin typeface="+mn-lt"/>
                <a:ea typeface="+mn-ea"/>
                <a:cs typeface="+mn-cs"/>
              </a:rPr>
              <a:t> or</a:t>
            </a:r>
            <a:r>
              <a:rPr lang="en-US" sz="1200" kern="1200" dirty="0" smtClean="0">
                <a:solidFill>
                  <a:schemeClr val="tx1"/>
                </a:solidFill>
                <a:effectLst/>
                <a:latin typeface="+mn-lt"/>
                <a:ea typeface="+mn-ea"/>
                <a:cs typeface="+mn-cs"/>
              </a:rPr>
              <a:t> river blindness disease is one</a:t>
            </a:r>
            <a:r>
              <a:rPr lang="en-US" sz="1200" kern="1200" baseline="0" dirty="0" smtClean="0">
                <a:solidFill>
                  <a:schemeClr val="tx1"/>
                </a:solidFill>
                <a:effectLst/>
                <a:latin typeface="+mn-lt"/>
                <a:ea typeface="+mn-ea"/>
                <a:cs typeface="+mn-cs"/>
              </a:rPr>
              <a:t> of 17</a:t>
            </a:r>
            <a:r>
              <a:rPr lang="en-US" sz="1200" kern="1200" dirty="0" smtClean="0">
                <a:solidFill>
                  <a:schemeClr val="tx1"/>
                </a:solidFill>
                <a:effectLst/>
                <a:latin typeface="+mn-lt"/>
                <a:ea typeface="+mn-ea"/>
                <a:cs typeface="+mn-cs"/>
              </a:rPr>
              <a:t> neglected tropical disease worldwide. It is caused by a vector born parasite and is transmitted through the bite of black flies that breed near water. Symptoms of river blindness disease include itching, </a:t>
            </a:r>
            <a:r>
              <a:rPr lang="en-US" sz="1200" kern="1200" dirty="0" err="1" smtClean="0">
                <a:solidFill>
                  <a:schemeClr val="tx1"/>
                </a:solidFill>
                <a:effectLst/>
                <a:latin typeface="+mn-lt"/>
                <a:ea typeface="+mn-ea"/>
                <a:cs typeface="+mn-cs"/>
              </a:rPr>
              <a:t>rashing</a:t>
            </a:r>
            <a:r>
              <a:rPr lang="en-US" sz="1200" kern="1200" dirty="0" smtClean="0">
                <a:solidFill>
                  <a:schemeClr val="tx1"/>
                </a:solidFill>
                <a:effectLst/>
                <a:latin typeface="+mn-lt"/>
                <a:ea typeface="+mn-ea"/>
                <a:cs typeface="+mn-cs"/>
              </a:rPr>
              <a:t>, skin discoloration, visual impairment and blindness.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2</a:t>
            </a:fld>
            <a:endParaRPr lang="en-US"/>
          </a:p>
        </p:txBody>
      </p:sp>
    </p:spTree>
    <p:extLst>
      <p:ext uri="{BB962C8B-B14F-4D97-AF65-F5344CB8AC3E}">
        <p14:creationId xmlns:p14="http://schemas.microsoft.com/office/powerpoint/2010/main" val="3982915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Today river blindness is endemic to 13 sub-regions of Latin America. Through the efforts of The Cater Center’s </a:t>
            </a:r>
            <a:r>
              <a:rPr lang="en-US" sz="1200" kern="1200" dirty="0" err="1" smtClean="0">
                <a:solidFill>
                  <a:schemeClr val="tx1"/>
                </a:solidFill>
                <a:effectLst/>
                <a:latin typeface="+mn-lt"/>
                <a:ea typeface="+mn-ea"/>
                <a:cs typeface="+mn-cs"/>
              </a:rPr>
              <a:t>Onchcerciasis</a:t>
            </a:r>
            <a:r>
              <a:rPr lang="en-US" sz="1200" kern="1200" dirty="0" smtClean="0">
                <a:solidFill>
                  <a:schemeClr val="tx1"/>
                </a:solidFill>
                <a:effectLst/>
                <a:latin typeface="+mn-lt"/>
                <a:ea typeface="+mn-ea"/>
                <a:cs typeface="+mn-cs"/>
              </a:rPr>
              <a:t> Elimination Program for the Americas, 11 of the 13 endemic areas have interrupted transmission of river blindness disease through</a:t>
            </a:r>
            <a:r>
              <a:rPr lang="en-US" sz="1200" kern="1200" baseline="0" dirty="0" smtClean="0">
                <a:solidFill>
                  <a:schemeClr val="tx1"/>
                </a:solidFill>
                <a:effectLst/>
                <a:latin typeface="+mn-lt"/>
                <a:ea typeface="+mn-ea"/>
                <a:cs typeface="+mn-cs"/>
              </a:rPr>
              <a:t> health education and semiannual distribution of </a:t>
            </a:r>
            <a:r>
              <a:rPr lang="en-US" sz="1200" kern="1200" baseline="0" dirty="0" err="1" smtClean="0">
                <a:solidFill>
                  <a:schemeClr val="tx1"/>
                </a:solidFill>
                <a:effectLst/>
                <a:latin typeface="+mn-lt"/>
                <a:ea typeface="+mn-ea"/>
                <a:cs typeface="+mn-cs"/>
              </a:rPr>
              <a:t>Mectizan</a:t>
            </a:r>
            <a:r>
              <a:rPr lang="en-US" sz="1200" kern="1200" dirty="0" smtClean="0">
                <a:solidFill>
                  <a:schemeClr val="tx1"/>
                </a:solidFill>
                <a:effectLst/>
                <a:latin typeface="+mn-lt"/>
                <a:ea typeface="+mn-ea"/>
                <a:cs typeface="+mn-cs"/>
              </a:rPr>
              <a:t>. The Alto Orinoco municipality in Venezuela is one of the last remaining transmission zone for river blindness and is inhabited by indigenous Yanomami tribes. Within this region over 122,000 people are at risk for the disease and 20,500 people are currently seeking treatment for the disease.</a:t>
            </a:r>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3</a:t>
            </a:fld>
            <a:endParaRPr lang="en-US"/>
          </a:p>
        </p:txBody>
      </p:sp>
    </p:spTree>
    <p:extLst>
      <p:ext uri="{BB962C8B-B14F-4D97-AF65-F5344CB8AC3E}">
        <p14:creationId xmlns:p14="http://schemas.microsoft.com/office/powerpoint/2010/main" val="1762116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Carter Center has been working to provide treatment to Yanomami tribes that inhabit the Alto Orinoco municipality, but entry into the region is hindered by densely forested terrain, political boundaries and policies. The remote locations and migratory patterns of the Yanomami tribe also present challenges in accessing the area for the effective distribution of treatment . </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4</a:t>
            </a:fld>
            <a:endParaRPr lang="en-US"/>
          </a:p>
        </p:txBody>
      </p:sp>
    </p:spTree>
    <p:extLst>
      <p:ext uri="{BB962C8B-B14F-4D97-AF65-F5344CB8AC3E}">
        <p14:creationId xmlns:p14="http://schemas.microsoft.com/office/powerpoint/2010/main" val="3055439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goals</a:t>
            </a:r>
            <a:r>
              <a:rPr lang="en-US" baseline="0" dirty="0" smtClean="0"/>
              <a:t> of this study are to convey the locations and physical characteristics of villages to the The Carter Center and to create a suitability model.</a:t>
            </a:r>
            <a:endParaRPr lang="en-US" dirty="0" smtClean="0"/>
          </a:p>
          <a:p>
            <a:endParaRPr lang="en-US" dirty="0" smtClean="0"/>
          </a:p>
          <a:p>
            <a:r>
              <a:rPr lang="en-US" dirty="0" smtClean="0"/>
              <a:t>Villages</a:t>
            </a:r>
            <a:r>
              <a:rPr lang="en-US" baseline="0" dirty="0" smtClean="0"/>
              <a:t> will be located within the Alto Orinoco Study region seen to the right. The study area covers the Alto Orinoco Municipality of Venezuela and was split up into 7 “at risk” sub regions outlined by the Carter Center. We will be looking at all 7 sub regions with an emphasis on region 2 due to the regions recent exponential village growth.</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5</a:t>
            </a:fld>
            <a:endParaRPr lang="en-US"/>
          </a:p>
        </p:txBody>
      </p:sp>
    </p:spTree>
    <p:extLst>
      <p:ext uri="{BB962C8B-B14F-4D97-AF65-F5344CB8AC3E}">
        <p14:creationId xmlns:p14="http://schemas.microsoft.com/office/powerpoint/2010/main" val="2733778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a:t>
            </a:r>
            <a:r>
              <a:rPr lang="en-US" sz="1200" kern="1200" baseline="0" dirty="0" smtClean="0">
                <a:solidFill>
                  <a:schemeClr val="tx1"/>
                </a:solidFill>
                <a:effectLst/>
                <a:latin typeface="+mn-lt"/>
                <a:ea typeface="+mn-ea"/>
                <a:cs typeface="+mn-cs"/>
              </a:rPr>
              <a:t> Identify the Yanomami Villages, t</a:t>
            </a:r>
            <a:r>
              <a:rPr lang="en-US" sz="1200" kern="1200" dirty="0" smtClean="0">
                <a:solidFill>
                  <a:schemeClr val="tx1"/>
                </a:solidFill>
                <a:effectLst/>
                <a:latin typeface="+mn-lt"/>
                <a:ea typeface="+mn-ea"/>
                <a:cs typeface="+mn-cs"/>
              </a:rPr>
              <a:t>he study area was dissected into 46 sub regions and each team member was assigned 7 to 8 sub regions to visually inspect. Each person visually inspected their assigned sub regions on a pixel by pixel basis using high resolution digital globe</a:t>
            </a:r>
            <a:r>
              <a:rPr lang="en-US" sz="1200" kern="1200" baseline="0" dirty="0" smtClean="0">
                <a:solidFill>
                  <a:schemeClr val="tx1"/>
                </a:solidFill>
                <a:effectLst/>
                <a:latin typeface="+mn-lt"/>
                <a:ea typeface="+mn-ea"/>
                <a:cs typeface="+mn-cs"/>
              </a:rPr>
              <a:t> mosaics (a cloud-free mosaic and a yearly mosaic)</a:t>
            </a:r>
            <a:r>
              <a:rPr lang="en-US" sz="1200" kern="1200" dirty="0" smtClean="0">
                <a:solidFill>
                  <a:schemeClr val="tx1"/>
                </a:solidFill>
                <a:effectLst/>
                <a:latin typeface="+mn-lt"/>
                <a:ea typeface="+mn-ea"/>
                <a:cs typeface="+mn-cs"/>
              </a:rPr>
              <a:t>. Because the Alto Orinoco region is an extremely cloudy subtropical region, not all clouds were eliminated during the mosaicking process.  If a cloud was present in the mosaic, raw digital globe data from another data was substituted in.</a:t>
            </a:r>
          </a:p>
          <a:p>
            <a:endParaRPr lang="en-US" sz="1200" kern="1200" baseline="0" dirty="0" smtClean="0">
              <a:solidFill>
                <a:schemeClr val="tx1"/>
              </a:solidFill>
              <a:effectLst/>
              <a:latin typeface="+mn-lt"/>
              <a:ea typeface="+mn-ea"/>
              <a:cs typeface="+mn-cs"/>
            </a:endParaRPr>
          </a:p>
          <a:p>
            <a:pPr lvl="0" algn="ctr">
              <a:lnSpc>
                <a:spcPct val="100000"/>
              </a:lnSpc>
              <a:spcBef>
                <a:spcPts val="0"/>
              </a:spcBef>
            </a:pPr>
            <a:endParaRPr lang="en-US" sz="1200" u="sng" dirty="0" smtClean="0">
              <a:ln>
                <a:solidFill>
                  <a:prstClr val="black">
                    <a:lumMod val="75000"/>
                    <a:lumOff val="25000"/>
                  </a:prstClr>
                </a:solidFill>
              </a:ln>
              <a:cs typeface="Century Gothic"/>
            </a:endParaRPr>
          </a:p>
          <a:p>
            <a:pPr marL="342900" lvl="0" indent="-342900">
              <a:lnSpc>
                <a:spcPct val="100000"/>
              </a:lnSpc>
              <a:spcBef>
                <a:spcPts val="0"/>
              </a:spcBef>
              <a:buFont typeface="+mj-lt"/>
              <a:buAutoNum type="arabicPeriod"/>
            </a:pPr>
            <a:r>
              <a:rPr lang="en-US" sz="1200" dirty="0" smtClean="0">
                <a:cs typeface="Century Gothic"/>
              </a:rPr>
              <a:t> The study area was dissected  into 46 grids</a:t>
            </a:r>
          </a:p>
          <a:p>
            <a:pPr lvl="0">
              <a:lnSpc>
                <a:spcPct val="100000"/>
              </a:lnSpc>
              <a:spcBef>
                <a:spcPts val="0"/>
              </a:spcBef>
            </a:pPr>
            <a:endParaRPr lang="en-US" sz="1200" dirty="0" smtClean="0">
              <a:cs typeface="Century Gothic"/>
            </a:endParaRPr>
          </a:p>
          <a:p>
            <a:pPr marL="457200" lvl="0" indent="-457200">
              <a:lnSpc>
                <a:spcPct val="100000"/>
              </a:lnSpc>
              <a:spcBef>
                <a:spcPts val="0"/>
              </a:spcBef>
              <a:buFont typeface="+mj-lt"/>
              <a:buAutoNum type="arabicPeriod" startAt="2"/>
            </a:pPr>
            <a:r>
              <a:rPr lang="en-US" sz="1200" dirty="0" smtClean="0">
                <a:cs typeface="Century Gothic"/>
              </a:rPr>
              <a:t>Each team member was assigned 7-8 grids to visually inspect</a:t>
            </a:r>
          </a:p>
          <a:p>
            <a:pPr lvl="0">
              <a:lnSpc>
                <a:spcPct val="100000"/>
              </a:lnSpc>
              <a:spcBef>
                <a:spcPts val="0"/>
              </a:spcBef>
            </a:pPr>
            <a:endParaRPr lang="en-US" sz="1200" dirty="0" smtClean="0">
              <a:cs typeface="Century Gothic"/>
            </a:endParaRPr>
          </a:p>
          <a:p>
            <a:pPr marL="457200" lvl="0" indent="-457200">
              <a:lnSpc>
                <a:spcPct val="100000"/>
              </a:lnSpc>
              <a:spcBef>
                <a:spcPts val="0"/>
              </a:spcBef>
              <a:buFont typeface="+mj-lt"/>
              <a:buAutoNum type="arabicPeriod" startAt="3"/>
            </a:pPr>
            <a:r>
              <a:rPr lang="en-US" sz="1200" dirty="0" smtClean="0">
                <a:cs typeface="Century Gothic"/>
              </a:rPr>
              <a:t>Each grid was inspected on a pixel-by-pixel basis using a high resolution cloud-free DigitalGlobe mosaic</a:t>
            </a:r>
          </a:p>
          <a:p>
            <a:pPr lvl="0">
              <a:lnSpc>
                <a:spcPct val="100000"/>
              </a:lnSpc>
              <a:spcBef>
                <a:spcPts val="0"/>
              </a:spcBef>
            </a:pPr>
            <a:endParaRPr lang="en-US" sz="1200" dirty="0" smtClean="0">
              <a:cs typeface="Century Gothic"/>
            </a:endParaRPr>
          </a:p>
          <a:p>
            <a:pPr marL="457200" lvl="0" indent="-457200">
              <a:lnSpc>
                <a:spcPct val="100000"/>
              </a:lnSpc>
              <a:spcBef>
                <a:spcPts val="0"/>
              </a:spcBef>
              <a:buFont typeface="+mj-lt"/>
              <a:buAutoNum type="arabicPeriod" startAt="4"/>
            </a:pPr>
            <a:r>
              <a:rPr lang="en-US" sz="1200" dirty="0" smtClean="0">
                <a:cs typeface="Century Gothic"/>
              </a:rPr>
              <a:t>If a cloud was present in the cloud-free mosaic, raw imagery from another date was substituted in</a:t>
            </a:r>
          </a:p>
          <a:p>
            <a:pPr marL="457200" lvl="0" indent="-457200">
              <a:lnSpc>
                <a:spcPct val="100000"/>
              </a:lnSpc>
              <a:spcBef>
                <a:spcPts val="0"/>
              </a:spcBef>
              <a:buFont typeface="+mj-lt"/>
              <a:buAutoNum type="arabicPeriod" startAt="4"/>
            </a:pPr>
            <a:endParaRPr lang="en-US" sz="100" dirty="0" smtClean="0">
              <a:solidFill>
                <a:srgbClr val="404040"/>
              </a:solidFill>
              <a:cs typeface="Century Gothic"/>
            </a:endParaRP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6</a:t>
            </a:fld>
            <a:endParaRPr lang="en-US"/>
          </a:p>
        </p:txBody>
      </p:sp>
    </p:spTree>
    <p:extLst>
      <p:ext uri="{BB962C8B-B14F-4D97-AF65-F5344CB8AC3E}">
        <p14:creationId xmlns:p14="http://schemas.microsoft.com/office/powerpoint/2010/main" val="350537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30 Meter Resolution Landsat 8 surface reflectance products were then used</a:t>
            </a:r>
            <a:r>
              <a:rPr lang="en-US" sz="1200" kern="1200" baseline="0" dirty="0" smtClean="0">
                <a:solidFill>
                  <a:schemeClr val="tx1"/>
                </a:solidFill>
                <a:effectLst/>
                <a:latin typeface="+mn-lt"/>
                <a:ea typeface="+mn-ea"/>
                <a:cs typeface="+mn-cs"/>
              </a:rPr>
              <a:t> as a secondary</a:t>
            </a:r>
            <a:r>
              <a:rPr lang="en-US" sz="1200" kern="1200" dirty="0" smtClean="0">
                <a:solidFill>
                  <a:schemeClr val="tx1"/>
                </a:solidFill>
                <a:effectLst/>
                <a:latin typeface="+mn-lt"/>
                <a:ea typeface="+mn-ea"/>
                <a:cs typeface="+mn-cs"/>
              </a:rPr>
              <a:t> tool for checking for villages in</a:t>
            </a:r>
            <a:r>
              <a:rPr lang="en-US" sz="1200" kern="1200" baseline="0" dirty="0" smtClean="0">
                <a:solidFill>
                  <a:schemeClr val="tx1"/>
                </a:solidFill>
                <a:effectLst/>
                <a:latin typeface="+mn-lt"/>
                <a:ea typeface="+mn-ea"/>
                <a:cs typeface="+mn-cs"/>
              </a:rPr>
              <a:t> the cloud free and yearly mosaics</a:t>
            </a:r>
            <a:r>
              <a:rPr lang="en-US" sz="1200" kern="1200" dirty="0" smtClean="0">
                <a:solidFill>
                  <a:schemeClr val="tx1"/>
                </a:solidFill>
                <a:effectLst/>
                <a:latin typeface="+mn-lt"/>
                <a:ea typeface="+mn-ea"/>
                <a:cs typeface="+mn-cs"/>
              </a:rPr>
              <a:t>. Landsat 8 surface reflectance scenes covering our study area that were acquired from 2013 to 2015 were combined using a cloud masking pixel-by-pixel compositing technique to derive a cloud free image of the study area. An unsupervised k-means classification was then performed on the cloud free composite to produce a binary “forest Non forest” layer. The “forest non forest layer” was overlaid onto </a:t>
            </a:r>
            <a:r>
              <a:rPr lang="en-US" sz="1200" b="0" kern="1200" dirty="0" smtClean="0">
                <a:solidFill>
                  <a:schemeClr val="tx1"/>
                </a:solidFill>
                <a:effectLst/>
                <a:latin typeface="+mn-lt"/>
                <a:ea typeface="+mn-ea"/>
                <a:cs typeface="+mn-cs"/>
              </a:rPr>
              <a:t>the</a:t>
            </a:r>
            <a:r>
              <a:rPr lang="en-US" sz="1200" b="0" kern="1200" baseline="0" dirty="0" smtClean="0">
                <a:solidFill>
                  <a:schemeClr val="tx1"/>
                </a:solidFill>
                <a:effectLst/>
                <a:latin typeface="+mn-lt"/>
                <a:ea typeface="+mn-ea"/>
                <a:cs typeface="+mn-cs"/>
              </a:rPr>
              <a:t> mosaics</a:t>
            </a:r>
            <a:r>
              <a:rPr lang="en-US" sz="1200" kern="1200" dirty="0" smtClean="0">
                <a:solidFill>
                  <a:schemeClr val="tx1"/>
                </a:solidFill>
                <a:effectLst/>
                <a:latin typeface="+mn-lt"/>
                <a:ea typeface="+mn-ea"/>
                <a:cs typeface="+mn-cs"/>
              </a:rPr>
              <a:t>, and areas that were classified as “non forest” were manually double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checked for villages.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7</a:t>
            </a:fld>
            <a:endParaRPr lang="en-US"/>
          </a:p>
        </p:txBody>
      </p:sp>
    </p:spTree>
    <p:extLst>
      <p:ext uri="{BB962C8B-B14F-4D97-AF65-F5344CB8AC3E}">
        <p14:creationId xmlns:p14="http://schemas.microsoft.com/office/powerpoint/2010/main" val="281517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a village was identified, the village were marked with a point vector. Village ID, village diameter, number of huts, temporal history, sensor history, and current population estimates were then recorded in the attribute table.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8</a:t>
            </a:fld>
            <a:endParaRPr lang="en-US"/>
          </a:p>
        </p:txBody>
      </p:sp>
    </p:spTree>
    <p:extLst>
      <p:ext uri="{BB962C8B-B14F-4D97-AF65-F5344CB8AC3E}">
        <p14:creationId xmlns:p14="http://schemas.microsoft.com/office/powerpoint/2010/main" val="2601203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many village locations we had more than one high-resolution dataset, spanning a time range as far back as 2007.  This allowed us to build temporal attributes for villages going as far back as they could be confirmed with the available data we had.  The data was not uniform in its spatial extent or temporal extent, so in some cases the most recent imagery available to us was from 2008, while in others, up to 2015.  Also, in a few cases we found villages that appeared in prior imagery but were abandoned in the most recent data; so we also added these to the database to provide to our end user.   Other attributes were measured such as the roof area, which allowed us to implement a crude population estimation method that assigns an average amount of living space per person at 17.4m2, based on another study conducted in another region of the Amazon. </a:t>
            </a:r>
          </a:p>
          <a:p>
            <a:endParaRPr lang="en-US" baseline="0" dirty="0" smtClean="0"/>
          </a:p>
          <a:p>
            <a:r>
              <a:rPr lang="en-US" baseline="0" dirty="0" smtClean="0"/>
              <a:t>****</a:t>
            </a:r>
            <a:r>
              <a:rPr lang="en-US" sz="1200" kern="1200" dirty="0" smtClean="0">
                <a:solidFill>
                  <a:schemeClr val="tx1"/>
                </a:solidFill>
                <a:effectLst/>
                <a:latin typeface="+mn-lt"/>
                <a:ea typeface="+mn-ea"/>
                <a:cs typeface="+mn-cs"/>
              </a:rPr>
              <a:t>Up to 100 m </a:t>
            </a:r>
            <a:r>
              <a:rPr lang="en-US" sz="1200" kern="1200" dirty="0" err="1" smtClean="0">
                <a:solidFill>
                  <a:schemeClr val="tx1"/>
                </a:solidFill>
                <a:effectLst/>
                <a:latin typeface="+mn-lt"/>
                <a:ea typeface="+mn-ea"/>
                <a:cs typeface="+mn-cs"/>
              </a:rPr>
              <a:t>geopositional</a:t>
            </a:r>
            <a:r>
              <a:rPr lang="en-US" sz="1200" kern="1200" smtClean="0">
                <a:solidFill>
                  <a:schemeClr val="tx1"/>
                </a:solidFill>
                <a:effectLst/>
                <a:latin typeface="+mn-lt"/>
                <a:ea typeface="+mn-ea"/>
                <a:cs typeface="+mn-cs"/>
              </a:rPr>
              <a:t> discrepancies found for apparent village locations in successive images.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9</a:t>
            </a:fld>
            <a:endParaRPr lang="en-US"/>
          </a:p>
        </p:txBody>
      </p:sp>
    </p:spTree>
    <p:extLst>
      <p:ext uri="{BB962C8B-B14F-4D97-AF65-F5344CB8AC3E}">
        <p14:creationId xmlns:p14="http://schemas.microsoft.com/office/powerpoint/2010/main" val="2115338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7"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pPr/>
              <a:t>8/19/2015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pPr/>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8.jpeg"/><Relationship Id="rId7"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20000"/>
          </a:bodyPr>
          <a:lstStyle/>
          <a:p>
            <a:r>
              <a:rPr lang="en-US" dirty="0" smtClean="0"/>
              <a:t>Alto Orinoco Health &amp; Air Quality </a:t>
            </a:r>
            <a:endParaRPr lang="en-US" dirty="0"/>
          </a:p>
        </p:txBody>
      </p:sp>
      <p:sp>
        <p:nvSpPr>
          <p:cNvPr id="4" name="Text Placeholder 3"/>
          <p:cNvSpPr>
            <a:spLocks noGrp="1"/>
          </p:cNvSpPr>
          <p:nvPr>
            <p:ph type="body" sz="quarter" idx="12"/>
          </p:nvPr>
        </p:nvSpPr>
        <p:spPr>
          <a:xfrm>
            <a:off x="1692833" y="5794541"/>
            <a:ext cx="2127504" cy="369332"/>
          </a:xfrm>
        </p:spPr>
        <p:txBody>
          <a:bodyPr/>
          <a:lstStyle/>
          <a:p>
            <a:pPr algn="ctr"/>
            <a:r>
              <a:rPr lang="en-US" dirty="0" smtClean="0"/>
              <a:t>Kyle </a:t>
            </a:r>
            <a:r>
              <a:rPr lang="en-US" dirty="0" err="1" smtClean="0"/>
              <a:t>Sowder</a:t>
            </a:r>
            <a:endParaRPr lang="en-US" dirty="0"/>
          </a:p>
        </p:txBody>
      </p:sp>
      <p:sp>
        <p:nvSpPr>
          <p:cNvPr id="5" name="Text Placeholder 4"/>
          <p:cNvSpPr>
            <a:spLocks noGrp="1"/>
          </p:cNvSpPr>
          <p:nvPr>
            <p:ph type="body" sz="quarter" idx="13"/>
          </p:nvPr>
        </p:nvSpPr>
        <p:spPr>
          <a:xfrm>
            <a:off x="1708511" y="6248500"/>
            <a:ext cx="2127504" cy="369332"/>
          </a:xfrm>
        </p:spPr>
        <p:txBody>
          <a:bodyPr/>
          <a:lstStyle/>
          <a:p>
            <a:pPr algn="ctr"/>
            <a:r>
              <a:rPr lang="en-US" dirty="0" smtClean="0"/>
              <a:t>Timothy Larson</a:t>
            </a:r>
            <a:endParaRPr lang="en-US" dirty="0"/>
          </a:p>
        </p:txBody>
      </p:sp>
      <p:sp>
        <p:nvSpPr>
          <p:cNvPr id="6" name="Text Placeholder 5"/>
          <p:cNvSpPr>
            <a:spLocks noGrp="1"/>
          </p:cNvSpPr>
          <p:nvPr>
            <p:ph type="body" sz="quarter" idx="14"/>
          </p:nvPr>
        </p:nvSpPr>
        <p:spPr>
          <a:xfrm>
            <a:off x="3932476" y="5221927"/>
            <a:ext cx="2847334" cy="369332"/>
          </a:xfrm>
        </p:spPr>
        <p:txBody>
          <a:bodyPr>
            <a:normAutofit fontScale="25000" lnSpcReduction="20000"/>
          </a:bodyPr>
          <a:lstStyle/>
          <a:p>
            <a:pPr algn="ctr">
              <a:lnSpc>
                <a:spcPct val="120000"/>
              </a:lnSpc>
            </a:pPr>
            <a:r>
              <a:rPr lang="en-US" sz="7200" dirty="0" smtClean="0"/>
              <a:t>Rajkishan Rajappan</a:t>
            </a:r>
            <a:r>
              <a:rPr lang="en-US" sz="4000" dirty="0" smtClean="0"/>
              <a:t> </a:t>
            </a:r>
            <a:r>
              <a:rPr lang="en-US" sz="4000" dirty="0">
                <a:solidFill>
                  <a:srgbClr val="FF0000"/>
                </a:solidFill>
              </a:rPr>
              <a:t>(Project Lead)</a:t>
            </a:r>
            <a:endParaRPr lang="en-US" sz="4000" dirty="0"/>
          </a:p>
          <a:p>
            <a:pPr algn="ctr"/>
            <a:endParaRPr lang="en-US" dirty="0"/>
          </a:p>
        </p:txBody>
      </p:sp>
      <p:sp>
        <p:nvSpPr>
          <p:cNvPr id="7" name="Text Placeholder 6"/>
          <p:cNvSpPr>
            <a:spLocks noGrp="1"/>
          </p:cNvSpPr>
          <p:nvPr>
            <p:ph type="body" sz="quarter" idx="15"/>
          </p:nvPr>
        </p:nvSpPr>
        <p:spPr>
          <a:xfrm>
            <a:off x="3947558" y="6279860"/>
            <a:ext cx="2723104" cy="369332"/>
          </a:xfrm>
        </p:spPr>
        <p:txBody>
          <a:bodyPr/>
          <a:lstStyle/>
          <a:p>
            <a:pPr algn="ctr"/>
            <a:r>
              <a:rPr lang="en-US" dirty="0" smtClean="0"/>
              <a:t>Annabel White</a:t>
            </a:r>
            <a:endParaRPr lang="en-US" dirty="0"/>
          </a:p>
        </p:txBody>
      </p:sp>
      <p:sp>
        <p:nvSpPr>
          <p:cNvPr id="8" name="Text Placeholder 7"/>
          <p:cNvSpPr>
            <a:spLocks noGrp="1"/>
          </p:cNvSpPr>
          <p:nvPr>
            <p:ph type="body" sz="quarter" idx="16"/>
          </p:nvPr>
        </p:nvSpPr>
        <p:spPr>
          <a:xfrm>
            <a:off x="3985810" y="5794541"/>
            <a:ext cx="2646602" cy="369332"/>
          </a:xfrm>
        </p:spPr>
        <p:txBody>
          <a:bodyPr/>
          <a:lstStyle/>
          <a:p>
            <a:pPr algn="ctr"/>
            <a:r>
              <a:rPr lang="en-US" dirty="0" smtClean="0"/>
              <a:t>Zachary Tate</a:t>
            </a:r>
            <a:endParaRPr lang="en-US" dirty="0"/>
          </a:p>
        </p:txBody>
      </p:sp>
      <p:sp>
        <p:nvSpPr>
          <p:cNvPr id="9" name="Text Placeholder 8"/>
          <p:cNvSpPr>
            <a:spLocks noGrp="1"/>
          </p:cNvSpPr>
          <p:nvPr>
            <p:ph type="body" sz="quarter" idx="17"/>
          </p:nvPr>
        </p:nvSpPr>
        <p:spPr>
          <a:xfrm>
            <a:off x="628650" y="3981450"/>
            <a:ext cx="7886700" cy="1133475"/>
          </a:xfrm>
        </p:spPr>
        <p:txBody>
          <a:bodyPr>
            <a:normAutofit fontScale="85000" lnSpcReduction="10000"/>
          </a:bodyPr>
          <a:lstStyle/>
          <a:p>
            <a:r>
              <a:rPr lang="en-US" dirty="0"/>
              <a:t>Utilizing NASA Earth Observations to </a:t>
            </a:r>
            <a:r>
              <a:rPr lang="en-US" dirty="0" smtClean="0"/>
              <a:t>Locate </a:t>
            </a:r>
            <a:r>
              <a:rPr lang="en-US" dirty="0"/>
              <a:t>Remote Yanomami Villages in the Alto Orinoco Municipality for Targeted </a:t>
            </a:r>
            <a:r>
              <a:rPr lang="en-US" dirty="0" smtClean="0"/>
              <a:t>Elimination </a:t>
            </a:r>
            <a:r>
              <a:rPr lang="en-US" dirty="0"/>
              <a:t>of River Blindness Disease</a:t>
            </a:r>
          </a:p>
          <a:p>
            <a:endParaRPr lang="en-US" dirty="0"/>
          </a:p>
        </p:txBody>
      </p:sp>
      <p:sp>
        <p:nvSpPr>
          <p:cNvPr id="10" name="Text Placeholder 5"/>
          <p:cNvSpPr txBox="1">
            <a:spLocks/>
          </p:cNvSpPr>
          <p:nvPr/>
        </p:nvSpPr>
        <p:spPr>
          <a:xfrm>
            <a:off x="1348594" y="5221927"/>
            <a:ext cx="2847334" cy="369332"/>
          </a:xfrm>
          <a:prstGeom prst="rect">
            <a:avLst/>
          </a:prstGeom>
        </p:spPr>
        <p:txBody>
          <a:bodyPr vert="horz" lIns="91440" tIns="45720" rIns="91440" bIns="45720" rtlCol="0">
            <a:normAutofit fontScale="25000" lnSpcReduction="20000"/>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7200" dirty="0" smtClean="0"/>
              <a:t>Amanda Rumsey     </a:t>
            </a:r>
            <a:r>
              <a:rPr lang="en-US" sz="4000" dirty="0" smtClean="0"/>
              <a:t> </a:t>
            </a:r>
            <a:r>
              <a:rPr lang="en-US" sz="4000" dirty="0" smtClean="0">
                <a:solidFill>
                  <a:srgbClr val="FF0000"/>
                </a:solidFill>
              </a:rPr>
              <a:t>(Project Lead)</a:t>
            </a:r>
            <a:endParaRPr lang="en-US" sz="4000" dirty="0" smtClean="0"/>
          </a:p>
          <a:p>
            <a:pPr algn="ctr"/>
            <a:endParaRPr lang="en-US" dirty="0"/>
          </a:p>
        </p:txBody>
      </p:sp>
      <p:sp>
        <p:nvSpPr>
          <p:cNvPr id="12" name="Rectangle 11"/>
          <p:cNvSpPr/>
          <p:nvPr/>
        </p:nvSpPr>
        <p:spPr>
          <a:xfrm>
            <a:off x="6443522" y="5179243"/>
            <a:ext cx="2700478" cy="886397"/>
          </a:xfrm>
          <a:prstGeom prst="rect">
            <a:avLst/>
          </a:prstGeom>
        </p:spPr>
        <p:txBody>
          <a:bodyPr wrap="square">
            <a:spAutoFit/>
          </a:bodyPr>
          <a:lstStyle/>
          <a:p>
            <a:pPr algn="ctr">
              <a:lnSpc>
                <a:spcPct val="120000"/>
              </a:lnSpc>
            </a:pPr>
            <a:r>
              <a:rPr lang="en-US" dirty="0" smtClean="0">
                <a:solidFill>
                  <a:schemeClr val="tx2">
                    <a:lumMod val="60000"/>
                    <a:lumOff val="40000"/>
                  </a:schemeClr>
                </a:solidFill>
              </a:rPr>
              <a:t>Sara </a:t>
            </a:r>
            <a:r>
              <a:rPr lang="en-US" dirty="0" err="1" smtClean="0">
                <a:solidFill>
                  <a:schemeClr val="tx2">
                    <a:lumMod val="60000"/>
                    <a:lumOff val="40000"/>
                  </a:schemeClr>
                </a:solidFill>
              </a:rPr>
              <a:t>Amirazodi</a:t>
            </a:r>
            <a:endParaRPr lang="en-US" dirty="0" smtClean="0">
              <a:solidFill>
                <a:schemeClr val="tx2">
                  <a:lumMod val="60000"/>
                  <a:lumOff val="40000"/>
                </a:schemeClr>
              </a:solidFill>
            </a:endParaRPr>
          </a:p>
          <a:p>
            <a:pPr algn="ctr">
              <a:lnSpc>
                <a:spcPct val="120000"/>
              </a:lnSpc>
            </a:pPr>
            <a:r>
              <a:rPr lang="en-US" sz="1000" dirty="0" smtClean="0"/>
              <a:t> </a:t>
            </a:r>
            <a:r>
              <a:rPr lang="en-US" sz="1000" dirty="0" smtClean="0">
                <a:solidFill>
                  <a:srgbClr val="FF0000"/>
                </a:solidFill>
              </a:rPr>
              <a:t>(Project Lead)</a:t>
            </a:r>
            <a:endParaRPr lang="en-US" sz="1000" dirty="0" smtClean="0"/>
          </a:p>
          <a:p>
            <a:pPr algn="ct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46" y="510972"/>
            <a:ext cx="7032978" cy="580919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7704525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905157" y="257009"/>
            <a:ext cx="5972518" cy="832093"/>
          </a:xfrm>
        </p:spPr>
        <p:txBody>
          <a:bodyPr>
            <a:normAutofit fontScale="85000" lnSpcReduction="10000"/>
          </a:bodyPr>
          <a:lstStyle/>
          <a:p>
            <a:r>
              <a:rPr lang="en-US" dirty="0" smtClean="0"/>
              <a:t>High Resolution Coverage</a:t>
            </a:r>
          </a:p>
        </p:txBody>
      </p:sp>
      <p:pic>
        <p:nvPicPr>
          <p:cNvPr id="6" name="Picture 5" descr="Capt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187" y="1074442"/>
            <a:ext cx="6622790" cy="5235935"/>
          </a:xfrm>
          <a:prstGeom prst="ellipse">
            <a:avLst/>
          </a:prstGeom>
        </p:spPr>
      </p:pic>
      <p:sp>
        <p:nvSpPr>
          <p:cNvPr id="7" name="Oval 6"/>
          <p:cNvSpPr/>
          <p:nvPr/>
        </p:nvSpPr>
        <p:spPr>
          <a:xfrm>
            <a:off x="3946398" y="1768831"/>
            <a:ext cx="544330" cy="438428"/>
          </a:xfrm>
          <a:prstGeom prst="ellipse">
            <a:avLst/>
          </a:prstGeom>
          <a:gradFill flip="none" rotWithShape="1">
            <a:gsLst>
              <a:gs pos="0">
                <a:schemeClr val="accent1">
                  <a:satMod val="103000"/>
                  <a:lumMod val="102000"/>
                  <a:tint val="94000"/>
                  <a:alpha val="37000"/>
                </a:schemeClr>
              </a:gs>
              <a:gs pos="50000">
                <a:schemeClr val="accent1">
                  <a:satMod val="110000"/>
                  <a:lumMod val="100000"/>
                  <a:shade val="100000"/>
                  <a:alpha val="37000"/>
                </a:schemeClr>
              </a:gs>
              <a:gs pos="100000">
                <a:schemeClr val="accent1">
                  <a:lumMod val="99000"/>
                  <a:satMod val="120000"/>
                  <a:shade val="78000"/>
                  <a:alpha val="37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853616" y="2811988"/>
            <a:ext cx="241924" cy="241891"/>
          </a:xfrm>
          <a:prstGeom prst="ellipse">
            <a:avLst/>
          </a:prstGeom>
          <a:gradFill flip="none" rotWithShape="1">
            <a:gsLst>
              <a:gs pos="0">
                <a:schemeClr val="accent1">
                  <a:satMod val="103000"/>
                  <a:lumMod val="102000"/>
                  <a:tint val="94000"/>
                  <a:alpha val="27000"/>
                </a:schemeClr>
              </a:gs>
              <a:gs pos="50000">
                <a:schemeClr val="accent1">
                  <a:satMod val="110000"/>
                  <a:lumMod val="100000"/>
                  <a:shade val="100000"/>
                  <a:alpha val="27000"/>
                </a:schemeClr>
              </a:gs>
              <a:gs pos="100000">
                <a:schemeClr val="accent1">
                  <a:lumMod val="99000"/>
                  <a:satMod val="120000"/>
                  <a:shade val="78000"/>
                  <a:alpha val="27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853616" y="3174825"/>
            <a:ext cx="272165" cy="226773"/>
          </a:xfrm>
          <a:prstGeom prst="ellipse">
            <a:avLst/>
          </a:prstGeom>
          <a:gradFill flip="none" rotWithShape="1">
            <a:gsLst>
              <a:gs pos="0">
                <a:schemeClr val="accent1">
                  <a:satMod val="103000"/>
                  <a:lumMod val="102000"/>
                  <a:tint val="94000"/>
                  <a:alpha val="26000"/>
                </a:schemeClr>
              </a:gs>
              <a:gs pos="50000">
                <a:schemeClr val="accent1">
                  <a:satMod val="110000"/>
                  <a:lumMod val="100000"/>
                  <a:shade val="100000"/>
                  <a:alpha val="26000"/>
                </a:schemeClr>
              </a:gs>
              <a:gs pos="100000">
                <a:schemeClr val="accent1">
                  <a:lumMod val="99000"/>
                  <a:satMod val="120000"/>
                  <a:shade val="78000"/>
                  <a:alpha val="26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428187" y="4021445"/>
            <a:ext cx="559451" cy="559374"/>
          </a:xfrm>
          <a:prstGeom prst="ellipse">
            <a:avLst/>
          </a:prstGeom>
          <a:gradFill flip="none" rotWithShape="1">
            <a:gsLst>
              <a:gs pos="0">
                <a:schemeClr val="accent1">
                  <a:satMod val="103000"/>
                  <a:lumMod val="102000"/>
                  <a:tint val="94000"/>
                  <a:alpha val="22000"/>
                </a:schemeClr>
              </a:gs>
              <a:gs pos="50000">
                <a:schemeClr val="accent1">
                  <a:satMod val="110000"/>
                  <a:lumMod val="100000"/>
                  <a:shade val="100000"/>
                  <a:alpha val="22000"/>
                </a:schemeClr>
              </a:gs>
              <a:gs pos="100000">
                <a:schemeClr val="accent1">
                  <a:lumMod val="99000"/>
                  <a:satMod val="120000"/>
                  <a:shade val="78000"/>
                  <a:alpha val="22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657052" y="4686646"/>
            <a:ext cx="362887" cy="377956"/>
          </a:xfrm>
          <a:prstGeom prst="ellipse">
            <a:avLst/>
          </a:prstGeom>
          <a:gradFill flip="none" rotWithShape="1">
            <a:gsLst>
              <a:gs pos="0">
                <a:schemeClr val="accent1">
                  <a:satMod val="103000"/>
                  <a:lumMod val="102000"/>
                  <a:tint val="94000"/>
                  <a:alpha val="25000"/>
                </a:schemeClr>
              </a:gs>
              <a:gs pos="50000">
                <a:schemeClr val="accent1">
                  <a:satMod val="110000"/>
                  <a:lumMod val="100000"/>
                  <a:shade val="100000"/>
                  <a:alpha val="25000"/>
                </a:schemeClr>
              </a:gs>
              <a:gs pos="100000">
                <a:schemeClr val="accent1">
                  <a:lumMod val="99000"/>
                  <a:satMod val="120000"/>
                  <a:shade val="78000"/>
                  <a:alpha val="25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97601" y="4973893"/>
            <a:ext cx="498969" cy="468664"/>
          </a:xfrm>
          <a:prstGeom prst="ellipse">
            <a:avLst/>
          </a:prstGeom>
          <a:gradFill flip="none" rotWithShape="1">
            <a:gsLst>
              <a:gs pos="0">
                <a:schemeClr val="accent1">
                  <a:satMod val="103000"/>
                  <a:lumMod val="102000"/>
                  <a:tint val="94000"/>
                  <a:alpha val="30000"/>
                </a:schemeClr>
              </a:gs>
              <a:gs pos="50000">
                <a:schemeClr val="accent1">
                  <a:satMod val="110000"/>
                  <a:lumMod val="100000"/>
                  <a:shade val="100000"/>
                  <a:alpha val="30000"/>
                </a:schemeClr>
              </a:gs>
              <a:gs pos="100000">
                <a:schemeClr val="accent1">
                  <a:lumMod val="99000"/>
                  <a:satMod val="120000"/>
                  <a:shade val="78000"/>
                  <a:alpha val="30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4903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604" t="63487"/>
          <a:stretch/>
        </p:blipFill>
        <p:spPr>
          <a:xfrm>
            <a:off x="693832" y="4703587"/>
            <a:ext cx="1818949" cy="1969977"/>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605" t="399" r="-1909" b="63747"/>
          <a:stretch/>
        </p:blipFill>
        <p:spPr>
          <a:xfrm>
            <a:off x="2731406" y="4667850"/>
            <a:ext cx="1913861" cy="2041453"/>
          </a:xfrm>
          <a:prstGeom prst="rect">
            <a:avLst/>
          </a:prstGeom>
        </p:spPr>
      </p:pic>
      <p:sp>
        <p:nvSpPr>
          <p:cNvPr id="2" name="Text Placeholder 1"/>
          <p:cNvSpPr>
            <a:spLocks noGrp="1"/>
          </p:cNvSpPr>
          <p:nvPr>
            <p:ph type="body" sz="quarter" idx="11"/>
          </p:nvPr>
        </p:nvSpPr>
        <p:spPr>
          <a:xfrm>
            <a:off x="4687623" y="2130552"/>
            <a:ext cx="4456377" cy="3813048"/>
          </a:xfrm>
        </p:spPr>
        <p:txBody>
          <a:bodyPr>
            <a:normAutofit/>
          </a:bodyPr>
          <a:lstStyle/>
          <a:p>
            <a:pPr algn="ctr"/>
            <a:r>
              <a:rPr lang="en-US" sz="2400" b="1" u="sng" dirty="0" smtClean="0"/>
              <a:t>Suitability Model</a:t>
            </a:r>
          </a:p>
          <a:p>
            <a:pPr marL="342900" indent="-342900" algn="ctr"/>
            <a:r>
              <a:rPr lang="en-US" sz="2400" b="1" dirty="0" smtClean="0"/>
              <a:t>Inputs</a:t>
            </a:r>
            <a:r>
              <a:rPr lang="en-US" sz="2400" dirty="0" smtClean="0"/>
              <a:t> </a:t>
            </a:r>
          </a:p>
          <a:p>
            <a:pPr marL="342900" indent="-342900" algn="ctr"/>
            <a:r>
              <a:rPr lang="en-US" sz="2400" dirty="0" smtClean="0"/>
              <a:t>village samples and environmental conditions and locations</a:t>
            </a:r>
          </a:p>
          <a:p>
            <a:pPr marL="342900" indent="-342900" algn="ctr"/>
            <a:r>
              <a:rPr lang="en-US" sz="2400" b="1" dirty="0" smtClean="0"/>
              <a:t>Outputs</a:t>
            </a:r>
          </a:p>
          <a:p>
            <a:pPr marL="342900" indent="-342900" algn="ctr"/>
            <a:r>
              <a:rPr lang="en-US" sz="2400" dirty="0" smtClean="0"/>
              <a:t> a probably score for village existence</a:t>
            </a:r>
          </a:p>
        </p:txBody>
      </p:sp>
      <p:sp>
        <p:nvSpPr>
          <p:cNvPr id="3" name="Text Placeholder 2"/>
          <p:cNvSpPr>
            <a:spLocks noGrp="1"/>
          </p:cNvSpPr>
          <p:nvPr>
            <p:ph type="body" sz="quarter" idx="10"/>
          </p:nvPr>
        </p:nvSpPr>
        <p:spPr>
          <a:xfrm>
            <a:off x="4975027" y="640080"/>
            <a:ext cx="3566160" cy="1325880"/>
          </a:xfrm>
        </p:spPr>
        <p:txBody>
          <a:bodyPr>
            <a:normAutofit fontScale="92500"/>
          </a:bodyPr>
          <a:lstStyle/>
          <a:p>
            <a:r>
              <a:rPr lang="en-US" dirty="0" smtClean="0"/>
              <a:t>Additional Study at MSFC:</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410" y="640080"/>
            <a:ext cx="3793751" cy="399027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862" t="41980" r="18893" b="38225"/>
          <a:stretch/>
        </p:blipFill>
        <p:spPr>
          <a:xfrm>
            <a:off x="789295" y="2753834"/>
            <a:ext cx="1007607" cy="820538"/>
          </a:xfrm>
          <a:prstGeom prst="rect">
            <a:avLst/>
          </a:prstGeom>
        </p:spPr>
      </p:pic>
    </p:spTree>
    <p:extLst>
      <p:ext uri="{BB962C8B-B14F-4D97-AF65-F5344CB8AC3E}">
        <p14:creationId xmlns:p14="http://schemas.microsoft.com/office/powerpoint/2010/main" val="7879851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8857" t="9445" b="22384"/>
          <a:stretch/>
        </p:blipFill>
        <p:spPr>
          <a:xfrm>
            <a:off x="5572644" y="1778238"/>
            <a:ext cx="3068607" cy="1935805"/>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2" name="Text Placeholder 1"/>
          <p:cNvSpPr>
            <a:spLocks noGrp="1"/>
          </p:cNvSpPr>
          <p:nvPr>
            <p:ph type="body" sz="quarter" idx="11"/>
          </p:nvPr>
        </p:nvSpPr>
        <p:spPr>
          <a:xfrm>
            <a:off x="235165" y="1552311"/>
            <a:ext cx="5074965" cy="4641253"/>
          </a:xfrm>
        </p:spPr>
        <p:txBody>
          <a:bodyPr>
            <a:normAutofit/>
          </a:bodyPr>
          <a:lstStyle/>
          <a:p>
            <a:pPr marL="342900" indent="-342900">
              <a:buClr>
                <a:schemeClr val="tx1"/>
              </a:buClr>
            </a:pPr>
            <a:endParaRPr lang="en-US" sz="2800" dirty="0" smtClean="0"/>
          </a:p>
          <a:p>
            <a:pPr marL="342900" indent="-342900" algn="l">
              <a:buClr>
                <a:schemeClr val="tx1"/>
              </a:buClr>
              <a:buFont typeface="Webdings" panose="05030102010509060703" pitchFamily="18" charset="2"/>
              <a:buChar char="4"/>
            </a:pPr>
            <a:r>
              <a:rPr lang="en-US" sz="2800" dirty="0" smtClean="0"/>
              <a:t>The Carter Center will send public health workers to the region in the next 2-4 months</a:t>
            </a:r>
          </a:p>
          <a:p>
            <a:pPr marL="342900" indent="-342900" algn="l">
              <a:buClr>
                <a:schemeClr val="tx1"/>
              </a:buClr>
            </a:pPr>
            <a:endParaRPr lang="en-US" sz="2800" dirty="0" smtClean="0"/>
          </a:p>
          <a:p>
            <a:pPr marL="342900" indent="-342900" algn="l">
              <a:buClr>
                <a:schemeClr val="tx1"/>
              </a:buClr>
              <a:buFont typeface="Webdings" panose="05030102010509060703" pitchFamily="18" charset="2"/>
              <a:buChar char="4"/>
            </a:pPr>
            <a:r>
              <a:rPr lang="en-US" sz="2800" dirty="0" smtClean="0"/>
              <a:t>Public health workers will provide health education and distribute </a:t>
            </a:r>
            <a:r>
              <a:rPr lang="en-US" sz="2800" dirty="0" err="1" smtClean="0"/>
              <a:t>Mectizan</a:t>
            </a:r>
            <a:endParaRPr lang="en-US" sz="2800" dirty="0" smtClean="0"/>
          </a:p>
          <a:p>
            <a:pPr marL="342900" indent="-342900">
              <a:buClr>
                <a:schemeClr val="tx1"/>
              </a:buClr>
            </a:pPr>
            <a:endParaRPr lang="en-US" sz="2800" dirty="0" smtClean="0"/>
          </a:p>
          <a:p>
            <a:pPr marL="457200" indent="-457200" algn="l"/>
            <a:endParaRPr lang="en-US" sz="2800" dirty="0" smtClean="0"/>
          </a:p>
          <a:p>
            <a:pPr marL="457200" indent="-457200" algn="l">
              <a:buFont typeface="Arial" panose="020B0604020202020204" pitchFamily="34" charset="0"/>
              <a:buChar char="•"/>
            </a:pPr>
            <a:endParaRPr lang="en-US" sz="2800" dirty="0" smtClean="0"/>
          </a:p>
        </p:txBody>
      </p:sp>
      <p:sp>
        <p:nvSpPr>
          <p:cNvPr id="3" name="Text Placeholder 2"/>
          <p:cNvSpPr>
            <a:spLocks noGrp="1"/>
          </p:cNvSpPr>
          <p:nvPr>
            <p:ph type="body" sz="quarter" idx="14"/>
          </p:nvPr>
        </p:nvSpPr>
        <p:spPr>
          <a:xfrm>
            <a:off x="749808" y="779403"/>
            <a:ext cx="7653528" cy="718657"/>
          </a:xfrm>
        </p:spPr>
        <p:txBody>
          <a:bodyPr/>
          <a:lstStyle/>
          <a:p>
            <a:r>
              <a:rPr lang="en-US" sz="4400" dirty="0" smtClean="0"/>
              <a:t>What’s Next?</a:t>
            </a:r>
            <a:endParaRPr lang="en-US" sz="44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1061" t="15452"/>
          <a:stretch/>
        </p:blipFill>
        <p:spPr>
          <a:xfrm>
            <a:off x="5572644" y="4131733"/>
            <a:ext cx="3177031" cy="191945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Rectangle 5"/>
          <p:cNvSpPr/>
          <p:nvPr/>
        </p:nvSpPr>
        <p:spPr>
          <a:xfrm>
            <a:off x="6792088" y="5766656"/>
            <a:ext cx="1957587" cy="261610"/>
          </a:xfrm>
          <a:prstGeom prst="rect">
            <a:avLst/>
          </a:prstGeom>
        </p:spPr>
        <p:txBody>
          <a:bodyPr wrap="none">
            <a:spAutoFit/>
          </a:bodyPr>
          <a:lstStyle/>
          <a:p>
            <a:r>
              <a:rPr lang="en-US" sz="1100" dirty="0">
                <a:solidFill>
                  <a:schemeClr val="bg1"/>
                </a:solidFill>
                <a:cs typeface="Century Gothic"/>
              </a:rPr>
              <a:t>Source: The Carter Center</a:t>
            </a:r>
          </a:p>
        </p:txBody>
      </p:sp>
      <p:sp>
        <p:nvSpPr>
          <p:cNvPr id="7" name="Rectangle 6"/>
          <p:cNvSpPr/>
          <p:nvPr/>
        </p:nvSpPr>
        <p:spPr>
          <a:xfrm>
            <a:off x="6683664" y="3418569"/>
            <a:ext cx="1957587" cy="261610"/>
          </a:xfrm>
          <a:prstGeom prst="rect">
            <a:avLst/>
          </a:prstGeom>
        </p:spPr>
        <p:txBody>
          <a:bodyPr wrap="none">
            <a:spAutoFit/>
          </a:bodyPr>
          <a:lstStyle/>
          <a:p>
            <a:r>
              <a:rPr lang="en-US" sz="1100" dirty="0">
                <a:solidFill>
                  <a:schemeClr val="bg1"/>
                </a:solidFill>
                <a:cs typeface="Century Gothic"/>
              </a:rPr>
              <a:t>Source: The Carter Center</a:t>
            </a:r>
          </a:p>
        </p:txBody>
      </p:sp>
    </p:spTree>
    <p:extLst>
      <p:ext uri="{BB962C8B-B14F-4D97-AF65-F5344CB8AC3E}">
        <p14:creationId xmlns:p14="http://schemas.microsoft.com/office/powerpoint/2010/main" val="15460528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Dr. Jim Tucker, GSFC</a:t>
            </a:r>
          </a:p>
          <a:p>
            <a:r>
              <a:rPr lang="en-US" dirty="0"/>
              <a:t>Dr. John Bolten, GSFC</a:t>
            </a:r>
          </a:p>
          <a:p>
            <a:endParaRPr lang="en-US" dirty="0"/>
          </a:p>
        </p:txBody>
      </p:sp>
      <p:sp>
        <p:nvSpPr>
          <p:cNvPr id="3" name="Text Placeholder 2"/>
          <p:cNvSpPr>
            <a:spLocks noGrp="1"/>
          </p:cNvSpPr>
          <p:nvPr>
            <p:ph type="body" sz="quarter" idx="11"/>
          </p:nvPr>
        </p:nvSpPr>
        <p:spPr/>
        <p:txBody>
          <a:bodyPr>
            <a:normAutofit fontScale="92500" lnSpcReduction="10000"/>
          </a:bodyPr>
          <a:lstStyle/>
          <a:p>
            <a:r>
              <a:rPr lang="en-US" dirty="0"/>
              <a:t>Dr. Frank Richards, The Carter Center</a:t>
            </a:r>
          </a:p>
          <a:p>
            <a:r>
              <a:rPr lang="en-US" dirty="0"/>
              <a:t>Lindsay </a:t>
            </a:r>
            <a:r>
              <a:rPr lang="en-US" dirty="0" err="1"/>
              <a:t>Rakers</a:t>
            </a:r>
            <a:r>
              <a:rPr lang="en-US" dirty="0"/>
              <a:t>, The Carter Center</a:t>
            </a:r>
          </a:p>
          <a:p>
            <a:endParaRPr lang="en-US" dirty="0"/>
          </a:p>
        </p:txBody>
      </p:sp>
      <p:sp>
        <p:nvSpPr>
          <p:cNvPr id="4" name="Text Placeholder 3"/>
          <p:cNvSpPr>
            <a:spLocks noGrp="1"/>
          </p:cNvSpPr>
          <p:nvPr>
            <p:ph type="body" sz="quarter" idx="12"/>
          </p:nvPr>
        </p:nvSpPr>
        <p:spPr>
          <a:xfrm>
            <a:off x="571207" y="4643769"/>
            <a:ext cx="8051582" cy="704088"/>
          </a:xfrm>
        </p:spPr>
        <p:txBody>
          <a:bodyPr/>
          <a:lstStyle/>
          <a:p>
            <a:r>
              <a:rPr lang="en-US" dirty="0"/>
              <a:t>Katie </a:t>
            </a:r>
            <a:r>
              <a:rPr lang="en-US" dirty="0" err="1"/>
              <a:t>Melocik</a:t>
            </a:r>
            <a:r>
              <a:rPr lang="en-US" dirty="0"/>
              <a:t>, GSFC</a:t>
            </a:r>
          </a:p>
          <a:p>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547588"/>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179874"/>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5905" t="34016" r="19134" b="5826"/>
          <a:stretch/>
        </p:blipFill>
        <p:spPr>
          <a:xfrm>
            <a:off x="5156443" y="1078261"/>
            <a:ext cx="3489498" cy="2423616"/>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5156443" y="3602303"/>
            <a:ext cx="3797841" cy="261610"/>
          </a:xfrm>
          <a:prstGeom prst="rect">
            <a:avLst/>
          </a:prstGeom>
          <a:noFill/>
        </p:spPr>
        <p:txBody>
          <a:bodyPr wrap="square" rtlCol="0">
            <a:spAutoFit/>
          </a:bodyPr>
          <a:lstStyle/>
          <a:p>
            <a:r>
              <a:rPr lang="en-US" sz="1100" dirty="0" smtClean="0"/>
              <a:t>GSFC: Timothy Larson, Kyle Sowder, Amanda Rumsey</a:t>
            </a:r>
            <a:endParaRPr lang="en-US" sz="1100"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7208" y="3926515"/>
            <a:ext cx="3478733" cy="2266848"/>
          </a:xfrm>
          <a:prstGeom prst="rect">
            <a:avLst/>
          </a:prstGeom>
          <a:effectLst>
            <a:outerShdw blurRad="228600" dist="38100" dir="2700000" sx="102000" sy="102000" algn="tl" rotWithShape="0">
              <a:prstClr val="black">
                <a:alpha val="40000"/>
              </a:prstClr>
            </a:outerShdw>
          </a:effectLst>
        </p:spPr>
      </p:pic>
      <p:sp>
        <p:nvSpPr>
          <p:cNvPr id="11" name="TextBox 10"/>
          <p:cNvSpPr txBox="1"/>
          <p:nvPr/>
        </p:nvSpPr>
        <p:spPr>
          <a:xfrm>
            <a:off x="5156443" y="6275851"/>
            <a:ext cx="3899421" cy="261610"/>
          </a:xfrm>
          <a:prstGeom prst="rect">
            <a:avLst/>
          </a:prstGeom>
          <a:noFill/>
        </p:spPr>
        <p:txBody>
          <a:bodyPr wrap="square" rtlCol="0">
            <a:spAutoFit/>
          </a:bodyPr>
          <a:lstStyle/>
          <a:p>
            <a:r>
              <a:rPr lang="en-US" sz="1100" dirty="0" smtClean="0"/>
              <a:t>WC: Zachary Tate, Annabel White, Rajkishan Rajappan </a:t>
            </a:r>
            <a:endParaRPr lang="en-US" sz="1100" dirty="0"/>
          </a:p>
        </p:txBody>
      </p:sp>
    </p:spTree>
    <p:extLst>
      <p:ext uri="{BB962C8B-B14F-4D97-AF65-F5344CB8AC3E}">
        <p14:creationId xmlns:p14="http://schemas.microsoft.com/office/powerpoint/2010/main" val="24396608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 y="1201343"/>
            <a:ext cx="5014438" cy="1044082"/>
          </a:xfrm>
        </p:spPr>
        <p:txBody>
          <a:bodyPr>
            <a:normAutofit/>
          </a:bodyPr>
          <a:lstStyle/>
          <a:p>
            <a:pPr algn="ctr">
              <a:lnSpc>
                <a:spcPct val="120000"/>
              </a:lnSpc>
              <a:buClr>
                <a:schemeClr val="tx2"/>
              </a:buClr>
            </a:pPr>
            <a:r>
              <a:rPr lang="en-US" sz="2400" b="1" u="sng" dirty="0" smtClean="0">
                <a:latin typeface="+mj-lt"/>
              </a:rPr>
              <a:t>What is Onchocerciasis or River Blindness Disease?</a:t>
            </a:r>
          </a:p>
          <a:p>
            <a:endParaRPr lang="en-US" sz="2400" dirty="0" smtClean="0"/>
          </a:p>
          <a:p>
            <a:pPr marL="342900" indent="-342900">
              <a:buFont typeface="Arial" panose="020B0604020202020204" pitchFamily="34" charset="0"/>
              <a:buChar char="•"/>
            </a:pPr>
            <a:endParaRPr lang="en-US" sz="2400" dirty="0" smtClean="0"/>
          </a:p>
        </p:txBody>
      </p:sp>
      <p:sp>
        <p:nvSpPr>
          <p:cNvPr id="3" name="Text Placeholder 2"/>
          <p:cNvSpPr>
            <a:spLocks noGrp="1"/>
          </p:cNvSpPr>
          <p:nvPr>
            <p:ph type="body" sz="quarter" idx="10"/>
          </p:nvPr>
        </p:nvSpPr>
        <p:spPr>
          <a:xfrm>
            <a:off x="1614792" y="145629"/>
            <a:ext cx="5914417" cy="797669"/>
          </a:xfrm>
        </p:spPr>
        <p:txBody>
          <a:bodyPr>
            <a:noAutofit/>
          </a:bodyPr>
          <a:lstStyle/>
          <a:p>
            <a:r>
              <a:rPr lang="en-US" dirty="0" smtClean="0"/>
              <a:t>Community Concerns</a:t>
            </a:r>
            <a:endParaRPr lang="en-US" dirty="0"/>
          </a:p>
        </p:txBody>
      </p:sp>
      <p:sp>
        <p:nvSpPr>
          <p:cNvPr id="7" name="TextBox 6"/>
          <p:cNvSpPr txBox="1"/>
          <p:nvPr/>
        </p:nvSpPr>
        <p:spPr>
          <a:xfrm>
            <a:off x="0" y="7462274"/>
            <a:ext cx="8895643" cy="1261884"/>
          </a:xfrm>
          <a:prstGeom prst="rect">
            <a:avLst/>
          </a:prstGeom>
          <a:noFill/>
        </p:spPr>
        <p:txBody>
          <a:bodyPr wrap="square" rtlCol="0">
            <a:spAutoFit/>
          </a:bodyPr>
          <a:lstStyle/>
          <a:p>
            <a:pPr marL="342900" indent="-342900">
              <a:buClr>
                <a:schemeClr val="tx2"/>
              </a:buClr>
              <a:buFont typeface="Webdings" panose="05030102010509060703" pitchFamily="18" charset="2"/>
              <a:buChar char="4"/>
            </a:pPr>
            <a:r>
              <a:rPr lang="en-US" sz="2200" dirty="0" smtClean="0"/>
              <a:t>Why Is Eradication Important?</a:t>
            </a:r>
          </a:p>
          <a:p>
            <a:pPr marL="800100" lvl="1" indent="-342900">
              <a:buClr>
                <a:schemeClr val="tx2"/>
              </a:buClr>
              <a:buFont typeface="Webdings" panose="05030102010509060703" pitchFamily="18" charset="2"/>
              <a:buChar char="4"/>
            </a:pPr>
            <a:r>
              <a:rPr lang="en-US" dirty="0" smtClean="0"/>
              <a:t>Disease </a:t>
            </a:r>
            <a:r>
              <a:rPr lang="en-US" dirty="0"/>
              <a:t>reinforces poverty cycle by impacting quality of life, </a:t>
            </a:r>
            <a:r>
              <a:rPr lang="en-US" dirty="0" smtClean="0"/>
              <a:t>ability </a:t>
            </a:r>
            <a:r>
              <a:rPr lang="en-US" dirty="0"/>
              <a:t>to work, and ability to visually learn survival skills and cultural practices </a:t>
            </a:r>
          </a:p>
          <a:p>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667" r="26545"/>
          <a:stretch/>
        </p:blipFill>
        <p:spPr>
          <a:xfrm>
            <a:off x="5173536" y="1421787"/>
            <a:ext cx="3677359" cy="3698652"/>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6938056" y="4879856"/>
            <a:ext cx="1957587" cy="261610"/>
          </a:xfrm>
          <a:prstGeom prst="rect">
            <a:avLst/>
          </a:prstGeom>
        </p:spPr>
        <p:txBody>
          <a:bodyPr wrap="none">
            <a:spAutoFit/>
          </a:bodyPr>
          <a:lstStyle/>
          <a:p>
            <a:r>
              <a:rPr lang="en-US" sz="1100" dirty="0">
                <a:solidFill>
                  <a:schemeClr val="bg1"/>
                </a:solidFill>
                <a:cs typeface="Century Gothic"/>
              </a:rPr>
              <a:t>Source: The Carter Center</a:t>
            </a:r>
          </a:p>
        </p:txBody>
      </p:sp>
      <p:sp>
        <p:nvSpPr>
          <p:cNvPr id="8" name="TextBox 7"/>
          <p:cNvSpPr txBox="1"/>
          <p:nvPr/>
        </p:nvSpPr>
        <p:spPr>
          <a:xfrm>
            <a:off x="-545269" y="2383275"/>
            <a:ext cx="5462511" cy="3816429"/>
          </a:xfrm>
          <a:prstGeom prst="rect">
            <a:avLst/>
          </a:prstGeom>
          <a:noFill/>
        </p:spPr>
        <p:txBody>
          <a:bodyPr wrap="square" rtlCol="0">
            <a:spAutoFit/>
          </a:bodyPr>
          <a:lstStyle/>
          <a:p>
            <a:pPr marL="1028700" lvl="1" indent="-342900">
              <a:buClr>
                <a:schemeClr val="tx2"/>
              </a:buClr>
              <a:buFont typeface="Webdings" panose="05030102010509060703" pitchFamily="18" charset="2"/>
              <a:buChar char="4"/>
            </a:pPr>
            <a:r>
              <a:rPr lang="en-US" sz="2400" dirty="0" smtClean="0"/>
              <a:t>Neglected Tropical Disease</a:t>
            </a:r>
          </a:p>
          <a:p>
            <a:pPr marL="685800" lvl="1">
              <a:buClr>
                <a:schemeClr val="tx2"/>
              </a:buClr>
            </a:pPr>
            <a:endParaRPr lang="en-US" sz="2800" dirty="0" smtClean="0"/>
          </a:p>
          <a:p>
            <a:pPr marL="1028700" lvl="1" indent="-342900">
              <a:buClr>
                <a:schemeClr val="tx2"/>
              </a:buClr>
              <a:buFont typeface="Webdings" panose="05030102010509060703" pitchFamily="18" charset="2"/>
              <a:buChar char="4"/>
            </a:pPr>
            <a:r>
              <a:rPr lang="en-US" sz="2400" dirty="0" smtClean="0"/>
              <a:t>Caused </a:t>
            </a:r>
            <a:r>
              <a:rPr lang="en-US" sz="2400" dirty="0"/>
              <a:t>by </a:t>
            </a:r>
            <a:r>
              <a:rPr lang="en-US" sz="2400" dirty="0" smtClean="0"/>
              <a:t>a parasitic worm, </a:t>
            </a:r>
            <a:r>
              <a:rPr lang="en-US" sz="2400" i="1" dirty="0" err="1" smtClean="0"/>
              <a:t>Onchocera</a:t>
            </a:r>
            <a:r>
              <a:rPr lang="en-US" sz="2400" i="1" dirty="0" smtClean="0"/>
              <a:t> volvulus</a:t>
            </a:r>
          </a:p>
          <a:p>
            <a:pPr marL="685800" lvl="1">
              <a:buClr>
                <a:schemeClr val="tx2"/>
              </a:buClr>
            </a:pPr>
            <a:endParaRPr lang="en-US" sz="2800" i="1" dirty="0"/>
          </a:p>
          <a:p>
            <a:pPr marL="1028700" lvl="1" indent="-342900">
              <a:buClr>
                <a:schemeClr val="tx2"/>
              </a:buClr>
              <a:buFont typeface="Webdings" panose="05030102010509060703" pitchFamily="18" charset="2"/>
              <a:buChar char="4"/>
            </a:pPr>
            <a:r>
              <a:rPr lang="en-US" sz="2400" dirty="0"/>
              <a:t>Transmitted </a:t>
            </a:r>
            <a:r>
              <a:rPr lang="en-US" sz="2400" dirty="0" smtClean="0"/>
              <a:t>through the bite of a black fly</a:t>
            </a:r>
            <a:endParaRPr lang="en-US" sz="2400" dirty="0"/>
          </a:p>
          <a:p>
            <a:endParaRPr lang="en-US" sz="2400" dirty="0"/>
          </a:p>
          <a:p>
            <a:endParaRPr lang="en-US" sz="2400" dirty="0"/>
          </a:p>
          <a:p>
            <a:endParaRPr lang="en-US" dirty="0"/>
          </a:p>
        </p:txBody>
      </p:sp>
      <p:sp>
        <p:nvSpPr>
          <p:cNvPr id="9" name="Rectangle 8"/>
          <p:cNvSpPr/>
          <p:nvPr/>
        </p:nvSpPr>
        <p:spPr>
          <a:xfrm>
            <a:off x="-563680" y="5475293"/>
            <a:ext cx="9459323" cy="1277273"/>
          </a:xfrm>
          <a:prstGeom prst="rect">
            <a:avLst/>
          </a:prstGeom>
        </p:spPr>
        <p:txBody>
          <a:bodyPr wrap="square">
            <a:spAutoFit/>
          </a:bodyPr>
          <a:lstStyle/>
          <a:p>
            <a:pPr marL="1028700" lvl="1" indent="-342900">
              <a:buClr>
                <a:srgbClr val="767171"/>
              </a:buClr>
              <a:buFont typeface="Webdings" panose="05030102010509060703" pitchFamily="18" charset="2"/>
              <a:buChar char="4"/>
            </a:pPr>
            <a:r>
              <a:rPr lang="en-US" sz="2400" dirty="0">
                <a:solidFill>
                  <a:srgbClr val="767171"/>
                </a:solidFill>
              </a:rPr>
              <a:t>Symptoms include </a:t>
            </a:r>
            <a:r>
              <a:rPr lang="en-US" sz="2400" dirty="0" smtClean="0">
                <a:solidFill>
                  <a:srgbClr val="767171"/>
                </a:solidFill>
              </a:rPr>
              <a:t>itching, rashes, </a:t>
            </a:r>
            <a:r>
              <a:rPr lang="en-US" sz="2400" dirty="0">
                <a:solidFill>
                  <a:srgbClr val="767171"/>
                </a:solidFill>
              </a:rPr>
              <a:t>skin discoloration, visual impairment and blindness</a:t>
            </a:r>
          </a:p>
          <a:p>
            <a:pPr marL="1485900" lvl="2" indent="-342900"/>
            <a:endParaRPr lang="en-US" dirty="0">
              <a:solidFill>
                <a:srgbClr val="767171"/>
              </a:solidFill>
            </a:endParaRPr>
          </a:p>
          <a:p>
            <a:pPr lvl="2"/>
            <a:endParaRPr lang="en-US" sz="1100" dirty="0">
              <a:solidFill>
                <a:srgbClr val="767171"/>
              </a:solidFill>
            </a:endParaRPr>
          </a:p>
        </p:txBody>
      </p:sp>
    </p:spTree>
    <p:extLst>
      <p:ext uri="{BB962C8B-B14F-4D97-AF65-F5344CB8AC3E}">
        <p14:creationId xmlns:p14="http://schemas.microsoft.com/office/powerpoint/2010/main" val="9108848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614792" y="84086"/>
            <a:ext cx="5914417" cy="797669"/>
          </a:xfrm>
        </p:spPr>
        <p:txBody>
          <a:bodyPr>
            <a:noAutofit/>
          </a:bodyPr>
          <a:lstStyle/>
          <a:p>
            <a:r>
              <a:rPr lang="en-US" dirty="0" smtClean="0"/>
              <a:t>Community Concerns</a:t>
            </a:r>
            <a:endParaRPr lang="en-US" dirty="0"/>
          </a:p>
        </p:txBody>
      </p:sp>
      <p:sp>
        <p:nvSpPr>
          <p:cNvPr id="5" name="TextBox 4"/>
          <p:cNvSpPr txBox="1"/>
          <p:nvPr/>
        </p:nvSpPr>
        <p:spPr>
          <a:xfrm>
            <a:off x="1629103" y="3222998"/>
            <a:ext cx="45719" cy="369332"/>
          </a:xfrm>
          <a:prstGeom prst="rect">
            <a:avLst/>
          </a:prstGeom>
          <a:noFill/>
        </p:spPr>
        <p:txBody>
          <a:bodyPr wrap="square" rtlCol="0">
            <a:spAutoFit/>
          </a:bodyPr>
          <a:lstStyle/>
          <a:p>
            <a:endParaRPr lang="en-US" dirty="0"/>
          </a:p>
        </p:txBody>
      </p:sp>
      <p:sp>
        <p:nvSpPr>
          <p:cNvPr id="7" name="Rectangle 6"/>
          <p:cNvSpPr/>
          <p:nvPr/>
        </p:nvSpPr>
        <p:spPr>
          <a:xfrm>
            <a:off x="-288758" y="1808538"/>
            <a:ext cx="5644056" cy="4755148"/>
          </a:xfrm>
          <a:prstGeom prst="rect">
            <a:avLst/>
          </a:prstGeom>
        </p:spPr>
        <p:txBody>
          <a:bodyPr wrap="square">
            <a:spAutoFit/>
          </a:bodyPr>
          <a:lstStyle/>
          <a:p>
            <a:pPr marL="800100" lvl="1" indent="-342900">
              <a:buClr>
                <a:schemeClr val="tx1"/>
              </a:buClr>
              <a:buFont typeface="Webdings" panose="05030102010509060703" pitchFamily="18" charset="2"/>
              <a:buChar char="4"/>
            </a:pPr>
            <a:r>
              <a:rPr lang="en-US" sz="2100" dirty="0" smtClean="0">
                <a:cs typeface="Century Gothic"/>
              </a:rPr>
              <a:t>Endemic to 13 sub-regions </a:t>
            </a:r>
            <a:r>
              <a:rPr lang="en-US" sz="2100" dirty="0">
                <a:cs typeface="Century Gothic"/>
              </a:rPr>
              <a:t>of Brazil, Ecuador, Guatemala, Mexico, Venezuela, and Colombia</a:t>
            </a:r>
          </a:p>
          <a:p>
            <a:pPr marL="800100" lvl="1" indent="-342900">
              <a:buClr>
                <a:schemeClr val="tx1"/>
              </a:buClr>
              <a:buFont typeface="Webdings" panose="05030102010509060703" pitchFamily="18" charset="2"/>
              <a:buChar char="4"/>
            </a:pPr>
            <a:endParaRPr lang="en-US" sz="3100" dirty="0">
              <a:cs typeface="Century Gothic"/>
            </a:endParaRPr>
          </a:p>
          <a:p>
            <a:pPr marL="800100" lvl="1" indent="-342900">
              <a:buClr>
                <a:schemeClr val="tx1"/>
              </a:buClr>
              <a:buFont typeface="Webdings" panose="05030102010509060703" pitchFamily="18" charset="2"/>
              <a:buChar char="4"/>
            </a:pPr>
            <a:r>
              <a:rPr lang="en-US" sz="2100" dirty="0">
                <a:cs typeface="Century Gothic"/>
              </a:rPr>
              <a:t> The Alto Orinoco Municipality is one of the </a:t>
            </a:r>
            <a:r>
              <a:rPr lang="en-US" sz="2100" dirty="0" smtClean="0">
                <a:cs typeface="Century Gothic"/>
              </a:rPr>
              <a:t>last remaining </a:t>
            </a:r>
            <a:r>
              <a:rPr lang="en-US" sz="2100" dirty="0">
                <a:cs typeface="Century Gothic"/>
              </a:rPr>
              <a:t>active transmission zones</a:t>
            </a:r>
          </a:p>
          <a:p>
            <a:pPr marL="800100" lvl="1" indent="-342900">
              <a:buClr>
                <a:schemeClr val="tx1"/>
              </a:buClr>
              <a:buFont typeface="Webdings" panose="05030102010509060703" pitchFamily="18" charset="2"/>
              <a:buChar char="4"/>
            </a:pPr>
            <a:endParaRPr lang="en-US" sz="3100" dirty="0">
              <a:cs typeface="Century Gothic"/>
            </a:endParaRPr>
          </a:p>
          <a:p>
            <a:pPr marL="800100" lvl="1" indent="-342900">
              <a:buClr>
                <a:schemeClr val="tx1"/>
              </a:buClr>
              <a:buFont typeface="Webdings" panose="05030102010509060703" pitchFamily="18" charset="2"/>
              <a:buChar char="4"/>
            </a:pPr>
            <a:r>
              <a:rPr lang="en-US" sz="2100" dirty="0">
                <a:cs typeface="Century Gothic"/>
              </a:rPr>
              <a:t>122,282 people within the Alto Orinoco region are at risk</a:t>
            </a:r>
          </a:p>
          <a:p>
            <a:pPr marL="800100" lvl="1" indent="-342900">
              <a:buClr>
                <a:schemeClr val="tx1"/>
              </a:buClr>
              <a:buFont typeface="Webdings" panose="05030102010509060703" pitchFamily="18" charset="2"/>
              <a:buChar char="4"/>
            </a:pPr>
            <a:endParaRPr lang="en-US" sz="3100" dirty="0">
              <a:cs typeface="Century Gothic"/>
            </a:endParaRPr>
          </a:p>
          <a:p>
            <a:pPr marL="800100" lvl="1" indent="-342900">
              <a:buClr>
                <a:schemeClr val="tx1"/>
              </a:buClr>
              <a:buFont typeface="Webdings" panose="05030102010509060703" pitchFamily="18" charset="2"/>
              <a:buChar char="4"/>
            </a:pPr>
            <a:r>
              <a:rPr lang="en-US" sz="2100" dirty="0">
                <a:cs typeface="Century Gothic"/>
              </a:rPr>
              <a:t>20,500 people within the Alto Orinoco region need treatment</a:t>
            </a:r>
          </a:p>
        </p:txBody>
      </p:sp>
      <p:sp>
        <p:nvSpPr>
          <p:cNvPr id="8" name="Rectangle 7"/>
          <p:cNvSpPr/>
          <p:nvPr/>
        </p:nvSpPr>
        <p:spPr>
          <a:xfrm>
            <a:off x="0" y="1077381"/>
            <a:ext cx="5355298" cy="491801"/>
          </a:xfrm>
          <a:prstGeom prst="rect">
            <a:avLst/>
          </a:prstGeom>
        </p:spPr>
        <p:txBody>
          <a:bodyPr wrap="square">
            <a:spAutoFit/>
          </a:bodyPr>
          <a:lstStyle/>
          <a:p>
            <a:pPr lvl="0" algn="ctr">
              <a:lnSpc>
                <a:spcPct val="120000"/>
              </a:lnSpc>
              <a:spcBef>
                <a:spcPts val="1000"/>
              </a:spcBef>
              <a:buClr>
                <a:srgbClr val="767171"/>
              </a:buClr>
            </a:pPr>
            <a:r>
              <a:rPr lang="en-US" sz="2400" b="1" u="sng" dirty="0" smtClean="0">
                <a:solidFill>
                  <a:srgbClr val="767171"/>
                </a:solidFill>
              </a:rPr>
              <a:t>Who is at Risk?</a:t>
            </a:r>
            <a:endParaRPr lang="en-US" sz="2400" b="1" u="sng" dirty="0">
              <a:solidFill>
                <a:srgbClr val="767171"/>
              </a:solidFill>
            </a:endParaRPr>
          </a:p>
        </p:txBody>
      </p:sp>
      <p:pic>
        <p:nvPicPr>
          <p:cNvPr id="12" name="Picture 11" descr="study_area_map.jpg"/>
          <p:cNvPicPr>
            <a:picLocks noChangeAspect="1"/>
          </p:cNvPicPr>
          <p:nvPr/>
        </p:nvPicPr>
        <p:blipFill rotWithShape="1">
          <a:blip r:embed="rId3"/>
          <a:srcRect l="29175" t="2360" r="1576" b="2291"/>
          <a:stretch/>
        </p:blipFill>
        <p:spPr>
          <a:xfrm>
            <a:off x="5440496" y="1183260"/>
            <a:ext cx="3399111" cy="3456118"/>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0496" y="4687255"/>
            <a:ext cx="3399111" cy="1809054"/>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96340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663702" y="188159"/>
            <a:ext cx="5914417" cy="705596"/>
          </a:xfrm>
        </p:spPr>
        <p:txBody>
          <a:bodyPr>
            <a:noAutofit/>
          </a:bodyPr>
          <a:lstStyle/>
          <a:p>
            <a:r>
              <a:rPr lang="en-US" dirty="0" smtClean="0"/>
              <a:t>Community Concerns</a:t>
            </a:r>
            <a:endParaRPr lang="en-US" dirty="0"/>
          </a:p>
        </p:txBody>
      </p:sp>
      <p:sp>
        <p:nvSpPr>
          <p:cNvPr id="5" name="TextBox 4"/>
          <p:cNvSpPr txBox="1"/>
          <p:nvPr/>
        </p:nvSpPr>
        <p:spPr>
          <a:xfrm>
            <a:off x="1629103" y="3222998"/>
            <a:ext cx="45719" cy="369332"/>
          </a:xfrm>
          <a:prstGeom prst="rect">
            <a:avLst/>
          </a:prstGeom>
          <a:noFill/>
        </p:spPr>
        <p:txBody>
          <a:bodyPr wrap="square" rtlCol="0">
            <a:spAutoFit/>
          </a:bodyPr>
          <a:lstStyle/>
          <a:p>
            <a:endParaRPr lang="en-US" dirty="0"/>
          </a:p>
        </p:txBody>
      </p:sp>
      <p:sp>
        <p:nvSpPr>
          <p:cNvPr id="7" name="Rectangle 6"/>
          <p:cNvSpPr/>
          <p:nvPr/>
        </p:nvSpPr>
        <p:spPr>
          <a:xfrm>
            <a:off x="-288758" y="2335821"/>
            <a:ext cx="5726286" cy="3785652"/>
          </a:xfrm>
          <a:prstGeom prst="rect">
            <a:avLst/>
          </a:prstGeom>
        </p:spPr>
        <p:txBody>
          <a:bodyPr wrap="square">
            <a:spAutoFit/>
          </a:bodyPr>
          <a:lstStyle/>
          <a:p>
            <a:pPr marL="800100" lvl="1" indent="-342900">
              <a:buClr>
                <a:schemeClr val="tx1"/>
              </a:buClr>
              <a:buFont typeface="Webdings" panose="05030102010509060703" pitchFamily="18" charset="2"/>
              <a:buChar char="4"/>
            </a:pPr>
            <a:r>
              <a:rPr lang="en-US" sz="2400" dirty="0" smtClean="0">
                <a:cs typeface="Century Gothic"/>
              </a:rPr>
              <a:t> Densely </a:t>
            </a:r>
            <a:r>
              <a:rPr lang="en-US" sz="2400" dirty="0">
                <a:cs typeface="Century Gothic"/>
              </a:rPr>
              <a:t>forested </a:t>
            </a:r>
            <a:r>
              <a:rPr lang="en-US" sz="2400" dirty="0" smtClean="0">
                <a:cs typeface="Century Gothic"/>
              </a:rPr>
              <a:t>terrain</a:t>
            </a:r>
          </a:p>
          <a:p>
            <a:pPr lvl="1">
              <a:buClr>
                <a:schemeClr val="tx1"/>
              </a:buClr>
            </a:pPr>
            <a:endParaRPr lang="en-US" sz="3000" dirty="0" smtClean="0">
              <a:cs typeface="Century Gothic"/>
            </a:endParaRPr>
          </a:p>
          <a:p>
            <a:pPr marL="800100" lvl="1" indent="-342900">
              <a:buClr>
                <a:schemeClr val="tx1"/>
              </a:buClr>
              <a:buFont typeface="Webdings" panose="05030102010509060703" pitchFamily="18" charset="2"/>
              <a:buChar char="4"/>
            </a:pPr>
            <a:r>
              <a:rPr lang="en-US" sz="2400" dirty="0" smtClean="0">
                <a:cs typeface="Century Gothic"/>
              </a:rPr>
              <a:t> Political boundaries</a:t>
            </a:r>
          </a:p>
          <a:p>
            <a:pPr lvl="1">
              <a:buClr>
                <a:schemeClr val="tx1"/>
              </a:buClr>
            </a:pPr>
            <a:endParaRPr lang="en-US" sz="3000" dirty="0" smtClean="0">
              <a:cs typeface="Century Gothic"/>
            </a:endParaRPr>
          </a:p>
          <a:p>
            <a:pPr marL="800100" lvl="1" indent="-342900">
              <a:buClr>
                <a:schemeClr val="tx1"/>
              </a:buClr>
              <a:buFont typeface="Webdings" panose="05030102010509060703" pitchFamily="18" charset="2"/>
              <a:buChar char="4"/>
            </a:pPr>
            <a:r>
              <a:rPr lang="en-US" sz="2400" dirty="0" smtClean="0">
                <a:cs typeface="Century Gothic"/>
              </a:rPr>
              <a:t> Government policies</a:t>
            </a:r>
          </a:p>
          <a:p>
            <a:pPr lvl="1">
              <a:buClr>
                <a:schemeClr val="tx1"/>
              </a:buClr>
            </a:pPr>
            <a:endParaRPr lang="en-US" sz="3000" dirty="0" smtClean="0">
              <a:cs typeface="Century Gothic"/>
            </a:endParaRPr>
          </a:p>
          <a:p>
            <a:pPr marL="800100" lvl="1" indent="-342900">
              <a:buClr>
                <a:schemeClr val="tx1"/>
              </a:buClr>
              <a:buFont typeface="Webdings" panose="05030102010509060703" pitchFamily="18" charset="2"/>
              <a:buChar char="4"/>
            </a:pPr>
            <a:r>
              <a:rPr lang="en-US" sz="2400" dirty="0" smtClean="0">
                <a:cs typeface="Century Gothic"/>
              </a:rPr>
              <a:t> Remote </a:t>
            </a:r>
            <a:r>
              <a:rPr lang="en-US" sz="2400" dirty="0">
                <a:cs typeface="Century Gothic"/>
              </a:rPr>
              <a:t>locations of </a:t>
            </a:r>
            <a:r>
              <a:rPr lang="en-US" sz="2400" dirty="0" smtClean="0">
                <a:cs typeface="Century Gothic"/>
              </a:rPr>
              <a:t>villages</a:t>
            </a:r>
          </a:p>
          <a:p>
            <a:pPr lvl="1">
              <a:buClr>
                <a:schemeClr val="tx1"/>
              </a:buClr>
            </a:pPr>
            <a:endParaRPr lang="en-US" sz="3000" dirty="0" smtClean="0">
              <a:cs typeface="Century Gothic"/>
            </a:endParaRPr>
          </a:p>
          <a:p>
            <a:pPr marL="800100" lvl="1" indent="-342900">
              <a:buClr>
                <a:schemeClr val="tx1"/>
              </a:buClr>
              <a:buFont typeface="Webdings" panose="05030102010509060703" pitchFamily="18" charset="2"/>
              <a:buChar char="4"/>
            </a:pPr>
            <a:r>
              <a:rPr lang="en-US" sz="2400" dirty="0" smtClean="0">
                <a:cs typeface="Century Gothic"/>
              </a:rPr>
              <a:t> Migratory </a:t>
            </a:r>
            <a:r>
              <a:rPr lang="en-US" sz="2400" dirty="0">
                <a:cs typeface="Century Gothic"/>
              </a:rPr>
              <a:t>nature </a:t>
            </a:r>
            <a:r>
              <a:rPr lang="en-US" sz="2400" dirty="0" smtClean="0">
                <a:cs typeface="Century Gothic"/>
              </a:rPr>
              <a:t>of Yanomami</a:t>
            </a:r>
            <a:endParaRPr lang="en-US" sz="2100" dirty="0">
              <a:cs typeface="Century Gothic"/>
            </a:endParaRPr>
          </a:p>
        </p:txBody>
      </p:sp>
      <p:sp>
        <p:nvSpPr>
          <p:cNvPr id="8" name="Rectangle 7"/>
          <p:cNvSpPr/>
          <p:nvPr/>
        </p:nvSpPr>
        <p:spPr>
          <a:xfrm>
            <a:off x="0" y="1077381"/>
            <a:ext cx="5535799" cy="978729"/>
          </a:xfrm>
          <a:prstGeom prst="rect">
            <a:avLst/>
          </a:prstGeom>
        </p:spPr>
        <p:txBody>
          <a:bodyPr wrap="square">
            <a:spAutoFit/>
          </a:bodyPr>
          <a:lstStyle/>
          <a:p>
            <a:pPr lvl="0" algn="ctr">
              <a:lnSpc>
                <a:spcPct val="120000"/>
              </a:lnSpc>
              <a:spcBef>
                <a:spcPts val="1000"/>
              </a:spcBef>
              <a:buClr>
                <a:srgbClr val="767171"/>
              </a:buClr>
            </a:pPr>
            <a:r>
              <a:rPr lang="en-US" sz="2400" b="1" u="sng" dirty="0" smtClean="0">
                <a:solidFill>
                  <a:srgbClr val="767171"/>
                </a:solidFill>
              </a:rPr>
              <a:t>What are the Current Limitations to Providing Treatment?</a:t>
            </a:r>
            <a:endParaRPr lang="en-US" sz="2400" b="1" u="sng" dirty="0">
              <a:solidFill>
                <a:srgbClr val="767171"/>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224" r="1835" b="-247"/>
          <a:stretch/>
        </p:blipFill>
        <p:spPr>
          <a:xfrm>
            <a:off x="5543424" y="1234580"/>
            <a:ext cx="3459469" cy="2310257"/>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710" t="2485" r="24707" b="2495"/>
          <a:stretch/>
        </p:blipFill>
        <p:spPr>
          <a:xfrm>
            <a:off x="5543424" y="3701666"/>
            <a:ext cx="3474720" cy="2954693"/>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6728165" y="3246300"/>
            <a:ext cx="2438400" cy="261610"/>
          </a:xfrm>
          <a:prstGeom prst="rect">
            <a:avLst/>
          </a:prstGeom>
          <a:noFill/>
        </p:spPr>
        <p:txBody>
          <a:bodyPr wrap="square" rtlCol="0">
            <a:spAutoFit/>
          </a:bodyPr>
          <a:lstStyle/>
          <a:p>
            <a:r>
              <a:rPr lang="en-US" sz="1100" dirty="0" smtClean="0">
                <a:solidFill>
                  <a:schemeClr val="bg1"/>
                </a:solidFill>
                <a:latin typeface="Century Gothic"/>
                <a:cs typeface="Century Gothic"/>
              </a:rPr>
              <a:t>Source: Wikipedia User Zeljko</a:t>
            </a:r>
            <a:endParaRPr lang="en-US" sz="1100" dirty="0">
              <a:solidFill>
                <a:schemeClr val="bg1"/>
              </a:solidFill>
              <a:latin typeface="Century Gothic"/>
              <a:cs typeface="Century Gothic"/>
            </a:endParaRPr>
          </a:p>
        </p:txBody>
      </p:sp>
      <p:sp>
        <p:nvSpPr>
          <p:cNvPr id="14" name="Rectangle 13"/>
          <p:cNvSpPr/>
          <p:nvPr/>
        </p:nvSpPr>
        <p:spPr>
          <a:xfrm>
            <a:off x="7216247" y="6308850"/>
            <a:ext cx="1892543" cy="261610"/>
          </a:xfrm>
          <a:prstGeom prst="rect">
            <a:avLst/>
          </a:prstGeom>
        </p:spPr>
        <p:txBody>
          <a:bodyPr wrap="square">
            <a:spAutoFit/>
          </a:bodyPr>
          <a:lstStyle/>
          <a:p>
            <a:r>
              <a:rPr lang="en-US" sz="1100" dirty="0" smtClean="0">
                <a:solidFill>
                  <a:schemeClr val="bg1"/>
                </a:solidFill>
                <a:latin typeface="Century Gothic"/>
                <a:cs typeface="Century Gothic"/>
              </a:rPr>
              <a:t>Source: Flickr User CIAT</a:t>
            </a:r>
            <a:endParaRPr lang="en-US" sz="1100" dirty="0">
              <a:solidFill>
                <a:schemeClr val="bg1"/>
              </a:solidFill>
              <a:latin typeface="Century Gothic"/>
              <a:cs typeface="Century Gothic"/>
            </a:endParaRPr>
          </a:p>
        </p:txBody>
      </p:sp>
    </p:spTree>
    <p:extLst>
      <p:ext uri="{BB962C8B-B14F-4D97-AF65-F5344CB8AC3E}">
        <p14:creationId xmlns:p14="http://schemas.microsoft.com/office/powerpoint/2010/main" val="3131141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25507" y="1398493"/>
            <a:ext cx="5161365" cy="5082219"/>
          </a:xfrm>
          <a:ln>
            <a:noFill/>
          </a:ln>
        </p:spPr>
        <p:style>
          <a:lnRef idx="2">
            <a:schemeClr val="dk1"/>
          </a:lnRef>
          <a:fillRef idx="1">
            <a:schemeClr val="lt1"/>
          </a:fillRef>
          <a:effectRef idx="0">
            <a:schemeClr val="dk1"/>
          </a:effectRef>
          <a:fontRef idx="minor">
            <a:schemeClr val="dk1"/>
          </a:fontRef>
        </p:style>
        <p:txBody>
          <a:bodyPr>
            <a:normAutofit lnSpcReduction="10000"/>
          </a:bodyPr>
          <a:lstStyle/>
          <a:p>
            <a:pPr marL="342900" indent="-342900">
              <a:buClr>
                <a:schemeClr val="tx1"/>
              </a:buClr>
              <a:buFont typeface="Webdings" panose="05030102010509060703" pitchFamily="18" charset="2"/>
              <a:buChar char="4"/>
            </a:pPr>
            <a:r>
              <a:rPr lang="en-US" sz="2400" dirty="0" smtClean="0">
                <a:solidFill>
                  <a:schemeClr val="tx1"/>
                </a:solidFill>
              </a:rPr>
              <a:t>Use NASA Earth observations and </a:t>
            </a:r>
            <a:r>
              <a:rPr lang="en-US" sz="2400" dirty="0" err="1" smtClean="0">
                <a:solidFill>
                  <a:schemeClr val="tx1"/>
                </a:solidFill>
              </a:rPr>
              <a:t>DigitalGlobe</a:t>
            </a:r>
            <a:r>
              <a:rPr lang="en-US" sz="2400" dirty="0" smtClean="0">
                <a:solidFill>
                  <a:schemeClr val="tx1"/>
                </a:solidFill>
              </a:rPr>
              <a:t> data to locate remote Yanomami villages</a:t>
            </a:r>
          </a:p>
          <a:p>
            <a:pPr marL="342900" indent="-342900">
              <a:buClr>
                <a:schemeClr val="tx1"/>
              </a:buClr>
              <a:buFont typeface="Webdings" panose="05030102010509060703" pitchFamily="18" charset="2"/>
              <a:buChar char="4"/>
            </a:pPr>
            <a:endParaRPr lang="en-US" sz="3200" dirty="0" smtClean="0">
              <a:solidFill>
                <a:schemeClr val="tx1"/>
              </a:solidFill>
            </a:endParaRPr>
          </a:p>
          <a:p>
            <a:pPr marL="342900" indent="-342900">
              <a:buClr>
                <a:schemeClr val="tx1"/>
              </a:buClr>
              <a:buFont typeface="Webdings" panose="05030102010509060703" pitchFamily="18" charset="2"/>
              <a:buChar char="4"/>
            </a:pPr>
            <a:r>
              <a:rPr lang="en-US" sz="2400" dirty="0" smtClean="0">
                <a:solidFill>
                  <a:schemeClr val="tx1"/>
                </a:solidFill>
              </a:rPr>
              <a:t>Convey locations and physical characteristics of villages to The Carter Center in usable format</a:t>
            </a:r>
          </a:p>
          <a:p>
            <a:pPr>
              <a:buClr>
                <a:schemeClr val="tx1"/>
              </a:buClr>
            </a:pPr>
            <a:endParaRPr lang="en-US" sz="3000" dirty="0" smtClean="0">
              <a:solidFill>
                <a:schemeClr val="tx1"/>
              </a:solidFill>
            </a:endParaRPr>
          </a:p>
          <a:p>
            <a:pPr marL="342900" indent="-342900">
              <a:buClr>
                <a:schemeClr val="tx1"/>
              </a:buClr>
              <a:buFont typeface="Webdings" panose="05030102010509060703" pitchFamily="18" charset="2"/>
              <a:buChar char="4"/>
            </a:pPr>
            <a:r>
              <a:rPr lang="en-US" sz="2400" dirty="0">
                <a:solidFill>
                  <a:schemeClr val="tx1"/>
                </a:solidFill>
                <a:cs typeface="Century Gothic"/>
              </a:rPr>
              <a:t>Develop a suitability model to assist The Carter Center in future village identification efforts</a:t>
            </a:r>
          </a:p>
          <a:p>
            <a:pPr marL="342900" indent="-342900">
              <a:buClr>
                <a:schemeClr val="tx1"/>
              </a:buClr>
              <a:buFont typeface="Webdings" panose="05030102010509060703" pitchFamily="18" charset="2"/>
              <a:buChar char="4"/>
            </a:pPr>
            <a:endParaRPr lang="en-US" sz="2400" dirty="0" smtClean="0"/>
          </a:p>
        </p:txBody>
      </p:sp>
      <p:sp>
        <p:nvSpPr>
          <p:cNvPr id="3" name="Text Placeholder 2"/>
          <p:cNvSpPr>
            <a:spLocks noGrp="1"/>
          </p:cNvSpPr>
          <p:nvPr>
            <p:ph type="body" sz="quarter" idx="10"/>
          </p:nvPr>
        </p:nvSpPr>
        <p:spPr>
          <a:xfrm>
            <a:off x="2922900" y="188159"/>
            <a:ext cx="3532858" cy="676701"/>
          </a:xfrm>
        </p:spPr>
        <p:txBody>
          <a:bodyPr/>
          <a:lstStyle/>
          <a:p>
            <a:pPr algn="ctr"/>
            <a:r>
              <a:rPr lang="en-US" dirty="0" smtClean="0"/>
              <a:t>Objectives</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938" t="12057" r="18832" b="16103"/>
          <a:stretch/>
        </p:blipFill>
        <p:spPr>
          <a:xfrm rot="1404878">
            <a:off x="6146147" y="1709289"/>
            <a:ext cx="4515813" cy="4393355"/>
          </a:xfrm>
          <a:prstGeom prst="chord">
            <a:avLst>
              <a:gd name="adj1" fmla="val 2486045"/>
              <a:gd name="adj2" fmla="val 16357915"/>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7030">
            <a:off x="5357371" y="2323340"/>
            <a:ext cx="677236" cy="553503"/>
          </a:xfrm>
          <a:prstGeom prst="rect">
            <a:avLst/>
          </a:prstGeom>
        </p:spPr>
      </p:pic>
      <p:pic>
        <p:nvPicPr>
          <p:cNvPr id="6" name="Picture 6" descr="12 SRT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726792">
            <a:off x="6317566" y="868845"/>
            <a:ext cx="825601" cy="1023267"/>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7" name="Picture 4" descr="02 Landsat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6206" y="992928"/>
            <a:ext cx="1018372" cy="464343"/>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8" name="Picture 7" descr="study_area_map.jpg"/>
          <p:cNvPicPr>
            <a:picLocks noChangeAspect="1"/>
          </p:cNvPicPr>
          <p:nvPr/>
        </p:nvPicPr>
        <p:blipFill rotWithShape="1">
          <a:blip r:embed="rId7"/>
          <a:srcRect l="29175" t="2360" r="1576" b="2291"/>
          <a:stretch/>
        </p:blipFill>
        <p:spPr>
          <a:xfrm>
            <a:off x="5459157" y="1049235"/>
            <a:ext cx="3532858" cy="3592108"/>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9157" y="4697650"/>
            <a:ext cx="3532858" cy="188023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6817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98648" y="0"/>
            <a:ext cx="3566160" cy="837551"/>
          </a:xfrm>
        </p:spPr>
        <p:txBody>
          <a:bodyPr/>
          <a:lstStyle/>
          <a:p>
            <a:r>
              <a:rPr lang="en-US" dirty="0" smtClean="0"/>
              <a:t>Methodology</a:t>
            </a:r>
            <a:endParaRPr lang="en-US" dirty="0"/>
          </a:p>
        </p:txBody>
      </p:sp>
      <p:pic>
        <p:nvPicPr>
          <p:cNvPr id="5" name="Picture 2" descr="C:\Users\rumseyx4\Desktop\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34" t="1050" b="547"/>
          <a:stretch/>
        </p:blipFill>
        <p:spPr bwMode="auto">
          <a:xfrm>
            <a:off x="185206" y="2043043"/>
            <a:ext cx="2638159" cy="3470314"/>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
        <p:nvSpPr>
          <p:cNvPr id="6" name="TextBox 5"/>
          <p:cNvSpPr txBox="1"/>
          <p:nvPr/>
        </p:nvSpPr>
        <p:spPr>
          <a:xfrm>
            <a:off x="3431635" y="1360856"/>
            <a:ext cx="2478796" cy="461665"/>
          </a:xfrm>
          <a:prstGeom prst="rect">
            <a:avLst/>
          </a:prstGeom>
          <a:noFill/>
        </p:spPr>
        <p:txBody>
          <a:bodyPr wrap="square" rtlCol="0">
            <a:spAutoFit/>
          </a:bodyPr>
          <a:lstStyle/>
          <a:p>
            <a:pPr algn="ctr"/>
            <a:r>
              <a:rPr lang="en-US" sz="2400" b="1" u="sng" dirty="0">
                <a:ln>
                  <a:solidFill>
                    <a:schemeClr val="tx1"/>
                  </a:solidFill>
                </a:ln>
                <a:cs typeface="Century Gothic"/>
              </a:rPr>
              <a:t> </a:t>
            </a:r>
            <a:r>
              <a:rPr lang="en-US" sz="2400" b="1" u="sng" dirty="0" smtClean="0">
                <a:ln>
                  <a:solidFill>
                    <a:schemeClr val="tx1"/>
                  </a:solidFill>
                </a:ln>
                <a:cs typeface="Century Gothic"/>
              </a:rPr>
              <a:t>Step 3</a:t>
            </a:r>
            <a:endParaRPr lang="en-US" sz="2400" b="1" u="sng" dirty="0">
              <a:ln>
                <a:solidFill>
                  <a:schemeClr val="tx1"/>
                </a:solidFill>
              </a:ln>
              <a:latin typeface="Century Gothic" panose="020B0502020202020204" pitchFamily="34" charset="0"/>
            </a:endParaRPr>
          </a:p>
        </p:txBody>
      </p:sp>
      <p:pic>
        <p:nvPicPr>
          <p:cNvPr id="11" name="Picture 2" descr="C:\Users\rumseyx4\Desktop\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179" r="9287" b="19039"/>
          <a:stretch/>
        </p:blipFill>
        <p:spPr bwMode="auto">
          <a:xfrm>
            <a:off x="6518700" y="2043043"/>
            <a:ext cx="2436473" cy="1669641"/>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12" name="Picture 3" descr="C:\Users\rumseyx4\Desktop\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9859"/>
          <a:stretch/>
        </p:blipFill>
        <p:spPr bwMode="auto">
          <a:xfrm>
            <a:off x="6518699" y="3904895"/>
            <a:ext cx="2436473" cy="1608462"/>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
        <p:nvSpPr>
          <p:cNvPr id="13" name="Down Arrow 12"/>
          <p:cNvSpPr/>
          <p:nvPr/>
        </p:nvSpPr>
        <p:spPr>
          <a:xfrm>
            <a:off x="7403335" y="3371161"/>
            <a:ext cx="710250" cy="902389"/>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85206" y="1356719"/>
            <a:ext cx="2638159" cy="461665"/>
          </a:xfrm>
          <a:prstGeom prst="rect">
            <a:avLst/>
          </a:prstGeom>
          <a:noFill/>
        </p:spPr>
        <p:txBody>
          <a:bodyPr wrap="square" rtlCol="0">
            <a:spAutoFit/>
          </a:bodyPr>
          <a:lstStyle/>
          <a:p>
            <a:pPr algn="ctr"/>
            <a:r>
              <a:rPr lang="en-US" sz="2400" b="1" u="sng" dirty="0">
                <a:ln>
                  <a:solidFill>
                    <a:schemeClr val="tx1"/>
                  </a:solidFill>
                </a:ln>
                <a:cs typeface="Century Gothic"/>
              </a:rPr>
              <a:t> </a:t>
            </a:r>
            <a:r>
              <a:rPr lang="en-US" sz="2400" b="1" u="sng" dirty="0" smtClean="0">
                <a:ln>
                  <a:solidFill>
                    <a:schemeClr val="tx1"/>
                  </a:solidFill>
                </a:ln>
                <a:cs typeface="Century Gothic"/>
              </a:rPr>
              <a:t>Step 1 and 2</a:t>
            </a:r>
            <a:endParaRPr lang="en-US" sz="2400" b="1" u="sng" dirty="0">
              <a:ln>
                <a:solidFill>
                  <a:schemeClr val="tx1"/>
                </a:solidFill>
              </a:ln>
              <a:latin typeface="Century Gothic" panose="020B0502020202020204" pitchFamily="34" charset="0"/>
            </a:endParaRPr>
          </a:p>
        </p:txBody>
      </p:sp>
      <p:sp>
        <p:nvSpPr>
          <p:cNvPr id="15" name="TextBox 14"/>
          <p:cNvSpPr txBox="1"/>
          <p:nvPr/>
        </p:nvSpPr>
        <p:spPr>
          <a:xfrm>
            <a:off x="6518699" y="1356720"/>
            <a:ext cx="2436473" cy="461665"/>
          </a:xfrm>
          <a:prstGeom prst="rect">
            <a:avLst/>
          </a:prstGeom>
          <a:noFill/>
        </p:spPr>
        <p:txBody>
          <a:bodyPr wrap="square" rtlCol="0">
            <a:spAutoFit/>
          </a:bodyPr>
          <a:lstStyle/>
          <a:p>
            <a:pPr algn="ctr"/>
            <a:r>
              <a:rPr lang="en-US" sz="2400" b="1" u="sng" dirty="0">
                <a:ln>
                  <a:solidFill>
                    <a:schemeClr val="tx1"/>
                  </a:solidFill>
                </a:ln>
                <a:cs typeface="Century Gothic"/>
              </a:rPr>
              <a:t> </a:t>
            </a:r>
            <a:r>
              <a:rPr lang="en-US" sz="2400" b="1" u="sng" dirty="0" smtClean="0">
                <a:ln>
                  <a:solidFill>
                    <a:schemeClr val="tx1"/>
                  </a:solidFill>
                </a:ln>
                <a:cs typeface="Century Gothic"/>
              </a:rPr>
              <a:t>Step 4</a:t>
            </a:r>
            <a:endParaRPr lang="en-US" sz="2400" b="1" u="sng" dirty="0">
              <a:ln>
                <a:solidFill>
                  <a:schemeClr val="tx1"/>
                </a:solidFill>
              </a:ln>
              <a:latin typeface="Century Gothic" panose="020B0502020202020204" pitchFamily="34" charset="0"/>
            </a:endParaRPr>
          </a:p>
        </p:txBody>
      </p:sp>
      <p:pic>
        <p:nvPicPr>
          <p:cNvPr id="10" name="Picture 9" descr="mosaic.JPG"/>
          <p:cNvPicPr>
            <a:picLocks noChangeAspect="1"/>
          </p:cNvPicPr>
          <p:nvPr/>
        </p:nvPicPr>
        <p:blipFill rotWithShape="1">
          <a:blip r:embed="rId6">
            <a:extLst>
              <a:ext uri="{28A0092B-C50C-407E-A947-70E740481C1C}">
                <a14:useLocalDpi xmlns:a14="http://schemas.microsoft.com/office/drawing/2010/main" val="0"/>
              </a:ext>
            </a:extLst>
          </a:blip>
          <a:srcRect l="9924" t="2201" r="32888"/>
          <a:stretch/>
        </p:blipFill>
        <p:spPr>
          <a:xfrm flipH="1">
            <a:off x="3431635" y="2043043"/>
            <a:ext cx="2478795" cy="3470314"/>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6" name="Right Arrow 15"/>
          <p:cNvSpPr/>
          <p:nvPr/>
        </p:nvSpPr>
        <p:spPr>
          <a:xfrm>
            <a:off x="5912075" y="3470501"/>
            <a:ext cx="606624" cy="5821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2826158" y="3487117"/>
            <a:ext cx="602684" cy="565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8796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02352" y="1356567"/>
            <a:ext cx="8158750" cy="3987173"/>
          </a:xfrm>
        </p:spPr>
        <p:txBody>
          <a:bodyPr/>
          <a:lstStyle/>
          <a:p>
            <a:pPr lvl="0" algn="ctr"/>
            <a:r>
              <a:rPr lang="en-US" b="1" u="sng" spc="120" dirty="0">
                <a:ln>
                  <a:solidFill>
                    <a:schemeClr val="tx1"/>
                  </a:solidFill>
                </a:ln>
                <a:cs typeface="Century Gothic"/>
              </a:rPr>
              <a:t> </a:t>
            </a:r>
            <a:r>
              <a:rPr lang="en-US" b="1" u="sng" spc="120" dirty="0" smtClean="0">
                <a:ln>
                  <a:solidFill>
                    <a:schemeClr val="tx1"/>
                  </a:solidFill>
                </a:ln>
                <a:cs typeface="Century Gothic"/>
              </a:rPr>
              <a:t>Pixel-by-Pixel Compositing Technique</a:t>
            </a:r>
            <a:endParaRPr lang="en-US" b="1" u="sng" spc="120" dirty="0">
              <a:ln>
                <a:solidFill>
                  <a:schemeClr val="tx1"/>
                </a:solidFill>
              </a:ln>
              <a:cs typeface="Century Gothic"/>
            </a:endParaRPr>
          </a:p>
          <a:p>
            <a:pPr algn="ctr"/>
            <a:endParaRPr lang="en-US" dirty="0" smtClean="0"/>
          </a:p>
          <a:p>
            <a:endParaRPr lang="en-US" dirty="0"/>
          </a:p>
        </p:txBody>
      </p:sp>
      <p:sp>
        <p:nvSpPr>
          <p:cNvPr id="3" name="Text Placeholder 2"/>
          <p:cNvSpPr>
            <a:spLocks noGrp="1"/>
          </p:cNvSpPr>
          <p:nvPr>
            <p:ph type="body" sz="quarter" idx="10"/>
          </p:nvPr>
        </p:nvSpPr>
        <p:spPr>
          <a:xfrm>
            <a:off x="2782970" y="0"/>
            <a:ext cx="3566160" cy="837551"/>
          </a:xfrm>
        </p:spPr>
        <p:txBody>
          <a:bodyPr/>
          <a:lstStyle/>
          <a:p>
            <a:r>
              <a:rPr lang="en-US" dirty="0" smtClean="0"/>
              <a:t>Methodology</a:t>
            </a:r>
            <a:endParaRPr lang="en-US" dirty="0"/>
          </a:p>
        </p:txBody>
      </p:sp>
      <p:pic>
        <p:nvPicPr>
          <p:cNvPr id="7" name="image08.jpg" descr="Composite Summary.jpg"/>
          <p:cNvPicPr/>
          <p:nvPr/>
        </p:nvPicPr>
        <p:blipFill>
          <a:blip r:embed="rId3"/>
          <a:srcRect/>
          <a:stretch>
            <a:fillRect/>
          </a:stretch>
        </p:blipFill>
        <p:spPr>
          <a:xfrm>
            <a:off x="983426" y="1947553"/>
            <a:ext cx="7196601" cy="4512624"/>
          </a:xfrm>
          <a:prstGeom prst="rect">
            <a:avLst/>
          </a:prstGeom>
          <a:ln w="28575">
            <a:solidFill>
              <a:schemeClr val="tx1"/>
            </a:solidFill>
            <a:prstDash val="solid"/>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0508" y="2807861"/>
            <a:ext cx="2467899" cy="279200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204"/>
          <a:stretch/>
        </p:blipFill>
        <p:spPr>
          <a:xfrm>
            <a:off x="6556916" y="2807861"/>
            <a:ext cx="2427535" cy="279200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9907"/>
          <a:stretch/>
        </p:blipFill>
        <p:spPr>
          <a:xfrm>
            <a:off x="179001" y="2807861"/>
            <a:ext cx="2188183" cy="1384817"/>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b="11445"/>
          <a:stretch/>
        </p:blipFill>
        <p:spPr>
          <a:xfrm>
            <a:off x="179001" y="4194931"/>
            <a:ext cx="2188183" cy="139183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9" name="Down Arrow 8"/>
          <p:cNvSpPr/>
          <p:nvPr/>
        </p:nvSpPr>
        <p:spPr>
          <a:xfrm>
            <a:off x="983426" y="3865970"/>
            <a:ext cx="466233" cy="657922"/>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37761" y="1316551"/>
            <a:ext cx="7287929" cy="400110"/>
          </a:xfrm>
          <a:prstGeom prst="rect">
            <a:avLst/>
          </a:prstGeom>
        </p:spPr>
        <p:txBody>
          <a:bodyPr wrap="square">
            <a:spAutoFit/>
          </a:bodyPr>
          <a:lstStyle/>
          <a:p>
            <a:pPr lvl="0" algn="ctr"/>
            <a:r>
              <a:rPr lang="en-US" sz="2000" b="1" u="sng" spc="120" dirty="0">
                <a:ln>
                  <a:solidFill>
                    <a:schemeClr val="tx1"/>
                  </a:solidFill>
                </a:ln>
                <a:cs typeface="Century Gothic"/>
              </a:rPr>
              <a:t> </a:t>
            </a:r>
            <a:r>
              <a:rPr lang="en-US" sz="2000" b="1" u="sng" spc="120" dirty="0" smtClean="0">
                <a:ln>
                  <a:solidFill>
                    <a:schemeClr val="tx1"/>
                  </a:solidFill>
                </a:ln>
                <a:cs typeface="Century Gothic"/>
              </a:rPr>
              <a:t>Unsupervised K-means Classification</a:t>
            </a:r>
            <a:endParaRPr lang="en-US" sz="2000" b="1" u="sng" spc="120" dirty="0">
              <a:ln>
                <a:solidFill>
                  <a:schemeClr val="tx1"/>
                </a:solidFill>
              </a:ln>
              <a:cs typeface="Century Gothic"/>
            </a:endParaRPr>
          </a:p>
        </p:txBody>
      </p:sp>
      <p:sp>
        <p:nvSpPr>
          <p:cNvPr id="11" name="Rectangle 10"/>
          <p:cNvSpPr/>
          <p:nvPr/>
        </p:nvSpPr>
        <p:spPr>
          <a:xfrm>
            <a:off x="0" y="2103202"/>
            <a:ext cx="2471054" cy="646331"/>
          </a:xfrm>
          <a:prstGeom prst="rect">
            <a:avLst/>
          </a:prstGeom>
        </p:spPr>
        <p:txBody>
          <a:bodyPr wrap="square">
            <a:spAutoFit/>
          </a:bodyPr>
          <a:lstStyle/>
          <a:p>
            <a:pPr lvl="0" algn="ctr"/>
            <a:r>
              <a:rPr lang="en-US" b="1" u="sng" spc="120" dirty="0" smtClean="0">
                <a:ln>
                  <a:solidFill>
                    <a:schemeClr val="tx1"/>
                  </a:solidFill>
                </a:ln>
                <a:cs typeface="Century Gothic"/>
              </a:rPr>
              <a:t>Compositing Results</a:t>
            </a:r>
            <a:endParaRPr lang="en-US" b="1" u="sng" spc="120" dirty="0">
              <a:ln>
                <a:solidFill>
                  <a:schemeClr val="tx1"/>
                </a:solidFill>
              </a:ln>
              <a:cs typeface="Century Gothic"/>
            </a:endParaRPr>
          </a:p>
        </p:txBody>
      </p:sp>
      <p:sp>
        <p:nvSpPr>
          <p:cNvPr id="12" name="Rectangle 11"/>
          <p:cNvSpPr/>
          <p:nvPr/>
        </p:nvSpPr>
        <p:spPr>
          <a:xfrm>
            <a:off x="3180508" y="1864523"/>
            <a:ext cx="2446626" cy="923330"/>
          </a:xfrm>
          <a:prstGeom prst="rect">
            <a:avLst/>
          </a:prstGeom>
        </p:spPr>
        <p:txBody>
          <a:bodyPr wrap="square">
            <a:spAutoFit/>
          </a:bodyPr>
          <a:lstStyle/>
          <a:p>
            <a:pPr lvl="0" algn="ctr"/>
            <a:r>
              <a:rPr lang="en-US" b="1" u="sng" spc="120" dirty="0" smtClean="0">
                <a:ln>
                  <a:solidFill>
                    <a:schemeClr val="tx1"/>
                  </a:solidFill>
                </a:ln>
                <a:cs typeface="Century Gothic"/>
              </a:rPr>
              <a:t>K-means Unsupervised Classification</a:t>
            </a:r>
            <a:endParaRPr lang="en-US" b="1" u="sng" spc="120" dirty="0">
              <a:ln>
                <a:solidFill>
                  <a:schemeClr val="tx1"/>
                </a:solidFill>
              </a:ln>
              <a:cs typeface="Century Gothic"/>
            </a:endParaRPr>
          </a:p>
        </p:txBody>
      </p:sp>
      <p:sp>
        <p:nvSpPr>
          <p:cNvPr id="13" name="Rectangle 12"/>
          <p:cNvSpPr/>
          <p:nvPr/>
        </p:nvSpPr>
        <p:spPr>
          <a:xfrm>
            <a:off x="6464859" y="2092808"/>
            <a:ext cx="2698595" cy="646331"/>
          </a:xfrm>
          <a:prstGeom prst="rect">
            <a:avLst/>
          </a:prstGeom>
        </p:spPr>
        <p:txBody>
          <a:bodyPr wrap="square">
            <a:spAutoFit/>
          </a:bodyPr>
          <a:lstStyle/>
          <a:p>
            <a:pPr lvl="0" algn="ctr"/>
            <a:r>
              <a:rPr lang="en-US" b="1" u="sng" spc="120" dirty="0" smtClean="0">
                <a:ln>
                  <a:solidFill>
                    <a:schemeClr val="tx1"/>
                  </a:solidFill>
                </a:ln>
                <a:cs typeface="Century Gothic"/>
              </a:rPr>
              <a:t>Overlaid on High Resolution Data</a:t>
            </a:r>
            <a:endParaRPr lang="en-US" b="1" u="sng" spc="120" dirty="0">
              <a:ln>
                <a:solidFill>
                  <a:schemeClr val="tx1"/>
                </a:solidFill>
              </a:ln>
              <a:cs typeface="Century Gothic"/>
            </a:endParaRPr>
          </a:p>
        </p:txBody>
      </p:sp>
    </p:spTree>
    <p:extLst>
      <p:ext uri="{BB962C8B-B14F-4D97-AF65-F5344CB8AC3E}">
        <p14:creationId xmlns:p14="http://schemas.microsoft.com/office/powerpoint/2010/main" val="265721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
                                            <p:txEl>
                                              <p:pRg st="0" end="0"/>
                                            </p:txEl>
                                          </p:spTgt>
                                        </p:tgtEl>
                                      </p:cBhvr>
                                    </p:animEffect>
                                    <p:set>
                                      <p:cBhvr>
                                        <p:cTn id="15" dur="1" fill="hold">
                                          <p:stCondLst>
                                            <p:cond delay="499"/>
                                          </p:stCondLst>
                                        </p:cTn>
                                        <p:tgtEl>
                                          <p:spTgt spid="2">
                                            <p:txEl>
                                              <p:pRg st="0" end="0"/>
                                            </p:txEl>
                                          </p:spTgt>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p"/>
      <p:bldP spid="9" grpId="0" animBg="1"/>
      <p:bldP spid="9" grpId="1" animBg="1"/>
      <p:bldP spid="10" grpId="0"/>
      <p:bldP spid="10" grpId="1"/>
      <p:bldP spid="11" grpId="0"/>
      <p:bldP spid="11" grpId="1"/>
      <p:bldP spid="12" grpId="0"/>
      <p:bldP spid="12" grpId="1"/>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48356" y="1356508"/>
            <a:ext cx="3984977" cy="4804992"/>
          </a:xfrm>
        </p:spPr>
        <p:txBody>
          <a:bodyPr/>
          <a:lstStyle/>
          <a:p>
            <a:endParaRPr lang="en-US" dirty="0" smtClean="0"/>
          </a:p>
          <a:p>
            <a:endParaRPr lang="en-US" dirty="0" smtClean="0"/>
          </a:p>
        </p:txBody>
      </p:sp>
      <p:sp>
        <p:nvSpPr>
          <p:cNvPr id="3" name="Text Placeholder 2"/>
          <p:cNvSpPr>
            <a:spLocks noGrp="1"/>
          </p:cNvSpPr>
          <p:nvPr>
            <p:ph type="body" sz="quarter" idx="10"/>
          </p:nvPr>
        </p:nvSpPr>
        <p:spPr>
          <a:xfrm>
            <a:off x="2804597" y="0"/>
            <a:ext cx="3566160" cy="934828"/>
          </a:xfrm>
        </p:spPr>
        <p:txBody>
          <a:bodyPr/>
          <a:lstStyle/>
          <a:p>
            <a:r>
              <a:rPr lang="en-US" dirty="0" smtClean="0"/>
              <a:t>Methodology</a:t>
            </a:r>
            <a:endParaRPr lang="en-US" dirty="0"/>
          </a:p>
        </p:txBody>
      </p:sp>
      <p:sp>
        <p:nvSpPr>
          <p:cNvPr id="4" name="TextBox 3"/>
          <p:cNvSpPr txBox="1"/>
          <p:nvPr/>
        </p:nvSpPr>
        <p:spPr>
          <a:xfrm>
            <a:off x="-79490" y="1438548"/>
            <a:ext cx="4428781" cy="2913618"/>
          </a:xfrm>
          <a:prstGeom prst="rect">
            <a:avLst/>
          </a:prstGeom>
          <a:noFill/>
        </p:spPr>
        <p:txBody>
          <a:bodyPr wrap="square" rtlCol="0">
            <a:spAutoFit/>
          </a:bodyPr>
          <a:lstStyle/>
          <a:p>
            <a:pPr lvl="0" algn="ctr">
              <a:lnSpc>
                <a:spcPct val="120000"/>
              </a:lnSpc>
              <a:spcBef>
                <a:spcPts val="1000"/>
              </a:spcBef>
              <a:buClr>
                <a:srgbClr val="767171"/>
              </a:buClr>
            </a:pPr>
            <a:r>
              <a:rPr lang="en-US" sz="2400" b="1" u="sng" dirty="0" smtClean="0">
                <a:solidFill>
                  <a:srgbClr val="767171"/>
                </a:solidFill>
              </a:rPr>
              <a:t>Attributes</a:t>
            </a:r>
          </a:p>
          <a:p>
            <a:pPr lvl="0" algn="ctr">
              <a:lnSpc>
                <a:spcPct val="120000"/>
              </a:lnSpc>
              <a:spcBef>
                <a:spcPts val="1000"/>
              </a:spcBef>
              <a:buClr>
                <a:srgbClr val="767171"/>
              </a:buClr>
            </a:pPr>
            <a:endParaRPr lang="en-US" sz="100" b="1" u="sng" dirty="0">
              <a:solidFill>
                <a:srgbClr val="767171"/>
              </a:solidFill>
            </a:endParaRPr>
          </a:p>
          <a:p>
            <a:pPr marL="742950" lvl="1" indent="-285750">
              <a:buClr>
                <a:schemeClr val="tx1"/>
              </a:buClr>
              <a:buFont typeface="Webdings" panose="05030102010509060703" pitchFamily="18" charset="2"/>
              <a:buChar char="4"/>
            </a:pPr>
            <a:r>
              <a:rPr lang="en-US" sz="2000" dirty="0" smtClean="0"/>
              <a:t>Village ID</a:t>
            </a:r>
          </a:p>
          <a:p>
            <a:pPr lvl="1">
              <a:buClr>
                <a:schemeClr val="tx1"/>
              </a:buClr>
            </a:pPr>
            <a:endParaRPr lang="en-US" sz="500" dirty="0" smtClean="0"/>
          </a:p>
          <a:p>
            <a:pPr marL="742950" lvl="1" indent="-285750">
              <a:buClr>
                <a:schemeClr val="tx1"/>
              </a:buClr>
              <a:buFont typeface="Webdings" panose="05030102010509060703" pitchFamily="18" charset="2"/>
              <a:buChar char="4"/>
            </a:pPr>
            <a:r>
              <a:rPr lang="en-US" sz="2000" dirty="0" smtClean="0"/>
              <a:t>Roof area</a:t>
            </a:r>
          </a:p>
          <a:p>
            <a:pPr lvl="1">
              <a:buClr>
                <a:schemeClr val="tx1"/>
              </a:buClr>
            </a:pPr>
            <a:endParaRPr lang="en-US" sz="500" dirty="0" smtClean="0"/>
          </a:p>
          <a:p>
            <a:pPr marL="742950" lvl="1" indent="-285750">
              <a:buClr>
                <a:schemeClr val="tx1"/>
              </a:buClr>
              <a:buFont typeface="Webdings" panose="05030102010509060703" pitchFamily="18" charset="2"/>
              <a:buChar char="4"/>
            </a:pPr>
            <a:r>
              <a:rPr lang="en-US" sz="2000" dirty="0" smtClean="0"/>
              <a:t>Population estimate</a:t>
            </a:r>
          </a:p>
          <a:p>
            <a:pPr lvl="1">
              <a:buClr>
                <a:schemeClr val="tx1"/>
              </a:buClr>
            </a:pPr>
            <a:endParaRPr lang="en-US" sz="500" dirty="0" smtClean="0"/>
          </a:p>
          <a:p>
            <a:pPr marL="742950" lvl="1" indent="-285750">
              <a:buClr>
                <a:schemeClr val="tx1"/>
              </a:buClr>
              <a:buFont typeface="Webdings" panose="05030102010509060703" pitchFamily="18" charset="2"/>
              <a:buChar char="4"/>
            </a:pPr>
            <a:r>
              <a:rPr lang="en-US" sz="2000" dirty="0" smtClean="0"/>
              <a:t>Temporal information</a:t>
            </a:r>
          </a:p>
          <a:p>
            <a:pPr lvl="1">
              <a:buClr>
                <a:schemeClr val="tx1"/>
              </a:buClr>
            </a:pPr>
            <a:endParaRPr lang="en-US" sz="500" dirty="0" smtClean="0"/>
          </a:p>
          <a:p>
            <a:pPr marL="742950" lvl="1" indent="-285750">
              <a:buClr>
                <a:schemeClr val="tx1"/>
              </a:buClr>
              <a:buFont typeface="Webdings" panose="05030102010509060703" pitchFamily="18" charset="2"/>
              <a:buChar char="4"/>
            </a:pPr>
            <a:r>
              <a:rPr lang="en-US" sz="2000" dirty="0" smtClean="0"/>
              <a:t>Sensor information</a:t>
            </a:r>
          </a:p>
          <a:p>
            <a:pPr marL="742950" lvl="1" indent="-285750">
              <a:buClr>
                <a:schemeClr val="tx1"/>
              </a:buClr>
              <a:buFont typeface="Webdings" panose="05030102010509060703" pitchFamily="18" charset="2"/>
              <a:buChar char="4"/>
            </a:pPr>
            <a:endParaRPr lang="en-US" sz="500" dirty="0" smtClean="0"/>
          </a:p>
          <a:p>
            <a:pPr marL="742950" lvl="1" indent="-285750">
              <a:buClr>
                <a:schemeClr val="tx1"/>
              </a:buClr>
              <a:buFont typeface="Webdings" panose="05030102010509060703" pitchFamily="18" charset="2"/>
              <a:buChar char="4"/>
            </a:pPr>
            <a:r>
              <a:rPr lang="en-US" sz="2000" dirty="0" smtClean="0"/>
              <a:t>Abandoned date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12694"/>
            <a:ext cx="9144000" cy="19812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93" r="6180"/>
          <a:stretch/>
        </p:blipFill>
        <p:spPr>
          <a:xfrm>
            <a:off x="4481689" y="1575412"/>
            <a:ext cx="4250691" cy="2776754"/>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7079310" y="3940614"/>
            <a:ext cx="1600856" cy="261610"/>
          </a:xfrm>
          <a:prstGeom prst="rect">
            <a:avLst/>
          </a:prstGeom>
          <a:noFill/>
        </p:spPr>
        <p:txBody>
          <a:bodyPr wrap="square" rtlCol="0">
            <a:spAutoFit/>
          </a:bodyPr>
          <a:lstStyle/>
          <a:p>
            <a:r>
              <a:rPr lang="en-US" sz="1100" dirty="0" smtClean="0">
                <a:solidFill>
                  <a:schemeClr val="bg1"/>
                </a:solidFill>
                <a:latin typeface="Century Gothic"/>
                <a:cs typeface="Century Gothic"/>
              </a:rPr>
              <a:t>Source: </a:t>
            </a:r>
            <a:r>
              <a:rPr lang="en-US" sz="1100" dirty="0" err="1" smtClean="0">
                <a:solidFill>
                  <a:schemeClr val="bg1"/>
                </a:solidFill>
                <a:latin typeface="Century Gothic"/>
                <a:cs typeface="Century Gothic"/>
              </a:rPr>
              <a:t>DigitalGlobe</a:t>
            </a:r>
            <a:endParaRPr lang="en-US" sz="1100" dirty="0">
              <a:solidFill>
                <a:schemeClr val="bg1"/>
              </a:solidFill>
              <a:latin typeface="Century Gothic"/>
              <a:cs typeface="Century Gothic"/>
            </a:endParaRPr>
          </a:p>
        </p:txBody>
      </p:sp>
    </p:spTree>
    <p:extLst>
      <p:ext uri="{BB962C8B-B14F-4D97-AF65-F5344CB8AC3E}">
        <p14:creationId xmlns:p14="http://schemas.microsoft.com/office/powerpoint/2010/main" val="25548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745236" y="309654"/>
            <a:ext cx="7653528" cy="718657"/>
          </a:xfrm>
        </p:spPr>
        <p:txBody>
          <a:bodyPr/>
          <a:lstStyle/>
          <a:p>
            <a:r>
              <a:rPr lang="en-US" sz="4400" dirty="0" smtClean="0"/>
              <a:t>Villages</a:t>
            </a:r>
            <a:endParaRPr lang="en-US" sz="44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446"/>
          <a:stretch/>
        </p:blipFill>
        <p:spPr>
          <a:xfrm>
            <a:off x="4774993" y="1332804"/>
            <a:ext cx="3563650" cy="2415805"/>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698" y="4146302"/>
            <a:ext cx="3668863" cy="227820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5705"/>
          <a:stretch/>
        </p:blipFill>
        <p:spPr>
          <a:xfrm>
            <a:off x="4774993" y="4168034"/>
            <a:ext cx="3563650" cy="2281464"/>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6221892" y="3746192"/>
            <a:ext cx="939072" cy="400110"/>
          </a:xfrm>
          <a:prstGeom prst="rect">
            <a:avLst/>
          </a:prstGeom>
          <a:noFill/>
        </p:spPr>
        <p:txBody>
          <a:bodyPr wrap="square" rtlCol="0">
            <a:spAutoFit/>
          </a:bodyPr>
          <a:lstStyle/>
          <a:p>
            <a:r>
              <a:rPr lang="en-US" sz="2000" b="1" dirty="0" smtClean="0"/>
              <a:t>2010</a:t>
            </a:r>
            <a:endParaRPr lang="en-US" sz="2000" b="1" dirty="0"/>
          </a:p>
        </p:txBody>
      </p:sp>
      <p:sp>
        <p:nvSpPr>
          <p:cNvPr id="12" name="TextBox 11"/>
          <p:cNvSpPr txBox="1"/>
          <p:nvPr/>
        </p:nvSpPr>
        <p:spPr>
          <a:xfrm>
            <a:off x="6221892" y="6431793"/>
            <a:ext cx="939072" cy="400110"/>
          </a:xfrm>
          <a:prstGeom prst="rect">
            <a:avLst/>
          </a:prstGeom>
          <a:noFill/>
        </p:spPr>
        <p:txBody>
          <a:bodyPr wrap="square" rtlCol="0">
            <a:spAutoFit/>
          </a:bodyPr>
          <a:lstStyle/>
          <a:p>
            <a:r>
              <a:rPr lang="en-US" sz="2000" b="1" dirty="0" smtClean="0"/>
              <a:t>2015</a:t>
            </a:r>
            <a:endParaRPr lang="en-US" sz="2000" b="1" dirty="0"/>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698" y="1332803"/>
            <a:ext cx="3684373" cy="241580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2142406" y="3746192"/>
            <a:ext cx="1027765" cy="400110"/>
          </a:xfrm>
          <a:prstGeom prst="rect">
            <a:avLst/>
          </a:prstGeom>
          <a:noFill/>
        </p:spPr>
        <p:txBody>
          <a:bodyPr wrap="square" rtlCol="0">
            <a:spAutoFit/>
          </a:bodyPr>
          <a:lstStyle/>
          <a:p>
            <a:r>
              <a:rPr lang="en-US" sz="2000" b="1" dirty="0" smtClean="0"/>
              <a:t>2009</a:t>
            </a:r>
            <a:endParaRPr lang="en-US" sz="2000" b="1" dirty="0"/>
          </a:p>
        </p:txBody>
      </p:sp>
      <p:sp>
        <p:nvSpPr>
          <p:cNvPr id="15" name="TextBox 14"/>
          <p:cNvSpPr txBox="1"/>
          <p:nvPr/>
        </p:nvSpPr>
        <p:spPr>
          <a:xfrm>
            <a:off x="2142406" y="6409675"/>
            <a:ext cx="862512" cy="400110"/>
          </a:xfrm>
          <a:prstGeom prst="rect">
            <a:avLst/>
          </a:prstGeom>
          <a:noFill/>
        </p:spPr>
        <p:txBody>
          <a:bodyPr wrap="square" rtlCol="0">
            <a:spAutoFit/>
          </a:bodyPr>
          <a:lstStyle/>
          <a:p>
            <a:r>
              <a:rPr lang="en-US" sz="2000" b="1" dirty="0" smtClean="0"/>
              <a:t>2014</a:t>
            </a:r>
            <a:endParaRPr lang="en-US" sz="2000" b="1" dirty="0"/>
          </a:p>
        </p:txBody>
      </p:sp>
    </p:spTree>
    <p:extLst>
      <p:ext uri="{BB962C8B-B14F-4D97-AF65-F5344CB8AC3E}">
        <p14:creationId xmlns:p14="http://schemas.microsoft.com/office/powerpoint/2010/main" val="17090194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4627</TotalTime>
  <Words>1616</Words>
  <Application>Microsoft Office PowerPoint</Application>
  <PresentationFormat>On-screen Show (4:3)</PresentationFormat>
  <Paragraphs>153</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Century Gothic</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Newtoff, Kiersten (GSFC-6104)[DEVELOP]</cp:lastModifiedBy>
  <cp:revision>197</cp:revision>
  <cp:lastPrinted>2015-08-05T20:38:47Z</cp:lastPrinted>
  <dcterms:created xsi:type="dcterms:W3CDTF">2015-08-10T06:28:37Z</dcterms:created>
  <dcterms:modified xsi:type="dcterms:W3CDTF">2015-08-19T20:57:01Z</dcterms:modified>
</cp:coreProperties>
</file>