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notesSlides/notesSlide2.xml" ContentType="application/vnd.openxmlformats-officedocument.presentationml.notesSlide+xml"/>
  <Override PartName="/ppt/comments/comment4.xml" ContentType="application/vnd.openxmlformats-officedocument.presentationml.comments+xml"/>
  <Override PartName="/ppt/notesSlides/notesSlide3.xml" ContentType="application/vnd.openxmlformats-officedocument.presentationml.notesSlide+xml"/>
  <Override PartName="/ppt/comments/comment5.xml" ContentType="application/vnd.openxmlformats-officedocument.presentationml.comments+xml"/>
  <Override PartName="/ppt/notesSlides/notesSlide4.xml" ContentType="application/vnd.openxmlformats-officedocument.presentationml.notesSlide+xml"/>
  <Override PartName="/ppt/comments/comment6.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78" r:id="rId3"/>
    <p:sldId id="279" r:id="rId4"/>
    <p:sldId id="292" r:id="rId5"/>
    <p:sldId id="295" r:id="rId6"/>
    <p:sldId id="291" r:id="rId7"/>
    <p:sldId id="285" r:id="rId8"/>
    <p:sldId id="286" r:id="rId9"/>
    <p:sldId id="294" r:id="rId10"/>
    <p:sldId id="287" r:id="rId11"/>
    <p:sldId id="288" r:id="rId12"/>
    <p:sldId id="289" r:id="rId13"/>
    <p:sldId id="280" r:id="rId14"/>
    <p:sldId id="281" r:id="rId15"/>
    <p:sldId id="282" r:id="rId16"/>
    <p:sldId id="283" r:id="rId17"/>
    <p:sldId id="28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22" clrIdx="0">
    <p:extLst>
      <p:ext uri="{19B8F6BF-5375-455C-9EA6-DF929625EA0E}">
        <p15:presenceInfo xmlns:p15="http://schemas.microsoft.com/office/powerpoint/2012/main" userId="S-1-5-21-330711430-3775241029-4075259233-633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4235" autoAdjust="0"/>
  </p:normalViewPr>
  <p:slideViewPr>
    <p:cSldViewPr snapToGrid="0">
      <p:cViewPr varScale="1">
        <p:scale>
          <a:sx n="95" d="100"/>
          <a:sy n="95" d="100"/>
        </p:scale>
        <p:origin x="1368"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1T14:45:11.290" idx="14">
    <p:pos x="738" y="902"/>
    <p:text>A lot of slides are missing speaker notes, be sure to go through and add those in</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01T14:31:10.723" idx="1">
    <p:pos x="1649" y="73"/>
    <p:text>Delete this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01T14:31:31.687" idx="2">
    <p:pos x="10" y="10"/>
    <p:text>Fill in some of the notes down below. May want to mention what you are highlighting. May consider putting the community concerns first -- up to you, but it might flow better to introduce River Blindness, talk about its eradication, and then talk about where it isn't eradicated.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01T14:33:22" idx="3">
    <p:pos x="3336" y="1437"/>
    <p:text>Go ahead and add this :) You just  need to write "Image Credit:" and the link goes in the notes</p:text>
    <p:extLst>
      <p:ext uri="{C676402C-5697-4E1C-873F-D02D1690AC5C}">
        <p15:threadingInfo xmlns:p15="http://schemas.microsoft.com/office/powerpoint/2012/main" timeZoneBias="240"/>
      </p:ext>
    </p:extLst>
  </p:cm>
  <p:cm authorId="1" dt="2015-07-01T14:43:52.216" idx="12">
    <p:pos x="3336" y="1533"/>
    <p:text>Keep in mind you won't be able to feature people's faces</p:text>
    <p:extLst>
      <p:ext uri="{C676402C-5697-4E1C-873F-D02D1690AC5C}">
        <p15:threadingInfo xmlns:p15="http://schemas.microsoft.com/office/powerpoint/2012/main" timeZoneBias="240">
          <p15:parentCm authorId="1" idx="3"/>
        </p15:threadingInfo>
      </p:ext>
    </p:extLst>
  </p:cm>
  <p:cm authorId="1" dt="2015-07-01T14:34:58.626" idx="6">
    <p:pos x="2852" y="2326"/>
    <p:text>I would move this bullet point to the notes/picture on the next slide since that slide talks abotu populations at risk</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01T14:34:37.275" idx="5">
    <p:pos x="523" y="238"/>
    <p:text>In the notes, for the citation all you need is a link to the image</p:text>
    <p:extLst>
      <p:ext uri="{C676402C-5697-4E1C-873F-D02D1690AC5C}">
        <p15:threadingInfo xmlns:p15="http://schemas.microsoft.com/office/powerpoint/2012/main" timeZoneBias="240"/>
      </p:ext>
    </p:extLst>
  </p:cm>
  <p:cm authorId="1" dt="2015-07-01T14:38:34.361" idx="7">
    <p:pos x="1991" y="2668"/>
    <p:text>This image is busy but definitely helpful. Maybe us Paint to get rid of this "population still at risk" and bellow section, then insert a box with the bullet from the previous slide.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01T14:41:08.973" idx="10">
    <p:pos x="459" y="2706"/>
    <p:text>Get rid of this section, this is pretty much the methodology. The "long term objectives" are your objectives for this project.</p:text>
    <p:extLst>
      <p:ext uri="{C676402C-5697-4E1C-873F-D02D1690AC5C}">
        <p15:threadingInfo xmlns:p15="http://schemas.microsoft.com/office/powerpoint/2012/main" timeZoneBias="240"/>
      </p:ext>
    </p:extLst>
  </p:cm>
  <p:cm authorId="1" dt="2015-07-01T14:43:25.055" idx="11">
    <p:pos x="459" y="2802"/>
    <p:text>To fill outthe empty space, an image of a village would be cool. Like a banner of sorts with the village and then surrounding forest. Etc.</p:text>
    <p:extLst>
      <p:ext uri="{C676402C-5697-4E1C-873F-D02D1690AC5C}">
        <p15:threadingInfo xmlns:p15="http://schemas.microsoft.com/office/powerpoint/2012/main" timeZoneBias="240">
          <p15:parentCm authorId="1" idx="10"/>
        </p15:threadingInfo>
      </p:ext>
    </p:extLst>
  </p:cm>
  <p:cm authorId="1" dt="2015-07-01T14:44:46.586" idx="13">
    <p:pos x="1013" y="1323"/>
    <p:text>get rid of this first objective, the third one ties into it.</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01T14:47:59.760" idx="15">
    <p:pos x="4871" y="618"/>
    <p:text>Be consistent with borders (see the border you used on previous slide)</p:text>
    <p:extLst>
      <p:ext uri="{C676402C-5697-4E1C-873F-D02D1690AC5C}">
        <p15:threadingInfo xmlns:p15="http://schemas.microsoft.com/office/powerpoint/2012/main" timeZoneBias="240"/>
      </p:ext>
    </p:extLst>
  </p:cm>
  <p:cm authorId="1" dt="2015-07-01T14:50:05.125" idx="16">
    <p:pos x="1466" y="1890"/>
    <p:text>Shouldn't be capitalized</p:text>
    <p:extLst>
      <p:ext uri="{C676402C-5697-4E1C-873F-D02D1690AC5C}">
        <p15:threadingInfo xmlns:p15="http://schemas.microsoft.com/office/powerpoint/2012/main" timeZoneBias="240"/>
      </p:ext>
    </p:extLst>
  </p:cm>
  <p:cm authorId="1" dt="2015-07-01T14:50:20.777" idx="17">
    <p:pos x="2111" y="2390"/>
    <p:text>The mosaics utilized all of the sensors</p:text>
    <p:extLst>
      <p:ext uri="{C676402C-5697-4E1C-873F-D02D1690AC5C}">
        <p15:threadingInfo xmlns:p15="http://schemas.microsoft.com/office/powerpoint/2012/main" timeZoneBias="240"/>
      </p:ext>
    </p:extLst>
  </p:cm>
  <p:cm authorId="1" dt="2015-07-01T14:50:44.657" idx="18">
    <p:pos x="10" y="10"/>
    <p:text>Should insert a slide after this talking about what you did when you found a village. Recorded location, took a screenshot, estimated population size based on size/number of huts</p:text>
    <p:extLst>
      <p:ext uri="{C676402C-5697-4E1C-873F-D02D1690AC5C}">
        <p15:threadingInfo xmlns:p15="http://schemas.microsoft.com/office/powerpoint/2012/main" timeZoneBias="240"/>
      </p:ext>
    </p:extLst>
  </p:cm>
  <p:cm authorId="1" dt="2015-07-01T14:53:14.027" idx="20">
    <p:pos x="5037" y="2783"/>
    <p:text>This image should be cited.</p:text>
    <p:extLst>
      <p:ext uri="{C676402C-5697-4E1C-873F-D02D1690AC5C}">
        <p15:threadingInfo xmlns:p15="http://schemas.microsoft.com/office/powerpoint/2012/main" timeZoneBias="240"/>
      </p:ext>
    </p:extLst>
  </p:cm>
  <p:cm authorId="1" dt="2015-07-01T14:54:22.470" idx="21">
    <p:pos x="720" y="3429"/>
    <p:text>A good follow-up slide near the end would be about hand-offs. What is Carter Center going to do next? What is their timeline? Etc.</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7-01T14:52:56.899" idx="19">
    <p:pos x="1339" y="453"/>
    <p:text>Get rid of all these "extra" slides</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7-01T14:55:21.080" idx="22">
    <p:pos x="3776" y="1459"/>
    <p:text>Team pictures here would be nice! Something to fill up all the blank space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Location:</a:t>
            </a:r>
          </a:p>
          <a:p>
            <a:r>
              <a:rPr lang="en-US" b="0" dirty="0" smtClean="0"/>
              <a:t>7 sub regions of the</a:t>
            </a:r>
            <a:r>
              <a:rPr lang="en-US" b="0" baseline="0" dirty="0" smtClean="0"/>
              <a:t> </a:t>
            </a:r>
            <a:r>
              <a:rPr lang="en-US" b="0" dirty="0" smtClean="0"/>
              <a:t>Alto Orinoco </a:t>
            </a:r>
            <a:r>
              <a:rPr lang="en-US" dirty="0" smtClean="0"/>
              <a:t>Municipality</a:t>
            </a:r>
            <a:r>
              <a:rPr lang="en-US" baseline="0" dirty="0" smtClean="0"/>
              <a:t> in</a:t>
            </a:r>
            <a:r>
              <a:rPr lang="en-US" dirty="0" smtClean="0"/>
              <a:t> Venezuela </a:t>
            </a:r>
          </a:p>
          <a:p>
            <a:endParaRPr lang="en-US" dirty="0" smtClean="0"/>
          </a:p>
          <a:p>
            <a:r>
              <a:rPr lang="en-US" b="1" dirty="0" smtClean="0"/>
              <a:t>Area</a:t>
            </a:r>
            <a:r>
              <a:rPr lang="en-US" b="1" baseline="0" dirty="0" smtClean="0"/>
              <a:t> Size:</a:t>
            </a:r>
          </a:p>
          <a:p>
            <a:endParaRPr lang="en-US" b="1" baseline="0" dirty="0" smtClean="0"/>
          </a:p>
          <a:p>
            <a:r>
              <a:rPr lang="en-US" b="1" baseline="0" dirty="0" smtClean="0"/>
              <a:t>Population:</a:t>
            </a:r>
            <a:endParaRPr lang="en-US" b="1" dirty="0" smtClean="0"/>
          </a:p>
          <a:p>
            <a:endParaRPr lang="en-US" b="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28720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16396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commonly known as river blindness, is a treatable disease caused by the vector-borne parasite </a:t>
            </a:r>
            <a:r>
              <a:rPr lang="en-US" sz="1200" i="1" kern="1200" dirty="0" err="1" smtClean="0">
                <a:solidFill>
                  <a:schemeClr val="tx1"/>
                </a:solidFill>
                <a:effectLst/>
                <a:latin typeface="+mn-lt"/>
                <a:ea typeface="+mn-ea"/>
                <a:cs typeface="+mn-cs"/>
              </a:rPr>
              <a:t>Onchocerca</a:t>
            </a:r>
            <a:r>
              <a:rPr lang="en-US" sz="1200" i="1" kern="1200" dirty="0" smtClean="0">
                <a:solidFill>
                  <a:schemeClr val="tx1"/>
                </a:solidFill>
                <a:effectLst/>
                <a:latin typeface="+mn-lt"/>
                <a:ea typeface="+mn-ea"/>
                <a:cs typeface="+mn-cs"/>
              </a:rPr>
              <a:t> volvulus</a:t>
            </a:r>
            <a:r>
              <a:rPr lang="en-US" sz="1200" kern="1200" dirty="0" smtClean="0">
                <a:solidFill>
                  <a:schemeClr val="tx1"/>
                </a:solidFill>
                <a:effectLst/>
                <a:latin typeface="+mn-lt"/>
                <a:ea typeface="+mn-ea"/>
                <a:cs typeface="+mn-cs"/>
              </a:rPr>
              <a:t>. This parasite is transmitted through bites of infected blackflies from the genus </a:t>
            </a:r>
            <a:r>
              <a:rPr lang="en-US" sz="1200" i="1" kern="1200" dirty="0" err="1" smtClean="0">
                <a:solidFill>
                  <a:schemeClr val="tx1"/>
                </a:solidFill>
                <a:effectLst/>
                <a:latin typeface="+mn-lt"/>
                <a:ea typeface="+mn-ea"/>
                <a:cs typeface="+mn-cs"/>
              </a:rPr>
              <a:t>Simulium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(Pan American Health Organization, 2014). Once inside the human host, </a:t>
            </a:r>
            <a:r>
              <a:rPr lang="en-US" sz="1200" i="1" kern="1200" dirty="0" smtClean="0">
                <a:solidFill>
                  <a:schemeClr val="tx1"/>
                </a:solidFill>
                <a:effectLst/>
                <a:latin typeface="+mn-lt"/>
                <a:ea typeface="+mn-ea"/>
                <a:cs typeface="+mn-cs"/>
              </a:rPr>
              <a:t>O. volvulus</a:t>
            </a:r>
            <a:r>
              <a:rPr lang="en-US" sz="1200" kern="1200" dirty="0" smtClean="0">
                <a:solidFill>
                  <a:schemeClr val="tx1"/>
                </a:solidFill>
                <a:effectLst/>
                <a:latin typeface="+mn-lt"/>
                <a:ea typeface="+mn-ea"/>
                <a:cs typeface="+mn-cs"/>
              </a:rPr>
              <a:t> migrates to the skin, various organs, and eyes. As the larvae migrate to the skin and die, they cause debilitating itching, rashes, and skin discoloration (World Health Organization [WHO], 2015). This intense itching has been known to drive people to injure themselves to obtain relief and in some cases even commit suicide (Landau, 2013). </a:t>
            </a: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also has other ill effects, such as elephantiasis type disfigurement, glandular inflammation, “hanging groin”, visual impairment, and eventually complete blindness (Centers for Disease Control and Prevention, 2013). The majority of symptoms diminishes a person's quality of life and reinforces the cycle of poverty in already poverty stricken communities.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9829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Carter Center…. Citation to be added later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23735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73377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4067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Will include summary of methodology in paper when corrections come back</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409413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p>
          <a:p>
            <a:endParaRPr lang="en-US" dirty="0" smtClean="0"/>
          </a:p>
          <a:p>
            <a:r>
              <a:rPr lang="en-US" dirty="0" smtClean="0"/>
              <a:t>Insert</a:t>
            </a:r>
            <a:r>
              <a:rPr lang="en-US" baseline="0" dirty="0" smtClean="0"/>
              <a:t> Amanda’s images of how the cloud free composite was created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5114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47790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152331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comments" Target="../comments/commen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Alto Orinoco Health &amp; Air Quality </a:t>
            </a:r>
            <a:endParaRPr lang="en-US" dirty="0"/>
          </a:p>
        </p:txBody>
      </p:sp>
      <p:sp>
        <p:nvSpPr>
          <p:cNvPr id="3" name="Text Placeholder 2"/>
          <p:cNvSpPr>
            <a:spLocks noGrp="1"/>
          </p:cNvSpPr>
          <p:nvPr>
            <p:ph type="body" sz="quarter" idx="11"/>
          </p:nvPr>
        </p:nvSpPr>
        <p:spPr/>
        <p:txBody>
          <a:bodyPr/>
          <a:lstStyle/>
          <a:p>
            <a:r>
              <a:rPr lang="en-US" dirty="0" smtClean="0"/>
              <a:t>Amanda Rumsey</a:t>
            </a:r>
            <a:endParaRPr lang="en-US" dirty="0"/>
          </a:p>
        </p:txBody>
      </p:sp>
      <p:sp>
        <p:nvSpPr>
          <p:cNvPr id="4" name="Text Placeholder 3"/>
          <p:cNvSpPr>
            <a:spLocks noGrp="1"/>
          </p:cNvSpPr>
          <p:nvPr>
            <p:ph type="body" sz="quarter" idx="12"/>
          </p:nvPr>
        </p:nvSpPr>
        <p:spPr/>
        <p:txBody>
          <a:bodyPr/>
          <a:lstStyle/>
          <a:p>
            <a:r>
              <a:rPr lang="en-US" dirty="0" smtClean="0"/>
              <a:t>Kyle </a:t>
            </a:r>
            <a:r>
              <a:rPr lang="en-US" dirty="0" err="1" smtClean="0"/>
              <a:t>Sowder</a:t>
            </a:r>
            <a:endParaRPr lang="en-US" dirty="0"/>
          </a:p>
        </p:txBody>
      </p:sp>
      <p:sp>
        <p:nvSpPr>
          <p:cNvPr id="5" name="Text Placeholder 4"/>
          <p:cNvSpPr>
            <a:spLocks noGrp="1"/>
          </p:cNvSpPr>
          <p:nvPr>
            <p:ph type="body" sz="quarter" idx="13"/>
          </p:nvPr>
        </p:nvSpPr>
        <p:spPr/>
        <p:txBody>
          <a:bodyPr/>
          <a:lstStyle/>
          <a:p>
            <a:r>
              <a:rPr lang="en-US" dirty="0" smtClean="0"/>
              <a:t>Timothy Larson</a:t>
            </a:r>
            <a:endParaRPr lang="en-US" dirty="0"/>
          </a:p>
        </p:txBody>
      </p:sp>
      <p:sp>
        <p:nvSpPr>
          <p:cNvPr id="6" name="Text Placeholder 5"/>
          <p:cNvSpPr>
            <a:spLocks noGrp="1"/>
          </p:cNvSpPr>
          <p:nvPr>
            <p:ph type="body" sz="quarter" idx="14"/>
          </p:nvPr>
        </p:nvSpPr>
        <p:spPr/>
        <p:txBody>
          <a:bodyPr/>
          <a:lstStyle/>
          <a:p>
            <a:r>
              <a:rPr lang="en-US" dirty="0" err="1" smtClean="0"/>
              <a:t>Rajkishan</a:t>
            </a:r>
            <a:r>
              <a:rPr lang="en-US" dirty="0" smtClean="0"/>
              <a:t> </a:t>
            </a:r>
            <a:r>
              <a:rPr lang="en-US" dirty="0" err="1" smtClean="0"/>
              <a:t>Rajappan</a:t>
            </a:r>
            <a:endParaRPr lang="en-US" dirty="0"/>
          </a:p>
        </p:txBody>
      </p:sp>
      <p:sp>
        <p:nvSpPr>
          <p:cNvPr id="7" name="Text Placeholder 6"/>
          <p:cNvSpPr>
            <a:spLocks noGrp="1"/>
          </p:cNvSpPr>
          <p:nvPr>
            <p:ph type="body" sz="quarter" idx="15"/>
          </p:nvPr>
        </p:nvSpPr>
        <p:spPr/>
        <p:txBody>
          <a:bodyPr/>
          <a:lstStyle/>
          <a:p>
            <a:r>
              <a:rPr lang="en-US" dirty="0" smtClean="0"/>
              <a:t>Annabel White</a:t>
            </a:r>
            <a:endParaRPr lang="en-US" dirty="0"/>
          </a:p>
        </p:txBody>
      </p:sp>
      <p:sp>
        <p:nvSpPr>
          <p:cNvPr id="8" name="Text Placeholder 7"/>
          <p:cNvSpPr>
            <a:spLocks noGrp="1"/>
          </p:cNvSpPr>
          <p:nvPr>
            <p:ph type="body" sz="quarter" idx="16"/>
          </p:nvPr>
        </p:nvSpPr>
        <p:spPr/>
        <p:txBody>
          <a:bodyPr/>
          <a:lstStyle/>
          <a:p>
            <a:r>
              <a:rPr lang="en-US" dirty="0" smtClean="0"/>
              <a:t>Zachary Tate</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a:t>Utilizing NASA Earth Observations to </a:t>
            </a:r>
            <a:r>
              <a:rPr lang="en-US" dirty="0" smtClean="0"/>
              <a:t>Locate </a:t>
            </a:r>
            <a:r>
              <a:rPr lang="en-US" dirty="0"/>
              <a:t>Remote Yanomami Villages in the Alto Orinoco Municipality for Targeted Eradication of River Blindness Disease</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dirty="0" smtClean="0"/>
              <a:t>None yet </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Data Analysis: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2783890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smtClean="0"/>
              <a:t>Put them here!</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Results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44352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204633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Jim Tucker, GSFC</a:t>
            </a:r>
          </a:p>
          <a:p>
            <a:r>
              <a:rPr lang="en-US" dirty="0"/>
              <a:t>Dr. John Bolten, GSFC</a:t>
            </a:r>
          </a:p>
          <a:p>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a:t>Dr. Frank Richards, The Carter Center</a:t>
            </a:r>
          </a:p>
          <a:p>
            <a:r>
              <a:rPr lang="en-US" dirty="0"/>
              <a:t>Lindsay </a:t>
            </a:r>
            <a:r>
              <a:rPr lang="en-US" dirty="0" err="1"/>
              <a:t>Rakers</a:t>
            </a:r>
            <a:r>
              <a:rPr lang="en-US" dirty="0"/>
              <a:t>, The Carter Center</a:t>
            </a:r>
          </a:p>
          <a:p>
            <a:endParaRPr lang="en-US" dirty="0"/>
          </a:p>
        </p:txBody>
      </p:sp>
      <p:sp>
        <p:nvSpPr>
          <p:cNvPr id="4" name="Text Placeholder 3"/>
          <p:cNvSpPr>
            <a:spLocks noGrp="1"/>
          </p:cNvSpPr>
          <p:nvPr>
            <p:ph type="body" sz="quarter" idx="12"/>
          </p:nvPr>
        </p:nvSpPr>
        <p:spPr>
          <a:xfrm>
            <a:off x="571207" y="4643769"/>
            <a:ext cx="8051582" cy="704088"/>
          </a:xfrm>
        </p:spPr>
        <p:txBody>
          <a:bodyPr/>
          <a:lstStyle/>
          <a:p>
            <a:r>
              <a:rPr lang="en-US" dirty="0"/>
              <a:t>Katie </a:t>
            </a:r>
            <a:r>
              <a:rPr lang="en-US" dirty="0" err="1"/>
              <a:t>Melocik</a:t>
            </a:r>
            <a:r>
              <a:rPr lang="en-US" dirty="0"/>
              <a:t>,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7987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3" y="1014213"/>
            <a:ext cx="7749702" cy="5453878"/>
          </a:xfrm>
          <a:prstGeom prst="rect">
            <a:avLst/>
          </a:prstGeom>
        </p:spPr>
      </p:pic>
      <p:pic>
        <p:nvPicPr>
          <p:cNvPr id="11" name="Picture 10"/>
          <p:cNvPicPr>
            <a:picLocks noChangeAspect="1"/>
          </p:cNvPicPr>
          <p:nvPr/>
        </p:nvPicPr>
        <p:blipFill>
          <a:blip r:embed="rId4"/>
          <a:stretch>
            <a:fillRect/>
          </a:stretch>
        </p:blipFill>
        <p:spPr>
          <a:xfrm>
            <a:off x="2730715" y="210720"/>
            <a:ext cx="3779848" cy="1066892"/>
          </a:xfrm>
          <a:prstGeom prst="rect">
            <a:avLst/>
          </a:prstGeom>
        </p:spPr>
      </p:pic>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8044" y="1147508"/>
            <a:ext cx="5113867" cy="4299147"/>
          </a:xfrm>
        </p:spPr>
        <p:txBody>
          <a:bodyPr>
            <a:normAutofit/>
          </a:bodyPr>
          <a:lstStyle/>
          <a:p>
            <a:pPr marL="342900" indent="-342900">
              <a:buFont typeface="Arial" panose="020B0604020202020204" pitchFamily="34" charset="0"/>
              <a:buChar char="•"/>
            </a:pPr>
            <a:r>
              <a:rPr lang="en-US" sz="2200" dirty="0" smtClean="0"/>
              <a:t>What is </a:t>
            </a:r>
            <a:r>
              <a:rPr lang="en-US" sz="2200" dirty="0" err="1" smtClean="0"/>
              <a:t>Onchocerciasis</a:t>
            </a:r>
            <a:r>
              <a:rPr lang="en-US" sz="2200" dirty="0" smtClean="0"/>
              <a:t> (River Blindness Disease)?</a:t>
            </a:r>
          </a:p>
          <a:p>
            <a:pPr marL="1028700" lvl="1" indent="-342900"/>
            <a:r>
              <a:rPr lang="en-US" sz="1800" dirty="0" smtClean="0"/>
              <a:t>Caused by </a:t>
            </a:r>
            <a:r>
              <a:rPr lang="en-US" sz="1800" dirty="0" err="1" smtClean="0"/>
              <a:t>Onchocera</a:t>
            </a:r>
            <a:r>
              <a:rPr lang="en-US" sz="1800" dirty="0" smtClean="0"/>
              <a:t> volvulus</a:t>
            </a:r>
          </a:p>
          <a:p>
            <a:pPr marL="1028700" lvl="1" indent="-342900"/>
            <a:r>
              <a:rPr lang="en-US" sz="1800" dirty="0" smtClean="0"/>
              <a:t>Transmitted through blackfly bite</a:t>
            </a:r>
          </a:p>
          <a:p>
            <a:pPr marL="1028700" lvl="1" indent="-342900"/>
            <a:r>
              <a:rPr lang="en-US" sz="1800" dirty="0" smtClean="0"/>
              <a:t>Symptoms include </a:t>
            </a:r>
            <a:r>
              <a:rPr lang="en-US" sz="1800" dirty="0"/>
              <a:t>r</a:t>
            </a:r>
            <a:r>
              <a:rPr lang="en-US" sz="1800" dirty="0" smtClean="0"/>
              <a:t>ash, </a:t>
            </a:r>
            <a:r>
              <a:rPr lang="en-US" sz="1800" dirty="0"/>
              <a:t>s</a:t>
            </a:r>
            <a:r>
              <a:rPr lang="en-US" sz="1800" dirty="0" smtClean="0"/>
              <a:t>kin discoloration, visual </a:t>
            </a:r>
            <a:r>
              <a:rPr lang="en-US" sz="1800" dirty="0"/>
              <a:t>i</a:t>
            </a:r>
            <a:r>
              <a:rPr lang="en-US" sz="1800" dirty="0" smtClean="0"/>
              <a:t>mpairment and blindness</a:t>
            </a:r>
          </a:p>
          <a:p>
            <a:pPr marL="1485900" lvl="2" indent="-342900"/>
            <a:endParaRPr lang="en-US" sz="1100" dirty="0" smtClean="0"/>
          </a:p>
          <a:p>
            <a:pPr lvl="2" indent="0">
              <a:buNone/>
            </a:pPr>
            <a:endParaRPr lang="en-US" sz="1100" dirty="0" smtClean="0"/>
          </a:p>
          <a:p>
            <a:pPr marL="342900" indent="-342900">
              <a:buFont typeface="Arial" panose="020B0604020202020204" pitchFamily="34" charset="0"/>
              <a:buChar char="•"/>
            </a:pPr>
            <a:r>
              <a:rPr lang="en-US" sz="2200" dirty="0" smtClean="0"/>
              <a:t>Who is at Risk in the Region?</a:t>
            </a:r>
          </a:p>
          <a:p>
            <a:pPr marL="1028700" lvl="1" indent="-342900"/>
            <a:r>
              <a:rPr lang="en-US" sz="1800" dirty="0" smtClean="0"/>
              <a:t>122,282 people are at risk</a:t>
            </a:r>
          </a:p>
          <a:p>
            <a:pPr marL="1028700" lvl="1" indent="-342900"/>
            <a:r>
              <a:rPr lang="en-US" sz="1800" dirty="0" smtClean="0"/>
              <a:t>20,500 people currently need treatment</a:t>
            </a:r>
          </a:p>
          <a:p>
            <a:endParaRPr lang="en-US" sz="2400" dirty="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
        <p:nvSpPr>
          <p:cNvPr id="3" name="Text Placeholder 2"/>
          <p:cNvSpPr>
            <a:spLocks noGrp="1"/>
          </p:cNvSpPr>
          <p:nvPr>
            <p:ph type="body" sz="quarter" idx="10"/>
          </p:nvPr>
        </p:nvSpPr>
        <p:spPr>
          <a:xfrm>
            <a:off x="1603925" y="271108"/>
            <a:ext cx="5914417" cy="797669"/>
          </a:xfrm>
        </p:spPr>
        <p:txBody>
          <a:bodyPr>
            <a:noAutofit/>
          </a:bodyPr>
          <a:lstStyle/>
          <a:p>
            <a:r>
              <a:rPr lang="en-US" dirty="0" smtClean="0"/>
              <a:t>Community Concerns</a:t>
            </a:r>
            <a:endParaRPr lang="en-US" dirty="0"/>
          </a:p>
        </p:txBody>
      </p:sp>
      <p:sp>
        <p:nvSpPr>
          <p:cNvPr id="7" name="TextBox 6"/>
          <p:cNvSpPr txBox="1"/>
          <p:nvPr/>
        </p:nvSpPr>
        <p:spPr>
          <a:xfrm>
            <a:off x="158044" y="5446655"/>
            <a:ext cx="8895643" cy="126188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Why Is Eradication Important?</a:t>
            </a:r>
          </a:p>
          <a:p>
            <a:pPr marL="800100" lvl="1" indent="-342900">
              <a:buFont typeface="Arial" panose="020B0604020202020204" pitchFamily="34" charset="0"/>
              <a:buChar char="•"/>
            </a:pPr>
            <a:r>
              <a:rPr lang="en-US" dirty="0" smtClean="0"/>
              <a:t>Disease </a:t>
            </a:r>
            <a:r>
              <a:rPr lang="en-US" dirty="0"/>
              <a:t>reinforces poverty cycle by impacting quality of life, </a:t>
            </a:r>
            <a:r>
              <a:rPr lang="en-US" dirty="0" smtClean="0"/>
              <a:t>ability </a:t>
            </a:r>
            <a:r>
              <a:rPr lang="en-US" dirty="0"/>
              <a:t>to work, and ability to visually learn survival skills and cultural practices </a:t>
            </a:r>
          </a:p>
          <a:p>
            <a:endParaRPr lang="en-US" dirty="0"/>
          </a:p>
        </p:txBody>
      </p:sp>
      <p:sp>
        <p:nvSpPr>
          <p:cNvPr id="8" name="TextBox 7"/>
          <p:cNvSpPr txBox="1"/>
          <p:nvPr/>
        </p:nvSpPr>
        <p:spPr>
          <a:xfrm>
            <a:off x="5147733" y="1147508"/>
            <a:ext cx="3623734"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Creative Commons Image of River Blindness Disease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91088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42091" y="0"/>
            <a:ext cx="5914417" cy="797669"/>
          </a:xfrm>
        </p:spPr>
        <p:txBody>
          <a:bodyPr>
            <a:noAutofit/>
          </a:bodyPr>
          <a:lstStyle/>
          <a:p>
            <a:r>
              <a:rPr lang="en-US" dirty="0" smtClean="0"/>
              <a:t>Community Concerns</a:t>
            </a:r>
            <a:endParaRPr lang="en-US" dirty="0"/>
          </a:p>
        </p:txBody>
      </p:sp>
      <p:pic>
        <p:nvPicPr>
          <p:cNvPr id="6" name="image05.png" descr="\\Developserver\2015\Summer2015\YanomamiHealth\Other\onchocerciasis_areas.PNG"/>
          <p:cNvPicPr/>
          <p:nvPr/>
        </p:nvPicPr>
        <p:blipFill>
          <a:blip r:embed="rId3"/>
          <a:srcRect/>
          <a:stretch>
            <a:fillRect/>
          </a:stretch>
        </p:blipFill>
        <p:spPr>
          <a:xfrm>
            <a:off x="474135" y="925690"/>
            <a:ext cx="8043368" cy="5294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5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3217" y="1275645"/>
            <a:ext cx="8812739" cy="2822222"/>
          </a:xfrm>
        </p:spPr>
        <p:style>
          <a:lnRef idx="2">
            <a:schemeClr val="dk1"/>
          </a:lnRef>
          <a:fillRef idx="1">
            <a:schemeClr val="lt1"/>
          </a:fillRef>
          <a:effectRef idx="0">
            <a:schemeClr val="dk1"/>
          </a:effectRef>
          <a:fontRef idx="minor">
            <a:schemeClr val="dk1"/>
          </a:fontRef>
        </p:style>
        <p:txBody>
          <a:bodyPr>
            <a:normAutofit/>
          </a:bodyPr>
          <a:lstStyle/>
          <a:p>
            <a:pPr algn="ctr"/>
            <a:r>
              <a:rPr lang="en-US" sz="2800" b="1" u="sng" dirty="0" smtClean="0"/>
              <a:t>Long Term Objectives</a:t>
            </a:r>
          </a:p>
          <a:p>
            <a:pPr marL="342900" indent="-342900">
              <a:buFont typeface="Arial" panose="020B0604020202020204" pitchFamily="34" charset="0"/>
              <a:buChar char="•"/>
            </a:pPr>
            <a:r>
              <a:rPr lang="en-US" dirty="0" smtClean="0"/>
              <a:t>Support </a:t>
            </a:r>
            <a:r>
              <a:rPr lang="en-US" dirty="0"/>
              <a:t>t</a:t>
            </a:r>
            <a:r>
              <a:rPr lang="en-US" dirty="0" smtClean="0"/>
              <a:t>he Carter Center in their efforts </a:t>
            </a:r>
            <a:r>
              <a:rPr lang="en-US" dirty="0"/>
              <a:t>t</a:t>
            </a:r>
            <a:r>
              <a:rPr lang="en-US" dirty="0" smtClean="0"/>
              <a:t>o </a:t>
            </a:r>
            <a:r>
              <a:rPr lang="en-US" dirty="0"/>
              <a:t>e</a:t>
            </a:r>
            <a:r>
              <a:rPr lang="en-US" dirty="0" smtClean="0"/>
              <a:t>liminate River Blindness Disease</a:t>
            </a:r>
          </a:p>
          <a:p>
            <a:pPr marL="342900" indent="-342900">
              <a:buFont typeface="Arial" panose="020B0604020202020204" pitchFamily="34" charset="0"/>
              <a:buChar char="•"/>
            </a:pPr>
            <a:r>
              <a:rPr lang="en-US" dirty="0" smtClean="0"/>
              <a:t>Use NASA Earth Observations and Digital Globe data to locate remote Yanomami villages in densely forested areas</a:t>
            </a:r>
          </a:p>
          <a:p>
            <a:pPr marL="342900" indent="-342900">
              <a:buFont typeface="Arial" panose="020B0604020202020204" pitchFamily="34" charset="0"/>
              <a:buChar char="•"/>
            </a:pPr>
            <a:r>
              <a:rPr lang="en-US" dirty="0" smtClean="0"/>
              <a:t>Convey locations and physical characteristics of villages to the Carter Center so that they can provide medical treatment</a:t>
            </a:r>
          </a:p>
        </p:txBody>
      </p:sp>
      <p:sp>
        <p:nvSpPr>
          <p:cNvPr id="3" name="Text Placeholder 2"/>
          <p:cNvSpPr>
            <a:spLocks noGrp="1"/>
          </p:cNvSpPr>
          <p:nvPr>
            <p:ph type="body" sz="quarter" idx="10"/>
          </p:nvPr>
        </p:nvSpPr>
        <p:spPr>
          <a:xfrm>
            <a:off x="2813157" y="372534"/>
            <a:ext cx="3532858" cy="676701"/>
          </a:xfrm>
        </p:spPr>
        <p:txBody>
          <a:bodyPr/>
          <a:lstStyle/>
          <a:p>
            <a:pPr algn="ctr"/>
            <a:r>
              <a:rPr lang="en-US" dirty="0" smtClean="0"/>
              <a:t>Objectives</a:t>
            </a:r>
            <a:endParaRPr lang="en-US" dirty="0"/>
          </a:p>
        </p:txBody>
      </p:sp>
      <p:sp>
        <p:nvSpPr>
          <p:cNvPr id="6" name="TextBox 5"/>
          <p:cNvSpPr txBox="1"/>
          <p:nvPr/>
        </p:nvSpPr>
        <p:spPr>
          <a:xfrm>
            <a:off x="173217" y="4324277"/>
            <a:ext cx="881273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Short Term Objectives</a:t>
            </a:r>
          </a:p>
          <a:p>
            <a:pPr marL="342900" indent="-342900">
              <a:buAutoNum type="arabicPeriod"/>
            </a:pPr>
            <a:r>
              <a:rPr lang="en-US" sz="2000" dirty="0" smtClean="0"/>
              <a:t>Develop Cloud-Free Landsat 8 Composite for the Study Area</a:t>
            </a:r>
          </a:p>
          <a:p>
            <a:pPr marL="342900" indent="-342900">
              <a:buAutoNum type="arabicPeriod"/>
            </a:pPr>
            <a:r>
              <a:rPr lang="en-US" sz="2000" dirty="0" smtClean="0"/>
              <a:t>Perform Unsupervised Classification on Landsat 8 Composite </a:t>
            </a:r>
          </a:p>
          <a:p>
            <a:pPr marL="342900" indent="-342900">
              <a:buAutoNum type="arabicPeriod"/>
            </a:pPr>
            <a:r>
              <a:rPr lang="en-US" sz="2000" dirty="0" smtClean="0"/>
              <a:t>Analyze High Resolution Digital Globe Imagery to Identify Yanomami Villages</a:t>
            </a:r>
          </a:p>
          <a:p>
            <a:pPr marL="342900" indent="-342900">
              <a:buAutoNum type="arabicPeriod"/>
            </a:pPr>
            <a:r>
              <a:rPr lang="en-US" sz="2000" dirty="0" smtClean="0"/>
              <a:t>Create geospatial database detailing locational and physical characteristics of villages</a:t>
            </a:r>
          </a:p>
        </p:txBody>
      </p:sp>
    </p:spTree>
    <p:extLst>
      <p:ext uri="{BB962C8B-B14F-4D97-AF65-F5344CB8AC3E}">
        <p14:creationId xmlns:p14="http://schemas.microsoft.com/office/powerpoint/2010/main" val="276817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58850" y="1532241"/>
            <a:ext cx="3593592" cy="4038826"/>
          </a:xfrm>
        </p:spPr>
        <p:txBody>
          <a:bodyPr/>
          <a:lstStyle/>
          <a:p>
            <a:r>
              <a:rPr lang="en-US" b="1" dirty="0" smtClean="0"/>
              <a:t>NASA Earth Satellites</a:t>
            </a:r>
          </a:p>
          <a:p>
            <a:pPr marL="342900" indent="-342900">
              <a:buFont typeface="Arial" panose="020B0604020202020204" pitchFamily="34" charset="0"/>
              <a:buChar char="•"/>
            </a:pPr>
            <a:r>
              <a:rPr lang="en-US" b="1" dirty="0" smtClean="0"/>
              <a:t>LANDSAT 8, OLI and TIRS</a:t>
            </a:r>
          </a:p>
          <a:p>
            <a:endParaRPr lang="en-US" b="1" dirty="0"/>
          </a:p>
          <a:p>
            <a:r>
              <a:rPr lang="en-US" b="1" dirty="0" smtClean="0"/>
              <a:t>Digital Globe Satellites</a:t>
            </a:r>
          </a:p>
          <a:p>
            <a:pPr marL="342900" indent="-342900">
              <a:buFont typeface="Arial" panose="020B0604020202020204" pitchFamily="34" charset="0"/>
              <a:buChar char="•"/>
            </a:pPr>
            <a:r>
              <a:rPr lang="en-US" b="1" dirty="0" smtClean="0"/>
              <a:t>Worldview 1,2,3</a:t>
            </a:r>
          </a:p>
          <a:p>
            <a:pPr marL="342900" indent="-342900">
              <a:buFont typeface="Arial" panose="020B0604020202020204" pitchFamily="34" charset="0"/>
              <a:buChar char="•"/>
            </a:pPr>
            <a:r>
              <a:rPr lang="en-US" b="1" dirty="0" smtClean="0"/>
              <a:t>IKONOS</a:t>
            </a:r>
          </a:p>
          <a:p>
            <a:pPr marL="342900" indent="-342900">
              <a:buFont typeface="Arial" panose="020B0604020202020204" pitchFamily="34" charset="0"/>
              <a:buChar char="•"/>
            </a:pPr>
            <a:r>
              <a:rPr lang="en-US" b="1" dirty="0" err="1" smtClean="0"/>
              <a:t>GeoEye</a:t>
            </a:r>
            <a:r>
              <a:rPr lang="en-US" b="1" dirty="0" smtClean="0"/>
              <a:t> 1,2</a:t>
            </a:r>
          </a:p>
          <a:p>
            <a:pPr marL="342900" indent="-342900">
              <a:buFont typeface="Arial" panose="020B0604020202020204" pitchFamily="34" charset="0"/>
              <a:buChar char="•"/>
            </a:pPr>
            <a:r>
              <a:rPr lang="en-US" b="1" dirty="0" err="1" smtClean="0"/>
              <a:t>QuickBird</a:t>
            </a:r>
            <a:endParaRPr lang="en-US" b="1" dirty="0" smtClean="0"/>
          </a:p>
          <a:p>
            <a:endParaRPr lang="en-US" dirty="0" smtClean="0"/>
          </a:p>
        </p:txBody>
      </p:sp>
      <p:sp>
        <p:nvSpPr>
          <p:cNvPr id="3" name="Text Placeholder 2"/>
          <p:cNvSpPr>
            <a:spLocks noGrp="1"/>
          </p:cNvSpPr>
          <p:nvPr>
            <p:ph type="body" sz="quarter" idx="10"/>
          </p:nvPr>
        </p:nvSpPr>
        <p:spPr>
          <a:xfrm>
            <a:off x="5200804" y="114301"/>
            <a:ext cx="3566160" cy="1325880"/>
          </a:xfrm>
        </p:spPr>
        <p:txBody>
          <a:bodyPr/>
          <a:lstStyle/>
          <a:p>
            <a:r>
              <a:rPr lang="en-US" dirty="0" smtClean="0"/>
              <a:t>Sensors Used: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7038">
            <a:off x="-402173" y="1160324"/>
            <a:ext cx="5812882" cy="4836816"/>
          </a:xfrm>
          <a:prstGeom prst="rect">
            <a:avLst/>
          </a:prstGeom>
        </p:spPr>
      </p:pic>
    </p:spTree>
    <p:extLst>
      <p:ext uri="{BB962C8B-B14F-4D97-AF65-F5344CB8AC3E}">
        <p14:creationId xmlns:p14="http://schemas.microsoft.com/office/powerpoint/2010/main" val="284915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3420" y="1439694"/>
            <a:ext cx="8158750" cy="3987173"/>
          </a:xfrm>
        </p:spPr>
        <p:txBody>
          <a:bodyPr/>
          <a:lstStyle/>
          <a:p>
            <a:pPr algn="ctr"/>
            <a:r>
              <a:rPr lang="en-US" dirty="0" smtClean="0"/>
              <a:t>Cloud free composite created from Landsat 8 tiles </a:t>
            </a:r>
          </a:p>
          <a:p>
            <a:endParaRPr lang="en-US" dirty="0"/>
          </a:p>
        </p:txBody>
      </p:sp>
      <p:sp>
        <p:nvSpPr>
          <p:cNvPr id="3" name="Text Placeholder 2"/>
          <p:cNvSpPr>
            <a:spLocks noGrp="1"/>
          </p:cNvSpPr>
          <p:nvPr>
            <p:ph type="body" sz="quarter" idx="10"/>
          </p:nvPr>
        </p:nvSpPr>
        <p:spPr>
          <a:xfrm>
            <a:off x="2798648" y="330740"/>
            <a:ext cx="3566160" cy="837551"/>
          </a:xfrm>
        </p:spPr>
        <p:txBody>
          <a:bodyPr/>
          <a:lstStyle/>
          <a:p>
            <a:r>
              <a:rPr lang="en-US" dirty="0" smtClean="0"/>
              <a:t>Methodology</a:t>
            </a:r>
            <a:endParaRPr lang="en-US" dirty="0"/>
          </a:p>
        </p:txBody>
      </p:sp>
      <p:pic>
        <p:nvPicPr>
          <p:cNvPr id="7" name="image08.jpg" descr="Composite Summary.jpg"/>
          <p:cNvPicPr/>
          <p:nvPr/>
        </p:nvPicPr>
        <p:blipFill>
          <a:blip r:embed="rId3"/>
          <a:srcRect/>
          <a:stretch>
            <a:fillRect/>
          </a:stretch>
        </p:blipFill>
        <p:spPr>
          <a:xfrm>
            <a:off x="411480" y="2013626"/>
            <a:ext cx="8440690" cy="4387174"/>
          </a:xfrm>
          <a:prstGeom prst="rect">
            <a:avLst/>
          </a:prstGeom>
          <a:ln w="28575">
            <a:solidFill>
              <a:srgbClr val="000000"/>
            </a:solidFill>
            <a:prstDash val="solid"/>
          </a:ln>
        </p:spPr>
      </p:pic>
    </p:spTree>
    <p:extLst>
      <p:ext uri="{BB962C8B-B14F-4D97-AF65-F5344CB8AC3E}">
        <p14:creationId xmlns:p14="http://schemas.microsoft.com/office/powerpoint/2010/main" val="301493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8356" y="1356508"/>
            <a:ext cx="3984977" cy="4804992"/>
          </a:xfrm>
        </p:spPr>
        <p:txBody>
          <a:bodyPr/>
          <a:lstStyle/>
          <a:p>
            <a:pPr marL="342900" indent="-342900">
              <a:buFont typeface="Arial" panose="020B0604020202020204" pitchFamily="34" charset="0"/>
              <a:buChar char="•"/>
            </a:pPr>
            <a:r>
              <a:rPr lang="en-US" dirty="0" smtClean="0"/>
              <a:t>Land cover Classification: Unsupervised K-means algorithm </a:t>
            </a:r>
          </a:p>
          <a:p>
            <a:pPr marL="1028700" lvl="1" indent="-342900"/>
            <a:r>
              <a:rPr lang="en-US" sz="2000" dirty="0" smtClean="0"/>
              <a:t>Classify land as forest, bare soil, rangeland, and open water.</a:t>
            </a:r>
          </a:p>
          <a:p>
            <a:pPr marL="342900" indent="-342900">
              <a:buFont typeface="Arial" panose="020B0604020202020204" pitchFamily="34" charset="0"/>
              <a:buChar char="•"/>
            </a:pPr>
            <a:r>
              <a:rPr lang="en-US" dirty="0" smtClean="0"/>
              <a:t>Groupings of Soil pixels were then compared to high-res World View 3 Panchromatic imagery </a:t>
            </a:r>
          </a:p>
          <a:p>
            <a:endParaRPr lang="en-US" dirty="0" smtClean="0"/>
          </a:p>
          <a:p>
            <a:endParaRPr lang="en-US" dirty="0" smtClean="0"/>
          </a:p>
        </p:txBody>
      </p:sp>
      <p:sp>
        <p:nvSpPr>
          <p:cNvPr id="3" name="Text Placeholder 2"/>
          <p:cNvSpPr>
            <a:spLocks noGrp="1"/>
          </p:cNvSpPr>
          <p:nvPr>
            <p:ph type="body" sz="quarter" idx="10"/>
          </p:nvPr>
        </p:nvSpPr>
        <p:spPr>
          <a:xfrm>
            <a:off x="2788920" y="243192"/>
            <a:ext cx="3566160" cy="934828"/>
          </a:xfrm>
        </p:spPr>
        <p:txBody>
          <a:bodyPr/>
          <a:lstStyle/>
          <a:p>
            <a:r>
              <a:rPr lang="en-US" dirty="0" smtClean="0"/>
              <a:t>Methodology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56508"/>
            <a:ext cx="4289897" cy="4804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5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2622</TotalTime>
  <Words>1078</Words>
  <Application>Microsoft Office PowerPoint</Application>
  <PresentationFormat>On-screen Show (4:3)</PresentationFormat>
  <Paragraphs>157</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Newtoff, Kiersten (GSFC-6104)[DEVELOP]</cp:lastModifiedBy>
  <cp:revision>131</cp:revision>
  <dcterms:created xsi:type="dcterms:W3CDTF">2015-05-18T13:26:09Z</dcterms:created>
  <dcterms:modified xsi:type="dcterms:W3CDTF">2015-07-01T18:55:50Z</dcterms:modified>
</cp:coreProperties>
</file>