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
  </p:handout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usseau, Nick J (329D-Affiliate)" initials="RNJ(" lastIdx="12" clrIdx="0">
    <p:extLst>
      <p:ext uri="{19B8F6BF-5375-455C-9EA6-DF929625EA0E}">
        <p15:presenceInfo xmlns:p15="http://schemas.microsoft.com/office/powerpoint/2012/main" userId="S-1-5-21-1608413684-1126320247-1535859923-128904" providerId="AD"/>
      </p:ext>
    </p:extLst>
  </p:cmAuthor>
  <p:cmAuthor id="2" name="Lubkin, Sara H. (GSFC-6170)[DEVELOP]" initials="LSH(" lastIdx="2" clrIdx="1">
    <p:extLst>
      <p:ext uri="{19B8F6BF-5375-455C-9EA6-DF929625EA0E}">
        <p15:presenceInfo xmlns:p15="http://schemas.microsoft.com/office/powerpoint/2012/main" userId="S-1-5-21-330711430-3775241029-4075259233-7219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268"/>
    <a:srgbClr val="A7CDB6"/>
    <a:srgbClr val="B9C0D0"/>
    <a:srgbClr val="C0C2DA"/>
    <a:srgbClr val="6C72A8"/>
    <a:srgbClr val="2E8654"/>
    <a:srgbClr val="5BA077"/>
    <a:srgbClr val="566890"/>
    <a:srgbClr val="7B88A8"/>
    <a:srgbClr val="E9A2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63" autoAdjust="0"/>
    <p:restoredTop sz="94660"/>
  </p:normalViewPr>
  <p:slideViewPr>
    <p:cSldViewPr snapToGrid="0">
      <p:cViewPr>
        <p:scale>
          <a:sx n="44" d="100"/>
          <a:sy n="44" d="100"/>
        </p:scale>
        <p:origin x="570" y="-2562"/>
      </p:cViewPr>
      <p:guideLst/>
    </p:cSldViewPr>
  </p:slideViewPr>
  <p:notesTextViewPr>
    <p:cViewPr>
      <p:scale>
        <a:sx n="1" d="1"/>
        <a:sy n="1" d="1"/>
      </p:scale>
      <p:origin x="0" y="0"/>
    </p:cViewPr>
  </p:notesTextViewPr>
  <p:notesViewPr>
    <p:cSldViewPr snapToGrid="0" showGuides="1">
      <p:cViewPr varScale="1">
        <p:scale>
          <a:sx n="57" d="100"/>
          <a:sy n="57" d="100"/>
        </p:scale>
        <p:origin x="24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handoutMaster" Target="handoutMasters/handout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ferrer1\Desktop\recovery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cgarri\Downloads\lvnp%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cgarri\Downloads\lnf.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14869558472714037"/>
          <c:y val="0.19317726397035404"/>
          <c:w val="0.76184055118110239"/>
          <c:h val="0.81002404861909394"/>
        </c:manualLayout>
      </c:layout>
      <c:doughnutChart>
        <c:varyColors val="1"/>
        <c:ser>
          <c:idx val="0"/>
          <c:order val="0"/>
          <c:dPt>
            <c:idx val="0"/>
            <c:bubble3D val="0"/>
            <c:spPr>
              <a:solidFill>
                <a:schemeClr val="accent6">
                  <a:shade val="53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1-B905-4EAF-BEDA-590E83659D70}"/>
              </c:ext>
            </c:extLst>
          </c:dPt>
          <c:dPt>
            <c:idx val="1"/>
            <c:bubble3D val="0"/>
            <c:spPr>
              <a:solidFill>
                <a:schemeClr val="accent6">
                  <a:shade val="76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B905-4EAF-BEDA-590E83659D70}"/>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B905-4EAF-BEDA-590E83659D70}"/>
              </c:ext>
            </c:extLst>
          </c:dPt>
          <c:dPt>
            <c:idx val="3"/>
            <c:bubble3D val="0"/>
            <c:spPr>
              <a:solidFill>
                <a:schemeClr val="accent6">
                  <a:tint val="77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7-B905-4EAF-BEDA-590E83659D70}"/>
              </c:ext>
            </c:extLst>
          </c:dPt>
          <c:dPt>
            <c:idx val="4"/>
            <c:bubble3D val="0"/>
            <c:spPr>
              <a:solidFill>
                <a:schemeClr val="accent6">
                  <a:tint val="54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9-B905-4EAF-BEDA-590E83659D70}"/>
              </c:ext>
            </c:extLst>
          </c:dPt>
          <c:dLbls>
            <c:dLbl>
              <c:idx val="0"/>
              <c:layout>
                <c:manualLayout>
                  <c:x val="3.9757395679333639E-2"/>
                  <c:y val="0.14244741558175333"/>
                </c:manualLayout>
              </c:layout>
              <c:spPr>
                <a:xfrm>
                  <a:off x="2785463" y="2229878"/>
                  <a:ext cx="767961" cy="1061290"/>
                </a:xfrm>
                <a:no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600" b="0" i="0" u="none" strike="noStrike" kern="1200" baseline="0">
                      <a:ln>
                        <a:noFill/>
                      </a:ln>
                      <a:solidFill>
                        <a:schemeClr val="tx1"/>
                      </a:solidFill>
                      <a:latin typeface="Garamond" panose="02020404030301010803" pitchFamily="18" charset="0"/>
                      <a:ea typeface="+mn-ea"/>
                      <a:cs typeface="+mn-cs"/>
                    </a:defRPr>
                  </a:pPr>
                  <a:endParaRPr lang="en-US"/>
                </a:p>
              </c:txPr>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1-B905-4EAF-BEDA-590E83659D70}"/>
                </c:ext>
                <c:ext xmlns:c15="http://schemas.microsoft.com/office/drawing/2012/chart" uri="{CE6537A1-D6FC-4f65-9D91-7224C49458BB}">
                  <c15:spPr xmlns:c15="http://schemas.microsoft.com/office/drawing/2012/chart">
                    <a:prstGeom prst="wedgeRectCallout">
                      <a:avLst>
                        <a:gd name="adj1" fmla="val -74715"/>
                        <a:gd name="adj2" fmla="val 6408"/>
                      </a:avLst>
                    </a:prstGeom>
                    <a:noFill/>
                    <a:ln>
                      <a:noFill/>
                    </a:ln>
                  </c15:spPr>
                  <c15:layout>
                    <c:manualLayout>
                      <c:w val="0.21409624492940829"/>
                      <c:h val="0.31853039320322507"/>
                    </c:manualLayout>
                  </c15:layout>
                </c:ext>
              </c:extLst>
            </c:dLbl>
            <c:dLbl>
              <c:idx val="1"/>
              <c:layout>
                <c:manualLayout>
                  <c:x val="-4.9141017026157419E-2"/>
                  <c:y val="0.1517068802598745"/>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3-B905-4EAF-BEDA-590E83659D70}"/>
                </c:ext>
                <c:ext xmlns:c15="http://schemas.microsoft.com/office/drawing/2012/chart" uri="{CE6537A1-D6FC-4f65-9D91-7224C49458BB}">
                  <c15:layout>
                    <c:manualLayout>
                      <c:w val="0.33459362758722966"/>
                      <c:h val="0.30508431845173511"/>
                    </c:manualLayout>
                  </c15:layout>
                </c:ext>
              </c:extLst>
            </c:dLbl>
            <c:dLbl>
              <c:idx val="2"/>
              <c:layout>
                <c:manualLayout>
                  <c:x val="-0.16461244526134217"/>
                  <c:y val="4.2248455258394421E-2"/>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5-B905-4EAF-BEDA-590E83659D70}"/>
                </c:ext>
                <c:ext xmlns:c15="http://schemas.microsoft.com/office/drawing/2012/chart" uri="{CE6537A1-D6FC-4f65-9D91-7224C49458BB}">
                  <c15:layout>
                    <c:manualLayout>
                      <c:w val="0.26617292134067572"/>
                      <c:h val="0.25524177883231525"/>
                    </c:manualLayout>
                  </c15:layout>
                </c:ext>
              </c:extLst>
            </c:dLbl>
            <c:dLbl>
              <c:idx val="3"/>
              <c:layout>
                <c:manualLayout>
                  <c:x val="-0.26809818818410497"/>
                  <c:y val="-0.15733008216104349"/>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7-B905-4EAF-BEDA-590E83659D70}"/>
                </c:ext>
                <c:ext xmlns:c15="http://schemas.microsoft.com/office/drawing/2012/chart" uri="{CE6537A1-D6FC-4f65-9D91-7224C49458BB}">
                  <c15:layout>
                    <c:manualLayout>
                      <c:w val="0.28920615496181479"/>
                      <c:h val="0.18923645527295671"/>
                    </c:manualLayout>
                  </c15:layout>
                </c:ext>
              </c:extLst>
            </c:dLbl>
            <c:dLbl>
              <c:idx val="4"/>
              <c:layout>
                <c:manualLayout>
                  <c:x val="-1.6795730126569292E-2"/>
                  <c:y val="-0.2433658827874001"/>
                </c:manualLayout>
              </c:layout>
              <c:showLegendKey val="0"/>
              <c:showVal val="0"/>
              <c:showCatName val="1"/>
              <c:showSerName val="0"/>
              <c:showPercent val="1"/>
              <c:showBubbleSize val="0"/>
              <c:separator>
</c:separator>
              <c:extLst xmlns:c16r2="http://schemas.microsoft.com/office/drawing/2015/06/chart">
                <c:ext xmlns:c16="http://schemas.microsoft.com/office/drawing/2014/chart" uri="{C3380CC4-5D6E-409C-BE32-E72D297353CC}">
                  <c16:uniqueId val="{00000009-B905-4EAF-BEDA-590E83659D70}"/>
                </c:ext>
                <c:ext xmlns:c15="http://schemas.microsoft.com/office/drawing/2012/chart" uri="{CE6537A1-D6FC-4f65-9D91-7224C49458BB}">
                  <c15:layout>
                    <c:manualLayout>
                      <c:w val="0.285766650803363"/>
                      <c:h val="0.16975028861007474"/>
                    </c:manualLayout>
                  </c15:layout>
                </c:ext>
              </c:extLst>
            </c:dLbl>
            <c:spPr>
              <a:no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ln>
                      <a:noFill/>
                    </a:ln>
                    <a:solidFill>
                      <a:schemeClr val="tx1"/>
                    </a:solidFill>
                    <a:latin typeface="Garamond" panose="02020404030301010803" pitchFamily="18" charset="0"/>
                    <a:ea typeface="+mn-ea"/>
                    <a:cs typeface="+mn-cs"/>
                  </a:defRPr>
                </a:pPr>
                <a:endParaRPr lang="en-US"/>
              </a:p>
            </c:txPr>
            <c:showLegendKey val="0"/>
            <c:showVal val="0"/>
            <c:showCatName val="1"/>
            <c:showSerName val="0"/>
            <c:showPercent val="1"/>
            <c:showBubbleSize val="0"/>
            <c:separator>
</c:separator>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recovery!$A$1:$A$5</c:f>
              <c:strCache>
                <c:ptCount val="5"/>
                <c:pt idx="0">
                  <c:v>No Change</c:v>
                </c:pt>
                <c:pt idx="1">
                  <c:v>No Recovery</c:v>
                </c:pt>
                <c:pt idx="2">
                  <c:v>Full Recovery</c:v>
                </c:pt>
                <c:pt idx="3">
                  <c:v>New State</c:v>
                </c:pt>
                <c:pt idx="4">
                  <c:v>Transition</c:v>
                </c:pt>
              </c:strCache>
            </c:strRef>
          </c:cat>
          <c:val>
            <c:numRef>
              <c:f>recovery!$B$1:$B$5</c:f>
              <c:numCache>
                <c:formatCode>_(* #,##0.00_);_(* \(#,##0.00\);_(* "-"??_);_(@_)</c:formatCode>
                <c:ptCount val="5"/>
                <c:pt idx="0">
                  <c:v>16308.877119530001</c:v>
                </c:pt>
                <c:pt idx="1">
                  <c:v>6844.3651936300002</c:v>
                </c:pt>
                <c:pt idx="2">
                  <c:v>2459.9893330950003</c:v>
                </c:pt>
                <c:pt idx="3">
                  <c:v>1374.05058037</c:v>
                </c:pt>
                <c:pt idx="4">
                  <c:v>951.80447531000004</c:v>
                </c:pt>
              </c:numCache>
            </c:numRef>
          </c:val>
          <c:extLst xmlns:c16r2="http://schemas.microsoft.com/office/drawing/2015/06/chart">
            <c:ext xmlns:c16="http://schemas.microsoft.com/office/drawing/2014/chart" uri="{C3380CC4-5D6E-409C-BE32-E72D297353CC}">
              <c16:uniqueId val="{0000000A-B905-4EAF-BEDA-590E83659D70}"/>
            </c:ext>
          </c:extLst>
        </c:ser>
        <c:dLbls>
          <c:showLegendKey val="0"/>
          <c:showVal val="0"/>
          <c:showCatName val="0"/>
          <c:showSerName val="0"/>
          <c:showPercent val="0"/>
          <c:showBubbleSize val="0"/>
          <c:showLeaderLines val="0"/>
        </c:dLbls>
        <c:firstSliceAng val="0"/>
        <c:holeSize val="73"/>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'[lvnp (1).xlsx]Sheet1'!$R$17</c:f>
              <c:strCache>
                <c:ptCount val="1"/>
                <c:pt idx="0">
                  <c:v>2012</c:v>
                </c:pt>
              </c:strCache>
            </c:strRef>
          </c:tx>
          <c:spPr>
            <a:solidFill>
              <a:schemeClr val="accent6">
                <a:lumMod val="40000"/>
                <a:lumOff val="60000"/>
              </a:schemeClr>
            </a:solidFill>
            <a:ln>
              <a:noFill/>
            </a:ln>
            <a:effectLst/>
          </c:spPr>
          <c:invertIfNegative val="0"/>
          <c:cat>
            <c:numRef>
              <c:f>'[lvnp (1).xlsx]Sheet1'!$R$18:$R$38</c:f>
              <c:numCache>
                <c:formatCode>General</c:formatCode>
                <c:ptCount val="21"/>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numCache>
            </c:numRef>
          </c:cat>
          <c:val>
            <c:numRef>
              <c:f>'[lvnp (1).xlsx]Sheet1'!$S$18:$S$38</c:f>
              <c:numCache>
                <c:formatCode>General</c:formatCode>
                <c:ptCount val="21"/>
                <c:pt idx="0">
                  <c:v>8</c:v>
                </c:pt>
                <c:pt idx="1">
                  <c:v>1</c:v>
                </c:pt>
                <c:pt idx="2">
                  <c:v>7</c:v>
                </c:pt>
                <c:pt idx="3">
                  <c:v>7</c:v>
                </c:pt>
                <c:pt idx="4">
                  <c:v>21</c:v>
                </c:pt>
                <c:pt idx="5">
                  <c:v>67</c:v>
                </c:pt>
                <c:pt idx="6">
                  <c:v>150</c:v>
                </c:pt>
                <c:pt idx="7">
                  <c:v>406</c:v>
                </c:pt>
                <c:pt idx="8">
                  <c:v>704</c:v>
                </c:pt>
                <c:pt idx="9">
                  <c:v>737</c:v>
                </c:pt>
                <c:pt idx="10">
                  <c:v>747</c:v>
                </c:pt>
                <c:pt idx="11">
                  <c:v>664</c:v>
                </c:pt>
                <c:pt idx="12">
                  <c:v>838</c:v>
                </c:pt>
                <c:pt idx="13">
                  <c:v>928</c:v>
                </c:pt>
                <c:pt idx="14">
                  <c:v>1027</c:v>
                </c:pt>
                <c:pt idx="15">
                  <c:v>1051</c:v>
                </c:pt>
                <c:pt idx="16">
                  <c:v>890</c:v>
                </c:pt>
                <c:pt idx="17">
                  <c:v>594</c:v>
                </c:pt>
                <c:pt idx="18">
                  <c:v>149</c:v>
                </c:pt>
                <c:pt idx="19">
                  <c:v>3</c:v>
                </c:pt>
                <c:pt idx="20">
                  <c:v>0</c:v>
                </c:pt>
              </c:numCache>
            </c:numRef>
          </c:val>
          <c:extLst xmlns:c16r2="http://schemas.microsoft.com/office/drawing/2015/06/chart">
            <c:ext xmlns:c16="http://schemas.microsoft.com/office/drawing/2014/chart" uri="{C3380CC4-5D6E-409C-BE32-E72D297353CC}">
              <c16:uniqueId val="{00000000-C88B-419D-86C3-453ACFC36F9A}"/>
            </c:ext>
          </c:extLst>
        </c:ser>
        <c:ser>
          <c:idx val="1"/>
          <c:order val="1"/>
          <c:tx>
            <c:strRef>
              <c:f>'[lvnp (1).xlsx]Sheet1'!$T$17</c:f>
              <c:strCache>
                <c:ptCount val="1"/>
                <c:pt idx="0">
                  <c:v>2014</c:v>
                </c:pt>
              </c:strCache>
            </c:strRef>
          </c:tx>
          <c:spPr>
            <a:solidFill>
              <a:srgbClr val="FF0000">
                <a:alpha val="70000"/>
              </a:srgbClr>
            </a:solidFill>
            <a:ln>
              <a:noFill/>
            </a:ln>
            <a:effectLst/>
          </c:spPr>
          <c:invertIfNegative val="0"/>
          <c:cat>
            <c:numRef>
              <c:f>'[lvnp (1).xlsx]Sheet1'!$R$18:$R$38</c:f>
              <c:numCache>
                <c:formatCode>General</c:formatCode>
                <c:ptCount val="21"/>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numCache>
            </c:numRef>
          </c:cat>
          <c:val>
            <c:numRef>
              <c:f>'[lvnp (1).xlsx]Sheet1'!$U$18:$U$38</c:f>
              <c:numCache>
                <c:formatCode>General</c:formatCode>
                <c:ptCount val="21"/>
                <c:pt idx="0">
                  <c:v>61</c:v>
                </c:pt>
                <c:pt idx="1">
                  <c:v>3</c:v>
                </c:pt>
                <c:pt idx="2">
                  <c:v>25</c:v>
                </c:pt>
                <c:pt idx="3">
                  <c:v>47</c:v>
                </c:pt>
                <c:pt idx="4">
                  <c:v>90</c:v>
                </c:pt>
                <c:pt idx="5">
                  <c:v>203</c:v>
                </c:pt>
                <c:pt idx="6">
                  <c:v>516</c:v>
                </c:pt>
                <c:pt idx="7">
                  <c:v>1123</c:v>
                </c:pt>
                <c:pt idx="8">
                  <c:v>1865</c:v>
                </c:pt>
                <c:pt idx="9">
                  <c:v>2129</c:v>
                </c:pt>
                <c:pt idx="10">
                  <c:v>1280</c:v>
                </c:pt>
                <c:pt idx="11">
                  <c:v>427</c:v>
                </c:pt>
                <c:pt idx="12">
                  <c:v>369</c:v>
                </c:pt>
                <c:pt idx="13">
                  <c:v>374</c:v>
                </c:pt>
                <c:pt idx="14">
                  <c:v>236</c:v>
                </c:pt>
                <c:pt idx="15">
                  <c:v>143</c:v>
                </c:pt>
                <c:pt idx="16">
                  <c:v>66</c:v>
                </c:pt>
                <c:pt idx="17">
                  <c:v>27</c:v>
                </c:pt>
                <c:pt idx="18">
                  <c:v>13</c:v>
                </c:pt>
                <c:pt idx="19">
                  <c:v>1</c:v>
                </c:pt>
                <c:pt idx="20">
                  <c:v>1</c:v>
                </c:pt>
              </c:numCache>
            </c:numRef>
          </c:val>
          <c:extLst xmlns:c16r2="http://schemas.microsoft.com/office/drawing/2015/06/chart">
            <c:ext xmlns:c16="http://schemas.microsoft.com/office/drawing/2014/chart" uri="{C3380CC4-5D6E-409C-BE32-E72D297353CC}">
              <c16:uniqueId val="{00000001-C88B-419D-86C3-453ACFC36F9A}"/>
            </c:ext>
          </c:extLst>
        </c:ser>
        <c:ser>
          <c:idx val="2"/>
          <c:order val="2"/>
          <c:tx>
            <c:strRef>
              <c:f>'[lvnp (1).xlsx]Sheet1'!$V$17</c:f>
              <c:strCache>
                <c:ptCount val="1"/>
                <c:pt idx="0">
                  <c:v>2016</c:v>
                </c:pt>
              </c:strCache>
            </c:strRef>
          </c:tx>
          <c:spPr>
            <a:solidFill>
              <a:srgbClr val="FFC000"/>
            </a:solidFill>
            <a:ln>
              <a:noFill/>
            </a:ln>
            <a:effectLst/>
          </c:spPr>
          <c:invertIfNegative val="0"/>
          <c:cat>
            <c:numRef>
              <c:f>'[lvnp (1).xlsx]Sheet1'!$R$18:$R$38</c:f>
              <c:numCache>
                <c:formatCode>General</c:formatCode>
                <c:ptCount val="21"/>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numCache>
            </c:numRef>
          </c:cat>
          <c:val>
            <c:numRef>
              <c:f>'[lvnp (1).xlsx]Sheet1'!$W$18:$W$38</c:f>
              <c:numCache>
                <c:formatCode>General</c:formatCode>
                <c:ptCount val="21"/>
                <c:pt idx="0">
                  <c:v>0</c:v>
                </c:pt>
                <c:pt idx="1">
                  <c:v>0</c:v>
                </c:pt>
                <c:pt idx="2">
                  <c:v>25</c:v>
                </c:pt>
                <c:pt idx="3">
                  <c:v>32</c:v>
                </c:pt>
                <c:pt idx="4">
                  <c:v>41</c:v>
                </c:pt>
                <c:pt idx="5">
                  <c:v>33</c:v>
                </c:pt>
                <c:pt idx="6">
                  <c:v>36</c:v>
                </c:pt>
                <c:pt idx="7">
                  <c:v>35</c:v>
                </c:pt>
                <c:pt idx="8">
                  <c:v>108</c:v>
                </c:pt>
                <c:pt idx="9">
                  <c:v>708</c:v>
                </c:pt>
                <c:pt idx="10">
                  <c:v>2742</c:v>
                </c:pt>
                <c:pt idx="11">
                  <c:v>1797</c:v>
                </c:pt>
                <c:pt idx="12">
                  <c:v>1055</c:v>
                </c:pt>
                <c:pt idx="13">
                  <c:v>704</c:v>
                </c:pt>
                <c:pt idx="14">
                  <c:v>623</c:v>
                </c:pt>
                <c:pt idx="15">
                  <c:v>456</c:v>
                </c:pt>
                <c:pt idx="16">
                  <c:v>308</c:v>
                </c:pt>
                <c:pt idx="17">
                  <c:v>141</c:v>
                </c:pt>
                <c:pt idx="18">
                  <c:v>78</c:v>
                </c:pt>
                <c:pt idx="19">
                  <c:v>33</c:v>
                </c:pt>
                <c:pt idx="20">
                  <c:v>44</c:v>
                </c:pt>
              </c:numCache>
            </c:numRef>
          </c:val>
          <c:extLst xmlns:c16r2="http://schemas.microsoft.com/office/drawing/2015/06/chart">
            <c:ext xmlns:c16="http://schemas.microsoft.com/office/drawing/2014/chart" uri="{C3380CC4-5D6E-409C-BE32-E72D297353CC}">
              <c16:uniqueId val="{00000002-C88B-419D-86C3-453ACFC36F9A}"/>
            </c:ext>
          </c:extLst>
        </c:ser>
        <c:dLbls>
          <c:showLegendKey val="0"/>
          <c:showVal val="0"/>
          <c:showCatName val="0"/>
          <c:showSerName val="0"/>
          <c:showPercent val="0"/>
          <c:showBubbleSize val="0"/>
        </c:dLbls>
        <c:gapWidth val="0"/>
        <c:overlap val="56"/>
        <c:axId val="648707768"/>
        <c:axId val="648708552"/>
      </c:barChart>
      <c:catAx>
        <c:axId val="648707768"/>
        <c:scaling>
          <c:orientation val="minMax"/>
        </c:scaling>
        <c:delete val="0"/>
        <c:axPos val="b"/>
        <c:numFmt formatCode="General" sourceLinked="1"/>
        <c:majorTickMark val="cross"/>
        <c:minorTickMark val="none"/>
        <c:tickLblPos val="none"/>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Century Gothic" panose="020B0502020202020204" pitchFamily="34" charset="0"/>
                <a:ea typeface="+mn-ea"/>
                <a:cs typeface="+mn-cs"/>
              </a:defRPr>
            </a:pPr>
            <a:endParaRPr lang="en-US"/>
          </a:p>
        </c:txPr>
        <c:crossAx val="648708552"/>
        <c:crosses val="autoZero"/>
        <c:auto val="1"/>
        <c:lblAlgn val="ctr"/>
        <c:lblOffset val="100"/>
        <c:noMultiLvlLbl val="0"/>
      </c:catAx>
      <c:valAx>
        <c:axId val="648708552"/>
        <c:scaling>
          <c:orientation val="minMax"/>
          <c:max val="4500"/>
          <c:min val="0"/>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dirty="0">
                    <a:latin typeface="+mn-lt"/>
                  </a:rPr>
                  <a:t>Frequency</a:t>
                </a:r>
              </a:p>
            </c:rich>
          </c:tx>
          <c:layout>
            <c:manualLayout>
              <c:xMode val="edge"/>
              <c:yMode val="edge"/>
              <c:x val="2.3240980519832692E-2"/>
              <c:y val="0.39015879880090065"/>
            </c:manualLayout>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lumMod val="65000"/>
                    <a:lumOff val="35000"/>
                  </a:schemeClr>
                </a:solidFill>
                <a:latin typeface="+mn-lt"/>
                <a:ea typeface="+mn-ea"/>
                <a:cs typeface="+mn-cs"/>
              </a:defRPr>
            </a:pPr>
            <a:endParaRPr lang="en-US"/>
          </a:p>
        </c:txPr>
        <c:crossAx val="648707768"/>
        <c:crosses val="autoZero"/>
        <c:crossBetween val="between"/>
        <c:majorUnit val="1000"/>
      </c:valAx>
      <c:spPr>
        <a:noFill/>
        <a:ln>
          <a:noFill/>
        </a:ln>
        <a:effectLst/>
      </c:spPr>
    </c:plotArea>
    <c:legend>
      <c:legendPos val="b"/>
      <c:layout>
        <c:manualLayout>
          <c:xMode val="edge"/>
          <c:yMode val="edge"/>
          <c:x val="0.22017247844019505"/>
          <c:y val="0.36798337707786527"/>
          <c:w val="0.16648860227046244"/>
          <c:h val="0.28449804699674375"/>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latin typeface="Century Gothic" panose="020B0502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79832382063352"/>
          <c:y val="0.25833333333333336"/>
          <c:w val="0.80579250510352873"/>
          <c:h val="0.60257607762671717"/>
        </c:manualLayout>
      </c:layout>
      <c:barChart>
        <c:barDir val="col"/>
        <c:grouping val="clustered"/>
        <c:varyColors val="0"/>
        <c:ser>
          <c:idx val="0"/>
          <c:order val="0"/>
          <c:tx>
            <c:strRef>
              <c:f>[lnf.xlsx]Sheet1!$Z$4</c:f>
              <c:strCache>
                <c:ptCount val="1"/>
                <c:pt idx="0">
                  <c:v>2016</c:v>
                </c:pt>
              </c:strCache>
            </c:strRef>
          </c:tx>
          <c:spPr>
            <a:solidFill>
              <a:schemeClr val="accent4"/>
            </a:solidFill>
            <a:ln>
              <a:noFill/>
            </a:ln>
            <a:effectLst/>
          </c:spPr>
          <c:invertIfNegative val="0"/>
          <c:cat>
            <c:numRef>
              <c:f>[lnf.xlsx]Sheet1!$Z$5:$Z$25</c:f>
              <c:numCache>
                <c:formatCode>General</c:formatCode>
                <c:ptCount val="21"/>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numCache>
            </c:numRef>
          </c:cat>
          <c:val>
            <c:numRef>
              <c:f>[lnf.xlsx]Sheet1!$AA$5:$AA$25</c:f>
              <c:numCache>
                <c:formatCode>General</c:formatCode>
                <c:ptCount val="21"/>
                <c:pt idx="0">
                  <c:v>0</c:v>
                </c:pt>
                <c:pt idx="1">
                  <c:v>2</c:v>
                </c:pt>
                <c:pt idx="2">
                  <c:v>24</c:v>
                </c:pt>
                <c:pt idx="3">
                  <c:v>22</c:v>
                </c:pt>
                <c:pt idx="4">
                  <c:v>29</c:v>
                </c:pt>
                <c:pt idx="5">
                  <c:v>20</c:v>
                </c:pt>
                <c:pt idx="6">
                  <c:v>14</c:v>
                </c:pt>
                <c:pt idx="7">
                  <c:v>22</c:v>
                </c:pt>
                <c:pt idx="8">
                  <c:v>50</c:v>
                </c:pt>
                <c:pt idx="9">
                  <c:v>385</c:v>
                </c:pt>
                <c:pt idx="10">
                  <c:v>4098</c:v>
                </c:pt>
                <c:pt idx="11">
                  <c:v>1856</c:v>
                </c:pt>
                <c:pt idx="12">
                  <c:v>770</c:v>
                </c:pt>
                <c:pt idx="13">
                  <c:v>513</c:v>
                </c:pt>
                <c:pt idx="14">
                  <c:v>391</c:v>
                </c:pt>
                <c:pt idx="15">
                  <c:v>308</c:v>
                </c:pt>
                <c:pt idx="16">
                  <c:v>216</c:v>
                </c:pt>
                <c:pt idx="17">
                  <c:v>132</c:v>
                </c:pt>
                <c:pt idx="18">
                  <c:v>62</c:v>
                </c:pt>
                <c:pt idx="19">
                  <c:v>28</c:v>
                </c:pt>
                <c:pt idx="20">
                  <c:v>18</c:v>
                </c:pt>
              </c:numCache>
            </c:numRef>
          </c:val>
          <c:extLst xmlns:c16r2="http://schemas.microsoft.com/office/drawing/2015/06/chart">
            <c:ext xmlns:c16="http://schemas.microsoft.com/office/drawing/2014/chart" uri="{C3380CC4-5D6E-409C-BE32-E72D297353CC}">
              <c16:uniqueId val="{00000000-02EF-43EE-95CA-374091940AF1}"/>
            </c:ext>
          </c:extLst>
        </c:ser>
        <c:ser>
          <c:idx val="1"/>
          <c:order val="1"/>
          <c:tx>
            <c:strRef>
              <c:f>[lnf.xlsx]Sheet1!$X$4</c:f>
              <c:strCache>
                <c:ptCount val="1"/>
                <c:pt idx="0">
                  <c:v>2014</c:v>
                </c:pt>
              </c:strCache>
            </c:strRef>
          </c:tx>
          <c:spPr>
            <a:solidFill>
              <a:srgbClr val="FF0000"/>
            </a:solidFill>
            <a:ln>
              <a:noFill/>
            </a:ln>
            <a:effectLst/>
          </c:spPr>
          <c:invertIfNegative val="0"/>
          <c:val>
            <c:numRef>
              <c:f>[lnf.xlsx]Sheet1!$Y$5:$Y$25</c:f>
              <c:numCache>
                <c:formatCode>General</c:formatCode>
                <c:ptCount val="21"/>
                <c:pt idx="0">
                  <c:v>22</c:v>
                </c:pt>
                <c:pt idx="1">
                  <c:v>4</c:v>
                </c:pt>
                <c:pt idx="2">
                  <c:v>11</c:v>
                </c:pt>
                <c:pt idx="3">
                  <c:v>13</c:v>
                </c:pt>
                <c:pt idx="4">
                  <c:v>49</c:v>
                </c:pt>
                <c:pt idx="5">
                  <c:v>113</c:v>
                </c:pt>
                <c:pt idx="6">
                  <c:v>280</c:v>
                </c:pt>
                <c:pt idx="7">
                  <c:v>758</c:v>
                </c:pt>
                <c:pt idx="8">
                  <c:v>1757</c:v>
                </c:pt>
                <c:pt idx="9">
                  <c:v>3092</c:v>
                </c:pt>
                <c:pt idx="10">
                  <c:v>2104</c:v>
                </c:pt>
                <c:pt idx="11">
                  <c:v>343</c:v>
                </c:pt>
                <c:pt idx="12">
                  <c:v>145</c:v>
                </c:pt>
                <c:pt idx="13">
                  <c:v>139</c:v>
                </c:pt>
                <c:pt idx="14">
                  <c:v>66</c:v>
                </c:pt>
                <c:pt idx="15">
                  <c:v>39</c:v>
                </c:pt>
                <c:pt idx="16">
                  <c:v>14</c:v>
                </c:pt>
                <c:pt idx="17">
                  <c:v>4</c:v>
                </c:pt>
                <c:pt idx="18">
                  <c:v>5</c:v>
                </c:pt>
                <c:pt idx="19">
                  <c:v>1</c:v>
                </c:pt>
                <c:pt idx="20">
                  <c:v>1</c:v>
                </c:pt>
              </c:numCache>
            </c:numRef>
          </c:val>
          <c:extLst xmlns:c16r2="http://schemas.microsoft.com/office/drawing/2015/06/chart">
            <c:ext xmlns:c16="http://schemas.microsoft.com/office/drawing/2014/chart" uri="{C3380CC4-5D6E-409C-BE32-E72D297353CC}">
              <c16:uniqueId val="{00000001-02EF-43EE-95CA-374091940AF1}"/>
            </c:ext>
          </c:extLst>
        </c:ser>
        <c:ser>
          <c:idx val="2"/>
          <c:order val="2"/>
          <c:tx>
            <c:strRef>
              <c:f>[lnf.xlsx]Sheet1!$V$4</c:f>
              <c:strCache>
                <c:ptCount val="1"/>
                <c:pt idx="0">
                  <c:v>2012</c:v>
                </c:pt>
              </c:strCache>
            </c:strRef>
          </c:tx>
          <c:spPr>
            <a:solidFill>
              <a:schemeClr val="accent6">
                <a:lumMod val="40000"/>
                <a:lumOff val="60000"/>
              </a:schemeClr>
            </a:solidFill>
            <a:ln>
              <a:noFill/>
            </a:ln>
            <a:effectLst/>
          </c:spPr>
          <c:invertIfNegative val="0"/>
          <c:val>
            <c:numRef>
              <c:f>[lnf.xlsx]Sheet1!$W$5:$W$25</c:f>
              <c:numCache>
                <c:formatCode>General</c:formatCode>
                <c:ptCount val="21"/>
                <c:pt idx="0">
                  <c:v>0</c:v>
                </c:pt>
                <c:pt idx="1">
                  <c:v>0</c:v>
                </c:pt>
                <c:pt idx="2">
                  <c:v>0</c:v>
                </c:pt>
                <c:pt idx="3">
                  <c:v>0</c:v>
                </c:pt>
                <c:pt idx="4">
                  <c:v>1</c:v>
                </c:pt>
                <c:pt idx="5">
                  <c:v>1</c:v>
                </c:pt>
                <c:pt idx="6">
                  <c:v>7</c:v>
                </c:pt>
                <c:pt idx="7">
                  <c:v>38</c:v>
                </c:pt>
                <c:pt idx="8">
                  <c:v>195</c:v>
                </c:pt>
                <c:pt idx="9">
                  <c:v>418</c:v>
                </c:pt>
                <c:pt idx="10">
                  <c:v>478</c:v>
                </c:pt>
                <c:pt idx="11">
                  <c:v>364</c:v>
                </c:pt>
                <c:pt idx="12">
                  <c:v>507</c:v>
                </c:pt>
                <c:pt idx="13">
                  <c:v>634</c:v>
                </c:pt>
                <c:pt idx="14">
                  <c:v>752</c:v>
                </c:pt>
                <c:pt idx="15">
                  <c:v>1054</c:v>
                </c:pt>
                <c:pt idx="16">
                  <c:v>1488</c:v>
                </c:pt>
                <c:pt idx="17">
                  <c:v>2026</c:v>
                </c:pt>
                <c:pt idx="18">
                  <c:v>958</c:v>
                </c:pt>
                <c:pt idx="19">
                  <c:v>39</c:v>
                </c:pt>
                <c:pt idx="20">
                  <c:v>0</c:v>
                </c:pt>
              </c:numCache>
            </c:numRef>
          </c:val>
          <c:extLst xmlns:c16r2="http://schemas.microsoft.com/office/drawing/2015/06/chart">
            <c:ext xmlns:c16="http://schemas.microsoft.com/office/drawing/2014/chart" uri="{C3380CC4-5D6E-409C-BE32-E72D297353CC}">
              <c16:uniqueId val="{00000002-02EF-43EE-95CA-374091940AF1}"/>
            </c:ext>
          </c:extLst>
        </c:ser>
        <c:dLbls>
          <c:showLegendKey val="0"/>
          <c:showVal val="0"/>
          <c:showCatName val="0"/>
          <c:showSerName val="0"/>
          <c:showPercent val="0"/>
          <c:showBubbleSize val="0"/>
        </c:dLbls>
        <c:gapWidth val="22"/>
        <c:overlap val="56"/>
        <c:axId val="705653752"/>
        <c:axId val="705655320"/>
      </c:barChart>
      <c:catAx>
        <c:axId val="705653752"/>
        <c:scaling>
          <c:orientation val="minMax"/>
        </c:scaling>
        <c:delete val="0"/>
        <c:axPos val="t"/>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b="1" dirty="0">
                    <a:latin typeface="+mn-lt"/>
                  </a:rPr>
                  <a:t>NDVI</a:t>
                </a:r>
              </a:p>
            </c:rich>
          </c:tx>
          <c:layout>
            <c:manualLayout>
              <c:xMode val="edge"/>
              <c:yMode val="edge"/>
              <c:x val="2.1961833950531414E-2"/>
              <c:y val="0.15814839984279064"/>
            </c:manualLayout>
          </c:layout>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cap="none" spc="20" normalizeH="0" baseline="0">
                <a:solidFill>
                  <a:schemeClr val="tx1">
                    <a:lumMod val="65000"/>
                    <a:lumOff val="35000"/>
                  </a:schemeClr>
                </a:solidFill>
                <a:latin typeface="Century Gothic" panose="020B0502020202020204" pitchFamily="34" charset="0"/>
                <a:ea typeface="+mn-ea"/>
                <a:cs typeface="+mn-cs"/>
              </a:defRPr>
            </a:pPr>
            <a:endParaRPr lang="en-US"/>
          </a:p>
        </c:txPr>
        <c:crossAx val="705655320"/>
        <c:crosses val="autoZero"/>
        <c:auto val="1"/>
        <c:lblAlgn val="ctr"/>
        <c:lblOffset val="0"/>
        <c:noMultiLvlLbl val="0"/>
      </c:catAx>
      <c:valAx>
        <c:axId val="705655320"/>
        <c:scaling>
          <c:orientation val="maxMin"/>
          <c:max val="4000"/>
        </c:scaling>
        <c:delete val="0"/>
        <c:axPos val="l"/>
        <c:majorGridlines>
          <c:spPr>
            <a:ln w="9525" cap="flat" cmpd="sng" algn="ctr">
              <a:solidFill>
                <a:schemeClr val="bg1"/>
              </a:solidFill>
              <a:round/>
            </a:ln>
            <a:effectLst/>
          </c:spPr>
        </c:majorGridlines>
        <c:title>
          <c:tx>
            <c:rich>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r>
                  <a:rPr lang="en-US" sz="1600">
                    <a:latin typeface="+mn-lt"/>
                  </a:rPr>
                  <a:t>Frequency</a:t>
                </a:r>
              </a:p>
            </c:rich>
          </c:tx>
          <c:layout/>
          <c:overlay val="0"/>
          <c:spPr>
            <a:noFill/>
            <a:ln>
              <a:noFill/>
            </a:ln>
            <a:effectLst/>
          </c:spPr>
          <c:txPr>
            <a:bodyPr rot="-5400000" spcFirstLastPara="1" vertOverflow="ellipsis" vert="horz" wrap="square" anchor="ctr" anchorCtr="1"/>
            <a:lstStyle/>
            <a:p>
              <a:pPr>
                <a:defRPr sz="1600" b="0" i="0" u="none" strike="noStrike" kern="1200" cap="all"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spc="20" baseline="0">
                <a:solidFill>
                  <a:schemeClr val="tx1">
                    <a:lumMod val="65000"/>
                    <a:lumOff val="35000"/>
                  </a:schemeClr>
                </a:solidFill>
                <a:latin typeface="+mn-lt"/>
                <a:ea typeface="+mn-ea"/>
                <a:cs typeface="+mn-cs"/>
              </a:defRPr>
            </a:pPr>
            <a:endParaRPr lang="en-US"/>
          </a:p>
        </c:txPr>
        <c:crossAx val="705653752"/>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FABC31-B128-4FBE-B148-47AFDFE7AC99}" type="datetimeFigureOut">
              <a:rPr lang="en-US" smtClean="0"/>
              <a:t>11/14/2017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3C0ACD-4B3D-4FC1-8F88-FF14FC888D69}" type="slidenum">
              <a:rPr lang="en-US" smtClean="0"/>
              <a:t>‹#›</a:t>
            </a:fld>
            <a:endParaRPr lang="en-US"/>
          </a:p>
        </p:txBody>
      </p:sp>
    </p:spTree>
    <p:extLst>
      <p:ext uri="{BB962C8B-B14F-4D97-AF65-F5344CB8AC3E}">
        <p14:creationId xmlns:p14="http://schemas.microsoft.com/office/powerpoint/2010/main" val="378126315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5999"/>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3E4268"/>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3E4268"/>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extLst mod="1">
    <p:ext uri="{DCECCB84-F9BA-43D5-87BE-67443E8EF086}">
      <p15:sldGuideLst xmlns:p15="http://schemas.microsoft.com/office/powerpoint/2012/main">
        <p15:guide id="1" pos="15264" userDrawn="1">
          <p15:clr>
            <a:srgbClr val="FBAE40"/>
          </p15:clr>
        </p15:guide>
        <p15:guide id="2" pos="576" userDrawn="1">
          <p15:clr>
            <a:srgbClr val="FBAE40"/>
          </p15:clr>
        </p15:guide>
        <p15:guide id="4" orient="horz" pos="2880" userDrawn="1">
          <p15:clr>
            <a:srgbClr val="FBAE40"/>
          </p15:clr>
        </p15:guide>
        <p15:guide id="6" pos="8640" userDrawn="1">
          <p15:clr>
            <a:srgbClr val="FBAE40"/>
          </p15:clr>
        </p15:guide>
        <p15:guide id="7" orient="horz" pos="22752" userDrawn="1">
          <p15:clr>
            <a:srgbClr val="FBAE40"/>
          </p15:clr>
        </p15:guide>
        <p15:guide id="8" orient="horz" pos="259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image" Target="../media/image12.jpe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jpg"/><Relationship Id="rId21"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11.jpeg"/><Relationship Id="rId17" Type="http://schemas.openxmlformats.org/officeDocument/2006/relationships/image" Target="../media/image16.png"/><Relationship Id="rId25" Type="http://schemas.openxmlformats.org/officeDocument/2006/relationships/image" Target="../media/image24.jpg"/><Relationship Id="rId2" Type="http://schemas.openxmlformats.org/officeDocument/2006/relationships/image" Target="../media/image2.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jpeg"/><Relationship Id="rId24"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chart" Target="../charts/chart2.xml"/><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4.jp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Rectangle 179"/>
          <p:cNvSpPr/>
          <p:nvPr/>
        </p:nvSpPr>
        <p:spPr>
          <a:xfrm>
            <a:off x="18008810" y="22519141"/>
            <a:ext cx="6217762" cy="54989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2343" y="4391528"/>
            <a:ext cx="7356487" cy="9523443"/>
          </a:xfrm>
          <a:prstGeom prst="rect">
            <a:avLst/>
          </a:prstGeom>
        </p:spPr>
      </p:pic>
      <p:sp>
        <p:nvSpPr>
          <p:cNvPr id="257" name="Rectangle 256"/>
          <p:cNvSpPr/>
          <p:nvPr/>
        </p:nvSpPr>
        <p:spPr>
          <a:xfrm>
            <a:off x="939967" y="14546860"/>
            <a:ext cx="8353328" cy="1347476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18473033" y="14546860"/>
            <a:ext cx="5760497" cy="7672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704356" y="14546860"/>
            <a:ext cx="8357616" cy="134747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854673" y="18606687"/>
            <a:ext cx="1101036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Results</a:t>
            </a:r>
          </a:p>
        </p:txBody>
      </p:sp>
      <p:sp>
        <p:nvSpPr>
          <p:cNvPr id="17" name="TextBox 16"/>
          <p:cNvSpPr txBox="1"/>
          <p:nvPr/>
        </p:nvSpPr>
        <p:spPr>
          <a:xfrm>
            <a:off x="854673" y="13711137"/>
            <a:ext cx="11407715"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Methodology</a:t>
            </a:r>
          </a:p>
        </p:txBody>
      </p:sp>
      <p:sp>
        <p:nvSpPr>
          <p:cNvPr id="32"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solidFill>
                  <a:srgbClr val="3E4268"/>
                </a:solidFill>
              </a:rPr>
              <a:t>Evaluating Fuel Loading at a Landscape Scale in High Elevation Alpine Forests of Lassen Volcanic National Park</a:t>
            </a:r>
          </a:p>
        </p:txBody>
      </p:sp>
      <p:sp>
        <p:nvSpPr>
          <p:cNvPr id="15" name="TextBox 14"/>
          <p:cNvSpPr txBox="1"/>
          <p:nvPr/>
        </p:nvSpPr>
        <p:spPr>
          <a:xfrm>
            <a:off x="854673" y="4537680"/>
            <a:ext cx="11516347"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Abstract</a:t>
            </a:r>
          </a:p>
        </p:txBody>
      </p:sp>
      <p:sp>
        <p:nvSpPr>
          <p:cNvPr id="36" name="Text Placeholder 16"/>
          <p:cNvSpPr txBox="1">
            <a:spLocks/>
          </p:cNvSpPr>
          <p:nvPr/>
        </p:nvSpPr>
        <p:spPr>
          <a:xfrm>
            <a:off x="940773" y="5308944"/>
            <a:ext cx="8747147" cy="879615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600" dirty="0"/>
              <a:t>The disruption of natural fire regimes caused by fire suppression policies, coupled with drought and changing climate conditions, allow fuel loads to grow in the absence of naturally occurring, low intensity surface fires. Within the mixed conifer forests of the Cascades, catastrophic wildfires challenge forest resilience in Lassen Volcanic National Park (LVNP) and Lassen National Forest (LNF). Land managers within these forested areas can benefit from integrating landscape-scale fuel load density and ecosystem recovery assessments derived from high-resolution, remotely sensed data into their wildfire mitigation and management projects. To provide a landscape-scale assessment, we calculated density estimates of stems per acre and canopy understory fuel loads for the Badger Planning Area with LiDAR, studied ecosystem recovery from the 2012 Reading Fire by calculating pre- and post-fire land cover using high spatial resolution imagery from the USDA National Agriculture Imagery Program (NAIP), and provided land managers an integrated web tool for spatiotemporal analysis of historical tree mortality and regional fire history using multispectral data from the Landsat series  accessed in Google Earth Engine API. Examining fuels with this methodology for historic mortality trends, present conditions, and future planning, will improve wildfire management strategies across administrative boundaries in the Lassen area.</a:t>
            </a:r>
          </a:p>
        </p:txBody>
      </p:sp>
      <p:sp>
        <p:nvSpPr>
          <p:cNvPr id="47" name="Main Title"/>
          <p:cNvSpPr>
            <a:spLocks noGrp="1"/>
          </p:cNvSpPr>
          <p:nvPr>
            <p:ph type="body" sz="quarter" idx="10" hasCustomPrompt="1"/>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1300" b="1" dirty="0">
                <a:solidFill>
                  <a:srgbClr val="3E4268"/>
                </a:solidFill>
              </a:rPr>
              <a:t>Lassen Volcanic National Park </a:t>
            </a:r>
            <a:r>
              <a:rPr lang="en-US" sz="11300" dirty="0">
                <a:solidFill>
                  <a:srgbClr val="3E4268"/>
                </a:solidFill>
              </a:rPr>
              <a:t>Disasters II</a:t>
            </a:r>
          </a:p>
        </p:txBody>
      </p:sp>
      <p:sp>
        <p:nvSpPr>
          <p:cNvPr id="52"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a:solidFill>
                  <a:srgbClr val="3E4268"/>
                </a:solidFill>
              </a:rPr>
              <a:t>California – </a:t>
            </a:r>
            <a:r>
              <a:rPr lang="en-US" sz="4800" b="0" dirty="0" smtClean="0">
                <a:solidFill>
                  <a:srgbClr val="3E4268"/>
                </a:solidFill>
              </a:rPr>
              <a:t>Ames</a:t>
            </a:r>
          </a:p>
          <a:p>
            <a:r>
              <a:rPr lang="en-US" sz="4800" b="0" dirty="0" smtClean="0">
                <a:solidFill>
                  <a:srgbClr val="3E4268"/>
                </a:solidFill>
              </a:rPr>
              <a:t>Fall </a:t>
            </a:r>
            <a:r>
              <a:rPr lang="en-US" sz="4800" b="0" dirty="0">
                <a:solidFill>
                  <a:srgbClr val="3E4268"/>
                </a:solidFill>
              </a:rPr>
              <a:t>2017</a:t>
            </a:r>
          </a:p>
        </p:txBody>
      </p:sp>
      <p:sp>
        <p:nvSpPr>
          <p:cNvPr id="16" name="TextBox 15"/>
          <p:cNvSpPr txBox="1"/>
          <p:nvPr/>
        </p:nvSpPr>
        <p:spPr>
          <a:xfrm>
            <a:off x="9831849" y="4536141"/>
            <a:ext cx="6338987"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Objectives</a:t>
            </a:r>
          </a:p>
        </p:txBody>
      </p:sp>
      <p:sp>
        <p:nvSpPr>
          <p:cNvPr id="37" name="Text Placeholder 16"/>
          <p:cNvSpPr txBox="1">
            <a:spLocks/>
          </p:cNvSpPr>
          <p:nvPr/>
        </p:nvSpPr>
        <p:spPr>
          <a:xfrm>
            <a:off x="9766536" y="5309446"/>
            <a:ext cx="8528471" cy="466944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sz="2600" b="1" dirty="0">
                <a:solidFill>
                  <a:srgbClr val="3E4268"/>
                </a:solidFill>
              </a:rPr>
              <a:t>Identify </a:t>
            </a:r>
            <a:r>
              <a:rPr lang="en-US" sz="2600" dirty="0"/>
              <a:t>continuous fuel structures using LiDAR in the Badger Planning Area by producing per acre stem density and high-risk canopy data</a:t>
            </a:r>
          </a:p>
          <a:p>
            <a:pPr algn="just"/>
            <a:r>
              <a:rPr lang="en-US" sz="2600" b="1" dirty="0">
                <a:solidFill>
                  <a:srgbClr val="3E4268"/>
                </a:solidFill>
              </a:rPr>
              <a:t>Analyze </a:t>
            </a:r>
            <a:r>
              <a:rPr lang="en-US" sz="2600" dirty="0"/>
              <a:t>how land cover has changed within the 2012 Reading Fire perimeter and assess the state of restoration interventions using NAIP imagery and planting data from LNF  </a:t>
            </a:r>
          </a:p>
          <a:p>
            <a:pPr algn="just"/>
            <a:r>
              <a:rPr lang="en-US" sz="2600" b="1" dirty="0">
                <a:solidFill>
                  <a:srgbClr val="3E4268"/>
                </a:solidFill>
              </a:rPr>
              <a:t>Expand </a:t>
            </a:r>
            <a:r>
              <a:rPr lang="en-US" sz="2600" dirty="0"/>
              <a:t>the capabilities of the Simple Analysis of Vegetative Trends in Earth Engine (</a:t>
            </a:r>
            <a:r>
              <a:rPr lang="en-US" sz="2600" dirty="0" err="1"/>
              <a:t>SAVeTrEE</a:t>
            </a:r>
            <a:r>
              <a:rPr lang="en-US" sz="2600" dirty="0"/>
              <a:t>) tool to map historic tree mortality</a:t>
            </a:r>
            <a:endParaRPr lang="en-US" sz="2600" dirty="0">
              <a:solidFill>
                <a:schemeClr val="tx1">
                  <a:lumMod val="75000"/>
                </a:schemeClr>
              </a:solidFill>
            </a:endParaRPr>
          </a:p>
        </p:txBody>
      </p:sp>
      <p:sp>
        <p:nvSpPr>
          <p:cNvPr id="18" name="TextBox 17"/>
          <p:cNvSpPr txBox="1"/>
          <p:nvPr/>
        </p:nvSpPr>
        <p:spPr>
          <a:xfrm>
            <a:off x="17810528" y="4537680"/>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Study Area</a:t>
            </a:r>
          </a:p>
        </p:txBody>
      </p:sp>
      <p:grpSp>
        <p:nvGrpSpPr>
          <p:cNvPr id="87" name="Group 86">
            <a:extLst>
              <a:ext uri="{FF2B5EF4-FFF2-40B4-BE49-F238E27FC236}">
                <a16:creationId xmlns="" xmlns:a16="http://schemas.microsoft.com/office/drawing/2014/main" id="{5D17D3EE-6B64-4B58-82F6-98B71F19A475}"/>
              </a:ext>
            </a:extLst>
          </p:cNvPr>
          <p:cNvGrpSpPr/>
          <p:nvPr/>
        </p:nvGrpSpPr>
        <p:grpSpPr>
          <a:xfrm>
            <a:off x="17901580" y="13652691"/>
            <a:ext cx="6439054" cy="837877"/>
            <a:chOff x="-21743732" y="25095867"/>
            <a:chExt cx="5838751" cy="837877"/>
          </a:xfrm>
        </p:grpSpPr>
        <p:pic>
          <p:nvPicPr>
            <p:cNvPr id="59" name="Picture 58">
              <a:extLst>
                <a:ext uri="{FF2B5EF4-FFF2-40B4-BE49-F238E27FC236}">
                  <a16:creationId xmlns="" xmlns:a16="http://schemas.microsoft.com/office/drawing/2014/main" id="{0C6DC30C-D739-4DBD-94AB-2275E4DCB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3732" y="25133396"/>
              <a:ext cx="419100" cy="733425"/>
            </a:xfrm>
            <a:prstGeom prst="rect">
              <a:avLst/>
            </a:prstGeom>
          </p:spPr>
        </p:pic>
        <p:pic>
          <p:nvPicPr>
            <p:cNvPr id="61" name="Picture 60">
              <a:extLst>
                <a:ext uri="{FF2B5EF4-FFF2-40B4-BE49-F238E27FC236}">
                  <a16:creationId xmlns="" xmlns:a16="http://schemas.microsoft.com/office/drawing/2014/main" id="{0F89D31C-02B8-47FB-A8D9-0747AFCC7F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25249" y="25119108"/>
              <a:ext cx="447675" cy="762000"/>
            </a:xfrm>
            <a:prstGeom prst="rect">
              <a:avLst/>
            </a:prstGeom>
          </p:spPr>
        </p:pic>
        <p:sp>
          <p:nvSpPr>
            <p:cNvPr id="62" name="TextBox 61">
              <a:extLst>
                <a:ext uri="{FF2B5EF4-FFF2-40B4-BE49-F238E27FC236}">
                  <a16:creationId xmlns="" xmlns:a16="http://schemas.microsoft.com/office/drawing/2014/main" id="{D4BB20C0-753D-477A-81C7-2B35E736DED4}"/>
                </a:ext>
              </a:extLst>
            </p:cNvPr>
            <p:cNvSpPr txBox="1"/>
            <p:nvPr/>
          </p:nvSpPr>
          <p:spPr>
            <a:xfrm>
              <a:off x="-21387650" y="25095867"/>
              <a:ext cx="2359822" cy="338554"/>
            </a:xfrm>
            <a:prstGeom prst="rect">
              <a:avLst/>
            </a:prstGeom>
            <a:noFill/>
          </p:spPr>
          <p:txBody>
            <a:bodyPr wrap="none" rtlCol="0">
              <a:spAutoFit/>
            </a:bodyPr>
            <a:lstStyle/>
            <a:p>
              <a:r>
                <a:rPr lang="en-US" sz="1600" dirty="0"/>
                <a:t>Lassen Volcanic National Park</a:t>
              </a:r>
            </a:p>
          </p:txBody>
        </p:sp>
        <p:sp>
          <p:nvSpPr>
            <p:cNvPr id="68" name="TextBox 67">
              <a:extLst>
                <a:ext uri="{FF2B5EF4-FFF2-40B4-BE49-F238E27FC236}">
                  <a16:creationId xmlns="" xmlns:a16="http://schemas.microsoft.com/office/drawing/2014/main" id="{4C58B4A4-401D-4691-89E6-5A0BBED974CB}"/>
                </a:ext>
              </a:extLst>
            </p:cNvPr>
            <p:cNvSpPr txBox="1"/>
            <p:nvPr/>
          </p:nvSpPr>
          <p:spPr>
            <a:xfrm>
              <a:off x="-21387650" y="25346284"/>
              <a:ext cx="1826134" cy="338554"/>
            </a:xfrm>
            <a:prstGeom prst="rect">
              <a:avLst/>
            </a:prstGeom>
            <a:noFill/>
          </p:spPr>
          <p:txBody>
            <a:bodyPr wrap="none" rtlCol="0">
              <a:spAutoFit/>
            </a:bodyPr>
            <a:lstStyle/>
            <a:p>
              <a:r>
                <a:rPr lang="en-US" sz="1600" dirty="0"/>
                <a:t>Lassen National Forest</a:t>
              </a:r>
            </a:p>
          </p:txBody>
        </p:sp>
        <p:sp>
          <p:nvSpPr>
            <p:cNvPr id="69" name="TextBox 68">
              <a:extLst>
                <a:ext uri="{FF2B5EF4-FFF2-40B4-BE49-F238E27FC236}">
                  <a16:creationId xmlns="" xmlns:a16="http://schemas.microsoft.com/office/drawing/2014/main" id="{F9FB814A-CD78-4344-9747-FC72EE697652}"/>
                </a:ext>
              </a:extLst>
            </p:cNvPr>
            <p:cNvSpPr txBox="1"/>
            <p:nvPr/>
          </p:nvSpPr>
          <p:spPr>
            <a:xfrm>
              <a:off x="-21387650" y="25584684"/>
              <a:ext cx="1056097" cy="338554"/>
            </a:xfrm>
            <a:prstGeom prst="rect">
              <a:avLst/>
            </a:prstGeom>
            <a:noFill/>
          </p:spPr>
          <p:txBody>
            <a:bodyPr wrap="none" rtlCol="0">
              <a:spAutoFit/>
            </a:bodyPr>
            <a:lstStyle/>
            <a:p>
              <a:r>
                <a:rPr lang="en-US" sz="1600" dirty="0"/>
                <a:t>Waterbodies</a:t>
              </a:r>
            </a:p>
          </p:txBody>
        </p:sp>
        <p:sp>
          <p:nvSpPr>
            <p:cNvPr id="70" name="TextBox 69">
              <a:extLst>
                <a:ext uri="{FF2B5EF4-FFF2-40B4-BE49-F238E27FC236}">
                  <a16:creationId xmlns="" xmlns:a16="http://schemas.microsoft.com/office/drawing/2014/main" id="{469FD152-5CB9-41ED-A0D6-91E2183FEB64}"/>
                </a:ext>
              </a:extLst>
            </p:cNvPr>
            <p:cNvSpPr txBox="1"/>
            <p:nvPr/>
          </p:nvSpPr>
          <p:spPr>
            <a:xfrm>
              <a:off x="-18259397" y="25106373"/>
              <a:ext cx="2227839" cy="338554"/>
            </a:xfrm>
            <a:prstGeom prst="rect">
              <a:avLst/>
            </a:prstGeom>
            <a:noFill/>
          </p:spPr>
          <p:txBody>
            <a:bodyPr wrap="none" rtlCol="0">
              <a:spAutoFit/>
            </a:bodyPr>
            <a:lstStyle/>
            <a:p>
              <a:r>
                <a:rPr lang="en-US" sz="1600" dirty="0"/>
                <a:t>2012 Reading Fire Boundary</a:t>
              </a:r>
            </a:p>
          </p:txBody>
        </p:sp>
        <p:sp>
          <p:nvSpPr>
            <p:cNvPr id="71" name="TextBox 70">
              <a:extLst>
                <a:ext uri="{FF2B5EF4-FFF2-40B4-BE49-F238E27FC236}">
                  <a16:creationId xmlns="" xmlns:a16="http://schemas.microsoft.com/office/drawing/2014/main" id="{D781A680-8EAD-4DFC-B687-C0C6E9B21EA5}"/>
                </a:ext>
              </a:extLst>
            </p:cNvPr>
            <p:cNvSpPr txBox="1"/>
            <p:nvPr/>
          </p:nvSpPr>
          <p:spPr>
            <a:xfrm>
              <a:off x="-18259395" y="25356790"/>
              <a:ext cx="2354414" cy="338554"/>
            </a:xfrm>
            <a:prstGeom prst="rect">
              <a:avLst/>
            </a:prstGeom>
            <a:noFill/>
          </p:spPr>
          <p:txBody>
            <a:bodyPr wrap="none" rtlCol="0">
              <a:spAutoFit/>
            </a:bodyPr>
            <a:lstStyle/>
            <a:p>
              <a:r>
                <a:rPr lang="en-US" sz="1600" dirty="0"/>
                <a:t>LiDAR, Badger Planning Area</a:t>
              </a:r>
            </a:p>
          </p:txBody>
        </p:sp>
        <p:sp>
          <p:nvSpPr>
            <p:cNvPr id="72" name="TextBox 71">
              <a:extLst>
                <a:ext uri="{FF2B5EF4-FFF2-40B4-BE49-F238E27FC236}">
                  <a16:creationId xmlns="" xmlns:a16="http://schemas.microsoft.com/office/drawing/2014/main" id="{67CCE7B4-F363-4BB9-8D85-02776A2D1125}"/>
                </a:ext>
              </a:extLst>
            </p:cNvPr>
            <p:cNvSpPr txBox="1"/>
            <p:nvPr/>
          </p:nvSpPr>
          <p:spPr>
            <a:xfrm>
              <a:off x="-18259396" y="25595190"/>
              <a:ext cx="1372972" cy="338554"/>
            </a:xfrm>
            <a:prstGeom prst="rect">
              <a:avLst/>
            </a:prstGeom>
            <a:noFill/>
          </p:spPr>
          <p:txBody>
            <a:bodyPr wrap="none" rtlCol="0">
              <a:spAutoFit/>
            </a:bodyPr>
            <a:lstStyle/>
            <a:p>
              <a:r>
                <a:rPr lang="en-US" sz="1600" dirty="0"/>
                <a:t>Total Study Area</a:t>
              </a:r>
            </a:p>
          </p:txBody>
        </p:sp>
      </p:grpSp>
      <p:pic>
        <p:nvPicPr>
          <p:cNvPr id="76" name="Picture 75">
            <a:extLst>
              <a:ext uri="{FF2B5EF4-FFF2-40B4-BE49-F238E27FC236}">
                <a16:creationId xmlns="" xmlns:a16="http://schemas.microsoft.com/office/drawing/2014/main" id="{2A4D9744-B627-48D8-91ED-1B07836D47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50499" y="4743881"/>
            <a:ext cx="1097280" cy="1616522"/>
          </a:xfrm>
          <a:prstGeom prst="rect">
            <a:avLst/>
          </a:prstGeom>
          <a:ln>
            <a:solidFill>
              <a:schemeClr val="tx1"/>
            </a:solidFill>
          </a:ln>
        </p:spPr>
      </p:pic>
      <p:grpSp>
        <p:nvGrpSpPr>
          <p:cNvPr id="253" name="Group 252"/>
          <p:cNvGrpSpPr/>
          <p:nvPr/>
        </p:nvGrpSpPr>
        <p:grpSpPr>
          <a:xfrm>
            <a:off x="18600220" y="14567975"/>
            <a:ext cx="5506121" cy="3068075"/>
            <a:chOff x="18727851" y="15191656"/>
            <a:chExt cx="5506121" cy="3068075"/>
          </a:xfrm>
        </p:grpSpPr>
        <p:sp>
          <p:nvSpPr>
            <p:cNvPr id="82" name="Rectangle 81"/>
            <p:cNvSpPr/>
            <p:nvPr/>
          </p:nvSpPr>
          <p:spPr>
            <a:xfrm>
              <a:off x="18731026" y="15785106"/>
              <a:ext cx="2377440" cy="458763"/>
            </a:xfrm>
            <a:prstGeom prst="rect">
              <a:avLst/>
            </a:prstGeom>
            <a:ln w="12700">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Acquire</a:t>
              </a:r>
            </a:p>
          </p:txBody>
        </p:sp>
        <p:sp>
          <p:nvSpPr>
            <p:cNvPr id="84" name="Process 24">
              <a:extLst>
                <a:ext uri="{FF2B5EF4-FFF2-40B4-BE49-F238E27FC236}">
                  <a16:creationId xmlns="" xmlns:a16="http://schemas.microsoft.com/office/drawing/2014/main" id="{D5EE773D-7A1D-4962-A9A7-C300A4BDBDCA}"/>
                </a:ext>
              </a:extLst>
            </p:cNvPr>
            <p:cNvSpPr/>
            <p:nvPr/>
          </p:nvSpPr>
          <p:spPr>
            <a:xfrm>
              <a:off x="18731026" y="16248051"/>
              <a:ext cx="2377440" cy="2011680"/>
            </a:xfrm>
            <a:prstGeom prst="flowChartProcess">
              <a:avLst/>
            </a:prstGeom>
            <a:ln w="12700">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marL="228600" lvl="0" indent="-228600">
                <a:lnSpc>
                  <a:spcPct val="106000"/>
                </a:lnSpc>
                <a:buClr>
                  <a:srgbClr val="57688F"/>
                </a:buClr>
                <a:buFont typeface="Webdings" panose="05030102010509060703" pitchFamily="18" charset="2"/>
                <a:buChar char="4"/>
                <a:tabLst>
                  <a:tab pos="114300" algn="l"/>
                </a:tabLst>
                <a:defRPr/>
              </a:pPr>
              <a:r>
                <a:rPr lang="en-US" sz="2000" kern="0" dirty="0">
                  <a:solidFill>
                    <a:sysClr val="windowText" lastClr="000000"/>
                  </a:solidFill>
                  <a:ea typeface="Calibri" panose="020F0502020204030204" pitchFamily="34" charset="0"/>
                  <a:cs typeface="Times New Roman" panose="02020603050405020304" pitchFamily="18" charset="0"/>
                </a:rPr>
                <a:t>LNF and Badger Planning Area boundaries</a:t>
              </a:r>
            </a:p>
            <a:p>
              <a:pPr marL="228600" lvl="0" indent="-228600">
                <a:lnSpc>
                  <a:spcPct val="106000"/>
                </a:lnSpc>
                <a:buClr>
                  <a:srgbClr val="57688F"/>
                </a:buClr>
                <a:buFont typeface="Webdings" panose="05030102010509060703" pitchFamily="18" charset="2"/>
                <a:buChar char="4"/>
                <a:tabLst>
                  <a:tab pos="114300" algn="l"/>
                </a:tabLst>
                <a:defRPr/>
              </a:pPr>
              <a:r>
                <a:rPr lang="en-US" sz="2000" kern="0" dirty="0">
                  <a:solidFill>
                    <a:sysClr val="windowText" lastClr="000000"/>
                  </a:solidFill>
                  <a:ea typeface="Calibri" panose="020F0502020204030204" pitchFamily="34" charset="0"/>
                  <a:cs typeface="Times New Roman" panose="02020603050405020304" pitchFamily="18" charset="0"/>
                </a:rPr>
                <a:t>CA fire history data</a:t>
              </a:r>
            </a:p>
            <a:p>
              <a:pPr marL="228600" lvl="0" indent="-228600">
                <a:lnSpc>
                  <a:spcPct val="106000"/>
                </a:lnSpc>
                <a:buClr>
                  <a:srgbClr val="57688F"/>
                </a:buClr>
                <a:buFont typeface="Webdings" panose="05030102010509060703" pitchFamily="18" charset="2"/>
                <a:buChar char="4"/>
                <a:tabLst>
                  <a:tab pos="114300" algn="l"/>
                </a:tabLst>
                <a:defRPr/>
              </a:pPr>
              <a:r>
                <a:rPr lang="en-US" sz="2000" kern="0" dirty="0">
                  <a:solidFill>
                    <a:sysClr val="windowText" lastClr="000000"/>
                  </a:solidFill>
                  <a:ea typeface="Calibri" panose="020F0502020204030204" pitchFamily="34" charset="0"/>
                  <a:cs typeface="Times New Roman" panose="02020603050405020304" pitchFamily="18" charset="0"/>
                </a:rPr>
                <a:t>Fuels treatment data</a:t>
              </a:r>
            </a:p>
          </p:txBody>
        </p:sp>
        <p:sp>
          <p:nvSpPr>
            <p:cNvPr id="85" name="Text Box 5"/>
            <p:cNvSpPr txBox="1"/>
            <p:nvPr/>
          </p:nvSpPr>
          <p:spPr>
            <a:xfrm>
              <a:off x="21490772" y="16229303"/>
              <a:ext cx="2743200" cy="2011680"/>
            </a:xfrm>
            <a:prstGeom prst="rect">
              <a:avLst/>
            </a:prstGeom>
            <a:solidFill>
              <a:sysClr val="window" lastClr="FFFFFF"/>
            </a:solidFill>
            <a:ln w="12700">
              <a:solidFill>
                <a:srgbClr val="3E4268"/>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lvl="0" indent="-228600" defTabSz="914400" eaLnBrk="1" fontAlgn="auto" latinLnBrk="0" hangingPunct="1">
                <a:lnSpc>
                  <a:spcPct val="106000"/>
                </a:lnSpc>
                <a:spcBef>
                  <a:spcPts val="0"/>
                </a:spcBef>
                <a:spcAft>
                  <a:spcPts val="0"/>
                </a:spcAft>
                <a:buClr>
                  <a:srgbClr val="57688F"/>
                </a:buClr>
                <a:buSzTx/>
                <a:buFont typeface="Webdings" panose="05030102010509060703" pitchFamily="18" charset="2"/>
                <a:buChar char="4"/>
                <a:tabLst>
                  <a:tab pos="114300" algn="l"/>
                </a:tabLst>
                <a:defRPr/>
              </a:pPr>
              <a:r>
                <a:rPr lang="en-US" sz="2000" kern="0" dirty="0">
                  <a:solidFill>
                    <a:sysClr val="windowText" lastClr="000000"/>
                  </a:solidFill>
                  <a:cs typeface="Times New Roman" panose="02020603050405020304" pitchFamily="18" charset="0"/>
                </a:rPr>
                <a:t>Enable user uploaded area of interest</a:t>
              </a:r>
            </a:p>
            <a:p>
              <a:pPr marL="228600" marR="0" lvl="0" indent="-228600" defTabSz="914400" eaLnBrk="1" fontAlgn="auto" latinLnBrk="0" hangingPunct="1">
                <a:lnSpc>
                  <a:spcPct val="106000"/>
                </a:lnSpc>
                <a:spcBef>
                  <a:spcPts val="0"/>
                </a:spcBef>
                <a:spcAft>
                  <a:spcPts val="0"/>
                </a:spcAft>
                <a:buClr>
                  <a:srgbClr val="57688F"/>
                </a:buClr>
                <a:buSzTx/>
                <a:buFont typeface="Webdings" panose="05030102010509060703" pitchFamily="18" charset="2"/>
                <a:buChar char="4"/>
                <a:tabLst>
                  <a:tab pos="114300" algn="l"/>
                </a:tabLst>
                <a:defRPr/>
              </a:pPr>
              <a:r>
                <a:rPr lang="en-US" sz="2000" kern="0" dirty="0">
                  <a:solidFill>
                    <a:sysClr val="windowText" lastClr="000000"/>
                  </a:solidFill>
                  <a:cs typeface="Times New Roman" panose="02020603050405020304" pitchFamily="18" charset="0"/>
                </a:rPr>
                <a:t>Drape documented fuel treatments and wildfires over mortality classification</a:t>
              </a:r>
            </a:p>
            <a:p>
              <a:pPr marL="228600" marR="0" lvl="0" indent="-228600" defTabSz="914400" eaLnBrk="1" fontAlgn="auto" latinLnBrk="0" hangingPunct="1">
                <a:lnSpc>
                  <a:spcPct val="106000"/>
                </a:lnSpc>
                <a:spcBef>
                  <a:spcPts val="0"/>
                </a:spcBef>
                <a:spcAft>
                  <a:spcPts val="0"/>
                </a:spcAft>
                <a:buClr>
                  <a:srgbClr val="57688F"/>
                </a:buClr>
                <a:buSzTx/>
                <a:buFont typeface="Webdings" panose="05030102010509060703" pitchFamily="18" charset="2"/>
                <a:buChar char="4"/>
                <a:tabLst>
                  <a:tab pos="114300" algn="l"/>
                </a:tabLst>
                <a:defRPr/>
              </a:pPr>
              <a:endParaRPr lang="en-US" sz="2000" kern="0" dirty="0">
                <a:solidFill>
                  <a:sysClr val="windowText" lastClr="000000"/>
                </a:solidFill>
                <a:cs typeface="Times New Roman" panose="02020603050405020304" pitchFamily="18" charset="0"/>
              </a:endParaRPr>
            </a:p>
            <a:p>
              <a:pPr marL="228600" marR="0" lvl="0" indent="-228600" defTabSz="914400" eaLnBrk="1" fontAlgn="auto" latinLnBrk="0" hangingPunct="1">
                <a:lnSpc>
                  <a:spcPct val="106000"/>
                </a:lnSpc>
                <a:spcBef>
                  <a:spcPts val="0"/>
                </a:spcBef>
                <a:spcAft>
                  <a:spcPts val="0"/>
                </a:spcAft>
                <a:buClr>
                  <a:srgbClr val="57688F"/>
                </a:buClr>
                <a:buSzTx/>
                <a:buFont typeface="Webdings" panose="05030102010509060703" pitchFamily="18" charset="2"/>
                <a:buChar char="4"/>
                <a:tabLst>
                  <a:tab pos="114300" algn="l"/>
                </a:tabLst>
                <a:defRPr/>
              </a:pPr>
              <a:endParaRPr lang="en-US" sz="2000" dirty="0"/>
            </a:p>
          </p:txBody>
        </p:sp>
        <p:sp>
          <p:nvSpPr>
            <p:cNvPr id="91" name="Rectangle 90"/>
            <p:cNvSpPr/>
            <p:nvPr/>
          </p:nvSpPr>
          <p:spPr>
            <a:xfrm>
              <a:off x="21490771" y="15783018"/>
              <a:ext cx="2743200" cy="457199"/>
            </a:xfrm>
            <a:prstGeom prst="rect">
              <a:avLst/>
            </a:prstGeom>
            <a:ln w="12700">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Google Earth Engine</a:t>
              </a:r>
            </a:p>
          </p:txBody>
        </p:sp>
        <p:sp>
          <p:nvSpPr>
            <p:cNvPr id="95" name="Rectangle 94">
              <a:extLst>
                <a:ext uri="{FF2B5EF4-FFF2-40B4-BE49-F238E27FC236}">
                  <a16:creationId xmlns="" xmlns:a16="http://schemas.microsoft.com/office/drawing/2014/main" id="{A67B3F26-D0C2-410B-A521-D52B280D57D6}"/>
                </a:ext>
              </a:extLst>
            </p:cNvPr>
            <p:cNvSpPr/>
            <p:nvPr/>
          </p:nvSpPr>
          <p:spPr>
            <a:xfrm>
              <a:off x="18727851" y="15191656"/>
              <a:ext cx="5486400" cy="457200"/>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err="1">
                  <a:solidFill>
                    <a:schemeClr val="tx1"/>
                  </a:solidFill>
                </a:rPr>
                <a:t>SAVeTrEE</a:t>
              </a:r>
              <a:r>
                <a:rPr lang="en-US" sz="2000" b="1" dirty="0">
                  <a:solidFill>
                    <a:schemeClr val="tx1"/>
                  </a:solidFill>
                </a:rPr>
                <a:t> 2.0</a:t>
              </a:r>
            </a:p>
          </p:txBody>
        </p:sp>
      </p:grpSp>
      <p:grpSp>
        <p:nvGrpSpPr>
          <p:cNvPr id="252" name="Group 251"/>
          <p:cNvGrpSpPr/>
          <p:nvPr/>
        </p:nvGrpSpPr>
        <p:grpSpPr>
          <a:xfrm>
            <a:off x="991209" y="14567975"/>
            <a:ext cx="8240679" cy="3713334"/>
            <a:chOff x="9215823" y="15210975"/>
            <a:chExt cx="8240679" cy="3713334"/>
          </a:xfrm>
        </p:grpSpPr>
        <p:sp>
          <p:nvSpPr>
            <p:cNvPr id="122" name="Process 27"/>
            <p:cNvSpPr/>
            <p:nvPr/>
          </p:nvSpPr>
          <p:spPr>
            <a:xfrm>
              <a:off x="15079062" y="17187528"/>
              <a:ext cx="2377440" cy="1314319"/>
            </a:xfrm>
            <a:prstGeom prst="flowChartProcess">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marL="228600" lvl="0" indent="-228600">
                <a:lnSpc>
                  <a:spcPct val="106000"/>
                </a:lnSpc>
                <a:buClr>
                  <a:srgbClr val="57688F"/>
                </a:buClr>
                <a:buFont typeface="Webdings" panose="05030102010509060703" pitchFamily="18" charset="2"/>
                <a:buChar char="4"/>
                <a:tabLst>
                  <a:tab pos="114300" algn="l"/>
                </a:tabLst>
                <a:defRPr/>
              </a:pPr>
              <a:r>
                <a:rPr lang="en-US" sz="2000" kern="0" dirty="0">
                  <a:solidFill>
                    <a:sysClr val="windowText" lastClr="000000"/>
                  </a:solidFill>
                  <a:cs typeface="Times New Roman" panose="02020603050405020304" pitchFamily="18" charset="0"/>
                </a:rPr>
                <a:t>Canopy Base Height (CBH) for all trees</a:t>
              </a:r>
            </a:p>
          </p:txBody>
        </p:sp>
        <p:cxnSp>
          <p:nvCxnSpPr>
            <p:cNvPr id="123" name="Straight Arrow Connector 51"/>
            <p:cNvCxnSpPr>
              <a:cxnSpLocks/>
              <a:stCxn id="129" idx="3"/>
              <a:endCxn id="130" idx="1"/>
            </p:cNvCxnSpPr>
            <p:nvPr/>
          </p:nvCxnSpPr>
          <p:spPr>
            <a:xfrm flipV="1">
              <a:off x="11764323" y="16813075"/>
              <a:ext cx="433991" cy="1548170"/>
            </a:xfrm>
            <a:prstGeom prst="bentConnector3">
              <a:avLst>
                <a:gd name="adj1" fmla="val 50000"/>
              </a:avLst>
            </a:prstGeom>
            <a:ln w="19050">
              <a:solidFill>
                <a:srgbClr val="3E4268"/>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27" idx="2"/>
              <a:endCxn id="121" idx="0"/>
            </p:cNvCxnSpPr>
            <p:nvPr/>
          </p:nvCxnSpPr>
          <p:spPr>
            <a:xfrm>
              <a:off x="10492819" y="17100633"/>
              <a:ext cx="0" cy="252307"/>
            </a:xfrm>
            <a:prstGeom prst="straightConnector1">
              <a:avLst/>
            </a:prstGeom>
            <a:ln w="19050">
              <a:solidFill>
                <a:srgbClr val="3E4268"/>
              </a:solidFill>
              <a:tailEnd type="triangle"/>
            </a:ln>
          </p:spPr>
          <p:style>
            <a:lnRef idx="1">
              <a:schemeClr val="accent1"/>
            </a:lnRef>
            <a:fillRef idx="0">
              <a:schemeClr val="accent1"/>
            </a:fillRef>
            <a:effectRef idx="0">
              <a:schemeClr val="accent1"/>
            </a:effectRef>
            <a:fontRef idx="minor">
              <a:schemeClr val="tx1"/>
            </a:fontRef>
          </p:style>
        </p:cxnSp>
        <p:sp>
          <p:nvSpPr>
            <p:cNvPr id="127" name="Process 24">
              <a:extLst>
                <a:ext uri="{FF2B5EF4-FFF2-40B4-BE49-F238E27FC236}">
                  <a16:creationId xmlns="" xmlns:a16="http://schemas.microsoft.com/office/drawing/2014/main" id="{D5EE773D-7A1D-4962-A9A7-C300A4BDBDCA}"/>
                </a:ext>
              </a:extLst>
            </p:cNvPr>
            <p:cNvSpPr/>
            <p:nvPr/>
          </p:nvSpPr>
          <p:spPr>
            <a:xfrm>
              <a:off x="9221315" y="16262969"/>
              <a:ext cx="2543008" cy="837664"/>
            </a:xfrm>
            <a:prstGeom prst="flowChartProcess">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marL="228600" lvl="0" indent="-228600">
                <a:lnSpc>
                  <a:spcPct val="106000"/>
                </a:lnSpc>
                <a:buClr>
                  <a:srgbClr val="57688F"/>
                </a:buClr>
                <a:buFont typeface="Webdings" panose="05030102010509060703" pitchFamily="18" charset="2"/>
                <a:buChar char="4"/>
                <a:tabLst>
                  <a:tab pos="114300" algn="l"/>
                </a:tabLst>
                <a:defRPr/>
              </a:pPr>
              <a:r>
                <a:rPr lang="en-US" sz="2000" kern="0" dirty="0">
                  <a:solidFill>
                    <a:sysClr val="windowText" lastClr="000000"/>
                  </a:solidFill>
                  <a:ea typeface="Calibri" panose="020F0502020204030204" pitchFamily="34" charset="0"/>
                  <a:cs typeface="Times New Roman" panose="02020603050405020304" pitchFamily="18" charset="0"/>
                </a:rPr>
                <a:t>USFS 2015 Badger LiDAR</a:t>
              </a:r>
            </a:p>
          </p:txBody>
        </p:sp>
        <p:sp>
          <p:nvSpPr>
            <p:cNvPr id="129" name="Text Box 5"/>
            <p:cNvSpPr txBox="1"/>
            <p:nvPr/>
          </p:nvSpPr>
          <p:spPr>
            <a:xfrm>
              <a:off x="9221315" y="17798180"/>
              <a:ext cx="2543008" cy="1126129"/>
            </a:xfrm>
            <a:prstGeom prst="rect">
              <a:avLst/>
            </a:prstGeom>
            <a:solidFill>
              <a:sysClr val="window" lastClr="FFFFFF"/>
            </a:solidFill>
            <a:ln w="12700">
              <a:solidFill>
                <a:srgbClr val="3E4268"/>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lvl="0" indent="-228600" defTabSz="914400" eaLnBrk="1" fontAlgn="auto" latinLnBrk="0" hangingPunct="1">
                <a:lnSpc>
                  <a:spcPct val="106000"/>
                </a:lnSpc>
                <a:spcBef>
                  <a:spcPts val="0"/>
                </a:spcBef>
                <a:spcAft>
                  <a:spcPts val="0"/>
                </a:spcAft>
                <a:buClr>
                  <a:srgbClr val="57688F"/>
                </a:buClr>
                <a:buSzTx/>
                <a:buFont typeface="Webdings" panose="05030102010509060703" pitchFamily="18" charset="2"/>
                <a:buChar char="4"/>
                <a:tabLst>
                  <a:tab pos="114300" algn="l"/>
                </a:tabLst>
                <a:defRPr/>
              </a:pPr>
              <a:r>
                <a:rPr kumimoji="0" lang="en-US" sz="20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rPr>
                <a:t>Canopy Height Model (CHM)</a:t>
              </a:r>
            </a:p>
            <a:p>
              <a:pPr marL="228600" indent="-228600" defTabSz="914400">
                <a:lnSpc>
                  <a:spcPct val="106000"/>
                </a:lnSpc>
                <a:buClr>
                  <a:srgbClr val="57688F"/>
                </a:buClr>
                <a:buFont typeface="Webdings" panose="05030102010509060703" pitchFamily="18" charset="2"/>
                <a:buChar char="4"/>
                <a:tabLst>
                  <a:tab pos="114300" algn="l"/>
                </a:tabLst>
                <a:defRPr/>
              </a:pPr>
              <a:r>
                <a:rPr lang="en-US" sz="2000" kern="0" dirty="0">
                  <a:solidFill>
                    <a:sysClr val="windowText" lastClr="000000"/>
                  </a:solidFill>
                  <a:ea typeface="Calibri" panose="020F0502020204030204" pitchFamily="34" charset="0"/>
                  <a:cs typeface="Times New Roman" panose="02020603050405020304" pitchFamily="18" charset="0"/>
                </a:rPr>
                <a:t>Canopy Cover (CC)</a:t>
              </a:r>
              <a:endParaRPr kumimoji="0" lang="en-US" sz="2000" b="0" i="0" u="none" strike="noStrike" kern="0" cap="none" spc="0" normalizeH="0" baseline="0" noProof="0" dirty="0">
                <a:ln>
                  <a:noFill/>
                </a:ln>
                <a:solidFill>
                  <a:sysClr val="windowText" lastClr="000000"/>
                </a:solidFill>
                <a:effectLst/>
                <a:uLnTx/>
                <a:uFillTx/>
                <a:ea typeface="Calibri" panose="020F0502020204030204" pitchFamily="34" charset="0"/>
                <a:cs typeface="Times New Roman" panose="02020603050405020304" pitchFamily="18" charset="0"/>
              </a:endParaRPr>
            </a:p>
          </p:txBody>
        </p:sp>
        <p:sp>
          <p:nvSpPr>
            <p:cNvPr id="130" name="Text Box 5"/>
            <p:cNvSpPr txBox="1"/>
            <p:nvPr/>
          </p:nvSpPr>
          <p:spPr>
            <a:xfrm>
              <a:off x="12198314" y="16274009"/>
              <a:ext cx="2377440" cy="1078132"/>
            </a:xfrm>
            <a:prstGeom prst="rect">
              <a:avLst/>
            </a:prstGeom>
            <a:solidFill>
              <a:sysClr val="window" lastClr="FFFFFF"/>
            </a:solidFill>
            <a:ln w="12700">
              <a:solidFill>
                <a:srgbClr val="3E4268"/>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lvl="0" indent="-228600" defTabSz="914400" eaLnBrk="1" fontAlgn="auto" latinLnBrk="0" hangingPunct="1">
                <a:lnSpc>
                  <a:spcPct val="106000"/>
                </a:lnSpc>
                <a:spcBef>
                  <a:spcPts val="0"/>
                </a:spcBef>
                <a:spcAft>
                  <a:spcPts val="0"/>
                </a:spcAft>
                <a:buClr>
                  <a:srgbClr val="57688F"/>
                </a:buClr>
                <a:buSzTx/>
                <a:buFont typeface="Webdings" panose="05030102010509060703" pitchFamily="18" charset="2"/>
                <a:buChar char="4"/>
                <a:tabLst>
                  <a:tab pos="114300" algn="l"/>
                </a:tabLst>
                <a:defRPr/>
              </a:pPr>
              <a:r>
                <a:rPr lang="en-US" sz="2000" kern="0" dirty="0">
                  <a:solidFill>
                    <a:sysClr val="windowText" lastClr="000000"/>
                  </a:solidFill>
                  <a:cs typeface="Times New Roman" panose="02020603050405020304" pitchFamily="18" charset="0"/>
                </a:rPr>
                <a:t>Thiessen polygons to segment individual canopies</a:t>
              </a:r>
            </a:p>
          </p:txBody>
        </p:sp>
        <p:sp>
          <p:nvSpPr>
            <p:cNvPr id="131" name="Rectangle 130"/>
            <p:cNvSpPr/>
            <p:nvPr/>
          </p:nvSpPr>
          <p:spPr>
            <a:xfrm>
              <a:off x="9221315" y="15816844"/>
              <a:ext cx="2543008" cy="457200"/>
            </a:xfrm>
            <a:prstGeom prst="rect">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Acquire</a:t>
              </a:r>
            </a:p>
          </p:txBody>
        </p:sp>
        <p:sp>
          <p:nvSpPr>
            <p:cNvPr id="136" name="Rectangle 135"/>
            <p:cNvSpPr/>
            <p:nvPr/>
          </p:nvSpPr>
          <p:spPr>
            <a:xfrm>
              <a:off x="12198314" y="15816844"/>
              <a:ext cx="2377440" cy="457200"/>
            </a:xfrm>
            <a:prstGeom prst="rect">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Segment</a:t>
              </a:r>
            </a:p>
          </p:txBody>
        </p:sp>
        <p:sp>
          <p:nvSpPr>
            <p:cNvPr id="138" name="Rectangle 137"/>
            <p:cNvSpPr/>
            <p:nvPr/>
          </p:nvSpPr>
          <p:spPr>
            <a:xfrm>
              <a:off x="15079062" y="16874706"/>
              <a:ext cx="2377440" cy="457200"/>
            </a:xfrm>
            <a:prstGeom prst="rect">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Process</a:t>
              </a:r>
            </a:p>
          </p:txBody>
        </p:sp>
        <p:sp>
          <p:nvSpPr>
            <p:cNvPr id="139" name="Rectangle 138">
              <a:extLst>
                <a:ext uri="{FF2B5EF4-FFF2-40B4-BE49-F238E27FC236}">
                  <a16:creationId xmlns="" xmlns:a16="http://schemas.microsoft.com/office/drawing/2014/main" id="{A67B3F26-D0C2-410B-A521-D52B280D57D6}"/>
                </a:ext>
              </a:extLst>
            </p:cNvPr>
            <p:cNvSpPr/>
            <p:nvPr/>
          </p:nvSpPr>
          <p:spPr>
            <a:xfrm>
              <a:off x="9215823" y="15210975"/>
              <a:ext cx="8229600" cy="457200"/>
            </a:xfrm>
            <a:prstGeom prst="rect">
              <a:avLst/>
            </a:prstGeom>
            <a:ln w="19050">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rPr>
                <a:t>Badger Planning Area LiDAR Case Study</a:t>
              </a:r>
            </a:p>
          </p:txBody>
        </p:sp>
        <p:sp>
          <p:nvSpPr>
            <p:cNvPr id="210" name="Process 27"/>
            <p:cNvSpPr/>
            <p:nvPr/>
          </p:nvSpPr>
          <p:spPr>
            <a:xfrm>
              <a:off x="15079062" y="16195778"/>
              <a:ext cx="2377440" cy="560597"/>
            </a:xfrm>
            <a:prstGeom prst="flowChartProcess">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marL="228600" indent="-228600">
                <a:lnSpc>
                  <a:spcPct val="106000"/>
                </a:lnSpc>
                <a:buClr>
                  <a:srgbClr val="57688F"/>
                </a:buClr>
                <a:buFont typeface="Webdings" panose="05030102010509060703" pitchFamily="18" charset="2"/>
                <a:buChar char="4"/>
                <a:tabLst>
                  <a:tab pos="114300" algn="l"/>
                </a:tabLst>
                <a:defRPr/>
              </a:pPr>
              <a:r>
                <a:rPr lang="en-US" sz="2000" kern="0" dirty="0">
                  <a:solidFill>
                    <a:sysClr val="windowText" lastClr="000000"/>
                  </a:solidFill>
                  <a:cs typeface="Times New Roman" panose="02020603050405020304" pitchFamily="18" charset="0"/>
                </a:rPr>
                <a:t>Stems per acre</a:t>
              </a:r>
            </a:p>
          </p:txBody>
        </p:sp>
        <p:sp>
          <p:nvSpPr>
            <p:cNvPr id="213" name="Rectangle 212"/>
            <p:cNvSpPr/>
            <p:nvPr/>
          </p:nvSpPr>
          <p:spPr>
            <a:xfrm>
              <a:off x="15079062" y="15815800"/>
              <a:ext cx="2377440" cy="457200"/>
            </a:xfrm>
            <a:prstGeom prst="rect">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Density</a:t>
              </a:r>
            </a:p>
          </p:txBody>
        </p:sp>
        <p:cxnSp>
          <p:nvCxnSpPr>
            <p:cNvPr id="224" name="Straight Arrow Connector 223"/>
            <p:cNvCxnSpPr>
              <a:cxnSpLocks/>
              <a:stCxn id="130" idx="3"/>
              <a:endCxn id="210" idx="1"/>
            </p:cNvCxnSpPr>
            <p:nvPr/>
          </p:nvCxnSpPr>
          <p:spPr>
            <a:xfrm flipV="1">
              <a:off x="14575754" y="16476077"/>
              <a:ext cx="503308" cy="336998"/>
            </a:xfrm>
            <a:prstGeom prst="bentConnector3">
              <a:avLst>
                <a:gd name="adj1" fmla="val 50000"/>
              </a:avLst>
            </a:prstGeom>
            <a:ln w="19050">
              <a:solidFill>
                <a:srgbClr val="3E4268"/>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Straight Arrow Connector 223"/>
            <p:cNvCxnSpPr>
              <a:cxnSpLocks/>
              <a:stCxn id="130" idx="3"/>
              <a:endCxn id="122" idx="1"/>
            </p:cNvCxnSpPr>
            <p:nvPr/>
          </p:nvCxnSpPr>
          <p:spPr>
            <a:xfrm>
              <a:off x="14575754" y="16813075"/>
              <a:ext cx="503308" cy="1031613"/>
            </a:xfrm>
            <a:prstGeom prst="bentConnector3">
              <a:avLst>
                <a:gd name="adj1" fmla="val 50000"/>
              </a:avLst>
            </a:prstGeom>
            <a:ln w="19050">
              <a:solidFill>
                <a:srgbClr val="3E4268"/>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9221315" y="17352940"/>
              <a:ext cx="2543008" cy="457200"/>
            </a:xfrm>
            <a:prstGeom prst="rect">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t>Process in ArcMap</a:t>
              </a:r>
            </a:p>
          </p:txBody>
        </p:sp>
      </p:grpSp>
      <p:sp>
        <p:nvSpPr>
          <p:cNvPr id="8" name="Text Placeholder 16"/>
          <p:cNvSpPr txBox="1">
            <a:spLocks/>
          </p:cNvSpPr>
          <p:nvPr/>
        </p:nvSpPr>
        <p:spPr>
          <a:xfrm>
            <a:off x="2115233" y="33027930"/>
            <a:ext cx="23680472" cy="2392745"/>
          </a:xfrm>
          <a:prstGeom prst="rect">
            <a:avLst/>
          </a:prstGeom>
        </p:spPr>
        <p:txBody>
          <a:bodyPr numCol="4"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buClr>
                <a:srgbClr val="3F3F3F"/>
              </a:buClr>
              <a:buSzPct val="25000"/>
            </a:pPr>
            <a:r>
              <a:rPr lang="en" sz="2400" b="1" dirty="0">
                <a:solidFill>
                  <a:srgbClr val="3F3F3F"/>
                </a:solidFill>
                <a:ea typeface="Century Gothic"/>
                <a:cs typeface="Century Gothic"/>
                <a:sym typeface="Century Gothic"/>
              </a:rPr>
              <a:t>Jenna Williams</a:t>
            </a:r>
          </a:p>
          <a:p>
            <a:pPr>
              <a:spcBef>
                <a:spcPts val="0"/>
              </a:spcBef>
              <a:buClr>
                <a:srgbClr val="3F3F3F"/>
              </a:buClr>
              <a:buSzPct val="25000"/>
            </a:pPr>
            <a:r>
              <a:rPr lang="en" sz="2400" dirty="0">
                <a:solidFill>
                  <a:srgbClr val="3F3F3F"/>
                </a:solidFill>
                <a:ea typeface="Century Gothic"/>
                <a:cs typeface="Century Gothic"/>
                <a:sym typeface="Century Gothic"/>
              </a:rPr>
              <a:t>Ames Center Lead</a:t>
            </a:r>
          </a:p>
          <a:p>
            <a:pPr>
              <a:spcBef>
                <a:spcPts val="0"/>
              </a:spcBef>
              <a:buClr>
                <a:srgbClr val="3F3F3F"/>
              </a:buClr>
              <a:buSzPct val="25000"/>
            </a:pPr>
            <a:r>
              <a:rPr lang="en" sz="2400" dirty="0">
                <a:solidFill>
                  <a:srgbClr val="3F3F3F"/>
                </a:solidFill>
                <a:ea typeface="Century Gothic"/>
                <a:cs typeface="Century Gothic"/>
                <a:sym typeface="Century Gothic"/>
              </a:rPr>
              <a:t>DEVELOP National Program</a:t>
            </a:r>
          </a:p>
          <a:p>
            <a:pPr>
              <a:spcBef>
                <a:spcPts val="0"/>
              </a:spcBef>
              <a:buClr>
                <a:srgbClr val="3F3F3F"/>
              </a:buClr>
              <a:buSzPct val="25000"/>
            </a:pPr>
            <a:endParaRPr lang="en" sz="800" b="1" dirty="0">
              <a:solidFill>
                <a:schemeClr val="tx2">
                  <a:lumMod val="50000"/>
                </a:schemeClr>
              </a:solidFill>
            </a:endParaRPr>
          </a:p>
          <a:p>
            <a:pPr>
              <a:spcBef>
                <a:spcPts val="0"/>
              </a:spcBef>
              <a:buClr>
                <a:srgbClr val="3F3F3F"/>
              </a:buClr>
              <a:buSzPct val="25000"/>
            </a:pPr>
            <a:r>
              <a:rPr lang="en" sz="2400" b="1" dirty="0">
                <a:solidFill>
                  <a:schemeClr val="tx2">
                    <a:lumMod val="50000"/>
                  </a:schemeClr>
                </a:solidFill>
              </a:rPr>
              <a:t>Dr. Juan Torres-Perez</a:t>
            </a:r>
            <a:endParaRPr lang="en" sz="2400" dirty="0">
              <a:solidFill>
                <a:schemeClr val="tx2">
                  <a:lumMod val="50000"/>
                </a:schemeClr>
              </a:solidFill>
            </a:endParaRPr>
          </a:p>
          <a:p>
            <a:pPr>
              <a:spcBef>
                <a:spcPts val="0"/>
              </a:spcBef>
              <a:buClr>
                <a:srgbClr val="3F3F3F"/>
              </a:buClr>
              <a:buSzPct val="25000"/>
            </a:pPr>
            <a:r>
              <a:rPr lang="en" sz="2400" dirty="0">
                <a:solidFill>
                  <a:schemeClr val="tx2">
                    <a:lumMod val="50000"/>
                  </a:schemeClr>
                </a:solidFill>
              </a:rPr>
              <a:t>Bay Area Environmental Research Institute </a:t>
            </a:r>
          </a:p>
          <a:p>
            <a:pPr>
              <a:spcBef>
                <a:spcPts val="0"/>
              </a:spcBef>
              <a:buClr>
                <a:srgbClr val="3F3F3F"/>
              </a:buClr>
              <a:buSzPct val="25000"/>
            </a:pPr>
            <a:endParaRPr lang="en" sz="2400" b="1" dirty="0">
              <a:solidFill>
                <a:schemeClr val="tx2">
                  <a:lumMod val="50000"/>
                </a:schemeClr>
              </a:solidFill>
            </a:endParaRPr>
          </a:p>
          <a:p>
            <a:pPr>
              <a:spcBef>
                <a:spcPts val="0"/>
              </a:spcBef>
              <a:buClr>
                <a:srgbClr val="3F3F3F"/>
              </a:buClr>
              <a:buSzPct val="25000"/>
            </a:pPr>
            <a:r>
              <a:rPr lang="en" sz="2400" b="1" dirty="0">
                <a:solidFill>
                  <a:schemeClr val="tx2">
                    <a:lumMod val="50000"/>
                  </a:schemeClr>
                </a:solidFill>
              </a:rPr>
              <a:t>John Dilger</a:t>
            </a:r>
            <a:endParaRPr lang="en" sz="2400" dirty="0">
              <a:solidFill>
                <a:schemeClr val="tx2">
                  <a:lumMod val="50000"/>
                </a:schemeClr>
              </a:solidFill>
            </a:endParaRPr>
          </a:p>
          <a:p>
            <a:pPr>
              <a:spcBef>
                <a:spcPts val="0"/>
              </a:spcBef>
              <a:buClr>
                <a:srgbClr val="3F3F3F"/>
              </a:buClr>
              <a:buSzPct val="25000"/>
            </a:pPr>
            <a:r>
              <a:rPr lang="en" sz="2400" dirty="0">
                <a:solidFill>
                  <a:srgbClr val="3F3F3F"/>
                </a:solidFill>
                <a:ea typeface="Century Gothic"/>
                <a:cs typeface="Century Gothic"/>
                <a:sym typeface="Century Gothic"/>
              </a:rPr>
              <a:t>Ames Assitant Center Lead</a:t>
            </a:r>
          </a:p>
          <a:p>
            <a:pPr>
              <a:spcBef>
                <a:spcPts val="0"/>
              </a:spcBef>
              <a:buClr>
                <a:srgbClr val="3F3F3F"/>
              </a:buClr>
              <a:buSzPct val="25000"/>
            </a:pPr>
            <a:r>
              <a:rPr lang="en" sz="2400" dirty="0">
                <a:solidFill>
                  <a:srgbClr val="3F3F3F"/>
                </a:solidFill>
                <a:ea typeface="Century Gothic"/>
                <a:cs typeface="Century Gothic"/>
                <a:sym typeface="Century Gothic"/>
              </a:rPr>
              <a:t>DEVELOP National Program</a:t>
            </a:r>
            <a:endParaRPr lang="en" sz="800" dirty="0">
              <a:solidFill>
                <a:schemeClr val="tx2">
                  <a:lumMod val="50000"/>
                </a:schemeClr>
              </a:solidFill>
            </a:endParaRPr>
          </a:p>
          <a:p>
            <a:pPr>
              <a:spcBef>
                <a:spcPts val="0"/>
              </a:spcBef>
              <a:buClr>
                <a:srgbClr val="3F3F3F"/>
              </a:buClr>
              <a:buSzPct val="25000"/>
            </a:pPr>
            <a:endParaRPr lang="en" sz="800" dirty="0">
              <a:solidFill>
                <a:srgbClr val="3F3F3F"/>
              </a:solidFill>
              <a:ea typeface="Century Gothic"/>
              <a:cs typeface="Century Gothic"/>
              <a:sym typeface="Century Gothic"/>
            </a:endParaRPr>
          </a:p>
          <a:p>
            <a:pPr>
              <a:spcBef>
                <a:spcPts val="0"/>
              </a:spcBef>
              <a:buClr>
                <a:srgbClr val="3F3F3F"/>
              </a:buClr>
              <a:buSzPct val="25000"/>
            </a:pPr>
            <a:r>
              <a:rPr lang="en" sz="2400" b="1" dirty="0">
                <a:solidFill>
                  <a:schemeClr val="tx2">
                    <a:lumMod val="50000"/>
                  </a:schemeClr>
                </a:solidFill>
              </a:rPr>
              <a:t>Joshua Verkerke</a:t>
            </a:r>
          </a:p>
          <a:p>
            <a:pPr>
              <a:spcBef>
                <a:spcPts val="0"/>
              </a:spcBef>
              <a:buClr>
                <a:srgbClr val="3F3F3F"/>
              </a:buClr>
              <a:buSzPct val="25000"/>
            </a:pPr>
            <a:r>
              <a:rPr lang="en" sz="2400" dirty="0">
                <a:solidFill>
                  <a:schemeClr val="tx2">
                    <a:lumMod val="50000"/>
                  </a:schemeClr>
                </a:solidFill>
              </a:rPr>
              <a:t>Previous Contributor, Summer 2017</a:t>
            </a:r>
          </a:p>
          <a:p>
            <a:pPr>
              <a:spcBef>
                <a:spcPts val="0"/>
              </a:spcBef>
              <a:buClr>
                <a:srgbClr val="3F3F3F"/>
              </a:buClr>
              <a:buSzPct val="25000"/>
            </a:pPr>
            <a:endParaRPr lang="en" sz="2400" b="1" dirty="0">
              <a:solidFill>
                <a:srgbClr val="3F3F3F"/>
              </a:solidFill>
              <a:ea typeface="Century Gothic"/>
              <a:cs typeface="Century Gothic"/>
              <a:sym typeface="Century Gothic"/>
            </a:endParaRPr>
          </a:p>
          <a:p>
            <a:pPr>
              <a:spcBef>
                <a:spcPts val="0"/>
              </a:spcBef>
              <a:buClr>
                <a:srgbClr val="3F3F3F"/>
              </a:buClr>
              <a:buSzPct val="25000"/>
            </a:pPr>
            <a:r>
              <a:rPr lang="en" sz="2400" b="1" dirty="0">
                <a:solidFill>
                  <a:srgbClr val="3F3F3F"/>
                </a:solidFill>
                <a:ea typeface="Century Gothic"/>
                <a:cs typeface="Century Gothic"/>
                <a:sym typeface="Century Gothic"/>
              </a:rPr>
              <a:t>Steve Buckley</a:t>
            </a:r>
          </a:p>
          <a:p>
            <a:pPr>
              <a:spcBef>
                <a:spcPts val="0"/>
              </a:spcBef>
              <a:buClr>
                <a:srgbClr val="3F3F3F"/>
              </a:buClr>
              <a:buSzPct val="25000"/>
            </a:pPr>
            <a:r>
              <a:rPr lang="en" sz="2400" dirty="0">
                <a:solidFill>
                  <a:srgbClr val="3F3F3F"/>
                </a:solidFill>
                <a:ea typeface="Century Gothic"/>
                <a:cs typeface="Century Gothic"/>
                <a:sym typeface="Century Gothic"/>
              </a:rPr>
              <a:t>National Park Service</a:t>
            </a:r>
          </a:p>
          <a:p>
            <a:pPr>
              <a:spcBef>
                <a:spcPts val="0"/>
              </a:spcBef>
              <a:buClr>
                <a:srgbClr val="3F3F3F"/>
              </a:buClr>
              <a:buSzPct val="25000"/>
            </a:pPr>
            <a:endParaRPr lang="en" sz="800" dirty="0">
              <a:solidFill>
                <a:srgbClr val="3F3F3F"/>
              </a:solidFill>
              <a:ea typeface="Century Gothic"/>
              <a:cs typeface="Century Gothic"/>
              <a:sym typeface="Century Gothic"/>
            </a:endParaRPr>
          </a:p>
          <a:p>
            <a:pPr>
              <a:spcBef>
                <a:spcPts val="0"/>
              </a:spcBef>
              <a:buClr>
                <a:srgbClr val="3F3F3F"/>
              </a:buClr>
              <a:buSzPct val="25000"/>
            </a:pPr>
            <a:r>
              <a:rPr lang="en-US" sz="2400" b="1" dirty="0">
                <a:solidFill>
                  <a:srgbClr val="3F3F3F"/>
                </a:solidFill>
                <a:ea typeface="Century Gothic"/>
                <a:cs typeface="Century Gothic"/>
                <a:sym typeface="Century Gothic"/>
              </a:rPr>
              <a:t>Elizabeth Hale</a:t>
            </a:r>
          </a:p>
          <a:p>
            <a:pPr>
              <a:spcBef>
                <a:spcPts val="0"/>
              </a:spcBef>
              <a:buClr>
                <a:srgbClr val="3F3F3F"/>
              </a:buClr>
              <a:buSzPct val="25000"/>
            </a:pPr>
            <a:r>
              <a:rPr lang="en-US" sz="2400" dirty="0">
                <a:solidFill>
                  <a:srgbClr val="3F3F3F"/>
                </a:solidFill>
                <a:ea typeface="Century Gothic"/>
                <a:cs typeface="Century Gothic"/>
                <a:sym typeface="Century Gothic"/>
              </a:rPr>
              <a:t>National Park Service</a:t>
            </a:r>
          </a:p>
          <a:p>
            <a:pPr>
              <a:spcBef>
                <a:spcPts val="0"/>
              </a:spcBef>
              <a:buClr>
                <a:srgbClr val="3F3F3F"/>
              </a:buClr>
              <a:buSzPct val="25000"/>
            </a:pPr>
            <a:endParaRPr lang="en-US" sz="800" dirty="0">
              <a:solidFill>
                <a:srgbClr val="3F3F3F"/>
              </a:solidFill>
              <a:ea typeface="Century Gothic"/>
              <a:cs typeface="Century Gothic"/>
              <a:sym typeface="Century Gothic"/>
            </a:endParaRPr>
          </a:p>
          <a:p>
            <a:pPr>
              <a:spcBef>
                <a:spcPts val="0"/>
              </a:spcBef>
              <a:buClr>
                <a:srgbClr val="3F3F3F"/>
              </a:buClr>
              <a:buSzPct val="25000"/>
            </a:pPr>
            <a:endParaRPr lang="en-US" sz="800" dirty="0">
              <a:solidFill>
                <a:srgbClr val="3F3F3F"/>
              </a:solidFill>
              <a:ea typeface="Century Gothic"/>
              <a:cs typeface="Century Gothic"/>
              <a:sym typeface="Century Gothic"/>
            </a:endParaRPr>
          </a:p>
          <a:p>
            <a:pPr>
              <a:spcBef>
                <a:spcPts val="0"/>
              </a:spcBef>
              <a:buClr>
                <a:srgbClr val="3F3F3F"/>
              </a:buClr>
              <a:buSzPct val="25000"/>
            </a:pPr>
            <a:endParaRPr lang="en-US" sz="800" dirty="0">
              <a:solidFill>
                <a:srgbClr val="3F3F3F"/>
              </a:solidFill>
              <a:ea typeface="Century Gothic"/>
              <a:cs typeface="Century Gothic"/>
              <a:sym typeface="Century Gothic"/>
            </a:endParaRPr>
          </a:p>
          <a:p>
            <a:pPr>
              <a:spcBef>
                <a:spcPts val="0"/>
              </a:spcBef>
              <a:buClr>
                <a:srgbClr val="3F3F3F"/>
              </a:buClr>
              <a:buSzPct val="25000"/>
            </a:pPr>
            <a:endParaRPr lang="en-US" sz="800" dirty="0">
              <a:solidFill>
                <a:srgbClr val="3F3F3F"/>
              </a:solidFill>
              <a:ea typeface="Century Gothic"/>
              <a:cs typeface="Century Gothic"/>
              <a:sym typeface="Century Gothic"/>
            </a:endParaRPr>
          </a:p>
          <a:p>
            <a:pPr>
              <a:spcBef>
                <a:spcPts val="0"/>
              </a:spcBef>
              <a:buClr>
                <a:srgbClr val="3F3F3F"/>
              </a:buClr>
              <a:buSzPct val="25000"/>
            </a:pPr>
            <a:endParaRPr lang="en-US" sz="800" dirty="0">
              <a:solidFill>
                <a:srgbClr val="3F3F3F"/>
              </a:solidFill>
              <a:ea typeface="Century Gothic"/>
              <a:cs typeface="Century Gothic"/>
              <a:sym typeface="Century Gothic"/>
            </a:endParaRPr>
          </a:p>
          <a:p>
            <a:pPr>
              <a:spcBef>
                <a:spcPts val="0"/>
              </a:spcBef>
              <a:buClr>
                <a:srgbClr val="3F3F3F"/>
              </a:buClr>
              <a:buSzPct val="25000"/>
            </a:pPr>
            <a:r>
              <a:rPr lang="en-US" sz="2400" b="1" dirty="0">
                <a:solidFill>
                  <a:srgbClr val="3F3F3F"/>
                </a:solidFill>
                <a:ea typeface="Century Gothic"/>
                <a:cs typeface="Century Gothic"/>
                <a:sym typeface="Century Gothic"/>
              </a:rPr>
              <a:t>Amber </a:t>
            </a:r>
            <a:r>
              <a:rPr lang="en-US" sz="2400" b="1" dirty="0" err="1">
                <a:solidFill>
                  <a:srgbClr val="3F3F3F"/>
                </a:solidFill>
                <a:ea typeface="Century Gothic"/>
                <a:cs typeface="Century Gothic"/>
                <a:sym typeface="Century Gothic"/>
              </a:rPr>
              <a:t>Wittner</a:t>
            </a:r>
            <a:endParaRPr lang="en-US" sz="2400" dirty="0">
              <a:solidFill>
                <a:srgbClr val="3F3F3F"/>
              </a:solidFill>
              <a:ea typeface="Century Gothic"/>
              <a:cs typeface="Century Gothic"/>
              <a:sym typeface="Century Gothic"/>
            </a:endParaRPr>
          </a:p>
          <a:p>
            <a:pPr>
              <a:spcBef>
                <a:spcPts val="0"/>
              </a:spcBef>
              <a:buClr>
                <a:srgbClr val="3F3F3F"/>
              </a:buClr>
              <a:buSzPct val="25000"/>
            </a:pPr>
            <a:r>
              <a:rPr lang="en-US" sz="2400" dirty="0">
                <a:solidFill>
                  <a:srgbClr val="3F3F3F"/>
                </a:solidFill>
                <a:ea typeface="Century Gothic"/>
                <a:cs typeface="Century Gothic"/>
                <a:sym typeface="Century Gothic"/>
              </a:rPr>
              <a:t>National Forest Service</a:t>
            </a:r>
          </a:p>
          <a:p>
            <a:pPr>
              <a:spcBef>
                <a:spcPts val="0"/>
              </a:spcBef>
              <a:buClr>
                <a:srgbClr val="3F3F3F"/>
              </a:buClr>
              <a:buSzPct val="25000"/>
            </a:pPr>
            <a:endParaRPr lang="en-US" sz="800" dirty="0">
              <a:solidFill>
                <a:srgbClr val="3F3F3F"/>
              </a:solidFill>
              <a:ea typeface="Century Gothic"/>
              <a:cs typeface="Century Gothic"/>
              <a:sym typeface="Century Gothic"/>
            </a:endParaRPr>
          </a:p>
          <a:p>
            <a:pPr>
              <a:spcBef>
                <a:spcPts val="0"/>
              </a:spcBef>
              <a:buClr>
                <a:srgbClr val="3F3F3F"/>
              </a:buClr>
              <a:buSzPct val="25000"/>
            </a:pPr>
            <a:r>
              <a:rPr lang="en-US" sz="2400" b="1" dirty="0">
                <a:solidFill>
                  <a:srgbClr val="3F3F3F"/>
                </a:solidFill>
                <a:ea typeface="Century Gothic"/>
                <a:cs typeface="Century Gothic"/>
                <a:sym typeface="Century Gothic"/>
              </a:rPr>
              <a:t>Janine Book</a:t>
            </a:r>
            <a:endParaRPr lang="en-US" sz="2400" dirty="0">
              <a:solidFill>
                <a:srgbClr val="3F3F3F"/>
              </a:solidFill>
              <a:ea typeface="Century Gothic"/>
              <a:cs typeface="Century Gothic"/>
              <a:sym typeface="Century Gothic"/>
            </a:endParaRPr>
          </a:p>
          <a:p>
            <a:pPr>
              <a:spcBef>
                <a:spcPts val="0"/>
              </a:spcBef>
              <a:buClr>
                <a:srgbClr val="3F3F3F"/>
              </a:buClr>
              <a:buSzPct val="25000"/>
            </a:pPr>
            <a:r>
              <a:rPr lang="en-US" sz="2400" dirty="0">
                <a:solidFill>
                  <a:srgbClr val="3F3F3F"/>
                </a:solidFill>
                <a:ea typeface="Century Gothic"/>
                <a:cs typeface="Century Gothic"/>
                <a:sym typeface="Century Gothic"/>
              </a:rPr>
              <a:t>National Forest Service</a:t>
            </a:r>
            <a:endParaRPr lang="en-US" sz="2400" b="1" dirty="0">
              <a:solidFill>
                <a:srgbClr val="3F3F3F"/>
              </a:solidFill>
              <a:ea typeface="Century Gothic"/>
              <a:cs typeface="Century Gothic"/>
              <a:sym typeface="Century Gothic"/>
            </a:endParaRPr>
          </a:p>
          <a:p>
            <a:pPr>
              <a:spcBef>
                <a:spcPts val="0"/>
              </a:spcBef>
              <a:buClr>
                <a:srgbClr val="3F3F3F"/>
              </a:buClr>
              <a:buSzPct val="25000"/>
            </a:pPr>
            <a:endParaRPr lang="en-US" sz="800" b="1" dirty="0">
              <a:solidFill>
                <a:srgbClr val="3F3F3F"/>
              </a:solidFill>
              <a:ea typeface="Century Gothic"/>
              <a:cs typeface="Century Gothic"/>
              <a:sym typeface="Century Gothic"/>
            </a:endParaRPr>
          </a:p>
          <a:p>
            <a:pPr>
              <a:spcBef>
                <a:spcPts val="0"/>
              </a:spcBef>
              <a:buClr>
                <a:srgbClr val="3F3F3F"/>
              </a:buClr>
              <a:buSzPct val="25000"/>
            </a:pPr>
            <a:endParaRPr lang="en" sz="800" dirty="0">
              <a:solidFill>
                <a:schemeClr val="tx2">
                  <a:lumMod val="50000"/>
                </a:schemeClr>
              </a:solidFill>
            </a:endParaRPr>
          </a:p>
        </p:txBody>
      </p:sp>
      <p:sp>
        <p:nvSpPr>
          <p:cNvPr id="21" name="TextBox 20"/>
          <p:cNvSpPr txBox="1"/>
          <p:nvPr/>
        </p:nvSpPr>
        <p:spPr>
          <a:xfrm>
            <a:off x="854673" y="32246313"/>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Acknowledgements</a:t>
            </a:r>
          </a:p>
        </p:txBody>
      </p:sp>
      <p:pic>
        <p:nvPicPr>
          <p:cNvPr id="249" name="Picture 248">
            <a:extLst>
              <a:ext uri="{FF2B5EF4-FFF2-40B4-BE49-F238E27FC236}">
                <a16:creationId xmlns="" xmlns:a16="http://schemas.microsoft.com/office/drawing/2014/main" id="{64A71677-0427-450B-A578-09C27E07A9C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49415" y="33052296"/>
            <a:ext cx="1122659" cy="1461172"/>
          </a:xfrm>
          <a:prstGeom prst="rect">
            <a:avLst/>
          </a:prstGeom>
        </p:spPr>
      </p:pic>
      <p:pic>
        <p:nvPicPr>
          <p:cNvPr id="251" name="Picture 250"/>
          <p:cNvPicPr>
            <a:picLocks noChangeAspect="1"/>
          </p:cNvPicPr>
          <p:nvPr/>
        </p:nvPicPr>
        <p:blipFill rotWithShape="1">
          <a:blip r:embed="rId7" cstate="print">
            <a:extLst>
              <a:ext uri="{28A0092B-C50C-407E-A947-70E740481C1C}">
                <a14:useLocalDpi xmlns:a14="http://schemas.microsoft.com/office/drawing/2010/main" val="0"/>
              </a:ext>
            </a:extLst>
          </a:blip>
          <a:srcRect l="60283"/>
          <a:stretch/>
        </p:blipFill>
        <p:spPr>
          <a:xfrm>
            <a:off x="18522623" y="33092990"/>
            <a:ext cx="1463282" cy="1463040"/>
          </a:xfrm>
          <a:prstGeom prst="rect">
            <a:avLst/>
          </a:prstGeom>
        </p:spPr>
      </p:pic>
      <p:sp>
        <p:nvSpPr>
          <p:cNvPr id="39" name="Text Placeholder 16"/>
          <p:cNvSpPr txBox="1">
            <a:spLocks/>
          </p:cNvSpPr>
          <p:nvPr/>
        </p:nvSpPr>
        <p:spPr>
          <a:xfrm>
            <a:off x="811388" y="28662962"/>
            <a:ext cx="12080829" cy="3831818"/>
          </a:xfrm>
          <a:prstGeom prst="rect">
            <a:avLst/>
          </a:prstGeom>
        </p:spPr>
        <p:txBody>
          <a:bodyPr wrap="square" numCol="2" spcCol="640080">
            <a:spAutoFit/>
          </a:bodyPr>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0"/>
              </a:spcBef>
              <a:spcAft>
                <a:spcPts val="1200"/>
              </a:spcAft>
              <a:buClr>
                <a:srgbClr val="3E4268"/>
              </a:buClr>
            </a:pPr>
            <a:r>
              <a:rPr lang="en-US" dirty="0">
                <a:solidFill>
                  <a:schemeClr val="tx1">
                    <a:lumMod val="75000"/>
                  </a:schemeClr>
                </a:solidFill>
              </a:rPr>
              <a:t>The mean density of stems in the Badger Planning Area is 157 stems per acre.</a:t>
            </a:r>
          </a:p>
          <a:p>
            <a:pPr marL="347663" indent="-347663">
              <a:spcBef>
                <a:spcPts val="0"/>
              </a:spcBef>
              <a:spcAft>
                <a:spcPts val="1200"/>
              </a:spcAft>
              <a:buClr>
                <a:srgbClr val="3E4268"/>
              </a:buClr>
            </a:pPr>
            <a:r>
              <a:rPr lang="en-US" dirty="0">
                <a:solidFill>
                  <a:schemeClr val="tx1">
                    <a:lumMod val="75000"/>
                  </a:schemeClr>
                </a:solidFill>
              </a:rPr>
              <a:t>Canopies with low base heights along the forest-grassland interface are high-priority locations for fuel treatments.</a:t>
            </a:r>
          </a:p>
          <a:p>
            <a:pPr marL="347663" indent="-347663">
              <a:spcBef>
                <a:spcPts val="0"/>
              </a:spcBef>
              <a:spcAft>
                <a:spcPts val="1200"/>
              </a:spcAft>
              <a:buClr>
                <a:srgbClr val="3E4268"/>
              </a:buClr>
            </a:pPr>
            <a:r>
              <a:rPr lang="en-US" dirty="0">
                <a:solidFill>
                  <a:schemeClr val="tx1">
                    <a:lumMod val="75000"/>
                  </a:schemeClr>
                </a:solidFill>
              </a:rPr>
              <a:t>Within the Reading Fire perimeter: 9% of the vegetation has returned to near pre-fire state, 3% is in transition to its pre-fire state, and 25% show no signs of post-fire recovery.</a:t>
            </a:r>
          </a:p>
          <a:p>
            <a:pPr marL="347663" indent="-347663">
              <a:spcBef>
                <a:spcPts val="0"/>
              </a:spcBef>
              <a:spcAft>
                <a:spcPts val="1200"/>
              </a:spcAft>
              <a:buClr>
                <a:srgbClr val="3E4268"/>
              </a:buClr>
            </a:pPr>
            <a:r>
              <a:rPr lang="en-US" dirty="0">
                <a:solidFill>
                  <a:schemeClr val="tx1">
                    <a:lumMod val="75000"/>
                  </a:schemeClr>
                </a:solidFill>
              </a:rPr>
              <a:t>According to spectral data from NAIP imagery, planting restorations have not significantly accelerated vegetation recovery.</a:t>
            </a:r>
          </a:p>
          <a:p>
            <a:pPr marL="347663" indent="-347663">
              <a:spcBef>
                <a:spcPts val="0"/>
              </a:spcBef>
              <a:spcAft>
                <a:spcPts val="1200"/>
              </a:spcAft>
              <a:buClr>
                <a:srgbClr val="3E4268"/>
              </a:buClr>
            </a:pPr>
            <a:r>
              <a:rPr lang="en-US" dirty="0" err="1">
                <a:solidFill>
                  <a:schemeClr val="tx1">
                    <a:lumMod val="75000"/>
                  </a:schemeClr>
                </a:solidFill>
              </a:rPr>
              <a:t>SAVeTrEE</a:t>
            </a:r>
            <a:r>
              <a:rPr lang="en-US" dirty="0">
                <a:solidFill>
                  <a:schemeClr val="tx1">
                    <a:lumMod val="75000"/>
                  </a:schemeClr>
                </a:solidFill>
              </a:rPr>
              <a:t> tool now includes historical fire perimeters.</a:t>
            </a:r>
          </a:p>
        </p:txBody>
      </p:sp>
      <p:sp>
        <p:nvSpPr>
          <p:cNvPr id="40" name="TextBox 39"/>
          <p:cNvSpPr txBox="1"/>
          <p:nvPr/>
        </p:nvSpPr>
        <p:spPr>
          <a:xfrm>
            <a:off x="854673" y="27968230"/>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Conclusions</a:t>
            </a:r>
          </a:p>
        </p:txBody>
      </p:sp>
      <p:sp>
        <p:nvSpPr>
          <p:cNvPr id="23" name="TextBox 22"/>
          <p:cNvSpPr txBox="1"/>
          <p:nvPr/>
        </p:nvSpPr>
        <p:spPr>
          <a:xfrm>
            <a:off x="12970042" y="28420915"/>
            <a:ext cx="5185015" cy="891583"/>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Team Members</a:t>
            </a:r>
          </a:p>
        </p:txBody>
      </p:sp>
      <p:sp>
        <p:nvSpPr>
          <p:cNvPr id="278" name="Rectangle 277"/>
          <p:cNvSpPr/>
          <p:nvPr/>
        </p:nvSpPr>
        <p:spPr>
          <a:xfrm>
            <a:off x="966249" y="22090222"/>
            <a:ext cx="7710431" cy="830997"/>
          </a:xfrm>
          <a:prstGeom prst="rect">
            <a:avLst/>
          </a:prstGeom>
        </p:spPr>
        <p:txBody>
          <a:bodyPr wrap="square">
            <a:spAutoFit/>
          </a:bodyPr>
          <a:lstStyle/>
          <a:p>
            <a:pPr algn="just"/>
            <a:r>
              <a:rPr lang="en-US" sz="1600" dirty="0"/>
              <a:t>Figure 1. In this planted area of Lassen National Forest, the stem locations of dominant and co-dominant pine trees were determined using a tree segmentation algorithm. This algorithm uses Thiessen Polygons to interpolate the natural boundary between relative maximum heights.</a:t>
            </a:r>
          </a:p>
        </p:txBody>
      </p:sp>
      <p:sp>
        <p:nvSpPr>
          <p:cNvPr id="283" name="Rectangle 282"/>
          <p:cNvSpPr/>
          <p:nvPr/>
        </p:nvSpPr>
        <p:spPr>
          <a:xfrm>
            <a:off x="952181" y="26884927"/>
            <a:ext cx="8051431" cy="830997"/>
          </a:xfrm>
          <a:prstGeom prst="rect">
            <a:avLst/>
          </a:prstGeom>
        </p:spPr>
        <p:txBody>
          <a:bodyPr wrap="square">
            <a:spAutoFit/>
          </a:bodyPr>
          <a:lstStyle/>
          <a:p>
            <a:pPr algn="just"/>
            <a:r>
              <a:rPr lang="en-US" sz="1600" dirty="0"/>
              <a:t>Figure 2. In this square acre, the canopy structure heights and boundaries for 203 stems show the density of dominant and co-dominant trees. Canopies with low base heights along the interface of forest and grass patches present a concern for continuous surface fuels that can lead to canopy fires.</a:t>
            </a:r>
          </a:p>
        </p:txBody>
      </p:sp>
      <p:grpSp>
        <p:nvGrpSpPr>
          <p:cNvPr id="25" name="Group 24">
            <a:extLst>
              <a:ext uri="{FF2B5EF4-FFF2-40B4-BE49-F238E27FC236}">
                <a16:creationId xmlns="" xmlns:a16="http://schemas.microsoft.com/office/drawing/2014/main" id="{68845444-67BA-4056-B28E-6BC3A05DCB51}"/>
              </a:ext>
            </a:extLst>
          </p:cNvPr>
          <p:cNvGrpSpPr/>
          <p:nvPr/>
        </p:nvGrpSpPr>
        <p:grpSpPr>
          <a:xfrm>
            <a:off x="9762111" y="14567975"/>
            <a:ext cx="8242105" cy="4048440"/>
            <a:chOff x="781300" y="14901386"/>
            <a:chExt cx="8242105" cy="4048440"/>
          </a:xfrm>
        </p:grpSpPr>
        <p:sp>
          <p:nvSpPr>
            <p:cNvPr id="100" name="Process 24">
              <a:extLst>
                <a:ext uri="{FF2B5EF4-FFF2-40B4-BE49-F238E27FC236}">
                  <a16:creationId xmlns="" xmlns:a16="http://schemas.microsoft.com/office/drawing/2014/main" id="{D5EE773D-7A1D-4962-A9A7-C300A4BDBDCA}"/>
                </a:ext>
              </a:extLst>
            </p:cNvPr>
            <p:cNvSpPr/>
            <p:nvPr/>
          </p:nvSpPr>
          <p:spPr>
            <a:xfrm>
              <a:off x="781300" y="15950740"/>
              <a:ext cx="2377440" cy="1058407"/>
            </a:xfrm>
            <a:prstGeom prst="flowChartProcess">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marL="228600" indent="-228600">
                <a:lnSpc>
                  <a:spcPct val="106000"/>
                </a:lnSpc>
                <a:buClr>
                  <a:srgbClr val="57688F"/>
                </a:buClr>
                <a:buFont typeface="Webdings" panose="05030102010509060703" pitchFamily="18" charset="2"/>
                <a:buChar char="4"/>
                <a:tabLst>
                  <a:tab pos="114300" algn="l"/>
                </a:tabLst>
                <a:defRPr/>
              </a:pPr>
              <a:r>
                <a:rPr lang="en-US" sz="2000" dirty="0"/>
                <a:t>NAIP 2012-2016</a:t>
              </a:r>
              <a:endParaRPr lang="en-US" sz="2000" kern="0" dirty="0">
                <a:solidFill>
                  <a:sysClr val="windowText" lastClr="000000"/>
                </a:solidFill>
                <a:ea typeface="Calibri" panose="020F0502020204030204" pitchFamily="34" charset="0"/>
                <a:cs typeface="Times New Roman" panose="02020603050405020304" pitchFamily="18" charset="0"/>
              </a:endParaRPr>
            </a:p>
            <a:p>
              <a:pPr marL="228600" lvl="0" indent="-228600">
                <a:lnSpc>
                  <a:spcPct val="106000"/>
                </a:lnSpc>
                <a:buClr>
                  <a:srgbClr val="57688F"/>
                </a:buClr>
                <a:buFont typeface="Webdings" panose="05030102010509060703" pitchFamily="18" charset="2"/>
                <a:buChar char="4"/>
                <a:tabLst>
                  <a:tab pos="114300" algn="l"/>
                </a:tabLst>
                <a:defRPr/>
              </a:pPr>
              <a:r>
                <a:rPr lang="en-US" sz="2000" kern="0" dirty="0">
                  <a:solidFill>
                    <a:sysClr val="windowText" lastClr="000000"/>
                  </a:solidFill>
                  <a:ea typeface="Calibri" panose="020F0502020204030204" pitchFamily="34" charset="0"/>
                  <a:cs typeface="Times New Roman" panose="02020603050405020304" pitchFamily="18" charset="0"/>
                </a:rPr>
                <a:t>LNF planting points</a:t>
              </a:r>
            </a:p>
          </p:txBody>
        </p:sp>
        <p:sp>
          <p:nvSpPr>
            <p:cNvPr id="103" name="Process 24">
              <a:extLst>
                <a:ext uri="{FF2B5EF4-FFF2-40B4-BE49-F238E27FC236}">
                  <a16:creationId xmlns="" xmlns:a16="http://schemas.microsoft.com/office/drawing/2014/main" id="{D5EE773D-7A1D-4962-A9A7-C300A4BDBDCA}"/>
                </a:ext>
              </a:extLst>
            </p:cNvPr>
            <p:cNvSpPr/>
            <p:nvPr/>
          </p:nvSpPr>
          <p:spPr>
            <a:xfrm>
              <a:off x="781300" y="15496853"/>
              <a:ext cx="2377440" cy="457200"/>
            </a:xfrm>
            <a:prstGeom prst="flowChartProcess">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lvl="0" algn="ctr">
                <a:lnSpc>
                  <a:spcPct val="106000"/>
                </a:lnSpc>
                <a:buClr>
                  <a:srgbClr val="57688F"/>
                </a:buClr>
                <a:tabLst>
                  <a:tab pos="114300" algn="l"/>
                </a:tabLst>
                <a:defRPr/>
              </a:pPr>
              <a:r>
                <a:rPr lang="en-US" sz="2000" b="1" dirty="0"/>
                <a:t>Acquire </a:t>
              </a:r>
            </a:p>
          </p:txBody>
        </p:sp>
        <p:sp>
          <p:nvSpPr>
            <p:cNvPr id="104" name="Text Box 3"/>
            <p:cNvSpPr txBox="1"/>
            <p:nvPr/>
          </p:nvSpPr>
          <p:spPr>
            <a:xfrm>
              <a:off x="781300" y="17194076"/>
              <a:ext cx="2377440" cy="457200"/>
            </a:xfrm>
            <a:prstGeom prst="rect">
              <a:avLst/>
            </a:prstGeom>
            <a:solidFill>
              <a:sysClr val="window" lastClr="FFFFFF"/>
            </a:solidFill>
            <a:ln w="12700">
              <a:solidFill>
                <a:srgbClr val="3E4268"/>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2000" b="1" i="0" u="none" strike="noStrike" kern="0" cap="none" spc="0" normalizeH="0" baseline="0" noProof="0" dirty="0">
                  <a:solidFill>
                    <a:sysClr val="windowText" lastClr="000000"/>
                  </a:solidFill>
                  <a:effectLst/>
                  <a:uLnTx/>
                  <a:uFillTx/>
                  <a:ea typeface="Calibri" panose="020F0502020204030204" pitchFamily="34" charset="0"/>
                </a:rPr>
                <a:t>Process in ArcMap</a:t>
              </a:r>
              <a:endParaRPr kumimoji="0" lang="en-US" sz="2000" b="1" i="0" u="none" strike="noStrike" kern="0" cap="none" spc="0" normalizeH="0" baseline="0" noProof="0" dirty="0">
                <a:solidFill>
                  <a:sysClr val="windowText" lastClr="000000"/>
                </a:solidFill>
                <a:effectLst/>
                <a:uLnTx/>
                <a:uFillTx/>
                <a:ea typeface="Times New Roman" panose="02020603050405020304" pitchFamily="18" charset="0"/>
              </a:endParaRPr>
            </a:p>
          </p:txBody>
        </p:sp>
        <p:sp>
          <p:nvSpPr>
            <p:cNvPr id="106" name="Process 24">
              <a:extLst>
                <a:ext uri="{FF2B5EF4-FFF2-40B4-BE49-F238E27FC236}">
                  <a16:creationId xmlns="" xmlns:a16="http://schemas.microsoft.com/office/drawing/2014/main" id="{D5EE773D-7A1D-4962-A9A7-C300A4BDBDCA}"/>
                </a:ext>
              </a:extLst>
            </p:cNvPr>
            <p:cNvSpPr/>
            <p:nvPr/>
          </p:nvSpPr>
          <p:spPr>
            <a:xfrm>
              <a:off x="781300" y="17617172"/>
              <a:ext cx="2377440" cy="1115325"/>
            </a:xfrm>
            <a:prstGeom prst="flowChartProcess">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marL="228600" lvl="0" indent="-228600">
                <a:lnSpc>
                  <a:spcPct val="106000"/>
                </a:lnSpc>
                <a:buClr>
                  <a:srgbClr val="57688F"/>
                </a:buClr>
                <a:buFont typeface="Webdings" panose="05030102010509060703" pitchFamily="18" charset="2"/>
                <a:buChar char="4"/>
                <a:tabLst>
                  <a:tab pos="114300" algn="l"/>
                </a:tabLst>
                <a:defRPr/>
              </a:pPr>
              <a:r>
                <a:rPr lang="en-US" sz="2000" dirty="0"/>
                <a:t>Mosaic quadrangles Calculate NDVI</a:t>
              </a:r>
            </a:p>
          </p:txBody>
        </p:sp>
        <p:sp>
          <p:nvSpPr>
            <p:cNvPr id="107" name="Text Box 5"/>
            <p:cNvSpPr txBox="1"/>
            <p:nvPr/>
          </p:nvSpPr>
          <p:spPr>
            <a:xfrm>
              <a:off x="3707380" y="17579073"/>
              <a:ext cx="2377440" cy="1370753"/>
            </a:xfrm>
            <a:prstGeom prst="rect">
              <a:avLst/>
            </a:prstGeom>
            <a:solidFill>
              <a:sysClr val="window" lastClr="FFFFFF"/>
            </a:solidFill>
            <a:ln w="12700">
              <a:solidFill>
                <a:srgbClr val="3E4268"/>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228600" marR="0" lvl="0" indent="-228600" defTabSz="914400" eaLnBrk="1" fontAlgn="auto" latinLnBrk="0" hangingPunct="1">
                <a:lnSpc>
                  <a:spcPct val="106000"/>
                </a:lnSpc>
                <a:spcBef>
                  <a:spcPts val="0"/>
                </a:spcBef>
                <a:spcAft>
                  <a:spcPts val="0"/>
                </a:spcAft>
                <a:buClr>
                  <a:srgbClr val="57688F"/>
                </a:buClr>
                <a:buSzTx/>
                <a:buFont typeface="Webdings" panose="05030102010509060703" pitchFamily="18" charset="2"/>
                <a:buChar char="4"/>
                <a:tabLst>
                  <a:tab pos="114300" algn="l"/>
                </a:tabLst>
                <a:defRPr/>
              </a:pPr>
              <a:r>
                <a:rPr kumimoji="0" lang="en-US" sz="2000" b="0" i="0" u="none" strike="noStrike" kern="0" cap="none" spc="0" normalizeH="0" noProof="0" dirty="0">
                  <a:solidFill>
                    <a:sysClr val="windowText" lastClr="000000"/>
                  </a:solidFill>
                  <a:effectLst/>
                  <a:uLnTx/>
                  <a:uFillTx/>
                  <a:ea typeface="Calibri" panose="020F0502020204030204" pitchFamily="34" charset="0"/>
                  <a:cs typeface="Times New Roman" panose="02020603050405020304" pitchFamily="18" charset="0"/>
                </a:rPr>
                <a:t>At planting points in LNF </a:t>
              </a:r>
            </a:p>
            <a:p>
              <a:pPr marL="228600" marR="0" lvl="0" indent="-228600" defTabSz="914400" eaLnBrk="1" fontAlgn="auto" latinLnBrk="0" hangingPunct="1">
                <a:lnSpc>
                  <a:spcPct val="106000"/>
                </a:lnSpc>
                <a:spcBef>
                  <a:spcPts val="0"/>
                </a:spcBef>
                <a:spcAft>
                  <a:spcPts val="0"/>
                </a:spcAft>
                <a:buClr>
                  <a:srgbClr val="57688F"/>
                </a:buClr>
                <a:buSzTx/>
                <a:buFont typeface="Webdings" panose="05030102010509060703" pitchFamily="18" charset="2"/>
                <a:buChar char="4"/>
                <a:tabLst>
                  <a:tab pos="114300" algn="l"/>
                </a:tabLst>
                <a:defRPr/>
              </a:pPr>
              <a:r>
                <a:rPr kumimoji="0" lang="en-US" sz="2000" b="0" i="0" u="none" strike="noStrike" kern="0" cap="none" spc="0" normalizeH="0" noProof="0" dirty="0">
                  <a:solidFill>
                    <a:sysClr val="windowText" lastClr="000000"/>
                  </a:solidFill>
                  <a:effectLst/>
                  <a:uLnTx/>
                  <a:uFillTx/>
                  <a:ea typeface="Calibri" panose="020F0502020204030204" pitchFamily="34" charset="0"/>
                  <a:cs typeface="Times New Roman" panose="02020603050405020304" pitchFamily="18" charset="0"/>
                </a:rPr>
                <a:t>At random points in LVNP</a:t>
              </a:r>
              <a:endParaRPr lang="en-US" sz="2000" kern="0" dirty="0">
                <a:solidFill>
                  <a:sysClr val="windowText" lastClr="000000"/>
                </a:solidFill>
                <a:cs typeface="Times New Roman" panose="02020603050405020304" pitchFamily="18" charset="0"/>
              </a:endParaRPr>
            </a:p>
            <a:p>
              <a:pPr marL="228600" marR="0" lvl="0" indent="-228600" defTabSz="914400" eaLnBrk="1" fontAlgn="auto" latinLnBrk="0" hangingPunct="1">
                <a:lnSpc>
                  <a:spcPct val="106000"/>
                </a:lnSpc>
                <a:spcBef>
                  <a:spcPts val="0"/>
                </a:spcBef>
                <a:spcAft>
                  <a:spcPts val="0"/>
                </a:spcAft>
                <a:buClr>
                  <a:srgbClr val="57688F"/>
                </a:buClr>
                <a:buSzTx/>
                <a:buFont typeface="Webdings" panose="05030102010509060703" pitchFamily="18" charset="2"/>
                <a:buChar char="4"/>
                <a:tabLst>
                  <a:tab pos="114300" algn="l"/>
                </a:tabLst>
                <a:defRPr/>
              </a:pPr>
              <a:endParaRPr lang="en-US" sz="1600" dirty="0"/>
            </a:p>
          </p:txBody>
        </p:sp>
        <p:cxnSp>
          <p:nvCxnSpPr>
            <p:cNvPr id="109" name="Straight Arrow Connector 108"/>
            <p:cNvCxnSpPr>
              <a:stCxn id="100" idx="2"/>
              <a:endCxn id="104" idx="0"/>
            </p:cNvCxnSpPr>
            <p:nvPr/>
          </p:nvCxnSpPr>
          <p:spPr>
            <a:xfrm>
              <a:off x="1970020" y="17009147"/>
              <a:ext cx="0" cy="184929"/>
            </a:xfrm>
            <a:prstGeom prst="straightConnector1">
              <a:avLst/>
            </a:prstGeom>
            <a:ln w="19050">
              <a:solidFill>
                <a:srgbClr val="3E4268"/>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43"/>
            <p:cNvCxnSpPr>
              <a:cxnSpLocks/>
              <a:stCxn id="115" idx="3"/>
              <a:endCxn id="120" idx="1"/>
            </p:cNvCxnSpPr>
            <p:nvPr/>
          </p:nvCxnSpPr>
          <p:spPr>
            <a:xfrm>
              <a:off x="6091073" y="16478773"/>
              <a:ext cx="554892" cy="2319"/>
            </a:xfrm>
            <a:prstGeom prst="straightConnector1">
              <a:avLst/>
            </a:prstGeom>
            <a:ln w="19050">
              <a:solidFill>
                <a:srgbClr val="3E4268"/>
              </a:solidFill>
              <a:tailEnd type="triangle"/>
            </a:ln>
          </p:spPr>
          <p:style>
            <a:lnRef idx="1">
              <a:schemeClr val="accent1"/>
            </a:lnRef>
            <a:fillRef idx="0">
              <a:schemeClr val="accent1"/>
            </a:fillRef>
            <a:effectRef idx="0">
              <a:schemeClr val="accent1"/>
            </a:effectRef>
            <a:fontRef idx="minor">
              <a:schemeClr val="tx1"/>
            </a:fontRef>
          </p:style>
        </p:cxnSp>
        <p:sp>
          <p:nvSpPr>
            <p:cNvPr id="115" name="Process 24">
              <a:extLst>
                <a:ext uri="{FF2B5EF4-FFF2-40B4-BE49-F238E27FC236}">
                  <a16:creationId xmlns="" xmlns:a16="http://schemas.microsoft.com/office/drawing/2014/main" id="{D5EE773D-7A1D-4962-A9A7-C300A4BDBDCA}"/>
                </a:ext>
              </a:extLst>
            </p:cNvPr>
            <p:cNvSpPr/>
            <p:nvPr/>
          </p:nvSpPr>
          <p:spPr>
            <a:xfrm>
              <a:off x="3713633" y="15950740"/>
              <a:ext cx="2377440" cy="1056065"/>
            </a:xfrm>
            <a:prstGeom prst="flowChartProcess">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marL="228600" indent="-228600">
                <a:lnSpc>
                  <a:spcPct val="106000"/>
                </a:lnSpc>
                <a:buClr>
                  <a:srgbClr val="57688F"/>
                </a:buClr>
                <a:buFont typeface="Webdings" panose="05030102010509060703" pitchFamily="18" charset="2"/>
                <a:buChar char="4"/>
                <a:tabLst>
                  <a:tab pos="114300" algn="l"/>
                </a:tabLst>
                <a:defRPr/>
              </a:pPr>
              <a:r>
                <a:rPr lang="en-US" sz="2000" kern="0" dirty="0">
                  <a:solidFill>
                    <a:sysClr val="windowText" lastClr="000000"/>
                  </a:solidFill>
                  <a:ea typeface="Calibri" panose="020F0502020204030204" pitchFamily="34" charset="0"/>
                  <a:cs typeface="Times New Roman" panose="02020603050405020304" pitchFamily="18" charset="0"/>
                </a:rPr>
                <a:t>Supervised classification: bare earth, tree, grass</a:t>
              </a:r>
            </a:p>
          </p:txBody>
        </p:sp>
        <p:sp>
          <p:nvSpPr>
            <p:cNvPr id="116" name="Text Box 3"/>
            <p:cNvSpPr txBox="1"/>
            <p:nvPr/>
          </p:nvSpPr>
          <p:spPr>
            <a:xfrm>
              <a:off x="3713633" y="15496853"/>
              <a:ext cx="2377440" cy="457200"/>
            </a:xfrm>
            <a:prstGeom prst="rect">
              <a:avLst/>
            </a:prstGeom>
            <a:solidFill>
              <a:sysClr val="window" lastClr="FFFFFF"/>
            </a:solidFill>
            <a:ln w="12700">
              <a:solidFill>
                <a:srgbClr val="3E4268"/>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2000" b="1" i="0" u="none" strike="noStrike" kern="0" cap="none" spc="0" normalizeH="0" baseline="0" noProof="0" dirty="0">
                  <a:solidFill>
                    <a:sysClr val="windowText" lastClr="000000"/>
                  </a:solidFill>
                  <a:effectLst/>
                  <a:uLnTx/>
                  <a:uFillTx/>
                  <a:ea typeface="Calibri" panose="020F0502020204030204" pitchFamily="34" charset="0"/>
                </a:rPr>
                <a:t>Classify</a:t>
              </a:r>
              <a:endParaRPr kumimoji="0" lang="en-US" sz="2000" b="1" i="0" u="none" strike="noStrike" kern="0" cap="none" spc="0" normalizeH="0" baseline="0" noProof="0" dirty="0">
                <a:solidFill>
                  <a:sysClr val="windowText" lastClr="000000"/>
                </a:solidFill>
                <a:effectLst/>
                <a:uLnTx/>
                <a:uFillTx/>
                <a:ea typeface="Times New Roman" panose="02020603050405020304" pitchFamily="18" charset="0"/>
              </a:endParaRPr>
            </a:p>
          </p:txBody>
        </p:sp>
        <p:sp>
          <p:nvSpPr>
            <p:cNvPr id="117" name="Text Box 5"/>
            <p:cNvSpPr txBox="1"/>
            <p:nvPr/>
          </p:nvSpPr>
          <p:spPr>
            <a:xfrm>
              <a:off x="3707380" y="17159880"/>
              <a:ext cx="2377440" cy="457200"/>
            </a:xfrm>
            <a:prstGeom prst="rect">
              <a:avLst/>
            </a:prstGeom>
            <a:solidFill>
              <a:sysClr val="window" lastClr="FFFFFF"/>
            </a:solidFill>
            <a:ln w="12700">
              <a:solidFill>
                <a:srgbClr val="3E4268"/>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06000"/>
                </a:lnSpc>
                <a:spcBef>
                  <a:spcPts val="0"/>
                </a:spcBef>
                <a:spcAft>
                  <a:spcPts val="0"/>
                </a:spcAft>
                <a:buClr>
                  <a:srgbClr val="57688F"/>
                </a:buClr>
                <a:buSzTx/>
                <a:tabLst>
                  <a:tab pos="114300" algn="l"/>
                </a:tabLst>
                <a:defRPr/>
              </a:pPr>
              <a:r>
                <a:rPr lang="en-US" sz="2000" b="1" kern="0" dirty="0">
                  <a:solidFill>
                    <a:sysClr val="windowText" lastClr="000000"/>
                  </a:solidFill>
                  <a:ea typeface="Calibri" panose="020F0502020204030204" pitchFamily="34" charset="0"/>
                  <a:cs typeface="Times New Roman" panose="02020603050405020304" pitchFamily="18" charset="0"/>
                </a:rPr>
                <a:t>Mean </a:t>
              </a:r>
              <a:r>
                <a:rPr kumimoji="0" lang="en-US" sz="2000" b="1" i="0" u="none" strike="noStrike" kern="0" cap="none" spc="0" normalizeH="0" baseline="0" noProof="0" dirty="0">
                  <a:solidFill>
                    <a:sysClr val="windowText" lastClr="000000"/>
                  </a:solidFill>
                  <a:effectLst/>
                  <a:uLnTx/>
                  <a:uFillTx/>
                  <a:ea typeface="Calibri" panose="020F0502020204030204" pitchFamily="34" charset="0"/>
                  <a:cs typeface="Times New Roman" panose="02020603050405020304" pitchFamily="18" charset="0"/>
                </a:rPr>
                <a:t>NDVI</a:t>
              </a:r>
              <a:endParaRPr kumimoji="0" lang="en-US" sz="2000" b="1" i="0" u="none" strike="noStrike" kern="0" cap="none" spc="0" normalizeH="0" baseline="-25000" noProof="0" dirty="0">
                <a:solidFill>
                  <a:sysClr val="windowText" lastClr="000000"/>
                </a:solidFill>
                <a:effectLst/>
                <a:uLnTx/>
                <a:uFillTx/>
                <a:ea typeface="Calibri" panose="020F0502020204030204" pitchFamily="34" charset="0"/>
                <a:cs typeface="Times New Roman" panose="02020603050405020304" pitchFamily="18" charset="0"/>
              </a:endParaRPr>
            </a:p>
          </p:txBody>
        </p:sp>
        <p:cxnSp>
          <p:nvCxnSpPr>
            <p:cNvPr id="118" name="Straight Arrow Connector 117"/>
            <p:cNvCxnSpPr>
              <a:cxnSpLocks/>
              <a:stCxn id="100" idx="3"/>
              <a:endCxn id="115" idx="1"/>
            </p:cNvCxnSpPr>
            <p:nvPr/>
          </p:nvCxnSpPr>
          <p:spPr>
            <a:xfrm flipV="1">
              <a:off x="3158740" y="16478773"/>
              <a:ext cx="554893" cy="1171"/>
            </a:xfrm>
            <a:prstGeom prst="straightConnector1">
              <a:avLst/>
            </a:prstGeom>
            <a:ln w="19050">
              <a:solidFill>
                <a:srgbClr val="3E4268"/>
              </a:solidFill>
              <a:tailEnd type="triangl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 xmlns:a16="http://schemas.microsoft.com/office/drawing/2014/main" id="{A67B3F26-D0C2-410B-A521-D52B280D57D6}"/>
                </a:ext>
              </a:extLst>
            </p:cNvPr>
            <p:cNvSpPr/>
            <p:nvPr/>
          </p:nvSpPr>
          <p:spPr>
            <a:xfrm>
              <a:off x="793805" y="14901386"/>
              <a:ext cx="8229600" cy="457200"/>
            </a:xfrm>
            <a:prstGeom prst="rect">
              <a:avLst/>
            </a:prstGeom>
            <a:ln w="19050">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tx1"/>
                  </a:solidFill>
                </a:rPr>
                <a:t>Reading Fire Recovery Map</a:t>
              </a:r>
            </a:p>
          </p:txBody>
        </p:sp>
        <p:sp>
          <p:nvSpPr>
            <p:cNvPr id="120" name="Process 24">
              <a:extLst>
                <a:ext uri="{FF2B5EF4-FFF2-40B4-BE49-F238E27FC236}">
                  <a16:creationId xmlns="" xmlns:a16="http://schemas.microsoft.com/office/drawing/2014/main" id="{D5EE773D-7A1D-4962-A9A7-C300A4BDBDCA}"/>
                </a:ext>
              </a:extLst>
            </p:cNvPr>
            <p:cNvSpPr/>
            <p:nvPr/>
          </p:nvSpPr>
          <p:spPr>
            <a:xfrm>
              <a:off x="6645965" y="15950740"/>
              <a:ext cx="2377440" cy="1060704"/>
            </a:xfrm>
            <a:prstGeom prst="flowChartProcess">
              <a:avLst/>
            </a:prstGeom>
            <a:ln>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marL="228600" indent="-228600">
                <a:lnSpc>
                  <a:spcPct val="106000"/>
                </a:lnSpc>
                <a:buClr>
                  <a:srgbClr val="57688F"/>
                </a:buClr>
                <a:buFont typeface="Webdings" panose="05030102010509060703" pitchFamily="18" charset="2"/>
                <a:buChar char="4"/>
                <a:tabLst>
                  <a:tab pos="114300" algn="l"/>
                </a:tabLst>
                <a:defRPr/>
              </a:pPr>
              <a:r>
                <a:rPr lang="en-US" sz="2000" kern="0" dirty="0">
                  <a:solidFill>
                    <a:sysClr val="windowText" lastClr="000000"/>
                  </a:solidFill>
                  <a:ea typeface="Calibri" panose="020F0502020204030204" pitchFamily="34" charset="0"/>
                  <a:cs typeface="Times New Roman" panose="02020603050405020304" pitchFamily="18" charset="0"/>
                </a:rPr>
                <a:t>State of ecosystem recovery post-Reading Fire</a:t>
              </a:r>
              <a:endParaRPr lang="en-US" sz="2000" kern="0" baseline="-25000" dirty="0">
                <a:solidFill>
                  <a:sysClr val="windowText" lastClr="000000"/>
                </a:solidFill>
                <a:ea typeface="Calibri" panose="020F0502020204030204" pitchFamily="34" charset="0"/>
                <a:cs typeface="Times New Roman" panose="02020603050405020304" pitchFamily="18" charset="0"/>
              </a:endParaRPr>
            </a:p>
          </p:txBody>
        </p:sp>
        <p:sp>
          <p:nvSpPr>
            <p:cNvPr id="125" name="Process 24">
              <a:extLst>
                <a:ext uri="{FF2B5EF4-FFF2-40B4-BE49-F238E27FC236}">
                  <a16:creationId xmlns="" xmlns:a16="http://schemas.microsoft.com/office/drawing/2014/main" id="{D5EE773D-7A1D-4962-A9A7-C300A4BDBDCA}"/>
                </a:ext>
              </a:extLst>
            </p:cNvPr>
            <p:cNvSpPr/>
            <p:nvPr/>
          </p:nvSpPr>
          <p:spPr>
            <a:xfrm>
              <a:off x="6645965" y="17612805"/>
              <a:ext cx="2377440" cy="880600"/>
            </a:xfrm>
            <a:prstGeom prst="flowChartProcess">
              <a:avLst/>
            </a:prstGeom>
            <a:ln w="12700">
              <a:solidFill>
                <a:srgbClr val="3E4268"/>
              </a:solidFill>
            </a:ln>
          </p:spPr>
          <p:style>
            <a:lnRef idx="2">
              <a:schemeClr val="dk1"/>
            </a:lnRef>
            <a:fillRef idx="1">
              <a:schemeClr val="lt1"/>
            </a:fillRef>
            <a:effectRef idx="0">
              <a:schemeClr val="dk1"/>
            </a:effectRef>
            <a:fontRef idx="minor">
              <a:schemeClr val="dk1"/>
            </a:fontRef>
          </p:style>
          <p:txBody>
            <a:bodyPr rtlCol="0" anchor="ctr"/>
            <a:lstStyle/>
            <a:p>
              <a:pPr marL="228600" indent="-228600">
                <a:lnSpc>
                  <a:spcPct val="106000"/>
                </a:lnSpc>
                <a:buClr>
                  <a:srgbClr val="57688F"/>
                </a:buClr>
                <a:buFont typeface="Webdings" panose="05030102010509060703" pitchFamily="18" charset="2"/>
                <a:buChar char="4"/>
                <a:tabLst>
                  <a:tab pos="114300" algn="l"/>
                </a:tabLst>
                <a:defRPr/>
              </a:pPr>
              <a:r>
                <a:rPr lang="en-US" sz="2000" dirty="0"/>
                <a:t>Compare recovery across boundary</a:t>
              </a:r>
            </a:p>
          </p:txBody>
        </p:sp>
        <p:sp>
          <p:nvSpPr>
            <p:cNvPr id="132" name="Text Box 3"/>
            <p:cNvSpPr txBox="1"/>
            <p:nvPr/>
          </p:nvSpPr>
          <p:spPr>
            <a:xfrm>
              <a:off x="6645965" y="15496853"/>
              <a:ext cx="2377440" cy="457200"/>
            </a:xfrm>
            <a:prstGeom prst="rect">
              <a:avLst/>
            </a:prstGeom>
            <a:solidFill>
              <a:sysClr val="window" lastClr="FFFFFF"/>
            </a:solidFill>
            <a:ln w="12700">
              <a:solidFill>
                <a:srgbClr val="3E4268"/>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2000" b="1" i="0" u="none" strike="noStrike" kern="0" cap="none" spc="0" normalizeH="0" noProof="0" dirty="0">
                  <a:solidFill>
                    <a:sysClr val="windowText" lastClr="000000"/>
                  </a:solidFill>
                  <a:effectLst/>
                  <a:uLnTx/>
                  <a:uFillTx/>
                  <a:ea typeface="Times New Roman" panose="02020603050405020304" pitchFamily="18" charset="0"/>
                </a:rPr>
                <a:t>Change Analysis</a:t>
              </a:r>
              <a:endParaRPr kumimoji="0" lang="en-US" sz="2000" b="1" i="0" u="none" strike="noStrike" kern="0" cap="none" spc="0" normalizeH="0" baseline="0" noProof="0" dirty="0">
                <a:solidFill>
                  <a:sysClr val="windowText" lastClr="000000"/>
                </a:solidFill>
                <a:effectLst/>
                <a:uLnTx/>
                <a:uFillTx/>
                <a:ea typeface="Times New Roman" panose="02020603050405020304" pitchFamily="18" charset="0"/>
              </a:endParaRPr>
            </a:p>
          </p:txBody>
        </p:sp>
        <p:sp>
          <p:nvSpPr>
            <p:cNvPr id="195" name="Text Box 3"/>
            <p:cNvSpPr txBox="1"/>
            <p:nvPr/>
          </p:nvSpPr>
          <p:spPr>
            <a:xfrm>
              <a:off x="6645965" y="17155848"/>
              <a:ext cx="2377440" cy="457200"/>
            </a:xfrm>
            <a:prstGeom prst="rect">
              <a:avLst/>
            </a:prstGeom>
            <a:solidFill>
              <a:sysClr val="window" lastClr="FFFFFF"/>
            </a:solidFill>
            <a:ln w="12700">
              <a:solidFill>
                <a:srgbClr val="3E4268"/>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800"/>
                </a:spcAft>
                <a:buClrTx/>
                <a:buSzTx/>
                <a:buFontTx/>
                <a:buNone/>
                <a:tabLst/>
                <a:defRPr/>
              </a:pPr>
              <a:r>
                <a:rPr kumimoji="0" lang="en-US" sz="2000" b="1" i="0" u="none" strike="noStrike" kern="0" cap="none" spc="0" normalizeH="0" noProof="0" dirty="0">
                  <a:solidFill>
                    <a:sysClr val="windowText" lastClr="000000"/>
                  </a:solidFill>
                  <a:effectLst/>
                  <a:uLnTx/>
                  <a:uFillTx/>
                  <a:ea typeface="Times New Roman" panose="02020603050405020304" pitchFamily="18" charset="0"/>
                </a:rPr>
                <a:t>Change Analysis</a:t>
              </a:r>
              <a:endParaRPr kumimoji="0" lang="en-US" sz="2000" b="1" i="0" u="none" strike="noStrike" kern="0" cap="none" spc="0" normalizeH="0" baseline="0" noProof="0" dirty="0">
                <a:solidFill>
                  <a:sysClr val="windowText" lastClr="000000"/>
                </a:solidFill>
                <a:effectLst/>
                <a:uLnTx/>
                <a:uFillTx/>
                <a:ea typeface="Times New Roman" panose="02020603050405020304" pitchFamily="18" charset="0"/>
              </a:endParaRPr>
            </a:p>
          </p:txBody>
        </p:sp>
      </p:grpSp>
      <p:grpSp>
        <p:nvGrpSpPr>
          <p:cNvPr id="80" name="Group 79">
            <a:extLst>
              <a:ext uri="{FF2B5EF4-FFF2-40B4-BE49-F238E27FC236}">
                <a16:creationId xmlns="" xmlns:a16="http://schemas.microsoft.com/office/drawing/2014/main" id="{A4EBEC0C-7A06-433A-985B-BB7168CE3F72}"/>
              </a:ext>
            </a:extLst>
          </p:cNvPr>
          <p:cNvGrpSpPr/>
          <p:nvPr/>
        </p:nvGrpSpPr>
        <p:grpSpPr>
          <a:xfrm>
            <a:off x="9950499" y="23782453"/>
            <a:ext cx="3586993" cy="3331833"/>
            <a:chOff x="17683052" y="20275283"/>
            <a:chExt cx="1780858" cy="1981213"/>
          </a:xfrm>
        </p:grpSpPr>
        <p:graphicFrame>
          <p:nvGraphicFramePr>
            <p:cNvPr id="218" name="Chart 217">
              <a:extLst>
                <a:ext uri="{FF2B5EF4-FFF2-40B4-BE49-F238E27FC236}">
                  <a16:creationId xmlns="" xmlns:a16="http://schemas.microsoft.com/office/drawing/2014/main" id="{1EA653FD-94E3-4680-8604-6BF93CF10E1F}"/>
                </a:ext>
              </a:extLst>
            </p:cNvPr>
            <p:cNvGraphicFramePr>
              <a:graphicFrameLocks noChangeAspect="1"/>
            </p:cNvGraphicFramePr>
            <p:nvPr>
              <p:extLst>
                <p:ext uri="{D42A27DB-BD31-4B8C-83A1-F6EECF244321}">
                  <p14:modId xmlns:p14="http://schemas.microsoft.com/office/powerpoint/2010/main" val="4290970081"/>
                </p:ext>
              </p:extLst>
            </p:nvPr>
          </p:nvGraphicFramePr>
          <p:xfrm>
            <a:off x="17683052" y="20275283"/>
            <a:ext cx="1780858" cy="1981213"/>
          </p:xfrm>
          <a:graphic>
            <a:graphicData uri="http://schemas.openxmlformats.org/drawingml/2006/chart">
              <c:chart xmlns:c="http://schemas.openxmlformats.org/drawingml/2006/chart" xmlns:r="http://schemas.openxmlformats.org/officeDocument/2006/relationships" r:id="rId8"/>
            </a:graphicData>
          </a:graphic>
        </p:graphicFrame>
        <p:sp>
          <p:nvSpPr>
            <p:cNvPr id="133" name="Rectangle 132"/>
            <p:cNvSpPr/>
            <p:nvPr/>
          </p:nvSpPr>
          <p:spPr>
            <a:xfrm>
              <a:off x="18184024" y="21062456"/>
              <a:ext cx="930334" cy="1160290"/>
            </a:xfrm>
            <a:prstGeom prst="rect">
              <a:avLst/>
            </a:prstGeom>
          </p:spPr>
          <p:txBody>
            <a:bodyPr wrap="none">
              <a:spAutoFit/>
            </a:bodyPr>
            <a:lstStyle/>
            <a:p>
              <a:pPr algn="ctr"/>
              <a:r>
                <a:rPr lang="en-US" sz="2800" b="1" dirty="0">
                  <a:solidFill>
                    <a:srgbClr val="000000"/>
                  </a:solidFill>
                </a:rPr>
                <a:t>27,939</a:t>
              </a:r>
              <a:r>
                <a:rPr lang="en-US" sz="2800" b="1" dirty="0"/>
                <a:t> </a:t>
              </a:r>
            </a:p>
            <a:p>
              <a:pPr algn="ctr"/>
              <a:r>
                <a:rPr lang="en-US" sz="1600" b="1" dirty="0"/>
                <a:t>Acres Burned</a:t>
              </a:r>
            </a:p>
            <a:p>
              <a:pPr algn="ctr"/>
              <a:r>
                <a:rPr lang="en-US" sz="1600" b="1" dirty="0">
                  <a:solidFill>
                    <a:srgbClr val="000000"/>
                  </a:solidFill>
                </a:rPr>
                <a:t>from the </a:t>
              </a:r>
            </a:p>
            <a:p>
              <a:pPr algn="ctr"/>
              <a:r>
                <a:rPr lang="en-US" sz="1600" b="1" dirty="0">
                  <a:solidFill>
                    <a:srgbClr val="000000"/>
                  </a:solidFill>
                </a:rPr>
                <a:t>Reading Fire </a:t>
              </a:r>
            </a:p>
          </p:txBody>
        </p:sp>
      </p:grpSp>
      <p:grpSp>
        <p:nvGrpSpPr>
          <p:cNvPr id="86" name="Group 85">
            <a:extLst>
              <a:ext uri="{FF2B5EF4-FFF2-40B4-BE49-F238E27FC236}">
                <a16:creationId xmlns="" xmlns:a16="http://schemas.microsoft.com/office/drawing/2014/main" id="{144EE647-CD13-40AA-9C91-B5A29A6EE2CF}"/>
              </a:ext>
            </a:extLst>
          </p:cNvPr>
          <p:cNvGrpSpPr/>
          <p:nvPr/>
        </p:nvGrpSpPr>
        <p:grpSpPr>
          <a:xfrm>
            <a:off x="12892218" y="29391907"/>
            <a:ext cx="11861315" cy="4003912"/>
            <a:chOff x="12892218" y="29391907"/>
            <a:chExt cx="11861315" cy="4003912"/>
          </a:xfrm>
        </p:grpSpPr>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855026" y="29391907"/>
              <a:ext cx="2348412" cy="2370997"/>
            </a:xfrm>
            <a:prstGeom prst="rect">
              <a:avLst/>
            </a:prstGeom>
          </p:spPr>
        </p:pic>
        <p:pic>
          <p:nvPicPr>
            <p:cNvPr id="98" name="Picture 9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235476" y="29391907"/>
              <a:ext cx="2348412" cy="2370997"/>
            </a:xfrm>
            <a:prstGeom prst="rect">
              <a:avLst/>
            </a:prstGeom>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933467" y="29391907"/>
              <a:ext cx="2348412" cy="2370997"/>
            </a:xfrm>
            <a:prstGeom prst="rect">
              <a:avLst/>
            </a:prstGeom>
          </p:spPr>
        </p:pic>
        <p:sp>
          <p:nvSpPr>
            <p:cNvPr id="73" name="Text Placeholder 16"/>
            <p:cNvSpPr txBox="1">
              <a:spLocks/>
            </p:cNvSpPr>
            <p:nvPr/>
          </p:nvSpPr>
          <p:spPr>
            <a:xfrm>
              <a:off x="12892218" y="31931591"/>
              <a:ext cx="3278515" cy="144598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Anna </a:t>
              </a:r>
              <a:r>
                <a:rPr lang="en-US" dirty="0" err="1">
                  <a:solidFill>
                    <a:schemeClr val="tx1">
                      <a:lumMod val="75000"/>
                    </a:schemeClr>
                  </a:solidFill>
                </a:rPr>
                <a:t>McGarrigle</a:t>
              </a:r>
              <a:endParaRPr lang="en-US" dirty="0">
                <a:solidFill>
                  <a:schemeClr val="tx1">
                    <a:lumMod val="75000"/>
                  </a:schemeClr>
                </a:solidFill>
              </a:endParaRPr>
            </a:p>
            <a:p>
              <a:pPr algn="ctr">
                <a:lnSpc>
                  <a:spcPct val="100000"/>
                </a:lnSpc>
                <a:spcBef>
                  <a:spcPts val="0"/>
                </a:spcBef>
              </a:pPr>
              <a:r>
                <a:rPr lang="en-US" dirty="0">
                  <a:solidFill>
                    <a:schemeClr val="tx1">
                      <a:lumMod val="75000"/>
                    </a:schemeClr>
                  </a:solidFill>
                </a:rPr>
                <a:t>Team Lead</a:t>
              </a:r>
            </a:p>
          </p:txBody>
        </p:sp>
        <p:sp>
          <p:nvSpPr>
            <p:cNvPr id="74" name="Text Placeholder 16"/>
            <p:cNvSpPr txBox="1">
              <a:spLocks/>
            </p:cNvSpPr>
            <p:nvPr/>
          </p:nvSpPr>
          <p:spPr>
            <a:xfrm>
              <a:off x="15705682" y="31931590"/>
              <a:ext cx="3278515" cy="144598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Andrea Ferrer</a:t>
              </a:r>
            </a:p>
          </p:txBody>
        </p:sp>
        <p:sp>
          <p:nvSpPr>
            <p:cNvPr id="75" name="Text Placeholder 16"/>
            <p:cNvSpPr txBox="1">
              <a:spLocks/>
            </p:cNvSpPr>
            <p:nvPr/>
          </p:nvSpPr>
          <p:spPr>
            <a:xfrm>
              <a:off x="18485342" y="31931591"/>
              <a:ext cx="3426799" cy="144598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Heather Myers</a:t>
              </a:r>
            </a:p>
          </p:txBody>
        </p:sp>
        <p:sp>
          <p:nvSpPr>
            <p:cNvPr id="79" name="Text Placeholder 16"/>
            <p:cNvSpPr txBox="1">
              <a:spLocks/>
            </p:cNvSpPr>
            <p:nvPr/>
          </p:nvSpPr>
          <p:spPr>
            <a:xfrm>
              <a:off x="21326734" y="31949834"/>
              <a:ext cx="3426799" cy="144598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Peter Norton</a:t>
              </a:r>
            </a:p>
          </p:txBody>
        </p:sp>
        <p:pic>
          <p:nvPicPr>
            <p:cNvPr id="50" name="Picture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353683" y="29411981"/>
              <a:ext cx="2308646" cy="2330848"/>
            </a:xfrm>
            <a:prstGeom prst="flowChartSummingJunction">
              <a:avLst/>
            </a:prstGeom>
          </p:spPr>
        </p:pic>
        <p:pic>
          <p:nvPicPr>
            <p:cNvPr id="266" name="Picture 265"/>
            <p:cNvPicPr>
              <a:picLocks noChangeAspect="1"/>
            </p:cNvPicPr>
            <p:nvPr/>
          </p:nvPicPr>
          <p:blipFill rotWithShape="1">
            <a:blip r:embed="rId10" cstate="print">
              <a:extLst>
                <a:ext uri="{28A0092B-C50C-407E-A947-70E740481C1C}">
                  <a14:useLocalDpi xmlns:a14="http://schemas.microsoft.com/office/drawing/2010/main" val="0"/>
                </a:ext>
              </a:extLst>
            </a:blip>
            <a:srcRect l="21243" t="35962" r="22133" b="26811"/>
            <a:stretch/>
          </p:blipFill>
          <p:spPr>
            <a:xfrm>
              <a:off x="13544549" y="29629784"/>
              <a:ext cx="1920240" cy="1920240"/>
            </a:xfrm>
            <a:prstGeom prst="ellipse">
              <a:avLst/>
            </a:prstGeom>
          </p:spPr>
        </p:pic>
        <p:pic>
          <p:nvPicPr>
            <p:cNvPr id="267" name="Picture 266"/>
            <p:cNvPicPr>
              <a:picLocks noChangeAspect="1"/>
            </p:cNvPicPr>
            <p:nvPr/>
          </p:nvPicPr>
          <p:blipFill rotWithShape="1">
            <a:blip r:embed="rId11" cstate="print">
              <a:extLst>
                <a:ext uri="{28A0092B-C50C-407E-A947-70E740481C1C}">
                  <a14:useLocalDpi xmlns:a14="http://schemas.microsoft.com/office/drawing/2010/main" val="0"/>
                </a:ext>
              </a:extLst>
            </a:blip>
            <a:srcRect l="14687" t="30258" r="16044" b="23346"/>
            <a:stretch/>
          </p:blipFill>
          <p:spPr>
            <a:xfrm>
              <a:off x="22075943" y="29633327"/>
              <a:ext cx="1910781" cy="1920240"/>
            </a:xfrm>
            <a:prstGeom prst="ellipse">
              <a:avLst/>
            </a:prstGeom>
          </p:spPr>
        </p:pic>
        <p:pic>
          <p:nvPicPr>
            <p:cNvPr id="269" name="Picture 268"/>
            <p:cNvPicPr>
              <a:picLocks noChangeAspect="1"/>
            </p:cNvPicPr>
            <p:nvPr/>
          </p:nvPicPr>
          <p:blipFill rotWithShape="1">
            <a:blip r:embed="rId12" cstate="print">
              <a:extLst>
                <a:ext uri="{28A0092B-C50C-407E-A947-70E740481C1C}">
                  <a14:useLocalDpi xmlns:a14="http://schemas.microsoft.com/office/drawing/2010/main" val="0"/>
                </a:ext>
              </a:extLst>
            </a:blip>
            <a:srcRect l="14052" t="25625" r="9824" b="23747"/>
            <a:stretch/>
          </p:blipFill>
          <p:spPr>
            <a:xfrm>
              <a:off x="19157048" y="29617285"/>
              <a:ext cx="1911052" cy="1920240"/>
            </a:xfrm>
            <a:prstGeom prst="ellipse">
              <a:avLst/>
            </a:prstGeom>
          </p:spPr>
        </p:pic>
        <p:pic>
          <p:nvPicPr>
            <p:cNvPr id="13" name="Picture 12"/>
            <p:cNvPicPr>
              <a:picLocks noChangeAspect="1"/>
            </p:cNvPicPr>
            <p:nvPr/>
          </p:nvPicPr>
          <p:blipFill rotWithShape="1">
            <a:blip r:embed="rId13" cstate="print">
              <a:extLst>
                <a:ext uri="{28A0092B-C50C-407E-A947-70E740481C1C}">
                  <a14:useLocalDpi xmlns:a14="http://schemas.microsoft.com/office/drawing/2010/main" val="0"/>
                </a:ext>
              </a:extLst>
            </a:blip>
            <a:srcRect l="9324" t="17028" r="8184" b="27990"/>
            <a:stretch/>
          </p:blipFill>
          <p:spPr>
            <a:xfrm>
              <a:off x="16440080" y="29615027"/>
              <a:ext cx="1920240" cy="1920240"/>
            </a:xfrm>
            <a:prstGeom prst="ellipse">
              <a:avLst/>
            </a:prstGeom>
          </p:spPr>
        </p:pic>
      </p:grpSp>
      <p:grpSp>
        <p:nvGrpSpPr>
          <p:cNvPr id="10" name="Group 9">
            <a:extLst>
              <a:ext uri="{FF2B5EF4-FFF2-40B4-BE49-F238E27FC236}">
                <a16:creationId xmlns="" xmlns:a16="http://schemas.microsoft.com/office/drawing/2014/main" id="{D0781091-485F-4C7E-ACA2-74B0BA7107A6}"/>
              </a:ext>
            </a:extLst>
          </p:cNvPr>
          <p:cNvGrpSpPr/>
          <p:nvPr/>
        </p:nvGrpSpPr>
        <p:grpSpPr>
          <a:xfrm>
            <a:off x="9831849" y="9493667"/>
            <a:ext cx="8674983" cy="1672713"/>
            <a:chOff x="9831849" y="9394811"/>
            <a:chExt cx="8674983" cy="1672713"/>
          </a:xfrm>
        </p:grpSpPr>
        <p:sp>
          <p:nvSpPr>
            <p:cNvPr id="246" name="TextBox 245"/>
            <p:cNvSpPr txBox="1"/>
            <p:nvPr/>
          </p:nvSpPr>
          <p:spPr>
            <a:xfrm>
              <a:off x="9831849" y="9394811"/>
              <a:ext cx="8229600"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Project Partners</a:t>
              </a:r>
            </a:p>
          </p:txBody>
        </p:sp>
        <p:sp>
          <p:nvSpPr>
            <p:cNvPr id="248" name="Text Placeholder 16"/>
            <p:cNvSpPr txBox="1">
              <a:spLocks/>
            </p:cNvSpPr>
            <p:nvPr/>
          </p:nvSpPr>
          <p:spPr>
            <a:xfrm>
              <a:off x="9838656" y="10153124"/>
              <a:ext cx="4376899" cy="9144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600" dirty="0">
                  <a:solidFill>
                    <a:schemeClr val="tx1">
                      <a:lumMod val="75000"/>
                    </a:schemeClr>
                  </a:solidFill>
                </a:rPr>
                <a:t>National Park Service,</a:t>
              </a:r>
            </a:p>
            <a:p>
              <a:pPr>
                <a:spcBef>
                  <a:spcPts val="0"/>
                </a:spcBef>
              </a:pPr>
              <a:r>
                <a:rPr lang="en-US" sz="2600" dirty="0">
                  <a:solidFill>
                    <a:schemeClr val="tx1">
                      <a:lumMod val="75000"/>
                    </a:schemeClr>
                  </a:solidFill>
                </a:rPr>
                <a:t>Lassen Volcanic National Park</a:t>
              </a:r>
            </a:p>
          </p:txBody>
        </p:sp>
        <p:sp>
          <p:nvSpPr>
            <p:cNvPr id="134" name="Text Placeholder 16"/>
            <p:cNvSpPr txBox="1">
              <a:spLocks/>
            </p:cNvSpPr>
            <p:nvPr/>
          </p:nvSpPr>
          <p:spPr>
            <a:xfrm>
              <a:off x="14129933" y="10153124"/>
              <a:ext cx="4376899" cy="91440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600" dirty="0">
                  <a:solidFill>
                    <a:schemeClr val="tx1">
                      <a:lumMod val="75000"/>
                    </a:schemeClr>
                  </a:solidFill>
                </a:rPr>
                <a:t>USDA, US Forest Service</a:t>
              </a:r>
            </a:p>
            <a:p>
              <a:pPr>
                <a:spcBef>
                  <a:spcPts val="0"/>
                </a:spcBef>
              </a:pPr>
              <a:r>
                <a:rPr lang="en-US" sz="2600" dirty="0">
                  <a:solidFill>
                    <a:schemeClr val="tx1">
                      <a:lumMod val="75000"/>
                    </a:schemeClr>
                  </a:solidFill>
                </a:rPr>
                <a:t>Lassen National Forest</a:t>
              </a:r>
            </a:p>
          </p:txBody>
        </p:sp>
      </p:grpSp>
      <p:grpSp>
        <p:nvGrpSpPr>
          <p:cNvPr id="11" name="Group 10">
            <a:extLst>
              <a:ext uri="{FF2B5EF4-FFF2-40B4-BE49-F238E27FC236}">
                <a16:creationId xmlns="" xmlns:a16="http://schemas.microsoft.com/office/drawing/2014/main" id="{F9EB8554-FB01-4C05-B973-0617967A2C88}"/>
              </a:ext>
            </a:extLst>
          </p:cNvPr>
          <p:cNvGrpSpPr/>
          <p:nvPr/>
        </p:nvGrpSpPr>
        <p:grpSpPr>
          <a:xfrm>
            <a:off x="9831849" y="11262948"/>
            <a:ext cx="7781231" cy="2607550"/>
            <a:chOff x="9831849" y="11115966"/>
            <a:chExt cx="7781231" cy="2607550"/>
          </a:xfrm>
        </p:grpSpPr>
        <p:sp>
          <p:nvSpPr>
            <p:cNvPr id="19" name="TextBox 18"/>
            <p:cNvSpPr txBox="1"/>
            <p:nvPr/>
          </p:nvSpPr>
          <p:spPr>
            <a:xfrm>
              <a:off x="9831849" y="11115966"/>
              <a:ext cx="5339687" cy="769441"/>
            </a:xfrm>
            <a:prstGeom prst="rect">
              <a:avLst/>
            </a:prstGeom>
            <a:noFill/>
          </p:spPr>
          <p:txBody>
            <a:bodyPr wrap="square" rtlCol="0">
              <a:spAutoFit/>
            </a:bodyPr>
            <a:lstStyle/>
            <a:p>
              <a:r>
                <a:rPr lang="en-US" sz="4400" b="1" dirty="0">
                  <a:solidFill>
                    <a:srgbClr val="3E4268"/>
                  </a:solidFill>
                  <a:latin typeface="Century Gothic" panose="020B0502020202020204" pitchFamily="34" charset="0"/>
                </a:rPr>
                <a:t>Earth Observations</a:t>
              </a:r>
            </a:p>
          </p:txBody>
        </p:sp>
        <p:sp>
          <p:nvSpPr>
            <p:cNvPr id="12" name="Text Placeholder 16"/>
            <p:cNvSpPr txBox="1">
              <a:spLocks/>
            </p:cNvSpPr>
            <p:nvPr/>
          </p:nvSpPr>
          <p:spPr>
            <a:xfrm>
              <a:off x="13783294" y="11851392"/>
              <a:ext cx="2220095" cy="372090"/>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000" dirty="0">
                  <a:solidFill>
                    <a:schemeClr val="tx1">
                      <a:lumMod val="75000"/>
                    </a:schemeClr>
                  </a:solidFill>
                </a:rPr>
                <a:t>Landsat 8 OLI</a:t>
              </a:r>
            </a:p>
          </p:txBody>
        </p:sp>
        <p:pic>
          <p:nvPicPr>
            <p:cNvPr id="6" name="Picture 5">
              <a:extLst>
                <a:ext uri="{FF2B5EF4-FFF2-40B4-BE49-F238E27FC236}">
                  <a16:creationId xmlns="" xmlns:a16="http://schemas.microsoft.com/office/drawing/2014/main" id="{909D3059-FC55-412E-A599-0D93105048C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4207541" y="12277189"/>
              <a:ext cx="1371600" cy="1342316"/>
            </a:xfrm>
            <a:prstGeom prst="rect">
              <a:avLst/>
            </a:prstGeom>
          </p:spPr>
        </p:pic>
        <p:pic>
          <p:nvPicPr>
            <p:cNvPr id="3" name="Picture 2">
              <a:extLst>
                <a:ext uri="{FF2B5EF4-FFF2-40B4-BE49-F238E27FC236}">
                  <a16:creationId xmlns="" xmlns:a16="http://schemas.microsoft.com/office/drawing/2014/main" id="{7B5140A4-7305-45A4-AE30-3A79825499B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04859" y="12276403"/>
              <a:ext cx="1600200" cy="1447113"/>
            </a:xfrm>
            <a:prstGeom prst="rect">
              <a:avLst/>
            </a:prstGeom>
          </p:spPr>
        </p:pic>
        <p:sp>
          <p:nvSpPr>
            <p:cNvPr id="14" name="TextBox 13">
              <a:extLst>
                <a:ext uri="{FF2B5EF4-FFF2-40B4-BE49-F238E27FC236}">
                  <a16:creationId xmlns="" xmlns:a16="http://schemas.microsoft.com/office/drawing/2014/main" id="{395F0223-A374-41C9-907C-8EB58E66DAF0}"/>
                </a:ext>
              </a:extLst>
            </p:cNvPr>
            <p:cNvSpPr txBox="1"/>
            <p:nvPr/>
          </p:nvSpPr>
          <p:spPr>
            <a:xfrm>
              <a:off x="10011312" y="11851392"/>
              <a:ext cx="1587294" cy="400110"/>
            </a:xfrm>
            <a:prstGeom prst="rect">
              <a:avLst/>
            </a:prstGeom>
            <a:noFill/>
          </p:spPr>
          <p:txBody>
            <a:bodyPr wrap="none" rtlCol="0">
              <a:spAutoFit/>
            </a:bodyPr>
            <a:lstStyle/>
            <a:p>
              <a:pPr algn="ctr"/>
              <a:r>
                <a:rPr lang="en-US" sz="2000" dirty="0"/>
                <a:t>Landsat 5 TM</a:t>
              </a:r>
            </a:p>
          </p:txBody>
        </p:sp>
        <p:sp>
          <p:nvSpPr>
            <p:cNvPr id="53" name="TextBox 52">
              <a:extLst>
                <a:ext uri="{FF2B5EF4-FFF2-40B4-BE49-F238E27FC236}">
                  <a16:creationId xmlns="" xmlns:a16="http://schemas.microsoft.com/office/drawing/2014/main" id="{7757E511-1871-4C03-B39E-A6EE6ED0A2F8}"/>
                </a:ext>
              </a:extLst>
            </p:cNvPr>
            <p:cNvSpPr txBox="1"/>
            <p:nvPr/>
          </p:nvSpPr>
          <p:spPr>
            <a:xfrm>
              <a:off x="15940268" y="11851392"/>
              <a:ext cx="1516825" cy="707886"/>
            </a:xfrm>
            <a:prstGeom prst="rect">
              <a:avLst/>
            </a:prstGeom>
            <a:noFill/>
          </p:spPr>
          <p:txBody>
            <a:bodyPr wrap="none" rtlCol="0">
              <a:spAutoFit/>
            </a:bodyPr>
            <a:lstStyle/>
            <a:p>
              <a:pPr algn="ctr"/>
              <a:r>
                <a:rPr lang="en-US" sz="2000" dirty="0"/>
                <a:t>LiDAR and </a:t>
              </a:r>
            </a:p>
            <a:p>
              <a:pPr algn="ctr"/>
              <a:r>
                <a:rPr lang="en-US" sz="2000" dirty="0"/>
                <a:t>USDA NAIP</a:t>
              </a:r>
            </a:p>
          </p:txBody>
        </p:sp>
        <p:pic>
          <p:nvPicPr>
            <p:cNvPr id="78" name="Picture 77">
              <a:extLst>
                <a:ext uri="{FF2B5EF4-FFF2-40B4-BE49-F238E27FC236}">
                  <a16:creationId xmlns="" xmlns:a16="http://schemas.microsoft.com/office/drawing/2014/main" id="{C3E146EA-3937-493B-AD14-67B5532076E5}"/>
                </a:ext>
              </a:extLst>
            </p:cNvPr>
            <p:cNvPicPr>
              <a:picLocks noChangeAspect="1"/>
            </p:cNvPicPr>
            <p:nvPr/>
          </p:nvPicPr>
          <p:blipFill rotWithShape="1">
            <a:blip r:embed="rId16">
              <a:extLst>
                <a:ext uri="{28A0092B-C50C-407E-A947-70E740481C1C}">
                  <a14:useLocalDpi xmlns:a14="http://schemas.microsoft.com/office/drawing/2010/main" val="0"/>
                </a:ext>
              </a:extLst>
            </a:blip>
            <a:srcRect r="52915"/>
            <a:stretch/>
          </p:blipFill>
          <p:spPr>
            <a:xfrm>
              <a:off x="15784280" y="12743193"/>
              <a:ext cx="1828800" cy="928325"/>
            </a:xfrm>
            <a:prstGeom prst="rect">
              <a:avLst/>
            </a:prstGeom>
          </p:spPr>
        </p:pic>
        <p:pic>
          <p:nvPicPr>
            <p:cNvPr id="137" name="Picture 136" descr="C:\Users\jverkerk\Downloads\pics\02_Landsat7.png">
              <a:extLst>
                <a:ext uri="{FF2B5EF4-FFF2-40B4-BE49-F238E27FC236}">
                  <a16:creationId xmlns="" xmlns:a16="http://schemas.microsoft.com/office/drawing/2014/main" id="{EBB56BD5-0E71-400C-AD35-4673F32DEC7F}"/>
                </a:ext>
              </a:extLst>
            </p:cNvPr>
            <p:cNvPicPr/>
            <p:nvPr/>
          </p:nvPicPr>
          <p:blipFill>
            <a:blip r:embed="rId17" cstate="screen">
              <a:extLst>
                <a:ext uri="{28A0092B-C50C-407E-A947-70E740481C1C}">
                  <a14:useLocalDpi xmlns:a14="http://schemas.microsoft.com/office/drawing/2010/main"/>
                </a:ext>
              </a:extLst>
            </a:blip>
            <a:srcRect/>
            <a:stretch>
              <a:fillRect/>
            </a:stretch>
          </p:blipFill>
          <p:spPr bwMode="auto">
            <a:xfrm rot="19755284">
              <a:off x="11918332" y="12753059"/>
              <a:ext cx="1828800" cy="850176"/>
            </a:xfrm>
            <a:prstGeom prst="rect">
              <a:avLst/>
            </a:prstGeom>
            <a:noFill/>
            <a:ln>
              <a:noFill/>
            </a:ln>
          </p:spPr>
        </p:pic>
        <p:sp>
          <p:nvSpPr>
            <p:cNvPr id="135" name="Text Placeholder 16">
              <a:extLst>
                <a:ext uri="{FF2B5EF4-FFF2-40B4-BE49-F238E27FC236}">
                  <a16:creationId xmlns="" xmlns:a16="http://schemas.microsoft.com/office/drawing/2014/main" id="{31B2BD73-EC16-4420-9D0F-1A32A4192607}"/>
                </a:ext>
              </a:extLst>
            </p:cNvPr>
            <p:cNvSpPr txBox="1">
              <a:spLocks/>
            </p:cNvSpPr>
            <p:nvPr/>
          </p:nvSpPr>
          <p:spPr>
            <a:xfrm>
              <a:off x="11865062" y="11851392"/>
              <a:ext cx="1935341" cy="369332"/>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000" dirty="0">
                  <a:solidFill>
                    <a:schemeClr val="tx1">
                      <a:lumMod val="75000"/>
                    </a:schemeClr>
                  </a:solidFill>
                </a:rPr>
                <a:t>Landsat 7 ETM+</a:t>
              </a:r>
            </a:p>
          </p:txBody>
        </p:sp>
      </p:grpSp>
      <p:grpSp>
        <p:nvGrpSpPr>
          <p:cNvPr id="274" name="Group 273">
            <a:extLst>
              <a:ext uri="{FF2B5EF4-FFF2-40B4-BE49-F238E27FC236}">
                <a16:creationId xmlns="" xmlns:a16="http://schemas.microsoft.com/office/drawing/2014/main" id="{396F0397-C82E-4997-B51D-2D39D4B46D0F}"/>
              </a:ext>
            </a:extLst>
          </p:cNvPr>
          <p:cNvGrpSpPr/>
          <p:nvPr/>
        </p:nvGrpSpPr>
        <p:grpSpPr>
          <a:xfrm>
            <a:off x="1029222" y="19354401"/>
            <a:ext cx="7648258" cy="2724825"/>
            <a:chOff x="9901578" y="18789944"/>
            <a:chExt cx="7648258" cy="2724825"/>
          </a:xfrm>
        </p:grpSpPr>
        <p:grpSp>
          <p:nvGrpSpPr>
            <p:cNvPr id="250" name="Group 249">
              <a:extLst>
                <a:ext uri="{FF2B5EF4-FFF2-40B4-BE49-F238E27FC236}">
                  <a16:creationId xmlns="" xmlns:a16="http://schemas.microsoft.com/office/drawing/2014/main" id="{3D18EF53-844D-47C7-A1A7-7597849059E2}"/>
                </a:ext>
              </a:extLst>
            </p:cNvPr>
            <p:cNvGrpSpPr/>
            <p:nvPr/>
          </p:nvGrpSpPr>
          <p:grpSpPr>
            <a:xfrm>
              <a:off x="15834360" y="19369450"/>
              <a:ext cx="1715476" cy="2140773"/>
              <a:chOff x="16078434" y="19680382"/>
              <a:chExt cx="1715476" cy="2140773"/>
            </a:xfrm>
          </p:grpSpPr>
          <p:grpSp>
            <p:nvGrpSpPr>
              <p:cNvPr id="30" name="Group 29">
                <a:extLst>
                  <a:ext uri="{FF2B5EF4-FFF2-40B4-BE49-F238E27FC236}">
                    <a16:creationId xmlns="" xmlns:a16="http://schemas.microsoft.com/office/drawing/2014/main" id="{BF47AC50-B4EC-4E42-973C-A47E0D16BAB1}"/>
                  </a:ext>
                </a:extLst>
              </p:cNvPr>
              <p:cNvGrpSpPr/>
              <p:nvPr/>
            </p:nvGrpSpPr>
            <p:grpSpPr>
              <a:xfrm>
                <a:off x="16078434" y="20131215"/>
                <a:ext cx="1715476" cy="1689940"/>
                <a:chOff x="15903109" y="20395537"/>
                <a:chExt cx="1715476" cy="1689940"/>
              </a:xfrm>
            </p:grpSpPr>
            <p:pic>
              <p:nvPicPr>
                <p:cNvPr id="27" name="Picture 26">
                  <a:extLst>
                    <a:ext uri="{FF2B5EF4-FFF2-40B4-BE49-F238E27FC236}">
                      <a16:creationId xmlns="" xmlns:a16="http://schemas.microsoft.com/office/drawing/2014/main" id="{46215113-66A5-40B6-B072-2A0347164DFC}"/>
                    </a:ext>
                  </a:extLst>
                </p:cNvPr>
                <p:cNvPicPr>
                  <a:picLocks noChangeAspect="1"/>
                </p:cNvPicPr>
                <p:nvPr/>
              </p:nvPicPr>
              <p:blipFill rotWithShape="1">
                <a:blip r:embed="rId18">
                  <a:extLst>
                    <a:ext uri="{28A0092B-C50C-407E-A947-70E740481C1C}">
                      <a14:useLocalDpi xmlns:a14="http://schemas.microsoft.com/office/drawing/2010/main" val="0"/>
                    </a:ext>
                  </a:extLst>
                </a:blip>
                <a:srcRect l="6017" t="5895" r="6988" b="6284"/>
                <a:stretch/>
              </p:blipFill>
              <p:spPr>
                <a:xfrm>
                  <a:off x="15903109" y="20395537"/>
                  <a:ext cx="1715476" cy="1689940"/>
                </a:xfrm>
                <a:prstGeom prst="rect">
                  <a:avLst/>
                </a:prstGeom>
              </p:spPr>
            </p:pic>
            <p:sp>
              <p:nvSpPr>
                <p:cNvPr id="29" name="TextBox 28">
                  <a:extLst>
                    <a:ext uri="{FF2B5EF4-FFF2-40B4-BE49-F238E27FC236}">
                      <a16:creationId xmlns="" xmlns:a16="http://schemas.microsoft.com/office/drawing/2014/main" id="{4F7DB462-EE51-49C4-94C9-8E7ADEDDF322}"/>
                    </a:ext>
                  </a:extLst>
                </p:cNvPr>
                <p:cNvSpPr txBox="1"/>
                <p:nvPr/>
              </p:nvSpPr>
              <p:spPr>
                <a:xfrm>
                  <a:off x="16210857" y="20763454"/>
                  <a:ext cx="1099981" cy="954107"/>
                </a:xfrm>
                <a:prstGeom prst="rect">
                  <a:avLst/>
                </a:prstGeom>
                <a:noFill/>
              </p:spPr>
              <p:txBody>
                <a:bodyPr wrap="none" rtlCol="0">
                  <a:spAutoFit/>
                </a:bodyPr>
                <a:lstStyle/>
                <a:p>
                  <a:pPr algn="ctr"/>
                  <a:r>
                    <a:rPr lang="en-US" sz="2800" b="1" dirty="0">
                      <a:solidFill>
                        <a:srgbClr val="FF0000"/>
                      </a:solidFill>
                      <a:effectLst>
                        <a:glow rad="127000">
                          <a:schemeClr val="bg1"/>
                        </a:glow>
                      </a:effectLst>
                    </a:rPr>
                    <a:t>203</a:t>
                  </a:r>
                </a:p>
                <a:p>
                  <a:pPr algn="ctr"/>
                  <a:r>
                    <a:rPr lang="en-US" sz="2800" b="1" dirty="0">
                      <a:solidFill>
                        <a:srgbClr val="FF0000"/>
                      </a:solidFill>
                      <a:effectLst>
                        <a:glow rad="127000">
                          <a:schemeClr val="bg1"/>
                        </a:glow>
                      </a:effectLst>
                    </a:rPr>
                    <a:t>Stems</a:t>
                  </a:r>
                </a:p>
              </p:txBody>
            </p:sp>
          </p:grpSp>
          <p:grpSp>
            <p:nvGrpSpPr>
              <p:cNvPr id="229" name="Group 228">
                <a:extLst>
                  <a:ext uri="{FF2B5EF4-FFF2-40B4-BE49-F238E27FC236}">
                    <a16:creationId xmlns="" xmlns:a16="http://schemas.microsoft.com/office/drawing/2014/main" id="{F54EC626-EB19-40EE-931B-F630FDB5C26A}"/>
                  </a:ext>
                </a:extLst>
              </p:cNvPr>
              <p:cNvGrpSpPr/>
              <p:nvPr/>
            </p:nvGrpSpPr>
            <p:grpSpPr>
              <a:xfrm>
                <a:off x="16114796" y="19680382"/>
                <a:ext cx="848334" cy="338554"/>
                <a:chOff x="12305073" y="19264947"/>
                <a:chExt cx="848334" cy="338554"/>
              </a:xfrm>
            </p:grpSpPr>
            <p:pic>
              <p:nvPicPr>
                <p:cNvPr id="276" name="Picture 275"/>
                <p:cNvPicPr>
                  <a:picLocks noChangeAspect="1"/>
                </p:cNvPicPr>
                <p:nvPr/>
              </p:nvPicPr>
              <p:blipFill rotWithShape="1">
                <a:blip r:embed="rId19" cstate="print">
                  <a:extLst>
                    <a:ext uri="{28A0092B-C50C-407E-A947-70E740481C1C}">
                      <a14:useLocalDpi xmlns:a14="http://schemas.microsoft.com/office/drawing/2010/main" val="0"/>
                    </a:ext>
                  </a:extLst>
                </a:blip>
                <a:srcRect l="44986" t="16857" r="52929" b="80204"/>
                <a:stretch/>
              </p:blipFill>
              <p:spPr>
                <a:xfrm>
                  <a:off x="12305073" y="19293379"/>
                  <a:ext cx="308114" cy="289533"/>
                </a:xfrm>
                <a:prstGeom prst="rect">
                  <a:avLst/>
                </a:prstGeom>
              </p:spPr>
            </p:pic>
            <p:sp>
              <p:nvSpPr>
                <p:cNvPr id="226" name="TextBox 225">
                  <a:extLst>
                    <a:ext uri="{FF2B5EF4-FFF2-40B4-BE49-F238E27FC236}">
                      <a16:creationId xmlns="" xmlns:a16="http://schemas.microsoft.com/office/drawing/2014/main" id="{B22AA1AF-39C3-4C8A-B00B-6FBB192A2273}"/>
                    </a:ext>
                  </a:extLst>
                </p:cNvPr>
                <p:cNvSpPr txBox="1"/>
                <p:nvPr/>
              </p:nvSpPr>
              <p:spPr>
                <a:xfrm>
                  <a:off x="12590432" y="19264947"/>
                  <a:ext cx="562975" cy="338554"/>
                </a:xfrm>
                <a:prstGeom prst="rect">
                  <a:avLst/>
                </a:prstGeom>
                <a:noFill/>
              </p:spPr>
              <p:txBody>
                <a:bodyPr wrap="none" rtlCol="0">
                  <a:spAutoFit/>
                </a:bodyPr>
                <a:lstStyle/>
                <a:p>
                  <a:r>
                    <a:rPr lang="en-US" sz="1600" dirty="0"/>
                    <a:t>Acre</a:t>
                  </a:r>
                </a:p>
              </p:txBody>
            </p:sp>
          </p:grpSp>
          <p:grpSp>
            <p:nvGrpSpPr>
              <p:cNvPr id="230" name="Group 229">
                <a:extLst>
                  <a:ext uri="{FF2B5EF4-FFF2-40B4-BE49-F238E27FC236}">
                    <a16:creationId xmlns="" xmlns:a16="http://schemas.microsoft.com/office/drawing/2014/main" id="{5AC2E860-16DA-40A1-ADEB-560B293108D8}"/>
                  </a:ext>
                </a:extLst>
              </p:cNvPr>
              <p:cNvGrpSpPr/>
              <p:nvPr/>
            </p:nvGrpSpPr>
            <p:grpSpPr>
              <a:xfrm>
                <a:off x="17102856" y="19680382"/>
                <a:ext cx="690254" cy="338554"/>
                <a:chOff x="16766856" y="19604376"/>
                <a:chExt cx="690254" cy="338554"/>
              </a:xfrm>
            </p:grpSpPr>
            <p:pic>
              <p:nvPicPr>
                <p:cNvPr id="144" name="Picture 143">
                  <a:extLst>
                    <a:ext uri="{FF2B5EF4-FFF2-40B4-BE49-F238E27FC236}">
                      <a16:creationId xmlns="" xmlns:a16="http://schemas.microsoft.com/office/drawing/2014/main" id="{A27C0FE9-63C9-4DE9-BF18-D3B81AB74BB7}"/>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0920" t="17473" r="47993" b="80859"/>
                <a:stretch/>
              </p:blipFill>
              <p:spPr>
                <a:xfrm>
                  <a:off x="16766856" y="19696391"/>
                  <a:ext cx="160639" cy="164360"/>
                </a:xfrm>
                <a:prstGeom prst="rect">
                  <a:avLst/>
                </a:prstGeom>
              </p:spPr>
            </p:pic>
            <p:sp>
              <p:nvSpPr>
                <p:cNvPr id="145" name="TextBox 144">
                  <a:extLst>
                    <a:ext uri="{FF2B5EF4-FFF2-40B4-BE49-F238E27FC236}">
                      <a16:creationId xmlns="" xmlns:a16="http://schemas.microsoft.com/office/drawing/2014/main" id="{4E770AF3-C8F6-4574-BE30-8BFF7AE962D9}"/>
                    </a:ext>
                  </a:extLst>
                </p:cNvPr>
                <p:cNvSpPr txBox="1"/>
                <p:nvPr/>
              </p:nvSpPr>
              <p:spPr>
                <a:xfrm>
                  <a:off x="16871693" y="19604376"/>
                  <a:ext cx="585417" cy="338554"/>
                </a:xfrm>
                <a:prstGeom prst="rect">
                  <a:avLst/>
                </a:prstGeom>
                <a:noFill/>
              </p:spPr>
              <p:txBody>
                <a:bodyPr wrap="none" rtlCol="0">
                  <a:spAutoFit/>
                </a:bodyPr>
                <a:lstStyle/>
                <a:p>
                  <a:r>
                    <a:rPr lang="en-US" sz="1600" dirty="0"/>
                    <a:t>Stem</a:t>
                  </a:r>
                </a:p>
              </p:txBody>
            </p:sp>
          </p:grpSp>
        </p:grpSp>
        <p:grpSp>
          <p:nvGrpSpPr>
            <p:cNvPr id="232" name="Group 231">
              <a:extLst>
                <a:ext uri="{FF2B5EF4-FFF2-40B4-BE49-F238E27FC236}">
                  <a16:creationId xmlns="" xmlns:a16="http://schemas.microsoft.com/office/drawing/2014/main" id="{870A7258-B14D-4CB2-B762-6158EB8F453C}"/>
                </a:ext>
              </a:extLst>
            </p:cNvPr>
            <p:cNvGrpSpPr/>
            <p:nvPr/>
          </p:nvGrpSpPr>
          <p:grpSpPr>
            <a:xfrm>
              <a:off x="9901578" y="19698887"/>
              <a:ext cx="961506" cy="1815882"/>
              <a:chOff x="9525342" y="19605049"/>
              <a:chExt cx="961506" cy="1815882"/>
            </a:xfrm>
          </p:grpSpPr>
          <p:pic>
            <p:nvPicPr>
              <p:cNvPr id="143" name="Picture Placeholder 8">
                <a:extLst>
                  <a:ext uri="{FF2B5EF4-FFF2-40B4-BE49-F238E27FC236}">
                    <a16:creationId xmlns="" xmlns:a16="http://schemas.microsoft.com/office/drawing/2014/main" id="{6C6CBD6E-6691-4760-84BE-DB72C364579E}"/>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295" t="16690" r="88201" b="64013"/>
              <a:stretch/>
            </p:blipFill>
            <p:spPr>
              <a:xfrm>
                <a:off x="10172485" y="19869101"/>
                <a:ext cx="294347" cy="1511770"/>
              </a:xfrm>
              <a:prstGeom prst="rect">
                <a:avLst/>
              </a:prstGeom>
            </p:spPr>
          </p:pic>
          <p:sp>
            <p:nvSpPr>
              <p:cNvPr id="225" name="TextBox 224">
                <a:extLst>
                  <a:ext uri="{FF2B5EF4-FFF2-40B4-BE49-F238E27FC236}">
                    <a16:creationId xmlns="" xmlns:a16="http://schemas.microsoft.com/office/drawing/2014/main" id="{29AEE6ED-37FC-4543-8AFC-B56074724B94}"/>
                  </a:ext>
                </a:extLst>
              </p:cNvPr>
              <p:cNvSpPr txBox="1"/>
              <p:nvPr/>
            </p:nvSpPr>
            <p:spPr>
              <a:xfrm>
                <a:off x="9525342" y="19605049"/>
                <a:ext cx="961506" cy="1815882"/>
              </a:xfrm>
              <a:prstGeom prst="rect">
                <a:avLst/>
              </a:prstGeom>
              <a:noFill/>
            </p:spPr>
            <p:txBody>
              <a:bodyPr wrap="square" rtlCol="0">
                <a:spAutoFit/>
              </a:bodyPr>
              <a:lstStyle/>
              <a:p>
                <a:pPr algn="ctr"/>
                <a:r>
                  <a:rPr lang="en-US" sz="1600" dirty="0"/>
                  <a:t>  # Stems</a:t>
                </a:r>
              </a:p>
              <a:p>
                <a:pPr algn="ctr"/>
                <a:r>
                  <a:rPr lang="en-US" sz="1600" dirty="0"/>
                  <a:t>225</a:t>
                </a:r>
              </a:p>
              <a:p>
                <a:pPr algn="ctr"/>
                <a:r>
                  <a:rPr lang="en-US" sz="1600" dirty="0"/>
                  <a:t>200</a:t>
                </a:r>
              </a:p>
              <a:p>
                <a:pPr algn="ctr"/>
                <a:r>
                  <a:rPr lang="en-US" sz="1600" dirty="0"/>
                  <a:t>175</a:t>
                </a:r>
              </a:p>
              <a:p>
                <a:pPr algn="ctr"/>
                <a:r>
                  <a:rPr lang="en-US" sz="1600" dirty="0"/>
                  <a:t>150</a:t>
                </a:r>
              </a:p>
              <a:p>
                <a:pPr algn="ctr"/>
                <a:r>
                  <a:rPr lang="en-US" sz="1600" dirty="0"/>
                  <a:t>125</a:t>
                </a:r>
              </a:p>
              <a:p>
                <a:pPr algn="ctr"/>
                <a:r>
                  <a:rPr lang="en-US" sz="1600" dirty="0"/>
                  <a:t>100</a:t>
                </a:r>
              </a:p>
            </p:txBody>
          </p:sp>
        </p:grpSp>
        <p:grpSp>
          <p:nvGrpSpPr>
            <p:cNvPr id="244" name="Group 243">
              <a:extLst>
                <a:ext uri="{FF2B5EF4-FFF2-40B4-BE49-F238E27FC236}">
                  <a16:creationId xmlns="" xmlns:a16="http://schemas.microsoft.com/office/drawing/2014/main" id="{59DC3D4A-8D13-42CC-A694-E3B5455D9805}"/>
                </a:ext>
              </a:extLst>
            </p:cNvPr>
            <p:cNvGrpSpPr/>
            <p:nvPr/>
          </p:nvGrpSpPr>
          <p:grpSpPr>
            <a:xfrm>
              <a:off x="10896521" y="18789944"/>
              <a:ext cx="4642321" cy="2722175"/>
              <a:chOff x="11227994" y="19313765"/>
              <a:chExt cx="4642321" cy="2722175"/>
            </a:xfrm>
          </p:grpSpPr>
          <p:sp>
            <p:nvSpPr>
              <p:cNvPr id="28" name="TextBox 27">
                <a:extLst>
                  <a:ext uri="{FF2B5EF4-FFF2-40B4-BE49-F238E27FC236}">
                    <a16:creationId xmlns="" xmlns:a16="http://schemas.microsoft.com/office/drawing/2014/main" id="{73E33298-228F-4865-A41D-BBEB51C89BB8}"/>
                  </a:ext>
                </a:extLst>
              </p:cNvPr>
              <p:cNvSpPr txBox="1"/>
              <p:nvPr/>
            </p:nvSpPr>
            <p:spPr>
              <a:xfrm>
                <a:off x="11468616" y="19313765"/>
                <a:ext cx="4161076" cy="400110"/>
              </a:xfrm>
              <a:prstGeom prst="rect">
                <a:avLst/>
              </a:prstGeom>
              <a:noFill/>
            </p:spPr>
            <p:txBody>
              <a:bodyPr wrap="none" rtlCol="0">
                <a:spAutoFit/>
              </a:bodyPr>
              <a:lstStyle/>
              <a:p>
                <a:r>
                  <a:rPr lang="en-US" sz="2000" b="1" dirty="0"/>
                  <a:t>Density of Stems/Acre for 200 Acres</a:t>
                </a:r>
              </a:p>
            </p:txBody>
          </p:sp>
          <p:grpSp>
            <p:nvGrpSpPr>
              <p:cNvPr id="231" name="Group 230">
                <a:extLst>
                  <a:ext uri="{FF2B5EF4-FFF2-40B4-BE49-F238E27FC236}">
                    <a16:creationId xmlns="" xmlns:a16="http://schemas.microsoft.com/office/drawing/2014/main" id="{E8421CDE-E521-46E2-9F7E-6249C111CF97}"/>
                  </a:ext>
                </a:extLst>
              </p:cNvPr>
              <p:cNvGrpSpPr/>
              <p:nvPr/>
            </p:nvGrpSpPr>
            <p:grpSpPr>
              <a:xfrm>
                <a:off x="11227994" y="19713450"/>
                <a:ext cx="4642321" cy="2322490"/>
                <a:chOff x="10980503" y="19632395"/>
                <a:chExt cx="4642321" cy="2322490"/>
              </a:xfrm>
            </p:grpSpPr>
            <p:pic>
              <p:nvPicPr>
                <p:cNvPr id="141" name="Picture 140">
                  <a:extLst>
                    <a:ext uri="{FF2B5EF4-FFF2-40B4-BE49-F238E27FC236}">
                      <a16:creationId xmlns="" xmlns:a16="http://schemas.microsoft.com/office/drawing/2014/main" id="{58B32049-88C3-41F3-9CCC-66EB17B1D1A0}"/>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4439" t="11576" r="4178" b="11489"/>
                <a:stretch/>
              </p:blipFill>
              <p:spPr>
                <a:xfrm>
                  <a:off x="10980503" y="19632395"/>
                  <a:ext cx="4642321" cy="2322490"/>
                </a:xfrm>
                <a:prstGeom prst="rect">
                  <a:avLst/>
                </a:prstGeom>
              </p:spPr>
            </p:pic>
            <p:sp>
              <p:nvSpPr>
                <p:cNvPr id="227" name="Rectangle 226">
                  <a:extLst>
                    <a:ext uri="{FF2B5EF4-FFF2-40B4-BE49-F238E27FC236}">
                      <a16:creationId xmlns="" xmlns:a16="http://schemas.microsoft.com/office/drawing/2014/main" id="{F5F2482F-3747-4399-B114-EDADCAB779F6}"/>
                    </a:ext>
                  </a:extLst>
                </p:cNvPr>
                <p:cNvSpPr/>
                <p:nvPr/>
              </p:nvSpPr>
              <p:spPr>
                <a:xfrm>
                  <a:off x="14215555" y="21471235"/>
                  <a:ext cx="245493" cy="2580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256" name="Straight Connector 255">
              <a:extLst>
                <a:ext uri="{FF2B5EF4-FFF2-40B4-BE49-F238E27FC236}">
                  <a16:creationId xmlns="" xmlns:a16="http://schemas.microsoft.com/office/drawing/2014/main" id="{7BD8EA83-28CF-4C79-B131-CD571F5DBAA9}"/>
                </a:ext>
              </a:extLst>
            </p:cNvPr>
            <p:cNvCxnSpPr>
              <a:cxnSpLocks/>
            </p:cNvCxnSpPr>
            <p:nvPr/>
          </p:nvCxnSpPr>
          <p:spPr>
            <a:xfrm flipV="1">
              <a:off x="14129933" y="19838463"/>
              <a:ext cx="1740789" cy="119000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 xmlns:a16="http://schemas.microsoft.com/office/drawing/2014/main" id="{23049D6B-0E80-45FE-8995-AAB0DCD11020}"/>
                </a:ext>
              </a:extLst>
            </p:cNvPr>
            <p:cNvCxnSpPr>
              <a:cxnSpLocks/>
            </p:cNvCxnSpPr>
            <p:nvPr/>
          </p:nvCxnSpPr>
          <p:spPr>
            <a:xfrm>
              <a:off x="14118109" y="21286089"/>
              <a:ext cx="1725601" cy="2114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6" name="Group 285">
            <a:extLst>
              <a:ext uri="{FF2B5EF4-FFF2-40B4-BE49-F238E27FC236}">
                <a16:creationId xmlns="" xmlns:a16="http://schemas.microsoft.com/office/drawing/2014/main" id="{A4650D15-6912-4EE6-B78B-37E0BD309926}"/>
              </a:ext>
            </a:extLst>
          </p:cNvPr>
          <p:cNvGrpSpPr/>
          <p:nvPr/>
        </p:nvGrpSpPr>
        <p:grpSpPr>
          <a:xfrm>
            <a:off x="933013" y="22921980"/>
            <a:ext cx="8486492" cy="4032765"/>
            <a:chOff x="29956249" y="21868600"/>
            <a:chExt cx="8486492" cy="4032765"/>
          </a:xfrm>
        </p:grpSpPr>
        <p:pic>
          <p:nvPicPr>
            <p:cNvPr id="171" name="Picture 170">
              <a:extLst>
                <a:ext uri="{FF2B5EF4-FFF2-40B4-BE49-F238E27FC236}">
                  <a16:creationId xmlns="" xmlns:a16="http://schemas.microsoft.com/office/drawing/2014/main" id="{A9B84A0B-CFBA-4162-99C6-83BD0C1D8260}"/>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11854" t="41035" r="45354" b="22050"/>
            <a:stretch/>
          </p:blipFill>
          <p:spPr>
            <a:xfrm>
              <a:off x="31007512" y="22264743"/>
              <a:ext cx="6323415" cy="3636622"/>
            </a:xfrm>
            <a:prstGeom prst="rect">
              <a:avLst/>
            </a:prstGeom>
          </p:spPr>
        </p:pic>
        <p:sp>
          <p:nvSpPr>
            <p:cNvPr id="275" name="TextBox 274">
              <a:extLst>
                <a:ext uri="{FF2B5EF4-FFF2-40B4-BE49-F238E27FC236}">
                  <a16:creationId xmlns="" xmlns:a16="http://schemas.microsoft.com/office/drawing/2014/main" id="{3F014207-375F-4361-A41D-30B2EF6EB15F}"/>
                </a:ext>
              </a:extLst>
            </p:cNvPr>
            <p:cNvSpPr txBox="1"/>
            <p:nvPr/>
          </p:nvSpPr>
          <p:spPr>
            <a:xfrm>
              <a:off x="31147079" y="21868600"/>
              <a:ext cx="2916439" cy="400110"/>
            </a:xfrm>
            <a:prstGeom prst="rect">
              <a:avLst/>
            </a:prstGeom>
            <a:noFill/>
          </p:spPr>
          <p:txBody>
            <a:bodyPr wrap="none" rtlCol="0">
              <a:spAutoFit/>
            </a:bodyPr>
            <a:lstStyle/>
            <a:p>
              <a:r>
                <a:rPr lang="en-US" sz="2000" b="1" dirty="0"/>
                <a:t>Canopy Structure Height</a:t>
              </a:r>
            </a:p>
          </p:txBody>
        </p:sp>
        <p:sp>
          <p:nvSpPr>
            <p:cNvPr id="176" name="TextBox 175">
              <a:extLst>
                <a:ext uri="{FF2B5EF4-FFF2-40B4-BE49-F238E27FC236}">
                  <a16:creationId xmlns="" xmlns:a16="http://schemas.microsoft.com/office/drawing/2014/main" id="{34921ED6-E1A3-48C9-A9F8-ADDD96E0A60D}"/>
                </a:ext>
              </a:extLst>
            </p:cNvPr>
            <p:cNvSpPr txBox="1"/>
            <p:nvPr/>
          </p:nvSpPr>
          <p:spPr>
            <a:xfrm>
              <a:off x="34506065" y="21868600"/>
              <a:ext cx="2438937" cy="400110"/>
            </a:xfrm>
            <a:prstGeom prst="rect">
              <a:avLst/>
            </a:prstGeom>
            <a:noFill/>
          </p:spPr>
          <p:txBody>
            <a:bodyPr wrap="none" rtlCol="0">
              <a:spAutoFit/>
            </a:bodyPr>
            <a:lstStyle/>
            <a:p>
              <a:r>
                <a:rPr lang="en-US" sz="2000" b="1" dirty="0"/>
                <a:t>Canopy Base Height</a:t>
              </a:r>
            </a:p>
          </p:txBody>
        </p:sp>
        <p:grpSp>
          <p:nvGrpSpPr>
            <p:cNvPr id="277" name="Group 276">
              <a:extLst>
                <a:ext uri="{FF2B5EF4-FFF2-40B4-BE49-F238E27FC236}">
                  <a16:creationId xmlns="" xmlns:a16="http://schemas.microsoft.com/office/drawing/2014/main" id="{D0174E5F-F885-44E0-94A5-43A066CF102D}"/>
                </a:ext>
              </a:extLst>
            </p:cNvPr>
            <p:cNvGrpSpPr/>
            <p:nvPr/>
          </p:nvGrpSpPr>
          <p:grpSpPr>
            <a:xfrm>
              <a:off x="37232153" y="23820644"/>
              <a:ext cx="1210588" cy="1569660"/>
              <a:chOff x="37931411" y="23244857"/>
              <a:chExt cx="1210588" cy="1569660"/>
            </a:xfrm>
          </p:grpSpPr>
          <p:pic>
            <p:nvPicPr>
              <p:cNvPr id="174" name="Picture 173">
                <a:extLst>
                  <a:ext uri="{FF2B5EF4-FFF2-40B4-BE49-F238E27FC236}">
                    <a16:creationId xmlns="" xmlns:a16="http://schemas.microsoft.com/office/drawing/2014/main" id="{74C636E0-D298-4985-86F6-7F58E6C212C4}"/>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5025" t="61727" r="41738" b="27711"/>
              <a:stretch/>
            </p:blipFill>
            <p:spPr>
              <a:xfrm>
                <a:off x="38018288" y="23728973"/>
                <a:ext cx="459838" cy="1000462"/>
              </a:xfrm>
              <a:prstGeom prst="rect">
                <a:avLst/>
              </a:prstGeom>
            </p:spPr>
          </p:pic>
          <p:sp>
            <p:nvSpPr>
              <p:cNvPr id="177" name="TextBox 176">
                <a:extLst>
                  <a:ext uri="{FF2B5EF4-FFF2-40B4-BE49-F238E27FC236}">
                    <a16:creationId xmlns="" xmlns:a16="http://schemas.microsoft.com/office/drawing/2014/main" id="{90DF4979-194D-408F-913E-BBF19AF75554}"/>
                  </a:ext>
                </a:extLst>
              </p:cNvPr>
              <p:cNvSpPr txBox="1"/>
              <p:nvPr/>
            </p:nvSpPr>
            <p:spPr>
              <a:xfrm>
                <a:off x="37931411" y="23244857"/>
                <a:ext cx="1210588" cy="1569660"/>
              </a:xfrm>
              <a:prstGeom prst="rect">
                <a:avLst/>
              </a:prstGeom>
              <a:noFill/>
            </p:spPr>
            <p:txBody>
              <a:bodyPr wrap="none" rtlCol="0">
                <a:spAutoFit/>
              </a:bodyPr>
              <a:lstStyle/>
              <a:p>
                <a:pPr>
                  <a:lnSpc>
                    <a:spcPct val="150000"/>
                  </a:lnSpc>
                </a:pPr>
                <a:r>
                  <a:rPr lang="en-US" sz="1600" b="1" dirty="0"/>
                  <a:t>Height (m)</a:t>
                </a:r>
              </a:p>
              <a:p>
                <a:pPr>
                  <a:lnSpc>
                    <a:spcPct val="150000"/>
                  </a:lnSpc>
                </a:pPr>
                <a:r>
                  <a:rPr lang="en-US" sz="1600" b="1" dirty="0"/>
                  <a:t>          </a:t>
                </a:r>
                <a:r>
                  <a:rPr lang="en-US" sz="1600" dirty="0"/>
                  <a:t>4+</a:t>
                </a:r>
              </a:p>
              <a:p>
                <a:pPr>
                  <a:lnSpc>
                    <a:spcPct val="150000"/>
                  </a:lnSpc>
                </a:pPr>
                <a:r>
                  <a:rPr lang="en-US" sz="1600" dirty="0"/>
                  <a:t>          2-4</a:t>
                </a:r>
              </a:p>
              <a:p>
                <a:pPr>
                  <a:lnSpc>
                    <a:spcPct val="150000"/>
                  </a:lnSpc>
                </a:pPr>
                <a:r>
                  <a:rPr lang="en-US" sz="1600" dirty="0"/>
                  <a:t>          0-2</a:t>
                </a:r>
              </a:p>
            </p:txBody>
          </p:sp>
        </p:grpSp>
        <p:grpSp>
          <p:nvGrpSpPr>
            <p:cNvPr id="281" name="Group 280">
              <a:extLst>
                <a:ext uri="{FF2B5EF4-FFF2-40B4-BE49-F238E27FC236}">
                  <a16:creationId xmlns="" xmlns:a16="http://schemas.microsoft.com/office/drawing/2014/main" id="{FE71311D-17F9-4268-9B4A-BBE06FC5B750}"/>
                </a:ext>
              </a:extLst>
            </p:cNvPr>
            <p:cNvGrpSpPr/>
            <p:nvPr/>
          </p:nvGrpSpPr>
          <p:grpSpPr>
            <a:xfrm>
              <a:off x="29956249" y="22548422"/>
              <a:ext cx="1173718" cy="2753842"/>
              <a:chOff x="29947270" y="22983132"/>
              <a:chExt cx="1173718" cy="2753842"/>
            </a:xfrm>
          </p:grpSpPr>
          <p:pic>
            <p:nvPicPr>
              <p:cNvPr id="173" name="Picture 172">
                <a:extLst>
                  <a:ext uri="{FF2B5EF4-FFF2-40B4-BE49-F238E27FC236}">
                    <a16:creationId xmlns="" xmlns:a16="http://schemas.microsoft.com/office/drawing/2014/main" id="{5310EBE5-AD3F-4D2A-A90E-5C395A876A17}"/>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9224" t="52570" r="88636" b="28465"/>
              <a:stretch/>
            </p:blipFill>
            <p:spPr>
              <a:xfrm>
                <a:off x="30579934" y="23350318"/>
                <a:ext cx="403866" cy="2386656"/>
              </a:xfrm>
              <a:prstGeom prst="rect">
                <a:avLst/>
              </a:prstGeom>
            </p:spPr>
          </p:pic>
          <p:sp>
            <p:nvSpPr>
              <p:cNvPr id="179" name="TextBox 178">
                <a:extLst>
                  <a:ext uri="{FF2B5EF4-FFF2-40B4-BE49-F238E27FC236}">
                    <a16:creationId xmlns="" xmlns:a16="http://schemas.microsoft.com/office/drawing/2014/main" id="{3D68F454-A08E-4875-B68A-CDF562B5A2A9}"/>
                  </a:ext>
                </a:extLst>
              </p:cNvPr>
              <p:cNvSpPr txBox="1"/>
              <p:nvPr/>
            </p:nvSpPr>
            <p:spPr>
              <a:xfrm>
                <a:off x="29947270" y="22983132"/>
                <a:ext cx="1173718" cy="2677656"/>
              </a:xfrm>
              <a:prstGeom prst="rect">
                <a:avLst/>
              </a:prstGeom>
              <a:noFill/>
            </p:spPr>
            <p:txBody>
              <a:bodyPr wrap="none" rtlCol="0">
                <a:spAutoFit/>
              </a:bodyPr>
              <a:lstStyle/>
              <a:p>
                <a:pPr algn="r">
                  <a:lnSpc>
                    <a:spcPct val="150000"/>
                  </a:lnSpc>
                </a:pPr>
                <a:r>
                  <a:rPr lang="en-US" sz="1600" b="1" dirty="0"/>
                  <a:t>Height (m)</a:t>
                </a:r>
                <a:endParaRPr lang="en-US" sz="1600" dirty="0"/>
              </a:p>
              <a:p>
                <a:pPr algn="r">
                  <a:lnSpc>
                    <a:spcPct val="150000"/>
                  </a:lnSpc>
                </a:pPr>
                <a:r>
                  <a:rPr lang="en-US" sz="1600" dirty="0"/>
                  <a:t>26-30          </a:t>
                </a:r>
              </a:p>
              <a:p>
                <a:pPr algn="r">
                  <a:lnSpc>
                    <a:spcPct val="150000"/>
                  </a:lnSpc>
                </a:pPr>
                <a:r>
                  <a:rPr lang="en-US" sz="1600" dirty="0"/>
                  <a:t>21-25          </a:t>
                </a:r>
              </a:p>
              <a:p>
                <a:pPr algn="r">
                  <a:lnSpc>
                    <a:spcPct val="150000"/>
                  </a:lnSpc>
                </a:pPr>
                <a:r>
                  <a:rPr lang="en-US" sz="1600" dirty="0"/>
                  <a:t>16-20          </a:t>
                </a:r>
              </a:p>
              <a:p>
                <a:pPr algn="r">
                  <a:lnSpc>
                    <a:spcPct val="150000"/>
                  </a:lnSpc>
                </a:pPr>
                <a:r>
                  <a:rPr lang="en-US" sz="1600" dirty="0"/>
                  <a:t>11-15          </a:t>
                </a:r>
              </a:p>
              <a:p>
                <a:pPr algn="r">
                  <a:lnSpc>
                    <a:spcPct val="150000"/>
                  </a:lnSpc>
                </a:pPr>
                <a:r>
                  <a:rPr lang="en-US" sz="1600" dirty="0"/>
                  <a:t>6-10          </a:t>
                </a:r>
              </a:p>
              <a:p>
                <a:pPr algn="r">
                  <a:lnSpc>
                    <a:spcPct val="150000"/>
                  </a:lnSpc>
                </a:pPr>
                <a:r>
                  <a:rPr lang="en-US" sz="1600" dirty="0"/>
                  <a:t>1-5          </a:t>
                </a:r>
              </a:p>
            </p:txBody>
          </p:sp>
        </p:grpSp>
        <p:grpSp>
          <p:nvGrpSpPr>
            <p:cNvPr id="284" name="Group 283">
              <a:extLst>
                <a:ext uri="{FF2B5EF4-FFF2-40B4-BE49-F238E27FC236}">
                  <a16:creationId xmlns="" xmlns:a16="http://schemas.microsoft.com/office/drawing/2014/main" id="{ACB43070-302E-47A0-B567-1647DF1F05FF}"/>
                </a:ext>
              </a:extLst>
            </p:cNvPr>
            <p:cNvGrpSpPr/>
            <p:nvPr/>
          </p:nvGrpSpPr>
          <p:grpSpPr>
            <a:xfrm>
              <a:off x="37232771" y="22956039"/>
              <a:ext cx="849593" cy="797878"/>
              <a:chOff x="30271395" y="22025467"/>
              <a:chExt cx="849593" cy="797878"/>
            </a:xfrm>
          </p:grpSpPr>
          <p:pic>
            <p:nvPicPr>
              <p:cNvPr id="169" name="Picture 168">
                <a:extLst>
                  <a:ext uri="{FF2B5EF4-FFF2-40B4-BE49-F238E27FC236}">
                    <a16:creationId xmlns="" xmlns:a16="http://schemas.microsoft.com/office/drawing/2014/main" id="{8856F38B-2BF8-4BEA-A0E0-499DF7684A18}"/>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8878" t="43848" r="88078" b="52445"/>
              <a:stretch/>
            </p:blipFill>
            <p:spPr>
              <a:xfrm>
                <a:off x="30471304" y="22458253"/>
                <a:ext cx="449775" cy="365092"/>
              </a:xfrm>
              <a:prstGeom prst="rect">
                <a:avLst/>
              </a:prstGeom>
            </p:spPr>
          </p:pic>
          <p:sp>
            <p:nvSpPr>
              <p:cNvPr id="181" name="TextBox 180">
                <a:extLst>
                  <a:ext uri="{FF2B5EF4-FFF2-40B4-BE49-F238E27FC236}">
                    <a16:creationId xmlns="" xmlns:a16="http://schemas.microsoft.com/office/drawing/2014/main" id="{75A3D96E-DC05-44E6-9E95-9B8DA898541B}"/>
                  </a:ext>
                </a:extLst>
              </p:cNvPr>
              <p:cNvSpPr txBox="1"/>
              <p:nvPr/>
            </p:nvSpPr>
            <p:spPr>
              <a:xfrm>
                <a:off x="30271395" y="22025467"/>
                <a:ext cx="849593" cy="426912"/>
              </a:xfrm>
              <a:prstGeom prst="rect">
                <a:avLst/>
              </a:prstGeom>
              <a:noFill/>
            </p:spPr>
            <p:txBody>
              <a:bodyPr wrap="none" rtlCol="0">
                <a:spAutoFit/>
              </a:bodyPr>
              <a:lstStyle/>
              <a:p>
                <a:pPr algn="r">
                  <a:lnSpc>
                    <a:spcPct val="150000"/>
                  </a:lnSpc>
                </a:pPr>
                <a:r>
                  <a:rPr lang="en-US" sz="1600" b="1" dirty="0"/>
                  <a:t>Canopy</a:t>
                </a:r>
                <a:endParaRPr lang="en-US" sz="1600" dirty="0"/>
              </a:p>
            </p:txBody>
          </p:sp>
        </p:grpSp>
      </p:grpSp>
      <p:sp>
        <p:nvSpPr>
          <p:cNvPr id="247" name="TextBox 246"/>
          <p:cNvSpPr txBox="1"/>
          <p:nvPr/>
        </p:nvSpPr>
        <p:spPr>
          <a:xfrm>
            <a:off x="9762111" y="27196750"/>
            <a:ext cx="2771383" cy="584775"/>
          </a:xfrm>
          <a:prstGeom prst="rect">
            <a:avLst/>
          </a:prstGeom>
          <a:noFill/>
        </p:spPr>
        <p:txBody>
          <a:bodyPr wrap="square" rtlCol="0">
            <a:spAutoFit/>
          </a:bodyPr>
          <a:lstStyle/>
          <a:p>
            <a:r>
              <a:rPr lang="en-US" sz="1600" dirty="0"/>
              <a:t>Figure 4. 2,460 acres (9%) grew from bare earth to grass or tree.</a:t>
            </a:r>
          </a:p>
        </p:txBody>
      </p:sp>
      <p:sp>
        <p:nvSpPr>
          <p:cNvPr id="184" name="TextBox 183"/>
          <p:cNvSpPr txBox="1"/>
          <p:nvPr/>
        </p:nvSpPr>
        <p:spPr>
          <a:xfrm>
            <a:off x="21744131" y="23048670"/>
            <a:ext cx="2352117" cy="4884637"/>
          </a:xfrm>
          <a:prstGeom prst="rect">
            <a:avLst/>
          </a:prstGeom>
          <a:noFill/>
        </p:spPr>
        <p:txBody>
          <a:bodyPr wrap="square" rtlCol="0">
            <a:spAutoFit/>
          </a:bodyPr>
          <a:lstStyle/>
          <a:p>
            <a:r>
              <a:rPr lang="en-US" sz="1600" dirty="0"/>
              <a:t>Figure 5: Before the fire, vegetation was evenly distributed within the healthy NDVI range from 0.2 to 0.8. However, the post-fire health varies due to different management practices at the U.S. Forest Service and National Park Service. In 2016, less than 10% of vegetation was healthy, whereas 75% and 50% were healthy in the Forest and Park. Four years after the fire, the distribution of vegetation health increased by approximately 0.2 towards the healthy range.</a:t>
            </a:r>
          </a:p>
        </p:txBody>
      </p:sp>
      <p:grpSp>
        <p:nvGrpSpPr>
          <p:cNvPr id="77" name="Group 76">
            <a:extLst>
              <a:ext uri="{FF2B5EF4-FFF2-40B4-BE49-F238E27FC236}">
                <a16:creationId xmlns="" xmlns:a16="http://schemas.microsoft.com/office/drawing/2014/main" id="{926744A2-96AD-4339-ADC4-12607987DE3E}"/>
              </a:ext>
            </a:extLst>
          </p:cNvPr>
          <p:cNvGrpSpPr/>
          <p:nvPr/>
        </p:nvGrpSpPr>
        <p:grpSpPr>
          <a:xfrm>
            <a:off x="9766637" y="18778792"/>
            <a:ext cx="8255132" cy="3698893"/>
            <a:chOff x="9229945" y="19423762"/>
            <a:chExt cx="9071708" cy="4064778"/>
          </a:xfrm>
        </p:grpSpPr>
        <p:grpSp>
          <p:nvGrpSpPr>
            <p:cNvPr id="54" name="Group 53">
              <a:extLst>
                <a:ext uri="{FF2B5EF4-FFF2-40B4-BE49-F238E27FC236}">
                  <a16:creationId xmlns="" xmlns:a16="http://schemas.microsoft.com/office/drawing/2014/main" id="{72766DC7-57FB-4866-90F5-934BDCC56C72}"/>
                </a:ext>
              </a:extLst>
            </p:cNvPr>
            <p:cNvGrpSpPr/>
            <p:nvPr/>
          </p:nvGrpSpPr>
          <p:grpSpPr>
            <a:xfrm>
              <a:off x="9229945" y="19423762"/>
              <a:ext cx="7343171" cy="4064778"/>
              <a:chOff x="10519322" y="19054580"/>
              <a:chExt cx="7343171" cy="4064778"/>
            </a:xfrm>
          </p:grpSpPr>
          <p:sp>
            <p:nvSpPr>
              <p:cNvPr id="190" name="TextBox 189">
                <a:extLst>
                  <a:ext uri="{FF2B5EF4-FFF2-40B4-BE49-F238E27FC236}">
                    <a16:creationId xmlns="" xmlns:a16="http://schemas.microsoft.com/office/drawing/2014/main" id="{D462E95A-15D8-42E3-BA28-8B6589DC969B}"/>
                  </a:ext>
                </a:extLst>
              </p:cNvPr>
              <p:cNvSpPr txBox="1"/>
              <p:nvPr/>
            </p:nvSpPr>
            <p:spPr>
              <a:xfrm>
                <a:off x="12703513" y="19054580"/>
                <a:ext cx="2974789" cy="400110"/>
              </a:xfrm>
              <a:prstGeom prst="rect">
                <a:avLst/>
              </a:prstGeom>
              <a:noFill/>
            </p:spPr>
            <p:txBody>
              <a:bodyPr wrap="none" rtlCol="0">
                <a:spAutoFit/>
              </a:bodyPr>
              <a:lstStyle/>
              <a:p>
                <a:r>
                  <a:rPr lang="en-US" sz="2000" b="1" dirty="0"/>
                  <a:t>Land Cover Classification</a:t>
                </a:r>
              </a:p>
            </p:txBody>
          </p:sp>
          <p:grpSp>
            <p:nvGrpSpPr>
              <p:cNvPr id="46" name="Group 45">
                <a:extLst>
                  <a:ext uri="{FF2B5EF4-FFF2-40B4-BE49-F238E27FC236}">
                    <a16:creationId xmlns="" xmlns:a16="http://schemas.microsoft.com/office/drawing/2014/main" id="{84DC0869-D896-4227-B471-F6036A586D55}"/>
                  </a:ext>
                </a:extLst>
              </p:cNvPr>
              <p:cNvGrpSpPr/>
              <p:nvPr/>
            </p:nvGrpSpPr>
            <p:grpSpPr>
              <a:xfrm>
                <a:off x="10519322" y="19390939"/>
                <a:ext cx="7343171" cy="3728419"/>
                <a:chOff x="10519322" y="19390939"/>
                <a:chExt cx="7343171" cy="3728419"/>
              </a:xfrm>
            </p:grpSpPr>
            <p:grpSp>
              <p:nvGrpSpPr>
                <p:cNvPr id="44" name="Group 43">
                  <a:extLst>
                    <a:ext uri="{FF2B5EF4-FFF2-40B4-BE49-F238E27FC236}">
                      <a16:creationId xmlns="" xmlns:a16="http://schemas.microsoft.com/office/drawing/2014/main" id="{21FBE359-42B4-458D-9A36-D0DC4BE34386}"/>
                    </a:ext>
                  </a:extLst>
                </p:cNvPr>
                <p:cNvGrpSpPr/>
                <p:nvPr/>
              </p:nvGrpSpPr>
              <p:grpSpPr>
                <a:xfrm>
                  <a:off x="10519322" y="19390939"/>
                  <a:ext cx="3659788" cy="3728419"/>
                  <a:chOff x="10519322" y="19390939"/>
                  <a:chExt cx="3659788" cy="3728419"/>
                </a:xfrm>
              </p:grpSpPr>
              <p:pic>
                <p:nvPicPr>
                  <p:cNvPr id="34" name="Picture 33">
                    <a:extLst>
                      <a:ext uri="{FF2B5EF4-FFF2-40B4-BE49-F238E27FC236}">
                        <a16:creationId xmlns="" xmlns:a16="http://schemas.microsoft.com/office/drawing/2014/main" id="{227AFC4C-AAEB-4D50-8527-B994F075EFE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521510" y="19461758"/>
                    <a:ext cx="3657600" cy="3657600"/>
                  </a:xfrm>
                  <a:prstGeom prst="rect">
                    <a:avLst/>
                  </a:prstGeom>
                  <a:ln w="12700">
                    <a:solidFill>
                      <a:srgbClr val="3E4268"/>
                    </a:solidFill>
                  </a:ln>
                </p:spPr>
              </p:pic>
              <p:sp>
                <p:nvSpPr>
                  <p:cNvPr id="189" name="TextBox 188">
                    <a:extLst>
                      <a:ext uri="{FF2B5EF4-FFF2-40B4-BE49-F238E27FC236}">
                        <a16:creationId xmlns="" xmlns:a16="http://schemas.microsoft.com/office/drawing/2014/main" id="{2CF2CF8C-BEE9-4CB6-973E-4664634F03CB}"/>
                      </a:ext>
                    </a:extLst>
                  </p:cNvPr>
                  <p:cNvSpPr txBox="1"/>
                  <p:nvPr/>
                </p:nvSpPr>
                <p:spPr>
                  <a:xfrm>
                    <a:off x="10519322" y="19390939"/>
                    <a:ext cx="1776448" cy="400110"/>
                  </a:xfrm>
                  <a:prstGeom prst="rect">
                    <a:avLst/>
                  </a:prstGeom>
                  <a:noFill/>
                  <a:effectLst>
                    <a:glow rad="127000">
                      <a:schemeClr val="bg1"/>
                    </a:glow>
                  </a:effectLst>
                </p:spPr>
                <p:txBody>
                  <a:bodyPr wrap="none" rtlCol="0">
                    <a:spAutoFit/>
                  </a:bodyPr>
                  <a:lstStyle/>
                  <a:p>
                    <a:r>
                      <a:rPr lang="en-US" sz="2000" dirty="0">
                        <a:solidFill>
                          <a:schemeClr val="bg1"/>
                        </a:solidFill>
                        <a:effectLst>
                          <a:glow rad="127000">
                            <a:schemeClr val="tx1"/>
                          </a:glow>
                        </a:effectLst>
                      </a:rPr>
                      <a:t>2 years post-fire</a:t>
                    </a:r>
                  </a:p>
                </p:txBody>
              </p:sp>
            </p:grpSp>
            <p:grpSp>
              <p:nvGrpSpPr>
                <p:cNvPr id="45" name="Group 44">
                  <a:extLst>
                    <a:ext uri="{FF2B5EF4-FFF2-40B4-BE49-F238E27FC236}">
                      <a16:creationId xmlns="" xmlns:a16="http://schemas.microsoft.com/office/drawing/2014/main" id="{8A181FA6-FEF8-424E-BBDE-2F8A245FC83B}"/>
                    </a:ext>
                  </a:extLst>
                </p:cNvPr>
                <p:cNvGrpSpPr/>
                <p:nvPr/>
              </p:nvGrpSpPr>
              <p:grpSpPr>
                <a:xfrm>
                  <a:off x="14175975" y="19390939"/>
                  <a:ext cx="3686518" cy="3728419"/>
                  <a:chOff x="14175975" y="19390939"/>
                  <a:chExt cx="3686518" cy="3728419"/>
                </a:xfrm>
              </p:grpSpPr>
              <p:pic>
                <p:nvPicPr>
                  <p:cNvPr id="38" name="Picture 37">
                    <a:extLst>
                      <a:ext uri="{FF2B5EF4-FFF2-40B4-BE49-F238E27FC236}">
                        <a16:creationId xmlns="" xmlns:a16="http://schemas.microsoft.com/office/drawing/2014/main" id="{5A2B2D64-6464-4154-BB8E-8A828A37DBC0}"/>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4204893" y="19461758"/>
                    <a:ext cx="3657600" cy="3657600"/>
                  </a:xfrm>
                  <a:prstGeom prst="rect">
                    <a:avLst/>
                  </a:prstGeom>
                  <a:ln w="12700">
                    <a:solidFill>
                      <a:srgbClr val="3E4268"/>
                    </a:solidFill>
                  </a:ln>
                </p:spPr>
              </p:pic>
              <p:sp>
                <p:nvSpPr>
                  <p:cNvPr id="191" name="TextBox 190">
                    <a:extLst>
                      <a:ext uri="{FF2B5EF4-FFF2-40B4-BE49-F238E27FC236}">
                        <a16:creationId xmlns="" xmlns:a16="http://schemas.microsoft.com/office/drawing/2014/main" id="{F2897DE6-DE34-4A56-A24B-86957F8253FD}"/>
                      </a:ext>
                    </a:extLst>
                  </p:cNvPr>
                  <p:cNvSpPr txBox="1"/>
                  <p:nvPr/>
                </p:nvSpPr>
                <p:spPr>
                  <a:xfrm>
                    <a:off x="14175975" y="19390939"/>
                    <a:ext cx="1760418" cy="400110"/>
                  </a:xfrm>
                  <a:prstGeom prst="rect">
                    <a:avLst/>
                  </a:prstGeom>
                  <a:noFill/>
                </p:spPr>
                <p:txBody>
                  <a:bodyPr wrap="none" rtlCol="0">
                    <a:spAutoFit/>
                  </a:bodyPr>
                  <a:lstStyle/>
                  <a:p>
                    <a:r>
                      <a:rPr lang="en-US" sz="2000" dirty="0">
                        <a:solidFill>
                          <a:schemeClr val="bg1"/>
                        </a:solidFill>
                        <a:effectLst>
                          <a:glow rad="127000">
                            <a:schemeClr val="tx1"/>
                          </a:glow>
                        </a:effectLst>
                      </a:rPr>
                      <a:t>4 years post-fire</a:t>
                    </a:r>
                  </a:p>
                </p:txBody>
              </p:sp>
            </p:grpSp>
          </p:grpSp>
        </p:grpSp>
        <p:grpSp>
          <p:nvGrpSpPr>
            <p:cNvPr id="67" name="Group 66">
              <a:extLst>
                <a:ext uri="{FF2B5EF4-FFF2-40B4-BE49-F238E27FC236}">
                  <a16:creationId xmlns="" xmlns:a16="http://schemas.microsoft.com/office/drawing/2014/main" id="{4C05FD01-3482-48B9-BC24-C5949A82A2D2}"/>
                </a:ext>
              </a:extLst>
            </p:cNvPr>
            <p:cNvGrpSpPr/>
            <p:nvPr/>
          </p:nvGrpSpPr>
          <p:grpSpPr>
            <a:xfrm>
              <a:off x="16729016" y="19787649"/>
              <a:ext cx="1572637" cy="953883"/>
              <a:chOff x="17694211" y="24393507"/>
              <a:chExt cx="1572637" cy="953883"/>
            </a:xfrm>
          </p:grpSpPr>
          <p:pic>
            <p:nvPicPr>
              <p:cNvPr id="215" name="Picture 214">
                <a:extLst>
                  <a:ext uri="{FF2B5EF4-FFF2-40B4-BE49-F238E27FC236}">
                    <a16:creationId xmlns="" xmlns:a16="http://schemas.microsoft.com/office/drawing/2014/main" id="{8F2F40C5-EA84-4862-B9E2-93D1A4C855F5}"/>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7694211" y="24432990"/>
                <a:ext cx="502276" cy="914400"/>
              </a:xfrm>
              <a:prstGeom prst="rect">
                <a:avLst/>
              </a:prstGeom>
            </p:spPr>
          </p:pic>
          <p:sp>
            <p:nvSpPr>
              <p:cNvPr id="216" name="TextBox 215">
                <a:extLst>
                  <a:ext uri="{FF2B5EF4-FFF2-40B4-BE49-F238E27FC236}">
                    <a16:creationId xmlns="" xmlns:a16="http://schemas.microsoft.com/office/drawing/2014/main" id="{FBB3CF62-3A76-4744-A278-59A1FA428420}"/>
                  </a:ext>
                </a:extLst>
              </p:cNvPr>
              <p:cNvSpPr txBox="1"/>
              <p:nvPr/>
            </p:nvSpPr>
            <p:spPr>
              <a:xfrm>
                <a:off x="18212457" y="24393507"/>
                <a:ext cx="1054391" cy="874470"/>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Bare Earth</a:t>
                </a:r>
              </a:p>
              <a:p>
                <a:pPr marL="0" marR="0">
                  <a:lnSpc>
                    <a:spcPct val="107000"/>
                  </a:lnSpc>
                  <a:spcBef>
                    <a:spcPts val="0"/>
                  </a:spcBef>
                  <a:spcAft>
                    <a:spcPts val="0"/>
                  </a:spcAft>
                </a:pPr>
                <a:r>
                  <a:rPr lang="en-US" sz="1600" dirty="0">
                    <a:ea typeface="Calibri" panose="020F0502020204030204" pitchFamily="34" charset="0"/>
                    <a:cs typeface="Times New Roman" panose="02020603050405020304" pitchFamily="18" charset="0"/>
                  </a:rPr>
                  <a:t>Grass</a:t>
                </a:r>
              </a:p>
              <a:p>
                <a:pPr marL="0" marR="0">
                  <a:lnSpc>
                    <a:spcPct val="107000"/>
                  </a:lnSpc>
                  <a:spcBef>
                    <a:spcPts val="0"/>
                  </a:spcBef>
                  <a:spcAft>
                    <a:spcPts val="0"/>
                  </a:spcAft>
                </a:pPr>
                <a:r>
                  <a:rPr lang="en-US" sz="1600" dirty="0">
                    <a:effectLst/>
                    <a:ea typeface="Calibri" panose="020F0502020204030204" pitchFamily="34" charset="0"/>
                    <a:cs typeface="Times New Roman" panose="02020603050405020304" pitchFamily="18" charset="0"/>
                  </a:rPr>
                  <a:t>Tree</a:t>
                </a:r>
              </a:p>
            </p:txBody>
          </p:sp>
        </p:grpSp>
      </p:grpSp>
      <p:sp>
        <p:nvSpPr>
          <p:cNvPr id="214" name="TextBox 213">
            <a:extLst>
              <a:ext uri="{FF2B5EF4-FFF2-40B4-BE49-F238E27FC236}">
                <a16:creationId xmlns="" xmlns:a16="http://schemas.microsoft.com/office/drawing/2014/main" id="{4909F658-E642-4CE5-AA00-312EBDE233FD}"/>
              </a:ext>
            </a:extLst>
          </p:cNvPr>
          <p:cNvSpPr txBox="1"/>
          <p:nvPr/>
        </p:nvSpPr>
        <p:spPr>
          <a:xfrm>
            <a:off x="16475441" y="20064151"/>
            <a:ext cx="1528775" cy="2554545"/>
          </a:xfrm>
          <a:prstGeom prst="rect">
            <a:avLst/>
          </a:prstGeom>
          <a:noFill/>
        </p:spPr>
        <p:txBody>
          <a:bodyPr wrap="square" rtlCol="0">
            <a:spAutoFit/>
          </a:bodyPr>
          <a:lstStyle/>
          <a:p>
            <a:r>
              <a:rPr lang="en-US" sz="1600" dirty="0"/>
              <a:t>Figure 3. In 2014, the Reading Fire area was 63% bare earth and 37% vegetation. In 2016, that has changed to 45% bare earth and 55% vegetation.</a:t>
            </a:r>
          </a:p>
        </p:txBody>
      </p:sp>
      <p:sp>
        <p:nvSpPr>
          <p:cNvPr id="217" name="Rectangle 216">
            <a:extLst>
              <a:ext uri="{FF2B5EF4-FFF2-40B4-BE49-F238E27FC236}">
                <a16:creationId xmlns="" xmlns:a16="http://schemas.microsoft.com/office/drawing/2014/main" id="{5F8BB119-5261-43F4-AB4A-800F1B7F9E7C}"/>
              </a:ext>
            </a:extLst>
          </p:cNvPr>
          <p:cNvSpPr/>
          <p:nvPr/>
        </p:nvSpPr>
        <p:spPr>
          <a:xfrm>
            <a:off x="18559625" y="21088723"/>
            <a:ext cx="5526995" cy="1077218"/>
          </a:xfrm>
          <a:prstGeom prst="rect">
            <a:avLst/>
          </a:prstGeom>
        </p:spPr>
        <p:txBody>
          <a:bodyPr wrap="square">
            <a:spAutoFit/>
          </a:bodyPr>
          <a:lstStyle/>
          <a:p>
            <a:pPr algn="just"/>
            <a:r>
              <a:rPr lang="en-US" sz="1600" dirty="0"/>
              <a:t>Figure 6. Time series map of vegetation health trend calculated with a linear regression over a user-specified spectral index, interval, area. Inner map is a bivariate plot of moisture and greenness for one year. Historic fire perimeters are overlaid over entire area.</a:t>
            </a:r>
          </a:p>
        </p:txBody>
      </p:sp>
      <p:grpSp>
        <p:nvGrpSpPr>
          <p:cNvPr id="88" name="Group 87">
            <a:extLst>
              <a:ext uri="{FF2B5EF4-FFF2-40B4-BE49-F238E27FC236}">
                <a16:creationId xmlns="" xmlns:a16="http://schemas.microsoft.com/office/drawing/2014/main" id="{7FCE918F-9430-4E02-96E1-6281D1D7B340}"/>
              </a:ext>
            </a:extLst>
          </p:cNvPr>
          <p:cNvGrpSpPr/>
          <p:nvPr/>
        </p:nvGrpSpPr>
        <p:grpSpPr>
          <a:xfrm>
            <a:off x="19060156" y="17815525"/>
            <a:ext cx="5101950" cy="3174732"/>
            <a:chOff x="19060156" y="17679045"/>
            <a:chExt cx="5101950" cy="3174732"/>
          </a:xfrm>
        </p:grpSpPr>
        <p:pic>
          <p:nvPicPr>
            <p:cNvPr id="81" name="Picture 80">
              <a:extLst>
                <a:ext uri="{FF2B5EF4-FFF2-40B4-BE49-F238E27FC236}">
                  <a16:creationId xmlns="" xmlns:a16="http://schemas.microsoft.com/office/drawing/2014/main" id="{67E7AC8D-5587-452C-AD41-2BF7246CE832}"/>
                </a:ext>
              </a:extLst>
            </p:cNvPr>
            <p:cNvPicPr>
              <a:picLocks noChangeAspect="1"/>
            </p:cNvPicPr>
            <p:nvPr/>
          </p:nvPicPr>
          <p:blipFill rotWithShape="1">
            <a:blip r:embed="rId25">
              <a:extLst>
                <a:ext uri="{28A0092B-C50C-407E-A947-70E740481C1C}">
                  <a14:useLocalDpi xmlns:a14="http://schemas.microsoft.com/office/drawing/2010/main" val="0"/>
                </a:ext>
              </a:extLst>
            </a:blip>
            <a:srcRect l="23335" t="26420" r="26269" b="27364"/>
            <a:stretch/>
          </p:blipFill>
          <p:spPr>
            <a:xfrm>
              <a:off x="19860775" y="17679045"/>
              <a:ext cx="4301331" cy="3152841"/>
            </a:xfrm>
            <a:prstGeom prst="rect">
              <a:avLst/>
            </a:prstGeom>
          </p:spPr>
        </p:pic>
        <p:grpSp>
          <p:nvGrpSpPr>
            <p:cNvPr id="222" name="Group 221">
              <a:extLst>
                <a:ext uri="{FF2B5EF4-FFF2-40B4-BE49-F238E27FC236}">
                  <a16:creationId xmlns="" xmlns:a16="http://schemas.microsoft.com/office/drawing/2014/main" id="{8A0D21B4-107D-47B4-BAB7-70BC3F0060BD}"/>
                </a:ext>
              </a:extLst>
            </p:cNvPr>
            <p:cNvGrpSpPr/>
            <p:nvPr/>
          </p:nvGrpSpPr>
          <p:grpSpPr>
            <a:xfrm>
              <a:off x="19060156" y="19056166"/>
              <a:ext cx="714620" cy="1797611"/>
              <a:chOff x="10102389" y="24720106"/>
              <a:chExt cx="714620" cy="1797611"/>
            </a:xfrm>
          </p:grpSpPr>
          <p:pic>
            <p:nvPicPr>
              <p:cNvPr id="223" name="Picture 222">
                <a:extLst>
                  <a:ext uri="{FF2B5EF4-FFF2-40B4-BE49-F238E27FC236}">
                    <a16:creationId xmlns="" xmlns:a16="http://schemas.microsoft.com/office/drawing/2014/main" id="{D0FDB388-007F-4DDA-BA03-236DC5405F4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flipV="1">
                <a:off x="10624693" y="24809553"/>
                <a:ext cx="192316" cy="1687245"/>
              </a:xfrm>
              <a:prstGeom prst="rect">
                <a:avLst/>
              </a:prstGeom>
            </p:spPr>
          </p:pic>
          <p:sp>
            <p:nvSpPr>
              <p:cNvPr id="288" name="Rectangle 287">
                <a:extLst>
                  <a:ext uri="{FF2B5EF4-FFF2-40B4-BE49-F238E27FC236}">
                    <a16:creationId xmlns="" xmlns:a16="http://schemas.microsoft.com/office/drawing/2014/main" id="{2FC12443-7846-4053-9D45-E109A619976B}"/>
                  </a:ext>
                </a:extLst>
              </p:cNvPr>
              <p:cNvSpPr/>
              <p:nvPr/>
            </p:nvSpPr>
            <p:spPr>
              <a:xfrm>
                <a:off x="10102389" y="25495634"/>
                <a:ext cx="633507" cy="338554"/>
              </a:xfrm>
              <a:prstGeom prst="rect">
                <a:avLst/>
              </a:prstGeom>
            </p:spPr>
            <p:txBody>
              <a:bodyPr wrap="none">
                <a:spAutoFit/>
              </a:bodyPr>
              <a:lstStyle/>
              <a:p>
                <a:r>
                  <a:rPr lang="en-US" sz="1600" dirty="0">
                    <a:ea typeface="Calibri" panose="020F0502020204030204" pitchFamily="34" charset="0"/>
                    <a:cs typeface="Times New Roman" panose="02020603050405020304" pitchFamily="18" charset="0"/>
                  </a:rPr>
                  <a:t>β</a:t>
                </a:r>
                <a:r>
                  <a:rPr lang="en-US" sz="1600" baseline="-25000" dirty="0">
                    <a:ea typeface="Calibri" panose="020F0502020204030204" pitchFamily="34" charset="0"/>
                    <a:cs typeface="Times New Roman" panose="02020603050405020304" pitchFamily="18" charset="0"/>
                  </a:rPr>
                  <a:t>1</a:t>
                </a:r>
                <a:r>
                  <a:rPr lang="en-US" sz="1600" dirty="0">
                    <a:ea typeface="Calibri" panose="020F0502020204030204" pitchFamily="34" charset="0"/>
                    <a:cs typeface="Times New Roman" panose="02020603050405020304" pitchFamily="18" charset="0"/>
                  </a:rPr>
                  <a:t>≈0 </a:t>
                </a:r>
                <a:endParaRPr lang="en-US" sz="1600" dirty="0"/>
              </a:p>
            </p:txBody>
          </p:sp>
          <p:sp>
            <p:nvSpPr>
              <p:cNvPr id="289" name="Rectangle 288">
                <a:extLst>
                  <a:ext uri="{FF2B5EF4-FFF2-40B4-BE49-F238E27FC236}">
                    <a16:creationId xmlns="" xmlns:a16="http://schemas.microsoft.com/office/drawing/2014/main" id="{38018B49-3E4F-4580-9305-EE1834D39370}"/>
                  </a:ext>
                </a:extLst>
              </p:cNvPr>
              <p:cNvSpPr/>
              <p:nvPr/>
            </p:nvSpPr>
            <p:spPr>
              <a:xfrm>
                <a:off x="10147675" y="24720106"/>
                <a:ext cx="537327" cy="338554"/>
              </a:xfrm>
              <a:prstGeom prst="rect">
                <a:avLst/>
              </a:prstGeom>
            </p:spPr>
            <p:txBody>
              <a:bodyPr wrap="none">
                <a:spAutoFit/>
              </a:bodyPr>
              <a:lstStyle/>
              <a:p>
                <a:r>
                  <a:rPr lang="en-US" sz="1600" dirty="0">
                    <a:ea typeface="Calibri" panose="020F0502020204030204" pitchFamily="34" charset="0"/>
                    <a:cs typeface="Times New Roman" panose="02020603050405020304" pitchFamily="18" charset="0"/>
                  </a:rPr>
                  <a:t>+ β</a:t>
                </a:r>
                <a:r>
                  <a:rPr lang="en-US" sz="1600" baseline="-25000" dirty="0">
                    <a:ea typeface="Calibri" panose="020F0502020204030204" pitchFamily="34" charset="0"/>
                    <a:cs typeface="Times New Roman" panose="02020603050405020304" pitchFamily="18" charset="0"/>
                  </a:rPr>
                  <a:t>1</a:t>
                </a:r>
                <a:endParaRPr lang="en-US" sz="1600" dirty="0"/>
              </a:p>
            </p:txBody>
          </p:sp>
          <p:sp>
            <p:nvSpPr>
              <p:cNvPr id="290" name="Rectangle 289">
                <a:extLst>
                  <a:ext uri="{FF2B5EF4-FFF2-40B4-BE49-F238E27FC236}">
                    <a16:creationId xmlns="" xmlns:a16="http://schemas.microsoft.com/office/drawing/2014/main" id="{8334D7E9-4EA8-4F0C-81C8-6F6253D418E2}"/>
                  </a:ext>
                </a:extLst>
              </p:cNvPr>
              <p:cNvSpPr/>
              <p:nvPr/>
            </p:nvSpPr>
            <p:spPr>
              <a:xfrm>
                <a:off x="10206862" y="26179163"/>
                <a:ext cx="503664" cy="338554"/>
              </a:xfrm>
              <a:prstGeom prst="rect">
                <a:avLst/>
              </a:prstGeom>
            </p:spPr>
            <p:txBody>
              <a:bodyPr wrap="none">
                <a:spAutoFit/>
              </a:bodyPr>
              <a:lstStyle/>
              <a:p>
                <a:r>
                  <a:rPr lang="en-US" sz="1600" dirty="0">
                    <a:ea typeface="Calibri" panose="020F0502020204030204" pitchFamily="34" charset="0"/>
                    <a:cs typeface="Times New Roman" panose="02020603050405020304" pitchFamily="18" charset="0"/>
                  </a:rPr>
                  <a:t> ̶  β</a:t>
                </a:r>
                <a:r>
                  <a:rPr lang="en-US" sz="1600" baseline="-25000" dirty="0">
                    <a:ea typeface="Calibri" panose="020F0502020204030204" pitchFamily="34" charset="0"/>
                    <a:cs typeface="Times New Roman" panose="02020603050405020304" pitchFamily="18" charset="0"/>
                  </a:rPr>
                  <a:t>1</a:t>
                </a:r>
                <a:endParaRPr lang="en-US" sz="1600" dirty="0"/>
              </a:p>
            </p:txBody>
          </p:sp>
        </p:grpSp>
      </p:grpSp>
      <p:grpSp>
        <p:nvGrpSpPr>
          <p:cNvPr id="89" name="Group 88">
            <a:extLst>
              <a:ext uri="{FF2B5EF4-FFF2-40B4-BE49-F238E27FC236}">
                <a16:creationId xmlns="" xmlns:a16="http://schemas.microsoft.com/office/drawing/2014/main" id="{51D9B671-5A40-438C-9C02-AAC459C0B09D}"/>
              </a:ext>
            </a:extLst>
          </p:cNvPr>
          <p:cNvGrpSpPr/>
          <p:nvPr/>
        </p:nvGrpSpPr>
        <p:grpSpPr>
          <a:xfrm>
            <a:off x="18397985" y="17632791"/>
            <a:ext cx="2158560" cy="1060405"/>
            <a:chOff x="18397985" y="17632791"/>
            <a:chExt cx="2158560" cy="1060405"/>
          </a:xfrm>
        </p:grpSpPr>
        <p:pic>
          <p:nvPicPr>
            <p:cNvPr id="221" name="Picture 220">
              <a:extLst>
                <a:ext uri="{FF2B5EF4-FFF2-40B4-BE49-F238E27FC236}">
                  <a16:creationId xmlns="" xmlns:a16="http://schemas.microsoft.com/office/drawing/2014/main" id="{2566FD17-4273-486D-B7FF-6B347BDBCDFD}"/>
                </a:ext>
              </a:extLst>
            </p:cNvPr>
            <p:cNvPicPr>
              <a:picLocks noChangeAspect="1"/>
            </p:cNvPicPr>
            <p:nvPr/>
          </p:nvPicPr>
          <p:blipFill rotWithShape="1">
            <a:blip r:embed="rId27">
              <a:extLst>
                <a:ext uri="{28A0092B-C50C-407E-A947-70E740481C1C}">
                  <a14:useLocalDpi xmlns:a14="http://schemas.microsoft.com/office/drawing/2010/main" val="0"/>
                </a:ext>
              </a:extLst>
            </a:blip>
            <a:srcRect l="12738" t="81893" r="66423" b="7759"/>
            <a:stretch/>
          </p:blipFill>
          <p:spPr>
            <a:xfrm>
              <a:off x="19007980" y="17882554"/>
              <a:ext cx="574480" cy="570531"/>
            </a:xfrm>
            <a:prstGeom prst="rect">
              <a:avLst/>
            </a:prstGeom>
          </p:spPr>
        </p:pic>
        <p:sp>
          <p:nvSpPr>
            <p:cNvPr id="291" name="Rectangle 290">
              <a:extLst>
                <a:ext uri="{FF2B5EF4-FFF2-40B4-BE49-F238E27FC236}">
                  <a16:creationId xmlns="" xmlns:a16="http://schemas.microsoft.com/office/drawing/2014/main" id="{DD663CD9-96C2-40C8-9173-A318A64F8A55}"/>
                </a:ext>
              </a:extLst>
            </p:cNvPr>
            <p:cNvSpPr/>
            <p:nvPr/>
          </p:nvSpPr>
          <p:spPr>
            <a:xfrm>
              <a:off x="19393956" y="17648781"/>
              <a:ext cx="1067921" cy="338554"/>
            </a:xfrm>
            <a:prstGeom prst="rect">
              <a:avLst/>
            </a:prstGeom>
          </p:spPr>
          <p:txBody>
            <a:bodyPr wrap="none">
              <a:spAutoFit/>
            </a:bodyPr>
            <a:lstStyle/>
            <a:p>
              <a:r>
                <a:rPr lang="en-US" sz="1600" dirty="0">
                  <a:effectLst>
                    <a:glow rad="139700">
                      <a:schemeClr val="bg1"/>
                    </a:glow>
                  </a:effectLst>
                  <a:ea typeface="Calibri" panose="020F0502020204030204" pitchFamily="34" charset="0"/>
                  <a:cs typeface="Times New Roman" panose="02020603050405020304" pitchFamily="18" charset="0"/>
                </a:rPr>
                <a:t>Max health</a:t>
              </a:r>
              <a:endParaRPr lang="en-US" sz="1600" dirty="0">
                <a:effectLst>
                  <a:glow rad="139700">
                    <a:schemeClr val="bg1"/>
                  </a:glow>
                </a:effectLst>
              </a:endParaRPr>
            </a:p>
          </p:txBody>
        </p:sp>
        <p:sp>
          <p:nvSpPr>
            <p:cNvPr id="292" name="Rectangle 291">
              <a:extLst>
                <a:ext uri="{FF2B5EF4-FFF2-40B4-BE49-F238E27FC236}">
                  <a16:creationId xmlns="" xmlns:a16="http://schemas.microsoft.com/office/drawing/2014/main" id="{BF5AAB1C-F839-44C8-A5D9-958F22AC5326}"/>
                </a:ext>
              </a:extLst>
            </p:cNvPr>
            <p:cNvSpPr/>
            <p:nvPr/>
          </p:nvSpPr>
          <p:spPr>
            <a:xfrm>
              <a:off x="19248045" y="18354642"/>
              <a:ext cx="1308500" cy="338554"/>
            </a:xfrm>
            <a:prstGeom prst="rect">
              <a:avLst/>
            </a:prstGeom>
          </p:spPr>
          <p:txBody>
            <a:bodyPr wrap="none">
              <a:spAutoFit/>
            </a:bodyPr>
            <a:lstStyle/>
            <a:p>
              <a:r>
                <a:rPr lang="en-US" sz="1600" dirty="0">
                  <a:effectLst>
                    <a:glow rad="127000">
                      <a:schemeClr val="bg1"/>
                    </a:glow>
                  </a:effectLst>
                  <a:ea typeface="Calibri" panose="020F0502020204030204" pitchFamily="34" charset="0"/>
                  <a:cs typeface="Times New Roman" panose="02020603050405020304" pitchFamily="18" charset="0"/>
                </a:rPr>
                <a:t>Peak moisture</a:t>
              </a:r>
              <a:endParaRPr lang="en-US" sz="1600" dirty="0">
                <a:effectLst>
                  <a:glow rad="127000">
                    <a:schemeClr val="bg1"/>
                  </a:glow>
                </a:effectLst>
              </a:endParaRPr>
            </a:p>
          </p:txBody>
        </p:sp>
        <p:sp>
          <p:nvSpPr>
            <p:cNvPr id="293" name="Rectangle 292">
              <a:extLst>
                <a:ext uri="{FF2B5EF4-FFF2-40B4-BE49-F238E27FC236}">
                  <a16:creationId xmlns="" xmlns:a16="http://schemas.microsoft.com/office/drawing/2014/main" id="{84777441-CBC0-4051-BCF0-77841524141B}"/>
                </a:ext>
              </a:extLst>
            </p:cNvPr>
            <p:cNvSpPr/>
            <p:nvPr/>
          </p:nvSpPr>
          <p:spPr>
            <a:xfrm>
              <a:off x="18397985" y="17632791"/>
              <a:ext cx="1049133" cy="338554"/>
            </a:xfrm>
            <a:prstGeom prst="rect">
              <a:avLst/>
            </a:prstGeom>
          </p:spPr>
          <p:txBody>
            <a:bodyPr wrap="none">
              <a:spAutoFit/>
            </a:bodyPr>
            <a:lstStyle/>
            <a:p>
              <a:r>
                <a:rPr lang="en-US" sz="1600" dirty="0">
                  <a:ea typeface="Calibri" panose="020F0502020204030204" pitchFamily="34" charset="0"/>
                  <a:cs typeface="Times New Roman" panose="02020603050405020304" pitchFamily="18" charset="0"/>
                </a:rPr>
                <a:t>Peak green</a:t>
              </a:r>
              <a:endParaRPr lang="en-US" sz="1600" dirty="0"/>
            </a:p>
          </p:txBody>
        </p:sp>
        <p:sp>
          <p:nvSpPr>
            <p:cNvPr id="294" name="Rectangle 293">
              <a:extLst>
                <a:ext uri="{FF2B5EF4-FFF2-40B4-BE49-F238E27FC236}">
                  <a16:creationId xmlns="" xmlns:a16="http://schemas.microsoft.com/office/drawing/2014/main" id="{20DF6726-41EE-429D-BF97-478ACE23DDAE}"/>
                </a:ext>
              </a:extLst>
            </p:cNvPr>
            <p:cNvSpPr/>
            <p:nvPr/>
          </p:nvSpPr>
          <p:spPr>
            <a:xfrm>
              <a:off x="18817277" y="18345117"/>
              <a:ext cx="280846" cy="338554"/>
            </a:xfrm>
            <a:prstGeom prst="rect">
              <a:avLst/>
            </a:prstGeom>
          </p:spPr>
          <p:txBody>
            <a:bodyPr wrap="none">
              <a:spAutoFit/>
            </a:bodyPr>
            <a:lstStyle/>
            <a:p>
              <a:r>
                <a:rPr lang="en-US" sz="1600" dirty="0">
                  <a:ea typeface="Calibri" panose="020F0502020204030204" pitchFamily="34" charset="0"/>
                  <a:cs typeface="Times New Roman" panose="02020603050405020304" pitchFamily="18" charset="0"/>
                </a:rPr>
                <a:t>0</a:t>
              </a:r>
              <a:endParaRPr lang="en-US" sz="1600" dirty="0"/>
            </a:p>
          </p:txBody>
        </p:sp>
      </p:grpSp>
      <p:grpSp>
        <p:nvGrpSpPr>
          <p:cNvPr id="297" name="Group 296">
            <a:extLst>
              <a:ext uri="{FF2B5EF4-FFF2-40B4-BE49-F238E27FC236}">
                <a16:creationId xmlns="" xmlns:a16="http://schemas.microsoft.com/office/drawing/2014/main" id="{458B331D-D343-4509-926F-66ED480D7612}"/>
              </a:ext>
            </a:extLst>
          </p:cNvPr>
          <p:cNvGrpSpPr/>
          <p:nvPr/>
        </p:nvGrpSpPr>
        <p:grpSpPr>
          <a:xfrm>
            <a:off x="18254143" y="23360758"/>
            <a:ext cx="1480520" cy="4685537"/>
            <a:chOff x="23860752" y="24656736"/>
            <a:chExt cx="1480520" cy="4355174"/>
          </a:xfrm>
        </p:grpSpPr>
        <p:sp>
          <p:nvSpPr>
            <p:cNvPr id="4" name="Rectangle 3"/>
            <p:cNvSpPr/>
            <p:nvPr/>
          </p:nvSpPr>
          <p:spPr>
            <a:xfrm>
              <a:off x="23893356" y="24656736"/>
              <a:ext cx="1447916" cy="435517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C2DA"/>
                </a:solidFill>
              </a:endParaRPr>
            </a:p>
          </p:txBody>
        </p:sp>
        <p:sp>
          <p:nvSpPr>
            <p:cNvPr id="296" name="TextBox 295">
              <a:extLst>
                <a:ext uri="{FF2B5EF4-FFF2-40B4-BE49-F238E27FC236}">
                  <a16:creationId xmlns="" xmlns:a16="http://schemas.microsoft.com/office/drawing/2014/main" id="{406D0FA6-B5B6-4C58-9D06-3913163BA45A}"/>
                </a:ext>
              </a:extLst>
            </p:cNvPr>
            <p:cNvSpPr txBox="1"/>
            <p:nvPr/>
          </p:nvSpPr>
          <p:spPr>
            <a:xfrm>
              <a:off x="23860752" y="24743516"/>
              <a:ext cx="1448548" cy="830997"/>
            </a:xfrm>
            <a:prstGeom prst="rect">
              <a:avLst/>
            </a:prstGeom>
            <a:noFill/>
          </p:spPr>
          <p:txBody>
            <a:bodyPr wrap="square" rtlCol="0">
              <a:spAutoFit/>
            </a:bodyPr>
            <a:lstStyle/>
            <a:p>
              <a:pPr algn="ctr"/>
              <a:r>
                <a:rPr lang="en-US" sz="1600" b="1" dirty="0">
                  <a:solidFill>
                    <a:schemeClr val="bg1"/>
                  </a:solidFill>
                  <a:latin typeface="+mj-lt"/>
                </a:rPr>
                <a:t>HEALTHY VEGETATION RANGE</a:t>
              </a:r>
            </a:p>
          </p:txBody>
        </p:sp>
      </p:grpSp>
      <p:sp>
        <p:nvSpPr>
          <p:cNvPr id="188" name="TextBox 187"/>
          <p:cNvSpPr txBox="1"/>
          <p:nvPr/>
        </p:nvSpPr>
        <p:spPr>
          <a:xfrm>
            <a:off x="19774776" y="26661812"/>
            <a:ext cx="1659705" cy="1077218"/>
          </a:xfrm>
          <a:prstGeom prst="rect">
            <a:avLst/>
          </a:prstGeom>
          <a:solidFill>
            <a:schemeClr val="bg1">
              <a:lumMod val="95000"/>
            </a:schemeClr>
          </a:solidFill>
        </p:spPr>
        <p:txBody>
          <a:bodyPr wrap="square" rtlCol="0">
            <a:spAutoFit/>
          </a:bodyPr>
          <a:lstStyle/>
          <a:p>
            <a:pPr algn="r"/>
            <a:r>
              <a:rPr lang="en-US" sz="1600" b="1" dirty="0"/>
              <a:t>LASSEN NATIONAL FOREST,</a:t>
            </a:r>
          </a:p>
          <a:p>
            <a:pPr algn="r"/>
            <a:r>
              <a:rPr lang="en-US" sz="1600" b="1" dirty="0"/>
              <a:t>Planting Activity</a:t>
            </a:r>
          </a:p>
        </p:txBody>
      </p:sp>
      <p:sp>
        <p:nvSpPr>
          <p:cNvPr id="183" name="TextBox 182"/>
          <p:cNvSpPr txBox="1"/>
          <p:nvPr/>
        </p:nvSpPr>
        <p:spPr>
          <a:xfrm>
            <a:off x="19773532" y="23373964"/>
            <a:ext cx="1589608" cy="1323439"/>
          </a:xfrm>
          <a:prstGeom prst="rect">
            <a:avLst/>
          </a:prstGeom>
          <a:solidFill>
            <a:schemeClr val="bg1">
              <a:lumMod val="95000"/>
            </a:schemeClr>
          </a:solidFill>
        </p:spPr>
        <p:txBody>
          <a:bodyPr wrap="square" rtlCol="0">
            <a:spAutoFit/>
          </a:bodyPr>
          <a:lstStyle/>
          <a:p>
            <a:pPr algn="r"/>
            <a:r>
              <a:rPr lang="en-US" sz="1600" b="1" dirty="0"/>
              <a:t>LASSEN VOLCANIC NATIONAL PARK, </a:t>
            </a:r>
          </a:p>
          <a:p>
            <a:pPr algn="r"/>
            <a:r>
              <a:rPr lang="en-US" sz="1600" b="1" dirty="0"/>
              <a:t>Samples</a:t>
            </a:r>
          </a:p>
        </p:txBody>
      </p:sp>
      <p:grpSp>
        <p:nvGrpSpPr>
          <p:cNvPr id="258" name="Group 257"/>
          <p:cNvGrpSpPr/>
          <p:nvPr/>
        </p:nvGrpSpPr>
        <p:grpSpPr>
          <a:xfrm>
            <a:off x="14523206" y="22286427"/>
            <a:ext cx="6010934" cy="6192127"/>
            <a:chOff x="13350782" y="21552187"/>
            <a:chExt cx="6010934" cy="6783641"/>
          </a:xfrm>
        </p:grpSpPr>
        <p:graphicFrame>
          <p:nvGraphicFramePr>
            <p:cNvPr id="185" name="Chart 184"/>
            <p:cNvGraphicFramePr>
              <a:graphicFrameLocks/>
            </p:cNvGraphicFramePr>
            <p:nvPr>
              <p:extLst>
                <p:ext uri="{D42A27DB-BD31-4B8C-83A1-F6EECF244321}">
                  <p14:modId xmlns:p14="http://schemas.microsoft.com/office/powerpoint/2010/main" val="1726953820"/>
                </p:ext>
              </p:extLst>
            </p:nvPr>
          </p:nvGraphicFramePr>
          <p:xfrm>
            <a:off x="13350782" y="21552187"/>
            <a:ext cx="6010934" cy="3506127"/>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186" name="Chart 185"/>
            <p:cNvGraphicFramePr>
              <a:graphicFrameLocks/>
            </p:cNvGraphicFramePr>
            <p:nvPr>
              <p:extLst>
                <p:ext uri="{D42A27DB-BD31-4B8C-83A1-F6EECF244321}">
                  <p14:modId xmlns:p14="http://schemas.microsoft.com/office/powerpoint/2010/main" val="2970976516"/>
                </p:ext>
              </p:extLst>
            </p:nvPr>
          </p:nvGraphicFramePr>
          <p:xfrm>
            <a:off x="13398642" y="24168613"/>
            <a:ext cx="5829841" cy="4167215"/>
          </p:xfrm>
          <a:graphic>
            <a:graphicData uri="http://schemas.openxmlformats.org/drawingml/2006/chart">
              <c:chart xmlns:c="http://schemas.openxmlformats.org/drawingml/2006/chart" xmlns:r="http://schemas.openxmlformats.org/officeDocument/2006/relationships" r:id="rId29"/>
            </a:graphicData>
          </a:graphic>
        </p:graphicFrame>
      </p:grpSp>
      <p:sp>
        <p:nvSpPr>
          <p:cNvPr id="239" name="TextBox 238"/>
          <p:cNvSpPr txBox="1"/>
          <p:nvPr/>
        </p:nvSpPr>
        <p:spPr>
          <a:xfrm>
            <a:off x="14672002" y="22508628"/>
            <a:ext cx="6459156" cy="707886"/>
          </a:xfrm>
          <a:prstGeom prst="rect">
            <a:avLst/>
          </a:prstGeom>
          <a:solidFill>
            <a:schemeClr val="bg1">
              <a:lumMod val="95000"/>
            </a:schemeClr>
          </a:solidFill>
        </p:spPr>
        <p:txBody>
          <a:bodyPr wrap="square" rtlCol="0">
            <a:spAutoFit/>
          </a:bodyPr>
          <a:lstStyle/>
          <a:p>
            <a:pPr algn="ctr"/>
            <a:endParaRPr lang="en-US" sz="2000" b="1" dirty="0"/>
          </a:p>
          <a:p>
            <a:pPr algn="ctr"/>
            <a:r>
              <a:rPr lang="en-US" sz="2000" b="1" dirty="0"/>
              <a:t>Distribution of vegetation health within the Reading Fire</a:t>
            </a:r>
          </a:p>
        </p:txBody>
      </p:sp>
      <p:cxnSp>
        <p:nvCxnSpPr>
          <p:cNvPr id="192" name="Straight Arrow Connector 43"/>
          <p:cNvCxnSpPr>
            <a:cxnSpLocks/>
          </p:cNvCxnSpPr>
          <p:nvPr/>
        </p:nvCxnSpPr>
        <p:spPr>
          <a:xfrm>
            <a:off x="15093652" y="17718352"/>
            <a:ext cx="554892" cy="2319"/>
          </a:xfrm>
          <a:prstGeom prst="straightConnector1">
            <a:avLst/>
          </a:prstGeom>
          <a:ln w="19050">
            <a:solidFill>
              <a:srgbClr val="3E4268"/>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cxnSpLocks/>
          </p:cNvCxnSpPr>
          <p:nvPr/>
        </p:nvCxnSpPr>
        <p:spPr>
          <a:xfrm flipV="1">
            <a:off x="12144990" y="17718352"/>
            <a:ext cx="554893" cy="1171"/>
          </a:xfrm>
          <a:prstGeom prst="straightConnector1">
            <a:avLst/>
          </a:prstGeom>
          <a:ln w="19050">
            <a:solidFill>
              <a:srgbClr val="3E4268"/>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43"/>
          <p:cNvCxnSpPr>
            <a:cxnSpLocks/>
          </p:cNvCxnSpPr>
          <p:nvPr/>
        </p:nvCxnSpPr>
        <p:spPr>
          <a:xfrm>
            <a:off x="21004616" y="16428394"/>
            <a:ext cx="365760" cy="2319"/>
          </a:xfrm>
          <a:prstGeom prst="straightConnector1">
            <a:avLst/>
          </a:prstGeom>
          <a:ln w="19050">
            <a:solidFill>
              <a:srgbClr val="3E426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91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15879</TotalTime>
  <Words>1072</Words>
  <Application>Microsoft Office PowerPoint</Application>
  <PresentationFormat>Custom</PresentationFormat>
  <Paragraphs>171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305</cp:revision>
  <dcterms:created xsi:type="dcterms:W3CDTF">2017-06-02T16:06:25Z</dcterms:created>
  <dcterms:modified xsi:type="dcterms:W3CDTF">2017-11-15T21:39:46Z</dcterms:modified>
</cp:coreProperties>
</file>