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3" r:id="rId2"/>
  </p:sldIdLst>
  <p:sldSz cx="27432000" cy="36576000"/>
  <p:notesSz cx="6858000" cy="9144000"/>
  <p:defaultTextStyle>
    <a:defPPr>
      <a:defRPr lang="en-US"/>
    </a:defPPr>
    <a:lvl1pPr marL="0" algn="l" defTabSz="3072384" rtl="0" eaLnBrk="1" latinLnBrk="0" hangingPunct="1">
      <a:defRPr sz="6048" kern="1200">
        <a:solidFill>
          <a:schemeClr val="tx1"/>
        </a:solidFill>
        <a:latin typeface="+mn-lt"/>
        <a:ea typeface="+mn-ea"/>
        <a:cs typeface="+mn-cs"/>
      </a:defRPr>
    </a:lvl1pPr>
    <a:lvl2pPr marL="1536192" algn="l" defTabSz="3072384" rtl="0" eaLnBrk="1" latinLnBrk="0" hangingPunct="1">
      <a:defRPr sz="6048" kern="1200">
        <a:solidFill>
          <a:schemeClr val="tx1"/>
        </a:solidFill>
        <a:latin typeface="+mn-lt"/>
        <a:ea typeface="+mn-ea"/>
        <a:cs typeface="+mn-cs"/>
      </a:defRPr>
    </a:lvl2pPr>
    <a:lvl3pPr marL="3072384" algn="l" defTabSz="3072384" rtl="0" eaLnBrk="1" latinLnBrk="0" hangingPunct="1">
      <a:defRPr sz="6048" kern="1200">
        <a:solidFill>
          <a:schemeClr val="tx1"/>
        </a:solidFill>
        <a:latin typeface="+mn-lt"/>
        <a:ea typeface="+mn-ea"/>
        <a:cs typeface="+mn-cs"/>
      </a:defRPr>
    </a:lvl3pPr>
    <a:lvl4pPr marL="4608576" algn="l" defTabSz="3072384" rtl="0" eaLnBrk="1" latinLnBrk="0" hangingPunct="1">
      <a:defRPr sz="6048" kern="1200">
        <a:solidFill>
          <a:schemeClr val="tx1"/>
        </a:solidFill>
        <a:latin typeface="+mn-lt"/>
        <a:ea typeface="+mn-ea"/>
        <a:cs typeface="+mn-cs"/>
      </a:defRPr>
    </a:lvl4pPr>
    <a:lvl5pPr marL="6144768" algn="l" defTabSz="3072384" rtl="0" eaLnBrk="1" latinLnBrk="0" hangingPunct="1">
      <a:defRPr sz="6048" kern="1200">
        <a:solidFill>
          <a:schemeClr val="tx1"/>
        </a:solidFill>
        <a:latin typeface="+mn-lt"/>
        <a:ea typeface="+mn-ea"/>
        <a:cs typeface="+mn-cs"/>
      </a:defRPr>
    </a:lvl5pPr>
    <a:lvl6pPr marL="7680960" algn="l" defTabSz="3072384" rtl="0" eaLnBrk="1" latinLnBrk="0" hangingPunct="1">
      <a:defRPr sz="6048" kern="1200">
        <a:solidFill>
          <a:schemeClr val="tx1"/>
        </a:solidFill>
        <a:latin typeface="+mn-lt"/>
        <a:ea typeface="+mn-ea"/>
        <a:cs typeface="+mn-cs"/>
      </a:defRPr>
    </a:lvl6pPr>
    <a:lvl7pPr marL="9217152" algn="l" defTabSz="3072384" rtl="0" eaLnBrk="1" latinLnBrk="0" hangingPunct="1">
      <a:defRPr sz="6048" kern="1200">
        <a:solidFill>
          <a:schemeClr val="tx1"/>
        </a:solidFill>
        <a:latin typeface="+mn-lt"/>
        <a:ea typeface="+mn-ea"/>
        <a:cs typeface="+mn-cs"/>
      </a:defRPr>
    </a:lvl7pPr>
    <a:lvl8pPr marL="10753344" algn="l" defTabSz="3072384" rtl="0" eaLnBrk="1" latinLnBrk="0" hangingPunct="1">
      <a:defRPr sz="6048" kern="1200">
        <a:solidFill>
          <a:schemeClr val="tx1"/>
        </a:solidFill>
        <a:latin typeface="+mn-lt"/>
        <a:ea typeface="+mn-ea"/>
        <a:cs typeface="+mn-cs"/>
      </a:defRPr>
    </a:lvl8pPr>
    <a:lvl9pPr marL="12289536" algn="l" defTabSz="3072384" rtl="0" eaLnBrk="1" latinLnBrk="0" hangingPunct="1">
      <a:defRPr sz="6048"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dams, Emily C. (LARC-E3)[SSAI DEVELOP]" initials="AEC(D" lastIdx="3" clrIdx="0">
    <p:extLst>
      <p:ext uri="{19B8F6BF-5375-455C-9EA6-DF929625EA0E}">
        <p15:presenceInfo xmlns:p15="http://schemas.microsoft.com/office/powerpoint/2012/main" userId="S-1-5-21-330711430-3775241029-4075259233-64189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6113" autoAdjust="0"/>
    <p:restoredTop sz="94660"/>
  </p:normalViewPr>
  <p:slideViewPr>
    <p:cSldViewPr snapToGrid="0">
      <p:cViewPr>
        <p:scale>
          <a:sx n="50" d="100"/>
          <a:sy n="50" d="100"/>
        </p:scale>
        <p:origin x="210" y="-650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commentAuthors" Target="commentAuthors.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6-02-23T11:46:18.085" idx="1">
    <p:pos x="2904" y="8844"/>
    <p:text>Maybe consider making the font bigger or bold? To reduce the white space</p:text>
    <p:extLst>
      <p:ext uri="{C676402C-5697-4E1C-873F-D02D1690AC5C}">
        <p15:threadingInfo xmlns:p15="http://schemas.microsoft.com/office/powerpoint/2012/main" timeZoneBias="300"/>
      </p:ext>
    </p:extLst>
  </p:cm>
  <p:cm authorId="1" dt="2016-02-23T11:46:54.745" idx="2">
    <p:pos x="14490" y="6014"/>
    <p:text>I would possibly play around with the alignment of the study area and EO sections to redue white space</p:text>
    <p:extLst>
      <p:ext uri="{C676402C-5697-4E1C-873F-D02D1690AC5C}">
        <p15:threadingInfo xmlns:p15="http://schemas.microsoft.com/office/powerpoint/2012/main" timeZoneBias="300"/>
      </p:ext>
    </p:extLst>
  </p:cm>
  <p:cm authorId="1" dt="2016-02-23T11:48:04.796" idx="3">
    <p:pos x="14490" y="6110"/>
    <p:text>Which might make more sense to do when you are compiling the FD and you have all your content</p:text>
    <p:extLst>
      <p:ext uri="{C676402C-5697-4E1C-873F-D02D1690AC5C}">
        <p15:threadingInfo xmlns:p15="http://schemas.microsoft.com/office/powerpoint/2012/main" timeZoneBias="300">
          <p15:parentCm authorId="1" idx="2"/>
        </p15:threadingInfo>
      </p:ext>
    </p:extLst>
  </p:cm>
</p: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B77686F-AB4E-4212-B8C4-5FAB29ABC6DC}"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US"/>
        </a:p>
      </dgm:t>
    </dgm:pt>
    <dgm:pt modelId="{AF40F966-64DA-497A-B57C-82E865598531}">
      <dgm:prSet phldrT="[Text]"/>
      <dgm:spPr/>
      <dgm:t>
        <a:bodyPr/>
        <a:lstStyle/>
        <a:p>
          <a:r>
            <a:rPr lang="en-US" dirty="0" smtClean="0"/>
            <a:t>Acquisition</a:t>
          </a:r>
          <a:endParaRPr lang="en-US" dirty="0"/>
        </a:p>
      </dgm:t>
    </dgm:pt>
    <dgm:pt modelId="{9FE4DC81-6FD1-4F32-9232-46613D5616A3}" type="parTrans" cxnId="{DD269BC3-9557-4D15-852A-2819F5944B70}">
      <dgm:prSet/>
      <dgm:spPr/>
      <dgm:t>
        <a:bodyPr/>
        <a:lstStyle/>
        <a:p>
          <a:endParaRPr lang="en-US"/>
        </a:p>
      </dgm:t>
    </dgm:pt>
    <dgm:pt modelId="{A2419644-5D9D-429C-868A-564FF6D757C4}" type="sibTrans" cxnId="{DD269BC3-9557-4D15-852A-2819F5944B70}">
      <dgm:prSet/>
      <dgm:spPr/>
      <dgm:t>
        <a:bodyPr/>
        <a:lstStyle/>
        <a:p>
          <a:endParaRPr lang="en-US"/>
        </a:p>
      </dgm:t>
    </dgm:pt>
    <dgm:pt modelId="{5BB8FD84-0BD9-4BCA-B3DA-3A3FBD7970BD}">
      <dgm:prSet phldrT="[Text]"/>
      <dgm:spPr/>
      <dgm:t>
        <a:bodyPr/>
        <a:lstStyle/>
        <a:p>
          <a:r>
            <a:rPr lang="en-US" dirty="0" smtClean="0"/>
            <a:t>Processing</a:t>
          </a:r>
          <a:endParaRPr lang="en-US" dirty="0"/>
        </a:p>
      </dgm:t>
    </dgm:pt>
    <dgm:pt modelId="{D0CC5396-3441-4335-A1C5-A0BA0A4BE38B}" type="parTrans" cxnId="{AD1031DB-DC63-4028-914F-E219275B5C0A}">
      <dgm:prSet/>
      <dgm:spPr/>
      <dgm:t>
        <a:bodyPr/>
        <a:lstStyle/>
        <a:p>
          <a:endParaRPr lang="en-US"/>
        </a:p>
      </dgm:t>
    </dgm:pt>
    <dgm:pt modelId="{C3EB453F-1410-4F7E-A09D-57D62144EAC6}" type="sibTrans" cxnId="{AD1031DB-DC63-4028-914F-E219275B5C0A}">
      <dgm:prSet/>
      <dgm:spPr/>
      <dgm:t>
        <a:bodyPr/>
        <a:lstStyle/>
        <a:p>
          <a:endParaRPr lang="en-US"/>
        </a:p>
      </dgm:t>
    </dgm:pt>
    <dgm:pt modelId="{1A7DE14A-3EED-4AEB-A4D6-E358B11C50DD}">
      <dgm:prSet phldrT="[Text]"/>
      <dgm:spPr/>
      <dgm:t>
        <a:bodyPr/>
        <a:lstStyle/>
        <a:p>
          <a:r>
            <a:rPr lang="en-US" dirty="0" smtClean="0"/>
            <a:t>Analysis</a:t>
          </a:r>
          <a:endParaRPr lang="en-US" dirty="0"/>
        </a:p>
      </dgm:t>
    </dgm:pt>
    <dgm:pt modelId="{B9EC5403-2003-4CB2-B157-4D306FA6C695}" type="parTrans" cxnId="{CB73E919-3264-406C-BA17-8C1A224F3EE6}">
      <dgm:prSet/>
      <dgm:spPr/>
      <dgm:t>
        <a:bodyPr/>
        <a:lstStyle/>
        <a:p>
          <a:endParaRPr lang="en-US"/>
        </a:p>
      </dgm:t>
    </dgm:pt>
    <dgm:pt modelId="{3ECCA39A-C513-4BEB-BA20-5CA35FA21D6B}" type="sibTrans" cxnId="{CB73E919-3264-406C-BA17-8C1A224F3EE6}">
      <dgm:prSet/>
      <dgm:spPr/>
      <dgm:t>
        <a:bodyPr/>
        <a:lstStyle/>
        <a:p>
          <a:endParaRPr lang="en-US"/>
        </a:p>
      </dgm:t>
    </dgm:pt>
    <dgm:pt modelId="{BD2AA1ED-495C-43C7-9DCA-8EEBFE89633F}" type="pres">
      <dgm:prSet presAssocID="{1B77686F-AB4E-4212-B8C4-5FAB29ABC6DC}" presName="linearFlow" presStyleCnt="0">
        <dgm:presLayoutVars>
          <dgm:dir/>
          <dgm:animLvl val="lvl"/>
          <dgm:resizeHandles val="exact"/>
        </dgm:presLayoutVars>
      </dgm:prSet>
      <dgm:spPr/>
      <dgm:t>
        <a:bodyPr/>
        <a:lstStyle/>
        <a:p>
          <a:endParaRPr lang="en-US"/>
        </a:p>
      </dgm:t>
    </dgm:pt>
    <dgm:pt modelId="{05A0BCB9-4B83-4470-B2F2-BBCA76E6498B}" type="pres">
      <dgm:prSet presAssocID="{AF40F966-64DA-497A-B57C-82E865598531}" presName="composite" presStyleCnt="0"/>
      <dgm:spPr/>
    </dgm:pt>
    <dgm:pt modelId="{750919F8-8494-4FF8-A9DF-0EFC88297C35}" type="pres">
      <dgm:prSet presAssocID="{AF40F966-64DA-497A-B57C-82E865598531}" presName="parentText" presStyleLbl="alignNode1" presStyleIdx="0" presStyleCnt="3">
        <dgm:presLayoutVars>
          <dgm:chMax val="1"/>
          <dgm:bulletEnabled val="1"/>
        </dgm:presLayoutVars>
      </dgm:prSet>
      <dgm:spPr/>
      <dgm:t>
        <a:bodyPr/>
        <a:lstStyle/>
        <a:p>
          <a:endParaRPr lang="en-US"/>
        </a:p>
      </dgm:t>
    </dgm:pt>
    <dgm:pt modelId="{E961029E-615B-408E-9E54-BD5EC375B02B}" type="pres">
      <dgm:prSet presAssocID="{AF40F966-64DA-497A-B57C-82E865598531}" presName="descendantText" presStyleLbl="alignAcc1" presStyleIdx="0" presStyleCnt="3">
        <dgm:presLayoutVars>
          <dgm:bulletEnabled val="1"/>
        </dgm:presLayoutVars>
      </dgm:prSet>
      <dgm:spPr>
        <a:ln>
          <a:noFill/>
        </a:ln>
      </dgm:spPr>
      <dgm:t>
        <a:bodyPr/>
        <a:lstStyle/>
        <a:p>
          <a:endParaRPr lang="en-US"/>
        </a:p>
      </dgm:t>
    </dgm:pt>
    <dgm:pt modelId="{7A6FF547-EAC2-4BD3-A6D8-F20475AC4B82}" type="pres">
      <dgm:prSet presAssocID="{A2419644-5D9D-429C-868A-564FF6D757C4}" presName="sp" presStyleCnt="0"/>
      <dgm:spPr/>
    </dgm:pt>
    <dgm:pt modelId="{5756078A-B6B5-4EF9-8AB2-8229FD9FF2AE}" type="pres">
      <dgm:prSet presAssocID="{5BB8FD84-0BD9-4BCA-B3DA-3A3FBD7970BD}" presName="composite" presStyleCnt="0"/>
      <dgm:spPr/>
    </dgm:pt>
    <dgm:pt modelId="{71A90330-E32E-4EE5-90E7-79BCE1D25056}" type="pres">
      <dgm:prSet presAssocID="{5BB8FD84-0BD9-4BCA-B3DA-3A3FBD7970BD}" presName="parentText" presStyleLbl="alignNode1" presStyleIdx="1" presStyleCnt="3">
        <dgm:presLayoutVars>
          <dgm:chMax val="1"/>
          <dgm:bulletEnabled val="1"/>
        </dgm:presLayoutVars>
      </dgm:prSet>
      <dgm:spPr/>
      <dgm:t>
        <a:bodyPr/>
        <a:lstStyle/>
        <a:p>
          <a:endParaRPr lang="en-US"/>
        </a:p>
      </dgm:t>
    </dgm:pt>
    <dgm:pt modelId="{ED4C3546-8306-4764-A218-2BA371AFA694}" type="pres">
      <dgm:prSet presAssocID="{5BB8FD84-0BD9-4BCA-B3DA-3A3FBD7970BD}" presName="descendantText" presStyleLbl="alignAcc1" presStyleIdx="1" presStyleCnt="3" custLinFactNeighborX="0" custLinFactNeighborY="3431">
        <dgm:presLayoutVars>
          <dgm:bulletEnabled val="1"/>
        </dgm:presLayoutVars>
      </dgm:prSet>
      <dgm:spPr>
        <a:ln>
          <a:noFill/>
        </a:ln>
      </dgm:spPr>
      <dgm:t>
        <a:bodyPr/>
        <a:lstStyle/>
        <a:p>
          <a:endParaRPr lang="en-US"/>
        </a:p>
      </dgm:t>
    </dgm:pt>
    <dgm:pt modelId="{C5F28E46-A0F4-46A7-BEE7-C689BD08A00B}" type="pres">
      <dgm:prSet presAssocID="{C3EB453F-1410-4F7E-A09D-57D62144EAC6}" presName="sp" presStyleCnt="0"/>
      <dgm:spPr/>
    </dgm:pt>
    <dgm:pt modelId="{3E24D67A-A4B4-4DF2-976F-AAD612612D97}" type="pres">
      <dgm:prSet presAssocID="{1A7DE14A-3EED-4AEB-A4D6-E358B11C50DD}" presName="composite" presStyleCnt="0"/>
      <dgm:spPr/>
    </dgm:pt>
    <dgm:pt modelId="{6A209B86-9866-407B-A282-BF729F084974}" type="pres">
      <dgm:prSet presAssocID="{1A7DE14A-3EED-4AEB-A4D6-E358B11C50DD}" presName="parentText" presStyleLbl="alignNode1" presStyleIdx="2" presStyleCnt="3">
        <dgm:presLayoutVars>
          <dgm:chMax val="1"/>
          <dgm:bulletEnabled val="1"/>
        </dgm:presLayoutVars>
      </dgm:prSet>
      <dgm:spPr/>
      <dgm:t>
        <a:bodyPr/>
        <a:lstStyle/>
        <a:p>
          <a:endParaRPr lang="en-US"/>
        </a:p>
      </dgm:t>
    </dgm:pt>
    <dgm:pt modelId="{1CC18FB3-3796-4724-B88E-670BB82FC404}" type="pres">
      <dgm:prSet presAssocID="{1A7DE14A-3EED-4AEB-A4D6-E358B11C50DD}" presName="descendantText" presStyleLbl="alignAcc1" presStyleIdx="2" presStyleCnt="3">
        <dgm:presLayoutVars>
          <dgm:bulletEnabled val="1"/>
        </dgm:presLayoutVars>
      </dgm:prSet>
      <dgm:spPr>
        <a:ln>
          <a:noFill/>
        </a:ln>
      </dgm:spPr>
      <dgm:t>
        <a:bodyPr/>
        <a:lstStyle/>
        <a:p>
          <a:endParaRPr lang="en-US"/>
        </a:p>
      </dgm:t>
    </dgm:pt>
  </dgm:ptLst>
  <dgm:cxnLst>
    <dgm:cxn modelId="{AD1031DB-DC63-4028-914F-E219275B5C0A}" srcId="{1B77686F-AB4E-4212-B8C4-5FAB29ABC6DC}" destId="{5BB8FD84-0BD9-4BCA-B3DA-3A3FBD7970BD}" srcOrd="1" destOrd="0" parTransId="{D0CC5396-3441-4335-A1C5-A0BA0A4BE38B}" sibTransId="{C3EB453F-1410-4F7E-A09D-57D62144EAC6}"/>
    <dgm:cxn modelId="{2542448A-26B0-4576-9440-DF6E6FFEA853}" type="presOf" srcId="{1B77686F-AB4E-4212-B8C4-5FAB29ABC6DC}" destId="{BD2AA1ED-495C-43C7-9DCA-8EEBFE89633F}" srcOrd="0" destOrd="0" presId="urn:microsoft.com/office/officeart/2005/8/layout/chevron2"/>
    <dgm:cxn modelId="{C0F41A99-9379-4492-9066-BD8623EE8BF5}" type="presOf" srcId="{1A7DE14A-3EED-4AEB-A4D6-E358B11C50DD}" destId="{6A209B86-9866-407B-A282-BF729F084974}" srcOrd="0" destOrd="0" presId="urn:microsoft.com/office/officeart/2005/8/layout/chevron2"/>
    <dgm:cxn modelId="{B046037F-7E9A-439B-8958-6BDAA4B74909}" type="presOf" srcId="{5BB8FD84-0BD9-4BCA-B3DA-3A3FBD7970BD}" destId="{71A90330-E32E-4EE5-90E7-79BCE1D25056}" srcOrd="0" destOrd="0" presId="urn:microsoft.com/office/officeart/2005/8/layout/chevron2"/>
    <dgm:cxn modelId="{CB73E919-3264-406C-BA17-8C1A224F3EE6}" srcId="{1B77686F-AB4E-4212-B8C4-5FAB29ABC6DC}" destId="{1A7DE14A-3EED-4AEB-A4D6-E358B11C50DD}" srcOrd="2" destOrd="0" parTransId="{B9EC5403-2003-4CB2-B157-4D306FA6C695}" sibTransId="{3ECCA39A-C513-4BEB-BA20-5CA35FA21D6B}"/>
    <dgm:cxn modelId="{7B293DF0-2072-4445-916E-038AC3D4240F}" type="presOf" srcId="{AF40F966-64DA-497A-B57C-82E865598531}" destId="{750919F8-8494-4FF8-A9DF-0EFC88297C35}" srcOrd="0" destOrd="0" presId="urn:microsoft.com/office/officeart/2005/8/layout/chevron2"/>
    <dgm:cxn modelId="{DD269BC3-9557-4D15-852A-2819F5944B70}" srcId="{1B77686F-AB4E-4212-B8C4-5FAB29ABC6DC}" destId="{AF40F966-64DA-497A-B57C-82E865598531}" srcOrd="0" destOrd="0" parTransId="{9FE4DC81-6FD1-4F32-9232-46613D5616A3}" sibTransId="{A2419644-5D9D-429C-868A-564FF6D757C4}"/>
    <dgm:cxn modelId="{ACF3EF24-672F-4806-9B61-F4C80DA3E190}" type="presParOf" srcId="{BD2AA1ED-495C-43C7-9DCA-8EEBFE89633F}" destId="{05A0BCB9-4B83-4470-B2F2-BBCA76E6498B}" srcOrd="0" destOrd="0" presId="urn:microsoft.com/office/officeart/2005/8/layout/chevron2"/>
    <dgm:cxn modelId="{06E0EC38-1F01-4D8A-8AB6-622E599B3BFB}" type="presParOf" srcId="{05A0BCB9-4B83-4470-B2F2-BBCA76E6498B}" destId="{750919F8-8494-4FF8-A9DF-0EFC88297C35}" srcOrd="0" destOrd="0" presId="urn:microsoft.com/office/officeart/2005/8/layout/chevron2"/>
    <dgm:cxn modelId="{716E7EB5-71F1-4D58-B8F3-14ED8B3CE481}" type="presParOf" srcId="{05A0BCB9-4B83-4470-B2F2-BBCA76E6498B}" destId="{E961029E-615B-408E-9E54-BD5EC375B02B}" srcOrd="1" destOrd="0" presId="urn:microsoft.com/office/officeart/2005/8/layout/chevron2"/>
    <dgm:cxn modelId="{DA100EDA-82A8-45AC-B264-2097ABA8E874}" type="presParOf" srcId="{BD2AA1ED-495C-43C7-9DCA-8EEBFE89633F}" destId="{7A6FF547-EAC2-4BD3-A6D8-F20475AC4B82}" srcOrd="1" destOrd="0" presId="urn:microsoft.com/office/officeart/2005/8/layout/chevron2"/>
    <dgm:cxn modelId="{E7EED7D5-8B34-42EE-A083-CDA21117619B}" type="presParOf" srcId="{BD2AA1ED-495C-43C7-9DCA-8EEBFE89633F}" destId="{5756078A-B6B5-4EF9-8AB2-8229FD9FF2AE}" srcOrd="2" destOrd="0" presId="urn:microsoft.com/office/officeart/2005/8/layout/chevron2"/>
    <dgm:cxn modelId="{C77A5D1F-800B-43F0-A148-68C0F5244904}" type="presParOf" srcId="{5756078A-B6B5-4EF9-8AB2-8229FD9FF2AE}" destId="{71A90330-E32E-4EE5-90E7-79BCE1D25056}" srcOrd="0" destOrd="0" presId="urn:microsoft.com/office/officeart/2005/8/layout/chevron2"/>
    <dgm:cxn modelId="{B71EE750-21AB-4DBD-8E64-B84339AE836A}" type="presParOf" srcId="{5756078A-B6B5-4EF9-8AB2-8229FD9FF2AE}" destId="{ED4C3546-8306-4764-A218-2BA371AFA694}" srcOrd="1" destOrd="0" presId="urn:microsoft.com/office/officeart/2005/8/layout/chevron2"/>
    <dgm:cxn modelId="{397C97B9-65BD-4788-85EF-5A0978C338D1}" type="presParOf" srcId="{BD2AA1ED-495C-43C7-9DCA-8EEBFE89633F}" destId="{C5F28E46-A0F4-46A7-BEE7-C689BD08A00B}" srcOrd="3" destOrd="0" presId="urn:microsoft.com/office/officeart/2005/8/layout/chevron2"/>
    <dgm:cxn modelId="{A0B3CCF5-36F7-40F0-B9DA-B5FE613ACF32}" type="presParOf" srcId="{BD2AA1ED-495C-43C7-9DCA-8EEBFE89633F}" destId="{3E24D67A-A4B4-4DF2-976F-AAD612612D97}" srcOrd="4" destOrd="0" presId="urn:microsoft.com/office/officeart/2005/8/layout/chevron2"/>
    <dgm:cxn modelId="{4952C7F0-A07A-4D06-BE56-6D2BF4FFF357}" type="presParOf" srcId="{3E24D67A-A4B4-4DF2-976F-AAD612612D97}" destId="{6A209B86-9866-407B-A282-BF729F084974}" srcOrd="0" destOrd="0" presId="urn:microsoft.com/office/officeart/2005/8/layout/chevron2"/>
    <dgm:cxn modelId="{5367D6BC-6773-480C-97D3-2621CB07A698}" type="presParOf" srcId="{3E24D67A-A4B4-4DF2-976F-AAD612612D97}" destId="{1CC18FB3-3796-4724-B88E-670BB82FC404}" srcOrd="1" destOrd="0" presId="urn:microsoft.com/office/officeart/2005/8/layout/chevron2"/>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0919F8-8494-4FF8-A9DF-0EFC88297C35}">
      <dsp:nvSpPr>
        <dsp:cNvPr id="0" name=""/>
        <dsp:cNvSpPr/>
      </dsp:nvSpPr>
      <dsp:spPr>
        <a:xfrm rot="5400000">
          <a:off x="-390897" y="391257"/>
          <a:ext cx="2605985" cy="1824190"/>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685" tIns="19685" rIns="19685" bIns="19685" numCol="1" spcCol="1270" anchor="ctr" anchorCtr="0">
          <a:noAutofit/>
        </a:bodyPr>
        <a:lstStyle/>
        <a:p>
          <a:pPr lvl="0" algn="ctr" defTabSz="1377950">
            <a:lnSpc>
              <a:spcPct val="90000"/>
            </a:lnSpc>
            <a:spcBef>
              <a:spcPct val="0"/>
            </a:spcBef>
            <a:spcAft>
              <a:spcPct val="35000"/>
            </a:spcAft>
          </a:pPr>
          <a:r>
            <a:rPr lang="en-US" sz="3100" kern="1200" dirty="0" smtClean="0"/>
            <a:t>Acquisition</a:t>
          </a:r>
          <a:endParaRPr lang="en-US" sz="3100" kern="1200" dirty="0"/>
        </a:p>
      </dsp:txBody>
      <dsp:txXfrm rot="-5400000">
        <a:off x="1" y="912454"/>
        <a:ext cx="1824190" cy="781795"/>
      </dsp:txXfrm>
    </dsp:sp>
    <dsp:sp modelId="{E961029E-615B-408E-9E54-BD5EC375B02B}">
      <dsp:nvSpPr>
        <dsp:cNvPr id="0" name=""/>
        <dsp:cNvSpPr/>
      </dsp:nvSpPr>
      <dsp:spPr>
        <a:xfrm rot="5400000">
          <a:off x="8597230" y="-6772680"/>
          <a:ext cx="1693890" cy="15239971"/>
        </a:xfrm>
        <a:prstGeom prst="round2SameRect">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71A90330-E32E-4EE5-90E7-79BCE1D25056}">
      <dsp:nvSpPr>
        <dsp:cNvPr id="0" name=""/>
        <dsp:cNvSpPr/>
      </dsp:nvSpPr>
      <dsp:spPr>
        <a:xfrm rot="5400000">
          <a:off x="-390897" y="2809703"/>
          <a:ext cx="2605985" cy="1824190"/>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685" tIns="19685" rIns="19685" bIns="19685" numCol="1" spcCol="1270" anchor="ctr" anchorCtr="0">
          <a:noAutofit/>
        </a:bodyPr>
        <a:lstStyle/>
        <a:p>
          <a:pPr lvl="0" algn="ctr" defTabSz="1377950">
            <a:lnSpc>
              <a:spcPct val="90000"/>
            </a:lnSpc>
            <a:spcBef>
              <a:spcPct val="0"/>
            </a:spcBef>
            <a:spcAft>
              <a:spcPct val="35000"/>
            </a:spcAft>
          </a:pPr>
          <a:r>
            <a:rPr lang="en-US" sz="3100" kern="1200" dirty="0" smtClean="0"/>
            <a:t>Processing</a:t>
          </a:r>
          <a:endParaRPr lang="en-US" sz="3100" kern="1200" dirty="0"/>
        </a:p>
      </dsp:txBody>
      <dsp:txXfrm rot="-5400000">
        <a:off x="1" y="3330900"/>
        <a:ext cx="1824190" cy="781795"/>
      </dsp:txXfrm>
    </dsp:sp>
    <dsp:sp modelId="{ED4C3546-8306-4764-A218-2BA371AFA694}">
      <dsp:nvSpPr>
        <dsp:cNvPr id="0" name=""/>
        <dsp:cNvSpPr/>
      </dsp:nvSpPr>
      <dsp:spPr>
        <a:xfrm rot="5400000">
          <a:off x="8597230" y="-4296117"/>
          <a:ext cx="1693890" cy="15239971"/>
        </a:xfrm>
        <a:prstGeom prst="round2SameRect">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6A209B86-9866-407B-A282-BF729F084974}">
      <dsp:nvSpPr>
        <dsp:cNvPr id="0" name=""/>
        <dsp:cNvSpPr/>
      </dsp:nvSpPr>
      <dsp:spPr>
        <a:xfrm rot="5400000">
          <a:off x="-390897" y="5228148"/>
          <a:ext cx="2605985" cy="1824190"/>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685" tIns="19685" rIns="19685" bIns="19685" numCol="1" spcCol="1270" anchor="ctr" anchorCtr="0">
          <a:noAutofit/>
        </a:bodyPr>
        <a:lstStyle/>
        <a:p>
          <a:pPr lvl="0" algn="ctr" defTabSz="1377950">
            <a:lnSpc>
              <a:spcPct val="90000"/>
            </a:lnSpc>
            <a:spcBef>
              <a:spcPct val="0"/>
            </a:spcBef>
            <a:spcAft>
              <a:spcPct val="35000"/>
            </a:spcAft>
          </a:pPr>
          <a:r>
            <a:rPr lang="en-US" sz="3100" kern="1200" dirty="0" smtClean="0"/>
            <a:t>Analysis</a:t>
          </a:r>
          <a:endParaRPr lang="en-US" sz="3100" kern="1200" dirty="0"/>
        </a:p>
      </dsp:txBody>
      <dsp:txXfrm rot="-5400000">
        <a:off x="1" y="5749345"/>
        <a:ext cx="1824190" cy="781795"/>
      </dsp:txXfrm>
    </dsp:sp>
    <dsp:sp modelId="{1CC18FB3-3796-4724-B88E-670BB82FC404}">
      <dsp:nvSpPr>
        <dsp:cNvPr id="0" name=""/>
        <dsp:cNvSpPr/>
      </dsp:nvSpPr>
      <dsp:spPr>
        <a:xfrm rot="5400000">
          <a:off x="8597230" y="-1935789"/>
          <a:ext cx="1693890" cy="15239971"/>
        </a:xfrm>
        <a:prstGeom prst="round2SameRect">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5" name="Node Location"/>
          <p:cNvSpPr>
            <a:spLocks noGrp="1"/>
          </p:cNvSpPr>
          <p:nvPr>
            <p:ph type="body" sz="quarter" idx="13" hasCustomPrompt="1"/>
          </p:nvPr>
        </p:nvSpPr>
        <p:spPr>
          <a:xfrm>
            <a:off x="685800" y="35350704"/>
            <a:ext cx="26060400" cy="594360"/>
          </a:xfrm>
          <a:prstGeom prst="rect">
            <a:avLst/>
          </a:prstGeom>
        </p:spPr>
        <p:txBody>
          <a:bodyPr/>
          <a:lstStyle>
            <a:lvl1pPr marL="0" indent="0">
              <a:buNone/>
              <a:defRPr sz="3600" b="1" baseline="0">
                <a:latin typeface="+mj-lt"/>
              </a:defRPr>
            </a:lvl1pPr>
            <a:lvl2pPr>
              <a:defRPr b="1">
                <a:latin typeface="+mj-lt"/>
              </a:defRPr>
            </a:lvl2pPr>
            <a:lvl3pPr>
              <a:defRPr b="1">
                <a:latin typeface="+mj-lt"/>
              </a:defRPr>
            </a:lvl3pPr>
            <a:lvl4pPr>
              <a:defRPr b="1">
                <a:latin typeface="+mj-lt"/>
              </a:defRPr>
            </a:lvl4pPr>
            <a:lvl5pPr>
              <a:defRPr b="1">
                <a:latin typeface="+mj-lt"/>
              </a:defRPr>
            </a:lvl5pPr>
          </a:lstStyle>
          <a:p>
            <a:pPr lvl="0"/>
            <a:r>
              <a:rPr lang="en-US" dirty="0" smtClean="0"/>
              <a:t>DEVELOP Node Location</a:t>
            </a:r>
            <a:endParaRPr lang="en-US" dirty="0"/>
          </a:p>
        </p:txBody>
      </p:sp>
      <p:sp>
        <p:nvSpPr>
          <p:cNvPr id="10" name="Subtitle"/>
          <p:cNvSpPr>
            <a:spLocks noGrp="1"/>
          </p:cNvSpPr>
          <p:nvPr>
            <p:ph type="body" sz="quarter" idx="11" hasCustomPrompt="1"/>
          </p:nvPr>
        </p:nvSpPr>
        <p:spPr>
          <a:xfrm>
            <a:off x="4014216" y="2176272"/>
            <a:ext cx="19412712" cy="1216152"/>
          </a:xfrm>
          <a:prstGeom prst="rect">
            <a:avLst/>
          </a:prstGeom>
        </p:spPr>
        <p:txBody>
          <a:bodyPr/>
          <a:lstStyle>
            <a:lvl1pPr marL="0" indent="0" algn="ctr">
              <a:buNone/>
              <a:defRPr sz="3600" baseline="0">
                <a:latin typeface="+mj-lt"/>
              </a:defRPr>
            </a:lvl1pPr>
            <a:lvl2pPr>
              <a:defRPr sz="4800"/>
            </a:lvl2pPr>
            <a:lvl3pPr>
              <a:defRPr sz="4000"/>
            </a:lvl3pPr>
            <a:lvl4pPr>
              <a:defRPr sz="3600"/>
            </a:lvl4pPr>
            <a:lvl5pPr>
              <a:defRPr sz="3600"/>
            </a:lvl5pPr>
          </a:lstStyle>
          <a:p>
            <a:pPr lvl="0"/>
            <a:r>
              <a:rPr lang="en-US" dirty="0" smtClean="0"/>
              <a:t>Project subtitle [use sentence case]</a:t>
            </a:r>
            <a:endParaRPr lang="en-US" dirty="0"/>
          </a:p>
        </p:txBody>
      </p:sp>
      <p:sp>
        <p:nvSpPr>
          <p:cNvPr id="8" name="Main Title"/>
          <p:cNvSpPr>
            <a:spLocks noGrp="1"/>
          </p:cNvSpPr>
          <p:nvPr>
            <p:ph type="body" sz="quarter" idx="10" hasCustomPrompt="1"/>
          </p:nvPr>
        </p:nvSpPr>
        <p:spPr>
          <a:xfrm>
            <a:off x="4572000" y="914400"/>
            <a:ext cx="18288000" cy="1152144"/>
          </a:xfrm>
          <a:prstGeom prst="rect">
            <a:avLst/>
          </a:prstGeom>
        </p:spPr>
        <p:txBody>
          <a:bodyPr/>
          <a:lstStyle>
            <a:lvl1pPr marL="0" indent="0" algn="ctr">
              <a:buNone/>
              <a:defRPr sz="8400" b="1" baseline="0">
                <a:solidFill>
                  <a:schemeClr val="accent1"/>
                </a:solidFill>
                <a:latin typeface="+mj-lt"/>
              </a:defRPr>
            </a:lvl1pPr>
          </a:lstStyle>
          <a:p>
            <a:pPr lvl="0"/>
            <a:r>
              <a:rPr lang="en-US" dirty="0" smtClean="0"/>
              <a:t>Project Title [Use Title Case]</a:t>
            </a:r>
            <a:endParaRPr lang="en-US" dirty="0"/>
          </a:p>
        </p:txBody>
      </p:sp>
    </p:spTree>
    <p:extLst>
      <p:ext uri="{BB962C8B-B14F-4D97-AF65-F5344CB8AC3E}">
        <p14:creationId xmlns:p14="http://schemas.microsoft.com/office/powerpoint/2010/main" val="341177245"/>
      </p:ext>
    </p:extLst>
  </p:cSld>
  <p:clrMapOvr>
    <a:masterClrMapping/>
  </p:clrMapOvr>
  <p:extLst mod="1">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10" name="footer boundary line"/>
          <p:cNvCxnSpPr/>
          <p:nvPr userDrawn="1"/>
        </p:nvCxnSpPr>
        <p:spPr>
          <a:xfrm>
            <a:off x="685800" y="34978415"/>
            <a:ext cx="26060400" cy="0"/>
          </a:xfrm>
          <a:prstGeom prst="line">
            <a:avLst/>
          </a:prstGeom>
          <a:ln w="101600"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9" name="header boundary line"/>
          <p:cNvCxnSpPr/>
          <p:nvPr userDrawn="1"/>
        </p:nvCxnSpPr>
        <p:spPr>
          <a:xfrm>
            <a:off x="685800" y="3918857"/>
            <a:ext cx="26060400" cy="0"/>
          </a:xfrm>
          <a:prstGeom prst="line">
            <a:avLst/>
          </a:prstGeom>
          <a:ln w="101600" cap="rnd">
            <a:solidFill>
              <a:schemeClr val="accent1"/>
            </a:solidFill>
            <a:round/>
          </a:ln>
        </p:spPr>
        <p:style>
          <a:lnRef idx="1">
            <a:schemeClr val="accent1"/>
          </a:lnRef>
          <a:fillRef idx="0">
            <a:schemeClr val="accent1"/>
          </a:fillRef>
          <a:effectRef idx="0">
            <a:schemeClr val="accent1"/>
          </a:effectRef>
          <a:fontRef idx="minor">
            <a:schemeClr val="tx1"/>
          </a:fontRef>
        </p:style>
      </p:cxnSp>
      <p:pic>
        <p:nvPicPr>
          <p:cNvPr id="7" name="nasa logo" descr="BnW.psd"/>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4138370" y="948900"/>
            <a:ext cx="2329895" cy="1937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develop logo"/>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944495" y="661797"/>
            <a:ext cx="2158130" cy="25924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contract info"/>
          <p:cNvSpPr/>
          <p:nvPr userDrawn="1"/>
        </p:nvSpPr>
        <p:spPr>
          <a:xfrm>
            <a:off x="16780042" y="35271802"/>
            <a:ext cx="9966158" cy="738664"/>
          </a:xfrm>
          <a:prstGeom prst="rect">
            <a:avLst/>
          </a:prstGeom>
        </p:spPr>
        <p:txBody>
          <a:bodyPr wrap="square">
            <a:spAutoFit/>
          </a:bodyPr>
          <a:lstStyle>
            <a:defPPr>
              <a:defRPr lang="en-US"/>
            </a:defPPr>
            <a:lvl1pPr marL="0" algn="l" defTabSz="3072384" rtl="0" eaLnBrk="1" latinLnBrk="0" hangingPunct="1">
              <a:defRPr sz="6048" kern="1200">
                <a:solidFill>
                  <a:schemeClr val="tx1"/>
                </a:solidFill>
                <a:latin typeface="+mn-lt"/>
                <a:ea typeface="+mn-ea"/>
                <a:cs typeface="+mn-cs"/>
              </a:defRPr>
            </a:lvl1pPr>
            <a:lvl2pPr marL="1536192" algn="l" defTabSz="3072384" rtl="0" eaLnBrk="1" latinLnBrk="0" hangingPunct="1">
              <a:defRPr sz="6048" kern="1200">
                <a:solidFill>
                  <a:schemeClr val="tx1"/>
                </a:solidFill>
                <a:latin typeface="+mn-lt"/>
                <a:ea typeface="+mn-ea"/>
                <a:cs typeface="+mn-cs"/>
              </a:defRPr>
            </a:lvl2pPr>
            <a:lvl3pPr marL="3072384" algn="l" defTabSz="3072384" rtl="0" eaLnBrk="1" latinLnBrk="0" hangingPunct="1">
              <a:defRPr sz="6048" kern="1200">
                <a:solidFill>
                  <a:schemeClr val="tx1"/>
                </a:solidFill>
                <a:latin typeface="+mn-lt"/>
                <a:ea typeface="+mn-ea"/>
                <a:cs typeface="+mn-cs"/>
              </a:defRPr>
            </a:lvl3pPr>
            <a:lvl4pPr marL="4608576" algn="l" defTabSz="3072384" rtl="0" eaLnBrk="1" latinLnBrk="0" hangingPunct="1">
              <a:defRPr sz="6048" kern="1200">
                <a:solidFill>
                  <a:schemeClr val="tx1"/>
                </a:solidFill>
                <a:latin typeface="+mn-lt"/>
                <a:ea typeface="+mn-ea"/>
                <a:cs typeface="+mn-cs"/>
              </a:defRPr>
            </a:lvl4pPr>
            <a:lvl5pPr marL="6144768" algn="l" defTabSz="3072384" rtl="0" eaLnBrk="1" latinLnBrk="0" hangingPunct="1">
              <a:defRPr sz="6048" kern="1200">
                <a:solidFill>
                  <a:schemeClr val="tx1"/>
                </a:solidFill>
                <a:latin typeface="+mn-lt"/>
                <a:ea typeface="+mn-ea"/>
                <a:cs typeface="+mn-cs"/>
              </a:defRPr>
            </a:lvl5pPr>
            <a:lvl6pPr marL="7680960" algn="l" defTabSz="3072384" rtl="0" eaLnBrk="1" latinLnBrk="0" hangingPunct="1">
              <a:defRPr sz="6048" kern="1200">
                <a:solidFill>
                  <a:schemeClr val="tx1"/>
                </a:solidFill>
                <a:latin typeface="+mn-lt"/>
                <a:ea typeface="+mn-ea"/>
                <a:cs typeface="+mn-cs"/>
              </a:defRPr>
            </a:lvl6pPr>
            <a:lvl7pPr marL="9217152" algn="l" defTabSz="3072384" rtl="0" eaLnBrk="1" latinLnBrk="0" hangingPunct="1">
              <a:defRPr sz="6048" kern="1200">
                <a:solidFill>
                  <a:schemeClr val="tx1"/>
                </a:solidFill>
                <a:latin typeface="+mn-lt"/>
                <a:ea typeface="+mn-ea"/>
                <a:cs typeface="+mn-cs"/>
              </a:defRPr>
            </a:lvl7pPr>
            <a:lvl8pPr marL="10753344" algn="l" defTabSz="3072384" rtl="0" eaLnBrk="1" latinLnBrk="0" hangingPunct="1">
              <a:defRPr sz="6048" kern="1200">
                <a:solidFill>
                  <a:schemeClr val="tx1"/>
                </a:solidFill>
                <a:latin typeface="+mn-lt"/>
                <a:ea typeface="+mn-ea"/>
                <a:cs typeface="+mn-cs"/>
              </a:defRPr>
            </a:lvl8pPr>
            <a:lvl9pPr marL="12289536" algn="l" defTabSz="3072384" rtl="0" eaLnBrk="1" latinLnBrk="0" hangingPunct="1">
              <a:defRPr sz="6048" kern="1200">
                <a:solidFill>
                  <a:schemeClr val="tx1"/>
                </a:solidFill>
                <a:latin typeface="+mn-lt"/>
                <a:ea typeface="+mn-ea"/>
                <a:cs typeface="+mn-cs"/>
              </a:defRPr>
            </a:lvl9pPr>
          </a:lstStyle>
          <a:p>
            <a:pPr lvl="0" algn="r">
              <a:buClr>
                <a:schemeClr val="dk1"/>
              </a:buClr>
              <a:buSzPct val="25000"/>
            </a:pPr>
            <a:r>
              <a:rPr lang="en-US" sz="1400" i="1" baseline="0" dirty="0" smtClean="0">
                <a:solidFill>
                  <a:schemeClr val="bg2">
                    <a:lumMod val="50000"/>
                  </a:schemeClr>
                </a:solidFill>
                <a:latin typeface="Arial" panose="020B0604020202020204" pitchFamily="34" charset="0"/>
                <a:ea typeface="Questrial"/>
                <a:cs typeface="Arial" panose="020B0604020202020204" pitchFamily="34" charset="0"/>
                <a:sym typeface="Questrial"/>
              </a:rPr>
              <a:t>Any opinions, findings, and conclusions or recommendations expressed in this material are those of the author(s) and do not necessarily reflect the views of the National Aeronautics and Space Administration or partner organizations. This material is based upon work supported by NASA through contract NNL11AA00B and cooperative agreement NNX14AB60A.</a:t>
            </a:r>
            <a:endParaRPr lang="en-US" sz="1400" i="1" baseline="0" dirty="0">
              <a:solidFill>
                <a:schemeClr val="bg2">
                  <a:lumMod val="50000"/>
                </a:schemeClr>
              </a:solidFill>
              <a:latin typeface="Arial" panose="020B0604020202020204" pitchFamily="34" charset="0"/>
              <a:ea typeface="Questrial"/>
              <a:cs typeface="Arial" panose="020B0604020202020204" pitchFamily="34" charset="0"/>
              <a:sym typeface="Questrial"/>
            </a:endParaRPr>
          </a:p>
        </p:txBody>
      </p:sp>
    </p:spTree>
    <p:extLst>
      <p:ext uri="{BB962C8B-B14F-4D97-AF65-F5344CB8AC3E}">
        <p14:creationId xmlns:p14="http://schemas.microsoft.com/office/powerpoint/2010/main" val="557721729"/>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2743200" rtl="0" eaLnBrk="1" latinLnBrk="0" hangingPunct="1">
        <a:lnSpc>
          <a:spcPct val="90000"/>
        </a:lnSpc>
        <a:spcBef>
          <a:spcPct val="0"/>
        </a:spcBef>
        <a:buNone/>
        <a:defRPr sz="13200" kern="1200">
          <a:solidFill>
            <a:schemeClr val="tx1"/>
          </a:solidFill>
          <a:latin typeface="+mj-lt"/>
          <a:ea typeface="+mj-ea"/>
          <a:cs typeface="+mj-cs"/>
        </a:defRPr>
      </a:lvl1pPr>
    </p:titleStyle>
    <p:bodyStyle>
      <a:lvl1pPr marL="685800" indent="-685800" algn="l" defTabSz="2743200" rtl="0" eaLnBrk="1" latinLnBrk="0" hangingPunct="1">
        <a:lnSpc>
          <a:spcPct val="90000"/>
        </a:lnSpc>
        <a:spcBef>
          <a:spcPts val="3000"/>
        </a:spcBef>
        <a:buFont typeface="Arial" panose="020B0604020202020204" pitchFamily="34" charset="0"/>
        <a:buChar char="•"/>
        <a:defRPr sz="8400" kern="120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72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60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p:bodyStyle>
    <p:otherStyle>
      <a:defPPr>
        <a:defRPr lang="en-US"/>
      </a:defPPr>
      <a:lvl1pPr marL="0" algn="l" defTabSz="2743200" rtl="0" eaLnBrk="1" latinLnBrk="0" hangingPunct="1">
        <a:defRPr sz="5400" kern="1200">
          <a:solidFill>
            <a:schemeClr val="tx1"/>
          </a:solidFill>
          <a:latin typeface="+mn-lt"/>
          <a:ea typeface="+mn-ea"/>
          <a:cs typeface="+mn-cs"/>
        </a:defRPr>
      </a:lvl1pPr>
      <a:lvl2pPr marL="1371600" algn="l" defTabSz="2743200" rtl="0" eaLnBrk="1" latinLnBrk="0" hangingPunct="1">
        <a:defRPr sz="5400" kern="1200">
          <a:solidFill>
            <a:schemeClr val="tx1"/>
          </a:solidFill>
          <a:latin typeface="+mn-lt"/>
          <a:ea typeface="+mn-ea"/>
          <a:cs typeface="+mn-cs"/>
        </a:defRPr>
      </a:lvl2pPr>
      <a:lvl3pPr marL="2743200" algn="l" defTabSz="2743200" rtl="0" eaLnBrk="1" latinLnBrk="0" hangingPunct="1">
        <a:defRPr sz="5400" kern="1200">
          <a:solidFill>
            <a:schemeClr val="tx1"/>
          </a:solidFill>
          <a:latin typeface="+mn-lt"/>
          <a:ea typeface="+mn-ea"/>
          <a:cs typeface="+mn-cs"/>
        </a:defRPr>
      </a:lvl3pPr>
      <a:lvl4pPr marL="4114800" algn="l" defTabSz="2743200" rtl="0" eaLnBrk="1" latinLnBrk="0" hangingPunct="1">
        <a:defRPr sz="5400" kern="1200">
          <a:solidFill>
            <a:schemeClr val="tx1"/>
          </a:solidFill>
          <a:latin typeface="+mn-lt"/>
          <a:ea typeface="+mn-ea"/>
          <a:cs typeface="+mn-cs"/>
        </a:defRPr>
      </a:lvl4pPr>
      <a:lvl5pPr marL="5486400" algn="l" defTabSz="2743200" rtl="0" eaLnBrk="1" latinLnBrk="0" hangingPunct="1">
        <a:defRPr sz="5400" kern="1200">
          <a:solidFill>
            <a:schemeClr val="tx1"/>
          </a:solidFill>
          <a:latin typeface="+mn-lt"/>
          <a:ea typeface="+mn-ea"/>
          <a:cs typeface="+mn-cs"/>
        </a:defRPr>
      </a:lvl5pPr>
      <a:lvl6pPr marL="6858000" algn="l" defTabSz="2743200" rtl="0" eaLnBrk="1" latinLnBrk="0" hangingPunct="1">
        <a:defRPr sz="5400" kern="1200">
          <a:solidFill>
            <a:schemeClr val="tx1"/>
          </a:solidFill>
          <a:latin typeface="+mn-lt"/>
          <a:ea typeface="+mn-ea"/>
          <a:cs typeface="+mn-cs"/>
        </a:defRPr>
      </a:lvl6pPr>
      <a:lvl7pPr marL="8229600" algn="l" defTabSz="2743200" rtl="0" eaLnBrk="1" latinLnBrk="0" hangingPunct="1">
        <a:defRPr sz="5400" kern="1200">
          <a:solidFill>
            <a:schemeClr val="tx1"/>
          </a:solidFill>
          <a:latin typeface="+mn-lt"/>
          <a:ea typeface="+mn-ea"/>
          <a:cs typeface="+mn-cs"/>
        </a:defRPr>
      </a:lvl7pPr>
      <a:lvl8pPr marL="9601200" algn="l" defTabSz="2743200" rtl="0" eaLnBrk="1" latinLnBrk="0" hangingPunct="1">
        <a:defRPr sz="5400" kern="1200">
          <a:solidFill>
            <a:schemeClr val="tx1"/>
          </a:solidFill>
          <a:latin typeface="+mn-lt"/>
          <a:ea typeface="+mn-ea"/>
          <a:cs typeface="+mn-cs"/>
        </a:defRPr>
      </a:lvl8pPr>
      <a:lvl9pPr marL="10972800" algn="l" defTabSz="2743200" rtl="0" eaLnBrk="1" latinLnBrk="0" hangingPunct="1">
        <a:defRPr sz="54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8640" userDrawn="1">
          <p15:clr>
            <a:srgbClr val="F26B43"/>
          </p15:clr>
        </p15:guide>
        <p15:guide id="2" orient="horz" pos="11520" userDrawn="1">
          <p15:clr>
            <a:srgbClr val="F26B43"/>
          </p15:clr>
        </p15:guide>
        <p15:guide id="3" pos="576" userDrawn="1">
          <p15:clr>
            <a:srgbClr val="F26B43"/>
          </p15:clr>
        </p15:guide>
        <p15:guide id="4" pos="16704" userDrawn="1">
          <p15:clr>
            <a:srgbClr val="F26B43"/>
          </p15:clr>
        </p15:guide>
        <p15:guide id="5" orient="horz" pos="21888" userDrawn="1">
          <p15:clr>
            <a:srgbClr val="F26B43"/>
          </p15:clr>
        </p15:guide>
        <p15:guide id="6" orient="horz" pos="3456" userDrawn="1">
          <p15:clr>
            <a:srgbClr val="F26B43"/>
          </p15:clr>
        </p15:guide>
        <p15:guide id="7" pos="5760" userDrawn="1">
          <p15:clr>
            <a:srgbClr val="A4A3A4"/>
          </p15:clr>
        </p15:guide>
        <p15:guide id="8" pos="6048" userDrawn="1">
          <p15:clr>
            <a:srgbClr val="A4A3A4"/>
          </p15:clr>
        </p15:guide>
        <p15:guide id="9" pos="11520" userDrawn="1">
          <p15:clr>
            <a:srgbClr val="A4A3A4"/>
          </p15:clr>
        </p15:guide>
        <p15:guide id="10" pos="11232" userDrawn="1">
          <p15:clr>
            <a:srgbClr val="A4A3A4"/>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9.jpg"/><Relationship Id="rId13" Type="http://schemas.openxmlformats.org/officeDocument/2006/relationships/diagramData" Target="../diagrams/data1.xml"/><Relationship Id="rId18" Type="http://schemas.openxmlformats.org/officeDocument/2006/relationships/comments" Target="../comments/comment1.xml"/><Relationship Id="rId3" Type="http://schemas.openxmlformats.org/officeDocument/2006/relationships/image" Target="../media/image4.png"/><Relationship Id="rId7" Type="http://schemas.openxmlformats.org/officeDocument/2006/relationships/image" Target="../media/image8.jpeg"/><Relationship Id="rId12" Type="http://schemas.openxmlformats.org/officeDocument/2006/relationships/image" Target="../media/image13.jpeg"/><Relationship Id="rId17" Type="http://schemas.microsoft.com/office/2007/relationships/diagramDrawing" Target="../diagrams/drawing1.xml"/><Relationship Id="rId2" Type="http://schemas.openxmlformats.org/officeDocument/2006/relationships/image" Target="../media/image3.png"/><Relationship Id="rId16" Type="http://schemas.openxmlformats.org/officeDocument/2006/relationships/diagramColors" Target="../diagrams/colors1.xml"/><Relationship Id="rId1" Type="http://schemas.openxmlformats.org/officeDocument/2006/relationships/slideLayout" Target="../slideLayouts/slideLayout1.xml"/><Relationship Id="rId6" Type="http://schemas.openxmlformats.org/officeDocument/2006/relationships/image" Target="../media/image7.JPG"/><Relationship Id="rId11" Type="http://schemas.openxmlformats.org/officeDocument/2006/relationships/image" Target="../media/image12.jpg"/><Relationship Id="rId5" Type="http://schemas.openxmlformats.org/officeDocument/2006/relationships/image" Target="../media/image6.png"/><Relationship Id="rId15" Type="http://schemas.openxmlformats.org/officeDocument/2006/relationships/diagramQuickStyle" Target="../diagrams/quickStyle1.xml"/><Relationship Id="rId10" Type="http://schemas.openxmlformats.org/officeDocument/2006/relationships/image" Target="../media/image11.jpg"/><Relationship Id="rId4" Type="http://schemas.openxmlformats.org/officeDocument/2006/relationships/image" Target="../media/image5.png"/><Relationship Id="rId9" Type="http://schemas.openxmlformats.org/officeDocument/2006/relationships/image" Target="../media/image10.jpeg"/><Relationship Id="rId1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smtClean="0"/>
              <a:t>NASA Langley Research Center </a:t>
            </a:r>
            <a:endParaRPr lang="en-US" dirty="0"/>
          </a:p>
        </p:txBody>
      </p:sp>
      <p:sp>
        <p:nvSpPr>
          <p:cNvPr id="4" name="Text Placeholder 3"/>
          <p:cNvSpPr>
            <a:spLocks noGrp="1"/>
          </p:cNvSpPr>
          <p:nvPr>
            <p:ph type="body" sz="quarter" idx="11"/>
          </p:nvPr>
        </p:nvSpPr>
        <p:spPr>
          <a:xfrm>
            <a:off x="3923160" y="2008314"/>
            <a:ext cx="19412712" cy="1274672"/>
          </a:xfrm>
        </p:spPr>
        <p:txBody>
          <a:bodyPr/>
          <a:lstStyle/>
          <a:p>
            <a:r>
              <a:rPr lang="en-US" dirty="0" smtClean="0"/>
              <a:t>Tracking Mule Deer for Wildlife Corridors between Seasonal Habitats in the Southern Rockies</a:t>
            </a:r>
            <a:endParaRPr lang="en-US" dirty="0"/>
          </a:p>
        </p:txBody>
      </p:sp>
      <p:sp>
        <p:nvSpPr>
          <p:cNvPr id="5" name="Text Placeholder 4"/>
          <p:cNvSpPr>
            <a:spLocks noGrp="1"/>
          </p:cNvSpPr>
          <p:nvPr>
            <p:ph type="body" sz="quarter" idx="10"/>
          </p:nvPr>
        </p:nvSpPr>
        <p:spPr>
          <a:xfrm>
            <a:off x="2563583" y="453033"/>
            <a:ext cx="22131867" cy="1299882"/>
          </a:xfrm>
        </p:spPr>
        <p:txBody>
          <a:bodyPr/>
          <a:lstStyle/>
          <a:p>
            <a:r>
              <a:rPr lang="en-US" sz="8000" dirty="0" smtClean="0"/>
              <a:t>Southern Rockies Ecological Forecasting II</a:t>
            </a:r>
            <a:endParaRPr lang="en-US" sz="8000" dirty="0"/>
          </a:p>
        </p:txBody>
      </p:sp>
      <p:sp>
        <p:nvSpPr>
          <p:cNvPr id="9" name="Text Placeholder 16"/>
          <p:cNvSpPr txBox="1">
            <a:spLocks/>
          </p:cNvSpPr>
          <p:nvPr/>
        </p:nvSpPr>
        <p:spPr>
          <a:xfrm>
            <a:off x="914400" y="28555043"/>
            <a:ext cx="8229600" cy="5760720"/>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endParaRPr lang="en-US" dirty="0" smtClean="0"/>
          </a:p>
        </p:txBody>
      </p:sp>
      <p:sp>
        <p:nvSpPr>
          <p:cNvPr id="10" name="Text Placeholder 16"/>
          <p:cNvSpPr txBox="1">
            <a:spLocks/>
          </p:cNvSpPr>
          <p:nvPr/>
        </p:nvSpPr>
        <p:spPr>
          <a:xfrm>
            <a:off x="9601200" y="28555043"/>
            <a:ext cx="8229600" cy="5760720"/>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b="1" dirty="0" smtClean="0"/>
              <a:t>Southern Rockies Landscape Conservation Cooperative </a:t>
            </a:r>
          </a:p>
          <a:p>
            <a:r>
              <a:rPr lang="en-US" dirty="0" smtClean="0"/>
              <a:t>John Rice </a:t>
            </a:r>
          </a:p>
          <a:p>
            <a:endParaRPr lang="en-US" dirty="0"/>
          </a:p>
          <a:p>
            <a:r>
              <a:rPr lang="en-US" b="1" dirty="0" smtClean="0"/>
              <a:t>Mule Deer Western Association of Fish and Wildlife Agencies (WAFWA) Working Group </a:t>
            </a:r>
          </a:p>
          <a:p>
            <a:r>
              <a:rPr lang="en-US" dirty="0" smtClean="0"/>
              <a:t>Jim </a:t>
            </a:r>
            <a:r>
              <a:rPr lang="en-US" dirty="0" err="1" smtClean="0"/>
              <a:t>Heffelfinger</a:t>
            </a:r>
            <a:r>
              <a:rPr lang="en-US" dirty="0" smtClean="0"/>
              <a:t> </a:t>
            </a:r>
            <a:endParaRPr lang="en-US" dirty="0"/>
          </a:p>
        </p:txBody>
      </p:sp>
      <p:sp>
        <p:nvSpPr>
          <p:cNvPr id="11" name="Text Placeholder 16"/>
          <p:cNvSpPr txBox="1">
            <a:spLocks/>
          </p:cNvSpPr>
          <p:nvPr/>
        </p:nvSpPr>
        <p:spPr>
          <a:xfrm>
            <a:off x="18288000" y="28555043"/>
            <a:ext cx="8229600" cy="5760720"/>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b="1" dirty="0" smtClean="0"/>
              <a:t>Dr. Kenton Ross </a:t>
            </a:r>
          </a:p>
          <a:p>
            <a:r>
              <a:rPr lang="en-US" dirty="0" smtClean="0"/>
              <a:t>NASA DEVELOP National Program Science Advisor </a:t>
            </a:r>
          </a:p>
          <a:p>
            <a:r>
              <a:rPr lang="en-US" b="1" dirty="0" smtClean="0"/>
              <a:t>Emily Adams</a:t>
            </a:r>
          </a:p>
          <a:p>
            <a:r>
              <a:rPr lang="en-US" dirty="0" smtClean="0"/>
              <a:t>NASA DEVELOP Langley Center Lead </a:t>
            </a:r>
          </a:p>
          <a:p>
            <a:r>
              <a:rPr lang="en-US" b="1" dirty="0" smtClean="0"/>
              <a:t>Rebekke Muench </a:t>
            </a:r>
          </a:p>
          <a:p>
            <a:r>
              <a:rPr lang="en-US" dirty="0" smtClean="0"/>
              <a:t>NASA DEVELOP Langley Assistant Center Lead</a:t>
            </a:r>
          </a:p>
          <a:p>
            <a:r>
              <a:rPr lang="en-US" b="1" dirty="0" smtClean="0"/>
              <a:t>Past Contributors from Fall 2015</a:t>
            </a:r>
          </a:p>
          <a:p>
            <a:r>
              <a:rPr lang="en-US" dirty="0" smtClean="0"/>
              <a:t>Ross </a:t>
            </a:r>
            <a:r>
              <a:rPr lang="en-US" dirty="0" err="1" smtClean="0"/>
              <a:t>Reahard</a:t>
            </a:r>
            <a:r>
              <a:rPr lang="en-US" dirty="0" smtClean="0"/>
              <a:t> (Project Lead)</a:t>
            </a:r>
          </a:p>
          <a:p>
            <a:r>
              <a:rPr lang="en-US" dirty="0" smtClean="0"/>
              <a:t>Teresa </a:t>
            </a:r>
            <a:r>
              <a:rPr lang="en-US" dirty="0" err="1" smtClean="0"/>
              <a:t>Fenn</a:t>
            </a:r>
            <a:r>
              <a:rPr lang="en-US" dirty="0" smtClean="0"/>
              <a:t> </a:t>
            </a:r>
          </a:p>
          <a:p>
            <a:r>
              <a:rPr lang="en-US" dirty="0" smtClean="0"/>
              <a:t>Jeri </a:t>
            </a:r>
            <a:r>
              <a:rPr lang="en-US" dirty="0" err="1" smtClean="0"/>
              <a:t>Wisman</a:t>
            </a:r>
            <a:r>
              <a:rPr lang="en-US" dirty="0" smtClean="0"/>
              <a:t> </a:t>
            </a:r>
          </a:p>
          <a:p>
            <a:endParaRPr lang="en-US" dirty="0" smtClean="0"/>
          </a:p>
        </p:txBody>
      </p:sp>
      <p:sp>
        <p:nvSpPr>
          <p:cNvPr id="8" name="Text Placeholder 16"/>
          <p:cNvSpPr txBox="1">
            <a:spLocks/>
          </p:cNvSpPr>
          <p:nvPr/>
        </p:nvSpPr>
        <p:spPr>
          <a:xfrm>
            <a:off x="914400" y="21547304"/>
            <a:ext cx="16916400" cy="5760720"/>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dirty="0" smtClean="0"/>
              <a:t>Use images.</a:t>
            </a:r>
          </a:p>
          <a:p>
            <a:r>
              <a:rPr lang="en-US" dirty="0" smtClean="0"/>
              <a:t>Make sure that it has some sort of flow, that it makes sense.  Show your results in a logical order.</a:t>
            </a:r>
          </a:p>
          <a:p>
            <a:r>
              <a:rPr lang="en-US" dirty="0" smtClean="0"/>
              <a:t>No bullets.</a:t>
            </a:r>
          </a:p>
        </p:txBody>
      </p:sp>
      <p:sp>
        <p:nvSpPr>
          <p:cNvPr id="12" name="Text Placeholder 16"/>
          <p:cNvSpPr txBox="1">
            <a:spLocks/>
          </p:cNvSpPr>
          <p:nvPr/>
        </p:nvSpPr>
        <p:spPr>
          <a:xfrm>
            <a:off x="18288000" y="21547304"/>
            <a:ext cx="8229600" cy="5760720"/>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347663" indent="-347663"/>
            <a:r>
              <a:rPr lang="en-US" dirty="0" smtClean="0"/>
              <a:t>Use bullets.</a:t>
            </a:r>
          </a:p>
          <a:p>
            <a:pPr marL="347663" indent="-347663"/>
            <a:r>
              <a:rPr lang="en-US" dirty="0" smtClean="0"/>
              <a:t>Use complete sentences with periods.</a:t>
            </a:r>
          </a:p>
        </p:txBody>
      </p:sp>
      <p:sp>
        <p:nvSpPr>
          <p:cNvPr id="13" name="Text Placeholder 16"/>
          <p:cNvSpPr txBox="1">
            <a:spLocks/>
          </p:cNvSpPr>
          <p:nvPr/>
        </p:nvSpPr>
        <p:spPr>
          <a:xfrm>
            <a:off x="18288000" y="10552267"/>
            <a:ext cx="8229600" cy="2834640"/>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endParaRPr lang="en-US" dirty="0" smtClean="0"/>
          </a:p>
        </p:txBody>
      </p:sp>
      <p:sp>
        <p:nvSpPr>
          <p:cNvPr id="14" name="Text Placeholder 16"/>
          <p:cNvSpPr txBox="1">
            <a:spLocks/>
          </p:cNvSpPr>
          <p:nvPr/>
        </p:nvSpPr>
        <p:spPr>
          <a:xfrm>
            <a:off x="18364468" y="18199454"/>
            <a:ext cx="2235354" cy="360437"/>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dirty="0" smtClean="0"/>
              <a:t>Landsat 5 TM</a:t>
            </a:r>
          </a:p>
        </p:txBody>
      </p:sp>
      <p:sp>
        <p:nvSpPr>
          <p:cNvPr id="6" name="Text Placeholder 16"/>
          <p:cNvSpPr txBox="1">
            <a:spLocks/>
          </p:cNvSpPr>
          <p:nvPr/>
        </p:nvSpPr>
        <p:spPr>
          <a:xfrm>
            <a:off x="914400" y="6243411"/>
            <a:ext cx="16916400" cy="5760720"/>
          </a:xfrm>
          <a:prstGeom prst="rect">
            <a:avLst/>
          </a:prstGeom>
        </p:spPr>
        <p:txBody>
          <a:bodyPr numCol="2"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dirty="0" smtClean="0"/>
              <a:t>Keep this blank for now.</a:t>
            </a:r>
          </a:p>
          <a:p>
            <a:r>
              <a:rPr lang="en-US" dirty="0" smtClean="0"/>
              <a:t>Body text point size should be at least 24.</a:t>
            </a:r>
          </a:p>
          <a:p>
            <a:r>
              <a:rPr lang="en-US" dirty="0" smtClean="0"/>
              <a:t>Caption text point size should be at least 16.</a:t>
            </a:r>
          </a:p>
          <a:p>
            <a:r>
              <a:rPr lang="en-US" dirty="0" smtClean="0"/>
              <a:t>Feel free to rename, move, and resize sections as needed.</a:t>
            </a:r>
          </a:p>
          <a:p>
            <a:endParaRPr lang="en-US" dirty="0" smtClean="0"/>
          </a:p>
        </p:txBody>
      </p:sp>
      <p:sp>
        <p:nvSpPr>
          <p:cNvPr id="15" name="Text Placeholder 16"/>
          <p:cNvSpPr txBox="1">
            <a:spLocks/>
          </p:cNvSpPr>
          <p:nvPr/>
        </p:nvSpPr>
        <p:spPr>
          <a:xfrm>
            <a:off x="18288000" y="6162325"/>
            <a:ext cx="8229600" cy="2642160"/>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347663" indent="-347663"/>
            <a:r>
              <a:rPr lang="en-US" dirty="0" smtClean="0"/>
              <a:t>Improve</a:t>
            </a:r>
            <a:r>
              <a:rPr lang="en-US" b="1" dirty="0" smtClean="0">
                <a:solidFill>
                  <a:schemeClr val="accent1"/>
                </a:solidFill>
              </a:rPr>
              <a:t> </a:t>
            </a:r>
            <a:r>
              <a:rPr lang="en-US" dirty="0" smtClean="0"/>
              <a:t>understanding of mule deer migration </a:t>
            </a:r>
          </a:p>
          <a:p>
            <a:pPr marL="347663" indent="-347663"/>
            <a:r>
              <a:rPr lang="en-US" dirty="0" smtClean="0"/>
              <a:t>Determine how anthropogenic features affect migration</a:t>
            </a:r>
          </a:p>
          <a:p>
            <a:pPr marL="347663" indent="-347663"/>
            <a:r>
              <a:rPr lang="en-US" dirty="0" smtClean="0"/>
              <a:t>Document</a:t>
            </a:r>
            <a:r>
              <a:rPr lang="en-US" b="1" dirty="0" smtClean="0">
                <a:solidFill>
                  <a:schemeClr val="accent1"/>
                </a:solidFill>
              </a:rPr>
              <a:t> </a:t>
            </a:r>
            <a:r>
              <a:rPr lang="en-US" dirty="0" smtClean="0"/>
              <a:t>ideal conservation areas</a:t>
            </a:r>
          </a:p>
          <a:p>
            <a:pPr marL="347663" indent="-347663"/>
            <a:r>
              <a:rPr lang="en-US" dirty="0" smtClean="0"/>
              <a:t>Develop</a:t>
            </a:r>
            <a:r>
              <a:rPr lang="en-US" b="1" dirty="0" smtClean="0"/>
              <a:t> </a:t>
            </a:r>
            <a:r>
              <a:rPr lang="en-US" dirty="0" smtClean="0"/>
              <a:t>migratory corridors to maintain the current population</a:t>
            </a:r>
            <a:endParaRPr lang="en-US" dirty="0">
              <a:solidFill>
                <a:schemeClr val="tx1">
                  <a:lumMod val="75000"/>
                </a:schemeClr>
              </a:solidFill>
            </a:endParaRPr>
          </a:p>
        </p:txBody>
      </p:sp>
      <p:sp>
        <p:nvSpPr>
          <p:cNvPr id="16" name="TextBox 15"/>
          <p:cNvSpPr txBox="1"/>
          <p:nvPr/>
        </p:nvSpPr>
        <p:spPr>
          <a:xfrm>
            <a:off x="914400" y="5510709"/>
            <a:ext cx="16916399"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Abstract</a:t>
            </a:r>
          </a:p>
        </p:txBody>
      </p:sp>
      <p:sp>
        <p:nvSpPr>
          <p:cNvPr id="23" name="TextBox 22"/>
          <p:cNvSpPr txBox="1"/>
          <p:nvPr/>
        </p:nvSpPr>
        <p:spPr>
          <a:xfrm>
            <a:off x="18288000" y="5504988"/>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Objectives</a:t>
            </a:r>
          </a:p>
        </p:txBody>
      </p:sp>
      <p:sp>
        <p:nvSpPr>
          <p:cNvPr id="24" name="TextBox 23"/>
          <p:cNvSpPr txBox="1"/>
          <p:nvPr/>
        </p:nvSpPr>
        <p:spPr>
          <a:xfrm>
            <a:off x="914400" y="12517639"/>
            <a:ext cx="169164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Methodology</a:t>
            </a:r>
          </a:p>
        </p:txBody>
      </p:sp>
      <p:sp>
        <p:nvSpPr>
          <p:cNvPr id="25" name="TextBox 24"/>
          <p:cNvSpPr txBox="1"/>
          <p:nvPr/>
        </p:nvSpPr>
        <p:spPr>
          <a:xfrm>
            <a:off x="18287999" y="8770133"/>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Study Area</a:t>
            </a:r>
          </a:p>
        </p:txBody>
      </p:sp>
      <p:sp>
        <p:nvSpPr>
          <p:cNvPr id="26" name="TextBox 25"/>
          <p:cNvSpPr txBox="1"/>
          <p:nvPr/>
        </p:nvSpPr>
        <p:spPr>
          <a:xfrm>
            <a:off x="18288000" y="14999061"/>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Earth Observations</a:t>
            </a:r>
          </a:p>
        </p:txBody>
      </p:sp>
      <p:sp>
        <p:nvSpPr>
          <p:cNvPr id="27" name="TextBox 26"/>
          <p:cNvSpPr txBox="1"/>
          <p:nvPr/>
        </p:nvSpPr>
        <p:spPr>
          <a:xfrm>
            <a:off x="914401" y="20830504"/>
            <a:ext cx="16916398"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Results</a:t>
            </a:r>
          </a:p>
        </p:txBody>
      </p:sp>
      <p:sp>
        <p:nvSpPr>
          <p:cNvPr id="28" name="TextBox 27"/>
          <p:cNvSpPr txBox="1"/>
          <p:nvPr/>
        </p:nvSpPr>
        <p:spPr>
          <a:xfrm>
            <a:off x="18288000" y="20824783"/>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Conclusions</a:t>
            </a:r>
          </a:p>
        </p:txBody>
      </p:sp>
      <p:sp>
        <p:nvSpPr>
          <p:cNvPr id="29" name="TextBox 28"/>
          <p:cNvSpPr txBox="1"/>
          <p:nvPr/>
        </p:nvSpPr>
        <p:spPr>
          <a:xfrm>
            <a:off x="18288000" y="27843601"/>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Acknowledgements</a:t>
            </a:r>
          </a:p>
        </p:txBody>
      </p:sp>
      <p:sp>
        <p:nvSpPr>
          <p:cNvPr id="30" name="TextBox 29"/>
          <p:cNvSpPr txBox="1"/>
          <p:nvPr/>
        </p:nvSpPr>
        <p:spPr>
          <a:xfrm>
            <a:off x="9601200" y="27843601"/>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Project Partners</a:t>
            </a:r>
          </a:p>
        </p:txBody>
      </p:sp>
      <p:sp>
        <p:nvSpPr>
          <p:cNvPr id="31" name="TextBox 30"/>
          <p:cNvSpPr txBox="1"/>
          <p:nvPr/>
        </p:nvSpPr>
        <p:spPr>
          <a:xfrm>
            <a:off x="914400" y="27843601"/>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Team Members</a:t>
            </a:r>
          </a:p>
        </p:txBody>
      </p:sp>
      <p:sp>
        <p:nvSpPr>
          <p:cNvPr id="32" name="Team Members"/>
          <p:cNvSpPr txBox="1">
            <a:spLocks/>
          </p:cNvSpPr>
          <p:nvPr/>
        </p:nvSpPr>
        <p:spPr>
          <a:xfrm>
            <a:off x="914400" y="4148884"/>
            <a:ext cx="25603200" cy="950976"/>
          </a:xfrm>
          <a:prstGeom prst="rect">
            <a:avLst/>
          </a:prstGeom>
        </p:spPr>
        <p:txBody>
          <a:bodyPr anchor="t"/>
          <a:lstStyle>
            <a:lvl1pPr marL="0" indent="0" algn="ctr" defTabSz="2743200" rtl="0" eaLnBrk="1" latinLnBrk="0" hangingPunct="1">
              <a:lnSpc>
                <a:spcPct val="90000"/>
              </a:lnSpc>
              <a:spcBef>
                <a:spcPts val="0"/>
              </a:spcBef>
              <a:buFont typeface="Arial" panose="020B0604020202020204" pitchFamily="34" charset="0"/>
              <a:buNone/>
              <a:defRPr sz="32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72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60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dirty="0" smtClean="0"/>
              <a:t>Tyler Rhodes (Project Lead), Mike </a:t>
            </a:r>
            <a:r>
              <a:rPr lang="en-US" dirty="0" err="1" smtClean="0"/>
              <a:t>Sclater</a:t>
            </a:r>
            <a:r>
              <a:rPr lang="en-US" dirty="0" smtClean="0"/>
              <a:t> , Amanda Flake, Allison Chappell, Maggie Jenkins, Cody Walker</a:t>
            </a:r>
          </a:p>
          <a:p>
            <a:r>
              <a:rPr lang="en-US" sz="2400" dirty="0" smtClean="0"/>
              <a:t>NASA DEVELOP National Program  </a:t>
            </a:r>
            <a:endParaRPr lang="en-US" sz="2400"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288000" y="15896965"/>
            <a:ext cx="2055882" cy="1986228"/>
          </a:xfrm>
          <a:prstGeom prst="rect">
            <a:avLst/>
          </a:prstGeom>
        </p:spPr>
      </p:pic>
      <p:pic>
        <p:nvPicPr>
          <p:cNvPr id="17" name="Pictur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694242" y="16258137"/>
            <a:ext cx="2093569" cy="1516542"/>
          </a:xfrm>
          <a:prstGeom prst="rect">
            <a:avLst/>
          </a:prstGeom>
        </p:spPr>
      </p:pic>
      <p:pic>
        <p:nvPicPr>
          <p:cNvPr id="18" name="Picture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364468" y="18697653"/>
            <a:ext cx="2147369" cy="1616492"/>
          </a:xfrm>
          <a:prstGeom prst="rect">
            <a:avLst/>
          </a:prstGeom>
        </p:spPr>
      </p:pic>
      <p:pic>
        <p:nvPicPr>
          <p:cNvPr id="19" name="Picture 1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0897743" y="18922700"/>
            <a:ext cx="2438129" cy="1368263"/>
          </a:xfrm>
          <a:prstGeom prst="rect">
            <a:avLst/>
          </a:prstGeom>
        </p:spPr>
      </p:pic>
      <p:sp>
        <p:nvSpPr>
          <p:cNvPr id="20" name="TextBox 19"/>
          <p:cNvSpPr txBox="1"/>
          <p:nvPr/>
        </p:nvSpPr>
        <p:spPr>
          <a:xfrm>
            <a:off x="20735871" y="18183124"/>
            <a:ext cx="3333857" cy="507831"/>
          </a:xfrm>
          <a:prstGeom prst="rect">
            <a:avLst/>
          </a:prstGeom>
          <a:noFill/>
        </p:spPr>
        <p:txBody>
          <a:bodyPr wrap="square" rtlCol="0">
            <a:spAutoFit/>
          </a:bodyPr>
          <a:lstStyle/>
          <a:p>
            <a:r>
              <a:rPr lang="en-US" sz="2700" dirty="0" smtClean="0"/>
              <a:t>Landsat 8 OLI</a:t>
            </a:r>
            <a:endParaRPr lang="en-US" sz="2700" dirty="0"/>
          </a:p>
        </p:txBody>
      </p:sp>
      <p:sp>
        <p:nvSpPr>
          <p:cNvPr id="33" name="TextBox 32"/>
          <p:cNvSpPr txBox="1"/>
          <p:nvPr/>
        </p:nvSpPr>
        <p:spPr>
          <a:xfrm>
            <a:off x="18379518" y="20304735"/>
            <a:ext cx="2371403" cy="507831"/>
          </a:xfrm>
          <a:prstGeom prst="rect">
            <a:avLst/>
          </a:prstGeom>
          <a:noFill/>
        </p:spPr>
        <p:txBody>
          <a:bodyPr wrap="square" rtlCol="0">
            <a:spAutoFit/>
          </a:bodyPr>
          <a:lstStyle/>
          <a:p>
            <a:r>
              <a:rPr lang="en-US" sz="2700" dirty="0" smtClean="0"/>
              <a:t>Terra</a:t>
            </a:r>
            <a:endParaRPr lang="en-US" sz="2700" dirty="0"/>
          </a:p>
        </p:txBody>
      </p:sp>
      <p:sp>
        <p:nvSpPr>
          <p:cNvPr id="34" name="TextBox 33"/>
          <p:cNvSpPr txBox="1"/>
          <p:nvPr/>
        </p:nvSpPr>
        <p:spPr>
          <a:xfrm>
            <a:off x="20765971" y="20314145"/>
            <a:ext cx="3171985" cy="507831"/>
          </a:xfrm>
          <a:prstGeom prst="rect">
            <a:avLst/>
          </a:prstGeom>
          <a:noFill/>
        </p:spPr>
        <p:txBody>
          <a:bodyPr wrap="square" rtlCol="0">
            <a:spAutoFit/>
          </a:bodyPr>
          <a:lstStyle/>
          <a:p>
            <a:r>
              <a:rPr lang="en-US" sz="2700" dirty="0" smtClean="0"/>
              <a:t>Aqua</a:t>
            </a:r>
            <a:endParaRPr lang="en-US" sz="2700" dirty="0"/>
          </a:p>
        </p:txBody>
      </p:sp>
      <p:pic>
        <p:nvPicPr>
          <p:cNvPr id="35" name="Picture 3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386074" y="9547085"/>
            <a:ext cx="4616335" cy="5535420"/>
          </a:xfrm>
          <a:prstGeom prst="rect">
            <a:avLst/>
          </a:prstGeom>
        </p:spPr>
      </p:pic>
      <p:pic>
        <p:nvPicPr>
          <p:cNvPr id="38" name="Picture 3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14399" y="28660347"/>
            <a:ext cx="2417977" cy="2666467"/>
          </a:xfrm>
          <a:prstGeom prst="rect">
            <a:avLst/>
          </a:prstGeom>
        </p:spPr>
      </p:pic>
      <p:pic>
        <p:nvPicPr>
          <p:cNvPr id="39" name="Picture 3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971914" y="28630877"/>
            <a:ext cx="2241698" cy="2695937"/>
          </a:xfrm>
          <a:prstGeom prst="rect">
            <a:avLst/>
          </a:prstGeom>
        </p:spPr>
      </p:pic>
      <p:pic>
        <p:nvPicPr>
          <p:cNvPr id="41" name="Picture 4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854505" y="28649396"/>
            <a:ext cx="2256165" cy="2677418"/>
          </a:xfrm>
          <a:prstGeom prst="rect">
            <a:avLst/>
          </a:prstGeom>
        </p:spPr>
      </p:pic>
      <p:pic>
        <p:nvPicPr>
          <p:cNvPr id="43" name="Picture 42"/>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14399" y="31908074"/>
            <a:ext cx="2417977" cy="2562719"/>
          </a:xfrm>
          <a:prstGeom prst="rect">
            <a:avLst/>
          </a:prstGeom>
        </p:spPr>
      </p:pic>
      <p:pic>
        <p:nvPicPr>
          <p:cNvPr id="44" name="Picture 43"/>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953862" y="31908075"/>
            <a:ext cx="2205625" cy="2562718"/>
          </a:xfrm>
          <a:prstGeom prst="rect">
            <a:avLst/>
          </a:prstGeom>
        </p:spPr>
      </p:pic>
      <p:pic>
        <p:nvPicPr>
          <p:cNvPr id="45" name="Picture 44"/>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854505" y="31908074"/>
            <a:ext cx="2233620" cy="2581020"/>
          </a:xfrm>
          <a:prstGeom prst="rect">
            <a:avLst/>
          </a:prstGeom>
        </p:spPr>
      </p:pic>
      <p:sp>
        <p:nvSpPr>
          <p:cNvPr id="46" name="TextBox 45"/>
          <p:cNvSpPr txBox="1"/>
          <p:nvPr/>
        </p:nvSpPr>
        <p:spPr>
          <a:xfrm>
            <a:off x="914399" y="31336910"/>
            <a:ext cx="2417977" cy="507831"/>
          </a:xfrm>
          <a:prstGeom prst="rect">
            <a:avLst/>
          </a:prstGeom>
          <a:noFill/>
        </p:spPr>
        <p:txBody>
          <a:bodyPr wrap="square" rtlCol="0">
            <a:spAutoFit/>
          </a:bodyPr>
          <a:lstStyle/>
          <a:p>
            <a:pPr algn="ctr"/>
            <a:r>
              <a:rPr lang="en-US" sz="2700" dirty="0" smtClean="0"/>
              <a:t>Tyler Rhodes</a:t>
            </a:r>
          </a:p>
        </p:txBody>
      </p:sp>
      <p:sp>
        <p:nvSpPr>
          <p:cNvPr id="57" name="TextBox 56"/>
          <p:cNvSpPr txBox="1"/>
          <p:nvPr/>
        </p:nvSpPr>
        <p:spPr>
          <a:xfrm>
            <a:off x="3971914" y="31326814"/>
            <a:ext cx="2241698" cy="507831"/>
          </a:xfrm>
          <a:prstGeom prst="rect">
            <a:avLst/>
          </a:prstGeom>
          <a:noFill/>
        </p:spPr>
        <p:txBody>
          <a:bodyPr wrap="square" rtlCol="0">
            <a:spAutoFit/>
          </a:bodyPr>
          <a:lstStyle/>
          <a:p>
            <a:pPr algn="ctr"/>
            <a:r>
              <a:rPr lang="en-US" sz="2700" dirty="0" smtClean="0"/>
              <a:t>Michael </a:t>
            </a:r>
            <a:r>
              <a:rPr lang="en-US" sz="2700" dirty="0" err="1" smtClean="0"/>
              <a:t>Sclater</a:t>
            </a:r>
            <a:endParaRPr lang="en-US" sz="2700" dirty="0"/>
          </a:p>
        </p:txBody>
      </p:sp>
      <p:sp>
        <p:nvSpPr>
          <p:cNvPr id="61" name="TextBox 60"/>
          <p:cNvSpPr txBox="1"/>
          <p:nvPr/>
        </p:nvSpPr>
        <p:spPr>
          <a:xfrm>
            <a:off x="6854505" y="31326814"/>
            <a:ext cx="2230667" cy="507831"/>
          </a:xfrm>
          <a:prstGeom prst="rect">
            <a:avLst/>
          </a:prstGeom>
          <a:noFill/>
        </p:spPr>
        <p:txBody>
          <a:bodyPr wrap="square" rtlCol="0">
            <a:spAutoFit/>
          </a:bodyPr>
          <a:lstStyle/>
          <a:p>
            <a:pPr algn="ctr"/>
            <a:r>
              <a:rPr lang="en-US" sz="2700" dirty="0" smtClean="0"/>
              <a:t>Amanda Flake</a:t>
            </a:r>
            <a:endParaRPr lang="en-US" sz="2700" dirty="0"/>
          </a:p>
        </p:txBody>
      </p:sp>
      <p:sp>
        <p:nvSpPr>
          <p:cNvPr id="63" name="TextBox 62"/>
          <p:cNvSpPr txBox="1"/>
          <p:nvPr/>
        </p:nvSpPr>
        <p:spPr>
          <a:xfrm>
            <a:off x="858525" y="34489094"/>
            <a:ext cx="2473851" cy="507831"/>
          </a:xfrm>
          <a:prstGeom prst="rect">
            <a:avLst/>
          </a:prstGeom>
          <a:noFill/>
        </p:spPr>
        <p:txBody>
          <a:bodyPr wrap="square" rtlCol="0">
            <a:spAutoFit/>
          </a:bodyPr>
          <a:lstStyle/>
          <a:p>
            <a:pPr algn="ctr"/>
            <a:r>
              <a:rPr lang="en-US" sz="2700" dirty="0" smtClean="0"/>
              <a:t>Allison Chappell</a:t>
            </a:r>
            <a:endParaRPr lang="en-US" sz="2700" dirty="0"/>
          </a:p>
        </p:txBody>
      </p:sp>
      <p:sp>
        <p:nvSpPr>
          <p:cNvPr id="67" name="TextBox 66"/>
          <p:cNvSpPr txBox="1"/>
          <p:nvPr/>
        </p:nvSpPr>
        <p:spPr>
          <a:xfrm>
            <a:off x="3849206" y="34470793"/>
            <a:ext cx="2364406" cy="507831"/>
          </a:xfrm>
          <a:prstGeom prst="rect">
            <a:avLst/>
          </a:prstGeom>
          <a:noFill/>
        </p:spPr>
        <p:txBody>
          <a:bodyPr wrap="square" rtlCol="0">
            <a:spAutoFit/>
          </a:bodyPr>
          <a:lstStyle/>
          <a:p>
            <a:pPr algn="ctr"/>
            <a:r>
              <a:rPr lang="en-US" sz="2700" dirty="0" smtClean="0"/>
              <a:t>Maggie Jenkins</a:t>
            </a:r>
            <a:endParaRPr lang="en-US" sz="2700" dirty="0"/>
          </a:p>
        </p:txBody>
      </p:sp>
      <p:sp>
        <p:nvSpPr>
          <p:cNvPr id="70" name="TextBox 69"/>
          <p:cNvSpPr txBox="1"/>
          <p:nvPr/>
        </p:nvSpPr>
        <p:spPr>
          <a:xfrm>
            <a:off x="6854505" y="34489094"/>
            <a:ext cx="2230667" cy="507831"/>
          </a:xfrm>
          <a:prstGeom prst="rect">
            <a:avLst/>
          </a:prstGeom>
          <a:noFill/>
        </p:spPr>
        <p:txBody>
          <a:bodyPr wrap="square" rtlCol="0">
            <a:spAutoFit/>
          </a:bodyPr>
          <a:lstStyle/>
          <a:p>
            <a:pPr algn="ctr"/>
            <a:r>
              <a:rPr lang="en-US" sz="2700" dirty="0" smtClean="0"/>
              <a:t>Cody Walker</a:t>
            </a:r>
            <a:endParaRPr lang="en-US" sz="2700" dirty="0"/>
          </a:p>
        </p:txBody>
      </p:sp>
      <p:graphicFrame>
        <p:nvGraphicFramePr>
          <p:cNvPr id="36" name="Diagram 35"/>
          <p:cNvGraphicFramePr/>
          <p:nvPr>
            <p:extLst>
              <p:ext uri="{D42A27DB-BD31-4B8C-83A1-F6EECF244321}">
                <p14:modId xmlns:p14="http://schemas.microsoft.com/office/powerpoint/2010/main" val="389083881"/>
              </p:ext>
            </p:extLst>
          </p:nvPr>
        </p:nvGraphicFramePr>
        <p:xfrm>
          <a:off x="914399" y="13386907"/>
          <a:ext cx="17064162" cy="7443597"/>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
        <p:nvSpPr>
          <p:cNvPr id="59" name="Rounded Rectangle 58"/>
          <p:cNvSpPr/>
          <p:nvPr/>
        </p:nvSpPr>
        <p:spPr>
          <a:xfrm>
            <a:off x="2864778" y="13403549"/>
            <a:ext cx="2566736" cy="1695598"/>
          </a:xfrm>
          <a:prstGeom prst="round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dirty="0" smtClean="0">
                <a:solidFill>
                  <a:schemeClr val="accent1"/>
                </a:solidFill>
              </a:rPr>
              <a:t>NLCD</a:t>
            </a:r>
            <a:endParaRPr lang="en-US" sz="2700" dirty="0">
              <a:solidFill>
                <a:schemeClr val="accent1"/>
              </a:solidFill>
            </a:endParaRPr>
          </a:p>
        </p:txBody>
      </p:sp>
      <p:sp>
        <p:nvSpPr>
          <p:cNvPr id="111" name="Rounded Rectangle 110"/>
          <p:cNvSpPr/>
          <p:nvPr/>
        </p:nvSpPr>
        <p:spPr>
          <a:xfrm>
            <a:off x="5740953" y="13403549"/>
            <a:ext cx="2566736" cy="1695598"/>
          </a:xfrm>
          <a:prstGeom prst="round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dirty="0" smtClean="0">
                <a:solidFill>
                  <a:schemeClr val="accent1"/>
                </a:solidFill>
              </a:rPr>
              <a:t>Landsat</a:t>
            </a:r>
          </a:p>
        </p:txBody>
      </p:sp>
      <p:sp>
        <p:nvSpPr>
          <p:cNvPr id="112" name="Rounded Rectangle 111"/>
          <p:cNvSpPr/>
          <p:nvPr/>
        </p:nvSpPr>
        <p:spPr>
          <a:xfrm>
            <a:off x="8617128" y="13403549"/>
            <a:ext cx="2566736" cy="1695598"/>
          </a:xfrm>
          <a:prstGeom prst="round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dirty="0" smtClean="0">
                <a:solidFill>
                  <a:schemeClr val="accent1"/>
                </a:solidFill>
              </a:rPr>
              <a:t> Aster</a:t>
            </a:r>
          </a:p>
        </p:txBody>
      </p:sp>
      <p:sp>
        <p:nvSpPr>
          <p:cNvPr id="113" name="Rounded Rectangle 112"/>
          <p:cNvSpPr/>
          <p:nvPr/>
        </p:nvSpPr>
        <p:spPr>
          <a:xfrm>
            <a:off x="11493303" y="13403549"/>
            <a:ext cx="2566736" cy="1695598"/>
          </a:xfrm>
          <a:prstGeom prst="round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dirty="0" smtClean="0">
                <a:solidFill>
                  <a:schemeClr val="accent1"/>
                </a:solidFill>
              </a:rPr>
              <a:t>Prism</a:t>
            </a:r>
          </a:p>
        </p:txBody>
      </p:sp>
      <p:sp>
        <p:nvSpPr>
          <p:cNvPr id="115" name="Rounded Rectangle 114"/>
          <p:cNvSpPr/>
          <p:nvPr/>
        </p:nvSpPr>
        <p:spPr>
          <a:xfrm>
            <a:off x="2864778" y="15766075"/>
            <a:ext cx="5442910" cy="1695598"/>
          </a:xfrm>
          <a:prstGeom prst="round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dirty="0" smtClean="0">
                <a:solidFill>
                  <a:schemeClr val="accent1"/>
                </a:solidFill>
              </a:rPr>
              <a:t>Used ERDAS Imagine with Landsat images to create vegetation phenology</a:t>
            </a:r>
            <a:endParaRPr lang="en-US" sz="2700" dirty="0">
              <a:solidFill>
                <a:schemeClr val="accent1"/>
              </a:solidFill>
            </a:endParaRPr>
          </a:p>
        </p:txBody>
      </p:sp>
      <p:sp>
        <p:nvSpPr>
          <p:cNvPr id="116" name="Rounded Rectangle 115"/>
          <p:cNvSpPr/>
          <p:nvPr/>
        </p:nvSpPr>
        <p:spPr>
          <a:xfrm>
            <a:off x="8617127" y="15772711"/>
            <a:ext cx="5442911" cy="1695598"/>
          </a:xfrm>
          <a:prstGeom prst="round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dirty="0" smtClean="0">
                <a:solidFill>
                  <a:schemeClr val="accent1"/>
                </a:solidFill>
              </a:rPr>
              <a:t>Created DEM/slope using ArcGIS </a:t>
            </a:r>
            <a:endParaRPr lang="en-US" sz="2700" dirty="0">
              <a:solidFill>
                <a:schemeClr val="accent1"/>
              </a:solidFill>
            </a:endParaRPr>
          </a:p>
        </p:txBody>
      </p:sp>
      <p:sp>
        <p:nvSpPr>
          <p:cNvPr id="120" name="Rounded Rectangle 119"/>
          <p:cNvSpPr/>
          <p:nvPr/>
        </p:nvSpPr>
        <p:spPr>
          <a:xfrm>
            <a:off x="2864778" y="18245110"/>
            <a:ext cx="11195260" cy="1695598"/>
          </a:xfrm>
          <a:prstGeom prst="round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dirty="0" smtClean="0">
                <a:solidFill>
                  <a:schemeClr val="accent1"/>
                </a:solidFill>
              </a:rPr>
              <a:t> Added NLCD, Vegetation phenology, climate data, DEM/slope, MODIS snow data and clipped to study area for the final mule deer corridor map.</a:t>
            </a:r>
            <a:endParaRPr lang="en-US" sz="2700" dirty="0">
              <a:solidFill>
                <a:schemeClr val="accent1"/>
              </a:solidFill>
            </a:endParaRPr>
          </a:p>
        </p:txBody>
      </p:sp>
    </p:spTree>
    <p:extLst>
      <p:ext uri="{BB962C8B-B14F-4D97-AF65-F5344CB8AC3E}">
        <p14:creationId xmlns:p14="http://schemas.microsoft.com/office/powerpoint/2010/main" val="567650982"/>
      </p:ext>
    </p:extLst>
  </p:cSld>
  <p:clrMapOvr>
    <a:masterClrMapping/>
  </p:clrMapOvr>
</p:sld>
</file>

<file path=ppt/theme/theme1.xml><?xml version="1.0" encoding="utf-8"?>
<a:theme xmlns:a="http://schemas.openxmlformats.org/drawingml/2006/main" name="Office Theme">
  <a:themeElements>
    <a:clrScheme name="Eco Forecasting 15">
      <a:dk1>
        <a:srgbClr val="767171"/>
      </a:dk1>
      <a:lt1>
        <a:srgbClr val="FFFFFF"/>
      </a:lt1>
      <a:dk2>
        <a:srgbClr val="767171"/>
      </a:dk2>
      <a:lt2>
        <a:srgbClr val="FFFFFF"/>
      </a:lt2>
      <a:accent1>
        <a:srgbClr val="2E8652"/>
      </a:accent1>
      <a:accent2>
        <a:srgbClr val="44757B"/>
      </a:accent2>
      <a:accent3>
        <a:srgbClr val="56619C"/>
      </a:accent3>
      <a:accent4>
        <a:srgbClr val="E2C16E"/>
      </a:accent4>
      <a:accent5>
        <a:srgbClr val="CB8954"/>
      </a:accent5>
      <a:accent6>
        <a:srgbClr val="BB5740"/>
      </a:accent6>
      <a:hlink>
        <a:srgbClr val="2E8652"/>
      </a:hlink>
      <a:folHlink>
        <a:srgbClr val="2E8652"/>
      </a:folHlink>
    </a:clrScheme>
    <a:fontScheme name="DEVELOP_poster">
      <a:majorFont>
        <a:latin typeface="Century Gothic"/>
        <a:ea typeface=""/>
        <a:cs typeface=""/>
      </a:majorFont>
      <a:minorFont>
        <a:latin typeface="Garamond"/>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1952</TotalTime>
  <Words>294</Words>
  <Application>Microsoft Office PowerPoint</Application>
  <PresentationFormat>Custom</PresentationFormat>
  <Paragraphs>63</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Century Gothic</vt:lpstr>
      <vt:lpstr>Garamond</vt:lpstr>
      <vt:lpstr>Questrial</vt:lpstr>
      <vt:lpstr>Webdings</vt:lpstr>
      <vt:lpstr>Office Theme</vt:lpstr>
      <vt:lpstr>PowerPoint Presentation</vt:lpstr>
    </vt:vector>
  </TitlesOfParts>
  <Company>HPES ACES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McKeel, Christopher A. (LARC-E3)[SSAI DEVELOP]</dc:creator>
  <cp:lastModifiedBy>Adams, Emily C. (LARC-E3)[SSAI DEVELOP]</cp:lastModifiedBy>
  <cp:revision>117</cp:revision>
  <dcterms:created xsi:type="dcterms:W3CDTF">2015-06-02T14:58:58Z</dcterms:created>
  <dcterms:modified xsi:type="dcterms:W3CDTF">2016-02-23T16:48:31Z</dcterms:modified>
</cp:coreProperties>
</file>