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Webdings" panose="05030102010509060703" pitchFamily="18" charset="2"/>
      <p:regular r:id="rId5"/>
    </p:embeddedFont>
    <p:embeddedFont>
      <p:font typeface="Garamond" panose="02020404030301010803" pitchFamily="18" charset="0"/>
      <p:regular r:id="rId6"/>
      <p:bold r:id="rId7"/>
      <p:italic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365451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69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3600" b="1" i="0" u="none" strike="noStrike" cap="none" dirty="0">
              <a:solidFill>
                <a:schemeClr val="dk1"/>
              </a:solidFill>
              <a:latin typeface="Questrial"/>
              <a:ea typeface="Questrial"/>
              <a:cs typeface="Questrial"/>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Enhancing extreme heat intervention and preparedness activities in Maricopa, Co. Arizona with NASA Earth observations</a:t>
            </a:r>
          </a:p>
          <a:p>
            <a:pPr marL="0" marR="0" lvl="0" indent="0" algn="ctr" rtl="0">
              <a:lnSpc>
                <a:spcPct val="90000"/>
              </a:lnSpc>
              <a:spcBef>
                <a:spcPts val="0"/>
              </a:spcBef>
              <a:buClr>
                <a:schemeClr val="dk1"/>
              </a:buClr>
              <a:buSzPct val="25000"/>
              <a:buFont typeface="Arial"/>
              <a:buNone/>
            </a:pPr>
            <a:r>
              <a:rPr lang="en-US" dirty="0"/>
              <a:t>  </a:t>
            </a:r>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Arizona Health and Air Quality II</a:t>
            </a:r>
          </a:p>
        </p:txBody>
      </p:sp>
      <p:sp>
        <p:nvSpPr>
          <p:cNvPr id="22" name="Shape 22"/>
          <p:cNvSpPr txBox="1"/>
          <p:nvPr/>
        </p:nvSpPr>
        <p:spPr>
          <a:xfrm>
            <a:off x="9144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Century Gothic" panose="020B0502020202020204" pitchFamily="34" charset="0"/>
                <a:ea typeface="Garamond"/>
                <a:cs typeface="Garamond"/>
                <a:sym typeface="Garamond"/>
              </a:rPr>
              <a:t>Daniel </a:t>
            </a:r>
            <a:r>
              <a:rPr lang="en-US" sz="2700" dirty="0" err="1">
                <a:solidFill>
                  <a:schemeClr val="dk1"/>
                </a:solidFill>
                <a:latin typeface="Century Gothic" panose="020B0502020202020204" pitchFamily="34" charset="0"/>
                <a:ea typeface="Garamond"/>
                <a:cs typeface="Garamond"/>
                <a:sym typeface="Garamond"/>
              </a:rPr>
              <a:t>Finnell</a:t>
            </a:r>
            <a:r>
              <a:rPr lang="en-US" sz="2700" dirty="0">
                <a:solidFill>
                  <a:schemeClr val="dk1"/>
                </a:solidFill>
                <a:latin typeface="Century Gothic" panose="020B0502020202020204" pitchFamily="34" charset="0"/>
                <a:ea typeface="Garamond"/>
                <a:cs typeface="Garamond"/>
                <a:sym typeface="Garamond"/>
              </a:rPr>
              <a:t> (Project lead), Teresa Fenn, Ashley Brodie, Richard Muench </a:t>
            </a:r>
          </a:p>
        </p:txBody>
      </p:sp>
      <p:sp>
        <p:nvSpPr>
          <p:cNvPr id="23" name="Shape 23"/>
          <p:cNvSpPr txBox="1"/>
          <p:nvPr/>
        </p:nvSpPr>
        <p:spPr>
          <a:xfrm>
            <a:off x="9601200" y="28630478"/>
            <a:ext cx="8229600" cy="5760720"/>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Arizona Department of Health Services (ADHS)</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Phoenix Heat Relief Network</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National Weather Service Phoenix Forecast Office</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Environmental Remote Sensing and Informatics Lab (ERSL) at Arizona State University</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Center for Policy Informatics (CPI) at Arizona State University</a:t>
            </a:r>
          </a:p>
        </p:txBody>
      </p:sp>
      <p:sp>
        <p:nvSpPr>
          <p:cNvPr id="24" name="Shape 24"/>
          <p:cNvSpPr txBox="1"/>
          <p:nvPr/>
        </p:nvSpPr>
        <p:spPr>
          <a:xfrm>
            <a:off x="182880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like to thank the Arizona Health &amp; Air Quality Term 1 team: including Amy Stuyvesant, </a:t>
            </a:r>
            <a:r>
              <a:rPr lang="en-US" sz="2400" dirty="0" err="1">
                <a:solidFill>
                  <a:schemeClr val="dk1"/>
                </a:solidFill>
                <a:latin typeface="Century Gothic" panose="020B0502020202020204" pitchFamily="34" charset="0"/>
                <a:ea typeface="Garamond"/>
                <a:cs typeface="Garamond"/>
                <a:sym typeface="Garamond"/>
              </a:rPr>
              <a:t>Geordi</a:t>
            </a:r>
            <a:r>
              <a:rPr lang="en-US" sz="2400" dirty="0">
                <a:solidFill>
                  <a:schemeClr val="dk1"/>
                </a:solidFill>
                <a:latin typeface="Century Gothic" panose="020B0502020202020204" pitchFamily="34" charset="0"/>
                <a:ea typeface="Garamond"/>
                <a:cs typeface="Garamond"/>
                <a:sym typeface="Garamond"/>
              </a:rPr>
              <a:t> </a:t>
            </a:r>
            <a:r>
              <a:rPr lang="en-US" sz="2400" dirty="0" err="1">
                <a:solidFill>
                  <a:schemeClr val="dk1"/>
                </a:solidFill>
                <a:latin typeface="Century Gothic" panose="020B0502020202020204" pitchFamily="34" charset="0"/>
                <a:ea typeface="Garamond"/>
                <a:cs typeface="Garamond"/>
                <a:sym typeface="Garamond"/>
              </a:rPr>
              <a:t>Alm</a:t>
            </a:r>
            <a:r>
              <a:rPr lang="en-US" sz="2400" dirty="0">
                <a:solidFill>
                  <a:schemeClr val="dk1"/>
                </a:solidFill>
                <a:latin typeface="Century Gothic" panose="020B0502020202020204" pitchFamily="34" charset="0"/>
                <a:ea typeface="Garamond"/>
                <a:cs typeface="Garamond"/>
                <a:sym typeface="Garamond"/>
              </a:rPr>
              <a:t>, Rocky Garcia, Emma </a:t>
            </a:r>
            <a:r>
              <a:rPr lang="en-US" sz="2400" dirty="0" err="1">
                <a:solidFill>
                  <a:schemeClr val="dk1"/>
                </a:solidFill>
                <a:latin typeface="Century Gothic" panose="020B0502020202020204" pitchFamily="34" charset="0"/>
                <a:ea typeface="Garamond"/>
                <a:cs typeface="Garamond"/>
                <a:sym typeface="Garamond"/>
              </a:rPr>
              <a:t>Baghel</a:t>
            </a:r>
            <a:r>
              <a:rPr lang="en-US" sz="2400" dirty="0">
                <a:solidFill>
                  <a:schemeClr val="dk1"/>
                </a:solidFill>
                <a:latin typeface="Century Gothic" panose="020B0502020202020204" pitchFamily="34" charset="0"/>
                <a:ea typeface="Garamond"/>
                <a:cs typeface="Garamond"/>
                <a:sym typeface="Garamond"/>
              </a:rPr>
              <a:t>, April </a:t>
            </a:r>
            <a:r>
              <a:rPr lang="en-US" sz="2400" dirty="0" err="1">
                <a:solidFill>
                  <a:schemeClr val="dk1"/>
                </a:solidFill>
                <a:latin typeface="Century Gothic" panose="020B0502020202020204" pitchFamily="34" charset="0"/>
                <a:ea typeface="Garamond"/>
                <a:cs typeface="Garamond"/>
                <a:sym typeface="Garamond"/>
              </a:rPr>
              <a:t>Rascon</a:t>
            </a:r>
            <a:r>
              <a:rPr lang="en-US" sz="2400" dirty="0">
                <a:solidFill>
                  <a:schemeClr val="dk1"/>
                </a:solidFill>
                <a:latin typeface="Century Gothic" panose="020B0502020202020204" pitchFamily="34" charset="0"/>
                <a:ea typeface="Garamond"/>
                <a:cs typeface="Garamond"/>
                <a:sym typeface="Garamond"/>
              </a:rPr>
              <a:t>, Bernardo </a:t>
            </a:r>
            <a:r>
              <a:rPr lang="en-US" sz="2400" dirty="0" err="1">
                <a:solidFill>
                  <a:schemeClr val="dk1"/>
                </a:solidFill>
                <a:latin typeface="Century Gothic" panose="020B0502020202020204" pitchFamily="34" charset="0"/>
                <a:ea typeface="Garamond"/>
                <a:cs typeface="Garamond"/>
                <a:sym typeface="Garamond"/>
              </a:rPr>
              <a:t>Gracia</a:t>
            </a:r>
            <a:r>
              <a:rPr lang="en-US" sz="2400" dirty="0">
                <a:solidFill>
                  <a:schemeClr val="dk1"/>
                </a:solidFill>
                <a:latin typeface="Century Gothic" panose="020B0502020202020204" pitchFamily="34" charset="0"/>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also like to thank Brian and Matt Tisdale from the ASDC for assisting us with </a:t>
            </a:r>
            <a:r>
              <a:rPr lang="en-US" sz="2400" dirty="0" err="1">
                <a:solidFill>
                  <a:schemeClr val="dk1"/>
                </a:solidFill>
                <a:latin typeface="Century Gothic" panose="020B0502020202020204" pitchFamily="34" charset="0"/>
                <a:ea typeface="Garamond"/>
                <a:cs typeface="Garamond"/>
                <a:sym typeface="Garamond"/>
              </a:rPr>
              <a:t>OPeNDAP</a:t>
            </a:r>
            <a:r>
              <a:rPr lang="en-US" sz="2400" dirty="0">
                <a:solidFill>
                  <a:schemeClr val="dk1"/>
                </a:solidFill>
                <a:latin typeface="Century Gothic" panose="020B0502020202020204" pitchFamily="34" charset="0"/>
                <a:ea typeface="Garamond"/>
                <a:cs typeface="Garamond"/>
                <a:sym typeface="Garamond"/>
              </a:rPr>
              <a:t>.</a:t>
            </a:r>
          </a:p>
        </p:txBody>
      </p:sp>
      <p:sp>
        <p:nvSpPr>
          <p:cNvPr id="25" name="Shape 25"/>
          <p:cNvSpPr txBox="1"/>
          <p:nvPr/>
        </p:nvSpPr>
        <p:spPr>
          <a:xfrm>
            <a:off x="914400" y="21547304"/>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Use images.</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No bullets.</a:t>
            </a:r>
          </a:p>
        </p:txBody>
      </p:sp>
      <p:sp>
        <p:nvSpPr>
          <p:cNvPr id="26" name="Shape 26"/>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100000"/>
              <a:buFont typeface="Webdings" panose="05030102010509060703" pitchFamily="18" charset="2"/>
              <a:buChar char=""/>
            </a:pPr>
            <a:r>
              <a:rPr lang="en-US" sz="2700" b="0" i="0" u="none" strike="noStrike" cap="none" dirty="0">
                <a:solidFill>
                  <a:schemeClr val="dk1"/>
                </a:solidFill>
                <a:latin typeface="Century Gothic" panose="020B0502020202020204" pitchFamily="34" charset="0"/>
                <a:ea typeface="Garamond"/>
                <a:cs typeface="Garamond"/>
                <a:sym typeface="Garamond"/>
              </a:rPr>
              <a:t>Use bullets.</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b="0" i="0" u="none" strike="noStrike" cap="none" dirty="0">
                <a:solidFill>
                  <a:schemeClr val="dk1"/>
                </a:solidFill>
                <a:latin typeface="Century Gothic" panose="020B0502020202020204" pitchFamily="34" charset="0"/>
                <a:ea typeface="Garamond"/>
                <a:cs typeface="Garamond"/>
                <a:sym typeface="Garamond"/>
              </a:rPr>
              <a:t>Use complete sentences with periods.</a:t>
            </a:r>
          </a:p>
        </p:txBody>
      </p:sp>
      <p:sp>
        <p:nvSpPr>
          <p:cNvPr id="27" name="Shape 27"/>
          <p:cNvSpPr txBox="1"/>
          <p:nvPr/>
        </p:nvSpPr>
        <p:spPr>
          <a:xfrm>
            <a:off x="18576424" y="15725774"/>
            <a:ext cx="2734078" cy="487799"/>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800" dirty="0">
                <a:solidFill>
                  <a:schemeClr val="dk1"/>
                </a:solidFill>
                <a:latin typeface="Century Gothic" panose="020B0502020202020204" pitchFamily="34" charset="0"/>
                <a:ea typeface="Garamond"/>
                <a:cs typeface="Garamond"/>
                <a:sym typeface="Garamond"/>
              </a:rPr>
              <a:t>Aqua MODIS</a:t>
            </a:r>
            <a:r>
              <a:rPr lang="en-US" sz="1800" dirty="0">
                <a:solidFill>
                  <a:schemeClr val="dk1"/>
                </a:solidFill>
                <a:latin typeface="Century Gothic" panose="020B0502020202020204" pitchFamily="34" charset="0"/>
                <a:ea typeface="Garamond"/>
                <a:cs typeface="Garamond"/>
                <a:sym typeface="Garamond"/>
              </a:rPr>
              <a:t> </a:t>
            </a:r>
          </a:p>
          <a:p>
            <a:pPr lvl="0" rtl="0">
              <a:spcBef>
                <a:spcPts val="0"/>
              </a:spcBef>
              <a:buClr>
                <a:srgbClr val="000000"/>
              </a:buClr>
              <a:buFont typeface="Arial"/>
              <a:buNone/>
            </a:pPr>
            <a:endParaRPr sz="1800" dirty="0">
              <a:solidFill>
                <a:schemeClr val="dk1"/>
              </a:solidFill>
              <a:latin typeface="Garamond"/>
              <a:ea typeface="Garamond"/>
              <a:cs typeface="Garamond"/>
              <a:sym typeface="Garamond"/>
            </a:endParaRPr>
          </a:p>
          <a:p>
            <a:pPr lvl="0" rtl="0">
              <a:spcBef>
                <a:spcPts val="0"/>
              </a:spcBef>
              <a:buClr>
                <a:srgbClr val="000000"/>
              </a:buClr>
              <a:buFont typeface="Arial"/>
              <a:buNone/>
            </a:pPr>
            <a:endParaRPr sz="1800" dirty="0">
              <a:latin typeface="Questrial"/>
              <a:ea typeface="Questrial"/>
              <a:cs typeface="Questrial"/>
              <a:sym typeface="Questrial"/>
            </a:endParaRP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sp>
        <p:nvSpPr>
          <p:cNvPr id="28" name="Shape 28"/>
          <p:cNvSpPr txBox="1"/>
          <p:nvPr/>
        </p:nvSpPr>
        <p:spPr>
          <a:xfrm>
            <a:off x="914400" y="6243410"/>
            <a:ext cx="45818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Keep this blank for now.</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Body text point size should be at least 24.</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Feel free to rename, move, and resize sections as needed.</a:t>
            </a: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sp>
        <p:nvSpPr>
          <p:cNvPr id="29" name="Shape 29"/>
          <p:cNvSpPr txBox="1"/>
          <p:nvPr/>
        </p:nvSpPr>
        <p:spPr>
          <a:xfrm>
            <a:off x="18287999" y="6294981"/>
            <a:ext cx="8229600" cy="2819999"/>
          </a:xfrm>
          <a:prstGeom prst="rect">
            <a:avLst/>
          </a:prstGeom>
          <a:noFill/>
          <a:ln>
            <a:noFill/>
          </a:ln>
        </p:spPr>
        <p:txBody>
          <a:bodyPr lIns="91425" tIns="45700" rIns="91425" bIns="45700" anchor="t" anchorCtr="0">
            <a:noAutofit/>
          </a:bodyPr>
          <a:lstStyle/>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3600" b="1" dirty="0">
                <a:solidFill>
                  <a:schemeClr val="accent1"/>
                </a:solidFill>
                <a:latin typeface="Century Gothic" panose="020B0502020202020204" pitchFamily="34" charset="0"/>
              </a:rPr>
              <a:t>Automate</a:t>
            </a:r>
            <a:r>
              <a:rPr lang="en-US" sz="3600" dirty="0">
                <a:solidFill>
                  <a:schemeClr val="accent1"/>
                </a:solidFill>
                <a:latin typeface="Century Gothic" panose="020B0502020202020204" pitchFamily="34" charset="0"/>
              </a:rPr>
              <a:t> </a:t>
            </a:r>
            <a:r>
              <a:rPr lang="en-US" sz="3600" dirty="0">
                <a:solidFill>
                  <a:schemeClr val="dk1"/>
                </a:solidFill>
                <a:latin typeface="Century Gothic" panose="020B0502020202020204" pitchFamily="34" charset="0"/>
              </a:rPr>
              <a:t>the creation of heat vulnerability maps in Maricopa County, AZ</a:t>
            </a:r>
          </a:p>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3600" b="1" dirty="0">
                <a:solidFill>
                  <a:schemeClr val="accent1"/>
                </a:solidFill>
                <a:latin typeface="Century Gothic" panose="020B0502020202020204" pitchFamily="34" charset="0"/>
              </a:rPr>
              <a:t>Create </a:t>
            </a:r>
            <a:r>
              <a:rPr lang="en-US" sz="3600" dirty="0">
                <a:solidFill>
                  <a:schemeClr val="dk1"/>
                </a:solidFill>
                <a:latin typeface="Century Gothic" panose="020B0502020202020204" pitchFamily="34" charset="0"/>
              </a:rPr>
              <a:t>a tool to monitor heat severity</a:t>
            </a:r>
          </a:p>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3600" b="1" dirty="0">
                <a:solidFill>
                  <a:schemeClr val="accent1"/>
                </a:solidFill>
                <a:latin typeface="Century Gothic" panose="020B0502020202020204" pitchFamily="34" charset="0"/>
              </a:rPr>
              <a:t>Connect</a:t>
            </a:r>
            <a:r>
              <a:rPr lang="en-US" sz="3600" dirty="0">
                <a:solidFill>
                  <a:schemeClr val="dk1"/>
                </a:solidFill>
                <a:latin typeface="Century Gothic" panose="020B0502020202020204" pitchFamily="34" charset="0"/>
              </a:rPr>
              <a:t> to </a:t>
            </a:r>
            <a:r>
              <a:rPr lang="en-US" sz="3600" dirty="0" err="1">
                <a:solidFill>
                  <a:schemeClr val="dk1"/>
                </a:solidFill>
                <a:latin typeface="Century Gothic" panose="020B0502020202020204" pitchFamily="34" charset="0"/>
              </a:rPr>
              <a:t>OPeNDAP</a:t>
            </a:r>
            <a:r>
              <a:rPr lang="en-US" sz="3600" dirty="0">
                <a:solidFill>
                  <a:schemeClr val="dk1"/>
                </a:solidFill>
                <a:latin typeface="Century Gothic" panose="020B0502020202020204" pitchFamily="34" charset="0"/>
              </a:rPr>
              <a:t> for access to near real-time data</a:t>
            </a:r>
          </a:p>
        </p:txBody>
      </p:sp>
      <p:sp>
        <p:nvSpPr>
          <p:cNvPr id="30" name="Shape 30"/>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sp>
        <p:nvSpPr>
          <p:cNvPr id="31" name="Shape 31"/>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sp>
        <p:nvSpPr>
          <p:cNvPr id="32" name="Shape 32"/>
          <p:cNvSpPr txBox="1"/>
          <p:nvPr/>
        </p:nvSpPr>
        <p:spPr>
          <a:xfrm>
            <a:off x="914400" y="12517639"/>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3" name="Shape 33"/>
          <p:cNvSpPr txBox="1"/>
          <p:nvPr/>
        </p:nvSpPr>
        <p:spPr>
          <a:xfrm>
            <a:off x="9144000" y="550498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Area </a:t>
            </a:r>
            <a:r>
              <a:rPr lang="en-US" sz="1800" dirty="0">
                <a:latin typeface="Century Gothic" panose="020B0502020202020204" pitchFamily="34" charset="0"/>
                <a:ea typeface="Questrial"/>
                <a:cs typeface="Questrial"/>
                <a:sym typeface="Questrial"/>
              </a:rPr>
              <a:t>Temporary map, Will be made editable </a:t>
            </a:r>
          </a:p>
        </p:txBody>
      </p:sp>
      <p:sp>
        <p:nvSpPr>
          <p:cNvPr id="34" name="Shape 34"/>
          <p:cNvSpPr txBox="1"/>
          <p:nvPr/>
        </p:nvSpPr>
        <p:spPr>
          <a:xfrm>
            <a:off x="17373600" y="1320990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Earth</a:t>
            </a:r>
            <a:r>
              <a:rPr lang="en-US" sz="4400" b="1" dirty="0">
                <a:solidFill>
                  <a:schemeClr val="accent1"/>
                </a:solidFill>
                <a:latin typeface="Centurty gothic"/>
                <a:ea typeface="Questrial"/>
                <a:cs typeface="Questrial"/>
                <a:sym typeface="Questrial"/>
              </a:rPr>
              <a:t> </a:t>
            </a:r>
            <a:r>
              <a:rPr lang="en-US" sz="4400" b="1" dirty="0">
                <a:solidFill>
                  <a:schemeClr val="accent1"/>
                </a:solidFill>
                <a:latin typeface="Century Gothic" panose="020B0502020202020204" pitchFamily="34" charset="0"/>
                <a:ea typeface="Questrial"/>
                <a:cs typeface="Questrial"/>
                <a:sym typeface="Questrial"/>
              </a:rPr>
              <a:t>Observations</a:t>
            </a:r>
          </a:p>
        </p:txBody>
      </p:sp>
      <p:sp>
        <p:nvSpPr>
          <p:cNvPr id="35" name="Shape 35"/>
          <p:cNvSpPr txBox="1"/>
          <p:nvPr/>
        </p:nvSpPr>
        <p:spPr>
          <a:xfrm>
            <a:off x="770000" y="20836175"/>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6" name="Shape 36"/>
          <p:cNvSpPr txBox="1"/>
          <p:nvPr/>
        </p:nvSpPr>
        <p:spPr>
          <a:xfrm>
            <a:off x="18288000" y="20824782"/>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37" name="Shape 37"/>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38" name="Shape 38"/>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smtClean="0">
                <a:solidFill>
                  <a:schemeClr val="accent1"/>
                </a:solidFill>
                <a:latin typeface="Century Gothic" panose="020B0502020202020204" pitchFamily="34" charset="0"/>
                <a:ea typeface="Questrial"/>
                <a:cs typeface="Questrial"/>
                <a:sym typeface="Questrial"/>
              </a:rPr>
              <a:t>Project Partners</a:t>
            </a:r>
            <a:endParaRPr lang="en-US" sz="4400" b="1" dirty="0">
              <a:solidFill>
                <a:schemeClr val="accent1"/>
              </a:solidFill>
              <a:latin typeface="Century Gothic" panose="020B0502020202020204" pitchFamily="34" charset="0"/>
              <a:ea typeface="Questrial"/>
              <a:cs typeface="Questrial"/>
              <a:sym typeface="Questrial"/>
            </a:endParaRPr>
          </a:p>
        </p:txBody>
      </p:sp>
      <p:sp>
        <p:nvSpPr>
          <p:cNvPr id="39" name="Shape 39"/>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smtClean="0">
                <a:solidFill>
                  <a:schemeClr val="accent1"/>
                </a:solidFill>
                <a:latin typeface="Century Gothic" panose="020B0502020202020204" pitchFamily="34" charset="0"/>
                <a:ea typeface="Questrial"/>
                <a:cs typeface="Questrial"/>
                <a:sym typeface="Questrial"/>
              </a:rPr>
              <a:t>Team Members</a:t>
            </a:r>
            <a:endParaRPr lang="en-US" sz="4400" b="1" dirty="0">
              <a:solidFill>
                <a:schemeClr val="accent1"/>
              </a:solidFill>
              <a:latin typeface="Century Gothic" panose="020B0502020202020204" pitchFamily="34" charset="0"/>
              <a:ea typeface="Questrial"/>
              <a:cs typeface="Questrial"/>
              <a:sym typeface="Questrial"/>
            </a:endParaRPr>
          </a:p>
        </p:txBody>
      </p:sp>
      <p:sp>
        <p:nvSpPr>
          <p:cNvPr id="40" name="Shape 40"/>
          <p:cNvSpPr txBox="1"/>
          <p:nvPr/>
        </p:nvSpPr>
        <p:spPr>
          <a:xfrm>
            <a:off x="914400" y="4186849"/>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dirty="0">
                <a:solidFill>
                  <a:schemeClr val="dk1"/>
                </a:solidFill>
                <a:latin typeface="Century Gothic" panose="020B0502020202020204" pitchFamily="34" charset="0"/>
                <a:ea typeface="Garamond"/>
                <a:cs typeface="Garamond"/>
                <a:sym typeface="Garamond"/>
              </a:rPr>
              <a:t>Daniel </a:t>
            </a:r>
            <a:r>
              <a:rPr lang="en-US" sz="3200" dirty="0" err="1">
                <a:solidFill>
                  <a:schemeClr val="dk1"/>
                </a:solidFill>
                <a:latin typeface="Century Gothic" panose="020B0502020202020204" pitchFamily="34" charset="0"/>
                <a:ea typeface="Garamond"/>
                <a:cs typeface="Garamond"/>
                <a:sym typeface="Garamond"/>
              </a:rPr>
              <a:t>Finnell</a:t>
            </a:r>
            <a:r>
              <a:rPr lang="en-US" sz="3200" b="0" u="none" dirty="0">
                <a:solidFill>
                  <a:schemeClr val="dk1"/>
                </a:solidFill>
                <a:latin typeface="Century Gothic" panose="020B0502020202020204" pitchFamily="34" charset="0"/>
                <a:ea typeface="Garamond"/>
                <a:cs typeface="Garamond"/>
                <a:sym typeface="Garamond"/>
              </a:rPr>
              <a:t> (Project Lead), </a:t>
            </a:r>
            <a:r>
              <a:rPr lang="en-US" sz="3200" dirty="0">
                <a:solidFill>
                  <a:schemeClr val="dk1"/>
                </a:solidFill>
                <a:latin typeface="Century Gothic" panose="020B0502020202020204" pitchFamily="34" charset="0"/>
                <a:ea typeface="Garamond"/>
                <a:cs typeface="Garamond"/>
                <a:sym typeface="Garamond"/>
              </a:rPr>
              <a:t>Teresa Fenn</a:t>
            </a:r>
            <a:r>
              <a:rPr lang="en-US" sz="3200" b="0" u="none" dirty="0">
                <a:solidFill>
                  <a:schemeClr val="dk1"/>
                </a:solidFill>
                <a:latin typeface="Century Gothic" panose="020B0502020202020204" pitchFamily="34" charset="0"/>
                <a:ea typeface="Garamond"/>
                <a:cs typeface="Garamond"/>
                <a:sym typeface="Garamond"/>
              </a:rPr>
              <a:t>,</a:t>
            </a:r>
            <a:r>
              <a:rPr lang="en-US" sz="3200" dirty="0">
                <a:solidFill>
                  <a:schemeClr val="dk1"/>
                </a:solidFill>
                <a:latin typeface="Century Gothic" panose="020B0502020202020204" pitchFamily="34" charset="0"/>
                <a:ea typeface="Garamond"/>
                <a:cs typeface="Garamond"/>
                <a:sym typeface="Garamond"/>
              </a:rPr>
              <a:t> Ashley Brodie, Richard Muench</a:t>
            </a: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DEVELOP National Program at NASA Langley Research Center</a:t>
            </a:r>
          </a:p>
        </p:txBody>
      </p:sp>
      <p:pic>
        <p:nvPicPr>
          <p:cNvPr id="41" name="Shape 41"/>
          <p:cNvPicPr preferRelativeResize="0"/>
          <p:nvPr/>
        </p:nvPicPr>
        <p:blipFill>
          <a:blip r:embed="rId3">
            <a:alphaModFix/>
          </a:blip>
          <a:stretch>
            <a:fillRect/>
          </a:stretch>
        </p:blipFill>
        <p:spPr>
          <a:xfrm>
            <a:off x="18056346" y="14097427"/>
            <a:ext cx="3254156" cy="1704800"/>
          </a:xfrm>
          <a:prstGeom prst="rect">
            <a:avLst/>
          </a:prstGeom>
          <a:noFill/>
          <a:ln>
            <a:noFill/>
          </a:ln>
        </p:spPr>
      </p:pic>
      <p:sp>
        <p:nvSpPr>
          <p:cNvPr id="42" name="Shape 42"/>
          <p:cNvSpPr txBox="1"/>
          <p:nvPr/>
        </p:nvSpPr>
        <p:spPr>
          <a:xfrm>
            <a:off x="21175949" y="18776127"/>
            <a:ext cx="2453700" cy="487799"/>
          </a:xfrm>
          <a:prstGeom prst="rect">
            <a:avLst/>
          </a:prstGeom>
          <a:noFill/>
          <a:ln>
            <a:noFill/>
          </a:ln>
        </p:spPr>
        <p:txBody>
          <a:bodyPr lIns="91425" tIns="91425" rIns="91425" bIns="91425" anchor="t" anchorCtr="0">
            <a:noAutofit/>
          </a:bodyPr>
          <a:lstStyle/>
          <a:p>
            <a:pPr lvl="0" rtl="0">
              <a:spcBef>
                <a:spcPts val="0"/>
              </a:spcBef>
              <a:buNone/>
            </a:pPr>
            <a:r>
              <a:rPr lang="en-US" sz="2800" dirty="0">
                <a:solidFill>
                  <a:schemeClr val="dk1"/>
                </a:solidFill>
                <a:latin typeface="Century Gothic" panose="020B0502020202020204" pitchFamily="34" charset="0"/>
                <a:ea typeface="Garamond"/>
                <a:cs typeface="Garamond"/>
                <a:sym typeface="Garamond"/>
              </a:rPr>
              <a:t>Landsat 8 OLI </a:t>
            </a:r>
          </a:p>
          <a:p>
            <a:pPr lvl="0" rtl="0">
              <a:spcBef>
                <a:spcPts val="0"/>
              </a:spcBef>
              <a:buNone/>
            </a:pPr>
            <a:endParaRPr dirty="0"/>
          </a:p>
        </p:txBody>
      </p:sp>
      <p:pic>
        <p:nvPicPr>
          <p:cNvPr id="43" name="Shape 43"/>
          <p:cNvPicPr preferRelativeResize="0"/>
          <p:nvPr/>
        </p:nvPicPr>
        <p:blipFill>
          <a:blip r:embed="rId4">
            <a:alphaModFix/>
          </a:blip>
          <a:stretch>
            <a:fillRect/>
          </a:stretch>
        </p:blipFill>
        <p:spPr>
          <a:xfrm>
            <a:off x="22572800" y="15671005"/>
            <a:ext cx="2624494" cy="1975623"/>
          </a:xfrm>
          <a:prstGeom prst="rect">
            <a:avLst/>
          </a:prstGeom>
          <a:noFill/>
          <a:ln>
            <a:noFill/>
          </a:ln>
        </p:spPr>
      </p:pic>
      <p:sp>
        <p:nvSpPr>
          <p:cNvPr id="44" name="Shape 44"/>
          <p:cNvSpPr txBox="1"/>
          <p:nvPr/>
        </p:nvSpPr>
        <p:spPr>
          <a:xfrm>
            <a:off x="23092879" y="15076705"/>
            <a:ext cx="2667994" cy="594300"/>
          </a:xfrm>
          <a:prstGeom prst="rect">
            <a:avLst/>
          </a:prstGeom>
          <a:noFill/>
          <a:ln>
            <a:noFill/>
          </a:ln>
        </p:spPr>
        <p:txBody>
          <a:bodyPr lIns="91425" tIns="91425" rIns="91425" bIns="91425" anchor="t" anchorCtr="0">
            <a:noAutofit/>
          </a:bodyPr>
          <a:lstStyle/>
          <a:p>
            <a:pPr lvl="0" rtl="0">
              <a:spcBef>
                <a:spcPts val="0"/>
              </a:spcBef>
              <a:buNone/>
            </a:pPr>
            <a:r>
              <a:rPr lang="en-US" sz="2800" dirty="0" smtClean="0">
                <a:solidFill>
                  <a:schemeClr val="dk1"/>
                </a:solidFill>
                <a:latin typeface="Centurty gothic"/>
                <a:ea typeface="Garamond"/>
                <a:cs typeface="Garamond"/>
                <a:sym typeface="Garamond"/>
              </a:rPr>
              <a:t>Terra ASTER </a:t>
            </a:r>
            <a:endParaRPr lang="en-US" sz="2800" dirty="0">
              <a:solidFill>
                <a:schemeClr val="dk1"/>
              </a:solidFill>
              <a:latin typeface="Centurty gothic"/>
              <a:ea typeface="Garamond"/>
              <a:cs typeface="Garamond"/>
              <a:sym typeface="Garamond"/>
            </a:endParaRPr>
          </a:p>
        </p:txBody>
      </p:sp>
      <p:pic>
        <p:nvPicPr>
          <p:cNvPr id="47" name="Shape 47"/>
          <p:cNvPicPr preferRelativeResize="0"/>
          <p:nvPr/>
        </p:nvPicPr>
        <p:blipFill>
          <a:blip r:embed="rId5">
            <a:alphaModFix/>
          </a:blip>
          <a:stretch>
            <a:fillRect/>
          </a:stretch>
        </p:blipFill>
        <p:spPr>
          <a:xfrm>
            <a:off x="19568893" y="17436924"/>
            <a:ext cx="2306163" cy="1884823"/>
          </a:xfrm>
          <a:prstGeom prst="rect">
            <a:avLst/>
          </a:prstGeom>
          <a:noFill/>
          <a:ln>
            <a:noFill/>
          </a:ln>
        </p:spPr>
      </p:pic>
      <p:sp>
        <p:nvSpPr>
          <p:cNvPr id="48" name="Shape 48"/>
          <p:cNvSpPr/>
          <p:nvPr/>
        </p:nvSpPr>
        <p:spPr>
          <a:xfrm>
            <a:off x="761000" y="137695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txBox="1"/>
          <p:nvPr/>
        </p:nvSpPr>
        <p:spPr>
          <a:xfrm>
            <a:off x="844250" y="13852750"/>
            <a:ext cx="3662400" cy="7695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2400" dirty="0" err="1">
                <a:latin typeface="Century Gothic" panose="020B0502020202020204" pitchFamily="34" charset="0"/>
                <a:ea typeface="Garamond"/>
                <a:cs typeface="Garamond"/>
                <a:sym typeface="Garamond"/>
              </a:rPr>
              <a:t>Mesowest</a:t>
            </a:r>
            <a:r>
              <a:rPr lang="en-US" sz="2400" dirty="0">
                <a:latin typeface="Century Gothic" panose="020B0502020202020204" pitchFamily="34" charset="0"/>
                <a:ea typeface="Garamond"/>
                <a:cs typeface="Garamond"/>
                <a:sym typeface="Garamond"/>
              </a:rPr>
              <a:t> &amp; Synoptic Labs</a:t>
            </a:r>
          </a:p>
        </p:txBody>
      </p:sp>
      <p:sp>
        <p:nvSpPr>
          <p:cNvPr id="50" name="Shape 50"/>
          <p:cNvSpPr/>
          <p:nvPr/>
        </p:nvSpPr>
        <p:spPr>
          <a:xfrm>
            <a:off x="770000" y="1549825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txBox="1"/>
          <p:nvPr/>
        </p:nvSpPr>
        <p:spPr>
          <a:xfrm>
            <a:off x="761000" y="15508125"/>
            <a:ext cx="3810900" cy="9312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2400" dirty="0" err="1">
                <a:latin typeface="Century Gothic" panose="020B0502020202020204" pitchFamily="34" charset="0"/>
                <a:ea typeface="Garamond"/>
                <a:cs typeface="Garamond"/>
                <a:sym typeface="Garamond"/>
              </a:rPr>
              <a:t>Earthdata</a:t>
            </a:r>
            <a:r>
              <a:rPr lang="en-US" sz="2400" dirty="0">
                <a:latin typeface="Century Gothic" panose="020B0502020202020204" pitchFamily="34" charset="0"/>
                <a:ea typeface="Garamond"/>
                <a:cs typeface="Garamond"/>
                <a:sym typeface="Garamond"/>
              </a:rPr>
              <a:t> Search manual data collection</a:t>
            </a:r>
          </a:p>
          <a:p>
            <a:pPr lvl="0">
              <a:spcBef>
                <a:spcPts val="0"/>
              </a:spcBef>
              <a:buNone/>
            </a:pPr>
            <a:endParaRPr dirty="0"/>
          </a:p>
        </p:txBody>
      </p:sp>
      <p:sp>
        <p:nvSpPr>
          <p:cNvPr id="52" name="Shape 52"/>
          <p:cNvSpPr txBox="1"/>
          <p:nvPr/>
        </p:nvSpPr>
        <p:spPr>
          <a:xfrm>
            <a:off x="1105725" y="13147550"/>
            <a:ext cx="3068099" cy="567900"/>
          </a:xfrm>
          <a:prstGeom prst="rect">
            <a:avLst/>
          </a:prstGeom>
          <a:noFill/>
          <a:ln>
            <a:noFill/>
          </a:ln>
        </p:spPr>
        <p:txBody>
          <a:bodyPr lIns="91425" tIns="91425" rIns="91425" bIns="91425" anchor="t" anchorCtr="0">
            <a:noAutofit/>
          </a:bodyPr>
          <a:lstStyle/>
          <a:p>
            <a:pPr lvl="0" algn="ctr">
              <a:spcBef>
                <a:spcPts val="0"/>
              </a:spcBef>
              <a:buNone/>
            </a:pPr>
            <a:r>
              <a:rPr lang="en-US" sz="2400" dirty="0">
                <a:latin typeface="Century Gothic" panose="020B0502020202020204" pitchFamily="34" charset="0"/>
                <a:ea typeface="Garamond"/>
                <a:cs typeface="Garamond"/>
                <a:sym typeface="Garamond"/>
              </a:rPr>
              <a:t>Data Sources</a:t>
            </a:r>
          </a:p>
        </p:txBody>
      </p:sp>
      <p:sp>
        <p:nvSpPr>
          <p:cNvPr id="53" name="Shape 53"/>
          <p:cNvSpPr txBox="1"/>
          <p:nvPr/>
        </p:nvSpPr>
        <p:spPr>
          <a:xfrm>
            <a:off x="10235025" y="13147550"/>
            <a:ext cx="2930999" cy="487799"/>
          </a:xfrm>
          <a:prstGeom prst="rect">
            <a:avLst/>
          </a:prstGeom>
          <a:noFill/>
          <a:ln>
            <a:noFill/>
          </a:ln>
        </p:spPr>
        <p:txBody>
          <a:bodyPr lIns="91425" tIns="91425" rIns="91425" bIns="91425" anchor="t" anchorCtr="0">
            <a:noAutofit/>
          </a:bodyPr>
          <a:lstStyle/>
          <a:p>
            <a:pPr lvl="0" algn="ctr">
              <a:spcBef>
                <a:spcPts val="0"/>
              </a:spcBef>
              <a:buNone/>
            </a:pPr>
            <a:r>
              <a:rPr lang="en-US" sz="2400" dirty="0">
                <a:latin typeface="Century Gothic" panose="020B0502020202020204" pitchFamily="34" charset="0"/>
                <a:ea typeface="Garamond"/>
                <a:cs typeface="Garamond"/>
                <a:sym typeface="Garamond"/>
              </a:rPr>
              <a:t>Processing </a:t>
            </a:r>
          </a:p>
        </p:txBody>
      </p:sp>
      <p:sp>
        <p:nvSpPr>
          <p:cNvPr id="54" name="Shape 54"/>
          <p:cNvSpPr txBox="1"/>
          <p:nvPr/>
        </p:nvSpPr>
        <p:spPr>
          <a:xfrm>
            <a:off x="5189000" y="13101150"/>
            <a:ext cx="3068099" cy="487799"/>
          </a:xfrm>
          <a:prstGeom prst="rect">
            <a:avLst/>
          </a:prstGeom>
          <a:noFill/>
          <a:ln>
            <a:noFill/>
          </a:ln>
        </p:spPr>
        <p:txBody>
          <a:bodyPr lIns="91425" tIns="91425" rIns="91425" bIns="91425" anchor="t" anchorCtr="0">
            <a:noAutofit/>
          </a:bodyPr>
          <a:lstStyle/>
          <a:p>
            <a:pPr lvl="0" algn="ctr" rtl="0">
              <a:spcBef>
                <a:spcPts val="0"/>
              </a:spcBef>
              <a:buNone/>
            </a:pPr>
            <a:r>
              <a:rPr lang="en-US" sz="2400" dirty="0">
                <a:latin typeface="Century Gothic" panose="020B0502020202020204" pitchFamily="34" charset="0"/>
                <a:ea typeface="Garamond"/>
                <a:cs typeface="Garamond"/>
                <a:sym typeface="Garamond"/>
              </a:rPr>
              <a:t>Data Products</a:t>
            </a:r>
          </a:p>
        </p:txBody>
      </p:sp>
      <p:sp>
        <p:nvSpPr>
          <p:cNvPr id="55" name="Shape 55"/>
          <p:cNvSpPr/>
          <p:nvPr/>
        </p:nvSpPr>
        <p:spPr>
          <a:xfrm>
            <a:off x="5496200" y="13770729"/>
            <a:ext cx="2904850" cy="1281153"/>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entury Gothic" panose="020B0502020202020204" pitchFamily="34" charset="0"/>
              </a:rPr>
              <a:t>Weather Station:</a:t>
            </a:r>
          </a:p>
          <a:p>
            <a:pPr lvl="0" algn="ctr">
              <a:spcBef>
                <a:spcPts val="0"/>
              </a:spcBef>
              <a:buNone/>
            </a:pPr>
            <a:r>
              <a:rPr lang="en-US" sz="2000" dirty="0">
                <a:latin typeface="Century Gothic" panose="020B0502020202020204" pitchFamily="34" charset="0"/>
              </a:rPr>
              <a:t>Daily High, Daily Low, Pressure, Humidity</a:t>
            </a:r>
          </a:p>
        </p:txBody>
      </p:sp>
      <p:sp>
        <p:nvSpPr>
          <p:cNvPr id="56" name="Shape 56"/>
          <p:cNvSpPr/>
          <p:nvPr/>
        </p:nvSpPr>
        <p:spPr>
          <a:xfrm>
            <a:off x="5426050" y="15535531"/>
            <a:ext cx="3152500" cy="1178249"/>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entury Gothic" panose="020B0502020202020204" pitchFamily="34" charset="0"/>
              </a:rPr>
              <a:t>Aqua MODIS:</a:t>
            </a:r>
            <a:r>
              <a:rPr lang="en-US" sz="2000" dirty="0">
                <a:latin typeface="Century Gothic" panose="020B0502020202020204" pitchFamily="34" charset="0"/>
              </a:rPr>
              <a:t> </a:t>
            </a:r>
          </a:p>
          <a:p>
            <a:pPr lvl="0" algn="ctr"/>
            <a:r>
              <a:rPr lang="en-US" sz="2000" dirty="0">
                <a:latin typeface="Century Gothic" panose="020B0502020202020204" pitchFamily="34" charset="0"/>
              </a:rPr>
              <a:t>Land </a:t>
            </a:r>
            <a:r>
              <a:rPr lang="en-US" sz="2000" dirty="0" err="1">
                <a:latin typeface="Century Gothic" panose="020B0502020202020204" pitchFamily="34" charset="0"/>
              </a:rPr>
              <a:t>SurfTemperatureace</a:t>
            </a:r>
            <a:endParaRPr lang="en-US" sz="2000" dirty="0">
              <a:latin typeface="Century Gothic" panose="020B0502020202020204" pitchFamily="34" charset="0"/>
            </a:endParaRPr>
          </a:p>
        </p:txBody>
      </p:sp>
      <p:sp>
        <p:nvSpPr>
          <p:cNvPr id="57" name="Shape 57"/>
          <p:cNvSpPr/>
          <p:nvPr/>
        </p:nvSpPr>
        <p:spPr>
          <a:xfrm>
            <a:off x="5426050" y="17092147"/>
            <a:ext cx="3082350" cy="1180598"/>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entury Gothic" panose="020B0502020202020204" pitchFamily="34" charset="0"/>
              </a:rPr>
              <a:t>Terra ASTER:</a:t>
            </a:r>
            <a:r>
              <a:rPr lang="en-US" sz="2000" dirty="0">
                <a:latin typeface="Century Gothic" panose="020B0502020202020204" pitchFamily="34" charset="0"/>
              </a:rPr>
              <a:t> </a:t>
            </a:r>
          </a:p>
          <a:p>
            <a:pPr lvl="0" algn="ctr">
              <a:spcBef>
                <a:spcPts val="0"/>
              </a:spcBef>
              <a:buNone/>
            </a:pPr>
            <a:r>
              <a:rPr lang="en-US" sz="2000" dirty="0">
                <a:latin typeface="Century Gothic" panose="020B0502020202020204" pitchFamily="34" charset="0"/>
              </a:rPr>
              <a:t>Elevation</a:t>
            </a:r>
          </a:p>
        </p:txBody>
      </p:sp>
      <p:sp>
        <p:nvSpPr>
          <p:cNvPr id="59" name="Shape 59"/>
          <p:cNvSpPr/>
          <p:nvPr/>
        </p:nvSpPr>
        <p:spPr>
          <a:xfrm>
            <a:off x="5426050" y="18705479"/>
            <a:ext cx="3082350" cy="1047189"/>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entury Gothic" panose="020B0502020202020204" pitchFamily="34" charset="0"/>
              </a:rPr>
              <a:t>Landsat 8 OLI:</a:t>
            </a:r>
            <a:r>
              <a:rPr lang="en-US" sz="2000" dirty="0">
                <a:latin typeface="Century Gothic" panose="020B0502020202020204" pitchFamily="34" charset="0"/>
              </a:rPr>
              <a:t> </a:t>
            </a:r>
          </a:p>
          <a:p>
            <a:pPr lvl="0" algn="ctr">
              <a:spcBef>
                <a:spcPts val="0"/>
              </a:spcBef>
              <a:buNone/>
            </a:pPr>
            <a:r>
              <a:rPr lang="en-US" sz="2000" dirty="0">
                <a:latin typeface="Century Gothic" panose="020B0502020202020204" pitchFamily="34" charset="0"/>
              </a:rPr>
              <a:t>Land Surface Temperature</a:t>
            </a:r>
          </a:p>
        </p:txBody>
      </p:sp>
      <p:sp>
        <p:nvSpPr>
          <p:cNvPr id="60" name="Shape 60"/>
          <p:cNvSpPr/>
          <p:nvPr/>
        </p:nvSpPr>
        <p:spPr>
          <a:xfrm>
            <a:off x="761000" y="16942253"/>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txBox="1"/>
          <p:nvPr/>
        </p:nvSpPr>
        <p:spPr>
          <a:xfrm>
            <a:off x="808574" y="17137511"/>
            <a:ext cx="3662400" cy="769500"/>
          </a:xfrm>
          <a:prstGeom prst="rect">
            <a:avLst/>
          </a:prstGeom>
          <a:noFill/>
          <a:ln>
            <a:noFill/>
          </a:ln>
        </p:spPr>
        <p:txBody>
          <a:bodyPr lIns="91425" tIns="91425" rIns="91425" bIns="91425" anchor="t" anchorCtr="0">
            <a:noAutofit/>
          </a:bodyPr>
          <a:lstStyle/>
          <a:p>
            <a:pPr lvl="0">
              <a:spcBef>
                <a:spcPts val="0"/>
              </a:spcBef>
              <a:buNone/>
            </a:pPr>
            <a:r>
              <a:rPr lang="en-US" sz="2400" dirty="0" smtClean="0">
                <a:latin typeface="Century Gothic" panose="020B0502020202020204" pitchFamily="34" charset="0"/>
              </a:rPr>
              <a:t>Survey Results; CASPER</a:t>
            </a:r>
            <a:endParaRPr lang="en-US" sz="2400" dirty="0">
              <a:latin typeface="Century Gothic" panose="020B0502020202020204" pitchFamily="34" charset="0"/>
            </a:endParaRPr>
          </a:p>
        </p:txBody>
      </p:sp>
      <p:pic>
        <p:nvPicPr>
          <p:cNvPr id="62" name="Shape 62"/>
          <p:cNvPicPr preferRelativeResize="0"/>
          <p:nvPr/>
        </p:nvPicPr>
        <p:blipFill rotWithShape="1">
          <a:blip r:embed="rId6">
            <a:alphaModFix/>
          </a:blip>
          <a:srcRect l="7351" t="5435" r="7171" b="37290"/>
          <a:stretch/>
        </p:blipFill>
        <p:spPr>
          <a:xfrm>
            <a:off x="9592002" y="6274428"/>
            <a:ext cx="6071070" cy="5264199"/>
          </a:xfrm>
          <a:prstGeom prst="rect">
            <a:avLst/>
          </a:prstGeom>
          <a:noFill/>
          <a:ln>
            <a:noFill/>
          </a:ln>
        </p:spPr>
      </p:pic>
      <p:sp>
        <p:nvSpPr>
          <p:cNvPr id="63" name="Shape 63"/>
          <p:cNvSpPr txBox="1"/>
          <p:nvPr/>
        </p:nvSpPr>
        <p:spPr>
          <a:xfrm>
            <a:off x="10416387" y="11488086"/>
            <a:ext cx="4422299" cy="487799"/>
          </a:xfrm>
          <a:prstGeom prst="rect">
            <a:avLst/>
          </a:prstGeom>
          <a:noFill/>
          <a:ln>
            <a:noFill/>
          </a:ln>
        </p:spPr>
        <p:txBody>
          <a:bodyPr lIns="91425" tIns="91425" rIns="91425" bIns="91425" anchor="t" anchorCtr="0">
            <a:noAutofit/>
          </a:bodyPr>
          <a:lstStyle/>
          <a:p>
            <a:pPr lvl="0">
              <a:spcBef>
                <a:spcPts val="0"/>
              </a:spcBef>
              <a:buNone/>
            </a:pPr>
            <a:r>
              <a:rPr lang="en-US" sz="3000" dirty="0">
                <a:latin typeface="Century Gothic" panose="020B0502020202020204" pitchFamily="34" charset="0"/>
              </a:rPr>
              <a:t>Maricopa Co., Arizona </a:t>
            </a:r>
          </a:p>
        </p:txBody>
      </p:sp>
      <p:sp>
        <p:nvSpPr>
          <p:cNvPr id="64" name="Shape 64"/>
          <p:cNvSpPr/>
          <p:nvPr/>
        </p:nvSpPr>
        <p:spPr>
          <a:xfrm>
            <a:off x="9795075" y="137620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Century Gothic" panose="020B0502020202020204" pitchFamily="34" charset="0"/>
              </a:rPr>
              <a:t>Python Scripts from Term 1</a:t>
            </a:r>
          </a:p>
        </p:txBody>
      </p:sp>
      <p:sp>
        <p:nvSpPr>
          <p:cNvPr id="65" name="Shape 65"/>
          <p:cNvSpPr/>
          <p:nvPr/>
        </p:nvSpPr>
        <p:spPr>
          <a:xfrm>
            <a:off x="9795075" y="15142512"/>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Century Gothic" panose="020B0502020202020204" pitchFamily="34" charset="0"/>
              </a:rPr>
              <a:t>Compiling and automation of </a:t>
            </a:r>
            <a:r>
              <a:rPr lang="en-US" sz="2000" dirty="0" err="1">
                <a:latin typeface="Century Gothic" panose="020B0502020202020204" pitchFamily="34" charset="0"/>
              </a:rPr>
              <a:t>scipts</a:t>
            </a:r>
            <a:r>
              <a:rPr lang="en-US" sz="2000" dirty="0">
                <a:latin typeface="Century Gothic" panose="020B0502020202020204" pitchFamily="34" charset="0"/>
              </a:rPr>
              <a:t>  </a:t>
            </a:r>
          </a:p>
        </p:txBody>
      </p:sp>
      <p:sp>
        <p:nvSpPr>
          <p:cNvPr id="66" name="Shape 66"/>
          <p:cNvSpPr txBox="1"/>
          <p:nvPr/>
        </p:nvSpPr>
        <p:spPr>
          <a:xfrm>
            <a:off x="769100" y="18870035"/>
            <a:ext cx="3810900" cy="9312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2400" dirty="0">
                <a:latin typeface="Century Gothic" panose="020B0502020202020204" pitchFamily="34" charset="0"/>
                <a:ea typeface="Garamond"/>
                <a:cs typeface="Garamond"/>
                <a:sym typeface="Garamond"/>
              </a:rPr>
              <a:t>Connection to </a:t>
            </a:r>
            <a:r>
              <a:rPr lang="en-US" sz="2400" dirty="0" err="1">
                <a:latin typeface="Century Gothic" panose="020B0502020202020204" pitchFamily="34" charset="0"/>
                <a:ea typeface="Garamond"/>
                <a:cs typeface="Garamond"/>
                <a:sym typeface="Garamond"/>
              </a:rPr>
              <a:t>OPeNDAP</a:t>
            </a:r>
            <a:r>
              <a:rPr lang="en-US" sz="2400" dirty="0">
                <a:latin typeface="Century Gothic" panose="020B0502020202020204" pitchFamily="34" charset="0"/>
                <a:ea typeface="Garamond"/>
                <a:cs typeface="Garamond"/>
                <a:sym typeface="Garamond"/>
              </a:rPr>
              <a:t> servers</a:t>
            </a:r>
          </a:p>
          <a:p>
            <a:pPr lvl="0" rtl="0">
              <a:spcBef>
                <a:spcPts val="0"/>
              </a:spcBef>
              <a:buNone/>
            </a:pPr>
            <a:endParaRPr dirty="0"/>
          </a:p>
          <a:p>
            <a:pPr lvl="0" rtl="0">
              <a:spcBef>
                <a:spcPts val="0"/>
              </a:spcBef>
              <a:buNone/>
            </a:pPr>
            <a:endParaRPr sz="1800" dirty="0">
              <a:latin typeface="Garamond"/>
              <a:ea typeface="Garamond"/>
              <a:cs typeface="Garamond"/>
              <a:sym typeface="Garamond"/>
            </a:endParaRPr>
          </a:p>
          <a:p>
            <a:pPr lvl="0" rtl="0">
              <a:spcBef>
                <a:spcPts val="0"/>
              </a:spcBef>
              <a:buNone/>
            </a:pPr>
            <a:endParaRPr dirty="0"/>
          </a:p>
        </p:txBody>
      </p:sp>
    </p:spTree>
  </p:cSld>
  <p:clrMapOvr>
    <a:masterClrMapping/>
  </p:clrMapOvr>
  <p:transition spd="slow">
    <p:cut/>
  </p:transition>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352</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Centurty gothic</vt:lpstr>
      <vt:lpstr>Questrial</vt:lpstr>
      <vt:lpstr>Webdings</vt:lpstr>
      <vt:lpstr>Garamond</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Emily C. (LARC-E3)[SSAI DEVELOP]</dc:creator>
  <cp:lastModifiedBy>Finnell, Daniel R. (LARC-E3)[SSAI DEVELOP]</cp:lastModifiedBy>
  <cp:revision>11</cp:revision>
  <dcterms:modified xsi:type="dcterms:W3CDTF">2016-02-25T20:37:29Z</dcterms:modified>
</cp:coreProperties>
</file>