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1560" y="4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6T09:21:05.684" idx="1">
    <p:pos x="14503" y="1399"/>
    <p:text>The subtitle should be center aligned.</p:text>
    <p:extLst>
      <p:ext uri="{C676402C-5697-4E1C-873F-D02D1690AC5C}">
        <p15:threadingInfo xmlns:p15="http://schemas.microsoft.com/office/powerpoint/2012/main" timeZoneBias="300"/>
      </p:ext>
    </p:extLst>
  </p:cm>
  <p:cm authorId="1" dt="2016-02-26T09:23:21.407" idx="3">
    <p:pos x="13494" y="3456"/>
    <p:text>The first word of each objective bullet should be bolded and blue.</p:text>
    <p:extLst>
      <p:ext uri="{C676402C-5697-4E1C-873F-D02D1690AC5C}">
        <p15:threadingInfo xmlns:p15="http://schemas.microsoft.com/office/powerpoint/2012/main" timeZoneBias="300"/>
      </p:ext>
    </p:extLst>
  </p:cm>
  <p:cm authorId="1" dt="2016-02-26T09:26:02.529" idx="4">
    <p:pos x="15064" y="12019"/>
    <p:text>For the Earth observations images, please use the pictures found on this website:</p:text>
    <p:extLst>
      <p:ext uri="{C676402C-5697-4E1C-873F-D02D1690AC5C}">
        <p15:threadingInfo xmlns:p15="http://schemas.microsoft.com/office/powerpoint/2012/main" timeZoneBias="300"/>
      </p:ext>
    </p:extLst>
  </p:cm>
  <p:cm authorId="1" dt="2016-02-26T09:26:34.694" idx="5">
    <p:pos x="14746" y="12706"/>
    <p:text>http://www.devpedia.developexchange.com/dp/index.php?title=List_of_Satellite_Pictures</p:text>
    <p:extLst mod="1">
      <p:ext uri="{C676402C-5697-4E1C-873F-D02D1690AC5C}">
        <p15:threadingInfo xmlns:p15="http://schemas.microsoft.com/office/powerpoint/2012/main" timeZoneBias="300">
          <p15:parentCm authorId="1" idx="4"/>
        </p15:threadingInfo>
      </p:ext>
    </p:extLst>
  </p:cm>
  <p:cm authorId="1" dt="2016-02-26T09:27:41.519" idx="6">
    <p:pos x="2001" y="7463"/>
    <p:text>Body text should be Garamond, not Century Gothic (which is reserved for headings).</p:text>
    <p:extLst>
      <p:ext uri="{C676402C-5697-4E1C-873F-D02D1690AC5C}">
        <p15:threadingInfo xmlns:p15="http://schemas.microsoft.com/office/powerpoint/2012/main" timeZoneBias="300"/>
      </p:ext>
    </p:extLst>
  </p:cm>
  <p:cm authorId="1" dt="2016-02-26T09:30:53.855" idx="9">
    <p:pos x="12096" y="3497"/>
    <p:text>Make sure all the sections in the right column are aligned. You can use gridlines if that makes it easier.</p:text>
    <p:extLst>
      <p:ext uri="{C676402C-5697-4E1C-873F-D02D1690AC5C}">
        <p15:threadingInfo xmlns:p15="http://schemas.microsoft.com/office/powerpoint/2012/main" timeZoneBias="300"/>
      </p:ext>
    </p:extLst>
  </p:cm>
  <p:cm authorId="1" dt="2016-02-26T09:48:25.310" idx="10">
    <p:pos x="576" y="22299"/>
    <p:text>Change this to "Pocatello, Idaho"</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4" name="Text Placeholder 3"/>
          <p:cNvSpPr>
            <a:spLocks noGrp="1"/>
          </p:cNvSpPr>
          <p:nvPr>
            <p:ph type="body" sz="quarter" idx="11"/>
          </p:nvPr>
        </p:nvSpPr>
        <p:spPr/>
        <p:txBody>
          <a:bodyPr/>
          <a:lstStyle/>
          <a:p>
            <a:pPr algn="l"/>
            <a:r>
              <a:rPr lang="en-US" dirty="0" smtClean="0"/>
              <a:t>Using NASA </a:t>
            </a:r>
            <a:r>
              <a:rPr lang="en-US" dirty="0"/>
              <a:t>Earth </a:t>
            </a:r>
            <a:r>
              <a:rPr lang="en-US" dirty="0" smtClean="0"/>
              <a:t>observations </a:t>
            </a:r>
            <a:r>
              <a:rPr lang="en-US" dirty="0"/>
              <a:t>to </a:t>
            </a:r>
            <a:r>
              <a:rPr lang="en-US" dirty="0" smtClean="0"/>
              <a:t>characterize </a:t>
            </a:r>
            <a:r>
              <a:rPr lang="en-US" dirty="0"/>
              <a:t>j</a:t>
            </a:r>
            <a:r>
              <a:rPr lang="en-US" dirty="0" smtClean="0"/>
              <a:t>uniper invasion </a:t>
            </a:r>
            <a:r>
              <a:rPr lang="en-US" dirty="0"/>
              <a:t>and </a:t>
            </a:r>
            <a:r>
              <a:rPr lang="en-US" dirty="0" smtClean="0"/>
              <a:t>assess changes </a:t>
            </a:r>
            <a:r>
              <a:rPr lang="en-US" dirty="0"/>
              <a:t>in </a:t>
            </a:r>
            <a:r>
              <a:rPr lang="en-US" dirty="0" smtClean="0"/>
              <a:t>soil moisture </a:t>
            </a:r>
            <a:r>
              <a:rPr lang="en-US" dirty="0"/>
              <a:t>within </a:t>
            </a:r>
            <a:r>
              <a:rPr lang="en-US" dirty="0" smtClean="0"/>
              <a:t>cheatgrass dominated </a:t>
            </a:r>
            <a:r>
              <a:rPr lang="en-US" dirty="0"/>
              <a:t>s</a:t>
            </a:r>
            <a:r>
              <a:rPr lang="en-US" dirty="0" smtClean="0"/>
              <a:t>ites relative </a:t>
            </a:r>
            <a:r>
              <a:rPr lang="en-US" dirty="0"/>
              <a:t>to </a:t>
            </a:r>
            <a:r>
              <a:rPr lang="en-US" dirty="0" smtClean="0"/>
              <a:t>wildfire susceptibility </a:t>
            </a:r>
            <a:r>
              <a:rPr lang="en-US" dirty="0"/>
              <a:t>in </a:t>
            </a:r>
            <a:r>
              <a:rPr lang="en-US" dirty="0" smtClean="0"/>
              <a:t>southeast </a:t>
            </a:r>
            <a:r>
              <a:rPr lang="en-US" dirty="0"/>
              <a:t>Idaho.</a:t>
            </a:r>
          </a:p>
          <a:p>
            <a:endParaRPr lang="en-US" dirty="0"/>
          </a:p>
        </p:txBody>
      </p:sp>
      <p:sp>
        <p:nvSpPr>
          <p:cNvPr id="5" name="Text Placeholder 4"/>
          <p:cNvSpPr>
            <a:spLocks noGrp="1"/>
          </p:cNvSpPr>
          <p:nvPr>
            <p:ph type="body" sz="quarter" idx="10"/>
          </p:nvPr>
        </p:nvSpPr>
        <p:spPr/>
        <p:txBody>
          <a:bodyPr/>
          <a:lstStyle/>
          <a:p>
            <a:r>
              <a:rPr lang="en-US" dirty="0"/>
              <a:t>Southeast Idaho Disasters </a:t>
            </a:r>
            <a:r>
              <a:rPr lang="en-US" dirty="0" err="1"/>
              <a:t>ll</a:t>
            </a:r>
            <a:endParaRPr lang="en-US" dirty="0"/>
          </a:p>
          <a:p>
            <a:endParaRPr lang="en-US" dirty="0"/>
          </a:p>
        </p:txBody>
      </p:sp>
      <p:sp>
        <p:nvSpPr>
          <p:cNvPr id="12" name="Text Placeholder 16"/>
          <p:cNvSpPr txBox="1">
            <a:spLocks/>
          </p:cNvSpPr>
          <p:nvPr/>
        </p:nvSpPr>
        <p:spPr>
          <a:xfrm>
            <a:off x="18288000" y="23812212"/>
            <a:ext cx="8229600" cy="34958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13" name="Text Placeholder 16"/>
          <p:cNvSpPr txBox="1">
            <a:spLocks/>
          </p:cNvSpPr>
          <p:nvPr/>
        </p:nvSpPr>
        <p:spPr>
          <a:xfrm>
            <a:off x="18190252" y="10275309"/>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Southeast Idaho</a:t>
            </a:r>
          </a:p>
          <a:p>
            <a:r>
              <a:rPr lang="en-US" dirty="0"/>
              <a:t>Landsat WRS-2 Path 39 Row 30</a:t>
            </a:r>
          </a:p>
          <a:p>
            <a:r>
              <a:rPr lang="en-US" dirty="0"/>
              <a:t>Landsat WRS-2 Path 39 Row 31</a:t>
            </a:r>
          </a:p>
          <a:p>
            <a:r>
              <a:rPr lang="en-US" dirty="0"/>
              <a:t>Study area requested by </a:t>
            </a:r>
            <a:r>
              <a:rPr lang="en-US" dirty="0" smtClean="0"/>
              <a:t>BLM</a:t>
            </a:r>
          </a:p>
          <a:p>
            <a:endParaRPr lang="en-US" dirty="0"/>
          </a:p>
        </p:txBody>
      </p:sp>
      <p:sp>
        <p:nvSpPr>
          <p:cNvPr id="14" name="Text Placeholder 16"/>
          <p:cNvSpPr txBox="1">
            <a:spLocks/>
          </p:cNvSpPr>
          <p:nvPr/>
        </p:nvSpPr>
        <p:spPr>
          <a:xfrm>
            <a:off x="17963533" y="25961610"/>
            <a:ext cx="8229600" cy="15584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Characterize</a:t>
            </a:r>
            <a:r>
              <a:rPr lang="en-US" dirty="0" smtClean="0"/>
              <a:t> </a:t>
            </a:r>
            <a:r>
              <a:rPr lang="en-US" dirty="0"/>
              <a:t>juniper encroachment by analyzing 30 meter Landsat imagery from 1985 to 2015.</a:t>
            </a:r>
          </a:p>
          <a:p>
            <a:r>
              <a:rPr lang="en-US" b="1" dirty="0" smtClean="0">
                <a:solidFill>
                  <a:schemeClr val="accent1"/>
                </a:solidFill>
              </a:rPr>
              <a:t>Assess</a:t>
            </a:r>
            <a:r>
              <a:rPr lang="en-US" dirty="0" smtClean="0"/>
              <a:t> temporal </a:t>
            </a:r>
            <a:r>
              <a:rPr lang="en-US" dirty="0"/>
              <a:t>changes in soil moisture in </a:t>
            </a:r>
            <a:r>
              <a:rPr lang="en-US" dirty="0" smtClean="0"/>
              <a:t>cheat grass </a:t>
            </a:r>
            <a:r>
              <a:rPr lang="en-US" dirty="0"/>
              <a:t>dominated sites and compare that to sagebrush dominated sites over the 2015 growing season; April 1</a:t>
            </a:r>
            <a:r>
              <a:rPr lang="en-US" baseline="30000" dirty="0"/>
              <a:t>st</a:t>
            </a:r>
            <a:r>
              <a:rPr lang="en-US" dirty="0"/>
              <a:t> through September 30th</a:t>
            </a:r>
            <a:r>
              <a:rPr lang="en-US" dirty="0" smtClean="0"/>
              <a:t>.</a:t>
            </a:r>
            <a:endParaRPr lang="en-US"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98633" y="1107481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081519" y="923501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830799" y="179320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7963533" y="2338048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Jenna Williams(Project Lead), Cody </a:t>
            </a:r>
            <a:r>
              <a:rPr lang="en-US" dirty="0" err="1" smtClean="0"/>
              <a:t>O’Dale</a:t>
            </a:r>
            <a:r>
              <a:rPr lang="en-US" dirty="0" smtClean="0"/>
              <a:t>, </a:t>
            </a:r>
            <a:r>
              <a:rPr lang="en-US" dirty="0" err="1" smtClean="0"/>
              <a:t>Kshitiz</a:t>
            </a:r>
            <a:r>
              <a:rPr lang="en-US" dirty="0" smtClean="0"/>
              <a:t> Shrestha</a:t>
            </a:r>
          </a:p>
          <a:p>
            <a:r>
              <a:rPr lang="en-US" sz="2400" dirty="0"/>
              <a:t>DEVELOP National Program at BLM at Idaho State University GIS </a:t>
            </a:r>
            <a:r>
              <a:rPr lang="en-US" sz="2400" dirty="0" err="1"/>
              <a:t>TReC</a:t>
            </a:r>
            <a:endParaRPr lang="en-US" sz="2400" dirty="0"/>
          </a:p>
        </p:txBody>
      </p:sp>
      <p:grpSp>
        <p:nvGrpSpPr>
          <p:cNvPr id="33" name="Group 32"/>
          <p:cNvGrpSpPr/>
          <p:nvPr/>
        </p:nvGrpSpPr>
        <p:grpSpPr>
          <a:xfrm>
            <a:off x="17715033" y="12857136"/>
            <a:ext cx="3280839" cy="4031746"/>
            <a:chOff x="18484920" y="12177770"/>
            <a:chExt cx="3280839" cy="4031746"/>
          </a:xfrm>
        </p:grpSpPr>
        <p:grpSp>
          <p:nvGrpSpPr>
            <p:cNvPr id="34" name="Group 33"/>
            <p:cNvGrpSpPr/>
            <p:nvPr/>
          </p:nvGrpSpPr>
          <p:grpSpPr>
            <a:xfrm>
              <a:off x="18484920" y="12177770"/>
              <a:ext cx="3280839" cy="4031746"/>
              <a:chOff x="12719238" y="8072935"/>
              <a:chExt cx="6535062" cy="8114954"/>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9238" y="8072935"/>
                <a:ext cx="6535062" cy="8097380"/>
              </a:xfrm>
              <a:prstGeom prst="rect">
                <a:avLst/>
              </a:prstGeom>
            </p:spPr>
          </p:pic>
          <p:sp>
            <p:nvSpPr>
              <p:cNvPr id="37" name="Rectangle 36"/>
              <p:cNvSpPr/>
              <p:nvPr/>
            </p:nvSpPr>
            <p:spPr>
              <a:xfrm rot="935163">
                <a:off x="16610420" y="14361394"/>
                <a:ext cx="1299539" cy="1826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14267542" y="14007213"/>
                <a:ext cx="332607" cy="35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1534" y="15545791"/>
              <a:ext cx="726218" cy="561168"/>
            </a:xfrm>
            <a:prstGeom prst="rect">
              <a:avLst/>
            </a:prstGeom>
          </p:spPr>
        </p:pic>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8484" y="12116391"/>
            <a:ext cx="5217716" cy="5359160"/>
          </a:xfrm>
          <a:prstGeom prst="rect">
            <a:avLst/>
          </a:prstGeom>
        </p:spPr>
      </p:pic>
      <p:sp>
        <p:nvSpPr>
          <p:cNvPr id="40" name="Oval 39"/>
          <p:cNvSpPr/>
          <p:nvPr/>
        </p:nvSpPr>
        <p:spPr>
          <a:xfrm flipH="1" flipV="1">
            <a:off x="24560325" y="12762275"/>
            <a:ext cx="141174" cy="6502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4719486" y="12888980"/>
            <a:ext cx="1327351" cy="246221"/>
          </a:xfrm>
          <a:prstGeom prst="rect">
            <a:avLst/>
          </a:prstGeom>
          <a:solidFill>
            <a:schemeClr val="tx1">
              <a:lumMod val="20000"/>
              <a:lumOff val="80000"/>
              <a:alpha val="70000"/>
            </a:schemeClr>
          </a:solidFill>
        </p:spPr>
        <p:txBody>
          <a:bodyPr wrap="square" rtlCol="0">
            <a:spAutoFit/>
          </a:bodyPr>
          <a:lstStyle/>
          <a:p>
            <a:r>
              <a:rPr lang="en-US" sz="1000" dirty="0" smtClean="0">
                <a:solidFill>
                  <a:schemeClr val="tx1">
                    <a:lumMod val="50000"/>
                  </a:schemeClr>
                </a:solidFill>
              </a:rPr>
              <a:t>Pocatello/ Chubbuck </a:t>
            </a:r>
            <a:endParaRPr lang="en-US" sz="1000" dirty="0">
              <a:solidFill>
                <a:schemeClr val="tx1">
                  <a:lumMod val="50000"/>
                </a:schemeClr>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3020" y="19148062"/>
            <a:ext cx="2743200" cy="28829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31200" y="19080386"/>
            <a:ext cx="2883430" cy="2930223"/>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8744" y="19202751"/>
            <a:ext cx="3338410" cy="2773522"/>
          </a:xfrm>
          <a:prstGeom prst="rect">
            <a:avLst/>
          </a:prstGeom>
        </p:spPr>
      </p:pic>
      <p:sp>
        <p:nvSpPr>
          <p:cNvPr id="19" name="TextBox 18"/>
          <p:cNvSpPr txBox="1"/>
          <p:nvPr/>
        </p:nvSpPr>
        <p:spPr>
          <a:xfrm flipH="1">
            <a:off x="17830799" y="22147615"/>
            <a:ext cx="2875934" cy="923330"/>
          </a:xfrm>
          <a:prstGeom prst="rect">
            <a:avLst/>
          </a:prstGeom>
          <a:noFill/>
        </p:spPr>
        <p:txBody>
          <a:bodyPr wrap="square" rtlCol="0">
            <a:spAutoFit/>
          </a:bodyPr>
          <a:lstStyle/>
          <a:p>
            <a:r>
              <a:rPr lang="en-US" sz="2700" dirty="0" smtClean="0"/>
              <a:t>Landsat 5 Thematic Mapper (TM)</a:t>
            </a:r>
            <a:endParaRPr lang="en-US" sz="2700" dirty="0"/>
          </a:p>
        </p:txBody>
      </p:sp>
      <p:sp>
        <p:nvSpPr>
          <p:cNvPr id="20" name="TextBox 19"/>
          <p:cNvSpPr txBox="1"/>
          <p:nvPr/>
        </p:nvSpPr>
        <p:spPr>
          <a:xfrm>
            <a:off x="21031200" y="22130430"/>
            <a:ext cx="2917544" cy="923330"/>
          </a:xfrm>
          <a:prstGeom prst="rect">
            <a:avLst/>
          </a:prstGeom>
          <a:noFill/>
        </p:spPr>
        <p:txBody>
          <a:bodyPr wrap="square" rtlCol="0">
            <a:spAutoFit/>
          </a:bodyPr>
          <a:lstStyle/>
          <a:p>
            <a:r>
              <a:rPr lang="en-US" sz="2700" dirty="0" smtClean="0"/>
              <a:t>Soil Moisture Active Passive (SMAP)</a:t>
            </a:r>
            <a:endParaRPr lang="en-US" sz="2700" dirty="0"/>
          </a:p>
        </p:txBody>
      </p:sp>
      <p:sp>
        <p:nvSpPr>
          <p:cNvPr id="21" name="Rectangle 20"/>
          <p:cNvSpPr/>
          <p:nvPr/>
        </p:nvSpPr>
        <p:spPr>
          <a:xfrm rot="10800000" flipH="1" flipV="1">
            <a:off x="24176492" y="22117793"/>
            <a:ext cx="3255508" cy="933169"/>
          </a:xfrm>
          <a:prstGeom prst="rect">
            <a:avLst/>
          </a:prstGeom>
        </p:spPr>
        <p:txBody>
          <a:bodyPr wrap="square">
            <a:spAutoFit/>
          </a:bodyPr>
          <a:lstStyle/>
          <a:p>
            <a:r>
              <a:rPr lang="en-US" sz="2700" dirty="0">
                <a:solidFill>
                  <a:schemeClr val="bg1">
                    <a:lumMod val="50000"/>
                  </a:schemeClr>
                </a:solidFill>
              </a:rPr>
              <a:t>Landsat 8 Operational Land Imager (OLI) </a:t>
            </a:r>
          </a:p>
        </p:txBody>
      </p:sp>
      <p:sp>
        <p:nvSpPr>
          <p:cNvPr id="10" name="Text Placeholder 16"/>
          <p:cNvSpPr txBox="1">
            <a:spLocks/>
          </p:cNvSpPr>
          <p:nvPr/>
        </p:nvSpPr>
        <p:spPr>
          <a:xfrm>
            <a:off x="9601200" y="3194872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Bureau of Land Management</a:t>
            </a:r>
          </a:p>
          <a:p>
            <a:r>
              <a:rPr lang="en-US" dirty="0" smtClean="0"/>
              <a:t>Idaho </a:t>
            </a:r>
            <a:r>
              <a:rPr lang="en-US" dirty="0"/>
              <a:t>Fish and Game</a:t>
            </a:r>
          </a:p>
          <a:p>
            <a:r>
              <a:rPr lang="en-US" dirty="0">
                <a:solidFill>
                  <a:schemeClr val="tx2"/>
                </a:solidFill>
              </a:rPr>
              <a:t>Caribou-</a:t>
            </a:r>
            <a:r>
              <a:rPr lang="en-US" dirty="0" err="1">
                <a:solidFill>
                  <a:schemeClr val="tx2"/>
                </a:solidFill>
              </a:rPr>
              <a:t>Targhee</a:t>
            </a:r>
            <a:r>
              <a:rPr lang="en-US" dirty="0">
                <a:solidFill>
                  <a:schemeClr val="tx2"/>
                </a:solidFill>
              </a:rPr>
              <a:t> National </a:t>
            </a:r>
            <a:r>
              <a:rPr lang="en-US" dirty="0"/>
              <a:t>Forest</a:t>
            </a:r>
          </a:p>
          <a:p>
            <a:r>
              <a:rPr lang="en-US" dirty="0"/>
              <a:t>NASA RECOVER</a:t>
            </a:r>
          </a:p>
          <a:p>
            <a:endParaRPr lang="en-US" dirty="0" smtClean="0"/>
          </a:p>
        </p:txBody>
      </p:sp>
      <p:sp>
        <p:nvSpPr>
          <p:cNvPr id="11" name="Text Placeholder 16"/>
          <p:cNvSpPr txBox="1">
            <a:spLocks/>
          </p:cNvSpPr>
          <p:nvPr/>
        </p:nvSpPr>
        <p:spPr>
          <a:xfrm>
            <a:off x="18288000" y="33297750"/>
            <a:ext cx="8229600" cy="19778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Ryan </a:t>
            </a:r>
            <a:r>
              <a:rPr lang="en-US" dirty="0" err="1" smtClean="0"/>
              <a:t>Howerton</a:t>
            </a:r>
            <a:r>
              <a:rPr lang="en-US" dirty="0" smtClean="0"/>
              <a:t> (ISU), Keith Weber (ISU), Sara Ramos (DEVELOP), Zachary Simpson (DEVELOP), Mike Kuyper (BLM), Brian Holmes (BLM), Shelli </a:t>
            </a:r>
            <a:r>
              <a:rPr lang="en-US" dirty="0" err="1" smtClean="0"/>
              <a:t>Mavors</a:t>
            </a:r>
            <a:r>
              <a:rPr lang="en-US" dirty="0" smtClean="0"/>
              <a:t> (BLM), Scott Bergen (IDFG), </a:t>
            </a:r>
            <a:r>
              <a:rPr lang="en-US" dirty="0" err="1" smtClean="0"/>
              <a:t>Airk</a:t>
            </a:r>
            <a:r>
              <a:rPr lang="en-US" dirty="0" smtClean="0"/>
              <a:t> Jorgensen (FS)</a:t>
            </a:r>
          </a:p>
        </p:txBody>
      </p:sp>
      <p:sp>
        <p:nvSpPr>
          <p:cNvPr id="29" name="TextBox 28"/>
          <p:cNvSpPr txBox="1"/>
          <p:nvPr/>
        </p:nvSpPr>
        <p:spPr>
          <a:xfrm>
            <a:off x="18288000" y="325863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23728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05456" y="2984821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pic>
        <p:nvPicPr>
          <p:cNvPr id="43" name="Picture 42"/>
          <p:cNvPicPr>
            <a:picLocks noChangeAspect="1"/>
          </p:cNvPicPr>
          <p:nvPr/>
        </p:nvPicPr>
        <p:blipFill>
          <a:blip r:embed="rId8"/>
          <a:stretch>
            <a:fillRect/>
          </a:stretch>
        </p:blipFill>
        <p:spPr>
          <a:xfrm>
            <a:off x="14240605" y="31524568"/>
            <a:ext cx="2938667" cy="2525564"/>
          </a:xfrm>
          <a:prstGeom prst="rect">
            <a:avLst/>
          </a:prstGeom>
        </p:spPr>
      </p:pic>
      <p:grpSp>
        <p:nvGrpSpPr>
          <p:cNvPr id="329" name="Group 328"/>
          <p:cNvGrpSpPr/>
          <p:nvPr/>
        </p:nvGrpSpPr>
        <p:grpSpPr>
          <a:xfrm>
            <a:off x="400004" y="12095344"/>
            <a:ext cx="10867272" cy="6273194"/>
            <a:chOff x="5311794" y="12870483"/>
            <a:chExt cx="10867272" cy="6273194"/>
          </a:xfrm>
        </p:grpSpPr>
        <p:sp>
          <p:nvSpPr>
            <p:cNvPr id="7" name="Text Placeholder 16"/>
            <p:cNvSpPr txBox="1">
              <a:spLocks/>
            </p:cNvSpPr>
            <p:nvPr/>
          </p:nvSpPr>
          <p:spPr>
            <a:xfrm>
              <a:off x="5311794" y="12870483"/>
              <a:ext cx="3099816" cy="8705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latin typeface="+mj-lt"/>
                </a:rPr>
                <a:t>Vegetation Based soil moisture</a:t>
              </a:r>
            </a:p>
            <a:p>
              <a:endParaRPr lang="en-US" dirty="0"/>
            </a:p>
            <a:p>
              <a:r>
                <a:rPr lang="en-US" dirty="0" smtClean="0"/>
                <a:t> </a:t>
              </a:r>
            </a:p>
          </p:txBody>
        </p:sp>
        <p:grpSp>
          <p:nvGrpSpPr>
            <p:cNvPr id="291" name="Group 290"/>
            <p:cNvGrpSpPr/>
            <p:nvPr/>
          </p:nvGrpSpPr>
          <p:grpSpPr>
            <a:xfrm>
              <a:off x="7448452" y="13032590"/>
              <a:ext cx="8730614" cy="6111087"/>
              <a:chOff x="1124310" y="14769877"/>
              <a:chExt cx="8730614" cy="6111087"/>
            </a:xfrm>
          </p:grpSpPr>
          <p:grpSp>
            <p:nvGrpSpPr>
              <p:cNvPr id="18" name="Group 17"/>
              <p:cNvGrpSpPr/>
              <p:nvPr/>
            </p:nvGrpSpPr>
            <p:grpSpPr>
              <a:xfrm>
                <a:off x="2487521" y="14769877"/>
                <a:ext cx="4296393" cy="4183733"/>
                <a:chOff x="-1906975" y="13637240"/>
                <a:chExt cx="4296393" cy="4183733"/>
              </a:xfrm>
            </p:grpSpPr>
            <p:sp>
              <p:nvSpPr>
                <p:cNvPr id="44" name="Flowchart: Terminator 43"/>
                <p:cNvSpPr/>
                <p:nvPr/>
              </p:nvSpPr>
              <p:spPr>
                <a:xfrm>
                  <a:off x="-440077" y="15907341"/>
                  <a:ext cx="2296883" cy="12752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Seasonal Soil moisture Comparison</a:t>
                  </a:r>
                  <a:endParaRPr lang="en-US" sz="2700" b="1" dirty="0">
                    <a:solidFill>
                      <a:schemeClr val="tx2">
                        <a:lumMod val="50000"/>
                      </a:schemeClr>
                    </a:solidFill>
                  </a:endParaRPr>
                </a:p>
              </p:txBody>
            </p:sp>
            <p:sp>
              <p:nvSpPr>
                <p:cNvPr id="45" name="Rectangle 44"/>
                <p:cNvSpPr/>
                <p:nvPr/>
              </p:nvSpPr>
              <p:spPr>
                <a:xfrm>
                  <a:off x="-1906975" y="13637240"/>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SMAP: Soil moisture resampled to 10km</a:t>
                  </a:r>
                  <a:endParaRPr lang="en-US" sz="2700" b="1" dirty="0">
                    <a:solidFill>
                      <a:srgbClr val="002060"/>
                    </a:solidFill>
                  </a:endParaRPr>
                </a:p>
              </p:txBody>
            </p:sp>
            <p:cxnSp>
              <p:nvCxnSpPr>
                <p:cNvPr id="219" name="Straight Arrow Connector 218"/>
                <p:cNvCxnSpPr>
                  <a:stCxn id="45" idx="2"/>
                  <a:endCxn id="44" idx="0"/>
                </p:cNvCxnSpPr>
                <p:nvPr/>
              </p:nvCxnSpPr>
              <p:spPr>
                <a:xfrm>
                  <a:off x="-779031" y="15313578"/>
                  <a:ext cx="1487396" cy="5937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08" idx="3"/>
                  <a:endCxn id="44" idx="1"/>
                </p:cNvCxnSpPr>
                <p:nvPr/>
              </p:nvCxnSpPr>
              <p:spPr>
                <a:xfrm>
                  <a:off x="-1014298" y="16538339"/>
                  <a:ext cx="574221" cy="66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10" idx="2"/>
                  <a:endCxn id="44" idx="0"/>
                </p:cNvCxnSpPr>
                <p:nvPr/>
              </p:nvCxnSpPr>
              <p:spPr>
                <a:xfrm flipH="1">
                  <a:off x="708365" y="15367156"/>
                  <a:ext cx="1532477" cy="54018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106" idx="1"/>
                  <a:endCxn id="44" idx="3"/>
                </p:cNvCxnSpPr>
                <p:nvPr/>
              </p:nvCxnSpPr>
              <p:spPr>
                <a:xfrm flipH="1">
                  <a:off x="1856806" y="16531721"/>
                  <a:ext cx="532612" cy="132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stCxn id="44" idx="2"/>
                  <a:endCxn id="124" idx="0"/>
                </p:cNvCxnSpPr>
                <p:nvPr/>
              </p:nvCxnSpPr>
              <p:spPr>
                <a:xfrm flipH="1">
                  <a:off x="708364" y="17182572"/>
                  <a:ext cx="1" cy="63840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6783914" y="16826189"/>
                <a:ext cx="3071010"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Daily Evapotranspiration</a:t>
                </a:r>
              </a:p>
              <a:p>
                <a:pPr algn="ctr"/>
                <a:r>
                  <a:rPr lang="en-US" sz="2700" b="1" dirty="0" smtClean="0">
                    <a:solidFill>
                      <a:srgbClr val="002060"/>
                    </a:solidFill>
                  </a:rPr>
                  <a:t>and </a:t>
                </a:r>
              </a:p>
              <a:p>
                <a:pPr algn="ctr"/>
                <a:r>
                  <a:rPr lang="en-US" sz="2700" b="1" dirty="0" smtClean="0">
                    <a:solidFill>
                      <a:srgbClr val="002060"/>
                    </a:solidFill>
                  </a:rPr>
                  <a:t>Precipitation</a:t>
                </a:r>
                <a:endParaRPr lang="en-US" sz="2700" b="1" dirty="0">
                  <a:solidFill>
                    <a:srgbClr val="002060"/>
                  </a:solidFill>
                </a:endParaRPr>
              </a:p>
            </p:txBody>
          </p:sp>
          <p:sp>
            <p:nvSpPr>
              <p:cNvPr id="108" name="Rectangle 107"/>
              <p:cNvSpPr/>
              <p:nvPr/>
            </p:nvSpPr>
            <p:spPr>
              <a:xfrm>
                <a:off x="1124310" y="16832807"/>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GPM: Root Zone 10 Km</a:t>
                </a:r>
                <a:endParaRPr lang="en-US" sz="2700" b="1" dirty="0">
                  <a:solidFill>
                    <a:srgbClr val="002060"/>
                  </a:solidFill>
                </a:endParaRPr>
              </a:p>
            </p:txBody>
          </p:sp>
          <p:sp>
            <p:nvSpPr>
              <p:cNvPr id="110" name="Rectangle 109"/>
              <p:cNvSpPr/>
              <p:nvPr/>
            </p:nvSpPr>
            <p:spPr>
              <a:xfrm>
                <a:off x="5507394" y="14823455"/>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Classified Vegetation Layer</a:t>
                </a:r>
                <a:endParaRPr lang="en-US" sz="2700" b="1" dirty="0">
                  <a:solidFill>
                    <a:srgbClr val="002060"/>
                  </a:solidFill>
                </a:endParaRPr>
              </a:p>
            </p:txBody>
          </p:sp>
          <p:sp>
            <p:nvSpPr>
              <p:cNvPr id="124" name="Oval 123"/>
              <p:cNvSpPr/>
              <p:nvPr/>
            </p:nvSpPr>
            <p:spPr>
              <a:xfrm>
                <a:off x="3728940" y="18953610"/>
                <a:ext cx="2747839" cy="1927354"/>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Vegetation Based Soil Map</a:t>
                </a:r>
                <a:endParaRPr lang="en-US" sz="2700" b="1" dirty="0">
                  <a:solidFill>
                    <a:srgbClr val="002060"/>
                  </a:solidFill>
                </a:endParaRPr>
              </a:p>
            </p:txBody>
          </p:sp>
        </p:grpSp>
      </p:grpSp>
      <p:grpSp>
        <p:nvGrpSpPr>
          <p:cNvPr id="330" name="Group 329"/>
          <p:cNvGrpSpPr/>
          <p:nvPr/>
        </p:nvGrpSpPr>
        <p:grpSpPr>
          <a:xfrm>
            <a:off x="290612" y="17252083"/>
            <a:ext cx="16807800" cy="5527925"/>
            <a:chOff x="-407215" y="20420070"/>
            <a:chExt cx="16807800" cy="5527925"/>
          </a:xfrm>
        </p:grpSpPr>
        <p:grpSp>
          <p:nvGrpSpPr>
            <p:cNvPr id="295" name="Group 294"/>
            <p:cNvGrpSpPr/>
            <p:nvPr/>
          </p:nvGrpSpPr>
          <p:grpSpPr>
            <a:xfrm>
              <a:off x="-407215" y="20420070"/>
              <a:ext cx="16807800" cy="5306120"/>
              <a:chOff x="-407215" y="20420070"/>
              <a:chExt cx="16807800" cy="5306120"/>
            </a:xfrm>
          </p:grpSpPr>
          <p:grpSp>
            <p:nvGrpSpPr>
              <p:cNvPr id="292" name="Group 291"/>
              <p:cNvGrpSpPr/>
              <p:nvPr/>
            </p:nvGrpSpPr>
            <p:grpSpPr>
              <a:xfrm>
                <a:off x="1588852" y="22355262"/>
                <a:ext cx="14811733" cy="2792097"/>
                <a:chOff x="685800" y="21447447"/>
                <a:chExt cx="14811733" cy="2792097"/>
              </a:xfrm>
            </p:grpSpPr>
            <p:grpSp>
              <p:nvGrpSpPr>
                <p:cNvPr id="232" name="Group 231"/>
                <p:cNvGrpSpPr/>
                <p:nvPr/>
              </p:nvGrpSpPr>
              <p:grpSpPr>
                <a:xfrm>
                  <a:off x="685800" y="21447447"/>
                  <a:ext cx="11494399" cy="2792097"/>
                  <a:chOff x="-50800" y="21756463"/>
                  <a:chExt cx="10877213" cy="2156870"/>
                </a:xfrm>
              </p:grpSpPr>
              <p:sp>
                <p:nvSpPr>
                  <p:cNvPr id="74" name="Flowchart: Terminator 73"/>
                  <p:cNvSpPr/>
                  <p:nvPr/>
                </p:nvSpPr>
                <p:spPr>
                  <a:xfrm>
                    <a:off x="-50800" y="22357986"/>
                    <a:ext cx="1905327" cy="894286"/>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2011</a:t>
                    </a:r>
                    <a:endParaRPr lang="en-US" sz="2700" b="1" dirty="0">
                      <a:solidFill>
                        <a:schemeClr val="tx1">
                          <a:lumMod val="50000"/>
                        </a:schemeClr>
                      </a:solidFill>
                    </a:endParaRPr>
                  </a:p>
                </p:txBody>
              </p:sp>
              <p:sp>
                <p:nvSpPr>
                  <p:cNvPr id="76" name="Flowchart: Alternate Process 75"/>
                  <p:cNvSpPr/>
                  <p:nvPr/>
                </p:nvSpPr>
                <p:spPr>
                  <a:xfrm>
                    <a:off x="2614033" y="22223255"/>
                    <a:ext cx="2283426" cy="116003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Classification Points</a:t>
                    </a:r>
                    <a:endParaRPr lang="en-US" sz="2700" b="1" dirty="0">
                      <a:solidFill>
                        <a:schemeClr val="tx1">
                          <a:lumMod val="50000"/>
                        </a:schemeClr>
                      </a:solidFill>
                    </a:endParaRPr>
                  </a:p>
                </p:txBody>
              </p:sp>
              <p:sp>
                <p:nvSpPr>
                  <p:cNvPr id="77" name="Flowchart: Alternate Process 76"/>
                  <p:cNvSpPr/>
                  <p:nvPr/>
                </p:nvSpPr>
                <p:spPr>
                  <a:xfrm>
                    <a:off x="5261484" y="22233503"/>
                    <a:ext cx="2368952" cy="113953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CTA Classification</a:t>
                    </a:r>
                    <a:endParaRPr lang="en-US" sz="2700" b="1" dirty="0">
                      <a:solidFill>
                        <a:schemeClr val="tx1">
                          <a:lumMod val="50000"/>
                        </a:schemeClr>
                      </a:solidFill>
                    </a:endParaRPr>
                  </a:p>
                </p:txBody>
              </p:sp>
              <p:sp>
                <p:nvSpPr>
                  <p:cNvPr id="78" name="Flowchart: Alternate Process 77"/>
                  <p:cNvSpPr/>
                  <p:nvPr/>
                </p:nvSpPr>
                <p:spPr>
                  <a:xfrm>
                    <a:off x="7994461" y="22240936"/>
                    <a:ext cx="2344689" cy="113210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 Change Modeler</a:t>
                    </a:r>
                    <a:endParaRPr lang="en-US" sz="2700" b="1" dirty="0">
                      <a:solidFill>
                        <a:schemeClr val="tx1">
                          <a:lumMod val="50000"/>
                        </a:schemeClr>
                      </a:solidFill>
                    </a:endParaRPr>
                  </a:p>
                </p:txBody>
              </p:sp>
              <p:cxnSp>
                <p:nvCxnSpPr>
                  <p:cNvPr id="93" name="Straight Arrow Connector 92"/>
                  <p:cNvCxnSpPr>
                    <a:stCxn id="77" idx="3"/>
                    <a:endCxn id="78" idx="1"/>
                  </p:cNvCxnSpPr>
                  <p:nvPr/>
                </p:nvCxnSpPr>
                <p:spPr>
                  <a:xfrm>
                    <a:off x="7630436" y="22803271"/>
                    <a:ext cx="364025" cy="37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78" idx="3"/>
                    <a:endCxn id="125" idx="2"/>
                  </p:cNvCxnSpPr>
                  <p:nvPr/>
                </p:nvCxnSpPr>
                <p:spPr>
                  <a:xfrm>
                    <a:off x="10339150" y="22806988"/>
                    <a:ext cx="487263" cy="1711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76" idx="3"/>
                    <a:endCxn id="77" idx="1"/>
                  </p:cNvCxnSpPr>
                  <p:nvPr/>
                </p:nvCxnSpPr>
                <p:spPr>
                  <a:xfrm>
                    <a:off x="4897459" y="22803271"/>
                    <a:ext cx="36402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a:off x="1875182" y="21756463"/>
                    <a:ext cx="806732" cy="47704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74" idx="3"/>
                    <a:endCxn id="76" idx="1"/>
                  </p:cNvCxnSpPr>
                  <p:nvPr/>
                </p:nvCxnSpPr>
                <p:spPr>
                  <a:xfrm flipV="1">
                    <a:off x="1854527" y="22803271"/>
                    <a:ext cx="759506" cy="185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a:stCxn id="146" idx="3"/>
                  </p:cNvCxnSpPr>
                  <p:nvPr/>
                </p:nvCxnSpPr>
                <p:spPr>
                  <a:xfrm flipV="1">
                    <a:off x="1843591" y="23383286"/>
                    <a:ext cx="750980" cy="5300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25" name="Oval 124"/>
                <p:cNvSpPr/>
                <p:nvPr/>
              </p:nvSpPr>
              <p:spPr>
                <a:xfrm>
                  <a:off x="12180199" y="21831205"/>
                  <a:ext cx="3317334" cy="1996641"/>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Juniper Encroachment Map</a:t>
                  </a:r>
                  <a:endParaRPr lang="en-US" sz="2700" b="1" dirty="0">
                    <a:solidFill>
                      <a:srgbClr val="002060"/>
                    </a:solidFill>
                  </a:endParaRPr>
                </a:p>
              </p:txBody>
            </p:sp>
          </p:grpSp>
          <p:sp>
            <p:nvSpPr>
              <p:cNvPr id="145" name="Text Placeholder 16"/>
              <p:cNvSpPr txBox="1">
                <a:spLocks/>
              </p:cNvSpPr>
              <p:nvPr/>
            </p:nvSpPr>
            <p:spPr>
              <a:xfrm>
                <a:off x="-407215" y="20420070"/>
                <a:ext cx="3099816" cy="11318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latin typeface="+mj-lt"/>
                  </a:rPr>
                  <a:t>Juniper Encroachment 1985 to 2015</a:t>
                </a:r>
              </a:p>
              <a:p>
                <a:endParaRPr lang="en-US" dirty="0"/>
              </a:p>
              <a:p>
                <a:r>
                  <a:rPr lang="en-US" dirty="0" smtClean="0"/>
                  <a:t> </a:t>
                </a:r>
              </a:p>
            </p:txBody>
          </p:sp>
          <p:sp>
            <p:nvSpPr>
              <p:cNvPr id="146" name="Flowchart: Terminator 145"/>
              <p:cNvSpPr/>
              <p:nvPr/>
            </p:nvSpPr>
            <p:spPr>
              <a:xfrm>
                <a:off x="1577295" y="24568525"/>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2013</a:t>
                </a:r>
                <a:endParaRPr lang="en-US" sz="2700" b="1" dirty="0">
                  <a:solidFill>
                    <a:schemeClr val="tx1">
                      <a:lumMod val="50000"/>
                    </a:schemeClr>
                  </a:solidFill>
                </a:endParaRPr>
              </a:p>
            </p:txBody>
          </p:sp>
          <p:sp>
            <p:nvSpPr>
              <p:cNvPr id="148" name="Flowchart: Terminator 147"/>
              <p:cNvSpPr/>
              <p:nvPr/>
            </p:nvSpPr>
            <p:spPr>
              <a:xfrm>
                <a:off x="1570341" y="21699301"/>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2009</a:t>
                </a:r>
                <a:endParaRPr lang="en-US" sz="2700" b="1" dirty="0">
                  <a:solidFill>
                    <a:schemeClr val="tx1">
                      <a:lumMod val="50000"/>
                    </a:schemeClr>
                  </a:solidFill>
                </a:endParaRPr>
              </a:p>
            </p:txBody>
          </p:sp>
        </p:grpSp>
        <p:sp>
          <p:nvSpPr>
            <p:cNvPr id="151" name="Flowchart: Terminator 150"/>
            <p:cNvSpPr/>
            <p:nvPr/>
          </p:nvSpPr>
          <p:spPr>
            <a:xfrm>
              <a:off x="7447526" y="21469387"/>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8</a:t>
              </a:r>
              <a:endParaRPr lang="en-US" sz="2700" b="1" dirty="0">
                <a:solidFill>
                  <a:schemeClr val="tx1">
                    <a:lumMod val="50000"/>
                  </a:schemeClr>
                </a:solidFill>
              </a:endParaRPr>
            </a:p>
          </p:txBody>
        </p:sp>
        <p:sp>
          <p:nvSpPr>
            <p:cNvPr id="152" name="Flowchart: Terminator 151"/>
            <p:cNvSpPr/>
            <p:nvPr/>
          </p:nvSpPr>
          <p:spPr>
            <a:xfrm>
              <a:off x="7447526" y="24790330"/>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5</a:t>
              </a:r>
              <a:endParaRPr lang="en-US" sz="2700" b="1" dirty="0">
                <a:solidFill>
                  <a:schemeClr val="tx1">
                    <a:lumMod val="50000"/>
                  </a:schemeClr>
                </a:solidFill>
              </a:endParaRPr>
            </a:p>
          </p:txBody>
        </p:sp>
        <p:cxnSp>
          <p:nvCxnSpPr>
            <p:cNvPr id="153" name="Straight Arrow Connector 152"/>
            <p:cNvCxnSpPr>
              <a:stCxn id="151" idx="2"/>
              <a:endCxn id="77" idx="0"/>
            </p:cNvCxnSpPr>
            <p:nvPr/>
          </p:nvCxnSpPr>
          <p:spPr>
            <a:xfrm>
              <a:off x="8454245" y="22627052"/>
              <a:ext cx="1" cy="3457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52" idx="0"/>
              <a:endCxn id="77" idx="2"/>
            </p:cNvCxnSpPr>
            <p:nvPr/>
          </p:nvCxnSpPr>
          <p:spPr>
            <a:xfrm flipV="1">
              <a:off x="8454245" y="24447942"/>
              <a:ext cx="1" cy="34238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86" name="TextBox 185"/>
          <p:cNvSpPr txBox="1"/>
          <p:nvPr/>
        </p:nvSpPr>
        <p:spPr>
          <a:xfrm>
            <a:off x="987918" y="2340964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332" name="Rectangle 331"/>
          <p:cNvSpPr/>
          <p:nvPr/>
        </p:nvSpPr>
        <p:spPr>
          <a:xfrm>
            <a:off x="705456" y="30725156"/>
            <a:ext cx="7856621" cy="4099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Oval 190"/>
          <p:cNvSpPr/>
          <p:nvPr/>
        </p:nvSpPr>
        <p:spPr>
          <a:xfrm>
            <a:off x="5781544" y="31243717"/>
            <a:ext cx="1328500" cy="1221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4" name="Rectangle 333"/>
          <p:cNvSpPr/>
          <p:nvPr/>
        </p:nvSpPr>
        <p:spPr>
          <a:xfrm>
            <a:off x="3321374" y="31215050"/>
            <a:ext cx="1608994" cy="11182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5" name="Isosceles Triangle 334"/>
          <p:cNvSpPr/>
          <p:nvPr/>
        </p:nvSpPr>
        <p:spPr>
          <a:xfrm>
            <a:off x="5814953" y="32495282"/>
            <a:ext cx="1261682" cy="1343515"/>
          </a:xfrm>
          <a:prstGeom prst="triangl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3758924" y="32408394"/>
            <a:ext cx="733893" cy="15171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7" name="Rectangle 196"/>
          <p:cNvSpPr/>
          <p:nvPr/>
        </p:nvSpPr>
        <p:spPr>
          <a:xfrm>
            <a:off x="1582966" y="32495282"/>
            <a:ext cx="733893" cy="15171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7" name="Rounded Rectangle 336"/>
          <p:cNvSpPr/>
          <p:nvPr/>
        </p:nvSpPr>
        <p:spPr>
          <a:xfrm>
            <a:off x="1261377" y="31083555"/>
            <a:ext cx="1377070" cy="126278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8" name="Freeform 337"/>
          <p:cNvSpPr/>
          <p:nvPr/>
        </p:nvSpPr>
        <p:spPr>
          <a:xfrm>
            <a:off x="6713621" y="33880926"/>
            <a:ext cx="144379" cy="487982"/>
          </a:xfrm>
          <a:custGeom>
            <a:avLst/>
            <a:gdLst>
              <a:gd name="connsiteX0" fmla="*/ 0 w 144379"/>
              <a:gd name="connsiteY0" fmla="*/ 0 h 487982"/>
              <a:gd name="connsiteX1" fmla="*/ 48126 w 144379"/>
              <a:gd name="connsiteY1" fmla="*/ 457200 h 487982"/>
              <a:gd name="connsiteX2" fmla="*/ 144379 w 144379"/>
              <a:gd name="connsiteY2" fmla="*/ 409074 h 487982"/>
            </a:gdLst>
            <a:ahLst/>
            <a:cxnLst>
              <a:cxn ang="0">
                <a:pos x="connsiteX0" y="connsiteY0"/>
              </a:cxn>
              <a:cxn ang="0">
                <a:pos x="connsiteX1" y="connsiteY1"/>
              </a:cxn>
              <a:cxn ang="0">
                <a:pos x="connsiteX2" y="connsiteY2"/>
              </a:cxn>
            </a:cxnLst>
            <a:rect l="l" t="t" r="r" b="b"/>
            <a:pathLst>
              <a:path w="144379" h="487982">
                <a:moveTo>
                  <a:pt x="0" y="0"/>
                </a:moveTo>
                <a:cubicBezTo>
                  <a:pt x="12031" y="194510"/>
                  <a:pt x="24063" y="389021"/>
                  <a:pt x="48126" y="457200"/>
                </a:cubicBezTo>
                <a:cubicBezTo>
                  <a:pt x="72189" y="525379"/>
                  <a:pt x="108284" y="467226"/>
                  <a:pt x="144379" y="409074"/>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0" name="Freeform 199"/>
          <p:cNvSpPr/>
          <p:nvPr/>
        </p:nvSpPr>
        <p:spPr>
          <a:xfrm>
            <a:off x="2111542" y="34031669"/>
            <a:ext cx="144379" cy="487982"/>
          </a:xfrm>
          <a:custGeom>
            <a:avLst/>
            <a:gdLst>
              <a:gd name="connsiteX0" fmla="*/ 0 w 144379"/>
              <a:gd name="connsiteY0" fmla="*/ 0 h 487982"/>
              <a:gd name="connsiteX1" fmla="*/ 48126 w 144379"/>
              <a:gd name="connsiteY1" fmla="*/ 457200 h 487982"/>
              <a:gd name="connsiteX2" fmla="*/ 144379 w 144379"/>
              <a:gd name="connsiteY2" fmla="*/ 409074 h 487982"/>
            </a:gdLst>
            <a:ahLst/>
            <a:cxnLst>
              <a:cxn ang="0">
                <a:pos x="connsiteX0" y="connsiteY0"/>
              </a:cxn>
              <a:cxn ang="0">
                <a:pos x="connsiteX1" y="connsiteY1"/>
              </a:cxn>
              <a:cxn ang="0">
                <a:pos x="connsiteX2" y="connsiteY2"/>
              </a:cxn>
            </a:cxnLst>
            <a:rect l="l" t="t" r="r" b="b"/>
            <a:pathLst>
              <a:path w="144379" h="487982">
                <a:moveTo>
                  <a:pt x="0" y="0"/>
                </a:moveTo>
                <a:cubicBezTo>
                  <a:pt x="12031" y="194510"/>
                  <a:pt x="24063" y="389021"/>
                  <a:pt x="48126" y="457200"/>
                </a:cubicBezTo>
                <a:cubicBezTo>
                  <a:pt x="72189" y="525379"/>
                  <a:pt x="108284" y="467226"/>
                  <a:pt x="144379" y="409074"/>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1" name="Freeform 200"/>
          <p:cNvSpPr/>
          <p:nvPr/>
        </p:nvSpPr>
        <p:spPr>
          <a:xfrm>
            <a:off x="4227927" y="33934946"/>
            <a:ext cx="144379" cy="487982"/>
          </a:xfrm>
          <a:custGeom>
            <a:avLst/>
            <a:gdLst>
              <a:gd name="connsiteX0" fmla="*/ 0 w 144379"/>
              <a:gd name="connsiteY0" fmla="*/ 0 h 487982"/>
              <a:gd name="connsiteX1" fmla="*/ 48126 w 144379"/>
              <a:gd name="connsiteY1" fmla="*/ 457200 h 487982"/>
              <a:gd name="connsiteX2" fmla="*/ 144379 w 144379"/>
              <a:gd name="connsiteY2" fmla="*/ 409074 h 487982"/>
            </a:gdLst>
            <a:ahLst/>
            <a:cxnLst>
              <a:cxn ang="0">
                <a:pos x="connsiteX0" y="connsiteY0"/>
              </a:cxn>
              <a:cxn ang="0">
                <a:pos x="connsiteX1" y="connsiteY1"/>
              </a:cxn>
              <a:cxn ang="0">
                <a:pos x="connsiteX2" y="connsiteY2"/>
              </a:cxn>
            </a:cxnLst>
            <a:rect l="l" t="t" r="r" b="b"/>
            <a:pathLst>
              <a:path w="144379" h="487982">
                <a:moveTo>
                  <a:pt x="0" y="0"/>
                </a:moveTo>
                <a:cubicBezTo>
                  <a:pt x="12031" y="194510"/>
                  <a:pt x="24063" y="389021"/>
                  <a:pt x="48126" y="457200"/>
                </a:cubicBezTo>
                <a:cubicBezTo>
                  <a:pt x="72189" y="525379"/>
                  <a:pt x="108284" y="467226"/>
                  <a:pt x="144379" y="409074"/>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39" name="Freeform 338"/>
          <p:cNvSpPr/>
          <p:nvPr/>
        </p:nvSpPr>
        <p:spPr>
          <a:xfrm>
            <a:off x="5823284" y="33880926"/>
            <a:ext cx="433137" cy="425053"/>
          </a:xfrm>
          <a:custGeom>
            <a:avLst/>
            <a:gdLst>
              <a:gd name="connsiteX0" fmla="*/ 433137 w 433137"/>
              <a:gd name="connsiteY0" fmla="*/ 0 h 425053"/>
              <a:gd name="connsiteX1" fmla="*/ 192505 w 433137"/>
              <a:gd name="connsiteY1" fmla="*/ 409074 h 425053"/>
              <a:gd name="connsiteX2" fmla="*/ 48127 w 433137"/>
              <a:gd name="connsiteY2" fmla="*/ 336885 h 425053"/>
              <a:gd name="connsiteX3" fmla="*/ 0 w 433137"/>
              <a:gd name="connsiteY3" fmla="*/ 288758 h 425053"/>
            </a:gdLst>
            <a:ahLst/>
            <a:cxnLst>
              <a:cxn ang="0">
                <a:pos x="connsiteX0" y="connsiteY0"/>
              </a:cxn>
              <a:cxn ang="0">
                <a:pos x="connsiteX1" y="connsiteY1"/>
              </a:cxn>
              <a:cxn ang="0">
                <a:pos x="connsiteX2" y="connsiteY2"/>
              </a:cxn>
              <a:cxn ang="0">
                <a:pos x="connsiteX3" y="connsiteY3"/>
              </a:cxn>
            </a:cxnLst>
            <a:rect l="l" t="t" r="r" b="b"/>
            <a:pathLst>
              <a:path w="433137" h="425053">
                <a:moveTo>
                  <a:pt x="433137" y="0"/>
                </a:moveTo>
                <a:cubicBezTo>
                  <a:pt x="344905" y="176463"/>
                  <a:pt x="256673" y="352927"/>
                  <a:pt x="192505" y="409074"/>
                </a:cubicBezTo>
                <a:cubicBezTo>
                  <a:pt x="128337" y="465221"/>
                  <a:pt x="80211" y="356938"/>
                  <a:pt x="48127" y="336885"/>
                </a:cubicBezTo>
                <a:cubicBezTo>
                  <a:pt x="16043" y="316832"/>
                  <a:pt x="8021" y="302795"/>
                  <a:pt x="0" y="288758"/>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3" name="Freeform 202"/>
          <p:cNvSpPr/>
          <p:nvPr/>
        </p:nvSpPr>
        <p:spPr>
          <a:xfrm>
            <a:off x="1407383" y="34032721"/>
            <a:ext cx="433137" cy="425053"/>
          </a:xfrm>
          <a:custGeom>
            <a:avLst/>
            <a:gdLst>
              <a:gd name="connsiteX0" fmla="*/ 433137 w 433137"/>
              <a:gd name="connsiteY0" fmla="*/ 0 h 425053"/>
              <a:gd name="connsiteX1" fmla="*/ 192505 w 433137"/>
              <a:gd name="connsiteY1" fmla="*/ 409074 h 425053"/>
              <a:gd name="connsiteX2" fmla="*/ 48127 w 433137"/>
              <a:gd name="connsiteY2" fmla="*/ 336885 h 425053"/>
              <a:gd name="connsiteX3" fmla="*/ 0 w 433137"/>
              <a:gd name="connsiteY3" fmla="*/ 288758 h 425053"/>
            </a:gdLst>
            <a:ahLst/>
            <a:cxnLst>
              <a:cxn ang="0">
                <a:pos x="connsiteX0" y="connsiteY0"/>
              </a:cxn>
              <a:cxn ang="0">
                <a:pos x="connsiteX1" y="connsiteY1"/>
              </a:cxn>
              <a:cxn ang="0">
                <a:pos x="connsiteX2" y="connsiteY2"/>
              </a:cxn>
              <a:cxn ang="0">
                <a:pos x="connsiteX3" y="connsiteY3"/>
              </a:cxn>
            </a:cxnLst>
            <a:rect l="l" t="t" r="r" b="b"/>
            <a:pathLst>
              <a:path w="433137" h="425053">
                <a:moveTo>
                  <a:pt x="433137" y="0"/>
                </a:moveTo>
                <a:cubicBezTo>
                  <a:pt x="344905" y="176463"/>
                  <a:pt x="256673" y="352927"/>
                  <a:pt x="192505" y="409074"/>
                </a:cubicBezTo>
                <a:cubicBezTo>
                  <a:pt x="128337" y="465221"/>
                  <a:pt x="80211" y="356938"/>
                  <a:pt x="48127" y="336885"/>
                </a:cubicBezTo>
                <a:cubicBezTo>
                  <a:pt x="16043" y="316832"/>
                  <a:pt x="8021" y="302795"/>
                  <a:pt x="0" y="288758"/>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04" name="Freeform 203"/>
          <p:cNvSpPr/>
          <p:nvPr/>
        </p:nvSpPr>
        <p:spPr>
          <a:xfrm>
            <a:off x="3548642" y="33922489"/>
            <a:ext cx="348605" cy="360373"/>
          </a:xfrm>
          <a:custGeom>
            <a:avLst/>
            <a:gdLst>
              <a:gd name="connsiteX0" fmla="*/ 433137 w 433137"/>
              <a:gd name="connsiteY0" fmla="*/ 0 h 425053"/>
              <a:gd name="connsiteX1" fmla="*/ 192505 w 433137"/>
              <a:gd name="connsiteY1" fmla="*/ 409074 h 425053"/>
              <a:gd name="connsiteX2" fmla="*/ 48127 w 433137"/>
              <a:gd name="connsiteY2" fmla="*/ 336885 h 425053"/>
              <a:gd name="connsiteX3" fmla="*/ 0 w 433137"/>
              <a:gd name="connsiteY3" fmla="*/ 288758 h 425053"/>
            </a:gdLst>
            <a:ahLst/>
            <a:cxnLst>
              <a:cxn ang="0">
                <a:pos x="connsiteX0" y="connsiteY0"/>
              </a:cxn>
              <a:cxn ang="0">
                <a:pos x="connsiteX1" y="connsiteY1"/>
              </a:cxn>
              <a:cxn ang="0">
                <a:pos x="connsiteX2" y="connsiteY2"/>
              </a:cxn>
              <a:cxn ang="0">
                <a:pos x="connsiteX3" y="connsiteY3"/>
              </a:cxn>
            </a:cxnLst>
            <a:rect l="l" t="t" r="r" b="b"/>
            <a:pathLst>
              <a:path w="433137" h="425053">
                <a:moveTo>
                  <a:pt x="433137" y="0"/>
                </a:moveTo>
                <a:cubicBezTo>
                  <a:pt x="344905" y="176463"/>
                  <a:pt x="256673" y="352927"/>
                  <a:pt x="192505" y="409074"/>
                </a:cubicBezTo>
                <a:cubicBezTo>
                  <a:pt x="128337" y="465221"/>
                  <a:pt x="80211" y="356938"/>
                  <a:pt x="48127" y="336885"/>
                </a:cubicBezTo>
                <a:cubicBezTo>
                  <a:pt x="16043" y="316832"/>
                  <a:pt x="8021" y="302795"/>
                  <a:pt x="0" y="288758"/>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40" name="Arc 339"/>
          <p:cNvSpPr/>
          <p:nvPr/>
        </p:nvSpPr>
        <p:spPr>
          <a:xfrm>
            <a:off x="6256421" y="32924397"/>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p:cNvSpPr/>
          <p:nvPr/>
        </p:nvSpPr>
        <p:spPr>
          <a:xfrm>
            <a:off x="1910468" y="32835323"/>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Arc 211"/>
          <p:cNvSpPr/>
          <p:nvPr/>
        </p:nvSpPr>
        <p:spPr>
          <a:xfrm>
            <a:off x="4082710" y="3279665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Arc 340"/>
          <p:cNvSpPr/>
          <p:nvPr/>
        </p:nvSpPr>
        <p:spPr>
          <a:xfrm>
            <a:off x="5119805" y="32659690"/>
            <a:ext cx="1042430" cy="66324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 213"/>
          <p:cNvSpPr/>
          <p:nvPr/>
        </p:nvSpPr>
        <p:spPr>
          <a:xfrm>
            <a:off x="509863" y="32495282"/>
            <a:ext cx="1042430" cy="66324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Arc 214"/>
          <p:cNvSpPr/>
          <p:nvPr/>
        </p:nvSpPr>
        <p:spPr>
          <a:xfrm>
            <a:off x="2655147" y="32652558"/>
            <a:ext cx="1042430" cy="66324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Chord 342"/>
          <p:cNvSpPr/>
          <p:nvPr/>
        </p:nvSpPr>
        <p:spPr>
          <a:xfrm>
            <a:off x="6206091" y="31548788"/>
            <a:ext cx="100660" cy="329709"/>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hord 217"/>
          <p:cNvSpPr/>
          <p:nvPr/>
        </p:nvSpPr>
        <p:spPr>
          <a:xfrm>
            <a:off x="6624992" y="31550091"/>
            <a:ext cx="100660" cy="329709"/>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hord 219"/>
          <p:cNvSpPr/>
          <p:nvPr/>
        </p:nvSpPr>
        <p:spPr>
          <a:xfrm>
            <a:off x="3835391" y="31555943"/>
            <a:ext cx="100660" cy="329709"/>
          </a:xfrm>
          <a:prstGeom prst="chord">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hord 220"/>
          <p:cNvSpPr/>
          <p:nvPr/>
        </p:nvSpPr>
        <p:spPr>
          <a:xfrm>
            <a:off x="4227927" y="31539167"/>
            <a:ext cx="100660" cy="329709"/>
          </a:xfrm>
          <a:prstGeom prst="chord">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hord 221"/>
          <p:cNvSpPr/>
          <p:nvPr/>
        </p:nvSpPr>
        <p:spPr>
          <a:xfrm>
            <a:off x="1649166" y="31539167"/>
            <a:ext cx="100660" cy="329709"/>
          </a:xfrm>
          <a:prstGeom prst="chor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hord 255"/>
          <p:cNvSpPr/>
          <p:nvPr/>
        </p:nvSpPr>
        <p:spPr>
          <a:xfrm>
            <a:off x="2011314" y="31548787"/>
            <a:ext cx="100660" cy="329709"/>
          </a:xfrm>
          <a:prstGeom prst="chor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1684421" y="32028063"/>
            <a:ext cx="360947" cy="96253"/>
          </a:xfrm>
          <a:custGeom>
            <a:avLst/>
            <a:gdLst>
              <a:gd name="connsiteX0" fmla="*/ 0 w 360947"/>
              <a:gd name="connsiteY0" fmla="*/ 0 h 96253"/>
              <a:gd name="connsiteX1" fmla="*/ 216568 w 360947"/>
              <a:gd name="connsiteY1" fmla="*/ 96253 h 96253"/>
              <a:gd name="connsiteX2" fmla="*/ 360947 w 360947"/>
              <a:gd name="connsiteY2" fmla="*/ 0 h 96253"/>
            </a:gdLst>
            <a:ahLst/>
            <a:cxnLst>
              <a:cxn ang="0">
                <a:pos x="connsiteX0" y="connsiteY0"/>
              </a:cxn>
              <a:cxn ang="0">
                <a:pos x="connsiteX1" y="connsiteY1"/>
              </a:cxn>
              <a:cxn ang="0">
                <a:pos x="connsiteX2" y="connsiteY2"/>
              </a:cxn>
            </a:cxnLst>
            <a:rect l="l" t="t" r="r" b="b"/>
            <a:pathLst>
              <a:path w="360947" h="96253">
                <a:moveTo>
                  <a:pt x="0" y="0"/>
                </a:moveTo>
                <a:cubicBezTo>
                  <a:pt x="78205" y="48126"/>
                  <a:pt x="156410" y="96253"/>
                  <a:pt x="216568" y="96253"/>
                </a:cubicBezTo>
                <a:cubicBezTo>
                  <a:pt x="276726" y="96253"/>
                  <a:pt x="318836" y="48126"/>
                  <a:pt x="3609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6264045" y="32110918"/>
            <a:ext cx="360947" cy="96253"/>
          </a:xfrm>
          <a:custGeom>
            <a:avLst/>
            <a:gdLst>
              <a:gd name="connsiteX0" fmla="*/ 0 w 360947"/>
              <a:gd name="connsiteY0" fmla="*/ 0 h 96253"/>
              <a:gd name="connsiteX1" fmla="*/ 216568 w 360947"/>
              <a:gd name="connsiteY1" fmla="*/ 96253 h 96253"/>
              <a:gd name="connsiteX2" fmla="*/ 360947 w 360947"/>
              <a:gd name="connsiteY2" fmla="*/ 0 h 96253"/>
            </a:gdLst>
            <a:ahLst/>
            <a:cxnLst>
              <a:cxn ang="0">
                <a:pos x="connsiteX0" y="connsiteY0"/>
              </a:cxn>
              <a:cxn ang="0">
                <a:pos x="connsiteX1" y="connsiteY1"/>
              </a:cxn>
              <a:cxn ang="0">
                <a:pos x="connsiteX2" y="connsiteY2"/>
              </a:cxn>
            </a:cxnLst>
            <a:rect l="l" t="t" r="r" b="b"/>
            <a:pathLst>
              <a:path w="360947" h="96253">
                <a:moveTo>
                  <a:pt x="0" y="0"/>
                </a:moveTo>
                <a:cubicBezTo>
                  <a:pt x="78205" y="48126"/>
                  <a:pt x="156410" y="96253"/>
                  <a:pt x="216568" y="96253"/>
                </a:cubicBezTo>
                <a:cubicBezTo>
                  <a:pt x="276726" y="96253"/>
                  <a:pt x="318836" y="48126"/>
                  <a:pt x="3609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915294" y="32044591"/>
            <a:ext cx="360947" cy="96253"/>
          </a:xfrm>
          <a:custGeom>
            <a:avLst/>
            <a:gdLst>
              <a:gd name="connsiteX0" fmla="*/ 0 w 360947"/>
              <a:gd name="connsiteY0" fmla="*/ 0 h 96253"/>
              <a:gd name="connsiteX1" fmla="*/ 216568 w 360947"/>
              <a:gd name="connsiteY1" fmla="*/ 96253 h 96253"/>
              <a:gd name="connsiteX2" fmla="*/ 360947 w 360947"/>
              <a:gd name="connsiteY2" fmla="*/ 0 h 96253"/>
            </a:gdLst>
            <a:ahLst/>
            <a:cxnLst>
              <a:cxn ang="0">
                <a:pos x="connsiteX0" y="connsiteY0"/>
              </a:cxn>
              <a:cxn ang="0">
                <a:pos x="connsiteX1" y="connsiteY1"/>
              </a:cxn>
              <a:cxn ang="0">
                <a:pos x="connsiteX2" y="connsiteY2"/>
              </a:cxn>
            </a:cxnLst>
            <a:rect l="l" t="t" r="r" b="b"/>
            <a:pathLst>
              <a:path w="360947" h="96253">
                <a:moveTo>
                  <a:pt x="0" y="0"/>
                </a:moveTo>
                <a:cubicBezTo>
                  <a:pt x="78205" y="48126"/>
                  <a:pt x="156410" y="96253"/>
                  <a:pt x="216568" y="96253"/>
                </a:cubicBezTo>
                <a:cubicBezTo>
                  <a:pt x="276726" y="96253"/>
                  <a:pt x="318836" y="48126"/>
                  <a:pt x="3609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p:cNvSpPr txBox="1"/>
          <p:nvPr/>
        </p:nvSpPr>
        <p:spPr>
          <a:xfrm>
            <a:off x="5487171" y="29777948"/>
            <a:ext cx="2865149" cy="830997"/>
          </a:xfrm>
          <a:prstGeom prst="rect">
            <a:avLst/>
          </a:prstGeom>
          <a:noFill/>
        </p:spPr>
        <p:txBody>
          <a:bodyPr wrap="square" rtlCol="0">
            <a:spAutoFit/>
          </a:bodyPr>
          <a:lstStyle/>
          <a:p>
            <a:pPr algn="ctr"/>
            <a:r>
              <a:rPr lang="en-US" sz="2400" dirty="0" smtClean="0"/>
              <a:t>Placeholders until we get a great picture</a:t>
            </a:r>
            <a:endParaRPr lang="en-US" sz="24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1679</TotalTime>
  <Words>276</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110</cp:revision>
  <dcterms:created xsi:type="dcterms:W3CDTF">2015-06-02T14:58:58Z</dcterms:created>
  <dcterms:modified xsi:type="dcterms:W3CDTF">2016-03-03T20:29:20Z</dcterms:modified>
</cp:coreProperties>
</file>