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1" d="100"/>
          <a:sy n="21" d="100"/>
        </p:scale>
        <p:origin x="3462"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John C. Stennis Space Center </a:t>
            </a:r>
            <a:endParaRPr lang="en-US" dirty="0"/>
          </a:p>
        </p:txBody>
      </p:sp>
      <p:sp>
        <p:nvSpPr>
          <p:cNvPr id="4" name="Text Placeholder 3"/>
          <p:cNvSpPr>
            <a:spLocks noGrp="1"/>
          </p:cNvSpPr>
          <p:nvPr>
            <p:ph type="body" sz="quarter" idx="11"/>
          </p:nvPr>
        </p:nvSpPr>
        <p:spPr>
          <a:xfrm>
            <a:off x="4014216" y="2391245"/>
            <a:ext cx="19412712" cy="829061"/>
          </a:xfrm>
        </p:spPr>
        <p:txBody>
          <a:bodyPr/>
          <a:lstStyle/>
          <a:p>
            <a:r>
              <a:rPr lang="en-US" dirty="0"/>
              <a:t>Using NASA Earth Observations to Identify and Predict Suitable Mule Deer Habitats</a:t>
            </a:r>
          </a:p>
        </p:txBody>
      </p:sp>
      <p:sp>
        <p:nvSpPr>
          <p:cNvPr id="5" name="Text Placeholder 4"/>
          <p:cNvSpPr>
            <a:spLocks noGrp="1"/>
          </p:cNvSpPr>
          <p:nvPr>
            <p:ph type="body" sz="quarter" idx="10"/>
          </p:nvPr>
        </p:nvSpPr>
        <p:spPr/>
        <p:txBody>
          <a:bodyPr/>
          <a:lstStyle/>
          <a:p>
            <a:r>
              <a:rPr lang="en-US" dirty="0" smtClean="0"/>
              <a:t>Southern Rockies Eco Forecasting</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Ross </a:t>
            </a:r>
            <a:r>
              <a:rPr lang="en-US" dirty="0" err="1" smtClean="0"/>
              <a:t>Reahard</a:t>
            </a:r>
            <a:r>
              <a:rPr lang="en-US" dirty="0" smtClean="0"/>
              <a:t> (Project Lead)</a:t>
            </a:r>
          </a:p>
          <a:p>
            <a:r>
              <a:rPr lang="en-US" dirty="0" smtClean="0"/>
              <a:t>Teresa Fenn</a:t>
            </a:r>
          </a:p>
          <a:p>
            <a:r>
              <a:rPr lang="en-US" dirty="0" smtClean="0"/>
              <a:t>Jeri Wisman</a:t>
            </a:r>
          </a:p>
        </p:txBody>
      </p:sp>
      <p:sp>
        <p:nvSpPr>
          <p:cNvPr id="10" name="Text Placeholder 16"/>
          <p:cNvSpPr txBox="1">
            <a:spLocks/>
          </p:cNvSpPr>
          <p:nvPr/>
        </p:nvSpPr>
        <p:spPr>
          <a:xfrm>
            <a:off x="9601200" y="28555043"/>
            <a:ext cx="7359829"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endParaRPr lang="en-US" dirty="0" smtClean="0"/>
          </a:p>
          <a:p>
            <a:pPr>
              <a:lnSpc>
                <a:spcPct val="100000"/>
              </a:lnSpc>
              <a:spcBef>
                <a:spcPts val="0"/>
              </a:spcBef>
            </a:pPr>
            <a:r>
              <a:rPr lang="en-US" dirty="0" smtClean="0"/>
              <a:t>Southern </a:t>
            </a:r>
            <a:r>
              <a:rPr lang="en-US" dirty="0"/>
              <a:t>Rockies Landscape </a:t>
            </a:r>
            <a:endParaRPr lang="en-US" dirty="0" smtClean="0"/>
          </a:p>
          <a:p>
            <a:pPr>
              <a:lnSpc>
                <a:spcPct val="100000"/>
              </a:lnSpc>
              <a:spcBef>
                <a:spcPts val="0"/>
              </a:spcBef>
            </a:pPr>
            <a:r>
              <a:rPr lang="en-US" dirty="0" smtClean="0"/>
              <a:t>Conservation Cooperative</a:t>
            </a:r>
            <a:endParaRPr lang="en-US" dirty="0"/>
          </a:p>
          <a:p>
            <a:endParaRPr lang="en-US" dirty="0" smtClean="0"/>
          </a:p>
          <a:p>
            <a:endParaRPr lang="en-US" dirty="0"/>
          </a:p>
          <a:p>
            <a:pPr algn="r"/>
            <a:r>
              <a:rPr lang="en-US" dirty="0" smtClean="0"/>
              <a:t>Western </a:t>
            </a:r>
            <a:r>
              <a:rPr lang="en-US" dirty="0"/>
              <a:t>Association of Fish and Wildlife Agencies </a:t>
            </a:r>
            <a:r>
              <a:rPr lang="en-US" dirty="0" smtClean="0"/>
              <a:t>Mule </a:t>
            </a:r>
            <a:r>
              <a:rPr lang="en-US" dirty="0"/>
              <a:t>Deer Working </a:t>
            </a:r>
            <a:r>
              <a:rPr lang="en-US" dirty="0" smtClean="0"/>
              <a:t>Group</a:t>
            </a:r>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r>
              <a:rPr lang="en-US" dirty="0"/>
              <a:t>Joseph Spruce – Senior Scientist and Lead Science Advisor at NASA SSC</a:t>
            </a:r>
          </a:p>
          <a:p>
            <a:pPr lvl="0"/>
            <a:r>
              <a:rPr lang="en-US" dirty="0"/>
              <a:t>James “Doc” Smoot – Senior Scientist and Assistant Science Advisor at NASA SSC</a:t>
            </a:r>
          </a:p>
          <a:p>
            <a:pPr lvl="0"/>
            <a:r>
              <a:rPr lang="en-US" dirty="0"/>
              <a:t>Ross </a:t>
            </a:r>
            <a:r>
              <a:rPr lang="en-US" dirty="0" err="1"/>
              <a:t>Reahard</a:t>
            </a:r>
            <a:r>
              <a:rPr lang="en-US" dirty="0"/>
              <a:t> – SSC DEVELOP Center Lead</a:t>
            </a:r>
          </a:p>
          <a:p>
            <a:pPr lvl="0"/>
            <a:r>
              <a:rPr lang="en-US" dirty="0"/>
              <a:t>NASA DEVELOP National Program Office</a:t>
            </a:r>
          </a:p>
          <a:p>
            <a:pPr lvl="0"/>
            <a:r>
              <a:rPr lang="en-US" dirty="0"/>
              <a:t>John Rice – Southern Rockies LCC – Science Coordinator</a:t>
            </a:r>
          </a:p>
          <a:p>
            <a:pPr lvl="0"/>
            <a:r>
              <a:rPr lang="en-US" dirty="0"/>
              <a:t>Jim </a:t>
            </a:r>
            <a:r>
              <a:rPr lang="en-US" dirty="0" err="1"/>
              <a:t>Heffelfinger</a:t>
            </a:r>
            <a:r>
              <a:rPr lang="en-US" dirty="0"/>
              <a:t> – WAFWA Mule Deer Working Group – Chair</a:t>
            </a:r>
          </a:p>
          <a:p>
            <a:pPr lvl="0"/>
            <a:r>
              <a:rPr lang="en-US" dirty="0"/>
              <a:t>RS/GIS Laboratory – College of Natural Resources – Utah State University</a:t>
            </a:r>
          </a:p>
        </p:txBody>
      </p:sp>
      <p:sp>
        <p:nvSpPr>
          <p:cNvPr id="24" name="TextBox 23"/>
          <p:cNvSpPr txBox="1"/>
          <p:nvPr/>
        </p:nvSpPr>
        <p:spPr>
          <a:xfrm>
            <a:off x="914400" y="12517639"/>
            <a:ext cx="4002903"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21449957" y="10125792"/>
            <a:ext cx="3489492"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Study Area</a:t>
            </a:r>
          </a:p>
        </p:txBody>
      </p:sp>
      <p:grpSp>
        <p:nvGrpSpPr>
          <p:cNvPr id="70" name="Group 69"/>
          <p:cNvGrpSpPr/>
          <p:nvPr/>
        </p:nvGrpSpPr>
        <p:grpSpPr>
          <a:xfrm>
            <a:off x="910702" y="20630534"/>
            <a:ext cx="25448441" cy="6577611"/>
            <a:chOff x="910702" y="20630534"/>
            <a:chExt cx="25448441" cy="6577611"/>
          </a:xfrm>
        </p:grpSpPr>
        <p:sp>
          <p:nvSpPr>
            <p:cNvPr id="8" name="Text Placeholder 16"/>
            <p:cNvSpPr txBox="1">
              <a:spLocks/>
            </p:cNvSpPr>
            <p:nvPr/>
          </p:nvSpPr>
          <p:spPr>
            <a:xfrm>
              <a:off x="914400" y="21447425"/>
              <a:ext cx="16916400" cy="5760720"/>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013286" y="21407221"/>
              <a:ext cx="8345857" cy="5800923"/>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27" name="TextBox 26"/>
            <p:cNvSpPr txBox="1"/>
            <p:nvPr/>
          </p:nvSpPr>
          <p:spPr>
            <a:xfrm>
              <a:off x="910702" y="20636775"/>
              <a:ext cx="2045367" cy="769441"/>
            </a:xfrm>
            <a:prstGeom prst="rect">
              <a:avLst/>
            </a:prstGeom>
            <a:noFill/>
            <a:ln>
              <a:noFill/>
            </a:ln>
          </p:spPr>
          <p:txBody>
            <a:bodyPr wrap="square" rtlCol="0">
              <a:spAutoFit/>
            </a:bodyPr>
            <a:lstStyle/>
            <a:p>
              <a:pPr algn="ctr"/>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025237" y="20630534"/>
              <a:ext cx="4003235" cy="769441"/>
            </a:xfrm>
            <a:prstGeom prst="rect">
              <a:avLst/>
            </a:prstGeom>
            <a:noFill/>
            <a:ln>
              <a:noFill/>
            </a:ln>
          </p:spPr>
          <p:txBody>
            <a:bodyPr wrap="square" rtlCol="0">
              <a:spAutoFit/>
            </a:bodyPr>
            <a:lstStyle/>
            <a:p>
              <a:pPr algn="ctr"/>
              <a:r>
                <a:rPr lang="en-US" sz="4400" b="1" dirty="0" smtClean="0">
                  <a:solidFill>
                    <a:schemeClr val="accent1"/>
                  </a:solidFill>
                  <a:latin typeface="Century Gothic" panose="020B0502020202020204" pitchFamily="34" charset="0"/>
                </a:rPr>
                <a:t>Conclusions</a:t>
              </a:r>
            </a:p>
          </p:txBody>
        </p:sp>
      </p:grpSp>
      <p:sp>
        <p:nvSpPr>
          <p:cNvPr id="29" name="TextBox 28"/>
          <p:cNvSpPr txBox="1"/>
          <p:nvPr/>
        </p:nvSpPr>
        <p:spPr>
          <a:xfrm>
            <a:off x="18288000" y="27843601"/>
            <a:ext cx="581998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442750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450731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Ross </a:t>
            </a:r>
            <a:r>
              <a:rPr lang="en-US" dirty="0" err="1" smtClean="0"/>
              <a:t>Reahard</a:t>
            </a:r>
            <a:r>
              <a:rPr lang="en-US" dirty="0" smtClean="0"/>
              <a:t> (Project Lead), Teresa Fenn, Jeri Wisman</a:t>
            </a:r>
          </a:p>
          <a:p>
            <a:r>
              <a:rPr lang="en-US" sz="2400" dirty="0" smtClean="0"/>
              <a:t>NASA DEVELOP National Program at John C. </a:t>
            </a:r>
            <a:r>
              <a:rPr lang="en-US" sz="2400" dirty="0" err="1" smtClean="0"/>
              <a:t>Stennis</a:t>
            </a:r>
            <a:r>
              <a:rPr lang="en-US" sz="2400" dirty="0" smtClean="0"/>
              <a:t> Space Center</a:t>
            </a:r>
            <a:endParaRPr lang="en-US" sz="2400"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1568" y="11030382"/>
            <a:ext cx="6970737" cy="8464556"/>
          </a:xfrm>
          <a:prstGeom prst="rect">
            <a:avLst/>
          </a:prstGeom>
          <a:ln w="88900" cap="sq" cmpd="thickThin">
            <a:solidFill>
              <a:srgbClr val="000000"/>
            </a:solidFill>
            <a:prstDash val="solid"/>
            <a:miter lim="800000"/>
          </a:ln>
          <a:effectLst>
            <a:innerShdw blurRad="76200">
              <a:srgbClr val="000000"/>
            </a:innerShdw>
          </a:effectLst>
        </p:spPr>
      </p:pic>
      <p:grpSp>
        <p:nvGrpSpPr>
          <p:cNvPr id="66" name="Group 65"/>
          <p:cNvGrpSpPr/>
          <p:nvPr/>
        </p:nvGrpSpPr>
        <p:grpSpPr>
          <a:xfrm>
            <a:off x="20455323" y="11446263"/>
            <a:ext cx="5630351" cy="7513516"/>
            <a:chOff x="20455323" y="11446263"/>
            <a:chExt cx="5630351" cy="7513516"/>
          </a:xfrm>
        </p:grpSpPr>
        <p:grpSp>
          <p:nvGrpSpPr>
            <p:cNvPr id="3" name="Group 2"/>
            <p:cNvGrpSpPr/>
            <p:nvPr/>
          </p:nvGrpSpPr>
          <p:grpSpPr>
            <a:xfrm>
              <a:off x="20647833" y="11446263"/>
              <a:ext cx="5437841" cy="7513516"/>
              <a:chOff x="19027751" y="11639188"/>
              <a:chExt cx="5611375" cy="7645447"/>
            </a:xfrm>
          </p:grpSpPr>
          <p:sp>
            <p:nvSpPr>
              <p:cNvPr id="19" name="TextBox 18"/>
              <p:cNvSpPr txBox="1"/>
              <p:nvPr/>
            </p:nvSpPr>
            <p:spPr>
              <a:xfrm>
                <a:off x="19027751" y="11639188"/>
                <a:ext cx="1181660" cy="501090"/>
              </a:xfrm>
              <a:prstGeom prst="rect">
                <a:avLst/>
              </a:prstGeom>
              <a:noFill/>
            </p:spPr>
            <p:txBody>
              <a:bodyPr wrap="square" rtlCol="0">
                <a:spAutoFit/>
              </a:bodyPr>
              <a:lstStyle/>
              <a:p>
                <a:pPr algn="ctr"/>
                <a:r>
                  <a:rPr lang="en-US" sz="2600" b="1" dirty="0" smtClean="0">
                    <a:solidFill>
                      <a:schemeClr val="tx1">
                        <a:lumMod val="75000"/>
                      </a:schemeClr>
                    </a:solidFill>
                  </a:rPr>
                  <a:t>Idaho</a:t>
                </a:r>
                <a:endParaRPr lang="en-US" sz="2600" b="1" dirty="0">
                  <a:solidFill>
                    <a:schemeClr val="tx1">
                      <a:lumMod val="75000"/>
                    </a:schemeClr>
                  </a:solidFill>
                </a:endParaRPr>
              </a:p>
            </p:txBody>
          </p:sp>
          <p:sp>
            <p:nvSpPr>
              <p:cNvPr id="52" name="TextBox 51"/>
              <p:cNvSpPr txBox="1"/>
              <p:nvPr/>
            </p:nvSpPr>
            <p:spPr>
              <a:xfrm>
                <a:off x="22028324" y="12109684"/>
                <a:ext cx="1688850" cy="501090"/>
              </a:xfrm>
              <a:prstGeom prst="rect">
                <a:avLst/>
              </a:prstGeom>
              <a:noFill/>
            </p:spPr>
            <p:txBody>
              <a:bodyPr wrap="square" rtlCol="0">
                <a:spAutoFit/>
              </a:bodyPr>
              <a:lstStyle/>
              <a:p>
                <a:pPr algn="ctr"/>
                <a:r>
                  <a:rPr lang="en-US" sz="2600" b="1" dirty="0" smtClean="0">
                    <a:solidFill>
                      <a:schemeClr val="tx1">
                        <a:lumMod val="75000"/>
                      </a:schemeClr>
                    </a:solidFill>
                  </a:rPr>
                  <a:t>Wyoming</a:t>
                </a:r>
                <a:endParaRPr lang="en-US" sz="2600" b="1" dirty="0">
                  <a:solidFill>
                    <a:schemeClr val="tx1">
                      <a:lumMod val="75000"/>
                    </a:schemeClr>
                  </a:solidFill>
                </a:endParaRPr>
              </a:p>
            </p:txBody>
          </p:sp>
          <p:sp>
            <p:nvSpPr>
              <p:cNvPr id="53" name="TextBox 52"/>
              <p:cNvSpPr txBox="1"/>
              <p:nvPr/>
            </p:nvSpPr>
            <p:spPr>
              <a:xfrm>
                <a:off x="23023858" y="14816267"/>
                <a:ext cx="1615268" cy="501090"/>
              </a:xfrm>
              <a:prstGeom prst="rect">
                <a:avLst/>
              </a:prstGeom>
              <a:noFill/>
            </p:spPr>
            <p:txBody>
              <a:bodyPr wrap="square" rtlCol="0">
                <a:spAutoFit/>
              </a:bodyPr>
              <a:lstStyle/>
              <a:p>
                <a:r>
                  <a:rPr lang="en-US" sz="2600" b="1" dirty="0" smtClean="0">
                    <a:solidFill>
                      <a:schemeClr val="tx1">
                        <a:lumMod val="75000"/>
                      </a:schemeClr>
                    </a:solidFill>
                  </a:rPr>
                  <a:t>Colorado</a:t>
                </a:r>
                <a:endParaRPr lang="en-US" sz="2600" b="1" dirty="0">
                  <a:solidFill>
                    <a:schemeClr val="tx1">
                      <a:lumMod val="75000"/>
                    </a:schemeClr>
                  </a:solidFill>
                </a:endParaRPr>
              </a:p>
            </p:txBody>
          </p:sp>
          <p:sp>
            <p:nvSpPr>
              <p:cNvPr id="54" name="TextBox 53"/>
              <p:cNvSpPr txBox="1"/>
              <p:nvPr/>
            </p:nvSpPr>
            <p:spPr>
              <a:xfrm>
                <a:off x="19394906" y="13868786"/>
                <a:ext cx="1122707" cy="501090"/>
              </a:xfrm>
              <a:prstGeom prst="rect">
                <a:avLst/>
              </a:prstGeom>
              <a:noFill/>
            </p:spPr>
            <p:txBody>
              <a:bodyPr wrap="square" rtlCol="0">
                <a:spAutoFit/>
              </a:bodyPr>
              <a:lstStyle/>
              <a:p>
                <a:pPr algn="ctr"/>
                <a:r>
                  <a:rPr lang="en-US" sz="2600" b="1" dirty="0" smtClean="0">
                    <a:solidFill>
                      <a:schemeClr val="tx1">
                        <a:lumMod val="75000"/>
                      </a:schemeClr>
                    </a:solidFill>
                  </a:rPr>
                  <a:t>Utah</a:t>
                </a:r>
                <a:endParaRPr lang="en-US" sz="2600" b="1" dirty="0">
                  <a:solidFill>
                    <a:schemeClr val="tx1">
                      <a:lumMod val="75000"/>
                    </a:schemeClr>
                  </a:solidFill>
                </a:endParaRPr>
              </a:p>
            </p:txBody>
          </p:sp>
          <p:sp>
            <p:nvSpPr>
              <p:cNvPr id="55" name="TextBox 54"/>
              <p:cNvSpPr txBox="1"/>
              <p:nvPr/>
            </p:nvSpPr>
            <p:spPr>
              <a:xfrm>
                <a:off x="21757474" y="18783545"/>
                <a:ext cx="2355027" cy="501090"/>
              </a:xfrm>
              <a:prstGeom prst="rect">
                <a:avLst/>
              </a:prstGeom>
              <a:noFill/>
            </p:spPr>
            <p:txBody>
              <a:bodyPr wrap="square" rtlCol="0">
                <a:spAutoFit/>
              </a:bodyPr>
              <a:lstStyle/>
              <a:p>
                <a:pPr algn="ctr"/>
                <a:r>
                  <a:rPr lang="en-US" sz="2600" b="1" dirty="0" smtClean="0">
                    <a:solidFill>
                      <a:schemeClr val="tx1">
                        <a:lumMod val="75000"/>
                      </a:schemeClr>
                    </a:solidFill>
                  </a:rPr>
                  <a:t>New</a:t>
                </a:r>
                <a:r>
                  <a:rPr lang="en-US" sz="2600" dirty="0" smtClean="0"/>
                  <a:t> </a:t>
                </a:r>
                <a:r>
                  <a:rPr lang="en-US" sz="2600" b="1" dirty="0" smtClean="0">
                    <a:solidFill>
                      <a:schemeClr val="tx1">
                        <a:lumMod val="75000"/>
                      </a:schemeClr>
                    </a:solidFill>
                  </a:rPr>
                  <a:t>Mexico</a:t>
                </a:r>
                <a:endParaRPr lang="en-US" sz="2600" b="1" dirty="0">
                  <a:solidFill>
                    <a:schemeClr val="tx1">
                      <a:lumMod val="75000"/>
                    </a:schemeClr>
                  </a:solidFill>
                </a:endParaRPr>
              </a:p>
            </p:txBody>
          </p:sp>
        </p:grpSp>
        <p:sp>
          <p:nvSpPr>
            <p:cNvPr id="56" name="TextBox 55"/>
            <p:cNvSpPr txBox="1"/>
            <p:nvPr/>
          </p:nvSpPr>
          <p:spPr>
            <a:xfrm>
              <a:off x="20455323" y="17607511"/>
              <a:ext cx="1443790" cy="492443"/>
            </a:xfrm>
            <a:prstGeom prst="rect">
              <a:avLst/>
            </a:prstGeom>
            <a:noFill/>
          </p:spPr>
          <p:txBody>
            <a:bodyPr wrap="square" rtlCol="0">
              <a:spAutoFit/>
            </a:bodyPr>
            <a:lstStyle/>
            <a:p>
              <a:pPr algn="ctr"/>
              <a:r>
                <a:rPr lang="en-US" sz="2600" b="1" dirty="0" smtClean="0">
                  <a:solidFill>
                    <a:schemeClr val="tx1">
                      <a:lumMod val="75000"/>
                    </a:schemeClr>
                  </a:solidFill>
                </a:rPr>
                <a:t>Arizona</a:t>
              </a:r>
              <a:endParaRPr lang="en-US" sz="2600" b="1" dirty="0">
                <a:solidFill>
                  <a:schemeClr val="tx1">
                    <a:lumMod val="75000"/>
                  </a:schemeClr>
                </a:solidFill>
              </a:endParaRPr>
            </a:p>
          </p:txBody>
        </p:sp>
      </p:grpSp>
      <p:grpSp>
        <p:nvGrpSpPr>
          <p:cNvPr id="69" name="Group 68"/>
          <p:cNvGrpSpPr/>
          <p:nvPr/>
        </p:nvGrpSpPr>
        <p:grpSpPr>
          <a:xfrm>
            <a:off x="914400" y="5411354"/>
            <a:ext cx="24824379" cy="6924123"/>
            <a:chOff x="914400" y="5411354"/>
            <a:chExt cx="24824379" cy="6924123"/>
          </a:xfrm>
        </p:grpSpPr>
        <p:sp>
          <p:nvSpPr>
            <p:cNvPr id="6" name="Text Placeholder 16"/>
            <p:cNvSpPr txBox="1">
              <a:spLocks/>
            </p:cNvSpPr>
            <p:nvPr/>
          </p:nvSpPr>
          <p:spPr>
            <a:xfrm>
              <a:off x="914400" y="6194577"/>
              <a:ext cx="10639300" cy="6140900"/>
            </a:xfrm>
            <a:prstGeom prst="rect">
              <a:avLst/>
            </a:prstGeom>
            <a:ln>
              <a:noFill/>
            </a:ln>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1608076" y="6194577"/>
              <a:ext cx="6551077" cy="6138825"/>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Characterize components that comprise high quality habitats for mule deer in the Southern </a:t>
              </a:r>
              <a:r>
                <a:rPr lang="en-US" smtClean="0"/>
                <a:t>Rockies LCC (SRLCC)</a:t>
              </a:r>
              <a:endParaRPr lang="en-US" dirty="0" smtClean="0"/>
            </a:p>
            <a:p>
              <a:pPr marL="347663" indent="-347663"/>
              <a:r>
                <a:rPr lang="en-US" dirty="0" smtClean="0"/>
                <a:t>Describe the effects of wildfires on vegetation changes in the SRLCC</a:t>
              </a:r>
            </a:p>
            <a:p>
              <a:pPr marL="347663" indent="-347663"/>
              <a:r>
                <a:rPr lang="en-US" dirty="0" smtClean="0"/>
                <a:t>Develop a habitat suitability model for the mule deer’s winter range</a:t>
              </a:r>
            </a:p>
            <a:p>
              <a:pPr marL="347663" indent="-347663"/>
              <a:r>
                <a:rPr lang="en-US" dirty="0" smtClean="0"/>
                <a:t>Predict potential winter range areas for wildlife management teams to prioritize conservation and restoration</a:t>
              </a:r>
            </a:p>
          </p:txBody>
        </p:sp>
        <p:sp>
          <p:nvSpPr>
            <p:cNvPr id="16" name="TextBox 15"/>
            <p:cNvSpPr txBox="1"/>
            <p:nvPr/>
          </p:nvSpPr>
          <p:spPr>
            <a:xfrm>
              <a:off x="914400" y="5414941"/>
              <a:ext cx="2454441"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1595533" y="5411354"/>
              <a:ext cx="3239955" cy="769441"/>
            </a:xfrm>
            <a:prstGeom prst="rect">
              <a:avLst/>
            </a:prstGeom>
            <a:noFill/>
            <a:ln>
              <a:noFill/>
            </a:ln>
          </p:spPr>
          <p:txBody>
            <a:bodyPr wrap="square" rtlCol="0">
              <a:spAutoFit/>
            </a:bodyPr>
            <a:lstStyle/>
            <a:p>
              <a:pPr algn="ctr"/>
              <a:r>
                <a:rPr lang="en-US" sz="4400" b="1" dirty="0" smtClean="0">
                  <a:solidFill>
                    <a:schemeClr val="accent1"/>
                  </a:solidFill>
                  <a:latin typeface="Century Gothic" panose="020B0502020202020204" pitchFamily="34" charset="0"/>
                </a:rPr>
                <a:t>Objectives</a:t>
              </a:r>
            </a:p>
          </p:txBody>
        </p:sp>
        <p:sp>
          <p:nvSpPr>
            <p:cNvPr id="26" name="TextBox 25"/>
            <p:cNvSpPr txBox="1"/>
            <p:nvPr/>
          </p:nvSpPr>
          <p:spPr>
            <a:xfrm>
              <a:off x="20255092" y="5422913"/>
              <a:ext cx="5483687" cy="769441"/>
            </a:xfrm>
            <a:prstGeom prst="rect">
              <a:avLst/>
            </a:prstGeom>
            <a:noFill/>
            <a:ln>
              <a:noFill/>
            </a:ln>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grpSp>
          <p:nvGrpSpPr>
            <p:cNvPr id="68" name="Group 67"/>
            <p:cNvGrpSpPr/>
            <p:nvPr/>
          </p:nvGrpSpPr>
          <p:grpSpPr>
            <a:xfrm>
              <a:off x="20487954" y="6205919"/>
              <a:ext cx="5119083" cy="3782504"/>
              <a:chOff x="18997694" y="6184382"/>
              <a:chExt cx="5119083" cy="3782504"/>
            </a:xfrm>
          </p:grpSpPr>
          <p:pic>
            <p:nvPicPr>
              <p:cNvPr id="58" name="Picture 57"/>
              <p:cNvPicPr>
                <a:picLocks noChangeAspect="1"/>
              </p:cNvPicPr>
              <p:nvPr/>
            </p:nvPicPr>
            <p:blipFill>
              <a:blip r:embed="rId3"/>
              <a:stretch>
                <a:fillRect/>
              </a:stretch>
            </p:blipFill>
            <p:spPr>
              <a:xfrm>
                <a:off x="19117355" y="8077348"/>
                <a:ext cx="1578600" cy="1258554"/>
              </a:xfrm>
              <a:prstGeom prst="rect">
                <a:avLst/>
              </a:prstGeom>
              <a:ln>
                <a:noFill/>
              </a:ln>
            </p:spPr>
          </p:pic>
          <p:pic>
            <p:nvPicPr>
              <p:cNvPr id="59" name="Picture 58"/>
              <p:cNvPicPr>
                <a:picLocks noChangeAspect="1"/>
              </p:cNvPicPr>
              <p:nvPr/>
            </p:nvPicPr>
            <p:blipFill>
              <a:blip r:embed="rId4"/>
              <a:stretch>
                <a:fillRect/>
              </a:stretch>
            </p:blipFill>
            <p:spPr>
              <a:xfrm>
                <a:off x="19115486" y="6184382"/>
                <a:ext cx="1580470" cy="1287485"/>
              </a:xfrm>
              <a:prstGeom prst="rect">
                <a:avLst/>
              </a:prstGeom>
              <a:ln>
                <a:noFill/>
              </a:ln>
            </p:spPr>
          </p:pic>
          <p:pic>
            <p:nvPicPr>
              <p:cNvPr id="60" name="Picture 59"/>
              <p:cNvPicPr>
                <a:picLocks noChangeAspect="1"/>
              </p:cNvPicPr>
              <p:nvPr/>
            </p:nvPicPr>
            <p:blipFill>
              <a:blip r:embed="rId5"/>
              <a:stretch>
                <a:fillRect/>
              </a:stretch>
            </p:blipFill>
            <p:spPr>
              <a:xfrm>
                <a:off x="22402799" y="6185860"/>
                <a:ext cx="1619491" cy="1316730"/>
              </a:xfrm>
              <a:prstGeom prst="rect">
                <a:avLst/>
              </a:prstGeom>
              <a:ln>
                <a:noFill/>
              </a:ln>
            </p:spPr>
          </p:pic>
          <p:sp>
            <p:nvSpPr>
              <p:cNvPr id="61" name="TextBox 60"/>
              <p:cNvSpPr txBox="1"/>
              <p:nvPr/>
            </p:nvSpPr>
            <p:spPr>
              <a:xfrm>
                <a:off x="18997694" y="7546133"/>
                <a:ext cx="1773138" cy="523220"/>
              </a:xfrm>
              <a:prstGeom prst="rect">
                <a:avLst/>
              </a:prstGeom>
              <a:noFill/>
              <a:ln>
                <a:noFill/>
              </a:ln>
            </p:spPr>
            <p:txBody>
              <a:bodyPr wrap="square" rtlCol="0">
                <a:spAutoFit/>
              </a:bodyPr>
              <a:lstStyle/>
              <a:p>
                <a:pPr algn="ctr"/>
                <a:r>
                  <a:rPr lang="en-US" sz="2800" b="1" dirty="0" smtClean="0">
                    <a:solidFill>
                      <a:srgbClr val="000000"/>
                    </a:solidFill>
                  </a:rPr>
                  <a:t>Landsat 8</a:t>
                </a:r>
                <a:endParaRPr lang="en-US" sz="2800" b="1" dirty="0">
                  <a:solidFill>
                    <a:srgbClr val="000000"/>
                  </a:solidFill>
                </a:endParaRPr>
              </a:p>
            </p:txBody>
          </p:sp>
          <p:sp>
            <p:nvSpPr>
              <p:cNvPr id="62" name="TextBox 61"/>
              <p:cNvSpPr txBox="1"/>
              <p:nvPr/>
            </p:nvSpPr>
            <p:spPr>
              <a:xfrm>
                <a:off x="22272632" y="7548243"/>
                <a:ext cx="1844145" cy="523220"/>
              </a:xfrm>
              <a:prstGeom prst="rect">
                <a:avLst/>
              </a:prstGeom>
              <a:noFill/>
              <a:ln>
                <a:noFill/>
              </a:ln>
            </p:spPr>
            <p:txBody>
              <a:bodyPr wrap="square" rtlCol="0">
                <a:spAutoFit/>
              </a:bodyPr>
              <a:lstStyle/>
              <a:p>
                <a:pPr algn="ctr"/>
                <a:r>
                  <a:rPr lang="en-US" sz="2800" b="1" dirty="0" smtClean="0">
                    <a:solidFill>
                      <a:srgbClr val="000000"/>
                    </a:solidFill>
                  </a:rPr>
                  <a:t>Landsat 5</a:t>
                </a:r>
                <a:endParaRPr lang="en-US" sz="2800" b="1" dirty="0">
                  <a:solidFill>
                    <a:srgbClr val="000000"/>
                  </a:solidFill>
                </a:endParaRPr>
              </a:p>
            </p:txBody>
          </p:sp>
          <p:sp>
            <p:nvSpPr>
              <p:cNvPr id="63" name="TextBox 62"/>
              <p:cNvSpPr txBox="1"/>
              <p:nvPr/>
            </p:nvSpPr>
            <p:spPr>
              <a:xfrm>
                <a:off x="22617720" y="9433332"/>
                <a:ext cx="1153967" cy="533554"/>
              </a:xfrm>
              <a:prstGeom prst="rect">
                <a:avLst/>
              </a:prstGeom>
              <a:noFill/>
              <a:ln>
                <a:noFill/>
              </a:ln>
            </p:spPr>
            <p:txBody>
              <a:bodyPr wrap="square" rtlCol="0">
                <a:spAutoFit/>
              </a:bodyPr>
              <a:lstStyle/>
              <a:p>
                <a:pPr algn="ctr"/>
                <a:r>
                  <a:rPr lang="en-US" sz="2800" b="1" dirty="0" smtClean="0">
                    <a:solidFill>
                      <a:srgbClr val="000000"/>
                    </a:solidFill>
                  </a:rPr>
                  <a:t>Terra</a:t>
                </a:r>
                <a:endParaRPr lang="en-US" sz="2800" b="1" dirty="0">
                  <a:solidFill>
                    <a:srgbClr val="000000"/>
                  </a:solidFill>
                </a:endParaRPr>
              </a:p>
            </p:txBody>
          </p:sp>
          <p:sp>
            <p:nvSpPr>
              <p:cNvPr id="64" name="TextBox 63"/>
              <p:cNvSpPr txBox="1"/>
              <p:nvPr/>
            </p:nvSpPr>
            <p:spPr>
              <a:xfrm>
                <a:off x="19415272" y="9379078"/>
                <a:ext cx="980897" cy="523220"/>
              </a:xfrm>
              <a:prstGeom prst="rect">
                <a:avLst/>
              </a:prstGeom>
              <a:noFill/>
              <a:ln>
                <a:noFill/>
              </a:ln>
            </p:spPr>
            <p:txBody>
              <a:bodyPr wrap="square" rtlCol="0">
                <a:spAutoFit/>
              </a:bodyPr>
              <a:lstStyle/>
              <a:p>
                <a:pPr algn="ctr"/>
                <a:r>
                  <a:rPr lang="en-US" sz="2800" b="1" dirty="0" smtClean="0">
                    <a:solidFill>
                      <a:srgbClr val="000000"/>
                    </a:solidFill>
                  </a:rPr>
                  <a:t>Aqua</a:t>
                </a:r>
                <a:endParaRPr lang="en-US" sz="2800" b="1" dirty="0">
                  <a:solidFill>
                    <a:srgbClr val="000000"/>
                  </a:solidFill>
                </a:endParaRPr>
              </a:p>
            </p:txBody>
          </p:sp>
          <p:pic>
            <p:nvPicPr>
              <p:cNvPr id="20" name="Picture 19"/>
              <p:cNvPicPr>
                <a:picLocks noChangeAspect="1"/>
              </p:cNvPicPr>
              <p:nvPr/>
            </p:nvPicPr>
            <p:blipFill>
              <a:blip r:embed="rId6"/>
              <a:stretch>
                <a:fillRect/>
              </a:stretch>
            </p:blipFill>
            <p:spPr>
              <a:xfrm>
                <a:off x="22402799" y="8116568"/>
                <a:ext cx="1619491" cy="1260622"/>
              </a:xfrm>
              <a:prstGeom prst="rect">
                <a:avLst/>
              </a:prstGeom>
              <a:ln>
                <a:noFill/>
              </a:ln>
            </p:spPr>
          </p:pic>
        </p:grpSp>
      </p:grpSp>
      <p:pic>
        <p:nvPicPr>
          <p:cNvPr id="1026" name="Picture 2" descr="http://southernrockieslcc.org/southrock/wp-content/themes/southern-rockies/images/symbol-srlc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12287" y="28972690"/>
            <a:ext cx="1626426" cy="16264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siyo3622q0396vxx2abkem1-wpengine.netdna-ssl.com/wp-content/uploads/WAFAUse-400x2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5263" y="32074704"/>
            <a:ext cx="38100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9807248" y="19622699"/>
            <a:ext cx="8900099" cy="892552"/>
            <a:chOff x="17830799" y="19932519"/>
            <a:chExt cx="8929111" cy="892552"/>
          </a:xfrm>
        </p:grpSpPr>
        <p:sp>
          <p:nvSpPr>
            <p:cNvPr id="7" name="TextBox 6"/>
            <p:cNvSpPr txBox="1"/>
            <p:nvPr/>
          </p:nvSpPr>
          <p:spPr>
            <a:xfrm>
              <a:off x="18648948" y="19932519"/>
              <a:ext cx="8110962" cy="892552"/>
            </a:xfrm>
            <a:prstGeom prst="rect">
              <a:avLst/>
            </a:prstGeom>
            <a:noFill/>
          </p:spPr>
          <p:txBody>
            <a:bodyPr wrap="square" numCol="2" rtlCol="0">
              <a:spAutoFit/>
            </a:bodyPr>
            <a:lstStyle/>
            <a:p>
              <a:r>
                <a:rPr lang="en-US" sz="2600" dirty="0" smtClean="0"/>
                <a:t>Mule deer </a:t>
              </a:r>
            </a:p>
            <a:p>
              <a:r>
                <a:rPr lang="en-US" sz="2600" dirty="0" smtClean="0"/>
                <a:t>winter range</a:t>
              </a:r>
            </a:p>
            <a:p>
              <a:r>
                <a:rPr lang="en-US" sz="2600" dirty="0" smtClean="0"/>
                <a:t>SRLCC </a:t>
              </a:r>
            </a:p>
            <a:p>
              <a:r>
                <a:rPr lang="en-US" sz="2600" dirty="0" smtClean="0"/>
                <a:t>boundary</a:t>
              </a:r>
              <a:endParaRPr lang="en-US" sz="2600" dirty="0"/>
            </a:p>
          </p:txBody>
        </p:sp>
        <p:sp>
          <p:nvSpPr>
            <p:cNvPr id="13" name="Rectangle 12"/>
            <p:cNvSpPr/>
            <p:nvPr/>
          </p:nvSpPr>
          <p:spPr>
            <a:xfrm>
              <a:off x="17830799" y="20118727"/>
              <a:ext cx="753132" cy="481263"/>
            </a:xfrm>
            <a:prstGeom prst="rect">
              <a:avLst/>
            </a:prstGeom>
            <a:solidFill>
              <a:schemeClr val="accent1">
                <a:lumMod val="75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7" name="Rectangle 16"/>
            <p:cNvSpPr/>
            <p:nvPr/>
          </p:nvSpPr>
          <p:spPr>
            <a:xfrm>
              <a:off x="21768983" y="20101633"/>
              <a:ext cx="753132" cy="515449"/>
            </a:xfrm>
            <a:prstGeom prst="rect">
              <a:avLst/>
            </a:prstGeom>
            <a:solidFill>
              <a:srgbClr val="E9FFBE"/>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812757" y="13397322"/>
            <a:ext cx="18087521" cy="6535197"/>
            <a:chOff x="812757" y="13397322"/>
            <a:chExt cx="16368337" cy="6535197"/>
          </a:xfrm>
        </p:grpSpPr>
        <p:cxnSp>
          <p:nvCxnSpPr>
            <p:cNvPr id="67" name="Straight Connector 66"/>
            <p:cNvCxnSpPr/>
            <p:nvPr/>
          </p:nvCxnSpPr>
          <p:spPr>
            <a:xfrm>
              <a:off x="12772554" y="16639492"/>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116395" y="16667754"/>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29878" y="16701764"/>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045396" y="16607407"/>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812758" y="14721777"/>
              <a:ext cx="3759242" cy="114163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5400" b="1" dirty="0" smtClean="0"/>
                <a:t>Elevation</a:t>
              </a:r>
              <a:endParaRPr lang="en-US" sz="5400" b="1" kern="1200" dirty="0"/>
            </a:p>
          </p:txBody>
        </p:sp>
        <p:sp>
          <p:nvSpPr>
            <p:cNvPr id="38" name="Freeform 37"/>
            <p:cNvSpPr/>
            <p:nvPr/>
          </p:nvSpPr>
          <p:spPr>
            <a:xfrm>
              <a:off x="812757" y="16071814"/>
              <a:ext cx="3759243" cy="1826388"/>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5400" b="1" dirty="0" smtClean="0"/>
                <a:t>Mule Deer Habitat</a:t>
              </a:r>
              <a:endParaRPr lang="en-US" sz="5400" b="1" kern="1200" dirty="0"/>
            </a:p>
          </p:txBody>
        </p:sp>
        <p:sp>
          <p:nvSpPr>
            <p:cNvPr id="40" name="Freeform 39"/>
            <p:cNvSpPr/>
            <p:nvPr/>
          </p:nvSpPr>
          <p:spPr>
            <a:xfrm>
              <a:off x="812758" y="18135536"/>
              <a:ext cx="3759242" cy="179698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5400" b="1" dirty="0"/>
                <a:t>F</a:t>
              </a:r>
              <a:r>
                <a:rPr lang="en-US" sz="5400" b="1" dirty="0" smtClean="0"/>
                <a:t>ire Perimeters</a:t>
              </a:r>
              <a:endParaRPr lang="en-US" sz="5400" b="1" kern="1200" dirty="0"/>
            </a:p>
          </p:txBody>
        </p:sp>
        <p:sp>
          <p:nvSpPr>
            <p:cNvPr id="41" name="Freeform 40"/>
            <p:cNvSpPr/>
            <p:nvPr/>
          </p:nvSpPr>
          <p:spPr>
            <a:xfrm>
              <a:off x="847725" y="13397322"/>
              <a:ext cx="3724276" cy="114163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5400" b="1" dirty="0" smtClean="0"/>
                <a:t>Landcover</a:t>
              </a:r>
              <a:endParaRPr lang="en-US" sz="5400" b="1" kern="1200" dirty="0"/>
            </a:p>
          </p:txBody>
        </p:sp>
        <p:sp>
          <p:nvSpPr>
            <p:cNvPr id="42" name="Freeform 41"/>
            <p:cNvSpPr/>
            <p:nvPr/>
          </p:nvSpPr>
          <p:spPr>
            <a:xfrm>
              <a:off x="4983642" y="14870967"/>
              <a:ext cx="1994362" cy="3876395"/>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4000" b="1" dirty="0" smtClean="0"/>
                <a:t>Clip </a:t>
              </a:r>
            </a:p>
            <a:p>
              <a:pPr lvl="0" algn="ctr" defTabSz="2889250">
                <a:lnSpc>
                  <a:spcPct val="90000"/>
                </a:lnSpc>
                <a:spcBef>
                  <a:spcPct val="0"/>
                </a:spcBef>
                <a:spcAft>
                  <a:spcPct val="35000"/>
                </a:spcAft>
              </a:pPr>
              <a:r>
                <a:rPr lang="en-US" sz="4000" b="1" dirty="0" smtClean="0"/>
                <a:t>to </a:t>
              </a:r>
            </a:p>
            <a:p>
              <a:pPr lvl="0" algn="ctr" defTabSz="2889250">
                <a:lnSpc>
                  <a:spcPct val="90000"/>
                </a:lnSpc>
                <a:spcBef>
                  <a:spcPct val="0"/>
                </a:spcBef>
                <a:spcAft>
                  <a:spcPct val="35000"/>
                </a:spcAft>
              </a:pPr>
              <a:r>
                <a:rPr lang="en-US" sz="4000" b="1" dirty="0" smtClean="0"/>
                <a:t>Study </a:t>
              </a:r>
            </a:p>
            <a:p>
              <a:pPr lvl="0" algn="ctr" defTabSz="2889250">
                <a:lnSpc>
                  <a:spcPct val="90000"/>
                </a:lnSpc>
                <a:spcBef>
                  <a:spcPct val="0"/>
                </a:spcBef>
                <a:spcAft>
                  <a:spcPct val="35000"/>
                </a:spcAft>
              </a:pPr>
              <a:r>
                <a:rPr lang="en-US" sz="4000" b="1" dirty="0" smtClean="0"/>
                <a:t>Area</a:t>
              </a:r>
              <a:endParaRPr lang="en-US" sz="4000" b="1" kern="1200" dirty="0"/>
            </a:p>
          </p:txBody>
        </p:sp>
        <p:sp>
          <p:nvSpPr>
            <p:cNvPr id="43" name="Freeform 42"/>
            <p:cNvSpPr/>
            <p:nvPr/>
          </p:nvSpPr>
          <p:spPr>
            <a:xfrm>
              <a:off x="10280088" y="14837448"/>
              <a:ext cx="2619623" cy="3890629"/>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Habitat Parameters</a:t>
              </a:r>
              <a:r>
                <a:rPr lang="en-US" sz="4000" b="1" dirty="0"/>
                <a:t> </a:t>
              </a:r>
              <a:r>
                <a:rPr lang="en-US" sz="4000" b="1" dirty="0" smtClean="0"/>
                <a:t>Weighted</a:t>
              </a:r>
            </a:p>
          </p:txBody>
        </p:sp>
        <p:sp>
          <p:nvSpPr>
            <p:cNvPr id="44" name="Freeform 43"/>
            <p:cNvSpPr/>
            <p:nvPr/>
          </p:nvSpPr>
          <p:spPr>
            <a:xfrm>
              <a:off x="13029183" y="14881989"/>
              <a:ext cx="2242098" cy="386537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Overlaid </a:t>
              </a:r>
            </a:p>
            <a:p>
              <a:pPr algn="ctr" defTabSz="2889250">
                <a:lnSpc>
                  <a:spcPct val="90000"/>
                </a:lnSpc>
                <a:spcBef>
                  <a:spcPct val="0"/>
                </a:spcBef>
                <a:spcAft>
                  <a:spcPct val="35000"/>
                </a:spcAft>
              </a:pPr>
              <a:r>
                <a:rPr lang="en-US" sz="4000" b="1" dirty="0" smtClean="0"/>
                <a:t>All </a:t>
              </a:r>
            </a:p>
            <a:p>
              <a:pPr algn="ctr" defTabSz="2889250">
                <a:lnSpc>
                  <a:spcPct val="90000"/>
                </a:lnSpc>
                <a:spcBef>
                  <a:spcPct val="0"/>
                </a:spcBef>
                <a:spcAft>
                  <a:spcPct val="35000"/>
                </a:spcAft>
              </a:pPr>
              <a:r>
                <a:rPr lang="en-US" sz="4000" b="1" dirty="0" smtClean="0"/>
                <a:t>Layers</a:t>
              </a:r>
              <a:endParaRPr lang="en-US" sz="4000" b="1" dirty="0"/>
            </a:p>
          </p:txBody>
        </p:sp>
        <p:sp>
          <p:nvSpPr>
            <p:cNvPr id="45" name="Freeform 44"/>
            <p:cNvSpPr/>
            <p:nvPr/>
          </p:nvSpPr>
          <p:spPr>
            <a:xfrm>
              <a:off x="15381803" y="14870967"/>
              <a:ext cx="1799291" cy="387074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Final </a:t>
              </a:r>
            </a:p>
            <a:p>
              <a:pPr algn="ctr" defTabSz="2889250">
                <a:lnSpc>
                  <a:spcPct val="90000"/>
                </a:lnSpc>
                <a:spcBef>
                  <a:spcPct val="0"/>
                </a:spcBef>
                <a:spcAft>
                  <a:spcPct val="35000"/>
                </a:spcAft>
              </a:pPr>
              <a:r>
                <a:rPr lang="en-US" sz="4000" b="1" dirty="0" smtClean="0"/>
                <a:t>Image</a:t>
              </a:r>
              <a:endParaRPr lang="en-US" sz="4000" b="1" dirty="0"/>
            </a:p>
          </p:txBody>
        </p:sp>
        <p:grpSp>
          <p:nvGrpSpPr>
            <p:cNvPr id="49" name="Group 48"/>
            <p:cNvGrpSpPr/>
            <p:nvPr/>
          </p:nvGrpSpPr>
          <p:grpSpPr>
            <a:xfrm>
              <a:off x="4527174" y="13918656"/>
              <a:ext cx="456468" cy="5281848"/>
              <a:chOff x="5585958" y="13824299"/>
              <a:chExt cx="456468" cy="5281848"/>
            </a:xfrm>
          </p:grpSpPr>
          <p:cxnSp>
            <p:nvCxnSpPr>
              <p:cNvPr id="33" name="Straight Connector 32"/>
              <p:cNvCxnSpPr/>
              <p:nvPr/>
            </p:nvCxnSpPr>
            <p:spPr>
              <a:xfrm>
                <a:off x="5917395" y="16607407"/>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85958" y="15308899"/>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85958" y="17008000"/>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85958" y="13919813"/>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803271" y="13824299"/>
                <a:ext cx="7982" cy="5281848"/>
              </a:xfrm>
              <a:prstGeom prst="line">
                <a:avLst/>
              </a:prstGeom>
              <a:ln w="19050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85958" y="19011519"/>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5" name="Freeform 64"/>
            <p:cNvSpPr/>
            <p:nvPr/>
          </p:nvSpPr>
          <p:spPr>
            <a:xfrm>
              <a:off x="7082046" y="14870967"/>
              <a:ext cx="3065974" cy="385476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Vegetation/ Phenology Changes After Fire Disturbances</a:t>
              </a:r>
              <a:endParaRPr lang="en-US" sz="4000" b="1" dirty="0"/>
            </a:p>
          </p:txBody>
        </p:sp>
      </p:gr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1463</TotalTime>
  <Words>330</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REAHARD, ROSS R. (SSC-NASA)[SSAI DEVELOP]</cp:lastModifiedBy>
  <cp:revision>95</cp:revision>
  <dcterms:created xsi:type="dcterms:W3CDTF">2015-06-02T14:58:58Z</dcterms:created>
  <dcterms:modified xsi:type="dcterms:W3CDTF">2015-10-15T20:33:21Z</dcterms:modified>
</cp:coreProperties>
</file>