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1" clrIdx="0">
    <p:extLst/>
  </p:cmAuthor>
  <p:cmAuthor id="2" name="Helen Baldwin" initials="HB" lastIdx="20" clrIdx="1"/>
  <p:cmAuthor id="3" name="Acdan, Juanito J. (ARC-SGE)[SSAI DEVELOP]" initials="AJJ(D" lastIdx="10" clrIdx="2">
    <p:extLst/>
  </p:cmAuthor>
  <p:cmAuthor id="4" name="Amanda Clayton" initials="AC" lastIdx="2" clrIdx="3">
    <p:extLst/>
  </p:cmAuthor>
  <p:cmAuthor id="5" name="Essence Raphael" initials="ER" lastIdx="1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7B0"/>
    <a:srgbClr val="DEDEDE"/>
    <a:srgbClr val="9199A8"/>
    <a:srgbClr val="7F7F7F"/>
    <a:srgbClr val="964035"/>
    <a:srgbClr val="E9A14A"/>
    <a:srgbClr val="3E4268"/>
    <a:srgbClr val="262626"/>
    <a:srgbClr val="7FB662"/>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40" d="100"/>
          <a:sy n="40" d="100"/>
        </p:scale>
        <p:origin x="1122" y="30"/>
      </p:cViewPr>
      <p:guideLst>
        <p:guide orient="horz" pos="11520"/>
        <p:guide pos="8640"/>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9199A8"/>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l"/>
            <a:r>
              <a:rPr lang="en-US" sz="790" i="1" dirty="0" smtClean="0">
                <a:solidFill>
                  <a:schemeClr val="bg1">
                    <a:lumMod val="65000"/>
                  </a:schemeClr>
                </a:solidFill>
                <a:latin typeface="+mj-lt"/>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70940" y="13676076"/>
            <a:ext cx="1101036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Results</a:t>
            </a:r>
          </a:p>
        </p:txBody>
      </p:sp>
      <p:sp>
        <p:nvSpPr>
          <p:cNvPr id="12" name="Text Placeholder 16"/>
          <p:cNvSpPr txBox="1">
            <a:spLocks/>
          </p:cNvSpPr>
          <p:nvPr/>
        </p:nvSpPr>
        <p:spPr>
          <a:xfrm>
            <a:off x="969942" y="22157365"/>
            <a:ext cx="10972801" cy="216872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lumOff val="25000"/>
                </a:schemeClr>
              </a:solidFill>
            </a:endParaRPr>
          </a:p>
        </p:txBody>
      </p:sp>
      <p:sp>
        <p:nvSpPr>
          <p:cNvPr id="15" name="TextBox 14"/>
          <p:cNvSpPr txBox="1"/>
          <p:nvPr/>
        </p:nvSpPr>
        <p:spPr>
          <a:xfrm>
            <a:off x="969942" y="5045161"/>
            <a:ext cx="11516347"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Abstract</a:t>
            </a:r>
          </a:p>
        </p:txBody>
      </p:sp>
      <p:sp>
        <p:nvSpPr>
          <p:cNvPr id="16" name="TextBox 15"/>
          <p:cNvSpPr txBox="1"/>
          <p:nvPr/>
        </p:nvSpPr>
        <p:spPr>
          <a:xfrm>
            <a:off x="863799" y="13074995"/>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Objectives</a:t>
            </a:r>
          </a:p>
        </p:txBody>
      </p:sp>
      <p:sp>
        <p:nvSpPr>
          <p:cNvPr id="17" name="TextBox 16"/>
          <p:cNvSpPr txBox="1"/>
          <p:nvPr/>
        </p:nvSpPr>
        <p:spPr>
          <a:xfrm>
            <a:off x="13670940" y="4991100"/>
            <a:ext cx="11407715"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Methodology</a:t>
            </a:r>
          </a:p>
        </p:txBody>
      </p:sp>
      <p:sp>
        <p:nvSpPr>
          <p:cNvPr id="18" name="TextBox 17"/>
          <p:cNvSpPr txBox="1"/>
          <p:nvPr/>
        </p:nvSpPr>
        <p:spPr>
          <a:xfrm>
            <a:off x="914400" y="17715306"/>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Study Area</a:t>
            </a:r>
          </a:p>
        </p:txBody>
      </p:sp>
      <p:sp>
        <p:nvSpPr>
          <p:cNvPr id="19" name="TextBox 18"/>
          <p:cNvSpPr txBox="1"/>
          <p:nvPr/>
        </p:nvSpPr>
        <p:spPr>
          <a:xfrm>
            <a:off x="8274852" y="17739381"/>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Earth Observation</a:t>
            </a:r>
          </a:p>
        </p:txBody>
      </p:sp>
      <p:grpSp>
        <p:nvGrpSpPr>
          <p:cNvPr id="4" name="Group 3"/>
          <p:cNvGrpSpPr/>
          <p:nvPr/>
        </p:nvGrpSpPr>
        <p:grpSpPr>
          <a:xfrm>
            <a:off x="940498" y="30280411"/>
            <a:ext cx="12775502" cy="3701943"/>
            <a:chOff x="13670940" y="30065003"/>
            <a:chExt cx="12775502" cy="3701943"/>
          </a:xfrm>
        </p:grpSpPr>
        <p:sp>
          <p:nvSpPr>
            <p:cNvPr id="8" name="Text Placeholder 16"/>
            <p:cNvSpPr txBox="1">
              <a:spLocks/>
            </p:cNvSpPr>
            <p:nvPr/>
          </p:nvSpPr>
          <p:spPr>
            <a:xfrm>
              <a:off x="13787158" y="30829652"/>
              <a:ext cx="12659284" cy="2937294"/>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sz="2000" b="1" dirty="0" smtClean="0">
                  <a:solidFill>
                    <a:schemeClr val="tx1">
                      <a:lumMod val="75000"/>
                      <a:lumOff val="25000"/>
                    </a:schemeClr>
                  </a:solidFill>
                </a:rPr>
                <a:t>Dr. Jeffrey Luvall</a:t>
              </a:r>
              <a:r>
                <a:rPr lang="en-US" sz="2000" dirty="0" smtClean="0">
                  <a:solidFill>
                    <a:schemeClr val="tx1">
                      <a:lumMod val="75000"/>
                      <a:lumOff val="25000"/>
                    </a:schemeClr>
                  </a:solidFill>
                </a:rPr>
                <a:t>, NASA Marshall Space Flight Center</a:t>
              </a:r>
            </a:p>
            <a:p>
              <a:pPr>
                <a:lnSpc>
                  <a:spcPct val="100000"/>
                </a:lnSpc>
                <a:spcBef>
                  <a:spcPts val="0"/>
                </a:spcBef>
              </a:pPr>
              <a:r>
                <a:rPr lang="en-US" sz="2000" b="1" dirty="0" smtClean="0">
                  <a:solidFill>
                    <a:schemeClr val="tx1">
                      <a:lumMod val="75000"/>
                      <a:lumOff val="25000"/>
                    </a:schemeClr>
                  </a:solidFill>
                </a:rPr>
                <a:t>Dr. Robert Griffin</a:t>
              </a:r>
              <a:r>
                <a:rPr lang="en-US" sz="2000" dirty="0" smtClean="0">
                  <a:solidFill>
                    <a:schemeClr val="tx1">
                      <a:lumMod val="75000"/>
                      <a:lumOff val="25000"/>
                    </a:schemeClr>
                  </a:solidFill>
                </a:rPr>
                <a:t>, University Alabama in Huntsville</a:t>
              </a:r>
            </a:p>
            <a:p>
              <a:pPr>
                <a:lnSpc>
                  <a:spcPct val="100000"/>
                </a:lnSpc>
                <a:spcBef>
                  <a:spcPts val="0"/>
                </a:spcBef>
              </a:pPr>
              <a:r>
                <a:rPr lang="en-US" sz="2000" b="1" dirty="0" smtClean="0">
                  <a:solidFill>
                    <a:schemeClr val="tx1">
                      <a:lumMod val="75000"/>
                      <a:lumOff val="25000"/>
                    </a:schemeClr>
                  </a:solidFill>
                </a:rPr>
                <a:t>Dr. John Mecikalski</a:t>
              </a:r>
              <a:r>
                <a:rPr lang="en-US" sz="2000" dirty="0" smtClean="0">
                  <a:solidFill>
                    <a:schemeClr val="tx1">
                      <a:lumMod val="75000"/>
                      <a:lumOff val="25000"/>
                    </a:schemeClr>
                  </a:solidFill>
                </a:rPr>
                <a:t>, University of Alabama in Huntsville</a:t>
              </a:r>
            </a:p>
            <a:p>
              <a:pPr>
                <a:lnSpc>
                  <a:spcPct val="100000"/>
                </a:lnSpc>
                <a:spcBef>
                  <a:spcPts val="0"/>
                </a:spcBef>
              </a:pPr>
              <a:r>
                <a:rPr lang="en-US" sz="2000" b="1" dirty="0" smtClean="0">
                  <a:solidFill>
                    <a:schemeClr val="tx1">
                      <a:lumMod val="75000"/>
                      <a:lumOff val="25000"/>
                    </a:schemeClr>
                  </a:solidFill>
                </a:rPr>
                <a:t>Dr. Xuanli Li</a:t>
              </a:r>
              <a:r>
                <a:rPr lang="en-US" sz="2000" dirty="0" smtClean="0">
                  <a:solidFill>
                    <a:schemeClr val="tx1">
                      <a:lumMod val="75000"/>
                      <a:lumOff val="25000"/>
                    </a:schemeClr>
                  </a:solidFill>
                </a:rPr>
                <a:t>, University of Alabama in Huntsville</a:t>
              </a:r>
            </a:p>
            <a:p>
              <a:pPr>
                <a:lnSpc>
                  <a:spcPct val="100000"/>
                </a:lnSpc>
                <a:spcBef>
                  <a:spcPts val="0"/>
                </a:spcBef>
              </a:pPr>
              <a:r>
                <a:rPr lang="en-US" sz="2000" b="1" dirty="0" smtClean="0">
                  <a:solidFill>
                    <a:schemeClr val="tx1">
                      <a:lumMod val="75000"/>
                      <a:lumOff val="25000"/>
                    </a:schemeClr>
                  </a:solidFill>
                </a:rPr>
                <a:t>Dr. Brent Roberts</a:t>
              </a:r>
              <a:r>
                <a:rPr lang="en-US" sz="2000" dirty="0" smtClean="0">
                  <a:solidFill>
                    <a:schemeClr val="tx1">
                      <a:lumMod val="75000"/>
                      <a:lumOff val="25000"/>
                    </a:schemeClr>
                  </a:solidFill>
                </a:rPr>
                <a:t>, NASA Marshall Space Flight Center</a:t>
              </a:r>
            </a:p>
            <a:p>
              <a:pPr>
                <a:lnSpc>
                  <a:spcPct val="100000"/>
                </a:lnSpc>
                <a:spcBef>
                  <a:spcPts val="0"/>
                </a:spcBef>
              </a:pPr>
              <a:r>
                <a:rPr lang="en-US" sz="2000" b="1" dirty="0" smtClean="0">
                  <a:solidFill>
                    <a:schemeClr val="tx1">
                      <a:lumMod val="75000"/>
                      <a:lumOff val="25000"/>
                    </a:schemeClr>
                  </a:solidFill>
                </a:rPr>
                <a:t>Dr. Timothy Lang</a:t>
              </a:r>
              <a:r>
                <a:rPr lang="en-US" sz="2000" dirty="0" smtClean="0">
                  <a:solidFill>
                    <a:schemeClr val="tx1">
                      <a:lumMod val="75000"/>
                      <a:lumOff val="25000"/>
                    </a:schemeClr>
                  </a:solidFill>
                </a:rPr>
                <a:t>,  NASA Marshall Space Flight Center</a:t>
              </a:r>
            </a:p>
            <a:p>
              <a:pPr>
                <a:lnSpc>
                  <a:spcPct val="100000"/>
                </a:lnSpc>
                <a:spcBef>
                  <a:spcPts val="0"/>
                </a:spcBef>
              </a:pPr>
              <a:r>
                <a:rPr lang="en-US" sz="2000" b="1" dirty="0" smtClean="0">
                  <a:solidFill>
                    <a:schemeClr val="tx1">
                      <a:lumMod val="75000"/>
                      <a:lumOff val="25000"/>
                    </a:schemeClr>
                  </a:solidFill>
                </a:rPr>
                <a:t>Maggi Klug</a:t>
              </a:r>
              <a:r>
                <a:rPr lang="en-US" sz="2000" dirty="0" smtClean="0">
                  <a:solidFill>
                    <a:schemeClr val="tx1">
                      <a:lumMod val="75000"/>
                      <a:lumOff val="25000"/>
                    </a:schemeClr>
                  </a:solidFill>
                </a:rPr>
                <a:t>, University of Alabama in Huntsville</a:t>
              </a:r>
            </a:p>
            <a:p>
              <a:pPr>
                <a:lnSpc>
                  <a:spcPct val="100000"/>
                </a:lnSpc>
                <a:spcBef>
                  <a:spcPts val="0"/>
                </a:spcBef>
              </a:pPr>
              <a:endParaRPr lang="en-US" sz="2000" b="1" dirty="0" smtClean="0">
                <a:solidFill>
                  <a:schemeClr val="tx1">
                    <a:lumMod val="75000"/>
                    <a:lumOff val="25000"/>
                  </a:schemeClr>
                </a:solidFill>
              </a:endParaRPr>
            </a:p>
            <a:p>
              <a:pPr>
                <a:lnSpc>
                  <a:spcPct val="100000"/>
                </a:lnSpc>
                <a:spcBef>
                  <a:spcPts val="0"/>
                </a:spcBef>
              </a:pPr>
              <a:endParaRPr lang="en-US" sz="2000" b="1" dirty="0">
                <a:solidFill>
                  <a:schemeClr val="tx1">
                    <a:lumMod val="75000"/>
                    <a:lumOff val="25000"/>
                  </a:schemeClr>
                </a:solidFill>
              </a:endParaRPr>
            </a:p>
            <a:p>
              <a:pPr>
                <a:lnSpc>
                  <a:spcPct val="100000"/>
                </a:lnSpc>
                <a:spcBef>
                  <a:spcPts val="0"/>
                </a:spcBef>
              </a:pPr>
              <a:endParaRPr lang="en-US" sz="2000" b="1" dirty="0" smtClean="0">
                <a:solidFill>
                  <a:schemeClr val="tx1">
                    <a:lumMod val="75000"/>
                    <a:lumOff val="25000"/>
                  </a:schemeClr>
                </a:solidFill>
              </a:endParaRPr>
            </a:p>
            <a:p>
              <a:pPr>
                <a:lnSpc>
                  <a:spcPct val="100000"/>
                </a:lnSpc>
                <a:spcBef>
                  <a:spcPts val="0"/>
                </a:spcBef>
              </a:pPr>
              <a:endParaRPr lang="en-US" sz="2000" b="1" dirty="0">
                <a:solidFill>
                  <a:schemeClr val="tx1">
                    <a:lumMod val="75000"/>
                    <a:lumOff val="25000"/>
                  </a:schemeClr>
                </a:solidFill>
              </a:endParaRPr>
            </a:p>
            <a:p>
              <a:pPr>
                <a:lnSpc>
                  <a:spcPct val="100000"/>
                </a:lnSpc>
                <a:spcBef>
                  <a:spcPts val="0"/>
                </a:spcBef>
              </a:pPr>
              <a:r>
                <a:rPr lang="en-US" sz="2000" b="1" dirty="0" smtClean="0">
                  <a:solidFill>
                    <a:schemeClr val="tx1">
                      <a:lumMod val="75000"/>
                      <a:lumOff val="25000"/>
                    </a:schemeClr>
                  </a:solidFill>
                </a:rPr>
                <a:t>Leigh Sinclair</a:t>
              </a:r>
              <a:r>
                <a:rPr lang="en-US" sz="2000" dirty="0" smtClean="0">
                  <a:solidFill>
                    <a:schemeClr val="tx1">
                      <a:lumMod val="75000"/>
                      <a:lumOff val="25000"/>
                    </a:schemeClr>
                  </a:solidFill>
                </a:rPr>
                <a:t>, University of Alabama in Huntsville/Information Technology and Systems Center</a:t>
              </a:r>
            </a:p>
            <a:p>
              <a:pPr>
                <a:lnSpc>
                  <a:spcPct val="100000"/>
                </a:lnSpc>
                <a:spcBef>
                  <a:spcPts val="0"/>
                </a:spcBef>
              </a:pPr>
              <a:r>
                <a:rPr lang="en-US" sz="2000" b="1" dirty="0" smtClean="0">
                  <a:solidFill>
                    <a:schemeClr val="tx1">
                      <a:lumMod val="75000"/>
                      <a:lumOff val="25000"/>
                    </a:schemeClr>
                  </a:solidFill>
                </a:rPr>
                <a:t>Greg Kozlowski</a:t>
              </a:r>
              <a:r>
                <a:rPr lang="en-US" sz="2000" dirty="0" smtClean="0">
                  <a:solidFill>
                    <a:schemeClr val="tx1">
                      <a:lumMod val="75000"/>
                      <a:lumOff val="25000"/>
                    </a:schemeClr>
                  </a:solidFill>
                </a:rPr>
                <a:t>, BOEM, Office of Environment, Gulf of Mexico OCS Region</a:t>
              </a:r>
            </a:p>
            <a:p>
              <a:pPr>
                <a:lnSpc>
                  <a:spcPct val="100000"/>
                </a:lnSpc>
                <a:spcBef>
                  <a:spcPts val="0"/>
                </a:spcBef>
              </a:pPr>
              <a:r>
                <a:rPr lang="en-US" sz="2000" b="1" dirty="0" smtClean="0">
                  <a:solidFill>
                    <a:schemeClr val="tx1">
                      <a:lumMod val="75000"/>
                      <a:lumOff val="25000"/>
                    </a:schemeClr>
                  </a:solidFill>
                </a:rPr>
                <a:t>Jack Irion</a:t>
              </a:r>
              <a:r>
                <a:rPr lang="en-US" sz="2000" dirty="0" smtClean="0">
                  <a:solidFill>
                    <a:schemeClr val="tx1">
                      <a:lumMod val="75000"/>
                      <a:lumOff val="25000"/>
                    </a:schemeClr>
                  </a:solidFill>
                </a:rPr>
                <a:t>, BOEM Office of Environment, </a:t>
              </a:r>
              <a:r>
                <a:rPr lang="en-US" sz="2000" dirty="0">
                  <a:solidFill>
                    <a:schemeClr val="tx1">
                      <a:lumMod val="75000"/>
                      <a:lumOff val="25000"/>
                    </a:schemeClr>
                  </a:solidFill>
                </a:rPr>
                <a:t>Gulf of Mexico OCS Region</a:t>
              </a:r>
            </a:p>
            <a:p>
              <a:pPr>
                <a:lnSpc>
                  <a:spcPct val="100000"/>
                </a:lnSpc>
                <a:spcBef>
                  <a:spcPts val="0"/>
                </a:spcBef>
              </a:pPr>
              <a:r>
                <a:rPr lang="en-US" sz="2000" b="1" dirty="0" smtClean="0">
                  <a:solidFill>
                    <a:schemeClr val="tx1">
                      <a:lumMod val="75000"/>
                      <a:lumOff val="25000"/>
                    </a:schemeClr>
                  </a:solidFill>
                </a:rPr>
                <a:t>Helen Baldwin</a:t>
              </a:r>
              <a:r>
                <a:rPr lang="en-US" sz="2000" dirty="0" smtClean="0">
                  <a:solidFill>
                    <a:schemeClr val="tx1">
                      <a:lumMod val="75000"/>
                      <a:lumOff val="25000"/>
                    </a:schemeClr>
                  </a:solidFill>
                </a:rPr>
                <a:t>, NASA DEVELOP </a:t>
              </a:r>
            </a:p>
            <a:p>
              <a:pPr>
                <a:lnSpc>
                  <a:spcPct val="100000"/>
                </a:lnSpc>
                <a:spcBef>
                  <a:spcPts val="0"/>
                </a:spcBef>
              </a:pPr>
              <a:r>
                <a:rPr lang="en-US" sz="2000" b="1" dirty="0" smtClean="0">
                  <a:solidFill>
                    <a:schemeClr val="tx1">
                      <a:lumMod val="75000"/>
                      <a:lumOff val="25000"/>
                    </a:schemeClr>
                  </a:solidFill>
                </a:rPr>
                <a:t>Kathrene Garcia</a:t>
              </a:r>
              <a:r>
                <a:rPr lang="en-US" sz="2000" dirty="0" smtClean="0">
                  <a:solidFill>
                    <a:schemeClr val="tx1">
                      <a:lumMod val="75000"/>
                      <a:lumOff val="25000"/>
                    </a:schemeClr>
                  </a:solidFill>
                </a:rPr>
                <a:t>, NASA DEVELOP</a:t>
              </a:r>
            </a:p>
            <a:p>
              <a:endParaRPr lang="en-US" sz="2000" dirty="0" smtClean="0">
                <a:solidFill>
                  <a:schemeClr val="tx1">
                    <a:lumMod val="75000"/>
                    <a:lumOff val="25000"/>
                  </a:schemeClr>
                </a:solidFill>
              </a:endParaRPr>
            </a:p>
          </p:txBody>
        </p:sp>
        <p:sp>
          <p:nvSpPr>
            <p:cNvPr id="21" name="TextBox 20"/>
            <p:cNvSpPr txBox="1"/>
            <p:nvPr/>
          </p:nvSpPr>
          <p:spPr>
            <a:xfrm>
              <a:off x="13670940" y="30065003"/>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Acknowledgements</a:t>
              </a:r>
            </a:p>
          </p:txBody>
        </p:sp>
      </p:grpSp>
      <p:sp>
        <p:nvSpPr>
          <p:cNvPr id="22" name="TextBox 21"/>
          <p:cNvSpPr txBox="1"/>
          <p:nvPr/>
        </p:nvSpPr>
        <p:spPr>
          <a:xfrm>
            <a:off x="13670940" y="12017161"/>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Project Partner</a:t>
            </a:r>
          </a:p>
        </p:txBody>
      </p:sp>
      <p:sp>
        <p:nvSpPr>
          <p:cNvPr id="36" name="Text Placeholder 16"/>
          <p:cNvSpPr txBox="1">
            <a:spLocks/>
          </p:cNvSpPr>
          <p:nvPr/>
        </p:nvSpPr>
        <p:spPr>
          <a:xfrm>
            <a:off x="1004040" y="5910451"/>
            <a:ext cx="12335360" cy="75284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lumOff val="25000"/>
                  </a:schemeClr>
                </a:solidFill>
              </a:rPr>
              <a:t>In recent years, the Gulf of México (GoM) has gained national attention for its significant contributions to the country’s overall oil supply – the area today accounts for 17% of all US oil production. The production and availability of such oil resources is threatened when tropical storm systems enter the GoM. Oil and natural gas rigs, transportation pipelines, processing plants, and other energy infrastructure in the expected path of a tropical storm are often shut down, effectively halting production. In an effort to assess and mitigate the impact of tropical storms on such infrastructure, the fall 2018 NASA DEVELOP Gulf of México Transportation and Infrastructure team partnered with the Bureau of Ocean Energy Management (BOEM) to analyze the dynamics of wind and wave-intensity during tropical storm events. The team created maps of wind and wave conditions using data collected by the Cyclone Global Navigation Satellite System (CYGNSS) constellation and the National Oceanic and Atmospheric Administration’s (NOAA) WaveWatch III (WW3). The project compared and validated CYGNSS measurements using Modern-Era Retrospective Analysis for Research and Applications, Version 2 (MERRA-2) and NOAA’s National Data Buoy Center (NDBC) wind data. The team found that CYGNSS wind speeds have an average error of 2.3247ms-1 for randomized days of March through August 2018 when compared to buoy data. This information can assist BOEM in identifying possible impacts to energy infrastructure during tropical storm events and provide guidance for future infrastructure placement sites.</a:t>
            </a:r>
            <a:endParaRPr lang="en-US" dirty="0" smtClean="0">
              <a:solidFill>
                <a:schemeClr val="tx1">
                  <a:lumMod val="75000"/>
                  <a:lumOff val="25000"/>
                </a:schemeClr>
              </a:solidFill>
            </a:endParaRPr>
          </a:p>
        </p:txBody>
      </p:sp>
      <p:sp>
        <p:nvSpPr>
          <p:cNvPr id="45" name="Text Placeholder 16"/>
          <p:cNvSpPr txBox="1">
            <a:spLocks/>
          </p:cNvSpPr>
          <p:nvPr/>
        </p:nvSpPr>
        <p:spPr>
          <a:xfrm>
            <a:off x="13789080" y="12796294"/>
            <a:ext cx="12654316" cy="130109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600"/>
              </a:spcBef>
            </a:pPr>
            <a:r>
              <a:rPr lang="en-US" b="1" dirty="0" smtClean="0">
                <a:solidFill>
                  <a:schemeClr val="tx1">
                    <a:lumMod val="75000"/>
                    <a:lumOff val="25000"/>
                  </a:schemeClr>
                </a:solidFill>
              </a:rPr>
              <a:t>Bureau of Ocean Energy Management</a:t>
            </a:r>
            <a:r>
              <a:rPr lang="en-US" dirty="0" smtClean="0">
                <a:solidFill>
                  <a:schemeClr val="tx1">
                    <a:lumMod val="75000"/>
                    <a:lumOff val="25000"/>
                  </a:schemeClr>
                </a:solidFill>
              </a:rPr>
              <a:t>, Gulf of Mexico Outer Continental Shelf Region, Office </a:t>
            </a:r>
            <a:r>
              <a:rPr lang="en-US" dirty="0">
                <a:solidFill>
                  <a:schemeClr val="tx1">
                    <a:lumMod val="75000"/>
                    <a:lumOff val="25000"/>
                  </a:schemeClr>
                </a:solidFill>
              </a:rPr>
              <a:t>of </a:t>
            </a:r>
            <a:r>
              <a:rPr lang="en-US" dirty="0" smtClean="0">
                <a:solidFill>
                  <a:schemeClr val="tx1">
                    <a:lumMod val="75000"/>
                    <a:lumOff val="25000"/>
                  </a:schemeClr>
                </a:solidFill>
              </a:rPr>
              <a:t>Environment</a:t>
            </a:r>
          </a:p>
        </p:txBody>
      </p:sp>
      <p:sp>
        <p:nvSpPr>
          <p:cNvPr id="43" name="TextBox 42"/>
          <p:cNvSpPr txBox="1"/>
          <p:nvPr/>
        </p:nvSpPr>
        <p:spPr>
          <a:xfrm>
            <a:off x="16408400" y="34696400"/>
            <a:ext cx="10109200" cy="812801"/>
          </a:xfrm>
          <a:prstGeom prst="rect">
            <a:avLst/>
          </a:prstGeom>
          <a:noFill/>
        </p:spPr>
        <p:txBody>
          <a:bodyPr wrap="square" rtlCol="0" anchor="ctr">
            <a:noAutofit/>
          </a:bodyPr>
          <a:lstStyle/>
          <a:p>
            <a:pPr algn="r"/>
            <a:r>
              <a:rPr lang="en-US" sz="4000" dirty="0" smtClean="0">
                <a:solidFill>
                  <a:schemeClr val="bg1"/>
                </a:solidFill>
                <a:latin typeface="+mj-lt"/>
              </a:rPr>
              <a:t>Alabama </a:t>
            </a:r>
            <a:r>
              <a:rPr lang="en-US" sz="4000" dirty="0" smtClean="0">
                <a:solidFill>
                  <a:schemeClr val="bg1"/>
                </a:solidFill>
                <a:latin typeface="Century Gothic" panose="020B0502020202020204" pitchFamily="34" charset="0"/>
              </a:rPr>
              <a:t>–</a:t>
            </a:r>
            <a:r>
              <a:rPr lang="en-US" sz="4000" dirty="0" smtClean="0">
                <a:solidFill>
                  <a:schemeClr val="bg1"/>
                </a:solidFill>
                <a:latin typeface="+mj-lt"/>
              </a:rPr>
              <a:t> Marshall | Fall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Gulf of México Transportation &amp; Infrastructure</a:t>
            </a:r>
            <a:endParaRPr lang="en-US" sz="4000" dirty="0">
              <a:solidFill>
                <a:schemeClr val="bg1"/>
              </a:solidFill>
              <a:latin typeface="+mj-lt"/>
            </a:endParaRPr>
          </a:p>
        </p:txBody>
      </p:sp>
      <p:sp>
        <p:nvSpPr>
          <p:cNvPr id="62" name="Subtitle"/>
          <p:cNvSpPr>
            <a:spLocks noGrp="1"/>
          </p:cNvSpPr>
          <p:nvPr>
            <p:ph type="body" sz="quarter" idx="13"/>
          </p:nvPr>
        </p:nvSpPr>
        <p:spPr>
          <a:xfrm>
            <a:off x="914400" y="59873"/>
            <a:ext cx="17217105"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300" dirty="0" smtClean="0">
                <a:solidFill>
                  <a:srgbClr val="9199A8"/>
                </a:solidFill>
              </a:rPr>
              <a:t>Evaluating the Potential of CYGNSS Wind Data to Assess Tropical Storm Impacts on Energy Infrastructure in the Gulf of México</a:t>
            </a:r>
          </a:p>
        </p:txBody>
      </p:sp>
      <p:grpSp>
        <p:nvGrpSpPr>
          <p:cNvPr id="9" name="Group 8"/>
          <p:cNvGrpSpPr/>
          <p:nvPr/>
        </p:nvGrpSpPr>
        <p:grpSpPr>
          <a:xfrm>
            <a:off x="13651771" y="29945369"/>
            <a:ext cx="12371821" cy="3931546"/>
            <a:chOff x="853964" y="26000070"/>
            <a:chExt cx="12371821" cy="3931546"/>
          </a:xfrm>
        </p:grpSpPr>
        <p:sp>
          <p:nvSpPr>
            <p:cNvPr id="40" name="TextBox 39"/>
            <p:cNvSpPr txBox="1"/>
            <p:nvPr/>
          </p:nvSpPr>
          <p:spPr>
            <a:xfrm>
              <a:off x="914400" y="26000070"/>
              <a:ext cx="8229600"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Conclusions</a:t>
              </a:r>
            </a:p>
          </p:txBody>
        </p:sp>
        <p:sp>
          <p:nvSpPr>
            <p:cNvPr id="83" name="Text Placeholder 16"/>
            <p:cNvSpPr txBox="1">
              <a:spLocks/>
            </p:cNvSpPr>
            <p:nvPr/>
          </p:nvSpPr>
          <p:spPr>
            <a:xfrm>
              <a:off x="853964" y="26820521"/>
              <a:ext cx="12371821" cy="31110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9199A8"/>
                </a:buClr>
              </a:pPr>
              <a:r>
                <a:rPr lang="en-US" dirty="0" smtClean="0">
                  <a:solidFill>
                    <a:schemeClr val="tx1">
                      <a:lumMod val="75000"/>
                      <a:lumOff val="25000"/>
                    </a:schemeClr>
                  </a:solidFill>
                </a:rPr>
                <a:t>CYGNSS wind measurements register higher than those for MERRA-2. During our randomized days, difference ranged from 15.23% to 38.71%.</a:t>
              </a:r>
            </a:p>
            <a:p>
              <a:pPr marL="347663" indent="-347663" algn="just">
                <a:buClr>
                  <a:srgbClr val="9199A8"/>
                </a:buClr>
              </a:pPr>
              <a:r>
                <a:rPr lang="en-US" dirty="0" smtClean="0">
                  <a:solidFill>
                    <a:schemeClr val="tx1">
                      <a:lumMod val="75000"/>
                      <a:lumOff val="25000"/>
                    </a:schemeClr>
                  </a:solidFill>
                </a:rPr>
                <a:t>During Tropical Storm Gordon, areas of increased wind speed have a strong correlation with areas of increased wave height with an R value of 0.73.</a:t>
              </a:r>
            </a:p>
            <a:p>
              <a:pPr marL="347663" indent="-347663" algn="just">
                <a:buClr>
                  <a:srgbClr val="9199A8"/>
                </a:buClr>
              </a:pPr>
              <a:r>
                <a:rPr lang="en-US" dirty="0" smtClean="0">
                  <a:solidFill>
                    <a:schemeClr val="tx1">
                      <a:lumMod val="75000"/>
                      <a:lumOff val="25000"/>
                    </a:schemeClr>
                  </a:solidFill>
                </a:rPr>
                <a:t>CYGNSS wind measurements </a:t>
              </a:r>
              <a:r>
                <a:rPr lang="en-US" dirty="0">
                  <a:solidFill>
                    <a:schemeClr val="tx1">
                      <a:lumMod val="75000"/>
                      <a:lumOff val="25000"/>
                    </a:schemeClr>
                  </a:solidFill>
                </a:rPr>
                <a:t>can be used to identify risk in areas frequently exposed to tropical cyclone </a:t>
              </a:r>
              <a:r>
                <a:rPr lang="en-US" dirty="0" smtClean="0">
                  <a:solidFill>
                    <a:schemeClr val="tx1">
                      <a:lumMod val="75000"/>
                      <a:lumOff val="25000"/>
                    </a:schemeClr>
                  </a:solidFill>
                </a:rPr>
                <a:t>activity. </a:t>
              </a:r>
              <a:endParaRPr lang="en-US" dirty="0">
                <a:solidFill>
                  <a:schemeClr val="tx1">
                    <a:lumMod val="75000"/>
                    <a:lumOff val="25000"/>
                  </a:schemeClr>
                </a:solidFill>
              </a:endParaRPr>
            </a:p>
            <a:p>
              <a:pPr marL="0" indent="0" algn="just">
                <a:buClr>
                  <a:srgbClr val="9199A8"/>
                </a:buClr>
                <a:buNone/>
              </a:pPr>
              <a:endParaRPr lang="en-US" dirty="0" smtClean="0">
                <a:solidFill>
                  <a:schemeClr val="tx1">
                    <a:lumMod val="75000"/>
                    <a:lumOff val="25000"/>
                  </a:schemeClr>
                </a:solidFill>
              </a:endParaRPr>
            </a:p>
            <a:p>
              <a:pPr marL="0" indent="0" algn="just">
                <a:buClr>
                  <a:srgbClr val="9199A8"/>
                </a:buClr>
                <a:buNone/>
              </a:pPr>
              <a:endParaRPr lang="en-US" dirty="0" smtClean="0">
                <a:solidFill>
                  <a:schemeClr val="tx1">
                    <a:lumMod val="75000"/>
                    <a:lumOff val="25000"/>
                  </a:schemeClr>
                </a:solidFill>
              </a:endParaRPr>
            </a:p>
            <a:p>
              <a:pPr marL="347663" indent="-347663" algn="just">
                <a:buClr>
                  <a:srgbClr val="9199A8"/>
                </a:buClr>
              </a:pPr>
              <a:endParaRPr lang="en-US" dirty="0" smtClean="0">
                <a:solidFill>
                  <a:schemeClr val="tx1">
                    <a:lumMod val="75000"/>
                    <a:lumOff val="25000"/>
                  </a:schemeClr>
                </a:solidFill>
              </a:endParaRPr>
            </a:p>
            <a:p>
              <a:pPr marL="347663" indent="-347663" algn="just">
                <a:buClr>
                  <a:srgbClr val="9199A8"/>
                </a:buClr>
              </a:pPr>
              <a:endParaRPr lang="en-US" dirty="0" smtClean="0">
                <a:solidFill>
                  <a:schemeClr val="tx1">
                    <a:lumMod val="75000"/>
                    <a:lumOff val="25000"/>
                  </a:schemeClr>
                </a:solidFill>
              </a:endParaRPr>
            </a:p>
          </p:txBody>
        </p:sp>
      </p:grpSp>
      <p:sp>
        <p:nvSpPr>
          <p:cNvPr id="84" name="Text Placeholder 16"/>
          <p:cNvSpPr txBox="1">
            <a:spLocks/>
          </p:cNvSpPr>
          <p:nvPr/>
        </p:nvSpPr>
        <p:spPr>
          <a:xfrm>
            <a:off x="842121" y="13866023"/>
            <a:ext cx="12801600" cy="395336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9199A8"/>
              </a:buClr>
            </a:pPr>
            <a:r>
              <a:rPr lang="en-US" b="1" dirty="0" smtClean="0">
                <a:solidFill>
                  <a:srgbClr val="9199A8"/>
                </a:solidFill>
              </a:rPr>
              <a:t>Assess</a:t>
            </a:r>
            <a:r>
              <a:rPr lang="en-US" dirty="0" smtClean="0">
                <a:solidFill>
                  <a:schemeClr val="tx1">
                    <a:lumMod val="75000"/>
                    <a:lumOff val="25000"/>
                  </a:schemeClr>
                </a:solidFill>
              </a:rPr>
              <a:t> the wind and wave environment in the Gulf of México during tropical storm systems</a:t>
            </a:r>
          </a:p>
          <a:p>
            <a:pPr marL="347663" indent="-347663">
              <a:buClr>
                <a:srgbClr val="9199A8"/>
              </a:buClr>
            </a:pPr>
            <a:r>
              <a:rPr lang="en-US" b="1" dirty="0" smtClean="0">
                <a:solidFill>
                  <a:srgbClr val="9199A8"/>
                </a:solidFill>
              </a:rPr>
              <a:t>Predict</a:t>
            </a:r>
            <a:r>
              <a:rPr lang="en-US" dirty="0" smtClean="0">
                <a:solidFill>
                  <a:schemeClr val="tx1">
                    <a:lumMod val="75000"/>
                    <a:lumOff val="25000"/>
                  </a:schemeClr>
                </a:solidFill>
              </a:rPr>
              <a:t> trends in wave height and wind speed through a potential storm intensity analysis</a:t>
            </a:r>
          </a:p>
          <a:p>
            <a:pPr marL="347663" indent="-347663">
              <a:buClr>
                <a:srgbClr val="9199A8"/>
              </a:buClr>
            </a:pPr>
            <a:r>
              <a:rPr lang="en-US" b="1" dirty="0" smtClean="0">
                <a:solidFill>
                  <a:srgbClr val="9199A8"/>
                </a:solidFill>
              </a:rPr>
              <a:t>Calculate</a:t>
            </a:r>
            <a:r>
              <a:rPr lang="en-US" dirty="0" smtClean="0">
                <a:solidFill>
                  <a:schemeClr val="tx1">
                    <a:lumMod val="75000"/>
                    <a:lumOff val="25000"/>
                  </a:schemeClr>
                </a:solidFill>
              </a:rPr>
              <a:t> the correlation between wind speed and wave height</a:t>
            </a:r>
          </a:p>
          <a:p>
            <a:pPr marL="347663" indent="-347663">
              <a:buClr>
                <a:srgbClr val="9199A8"/>
              </a:buClr>
            </a:pPr>
            <a:r>
              <a:rPr lang="en-US" b="1" dirty="0" smtClean="0">
                <a:solidFill>
                  <a:srgbClr val="9199A8"/>
                </a:solidFill>
              </a:rPr>
              <a:t>Compare</a:t>
            </a:r>
            <a:r>
              <a:rPr lang="en-US" dirty="0" smtClean="0">
                <a:solidFill>
                  <a:schemeClr val="tx1">
                    <a:lumMod val="75000"/>
                    <a:lumOff val="25000"/>
                  </a:schemeClr>
                </a:solidFill>
              </a:rPr>
              <a:t> the wind measurements from CYGNSS, MERRA-2, and the NOAA buoy network to assess the accuracy of CYGNSS wind data</a:t>
            </a:r>
          </a:p>
          <a:p>
            <a:pPr marL="347663" indent="-347663">
              <a:buClr>
                <a:srgbClr val="9199A8"/>
              </a:buClr>
            </a:pPr>
            <a:r>
              <a:rPr lang="en-US" b="1" dirty="0" smtClean="0">
                <a:solidFill>
                  <a:srgbClr val="9199A8"/>
                </a:solidFill>
              </a:rPr>
              <a:t>Assess</a:t>
            </a:r>
            <a:r>
              <a:rPr lang="en-US" dirty="0" smtClean="0">
                <a:solidFill>
                  <a:schemeClr val="tx1">
                    <a:lumMod val="75000"/>
                    <a:lumOff val="25000"/>
                  </a:schemeClr>
                </a:solidFill>
              </a:rPr>
              <a:t> the risk posed to energy infrastructure in the Gulf of México by wind and waves</a:t>
            </a:r>
          </a:p>
        </p:txBody>
      </p:sp>
      <p:sp>
        <p:nvSpPr>
          <p:cNvPr id="7" name="TextBox 6"/>
          <p:cNvSpPr txBox="1"/>
          <p:nvPr/>
        </p:nvSpPr>
        <p:spPr>
          <a:xfrm>
            <a:off x="8324194" y="19311258"/>
            <a:ext cx="3313591" cy="707886"/>
          </a:xfrm>
          <a:prstGeom prst="rect">
            <a:avLst/>
          </a:prstGeom>
        </p:spPr>
        <p:txBody>
          <a:bodyPr wrap="square" numCol="1" spcCol="640080" rtlCol="0">
            <a:spAutoFit/>
          </a:bodyPr>
          <a:lstStyle/>
          <a:p>
            <a:pPr algn="just"/>
            <a:r>
              <a:rPr lang="en-US" sz="4000" b="1" dirty="0" smtClean="0">
                <a:solidFill>
                  <a:schemeClr val="tx1">
                    <a:lumMod val="75000"/>
                    <a:lumOff val="25000"/>
                  </a:schemeClr>
                </a:solidFill>
              </a:rPr>
              <a:t>CYGNSS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952" y="18766560"/>
            <a:ext cx="3489552" cy="930547"/>
          </a:xfrm>
          <a:prstGeom prst="rect">
            <a:avLst/>
          </a:prstGeom>
        </p:spPr>
      </p:pic>
      <p:sp>
        <p:nvSpPr>
          <p:cNvPr id="116" name="Rounded Rectangle 115"/>
          <p:cNvSpPr/>
          <p:nvPr/>
        </p:nvSpPr>
        <p:spPr>
          <a:xfrm>
            <a:off x="14938128" y="8470488"/>
            <a:ext cx="1995055" cy="1005840"/>
          </a:xfrm>
          <a:prstGeom prst="roundRect">
            <a:avLst/>
          </a:prstGeom>
          <a:solidFill>
            <a:srgbClr val="E3D1A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Century Gothic" panose="020B0502020202020204" pitchFamily="34" charset="0"/>
            </a:endParaRPr>
          </a:p>
        </p:txBody>
      </p:sp>
      <p:sp>
        <p:nvSpPr>
          <p:cNvPr id="117" name="Rounded Rectangle 116"/>
          <p:cNvSpPr/>
          <p:nvPr/>
        </p:nvSpPr>
        <p:spPr>
          <a:xfrm>
            <a:off x="13856855" y="6082767"/>
            <a:ext cx="1995055" cy="100584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16071283" y="6082766"/>
            <a:ext cx="1995055" cy="100584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8285711" y="6086560"/>
            <a:ext cx="1995055" cy="100584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20503496" y="6082766"/>
            <a:ext cx="1995055" cy="100584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3938304" y="6416390"/>
            <a:ext cx="1828800" cy="400110"/>
          </a:xfrm>
          <a:prstGeom prst="rect">
            <a:avLst/>
          </a:prstGeom>
          <a:noFill/>
        </p:spPr>
        <p:txBody>
          <a:bodyPr wrap="square" rtlCol="0">
            <a:spAutoFit/>
          </a:bodyPr>
          <a:lstStyle/>
          <a:p>
            <a:pPr algn="ctr"/>
            <a:r>
              <a:rPr lang="en-US" sz="2000" b="1" dirty="0" smtClean="0">
                <a:solidFill>
                  <a:schemeClr val="bg1"/>
                </a:solidFill>
              </a:rPr>
              <a:t>NDBC Buoys</a:t>
            </a:r>
            <a:endParaRPr lang="en-US" sz="2000" b="1" dirty="0">
              <a:solidFill>
                <a:schemeClr val="bg1"/>
              </a:solidFill>
            </a:endParaRPr>
          </a:p>
        </p:txBody>
      </p:sp>
      <p:sp>
        <p:nvSpPr>
          <p:cNvPr id="122" name="TextBox 121"/>
          <p:cNvSpPr txBox="1"/>
          <p:nvPr/>
        </p:nvSpPr>
        <p:spPr>
          <a:xfrm>
            <a:off x="16186396" y="6407179"/>
            <a:ext cx="1828800" cy="400110"/>
          </a:xfrm>
          <a:prstGeom prst="rect">
            <a:avLst/>
          </a:prstGeom>
          <a:noFill/>
        </p:spPr>
        <p:txBody>
          <a:bodyPr wrap="square" rtlCol="0">
            <a:spAutoFit/>
          </a:bodyPr>
          <a:lstStyle/>
          <a:p>
            <a:pPr algn="ctr"/>
            <a:r>
              <a:rPr lang="en-US" sz="2000" b="1" dirty="0" smtClean="0">
                <a:solidFill>
                  <a:schemeClr val="bg1"/>
                </a:solidFill>
              </a:rPr>
              <a:t>MERRA-2</a:t>
            </a:r>
            <a:endParaRPr lang="en-US" sz="2000" b="1" dirty="0">
              <a:solidFill>
                <a:schemeClr val="bg1"/>
              </a:solidFill>
            </a:endParaRPr>
          </a:p>
        </p:txBody>
      </p:sp>
      <p:sp>
        <p:nvSpPr>
          <p:cNvPr id="123" name="TextBox 122"/>
          <p:cNvSpPr txBox="1"/>
          <p:nvPr/>
        </p:nvSpPr>
        <p:spPr>
          <a:xfrm>
            <a:off x="18370517" y="6407179"/>
            <a:ext cx="1828800" cy="400110"/>
          </a:xfrm>
          <a:prstGeom prst="rect">
            <a:avLst/>
          </a:prstGeom>
          <a:noFill/>
        </p:spPr>
        <p:txBody>
          <a:bodyPr wrap="square" rtlCol="0">
            <a:spAutoFit/>
          </a:bodyPr>
          <a:lstStyle/>
          <a:p>
            <a:pPr algn="ctr"/>
            <a:r>
              <a:rPr lang="en-US" sz="2000" b="1" dirty="0" smtClean="0">
                <a:solidFill>
                  <a:schemeClr val="bg1"/>
                </a:solidFill>
              </a:rPr>
              <a:t>CYGNSS</a:t>
            </a:r>
            <a:endParaRPr lang="en-US" sz="2000" b="1" dirty="0">
              <a:solidFill>
                <a:schemeClr val="bg1"/>
              </a:solidFill>
            </a:endParaRPr>
          </a:p>
        </p:txBody>
      </p:sp>
      <p:sp>
        <p:nvSpPr>
          <p:cNvPr id="124" name="TextBox 123"/>
          <p:cNvSpPr txBox="1"/>
          <p:nvPr/>
        </p:nvSpPr>
        <p:spPr>
          <a:xfrm>
            <a:off x="20650053" y="6278679"/>
            <a:ext cx="1828800" cy="707886"/>
          </a:xfrm>
          <a:prstGeom prst="rect">
            <a:avLst/>
          </a:prstGeom>
          <a:noFill/>
        </p:spPr>
        <p:txBody>
          <a:bodyPr wrap="square" rtlCol="0">
            <a:spAutoFit/>
          </a:bodyPr>
          <a:lstStyle/>
          <a:p>
            <a:pPr algn="ctr"/>
            <a:r>
              <a:rPr lang="en-US" sz="2000" b="1" dirty="0" smtClean="0">
                <a:solidFill>
                  <a:schemeClr val="bg1"/>
                </a:solidFill>
              </a:rPr>
              <a:t>NOAA Wave Watch</a:t>
            </a:r>
            <a:endParaRPr lang="en-US" sz="2000" b="1" dirty="0">
              <a:solidFill>
                <a:schemeClr val="bg1"/>
              </a:solidFill>
            </a:endParaRPr>
          </a:p>
        </p:txBody>
      </p:sp>
      <p:sp>
        <p:nvSpPr>
          <p:cNvPr id="125" name="Rounded Rectangle 124"/>
          <p:cNvSpPr/>
          <p:nvPr/>
        </p:nvSpPr>
        <p:spPr>
          <a:xfrm>
            <a:off x="18280312" y="7273480"/>
            <a:ext cx="1995055" cy="1005840"/>
          </a:xfrm>
          <a:prstGeom prst="roundRect">
            <a:avLst/>
          </a:prstGeom>
          <a:solidFill>
            <a:srgbClr val="FFBEBE"/>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8256670" y="7424974"/>
            <a:ext cx="2053135" cy="707886"/>
          </a:xfrm>
          <a:prstGeom prst="rect">
            <a:avLst/>
          </a:prstGeom>
          <a:noFill/>
        </p:spPr>
        <p:txBody>
          <a:bodyPr wrap="square" rtlCol="0">
            <a:spAutoFit/>
          </a:bodyPr>
          <a:lstStyle/>
          <a:p>
            <a:pPr algn="ctr"/>
            <a:r>
              <a:rPr lang="en-US" sz="2000" b="1" dirty="0" smtClean="0">
                <a:solidFill>
                  <a:schemeClr val="bg1"/>
                </a:solidFill>
              </a:rPr>
              <a:t>IDW Interpolation</a:t>
            </a:r>
            <a:endParaRPr lang="en-US" sz="2000" b="1" dirty="0">
              <a:solidFill>
                <a:schemeClr val="bg1"/>
              </a:solidFill>
            </a:endParaRPr>
          </a:p>
        </p:txBody>
      </p:sp>
      <p:sp>
        <p:nvSpPr>
          <p:cNvPr id="127" name="Rounded Rectangle 126"/>
          <p:cNvSpPr/>
          <p:nvPr/>
        </p:nvSpPr>
        <p:spPr>
          <a:xfrm>
            <a:off x="14938128" y="9656082"/>
            <a:ext cx="1995055" cy="1005840"/>
          </a:xfrm>
          <a:prstGeom prst="roundRect">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Wind Speed Comparison</a:t>
            </a:r>
            <a:endParaRPr lang="en-US" sz="2000" b="1" dirty="0">
              <a:solidFill>
                <a:schemeClr val="bg1"/>
              </a:solidFill>
            </a:endParaRPr>
          </a:p>
        </p:txBody>
      </p:sp>
      <p:sp>
        <p:nvSpPr>
          <p:cNvPr id="128" name="Rounded Rectangle 127"/>
          <p:cNvSpPr/>
          <p:nvPr/>
        </p:nvSpPr>
        <p:spPr>
          <a:xfrm>
            <a:off x="22717921" y="9658804"/>
            <a:ext cx="1995055" cy="1005840"/>
          </a:xfrm>
          <a:prstGeom prst="roundRect">
            <a:avLst/>
          </a:prstGeom>
          <a:solidFill>
            <a:srgbClr val="E3D1A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Infrastructure Overlay</a:t>
            </a:r>
            <a:endParaRPr lang="en-US" sz="2000" b="1" dirty="0">
              <a:solidFill>
                <a:schemeClr val="bg1"/>
              </a:solidFill>
            </a:endParaRPr>
          </a:p>
        </p:txBody>
      </p:sp>
      <p:sp>
        <p:nvSpPr>
          <p:cNvPr id="129" name="Rounded Rectangle 128"/>
          <p:cNvSpPr/>
          <p:nvPr/>
        </p:nvSpPr>
        <p:spPr>
          <a:xfrm>
            <a:off x="19400409" y="8470488"/>
            <a:ext cx="1995055" cy="1005840"/>
          </a:xfrm>
          <a:prstGeom prst="roundRect">
            <a:avLst/>
          </a:prstGeom>
          <a:solidFill>
            <a:srgbClr val="E3D1A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Century Gothic" panose="020B0502020202020204" pitchFamily="34" charset="0"/>
            </a:endParaRPr>
          </a:p>
        </p:txBody>
      </p:sp>
      <p:sp>
        <p:nvSpPr>
          <p:cNvPr id="130" name="Rounded Rectangle 129"/>
          <p:cNvSpPr/>
          <p:nvPr/>
        </p:nvSpPr>
        <p:spPr>
          <a:xfrm>
            <a:off x="22717922" y="10860131"/>
            <a:ext cx="1995055" cy="1005840"/>
          </a:xfrm>
          <a:prstGeom prst="roundRect">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Potential Infrastructure Map</a:t>
            </a:r>
            <a:endParaRPr lang="en-US" sz="2000" b="1" dirty="0">
              <a:solidFill>
                <a:schemeClr val="bg1"/>
              </a:solidFill>
            </a:endParaRPr>
          </a:p>
        </p:txBody>
      </p:sp>
      <p:sp>
        <p:nvSpPr>
          <p:cNvPr id="131" name="Rounded Rectangle 130"/>
          <p:cNvSpPr/>
          <p:nvPr/>
        </p:nvSpPr>
        <p:spPr>
          <a:xfrm>
            <a:off x="19400409" y="9665310"/>
            <a:ext cx="1995055" cy="1005840"/>
          </a:xfrm>
          <a:prstGeom prst="roundRect">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Storm Intensity Map</a:t>
            </a:r>
            <a:endParaRPr lang="en-US" sz="2000" b="1" dirty="0">
              <a:solidFill>
                <a:schemeClr val="bg1"/>
              </a:solidFill>
            </a:endParaRPr>
          </a:p>
        </p:txBody>
      </p:sp>
      <p:sp>
        <p:nvSpPr>
          <p:cNvPr id="132" name="TextBox 131"/>
          <p:cNvSpPr txBox="1"/>
          <p:nvPr/>
        </p:nvSpPr>
        <p:spPr>
          <a:xfrm>
            <a:off x="19487343" y="8497470"/>
            <a:ext cx="1823958" cy="1015663"/>
          </a:xfrm>
          <a:prstGeom prst="rect">
            <a:avLst/>
          </a:prstGeom>
          <a:noFill/>
        </p:spPr>
        <p:txBody>
          <a:bodyPr wrap="square" rtlCol="0">
            <a:spAutoFit/>
          </a:bodyPr>
          <a:lstStyle/>
          <a:p>
            <a:pPr algn="ctr"/>
            <a:r>
              <a:rPr lang="en-US" sz="2000" b="1" dirty="0" smtClean="0">
                <a:solidFill>
                  <a:schemeClr val="bg1"/>
                </a:solidFill>
              </a:rPr>
              <a:t>Combine Wind Speed &amp; Wave Height</a:t>
            </a:r>
            <a:endParaRPr lang="en-US" sz="2000" b="1" dirty="0">
              <a:solidFill>
                <a:schemeClr val="bg1"/>
              </a:solidFill>
            </a:endParaRPr>
          </a:p>
        </p:txBody>
      </p:sp>
      <p:sp>
        <p:nvSpPr>
          <p:cNvPr id="133" name="Rounded Rectangle 132"/>
          <p:cNvSpPr/>
          <p:nvPr/>
        </p:nvSpPr>
        <p:spPr>
          <a:xfrm>
            <a:off x="22717924" y="6082766"/>
            <a:ext cx="1995055" cy="1005840"/>
          </a:xfrm>
          <a:prstGeom prst="round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22798338" y="6262520"/>
            <a:ext cx="1828800" cy="707886"/>
          </a:xfrm>
          <a:prstGeom prst="rect">
            <a:avLst/>
          </a:prstGeom>
          <a:noFill/>
        </p:spPr>
        <p:txBody>
          <a:bodyPr wrap="square" rtlCol="0">
            <a:spAutoFit/>
          </a:bodyPr>
          <a:lstStyle/>
          <a:p>
            <a:pPr algn="ctr"/>
            <a:r>
              <a:rPr lang="en-US" sz="2000" b="1" dirty="0" smtClean="0">
                <a:solidFill>
                  <a:schemeClr val="bg1"/>
                </a:solidFill>
              </a:rPr>
              <a:t>BOEM Infrastructure </a:t>
            </a:r>
            <a:endParaRPr lang="en-US" sz="2000" b="1" dirty="0">
              <a:solidFill>
                <a:schemeClr val="bg1"/>
              </a:solidFill>
            </a:endParaRPr>
          </a:p>
        </p:txBody>
      </p:sp>
      <p:sp>
        <p:nvSpPr>
          <p:cNvPr id="135" name="Rounded Rectangle 134"/>
          <p:cNvSpPr/>
          <p:nvPr/>
        </p:nvSpPr>
        <p:spPr>
          <a:xfrm>
            <a:off x="16071282" y="7271855"/>
            <a:ext cx="1995055" cy="1005840"/>
          </a:xfrm>
          <a:prstGeom prst="roundRect">
            <a:avLst/>
          </a:prstGeom>
          <a:solidFill>
            <a:srgbClr val="FABEBE"/>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6" name="Rounded Rectangle 135"/>
          <p:cNvSpPr/>
          <p:nvPr/>
        </p:nvSpPr>
        <p:spPr>
          <a:xfrm>
            <a:off x="13856855" y="7271082"/>
            <a:ext cx="1995055" cy="1005840"/>
          </a:xfrm>
          <a:prstGeom prst="roundRect">
            <a:avLst/>
          </a:prstGeom>
          <a:solidFill>
            <a:srgbClr val="FABEBE"/>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7" name="TextBox 136"/>
          <p:cNvSpPr txBox="1"/>
          <p:nvPr/>
        </p:nvSpPr>
        <p:spPr>
          <a:xfrm>
            <a:off x="13787158" y="7581518"/>
            <a:ext cx="2053135" cy="400110"/>
          </a:xfrm>
          <a:prstGeom prst="rect">
            <a:avLst/>
          </a:prstGeom>
          <a:noFill/>
        </p:spPr>
        <p:txBody>
          <a:bodyPr wrap="square" rtlCol="0">
            <a:spAutoFit/>
          </a:bodyPr>
          <a:lstStyle/>
          <a:p>
            <a:pPr algn="ctr"/>
            <a:r>
              <a:rPr lang="en-US" sz="2000" b="1" dirty="0" smtClean="0">
                <a:solidFill>
                  <a:schemeClr val="bg1"/>
                </a:solidFill>
              </a:rPr>
              <a:t>Daily Average</a:t>
            </a:r>
          </a:p>
        </p:txBody>
      </p:sp>
      <p:sp>
        <p:nvSpPr>
          <p:cNvPr id="138" name="Rounded Rectangle 137"/>
          <p:cNvSpPr/>
          <p:nvPr/>
        </p:nvSpPr>
        <p:spPr>
          <a:xfrm>
            <a:off x="20503496" y="7277586"/>
            <a:ext cx="1995055" cy="1005840"/>
          </a:xfrm>
          <a:prstGeom prst="roundRect">
            <a:avLst/>
          </a:prstGeom>
          <a:solidFill>
            <a:srgbClr val="FFBEBE"/>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20483228" y="7581518"/>
            <a:ext cx="2053135" cy="400110"/>
          </a:xfrm>
          <a:prstGeom prst="rect">
            <a:avLst/>
          </a:prstGeom>
          <a:noFill/>
        </p:spPr>
        <p:txBody>
          <a:bodyPr wrap="square" rtlCol="0">
            <a:spAutoFit/>
          </a:bodyPr>
          <a:lstStyle/>
          <a:p>
            <a:pPr algn="ctr"/>
            <a:r>
              <a:rPr lang="en-US" sz="2000" b="1" dirty="0" smtClean="0">
                <a:solidFill>
                  <a:schemeClr val="bg1"/>
                </a:solidFill>
              </a:rPr>
              <a:t>Daily Average</a:t>
            </a:r>
            <a:endParaRPr lang="en-US" sz="2000" b="1" dirty="0">
              <a:solidFill>
                <a:schemeClr val="bg1"/>
              </a:solidFill>
            </a:endParaRPr>
          </a:p>
        </p:txBody>
      </p:sp>
      <p:cxnSp>
        <p:nvCxnSpPr>
          <p:cNvPr id="140" name="Straight Arrow Connector 139"/>
          <p:cNvCxnSpPr/>
          <p:nvPr/>
        </p:nvCxnSpPr>
        <p:spPr>
          <a:xfrm>
            <a:off x="14851667" y="7088172"/>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a:off x="17100796" y="7093765"/>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19315223" y="7096803"/>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21564352" y="7096803"/>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3727066" y="7096803"/>
            <a:ext cx="18560" cy="252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1" idx="3"/>
            <a:endCxn id="128" idx="1"/>
          </p:cNvCxnSpPr>
          <p:nvPr/>
        </p:nvCxnSpPr>
        <p:spPr>
          <a:xfrm flipV="1">
            <a:off x="21395464" y="10161724"/>
            <a:ext cx="1322457" cy="6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23743554" y="10671150"/>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20396901" y="9476328"/>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15933583" y="9476328"/>
            <a:ext cx="2072" cy="182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25" idx="2"/>
          </p:cNvCxnSpPr>
          <p:nvPr/>
        </p:nvCxnSpPr>
        <p:spPr>
          <a:xfrm>
            <a:off x="19277840" y="8279320"/>
            <a:ext cx="178833" cy="232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38" idx="2"/>
          </p:cNvCxnSpPr>
          <p:nvPr/>
        </p:nvCxnSpPr>
        <p:spPr>
          <a:xfrm flipH="1">
            <a:off x="21349683" y="8283426"/>
            <a:ext cx="151341" cy="228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14832568" y="8276052"/>
            <a:ext cx="178833" cy="232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16876552" y="8278105"/>
            <a:ext cx="173867" cy="232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16043618" y="7302088"/>
            <a:ext cx="2053135" cy="1015663"/>
          </a:xfrm>
          <a:prstGeom prst="rect">
            <a:avLst/>
          </a:prstGeom>
          <a:noFill/>
        </p:spPr>
        <p:txBody>
          <a:bodyPr wrap="square" rtlCol="0">
            <a:spAutoFit/>
          </a:bodyPr>
          <a:lstStyle/>
          <a:p>
            <a:pPr algn="ctr"/>
            <a:r>
              <a:rPr lang="en-US" sz="2000" b="1" dirty="0" smtClean="0">
                <a:solidFill>
                  <a:schemeClr val="bg1"/>
                </a:solidFill>
              </a:rPr>
              <a:t>Wind Speed  from UV Components</a:t>
            </a:r>
          </a:p>
        </p:txBody>
      </p:sp>
      <p:sp>
        <p:nvSpPr>
          <p:cNvPr id="191" name="TextBox 190"/>
          <p:cNvSpPr txBox="1"/>
          <p:nvPr/>
        </p:nvSpPr>
        <p:spPr>
          <a:xfrm>
            <a:off x="14921984" y="8637465"/>
            <a:ext cx="2053135" cy="707886"/>
          </a:xfrm>
          <a:prstGeom prst="rect">
            <a:avLst/>
          </a:prstGeom>
          <a:noFill/>
        </p:spPr>
        <p:txBody>
          <a:bodyPr wrap="square" rtlCol="0">
            <a:spAutoFit/>
          </a:bodyPr>
          <a:lstStyle/>
          <a:p>
            <a:pPr algn="ctr"/>
            <a:r>
              <a:rPr lang="en-US" sz="2000" b="1" dirty="0" smtClean="0">
                <a:solidFill>
                  <a:schemeClr val="bg1"/>
                </a:solidFill>
              </a:rPr>
              <a:t>Root Mean Square Error</a:t>
            </a:r>
          </a:p>
        </p:txBody>
      </p:sp>
      <p:sp>
        <p:nvSpPr>
          <p:cNvPr id="37" name="TextBox 36"/>
          <p:cNvSpPr txBox="1"/>
          <p:nvPr/>
        </p:nvSpPr>
        <p:spPr>
          <a:xfrm>
            <a:off x="13764366" y="14497411"/>
            <a:ext cx="12844300" cy="584775"/>
          </a:xfrm>
          <a:prstGeom prst="rect">
            <a:avLst/>
          </a:prstGeom>
        </p:spPr>
        <p:txBody>
          <a:bodyPr wrap="square" numCol="1" spcCol="640080" rtlCol="0">
            <a:spAutoFit/>
          </a:bodyPr>
          <a:lstStyle/>
          <a:p>
            <a:r>
              <a:rPr lang="en-US" sz="3200" b="1" dirty="0" smtClean="0">
                <a:solidFill>
                  <a:schemeClr val="tx1">
                    <a:lumMod val="75000"/>
                    <a:lumOff val="25000"/>
                  </a:schemeClr>
                </a:solidFill>
              </a:rPr>
              <a:t>Tropical Storm Gordon Overlay Analysis: Areas with Correlated Sea State</a:t>
            </a:r>
          </a:p>
        </p:txBody>
      </p:sp>
      <p:sp>
        <p:nvSpPr>
          <p:cNvPr id="76" name="TextBox 75"/>
          <p:cNvSpPr txBox="1"/>
          <p:nvPr/>
        </p:nvSpPr>
        <p:spPr>
          <a:xfrm>
            <a:off x="14528467" y="21656277"/>
            <a:ext cx="11316098" cy="584775"/>
          </a:xfrm>
          <a:prstGeom prst="rect">
            <a:avLst/>
          </a:prstGeom>
        </p:spPr>
        <p:txBody>
          <a:bodyPr wrap="square" numCol="1" spcCol="640080" rtlCol="0">
            <a:spAutoFit/>
          </a:bodyPr>
          <a:lstStyle/>
          <a:p>
            <a:r>
              <a:rPr lang="en-US" sz="3200" b="1" dirty="0" smtClean="0">
                <a:solidFill>
                  <a:schemeClr val="tx1">
                    <a:lumMod val="75000"/>
                    <a:lumOff val="25000"/>
                  </a:schemeClr>
                </a:solidFill>
              </a:rPr>
              <a:t>Platforms in Areas with Elevated Wind Speed and Wave Height</a:t>
            </a:r>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35919" y="15287229"/>
            <a:ext cx="7954138" cy="6146380"/>
          </a:xfrm>
          <a:prstGeom prst="rect">
            <a:avLst/>
          </a:prstGeom>
        </p:spPr>
      </p:pic>
      <p:sp>
        <p:nvSpPr>
          <p:cNvPr id="77" name="TextBox 76"/>
          <p:cNvSpPr txBox="1"/>
          <p:nvPr/>
        </p:nvSpPr>
        <p:spPr>
          <a:xfrm>
            <a:off x="14249043" y="15397175"/>
            <a:ext cx="2853156" cy="461665"/>
          </a:xfrm>
          <a:prstGeom prst="rect">
            <a:avLst/>
          </a:prstGeom>
        </p:spPr>
        <p:txBody>
          <a:bodyPr wrap="square" numCol="1" spcCol="640080" rtlCol="0">
            <a:spAutoFit/>
          </a:bodyPr>
          <a:lstStyle/>
          <a:p>
            <a:pPr algn="just"/>
            <a:r>
              <a:rPr lang="en-US" sz="2400" dirty="0" smtClean="0">
                <a:solidFill>
                  <a:schemeClr val="bg1"/>
                </a:solidFill>
              </a:rPr>
              <a:t>September 4, 2018</a:t>
            </a:r>
          </a:p>
        </p:txBody>
      </p:sp>
      <p:pic>
        <p:nvPicPr>
          <p:cNvPr id="160" name="Picture 159"/>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1623467" y="20730576"/>
            <a:ext cx="292929" cy="516118"/>
          </a:xfrm>
          <a:prstGeom prst="rect">
            <a:avLst/>
          </a:prstGeom>
          <a:noFill/>
          <a:ln>
            <a:noFill/>
          </a:ln>
        </p:spPr>
      </p:pic>
      <p:grpSp>
        <p:nvGrpSpPr>
          <p:cNvPr id="89" name="Group 4"/>
          <p:cNvGrpSpPr>
            <a:grpSpLocks noChangeAspect="1"/>
          </p:cNvGrpSpPr>
          <p:nvPr/>
        </p:nvGrpSpPr>
        <p:grpSpPr bwMode="auto">
          <a:xfrm>
            <a:off x="20304455" y="19651501"/>
            <a:ext cx="1438276" cy="1485900"/>
            <a:chOff x="12571" y="12968"/>
            <a:chExt cx="906" cy="936"/>
          </a:xfrm>
        </p:grpSpPr>
        <p:sp>
          <p:nvSpPr>
            <p:cNvPr id="90" name="AutoShape 3"/>
            <p:cNvSpPr>
              <a:spLocks noChangeAspect="1" noChangeArrowheads="1" noTextEdit="1"/>
            </p:cNvSpPr>
            <p:nvPr/>
          </p:nvSpPr>
          <p:spPr bwMode="auto">
            <a:xfrm>
              <a:off x="12571" y="12968"/>
              <a:ext cx="906"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5"/>
            <p:cNvSpPr>
              <a:spLocks noChangeArrowheads="1"/>
            </p:cNvSpPr>
            <p:nvPr/>
          </p:nvSpPr>
          <p:spPr bwMode="auto">
            <a:xfrm>
              <a:off x="12571" y="12969"/>
              <a:ext cx="62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1" dirty="0" smtClean="0">
                  <a:solidFill>
                    <a:schemeClr val="bg1"/>
                  </a:solidFill>
                  <a:latin typeface="Garamond" panose="02020404030301010803" pitchFamily="18" charset="0"/>
                </a:rPr>
                <a:t>Sea State  </a:t>
              </a:r>
              <a:endParaRPr kumimoji="0" lang="en-US" altLang="en-US" sz="1800" b="0" i="0" u="none" strike="noStrike" cap="none" normalizeH="0" baseline="0" dirty="0" smtClean="0">
                <a:ln>
                  <a:noFill/>
                </a:ln>
                <a:solidFill>
                  <a:schemeClr val="bg1"/>
                </a:solidFill>
                <a:effectLst/>
              </a:endParaRPr>
            </a:p>
          </p:txBody>
        </p:sp>
        <p:sp>
          <p:nvSpPr>
            <p:cNvPr id="92" name="Rectangle 6"/>
            <p:cNvSpPr>
              <a:spLocks noChangeArrowheads="1"/>
            </p:cNvSpPr>
            <p:nvPr/>
          </p:nvSpPr>
          <p:spPr bwMode="auto">
            <a:xfrm>
              <a:off x="12571" y="13207"/>
              <a:ext cx="269"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
            <p:cNvSpPr>
              <a:spLocks noChangeArrowheads="1"/>
            </p:cNvSpPr>
            <p:nvPr/>
          </p:nvSpPr>
          <p:spPr bwMode="auto">
            <a:xfrm>
              <a:off x="12872" y="13206"/>
              <a:ext cx="28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FFFFFF"/>
                  </a:solidFill>
                  <a:latin typeface="Garamond" panose="02020404030301010803" pitchFamily="18" charset="0"/>
                </a:rPr>
                <a:t>Calm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4" name="Rectangle 8"/>
            <p:cNvSpPr>
              <a:spLocks noChangeArrowheads="1"/>
            </p:cNvSpPr>
            <p:nvPr/>
          </p:nvSpPr>
          <p:spPr bwMode="auto">
            <a:xfrm>
              <a:off x="12571" y="13394"/>
              <a:ext cx="269" cy="133"/>
            </a:xfrm>
            <a:prstGeom prst="rect">
              <a:avLst/>
            </a:prstGeom>
            <a:solidFill>
              <a:srgbClr val="FAE6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9"/>
            <p:cNvSpPr>
              <a:spLocks noChangeArrowheads="1"/>
            </p:cNvSpPr>
            <p:nvPr/>
          </p:nvSpPr>
          <p:spPr bwMode="auto">
            <a:xfrm>
              <a:off x="12872" y="13393"/>
              <a:ext cx="3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FFFFFF"/>
                  </a:solidFill>
                  <a:latin typeface="Garamond" panose="02020404030301010803" pitchFamily="18" charset="0"/>
                </a:rPr>
                <a:t>Smooth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6" name="Rectangle 10"/>
            <p:cNvSpPr>
              <a:spLocks noChangeArrowheads="1"/>
            </p:cNvSpPr>
            <p:nvPr/>
          </p:nvSpPr>
          <p:spPr bwMode="auto">
            <a:xfrm>
              <a:off x="12571" y="13578"/>
              <a:ext cx="269" cy="134"/>
            </a:xfrm>
            <a:prstGeom prst="rect">
              <a:avLst/>
            </a:prstGeom>
            <a:solidFill>
              <a:srgbClr val="E8C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1"/>
            <p:cNvSpPr>
              <a:spLocks noChangeArrowheads="1"/>
            </p:cNvSpPr>
            <p:nvPr/>
          </p:nvSpPr>
          <p:spPr bwMode="auto">
            <a:xfrm>
              <a:off x="12872" y="13577"/>
              <a:ext cx="2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FFFFFF"/>
                  </a:solidFill>
                  <a:latin typeface="Garamond" panose="02020404030301010803" pitchFamily="18" charset="0"/>
                </a:rPr>
                <a:t>Slight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8" name="Rectangle 12"/>
            <p:cNvSpPr>
              <a:spLocks noChangeArrowheads="1"/>
            </p:cNvSpPr>
            <p:nvPr/>
          </p:nvSpPr>
          <p:spPr bwMode="auto">
            <a:xfrm>
              <a:off x="12571" y="13763"/>
              <a:ext cx="269" cy="133"/>
            </a:xfrm>
            <a:prstGeom prst="rect">
              <a:avLst/>
            </a:prstGeom>
            <a:solidFill>
              <a:srgbClr val="C791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13"/>
            <p:cNvSpPr>
              <a:spLocks noChangeArrowheads="1"/>
            </p:cNvSpPr>
            <p:nvPr/>
          </p:nvSpPr>
          <p:spPr bwMode="auto">
            <a:xfrm>
              <a:off x="12872" y="13761"/>
              <a:ext cx="46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smtClean="0">
                  <a:solidFill>
                    <a:srgbClr val="FFFFFF"/>
                  </a:solidFill>
                  <a:latin typeface="Garamond" panose="02020404030301010803" pitchFamily="18" charset="0"/>
                </a:rPr>
                <a:t>Moderate</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2" name="Group 1"/>
          <p:cNvGrpSpPr/>
          <p:nvPr/>
        </p:nvGrpSpPr>
        <p:grpSpPr>
          <a:xfrm>
            <a:off x="738620" y="26270399"/>
            <a:ext cx="11463496" cy="4103432"/>
            <a:chOff x="724594" y="29756725"/>
            <a:chExt cx="11463496" cy="4103432"/>
          </a:xfrm>
        </p:grpSpPr>
        <p:sp>
          <p:nvSpPr>
            <p:cNvPr id="61" name="TextBox 60"/>
            <p:cNvSpPr txBox="1"/>
            <p:nvPr/>
          </p:nvSpPr>
          <p:spPr>
            <a:xfrm>
              <a:off x="893035" y="29756725"/>
              <a:ext cx="4542503" cy="769441"/>
            </a:xfrm>
            <a:prstGeom prst="rect">
              <a:avLst/>
            </a:prstGeom>
            <a:noFill/>
          </p:spPr>
          <p:txBody>
            <a:bodyPr wrap="square" rtlCol="0">
              <a:spAutoFit/>
            </a:bodyPr>
            <a:lstStyle/>
            <a:p>
              <a:r>
                <a:rPr lang="en-US" sz="4400" b="1" dirty="0" smtClean="0">
                  <a:solidFill>
                    <a:srgbClr val="9199A8"/>
                  </a:solidFill>
                  <a:latin typeface="Century Gothic" panose="020B0502020202020204" pitchFamily="34" charset="0"/>
                </a:rPr>
                <a:t>Team Members</a:t>
              </a:r>
            </a:p>
          </p:txBody>
        </p:sp>
        <p:grpSp>
          <p:nvGrpSpPr>
            <p:cNvPr id="3" name="Group 2"/>
            <p:cNvGrpSpPr/>
            <p:nvPr/>
          </p:nvGrpSpPr>
          <p:grpSpPr>
            <a:xfrm>
              <a:off x="724594" y="30538082"/>
              <a:ext cx="11463496" cy="3322075"/>
              <a:chOff x="724594" y="30949548"/>
              <a:chExt cx="11463496" cy="3322075"/>
            </a:xfrm>
          </p:grpSpPr>
          <p:sp>
            <p:nvSpPr>
              <p:cNvPr id="69" name="Text Placeholder 16"/>
              <p:cNvSpPr txBox="1">
                <a:spLocks/>
              </p:cNvSpPr>
              <p:nvPr/>
            </p:nvSpPr>
            <p:spPr>
              <a:xfrm>
                <a:off x="6278878" y="3302373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Michelle De Luna</a:t>
                </a:r>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1256" y="30949548"/>
                <a:ext cx="2057404" cy="2046184"/>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8308" y="30949548"/>
                <a:ext cx="2057404" cy="2046184"/>
              </a:xfrm>
              <a:prstGeom prst="rect">
                <a:avLst/>
              </a:prstGeom>
            </p:spPr>
          </p:pic>
          <p:sp>
            <p:nvSpPr>
              <p:cNvPr id="68" name="Text Placeholder 16"/>
              <p:cNvSpPr txBox="1">
                <a:spLocks/>
              </p:cNvSpPr>
              <p:nvPr/>
            </p:nvSpPr>
            <p:spPr>
              <a:xfrm>
                <a:off x="9185930" y="33023730"/>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Essence Raphael</a:t>
                </a:r>
              </a:p>
            </p:txBody>
          </p:sp>
          <p:sp>
            <p:nvSpPr>
              <p:cNvPr id="67" name="Text Placeholder 16"/>
              <p:cNvSpPr txBox="1">
                <a:spLocks/>
              </p:cNvSpPr>
              <p:nvPr/>
            </p:nvSpPr>
            <p:spPr>
              <a:xfrm>
                <a:off x="3501736" y="3302373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lumOff val="25000"/>
                      </a:schemeClr>
                    </a:solidFill>
                  </a:rPr>
                  <a:t>Jada Blankenship</a:t>
                </a:r>
              </a:p>
            </p:txBody>
          </p:sp>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9159" y="30949548"/>
                <a:ext cx="2057404" cy="2046184"/>
              </a:xfrm>
              <a:prstGeom prst="rect">
                <a:avLst/>
              </a:prstGeom>
            </p:spPr>
          </p:pic>
          <p:sp>
            <p:nvSpPr>
              <p:cNvPr id="66" name="Text Placeholder 16"/>
              <p:cNvSpPr txBox="1">
                <a:spLocks/>
              </p:cNvSpPr>
              <p:nvPr/>
            </p:nvSpPr>
            <p:spPr>
              <a:xfrm>
                <a:off x="724594" y="3300885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lumOff val="25000"/>
                      </a:schemeClr>
                    </a:solidFill>
                  </a:rPr>
                  <a:t>Shelby Ingram</a:t>
                </a:r>
              </a:p>
              <a:p>
                <a:pPr algn="ctr">
                  <a:lnSpc>
                    <a:spcPct val="100000"/>
                  </a:lnSpc>
                  <a:spcBef>
                    <a:spcPts val="0"/>
                  </a:spcBef>
                </a:pPr>
                <a:r>
                  <a:rPr lang="en-US" dirty="0" smtClean="0">
                    <a:solidFill>
                      <a:schemeClr val="tx1">
                        <a:lumMod val="75000"/>
                        <a:lumOff val="25000"/>
                      </a:schemeClr>
                    </a:solidFill>
                  </a:rPr>
                  <a:t>Project Lead</a:t>
                </a:r>
              </a:p>
            </p:txBody>
          </p:sp>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2017" y="30949548"/>
                <a:ext cx="2057404" cy="2046184"/>
              </a:xfrm>
              <a:prstGeom prst="rect">
                <a:avLst/>
              </a:prstGeom>
            </p:spPr>
          </p:pic>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26287" t="476" r="28712" b="19523"/>
              <a:stretch/>
            </p:blipFill>
            <p:spPr>
              <a:xfrm rot="16200000">
                <a:off x="1337759" y="31149680"/>
                <a:ext cx="1645920" cy="1645920"/>
              </a:xfrm>
              <a:prstGeom prst="ellipse">
                <a:avLst/>
              </a:prstGeom>
            </p:spPr>
          </p:pic>
          <p:pic>
            <p:nvPicPr>
              <p:cNvPr id="27" name="Picture 26"/>
              <p:cNvPicPr>
                <a:picLocks noChangeAspect="1"/>
              </p:cNvPicPr>
              <p:nvPr/>
            </p:nvPicPr>
            <p:blipFill rotWithShape="1">
              <a:blip r:embed="rId7" cstate="print">
                <a:extLst>
                  <a:ext uri="{28A0092B-C50C-407E-A947-70E740481C1C}">
                    <a14:useLocalDpi xmlns:a14="http://schemas.microsoft.com/office/drawing/2010/main" val="0"/>
                  </a:ext>
                </a:extLst>
              </a:blip>
              <a:srcRect l="38860" t="39873" r="28032" b="1267"/>
              <a:stretch/>
            </p:blipFill>
            <p:spPr>
              <a:xfrm rot="16200000">
                <a:off x="4107518" y="31149680"/>
                <a:ext cx="1645920" cy="1645920"/>
              </a:xfrm>
              <a:prstGeom prst="ellipse">
                <a:avLst/>
              </a:prstGeom>
            </p:spPr>
          </p:pic>
          <p:pic>
            <p:nvPicPr>
              <p:cNvPr id="28" name="Picture 27"/>
              <p:cNvPicPr>
                <a:picLocks noChangeAspect="1"/>
              </p:cNvPicPr>
              <p:nvPr/>
            </p:nvPicPr>
            <p:blipFill rotWithShape="1">
              <a:blip r:embed="rId8" cstate="print">
                <a:extLst>
                  <a:ext uri="{28A0092B-C50C-407E-A947-70E740481C1C}">
                    <a14:useLocalDpi xmlns:a14="http://schemas.microsoft.com/office/drawing/2010/main" val="0"/>
                  </a:ext>
                </a:extLst>
              </a:blip>
              <a:srcRect l="34989" t="472" r="22677" b="43082"/>
              <a:stretch/>
            </p:blipFill>
            <p:spPr>
              <a:xfrm rot="5400000">
                <a:off x="6942549" y="31149680"/>
                <a:ext cx="1645920" cy="1645920"/>
              </a:xfrm>
              <a:prstGeom prst="ellipse">
                <a:avLst/>
              </a:prstGeom>
            </p:spPr>
          </p:pic>
          <p:pic>
            <p:nvPicPr>
              <p:cNvPr id="102" name="Picture 101"/>
              <p:cNvPicPr>
                <a:picLocks noChangeAspect="1"/>
              </p:cNvPicPr>
              <p:nvPr/>
            </p:nvPicPr>
            <p:blipFill rotWithShape="1">
              <a:blip r:embed="rId9" cstate="print">
                <a:extLst>
                  <a:ext uri="{28A0092B-C50C-407E-A947-70E740481C1C}">
                    <a14:useLocalDpi xmlns:a14="http://schemas.microsoft.com/office/drawing/2010/main" val="0"/>
                  </a:ext>
                </a:extLst>
              </a:blip>
              <a:srcRect l="24517" t="5698" r="24590" b="26445"/>
              <a:stretch/>
            </p:blipFill>
            <p:spPr>
              <a:xfrm rot="5400000">
                <a:off x="9864050" y="31149680"/>
                <a:ext cx="1645920" cy="1645920"/>
              </a:xfrm>
              <a:prstGeom prst="ellipse">
                <a:avLst/>
              </a:prstGeom>
            </p:spPr>
          </p:pic>
        </p:grpSp>
      </p:grpSp>
      <p:pic>
        <p:nvPicPr>
          <p:cNvPr id="105" name="Picture 10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208209" y="15311336"/>
            <a:ext cx="3913632" cy="3024170"/>
          </a:xfrm>
          <a:prstGeom prst="rect">
            <a:avLst/>
          </a:prstGeom>
        </p:spPr>
      </p:pic>
      <p:pic>
        <p:nvPicPr>
          <p:cNvPr id="106" name="Picture 10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116" y="18601383"/>
            <a:ext cx="6940326" cy="5362980"/>
          </a:xfrm>
          <a:prstGeom prst="rect">
            <a:avLst/>
          </a:prstGeom>
        </p:spPr>
      </p:pic>
      <p:cxnSp>
        <p:nvCxnSpPr>
          <p:cNvPr id="111" name="Straight Connector 110"/>
          <p:cNvCxnSpPr/>
          <p:nvPr/>
        </p:nvCxnSpPr>
        <p:spPr>
          <a:xfrm>
            <a:off x="2019180" y="19928428"/>
            <a:ext cx="1522176" cy="11660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114511" y="20756650"/>
            <a:ext cx="6824950" cy="524993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3540368" y="21065143"/>
            <a:ext cx="6430262" cy="4968839"/>
            <a:chOff x="6583616" y="19484351"/>
            <a:chExt cx="6430262" cy="4968839"/>
          </a:xfrm>
        </p:grpSpPr>
        <p:pic>
          <p:nvPicPr>
            <p:cNvPr id="104" name="Picture 10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83616" y="19484351"/>
              <a:ext cx="6430262" cy="4968839"/>
            </a:xfrm>
            <a:prstGeom prst="rect">
              <a:avLst/>
            </a:prstGeom>
          </p:spPr>
        </p:pic>
        <p:sp>
          <p:nvSpPr>
            <p:cNvPr id="79" name="TextBox 78"/>
            <p:cNvSpPr txBox="1"/>
            <p:nvPr/>
          </p:nvSpPr>
          <p:spPr>
            <a:xfrm>
              <a:off x="9658308" y="22492031"/>
              <a:ext cx="1916405" cy="338554"/>
            </a:xfrm>
            <a:prstGeom prst="rect">
              <a:avLst/>
            </a:prstGeom>
            <a:noFill/>
          </p:spPr>
          <p:txBody>
            <a:bodyPr wrap="square" rtlCol="0">
              <a:spAutoFit/>
            </a:bodyPr>
            <a:lstStyle/>
            <a:p>
              <a:r>
                <a:rPr lang="en-US" sz="1600" dirty="0" smtClean="0">
                  <a:solidFill>
                    <a:schemeClr val="tx1">
                      <a:lumMod val="75000"/>
                      <a:lumOff val="25000"/>
                    </a:schemeClr>
                  </a:solidFill>
                </a:rPr>
                <a:t>Gulf of México </a:t>
              </a:r>
              <a:endParaRPr lang="en-US" sz="1600" dirty="0">
                <a:solidFill>
                  <a:schemeClr val="tx1">
                    <a:lumMod val="75000"/>
                    <a:lumOff val="25000"/>
                  </a:schemeClr>
                </a:solidFill>
              </a:endParaRPr>
            </a:p>
          </p:txBody>
        </p:sp>
        <p:sp>
          <p:nvSpPr>
            <p:cNvPr id="82" name="TextBox 81"/>
            <p:cNvSpPr txBox="1"/>
            <p:nvPr/>
          </p:nvSpPr>
          <p:spPr>
            <a:xfrm>
              <a:off x="12087077" y="21742926"/>
              <a:ext cx="455036" cy="338554"/>
            </a:xfrm>
            <a:prstGeom prst="rect">
              <a:avLst/>
            </a:prstGeom>
            <a:noFill/>
          </p:spPr>
          <p:txBody>
            <a:bodyPr wrap="square" rtlCol="0">
              <a:spAutoFit/>
            </a:bodyPr>
            <a:lstStyle/>
            <a:p>
              <a:r>
                <a:rPr lang="en-US" sz="1600" dirty="0" smtClean="0">
                  <a:solidFill>
                    <a:schemeClr val="tx1">
                      <a:lumMod val="75000"/>
                      <a:lumOff val="25000"/>
                    </a:schemeClr>
                  </a:solidFill>
                </a:rPr>
                <a:t>FL</a:t>
              </a:r>
              <a:endParaRPr lang="en-US" sz="1600" dirty="0">
                <a:solidFill>
                  <a:schemeClr val="tx1">
                    <a:lumMod val="75000"/>
                    <a:lumOff val="25000"/>
                  </a:schemeClr>
                </a:solidFill>
              </a:endParaRPr>
            </a:p>
          </p:txBody>
        </p:sp>
        <p:sp>
          <p:nvSpPr>
            <p:cNvPr id="88" name="TextBox 87"/>
            <p:cNvSpPr txBox="1"/>
            <p:nvPr/>
          </p:nvSpPr>
          <p:spPr>
            <a:xfrm>
              <a:off x="10396755" y="20626423"/>
              <a:ext cx="580510" cy="338554"/>
            </a:xfrm>
            <a:prstGeom prst="rect">
              <a:avLst/>
            </a:prstGeom>
            <a:noFill/>
          </p:spPr>
          <p:txBody>
            <a:bodyPr wrap="square" rtlCol="0">
              <a:spAutoFit/>
            </a:bodyPr>
            <a:lstStyle/>
            <a:p>
              <a:r>
                <a:rPr lang="en-US" sz="1600" dirty="0" smtClean="0">
                  <a:solidFill>
                    <a:schemeClr val="tx1">
                      <a:lumMod val="75000"/>
                      <a:lumOff val="25000"/>
                    </a:schemeClr>
                  </a:solidFill>
                </a:rPr>
                <a:t>MS</a:t>
              </a:r>
              <a:endParaRPr lang="en-US" sz="1600" dirty="0">
                <a:solidFill>
                  <a:schemeClr val="tx1">
                    <a:lumMod val="75000"/>
                    <a:lumOff val="25000"/>
                  </a:schemeClr>
                </a:solidFill>
              </a:endParaRPr>
            </a:p>
          </p:txBody>
        </p:sp>
        <p:sp>
          <p:nvSpPr>
            <p:cNvPr id="87" name="TextBox 86"/>
            <p:cNvSpPr txBox="1"/>
            <p:nvPr/>
          </p:nvSpPr>
          <p:spPr>
            <a:xfrm>
              <a:off x="9798747" y="21032697"/>
              <a:ext cx="517673" cy="338554"/>
            </a:xfrm>
            <a:prstGeom prst="rect">
              <a:avLst/>
            </a:prstGeom>
            <a:noFill/>
          </p:spPr>
          <p:txBody>
            <a:bodyPr wrap="square" rtlCol="0">
              <a:spAutoFit/>
            </a:bodyPr>
            <a:lstStyle/>
            <a:p>
              <a:r>
                <a:rPr lang="en-US" sz="1600" dirty="0" smtClean="0">
                  <a:solidFill>
                    <a:schemeClr val="tx1">
                      <a:lumMod val="75000"/>
                      <a:lumOff val="25000"/>
                    </a:schemeClr>
                  </a:solidFill>
                </a:rPr>
                <a:t>LA</a:t>
              </a:r>
              <a:endParaRPr lang="en-US" sz="1600" dirty="0">
                <a:solidFill>
                  <a:schemeClr val="tx1">
                    <a:lumMod val="75000"/>
                    <a:lumOff val="25000"/>
                  </a:schemeClr>
                </a:solidFill>
              </a:endParaRPr>
            </a:p>
          </p:txBody>
        </p:sp>
        <p:sp>
          <p:nvSpPr>
            <p:cNvPr id="86" name="TextBox 85"/>
            <p:cNvSpPr txBox="1"/>
            <p:nvPr/>
          </p:nvSpPr>
          <p:spPr>
            <a:xfrm>
              <a:off x="10985388" y="20626226"/>
              <a:ext cx="461872" cy="338554"/>
            </a:xfrm>
            <a:prstGeom prst="rect">
              <a:avLst/>
            </a:prstGeom>
            <a:noFill/>
          </p:spPr>
          <p:txBody>
            <a:bodyPr wrap="square" rtlCol="0">
              <a:spAutoFit/>
            </a:bodyPr>
            <a:lstStyle/>
            <a:p>
              <a:r>
                <a:rPr lang="en-US" sz="1600" dirty="0" smtClean="0">
                  <a:solidFill>
                    <a:schemeClr val="tx1">
                      <a:lumMod val="75000"/>
                      <a:lumOff val="25000"/>
                    </a:schemeClr>
                  </a:solidFill>
                </a:rPr>
                <a:t>AL</a:t>
              </a:r>
              <a:endParaRPr lang="en-US" sz="1600" dirty="0">
                <a:solidFill>
                  <a:schemeClr val="tx1">
                    <a:lumMod val="75000"/>
                    <a:lumOff val="25000"/>
                  </a:schemeClr>
                </a:solidFill>
              </a:endParaRPr>
            </a:p>
          </p:txBody>
        </p:sp>
        <p:pic>
          <p:nvPicPr>
            <p:cNvPr id="65" name="Picture 64"/>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583698" y="23808167"/>
              <a:ext cx="292929" cy="516118"/>
            </a:xfrm>
            <a:prstGeom prst="rect">
              <a:avLst/>
            </a:prstGeom>
            <a:noFill/>
            <a:ln>
              <a:noFill/>
            </a:ln>
          </p:spPr>
        </p:pic>
        <p:sp>
          <p:nvSpPr>
            <p:cNvPr id="81" name="TextBox 80"/>
            <p:cNvSpPr txBox="1"/>
            <p:nvPr/>
          </p:nvSpPr>
          <p:spPr>
            <a:xfrm>
              <a:off x="8528004" y="20892458"/>
              <a:ext cx="580199" cy="338554"/>
            </a:xfrm>
            <a:prstGeom prst="rect">
              <a:avLst/>
            </a:prstGeom>
            <a:noFill/>
          </p:spPr>
          <p:txBody>
            <a:bodyPr wrap="square" rtlCol="0">
              <a:spAutoFit/>
            </a:bodyPr>
            <a:lstStyle/>
            <a:p>
              <a:r>
                <a:rPr lang="en-US" sz="1600" dirty="0" smtClean="0">
                  <a:solidFill>
                    <a:schemeClr val="tx1">
                      <a:lumMod val="75000"/>
                      <a:lumOff val="25000"/>
                    </a:schemeClr>
                  </a:solidFill>
                </a:rPr>
                <a:t>TX</a:t>
              </a:r>
              <a:endParaRPr lang="en-US" sz="1600" dirty="0">
                <a:solidFill>
                  <a:schemeClr val="tx1">
                    <a:lumMod val="75000"/>
                    <a:lumOff val="25000"/>
                  </a:schemeClr>
                </a:solidFill>
              </a:endParaRPr>
            </a:p>
          </p:txBody>
        </p:sp>
        <p:sp>
          <p:nvSpPr>
            <p:cNvPr id="80" name="TextBox 79"/>
            <p:cNvSpPr txBox="1"/>
            <p:nvPr/>
          </p:nvSpPr>
          <p:spPr>
            <a:xfrm>
              <a:off x="7305585" y="22192281"/>
              <a:ext cx="1040314" cy="338554"/>
            </a:xfrm>
            <a:prstGeom prst="rect">
              <a:avLst/>
            </a:prstGeom>
            <a:noFill/>
          </p:spPr>
          <p:txBody>
            <a:bodyPr wrap="square" rtlCol="0">
              <a:spAutoFit/>
            </a:bodyPr>
            <a:lstStyle/>
            <a:p>
              <a:r>
                <a:rPr lang="en-US" sz="1600" dirty="0" smtClean="0">
                  <a:solidFill>
                    <a:schemeClr val="tx1">
                      <a:lumMod val="75000"/>
                      <a:lumOff val="25000"/>
                    </a:schemeClr>
                  </a:solidFill>
                </a:rPr>
                <a:t>México</a:t>
              </a:r>
              <a:endParaRPr lang="en-US" sz="1600" dirty="0">
                <a:solidFill>
                  <a:schemeClr val="tx1">
                    <a:lumMod val="75000"/>
                    <a:lumOff val="25000"/>
                  </a:schemeClr>
                </a:solidFill>
              </a:endParaRPr>
            </a:p>
          </p:txBody>
        </p:sp>
      </p:grpSp>
      <p:sp>
        <p:nvSpPr>
          <p:cNvPr id="107" name="Rectangle 106"/>
          <p:cNvSpPr/>
          <p:nvPr/>
        </p:nvSpPr>
        <p:spPr>
          <a:xfrm>
            <a:off x="1993815" y="19909964"/>
            <a:ext cx="1124999" cy="869317"/>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p:nvPr/>
        </p:nvCxnSpPr>
        <p:spPr>
          <a:xfrm>
            <a:off x="3118814" y="19909964"/>
            <a:ext cx="6836635" cy="1151254"/>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993815" y="20779281"/>
            <a:ext cx="1539950" cy="5182393"/>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3552183" y="21089216"/>
            <a:ext cx="6403266" cy="4920691"/>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22245949" y="15348816"/>
            <a:ext cx="1888071" cy="338554"/>
          </a:xfrm>
          <a:prstGeom prst="rect">
            <a:avLst/>
          </a:prstGeom>
        </p:spPr>
        <p:txBody>
          <a:bodyPr wrap="square" numCol="1" spcCol="640080" rtlCol="0">
            <a:spAutoFit/>
          </a:bodyPr>
          <a:lstStyle/>
          <a:p>
            <a:pPr algn="just"/>
            <a:r>
              <a:rPr lang="en-US" sz="1600" dirty="0" smtClean="0">
                <a:solidFill>
                  <a:schemeClr val="bg1"/>
                </a:solidFill>
              </a:rPr>
              <a:t>September 3, 2018</a:t>
            </a:r>
          </a:p>
        </p:txBody>
      </p:sp>
      <p:pic>
        <p:nvPicPr>
          <p:cNvPr id="178" name="Picture 1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12512" y="18323407"/>
            <a:ext cx="3905026" cy="3017520"/>
          </a:xfrm>
          <a:prstGeom prst="rect">
            <a:avLst/>
          </a:prstGeom>
        </p:spPr>
      </p:pic>
      <p:sp>
        <p:nvSpPr>
          <p:cNvPr id="159" name="TextBox 158"/>
          <p:cNvSpPr txBox="1"/>
          <p:nvPr/>
        </p:nvSpPr>
        <p:spPr>
          <a:xfrm>
            <a:off x="22245949" y="18363913"/>
            <a:ext cx="1888071" cy="338554"/>
          </a:xfrm>
          <a:prstGeom prst="rect">
            <a:avLst/>
          </a:prstGeom>
        </p:spPr>
        <p:txBody>
          <a:bodyPr wrap="square" numCol="1" spcCol="640080" rtlCol="0">
            <a:spAutoFit/>
          </a:bodyPr>
          <a:lstStyle/>
          <a:p>
            <a:pPr algn="just"/>
            <a:r>
              <a:rPr lang="en-US" sz="1600" dirty="0" smtClean="0">
                <a:solidFill>
                  <a:schemeClr val="bg1"/>
                </a:solidFill>
              </a:rPr>
              <a:t>September 5, 2018</a:t>
            </a:r>
          </a:p>
        </p:txBody>
      </p:sp>
      <p:pic>
        <p:nvPicPr>
          <p:cNvPr id="164" name="Picture 16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5837653" y="17920679"/>
            <a:ext cx="192196" cy="338634"/>
          </a:xfrm>
          <a:prstGeom prst="rect">
            <a:avLst/>
          </a:prstGeom>
          <a:noFill/>
          <a:ln>
            <a:noFill/>
          </a:ln>
        </p:spPr>
      </p:pic>
      <p:pic>
        <p:nvPicPr>
          <p:cNvPr id="163" name="Picture 16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5831396" y="20906625"/>
            <a:ext cx="192196" cy="338634"/>
          </a:xfrm>
          <a:prstGeom prst="rect">
            <a:avLst/>
          </a:prstGeom>
          <a:noFill/>
          <a:ln>
            <a:noFill/>
          </a:ln>
        </p:spPr>
      </p:pic>
      <p:grpSp>
        <p:nvGrpSpPr>
          <p:cNvPr id="6" name="Group 5"/>
          <p:cNvGrpSpPr/>
          <p:nvPr/>
        </p:nvGrpSpPr>
        <p:grpSpPr>
          <a:xfrm>
            <a:off x="13699888" y="22343073"/>
            <a:ext cx="12679895" cy="7483535"/>
            <a:chOff x="13998429" y="22539992"/>
            <a:chExt cx="12679895" cy="7483535"/>
          </a:xfrm>
        </p:grpSpPr>
        <p:grpSp>
          <p:nvGrpSpPr>
            <p:cNvPr id="75" name="Group 74"/>
            <p:cNvGrpSpPr/>
            <p:nvPr/>
          </p:nvGrpSpPr>
          <p:grpSpPr>
            <a:xfrm>
              <a:off x="13998429" y="26702626"/>
              <a:ext cx="4297637" cy="3320901"/>
              <a:chOff x="22046974" y="26344949"/>
              <a:chExt cx="4676178" cy="3613410"/>
            </a:xfrm>
          </p:grpSpPr>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046974" y="26344949"/>
                <a:ext cx="4676178" cy="3613410"/>
              </a:xfrm>
              <a:prstGeom prst="rect">
                <a:avLst/>
              </a:prstGeom>
            </p:spPr>
          </p:pic>
          <p:sp>
            <p:nvSpPr>
              <p:cNvPr id="29" name="Rectangle 28"/>
              <p:cNvSpPr/>
              <p:nvPr/>
            </p:nvSpPr>
            <p:spPr>
              <a:xfrm>
                <a:off x="24332556" y="26869255"/>
                <a:ext cx="733587" cy="557299"/>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4" name="Straight Connector 183"/>
            <p:cNvCxnSpPr/>
            <p:nvPr/>
          </p:nvCxnSpPr>
          <p:spPr>
            <a:xfrm flipV="1">
              <a:off x="16773193" y="22607295"/>
              <a:ext cx="9837283" cy="458239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16773193" y="27696674"/>
              <a:ext cx="9905131" cy="126194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8370517" y="22540634"/>
              <a:ext cx="8307807" cy="6417986"/>
              <a:chOff x="16157573" y="23701859"/>
              <a:chExt cx="7556998" cy="5839499"/>
            </a:xfrm>
          </p:grpSpPr>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57573" y="23701859"/>
                <a:ext cx="7556998" cy="5839499"/>
              </a:xfrm>
              <a:prstGeom prst="rect">
                <a:avLst/>
              </a:prstGeom>
              <a:ln w="3175">
                <a:solidFill>
                  <a:schemeClr val="tx1"/>
                </a:solidFill>
              </a:ln>
            </p:spPr>
          </p:pic>
          <p:pic>
            <p:nvPicPr>
              <p:cNvPr id="154" name="Picture 153"/>
              <p:cNvPicPr/>
              <p:nvPr/>
            </p:nvPicPr>
            <p:blipFill rotWithShape="1">
              <a:blip r:embed="rId16">
                <a:extLst>
                  <a:ext uri="{28A0092B-C50C-407E-A947-70E740481C1C}">
                    <a14:useLocalDpi xmlns:a14="http://schemas.microsoft.com/office/drawing/2010/main" val="0"/>
                  </a:ext>
                </a:extLst>
              </a:blip>
              <a:srcRect l="11391" t="3887" r="68163" b="24573"/>
              <a:stretch/>
            </p:blipFill>
            <p:spPr bwMode="auto">
              <a:xfrm>
                <a:off x="16966715" y="28157010"/>
                <a:ext cx="334407" cy="434110"/>
              </a:xfrm>
              <a:prstGeom prst="rect">
                <a:avLst/>
              </a:prstGeom>
              <a:ln w="6350" cap="sq">
                <a:noFill/>
                <a:prstDash val="solid"/>
                <a:miter lim="800000"/>
              </a:ln>
              <a:effectLst>
                <a:outerShdw blurRad="50800" dist="38100" dir="2700000" algn="tl" rotWithShape="0">
                  <a:srgbClr val="000000">
                    <a:alpha val="43000"/>
                  </a:srgbClr>
                </a:outerShdw>
              </a:effectLst>
            </p:spPr>
          </p:pic>
          <p:grpSp>
            <p:nvGrpSpPr>
              <p:cNvPr id="74" name="Group 73"/>
              <p:cNvGrpSpPr/>
              <p:nvPr/>
            </p:nvGrpSpPr>
            <p:grpSpPr>
              <a:xfrm>
                <a:off x="16354089" y="28951939"/>
                <a:ext cx="2738050" cy="463923"/>
                <a:chOff x="18947123" y="27945367"/>
                <a:chExt cx="2738050" cy="463923"/>
              </a:xfrm>
            </p:grpSpPr>
            <p:pic>
              <p:nvPicPr>
                <p:cNvPr id="156" name="Picture 155"/>
                <p:cNvPicPr/>
                <p:nvPr/>
              </p:nvPicPr>
              <p:blipFill>
                <a:blip r:embed="rId17">
                  <a:extLst>
                    <a:ext uri="{28A0092B-C50C-407E-A947-70E740481C1C}">
                      <a14:useLocalDpi xmlns:a14="http://schemas.microsoft.com/office/drawing/2010/main" val="0"/>
                    </a:ext>
                  </a:extLst>
                </a:blip>
                <a:srcRect/>
                <a:stretch>
                  <a:fillRect/>
                </a:stretch>
              </p:blipFill>
              <p:spPr bwMode="auto">
                <a:xfrm>
                  <a:off x="19270236" y="27945367"/>
                  <a:ext cx="1905000" cy="219075"/>
                </a:xfrm>
                <a:prstGeom prst="rect">
                  <a:avLst/>
                </a:prstGeom>
                <a:noFill/>
                <a:ln>
                  <a:noFill/>
                </a:ln>
              </p:spPr>
            </p:pic>
            <p:sp>
              <p:nvSpPr>
                <p:cNvPr id="53" name="TextBox 52"/>
                <p:cNvSpPr txBox="1"/>
                <p:nvPr/>
              </p:nvSpPr>
              <p:spPr>
                <a:xfrm>
                  <a:off x="18947123" y="28101251"/>
                  <a:ext cx="932210" cy="308039"/>
                </a:xfrm>
                <a:prstGeom prst="rect">
                  <a:avLst/>
                </a:prstGeom>
              </p:spPr>
              <p:txBody>
                <a:bodyPr wrap="square" numCol="1" spcCol="640080" rtlCol="0">
                  <a:spAutoFit/>
                </a:bodyPr>
                <a:lstStyle/>
                <a:p>
                  <a:pPr algn="just"/>
                  <a:r>
                    <a:rPr lang="en-US" sz="1600" dirty="0" smtClean="0">
                      <a:solidFill>
                        <a:schemeClr val="bg2"/>
                      </a:solidFill>
                    </a:rPr>
                    <a:t>Strong </a:t>
                  </a:r>
                </a:p>
              </p:txBody>
            </p:sp>
            <p:sp>
              <p:nvSpPr>
                <p:cNvPr id="54" name="TextBox 53"/>
                <p:cNvSpPr txBox="1"/>
                <p:nvPr/>
              </p:nvSpPr>
              <p:spPr>
                <a:xfrm>
                  <a:off x="20736529" y="28101251"/>
                  <a:ext cx="948644" cy="308039"/>
                </a:xfrm>
                <a:prstGeom prst="rect">
                  <a:avLst/>
                </a:prstGeom>
              </p:spPr>
              <p:txBody>
                <a:bodyPr wrap="square" numCol="1" spcCol="640080" rtlCol="0">
                  <a:spAutoFit/>
                </a:bodyPr>
                <a:lstStyle/>
                <a:p>
                  <a:pPr algn="just"/>
                  <a:r>
                    <a:rPr lang="en-US" sz="1600" dirty="0" smtClean="0">
                      <a:solidFill>
                        <a:schemeClr val="bg2"/>
                      </a:solidFill>
                    </a:rPr>
                    <a:t>Strongest</a:t>
                  </a:r>
                </a:p>
              </p:txBody>
            </p:sp>
          </p:grpSp>
          <p:sp>
            <p:nvSpPr>
              <p:cNvPr id="85" name="TextBox 84"/>
              <p:cNvSpPr txBox="1"/>
              <p:nvPr/>
            </p:nvSpPr>
            <p:spPr>
              <a:xfrm>
                <a:off x="16400541" y="23832643"/>
                <a:ext cx="2850552" cy="461665"/>
              </a:xfrm>
              <a:prstGeom prst="rect">
                <a:avLst/>
              </a:prstGeom>
            </p:spPr>
            <p:txBody>
              <a:bodyPr wrap="square" numCol="1" spcCol="640080" rtlCol="0">
                <a:spAutoFit/>
              </a:bodyPr>
              <a:lstStyle/>
              <a:p>
                <a:pPr algn="just"/>
                <a:r>
                  <a:rPr lang="en-US" sz="2400" dirty="0" smtClean="0">
                    <a:solidFill>
                      <a:schemeClr val="bg1"/>
                    </a:solidFill>
                  </a:rPr>
                  <a:t>September 4, 2018</a:t>
                </a:r>
              </a:p>
            </p:txBody>
          </p:sp>
          <p:pic>
            <p:nvPicPr>
              <p:cNvPr id="161" name="Picture 160"/>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3293576" y="28912954"/>
                <a:ext cx="292929" cy="516118"/>
              </a:xfrm>
              <a:prstGeom prst="rect">
                <a:avLst/>
              </a:prstGeom>
              <a:noFill/>
              <a:ln>
                <a:noFill/>
              </a:ln>
            </p:spPr>
          </p:pic>
        </p:grpSp>
        <p:cxnSp>
          <p:nvCxnSpPr>
            <p:cNvPr id="199" name="Straight Connector 198"/>
            <p:cNvCxnSpPr/>
            <p:nvPr/>
          </p:nvCxnSpPr>
          <p:spPr>
            <a:xfrm flipV="1">
              <a:off x="16098991" y="22539992"/>
              <a:ext cx="2271526" cy="464449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16098991" y="27696674"/>
              <a:ext cx="2271526" cy="1261946"/>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2" name="Rectangle 221"/>
          <p:cNvSpPr/>
          <p:nvPr/>
        </p:nvSpPr>
        <p:spPr>
          <a:xfrm>
            <a:off x="18105823" y="22519362"/>
            <a:ext cx="8314411" cy="643925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18601063" y="27798474"/>
            <a:ext cx="2183840" cy="338554"/>
          </a:xfrm>
          <a:prstGeom prst="rect">
            <a:avLst/>
          </a:prstGeom>
        </p:spPr>
        <p:txBody>
          <a:bodyPr wrap="square" numCol="1" spcCol="640080" rtlCol="0">
            <a:spAutoFit/>
          </a:bodyPr>
          <a:lstStyle/>
          <a:p>
            <a:pPr algn="ctr"/>
            <a:r>
              <a:rPr lang="en-US" sz="1600" dirty="0" smtClean="0">
                <a:solidFill>
                  <a:schemeClr val="bg1"/>
                </a:solidFill>
              </a:rPr>
              <a:t>Wind and Wave Intensity</a:t>
            </a:r>
          </a:p>
        </p:txBody>
      </p:sp>
      <p:grpSp>
        <p:nvGrpSpPr>
          <p:cNvPr id="23" name="Group 22"/>
          <p:cNvGrpSpPr/>
          <p:nvPr/>
        </p:nvGrpSpPr>
        <p:grpSpPr>
          <a:xfrm>
            <a:off x="1095474" y="24030703"/>
            <a:ext cx="2061733" cy="871734"/>
            <a:chOff x="2994130" y="19148656"/>
            <a:chExt cx="2061733" cy="871734"/>
          </a:xfrm>
        </p:grpSpPr>
        <p:sp>
          <p:nvSpPr>
            <p:cNvPr id="55" name="Rectangle 54"/>
            <p:cNvSpPr/>
            <p:nvPr/>
          </p:nvSpPr>
          <p:spPr>
            <a:xfrm>
              <a:off x="2994130" y="19754184"/>
              <a:ext cx="389755" cy="138500"/>
            </a:xfrm>
            <a:prstGeom prst="rect">
              <a:avLst/>
            </a:prstGeom>
            <a:solidFill>
              <a:srgbClr val="73B2FF"/>
            </a:solidFill>
            <a:ln>
              <a:solidFill>
                <a:srgbClr val="73B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994130" y="19508608"/>
              <a:ext cx="389755" cy="138500"/>
            </a:xfrm>
            <a:prstGeom prst="rect">
              <a:avLst/>
            </a:prstGeom>
            <a:solidFill>
              <a:srgbClr val="FFB7B7"/>
            </a:solidFill>
            <a:ln>
              <a:solidFill>
                <a:srgbClr val="FFB7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994130" y="19231608"/>
              <a:ext cx="389755" cy="138500"/>
            </a:xfrm>
            <a:prstGeom prst="rect">
              <a:avLst/>
            </a:prstGeom>
            <a:solidFill>
              <a:srgbClr val="FFEBBE"/>
            </a:solidFill>
            <a:ln>
              <a:solidFill>
                <a:srgbClr val="FFE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437011" y="19148656"/>
              <a:ext cx="1415431" cy="338554"/>
            </a:xfrm>
            <a:prstGeom prst="rect">
              <a:avLst/>
            </a:prstGeom>
            <a:noFill/>
          </p:spPr>
          <p:txBody>
            <a:bodyPr wrap="square" rtlCol="0">
              <a:spAutoFit/>
            </a:bodyPr>
            <a:lstStyle/>
            <a:p>
              <a:r>
                <a:rPr lang="en-US" sz="1600" dirty="0" smtClean="0">
                  <a:solidFill>
                    <a:schemeClr val="tx1">
                      <a:lumMod val="75000"/>
                      <a:lumOff val="25000"/>
                    </a:schemeClr>
                  </a:solidFill>
                </a:rPr>
                <a:t>United States</a:t>
              </a:r>
              <a:endParaRPr lang="en-US" sz="1600" dirty="0">
                <a:solidFill>
                  <a:schemeClr val="tx1">
                    <a:lumMod val="75000"/>
                    <a:lumOff val="25000"/>
                  </a:schemeClr>
                </a:solidFill>
              </a:endParaRPr>
            </a:p>
          </p:txBody>
        </p:sp>
        <p:sp>
          <p:nvSpPr>
            <p:cNvPr id="60" name="TextBox 59"/>
            <p:cNvSpPr txBox="1"/>
            <p:nvPr/>
          </p:nvSpPr>
          <p:spPr>
            <a:xfrm>
              <a:off x="3424067" y="19405767"/>
              <a:ext cx="1631796" cy="338554"/>
            </a:xfrm>
            <a:prstGeom prst="rect">
              <a:avLst/>
            </a:prstGeom>
            <a:noFill/>
          </p:spPr>
          <p:txBody>
            <a:bodyPr wrap="square" rtlCol="0">
              <a:spAutoFit/>
            </a:bodyPr>
            <a:lstStyle/>
            <a:p>
              <a:r>
                <a:rPr lang="en-US" sz="1600" dirty="0" smtClean="0">
                  <a:solidFill>
                    <a:schemeClr val="tx1">
                      <a:lumMod val="75000"/>
                      <a:lumOff val="25000"/>
                    </a:schemeClr>
                  </a:solidFill>
                </a:rPr>
                <a:t>States of Interest</a:t>
              </a:r>
              <a:endParaRPr lang="en-US" sz="1600" dirty="0">
                <a:solidFill>
                  <a:schemeClr val="tx1">
                    <a:lumMod val="75000"/>
                    <a:lumOff val="25000"/>
                  </a:schemeClr>
                </a:solidFill>
              </a:endParaRPr>
            </a:p>
          </p:txBody>
        </p:sp>
        <p:sp>
          <p:nvSpPr>
            <p:cNvPr id="63" name="TextBox 62"/>
            <p:cNvSpPr txBox="1"/>
            <p:nvPr/>
          </p:nvSpPr>
          <p:spPr>
            <a:xfrm>
              <a:off x="3417977" y="19681836"/>
              <a:ext cx="1554917" cy="338554"/>
            </a:xfrm>
            <a:prstGeom prst="rect">
              <a:avLst/>
            </a:prstGeom>
            <a:noFill/>
          </p:spPr>
          <p:txBody>
            <a:bodyPr wrap="square" rtlCol="0">
              <a:spAutoFit/>
            </a:bodyPr>
            <a:lstStyle/>
            <a:p>
              <a:r>
                <a:rPr lang="en-US" sz="1600" dirty="0" smtClean="0">
                  <a:solidFill>
                    <a:schemeClr val="tx1">
                      <a:lumMod val="75000"/>
                      <a:lumOff val="25000"/>
                    </a:schemeClr>
                  </a:solidFill>
                </a:rPr>
                <a:t>Gulf of México </a:t>
              </a:r>
              <a:endParaRPr lang="en-US" sz="1600" dirty="0">
                <a:solidFill>
                  <a:schemeClr val="tx1">
                    <a:lumMod val="75000"/>
                    <a:lumOff val="25000"/>
                  </a:schemeClr>
                </a:solidFill>
              </a:endParaRPr>
            </a:p>
          </p:txBody>
        </p:sp>
      </p:grpSp>
      <p:sp>
        <p:nvSpPr>
          <p:cNvPr id="155" name="TextBox 154"/>
          <p:cNvSpPr txBox="1"/>
          <p:nvPr/>
        </p:nvSpPr>
        <p:spPr>
          <a:xfrm>
            <a:off x="19375986" y="27298075"/>
            <a:ext cx="1042894" cy="369332"/>
          </a:xfrm>
          <a:prstGeom prst="rect">
            <a:avLst/>
          </a:prstGeom>
        </p:spPr>
        <p:txBody>
          <a:bodyPr wrap="square" numCol="1" spcCol="640080" rtlCol="0">
            <a:spAutoFit/>
          </a:bodyPr>
          <a:lstStyle/>
          <a:p>
            <a:pPr algn="just"/>
            <a:r>
              <a:rPr lang="en-US" sz="1800" dirty="0" smtClean="0">
                <a:solidFill>
                  <a:schemeClr val="bg2"/>
                </a:solidFill>
              </a:rPr>
              <a:t>Platform</a:t>
            </a:r>
          </a:p>
        </p:txBody>
      </p:sp>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2591</TotalTime>
  <Words>708</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Acdan, Juanito J. (ARC-SGE)[SSAI DEVELOP]</cp:lastModifiedBy>
  <cp:revision>210</cp:revision>
  <dcterms:created xsi:type="dcterms:W3CDTF">2017-06-02T16:06:25Z</dcterms:created>
  <dcterms:modified xsi:type="dcterms:W3CDTF">2018-11-21T00:20:51Z</dcterms:modified>
</cp:coreProperties>
</file>