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0"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72" userDrawn="1">
          <p15:clr>
            <a:srgbClr val="A4A3A4"/>
          </p15:clr>
        </p15:guide>
        <p15:guide id="2" pos="86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layton, Amanda L. (LARC-E3)[SSAI DEVELOP]" initials="CAL(D" lastIdx="3" clrIdx="6">
    <p:extLst/>
  </p:cmAuthor>
  <p:cmAuthor id="1" name="Emily Gotschalk" initials="EJG" lastIdx="1" clrIdx="0">
    <p:extLst/>
  </p:cmAuthor>
  <p:cmAuthor id="2" name="Emily Gotschalk" initials="EJG [2]" lastIdx="1" clrIdx="1">
    <p:extLst/>
  </p:cmAuthor>
  <p:cmAuthor id="3" name="Emily Gotschalk" initials="EJG [3]" lastIdx="1" clrIdx="2">
    <p:extLst/>
  </p:cmAuthor>
  <p:cmAuthor id="4" name="Emily Gotschalk" initials="EJG [4]" lastIdx="1" clrIdx="3">
    <p:extLst/>
  </p:cmAuthor>
  <p:cmAuthor id="5" name="Mercedes Bartkovich" initials="MB" lastIdx="6" clrIdx="4"/>
  <p:cmAuthor id="6" name="Rousseau, Nick J (329D-Affiliate)" initials="RNJ("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ADA9"/>
    <a:srgbClr val="964035"/>
    <a:srgbClr val="EB8150"/>
    <a:srgbClr val="E87844"/>
    <a:srgbClr val="B97F78"/>
    <a:srgbClr val="BC857F"/>
    <a:srgbClr val="D3AFAA"/>
    <a:srgbClr val="DBBEBB"/>
    <a:srgbClr val="C99D99"/>
    <a:srgbClr val="DFC6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22648" autoAdjust="0"/>
    <p:restoredTop sz="94660"/>
  </p:normalViewPr>
  <p:slideViewPr>
    <p:cSldViewPr snapToGrid="0">
      <p:cViewPr>
        <p:scale>
          <a:sx n="57" d="100"/>
          <a:sy n="57" d="100"/>
        </p:scale>
        <p:origin x="498" y="-7950"/>
      </p:cViewPr>
      <p:guideLst>
        <p:guide orient="horz" pos="11472"/>
        <p:guide pos="8640"/>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Ozone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reprisal2\develop2\MERRA2_Data\AOD%20Tables\mast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solidFill>
                <a:latin typeface="Garamond" charset="0"/>
                <a:ea typeface="Garamond" charset="0"/>
                <a:cs typeface="Garamond" charset="0"/>
              </a:defRPr>
            </a:pPr>
            <a:r>
              <a:rPr lang="en-US" sz="1800" dirty="0"/>
              <a:t>Comparison of Average Monthly Ozone (O</a:t>
            </a:r>
            <a:r>
              <a:rPr lang="en-US" sz="1800" baseline="-25000" dirty="0"/>
              <a:t>3</a:t>
            </a:r>
            <a:r>
              <a:rPr lang="en-US" sz="1800" dirty="0"/>
              <a:t>) </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Garamond" charset="0"/>
              <a:ea typeface="Garamond" charset="0"/>
              <a:cs typeface="Garamond" charset="0"/>
            </a:defRPr>
          </a:pPr>
          <a:endParaRPr lang="en-US"/>
        </a:p>
      </c:txPr>
    </c:title>
    <c:autoTitleDeleted val="0"/>
    <c:plotArea>
      <c:layout/>
      <c:lineChart>
        <c:grouping val="standard"/>
        <c:varyColors val="0"/>
        <c:ser>
          <c:idx val="0"/>
          <c:order val="0"/>
          <c:tx>
            <c:strRef>
              <c:f>Sheet1!$B$1</c:f>
              <c:strCache>
                <c:ptCount val="1"/>
                <c:pt idx="0">
                  <c:v>Big Meadows Average Ozone (O₃)ppb</c:v>
                </c:pt>
              </c:strCache>
            </c:strRef>
          </c:tx>
          <c:spPr>
            <a:ln w="28575" cap="rnd">
              <a:solidFill>
                <a:srgbClr val="A50021"/>
              </a:solidFill>
              <a:round/>
            </a:ln>
            <a:effectLst/>
          </c:spPr>
          <c:marker>
            <c:symbol val="none"/>
          </c:marker>
          <c:cat>
            <c:numRef>
              <c:f>Sheet1!$A$2:$A$121</c:f>
              <c:numCache>
                <c:formatCode>mmm\-yy</c:formatCode>
                <c:ptCount val="120"/>
                <c:pt idx="0">
                  <c:v>39083</c:v>
                </c:pt>
                <c:pt idx="1">
                  <c:v>39114</c:v>
                </c:pt>
                <c:pt idx="2">
                  <c:v>39142</c:v>
                </c:pt>
                <c:pt idx="3">
                  <c:v>39173</c:v>
                </c:pt>
                <c:pt idx="4" formatCode="[$-409]mmmm\-yy;@">
                  <c:v>39203</c:v>
                </c:pt>
                <c:pt idx="5" formatCode="[$-409]mmmm\-yy;@">
                  <c:v>39234</c:v>
                </c:pt>
                <c:pt idx="6" formatCode="[$-409]mmmm\-yy;@">
                  <c:v>39264</c:v>
                </c:pt>
                <c:pt idx="7" formatCode="[$-409]mmmm\-yy;@">
                  <c:v>39295</c:v>
                </c:pt>
                <c:pt idx="8" formatCode="[$-409]mmmm\-yy;@">
                  <c:v>39326</c:v>
                </c:pt>
                <c:pt idx="9" formatCode="[$-409]mmmm\-yy;@">
                  <c:v>39356</c:v>
                </c:pt>
                <c:pt idx="10" formatCode="[$-409]mmmm\-yy;@">
                  <c:v>39387</c:v>
                </c:pt>
                <c:pt idx="11" formatCode="[$-409]mmmm\-yy;@">
                  <c:v>39417</c:v>
                </c:pt>
                <c:pt idx="12" formatCode="[$-409]mmmm\-yy;@">
                  <c:v>39448</c:v>
                </c:pt>
                <c:pt idx="13" formatCode="[$-409]mmmm\-yy;@">
                  <c:v>39479</c:v>
                </c:pt>
                <c:pt idx="14" formatCode="[$-409]mmmm\-yy;@">
                  <c:v>39508</c:v>
                </c:pt>
                <c:pt idx="15" formatCode="[$-409]mmmm\-yy;@">
                  <c:v>39539</c:v>
                </c:pt>
                <c:pt idx="16" formatCode="[$-409]mmmm\-yy;@">
                  <c:v>39569</c:v>
                </c:pt>
                <c:pt idx="17" formatCode="[$-409]mmmm\-yy;@">
                  <c:v>39600</c:v>
                </c:pt>
                <c:pt idx="18" formatCode="[$-409]mmmm\-yy;@">
                  <c:v>39630</c:v>
                </c:pt>
                <c:pt idx="19" formatCode="[$-409]mmmm\-yy;@">
                  <c:v>39661</c:v>
                </c:pt>
                <c:pt idx="20" formatCode="[$-409]mmmm\-yy;@">
                  <c:v>39692</c:v>
                </c:pt>
                <c:pt idx="21" formatCode="[$-409]mmmm\-yy;@">
                  <c:v>39722</c:v>
                </c:pt>
                <c:pt idx="22" formatCode="[$-409]mmmm\-yy;@">
                  <c:v>39753</c:v>
                </c:pt>
                <c:pt idx="23" formatCode="[$-409]mmmm\-yy;@">
                  <c:v>39783</c:v>
                </c:pt>
                <c:pt idx="24" formatCode="[$-409]mmmm\-yy;@">
                  <c:v>39814</c:v>
                </c:pt>
                <c:pt idx="25" formatCode="[$-409]mmmm\-yy;@">
                  <c:v>39845</c:v>
                </c:pt>
                <c:pt idx="26" formatCode="[$-409]mmmm\-yy;@">
                  <c:v>39873</c:v>
                </c:pt>
                <c:pt idx="27" formatCode="[$-409]mmmm\-yy;@">
                  <c:v>39904</c:v>
                </c:pt>
                <c:pt idx="28" formatCode="[$-409]mmmm\-yy;@">
                  <c:v>39934</c:v>
                </c:pt>
                <c:pt idx="29" formatCode="[$-409]mmmm\-yy;@">
                  <c:v>39965</c:v>
                </c:pt>
                <c:pt idx="30" formatCode="[$-409]mmmm\-yy;@">
                  <c:v>39995</c:v>
                </c:pt>
                <c:pt idx="31" formatCode="[$-409]mmmm\-yy;@">
                  <c:v>40026</c:v>
                </c:pt>
                <c:pt idx="32" formatCode="[$-409]mmmm\-yy;@">
                  <c:v>40057</c:v>
                </c:pt>
                <c:pt idx="33" formatCode="[$-409]mmmm\-yy;@">
                  <c:v>40087</c:v>
                </c:pt>
                <c:pt idx="34" formatCode="[$-409]mmmm\-yy;@">
                  <c:v>40118</c:v>
                </c:pt>
                <c:pt idx="35" formatCode="[$-409]mmmm\-yy;@">
                  <c:v>40148</c:v>
                </c:pt>
                <c:pt idx="36" formatCode="[$-409]mmmm\-yy;@">
                  <c:v>40179</c:v>
                </c:pt>
                <c:pt idx="37" formatCode="[$-409]mmmm\-yy;@">
                  <c:v>40210</c:v>
                </c:pt>
                <c:pt idx="38" formatCode="[$-409]mmmm\-yy;@">
                  <c:v>40238</c:v>
                </c:pt>
                <c:pt idx="39" formatCode="[$-409]mmmm\-yy;@">
                  <c:v>40269</c:v>
                </c:pt>
                <c:pt idx="40" formatCode="[$-409]mmmm\-yy;@">
                  <c:v>40299</c:v>
                </c:pt>
                <c:pt idx="41" formatCode="[$-409]mmmm\-yy;@">
                  <c:v>40330</c:v>
                </c:pt>
                <c:pt idx="42" formatCode="[$-409]mmmm\-yy;@">
                  <c:v>40360</c:v>
                </c:pt>
                <c:pt idx="43" formatCode="[$-409]mmmm\-yy;@">
                  <c:v>40391</c:v>
                </c:pt>
                <c:pt idx="44" formatCode="[$-409]mmmm\-yy;@">
                  <c:v>40422</c:v>
                </c:pt>
                <c:pt idx="45" formatCode="[$-409]mmmm\-yy;@">
                  <c:v>40452</c:v>
                </c:pt>
                <c:pt idx="46" formatCode="[$-409]mmmm\-yy;@">
                  <c:v>40483</c:v>
                </c:pt>
                <c:pt idx="47" formatCode="[$-409]mmmm\-yy;@">
                  <c:v>40513</c:v>
                </c:pt>
                <c:pt idx="48" formatCode="[$-409]mmmm\-yy;@">
                  <c:v>40544</c:v>
                </c:pt>
                <c:pt idx="49" formatCode="[$-409]mmmm\-yy;@">
                  <c:v>40575</c:v>
                </c:pt>
                <c:pt idx="50" formatCode="[$-409]mmmm\-yy;@">
                  <c:v>40603</c:v>
                </c:pt>
                <c:pt idx="51" formatCode="[$-409]mmmm\-yy;@">
                  <c:v>40634</c:v>
                </c:pt>
                <c:pt idx="52" formatCode="[$-409]mmmm\-yy;@">
                  <c:v>40664</c:v>
                </c:pt>
                <c:pt idx="53" formatCode="[$-409]mmmm\-yy;@">
                  <c:v>40695</c:v>
                </c:pt>
                <c:pt idx="54" formatCode="[$-409]mmmm\-yy;@">
                  <c:v>40725</c:v>
                </c:pt>
                <c:pt idx="55" formatCode="[$-409]mmmm\-yy;@">
                  <c:v>40756</c:v>
                </c:pt>
                <c:pt idx="56" formatCode="[$-409]mmmm\-yy;@">
                  <c:v>40787</c:v>
                </c:pt>
                <c:pt idx="57" formatCode="[$-409]mmmm\-yy;@">
                  <c:v>40817</c:v>
                </c:pt>
                <c:pt idx="58" formatCode="[$-409]mmmm\-yy;@">
                  <c:v>40848</c:v>
                </c:pt>
                <c:pt idx="59" formatCode="[$-409]mmmm\-yy;@">
                  <c:v>40878</c:v>
                </c:pt>
                <c:pt idx="60" formatCode="[$-409]mmmm\-yy;@">
                  <c:v>40909</c:v>
                </c:pt>
                <c:pt idx="61" formatCode="[$-409]mmmm\-yy;@">
                  <c:v>40940</c:v>
                </c:pt>
                <c:pt idx="62" formatCode="[$-409]mmmm\-yy;@">
                  <c:v>40969</c:v>
                </c:pt>
                <c:pt idx="63" formatCode="[$-409]mmmm\-yy;@">
                  <c:v>41000</c:v>
                </c:pt>
                <c:pt idx="64" formatCode="[$-409]mmmm\-yy;@">
                  <c:v>41030</c:v>
                </c:pt>
                <c:pt idx="65" formatCode="[$-409]mmmm\-yy;@">
                  <c:v>41061</c:v>
                </c:pt>
                <c:pt idx="66" formatCode="[$-409]mmmm\-yy;@">
                  <c:v>41091</c:v>
                </c:pt>
                <c:pt idx="67" formatCode="[$-409]mmmm\-yy;@">
                  <c:v>41122</c:v>
                </c:pt>
                <c:pt idx="68" formatCode="[$-409]mmmm\-yy;@">
                  <c:v>41153</c:v>
                </c:pt>
                <c:pt idx="69" formatCode="[$-409]mmmm\-yy;@">
                  <c:v>41183</c:v>
                </c:pt>
                <c:pt idx="70" formatCode="[$-409]mmmm\-yy;@">
                  <c:v>41214</c:v>
                </c:pt>
                <c:pt idx="71" formatCode="[$-409]mmmm\-yy;@">
                  <c:v>41244</c:v>
                </c:pt>
                <c:pt idx="72" formatCode="[$-409]mmmm\-yy;@">
                  <c:v>41275</c:v>
                </c:pt>
                <c:pt idx="73" formatCode="[$-409]mmmm\-yy;@">
                  <c:v>41306</c:v>
                </c:pt>
                <c:pt idx="74" formatCode="[$-409]mmmm\-yy;@">
                  <c:v>41334</c:v>
                </c:pt>
                <c:pt idx="75" formatCode="[$-409]mmmm\-yy;@">
                  <c:v>41365</c:v>
                </c:pt>
                <c:pt idx="76" formatCode="[$-409]mmmm\-yy;@">
                  <c:v>41395</c:v>
                </c:pt>
                <c:pt idx="77" formatCode="[$-409]mmmm\-yy;@">
                  <c:v>41426</c:v>
                </c:pt>
                <c:pt idx="78" formatCode="[$-409]mmmm\-yy;@">
                  <c:v>41456</c:v>
                </c:pt>
                <c:pt idx="79" formatCode="[$-409]mmmm\-yy;@">
                  <c:v>41487</c:v>
                </c:pt>
                <c:pt idx="80" formatCode="[$-409]mmmm\-yy;@">
                  <c:v>41518</c:v>
                </c:pt>
                <c:pt idx="81" formatCode="[$-409]mmmm\-yy;@">
                  <c:v>41548</c:v>
                </c:pt>
                <c:pt idx="82" formatCode="[$-409]mmmm\-yy;@">
                  <c:v>41579</c:v>
                </c:pt>
                <c:pt idx="83" formatCode="[$-409]mmmm\-yy;@">
                  <c:v>41609</c:v>
                </c:pt>
                <c:pt idx="84" formatCode="[$-409]mmmm\-yy;@">
                  <c:v>41640</c:v>
                </c:pt>
                <c:pt idx="85" formatCode="[$-409]mmmm\-yy;@">
                  <c:v>41671</c:v>
                </c:pt>
                <c:pt idx="86" formatCode="[$-409]mmmm\-yy;@">
                  <c:v>41699</c:v>
                </c:pt>
                <c:pt idx="87" formatCode="[$-409]mmmm\-yy;@">
                  <c:v>41730</c:v>
                </c:pt>
                <c:pt idx="88" formatCode="[$-409]mmmm\-yy;@">
                  <c:v>41760</c:v>
                </c:pt>
                <c:pt idx="89" formatCode="[$-409]mmmm\-yy;@">
                  <c:v>41791</c:v>
                </c:pt>
                <c:pt idx="90" formatCode="[$-409]mmmm\-yy;@">
                  <c:v>41821</c:v>
                </c:pt>
                <c:pt idx="91" formatCode="[$-409]mmmm\-yy;@">
                  <c:v>41852</c:v>
                </c:pt>
                <c:pt idx="92" formatCode="[$-409]mmmm\-yy;@">
                  <c:v>41883</c:v>
                </c:pt>
                <c:pt idx="93" formatCode="[$-409]mmmm\-yy;@">
                  <c:v>41913</c:v>
                </c:pt>
                <c:pt idx="94" formatCode="[$-409]mmmm\-yy;@">
                  <c:v>41944</c:v>
                </c:pt>
                <c:pt idx="95" formatCode="[$-409]mmmm\-yy;@">
                  <c:v>41974</c:v>
                </c:pt>
                <c:pt idx="96" formatCode="[$-409]mmmm\-yy;@">
                  <c:v>42005</c:v>
                </c:pt>
                <c:pt idx="97" formatCode="[$-409]mmmm\-yy;@">
                  <c:v>42036</c:v>
                </c:pt>
                <c:pt idx="98" formatCode="[$-409]mmmm\-yy;@">
                  <c:v>42064</c:v>
                </c:pt>
                <c:pt idx="99" formatCode="[$-409]mmmm\-yy;@">
                  <c:v>42095</c:v>
                </c:pt>
                <c:pt idx="100" formatCode="[$-409]mmmm\-yy;@">
                  <c:v>42125</c:v>
                </c:pt>
                <c:pt idx="101" formatCode="[$-409]mmmm\-yy;@">
                  <c:v>42156</c:v>
                </c:pt>
                <c:pt idx="102" formatCode="[$-409]mmmm\-yy;@">
                  <c:v>42186</c:v>
                </c:pt>
                <c:pt idx="103" formatCode="[$-409]mmmm\-yy;@">
                  <c:v>42217</c:v>
                </c:pt>
                <c:pt idx="104" formatCode="[$-409]mmmm\-yy;@">
                  <c:v>42248</c:v>
                </c:pt>
                <c:pt idx="105" formatCode="[$-409]mmmm\-yy;@">
                  <c:v>42278</c:v>
                </c:pt>
                <c:pt idx="106" formatCode="[$-409]mmmm\-yy;@">
                  <c:v>42309</c:v>
                </c:pt>
                <c:pt idx="107" formatCode="[$-409]mmmm\-yy;@">
                  <c:v>42339</c:v>
                </c:pt>
                <c:pt idx="108" formatCode="[$-409]mmmm\-yy;@">
                  <c:v>42370</c:v>
                </c:pt>
                <c:pt idx="109" formatCode="[$-409]mmmm\-yy;@">
                  <c:v>42401</c:v>
                </c:pt>
                <c:pt idx="110" formatCode="[$-409]mmmm\-yy;@">
                  <c:v>42430</c:v>
                </c:pt>
                <c:pt idx="111" formatCode="[$-409]mmmm\-yy;@">
                  <c:v>42461</c:v>
                </c:pt>
                <c:pt idx="112" formatCode="[$-409]mmmm\-yy;@">
                  <c:v>42491</c:v>
                </c:pt>
                <c:pt idx="113" formatCode="[$-409]mmmm\-yy;@">
                  <c:v>42522</c:v>
                </c:pt>
                <c:pt idx="114" formatCode="[$-409]mmmm\-yy;@">
                  <c:v>42552</c:v>
                </c:pt>
                <c:pt idx="115" formatCode="[$-409]mmmm\-yy;@">
                  <c:v>42583</c:v>
                </c:pt>
                <c:pt idx="116" formatCode="[$-409]mmmm\-yy;@">
                  <c:v>42614</c:v>
                </c:pt>
                <c:pt idx="117" formatCode="[$-409]mmmm\-yy;@">
                  <c:v>42644</c:v>
                </c:pt>
                <c:pt idx="118" formatCode="[$-409]mmmm\-yy;@">
                  <c:v>42675</c:v>
                </c:pt>
                <c:pt idx="119" formatCode="[$-409]mmmm\-yy;@">
                  <c:v>42705</c:v>
                </c:pt>
              </c:numCache>
            </c:numRef>
          </c:cat>
          <c:val>
            <c:numRef>
              <c:f>Sheet1!$B$2:$B$121</c:f>
              <c:numCache>
                <c:formatCode>General</c:formatCode>
                <c:ptCount val="120"/>
                <c:pt idx="0">
                  <c:v>32.677419999999998</c:v>
                </c:pt>
                <c:pt idx="1">
                  <c:v>38.428570000000001</c:v>
                </c:pt>
                <c:pt idx="2">
                  <c:v>48.3</c:v>
                </c:pt>
                <c:pt idx="3">
                  <c:v>50.896549999999998</c:v>
                </c:pt>
                <c:pt idx="4">
                  <c:v>56.903225810000002</c:v>
                </c:pt>
                <c:pt idx="5">
                  <c:v>51.03846154</c:v>
                </c:pt>
                <c:pt idx="6">
                  <c:v>50.645161289999997</c:v>
                </c:pt>
                <c:pt idx="7">
                  <c:v>53.516129030000002</c:v>
                </c:pt>
                <c:pt idx="8">
                  <c:v>48.933333300000001</c:v>
                </c:pt>
                <c:pt idx="9">
                  <c:v>42.633333329999999</c:v>
                </c:pt>
                <c:pt idx="10">
                  <c:v>34.700000000000003</c:v>
                </c:pt>
                <c:pt idx="11">
                  <c:v>31.14285714</c:v>
                </c:pt>
                <c:pt idx="12">
                  <c:v>36.483870969999998</c:v>
                </c:pt>
                <c:pt idx="13">
                  <c:v>37.137931029999997</c:v>
                </c:pt>
                <c:pt idx="14">
                  <c:v>47.322580650000013</c:v>
                </c:pt>
                <c:pt idx="15">
                  <c:v>51.517241379999987</c:v>
                </c:pt>
                <c:pt idx="16">
                  <c:v>52.419354839999997</c:v>
                </c:pt>
                <c:pt idx="17">
                  <c:v>52.392857139999997</c:v>
                </c:pt>
                <c:pt idx="18">
                  <c:v>49.82758621</c:v>
                </c:pt>
                <c:pt idx="19">
                  <c:v>45.806461609999992</c:v>
                </c:pt>
                <c:pt idx="20">
                  <c:v>40.266666669999999</c:v>
                </c:pt>
                <c:pt idx="21">
                  <c:v>39.258046520000001</c:v>
                </c:pt>
                <c:pt idx="22">
                  <c:v>34.700000000000003</c:v>
                </c:pt>
                <c:pt idx="23">
                  <c:v>29.06666667</c:v>
                </c:pt>
                <c:pt idx="24">
                  <c:v>32.677419350000001</c:v>
                </c:pt>
                <c:pt idx="25">
                  <c:v>41.75</c:v>
                </c:pt>
                <c:pt idx="26">
                  <c:v>43.9</c:v>
                </c:pt>
                <c:pt idx="27">
                  <c:v>51.448275860000003</c:v>
                </c:pt>
                <c:pt idx="28">
                  <c:v>42.709677419999998</c:v>
                </c:pt>
                <c:pt idx="29">
                  <c:v>44</c:v>
                </c:pt>
                <c:pt idx="30">
                  <c:v>42.77419355</c:v>
                </c:pt>
                <c:pt idx="31">
                  <c:v>42.354838710000003</c:v>
                </c:pt>
                <c:pt idx="32">
                  <c:v>39.299999999999997</c:v>
                </c:pt>
                <c:pt idx="33">
                  <c:v>34.166666669999998</c:v>
                </c:pt>
                <c:pt idx="34">
                  <c:v>36.066666669999996</c:v>
                </c:pt>
                <c:pt idx="35">
                  <c:v>33.700000000000003</c:v>
                </c:pt>
                <c:pt idx="36">
                  <c:v>34.354838710000003</c:v>
                </c:pt>
                <c:pt idx="37">
                  <c:v>41</c:v>
                </c:pt>
                <c:pt idx="38">
                  <c:v>30</c:v>
                </c:pt>
                <c:pt idx="39">
                  <c:v>55.294117650000011</c:v>
                </c:pt>
                <c:pt idx="40">
                  <c:v>49.111111110000003</c:v>
                </c:pt>
                <c:pt idx="41">
                  <c:v>50.310344829999998</c:v>
                </c:pt>
                <c:pt idx="42">
                  <c:v>52</c:v>
                </c:pt>
                <c:pt idx="43">
                  <c:v>48.9</c:v>
                </c:pt>
                <c:pt idx="44">
                  <c:v>50.5</c:v>
                </c:pt>
                <c:pt idx="45">
                  <c:v>44.806451610000003</c:v>
                </c:pt>
                <c:pt idx="46">
                  <c:v>38.82758621</c:v>
                </c:pt>
                <c:pt idx="47">
                  <c:v>36.733333299999998</c:v>
                </c:pt>
                <c:pt idx="48">
                  <c:v>38.799999999999997</c:v>
                </c:pt>
                <c:pt idx="49">
                  <c:v>44.642857139999997</c:v>
                </c:pt>
                <c:pt idx="50">
                  <c:v>45.096774189999998</c:v>
                </c:pt>
                <c:pt idx="51">
                  <c:v>50.366666669999987</c:v>
                </c:pt>
                <c:pt idx="52">
                  <c:v>51.903225810000002</c:v>
                </c:pt>
                <c:pt idx="53">
                  <c:v>55.7</c:v>
                </c:pt>
                <c:pt idx="54">
                  <c:v>57.516129030000002</c:v>
                </c:pt>
                <c:pt idx="55">
                  <c:v>51.838709680000001</c:v>
                </c:pt>
                <c:pt idx="56">
                  <c:v>42.433333300000001</c:v>
                </c:pt>
                <c:pt idx="57">
                  <c:v>42.322580650000013</c:v>
                </c:pt>
                <c:pt idx="58">
                  <c:v>42.033333329999998</c:v>
                </c:pt>
                <c:pt idx="59">
                  <c:v>37.068965519999999</c:v>
                </c:pt>
                <c:pt idx="60">
                  <c:v>34.451612900000001</c:v>
                </c:pt>
                <c:pt idx="61">
                  <c:v>40.275862070000002</c:v>
                </c:pt>
                <c:pt idx="62">
                  <c:v>47.677419350000001</c:v>
                </c:pt>
                <c:pt idx="63">
                  <c:v>50.833333330000002</c:v>
                </c:pt>
                <c:pt idx="64">
                  <c:v>49.290322580000002</c:v>
                </c:pt>
                <c:pt idx="65">
                  <c:v>50.392857139999997</c:v>
                </c:pt>
                <c:pt idx="66">
                  <c:v>51.464285709999999</c:v>
                </c:pt>
                <c:pt idx="67">
                  <c:v>51.064516130000001</c:v>
                </c:pt>
                <c:pt idx="68">
                  <c:v>42.931034479999987</c:v>
                </c:pt>
                <c:pt idx="69">
                  <c:v>38.931034479999987</c:v>
                </c:pt>
                <c:pt idx="70">
                  <c:v>37.592592590000002</c:v>
                </c:pt>
                <c:pt idx="71">
                  <c:v>35.1</c:v>
                </c:pt>
                <c:pt idx="72">
                  <c:v>37.806451610000003</c:v>
                </c:pt>
                <c:pt idx="73">
                  <c:v>40.851851849999989</c:v>
                </c:pt>
                <c:pt idx="74">
                  <c:v>45.958333330000002</c:v>
                </c:pt>
                <c:pt idx="75">
                  <c:v>51.833333330000002</c:v>
                </c:pt>
                <c:pt idx="76">
                  <c:v>48.258064519999998</c:v>
                </c:pt>
                <c:pt idx="77">
                  <c:v>41.466666670000002</c:v>
                </c:pt>
                <c:pt idx="78">
                  <c:v>35.645161289999997</c:v>
                </c:pt>
                <c:pt idx="79">
                  <c:v>39.148148150000011</c:v>
                </c:pt>
                <c:pt idx="80">
                  <c:v>42.38461538</c:v>
                </c:pt>
                <c:pt idx="81">
                  <c:v>39.458387100000003</c:v>
                </c:pt>
                <c:pt idx="82">
                  <c:v>37.517241379999987</c:v>
                </c:pt>
                <c:pt idx="83">
                  <c:v>36.799999999999997</c:v>
                </c:pt>
                <c:pt idx="84">
                  <c:v>38.77419355</c:v>
                </c:pt>
                <c:pt idx="85">
                  <c:v>41.074074069999988</c:v>
                </c:pt>
                <c:pt idx="86">
                  <c:v>45.22580645</c:v>
                </c:pt>
                <c:pt idx="87">
                  <c:v>50.433333330000011</c:v>
                </c:pt>
                <c:pt idx="88">
                  <c:v>48.354838710000003</c:v>
                </c:pt>
                <c:pt idx="89">
                  <c:v>42.333333330000002</c:v>
                </c:pt>
                <c:pt idx="90">
                  <c:v>40.483870969999998</c:v>
                </c:pt>
                <c:pt idx="91">
                  <c:v>39.709677419999998</c:v>
                </c:pt>
                <c:pt idx="92">
                  <c:v>38.275862070000002</c:v>
                </c:pt>
                <c:pt idx="93">
                  <c:v>38.935483869999999</c:v>
                </c:pt>
                <c:pt idx="94">
                  <c:v>38.888888889999997</c:v>
                </c:pt>
                <c:pt idx="95">
                  <c:v>33.321428569999988</c:v>
                </c:pt>
                <c:pt idx="96">
                  <c:v>37.793103450000011</c:v>
                </c:pt>
                <c:pt idx="97">
                  <c:v>41.821428569999988</c:v>
                </c:pt>
                <c:pt idx="98">
                  <c:v>47.580645160000003</c:v>
                </c:pt>
                <c:pt idx="99">
                  <c:v>50.785714290000001</c:v>
                </c:pt>
                <c:pt idx="100">
                  <c:v>47.903225810000002</c:v>
                </c:pt>
                <c:pt idx="101">
                  <c:v>40.133333299999997</c:v>
                </c:pt>
                <c:pt idx="102">
                  <c:v>41.258064519999998</c:v>
                </c:pt>
                <c:pt idx="103">
                  <c:v>43.161290319999999</c:v>
                </c:pt>
                <c:pt idx="104">
                  <c:v>41.206896550000003</c:v>
                </c:pt>
                <c:pt idx="105">
                  <c:v>35.645161289999997</c:v>
                </c:pt>
                <c:pt idx="106">
                  <c:v>38.033333329999998</c:v>
                </c:pt>
                <c:pt idx="107">
                  <c:v>33.206896550000003</c:v>
                </c:pt>
                <c:pt idx="108">
                  <c:v>38.129032260000002</c:v>
                </c:pt>
                <c:pt idx="109">
                  <c:v>37.5</c:v>
                </c:pt>
                <c:pt idx="110">
                  <c:v>43.571428569999988</c:v>
                </c:pt>
                <c:pt idx="111">
                  <c:v>48.482758619999998</c:v>
                </c:pt>
                <c:pt idx="112">
                  <c:v>46.387096769999992</c:v>
                </c:pt>
                <c:pt idx="113">
                  <c:v>47</c:v>
                </c:pt>
                <c:pt idx="114">
                  <c:v>41.096774189999998</c:v>
                </c:pt>
                <c:pt idx="115">
                  <c:v>36.966666699999998</c:v>
                </c:pt>
                <c:pt idx="116">
                  <c:v>41.066666669999996</c:v>
                </c:pt>
                <c:pt idx="117">
                  <c:v>39.483870969999998</c:v>
                </c:pt>
                <c:pt idx="118">
                  <c:v>40.066666669999996</c:v>
                </c:pt>
                <c:pt idx="119">
                  <c:v>33.966666670000002</c:v>
                </c:pt>
              </c:numCache>
            </c:numRef>
          </c:val>
          <c:smooth val="0"/>
          <c:extLst xmlns:c16r2="http://schemas.microsoft.com/office/drawing/2015/06/chart">
            <c:ext xmlns:c16="http://schemas.microsoft.com/office/drawing/2014/chart" uri="{C3380CC4-5D6E-409C-BE32-E72D297353CC}">
              <c16:uniqueId val="{00000000-2C73-47CD-A7DA-EABF46C75EE2}"/>
            </c:ext>
          </c:extLst>
        </c:ser>
        <c:ser>
          <c:idx val="1"/>
          <c:order val="1"/>
          <c:tx>
            <c:strRef>
              <c:f>Sheet1!$C$1</c:f>
              <c:strCache>
                <c:ptCount val="1"/>
                <c:pt idx="0">
                  <c:v>TOR Average Ozone ( O₃)ppbv</c:v>
                </c:pt>
              </c:strCache>
            </c:strRef>
          </c:tx>
          <c:spPr>
            <a:ln w="28575" cap="rnd">
              <a:solidFill>
                <a:srgbClr val="E0AAA4"/>
              </a:solidFill>
              <a:round/>
            </a:ln>
            <a:effectLst/>
          </c:spPr>
          <c:marker>
            <c:symbol val="none"/>
          </c:marker>
          <c:cat>
            <c:numRef>
              <c:f>Sheet1!$A$2:$A$121</c:f>
              <c:numCache>
                <c:formatCode>mmm\-yy</c:formatCode>
                <c:ptCount val="120"/>
                <c:pt idx="0">
                  <c:v>39083</c:v>
                </c:pt>
                <c:pt idx="1">
                  <c:v>39114</c:v>
                </c:pt>
                <c:pt idx="2">
                  <c:v>39142</c:v>
                </c:pt>
                <c:pt idx="3">
                  <c:v>39173</c:v>
                </c:pt>
                <c:pt idx="4" formatCode="[$-409]mmmm\-yy;@">
                  <c:v>39203</c:v>
                </c:pt>
                <c:pt idx="5" formatCode="[$-409]mmmm\-yy;@">
                  <c:v>39234</c:v>
                </c:pt>
                <c:pt idx="6" formatCode="[$-409]mmmm\-yy;@">
                  <c:v>39264</c:v>
                </c:pt>
                <c:pt idx="7" formatCode="[$-409]mmmm\-yy;@">
                  <c:v>39295</c:v>
                </c:pt>
                <c:pt idx="8" formatCode="[$-409]mmmm\-yy;@">
                  <c:v>39326</c:v>
                </c:pt>
                <c:pt idx="9" formatCode="[$-409]mmmm\-yy;@">
                  <c:v>39356</c:v>
                </c:pt>
                <c:pt idx="10" formatCode="[$-409]mmmm\-yy;@">
                  <c:v>39387</c:v>
                </c:pt>
                <c:pt idx="11" formatCode="[$-409]mmmm\-yy;@">
                  <c:v>39417</c:v>
                </c:pt>
                <c:pt idx="12" formatCode="[$-409]mmmm\-yy;@">
                  <c:v>39448</c:v>
                </c:pt>
                <c:pt idx="13" formatCode="[$-409]mmmm\-yy;@">
                  <c:v>39479</c:v>
                </c:pt>
                <c:pt idx="14" formatCode="[$-409]mmmm\-yy;@">
                  <c:v>39508</c:v>
                </c:pt>
                <c:pt idx="15" formatCode="[$-409]mmmm\-yy;@">
                  <c:v>39539</c:v>
                </c:pt>
                <c:pt idx="16" formatCode="[$-409]mmmm\-yy;@">
                  <c:v>39569</c:v>
                </c:pt>
                <c:pt idx="17" formatCode="[$-409]mmmm\-yy;@">
                  <c:v>39600</c:v>
                </c:pt>
                <c:pt idx="18" formatCode="[$-409]mmmm\-yy;@">
                  <c:v>39630</c:v>
                </c:pt>
                <c:pt idx="19" formatCode="[$-409]mmmm\-yy;@">
                  <c:v>39661</c:v>
                </c:pt>
                <c:pt idx="20" formatCode="[$-409]mmmm\-yy;@">
                  <c:v>39692</c:v>
                </c:pt>
                <c:pt idx="21" formatCode="[$-409]mmmm\-yy;@">
                  <c:v>39722</c:v>
                </c:pt>
                <c:pt idx="22" formatCode="[$-409]mmmm\-yy;@">
                  <c:v>39753</c:v>
                </c:pt>
                <c:pt idx="23" formatCode="[$-409]mmmm\-yy;@">
                  <c:v>39783</c:v>
                </c:pt>
                <c:pt idx="24" formatCode="[$-409]mmmm\-yy;@">
                  <c:v>39814</c:v>
                </c:pt>
                <c:pt idx="25" formatCode="[$-409]mmmm\-yy;@">
                  <c:v>39845</c:v>
                </c:pt>
                <c:pt idx="26" formatCode="[$-409]mmmm\-yy;@">
                  <c:v>39873</c:v>
                </c:pt>
                <c:pt idx="27" formatCode="[$-409]mmmm\-yy;@">
                  <c:v>39904</c:v>
                </c:pt>
                <c:pt idx="28" formatCode="[$-409]mmmm\-yy;@">
                  <c:v>39934</c:v>
                </c:pt>
                <c:pt idx="29" formatCode="[$-409]mmmm\-yy;@">
                  <c:v>39965</c:v>
                </c:pt>
                <c:pt idx="30" formatCode="[$-409]mmmm\-yy;@">
                  <c:v>39995</c:v>
                </c:pt>
                <c:pt idx="31" formatCode="[$-409]mmmm\-yy;@">
                  <c:v>40026</c:v>
                </c:pt>
                <c:pt idx="32" formatCode="[$-409]mmmm\-yy;@">
                  <c:v>40057</c:v>
                </c:pt>
                <c:pt idx="33" formatCode="[$-409]mmmm\-yy;@">
                  <c:v>40087</c:v>
                </c:pt>
                <c:pt idx="34" formatCode="[$-409]mmmm\-yy;@">
                  <c:v>40118</c:v>
                </c:pt>
                <c:pt idx="35" formatCode="[$-409]mmmm\-yy;@">
                  <c:v>40148</c:v>
                </c:pt>
                <c:pt idx="36" formatCode="[$-409]mmmm\-yy;@">
                  <c:v>40179</c:v>
                </c:pt>
                <c:pt idx="37" formatCode="[$-409]mmmm\-yy;@">
                  <c:v>40210</c:v>
                </c:pt>
                <c:pt idx="38" formatCode="[$-409]mmmm\-yy;@">
                  <c:v>40238</c:v>
                </c:pt>
                <c:pt idx="39" formatCode="[$-409]mmmm\-yy;@">
                  <c:v>40269</c:v>
                </c:pt>
                <c:pt idx="40" formatCode="[$-409]mmmm\-yy;@">
                  <c:v>40299</c:v>
                </c:pt>
                <c:pt idx="41" formatCode="[$-409]mmmm\-yy;@">
                  <c:v>40330</c:v>
                </c:pt>
                <c:pt idx="42" formatCode="[$-409]mmmm\-yy;@">
                  <c:v>40360</c:v>
                </c:pt>
                <c:pt idx="43" formatCode="[$-409]mmmm\-yy;@">
                  <c:v>40391</c:v>
                </c:pt>
                <c:pt idx="44" formatCode="[$-409]mmmm\-yy;@">
                  <c:v>40422</c:v>
                </c:pt>
                <c:pt idx="45" formatCode="[$-409]mmmm\-yy;@">
                  <c:v>40452</c:v>
                </c:pt>
                <c:pt idx="46" formatCode="[$-409]mmmm\-yy;@">
                  <c:v>40483</c:v>
                </c:pt>
                <c:pt idx="47" formatCode="[$-409]mmmm\-yy;@">
                  <c:v>40513</c:v>
                </c:pt>
                <c:pt idx="48" formatCode="[$-409]mmmm\-yy;@">
                  <c:v>40544</c:v>
                </c:pt>
                <c:pt idx="49" formatCode="[$-409]mmmm\-yy;@">
                  <c:v>40575</c:v>
                </c:pt>
                <c:pt idx="50" formatCode="[$-409]mmmm\-yy;@">
                  <c:v>40603</c:v>
                </c:pt>
                <c:pt idx="51" formatCode="[$-409]mmmm\-yy;@">
                  <c:v>40634</c:v>
                </c:pt>
                <c:pt idx="52" formatCode="[$-409]mmmm\-yy;@">
                  <c:v>40664</c:v>
                </c:pt>
                <c:pt idx="53" formatCode="[$-409]mmmm\-yy;@">
                  <c:v>40695</c:v>
                </c:pt>
                <c:pt idx="54" formatCode="[$-409]mmmm\-yy;@">
                  <c:v>40725</c:v>
                </c:pt>
                <c:pt idx="55" formatCode="[$-409]mmmm\-yy;@">
                  <c:v>40756</c:v>
                </c:pt>
                <c:pt idx="56" formatCode="[$-409]mmmm\-yy;@">
                  <c:v>40787</c:v>
                </c:pt>
                <c:pt idx="57" formatCode="[$-409]mmmm\-yy;@">
                  <c:v>40817</c:v>
                </c:pt>
                <c:pt idx="58" formatCode="[$-409]mmmm\-yy;@">
                  <c:v>40848</c:v>
                </c:pt>
                <c:pt idx="59" formatCode="[$-409]mmmm\-yy;@">
                  <c:v>40878</c:v>
                </c:pt>
                <c:pt idx="60" formatCode="[$-409]mmmm\-yy;@">
                  <c:v>40909</c:v>
                </c:pt>
                <c:pt idx="61" formatCode="[$-409]mmmm\-yy;@">
                  <c:v>40940</c:v>
                </c:pt>
                <c:pt idx="62" formatCode="[$-409]mmmm\-yy;@">
                  <c:v>40969</c:v>
                </c:pt>
                <c:pt idx="63" formatCode="[$-409]mmmm\-yy;@">
                  <c:v>41000</c:v>
                </c:pt>
                <c:pt idx="64" formatCode="[$-409]mmmm\-yy;@">
                  <c:v>41030</c:v>
                </c:pt>
                <c:pt idx="65" formatCode="[$-409]mmmm\-yy;@">
                  <c:v>41061</c:v>
                </c:pt>
                <c:pt idx="66" formatCode="[$-409]mmmm\-yy;@">
                  <c:v>41091</c:v>
                </c:pt>
                <c:pt idx="67" formatCode="[$-409]mmmm\-yy;@">
                  <c:v>41122</c:v>
                </c:pt>
                <c:pt idx="68" formatCode="[$-409]mmmm\-yy;@">
                  <c:v>41153</c:v>
                </c:pt>
                <c:pt idx="69" formatCode="[$-409]mmmm\-yy;@">
                  <c:v>41183</c:v>
                </c:pt>
                <c:pt idx="70" formatCode="[$-409]mmmm\-yy;@">
                  <c:v>41214</c:v>
                </c:pt>
                <c:pt idx="71" formatCode="[$-409]mmmm\-yy;@">
                  <c:v>41244</c:v>
                </c:pt>
                <c:pt idx="72" formatCode="[$-409]mmmm\-yy;@">
                  <c:v>41275</c:v>
                </c:pt>
                <c:pt idx="73" formatCode="[$-409]mmmm\-yy;@">
                  <c:v>41306</c:v>
                </c:pt>
                <c:pt idx="74" formatCode="[$-409]mmmm\-yy;@">
                  <c:v>41334</c:v>
                </c:pt>
                <c:pt idx="75" formatCode="[$-409]mmmm\-yy;@">
                  <c:v>41365</c:v>
                </c:pt>
                <c:pt idx="76" formatCode="[$-409]mmmm\-yy;@">
                  <c:v>41395</c:v>
                </c:pt>
                <c:pt idx="77" formatCode="[$-409]mmmm\-yy;@">
                  <c:v>41426</c:v>
                </c:pt>
                <c:pt idx="78" formatCode="[$-409]mmmm\-yy;@">
                  <c:v>41456</c:v>
                </c:pt>
                <c:pt idx="79" formatCode="[$-409]mmmm\-yy;@">
                  <c:v>41487</c:v>
                </c:pt>
                <c:pt idx="80" formatCode="[$-409]mmmm\-yy;@">
                  <c:v>41518</c:v>
                </c:pt>
                <c:pt idx="81" formatCode="[$-409]mmmm\-yy;@">
                  <c:v>41548</c:v>
                </c:pt>
                <c:pt idx="82" formatCode="[$-409]mmmm\-yy;@">
                  <c:v>41579</c:v>
                </c:pt>
                <c:pt idx="83" formatCode="[$-409]mmmm\-yy;@">
                  <c:v>41609</c:v>
                </c:pt>
                <c:pt idx="84" formatCode="[$-409]mmmm\-yy;@">
                  <c:v>41640</c:v>
                </c:pt>
                <c:pt idx="85" formatCode="[$-409]mmmm\-yy;@">
                  <c:v>41671</c:v>
                </c:pt>
                <c:pt idx="86" formatCode="[$-409]mmmm\-yy;@">
                  <c:v>41699</c:v>
                </c:pt>
                <c:pt idx="87" formatCode="[$-409]mmmm\-yy;@">
                  <c:v>41730</c:v>
                </c:pt>
                <c:pt idx="88" formatCode="[$-409]mmmm\-yy;@">
                  <c:v>41760</c:v>
                </c:pt>
                <c:pt idx="89" formatCode="[$-409]mmmm\-yy;@">
                  <c:v>41791</c:v>
                </c:pt>
                <c:pt idx="90" formatCode="[$-409]mmmm\-yy;@">
                  <c:v>41821</c:v>
                </c:pt>
                <c:pt idx="91" formatCode="[$-409]mmmm\-yy;@">
                  <c:v>41852</c:v>
                </c:pt>
                <c:pt idx="92" formatCode="[$-409]mmmm\-yy;@">
                  <c:v>41883</c:v>
                </c:pt>
                <c:pt idx="93" formatCode="[$-409]mmmm\-yy;@">
                  <c:v>41913</c:v>
                </c:pt>
                <c:pt idx="94" formatCode="[$-409]mmmm\-yy;@">
                  <c:v>41944</c:v>
                </c:pt>
                <c:pt idx="95" formatCode="[$-409]mmmm\-yy;@">
                  <c:v>41974</c:v>
                </c:pt>
                <c:pt idx="96" formatCode="[$-409]mmmm\-yy;@">
                  <c:v>42005</c:v>
                </c:pt>
                <c:pt idx="97" formatCode="[$-409]mmmm\-yy;@">
                  <c:v>42036</c:v>
                </c:pt>
                <c:pt idx="98" formatCode="[$-409]mmmm\-yy;@">
                  <c:v>42064</c:v>
                </c:pt>
                <c:pt idx="99" formatCode="[$-409]mmmm\-yy;@">
                  <c:v>42095</c:v>
                </c:pt>
                <c:pt idx="100" formatCode="[$-409]mmmm\-yy;@">
                  <c:v>42125</c:v>
                </c:pt>
                <c:pt idx="101" formatCode="[$-409]mmmm\-yy;@">
                  <c:v>42156</c:v>
                </c:pt>
                <c:pt idx="102" formatCode="[$-409]mmmm\-yy;@">
                  <c:v>42186</c:v>
                </c:pt>
                <c:pt idx="103" formatCode="[$-409]mmmm\-yy;@">
                  <c:v>42217</c:v>
                </c:pt>
                <c:pt idx="104" formatCode="[$-409]mmmm\-yy;@">
                  <c:v>42248</c:v>
                </c:pt>
                <c:pt idx="105" formatCode="[$-409]mmmm\-yy;@">
                  <c:v>42278</c:v>
                </c:pt>
                <c:pt idx="106" formatCode="[$-409]mmmm\-yy;@">
                  <c:v>42309</c:v>
                </c:pt>
                <c:pt idx="107" formatCode="[$-409]mmmm\-yy;@">
                  <c:v>42339</c:v>
                </c:pt>
                <c:pt idx="108" formatCode="[$-409]mmmm\-yy;@">
                  <c:v>42370</c:v>
                </c:pt>
                <c:pt idx="109" formatCode="[$-409]mmmm\-yy;@">
                  <c:v>42401</c:v>
                </c:pt>
                <c:pt idx="110" formatCode="[$-409]mmmm\-yy;@">
                  <c:v>42430</c:v>
                </c:pt>
                <c:pt idx="111" formatCode="[$-409]mmmm\-yy;@">
                  <c:v>42461</c:v>
                </c:pt>
                <c:pt idx="112" formatCode="[$-409]mmmm\-yy;@">
                  <c:v>42491</c:v>
                </c:pt>
                <c:pt idx="113" formatCode="[$-409]mmmm\-yy;@">
                  <c:v>42522</c:v>
                </c:pt>
                <c:pt idx="114" formatCode="[$-409]mmmm\-yy;@">
                  <c:v>42552</c:v>
                </c:pt>
                <c:pt idx="115" formatCode="[$-409]mmmm\-yy;@">
                  <c:v>42583</c:v>
                </c:pt>
                <c:pt idx="116" formatCode="[$-409]mmmm\-yy;@">
                  <c:v>42614</c:v>
                </c:pt>
                <c:pt idx="117" formatCode="[$-409]mmmm\-yy;@">
                  <c:v>42644</c:v>
                </c:pt>
                <c:pt idx="118" formatCode="[$-409]mmmm\-yy;@">
                  <c:v>42675</c:v>
                </c:pt>
                <c:pt idx="119" formatCode="[$-409]mmmm\-yy;@">
                  <c:v>42705</c:v>
                </c:pt>
              </c:numCache>
            </c:numRef>
          </c:cat>
          <c:val>
            <c:numRef>
              <c:f>Sheet1!$C$2:$C$121</c:f>
              <c:numCache>
                <c:formatCode>General</c:formatCode>
                <c:ptCount val="120"/>
                <c:pt idx="0">
                  <c:v>38.002940000000002</c:v>
                </c:pt>
                <c:pt idx="1">
                  <c:v>47.720700000000001</c:v>
                </c:pt>
                <c:pt idx="2">
                  <c:v>39.969360000000002</c:v>
                </c:pt>
                <c:pt idx="3">
                  <c:v>71.744569999999996</c:v>
                </c:pt>
                <c:pt idx="4">
                  <c:v>64.881379999999979</c:v>
                </c:pt>
                <c:pt idx="5">
                  <c:v>66.490080000000006</c:v>
                </c:pt>
                <c:pt idx="6">
                  <c:v>65.319990000000004</c:v>
                </c:pt>
                <c:pt idx="7">
                  <c:v>65.928319999999999</c:v>
                </c:pt>
                <c:pt idx="8">
                  <c:v>56.440959999999997</c:v>
                </c:pt>
                <c:pt idx="9">
                  <c:v>45.550989999999999</c:v>
                </c:pt>
                <c:pt idx="10">
                  <c:v>45.335260000000012</c:v>
                </c:pt>
                <c:pt idx="11">
                  <c:v>38.501559999999998</c:v>
                </c:pt>
                <c:pt idx="12">
                  <c:v>44.522680000000001</c:v>
                </c:pt>
                <c:pt idx="13">
                  <c:v>34.268000000000001</c:v>
                </c:pt>
                <c:pt idx="14">
                  <c:v>43.844569999999997</c:v>
                </c:pt>
                <c:pt idx="15">
                  <c:v>54.710329999999999</c:v>
                </c:pt>
                <c:pt idx="16">
                  <c:v>64.950879999999998</c:v>
                </c:pt>
                <c:pt idx="17">
                  <c:v>68.46378</c:v>
                </c:pt>
                <c:pt idx="18">
                  <c:v>68.241990000000001</c:v>
                </c:pt>
                <c:pt idx="19">
                  <c:v>65.889290000000003</c:v>
                </c:pt>
                <c:pt idx="20">
                  <c:v>51.965420000000002</c:v>
                </c:pt>
                <c:pt idx="21">
                  <c:v>50.662909999999997</c:v>
                </c:pt>
                <c:pt idx="22">
                  <c:v>43.343380000000003</c:v>
                </c:pt>
                <c:pt idx="23">
                  <c:v>51.466149999999999</c:v>
                </c:pt>
                <c:pt idx="24">
                  <c:v>39.369439999999997</c:v>
                </c:pt>
                <c:pt idx="25">
                  <c:v>51.119430000000001</c:v>
                </c:pt>
                <c:pt idx="26">
                  <c:v>49.018929999999997</c:v>
                </c:pt>
                <c:pt idx="27">
                  <c:v>55.622149999999998</c:v>
                </c:pt>
                <c:pt idx="28">
                  <c:v>59.048665</c:v>
                </c:pt>
                <c:pt idx="29">
                  <c:v>66.363140000000001</c:v>
                </c:pt>
                <c:pt idx="30">
                  <c:v>61.605269999999997</c:v>
                </c:pt>
                <c:pt idx="31">
                  <c:v>65.367570000000001</c:v>
                </c:pt>
                <c:pt idx="32">
                  <c:v>55.956679999999999</c:v>
                </c:pt>
                <c:pt idx="33">
                  <c:v>43.95765999999999</c:v>
                </c:pt>
                <c:pt idx="34">
                  <c:v>45.411990000000003</c:v>
                </c:pt>
                <c:pt idx="35">
                  <c:v>45.149520000000003</c:v>
                </c:pt>
                <c:pt idx="36">
                  <c:v>51.655120000000011</c:v>
                </c:pt>
                <c:pt idx="37">
                  <c:v>45.351269999999992</c:v>
                </c:pt>
                <c:pt idx="38">
                  <c:v>64.556030000000007</c:v>
                </c:pt>
                <c:pt idx="39">
                  <c:v>49.036790000000003</c:v>
                </c:pt>
                <c:pt idx="40">
                  <c:v>56.873939999999997</c:v>
                </c:pt>
                <c:pt idx="41">
                  <c:v>63.034149999999997</c:v>
                </c:pt>
                <c:pt idx="42">
                  <c:v>69.823409999999981</c:v>
                </c:pt>
                <c:pt idx="43">
                  <c:v>69.070459999999983</c:v>
                </c:pt>
                <c:pt idx="44">
                  <c:v>55.382350000000002</c:v>
                </c:pt>
                <c:pt idx="45">
                  <c:v>48.162860000000002</c:v>
                </c:pt>
                <c:pt idx="46">
                  <c:v>44.202770000000001</c:v>
                </c:pt>
                <c:pt idx="47">
                  <c:v>58.11215</c:v>
                </c:pt>
                <c:pt idx="48">
                  <c:v>49.791350000000001</c:v>
                </c:pt>
                <c:pt idx="49">
                  <c:v>44.214260000000003</c:v>
                </c:pt>
                <c:pt idx="50">
                  <c:v>52.045850000000002</c:v>
                </c:pt>
                <c:pt idx="51">
                  <c:v>56.329949999999997</c:v>
                </c:pt>
                <c:pt idx="52">
                  <c:v>65.12424</c:v>
                </c:pt>
                <c:pt idx="53">
                  <c:v>68.263869999999997</c:v>
                </c:pt>
                <c:pt idx="54">
                  <c:v>67.8399</c:v>
                </c:pt>
                <c:pt idx="55">
                  <c:v>71.088489999999979</c:v>
                </c:pt>
                <c:pt idx="56">
                  <c:v>64.504850000000005</c:v>
                </c:pt>
                <c:pt idx="57">
                  <c:v>52.511889999999987</c:v>
                </c:pt>
                <c:pt idx="58">
                  <c:v>41.733560000000011</c:v>
                </c:pt>
                <c:pt idx="59">
                  <c:v>41.148969999999998</c:v>
                </c:pt>
                <c:pt idx="60">
                  <c:v>41.515650000000001</c:v>
                </c:pt>
                <c:pt idx="61">
                  <c:v>37.689660000000003</c:v>
                </c:pt>
                <c:pt idx="62">
                  <c:v>41.233229999999999</c:v>
                </c:pt>
                <c:pt idx="63">
                  <c:v>53.53566</c:v>
                </c:pt>
                <c:pt idx="64">
                  <c:v>68.047709999999995</c:v>
                </c:pt>
                <c:pt idx="65">
                  <c:v>69.028639999999982</c:v>
                </c:pt>
                <c:pt idx="66">
                  <c:v>69.853530000000006</c:v>
                </c:pt>
                <c:pt idx="67">
                  <c:v>67.616820000000004</c:v>
                </c:pt>
                <c:pt idx="68">
                  <c:v>56.902940000000001</c:v>
                </c:pt>
                <c:pt idx="69">
                  <c:v>49.60192</c:v>
                </c:pt>
                <c:pt idx="70">
                  <c:v>44.870049999999999</c:v>
                </c:pt>
                <c:pt idx="71">
                  <c:v>39.897869999999998</c:v>
                </c:pt>
                <c:pt idx="72">
                  <c:v>36.42559</c:v>
                </c:pt>
                <c:pt idx="73">
                  <c:v>38.470649999999999</c:v>
                </c:pt>
                <c:pt idx="74">
                  <c:v>74.271170000000012</c:v>
                </c:pt>
                <c:pt idx="75">
                  <c:v>49.188540000000003</c:v>
                </c:pt>
                <c:pt idx="76">
                  <c:v>52.234789999999997</c:v>
                </c:pt>
                <c:pt idx="77">
                  <c:v>67.760360000000006</c:v>
                </c:pt>
                <c:pt idx="78">
                  <c:v>65.621899999999982</c:v>
                </c:pt>
                <c:pt idx="79">
                  <c:v>58.629480000000001</c:v>
                </c:pt>
                <c:pt idx="80">
                  <c:v>66.390469999999993</c:v>
                </c:pt>
                <c:pt idx="81">
                  <c:v>55.09657</c:v>
                </c:pt>
                <c:pt idx="82">
                  <c:v>43.355580000000003</c:v>
                </c:pt>
                <c:pt idx="83">
                  <c:v>47.576420000000013</c:v>
                </c:pt>
                <c:pt idx="84">
                  <c:v>51.068080000000002</c:v>
                </c:pt>
                <c:pt idx="85">
                  <c:v>47.963470000000001</c:v>
                </c:pt>
                <c:pt idx="86">
                  <c:v>50.913600000000002</c:v>
                </c:pt>
                <c:pt idx="87">
                  <c:v>54.818740000000012</c:v>
                </c:pt>
                <c:pt idx="88">
                  <c:v>58.733550000000001</c:v>
                </c:pt>
                <c:pt idx="89">
                  <c:v>67.317490000000006</c:v>
                </c:pt>
                <c:pt idx="90">
                  <c:v>67.352260000000001</c:v>
                </c:pt>
                <c:pt idx="91">
                  <c:v>62.726669999999999</c:v>
                </c:pt>
                <c:pt idx="92">
                  <c:v>58.029069999999997</c:v>
                </c:pt>
                <c:pt idx="93">
                  <c:v>50.886360000000003</c:v>
                </c:pt>
                <c:pt idx="94">
                  <c:v>49.314269999999993</c:v>
                </c:pt>
                <c:pt idx="95">
                  <c:v>42.253040000000013</c:v>
                </c:pt>
                <c:pt idx="96">
                  <c:v>54.730540000000012</c:v>
                </c:pt>
                <c:pt idx="97">
                  <c:v>56.946129999999997</c:v>
                </c:pt>
                <c:pt idx="98">
                  <c:v>45.21434</c:v>
                </c:pt>
                <c:pt idx="99">
                  <c:v>55.58473</c:v>
                </c:pt>
                <c:pt idx="100">
                  <c:v>59.328020000000002</c:v>
                </c:pt>
                <c:pt idx="101">
                  <c:v>68.165039999999976</c:v>
                </c:pt>
                <c:pt idx="102">
                  <c:v>66.500069999999994</c:v>
                </c:pt>
                <c:pt idx="103">
                  <c:v>68.954819999999998</c:v>
                </c:pt>
                <c:pt idx="104">
                  <c:v>59.750309999999999</c:v>
                </c:pt>
                <c:pt idx="105">
                  <c:v>56.234660000000012</c:v>
                </c:pt>
                <c:pt idx="106">
                  <c:v>44.579050000000002</c:v>
                </c:pt>
                <c:pt idx="107">
                  <c:v>43.192100000000003</c:v>
                </c:pt>
                <c:pt idx="108">
                  <c:v>49.580300000000001</c:v>
                </c:pt>
                <c:pt idx="109">
                  <c:v>46.785299999999999</c:v>
                </c:pt>
                <c:pt idx="110">
                  <c:v>48.416060000000002</c:v>
                </c:pt>
                <c:pt idx="111">
                  <c:v>61.928089999999997</c:v>
                </c:pt>
                <c:pt idx="112">
                  <c:v>61.515610000000002</c:v>
                </c:pt>
                <c:pt idx="113">
                  <c:v>72.950760000000002</c:v>
                </c:pt>
                <c:pt idx="114">
                  <c:v>65.560149999999993</c:v>
                </c:pt>
                <c:pt idx="115">
                  <c:v>62.498940000000012</c:v>
                </c:pt>
                <c:pt idx="116">
                  <c:v>56.318019999999997</c:v>
                </c:pt>
                <c:pt idx="117">
                  <c:v>53.653530000000003</c:v>
                </c:pt>
                <c:pt idx="118">
                  <c:v>44.878360000000001</c:v>
                </c:pt>
                <c:pt idx="119">
                  <c:v>49.81456</c:v>
                </c:pt>
              </c:numCache>
            </c:numRef>
          </c:val>
          <c:smooth val="0"/>
          <c:extLst xmlns:c16r2="http://schemas.microsoft.com/office/drawing/2015/06/chart">
            <c:ext xmlns:c16="http://schemas.microsoft.com/office/drawing/2014/chart" uri="{C3380CC4-5D6E-409C-BE32-E72D297353CC}">
              <c16:uniqueId val="{00000001-2C73-47CD-A7DA-EABF46C75EE2}"/>
            </c:ext>
          </c:extLst>
        </c:ser>
        <c:dLbls>
          <c:showLegendKey val="0"/>
          <c:showVal val="0"/>
          <c:showCatName val="0"/>
          <c:showSerName val="0"/>
          <c:showPercent val="0"/>
          <c:showBubbleSize val="0"/>
        </c:dLbls>
        <c:smooth val="0"/>
        <c:axId val="222286056"/>
        <c:axId val="222286448"/>
      </c:lineChart>
      <c:dateAx>
        <c:axId val="22228605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Garamond" charset="0"/>
                <a:ea typeface="Garamond" charset="0"/>
                <a:cs typeface="Garamond" charset="0"/>
              </a:defRPr>
            </a:pPr>
            <a:endParaRPr lang="en-US"/>
          </a:p>
        </c:txPr>
        <c:crossAx val="222286448"/>
        <c:crosses val="autoZero"/>
        <c:auto val="1"/>
        <c:lblOffset val="100"/>
        <c:baseTimeUnit val="months"/>
      </c:dateAx>
      <c:valAx>
        <c:axId val="222286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200" b="0" i="0" u="none" strike="noStrike" kern="1200" baseline="0">
                    <a:solidFill>
                      <a:schemeClr val="tx1"/>
                    </a:solidFill>
                    <a:latin typeface="Garamond" charset="0"/>
                    <a:ea typeface="Garamond" charset="0"/>
                    <a:cs typeface="Garamond" charset="0"/>
                  </a:defRPr>
                </a:pPr>
                <a:r>
                  <a:rPr lang="en-US" sz="1200" dirty="0"/>
                  <a:t> O</a:t>
                </a:r>
                <a:r>
                  <a:rPr lang="en-US" sz="1200" baseline="-25000" dirty="0"/>
                  <a:t>3</a:t>
                </a:r>
                <a:r>
                  <a:rPr lang="en-US" sz="1200" dirty="0"/>
                  <a:t> ppbv</a:t>
                </a:r>
              </a:p>
            </c:rich>
          </c:tx>
          <c:layout>
            <c:manualLayout>
              <c:xMode val="edge"/>
              <c:yMode val="edge"/>
              <c:x val="4.4214624331662903E-3"/>
              <c:y val="0.42098527400318703"/>
            </c:manualLayout>
          </c:layout>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solidFill>
                  <a:latin typeface="Garamond" charset="0"/>
                  <a:ea typeface="Garamond" charset="0"/>
                  <a:cs typeface="Garamond"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Garamond" charset="0"/>
                <a:ea typeface="Garamond" charset="0"/>
                <a:cs typeface="Garamond" charset="0"/>
              </a:defRPr>
            </a:pPr>
            <a:endParaRPr lang="en-US"/>
          </a:p>
        </c:txPr>
        <c:crossAx val="2222860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Garamond" charset="0"/>
                <a:ea typeface="Garamond" charset="0"/>
                <a:cs typeface="Garamond"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Garamond" charset="0"/>
                <a:ea typeface="Garamond" charset="0"/>
                <a:cs typeface="Garamond" charset="0"/>
              </a:defRPr>
            </a:pPr>
            <a:endParaRPr lang="en-US"/>
          </a:p>
        </c:txPr>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aramond" charset="0"/>
              <a:ea typeface="Garamond" charset="0"/>
              <a:cs typeface="Garamond" charset="0"/>
            </a:defRPr>
          </a:pPr>
          <a:endParaRPr lang="en-US"/>
        </a:p>
      </c:txPr>
    </c:legend>
    <c:plotVisOnly val="1"/>
    <c:dispBlanksAs val="gap"/>
    <c:showDLblsOverMax val="0"/>
  </c:chart>
  <c:spPr>
    <a:noFill/>
    <a:ln>
      <a:noFill/>
    </a:ln>
    <a:effectLst/>
  </c:spPr>
  <c:txPr>
    <a:bodyPr/>
    <a:lstStyle/>
    <a:p>
      <a:pPr>
        <a:defRPr>
          <a:solidFill>
            <a:schemeClr val="tx1"/>
          </a:solidFill>
          <a:latin typeface="Garamond" charset="0"/>
          <a:ea typeface="Garamond" charset="0"/>
          <a:cs typeface="Garamond"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Garamond" charset="0"/>
                <a:ea typeface="Garamond" charset="0"/>
                <a:cs typeface="Garamond" charset="0"/>
              </a:defRPr>
            </a:pPr>
            <a:r>
              <a:rPr lang="en-US" sz="2000" dirty="0"/>
              <a:t>MERRA-2 AOD Visibility Correlation </a:t>
            </a:r>
          </a:p>
        </c:rich>
      </c:tx>
      <c:layout>
        <c:manualLayout>
          <c:xMode val="edge"/>
          <c:yMode val="edge"/>
          <c:x val="0.133700386828976"/>
          <c:y val="2.16816629469647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aramond" charset="0"/>
              <a:ea typeface="Garamond" charset="0"/>
              <a:cs typeface="Garamond" charset="0"/>
            </a:defRPr>
          </a:pPr>
          <a:endParaRPr lang="en-US"/>
        </a:p>
      </c:txPr>
    </c:title>
    <c:autoTitleDeleted val="0"/>
    <c:plotArea>
      <c:layout>
        <c:manualLayout>
          <c:layoutTarget val="inner"/>
          <c:xMode val="edge"/>
          <c:yMode val="edge"/>
          <c:x val="0.13259492563429601"/>
          <c:y val="0.17171296296296301"/>
          <c:w val="0.81229396325459302"/>
          <c:h val="0.62271617089530495"/>
        </c:manualLayout>
      </c:layout>
      <c:scatterChart>
        <c:scatterStyle val="lineMarker"/>
        <c:varyColors val="0"/>
        <c:ser>
          <c:idx val="0"/>
          <c:order val="0"/>
          <c:tx>
            <c:strRef>
              <c:f>Visibility!$D$1</c:f>
              <c:strCache>
                <c:ptCount val="1"/>
                <c:pt idx="0">
                  <c:v>MERRAvis</c:v>
                </c:pt>
              </c:strCache>
            </c:strRef>
          </c:tx>
          <c:spPr>
            <a:ln w="25400" cap="rnd">
              <a:noFill/>
              <a:round/>
            </a:ln>
            <a:effectLst/>
          </c:spPr>
          <c:marker>
            <c:symbol val="circle"/>
            <c:size val="5"/>
            <c:spPr>
              <a:solidFill>
                <a:schemeClr val="accent2"/>
              </a:solidFill>
              <a:ln w="9525">
                <a:solidFill>
                  <a:schemeClr val="accent2"/>
                </a:solidFill>
              </a:ln>
              <a:effectLst/>
            </c:spPr>
          </c:marker>
          <c:xVal>
            <c:numRef>
              <c:f>Visibility!$C$2:$C$122</c:f>
              <c:numCache>
                <c:formatCode>General</c:formatCode>
                <c:ptCount val="121"/>
                <c:pt idx="0">
                  <c:v>164.0846262</c:v>
                </c:pt>
                <c:pt idx="1">
                  <c:v>110.7962787</c:v>
                </c:pt>
                <c:pt idx="3">
                  <c:v>232.3344476</c:v>
                </c:pt>
                <c:pt idx="4">
                  <c:v>98.615863869999998</c:v>
                </c:pt>
                <c:pt idx="5">
                  <c:v>115.47763519999999</c:v>
                </c:pt>
                <c:pt idx="6">
                  <c:v>78.192600839999955</c:v>
                </c:pt>
                <c:pt idx="7">
                  <c:v>135.65656200000001</c:v>
                </c:pt>
                <c:pt idx="8">
                  <c:v>73.505340129999936</c:v>
                </c:pt>
                <c:pt idx="9">
                  <c:v>124.598185</c:v>
                </c:pt>
                <c:pt idx="10">
                  <c:v>138.2020397</c:v>
                </c:pt>
                <c:pt idx="11">
                  <c:v>112.5497079</c:v>
                </c:pt>
                <c:pt idx="12">
                  <c:v>100.8794633</c:v>
                </c:pt>
                <c:pt idx="13">
                  <c:v>85.43101283999998</c:v>
                </c:pt>
                <c:pt idx="14">
                  <c:v>104.095636</c:v>
                </c:pt>
                <c:pt idx="15">
                  <c:v>81.239657379999983</c:v>
                </c:pt>
                <c:pt idx="16">
                  <c:v>76.916903820000002</c:v>
                </c:pt>
                <c:pt idx="17">
                  <c:v>64.431396149999998</c:v>
                </c:pt>
                <c:pt idx="18">
                  <c:v>56.515146520000002</c:v>
                </c:pt>
                <c:pt idx="19">
                  <c:v>86.718508799999981</c:v>
                </c:pt>
                <c:pt idx="20">
                  <c:v>300.88169939999989</c:v>
                </c:pt>
                <c:pt idx="21">
                  <c:v>103.09543410000001</c:v>
                </c:pt>
                <c:pt idx="22">
                  <c:v>82.008951039999971</c:v>
                </c:pt>
                <c:pt idx="23">
                  <c:v>131.52934379999999</c:v>
                </c:pt>
                <c:pt idx="24">
                  <c:v>129.71490700000001</c:v>
                </c:pt>
                <c:pt idx="25">
                  <c:v>101.57387679999999</c:v>
                </c:pt>
                <c:pt idx="26">
                  <c:v>54.820230180000003</c:v>
                </c:pt>
                <c:pt idx="27">
                  <c:v>69.614664570000002</c:v>
                </c:pt>
                <c:pt idx="28">
                  <c:v>97.020106909999981</c:v>
                </c:pt>
                <c:pt idx="29">
                  <c:v>91.574279480000001</c:v>
                </c:pt>
                <c:pt idx="30">
                  <c:v>126.6896149</c:v>
                </c:pt>
                <c:pt idx="31">
                  <c:v>120.0735255</c:v>
                </c:pt>
                <c:pt idx="32">
                  <c:v>194.48665990000001</c:v>
                </c:pt>
                <c:pt idx="33">
                  <c:v>106.78497590000001</c:v>
                </c:pt>
                <c:pt idx="34">
                  <c:v>162.4865029</c:v>
                </c:pt>
                <c:pt idx="35">
                  <c:v>63.136912119999998</c:v>
                </c:pt>
                <c:pt idx="36">
                  <c:v>136.76958880000001</c:v>
                </c:pt>
                <c:pt idx="37">
                  <c:v>113.6942209</c:v>
                </c:pt>
                <c:pt idx="38">
                  <c:v>120.2227695</c:v>
                </c:pt>
                <c:pt idx="39">
                  <c:v>117.546318</c:v>
                </c:pt>
                <c:pt idx="40">
                  <c:v>69.988969440000005</c:v>
                </c:pt>
                <c:pt idx="41">
                  <c:v>46.358997389999999</c:v>
                </c:pt>
                <c:pt idx="42">
                  <c:v>97.881042389999976</c:v>
                </c:pt>
                <c:pt idx="43">
                  <c:v>73.23055549</c:v>
                </c:pt>
                <c:pt idx="44">
                  <c:v>56.943838630000002</c:v>
                </c:pt>
                <c:pt idx="45">
                  <c:v>92.388257159999952</c:v>
                </c:pt>
                <c:pt idx="46">
                  <c:v>103.60861970000001</c:v>
                </c:pt>
                <c:pt idx="47">
                  <c:v>68.228155860000001</c:v>
                </c:pt>
                <c:pt idx="48">
                  <c:v>100.7158111</c:v>
                </c:pt>
                <c:pt idx="49">
                  <c:v>70.634056659999999</c:v>
                </c:pt>
                <c:pt idx="50">
                  <c:v>226.22379190000001</c:v>
                </c:pt>
                <c:pt idx="51">
                  <c:v>141.96343529999999</c:v>
                </c:pt>
                <c:pt idx="52">
                  <c:v>60.600835410000002</c:v>
                </c:pt>
                <c:pt idx="53">
                  <c:v>25.864378160000001</c:v>
                </c:pt>
                <c:pt idx="54">
                  <c:v>84.659440739999951</c:v>
                </c:pt>
                <c:pt idx="55">
                  <c:v>86.914907490000004</c:v>
                </c:pt>
                <c:pt idx="56">
                  <c:v>84.923282650000004</c:v>
                </c:pt>
                <c:pt idx="57">
                  <c:v>57.688817399999998</c:v>
                </c:pt>
                <c:pt idx="58">
                  <c:v>51.713258199999999</c:v>
                </c:pt>
                <c:pt idx="59">
                  <c:v>129.23534380000001</c:v>
                </c:pt>
                <c:pt idx="60">
                  <c:v>34.22278841</c:v>
                </c:pt>
                <c:pt idx="61">
                  <c:v>47.611727369999997</c:v>
                </c:pt>
                <c:pt idx="62">
                  <c:v>79.133536399999954</c:v>
                </c:pt>
                <c:pt idx="63">
                  <c:v>67.091943499999999</c:v>
                </c:pt>
                <c:pt idx="64">
                  <c:v>137.2762194</c:v>
                </c:pt>
                <c:pt idx="65">
                  <c:v>62.688531650000002</c:v>
                </c:pt>
                <c:pt idx="66">
                  <c:v>66.966175519999979</c:v>
                </c:pt>
                <c:pt idx="67">
                  <c:v>58.503386229999997</c:v>
                </c:pt>
                <c:pt idx="68">
                  <c:v>41.540300879999997</c:v>
                </c:pt>
                <c:pt idx="69">
                  <c:v>68.097406649999996</c:v>
                </c:pt>
                <c:pt idx="70">
                  <c:v>81.564633360000002</c:v>
                </c:pt>
                <c:pt idx="71">
                  <c:v>68.575454620000002</c:v>
                </c:pt>
                <c:pt idx="72">
                  <c:v>76.221983120000004</c:v>
                </c:pt>
                <c:pt idx="73">
                  <c:v>85.482948109999953</c:v>
                </c:pt>
                <c:pt idx="74">
                  <c:v>131.26992329999999</c:v>
                </c:pt>
                <c:pt idx="75">
                  <c:v>62.468578610000002</c:v>
                </c:pt>
                <c:pt idx="76">
                  <c:v>100.9551987</c:v>
                </c:pt>
                <c:pt idx="77">
                  <c:v>83.22867669999998</c:v>
                </c:pt>
                <c:pt idx="78">
                  <c:v>77.658796819999949</c:v>
                </c:pt>
                <c:pt idx="79">
                  <c:v>41.467138830000003</c:v>
                </c:pt>
                <c:pt idx="80">
                  <c:v>55.978338989999997</c:v>
                </c:pt>
                <c:pt idx="81">
                  <c:v>35.258687139999999</c:v>
                </c:pt>
                <c:pt idx="82">
                  <c:v>82.362983979999981</c:v>
                </c:pt>
                <c:pt idx="83">
                  <c:v>94.301031280000004</c:v>
                </c:pt>
                <c:pt idx="84">
                  <c:v>111.01285249999999</c:v>
                </c:pt>
                <c:pt idx="85">
                  <c:v>100.9912466</c:v>
                </c:pt>
                <c:pt idx="86">
                  <c:v>78.916122540000003</c:v>
                </c:pt>
                <c:pt idx="87">
                  <c:v>223.38909709999999</c:v>
                </c:pt>
                <c:pt idx="88">
                  <c:v>106.42545250000001</c:v>
                </c:pt>
                <c:pt idx="89">
                  <c:v>312.57186849999999</c:v>
                </c:pt>
                <c:pt idx="90">
                  <c:v>299.06768199999999</c:v>
                </c:pt>
                <c:pt idx="92">
                  <c:v>179.81626449999999</c:v>
                </c:pt>
                <c:pt idx="93">
                  <c:v>85.090322799999981</c:v>
                </c:pt>
                <c:pt idx="94">
                  <c:v>138.14847330000001</c:v>
                </c:pt>
                <c:pt idx="95">
                  <c:v>106.3257658</c:v>
                </c:pt>
                <c:pt idx="96">
                  <c:v>137.48945079999999</c:v>
                </c:pt>
                <c:pt idx="97">
                  <c:v>103.86113539999999</c:v>
                </c:pt>
                <c:pt idx="98">
                  <c:v>75.217986479999993</c:v>
                </c:pt>
                <c:pt idx="99">
                  <c:v>164.54884290000001</c:v>
                </c:pt>
                <c:pt idx="100">
                  <c:v>104.3241383</c:v>
                </c:pt>
                <c:pt idx="101">
                  <c:v>203.65328880000001</c:v>
                </c:pt>
                <c:pt idx="102">
                  <c:v>177.79011180000001</c:v>
                </c:pt>
                <c:pt idx="103">
                  <c:v>105.594356</c:v>
                </c:pt>
                <c:pt idx="104">
                  <c:v>252.38853800000001</c:v>
                </c:pt>
                <c:pt idx="105">
                  <c:v>135.86666159999999</c:v>
                </c:pt>
                <c:pt idx="106">
                  <c:v>96.278275209999975</c:v>
                </c:pt>
                <c:pt idx="107">
                  <c:v>193.24092870000001</c:v>
                </c:pt>
                <c:pt idx="108">
                  <c:v>127.3781245</c:v>
                </c:pt>
                <c:pt idx="109">
                  <c:v>123.1260656</c:v>
                </c:pt>
                <c:pt idx="110">
                  <c:v>272.93358639999991</c:v>
                </c:pt>
                <c:pt idx="111">
                  <c:v>232.4369131</c:v>
                </c:pt>
                <c:pt idx="112">
                  <c:v>120.2376118</c:v>
                </c:pt>
                <c:pt idx="113">
                  <c:v>86.614203700000004</c:v>
                </c:pt>
                <c:pt idx="114">
                  <c:v>55.61342432</c:v>
                </c:pt>
                <c:pt idx="116">
                  <c:v>133.7994956</c:v>
                </c:pt>
                <c:pt idx="117">
                  <c:v>202.87950900000001</c:v>
                </c:pt>
                <c:pt idx="118">
                  <c:v>314.45693709999978</c:v>
                </c:pt>
              </c:numCache>
            </c:numRef>
          </c:xVal>
          <c:yVal>
            <c:numRef>
              <c:f>Visibility!$D$2:$D$122</c:f>
              <c:numCache>
                <c:formatCode>General</c:formatCode>
                <c:ptCount val="121"/>
                <c:pt idx="0">
                  <c:v>25.19461631774897</c:v>
                </c:pt>
                <c:pt idx="1">
                  <c:v>81.688549995422278</c:v>
                </c:pt>
                <c:pt idx="2">
                  <c:v>106.1567630767819</c:v>
                </c:pt>
                <c:pt idx="3">
                  <c:v>52.106257438659597</c:v>
                </c:pt>
                <c:pt idx="4">
                  <c:v>59.60608005523676</c:v>
                </c:pt>
                <c:pt idx="5">
                  <c:v>51.733998298645012</c:v>
                </c:pt>
                <c:pt idx="6">
                  <c:v>21.364909172058049</c:v>
                </c:pt>
                <c:pt idx="7">
                  <c:v>31.624893188476499</c:v>
                </c:pt>
                <c:pt idx="8">
                  <c:v>62.837471008300717</c:v>
                </c:pt>
                <c:pt idx="9">
                  <c:v>53.334412574768002</c:v>
                </c:pt>
                <c:pt idx="19">
                  <c:v>22.7835755348205</c:v>
                </c:pt>
                <c:pt idx="20">
                  <c:v>30.387382030487021</c:v>
                </c:pt>
                <c:pt idx="21">
                  <c:v>48.095151901245082</c:v>
                </c:pt>
                <c:pt idx="22">
                  <c:v>30.07847166061395</c:v>
                </c:pt>
                <c:pt idx="23">
                  <c:v>76.370940208434959</c:v>
                </c:pt>
                <c:pt idx="24">
                  <c:v>41.83942270278925</c:v>
                </c:pt>
                <c:pt idx="25">
                  <c:v>38.867960929870577</c:v>
                </c:pt>
                <c:pt idx="26">
                  <c:v>54.02858161926261</c:v>
                </c:pt>
                <c:pt idx="27">
                  <c:v>18.460803031921358</c:v>
                </c:pt>
                <c:pt idx="28">
                  <c:v>68.971750259399343</c:v>
                </c:pt>
                <c:pt idx="29">
                  <c:v>65.694777488708411</c:v>
                </c:pt>
                <c:pt idx="30">
                  <c:v>19.836959123611429</c:v>
                </c:pt>
                <c:pt idx="31">
                  <c:v>32.038464546203564</c:v>
                </c:pt>
                <c:pt idx="32">
                  <c:v>17.28026247024528</c:v>
                </c:pt>
                <c:pt idx="33">
                  <c:v>56.249351501464801</c:v>
                </c:pt>
                <c:pt idx="34">
                  <c:v>27.70051813125605</c:v>
                </c:pt>
                <c:pt idx="35">
                  <c:v>43.357851982116642</c:v>
                </c:pt>
                <c:pt idx="36">
                  <c:v>32.85429477691644</c:v>
                </c:pt>
                <c:pt idx="37">
                  <c:v>74.093202590942326</c:v>
                </c:pt>
                <c:pt idx="38">
                  <c:v>37.498021602630537</c:v>
                </c:pt>
                <c:pt idx="39">
                  <c:v>30.947330951690621</c:v>
                </c:pt>
                <c:pt idx="40">
                  <c:v>40.377199172973597</c:v>
                </c:pt>
                <c:pt idx="41">
                  <c:v>18.41003417968745</c:v>
                </c:pt>
                <c:pt idx="42">
                  <c:v>54.970198631286593</c:v>
                </c:pt>
                <c:pt idx="43">
                  <c:v>71.547804832458425</c:v>
                </c:pt>
                <c:pt idx="44">
                  <c:v>23.212242603301959</c:v>
                </c:pt>
                <c:pt idx="45">
                  <c:v>42.349905967712331</c:v>
                </c:pt>
                <c:pt idx="46">
                  <c:v>22.41844224929805</c:v>
                </c:pt>
                <c:pt idx="47">
                  <c:v>44.793805122375453</c:v>
                </c:pt>
                <c:pt idx="48">
                  <c:v>39.119474411010643</c:v>
                </c:pt>
                <c:pt idx="49">
                  <c:v>38.924631595611487</c:v>
                </c:pt>
                <c:pt idx="50">
                  <c:v>21.828105926513629</c:v>
                </c:pt>
                <c:pt idx="51">
                  <c:v>64.324825286865206</c:v>
                </c:pt>
                <c:pt idx="52">
                  <c:v>27.80417156219481</c:v>
                </c:pt>
                <c:pt idx="53">
                  <c:v>17.918832778930621</c:v>
                </c:pt>
                <c:pt idx="54">
                  <c:v>43.228643417358363</c:v>
                </c:pt>
                <c:pt idx="55">
                  <c:v>39.238357543945249</c:v>
                </c:pt>
                <c:pt idx="56">
                  <c:v>22.402263641357369</c:v>
                </c:pt>
                <c:pt idx="57">
                  <c:v>25.191377162933328</c:v>
                </c:pt>
                <c:pt idx="58">
                  <c:v>13.909109354019121</c:v>
                </c:pt>
                <c:pt idx="59">
                  <c:v>73.046581268310504</c:v>
                </c:pt>
                <c:pt idx="60">
                  <c:v>9.8169224262237105</c:v>
                </c:pt>
                <c:pt idx="61">
                  <c:v>10.51854801177976</c:v>
                </c:pt>
                <c:pt idx="62">
                  <c:v>34.056650161743093</c:v>
                </c:pt>
                <c:pt idx="63">
                  <c:v>23.464115619659371</c:v>
                </c:pt>
                <c:pt idx="64">
                  <c:v>62.350738525390582</c:v>
                </c:pt>
                <c:pt idx="65">
                  <c:v>28.164656639099071</c:v>
                </c:pt>
                <c:pt idx="66">
                  <c:v>44.073238372802699</c:v>
                </c:pt>
                <c:pt idx="67">
                  <c:v>40.942904472351003</c:v>
                </c:pt>
                <c:pt idx="68">
                  <c:v>24.721726894378619</c:v>
                </c:pt>
                <c:pt idx="69">
                  <c:v>22.879307270049999</c:v>
                </c:pt>
                <c:pt idx="70">
                  <c:v>42.429663658142061</c:v>
                </c:pt>
                <c:pt idx="71">
                  <c:v>37.299972534179652</c:v>
                </c:pt>
                <c:pt idx="72">
                  <c:v>12.41064834594725</c:v>
                </c:pt>
                <c:pt idx="73">
                  <c:v>25.360052108764599</c:v>
                </c:pt>
                <c:pt idx="74">
                  <c:v>70.068395614623896</c:v>
                </c:pt>
                <c:pt idx="75">
                  <c:v>53.399946212768498</c:v>
                </c:pt>
                <c:pt idx="76">
                  <c:v>36.461994647979672</c:v>
                </c:pt>
                <c:pt idx="77">
                  <c:v>73.766654968261705</c:v>
                </c:pt>
                <c:pt idx="78">
                  <c:v>94.813827514648182</c:v>
                </c:pt>
                <c:pt idx="79">
                  <c:v>36.991083621978731</c:v>
                </c:pt>
                <c:pt idx="80">
                  <c:v>29.426331520080499</c:v>
                </c:pt>
                <c:pt idx="81">
                  <c:v>26.36890697479242</c:v>
                </c:pt>
                <c:pt idx="82">
                  <c:v>66.128139495849553</c:v>
                </c:pt>
                <c:pt idx="83">
                  <c:v>58.074664115905676</c:v>
                </c:pt>
                <c:pt idx="84">
                  <c:v>18.426860809326101</c:v>
                </c:pt>
                <c:pt idx="85">
                  <c:v>105.2331256866452</c:v>
                </c:pt>
                <c:pt idx="86">
                  <c:v>58.206707954406703</c:v>
                </c:pt>
                <c:pt idx="87">
                  <c:v>20.223460197448709</c:v>
                </c:pt>
                <c:pt idx="88">
                  <c:v>59.281239509582463</c:v>
                </c:pt>
                <c:pt idx="89">
                  <c:v>30.383760452270451</c:v>
                </c:pt>
                <c:pt idx="90">
                  <c:v>64.817406654357853</c:v>
                </c:pt>
                <c:pt idx="91">
                  <c:v>28.039164066314651</c:v>
                </c:pt>
                <c:pt idx="92">
                  <c:v>118.034328460693</c:v>
                </c:pt>
                <c:pt idx="93">
                  <c:v>35.926074981689418</c:v>
                </c:pt>
                <c:pt idx="94">
                  <c:v>122.607061386108</c:v>
                </c:pt>
                <c:pt idx="95">
                  <c:v>76.873334884643469</c:v>
                </c:pt>
                <c:pt idx="96">
                  <c:v>112.73320770263619</c:v>
                </c:pt>
                <c:pt idx="97">
                  <c:v>134.16610145568779</c:v>
                </c:pt>
                <c:pt idx="98">
                  <c:v>24.74997186660763</c:v>
                </c:pt>
                <c:pt idx="99">
                  <c:v>52.280249595641983</c:v>
                </c:pt>
                <c:pt idx="100">
                  <c:v>145.88444328308049</c:v>
                </c:pt>
                <c:pt idx="101">
                  <c:v>122.2879886627192</c:v>
                </c:pt>
                <c:pt idx="102">
                  <c:v>112.9989395141595</c:v>
                </c:pt>
                <c:pt idx="103">
                  <c:v>142.9520416259758</c:v>
                </c:pt>
                <c:pt idx="104">
                  <c:v>129.32981681823699</c:v>
                </c:pt>
                <c:pt idx="105">
                  <c:v>103.9617862701411</c:v>
                </c:pt>
                <c:pt idx="106">
                  <c:v>97.772066116332951</c:v>
                </c:pt>
                <c:pt idx="107">
                  <c:v>195.72159194946221</c:v>
                </c:pt>
                <c:pt idx="108">
                  <c:v>84.18440246582027</c:v>
                </c:pt>
                <c:pt idx="109">
                  <c:v>126.1595897674558</c:v>
                </c:pt>
                <c:pt idx="110">
                  <c:v>14.97645020484922</c:v>
                </c:pt>
                <c:pt idx="111">
                  <c:v>55.664687156677182</c:v>
                </c:pt>
                <c:pt idx="112">
                  <c:v>153.01829147338819</c:v>
                </c:pt>
                <c:pt idx="113">
                  <c:v>105.9163017272946</c:v>
                </c:pt>
                <c:pt idx="114">
                  <c:v>65.230256080627399</c:v>
                </c:pt>
                <c:pt idx="115">
                  <c:v>94.269781112670799</c:v>
                </c:pt>
                <c:pt idx="116">
                  <c:v>47.590697288513127</c:v>
                </c:pt>
                <c:pt idx="117">
                  <c:v>127.8026618957512</c:v>
                </c:pt>
                <c:pt idx="118">
                  <c:v>135.23136520385671</c:v>
                </c:pt>
                <c:pt idx="119">
                  <c:v>30.689240455627399</c:v>
                </c:pt>
                <c:pt idx="120">
                  <c:v>84.342042922973476</c:v>
                </c:pt>
              </c:numCache>
            </c:numRef>
          </c:yVal>
          <c:smooth val="0"/>
          <c:extLst xmlns:c16r2="http://schemas.microsoft.com/office/drawing/2015/06/chart">
            <c:ext xmlns:c16="http://schemas.microsoft.com/office/drawing/2014/chart" uri="{C3380CC4-5D6E-409C-BE32-E72D297353CC}">
              <c16:uniqueId val="{00000000-3650-495B-8576-C91F9A98B069}"/>
            </c:ext>
          </c:extLst>
        </c:ser>
        <c:dLbls>
          <c:showLegendKey val="0"/>
          <c:showVal val="0"/>
          <c:showCatName val="0"/>
          <c:showSerName val="0"/>
          <c:showPercent val="0"/>
          <c:showBubbleSize val="0"/>
        </c:dLbls>
        <c:axId val="220945576"/>
        <c:axId val="220945184"/>
      </c:scatterChart>
      <c:valAx>
        <c:axId val="220945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Garamond" charset="0"/>
                    <a:ea typeface="Garamond" charset="0"/>
                    <a:cs typeface="Garamond" charset="0"/>
                  </a:defRPr>
                </a:pPr>
                <a:r>
                  <a:rPr lang="en-US" sz="1400" dirty="0" smtClean="0"/>
                  <a:t>IMPROVE Visibility </a:t>
                </a:r>
                <a:r>
                  <a:rPr lang="en-US" sz="1400" dirty="0"/>
                  <a:t>in km</a:t>
                </a:r>
              </a:p>
            </c:rich>
          </c:tx>
          <c:layout>
            <c:manualLayout>
              <c:xMode val="edge"/>
              <c:yMode val="edge"/>
              <c:x val="0.34574986800955237"/>
              <c:y val="0.8730268840761543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aramond" charset="0"/>
                  <a:ea typeface="Garamond" charset="0"/>
                  <a:cs typeface="Garamond"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Garamond" charset="0"/>
                <a:ea typeface="Garamond" charset="0"/>
                <a:cs typeface="Garamond" charset="0"/>
              </a:defRPr>
            </a:pPr>
            <a:endParaRPr lang="en-US"/>
          </a:p>
        </c:txPr>
        <c:crossAx val="220945184"/>
        <c:crosses val="autoZero"/>
        <c:crossBetween val="midCat"/>
      </c:valAx>
      <c:valAx>
        <c:axId val="22094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Garamond" charset="0"/>
                    <a:ea typeface="Garamond" charset="0"/>
                    <a:cs typeface="Garamond" charset="0"/>
                  </a:defRPr>
                </a:pPr>
                <a:r>
                  <a:rPr lang="en-US" sz="1400" dirty="0"/>
                  <a:t>MERAA-2 AOD Visibility in km</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Garamond" charset="0"/>
                  <a:ea typeface="Garamond" charset="0"/>
                  <a:cs typeface="Garamond"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Garamond" charset="0"/>
                <a:ea typeface="Garamond" charset="0"/>
                <a:cs typeface="Garamond" charset="0"/>
              </a:defRPr>
            </a:pPr>
            <a:endParaRPr lang="en-US"/>
          </a:p>
        </c:txPr>
        <c:crossAx val="220945576"/>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latin typeface="Garamond" charset="0"/>
          <a:ea typeface="Garamond" charset="0"/>
          <a:cs typeface="Garamond"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FD567-EDDF-4E82-8845-589483835EF0}" type="doc">
      <dgm:prSet loTypeId="urn:microsoft.com/office/officeart/2008/layout/VerticalCurvedList" loCatId="list" qsTypeId="urn:microsoft.com/office/officeart/2005/8/quickstyle/simple2" qsCatId="simple" csTypeId="urn:microsoft.com/office/officeart/2005/8/colors/accent3_3" csCatId="accent3" phldr="1"/>
      <dgm:spPr/>
      <dgm:t>
        <a:bodyPr/>
        <a:lstStyle/>
        <a:p>
          <a:endParaRPr lang="en-US"/>
        </a:p>
      </dgm:t>
    </dgm:pt>
    <dgm:pt modelId="{88DE03D6-8E21-4163-B897-AF907C69E124}">
      <dgm:prSet phldrT="[Text]"/>
      <dgm:spPr>
        <a:xfrm>
          <a:off x="942843" y="679281"/>
          <a:ext cx="10484855" cy="1358563"/>
        </a:xfrm>
        <a:gradFill flip="none" rotWithShape="0">
          <a:gsLst>
            <a:gs pos="0">
              <a:srgbClr val="B17169">
                <a:shade val="80000"/>
                <a:hueOff val="0"/>
                <a:satOff val="0"/>
                <a:lumOff val="0"/>
                <a:shade val="30000"/>
                <a:satMod val="115000"/>
              </a:srgbClr>
            </a:gs>
            <a:gs pos="28000">
              <a:srgbClr val="B17169">
                <a:shade val="80000"/>
                <a:hueOff val="0"/>
                <a:satOff val="0"/>
                <a:lumOff val="0"/>
                <a:shade val="67500"/>
                <a:satMod val="115000"/>
              </a:srgbClr>
            </a:gs>
            <a:gs pos="81000">
              <a:srgbClr val="B17169">
                <a:shade val="80000"/>
                <a:hueOff val="0"/>
                <a:satOff val="0"/>
                <a:lumOff val="0"/>
                <a:shade val="100000"/>
                <a:satMod val="115000"/>
              </a:srgbClr>
            </a:gs>
          </a:gsLst>
          <a:lin ang="2700000" scaled="1"/>
          <a:tileRect/>
        </a:gradFill>
        <a:ln w="1905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Garamond"/>
              <a:ea typeface="+mn-ea"/>
              <a:cs typeface="+mn-cs"/>
            </a:rPr>
            <a:t>CASTNET (ozone measurements); Tropospheric Ozone Residuals (TOR); IMPROVE and ASOS (</a:t>
          </a:r>
          <a:r>
            <a:rPr lang="en-US" i="1" dirty="0" smtClean="0">
              <a:solidFill>
                <a:sysClr val="window" lastClr="FFFFFF"/>
              </a:solidFill>
              <a:latin typeface="Garamond"/>
              <a:ea typeface="+mn-ea"/>
              <a:cs typeface="+mn-cs"/>
            </a:rPr>
            <a:t>in situ </a:t>
          </a:r>
          <a:r>
            <a:rPr lang="en-US" dirty="0" smtClean="0">
              <a:solidFill>
                <a:sysClr val="window" lastClr="FFFFFF"/>
              </a:solidFill>
              <a:latin typeface="Garamond"/>
              <a:ea typeface="+mn-ea"/>
              <a:cs typeface="+mn-cs"/>
            </a:rPr>
            <a:t>visibility measurements); Aqua &amp; Terra MODIS AOD; MERRA-2 extinction profiles</a:t>
          </a:r>
          <a:endParaRPr lang="en-US" dirty="0">
            <a:solidFill>
              <a:sysClr val="window" lastClr="FFFFFF"/>
            </a:solidFill>
            <a:latin typeface="Garamond"/>
            <a:ea typeface="+mn-ea"/>
            <a:cs typeface="+mn-cs"/>
          </a:endParaRPr>
        </a:p>
      </dgm:t>
    </dgm:pt>
    <dgm:pt modelId="{EEE0C0B7-DE26-4C97-9B75-23787029E4E2}" type="parTrans" cxnId="{163E1B9C-8AC8-4F29-AD12-A506BD2342E4}">
      <dgm:prSet/>
      <dgm:spPr/>
      <dgm:t>
        <a:bodyPr/>
        <a:lstStyle/>
        <a:p>
          <a:endParaRPr lang="en-US"/>
        </a:p>
      </dgm:t>
    </dgm:pt>
    <dgm:pt modelId="{86942A58-F137-43F1-A689-ED1B0A880C8F}" type="sibTrans" cxnId="{163E1B9C-8AC8-4F29-AD12-A506BD2342E4}">
      <dgm:prSet/>
      <dgm:spPr>
        <a:xfrm>
          <a:off x="-7677127" y="-1173764"/>
          <a:ext cx="9140348" cy="9140348"/>
        </a:xfrm>
        <a:noFill/>
        <a:ln w="12700" cap="flat" cmpd="sng" algn="ctr">
          <a:solidFill>
            <a:srgbClr val="B17169">
              <a:tint val="99000"/>
              <a:hueOff val="0"/>
              <a:satOff val="0"/>
              <a:lumOff val="0"/>
              <a:alphaOff val="0"/>
            </a:srgbClr>
          </a:solidFill>
          <a:prstDash val="solid"/>
          <a:miter lim="800000"/>
        </a:ln>
        <a:effectLst/>
      </dgm:spPr>
      <dgm:t>
        <a:bodyPr/>
        <a:lstStyle/>
        <a:p>
          <a:endParaRPr lang="en-US"/>
        </a:p>
      </dgm:t>
    </dgm:pt>
    <dgm:pt modelId="{B0C785F9-0FD2-4266-B9B8-F0335F09D30A}">
      <dgm:prSet phldrT="[Text]"/>
      <dgm:spPr>
        <a:xfrm>
          <a:off x="1436681" y="2717127"/>
          <a:ext cx="9991017" cy="1358563"/>
        </a:xfrm>
        <a:gradFill flip="none" rotWithShape="0">
          <a:gsLst>
            <a:gs pos="0">
              <a:srgbClr val="B0807B"/>
            </a:gs>
            <a:gs pos="50000">
              <a:srgbClr val="B17169">
                <a:shade val="80000"/>
                <a:hueOff val="-38093"/>
                <a:satOff val="43"/>
                <a:lumOff val="11718"/>
                <a:shade val="67500"/>
                <a:satMod val="115000"/>
              </a:srgbClr>
            </a:gs>
            <a:gs pos="100000">
              <a:srgbClr val="B17169">
                <a:shade val="80000"/>
                <a:hueOff val="-38093"/>
                <a:satOff val="43"/>
                <a:lumOff val="11718"/>
                <a:shade val="100000"/>
                <a:satMod val="115000"/>
              </a:srgbClr>
            </a:gs>
          </a:gsLst>
          <a:lin ang="2700000" scaled="1"/>
          <a:tileRect/>
        </a:gradFill>
        <a:ln w="19050" cap="flat" cmpd="sng" algn="ctr">
          <a:solidFill>
            <a:sysClr val="window" lastClr="FFFFFF">
              <a:hueOff val="0"/>
              <a:satOff val="0"/>
              <a:lumOff val="0"/>
              <a:alphaOff val="0"/>
            </a:sysClr>
          </a:solidFill>
          <a:prstDash val="solid"/>
          <a:miter lim="800000"/>
        </a:ln>
        <a:effectLst/>
      </dgm:spPr>
      <dgm:t>
        <a:bodyPr/>
        <a:lstStyle/>
        <a:p>
          <a:r>
            <a:rPr lang="en-US" smtClean="0">
              <a:solidFill>
                <a:sysClr val="window" lastClr="FFFFFF"/>
              </a:solidFill>
              <a:latin typeface="Garamond"/>
              <a:ea typeface="+mn-ea"/>
              <a:cs typeface="+mn-cs"/>
            </a:rPr>
            <a:t>Convert TOR, MODIS, MERRA-2 into GIS-ready formats; extract 1pm timeframe for ASOS; Convert TOR </a:t>
          </a:r>
          <a:r>
            <a:rPr lang="en-US" b="0" i="0" smtClean="0">
              <a:solidFill>
                <a:schemeClr val="bg1"/>
              </a:solidFill>
              <a:effectLst/>
              <a:latin typeface="Garamond" panose="02020404030301010803" pitchFamily="18" charset="0"/>
              <a:ea typeface="+mn-ea"/>
              <a:cs typeface="+mn-cs"/>
            </a:rPr>
            <a:t>Dobson units to ppbv</a:t>
          </a:r>
          <a:endParaRPr lang="en-US" dirty="0">
            <a:solidFill>
              <a:schemeClr val="bg1"/>
            </a:solidFill>
            <a:latin typeface="Garamond" panose="02020404030301010803" pitchFamily="18" charset="0"/>
            <a:ea typeface="+mn-ea"/>
            <a:cs typeface="+mn-cs"/>
          </a:endParaRPr>
        </a:p>
      </dgm:t>
    </dgm:pt>
    <dgm:pt modelId="{6E8E1D60-89B8-448D-A33C-93920FBD5ED0}" type="parTrans" cxnId="{B7D32A6E-3F2C-4B3B-81ED-6F043068E264}">
      <dgm:prSet/>
      <dgm:spPr/>
      <dgm:t>
        <a:bodyPr/>
        <a:lstStyle/>
        <a:p>
          <a:endParaRPr lang="en-US"/>
        </a:p>
      </dgm:t>
    </dgm:pt>
    <dgm:pt modelId="{837744C1-30DB-4A11-A9B5-081EA8274DA5}" type="sibTrans" cxnId="{B7D32A6E-3F2C-4B3B-81ED-6F043068E264}">
      <dgm:prSet/>
      <dgm:spPr/>
      <dgm:t>
        <a:bodyPr/>
        <a:lstStyle/>
        <a:p>
          <a:endParaRPr lang="en-US"/>
        </a:p>
      </dgm:t>
    </dgm:pt>
    <dgm:pt modelId="{6F69DCE6-BFD1-4C0A-A59B-A37878EBAB81}">
      <dgm:prSet phldrT="[Text]"/>
      <dgm:spPr>
        <a:xfrm>
          <a:off x="942843" y="4754973"/>
          <a:ext cx="10484855" cy="1358563"/>
        </a:xfrm>
        <a:gradFill flip="none" rotWithShape="0">
          <a:gsLst>
            <a:gs pos="0">
              <a:srgbClr val="C7A5A1"/>
            </a:gs>
            <a:gs pos="50000">
              <a:srgbClr val="B17169">
                <a:shade val="80000"/>
                <a:hueOff val="-76187"/>
                <a:satOff val="87"/>
                <a:lumOff val="23436"/>
                <a:shade val="67500"/>
                <a:satMod val="115000"/>
              </a:srgbClr>
            </a:gs>
            <a:gs pos="100000">
              <a:srgbClr val="B17169">
                <a:shade val="80000"/>
                <a:hueOff val="-76187"/>
                <a:satOff val="87"/>
                <a:lumOff val="23436"/>
                <a:shade val="100000"/>
                <a:satMod val="115000"/>
              </a:srgbClr>
            </a:gs>
          </a:gsLst>
          <a:lin ang="2700000" scaled="1"/>
          <a:tileRect/>
        </a:gradFill>
        <a:ln w="1905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Garamond"/>
              <a:ea typeface="+mn-ea"/>
              <a:cs typeface="+mn-cs"/>
            </a:rPr>
            <a:t>Compare Earth observations and model-based estimations of visibility with ASOS reference data; create time series and trend maps</a:t>
          </a:r>
          <a:endParaRPr lang="en-US" dirty="0">
            <a:solidFill>
              <a:sysClr val="window" lastClr="FFFFFF"/>
            </a:solidFill>
            <a:latin typeface="Garamond"/>
            <a:ea typeface="+mn-ea"/>
            <a:cs typeface="+mn-cs"/>
          </a:endParaRPr>
        </a:p>
      </dgm:t>
    </dgm:pt>
    <dgm:pt modelId="{598A692D-F615-45C2-BC85-17F69CCEC950}" type="parTrans" cxnId="{23AE9932-7433-4337-9EB7-5D7733355315}">
      <dgm:prSet/>
      <dgm:spPr/>
      <dgm:t>
        <a:bodyPr/>
        <a:lstStyle/>
        <a:p>
          <a:endParaRPr lang="en-US"/>
        </a:p>
      </dgm:t>
    </dgm:pt>
    <dgm:pt modelId="{9CB085D0-DC61-4CED-8221-0BAA576E70AE}" type="sibTrans" cxnId="{23AE9932-7433-4337-9EB7-5D7733355315}">
      <dgm:prSet/>
      <dgm:spPr/>
      <dgm:t>
        <a:bodyPr/>
        <a:lstStyle/>
        <a:p>
          <a:endParaRPr lang="en-US"/>
        </a:p>
      </dgm:t>
    </dgm:pt>
    <dgm:pt modelId="{870FFFFF-EA5A-421A-83AD-16D325C4301A}" type="pres">
      <dgm:prSet presAssocID="{218FD567-EDDF-4E82-8845-589483835EF0}" presName="Name0" presStyleCnt="0">
        <dgm:presLayoutVars>
          <dgm:chMax val="7"/>
          <dgm:chPref val="7"/>
          <dgm:dir/>
        </dgm:presLayoutVars>
      </dgm:prSet>
      <dgm:spPr/>
      <dgm:t>
        <a:bodyPr/>
        <a:lstStyle/>
        <a:p>
          <a:endParaRPr lang="en-US"/>
        </a:p>
      </dgm:t>
    </dgm:pt>
    <dgm:pt modelId="{2415F7A1-61FF-46F0-8E42-8D0BB8BF3CA2}" type="pres">
      <dgm:prSet presAssocID="{218FD567-EDDF-4E82-8845-589483835EF0}" presName="Name1" presStyleCnt="0"/>
      <dgm:spPr/>
      <dgm:t>
        <a:bodyPr/>
        <a:lstStyle/>
        <a:p>
          <a:endParaRPr lang="en-US"/>
        </a:p>
      </dgm:t>
    </dgm:pt>
    <dgm:pt modelId="{9E08ECD9-BA96-474A-BBAC-4463C3E7957F}" type="pres">
      <dgm:prSet presAssocID="{218FD567-EDDF-4E82-8845-589483835EF0}" presName="cycle" presStyleCnt="0"/>
      <dgm:spPr/>
      <dgm:t>
        <a:bodyPr/>
        <a:lstStyle/>
        <a:p>
          <a:endParaRPr lang="en-US"/>
        </a:p>
      </dgm:t>
    </dgm:pt>
    <dgm:pt modelId="{1525F74B-2EFF-431E-8D63-779DD9BC9015}" type="pres">
      <dgm:prSet presAssocID="{218FD567-EDDF-4E82-8845-589483835EF0}" presName="srcNode" presStyleLbl="node1" presStyleIdx="0" presStyleCnt="3"/>
      <dgm:spPr/>
      <dgm:t>
        <a:bodyPr/>
        <a:lstStyle/>
        <a:p>
          <a:endParaRPr lang="en-US"/>
        </a:p>
      </dgm:t>
    </dgm:pt>
    <dgm:pt modelId="{7D578419-0622-495C-95A4-23623EB12634}" type="pres">
      <dgm:prSet presAssocID="{218FD567-EDDF-4E82-8845-589483835EF0}" presName="conn" presStyleLbl="parChTrans1D2" presStyleIdx="0" presStyleCnt="1"/>
      <dgm:spPr>
        <a:prstGeom prst="blockArc">
          <a:avLst>
            <a:gd name="adj1" fmla="val 18900000"/>
            <a:gd name="adj2" fmla="val 2700000"/>
            <a:gd name="adj3" fmla="val 236"/>
          </a:avLst>
        </a:prstGeom>
      </dgm:spPr>
      <dgm:t>
        <a:bodyPr/>
        <a:lstStyle/>
        <a:p>
          <a:endParaRPr lang="en-US"/>
        </a:p>
      </dgm:t>
    </dgm:pt>
    <dgm:pt modelId="{EF03D720-5CC0-4D99-86D0-8041EDFA8748}" type="pres">
      <dgm:prSet presAssocID="{218FD567-EDDF-4E82-8845-589483835EF0}" presName="extraNode" presStyleLbl="node1" presStyleIdx="0" presStyleCnt="3"/>
      <dgm:spPr/>
      <dgm:t>
        <a:bodyPr/>
        <a:lstStyle/>
        <a:p>
          <a:endParaRPr lang="en-US"/>
        </a:p>
      </dgm:t>
    </dgm:pt>
    <dgm:pt modelId="{648A82A2-DCA1-4BCB-9165-51542BC90C40}" type="pres">
      <dgm:prSet presAssocID="{218FD567-EDDF-4E82-8845-589483835EF0}" presName="dstNode" presStyleLbl="node1" presStyleIdx="0" presStyleCnt="3"/>
      <dgm:spPr/>
      <dgm:t>
        <a:bodyPr/>
        <a:lstStyle/>
        <a:p>
          <a:endParaRPr lang="en-US"/>
        </a:p>
      </dgm:t>
    </dgm:pt>
    <dgm:pt modelId="{E71189B8-4259-4323-8013-D98181897C2A}" type="pres">
      <dgm:prSet presAssocID="{88DE03D6-8E21-4163-B897-AF907C69E124}" presName="text_1" presStyleLbl="node1" presStyleIdx="0" presStyleCnt="3">
        <dgm:presLayoutVars>
          <dgm:bulletEnabled val="1"/>
        </dgm:presLayoutVars>
      </dgm:prSet>
      <dgm:spPr>
        <a:prstGeom prst="rect">
          <a:avLst/>
        </a:prstGeom>
      </dgm:spPr>
      <dgm:t>
        <a:bodyPr/>
        <a:lstStyle/>
        <a:p>
          <a:endParaRPr lang="en-US"/>
        </a:p>
      </dgm:t>
    </dgm:pt>
    <dgm:pt modelId="{BE0FA9D5-B2DF-4D3C-97E0-5F82B40F1B88}" type="pres">
      <dgm:prSet presAssocID="{88DE03D6-8E21-4163-B897-AF907C69E124}" presName="accent_1" presStyleCnt="0"/>
      <dgm:spPr/>
      <dgm:t>
        <a:bodyPr/>
        <a:lstStyle/>
        <a:p>
          <a:endParaRPr lang="en-US"/>
        </a:p>
      </dgm:t>
    </dgm:pt>
    <dgm:pt modelId="{2572C1B6-13FB-4034-A066-F2FA19DB43F5}" type="pres">
      <dgm:prSet presAssocID="{88DE03D6-8E21-4163-B897-AF907C69E124}" presName="accentRepeatNode" presStyleLbl="solidFgAcc1" presStyleIdx="0" presStyleCnt="3"/>
      <dgm:spPr>
        <a:xfrm>
          <a:off x="93740" y="509461"/>
          <a:ext cx="1698204" cy="1698204"/>
        </a:xfrm>
        <a:prstGeom prst="ellipse">
          <a:avLst/>
        </a:prstGeom>
        <a:solidFill>
          <a:sysClr val="window" lastClr="FFFFFF">
            <a:hueOff val="0"/>
            <a:satOff val="0"/>
            <a:lumOff val="0"/>
            <a:alphaOff val="0"/>
          </a:sysClr>
        </a:solidFill>
        <a:ln w="12700" cap="flat" cmpd="sng" algn="ctr">
          <a:solidFill>
            <a:srgbClr val="B17169">
              <a:shade val="80000"/>
              <a:hueOff val="0"/>
              <a:satOff val="0"/>
              <a:lumOff val="0"/>
              <a:alphaOff val="0"/>
            </a:srgbClr>
          </a:solidFill>
          <a:prstDash val="solid"/>
          <a:miter lim="800000"/>
        </a:ln>
        <a:effectLst/>
      </dgm:spPr>
      <dgm:t>
        <a:bodyPr/>
        <a:lstStyle/>
        <a:p>
          <a:endParaRPr lang="en-US"/>
        </a:p>
      </dgm:t>
    </dgm:pt>
    <dgm:pt modelId="{A413BB1D-AA8C-4572-84A5-3A7F44219CB0}" type="pres">
      <dgm:prSet presAssocID="{B0C785F9-0FD2-4266-B9B8-F0335F09D30A}" presName="text_2" presStyleLbl="node1" presStyleIdx="1" presStyleCnt="3">
        <dgm:presLayoutVars>
          <dgm:bulletEnabled val="1"/>
        </dgm:presLayoutVars>
      </dgm:prSet>
      <dgm:spPr>
        <a:prstGeom prst="rect">
          <a:avLst/>
        </a:prstGeom>
      </dgm:spPr>
      <dgm:t>
        <a:bodyPr/>
        <a:lstStyle/>
        <a:p>
          <a:endParaRPr lang="en-US"/>
        </a:p>
      </dgm:t>
    </dgm:pt>
    <dgm:pt modelId="{78158FDA-33E7-4F83-96DA-AEB698342B62}" type="pres">
      <dgm:prSet presAssocID="{B0C785F9-0FD2-4266-B9B8-F0335F09D30A}" presName="accent_2" presStyleCnt="0"/>
      <dgm:spPr/>
      <dgm:t>
        <a:bodyPr/>
        <a:lstStyle/>
        <a:p>
          <a:endParaRPr lang="en-US"/>
        </a:p>
      </dgm:t>
    </dgm:pt>
    <dgm:pt modelId="{B3036821-4507-47DE-9DEC-F8A782E5E5D9}" type="pres">
      <dgm:prSet presAssocID="{B0C785F9-0FD2-4266-B9B8-F0335F09D30A}" presName="accentRepeatNode" presStyleLbl="solidFgAcc1" presStyleIdx="1" presStyleCnt="3"/>
      <dgm:spPr>
        <a:xfrm>
          <a:off x="587578" y="2547307"/>
          <a:ext cx="1698204" cy="1698204"/>
        </a:xfrm>
        <a:prstGeom prst="ellipse">
          <a:avLst/>
        </a:prstGeom>
        <a:solidFill>
          <a:sysClr val="window" lastClr="FFFFFF">
            <a:hueOff val="0"/>
            <a:satOff val="0"/>
            <a:lumOff val="0"/>
            <a:alphaOff val="0"/>
          </a:sysClr>
        </a:solidFill>
        <a:ln w="12700" cap="flat" cmpd="sng" algn="ctr">
          <a:solidFill>
            <a:srgbClr val="B17169">
              <a:shade val="80000"/>
              <a:hueOff val="-38093"/>
              <a:satOff val="43"/>
              <a:lumOff val="11718"/>
              <a:alphaOff val="0"/>
            </a:srgbClr>
          </a:solidFill>
          <a:prstDash val="solid"/>
          <a:miter lim="800000"/>
        </a:ln>
        <a:effectLst/>
      </dgm:spPr>
      <dgm:t>
        <a:bodyPr/>
        <a:lstStyle/>
        <a:p>
          <a:endParaRPr lang="en-US"/>
        </a:p>
      </dgm:t>
    </dgm:pt>
    <dgm:pt modelId="{91A24079-2CFC-4273-B34E-A9922D1BE8E3}" type="pres">
      <dgm:prSet presAssocID="{6F69DCE6-BFD1-4C0A-A59B-A37878EBAB81}" presName="text_3" presStyleLbl="node1" presStyleIdx="2" presStyleCnt="3">
        <dgm:presLayoutVars>
          <dgm:bulletEnabled val="1"/>
        </dgm:presLayoutVars>
      </dgm:prSet>
      <dgm:spPr>
        <a:prstGeom prst="rect">
          <a:avLst/>
        </a:prstGeom>
      </dgm:spPr>
      <dgm:t>
        <a:bodyPr/>
        <a:lstStyle/>
        <a:p>
          <a:endParaRPr lang="en-US"/>
        </a:p>
      </dgm:t>
    </dgm:pt>
    <dgm:pt modelId="{CFC30158-6CDD-4BA9-BD07-E4914F05C040}" type="pres">
      <dgm:prSet presAssocID="{6F69DCE6-BFD1-4C0A-A59B-A37878EBAB81}" presName="accent_3" presStyleCnt="0"/>
      <dgm:spPr/>
      <dgm:t>
        <a:bodyPr/>
        <a:lstStyle/>
        <a:p>
          <a:endParaRPr lang="en-US"/>
        </a:p>
      </dgm:t>
    </dgm:pt>
    <dgm:pt modelId="{FD0DE648-B635-499D-A0A7-A44EC24E869A}" type="pres">
      <dgm:prSet presAssocID="{6F69DCE6-BFD1-4C0A-A59B-A37878EBAB81}" presName="accentRepeatNode" presStyleLbl="solidFgAcc1" presStyleIdx="2" presStyleCnt="3"/>
      <dgm:spPr>
        <a:xfrm>
          <a:off x="93740" y="4585152"/>
          <a:ext cx="1698204" cy="1698204"/>
        </a:xfrm>
        <a:prstGeom prst="ellipse">
          <a:avLst/>
        </a:prstGeom>
        <a:solidFill>
          <a:sysClr val="window" lastClr="FFFFFF">
            <a:hueOff val="0"/>
            <a:satOff val="0"/>
            <a:lumOff val="0"/>
            <a:alphaOff val="0"/>
          </a:sysClr>
        </a:solidFill>
        <a:ln w="12700" cap="flat" cmpd="sng" algn="ctr">
          <a:solidFill>
            <a:srgbClr val="B17169">
              <a:shade val="80000"/>
              <a:hueOff val="-76187"/>
              <a:satOff val="87"/>
              <a:lumOff val="23436"/>
              <a:alphaOff val="0"/>
            </a:srgbClr>
          </a:solidFill>
          <a:prstDash val="solid"/>
          <a:miter lim="800000"/>
        </a:ln>
        <a:effectLst/>
      </dgm:spPr>
      <dgm:t>
        <a:bodyPr/>
        <a:lstStyle/>
        <a:p>
          <a:endParaRPr lang="en-US"/>
        </a:p>
      </dgm:t>
    </dgm:pt>
  </dgm:ptLst>
  <dgm:cxnLst>
    <dgm:cxn modelId="{49FDE345-F279-4D48-A067-E936E22E8C0F}" type="presOf" srcId="{218FD567-EDDF-4E82-8845-589483835EF0}" destId="{870FFFFF-EA5A-421A-83AD-16D325C4301A}" srcOrd="0" destOrd="0" presId="urn:microsoft.com/office/officeart/2008/layout/VerticalCurvedList"/>
    <dgm:cxn modelId="{163E1B9C-8AC8-4F29-AD12-A506BD2342E4}" srcId="{218FD567-EDDF-4E82-8845-589483835EF0}" destId="{88DE03D6-8E21-4163-B897-AF907C69E124}" srcOrd="0" destOrd="0" parTransId="{EEE0C0B7-DE26-4C97-9B75-23787029E4E2}" sibTransId="{86942A58-F137-43F1-A689-ED1B0A880C8F}"/>
    <dgm:cxn modelId="{B7D32A6E-3F2C-4B3B-81ED-6F043068E264}" srcId="{218FD567-EDDF-4E82-8845-589483835EF0}" destId="{B0C785F9-0FD2-4266-B9B8-F0335F09D30A}" srcOrd="1" destOrd="0" parTransId="{6E8E1D60-89B8-448D-A33C-93920FBD5ED0}" sibTransId="{837744C1-30DB-4A11-A9B5-081EA8274DA5}"/>
    <dgm:cxn modelId="{23AE9932-7433-4337-9EB7-5D7733355315}" srcId="{218FD567-EDDF-4E82-8845-589483835EF0}" destId="{6F69DCE6-BFD1-4C0A-A59B-A37878EBAB81}" srcOrd="2" destOrd="0" parTransId="{598A692D-F615-45C2-BC85-17F69CCEC950}" sibTransId="{9CB085D0-DC61-4CED-8221-0BAA576E70AE}"/>
    <dgm:cxn modelId="{7A985A96-4E70-C140-A5EE-52CB46655A17}" type="presOf" srcId="{6F69DCE6-BFD1-4C0A-A59B-A37878EBAB81}" destId="{91A24079-2CFC-4273-B34E-A9922D1BE8E3}" srcOrd="0" destOrd="0" presId="urn:microsoft.com/office/officeart/2008/layout/VerticalCurvedList"/>
    <dgm:cxn modelId="{CE1E7D08-1D5B-9F4C-B5B9-0258CAA77108}" type="presOf" srcId="{88DE03D6-8E21-4163-B897-AF907C69E124}" destId="{E71189B8-4259-4323-8013-D98181897C2A}" srcOrd="0" destOrd="0" presId="urn:microsoft.com/office/officeart/2008/layout/VerticalCurvedList"/>
    <dgm:cxn modelId="{9D990961-6E01-3E4F-B152-4F47FB7D8447}" type="presOf" srcId="{B0C785F9-0FD2-4266-B9B8-F0335F09D30A}" destId="{A413BB1D-AA8C-4572-84A5-3A7F44219CB0}" srcOrd="0" destOrd="0" presId="urn:microsoft.com/office/officeart/2008/layout/VerticalCurvedList"/>
    <dgm:cxn modelId="{2AFB823B-77D4-4C42-8F8C-4C93CDAADA34}" type="presOf" srcId="{86942A58-F137-43F1-A689-ED1B0A880C8F}" destId="{7D578419-0622-495C-95A4-23623EB12634}" srcOrd="0" destOrd="0" presId="urn:microsoft.com/office/officeart/2008/layout/VerticalCurvedList"/>
    <dgm:cxn modelId="{2E56EF90-65CE-B644-A0E7-09CD7C360E60}" type="presParOf" srcId="{870FFFFF-EA5A-421A-83AD-16D325C4301A}" destId="{2415F7A1-61FF-46F0-8E42-8D0BB8BF3CA2}" srcOrd="0" destOrd="0" presId="urn:microsoft.com/office/officeart/2008/layout/VerticalCurvedList"/>
    <dgm:cxn modelId="{4A6435B2-F13A-6A4E-ABF0-05277BFB1778}" type="presParOf" srcId="{2415F7A1-61FF-46F0-8E42-8D0BB8BF3CA2}" destId="{9E08ECD9-BA96-474A-BBAC-4463C3E7957F}" srcOrd="0" destOrd="0" presId="urn:microsoft.com/office/officeart/2008/layout/VerticalCurvedList"/>
    <dgm:cxn modelId="{C87E50C4-3A1D-7B45-AFF2-7BE572DB6DF0}" type="presParOf" srcId="{9E08ECD9-BA96-474A-BBAC-4463C3E7957F}" destId="{1525F74B-2EFF-431E-8D63-779DD9BC9015}" srcOrd="0" destOrd="0" presId="urn:microsoft.com/office/officeart/2008/layout/VerticalCurvedList"/>
    <dgm:cxn modelId="{EE6F78B5-FBEB-E949-9F46-81E4E46FA6CA}" type="presParOf" srcId="{9E08ECD9-BA96-474A-BBAC-4463C3E7957F}" destId="{7D578419-0622-495C-95A4-23623EB12634}" srcOrd="1" destOrd="0" presId="urn:microsoft.com/office/officeart/2008/layout/VerticalCurvedList"/>
    <dgm:cxn modelId="{F3A75FB2-7311-864F-AAD1-B3AE941A2A04}" type="presParOf" srcId="{9E08ECD9-BA96-474A-BBAC-4463C3E7957F}" destId="{EF03D720-5CC0-4D99-86D0-8041EDFA8748}" srcOrd="2" destOrd="0" presId="urn:microsoft.com/office/officeart/2008/layout/VerticalCurvedList"/>
    <dgm:cxn modelId="{14C3DE09-B891-604C-BB79-61D48D3E04B9}" type="presParOf" srcId="{9E08ECD9-BA96-474A-BBAC-4463C3E7957F}" destId="{648A82A2-DCA1-4BCB-9165-51542BC90C40}" srcOrd="3" destOrd="0" presId="urn:microsoft.com/office/officeart/2008/layout/VerticalCurvedList"/>
    <dgm:cxn modelId="{4A20EC83-7A7C-B34E-AB88-63B1D34A4D83}" type="presParOf" srcId="{2415F7A1-61FF-46F0-8E42-8D0BB8BF3CA2}" destId="{E71189B8-4259-4323-8013-D98181897C2A}" srcOrd="1" destOrd="0" presId="urn:microsoft.com/office/officeart/2008/layout/VerticalCurvedList"/>
    <dgm:cxn modelId="{5B5CDC7B-817A-EC48-95F9-E0B6F8B389F0}" type="presParOf" srcId="{2415F7A1-61FF-46F0-8E42-8D0BB8BF3CA2}" destId="{BE0FA9D5-B2DF-4D3C-97E0-5F82B40F1B88}" srcOrd="2" destOrd="0" presId="urn:microsoft.com/office/officeart/2008/layout/VerticalCurvedList"/>
    <dgm:cxn modelId="{BBECC9D4-5916-5049-A07B-D68A6CB3D13B}" type="presParOf" srcId="{BE0FA9D5-B2DF-4D3C-97E0-5F82B40F1B88}" destId="{2572C1B6-13FB-4034-A066-F2FA19DB43F5}" srcOrd="0" destOrd="0" presId="urn:microsoft.com/office/officeart/2008/layout/VerticalCurvedList"/>
    <dgm:cxn modelId="{37361278-F04B-4C4D-86E7-CBE2D8948F5A}" type="presParOf" srcId="{2415F7A1-61FF-46F0-8E42-8D0BB8BF3CA2}" destId="{A413BB1D-AA8C-4572-84A5-3A7F44219CB0}" srcOrd="3" destOrd="0" presId="urn:microsoft.com/office/officeart/2008/layout/VerticalCurvedList"/>
    <dgm:cxn modelId="{85CB2ABF-8729-354C-9819-1EE1A5250B2C}" type="presParOf" srcId="{2415F7A1-61FF-46F0-8E42-8D0BB8BF3CA2}" destId="{78158FDA-33E7-4F83-96DA-AEB698342B62}" srcOrd="4" destOrd="0" presId="urn:microsoft.com/office/officeart/2008/layout/VerticalCurvedList"/>
    <dgm:cxn modelId="{0EF88E5E-582E-884A-9FC9-ECDB9A2D5170}" type="presParOf" srcId="{78158FDA-33E7-4F83-96DA-AEB698342B62}" destId="{B3036821-4507-47DE-9DEC-F8A782E5E5D9}" srcOrd="0" destOrd="0" presId="urn:microsoft.com/office/officeart/2008/layout/VerticalCurvedList"/>
    <dgm:cxn modelId="{610569BB-F218-DD40-B883-33A992017CA6}" type="presParOf" srcId="{2415F7A1-61FF-46F0-8E42-8D0BB8BF3CA2}" destId="{91A24079-2CFC-4273-B34E-A9922D1BE8E3}" srcOrd="5" destOrd="0" presId="urn:microsoft.com/office/officeart/2008/layout/VerticalCurvedList"/>
    <dgm:cxn modelId="{259A6BA7-97CD-FC44-B8A4-A0399043EB5F}" type="presParOf" srcId="{2415F7A1-61FF-46F0-8E42-8D0BB8BF3CA2}" destId="{CFC30158-6CDD-4BA9-BD07-E4914F05C040}" srcOrd="6" destOrd="0" presId="urn:microsoft.com/office/officeart/2008/layout/VerticalCurvedList"/>
    <dgm:cxn modelId="{CF38D83E-35BC-9A4E-96B3-47BC512C15C0}" type="presParOf" srcId="{CFC30158-6CDD-4BA9-BD07-E4914F05C040}" destId="{FD0DE648-B635-499D-A0A7-A44EC24E869A}"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78419-0622-495C-95A4-23623EB12634}">
      <dsp:nvSpPr>
        <dsp:cNvPr id="0" name=""/>
        <dsp:cNvSpPr/>
      </dsp:nvSpPr>
      <dsp:spPr>
        <a:xfrm>
          <a:off x="-7287604" y="-1114442"/>
          <a:ext cx="8676807" cy="8676807"/>
        </a:xfrm>
        <a:prstGeom prst="blockArc">
          <a:avLst>
            <a:gd name="adj1" fmla="val 18900000"/>
            <a:gd name="adj2" fmla="val 2700000"/>
            <a:gd name="adj3" fmla="val 236"/>
          </a:avLst>
        </a:prstGeom>
        <a:noFill/>
        <a:ln w="12700" cap="flat" cmpd="sng" algn="ctr">
          <a:solidFill>
            <a:srgbClr val="B17169">
              <a:tint val="99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71189B8-4259-4323-8013-D98181897C2A}">
      <dsp:nvSpPr>
        <dsp:cNvPr id="0" name=""/>
        <dsp:cNvSpPr/>
      </dsp:nvSpPr>
      <dsp:spPr>
        <a:xfrm>
          <a:off x="894971" y="644792"/>
          <a:ext cx="9742408" cy="1289584"/>
        </a:xfrm>
        <a:prstGeom prst="rect">
          <a:avLst/>
        </a:prstGeom>
        <a:gradFill flip="none" rotWithShape="0">
          <a:gsLst>
            <a:gs pos="0">
              <a:srgbClr val="B17169">
                <a:shade val="80000"/>
                <a:hueOff val="0"/>
                <a:satOff val="0"/>
                <a:lumOff val="0"/>
                <a:shade val="30000"/>
                <a:satMod val="115000"/>
              </a:srgbClr>
            </a:gs>
            <a:gs pos="28000">
              <a:srgbClr val="B17169">
                <a:shade val="80000"/>
                <a:hueOff val="0"/>
                <a:satOff val="0"/>
                <a:lumOff val="0"/>
                <a:shade val="67500"/>
                <a:satMod val="115000"/>
              </a:srgbClr>
            </a:gs>
            <a:gs pos="81000">
              <a:srgbClr val="B17169">
                <a:shade val="80000"/>
                <a:hueOff val="0"/>
                <a:satOff val="0"/>
                <a:lumOff val="0"/>
                <a:shade val="100000"/>
                <a:satMod val="115000"/>
              </a:srgbClr>
            </a:gs>
          </a:gsLst>
          <a:lin ang="2700000" scaled="1"/>
          <a:tileRect/>
        </a:gra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3608"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solidFill>
                <a:sysClr val="window" lastClr="FFFFFF"/>
              </a:solidFill>
              <a:latin typeface="Garamond"/>
              <a:ea typeface="+mn-ea"/>
              <a:cs typeface="+mn-cs"/>
            </a:rPr>
            <a:t>CASTNET (ozone measurements); Tropospheric Ozone Residuals (TOR); IMPROVE and ASOS (</a:t>
          </a:r>
          <a:r>
            <a:rPr lang="en-US" sz="2600" i="1" kern="1200" dirty="0" smtClean="0">
              <a:solidFill>
                <a:sysClr val="window" lastClr="FFFFFF"/>
              </a:solidFill>
              <a:latin typeface="Garamond"/>
              <a:ea typeface="+mn-ea"/>
              <a:cs typeface="+mn-cs"/>
            </a:rPr>
            <a:t>in situ </a:t>
          </a:r>
          <a:r>
            <a:rPr lang="en-US" sz="2600" kern="1200" dirty="0" smtClean="0">
              <a:solidFill>
                <a:sysClr val="window" lastClr="FFFFFF"/>
              </a:solidFill>
              <a:latin typeface="Garamond"/>
              <a:ea typeface="+mn-ea"/>
              <a:cs typeface="+mn-cs"/>
            </a:rPr>
            <a:t>visibility measurements); Aqua &amp; Terra MODIS AOD; MERRA-2 extinction profiles</a:t>
          </a:r>
          <a:endParaRPr lang="en-US" sz="2600" kern="1200" dirty="0">
            <a:solidFill>
              <a:sysClr val="window" lastClr="FFFFFF"/>
            </a:solidFill>
            <a:latin typeface="Garamond"/>
            <a:ea typeface="+mn-ea"/>
            <a:cs typeface="+mn-cs"/>
          </a:endParaRPr>
        </a:p>
      </dsp:txBody>
      <dsp:txXfrm>
        <a:off x="894971" y="644792"/>
        <a:ext cx="9742408" cy="1289584"/>
      </dsp:txXfrm>
    </dsp:sp>
    <dsp:sp modelId="{2572C1B6-13FB-4034-A066-F2FA19DB43F5}">
      <dsp:nvSpPr>
        <dsp:cNvPr id="0" name=""/>
        <dsp:cNvSpPr/>
      </dsp:nvSpPr>
      <dsp:spPr>
        <a:xfrm>
          <a:off x="88981" y="483594"/>
          <a:ext cx="1611980" cy="1611980"/>
        </a:xfrm>
        <a:prstGeom prst="ellipse">
          <a:avLst/>
        </a:prstGeom>
        <a:solidFill>
          <a:sysClr val="window" lastClr="FFFFFF">
            <a:hueOff val="0"/>
            <a:satOff val="0"/>
            <a:lumOff val="0"/>
            <a:alphaOff val="0"/>
          </a:sysClr>
        </a:solidFill>
        <a:ln w="12700" cap="flat" cmpd="sng" algn="ctr">
          <a:solidFill>
            <a:srgbClr val="B1716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413BB1D-AA8C-4572-84A5-3A7F44219CB0}">
      <dsp:nvSpPr>
        <dsp:cNvPr id="0" name=""/>
        <dsp:cNvSpPr/>
      </dsp:nvSpPr>
      <dsp:spPr>
        <a:xfrm>
          <a:off x="1363735" y="2579168"/>
          <a:ext cx="9273644" cy="1289584"/>
        </a:xfrm>
        <a:prstGeom prst="rect">
          <a:avLst/>
        </a:prstGeom>
        <a:gradFill flip="none" rotWithShape="0">
          <a:gsLst>
            <a:gs pos="0">
              <a:srgbClr val="B0807B"/>
            </a:gs>
            <a:gs pos="50000">
              <a:srgbClr val="B17169">
                <a:shade val="80000"/>
                <a:hueOff val="-38093"/>
                <a:satOff val="43"/>
                <a:lumOff val="11718"/>
                <a:shade val="67500"/>
                <a:satMod val="115000"/>
              </a:srgbClr>
            </a:gs>
            <a:gs pos="100000">
              <a:srgbClr val="B17169">
                <a:shade val="80000"/>
                <a:hueOff val="-38093"/>
                <a:satOff val="43"/>
                <a:lumOff val="11718"/>
                <a:shade val="100000"/>
                <a:satMod val="115000"/>
              </a:srgbClr>
            </a:gs>
          </a:gsLst>
          <a:lin ang="2700000" scaled="1"/>
          <a:tileRect/>
        </a:gra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3608" tIns="66040" rIns="66040" bIns="66040" numCol="1" spcCol="1270" anchor="ctr" anchorCtr="0">
          <a:noAutofit/>
        </a:bodyPr>
        <a:lstStyle/>
        <a:p>
          <a:pPr lvl="0" algn="l" defTabSz="1155700">
            <a:lnSpc>
              <a:spcPct val="90000"/>
            </a:lnSpc>
            <a:spcBef>
              <a:spcPct val="0"/>
            </a:spcBef>
            <a:spcAft>
              <a:spcPct val="35000"/>
            </a:spcAft>
          </a:pPr>
          <a:r>
            <a:rPr lang="en-US" sz="2600" kern="1200" smtClean="0">
              <a:solidFill>
                <a:sysClr val="window" lastClr="FFFFFF"/>
              </a:solidFill>
              <a:latin typeface="Garamond"/>
              <a:ea typeface="+mn-ea"/>
              <a:cs typeface="+mn-cs"/>
            </a:rPr>
            <a:t>Convert TOR, MODIS, MERRA-2 into GIS-ready formats; extract 1pm timeframe for ASOS; Convert TOR </a:t>
          </a:r>
          <a:r>
            <a:rPr lang="en-US" sz="2600" b="0" i="0" kern="1200" smtClean="0">
              <a:solidFill>
                <a:schemeClr val="bg1"/>
              </a:solidFill>
              <a:effectLst/>
              <a:latin typeface="Garamond" panose="02020404030301010803" pitchFamily="18" charset="0"/>
              <a:ea typeface="+mn-ea"/>
              <a:cs typeface="+mn-cs"/>
            </a:rPr>
            <a:t>Dobson units to ppbv</a:t>
          </a:r>
          <a:endParaRPr lang="en-US" sz="2600" kern="1200" dirty="0">
            <a:solidFill>
              <a:schemeClr val="bg1"/>
            </a:solidFill>
            <a:latin typeface="Garamond" panose="02020404030301010803" pitchFamily="18" charset="0"/>
            <a:ea typeface="+mn-ea"/>
            <a:cs typeface="+mn-cs"/>
          </a:endParaRPr>
        </a:p>
      </dsp:txBody>
      <dsp:txXfrm>
        <a:off x="1363735" y="2579168"/>
        <a:ext cx="9273644" cy="1289584"/>
      </dsp:txXfrm>
    </dsp:sp>
    <dsp:sp modelId="{B3036821-4507-47DE-9DEC-F8A782E5E5D9}">
      <dsp:nvSpPr>
        <dsp:cNvPr id="0" name=""/>
        <dsp:cNvSpPr/>
      </dsp:nvSpPr>
      <dsp:spPr>
        <a:xfrm>
          <a:off x="557745" y="2417970"/>
          <a:ext cx="1611980" cy="1611980"/>
        </a:xfrm>
        <a:prstGeom prst="ellipse">
          <a:avLst/>
        </a:prstGeom>
        <a:solidFill>
          <a:sysClr val="window" lastClr="FFFFFF">
            <a:hueOff val="0"/>
            <a:satOff val="0"/>
            <a:lumOff val="0"/>
            <a:alphaOff val="0"/>
          </a:sysClr>
        </a:solidFill>
        <a:ln w="12700" cap="flat" cmpd="sng" algn="ctr">
          <a:solidFill>
            <a:srgbClr val="B17169">
              <a:shade val="80000"/>
              <a:hueOff val="-38093"/>
              <a:satOff val="43"/>
              <a:lumOff val="11718"/>
              <a:alphaOff val="0"/>
            </a:srgbClr>
          </a:solidFill>
          <a:prstDash val="solid"/>
          <a:miter lim="800000"/>
        </a:ln>
        <a:effectLst/>
      </dsp:spPr>
      <dsp:style>
        <a:lnRef idx="2">
          <a:scrgbClr r="0" g="0" b="0"/>
        </a:lnRef>
        <a:fillRef idx="1">
          <a:scrgbClr r="0" g="0" b="0"/>
        </a:fillRef>
        <a:effectRef idx="0">
          <a:scrgbClr r="0" g="0" b="0"/>
        </a:effectRef>
        <a:fontRef idx="minor"/>
      </dsp:style>
    </dsp:sp>
    <dsp:sp modelId="{91A24079-2CFC-4273-B34E-A9922D1BE8E3}">
      <dsp:nvSpPr>
        <dsp:cNvPr id="0" name=""/>
        <dsp:cNvSpPr/>
      </dsp:nvSpPr>
      <dsp:spPr>
        <a:xfrm>
          <a:off x="894971" y="4513545"/>
          <a:ext cx="9742408" cy="1289584"/>
        </a:xfrm>
        <a:prstGeom prst="rect">
          <a:avLst/>
        </a:prstGeom>
        <a:gradFill flip="none" rotWithShape="0">
          <a:gsLst>
            <a:gs pos="0">
              <a:srgbClr val="C7A5A1"/>
            </a:gs>
            <a:gs pos="50000">
              <a:srgbClr val="B17169">
                <a:shade val="80000"/>
                <a:hueOff val="-76187"/>
                <a:satOff val="87"/>
                <a:lumOff val="23436"/>
                <a:shade val="67500"/>
                <a:satMod val="115000"/>
              </a:srgbClr>
            </a:gs>
            <a:gs pos="100000">
              <a:srgbClr val="B17169">
                <a:shade val="80000"/>
                <a:hueOff val="-76187"/>
                <a:satOff val="87"/>
                <a:lumOff val="23436"/>
                <a:shade val="100000"/>
                <a:satMod val="115000"/>
              </a:srgbClr>
            </a:gs>
          </a:gsLst>
          <a:lin ang="2700000" scaled="1"/>
          <a:tileRect/>
        </a:gra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3608"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solidFill>
                <a:sysClr val="window" lastClr="FFFFFF"/>
              </a:solidFill>
              <a:latin typeface="Garamond"/>
              <a:ea typeface="+mn-ea"/>
              <a:cs typeface="+mn-cs"/>
            </a:rPr>
            <a:t>Compare Earth observations and model-based estimations of visibility with ASOS reference data; create time series and trend maps</a:t>
          </a:r>
          <a:endParaRPr lang="en-US" sz="2600" kern="1200" dirty="0">
            <a:solidFill>
              <a:sysClr val="window" lastClr="FFFFFF"/>
            </a:solidFill>
            <a:latin typeface="Garamond"/>
            <a:ea typeface="+mn-ea"/>
            <a:cs typeface="+mn-cs"/>
          </a:endParaRPr>
        </a:p>
      </dsp:txBody>
      <dsp:txXfrm>
        <a:off x="894971" y="4513545"/>
        <a:ext cx="9742408" cy="1289584"/>
      </dsp:txXfrm>
    </dsp:sp>
    <dsp:sp modelId="{FD0DE648-B635-499D-A0A7-A44EC24E869A}">
      <dsp:nvSpPr>
        <dsp:cNvPr id="0" name=""/>
        <dsp:cNvSpPr/>
      </dsp:nvSpPr>
      <dsp:spPr>
        <a:xfrm>
          <a:off x="88981" y="4352347"/>
          <a:ext cx="1611980" cy="1611980"/>
        </a:xfrm>
        <a:prstGeom prst="ellipse">
          <a:avLst/>
        </a:prstGeom>
        <a:solidFill>
          <a:sysClr val="window" lastClr="FFFFFF">
            <a:hueOff val="0"/>
            <a:satOff val="0"/>
            <a:lumOff val="0"/>
            <a:alphaOff val="0"/>
          </a:sysClr>
        </a:solidFill>
        <a:ln w="12700" cap="flat" cmpd="sng" algn="ctr">
          <a:solidFill>
            <a:srgbClr val="B17169">
              <a:shade val="80000"/>
              <a:hueOff val="-76187"/>
              <a:satOff val="87"/>
              <a:lumOff val="23436"/>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8895E-D433-4442-90DB-54B2A37DA517}" type="datetimeFigureOut">
              <a:rPr lang="en-US" smtClean="0"/>
              <a:t>11/8/2017</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AFB81-2C0F-46E6-AF00-9C2C0F3A5EC4}" type="slidenum">
              <a:rPr lang="en-US" smtClean="0"/>
              <a:t>‹#›</a:t>
            </a:fld>
            <a:endParaRPr lang="en-US" dirty="0"/>
          </a:p>
        </p:txBody>
      </p:sp>
    </p:spTree>
    <p:extLst>
      <p:ext uri="{BB962C8B-B14F-4D97-AF65-F5344CB8AC3E}">
        <p14:creationId xmlns:p14="http://schemas.microsoft.com/office/powerpoint/2010/main" val="361790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5999"/>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964035"/>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96403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576" userDrawn="1">
          <p15:clr>
            <a:srgbClr val="FBAE40"/>
          </p15:clr>
        </p15:guide>
        <p15:guide id="2" orient="horz" pos="2592" userDrawn="1">
          <p15:clr>
            <a:srgbClr val="FBAE40"/>
          </p15:clr>
        </p15:guide>
        <p15:guide id="3" orient="horz" pos="2880" userDrawn="1">
          <p15:clr>
            <a:srgbClr val="FBAE40"/>
          </p15:clr>
        </p15:guide>
        <p15:guide id="4" orient="horz" pos="22752" userDrawn="1">
          <p15:clr>
            <a:srgbClr val="FBAE40"/>
          </p15:clr>
        </p15:guide>
        <p15:guide id="5" pos="15264" userDrawn="1">
          <p15:clr>
            <a:srgbClr val="FBAE40"/>
          </p15:clr>
        </p15:guide>
        <p15:guide id="6" pos="86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hart" Target="../charts/chart1.xml"/><Relationship Id="rId18" Type="http://schemas.openxmlformats.org/officeDocument/2006/relationships/image" Target="../media/image16.tiff"/><Relationship Id="rId26" Type="http://schemas.openxmlformats.org/officeDocument/2006/relationships/image" Target="../media/image19.jpeg"/><Relationship Id="rId3" Type="http://schemas.openxmlformats.org/officeDocument/2006/relationships/image" Target="../media/image3.tiff"/><Relationship Id="rId21" Type="http://schemas.openxmlformats.org/officeDocument/2006/relationships/diagramQuickStyle" Target="../diagrams/quickStyle1.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5.tiff"/><Relationship Id="rId25" Type="http://schemas.openxmlformats.org/officeDocument/2006/relationships/image" Target="../media/image18.jpeg"/><Relationship Id="rId2" Type="http://schemas.openxmlformats.org/officeDocument/2006/relationships/image" Target="../media/image2.jpeg"/><Relationship Id="rId16" Type="http://schemas.openxmlformats.org/officeDocument/2006/relationships/image" Target="../media/image14.emf"/><Relationship Id="rId20" Type="http://schemas.openxmlformats.org/officeDocument/2006/relationships/diagramLayout" Target="../diagrams/layout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chart" Target="../charts/chart2.xml"/><Relationship Id="rId23" Type="http://schemas.microsoft.com/office/2007/relationships/diagramDrawing" Target="../diagrams/drawing1.xml"/><Relationship Id="rId10" Type="http://schemas.openxmlformats.org/officeDocument/2006/relationships/image" Target="../media/image10.png"/><Relationship Id="rId19" Type="http://schemas.openxmlformats.org/officeDocument/2006/relationships/diagramData" Target="../diagrams/data1.xml"/><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diagramColors" Target="../diagrams/colors1.xml"/><Relationship Id="rId27"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63507" y="5399222"/>
            <a:ext cx="11330422" cy="8001253"/>
          </a:xfrm>
          <a:prstGeom prst="rect">
            <a:avLst/>
          </a:prstGeom>
        </p:spPr>
      </p:pic>
      <p:pic>
        <p:nvPicPr>
          <p:cNvPr id="82" name="Picture 8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220026" y="14156529"/>
            <a:ext cx="11064157" cy="3457193"/>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446777" y="13017091"/>
            <a:ext cx="2105084" cy="283207"/>
          </a:xfrm>
          <a:prstGeom prst="rect">
            <a:avLst/>
          </a:prstGeom>
        </p:spPr>
      </p:pic>
      <p:sp>
        <p:nvSpPr>
          <p:cNvPr id="5" name="TextBox 4"/>
          <p:cNvSpPr txBox="1"/>
          <p:nvPr/>
        </p:nvSpPr>
        <p:spPr>
          <a:xfrm>
            <a:off x="12838176" y="4596029"/>
            <a:ext cx="10287477"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Results</a:t>
            </a:r>
          </a:p>
        </p:txBody>
      </p:sp>
      <p:sp>
        <p:nvSpPr>
          <p:cNvPr id="15" name="TextBox 14"/>
          <p:cNvSpPr txBox="1"/>
          <p:nvPr/>
        </p:nvSpPr>
        <p:spPr>
          <a:xfrm>
            <a:off x="962155" y="4596029"/>
            <a:ext cx="11516347"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Abstract</a:t>
            </a:r>
          </a:p>
        </p:txBody>
      </p:sp>
      <p:sp>
        <p:nvSpPr>
          <p:cNvPr id="16" name="TextBox 15"/>
          <p:cNvSpPr txBox="1"/>
          <p:nvPr/>
        </p:nvSpPr>
        <p:spPr>
          <a:xfrm>
            <a:off x="962155" y="10499981"/>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Objectives</a:t>
            </a:r>
          </a:p>
        </p:txBody>
      </p:sp>
      <p:sp>
        <p:nvSpPr>
          <p:cNvPr id="17" name="TextBox 16"/>
          <p:cNvSpPr txBox="1"/>
          <p:nvPr/>
        </p:nvSpPr>
        <p:spPr>
          <a:xfrm>
            <a:off x="962155" y="26902522"/>
            <a:ext cx="11407715"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Methodology</a:t>
            </a:r>
          </a:p>
        </p:txBody>
      </p:sp>
      <p:sp>
        <p:nvSpPr>
          <p:cNvPr id="18" name="TextBox 17"/>
          <p:cNvSpPr txBox="1"/>
          <p:nvPr/>
        </p:nvSpPr>
        <p:spPr>
          <a:xfrm>
            <a:off x="950155" y="15054041"/>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Study Area</a:t>
            </a:r>
          </a:p>
        </p:txBody>
      </p:sp>
      <p:sp>
        <p:nvSpPr>
          <p:cNvPr id="19" name="TextBox 18"/>
          <p:cNvSpPr txBox="1"/>
          <p:nvPr/>
        </p:nvSpPr>
        <p:spPr>
          <a:xfrm>
            <a:off x="962155" y="20812788"/>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Earth Observations</a:t>
            </a:r>
          </a:p>
        </p:txBody>
      </p:sp>
      <p:sp>
        <p:nvSpPr>
          <p:cNvPr id="21" name="TextBox 20"/>
          <p:cNvSpPr txBox="1"/>
          <p:nvPr/>
        </p:nvSpPr>
        <p:spPr>
          <a:xfrm>
            <a:off x="12838176" y="24631570"/>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Acknowledgements</a:t>
            </a:r>
          </a:p>
        </p:txBody>
      </p:sp>
      <p:sp>
        <p:nvSpPr>
          <p:cNvPr id="22" name="TextBox 21"/>
          <p:cNvSpPr txBox="1"/>
          <p:nvPr/>
        </p:nvSpPr>
        <p:spPr>
          <a:xfrm>
            <a:off x="937740" y="24599884"/>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Project Partners</a:t>
            </a:r>
          </a:p>
        </p:txBody>
      </p:sp>
      <p:sp>
        <p:nvSpPr>
          <p:cNvPr id="23" name="TextBox 22"/>
          <p:cNvSpPr txBox="1"/>
          <p:nvPr/>
        </p:nvSpPr>
        <p:spPr>
          <a:xfrm>
            <a:off x="12838176" y="31011120"/>
            <a:ext cx="4542503"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Team Members</a:t>
            </a:r>
          </a:p>
        </p:txBody>
      </p:sp>
      <p:sp>
        <p:nvSpPr>
          <p:cNvPr id="32"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solidFill>
                  <a:srgbClr val="964035"/>
                </a:solidFill>
              </a:rPr>
              <a:t>Monitoring Air Quality in Shenandoah National Park to Address </a:t>
            </a:r>
          </a:p>
          <a:p>
            <a:pPr lvl="0"/>
            <a:r>
              <a:rPr lang="en-US" dirty="0">
                <a:solidFill>
                  <a:srgbClr val="964035"/>
                </a:solidFill>
              </a:rPr>
              <a:t>National Park Service Initiatives </a:t>
            </a:r>
          </a:p>
          <a:p>
            <a:pPr lvl="0"/>
            <a:r>
              <a:rPr lang="en-US" dirty="0">
                <a:solidFill>
                  <a:srgbClr val="964035"/>
                </a:solidFill>
              </a:rPr>
              <a:t>Using Earth Observations</a:t>
            </a:r>
          </a:p>
        </p:txBody>
      </p:sp>
      <p:sp>
        <p:nvSpPr>
          <p:cNvPr id="39" name="Text Placeholder 16"/>
          <p:cNvSpPr txBox="1">
            <a:spLocks/>
          </p:cNvSpPr>
          <p:nvPr/>
        </p:nvSpPr>
        <p:spPr>
          <a:xfrm>
            <a:off x="12838176" y="21383108"/>
            <a:ext cx="11208938" cy="280310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spcBef>
                <a:spcPts val="600"/>
              </a:spcBef>
              <a:buClr>
                <a:srgbClr val="964035"/>
              </a:buClr>
            </a:pPr>
            <a:r>
              <a:rPr lang="en-US" dirty="0" smtClean="0"/>
              <a:t>Visibility calculated from AOD provides a more accurate measurement of surface visibility than visibility calculated from MERRA-2 extinction profiles.</a:t>
            </a:r>
          </a:p>
          <a:p>
            <a:pPr marL="347663" indent="-347663">
              <a:lnSpc>
                <a:spcPct val="100000"/>
              </a:lnSpc>
              <a:spcBef>
                <a:spcPts val="600"/>
              </a:spcBef>
              <a:buClr>
                <a:srgbClr val="964035"/>
              </a:buClr>
            </a:pPr>
            <a:r>
              <a:rPr lang="en-US" dirty="0" smtClean="0"/>
              <a:t>Shenandoah National Park experiences ground-leve</a:t>
            </a:r>
            <a:r>
              <a:rPr lang="en-US" dirty="0" smtClean="0">
                <a:latin typeface="Garamond" charset="0"/>
                <a:ea typeface="Garamond" charset="0"/>
                <a:cs typeface="Garamond" charset="0"/>
              </a:rPr>
              <a:t>l O</a:t>
            </a:r>
            <a:r>
              <a:rPr lang="en-US" baseline="-25000" dirty="0" smtClean="0">
                <a:latin typeface="Garamond" charset="0"/>
                <a:ea typeface="Garamond" charset="0"/>
                <a:cs typeface="Garamond" charset="0"/>
              </a:rPr>
              <a:t>3</a:t>
            </a:r>
            <a:r>
              <a:rPr lang="en-US" dirty="0" smtClean="0">
                <a:latin typeface="Garamond" charset="0"/>
                <a:ea typeface="Garamond" charset="0"/>
                <a:cs typeface="Garamond" charset="0"/>
              </a:rPr>
              <a:t> h</a:t>
            </a:r>
            <a:r>
              <a:rPr lang="en-US" dirty="0" smtClean="0">
                <a:cs typeface="Calibri" panose="020F0502020204030204" pitchFamily="34" charset="0"/>
              </a:rPr>
              <a:t>ighs in late spring. </a:t>
            </a:r>
          </a:p>
          <a:p>
            <a:pPr marL="347663" indent="-347663">
              <a:lnSpc>
                <a:spcPct val="100000"/>
              </a:lnSpc>
              <a:spcBef>
                <a:spcPts val="600"/>
              </a:spcBef>
              <a:buClr>
                <a:srgbClr val="964035"/>
              </a:buClr>
            </a:pPr>
            <a:r>
              <a:rPr lang="en-US" dirty="0" smtClean="0">
                <a:cs typeface="Calibri" panose="020F0502020204030204" pitchFamily="34" charset="0"/>
              </a:rPr>
              <a:t>NASA Earth observations can indicate where in the </a:t>
            </a:r>
            <a:r>
              <a:rPr lang="en-US" dirty="0" smtClean="0">
                <a:cs typeface="Calibri" panose="020F0502020204030204" pitchFamily="34" charset="0"/>
              </a:rPr>
              <a:t>atmosphere </a:t>
            </a:r>
            <a:r>
              <a:rPr lang="en-US" dirty="0" smtClean="0">
                <a:cs typeface="Calibri" panose="020F0502020204030204" pitchFamily="34" charset="0"/>
              </a:rPr>
              <a:t>O</a:t>
            </a:r>
            <a:r>
              <a:rPr lang="en-US" baseline="-25000" dirty="0" smtClean="0">
                <a:cs typeface="Calibri" panose="020F0502020204030204" pitchFamily="34" charset="0"/>
              </a:rPr>
              <a:t>3</a:t>
            </a:r>
            <a:r>
              <a:rPr lang="en-US" dirty="0" smtClean="0">
                <a:cs typeface="Calibri" panose="020F0502020204030204" pitchFamily="34" charset="0"/>
              </a:rPr>
              <a:t> originates. </a:t>
            </a:r>
          </a:p>
          <a:p>
            <a:pPr marL="347663" indent="-347663">
              <a:lnSpc>
                <a:spcPct val="100000"/>
              </a:lnSpc>
              <a:spcBef>
                <a:spcPts val="600"/>
              </a:spcBef>
              <a:buClr>
                <a:srgbClr val="964035"/>
              </a:buClr>
            </a:pPr>
            <a:r>
              <a:rPr lang="en-US" dirty="0" smtClean="0"/>
              <a:t>NASA Earth observations can </a:t>
            </a:r>
            <a:r>
              <a:rPr lang="en-US" dirty="0"/>
              <a:t>provide the park with big-picture, long-term data to foresee trends in air pollutants that affect the park; however, higher resolution imagery will provide more </a:t>
            </a:r>
            <a:r>
              <a:rPr lang="en-US" dirty="0" smtClean="0"/>
              <a:t>accurate</a:t>
            </a:r>
            <a:r>
              <a:rPr lang="en-US" dirty="0" smtClean="0"/>
              <a:t> </a:t>
            </a:r>
            <a:r>
              <a:rPr lang="en-US" dirty="0"/>
              <a:t>results. </a:t>
            </a:r>
          </a:p>
          <a:p>
            <a:pPr marL="347663" indent="-347663">
              <a:lnSpc>
                <a:spcPct val="100000"/>
              </a:lnSpc>
              <a:spcBef>
                <a:spcPts val="600"/>
              </a:spcBef>
              <a:buClr>
                <a:srgbClr val="964035"/>
              </a:buClr>
            </a:pPr>
            <a:endParaRPr lang="en-US" dirty="0" smtClean="0"/>
          </a:p>
        </p:txBody>
      </p:sp>
      <p:sp>
        <p:nvSpPr>
          <p:cNvPr id="40" name="TextBox 39"/>
          <p:cNvSpPr txBox="1"/>
          <p:nvPr/>
        </p:nvSpPr>
        <p:spPr>
          <a:xfrm>
            <a:off x="12838176" y="20542030"/>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Conclusions</a:t>
            </a:r>
          </a:p>
        </p:txBody>
      </p:sp>
      <p:sp>
        <p:nvSpPr>
          <p:cNvPr id="36" name="Text Placeholder 16"/>
          <p:cNvSpPr txBox="1">
            <a:spLocks/>
          </p:cNvSpPr>
          <p:nvPr/>
        </p:nvSpPr>
        <p:spPr>
          <a:xfrm>
            <a:off x="935665" y="5399222"/>
            <a:ext cx="11348793" cy="524793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50" dirty="0"/>
              <a:t>Air quality is considered one of Shenandoah National Park’s most fundamental resources. The park’s ecological health and visitor attendance are dependent on maintaining high air quality standards. This project utilized the NASA’s Aerosol Optical Depth (AOD), aerosol extinction profile, and Tropospheric Ozone Residual (TOR) datasets to create a long-term analysis of air quality in the park from May 2007 to August 2017. This analysis was used to identify trends in visibility and tropospheric, or ground-level, ozone throughout the park. In situ station data from Big Meadows monitoring station and 29 Automated Surface Observing System (ASOS) stations located within a 200 km radius from Shenandoah National Park were used to validate the NASA Earth observations. A tutorial on how to download, subset, and analyze TOR and AOD datasets was created to help park staff incorporate remote sensing data into their management practices related to air quality concerns. This project provided statistical and quantitative support for incorporating satellite data into Shenandoah National Park’s current air quality monitoring efforts and will aid in future decisions related to visitor education and ecological management.</a:t>
            </a:r>
          </a:p>
        </p:txBody>
      </p:sp>
      <p:sp>
        <p:nvSpPr>
          <p:cNvPr id="37" name="Text Placeholder 16"/>
          <p:cNvSpPr txBox="1">
            <a:spLocks/>
          </p:cNvSpPr>
          <p:nvPr/>
        </p:nvSpPr>
        <p:spPr>
          <a:xfrm>
            <a:off x="937740" y="11290213"/>
            <a:ext cx="11346718" cy="33527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spcBef>
                <a:spcPts val="600"/>
              </a:spcBef>
              <a:buClr>
                <a:srgbClr val="964035"/>
              </a:buClr>
            </a:pPr>
            <a:r>
              <a:rPr lang="en-US" sz="2600" b="1" dirty="0">
                <a:solidFill>
                  <a:srgbClr val="964035"/>
                </a:solidFill>
              </a:rPr>
              <a:t>Continue </a:t>
            </a:r>
            <a:r>
              <a:rPr lang="en-US" sz="2600" dirty="0"/>
              <a:t>to introduce applications for NASA’s Earth observations to Shenandoah National Park to supplement current air quality monitoring efforts</a:t>
            </a:r>
          </a:p>
          <a:p>
            <a:pPr marL="347663" indent="-347663">
              <a:lnSpc>
                <a:spcPct val="100000"/>
              </a:lnSpc>
              <a:spcBef>
                <a:spcPts val="600"/>
              </a:spcBef>
              <a:buClr>
                <a:srgbClr val="964035"/>
              </a:buClr>
            </a:pPr>
            <a:r>
              <a:rPr lang="en-US" sz="2600" b="1" dirty="0">
                <a:solidFill>
                  <a:srgbClr val="964035"/>
                </a:solidFill>
              </a:rPr>
              <a:t>Assess </a:t>
            </a:r>
            <a:r>
              <a:rPr lang="en-US" sz="2600" dirty="0"/>
              <a:t>the effectiveness of current NASA satellites to measure surface visibility and ground-level ozone </a:t>
            </a:r>
          </a:p>
          <a:p>
            <a:pPr marL="347663" indent="-347663">
              <a:lnSpc>
                <a:spcPct val="100000"/>
              </a:lnSpc>
              <a:spcBef>
                <a:spcPts val="600"/>
              </a:spcBef>
              <a:buClr>
                <a:srgbClr val="964035"/>
              </a:buClr>
            </a:pPr>
            <a:r>
              <a:rPr lang="en-US" sz="2600" b="1" dirty="0">
                <a:solidFill>
                  <a:srgbClr val="964035"/>
                </a:solidFill>
              </a:rPr>
              <a:t>Create </a:t>
            </a:r>
            <a:r>
              <a:rPr lang="en-US" sz="2600" dirty="0"/>
              <a:t>a tutorial for park officials </a:t>
            </a:r>
            <a:r>
              <a:rPr lang="en-US" sz="2600" dirty="0" smtClean="0"/>
              <a:t>to help incorporate </a:t>
            </a:r>
            <a:r>
              <a:rPr lang="en-US" sz="2600" dirty="0"/>
              <a:t>NASA Earth observations into their management decisions related to park health and air quality concerns</a:t>
            </a:r>
          </a:p>
          <a:p>
            <a:pPr marL="347663" indent="-347663">
              <a:lnSpc>
                <a:spcPct val="100000"/>
              </a:lnSpc>
              <a:spcBef>
                <a:spcPts val="600"/>
              </a:spcBef>
              <a:buClr>
                <a:srgbClr val="964035"/>
              </a:buClr>
            </a:pPr>
            <a:r>
              <a:rPr lang="en-US" sz="2600" b="1" dirty="0">
                <a:solidFill>
                  <a:srgbClr val="964035"/>
                </a:solidFill>
              </a:rPr>
              <a:t>Display </a:t>
            </a:r>
            <a:r>
              <a:rPr lang="en-US" sz="2600" dirty="0"/>
              <a:t>trend maps showing historic visibility and ozone levels in Shenandoah National Park </a:t>
            </a:r>
          </a:p>
        </p:txBody>
      </p:sp>
      <p:sp>
        <p:nvSpPr>
          <p:cNvPr id="41" name="Text Placeholder 16"/>
          <p:cNvSpPr txBox="1">
            <a:spLocks/>
          </p:cNvSpPr>
          <p:nvPr/>
        </p:nvSpPr>
        <p:spPr>
          <a:xfrm>
            <a:off x="883218" y="16410308"/>
            <a:ext cx="10521583"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bg1"/>
              </a:solidFill>
            </a:endParaRPr>
          </a:p>
        </p:txBody>
      </p:sp>
      <p:sp>
        <p:nvSpPr>
          <p:cNvPr id="47" name="Main Title"/>
          <p:cNvSpPr>
            <a:spLocks noGrp="1"/>
          </p:cNvSpPr>
          <p:nvPr>
            <p:ph type="body" sz="quarter" idx="10" hasCustomPrompt="1"/>
          </p:nvPr>
        </p:nvSpPr>
        <p:spPr>
          <a:xfrm rot="16200000">
            <a:off x="10850144" y="17645982"/>
            <a:ext cx="30062237"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2500" b="1" dirty="0" smtClean="0">
                <a:solidFill>
                  <a:srgbClr val="964035"/>
                </a:solidFill>
              </a:rPr>
              <a:t>Shenandoah </a:t>
            </a:r>
            <a:r>
              <a:rPr lang="en-US" sz="12500" dirty="0" smtClean="0">
                <a:solidFill>
                  <a:srgbClr val="964035"/>
                </a:solidFill>
              </a:rPr>
              <a:t>Health &amp; Air Quality II</a:t>
            </a:r>
            <a:endParaRPr lang="en-US" sz="12500" dirty="0">
              <a:solidFill>
                <a:srgbClr val="964035"/>
              </a:solidFill>
            </a:endParaRPr>
          </a:p>
        </p:txBody>
      </p:sp>
      <p:sp>
        <p:nvSpPr>
          <p:cNvPr id="42" name="Subtitle"/>
          <p:cNvSpPr txBox="1">
            <a:spLocks/>
          </p:cNvSpPr>
          <p:nvPr/>
        </p:nvSpPr>
        <p:spPr>
          <a:xfrm>
            <a:off x="6004560" y="34668931"/>
            <a:ext cx="15501257" cy="1519199"/>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smtClean="0">
                <a:solidFill>
                  <a:srgbClr val="964035"/>
                </a:solidFill>
              </a:rPr>
              <a:t>Virginia – Langley </a:t>
            </a:r>
            <a:br>
              <a:rPr lang="en-US" sz="4800" b="0" dirty="0" smtClean="0">
                <a:solidFill>
                  <a:srgbClr val="964035"/>
                </a:solidFill>
              </a:rPr>
            </a:br>
            <a:r>
              <a:rPr lang="en-US" sz="4800" b="0" dirty="0" smtClean="0">
                <a:solidFill>
                  <a:srgbClr val="964035"/>
                </a:solidFill>
              </a:rPr>
              <a:t>Fall 2017</a:t>
            </a:r>
          </a:p>
        </p:txBody>
      </p:sp>
      <p:pic>
        <p:nvPicPr>
          <p:cNvPr id="3" name="Pictur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23968" y="19841653"/>
            <a:ext cx="10579608" cy="609038"/>
          </a:xfrm>
          <a:prstGeom prst="rect">
            <a:avLst/>
          </a:prstGeom>
        </p:spPr>
      </p:pic>
      <p:sp>
        <p:nvSpPr>
          <p:cNvPr id="51" name="Text Placeholder 16"/>
          <p:cNvSpPr txBox="1">
            <a:spLocks/>
          </p:cNvSpPr>
          <p:nvPr/>
        </p:nvSpPr>
        <p:spPr>
          <a:xfrm>
            <a:off x="12838176" y="25523728"/>
            <a:ext cx="10948864" cy="54420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200" b="1" dirty="0" smtClean="0">
                <a:solidFill>
                  <a:srgbClr val="964035"/>
                </a:solidFill>
              </a:rPr>
              <a:t>Subject </a:t>
            </a:r>
            <a:r>
              <a:rPr lang="en-US" sz="2200" b="1" dirty="0" smtClean="0">
                <a:solidFill>
                  <a:srgbClr val="964035"/>
                </a:solidFill>
              </a:rPr>
              <a:t>Matter Advisors:</a:t>
            </a:r>
            <a:endParaRPr lang="en-US" sz="2200" b="1" dirty="0">
              <a:solidFill>
                <a:srgbClr val="964035"/>
              </a:solidFill>
            </a:endParaRPr>
          </a:p>
          <a:p>
            <a:pPr marL="457200">
              <a:spcBef>
                <a:spcPts val="600"/>
              </a:spcBef>
            </a:pPr>
            <a:r>
              <a:rPr lang="en-US" sz="2200" b="1" dirty="0" smtClean="0"/>
              <a:t>Dr</a:t>
            </a:r>
            <a:r>
              <a:rPr lang="en-US" sz="2200" b="1" dirty="0"/>
              <a:t>. </a:t>
            </a:r>
            <a:r>
              <a:rPr lang="en-US" sz="2200" b="1" dirty="0" smtClean="0"/>
              <a:t>Hongyu Liu, </a:t>
            </a:r>
            <a:r>
              <a:rPr lang="en-US" sz="2200" dirty="0" smtClean="0"/>
              <a:t>NASA </a:t>
            </a:r>
            <a:r>
              <a:rPr lang="en-US" sz="2200" dirty="0"/>
              <a:t>Langley Research Center</a:t>
            </a:r>
          </a:p>
          <a:p>
            <a:pPr marL="457200">
              <a:spcBef>
                <a:spcPts val="600"/>
              </a:spcBef>
            </a:pPr>
            <a:r>
              <a:rPr lang="en-US" sz="2200" b="1" dirty="0"/>
              <a:t>Dr. </a:t>
            </a:r>
            <a:r>
              <a:rPr lang="en-US" sz="2200" b="1" dirty="0" smtClean="0"/>
              <a:t>Jerry R. Ziemke, </a:t>
            </a:r>
            <a:r>
              <a:rPr lang="en-US" sz="2200" dirty="0"/>
              <a:t>NASA </a:t>
            </a:r>
            <a:r>
              <a:rPr lang="en-US" sz="2200" dirty="0" smtClean="0"/>
              <a:t>Goddard Space Flight Center</a:t>
            </a:r>
            <a:endParaRPr lang="en-US" sz="2200" dirty="0"/>
          </a:p>
          <a:p>
            <a:r>
              <a:rPr lang="en-US" sz="2200" b="1" dirty="0" smtClean="0">
                <a:solidFill>
                  <a:srgbClr val="964035"/>
                </a:solidFill>
              </a:rPr>
              <a:t>Science Advisors:</a:t>
            </a:r>
          </a:p>
          <a:p>
            <a:pPr marL="457200">
              <a:spcBef>
                <a:spcPts val="600"/>
              </a:spcBef>
            </a:pPr>
            <a:r>
              <a:rPr lang="en-US" sz="2200" b="1" dirty="0" smtClean="0"/>
              <a:t>Dr</a:t>
            </a:r>
            <a:r>
              <a:rPr lang="en-US" sz="2200" b="1" dirty="0"/>
              <a:t>. Bruce </a:t>
            </a:r>
            <a:r>
              <a:rPr lang="en-US" sz="2200" b="1" dirty="0" smtClean="0"/>
              <a:t>Doddridge, </a:t>
            </a:r>
            <a:r>
              <a:rPr lang="en-US" sz="2200" dirty="0" smtClean="0"/>
              <a:t>NASA </a:t>
            </a:r>
            <a:r>
              <a:rPr lang="en-US" sz="2200" dirty="0"/>
              <a:t>Langley Research </a:t>
            </a:r>
            <a:r>
              <a:rPr lang="en-US" sz="2200" dirty="0" smtClean="0"/>
              <a:t>Center</a:t>
            </a:r>
            <a:endParaRPr lang="en-US" sz="2200" dirty="0"/>
          </a:p>
          <a:p>
            <a:pPr marL="457200">
              <a:spcBef>
                <a:spcPts val="600"/>
              </a:spcBef>
            </a:pPr>
            <a:r>
              <a:rPr lang="en-US" sz="2200" b="1" dirty="0"/>
              <a:t>Dr. Rich </a:t>
            </a:r>
            <a:r>
              <a:rPr lang="en-US" sz="2200" b="1" dirty="0" smtClean="0"/>
              <a:t>Ferrare, </a:t>
            </a:r>
            <a:r>
              <a:rPr lang="en-US" sz="2200" dirty="0" smtClean="0"/>
              <a:t>NASA </a:t>
            </a:r>
            <a:r>
              <a:rPr lang="en-US" sz="2200" dirty="0"/>
              <a:t>Langley Research </a:t>
            </a:r>
            <a:r>
              <a:rPr lang="en-US" sz="2200" dirty="0" smtClean="0"/>
              <a:t>Center</a:t>
            </a:r>
            <a:endParaRPr lang="en-US" sz="2200" dirty="0"/>
          </a:p>
          <a:p>
            <a:pPr marL="457200">
              <a:spcBef>
                <a:spcPts val="600"/>
              </a:spcBef>
            </a:pPr>
            <a:r>
              <a:rPr lang="en-US" sz="2200" b="1" dirty="0"/>
              <a:t>Dr. Kenton </a:t>
            </a:r>
            <a:r>
              <a:rPr lang="en-US" sz="2200" b="1" dirty="0" smtClean="0"/>
              <a:t>Ross, </a:t>
            </a:r>
            <a:r>
              <a:rPr lang="en-US" sz="2200" dirty="0" smtClean="0"/>
              <a:t>NASA </a:t>
            </a:r>
            <a:r>
              <a:rPr lang="en-US" sz="2200" dirty="0"/>
              <a:t>Langley Research </a:t>
            </a:r>
            <a:r>
              <a:rPr lang="en-US" sz="2200" dirty="0" smtClean="0"/>
              <a:t>Center</a:t>
            </a:r>
            <a:endParaRPr lang="en-US" sz="2200" dirty="0"/>
          </a:p>
          <a:p>
            <a:r>
              <a:rPr lang="en-US" sz="2200" b="1" dirty="0" smtClean="0">
                <a:solidFill>
                  <a:srgbClr val="964035"/>
                </a:solidFill>
              </a:rPr>
              <a:t>Partners: </a:t>
            </a:r>
          </a:p>
          <a:p>
            <a:pPr indent="457200">
              <a:spcBef>
                <a:spcPts val="600"/>
              </a:spcBef>
            </a:pPr>
            <a:r>
              <a:rPr lang="en-US" sz="2200" b="1" dirty="0" smtClean="0"/>
              <a:t>Jalyn Cummings, </a:t>
            </a:r>
            <a:r>
              <a:rPr lang="en-US" sz="2200" dirty="0" smtClean="0"/>
              <a:t>National Park Service, Shenandoah National Park</a:t>
            </a:r>
          </a:p>
          <a:p>
            <a:pPr marL="457200">
              <a:spcBef>
                <a:spcPts val="600"/>
              </a:spcBef>
            </a:pPr>
            <a:r>
              <a:rPr lang="en-US" sz="2200" b="1" dirty="0" smtClean="0"/>
              <a:t>Dr. Barkley Sive, </a:t>
            </a:r>
            <a:r>
              <a:rPr lang="en-US" sz="2200" dirty="0" smtClean="0">
                <a:solidFill>
                  <a:schemeClr val="tx1">
                    <a:lumMod val="75000"/>
                  </a:schemeClr>
                </a:solidFill>
              </a:rPr>
              <a:t>National Park Service, Air Resources Division, Research &amp; Monitoring Branch</a:t>
            </a:r>
          </a:p>
          <a:p>
            <a:r>
              <a:rPr lang="en-US" sz="2200" b="1" dirty="0" smtClean="0">
                <a:solidFill>
                  <a:srgbClr val="964035"/>
                </a:solidFill>
              </a:rPr>
              <a:t>Previous DEVELOP team:</a:t>
            </a:r>
            <a:endParaRPr lang="en-US" sz="2200" dirty="0" smtClean="0">
              <a:solidFill>
                <a:srgbClr val="964035"/>
              </a:solidFill>
            </a:endParaRPr>
          </a:p>
          <a:p>
            <a:pPr marL="457200">
              <a:spcBef>
                <a:spcPts val="600"/>
              </a:spcBef>
            </a:pPr>
            <a:r>
              <a:rPr lang="en-US" sz="2200" dirty="0" smtClean="0"/>
              <a:t>Ellen Bubak, Amanda Clayton, Doug Gardiner, Nicholas Lenfant, Julie Terhune</a:t>
            </a:r>
          </a:p>
        </p:txBody>
      </p:sp>
      <p:grpSp>
        <p:nvGrpSpPr>
          <p:cNvPr id="29" name="Group 28"/>
          <p:cNvGrpSpPr/>
          <p:nvPr/>
        </p:nvGrpSpPr>
        <p:grpSpPr>
          <a:xfrm>
            <a:off x="12582352" y="31873366"/>
            <a:ext cx="1778301" cy="1771411"/>
            <a:chOff x="12053490" y="31599639"/>
            <a:chExt cx="1948943" cy="1941392"/>
          </a:xfrm>
        </p:grpSpPr>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5287" y="31600702"/>
              <a:ext cx="1940329" cy="1940329"/>
            </a:xfrm>
            <a:prstGeom prst="rect">
              <a:avLst/>
            </a:prstGeom>
            <a:ln>
              <a:solidFill>
                <a:schemeClr val="bg1"/>
              </a:solidFill>
            </a:ln>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53490" y="31599639"/>
              <a:ext cx="1948943" cy="1941392"/>
            </a:xfrm>
            <a:prstGeom prst="rect">
              <a:avLst/>
            </a:prstGeom>
          </p:spPr>
        </p:pic>
      </p:grpSp>
      <p:grpSp>
        <p:nvGrpSpPr>
          <p:cNvPr id="35" name="Group 34"/>
          <p:cNvGrpSpPr/>
          <p:nvPr/>
        </p:nvGrpSpPr>
        <p:grpSpPr>
          <a:xfrm>
            <a:off x="14747448" y="31910656"/>
            <a:ext cx="1717898" cy="1734121"/>
            <a:chOff x="14218900" y="31912964"/>
            <a:chExt cx="1717898" cy="1734121"/>
          </a:xfrm>
        </p:grpSpPr>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26870" y="31927768"/>
              <a:ext cx="1709928" cy="1709928"/>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18900" y="31912964"/>
              <a:ext cx="1717898" cy="1734121"/>
            </a:xfrm>
            <a:prstGeom prst="rect">
              <a:avLst/>
            </a:prstGeom>
          </p:spPr>
        </p:pic>
      </p:grpSp>
      <p:grpSp>
        <p:nvGrpSpPr>
          <p:cNvPr id="44" name="Group 43"/>
          <p:cNvGrpSpPr/>
          <p:nvPr/>
        </p:nvGrpSpPr>
        <p:grpSpPr>
          <a:xfrm>
            <a:off x="16685632" y="31910656"/>
            <a:ext cx="1715877" cy="1722660"/>
            <a:chOff x="16157084" y="31924424"/>
            <a:chExt cx="1715877" cy="1722660"/>
          </a:xfrm>
        </p:grpSpPr>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63033" y="31924424"/>
              <a:ext cx="1709928" cy="1709928"/>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084" y="31926095"/>
              <a:ext cx="1710111" cy="1720989"/>
            </a:xfrm>
            <a:prstGeom prst="rect">
              <a:avLst/>
            </a:prstGeom>
          </p:spPr>
        </p:pic>
      </p:grpSp>
      <p:grpSp>
        <p:nvGrpSpPr>
          <p:cNvPr id="49" name="Group 48"/>
          <p:cNvGrpSpPr/>
          <p:nvPr/>
        </p:nvGrpSpPr>
        <p:grpSpPr>
          <a:xfrm>
            <a:off x="18614971" y="31910656"/>
            <a:ext cx="1698645" cy="1700603"/>
            <a:chOff x="18086423" y="31951168"/>
            <a:chExt cx="1698645" cy="1700603"/>
          </a:xfrm>
        </p:grpSpPr>
        <p:pic>
          <p:nvPicPr>
            <p:cNvPr id="61" name="Picture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6423" y="31955855"/>
              <a:ext cx="1691231" cy="1691231"/>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90433" y="31951168"/>
              <a:ext cx="1694635" cy="1700603"/>
            </a:xfrm>
            <a:prstGeom prst="rect">
              <a:avLst/>
            </a:prstGeom>
          </p:spPr>
        </p:pic>
      </p:grpSp>
      <p:grpSp>
        <p:nvGrpSpPr>
          <p:cNvPr id="45" name="Group 44"/>
          <p:cNvGrpSpPr/>
          <p:nvPr/>
        </p:nvGrpSpPr>
        <p:grpSpPr>
          <a:xfrm>
            <a:off x="20492572" y="31910656"/>
            <a:ext cx="1717342" cy="1723696"/>
            <a:chOff x="19964024" y="31910656"/>
            <a:chExt cx="1717342" cy="1723696"/>
          </a:xfrm>
        </p:grpSpPr>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964024" y="31914236"/>
              <a:ext cx="1709928" cy="1709928"/>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71438" y="31910656"/>
              <a:ext cx="1709928" cy="1723696"/>
            </a:xfrm>
            <a:prstGeom prst="rect">
              <a:avLst/>
            </a:prstGeom>
          </p:spPr>
        </p:pic>
      </p:grpSp>
      <p:grpSp>
        <p:nvGrpSpPr>
          <p:cNvPr id="46" name="Group 45"/>
          <p:cNvGrpSpPr/>
          <p:nvPr/>
        </p:nvGrpSpPr>
        <p:grpSpPr>
          <a:xfrm>
            <a:off x="22414342" y="31910656"/>
            <a:ext cx="1709928" cy="1702171"/>
            <a:chOff x="21885794" y="31935771"/>
            <a:chExt cx="1709928" cy="1702171"/>
          </a:xfrm>
        </p:grpSpPr>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85794" y="31937158"/>
              <a:ext cx="1700784" cy="1700784"/>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85794" y="31935771"/>
              <a:ext cx="1709928" cy="1700602"/>
            </a:xfrm>
            <a:prstGeom prst="rect">
              <a:avLst/>
            </a:prstGeom>
          </p:spPr>
        </p:pic>
      </p:grpSp>
      <p:sp>
        <p:nvSpPr>
          <p:cNvPr id="13" name="Rectangle 12"/>
          <p:cNvSpPr/>
          <p:nvPr/>
        </p:nvSpPr>
        <p:spPr>
          <a:xfrm>
            <a:off x="6858000" y="17311130"/>
            <a:ext cx="13716000" cy="369332"/>
          </a:xfrm>
          <a:prstGeom prst="rect">
            <a:avLst/>
          </a:prstGeom>
        </p:spPr>
        <p:txBody>
          <a:bodyPr>
            <a:spAutoFit/>
          </a:bodyPr>
          <a:lstStyle/>
          <a:p>
            <a:pPr algn="ctr">
              <a:lnSpc>
                <a:spcPct val="100000"/>
              </a:lnSpc>
              <a:spcBef>
                <a:spcPts val="0"/>
              </a:spcBef>
            </a:pPr>
            <a:endParaRPr lang="en-US" sz="1800" dirty="0">
              <a:solidFill>
                <a:schemeClr val="tx1">
                  <a:lumMod val="75000"/>
                </a:schemeClr>
              </a:solidFill>
            </a:endParaRPr>
          </a:p>
        </p:txBody>
      </p:sp>
      <p:sp>
        <p:nvSpPr>
          <p:cNvPr id="14" name="Rectangle 13"/>
          <p:cNvSpPr/>
          <p:nvPr/>
        </p:nvSpPr>
        <p:spPr>
          <a:xfrm>
            <a:off x="11922125" y="21115546"/>
            <a:ext cx="13716000" cy="400110"/>
          </a:xfrm>
          <a:prstGeom prst="rect">
            <a:avLst/>
          </a:prstGeom>
        </p:spPr>
        <p:txBody>
          <a:bodyPr>
            <a:spAutoFit/>
          </a:bodyPr>
          <a:lstStyle/>
          <a:p>
            <a:pPr algn="ctr">
              <a:lnSpc>
                <a:spcPct val="100000"/>
              </a:lnSpc>
              <a:spcBef>
                <a:spcPts val="0"/>
              </a:spcBef>
            </a:pPr>
            <a:endParaRPr lang="en-US" sz="2000" dirty="0">
              <a:solidFill>
                <a:schemeClr val="tx1">
                  <a:lumMod val="75000"/>
                </a:schemeClr>
              </a:solidFill>
            </a:endParaRPr>
          </a:p>
        </p:txBody>
      </p:sp>
      <p:sp>
        <p:nvSpPr>
          <p:cNvPr id="20" name="Rectangle 19"/>
          <p:cNvSpPr/>
          <p:nvPr/>
        </p:nvSpPr>
        <p:spPr>
          <a:xfrm>
            <a:off x="12501327" y="33708884"/>
            <a:ext cx="1962100" cy="707886"/>
          </a:xfrm>
          <a:prstGeom prst="rect">
            <a:avLst/>
          </a:prstGeom>
        </p:spPr>
        <p:txBody>
          <a:bodyPr wrap="square">
            <a:spAutoFit/>
          </a:bodyPr>
          <a:lstStyle/>
          <a:p>
            <a:pPr algn="ctr">
              <a:lnSpc>
                <a:spcPct val="100000"/>
              </a:lnSpc>
              <a:spcBef>
                <a:spcPts val="0"/>
              </a:spcBef>
            </a:pPr>
            <a:r>
              <a:rPr lang="en-US" sz="2000" dirty="0">
                <a:solidFill>
                  <a:schemeClr val="tx1">
                    <a:lumMod val="75000"/>
                  </a:schemeClr>
                </a:solidFill>
              </a:rPr>
              <a:t>Emily S. Doerner</a:t>
            </a:r>
          </a:p>
          <a:p>
            <a:pPr algn="ctr">
              <a:lnSpc>
                <a:spcPct val="100000"/>
              </a:lnSpc>
              <a:spcBef>
                <a:spcPts val="0"/>
              </a:spcBef>
            </a:pPr>
            <a:r>
              <a:rPr lang="en-US" sz="2000" dirty="0">
                <a:solidFill>
                  <a:schemeClr val="tx1">
                    <a:lumMod val="75000"/>
                  </a:schemeClr>
                </a:solidFill>
              </a:rPr>
              <a:t>Project Lead</a:t>
            </a:r>
          </a:p>
        </p:txBody>
      </p:sp>
      <p:sp>
        <p:nvSpPr>
          <p:cNvPr id="24" name="TextBox 23"/>
          <p:cNvSpPr txBox="1"/>
          <p:nvPr/>
        </p:nvSpPr>
        <p:spPr>
          <a:xfrm>
            <a:off x="14544451" y="33869598"/>
            <a:ext cx="2098651" cy="400110"/>
          </a:xfrm>
          <a:prstGeom prst="rect">
            <a:avLst/>
          </a:prstGeom>
          <a:noFill/>
        </p:spPr>
        <p:txBody>
          <a:bodyPr wrap="none" rtlCol="0">
            <a:spAutoFit/>
          </a:bodyPr>
          <a:lstStyle/>
          <a:p>
            <a:r>
              <a:rPr lang="en-US" sz="2000" dirty="0" smtClean="0"/>
              <a:t>Andrew A.</a:t>
            </a:r>
            <a:r>
              <a:rPr lang="en-US" sz="2000" dirty="0"/>
              <a:t> </a:t>
            </a:r>
            <a:r>
              <a:rPr lang="en-US" sz="2000" dirty="0" smtClean="0"/>
              <a:t>Bonifas</a:t>
            </a:r>
            <a:endParaRPr lang="en-US" sz="2000" dirty="0"/>
          </a:p>
        </p:txBody>
      </p:sp>
      <p:sp>
        <p:nvSpPr>
          <p:cNvPr id="25" name="TextBox 24"/>
          <p:cNvSpPr txBox="1"/>
          <p:nvPr/>
        </p:nvSpPr>
        <p:spPr>
          <a:xfrm>
            <a:off x="16803111" y="33869598"/>
            <a:ext cx="1505477" cy="400110"/>
          </a:xfrm>
          <a:prstGeom prst="rect">
            <a:avLst/>
          </a:prstGeom>
          <a:noFill/>
        </p:spPr>
        <p:txBody>
          <a:bodyPr wrap="none" rtlCol="0">
            <a:spAutoFit/>
          </a:bodyPr>
          <a:lstStyle/>
          <a:p>
            <a:r>
              <a:rPr lang="en-US" sz="2000" dirty="0" smtClean="0"/>
              <a:t>James </a:t>
            </a:r>
            <a:r>
              <a:rPr lang="en-US" sz="2000" dirty="0"/>
              <a:t>F</a:t>
            </a:r>
            <a:r>
              <a:rPr lang="en-US" sz="2000" dirty="0" smtClean="0"/>
              <a:t>icklin</a:t>
            </a:r>
            <a:endParaRPr lang="en-US" sz="2000" dirty="0"/>
          </a:p>
        </p:txBody>
      </p:sp>
      <p:sp>
        <p:nvSpPr>
          <p:cNvPr id="26" name="TextBox 25"/>
          <p:cNvSpPr txBox="1"/>
          <p:nvPr/>
        </p:nvSpPr>
        <p:spPr>
          <a:xfrm>
            <a:off x="18702836" y="33869598"/>
            <a:ext cx="1542217" cy="400110"/>
          </a:xfrm>
          <a:prstGeom prst="rect">
            <a:avLst/>
          </a:prstGeom>
          <a:noFill/>
        </p:spPr>
        <p:txBody>
          <a:bodyPr wrap="none" rtlCol="0">
            <a:spAutoFit/>
          </a:bodyPr>
          <a:lstStyle/>
          <a:p>
            <a:r>
              <a:rPr lang="en-US" sz="2000" dirty="0" smtClean="0"/>
              <a:t>Nick Gulston</a:t>
            </a:r>
            <a:endParaRPr lang="en-US" sz="2000" dirty="0"/>
          </a:p>
        </p:txBody>
      </p:sp>
      <p:sp>
        <p:nvSpPr>
          <p:cNvPr id="27" name="TextBox 26"/>
          <p:cNvSpPr txBox="1"/>
          <p:nvPr/>
        </p:nvSpPr>
        <p:spPr>
          <a:xfrm>
            <a:off x="20503987" y="33869598"/>
            <a:ext cx="1673087" cy="400110"/>
          </a:xfrm>
          <a:prstGeom prst="rect">
            <a:avLst/>
          </a:prstGeom>
          <a:noFill/>
        </p:spPr>
        <p:txBody>
          <a:bodyPr wrap="none" rtlCol="0">
            <a:spAutoFit/>
          </a:bodyPr>
          <a:lstStyle/>
          <a:p>
            <a:r>
              <a:rPr lang="en-US" sz="2000" dirty="0" smtClean="0"/>
              <a:t>Roger Johnson</a:t>
            </a:r>
            <a:endParaRPr lang="en-US" sz="2000" dirty="0"/>
          </a:p>
        </p:txBody>
      </p:sp>
      <p:sp>
        <p:nvSpPr>
          <p:cNvPr id="28" name="TextBox 27"/>
          <p:cNvSpPr txBox="1"/>
          <p:nvPr/>
        </p:nvSpPr>
        <p:spPr>
          <a:xfrm>
            <a:off x="22371812" y="33869598"/>
            <a:ext cx="1784463" cy="400110"/>
          </a:xfrm>
          <a:prstGeom prst="rect">
            <a:avLst/>
          </a:prstGeom>
          <a:noFill/>
        </p:spPr>
        <p:txBody>
          <a:bodyPr wrap="none" rtlCol="0">
            <a:spAutoFit/>
          </a:bodyPr>
          <a:lstStyle/>
          <a:p>
            <a:r>
              <a:rPr lang="en-US" sz="2000" dirty="0" smtClean="0"/>
              <a:t>Sarah K. Philips</a:t>
            </a:r>
            <a:endParaRPr lang="en-US" sz="2000" dirty="0"/>
          </a:p>
        </p:txBody>
      </p:sp>
      <p:graphicFrame>
        <p:nvGraphicFramePr>
          <p:cNvPr id="68" name="Chart 67"/>
          <p:cNvGraphicFramePr>
            <a:graphicFrameLocks/>
          </p:cNvGraphicFramePr>
          <p:nvPr>
            <p:extLst>
              <p:ext uri="{D42A27DB-BD31-4B8C-83A1-F6EECF244321}">
                <p14:modId xmlns:p14="http://schemas.microsoft.com/office/powerpoint/2010/main" val="751218335"/>
              </p:ext>
            </p:extLst>
          </p:nvPr>
        </p:nvGraphicFramePr>
        <p:xfrm>
          <a:off x="16510795" y="17611819"/>
          <a:ext cx="7668854" cy="3080182"/>
        </p:xfrm>
        <a:graphic>
          <a:graphicData uri="http://schemas.openxmlformats.org/drawingml/2006/chart">
            <c:chart xmlns:c="http://schemas.openxmlformats.org/drawingml/2006/chart" xmlns:r="http://schemas.openxmlformats.org/officeDocument/2006/relationships" r:id="rId13"/>
          </a:graphicData>
        </a:graphic>
      </p:graphicFrame>
      <p:pic>
        <p:nvPicPr>
          <p:cNvPr id="31" name="Picture 30"/>
          <p:cNvPicPr>
            <a:picLocks noChangeAspect="1"/>
          </p:cNvPicPr>
          <p:nvPr/>
        </p:nvPicPr>
        <p:blipFill>
          <a:blip r:embed="rId14"/>
          <a:stretch>
            <a:fillRect/>
          </a:stretch>
        </p:blipFill>
        <p:spPr>
          <a:xfrm>
            <a:off x="21027882" y="26014761"/>
            <a:ext cx="2085013" cy="2712955"/>
          </a:xfrm>
          <a:prstGeom prst="rect">
            <a:avLst/>
          </a:prstGeom>
        </p:spPr>
      </p:pic>
      <p:graphicFrame>
        <p:nvGraphicFramePr>
          <p:cNvPr id="48" name="Chart 47"/>
          <p:cNvGraphicFramePr>
            <a:graphicFrameLocks/>
          </p:cNvGraphicFramePr>
          <p:nvPr>
            <p:extLst>
              <p:ext uri="{D42A27DB-BD31-4B8C-83A1-F6EECF244321}">
                <p14:modId xmlns:p14="http://schemas.microsoft.com/office/powerpoint/2010/main" val="1818290660"/>
              </p:ext>
            </p:extLst>
          </p:nvPr>
        </p:nvGraphicFramePr>
        <p:xfrm>
          <a:off x="18766468" y="5529139"/>
          <a:ext cx="5053396" cy="4100239"/>
        </p:xfrm>
        <a:graphic>
          <a:graphicData uri="http://schemas.openxmlformats.org/drawingml/2006/chart">
            <c:chart xmlns:c="http://schemas.openxmlformats.org/drawingml/2006/chart" xmlns:r="http://schemas.openxmlformats.org/officeDocument/2006/relationships" r:id="rId15"/>
          </a:graphicData>
        </a:graphic>
      </p:graphicFrame>
      <p:grpSp>
        <p:nvGrpSpPr>
          <p:cNvPr id="73" name="Group 72"/>
          <p:cNvGrpSpPr/>
          <p:nvPr/>
        </p:nvGrpSpPr>
        <p:grpSpPr>
          <a:xfrm>
            <a:off x="13176108" y="17765923"/>
            <a:ext cx="3616837" cy="654411"/>
            <a:chOff x="20426895" y="15810455"/>
            <a:chExt cx="3616837" cy="654411"/>
          </a:xfrm>
        </p:grpSpPr>
        <p:pic>
          <p:nvPicPr>
            <p:cNvPr id="6" name="Picture 5"/>
            <p:cNvPicPr>
              <a:picLocks noChangeAspect="1"/>
            </p:cNvPicPr>
            <p:nvPr/>
          </p:nvPicPr>
          <p:blipFill rotWithShape="1">
            <a:blip r:embed="rId16">
              <a:lum bright="-20000" contrast="40000"/>
            </a:blip>
            <a:srcRect r="18195"/>
            <a:stretch/>
          </p:blipFill>
          <p:spPr>
            <a:xfrm rot="16200000">
              <a:off x="21952178" y="15315458"/>
              <a:ext cx="543317" cy="1617020"/>
            </a:xfrm>
            <a:prstGeom prst="rect">
              <a:avLst/>
            </a:prstGeom>
          </p:spPr>
        </p:pic>
        <p:sp>
          <p:nvSpPr>
            <p:cNvPr id="8" name="Rectangle 7"/>
            <p:cNvSpPr/>
            <p:nvPr/>
          </p:nvSpPr>
          <p:spPr>
            <a:xfrm>
              <a:off x="20426895" y="15810455"/>
              <a:ext cx="1063614" cy="646331"/>
            </a:xfrm>
            <a:prstGeom prst="rect">
              <a:avLst/>
            </a:prstGeom>
          </p:spPr>
          <p:txBody>
            <a:bodyPr wrap="square">
              <a:spAutoFit/>
            </a:bodyPr>
            <a:lstStyle/>
            <a:p>
              <a:pPr algn="ctr"/>
              <a:r>
                <a:rPr lang="en-US" sz="1800" dirty="0" smtClean="0"/>
                <a:t>High </a:t>
              </a:r>
              <a:r>
                <a:rPr lang="en-US" sz="1800" dirty="0">
                  <a:cs typeface="Calibri" panose="020F0502020204030204" pitchFamily="34" charset="0"/>
                </a:rPr>
                <a:t>O</a:t>
              </a:r>
              <a:r>
                <a:rPr lang="en-US" sz="1800" baseline="-25000" dirty="0">
                  <a:cs typeface="Calibri" panose="020F0502020204030204" pitchFamily="34" charset="0"/>
                </a:rPr>
                <a:t>3</a:t>
              </a:r>
              <a:endParaRPr lang="en-US" sz="1800" dirty="0" smtClean="0"/>
            </a:p>
            <a:p>
              <a:pPr algn="ctr"/>
              <a:r>
                <a:rPr lang="en-US" sz="1800" dirty="0" smtClean="0"/>
                <a:t> </a:t>
              </a:r>
              <a:r>
                <a:rPr lang="en-US" sz="1800" dirty="0"/>
                <a:t>75 ppbv</a:t>
              </a:r>
            </a:p>
          </p:txBody>
        </p:sp>
        <p:sp>
          <p:nvSpPr>
            <p:cNvPr id="12" name="Rectangle 11"/>
            <p:cNvSpPr/>
            <p:nvPr/>
          </p:nvSpPr>
          <p:spPr>
            <a:xfrm>
              <a:off x="22844084" y="15818535"/>
              <a:ext cx="1199648" cy="646331"/>
            </a:xfrm>
            <a:prstGeom prst="rect">
              <a:avLst/>
            </a:prstGeom>
          </p:spPr>
          <p:txBody>
            <a:bodyPr wrap="square">
              <a:spAutoFit/>
            </a:bodyPr>
            <a:lstStyle/>
            <a:p>
              <a:pPr algn="ctr"/>
              <a:r>
                <a:rPr lang="en-US" sz="1800" dirty="0"/>
                <a:t>Low </a:t>
              </a:r>
              <a:r>
                <a:rPr lang="en-US" sz="1800" dirty="0">
                  <a:cs typeface="Calibri" panose="020F0502020204030204" pitchFamily="34" charset="0"/>
                </a:rPr>
                <a:t>O</a:t>
              </a:r>
              <a:r>
                <a:rPr lang="en-US" sz="1800" baseline="-25000" dirty="0">
                  <a:cs typeface="Calibri" panose="020F0502020204030204" pitchFamily="34" charset="0"/>
                </a:rPr>
                <a:t>3</a:t>
              </a:r>
              <a:endParaRPr lang="en-US" sz="1800" dirty="0"/>
            </a:p>
            <a:p>
              <a:pPr algn="ctr"/>
              <a:r>
                <a:rPr lang="en-US" sz="1800" dirty="0" smtClean="0"/>
                <a:t>60 </a:t>
              </a:r>
              <a:r>
                <a:rPr lang="en-US" sz="1800" dirty="0"/>
                <a:t>ppbv</a:t>
              </a:r>
            </a:p>
          </p:txBody>
        </p:sp>
      </p:grpSp>
      <p:sp>
        <p:nvSpPr>
          <p:cNvPr id="34" name="TextBox 33"/>
          <p:cNvSpPr txBox="1"/>
          <p:nvPr/>
        </p:nvSpPr>
        <p:spPr>
          <a:xfrm>
            <a:off x="18844559" y="17070814"/>
            <a:ext cx="1516192" cy="382061"/>
          </a:xfrm>
          <a:prstGeom prst="rect">
            <a:avLst/>
          </a:prstGeom>
          <a:solidFill>
            <a:schemeClr val="bg1">
              <a:alpha val="65000"/>
            </a:schemeClr>
          </a:solidFill>
        </p:spPr>
        <p:txBody>
          <a:bodyPr wrap="square" rtlCol="0">
            <a:spAutoFit/>
          </a:bodyPr>
          <a:lstStyle/>
          <a:p>
            <a:r>
              <a:rPr lang="en-US" sz="1800" dirty="0" smtClean="0"/>
              <a:t>TOR in ppbv</a:t>
            </a:r>
            <a:endParaRPr lang="en-US" sz="1800" dirty="0"/>
          </a:p>
        </p:txBody>
      </p:sp>
      <p:grpSp>
        <p:nvGrpSpPr>
          <p:cNvPr id="74" name="Group 73"/>
          <p:cNvGrpSpPr/>
          <p:nvPr/>
        </p:nvGrpSpPr>
        <p:grpSpPr>
          <a:xfrm>
            <a:off x="17680287" y="6423142"/>
            <a:ext cx="1267258" cy="3059178"/>
            <a:chOff x="17972897" y="6968522"/>
            <a:chExt cx="1267258" cy="3059178"/>
          </a:xfrm>
        </p:grpSpPr>
        <p:pic>
          <p:nvPicPr>
            <p:cNvPr id="63" name="Picture 62"/>
            <p:cNvPicPr>
              <a:picLocks noChangeAspect="1"/>
            </p:cNvPicPr>
            <p:nvPr/>
          </p:nvPicPr>
          <p:blipFill rotWithShape="1">
            <a:blip r:embed="rId16">
              <a:lum bright="-20000" contrast="40000"/>
            </a:blip>
            <a:srcRect r="18195"/>
            <a:stretch/>
          </p:blipFill>
          <p:spPr>
            <a:xfrm rot="10800000">
              <a:off x="18345210" y="7673957"/>
              <a:ext cx="543317" cy="1617020"/>
            </a:xfrm>
            <a:prstGeom prst="rect">
              <a:avLst/>
            </a:prstGeom>
          </p:spPr>
        </p:pic>
        <p:sp>
          <p:nvSpPr>
            <p:cNvPr id="64" name="Rectangle 63"/>
            <p:cNvSpPr/>
            <p:nvPr/>
          </p:nvSpPr>
          <p:spPr>
            <a:xfrm>
              <a:off x="17993581" y="9289036"/>
              <a:ext cx="1246574" cy="738664"/>
            </a:xfrm>
            <a:prstGeom prst="rect">
              <a:avLst/>
            </a:prstGeom>
          </p:spPr>
          <p:txBody>
            <a:bodyPr wrap="square">
              <a:spAutoFit/>
            </a:bodyPr>
            <a:lstStyle/>
            <a:p>
              <a:pPr algn="ctr"/>
              <a:r>
                <a:rPr lang="en-US" sz="1400" dirty="0" smtClean="0"/>
                <a:t>Poor </a:t>
              </a:r>
            </a:p>
            <a:p>
              <a:pPr algn="ctr"/>
              <a:r>
                <a:rPr lang="en-US" sz="1400" dirty="0" smtClean="0"/>
                <a:t>Visibility</a:t>
              </a:r>
            </a:p>
            <a:p>
              <a:pPr algn="ctr"/>
              <a:r>
                <a:rPr lang="en-US" sz="1400" dirty="0" smtClean="0"/>
                <a:t>0 km</a:t>
              </a:r>
              <a:endParaRPr lang="en-US" sz="1400" dirty="0"/>
            </a:p>
          </p:txBody>
        </p:sp>
        <p:sp>
          <p:nvSpPr>
            <p:cNvPr id="65" name="Rectangle 64"/>
            <p:cNvSpPr/>
            <p:nvPr/>
          </p:nvSpPr>
          <p:spPr>
            <a:xfrm>
              <a:off x="17972897" y="6968522"/>
              <a:ext cx="1246574" cy="738664"/>
            </a:xfrm>
            <a:prstGeom prst="rect">
              <a:avLst/>
            </a:prstGeom>
          </p:spPr>
          <p:txBody>
            <a:bodyPr wrap="square">
              <a:spAutoFit/>
            </a:bodyPr>
            <a:lstStyle/>
            <a:p>
              <a:pPr algn="ctr"/>
              <a:r>
                <a:rPr lang="en-US" sz="1400" dirty="0" smtClean="0"/>
                <a:t>Good</a:t>
              </a:r>
            </a:p>
            <a:p>
              <a:pPr algn="ctr"/>
              <a:r>
                <a:rPr lang="en-US" sz="1400" dirty="0" smtClean="0"/>
                <a:t> Visibility</a:t>
              </a:r>
            </a:p>
            <a:p>
              <a:pPr algn="ctr"/>
              <a:r>
                <a:rPr lang="en-US" sz="1400" dirty="0" smtClean="0"/>
                <a:t>150 km</a:t>
              </a:r>
              <a:endParaRPr lang="en-US" sz="1400" dirty="0"/>
            </a:p>
          </p:txBody>
        </p:sp>
      </p:grpSp>
      <p:sp>
        <p:nvSpPr>
          <p:cNvPr id="66" name="TextBox 65"/>
          <p:cNvSpPr txBox="1"/>
          <p:nvPr/>
        </p:nvSpPr>
        <p:spPr>
          <a:xfrm>
            <a:off x="13574988" y="5529139"/>
            <a:ext cx="6291946" cy="523220"/>
          </a:xfrm>
          <a:prstGeom prst="rect">
            <a:avLst/>
          </a:prstGeom>
          <a:noFill/>
        </p:spPr>
        <p:txBody>
          <a:bodyPr wrap="square" rtlCol="0">
            <a:spAutoFit/>
          </a:bodyPr>
          <a:lstStyle/>
          <a:p>
            <a:r>
              <a:rPr lang="en-US" sz="2800" dirty="0"/>
              <a:t>Visibility: June 10, </a:t>
            </a:r>
            <a:r>
              <a:rPr lang="en-US" sz="2800" dirty="0" smtClean="0"/>
              <a:t>2015 Case Study</a:t>
            </a:r>
            <a:endParaRPr lang="en-US" sz="2800" dirty="0"/>
          </a:p>
        </p:txBody>
      </p:sp>
      <p:sp>
        <p:nvSpPr>
          <p:cNvPr id="43" name="TextBox 42"/>
          <p:cNvSpPr txBox="1"/>
          <p:nvPr/>
        </p:nvSpPr>
        <p:spPr>
          <a:xfrm>
            <a:off x="13176108" y="19016698"/>
            <a:ext cx="3357576" cy="1015663"/>
          </a:xfrm>
          <a:prstGeom prst="rect">
            <a:avLst/>
          </a:prstGeom>
          <a:solidFill>
            <a:schemeClr val="bg1"/>
          </a:solidFill>
          <a:ln>
            <a:noFill/>
          </a:ln>
        </p:spPr>
        <p:txBody>
          <a:bodyPr wrap="square" rtlCol="0">
            <a:spAutoFit/>
          </a:bodyPr>
          <a:lstStyle/>
          <a:p>
            <a:r>
              <a:rPr lang="en-US" sz="2000" dirty="0" smtClean="0"/>
              <a:t>Correlation between </a:t>
            </a:r>
            <a:r>
              <a:rPr lang="en-US" sz="2000" i="1" dirty="0" smtClean="0"/>
              <a:t>in situ</a:t>
            </a:r>
            <a:r>
              <a:rPr lang="en-US" sz="2000" dirty="0" smtClean="0"/>
              <a:t> and satellite measurements: </a:t>
            </a:r>
          </a:p>
          <a:p>
            <a:pPr algn="ctr"/>
            <a:r>
              <a:rPr lang="en-US" sz="2000" dirty="0" smtClean="0"/>
              <a:t>R = 0.526</a:t>
            </a:r>
            <a:endParaRPr lang="en-US" sz="2000" dirty="0"/>
          </a:p>
        </p:txBody>
      </p:sp>
      <p:sp>
        <p:nvSpPr>
          <p:cNvPr id="69" name="Text Placeholder 16"/>
          <p:cNvSpPr txBox="1">
            <a:spLocks/>
          </p:cNvSpPr>
          <p:nvPr/>
        </p:nvSpPr>
        <p:spPr>
          <a:xfrm>
            <a:off x="962155" y="25507396"/>
            <a:ext cx="11601685" cy="99447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spcBef>
                <a:spcPts val="600"/>
              </a:spcBef>
              <a:buClr>
                <a:srgbClr val="964035"/>
              </a:buClr>
            </a:pPr>
            <a:r>
              <a:rPr lang="en-US" sz="2600" dirty="0" smtClean="0"/>
              <a:t>National Park Service, Shenandoah National Park</a:t>
            </a:r>
          </a:p>
          <a:p>
            <a:pPr marL="347663" indent="-347663">
              <a:spcBef>
                <a:spcPts val="600"/>
              </a:spcBef>
              <a:buClr>
                <a:srgbClr val="964035"/>
              </a:buClr>
            </a:pPr>
            <a:r>
              <a:rPr lang="en-US" sz="2600" dirty="0" smtClean="0"/>
              <a:t>National Park Service, Air Resources Division, Research &amp; Monitoring Branch</a:t>
            </a:r>
            <a:endParaRPr lang="en-US" sz="2600" dirty="0"/>
          </a:p>
        </p:txBody>
      </p:sp>
      <p:pic>
        <p:nvPicPr>
          <p:cNvPr id="50" name="Picture 4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011734" y="21847490"/>
            <a:ext cx="2714236" cy="2043216"/>
          </a:xfrm>
          <a:prstGeom prst="rect">
            <a:avLst/>
          </a:prstGeom>
        </p:spPr>
      </p:pic>
      <p:pic>
        <p:nvPicPr>
          <p:cNvPr id="67" name="Picture 6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935534" y="22018747"/>
            <a:ext cx="3992568" cy="2091662"/>
          </a:xfrm>
          <a:prstGeom prst="rect">
            <a:avLst/>
          </a:prstGeom>
        </p:spPr>
      </p:pic>
      <p:sp>
        <p:nvSpPr>
          <p:cNvPr id="71" name="TextBox 70"/>
          <p:cNvSpPr txBox="1"/>
          <p:nvPr/>
        </p:nvSpPr>
        <p:spPr>
          <a:xfrm>
            <a:off x="3709597" y="21880676"/>
            <a:ext cx="2175275" cy="523220"/>
          </a:xfrm>
          <a:prstGeom prst="rect">
            <a:avLst/>
          </a:prstGeom>
          <a:noFill/>
        </p:spPr>
        <p:txBody>
          <a:bodyPr wrap="none" rtlCol="0">
            <a:spAutoFit/>
          </a:bodyPr>
          <a:lstStyle/>
          <a:p>
            <a:r>
              <a:rPr lang="en-US" sz="2800" dirty="0" smtClean="0"/>
              <a:t>Terra MODIS</a:t>
            </a:r>
            <a:endParaRPr lang="en-US" sz="2800" dirty="0"/>
          </a:p>
        </p:txBody>
      </p:sp>
      <p:sp>
        <p:nvSpPr>
          <p:cNvPr id="72" name="TextBox 71"/>
          <p:cNvSpPr txBox="1"/>
          <p:nvPr/>
        </p:nvSpPr>
        <p:spPr>
          <a:xfrm>
            <a:off x="7747039" y="23441623"/>
            <a:ext cx="2172390" cy="523220"/>
          </a:xfrm>
          <a:prstGeom prst="rect">
            <a:avLst/>
          </a:prstGeom>
          <a:noFill/>
        </p:spPr>
        <p:txBody>
          <a:bodyPr wrap="none" rtlCol="0">
            <a:spAutoFit/>
          </a:bodyPr>
          <a:lstStyle/>
          <a:p>
            <a:r>
              <a:rPr lang="en-US" sz="2800" dirty="0" smtClean="0"/>
              <a:t>Aqua MODIS</a:t>
            </a:r>
            <a:endParaRPr lang="en-US" sz="2800" dirty="0"/>
          </a:p>
        </p:txBody>
      </p:sp>
      <p:sp>
        <p:nvSpPr>
          <p:cNvPr id="75" name="TextBox 74"/>
          <p:cNvSpPr txBox="1"/>
          <p:nvPr/>
        </p:nvSpPr>
        <p:spPr>
          <a:xfrm>
            <a:off x="13574988" y="13701491"/>
            <a:ext cx="6291946" cy="523220"/>
          </a:xfrm>
          <a:prstGeom prst="rect">
            <a:avLst/>
          </a:prstGeom>
          <a:noFill/>
        </p:spPr>
        <p:txBody>
          <a:bodyPr wrap="square" rtlCol="0">
            <a:spAutoFit/>
          </a:bodyPr>
          <a:lstStyle/>
          <a:p>
            <a:r>
              <a:rPr lang="en-US" sz="2800" dirty="0" smtClean="0"/>
              <a:t>Ozone: June 2007 and 2016</a:t>
            </a:r>
            <a:endParaRPr lang="en-US" sz="2800" dirty="0"/>
          </a:p>
        </p:txBody>
      </p:sp>
      <p:sp>
        <p:nvSpPr>
          <p:cNvPr id="76" name="TextBox 75"/>
          <p:cNvSpPr txBox="1"/>
          <p:nvPr/>
        </p:nvSpPr>
        <p:spPr>
          <a:xfrm>
            <a:off x="13336078" y="17072694"/>
            <a:ext cx="1441582" cy="369332"/>
          </a:xfrm>
          <a:prstGeom prst="rect">
            <a:avLst/>
          </a:prstGeom>
          <a:solidFill>
            <a:schemeClr val="bg1">
              <a:alpha val="65000"/>
            </a:schemeClr>
          </a:solidFill>
        </p:spPr>
        <p:txBody>
          <a:bodyPr wrap="square" rtlCol="0">
            <a:spAutoFit/>
          </a:bodyPr>
          <a:lstStyle/>
          <a:p>
            <a:r>
              <a:rPr lang="en-US" sz="1800" dirty="0" smtClean="0"/>
              <a:t>TOR in ppbv</a:t>
            </a:r>
            <a:endParaRPr lang="en-US" sz="1800" dirty="0"/>
          </a:p>
        </p:txBody>
      </p:sp>
      <p:grpSp>
        <p:nvGrpSpPr>
          <p:cNvPr id="77" name="Group 76"/>
          <p:cNvGrpSpPr/>
          <p:nvPr/>
        </p:nvGrpSpPr>
        <p:grpSpPr>
          <a:xfrm>
            <a:off x="1120393" y="27676039"/>
            <a:ext cx="10726361" cy="6447922"/>
            <a:chOff x="914400" y="13024909"/>
            <a:chExt cx="11341466" cy="6573390"/>
          </a:xfrm>
        </p:grpSpPr>
        <p:graphicFrame>
          <p:nvGraphicFramePr>
            <p:cNvPr id="78" name="Diagram 77"/>
            <p:cNvGraphicFramePr/>
            <p:nvPr>
              <p:extLst>
                <p:ext uri="{D42A27DB-BD31-4B8C-83A1-F6EECF244321}">
                  <p14:modId xmlns:p14="http://schemas.microsoft.com/office/powerpoint/2010/main" val="52241903"/>
                </p:ext>
              </p:extLst>
            </p:nvPr>
          </p:nvGraphicFramePr>
          <p:xfrm>
            <a:off x="914400" y="13024909"/>
            <a:ext cx="11341466" cy="657339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79" name="TextBox 78"/>
            <p:cNvSpPr txBox="1"/>
            <p:nvPr/>
          </p:nvSpPr>
          <p:spPr>
            <a:xfrm>
              <a:off x="935327" y="13845426"/>
              <a:ext cx="1828800" cy="830997"/>
            </a:xfrm>
            <a:prstGeom prst="rect">
              <a:avLst/>
            </a:prstGeom>
            <a:no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956251"/>
                  </a:solidFill>
                  <a:effectLst/>
                  <a:uLnTx/>
                  <a:uFillTx/>
                  <a:latin typeface="Garamond"/>
                </a:rPr>
                <a:t>Data Acquisition</a:t>
              </a:r>
              <a:endParaRPr kumimoji="0" lang="en-US" sz="2400" b="1" i="0" u="none" strike="noStrike" kern="0" cap="none" spc="0" normalizeH="0" baseline="0" noProof="0" dirty="0">
                <a:ln>
                  <a:noFill/>
                </a:ln>
                <a:solidFill>
                  <a:srgbClr val="956251"/>
                </a:solidFill>
                <a:effectLst/>
                <a:uLnTx/>
                <a:uFillTx/>
                <a:latin typeface="Garamond"/>
              </a:endParaRPr>
            </a:p>
          </p:txBody>
        </p:sp>
        <p:sp>
          <p:nvSpPr>
            <p:cNvPr id="80" name="TextBox 79"/>
            <p:cNvSpPr txBox="1"/>
            <p:nvPr/>
          </p:nvSpPr>
          <p:spPr>
            <a:xfrm>
              <a:off x="1446609" y="15797995"/>
              <a:ext cx="1828800" cy="830997"/>
            </a:xfrm>
            <a:prstGeom prst="rect">
              <a:avLst/>
            </a:prstGeom>
            <a:no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956251"/>
                  </a:solidFill>
                  <a:effectLst/>
                  <a:uLnTx/>
                  <a:uFillTx/>
                  <a:latin typeface="Garamond"/>
                </a:rPr>
                <a:t>Data Processing</a:t>
              </a:r>
              <a:endParaRPr kumimoji="0" lang="en-US" sz="2400" b="1" i="0" u="none" strike="noStrike" kern="0" cap="none" spc="0" normalizeH="0" baseline="0" noProof="0" dirty="0">
                <a:ln>
                  <a:noFill/>
                </a:ln>
                <a:solidFill>
                  <a:srgbClr val="956251"/>
                </a:solidFill>
                <a:effectLst/>
                <a:uLnTx/>
                <a:uFillTx/>
                <a:latin typeface="Garamond"/>
              </a:endParaRPr>
            </a:p>
          </p:txBody>
        </p:sp>
        <p:sp>
          <p:nvSpPr>
            <p:cNvPr id="81" name="TextBox 80"/>
            <p:cNvSpPr txBox="1"/>
            <p:nvPr/>
          </p:nvSpPr>
          <p:spPr>
            <a:xfrm>
              <a:off x="944699" y="17841923"/>
              <a:ext cx="1828800" cy="830997"/>
            </a:xfrm>
            <a:prstGeom prst="rect">
              <a:avLst/>
            </a:prstGeom>
            <a:no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956251"/>
                  </a:solidFill>
                  <a:effectLst/>
                  <a:uLnTx/>
                  <a:uFillTx/>
                  <a:latin typeface="Garamond"/>
                </a:rPr>
                <a:t>Data Analysis</a:t>
              </a:r>
              <a:endParaRPr kumimoji="0" lang="en-US" sz="2400" b="1" i="0" u="none" strike="noStrike" kern="0" cap="none" spc="0" normalizeH="0" baseline="0" noProof="0" dirty="0">
                <a:ln>
                  <a:noFill/>
                </a:ln>
                <a:solidFill>
                  <a:srgbClr val="956251"/>
                </a:solidFill>
                <a:effectLst/>
                <a:uLnTx/>
                <a:uFillTx/>
                <a:latin typeface="Garamond"/>
              </a:endParaRPr>
            </a:p>
          </p:txBody>
        </p:sp>
      </p:grpSp>
      <p:sp>
        <p:nvSpPr>
          <p:cNvPr id="83" name="TextBox 82"/>
          <p:cNvSpPr txBox="1"/>
          <p:nvPr/>
        </p:nvSpPr>
        <p:spPr>
          <a:xfrm>
            <a:off x="17617748" y="16946495"/>
            <a:ext cx="967000" cy="461665"/>
          </a:xfrm>
          <a:prstGeom prst="rect">
            <a:avLst/>
          </a:prstGeom>
          <a:noFill/>
        </p:spPr>
        <p:txBody>
          <a:bodyPr wrap="square" rtlCol="0">
            <a:spAutoFit/>
          </a:bodyPr>
          <a:lstStyle/>
          <a:p>
            <a:r>
              <a:rPr lang="en-US" sz="2400" smtClean="0"/>
              <a:t>2007</a:t>
            </a:r>
            <a:endParaRPr lang="en-US" sz="2400" dirty="0"/>
          </a:p>
        </p:txBody>
      </p:sp>
      <p:sp>
        <p:nvSpPr>
          <p:cNvPr id="84" name="TextBox 83"/>
          <p:cNvSpPr txBox="1"/>
          <p:nvPr/>
        </p:nvSpPr>
        <p:spPr>
          <a:xfrm>
            <a:off x="23233820" y="16946495"/>
            <a:ext cx="967000" cy="461665"/>
          </a:xfrm>
          <a:prstGeom prst="rect">
            <a:avLst/>
          </a:prstGeom>
          <a:noFill/>
        </p:spPr>
        <p:txBody>
          <a:bodyPr wrap="square" rtlCol="0">
            <a:spAutoFit/>
          </a:bodyPr>
          <a:lstStyle/>
          <a:p>
            <a:r>
              <a:rPr lang="en-US" sz="2400" dirty="0" smtClean="0"/>
              <a:t>2016</a:t>
            </a:r>
            <a:endParaRPr lang="en-US" sz="2400" dirty="0"/>
          </a:p>
        </p:txBody>
      </p:sp>
      <p:grpSp>
        <p:nvGrpSpPr>
          <p:cNvPr id="86" name="Group 85"/>
          <p:cNvGrpSpPr/>
          <p:nvPr/>
        </p:nvGrpSpPr>
        <p:grpSpPr>
          <a:xfrm>
            <a:off x="19592572" y="6923682"/>
            <a:ext cx="1627516" cy="1872575"/>
            <a:chOff x="19624656" y="6923682"/>
            <a:chExt cx="1627516" cy="1872575"/>
          </a:xfrm>
        </p:grpSpPr>
        <p:pic>
          <p:nvPicPr>
            <p:cNvPr id="2" name="Picture 1"/>
            <p:cNvPicPr>
              <a:picLocks noChangeAspect="1"/>
            </p:cNvPicPr>
            <p:nvPr/>
          </p:nvPicPr>
          <p:blipFill>
            <a:blip r:embed="rId24"/>
            <a:stretch>
              <a:fillRect/>
            </a:stretch>
          </p:blipFill>
          <p:spPr>
            <a:xfrm>
              <a:off x="19624656" y="6923682"/>
              <a:ext cx="1627516" cy="1872575"/>
            </a:xfrm>
            <a:prstGeom prst="rect">
              <a:avLst/>
            </a:prstGeom>
          </p:spPr>
        </p:pic>
        <p:sp>
          <p:nvSpPr>
            <p:cNvPr id="85" name="TextBox 84"/>
            <p:cNvSpPr txBox="1"/>
            <p:nvPr/>
          </p:nvSpPr>
          <p:spPr>
            <a:xfrm>
              <a:off x="19697164" y="7047429"/>
              <a:ext cx="886781" cy="307777"/>
            </a:xfrm>
            <a:prstGeom prst="rect">
              <a:avLst/>
            </a:prstGeom>
            <a:solidFill>
              <a:schemeClr val="bg1"/>
            </a:solidFill>
          </p:spPr>
          <p:txBody>
            <a:bodyPr wrap="none" rtlCol="0">
              <a:spAutoFit/>
            </a:bodyPr>
            <a:lstStyle/>
            <a:p>
              <a:r>
                <a:rPr lang="en-US" sz="1400" smtClean="0"/>
                <a:t>R = 0.514</a:t>
              </a:r>
              <a:endParaRPr lang="en-US" sz="1400"/>
            </a:p>
          </p:txBody>
        </p:sp>
      </p:grpSp>
      <p:pic>
        <p:nvPicPr>
          <p:cNvPr id="87" name="Picture 86"/>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899734" y="16350410"/>
            <a:ext cx="5613005" cy="3458057"/>
          </a:xfrm>
          <a:prstGeom prst="rect">
            <a:avLst/>
          </a:prstGeom>
        </p:spPr>
      </p:pic>
      <p:pic>
        <p:nvPicPr>
          <p:cNvPr id="88" name="Picture 87"/>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024276" y="16350409"/>
            <a:ext cx="4527925" cy="3458057"/>
          </a:xfrm>
          <a:prstGeom prst="rect">
            <a:avLst/>
          </a:prstGeom>
        </p:spPr>
      </p:pic>
      <p:sp>
        <p:nvSpPr>
          <p:cNvPr id="89" name="TextBox 88"/>
          <p:cNvSpPr txBox="1"/>
          <p:nvPr/>
        </p:nvSpPr>
        <p:spPr>
          <a:xfrm>
            <a:off x="976585" y="15823654"/>
            <a:ext cx="3068469" cy="523220"/>
          </a:xfrm>
          <a:prstGeom prst="rect">
            <a:avLst/>
          </a:prstGeom>
          <a:noFill/>
        </p:spPr>
        <p:txBody>
          <a:bodyPr wrap="none" rtlCol="0">
            <a:spAutoFit/>
          </a:bodyPr>
          <a:lstStyle/>
          <a:p>
            <a:r>
              <a:rPr lang="en-US" sz="2800" dirty="0" smtClean="0"/>
              <a:t>Shenandoah Airshed</a:t>
            </a:r>
            <a:endParaRPr lang="en-US" sz="2800" dirty="0"/>
          </a:p>
        </p:txBody>
      </p:sp>
      <p:sp>
        <p:nvSpPr>
          <p:cNvPr id="90" name="TextBox 89"/>
          <p:cNvSpPr txBox="1"/>
          <p:nvPr/>
        </p:nvSpPr>
        <p:spPr>
          <a:xfrm>
            <a:off x="5836424" y="15823654"/>
            <a:ext cx="5355249" cy="523220"/>
          </a:xfrm>
          <a:prstGeom prst="rect">
            <a:avLst/>
          </a:prstGeom>
          <a:noFill/>
        </p:spPr>
        <p:txBody>
          <a:bodyPr wrap="none" rtlCol="0">
            <a:spAutoFit/>
          </a:bodyPr>
          <a:lstStyle/>
          <a:p>
            <a:r>
              <a:rPr lang="en-US" sz="2800" dirty="0" smtClean="0"/>
              <a:t>Shenandoah National Park Boundary</a:t>
            </a:r>
            <a:endParaRPr lang="en-US" sz="2800" dirty="0"/>
          </a:p>
        </p:txBody>
      </p:sp>
      <p:sp>
        <p:nvSpPr>
          <p:cNvPr id="92" name="TextBox 91"/>
          <p:cNvSpPr txBox="1"/>
          <p:nvPr/>
        </p:nvSpPr>
        <p:spPr>
          <a:xfrm>
            <a:off x="18538095" y="12617569"/>
            <a:ext cx="2816797" cy="369332"/>
          </a:xfrm>
          <a:prstGeom prst="rect">
            <a:avLst/>
          </a:prstGeom>
          <a:solidFill>
            <a:schemeClr val="bg1">
              <a:alpha val="65000"/>
            </a:schemeClr>
          </a:solidFill>
        </p:spPr>
        <p:txBody>
          <a:bodyPr wrap="none" rtlCol="0">
            <a:spAutoFit/>
          </a:bodyPr>
          <a:lstStyle/>
          <a:p>
            <a:r>
              <a:rPr lang="en-US" sz="1800" dirty="0" smtClean="0"/>
              <a:t>MERRA-2 Extinction Profile</a:t>
            </a:r>
            <a:endParaRPr lang="en-US" sz="1800" dirty="0"/>
          </a:p>
        </p:txBody>
      </p:sp>
      <p:sp>
        <p:nvSpPr>
          <p:cNvPr id="93" name="TextBox 92"/>
          <p:cNvSpPr txBox="1"/>
          <p:nvPr/>
        </p:nvSpPr>
        <p:spPr>
          <a:xfrm>
            <a:off x="13532259" y="12539263"/>
            <a:ext cx="1721177" cy="369332"/>
          </a:xfrm>
          <a:prstGeom prst="rect">
            <a:avLst/>
          </a:prstGeom>
          <a:solidFill>
            <a:schemeClr val="bg1">
              <a:alpha val="65000"/>
            </a:schemeClr>
          </a:solidFill>
        </p:spPr>
        <p:txBody>
          <a:bodyPr wrap="none" rtlCol="0">
            <a:spAutoFit/>
          </a:bodyPr>
          <a:lstStyle/>
          <a:p>
            <a:r>
              <a:rPr lang="en-US" sz="1800" dirty="0" smtClean="0"/>
              <a:t>MERRA-2 AOD</a:t>
            </a:r>
            <a:endParaRPr lang="en-US" sz="1800" dirty="0"/>
          </a:p>
        </p:txBody>
      </p:sp>
      <p:sp>
        <p:nvSpPr>
          <p:cNvPr id="94" name="TextBox 93"/>
          <p:cNvSpPr txBox="1"/>
          <p:nvPr/>
        </p:nvSpPr>
        <p:spPr>
          <a:xfrm>
            <a:off x="13414123" y="8893438"/>
            <a:ext cx="1493550" cy="369332"/>
          </a:xfrm>
          <a:prstGeom prst="rect">
            <a:avLst/>
          </a:prstGeom>
          <a:solidFill>
            <a:schemeClr val="bg1">
              <a:alpha val="65000"/>
            </a:schemeClr>
          </a:solidFill>
        </p:spPr>
        <p:txBody>
          <a:bodyPr wrap="none" rtlCol="0">
            <a:spAutoFit/>
          </a:bodyPr>
          <a:lstStyle/>
          <a:p>
            <a:r>
              <a:rPr lang="en-US" sz="1800" dirty="0" smtClean="0"/>
              <a:t>MODIS AOD</a:t>
            </a:r>
            <a:endParaRPr lang="en-US" sz="1800" dirty="0"/>
          </a:p>
        </p:txBody>
      </p:sp>
      <p:pic>
        <p:nvPicPr>
          <p:cNvPr id="95" name="Picture 94"/>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13438044" y="13017091"/>
            <a:ext cx="2077961" cy="283464"/>
          </a:xfrm>
          <a:prstGeom prst="rect">
            <a:avLst/>
          </a:prstGeom>
        </p:spPr>
      </p:pic>
      <p:pic>
        <p:nvPicPr>
          <p:cNvPr id="96" name="Picture 95"/>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13438043" y="9377916"/>
            <a:ext cx="2105084" cy="287520"/>
          </a:xfrm>
          <a:prstGeom prst="rect">
            <a:avLst/>
          </a:prstGeom>
        </p:spPr>
      </p:pic>
    </p:spTree>
    <p:extLst>
      <p:ext uri="{BB962C8B-B14F-4D97-AF65-F5344CB8AC3E}">
        <p14:creationId xmlns:p14="http://schemas.microsoft.com/office/powerpoint/2010/main" val="3680890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696464"/>
      </a:dk2>
      <a:lt2>
        <a:srgbClr val="E9E5DC"/>
      </a:lt2>
      <a:accent1>
        <a:srgbClr val="964035"/>
      </a:accent1>
      <a:accent2>
        <a:srgbClr val="BF5440"/>
      </a:accent2>
      <a:accent3>
        <a:srgbClr val="B17169"/>
      </a:accent3>
      <a:accent4>
        <a:srgbClr val="956251"/>
      </a:accent4>
      <a:accent5>
        <a:srgbClr val="D99B93"/>
      </a:accent5>
      <a:accent6>
        <a:srgbClr val="855D5D"/>
      </a:accent6>
      <a:hlink>
        <a:srgbClr val="CC9900"/>
      </a:hlink>
      <a:folHlink>
        <a:srgbClr val="96A9A9"/>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4800</TotalTime>
  <Words>695</Words>
  <Application>Microsoft Office PowerPoint</Application>
  <PresentationFormat>Custom</PresentationFormat>
  <Paragraphs>82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202</cp:revision>
  <dcterms:created xsi:type="dcterms:W3CDTF">2017-06-02T16:06:25Z</dcterms:created>
  <dcterms:modified xsi:type="dcterms:W3CDTF">2017-11-09T17:04:55Z</dcterms:modified>
</cp:coreProperties>
</file>