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FADF82"/>
    <a:srgbClr val="5B9BD5"/>
    <a:srgbClr val="3E96A8"/>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0" d="100"/>
          <a:sy n="110" d="100"/>
        </p:scale>
        <p:origin x="576"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hyperlink" Target="https://eospso.nasa.gov/mission-category/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hyperlink" Target="http://www.nasa.gov/about/org_index.html" TargetMode="External"/><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cience.nas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hyperlink" Target="http://science.nasa.gov/earth-scien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png"/><Relationship Id="rId8" Type="http://schemas.openxmlformats.org/officeDocument/2006/relationships/image" Target="../media/image22.jpg"/><Relationship Id="rId9"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http://www.nasa.gov/applied-sciences" TargetMode="External"/></Relationships>
</file>

<file path=ppt/slides/_rels/slide8.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www.nasa.gov/applied-sciences" TargetMode="Externa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t>About NASA: </a:t>
            </a:r>
          </a:p>
          <a:p>
            <a:r>
              <a:rPr lang="en-US" dirty="0" smtClean="0"/>
              <a:t>History, Organization, and Personnel</a:t>
            </a:r>
            <a:endParaRPr lang="en-US" dirty="0"/>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 y="1"/>
            <a:ext cx="12195926" cy="6858000"/>
          </a:xfrm>
          <a:prstGeom prst="rect">
            <a:avLst/>
          </a:prstGeom>
        </p:spPr>
      </p:pic>
      <p:sp>
        <p:nvSpPr>
          <p:cNvPr id="2" name="Title 1"/>
          <p:cNvSpPr>
            <a:spLocks noGrp="1"/>
          </p:cNvSpPr>
          <p:nvPr>
            <p:ph type="title"/>
          </p:nvPr>
        </p:nvSpPr>
        <p:spPr>
          <a:xfrm>
            <a:off x="88187" y="87724"/>
            <a:ext cx="6579741" cy="508178"/>
          </a:xfrm>
        </p:spPr>
        <p:txBody>
          <a:bodyPr anchor="t">
            <a:noAutofit/>
          </a:bodyPr>
          <a:lstStyle/>
          <a:p>
            <a:r>
              <a:rPr lang="en-US" dirty="0" smtClean="0">
                <a:solidFill>
                  <a:schemeClr val="bg1"/>
                </a:solidFill>
              </a:rPr>
              <a:t>NASA Earth Observations</a:t>
            </a:r>
            <a:endParaRPr lang="en-US" dirty="0">
              <a:solidFill>
                <a:schemeClr val="bg1"/>
              </a:solidFill>
            </a:endParaRPr>
          </a:p>
        </p:txBody>
      </p:sp>
      <p:sp>
        <p:nvSpPr>
          <p:cNvPr id="5" name="Content Placeholder 1"/>
          <p:cNvSpPr>
            <a:spLocks noGrp="1"/>
          </p:cNvSpPr>
          <p:nvPr>
            <p:ph idx="1"/>
          </p:nvPr>
        </p:nvSpPr>
        <p:spPr>
          <a:xfrm>
            <a:off x="98461" y="642529"/>
            <a:ext cx="2274870" cy="2100672"/>
          </a:xfrm>
        </p:spPr>
        <p:txBody>
          <a:bodyPr>
            <a:normAutofit/>
          </a:bodyPr>
          <a:lstStyle/>
          <a:p>
            <a:pPr marL="0" indent="0">
              <a:buNone/>
            </a:pPr>
            <a:r>
              <a:rPr lang="en-US" sz="1600" dirty="0">
                <a:solidFill>
                  <a:schemeClr val="bg1"/>
                </a:solidFill>
              </a:rPr>
              <a:t>NASA Earth </a:t>
            </a:r>
            <a:r>
              <a:rPr lang="en-US" sz="1600" dirty="0" smtClean="0">
                <a:solidFill>
                  <a:schemeClr val="bg1"/>
                </a:solidFill>
              </a:rPr>
              <a:t>observations </a:t>
            </a:r>
            <a:r>
              <a:rPr lang="en-US" sz="1600" dirty="0">
                <a:solidFill>
                  <a:schemeClr val="bg1"/>
                </a:solidFill>
              </a:rPr>
              <a:t>include a coordinated series of </a:t>
            </a:r>
            <a:r>
              <a:rPr lang="en-US" sz="1600" b="1" dirty="0" smtClean="0">
                <a:solidFill>
                  <a:srgbClr val="F78009"/>
                </a:solidFill>
              </a:rPr>
              <a:t>18 </a:t>
            </a:r>
            <a:r>
              <a:rPr lang="en-US" sz="1600" dirty="0" smtClean="0">
                <a:solidFill>
                  <a:schemeClr val="bg1"/>
                </a:solidFill>
              </a:rPr>
              <a:t>polar-orbiting </a:t>
            </a:r>
            <a:r>
              <a:rPr lang="en-US" sz="1600" dirty="0">
                <a:solidFill>
                  <a:schemeClr val="bg1"/>
                </a:solidFill>
              </a:rPr>
              <a:t>and low inclination satellites </a:t>
            </a:r>
            <a:r>
              <a:rPr lang="en-US" sz="1600" dirty="0" smtClean="0">
                <a:solidFill>
                  <a:schemeClr val="bg1"/>
                </a:solidFill>
              </a:rPr>
              <a:t>and </a:t>
            </a:r>
            <a:r>
              <a:rPr lang="en-US" sz="1600" b="1" dirty="0" smtClean="0">
                <a:solidFill>
                  <a:schemeClr val="accent2"/>
                </a:solidFill>
              </a:rPr>
              <a:t>3</a:t>
            </a:r>
            <a:r>
              <a:rPr lang="en-US" sz="1600" dirty="0" smtClean="0">
                <a:solidFill>
                  <a:schemeClr val="bg1"/>
                </a:solidFill>
              </a:rPr>
              <a:t> instruments on the ISS for </a:t>
            </a:r>
            <a:r>
              <a:rPr lang="en-US" sz="1600" dirty="0">
                <a:solidFill>
                  <a:schemeClr val="bg1"/>
                </a:solidFill>
              </a:rPr>
              <a:t>long-term global observations. </a:t>
            </a: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 vs. EOS</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506344">
            <a:off x="9664377" y="-109846"/>
            <a:ext cx="1676400" cy="1341120"/>
          </a:xfrm>
          <a:prstGeom prst="rect">
            <a:avLst/>
          </a:prstGeom>
        </p:spPr>
      </p:pic>
      <p:sp>
        <p:nvSpPr>
          <p:cNvPr id="5" name="Content Placeholder 1"/>
          <p:cNvSpPr txBox="1">
            <a:spLocks/>
          </p:cNvSpPr>
          <p:nvPr/>
        </p:nvSpPr>
        <p:spPr>
          <a:xfrm>
            <a:off x="6108538" y="1304081"/>
            <a:ext cx="5675919" cy="487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bg2">
                    <a:lumMod val="50000"/>
                  </a:schemeClr>
                </a:solidFill>
                <a:latin typeface="Century Gothic" charset="0"/>
                <a:ea typeface="Century Gothic" charset="0"/>
                <a:cs typeface="Century Gothic" charset="0"/>
              </a:rPr>
              <a:t>NASA’s Earth Observing System (EOS): </a:t>
            </a:r>
            <a:r>
              <a:rPr lang="en-US" sz="1800" dirty="0" smtClean="0">
                <a:solidFill>
                  <a:schemeClr val="bg2">
                    <a:lumMod val="50000"/>
                  </a:schemeClr>
                </a:solidFill>
                <a:latin typeface="Century Gothic" charset="0"/>
                <a:ea typeface="Century Gothic" charset="0"/>
                <a:cs typeface="Century Gothic" charset="0"/>
              </a:rPr>
              <a:t>EOS </a:t>
            </a:r>
            <a:r>
              <a:rPr lang="en-US" sz="1800" dirty="0">
                <a:solidFill>
                  <a:schemeClr val="bg2">
                    <a:lumMod val="50000"/>
                  </a:schemeClr>
                </a:solidFill>
                <a:latin typeface="Century Gothic" charset="0"/>
                <a:ea typeface="Century Gothic" charset="0"/>
                <a:cs typeface="Century Gothic" charset="0"/>
              </a:rPr>
              <a:t>is a </a:t>
            </a:r>
            <a:r>
              <a:rPr lang="en-US" sz="1800" dirty="0" smtClean="0">
                <a:solidFill>
                  <a:schemeClr val="bg2">
                    <a:lumMod val="50000"/>
                  </a:schemeClr>
                </a:solidFill>
                <a:latin typeface="Century Gothic" charset="0"/>
                <a:ea typeface="Century Gothic" charset="0"/>
                <a:cs typeface="Century Gothic" charset="0"/>
              </a:rPr>
              <a:t>subset of the </a:t>
            </a:r>
            <a:r>
              <a:rPr lang="en-US" sz="1800" dirty="0">
                <a:solidFill>
                  <a:schemeClr val="bg2">
                    <a:lumMod val="50000"/>
                  </a:schemeClr>
                </a:solidFill>
                <a:latin typeface="Century Gothic" charset="0"/>
                <a:ea typeface="Century Gothic" charset="0"/>
                <a:cs typeface="Century Gothic" charset="0"/>
              </a:rPr>
              <a:t>full suite of NASA Earth observing </a:t>
            </a:r>
            <a:r>
              <a:rPr lang="en-US" sz="1800" dirty="0" smtClean="0">
                <a:solidFill>
                  <a:schemeClr val="bg2">
                    <a:lumMod val="50000"/>
                  </a:schemeClr>
                </a:solidFill>
                <a:latin typeface="Century Gothic" charset="0"/>
                <a:ea typeface="Century Gothic" charset="0"/>
                <a:cs typeface="Century Gothic" charset="0"/>
              </a:rPr>
              <a:t>missions focused on long-term </a:t>
            </a:r>
            <a:r>
              <a:rPr lang="en-US" sz="1800" dirty="0">
                <a:solidFill>
                  <a:schemeClr val="bg2">
                    <a:lumMod val="50000"/>
                  </a:schemeClr>
                </a:solidFill>
                <a:latin typeface="Century Gothic" charset="0"/>
                <a:ea typeface="Century Gothic" charset="0"/>
                <a:cs typeface="Century Gothic" charset="0"/>
              </a:rPr>
              <a:t>global observations of the land surface, biosphere, solid Earth, atmosphere, and </a:t>
            </a:r>
            <a:r>
              <a:rPr lang="en-US" sz="1800" dirty="0" smtClean="0">
                <a:solidFill>
                  <a:schemeClr val="bg2">
                    <a:lumMod val="50000"/>
                  </a:schemeClr>
                </a:solidFill>
                <a:latin typeface="Century Gothic" charset="0"/>
                <a:ea typeface="Century Gothic" charset="0"/>
                <a:cs typeface="Century Gothic" charset="0"/>
              </a:rPr>
              <a:t>oceans to improve </a:t>
            </a:r>
            <a:r>
              <a:rPr lang="en-US" sz="1800" dirty="0">
                <a:solidFill>
                  <a:schemeClr val="bg2">
                    <a:lumMod val="50000"/>
                  </a:schemeClr>
                </a:solidFill>
                <a:latin typeface="Century Gothic" charset="0"/>
                <a:ea typeface="Century Gothic" charset="0"/>
                <a:cs typeface="Century Gothic" charset="0"/>
              </a:rPr>
              <a:t>understanding of the Earth as an integrated system. </a:t>
            </a:r>
            <a:endParaRPr lang="en-US" sz="1800" dirty="0" smtClean="0">
              <a:solidFill>
                <a:schemeClr val="bg2">
                  <a:lumMod val="50000"/>
                </a:schemeClr>
              </a:solidFill>
              <a:latin typeface="Century Gothic" charset="0"/>
              <a:ea typeface="Century Gothic" charset="0"/>
              <a:cs typeface="Century Gothic" charset="0"/>
            </a:endParaRPr>
          </a:p>
          <a:p>
            <a:pPr marL="0" indent="0">
              <a:buNone/>
            </a:pPr>
            <a:r>
              <a:rPr lang="en-US" sz="1800" dirty="0" smtClean="0">
                <a:solidFill>
                  <a:schemeClr val="bg2">
                    <a:lumMod val="50000"/>
                  </a:schemeClr>
                </a:solidFill>
                <a:latin typeface="Century Gothic" charset="0"/>
                <a:ea typeface="Century Gothic" charset="0"/>
                <a:cs typeface="Century Gothic" charset="0"/>
              </a:rPr>
              <a:t>Only use this term when speaking exclusively to the below missions:</a:t>
            </a:r>
            <a:endParaRPr lang="en-US" sz="1800" dirty="0">
              <a:solidFill>
                <a:schemeClr val="bg2">
                  <a:lumMod val="50000"/>
                </a:schemeClr>
              </a:solidFill>
              <a:latin typeface="Century Gothic" charset="0"/>
              <a:ea typeface="Century Gothic" charset="0"/>
              <a:cs typeface="Century Gothic" charset="0"/>
            </a:endParaRPr>
          </a:p>
          <a:p>
            <a:pPr marL="0" indent="0">
              <a:buFont typeface="Arial" panose="020B0604020202020204" pitchFamily="34" charset="0"/>
              <a:buNone/>
            </a:pPr>
            <a:r>
              <a:rPr lang="en-US" sz="2000" b="1" dirty="0" smtClean="0">
                <a:solidFill>
                  <a:schemeClr val="bg2">
                    <a:lumMod val="50000"/>
                  </a:schemeClr>
                </a:solidFill>
                <a:latin typeface="Century Gothic" charset="0"/>
                <a:ea typeface="Century Gothic" charset="0"/>
                <a:cs typeface="Century Gothic" charset="0"/>
              </a:rPr>
              <a:t/>
            </a:r>
            <a:br>
              <a:rPr lang="en-US" sz="2000" b="1" dirty="0" smtClean="0">
                <a:solidFill>
                  <a:schemeClr val="bg2">
                    <a:lumMod val="50000"/>
                  </a:schemeClr>
                </a:solidFill>
                <a:latin typeface="Century Gothic" charset="0"/>
                <a:ea typeface="Century Gothic" charset="0"/>
                <a:cs typeface="Century Gothic" charset="0"/>
              </a:rPr>
            </a:br>
            <a:r>
              <a:rPr lang="en-US" sz="2000" b="1" dirty="0" smtClean="0">
                <a:solidFill>
                  <a:schemeClr val="bg2">
                    <a:lumMod val="50000"/>
                  </a:schemeClr>
                </a:solidFill>
                <a:latin typeface="Century Gothic" charset="0"/>
                <a:ea typeface="Century Gothic" charset="0"/>
                <a:cs typeface="Century Gothic" charset="0"/>
              </a:rPr>
              <a:t>Current EOS Missions:</a:t>
            </a:r>
          </a:p>
          <a:p>
            <a:pPr>
              <a:spcBef>
                <a:spcPts val="0"/>
              </a:spcBef>
            </a:pPr>
            <a:r>
              <a:rPr lang="en-US" sz="2000" dirty="0" smtClean="0">
                <a:solidFill>
                  <a:schemeClr val="bg2">
                    <a:lumMod val="50000"/>
                  </a:schemeClr>
                </a:solidFill>
                <a:latin typeface="Century Gothic" charset="0"/>
                <a:ea typeface="Century Gothic" charset="0"/>
                <a:cs typeface="Century Gothic" charset="0"/>
              </a:rPr>
              <a:t>Aqua</a:t>
            </a:r>
          </a:p>
          <a:p>
            <a:pPr>
              <a:spcBef>
                <a:spcPts val="0"/>
              </a:spcBef>
            </a:pPr>
            <a:r>
              <a:rPr lang="en-US" sz="2000" dirty="0" smtClean="0">
                <a:solidFill>
                  <a:schemeClr val="bg2">
                    <a:lumMod val="50000"/>
                  </a:schemeClr>
                </a:solidFill>
                <a:latin typeface="Century Gothic" charset="0"/>
                <a:ea typeface="Century Gothic" charset="0"/>
                <a:cs typeface="Century Gothic" charset="0"/>
              </a:rPr>
              <a:t>Aura</a:t>
            </a:r>
          </a:p>
          <a:p>
            <a:pPr>
              <a:spcBef>
                <a:spcPts val="0"/>
              </a:spcBef>
            </a:pPr>
            <a:r>
              <a:rPr lang="en-US" sz="2000" dirty="0" smtClean="0">
                <a:solidFill>
                  <a:schemeClr val="bg2">
                    <a:lumMod val="50000"/>
                  </a:schemeClr>
                </a:solidFill>
                <a:latin typeface="Century Gothic" charset="0"/>
                <a:ea typeface="Century Gothic" charset="0"/>
                <a:cs typeface="Century Gothic" charset="0"/>
              </a:rPr>
              <a:t>Landsat 7</a:t>
            </a:r>
          </a:p>
          <a:p>
            <a:pPr>
              <a:spcBef>
                <a:spcPts val="0"/>
              </a:spcBef>
            </a:pPr>
            <a:r>
              <a:rPr lang="en-US" sz="2000" dirty="0" smtClean="0">
                <a:solidFill>
                  <a:schemeClr val="bg2">
                    <a:lumMod val="50000"/>
                  </a:schemeClr>
                </a:solidFill>
                <a:latin typeface="Century Gothic" charset="0"/>
                <a:ea typeface="Century Gothic" charset="0"/>
                <a:cs typeface="Century Gothic" charset="0"/>
              </a:rPr>
              <a:t>Landsat 8</a:t>
            </a:r>
          </a:p>
          <a:p>
            <a:pPr>
              <a:spcBef>
                <a:spcPts val="0"/>
              </a:spcBef>
            </a:pPr>
            <a:r>
              <a:rPr lang="en-US" sz="2000" dirty="0" smtClean="0">
                <a:solidFill>
                  <a:schemeClr val="bg2">
                    <a:lumMod val="50000"/>
                  </a:schemeClr>
                </a:solidFill>
                <a:latin typeface="Century Gothic" charset="0"/>
                <a:ea typeface="Century Gothic" charset="0"/>
                <a:cs typeface="Century Gothic" charset="0"/>
              </a:rPr>
              <a:t>OSTM/Jason-2</a:t>
            </a:r>
          </a:p>
          <a:p>
            <a:pPr>
              <a:spcBef>
                <a:spcPts val="0"/>
              </a:spcBef>
            </a:pPr>
            <a:r>
              <a:rPr lang="en-US" sz="2000" dirty="0" err="1" smtClean="0">
                <a:solidFill>
                  <a:schemeClr val="bg2">
                    <a:lumMod val="50000"/>
                  </a:schemeClr>
                </a:solidFill>
                <a:latin typeface="Century Gothic" charset="0"/>
                <a:ea typeface="Century Gothic" charset="0"/>
                <a:cs typeface="Century Gothic" charset="0"/>
              </a:rPr>
              <a:t>QuikSCAT</a:t>
            </a:r>
            <a:endParaRPr lang="en-US" sz="2000" dirty="0" smtClean="0">
              <a:solidFill>
                <a:schemeClr val="bg2">
                  <a:lumMod val="50000"/>
                </a:schemeClr>
              </a:solidFill>
              <a:latin typeface="Century Gothic" charset="0"/>
              <a:ea typeface="Century Gothic" charset="0"/>
              <a:cs typeface="Century Gothic" charset="0"/>
            </a:endParaRPr>
          </a:p>
          <a:p>
            <a:pPr>
              <a:spcBef>
                <a:spcPts val="0"/>
              </a:spcBef>
            </a:pPr>
            <a:r>
              <a:rPr lang="en-US" sz="2000" dirty="0" smtClean="0">
                <a:solidFill>
                  <a:schemeClr val="bg2">
                    <a:lumMod val="50000"/>
                  </a:schemeClr>
                </a:solidFill>
                <a:latin typeface="Century Gothic" charset="0"/>
                <a:ea typeface="Century Gothic" charset="0"/>
                <a:cs typeface="Century Gothic" charset="0"/>
              </a:rPr>
              <a:t>SORCE</a:t>
            </a:r>
          </a:p>
          <a:p>
            <a:pPr>
              <a:spcBef>
                <a:spcPts val="0"/>
              </a:spcBef>
            </a:pPr>
            <a:r>
              <a:rPr lang="en-US" sz="2000" dirty="0" smtClean="0">
                <a:solidFill>
                  <a:schemeClr val="bg2">
                    <a:lumMod val="50000"/>
                  </a:schemeClr>
                </a:solidFill>
                <a:latin typeface="Century Gothic" charset="0"/>
                <a:ea typeface="Century Gothic" charset="0"/>
                <a:cs typeface="Century Gothic" charset="0"/>
              </a:rPr>
              <a:t>SAGE III-ISS</a:t>
            </a:r>
          </a:p>
          <a:p>
            <a:pPr>
              <a:spcBef>
                <a:spcPts val="0"/>
              </a:spcBef>
            </a:pPr>
            <a:r>
              <a:rPr lang="en-US" sz="2000" dirty="0" smtClean="0">
                <a:solidFill>
                  <a:schemeClr val="bg2">
                    <a:lumMod val="50000"/>
                  </a:schemeClr>
                </a:solidFill>
                <a:latin typeface="Century Gothic" charset="0"/>
                <a:ea typeface="Century Gothic" charset="0"/>
                <a:cs typeface="Century Gothic" charset="0"/>
              </a:rPr>
              <a:t>Terra</a:t>
            </a:r>
          </a:p>
          <a:p>
            <a:pPr marL="0" indent="0">
              <a:buFont typeface="Arial" panose="020B0604020202020204" pitchFamily="34" charset="0"/>
              <a:buNone/>
            </a:pPr>
            <a:endParaRPr lang="en-US" dirty="0">
              <a:solidFill>
                <a:schemeClr val="bg2">
                  <a:lumMod val="50000"/>
                </a:schemeClr>
              </a:solidFill>
              <a:latin typeface="Century Gothic" charset="0"/>
              <a:ea typeface="Century Gothic" charset="0"/>
              <a:cs typeface="Century Gothic" charset="0"/>
            </a:endParaRPr>
          </a:p>
        </p:txBody>
      </p:sp>
      <p:sp>
        <p:nvSpPr>
          <p:cNvPr id="6" name="Content Placeholder 1"/>
          <p:cNvSpPr>
            <a:spLocks noGrp="1"/>
          </p:cNvSpPr>
          <p:nvPr>
            <p:ph idx="1"/>
          </p:nvPr>
        </p:nvSpPr>
        <p:spPr>
          <a:xfrm>
            <a:off x="267128" y="1304082"/>
            <a:ext cx="5612811" cy="4698832"/>
          </a:xfrm>
        </p:spPr>
        <p:txBody>
          <a:bodyPr>
            <a:noAutofit/>
          </a:bodyPr>
          <a:lstStyle/>
          <a:p>
            <a:pPr marL="0" indent="0">
              <a:lnSpc>
                <a:spcPct val="80000"/>
              </a:lnSpc>
              <a:buNone/>
            </a:pPr>
            <a:r>
              <a:rPr lang="en-US" sz="1900" b="1" dirty="0" smtClean="0">
                <a:solidFill>
                  <a:schemeClr val="bg2">
                    <a:lumMod val="50000"/>
                  </a:schemeClr>
                </a:solidFill>
                <a:latin typeface="Century Gothic" charset="0"/>
                <a:ea typeface="Century Gothic" charset="0"/>
                <a:cs typeface="Century Gothic" charset="0"/>
              </a:rPr>
              <a:t>NASA Earth observations: </a:t>
            </a:r>
            <a:r>
              <a:rPr lang="en-US" sz="1900" dirty="0" smtClean="0">
                <a:solidFill>
                  <a:schemeClr val="bg2">
                    <a:lumMod val="50000"/>
                  </a:schemeClr>
                </a:solidFill>
                <a:latin typeface="Century Gothic" charset="0"/>
                <a:ea typeface="Century Gothic" charset="0"/>
                <a:cs typeface="Century Gothic" charset="0"/>
              </a:rPr>
              <a:t>umbrella term used that includes all airborne and flight missions that study the Earth.</a:t>
            </a:r>
          </a:p>
          <a:p>
            <a:pPr marL="0" indent="0">
              <a:lnSpc>
                <a:spcPct val="80000"/>
              </a:lnSpc>
              <a:buNone/>
            </a:pPr>
            <a:endParaRPr lang="en-US" sz="1900" dirty="0" smtClean="0">
              <a:solidFill>
                <a:schemeClr val="bg2">
                  <a:lumMod val="50000"/>
                </a:schemeClr>
              </a:solidFill>
              <a:latin typeface="Century Gothic" charset="0"/>
              <a:ea typeface="Century Gothic" charset="0"/>
              <a:cs typeface="Century Gothic" charset="0"/>
            </a:endParaRPr>
          </a:p>
          <a:p>
            <a:pPr marL="0" indent="0">
              <a:lnSpc>
                <a:spcPct val="80000"/>
              </a:lnSpc>
              <a:buNone/>
            </a:pPr>
            <a:r>
              <a:rPr lang="en-US" sz="1900" b="1" dirty="0" smtClean="0">
                <a:solidFill>
                  <a:schemeClr val="bg2">
                    <a:lumMod val="50000"/>
                  </a:schemeClr>
                </a:solidFill>
                <a:latin typeface="Century Gothic" charset="0"/>
                <a:ea typeface="Century Gothic" charset="0"/>
                <a:cs typeface="Century Gothic" charset="0"/>
              </a:rPr>
              <a:t>Current NASA EO Missions:</a:t>
            </a:r>
          </a:p>
        </p:txBody>
      </p:sp>
      <p:sp>
        <p:nvSpPr>
          <p:cNvPr id="7" name="Rectangle 6"/>
          <p:cNvSpPr/>
          <p:nvPr/>
        </p:nvSpPr>
        <p:spPr>
          <a:xfrm>
            <a:off x="267128" y="2914674"/>
            <a:ext cx="4952144" cy="2992966"/>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Aqua</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Aura</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CALIPSO</a:t>
            </a:r>
          </a:p>
          <a:p>
            <a:pPr marL="342900" indent="-342900">
              <a:lnSpc>
                <a:spcPct val="80000"/>
              </a:lnSpc>
              <a:spcBef>
                <a:spcPts val="0"/>
              </a:spcBef>
              <a:buFont typeface="+mj-lt"/>
              <a:buAutoNum type="arabicPeriod"/>
            </a:pPr>
            <a:r>
              <a:rPr lang="en-US" dirty="0" err="1">
                <a:solidFill>
                  <a:schemeClr val="bg2">
                    <a:lumMod val="50000"/>
                  </a:schemeClr>
                </a:solidFill>
                <a:latin typeface="Century Gothic" charset="0"/>
                <a:ea typeface="Century Gothic" charset="0"/>
                <a:cs typeface="Century Gothic" charset="0"/>
              </a:rPr>
              <a:t>CloudSat</a:t>
            </a:r>
            <a:endParaRPr lang="en-US" dirty="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GPM</a:t>
            </a:r>
            <a:endParaRPr lang="en-US" dirty="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GRACE</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Jason-3</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Landsat 7</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Landsat 8</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OSTM/Jason-2</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OCO-2</a:t>
            </a:r>
          </a:p>
          <a:p>
            <a:pPr marL="342900" indent="-342900">
              <a:lnSpc>
                <a:spcPct val="80000"/>
              </a:lnSpc>
              <a:spcBef>
                <a:spcPts val="0"/>
              </a:spcBef>
              <a:buFont typeface="+mj-lt"/>
              <a:buAutoNum type="arabicPeriod"/>
            </a:pPr>
            <a:r>
              <a:rPr lang="en-US" dirty="0" err="1">
                <a:solidFill>
                  <a:schemeClr val="bg2">
                    <a:lumMod val="50000"/>
                  </a:schemeClr>
                </a:solidFill>
                <a:latin typeface="Century Gothic" charset="0"/>
                <a:ea typeface="Century Gothic" charset="0"/>
                <a:cs typeface="Century Gothic" charset="0"/>
              </a:rPr>
              <a:t>QuikSCAT</a:t>
            </a:r>
            <a:endParaRPr lang="en-US" dirty="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SORCE</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SMAP</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Suomi NPP</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Terra</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CYGNSS</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DISCOVR</a:t>
            </a: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SAGE III (ISS)</a:t>
            </a:r>
          </a:p>
          <a:p>
            <a:pPr marL="342900" indent="-342900">
              <a:lnSpc>
                <a:spcPct val="80000"/>
              </a:lnSpc>
              <a:spcBef>
                <a:spcPts val="0"/>
              </a:spcBef>
              <a:buFont typeface="+mj-lt"/>
              <a:buAutoNum type="arabicPeriod"/>
            </a:pPr>
            <a:r>
              <a:rPr lang="en-US" dirty="0">
                <a:solidFill>
                  <a:schemeClr val="bg2">
                    <a:lumMod val="50000"/>
                  </a:schemeClr>
                </a:solidFill>
                <a:latin typeface="Century Gothic" charset="0"/>
                <a:ea typeface="Century Gothic" charset="0"/>
                <a:cs typeface="Century Gothic" charset="0"/>
              </a:rPr>
              <a:t>LIS (ISS)</a:t>
            </a:r>
            <a:endParaRPr lang="en-US" dirty="0" smtClean="0">
              <a:solidFill>
                <a:schemeClr val="bg2">
                  <a:lumMod val="50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smtClean="0">
                <a:solidFill>
                  <a:schemeClr val="bg2">
                    <a:lumMod val="50000"/>
                  </a:schemeClr>
                </a:solidFill>
                <a:latin typeface="Century Gothic" charset="0"/>
                <a:ea typeface="Century Gothic" charset="0"/>
                <a:cs typeface="Century Gothic" charset="0"/>
              </a:rPr>
              <a:t>CATS </a:t>
            </a:r>
            <a:r>
              <a:rPr lang="en-US" dirty="0">
                <a:solidFill>
                  <a:schemeClr val="bg2">
                    <a:lumMod val="50000"/>
                  </a:schemeClr>
                </a:solidFill>
                <a:latin typeface="Century Gothic" charset="0"/>
                <a:ea typeface="Century Gothic" charset="0"/>
                <a:cs typeface="Century Gothic" charset="0"/>
              </a:rPr>
              <a:t>(ISS)</a:t>
            </a:r>
          </a:p>
        </p:txBody>
      </p:sp>
      <p:sp>
        <p:nvSpPr>
          <p:cNvPr id="8" name="Content Placeholder 9"/>
          <p:cNvSpPr txBox="1">
            <a:spLocks/>
          </p:cNvSpPr>
          <p:nvPr/>
        </p:nvSpPr>
        <p:spPr>
          <a:xfrm>
            <a:off x="147049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a:solidFill>
                  <a:schemeClr val="bg2">
                    <a:lumMod val="85000"/>
                  </a:schemeClr>
                </a:solidFill>
                <a:latin typeface="Century Gothic" pitchFamily="34" charset="0"/>
                <a:hlinkClick r:id="rId3"/>
              </a:rPr>
              <a:t>https://</a:t>
            </a:r>
            <a:r>
              <a:rPr lang="en-US" sz="1400" b="1" dirty="0" smtClean="0">
                <a:solidFill>
                  <a:schemeClr val="bg2">
                    <a:lumMod val="85000"/>
                  </a:schemeClr>
                </a:solidFill>
                <a:latin typeface="Century Gothic" pitchFamily="34" charset="0"/>
                <a:hlinkClick r:id="rId3"/>
              </a:rPr>
              <a:t>eospso.nasa.gov/mission-category/3</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3" name="Rectangle 2"/>
          <p:cNvSpPr/>
          <p:nvPr/>
        </p:nvSpPr>
        <p:spPr>
          <a:xfrm>
            <a:off x="9279434" y="3419315"/>
            <a:ext cx="2446286" cy="646331"/>
          </a:xfrm>
          <a:prstGeom prst="rect">
            <a:avLst/>
          </a:prstGeom>
        </p:spPr>
        <p:txBody>
          <a:bodyPr wrap="square">
            <a:spAutoFit/>
          </a:bodyPr>
          <a:lstStyle/>
          <a:p>
            <a:r>
              <a:rPr lang="en-US" b="1" dirty="0" smtClean="0">
                <a:solidFill>
                  <a:schemeClr val="bg2">
                    <a:lumMod val="50000"/>
                  </a:schemeClr>
                </a:solidFill>
                <a:latin typeface="Century Gothic" charset="0"/>
                <a:ea typeface="Century Gothic" charset="0"/>
                <a:cs typeface="Century Gothic" charset="0"/>
              </a:rPr>
              <a:t>Future EOS </a:t>
            </a:r>
            <a:r>
              <a:rPr lang="en-US" b="1" dirty="0">
                <a:solidFill>
                  <a:schemeClr val="bg2">
                    <a:lumMod val="50000"/>
                  </a:schemeClr>
                </a:solidFill>
                <a:latin typeface="Century Gothic" charset="0"/>
                <a:ea typeface="Century Gothic" charset="0"/>
                <a:cs typeface="Century Gothic" charset="0"/>
              </a:rPr>
              <a:t>Missions:</a:t>
            </a:r>
          </a:p>
          <a:p>
            <a:pPr>
              <a:spcBef>
                <a:spcPts val="0"/>
              </a:spcBef>
            </a:pPr>
            <a:r>
              <a:rPr lang="en-US" dirty="0" smtClean="0">
                <a:solidFill>
                  <a:schemeClr val="bg2">
                    <a:lumMod val="50000"/>
                  </a:schemeClr>
                </a:solidFill>
                <a:latin typeface="Century Gothic" charset="0"/>
                <a:ea typeface="Century Gothic" charset="0"/>
                <a:cs typeface="Century Gothic" charset="0"/>
              </a:rPr>
              <a:t>Landsat 9</a:t>
            </a:r>
            <a:endParaRPr lang="en-US" dirty="0">
              <a:solidFill>
                <a:schemeClr val="bg2">
                  <a:lumMod val="5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2">
                    <a:lumMod val="50000"/>
                  </a:schemeClr>
                </a:solidFill>
              </a:rPr>
              <a:t>Joining the DEVELOP family means being part of NASA’s Legacy.</a:t>
            </a:r>
          </a:p>
          <a:p>
            <a:pPr marL="0" indent="0" algn="ctr">
              <a:buNone/>
            </a:pPr>
            <a:endParaRPr lang="en-US" dirty="0" smtClean="0">
              <a:solidFill>
                <a:schemeClr val="bg2">
                  <a:lumMod val="50000"/>
                </a:schemeClr>
              </a:solidFill>
            </a:endParaRPr>
          </a:p>
          <a:p>
            <a:pPr marL="0" indent="0" algn="ctr">
              <a:buNone/>
            </a:pPr>
            <a:r>
              <a:rPr lang="en-US" dirty="0" smtClean="0">
                <a:solidFill>
                  <a:schemeClr val="bg2">
                    <a:lumMod val="50000"/>
                  </a:schemeClr>
                </a:solidFill>
              </a:rPr>
              <a:t>Learn it. </a:t>
            </a:r>
          </a:p>
          <a:p>
            <a:pPr marL="0" indent="0" algn="ctr">
              <a:buNone/>
            </a:pPr>
            <a:r>
              <a:rPr lang="en-US" dirty="0" smtClean="0">
                <a:solidFill>
                  <a:schemeClr val="bg2">
                    <a:lumMod val="50000"/>
                  </a:schemeClr>
                </a:solidFill>
              </a:rPr>
              <a:t>Know it. </a:t>
            </a:r>
          </a:p>
          <a:p>
            <a:pPr marL="0" indent="0" algn="ctr">
              <a:buNone/>
            </a:pPr>
            <a:r>
              <a:rPr lang="en-US" dirty="0" smtClean="0">
                <a:solidFill>
                  <a:schemeClr val="bg2">
                    <a:lumMod val="50000"/>
                  </a:schemeClr>
                </a:solidFill>
              </a:rPr>
              <a:t>Live it. </a:t>
            </a:r>
            <a:endParaRPr lang="en-US" dirty="0">
              <a:solidFill>
                <a:schemeClr val="bg2">
                  <a:lumMod val="50000"/>
                </a:schemeClr>
              </a:solidFill>
            </a:endParaRPr>
          </a:p>
        </p:txBody>
      </p:sp>
      <p:pic>
        <p:nvPicPr>
          <p:cNvPr id="4" name="Picture 3" descr="Astronaut_Harrison_'Jack'_Schmitt,_American_Flag,_and_Earth_(Apollo_17_EVA-1).jpg"/>
          <p:cNvPicPr>
            <a:picLocks noChangeAspect="1"/>
          </p:cNvPicPr>
          <p:nvPr/>
        </p:nvPicPr>
        <p:blipFill rotWithShape="1">
          <a:blip r:embed="rId2" cstate="print"/>
          <a:srcRect t="15568" b="1019"/>
          <a:stretch/>
        </p:blipFill>
        <p:spPr>
          <a:xfrm>
            <a:off x="4658573" y="0"/>
            <a:ext cx="7533428" cy="6307423"/>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History</a:t>
            </a:r>
            <a:endParaRPr lang="en-US" dirty="0"/>
          </a:p>
        </p:txBody>
      </p:sp>
      <p:sp>
        <p:nvSpPr>
          <p:cNvPr id="3" name="Content Placeholder 2"/>
          <p:cNvSpPr>
            <a:spLocks noGrp="1"/>
          </p:cNvSpPr>
          <p:nvPr>
            <p:ph idx="1"/>
          </p:nvPr>
        </p:nvSpPr>
        <p:spPr>
          <a:xfrm>
            <a:off x="220882" y="1275937"/>
            <a:ext cx="6596606" cy="3120966"/>
          </a:xfrm>
        </p:spPr>
        <p:txBody>
          <a:bodyPr>
            <a:normAutofit fontScale="70000" lnSpcReduction="20000"/>
          </a:bodyPr>
          <a:lstStyle/>
          <a:p>
            <a:pPr marL="0" indent="0">
              <a:lnSpc>
                <a:spcPct val="120000"/>
              </a:lnSpc>
              <a:spcBef>
                <a:spcPts val="0"/>
              </a:spcBef>
              <a:buNone/>
            </a:pPr>
            <a:r>
              <a:rPr lang="en-US" sz="2300" b="1" dirty="0" smtClean="0"/>
              <a:t>"</a:t>
            </a:r>
            <a:r>
              <a:rPr lang="en-US" sz="2300" b="1" dirty="0"/>
              <a:t>An Act to provide for research into the problems of flight within and outside the Earth's atmosphere, and for other purposes." </a:t>
            </a:r>
            <a:r>
              <a:rPr lang="en-US" sz="2300" dirty="0"/>
              <a:t>With this simple preamble, the US Congress and President Dwight D. Eisenhower established the National Aeronautics and Space Administration (NASA) on July 29, 1958. </a:t>
            </a:r>
          </a:p>
          <a:p>
            <a:pPr marL="0" indent="0">
              <a:lnSpc>
                <a:spcPct val="120000"/>
              </a:lnSpc>
              <a:spcBef>
                <a:spcPts val="600"/>
              </a:spcBef>
              <a:buNone/>
            </a:pPr>
            <a:r>
              <a:rPr lang="en-US" sz="2300" dirty="0" smtClean="0"/>
              <a:t>NASA </a:t>
            </a:r>
            <a:r>
              <a:rPr lang="en-US" sz="2300" dirty="0"/>
              <a:t>began operations on </a:t>
            </a:r>
            <a:r>
              <a:rPr lang="en-US" sz="2300" b="1" dirty="0"/>
              <a:t>October 1, 1958</a:t>
            </a:r>
            <a:r>
              <a:rPr lang="en-US" sz="2300" dirty="0"/>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4811" y="1275936"/>
            <a:ext cx="5000189" cy="3365511"/>
          </a:xfrm>
          <a:prstGeom prst="rect">
            <a:avLst/>
          </a:prstGeom>
          <a:noFill/>
          <a:ln w="9525">
            <a:noFill/>
            <a:miter lim="800000"/>
            <a:headEnd/>
            <a:tailEnd/>
          </a:ln>
        </p:spPr>
      </p:pic>
      <p:sp>
        <p:nvSpPr>
          <p:cNvPr id="5" name="Rectangle 4"/>
          <p:cNvSpPr/>
          <p:nvPr/>
        </p:nvSpPr>
        <p:spPr>
          <a:xfrm>
            <a:off x="220882" y="4281517"/>
            <a:ext cx="11724118" cy="1969770"/>
          </a:xfrm>
          <a:prstGeom prst="rect">
            <a:avLst/>
          </a:prstGeom>
        </p:spPr>
        <p:txBody>
          <a:bodyPr wrap="square">
            <a:spAutoFit/>
          </a:bodyPr>
          <a:lstStyle/>
          <a:p>
            <a:r>
              <a:rPr lang="en-US" sz="2400" dirty="0">
                <a:latin typeface="Century Gothic" charset="0"/>
                <a:ea typeface="Century Gothic" charset="0"/>
                <a:cs typeface="Century Gothic" charset="0"/>
              </a:rPr>
              <a:t>DEVELOP History</a:t>
            </a:r>
          </a:p>
          <a:p>
            <a:r>
              <a:rPr lang="en-US" sz="1400" dirty="0">
                <a:latin typeface="Century Gothic" charset="0"/>
                <a:ea typeface="Century Gothic" charset="0"/>
                <a:cs typeface="Century Gothic" charset="0"/>
              </a:rPr>
              <a:t>In 1998, three interns at NASA Langley Research Center co-authored the white paper </a:t>
            </a:r>
            <a:r>
              <a:rPr lang="en-US" sz="1400" b="1" dirty="0">
                <a:latin typeface="Century Gothic" charset="0"/>
                <a:ea typeface="Century Gothic" charset="0"/>
                <a:cs typeface="Century Gothic" charset="0"/>
              </a:rPr>
              <a:t>“Practical Applications of Remote Sensing” </a:t>
            </a:r>
            <a:r>
              <a:rPr lang="en-US" sz="1400" dirty="0">
                <a:latin typeface="Century Gothic" charset="0"/>
                <a:ea typeface="Century Gothic" charset="0"/>
                <a:cs typeface="Century Gothic" charset="0"/>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400" dirty="0" smtClean="0">
                <a:latin typeface="Century Gothic" charset="0"/>
                <a:ea typeface="Century Gothic" charset="0"/>
                <a:cs typeface="Century Gothic" charset="0"/>
              </a:rPr>
              <a:t>. Beginning </a:t>
            </a:r>
            <a:r>
              <a:rPr lang="en-US" sz="1400" dirty="0">
                <a:latin typeface="Century Gothic" charset="0"/>
                <a:ea typeface="Century Gothic" charset="0"/>
                <a:cs typeface="Century Gothic" charset="0"/>
              </a:rPr>
              <a:t>in 2001, new offices were established across the country and expansion has continued to today. DEVELOP is always looking for new opportunities to expand the DEVELOP network and those benefiting from DEVELOP activities</a:t>
            </a:r>
            <a:r>
              <a:rPr lang="en-US" sz="1400" dirty="0" smtClean="0">
                <a:latin typeface="Century Gothic" charset="0"/>
                <a:ea typeface="Century Gothic" charset="0"/>
                <a:cs typeface="Century Gothic" charset="0"/>
              </a:rPr>
              <a:t>.</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DEVELOP Fits at NASA</a:t>
            </a:r>
            <a:endParaRPr lang="en-US" dirty="0"/>
          </a:p>
        </p:txBody>
      </p:sp>
      <p:cxnSp>
        <p:nvCxnSpPr>
          <p:cNvPr id="4" name="Straight Connector 3"/>
          <p:cNvCxnSpPr>
            <a:stCxn id="18" idx="0"/>
          </p:cNvCxnSpPr>
          <p:nvPr/>
        </p:nvCxnSpPr>
        <p:spPr>
          <a:xfrm flipV="1">
            <a:off x="2762404" y="2614488"/>
            <a:ext cx="0" cy="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78812" y="262421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 idx="0"/>
          </p:cNvCxnSpPr>
          <p:nvPr/>
        </p:nvCxnSpPr>
        <p:spPr>
          <a:xfrm flipV="1">
            <a:off x="9577831" y="2614488"/>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9" idx="0"/>
          </p:cNvCxnSpPr>
          <p:nvPr/>
        </p:nvCxnSpPr>
        <p:spPr>
          <a:xfrm flipV="1">
            <a:off x="4437280" y="2614487"/>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a:endCxn id="16" idx="0"/>
          </p:cNvCxnSpPr>
          <p:nvPr/>
        </p:nvCxnSpPr>
        <p:spPr>
          <a:xfrm>
            <a:off x="6166258" y="1883779"/>
            <a:ext cx="0" cy="37211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197506" y="5553073"/>
            <a:ext cx="978408" cy="484632"/>
          </a:xfrm>
          <a:prstGeom prst="rightArrow">
            <a:avLst/>
          </a:prstGeom>
          <a:solidFill>
            <a:schemeClr val="bg1">
              <a:lumMod val="65000"/>
            </a:schemeClr>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2054506" y="5478552"/>
            <a:ext cx="1085850" cy="646331"/>
          </a:xfrm>
          <a:prstGeom prst="rect">
            <a:avLst/>
          </a:prstGeom>
          <a:noFill/>
        </p:spPr>
        <p:txBody>
          <a:bodyPr wrap="square" rtlCol="0">
            <a:spAutoFit/>
          </a:bodyPr>
          <a:lstStyle/>
          <a:p>
            <a:pPr algn="ctr"/>
            <a:r>
              <a:rPr lang="en-US" dirty="0" smtClean="0">
                <a:solidFill>
                  <a:srgbClr val="13416C"/>
                </a:solidFill>
                <a:latin typeface="Century Gothic" charset="0"/>
                <a:ea typeface="Century Gothic" charset="0"/>
                <a:cs typeface="Century Gothic" charset="0"/>
              </a:rPr>
              <a:t>You Are Here!</a:t>
            </a:r>
            <a:endParaRPr lang="en-US" dirty="0">
              <a:solidFill>
                <a:srgbClr val="13416C"/>
              </a:solidFill>
              <a:latin typeface="Century Gothic" charset="0"/>
              <a:ea typeface="Century Gothic" charset="0"/>
              <a:cs typeface="Century Gothic" charset="0"/>
            </a:endParaRPr>
          </a:p>
        </p:txBody>
      </p:sp>
      <p:sp>
        <p:nvSpPr>
          <p:cNvPr id="12" name="TextBox 11"/>
          <p:cNvSpPr txBox="1"/>
          <p:nvPr/>
        </p:nvSpPr>
        <p:spPr>
          <a:xfrm>
            <a:off x="4797706" y="1502779"/>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NASA Administrator</a:t>
            </a:r>
            <a:endParaRPr lang="en-US" sz="2000" b="1" dirty="0">
              <a:solidFill>
                <a:schemeClr val="bg1"/>
              </a:solidFill>
              <a:latin typeface="Century Gothic" charset="0"/>
              <a:ea typeface="Century Gothic" charset="0"/>
              <a:cs typeface="Century Gothic" charset="0"/>
            </a:endParaRPr>
          </a:p>
        </p:txBody>
      </p:sp>
      <p:sp>
        <p:nvSpPr>
          <p:cNvPr id="13" name="TextBox 12"/>
          <p:cNvSpPr txBox="1"/>
          <p:nvPr/>
        </p:nvSpPr>
        <p:spPr>
          <a:xfrm>
            <a:off x="4569106" y="1991170"/>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Associate Administrator</a:t>
            </a:r>
            <a:endParaRPr lang="en-US" sz="2000" b="1" dirty="0">
              <a:solidFill>
                <a:schemeClr val="bg1"/>
              </a:solidFill>
              <a:latin typeface="Century Gothic" charset="0"/>
              <a:ea typeface="Century Gothic" charset="0"/>
              <a:cs typeface="Century Gothic" charset="0"/>
            </a:endParaRPr>
          </a:p>
        </p:txBody>
      </p:sp>
      <p:sp>
        <p:nvSpPr>
          <p:cNvPr id="14" name="TextBox 13"/>
          <p:cNvSpPr txBox="1"/>
          <p:nvPr/>
        </p:nvSpPr>
        <p:spPr>
          <a:xfrm>
            <a:off x="5483506" y="2788222"/>
            <a:ext cx="1365504" cy="578799"/>
          </a:xfrm>
          <a:prstGeom prst="roundRect">
            <a:avLst/>
          </a:prstGeom>
          <a:solidFill>
            <a:srgbClr val="396DA1"/>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Science</a:t>
            </a:r>
            <a:endParaRPr lang="en-US" sz="2000" b="1" dirty="0">
              <a:solidFill>
                <a:schemeClr val="bg1"/>
              </a:solidFill>
              <a:latin typeface="Century Gothic" charset="0"/>
              <a:ea typeface="Century Gothic" charset="0"/>
              <a:cs typeface="Century Gothic" charset="0"/>
            </a:endParaRPr>
          </a:p>
        </p:txBody>
      </p:sp>
      <p:sp>
        <p:nvSpPr>
          <p:cNvPr id="15" name="TextBox 14"/>
          <p:cNvSpPr txBox="1"/>
          <p:nvPr/>
        </p:nvSpPr>
        <p:spPr>
          <a:xfrm>
            <a:off x="5407306" y="3893384"/>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16" name="TextBox 15"/>
          <p:cNvSpPr txBox="1"/>
          <p:nvPr/>
        </p:nvSpPr>
        <p:spPr>
          <a:xfrm>
            <a:off x="4340506" y="4604242"/>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Applied Sciences Program</a:t>
            </a:r>
            <a:endParaRPr lang="en-US" sz="2000" b="1" dirty="0">
              <a:solidFill>
                <a:schemeClr val="bg1"/>
              </a:solidFill>
              <a:latin typeface="Century Gothic" charset="0"/>
              <a:ea typeface="Century Gothic" charset="0"/>
              <a:cs typeface="Century Gothic" charset="0"/>
            </a:endParaRPr>
          </a:p>
        </p:txBody>
      </p:sp>
      <p:sp>
        <p:nvSpPr>
          <p:cNvPr id="17" name="TextBox 16"/>
          <p:cNvSpPr txBox="1"/>
          <p:nvPr/>
        </p:nvSpPr>
        <p:spPr>
          <a:xfrm>
            <a:off x="4340506" y="5104566"/>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Capacity Building Program</a:t>
            </a:r>
            <a:endParaRPr lang="en-US" sz="2000" b="1" dirty="0">
              <a:solidFill>
                <a:schemeClr val="bg1"/>
              </a:solidFill>
              <a:latin typeface="Century Gothic" charset="0"/>
              <a:ea typeface="Century Gothic" charset="0"/>
              <a:cs typeface="Century Gothic" charset="0"/>
            </a:endParaRPr>
          </a:p>
        </p:txBody>
      </p:sp>
      <p:sp>
        <p:nvSpPr>
          <p:cNvPr id="18" name="TextBox 17"/>
          <p:cNvSpPr txBox="1"/>
          <p:nvPr/>
        </p:nvSpPr>
        <p:spPr>
          <a:xfrm>
            <a:off x="4340506" y="5604889"/>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DEVELOP National Program</a:t>
            </a:r>
            <a:endParaRPr lang="en-US" sz="2000" b="1" dirty="0">
              <a:solidFill>
                <a:schemeClr val="bg1"/>
              </a:solidFill>
              <a:latin typeface="Century Gothic" charset="0"/>
              <a:ea typeface="Century Gothic" charset="0"/>
              <a:cs typeface="Century Gothic" charset="0"/>
            </a:endParaRPr>
          </a:p>
        </p:txBody>
      </p:sp>
      <p:sp>
        <p:nvSpPr>
          <p:cNvPr id="19" name="TextBox 18"/>
          <p:cNvSpPr txBox="1"/>
          <p:nvPr/>
        </p:nvSpPr>
        <p:spPr>
          <a:xfrm>
            <a:off x="2762404" y="2345821"/>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latin typeface="Century Gothic" charset="0"/>
                <a:ea typeface="Century Gothic" charset="0"/>
                <a:cs typeface="Century Gothic" charset="0"/>
              </a:rPr>
              <a:t>Mission Directorates</a:t>
            </a:r>
            <a:endParaRPr lang="en-US" sz="1200" b="1" i="1" dirty="0">
              <a:solidFill>
                <a:schemeClr val="bg1"/>
              </a:solidFill>
              <a:latin typeface="Century Gothic" charset="0"/>
              <a:ea typeface="Century Gothic" charset="0"/>
              <a:cs typeface="Century Gothic" charset="0"/>
            </a:endParaRPr>
          </a:p>
        </p:txBody>
      </p:sp>
      <p:sp>
        <p:nvSpPr>
          <p:cNvPr id="20" name="TextBox 19"/>
          <p:cNvSpPr txBox="1"/>
          <p:nvPr/>
        </p:nvSpPr>
        <p:spPr>
          <a:xfrm>
            <a:off x="1293778" y="2794334"/>
            <a:ext cx="2154425" cy="572687"/>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 Human Exploration and Operations</a:t>
            </a:r>
            <a:endParaRPr lang="en-US" sz="1600" dirty="0">
              <a:solidFill>
                <a:schemeClr val="bg1"/>
              </a:solidFill>
              <a:latin typeface="Century Gothic" charset="0"/>
              <a:ea typeface="Century Gothic" charset="0"/>
              <a:cs typeface="Century Gothic" charset="0"/>
            </a:endParaRPr>
          </a:p>
        </p:txBody>
      </p:sp>
      <p:sp>
        <p:nvSpPr>
          <p:cNvPr id="21" name="TextBox 20"/>
          <p:cNvSpPr txBox="1"/>
          <p:nvPr/>
        </p:nvSpPr>
        <p:spPr>
          <a:xfrm>
            <a:off x="3713380" y="2788222"/>
            <a:ext cx="1447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Space Technology</a:t>
            </a:r>
            <a:endParaRPr lang="en-US" sz="1600" dirty="0">
              <a:solidFill>
                <a:schemeClr val="bg1"/>
              </a:solidFill>
              <a:latin typeface="Century Gothic" charset="0"/>
              <a:ea typeface="Century Gothic" charset="0"/>
              <a:cs typeface="Century Gothic" charset="0"/>
            </a:endParaRPr>
          </a:p>
        </p:txBody>
      </p:sp>
      <p:sp>
        <p:nvSpPr>
          <p:cNvPr id="22" name="TextBox 21"/>
          <p:cNvSpPr txBox="1"/>
          <p:nvPr/>
        </p:nvSpPr>
        <p:spPr>
          <a:xfrm>
            <a:off x="7361836" y="2782446"/>
            <a:ext cx="1066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Mission Support</a:t>
            </a:r>
            <a:endParaRPr lang="en-US" sz="1600" dirty="0">
              <a:solidFill>
                <a:schemeClr val="bg1"/>
              </a:solidFill>
              <a:latin typeface="Century Gothic" charset="0"/>
              <a:ea typeface="Century Gothic" charset="0"/>
              <a:cs typeface="Century Gothic" charset="0"/>
            </a:endParaRPr>
          </a:p>
        </p:txBody>
      </p:sp>
      <p:sp>
        <p:nvSpPr>
          <p:cNvPr id="23" name="TextBox 22"/>
          <p:cNvSpPr txBox="1"/>
          <p:nvPr/>
        </p:nvSpPr>
        <p:spPr>
          <a:xfrm>
            <a:off x="8844787" y="2782445"/>
            <a:ext cx="1466088"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Aeronautics Research</a:t>
            </a:r>
            <a:endParaRPr lang="en-US" sz="1600" dirty="0">
              <a:solidFill>
                <a:schemeClr val="bg1"/>
              </a:solidFill>
              <a:latin typeface="Century Gothic" charset="0"/>
              <a:ea typeface="Century Gothic" charset="0"/>
              <a:cs typeface="Century Gothic" charset="0"/>
            </a:endParaRPr>
          </a:p>
        </p:txBody>
      </p:sp>
      <p:sp>
        <p:nvSpPr>
          <p:cNvPr id="24" name="TextBox 23"/>
          <p:cNvSpPr txBox="1"/>
          <p:nvPr/>
        </p:nvSpPr>
        <p:spPr>
          <a:xfrm>
            <a:off x="205145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Joint Agency Satellite Div.</a:t>
            </a:r>
            <a:endParaRPr lang="en-US" sz="1400" dirty="0">
              <a:solidFill>
                <a:schemeClr val="bg1"/>
              </a:solidFill>
              <a:latin typeface="Century Gothic" charset="0"/>
              <a:ea typeface="Century Gothic" charset="0"/>
              <a:cs typeface="Century Gothic" charset="0"/>
            </a:endParaRPr>
          </a:p>
        </p:txBody>
      </p:sp>
      <p:sp>
        <p:nvSpPr>
          <p:cNvPr id="25" name="TextBox 24"/>
          <p:cNvSpPr txBox="1"/>
          <p:nvPr/>
        </p:nvSpPr>
        <p:spPr>
          <a:xfrm>
            <a:off x="3729382" y="3893384"/>
            <a:ext cx="1415796" cy="536224"/>
          </a:xfrm>
          <a:prstGeom prst="roundRect">
            <a:avLst/>
          </a:prstGeom>
          <a:solidFill>
            <a:schemeClr val="bg1">
              <a:lumMod val="65000"/>
            </a:schemeClr>
          </a:solidFill>
        </p:spPr>
        <p:txBody>
          <a:bodyPr wrap="square" rtlCol="0" anchor="ctr">
            <a:noAutofit/>
          </a:bodyPr>
          <a:lstStyle/>
          <a:p>
            <a:pPr algn="ctr"/>
            <a:r>
              <a:rPr lang="en-US" sz="1400" dirty="0" err="1" smtClean="0">
                <a:solidFill>
                  <a:schemeClr val="bg1"/>
                </a:solidFill>
                <a:latin typeface="Century Gothic" charset="0"/>
                <a:ea typeface="Century Gothic" charset="0"/>
                <a:cs typeface="Century Gothic" charset="0"/>
              </a:rPr>
              <a:t>Heliophysics</a:t>
            </a:r>
            <a:r>
              <a:rPr lang="en-US" sz="1400" dirty="0" smtClean="0">
                <a:solidFill>
                  <a:schemeClr val="bg1"/>
                </a:solidFill>
                <a:latin typeface="Century Gothic" charset="0"/>
                <a:ea typeface="Century Gothic" charset="0"/>
                <a:cs typeface="Century Gothic" charset="0"/>
              </a:rPr>
              <a:t> Division</a:t>
            </a:r>
            <a:endParaRPr lang="en-US" sz="1400" dirty="0">
              <a:solidFill>
                <a:schemeClr val="bg1"/>
              </a:solidFill>
              <a:latin typeface="Century Gothic" charset="0"/>
              <a:ea typeface="Century Gothic" charset="0"/>
              <a:cs typeface="Century Gothic" charset="0"/>
            </a:endParaRPr>
          </a:p>
        </p:txBody>
      </p:sp>
      <p:sp>
        <p:nvSpPr>
          <p:cNvPr id="26" name="TextBox 25"/>
          <p:cNvSpPr txBox="1"/>
          <p:nvPr/>
        </p:nvSpPr>
        <p:spPr>
          <a:xfrm>
            <a:off x="718733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Planetary Science Div.</a:t>
            </a:r>
            <a:endParaRPr lang="en-US" sz="1400" dirty="0">
              <a:solidFill>
                <a:schemeClr val="bg1"/>
              </a:solidFill>
              <a:latin typeface="Century Gothic" charset="0"/>
              <a:ea typeface="Century Gothic" charset="0"/>
              <a:cs typeface="Century Gothic" charset="0"/>
            </a:endParaRPr>
          </a:p>
        </p:txBody>
      </p:sp>
      <p:sp>
        <p:nvSpPr>
          <p:cNvPr id="27" name="TextBox 26"/>
          <p:cNvSpPr txBox="1"/>
          <p:nvPr/>
        </p:nvSpPr>
        <p:spPr>
          <a:xfrm>
            <a:off x="8865262"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Astrophysics Division</a:t>
            </a:r>
            <a:endParaRPr lang="en-US" sz="1400" dirty="0">
              <a:solidFill>
                <a:schemeClr val="bg1"/>
              </a:solidFill>
              <a:latin typeface="Century Gothic" charset="0"/>
              <a:ea typeface="Century Gothic" charset="0"/>
              <a:cs typeface="Century Gothic" charset="0"/>
            </a:endParaRPr>
          </a:p>
        </p:txBody>
      </p:sp>
      <p:cxnSp>
        <p:nvCxnSpPr>
          <p:cNvPr id="28" name="Straight Connector 27"/>
          <p:cNvCxnSpPr>
            <a:stCxn id="22" idx="0"/>
          </p:cNvCxnSpPr>
          <p:nvPr/>
        </p:nvCxnSpPr>
        <p:spPr>
          <a:xfrm flipV="1">
            <a:off x="275935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59356" y="378149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flipV="1">
            <a:off x="957316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0"/>
          </p:cNvCxnSpPr>
          <p:nvPr/>
        </p:nvCxnSpPr>
        <p:spPr>
          <a:xfrm flipV="1">
            <a:off x="443728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0"/>
          </p:cNvCxnSpPr>
          <p:nvPr/>
        </p:nvCxnSpPr>
        <p:spPr>
          <a:xfrm flipV="1">
            <a:off x="789523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60879"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95236"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Chain of Command</a:t>
            </a:r>
            <a:endParaRPr lang="en-US" dirty="0"/>
          </a:p>
        </p:txBody>
      </p:sp>
      <p:cxnSp>
        <p:nvCxnSpPr>
          <p:cNvPr id="4" name="Straight Connector 3"/>
          <p:cNvCxnSpPr/>
          <p:nvPr/>
        </p:nvCxnSpPr>
        <p:spPr>
          <a:xfrm>
            <a:off x="4455288" y="1674385"/>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831" r="2831"/>
          <a:stretch/>
        </p:blipFill>
        <p:spPr>
          <a:xfrm>
            <a:off x="9410871" y="4623957"/>
            <a:ext cx="667512" cy="914400"/>
          </a:xfrm>
          <a:prstGeom prst="rect">
            <a:avLst/>
          </a:prstGeom>
          <a:ln>
            <a:noFill/>
          </a:ln>
          <a:effectLst>
            <a:outerShdw blurRad="127000" dist="50800" dir="2700000" algn="tl" rotWithShape="0">
              <a:prstClr val="black">
                <a:alpha val="40000"/>
              </a:prstClr>
            </a:outerShdw>
          </a:effectLst>
        </p:spPr>
      </p:pic>
      <p:sp>
        <p:nvSpPr>
          <p:cNvPr id="6" name="TextBox 5"/>
          <p:cNvSpPr txBox="1"/>
          <p:nvPr/>
        </p:nvSpPr>
        <p:spPr>
          <a:xfrm>
            <a:off x="8380567" y="3985937"/>
            <a:ext cx="822392" cy="400110"/>
          </a:xfrm>
          <a:prstGeom prst="rect">
            <a:avLst/>
          </a:prstGeom>
          <a:noFill/>
        </p:spPr>
        <p:txBody>
          <a:bodyPr wrap="square" rtlCol="0">
            <a:spAutoFit/>
          </a:bodyPr>
          <a:lstStyle/>
          <a:p>
            <a:pPr algn="ctr"/>
            <a:r>
              <a:rPr lang="en-US" sz="1000" b="1" i="1" dirty="0" err="1" smtClean="0">
                <a:solidFill>
                  <a:schemeClr val="bg2">
                    <a:lumMod val="50000"/>
                  </a:schemeClr>
                </a:solidFill>
                <a:latin typeface="Century Gothic" pitchFamily="34" charset="0"/>
              </a:rPr>
              <a:t>Lesa</a:t>
            </a:r>
            <a:endParaRPr lang="en-US" sz="1000" b="1" i="1" dirty="0">
              <a:solidFill>
                <a:schemeClr val="bg2">
                  <a:lumMod val="50000"/>
                </a:schemeClr>
              </a:solidFill>
              <a:latin typeface="Century Gothic" pitchFamily="34" charset="0"/>
            </a:endParaRPr>
          </a:p>
          <a:p>
            <a:pPr algn="ctr"/>
            <a:r>
              <a:rPr lang="en-US" sz="1000" b="1" i="1" dirty="0" smtClean="0">
                <a:solidFill>
                  <a:schemeClr val="bg2">
                    <a:lumMod val="50000"/>
                  </a:schemeClr>
                </a:solidFill>
                <a:latin typeface="Century Gothic" pitchFamily="34" charset="0"/>
              </a:rPr>
              <a:t>Roe</a:t>
            </a:r>
            <a:endParaRPr lang="en-US" sz="1000" b="1" i="1" dirty="0">
              <a:solidFill>
                <a:schemeClr val="bg2">
                  <a:lumMod val="50000"/>
                </a:schemeClr>
              </a:solidFill>
              <a:latin typeface="Century Gothic" pitchFamily="34" charset="0"/>
            </a:endParaRPr>
          </a:p>
        </p:txBody>
      </p:sp>
      <p:sp>
        <p:nvSpPr>
          <p:cNvPr id="7" name="TextBox 6"/>
          <p:cNvSpPr txBox="1"/>
          <p:nvPr/>
        </p:nvSpPr>
        <p:spPr>
          <a:xfrm>
            <a:off x="8380567" y="5541475"/>
            <a:ext cx="824864"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Lawrence </a:t>
            </a:r>
            <a:r>
              <a:rPr lang="en-US" sz="1000" b="1" i="1" dirty="0" err="1" smtClean="0">
                <a:solidFill>
                  <a:schemeClr val="bg2">
                    <a:lumMod val="50000"/>
                  </a:schemeClr>
                </a:solidFill>
                <a:latin typeface="Century Gothic" pitchFamily="34" charset="0"/>
              </a:rPr>
              <a:t>Friedl</a:t>
            </a:r>
            <a:endParaRPr lang="en-US" sz="1000" b="1" i="1" dirty="0">
              <a:solidFill>
                <a:schemeClr val="bg2">
                  <a:lumMod val="50000"/>
                </a:schemeClr>
              </a:solidFill>
              <a:latin typeface="Century Gothic" pitchFamily="34" charset="0"/>
            </a:endParaRPr>
          </a:p>
        </p:txBody>
      </p:sp>
      <p:sp>
        <p:nvSpPr>
          <p:cNvPr id="8" name="TextBox 7"/>
          <p:cNvSpPr txBox="1"/>
          <p:nvPr/>
        </p:nvSpPr>
        <p:spPr>
          <a:xfrm>
            <a:off x="9327013" y="5536369"/>
            <a:ext cx="833490"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Dr. Nancy </a:t>
            </a:r>
            <a:r>
              <a:rPr lang="en-US" sz="1000" b="1" i="1" dirty="0" err="1" smtClean="0">
                <a:solidFill>
                  <a:schemeClr val="bg2">
                    <a:lumMod val="50000"/>
                  </a:schemeClr>
                </a:solidFill>
                <a:latin typeface="Century Gothic" pitchFamily="34" charset="0"/>
              </a:rPr>
              <a:t>Searby</a:t>
            </a:r>
            <a:endParaRPr lang="en-US" sz="1000" b="1" i="1" dirty="0">
              <a:solidFill>
                <a:schemeClr val="bg2">
                  <a:lumMod val="50000"/>
                </a:schemeClr>
              </a:solidFill>
              <a:latin typeface="Century Gothic" pitchFamily="34" charset="0"/>
            </a:endParaRPr>
          </a:p>
        </p:txBody>
      </p:sp>
      <p:pic>
        <p:nvPicPr>
          <p:cNvPr id="9"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58006" y="4624130"/>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4827490" y="1501525"/>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Robert M. Lightfoot, Jr. (Acting)</a:t>
            </a:r>
            <a:endParaRPr lang="en-US" sz="1500" b="1" dirty="0">
              <a:solidFill>
                <a:schemeClr val="bg2">
                  <a:lumMod val="50000"/>
                </a:schemeClr>
              </a:solidFill>
              <a:latin typeface="Century Gothic" pitchFamily="34" charset="0"/>
            </a:endParaRPr>
          </a:p>
        </p:txBody>
      </p:sp>
      <p:sp>
        <p:nvSpPr>
          <p:cNvPr id="11" name="Isosceles Triangle 5"/>
          <p:cNvSpPr>
            <a:spLocks noChangeAspect="1"/>
          </p:cNvSpPr>
          <p:nvPr/>
        </p:nvSpPr>
        <p:spPr>
          <a:xfrm rot="5400000">
            <a:off x="4663720" y="1646995"/>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6"/>
          <p:cNvSpPr>
            <a:spLocks noChangeAspect="1"/>
          </p:cNvSpPr>
          <p:nvPr/>
        </p:nvSpPr>
        <p:spPr>
          <a:xfrm rot="5400000">
            <a:off x="4663720" y="2654001"/>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Isosceles Triangle 7"/>
          <p:cNvSpPr>
            <a:spLocks noChangeAspect="1"/>
          </p:cNvSpPr>
          <p:nvPr/>
        </p:nvSpPr>
        <p:spPr>
          <a:xfrm rot="5400000">
            <a:off x="4663720" y="3661007"/>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Isosceles Triangle 8"/>
          <p:cNvSpPr>
            <a:spLocks noChangeAspect="1"/>
          </p:cNvSpPr>
          <p:nvPr/>
        </p:nvSpPr>
        <p:spPr>
          <a:xfrm rot="5400000">
            <a:off x="4663720" y="4164510"/>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Isosceles Triangle 9"/>
          <p:cNvSpPr>
            <a:spLocks noChangeAspect="1"/>
          </p:cNvSpPr>
          <p:nvPr/>
        </p:nvSpPr>
        <p:spPr>
          <a:xfrm rot="5400000">
            <a:off x="4663720" y="4668013"/>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Isosceles Triangle 10"/>
          <p:cNvSpPr>
            <a:spLocks noChangeAspect="1"/>
          </p:cNvSpPr>
          <p:nvPr/>
        </p:nvSpPr>
        <p:spPr>
          <a:xfrm rot="5400000">
            <a:off x="4663720" y="5171516"/>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Isosceles Triangle 11"/>
          <p:cNvSpPr>
            <a:spLocks noChangeAspect="1"/>
          </p:cNvSpPr>
          <p:nvPr/>
        </p:nvSpPr>
        <p:spPr>
          <a:xfrm rot="5400000">
            <a:off x="4663720" y="5675019"/>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Content Placeholder 2"/>
          <p:cNvSpPr txBox="1">
            <a:spLocks/>
          </p:cNvSpPr>
          <p:nvPr/>
        </p:nvSpPr>
        <p:spPr bwMode="auto">
          <a:xfrm>
            <a:off x="4827491" y="2509184"/>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Robert M. Lightfoot, Jr.</a:t>
            </a:r>
            <a:endParaRPr lang="en-US" sz="1500" b="1" dirty="0">
              <a:solidFill>
                <a:schemeClr val="bg2">
                  <a:lumMod val="50000"/>
                </a:schemeClr>
              </a:solidFill>
              <a:latin typeface="Century Gothic" pitchFamily="34" charset="0"/>
            </a:endParaRPr>
          </a:p>
        </p:txBody>
      </p:sp>
      <p:sp>
        <p:nvSpPr>
          <p:cNvPr id="19" name="Content Placeholder 2"/>
          <p:cNvSpPr txBox="1">
            <a:spLocks/>
          </p:cNvSpPr>
          <p:nvPr/>
        </p:nvSpPr>
        <p:spPr bwMode="auto">
          <a:xfrm>
            <a:off x="4827491" y="4010364"/>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Mike </a:t>
            </a:r>
            <a:r>
              <a:rPr lang="en-US" sz="1500" b="1" dirty="0" err="1" smtClean="0">
                <a:solidFill>
                  <a:schemeClr val="bg2">
                    <a:lumMod val="50000"/>
                  </a:schemeClr>
                </a:solidFill>
                <a:latin typeface="Century Gothic" pitchFamily="34" charset="0"/>
              </a:rPr>
              <a:t>Freilich</a:t>
            </a:r>
            <a:r>
              <a:rPr lang="en-US" sz="1500" b="1" dirty="0" smtClean="0">
                <a:solidFill>
                  <a:schemeClr val="bg2">
                    <a:lumMod val="50000"/>
                  </a:schemeClr>
                </a:solidFill>
                <a:latin typeface="Century Gothic" pitchFamily="34" charset="0"/>
              </a:rPr>
              <a:t>, Ph.D.</a:t>
            </a:r>
            <a:endParaRPr lang="en-US" sz="1500" b="1" dirty="0">
              <a:solidFill>
                <a:schemeClr val="bg2">
                  <a:lumMod val="50000"/>
                </a:schemeClr>
              </a:solidFill>
              <a:latin typeface="Century Gothic" pitchFamily="34" charset="0"/>
            </a:endParaRPr>
          </a:p>
        </p:txBody>
      </p:sp>
      <p:sp>
        <p:nvSpPr>
          <p:cNvPr id="20" name="Content Placeholder 2"/>
          <p:cNvSpPr txBox="1">
            <a:spLocks/>
          </p:cNvSpPr>
          <p:nvPr/>
        </p:nvSpPr>
        <p:spPr bwMode="auto">
          <a:xfrm>
            <a:off x="4827491" y="4519838"/>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Lawrence </a:t>
            </a:r>
            <a:r>
              <a:rPr lang="en-US" sz="1500" b="1" dirty="0" err="1" smtClean="0">
                <a:solidFill>
                  <a:schemeClr val="bg2">
                    <a:lumMod val="50000"/>
                  </a:schemeClr>
                </a:solidFill>
                <a:latin typeface="Century Gothic" pitchFamily="34" charset="0"/>
              </a:rPr>
              <a:t>Friedl</a:t>
            </a:r>
            <a:endParaRPr lang="en-US" sz="1500" b="1" dirty="0">
              <a:solidFill>
                <a:schemeClr val="bg2">
                  <a:lumMod val="50000"/>
                </a:schemeClr>
              </a:solidFill>
              <a:latin typeface="Century Gothic" pitchFamily="34" charset="0"/>
            </a:endParaRPr>
          </a:p>
        </p:txBody>
      </p:sp>
      <p:sp>
        <p:nvSpPr>
          <p:cNvPr id="21" name="Content Placeholder 2"/>
          <p:cNvSpPr txBox="1">
            <a:spLocks/>
          </p:cNvSpPr>
          <p:nvPr/>
        </p:nvSpPr>
        <p:spPr bwMode="auto">
          <a:xfrm>
            <a:off x="4827491" y="5029582"/>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Nancy </a:t>
            </a:r>
            <a:r>
              <a:rPr lang="en-US" sz="1500" b="1" dirty="0" err="1" smtClean="0">
                <a:solidFill>
                  <a:schemeClr val="bg2">
                    <a:lumMod val="50000"/>
                  </a:schemeClr>
                </a:solidFill>
                <a:latin typeface="Century Gothic" pitchFamily="34" charset="0"/>
              </a:rPr>
              <a:t>Searby</a:t>
            </a:r>
            <a:r>
              <a:rPr lang="en-US" sz="1500" b="1" dirty="0" smtClean="0">
                <a:solidFill>
                  <a:schemeClr val="bg2">
                    <a:lumMod val="50000"/>
                  </a:schemeClr>
                </a:solidFill>
                <a:latin typeface="Century Gothic" pitchFamily="34" charset="0"/>
              </a:rPr>
              <a:t>, Ph.D.</a:t>
            </a:r>
            <a:endParaRPr lang="en-US" sz="1500" b="1" dirty="0">
              <a:solidFill>
                <a:schemeClr val="bg2">
                  <a:lumMod val="50000"/>
                </a:schemeClr>
              </a:solidFill>
              <a:latin typeface="Century Gothic" pitchFamily="34" charset="0"/>
            </a:endParaRPr>
          </a:p>
        </p:txBody>
      </p:sp>
      <p:sp>
        <p:nvSpPr>
          <p:cNvPr id="22" name="Content Placeholder 2"/>
          <p:cNvSpPr txBox="1">
            <a:spLocks/>
          </p:cNvSpPr>
          <p:nvPr/>
        </p:nvSpPr>
        <p:spPr bwMode="auto">
          <a:xfrm>
            <a:off x="4827491" y="5539327"/>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bg2">
                    <a:lumMod val="50000"/>
                  </a:schemeClr>
                </a:solidFill>
                <a:latin typeface="Century Gothic" pitchFamily="34" charset="0"/>
              </a:rPr>
              <a:t>Mike Ruiz</a:t>
            </a:r>
            <a:endParaRPr lang="en-US" sz="1500" b="1" dirty="0">
              <a:solidFill>
                <a:schemeClr val="bg2">
                  <a:lumMod val="50000"/>
                </a:schemeClr>
              </a:solidFill>
              <a:latin typeface="Century Gothic" pitchFamily="34" charset="0"/>
            </a:endParaRPr>
          </a:p>
        </p:txBody>
      </p:sp>
      <p:sp>
        <p:nvSpPr>
          <p:cNvPr id="23" name="TextBox 22"/>
          <p:cNvSpPr txBox="1"/>
          <p:nvPr/>
        </p:nvSpPr>
        <p:spPr>
          <a:xfrm>
            <a:off x="2632029" y="1521985"/>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NASA Administrator</a:t>
            </a:r>
            <a:endParaRPr lang="en-US" sz="1400" b="1" dirty="0">
              <a:solidFill>
                <a:schemeClr val="bg1"/>
              </a:solidFill>
              <a:latin typeface="Century Gothic" charset="0"/>
              <a:ea typeface="Century Gothic" charset="0"/>
              <a:cs typeface="Century Gothic" charset="0"/>
            </a:endParaRPr>
          </a:p>
        </p:txBody>
      </p:sp>
      <p:sp>
        <p:nvSpPr>
          <p:cNvPr id="24" name="TextBox 23"/>
          <p:cNvSpPr txBox="1"/>
          <p:nvPr/>
        </p:nvSpPr>
        <p:spPr>
          <a:xfrm>
            <a:off x="2251028" y="2530195"/>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Administrator</a:t>
            </a:r>
            <a:endParaRPr lang="en-US" sz="1400" b="1" dirty="0">
              <a:solidFill>
                <a:schemeClr val="bg1"/>
              </a:solidFill>
              <a:latin typeface="Century Gothic" charset="0"/>
              <a:ea typeface="Century Gothic" charset="0"/>
              <a:cs typeface="Century Gothic" charset="0"/>
            </a:endParaRPr>
          </a:p>
        </p:txBody>
      </p:sp>
      <p:sp>
        <p:nvSpPr>
          <p:cNvPr id="25" name="TextBox 24"/>
          <p:cNvSpPr txBox="1"/>
          <p:nvPr/>
        </p:nvSpPr>
        <p:spPr>
          <a:xfrm>
            <a:off x="1916523" y="3538405"/>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Science Mission Directorate</a:t>
            </a:r>
            <a:endParaRPr lang="en-US" sz="1400" b="1" dirty="0">
              <a:solidFill>
                <a:schemeClr val="bg1"/>
              </a:solidFill>
              <a:latin typeface="Century Gothic" charset="0"/>
              <a:ea typeface="Century Gothic" charset="0"/>
              <a:cs typeface="Century Gothic" charset="0"/>
            </a:endParaRPr>
          </a:p>
        </p:txBody>
      </p:sp>
      <p:sp>
        <p:nvSpPr>
          <p:cNvPr id="26" name="TextBox 25"/>
          <p:cNvSpPr txBox="1"/>
          <p:nvPr/>
        </p:nvSpPr>
        <p:spPr>
          <a:xfrm>
            <a:off x="2403428" y="4042510"/>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27" name="TextBox 26"/>
          <p:cNvSpPr txBox="1"/>
          <p:nvPr/>
        </p:nvSpPr>
        <p:spPr>
          <a:xfrm>
            <a:off x="1994014" y="4546615"/>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Applied Sciences Program</a:t>
            </a:r>
            <a:endParaRPr lang="en-US" sz="1400" b="1" dirty="0">
              <a:solidFill>
                <a:schemeClr val="bg1"/>
              </a:solidFill>
              <a:latin typeface="Century Gothic" charset="0"/>
              <a:ea typeface="Century Gothic" charset="0"/>
              <a:cs typeface="Century Gothic" charset="0"/>
            </a:endParaRPr>
          </a:p>
        </p:txBody>
      </p:sp>
      <p:sp>
        <p:nvSpPr>
          <p:cNvPr id="28" name="TextBox 27"/>
          <p:cNvSpPr txBox="1"/>
          <p:nvPr/>
        </p:nvSpPr>
        <p:spPr>
          <a:xfrm>
            <a:off x="1994014" y="5050720"/>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Capacity Building Program</a:t>
            </a:r>
            <a:endParaRPr lang="en-US" sz="1400" b="1" dirty="0">
              <a:solidFill>
                <a:schemeClr val="bg1"/>
              </a:solidFill>
              <a:latin typeface="Century Gothic" charset="0"/>
              <a:ea typeface="Century Gothic" charset="0"/>
              <a:cs typeface="Century Gothic" charset="0"/>
            </a:endParaRPr>
          </a:p>
        </p:txBody>
      </p:sp>
      <p:sp>
        <p:nvSpPr>
          <p:cNvPr id="29" name="TextBox 28"/>
          <p:cNvSpPr txBox="1"/>
          <p:nvPr/>
        </p:nvSpPr>
        <p:spPr>
          <a:xfrm>
            <a:off x="1994014" y="5554822"/>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DEVELOP National Program</a:t>
            </a:r>
            <a:endParaRPr lang="en-US" sz="1400" b="1" dirty="0">
              <a:solidFill>
                <a:schemeClr val="bg1"/>
              </a:solidFill>
              <a:latin typeface="Century Gothic" charset="0"/>
              <a:ea typeface="Century Gothic" charset="0"/>
              <a:cs typeface="Century Gothic" charset="0"/>
            </a:endParaRPr>
          </a:p>
        </p:txBody>
      </p:sp>
      <p:sp>
        <p:nvSpPr>
          <p:cNvPr id="30" name="Isosceles Triangle 38"/>
          <p:cNvSpPr>
            <a:spLocks noChangeAspect="1"/>
          </p:cNvSpPr>
          <p:nvPr/>
        </p:nvSpPr>
        <p:spPr>
          <a:xfrm rot="5400000">
            <a:off x="4663719" y="3157504"/>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Content Placeholder 2"/>
          <p:cNvSpPr txBox="1">
            <a:spLocks/>
          </p:cNvSpPr>
          <p:nvPr/>
        </p:nvSpPr>
        <p:spPr bwMode="auto">
          <a:xfrm>
            <a:off x="4827490" y="3005219"/>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bg2">
                    <a:lumMod val="50000"/>
                  </a:schemeClr>
                </a:solidFill>
                <a:latin typeface="Century Gothic" pitchFamily="34" charset="0"/>
              </a:rPr>
              <a:t>Lesa</a:t>
            </a:r>
            <a:r>
              <a:rPr lang="en-US" sz="1500" b="1" dirty="0" smtClean="0">
                <a:solidFill>
                  <a:schemeClr val="bg2">
                    <a:lumMod val="50000"/>
                  </a:schemeClr>
                </a:solidFill>
                <a:latin typeface="Century Gothic" pitchFamily="34" charset="0"/>
              </a:rPr>
              <a:t> Roe</a:t>
            </a:r>
            <a:endParaRPr lang="en-US" sz="1500" b="1" dirty="0">
              <a:solidFill>
                <a:schemeClr val="bg2">
                  <a:lumMod val="50000"/>
                </a:schemeClr>
              </a:solidFill>
              <a:latin typeface="Century Gothic" pitchFamily="34" charset="0"/>
            </a:endParaRPr>
          </a:p>
        </p:txBody>
      </p:sp>
      <p:sp>
        <p:nvSpPr>
          <p:cNvPr id="32" name="TextBox 31"/>
          <p:cNvSpPr txBox="1"/>
          <p:nvPr/>
        </p:nvSpPr>
        <p:spPr>
          <a:xfrm>
            <a:off x="1632840" y="3034300"/>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Deputy Administrator</a:t>
            </a:r>
            <a:endParaRPr lang="en-US" sz="1400" b="1" dirty="0">
              <a:solidFill>
                <a:schemeClr val="bg1"/>
              </a:solidFill>
              <a:latin typeface="Century Gothic" charset="0"/>
              <a:ea typeface="Century Gothic" charset="0"/>
              <a:cs typeface="Century Gothic" charset="0"/>
            </a:endParaRPr>
          </a:p>
        </p:txBody>
      </p:sp>
      <p:sp>
        <p:nvSpPr>
          <p:cNvPr id="33" name="Isosceles Triangle 41"/>
          <p:cNvSpPr>
            <a:spLocks noChangeAspect="1"/>
          </p:cNvSpPr>
          <p:nvPr/>
        </p:nvSpPr>
        <p:spPr>
          <a:xfrm rot="5400000">
            <a:off x="4665321" y="2150498"/>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4" name="Content Placeholder 2"/>
          <p:cNvSpPr txBox="1">
            <a:spLocks/>
          </p:cNvSpPr>
          <p:nvPr/>
        </p:nvSpPr>
        <p:spPr bwMode="auto">
          <a:xfrm>
            <a:off x="4829092" y="2006952"/>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bg2">
                    <a:lumMod val="50000"/>
                  </a:schemeClr>
                </a:solidFill>
                <a:latin typeface="Century Gothic" pitchFamily="34" charset="0"/>
              </a:rPr>
              <a:t>Lesa</a:t>
            </a:r>
            <a:r>
              <a:rPr lang="en-US" sz="1500" b="1" dirty="0" smtClean="0">
                <a:solidFill>
                  <a:schemeClr val="bg2">
                    <a:lumMod val="50000"/>
                  </a:schemeClr>
                </a:solidFill>
                <a:latin typeface="Century Gothic" pitchFamily="34" charset="0"/>
              </a:rPr>
              <a:t> Roe (Acting); retiring 9/30</a:t>
            </a:r>
            <a:endParaRPr lang="en-US" sz="1500" b="1" dirty="0">
              <a:solidFill>
                <a:schemeClr val="bg2">
                  <a:lumMod val="50000"/>
                </a:schemeClr>
              </a:solidFill>
              <a:latin typeface="Century Gothic" pitchFamily="34" charset="0"/>
            </a:endParaRPr>
          </a:p>
        </p:txBody>
      </p:sp>
      <p:sp>
        <p:nvSpPr>
          <p:cNvPr id="35" name="TextBox 34"/>
          <p:cNvSpPr txBox="1"/>
          <p:nvPr/>
        </p:nvSpPr>
        <p:spPr>
          <a:xfrm>
            <a:off x="2251027" y="2026090"/>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Deputy Administrator</a:t>
            </a:r>
            <a:endParaRPr lang="en-US" sz="1400" b="1" dirty="0">
              <a:solidFill>
                <a:schemeClr val="bg1"/>
              </a:solidFill>
              <a:latin typeface="Century Gothic" charset="0"/>
              <a:ea typeface="Century Gothic" charset="0"/>
              <a:cs typeface="Century Gothic" charset="0"/>
            </a:endParaRPr>
          </a:p>
        </p:txBody>
      </p:sp>
      <p:pic>
        <p:nvPicPr>
          <p:cNvPr id="36" name="Picture 35" descr="Freilich3.bmp"/>
          <p:cNvPicPr>
            <a:picLocks noChangeAspect="1"/>
          </p:cNvPicPr>
          <p:nvPr/>
        </p:nvPicPr>
        <p:blipFill rotWithShape="1">
          <a:blip r:embed="rId4" cstate="print"/>
          <a:srcRect l="1333" r="1333"/>
          <a:stretch/>
        </p:blipFill>
        <p:spPr bwMode="auto">
          <a:xfrm>
            <a:off x="10360261" y="3072971"/>
            <a:ext cx="667512" cy="914400"/>
          </a:xfrm>
          <a:prstGeom prst="rect">
            <a:avLst/>
          </a:prstGeom>
          <a:ln>
            <a:noFill/>
          </a:ln>
          <a:effectLst>
            <a:outerShdw blurRad="127000" dist="50800" dir="2700000" algn="tl" rotWithShape="0">
              <a:prstClr val="black">
                <a:alpha val="40000"/>
              </a:prstClr>
            </a:outerShdw>
          </a:effectLst>
        </p:spPr>
      </p:pic>
      <p:sp>
        <p:nvSpPr>
          <p:cNvPr id="37" name="TextBox 36"/>
          <p:cNvSpPr txBox="1"/>
          <p:nvPr/>
        </p:nvSpPr>
        <p:spPr>
          <a:xfrm>
            <a:off x="10222281" y="3989213"/>
            <a:ext cx="943472"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Dr. Mike </a:t>
            </a:r>
            <a:r>
              <a:rPr lang="en-US" sz="1000" b="1" i="1" dirty="0" err="1" smtClean="0">
                <a:solidFill>
                  <a:schemeClr val="bg2">
                    <a:lumMod val="50000"/>
                  </a:schemeClr>
                </a:solidFill>
                <a:latin typeface="Century Gothic" pitchFamily="34" charset="0"/>
              </a:rPr>
              <a:t>Freilich</a:t>
            </a:r>
            <a:endParaRPr lang="en-US" sz="1000" b="1" i="1" dirty="0">
              <a:solidFill>
                <a:schemeClr val="bg2">
                  <a:lumMod val="50000"/>
                </a:schemeClr>
              </a:solidFill>
              <a:latin typeface="Century Gothic" pitchFamily="34" charset="0"/>
            </a:endParaRPr>
          </a:p>
        </p:txBody>
      </p:sp>
      <p:sp>
        <p:nvSpPr>
          <p:cNvPr id="38" name="TextBox 37"/>
          <p:cNvSpPr txBox="1"/>
          <p:nvPr/>
        </p:nvSpPr>
        <p:spPr>
          <a:xfrm>
            <a:off x="10365943" y="5536369"/>
            <a:ext cx="661830"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Mike</a:t>
            </a:r>
          </a:p>
          <a:p>
            <a:pPr algn="ctr"/>
            <a:r>
              <a:rPr lang="en-US" sz="1000" b="1" i="1" dirty="0" smtClean="0">
                <a:solidFill>
                  <a:schemeClr val="bg2">
                    <a:lumMod val="50000"/>
                  </a:schemeClr>
                </a:solidFill>
                <a:latin typeface="Century Gothic" pitchFamily="34" charset="0"/>
              </a:rPr>
              <a:t>Ruiz</a:t>
            </a:r>
            <a:endParaRPr lang="en-US" sz="1000" b="1" i="1" dirty="0">
              <a:solidFill>
                <a:schemeClr val="bg2">
                  <a:lumMod val="50000"/>
                </a:schemeClr>
              </a:solidFill>
              <a:latin typeface="Century Gothic" pitchFamily="34" charset="0"/>
            </a:endParaRPr>
          </a:p>
        </p:txBody>
      </p:sp>
      <p:pic>
        <p:nvPicPr>
          <p:cNvPr id="39" name="Picture 2" descr="Robert M. Lightfoot Jr., Acting Associate Administrato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17" r="4617"/>
          <a:stretch/>
        </p:blipFill>
        <p:spPr bwMode="auto">
          <a:xfrm>
            <a:off x="10360261" y="1521985"/>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0298481" y="2440215"/>
            <a:ext cx="789336"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Robert Lightfoot</a:t>
            </a:r>
            <a:endParaRPr lang="en-US" sz="1000" b="1" i="1" dirty="0">
              <a:solidFill>
                <a:schemeClr val="bg2">
                  <a:lumMod val="50000"/>
                </a:schemeClr>
              </a:solidFill>
              <a:latin typeface="Century Gothic" pitchFamily="34" charset="0"/>
            </a:endParaRPr>
          </a:p>
        </p:txBody>
      </p:sp>
      <p:pic>
        <p:nvPicPr>
          <p:cNvPr id="41" name="Picture 2" descr="http://www.dcsportsfan.com/siteresources/images/_defaultPlayerProf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9742" y="3070065"/>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42" name="Picture 2" descr="Woody Turne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200" r="6200"/>
          <a:stretch/>
        </p:blipFill>
        <p:spPr bwMode="auto">
          <a:xfrm>
            <a:off x="10360261" y="4621969"/>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43" name="Picture 42"/>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t="1909" r="1976"/>
          <a:stretch/>
        </p:blipFill>
        <p:spPr>
          <a:xfrm>
            <a:off x="8461205" y="3072437"/>
            <a:ext cx="672838" cy="909007"/>
          </a:xfrm>
          <a:prstGeom prst="rect">
            <a:avLst/>
          </a:prstGeom>
        </p:spPr>
      </p:pic>
      <p:sp>
        <p:nvSpPr>
          <p:cNvPr id="44" name="TextBox 43"/>
          <p:cNvSpPr txBox="1"/>
          <p:nvPr/>
        </p:nvSpPr>
        <p:spPr>
          <a:xfrm>
            <a:off x="1385954" y="6464164"/>
            <a:ext cx="7776489" cy="307777"/>
          </a:xfrm>
          <a:prstGeom prst="rect">
            <a:avLst/>
          </a:prstGeom>
          <a:noFill/>
        </p:spPr>
        <p:txBody>
          <a:bodyPr wrap="none" rtlCol="0">
            <a:spAutoFit/>
          </a:bodyPr>
          <a:lstStyle/>
          <a:p>
            <a:pPr algn="ctr"/>
            <a:r>
              <a:rPr lang="en-US" sz="1400" b="1" dirty="0">
                <a:solidFill>
                  <a:schemeClr val="bg2">
                    <a:lumMod val="85000"/>
                  </a:schemeClr>
                </a:solidFill>
                <a:latin typeface="Century Gothic" charset="0"/>
                <a:ea typeface="Century Gothic" charset="0"/>
                <a:cs typeface="Century Gothic" charset="0"/>
              </a:rPr>
              <a:t>NASA Organization </a:t>
            </a:r>
            <a:r>
              <a:rPr lang="en-US" sz="1400" b="1" dirty="0" smtClean="0">
                <a:solidFill>
                  <a:schemeClr val="bg2">
                    <a:lumMod val="85000"/>
                  </a:schemeClr>
                </a:solidFill>
                <a:latin typeface="Century Gothic" charset="0"/>
                <a:ea typeface="Century Gothic" charset="0"/>
                <a:cs typeface="Century Gothic" charset="0"/>
              </a:rPr>
              <a:t>Chart:</a:t>
            </a:r>
            <a:r>
              <a:rPr lang="en-US" sz="1400" dirty="0" smtClean="0">
                <a:solidFill>
                  <a:schemeClr val="bg2">
                    <a:lumMod val="85000"/>
                  </a:schemeClr>
                </a:solidFill>
                <a:latin typeface="Century Gothic" charset="0"/>
                <a:ea typeface="Century Gothic" charset="0"/>
                <a:cs typeface="Century Gothic" charset="0"/>
              </a:rPr>
              <a:t> </a:t>
            </a:r>
            <a:r>
              <a:rPr lang="en-US" sz="1400" b="1" dirty="0">
                <a:solidFill>
                  <a:schemeClr val="bg2">
                    <a:lumMod val="85000"/>
                  </a:schemeClr>
                </a:solidFill>
                <a:latin typeface="Century Gothic" charset="0"/>
                <a:ea typeface="Century Gothic" charset="0"/>
                <a:cs typeface="Century Gothic" charset="0"/>
                <a:hlinkClick r:id="rId9"/>
              </a:rPr>
              <a:t>http://www.nasa.gov/about/org_index.html#.</a:t>
            </a:r>
            <a:r>
              <a:rPr lang="en-US" sz="1400" b="1" dirty="0" smtClean="0">
                <a:solidFill>
                  <a:schemeClr val="bg2">
                    <a:lumMod val="85000"/>
                  </a:schemeClr>
                </a:solidFill>
                <a:latin typeface="Century Gothic" charset="0"/>
                <a:ea typeface="Century Gothic" charset="0"/>
                <a:cs typeface="Century Gothic" charset="0"/>
                <a:hlinkClick r:id="rId9"/>
              </a:rPr>
              <a:t>VBNBWvldWbM</a:t>
            </a:r>
            <a:r>
              <a:rPr lang="en-US" sz="1400" b="1" dirty="0" smtClean="0">
                <a:solidFill>
                  <a:schemeClr val="bg2">
                    <a:lumMod val="85000"/>
                  </a:schemeClr>
                </a:solidFill>
                <a:latin typeface="Century Gothic" charset="0"/>
                <a:ea typeface="Century Gothic" charset="0"/>
                <a:cs typeface="Century Gothic" charset="0"/>
              </a:rPr>
              <a:t> </a:t>
            </a:r>
            <a:endParaRPr lang="en-US" sz="1400" b="1" dirty="0">
              <a:solidFill>
                <a:schemeClr val="bg2">
                  <a:lumMod val="85000"/>
                </a:schemeClr>
              </a:solidFill>
              <a:latin typeface="Century Gothic" charset="0"/>
              <a:ea typeface="Century Gothic" charset="0"/>
              <a:cs typeface="Century Gothic" charset="0"/>
            </a:endParaRPr>
          </a:p>
        </p:txBody>
      </p:sp>
      <p:sp>
        <p:nvSpPr>
          <p:cNvPr id="45" name="Content Placeholder 2"/>
          <p:cNvSpPr txBox="1">
            <a:spLocks/>
          </p:cNvSpPr>
          <p:nvPr/>
        </p:nvSpPr>
        <p:spPr bwMode="auto">
          <a:xfrm>
            <a:off x="4827490" y="3506329"/>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bg2">
                    <a:lumMod val="50000"/>
                  </a:schemeClr>
                </a:solidFill>
                <a:latin typeface="Century Gothic" pitchFamily="34" charset="0"/>
              </a:rPr>
              <a:t>Thomas </a:t>
            </a:r>
            <a:r>
              <a:rPr lang="en-US" sz="1500" b="1" dirty="0" err="1" smtClean="0">
                <a:solidFill>
                  <a:schemeClr val="bg2">
                    <a:lumMod val="50000"/>
                  </a:schemeClr>
                </a:solidFill>
                <a:latin typeface="Century Gothic" pitchFamily="34" charset="0"/>
              </a:rPr>
              <a:t>Zurbuchen</a:t>
            </a:r>
            <a:r>
              <a:rPr lang="en-US" sz="1500" b="1" dirty="0" smtClean="0">
                <a:solidFill>
                  <a:schemeClr val="bg2">
                    <a:lumMod val="50000"/>
                  </a:schemeClr>
                </a:solidFill>
                <a:latin typeface="Century Gothic" pitchFamily="34" charset="0"/>
              </a:rPr>
              <a:t>, Ph.D.</a:t>
            </a:r>
            <a:endParaRPr lang="en-US" sz="1500" b="1" dirty="0">
              <a:solidFill>
                <a:schemeClr val="bg2">
                  <a:lumMod val="50000"/>
                </a:schemeClr>
              </a:solidFill>
              <a:latin typeface="Century Gothic" pitchFamily="34" charset="0"/>
            </a:endParaRPr>
          </a:p>
        </p:txBody>
      </p:sp>
      <p:sp>
        <p:nvSpPr>
          <p:cNvPr id="46" name="TextBox 45"/>
          <p:cNvSpPr txBox="1"/>
          <p:nvPr/>
        </p:nvSpPr>
        <p:spPr>
          <a:xfrm>
            <a:off x="9272023" y="3985850"/>
            <a:ext cx="950258" cy="400110"/>
          </a:xfrm>
          <a:prstGeom prst="rect">
            <a:avLst/>
          </a:prstGeom>
          <a:noFill/>
        </p:spPr>
        <p:txBody>
          <a:bodyPr wrap="square" rtlCol="0">
            <a:spAutoFit/>
          </a:bodyPr>
          <a:lstStyle/>
          <a:p>
            <a:pPr algn="ctr"/>
            <a:r>
              <a:rPr lang="en-US" sz="1000" b="1" i="1" dirty="0" smtClean="0">
                <a:solidFill>
                  <a:schemeClr val="bg2">
                    <a:lumMod val="50000"/>
                  </a:schemeClr>
                </a:solidFill>
                <a:latin typeface="Century Gothic" pitchFamily="34" charset="0"/>
              </a:rPr>
              <a:t>Dr. Thomas </a:t>
            </a:r>
            <a:r>
              <a:rPr lang="en-US" sz="1000" b="1" i="1" dirty="0" err="1">
                <a:solidFill>
                  <a:schemeClr val="bg2">
                    <a:lumMod val="50000"/>
                  </a:schemeClr>
                </a:solidFill>
                <a:latin typeface="Century Gothic" pitchFamily="34" charset="0"/>
              </a:rPr>
              <a:t>Zurbuchen</a:t>
            </a:r>
            <a:endParaRPr lang="en-US" sz="1000" b="1" i="1" dirty="0">
              <a:solidFill>
                <a:schemeClr val="bg2">
                  <a:lumMod val="50000"/>
                </a:schemeClr>
              </a:solidFill>
              <a:latin typeface="Century Gothic" pitchFamily="34" charset="0"/>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25393" y="3064685"/>
            <a:ext cx="632370" cy="924527"/>
          </a:xfrm>
          <a:prstGeom prst="rect">
            <a:avLst/>
          </a:prstGeom>
          <a:effectLst>
            <a:outerShdw blurRad="127000" dist="50800" dir="2700000" algn="ctr" rotWithShape="0">
              <a:schemeClr val="tx1">
                <a:alpha val="40000"/>
              </a:schemeClr>
            </a:outerShdw>
          </a:effectLst>
        </p:spPr>
      </p:pic>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Mission Directorate</a:t>
            </a:r>
            <a:endParaRPr lang="en-US" dirty="0"/>
          </a:p>
        </p:txBody>
      </p:sp>
      <p:sp>
        <p:nvSpPr>
          <p:cNvPr id="3" name="Content Placeholder 2"/>
          <p:cNvSpPr>
            <a:spLocks noGrp="1"/>
          </p:cNvSpPr>
          <p:nvPr>
            <p:ph idx="1"/>
          </p:nvPr>
        </p:nvSpPr>
        <p:spPr>
          <a:xfrm>
            <a:off x="838200" y="1244985"/>
            <a:ext cx="10515600" cy="2323788"/>
          </a:xfrm>
        </p:spPr>
        <p:txBody>
          <a:bodyPr>
            <a:normAutofit fontScale="92500" lnSpcReduction="20000"/>
          </a:bodyPr>
          <a:lstStyle/>
          <a:p>
            <a:pPr marL="0" indent="0" algn="ctr">
              <a:buNone/>
            </a:pPr>
            <a:r>
              <a:rPr lang="en-US" sz="2800" b="1" dirty="0">
                <a:solidFill>
                  <a:schemeClr val="bg2">
                    <a:lumMod val="50000"/>
                  </a:schemeClr>
                </a:solidFill>
              </a:rPr>
              <a:t>“Exploring near… and far… for the benefit of all.”</a:t>
            </a:r>
          </a:p>
          <a:p>
            <a:pPr marL="0" indent="0" algn="ctr">
              <a:buNone/>
            </a:pPr>
            <a:r>
              <a:rPr lang="en-US" dirty="0">
                <a:solidFill>
                  <a:schemeClr val="bg2">
                    <a:lumMod val="50000"/>
                  </a:schemeClr>
                </a:solidFill>
              </a:rPr>
              <a:t>NASA 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4" name="Content Placeholder 9"/>
          <p:cNvSpPr txBox="1">
            <a:spLocks/>
          </p:cNvSpPr>
          <p:nvPr/>
        </p:nvSpPr>
        <p:spPr>
          <a:xfrm>
            <a:off x="1943100" y="6444134"/>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5" name="Group 4"/>
          <p:cNvGrpSpPr/>
          <p:nvPr/>
        </p:nvGrpSpPr>
        <p:grpSpPr>
          <a:xfrm>
            <a:off x="2109486" y="3711524"/>
            <a:ext cx="1463040" cy="2176272"/>
            <a:chOff x="685800" y="3668190"/>
            <a:chExt cx="1463040" cy="217627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7" name="TextBox 6"/>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8" name="Group 7"/>
          <p:cNvGrpSpPr/>
          <p:nvPr/>
        </p:nvGrpSpPr>
        <p:grpSpPr>
          <a:xfrm>
            <a:off x="4204615" y="3711524"/>
            <a:ext cx="1463040" cy="2176272"/>
            <a:chOff x="2780929" y="3668190"/>
            <a:chExt cx="1463040" cy="217627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0" name="TextBox 9"/>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11" name="Group 10"/>
          <p:cNvGrpSpPr/>
          <p:nvPr/>
        </p:nvGrpSpPr>
        <p:grpSpPr>
          <a:xfrm>
            <a:off x="6299744" y="3716604"/>
            <a:ext cx="1463040" cy="2176272"/>
            <a:chOff x="4876058" y="3673270"/>
            <a:chExt cx="1463040" cy="217627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14" name="Group 13"/>
          <p:cNvGrpSpPr/>
          <p:nvPr/>
        </p:nvGrpSpPr>
        <p:grpSpPr>
          <a:xfrm>
            <a:off x="8394873" y="3711524"/>
            <a:ext cx="1463040" cy="2176272"/>
            <a:chOff x="6971187" y="3668190"/>
            <a:chExt cx="1463040" cy="2176272"/>
          </a:xfrm>
        </p:grpSpPr>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6" name="TextBox 15"/>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04017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Division</a:t>
            </a:r>
            <a:endParaRPr lang="en-US" dirty="0"/>
          </a:p>
        </p:txBody>
      </p:sp>
      <p:sp>
        <p:nvSpPr>
          <p:cNvPr id="3" name="Content Placeholder 2"/>
          <p:cNvSpPr>
            <a:spLocks noGrp="1"/>
          </p:cNvSpPr>
          <p:nvPr>
            <p:ph idx="1"/>
          </p:nvPr>
        </p:nvSpPr>
        <p:spPr>
          <a:xfrm>
            <a:off x="838200" y="1286081"/>
            <a:ext cx="10515600" cy="2277489"/>
          </a:xfrm>
        </p:spPr>
        <p:txBody>
          <a:bodyPr>
            <a:normAutofit fontScale="85000" lnSpcReduction="10000"/>
          </a:bodyPr>
          <a:lstStyle/>
          <a:p>
            <a:pPr marL="0" indent="0" algn="ctr">
              <a:buNone/>
            </a:pPr>
            <a:r>
              <a:rPr lang="en-US" sz="2800" b="1" dirty="0">
                <a:solidFill>
                  <a:schemeClr val="bg2">
                    <a:lumMod val="50000"/>
                  </a:schemeClr>
                </a:solidFill>
              </a:rPr>
              <a:t>“Advancing Earth System Science to meet the challenges of climate and environmental change.”</a:t>
            </a:r>
          </a:p>
          <a:p>
            <a:pPr marL="0" indent="0">
              <a:buNone/>
            </a:pPr>
            <a:r>
              <a:rPr lang="en-US" dirty="0">
                <a:solidFill>
                  <a:schemeClr val="bg2">
                    <a:lumMod val="50000"/>
                  </a:schemeClr>
                </a:solidFill>
              </a:rPr>
              <a:t>Earth 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p>
          <a:p>
            <a:pPr marL="0" indent="0">
              <a:buNone/>
            </a:pPr>
            <a:endParaRPr lang="en-US" sz="2000" dirty="0">
              <a:solidFill>
                <a:schemeClr val="bg2">
                  <a:lumMod val="50000"/>
                </a:schemeClr>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1787" y="3665225"/>
            <a:ext cx="2428871" cy="2389532"/>
          </a:xfrm>
          <a:prstGeom prst="ellipse">
            <a:avLst/>
          </a:prstGeom>
          <a:ln>
            <a:noFill/>
          </a:ln>
          <a:effectLst>
            <a:softEdge rad="112500"/>
          </a:effectLst>
        </p:spPr>
      </p:pic>
      <p:sp>
        <p:nvSpPr>
          <p:cNvPr id="5" name="Rectangle 4"/>
          <p:cNvSpPr/>
          <p:nvPr/>
        </p:nvSpPr>
        <p:spPr>
          <a:xfrm>
            <a:off x="5443960" y="3968032"/>
            <a:ext cx="6096000" cy="2086725"/>
          </a:xfrm>
          <a:prstGeom prst="rect">
            <a:avLst/>
          </a:prstGeom>
        </p:spPr>
        <p:txBody>
          <a:bodyPr>
            <a:spAutoFit/>
          </a:bodyPr>
          <a:lstStyle/>
          <a:p>
            <a:pPr lvl="0">
              <a:lnSpc>
                <a:spcPct val="90000"/>
              </a:lnSpc>
            </a:pPr>
            <a:r>
              <a:rPr lang="en-US" b="1" dirty="0">
                <a:solidFill>
                  <a:schemeClr val="bg2">
                    <a:lumMod val="50000"/>
                  </a:schemeClr>
                </a:solidFill>
                <a:latin typeface="Century Gothic" charset="0"/>
                <a:ea typeface="Century Gothic" charset="0"/>
                <a:cs typeface="Century Gothic" charset="0"/>
              </a:rPr>
              <a:t>Research Encompasses:</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The global atmosphere</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The global oceans including sea ice</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Land surfaces including snow and ice</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Ecosystems</a:t>
            </a:r>
          </a:p>
          <a:p>
            <a:pPr marL="228600" lvl="0" indent="-228600">
              <a:lnSpc>
                <a:spcPct val="90000"/>
              </a:lnSpc>
              <a:buFont typeface="Arial" panose="020B0604020202020204" pitchFamily="34" charset="0"/>
              <a:buChar char="•"/>
            </a:pPr>
            <a:r>
              <a:rPr lang="en-US" dirty="0">
                <a:solidFill>
                  <a:schemeClr val="bg2">
                    <a:lumMod val="50000"/>
                  </a:schemeClr>
                </a:solidFill>
                <a:latin typeface="Century Gothic" charset="0"/>
                <a:ea typeface="Century Gothic" charset="0"/>
                <a:cs typeface="Century Gothic" charset="0"/>
              </a:rPr>
              <a:t>Interactions among the atmosphere, oceans, land and ecosystems, including humans</a:t>
            </a:r>
          </a:p>
          <a:p>
            <a:pPr lvl="0">
              <a:lnSpc>
                <a:spcPct val="90000"/>
              </a:lnSpc>
            </a:pPr>
            <a:endParaRPr lang="en-US" dirty="0">
              <a:solidFill>
                <a:schemeClr val="bg2">
                  <a:lumMod val="50000"/>
                </a:schemeClr>
              </a:solidFill>
              <a:latin typeface="Century Gothic" charset="0"/>
              <a:ea typeface="Century Gothic" charset="0"/>
              <a:cs typeface="Century Gothic" charset="0"/>
            </a:endParaRPr>
          </a:p>
        </p:txBody>
      </p:sp>
      <p:sp>
        <p:nvSpPr>
          <p:cNvPr id="8" name="Content Placeholder 9"/>
          <p:cNvSpPr txBox="1">
            <a:spLocks/>
          </p:cNvSpPr>
          <p:nvPr/>
        </p:nvSpPr>
        <p:spPr>
          <a:xfrm>
            <a:off x="19431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3"/>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Tree>
    <p:extLst>
      <p:ext uri="{BB962C8B-B14F-4D97-AF65-F5344CB8AC3E}">
        <p14:creationId xmlns:p14="http://schemas.microsoft.com/office/powerpoint/2010/main" val="67022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a:t>
            </a:r>
            <a:endParaRPr lang="en-US" dirty="0"/>
          </a:p>
        </p:txBody>
      </p:sp>
      <p:sp>
        <p:nvSpPr>
          <p:cNvPr id="4"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5" name="TextBox 4"/>
          <p:cNvSpPr txBox="1">
            <a:spLocks noChangeArrowheads="1"/>
          </p:cNvSpPr>
          <p:nvPr/>
        </p:nvSpPr>
        <p:spPr bwMode="auto">
          <a:xfrm>
            <a:off x="8803343" y="11340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6"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26409" y="3720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03435" y="1225550"/>
            <a:ext cx="7713502" cy="892552"/>
          </a:xfrm>
          <a:prstGeom prst="rect">
            <a:avLst/>
          </a:prstGeom>
        </p:spPr>
        <p:txBody>
          <a:bodyPr wrap="square">
            <a:spAutoFit/>
          </a:bodyPr>
          <a:lstStyle/>
          <a:p>
            <a:pPr algn="ctr"/>
            <a:r>
              <a:rPr lang="en-US" sz="2600" b="1" dirty="0">
                <a:solidFill>
                  <a:schemeClr val="bg2">
                    <a:lumMod val="50000"/>
                  </a:schemeClr>
                </a:solidFill>
              </a:rPr>
              <a:t>“Discovering Innovative &amp; Practical Applications of NASA Earth Science”</a:t>
            </a:r>
          </a:p>
        </p:txBody>
      </p:sp>
      <p:sp>
        <p:nvSpPr>
          <p:cNvPr id="8" name="TextBox 7"/>
          <p:cNvSpPr txBox="1"/>
          <p:nvPr/>
        </p:nvSpPr>
        <p:spPr>
          <a:xfrm>
            <a:off x="465892" y="4764799"/>
            <a:ext cx="10118155" cy="907941"/>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Demonstrate</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practical benefits of NASA Earth science </a:t>
            </a:r>
            <a:endParaRPr lang="en-US" sz="2400" i="1" dirty="0" smtClean="0">
              <a:solidFill>
                <a:schemeClr val="bg2">
                  <a:lumMod val="50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a:solidFill>
                  <a:schemeClr val="bg2">
                    <a:lumMod val="50000"/>
                  </a:schemeClr>
                </a:solidFill>
                <a:latin typeface="Century Gothic" charset="0"/>
                <a:ea typeface="Century Gothic" charset="0"/>
                <a:cs typeface="Century Gothic" charset="0"/>
              </a:rPr>
              <a:t>Help</a:t>
            </a:r>
            <a:r>
              <a:rPr lang="en-US" sz="2400" i="1" dirty="0">
                <a:solidFill>
                  <a:schemeClr val="bg2">
                    <a:lumMod val="50000"/>
                  </a:schemeClr>
                </a:solidFill>
                <a:latin typeface="Century Gothic" charset="0"/>
                <a:ea typeface="Century Gothic" charset="0"/>
                <a:cs typeface="Century Gothic" charset="0"/>
              </a:rPr>
              <a:t> improve the quality of life and strengthen the </a:t>
            </a:r>
            <a:r>
              <a:rPr lang="en-US" sz="2400" i="1" dirty="0" smtClean="0">
                <a:solidFill>
                  <a:schemeClr val="bg2">
                    <a:lumMod val="50000"/>
                  </a:schemeClr>
                </a:solidFill>
                <a:latin typeface="Century Gothic" charset="0"/>
                <a:ea typeface="Century Gothic" charset="0"/>
                <a:cs typeface="Century Gothic" charset="0"/>
              </a:rPr>
              <a:t>economy</a:t>
            </a:r>
            <a:endParaRPr lang="en-US" sz="2400" i="1" dirty="0">
              <a:solidFill>
                <a:schemeClr val="bg2">
                  <a:lumMod val="50000"/>
                </a:schemeClr>
              </a:solidFill>
              <a:latin typeface="Century Gothic" charset="0"/>
              <a:ea typeface="Century Gothic" charset="0"/>
              <a:cs typeface="Century Gothic" charset="0"/>
            </a:endParaRPr>
          </a:p>
        </p:txBody>
      </p:sp>
      <p:grpSp>
        <p:nvGrpSpPr>
          <p:cNvPr id="3" name="Group 2"/>
          <p:cNvGrpSpPr/>
          <p:nvPr/>
        </p:nvGrpSpPr>
        <p:grpSpPr>
          <a:xfrm>
            <a:off x="6955022" y="2431150"/>
            <a:ext cx="4535118" cy="1813559"/>
            <a:chOff x="3499969" y="4437196"/>
            <a:chExt cx="4535118" cy="1813559"/>
          </a:xfrm>
        </p:grpSpPr>
        <p:sp>
          <p:nvSpPr>
            <p:cNvPr id="10" name="Rounded Rectangle 9"/>
            <p:cNvSpPr/>
            <p:nvPr/>
          </p:nvSpPr>
          <p:spPr>
            <a:xfrm>
              <a:off x="3499969" y="4437196"/>
              <a:ext cx="4535117" cy="1813559"/>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Bradley Do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7752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12" name="Picture 6" descr="John Hayn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1390" y="4859451"/>
              <a:ext cx="60825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3" name="TextBox 8"/>
            <p:cNvSpPr txBox="1">
              <a:spLocks noChangeArrowheads="1"/>
            </p:cNvSpPr>
            <p:nvPr/>
          </p:nvSpPr>
          <p:spPr bwMode="auto">
            <a:xfrm>
              <a:off x="3499969" y="5773851"/>
              <a:ext cx="7620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14" name="TextBox 9"/>
            <p:cNvSpPr txBox="1">
              <a:spLocks noChangeArrowheads="1"/>
            </p:cNvSpPr>
            <p:nvPr/>
          </p:nvSpPr>
          <p:spPr bwMode="auto">
            <a:xfrm>
              <a:off x="4185770" y="5773851"/>
              <a:ext cx="88197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15" name="TextBox 10"/>
            <p:cNvSpPr txBox="1">
              <a:spLocks noChangeArrowheads="1"/>
            </p:cNvSpPr>
            <p:nvPr/>
          </p:nvSpPr>
          <p:spPr bwMode="auto">
            <a:xfrm>
              <a:off x="4947771" y="5773851"/>
              <a:ext cx="851402"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16" name="TextBox 15"/>
            <p:cNvSpPr txBox="1">
              <a:spLocks noChangeArrowheads="1"/>
            </p:cNvSpPr>
            <p:nvPr/>
          </p:nvSpPr>
          <p:spPr bwMode="auto">
            <a:xfrm>
              <a:off x="5704960" y="5773851"/>
              <a:ext cx="807804"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17" name="Picture 4" descr="Lucien Cox"/>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42454" y="4859451"/>
              <a:ext cx="607660"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8" name="TextBox 17"/>
            <p:cNvSpPr txBox="1">
              <a:spLocks noChangeArrowheads="1"/>
            </p:cNvSpPr>
            <p:nvPr/>
          </p:nvSpPr>
          <p:spPr bwMode="auto">
            <a:xfrm>
              <a:off x="6462276" y="5773851"/>
              <a:ext cx="763514"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19" name="TextBox 21"/>
            <p:cNvSpPr txBox="1">
              <a:spLocks noChangeArrowheads="1"/>
            </p:cNvSpPr>
            <p:nvPr/>
          </p:nvSpPr>
          <p:spPr bwMode="auto">
            <a:xfrm>
              <a:off x="3499969" y="4461822"/>
              <a:ext cx="4500609" cy="369332"/>
            </a:xfrm>
            <a:prstGeom prst="rect">
              <a:avLst/>
            </a:prstGeom>
            <a:solidFill>
              <a:schemeClr val="bg2">
                <a:lumMod val="50000"/>
              </a:schemeClr>
            </a:solidFill>
            <a:ln w="9525">
              <a:solidFill>
                <a:schemeClr val="bg2">
                  <a:lumMod val="50000"/>
                </a:schemeClr>
              </a:solid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20" name="Picture 19"/>
            <p:cNvPicPr>
              <a:picLocks noChangeAspect="1"/>
            </p:cNvPicPr>
            <p:nvPr/>
          </p:nvPicPr>
          <p:blipFill>
            <a:blip r:embed="rId7" cstate="screen">
              <a:lum bright="2000"/>
              <a:extLst>
                <a:ext uri="{28A0092B-C50C-407E-A947-70E740481C1C}">
                  <a14:useLocalDpi xmlns:a14="http://schemas.microsoft.com/office/drawing/2010/main"/>
                </a:ext>
              </a:extLst>
            </a:blip>
            <a:srcRect/>
            <a:stretch>
              <a:fillRect/>
            </a:stretch>
          </p:blipFill>
          <p:spPr>
            <a:xfrm>
              <a:off x="7249010" y="4859451"/>
              <a:ext cx="670560" cy="914400"/>
            </a:xfrm>
            <a:prstGeom prst="rect">
              <a:avLst/>
            </a:prstGeom>
            <a:solidFill>
              <a:schemeClr val="bg2">
                <a:lumMod val="50000"/>
              </a:schemeClr>
            </a:solidFill>
            <a:ln w="6350" cmpd="sng">
              <a:solidFill>
                <a:schemeClr val="bg2">
                  <a:lumMod val="50000"/>
                </a:schemeClr>
              </a:solidFill>
            </a:ln>
            <a:effectLst>
              <a:outerShdw blurRad="50800" dist="38100" dir="2700000" algn="tl" rotWithShape="0">
                <a:prstClr val="black">
                  <a:alpha val="40000"/>
                </a:prstClr>
              </a:outerShdw>
            </a:effectLst>
          </p:spPr>
        </p:pic>
        <p:sp>
          <p:nvSpPr>
            <p:cNvPr id="21" name="TextBox 19"/>
            <p:cNvSpPr txBox="1">
              <a:spLocks noChangeArrowheads="1"/>
            </p:cNvSpPr>
            <p:nvPr/>
          </p:nvSpPr>
          <p:spPr bwMode="auto">
            <a:xfrm>
              <a:off x="7128995" y="5773851"/>
              <a:ext cx="906092"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11580" r="15576"/>
            <a:stretch/>
          </p:blipFill>
          <p:spPr>
            <a:xfrm>
              <a:off x="5772962" y="4854939"/>
              <a:ext cx="667715" cy="916656"/>
            </a:xfrm>
            <a:prstGeom prst="rect">
              <a:avLst/>
            </a:prstGeom>
            <a:solidFill>
              <a:schemeClr val="bg2">
                <a:lumMod val="50000"/>
              </a:schemeClr>
            </a:solidFill>
            <a:ln w="6350">
              <a:solidFill>
                <a:schemeClr val="bg2">
                  <a:lumMod val="50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286" t="7582" r="286" b="1430"/>
            <a:stretch/>
          </p:blipFill>
          <p:spPr>
            <a:xfrm>
              <a:off x="4297072" y="4854939"/>
              <a:ext cx="666628" cy="914400"/>
            </a:xfrm>
            <a:prstGeom prst="rect">
              <a:avLst/>
            </a:prstGeom>
            <a:solidFill>
              <a:schemeClr val="bg2">
                <a:lumMod val="50000"/>
              </a:schemeClr>
            </a:solidFill>
            <a:ln w="6350">
              <a:solidFill>
                <a:schemeClr val="bg2">
                  <a:lumMod val="50000"/>
                </a:schemeClr>
              </a:solidFill>
              <a:miter lim="800000"/>
            </a:ln>
            <a:effectLst>
              <a:outerShdw blurRad="50800" dist="38100" dir="2700000" algn="ctr" rotWithShape="0">
                <a:schemeClr val="tx2">
                  <a:alpha val="40000"/>
                </a:schemeClr>
              </a:outerShdw>
            </a:effectLst>
          </p:spPr>
        </p:pic>
      </p:grpSp>
      <p:sp>
        <p:nvSpPr>
          <p:cNvPr id="25" name="TextBox 24"/>
          <p:cNvSpPr txBox="1"/>
          <p:nvPr/>
        </p:nvSpPr>
        <p:spPr>
          <a:xfrm>
            <a:off x="462645" y="2376169"/>
            <a:ext cx="6013353" cy="2462213"/>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Partner</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with public and private </a:t>
            </a:r>
            <a:r>
              <a:rPr lang="en-US" sz="2400" i="1" dirty="0" smtClean="0">
                <a:solidFill>
                  <a:schemeClr val="bg2">
                    <a:lumMod val="50000"/>
                  </a:schemeClr>
                </a:solidFill>
                <a:latin typeface="Century Gothic" charset="0"/>
                <a:ea typeface="Century Gothic" charset="0"/>
                <a:cs typeface="Century Gothic" charset="0"/>
              </a:rPr>
              <a:t>organizations</a:t>
            </a:r>
            <a:endParaRPr lang="en-US" sz="2400" i="1" dirty="0">
              <a:solidFill>
                <a:schemeClr val="bg2">
                  <a:lumMod val="50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Discover</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innovative </a:t>
            </a:r>
            <a:r>
              <a:rPr lang="en-US" sz="2400" i="1" dirty="0" smtClean="0">
                <a:solidFill>
                  <a:schemeClr val="bg2">
                    <a:lumMod val="50000"/>
                  </a:schemeClr>
                </a:solidFill>
                <a:latin typeface="Century Gothic" charset="0"/>
                <a:ea typeface="Century Gothic" charset="0"/>
                <a:cs typeface="Century Gothic" charset="0"/>
              </a:rPr>
              <a:t>NASA </a:t>
            </a:r>
            <a:r>
              <a:rPr lang="en-US" sz="2400" i="1" dirty="0">
                <a:solidFill>
                  <a:schemeClr val="bg2">
                    <a:lumMod val="50000"/>
                  </a:schemeClr>
                </a:solidFill>
                <a:latin typeface="Century Gothic" charset="0"/>
                <a:ea typeface="Century Gothic" charset="0"/>
                <a:cs typeface="Century Gothic" charset="0"/>
              </a:rPr>
              <a:t>Earth science </a:t>
            </a:r>
            <a:r>
              <a:rPr lang="en-US" sz="2400" i="1" dirty="0" smtClean="0">
                <a:solidFill>
                  <a:schemeClr val="bg2">
                    <a:lumMod val="50000"/>
                  </a:schemeClr>
                </a:solidFill>
                <a:latin typeface="Century Gothic" charset="0"/>
                <a:ea typeface="Century Gothic" charset="0"/>
                <a:cs typeface="Century Gothic" charset="0"/>
              </a:rPr>
              <a:t>applications</a:t>
            </a:r>
            <a:endParaRPr lang="en-US" sz="2400" i="1" dirty="0">
              <a:solidFill>
                <a:schemeClr val="bg2">
                  <a:lumMod val="50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bg2">
                    <a:lumMod val="50000"/>
                  </a:schemeClr>
                </a:solidFill>
                <a:latin typeface="Century Gothic" charset="0"/>
                <a:ea typeface="Century Gothic" charset="0"/>
                <a:cs typeface="Century Gothic" charset="0"/>
              </a:rPr>
              <a:t>Support</a:t>
            </a:r>
            <a:r>
              <a:rPr lang="en-US" sz="2400" i="1" dirty="0" smtClean="0">
                <a:solidFill>
                  <a:schemeClr val="bg2">
                    <a:lumMod val="50000"/>
                  </a:schemeClr>
                </a:solidFill>
                <a:latin typeface="Century Gothic" charset="0"/>
                <a:ea typeface="Century Gothic" charset="0"/>
                <a:cs typeface="Century Gothic" charset="0"/>
              </a:rPr>
              <a:t> </a:t>
            </a:r>
            <a:r>
              <a:rPr lang="en-US" sz="2400" i="1" dirty="0">
                <a:solidFill>
                  <a:schemeClr val="bg2">
                    <a:lumMod val="50000"/>
                  </a:schemeClr>
                </a:solidFill>
                <a:latin typeface="Century Gothic" charset="0"/>
                <a:ea typeface="Century Gothic" charset="0"/>
                <a:cs typeface="Century Gothic" charset="0"/>
              </a:rPr>
              <a:t>environmental decision-making </a:t>
            </a:r>
            <a:r>
              <a:rPr lang="en-US" sz="2400" i="1" dirty="0" smtClean="0">
                <a:solidFill>
                  <a:schemeClr val="bg2">
                    <a:lumMod val="50000"/>
                  </a:schemeClr>
                </a:solidFill>
                <a:latin typeface="Century Gothic" charset="0"/>
                <a:ea typeface="Century Gothic" charset="0"/>
                <a:cs typeface="Century Gothic" charset="0"/>
              </a:rPr>
              <a:t>activities</a:t>
            </a:r>
          </a:p>
        </p:txBody>
      </p:sp>
    </p:spTree>
    <p:extLst>
      <p:ext uri="{BB962C8B-B14F-4D97-AF65-F5344CB8AC3E}">
        <p14:creationId xmlns:p14="http://schemas.microsoft.com/office/powerpoint/2010/main" val="51654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 Organization</a:t>
            </a:r>
            <a:endParaRPr lang="en-US" dirty="0"/>
          </a:p>
        </p:txBody>
      </p:sp>
      <p:sp>
        <p:nvSpPr>
          <p:cNvPr id="4" name="TextBox 3"/>
          <p:cNvSpPr txBox="1"/>
          <p:nvPr/>
        </p:nvSpPr>
        <p:spPr>
          <a:xfrm>
            <a:off x="838200" y="1992697"/>
            <a:ext cx="10299372" cy="492443"/>
          </a:xfrm>
          <a:prstGeom prst="rect">
            <a:avLst/>
          </a:prstGeom>
          <a:noFill/>
        </p:spPr>
        <p:txBody>
          <a:bodyPr wrap="square" rtlCol="0">
            <a:spAutoFit/>
          </a:bodyPr>
          <a:lstStyle/>
          <a:p>
            <a:pPr algn="ctr"/>
            <a:r>
              <a:rPr lang="en-US" sz="2600" b="1" dirty="0" smtClean="0">
                <a:solidFill>
                  <a:srgbClr val="003366"/>
                </a:solidFill>
                <a:latin typeface="Century Gothic" charset="0"/>
                <a:ea typeface="Century Gothic" charset="0"/>
                <a:cs typeface="Century Gothic" charset="0"/>
              </a:rPr>
              <a:t>National Application Areas + Capacity Building Elements</a:t>
            </a:r>
            <a:endParaRPr lang="en-US" sz="2600" b="1" dirty="0">
              <a:solidFill>
                <a:srgbClr val="003366"/>
              </a:solidFill>
              <a:latin typeface="Century Gothic" charset="0"/>
              <a:ea typeface="Century Gothic" charset="0"/>
              <a:cs typeface="Century Gothic" charset="0"/>
            </a:endParaRPr>
          </a:p>
        </p:txBody>
      </p:sp>
      <p:sp>
        <p:nvSpPr>
          <p:cNvPr id="17" name="Cross 16"/>
          <p:cNvSpPr/>
          <p:nvPr/>
        </p:nvSpPr>
        <p:spPr>
          <a:xfrm>
            <a:off x="7642849" y="3716080"/>
            <a:ext cx="557710" cy="558780"/>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1"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806" y="2916740"/>
            <a:ext cx="873952" cy="87395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369" y="3984678"/>
            <a:ext cx="873952" cy="87395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70" y="2916740"/>
            <a:ext cx="873952" cy="873952"/>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3488" y="2916740"/>
            <a:ext cx="914400" cy="9144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6962" y="2916740"/>
            <a:ext cx="854766" cy="854766"/>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5637" y="3984678"/>
            <a:ext cx="869156" cy="869156"/>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0003" y="3984678"/>
            <a:ext cx="876310" cy="876310"/>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9432" y="3984678"/>
            <a:ext cx="867517" cy="867517"/>
          </a:xfrm>
          <a:prstGeom prst="rect">
            <a:avLst/>
          </a:prstGeom>
        </p:spPr>
      </p:pic>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3211" y="3778597"/>
            <a:ext cx="1033322" cy="1045272"/>
          </a:xfrm>
          <a:prstGeom prst="rect">
            <a:avLst/>
          </a:prstGeom>
        </p:spPr>
      </p:pic>
      <p:pic>
        <p:nvPicPr>
          <p:cNvPr id="16" name="Picture 15"/>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503334" y="4918103"/>
            <a:ext cx="2693076" cy="704811"/>
          </a:xfrm>
          <a:prstGeom prst="rect">
            <a:avLst/>
          </a:prstGeom>
        </p:spPr>
      </p:pic>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363718" y="2652751"/>
            <a:ext cx="972308" cy="972308"/>
          </a:xfrm>
          <a:prstGeom prst="rect">
            <a:avLst/>
          </a:prstGeom>
        </p:spPr>
      </p:pic>
    </p:spTree>
    <p:extLst>
      <p:ext uri="{BB962C8B-B14F-4D97-AF65-F5344CB8AC3E}">
        <p14:creationId xmlns:p14="http://schemas.microsoft.com/office/powerpoint/2010/main" val="73032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ASP’s Capacity Building Program</a:t>
            </a:r>
            <a:endParaRPr lang="en-US" dirty="0"/>
          </a:p>
        </p:txBody>
      </p:sp>
      <p:sp>
        <p:nvSpPr>
          <p:cNvPr id="4" name="Rounded Rectangle 3"/>
          <p:cNvSpPr/>
          <p:nvPr/>
        </p:nvSpPr>
        <p:spPr>
          <a:xfrm>
            <a:off x="704690" y="2002431"/>
            <a:ext cx="3433808" cy="2026920"/>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3606" y="2448848"/>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6" name="TextBox 8"/>
          <p:cNvSpPr txBox="1">
            <a:spLocks noChangeArrowheads="1"/>
          </p:cNvSpPr>
          <p:nvPr/>
        </p:nvSpPr>
        <p:spPr bwMode="auto">
          <a:xfrm>
            <a:off x="828516" y="3546128"/>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 name="TextBox 9"/>
          <p:cNvSpPr txBox="1">
            <a:spLocks noChangeArrowheads="1"/>
          </p:cNvSpPr>
          <p:nvPr/>
        </p:nvSpPr>
        <p:spPr bwMode="auto">
          <a:xfrm>
            <a:off x="1973606" y="3546128"/>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8" name="TextBox 12"/>
          <p:cNvSpPr txBox="1">
            <a:spLocks noChangeArrowheads="1"/>
          </p:cNvSpPr>
          <p:nvPr/>
        </p:nvSpPr>
        <p:spPr bwMode="auto">
          <a:xfrm>
            <a:off x="3075342" y="3546128"/>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9"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698" y="2448848"/>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0" name="TextBox 21"/>
          <p:cNvSpPr txBox="1">
            <a:spLocks noChangeArrowheads="1"/>
          </p:cNvSpPr>
          <p:nvPr/>
        </p:nvSpPr>
        <p:spPr bwMode="auto">
          <a:xfrm>
            <a:off x="685640" y="2034659"/>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05883" y="365125"/>
            <a:ext cx="984275" cy="1342194"/>
          </a:xfrm>
          <a:prstGeom prst="rect">
            <a:avLst/>
          </a:prstGeom>
          <a:ln w="28575" cmpd="sng">
            <a:noFill/>
          </a:ln>
        </p:spPr>
      </p:pic>
      <p:sp>
        <p:nvSpPr>
          <p:cNvPr id="12" name="TextBox 19"/>
          <p:cNvSpPr txBox="1">
            <a:spLocks noChangeArrowheads="1"/>
          </p:cNvSpPr>
          <p:nvPr/>
        </p:nvSpPr>
        <p:spPr bwMode="auto">
          <a:xfrm>
            <a:off x="8775558" y="1228671"/>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13" name="TextBox 12"/>
          <p:cNvSpPr txBox="1"/>
          <p:nvPr/>
        </p:nvSpPr>
        <p:spPr>
          <a:xfrm>
            <a:off x="1699440" y="4743961"/>
            <a:ext cx="256238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ARSET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Online </a:t>
            </a:r>
            <a:r>
              <a:rPr lang="en-US" dirty="0">
                <a:solidFill>
                  <a:srgbClr val="13416C"/>
                </a:solidFill>
                <a:latin typeface="Century Gothic" charset="0"/>
                <a:ea typeface="Century Gothic" charset="0"/>
                <a:cs typeface="Century Gothic" charset="0"/>
              </a:rPr>
              <a:t>and hands-on NASA remote sensing </a:t>
            </a:r>
            <a:r>
              <a:rPr lang="en-US" dirty="0" smtClean="0">
                <a:solidFill>
                  <a:srgbClr val="13416C"/>
                </a:solidFill>
                <a:latin typeface="Century Gothic" charset="0"/>
                <a:ea typeface="Century Gothic" charset="0"/>
                <a:cs typeface="Century Gothic" charset="0"/>
              </a:rPr>
              <a:t>training</a:t>
            </a:r>
            <a:endParaRPr lang="en-US" dirty="0">
              <a:solidFill>
                <a:srgbClr val="13416C"/>
              </a:solidFill>
              <a:latin typeface="Century Gothic" charset="0"/>
              <a:ea typeface="Century Gothic" charset="0"/>
              <a:cs typeface="Century Gothic" charset="0"/>
            </a:endParaRPr>
          </a:p>
        </p:txBody>
      </p:sp>
      <p:sp>
        <p:nvSpPr>
          <p:cNvPr id="14" name="Content Placeholder 1"/>
          <p:cNvSpPr txBox="1">
            <a:spLocks/>
          </p:cNvSpPr>
          <p:nvPr/>
        </p:nvSpPr>
        <p:spPr>
          <a:xfrm>
            <a:off x="5229807" y="2156544"/>
            <a:ext cx="6207930"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bg2">
                    <a:lumMod val="50000"/>
                  </a:schemeClr>
                </a:solidFill>
                <a:effectLst/>
                <a:uLnTx/>
                <a:uFillTx/>
                <a:latin typeface="Century Gothic" charset="0"/>
                <a:ea typeface="Century Gothic" charset="0"/>
                <a:cs typeface="Century Gothic" charset="0"/>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bg2">
                    <a:lumMod val="50000"/>
                  </a:schemeClr>
                </a:solidFill>
                <a:effectLst/>
                <a:uLnTx/>
                <a:uFillTx/>
                <a:latin typeface="Century Gothic" charset="0"/>
                <a:ea typeface="Century Gothic" charset="0"/>
                <a:cs typeface="Century Gothic" charset="0"/>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bg2">
                  <a:lumMod val="50000"/>
                </a:schemeClr>
              </a:solidFill>
              <a:latin typeface="Century Gothic" charset="0"/>
              <a:ea typeface="Century Gothic" charset="0"/>
              <a:cs typeface="Century Gothic" charset="0"/>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bg2">
                    <a:lumMod val="50000"/>
                  </a:schemeClr>
                </a:solidFill>
                <a:effectLst/>
                <a:uLnTx/>
                <a:uFillTx/>
                <a:latin typeface="Century Gothic" charset="0"/>
                <a:ea typeface="Century Gothic" charset="0"/>
                <a:cs typeface="Century Gothic" charset="0"/>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bg2">
                    <a:lumMod val="50000"/>
                  </a:schemeClr>
                </a:solidFill>
                <a:latin typeface="Century Gothic" charset="0"/>
                <a:ea typeface="Century Gothic" charset="0"/>
                <a:cs typeface="Century Gothic" charset="0"/>
              </a:rPr>
              <a:t>(GOMI recently graduated)</a:t>
            </a:r>
            <a:endParaRPr kumimoji="0" lang="en-US" sz="1800" u="none" strike="noStrike" kern="1200" cap="none" spc="0" normalizeH="0" baseline="0" noProof="0" dirty="0">
              <a:ln>
                <a:noFill/>
              </a:ln>
              <a:solidFill>
                <a:schemeClr val="bg2">
                  <a:lumMod val="50000"/>
                </a:schemeClr>
              </a:solidFill>
              <a:effectLst/>
              <a:uLnTx/>
              <a:uFillTx/>
              <a:latin typeface="Century Gothic" charset="0"/>
              <a:ea typeface="Century Gothic" charset="0"/>
              <a:cs typeface="Century Gothic" charset="0"/>
            </a:endParaRPr>
          </a:p>
        </p:txBody>
      </p:sp>
      <p:sp>
        <p:nvSpPr>
          <p:cNvPr id="15" name="TextBox 14"/>
          <p:cNvSpPr txBox="1"/>
          <p:nvPr/>
        </p:nvSpPr>
        <p:spPr>
          <a:xfrm>
            <a:off x="4333707" y="4743961"/>
            <a:ext cx="3248210"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DEVELOP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Dual workforce </a:t>
            </a:r>
            <a:r>
              <a:rPr lang="en-US" dirty="0">
                <a:solidFill>
                  <a:srgbClr val="13416C"/>
                </a:solidFill>
                <a:latin typeface="Century Gothic" charset="0"/>
                <a:ea typeface="Century Gothic" charset="0"/>
                <a:cs typeface="Century Gothic" charset="0"/>
              </a:rPr>
              <a:t>capacity building using collaborative feasibility </a:t>
            </a:r>
            <a:r>
              <a:rPr lang="en-US" dirty="0" smtClean="0">
                <a:solidFill>
                  <a:srgbClr val="13416C"/>
                </a:solidFill>
                <a:latin typeface="Century Gothic" charset="0"/>
                <a:ea typeface="Century Gothic" charset="0"/>
                <a:cs typeface="Century Gothic" charset="0"/>
              </a:rPr>
              <a:t>projects</a:t>
            </a:r>
            <a:endParaRPr lang="en-US" dirty="0">
              <a:solidFill>
                <a:srgbClr val="13416C"/>
              </a:solidFill>
              <a:latin typeface="Century Gothic" charset="0"/>
              <a:ea typeface="Century Gothic" charset="0"/>
              <a:cs typeface="Century Gothic" charset="0"/>
            </a:endParaRPr>
          </a:p>
        </p:txBody>
      </p:sp>
      <p:sp>
        <p:nvSpPr>
          <p:cNvPr id="16" name="TextBox 15"/>
          <p:cNvSpPr txBox="1"/>
          <p:nvPr/>
        </p:nvSpPr>
        <p:spPr>
          <a:xfrm>
            <a:off x="7639802" y="4743961"/>
            <a:ext cx="275980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SERVIR </a:t>
            </a:r>
            <a:endParaRPr lang="en-US" b="1" dirty="0" smtClean="0">
              <a:solidFill>
                <a:srgbClr val="003366"/>
              </a:solidFill>
              <a:latin typeface="Century Gothic" charset="0"/>
              <a:ea typeface="Century Gothic" charset="0"/>
              <a:cs typeface="Century Gothic" charset="0"/>
            </a:endParaRP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Building international </a:t>
            </a:r>
            <a:r>
              <a:rPr lang="en-US" dirty="0">
                <a:solidFill>
                  <a:srgbClr val="13416C"/>
                </a:solidFill>
                <a:latin typeface="Century Gothic" charset="0"/>
                <a:ea typeface="Century Gothic" charset="0"/>
                <a:cs typeface="Century Gothic" charset="0"/>
              </a:rPr>
              <a:t>capacity </a:t>
            </a:r>
            <a:r>
              <a:rPr lang="en-US" dirty="0" smtClean="0">
                <a:solidFill>
                  <a:srgbClr val="13416C"/>
                </a:solidFill>
                <a:latin typeface="Century Gothic" charset="0"/>
                <a:ea typeface="Century Gothic" charset="0"/>
                <a:cs typeface="Century Gothic" charset="0"/>
              </a:rPr>
              <a:t>in </a:t>
            </a: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developing countries</a:t>
            </a:r>
            <a:endParaRPr lang="en-US" dirty="0">
              <a:solidFill>
                <a:srgbClr val="13416C"/>
              </a:solidFill>
              <a:latin typeface="Century Gothic" charset="0"/>
              <a:ea typeface="Century Gothic" charset="0"/>
              <a:cs typeface="Century Gothic"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861897" y="2448847"/>
            <a:ext cx="964379" cy="1075723"/>
          </a:xfrm>
          <a:prstGeom prst="rect">
            <a:avLst/>
          </a:prstGeom>
          <a:noFill/>
          <a:ln>
            <a:solidFill>
              <a:schemeClr val="bg2">
                <a:lumMod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137941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TotalTime>
  <Words>1077</Words>
  <Application>Microsoft Macintosh PowerPoint</Application>
  <PresentationFormat>Widescreen</PresentationFormat>
  <Paragraphs>182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Gothic</vt:lpstr>
      <vt:lpstr>Wingdings</vt:lpstr>
      <vt:lpstr>Arial</vt:lpstr>
      <vt:lpstr>Office Theme</vt:lpstr>
      <vt:lpstr>DEVELOP National Program</vt:lpstr>
      <vt:lpstr>NASA History</vt:lpstr>
      <vt:lpstr>Where DEVELOP Fits at NASA</vt:lpstr>
      <vt:lpstr>NASA Chain of Command</vt:lpstr>
      <vt:lpstr>Science Mission Directorate</vt:lpstr>
      <vt:lpstr>Earth Science Division</vt:lpstr>
      <vt:lpstr>Applied Sciences Program</vt:lpstr>
      <vt:lpstr>Applied Sciences Program Organization</vt:lpstr>
      <vt:lpstr>ASP’s Capacity Building Program</vt:lpstr>
      <vt:lpstr>NASA Earth Observations</vt:lpstr>
      <vt:lpstr>EO vs. EOS</vt:lpstr>
      <vt:lpstr>THANK YOU!</vt:lpstr>
    </vt:vector>
  </TitlesOfParts>
  <Company>HPES ACES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Emily Gotschalk</cp:lastModifiedBy>
  <cp:revision>57</cp:revision>
  <dcterms:created xsi:type="dcterms:W3CDTF">2017-05-02T13:03:18Z</dcterms:created>
  <dcterms:modified xsi:type="dcterms:W3CDTF">2017-08-28T12:56:29Z</dcterms:modified>
</cp:coreProperties>
</file>