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4"/>
    <a:srgbClr val="C4E2EE"/>
    <a:srgbClr val="6CB8D6"/>
    <a:srgbClr val="9DCFE3"/>
    <a:srgbClr val="C5DBF2"/>
    <a:srgbClr val="76AADA"/>
    <a:srgbClr val="92BCE4"/>
    <a:srgbClr val="A9CDE0"/>
    <a:srgbClr val="3289B4"/>
    <a:srgbClr val="5DA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72" autoAdjust="0"/>
    <p:restoredTop sz="94660"/>
  </p:normalViewPr>
  <p:slideViewPr>
    <p:cSldViewPr snapToGrid="0">
      <p:cViewPr>
        <p:scale>
          <a:sx n="23" d="100"/>
          <a:sy n="23" d="100"/>
        </p:scale>
        <p:origin x="-2994" y="48"/>
      </p:cViewPr>
      <p:guideLst>
        <p:guide orient="horz" pos="11520"/>
        <p:guide pos="8640"/>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A2C9D-2774-4EE6-A095-71FEEFC5E36C}" type="datetimeFigureOut">
              <a:rPr lang="en-US" smtClean="0"/>
              <a:t>12/6/2017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1791A-EFF6-4BA4-A6E8-31A20CA369C0}" type="slidenum">
              <a:rPr lang="en-US" smtClean="0"/>
              <a:t>‹#›</a:t>
            </a:fld>
            <a:endParaRPr lang="en-US"/>
          </a:p>
        </p:txBody>
      </p:sp>
    </p:spTree>
    <p:extLst>
      <p:ext uri="{BB962C8B-B14F-4D97-AF65-F5344CB8AC3E}">
        <p14:creationId xmlns:p14="http://schemas.microsoft.com/office/powerpoint/2010/main" val="215918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5999"/>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379CC4"/>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379CC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76" userDrawn="1">
          <p15:clr>
            <a:srgbClr val="FBAE40"/>
          </p15:clr>
        </p15:guide>
        <p15:guide id="2" pos="15264" userDrawn="1">
          <p15:clr>
            <a:srgbClr val="FBAE40"/>
          </p15:clr>
        </p15:guide>
        <p15:guide id="3" pos="8640" userDrawn="1">
          <p15:clr>
            <a:srgbClr val="FBAE40"/>
          </p15:clr>
        </p15:guide>
        <p15:guide id="4" orient="horz" pos="2880" userDrawn="1">
          <p15:clr>
            <a:srgbClr val="FBAE40"/>
          </p15:clr>
        </p15:guide>
        <p15:guide id="5" orient="horz" pos="2592" userDrawn="1">
          <p15:clr>
            <a:srgbClr val="FBAE40"/>
          </p15:clr>
        </p15:guide>
        <p15:guide id="6" orient="horz" pos="227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microsoft.com/office/2007/relationships/hdphoto" Target="../media/hdphoto1.wdp"/><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em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3099" y="18832935"/>
            <a:ext cx="22984746" cy="769441"/>
          </a:xfrm>
          <a:prstGeom prst="rect">
            <a:avLst/>
          </a:prstGeom>
          <a:noFill/>
        </p:spPr>
        <p:txBody>
          <a:bodyPr wrap="square" rtlCol="0">
            <a:spAutoFit/>
          </a:bodyPr>
          <a:lstStyle/>
          <a:p>
            <a:r>
              <a:rPr lang="en-US" sz="4400" b="1" dirty="0" smtClean="0">
                <a:solidFill>
                  <a:srgbClr val="379CC4"/>
                </a:solidFill>
                <a:latin typeface="Century Gothic" panose="020B0502020202020204" pitchFamily="34" charset="0"/>
              </a:rPr>
              <a:t>Results</a:t>
            </a:r>
          </a:p>
        </p:txBody>
      </p:sp>
      <p:sp>
        <p:nvSpPr>
          <p:cNvPr id="15" name="TextBox 14"/>
          <p:cNvSpPr txBox="1"/>
          <p:nvPr/>
        </p:nvSpPr>
        <p:spPr>
          <a:xfrm>
            <a:off x="887514" y="4488831"/>
            <a:ext cx="11516347" cy="769441"/>
          </a:xfrm>
          <a:prstGeom prst="rect">
            <a:avLst/>
          </a:prstGeom>
          <a:noFill/>
        </p:spPr>
        <p:txBody>
          <a:bodyPr wrap="square" rtlCol="0">
            <a:spAutoFit/>
          </a:bodyPr>
          <a:lstStyle/>
          <a:p>
            <a:r>
              <a:rPr lang="en-US" sz="4400" b="1" dirty="0" smtClean="0">
                <a:solidFill>
                  <a:srgbClr val="379CC4"/>
                </a:solidFill>
                <a:latin typeface="Century Gothic" panose="020B0502020202020204" pitchFamily="34" charset="0"/>
              </a:rPr>
              <a:t>Abstract</a:t>
            </a:r>
          </a:p>
        </p:txBody>
      </p:sp>
      <p:sp>
        <p:nvSpPr>
          <p:cNvPr id="16" name="TextBox 15"/>
          <p:cNvSpPr txBox="1"/>
          <p:nvPr/>
        </p:nvSpPr>
        <p:spPr>
          <a:xfrm>
            <a:off x="14277351" y="4488831"/>
            <a:ext cx="8229600" cy="769441"/>
          </a:xfrm>
          <a:prstGeom prst="rect">
            <a:avLst/>
          </a:prstGeom>
          <a:noFill/>
        </p:spPr>
        <p:txBody>
          <a:bodyPr wrap="square" rtlCol="0">
            <a:spAutoFit/>
          </a:bodyPr>
          <a:lstStyle/>
          <a:p>
            <a:r>
              <a:rPr lang="en-US" sz="4400" b="1" dirty="0" smtClean="0">
                <a:solidFill>
                  <a:srgbClr val="379CC4"/>
                </a:solidFill>
                <a:latin typeface="Century Gothic" panose="020B0502020202020204" pitchFamily="34" charset="0"/>
              </a:rPr>
              <a:t>Objectives</a:t>
            </a:r>
          </a:p>
        </p:txBody>
      </p:sp>
      <p:sp>
        <p:nvSpPr>
          <p:cNvPr id="17" name="TextBox 16"/>
          <p:cNvSpPr txBox="1"/>
          <p:nvPr/>
        </p:nvSpPr>
        <p:spPr>
          <a:xfrm>
            <a:off x="887514" y="12214406"/>
            <a:ext cx="11407715" cy="769441"/>
          </a:xfrm>
          <a:prstGeom prst="rect">
            <a:avLst/>
          </a:prstGeom>
          <a:noFill/>
        </p:spPr>
        <p:txBody>
          <a:bodyPr wrap="square" rtlCol="0">
            <a:spAutoFit/>
          </a:bodyPr>
          <a:lstStyle/>
          <a:p>
            <a:r>
              <a:rPr lang="en-US" sz="4400" b="1" dirty="0" smtClean="0">
                <a:solidFill>
                  <a:srgbClr val="379CC4"/>
                </a:solidFill>
                <a:latin typeface="Century Gothic" panose="020B0502020202020204" pitchFamily="34" charset="0"/>
              </a:rPr>
              <a:t>Methodology</a:t>
            </a:r>
          </a:p>
        </p:txBody>
      </p:sp>
      <p:sp>
        <p:nvSpPr>
          <p:cNvPr id="18" name="TextBox 17"/>
          <p:cNvSpPr txBox="1"/>
          <p:nvPr/>
        </p:nvSpPr>
        <p:spPr>
          <a:xfrm>
            <a:off x="14262830" y="11064697"/>
            <a:ext cx="8229600" cy="769441"/>
          </a:xfrm>
          <a:prstGeom prst="rect">
            <a:avLst/>
          </a:prstGeom>
          <a:noFill/>
        </p:spPr>
        <p:txBody>
          <a:bodyPr wrap="square" rtlCol="0">
            <a:spAutoFit/>
          </a:bodyPr>
          <a:lstStyle/>
          <a:p>
            <a:r>
              <a:rPr lang="en-US" sz="4400" b="1" dirty="0" smtClean="0">
                <a:solidFill>
                  <a:srgbClr val="379CC4"/>
                </a:solidFill>
                <a:latin typeface="Century Gothic" panose="020B0502020202020204" pitchFamily="34" charset="0"/>
              </a:rPr>
              <a:t>Study Area</a:t>
            </a:r>
          </a:p>
        </p:txBody>
      </p:sp>
      <p:sp>
        <p:nvSpPr>
          <p:cNvPr id="21" name="TextBox 20"/>
          <p:cNvSpPr txBox="1"/>
          <p:nvPr/>
        </p:nvSpPr>
        <p:spPr>
          <a:xfrm>
            <a:off x="14277351" y="27589051"/>
            <a:ext cx="8229600" cy="769441"/>
          </a:xfrm>
          <a:prstGeom prst="rect">
            <a:avLst/>
          </a:prstGeom>
          <a:noFill/>
        </p:spPr>
        <p:txBody>
          <a:bodyPr wrap="square" rtlCol="0">
            <a:spAutoFit/>
          </a:bodyPr>
          <a:lstStyle/>
          <a:p>
            <a:r>
              <a:rPr lang="en-US" sz="4400" b="1" dirty="0" smtClean="0">
                <a:solidFill>
                  <a:srgbClr val="379CC4"/>
                </a:solidFill>
                <a:latin typeface="Century Gothic" panose="020B0502020202020204" pitchFamily="34" charset="0"/>
              </a:rPr>
              <a:t>Acknowledgements</a:t>
            </a:r>
          </a:p>
        </p:txBody>
      </p:sp>
      <p:sp>
        <p:nvSpPr>
          <p:cNvPr id="22" name="TextBox 21"/>
          <p:cNvSpPr txBox="1"/>
          <p:nvPr/>
        </p:nvSpPr>
        <p:spPr>
          <a:xfrm>
            <a:off x="14277351" y="31919225"/>
            <a:ext cx="8229600" cy="769441"/>
          </a:xfrm>
          <a:prstGeom prst="rect">
            <a:avLst/>
          </a:prstGeom>
          <a:noFill/>
        </p:spPr>
        <p:txBody>
          <a:bodyPr wrap="square" rtlCol="0">
            <a:spAutoFit/>
          </a:bodyPr>
          <a:lstStyle/>
          <a:p>
            <a:r>
              <a:rPr lang="en-US" sz="4400" b="1" dirty="0" smtClean="0">
                <a:solidFill>
                  <a:srgbClr val="379CC4"/>
                </a:solidFill>
                <a:latin typeface="Century Gothic" panose="020B0502020202020204" pitchFamily="34" charset="0"/>
              </a:rPr>
              <a:t>Project Partners</a:t>
            </a:r>
          </a:p>
        </p:txBody>
      </p:sp>
      <p:sp>
        <p:nvSpPr>
          <p:cNvPr id="23" name="TextBox 22"/>
          <p:cNvSpPr txBox="1"/>
          <p:nvPr/>
        </p:nvSpPr>
        <p:spPr>
          <a:xfrm>
            <a:off x="871424" y="30541672"/>
            <a:ext cx="4542503" cy="769441"/>
          </a:xfrm>
          <a:prstGeom prst="rect">
            <a:avLst/>
          </a:prstGeom>
          <a:noFill/>
        </p:spPr>
        <p:txBody>
          <a:bodyPr wrap="square" rtlCol="0">
            <a:spAutoFit/>
          </a:bodyPr>
          <a:lstStyle/>
          <a:p>
            <a:r>
              <a:rPr lang="en-US" sz="4400" b="1" dirty="0" smtClean="0">
                <a:solidFill>
                  <a:srgbClr val="379CC4"/>
                </a:solidFill>
                <a:latin typeface="Century Gothic" panose="020B0502020202020204" pitchFamily="34" charset="0"/>
              </a:rPr>
              <a:t>Team Members</a:t>
            </a:r>
          </a:p>
        </p:txBody>
      </p:sp>
      <p:sp>
        <p:nvSpPr>
          <p:cNvPr id="31"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1800" b="1" dirty="0" smtClean="0">
                <a:solidFill>
                  <a:srgbClr val="379CC4"/>
                </a:solidFill>
              </a:rPr>
              <a:t>Colorado River Basin </a:t>
            </a:r>
            <a:r>
              <a:rPr lang="en-US" sz="11800" dirty="0" smtClean="0">
                <a:solidFill>
                  <a:srgbClr val="379CC4"/>
                </a:solidFill>
              </a:rPr>
              <a:t>Water Resources II</a:t>
            </a:r>
            <a:endParaRPr lang="en-US" sz="11800" dirty="0">
              <a:solidFill>
                <a:srgbClr val="379CC4"/>
              </a:solidFill>
            </a:endParaRPr>
          </a:p>
        </p:txBody>
      </p:sp>
      <p:sp>
        <p:nvSpPr>
          <p:cNvPr id="32" name="Subtitle"/>
          <p:cNvSpPr>
            <a:spLocks noGrp="1"/>
          </p:cNvSpPr>
          <p:nvPr>
            <p:ph type="body" sz="quarter" idx="13"/>
          </p:nvPr>
        </p:nvSpPr>
        <p:spPr>
          <a:xfrm>
            <a:off x="5922820" y="812225"/>
            <a:ext cx="1563624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a:buClr>
                <a:srgbClr val="379CC4"/>
              </a:buClr>
              <a:buSzPct val="25000"/>
            </a:pPr>
            <a:r>
              <a:rPr lang="en-US" sz="5500" dirty="0">
                <a:solidFill>
                  <a:srgbClr val="379CC4"/>
                </a:solidFill>
              </a:rPr>
              <a:t>Utilizing NASA Earth Observations to Evaluate the Distribution of Russian Olive and its Impact on Evapotranspiration in the Upper Colorado River Basin</a:t>
            </a:r>
          </a:p>
          <a:p>
            <a:pPr>
              <a:buClr>
                <a:srgbClr val="379CC4"/>
              </a:buClr>
              <a:buSzPct val="25000"/>
            </a:pPr>
            <a:endParaRPr lang="en-US" sz="5500" dirty="0">
              <a:solidFill>
                <a:srgbClr val="379CC4"/>
              </a:solidFill>
            </a:endParaRPr>
          </a:p>
        </p:txBody>
      </p:sp>
      <p:sp>
        <p:nvSpPr>
          <p:cNvPr id="40" name="TextBox 39"/>
          <p:cNvSpPr txBox="1"/>
          <p:nvPr/>
        </p:nvSpPr>
        <p:spPr>
          <a:xfrm>
            <a:off x="14277351" y="19982491"/>
            <a:ext cx="8229600" cy="769441"/>
          </a:xfrm>
          <a:prstGeom prst="rect">
            <a:avLst/>
          </a:prstGeom>
          <a:noFill/>
        </p:spPr>
        <p:txBody>
          <a:bodyPr wrap="square" rtlCol="0">
            <a:spAutoFit/>
          </a:bodyPr>
          <a:lstStyle/>
          <a:p>
            <a:r>
              <a:rPr lang="en-US" sz="4400" b="1" dirty="0" smtClean="0">
                <a:solidFill>
                  <a:srgbClr val="379CC4"/>
                </a:solidFill>
                <a:latin typeface="Century Gothic" panose="020B0502020202020204" pitchFamily="34" charset="0"/>
              </a:rPr>
              <a:t>Conclusions</a:t>
            </a:r>
          </a:p>
        </p:txBody>
      </p:sp>
      <p:sp>
        <p:nvSpPr>
          <p:cNvPr id="46" name="TextBox 45">
            <a:extLst>
              <a:ext uri="{FF2B5EF4-FFF2-40B4-BE49-F238E27FC236}">
                <a16:creationId xmlns="" xmlns:a16="http://schemas.microsoft.com/office/drawing/2014/main" id="{1D485501-DBBC-41D0-AF79-534A0599F21F}"/>
              </a:ext>
            </a:extLst>
          </p:cNvPr>
          <p:cNvSpPr txBox="1"/>
          <p:nvPr/>
        </p:nvSpPr>
        <p:spPr>
          <a:xfrm>
            <a:off x="976502" y="5323666"/>
            <a:ext cx="12033458" cy="6740307"/>
          </a:xfrm>
          <a:prstGeom prst="rect">
            <a:avLst/>
          </a:prstGeom>
          <a:noFill/>
        </p:spPr>
        <p:txBody>
          <a:bodyPr wrap="square" rtlCol="0">
            <a:spAutoFit/>
          </a:bodyPr>
          <a:lstStyle/>
          <a:p>
            <a:pPr algn="just"/>
            <a:r>
              <a:rPr lang="en-US" sz="2400" dirty="0">
                <a:latin typeface="Garamond" panose="02020404030301010803" pitchFamily="18" charset="0"/>
              </a:rPr>
              <a:t>Riparian plant communities are vital to water quality, erosion control, biodiversity, and functionality of river ecosystems. The invasion of nonnative Russian olive (</a:t>
            </a:r>
            <a:r>
              <a:rPr lang="en-US" sz="2400" i="1" dirty="0" err="1">
                <a:latin typeface="Garamond" panose="02020404030301010803" pitchFamily="18" charset="0"/>
              </a:rPr>
              <a:t>Elaeagnus</a:t>
            </a:r>
            <a:r>
              <a:rPr lang="en-US" sz="2400" i="1" dirty="0">
                <a:latin typeface="Garamond" panose="02020404030301010803" pitchFamily="18" charset="0"/>
              </a:rPr>
              <a:t> </a:t>
            </a:r>
            <a:r>
              <a:rPr lang="en-US" sz="2400" i="1" dirty="0" err="1">
                <a:latin typeface="Garamond" panose="02020404030301010803" pitchFamily="18" charset="0"/>
              </a:rPr>
              <a:t>angustifolia</a:t>
            </a:r>
            <a:r>
              <a:rPr lang="en-US" sz="2400" dirty="0">
                <a:latin typeface="Garamond" panose="02020404030301010803" pitchFamily="18" charset="0"/>
              </a:rPr>
              <a:t> L.) poses a risk to these fragile ecosystems, as it outcompetes native riparian species such as cottonwoods (</a:t>
            </a:r>
            <a:r>
              <a:rPr lang="en-US" sz="2400" i="1" dirty="0" err="1">
                <a:latin typeface="Garamond" panose="02020404030301010803" pitchFamily="18" charset="0"/>
              </a:rPr>
              <a:t>Populus</a:t>
            </a:r>
            <a:r>
              <a:rPr lang="en-US" sz="2400" dirty="0">
                <a:latin typeface="Garamond" panose="02020404030301010803" pitchFamily="18" charset="0"/>
              </a:rPr>
              <a:t> spp.) and willows (</a:t>
            </a:r>
            <a:r>
              <a:rPr lang="en-US" sz="2400" i="1" dirty="0">
                <a:latin typeface="Garamond" panose="02020404030301010803" pitchFamily="18" charset="0"/>
              </a:rPr>
              <a:t>Salix</a:t>
            </a:r>
            <a:r>
              <a:rPr lang="en-US" sz="2400" dirty="0">
                <a:latin typeface="Garamond" panose="02020404030301010803" pitchFamily="18" charset="0"/>
              </a:rPr>
              <a:t> spp.) in semiarid environments throughout the western United States. Russian olive is well-established in the Colorado River Basin, which supplies water to 40 million people. Studies show that Russian olive alters riparian evapotranspiration rates, streamflow, and sediment regimes. Quantifying the effect of this species on the Colorado River Basin is vital for managing water quality and quantity. In this study, the team 1) mapped the distribution of Russian olive in the San Juan River (a tributary of the Colorado River) using Landsat 5 Thematic Mapper (TM</a:t>
            </a:r>
            <a:r>
              <a:rPr lang="en-US" sz="2400" dirty="0" smtClean="0">
                <a:latin typeface="Garamond" panose="02020404030301010803" pitchFamily="18" charset="0"/>
              </a:rPr>
              <a:t>),, </a:t>
            </a:r>
            <a:r>
              <a:rPr lang="en-US" sz="2400" dirty="0">
                <a:latin typeface="Garamond" panose="02020404030301010803" pitchFamily="18" charset="0"/>
              </a:rPr>
              <a:t>Landsat 8 Operational Land Imager (OLI), and Sentinel-2 </a:t>
            </a:r>
            <a:r>
              <a:rPr lang="en-US" sz="2400" dirty="0" err="1">
                <a:latin typeface="Garamond" panose="02020404030301010803" pitchFamily="18" charset="0"/>
              </a:rPr>
              <a:t>MultiSpectral</a:t>
            </a:r>
            <a:r>
              <a:rPr lang="en-US" sz="2400" dirty="0">
                <a:latin typeface="Garamond" panose="02020404030301010803" pitchFamily="18" charset="0"/>
              </a:rPr>
              <a:t> Instrument (MSI) imagery, 2) compared the accuracy of Landsat 5 and 8 presence maps to those of Sentinel-2, and 3) determined relative evapotranspiration (ET) rates for Russian olive. We identified predictor variables and utilized Software for Assisted Habitat Modeling (SAHM) to generate multiple classification algorithms, including Boosted Regression Trees (BRT), General Linear Model (GLM), Multivariate Adaptive Regression Splines (MARS), and Random Forest (RF). These algorithms were used to produce presence maps and evaluate modeling approaches. The Walton Family Foundation will use our products to assess previous restoration efforts of Russian olive and to prioritize future management plans and restoration efforts.</a:t>
            </a:r>
          </a:p>
        </p:txBody>
      </p:sp>
      <p:sp>
        <p:nvSpPr>
          <p:cNvPr id="47" name="Shape 25"/>
          <p:cNvSpPr txBox="1"/>
          <p:nvPr/>
        </p:nvSpPr>
        <p:spPr>
          <a:xfrm>
            <a:off x="14277351" y="5323666"/>
            <a:ext cx="10149840" cy="5517671"/>
          </a:xfrm>
          <a:prstGeom prst="rect">
            <a:avLst/>
          </a:prstGeom>
          <a:noFill/>
          <a:ln>
            <a:noFill/>
          </a:ln>
        </p:spPr>
        <p:txBody>
          <a:bodyPr wrap="square" lIns="91425" tIns="45700" rIns="91425" bIns="45700" anchor="t" anchorCtr="0">
            <a:noAutofit/>
          </a:bodyPr>
          <a:lstStyle/>
          <a:p>
            <a:pPr marL="457200" indent="-457200">
              <a:lnSpc>
                <a:spcPct val="90000"/>
              </a:lnSpc>
              <a:buClr>
                <a:srgbClr val="379CC4"/>
              </a:buClr>
              <a:buSzPct val="100000"/>
              <a:buFont typeface="Webdings" panose="05030102010509060703" pitchFamily="18" charset="2"/>
              <a:buChar char=""/>
            </a:pPr>
            <a:r>
              <a:rPr lang="en-US" sz="2700" b="1" dirty="0">
                <a:solidFill>
                  <a:srgbClr val="379CC4"/>
                </a:solidFill>
                <a:latin typeface="Garamond"/>
                <a:ea typeface="Garamond"/>
                <a:cs typeface="Garamond"/>
                <a:sym typeface="Garamond"/>
              </a:rPr>
              <a:t>Create</a:t>
            </a:r>
            <a:r>
              <a:rPr lang="en-US" sz="2700" b="0" u="none" dirty="0">
                <a:solidFill>
                  <a:srgbClr val="76AADA"/>
                </a:solidFill>
                <a:latin typeface="Garamond"/>
                <a:ea typeface="Garamond"/>
                <a:cs typeface="Garamond"/>
                <a:sym typeface="Garamond"/>
              </a:rPr>
              <a:t> </a:t>
            </a:r>
            <a:r>
              <a:rPr lang="en-US" sz="2700" dirty="0">
                <a:solidFill>
                  <a:schemeClr val="dk1"/>
                </a:solidFill>
                <a:latin typeface="Garamond"/>
                <a:ea typeface="Garamond"/>
                <a:cs typeface="Garamond"/>
                <a:sym typeface="Garamond"/>
              </a:rPr>
              <a:t>a digital sampling methodology to collect Russian olive presence data using high resolution </a:t>
            </a:r>
            <a:r>
              <a:rPr lang="en-US" sz="2700" dirty="0" err="1">
                <a:solidFill>
                  <a:schemeClr val="dk1"/>
                </a:solidFill>
                <a:latin typeface="Garamond"/>
                <a:ea typeface="Garamond"/>
                <a:cs typeface="Garamond"/>
                <a:sym typeface="Garamond"/>
              </a:rPr>
              <a:t>orthoimagery</a:t>
            </a:r>
            <a:r>
              <a:rPr lang="en-US" sz="2700" dirty="0">
                <a:solidFill>
                  <a:schemeClr val="dk1"/>
                </a:solidFill>
                <a:latin typeface="Garamond"/>
                <a:ea typeface="Garamond"/>
                <a:cs typeface="Garamond"/>
                <a:sym typeface="Garamond"/>
              </a:rPr>
              <a:t> (NAIP) </a:t>
            </a:r>
          </a:p>
          <a:p>
            <a:pPr marL="457200" indent="-457200">
              <a:lnSpc>
                <a:spcPct val="90000"/>
              </a:lnSpc>
              <a:buClr>
                <a:srgbClr val="379CC4"/>
              </a:buClr>
              <a:buSzPct val="100000"/>
              <a:buFont typeface="Webdings" panose="05030102010509060703" pitchFamily="18" charset="2"/>
              <a:buChar char=""/>
            </a:pPr>
            <a:endParaRPr lang="en-US" sz="1500" b="1" dirty="0">
              <a:solidFill>
                <a:schemeClr val="dk1"/>
              </a:solidFill>
              <a:latin typeface="Garamond"/>
              <a:ea typeface="Garamond"/>
              <a:cs typeface="Garamond"/>
              <a:sym typeface="Garamond"/>
            </a:endParaRPr>
          </a:p>
          <a:p>
            <a:pPr marL="457200" indent="-457200">
              <a:lnSpc>
                <a:spcPct val="90000"/>
              </a:lnSpc>
              <a:buClr>
                <a:srgbClr val="379CC4"/>
              </a:buClr>
              <a:buSzPct val="100000"/>
              <a:buFont typeface="Webdings" panose="05030102010509060703" pitchFamily="18" charset="2"/>
              <a:buChar char=""/>
            </a:pPr>
            <a:r>
              <a:rPr lang="en-US" sz="2700" b="1" dirty="0">
                <a:solidFill>
                  <a:srgbClr val="379CC4"/>
                </a:solidFill>
                <a:latin typeface="Garamond"/>
                <a:ea typeface="Garamond"/>
                <a:cs typeface="Garamond"/>
                <a:sym typeface="Garamond"/>
              </a:rPr>
              <a:t>Predict </a:t>
            </a:r>
            <a:r>
              <a:rPr lang="en-US" sz="2700" dirty="0">
                <a:solidFill>
                  <a:schemeClr val="dk1"/>
                </a:solidFill>
                <a:latin typeface="Garamond"/>
                <a:ea typeface="Garamond"/>
                <a:cs typeface="Garamond"/>
                <a:sym typeface="Garamond"/>
              </a:rPr>
              <a:t>Russian olive distribution along the Upper Colorado River Basin (UCRB) in 2006 and 2016 using Landsat 5, Landsat 8 and Sentinel-2 imagery and the U.S. Geological Survey’s Software for Assisted Habitat Modelling (SAHM) </a:t>
            </a:r>
          </a:p>
          <a:p>
            <a:pPr marL="457200" indent="-457200">
              <a:lnSpc>
                <a:spcPct val="90000"/>
              </a:lnSpc>
              <a:buClr>
                <a:srgbClr val="379CC4"/>
              </a:buClr>
              <a:buSzPct val="100000"/>
              <a:buFont typeface="Webdings" panose="05030102010509060703" pitchFamily="18" charset="2"/>
              <a:buChar char=""/>
            </a:pPr>
            <a:endParaRPr lang="en-US" sz="1500" dirty="0">
              <a:solidFill>
                <a:schemeClr val="dk1"/>
              </a:solidFill>
              <a:latin typeface="Garamond"/>
              <a:ea typeface="Garamond"/>
              <a:cs typeface="Garamond"/>
              <a:sym typeface="Garamond"/>
            </a:endParaRPr>
          </a:p>
          <a:p>
            <a:pPr marL="457200" marR="0" lvl="0" indent="-457200" algn="l" rtl="0">
              <a:lnSpc>
                <a:spcPct val="90000"/>
              </a:lnSpc>
              <a:spcBef>
                <a:spcPts val="0"/>
              </a:spcBef>
              <a:spcAft>
                <a:spcPts val="0"/>
              </a:spcAft>
              <a:buClr>
                <a:srgbClr val="379CC4"/>
              </a:buClr>
              <a:buSzPct val="100000"/>
              <a:buFont typeface="Webdings" panose="05030102010509060703" pitchFamily="18" charset="2"/>
              <a:buChar char=""/>
            </a:pPr>
            <a:r>
              <a:rPr lang="en-US" sz="2700" b="1" dirty="0">
                <a:solidFill>
                  <a:srgbClr val="379CC4"/>
                </a:solidFill>
                <a:latin typeface="Garamond"/>
                <a:ea typeface="Garamond"/>
                <a:cs typeface="Garamond"/>
                <a:sym typeface="Garamond"/>
              </a:rPr>
              <a:t>Compare </a:t>
            </a:r>
            <a:r>
              <a:rPr lang="en-US" sz="2700" dirty="0">
                <a:solidFill>
                  <a:schemeClr val="dk1"/>
                </a:solidFill>
                <a:latin typeface="Garamond"/>
                <a:ea typeface="Garamond"/>
                <a:cs typeface="Garamond"/>
                <a:sym typeface="Garamond"/>
              </a:rPr>
              <a:t>Russian olive distribution between 2006 and 2016, and between Landsat 8 and Sentinel-2 imagery</a:t>
            </a:r>
            <a:endParaRPr lang="en-US" sz="2700" b="1" dirty="0">
              <a:solidFill>
                <a:srgbClr val="379CC4"/>
              </a:solidFill>
              <a:latin typeface="Garamond"/>
              <a:ea typeface="Garamond"/>
              <a:cs typeface="Garamond"/>
              <a:sym typeface="Garamond"/>
            </a:endParaRPr>
          </a:p>
          <a:p>
            <a:pPr marL="457200" lvl="0" indent="-457200">
              <a:lnSpc>
                <a:spcPct val="90000"/>
              </a:lnSpc>
              <a:spcBef>
                <a:spcPts val="1800"/>
              </a:spcBef>
              <a:buClr>
                <a:srgbClr val="379CC4"/>
              </a:buClr>
              <a:buSzPct val="100000"/>
              <a:buFont typeface="Webdings" panose="05030102010509060703" pitchFamily="18" charset="2"/>
              <a:buChar char=""/>
            </a:pPr>
            <a:r>
              <a:rPr lang="en-US" sz="2700" b="1" dirty="0">
                <a:solidFill>
                  <a:srgbClr val="379CC4"/>
                </a:solidFill>
                <a:latin typeface="Garamond"/>
                <a:ea typeface="Garamond"/>
                <a:cs typeface="Garamond"/>
                <a:sym typeface="Garamond"/>
              </a:rPr>
              <a:t>Create </a:t>
            </a:r>
            <a:r>
              <a:rPr lang="en-US" sz="2700" dirty="0">
                <a:solidFill>
                  <a:schemeClr val="tx1"/>
                </a:solidFill>
                <a:latin typeface="Garamond"/>
                <a:ea typeface="Garamond"/>
                <a:cs typeface="Garamond"/>
                <a:sym typeface="Garamond"/>
              </a:rPr>
              <a:t>a</a:t>
            </a:r>
            <a:r>
              <a:rPr lang="en-US" sz="2700" b="1" dirty="0">
                <a:solidFill>
                  <a:srgbClr val="379CC4"/>
                </a:solidFill>
                <a:latin typeface="Garamond"/>
                <a:ea typeface="Garamond"/>
                <a:cs typeface="Garamond"/>
                <a:sym typeface="Garamond"/>
              </a:rPr>
              <a:t> </a:t>
            </a:r>
            <a:r>
              <a:rPr lang="en-US" sz="2700" dirty="0">
                <a:solidFill>
                  <a:schemeClr val="dk1"/>
                </a:solidFill>
                <a:latin typeface="Garamond"/>
                <a:ea typeface="Garamond"/>
                <a:cs typeface="Garamond"/>
                <a:sym typeface="Garamond"/>
              </a:rPr>
              <a:t>methodology and a map of predicted evapotranspiration for riparian zones in the study area </a:t>
            </a:r>
          </a:p>
          <a:p>
            <a:pPr marL="457200" marR="0" lvl="0" indent="-457200" algn="l" rtl="0">
              <a:lnSpc>
                <a:spcPct val="90000"/>
              </a:lnSpc>
              <a:spcBef>
                <a:spcPts val="1800"/>
              </a:spcBef>
              <a:buClr>
                <a:srgbClr val="379CC4"/>
              </a:buClr>
              <a:buSzPct val="100000"/>
              <a:buFont typeface="Webdings" panose="05030102010509060703" pitchFamily="18" charset="2"/>
              <a:buChar char=""/>
            </a:pPr>
            <a:r>
              <a:rPr lang="en-US" sz="2700" b="1" dirty="0">
                <a:solidFill>
                  <a:srgbClr val="379CC4"/>
                </a:solidFill>
                <a:latin typeface="Garamond"/>
                <a:ea typeface="Garamond"/>
                <a:cs typeface="Garamond"/>
                <a:sym typeface="Garamond"/>
              </a:rPr>
              <a:t>Assess</a:t>
            </a:r>
            <a:r>
              <a:rPr lang="en-US" sz="2700" dirty="0">
                <a:solidFill>
                  <a:srgbClr val="76AADA"/>
                </a:solidFill>
                <a:latin typeface="Garamond"/>
                <a:ea typeface="Garamond"/>
                <a:cs typeface="Garamond"/>
                <a:sym typeface="Garamond"/>
              </a:rPr>
              <a:t> </a:t>
            </a:r>
            <a:r>
              <a:rPr lang="en-US" sz="2700" dirty="0">
                <a:latin typeface="Garamond"/>
                <a:ea typeface="Garamond"/>
                <a:cs typeface="Garamond"/>
                <a:sym typeface="Garamond"/>
              </a:rPr>
              <a:t>how the predicted evapotranspiration in areas of high Russian olive cover compares to areas of no observed Russian olive presence</a:t>
            </a:r>
          </a:p>
        </p:txBody>
      </p:sp>
      <p:sp>
        <p:nvSpPr>
          <p:cNvPr id="48" name="Shape 45"/>
          <p:cNvSpPr txBox="1"/>
          <p:nvPr/>
        </p:nvSpPr>
        <p:spPr>
          <a:xfrm>
            <a:off x="16434501" y="33055085"/>
            <a:ext cx="2845571" cy="1272202"/>
          </a:xfrm>
          <a:prstGeom prst="rect">
            <a:avLst/>
          </a:prstGeom>
          <a:noFill/>
          <a:ln>
            <a:noFill/>
          </a:ln>
        </p:spPr>
        <p:txBody>
          <a:bodyPr wrap="square" lIns="91425" tIns="45700" rIns="91425" bIns="45700" anchor="t" anchorCtr="0">
            <a:noAutofit/>
          </a:bodyPr>
          <a:lstStyle/>
          <a:p>
            <a:pPr marL="514350" marR="0" lvl="0" indent="-514350" algn="ctr" rtl="0">
              <a:spcBef>
                <a:spcPts val="0"/>
              </a:spcBef>
              <a:spcAft>
                <a:spcPts val="0"/>
              </a:spcAft>
              <a:buClr>
                <a:schemeClr val="dk1"/>
              </a:buClr>
              <a:buSzPct val="25000"/>
              <a:buFont typeface="+mj-lt"/>
              <a:buAutoNum type="arabicPeriod"/>
            </a:pPr>
            <a:r>
              <a:rPr lang="en-US" sz="2400" dirty="0" smtClean="0">
                <a:solidFill>
                  <a:schemeClr val="dk1"/>
                </a:solidFill>
                <a:latin typeface="Garamond"/>
                <a:ea typeface="Garamond"/>
                <a:cs typeface="Garamond"/>
                <a:sym typeface="Garamond"/>
              </a:rPr>
              <a:t>Walton </a:t>
            </a:r>
            <a:r>
              <a:rPr lang="en-US" sz="2400" dirty="0">
                <a:solidFill>
                  <a:schemeClr val="dk1"/>
                </a:solidFill>
                <a:latin typeface="Garamond"/>
                <a:ea typeface="Garamond"/>
                <a:cs typeface="Garamond"/>
                <a:sym typeface="Garamond"/>
              </a:rPr>
              <a:t>Family Foundation </a:t>
            </a:r>
          </a:p>
        </p:txBody>
      </p:sp>
      <p:pic>
        <p:nvPicPr>
          <p:cNvPr id="49" name="Picture 48" descr="http://upload.wikimedia.org/wikipedia/commons/thumb/1/1c/USGS_logo_green.svg/500px-USGS_logo_green.svg.png"/>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62915" y="33055085"/>
            <a:ext cx="2032951" cy="71304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 xmlns:a16="http://schemas.microsoft.com/office/drawing/2014/main" id="{3BA5582D-E8DB-4370-B20F-F362BD730B38}"/>
              </a:ext>
            </a:extLst>
          </p:cNvPr>
          <p:cNvSpPr txBox="1"/>
          <p:nvPr/>
        </p:nvSpPr>
        <p:spPr>
          <a:xfrm>
            <a:off x="19494048" y="33055085"/>
            <a:ext cx="2197889" cy="1200329"/>
          </a:xfrm>
          <a:prstGeom prst="rect">
            <a:avLst/>
          </a:prstGeom>
          <a:noFill/>
        </p:spPr>
        <p:txBody>
          <a:bodyPr wrap="square" rtlCol="0">
            <a:spAutoFit/>
          </a:bodyPr>
          <a:lstStyle/>
          <a:p>
            <a:pPr algn="ctr"/>
            <a:r>
              <a:rPr lang="en-US" sz="2400" dirty="0">
                <a:latin typeface="Garamond" panose="02020404030301010803" pitchFamily="18" charset="0"/>
              </a:rPr>
              <a:t>USGS </a:t>
            </a:r>
          </a:p>
          <a:p>
            <a:pPr algn="ctr"/>
            <a:r>
              <a:rPr lang="en-US" sz="2400" dirty="0">
                <a:latin typeface="Garamond" panose="02020404030301010803" pitchFamily="18" charset="0"/>
              </a:rPr>
              <a:t>Fort Collins Science Center</a:t>
            </a:r>
          </a:p>
        </p:txBody>
      </p:sp>
      <p:sp>
        <p:nvSpPr>
          <p:cNvPr id="51" name="TextBox 50"/>
          <p:cNvSpPr txBox="1"/>
          <p:nvPr/>
        </p:nvSpPr>
        <p:spPr>
          <a:xfrm>
            <a:off x="21749172" y="33055085"/>
            <a:ext cx="2692837" cy="1200329"/>
          </a:xfrm>
          <a:prstGeom prst="rect">
            <a:avLst/>
          </a:prstGeom>
          <a:noFill/>
        </p:spPr>
        <p:txBody>
          <a:bodyPr wrap="square" rtlCol="0">
            <a:spAutoFit/>
          </a:bodyPr>
          <a:lstStyle/>
          <a:p>
            <a:pPr algn="ctr"/>
            <a:r>
              <a:rPr lang="en-US" sz="2400" dirty="0">
                <a:latin typeface="Garamond" panose="02020404030301010803" pitchFamily="18" charset="0"/>
              </a:rPr>
              <a:t>USGS </a:t>
            </a:r>
          </a:p>
          <a:p>
            <a:pPr algn="ctr"/>
            <a:r>
              <a:rPr lang="en-US" sz="2400" dirty="0">
                <a:latin typeface="Garamond" panose="02020404030301010803" pitchFamily="18" charset="0"/>
              </a:rPr>
              <a:t>North Central Climate Center</a:t>
            </a:r>
          </a:p>
        </p:txBody>
      </p:sp>
      <p:sp>
        <p:nvSpPr>
          <p:cNvPr id="52" name="Shape 28"/>
          <p:cNvSpPr txBox="1"/>
          <p:nvPr/>
        </p:nvSpPr>
        <p:spPr>
          <a:xfrm>
            <a:off x="14277351" y="28328294"/>
            <a:ext cx="10149840" cy="2513035"/>
          </a:xfrm>
          <a:prstGeom prst="rect">
            <a:avLst/>
          </a:prstGeom>
          <a:noFill/>
          <a:ln>
            <a:noFill/>
          </a:ln>
        </p:spPr>
        <p:txBody>
          <a:bodyPr wrap="square" lIns="91425" tIns="45700" rIns="91425" bIns="45700" anchor="t" anchorCtr="0">
            <a:noAutofit/>
          </a:bodyPr>
          <a:lstStyle/>
          <a:p>
            <a:pPr lvl="0" rtl="0">
              <a:lnSpc>
                <a:spcPct val="115000"/>
              </a:lnSpc>
              <a:spcBef>
                <a:spcPts val="0"/>
              </a:spcBef>
              <a:buClr>
                <a:schemeClr val="dk1"/>
              </a:buClr>
              <a:buSzPct val="61111"/>
              <a:buFont typeface="Arial"/>
              <a:buNone/>
            </a:pPr>
            <a:r>
              <a:rPr lang="en-US" sz="2400" dirty="0">
                <a:solidFill>
                  <a:schemeClr val="dk1"/>
                </a:solidFill>
                <a:latin typeface="Garamond" panose="02020404030301010803" pitchFamily="18" charset="0"/>
              </a:rPr>
              <a:t>Amanda West (Natural Resource Ecology Laboratory, Colorado State University)</a:t>
            </a:r>
          </a:p>
          <a:p>
            <a:pPr lvl="0" rtl="0">
              <a:lnSpc>
                <a:spcPct val="115000"/>
              </a:lnSpc>
              <a:spcBef>
                <a:spcPts val="0"/>
              </a:spcBef>
              <a:buClr>
                <a:schemeClr val="dk1"/>
              </a:buClr>
              <a:buSzPct val="61111"/>
              <a:buFont typeface="Arial"/>
              <a:buNone/>
            </a:pPr>
            <a:r>
              <a:rPr lang="en-US" sz="2400" dirty="0">
                <a:solidFill>
                  <a:schemeClr val="dk1"/>
                </a:solidFill>
                <a:latin typeface="Garamond" panose="02020404030301010803" pitchFamily="18" charset="0"/>
              </a:rPr>
              <a:t>Anthony Vorster (Natural Resource Ecology Laboratory, Colorado State University)</a:t>
            </a:r>
          </a:p>
          <a:p>
            <a:pPr lvl="0" rtl="0">
              <a:lnSpc>
                <a:spcPct val="115000"/>
              </a:lnSpc>
              <a:spcBef>
                <a:spcPts val="0"/>
              </a:spcBef>
              <a:buClr>
                <a:schemeClr val="dk1"/>
              </a:buClr>
              <a:buSzPct val="61111"/>
              <a:buFont typeface="Arial"/>
              <a:buNone/>
            </a:pPr>
            <a:r>
              <a:rPr lang="en-US" sz="2400" dirty="0">
                <a:solidFill>
                  <a:schemeClr val="dk1"/>
                </a:solidFill>
                <a:latin typeface="Garamond" panose="02020404030301010803" pitchFamily="18" charset="0"/>
              </a:rPr>
              <a:t>Dr. Paul Evangelista (Natural Resource Ecology Laboratory, Colorado State University)</a:t>
            </a:r>
          </a:p>
          <a:p>
            <a:pPr lvl="0" rtl="0">
              <a:lnSpc>
                <a:spcPct val="115000"/>
              </a:lnSpc>
              <a:spcBef>
                <a:spcPts val="0"/>
              </a:spcBef>
              <a:buClr>
                <a:schemeClr val="dk1"/>
              </a:buClr>
              <a:buSzPct val="61111"/>
              <a:buFont typeface="Arial"/>
              <a:buNone/>
            </a:pPr>
            <a:r>
              <a:rPr lang="en-US" sz="2400" dirty="0">
                <a:solidFill>
                  <a:schemeClr val="dk1"/>
                </a:solidFill>
                <a:latin typeface="Garamond" panose="02020404030301010803" pitchFamily="18" charset="0"/>
              </a:rPr>
              <a:t>Timothy Mayer (SSAI, NASA DEVELOP)</a:t>
            </a:r>
          </a:p>
          <a:p>
            <a:pPr lvl="0" rtl="0">
              <a:lnSpc>
                <a:spcPct val="115000"/>
              </a:lnSpc>
              <a:spcBef>
                <a:spcPts val="0"/>
              </a:spcBef>
              <a:buClr>
                <a:schemeClr val="dk1"/>
              </a:buClr>
              <a:buSzPct val="61111"/>
              <a:buFont typeface="Arial"/>
              <a:buNone/>
            </a:pPr>
            <a:r>
              <a:rPr lang="en-US" sz="2400" dirty="0">
                <a:solidFill>
                  <a:schemeClr val="dk1"/>
                </a:solidFill>
                <a:latin typeface="Garamond" panose="02020404030301010803" pitchFamily="18" charset="0"/>
              </a:rPr>
              <a:t>Gabriel </a:t>
            </a:r>
            <a:r>
              <a:rPr lang="en-US" sz="2400" dirty="0" err="1">
                <a:solidFill>
                  <a:schemeClr val="dk1"/>
                </a:solidFill>
                <a:latin typeface="Garamond" panose="02020404030301010803" pitchFamily="18" charset="0"/>
              </a:rPr>
              <a:t>Senay</a:t>
            </a:r>
            <a:r>
              <a:rPr lang="en-US" sz="2400" dirty="0">
                <a:solidFill>
                  <a:schemeClr val="dk1"/>
                </a:solidFill>
                <a:latin typeface="Garamond" panose="02020404030301010803" pitchFamily="18" charset="0"/>
              </a:rPr>
              <a:t> (USGS, North Central Climate Science Center)</a:t>
            </a:r>
          </a:p>
          <a:p>
            <a:pPr lvl="0" rtl="0">
              <a:lnSpc>
                <a:spcPct val="115000"/>
              </a:lnSpc>
              <a:spcBef>
                <a:spcPts val="0"/>
              </a:spcBef>
              <a:buClr>
                <a:schemeClr val="dk1"/>
              </a:buClr>
              <a:buSzPct val="61111"/>
              <a:buFont typeface="Arial"/>
              <a:buNone/>
            </a:pPr>
            <a:r>
              <a:rPr lang="en-US" sz="2400" dirty="0">
                <a:solidFill>
                  <a:schemeClr val="dk1"/>
                </a:solidFill>
                <a:latin typeface="Garamond" panose="02020404030301010803" pitchFamily="18" charset="0"/>
              </a:rPr>
              <a:t>Catherine </a:t>
            </a:r>
            <a:r>
              <a:rPr lang="en-US" sz="2400" dirty="0" err="1">
                <a:solidFill>
                  <a:schemeClr val="dk1"/>
                </a:solidFill>
                <a:latin typeface="Garamond" panose="02020404030301010803" pitchFamily="18" charset="0"/>
              </a:rPr>
              <a:t>Jarnevich</a:t>
            </a:r>
            <a:r>
              <a:rPr lang="en-US" sz="2400" dirty="0">
                <a:solidFill>
                  <a:schemeClr val="dk1"/>
                </a:solidFill>
                <a:latin typeface="Garamond" panose="02020404030301010803" pitchFamily="18" charset="0"/>
              </a:rPr>
              <a:t> (USGS, Fort Collins Science Center)</a:t>
            </a:r>
          </a:p>
          <a:p>
            <a:pPr lvl="0">
              <a:lnSpc>
                <a:spcPct val="115000"/>
              </a:lnSpc>
              <a:buClr>
                <a:schemeClr val="dk1"/>
              </a:buClr>
              <a:buSzPct val="61111"/>
            </a:pPr>
            <a:r>
              <a:rPr lang="en-US" sz="2400" dirty="0">
                <a:solidFill>
                  <a:schemeClr val="dk1"/>
                </a:solidFill>
                <a:latin typeface="Garamond" panose="02020404030301010803" pitchFamily="18" charset="0"/>
              </a:rPr>
              <a:t>This material contains modified Copernicus Sentinel data (2017), processed by ESA</a:t>
            </a:r>
          </a:p>
          <a:p>
            <a:pPr lvl="0" rtl="0">
              <a:lnSpc>
                <a:spcPct val="115000"/>
              </a:lnSpc>
              <a:spcBef>
                <a:spcPts val="0"/>
              </a:spcBef>
              <a:buClr>
                <a:schemeClr val="dk1"/>
              </a:buClr>
              <a:buSzPct val="61111"/>
              <a:buFont typeface="Arial"/>
              <a:buNone/>
            </a:pPr>
            <a:endParaRPr lang="en-US" sz="2400" dirty="0">
              <a:solidFill>
                <a:schemeClr val="dk1"/>
              </a:solidFill>
              <a:latin typeface="Garamond" panose="02020404030301010803" pitchFamily="18" charset="0"/>
            </a:endParaRPr>
          </a:p>
          <a:p>
            <a:pPr marL="0" marR="0" lvl="0" indent="0" algn="l" rtl="0">
              <a:lnSpc>
                <a:spcPct val="90000"/>
              </a:lnSpc>
              <a:spcBef>
                <a:spcPts val="1800"/>
              </a:spcBef>
              <a:buClr>
                <a:schemeClr val="dk1"/>
              </a:buClr>
              <a:buFont typeface="Arial"/>
              <a:buNone/>
            </a:pPr>
            <a:endParaRPr sz="2700" b="0" u="none" dirty="0">
              <a:solidFill>
                <a:schemeClr val="dk1"/>
              </a:solidFill>
              <a:latin typeface="Garamond"/>
              <a:ea typeface="Garamond"/>
              <a:cs typeface="Garamond"/>
              <a:sym typeface="Garamond"/>
            </a:endParaRPr>
          </a:p>
        </p:txBody>
      </p:sp>
      <p:sp>
        <p:nvSpPr>
          <p:cNvPr id="53" name="TextBox 52"/>
          <p:cNvSpPr txBox="1"/>
          <p:nvPr/>
        </p:nvSpPr>
        <p:spPr>
          <a:xfrm>
            <a:off x="14277351" y="20858982"/>
            <a:ext cx="10149840" cy="6740307"/>
          </a:xfrm>
          <a:prstGeom prst="rect">
            <a:avLst/>
          </a:prstGeom>
          <a:noFill/>
        </p:spPr>
        <p:txBody>
          <a:bodyPr wrap="square" rtlCol="0">
            <a:spAutoFit/>
          </a:bodyPr>
          <a:lstStyle/>
          <a:p>
            <a:pPr marL="342900" lvl="0" indent="-342900">
              <a:buClr>
                <a:srgbClr val="379CC4"/>
              </a:buClr>
              <a:buFont typeface="Wingdings 3" panose="05040102010807070707" pitchFamily="18" charset="2"/>
              <a:buChar char="}"/>
            </a:pPr>
            <a:r>
              <a:rPr lang="en-US" sz="2700" dirty="0">
                <a:latin typeface="Garamond" panose="02020404030301010803" pitchFamily="18" charset="0"/>
                <a:ea typeface="Calibri" panose="020F0502020204030204" pitchFamily="34" charset="0"/>
                <a:cs typeface="Times New Roman" panose="02020603050405020304" pitchFamily="18" charset="0"/>
              </a:rPr>
              <a:t>Models </a:t>
            </a:r>
            <a:r>
              <a:rPr lang="en-US" sz="2700" dirty="0" err="1" smtClean="0">
                <a:latin typeface="Garamond" panose="02020404030301010803" pitchFamily="18" charset="0"/>
                <a:ea typeface="Calibri" panose="020F0502020204030204" pitchFamily="34" charset="0"/>
                <a:cs typeface="Times New Roman" panose="02020603050405020304" pitchFamily="18" charset="0"/>
              </a:rPr>
              <a:t>weere</a:t>
            </a:r>
            <a:r>
              <a:rPr lang="en-US" sz="2700" dirty="0" smtClean="0">
                <a:latin typeface="Garamond" panose="02020404030301010803" pitchFamily="18" charset="0"/>
                <a:ea typeface="Calibri" panose="020F0502020204030204" pitchFamily="34" charset="0"/>
                <a:cs typeface="Times New Roman" panose="02020603050405020304" pitchFamily="18" charset="0"/>
              </a:rPr>
              <a:t> </a:t>
            </a:r>
            <a:r>
              <a:rPr lang="en-US" sz="2700" dirty="0">
                <a:latin typeface="Garamond" panose="02020404030301010803" pitchFamily="18" charset="0"/>
                <a:ea typeface="Calibri" panose="020F0502020204030204" pitchFamily="34" charset="0"/>
                <a:cs typeface="Times New Roman" panose="02020603050405020304" pitchFamily="18" charset="0"/>
              </a:rPr>
              <a:t>fit using datasets generated from digitally sampled NAIP imagery and previously sampled field data points in order to compare models produced with each sampling method.</a:t>
            </a:r>
          </a:p>
          <a:p>
            <a:pPr marL="342900" lvl="0" indent="-342900">
              <a:buClr>
                <a:srgbClr val="379CC4"/>
              </a:buClr>
              <a:buFont typeface="Wingdings 3" panose="05040102010807070707" pitchFamily="18" charset="2"/>
              <a:buChar char="}"/>
            </a:pPr>
            <a:r>
              <a:rPr lang="en-US" sz="2700" dirty="0">
                <a:latin typeface="Garamond" panose="02020404030301010803" pitchFamily="18" charset="0"/>
              </a:rPr>
              <a:t>Russian olive is well-suited for mapping with remotely sensed imagery due to its unique spectral signature.</a:t>
            </a:r>
            <a:endParaRPr lang="en-US" sz="2700" dirty="0">
              <a:latin typeface="Garamond" panose="02020404030301010803" pitchFamily="18" charset="0"/>
              <a:ea typeface="Calibri" panose="020F0502020204030204" pitchFamily="34" charset="0"/>
              <a:cs typeface="Times New Roman" panose="02020603050405020304" pitchFamily="18" charset="0"/>
            </a:endParaRPr>
          </a:p>
          <a:p>
            <a:pPr marL="342900" indent="-342900">
              <a:buClr>
                <a:srgbClr val="379CC4"/>
              </a:buClr>
              <a:buFont typeface="Wingdings 3" panose="05040102010807070707" pitchFamily="18" charset="2"/>
              <a:buChar char="}"/>
            </a:pPr>
            <a:r>
              <a:rPr lang="en-US" sz="2700" dirty="0">
                <a:latin typeface="Garamond" panose="02020404030301010803" pitchFamily="18" charset="0"/>
              </a:rPr>
              <a:t>Models fit with digital points had higher performance metrics than did models fit with field points, but field data is imperative for validation.</a:t>
            </a:r>
          </a:p>
          <a:p>
            <a:pPr marL="342900" indent="-342900">
              <a:buClr>
                <a:srgbClr val="379CC4"/>
              </a:buClr>
              <a:buFont typeface="Wingdings 3" panose="05040102010807070707" pitchFamily="18" charset="2"/>
              <a:buChar char="}"/>
            </a:pPr>
            <a:r>
              <a:rPr lang="en-US" sz="2700" dirty="0">
                <a:latin typeface="Garamond" panose="02020404030301010803" pitchFamily="18" charset="0"/>
              </a:rPr>
              <a:t>Evapotranspiration rates were higher in areas mapped as Russian olive presence than areas mapped as Russian olive absence within the VBET delineation.</a:t>
            </a:r>
          </a:p>
          <a:p>
            <a:pPr marL="342900" indent="-342900">
              <a:buClr>
                <a:srgbClr val="379CC4"/>
              </a:buClr>
              <a:buFont typeface="Wingdings 3" panose="05040102010807070707" pitchFamily="18" charset="2"/>
              <a:buChar char="}"/>
            </a:pPr>
            <a:r>
              <a:rPr lang="en-US" sz="2700" dirty="0">
                <a:latin typeface="Garamond" panose="02020404030301010803" pitchFamily="18" charset="0"/>
              </a:rPr>
              <a:t>Our evapotranspiration methodology can be applied to other invasive species and across time series.</a:t>
            </a:r>
          </a:p>
          <a:p>
            <a:pPr marL="342900" indent="-342900">
              <a:buClr>
                <a:srgbClr val="379CC4"/>
              </a:buClr>
              <a:buFont typeface="Wingdings 3" panose="05040102010807070707" pitchFamily="18" charset="2"/>
              <a:buChar char="}"/>
            </a:pPr>
            <a:r>
              <a:rPr lang="en-US" sz="2700" dirty="0">
                <a:latin typeface="Garamond" panose="02020404030301010803" pitchFamily="18" charset="0"/>
              </a:rPr>
              <a:t>Our presence maps can aid land managers in restoration and monitoring efforts. </a:t>
            </a:r>
          </a:p>
          <a:p>
            <a:pPr marL="342900" indent="-342900">
              <a:buClr>
                <a:srgbClr val="379CC4"/>
              </a:buClr>
              <a:buFont typeface="Wingdings 3" panose="05040102010807070707" pitchFamily="18" charset="2"/>
              <a:buChar char="}"/>
            </a:pPr>
            <a:r>
              <a:rPr lang="en-US" sz="2700" dirty="0">
                <a:latin typeface="Garamond" panose="02020404030301010803" pitchFamily="18" charset="0"/>
              </a:rPr>
              <a:t>ET calculations can inform restoration decision making and prioritization.	</a:t>
            </a:r>
          </a:p>
        </p:txBody>
      </p:sp>
      <p:sp>
        <p:nvSpPr>
          <p:cNvPr id="54" name="Shape 33"/>
          <p:cNvSpPr txBox="1"/>
          <p:nvPr/>
        </p:nvSpPr>
        <p:spPr>
          <a:xfrm>
            <a:off x="20263265" y="11064697"/>
            <a:ext cx="5303520" cy="7695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b="1" dirty="0">
                <a:solidFill>
                  <a:srgbClr val="379CC4"/>
                </a:solidFill>
                <a:latin typeface="Century Gothic"/>
                <a:ea typeface="Century Gothic"/>
                <a:cs typeface="Century Gothic"/>
                <a:sym typeface="Century Gothic"/>
              </a:rPr>
              <a:t>Earth </a:t>
            </a:r>
          </a:p>
          <a:p>
            <a:pPr marL="0" marR="0" lvl="0" indent="0" algn="l" rtl="0">
              <a:spcBef>
                <a:spcPts val="0"/>
              </a:spcBef>
              <a:buSzPct val="25000"/>
              <a:buNone/>
            </a:pPr>
            <a:r>
              <a:rPr lang="en-US" sz="4400" b="1" dirty="0">
                <a:solidFill>
                  <a:srgbClr val="379CC4"/>
                </a:solidFill>
                <a:latin typeface="Century Gothic"/>
                <a:ea typeface="Century Gothic"/>
                <a:cs typeface="Century Gothic"/>
                <a:sym typeface="Century Gothic"/>
              </a:rPr>
              <a:t>Observations</a:t>
            </a:r>
          </a:p>
        </p:txBody>
      </p:sp>
      <p:pic>
        <p:nvPicPr>
          <p:cNvPr id="55" name="Shape 56"/>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0926494" y="18479652"/>
            <a:ext cx="2167120" cy="1771201"/>
          </a:xfrm>
          <a:prstGeom prst="rect">
            <a:avLst/>
          </a:prstGeom>
          <a:noFill/>
          <a:ln>
            <a:noFill/>
          </a:ln>
        </p:spPr>
      </p:pic>
      <p:pic>
        <p:nvPicPr>
          <p:cNvPr id="56" name="Shape 57"/>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21221136" y="15609848"/>
            <a:ext cx="1833374" cy="1771277"/>
          </a:xfrm>
          <a:prstGeom prst="rect">
            <a:avLst/>
          </a:prstGeom>
          <a:noFill/>
          <a:ln>
            <a:noFill/>
          </a:ln>
        </p:spPr>
      </p:pic>
      <p:pic>
        <p:nvPicPr>
          <p:cNvPr id="57" name="Shape 63"/>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21330117" y="13385302"/>
            <a:ext cx="1888050" cy="1504408"/>
          </a:xfrm>
          <a:prstGeom prst="rect">
            <a:avLst/>
          </a:prstGeom>
          <a:noFill/>
          <a:ln>
            <a:noFill/>
          </a:ln>
        </p:spPr>
      </p:pic>
      <p:sp>
        <p:nvSpPr>
          <p:cNvPr id="58" name="Shape 64"/>
          <p:cNvSpPr txBox="1"/>
          <p:nvPr/>
        </p:nvSpPr>
        <p:spPr>
          <a:xfrm>
            <a:off x="20852954" y="15194504"/>
            <a:ext cx="2314200" cy="5055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dirty="0">
                <a:solidFill>
                  <a:schemeClr val="dk1"/>
                </a:solidFill>
                <a:latin typeface="Garamond"/>
                <a:ea typeface="Garamond"/>
                <a:cs typeface="Garamond"/>
                <a:sym typeface="Garamond"/>
              </a:rPr>
              <a:t>Landsat 5 TM</a:t>
            </a:r>
          </a:p>
          <a:p>
            <a:pPr marL="0" marR="0" lvl="0" indent="0" algn="l" rtl="0">
              <a:lnSpc>
                <a:spcPct val="90000"/>
              </a:lnSpc>
              <a:spcBef>
                <a:spcPts val="0"/>
              </a:spcBef>
              <a:spcAft>
                <a:spcPts val="0"/>
              </a:spcAft>
              <a:buClr>
                <a:schemeClr val="dk1"/>
              </a:buClr>
              <a:buFont typeface="Arial"/>
              <a:buNone/>
            </a:pPr>
            <a:endParaRPr dirty="0"/>
          </a:p>
        </p:txBody>
      </p:sp>
      <p:sp>
        <p:nvSpPr>
          <p:cNvPr id="59" name="Shape 65"/>
          <p:cNvSpPr txBox="1"/>
          <p:nvPr/>
        </p:nvSpPr>
        <p:spPr>
          <a:xfrm>
            <a:off x="20803344" y="12830807"/>
            <a:ext cx="2314200" cy="5055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dirty="0">
                <a:solidFill>
                  <a:schemeClr val="dk1"/>
                </a:solidFill>
                <a:latin typeface="Garamond"/>
                <a:ea typeface="Garamond"/>
                <a:cs typeface="Garamond"/>
                <a:sym typeface="Garamond"/>
              </a:rPr>
              <a:t>Sentinel-2 MSI</a:t>
            </a:r>
          </a:p>
          <a:p>
            <a:pPr marL="0" marR="0" lvl="0" indent="0" algn="l" rtl="0">
              <a:lnSpc>
                <a:spcPct val="90000"/>
              </a:lnSpc>
              <a:spcBef>
                <a:spcPts val="0"/>
              </a:spcBef>
              <a:spcAft>
                <a:spcPts val="0"/>
              </a:spcAft>
              <a:buClr>
                <a:schemeClr val="dk1"/>
              </a:buClr>
              <a:buFont typeface="Arial"/>
              <a:buNone/>
            </a:pPr>
            <a:endParaRPr dirty="0"/>
          </a:p>
        </p:txBody>
      </p:sp>
      <p:sp>
        <p:nvSpPr>
          <p:cNvPr id="60" name="Shape 66"/>
          <p:cNvSpPr txBox="1"/>
          <p:nvPr/>
        </p:nvSpPr>
        <p:spPr>
          <a:xfrm>
            <a:off x="20826506" y="17961528"/>
            <a:ext cx="2314200" cy="5055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dirty="0">
                <a:solidFill>
                  <a:schemeClr val="dk1"/>
                </a:solidFill>
                <a:latin typeface="Garamond"/>
                <a:ea typeface="Garamond"/>
                <a:cs typeface="Garamond"/>
                <a:sym typeface="Garamond"/>
              </a:rPr>
              <a:t>Landsat 8 OLI</a:t>
            </a:r>
          </a:p>
          <a:p>
            <a:pPr marL="0" marR="0" lvl="0" indent="0" algn="l" rtl="0">
              <a:lnSpc>
                <a:spcPct val="90000"/>
              </a:lnSpc>
              <a:spcBef>
                <a:spcPts val="0"/>
              </a:spcBef>
              <a:spcAft>
                <a:spcPts val="0"/>
              </a:spcAft>
              <a:buClr>
                <a:schemeClr val="dk1"/>
              </a:buClr>
              <a:buFont typeface="Arial"/>
              <a:buNone/>
            </a:pPr>
            <a:endParaRPr dirty="0"/>
          </a:p>
        </p:txBody>
      </p:sp>
      <p:pic>
        <p:nvPicPr>
          <p:cNvPr id="61" name="Picture 6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4386994" y="11981566"/>
            <a:ext cx="5124932" cy="7724798"/>
          </a:xfrm>
          <a:prstGeom prst="rect">
            <a:avLst/>
          </a:prstGeom>
        </p:spPr>
      </p:pic>
      <p:grpSp>
        <p:nvGrpSpPr>
          <p:cNvPr id="62" name="Group 61"/>
          <p:cNvGrpSpPr/>
          <p:nvPr/>
        </p:nvGrpSpPr>
        <p:grpSpPr>
          <a:xfrm>
            <a:off x="17091531" y="12010727"/>
            <a:ext cx="2420664" cy="1509631"/>
            <a:chOff x="4806273" y="1448175"/>
            <a:chExt cx="2239087" cy="1151298"/>
          </a:xfrm>
        </p:grpSpPr>
        <p:sp>
          <p:nvSpPr>
            <p:cNvPr id="63" name="AutoShape 3"/>
            <p:cNvSpPr>
              <a:spLocks noChangeAspect="1" noChangeArrowheads="1" noTextEdit="1"/>
            </p:cNvSpPr>
            <p:nvPr/>
          </p:nvSpPr>
          <p:spPr bwMode="auto">
            <a:xfrm>
              <a:off x="4806273" y="1448175"/>
              <a:ext cx="2239087" cy="1151298"/>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300">
                <a:latin typeface="Garamond" panose="02020404030301010803" pitchFamily="18" charset="0"/>
              </a:endParaRPr>
            </a:p>
          </p:txBody>
        </p:sp>
        <p:sp>
          <p:nvSpPr>
            <p:cNvPr id="64" name="Line 6"/>
            <p:cNvSpPr>
              <a:spLocks noChangeShapeType="1"/>
            </p:cNvSpPr>
            <p:nvPr/>
          </p:nvSpPr>
          <p:spPr bwMode="auto">
            <a:xfrm>
              <a:off x="4827588" y="1605714"/>
              <a:ext cx="381000" cy="0"/>
            </a:xfrm>
            <a:prstGeom prst="line">
              <a:avLst/>
            </a:prstGeom>
            <a:noFill/>
            <a:ln w="52388" cap="flat">
              <a:solidFill>
                <a:srgbClr val="0A93F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7"/>
            <p:cNvSpPr>
              <a:spLocks noChangeArrowheads="1"/>
            </p:cNvSpPr>
            <p:nvPr/>
          </p:nvSpPr>
          <p:spPr bwMode="auto">
            <a:xfrm>
              <a:off x="5276850" y="1532689"/>
              <a:ext cx="728036" cy="15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Garamond" panose="02020404030301010803" pitchFamily="18" charset="0"/>
                </a:rPr>
                <a:t>Major rivers</a:t>
              </a:r>
              <a:endParaRPr kumimoji="0" lang="en-US" altLang="en-US" sz="1300" b="0" i="0" u="none" strike="noStrike" cap="none" normalizeH="0" baseline="0" dirty="0">
                <a:ln>
                  <a:noFill/>
                </a:ln>
                <a:solidFill>
                  <a:schemeClr val="tx1"/>
                </a:solidFill>
                <a:effectLst/>
                <a:latin typeface="Garamond" panose="02020404030301010803" pitchFamily="18" charset="0"/>
              </a:endParaRPr>
            </a:p>
          </p:txBody>
        </p:sp>
        <p:sp>
          <p:nvSpPr>
            <p:cNvPr id="66" name="Rectangle 8"/>
            <p:cNvSpPr>
              <a:spLocks noChangeArrowheads="1"/>
            </p:cNvSpPr>
            <p:nvPr/>
          </p:nvSpPr>
          <p:spPr bwMode="auto">
            <a:xfrm>
              <a:off x="4827588" y="1754188"/>
              <a:ext cx="381000" cy="193675"/>
            </a:xfrm>
            <a:prstGeom prst="rect">
              <a:avLst/>
            </a:prstGeom>
            <a:noFill/>
            <a:ln w="52388">
              <a:solidFill>
                <a:srgbClr val="C5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p:cNvSpPr>
              <a:spLocks noChangeArrowheads="1"/>
            </p:cNvSpPr>
            <p:nvPr/>
          </p:nvSpPr>
          <p:spPr bwMode="auto">
            <a:xfrm>
              <a:off x="5276850" y="1778001"/>
              <a:ext cx="1706657" cy="15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Garamond" panose="02020404030301010803" pitchFamily="18" charset="0"/>
                </a:rPr>
                <a:t>Upper Colorado River Basin</a:t>
              </a:r>
              <a:endParaRPr kumimoji="0" lang="en-US" altLang="en-US" sz="1300" b="0" i="0" u="none" strike="noStrike" cap="none" normalizeH="0" baseline="0" dirty="0">
                <a:ln>
                  <a:noFill/>
                </a:ln>
                <a:solidFill>
                  <a:schemeClr val="tx1"/>
                </a:solidFill>
                <a:effectLst/>
                <a:latin typeface="Garamond" panose="02020404030301010803" pitchFamily="18" charset="0"/>
              </a:endParaRPr>
            </a:p>
          </p:txBody>
        </p:sp>
        <p:grpSp>
          <p:nvGrpSpPr>
            <p:cNvPr id="68" name="Group 67"/>
            <p:cNvGrpSpPr/>
            <p:nvPr/>
          </p:nvGrpSpPr>
          <p:grpSpPr>
            <a:xfrm>
              <a:off x="4860840" y="2032752"/>
              <a:ext cx="322782" cy="208804"/>
              <a:chOff x="4827588" y="2016126"/>
              <a:chExt cx="322782" cy="208804"/>
            </a:xfrm>
          </p:grpSpPr>
          <p:sp>
            <p:nvSpPr>
              <p:cNvPr id="74" name="Rectangle 10"/>
              <p:cNvSpPr>
                <a:spLocks noChangeArrowheads="1"/>
              </p:cNvSpPr>
              <p:nvPr/>
            </p:nvSpPr>
            <p:spPr bwMode="auto">
              <a:xfrm>
                <a:off x="4827588" y="2016126"/>
                <a:ext cx="322782" cy="208804"/>
              </a:xfrm>
              <a:prstGeom prst="rect">
                <a:avLst/>
              </a:prstGeom>
              <a:solidFill>
                <a:srgbClr val="E9FF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11"/>
              <p:cNvSpPr>
                <a:spLocks noChangeArrowheads="1"/>
              </p:cNvSpPr>
              <p:nvPr/>
            </p:nvSpPr>
            <p:spPr bwMode="auto">
              <a:xfrm>
                <a:off x="4827588" y="2016126"/>
                <a:ext cx="322782" cy="208804"/>
              </a:xfrm>
              <a:prstGeom prst="rect">
                <a:avLst/>
              </a:prstGeom>
              <a:noFill/>
              <a:ln w="4763">
                <a:solidFill>
                  <a:srgbClr val="55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9" name="Rectangle 12"/>
            <p:cNvSpPr>
              <a:spLocks noChangeArrowheads="1"/>
            </p:cNvSpPr>
            <p:nvPr/>
          </p:nvSpPr>
          <p:spPr bwMode="auto">
            <a:xfrm>
              <a:off x="5267441" y="2316832"/>
              <a:ext cx="1310760" cy="15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Garamond" panose="02020404030301010803" pitchFamily="18" charset="0"/>
                </a:rPr>
                <a:t>Sentinel-2 Tile 12SYF</a:t>
              </a:r>
              <a:endParaRPr kumimoji="0" lang="en-US" altLang="en-US" sz="1300" b="0" i="0" u="none" strike="noStrike" cap="none" normalizeH="0" baseline="0" dirty="0">
                <a:ln>
                  <a:noFill/>
                </a:ln>
                <a:solidFill>
                  <a:schemeClr val="tx1"/>
                </a:solidFill>
                <a:effectLst/>
                <a:latin typeface="Garamond" panose="02020404030301010803" pitchFamily="18" charset="0"/>
              </a:endParaRPr>
            </a:p>
          </p:txBody>
        </p:sp>
        <p:grpSp>
          <p:nvGrpSpPr>
            <p:cNvPr id="70" name="Group 69"/>
            <p:cNvGrpSpPr/>
            <p:nvPr/>
          </p:nvGrpSpPr>
          <p:grpSpPr>
            <a:xfrm>
              <a:off x="4885806" y="2287719"/>
              <a:ext cx="264564" cy="246809"/>
              <a:chOff x="4822825" y="2555501"/>
              <a:chExt cx="264564" cy="246809"/>
            </a:xfrm>
          </p:grpSpPr>
          <p:sp>
            <p:nvSpPr>
              <p:cNvPr id="72" name="Rectangle 13"/>
              <p:cNvSpPr>
                <a:spLocks noChangeArrowheads="1"/>
              </p:cNvSpPr>
              <p:nvPr/>
            </p:nvSpPr>
            <p:spPr bwMode="auto">
              <a:xfrm>
                <a:off x="4822825" y="2555501"/>
                <a:ext cx="264564" cy="246809"/>
              </a:xfrm>
              <a:prstGeom prst="rect">
                <a:avLst/>
              </a:prstGeom>
              <a:solidFill>
                <a:srgbClr val="E9FF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4"/>
              <p:cNvSpPr>
                <a:spLocks noChangeArrowheads="1"/>
              </p:cNvSpPr>
              <p:nvPr/>
            </p:nvSpPr>
            <p:spPr bwMode="auto">
              <a:xfrm>
                <a:off x="4822825" y="2555502"/>
                <a:ext cx="264564" cy="246808"/>
              </a:xfrm>
              <a:prstGeom prst="rect">
                <a:avLst/>
              </a:prstGeom>
              <a:noFill/>
              <a:ln w="4763">
                <a:solidFill>
                  <a:srgbClr val="55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1" name="Rectangle 15"/>
            <p:cNvSpPr>
              <a:spLocks noChangeArrowheads="1"/>
            </p:cNvSpPr>
            <p:nvPr/>
          </p:nvSpPr>
          <p:spPr bwMode="auto">
            <a:xfrm>
              <a:off x="5276850" y="2027238"/>
              <a:ext cx="1032001" cy="15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Garamond" panose="02020404030301010803" pitchFamily="18" charset="0"/>
                </a:rPr>
                <a:t>Landsat</a:t>
              </a:r>
              <a:r>
                <a:rPr kumimoji="0" lang="en-US" altLang="en-US" sz="1300" b="0" i="0" u="none" strike="noStrike" cap="none" normalizeH="0" dirty="0">
                  <a:ln>
                    <a:noFill/>
                  </a:ln>
                  <a:solidFill>
                    <a:srgbClr val="000000"/>
                  </a:solidFill>
                  <a:effectLst/>
                  <a:latin typeface="Garamond" panose="02020404030301010803" pitchFamily="18" charset="0"/>
                </a:rPr>
                <a:t> </a:t>
              </a:r>
              <a:r>
                <a:rPr kumimoji="0" lang="en-US" altLang="en-US" sz="1300" b="0" i="0" u="none" strike="noStrike" cap="none" normalizeH="0" baseline="0" dirty="0">
                  <a:ln>
                    <a:noFill/>
                  </a:ln>
                  <a:solidFill>
                    <a:srgbClr val="000000"/>
                  </a:solidFill>
                  <a:effectLst/>
                  <a:latin typeface="Garamond" panose="02020404030301010803" pitchFamily="18" charset="0"/>
                </a:rPr>
                <a:t>P35-R34</a:t>
              </a:r>
              <a:endParaRPr kumimoji="0" lang="en-US" altLang="en-US" sz="1300" b="0" i="0" u="none" strike="noStrike" cap="none" normalizeH="0" baseline="0" dirty="0">
                <a:ln>
                  <a:noFill/>
                </a:ln>
                <a:solidFill>
                  <a:schemeClr val="tx1"/>
                </a:solidFill>
                <a:effectLst/>
                <a:latin typeface="Garamond" panose="02020404030301010803" pitchFamily="18" charset="0"/>
              </a:endParaRPr>
            </a:p>
          </p:txBody>
        </p:sp>
      </p:grpSp>
      <p:pic>
        <p:nvPicPr>
          <p:cNvPr id="76" name="Picture 75"/>
          <p:cNvPicPr>
            <a:picLocks noChangeAspect="1"/>
          </p:cNvPicPr>
          <p:nvPr/>
        </p:nvPicPr>
        <p:blipFill rotWithShape="1">
          <a:blip r:embed="rId8">
            <a:extLst>
              <a:ext uri="{28A0092B-C50C-407E-A947-70E740481C1C}">
                <a14:useLocalDpi xmlns:a14="http://schemas.microsoft.com/office/drawing/2010/main" val="0"/>
              </a:ext>
            </a:extLst>
          </a:blip>
          <a:srcRect l="64886" t="93602" r="890" b="2289"/>
          <a:stretch/>
        </p:blipFill>
        <p:spPr>
          <a:xfrm>
            <a:off x="14434613" y="19311802"/>
            <a:ext cx="2387599" cy="381572"/>
          </a:xfrm>
          <a:prstGeom prst="rect">
            <a:avLst/>
          </a:prstGeom>
        </p:spPr>
      </p:pic>
      <p:sp>
        <p:nvSpPr>
          <p:cNvPr id="78" name="Shape 42"/>
          <p:cNvSpPr txBox="1"/>
          <p:nvPr/>
        </p:nvSpPr>
        <p:spPr>
          <a:xfrm>
            <a:off x="5859378" y="35046911"/>
            <a:ext cx="15928225" cy="10344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379CC4"/>
              </a:buClr>
              <a:buSzPct val="25000"/>
              <a:buFont typeface="Arial"/>
              <a:buNone/>
            </a:pPr>
            <a:r>
              <a:rPr lang="en-US" sz="4000" dirty="0">
                <a:solidFill>
                  <a:srgbClr val="379CC4"/>
                </a:solidFill>
                <a:latin typeface="Century Gothic"/>
                <a:ea typeface="Century Gothic"/>
                <a:cs typeface="Century Gothic"/>
                <a:sym typeface="Century Gothic"/>
              </a:rPr>
              <a:t>Colorado – Fort Collins</a:t>
            </a:r>
          </a:p>
          <a:p>
            <a:pPr marL="0" marR="0" lvl="0" indent="0" algn="ctr" rtl="0">
              <a:lnSpc>
                <a:spcPct val="90000"/>
              </a:lnSpc>
              <a:spcBef>
                <a:spcPts val="0"/>
              </a:spcBef>
              <a:buClr>
                <a:srgbClr val="379CC4"/>
              </a:buClr>
              <a:buSzPct val="25000"/>
              <a:buFont typeface="Arial"/>
              <a:buNone/>
            </a:pPr>
            <a:r>
              <a:rPr lang="en-US" sz="4000" dirty="0">
                <a:solidFill>
                  <a:srgbClr val="379CC4"/>
                </a:solidFill>
                <a:latin typeface="Century Gothic"/>
                <a:ea typeface="Century Gothic"/>
                <a:cs typeface="Century Gothic"/>
                <a:sym typeface="Century Gothic"/>
              </a:rPr>
              <a:t>Fall 2017</a:t>
            </a:r>
          </a:p>
        </p:txBody>
      </p:sp>
      <p:grpSp>
        <p:nvGrpSpPr>
          <p:cNvPr id="79" name="Group 78">
            <a:extLst>
              <a:ext uri="{FF2B5EF4-FFF2-40B4-BE49-F238E27FC236}">
                <a16:creationId xmlns="" xmlns:a16="http://schemas.microsoft.com/office/drawing/2014/main" id="{2350CBC0-883A-428C-A8CC-0F2EDFEB66AA}"/>
              </a:ext>
            </a:extLst>
          </p:cNvPr>
          <p:cNvGrpSpPr/>
          <p:nvPr/>
        </p:nvGrpSpPr>
        <p:grpSpPr>
          <a:xfrm>
            <a:off x="10885588" y="31622712"/>
            <a:ext cx="2053803" cy="2075227"/>
            <a:chOff x="3320682" y="32078732"/>
            <a:chExt cx="2053803" cy="2042603"/>
          </a:xfrm>
        </p:grpSpPr>
        <p:pic>
          <p:nvPicPr>
            <p:cNvPr id="80" name="Shape 53"/>
            <p:cNvPicPr preferRelativeResize="0"/>
            <p:nvPr/>
          </p:nvPicPr>
          <p:blipFill>
            <a:blip r:embed="rId9" cstate="print">
              <a:extLst>
                <a:ext uri="{28A0092B-C50C-407E-A947-70E740481C1C}">
                  <a14:useLocalDpi xmlns:a14="http://schemas.microsoft.com/office/drawing/2010/main"/>
                </a:ext>
              </a:extLst>
            </a:blip>
            <a:stretch>
              <a:fillRect/>
            </a:stretch>
          </p:blipFill>
          <p:spPr>
            <a:xfrm>
              <a:off x="3320682" y="32078732"/>
              <a:ext cx="2053803" cy="2042603"/>
            </a:xfrm>
            <a:prstGeom prst="rect">
              <a:avLst/>
            </a:prstGeom>
            <a:noFill/>
            <a:ln>
              <a:noFill/>
            </a:ln>
          </p:spPr>
        </p:pic>
        <p:pic>
          <p:nvPicPr>
            <p:cNvPr id="81" name="Shape 19"/>
            <p:cNvPicPr preferRelativeResize="0"/>
            <p:nvPr/>
          </p:nvPicPr>
          <p:blipFill rotWithShape="1">
            <a:blip r:embed="rId10" cstate="print">
              <a:alphaModFix/>
              <a:extLst>
                <a:ext uri="{28A0092B-C50C-407E-A947-70E740481C1C}">
                  <a14:useLocalDpi xmlns:a14="http://schemas.microsoft.com/office/drawing/2010/main"/>
                </a:ext>
              </a:extLst>
            </a:blip>
            <a:srcRect l="8409" t="6173" r="2497" b="2826"/>
            <a:stretch/>
          </p:blipFill>
          <p:spPr>
            <a:xfrm>
              <a:off x="3523164" y="32275615"/>
              <a:ext cx="1648839" cy="1648837"/>
            </a:xfrm>
            <a:prstGeom prst="ellipse">
              <a:avLst/>
            </a:prstGeom>
            <a:noFill/>
            <a:ln>
              <a:noFill/>
            </a:ln>
          </p:spPr>
        </p:pic>
      </p:grpSp>
      <p:grpSp>
        <p:nvGrpSpPr>
          <p:cNvPr id="82" name="Group 81">
            <a:extLst>
              <a:ext uri="{FF2B5EF4-FFF2-40B4-BE49-F238E27FC236}">
                <a16:creationId xmlns="" xmlns:a16="http://schemas.microsoft.com/office/drawing/2014/main" id="{B8B636EE-6B9B-4D45-A3A2-E04C8816FEFC}"/>
              </a:ext>
            </a:extLst>
          </p:cNvPr>
          <p:cNvGrpSpPr/>
          <p:nvPr/>
        </p:nvGrpSpPr>
        <p:grpSpPr>
          <a:xfrm>
            <a:off x="3512009" y="31630307"/>
            <a:ext cx="2053803" cy="2042603"/>
            <a:chOff x="2655477" y="29741472"/>
            <a:chExt cx="2053803" cy="2042603"/>
          </a:xfrm>
        </p:grpSpPr>
        <p:pic>
          <p:nvPicPr>
            <p:cNvPr id="83" name="Shape 49"/>
            <p:cNvPicPr preferRelativeResize="0"/>
            <p:nvPr/>
          </p:nvPicPr>
          <p:blipFill>
            <a:blip r:embed="rId11" cstate="print">
              <a:extLst>
                <a:ext uri="{28A0092B-C50C-407E-A947-70E740481C1C}">
                  <a14:useLocalDpi xmlns:a14="http://schemas.microsoft.com/office/drawing/2010/main"/>
                </a:ext>
              </a:extLst>
            </a:blip>
            <a:stretch>
              <a:fillRect/>
            </a:stretch>
          </p:blipFill>
          <p:spPr>
            <a:xfrm>
              <a:off x="2655477" y="29741472"/>
              <a:ext cx="2053803" cy="2042603"/>
            </a:xfrm>
            <a:prstGeom prst="rect">
              <a:avLst/>
            </a:prstGeom>
            <a:noFill/>
            <a:ln>
              <a:noFill/>
            </a:ln>
          </p:spPr>
        </p:pic>
        <p:pic>
          <p:nvPicPr>
            <p:cNvPr id="84" name="Shape 20"/>
            <p:cNvPicPr preferRelativeResize="0"/>
            <p:nvPr/>
          </p:nvPicPr>
          <p:blipFill rotWithShape="1">
            <a:blip r:embed="rId12" cstate="print">
              <a:alphaModFix/>
              <a:extLst>
                <a:ext uri="{28A0092B-C50C-407E-A947-70E740481C1C}">
                  <a14:useLocalDpi xmlns:a14="http://schemas.microsoft.com/office/drawing/2010/main"/>
                </a:ext>
              </a:extLst>
            </a:blip>
            <a:srcRect l="5571" t="2272" r="4809" b="1"/>
            <a:stretch/>
          </p:blipFill>
          <p:spPr>
            <a:xfrm>
              <a:off x="2860892" y="29942443"/>
              <a:ext cx="1642973" cy="1640660"/>
            </a:xfrm>
            <a:prstGeom prst="ellipse">
              <a:avLst/>
            </a:prstGeom>
            <a:noFill/>
            <a:ln>
              <a:noFill/>
            </a:ln>
          </p:spPr>
        </p:pic>
      </p:grpSp>
      <p:grpSp>
        <p:nvGrpSpPr>
          <p:cNvPr id="85" name="Group 84">
            <a:extLst>
              <a:ext uri="{FF2B5EF4-FFF2-40B4-BE49-F238E27FC236}">
                <a16:creationId xmlns="" xmlns:a16="http://schemas.microsoft.com/office/drawing/2014/main" id="{FD10B825-A562-40A6-8D89-36D16602A0EE}"/>
              </a:ext>
            </a:extLst>
          </p:cNvPr>
          <p:cNvGrpSpPr/>
          <p:nvPr/>
        </p:nvGrpSpPr>
        <p:grpSpPr>
          <a:xfrm>
            <a:off x="1016513" y="31622712"/>
            <a:ext cx="2058480" cy="2010172"/>
            <a:chOff x="4249783" y="28135540"/>
            <a:chExt cx="2053803" cy="2042603"/>
          </a:xfrm>
        </p:grpSpPr>
        <p:pic>
          <p:nvPicPr>
            <p:cNvPr id="86" name="Shape 51"/>
            <p:cNvPicPr preferRelativeResize="0"/>
            <p:nvPr/>
          </p:nvPicPr>
          <p:blipFill>
            <a:blip r:embed="rId13" cstate="print">
              <a:extLst>
                <a:ext uri="{28A0092B-C50C-407E-A947-70E740481C1C}">
                  <a14:useLocalDpi xmlns:a14="http://schemas.microsoft.com/office/drawing/2010/main"/>
                </a:ext>
              </a:extLst>
            </a:blip>
            <a:stretch>
              <a:fillRect/>
            </a:stretch>
          </p:blipFill>
          <p:spPr>
            <a:xfrm>
              <a:off x="4249783" y="28135540"/>
              <a:ext cx="2053803" cy="2042603"/>
            </a:xfrm>
            <a:prstGeom prst="rect">
              <a:avLst/>
            </a:prstGeom>
            <a:noFill/>
            <a:ln>
              <a:noFill/>
            </a:ln>
          </p:spPr>
        </p:pic>
        <p:pic>
          <p:nvPicPr>
            <p:cNvPr id="87" name="Shape 21"/>
            <p:cNvPicPr preferRelativeResize="0"/>
            <p:nvPr/>
          </p:nvPicPr>
          <p:blipFill>
            <a:blip r:embed="rId14">
              <a:alphaModFix/>
            </a:blip>
            <a:stretch>
              <a:fillRect/>
            </a:stretch>
          </p:blipFill>
          <p:spPr>
            <a:xfrm>
              <a:off x="4453724" y="28333881"/>
              <a:ext cx="1645920" cy="1645920"/>
            </a:xfrm>
            <a:prstGeom prst="ellipse">
              <a:avLst/>
            </a:prstGeom>
            <a:noFill/>
            <a:ln>
              <a:noFill/>
            </a:ln>
          </p:spPr>
        </p:pic>
      </p:grpSp>
      <p:grpSp>
        <p:nvGrpSpPr>
          <p:cNvPr id="88" name="Group 87">
            <a:extLst>
              <a:ext uri="{FF2B5EF4-FFF2-40B4-BE49-F238E27FC236}">
                <a16:creationId xmlns="" xmlns:a16="http://schemas.microsoft.com/office/drawing/2014/main" id="{E89FB372-0186-47C2-8AEC-139DA269C4E5}"/>
              </a:ext>
            </a:extLst>
          </p:cNvPr>
          <p:cNvGrpSpPr/>
          <p:nvPr/>
        </p:nvGrpSpPr>
        <p:grpSpPr>
          <a:xfrm>
            <a:off x="8458301" y="31622712"/>
            <a:ext cx="2053803" cy="2075227"/>
            <a:chOff x="5534992" y="32024250"/>
            <a:chExt cx="2053803" cy="2042603"/>
          </a:xfrm>
        </p:grpSpPr>
        <p:pic>
          <p:nvPicPr>
            <p:cNvPr id="89" name="Shape 54"/>
            <p:cNvPicPr preferRelativeResize="0"/>
            <p:nvPr/>
          </p:nvPicPr>
          <p:blipFill>
            <a:blip r:embed="rId9" cstate="print">
              <a:extLst>
                <a:ext uri="{28A0092B-C50C-407E-A947-70E740481C1C}">
                  <a14:useLocalDpi xmlns:a14="http://schemas.microsoft.com/office/drawing/2010/main"/>
                </a:ext>
              </a:extLst>
            </a:blip>
            <a:stretch>
              <a:fillRect/>
            </a:stretch>
          </p:blipFill>
          <p:spPr>
            <a:xfrm>
              <a:off x="5534992" y="32024250"/>
              <a:ext cx="2053803" cy="2042603"/>
            </a:xfrm>
            <a:prstGeom prst="rect">
              <a:avLst/>
            </a:prstGeom>
            <a:noFill/>
            <a:ln>
              <a:noFill/>
            </a:ln>
          </p:spPr>
        </p:pic>
        <p:pic>
          <p:nvPicPr>
            <p:cNvPr id="90" name="Shape 22"/>
            <p:cNvPicPr preferRelativeResize="0"/>
            <p:nvPr/>
          </p:nvPicPr>
          <p:blipFill rotWithShape="1">
            <a:blip r:embed="rId15" cstate="print">
              <a:alphaModFix/>
              <a:extLst>
                <a:ext uri="{28A0092B-C50C-407E-A947-70E740481C1C}">
                  <a14:useLocalDpi xmlns:a14="http://schemas.microsoft.com/office/drawing/2010/main"/>
                </a:ext>
              </a:extLst>
            </a:blip>
            <a:srcRect l="4418" t="2624" r="11051" b="4011"/>
            <a:stretch/>
          </p:blipFill>
          <p:spPr>
            <a:xfrm>
              <a:off x="5737474" y="32218700"/>
              <a:ext cx="1648838" cy="1653703"/>
            </a:xfrm>
            <a:prstGeom prst="ellipse">
              <a:avLst/>
            </a:prstGeom>
            <a:noFill/>
            <a:ln>
              <a:noFill/>
            </a:ln>
          </p:spPr>
        </p:pic>
      </p:grpSp>
      <p:grpSp>
        <p:nvGrpSpPr>
          <p:cNvPr id="91" name="Group 90">
            <a:extLst>
              <a:ext uri="{FF2B5EF4-FFF2-40B4-BE49-F238E27FC236}">
                <a16:creationId xmlns="" xmlns:a16="http://schemas.microsoft.com/office/drawing/2014/main" id="{7B7BAE4B-94EF-47B3-88DA-BCFE57D1A330}"/>
              </a:ext>
            </a:extLst>
          </p:cNvPr>
          <p:cNvGrpSpPr/>
          <p:nvPr/>
        </p:nvGrpSpPr>
        <p:grpSpPr>
          <a:xfrm>
            <a:off x="6004731" y="31646256"/>
            <a:ext cx="2053800" cy="2042600"/>
            <a:chOff x="5970391" y="29759780"/>
            <a:chExt cx="2053800" cy="2042600"/>
          </a:xfrm>
        </p:grpSpPr>
        <p:pic>
          <p:nvPicPr>
            <p:cNvPr id="92" name="Shape 50"/>
            <p:cNvPicPr preferRelativeResize="0"/>
            <p:nvPr/>
          </p:nvPicPr>
          <p:blipFill>
            <a:blip r:embed="rId11" cstate="print">
              <a:extLst>
                <a:ext uri="{28A0092B-C50C-407E-A947-70E740481C1C}">
                  <a14:useLocalDpi xmlns:a14="http://schemas.microsoft.com/office/drawing/2010/main"/>
                </a:ext>
              </a:extLst>
            </a:blip>
            <a:stretch>
              <a:fillRect/>
            </a:stretch>
          </p:blipFill>
          <p:spPr>
            <a:xfrm>
              <a:off x="5970391" y="29759780"/>
              <a:ext cx="2053800" cy="2042600"/>
            </a:xfrm>
            <a:prstGeom prst="ellipse">
              <a:avLst/>
            </a:prstGeom>
            <a:noFill/>
            <a:ln>
              <a:noFill/>
            </a:ln>
          </p:spPr>
        </p:pic>
        <p:pic>
          <p:nvPicPr>
            <p:cNvPr id="93" name="Shape 23"/>
            <p:cNvPicPr preferRelativeResize="0"/>
            <p:nvPr/>
          </p:nvPicPr>
          <p:blipFill rotWithShape="1">
            <a:blip r:embed="rId16" cstate="print">
              <a:alphaModFix/>
              <a:extLst>
                <a:ext uri="{28A0092B-C50C-407E-A947-70E740481C1C}">
                  <a14:useLocalDpi xmlns:a14="http://schemas.microsoft.com/office/drawing/2010/main"/>
                </a:ext>
              </a:extLst>
            </a:blip>
            <a:srcRect/>
            <a:stretch/>
          </p:blipFill>
          <p:spPr>
            <a:xfrm>
              <a:off x="6174331" y="29958120"/>
              <a:ext cx="1645920" cy="1645920"/>
            </a:xfrm>
            <a:prstGeom prst="ellipse">
              <a:avLst/>
            </a:prstGeom>
            <a:noFill/>
            <a:ln>
              <a:noFill/>
            </a:ln>
          </p:spPr>
        </p:pic>
      </p:grpSp>
      <p:sp>
        <p:nvSpPr>
          <p:cNvPr id="94" name="Shape 46"/>
          <p:cNvSpPr txBox="1"/>
          <p:nvPr/>
        </p:nvSpPr>
        <p:spPr>
          <a:xfrm>
            <a:off x="635234" y="33709490"/>
            <a:ext cx="2872200" cy="1248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dirty="0">
                <a:solidFill>
                  <a:schemeClr val="dk1"/>
                </a:solidFill>
                <a:latin typeface="Garamond"/>
                <a:ea typeface="Garamond"/>
                <a:cs typeface="Garamond"/>
                <a:sym typeface="Garamond"/>
              </a:rPr>
              <a:t>Katie Walker</a:t>
            </a:r>
          </a:p>
          <a:p>
            <a:pPr marL="0" marR="0" lvl="0" indent="0" algn="ctr" rtl="0">
              <a:lnSpc>
                <a:spcPct val="10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Project</a:t>
            </a:r>
            <a:r>
              <a:rPr lang="en-US" sz="2700" b="0" u="none" dirty="0">
                <a:solidFill>
                  <a:schemeClr val="dk1"/>
                </a:solidFill>
                <a:latin typeface="Garamond"/>
                <a:ea typeface="Garamond"/>
                <a:cs typeface="Garamond"/>
                <a:sym typeface="Garamond"/>
              </a:rPr>
              <a:t> Lead</a:t>
            </a:r>
          </a:p>
        </p:txBody>
      </p:sp>
      <p:sp>
        <p:nvSpPr>
          <p:cNvPr id="95" name="Shape 47"/>
          <p:cNvSpPr txBox="1"/>
          <p:nvPr/>
        </p:nvSpPr>
        <p:spPr>
          <a:xfrm>
            <a:off x="3057597" y="33686160"/>
            <a:ext cx="2872200" cy="1248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Caroline Martin</a:t>
            </a:r>
          </a:p>
        </p:txBody>
      </p:sp>
      <p:sp>
        <p:nvSpPr>
          <p:cNvPr id="96" name="Shape 48"/>
          <p:cNvSpPr txBox="1"/>
          <p:nvPr/>
        </p:nvSpPr>
        <p:spPr>
          <a:xfrm>
            <a:off x="6143420" y="33709490"/>
            <a:ext cx="3293380" cy="1248000"/>
          </a:xfrm>
          <a:prstGeom prst="rect">
            <a:avLst/>
          </a:prstGeom>
          <a:noFill/>
          <a:ln>
            <a:noFill/>
          </a:ln>
        </p:spPr>
        <p:txBody>
          <a:bodyPr wrap="square" lIns="91425" tIns="45700" rIns="91425" bIns="45700" anchor="t" anchorCtr="0">
            <a:noAutofit/>
          </a:bodyPr>
          <a:lstStyle/>
          <a:p>
            <a:pPr marL="0" marR="0" lvl="0" indent="0" rtl="0">
              <a:lnSpc>
                <a:spcPct val="10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Dan Carver</a:t>
            </a:r>
          </a:p>
        </p:txBody>
      </p:sp>
      <p:sp>
        <p:nvSpPr>
          <p:cNvPr id="97" name="Shape 52"/>
          <p:cNvSpPr txBox="1"/>
          <p:nvPr/>
        </p:nvSpPr>
        <p:spPr>
          <a:xfrm>
            <a:off x="8019691" y="33669708"/>
            <a:ext cx="3002100" cy="1248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Kevin Gallagher</a:t>
            </a:r>
          </a:p>
        </p:txBody>
      </p:sp>
      <p:sp>
        <p:nvSpPr>
          <p:cNvPr id="98" name="Shape 55"/>
          <p:cNvSpPr txBox="1"/>
          <p:nvPr/>
        </p:nvSpPr>
        <p:spPr>
          <a:xfrm>
            <a:off x="10494277" y="33693290"/>
            <a:ext cx="3002100" cy="1248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Kristin Davis</a:t>
            </a:r>
          </a:p>
        </p:txBody>
      </p:sp>
      <p:pic>
        <p:nvPicPr>
          <p:cNvPr id="99" name="Picture 98"/>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80920" y="24771008"/>
            <a:ext cx="4480560" cy="5285041"/>
          </a:xfrm>
          <a:prstGeom prst="rect">
            <a:avLst/>
          </a:prstGeom>
          <a:ln w="6350">
            <a:solidFill>
              <a:schemeClr val="tx1">
                <a:lumMod val="95000"/>
                <a:lumOff val="5000"/>
              </a:schemeClr>
            </a:solidFill>
          </a:ln>
        </p:spPr>
      </p:pic>
      <p:pic>
        <p:nvPicPr>
          <p:cNvPr id="100" name="Picture 99">
            <a:extLst>
              <a:ext uri="{FF2B5EF4-FFF2-40B4-BE49-F238E27FC236}">
                <a16:creationId xmlns="" xmlns:a16="http://schemas.microsoft.com/office/drawing/2014/main" id="{426BFFDD-CF22-4363-B3A6-D435678326E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540857" y="24708243"/>
            <a:ext cx="4480560" cy="5420923"/>
          </a:xfrm>
          <a:prstGeom prst="rect">
            <a:avLst/>
          </a:prstGeom>
        </p:spPr>
      </p:pic>
      <p:pic>
        <p:nvPicPr>
          <p:cNvPr id="101" name="Picture 100">
            <a:extLst>
              <a:ext uri="{FF2B5EF4-FFF2-40B4-BE49-F238E27FC236}">
                <a16:creationId xmlns="" xmlns:a16="http://schemas.microsoft.com/office/drawing/2014/main" id="{27799620-B1BF-42AA-A102-5A2F82B291BF}"/>
              </a:ext>
            </a:extLst>
          </p:cNvPr>
          <p:cNvPicPr>
            <a:picLocks noChangeAspect="1"/>
          </p:cNvPicPr>
          <p:nvPr/>
        </p:nvPicPr>
        <p:blipFill>
          <a:blip r:embed="rId19"/>
          <a:stretch>
            <a:fillRect/>
          </a:stretch>
        </p:blipFill>
        <p:spPr>
          <a:xfrm>
            <a:off x="5616221" y="29231954"/>
            <a:ext cx="873717" cy="807751"/>
          </a:xfrm>
          <a:prstGeom prst="rect">
            <a:avLst/>
          </a:prstGeom>
        </p:spPr>
      </p:pic>
      <p:sp>
        <p:nvSpPr>
          <p:cNvPr id="102" name="TextBox 101">
            <a:extLst>
              <a:ext uri="{FF2B5EF4-FFF2-40B4-BE49-F238E27FC236}">
                <a16:creationId xmlns="" xmlns:a16="http://schemas.microsoft.com/office/drawing/2014/main" id="{234006A0-A677-445B-B1D9-0C8D85BAE25D}"/>
              </a:ext>
            </a:extLst>
          </p:cNvPr>
          <p:cNvSpPr txBox="1"/>
          <p:nvPr/>
        </p:nvSpPr>
        <p:spPr>
          <a:xfrm>
            <a:off x="6459207" y="29665044"/>
            <a:ext cx="1229279" cy="307777"/>
          </a:xfrm>
          <a:prstGeom prst="rect">
            <a:avLst/>
          </a:prstGeom>
          <a:solidFill>
            <a:schemeClr val="bg1"/>
          </a:solidFill>
        </p:spPr>
        <p:txBody>
          <a:bodyPr wrap="square" rtlCol="0">
            <a:spAutoFit/>
          </a:bodyPr>
          <a:lstStyle/>
          <a:p>
            <a:r>
              <a:rPr lang="en-US" sz="1400" dirty="0"/>
              <a:t>Presence</a:t>
            </a:r>
          </a:p>
        </p:txBody>
      </p:sp>
      <p:sp>
        <p:nvSpPr>
          <p:cNvPr id="103" name="TextBox 102">
            <a:extLst>
              <a:ext uri="{FF2B5EF4-FFF2-40B4-BE49-F238E27FC236}">
                <a16:creationId xmlns="" xmlns:a16="http://schemas.microsoft.com/office/drawing/2014/main" id="{9C465F97-9CA8-4917-AD52-509E5DB8595F}"/>
              </a:ext>
            </a:extLst>
          </p:cNvPr>
          <p:cNvSpPr txBox="1"/>
          <p:nvPr/>
        </p:nvSpPr>
        <p:spPr>
          <a:xfrm>
            <a:off x="6446374" y="29302162"/>
            <a:ext cx="1082556" cy="307777"/>
          </a:xfrm>
          <a:prstGeom prst="rect">
            <a:avLst/>
          </a:prstGeom>
          <a:solidFill>
            <a:schemeClr val="bg1"/>
          </a:solidFill>
        </p:spPr>
        <p:txBody>
          <a:bodyPr wrap="square" rtlCol="0">
            <a:spAutoFit/>
          </a:bodyPr>
          <a:lstStyle/>
          <a:p>
            <a:r>
              <a:rPr lang="en-US" sz="1400" dirty="0"/>
              <a:t>Absence</a:t>
            </a:r>
          </a:p>
        </p:txBody>
      </p:sp>
      <p:sp>
        <p:nvSpPr>
          <p:cNvPr id="104" name="TextBox 103"/>
          <p:cNvSpPr txBox="1"/>
          <p:nvPr/>
        </p:nvSpPr>
        <p:spPr>
          <a:xfrm>
            <a:off x="5575941" y="24061903"/>
            <a:ext cx="4410393" cy="584775"/>
          </a:xfrm>
          <a:prstGeom prst="rect">
            <a:avLst/>
          </a:prstGeom>
          <a:noFill/>
        </p:spPr>
        <p:txBody>
          <a:bodyPr wrap="square" rtlCol="0">
            <a:spAutoFit/>
          </a:bodyPr>
          <a:lstStyle/>
          <a:p>
            <a:pPr algn="ctr"/>
            <a:r>
              <a:rPr lang="en-US" sz="3200" dirty="0">
                <a:latin typeface="Garamond" panose="02020404030301010803" pitchFamily="18" charset="0"/>
              </a:rPr>
              <a:t>LS8 Digital Presence</a:t>
            </a:r>
          </a:p>
        </p:txBody>
      </p:sp>
      <p:sp>
        <p:nvSpPr>
          <p:cNvPr id="105" name="TextBox 104"/>
          <p:cNvSpPr txBox="1"/>
          <p:nvPr/>
        </p:nvSpPr>
        <p:spPr>
          <a:xfrm>
            <a:off x="10035671" y="23981725"/>
            <a:ext cx="3814419" cy="584775"/>
          </a:xfrm>
          <a:prstGeom prst="rect">
            <a:avLst/>
          </a:prstGeom>
          <a:noFill/>
        </p:spPr>
        <p:txBody>
          <a:bodyPr wrap="square" rtlCol="0">
            <a:spAutoFit/>
          </a:bodyPr>
          <a:lstStyle/>
          <a:p>
            <a:pPr algn="ctr"/>
            <a:r>
              <a:rPr lang="en-US" sz="3200" dirty="0">
                <a:latin typeface="Garamond" panose="02020404030301010803" pitchFamily="18" charset="0"/>
              </a:rPr>
              <a:t>LS8 Digital June ET</a:t>
            </a:r>
          </a:p>
        </p:txBody>
      </p:sp>
      <p:sp>
        <p:nvSpPr>
          <p:cNvPr id="106" name="TextBox 105"/>
          <p:cNvSpPr txBox="1"/>
          <p:nvPr/>
        </p:nvSpPr>
        <p:spPr>
          <a:xfrm>
            <a:off x="902345" y="24064472"/>
            <a:ext cx="4582750" cy="584775"/>
          </a:xfrm>
          <a:prstGeom prst="rect">
            <a:avLst/>
          </a:prstGeom>
          <a:noFill/>
        </p:spPr>
        <p:txBody>
          <a:bodyPr wrap="square" rtlCol="0">
            <a:spAutoFit/>
          </a:bodyPr>
          <a:lstStyle/>
          <a:p>
            <a:pPr algn="ctr"/>
            <a:r>
              <a:rPr lang="en-US" sz="3200" dirty="0">
                <a:latin typeface="Garamond" panose="02020404030301010803" pitchFamily="18" charset="0"/>
              </a:rPr>
              <a:t>LS8 Model Ensemble</a:t>
            </a:r>
          </a:p>
        </p:txBody>
      </p:sp>
      <p:sp>
        <p:nvSpPr>
          <p:cNvPr id="108" name="TextBox 107"/>
          <p:cNvSpPr txBox="1"/>
          <p:nvPr/>
        </p:nvSpPr>
        <p:spPr>
          <a:xfrm>
            <a:off x="1008108" y="28091406"/>
            <a:ext cx="1554480" cy="523220"/>
          </a:xfrm>
          <a:prstGeom prst="rect">
            <a:avLst/>
          </a:prstGeom>
          <a:solidFill>
            <a:schemeClr val="bg1"/>
          </a:solidFill>
        </p:spPr>
        <p:txBody>
          <a:bodyPr wrap="square" rtlCol="0">
            <a:spAutoFit/>
          </a:bodyPr>
          <a:lstStyle/>
          <a:p>
            <a:r>
              <a:rPr lang="en-US" sz="1400" b="1" dirty="0"/>
              <a:t>Models Mapping Presence</a:t>
            </a:r>
          </a:p>
        </p:txBody>
      </p:sp>
      <p:sp>
        <p:nvSpPr>
          <p:cNvPr id="109" name="TextBox 108"/>
          <p:cNvSpPr txBox="1"/>
          <p:nvPr/>
        </p:nvSpPr>
        <p:spPr>
          <a:xfrm>
            <a:off x="5711033" y="28798002"/>
            <a:ext cx="1554480" cy="523220"/>
          </a:xfrm>
          <a:prstGeom prst="rect">
            <a:avLst/>
          </a:prstGeom>
          <a:solidFill>
            <a:schemeClr val="bg1"/>
          </a:solidFill>
        </p:spPr>
        <p:txBody>
          <a:bodyPr wrap="square" rtlCol="0">
            <a:spAutoFit/>
          </a:bodyPr>
          <a:lstStyle/>
          <a:p>
            <a:r>
              <a:rPr lang="en-US" sz="1400" b="1" dirty="0"/>
              <a:t>Binary Presence/ Absence Model</a:t>
            </a:r>
          </a:p>
        </p:txBody>
      </p:sp>
      <p:pic>
        <p:nvPicPr>
          <p:cNvPr id="110" name="Picture 109">
            <a:extLst>
              <a:ext uri="{FF2B5EF4-FFF2-40B4-BE49-F238E27FC236}">
                <a16:creationId xmlns="" xmlns:a16="http://schemas.microsoft.com/office/drawing/2014/main" id="{E18EF49D-DE21-4BE4-9737-30D0B3D8CC38}"/>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0217131" y="24579738"/>
            <a:ext cx="3580340" cy="2766626"/>
          </a:xfrm>
          <a:prstGeom prst="rect">
            <a:avLst/>
          </a:prstGeom>
          <a:ln w="3175">
            <a:solidFill>
              <a:schemeClr val="tx1"/>
            </a:solidFill>
          </a:ln>
        </p:spPr>
      </p:pic>
      <p:sp>
        <p:nvSpPr>
          <p:cNvPr id="111" name="TextBox 8">
            <a:extLst>
              <a:ext uri="{FF2B5EF4-FFF2-40B4-BE49-F238E27FC236}">
                <a16:creationId xmlns="" xmlns:a16="http://schemas.microsoft.com/office/drawing/2014/main" id="{CFA55C5A-04E3-428A-8980-F0C719F550CD}"/>
              </a:ext>
            </a:extLst>
          </p:cNvPr>
          <p:cNvSpPr txBox="1"/>
          <p:nvPr/>
        </p:nvSpPr>
        <p:spPr>
          <a:xfrm>
            <a:off x="10311257" y="24650067"/>
            <a:ext cx="1005840" cy="369332"/>
          </a:xfrm>
          <a:prstGeom prst="rect">
            <a:avLst/>
          </a:prstGeom>
          <a:solidFill>
            <a:sysClr val="window" lastClr="FFFFFF"/>
          </a:solidFill>
          <a:ln>
            <a:solidFill>
              <a:sysClr val="windowText" lastClr="0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ea typeface="+mn-ea"/>
                <a:cs typeface="+mn-cs"/>
              </a:rPr>
              <a:t>Presence</a:t>
            </a:r>
          </a:p>
        </p:txBody>
      </p:sp>
      <p:pic>
        <p:nvPicPr>
          <p:cNvPr id="112" name="Picture 111">
            <a:extLst>
              <a:ext uri="{FF2B5EF4-FFF2-40B4-BE49-F238E27FC236}">
                <a16:creationId xmlns="" xmlns:a16="http://schemas.microsoft.com/office/drawing/2014/main" id="{8F559373-D816-4179-B630-94CFC5A95244}"/>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0217131" y="27374966"/>
            <a:ext cx="3580340" cy="2766626"/>
          </a:xfrm>
          <a:prstGeom prst="rect">
            <a:avLst/>
          </a:prstGeom>
          <a:ln w="3175">
            <a:solidFill>
              <a:schemeClr val="tx1"/>
            </a:solidFill>
          </a:ln>
        </p:spPr>
      </p:pic>
      <p:sp>
        <p:nvSpPr>
          <p:cNvPr id="113" name="TextBox 9">
            <a:extLst>
              <a:ext uri="{FF2B5EF4-FFF2-40B4-BE49-F238E27FC236}">
                <a16:creationId xmlns="" xmlns:a16="http://schemas.microsoft.com/office/drawing/2014/main" id="{7F9EC327-A879-4E50-BD93-4A1801320695}"/>
              </a:ext>
            </a:extLst>
          </p:cNvPr>
          <p:cNvSpPr txBox="1"/>
          <p:nvPr/>
        </p:nvSpPr>
        <p:spPr>
          <a:xfrm>
            <a:off x="10295475" y="27432867"/>
            <a:ext cx="1005840" cy="369332"/>
          </a:xfrm>
          <a:prstGeom prst="rect">
            <a:avLst/>
          </a:prstGeom>
          <a:solidFill>
            <a:sysClr val="window" lastClr="FFFFFF"/>
          </a:solidFill>
          <a:ln>
            <a:solidFill>
              <a:sysClr val="windowText" lastClr="0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ea typeface="+mn-ea"/>
                <a:cs typeface="+mn-cs"/>
              </a:rPr>
              <a:t>Absence</a:t>
            </a:r>
          </a:p>
        </p:txBody>
      </p:sp>
      <p:grpSp>
        <p:nvGrpSpPr>
          <p:cNvPr id="114" name="Group 113">
            <a:extLst>
              <a:ext uri="{FF2B5EF4-FFF2-40B4-BE49-F238E27FC236}">
                <a16:creationId xmlns="" xmlns:a16="http://schemas.microsoft.com/office/drawing/2014/main" id="{39C97771-C86F-49EF-BC52-A863426DE12F}"/>
              </a:ext>
            </a:extLst>
          </p:cNvPr>
          <p:cNvGrpSpPr/>
          <p:nvPr/>
        </p:nvGrpSpPr>
        <p:grpSpPr>
          <a:xfrm>
            <a:off x="12044836" y="24660048"/>
            <a:ext cx="1652545" cy="611270"/>
            <a:chOff x="8674552" y="269919"/>
            <a:chExt cx="1865913" cy="739038"/>
          </a:xfrm>
        </p:grpSpPr>
        <p:sp>
          <p:nvSpPr>
            <p:cNvPr id="115" name="Rectangle 114">
              <a:extLst>
                <a:ext uri="{FF2B5EF4-FFF2-40B4-BE49-F238E27FC236}">
                  <a16:creationId xmlns="" xmlns:a16="http://schemas.microsoft.com/office/drawing/2014/main" id="{03A4CE25-9B8D-40C2-B4A0-F35041EE568A}"/>
                </a:ext>
              </a:extLst>
            </p:cNvPr>
            <p:cNvSpPr/>
            <p:nvPr/>
          </p:nvSpPr>
          <p:spPr>
            <a:xfrm>
              <a:off x="8674552" y="269919"/>
              <a:ext cx="1865913" cy="739038"/>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ea typeface="+mn-ea"/>
                <a:cs typeface="+mn-cs"/>
              </a:endParaRPr>
            </a:p>
          </p:txBody>
        </p:sp>
        <p:grpSp>
          <p:nvGrpSpPr>
            <p:cNvPr id="116" name="Group 115">
              <a:extLst>
                <a:ext uri="{FF2B5EF4-FFF2-40B4-BE49-F238E27FC236}">
                  <a16:creationId xmlns="" xmlns:a16="http://schemas.microsoft.com/office/drawing/2014/main" id="{00D3FAD9-169C-4AD8-B227-D9E9BD78918F}"/>
                </a:ext>
              </a:extLst>
            </p:cNvPr>
            <p:cNvGrpSpPr/>
            <p:nvPr/>
          </p:nvGrpSpPr>
          <p:grpSpPr>
            <a:xfrm>
              <a:off x="8717222" y="285333"/>
              <a:ext cx="1812262" cy="723624"/>
              <a:chOff x="8717222" y="285333"/>
              <a:chExt cx="1812262" cy="723624"/>
            </a:xfrm>
          </p:grpSpPr>
          <p:sp>
            <p:nvSpPr>
              <p:cNvPr id="117" name="TextBox 5">
                <a:extLst>
                  <a:ext uri="{FF2B5EF4-FFF2-40B4-BE49-F238E27FC236}">
                    <a16:creationId xmlns="" xmlns:a16="http://schemas.microsoft.com/office/drawing/2014/main" id="{065A510B-DB4D-4E53-99D9-9CCDA841488B}"/>
                  </a:ext>
                </a:extLst>
              </p:cNvPr>
              <p:cNvSpPr txBox="1"/>
              <p:nvPr/>
            </p:nvSpPr>
            <p:spPr>
              <a:xfrm>
                <a:off x="9257579" y="285333"/>
                <a:ext cx="1271905" cy="372109"/>
              </a:xfrm>
              <a:prstGeom prst="rect">
                <a:avLst/>
              </a:prstGeom>
              <a:solidFill>
                <a:sysClr val="window" lastClr="FFFFFF"/>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cs typeface="Arial" panose="020B0604020202020204" pitchFamily="34" charset="0"/>
                  </a:rPr>
                  <a:t>9.25 mm/day</a:t>
                </a:r>
              </a:p>
            </p:txBody>
          </p:sp>
          <p:sp>
            <p:nvSpPr>
              <p:cNvPr id="118" name="TextBox 6">
                <a:extLst>
                  <a:ext uri="{FF2B5EF4-FFF2-40B4-BE49-F238E27FC236}">
                    <a16:creationId xmlns="" xmlns:a16="http://schemas.microsoft.com/office/drawing/2014/main" id="{0C75E070-1DF4-4259-9377-7C4F146CB5C6}"/>
                  </a:ext>
                </a:extLst>
              </p:cNvPr>
              <p:cNvSpPr txBox="1"/>
              <p:nvPr/>
            </p:nvSpPr>
            <p:spPr>
              <a:xfrm>
                <a:off x="9257579" y="636848"/>
                <a:ext cx="1220932" cy="372109"/>
              </a:xfrm>
              <a:prstGeom prst="rect">
                <a:avLst/>
              </a:prstGeom>
              <a:solidFill>
                <a:sysClr val="window" lastClr="FFFFFF"/>
              </a:solid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cs typeface="Arial" panose="020B0604020202020204" pitchFamily="34" charset="0"/>
                  </a:rPr>
                  <a:t>0 mm/day</a:t>
                </a:r>
              </a:p>
            </p:txBody>
          </p:sp>
          <p:pic>
            <p:nvPicPr>
              <p:cNvPr id="119" name="Picture 118">
                <a:extLst>
                  <a:ext uri="{FF2B5EF4-FFF2-40B4-BE49-F238E27FC236}">
                    <a16:creationId xmlns="" xmlns:a16="http://schemas.microsoft.com/office/drawing/2014/main" id="{B7BC7572-C964-43EB-9A92-BA1A391F5B12}"/>
                  </a:ext>
                </a:extLst>
              </p:cNvPr>
              <p:cNvPicPr>
                <a:picLocks noChangeAspect="1"/>
              </p:cNvPicPr>
              <p:nvPr/>
            </p:nvPicPr>
            <p:blipFill>
              <a:blip r:embed="rId22"/>
              <a:stretch>
                <a:fillRect/>
              </a:stretch>
            </p:blipFill>
            <p:spPr>
              <a:xfrm>
                <a:off x="8717222" y="332172"/>
                <a:ext cx="626310" cy="618672"/>
              </a:xfrm>
              <a:prstGeom prst="rect">
                <a:avLst/>
              </a:prstGeom>
            </p:spPr>
          </p:pic>
        </p:grpSp>
      </p:grpSp>
      <p:pic>
        <p:nvPicPr>
          <p:cNvPr id="107" name="Picture 106"/>
          <p:cNvPicPr>
            <a:picLocks noChangeAspect="1"/>
          </p:cNvPicPr>
          <p:nvPr/>
        </p:nvPicPr>
        <p:blipFill rotWithShape="1">
          <a:blip r:embed="rId23"/>
          <a:srcRect t="29161" r="27884"/>
          <a:stretch/>
        </p:blipFill>
        <p:spPr>
          <a:xfrm>
            <a:off x="1019356" y="28559399"/>
            <a:ext cx="1597091" cy="1463040"/>
          </a:xfrm>
          <a:prstGeom prst="rect">
            <a:avLst/>
          </a:prstGeom>
          <a:noFill/>
        </p:spPr>
      </p:pic>
      <p:graphicFrame>
        <p:nvGraphicFramePr>
          <p:cNvPr id="146" name="Table 145"/>
          <p:cNvGraphicFramePr>
            <a:graphicFrameLocks noGrp="1"/>
          </p:cNvGraphicFramePr>
          <p:nvPr>
            <p:extLst>
              <p:ext uri="{D42A27DB-BD31-4B8C-83A1-F6EECF244321}">
                <p14:modId xmlns:p14="http://schemas.microsoft.com/office/powerpoint/2010/main" val="3024571967"/>
              </p:ext>
            </p:extLst>
          </p:nvPr>
        </p:nvGraphicFramePr>
        <p:xfrm>
          <a:off x="899081" y="20019385"/>
          <a:ext cx="4868172" cy="3371218"/>
        </p:xfrm>
        <a:graphic>
          <a:graphicData uri="http://schemas.openxmlformats.org/drawingml/2006/table">
            <a:tbl>
              <a:tblPr/>
              <a:tblGrid>
                <a:gridCol w="1735455">
                  <a:extLst>
                    <a:ext uri="{9D8B030D-6E8A-4147-A177-3AD203B41FA5}">
                      <a16:colId xmlns="" xmlns:a16="http://schemas.microsoft.com/office/drawing/2014/main" val="2045900651"/>
                    </a:ext>
                  </a:extLst>
                </a:gridCol>
                <a:gridCol w="1595734">
                  <a:extLst>
                    <a:ext uri="{9D8B030D-6E8A-4147-A177-3AD203B41FA5}">
                      <a16:colId xmlns="" xmlns:a16="http://schemas.microsoft.com/office/drawing/2014/main" val="475617262"/>
                    </a:ext>
                  </a:extLst>
                </a:gridCol>
                <a:gridCol w="1536983">
                  <a:extLst>
                    <a:ext uri="{9D8B030D-6E8A-4147-A177-3AD203B41FA5}">
                      <a16:colId xmlns="" xmlns:a16="http://schemas.microsoft.com/office/drawing/2014/main" val="3675538308"/>
                    </a:ext>
                  </a:extLst>
                </a:gridCol>
              </a:tblGrid>
              <a:tr h="333252">
                <a:tc gridSpan="3">
                  <a:txBody>
                    <a:bodyPr/>
                    <a:lstStyle/>
                    <a:p>
                      <a:pPr algn="ctr" rtl="0" fontAlgn="b"/>
                      <a:r>
                        <a:rPr lang="en-US" sz="2800" b="1" dirty="0">
                          <a:effectLst/>
                          <a:latin typeface="Garamond" panose="02020404030301010803" pitchFamily="18" charset="0"/>
                        </a:rPr>
                        <a:t>Area Calculations</a:t>
                      </a:r>
                    </a:p>
                  </a:txBody>
                  <a:tcPr marL="22860" marR="2286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8BB8E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0126145"/>
                  </a:ext>
                </a:extLst>
              </a:tr>
              <a:tr h="666504">
                <a:tc rowSpan="2">
                  <a:txBody>
                    <a:bodyPr/>
                    <a:lstStyle/>
                    <a:p>
                      <a:pPr rtl="0" fontAlgn="b"/>
                      <a:r>
                        <a:rPr lang="en-US" sz="2800" b="1" dirty="0">
                          <a:effectLst/>
                          <a:latin typeface="Garamond" panose="02020404030301010803" pitchFamily="18" charset="0"/>
                        </a:rPr>
                        <a:t>Data</a:t>
                      </a:r>
                      <a:r>
                        <a:rPr lang="en-US" sz="2800" b="1" baseline="0" dirty="0">
                          <a:effectLst/>
                          <a:latin typeface="Garamond" panose="02020404030301010803" pitchFamily="18" charset="0"/>
                        </a:rPr>
                        <a:t> Set</a:t>
                      </a:r>
                      <a:endParaRPr lang="en-US" sz="2800" b="1" dirty="0">
                        <a:effectLst/>
                        <a:latin typeface="Garamond" panose="02020404030301010803" pitchFamily="18" charset="0"/>
                      </a:endParaRPr>
                    </a:p>
                  </a:txBody>
                  <a:tcPr marL="22860" marR="22860" marT="0" marB="0" anchor="b">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EFF"/>
                    </a:solidFill>
                  </a:tcPr>
                </a:tc>
                <a:tc gridSpan="2">
                  <a:txBody>
                    <a:bodyPr/>
                    <a:lstStyle/>
                    <a:p>
                      <a:pPr algn="ctr" rtl="0" fontAlgn="b"/>
                      <a:r>
                        <a:rPr lang="en-US" sz="2400" dirty="0">
                          <a:effectLst/>
                          <a:latin typeface="Garamond" panose="02020404030301010803" pitchFamily="18" charset="0"/>
                        </a:rPr>
                        <a:t>Percentage of VBET Predicted</a:t>
                      </a:r>
                      <a:r>
                        <a:rPr lang="en-US" sz="2400" baseline="0" dirty="0">
                          <a:effectLst/>
                          <a:latin typeface="Garamond" panose="02020404030301010803" pitchFamily="18" charset="0"/>
                        </a:rPr>
                        <a:t> as</a:t>
                      </a:r>
                      <a:r>
                        <a:rPr lang="en-US" sz="2400" dirty="0">
                          <a:effectLst/>
                          <a:latin typeface="Garamond" panose="02020404030301010803" pitchFamily="18" charset="0"/>
                        </a:rPr>
                        <a:t> RO</a:t>
                      </a:r>
                    </a:p>
                  </a:txBody>
                  <a:tcPr marL="22860" marR="22860" marT="0" marB="0" anchor="b">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EFF"/>
                    </a:solidFill>
                  </a:tcPr>
                </a:tc>
                <a:tc hMerge="1">
                  <a:txBody>
                    <a:bodyPr/>
                    <a:lstStyle/>
                    <a:p>
                      <a:endParaRPr lang="en-US"/>
                    </a:p>
                  </a:txBody>
                  <a:tcPr/>
                </a:tc>
                <a:extLst>
                  <a:ext uri="{0D108BD9-81ED-4DB2-BD59-A6C34878D82A}">
                    <a16:rowId xmlns="" xmlns:a16="http://schemas.microsoft.com/office/drawing/2014/main" val="172114109"/>
                  </a:ext>
                </a:extLst>
              </a:tr>
              <a:tr h="333252">
                <a:tc vMerge="1">
                  <a:txBody>
                    <a:bodyPr/>
                    <a:lstStyle/>
                    <a:p>
                      <a:pPr rtl="0" fontAlgn="b"/>
                      <a:endParaRPr lang="en-US" sz="2800" dirty="0">
                        <a:effectLst/>
                        <a:latin typeface="Garamond" panose="02020404030301010803" pitchFamily="18" charset="0"/>
                      </a:endParaRP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800" b="1" dirty="0">
                          <a:effectLst/>
                          <a:latin typeface="Garamond" panose="02020404030301010803" pitchFamily="18" charset="0"/>
                        </a:rPr>
                        <a:t>Digital</a:t>
                      </a:r>
                      <a:r>
                        <a:rPr lang="en-US" sz="2800" dirty="0">
                          <a:effectLst/>
                          <a:latin typeface="Garamond" panose="02020404030301010803" pitchFamily="18" charset="0"/>
                        </a:rPr>
                        <a:t> </a:t>
                      </a: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EFF"/>
                    </a:solidFill>
                  </a:tcPr>
                </a:tc>
                <a:tc>
                  <a:txBody>
                    <a:bodyPr/>
                    <a:lstStyle/>
                    <a:p>
                      <a:pPr algn="ctr" rtl="0" fontAlgn="b"/>
                      <a:r>
                        <a:rPr lang="en-US" sz="2800" b="1" dirty="0">
                          <a:effectLst/>
                          <a:latin typeface="Garamond" panose="02020404030301010803" pitchFamily="18" charset="0"/>
                        </a:rPr>
                        <a:t>Field</a:t>
                      </a:r>
                      <a:r>
                        <a:rPr lang="en-US" sz="2800" dirty="0">
                          <a:effectLst/>
                          <a:latin typeface="Garamond" panose="02020404030301010803" pitchFamily="18" charset="0"/>
                        </a:rPr>
                        <a:t> </a:t>
                      </a:r>
                    </a:p>
                  </a:txBody>
                  <a:tcPr marL="22860" marR="22860" marT="0" marB="0" anchor="b">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EFF"/>
                    </a:solidFill>
                  </a:tcPr>
                </a:tc>
                <a:extLst>
                  <a:ext uri="{0D108BD9-81ED-4DB2-BD59-A6C34878D82A}">
                    <a16:rowId xmlns="" xmlns:a16="http://schemas.microsoft.com/office/drawing/2014/main" val="282256009"/>
                  </a:ext>
                </a:extLst>
              </a:tr>
              <a:tr h="333252">
                <a:tc>
                  <a:txBody>
                    <a:bodyPr/>
                    <a:lstStyle/>
                    <a:p>
                      <a:pPr rtl="0" fontAlgn="b"/>
                      <a:r>
                        <a:rPr lang="en-US" sz="2800">
                          <a:effectLst/>
                          <a:latin typeface="Garamond" panose="02020404030301010803" pitchFamily="18" charset="0"/>
                        </a:rPr>
                        <a:t>LS5</a:t>
                      </a:r>
                    </a:p>
                  </a:txBody>
                  <a:tcPr marL="22860" marR="22860" marT="0" marB="0" anchor="b">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800" dirty="0">
                          <a:effectLst/>
                          <a:latin typeface="Garamond" panose="02020404030301010803" pitchFamily="18" charset="0"/>
                        </a:rPr>
                        <a:t>3.30</a:t>
                      </a: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800" dirty="0">
                          <a:solidFill>
                            <a:srgbClr val="000000"/>
                          </a:solidFill>
                          <a:effectLst/>
                          <a:latin typeface="Garamond" panose="02020404030301010803" pitchFamily="18" charset="0"/>
                        </a:rPr>
                        <a:t>63.75</a:t>
                      </a:r>
                    </a:p>
                  </a:txBody>
                  <a:tcPr marL="22860" marR="22860" marT="0" marB="0" anchor="b">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235230704"/>
                  </a:ext>
                </a:extLst>
              </a:tr>
              <a:tr h="475618">
                <a:tc>
                  <a:txBody>
                    <a:bodyPr/>
                    <a:lstStyle/>
                    <a:p>
                      <a:pPr rtl="0" fontAlgn="b"/>
                      <a:r>
                        <a:rPr lang="en-US" sz="2800" dirty="0">
                          <a:effectLst/>
                          <a:latin typeface="Garamond" panose="02020404030301010803" pitchFamily="18" charset="0"/>
                        </a:rPr>
                        <a:t>LS8</a:t>
                      </a:r>
                    </a:p>
                  </a:txBody>
                  <a:tcPr marL="22860" marR="22860" marT="0" marB="0" anchor="b">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800" dirty="0">
                          <a:effectLst/>
                          <a:latin typeface="Garamond" panose="02020404030301010803" pitchFamily="18" charset="0"/>
                        </a:rPr>
                        <a:t>1.06</a:t>
                      </a: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800" dirty="0">
                          <a:effectLst/>
                          <a:latin typeface="Garamond" panose="02020404030301010803" pitchFamily="18" charset="0"/>
                        </a:rPr>
                        <a:t>1.46</a:t>
                      </a:r>
                    </a:p>
                  </a:txBody>
                  <a:tcPr marL="22860" marR="22860" marT="0" marB="0" anchor="b">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687498786"/>
                  </a:ext>
                </a:extLst>
              </a:tr>
              <a:tr h="457200">
                <a:tc>
                  <a:txBody>
                    <a:bodyPr/>
                    <a:lstStyle/>
                    <a:p>
                      <a:pPr rtl="0" fontAlgn="b"/>
                      <a:r>
                        <a:rPr lang="en-US" sz="2800">
                          <a:effectLst/>
                          <a:latin typeface="Garamond" panose="02020404030301010803" pitchFamily="18" charset="0"/>
                        </a:rPr>
                        <a:t>LS8_subset</a:t>
                      </a:r>
                    </a:p>
                  </a:txBody>
                  <a:tcPr marL="22860" marR="22860" marT="0" marB="0" anchor="b">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800" dirty="0">
                          <a:effectLst/>
                          <a:latin typeface="Garamond" panose="02020404030301010803" pitchFamily="18" charset="0"/>
                        </a:rPr>
                        <a:t>1.42</a:t>
                      </a: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2800" dirty="0">
                        <a:effectLst/>
                        <a:latin typeface="Garamond" panose="02020404030301010803" pitchFamily="18" charset="0"/>
                      </a:endParaRPr>
                    </a:p>
                  </a:txBody>
                  <a:tcPr marL="22860" marR="22860" marT="0" marB="0" anchor="b">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4005746727"/>
                  </a:ext>
                </a:extLst>
              </a:tr>
              <a:tr h="333252">
                <a:tc>
                  <a:txBody>
                    <a:bodyPr/>
                    <a:lstStyle/>
                    <a:p>
                      <a:pPr rtl="0" fontAlgn="b"/>
                      <a:r>
                        <a:rPr lang="en-US" sz="2800">
                          <a:effectLst/>
                          <a:latin typeface="Garamond" panose="02020404030301010803" pitchFamily="18" charset="0"/>
                        </a:rPr>
                        <a:t>Sentinel</a:t>
                      </a:r>
                    </a:p>
                  </a:txBody>
                  <a:tcPr marL="22860" marR="22860" marT="0" marB="0" anchor="b">
                    <a:lnL w="12700" cap="flat" cmpd="sng" algn="ctr">
                      <a:solidFill>
                        <a:schemeClr val="tx1"/>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800" dirty="0">
                          <a:effectLst/>
                          <a:latin typeface="Garamond" panose="02020404030301010803" pitchFamily="18" charset="0"/>
                        </a:rPr>
                        <a:t>1.26</a:t>
                      </a:r>
                    </a:p>
                  </a:txBody>
                  <a:tcPr marL="22860" marR="2286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2800" dirty="0">
                        <a:effectLst/>
                        <a:latin typeface="Garamond" panose="02020404030301010803" pitchFamily="18" charset="0"/>
                      </a:endParaRPr>
                    </a:p>
                  </a:txBody>
                  <a:tcPr marL="22860" marR="22860" marT="0" marB="0" anchor="b">
                    <a:lnL w="762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55708745"/>
                  </a:ext>
                </a:extLst>
              </a:tr>
            </a:tbl>
          </a:graphicData>
        </a:graphic>
      </p:graphicFrame>
      <p:pic>
        <p:nvPicPr>
          <p:cNvPr id="147" name="Picture 146"/>
          <p:cNvPicPr>
            <a:picLocks noChangeAspect="1"/>
          </p:cNvPicPr>
          <p:nvPr/>
        </p:nvPicPr>
        <p:blipFill rotWithShape="1">
          <a:blip r:embed="rId24" cstate="screen">
            <a:extLst>
              <a:ext uri="{28A0092B-C50C-407E-A947-70E740481C1C}">
                <a14:useLocalDpi xmlns:a14="http://schemas.microsoft.com/office/drawing/2010/main"/>
              </a:ext>
            </a:extLst>
          </a:blip>
          <a:srcRect l="2160"/>
          <a:stretch/>
        </p:blipFill>
        <p:spPr>
          <a:xfrm>
            <a:off x="6026896" y="19741267"/>
            <a:ext cx="7679384" cy="4049864"/>
          </a:xfrm>
          <a:prstGeom prst="rect">
            <a:avLst/>
          </a:prstGeom>
          <a:ln w="3175">
            <a:solidFill>
              <a:schemeClr val="tx1"/>
            </a:solidFill>
          </a:ln>
        </p:spPr>
      </p:pic>
      <p:sp>
        <p:nvSpPr>
          <p:cNvPr id="148" name="TextBox 147"/>
          <p:cNvSpPr txBox="1"/>
          <p:nvPr/>
        </p:nvSpPr>
        <p:spPr>
          <a:xfrm>
            <a:off x="6123917" y="19190108"/>
            <a:ext cx="7632073" cy="584775"/>
          </a:xfrm>
          <a:prstGeom prst="rect">
            <a:avLst/>
          </a:prstGeom>
          <a:noFill/>
        </p:spPr>
        <p:txBody>
          <a:bodyPr wrap="square" rtlCol="0">
            <a:spAutoFit/>
          </a:bodyPr>
          <a:lstStyle/>
          <a:p>
            <a:pPr algn="ctr"/>
            <a:r>
              <a:rPr lang="en-US" sz="3200" dirty="0"/>
              <a:t>LS8 Field and Digital Presence Detection </a:t>
            </a:r>
          </a:p>
        </p:txBody>
      </p:sp>
      <p:sp>
        <p:nvSpPr>
          <p:cNvPr id="149" name="Rectangle 148"/>
          <p:cNvSpPr/>
          <p:nvPr/>
        </p:nvSpPr>
        <p:spPr>
          <a:xfrm>
            <a:off x="10649720" y="19881988"/>
            <a:ext cx="2743200" cy="11887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11458687" y="19950381"/>
            <a:ext cx="1404763" cy="338554"/>
          </a:xfrm>
          <a:prstGeom prst="rect">
            <a:avLst/>
          </a:prstGeom>
          <a:noFill/>
        </p:spPr>
        <p:txBody>
          <a:bodyPr wrap="square" rtlCol="0">
            <a:spAutoFit/>
          </a:bodyPr>
          <a:lstStyle/>
          <a:p>
            <a:r>
              <a:rPr lang="en-US" sz="1600" dirty="0"/>
              <a:t>Both Agree </a:t>
            </a:r>
          </a:p>
        </p:txBody>
      </p:sp>
      <p:sp>
        <p:nvSpPr>
          <p:cNvPr id="151" name="TextBox 150"/>
          <p:cNvSpPr txBox="1"/>
          <p:nvPr/>
        </p:nvSpPr>
        <p:spPr>
          <a:xfrm>
            <a:off x="11470178" y="20328121"/>
            <a:ext cx="2174220" cy="338554"/>
          </a:xfrm>
          <a:prstGeom prst="rect">
            <a:avLst/>
          </a:prstGeom>
          <a:noFill/>
        </p:spPr>
        <p:txBody>
          <a:bodyPr wrap="square" rtlCol="0">
            <a:spAutoFit/>
          </a:bodyPr>
          <a:lstStyle/>
          <a:p>
            <a:r>
              <a:rPr lang="en-US" sz="1600" dirty="0"/>
              <a:t>LS8 Field presence </a:t>
            </a:r>
          </a:p>
        </p:txBody>
      </p:sp>
      <p:sp>
        <p:nvSpPr>
          <p:cNvPr id="152" name="TextBox 151"/>
          <p:cNvSpPr txBox="1"/>
          <p:nvPr/>
        </p:nvSpPr>
        <p:spPr>
          <a:xfrm>
            <a:off x="11463716" y="20694281"/>
            <a:ext cx="2291059" cy="338554"/>
          </a:xfrm>
          <a:prstGeom prst="rect">
            <a:avLst/>
          </a:prstGeom>
          <a:noFill/>
        </p:spPr>
        <p:txBody>
          <a:bodyPr wrap="square" rtlCol="0">
            <a:spAutoFit/>
          </a:bodyPr>
          <a:lstStyle/>
          <a:p>
            <a:r>
              <a:rPr lang="en-US" sz="1600" dirty="0"/>
              <a:t>LS8 Digital presence </a:t>
            </a:r>
          </a:p>
        </p:txBody>
      </p:sp>
      <p:sp>
        <p:nvSpPr>
          <p:cNvPr id="153" name="Rectangle 152"/>
          <p:cNvSpPr/>
          <p:nvPr/>
        </p:nvSpPr>
        <p:spPr>
          <a:xfrm>
            <a:off x="10883426" y="20047214"/>
            <a:ext cx="556336" cy="18917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0875507" y="20389706"/>
            <a:ext cx="556336" cy="18917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0883426" y="20751897"/>
            <a:ext cx="556336" cy="189179"/>
          </a:xfrm>
          <a:prstGeom prst="rect">
            <a:avLst/>
          </a:prstGeom>
          <a:solidFill>
            <a:srgbClr val="00B05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a:extLst>
              <a:ext uri="{FF2B5EF4-FFF2-40B4-BE49-F238E27FC236}">
                <a16:creationId xmlns="" xmlns:a16="http://schemas.microsoft.com/office/drawing/2014/main" id="{98BC27F3-6C1D-4CBE-B47D-F9716B9D4D18}"/>
              </a:ext>
            </a:extLst>
          </p:cNvPr>
          <p:cNvCxnSpPr>
            <a:cxnSpLocks/>
          </p:cNvCxnSpPr>
          <p:nvPr/>
        </p:nvCxnSpPr>
        <p:spPr>
          <a:xfrm>
            <a:off x="9273341" y="14172464"/>
            <a:ext cx="124444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 xmlns:a16="http://schemas.microsoft.com/office/drawing/2014/main" id="{00275B62-A3B3-46A1-A841-705B7A10ADFA}"/>
              </a:ext>
            </a:extLst>
          </p:cNvPr>
          <p:cNvCxnSpPr>
            <a:cxnSpLocks/>
            <a:stCxn id="169" idx="6"/>
            <a:endCxn id="177" idx="1"/>
          </p:cNvCxnSpPr>
          <p:nvPr/>
        </p:nvCxnSpPr>
        <p:spPr>
          <a:xfrm flipV="1">
            <a:off x="4116948" y="13774863"/>
            <a:ext cx="696867" cy="49287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 xmlns:a16="http://schemas.microsoft.com/office/drawing/2014/main" id="{CB06BDAB-2F82-4035-896B-915973C99A18}"/>
              </a:ext>
            </a:extLst>
          </p:cNvPr>
          <p:cNvCxnSpPr>
            <a:cxnSpLocks/>
          </p:cNvCxnSpPr>
          <p:nvPr/>
        </p:nvCxnSpPr>
        <p:spPr>
          <a:xfrm>
            <a:off x="6559461" y="13744503"/>
            <a:ext cx="1459224" cy="5047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 xmlns:a16="http://schemas.microsoft.com/office/drawing/2014/main" id="{3800690F-46EA-4794-848C-E6EE81F949A8}"/>
              </a:ext>
            </a:extLst>
          </p:cNvPr>
          <p:cNvCxnSpPr>
            <a:cxnSpLocks/>
          </p:cNvCxnSpPr>
          <p:nvPr/>
        </p:nvCxnSpPr>
        <p:spPr>
          <a:xfrm>
            <a:off x="9420659" y="16259464"/>
            <a:ext cx="124444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 xmlns:a16="http://schemas.microsoft.com/office/drawing/2014/main" id="{CE8CBD63-CA5E-41CD-87A4-2D774CC6F89C}"/>
              </a:ext>
            </a:extLst>
          </p:cNvPr>
          <p:cNvCxnSpPr>
            <a:cxnSpLocks/>
            <a:endCxn id="167" idx="2"/>
          </p:cNvCxnSpPr>
          <p:nvPr/>
        </p:nvCxnSpPr>
        <p:spPr>
          <a:xfrm flipV="1">
            <a:off x="6467767" y="16317537"/>
            <a:ext cx="1086183" cy="138714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 xmlns:a16="http://schemas.microsoft.com/office/drawing/2014/main" id="{FA47CBAB-4EBD-4562-818C-540BE61B1075}"/>
              </a:ext>
            </a:extLst>
          </p:cNvPr>
          <p:cNvCxnSpPr>
            <a:cxnSpLocks/>
          </p:cNvCxnSpPr>
          <p:nvPr/>
        </p:nvCxnSpPr>
        <p:spPr>
          <a:xfrm flipV="1">
            <a:off x="6669892" y="16254974"/>
            <a:ext cx="1118589" cy="204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 xmlns:a16="http://schemas.microsoft.com/office/drawing/2014/main" id="{699A3B39-C976-44A5-AE74-BCF92EC4B145}"/>
              </a:ext>
            </a:extLst>
          </p:cNvPr>
          <p:cNvCxnSpPr>
            <a:cxnSpLocks/>
          </p:cNvCxnSpPr>
          <p:nvPr/>
        </p:nvCxnSpPr>
        <p:spPr>
          <a:xfrm>
            <a:off x="6457719" y="14881605"/>
            <a:ext cx="1230775" cy="149174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 xmlns:a16="http://schemas.microsoft.com/office/drawing/2014/main" id="{207A7DC2-8DA9-4C46-A308-FE29EB34FBD6}"/>
              </a:ext>
            </a:extLst>
          </p:cNvPr>
          <p:cNvCxnSpPr>
            <a:cxnSpLocks/>
          </p:cNvCxnSpPr>
          <p:nvPr/>
        </p:nvCxnSpPr>
        <p:spPr>
          <a:xfrm>
            <a:off x="6600196" y="15597986"/>
            <a:ext cx="0" cy="15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 xmlns:a16="http://schemas.microsoft.com/office/drawing/2014/main" id="{1824BF74-7320-4ABA-8887-31511E31ED29}"/>
              </a:ext>
            </a:extLst>
          </p:cNvPr>
          <p:cNvCxnSpPr>
            <a:cxnSpLocks/>
          </p:cNvCxnSpPr>
          <p:nvPr/>
        </p:nvCxnSpPr>
        <p:spPr>
          <a:xfrm>
            <a:off x="3990396" y="17612025"/>
            <a:ext cx="114093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 xmlns:a16="http://schemas.microsoft.com/office/drawing/2014/main" id="{19CB501E-3D3E-415A-B763-8C5604049515}"/>
              </a:ext>
            </a:extLst>
          </p:cNvPr>
          <p:cNvCxnSpPr>
            <a:cxnSpLocks/>
          </p:cNvCxnSpPr>
          <p:nvPr/>
        </p:nvCxnSpPr>
        <p:spPr>
          <a:xfrm>
            <a:off x="4025635" y="16181124"/>
            <a:ext cx="130212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 xmlns:a16="http://schemas.microsoft.com/office/drawing/2014/main" id="{D9039370-587A-4D0F-8430-B890AC0EB34C}"/>
              </a:ext>
            </a:extLst>
          </p:cNvPr>
          <p:cNvCxnSpPr>
            <a:cxnSpLocks/>
            <a:stCxn id="169" idx="6"/>
          </p:cNvCxnSpPr>
          <p:nvPr/>
        </p:nvCxnSpPr>
        <p:spPr>
          <a:xfrm>
            <a:off x="4116948" y="14267742"/>
            <a:ext cx="1395986" cy="129038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67" name="Shape 89">
            <a:extLst>
              <a:ext uri="{FF2B5EF4-FFF2-40B4-BE49-F238E27FC236}">
                <a16:creationId xmlns="" xmlns:a16="http://schemas.microsoft.com/office/drawing/2014/main" id="{E23D2898-C3AB-456B-9393-90DDCF2D522D}"/>
              </a:ext>
            </a:extLst>
          </p:cNvPr>
          <p:cNvSpPr/>
          <p:nvPr/>
        </p:nvSpPr>
        <p:spPr>
          <a:xfrm>
            <a:off x="7553950" y="15725603"/>
            <a:ext cx="2025694" cy="1183868"/>
          </a:xfrm>
          <a:prstGeom prst="round2DiagRect">
            <a:avLst>
              <a:gd name="adj1" fmla="val 16667"/>
              <a:gd name="adj2" fmla="val 0"/>
            </a:avLst>
          </a:prstGeom>
          <a:solidFill>
            <a:srgbClr val="A3C7E7"/>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Clr>
                <a:schemeClr val="dk1"/>
              </a:buClr>
              <a:buSzPct val="45833"/>
              <a:buFont typeface="Arial"/>
              <a:buNone/>
            </a:pPr>
            <a:endParaRPr lang="en-US" sz="2000" dirty="0">
              <a:solidFill>
                <a:schemeClr val="dk1"/>
              </a:solidFill>
            </a:endParaRPr>
          </a:p>
          <a:p>
            <a:pPr lvl="0" algn="ctr" rtl="0">
              <a:spcBef>
                <a:spcPts val="0"/>
              </a:spcBef>
              <a:buClr>
                <a:schemeClr val="dk1"/>
              </a:buClr>
              <a:buSzPct val="45833"/>
              <a:buFont typeface="Arial"/>
              <a:buNone/>
            </a:pPr>
            <a:r>
              <a:rPr lang="en-US" sz="2000" dirty="0">
                <a:solidFill>
                  <a:schemeClr val="dk1"/>
                </a:solidFill>
              </a:rPr>
              <a:t>Distribution</a:t>
            </a:r>
          </a:p>
          <a:p>
            <a:pPr lvl="0" algn="ctr" rtl="0">
              <a:spcBef>
                <a:spcPts val="0"/>
              </a:spcBef>
              <a:buClr>
                <a:schemeClr val="dk1"/>
              </a:buClr>
              <a:buSzPct val="45833"/>
              <a:buFont typeface="Arial"/>
              <a:buNone/>
            </a:pPr>
            <a:r>
              <a:rPr lang="en-US" sz="2000" dirty="0">
                <a:solidFill>
                  <a:schemeClr val="dk1"/>
                </a:solidFill>
              </a:rPr>
              <a:t>Model in SAHM</a:t>
            </a:r>
          </a:p>
          <a:p>
            <a:pPr lvl="0" algn="ctr" rtl="0">
              <a:spcBef>
                <a:spcPts val="0"/>
              </a:spcBef>
              <a:buNone/>
            </a:pPr>
            <a:endParaRPr sz="1600" dirty="0"/>
          </a:p>
        </p:txBody>
      </p:sp>
      <p:sp>
        <p:nvSpPr>
          <p:cNvPr id="168" name="Shape 90">
            <a:extLst>
              <a:ext uri="{FF2B5EF4-FFF2-40B4-BE49-F238E27FC236}">
                <a16:creationId xmlns="" xmlns:a16="http://schemas.microsoft.com/office/drawing/2014/main" id="{0F2C87CD-8C03-4579-9AF4-FF30B2FAC607}"/>
              </a:ext>
            </a:extLst>
          </p:cNvPr>
          <p:cNvSpPr/>
          <p:nvPr/>
        </p:nvSpPr>
        <p:spPr>
          <a:xfrm>
            <a:off x="7565901" y="13598630"/>
            <a:ext cx="2025694" cy="1183868"/>
          </a:xfrm>
          <a:prstGeom prst="round2DiagRect">
            <a:avLst>
              <a:gd name="adj1" fmla="val 16667"/>
              <a:gd name="adj2" fmla="val 0"/>
            </a:avLst>
          </a:prstGeom>
          <a:solidFill>
            <a:srgbClr val="A3C7E7"/>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2000" dirty="0">
                <a:solidFill>
                  <a:schemeClr val="dk1"/>
                </a:solidFill>
              </a:rPr>
              <a:t>Apply ET model</a:t>
            </a:r>
          </a:p>
        </p:txBody>
      </p:sp>
      <p:sp>
        <p:nvSpPr>
          <p:cNvPr id="169" name="Oval 168">
            <a:extLst>
              <a:ext uri="{FF2B5EF4-FFF2-40B4-BE49-F238E27FC236}">
                <a16:creationId xmlns="" xmlns:a16="http://schemas.microsoft.com/office/drawing/2014/main" id="{C11DE15F-729B-42BB-A507-97A0CEF0BE86}"/>
              </a:ext>
            </a:extLst>
          </p:cNvPr>
          <p:cNvSpPr/>
          <p:nvPr/>
        </p:nvSpPr>
        <p:spPr>
          <a:xfrm>
            <a:off x="2076635" y="13631947"/>
            <a:ext cx="2040313" cy="1271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Satellite Imagery</a:t>
            </a:r>
          </a:p>
        </p:txBody>
      </p:sp>
      <p:sp>
        <p:nvSpPr>
          <p:cNvPr id="170" name="Oval 169">
            <a:extLst>
              <a:ext uri="{FF2B5EF4-FFF2-40B4-BE49-F238E27FC236}">
                <a16:creationId xmlns="" xmlns:a16="http://schemas.microsoft.com/office/drawing/2014/main" id="{9150A6EE-7333-4320-B237-F93BA996E6B5}"/>
              </a:ext>
            </a:extLst>
          </p:cNvPr>
          <p:cNvSpPr/>
          <p:nvPr/>
        </p:nvSpPr>
        <p:spPr>
          <a:xfrm>
            <a:off x="2094067" y="15554542"/>
            <a:ext cx="2040313" cy="1271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NAIP Sample Data</a:t>
            </a:r>
          </a:p>
        </p:txBody>
      </p:sp>
      <p:sp>
        <p:nvSpPr>
          <p:cNvPr id="171" name="Oval 170">
            <a:extLst>
              <a:ext uri="{FF2B5EF4-FFF2-40B4-BE49-F238E27FC236}">
                <a16:creationId xmlns="" xmlns:a16="http://schemas.microsoft.com/office/drawing/2014/main" id="{1CAA9E45-F864-4882-B1AC-C63E025E5456}"/>
              </a:ext>
            </a:extLst>
          </p:cNvPr>
          <p:cNvSpPr/>
          <p:nvPr/>
        </p:nvSpPr>
        <p:spPr>
          <a:xfrm>
            <a:off x="2102827" y="16969533"/>
            <a:ext cx="2040313" cy="1271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Field Data</a:t>
            </a:r>
          </a:p>
        </p:txBody>
      </p:sp>
      <p:sp>
        <p:nvSpPr>
          <p:cNvPr id="172" name="Rectangle 171">
            <a:extLst>
              <a:ext uri="{FF2B5EF4-FFF2-40B4-BE49-F238E27FC236}">
                <a16:creationId xmlns="" xmlns:a16="http://schemas.microsoft.com/office/drawing/2014/main" id="{65BBCEF4-9EF6-431A-88F5-CE12007623FA}"/>
              </a:ext>
            </a:extLst>
          </p:cNvPr>
          <p:cNvSpPr/>
          <p:nvPr/>
        </p:nvSpPr>
        <p:spPr>
          <a:xfrm>
            <a:off x="4810505" y="14507169"/>
            <a:ext cx="1859387" cy="11203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Derive Indices</a:t>
            </a:r>
          </a:p>
        </p:txBody>
      </p:sp>
      <p:sp>
        <p:nvSpPr>
          <p:cNvPr id="173" name="Rectangle 172">
            <a:extLst>
              <a:ext uri="{FF2B5EF4-FFF2-40B4-BE49-F238E27FC236}">
                <a16:creationId xmlns="" xmlns:a16="http://schemas.microsoft.com/office/drawing/2014/main" id="{C8AFA5FA-0E13-4EF0-A7A4-478CEAF3BDEF}"/>
              </a:ext>
            </a:extLst>
          </p:cNvPr>
          <p:cNvSpPr/>
          <p:nvPr/>
        </p:nvSpPr>
        <p:spPr>
          <a:xfrm>
            <a:off x="4832863" y="15781223"/>
            <a:ext cx="1859387" cy="11203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Extract Values to Points</a:t>
            </a:r>
          </a:p>
        </p:txBody>
      </p:sp>
      <p:sp>
        <p:nvSpPr>
          <p:cNvPr id="174" name="Rectangle 173">
            <a:extLst>
              <a:ext uri="{FF2B5EF4-FFF2-40B4-BE49-F238E27FC236}">
                <a16:creationId xmlns="" xmlns:a16="http://schemas.microsoft.com/office/drawing/2014/main" id="{AABE5CF2-B293-4D8A-9CD7-9AD2705DED44}"/>
              </a:ext>
            </a:extLst>
          </p:cNvPr>
          <p:cNvSpPr/>
          <p:nvPr/>
        </p:nvSpPr>
        <p:spPr>
          <a:xfrm>
            <a:off x="4846003" y="17067396"/>
            <a:ext cx="1859387" cy="11203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Variable Selection VSURF</a:t>
            </a:r>
          </a:p>
        </p:txBody>
      </p:sp>
      <p:sp>
        <p:nvSpPr>
          <p:cNvPr id="175" name="Oval 174">
            <a:extLst>
              <a:ext uri="{FF2B5EF4-FFF2-40B4-BE49-F238E27FC236}">
                <a16:creationId xmlns="" xmlns:a16="http://schemas.microsoft.com/office/drawing/2014/main" id="{27EF6FD7-BF63-4BBF-B5E1-AB377322BA6A}"/>
              </a:ext>
            </a:extLst>
          </p:cNvPr>
          <p:cNvSpPr/>
          <p:nvPr/>
        </p:nvSpPr>
        <p:spPr>
          <a:xfrm>
            <a:off x="10319740" y="15428194"/>
            <a:ext cx="1734433" cy="17298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Product: SAHM Binary Map</a:t>
            </a:r>
          </a:p>
        </p:txBody>
      </p:sp>
      <p:sp>
        <p:nvSpPr>
          <p:cNvPr id="176" name="Oval 175">
            <a:extLst>
              <a:ext uri="{FF2B5EF4-FFF2-40B4-BE49-F238E27FC236}">
                <a16:creationId xmlns="" xmlns:a16="http://schemas.microsoft.com/office/drawing/2014/main" id="{6F7499D0-5B71-493B-BF9D-46F554E613CE}"/>
              </a:ext>
            </a:extLst>
          </p:cNvPr>
          <p:cNvSpPr/>
          <p:nvPr/>
        </p:nvSpPr>
        <p:spPr>
          <a:xfrm>
            <a:off x="10381395" y="13302539"/>
            <a:ext cx="1718052" cy="173984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Product: ET Maps</a:t>
            </a:r>
          </a:p>
        </p:txBody>
      </p:sp>
      <p:sp>
        <p:nvSpPr>
          <p:cNvPr id="177" name="Rectangle 176">
            <a:extLst>
              <a:ext uri="{FF2B5EF4-FFF2-40B4-BE49-F238E27FC236}">
                <a16:creationId xmlns="" xmlns:a16="http://schemas.microsoft.com/office/drawing/2014/main" id="{823BE798-3ECE-4209-AF96-FE690265F717}"/>
              </a:ext>
            </a:extLst>
          </p:cNvPr>
          <p:cNvSpPr/>
          <p:nvPr/>
        </p:nvSpPr>
        <p:spPr>
          <a:xfrm>
            <a:off x="4813815" y="13214709"/>
            <a:ext cx="1859387" cy="11203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Convert Band 10 to Surface Temperature</a:t>
            </a: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680</TotalTime>
  <Words>803</Words>
  <Application>Microsoft Office PowerPoint</Application>
  <PresentationFormat>Custom</PresentationFormat>
  <Paragraphs>98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Nick Rousseau</cp:lastModifiedBy>
  <cp:revision>60</cp:revision>
  <dcterms:created xsi:type="dcterms:W3CDTF">2017-06-02T16:06:25Z</dcterms:created>
  <dcterms:modified xsi:type="dcterms:W3CDTF">2017-12-06T21:31:09Z</dcterms:modified>
</cp:coreProperties>
</file>