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285" r:id="rId3"/>
    <p:sldId id="286" r:id="rId4"/>
    <p:sldId id="304" r:id="rId5"/>
    <p:sldId id="288" r:id="rId6"/>
    <p:sldId id="287" r:id="rId7"/>
    <p:sldId id="301" r:id="rId8"/>
    <p:sldId id="289" r:id="rId9"/>
    <p:sldId id="296" r:id="rId10"/>
    <p:sldId id="297" r:id="rId11"/>
    <p:sldId id="292" r:id="rId12"/>
    <p:sldId id="293" r:id="rId13"/>
    <p:sldId id="302" r:id="rId14"/>
    <p:sldId id="295" r:id="rId15"/>
    <p:sldId id="298" r:id="rId16"/>
    <p:sldId id="300" r:id="rId17"/>
    <p:sldId id="299"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3333"/>
    <a:srgbClr val="ADD3F5"/>
    <a:srgbClr val="9AC1E2"/>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90205" autoAdjust="0"/>
  </p:normalViewPr>
  <p:slideViewPr>
    <p:cSldViewPr snapToGrid="0">
      <p:cViewPr>
        <p:scale>
          <a:sx n="110" d="100"/>
          <a:sy n="110" d="100"/>
        </p:scale>
        <p:origin x="678" y="-5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ms\AppData\Local\Temp\MonthlyWeather19800101_20160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ms\AppData\Local\Temp\MonthlyWeather19800101_20160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ms\AppData\Local\Temp\MonthlyWeather19800101_20160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Yearly Average Temperature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Average Temperature</c:v>
          </c:tx>
          <c:spPr>
            <a:ln w="28575" cap="rnd">
              <a:solidFill>
                <a:schemeClr val="accent1"/>
              </a:solidFill>
              <a:round/>
            </a:ln>
            <a:effectLst/>
          </c:spPr>
          <c:marker>
            <c:symbol val="none"/>
          </c:marker>
          <c:cat>
            <c:numRef>
              <c:f>'[MonthlyWeather19800101_20160201.xlsx]5YearAverage'!$B$1:$AK$1</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'[MonthlyWeather19800101_20160201.xlsx]5YearAverage'!$B$15:$AK$15</c:f>
              <c:numCache>
                <c:formatCode>General</c:formatCode>
                <c:ptCount val="36"/>
                <c:pt idx="0">
                  <c:v>52.253714312198746</c:v>
                </c:pt>
                <c:pt idx="1">
                  <c:v>51.764566325097469</c:v>
                </c:pt>
                <c:pt idx="2">
                  <c:v>52.302271220913696</c:v>
                </c:pt>
                <c:pt idx="3">
                  <c:v>55.070790450588838</c:v>
                </c:pt>
                <c:pt idx="4">
                  <c:v>52.845922321097511</c:v>
                </c:pt>
                <c:pt idx="5">
                  <c:v>52.311009891641618</c:v>
                </c:pt>
                <c:pt idx="6">
                  <c:v>52.924067955108939</c:v>
                </c:pt>
                <c:pt idx="7">
                  <c:v>54.359495402495035</c:v>
                </c:pt>
                <c:pt idx="8">
                  <c:v>54.056694475342972</c:v>
                </c:pt>
                <c:pt idx="9">
                  <c:v>52.974738223246284</c:v>
                </c:pt>
                <c:pt idx="10">
                  <c:v>53.235719959499157</c:v>
                </c:pt>
                <c:pt idx="11">
                  <c:v>53.681795954941123</c:v>
                </c:pt>
                <c:pt idx="12">
                  <c:v>54.361854529724383</c:v>
                </c:pt>
                <c:pt idx="13">
                  <c:v>53.476596262160776</c:v>
                </c:pt>
                <c:pt idx="14">
                  <c:v>54.335691244239626</c:v>
                </c:pt>
                <c:pt idx="15">
                  <c:v>55.429869431643624</c:v>
                </c:pt>
                <c:pt idx="16">
                  <c:v>53.965627549128669</c:v>
                </c:pt>
                <c:pt idx="17">
                  <c:v>54.163438300051205</c:v>
                </c:pt>
                <c:pt idx="18">
                  <c:v>56.020458269329225</c:v>
                </c:pt>
                <c:pt idx="19">
                  <c:v>54.020727726574499</c:v>
                </c:pt>
                <c:pt idx="20">
                  <c:v>54.153688666419477</c:v>
                </c:pt>
                <c:pt idx="21">
                  <c:v>53.73195532514081</c:v>
                </c:pt>
                <c:pt idx="22">
                  <c:v>53.216296722990272</c:v>
                </c:pt>
                <c:pt idx="23">
                  <c:v>53.544963628017022</c:v>
                </c:pt>
                <c:pt idx="24">
                  <c:v>53.431921579532826</c:v>
                </c:pt>
                <c:pt idx="25">
                  <c:v>54.107279185867903</c:v>
                </c:pt>
                <c:pt idx="26">
                  <c:v>53.573435739887344</c:v>
                </c:pt>
                <c:pt idx="27">
                  <c:v>53.780175371223748</c:v>
                </c:pt>
                <c:pt idx="28">
                  <c:v>53.464847979236197</c:v>
                </c:pt>
                <c:pt idx="29">
                  <c:v>54.081369047619042</c:v>
                </c:pt>
                <c:pt idx="30">
                  <c:v>54.97458461341526</c:v>
                </c:pt>
                <c:pt idx="31">
                  <c:v>54.005682923707127</c:v>
                </c:pt>
                <c:pt idx="32">
                  <c:v>53.704497898900023</c:v>
                </c:pt>
                <c:pt idx="33">
                  <c:v>53.519886359623563</c:v>
                </c:pt>
                <c:pt idx="34">
                  <c:v>53.877915386584732</c:v>
                </c:pt>
                <c:pt idx="35">
                  <c:v>54.080501152073737</c:v>
                </c:pt>
              </c:numCache>
            </c:numRef>
          </c:val>
          <c:smooth val="0"/>
        </c:ser>
        <c:dLbls>
          <c:showLegendKey val="0"/>
          <c:showVal val="0"/>
          <c:showCatName val="0"/>
          <c:showSerName val="0"/>
          <c:showPercent val="0"/>
          <c:showBubbleSize val="0"/>
        </c:dLbls>
        <c:smooth val="0"/>
        <c:axId val="178084744"/>
        <c:axId val="2651840"/>
      </c:lineChart>
      <c:catAx>
        <c:axId val="178084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51840"/>
        <c:crosses val="autoZero"/>
        <c:auto val="1"/>
        <c:lblAlgn val="ctr"/>
        <c:lblOffset val="100"/>
        <c:noMultiLvlLbl val="0"/>
      </c:catAx>
      <c:valAx>
        <c:axId val="265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dirty="0">
                    <a:effectLst/>
                  </a:rPr>
                  <a:t>Temperature (°F)</a:t>
                </a:r>
                <a:endParaRPr lang="en-US" sz="1000" dirty="0">
                  <a:effectLst/>
                </a:endParaRPr>
              </a:p>
            </c:rich>
          </c:tx>
          <c:layout>
            <c:manualLayout>
              <c:xMode val="edge"/>
              <c:yMode val="edge"/>
              <c:x val="3.3586898993682293E-2"/>
              <c:y val="0.31158711880906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084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dirty="0">
                <a:solidFill>
                  <a:srgbClr val="333333"/>
                </a:solidFill>
              </a:rPr>
              <a:t>5 Year Average Temperature</a:t>
            </a:r>
            <a:r>
              <a:rPr lang="en-US" b="0" baseline="0" dirty="0">
                <a:solidFill>
                  <a:srgbClr val="333333"/>
                </a:solidFill>
              </a:rPr>
              <a:t> </a:t>
            </a:r>
            <a:endParaRPr lang="en-US" b="0" dirty="0">
              <a:solidFill>
                <a:srgbClr val="333333"/>
              </a:solidFill>
            </a:endParaRPr>
          </a:p>
        </c:rich>
      </c:tx>
      <c:layout>
        <c:manualLayout>
          <c:xMode val="edge"/>
          <c:yMode val="edge"/>
          <c:x val="0.27878868237697879"/>
          <c:y val="8.11402587790284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081767792845241E-2"/>
          <c:y val="4.2037912343225528E-2"/>
          <c:w val="0.90098763059800435"/>
          <c:h val="0.82597996512295113"/>
        </c:manualLayout>
      </c:layout>
      <c:lineChart>
        <c:grouping val="standard"/>
        <c:varyColors val="0"/>
        <c:ser>
          <c:idx val="0"/>
          <c:order val="0"/>
          <c:tx>
            <c:strRef>
              <c:f>'[MonthlyWeather19800101_20160201.xlsx]5YearAverage'!$B$17</c:f>
              <c:strCache>
                <c:ptCount val="1"/>
                <c:pt idx="0">
                  <c:v>1981-1985</c:v>
                </c:pt>
              </c:strCache>
            </c:strRef>
          </c:tx>
          <c:spPr>
            <a:ln w="28575" cap="rnd">
              <a:solidFill>
                <a:srgbClr val="FEE5D9"/>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'[MonthlyWeather19800101_20160201.xlsx]5YearAverage'!$B$18:$B$29</c:f>
              <c:numCache>
                <c:formatCode>General</c:formatCode>
                <c:ptCount val="12"/>
                <c:pt idx="0">
                  <c:v>53.632880978865408</c:v>
                </c:pt>
                <c:pt idx="1">
                  <c:v>53.894292029809279</c:v>
                </c:pt>
                <c:pt idx="2">
                  <c:v>54.500293255131965</c:v>
                </c:pt>
                <c:pt idx="3">
                  <c:v>53.561259259259259</c:v>
                </c:pt>
                <c:pt idx="4">
                  <c:v>52.58</c:v>
                </c:pt>
                <c:pt idx="5">
                  <c:v>50.384</c:v>
                </c:pt>
                <c:pt idx="6">
                  <c:v>49.91290322580646</c:v>
                </c:pt>
                <c:pt idx="7">
                  <c:v>50.925892473118282</c:v>
                </c:pt>
                <c:pt idx="8">
                  <c:v>52.386518518518514</c:v>
                </c:pt>
                <c:pt idx="9">
                  <c:v>53.761290322580635</c:v>
                </c:pt>
                <c:pt idx="10">
                  <c:v>54.395333333333326</c:v>
                </c:pt>
                <c:pt idx="11">
                  <c:v>54.37228110599078</c:v>
                </c:pt>
              </c:numCache>
            </c:numRef>
          </c:val>
          <c:smooth val="0"/>
        </c:ser>
        <c:ser>
          <c:idx val="1"/>
          <c:order val="1"/>
          <c:tx>
            <c:strRef>
              <c:f>'[MonthlyWeather19800101_20160201.xlsx]5YearAverage'!$C$17</c:f>
              <c:strCache>
                <c:ptCount val="1"/>
                <c:pt idx="0">
                  <c:v>1986-1990</c:v>
                </c:pt>
              </c:strCache>
            </c:strRef>
          </c:tx>
          <c:spPr>
            <a:ln w="28575" cap="rnd">
              <a:solidFill>
                <a:srgbClr val="FCBBA1"/>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'[MonthlyWeather19800101_20160201.xlsx]5YearAverage'!$C$18:$C$29</c:f>
              <c:numCache>
                <c:formatCode>General</c:formatCode>
                <c:ptCount val="12"/>
                <c:pt idx="0">
                  <c:v>53.867698924731187</c:v>
                </c:pt>
                <c:pt idx="1">
                  <c:v>54.612570909295052</c:v>
                </c:pt>
                <c:pt idx="2">
                  <c:v>54.413142174432494</c:v>
                </c:pt>
                <c:pt idx="3">
                  <c:v>53.860655172413793</c:v>
                </c:pt>
                <c:pt idx="4">
                  <c:v>52.117161290322578</c:v>
                </c:pt>
                <c:pt idx="5">
                  <c:v>50.578448275862073</c:v>
                </c:pt>
                <c:pt idx="6">
                  <c:v>49.964860215053761</c:v>
                </c:pt>
                <c:pt idx="7">
                  <c:v>51.769290322580652</c:v>
                </c:pt>
                <c:pt idx="8">
                  <c:v>54.15585714285713</c:v>
                </c:pt>
                <c:pt idx="9">
                  <c:v>55.218014888337471</c:v>
                </c:pt>
                <c:pt idx="10">
                  <c:v>55.763952380952375</c:v>
                </c:pt>
                <c:pt idx="11">
                  <c:v>55.800066740823148</c:v>
                </c:pt>
              </c:numCache>
            </c:numRef>
          </c:val>
          <c:smooth val="0"/>
        </c:ser>
        <c:ser>
          <c:idx val="2"/>
          <c:order val="2"/>
          <c:tx>
            <c:strRef>
              <c:f>'[MonthlyWeather19800101_20160201.xlsx]5YearAverage'!$D$17</c:f>
              <c:strCache>
                <c:ptCount val="1"/>
                <c:pt idx="0">
                  <c:v>1991-1995</c:v>
                </c:pt>
              </c:strCache>
            </c:strRef>
          </c:tx>
          <c:spPr>
            <a:ln w="28575" cap="rnd">
              <a:solidFill>
                <a:srgbClr val="FC9272"/>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'[MonthlyWeather19800101_20160201.xlsx]5YearAverage'!$D$18:$D$29</c:f>
              <c:numCache>
                <c:formatCode>General</c:formatCode>
                <c:ptCount val="12"/>
                <c:pt idx="0">
                  <c:v>55.599354838709679</c:v>
                </c:pt>
                <c:pt idx="1">
                  <c:v>55.506798029556649</c:v>
                </c:pt>
                <c:pt idx="2">
                  <c:v>55.110129032258058</c:v>
                </c:pt>
                <c:pt idx="3">
                  <c:v>54.842000000000006</c:v>
                </c:pt>
                <c:pt idx="4">
                  <c:v>54.088387096774191</c:v>
                </c:pt>
                <c:pt idx="5">
                  <c:v>51.248666666666665</c:v>
                </c:pt>
                <c:pt idx="6">
                  <c:v>50.245806451612907</c:v>
                </c:pt>
                <c:pt idx="7">
                  <c:v>51.741225806451624</c:v>
                </c:pt>
                <c:pt idx="8">
                  <c:v>53.94</c:v>
                </c:pt>
                <c:pt idx="9">
                  <c:v>55.993634408602155</c:v>
                </c:pt>
                <c:pt idx="10">
                  <c:v>56.488</c:v>
                </c:pt>
                <c:pt idx="11">
                  <c:v>56.281935483870974</c:v>
                </c:pt>
              </c:numCache>
            </c:numRef>
          </c:val>
          <c:smooth val="0"/>
        </c:ser>
        <c:ser>
          <c:idx val="3"/>
          <c:order val="3"/>
          <c:tx>
            <c:strRef>
              <c:f>'[MonthlyWeather19800101_20160201.xlsx]5YearAverage'!$E$17</c:f>
              <c:strCache>
                <c:ptCount val="1"/>
                <c:pt idx="0">
                  <c:v>1996-2000</c:v>
                </c:pt>
              </c:strCache>
            </c:strRef>
          </c:tx>
          <c:spPr>
            <a:ln w="28575" cap="rnd">
              <a:solidFill>
                <a:srgbClr val="FB6A4A"/>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'[MonthlyWeather19800101_20160201.xlsx]5YearAverage'!$E$18:$E$29</c:f>
              <c:numCache>
                <c:formatCode>General</c:formatCode>
                <c:ptCount val="12"/>
                <c:pt idx="0">
                  <c:v>55.861870967741936</c:v>
                </c:pt>
                <c:pt idx="1">
                  <c:v>55.404950738916249</c:v>
                </c:pt>
                <c:pt idx="2">
                  <c:v>55.459354838709679</c:v>
                </c:pt>
                <c:pt idx="3">
                  <c:v>55.352666666666678</c:v>
                </c:pt>
                <c:pt idx="4">
                  <c:v>53.482580645161285</c:v>
                </c:pt>
                <c:pt idx="5">
                  <c:v>51.224666666666664</c:v>
                </c:pt>
                <c:pt idx="6">
                  <c:v>50.307741935483868</c:v>
                </c:pt>
                <c:pt idx="7">
                  <c:v>52.385161290322586</c:v>
                </c:pt>
                <c:pt idx="8">
                  <c:v>54.918666666666674</c:v>
                </c:pt>
                <c:pt idx="9">
                  <c:v>55.93225806451612</c:v>
                </c:pt>
                <c:pt idx="10">
                  <c:v>57.048183908045971</c:v>
                </c:pt>
                <c:pt idx="11">
                  <c:v>56.199354838709681</c:v>
                </c:pt>
              </c:numCache>
            </c:numRef>
          </c:val>
          <c:smooth val="0"/>
        </c:ser>
        <c:ser>
          <c:idx val="4"/>
          <c:order val="4"/>
          <c:tx>
            <c:strRef>
              <c:f>'[MonthlyWeather19800101_20160201.xlsx]5YearAverage'!$F$17</c:f>
              <c:strCache>
                <c:ptCount val="1"/>
                <c:pt idx="0">
                  <c:v>2001-2005</c:v>
                </c:pt>
              </c:strCache>
            </c:strRef>
          </c:tx>
          <c:spPr>
            <a:ln w="28575" cap="rnd">
              <a:solidFill>
                <a:srgbClr val="EF3B2C"/>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'[MonthlyWeather19800101_20160201.xlsx]5YearAverage'!$F$18:$F$29</c:f>
              <c:numCache>
                <c:formatCode>General</c:formatCode>
                <c:ptCount val="12"/>
                <c:pt idx="0">
                  <c:v>55.052258064516124</c:v>
                </c:pt>
                <c:pt idx="1">
                  <c:v>54.75305418719212</c:v>
                </c:pt>
                <c:pt idx="2">
                  <c:v>54.719999999999992</c:v>
                </c:pt>
                <c:pt idx="3">
                  <c:v>54.074000000000012</c:v>
                </c:pt>
                <c:pt idx="4">
                  <c:v>52.067096774193544</c:v>
                </c:pt>
                <c:pt idx="5">
                  <c:v>49.904666666666664</c:v>
                </c:pt>
                <c:pt idx="6">
                  <c:v>49.333548387096776</c:v>
                </c:pt>
                <c:pt idx="7">
                  <c:v>50.881290322580654</c:v>
                </c:pt>
                <c:pt idx="8">
                  <c:v>53.647218390804596</c:v>
                </c:pt>
                <c:pt idx="9">
                  <c:v>56.029032258064511</c:v>
                </c:pt>
                <c:pt idx="10">
                  <c:v>56.684666666666672</c:v>
                </c:pt>
                <c:pt idx="11">
                  <c:v>56.130967741935493</c:v>
                </c:pt>
              </c:numCache>
            </c:numRef>
          </c:val>
          <c:smooth val="0"/>
        </c:ser>
        <c:ser>
          <c:idx val="5"/>
          <c:order val="5"/>
          <c:tx>
            <c:strRef>
              <c:f>'[MonthlyWeather19800101_20160201.xlsx]5YearAverage'!$G$17</c:f>
              <c:strCache>
                <c:ptCount val="1"/>
                <c:pt idx="0">
                  <c:v>2006-2010</c:v>
                </c:pt>
              </c:strCache>
            </c:strRef>
          </c:tx>
          <c:spPr>
            <a:ln w="28575" cap="rnd">
              <a:solidFill>
                <a:srgbClr val="CB181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'[MonthlyWeather19800101_20160201.xlsx]5YearAverage'!$G$18:$G$29</c:f>
              <c:numCache>
                <c:formatCode>General</c:formatCode>
                <c:ptCount val="12"/>
                <c:pt idx="0">
                  <c:v>54.970967741935475</c:v>
                </c:pt>
                <c:pt idx="1">
                  <c:v>55.391773399014781</c:v>
                </c:pt>
                <c:pt idx="2">
                  <c:v>54.815483870967739</c:v>
                </c:pt>
                <c:pt idx="3">
                  <c:v>54.24133333333333</c:v>
                </c:pt>
                <c:pt idx="4">
                  <c:v>52.112903225806463</c:v>
                </c:pt>
                <c:pt idx="5">
                  <c:v>50.75533333333334</c:v>
                </c:pt>
                <c:pt idx="6">
                  <c:v>50.334193548387098</c:v>
                </c:pt>
                <c:pt idx="7">
                  <c:v>52.776774193548384</c:v>
                </c:pt>
                <c:pt idx="8">
                  <c:v>54.424666666666667</c:v>
                </c:pt>
                <c:pt idx="9">
                  <c:v>55.798064516129024</c:v>
                </c:pt>
                <c:pt idx="10">
                  <c:v>56.67</c:v>
                </c:pt>
                <c:pt idx="11">
                  <c:v>55.407096774193555</c:v>
                </c:pt>
              </c:numCache>
            </c:numRef>
          </c:val>
          <c:smooth val="0"/>
        </c:ser>
        <c:ser>
          <c:idx val="6"/>
          <c:order val="6"/>
          <c:tx>
            <c:strRef>
              <c:f>'[MonthlyWeather19800101_20160201.xlsx]5YearAverage'!$H$17</c:f>
              <c:strCache>
                <c:ptCount val="1"/>
                <c:pt idx="0">
                  <c:v>2011-2015</c:v>
                </c:pt>
              </c:strCache>
            </c:strRef>
          </c:tx>
          <c:spPr>
            <a:ln w="28575" cap="rnd">
              <a:solidFill>
                <a:srgbClr val="99000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'[MonthlyWeather19800101_20160201.xlsx]5YearAverage'!$H$18:$H$29</c:f>
              <c:numCache>
                <c:formatCode>General</c:formatCode>
                <c:ptCount val="12"/>
                <c:pt idx="0">
                  <c:v>54.850322580645162</c:v>
                </c:pt>
                <c:pt idx="1">
                  <c:v>54.465369458128087</c:v>
                </c:pt>
                <c:pt idx="2">
                  <c:v>55.121935483870971</c:v>
                </c:pt>
                <c:pt idx="3">
                  <c:v>53.923333333333332</c:v>
                </c:pt>
                <c:pt idx="4">
                  <c:v>52.264516129032259</c:v>
                </c:pt>
                <c:pt idx="5">
                  <c:v>50.830666666666666</c:v>
                </c:pt>
                <c:pt idx="6">
                  <c:v>49.852258064516128</c:v>
                </c:pt>
                <c:pt idx="7">
                  <c:v>51.763870967741937</c:v>
                </c:pt>
                <c:pt idx="8">
                  <c:v>54.32703448275862</c:v>
                </c:pt>
                <c:pt idx="9">
                  <c:v>56.064516129032256</c:v>
                </c:pt>
                <c:pt idx="10">
                  <c:v>57.384666666666668</c:v>
                </c:pt>
                <c:pt idx="11">
                  <c:v>55.203870967741935</c:v>
                </c:pt>
              </c:numCache>
            </c:numRef>
          </c:val>
          <c:smooth val="0"/>
        </c:ser>
        <c:dLbls>
          <c:showLegendKey val="0"/>
          <c:showVal val="0"/>
          <c:showCatName val="0"/>
          <c:showSerName val="0"/>
          <c:showPercent val="0"/>
          <c:showBubbleSize val="0"/>
        </c:dLbls>
        <c:smooth val="0"/>
        <c:axId val="177864368"/>
        <c:axId val="145358320"/>
      </c:lineChart>
      <c:catAx>
        <c:axId val="17786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58320"/>
        <c:crosses val="autoZero"/>
        <c:auto val="1"/>
        <c:lblAlgn val="ctr"/>
        <c:lblOffset val="100"/>
        <c:noMultiLvlLbl val="0"/>
      </c:catAx>
      <c:valAx>
        <c:axId val="145358320"/>
        <c:scaling>
          <c:orientation val="minMax"/>
          <c:min val="4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0"/>
              <a:lstStyle/>
              <a:p>
                <a:pPr>
                  <a:defRPr sz="1000" b="0" i="0" u="none" strike="noStrike" kern="1200" baseline="0">
                    <a:solidFill>
                      <a:schemeClr val="tx1">
                        <a:lumMod val="65000"/>
                        <a:lumOff val="35000"/>
                      </a:schemeClr>
                    </a:solidFill>
                    <a:latin typeface="+mn-lt"/>
                    <a:ea typeface="+mn-ea"/>
                    <a:cs typeface="+mn-cs"/>
                  </a:defRPr>
                </a:pPr>
                <a:r>
                  <a:rPr lang="en-US" sz="1200" b="0" i="0" baseline="0">
                    <a:effectLst/>
                  </a:rPr>
                  <a:t>Temperature (°F)</a:t>
                </a:r>
                <a:endParaRPr lang="en-US" sz="700">
                  <a:effectLst/>
                </a:endParaRPr>
              </a:p>
            </c:rich>
          </c:tx>
          <c:layout/>
          <c:overlay val="0"/>
          <c:spPr>
            <a:noFill/>
            <a:ln>
              <a:noFill/>
            </a:ln>
            <a:effectLst/>
          </c:spPr>
          <c:txPr>
            <a:bodyPr rot="-5400000" spcFirstLastPara="1" vertOverflow="ellipsis" vert="horz" wrap="square" anchor="ctr" anchorCtr="0"/>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864368"/>
        <c:crosses val="autoZero"/>
        <c:crossBetween val="between"/>
      </c:valAx>
      <c:spPr>
        <a:gradFill>
          <a:gsLst>
            <a:gs pos="27000">
              <a:srgbClr val="9AC1E2"/>
            </a:gs>
            <a:gs pos="62000">
              <a:srgbClr val="ADD3F5"/>
            </a:gs>
            <a:gs pos="83000">
              <a:schemeClr val="accent6">
                <a:lumMod val="20000"/>
                <a:lumOff val="80000"/>
              </a:schemeClr>
            </a:gs>
            <a:gs pos="100000">
              <a:schemeClr val="accent6">
                <a:lumMod val="20000"/>
                <a:lumOff val="80000"/>
              </a:schemeClr>
            </a:gs>
          </a:gsLst>
          <a:lin ang="5400000" scaled="1"/>
        </a:gradFill>
        <a:ln>
          <a:solidFill>
            <a:schemeClr val="tx1">
              <a:lumMod val="95000"/>
              <a:lumOff val="5000"/>
            </a:schemeClr>
          </a:solidFill>
        </a:ln>
        <a:effectLst/>
      </c:spPr>
    </c:plotArea>
    <c:legend>
      <c:legendPos val="b"/>
      <c:layout>
        <c:manualLayout>
          <c:xMode val="edge"/>
          <c:yMode val="edge"/>
          <c:x val="0"/>
          <c:y val="0.93408462250441426"/>
          <c:w val="1"/>
          <c:h val="5.4672156073619201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5</a:t>
            </a:r>
            <a:r>
              <a:rPr lang="en-US" baseline="0"/>
              <a:t> Year Average Monthly Temperature</a:t>
            </a:r>
            <a:endParaRPr lang="en-US"/>
          </a:p>
        </c:rich>
      </c:tx>
      <c:layout>
        <c:manualLayout>
          <c:xMode val="edge"/>
          <c:yMode val="edge"/>
          <c:x val="0.30635508036669701"/>
          <c:y val="4.63407923764653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'[MonthlyWeather19800101_20160201.xlsx]5YearAverage'!$A$18</c:f>
              <c:strCache>
                <c:ptCount val="1"/>
                <c:pt idx="0">
                  <c:v>Jan</c:v>
                </c:pt>
              </c:strCache>
            </c:strRef>
          </c:tx>
          <c:spPr>
            <a:solidFill>
              <a:schemeClr val="accent1"/>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'[MonthlyWeather19800101_20160201.xlsx]5YearAverage'!$B$18:$H$18</c:f>
              <c:numCache>
                <c:formatCode>General</c:formatCode>
                <c:ptCount val="7"/>
                <c:pt idx="0">
                  <c:v>53.632880978865408</c:v>
                </c:pt>
                <c:pt idx="1">
                  <c:v>53.867698924731187</c:v>
                </c:pt>
                <c:pt idx="2">
                  <c:v>55.599354838709679</c:v>
                </c:pt>
                <c:pt idx="3">
                  <c:v>55.861870967741936</c:v>
                </c:pt>
                <c:pt idx="4">
                  <c:v>55.052258064516124</c:v>
                </c:pt>
                <c:pt idx="5">
                  <c:v>54.970967741935475</c:v>
                </c:pt>
                <c:pt idx="6">
                  <c:v>54.850322580645162</c:v>
                </c:pt>
              </c:numCache>
            </c:numRef>
          </c:val>
        </c:ser>
        <c:ser>
          <c:idx val="1"/>
          <c:order val="1"/>
          <c:tx>
            <c:strRef>
              <c:f>'[MonthlyWeather19800101_20160201.xlsx]5YearAverage'!$A$19</c:f>
              <c:strCache>
                <c:ptCount val="1"/>
                <c:pt idx="0">
                  <c:v>Feb</c:v>
                </c:pt>
              </c:strCache>
            </c:strRef>
          </c:tx>
          <c:spPr>
            <a:solidFill>
              <a:schemeClr val="accent2"/>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'[MonthlyWeather19800101_20160201.xlsx]5YearAverage'!$B$19:$H$19</c:f>
              <c:numCache>
                <c:formatCode>General</c:formatCode>
                <c:ptCount val="7"/>
                <c:pt idx="0">
                  <c:v>53.894292029809279</c:v>
                </c:pt>
                <c:pt idx="1">
                  <c:v>54.612570909295052</c:v>
                </c:pt>
                <c:pt idx="2">
                  <c:v>55.506798029556649</c:v>
                </c:pt>
                <c:pt idx="3">
                  <c:v>55.404950738916249</c:v>
                </c:pt>
                <c:pt idx="4">
                  <c:v>54.75305418719212</c:v>
                </c:pt>
                <c:pt idx="5">
                  <c:v>55.391773399014781</c:v>
                </c:pt>
                <c:pt idx="6">
                  <c:v>54.465369458128087</c:v>
                </c:pt>
              </c:numCache>
            </c:numRef>
          </c:val>
        </c:ser>
        <c:ser>
          <c:idx val="2"/>
          <c:order val="2"/>
          <c:tx>
            <c:strRef>
              <c:f>'[MonthlyWeather19800101_20160201.xlsx]5YearAverage'!$A$20</c:f>
              <c:strCache>
                <c:ptCount val="1"/>
                <c:pt idx="0">
                  <c:v>Mar</c:v>
                </c:pt>
              </c:strCache>
            </c:strRef>
          </c:tx>
          <c:spPr>
            <a:solidFill>
              <a:schemeClr val="accent3"/>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'[MonthlyWeather19800101_20160201.xlsx]5YearAverage'!$B$20:$H$20</c:f>
              <c:numCache>
                <c:formatCode>General</c:formatCode>
                <c:ptCount val="7"/>
                <c:pt idx="0">
                  <c:v>54.500293255131965</c:v>
                </c:pt>
                <c:pt idx="1">
                  <c:v>54.413142174432494</c:v>
                </c:pt>
                <c:pt idx="2">
                  <c:v>55.110129032258058</c:v>
                </c:pt>
                <c:pt idx="3">
                  <c:v>55.459354838709679</c:v>
                </c:pt>
                <c:pt idx="4">
                  <c:v>54.719999999999992</c:v>
                </c:pt>
                <c:pt idx="5">
                  <c:v>54.815483870967739</c:v>
                </c:pt>
                <c:pt idx="6">
                  <c:v>55.121935483870971</c:v>
                </c:pt>
              </c:numCache>
            </c:numRef>
          </c:val>
        </c:ser>
        <c:ser>
          <c:idx val="3"/>
          <c:order val="3"/>
          <c:tx>
            <c:strRef>
              <c:f>'[MonthlyWeather19800101_20160201.xlsx]5YearAverage'!$A$21</c:f>
              <c:strCache>
                <c:ptCount val="1"/>
                <c:pt idx="0">
                  <c:v>Apr</c:v>
                </c:pt>
              </c:strCache>
            </c:strRef>
          </c:tx>
          <c:spPr>
            <a:solidFill>
              <a:schemeClr val="accent4"/>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'[MonthlyWeather19800101_20160201.xlsx]5YearAverage'!$B$21:$H$21</c:f>
              <c:numCache>
                <c:formatCode>General</c:formatCode>
                <c:ptCount val="7"/>
                <c:pt idx="0">
                  <c:v>53.561259259259259</c:v>
                </c:pt>
                <c:pt idx="1">
                  <c:v>53.860655172413793</c:v>
                </c:pt>
                <c:pt idx="2">
                  <c:v>54.842000000000006</c:v>
                </c:pt>
                <c:pt idx="3">
                  <c:v>55.352666666666678</c:v>
                </c:pt>
                <c:pt idx="4">
                  <c:v>54.074000000000012</c:v>
                </c:pt>
                <c:pt idx="5">
                  <c:v>54.24133333333333</c:v>
                </c:pt>
                <c:pt idx="6">
                  <c:v>53.923333333333332</c:v>
                </c:pt>
              </c:numCache>
            </c:numRef>
          </c:val>
        </c:ser>
        <c:ser>
          <c:idx val="4"/>
          <c:order val="4"/>
          <c:tx>
            <c:strRef>
              <c:f>'[MonthlyWeather19800101_20160201.xlsx]5YearAverage'!$A$22</c:f>
              <c:strCache>
                <c:ptCount val="1"/>
                <c:pt idx="0">
                  <c:v>May</c:v>
                </c:pt>
              </c:strCache>
            </c:strRef>
          </c:tx>
          <c:spPr>
            <a:solidFill>
              <a:schemeClr val="accent5"/>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'[MonthlyWeather19800101_20160201.xlsx]5YearAverage'!$B$22:$H$22</c:f>
              <c:numCache>
                <c:formatCode>General</c:formatCode>
                <c:ptCount val="7"/>
                <c:pt idx="0">
                  <c:v>52.58</c:v>
                </c:pt>
                <c:pt idx="1">
                  <c:v>52.117161290322578</c:v>
                </c:pt>
                <c:pt idx="2">
                  <c:v>54.088387096774191</c:v>
                </c:pt>
                <c:pt idx="3">
                  <c:v>53.482580645161285</c:v>
                </c:pt>
                <c:pt idx="4">
                  <c:v>52.067096774193544</c:v>
                </c:pt>
                <c:pt idx="5">
                  <c:v>52.112903225806463</c:v>
                </c:pt>
                <c:pt idx="6">
                  <c:v>52.264516129032259</c:v>
                </c:pt>
              </c:numCache>
            </c:numRef>
          </c:val>
        </c:ser>
        <c:ser>
          <c:idx val="5"/>
          <c:order val="5"/>
          <c:tx>
            <c:strRef>
              <c:f>'[MonthlyWeather19800101_20160201.xlsx]5YearAverage'!$A$23</c:f>
              <c:strCache>
                <c:ptCount val="1"/>
                <c:pt idx="0">
                  <c:v>Jun</c:v>
                </c:pt>
              </c:strCache>
            </c:strRef>
          </c:tx>
          <c:spPr>
            <a:solidFill>
              <a:schemeClr val="accent6"/>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'[MonthlyWeather19800101_20160201.xlsx]5YearAverage'!$B$23:$H$23</c:f>
              <c:numCache>
                <c:formatCode>General</c:formatCode>
                <c:ptCount val="7"/>
                <c:pt idx="0">
                  <c:v>50.384</c:v>
                </c:pt>
                <c:pt idx="1">
                  <c:v>50.578448275862073</c:v>
                </c:pt>
                <c:pt idx="2">
                  <c:v>51.248666666666665</c:v>
                </c:pt>
                <c:pt idx="3">
                  <c:v>51.224666666666664</c:v>
                </c:pt>
                <c:pt idx="4">
                  <c:v>49.904666666666664</c:v>
                </c:pt>
                <c:pt idx="5">
                  <c:v>50.75533333333334</c:v>
                </c:pt>
                <c:pt idx="6">
                  <c:v>50.830666666666666</c:v>
                </c:pt>
              </c:numCache>
            </c:numRef>
          </c:val>
        </c:ser>
        <c:ser>
          <c:idx val="6"/>
          <c:order val="6"/>
          <c:tx>
            <c:strRef>
              <c:f>'[MonthlyWeather19800101_20160201.xlsx]5YearAverage'!$A$24</c:f>
              <c:strCache>
                <c:ptCount val="1"/>
                <c:pt idx="0">
                  <c:v>Jul</c:v>
                </c:pt>
              </c:strCache>
            </c:strRef>
          </c:tx>
          <c:spPr>
            <a:solidFill>
              <a:schemeClr val="accent1">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'[MonthlyWeather19800101_20160201.xlsx]5YearAverage'!$B$24:$H$24</c:f>
              <c:numCache>
                <c:formatCode>General</c:formatCode>
                <c:ptCount val="7"/>
                <c:pt idx="0">
                  <c:v>49.91290322580646</c:v>
                </c:pt>
                <c:pt idx="1">
                  <c:v>49.964860215053761</c:v>
                </c:pt>
                <c:pt idx="2">
                  <c:v>50.245806451612907</c:v>
                </c:pt>
                <c:pt idx="3">
                  <c:v>50.307741935483868</c:v>
                </c:pt>
                <c:pt idx="4">
                  <c:v>49.333548387096776</c:v>
                </c:pt>
                <c:pt idx="5">
                  <c:v>50.334193548387098</c:v>
                </c:pt>
                <c:pt idx="6">
                  <c:v>49.852258064516128</c:v>
                </c:pt>
              </c:numCache>
            </c:numRef>
          </c:val>
        </c:ser>
        <c:ser>
          <c:idx val="7"/>
          <c:order val="7"/>
          <c:tx>
            <c:strRef>
              <c:f>'[MonthlyWeather19800101_20160201.xlsx]5YearAverage'!$A$25</c:f>
              <c:strCache>
                <c:ptCount val="1"/>
                <c:pt idx="0">
                  <c:v>Aug</c:v>
                </c:pt>
              </c:strCache>
            </c:strRef>
          </c:tx>
          <c:spPr>
            <a:solidFill>
              <a:schemeClr val="accent2">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'[MonthlyWeather19800101_20160201.xlsx]5YearAverage'!$B$25:$H$25</c:f>
              <c:numCache>
                <c:formatCode>General</c:formatCode>
                <c:ptCount val="7"/>
                <c:pt idx="0">
                  <c:v>50.925892473118282</c:v>
                </c:pt>
                <c:pt idx="1">
                  <c:v>51.769290322580652</c:v>
                </c:pt>
                <c:pt idx="2">
                  <c:v>51.741225806451624</c:v>
                </c:pt>
                <c:pt idx="3">
                  <c:v>52.385161290322586</c:v>
                </c:pt>
                <c:pt idx="4">
                  <c:v>50.881290322580654</c:v>
                </c:pt>
                <c:pt idx="5">
                  <c:v>52.776774193548384</c:v>
                </c:pt>
                <c:pt idx="6">
                  <c:v>51.763870967741937</c:v>
                </c:pt>
              </c:numCache>
            </c:numRef>
          </c:val>
        </c:ser>
        <c:ser>
          <c:idx val="8"/>
          <c:order val="8"/>
          <c:tx>
            <c:strRef>
              <c:f>'[MonthlyWeather19800101_20160201.xlsx]5YearAverage'!$A$26</c:f>
              <c:strCache>
                <c:ptCount val="1"/>
                <c:pt idx="0">
                  <c:v>Sep</c:v>
                </c:pt>
              </c:strCache>
            </c:strRef>
          </c:tx>
          <c:spPr>
            <a:solidFill>
              <a:schemeClr val="accent3">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'[MonthlyWeather19800101_20160201.xlsx]5YearAverage'!$B$26:$H$26</c:f>
              <c:numCache>
                <c:formatCode>General</c:formatCode>
                <c:ptCount val="7"/>
                <c:pt idx="0">
                  <c:v>52.386518518518514</c:v>
                </c:pt>
                <c:pt idx="1">
                  <c:v>54.15585714285713</c:v>
                </c:pt>
                <c:pt idx="2">
                  <c:v>53.94</c:v>
                </c:pt>
                <c:pt idx="3">
                  <c:v>54.918666666666674</c:v>
                </c:pt>
                <c:pt idx="4">
                  <c:v>53.647218390804596</c:v>
                </c:pt>
                <c:pt idx="5">
                  <c:v>54.424666666666667</c:v>
                </c:pt>
                <c:pt idx="6">
                  <c:v>54.32703448275862</c:v>
                </c:pt>
              </c:numCache>
            </c:numRef>
          </c:val>
        </c:ser>
        <c:ser>
          <c:idx val="9"/>
          <c:order val="9"/>
          <c:tx>
            <c:strRef>
              <c:f>'[MonthlyWeather19800101_20160201.xlsx]5YearAverage'!$A$27</c:f>
              <c:strCache>
                <c:ptCount val="1"/>
                <c:pt idx="0">
                  <c:v>Oct</c:v>
                </c:pt>
              </c:strCache>
            </c:strRef>
          </c:tx>
          <c:spPr>
            <a:solidFill>
              <a:schemeClr val="accent4">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'[MonthlyWeather19800101_20160201.xlsx]5YearAverage'!$B$27:$H$27</c:f>
              <c:numCache>
                <c:formatCode>General</c:formatCode>
                <c:ptCount val="7"/>
                <c:pt idx="0">
                  <c:v>53.761290322580635</c:v>
                </c:pt>
                <c:pt idx="1">
                  <c:v>55.218014888337471</c:v>
                </c:pt>
                <c:pt idx="2">
                  <c:v>55.993634408602155</c:v>
                </c:pt>
                <c:pt idx="3">
                  <c:v>55.93225806451612</c:v>
                </c:pt>
                <c:pt idx="4">
                  <c:v>56.029032258064511</c:v>
                </c:pt>
                <c:pt idx="5">
                  <c:v>55.798064516129024</c:v>
                </c:pt>
                <c:pt idx="6">
                  <c:v>56.064516129032256</c:v>
                </c:pt>
              </c:numCache>
            </c:numRef>
          </c:val>
        </c:ser>
        <c:ser>
          <c:idx val="10"/>
          <c:order val="10"/>
          <c:tx>
            <c:strRef>
              <c:f>'[MonthlyWeather19800101_20160201.xlsx]5YearAverage'!$A$28</c:f>
              <c:strCache>
                <c:ptCount val="1"/>
                <c:pt idx="0">
                  <c:v>Nov</c:v>
                </c:pt>
              </c:strCache>
            </c:strRef>
          </c:tx>
          <c:spPr>
            <a:solidFill>
              <a:schemeClr val="accent5">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'[MonthlyWeather19800101_20160201.xlsx]5YearAverage'!$B$28:$H$28</c:f>
              <c:numCache>
                <c:formatCode>General</c:formatCode>
                <c:ptCount val="7"/>
                <c:pt idx="0">
                  <c:v>54.395333333333326</c:v>
                </c:pt>
                <c:pt idx="1">
                  <c:v>55.763952380952375</c:v>
                </c:pt>
                <c:pt idx="2">
                  <c:v>56.488</c:v>
                </c:pt>
                <c:pt idx="3">
                  <c:v>57.048183908045971</c:v>
                </c:pt>
                <c:pt idx="4">
                  <c:v>56.684666666666672</c:v>
                </c:pt>
                <c:pt idx="5">
                  <c:v>56.67</c:v>
                </c:pt>
                <c:pt idx="6">
                  <c:v>57.384666666666668</c:v>
                </c:pt>
              </c:numCache>
            </c:numRef>
          </c:val>
        </c:ser>
        <c:ser>
          <c:idx val="11"/>
          <c:order val="11"/>
          <c:tx>
            <c:strRef>
              <c:f>'[MonthlyWeather19800101_20160201.xlsx]5YearAverage'!$A$29</c:f>
              <c:strCache>
                <c:ptCount val="1"/>
                <c:pt idx="0">
                  <c:v>Dec</c:v>
                </c:pt>
              </c:strCache>
            </c:strRef>
          </c:tx>
          <c:spPr>
            <a:solidFill>
              <a:schemeClr val="accent6">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'[MonthlyWeather19800101_20160201.xlsx]5YearAverage'!$B$29:$H$29</c:f>
              <c:numCache>
                <c:formatCode>General</c:formatCode>
                <c:ptCount val="7"/>
                <c:pt idx="0">
                  <c:v>54.37228110599078</c:v>
                </c:pt>
                <c:pt idx="1">
                  <c:v>55.800066740823148</c:v>
                </c:pt>
                <c:pt idx="2">
                  <c:v>56.281935483870974</c:v>
                </c:pt>
                <c:pt idx="3">
                  <c:v>56.199354838709681</c:v>
                </c:pt>
                <c:pt idx="4">
                  <c:v>56.130967741935493</c:v>
                </c:pt>
                <c:pt idx="5">
                  <c:v>55.407096774193555</c:v>
                </c:pt>
                <c:pt idx="6">
                  <c:v>55.203870967741935</c:v>
                </c:pt>
              </c:numCache>
            </c:numRef>
          </c:val>
        </c:ser>
        <c:dLbls>
          <c:showLegendKey val="0"/>
          <c:showVal val="0"/>
          <c:showCatName val="0"/>
          <c:showSerName val="0"/>
          <c:showPercent val="0"/>
          <c:showBubbleSize val="0"/>
        </c:dLbls>
        <c:gapWidth val="219"/>
        <c:overlap val="-27"/>
        <c:axId val="178428448"/>
        <c:axId val="178428832"/>
      </c:barChart>
      <c:catAx>
        <c:axId val="17842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428832"/>
        <c:crosses val="autoZero"/>
        <c:auto val="1"/>
        <c:lblAlgn val="ctr"/>
        <c:lblOffset val="100"/>
        <c:noMultiLvlLbl val="0"/>
      </c:catAx>
      <c:valAx>
        <c:axId val="178428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Temperature</a:t>
                </a:r>
                <a:r>
                  <a:rPr lang="en-US" baseline="0" dirty="0"/>
                  <a:t> (</a:t>
                </a:r>
                <a:r>
                  <a:rPr lang="en-US" sz="1000" b="0" i="0" u="none" strike="noStrike" baseline="0" dirty="0">
                    <a:effectLst/>
                  </a:rPr>
                  <a:t>°F</a:t>
                </a:r>
                <a:r>
                  <a:rPr lang="en-US" baseline="0" dirty="0"/>
                  <a:t>)</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4284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continuation of a Fall 2015 project started at Langley Research Center.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4738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Weather data, including precipitation and temperature, were collected from the National Climatic Data Center’s (NCDC) Global Summary of the Day (GSOD) interface. 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 Temperature, light intensity, relative humidity and dew point data were also provided by the CIP partners from HOBO data logging units placed at different locations throughout the park. These units, from which hourly weather data were extracted, are placed at higher elevations than the airport. The HOBO data falls within distinct time ranges from 2012-2013, 2013-2014 and 2014-2015 .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52591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a:t>
            </a:r>
            <a:r>
              <a:rPr lang="en-US" dirty="0" smtClean="0"/>
              <a:t> our preliminary</a:t>
            </a:r>
            <a:r>
              <a:rPr lang="en-US" baseline="0" dirty="0" smtClean="0"/>
              <a:t> classification results.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03401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average</a:t>
            </a:r>
            <a:r>
              <a:rPr lang="en-US" baseline="0" dirty="0" smtClean="0"/>
              <a:t> temperatures have increased since 1980, however it is impossible to say if this is due to long term global climate shifts or more localized mesoscale climate events. Five year average temperatures have remained largely the same.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03113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noteworthy</a:t>
            </a:r>
            <a:r>
              <a:rPr lang="en-US" baseline="0" dirty="0" smtClean="0"/>
              <a:t> that temperature variation between months has increased, particularly at the beginning and end of the year during the growing season.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803924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HOBO data </a:t>
            </a:r>
            <a:r>
              <a:rPr lang="en-US" dirty="0" err="1" smtClean="0"/>
              <a:t>looging</a:t>
            </a:r>
            <a:r>
              <a:rPr lang="en-US" dirty="0" smtClean="0"/>
              <a:t> units used</a:t>
            </a:r>
            <a:r>
              <a:rPr lang="en-US" baseline="0" dirty="0" smtClean="0"/>
              <a:t> had a limited temporal resolution. </a:t>
            </a:r>
            <a:r>
              <a:rPr lang="en-US" sz="1200" kern="1200" dirty="0" smtClean="0">
                <a:solidFill>
                  <a:schemeClr val="tx1"/>
                </a:solidFill>
                <a:effectLst/>
                <a:latin typeface="+mn-lt"/>
                <a:ea typeface="+mn-ea"/>
                <a:cs typeface="+mn-cs"/>
              </a:rPr>
              <a:t>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a:t>
            </a:r>
            <a:r>
              <a:rPr lang="en-US" sz="1200" kern="1200" baseline="0" dirty="0" smtClean="0">
                <a:solidFill>
                  <a:schemeClr val="tx1"/>
                </a:solidFill>
                <a:effectLst/>
                <a:latin typeface="+mn-lt"/>
                <a:ea typeface="+mn-ea"/>
                <a:cs typeface="+mn-cs"/>
              </a:rPr>
              <a:t> and had to be extrapolated to the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10392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is</a:t>
            </a:r>
            <a:r>
              <a:rPr lang="en-US" baseline="0" dirty="0" smtClean="0"/>
              <a:t> planned to continue in the Summer 2016 term.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169498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19890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Shifting precipitation patterns and increases in average global temperatures due to climate change are likely to impact agricultural systems around the world. Tropical montane regions such as the Andean Highlands will be especially affected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6724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was conducted in the </a:t>
            </a:r>
            <a:r>
              <a:rPr lang="en-US" sz="1200" kern="1200" dirty="0" err="1" smtClean="0">
                <a:solidFill>
                  <a:schemeClr val="tx1"/>
                </a:solidFill>
                <a:effectLst/>
                <a:latin typeface="+mn-lt"/>
                <a:ea typeface="+mn-ea"/>
                <a:cs typeface="+mn-cs"/>
              </a:rPr>
              <a:t>Parque</a:t>
            </a:r>
            <a:r>
              <a:rPr lang="en-US" sz="1200" kern="1200" dirty="0" smtClean="0">
                <a:solidFill>
                  <a:schemeClr val="tx1"/>
                </a:solidFill>
                <a:effectLst/>
                <a:latin typeface="+mn-lt"/>
                <a:ea typeface="+mn-ea"/>
                <a:cs typeface="+mn-cs"/>
              </a:rPr>
              <a:t> de la Papa (Figure 1), located in the Cusco region of Southeastern </a:t>
            </a:r>
            <a:r>
              <a:rPr lang="en-US" sz="1200" kern="1200" dirty="0" err="1" smtClean="0">
                <a:solidFill>
                  <a:schemeClr val="tx1"/>
                </a:solidFill>
                <a:effectLst/>
                <a:latin typeface="+mn-lt"/>
                <a:ea typeface="+mn-ea"/>
                <a:cs typeface="+mn-cs"/>
              </a:rPr>
              <a:t>Perú</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Parque</a:t>
            </a:r>
            <a:r>
              <a:rPr lang="en-US" sz="1200" kern="1200" dirty="0" smtClean="0">
                <a:solidFill>
                  <a:schemeClr val="tx1"/>
                </a:solidFill>
                <a:effectLst/>
                <a:latin typeface="+mn-lt"/>
                <a:ea typeface="+mn-ea"/>
                <a:cs typeface="+mn-cs"/>
              </a:rPr>
              <a:t> de la Papa is an Indigenous Biocultural Heritage Area collectively owned by six local communities belonging to the Quechua people. The park is managed by the local communities with input from two NGO’s: the International Center for Potatoes (CIP) and Association for Nature and Sustainable Development (ANDES). The primary objective is to preserve the cultural and agricultural traditions of the indigenous people living within the park.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9986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collaborated with ANDES and CIP. These NGO’s work with the indigenous communities within the </a:t>
            </a:r>
            <a:r>
              <a:rPr lang="en-US" dirty="0" err="1" smtClean="0"/>
              <a:t>Parque</a:t>
            </a:r>
            <a:r>
              <a:rPr lang="en-US" dirty="0" smtClean="0"/>
              <a:t> de la Papa and help them to translate field data and scientific research into management plans that they can implement.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42201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indigenous</a:t>
            </a:r>
            <a:r>
              <a:rPr lang="en-US" baseline="0" dirty="0" smtClean="0"/>
              <a:t> Quechua farmers have moved their potato crops to ever higher elevations in the face of increasing temperatures at lower elevations and increasing crop predation by weevils. Because they are determined not to resort to pesticides and to continue traditional farming practices, their way of life is becoming increasingly imperiled.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13886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objectives were to quantify changes in growing conditions and climatic patterns within the park and to create a predictive model to assess areas for optimal potato cultivation.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9477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Broadly, we</a:t>
            </a:r>
            <a:r>
              <a:rPr lang="en-US" baseline="0" dirty="0" smtClean="0"/>
              <a:t> created a crop suitability model by combining three different elements: Elevation, Land Cultivation History, and Climate.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21467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Level 1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imagery for Landsat 5 Thematic Mapper (TM), 7 Enhanced Thematic Mapper+ (ETM+), and 8 Operational Land Imager (OLI)  were downloaded from the United States Geological Survey (USGS) </a:t>
            </a:r>
            <a:r>
              <a:rPr lang="en-US" sz="1200" kern="1200" dirty="0" err="1" smtClean="0">
                <a:solidFill>
                  <a:schemeClr val="tx1"/>
                </a:solidFill>
                <a:effectLst/>
                <a:latin typeface="+mn-lt"/>
                <a:ea typeface="+mn-ea"/>
                <a:cs typeface="+mn-cs"/>
              </a:rPr>
              <a:t>GloVis</a:t>
            </a:r>
            <a:r>
              <a:rPr lang="en-US" sz="1200" kern="1200" dirty="0" smtClean="0">
                <a:solidFill>
                  <a:schemeClr val="tx1"/>
                </a:solidFill>
                <a:effectLst/>
                <a:latin typeface="+mn-lt"/>
                <a:ea typeface="+mn-ea"/>
                <a:cs typeface="+mn-cs"/>
              </a:rPr>
              <a:t> server for path 4, row 69. All imagery was collected for the month of May, just before the harvest and, therefore</a:t>
            </a:r>
            <a:r>
              <a:rPr lang="en-US" sz="1200" kern="120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time of maximum reflective vegetation. If more than 10% of the study area was covered with clouds, the image was excluded</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85227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Initially, a series of ground-control points collected in 2016 by field technicians were used to train a classification scheme . This classification scheme was applied to the most recently available Landsat imagery. A second set of points predicted by the model  were sent back to the field technicians for validation and were subsequently used for further model training.</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083287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a:extLst>
              <a:ext uri="{28A0092B-C50C-407E-A947-70E740481C1C}">
                <a14:useLocalDpi xmlns:a14="http://schemas.microsoft.com/office/drawing/2010/main" val="0"/>
              </a:ext>
            </a:extLst>
          </a:blip>
          <a:srcRect t="38509" b="30135"/>
          <a:stretch/>
        </p:blipFill>
        <p:spPr>
          <a:xfrm>
            <a:off x="0" y="4612943"/>
            <a:ext cx="9144000" cy="2238233"/>
          </a:xfrm>
          <a:prstGeom prst="rect">
            <a:avLst/>
          </a:prstGeom>
        </p:spPr>
      </p:pic>
      <p:pic>
        <p:nvPicPr>
          <p:cNvPr id="1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475" y="1238249"/>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03120"/>
            <a:ext cx="8686800" cy="892048"/>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32840" y="1299464"/>
            <a:ext cx="7782560" cy="788533"/>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30"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Per</a:t>
            </a:r>
            <a:r>
              <a:rPr lang="en-US" dirty="0" err="1" smtClean="0"/>
              <a:t>ú</a:t>
            </a:r>
            <a:r>
              <a:rPr lang="en-US" dirty="0" smtClean="0"/>
              <a:t> </a:t>
            </a:r>
            <a:r>
              <a:rPr lang="en-US" dirty="0" smtClean="0"/>
              <a:t>Climate II</a:t>
            </a:r>
            <a:endParaRPr lang="en-US" dirty="0"/>
          </a:p>
        </p:txBody>
      </p:sp>
      <p:sp>
        <p:nvSpPr>
          <p:cNvPr id="9" name="Text Placeholder 8"/>
          <p:cNvSpPr>
            <a:spLocks noGrp="1"/>
          </p:cNvSpPr>
          <p:nvPr>
            <p:ph type="body" sz="quarter" idx="17"/>
          </p:nvPr>
        </p:nvSpPr>
        <p:spPr>
          <a:xfrm>
            <a:off x="228600" y="2211756"/>
            <a:ext cx="8686800" cy="892048"/>
          </a:xfrm>
        </p:spPr>
        <p:txBody>
          <a:bodyPr>
            <a:noAutofit/>
          </a:bodyPr>
          <a:lstStyle/>
          <a:p>
            <a:pPr>
              <a:lnSpc>
                <a:spcPct val="100000"/>
              </a:lnSpc>
            </a:pPr>
            <a:r>
              <a:rPr lang="en-US" sz="1800" dirty="0" smtClean="0"/>
              <a:t>Monitoring and Forecasting Shifting Climate and </a:t>
            </a:r>
            <a:r>
              <a:rPr lang="en-US" sz="1800" dirty="0" smtClean="0"/>
              <a:t>Land Change </a:t>
            </a:r>
            <a:r>
              <a:rPr lang="en-US" sz="1800" dirty="0" smtClean="0"/>
              <a:t>Impacts in </a:t>
            </a:r>
            <a:r>
              <a:rPr lang="en-US" sz="1800" dirty="0" err="1" smtClean="0"/>
              <a:t>Perú’s</a:t>
            </a:r>
            <a:r>
              <a:rPr lang="en-US" sz="1800" dirty="0" smtClean="0"/>
              <a:t> </a:t>
            </a:r>
            <a:r>
              <a:rPr lang="en-US" sz="1800" dirty="0" err="1" smtClean="0"/>
              <a:t>Parque</a:t>
            </a:r>
            <a:r>
              <a:rPr lang="en-US" sz="1800" dirty="0" smtClean="0"/>
              <a:t> de la Papa for </a:t>
            </a:r>
            <a:r>
              <a:rPr lang="en-US" sz="1800" dirty="0" smtClean="0"/>
              <a:t>Enhanced Agricultural </a:t>
            </a:r>
            <a:r>
              <a:rPr lang="en-US" sz="1800" dirty="0" smtClean="0"/>
              <a:t>Management</a:t>
            </a:r>
            <a:endParaRPr lang="en-US" sz="1800" dirty="0"/>
          </a:p>
        </p:txBody>
      </p:sp>
      <p:sp>
        <p:nvSpPr>
          <p:cNvPr id="11" name="Text Placeholder 2"/>
          <p:cNvSpPr txBox="1">
            <a:spLocks/>
          </p:cNvSpPr>
          <p:nvPr/>
        </p:nvSpPr>
        <p:spPr>
          <a:xfrm>
            <a:off x="228599"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Caren </a:t>
            </a:r>
            <a:r>
              <a:rPr lang="en-US" sz="1600" dirty="0" err="1" smtClean="0"/>
              <a:t>Remillard</a:t>
            </a:r>
            <a:r>
              <a:rPr lang="en-US" sz="1600" dirty="0" smtClean="0"/>
              <a:t> (Project Lead)</a:t>
            </a:r>
            <a:endParaRPr lang="en-US" sz="1600" dirty="0"/>
          </a:p>
        </p:txBody>
      </p:sp>
      <p:sp>
        <p:nvSpPr>
          <p:cNvPr id="19" name="Text Placeholder 2"/>
          <p:cNvSpPr txBox="1">
            <a:spLocks/>
          </p:cNvSpPr>
          <p:nvPr/>
        </p:nvSpPr>
        <p:spPr>
          <a:xfrm>
            <a:off x="228600"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Benjamin Page</a:t>
            </a:r>
            <a:endParaRPr lang="en-US" sz="1600" dirty="0"/>
          </a:p>
        </p:txBody>
      </p:sp>
      <p:sp>
        <p:nvSpPr>
          <p:cNvPr id="20" name="Text Placeholder 2"/>
          <p:cNvSpPr txBox="1">
            <a:spLocks/>
          </p:cNvSpPr>
          <p:nvPr/>
        </p:nvSpPr>
        <p:spPr>
          <a:xfrm>
            <a:off x="228600" y="4036822"/>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Sam Weber</a:t>
            </a:r>
            <a:endParaRPr lang="en-US" sz="1600" dirty="0"/>
          </a:p>
        </p:txBody>
      </p:sp>
      <p:sp>
        <p:nvSpPr>
          <p:cNvPr id="21" name="Text Placeholder 2"/>
          <p:cNvSpPr txBox="1">
            <a:spLocks/>
          </p:cNvSpPr>
          <p:nvPr/>
        </p:nvSpPr>
        <p:spPr>
          <a:xfrm>
            <a:off x="4665612"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Brandon Hays</a:t>
            </a:r>
            <a:endParaRPr lang="en-US" sz="1600" dirty="0"/>
          </a:p>
        </p:txBody>
      </p:sp>
      <p:sp>
        <p:nvSpPr>
          <p:cNvPr id="22" name="Text Placeholder 2"/>
          <p:cNvSpPr txBox="1">
            <a:spLocks/>
          </p:cNvSpPr>
          <p:nvPr/>
        </p:nvSpPr>
        <p:spPr>
          <a:xfrm>
            <a:off x="4665612" y="364939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Adam </a:t>
            </a:r>
            <a:r>
              <a:rPr lang="en-US" sz="1600" dirty="0" err="1" smtClean="0"/>
              <a:t>Salway</a:t>
            </a:r>
            <a:endParaRPr lang="en-US" sz="1600" dirty="0"/>
          </a:p>
        </p:txBody>
      </p:sp>
      <p:sp>
        <p:nvSpPr>
          <p:cNvPr id="23" name="Text Placeholder 2"/>
          <p:cNvSpPr txBox="1">
            <a:spLocks/>
          </p:cNvSpPr>
          <p:nvPr/>
        </p:nvSpPr>
        <p:spPr>
          <a:xfrm>
            <a:off x="4665612" y="4038586"/>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Xuan Zhang</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8" y="453814"/>
            <a:ext cx="7203294" cy="591215"/>
          </a:xfrm>
        </p:spPr>
        <p:txBody>
          <a:bodyPr>
            <a:normAutofit lnSpcReduction="10000"/>
          </a:bodyPr>
          <a:lstStyle/>
          <a:p>
            <a:r>
              <a:rPr lang="en-US" dirty="0" smtClean="0"/>
              <a:t>Data Processing </a:t>
            </a:r>
            <a:r>
              <a:rPr lang="en-US" dirty="0"/>
              <a:t>– </a:t>
            </a:r>
            <a:r>
              <a:rPr lang="en-US" dirty="0" smtClean="0"/>
              <a:t>Climate</a:t>
            </a:r>
            <a:endParaRPr lang="en-US" dirty="0"/>
          </a:p>
        </p:txBody>
      </p:sp>
      <p:pic>
        <p:nvPicPr>
          <p:cNvPr id="6" name="Picture 5"/>
          <p:cNvPicPr>
            <a:picLocks noChangeAspect="1"/>
          </p:cNvPicPr>
          <p:nvPr/>
        </p:nvPicPr>
        <p:blipFill>
          <a:blip r:embed="rId3"/>
          <a:stretch>
            <a:fillRect/>
          </a:stretch>
        </p:blipFill>
        <p:spPr>
          <a:xfrm>
            <a:off x="1540921" y="1710026"/>
            <a:ext cx="6183581" cy="4916508"/>
          </a:xfrm>
          <a:prstGeom prst="rect">
            <a:avLst/>
          </a:prstGeom>
        </p:spPr>
      </p:pic>
      <p:sp>
        <p:nvSpPr>
          <p:cNvPr id="8" name="TextBox 7"/>
          <p:cNvSpPr txBox="1"/>
          <p:nvPr/>
        </p:nvSpPr>
        <p:spPr>
          <a:xfrm>
            <a:off x="5425439" y="1318029"/>
            <a:ext cx="2403566" cy="461665"/>
          </a:xfrm>
          <a:prstGeom prst="rect">
            <a:avLst/>
          </a:prstGeom>
          <a:noFill/>
        </p:spPr>
        <p:txBody>
          <a:bodyPr wrap="square" rtlCol="0">
            <a:spAutoFit/>
          </a:bodyPr>
          <a:lstStyle/>
          <a:p>
            <a:r>
              <a:rPr lang="en-US" sz="1200" dirty="0" smtClean="0"/>
              <a:t>*We will create an editable version of this figure</a:t>
            </a:r>
            <a:endParaRPr lang="en-US" sz="1200" dirty="0"/>
          </a:p>
        </p:txBody>
      </p:sp>
    </p:spTree>
    <p:extLst>
      <p:ext uri="{BB962C8B-B14F-4D97-AF65-F5344CB8AC3E}">
        <p14:creationId xmlns:p14="http://schemas.microsoft.com/office/powerpoint/2010/main" val="1282424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65409" y="430211"/>
            <a:ext cx="8709220" cy="694398"/>
          </a:xfrm>
        </p:spPr>
        <p:txBody>
          <a:bodyPr>
            <a:noAutofit/>
          </a:bodyPr>
          <a:lstStyle/>
          <a:p>
            <a:r>
              <a:rPr lang="en-US" dirty="0" smtClean="0"/>
              <a:t>Results </a:t>
            </a:r>
            <a:r>
              <a:rPr lang="en-US" dirty="0" smtClean="0"/>
              <a:t>– Classification</a:t>
            </a:r>
            <a:endParaRPr lang="en-US" dirty="0"/>
          </a:p>
        </p:txBody>
      </p:sp>
      <p:sp>
        <p:nvSpPr>
          <p:cNvPr id="5" name="Text Placeholder 1"/>
          <p:cNvSpPr>
            <a:spLocks noGrp="1"/>
          </p:cNvSpPr>
          <p:nvPr>
            <p:ph type="body" sz="quarter" idx="11"/>
          </p:nvPr>
        </p:nvSpPr>
        <p:spPr>
          <a:xfrm>
            <a:off x="565409" y="1825414"/>
            <a:ext cx="3593592" cy="817921"/>
          </a:xfrm>
        </p:spPr>
        <p:txBody>
          <a:bodyPr/>
          <a:lstStyle/>
          <a:p>
            <a:r>
              <a:rPr lang="en-US" dirty="0" smtClean="0"/>
              <a:t>Classification of 1990 Landsat 5 Image</a:t>
            </a:r>
          </a:p>
          <a:p>
            <a:pPr marL="342900" indent="-342900">
              <a:buFont typeface="Arial" panose="020B0604020202020204" pitchFamily="34" charset="0"/>
              <a:buChar char="•"/>
            </a:pPr>
            <a:endParaRPr lang="en-US" dirty="0"/>
          </a:p>
        </p:txBody>
      </p:sp>
      <p:sp>
        <p:nvSpPr>
          <p:cNvPr id="10" name="Text Placeholder 1"/>
          <p:cNvSpPr>
            <a:spLocks noGrp="1"/>
          </p:cNvSpPr>
          <p:nvPr>
            <p:ph type="body" sz="quarter" idx="11"/>
          </p:nvPr>
        </p:nvSpPr>
        <p:spPr>
          <a:xfrm>
            <a:off x="4976757" y="1825414"/>
            <a:ext cx="3593592" cy="817921"/>
          </a:xfrm>
        </p:spPr>
        <p:txBody>
          <a:bodyPr/>
          <a:lstStyle/>
          <a:p>
            <a:r>
              <a:rPr lang="en-US" dirty="0" smtClean="0"/>
              <a:t>Classification of 2007 Landsat 5 Image</a:t>
            </a:r>
          </a:p>
          <a:p>
            <a:pPr marL="342900" indent="-342900">
              <a:buFont typeface="Arial" panose="020B0604020202020204" pitchFamily="34" charset="0"/>
              <a:buChar char="•"/>
            </a:pPr>
            <a:endParaRPr lang="en-US" dirty="0"/>
          </a:p>
        </p:txBody>
      </p:sp>
      <p:sp>
        <p:nvSpPr>
          <p:cNvPr id="11" name="Text Placeholder 1"/>
          <p:cNvSpPr>
            <a:spLocks noGrp="1"/>
          </p:cNvSpPr>
          <p:nvPr>
            <p:ph type="body" sz="quarter" idx="11"/>
          </p:nvPr>
        </p:nvSpPr>
        <p:spPr>
          <a:xfrm>
            <a:off x="4208104" y="2021749"/>
            <a:ext cx="633823" cy="817921"/>
          </a:xfrm>
        </p:spPr>
        <p:txBody>
          <a:bodyPr/>
          <a:lstStyle/>
          <a:p>
            <a:r>
              <a:rPr lang="en-US" dirty="0" smtClean="0"/>
              <a:t>Vs.</a:t>
            </a:r>
          </a:p>
          <a:p>
            <a:pPr marL="342900" indent="-342900">
              <a:buFont typeface="Arial" panose="020B0604020202020204" pitchFamily="34" charset="0"/>
              <a:buChar cha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05" y="2479950"/>
            <a:ext cx="3912367" cy="36844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239" y="2479949"/>
            <a:ext cx="3907915" cy="36844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594" y="2561944"/>
            <a:ext cx="1106510" cy="117486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969" y="2542105"/>
            <a:ext cx="1099068" cy="117486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05" y="5940265"/>
            <a:ext cx="2120113" cy="22414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3239" y="5940264"/>
            <a:ext cx="2120113" cy="22414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05" y="5370727"/>
            <a:ext cx="561036" cy="56953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168" y="5397431"/>
            <a:ext cx="561036" cy="569537"/>
          </a:xfrm>
          <a:prstGeom prst="rect">
            <a:avLst/>
          </a:prstGeom>
        </p:spPr>
      </p:pic>
    </p:spTree>
    <p:extLst>
      <p:ext uri="{BB962C8B-B14F-4D97-AF65-F5344CB8AC3E}">
        <p14:creationId xmlns:p14="http://schemas.microsoft.com/office/powerpoint/2010/main" val="1193377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0825" y="448734"/>
            <a:ext cx="6784706" cy="657255"/>
          </a:xfrm>
        </p:spPr>
        <p:txBody>
          <a:bodyPr>
            <a:noAutofit/>
          </a:bodyPr>
          <a:lstStyle/>
          <a:p>
            <a:r>
              <a:rPr lang="en-US" dirty="0" smtClean="0"/>
              <a:t>Results – </a:t>
            </a:r>
            <a:r>
              <a:rPr lang="en-US" dirty="0" smtClean="0"/>
              <a:t>Climate Trends</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27053250"/>
              </p:ext>
            </p:extLst>
          </p:nvPr>
        </p:nvGraphicFramePr>
        <p:xfrm>
          <a:off x="2351141" y="1105989"/>
          <a:ext cx="5033727" cy="27759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833173648"/>
              </p:ext>
            </p:extLst>
          </p:nvPr>
        </p:nvGraphicFramePr>
        <p:xfrm>
          <a:off x="2307042" y="3930267"/>
          <a:ext cx="5264210" cy="27859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05879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176420158"/>
              </p:ext>
            </p:extLst>
          </p:nvPr>
        </p:nvGraphicFramePr>
        <p:xfrm>
          <a:off x="176757" y="1985409"/>
          <a:ext cx="8874110" cy="302685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p:cNvSpPr>
            <a:spLocks noGrp="1"/>
          </p:cNvSpPr>
          <p:nvPr>
            <p:ph type="body" sz="quarter" idx="10"/>
          </p:nvPr>
        </p:nvSpPr>
        <p:spPr>
          <a:xfrm>
            <a:off x="460825" y="448734"/>
            <a:ext cx="7472684" cy="631129"/>
          </a:xfrm>
        </p:spPr>
        <p:txBody>
          <a:bodyPr>
            <a:noAutofit/>
          </a:bodyPr>
          <a:lstStyle/>
          <a:p>
            <a:r>
              <a:rPr lang="en-US" dirty="0" smtClean="0"/>
              <a:t>Results – </a:t>
            </a:r>
            <a:r>
              <a:rPr lang="en-US" dirty="0" smtClean="0"/>
              <a:t>Climate Trends</a:t>
            </a:r>
            <a:endParaRPr lang="en-US" dirty="0"/>
          </a:p>
        </p:txBody>
      </p:sp>
    </p:spTree>
    <p:extLst>
      <p:ext uri="{BB962C8B-B14F-4D97-AF65-F5344CB8AC3E}">
        <p14:creationId xmlns:p14="http://schemas.microsoft.com/office/powerpoint/2010/main" val="3065851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TBD</a:t>
            </a:r>
            <a:endParaRPr lang="en-US" dirty="0"/>
          </a:p>
        </p:txBody>
      </p:sp>
      <p:sp>
        <p:nvSpPr>
          <p:cNvPr id="3" name="Text Placeholder 2"/>
          <p:cNvSpPr>
            <a:spLocks noGrp="1"/>
          </p:cNvSpPr>
          <p:nvPr>
            <p:ph type="body" sz="quarter" idx="10"/>
          </p:nvPr>
        </p:nvSpPr>
        <p:spPr>
          <a:xfrm>
            <a:off x="521209" y="487680"/>
            <a:ext cx="8544414" cy="644434"/>
          </a:xfrm>
        </p:spPr>
        <p:txBody>
          <a:bodyPr>
            <a:normAutofit/>
          </a:bodyPr>
          <a:lstStyle/>
          <a:p>
            <a:r>
              <a:rPr lang="en-US" dirty="0" smtClean="0"/>
              <a:t>Results –</a:t>
            </a:r>
            <a:r>
              <a:rPr lang="en-US" dirty="0"/>
              <a:t> </a:t>
            </a:r>
            <a:r>
              <a:rPr lang="en-US" dirty="0" smtClean="0"/>
              <a:t>Crop </a:t>
            </a:r>
            <a:r>
              <a:rPr lang="en-US" dirty="0" smtClean="0"/>
              <a:t>Suitability Model</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44460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4710" y="-101599"/>
            <a:ext cx="3566160" cy="1325880"/>
          </a:xfrm>
        </p:spPr>
        <p:txBody>
          <a:bodyPr/>
          <a:lstStyle/>
          <a:p>
            <a:r>
              <a:rPr lang="en-US" dirty="0" smtClean="0"/>
              <a:t>Conclusions</a:t>
            </a:r>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8335" t="30242" r="2792" b="19964"/>
          <a:stretch/>
        </p:blipFill>
        <p:spPr>
          <a:xfrm>
            <a:off x="2299098" y="3189515"/>
            <a:ext cx="4441372" cy="3317966"/>
          </a:xfrm>
          <a:prstGeom prst="rect">
            <a:avLst/>
          </a:prstGeom>
          <a:ln w="6350">
            <a:solidFill>
              <a:schemeClr val="bg2">
                <a:lumMod val="50000"/>
              </a:schemeClr>
            </a:solidFill>
          </a:ln>
        </p:spPr>
      </p:pic>
      <p:sp>
        <p:nvSpPr>
          <p:cNvPr id="7" name="Text Placeholder 4"/>
          <p:cNvSpPr txBox="1">
            <a:spLocks/>
          </p:cNvSpPr>
          <p:nvPr/>
        </p:nvSpPr>
        <p:spPr>
          <a:xfrm>
            <a:off x="4747078" y="6507481"/>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 David Ellis</a:t>
            </a:r>
            <a:endParaRPr lang="en-US" dirty="0"/>
          </a:p>
        </p:txBody>
      </p:sp>
    </p:spTree>
    <p:extLst>
      <p:ext uri="{BB962C8B-B14F-4D97-AF65-F5344CB8AC3E}">
        <p14:creationId xmlns:p14="http://schemas.microsoft.com/office/powerpoint/2010/main" val="3247049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555785"/>
            <a:ext cx="9101763" cy="3374136"/>
          </a:xfrm>
        </p:spPr>
        <p:txBody>
          <a:bodyPr/>
          <a:lstStyle/>
          <a:p>
            <a:pPr marL="342900" indent="-342900">
              <a:spcBef>
                <a:spcPts val="200"/>
              </a:spcBef>
              <a:buClr>
                <a:schemeClr val="accent1"/>
              </a:buClr>
              <a:buFont typeface="Webdings" panose="05030102010509060703" pitchFamily="18" charset="2"/>
              <a:buChar char="4"/>
            </a:pPr>
            <a:r>
              <a:rPr lang="en-US" dirty="0" smtClean="0"/>
              <a:t>Missing values </a:t>
            </a:r>
            <a:r>
              <a:rPr lang="en-US" dirty="0"/>
              <a:t>in weather station </a:t>
            </a:r>
            <a:r>
              <a:rPr lang="en-US" dirty="0" smtClean="0"/>
              <a:t>data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Weather data limited to one </a:t>
            </a:r>
            <a:r>
              <a:rPr lang="en-US" dirty="0"/>
              <a:t>station</a:t>
            </a:r>
          </a:p>
          <a:p>
            <a:pPr>
              <a:spcBef>
                <a:spcPts val="200"/>
              </a:spcBef>
              <a:buClr>
                <a:schemeClr val="accent1"/>
              </a:buClr>
            </a:pPr>
            <a:endParaRPr lang="en-US" dirty="0"/>
          </a:p>
          <a:p>
            <a:endParaRPr lang="en-US" dirty="0"/>
          </a:p>
          <a:p>
            <a:endParaRPr lang="en-US" dirty="0" smtClean="0"/>
          </a:p>
        </p:txBody>
      </p:sp>
      <p:sp>
        <p:nvSpPr>
          <p:cNvPr id="3" name="Text Placeholder 2"/>
          <p:cNvSpPr>
            <a:spLocks noGrp="1"/>
          </p:cNvSpPr>
          <p:nvPr>
            <p:ph type="body" sz="quarter" idx="10"/>
          </p:nvPr>
        </p:nvSpPr>
        <p:spPr>
          <a:xfrm>
            <a:off x="548640" y="640080"/>
            <a:ext cx="6061166" cy="657497"/>
          </a:xfrm>
        </p:spPr>
        <p:txBody>
          <a:bodyPr>
            <a:normAutofit/>
          </a:bodyPr>
          <a:lstStyle/>
          <a:p>
            <a:r>
              <a:rPr lang="en-US" dirty="0" smtClean="0"/>
              <a:t>Errors &amp; Uncertainties</a:t>
            </a:r>
            <a:endParaRPr lang="en-US" dirty="0"/>
          </a:p>
        </p:txBody>
      </p:sp>
      <p:sp>
        <p:nvSpPr>
          <p:cNvPr id="5" name="Text Placeholder 4"/>
          <p:cNvSpPr>
            <a:spLocks noGrp="1"/>
          </p:cNvSpPr>
          <p:nvPr>
            <p:ph type="body" sz="quarter" idx="13"/>
          </p:nvPr>
        </p:nvSpPr>
        <p:spPr>
          <a:xfrm>
            <a:off x="4202616" y="6097088"/>
            <a:ext cx="1993392" cy="274320"/>
          </a:xfrm>
        </p:spPr>
        <p:txBody>
          <a:bodyPr/>
          <a:lstStyle/>
          <a:p>
            <a:r>
              <a:rPr lang="en-US" dirty="0" smtClean="0"/>
              <a:t>Image Credit: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7616" y="3239587"/>
            <a:ext cx="3810001" cy="2857501"/>
          </a:xfrm>
          <a:prstGeom prst="rect">
            <a:avLst/>
          </a:prstGeom>
          <a:ln w="6350">
            <a:solidFill>
              <a:schemeClr val="bg2">
                <a:lumMod val="50000"/>
              </a:schemeClr>
            </a:solidFill>
          </a:ln>
        </p:spPr>
      </p:pic>
    </p:spTree>
    <p:extLst>
      <p:ext uri="{BB962C8B-B14F-4D97-AF65-F5344CB8AC3E}">
        <p14:creationId xmlns:p14="http://schemas.microsoft.com/office/powerpoint/2010/main" val="2972089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4050792" cy="3374136"/>
          </a:xfrm>
        </p:spPr>
        <p:txBody>
          <a:bodyPr>
            <a:normAutofit/>
          </a:bodyPr>
          <a:lstStyle/>
          <a:p>
            <a:pPr marL="342900" indent="-342900">
              <a:spcBef>
                <a:spcPts val="200"/>
              </a:spcBef>
              <a:buClr>
                <a:schemeClr val="accent1"/>
              </a:buClr>
              <a:buFont typeface="Webdings" panose="05030102010509060703" pitchFamily="18" charset="2"/>
              <a:buChar char="4"/>
            </a:pPr>
            <a:r>
              <a:rPr lang="en-US" dirty="0"/>
              <a:t>Refine </a:t>
            </a:r>
            <a:r>
              <a:rPr lang="en-US" dirty="0" smtClean="0"/>
              <a:t>classification </a:t>
            </a:r>
            <a:r>
              <a:rPr lang="en-US" dirty="0"/>
              <a:t>with high resolution </a:t>
            </a:r>
            <a:r>
              <a:rPr lang="en-US" dirty="0" smtClean="0"/>
              <a:t>imagery</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Develop habitat suitability model for </a:t>
            </a:r>
            <a:r>
              <a:rPr lang="en-US" dirty="0" smtClean="0"/>
              <a:t>potatoes</a:t>
            </a:r>
            <a:endParaRPr lang="en-US" dirty="0"/>
          </a:p>
        </p:txBody>
      </p:sp>
      <p:sp>
        <p:nvSpPr>
          <p:cNvPr id="3" name="Text Placeholder 2"/>
          <p:cNvSpPr>
            <a:spLocks noGrp="1"/>
          </p:cNvSpPr>
          <p:nvPr>
            <p:ph type="body" sz="quarter" idx="10"/>
          </p:nvPr>
        </p:nvSpPr>
        <p:spPr>
          <a:xfrm>
            <a:off x="521208" y="-72340"/>
            <a:ext cx="3566160" cy="1325880"/>
          </a:xfrm>
        </p:spPr>
        <p:txBody>
          <a:bodyPr/>
          <a:lstStyle/>
          <a:p>
            <a:r>
              <a:rPr lang="en-US" dirty="0" smtClean="0"/>
              <a:t>Future Work</a:t>
            </a:r>
            <a:endParaRPr lang="en-US" dirty="0"/>
          </a:p>
        </p:txBody>
      </p:sp>
      <p:sp>
        <p:nvSpPr>
          <p:cNvPr id="5" name="Text Placeholder 4"/>
          <p:cNvSpPr>
            <a:spLocks noGrp="1"/>
          </p:cNvSpPr>
          <p:nvPr>
            <p:ph type="body" sz="quarter" idx="13"/>
          </p:nvPr>
        </p:nvSpPr>
        <p:spPr>
          <a:xfrm>
            <a:off x="2678309" y="6508905"/>
            <a:ext cx="1993392" cy="274320"/>
          </a:xfrm>
        </p:spPr>
        <p:txBody>
          <a:bodyPr/>
          <a:lstStyle/>
          <a:p>
            <a:r>
              <a:rPr lang="en-US" dirty="0" smtClean="0"/>
              <a:t>Image Credit: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1701" y="3429000"/>
            <a:ext cx="4472299" cy="335422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1701" y="117504"/>
            <a:ext cx="4472299" cy="3311496"/>
          </a:xfrm>
          <a:prstGeom prst="rect">
            <a:avLst/>
          </a:prstGeom>
        </p:spPr>
      </p:pic>
    </p:spTree>
    <p:extLst>
      <p:ext uri="{BB962C8B-B14F-4D97-AF65-F5344CB8AC3E}">
        <p14:creationId xmlns:p14="http://schemas.microsoft.com/office/powerpoint/2010/main" val="3004981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3"/>
            <a:ext cx="8051583" cy="955091"/>
          </a:xfrm>
        </p:spPr>
        <p:txBody>
          <a:bodyPr>
            <a:noAutofit/>
          </a:bodyPr>
          <a:lstStyle/>
          <a:p>
            <a:r>
              <a:rPr lang="en-US" dirty="0"/>
              <a:t>Dr. Marguerite Madden, </a:t>
            </a:r>
            <a:r>
              <a:rPr lang="en-US" dirty="0" smtClean="0"/>
              <a:t>UGA Center </a:t>
            </a:r>
            <a:r>
              <a:rPr lang="en-US" dirty="0"/>
              <a:t>for Geospatial Research</a:t>
            </a:r>
          </a:p>
          <a:p>
            <a:r>
              <a:rPr lang="en-US" dirty="0"/>
              <a:t>Dr. Kenton Ross, NASA DEVELOP National Program</a:t>
            </a:r>
          </a:p>
          <a:p>
            <a:endParaRPr lang="en-US" sz="1600" dirty="0"/>
          </a:p>
        </p:txBody>
      </p:sp>
      <p:sp>
        <p:nvSpPr>
          <p:cNvPr id="3" name="Text Placeholder 2"/>
          <p:cNvSpPr>
            <a:spLocks noGrp="1"/>
          </p:cNvSpPr>
          <p:nvPr>
            <p:ph type="body" sz="quarter" idx="11"/>
          </p:nvPr>
        </p:nvSpPr>
        <p:spPr>
          <a:xfrm>
            <a:off x="571207" y="3011687"/>
            <a:ext cx="8051583" cy="922296"/>
          </a:xfrm>
        </p:spPr>
        <p:txBody>
          <a:bodyPr>
            <a:normAutofit/>
          </a:bodyPr>
          <a:lstStyle/>
          <a:p>
            <a:r>
              <a:rPr lang="en-US" dirty="0"/>
              <a:t>Genesis </a:t>
            </a:r>
            <a:r>
              <a:rPr lang="en-US" dirty="0" smtClean="0"/>
              <a:t>Abreu and Alejandro </a:t>
            </a:r>
            <a:r>
              <a:rPr lang="en-US" dirty="0" err="1" smtClean="0"/>
              <a:t>Argumedo</a:t>
            </a:r>
            <a:r>
              <a:rPr lang="en-US" dirty="0" smtClean="0"/>
              <a:t>, ANDES</a:t>
            </a:r>
          </a:p>
          <a:p>
            <a:r>
              <a:rPr lang="en-US" dirty="0" smtClean="0"/>
              <a:t>Noelle Barkley, David Ellis, Rene Gomez, and </a:t>
            </a:r>
            <a:r>
              <a:rPr lang="en-US" dirty="0" smtClean="0"/>
              <a:t>Henry </a:t>
            </a:r>
            <a:r>
              <a:rPr lang="en-US" dirty="0"/>
              <a:t>Juarez, </a:t>
            </a:r>
            <a:r>
              <a:rPr lang="en-US" dirty="0" smtClean="0"/>
              <a:t>CIP</a:t>
            </a:r>
          </a:p>
          <a:p>
            <a:endParaRPr lang="en-US" dirty="0"/>
          </a:p>
        </p:txBody>
      </p:sp>
      <p:sp>
        <p:nvSpPr>
          <p:cNvPr id="4" name="Text Placeholder 3"/>
          <p:cNvSpPr>
            <a:spLocks noGrp="1"/>
          </p:cNvSpPr>
          <p:nvPr>
            <p:ph type="body" sz="quarter" idx="12"/>
          </p:nvPr>
        </p:nvSpPr>
        <p:spPr>
          <a:xfrm>
            <a:off x="571208" y="4628566"/>
            <a:ext cx="8051582" cy="1044445"/>
          </a:xfrm>
        </p:spPr>
        <p:txBody>
          <a:bodyPr>
            <a:normAutofit/>
          </a:bodyPr>
          <a:lstStyle/>
          <a:p>
            <a:r>
              <a:rPr lang="en-US" dirty="0"/>
              <a:t>We would also like to acknowledge the contributions of the </a:t>
            </a:r>
            <a:r>
              <a:rPr lang="en-US" dirty="0" err="1"/>
              <a:t>Perú</a:t>
            </a:r>
            <a:r>
              <a:rPr lang="en-US" dirty="0"/>
              <a:t> Climate I team: </a:t>
            </a:r>
            <a:r>
              <a:rPr lang="en-US" dirty="0" err="1"/>
              <a:t>Rebekke</a:t>
            </a:r>
            <a:r>
              <a:rPr lang="en-US" dirty="0"/>
              <a:t> </a:t>
            </a:r>
            <a:r>
              <a:rPr lang="en-US" dirty="0" err="1"/>
              <a:t>Muench</a:t>
            </a:r>
            <a:r>
              <a:rPr lang="en-US" dirty="0"/>
              <a:t>, Kayla McDonald, Michael </a:t>
            </a:r>
            <a:r>
              <a:rPr lang="en-US" dirty="0" err="1"/>
              <a:t>Sclater</a:t>
            </a:r>
            <a:r>
              <a:rPr lang="en-US" dirty="0"/>
              <a:t>, Richard Rose, </a:t>
            </a:r>
            <a:r>
              <a:rPr lang="en-US" dirty="0" smtClean="0"/>
              <a:t>and </a:t>
            </a:r>
            <a:r>
              <a:rPr lang="en-US" dirty="0" err="1" smtClean="0"/>
              <a:t>Dajon</a:t>
            </a:r>
            <a:r>
              <a:rPr lang="en-US" dirty="0" smtClean="0"/>
              <a:t> </a:t>
            </a:r>
            <a:r>
              <a:rPr lang="en-US" dirty="0"/>
              <a:t>Begin.</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477077"/>
            <a:ext cx="8921556" cy="4340836"/>
          </a:xfrm>
        </p:spPr>
        <p:txBody>
          <a:bodyPr>
            <a:normAutofit/>
          </a:bodyPr>
          <a:lstStyle/>
          <a:p>
            <a:pPr marL="342900" indent="-342900">
              <a:spcBef>
                <a:spcPts val="200"/>
              </a:spcBef>
              <a:buClr>
                <a:schemeClr val="accent1"/>
              </a:buClr>
              <a:buFont typeface="Webdings" panose="05030102010509060703" pitchFamily="18" charset="2"/>
              <a:buChar char="4"/>
            </a:pPr>
            <a:r>
              <a:rPr lang="en-US" dirty="0"/>
              <a:t>Climate </a:t>
            </a:r>
            <a:r>
              <a:rPr lang="en-US" dirty="0" smtClean="0"/>
              <a:t>change </a:t>
            </a:r>
            <a:r>
              <a:rPr lang="en-US" dirty="0"/>
              <a:t>is increasingly affecting agriculture around the world</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Tropical montane areas are particularly vulnerable</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The livelihoods of people in these areas are threatened </a:t>
            </a:r>
          </a:p>
        </p:txBody>
      </p:sp>
      <p:sp>
        <p:nvSpPr>
          <p:cNvPr id="3" name="Text Placeholder 2"/>
          <p:cNvSpPr>
            <a:spLocks noGrp="1"/>
          </p:cNvSpPr>
          <p:nvPr>
            <p:ph type="body" sz="quarter" idx="10"/>
          </p:nvPr>
        </p:nvSpPr>
        <p:spPr>
          <a:xfrm>
            <a:off x="521208" y="436984"/>
            <a:ext cx="3566160" cy="786482"/>
          </a:xfrm>
        </p:spPr>
        <p:txBody>
          <a:bodyPr/>
          <a:lstStyle/>
          <a:p>
            <a:r>
              <a:rPr lang="en-US" dirty="0" smtClean="0"/>
              <a:t>Background</a:t>
            </a:r>
            <a:endParaRPr lang="en-US" dirty="0"/>
          </a:p>
        </p:txBody>
      </p:sp>
      <p:sp>
        <p:nvSpPr>
          <p:cNvPr id="5" name="Text Placeholder 4"/>
          <p:cNvSpPr>
            <a:spLocks noGrp="1"/>
          </p:cNvSpPr>
          <p:nvPr>
            <p:ph type="body" sz="quarter" idx="13"/>
          </p:nvPr>
        </p:nvSpPr>
        <p:spPr>
          <a:xfrm>
            <a:off x="6408139" y="6339047"/>
            <a:ext cx="1993392" cy="274320"/>
          </a:xfrm>
        </p:spPr>
        <p:txBody>
          <a:bodyPr>
            <a:normAutofit/>
          </a:bodyPr>
          <a:lstStyle/>
          <a:p>
            <a:r>
              <a:rPr lang="en-US" sz="1100" dirty="0" smtClean="0"/>
              <a:t>Image </a:t>
            </a:r>
            <a:r>
              <a:rPr lang="en-US" sz="1100" dirty="0" smtClean="0"/>
              <a:t>Credits: </a:t>
            </a:r>
            <a:r>
              <a:rPr lang="en-US" sz="1100" dirty="0" smtClean="0"/>
              <a:t>David Ellis</a:t>
            </a:r>
            <a:endParaRPr lang="en-US" sz="11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1087" y="3564095"/>
            <a:ext cx="3555748" cy="2702523"/>
          </a:xfrm>
          <a:prstGeom prst="rect">
            <a:avLst/>
          </a:prstGeom>
          <a:ln w="6350">
            <a:solidFill>
              <a:schemeClr val="bg2">
                <a:lumMod val="50000"/>
              </a:schemeClr>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892" y="3564095"/>
            <a:ext cx="3603364" cy="2702523"/>
          </a:xfrm>
          <a:prstGeom prst="rect">
            <a:avLst/>
          </a:prstGeom>
          <a:ln w="6350">
            <a:solidFill>
              <a:schemeClr val="bg2">
                <a:lumMod val="50000"/>
              </a:schemeClr>
            </a:solidFill>
          </a:ln>
        </p:spPr>
      </p:pic>
    </p:spTree>
    <p:extLst>
      <p:ext uri="{BB962C8B-B14F-4D97-AF65-F5344CB8AC3E}">
        <p14:creationId xmlns:p14="http://schemas.microsoft.com/office/powerpoint/2010/main" val="846209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252168"/>
            <a:ext cx="5836234" cy="4663110"/>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buClr>
                <a:schemeClr val="accent1"/>
              </a:buClr>
              <a:buFont typeface="Webdings" panose="05030102010509060703" pitchFamily="18" charset="2"/>
              <a:buChar char="4"/>
            </a:pPr>
            <a:r>
              <a:rPr lang="en-US" dirty="0" err="1"/>
              <a:t>Parque</a:t>
            </a:r>
            <a:r>
              <a:rPr lang="en-US" dirty="0"/>
              <a:t> de la Papa, </a:t>
            </a:r>
            <a:r>
              <a:rPr lang="en-US" dirty="0" err="1"/>
              <a:t>Perú</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8,661 </a:t>
            </a:r>
            <a:r>
              <a:rPr lang="en-US" dirty="0" smtClean="0"/>
              <a:t>hectares</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3,200-5,000m </a:t>
            </a:r>
            <a:r>
              <a:rPr lang="en-US" dirty="0" smtClean="0"/>
              <a:t>above sea level</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Indigenous </a:t>
            </a:r>
            <a:r>
              <a:rPr lang="en-US" dirty="0" err="1" smtClean="0"/>
              <a:t>biocultural</a:t>
            </a:r>
            <a:r>
              <a:rPr lang="en-US" dirty="0" smtClean="0"/>
              <a:t> </a:t>
            </a:r>
            <a:r>
              <a:rPr lang="en-US" dirty="0"/>
              <a:t>h</a:t>
            </a:r>
            <a:r>
              <a:rPr lang="en-US" dirty="0" smtClean="0"/>
              <a:t>eritage </a:t>
            </a:r>
            <a:r>
              <a:rPr lang="en-US" dirty="0"/>
              <a:t>a</a:t>
            </a:r>
            <a:r>
              <a:rPr lang="en-US" dirty="0" smtClean="0"/>
              <a:t>rea</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Some 7,000 people in 6 indigenous Quechua communities</a:t>
            </a:r>
          </a:p>
        </p:txBody>
      </p:sp>
      <p:sp>
        <p:nvSpPr>
          <p:cNvPr id="3" name="Text Placeholder 2"/>
          <p:cNvSpPr>
            <a:spLocks noGrp="1"/>
          </p:cNvSpPr>
          <p:nvPr>
            <p:ph type="body" sz="quarter" idx="10"/>
          </p:nvPr>
        </p:nvSpPr>
        <p:spPr>
          <a:xfrm>
            <a:off x="521206" y="488958"/>
            <a:ext cx="3155613" cy="762311"/>
          </a:xfrm>
        </p:spPr>
        <p:txBody>
          <a:bodyPr/>
          <a:lstStyle/>
          <a:p>
            <a:r>
              <a:rPr lang="en-US" dirty="0" smtClean="0"/>
              <a:t>Study Area</a:t>
            </a:r>
            <a:endParaRPr lang="en-US" dirty="0"/>
          </a:p>
        </p:txBody>
      </p:sp>
      <p:sp>
        <p:nvSpPr>
          <p:cNvPr id="8" name="Text Placeholder 4"/>
          <p:cNvSpPr>
            <a:spLocks noGrp="1"/>
          </p:cNvSpPr>
          <p:nvPr>
            <p:ph type="body" sz="quarter" idx="13"/>
          </p:nvPr>
        </p:nvSpPr>
        <p:spPr>
          <a:xfrm>
            <a:off x="6357443" y="3108151"/>
            <a:ext cx="1993392" cy="274320"/>
          </a:xfrm>
        </p:spPr>
        <p:txBody>
          <a:bodyPr>
            <a:normAutofit/>
          </a:bodyPr>
          <a:lstStyle/>
          <a:p>
            <a:r>
              <a:rPr lang="en-US" sz="1100" dirty="0" smtClean="0"/>
              <a:t>Image </a:t>
            </a:r>
            <a:r>
              <a:rPr lang="en-US" sz="1100" dirty="0" smtClean="0"/>
              <a:t>Credit: </a:t>
            </a:r>
            <a:r>
              <a:rPr lang="en-US" sz="1100" dirty="0" smtClean="0"/>
              <a:t>David Ellis</a:t>
            </a:r>
            <a:endParaRPr lang="en-US" sz="11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284" y="125672"/>
            <a:ext cx="2806373" cy="2982478"/>
          </a:xfrm>
          <a:prstGeom prst="rect">
            <a:avLst/>
          </a:prstGeom>
          <a:ln w="6350">
            <a:solidFill>
              <a:schemeClr val="bg2">
                <a:lumMod val="5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442" y="3382469"/>
            <a:ext cx="2795025" cy="340461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0156" y="6361638"/>
            <a:ext cx="203199" cy="425448"/>
          </a:xfrm>
          <a:prstGeom prst="rect">
            <a:avLst/>
          </a:prstGeom>
        </p:spPr>
      </p:pic>
    </p:spTree>
    <p:extLst>
      <p:ext uri="{BB962C8B-B14F-4D97-AF65-F5344CB8AC3E}">
        <p14:creationId xmlns:p14="http://schemas.microsoft.com/office/powerpoint/2010/main" val="1160217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6" y="1252168"/>
            <a:ext cx="8550365" cy="4663110"/>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buClr>
                <a:schemeClr val="accent1"/>
              </a:buClr>
              <a:buFont typeface="Webdings" panose="05030102010509060703" pitchFamily="18" charset="2"/>
              <a:buChar char="4"/>
            </a:pPr>
            <a:r>
              <a:rPr lang="en-US" dirty="0" smtClean="0"/>
              <a:t>Centro </a:t>
            </a:r>
            <a:r>
              <a:rPr lang="en-US" dirty="0" err="1" smtClean="0"/>
              <a:t>Internacional</a:t>
            </a:r>
            <a:r>
              <a:rPr lang="en-US" dirty="0" smtClean="0"/>
              <a:t> de la Papa (</a:t>
            </a:r>
            <a:r>
              <a:rPr lang="en-US" b="1" dirty="0" smtClean="0"/>
              <a:t>CIP</a:t>
            </a:r>
            <a:r>
              <a:rPr lang="en-US" dirty="0" smtClean="0"/>
              <a:t>)</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err="1"/>
              <a:t>Asociación</a:t>
            </a:r>
            <a:r>
              <a:rPr lang="en-US" dirty="0"/>
              <a:t> para la </a:t>
            </a:r>
            <a:r>
              <a:rPr lang="en-US" dirty="0" err="1"/>
              <a:t>Naturaleza</a:t>
            </a:r>
            <a:r>
              <a:rPr lang="en-US" dirty="0"/>
              <a:t> y el </a:t>
            </a:r>
            <a:r>
              <a:rPr lang="en-US" dirty="0" err="1"/>
              <a:t>Desarrollo</a:t>
            </a:r>
            <a:r>
              <a:rPr lang="en-US" dirty="0"/>
              <a:t> </a:t>
            </a:r>
            <a:r>
              <a:rPr lang="en-US" dirty="0" err="1"/>
              <a:t>Sostenible</a:t>
            </a:r>
            <a:r>
              <a:rPr lang="en-US" dirty="0"/>
              <a:t> </a:t>
            </a:r>
            <a:r>
              <a:rPr lang="en-US" dirty="0" smtClean="0"/>
              <a:t>(</a:t>
            </a:r>
            <a:r>
              <a:rPr lang="en-US" b="1" dirty="0" smtClean="0"/>
              <a:t>ANDES</a:t>
            </a:r>
            <a:r>
              <a:rPr lang="en-US" dirty="0" smtClean="0"/>
              <a:t>)</a:t>
            </a:r>
            <a:endParaRPr lang="en-US" dirty="0"/>
          </a:p>
        </p:txBody>
      </p:sp>
      <p:sp>
        <p:nvSpPr>
          <p:cNvPr id="3" name="Text Placeholder 2"/>
          <p:cNvSpPr>
            <a:spLocks noGrp="1"/>
          </p:cNvSpPr>
          <p:nvPr>
            <p:ph type="body" sz="quarter" idx="10"/>
          </p:nvPr>
        </p:nvSpPr>
        <p:spPr>
          <a:xfrm>
            <a:off x="521206" y="488958"/>
            <a:ext cx="5164370" cy="762311"/>
          </a:xfrm>
        </p:spPr>
        <p:txBody>
          <a:bodyPr>
            <a:normAutofit fontScale="92500"/>
          </a:bodyPr>
          <a:lstStyle/>
          <a:p>
            <a:r>
              <a:rPr lang="en-US" dirty="0" smtClean="0"/>
              <a:t>Partner Organizations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5351" b="13016"/>
          <a:stretch/>
        </p:blipFill>
        <p:spPr>
          <a:xfrm>
            <a:off x="925765" y="2945741"/>
            <a:ext cx="3151433" cy="2906163"/>
          </a:xfrm>
          <a:prstGeom prst="rect">
            <a:avLst/>
          </a:prstGeom>
          <a:ln w="6350">
            <a:solidFill>
              <a:schemeClr val="bg2">
                <a:lumMod val="50000"/>
              </a:schemeClr>
            </a:solidFill>
          </a:ln>
        </p:spPr>
      </p:pic>
      <p:sp>
        <p:nvSpPr>
          <p:cNvPr id="8" name="Text Placeholder 4"/>
          <p:cNvSpPr>
            <a:spLocks noGrp="1"/>
          </p:cNvSpPr>
          <p:nvPr>
            <p:ph type="body" sz="quarter" idx="13"/>
          </p:nvPr>
        </p:nvSpPr>
        <p:spPr>
          <a:xfrm>
            <a:off x="6055139" y="5915278"/>
            <a:ext cx="1993392" cy="274320"/>
          </a:xfrm>
        </p:spPr>
        <p:txBody>
          <a:bodyPr>
            <a:normAutofit fontScale="92500"/>
          </a:bodyPr>
          <a:lstStyle/>
          <a:p>
            <a:r>
              <a:rPr lang="en-US" dirty="0" smtClean="0"/>
              <a:t>Image </a:t>
            </a:r>
            <a:r>
              <a:rPr lang="en-US" dirty="0" smtClean="0"/>
              <a:t>Credits: </a:t>
            </a:r>
            <a:r>
              <a:rPr lang="en-US" dirty="0" smtClean="0"/>
              <a:t>David Ellis</a:t>
            </a:r>
            <a:endParaRPr lang="en-US" dirty="0"/>
          </a:p>
        </p:txBody>
      </p:sp>
      <p:pic>
        <p:nvPicPr>
          <p:cNvPr id="4" name="Picture 3"/>
          <p:cNvPicPr>
            <a:picLocks noChangeAspect="1"/>
          </p:cNvPicPr>
          <p:nvPr/>
        </p:nvPicPr>
        <p:blipFill>
          <a:blip r:embed="rId4"/>
          <a:stretch>
            <a:fillRect/>
          </a:stretch>
        </p:blipFill>
        <p:spPr>
          <a:xfrm>
            <a:off x="4171241" y="2940222"/>
            <a:ext cx="3877290" cy="2911682"/>
          </a:xfrm>
          <a:prstGeom prst="rect">
            <a:avLst/>
          </a:prstGeom>
          <a:ln w="6350">
            <a:solidFill>
              <a:schemeClr val="bg2">
                <a:lumMod val="50000"/>
              </a:schemeClr>
            </a:solidFill>
          </a:ln>
        </p:spPr>
      </p:pic>
    </p:spTree>
    <p:extLst>
      <p:ext uri="{BB962C8B-B14F-4D97-AF65-F5344CB8AC3E}">
        <p14:creationId xmlns:p14="http://schemas.microsoft.com/office/powerpoint/2010/main" val="3247209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370072"/>
            <a:ext cx="8622793" cy="4100315"/>
          </a:xfrm>
        </p:spPr>
        <p:txBody>
          <a:bodyPr/>
          <a:lstStyle/>
          <a:p>
            <a:pPr marL="342900" indent="-342900">
              <a:spcBef>
                <a:spcPts val="200"/>
              </a:spcBef>
              <a:buClr>
                <a:schemeClr val="accent1"/>
              </a:buClr>
              <a:buFont typeface="Webdings" panose="05030102010509060703" pitchFamily="18" charset="2"/>
              <a:buChar char="4"/>
            </a:pPr>
            <a:r>
              <a:rPr lang="en-US" dirty="0"/>
              <a:t>Anecdotal evidence of potatoes being steadily pushed up to higher </a:t>
            </a:r>
            <a:r>
              <a:rPr lang="en-US" dirty="0" smtClean="0"/>
              <a:t>elevations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Increased predation by crop </a:t>
            </a:r>
            <a:r>
              <a:rPr lang="en-US" dirty="0" smtClean="0"/>
              <a:t>pests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Traditional agricultural practices and way of life being threatened</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521207" y="445347"/>
            <a:ext cx="6133090" cy="731603"/>
          </a:xfrm>
        </p:spPr>
        <p:txBody>
          <a:bodyPr/>
          <a:lstStyle/>
          <a:p>
            <a:r>
              <a:rPr lang="en-US" dirty="0"/>
              <a:t>C</a:t>
            </a:r>
            <a:r>
              <a:rPr lang="en-US" dirty="0" smtClean="0"/>
              <a:t>ommunity </a:t>
            </a:r>
            <a:r>
              <a:rPr lang="en-US" dirty="0" smtClean="0"/>
              <a:t>Concerns</a:t>
            </a:r>
            <a:endParaRPr lang="en-US" dirty="0"/>
          </a:p>
        </p:txBody>
      </p:sp>
      <p:sp>
        <p:nvSpPr>
          <p:cNvPr id="5" name="Text Placeholder 4"/>
          <p:cNvSpPr>
            <a:spLocks noGrp="1"/>
          </p:cNvSpPr>
          <p:nvPr>
            <p:ph type="body" sz="quarter" idx="13"/>
          </p:nvPr>
        </p:nvSpPr>
        <p:spPr>
          <a:xfrm>
            <a:off x="6558476" y="6271046"/>
            <a:ext cx="1919026" cy="274320"/>
          </a:xfrm>
        </p:spPr>
        <p:txBody>
          <a:bodyPr>
            <a:normAutofit fontScale="92500"/>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175" y="3541887"/>
            <a:ext cx="3638879" cy="2729159"/>
          </a:xfrm>
          <a:prstGeom prst="rect">
            <a:avLst/>
          </a:prstGeom>
          <a:ln w="6350">
            <a:solidFill>
              <a:schemeClr val="bg2">
                <a:lumMod val="50000"/>
              </a:schemeClr>
            </a:solidFill>
          </a:ln>
        </p:spPr>
      </p:pic>
      <p:pic>
        <p:nvPicPr>
          <p:cNvPr id="4" name="Picture 3"/>
          <p:cNvPicPr>
            <a:picLocks noChangeAspect="1"/>
          </p:cNvPicPr>
          <p:nvPr/>
        </p:nvPicPr>
        <p:blipFill>
          <a:blip r:embed="rId4"/>
          <a:stretch>
            <a:fillRect/>
          </a:stretch>
        </p:blipFill>
        <p:spPr>
          <a:xfrm>
            <a:off x="4735009" y="3535845"/>
            <a:ext cx="3646935" cy="2735201"/>
          </a:xfrm>
          <a:prstGeom prst="rect">
            <a:avLst/>
          </a:prstGeom>
          <a:ln w="6350">
            <a:solidFill>
              <a:schemeClr val="bg2">
                <a:lumMod val="50000"/>
              </a:schemeClr>
            </a:solidFill>
          </a:ln>
        </p:spPr>
      </p:pic>
    </p:spTree>
    <p:extLst>
      <p:ext uri="{BB962C8B-B14F-4D97-AF65-F5344CB8AC3E}">
        <p14:creationId xmlns:p14="http://schemas.microsoft.com/office/powerpoint/2010/main" val="257395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143000"/>
            <a:ext cx="8301059" cy="5486399"/>
          </a:xfrm>
        </p:spPr>
        <p:txBody>
          <a:bodyPr>
            <a:normAutofit/>
          </a:bodyPr>
          <a:lstStyle/>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Identify </a:t>
            </a:r>
            <a:r>
              <a:rPr lang="en-US" dirty="0"/>
              <a:t>changes in growing patterns in </a:t>
            </a:r>
            <a:r>
              <a:rPr lang="en-US" dirty="0" err="1"/>
              <a:t>Parque</a:t>
            </a:r>
            <a:r>
              <a:rPr lang="en-US" dirty="0"/>
              <a:t> de la </a:t>
            </a:r>
            <a:r>
              <a:rPr lang="en-US" dirty="0" smtClean="0"/>
              <a:t>Papa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Quantify changes in climatic patterns in </a:t>
            </a:r>
            <a:r>
              <a:rPr lang="en-US" dirty="0" err="1"/>
              <a:t>Parque</a:t>
            </a:r>
            <a:r>
              <a:rPr lang="en-US" dirty="0"/>
              <a:t> de la </a:t>
            </a:r>
            <a:r>
              <a:rPr lang="en-US" dirty="0" smtClean="0"/>
              <a:t>Papa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Develop a predictive model to assess areas for optimal potato </a:t>
            </a:r>
            <a:r>
              <a:rPr lang="en-US" dirty="0" smtClean="0"/>
              <a:t>cultivation</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Enable indigenous communities to continue using traditional agricultural methods</a:t>
            </a:r>
          </a:p>
        </p:txBody>
      </p:sp>
      <p:sp>
        <p:nvSpPr>
          <p:cNvPr id="3" name="Text Placeholder 2"/>
          <p:cNvSpPr>
            <a:spLocks noGrp="1"/>
          </p:cNvSpPr>
          <p:nvPr>
            <p:ph type="body" sz="quarter" idx="10"/>
          </p:nvPr>
        </p:nvSpPr>
        <p:spPr>
          <a:xfrm>
            <a:off x="521208" y="347132"/>
            <a:ext cx="3566160" cy="890694"/>
          </a:xfrm>
        </p:spPr>
        <p:txBody>
          <a:bodyPr/>
          <a:lstStyle/>
          <a:p>
            <a:r>
              <a:rPr lang="en-US" dirty="0" smtClean="0"/>
              <a:t>Objectives</a:t>
            </a:r>
            <a:endParaRPr lang="en-US" dirty="0"/>
          </a:p>
        </p:txBody>
      </p:sp>
      <p:pic>
        <p:nvPicPr>
          <p:cNvPr id="4" name="Picture 3"/>
          <p:cNvPicPr>
            <a:picLocks noChangeAspect="1"/>
          </p:cNvPicPr>
          <p:nvPr/>
        </p:nvPicPr>
        <p:blipFill rotWithShape="1">
          <a:blip r:embed="rId3"/>
          <a:srcRect t="48297" b="18930"/>
          <a:stretch/>
        </p:blipFill>
        <p:spPr>
          <a:xfrm>
            <a:off x="0" y="4541414"/>
            <a:ext cx="9144000" cy="2248686"/>
          </a:xfrm>
          <a:prstGeom prst="rect">
            <a:avLst/>
          </a:prstGeom>
          <a:ln w="6350">
            <a:solidFill>
              <a:schemeClr val="bg2">
                <a:lumMod val="50000"/>
              </a:schemeClr>
            </a:solidFill>
          </a:ln>
        </p:spPr>
      </p:pic>
      <p:sp>
        <p:nvSpPr>
          <p:cNvPr id="5" name="Text Placeholder 4"/>
          <p:cNvSpPr>
            <a:spLocks noGrp="1"/>
          </p:cNvSpPr>
          <p:nvPr>
            <p:ph type="body" sz="quarter" idx="13"/>
          </p:nvPr>
        </p:nvSpPr>
        <p:spPr>
          <a:xfrm>
            <a:off x="7156005" y="4285200"/>
            <a:ext cx="1919026" cy="274320"/>
          </a:xfrm>
        </p:spPr>
        <p:txBody>
          <a:bodyPr>
            <a:normAutofit fontScale="92500"/>
          </a:bodyPr>
          <a:lstStyle/>
          <a:p>
            <a:r>
              <a:rPr lang="en-US" dirty="0" smtClean="0"/>
              <a:t>Image </a:t>
            </a:r>
            <a:r>
              <a:rPr lang="en-US" dirty="0" smtClean="0"/>
              <a:t>Credit: </a:t>
            </a:r>
            <a:r>
              <a:rPr lang="en-US" dirty="0" smtClean="0"/>
              <a:t>David Ellis</a:t>
            </a:r>
            <a:endParaRPr lang="en-US" dirty="0"/>
          </a:p>
        </p:txBody>
      </p:sp>
    </p:spTree>
    <p:extLst>
      <p:ext uri="{BB962C8B-B14F-4D97-AF65-F5344CB8AC3E}">
        <p14:creationId xmlns:p14="http://schemas.microsoft.com/office/powerpoint/2010/main" val="407190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0174" y="364065"/>
            <a:ext cx="3566160" cy="856827"/>
          </a:xfrm>
        </p:spPr>
        <p:txBody>
          <a:bodyPr/>
          <a:lstStyle/>
          <a:p>
            <a:r>
              <a:rPr lang="en-US" dirty="0" smtClean="0"/>
              <a:t>Methodology</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52735"/>
            <a:ext cx="9144000" cy="3360087"/>
          </a:xfrm>
          <a:prstGeom prst="rect">
            <a:avLst/>
          </a:prstGeom>
        </p:spPr>
      </p:pic>
    </p:spTree>
    <p:extLst>
      <p:ext uri="{BB962C8B-B14F-4D97-AF65-F5344CB8AC3E}">
        <p14:creationId xmlns:p14="http://schemas.microsoft.com/office/powerpoint/2010/main" val="3475299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342911"/>
            <a:ext cx="8622792" cy="3745033"/>
          </a:xfrm>
        </p:spPr>
        <p:txBody>
          <a:bodyPr>
            <a:normAutofit/>
          </a:bodyPr>
          <a:lstStyle/>
          <a:p>
            <a:pPr marL="342900" indent="-342900">
              <a:spcBef>
                <a:spcPts val="200"/>
              </a:spcBef>
              <a:buClr>
                <a:schemeClr val="accent1"/>
              </a:buClr>
              <a:buFont typeface="Webdings" panose="05030102010509060703" pitchFamily="18" charset="2"/>
              <a:buChar char="4"/>
            </a:pPr>
            <a:r>
              <a:rPr lang="en-US" dirty="0"/>
              <a:t>Multispectral imagery from Landsat </a:t>
            </a:r>
            <a:r>
              <a:rPr lang="en-US" dirty="0" smtClean="0"/>
              <a:t>8 </a:t>
            </a:r>
            <a:r>
              <a:rPr lang="en-US" dirty="0"/>
              <a:t>used to create </a:t>
            </a:r>
            <a:r>
              <a:rPr lang="en-US" dirty="0" smtClean="0"/>
              <a:t>classification</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Weather station data used to create climate </a:t>
            </a:r>
            <a:r>
              <a:rPr lang="en-US" dirty="0" smtClean="0"/>
              <a:t>model</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Both were combined with information on weevils to create habitat suitability model</a:t>
            </a:r>
          </a:p>
        </p:txBody>
      </p:sp>
      <p:sp>
        <p:nvSpPr>
          <p:cNvPr id="3" name="Text Placeholder 2"/>
          <p:cNvSpPr>
            <a:spLocks noGrp="1"/>
          </p:cNvSpPr>
          <p:nvPr>
            <p:ph type="body" sz="quarter" idx="10"/>
          </p:nvPr>
        </p:nvSpPr>
        <p:spPr>
          <a:xfrm>
            <a:off x="521208" y="470746"/>
            <a:ext cx="5100994" cy="660937"/>
          </a:xfrm>
        </p:spPr>
        <p:txBody>
          <a:bodyPr/>
          <a:lstStyle/>
          <a:p>
            <a:r>
              <a:rPr lang="en-US" dirty="0" smtClean="0"/>
              <a:t>Data Acquisition</a:t>
            </a:r>
            <a:endParaRPr lang="en-US" dirty="0"/>
          </a:p>
        </p:txBody>
      </p:sp>
      <p:sp>
        <p:nvSpPr>
          <p:cNvPr id="7" name="Text Placeholder 4"/>
          <p:cNvSpPr txBox="1">
            <a:spLocks/>
          </p:cNvSpPr>
          <p:nvPr/>
        </p:nvSpPr>
        <p:spPr>
          <a:xfrm>
            <a:off x="7144890" y="6452925"/>
            <a:ext cx="2159977"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smtClean="0"/>
              <a:t>Image Credits: NASA</a:t>
            </a:r>
            <a:endParaRPr lang="en-US" sz="11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21" y="3202159"/>
            <a:ext cx="1639966" cy="1584404"/>
          </a:xfrm>
          <a:prstGeom prst="rect">
            <a:avLst/>
          </a:prstGeom>
        </p:spPr>
      </p:pic>
      <p:pic>
        <p:nvPicPr>
          <p:cNvPr id="18" name="Picture 17"/>
          <p:cNvPicPr>
            <a:picLocks noChangeAspect="1"/>
          </p:cNvPicPr>
          <p:nvPr/>
        </p:nvPicPr>
        <p:blipFill>
          <a:blip r:embed="rId4"/>
          <a:stretch>
            <a:fillRect/>
          </a:stretch>
        </p:blipFill>
        <p:spPr>
          <a:xfrm>
            <a:off x="1993499" y="5133953"/>
            <a:ext cx="2499512" cy="1012461"/>
          </a:xfrm>
          <a:prstGeom prst="rect">
            <a:avLst/>
          </a:prstGeom>
        </p:spPr>
      </p:pic>
      <p:pic>
        <p:nvPicPr>
          <p:cNvPr id="19" name="Picture 18"/>
          <p:cNvPicPr>
            <a:picLocks noChangeAspect="1"/>
          </p:cNvPicPr>
          <p:nvPr/>
        </p:nvPicPr>
        <p:blipFill>
          <a:blip r:embed="rId5"/>
          <a:stretch>
            <a:fillRect/>
          </a:stretch>
        </p:blipFill>
        <p:spPr>
          <a:xfrm>
            <a:off x="4179351" y="3152676"/>
            <a:ext cx="1733770" cy="1413690"/>
          </a:xfrm>
          <a:prstGeom prst="rect">
            <a:avLst/>
          </a:prstGeom>
        </p:spPr>
      </p:pic>
      <p:pic>
        <p:nvPicPr>
          <p:cNvPr id="20" name="Picture 19"/>
          <p:cNvPicPr>
            <a:picLocks noChangeAspect="1"/>
          </p:cNvPicPr>
          <p:nvPr/>
        </p:nvPicPr>
        <p:blipFill>
          <a:blip r:embed="rId6"/>
          <a:stretch>
            <a:fillRect/>
          </a:stretch>
        </p:blipFill>
        <p:spPr>
          <a:xfrm>
            <a:off x="6153946" y="4434043"/>
            <a:ext cx="2070932" cy="1558827"/>
          </a:xfrm>
          <a:prstGeom prst="rect">
            <a:avLst/>
          </a:prstGeom>
        </p:spPr>
      </p:pic>
      <p:sp>
        <p:nvSpPr>
          <p:cNvPr id="21" name="Text Placeholder 4"/>
          <p:cNvSpPr txBox="1">
            <a:spLocks/>
          </p:cNvSpPr>
          <p:nvPr/>
        </p:nvSpPr>
        <p:spPr>
          <a:xfrm>
            <a:off x="1128052" y="4743026"/>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5</a:t>
            </a:r>
            <a:r>
              <a:rPr lang="en-US" sz="1100" dirty="0" smtClean="0"/>
              <a:t>, TM</a:t>
            </a:r>
            <a:endParaRPr lang="en-US" sz="1100" dirty="0"/>
          </a:p>
        </p:txBody>
      </p:sp>
      <p:sp>
        <p:nvSpPr>
          <p:cNvPr id="22" name="Text Placeholder 4"/>
          <p:cNvSpPr txBox="1">
            <a:spLocks/>
          </p:cNvSpPr>
          <p:nvPr/>
        </p:nvSpPr>
        <p:spPr>
          <a:xfrm>
            <a:off x="4334761" y="4615079"/>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8</a:t>
            </a:r>
            <a:r>
              <a:rPr lang="en-US" sz="1100" dirty="0" smtClean="0"/>
              <a:t>, OLI</a:t>
            </a:r>
            <a:endParaRPr lang="en-US" sz="1100" dirty="0"/>
          </a:p>
        </p:txBody>
      </p:sp>
      <p:sp>
        <p:nvSpPr>
          <p:cNvPr id="23" name="Text Placeholder 4"/>
          <p:cNvSpPr txBox="1">
            <a:spLocks/>
          </p:cNvSpPr>
          <p:nvPr/>
        </p:nvSpPr>
        <p:spPr>
          <a:xfrm>
            <a:off x="2771518" y="6132595"/>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7</a:t>
            </a:r>
            <a:r>
              <a:rPr lang="en-US" sz="1100" dirty="0" smtClean="0"/>
              <a:t>, ETM+</a:t>
            </a:r>
            <a:endParaRPr lang="en-US" sz="1100" dirty="0"/>
          </a:p>
        </p:txBody>
      </p:sp>
      <p:sp>
        <p:nvSpPr>
          <p:cNvPr id="24" name="Text Placeholder 4"/>
          <p:cNvSpPr txBox="1">
            <a:spLocks/>
          </p:cNvSpPr>
          <p:nvPr/>
        </p:nvSpPr>
        <p:spPr>
          <a:xfrm>
            <a:off x="6503385" y="5992870"/>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Terra</a:t>
            </a:r>
            <a:r>
              <a:rPr lang="en-US" sz="1100" dirty="0" smtClean="0"/>
              <a:t>, ASTER</a:t>
            </a:r>
            <a:endParaRPr lang="en-US" sz="1100" dirty="0"/>
          </a:p>
        </p:txBody>
      </p:sp>
    </p:spTree>
    <p:extLst>
      <p:ext uri="{BB962C8B-B14F-4D97-AF65-F5344CB8AC3E}">
        <p14:creationId xmlns:p14="http://schemas.microsoft.com/office/powerpoint/2010/main" val="1140310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48640" y="2399064"/>
            <a:ext cx="8436740" cy="3570452"/>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Ground-control </a:t>
            </a:r>
            <a:r>
              <a:rPr lang="en-US" dirty="0"/>
              <a:t>points              Supervised Classification</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Classification Scheme 	</a:t>
            </a:r>
            <a:r>
              <a:rPr lang="en-US" dirty="0" smtClean="0"/>
              <a:t>      New </a:t>
            </a:r>
            <a:r>
              <a:rPr lang="en-US" dirty="0"/>
              <a:t>Points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Point Validation	         </a:t>
            </a:r>
            <a:r>
              <a:rPr lang="en-US" dirty="0" smtClean="0"/>
              <a:t>Refined </a:t>
            </a:r>
            <a:r>
              <a:rPr lang="en-US" dirty="0"/>
              <a:t>Classification Scheme</a:t>
            </a:r>
          </a:p>
        </p:txBody>
      </p:sp>
      <p:sp>
        <p:nvSpPr>
          <p:cNvPr id="3" name="Text Placeholder 2"/>
          <p:cNvSpPr>
            <a:spLocks noGrp="1"/>
          </p:cNvSpPr>
          <p:nvPr>
            <p:ph type="body" sz="quarter" idx="10"/>
          </p:nvPr>
        </p:nvSpPr>
        <p:spPr>
          <a:xfrm>
            <a:off x="548640" y="450569"/>
            <a:ext cx="8595360" cy="646711"/>
          </a:xfrm>
        </p:spPr>
        <p:txBody>
          <a:bodyPr>
            <a:normAutofit/>
          </a:bodyPr>
          <a:lstStyle/>
          <a:p>
            <a:r>
              <a:rPr lang="en-US" dirty="0" smtClean="0"/>
              <a:t>Data Processing </a:t>
            </a:r>
            <a:r>
              <a:rPr lang="en-US" dirty="0"/>
              <a:t>– Classification</a:t>
            </a:r>
            <a:endParaRPr lang="en-US" dirty="0"/>
          </a:p>
        </p:txBody>
      </p:sp>
      <p:sp>
        <p:nvSpPr>
          <p:cNvPr id="6" name="Right Arrow 5"/>
          <p:cNvSpPr/>
          <p:nvPr/>
        </p:nvSpPr>
        <p:spPr>
          <a:xfrm>
            <a:off x="3798073" y="2356468"/>
            <a:ext cx="779974" cy="437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798073" y="2961269"/>
            <a:ext cx="779974" cy="446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096995" y="3574858"/>
            <a:ext cx="779974" cy="446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929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3157</TotalTime>
  <Words>1055</Words>
  <Application>Microsoft Office PowerPoint</Application>
  <PresentationFormat>On-screen Show (4:3)</PresentationFormat>
  <Paragraphs>136</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Caren</cp:lastModifiedBy>
  <cp:revision>150</cp:revision>
  <dcterms:created xsi:type="dcterms:W3CDTF">2015-05-18T13:26:09Z</dcterms:created>
  <dcterms:modified xsi:type="dcterms:W3CDTF">2016-03-03T22:57:06Z</dcterms:modified>
</cp:coreProperties>
</file>