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831"/>
    <a:srgbClr val="848484"/>
    <a:srgbClr val="75B552"/>
    <a:srgbClr val="397916"/>
    <a:srgbClr val="4D8D2A"/>
    <a:srgbClr val="61A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44" autoAdjust="0"/>
  </p:normalViewPr>
  <p:slideViewPr>
    <p:cSldViewPr snapToGrid="0">
      <p:cViewPr>
        <p:scale>
          <a:sx n="80" d="100"/>
          <a:sy n="80" d="100"/>
        </p:scale>
        <p:origin x="1794"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09D98BE-55AE-4A7D-A675-54A373C2E182}" type="datetimeFigureOut">
              <a:rPr lang="en-US" smtClean="0"/>
              <a:pPr/>
              <a:t>8/7/2015</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971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345262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6416571" y="1187877"/>
            <a:ext cx="2689330" cy="5662503"/>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0" name="Group 29"/>
          <p:cNvGrpSpPr/>
          <p:nvPr userDrawn="1"/>
        </p:nvGrpSpPr>
        <p:grpSpPr>
          <a:xfrm>
            <a:off x="2844804" y="3955331"/>
            <a:ext cx="6342836" cy="286244"/>
            <a:chOff x="2844804" y="3955331"/>
            <a:chExt cx="6342836" cy="286244"/>
          </a:xfrm>
        </p:grpSpPr>
        <p:sp>
          <p:nvSpPr>
            <p:cNvPr id="31" name="Pentagon 30"/>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2" name="Chevron 31"/>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TextBox 34"/>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6" name="Chevron 35"/>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Chevron 37"/>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9" name="Chevron 38"/>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TextBox 39"/>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1" name="Chevron 40"/>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Chevron 42"/>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4" name="Chevron 43"/>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8" name="Rectangle 47"/>
          <p:cNvSpPr/>
          <p:nvPr userDrawn="1"/>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B95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45" name="TextBox 44"/>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0" y="1466850"/>
            <a:ext cx="2705100" cy="600164"/>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Jeff May (Project Lead)</a:t>
            </a:r>
          </a:p>
          <a:p>
            <a:r>
              <a:rPr lang="en-US" sz="1100" dirty="0" smtClean="0">
                <a:solidFill>
                  <a:schemeClr val="bg1"/>
                </a:solidFill>
                <a:latin typeface="Century Gothic" pitchFamily="34" charset="0"/>
                <a:cs typeface="Arial" pitchFamily="34" charset="0"/>
              </a:rPr>
              <a:t>Jenna Williams</a:t>
            </a:r>
          </a:p>
          <a:p>
            <a:r>
              <a:rPr lang="en-US" sz="1100" dirty="0" smtClean="0">
                <a:solidFill>
                  <a:schemeClr val="bg1"/>
                </a:solidFill>
                <a:latin typeface="Century Gothic" pitchFamily="34" charset="0"/>
                <a:cs typeface="Arial" pitchFamily="34" charset="0"/>
              </a:rPr>
              <a:t>Zachary Simpson</a:t>
            </a:r>
          </a:p>
        </p:txBody>
      </p:sp>
      <p:sp>
        <p:nvSpPr>
          <p:cNvPr id="60" name="TextBox 59"/>
          <p:cNvSpPr txBox="1"/>
          <p:nvPr/>
        </p:nvSpPr>
        <p:spPr>
          <a:xfrm>
            <a:off x="0" y="2847975"/>
            <a:ext cx="2705100" cy="600164"/>
          </a:xfrm>
          <a:prstGeom prst="rect">
            <a:avLst/>
          </a:prstGeom>
          <a:noFill/>
        </p:spPr>
        <p:txBody>
          <a:bodyPr wrap="square" rtlCol="0">
            <a:spAutoFit/>
          </a:bodyPr>
          <a:lstStyle/>
          <a:p>
            <a:r>
              <a:rPr lang="en-US" sz="1100" dirty="0" smtClean="0">
                <a:solidFill>
                  <a:schemeClr val="bg1"/>
                </a:solidFill>
                <a:latin typeface="Century Gothic" pitchFamily="34" charset="0"/>
                <a:cs typeface="Arial" pitchFamily="34" charset="0"/>
              </a:rPr>
              <a:t>Keith Weber, ISU</a:t>
            </a:r>
          </a:p>
          <a:p>
            <a:r>
              <a:rPr lang="en-US" sz="1100" dirty="0" smtClean="0">
                <a:solidFill>
                  <a:schemeClr val="bg1"/>
                </a:solidFill>
                <a:latin typeface="Century Gothic" pitchFamily="34" charset="0"/>
                <a:cs typeface="Arial" pitchFamily="34" charset="0"/>
              </a:rPr>
              <a:t>John </a:t>
            </a:r>
            <a:r>
              <a:rPr lang="en-US" sz="1100" dirty="0" err="1" smtClean="0">
                <a:solidFill>
                  <a:schemeClr val="bg1"/>
                </a:solidFill>
                <a:latin typeface="Century Gothic" pitchFamily="34" charset="0"/>
                <a:cs typeface="Arial" pitchFamily="34" charset="0"/>
              </a:rPr>
              <a:t>Schnase</a:t>
            </a:r>
            <a:r>
              <a:rPr lang="en-US" sz="1100" dirty="0" smtClean="0">
                <a:solidFill>
                  <a:schemeClr val="bg1"/>
                </a:solidFill>
                <a:latin typeface="Century Gothic" pitchFamily="34" charset="0"/>
                <a:cs typeface="Arial" pitchFamily="34" charset="0"/>
              </a:rPr>
              <a:t>, GSFC</a:t>
            </a:r>
          </a:p>
          <a:p>
            <a:r>
              <a:rPr lang="en-US" sz="1100" dirty="0" smtClean="0">
                <a:solidFill>
                  <a:schemeClr val="bg1"/>
                </a:solidFill>
                <a:latin typeface="Century Gothic" pitchFamily="34" charset="0"/>
                <a:cs typeface="Arial" pitchFamily="34" charset="0"/>
              </a:rPr>
              <a:t>Mark Carroll, GSFC</a:t>
            </a:r>
          </a:p>
        </p:txBody>
      </p:sp>
      <p:sp>
        <p:nvSpPr>
          <p:cNvPr id="82" name="TextBox 81"/>
          <p:cNvSpPr txBox="1"/>
          <p:nvPr/>
        </p:nvSpPr>
        <p:spPr>
          <a:xfrm>
            <a:off x="1276350" y="5695950"/>
            <a:ext cx="1552575" cy="600164"/>
          </a:xfrm>
          <a:prstGeom prst="rect">
            <a:avLst/>
          </a:prstGeom>
          <a:noFill/>
        </p:spPr>
        <p:txBody>
          <a:bodyPr wrap="square" rtlCol="0">
            <a:spAutoFit/>
          </a:bodyPr>
          <a:lstStyle/>
          <a:p>
            <a:pPr algn="ctr"/>
            <a:r>
              <a:rPr lang="en-US" sz="1100" dirty="0" smtClean="0">
                <a:solidFill>
                  <a:schemeClr val="bg1"/>
                </a:solidFill>
                <a:latin typeface="Century Gothic" pitchFamily="34" charset="0"/>
                <a:cs typeface="Arial" pitchFamily="34" charset="0"/>
              </a:rPr>
              <a:t>Landsat 8 Operational Land Imager (OLI)</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 y="4458909"/>
            <a:ext cx="2247900" cy="1837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97" y="1177488"/>
            <a:ext cx="1952603" cy="195260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71" y="1919593"/>
            <a:ext cx="1934203" cy="1934203"/>
          </a:xfrm>
          <a:prstGeom prst="rect">
            <a:avLst/>
          </a:prstGeom>
        </p:spPr>
      </p:pic>
      <p:sp>
        <p:nvSpPr>
          <p:cNvPr id="3" name="TextBox 2"/>
          <p:cNvSpPr txBox="1"/>
          <p:nvPr/>
        </p:nvSpPr>
        <p:spPr>
          <a:xfrm>
            <a:off x="113399" y="4208625"/>
            <a:ext cx="2706804" cy="261610"/>
          </a:xfrm>
          <a:prstGeom prst="rect">
            <a:avLst/>
          </a:prstGeom>
          <a:noFill/>
        </p:spPr>
        <p:txBody>
          <a:bodyPr wrap="square" rtlCol="0">
            <a:spAutoFit/>
          </a:bodyPr>
          <a:lstStyle/>
          <a:p>
            <a:r>
              <a:rPr lang="en-US" sz="1100" dirty="0" smtClean="0">
                <a:latin typeface="Century Gothic" pitchFamily="34" charset="0"/>
                <a:cs typeface="Arial" pitchFamily="34" charset="0"/>
              </a:rPr>
              <a:t>Study Area, Study Period</a:t>
            </a:r>
          </a:p>
        </p:txBody>
      </p:sp>
      <p:sp>
        <p:nvSpPr>
          <p:cNvPr id="5" name="TextBox 4"/>
          <p:cNvSpPr txBox="1"/>
          <p:nvPr/>
        </p:nvSpPr>
        <p:spPr>
          <a:xfrm>
            <a:off x="113399" y="2879120"/>
            <a:ext cx="1187114" cy="230832"/>
          </a:xfrm>
          <a:prstGeom prst="rect">
            <a:avLst/>
          </a:prstGeom>
          <a:noFill/>
        </p:spPr>
        <p:txBody>
          <a:bodyPr wrap="square" rtlCol="0">
            <a:spAutoFit/>
          </a:bodyPr>
          <a:lstStyle/>
          <a:p>
            <a:pPr algn="r"/>
            <a:r>
              <a:rPr lang="en-US" sz="900" dirty="0" smtClean="0">
                <a:solidFill>
                  <a:schemeClr val="bg1"/>
                </a:solidFill>
                <a:latin typeface="Century Gothic" pitchFamily="34" charset="0"/>
                <a:cs typeface="Arial" pitchFamily="34" charset="0"/>
              </a:rPr>
              <a:t>NASA RECOVER</a:t>
            </a:r>
          </a:p>
        </p:txBody>
      </p:sp>
      <p:sp>
        <p:nvSpPr>
          <p:cNvPr id="6" name="TextBox 5"/>
          <p:cNvSpPr txBox="1"/>
          <p:nvPr/>
        </p:nvSpPr>
        <p:spPr>
          <a:xfrm>
            <a:off x="2984953" y="4254032"/>
            <a:ext cx="2945947" cy="2185214"/>
          </a:xfrm>
          <a:prstGeom prst="rect">
            <a:avLst/>
          </a:prstGeom>
          <a:noFill/>
        </p:spPr>
        <p:txBody>
          <a:bodyPr wrap="square" rtlCol="0">
            <a:spAutoFit/>
          </a:bodyPr>
          <a:lstStyle/>
          <a:p>
            <a:r>
              <a:rPr lang="en-US" sz="850" dirty="0">
                <a:solidFill>
                  <a:schemeClr val="bg1"/>
                </a:solidFill>
                <a:latin typeface="Century Gothic" panose="020B0502020202020204" pitchFamily="34" charset="0"/>
              </a:rPr>
              <a:t>Wildfire, coupled with invasive plant species, are a primary drivers of change in semi-arid savanna ecosystems. </a:t>
            </a:r>
            <a:r>
              <a:rPr lang="en-US" sz="850" dirty="0" smtClean="0">
                <a:solidFill>
                  <a:schemeClr val="bg1"/>
                </a:solidFill>
                <a:latin typeface="Century Gothic" panose="020B0502020202020204" pitchFamily="34" charset="0"/>
              </a:rPr>
              <a:t> Cheatgrass has </a:t>
            </a:r>
            <a:r>
              <a:rPr lang="en-US" sz="850" dirty="0" smtClean="0">
                <a:solidFill>
                  <a:schemeClr val="bg1"/>
                </a:solidFill>
                <a:latin typeface="Century Gothic" panose="020B0502020202020204" pitchFamily="34" charset="0"/>
              </a:rPr>
              <a:t>extended fire regimes in southeast Idaho and created a positive feedback cycle with wildland fire, resulting in landscapes that burn more frequently and become increasingly dominated by this invasive plant. These wildfires disrupt ecosystems, human localities, critical habitats of threatened Greater Sage Grouse, and transform sagebrush dominated landscapes into cheatgrass dominated monocultures.</a:t>
            </a:r>
          </a:p>
          <a:p>
            <a:r>
              <a:rPr lang="en-US" sz="850" dirty="0" smtClean="0">
                <a:solidFill>
                  <a:schemeClr val="bg1"/>
                </a:solidFill>
                <a:latin typeface="Century Gothic" panose="020B0502020202020204" pitchFamily="34" charset="0"/>
              </a:rPr>
              <a:t>It is becoming more and more difficult for land managers to mitigate fire risk as the wildland urban interface (WUI) expands. The potential for fire risk increases as people build homes in less urbanized areas. </a:t>
            </a:r>
            <a:endParaRPr lang="en-US" sz="850" dirty="0" smtClean="0">
              <a:solidFill>
                <a:schemeClr val="bg1"/>
              </a:solidFill>
              <a:latin typeface="Century Gothic" pitchFamily="34" charset="0"/>
              <a:cs typeface="Arial" pitchFamily="34" charset="0"/>
            </a:endParaRPr>
          </a:p>
        </p:txBody>
      </p:sp>
      <p:sp>
        <p:nvSpPr>
          <p:cNvPr id="7" name="TextBox 6"/>
          <p:cNvSpPr txBox="1"/>
          <p:nvPr/>
        </p:nvSpPr>
        <p:spPr>
          <a:xfrm>
            <a:off x="6248399" y="4254032"/>
            <a:ext cx="2944368" cy="2185214"/>
          </a:xfrm>
          <a:prstGeom prst="rect">
            <a:avLst/>
          </a:prstGeom>
          <a:noFill/>
        </p:spPr>
        <p:txBody>
          <a:bodyPr wrap="square" rtlCol="0">
            <a:spAutoFit/>
          </a:bodyPr>
          <a:lstStyle/>
          <a:p>
            <a:r>
              <a:rPr lang="en-US" sz="850" dirty="0" smtClean="0">
                <a:solidFill>
                  <a:schemeClr val="bg1"/>
                </a:solidFill>
                <a:latin typeface="Century Gothic" pitchFamily="34" charset="0"/>
                <a:cs typeface="Arial" pitchFamily="34" charset="0"/>
              </a:rPr>
              <a:t>The classified fuel </a:t>
            </a:r>
            <a:r>
              <a:rPr lang="en-US" sz="850" dirty="0">
                <a:solidFill>
                  <a:schemeClr val="bg1"/>
                </a:solidFill>
                <a:latin typeface="Century Gothic" pitchFamily="34" charset="0"/>
                <a:cs typeface="Arial" pitchFamily="34" charset="0"/>
              </a:rPr>
              <a:t>model </a:t>
            </a:r>
            <a:r>
              <a:rPr lang="en-US" sz="850" dirty="0" smtClean="0">
                <a:solidFill>
                  <a:schemeClr val="bg1"/>
                </a:solidFill>
                <a:latin typeface="Century Gothic" pitchFamily="34" charset="0"/>
                <a:cs typeface="Arial" pitchFamily="34" charset="0"/>
              </a:rPr>
              <a:t>maintained </a:t>
            </a:r>
            <a:r>
              <a:rPr lang="en-US" sz="850" dirty="0">
                <a:solidFill>
                  <a:schemeClr val="bg1"/>
                </a:solidFill>
                <a:latin typeface="Century Gothic" pitchFamily="34" charset="0"/>
                <a:cs typeface="Arial" pitchFamily="34" charset="0"/>
              </a:rPr>
              <a:t>a </a:t>
            </a:r>
            <a:r>
              <a:rPr lang="en-US" sz="850" dirty="0" smtClean="0">
                <a:solidFill>
                  <a:schemeClr val="bg1"/>
                </a:solidFill>
                <a:latin typeface="Century Gothic" pitchFamily="34" charset="0"/>
                <a:cs typeface="Arial" pitchFamily="34" charset="0"/>
              </a:rPr>
              <a:t>74% </a:t>
            </a:r>
            <a:r>
              <a:rPr lang="en-US" sz="850" dirty="0">
                <a:solidFill>
                  <a:schemeClr val="bg1"/>
                </a:solidFill>
                <a:latin typeface="Century Gothic" pitchFamily="34" charset="0"/>
                <a:cs typeface="Arial" pitchFamily="34" charset="0"/>
              </a:rPr>
              <a:t>overall accuracy with a kappa coefficient of </a:t>
            </a:r>
            <a:r>
              <a:rPr lang="en-US" sz="850" dirty="0" smtClean="0">
                <a:solidFill>
                  <a:schemeClr val="bg1"/>
                </a:solidFill>
                <a:latin typeface="Century Gothic" pitchFamily="34" charset="0"/>
                <a:cs typeface="Arial" pitchFamily="34" charset="0"/>
              </a:rPr>
              <a:t>0.67. A pixel-based fire susceptibility model (FSM) was validated against </a:t>
            </a:r>
            <a:r>
              <a:rPr lang="en-US" sz="850" dirty="0" smtClean="0">
                <a:solidFill>
                  <a:schemeClr val="bg1"/>
                </a:solidFill>
                <a:latin typeface="Century Gothic" pitchFamily="34" charset="0"/>
                <a:cs typeface="Arial" pitchFamily="34" charset="0"/>
              </a:rPr>
              <a:t>historic fires under </a:t>
            </a:r>
            <a:r>
              <a:rPr lang="en-US" sz="850" dirty="0">
                <a:solidFill>
                  <a:schemeClr val="bg1"/>
                </a:solidFill>
                <a:latin typeface="Century Gothic" pitchFamily="34" charset="0"/>
                <a:cs typeface="Arial" pitchFamily="34" charset="0"/>
              </a:rPr>
              <a:t>the assumption that areas that have higher fire return rates are more susceptible to </a:t>
            </a:r>
            <a:r>
              <a:rPr lang="en-US" sz="850" dirty="0" smtClean="0">
                <a:solidFill>
                  <a:schemeClr val="bg1"/>
                </a:solidFill>
                <a:latin typeface="Century Gothic" pitchFamily="34" charset="0"/>
                <a:cs typeface="Arial" pitchFamily="34" charset="0"/>
              </a:rPr>
              <a:t>fire. The model produced a </a:t>
            </a:r>
            <a:r>
              <a:rPr lang="en-US" sz="850" dirty="0">
                <a:solidFill>
                  <a:schemeClr val="bg1"/>
                </a:solidFill>
              </a:rPr>
              <a:t>r</a:t>
            </a:r>
            <a:r>
              <a:rPr lang="en-US" sz="850" baseline="30000" dirty="0">
                <a:solidFill>
                  <a:schemeClr val="bg1"/>
                </a:solidFill>
              </a:rPr>
              <a:t>2</a:t>
            </a:r>
            <a:r>
              <a:rPr lang="en-US" sz="850" dirty="0" smtClean="0">
                <a:solidFill>
                  <a:schemeClr val="bg1"/>
                </a:solidFill>
                <a:latin typeface="Century Gothic" pitchFamily="34" charset="0"/>
                <a:cs typeface="Arial" pitchFamily="34" charset="0"/>
              </a:rPr>
              <a:t> value of 0.61. </a:t>
            </a:r>
          </a:p>
          <a:p>
            <a:r>
              <a:rPr lang="en-US" sz="850" dirty="0" smtClean="0">
                <a:solidFill>
                  <a:schemeClr val="bg1"/>
                </a:solidFill>
                <a:latin typeface="Century Gothic" pitchFamily="34" charset="0"/>
                <a:cs typeface="Arial" pitchFamily="34" charset="0"/>
              </a:rPr>
              <a:t>This </a:t>
            </a:r>
            <a:r>
              <a:rPr lang="en-US" sz="850" dirty="0" smtClean="0">
                <a:solidFill>
                  <a:schemeClr val="bg1"/>
                </a:solidFill>
                <a:latin typeface="Century Gothic" pitchFamily="34" charset="0"/>
                <a:cs typeface="Arial" pitchFamily="34" charset="0"/>
              </a:rPr>
              <a:t>study demonstrates that it is possible to identify specific species contributing to increasing wildfire occurrence when that species has phonological characteristic that are different than native vegetation</a:t>
            </a:r>
            <a:r>
              <a:rPr lang="en-US" sz="850" dirty="0" smtClean="0">
                <a:solidFill>
                  <a:schemeClr val="bg1"/>
                </a:solidFill>
                <a:latin typeface="Century Gothic" pitchFamily="34" charset="0"/>
                <a:cs typeface="Arial" pitchFamily="34" charset="0"/>
              </a:rPr>
              <a:t>.</a:t>
            </a:r>
            <a:endParaRPr lang="en-US" sz="850" dirty="0" smtClean="0">
              <a:solidFill>
                <a:schemeClr val="bg1"/>
              </a:solidFill>
              <a:latin typeface="Century Gothic" pitchFamily="34" charset="0"/>
              <a:cs typeface="Arial" pitchFamily="34" charset="0"/>
            </a:endParaRPr>
          </a:p>
          <a:p>
            <a:r>
              <a:rPr lang="en-US" sz="850" dirty="0" smtClean="0">
                <a:solidFill>
                  <a:schemeClr val="bg1"/>
                </a:solidFill>
                <a:latin typeface="Century Gothic" pitchFamily="34" charset="0"/>
                <a:cs typeface="Arial" pitchFamily="34" charset="0"/>
              </a:rPr>
              <a:t>These </a:t>
            </a:r>
            <a:r>
              <a:rPr lang="en-US" sz="850" dirty="0">
                <a:solidFill>
                  <a:schemeClr val="bg1"/>
                </a:solidFill>
                <a:latin typeface="Century Gothic" pitchFamily="34" charset="0"/>
                <a:cs typeface="Arial" pitchFamily="34" charset="0"/>
              </a:rPr>
              <a:t>results support decision making processes by our partners with respect to resource allocation and supports post-fire rehabilitation planning and fuel reduction programs. </a:t>
            </a:r>
          </a:p>
        </p:txBody>
      </p:sp>
      <p:sp>
        <p:nvSpPr>
          <p:cNvPr id="9" name="TextBox 8"/>
          <p:cNvSpPr txBox="1"/>
          <p:nvPr/>
        </p:nvSpPr>
        <p:spPr>
          <a:xfrm>
            <a:off x="1480" y="4410558"/>
            <a:ext cx="2837348" cy="2054409"/>
          </a:xfrm>
          <a:prstGeom prst="rect">
            <a:avLst/>
          </a:prstGeom>
          <a:noFill/>
        </p:spPr>
        <p:txBody>
          <a:bodyPr wrap="square" rtlCol="0">
            <a:spAutoFit/>
          </a:bodyPr>
          <a:lstStyle/>
          <a:p>
            <a:r>
              <a:rPr lang="en-US" sz="850" dirty="0" smtClean="0">
                <a:latin typeface="Century Gothic" panose="020B0502020202020204" pitchFamily="34" charset="0"/>
              </a:rPr>
              <a:t>The study area consisted of the southeastern portion of the Snake River Plain, specifically </a:t>
            </a:r>
            <a:r>
              <a:rPr lang="en-US" sz="850" dirty="0">
                <a:latin typeface="Century Gothic" panose="020B0502020202020204" pitchFamily="34" charset="0"/>
              </a:rPr>
              <a:t>Landsat </a:t>
            </a:r>
            <a:r>
              <a:rPr lang="en-US" sz="850" dirty="0" smtClean="0">
                <a:latin typeface="Century Gothic" panose="020B0502020202020204" pitchFamily="34" charset="0"/>
              </a:rPr>
              <a:t>WRS-2 path </a:t>
            </a:r>
            <a:r>
              <a:rPr lang="en-US" sz="850" dirty="0">
                <a:latin typeface="Century Gothic" panose="020B0502020202020204" pitchFamily="34" charset="0"/>
              </a:rPr>
              <a:t>39 </a:t>
            </a:r>
            <a:r>
              <a:rPr lang="en-US" sz="850" dirty="0" smtClean="0">
                <a:latin typeface="Century Gothic" panose="020B0502020202020204" pitchFamily="34" charset="0"/>
              </a:rPr>
              <a:t>row </a:t>
            </a:r>
            <a:r>
              <a:rPr lang="en-US" sz="850" dirty="0">
                <a:latin typeface="Century Gothic" panose="020B0502020202020204" pitchFamily="34" charset="0"/>
              </a:rPr>
              <a:t>30.</a:t>
            </a:r>
            <a:r>
              <a:rPr lang="en-US" sz="850" i="1" dirty="0">
                <a:latin typeface="Century Gothic" panose="020B0502020202020204" pitchFamily="34" charset="0"/>
              </a:rPr>
              <a:t> </a:t>
            </a:r>
            <a:r>
              <a:rPr lang="en-US" sz="850" dirty="0" smtClean="0">
                <a:latin typeface="Century Gothic" panose="020B0502020202020204" pitchFamily="34" charset="0"/>
              </a:rPr>
              <a:t>This study </a:t>
            </a:r>
            <a:r>
              <a:rPr lang="en-US" sz="850" dirty="0">
                <a:latin typeface="Century Gothic" panose="020B0502020202020204" pitchFamily="34" charset="0"/>
              </a:rPr>
              <a:t>used spring/summer 2013, 2014</a:t>
            </a:r>
            <a:r>
              <a:rPr lang="en-US" sz="850" dirty="0" smtClean="0">
                <a:latin typeface="Century Gothic" panose="020B0502020202020204" pitchFamily="34" charset="0"/>
              </a:rPr>
              <a:t>, and 2015 imagery from </a:t>
            </a:r>
            <a:r>
              <a:rPr lang="en-US" sz="850" dirty="0">
                <a:latin typeface="Century Gothic" panose="020B0502020202020204" pitchFamily="34" charset="0"/>
              </a:rPr>
              <a:t>Landsat 8 Operation Land Imager (OLI</a:t>
            </a:r>
            <a:r>
              <a:rPr lang="en-US" sz="850" dirty="0" smtClean="0">
                <a:latin typeface="Century Gothic" panose="020B0502020202020204" pitchFamily="34" charset="0"/>
              </a:rPr>
              <a:t>) and decision – tree – based classification to create a vegetation distribution model that identified areas with a high presence of cheatgrass and subsequently created a classified fuel model. This model was combined with topographic </a:t>
            </a:r>
            <a:r>
              <a:rPr lang="en-US" sz="850" dirty="0" smtClean="0">
                <a:latin typeface="Century Gothic" panose="020B0502020202020204" pitchFamily="34" charset="0"/>
              </a:rPr>
              <a:t>variables </a:t>
            </a:r>
            <a:r>
              <a:rPr lang="en-US" sz="850" dirty="0" smtClean="0">
                <a:latin typeface="Century Gothic" panose="020B0502020202020204" pitchFamily="34" charset="0"/>
              </a:rPr>
              <a:t>to produce two fire susceptibility maps that identify which areas are most combustible. One shows fire susceptibility on a per pixel basis while the other indicates fire susceptibility of level 6 hydrological unit code boundaries. </a:t>
            </a:r>
            <a:endParaRPr lang="en-US" sz="850" dirty="0">
              <a:latin typeface="Century Gothic" panose="020B0502020202020204" pitchFamily="34" charset="0"/>
            </a:endParaRPr>
          </a:p>
        </p:txBody>
      </p:sp>
      <p:sp>
        <p:nvSpPr>
          <p:cNvPr id="10" name="TextBox 9"/>
          <p:cNvSpPr txBox="1"/>
          <p:nvPr/>
        </p:nvSpPr>
        <p:spPr>
          <a:xfrm>
            <a:off x="3122600" y="512858"/>
            <a:ext cx="5873912" cy="615553"/>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Idaho Disasters III</a:t>
            </a:r>
          </a:p>
          <a:p>
            <a:pPr algn="ctr"/>
            <a:r>
              <a:rPr lang="en-US" sz="1200" b="1" dirty="0" smtClean="0">
                <a:solidFill>
                  <a:schemeClr val="bg1"/>
                </a:solidFill>
                <a:latin typeface="Century Gothic" pitchFamily="34" charset="0"/>
                <a:cs typeface="Arial" pitchFamily="34" charset="0"/>
              </a:rPr>
              <a:t> </a:t>
            </a:r>
            <a:r>
              <a:rPr lang="en-US" sz="1000" dirty="0" smtClean="0">
                <a:solidFill>
                  <a:schemeClr val="bg1"/>
                </a:solidFill>
                <a:latin typeface="Century Gothic" pitchFamily="34" charset="0"/>
                <a:cs typeface="Arial" pitchFamily="34" charset="0"/>
              </a:rPr>
              <a:t>Using Landsat Earth Observations to identify increased fire hazard due to the invasion of cheatgrass (</a:t>
            </a:r>
            <a:r>
              <a:rPr lang="en-US" sz="1000" dirty="0" err="1" smtClean="0">
                <a:solidFill>
                  <a:schemeClr val="bg1"/>
                </a:solidFill>
                <a:latin typeface="Century Gothic" pitchFamily="34" charset="0"/>
                <a:cs typeface="Arial" pitchFamily="34" charset="0"/>
              </a:rPr>
              <a:t>Bromus</a:t>
            </a:r>
            <a:r>
              <a:rPr lang="en-US" sz="1000" dirty="0" smtClean="0">
                <a:solidFill>
                  <a:schemeClr val="bg1"/>
                </a:solidFill>
                <a:latin typeface="Century Gothic" pitchFamily="34" charset="0"/>
                <a:cs typeface="Arial" pitchFamily="34" charset="0"/>
              </a:rPr>
              <a:t> tectorum L.)</a:t>
            </a:r>
            <a:endParaRPr lang="en-US" sz="1000" i="1" dirty="0" smtClean="0">
              <a:solidFill>
                <a:schemeClr val="bg1"/>
              </a:solidFill>
              <a:latin typeface="Century Gothic" pitchFamily="34" charset="0"/>
              <a:cs typeface="Arial" pitchFamily="34" charset="0"/>
            </a:endParaRPr>
          </a:p>
        </p:txBody>
      </p:sp>
      <p:sp>
        <p:nvSpPr>
          <p:cNvPr id="12" name="TextBox 11"/>
          <p:cNvSpPr txBox="1"/>
          <p:nvPr/>
        </p:nvSpPr>
        <p:spPr>
          <a:xfrm>
            <a:off x="1482463" y="3352237"/>
            <a:ext cx="1239505" cy="369332"/>
          </a:xfrm>
          <a:prstGeom prst="rect">
            <a:avLst/>
          </a:prstGeom>
          <a:noFill/>
        </p:spPr>
        <p:txBody>
          <a:bodyPr wrap="square" rtlCol="0">
            <a:spAutoFit/>
          </a:bodyPr>
          <a:lstStyle/>
          <a:p>
            <a:pPr algn="ctr"/>
            <a:r>
              <a:rPr lang="en-US" sz="900" dirty="0">
                <a:solidFill>
                  <a:schemeClr val="bg1"/>
                </a:solidFill>
                <a:latin typeface="Century Gothic" pitchFamily="34" charset="0"/>
                <a:cs typeface="Arial" pitchFamily="34" charset="0"/>
              </a:rPr>
              <a:t>Idaho Department </a:t>
            </a:r>
          </a:p>
          <a:p>
            <a:pPr algn="ctr"/>
            <a:r>
              <a:rPr lang="en-US" sz="900" dirty="0">
                <a:solidFill>
                  <a:schemeClr val="bg1"/>
                </a:solidFill>
                <a:latin typeface="Century Gothic" pitchFamily="34" charset="0"/>
                <a:cs typeface="Arial" pitchFamily="34" charset="0"/>
              </a:rPr>
              <a:t>of Lands</a:t>
            </a:r>
          </a:p>
        </p:txBody>
      </p:sp>
      <p:pic>
        <p:nvPicPr>
          <p:cNvPr id="11" name="Picture 10"/>
          <p:cNvPicPr>
            <a:picLocks noChangeAspect="1"/>
          </p:cNvPicPr>
          <p:nvPr/>
        </p:nvPicPr>
        <p:blipFill>
          <a:blip r:embed="rId4"/>
          <a:stretch>
            <a:fillRect/>
          </a:stretch>
        </p:blipFill>
        <p:spPr>
          <a:xfrm>
            <a:off x="1699580" y="2958715"/>
            <a:ext cx="817283" cy="302474"/>
          </a:xfrm>
          <a:prstGeom prst="rect">
            <a:avLst/>
          </a:prstGeom>
        </p:spPr>
      </p:pic>
      <p:pic>
        <p:nvPicPr>
          <p:cNvPr id="13" name="Picture 12"/>
          <p:cNvPicPr>
            <a:picLocks noChangeAspect="1"/>
          </p:cNvPicPr>
          <p:nvPr/>
        </p:nvPicPr>
        <p:blipFill>
          <a:blip r:embed="rId5"/>
          <a:stretch>
            <a:fillRect/>
          </a:stretch>
        </p:blipFill>
        <p:spPr>
          <a:xfrm>
            <a:off x="388074" y="3149854"/>
            <a:ext cx="646086" cy="555263"/>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818" y="1163864"/>
            <a:ext cx="2040245" cy="2011311"/>
          </a:xfrm>
          <a:prstGeom prst="rect">
            <a:avLst/>
          </a:prstGeom>
        </p:spPr>
      </p:pic>
      <p:grpSp>
        <p:nvGrpSpPr>
          <p:cNvPr id="15" name="Group 14"/>
          <p:cNvGrpSpPr/>
          <p:nvPr/>
        </p:nvGrpSpPr>
        <p:grpSpPr>
          <a:xfrm>
            <a:off x="5465696" y="2854304"/>
            <a:ext cx="1105326" cy="906960"/>
            <a:chOff x="5622523" y="2742361"/>
            <a:chExt cx="1105326" cy="906960"/>
          </a:xfrm>
        </p:grpSpPr>
        <p:grpSp>
          <p:nvGrpSpPr>
            <p:cNvPr id="4" name="Group 3"/>
            <p:cNvGrpSpPr/>
            <p:nvPr/>
          </p:nvGrpSpPr>
          <p:grpSpPr>
            <a:xfrm>
              <a:off x="5622523" y="2774752"/>
              <a:ext cx="175455" cy="842371"/>
              <a:chOff x="5592291" y="2758743"/>
              <a:chExt cx="184533" cy="870580"/>
            </a:xfrm>
          </p:grpSpPr>
          <p:pic>
            <p:nvPicPr>
              <p:cNvPr id="32" name="Picture 31"/>
              <p:cNvPicPr>
                <a:picLocks noChangeAspect="1"/>
              </p:cNvPicPr>
              <p:nvPr/>
            </p:nvPicPr>
            <p:blipFill>
              <a:blip r:embed="rId7"/>
              <a:stretch>
                <a:fillRect/>
              </a:stretch>
            </p:blipFill>
            <p:spPr>
              <a:xfrm>
                <a:off x="5592291" y="2758743"/>
                <a:ext cx="184533" cy="508469"/>
              </a:xfrm>
              <a:prstGeom prst="rect">
                <a:avLst/>
              </a:prstGeom>
            </p:spPr>
          </p:pic>
          <p:pic>
            <p:nvPicPr>
              <p:cNvPr id="33" name="Picture 32"/>
              <p:cNvPicPr>
                <a:picLocks noChangeAspect="1"/>
              </p:cNvPicPr>
              <p:nvPr/>
            </p:nvPicPr>
            <p:blipFill>
              <a:blip r:embed="rId8"/>
              <a:stretch>
                <a:fillRect/>
              </a:stretch>
            </p:blipFill>
            <p:spPr>
              <a:xfrm>
                <a:off x="5592291" y="3297654"/>
                <a:ext cx="184533" cy="331669"/>
              </a:xfrm>
              <a:prstGeom prst="rect">
                <a:avLst/>
              </a:prstGeom>
            </p:spPr>
          </p:pic>
        </p:grpSp>
        <p:sp>
          <p:nvSpPr>
            <p:cNvPr id="36" name="TextBox 35"/>
            <p:cNvSpPr txBox="1"/>
            <p:nvPr/>
          </p:nvSpPr>
          <p:spPr>
            <a:xfrm>
              <a:off x="5776824" y="2742361"/>
              <a:ext cx="441146" cy="215444"/>
            </a:xfrm>
            <a:prstGeom prst="rect">
              <a:avLst/>
            </a:prstGeom>
            <a:noFill/>
          </p:spPr>
          <p:txBody>
            <a:bodyPr wrap="none" rtlCol="0">
              <a:spAutoFit/>
            </a:bodyPr>
            <a:lstStyle/>
            <a:p>
              <a:r>
                <a:rPr lang="en-US" sz="800" dirty="0" smtClean="0">
                  <a:latin typeface="Century Gothic" panose="020B0502020202020204" pitchFamily="34" charset="0"/>
                </a:rPr>
                <a:t>Mask</a:t>
              </a:r>
              <a:endParaRPr lang="en-US" sz="800" dirty="0">
                <a:latin typeface="Century Gothic" panose="020B0502020202020204" pitchFamily="34" charset="0"/>
              </a:endParaRPr>
            </a:p>
          </p:txBody>
        </p:sp>
        <p:sp>
          <p:nvSpPr>
            <p:cNvPr id="37" name="TextBox 36"/>
            <p:cNvSpPr txBox="1"/>
            <p:nvPr/>
          </p:nvSpPr>
          <p:spPr>
            <a:xfrm>
              <a:off x="5761953" y="2880553"/>
              <a:ext cx="803425" cy="215444"/>
            </a:xfrm>
            <a:prstGeom prst="rect">
              <a:avLst/>
            </a:prstGeom>
            <a:noFill/>
          </p:spPr>
          <p:txBody>
            <a:bodyPr wrap="none" rtlCol="0">
              <a:spAutoFit/>
            </a:bodyPr>
            <a:lstStyle/>
            <a:p>
              <a:r>
                <a:rPr lang="en-US" sz="800" dirty="0" smtClean="0">
                  <a:latin typeface="Century Gothic" panose="020B0502020202020204" pitchFamily="34" charset="0"/>
                </a:rPr>
                <a:t>Bare ground</a:t>
              </a:r>
            </a:p>
          </p:txBody>
        </p:sp>
        <p:sp>
          <p:nvSpPr>
            <p:cNvPr id="38" name="TextBox 37"/>
            <p:cNvSpPr txBox="1"/>
            <p:nvPr/>
          </p:nvSpPr>
          <p:spPr>
            <a:xfrm>
              <a:off x="5770528" y="3022658"/>
              <a:ext cx="797013" cy="338554"/>
            </a:xfrm>
            <a:prstGeom prst="rect">
              <a:avLst/>
            </a:prstGeom>
            <a:noFill/>
          </p:spPr>
          <p:txBody>
            <a:bodyPr wrap="none" rtlCol="0">
              <a:spAutoFit/>
            </a:bodyPr>
            <a:lstStyle/>
            <a:p>
              <a:r>
                <a:rPr lang="en-US" sz="800" dirty="0" smtClean="0">
                  <a:latin typeface="Century Gothic" panose="020B0502020202020204" pitchFamily="34" charset="0"/>
                </a:rPr>
                <a:t>Sagebrush/</a:t>
              </a:r>
            </a:p>
            <a:p>
              <a:r>
                <a:rPr lang="en-US" sz="800" dirty="0" smtClean="0">
                  <a:latin typeface="Century Gothic" panose="020B0502020202020204" pitchFamily="34" charset="0"/>
                </a:rPr>
                <a:t>Herbaceous</a:t>
              </a:r>
            </a:p>
          </p:txBody>
        </p:sp>
        <p:sp>
          <p:nvSpPr>
            <p:cNvPr id="39" name="TextBox 38"/>
            <p:cNvSpPr txBox="1"/>
            <p:nvPr/>
          </p:nvSpPr>
          <p:spPr>
            <a:xfrm>
              <a:off x="5769909" y="3286072"/>
              <a:ext cx="753732" cy="215444"/>
            </a:xfrm>
            <a:prstGeom prst="rect">
              <a:avLst/>
            </a:prstGeom>
            <a:noFill/>
          </p:spPr>
          <p:txBody>
            <a:bodyPr wrap="none" rtlCol="0">
              <a:spAutoFit/>
            </a:bodyPr>
            <a:lstStyle/>
            <a:p>
              <a:r>
                <a:rPr lang="en-US" sz="800" dirty="0" smtClean="0">
                  <a:latin typeface="Century Gothic" panose="020B0502020202020204" pitchFamily="34" charset="0"/>
                </a:rPr>
                <a:t>Cheatgrass</a:t>
              </a:r>
              <a:endParaRPr lang="en-US" sz="800" dirty="0">
                <a:latin typeface="Century Gothic" panose="020B0502020202020204" pitchFamily="34" charset="0"/>
              </a:endParaRPr>
            </a:p>
          </p:txBody>
        </p:sp>
        <p:sp>
          <p:nvSpPr>
            <p:cNvPr id="40" name="TextBox 39"/>
            <p:cNvSpPr txBox="1"/>
            <p:nvPr/>
          </p:nvSpPr>
          <p:spPr>
            <a:xfrm>
              <a:off x="5764124" y="3433877"/>
              <a:ext cx="963725" cy="215444"/>
            </a:xfrm>
            <a:prstGeom prst="rect">
              <a:avLst/>
            </a:prstGeom>
            <a:noFill/>
          </p:spPr>
          <p:txBody>
            <a:bodyPr wrap="none" rtlCol="0">
              <a:spAutoFit/>
            </a:bodyPr>
            <a:lstStyle/>
            <a:p>
              <a:r>
                <a:rPr lang="en-US" sz="800" dirty="0" smtClean="0">
                  <a:latin typeface="Century Gothic" panose="020B0502020202020204" pitchFamily="34" charset="0"/>
                </a:rPr>
                <a:t>Montane Forest</a:t>
              </a:r>
              <a:endParaRPr lang="en-US" sz="800" dirty="0">
                <a:latin typeface="Century Gothic" panose="020B0502020202020204" pitchFamily="34" charset="0"/>
              </a:endParaRPr>
            </a:p>
          </p:txBody>
        </p:sp>
      </p:grpSp>
      <p:grpSp>
        <p:nvGrpSpPr>
          <p:cNvPr id="20" name="Group 19"/>
          <p:cNvGrpSpPr/>
          <p:nvPr/>
        </p:nvGrpSpPr>
        <p:grpSpPr>
          <a:xfrm>
            <a:off x="8267954" y="3190665"/>
            <a:ext cx="608003" cy="483368"/>
            <a:chOff x="8197025" y="3136700"/>
            <a:chExt cx="608003" cy="483368"/>
          </a:xfrm>
        </p:grpSpPr>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7025" y="3245702"/>
              <a:ext cx="295346" cy="312719"/>
            </a:xfrm>
            <a:prstGeom prst="rect">
              <a:avLst/>
            </a:prstGeom>
          </p:spPr>
        </p:pic>
        <p:sp>
          <p:nvSpPr>
            <p:cNvPr id="44" name="TextBox 43"/>
            <p:cNvSpPr txBox="1"/>
            <p:nvPr/>
          </p:nvSpPr>
          <p:spPr>
            <a:xfrm>
              <a:off x="8421837" y="3136700"/>
              <a:ext cx="375226" cy="199531"/>
            </a:xfrm>
            <a:prstGeom prst="rect">
              <a:avLst/>
            </a:prstGeom>
            <a:noFill/>
          </p:spPr>
          <p:txBody>
            <a:bodyPr wrap="none" rtlCol="0">
              <a:spAutoFit/>
            </a:bodyPr>
            <a:lstStyle/>
            <a:p>
              <a:r>
                <a:rPr lang="en-US" sz="800" dirty="0" smtClean="0">
                  <a:latin typeface="Century Gothic" panose="020B0502020202020204" pitchFamily="34" charset="0"/>
                </a:rPr>
                <a:t>High</a:t>
              </a:r>
              <a:endParaRPr lang="en-US" sz="800" dirty="0">
                <a:latin typeface="Century Gothic" panose="020B0502020202020204" pitchFamily="34" charset="0"/>
              </a:endParaRPr>
            </a:p>
          </p:txBody>
        </p:sp>
        <p:sp>
          <p:nvSpPr>
            <p:cNvPr id="45" name="TextBox 44"/>
            <p:cNvSpPr txBox="1"/>
            <p:nvPr/>
          </p:nvSpPr>
          <p:spPr>
            <a:xfrm>
              <a:off x="8450634" y="3420537"/>
              <a:ext cx="354394" cy="199531"/>
            </a:xfrm>
            <a:prstGeom prst="rect">
              <a:avLst/>
            </a:prstGeom>
            <a:noFill/>
          </p:spPr>
          <p:txBody>
            <a:bodyPr wrap="none" rtlCol="0">
              <a:spAutoFit/>
            </a:bodyPr>
            <a:lstStyle/>
            <a:p>
              <a:r>
                <a:rPr lang="en-US" sz="800" dirty="0" smtClean="0">
                  <a:latin typeface="Century Gothic" panose="020B0502020202020204" pitchFamily="34" charset="0"/>
                </a:rPr>
                <a:t>Low</a:t>
              </a:r>
              <a:endParaRPr lang="en-US" sz="800" dirty="0">
                <a:latin typeface="Century Gothic" panose="020B0502020202020204" pitchFamily="34" charset="0"/>
              </a:endParaRPr>
            </a:p>
          </p:txBody>
        </p:sp>
      </p:gr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8828" y="720451"/>
            <a:ext cx="3038096" cy="2275466"/>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2350" y="2910465"/>
            <a:ext cx="684713" cy="865892"/>
          </a:xfrm>
          <a:prstGeom prst="rect">
            <a:avLst/>
          </a:prstGeom>
        </p:spPr>
      </p:pic>
      <p:grpSp>
        <p:nvGrpSpPr>
          <p:cNvPr id="102" name="Group 101"/>
          <p:cNvGrpSpPr/>
          <p:nvPr/>
        </p:nvGrpSpPr>
        <p:grpSpPr>
          <a:xfrm>
            <a:off x="3587331" y="2778479"/>
            <a:ext cx="1459592" cy="1053057"/>
            <a:chOff x="3587331" y="2778479"/>
            <a:chExt cx="1459592" cy="1053057"/>
          </a:xfrm>
        </p:grpSpPr>
        <p:grpSp>
          <p:nvGrpSpPr>
            <p:cNvPr id="21" name="Group 20"/>
            <p:cNvGrpSpPr/>
            <p:nvPr/>
          </p:nvGrpSpPr>
          <p:grpSpPr>
            <a:xfrm>
              <a:off x="3587331" y="2778479"/>
              <a:ext cx="836612" cy="1053057"/>
              <a:chOff x="4584088" y="2717577"/>
              <a:chExt cx="836612" cy="1053057"/>
            </a:xfrm>
          </p:grpSpPr>
          <p:sp>
            <p:nvSpPr>
              <p:cNvPr id="46" name="TextBox 45"/>
              <p:cNvSpPr txBox="1"/>
              <p:nvPr/>
            </p:nvSpPr>
            <p:spPr>
              <a:xfrm>
                <a:off x="4591211" y="3129763"/>
                <a:ext cx="720069" cy="215444"/>
              </a:xfrm>
              <a:prstGeom prst="rect">
                <a:avLst/>
              </a:prstGeom>
              <a:noFill/>
            </p:spPr>
            <p:txBody>
              <a:bodyPr wrap="none" rtlCol="0">
                <a:spAutoFit/>
              </a:bodyPr>
              <a:lstStyle/>
              <a:p>
                <a:r>
                  <a:rPr lang="en-US" sz="800" dirty="0" smtClean="0">
                    <a:latin typeface="Century Gothic" panose="020B0502020202020204" pitchFamily="34" charset="0"/>
                  </a:rPr>
                  <a:t>Tassel Cap</a:t>
                </a:r>
                <a:endParaRPr lang="en-US" sz="800" dirty="0">
                  <a:latin typeface="Century Gothic" panose="020B0502020202020204" pitchFamily="34" charset="0"/>
                </a:endParaRPr>
              </a:p>
            </p:txBody>
          </p:sp>
          <p:sp>
            <p:nvSpPr>
              <p:cNvPr id="34" name="TextBox 33"/>
              <p:cNvSpPr txBox="1"/>
              <p:nvPr/>
            </p:nvSpPr>
            <p:spPr>
              <a:xfrm>
                <a:off x="4601369" y="3555190"/>
                <a:ext cx="567784" cy="215444"/>
              </a:xfrm>
              <a:prstGeom prst="rect">
                <a:avLst/>
              </a:prstGeom>
              <a:noFill/>
            </p:spPr>
            <p:txBody>
              <a:bodyPr wrap="none" rtlCol="0">
                <a:spAutoFit/>
              </a:bodyPr>
              <a:lstStyle/>
              <a:p>
                <a:r>
                  <a:rPr lang="en-US" sz="800" dirty="0" smtClean="0">
                    <a:latin typeface="Century Gothic" panose="020B0502020202020204" pitchFamily="34" charset="0"/>
                  </a:rPr>
                  <a:t>Aspect </a:t>
                </a:r>
                <a:endParaRPr lang="en-US" sz="800" dirty="0">
                  <a:latin typeface="Century Gothic" panose="020B0502020202020204" pitchFamily="34" charset="0"/>
                </a:endParaRPr>
              </a:p>
            </p:txBody>
          </p:sp>
          <p:sp>
            <p:nvSpPr>
              <p:cNvPr id="41" name="TextBox 40"/>
              <p:cNvSpPr txBox="1"/>
              <p:nvPr/>
            </p:nvSpPr>
            <p:spPr>
              <a:xfrm>
                <a:off x="4605521" y="3417192"/>
                <a:ext cx="461986" cy="215444"/>
              </a:xfrm>
              <a:prstGeom prst="rect">
                <a:avLst/>
              </a:prstGeom>
              <a:noFill/>
            </p:spPr>
            <p:txBody>
              <a:bodyPr wrap="none" rtlCol="0">
                <a:spAutoFit/>
              </a:bodyPr>
              <a:lstStyle/>
              <a:p>
                <a:r>
                  <a:rPr lang="en-US" sz="800" dirty="0" smtClean="0">
                    <a:latin typeface="Century Gothic" panose="020B0502020202020204" pitchFamily="34" charset="0"/>
                  </a:rPr>
                  <a:t>Slope</a:t>
                </a:r>
                <a:endParaRPr lang="en-US" sz="800" dirty="0">
                  <a:latin typeface="Century Gothic" panose="020B0502020202020204" pitchFamily="34" charset="0"/>
                </a:endParaRPr>
              </a:p>
            </p:txBody>
          </p:sp>
          <p:sp>
            <p:nvSpPr>
              <p:cNvPr id="42" name="TextBox 41"/>
              <p:cNvSpPr txBox="1"/>
              <p:nvPr/>
            </p:nvSpPr>
            <p:spPr>
              <a:xfrm>
                <a:off x="4598456" y="3274843"/>
                <a:ext cx="558166" cy="215444"/>
              </a:xfrm>
              <a:prstGeom prst="rect">
                <a:avLst/>
              </a:prstGeom>
              <a:noFill/>
            </p:spPr>
            <p:txBody>
              <a:bodyPr wrap="none" rtlCol="0">
                <a:spAutoFit/>
              </a:bodyPr>
              <a:lstStyle/>
              <a:p>
                <a:r>
                  <a:rPr lang="en-US" sz="800" dirty="0" smtClean="0">
                    <a:latin typeface="Century Gothic" panose="020B0502020202020204" pitchFamily="34" charset="0"/>
                  </a:rPr>
                  <a:t>mSAVI2</a:t>
                </a:r>
                <a:endParaRPr lang="en-US" sz="800" dirty="0">
                  <a:latin typeface="Century Gothic" panose="020B0502020202020204" pitchFamily="34" charset="0"/>
                </a:endParaRPr>
              </a:p>
            </p:txBody>
          </p:sp>
          <p:sp>
            <p:nvSpPr>
              <p:cNvPr id="52" name="TextBox 51"/>
              <p:cNvSpPr txBox="1"/>
              <p:nvPr/>
            </p:nvSpPr>
            <p:spPr>
              <a:xfrm>
                <a:off x="4584088" y="2980891"/>
                <a:ext cx="470000" cy="215444"/>
              </a:xfrm>
              <a:prstGeom prst="rect">
                <a:avLst/>
              </a:prstGeom>
              <a:noFill/>
            </p:spPr>
            <p:txBody>
              <a:bodyPr wrap="none" rtlCol="0">
                <a:spAutoFit/>
              </a:bodyPr>
              <a:lstStyle/>
              <a:p>
                <a:r>
                  <a:rPr lang="en-US" sz="800" dirty="0" smtClean="0">
                    <a:latin typeface="Century Gothic" panose="020B0502020202020204" pitchFamily="34" charset="0"/>
                  </a:rPr>
                  <a:t>NDBSI</a:t>
                </a:r>
                <a:endParaRPr lang="en-US" sz="800" dirty="0">
                  <a:latin typeface="Century Gothic" panose="020B0502020202020204" pitchFamily="34" charset="0"/>
                </a:endParaRPr>
              </a:p>
            </p:txBody>
          </p:sp>
          <p:sp>
            <p:nvSpPr>
              <p:cNvPr id="53" name="TextBox 52"/>
              <p:cNvSpPr txBox="1"/>
              <p:nvPr/>
            </p:nvSpPr>
            <p:spPr>
              <a:xfrm>
                <a:off x="4585215" y="2717577"/>
                <a:ext cx="835485" cy="338554"/>
              </a:xfrm>
              <a:prstGeom prst="rect">
                <a:avLst/>
              </a:prstGeom>
              <a:noFill/>
            </p:spPr>
            <p:txBody>
              <a:bodyPr wrap="none" rtlCol="0">
                <a:spAutoFit/>
              </a:bodyPr>
              <a:lstStyle/>
              <a:p>
                <a:r>
                  <a:rPr lang="en-US" sz="800" dirty="0" smtClean="0">
                    <a:latin typeface="Century Gothic" panose="020B0502020202020204" pitchFamily="34" charset="0"/>
                  </a:rPr>
                  <a:t>Point </a:t>
                </a:r>
              </a:p>
              <a:p>
                <a:r>
                  <a:rPr lang="en-US" sz="800" dirty="0" smtClean="0">
                    <a:latin typeface="Century Gothic" panose="020B0502020202020204" pitchFamily="34" charset="0"/>
                  </a:rPr>
                  <a:t>Classification</a:t>
                </a:r>
                <a:endParaRPr lang="en-US" sz="800" dirty="0">
                  <a:latin typeface="Century Gothic" panose="020B0502020202020204" pitchFamily="34" charset="0"/>
                </a:endParaRPr>
              </a:p>
            </p:txBody>
          </p:sp>
        </p:grpSp>
        <p:sp>
          <p:nvSpPr>
            <p:cNvPr id="71" name="TextBox 70"/>
            <p:cNvSpPr txBox="1"/>
            <p:nvPr/>
          </p:nvSpPr>
          <p:spPr>
            <a:xfrm>
              <a:off x="4372188" y="3335745"/>
              <a:ext cx="582211" cy="215444"/>
            </a:xfrm>
            <a:prstGeom prst="rect">
              <a:avLst/>
            </a:prstGeom>
            <a:noFill/>
          </p:spPr>
          <p:txBody>
            <a:bodyPr wrap="none" rtlCol="0">
              <a:spAutoFit/>
            </a:bodyPr>
            <a:lstStyle/>
            <a:p>
              <a:r>
                <a:rPr lang="en-US" sz="800" dirty="0">
                  <a:latin typeface="Century Gothic" panose="020B0502020202020204" pitchFamily="34" charset="0"/>
                </a:rPr>
                <a:t>w</a:t>
              </a:r>
              <a:r>
                <a:rPr lang="en-US" sz="800" dirty="0" smtClean="0">
                  <a:latin typeface="Century Gothic" panose="020B0502020202020204" pitchFamily="34" charset="0"/>
                </a:rPr>
                <a:t>etness</a:t>
              </a:r>
              <a:endParaRPr lang="en-US" sz="800" dirty="0">
                <a:latin typeface="Century Gothic" panose="020B0502020202020204" pitchFamily="34" charset="0"/>
              </a:endParaRPr>
            </a:p>
          </p:txBody>
        </p:sp>
        <p:sp>
          <p:nvSpPr>
            <p:cNvPr id="72" name="TextBox 71"/>
            <p:cNvSpPr txBox="1"/>
            <p:nvPr/>
          </p:nvSpPr>
          <p:spPr>
            <a:xfrm>
              <a:off x="4355708" y="3177650"/>
              <a:ext cx="691215" cy="215444"/>
            </a:xfrm>
            <a:prstGeom prst="rect">
              <a:avLst/>
            </a:prstGeom>
            <a:noFill/>
          </p:spPr>
          <p:txBody>
            <a:bodyPr wrap="none" rtlCol="0">
              <a:spAutoFit/>
            </a:bodyPr>
            <a:lstStyle/>
            <a:p>
              <a:r>
                <a:rPr lang="en-US" sz="800" dirty="0" smtClean="0">
                  <a:latin typeface="Century Gothic" panose="020B0502020202020204" pitchFamily="34" charset="0"/>
                </a:rPr>
                <a:t>greenness</a:t>
              </a:r>
              <a:endParaRPr lang="en-US" sz="800" dirty="0">
                <a:latin typeface="Century Gothic" panose="020B0502020202020204" pitchFamily="34" charset="0"/>
              </a:endParaRPr>
            </a:p>
          </p:txBody>
        </p:sp>
        <p:sp>
          <p:nvSpPr>
            <p:cNvPr id="73" name="TextBox 72"/>
            <p:cNvSpPr txBox="1"/>
            <p:nvPr/>
          </p:nvSpPr>
          <p:spPr>
            <a:xfrm>
              <a:off x="4354549" y="3043272"/>
              <a:ext cx="683200" cy="215444"/>
            </a:xfrm>
            <a:prstGeom prst="rect">
              <a:avLst/>
            </a:prstGeom>
            <a:noFill/>
          </p:spPr>
          <p:txBody>
            <a:bodyPr wrap="none" rtlCol="0">
              <a:spAutoFit/>
            </a:bodyPr>
            <a:lstStyle/>
            <a:p>
              <a:r>
                <a:rPr lang="en-US" sz="800" dirty="0" smtClean="0">
                  <a:latin typeface="Century Gothic" panose="020B0502020202020204" pitchFamily="34" charset="0"/>
                </a:rPr>
                <a:t>brightness</a:t>
              </a:r>
              <a:endParaRPr lang="en-US" sz="800" dirty="0">
                <a:latin typeface="Century Gothic" panose="020B0502020202020204" pitchFamily="34" charset="0"/>
              </a:endParaRPr>
            </a:p>
          </p:txBody>
        </p:sp>
        <p:grpSp>
          <p:nvGrpSpPr>
            <p:cNvPr id="101" name="Group 100"/>
            <p:cNvGrpSpPr/>
            <p:nvPr/>
          </p:nvGrpSpPr>
          <p:grpSpPr>
            <a:xfrm>
              <a:off x="4277191" y="3149854"/>
              <a:ext cx="128341" cy="308965"/>
              <a:chOff x="4296173" y="3157091"/>
              <a:chExt cx="128341" cy="308965"/>
            </a:xfrm>
          </p:grpSpPr>
          <p:cxnSp>
            <p:nvCxnSpPr>
              <p:cNvPr id="23" name="Straight Connector 22"/>
              <p:cNvCxnSpPr/>
              <p:nvPr/>
            </p:nvCxnSpPr>
            <p:spPr>
              <a:xfrm flipV="1">
                <a:off x="4357876" y="3284812"/>
                <a:ext cx="0" cy="181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354671" y="3462327"/>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357876" y="3157091"/>
                <a:ext cx="0" cy="181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4356123" y="3304800"/>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354671" y="3159882"/>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4296173" y="3304981"/>
                <a:ext cx="68391" cy="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7036097" y="3605089"/>
            <a:ext cx="753732" cy="200055"/>
          </a:xfrm>
          <a:prstGeom prst="rect">
            <a:avLst/>
          </a:prstGeom>
          <a:noFill/>
        </p:spPr>
        <p:txBody>
          <a:bodyPr wrap="none" rtlCol="0">
            <a:spAutoFit/>
          </a:bodyPr>
          <a:lstStyle/>
          <a:p>
            <a:r>
              <a:rPr lang="en-US" sz="700" i="1" dirty="0" smtClean="0">
                <a:solidFill>
                  <a:schemeClr val="bg1"/>
                </a:solidFill>
                <a:latin typeface="Century Gothic" panose="020B0502020202020204" pitchFamily="34" charset="0"/>
              </a:rPr>
              <a:t>FSM per-pixel</a:t>
            </a:r>
            <a:endParaRPr lang="en-US" sz="700" i="1" dirty="0">
              <a:solidFill>
                <a:schemeClr val="bg1"/>
              </a:solidFill>
              <a:latin typeface="Century Gothic" panose="020B0502020202020204" pitchFamily="34" charset="0"/>
            </a:endParaRPr>
          </a:p>
        </p:txBody>
      </p:sp>
      <p:sp>
        <p:nvSpPr>
          <p:cNvPr id="8" name="TextBox 7"/>
          <p:cNvSpPr txBox="1"/>
          <p:nvPr/>
        </p:nvSpPr>
        <p:spPr>
          <a:xfrm>
            <a:off x="8209287" y="2933409"/>
            <a:ext cx="837088" cy="307777"/>
          </a:xfrm>
          <a:prstGeom prst="rect">
            <a:avLst/>
          </a:prstGeom>
          <a:noFill/>
        </p:spPr>
        <p:txBody>
          <a:bodyPr wrap="none" rtlCol="0">
            <a:spAutoFit/>
          </a:bodyPr>
          <a:lstStyle/>
          <a:p>
            <a:pPr algn="ctr"/>
            <a:r>
              <a:rPr lang="en-US" sz="700" i="1" dirty="0" smtClean="0">
                <a:solidFill>
                  <a:schemeClr val="bg1"/>
                </a:solidFill>
              </a:rPr>
              <a:t>Zonal mean FSM </a:t>
            </a:r>
          </a:p>
          <a:p>
            <a:pPr algn="ctr"/>
            <a:r>
              <a:rPr lang="en-US" sz="700" i="1" dirty="0" smtClean="0">
                <a:solidFill>
                  <a:schemeClr val="bg1"/>
                </a:solidFill>
              </a:rPr>
              <a:t>HUC 6 Watershed</a:t>
            </a:r>
            <a:endParaRPr lang="en-US" sz="700" i="1" dirty="0">
              <a:solidFill>
                <a:schemeClr val="bg1"/>
              </a:solidFill>
            </a:endParaRPr>
          </a:p>
        </p:txBody>
      </p:sp>
      <p:sp>
        <p:nvSpPr>
          <p:cNvPr id="14" name="TextBox 13"/>
          <p:cNvSpPr txBox="1"/>
          <p:nvPr/>
        </p:nvSpPr>
        <p:spPr>
          <a:xfrm>
            <a:off x="6027283" y="2897328"/>
            <a:ext cx="593432" cy="200055"/>
          </a:xfrm>
          <a:prstGeom prst="rect">
            <a:avLst/>
          </a:prstGeom>
          <a:noFill/>
        </p:spPr>
        <p:txBody>
          <a:bodyPr wrap="none" rtlCol="0">
            <a:spAutoFit/>
          </a:bodyPr>
          <a:lstStyle/>
          <a:p>
            <a:r>
              <a:rPr lang="en-US" sz="700" i="1" dirty="0" smtClean="0">
                <a:solidFill>
                  <a:schemeClr val="bg1"/>
                </a:solidFill>
              </a:rPr>
              <a:t>CTA results</a:t>
            </a:r>
            <a:endParaRPr lang="en-US" sz="700" i="1" dirty="0">
              <a:solidFill>
                <a:schemeClr val="bg1"/>
              </a:solidFill>
            </a:endParaRPr>
          </a:p>
        </p:txBody>
      </p:sp>
      <p:sp>
        <p:nvSpPr>
          <p:cNvPr id="17" name="TextBox 16"/>
          <p:cNvSpPr txBox="1"/>
          <p:nvPr/>
        </p:nvSpPr>
        <p:spPr>
          <a:xfrm>
            <a:off x="3211364" y="2644199"/>
            <a:ext cx="721672" cy="200055"/>
          </a:xfrm>
          <a:prstGeom prst="rect">
            <a:avLst/>
          </a:prstGeom>
          <a:noFill/>
        </p:spPr>
        <p:txBody>
          <a:bodyPr wrap="none" rtlCol="0">
            <a:spAutoFit/>
          </a:bodyPr>
          <a:lstStyle/>
          <a:p>
            <a:r>
              <a:rPr lang="en-US" sz="700" i="1" dirty="0" smtClean="0">
                <a:solidFill>
                  <a:schemeClr val="bg1"/>
                </a:solidFill>
              </a:rPr>
              <a:t>Methods stack</a:t>
            </a:r>
            <a:endParaRPr lang="en-US" sz="700" i="1" dirty="0">
              <a:solidFill>
                <a:schemeClr val="bg1"/>
              </a:solidFill>
            </a:endParaRPr>
          </a:p>
        </p:txBody>
      </p:sp>
      <p:sp>
        <p:nvSpPr>
          <p:cNvPr id="22" name="Rectangle 21"/>
          <p:cNvSpPr/>
          <p:nvPr/>
        </p:nvSpPr>
        <p:spPr>
          <a:xfrm>
            <a:off x="8267954" y="3297563"/>
            <a:ext cx="295346" cy="3148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00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443</Words>
  <Application>Microsoft Office PowerPoint</Application>
  <PresentationFormat>On-screen Show (4:3)</PresentationFormat>
  <Paragraphs>43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Jenna Williams</cp:lastModifiedBy>
  <cp:revision>119</cp:revision>
  <cp:lastPrinted>2015-08-07T17:49:59Z</cp:lastPrinted>
  <dcterms:created xsi:type="dcterms:W3CDTF">2012-09-07T15:01:58Z</dcterms:created>
  <dcterms:modified xsi:type="dcterms:W3CDTF">2015-08-07T18:07:38Z</dcterms:modified>
</cp:coreProperties>
</file>