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5" r:id="rId3"/>
    <p:sldId id="261" r:id="rId4"/>
    <p:sldId id="259" r:id="rId5"/>
    <p:sldId id="260" r:id="rId6"/>
    <p:sldId id="262" r:id="rId7"/>
    <p:sldId id="266" r:id="rId8"/>
    <p:sldId id="280" r:id="rId9"/>
    <p:sldId id="267" r:id="rId10"/>
    <p:sldId id="268" r:id="rId11"/>
    <p:sldId id="271" r:id="rId12"/>
    <p:sldId id="269" r:id="rId13"/>
    <p:sldId id="270" r:id="rId14"/>
    <p:sldId id="284" r:id="rId15"/>
    <p:sldId id="286"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e" initials="C" lastIdx="17" clrIdx="0"/>
  <p:cmAuthor id="1" name="Kelley, Carrie L. (LARC-E3)[SSAI DEVELOP]" initials="KCL(D" lastIdx="9" clrIdx="1">
    <p:extLst>
      <p:ext uri="{19B8F6BF-5375-455C-9EA6-DF929625EA0E}">
        <p15:presenceInfo xmlns:p15="http://schemas.microsoft.com/office/powerpoint/2012/main" userId="S-1-5-21-330711430-3775241029-4075259233-6971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3E96A8"/>
    <a:srgbClr val="5B9BD5"/>
    <a:srgbClr val="006A9D"/>
    <a:srgbClr val="FADF82"/>
    <a:srgbClr val="99A994"/>
    <a:srgbClr val="000510"/>
    <a:srgbClr val="FD4B1B"/>
    <a:srgbClr val="FD390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6" autoAdjust="0"/>
    <p:restoredTop sz="96837" autoAdjust="0"/>
  </p:normalViewPr>
  <p:slideViewPr>
    <p:cSldViewPr snapToGrid="0">
      <p:cViewPr varScale="1">
        <p:scale>
          <a:sx n="127" d="100"/>
          <a:sy n="127" d="100"/>
        </p:scale>
        <p:origin x="222" y="12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Application Areas Addressed</c:v>
                </c:pt>
              </c:strCache>
            </c:strRef>
          </c:tx>
          <c:dPt>
            <c:idx val="0"/>
            <c:bubble3D val="0"/>
            <c:spPr>
              <a:solidFill>
                <a:srgbClr val="7EB761"/>
              </a:solidFill>
              <a:ln w="19050">
                <a:solidFill>
                  <a:schemeClr val="lt1"/>
                </a:solidFill>
              </a:ln>
              <a:effectLst/>
            </c:spPr>
            <c:extLst>
              <c:ext xmlns:c16="http://schemas.microsoft.com/office/drawing/2014/chart" uri="{C3380CC4-5D6E-409C-BE32-E72D297353CC}">
                <c16:uniqueId val="{00000001-222E-45A2-B90B-37E5EAF279ED}"/>
              </c:ext>
            </c:extLst>
          </c:dPt>
          <c:dPt>
            <c:idx val="1"/>
            <c:bubble3D val="0"/>
            <c:spPr>
              <a:solidFill>
                <a:srgbClr val="3E4268"/>
              </a:solidFill>
              <a:ln w="19050">
                <a:solidFill>
                  <a:schemeClr val="lt1"/>
                </a:solidFill>
              </a:ln>
              <a:effectLst/>
            </c:spPr>
            <c:extLst>
              <c:ext xmlns:c16="http://schemas.microsoft.com/office/drawing/2014/chart" uri="{C3380CC4-5D6E-409C-BE32-E72D297353CC}">
                <c16:uniqueId val="{00000003-222E-45A2-B90B-37E5EAF279ED}"/>
              </c:ext>
            </c:extLst>
          </c:dPt>
          <c:dPt>
            <c:idx val="2"/>
            <c:bubble3D val="0"/>
            <c:spPr>
              <a:solidFill>
                <a:srgbClr val="2E8652"/>
              </a:solidFill>
              <a:ln w="19050">
                <a:solidFill>
                  <a:schemeClr val="lt1"/>
                </a:solidFill>
              </a:ln>
              <a:effectLst/>
            </c:spPr>
            <c:extLst>
              <c:ext xmlns:c16="http://schemas.microsoft.com/office/drawing/2014/chart" uri="{C3380CC4-5D6E-409C-BE32-E72D297353CC}">
                <c16:uniqueId val="{00000005-222E-45A2-B90B-37E5EAF279ED}"/>
              </c:ext>
            </c:extLst>
          </c:dPt>
          <c:dPt>
            <c:idx val="3"/>
            <c:bubble3D val="0"/>
            <c:spPr>
              <a:solidFill>
                <a:srgbClr val="E9A149"/>
              </a:solidFill>
              <a:ln w="19050">
                <a:solidFill>
                  <a:schemeClr val="lt1"/>
                </a:solidFill>
              </a:ln>
              <a:effectLst/>
            </c:spPr>
            <c:extLst>
              <c:ext xmlns:c16="http://schemas.microsoft.com/office/drawing/2014/chart" uri="{C3380CC4-5D6E-409C-BE32-E72D297353CC}">
                <c16:uniqueId val="{00000007-222E-45A2-B90B-37E5EAF279ED}"/>
              </c:ext>
            </c:extLst>
          </c:dPt>
          <c:dPt>
            <c:idx val="4"/>
            <c:bubble3D val="0"/>
            <c:spPr>
              <a:solidFill>
                <a:srgbClr val="964035"/>
              </a:solidFill>
              <a:ln w="19050">
                <a:solidFill>
                  <a:schemeClr val="lt1"/>
                </a:solidFill>
              </a:ln>
              <a:effectLst/>
            </c:spPr>
            <c:extLst>
              <c:ext xmlns:c16="http://schemas.microsoft.com/office/drawing/2014/chart" uri="{C3380CC4-5D6E-409C-BE32-E72D297353CC}">
                <c16:uniqueId val="{00000009-222E-45A2-B90B-37E5EAF279ED}"/>
              </c:ext>
            </c:extLst>
          </c:dPt>
          <c:dPt>
            <c:idx val="5"/>
            <c:bubble3D val="0"/>
            <c:spPr>
              <a:solidFill>
                <a:srgbClr val="9298A8"/>
              </a:solidFill>
              <a:ln w="19050">
                <a:solidFill>
                  <a:schemeClr val="lt1"/>
                </a:solidFill>
              </a:ln>
              <a:effectLst/>
            </c:spPr>
            <c:extLst>
              <c:ext xmlns:c16="http://schemas.microsoft.com/office/drawing/2014/chart" uri="{C3380CC4-5D6E-409C-BE32-E72D297353CC}">
                <c16:uniqueId val="{0000000B-222E-45A2-B90B-37E5EAF279ED}"/>
              </c:ext>
            </c:extLst>
          </c:dPt>
          <c:dPt>
            <c:idx val="6"/>
            <c:bubble3D val="0"/>
            <c:spPr>
              <a:solidFill>
                <a:srgbClr val="1B57AF"/>
              </a:solidFill>
              <a:ln w="19050">
                <a:solidFill>
                  <a:schemeClr val="lt1"/>
                </a:solidFill>
              </a:ln>
              <a:effectLst/>
            </c:spPr>
            <c:extLst>
              <c:ext xmlns:c16="http://schemas.microsoft.com/office/drawing/2014/chart" uri="{C3380CC4-5D6E-409C-BE32-E72D297353CC}">
                <c16:uniqueId val="{0000000D-222E-45A2-B90B-37E5EAF279ED}"/>
              </c:ext>
            </c:extLst>
          </c:dPt>
          <c:dPt>
            <c:idx val="7"/>
            <c:bubble3D val="0"/>
            <c:spPr>
              <a:solidFill>
                <a:srgbClr val="379CC4"/>
              </a:solidFill>
              <a:ln w="19050">
                <a:solidFill>
                  <a:schemeClr val="lt1"/>
                </a:solidFill>
              </a:ln>
              <a:effectLst/>
            </c:spPr>
            <c:extLst>
              <c:ext xmlns:c16="http://schemas.microsoft.com/office/drawing/2014/chart" uri="{C3380CC4-5D6E-409C-BE32-E72D297353CC}">
                <c16:uniqueId val="{0000000F-222E-45A2-B90B-37E5EAF279ED}"/>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7-222E-45A2-B90B-37E5EAF279ED}"/>
                </c:ext>
              </c:extLst>
            </c:dLbl>
            <c:dLbl>
              <c:idx val="5"/>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B-222E-45A2-B90B-37E5EAF279ED}"/>
                </c:ext>
              </c:extLst>
            </c:dLbl>
            <c:dLbl>
              <c:idx val="6"/>
              <c:layout>
                <c:manualLayout>
                  <c:x val="6.7855600536378208E-2"/>
                  <c:y val="-0.1210376787593442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222E-45A2-B90B-37E5EAF279E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Ag &amp; FS</c:v>
                </c:pt>
                <c:pt idx="1">
                  <c:v>Disasters</c:v>
                </c:pt>
                <c:pt idx="2">
                  <c:v>Eco</c:v>
                </c:pt>
                <c:pt idx="3">
                  <c:v>Energy</c:v>
                </c:pt>
                <c:pt idx="4">
                  <c:v>Health &amp; AQ</c:v>
                </c:pt>
                <c:pt idx="5">
                  <c:v>Trans. &amp; Infr. (0)</c:v>
                </c:pt>
                <c:pt idx="6">
                  <c:v>Urban Dev</c:v>
                </c:pt>
                <c:pt idx="7">
                  <c:v>Water</c:v>
                </c:pt>
              </c:strCache>
            </c:strRef>
          </c:cat>
          <c:val>
            <c:numRef>
              <c:f>Sheet1!$B$2:$B$9</c:f>
              <c:numCache>
                <c:formatCode>General</c:formatCode>
                <c:ptCount val="8"/>
                <c:pt idx="0">
                  <c:v>3</c:v>
                </c:pt>
                <c:pt idx="1">
                  <c:v>4</c:v>
                </c:pt>
                <c:pt idx="2">
                  <c:v>5</c:v>
                </c:pt>
                <c:pt idx="3">
                  <c:v>1</c:v>
                </c:pt>
                <c:pt idx="4">
                  <c:v>2</c:v>
                </c:pt>
                <c:pt idx="5">
                  <c:v>0</c:v>
                </c:pt>
                <c:pt idx="6">
                  <c:v>3</c:v>
                </c:pt>
                <c:pt idx="7">
                  <c:v>10</c:v>
                </c:pt>
              </c:numCache>
            </c:numRef>
          </c:val>
          <c:extLst>
            <c:ext xmlns:c16="http://schemas.microsoft.com/office/drawing/2014/chart" uri="{C3380CC4-5D6E-409C-BE32-E72D297353CC}">
              <c16:uniqueId val="{00000010-222E-45A2-B90B-37E5EAF279E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199976455169262"/>
          <c:y val="4.9585160916949499E-2"/>
          <c:w val="0.33653448262853702"/>
          <c:h val="0.871515095502737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1st Term (22)</c:v>
                </c:pt>
              </c:strCache>
            </c:strRef>
          </c:tx>
          <c:spPr>
            <a:solidFill>
              <a:srgbClr val="006A9D"/>
            </a:solidFill>
            <a:ln>
              <a:noFill/>
            </a:ln>
            <a:effectLst/>
          </c:spPr>
          <c:invertIfNegative val="0"/>
          <c:cat>
            <c:strRef>
              <c:f>Sheet1!$A$2:$A$5</c:f>
              <c:strCache>
                <c:ptCount val="1"/>
                <c:pt idx="0">
                  <c:v>Category 1</c:v>
                </c:pt>
              </c:strCache>
            </c:strRef>
          </c:cat>
          <c:val>
            <c:numRef>
              <c:f>Sheet1!$B$2:$B$5</c:f>
              <c:numCache>
                <c:formatCode>General</c:formatCode>
                <c:ptCount val="4"/>
                <c:pt idx="0">
                  <c:v>22</c:v>
                </c:pt>
              </c:numCache>
            </c:numRef>
          </c:val>
          <c:extLst>
            <c:ext xmlns:c16="http://schemas.microsoft.com/office/drawing/2014/chart" uri="{C3380CC4-5D6E-409C-BE32-E72D297353CC}">
              <c16:uniqueId val="{00000000-89C3-461E-8416-C087B5C039CF}"/>
            </c:ext>
          </c:extLst>
        </c:ser>
        <c:ser>
          <c:idx val="1"/>
          <c:order val="1"/>
          <c:tx>
            <c:strRef>
              <c:f>Sheet1!$C$1</c:f>
              <c:strCache>
                <c:ptCount val="1"/>
                <c:pt idx="0">
                  <c:v>2nd Term (6)</c:v>
                </c:pt>
              </c:strCache>
            </c:strRef>
          </c:tx>
          <c:spPr>
            <a:solidFill>
              <a:srgbClr val="57B57D"/>
            </a:solidFill>
            <a:ln>
              <a:noFill/>
            </a:ln>
            <a:effectLst/>
          </c:spPr>
          <c:invertIfNegative val="0"/>
          <c:cat>
            <c:strRef>
              <c:f>Sheet1!$A$2:$A$5</c:f>
              <c:strCache>
                <c:ptCount val="1"/>
                <c:pt idx="0">
                  <c:v>Category 1</c:v>
                </c:pt>
              </c:strCache>
            </c:strRef>
          </c:cat>
          <c:val>
            <c:numRef>
              <c:f>Sheet1!$C$2:$C$5</c:f>
              <c:numCache>
                <c:formatCode>General</c:formatCode>
                <c:ptCount val="4"/>
                <c:pt idx="0">
                  <c:v>6</c:v>
                </c:pt>
              </c:numCache>
            </c:numRef>
          </c:val>
          <c:extLst>
            <c:ext xmlns:c16="http://schemas.microsoft.com/office/drawing/2014/chart" uri="{C3380CC4-5D6E-409C-BE32-E72D297353CC}">
              <c16:uniqueId val="{00000001-89C3-461E-8416-C087B5C039CF}"/>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numCache>
            </c:numRef>
          </c:val>
          <c:extLst>
            <c:ext xmlns:c16="http://schemas.microsoft.com/office/drawing/2014/chart" uri="{C3380CC4-5D6E-409C-BE32-E72D297353CC}">
              <c16:uniqueId val="{00000002-89C3-461E-8416-C087B5C039CF}"/>
            </c:ext>
          </c:extLst>
        </c:ser>
        <c:dLbls>
          <c:showLegendKey val="0"/>
          <c:showVal val="0"/>
          <c:showCatName val="0"/>
          <c:showSerName val="0"/>
          <c:showPercent val="0"/>
          <c:showBubbleSize val="0"/>
        </c:dLbls>
        <c:gapWidth val="150"/>
        <c:overlap val="100"/>
        <c:axId val="197822088"/>
        <c:axId val="197822480"/>
      </c:barChart>
      <c:catAx>
        <c:axId val="197822088"/>
        <c:scaling>
          <c:orientation val="minMax"/>
        </c:scaling>
        <c:delete val="1"/>
        <c:axPos val="b"/>
        <c:numFmt formatCode="General" sourceLinked="1"/>
        <c:majorTickMark val="none"/>
        <c:minorTickMark val="none"/>
        <c:tickLblPos val="nextTo"/>
        <c:crossAx val="197822480"/>
        <c:crosses val="autoZero"/>
        <c:auto val="1"/>
        <c:lblAlgn val="ctr"/>
        <c:lblOffset val="100"/>
        <c:noMultiLvlLbl val="0"/>
      </c:catAx>
      <c:valAx>
        <c:axId val="197822480"/>
        <c:scaling>
          <c:orientation val="minMax"/>
        </c:scaling>
        <c:delete val="1"/>
        <c:axPos val="l"/>
        <c:numFmt formatCode="0%" sourceLinked="1"/>
        <c:majorTickMark val="none"/>
        <c:minorTickMark val="none"/>
        <c:tickLblPos val="nextTo"/>
        <c:crossAx val="197822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Total # by Partner Type</c:v>
                </c:pt>
              </c:strCache>
            </c:strRef>
          </c:tx>
          <c:spPr>
            <a:solidFill>
              <a:srgbClr val="57B57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State Govt</c:v>
                </c:pt>
                <c:pt idx="1">
                  <c:v>Local Govt</c:v>
                </c:pt>
                <c:pt idx="2">
                  <c:v>Federal</c:v>
                </c:pt>
                <c:pt idx="3">
                  <c:v>For-Profit</c:v>
                </c:pt>
                <c:pt idx="4">
                  <c:v>Non-Profit</c:v>
                </c:pt>
                <c:pt idx="5">
                  <c:v>International</c:v>
                </c:pt>
                <c:pt idx="6">
                  <c:v>Academia</c:v>
                </c:pt>
                <c:pt idx="7">
                  <c:v>Consortium</c:v>
                </c:pt>
              </c:strCache>
            </c:strRef>
          </c:cat>
          <c:val>
            <c:numRef>
              <c:f>Sheet1!$B$2:$B$9</c:f>
              <c:numCache>
                <c:formatCode>General</c:formatCode>
                <c:ptCount val="8"/>
                <c:pt idx="0">
                  <c:v>6</c:v>
                </c:pt>
                <c:pt idx="1">
                  <c:v>1</c:v>
                </c:pt>
                <c:pt idx="2">
                  <c:v>29</c:v>
                </c:pt>
                <c:pt idx="3">
                  <c:v>1</c:v>
                </c:pt>
                <c:pt idx="4">
                  <c:v>4</c:v>
                </c:pt>
                <c:pt idx="5">
                  <c:v>12</c:v>
                </c:pt>
                <c:pt idx="6">
                  <c:v>4</c:v>
                </c:pt>
                <c:pt idx="7">
                  <c:v>6</c:v>
                </c:pt>
              </c:numCache>
            </c:numRef>
          </c:val>
          <c:extLst>
            <c:ext xmlns:c16="http://schemas.microsoft.com/office/drawing/2014/chart" uri="{C3380CC4-5D6E-409C-BE32-E72D297353CC}">
              <c16:uniqueId val="{00000000-5A32-4D87-8D55-52E5932E63C3}"/>
            </c:ext>
          </c:extLst>
        </c:ser>
        <c:dLbls>
          <c:showLegendKey val="0"/>
          <c:showVal val="1"/>
          <c:showCatName val="0"/>
          <c:showSerName val="0"/>
          <c:showPercent val="0"/>
          <c:showBubbleSize val="0"/>
        </c:dLbls>
        <c:gapWidth val="75"/>
        <c:overlap val="100"/>
        <c:axId val="197820520"/>
        <c:axId val="197820912"/>
      </c:barChart>
      <c:catAx>
        <c:axId val="197820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820912"/>
        <c:crosses val="autoZero"/>
        <c:auto val="1"/>
        <c:lblAlgn val="ctr"/>
        <c:lblOffset val="100"/>
        <c:noMultiLvlLbl val="0"/>
      </c:catAx>
      <c:valAx>
        <c:axId val="1978209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820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2ACA8-8817-4FA9-805A-01268F5A80BD}" type="datetimeFigureOut">
              <a:rPr lang="en-US" smtClean="0"/>
              <a:pPr/>
              <a:t>8/22/2018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FB3EE3-B88A-4C2A-9933-DC3B4CE7DFD9}" type="slidenum">
              <a:rPr lang="en-US" smtClean="0"/>
              <a:pPr/>
              <a:t>‹#›</a:t>
            </a:fld>
            <a:endParaRPr lang="en-US"/>
          </a:p>
        </p:txBody>
      </p:sp>
    </p:spTree>
    <p:extLst>
      <p:ext uri="{BB962C8B-B14F-4D97-AF65-F5344CB8AC3E}">
        <p14:creationId xmlns:p14="http://schemas.microsoft.com/office/powerpoint/2010/main" val="244265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 in WebEx chat and</a:t>
            </a:r>
            <a:r>
              <a:rPr lang="en-US" baseline="0" dirty="0" smtClean="0"/>
              <a:t> say message*</a:t>
            </a:r>
            <a:endParaRPr lang="en-US" dirty="0" smtClean="0"/>
          </a:p>
          <a:p>
            <a:endParaRPr lang="en-US" dirty="0" smtClean="0"/>
          </a:p>
          <a:p>
            <a:r>
              <a:rPr lang="en-US" dirty="0" smtClean="0"/>
              <a:t>“Welcome, everyone!</a:t>
            </a:r>
          </a:p>
          <a:p>
            <a:endParaRPr lang="en-US" dirty="0" smtClean="0"/>
          </a:p>
          <a:p>
            <a:r>
              <a:rPr lang="en-US" dirty="0" smtClean="0"/>
              <a:t>We</a:t>
            </a:r>
            <a:r>
              <a:rPr lang="en-US" baseline="0" dirty="0" smtClean="0"/>
              <a:t> will wait a few more minutes for people to join and then we will get started. Reminder: There is both an audio and visual component to this webinar, so make sure you are signed in on WebEx to view the PowerPoint in addition to joining by phone!”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1</a:t>
            </a:fld>
            <a:endParaRPr lang="en-US"/>
          </a:p>
        </p:txBody>
      </p:sp>
    </p:spTree>
    <p:extLst>
      <p:ext uri="{BB962C8B-B14F-4D97-AF65-F5344CB8AC3E}">
        <p14:creationId xmlns:p14="http://schemas.microsoft.com/office/powerpoint/2010/main" val="340945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3</a:t>
            </a:fld>
            <a:endParaRPr lang="en-US"/>
          </a:p>
        </p:txBody>
      </p:sp>
    </p:spTree>
    <p:extLst>
      <p:ext uri="{BB962C8B-B14F-4D97-AF65-F5344CB8AC3E}">
        <p14:creationId xmlns:p14="http://schemas.microsoft.com/office/powerpoint/2010/main" val="141163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2" name="Shape 6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754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200" b="1" i="0" u="none" strike="noStrike" kern="1200" dirty="0" smtClean="0">
                <a:solidFill>
                  <a:schemeClr val="tx1"/>
                </a:solidFill>
                <a:latin typeface="+mn-lt"/>
                <a:ea typeface="+mn-ea"/>
                <a:cs typeface="+mn-cs"/>
              </a:rPr>
              <a:t>1. Works well on a team</a:t>
            </a:r>
            <a:endParaRPr lang="en-US" sz="1000" b="0" dirty="0" smtClean="0"/>
          </a:p>
          <a:p>
            <a:pPr rtl="0" fontAlgn="base"/>
            <a:r>
              <a:rPr lang="en-US" sz="1200" b="0" i="0" u="none" strike="noStrike" kern="1200" dirty="0" smtClean="0">
                <a:solidFill>
                  <a:schemeClr val="tx1"/>
                </a:solidFill>
                <a:latin typeface="+mn-lt"/>
                <a:ea typeface="+mn-ea"/>
                <a:cs typeface="+mn-cs"/>
              </a:rPr>
              <a:t>Collaboration is key </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2. Willing to learn </a:t>
            </a:r>
            <a:endParaRPr lang="en-US" sz="1000" b="0" dirty="0" smtClean="0"/>
          </a:p>
          <a:p>
            <a:pPr rtl="0" fontAlgn="base"/>
            <a:r>
              <a:rPr lang="en-US" sz="1200" b="0" i="0" u="none" strike="noStrike" kern="1200" dirty="0" smtClean="0">
                <a:solidFill>
                  <a:schemeClr val="tx1"/>
                </a:solidFill>
                <a:latin typeface="+mn-lt"/>
                <a:ea typeface="+mn-ea"/>
                <a:cs typeface="+mn-cs"/>
              </a:rPr>
              <a:t>Skills go beyond GIS and Remote Sensing</a:t>
            </a:r>
          </a:p>
          <a:p>
            <a:pPr rtl="0" fontAlgn="base"/>
            <a:r>
              <a:rPr lang="en-US" sz="1200" b="0" i="0" u="none" strike="noStrike" kern="1200" dirty="0" smtClean="0">
                <a:solidFill>
                  <a:schemeClr val="tx1"/>
                </a:solidFill>
                <a:latin typeface="+mn-lt"/>
                <a:ea typeface="+mn-ea"/>
                <a:cs typeface="+mn-cs"/>
              </a:rPr>
              <a:t>Participants learn to improve technical writing, presentation, professional skills</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3. Flexible</a:t>
            </a:r>
            <a:endParaRPr lang="en-US" sz="1000" b="0" dirty="0" smtClean="0"/>
          </a:p>
          <a:p>
            <a:pPr rtl="0" fontAlgn="base"/>
            <a:r>
              <a:rPr lang="en-US" sz="1200" b="0" i="0" u="none" strike="noStrike" kern="1200" dirty="0" smtClean="0">
                <a:solidFill>
                  <a:schemeClr val="tx1"/>
                </a:solidFill>
                <a:latin typeface="+mn-lt"/>
                <a:ea typeface="+mn-ea"/>
                <a:cs typeface="+mn-cs"/>
              </a:rPr>
              <a:t>Flexibility with project changes and learning to overcome challenges </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4. Hard working and positive</a:t>
            </a:r>
            <a:endParaRPr lang="en-US" sz="1000" b="0" dirty="0" smtClean="0"/>
          </a:p>
          <a:p>
            <a:pPr rtl="0" fontAlgn="base"/>
            <a:r>
              <a:rPr lang="en-US" sz="1200" b="0" i="0" u="none" strike="noStrike" kern="1200" dirty="0" smtClean="0">
                <a:solidFill>
                  <a:schemeClr val="tx1"/>
                </a:solidFill>
                <a:latin typeface="+mn-lt"/>
                <a:ea typeface="+mn-ea"/>
                <a:cs typeface="+mn-cs"/>
              </a:rPr>
              <a:t>There is a lot to accomplish in 10 weeks</a:t>
            </a:r>
          </a:p>
          <a:p>
            <a:pPr rtl="0"/>
            <a:r>
              <a:rPr lang="en-US" sz="1000" b="0" dirty="0" smtClean="0"/>
              <a:t/>
            </a:r>
            <a:br>
              <a:rPr lang="en-US" sz="1000" b="0" dirty="0" smtClean="0"/>
            </a:br>
            <a:r>
              <a:rPr lang="en-US" sz="1200" b="1" i="0" u="none" strike="noStrike" kern="1200" dirty="0" smtClean="0">
                <a:solidFill>
                  <a:schemeClr val="tx1"/>
                </a:solidFill>
                <a:latin typeface="+mn-lt"/>
                <a:ea typeface="+mn-ea"/>
                <a:cs typeface="+mn-cs"/>
              </a:rPr>
              <a:t>5. Motivated and seeks to motivate others</a:t>
            </a:r>
            <a:endParaRPr lang="en-US" sz="1000" b="0" dirty="0" smtClean="0"/>
          </a:p>
          <a:p>
            <a:pPr rtl="0" fontAlgn="base"/>
            <a:r>
              <a:rPr lang="en-US" sz="1200" b="0" i="0" u="none" strike="noStrike" kern="1200" dirty="0" smtClean="0">
                <a:solidFill>
                  <a:schemeClr val="tx1"/>
                </a:solidFill>
                <a:latin typeface="+mn-lt"/>
                <a:ea typeface="+mn-ea"/>
                <a:cs typeface="+mn-cs"/>
              </a:rPr>
              <a:t>Projects are unique and led entirely by DEVELOP teams </a:t>
            </a:r>
          </a:p>
          <a:p>
            <a:pPr rtl="0" fontAlgn="base"/>
            <a:r>
              <a:rPr lang="en-US" sz="1200" b="0" i="0" u="none" strike="noStrike" kern="1200" dirty="0" smtClean="0">
                <a:solidFill>
                  <a:schemeClr val="tx1"/>
                </a:solidFill>
                <a:latin typeface="+mn-lt"/>
                <a:ea typeface="+mn-ea"/>
                <a:cs typeface="+mn-cs"/>
              </a:rPr>
              <a:t>Eager to problem solve</a:t>
            </a:r>
          </a:p>
          <a:p>
            <a:pPr rtl="0"/>
            <a:r>
              <a:rPr lang="en-US" sz="1000" b="0" dirty="0" smtClean="0"/>
              <a:t/>
            </a:r>
            <a:br>
              <a:rPr lang="en-US" sz="1000" b="0" dirty="0" smtClean="0"/>
            </a:br>
            <a:r>
              <a:rPr lang="en-US" sz="1200" b="0" i="0" u="none" strike="noStrike" kern="1200" dirty="0" err="1" smtClean="0">
                <a:solidFill>
                  <a:schemeClr val="tx1"/>
                </a:solidFill>
                <a:latin typeface="+mn-lt"/>
                <a:ea typeface="+mn-ea"/>
                <a:cs typeface="+mn-cs"/>
              </a:rPr>
              <a:t>DEVELOPers</a:t>
            </a:r>
            <a:r>
              <a:rPr lang="en-US" sz="1200" b="0" i="0" u="none" strike="noStrike" kern="1200" dirty="0" smtClean="0">
                <a:solidFill>
                  <a:schemeClr val="tx1"/>
                </a:solidFill>
                <a:latin typeface="+mn-lt"/>
                <a:ea typeface="+mn-ea"/>
                <a:cs typeface="+mn-cs"/>
              </a:rPr>
              <a:t> are </a:t>
            </a:r>
            <a:r>
              <a:rPr lang="en-US" sz="1200" b="0" i="1" u="none" strike="noStrike" kern="1200" dirty="0" smtClean="0">
                <a:solidFill>
                  <a:schemeClr val="tx1"/>
                </a:solidFill>
                <a:latin typeface="+mn-lt"/>
                <a:ea typeface="+mn-ea"/>
                <a:cs typeface="+mn-cs"/>
              </a:rPr>
              <a:t>passionate about the earth and excited to grow!</a:t>
            </a:r>
            <a:endParaRPr lang="en-US" sz="1000" b="0" dirty="0" smtClean="0"/>
          </a:p>
          <a:p>
            <a:r>
              <a:rPr lang="en-US" sz="1000" dirty="0" smtClean="0"/>
              <a:t/>
            </a:r>
            <a:br>
              <a:rPr lang="en-US" sz="1000" dirty="0" smtClean="0"/>
            </a:br>
            <a:endParaRPr lang="en-US" sz="1000" b="1" i="0" u="none" strike="noStrike" kern="1200" dirty="0" smtClean="0">
              <a:solidFill>
                <a:schemeClr val="tx1"/>
              </a:solidFill>
              <a:latin typeface="+mn-lt"/>
              <a:ea typeface="+mn-ea"/>
              <a:cs typeface="+mn-cs"/>
            </a:endParaRPr>
          </a:p>
          <a:p>
            <a:pPr rtl="0"/>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AFB3EE3-B88A-4C2A-9933-DC3B4CE7DFD9}" type="slidenum">
              <a:rPr lang="en-US" smtClean="0"/>
              <a:pPr/>
              <a:t>10</a:t>
            </a:fld>
            <a:endParaRPr lang="en-US"/>
          </a:p>
        </p:txBody>
      </p:sp>
    </p:spTree>
    <p:extLst>
      <p:ext uri="{BB962C8B-B14F-4D97-AF65-F5344CB8AC3E}">
        <p14:creationId xmlns:p14="http://schemas.microsoft.com/office/powerpoint/2010/main" val="530074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4175" y="690563"/>
            <a:ext cx="6134100" cy="34512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None/>
            </a:pPr>
            <a:endParaRPr sz="1200" b="0" i="0" u="none" strike="noStrike" cap="none" dirty="0">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4"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14</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2779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685800" y="4343399"/>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200" b="0" i="0" u="none" strike="noStrike" cap="none" dirty="0" smtClean="0">
                <a:solidFill>
                  <a:schemeClr val="dk1"/>
                </a:solidFill>
                <a:latin typeface="Calibri"/>
                <a:ea typeface="Calibri"/>
                <a:cs typeface="Calibri"/>
                <a:sym typeface="Calibri"/>
              </a:rPr>
              <a:t>Thank</a:t>
            </a:r>
            <a:r>
              <a:rPr lang="en" sz="1200" b="0" i="0" u="none" strike="noStrike" cap="none" baseline="0" dirty="0" smtClean="0">
                <a:solidFill>
                  <a:schemeClr val="dk1"/>
                </a:solidFill>
                <a:latin typeface="Calibri"/>
                <a:ea typeface="Calibri"/>
                <a:cs typeface="Calibri"/>
                <a:sym typeface="Calibri"/>
              </a:rPr>
              <a:t> you all so much for attending our Virtual Information Session. Now we will switch over to the Question &amp; Answer portion. Please type your questions in the chat box and we will try to answer as many as we can in the remaining time.</a:t>
            </a:r>
          </a:p>
          <a:p>
            <a:pPr marL="0" marR="0" lvl="0" indent="0" algn="l" rtl="0">
              <a:spcBef>
                <a:spcPts val="0"/>
              </a:spcBef>
              <a:buSzPct val="25000"/>
              <a:buNone/>
            </a:pPr>
            <a:endParaRPr lang="en"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smtClean="0">
                <a:solidFill>
                  <a:schemeClr val="dk1"/>
                </a:solidFill>
                <a:latin typeface="Calibri"/>
                <a:ea typeface="Calibri"/>
                <a:cs typeface="Calibri"/>
                <a:sym typeface="Calibri"/>
              </a:rPr>
              <a:t>*announce how much time we have left*</a:t>
            </a:r>
          </a:p>
          <a:p>
            <a:pPr marL="0" marR="0" lvl="0" indent="0" algn="l" rtl="0">
              <a:spcBef>
                <a:spcPts val="0"/>
              </a:spcBef>
              <a:buSzPct val="25000"/>
              <a:buNone/>
            </a:pPr>
            <a:endParaRPr lang="en" sz="1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smtClean="0">
                <a:solidFill>
                  <a:schemeClr val="dk1"/>
                </a:solidFill>
                <a:latin typeface="Calibri"/>
                <a:ea typeface="Calibri"/>
                <a:cs typeface="Calibri"/>
                <a:sym typeface="Calibri"/>
              </a:rPr>
              <a:t>If we don’t get to your question, I encourage you to please reach out to our DEVELOP email which is displayed on this slide. Amanda, I’ll turn it over to you to read our first questions…</a:t>
            </a:r>
            <a:endParaRPr lang="en" sz="1200" b="0" i="0" u="none" strike="noStrike" cap="none" dirty="0">
              <a:solidFill>
                <a:schemeClr val="dk1"/>
              </a:solidFill>
              <a:latin typeface="Calibri"/>
              <a:ea typeface="Calibri"/>
              <a:cs typeface="Calibri"/>
              <a:sym typeface="Calibri"/>
            </a:endParaRPr>
          </a:p>
        </p:txBody>
      </p:sp>
      <p:sp>
        <p:nvSpPr>
          <p:cNvPr id="622" name="Shape 622"/>
          <p:cNvSpPr txBox="1">
            <a:spLocks noGrp="1"/>
          </p:cNvSpPr>
          <p:nvPr>
            <p:ph type="sldNum" idx="12"/>
          </p:nvPr>
        </p:nvSpPr>
        <p:spPr>
          <a:xfrm>
            <a:off x="3884614"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990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25132" y="4608405"/>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hyperlink" Target="http://www.youtube.com/user/NASADEVELOP" TargetMode="External"/><Relationship Id="rId3" Type="http://schemas.openxmlformats.org/officeDocument/2006/relationships/hyperlink" Target="https://www.facebook.com/groups/387243741376125/" TargetMode="External"/><Relationship Id="rId7" Type="http://schemas.openxmlformats.org/officeDocument/2006/relationships/image" Target="../media/image62.png"/><Relationship Id="rId2" Type="http://schemas.openxmlformats.org/officeDocument/2006/relationships/hyperlink" Target="http://www.facebook.com/developnationalprogram" TargetMode="External"/><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hyperlink" Target="http://twitter.com/#!/nasa_develop" TargetMode="External"/><Relationship Id="rId9" Type="http://schemas.openxmlformats.org/officeDocument/2006/relationships/hyperlink" Target="https://www.instagram.com/nasadevelo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DEVELOP.Communications@gmail.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208" y="613595"/>
            <a:ext cx="11459585" cy="1229100"/>
          </a:xfrm>
        </p:spPr>
        <p:txBody>
          <a:bodyPr>
            <a:normAutofit fontScale="90000"/>
          </a:bodyPr>
          <a:lstStyle/>
          <a:p>
            <a:r>
              <a:rPr lang="en-US" dirty="0" smtClean="0"/>
              <a:t>DEVELOP National Program</a:t>
            </a:r>
            <a:endParaRPr lang="en-US" dirty="0"/>
          </a:p>
        </p:txBody>
      </p:sp>
      <p:sp>
        <p:nvSpPr>
          <p:cNvPr id="3" name="Subtitle 2"/>
          <p:cNvSpPr>
            <a:spLocks noGrp="1"/>
          </p:cNvSpPr>
          <p:nvPr>
            <p:ph type="subTitle" idx="1"/>
          </p:nvPr>
        </p:nvSpPr>
        <p:spPr>
          <a:xfrm>
            <a:off x="3265470" y="3434536"/>
            <a:ext cx="5661060" cy="1655762"/>
          </a:xfrm>
        </p:spPr>
        <p:txBody>
          <a:bodyPr>
            <a:normAutofit/>
          </a:bodyPr>
          <a:lstStyle/>
          <a:p>
            <a:r>
              <a:rPr lang="en-US" sz="2800" dirty="0" smtClean="0"/>
              <a:t>Virtual Information Session</a:t>
            </a:r>
          </a:p>
          <a:p>
            <a:r>
              <a:rPr lang="en-US" sz="2800" dirty="0" smtClean="0"/>
              <a:t>August 21, 2018</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What Makes a Successful DEVELOPer?</a:t>
            </a:r>
            <a:endParaRPr lang="en-US" sz="4000" b="1" dirty="0">
              <a:solidFill>
                <a:schemeClr val="tx1"/>
              </a:solidFill>
            </a:endParaRPr>
          </a:p>
        </p:txBody>
      </p:sp>
      <p:sp>
        <p:nvSpPr>
          <p:cNvPr id="3" name="Rectangle 2"/>
          <p:cNvSpPr/>
          <p:nvPr/>
        </p:nvSpPr>
        <p:spPr>
          <a:xfrm>
            <a:off x="2161051" y="5587616"/>
            <a:ext cx="7869898" cy="461665"/>
          </a:xfrm>
          <a:prstGeom prst="rect">
            <a:avLst/>
          </a:prstGeom>
        </p:spPr>
        <p:txBody>
          <a:bodyPr wrap="square">
            <a:spAutoFit/>
          </a:bodyPr>
          <a:lstStyle/>
          <a:p>
            <a:r>
              <a:rPr lang="en-US" sz="2400" dirty="0" err="1" smtClean="0">
                <a:latin typeface="Century Gothic" pitchFamily="34" charset="0"/>
              </a:rPr>
              <a:t>DEVELOPers</a:t>
            </a:r>
            <a:r>
              <a:rPr lang="en-US" sz="2400" dirty="0" smtClean="0">
                <a:latin typeface="Century Gothic" pitchFamily="34" charset="0"/>
              </a:rPr>
              <a:t> are </a:t>
            </a:r>
            <a:r>
              <a:rPr lang="en-US" sz="2400" i="1" dirty="0" smtClean="0">
                <a:latin typeface="Century Gothic" pitchFamily="34" charset="0"/>
              </a:rPr>
              <a:t>passionate about the environment!</a:t>
            </a:r>
            <a:endParaRPr lang="en-US" sz="2400" dirty="0">
              <a:latin typeface="Century Gothic"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330" r="5764"/>
          <a:stretch/>
        </p:blipFill>
        <p:spPr>
          <a:xfrm>
            <a:off x="781192" y="1633897"/>
            <a:ext cx="2641600" cy="1780757"/>
          </a:xfrm>
          <a:prstGeom prst="rect">
            <a:avLst/>
          </a:prstGeom>
        </p:spPr>
      </p:pic>
      <p:sp>
        <p:nvSpPr>
          <p:cNvPr id="8" name="Rounded Rectangle 7"/>
          <p:cNvSpPr/>
          <p:nvPr/>
        </p:nvSpPr>
        <p:spPr>
          <a:xfrm>
            <a:off x="6953434" y="1822529"/>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634751" y="1459458"/>
            <a:ext cx="2474259" cy="546847"/>
          </a:xfrm>
          <a:prstGeom prst="roundRect">
            <a:avLst/>
          </a:prstGeom>
          <a:solidFill>
            <a:srgbClr val="13416C"/>
          </a:solidFill>
          <a:ln>
            <a:solidFill>
              <a:srgbClr val="134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28096" y="1513046"/>
            <a:ext cx="2375647" cy="461665"/>
          </a:xfrm>
          <a:prstGeom prst="rect">
            <a:avLst/>
          </a:prstGeom>
          <a:noFill/>
        </p:spPr>
        <p:txBody>
          <a:bodyPr wrap="square" rtlCol="0">
            <a:spAutoFit/>
          </a:bodyPr>
          <a:lstStyle/>
          <a:p>
            <a:r>
              <a:rPr lang="en-US" sz="2400" b="1" dirty="0" smtClean="0">
                <a:solidFill>
                  <a:schemeClr val="bg1"/>
                </a:solidFill>
                <a:latin typeface="Century Gothic" pitchFamily="34" charset="0"/>
              </a:rPr>
              <a:t>CORE VALUES</a:t>
            </a:r>
            <a:endParaRPr lang="en-US" sz="2400" b="1" dirty="0">
              <a:solidFill>
                <a:schemeClr val="bg1"/>
              </a:solidFill>
              <a:latin typeface="Century Gothic" pitchFamily="34" charset="0"/>
            </a:endParaRPr>
          </a:p>
        </p:txBody>
      </p:sp>
      <p:sp>
        <p:nvSpPr>
          <p:cNvPr id="11" name="Rounded Rectangle 10"/>
          <p:cNvSpPr/>
          <p:nvPr/>
        </p:nvSpPr>
        <p:spPr>
          <a:xfrm>
            <a:off x="6957916" y="2688628"/>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962399" y="3541279"/>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966682" y="4434063"/>
            <a:ext cx="3774142" cy="694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518211" y="2037678"/>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COLLABORATION</a:t>
            </a:r>
            <a:endParaRPr lang="en-US" sz="2000" dirty="0">
              <a:solidFill>
                <a:schemeClr val="bg1"/>
              </a:solidFill>
              <a:latin typeface="Century Gothic" pitchFamily="34" charset="0"/>
            </a:endParaRPr>
          </a:p>
        </p:txBody>
      </p:sp>
      <p:sp>
        <p:nvSpPr>
          <p:cNvPr id="15" name="TextBox 14"/>
          <p:cNvSpPr txBox="1"/>
          <p:nvPr/>
        </p:nvSpPr>
        <p:spPr>
          <a:xfrm>
            <a:off x="7536140" y="2849988"/>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SERVICE</a:t>
            </a:r>
            <a:endParaRPr lang="en-US" sz="2000" dirty="0">
              <a:solidFill>
                <a:schemeClr val="bg1"/>
              </a:solidFill>
              <a:latin typeface="Century Gothic" pitchFamily="34" charset="0"/>
            </a:endParaRPr>
          </a:p>
        </p:txBody>
      </p:sp>
      <p:sp>
        <p:nvSpPr>
          <p:cNvPr id="16" name="TextBox 15"/>
          <p:cNvSpPr txBox="1"/>
          <p:nvPr/>
        </p:nvSpPr>
        <p:spPr>
          <a:xfrm>
            <a:off x="7513728" y="3702641"/>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PASSION</a:t>
            </a:r>
            <a:endParaRPr lang="en-US" sz="2000" dirty="0">
              <a:solidFill>
                <a:schemeClr val="bg1"/>
              </a:solidFill>
              <a:latin typeface="Century Gothic" pitchFamily="34" charset="0"/>
            </a:endParaRPr>
          </a:p>
        </p:txBody>
      </p:sp>
      <p:sp>
        <p:nvSpPr>
          <p:cNvPr id="17" name="TextBox 16"/>
          <p:cNvSpPr txBox="1"/>
          <p:nvPr/>
        </p:nvSpPr>
        <p:spPr>
          <a:xfrm>
            <a:off x="7531657" y="4581985"/>
            <a:ext cx="2779059" cy="400110"/>
          </a:xfrm>
          <a:prstGeom prst="rect">
            <a:avLst/>
          </a:prstGeom>
          <a:noFill/>
        </p:spPr>
        <p:txBody>
          <a:bodyPr wrap="square" rtlCol="0">
            <a:spAutoFit/>
          </a:bodyPr>
          <a:lstStyle/>
          <a:p>
            <a:pPr algn="ctr"/>
            <a:r>
              <a:rPr lang="en-US" sz="2000" dirty="0" smtClean="0">
                <a:solidFill>
                  <a:schemeClr val="bg1"/>
                </a:solidFill>
                <a:latin typeface="Century Gothic" pitchFamily="34" charset="0"/>
              </a:rPr>
              <a:t>DISCOVERY</a:t>
            </a:r>
            <a:endParaRPr lang="en-US" sz="2000" dirty="0">
              <a:solidFill>
                <a:schemeClr val="bg1"/>
              </a:solidFill>
              <a:latin typeface="Century Gothic" pitchFamily="34" charset="0"/>
            </a:endParaRPr>
          </a:p>
        </p:txBody>
      </p:sp>
      <p:pic>
        <p:nvPicPr>
          <p:cNvPr id="18" name="Shape 373" descr="Organization.png"/>
          <p:cNvPicPr preferRelativeResize="0"/>
          <p:nvPr/>
        </p:nvPicPr>
        <p:blipFill rotWithShape="1">
          <a:blip r:embed="rId4" cstate="print">
            <a:alphaModFix/>
          </a:blip>
          <a:srcRect/>
          <a:stretch/>
        </p:blipFill>
        <p:spPr>
          <a:xfrm>
            <a:off x="10536953" y="1768071"/>
            <a:ext cx="809635" cy="809635"/>
          </a:xfrm>
          <a:prstGeom prst="rect">
            <a:avLst/>
          </a:prstGeom>
          <a:noFill/>
          <a:ln>
            <a:noFill/>
          </a:ln>
        </p:spPr>
      </p:pic>
      <p:pic>
        <p:nvPicPr>
          <p:cNvPr id="19" name="Shape 374" descr="Rocket.png"/>
          <p:cNvPicPr preferRelativeResize="0"/>
          <p:nvPr/>
        </p:nvPicPr>
        <p:blipFill rotWithShape="1">
          <a:blip r:embed="rId5" cstate="print">
            <a:alphaModFix/>
          </a:blip>
          <a:srcRect/>
          <a:stretch/>
        </p:blipFill>
        <p:spPr>
          <a:xfrm>
            <a:off x="10534879" y="4388034"/>
            <a:ext cx="813782" cy="813782"/>
          </a:xfrm>
          <a:prstGeom prst="rect">
            <a:avLst/>
          </a:prstGeom>
          <a:noFill/>
          <a:ln>
            <a:noFill/>
          </a:ln>
        </p:spPr>
      </p:pic>
      <p:pic>
        <p:nvPicPr>
          <p:cNvPr id="21" name="Shape 376" descr="Earth.png"/>
          <p:cNvPicPr preferRelativeResize="0"/>
          <p:nvPr/>
        </p:nvPicPr>
        <p:blipFill rotWithShape="1">
          <a:blip r:embed="rId6" cstate="print">
            <a:alphaModFix/>
          </a:blip>
          <a:srcRect/>
          <a:stretch/>
        </p:blipFill>
        <p:spPr>
          <a:xfrm>
            <a:off x="10533958" y="3509546"/>
            <a:ext cx="815625" cy="815625"/>
          </a:xfrm>
          <a:prstGeom prst="rect">
            <a:avLst/>
          </a:prstGeom>
          <a:noFill/>
          <a:ln>
            <a:noFill/>
          </a:ln>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6629" t="480" r="8622" b="-480"/>
          <a:stretch/>
        </p:blipFill>
        <p:spPr>
          <a:xfrm>
            <a:off x="3469852" y="1633897"/>
            <a:ext cx="2702062" cy="1793837"/>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852" y="3487346"/>
            <a:ext cx="2702062" cy="1801375"/>
          </a:xfrm>
          <a:prstGeom prst="rect">
            <a:avLst/>
          </a:prstGeom>
        </p:spPr>
      </p:pic>
      <p:pic>
        <p:nvPicPr>
          <p:cNvPr id="24" name="Picture 23"/>
          <p:cNvPicPr>
            <a:picLocks noChangeAspect="1"/>
          </p:cNvPicPr>
          <p:nvPr/>
        </p:nvPicPr>
        <p:blipFill rotWithShape="1">
          <a:blip r:embed="rId9" cstate="print">
            <a:extLst>
              <a:ext uri="{28A0092B-C50C-407E-A947-70E740481C1C}">
                <a14:useLocalDpi xmlns:a14="http://schemas.microsoft.com/office/drawing/2010/main" val="0"/>
              </a:ext>
            </a:extLst>
          </a:blip>
          <a:srcRect l="16471" t="23094" r="17865" b="9948"/>
          <a:stretch/>
        </p:blipFill>
        <p:spPr>
          <a:xfrm>
            <a:off x="781142" y="3486123"/>
            <a:ext cx="2624666" cy="1786468"/>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39434" y="2640569"/>
            <a:ext cx="804672" cy="80467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526924"/>
            <a:ext cx="12192000" cy="331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2359573" y="697455"/>
            <a:ext cx="7472855" cy="614363"/>
          </a:xfrm>
        </p:spPr>
        <p:txBody>
          <a:bodyPr>
            <a:noAutofit/>
          </a:bodyPr>
          <a:lstStyle/>
          <a:p>
            <a:pPr algn="ctr"/>
            <a:r>
              <a:rPr lang="en-US" sz="4000" b="1" dirty="0" smtClean="0">
                <a:solidFill>
                  <a:schemeClr val="tx1"/>
                </a:solidFill>
              </a:rPr>
              <a:t>Deliverables</a:t>
            </a:r>
            <a:endParaRPr lang="en-US" sz="4000" b="1" dirty="0">
              <a:solidFill>
                <a:schemeClr val="tx1"/>
              </a:solidFill>
            </a:endParaRPr>
          </a:p>
        </p:txBody>
      </p:sp>
      <p:sp>
        <p:nvSpPr>
          <p:cNvPr id="3" name="Rectangle 2"/>
          <p:cNvSpPr/>
          <p:nvPr/>
        </p:nvSpPr>
        <p:spPr>
          <a:xfrm>
            <a:off x="914410" y="1463626"/>
            <a:ext cx="10077875" cy="769441"/>
          </a:xfrm>
          <a:prstGeom prst="rect">
            <a:avLst/>
          </a:prstGeom>
        </p:spPr>
        <p:txBody>
          <a:bodyPr wrap="square">
            <a:spAutoFit/>
          </a:bodyPr>
          <a:lstStyle/>
          <a:p>
            <a:r>
              <a:rPr lang="en-US" sz="2200" b="1" dirty="0" smtClean="0">
                <a:latin typeface="Century Gothic" pitchFamily="34" charset="0"/>
              </a:rPr>
              <a:t>Throughout the 10 weeks, teams complete a variety of deliverables to communicate their research! These include:</a:t>
            </a:r>
            <a:endParaRPr lang="en-US" sz="2200" dirty="0">
              <a:latin typeface="Century Gothic" pitchFamily="34" charset="0"/>
            </a:endParaRPr>
          </a:p>
        </p:txBody>
      </p:sp>
      <p:sp>
        <p:nvSpPr>
          <p:cNvPr id="4" name="Rectangle 3"/>
          <p:cNvSpPr/>
          <p:nvPr/>
        </p:nvSpPr>
        <p:spPr>
          <a:xfrm>
            <a:off x="961696" y="2586765"/>
            <a:ext cx="7567450" cy="3077766"/>
          </a:xfrm>
          <a:prstGeom prst="rect">
            <a:avLst/>
          </a:prstGeom>
        </p:spPr>
        <p:txBody>
          <a:bodyPr wrap="square">
            <a:spAutoFit/>
          </a:bodyPr>
          <a:lstStyle/>
          <a:p>
            <a:pPr fontAlgn="base">
              <a:spcAft>
                <a:spcPts val="800"/>
              </a:spcAft>
              <a:buFont typeface="Arial" pitchFamily="34" charset="0"/>
              <a:buChar char="•"/>
            </a:pPr>
            <a:r>
              <a:rPr lang="en-US" sz="2200" dirty="0" smtClean="0">
                <a:latin typeface="Century Gothic" pitchFamily="34" charset="0"/>
              </a:rPr>
              <a:t> Project Summary</a:t>
            </a:r>
          </a:p>
          <a:p>
            <a:pPr fontAlgn="base">
              <a:spcAft>
                <a:spcPts val="800"/>
              </a:spcAft>
              <a:buFont typeface="Arial" pitchFamily="34" charset="0"/>
              <a:buChar char="•"/>
            </a:pPr>
            <a:r>
              <a:rPr lang="en-US" sz="2200" dirty="0">
                <a:latin typeface="Century Gothic" pitchFamily="34" charset="0"/>
              </a:rPr>
              <a:t> </a:t>
            </a:r>
            <a:r>
              <a:rPr lang="en-US" sz="2200" dirty="0" smtClean="0">
                <a:latin typeface="Century Gothic" pitchFamily="34" charset="0"/>
              </a:rPr>
              <a:t>Technical Report</a:t>
            </a:r>
          </a:p>
          <a:p>
            <a:pPr fontAlgn="base">
              <a:spcAft>
                <a:spcPts val="800"/>
              </a:spcAft>
              <a:buFont typeface="Arial" pitchFamily="34" charset="0"/>
              <a:buChar char="•"/>
            </a:pPr>
            <a:r>
              <a:rPr lang="en-US" sz="2200" dirty="0">
                <a:latin typeface="Century Gothic" pitchFamily="34" charset="0"/>
              </a:rPr>
              <a:t> </a:t>
            </a:r>
            <a:r>
              <a:rPr lang="en-US" sz="2200" dirty="0" smtClean="0">
                <a:latin typeface="Century Gothic" pitchFamily="34" charset="0"/>
              </a:rPr>
              <a:t>Poster</a:t>
            </a:r>
          </a:p>
          <a:p>
            <a:pPr fontAlgn="base">
              <a:spcAft>
                <a:spcPts val="800"/>
              </a:spcAft>
              <a:buFont typeface="Arial" pitchFamily="34" charset="0"/>
              <a:buChar char="•"/>
            </a:pPr>
            <a:r>
              <a:rPr lang="en-US" sz="2200" dirty="0" smtClean="0">
                <a:latin typeface="Century Gothic" pitchFamily="34" charset="0"/>
              </a:rPr>
              <a:t> Presentation</a:t>
            </a:r>
          </a:p>
          <a:p>
            <a:pPr fontAlgn="base">
              <a:spcAft>
                <a:spcPts val="800"/>
              </a:spcAft>
              <a:buFont typeface="Arial" pitchFamily="34" charset="0"/>
              <a:buChar char="•"/>
            </a:pPr>
            <a:r>
              <a:rPr lang="en-US" sz="2200" dirty="0" smtClean="0">
                <a:latin typeface="Century Gothic" pitchFamily="34" charset="0"/>
              </a:rPr>
              <a:t> Video</a:t>
            </a:r>
          </a:p>
          <a:p>
            <a:pPr fontAlgn="base">
              <a:spcAft>
                <a:spcPts val="800"/>
              </a:spcAft>
              <a:buFont typeface="Arial" pitchFamily="34" charset="0"/>
              <a:buChar char="•"/>
            </a:pPr>
            <a:r>
              <a:rPr lang="en-US" sz="2200" dirty="0" smtClean="0">
                <a:latin typeface="Century Gothic" pitchFamily="34" charset="0"/>
              </a:rPr>
              <a:t> Project Imagery</a:t>
            </a:r>
          </a:p>
          <a:p>
            <a:pPr fontAlgn="base">
              <a:spcAft>
                <a:spcPts val="800"/>
              </a:spcAft>
              <a:buFont typeface="Arial" pitchFamily="34" charset="0"/>
              <a:buChar char="•"/>
            </a:pPr>
            <a:r>
              <a:rPr lang="en-US" sz="2200" dirty="0" smtClean="0">
                <a:latin typeface="Century Gothic" pitchFamily="34" charset="0"/>
              </a:rPr>
              <a:t> Project Page on DEVELOP’s internal Wiki</a:t>
            </a:r>
            <a:endParaRPr lang="en-US" sz="2200" dirty="0">
              <a:latin typeface="Century Gothic" pitchFamily="34" charset="0"/>
            </a:endParaRPr>
          </a:p>
        </p:txBody>
      </p:sp>
      <p:pic>
        <p:nvPicPr>
          <p:cNvPr id="2050" name="Picture 2" descr="http://www.devpedia.developexchange.com/dp/images/b/ba/WebsiteImage_Examples.png"/>
          <p:cNvPicPr>
            <a:picLocks noChangeAspect="1" noChangeArrowheads="1"/>
          </p:cNvPicPr>
          <p:nvPr/>
        </p:nvPicPr>
        <p:blipFill>
          <a:blip r:embed="rId2" cstate="print"/>
          <a:srcRect t="45107" b="38951"/>
          <a:stretch>
            <a:fillRect/>
          </a:stretch>
        </p:blipFill>
        <p:spPr bwMode="auto">
          <a:xfrm>
            <a:off x="-7" y="78824"/>
            <a:ext cx="12192000" cy="457197"/>
          </a:xfrm>
          <a:prstGeom prst="rect">
            <a:avLst/>
          </a:prstGeom>
          <a:noFill/>
        </p:spPr>
      </p:pic>
      <p:pic>
        <p:nvPicPr>
          <p:cNvPr id="6" name="Picture 2" descr="http://www.devpedia.developexchange.com/dp/images/b/ba/WebsiteImage_Examples.png"/>
          <p:cNvPicPr>
            <a:picLocks noChangeAspect="1" noChangeArrowheads="1"/>
          </p:cNvPicPr>
          <p:nvPr/>
        </p:nvPicPr>
        <p:blipFill>
          <a:blip r:embed="rId2" cstate="print"/>
          <a:srcRect t="75523" b="7436"/>
          <a:stretch>
            <a:fillRect/>
          </a:stretch>
        </p:blipFill>
        <p:spPr bwMode="auto">
          <a:xfrm>
            <a:off x="0" y="6306207"/>
            <a:ext cx="12192000" cy="488735"/>
          </a:xfrm>
          <a:prstGeom prst="rect">
            <a:avLst/>
          </a:prstGeom>
          <a:noFill/>
        </p:spPr>
      </p:pic>
      <p:pic>
        <p:nvPicPr>
          <p:cNvPr id="2054" name="Picture 6" descr="2016 DEVELOP Poster Ex2.png"/>
          <p:cNvPicPr>
            <a:picLocks noChangeAspect="1" noChangeArrowheads="1"/>
          </p:cNvPicPr>
          <p:nvPr/>
        </p:nvPicPr>
        <p:blipFill>
          <a:blip r:embed="rId3" cstate="print"/>
          <a:srcRect/>
          <a:stretch>
            <a:fillRect/>
          </a:stretch>
        </p:blipFill>
        <p:spPr bwMode="auto">
          <a:xfrm>
            <a:off x="8779314" y="2115095"/>
            <a:ext cx="2729514" cy="3637078"/>
          </a:xfrm>
          <a:prstGeom prst="rect">
            <a:avLst/>
          </a:prstGeom>
          <a:noFill/>
        </p:spPr>
      </p:pic>
      <p:sp>
        <p:nvSpPr>
          <p:cNvPr id="10" name="Rectangle 9"/>
          <p:cNvSpPr/>
          <p:nvPr/>
        </p:nvSpPr>
        <p:spPr>
          <a:xfrm>
            <a:off x="8765628" y="2096817"/>
            <a:ext cx="2774731" cy="3673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apture.PNG"/>
          <p:cNvPicPr>
            <a:picLocks noChangeAspect="1"/>
          </p:cNvPicPr>
          <p:nvPr/>
        </p:nvPicPr>
        <p:blipFill>
          <a:blip r:embed="rId4" cstate="print"/>
          <a:stretch>
            <a:fillRect/>
          </a:stretch>
        </p:blipFill>
        <p:spPr>
          <a:xfrm>
            <a:off x="4809228" y="2731780"/>
            <a:ext cx="3183890" cy="1785359"/>
          </a:xfrm>
          <a:prstGeom prst="rect">
            <a:avLst/>
          </a:prstGeom>
        </p:spPr>
      </p:pic>
      <p:sp>
        <p:nvSpPr>
          <p:cNvPr id="13" name="Rectangle 12"/>
          <p:cNvSpPr/>
          <p:nvPr/>
        </p:nvSpPr>
        <p:spPr>
          <a:xfrm>
            <a:off x="4808483" y="2727434"/>
            <a:ext cx="3184634" cy="17657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5400000">
            <a:off x="6211614" y="3436884"/>
            <a:ext cx="457200" cy="33107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085487" y="3326523"/>
            <a:ext cx="599090" cy="551793"/>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Participant Eligibility</a:t>
            </a:r>
            <a:endParaRPr lang="en-US" sz="4000" b="1" dirty="0">
              <a:solidFill>
                <a:schemeClr val="tx1"/>
              </a:solidFill>
            </a:endParaRPr>
          </a:p>
        </p:txBody>
      </p:sp>
      <p:sp>
        <p:nvSpPr>
          <p:cNvPr id="3" name="Rectangle 2"/>
          <p:cNvSpPr/>
          <p:nvPr/>
        </p:nvSpPr>
        <p:spPr>
          <a:xfrm>
            <a:off x="3534774" y="1257587"/>
            <a:ext cx="8338783" cy="4708981"/>
          </a:xfrm>
          <a:prstGeom prst="rect">
            <a:avLst/>
          </a:prstGeom>
        </p:spPr>
        <p:txBody>
          <a:bodyPr wrap="square">
            <a:spAutoFit/>
          </a:bodyPr>
          <a:lstStyle/>
          <a:p>
            <a:pPr fontAlgn="base">
              <a:spcAft>
                <a:spcPts val="1200"/>
              </a:spcAft>
              <a:buFont typeface="Arial" pitchFamily="34" charset="0"/>
              <a:buChar char="•"/>
            </a:pPr>
            <a:r>
              <a:rPr lang="en-US" sz="2000" dirty="0" smtClean="0">
                <a:latin typeface="Century Gothic" pitchFamily="34" charset="0"/>
              </a:rPr>
              <a:t> Age 18+ with a minimum 3.0 GPA</a:t>
            </a:r>
          </a:p>
          <a:p>
            <a:pPr fontAlgn="base">
              <a:spcAft>
                <a:spcPts val="1200"/>
              </a:spcAft>
              <a:buFont typeface="Arial" pitchFamily="34" charset="0"/>
              <a:buChar char="•"/>
            </a:pPr>
            <a:r>
              <a:rPr lang="en-US" sz="2000" dirty="0" smtClean="0">
                <a:latin typeface="Century Gothic" pitchFamily="34" charset="0"/>
              </a:rPr>
              <a:t> Current students, recent graduates, early career professionals, transitioning career professionals, US Military service members &amp; veterans</a:t>
            </a:r>
          </a:p>
          <a:p>
            <a:pPr fontAlgn="base">
              <a:spcAft>
                <a:spcPts val="1200"/>
              </a:spcAft>
              <a:buFont typeface="Arial" pitchFamily="34" charset="0"/>
              <a:buChar char="•"/>
            </a:pPr>
            <a:r>
              <a:rPr lang="en-US" sz="2000" dirty="0" smtClean="0">
                <a:latin typeface="Century Gothic" pitchFamily="34" charset="0"/>
              </a:rPr>
              <a:t> Interdisciplinary backgrounds (majority from STEM fields), no experience is required but a strong interest in GIS, remote sensing, and science is important</a:t>
            </a:r>
          </a:p>
          <a:p>
            <a:pPr fontAlgn="base">
              <a:spcAft>
                <a:spcPts val="1200"/>
              </a:spcAft>
              <a:buFont typeface="Arial" pitchFamily="34" charset="0"/>
              <a:buChar char="•"/>
            </a:pPr>
            <a:r>
              <a:rPr lang="en-US" sz="2000" dirty="0" smtClean="0">
                <a:latin typeface="Century Gothic" pitchFamily="34" charset="0"/>
              </a:rPr>
              <a:t> US Citizens &amp; Foreign Nationals*</a:t>
            </a:r>
          </a:p>
          <a:p>
            <a:r>
              <a:rPr lang="en-US" sz="1400" i="1" dirty="0" smtClean="0">
                <a:latin typeface="Century Gothic" pitchFamily="34" charset="0"/>
              </a:rPr>
              <a:t>* US citizenship required to apply to DEVELOP locations at NASA Centers. Foreign nationals must be currently enrolled or recently graduated an accredited U.S. school. Acceptances are conditional upon proof of a visa or approved CPT/OPT that will allow them to legally work within the U.S. </a:t>
            </a:r>
            <a:endParaRPr lang="en-US" sz="1400" dirty="0" smtClean="0">
              <a:latin typeface="Century Gothic" pitchFamily="34" charset="0"/>
            </a:endParaRPr>
          </a:p>
          <a:p>
            <a:r>
              <a:rPr lang="en-US" dirty="0" smtClean="0"/>
              <a:t/>
            </a:r>
            <a:br>
              <a:rPr lang="en-US" dirty="0" smtClean="0"/>
            </a:br>
            <a:endParaRPr lang="en-US" dirty="0"/>
          </a:p>
        </p:txBody>
      </p:sp>
      <p:sp>
        <p:nvSpPr>
          <p:cNvPr id="4" name="Rectangle 3"/>
          <p:cNvSpPr/>
          <p:nvPr/>
        </p:nvSpPr>
        <p:spPr>
          <a:xfrm>
            <a:off x="4631140" y="5164623"/>
            <a:ext cx="6096000" cy="1184940"/>
          </a:xfrm>
          <a:prstGeom prst="rect">
            <a:avLst/>
          </a:prstGeom>
        </p:spPr>
        <p:txBody>
          <a:bodyPr>
            <a:spAutoFit/>
          </a:bodyPr>
          <a:lstStyle/>
          <a:p>
            <a:pPr algn="ctr"/>
            <a:r>
              <a:rPr lang="en-US" sz="2400" b="1" dirty="0" smtClean="0">
                <a:solidFill>
                  <a:srgbClr val="002060"/>
                </a:solidFill>
                <a:latin typeface="Century Gothic" pitchFamily="34" charset="0"/>
              </a:rPr>
              <a:t>Three 10-week terms per year  </a:t>
            </a:r>
            <a:endParaRPr lang="en-US" sz="2400" dirty="0" smtClean="0">
              <a:solidFill>
                <a:srgbClr val="002060"/>
              </a:solidFill>
              <a:latin typeface="Century Gothic" pitchFamily="34" charset="0"/>
            </a:endParaRPr>
          </a:p>
          <a:p>
            <a:pPr algn="ctr">
              <a:spcAft>
                <a:spcPts val="600"/>
              </a:spcAft>
            </a:pPr>
            <a:r>
              <a:rPr lang="en-US" sz="2400" b="1" dirty="0" smtClean="0">
                <a:solidFill>
                  <a:srgbClr val="002060"/>
                </a:solidFill>
                <a:latin typeface="Century Gothic" pitchFamily="34" charset="0"/>
              </a:rPr>
              <a:t>Spring, Summer, and Fall</a:t>
            </a:r>
            <a:endParaRPr lang="en-US" sz="2400" dirty="0" smtClean="0">
              <a:solidFill>
                <a:srgbClr val="002060"/>
              </a:solidFill>
              <a:latin typeface="Century Gothic" pitchFamily="34" charset="0"/>
            </a:endParaRPr>
          </a:p>
          <a:p>
            <a:pPr algn="ctr"/>
            <a:r>
              <a:rPr lang="en-US" b="1" i="1" dirty="0" smtClean="0">
                <a:solidFill>
                  <a:srgbClr val="002060"/>
                </a:solidFill>
                <a:latin typeface="Century Gothic" pitchFamily="34" charset="0"/>
              </a:rPr>
              <a:t>Participants must reapply each term</a:t>
            </a:r>
            <a:endParaRPr lang="en-US" dirty="0">
              <a:solidFill>
                <a:srgbClr val="002060"/>
              </a:solidFill>
              <a:latin typeface="Century Gothic" pitchFamily="34" charset="0"/>
            </a:endParaRPr>
          </a:p>
        </p:txBody>
      </p:sp>
      <p:pic>
        <p:nvPicPr>
          <p:cNvPr id="7" name="Shape 426" descr="C:\Users\jfavors\Desktop\DEVELOP NPO Documents\Pictures\Pictures From LC\MCHD\MCHD Summer 2011.jpg"/>
          <p:cNvPicPr preferRelativeResize="0"/>
          <p:nvPr/>
        </p:nvPicPr>
        <p:blipFill rotWithShape="1">
          <a:blip r:embed="rId2" cstate="print">
            <a:alphaModFix/>
          </a:blip>
          <a:srcRect t="6082" r="1990" b="5218"/>
          <a:stretch/>
        </p:blipFill>
        <p:spPr>
          <a:xfrm>
            <a:off x="318096" y="4531056"/>
            <a:ext cx="3052902" cy="1624084"/>
          </a:xfrm>
          <a:prstGeom prst="rect">
            <a:avLst/>
          </a:prstGeom>
          <a:noFill/>
          <a:ln w="19050" cap="flat" cmpd="sng">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3528" b="13255"/>
          <a:stretch/>
        </p:blipFill>
        <p:spPr>
          <a:xfrm>
            <a:off x="318095" y="1255596"/>
            <a:ext cx="3041496" cy="158314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767" b="3495"/>
          <a:stretch/>
        </p:blipFill>
        <p:spPr>
          <a:xfrm>
            <a:off x="318095" y="2900150"/>
            <a:ext cx="3041496" cy="156949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Participant Opportunities</a:t>
            </a:r>
            <a:endParaRPr lang="en-US" sz="4000" b="1" dirty="0">
              <a:solidFill>
                <a:schemeClr val="tx1"/>
              </a:solidFill>
            </a:endParaRPr>
          </a:p>
        </p:txBody>
      </p:sp>
      <p:sp>
        <p:nvSpPr>
          <p:cNvPr id="3" name="TextBox 2"/>
          <p:cNvSpPr txBox="1"/>
          <p:nvPr/>
        </p:nvSpPr>
        <p:spPr>
          <a:xfrm>
            <a:off x="1987539" y="1200996"/>
            <a:ext cx="2647665" cy="461665"/>
          </a:xfrm>
          <a:prstGeom prst="rect">
            <a:avLst/>
          </a:prstGeom>
          <a:noFill/>
        </p:spPr>
        <p:txBody>
          <a:bodyPr wrap="square" rtlCol="0">
            <a:spAutoFit/>
          </a:bodyPr>
          <a:lstStyle/>
          <a:p>
            <a:pPr algn="ctr"/>
            <a:r>
              <a:rPr lang="en-US" sz="2400" dirty="0" smtClean="0">
                <a:latin typeface="Century Gothic" pitchFamily="34" charset="0"/>
              </a:rPr>
              <a:t>Common Majors</a:t>
            </a:r>
            <a:endParaRPr lang="en-US" sz="2400" dirty="0">
              <a:latin typeface="Century Gothic" pitchFamily="34" charset="0"/>
            </a:endParaRPr>
          </a:p>
        </p:txBody>
      </p:sp>
      <p:sp>
        <p:nvSpPr>
          <p:cNvPr id="4" name="Rectangle 3"/>
          <p:cNvSpPr/>
          <p:nvPr/>
        </p:nvSpPr>
        <p:spPr>
          <a:xfrm>
            <a:off x="779566" y="1780610"/>
            <a:ext cx="2861481" cy="2308324"/>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Geography</a:t>
            </a:r>
          </a:p>
          <a:p>
            <a:pPr fontAlgn="base">
              <a:buFont typeface="Arial" pitchFamily="34" charset="0"/>
              <a:buChar char="•"/>
            </a:pPr>
            <a:r>
              <a:rPr lang="en-US" dirty="0" smtClean="0">
                <a:latin typeface="Century Gothic" pitchFamily="34" charset="0"/>
              </a:rPr>
              <a:t> Environmental Science</a:t>
            </a:r>
          </a:p>
          <a:p>
            <a:pPr fontAlgn="base">
              <a:buFont typeface="Arial" pitchFamily="34" charset="0"/>
              <a:buChar char="•"/>
            </a:pPr>
            <a:r>
              <a:rPr lang="en-US" dirty="0" smtClean="0">
                <a:latin typeface="Century Gothic" pitchFamily="34" charset="0"/>
              </a:rPr>
              <a:t> Computer Science</a:t>
            </a:r>
          </a:p>
          <a:p>
            <a:pPr fontAlgn="base">
              <a:buFont typeface="Arial" pitchFamily="34" charset="0"/>
              <a:buChar char="•"/>
            </a:pPr>
            <a:r>
              <a:rPr lang="en-US" dirty="0" smtClean="0">
                <a:latin typeface="Century Gothic" pitchFamily="34" charset="0"/>
              </a:rPr>
              <a:t> Remote Sensing</a:t>
            </a:r>
          </a:p>
          <a:p>
            <a:pPr fontAlgn="base">
              <a:buFont typeface="Arial" pitchFamily="34" charset="0"/>
              <a:buChar char="•"/>
            </a:pPr>
            <a:r>
              <a:rPr lang="en-US" dirty="0" smtClean="0">
                <a:latin typeface="Century Gothic" pitchFamily="34" charset="0"/>
              </a:rPr>
              <a:t> GIS</a:t>
            </a:r>
          </a:p>
          <a:p>
            <a:pPr fontAlgn="base">
              <a:buFont typeface="Arial" pitchFamily="34" charset="0"/>
              <a:buChar char="•"/>
            </a:pPr>
            <a:r>
              <a:rPr lang="en-US" dirty="0" smtClean="0">
                <a:latin typeface="Century Gothic" pitchFamily="34" charset="0"/>
              </a:rPr>
              <a:t> Biology</a:t>
            </a:r>
          </a:p>
          <a:p>
            <a:pPr fontAlgn="base">
              <a:buFont typeface="Arial" pitchFamily="34" charset="0"/>
              <a:buChar char="•"/>
            </a:pPr>
            <a:r>
              <a:rPr lang="en-US" dirty="0" smtClean="0">
                <a:latin typeface="Century Gothic" pitchFamily="34" charset="0"/>
              </a:rPr>
              <a:t> Engineering</a:t>
            </a:r>
          </a:p>
          <a:p>
            <a:pPr fontAlgn="base">
              <a:buFont typeface="Arial" pitchFamily="34" charset="0"/>
              <a:buChar char="•"/>
            </a:pPr>
            <a:r>
              <a:rPr lang="en-US" dirty="0" smtClean="0">
                <a:latin typeface="Century Gothic" pitchFamily="34" charset="0"/>
              </a:rPr>
              <a:t> Chemistry</a:t>
            </a:r>
            <a:endParaRPr lang="en-US" dirty="0">
              <a:latin typeface="Century Gothic" pitchFamily="34" charset="0"/>
            </a:endParaRPr>
          </a:p>
        </p:txBody>
      </p:sp>
      <p:sp>
        <p:nvSpPr>
          <p:cNvPr id="5" name="Rectangle 4"/>
          <p:cNvSpPr/>
          <p:nvPr/>
        </p:nvSpPr>
        <p:spPr>
          <a:xfrm>
            <a:off x="3675167" y="1796531"/>
            <a:ext cx="2251234" cy="2308324"/>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Meteorology</a:t>
            </a:r>
          </a:p>
          <a:p>
            <a:pPr fontAlgn="base">
              <a:buFont typeface="Arial" pitchFamily="34" charset="0"/>
              <a:buChar char="•"/>
            </a:pPr>
            <a:r>
              <a:rPr lang="en-US" dirty="0" smtClean="0">
                <a:latin typeface="Century Gothic" pitchFamily="34" charset="0"/>
              </a:rPr>
              <a:t> Physics</a:t>
            </a:r>
          </a:p>
          <a:p>
            <a:pPr fontAlgn="base">
              <a:buFont typeface="Arial" pitchFamily="34" charset="0"/>
              <a:buChar char="•"/>
            </a:pPr>
            <a:r>
              <a:rPr lang="en-US" dirty="0" smtClean="0">
                <a:latin typeface="Century Gothic" pitchFamily="34" charset="0"/>
              </a:rPr>
              <a:t> Accounting</a:t>
            </a:r>
          </a:p>
          <a:p>
            <a:pPr fontAlgn="base">
              <a:buFont typeface="Arial" pitchFamily="34" charset="0"/>
              <a:buChar char="•"/>
            </a:pPr>
            <a:r>
              <a:rPr lang="en-US" dirty="0" smtClean="0">
                <a:latin typeface="Century Gothic" pitchFamily="34" charset="0"/>
              </a:rPr>
              <a:t> Economics</a:t>
            </a:r>
          </a:p>
          <a:p>
            <a:pPr fontAlgn="base">
              <a:buFont typeface="Arial" pitchFamily="34" charset="0"/>
              <a:buChar char="•"/>
            </a:pPr>
            <a:r>
              <a:rPr lang="en-US" dirty="0" smtClean="0">
                <a:latin typeface="Century Gothic" pitchFamily="34" charset="0"/>
              </a:rPr>
              <a:t> Mathematics</a:t>
            </a:r>
          </a:p>
          <a:p>
            <a:pPr fontAlgn="base">
              <a:buFont typeface="Arial" pitchFamily="34" charset="0"/>
              <a:buChar char="•"/>
            </a:pPr>
            <a:r>
              <a:rPr lang="en-US" dirty="0" smtClean="0">
                <a:latin typeface="Century Gothic" pitchFamily="34" charset="0"/>
              </a:rPr>
              <a:t> Public Policy</a:t>
            </a:r>
          </a:p>
          <a:p>
            <a:pPr fontAlgn="base">
              <a:buFont typeface="Arial" pitchFamily="34" charset="0"/>
              <a:buChar char="•"/>
            </a:pPr>
            <a:r>
              <a:rPr lang="en-US" dirty="0" smtClean="0">
                <a:latin typeface="Century Gothic" pitchFamily="34" charset="0"/>
              </a:rPr>
              <a:t> Communications</a:t>
            </a:r>
          </a:p>
          <a:p>
            <a:pPr fontAlgn="base"/>
            <a:r>
              <a:rPr lang="en-US" dirty="0" smtClean="0">
                <a:latin typeface="Century Gothic" pitchFamily="34" charset="0"/>
              </a:rPr>
              <a:t> </a:t>
            </a:r>
            <a:endParaRPr lang="en-US" dirty="0">
              <a:latin typeface="Century Gothic" pitchFamily="34" charset="0"/>
            </a:endParaRPr>
          </a:p>
        </p:txBody>
      </p:sp>
      <p:sp>
        <p:nvSpPr>
          <p:cNvPr id="6" name="TextBox 5"/>
          <p:cNvSpPr txBox="1"/>
          <p:nvPr/>
        </p:nvSpPr>
        <p:spPr>
          <a:xfrm>
            <a:off x="6920557" y="1203271"/>
            <a:ext cx="4001065" cy="830997"/>
          </a:xfrm>
          <a:prstGeom prst="rect">
            <a:avLst/>
          </a:prstGeom>
          <a:noFill/>
        </p:spPr>
        <p:txBody>
          <a:bodyPr wrap="square" rtlCol="0">
            <a:spAutoFit/>
          </a:bodyPr>
          <a:lstStyle/>
          <a:p>
            <a:pPr algn="ctr"/>
            <a:r>
              <a:rPr lang="en-US" sz="2400" dirty="0" smtClean="0">
                <a:latin typeface="Century Gothic" pitchFamily="34" charset="0"/>
              </a:rPr>
              <a:t>Common Software and Programming Languages</a:t>
            </a:r>
            <a:endParaRPr lang="en-US" sz="2400" dirty="0">
              <a:latin typeface="Century Gothic" pitchFamily="34" charset="0"/>
            </a:endParaRPr>
          </a:p>
        </p:txBody>
      </p:sp>
      <p:sp>
        <p:nvSpPr>
          <p:cNvPr id="7" name="Rectangle 6"/>
          <p:cNvSpPr/>
          <p:nvPr/>
        </p:nvSpPr>
        <p:spPr>
          <a:xfrm>
            <a:off x="6639645" y="2165021"/>
            <a:ext cx="2861481" cy="1200329"/>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ESRI </a:t>
            </a:r>
            <a:r>
              <a:rPr lang="en-US" dirty="0" err="1" smtClean="0">
                <a:latin typeface="Century Gothic" pitchFamily="34" charset="0"/>
              </a:rPr>
              <a:t>ArcGIS</a:t>
            </a:r>
            <a:endParaRPr lang="en-US" dirty="0" smtClean="0">
              <a:latin typeface="Century Gothic" pitchFamily="34" charset="0"/>
            </a:endParaRPr>
          </a:p>
          <a:p>
            <a:pPr fontAlgn="base">
              <a:buFont typeface="Arial" pitchFamily="34" charset="0"/>
              <a:buChar char="•"/>
            </a:pPr>
            <a:r>
              <a:rPr lang="en-US" dirty="0" smtClean="0">
                <a:latin typeface="Century Gothic" pitchFamily="34" charset="0"/>
              </a:rPr>
              <a:t> ERDAS IMAGINE</a:t>
            </a:r>
          </a:p>
          <a:p>
            <a:pPr fontAlgn="base">
              <a:buFont typeface="Arial" pitchFamily="34" charset="0"/>
              <a:buChar char="•"/>
            </a:pPr>
            <a:r>
              <a:rPr lang="en-US" dirty="0" smtClean="0">
                <a:latin typeface="Century Gothic" pitchFamily="34" charset="0"/>
              </a:rPr>
              <a:t> ENVI/ IDL</a:t>
            </a:r>
          </a:p>
          <a:p>
            <a:pPr fontAlgn="base">
              <a:buFont typeface="Arial" pitchFamily="34" charset="0"/>
              <a:buChar char="•"/>
            </a:pPr>
            <a:r>
              <a:rPr lang="en-US" dirty="0" smtClean="0">
                <a:latin typeface="Century Gothic" pitchFamily="34" charset="0"/>
              </a:rPr>
              <a:t> Python </a:t>
            </a:r>
          </a:p>
        </p:txBody>
      </p:sp>
      <p:sp>
        <p:nvSpPr>
          <p:cNvPr id="8" name="Rectangle 7"/>
          <p:cNvSpPr/>
          <p:nvPr/>
        </p:nvSpPr>
        <p:spPr>
          <a:xfrm>
            <a:off x="8866505" y="2167294"/>
            <a:ext cx="2861481" cy="1200329"/>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MATLAB</a:t>
            </a:r>
          </a:p>
          <a:p>
            <a:pPr fontAlgn="base">
              <a:buFont typeface="Arial" pitchFamily="34" charset="0"/>
              <a:buChar char="•"/>
            </a:pPr>
            <a:r>
              <a:rPr lang="en-US" dirty="0" smtClean="0">
                <a:latin typeface="Century Gothic" pitchFamily="34" charset="0"/>
              </a:rPr>
              <a:t> R</a:t>
            </a:r>
          </a:p>
          <a:p>
            <a:pPr fontAlgn="base">
              <a:buFont typeface="Arial" pitchFamily="34" charset="0"/>
              <a:buChar char="•"/>
            </a:pPr>
            <a:r>
              <a:rPr lang="en-US" dirty="0" smtClean="0">
                <a:latin typeface="Century Gothic" pitchFamily="34" charset="0"/>
              </a:rPr>
              <a:t> Microsoft Office Suite</a:t>
            </a:r>
          </a:p>
          <a:p>
            <a:pPr fontAlgn="base">
              <a:buFont typeface="Arial" pitchFamily="34" charset="0"/>
              <a:buChar char="•"/>
            </a:pPr>
            <a:r>
              <a:rPr lang="en-US" dirty="0" smtClean="0">
                <a:latin typeface="Century Gothic" pitchFamily="34" charset="0"/>
              </a:rPr>
              <a:t> Google Earth Engine</a:t>
            </a:r>
            <a:endParaRPr lang="en-US" dirty="0">
              <a:latin typeface="Century Gothic" pitchFamily="34" charset="0"/>
            </a:endParaRPr>
          </a:p>
        </p:txBody>
      </p:sp>
      <p:sp>
        <p:nvSpPr>
          <p:cNvPr id="11" name="TextBox 10"/>
          <p:cNvSpPr txBox="1"/>
          <p:nvPr/>
        </p:nvSpPr>
        <p:spPr>
          <a:xfrm>
            <a:off x="1134553" y="4528147"/>
            <a:ext cx="4353636" cy="1446550"/>
          </a:xfrm>
          <a:prstGeom prst="rect">
            <a:avLst/>
          </a:prstGeom>
          <a:noFill/>
        </p:spPr>
        <p:txBody>
          <a:bodyPr wrap="square" rtlCol="0">
            <a:spAutoFit/>
          </a:bodyPr>
          <a:lstStyle/>
          <a:p>
            <a:pPr algn="ctr"/>
            <a:r>
              <a:rPr lang="en-US" sz="2800" b="1" dirty="0" smtClean="0">
                <a:solidFill>
                  <a:srgbClr val="13416C"/>
                </a:solidFill>
                <a:latin typeface="Century Gothic" pitchFamily="34" charset="0"/>
              </a:rPr>
              <a:t>Fall Term 2018</a:t>
            </a:r>
          </a:p>
          <a:p>
            <a:pPr algn="ctr"/>
            <a:r>
              <a:rPr lang="en-US" sz="2000" dirty="0" smtClean="0">
                <a:solidFill>
                  <a:srgbClr val="13416C"/>
                </a:solidFill>
                <a:latin typeface="Century Gothic" pitchFamily="34" charset="0"/>
              </a:rPr>
              <a:t>September 16</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 November 22</a:t>
            </a:r>
            <a:r>
              <a:rPr lang="en-US" sz="2000" baseline="30000" dirty="0" smtClean="0">
                <a:solidFill>
                  <a:srgbClr val="13416C"/>
                </a:solidFill>
                <a:latin typeface="Century Gothic" pitchFamily="34" charset="0"/>
              </a:rPr>
              <a:t>nd</a:t>
            </a:r>
            <a:r>
              <a:rPr lang="en-US" sz="2000" dirty="0" smtClean="0">
                <a:solidFill>
                  <a:srgbClr val="13416C"/>
                </a:solidFill>
                <a:latin typeface="Century Gothic" pitchFamily="34" charset="0"/>
              </a:rPr>
              <a:t> </a:t>
            </a:r>
          </a:p>
          <a:p>
            <a:pPr algn="ctr"/>
            <a:r>
              <a:rPr lang="en-US" sz="2000" b="1" dirty="0" smtClean="0">
                <a:solidFill>
                  <a:srgbClr val="13416C"/>
                </a:solidFill>
                <a:latin typeface="Century Gothic" pitchFamily="34" charset="0"/>
              </a:rPr>
              <a:t>Apply Online:</a:t>
            </a:r>
          </a:p>
          <a:p>
            <a:pPr algn="ctr"/>
            <a:r>
              <a:rPr lang="en-US" sz="2000" dirty="0" smtClean="0">
                <a:solidFill>
                  <a:srgbClr val="13416C"/>
                </a:solidFill>
                <a:latin typeface="Century Gothic" pitchFamily="34" charset="0"/>
              </a:rPr>
              <a:t>May 20</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 June 28</a:t>
            </a:r>
            <a:r>
              <a:rPr lang="en-US" sz="2000" baseline="30000" dirty="0" smtClean="0">
                <a:solidFill>
                  <a:srgbClr val="13416C"/>
                </a:solidFill>
                <a:latin typeface="Century Gothic" pitchFamily="34" charset="0"/>
              </a:rPr>
              <a:t>th</a:t>
            </a:r>
            <a:r>
              <a:rPr lang="en-US" sz="2000" dirty="0" smtClean="0">
                <a:solidFill>
                  <a:srgbClr val="13416C"/>
                </a:solidFill>
                <a:latin typeface="Century Gothic" pitchFamily="34" charset="0"/>
              </a:rPr>
              <a:t>  </a:t>
            </a:r>
            <a:endParaRPr lang="en-US" sz="2000" dirty="0">
              <a:solidFill>
                <a:srgbClr val="13416C"/>
              </a:solidFill>
              <a:latin typeface="Century Gothic" pitchFamily="34" charset="0"/>
            </a:endParaRPr>
          </a:p>
        </p:txBody>
      </p:sp>
      <p:sp>
        <p:nvSpPr>
          <p:cNvPr id="12" name="Rectangle 11"/>
          <p:cNvSpPr/>
          <p:nvPr/>
        </p:nvSpPr>
        <p:spPr>
          <a:xfrm>
            <a:off x="943485" y="4459908"/>
            <a:ext cx="4735773" cy="156949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96A8"/>
              </a:solidFill>
            </a:endParaRPr>
          </a:p>
        </p:txBody>
      </p:sp>
      <p:sp>
        <p:nvSpPr>
          <p:cNvPr id="13" name="Rectangle 12"/>
          <p:cNvSpPr/>
          <p:nvPr/>
        </p:nvSpPr>
        <p:spPr>
          <a:xfrm>
            <a:off x="6553203" y="4462182"/>
            <a:ext cx="4735773" cy="156949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E96A8"/>
              </a:solidFill>
            </a:endParaRPr>
          </a:p>
        </p:txBody>
      </p:sp>
      <p:sp>
        <p:nvSpPr>
          <p:cNvPr id="14" name="Rectangle 13"/>
          <p:cNvSpPr/>
          <p:nvPr/>
        </p:nvSpPr>
        <p:spPr>
          <a:xfrm>
            <a:off x="6835254" y="4676284"/>
            <a:ext cx="4171670" cy="1015663"/>
          </a:xfrm>
          <a:prstGeom prst="rect">
            <a:avLst/>
          </a:prstGeom>
        </p:spPr>
        <p:txBody>
          <a:bodyPr wrap="square">
            <a:spAutoFit/>
          </a:bodyPr>
          <a:lstStyle/>
          <a:p>
            <a:pPr algn="ctr"/>
            <a:r>
              <a:rPr lang="en-US" sz="2000" dirty="0" smtClean="0">
                <a:solidFill>
                  <a:srgbClr val="002060"/>
                </a:solidFill>
                <a:latin typeface="Century Gothic" pitchFamily="34" charset="0"/>
              </a:rPr>
              <a:t>Paid positions offered! Pay level is determined by </a:t>
            </a:r>
            <a:r>
              <a:rPr lang="en-US" sz="2000" b="1" dirty="0" smtClean="0">
                <a:solidFill>
                  <a:srgbClr val="002060"/>
                </a:solidFill>
                <a:latin typeface="Century Gothic" pitchFamily="34" charset="0"/>
              </a:rPr>
              <a:t>education level </a:t>
            </a:r>
            <a:r>
              <a:rPr lang="en-US" sz="2000" dirty="0" smtClean="0">
                <a:solidFill>
                  <a:srgbClr val="002060"/>
                </a:solidFill>
                <a:latin typeface="Century Gothic" pitchFamily="34" charset="0"/>
              </a:rPr>
              <a:t>and </a:t>
            </a:r>
            <a:r>
              <a:rPr lang="en-US" sz="2000" b="1" dirty="0" smtClean="0">
                <a:solidFill>
                  <a:srgbClr val="002060"/>
                </a:solidFill>
                <a:latin typeface="Century Gothic" pitchFamily="34" charset="0"/>
              </a:rPr>
              <a:t>DEVELOP</a:t>
            </a:r>
            <a:r>
              <a:rPr lang="en-US" sz="2000" dirty="0" smtClean="0">
                <a:solidFill>
                  <a:srgbClr val="002060"/>
                </a:solidFill>
                <a:latin typeface="Century Gothic" pitchFamily="34" charset="0"/>
              </a:rPr>
              <a:t> </a:t>
            </a:r>
            <a:r>
              <a:rPr lang="en-US" sz="2000" b="1" dirty="0" smtClean="0">
                <a:solidFill>
                  <a:srgbClr val="002060"/>
                </a:solidFill>
                <a:latin typeface="Century Gothic" pitchFamily="34" charset="0"/>
              </a:rPr>
              <a:t>location</a:t>
            </a:r>
            <a:endParaRPr lang="en-US" sz="2000" b="1"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graphicFrame>
        <p:nvGraphicFramePr>
          <p:cNvPr id="50" name="Chart 49"/>
          <p:cNvGraphicFramePr/>
          <p:nvPr>
            <p:extLst>
              <p:ext uri="{D42A27DB-BD31-4B8C-83A1-F6EECF244321}">
                <p14:modId xmlns:p14="http://schemas.microsoft.com/office/powerpoint/2010/main" val="743954286"/>
              </p:ext>
            </p:extLst>
          </p:nvPr>
        </p:nvGraphicFramePr>
        <p:xfrm>
          <a:off x="806028" y="3523654"/>
          <a:ext cx="5110573" cy="28042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Chart 59"/>
          <p:cNvGraphicFramePr/>
          <p:nvPr>
            <p:extLst>
              <p:ext uri="{D42A27DB-BD31-4B8C-83A1-F6EECF244321}">
                <p14:modId xmlns:p14="http://schemas.microsoft.com/office/powerpoint/2010/main" val="3657905500"/>
              </p:ext>
            </p:extLst>
          </p:nvPr>
        </p:nvGraphicFramePr>
        <p:xfrm>
          <a:off x="-88988" y="352518"/>
          <a:ext cx="3879572" cy="5846618"/>
        </p:xfrm>
        <a:graphic>
          <a:graphicData uri="http://schemas.openxmlformats.org/drawingml/2006/chart">
            <c:chart xmlns:c="http://schemas.openxmlformats.org/drawingml/2006/chart" xmlns:r="http://schemas.openxmlformats.org/officeDocument/2006/relationships" r:id="rId4"/>
          </a:graphicData>
        </a:graphic>
      </p:graphicFrame>
      <p:sp>
        <p:nvSpPr>
          <p:cNvPr id="41" name="Title 4"/>
          <p:cNvSpPr txBox="1">
            <a:spLocks/>
          </p:cNvSpPr>
          <p:nvPr/>
        </p:nvSpPr>
        <p:spPr>
          <a:xfrm>
            <a:off x="1009003" y="151292"/>
            <a:ext cx="10233148"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b="1" dirty="0" smtClean="0"/>
              <a:t>2018 Summer Portfolio</a:t>
            </a:r>
            <a:endParaRPr lang="en-US" b="1" dirty="0"/>
          </a:p>
        </p:txBody>
      </p:sp>
      <p:pic>
        <p:nvPicPr>
          <p:cNvPr id="42" name="Picture 4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2072" y="1262435"/>
            <a:ext cx="3566160" cy="1783080"/>
          </a:xfrm>
          <a:prstGeom prst="rect">
            <a:avLst/>
          </a:prstGeom>
        </p:spPr>
      </p:pic>
      <p:pic>
        <p:nvPicPr>
          <p:cNvPr id="43" name="Picture 4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99549" y="1044583"/>
            <a:ext cx="4252647" cy="1737360"/>
          </a:xfrm>
          <a:prstGeom prst="rect">
            <a:avLst/>
          </a:prstGeom>
        </p:spPr>
      </p:pic>
      <p:sp>
        <p:nvSpPr>
          <p:cNvPr id="44" name="TextBox 43"/>
          <p:cNvSpPr txBox="1"/>
          <p:nvPr/>
        </p:nvSpPr>
        <p:spPr>
          <a:xfrm>
            <a:off x="1099130" y="1417657"/>
            <a:ext cx="2582759" cy="646331"/>
          </a:xfrm>
          <a:prstGeom prst="rect">
            <a:avLst/>
          </a:prstGeom>
          <a:noFill/>
        </p:spPr>
        <p:txBody>
          <a:bodyPr wrap="none" rtlCol="0">
            <a:spAutoFit/>
          </a:bodyPr>
          <a:lstStyle/>
          <a:p>
            <a:pPr algn="ctr"/>
            <a:r>
              <a:rPr lang="en-US" sz="3600" b="1" dirty="0" smtClean="0">
                <a:solidFill>
                  <a:srgbClr val="006A9D"/>
                </a:solidFill>
              </a:rPr>
              <a:t>28 </a:t>
            </a:r>
            <a:r>
              <a:rPr lang="en-US" sz="3600" b="1" dirty="0">
                <a:solidFill>
                  <a:srgbClr val="006A9D"/>
                </a:solidFill>
              </a:rPr>
              <a:t>Projects</a:t>
            </a:r>
          </a:p>
        </p:txBody>
      </p:sp>
      <p:sp>
        <p:nvSpPr>
          <p:cNvPr id="45" name="TextBox 44"/>
          <p:cNvSpPr txBox="1"/>
          <p:nvPr/>
        </p:nvSpPr>
        <p:spPr>
          <a:xfrm>
            <a:off x="7356285" y="158100"/>
            <a:ext cx="4712240" cy="892552"/>
          </a:xfrm>
          <a:prstGeom prst="rect">
            <a:avLst/>
          </a:prstGeom>
          <a:noFill/>
        </p:spPr>
        <p:txBody>
          <a:bodyPr wrap="square" rtlCol="0">
            <a:spAutoFit/>
          </a:bodyPr>
          <a:lstStyle/>
          <a:p>
            <a:pPr algn="ctr"/>
            <a:r>
              <a:rPr lang="en-US" sz="2600" b="1" dirty="0" smtClean="0">
                <a:solidFill>
                  <a:srgbClr val="006A9D"/>
                </a:solidFill>
              </a:rPr>
              <a:t>26 States, 2 US Territories &amp;</a:t>
            </a:r>
          </a:p>
          <a:p>
            <a:pPr algn="ctr"/>
            <a:r>
              <a:rPr lang="en-US" sz="2600" b="1" dirty="0" smtClean="0">
                <a:solidFill>
                  <a:srgbClr val="006A9D"/>
                </a:solidFill>
              </a:rPr>
              <a:t>8 Countries Impacted</a:t>
            </a:r>
            <a:endParaRPr lang="en-US" sz="2600" b="1" dirty="0">
              <a:solidFill>
                <a:srgbClr val="006A9D"/>
              </a:solidFill>
            </a:endParaRPr>
          </a:p>
        </p:txBody>
      </p:sp>
      <p:sp>
        <p:nvSpPr>
          <p:cNvPr id="46" name="TextBox 45"/>
          <p:cNvSpPr txBox="1"/>
          <p:nvPr/>
        </p:nvSpPr>
        <p:spPr>
          <a:xfrm>
            <a:off x="1419704" y="2122186"/>
            <a:ext cx="1941611" cy="584775"/>
          </a:xfrm>
          <a:prstGeom prst="rect">
            <a:avLst/>
          </a:prstGeom>
          <a:noFill/>
          <a:ln>
            <a:solidFill>
              <a:srgbClr val="1C468E"/>
            </a:solidFill>
          </a:ln>
        </p:spPr>
        <p:txBody>
          <a:bodyPr wrap="square" rtlCol="0">
            <a:spAutoFit/>
          </a:bodyPr>
          <a:lstStyle/>
          <a:p>
            <a:pPr algn="ctr"/>
            <a:r>
              <a:rPr lang="en-US" sz="1600" dirty="0" smtClean="0">
                <a:solidFill>
                  <a:schemeClr val="tx1">
                    <a:lumMod val="65000"/>
                    <a:lumOff val="35000"/>
                  </a:schemeClr>
                </a:solidFill>
              </a:rPr>
              <a:t>79% Domestic 21% </a:t>
            </a:r>
            <a:r>
              <a:rPr lang="en-US" sz="1600" dirty="0">
                <a:solidFill>
                  <a:schemeClr val="tx1">
                    <a:lumMod val="65000"/>
                    <a:lumOff val="35000"/>
                  </a:schemeClr>
                </a:solidFill>
              </a:rPr>
              <a:t>International</a:t>
            </a:r>
          </a:p>
        </p:txBody>
      </p:sp>
      <p:sp>
        <p:nvSpPr>
          <p:cNvPr id="47" name="TextBox 46"/>
          <p:cNvSpPr txBox="1"/>
          <p:nvPr/>
        </p:nvSpPr>
        <p:spPr>
          <a:xfrm rot="16200000">
            <a:off x="5116069" y="4130354"/>
            <a:ext cx="2828121" cy="400110"/>
          </a:xfrm>
          <a:prstGeom prst="rect">
            <a:avLst/>
          </a:prstGeom>
          <a:noFill/>
        </p:spPr>
        <p:txBody>
          <a:bodyPr wrap="square" rtlCol="0">
            <a:spAutoFit/>
          </a:bodyPr>
          <a:lstStyle/>
          <a:p>
            <a:r>
              <a:rPr lang="en-US" sz="2000" b="1" dirty="0">
                <a:solidFill>
                  <a:schemeClr val="tx1">
                    <a:lumMod val="65000"/>
                    <a:lumOff val="35000"/>
                  </a:schemeClr>
                </a:solidFill>
              </a:rPr>
              <a:t>Partner Total by Type</a:t>
            </a:r>
          </a:p>
        </p:txBody>
      </p:sp>
      <p:sp>
        <p:nvSpPr>
          <p:cNvPr id="48" name="TextBox 47"/>
          <p:cNvSpPr txBox="1"/>
          <p:nvPr/>
        </p:nvSpPr>
        <p:spPr>
          <a:xfrm>
            <a:off x="746507" y="3472977"/>
            <a:ext cx="4929344" cy="400110"/>
          </a:xfrm>
          <a:prstGeom prst="rect">
            <a:avLst/>
          </a:prstGeom>
          <a:noFill/>
        </p:spPr>
        <p:txBody>
          <a:bodyPr wrap="square" rtlCol="0">
            <a:spAutoFit/>
          </a:bodyPr>
          <a:lstStyle/>
          <a:p>
            <a:r>
              <a:rPr lang="en-US" sz="2000" b="1" dirty="0">
                <a:solidFill>
                  <a:schemeClr val="tx1">
                    <a:lumMod val="65000"/>
                    <a:lumOff val="35000"/>
                  </a:schemeClr>
                </a:solidFill>
              </a:rPr>
              <a:t>Application Areas Addressed</a:t>
            </a:r>
          </a:p>
        </p:txBody>
      </p:sp>
      <p:graphicFrame>
        <p:nvGraphicFramePr>
          <p:cNvPr id="49" name="Chart 48"/>
          <p:cNvGraphicFramePr/>
          <p:nvPr>
            <p:extLst>
              <p:ext uri="{D42A27DB-BD31-4B8C-83A1-F6EECF244321}">
                <p14:modId xmlns:p14="http://schemas.microsoft.com/office/powerpoint/2010/main" val="2563634326"/>
              </p:ext>
            </p:extLst>
          </p:nvPr>
        </p:nvGraphicFramePr>
        <p:xfrm>
          <a:off x="6811617" y="2916349"/>
          <a:ext cx="5064862" cy="3046621"/>
        </p:xfrm>
        <a:graphic>
          <a:graphicData uri="http://schemas.openxmlformats.org/drawingml/2006/chart">
            <c:chart xmlns:c="http://schemas.openxmlformats.org/drawingml/2006/chart" xmlns:r="http://schemas.openxmlformats.org/officeDocument/2006/relationships" r:id="rId7"/>
          </a:graphicData>
        </a:graphic>
      </p:graphicFrame>
      <p:sp>
        <p:nvSpPr>
          <p:cNvPr id="51" name="TextBox 50"/>
          <p:cNvSpPr txBox="1"/>
          <p:nvPr/>
        </p:nvSpPr>
        <p:spPr>
          <a:xfrm>
            <a:off x="9392752" y="3812884"/>
            <a:ext cx="2601995" cy="646331"/>
          </a:xfrm>
          <a:prstGeom prst="rect">
            <a:avLst/>
          </a:prstGeom>
          <a:noFill/>
        </p:spPr>
        <p:txBody>
          <a:bodyPr wrap="none" rtlCol="0">
            <a:spAutoFit/>
          </a:bodyPr>
          <a:lstStyle/>
          <a:p>
            <a:pPr algn="ctr"/>
            <a:r>
              <a:rPr lang="en-US" sz="3600" b="1" dirty="0" smtClean="0">
                <a:solidFill>
                  <a:srgbClr val="006A9D"/>
                </a:solidFill>
              </a:rPr>
              <a:t>63 Partners</a:t>
            </a:r>
            <a:endParaRPr lang="en-US" sz="3600" b="1" dirty="0">
              <a:solidFill>
                <a:srgbClr val="006A9D"/>
              </a:solidFill>
            </a:endParaRPr>
          </a:p>
        </p:txBody>
      </p:sp>
      <p:cxnSp>
        <p:nvCxnSpPr>
          <p:cNvPr id="53" name="Straight Connector 52"/>
          <p:cNvCxnSpPr/>
          <p:nvPr/>
        </p:nvCxnSpPr>
        <p:spPr>
          <a:xfrm flipH="1">
            <a:off x="6821303" y="1745631"/>
            <a:ext cx="2046472" cy="117071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855152" y="1372641"/>
            <a:ext cx="2540771" cy="12099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16200000">
            <a:off x="-256893" y="1065118"/>
            <a:ext cx="1554480" cy="274320"/>
          </a:xfrm>
          <a:prstGeom prst="rect">
            <a:avLst/>
          </a:prstGeom>
          <a:noFill/>
        </p:spPr>
        <p:txBody>
          <a:bodyPr wrap="square" rtlCol="0">
            <a:spAutoFit/>
          </a:bodyPr>
          <a:lstStyle/>
          <a:p>
            <a:pPr algn="ctr"/>
            <a:r>
              <a:rPr lang="en-US" sz="1200" b="1" dirty="0" smtClean="0">
                <a:solidFill>
                  <a:schemeClr val="bg1"/>
                </a:solidFill>
              </a:rPr>
              <a:t>2nd TERM (6)</a:t>
            </a:r>
            <a:endParaRPr lang="en-US" sz="1200" b="1" dirty="0">
              <a:solidFill>
                <a:schemeClr val="bg1"/>
              </a:solidFill>
            </a:endParaRPr>
          </a:p>
        </p:txBody>
      </p:sp>
      <p:sp>
        <p:nvSpPr>
          <p:cNvPr id="58" name="TextBox 57"/>
          <p:cNvSpPr txBox="1"/>
          <p:nvPr/>
        </p:nvSpPr>
        <p:spPr>
          <a:xfrm rot="16200000">
            <a:off x="-276380" y="3735927"/>
            <a:ext cx="1554480" cy="274320"/>
          </a:xfrm>
          <a:prstGeom prst="rect">
            <a:avLst/>
          </a:prstGeom>
          <a:noFill/>
        </p:spPr>
        <p:txBody>
          <a:bodyPr wrap="square" rtlCol="0">
            <a:spAutoFit/>
          </a:bodyPr>
          <a:lstStyle/>
          <a:p>
            <a:pPr algn="ctr"/>
            <a:r>
              <a:rPr lang="en-US" sz="1200" b="1" dirty="0" smtClean="0">
                <a:solidFill>
                  <a:schemeClr val="bg1"/>
                </a:solidFill>
              </a:rPr>
              <a:t>1</a:t>
            </a:r>
            <a:r>
              <a:rPr lang="en-US" sz="1200" b="1" baseline="30000" dirty="0" smtClean="0">
                <a:solidFill>
                  <a:schemeClr val="bg1"/>
                </a:solidFill>
              </a:rPr>
              <a:t>st</a:t>
            </a:r>
            <a:r>
              <a:rPr lang="en-US" sz="1200" b="1" dirty="0" smtClean="0">
                <a:solidFill>
                  <a:schemeClr val="bg1"/>
                </a:solidFill>
              </a:rPr>
              <a:t> TERM (22)</a:t>
            </a:r>
            <a:endParaRPr lang="en-US" sz="1200" b="1" dirty="0">
              <a:solidFill>
                <a:schemeClr val="bg1"/>
              </a:solidFill>
            </a:endParaRPr>
          </a:p>
        </p:txBody>
      </p:sp>
      <p:sp>
        <p:nvSpPr>
          <p:cNvPr id="59" name="TextBox 58"/>
          <p:cNvSpPr txBox="1"/>
          <p:nvPr/>
        </p:nvSpPr>
        <p:spPr>
          <a:xfrm>
            <a:off x="9466633" y="5960216"/>
            <a:ext cx="2834640" cy="274320"/>
          </a:xfrm>
          <a:prstGeom prst="rect">
            <a:avLst/>
          </a:prstGeom>
          <a:noFill/>
        </p:spPr>
        <p:txBody>
          <a:bodyPr wrap="square" rtlCol="0">
            <a:spAutoFit/>
          </a:bodyPr>
          <a:lstStyle/>
          <a:p>
            <a:r>
              <a:rPr lang="en-US" sz="1200" b="1" i="1" dirty="0" smtClean="0">
                <a:solidFill>
                  <a:schemeClr val="bg2">
                    <a:lumMod val="50000"/>
                  </a:schemeClr>
                </a:solidFill>
              </a:rPr>
              <a:t>*Impacts and partners are tentative</a:t>
            </a:r>
            <a:endParaRPr lang="en-US" sz="1200" b="1"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821"/>
          </a:xfrm>
        </p:spPr>
        <p:txBody>
          <a:bodyPr/>
          <a:lstStyle/>
          <a:p>
            <a:pPr algn="ctr"/>
            <a:r>
              <a:rPr lang="en-US" dirty="0" smtClean="0"/>
              <a:t>Find DEVELOP on Social Media!</a:t>
            </a:r>
            <a:endParaRPr lang="en-US" dirty="0"/>
          </a:p>
        </p:txBody>
      </p:sp>
      <p:sp>
        <p:nvSpPr>
          <p:cNvPr id="10" name="Content Placeholder 1"/>
          <p:cNvSpPr>
            <a:spLocks noGrp="1"/>
          </p:cNvSpPr>
          <p:nvPr>
            <p:ph idx="1"/>
          </p:nvPr>
        </p:nvSpPr>
        <p:spPr>
          <a:xfrm>
            <a:off x="2293285" y="1760338"/>
            <a:ext cx="3539699" cy="4170474"/>
          </a:xfrm>
        </p:spPr>
        <p:txBody>
          <a:bodyPr>
            <a:noAutofit/>
          </a:bodyPr>
          <a:lstStyle/>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DEVELOP </a:t>
            </a:r>
            <a:r>
              <a:rPr lang="en-US" sz="1700" b="1" dirty="0">
                <a:solidFill>
                  <a:schemeClr val="bg2">
                    <a:lumMod val="50000"/>
                  </a:schemeClr>
                </a:solidFill>
                <a:latin typeface="Century Gothic" charset="0"/>
                <a:ea typeface="Century Gothic" charset="0"/>
                <a:cs typeface="Century Gothic" charset="0"/>
              </a:rPr>
              <a:t>National Program:</a:t>
            </a:r>
            <a:r>
              <a:rPr lang="en-US" sz="1700" dirty="0">
                <a:solidFill>
                  <a:schemeClr val="bg2">
                    <a:lumMod val="50000"/>
                  </a:schemeClr>
                </a:solidFill>
                <a:latin typeface="Century Gothic" charset="0"/>
                <a:ea typeface="Century Gothic" charset="0"/>
                <a:cs typeface="Century Gothic" charset="0"/>
              </a:rPr>
              <a:t> features projects, </a:t>
            </a:r>
            <a:r>
              <a:rPr lang="en-US" sz="1700" dirty="0" smtClean="0">
                <a:solidFill>
                  <a:schemeClr val="bg2">
                    <a:lumMod val="50000"/>
                  </a:schemeClr>
                </a:solidFill>
                <a:latin typeface="Century Gothic" charset="0"/>
                <a:ea typeface="Century Gothic" charset="0"/>
                <a:cs typeface="Century Gothic" charset="0"/>
              </a:rPr>
              <a:t>node highlights &amp; accomplishments</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VPS announcements </a:t>
            </a:r>
            <a:r>
              <a:rPr lang="en-US" sz="1100" dirty="0" smtClean="0">
                <a:solidFill>
                  <a:schemeClr val="bg2">
                    <a:lumMod val="50000"/>
                  </a:schemeClr>
                </a:solidFill>
                <a:latin typeface="Century Gothic" charset="0"/>
                <a:ea typeface="Century Gothic" charset="0"/>
                <a:cs typeface="Century Gothic" charset="0"/>
                <a:hlinkClick r:id="rId2"/>
              </a:rPr>
              <a:t>www.facebook.com/developnationalprogram</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Once </a:t>
            </a:r>
            <a:r>
              <a:rPr lang="en-US" sz="1700" b="1" dirty="0">
                <a:solidFill>
                  <a:schemeClr val="bg2">
                    <a:lumMod val="50000"/>
                  </a:schemeClr>
                </a:solidFill>
                <a:latin typeface="Century Gothic" charset="0"/>
                <a:ea typeface="Century Gothic" charset="0"/>
                <a:cs typeface="Century Gothic" charset="0"/>
              </a:rPr>
              <a:t>a </a:t>
            </a:r>
            <a:r>
              <a:rPr lang="en-US" sz="1700" b="1" dirty="0" err="1">
                <a:solidFill>
                  <a:schemeClr val="bg2">
                    <a:lumMod val="50000"/>
                  </a:schemeClr>
                </a:solidFill>
                <a:latin typeface="Century Gothic" charset="0"/>
                <a:ea typeface="Century Gothic" charset="0"/>
                <a:cs typeface="Century Gothic" charset="0"/>
              </a:rPr>
              <a:t>DEVELOPer</a:t>
            </a:r>
            <a:r>
              <a:rPr lang="en-US" sz="1700" b="1" dirty="0">
                <a:solidFill>
                  <a:schemeClr val="bg2">
                    <a:lumMod val="50000"/>
                  </a:schemeClr>
                </a:solidFill>
                <a:latin typeface="Century Gothic" charset="0"/>
                <a:ea typeface="Century Gothic" charset="0"/>
                <a:cs typeface="Century Gothic" charset="0"/>
              </a:rPr>
              <a:t>, Always a </a:t>
            </a:r>
            <a:r>
              <a:rPr lang="en-US" sz="1700" b="1" dirty="0" err="1">
                <a:solidFill>
                  <a:schemeClr val="bg2">
                    <a:lumMod val="50000"/>
                  </a:schemeClr>
                </a:solidFill>
                <a:latin typeface="Century Gothic" charset="0"/>
                <a:ea typeface="Century Gothic" charset="0"/>
                <a:cs typeface="Century Gothic" charset="0"/>
              </a:rPr>
              <a:t>DEVELOPer</a:t>
            </a:r>
            <a:r>
              <a:rPr lang="en-US" sz="1700" b="1" dirty="0">
                <a:solidFill>
                  <a:schemeClr val="bg2">
                    <a:lumMod val="50000"/>
                  </a:schemeClr>
                </a:solidFill>
                <a:latin typeface="Century Gothic" charset="0"/>
                <a:ea typeface="Century Gothic" charset="0"/>
                <a:cs typeface="Century Gothic" charset="0"/>
              </a:rPr>
              <a:t>:</a:t>
            </a:r>
            <a:r>
              <a:rPr lang="en-US" sz="1700" dirty="0">
                <a:solidFill>
                  <a:schemeClr val="bg2">
                    <a:lumMod val="50000"/>
                  </a:schemeClr>
                </a:solidFill>
                <a:latin typeface="Century Gothic" charset="0"/>
                <a:ea typeface="Century Gothic" charset="0"/>
                <a:cs typeface="Century Gothic" charset="0"/>
              </a:rPr>
              <a:t> job </a:t>
            </a:r>
            <a:r>
              <a:rPr lang="en-US" sz="1700" dirty="0" smtClean="0">
                <a:solidFill>
                  <a:schemeClr val="bg2">
                    <a:lumMod val="50000"/>
                  </a:schemeClr>
                </a:solidFill>
                <a:latin typeface="Century Gothic" charset="0"/>
                <a:ea typeface="Century Gothic" charset="0"/>
                <a:cs typeface="Century Gothic" charset="0"/>
              </a:rPr>
              <a:t>posts</a:t>
            </a:r>
          </a:p>
          <a:p>
            <a:pPr marL="0" indent="0">
              <a:spcBef>
                <a:spcPts val="0"/>
              </a:spcBef>
              <a:buNone/>
            </a:pPr>
            <a:r>
              <a:rPr lang="en-US" sz="1100" dirty="0">
                <a:solidFill>
                  <a:schemeClr val="bg2">
                    <a:lumMod val="50000"/>
                  </a:schemeClr>
                </a:solidFill>
                <a:latin typeface="Century Gothic" charset="0"/>
                <a:ea typeface="Century Gothic" charset="0"/>
                <a:cs typeface="Century Gothic" charset="0"/>
                <a:hlinkClick r:id="rId3"/>
              </a:rPr>
              <a:t>https://www.facebook.com/groups/387243741376125</a:t>
            </a:r>
            <a:r>
              <a:rPr lang="en-US" sz="1100" dirty="0" smtClean="0">
                <a:solidFill>
                  <a:schemeClr val="bg2">
                    <a:lumMod val="50000"/>
                  </a:schemeClr>
                </a:solidFill>
                <a:latin typeface="Century Gothic" charset="0"/>
                <a:ea typeface="Century Gothic" charset="0"/>
                <a:cs typeface="Century Gothic" charset="0"/>
                <a:hlinkClick r:id="rId3"/>
              </a:rPr>
              <a:t>/</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bg2">
                  <a:lumMod val="50000"/>
                </a:schemeClr>
              </a:solidFill>
              <a:latin typeface="Century Gothic" charset="0"/>
              <a:ea typeface="Century Gothic" charset="0"/>
              <a:cs typeface="Century Gothic" charset="0"/>
              <a:hlinkClick r:id="rId4"/>
            </a:endParaRPr>
          </a:p>
          <a:p>
            <a:pPr marL="0" indent="0">
              <a:spcBef>
                <a:spcPts val="0"/>
              </a:spcBef>
              <a:buNone/>
            </a:pPr>
            <a:r>
              <a:rPr lang="en-US" sz="1700" dirty="0" smtClean="0">
                <a:solidFill>
                  <a:schemeClr val="bg2">
                    <a:lumMod val="50000"/>
                  </a:schemeClr>
                </a:solidFill>
                <a:latin typeface="Century Gothic" charset="0"/>
                <a:ea typeface="Century Gothic" charset="0"/>
                <a:cs typeface="Century Gothic" charset="0"/>
              </a:rPr>
              <a:t>Articles </a:t>
            </a:r>
            <a:r>
              <a:rPr lang="en-US" sz="1700" dirty="0">
                <a:solidFill>
                  <a:schemeClr val="bg2">
                    <a:lumMod val="50000"/>
                  </a:schemeClr>
                </a:solidFill>
                <a:latin typeface="Century Gothic" charset="0"/>
                <a:ea typeface="Century Gothic" charset="0"/>
                <a:cs typeface="Century Gothic" charset="0"/>
              </a:rPr>
              <a:t>&amp; Important </a:t>
            </a:r>
            <a:r>
              <a:rPr lang="en-US" sz="1700" dirty="0" smtClean="0">
                <a:solidFill>
                  <a:schemeClr val="bg2">
                    <a:lumMod val="50000"/>
                  </a:schemeClr>
                </a:solidFill>
                <a:latin typeface="Century Gothic" charset="0"/>
                <a:ea typeface="Century Gothic" charset="0"/>
                <a:cs typeface="Century Gothic" charset="0"/>
              </a:rPr>
              <a:t>Events: Tweet </a:t>
            </a:r>
            <a:r>
              <a:rPr lang="en-US" sz="1700" b="1" dirty="0">
                <a:solidFill>
                  <a:schemeClr val="bg2">
                    <a:lumMod val="50000"/>
                  </a:schemeClr>
                </a:solidFill>
                <a:latin typeface="Century Gothic" charset="0"/>
                <a:ea typeface="Century Gothic" charset="0"/>
                <a:cs typeface="Century Gothic" charset="0"/>
              </a:rPr>
              <a:t>@NASA_DEVELOP</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or </a:t>
            </a:r>
            <a:r>
              <a:rPr lang="en-US" sz="1700" b="1" dirty="0" smtClean="0">
                <a:solidFill>
                  <a:schemeClr val="bg2">
                    <a:lumMod val="50000"/>
                  </a:schemeClr>
                </a:solidFill>
                <a:latin typeface="Century Gothic" charset="0"/>
                <a:ea typeface="Century Gothic" charset="0"/>
                <a:cs typeface="Century Gothic" charset="0"/>
              </a:rPr>
              <a:t>#NASADEVELOP</a:t>
            </a:r>
            <a:endParaRPr lang="en-US" sz="1100" b="1"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100" dirty="0" smtClean="0">
                <a:solidFill>
                  <a:schemeClr val="bg2">
                    <a:lumMod val="50000"/>
                  </a:schemeClr>
                </a:solidFill>
                <a:latin typeface="Century Gothic" charset="0"/>
                <a:ea typeface="Century Gothic" charset="0"/>
                <a:cs typeface="Century Gothic" charset="0"/>
                <a:hlinkClick r:id="rId4"/>
              </a:rPr>
              <a:t>http</a:t>
            </a:r>
            <a:r>
              <a:rPr lang="en-US" sz="1100" dirty="0">
                <a:solidFill>
                  <a:schemeClr val="bg2">
                    <a:lumMod val="50000"/>
                  </a:schemeClr>
                </a:solidFill>
                <a:latin typeface="Century Gothic" charset="0"/>
                <a:ea typeface="Century Gothic" charset="0"/>
                <a:cs typeface="Century Gothic" charset="0"/>
                <a:hlinkClick r:id="rId4"/>
              </a:rPr>
              <a:t>://twitter.com/#!/</a:t>
            </a:r>
            <a:r>
              <a:rPr lang="en-US" sz="1100" dirty="0" smtClean="0">
                <a:solidFill>
                  <a:schemeClr val="bg2">
                    <a:lumMod val="50000"/>
                  </a:schemeClr>
                </a:solidFill>
                <a:latin typeface="Century Gothic" charset="0"/>
                <a:ea typeface="Century Gothic" charset="0"/>
                <a:cs typeface="Century Gothic" charset="0"/>
                <a:hlinkClick r:id="rId4"/>
              </a:rPr>
              <a:t>nasa_develop</a:t>
            </a:r>
            <a:endParaRPr lang="en-US" sz="1100" dirty="0">
              <a:solidFill>
                <a:schemeClr val="bg2">
                  <a:lumMod val="50000"/>
                </a:schemeClr>
              </a:solidFill>
              <a:latin typeface="Century Gothic" charset="0"/>
              <a:ea typeface="Century Gothic" charset="0"/>
              <a:cs typeface="Century Gothic"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541" y="4195368"/>
            <a:ext cx="719744" cy="71974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2714" y="2150934"/>
            <a:ext cx="644672" cy="64194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9585" y="1643152"/>
            <a:ext cx="887657" cy="887657"/>
          </a:xfrm>
          <a:prstGeom prst="rect">
            <a:avLst/>
          </a:prstGeom>
        </p:spPr>
      </p:pic>
      <p:sp>
        <p:nvSpPr>
          <p:cNvPr id="17" name="Content Placeholder 1"/>
          <p:cNvSpPr txBox="1">
            <a:spLocks/>
          </p:cNvSpPr>
          <p:nvPr/>
        </p:nvSpPr>
        <p:spPr>
          <a:xfrm>
            <a:off x="7100888" y="2177102"/>
            <a:ext cx="3730752" cy="4170474"/>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None/>
            </a:pPr>
            <a:r>
              <a:rPr lang="en-US" sz="1700" b="1" dirty="0" smtClean="0">
                <a:solidFill>
                  <a:schemeClr val="bg2">
                    <a:lumMod val="50000"/>
                  </a:schemeClr>
                </a:solidFill>
                <a:latin typeface="Century Gothic" charset="0"/>
                <a:ea typeface="Century Gothic" charset="0"/>
                <a:cs typeface="Century Gothic" charset="0"/>
              </a:rPr>
              <a:t>NASA DEVELOP National Program:</a:t>
            </a:r>
            <a:endParaRPr lang="en-US" sz="1700"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dirty="0" smtClean="0">
                <a:solidFill>
                  <a:schemeClr val="bg2">
                    <a:lumMod val="50000"/>
                  </a:schemeClr>
                </a:solidFill>
                <a:latin typeface="Century Gothic" charset="0"/>
                <a:ea typeface="Century Gothic" charset="0"/>
                <a:cs typeface="Century Gothic" charset="0"/>
              </a:rPr>
              <a:t>VPS and promotional videos</a:t>
            </a:r>
            <a:r>
              <a:rPr lang="en-US" sz="1700" b="1" dirty="0" smtClean="0">
                <a:solidFill>
                  <a:schemeClr val="bg2">
                    <a:lumMod val="50000"/>
                  </a:schemeClr>
                </a:solidFill>
                <a:latin typeface="Century Gothic" charset="0"/>
                <a:ea typeface="Century Gothic" charset="0"/>
                <a:cs typeface="Century Gothic" charset="0"/>
              </a:rPr>
              <a:t> </a:t>
            </a:r>
            <a:r>
              <a:rPr lang="en-US" sz="1100" dirty="0" smtClean="0">
                <a:solidFill>
                  <a:schemeClr val="bg2">
                    <a:lumMod val="50000"/>
                  </a:schemeClr>
                </a:solidFill>
                <a:latin typeface="Century Gothic" charset="0"/>
                <a:ea typeface="Century Gothic" charset="0"/>
                <a:cs typeface="Century Gothic" charset="0"/>
                <a:hlinkClick r:id="rId8"/>
              </a:rPr>
              <a:t>www.youtube.com/user/NASADEVELOP</a:t>
            </a: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1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b="1" dirty="0" smtClean="0">
              <a:solidFill>
                <a:schemeClr val="bg2">
                  <a:lumMod val="50000"/>
                </a:schemeClr>
              </a:solidFill>
              <a:latin typeface="Century Gothic" charset="0"/>
              <a:ea typeface="Century Gothic" charset="0"/>
              <a:cs typeface="Century Gothic" charset="0"/>
            </a:endParaRPr>
          </a:p>
          <a:p>
            <a:pPr marL="0" indent="0">
              <a:spcBef>
                <a:spcPts val="0"/>
              </a:spcBef>
              <a:buNone/>
            </a:pPr>
            <a:r>
              <a:rPr lang="en-US" sz="1700" b="1" dirty="0">
                <a:solidFill>
                  <a:schemeClr val="bg2">
                    <a:lumMod val="50000"/>
                  </a:schemeClr>
                </a:solidFill>
                <a:latin typeface="Century Gothic" charset="0"/>
                <a:ea typeface="Century Gothic" charset="0"/>
                <a:cs typeface="Century Gothic" charset="0"/>
              </a:rPr>
              <a:t>NASA DEVELOP National </a:t>
            </a:r>
            <a:r>
              <a:rPr lang="en-US" sz="1700" b="1" dirty="0" smtClean="0">
                <a:solidFill>
                  <a:schemeClr val="bg2">
                    <a:lumMod val="50000"/>
                  </a:schemeClr>
                </a:solidFill>
                <a:latin typeface="Century Gothic" charset="0"/>
                <a:ea typeface="Century Gothic" charset="0"/>
                <a:cs typeface="Century Gothic" charset="0"/>
              </a:rPr>
              <a:t>Program:</a:t>
            </a:r>
            <a:r>
              <a:rPr lang="en-US" sz="1700" dirty="0" smtClean="0">
                <a:solidFill>
                  <a:schemeClr val="bg2">
                    <a:lumMod val="50000"/>
                  </a:schemeClr>
                </a:solidFill>
                <a:latin typeface="Century Gothic" charset="0"/>
                <a:ea typeface="Century Gothic" charset="0"/>
                <a:cs typeface="Century Gothic" charset="0"/>
              </a:rPr>
              <a:t> features projects</a:t>
            </a:r>
            <a:r>
              <a:rPr lang="en-US" sz="1700" dirty="0">
                <a:solidFill>
                  <a:schemeClr val="bg2">
                    <a:lumMod val="50000"/>
                  </a:schemeClr>
                </a:solidFill>
                <a:latin typeface="Century Gothic" charset="0"/>
                <a:ea typeface="Century Gothic" charset="0"/>
                <a:cs typeface="Century Gothic" charset="0"/>
              </a:rPr>
              <a:t>, </a:t>
            </a:r>
            <a:r>
              <a:rPr lang="en-US" sz="1700" dirty="0" smtClean="0">
                <a:solidFill>
                  <a:schemeClr val="bg2">
                    <a:lumMod val="50000"/>
                  </a:schemeClr>
                </a:solidFill>
                <a:latin typeface="Century Gothic" charset="0"/>
                <a:ea typeface="Century Gothic" charset="0"/>
                <a:cs typeface="Century Gothic" charset="0"/>
              </a:rPr>
              <a:t>node highlights &amp; accomplishments, </a:t>
            </a:r>
            <a:r>
              <a:rPr lang="en-US" sz="1700" dirty="0">
                <a:solidFill>
                  <a:schemeClr val="bg2">
                    <a:lumMod val="50000"/>
                  </a:schemeClr>
                </a:solidFill>
                <a:latin typeface="Century Gothic" charset="0"/>
                <a:ea typeface="Century Gothic" charset="0"/>
                <a:cs typeface="Century Gothic" charset="0"/>
              </a:rPr>
              <a:t>and VPS </a:t>
            </a:r>
            <a:r>
              <a:rPr lang="en-US" sz="1700" dirty="0" smtClean="0">
                <a:solidFill>
                  <a:schemeClr val="bg2">
                    <a:lumMod val="50000"/>
                  </a:schemeClr>
                </a:solidFill>
                <a:latin typeface="Century Gothic" charset="0"/>
                <a:ea typeface="Century Gothic" charset="0"/>
                <a:cs typeface="Century Gothic" charset="0"/>
              </a:rPr>
              <a:t>announcements</a:t>
            </a:r>
          </a:p>
          <a:p>
            <a:pPr marL="0" indent="0">
              <a:spcBef>
                <a:spcPts val="0"/>
              </a:spcBef>
              <a:buNone/>
            </a:pPr>
            <a:r>
              <a:rPr lang="en-US" sz="1100" dirty="0">
                <a:solidFill>
                  <a:schemeClr val="bg2">
                    <a:lumMod val="50000"/>
                  </a:schemeClr>
                </a:solidFill>
                <a:latin typeface="Century Gothic" charset="0"/>
                <a:ea typeface="Century Gothic" charset="0"/>
                <a:cs typeface="Century Gothic" charset="0"/>
                <a:hlinkClick r:id="rId9"/>
              </a:rPr>
              <a:t>https://www.instagram.com/nasadevelop</a:t>
            </a:r>
            <a:r>
              <a:rPr lang="en-US" sz="1700" dirty="0" smtClean="0">
                <a:solidFill>
                  <a:schemeClr val="bg2">
                    <a:lumMod val="50000"/>
                  </a:schemeClr>
                </a:solidFill>
                <a:latin typeface="Century Gothic" charset="0"/>
                <a:ea typeface="Century Gothic" charset="0"/>
                <a:cs typeface="Century Gothic" charset="0"/>
                <a:hlinkClick r:id="rId9"/>
              </a:rPr>
              <a:t>/</a:t>
            </a:r>
            <a:endParaRPr lang="en-US" sz="1700" dirty="0" smtClean="0">
              <a:solidFill>
                <a:schemeClr val="bg2">
                  <a:lumMod val="50000"/>
                </a:schemeClr>
              </a:solidFill>
              <a:latin typeface="Century Gothic" charset="0"/>
              <a:ea typeface="Century Gothic" charset="0"/>
              <a:cs typeface="Century Gothic" charset="0"/>
            </a:endParaRPr>
          </a:p>
          <a:p>
            <a:pPr marL="0" indent="0">
              <a:spcBef>
                <a:spcPts val="0"/>
              </a:spcBef>
              <a:buNone/>
            </a:pPr>
            <a:endParaRPr lang="en-US" sz="1700" dirty="0" smtClean="0">
              <a:solidFill>
                <a:schemeClr val="bg2">
                  <a:lumMod val="50000"/>
                </a:schemeClr>
              </a:solidFill>
              <a:latin typeface="Century Gothic" charset="0"/>
              <a:ea typeface="Century Gothic" charset="0"/>
              <a:cs typeface="Century Gothic" charset="0"/>
            </a:endParaRPr>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7306" y="3543978"/>
            <a:ext cx="640080" cy="640080"/>
          </a:xfrm>
          <a:prstGeom prst="rect">
            <a:avLst/>
          </a:prstGeom>
        </p:spPr>
      </p:pic>
    </p:spTree>
    <p:extLst>
      <p:ext uri="{BB962C8B-B14F-4D97-AF65-F5344CB8AC3E}">
        <p14:creationId xmlns:p14="http://schemas.microsoft.com/office/powerpoint/2010/main" val="3583938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idx="4294967295"/>
          </p:nvPr>
        </p:nvSpPr>
        <p:spPr>
          <a:xfrm>
            <a:off x="914400" y="499995"/>
            <a:ext cx="10363200" cy="1077913"/>
          </a:xfrm>
          <a:prstGeom prst="rect">
            <a:avLst/>
          </a:prstGeom>
          <a:noFill/>
          <a:ln>
            <a:noFill/>
          </a:ln>
        </p:spPr>
        <p:txBody>
          <a:bodyPr lIns="117207" tIns="58587" rIns="117207" bIns="58587" anchor="b" anchorCtr="0">
            <a:noAutofit/>
          </a:bodyPr>
          <a:lstStyle/>
          <a:p>
            <a:pPr algn="ctr">
              <a:spcBef>
                <a:spcPts val="0"/>
              </a:spcBef>
              <a:buClr>
                <a:srgbClr val="13416C"/>
              </a:buClr>
              <a:buSzPct val="25000"/>
            </a:pPr>
            <a:r>
              <a:rPr lang="en" sz="4600" dirty="0">
                <a:latin typeface="Century Gothic"/>
                <a:ea typeface="Century Gothic"/>
                <a:cs typeface="Century Gothic"/>
                <a:sym typeface="Century Gothic"/>
              </a:rPr>
              <a:t>THANK YOU!</a:t>
            </a:r>
          </a:p>
        </p:txBody>
      </p:sp>
      <p:sp>
        <p:nvSpPr>
          <p:cNvPr id="625" name="Shape 625"/>
          <p:cNvSpPr txBox="1"/>
          <p:nvPr/>
        </p:nvSpPr>
        <p:spPr>
          <a:xfrm>
            <a:off x="270933" y="3133725"/>
            <a:ext cx="11785600" cy="1491840"/>
          </a:xfrm>
          <a:prstGeom prst="rect">
            <a:avLst/>
          </a:prstGeom>
          <a:noFill/>
          <a:ln>
            <a:noFill/>
          </a:ln>
        </p:spPr>
        <p:txBody>
          <a:bodyPr lIns="117143" tIns="58555" rIns="117143" bIns="58555" anchor="ctr" anchorCtr="0">
            <a:noAutofit/>
          </a:bodyPr>
          <a:lstStyle/>
          <a:p>
            <a:pPr algn="ctr">
              <a:buClr>
                <a:srgbClr val="0F6FC6"/>
              </a:buClr>
              <a:buSzPct val="25000"/>
            </a:pPr>
            <a:r>
              <a:rPr lang="en" sz="4100" b="1" dirty="0">
                <a:solidFill>
                  <a:srgbClr val="13416C"/>
                </a:solidFill>
                <a:latin typeface="Century Gothic"/>
                <a:ea typeface="Century Gothic"/>
                <a:cs typeface="Century Gothic"/>
                <a:sym typeface="Century Gothic"/>
              </a:rPr>
              <a:t>QUESTIONS</a:t>
            </a:r>
            <a:r>
              <a:rPr lang="en" sz="4100" b="1" dirty="0" smtClean="0">
                <a:solidFill>
                  <a:srgbClr val="13416C"/>
                </a:solidFill>
                <a:latin typeface="Century Gothic"/>
                <a:ea typeface="Century Gothic"/>
                <a:cs typeface="Century Gothic"/>
                <a:sym typeface="Century Gothic"/>
              </a:rPr>
              <a:t>?</a:t>
            </a:r>
          </a:p>
          <a:p>
            <a:pPr algn="ctr">
              <a:buClr>
                <a:srgbClr val="0F6FC6"/>
              </a:buClr>
              <a:buSzPct val="25000"/>
            </a:pPr>
            <a:endParaRPr lang="en" sz="4100" b="1" dirty="0">
              <a:solidFill>
                <a:srgbClr val="13416C"/>
              </a:solidFill>
              <a:latin typeface="Century Gothic"/>
              <a:ea typeface="Century Gothic"/>
              <a:cs typeface="Century Gothic"/>
              <a:sym typeface="Century Gothic"/>
            </a:endParaRPr>
          </a:p>
          <a:p>
            <a:pPr algn="ctr">
              <a:spcBef>
                <a:spcPts val="513"/>
              </a:spcBef>
              <a:buClr>
                <a:srgbClr val="0F6FC6"/>
              </a:buClr>
              <a:buSzPct val="25000"/>
            </a:pPr>
            <a:r>
              <a:rPr lang="en" sz="2600" u="sng" dirty="0">
                <a:solidFill>
                  <a:schemeClr val="hlink"/>
                </a:solidFill>
                <a:latin typeface="Century Gothic"/>
                <a:ea typeface="Century Gothic"/>
                <a:cs typeface="Century Gothic"/>
                <a:sym typeface="Century Gothic"/>
                <a:hlinkClick r:id="rId3"/>
              </a:rPr>
              <a:t>NASA-DL-DEVELOP@MAIL.NASA.GOV</a:t>
            </a:r>
          </a:p>
          <a:p>
            <a:pPr algn="ctr">
              <a:spcBef>
                <a:spcPts val="513"/>
              </a:spcBef>
              <a:buClr>
                <a:srgbClr val="0F6FC6"/>
              </a:buClr>
            </a:pPr>
            <a:endParaRPr sz="2600" dirty="0">
              <a:solidFill>
                <a:srgbClr val="0F6FC6"/>
              </a:solidFill>
              <a:latin typeface="Century Gothic"/>
              <a:ea typeface="Century Gothic"/>
              <a:cs typeface="Century Gothic"/>
              <a:sym typeface="Century Gothic"/>
            </a:endParaRPr>
          </a:p>
          <a:p>
            <a:pPr algn="ctr">
              <a:spcBef>
                <a:spcPts val="513"/>
              </a:spcBef>
              <a:buClr>
                <a:srgbClr val="0F6FC6"/>
              </a:buClr>
              <a:buSzPct val="25000"/>
            </a:pPr>
            <a:endParaRPr lang="en" sz="2600" u="sng" dirty="0">
              <a:solidFill>
                <a:schemeClr val="hlink"/>
              </a:solidFill>
              <a:latin typeface="Century Gothic"/>
              <a:ea typeface="Century Gothic"/>
              <a:cs typeface="Century Gothic"/>
              <a:sym typeface="Century Gothic"/>
              <a:hlinkClick r:id="rId4"/>
            </a:endParaRPr>
          </a:p>
          <a:p>
            <a:pPr algn="ctr">
              <a:spcBef>
                <a:spcPts val="513"/>
              </a:spcBef>
              <a:buClr>
                <a:srgbClr val="0F6FC6"/>
              </a:buClr>
              <a:buSzPct val="25000"/>
            </a:pPr>
            <a:r>
              <a:rPr lang="en" sz="2600" dirty="0">
                <a:solidFill>
                  <a:srgbClr val="0F6FC6"/>
                </a:solidFill>
                <a:latin typeface="Century Gothic"/>
                <a:ea typeface="Century Gothic"/>
                <a:cs typeface="Century Gothic"/>
                <a:sym typeface="Century Gothic"/>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74611">
            <a:off x="4791875" y="5189562"/>
            <a:ext cx="1584192" cy="593096"/>
          </a:xfrm>
          <a:prstGeom prst="rect">
            <a:avLst/>
          </a:prstGeom>
        </p:spPr>
      </p:pic>
      <p:pic>
        <p:nvPicPr>
          <p:cNvPr id="9" name="Picture 8" descr="CYGNS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291" y="2358913"/>
            <a:ext cx="1250899" cy="365760"/>
          </a:xfrm>
          <a:prstGeom prst="rect">
            <a:avLst/>
          </a:prstGeom>
        </p:spPr>
      </p:pic>
      <p:pic>
        <p:nvPicPr>
          <p:cNvPr id="10" name="Picture 9" descr="DSCOV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685" y="3728670"/>
            <a:ext cx="656874" cy="365760"/>
          </a:xfrm>
          <a:prstGeom prst="rect">
            <a:avLst/>
          </a:prstGeom>
        </p:spPr>
      </p:pic>
      <p:pic>
        <p:nvPicPr>
          <p:cNvPr id="11" name="Picture 10" descr="SMA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817" y="3401602"/>
            <a:ext cx="663262" cy="914400"/>
          </a:xfrm>
          <a:prstGeom prst="rect">
            <a:avLst/>
          </a:prstGeom>
        </p:spPr>
      </p:pic>
      <p:pic>
        <p:nvPicPr>
          <p:cNvPr id="12" name="Picture 11" descr="G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9008" y="4813026"/>
            <a:ext cx="1870368" cy="917929"/>
          </a:xfrm>
          <a:prstGeom prst="rect">
            <a:avLst/>
          </a:prstGeom>
        </p:spPr>
      </p:pic>
      <p:pic>
        <p:nvPicPr>
          <p:cNvPr id="13" name="Picture 12" descr="OCO-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396" y="6007571"/>
            <a:ext cx="2527070" cy="731520"/>
          </a:xfrm>
          <a:prstGeom prst="rect">
            <a:avLst/>
          </a:prstGeom>
        </p:spPr>
      </p:pic>
      <p:sp>
        <p:nvSpPr>
          <p:cNvPr id="14" name="TextBox 13"/>
          <p:cNvSpPr txBox="1"/>
          <p:nvPr/>
        </p:nvSpPr>
        <p:spPr>
          <a:xfrm>
            <a:off x="5083015" y="2608226"/>
            <a:ext cx="1485754"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CYGNSS </a:t>
            </a:r>
            <a:r>
              <a:rPr lang="en-US" sz="1200" dirty="0" smtClean="0">
                <a:solidFill>
                  <a:schemeClr val="bg1"/>
                </a:solidFill>
                <a:latin typeface="Century Gothic" panose="020B0502020202020204" pitchFamily="34" charset="0"/>
                <a:cs typeface="Arial Narrow"/>
              </a:rPr>
              <a:t>(EVM-1)</a:t>
            </a:r>
            <a:endParaRPr lang="en-US" sz="1200" dirty="0">
              <a:solidFill>
                <a:schemeClr val="bg1"/>
              </a:solidFill>
              <a:latin typeface="Century Gothic" panose="020B0502020202020204" pitchFamily="34" charset="0"/>
              <a:cs typeface="Arial Narrow"/>
            </a:endParaRPr>
          </a:p>
        </p:txBody>
      </p:sp>
      <p:sp>
        <p:nvSpPr>
          <p:cNvPr id="15" name="TextBox 14"/>
          <p:cNvSpPr txBox="1"/>
          <p:nvPr/>
        </p:nvSpPr>
        <p:spPr>
          <a:xfrm>
            <a:off x="5761481" y="4089520"/>
            <a:ext cx="1799843"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DSCOVR (NOAA</a:t>
            </a:r>
            <a:r>
              <a:rPr lang="en-US" sz="1200" dirty="0">
                <a:solidFill>
                  <a:schemeClr val="bg1"/>
                </a:solidFill>
                <a:latin typeface="Century Gothic" panose="020B0502020202020204" pitchFamily="34" charset="0"/>
                <a:cs typeface="Arial Narrow"/>
              </a:rPr>
              <a:t>)</a:t>
            </a:r>
          </a:p>
        </p:txBody>
      </p:sp>
      <p:sp>
        <p:nvSpPr>
          <p:cNvPr id="16" name="TextBox 15"/>
          <p:cNvSpPr txBox="1"/>
          <p:nvPr/>
        </p:nvSpPr>
        <p:spPr>
          <a:xfrm>
            <a:off x="7510011" y="406932"/>
            <a:ext cx="1213681" cy="276999"/>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QuikSCAT</a:t>
            </a:r>
            <a:endParaRPr lang="en-US" sz="1000" dirty="0">
              <a:solidFill>
                <a:schemeClr val="bg1"/>
              </a:solidFill>
              <a:latin typeface="Century Gothic" panose="020B0502020202020204" pitchFamily="34" charset="0"/>
              <a:cs typeface="Arial Narrow"/>
            </a:endParaRPr>
          </a:p>
        </p:txBody>
      </p:sp>
      <p:sp>
        <p:nvSpPr>
          <p:cNvPr id="17" name="TextBox 16"/>
          <p:cNvSpPr txBox="1"/>
          <p:nvPr/>
        </p:nvSpPr>
        <p:spPr>
          <a:xfrm>
            <a:off x="6096000" y="3053940"/>
            <a:ext cx="1200533"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Landsat 7</a:t>
            </a:r>
          </a:p>
          <a:p>
            <a:r>
              <a:rPr lang="en-US" sz="1200" dirty="0">
                <a:solidFill>
                  <a:schemeClr val="bg1"/>
                </a:solidFill>
                <a:latin typeface="Century Gothic" panose="020B0502020202020204" pitchFamily="34" charset="0"/>
                <a:cs typeface="Arial Narrow"/>
              </a:rPr>
              <a:t>(USGS)</a:t>
            </a:r>
          </a:p>
        </p:txBody>
      </p:sp>
      <p:sp>
        <p:nvSpPr>
          <p:cNvPr id="18" name="TextBox 17"/>
          <p:cNvSpPr txBox="1"/>
          <p:nvPr/>
        </p:nvSpPr>
        <p:spPr>
          <a:xfrm>
            <a:off x="6555260" y="840446"/>
            <a:ext cx="713107"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Terra</a:t>
            </a:r>
            <a:endParaRPr lang="en-US" sz="1000" dirty="0">
              <a:solidFill>
                <a:schemeClr val="bg1"/>
              </a:solidFill>
              <a:latin typeface="Century Gothic" panose="020B0502020202020204" pitchFamily="34" charset="0"/>
              <a:cs typeface="Arial Narrow"/>
            </a:endParaRPr>
          </a:p>
        </p:txBody>
      </p:sp>
      <p:sp>
        <p:nvSpPr>
          <p:cNvPr id="19" name="TextBox 18"/>
          <p:cNvSpPr txBox="1"/>
          <p:nvPr/>
        </p:nvSpPr>
        <p:spPr>
          <a:xfrm>
            <a:off x="7426167" y="3680550"/>
            <a:ext cx="713107"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Aqua</a:t>
            </a:r>
            <a:endParaRPr lang="en-US" sz="1000" dirty="0">
              <a:solidFill>
                <a:schemeClr val="bg1"/>
              </a:solidFill>
              <a:latin typeface="Century Gothic" panose="020B0502020202020204" pitchFamily="34" charset="0"/>
              <a:cs typeface="Arial Narrow"/>
            </a:endParaRPr>
          </a:p>
        </p:txBody>
      </p:sp>
      <p:sp>
        <p:nvSpPr>
          <p:cNvPr id="20" name="TextBox 19"/>
          <p:cNvSpPr txBox="1"/>
          <p:nvPr/>
        </p:nvSpPr>
        <p:spPr>
          <a:xfrm>
            <a:off x="7774518" y="5474489"/>
            <a:ext cx="874761" cy="276999"/>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CloudSat</a:t>
            </a:r>
            <a:endParaRPr lang="en-US" sz="1000" dirty="0">
              <a:solidFill>
                <a:schemeClr val="bg1"/>
              </a:solidFill>
              <a:latin typeface="Century Gothic" panose="020B0502020202020204" pitchFamily="34" charset="0"/>
              <a:cs typeface="Arial Narrow"/>
            </a:endParaRPr>
          </a:p>
        </p:txBody>
      </p:sp>
      <p:sp>
        <p:nvSpPr>
          <p:cNvPr id="21" name="TextBox 20"/>
          <p:cNvSpPr txBox="1"/>
          <p:nvPr/>
        </p:nvSpPr>
        <p:spPr>
          <a:xfrm>
            <a:off x="6555904" y="5306268"/>
            <a:ext cx="95475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CALIPSO</a:t>
            </a:r>
            <a:endParaRPr lang="en-US" sz="1000" dirty="0">
              <a:solidFill>
                <a:schemeClr val="bg1"/>
              </a:solidFill>
              <a:latin typeface="Century Gothic" panose="020B0502020202020204" pitchFamily="34" charset="0"/>
              <a:cs typeface="Arial Narrow"/>
            </a:endParaRPr>
          </a:p>
        </p:txBody>
      </p:sp>
      <p:sp>
        <p:nvSpPr>
          <p:cNvPr id="22" name="TextBox 21"/>
          <p:cNvSpPr txBox="1"/>
          <p:nvPr/>
        </p:nvSpPr>
        <p:spPr>
          <a:xfrm>
            <a:off x="5800533" y="5019418"/>
            <a:ext cx="874761"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Aura</a:t>
            </a:r>
            <a:endParaRPr lang="en-US" sz="1000" dirty="0">
              <a:solidFill>
                <a:schemeClr val="bg1"/>
              </a:solidFill>
              <a:latin typeface="Century Gothic" panose="020B0502020202020204" pitchFamily="34" charset="0"/>
              <a:cs typeface="Arial Narrow"/>
            </a:endParaRPr>
          </a:p>
        </p:txBody>
      </p:sp>
      <p:sp>
        <p:nvSpPr>
          <p:cNvPr id="23" name="TextBox 22"/>
          <p:cNvSpPr txBox="1"/>
          <p:nvPr/>
        </p:nvSpPr>
        <p:spPr>
          <a:xfrm>
            <a:off x="4945553" y="3736892"/>
            <a:ext cx="807229"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SMAP</a:t>
            </a:r>
            <a:endParaRPr lang="en-US" sz="1000" dirty="0">
              <a:solidFill>
                <a:schemeClr val="bg1"/>
              </a:solidFill>
              <a:latin typeface="Century Gothic" panose="020B0502020202020204" pitchFamily="34" charset="0"/>
              <a:cs typeface="Arial Narrow"/>
            </a:endParaRPr>
          </a:p>
        </p:txBody>
      </p:sp>
      <p:sp>
        <p:nvSpPr>
          <p:cNvPr id="24" name="TextBox 23"/>
          <p:cNvSpPr txBox="1"/>
          <p:nvPr/>
        </p:nvSpPr>
        <p:spPr>
          <a:xfrm>
            <a:off x="2381924" y="3303352"/>
            <a:ext cx="1253289" cy="461665"/>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Suomi</a:t>
            </a:r>
            <a:r>
              <a:rPr lang="en-US" sz="1200" dirty="0">
                <a:solidFill>
                  <a:schemeClr val="bg1"/>
                </a:solidFill>
                <a:latin typeface="Century Gothic" panose="020B0502020202020204" pitchFamily="34" charset="0"/>
                <a:cs typeface="Arial Narrow"/>
              </a:rPr>
              <a:t> NPP (NOAA)</a:t>
            </a:r>
          </a:p>
        </p:txBody>
      </p:sp>
      <p:sp>
        <p:nvSpPr>
          <p:cNvPr id="25" name="TextBox 24"/>
          <p:cNvSpPr txBox="1"/>
          <p:nvPr/>
        </p:nvSpPr>
        <p:spPr>
          <a:xfrm>
            <a:off x="1128635" y="3882589"/>
            <a:ext cx="1253289"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Landsat 8</a:t>
            </a:r>
          </a:p>
          <a:p>
            <a:r>
              <a:rPr lang="en-US" sz="1200" dirty="0">
                <a:solidFill>
                  <a:schemeClr val="bg1"/>
                </a:solidFill>
                <a:latin typeface="Century Gothic" panose="020B0502020202020204" pitchFamily="34" charset="0"/>
                <a:cs typeface="Arial Narrow"/>
              </a:rPr>
              <a:t>(USGS)</a:t>
            </a:r>
          </a:p>
        </p:txBody>
      </p:sp>
      <p:sp>
        <p:nvSpPr>
          <p:cNvPr id="26" name="TextBox 25"/>
          <p:cNvSpPr txBox="1"/>
          <p:nvPr/>
        </p:nvSpPr>
        <p:spPr>
          <a:xfrm>
            <a:off x="196890" y="4737429"/>
            <a:ext cx="1529651" cy="461665"/>
          </a:xfrm>
          <a:prstGeom prst="rect">
            <a:avLst/>
          </a:prstGeom>
          <a:noFill/>
        </p:spPr>
        <p:txBody>
          <a:bodyPr wrap="square" rtlCol="0">
            <a:spAutoFit/>
          </a:bodyPr>
          <a:lstStyle/>
          <a:p>
            <a:pPr algn="ctr"/>
            <a:r>
              <a:rPr lang="en-US" sz="1200" dirty="0" smtClean="0">
                <a:solidFill>
                  <a:schemeClr val="bg1"/>
                </a:solidFill>
                <a:latin typeface="Century Gothic" panose="020B0502020202020204" pitchFamily="34" charset="0"/>
                <a:cs typeface="Arial Narrow"/>
              </a:rPr>
              <a:t>GPM</a:t>
            </a:r>
          </a:p>
          <a:p>
            <a:pPr algn="ctr"/>
            <a:r>
              <a:rPr lang="en-US" sz="1200" dirty="0" smtClean="0">
                <a:solidFill>
                  <a:schemeClr val="bg1"/>
                </a:solidFill>
                <a:latin typeface="Century Gothic" panose="020B0502020202020204" pitchFamily="34" charset="0"/>
                <a:cs typeface="Arial Narrow"/>
              </a:rPr>
              <a:t>Core Observatory</a:t>
            </a:r>
            <a:endParaRPr lang="en-US" sz="1000" dirty="0">
              <a:solidFill>
                <a:schemeClr val="bg1"/>
              </a:solidFill>
              <a:latin typeface="Century Gothic" panose="020B0502020202020204" pitchFamily="34" charset="0"/>
              <a:cs typeface="Arial Narrow"/>
            </a:endParaRPr>
          </a:p>
        </p:txBody>
      </p:sp>
      <p:sp>
        <p:nvSpPr>
          <p:cNvPr id="27" name="TextBox 26"/>
          <p:cNvSpPr txBox="1"/>
          <p:nvPr/>
        </p:nvSpPr>
        <p:spPr>
          <a:xfrm>
            <a:off x="411885" y="5998461"/>
            <a:ext cx="713119"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OCO-2</a:t>
            </a:r>
            <a:endParaRPr lang="en-US" sz="1000" dirty="0">
              <a:solidFill>
                <a:schemeClr val="bg1"/>
              </a:solidFill>
              <a:latin typeface="Century Gothic" panose="020B0502020202020204" pitchFamily="34" charset="0"/>
              <a:cs typeface="Arial Narrow"/>
            </a:endParaRPr>
          </a:p>
        </p:txBody>
      </p:sp>
      <p:sp>
        <p:nvSpPr>
          <p:cNvPr id="28" name="TextBox 27"/>
          <p:cNvSpPr txBox="1"/>
          <p:nvPr/>
        </p:nvSpPr>
        <p:spPr>
          <a:xfrm>
            <a:off x="8740082" y="275020"/>
            <a:ext cx="1390037"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OSTM/Jason-2</a:t>
            </a:r>
          </a:p>
          <a:p>
            <a:r>
              <a:rPr lang="en-US" sz="1200" dirty="0">
                <a:solidFill>
                  <a:schemeClr val="bg1"/>
                </a:solidFill>
                <a:latin typeface="Century Gothic" panose="020B0502020202020204" pitchFamily="34" charset="0"/>
                <a:cs typeface="Arial Narrow"/>
              </a:rPr>
              <a:t>(NOAA)</a:t>
            </a:r>
          </a:p>
        </p:txBody>
      </p:sp>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4451" y="3490221"/>
            <a:ext cx="958789" cy="731520"/>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4822" y="1599004"/>
            <a:ext cx="1573318" cy="823728"/>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91328" y="4535847"/>
            <a:ext cx="763134" cy="847927"/>
          </a:xfrm>
          <a:prstGeom prst="rect">
            <a:avLst/>
          </a:prstGeom>
        </p:spPr>
      </p:pic>
      <p:pic>
        <p:nvPicPr>
          <p:cNvPr id="32" name="Picture 3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176156">
            <a:off x="7402239" y="3186243"/>
            <a:ext cx="893618" cy="457200"/>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6641" y="5860227"/>
            <a:ext cx="1160422" cy="889033"/>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18685" y="5689105"/>
            <a:ext cx="1349724" cy="908468"/>
          </a:xfrm>
          <a:prstGeom prst="rect">
            <a:avLst/>
          </a:prstGeom>
        </p:spPr>
      </p:pic>
      <p:pic>
        <p:nvPicPr>
          <p:cNvPr id="35" name="Picture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47122" y="1176635"/>
            <a:ext cx="1107119" cy="765757"/>
          </a:xfrm>
          <a:prstGeom prst="rect">
            <a:avLst/>
          </a:prstGeom>
        </p:spPr>
      </p:pic>
      <p:pic>
        <p:nvPicPr>
          <p:cNvPr id="36" name="Picture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38752" y="856597"/>
            <a:ext cx="724920" cy="859786"/>
          </a:xfrm>
          <a:prstGeom prst="rect">
            <a:avLst/>
          </a:prstGeom>
        </p:spPr>
      </p:pic>
      <p:pic>
        <p:nvPicPr>
          <p:cNvPr id="37" name="Picture 3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47008" y="3114531"/>
            <a:ext cx="908500" cy="365760"/>
          </a:xfrm>
          <a:prstGeom prst="rect">
            <a:avLst/>
          </a:prstGeom>
        </p:spPr>
      </p:pic>
      <p:pic>
        <p:nvPicPr>
          <p:cNvPr id="38" name="Picture 3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22258" y="4166116"/>
            <a:ext cx="1532707" cy="739463"/>
          </a:xfrm>
          <a:prstGeom prst="rect">
            <a:avLst/>
          </a:prstGeom>
        </p:spPr>
      </p:pic>
      <p:sp>
        <p:nvSpPr>
          <p:cNvPr id="39" name="TextBox 38"/>
          <p:cNvSpPr txBox="1"/>
          <p:nvPr/>
        </p:nvSpPr>
        <p:spPr>
          <a:xfrm>
            <a:off x="4836560" y="4731173"/>
            <a:ext cx="813352"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SORCE</a:t>
            </a:r>
            <a:endParaRPr lang="en-US" sz="1200" dirty="0">
              <a:solidFill>
                <a:schemeClr val="bg1"/>
              </a:solidFill>
              <a:latin typeface="Century Gothic" panose="020B0502020202020204" pitchFamily="34" charset="0"/>
              <a:cs typeface="Arial Narrow"/>
            </a:endParaRPr>
          </a:p>
        </p:txBody>
      </p:sp>
      <p:pic>
        <p:nvPicPr>
          <p:cNvPr id="40" name="Picture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630412" y="646580"/>
            <a:ext cx="1281097" cy="873475"/>
          </a:xfrm>
          <a:prstGeom prst="rect">
            <a:avLst/>
          </a:prstGeom>
        </p:spPr>
      </p:pic>
      <p:sp>
        <p:nvSpPr>
          <p:cNvPr id="41" name="TextBox 40"/>
          <p:cNvSpPr txBox="1"/>
          <p:nvPr/>
        </p:nvSpPr>
        <p:spPr>
          <a:xfrm>
            <a:off x="4769276" y="1094837"/>
            <a:ext cx="3078852"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ISS: LIS, SAGE </a:t>
            </a:r>
            <a:r>
              <a:rPr lang="en-US" sz="1200" dirty="0" smtClean="0">
                <a:solidFill>
                  <a:schemeClr val="bg1"/>
                </a:solidFill>
                <a:latin typeface="Century Gothic" panose="020B0502020202020204" pitchFamily="34" charset="0"/>
                <a:cs typeface="Arial Narrow"/>
              </a:rPr>
              <a:t>III, </a:t>
            </a:r>
          </a:p>
          <a:p>
            <a:r>
              <a:rPr lang="en-US" sz="1200" dirty="0" smtClean="0">
                <a:solidFill>
                  <a:schemeClr val="bg1"/>
                </a:solidFill>
                <a:latin typeface="Century Gothic" panose="020B0502020202020204" pitchFamily="34" charset="0"/>
                <a:cs typeface="Arial Narrow"/>
              </a:rPr>
              <a:t>TSIS-1, ECOSTRESS</a:t>
            </a:r>
            <a:endParaRPr lang="en-US" sz="1200" dirty="0">
              <a:solidFill>
                <a:schemeClr val="bg1"/>
              </a:solidFill>
              <a:latin typeface="Century Gothic" panose="020B0502020202020204" pitchFamily="34" charset="0"/>
              <a:cs typeface="Arial Narrow"/>
            </a:endParaRPr>
          </a:p>
        </p:txBody>
      </p:sp>
      <p:sp>
        <p:nvSpPr>
          <p:cNvPr id="42" name="TextBox 41"/>
          <p:cNvSpPr txBox="1"/>
          <p:nvPr/>
        </p:nvSpPr>
        <p:spPr>
          <a:xfrm>
            <a:off x="11318613" y="6516785"/>
            <a:ext cx="873387" cy="400110"/>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08.21.18</a:t>
            </a:r>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76305">
            <a:off x="8784155" y="5839532"/>
            <a:ext cx="1412103" cy="912435"/>
          </a:xfrm>
          <a:prstGeom prst="rect">
            <a:avLst/>
          </a:prstGeom>
        </p:spPr>
      </p:pic>
      <p:sp>
        <p:nvSpPr>
          <p:cNvPr id="44" name="TextBox 43"/>
          <p:cNvSpPr txBox="1"/>
          <p:nvPr/>
        </p:nvSpPr>
        <p:spPr>
          <a:xfrm>
            <a:off x="9038627" y="5581201"/>
            <a:ext cx="1111631"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GRACE-FO</a:t>
            </a:r>
            <a:endParaRPr lang="en-US" sz="1000" dirty="0">
              <a:solidFill>
                <a:schemeClr val="bg1"/>
              </a:solidFill>
              <a:latin typeface="Century Gothic" panose="020B0502020202020204" pitchFamily="34" charset="0"/>
              <a:cs typeface="Arial Narrow"/>
            </a:endParaRPr>
          </a:p>
        </p:txBody>
      </p:sp>
      <p:sp>
        <p:nvSpPr>
          <p:cNvPr id="45" name="Title 1"/>
          <p:cNvSpPr txBox="1">
            <a:spLocks/>
          </p:cNvSpPr>
          <p:nvPr/>
        </p:nvSpPr>
        <p:spPr>
          <a:xfrm>
            <a:off x="98460" y="163857"/>
            <a:ext cx="6579741" cy="5081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13416C"/>
                </a:solidFill>
                <a:latin typeface="Century Gothic" panose="020B0502020202020204" pitchFamily="34" charset="0"/>
                <a:ea typeface="+mj-ea"/>
                <a:cs typeface="+mj-cs"/>
              </a:defRPr>
            </a:lvl1pPr>
          </a:lstStyle>
          <a:p>
            <a:r>
              <a:rPr lang="en-US" sz="3600" dirty="0" smtClean="0">
                <a:solidFill>
                  <a:schemeClr val="bg1"/>
                </a:solidFill>
              </a:rPr>
              <a:t>NASA Earth Observations</a:t>
            </a:r>
            <a:endParaRPr lang="en-US" sz="3600" dirty="0">
              <a:solidFill>
                <a:schemeClr val="bg1"/>
              </a:solidFill>
            </a:endParaRPr>
          </a:p>
        </p:txBody>
      </p:sp>
      <p:sp>
        <p:nvSpPr>
          <p:cNvPr id="46" name="Content Placeholder 1"/>
          <p:cNvSpPr txBox="1">
            <a:spLocks/>
          </p:cNvSpPr>
          <p:nvPr/>
        </p:nvSpPr>
        <p:spPr>
          <a:xfrm>
            <a:off x="126836" y="715040"/>
            <a:ext cx="4375700" cy="2312156"/>
          </a:xfrm>
          <a:prstGeom prst="rect">
            <a:avLst/>
          </a:prstGeom>
          <a:gradFill flip="none" rotWithShape="0">
            <a:gsLst>
              <a:gs pos="0">
                <a:schemeClr val="tx1">
                  <a:alpha val="0"/>
                </a:schemeClr>
              </a:gs>
              <a:gs pos="34000">
                <a:schemeClr val="tx1">
                  <a:alpha val="20000"/>
                </a:schemeClr>
              </a:gs>
            </a:gsLst>
            <a:lin ang="13200000" scaled="0"/>
            <a:tileRect/>
          </a:gra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solidFill>
                  <a:schemeClr val="bg1"/>
                </a:solidFill>
              </a:rPr>
              <a:t>NASA Earth observations include a coordinated series of </a:t>
            </a:r>
            <a:r>
              <a:rPr lang="en-US" b="1" smtClean="0">
                <a:solidFill>
                  <a:srgbClr val="F78009"/>
                </a:solidFill>
              </a:rPr>
              <a:t>18 </a:t>
            </a:r>
            <a:r>
              <a:rPr lang="en-US" smtClean="0">
                <a:solidFill>
                  <a:schemeClr val="bg1"/>
                </a:solidFill>
              </a:rPr>
              <a:t>polar-orbiting and low inclination satellites and </a:t>
            </a:r>
            <a:r>
              <a:rPr lang="en-US" b="1" smtClean="0">
                <a:solidFill>
                  <a:schemeClr val="accent2"/>
                </a:solidFill>
              </a:rPr>
              <a:t>4</a:t>
            </a:r>
            <a:r>
              <a:rPr lang="en-US" smtClean="0">
                <a:solidFill>
                  <a:schemeClr val="bg1"/>
                </a:solidFill>
              </a:rPr>
              <a:t> instruments on the ISS for long-term global observations. </a:t>
            </a:r>
            <a:endParaRPr lang="en-US" dirty="0">
              <a:solidFill>
                <a:schemeClr val="bg1"/>
              </a:solidFill>
            </a:endParaRPr>
          </a:p>
        </p:txBody>
      </p:sp>
    </p:spTree>
    <p:extLst>
      <p:ext uri="{BB962C8B-B14F-4D97-AF65-F5344CB8AC3E}">
        <p14:creationId xmlns:p14="http://schemas.microsoft.com/office/powerpoint/2010/main" val="397139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What is DEVELOP?</a:t>
            </a:r>
            <a:endParaRPr lang="en-US" sz="4000" b="1" dirty="0">
              <a:solidFill>
                <a:schemeClr val="tx1"/>
              </a:solidFill>
            </a:endParaRPr>
          </a:p>
        </p:txBody>
      </p:sp>
      <p:sp>
        <p:nvSpPr>
          <p:cNvPr id="6" name="Rectangle 5"/>
          <p:cNvSpPr/>
          <p:nvPr/>
        </p:nvSpPr>
        <p:spPr>
          <a:xfrm>
            <a:off x="972207" y="3843521"/>
            <a:ext cx="10247587" cy="923330"/>
          </a:xfrm>
          <a:prstGeom prst="rect">
            <a:avLst/>
          </a:prstGeom>
        </p:spPr>
        <p:txBody>
          <a:bodyPr wrap="square">
            <a:spAutoFit/>
          </a:bodyPr>
          <a:lstStyle/>
          <a:p>
            <a:pPr algn="ctr"/>
            <a:r>
              <a:rPr lang="en-US" b="1" i="1" dirty="0" smtClean="0">
                <a:latin typeface="Century Gothic" pitchFamily="34" charset="0"/>
              </a:rPr>
              <a:t>DEVELOP bridges the gap between NASA Earth Science and society</a:t>
            </a:r>
            <a:r>
              <a:rPr lang="en-US" dirty="0" smtClean="0">
                <a:latin typeface="Century Gothic" pitchFamily="34" charset="0"/>
              </a:rPr>
              <a:t>, building capacity in both its participants and end-user organizations to better prepare them to handle the environmental challenges that face society.</a:t>
            </a:r>
            <a:endParaRPr lang="en-US" dirty="0">
              <a:latin typeface="Century Gothic" pitchFamily="34" charset="0"/>
            </a:endParaRPr>
          </a:p>
        </p:txBody>
      </p:sp>
      <p:sp>
        <p:nvSpPr>
          <p:cNvPr id="7" name="Rounded Rectangle 6"/>
          <p:cNvSpPr/>
          <p:nvPr/>
        </p:nvSpPr>
        <p:spPr>
          <a:xfrm>
            <a:off x="1702677" y="5116836"/>
            <a:ext cx="8752490" cy="788273"/>
          </a:xfrm>
          <a:prstGeom prst="roundRect">
            <a:avLst/>
          </a:prstGeom>
          <a:solidFill>
            <a:srgbClr val="FADF82"/>
          </a:solidFill>
          <a:ln>
            <a:solidFill>
              <a:srgbClr val="FADF8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06869" y="5179890"/>
            <a:ext cx="7378262" cy="707886"/>
          </a:xfrm>
          <a:prstGeom prst="rect">
            <a:avLst/>
          </a:prstGeom>
          <a:noFill/>
        </p:spPr>
        <p:txBody>
          <a:bodyPr wrap="square" rtlCol="0">
            <a:spAutoFit/>
          </a:bodyPr>
          <a:lstStyle/>
          <a:p>
            <a:pPr algn="ctr"/>
            <a:r>
              <a:rPr lang="en-US" sz="2000" i="1" dirty="0" smtClean="0">
                <a:latin typeface="Century Gothic" pitchFamily="34" charset="0"/>
              </a:rPr>
              <a:t>DEVELOP is a dual-capacity building program:</a:t>
            </a:r>
          </a:p>
          <a:p>
            <a:pPr algn="ctr"/>
            <a:r>
              <a:rPr lang="en-US" sz="2000" b="1" i="1" dirty="0" smtClean="0">
                <a:latin typeface="Century Gothic" pitchFamily="34" charset="0"/>
              </a:rPr>
              <a:t>Partners &amp; Participants</a:t>
            </a:r>
            <a:endParaRPr lang="en-US" sz="2000" b="1" i="1" dirty="0">
              <a:latin typeface="Century Gothic" pitchFamily="34" charset="0"/>
            </a:endParaRPr>
          </a:p>
        </p:txBody>
      </p:sp>
      <p:sp>
        <p:nvSpPr>
          <p:cNvPr id="11" name="Left-Right Arrow 10"/>
          <p:cNvSpPr/>
          <p:nvPr/>
        </p:nvSpPr>
        <p:spPr>
          <a:xfrm>
            <a:off x="4415815" y="1306255"/>
            <a:ext cx="3360369" cy="229060"/>
          </a:xfrm>
          <a:prstGeom prst="leftRightArrow">
            <a:avLst/>
          </a:prstGeom>
          <a:solidFill>
            <a:srgbClr val="5B9BD5"/>
          </a:solidFill>
          <a:ln>
            <a:solidFill>
              <a:srgbClr val="3E9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3416C"/>
              </a:solidFill>
            </a:endParaRPr>
          </a:p>
        </p:txBody>
      </p:sp>
      <p:sp>
        <p:nvSpPr>
          <p:cNvPr id="12" name="Shape 294"/>
          <p:cNvSpPr txBox="1"/>
          <p:nvPr/>
        </p:nvSpPr>
        <p:spPr>
          <a:xfrm>
            <a:off x="664516" y="3212760"/>
            <a:ext cx="3597199" cy="333115"/>
          </a:xfrm>
          <a:prstGeom prst="rect">
            <a:avLst/>
          </a:prstGeom>
          <a:solidFill>
            <a:schemeClr val="lt2">
              <a:alpha val="60000"/>
            </a:schemeClr>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 i="1" u="none" strike="noStrike" cap="none" dirty="0" smtClean="0">
                <a:solidFill>
                  <a:schemeClr val="dk1"/>
                </a:solidFill>
                <a:latin typeface="Century Gothic"/>
                <a:ea typeface="Century Gothic"/>
                <a:cs typeface="Century Gothic"/>
                <a:sym typeface="Century Gothic"/>
              </a:rPr>
              <a:t>Measurements &amp; </a:t>
            </a:r>
            <a:r>
              <a:rPr lang="en" i="1" u="none" strike="noStrike" cap="none" dirty="0">
                <a:solidFill>
                  <a:schemeClr val="dk1"/>
                </a:solidFill>
                <a:latin typeface="Century Gothic"/>
                <a:ea typeface="Century Gothic"/>
                <a:cs typeface="Century Gothic"/>
                <a:sym typeface="Century Gothic"/>
              </a:rPr>
              <a:t>Predictions</a:t>
            </a:r>
          </a:p>
        </p:txBody>
      </p:sp>
      <p:sp>
        <p:nvSpPr>
          <p:cNvPr id="14" name="Shape 295"/>
          <p:cNvSpPr txBox="1"/>
          <p:nvPr/>
        </p:nvSpPr>
        <p:spPr>
          <a:xfrm>
            <a:off x="8177348" y="3212760"/>
            <a:ext cx="3602127" cy="333115"/>
          </a:xfrm>
          <a:prstGeom prst="rect">
            <a:avLst/>
          </a:prstGeom>
          <a:solidFill>
            <a:schemeClr val="lt2">
              <a:alpha val="60000"/>
            </a:schemeClr>
          </a:solidFill>
          <a:ln>
            <a:noFill/>
          </a:ln>
        </p:spPr>
        <p:txBody>
          <a:bodyPr lIns="91400" tIns="45700" rIns="91400" bIns="45700" anchor="t" anchorCtr="0">
            <a:noAutofit/>
          </a:bodyPr>
          <a:lstStyle/>
          <a:p>
            <a:pPr marL="0" marR="0" lvl="0" indent="0" algn="ctr" rtl="0">
              <a:lnSpc>
                <a:spcPct val="100000"/>
              </a:lnSpc>
              <a:spcBef>
                <a:spcPts val="0"/>
              </a:spcBef>
              <a:spcAft>
                <a:spcPts val="0"/>
              </a:spcAft>
              <a:buClr>
                <a:schemeClr val="dk1"/>
              </a:buClr>
              <a:buSzPct val="25000"/>
              <a:buFont typeface="Century Gothic"/>
              <a:buNone/>
            </a:pPr>
            <a:r>
              <a:rPr lang="en" i="1" u="none" strike="noStrike" cap="none" dirty="0">
                <a:solidFill>
                  <a:schemeClr val="dk1"/>
                </a:solidFill>
                <a:latin typeface="Century Gothic"/>
                <a:ea typeface="Century Gothic"/>
                <a:cs typeface="Century Gothic"/>
                <a:sym typeface="Century Gothic"/>
              </a:rPr>
              <a:t>Communities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109" r="12609" b="17400"/>
          <a:stretch/>
        </p:blipFill>
        <p:spPr>
          <a:xfrm>
            <a:off x="8301806" y="1137909"/>
            <a:ext cx="3353210" cy="20116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355" y="1106222"/>
            <a:ext cx="3017520" cy="201168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656" y="1587687"/>
            <a:ext cx="3022685" cy="201168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1553464" y="2485668"/>
            <a:ext cx="3123" cy="17456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549400" y="2492274"/>
            <a:ext cx="9085072"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882797" y="2492276"/>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flipH="1">
            <a:off x="6106028" y="1761566"/>
            <a:ext cx="11640" cy="390582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Autofit/>
          </a:bodyPr>
          <a:lstStyle/>
          <a:p>
            <a:pPr algn="ctr"/>
            <a:r>
              <a:rPr lang="en-US" sz="4000" b="1" dirty="0" smtClean="0">
                <a:solidFill>
                  <a:schemeClr val="tx1"/>
                </a:solidFill>
              </a:rPr>
              <a:t>Where DEVELOP Fits at NASA</a:t>
            </a:r>
            <a:endParaRPr lang="en-US" sz="4000" b="1" dirty="0">
              <a:solidFill>
                <a:schemeClr val="tx1"/>
              </a:solidFill>
            </a:endParaRPr>
          </a:p>
        </p:txBody>
      </p:sp>
      <p:sp>
        <p:nvSpPr>
          <p:cNvPr id="2" name="TextBox 1"/>
          <p:cNvSpPr txBox="1"/>
          <p:nvPr/>
        </p:nvSpPr>
        <p:spPr>
          <a:xfrm>
            <a:off x="4700348" y="1380566"/>
            <a:ext cx="2834640"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4479774" y="1868957"/>
            <a:ext cx="3200400"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5195069" y="2694797"/>
            <a:ext cx="1820672" cy="54864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5328165" y="3836700"/>
            <a:ext cx="1554480"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4048628" y="4669989"/>
            <a:ext cx="4114800" cy="365760"/>
          </a:xfrm>
          <a:prstGeom prst="roundRect">
            <a:avLst/>
          </a:prstGeom>
          <a:solidFill>
            <a:srgbClr val="5B9BD5"/>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4048628" y="5168687"/>
            <a:ext cx="4114800" cy="365760"/>
          </a:xfrm>
          <a:prstGeom prst="roundRect">
            <a:avLst/>
          </a:prstGeom>
          <a:solidFill>
            <a:srgbClr val="5B9BD5"/>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4048628" y="5667386"/>
            <a:ext cx="4114800" cy="365760"/>
          </a:xfrm>
          <a:prstGeom prst="roundRect">
            <a:avLst/>
          </a:prstGeom>
          <a:solidFill>
            <a:srgbClr val="6194C8"/>
          </a:solidFill>
          <a:ln w="31750">
            <a:noFill/>
          </a:ln>
        </p:spPr>
        <p:txBody>
          <a:bodyPr wrap="square" rtlCol="0" anchor="ctr">
            <a:noAutofit/>
          </a:bodyPr>
          <a:lstStyle/>
          <a:p>
            <a:pPr algn="ctr"/>
            <a:r>
              <a:rPr lang="en-US" sz="2200" b="1" dirty="0" smtClean="0">
                <a:solidFill>
                  <a:schemeClr val="bg1"/>
                </a:solidFill>
              </a:rPr>
              <a:t>DEVELOP National Program</a:t>
            </a:r>
            <a:endParaRPr lang="en-US" sz="2200" b="1" dirty="0">
              <a:solidFill>
                <a:schemeClr val="bg1"/>
              </a:solidFill>
            </a:endParaRPr>
          </a:p>
        </p:txBody>
      </p:sp>
      <p:sp>
        <p:nvSpPr>
          <p:cNvPr id="15" name="TextBox 14"/>
          <p:cNvSpPr txBox="1"/>
          <p:nvPr/>
        </p:nvSpPr>
        <p:spPr>
          <a:xfrm>
            <a:off x="1553464" y="2223608"/>
            <a:ext cx="2235200" cy="228600"/>
          </a:xfrm>
          <a:prstGeom prst="rect">
            <a:avLst/>
          </a:prstGeom>
          <a:solidFill>
            <a:schemeClr val="accent3"/>
          </a:solidFill>
        </p:spPr>
        <p:txBody>
          <a:bodyPr wrap="square" rtlCol="0" anchor="ctr">
            <a:noAutofit/>
          </a:bodyPr>
          <a:lstStyle/>
          <a:p>
            <a:pPr algn="ctr"/>
            <a:r>
              <a:rPr lang="en-US" sz="1400" b="1" i="1" dirty="0" smtClean="0">
                <a:solidFill>
                  <a:schemeClr val="bg1"/>
                </a:solidFill>
              </a:rPr>
              <a:t>Mission Directorates</a:t>
            </a:r>
            <a:endParaRPr lang="en-US" sz="1400" b="1" i="1" dirty="0">
              <a:solidFill>
                <a:schemeClr val="bg1"/>
              </a:solidFill>
            </a:endParaRPr>
          </a:p>
        </p:txBody>
      </p:sp>
      <p:sp>
        <p:nvSpPr>
          <p:cNvPr id="16" name="TextBox 15"/>
          <p:cNvSpPr txBox="1"/>
          <p:nvPr/>
        </p:nvSpPr>
        <p:spPr>
          <a:xfrm>
            <a:off x="591116"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 Human Exploration &amp; Operations</a:t>
            </a:r>
            <a:endParaRPr lang="en-US" sz="1600" dirty="0">
              <a:solidFill>
                <a:schemeClr val="bg1"/>
              </a:solidFill>
            </a:endParaRPr>
          </a:p>
        </p:txBody>
      </p:sp>
      <p:sp>
        <p:nvSpPr>
          <p:cNvPr id="17" name="TextBox 16"/>
          <p:cNvSpPr txBox="1"/>
          <p:nvPr/>
        </p:nvSpPr>
        <p:spPr>
          <a:xfrm>
            <a:off x="2922677"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7367893" y="2694797"/>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9672561" y="2667902"/>
            <a:ext cx="1920240" cy="548640"/>
          </a:xfrm>
          <a:prstGeom prst="roundRect">
            <a:avLst/>
          </a:prstGeom>
          <a:solidFill>
            <a:srgbClr val="3E96A8"/>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747101"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Joint Agency Satellite Division</a:t>
            </a:r>
            <a:endParaRPr lang="en-US" sz="1400" dirty="0">
              <a:solidFill>
                <a:schemeClr val="bg1"/>
              </a:solidFill>
            </a:endParaRPr>
          </a:p>
        </p:txBody>
      </p:sp>
      <p:sp>
        <p:nvSpPr>
          <p:cNvPr id="22" name="TextBox 21"/>
          <p:cNvSpPr txBox="1"/>
          <p:nvPr/>
        </p:nvSpPr>
        <p:spPr>
          <a:xfrm>
            <a:off x="3105557" y="3836700"/>
            <a:ext cx="1554480" cy="536224"/>
          </a:xfrm>
          <a:prstGeom prst="roundRect">
            <a:avLst/>
          </a:prstGeom>
          <a:solidFill>
            <a:srgbClr val="3E96A8"/>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a:t>
            </a:r>
          </a:p>
          <a:p>
            <a:pPr algn="ctr"/>
            <a:r>
              <a:rPr lang="en-US" sz="1400" dirty="0" smtClean="0">
                <a:solidFill>
                  <a:schemeClr val="bg1"/>
                </a:solidFill>
              </a:rPr>
              <a:t>Division</a:t>
            </a:r>
            <a:endParaRPr lang="en-US" sz="1400" dirty="0">
              <a:solidFill>
                <a:schemeClr val="bg1"/>
              </a:solidFill>
            </a:endParaRPr>
          </a:p>
        </p:txBody>
      </p:sp>
      <p:sp>
        <p:nvSpPr>
          <p:cNvPr id="23" name="TextBox 22"/>
          <p:cNvSpPr txBox="1"/>
          <p:nvPr/>
        </p:nvSpPr>
        <p:spPr>
          <a:xfrm>
            <a:off x="7550773"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Planetary Science Division</a:t>
            </a:r>
            <a:endParaRPr lang="en-US" sz="1400" dirty="0">
              <a:solidFill>
                <a:schemeClr val="bg1"/>
              </a:solidFill>
            </a:endParaRPr>
          </a:p>
        </p:txBody>
      </p:sp>
      <p:sp>
        <p:nvSpPr>
          <p:cNvPr id="24" name="TextBox 23"/>
          <p:cNvSpPr txBox="1"/>
          <p:nvPr/>
        </p:nvSpPr>
        <p:spPr>
          <a:xfrm>
            <a:off x="9860820" y="3836700"/>
            <a:ext cx="1554480" cy="536224"/>
          </a:xfrm>
          <a:prstGeom prst="roundRect">
            <a:avLst/>
          </a:prstGeom>
          <a:solidFill>
            <a:srgbClr val="3E96A8"/>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50" name="Straight Connector 49"/>
          <p:cNvCxnSpPr/>
          <p:nvPr/>
        </p:nvCxnSpPr>
        <p:spPr>
          <a:xfrm>
            <a:off x="1549400" y="3659282"/>
            <a:ext cx="9085072"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634472" y="248566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634472" y="3648762"/>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328013" y="3648761"/>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82797" y="3648763"/>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19936" y="3648761"/>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28013" y="2498231"/>
            <a:ext cx="0" cy="167957"/>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NASA Applied Sciences Program</a:t>
            </a:r>
            <a:endParaRPr lang="en-US" sz="4000" b="1" dirty="0">
              <a:solidFill>
                <a:schemeClr val="tx1"/>
              </a:solidFill>
            </a:endParaRPr>
          </a:p>
        </p:txBody>
      </p:sp>
      <p:sp>
        <p:nvSpPr>
          <p:cNvPr id="3" name="Content Placeholder 2"/>
          <p:cNvSpPr>
            <a:spLocks noGrp="1"/>
          </p:cNvSpPr>
          <p:nvPr>
            <p:ph idx="1"/>
          </p:nvPr>
        </p:nvSpPr>
        <p:spPr>
          <a:xfrm>
            <a:off x="838200" y="1250576"/>
            <a:ext cx="10515600" cy="2393577"/>
          </a:xfrm>
        </p:spPr>
        <p:txBody>
          <a:bodyPr/>
          <a:lstStyle/>
          <a:p>
            <a:pPr algn="ctr">
              <a:spcBef>
                <a:spcPts val="0"/>
              </a:spcBef>
              <a:buNone/>
            </a:pPr>
            <a:r>
              <a:rPr lang="en-US" sz="2000" b="1" dirty="0" smtClean="0">
                <a:solidFill>
                  <a:srgbClr val="13416C"/>
                </a:solidFill>
              </a:rPr>
              <a:t>“Discovering Innovative &amp; Practical Applications </a:t>
            </a:r>
            <a:endParaRPr lang="en-US" sz="2000" dirty="0" smtClean="0">
              <a:solidFill>
                <a:srgbClr val="13416C"/>
              </a:solidFill>
            </a:endParaRPr>
          </a:p>
          <a:p>
            <a:pPr algn="ctr">
              <a:spcBef>
                <a:spcPts val="0"/>
              </a:spcBef>
              <a:buNone/>
            </a:pPr>
            <a:r>
              <a:rPr lang="en-US" sz="2000" b="1" dirty="0" smtClean="0">
                <a:solidFill>
                  <a:srgbClr val="13416C"/>
                </a:solidFill>
              </a:rPr>
              <a:t>of NASA Earth Science”</a:t>
            </a:r>
            <a:endParaRPr lang="en-US" sz="2000" dirty="0" smtClean="0">
              <a:solidFill>
                <a:srgbClr val="13416C"/>
              </a:solidFill>
            </a:endParaRPr>
          </a:p>
          <a:p>
            <a:pPr>
              <a:buNone/>
            </a:pPr>
            <a:r>
              <a:rPr lang="en-US" dirty="0" smtClean="0"/>
              <a:t> </a:t>
            </a:r>
            <a:r>
              <a:rPr lang="en-US" sz="2000" dirty="0" smtClean="0"/>
              <a:t>  The Applied Sciences Program (ASP) serves as a bridge between the data and knowledge generated by NASA Earth Science and the information and decision-making needs of public and private organizations. The goal of the program is to discover and demonstrate innovative uses and practical benefits of NASA Earth science data, scientific knowledge, and technology.</a:t>
            </a:r>
            <a:endParaRPr lang="en-US" dirty="0" smtClean="0"/>
          </a:p>
          <a:p>
            <a:pPr>
              <a:buNone/>
            </a:pPr>
            <a:endParaRPr lang="en-US" dirty="0"/>
          </a:p>
        </p:txBody>
      </p:sp>
      <p:sp>
        <p:nvSpPr>
          <p:cNvPr id="7" name="TextBox 6"/>
          <p:cNvSpPr txBox="1"/>
          <p:nvPr/>
        </p:nvSpPr>
        <p:spPr>
          <a:xfrm rot="17785607">
            <a:off x="772208" y="3966396"/>
            <a:ext cx="1707777" cy="646331"/>
          </a:xfrm>
          <a:prstGeom prst="rect">
            <a:avLst/>
          </a:prstGeom>
          <a:noFill/>
        </p:spPr>
        <p:txBody>
          <a:bodyPr wrap="square" rtlCol="0">
            <a:spAutoFit/>
          </a:bodyPr>
          <a:lstStyle/>
          <a:p>
            <a:pPr algn="ctr"/>
            <a:r>
              <a:rPr lang="en-US" dirty="0" smtClean="0">
                <a:latin typeface="Century Gothic" pitchFamily="34" charset="0"/>
              </a:rPr>
              <a:t>Agriculture &amp; Food Security</a:t>
            </a:r>
            <a:endParaRPr lang="en-US" dirty="0">
              <a:latin typeface="Century Gothic" pitchFamily="34" charset="0"/>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147" y="5118173"/>
            <a:ext cx="1034074" cy="1034074"/>
          </a:xfrm>
          <a:prstGeom prst="rect">
            <a:avLst/>
          </a:prstGeom>
        </p:spPr>
      </p:pic>
      <p:sp>
        <p:nvSpPr>
          <p:cNvPr id="12" name="TextBox 11"/>
          <p:cNvSpPr txBox="1"/>
          <p:nvPr/>
        </p:nvSpPr>
        <p:spPr>
          <a:xfrm rot="17785607">
            <a:off x="3445100" y="4109466"/>
            <a:ext cx="1707777" cy="369332"/>
          </a:xfrm>
          <a:prstGeom prst="rect">
            <a:avLst/>
          </a:prstGeom>
          <a:noFill/>
        </p:spPr>
        <p:txBody>
          <a:bodyPr wrap="square" rtlCol="0">
            <a:spAutoFit/>
          </a:bodyPr>
          <a:lstStyle/>
          <a:p>
            <a:r>
              <a:rPr lang="en-US" dirty="0" smtClean="0">
                <a:latin typeface="Century Gothic" pitchFamily="34" charset="0"/>
              </a:rPr>
              <a:t>Disasters</a:t>
            </a:r>
            <a:endParaRPr lang="en-US" dirty="0">
              <a:latin typeface="Century Gothic" pitchFamily="34" charset="0"/>
            </a:endParaRPr>
          </a:p>
        </p:txBody>
      </p:sp>
      <p:sp>
        <p:nvSpPr>
          <p:cNvPr id="6" name="TextBox 5"/>
          <p:cNvSpPr txBox="1"/>
          <p:nvPr/>
        </p:nvSpPr>
        <p:spPr>
          <a:xfrm rot="17785607">
            <a:off x="4712297" y="3964111"/>
            <a:ext cx="1707777" cy="646331"/>
          </a:xfrm>
          <a:prstGeom prst="rect">
            <a:avLst/>
          </a:prstGeom>
          <a:noFill/>
        </p:spPr>
        <p:txBody>
          <a:bodyPr wrap="square" rtlCol="0">
            <a:spAutoFit/>
          </a:bodyPr>
          <a:lstStyle/>
          <a:p>
            <a:r>
              <a:rPr lang="en-US" dirty="0" smtClean="0">
                <a:latin typeface="Century Gothic" pitchFamily="34" charset="0"/>
              </a:rPr>
              <a:t>Ecological Forecasting</a:t>
            </a:r>
            <a:endParaRPr lang="en-US" dirty="0">
              <a:latin typeface="Century Gothic"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551" y="5152969"/>
            <a:ext cx="1034074" cy="1034074"/>
          </a:xfrm>
          <a:prstGeom prst="rect">
            <a:avLst/>
          </a:prstGeom>
        </p:spPr>
      </p:pic>
      <p:sp>
        <p:nvSpPr>
          <p:cNvPr id="11" name="TextBox 10"/>
          <p:cNvSpPr txBox="1"/>
          <p:nvPr/>
        </p:nvSpPr>
        <p:spPr>
          <a:xfrm rot="17785607">
            <a:off x="5979493" y="4107181"/>
            <a:ext cx="1707777" cy="369332"/>
          </a:xfrm>
          <a:prstGeom prst="rect">
            <a:avLst/>
          </a:prstGeom>
          <a:noFill/>
        </p:spPr>
        <p:txBody>
          <a:bodyPr wrap="square" rtlCol="0">
            <a:spAutoFit/>
          </a:bodyPr>
          <a:lstStyle/>
          <a:p>
            <a:r>
              <a:rPr lang="en-US" dirty="0" smtClean="0">
                <a:latin typeface="Century Gothic" pitchFamily="34" charset="0"/>
              </a:rPr>
              <a:t>Energy</a:t>
            </a:r>
            <a:endParaRPr lang="en-US" dirty="0">
              <a:latin typeface="Century Gothic" pitchFamily="34" charset="0"/>
            </a:endParaRPr>
          </a:p>
        </p:txBody>
      </p:sp>
      <p:sp>
        <p:nvSpPr>
          <p:cNvPr id="10" name="TextBox 9"/>
          <p:cNvSpPr txBox="1"/>
          <p:nvPr/>
        </p:nvSpPr>
        <p:spPr>
          <a:xfrm rot="17785607">
            <a:off x="7246690" y="3959541"/>
            <a:ext cx="1707777" cy="646331"/>
          </a:xfrm>
          <a:prstGeom prst="rect">
            <a:avLst/>
          </a:prstGeom>
          <a:noFill/>
        </p:spPr>
        <p:txBody>
          <a:bodyPr wrap="square" rtlCol="0">
            <a:spAutoFit/>
          </a:bodyPr>
          <a:lstStyle/>
          <a:p>
            <a:r>
              <a:rPr lang="en-US" dirty="0" smtClean="0">
                <a:latin typeface="Century Gothic" pitchFamily="34" charset="0"/>
              </a:rPr>
              <a:t>Health &amp; Air Quality</a:t>
            </a:r>
            <a:endParaRPr lang="en-US" dirty="0">
              <a:latin typeface="Century Gothic" pitchFamily="34" charset="0"/>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5421" y="5144354"/>
            <a:ext cx="1034074" cy="1034074"/>
          </a:xfrm>
          <a:prstGeom prst="rect">
            <a:avLst/>
          </a:prstGeom>
        </p:spPr>
      </p:pic>
      <p:sp>
        <p:nvSpPr>
          <p:cNvPr id="8" name="TextBox 7"/>
          <p:cNvSpPr txBox="1"/>
          <p:nvPr/>
        </p:nvSpPr>
        <p:spPr>
          <a:xfrm rot="17785607">
            <a:off x="10058079" y="3961826"/>
            <a:ext cx="1707777" cy="646331"/>
          </a:xfrm>
          <a:prstGeom prst="rect">
            <a:avLst/>
          </a:prstGeom>
          <a:noFill/>
        </p:spPr>
        <p:txBody>
          <a:bodyPr wrap="square" rtlCol="0">
            <a:spAutoFit/>
          </a:bodyPr>
          <a:lstStyle/>
          <a:p>
            <a:r>
              <a:rPr lang="en-US" dirty="0" smtClean="0">
                <a:latin typeface="Century Gothic" pitchFamily="34" charset="0"/>
              </a:rPr>
              <a:t>Water Resources</a:t>
            </a:r>
            <a:endParaRPr lang="en-US" dirty="0">
              <a:latin typeface="Century Gothic"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1291" y="5137340"/>
            <a:ext cx="1033272" cy="103327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4483" y="5126819"/>
            <a:ext cx="1033272" cy="103327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757" y="5133833"/>
            <a:ext cx="1033272" cy="1033272"/>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02887" y="5140847"/>
            <a:ext cx="1033272" cy="1033272"/>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7017" y="5130326"/>
            <a:ext cx="1033272" cy="1033272"/>
          </a:xfrm>
          <a:prstGeom prst="rect">
            <a:avLst/>
          </a:prstGeom>
        </p:spPr>
      </p:pic>
      <p:sp>
        <p:nvSpPr>
          <p:cNvPr id="31" name="TextBox 30"/>
          <p:cNvSpPr txBox="1"/>
          <p:nvPr/>
        </p:nvSpPr>
        <p:spPr>
          <a:xfrm rot="17785607">
            <a:off x="8532053" y="3852918"/>
            <a:ext cx="1948443" cy="646331"/>
          </a:xfrm>
          <a:prstGeom prst="rect">
            <a:avLst/>
          </a:prstGeom>
          <a:noFill/>
        </p:spPr>
        <p:txBody>
          <a:bodyPr wrap="square" rtlCol="0">
            <a:spAutoFit/>
          </a:bodyPr>
          <a:lstStyle/>
          <a:p>
            <a:r>
              <a:rPr lang="en-US" dirty="0" smtClean="0">
                <a:latin typeface="Century Gothic" pitchFamily="34" charset="0"/>
              </a:rPr>
              <a:t>Transportation &amp; Infrastructure</a:t>
            </a:r>
            <a:endParaRPr lang="en-US" dirty="0">
              <a:latin typeface="Century Gothic" pitchFamily="34" charset="0"/>
            </a:endParaRPr>
          </a:p>
        </p:txBody>
      </p:sp>
      <p:sp>
        <p:nvSpPr>
          <p:cNvPr id="32" name="TextBox 31"/>
          <p:cNvSpPr txBox="1"/>
          <p:nvPr/>
        </p:nvSpPr>
        <p:spPr>
          <a:xfrm rot="17785607">
            <a:off x="2137713" y="3997445"/>
            <a:ext cx="1788160" cy="646331"/>
          </a:xfrm>
          <a:prstGeom prst="rect">
            <a:avLst/>
          </a:prstGeom>
          <a:noFill/>
        </p:spPr>
        <p:txBody>
          <a:bodyPr wrap="square" rtlCol="0">
            <a:spAutoFit/>
          </a:bodyPr>
          <a:lstStyle/>
          <a:p>
            <a:pPr algn="ctr"/>
            <a:r>
              <a:rPr lang="en-US" dirty="0" smtClean="0">
                <a:latin typeface="Century Gothic" pitchFamily="34" charset="0"/>
              </a:rPr>
              <a:t>Urban Development</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Who Participates in DEVELOP?</a:t>
            </a:r>
            <a:endParaRPr lang="en-US" sz="4000" b="1" dirty="0">
              <a:solidFill>
                <a:schemeClr val="tx1"/>
              </a:solidFill>
            </a:endParaRPr>
          </a:p>
        </p:txBody>
      </p:sp>
      <p:sp>
        <p:nvSpPr>
          <p:cNvPr id="5" name="Left Bracket 4"/>
          <p:cNvSpPr/>
          <p:nvPr/>
        </p:nvSpPr>
        <p:spPr>
          <a:xfrm rot="5400000">
            <a:off x="2763807" y="-826727"/>
            <a:ext cx="576728" cy="5486400"/>
          </a:xfrm>
          <a:prstGeom prst="leftBracket">
            <a:avLst>
              <a:gd name="adj" fmla="val 144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9877391">
            <a:off x="37120" y="3380593"/>
            <a:ext cx="1608082" cy="584775"/>
          </a:xfrm>
          <a:prstGeom prst="rect">
            <a:avLst/>
          </a:prstGeom>
          <a:noFill/>
        </p:spPr>
        <p:txBody>
          <a:bodyPr wrap="square" rtlCol="0">
            <a:spAutoFit/>
          </a:bodyPr>
          <a:lstStyle/>
          <a:p>
            <a:pPr algn="ctr"/>
            <a:r>
              <a:rPr lang="en-US" sz="1600" dirty="0" smtClean="0">
                <a:latin typeface="Century Gothic" pitchFamily="34" charset="0"/>
              </a:rPr>
              <a:t>Recent Graduates</a:t>
            </a:r>
            <a:endParaRPr lang="en-US" sz="1600" dirty="0">
              <a:latin typeface="Century Gothic" pitchFamily="34" charset="0"/>
            </a:endParaRPr>
          </a:p>
        </p:txBody>
      </p:sp>
      <p:sp>
        <p:nvSpPr>
          <p:cNvPr id="7" name="TextBox 6"/>
          <p:cNvSpPr txBox="1"/>
          <p:nvPr/>
        </p:nvSpPr>
        <p:spPr>
          <a:xfrm rot="19877391">
            <a:off x="1293111" y="3469931"/>
            <a:ext cx="1608082" cy="584775"/>
          </a:xfrm>
          <a:prstGeom prst="rect">
            <a:avLst/>
          </a:prstGeom>
          <a:noFill/>
        </p:spPr>
        <p:txBody>
          <a:bodyPr wrap="square" rtlCol="0">
            <a:spAutoFit/>
          </a:bodyPr>
          <a:lstStyle/>
          <a:p>
            <a:pPr algn="ctr"/>
            <a:r>
              <a:rPr lang="en-US" sz="1600" dirty="0" smtClean="0">
                <a:latin typeface="Century Gothic" pitchFamily="34" charset="0"/>
              </a:rPr>
              <a:t>Military Personnel</a:t>
            </a:r>
            <a:endParaRPr lang="en-US" sz="1600" dirty="0">
              <a:latin typeface="Century Gothic" pitchFamily="34" charset="0"/>
            </a:endParaRPr>
          </a:p>
        </p:txBody>
      </p:sp>
      <p:sp>
        <p:nvSpPr>
          <p:cNvPr id="8" name="TextBox 7"/>
          <p:cNvSpPr txBox="1"/>
          <p:nvPr/>
        </p:nvSpPr>
        <p:spPr>
          <a:xfrm rot="19877391">
            <a:off x="2617417" y="3577279"/>
            <a:ext cx="1608082" cy="338554"/>
          </a:xfrm>
          <a:prstGeom prst="rect">
            <a:avLst/>
          </a:prstGeom>
          <a:noFill/>
        </p:spPr>
        <p:txBody>
          <a:bodyPr wrap="square" rtlCol="0">
            <a:spAutoFit/>
          </a:bodyPr>
          <a:lstStyle/>
          <a:p>
            <a:pPr algn="ctr"/>
            <a:r>
              <a:rPr lang="en-US" sz="1600" dirty="0" smtClean="0">
                <a:latin typeface="Century Gothic" pitchFamily="34" charset="0"/>
              </a:rPr>
              <a:t>Students</a:t>
            </a:r>
            <a:endParaRPr lang="en-US" sz="1600" dirty="0">
              <a:latin typeface="Century Gothic" pitchFamily="34" charset="0"/>
            </a:endParaRPr>
          </a:p>
        </p:txBody>
      </p:sp>
      <p:sp>
        <p:nvSpPr>
          <p:cNvPr id="9" name="TextBox 8"/>
          <p:cNvSpPr txBox="1"/>
          <p:nvPr/>
        </p:nvSpPr>
        <p:spPr>
          <a:xfrm rot="19877391">
            <a:off x="4036310" y="3343787"/>
            <a:ext cx="1608082" cy="584775"/>
          </a:xfrm>
          <a:prstGeom prst="rect">
            <a:avLst/>
          </a:prstGeom>
          <a:noFill/>
        </p:spPr>
        <p:txBody>
          <a:bodyPr wrap="square" rtlCol="0">
            <a:spAutoFit/>
          </a:bodyPr>
          <a:lstStyle/>
          <a:p>
            <a:pPr algn="ctr"/>
            <a:r>
              <a:rPr lang="en-US" sz="1600" dirty="0" smtClean="0">
                <a:latin typeface="Century Gothic" pitchFamily="34" charset="0"/>
              </a:rPr>
              <a:t>Transitioning Professionals</a:t>
            </a:r>
            <a:endParaRPr lang="en-US" sz="1600" dirty="0">
              <a:latin typeface="Century Gothic" pitchFamily="34" charset="0"/>
            </a:endParaRPr>
          </a:p>
        </p:txBody>
      </p:sp>
      <p:sp>
        <p:nvSpPr>
          <p:cNvPr id="10" name="TextBox 9"/>
          <p:cNvSpPr txBox="1"/>
          <p:nvPr/>
        </p:nvSpPr>
        <p:spPr>
          <a:xfrm>
            <a:off x="2137984" y="1166382"/>
            <a:ext cx="1824699" cy="430887"/>
          </a:xfrm>
          <a:prstGeom prst="rect">
            <a:avLst/>
          </a:prstGeom>
          <a:noFill/>
        </p:spPr>
        <p:txBody>
          <a:bodyPr wrap="square" rtlCol="0">
            <a:spAutoFit/>
          </a:bodyPr>
          <a:lstStyle/>
          <a:p>
            <a:pPr algn="ctr"/>
            <a:r>
              <a:rPr lang="en-US" sz="2200" b="1" dirty="0" smtClean="0">
                <a:latin typeface="Century Gothic" pitchFamily="34" charset="0"/>
              </a:rPr>
              <a:t>Participants</a:t>
            </a:r>
            <a:endParaRPr lang="en-US" sz="2200" b="1" dirty="0">
              <a:latin typeface="Century Gothic" pitchFamily="34" charset="0"/>
            </a:endParaRPr>
          </a:p>
        </p:txBody>
      </p:sp>
      <p:sp>
        <p:nvSpPr>
          <p:cNvPr id="12" name="TextBox 11"/>
          <p:cNvSpPr txBox="1"/>
          <p:nvPr/>
        </p:nvSpPr>
        <p:spPr>
          <a:xfrm rot="19811570">
            <a:off x="6180376" y="5451258"/>
            <a:ext cx="1608082" cy="584775"/>
          </a:xfrm>
          <a:prstGeom prst="rect">
            <a:avLst/>
          </a:prstGeom>
          <a:noFill/>
        </p:spPr>
        <p:txBody>
          <a:bodyPr wrap="square" rtlCol="0">
            <a:spAutoFit/>
          </a:bodyPr>
          <a:lstStyle/>
          <a:p>
            <a:pPr algn="ctr"/>
            <a:r>
              <a:rPr lang="en-US" sz="1600" dirty="0" smtClean="0">
                <a:latin typeface="Century Gothic" pitchFamily="34" charset="0"/>
              </a:rPr>
              <a:t>State and Local Govt.</a:t>
            </a:r>
            <a:endParaRPr lang="en-US" sz="1600" dirty="0">
              <a:latin typeface="Century Gothic" pitchFamily="34" charset="0"/>
            </a:endParaRPr>
          </a:p>
        </p:txBody>
      </p:sp>
      <p:sp>
        <p:nvSpPr>
          <p:cNvPr id="13" name="TextBox 12"/>
          <p:cNvSpPr txBox="1"/>
          <p:nvPr/>
        </p:nvSpPr>
        <p:spPr>
          <a:xfrm rot="19811570">
            <a:off x="7436367" y="5540596"/>
            <a:ext cx="1608082" cy="584775"/>
          </a:xfrm>
          <a:prstGeom prst="rect">
            <a:avLst/>
          </a:prstGeom>
          <a:noFill/>
        </p:spPr>
        <p:txBody>
          <a:bodyPr wrap="square" rtlCol="0">
            <a:spAutoFit/>
          </a:bodyPr>
          <a:lstStyle/>
          <a:p>
            <a:pPr algn="ctr"/>
            <a:r>
              <a:rPr lang="en-US" sz="1600" dirty="0" smtClean="0">
                <a:latin typeface="Century Gothic" pitchFamily="34" charset="0"/>
              </a:rPr>
              <a:t>Federal Agencies</a:t>
            </a:r>
            <a:endParaRPr lang="en-US" sz="1600" dirty="0">
              <a:latin typeface="Century Gothic" pitchFamily="34" charset="0"/>
            </a:endParaRPr>
          </a:p>
        </p:txBody>
      </p:sp>
      <p:sp>
        <p:nvSpPr>
          <p:cNvPr id="14" name="TextBox 13"/>
          <p:cNvSpPr txBox="1"/>
          <p:nvPr/>
        </p:nvSpPr>
        <p:spPr>
          <a:xfrm rot="19811570">
            <a:off x="8760673" y="5647944"/>
            <a:ext cx="1608082" cy="338554"/>
          </a:xfrm>
          <a:prstGeom prst="rect">
            <a:avLst/>
          </a:prstGeom>
          <a:noFill/>
        </p:spPr>
        <p:txBody>
          <a:bodyPr wrap="square" rtlCol="0">
            <a:spAutoFit/>
          </a:bodyPr>
          <a:lstStyle/>
          <a:p>
            <a:pPr algn="ctr"/>
            <a:r>
              <a:rPr lang="en-US" sz="1600" dirty="0" smtClean="0">
                <a:latin typeface="Century Gothic" pitchFamily="34" charset="0"/>
              </a:rPr>
              <a:t>NGOs</a:t>
            </a:r>
            <a:endParaRPr lang="en-US" sz="1600" dirty="0">
              <a:latin typeface="Century Gothic" pitchFamily="34" charset="0"/>
            </a:endParaRPr>
          </a:p>
        </p:txBody>
      </p:sp>
      <p:sp>
        <p:nvSpPr>
          <p:cNvPr id="15" name="TextBox 14"/>
          <p:cNvSpPr txBox="1"/>
          <p:nvPr/>
        </p:nvSpPr>
        <p:spPr>
          <a:xfrm rot="19811570">
            <a:off x="10179566" y="5537562"/>
            <a:ext cx="1608082" cy="338554"/>
          </a:xfrm>
          <a:prstGeom prst="rect">
            <a:avLst/>
          </a:prstGeom>
          <a:noFill/>
        </p:spPr>
        <p:txBody>
          <a:bodyPr wrap="square" rtlCol="0">
            <a:spAutoFit/>
          </a:bodyPr>
          <a:lstStyle/>
          <a:p>
            <a:pPr algn="ctr"/>
            <a:r>
              <a:rPr lang="en-US" sz="1600" dirty="0" smtClean="0">
                <a:latin typeface="Century Gothic" pitchFamily="34" charset="0"/>
              </a:rPr>
              <a:t>International</a:t>
            </a:r>
            <a:endParaRPr lang="en-US" sz="1600" dirty="0">
              <a:latin typeface="Century Gothic" pitchFamily="34" charset="0"/>
            </a:endParaRPr>
          </a:p>
        </p:txBody>
      </p:sp>
      <p:sp>
        <p:nvSpPr>
          <p:cNvPr id="16" name="TextBox 15"/>
          <p:cNvSpPr txBox="1"/>
          <p:nvPr/>
        </p:nvSpPr>
        <p:spPr>
          <a:xfrm>
            <a:off x="7570095" y="3391726"/>
            <a:ext cx="2602440" cy="430887"/>
          </a:xfrm>
          <a:prstGeom prst="rect">
            <a:avLst/>
          </a:prstGeom>
          <a:noFill/>
        </p:spPr>
        <p:txBody>
          <a:bodyPr wrap="square" rtlCol="0">
            <a:spAutoFit/>
          </a:bodyPr>
          <a:lstStyle/>
          <a:p>
            <a:pPr algn="ctr"/>
            <a:r>
              <a:rPr lang="en-US" sz="2200" b="1" dirty="0" smtClean="0">
                <a:latin typeface="Century Gothic" pitchFamily="34" charset="0"/>
              </a:rPr>
              <a:t>Decision-Makers</a:t>
            </a:r>
            <a:endParaRPr lang="en-US" sz="2200" b="1" dirty="0">
              <a:latin typeface="Century Gothic" pitchFamily="34" charset="0"/>
            </a:endParaRPr>
          </a:p>
        </p:txBody>
      </p:sp>
      <p:sp>
        <p:nvSpPr>
          <p:cNvPr id="17" name="Rectangle 16"/>
          <p:cNvSpPr/>
          <p:nvPr/>
        </p:nvSpPr>
        <p:spPr>
          <a:xfrm>
            <a:off x="6448776" y="1587777"/>
            <a:ext cx="5526505" cy="1354217"/>
          </a:xfrm>
          <a:prstGeom prst="rect">
            <a:avLst/>
          </a:prstGeom>
        </p:spPr>
        <p:txBody>
          <a:bodyPr wrap="square">
            <a:spAutoFit/>
          </a:bodyPr>
          <a:lstStyle/>
          <a:p>
            <a:pPr fontAlgn="base">
              <a:buFont typeface="Arial" pitchFamily="34" charset="0"/>
              <a:buChar char="•"/>
            </a:pPr>
            <a:r>
              <a:rPr lang="en-US" dirty="0" smtClean="0">
                <a:latin typeface="Century Gothic" pitchFamily="34" charset="0"/>
              </a:rPr>
              <a:t> Enhanced decision support through use of </a:t>
            </a:r>
            <a:r>
              <a:rPr lang="en-US" dirty="0">
                <a:latin typeface="Century Gothic" pitchFamily="34" charset="0"/>
              </a:rPr>
              <a:t> </a:t>
            </a:r>
            <a:r>
              <a:rPr lang="en-US" dirty="0" smtClean="0">
                <a:latin typeface="Century Gothic" pitchFamily="34" charset="0"/>
              </a:rPr>
              <a:t>    </a:t>
            </a:r>
          </a:p>
          <a:p>
            <a:pPr fontAlgn="base">
              <a:spcAft>
                <a:spcPts val="1200"/>
              </a:spcAft>
            </a:pPr>
            <a:r>
              <a:rPr lang="en-US" dirty="0" smtClean="0">
                <a:latin typeface="Century Gothic" pitchFamily="34" charset="0"/>
              </a:rPr>
              <a:t>  NASA Earth observations</a:t>
            </a:r>
          </a:p>
          <a:p>
            <a:pPr fontAlgn="base">
              <a:buFont typeface="Arial" pitchFamily="34" charset="0"/>
              <a:buChar char="•"/>
            </a:pPr>
            <a:r>
              <a:rPr lang="en-US" dirty="0" smtClean="0">
                <a:latin typeface="Century Gothic" pitchFamily="34" charset="0"/>
              </a:rPr>
              <a:t> Increased exposure to NASA Earth Science </a:t>
            </a:r>
          </a:p>
          <a:p>
            <a:pPr fontAlgn="base"/>
            <a:r>
              <a:rPr lang="en-US" dirty="0" smtClean="0">
                <a:latin typeface="Century Gothic" pitchFamily="34" charset="0"/>
              </a:rPr>
              <a:t>  technologies and capabilities</a:t>
            </a:r>
          </a:p>
        </p:txBody>
      </p:sp>
      <p:sp>
        <p:nvSpPr>
          <p:cNvPr id="18" name="Rectangle 17"/>
          <p:cNvSpPr/>
          <p:nvPr/>
        </p:nvSpPr>
        <p:spPr>
          <a:xfrm>
            <a:off x="401435" y="4355478"/>
            <a:ext cx="4915208" cy="1508105"/>
          </a:xfrm>
          <a:prstGeom prst="rect">
            <a:avLst/>
          </a:prstGeom>
        </p:spPr>
        <p:txBody>
          <a:bodyPr wrap="square">
            <a:spAutoFit/>
          </a:bodyPr>
          <a:lstStyle/>
          <a:p>
            <a:endParaRPr lang="en-US" dirty="0" smtClean="0"/>
          </a:p>
          <a:p>
            <a:pPr fontAlgn="base">
              <a:spcAft>
                <a:spcPts val="1200"/>
              </a:spcAft>
              <a:buFont typeface="Arial" pitchFamily="34" charset="0"/>
              <a:buChar char="•"/>
            </a:pPr>
            <a:r>
              <a:rPr lang="en-US" dirty="0" smtClean="0">
                <a:latin typeface="Century Gothic" pitchFamily="34" charset="0"/>
              </a:rPr>
              <a:t> Scientific &amp; Technical Skills</a:t>
            </a:r>
          </a:p>
          <a:p>
            <a:pPr fontAlgn="base">
              <a:spcAft>
                <a:spcPts val="1200"/>
              </a:spcAft>
              <a:buFont typeface="Arial" pitchFamily="34" charset="0"/>
              <a:buChar char="•"/>
            </a:pPr>
            <a:r>
              <a:rPr lang="en-US" dirty="0" smtClean="0">
                <a:latin typeface="Century Gothic" pitchFamily="34" charset="0"/>
              </a:rPr>
              <a:t> Personal Development</a:t>
            </a:r>
          </a:p>
          <a:p>
            <a:pPr fontAlgn="base">
              <a:spcAft>
                <a:spcPts val="1200"/>
              </a:spcAft>
              <a:buFont typeface="Arial" pitchFamily="34" charset="0"/>
              <a:buChar char="•"/>
            </a:pPr>
            <a:r>
              <a:rPr lang="en-US" dirty="0" smtClean="0">
                <a:latin typeface="Century Gothic" pitchFamily="34" charset="0"/>
              </a:rPr>
              <a:t> Professional Development &amp; Networking</a:t>
            </a:r>
            <a:endParaRPr lang="en-US" dirty="0">
              <a:latin typeface="Century Gothic" pitchFamily="34" charset="0"/>
            </a:endParaRPr>
          </a:p>
        </p:txBody>
      </p:sp>
      <p:sp>
        <p:nvSpPr>
          <p:cNvPr id="19" name="Shape 325"/>
          <p:cNvSpPr/>
          <p:nvPr/>
        </p:nvSpPr>
        <p:spPr>
          <a:xfrm>
            <a:off x="3034287" y="1758891"/>
            <a:ext cx="1371600" cy="1371600"/>
          </a:xfrm>
          <a:prstGeom prst="ellipse">
            <a:avLst/>
          </a:prstGeom>
          <a:blipFill rotWithShape="1">
            <a:blip r:embed="rId2"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0" name="Shape 326"/>
          <p:cNvSpPr/>
          <p:nvPr/>
        </p:nvSpPr>
        <p:spPr>
          <a:xfrm rot="5400000">
            <a:off x="323181" y="1758891"/>
            <a:ext cx="1371600" cy="1371600"/>
          </a:xfrm>
          <a:prstGeom prst="ellipse">
            <a:avLst/>
          </a:prstGeom>
          <a:blipFill rotWithShape="1">
            <a:blip r:embed="rId3"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1" name="Shape 327"/>
          <p:cNvSpPr/>
          <p:nvPr/>
        </p:nvSpPr>
        <p:spPr>
          <a:xfrm>
            <a:off x="1678734" y="1758891"/>
            <a:ext cx="1371600" cy="1371600"/>
          </a:xfrm>
          <a:prstGeom prst="ellipse">
            <a:avLst/>
          </a:prstGeom>
          <a:blipFill rotWithShape="1">
            <a:blip r:embed="rId4"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2" name="Shape 328"/>
          <p:cNvSpPr/>
          <p:nvPr/>
        </p:nvSpPr>
        <p:spPr>
          <a:xfrm>
            <a:off x="4389841" y="1758891"/>
            <a:ext cx="1371600" cy="1371600"/>
          </a:xfrm>
          <a:prstGeom prst="ellipse">
            <a:avLst/>
          </a:prstGeom>
          <a:blipFill rotWithShape="1">
            <a:blip r:embed="rId5"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3" name="Shape 336"/>
          <p:cNvSpPr/>
          <p:nvPr/>
        </p:nvSpPr>
        <p:spPr>
          <a:xfrm>
            <a:off x="6150481" y="4050331"/>
            <a:ext cx="1371600" cy="1371600"/>
          </a:xfrm>
          <a:prstGeom prst="ellipse">
            <a:avLst/>
          </a:prstGeom>
          <a:blipFill rotWithShape="1">
            <a:blip r:embed="rId6"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4" name="Shape 337"/>
          <p:cNvSpPr/>
          <p:nvPr/>
        </p:nvSpPr>
        <p:spPr>
          <a:xfrm>
            <a:off x="7510898" y="4050331"/>
            <a:ext cx="1371600" cy="1371600"/>
          </a:xfrm>
          <a:prstGeom prst="ellipse">
            <a:avLst/>
          </a:prstGeom>
          <a:blipFill rotWithShape="1">
            <a:blip r:embed="rId7"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5" name="Shape 338"/>
          <p:cNvSpPr/>
          <p:nvPr/>
        </p:nvSpPr>
        <p:spPr>
          <a:xfrm>
            <a:off x="8871315" y="4050331"/>
            <a:ext cx="1371600" cy="1371600"/>
          </a:xfrm>
          <a:prstGeom prst="ellipse">
            <a:avLst/>
          </a:prstGeom>
          <a:blipFill rotWithShape="1">
            <a:blip r:embed="rId8"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6" name="Shape 339"/>
          <p:cNvSpPr/>
          <p:nvPr/>
        </p:nvSpPr>
        <p:spPr>
          <a:xfrm>
            <a:off x="10231731" y="4050331"/>
            <a:ext cx="1371600" cy="1371600"/>
          </a:xfrm>
          <a:prstGeom prst="ellipse">
            <a:avLst/>
          </a:prstGeom>
          <a:blipFill rotWithShape="1">
            <a:blip r:embed="rId9" cstate="print">
              <a:alphaModFix/>
            </a:blip>
            <a:stretch>
              <a:fillRect/>
            </a:stretch>
          </a:blipFill>
          <a:ln w="12700" cap="flat" cmpd="sng">
            <a:solidFill>
              <a:schemeClr val="accent1"/>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entury Gothic"/>
              <a:ea typeface="Century Gothic"/>
              <a:cs typeface="Century Gothic"/>
              <a:sym typeface="Century Gothic"/>
            </a:endParaRPr>
          </a:p>
        </p:txBody>
      </p:sp>
      <p:sp>
        <p:nvSpPr>
          <p:cNvPr id="27" name="Left Bracket 26"/>
          <p:cNvSpPr/>
          <p:nvPr/>
        </p:nvSpPr>
        <p:spPr>
          <a:xfrm rot="5400000">
            <a:off x="8606826" y="1437610"/>
            <a:ext cx="548640" cy="5486400"/>
          </a:xfrm>
          <a:prstGeom prst="leftBracket">
            <a:avLst>
              <a:gd name="adj" fmla="val 1443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6448776" y="1226999"/>
            <a:ext cx="1824699" cy="400110"/>
          </a:xfrm>
          <a:prstGeom prst="rect">
            <a:avLst/>
          </a:prstGeom>
          <a:noFill/>
        </p:spPr>
        <p:txBody>
          <a:bodyPr wrap="square" rtlCol="0">
            <a:spAutoFit/>
          </a:bodyPr>
          <a:lstStyle/>
          <a:p>
            <a:r>
              <a:rPr lang="en-US" sz="2000" b="1" dirty="0" smtClean="0">
                <a:solidFill>
                  <a:srgbClr val="002060"/>
                </a:solidFill>
                <a:latin typeface="Century Gothic" pitchFamily="34" charset="0"/>
              </a:rPr>
              <a:t>Benefits:</a:t>
            </a:r>
            <a:endParaRPr lang="en-US" sz="2000" b="1" dirty="0">
              <a:solidFill>
                <a:srgbClr val="002060"/>
              </a:solidFill>
              <a:latin typeface="Century Gothic" pitchFamily="34" charset="0"/>
            </a:endParaRPr>
          </a:p>
        </p:txBody>
      </p:sp>
      <p:sp>
        <p:nvSpPr>
          <p:cNvPr id="29" name="TextBox 28"/>
          <p:cNvSpPr txBox="1"/>
          <p:nvPr/>
        </p:nvSpPr>
        <p:spPr>
          <a:xfrm>
            <a:off x="401435" y="4251178"/>
            <a:ext cx="1824699" cy="400110"/>
          </a:xfrm>
          <a:prstGeom prst="rect">
            <a:avLst/>
          </a:prstGeom>
          <a:noFill/>
        </p:spPr>
        <p:txBody>
          <a:bodyPr wrap="square" rtlCol="0">
            <a:spAutoFit/>
          </a:bodyPr>
          <a:lstStyle/>
          <a:p>
            <a:r>
              <a:rPr lang="en-US" sz="2000" b="1" dirty="0" smtClean="0">
                <a:solidFill>
                  <a:srgbClr val="002060"/>
                </a:solidFill>
                <a:latin typeface="Century Gothic" pitchFamily="34" charset="0"/>
              </a:rPr>
              <a:t>Benefits:</a:t>
            </a:r>
            <a:endParaRPr lang="en-US" sz="2000" b="1" dirty="0">
              <a:solidFill>
                <a:srgbClr val="002060"/>
              </a:solidFill>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Project Characteristics</a:t>
            </a:r>
            <a:endParaRPr lang="en-US" sz="4000" b="1" dirty="0">
              <a:solidFill>
                <a:schemeClr val="tx1"/>
              </a:solidFill>
            </a:endParaRPr>
          </a:p>
        </p:txBody>
      </p:sp>
      <p:sp>
        <p:nvSpPr>
          <p:cNvPr id="4" name="Rectangle 3"/>
          <p:cNvSpPr/>
          <p:nvPr/>
        </p:nvSpPr>
        <p:spPr>
          <a:xfrm>
            <a:off x="646387" y="2165059"/>
            <a:ext cx="7866993" cy="3785652"/>
          </a:xfrm>
          <a:prstGeom prst="rect">
            <a:avLst/>
          </a:prstGeom>
        </p:spPr>
        <p:txBody>
          <a:bodyPr wrap="square">
            <a:spAutoFit/>
          </a:bodyPr>
          <a:lstStyle/>
          <a:p>
            <a:pPr fontAlgn="base">
              <a:spcAft>
                <a:spcPts val="1200"/>
              </a:spcAft>
              <a:buFont typeface="Arial" pitchFamily="34" charset="0"/>
              <a:buChar char="•"/>
            </a:pPr>
            <a:r>
              <a:rPr lang="en-US" sz="2000" dirty="0" smtClean="0">
                <a:latin typeface="Century Gothic" pitchFamily="34" charset="0"/>
              </a:rPr>
              <a:t> Highlight the </a:t>
            </a:r>
            <a:r>
              <a:rPr lang="en-US" sz="2000" b="1" dirty="0" smtClean="0">
                <a:latin typeface="Century Gothic" pitchFamily="34" charset="0"/>
              </a:rPr>
              <a:t>applications</a:t>
            </a:r>
            <a:r>
              <a:rPr lang="en-US" sz="2000" dirty="0" smtClean="0">
                <a:latin typeface="Century Gothic" pitchFamily="34" charset="0"/>
              </a:rPr>
              <a:t> and </a:t>
            </a:r>
            <a:r>
              <a:rPr lang="en-US" sz="2000" b="1" dirty="0" smtClean="0">
                <a:latin typeface="Century Gothic" pitchFamily="34" charset="0"/>
              </a:rPr>
              <a:t>capabilities</a:t>
            </a:r>
            <a:r>
              <a:rPr lang="en-US" sz="2000" dirty="0" smtClean="0">
                <a:latin typeface="Century Gothic" pitchFamily="34" charset="0"/>
              </a:rPr>
              <a:t> of </a:t>
            </a:r>
            <a:r>
              <a:rPr lang="en-US" sz="2000" b="1" dirty="0" smtClean="0">
                <a:latin typeface="Century Gothic" pitchFamily="34" charset="0"/>
              </a:rPr>
              <a:t>NASA Earth observations</a:t>
            </a:r>
            <a:endParaRPr lang="en-US" sz="2000" dirty="0" smtClean="0">
              <a:latin typeface="Century Gothic" pitchFamily="34" charset="0"/>
            </a:endParaRPr>
          </a:p>
          <a:p>
            <a:pPr fontAlgn="base">
              <a:spcAft>
                <a:spcPts val="1200"/>
              </a:spcAft>
              <a:buFont typeface="Arial" pitchFamily="34" charset="0"/>
              <a:buChar char="•"/>
            </a:pPr>
            <a:r>
              <a:rPr lang="en-US" sz="2000" dirty="0" smtClean="0">
                <a:latin typeface="Century Gothic" pitchFamily="34" charset="0"/>
              </a:rPr>
              <a:t> Address </a:t>
            </a:r>
            <a:r>
              <a:rPr lang="en-US" sz="2000" b="1" dirty="0" smtClean="0">
                <a:latin typeface="Century Gothic" pitchFamily="34" charset="0"/>
              </a:rPr>
              <a:t>community concerns </a:t>
            </a:r>
            <a:r>
              <a:rPr lang="en-US" sz="2000" dirty="0" smtClean="0">
                <a:latin typeface="Century Gothic" pitchFamily="34" charset="0"/>
              </a:rPr>
              <a:t>relating to decision-making for real-world environmental issues</a:t>
            </a:r>
          </a:p>
          <a:p>
            <a:pPr fontAlgn="base">
              <a:spcAft>
                <a:spcPts val="1200"/>
              </a:spcAft>
              <a:buFont typeface="Arial" pitchFamily="34" charset="0"/>
              <a:buChar char="•"/>
            </a:pPr>
            <a:r>
              <a:rPr lang="en-US" sz="2000" dirty="0" smtClean="0">
                <a:latin typeface="Century Gothic" pitchFamily="34" charset="0"/>
              </a:rPr>
              <a:t> Partner with organizations who can </a:t>
            </a:r>
            <a:r>
              <a:rPr lang="en-US" sz="2000" b="1" dirty="0" smtClean="0">
                <a:latin typeface="Century Gothic" pitchFamily="34" charset="0"/>
              </a:rPr>
              <a:t>benefit</a:t>
            </a:r>
            <a:r>
              <a:rPr lang="en-US" sz="2000" dirty="0" smtClean="0">
                <a:latin typeface="Century Gothic" pitchFamily="34" charset="0"/>
              </a:rPr>
              <a:t> from using NASA Earth observations to </a:t>
            </a:r>
            <a:r>
              <a:rPr lang="en-US" sz="2000" b="1" dirty="0" smtClean="0">
                <a:latin typeface="Century Gothic" pitchFamily="34" charset="0"/>
              </a:rPr>
              <a:t>enhance decision making </a:t>
            </a:r>
            <a:r>
              <a:rPr lang="en-US" sz="2000" dirty="0" smtClean="0">
                <a:latin typeface="Century Gothic" pitchFamily="34" charset="0"/>
              </a:rPr>
              <a:t>by </a:t>
            </a:r>
            <a:r>
              <a:rPr lang="en-US" sz="2000" b="1" dirty="0" smtClean="0">
                <a:latin typeface="Century Gothic" pitchFamily="34" charset="0"/>
              </a:rPr>
              <a:t>providing decision support tools</a:t>
            </a:r>
            <a:endParaRPr lang="en-US" sz="2000" dirty="0" smtClean="0">
              <a:latin typeface="Century Gothic" pitchFamily="34" charset="0"/>
            </a:endParaRPr>
          </a:p>
          <a:p>
            <a:pPr fontAlgn="base">
              <a:spcAft>
                <a:spcPts val="1200"/>
              </a:spcAft>
              <a:buFont typeface="Arial" pitchFamily="34" charset="0"/>
              <a:buChar char="•"/>
            </a:pPr>
            <a:r>
              <a:rPr lang="en-US" sz="2000" dirty="0" smtClean="0">
                <a:latin typeface="Century Gothic" pitchFamily="34" charset="0"/>
              </a:rPr>
              <a:t> Align with at least one of the nine NASA Applied Sciences Program’s </a:t>
            </a:r>
            <a:r>
              <a:rPr lang="en-US" sz="2000" b="1" dirty="0" smtClean="0">
                <a:latin typeface="Century Gothic" pitchFamily="34" charset="0"/>
              </a:rPr>
              <a:t>National Application </a:t>
            </a:r>
            <a:r>
              <a:rPr lang="en-US" sz="2000" dirty="0" smtClean="0">
                <a:latin typeface="Century Gothic" pitchFamily="34" charset="0"/>
              </a:rPr>
              <a:t>Areas</a:t>
            </a:r>
          </a:p>
          <a:p>
            <a:pPr>
              <a:buFont typeface="Arial" pitchFamily="34" charset="0"/>
              <a:buChar char="•"/>
            </a:pPr>
            <a:r>
              <a:rPr lang="en-US" sz="2000" dirty="0" smtClean="0">
                <a:latin typeface="Century Gothic" pitchFamily="34" charset="0"/>
              </a:rPr>
              <a:t> Incorporate teams with </a:t>
            </a:r>
            <a:r>
              <a:rPr lang="en-US" sz="2000" b="1" dirty="0" smtClean="0">
                <a:latin typeface="Century Gothic" pitchFamily="34" charset="0"/>
              </a:rPr>
              <a:t>diverse academic backgrounds</a:t>
            </a:r>
            <a:endParaRPr lang="en-US" sz="2000" dirty="0">
              <a:latin typeface="Century Gothic" pitchFamily="34" charset="0"/>
            </a:endParaRPr>
          </a:p>
        </p:txBody>
      </p:sp>
      <p:sp>
        <p:nvSpPr>
          <p:cNvPr id="5" name="TextBox 4"/>
          <p:cNvSpPr txBox="1"/>
          <p:nvPr/>
        </p:nvSpPr>
        <p:spPr>
          <a:xfrm>
            <a:off x="740979" y="6337751"/>
            <a:ext cx="7189076" cy="461665"/>
          </a:xfrm>
          <a:prstGeom prst="rect">
            <a:avLst/>
          </a:prstGeom>
          <a:noFill/>
        </p:spPr>
        <p:txBody>
          <a:bodyPr wrap="square" rtlCol="0">
            <a:spAutoFit/>
          </a:bodyPr>
          <a:lstStyle/>
          <a:p>
            <a:pPr algn="ctr"/>
            <a:r>
              <a:rPr lang="en-US" sz="2400" b="1" i="1" dirty="0" smtClean="0">
                <a:solidFill>
                  <a:schemeClr val="bg1"/>
                </a:solidFill>
                <a:latin typeface="Century Gothic" pitchFamily="34" charset="0"/>
              </a:rPr>
              <a:t>Rapid Feasibility &amp; Implementation: 10 weeks</a:t>
            </a:r>
            <a:endParaRPr lang="en-US" sz="2400" b="1" i="1" dirty="0">
              <a:solidFill>
                <a:schemeClr val="bg1"/>
              </a:solidFill>
              <a:latin typeface="Century Gothic" pitchFamily="34" charset="0"/>
            </a:endParaRPr>
          </a:p>
        </p:txBody>
      </p:sp>
      <p:sp>
        <p:nvSpPr>
          <p:cNvPr id="6" name="Rectangle 5"/>
          <p:cNvSpPr/>
          <p:nvPr/>
        </p:nvSpPr>
        <p:spPr>
          <a:xfrm>
            <a:off x="2469294" y="1292772"/>
            <a:ext cx="7253412" cy="504497"/>
          </a:xfrm>
          <a:prstGeom prst="rect">
            <a:avLst/>
          </a:prstGeom>
          <a:solidFill>
            <a:srgbClr val="9995A8"/>
          </a:solidFill>
          <a:ln>
            <a:solidFill>
              <a:srgbClr val="9995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13034" y="1245476"/>
            <a:ext cx="819807" cy="614855"/>
          </a:xfrm>
          <a:prstGeom prst="rect">
            <a:avLst/>
          </a:prstGeom>
          <a:solidFill>
            <a:srgbClr val="3E96A8"/>
          </a:solidFill>
          <a:ln>
            <a:solidFill>
              <a:srgbClr val="3E96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793" y="1150874"/>
            <a:ext cx="835582" cy="830997"/>
          </a:xfrm>
          <a:prstGeom prst="rect">
            <a:avLst/>
          </a:prstGeom>
          <a:noFill/>
        </p:spPr>
        <p:txBody>
          <a:bodyPr wrap="square" rtlCol="0">
            <a:spAutoFit/>
          </a:bodyPr>
          <a:lstStyle/>
          <a:p>
            <a:pPr algn="ctr"/>
            <a:r>
              <a:rPr lang="en-US" sz="4800" b="1" i="1" dirty="0" smtClean="0">
                <a:solidFill>
                  <a:schemeClr val="bg1"/>
                </a:solidFill>
                <a:latin typeface="Century Gothic" pitchFamily="34" charset="0"/>
              </a:rPr>
              <a:t>&gt;</a:t>
            </a:r>
            <a:endParaRPr lang="en-US" sz="2000" b="1" i="1" dirty="0">
              <a:latin typeface="Century Gothic" pitchFamily="34" charset="0"/>
            </a:endParaRPr>
          </a:p>
        </p:txBody>
      </p:sp>
      <p:sp>
        <p:nvSpPr>
          <p:cNvPr id="11" name="TextBox 10"/>
          <p:cNvSpPr txBox="1"/>
          <p:nvPr/>
        </p:nvSpPr>
        <p:spPr>
          <a:xfrm>
            <a:off x="3187262" y="1387361"/>
            <a:ext cx="5817476" cy="646331"/>
          </a:xfrm>
          <a:prstGeom prst="rect">
            <a:avLst/>
          </a:prstGeom>
          <a:noFill/>
        </p:spPr>
        <p:txBody>
          <a:bodyPr wrap="square" rtlCol="0">
            <a:spAutoFit/>
          </a:bodyPr>
          <a:lstStyle/>
          <a:p>
            <a:pPr algn="ctr"/>
            <a:r>
              <a:rPr lang="en-US" b="1" i="1" dirty="0" smtClean="0">
                <a:latin typeface="Century Gothic" pitchFamily="34" charset="0"/>
              </a:rPr>
              <a:t>350+ Participants Conducting 80+ Projects Per Year</a:t>
            </a:r>
          </a:p>
          <a:p>
            <a:pPr algn="ctr"/>
            <a:endParaRPr lang="en-US" dirty="0"/>
          </a:p>
        </p:txBody>
      </p:sp>
      <p:pic>
        <p:nvPicPr>
          <p:cNvPr id="9" name="Shape 384" descr="C:\Users\ningchen\Downloads\LUCISFinalResult.tif"/>
          <p:cNvPicPr preferRelativeResize="0"/>
          <p:nvPr/>
        </p:nvPicPr>
        <p:blipFill rotWithShape="1">
          <a:blip r:embed="rId2" cstate="print">
            <a:alphaModFix/>
          </a:blip>
          <a:srcRect/>
          <a:stretch/>
        </p:blipFill>
        <p:spPr>
          <a:xfrm>
            <a:off x="8633980" y="2129409"/>
            <a:ext cx="3144036" cy="3748479"/>
          </a:xfrm>
          <a:prstGeom prst="rect">
            <a:avLst/>
          </a:prstGeom>
          <a:noFill/>
          <a:ln w="19050" cap="flat" cmpd="sng">
            <a:solidFill>
              <a:schemeClr val="lt1"/>
            </a:solidFill>
            <a:prstDash val="solid"/>
            <a:round/>
            <a:headEnd type="none" w="med" len="med"/>
            <a:tailEnd type="none" w="med" len="med"/>
          </a:ln>
          <a:effectLst>
            <a:outerShdw blurRad="50799" dist="381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p:nvPr/>
        </p:nvSpPr>
        <p:spPr>
          <a:xfrm>
            <a:off x="655094" y="1286894"/>
            <a:ext cx="6209732" cy="4628131"/>
          </a:xfrm>
          <a:prstGeom prst="rect">
            <a:avLst/>
          </a:prstGeom>
          <a:noFill/>
          <a:ln>
            <a:noFill/>
          </a:ln>
        </p:spPr>
        <p:txBody>
          <a:bodyPr lIns="117207" tIns="117207" rIns="117207" bIns="117207" anchor="t" anchorCtr="0">
            <a:noAutofit/>
          </a:bodyPr>
          <a:lstStyle/>
          <a:p>
            <a:r>
              <a:rPr lang="en-US" sz="2000" dirty="0" smtClean="0">
                <a:latin typeface="Century Gothic" pitchFamily="34" charset="0"/>
              </a:rPr>
              <a:t>Science Advisors play a vital role in the DEVELOP program. Not only do they oversee the scientific integrity of the projects, but they work with teams on a regular basis to build their scientific skills for the future. </a:t>
            </a:r>
            <a:endParaRPr sz="2000" dirty="0">
              <a:latin typeface="Century Gothic" pitchFamily="34" charset="0"/>
            </a:endParaRPr>
          </a:p>
          <a:p>
            <a:endParaRPr lang="en" sz="2000" b="1" dirty="0" smtClean="0">
              <a:latin typeface="Century Gothic" pitchFamily="34" charset="0"/>
            </a:endParaRPr>
          </a:p>
          <a:p>
            <a:r>
              <a:rPr lang="en" sz="2000" b="1" dirty="0" smtClean="0">
                <a:latin typeface="Century Gothic" pitchFamily="34" charset="0"/>
              </a:rPr>
              <a:t>Have </a:t>
            </a:r>
            <a:r>
              <a:rPr lang="en" sz="2000" b="1" dirty="0">
                <a:latin typeface="Century Gothic" pitchFamily="34" charset="0"/>
              </a:rPr>
              <a:t>a project idea? Tell us about it! </a:t>
            </a:r>
          </a:p>
          <a:p>
            <a:pPr>
              <a:spcBef>
                <a:spcPts val="1282"/>
              </a:spcBef>
              <a:buClr>
                <a:schemeClr val="dk1"/>
              </a:buClr>
            </a:pPr>
            <a:r>
              <a:rPr lang="en" dirty="0">
                <a:solidFill>
                  <a:schemeClr val="dk1"/>
                </a:solidFill>
                <a:latin typeface="Century Gothic" pitchFamily="34" charset="0"/>
              </a:rPr>
              <a:t>DEVELOP relies on the science community to create and advise new and current projects.</a:t>
            </a:r>
          </a:p>
          <a:p>
            <a:endParaRPr dirty="0">
              <a:latin typeface="Century Gothic" pitchFamily="34" charset="0"/>
            </a:endParaRPr>
          </a:p>
          <a:p>
            <a:r>
              <a:rPr lang="en" sz="2000" b="1" dirty="0">
                <a:latin typeface="Century Gothic" pitchFamily="34" charset="0"/>
              </a:rPr>
              <a:t>Have an expertise in </a:t>
            </a:r>
            <a:r>
              <a:rPr lang="en" sz="2000" b="1" dirty="0" smtClean="0">
                <a:latin typeface="Century Gothic" pitchFamily="34" charset="0"/>
              </a:rPr>
              <a:t>Earth science? Volunteer to advise a project team!</a:t>
            </a:r>
            <a:r>
              <a:rPr lang="en" sz="2000" dirty="0" smtClean="0">
                <a:latin typeface="Century Gothic" pitchFamily="34" charset="0"/>
              </a:rPr>
              <a:t> </a:t>
            </a:r>
            <a:endParaRPr lang="en" sz="2000" dirty="0">
              <a:latin typeface="Century Gothic" pitchFamily="34" charset="0"/>
            </a:endParaRPr>
          </a:p>
          <a:p>
            <a:pPr>
              <a:spcBef>
                <a:spcPts val="1282"/>
              </a:spcBef>
            </a:pPr>
            <a:r>
              <a:rPr lang="en" dirty="0">
                <a:latin typeface="Century Gothic" pitchFamily="34" charset="0"/>
              </a:rPr>
              <a:t>DEVELOP </a:t>
            </a:r>
            <a:r>
              <a:rPr lang="en" dirty="0" smtClean="0">
                <a:latin typeface="Century Gothic" pitchFamily="34" charset="0"/>
              </a:rPr>
              <a:t>is always accepting volunteer science advisors that would </a:t>
            </a:r>
            <a:r>
              <a:rPr lang="en" dirty="0">
                <a:latin typeface="Century Gothic" pitchFamily="34" charset="0"/>
              </a:rPr>
              <a:t>love to </a:t>
            </a:r>
            <a:r>
              <a:rPr lang="en" dirty="0" smtClean="0">
                <a:latin typeface="Century Gothic" pitchFamily="34" charset="0"/>
              </a:rPr>
              <a:t>engage with you.</a:t>
            </a:r>
            <a:endParaRPr lang="en" dirty="0">
              <a:latin typeface="Century Gothic" pitchFamily="34" charset="0"/>
            </a:endParaRPr>
          </a:p>
        </p:txBody>
      </p:sp>
      <p:sp>
        <p:nvSpPr>
          <p:cNvPr id="605" name="Shape 605"/>
          <p:cNvSpPr txBox="1">
            <a:spLocks noGrp="1"/>
          </p:cNvSpPr>
          <p:nvPr>
            <p:ph type="title"/>
          </p:nvPr>
        </p:nvSpPr>
        <p:spPr>
          <a:xfrm>
            <a:off x="838200" y="269589"/>
            <a:ext cx="10515600" cy="613821"/>
          </a:xfrm>
          <a:prstGeom prst="rect">
            <a:avLst/>
          </a:prstGeom>
          <a:noFill/>
          <a:ln>
            <a:noFill/>
          </a:ln>
        </p:spPr>
        <p:txBody>
          <a:bodyPr lIns="117207" tIns="58587" rIns="117207" bIns="58587" anchor="b" anchorCtr="0">
            <a:noAutofit/>
          </a:bodyPr>
          <a:lstStyle/>
          <a:p>
            <a:pPr algn="ctr">
              <a:spcBef>
                <a:spcPts val="0"/>
              </a:spcBef>
              <a:buClr>
                <a:srgbClr val="000000"/>
              </a:buClr>
              <a:buSzPct val="25000"/>
            </a:pPr>
            <a:r>
              <a:rPr lang="en" b="1" dirty="0">
                <a:solidFill>
                  <a:schemeClr val="tx1"/>
                </a:solidFill>
              </a:rPr>
              <a:t>Science Advisors</a:t>
            </a:r>
            <a:r>
              <a:rPr lang="en" dirty="0">
                <a:solidFill>
                  <a:schemeClr val="tx1"/>
                </a:solidFill>
              </a:rPr>
              <a:t> &amp; Project Collaborators</a:t>
            </a:r>
          </a:p>
        </p:txBody>
      </p:sp>
      <p:pic>
        <p:nvPicPr>
          <p:cNvPr id="606" name="Shape 606"/>
          <p:cNvPicPr preferRelativeResize="0"/>
          <p:nvPr/>
        </p:nvPicPr>
        <p:blipFill>
          <a:blip r:embed="rId3" cstate="print">
            <a:alphaModFix/>
          </a:blip>
          <a:stretch>
            <a:fillRect/>
          </a:stretch>
        </p:blipFill>
        <p:spPr>
          <a:xfrm>
            <a:off x="7218869" y="1032386"/>
            <a:ext cx="4973131" cy="527287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rPr>
              <a:t>Where is DEVELOP?</a:t>
            </a:r>
            <a:endParaRPr lang="en-US" sz="4000" b="1" dirty="0">
              <a:solidFill>
                <a:schemeClr val="tx1"/>
              </a:solidFill>
            </a:endParaRPr>
          </a:p>
        </p:txBody>
      </p:sp>
      <p:sp>
        <p:nvSpPr>
          <p:cNvPr id="4" name="Rectangle 3"/>
          <p:cNvSpPr/>
          <p:nvPr/>
        </p:nvSpPr>
        <p:spPr>
          <a:xfrm>
            <a:off x="558449" y="1297864"/>
            <a:ext cx="6606701" cy="4716676"/>
          </a:xfrm>
          <a:prstGeom prst="rect">
            <a:avLst/>
          </a:prstGeom>
        </p:spPr>
        <p:txBody>
          <a:bodyPr wrap="square">
            <a:spAutoFit/>
          </a:bodyPr>
          <a:lstStyle/>
          <a:p>
            <a:pPr marL="342900" indent="-342900">
              <a:spcAft>
                <a:spcPts val="600"/>
              </a:spcAft>
            </a:pPr>
            <a:r>
              <a:rPr lang="en-US" b="1" i="1" u="sng" dirty="0" smtClean="0">
                <a:latin typeface="Century Gothic" pitchFamily="34" charset="0"/>
              </a:rPr>
              <a:t>NASA Centers</a:t>
            </a:r>
            <a:endParaRPr lang="en-US" dirty="0" smtClean="0">
              <a:latin typeface="Century Gothic" pitchFamily="34" charset="0"/>
            </a:endParaRPr>
          </a:p>
          <a:p>
            <a:pPr marL="342900" indent="-342900" fontAlgn="base">
              <a:spcAft>
                <a:spcPts val="300"/>
              </a:spcAft>
              <a:buFont typeface="+mj-lt"/>
              <a:buAutoNum type="arabicPeriod"/>
            </a:pPr>
            <a:r>
              <a:rPr lang="en-US" sz="1600" dirty="0" smtClean="0">
                <a:latin typeface="Century Gothic" pitchFamily="34" charset="0"/>
              </a:rPr>
              <a:t>Ames Research Center – Moffett Field, CA</a:t>
            </a:r>
          </a:p>
          <a:p>
            <a:pPr marL="342900" indent="-342900" fontAlgn="base">
              <a:spcAft>
                <a:spcPts val="300"/>
              </a:spcAft>
              <a:buFont typeface="+mj-lt"/>
              <a:buAutoNum type="arabicPeriod"/>
            </a:pPr>
            <a:r>
              <a:rPr lang="en-US" sz="1600" dirty="0" smtClean="0">
                <a:latin typeface="Century Gothic" pitchFamily="34" charset="0"/>
              </a:rPr>
              <a:t>Goddard Space Flight Center – Greenbelt, MD</a:t>
            </a:r>
          </a:p>
          <a:p>
            <a:pPr marL="342900" indent="-342900" fontAlgn="base">
              <a:spcAft>
                <a:spcPts val="300"/>
              </a:spcAft>
              <a:buFont typeface="+mj-lt"/>
              <a:buAutoNum type="arabicPeriod"/>
            </a:pPr>
            <a:r>
              <a:rPr lang="en-US" sz="1600" dirty="0" smtClean="0">
                <a:latin typeface="Century Gothic" pitchFamily="34" charset="0"/>
              </a:rPr>
              <a:t>Jet Propulsion Laboratory – Pasadena, CA</a:t>
            </a:r>
          </a:p>
          <a:p>
            <a:pPr marL="342900" indent="-342900" fontAlgn="base">
              <a:spcAft>
                <a:spcPts val="300"/>
              </a:spcAft>
              <a:buFont typeface="+mj-lt"/>
              <a:buAutoNum type="arabicPeriod"/>
            </a:pPr>
            <a:r>
              <a:rPr lang="en-US" sz="1600" dirty="0" smtClean="0">
                <a:latin typeface="Century Gothic" pitchFamily="34" charset="0"/>
              </a:rPr>
              <a:t>Langley Research Center – Hampton, VA</a:t>
            </a:r>
          </a:p>
          <a:p>
            <a:pPr marL="342900" indent="-342900" fontAlgn="base">
              <a:spcAft>
                <a:spcPts val="300"/>
              </a:spcAft>
              <a:buFont typeface="+mj-lt"/>
              <a:buAutoNum type="arabicPeriod"/>
            </a:pPr>
            <a:r>
              <a:rPr lang="en-US" sz="1600" dirty="0" smtClean="0">
                <a:latin typeface="Century Gothic" pitchFamily="34" charset="0"/>
              </a:rPr>
              <a:t>Marshall Space Flight Center – Huntsville, AL</a:t>
            </a:r>
          </a:p>
          <a:p>
            <a:pPr marL="342900" indent="-342900" fontAlgn="base">
              <a:buFont typeface="+mj-lt"/>
              <a:buAutoNum type="arabicPeriod"/>
            </a:pPr>
            <a:endParaRPr lang="en-US" dirty="0" smtClean="0">
              <a:latin typeface="Century Gothic" pitchFamily="34" charset="0"/>
            </a:endParaRPr>
          </a:p>
          <a:p>
            <a:pPr marL="342900" indent="-342900">
              <a:spcAft>
                <a:spcPts val="600"/>
              </a:spcAft>
            </a:pPr>
            <a:r>
              <a:rPr lang="en-US" b="1" i="1" u="sng" dirty="0" smtClean="0">
                <a:latin typeface="Century Gothic" pitchFamily="34" charset="0"/>
              </a:rPr>
              <a:t>Regional Locations</a:t>
            </a:r>
            <a:endParaRPr lang="en-US" dirty="0" smtClean="0">
              <a:latin typeface="Century Gothic" pitchFamily="34" charset="0"/>
            </a:endParaRPr>
          </a:p>
          <a:p>
            <a:pPr marL="342900" indent="-342900" fontAlgn="base">
              <a:buAutoNum type="arabicPeriod" startAt="6"/>
            </a:pPr>
            <a:r>
              <a:rPr lang="en-US" sz="1600" dirty="0" smtClean="0">
                <a:latin typeface="Century Gothic" pitchFamily="34" charset="0"/>
              </a:rPr>
              <a:t>NOAA </a:t>
            </a:r>
            <a:r>
              <a:rPr lang="en-US" sz="1600" dirty="0">
                <a:latin typeface="Century Gothic" pitchFamily="34" charset="0"/>
              </a:rPr>
              <a:t>National Centers for </a:t>
            </a:r>
            <a:r>
              <a:rPr lang="en-US" sz="1600" dirty="0" smtClean="0">
                <a:latin typeface="Century Gothic" pitchFamily="34" charset="0"/>
              </a:rPr>
              <a:t>Environmental </a:t>
            </a:r>
            <a:br>
              <a:rPr lang="en-US" sz="1600" dirty="0" smtClean="0">
                <a:latin typeface="Century Gothic" pitchFamily="34" charset="0"/>
              </a:rPr>
            </a:br>
            <a:r>
              <a:rPr lang="en-US" sz="1600" dirty="0" smtClean="0">
                <a:latin typeface="Century Gothic" pitchFamily="34" charset="0"/>
              </a:rPr>
              <a:t>Information </a:t>
            </a:r>
            <a:r>
              <a:rPr lang="en-US" sz="1600" dirty="0">
                <a:latin typeface="Century Gothic" pitchFamily="34" charset="0"/>
              </a:rPr>
              <a:t>– Asheville, </a:t>
            </a:r>
            <a:r>
              <a:rPr lang="en-US" sz="1600" dirty="0" smtClean="0">
                <a:latin typeface="Century Gothic" pitchFamily="34" charset="0"/>
              </a:rPr>
              <a:t>NC</a:t>
            </a:r>
          </a:p>
          <a:p>
            <a:pPr marL="342900" indent="-342900" fontAlgn="base">
              <a:buAutoNum type="arabicPeriod" startAt="6"/>
            </a:pPr>
            <a:r>
              <a:rPr lang="en-US" sz="1600" dirty="0">
                <a:latin typeface="Century Gothic" pitchFamily="34" charset="0"/>
              </a:rPr>
              <a:t>BLM at Idaho State University – Pocatello, </a:t>
            </a:r>
            <a:r>
              <a:rPr lang="en-US" sz="1600" dirty="0" smtClean="0">
                <a:latin typeface="Century Gothic" pitchFamily="34" charset="0"/>
              </a:rPr>
              <a:t>ID</a:t>
            </a:r>
          </a:p>
          <a:p>
            <a:pPr marL="342900" indent="-342900" fontAlgn="base">
              <a:buFontTx/>
              <a:buAutoNum type="arabicPeriod" startAt="6"/>
            </a:pPr>
            <a:r>
              <a:rPr lang="en-US" sz="1600" dirty="0">
                <a:latin typeface="Century Gothic" pitchFamily="34" charset="0"/>
              </a:rPr>
              <a:t>USGS at Colorado State University – Fort Collins, CO</a:t>
            </a:r>
          </a:p>
          <a:p>
            <a:pPr marL="342900" indent="-342900" fontAlgn="base">
              <a:buFontTx/>
              <a:buAutoNum type="arabicPeriod" startAt="6"/>
            </a:pPr>
            <a:r>
              <a:rPr lang="en-US" sz="1600" dirty="0">
                <a:latin typeface="Century Gothic" pitchFamily="34" charset="0"/>
              </a:rPr>
              <a:t>Mobile County Health Department – Mobile, AL</a:t>
            </a:r>
          </a:p>
          <a:p>
            <a:pPr marL="342900" indent="-342900" fontAlgn="base">
              <a:buFontTx/>
              <a:buAutoNum type="arabicPeriod" startAt="6"/>
            </a:pPr>
            <a:r>
              <a:rPr lang="en-US" sz="1600" dirty="0">
                <a:latin typeface="Century Gothic" pitchFamily="34" charset="0"/>
              </a:rPr>
              <a:t>University of G</a:t>
            </a:r>
            <a:r>
              <a:rPr lang="en-US" sz="1600" dirty="0" smtClean="0">
                <a:latin typeface="Century Gothic" pitchFamily="34" charset="0"/>
              </a:rPr>
              <a:t>eorgia </a:t>
            </a:r>
            <a:r>
              <a:rPr lang="en-US" sz="1600" dirty="0">
                <a:latin typeface="Century Gothic" pitchFamily="34" charset="0"/>
              </a:rPr>
              <a:t>– Athens, </a:t>
            </a:r>
            <a:r>
              <a:rPr lang="en-US" sz="1600" dirty="0" smtClean="0">
                <a:latin typeface="Century Gothic" pitchFamily="34" charset="0"/>
              </a:rPr>
              <a:t>GA</a:t>
            </a:r>
          </a:p>
          <a:p>
            <a:pPr marL="342900" indent="-342900" fontAlgn="base">
              <a:buFontTx/>
              <a:buAutoNum type="arabicPeriod" startAt="6"/>
            </a:pPr>
            <a:r>
              <a:rPr lang="en-US" sz="1600" dirty="0" smtClean="0">
                <a:latin typeface="Century Gothic" pitchFamily="34" charset="0"/>
              </a:rPr>
              <a:t>Maricopa </a:t>
            </a:r>
            <a:r>
              <a:rPr lang="en-US" sz="1600" dirty="0">
                <a:latin typeface="Century Gothic" pitchFamily="34" charset="0"/>
              </a:rPr>
              <a:t>County Department of Public </a:t>
            </a:r>
            <a:r>
              <a:rPr lang="en-US" sz="1600" dirty="0" smtClean="0">
                <a:latin typeface="Century Gothic" pitchFamily="34" charset="0"/>
              </a:rPr>
              <a:t>Health </a:t>
            </a:r>
            <a:br>
              <a:rPr lang="en-US" sz="1600" dirty="0" smtClean="0">
                <a:latin typeface="Century Gothic" pitchFamily="34" charset="0"/>
              </a:rPr>
            </a:br>
            <a:r>
              <a:rPr lang="en-US" sz="1600" dirty="0" smtClean="0">
                <a:latin typeface="Century Gothic" pitchFamily="34" charset="0"/>
              </a:rPr>
              <a:t>&amp; </a:t>
            </a:r>
            <a:r>
              <a:rPr lang="en-US" sz="1600" dirty="0">
                <a:latin typeface="Century Gothic" pitchFamily="34" charset="0"/>
              </a:rPr>
              <a:t>Arizona State University – Tempe, </a:t>
            </a:r>
            <a:r>
              <a:rPr lang="en-US" sz="1600" dirty="0" smtClean="0">
                <a:latin typeface="Century Gothic" pitchFamily="34" charset="0"/>
              </a:rPr>
              <a:t>AZ</a:t>
            </a:r>
          </a:p>
          <a:p>
            <a:pPr marL="342900" indent="-342900" fontAlgn="base">
              <a:buFontTx/>
              <a:buAutoNum type="arabicPeriod" startAt="6"/>
            </a:pPr>
            <a:r>
              <a:rPr lang="en-US" sz="1600" dirty="0">
                <a:latin typeface="Century Gothic" pitchFamily="34" charset="0"/>
              </a:rPr>
              <a:t>Boston University – Boston, </a:t>
            </a:r>
            <a:r>
              <a:rPr lang="en-US" sz="1600" dirty="0" smtClean="0">
                <a:latin typeface="Century Gothic" pitchFamily="34" charset="0"/>
              </a:rPr>
              <a:t>MA</a:t>
            </a:r>
            <a:endParaRPr lang="en-US" sz="1600" dirty="0">
              <a:latin typeface="Century Gothic" pitchFamily="34" charset="0"/>
            </a:endParaRPr>
          </a:p>
        </p:txBody>
      </p:sp>
      <p:pic>
        <p:nvPicPr>
          <p:cNvPr id="91" name="Picture 90"/>
          <p:cNvPicPr>
            <a:picLocks noChangeAspect="1"/>
          </p:cNvPicPr>
          <p:nvPr/>
        </p:nvPicPr>
        <p:blipFill>
          <a:blip r:embed="rId2"/>
          <a:stretch>
            <a:fillRect/>
          </a:stretch>
        </p:blipFill>
        <p:spPr>
          <a:xfrm>
            <a:off x="6000465" y="1733265"/>
            <a:ext cx="6094625" cy="377739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3070</TotalTime>
  <Words>1170</Words>
  <Application>Microsoft Office PowerPoint</Application>
  <PresentationFormat>Widescreen</PresentationFormat>
  <Paragraphs>242</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Narrow</vt:lpstr>
      <vt:lpstr>Calibri</vt:lpstr>
      <vt:lpstr>Century Gothic</vt:lpstr>
      <vt:lpstr>Wingdings</vt:lpstr>
      <vt:lpstr>Wingdings 2</vt:lpstr>
      <vt:lpstr>Office Theme</vt:lpstr>
      <vt:lpstr>DEVELOP National Program</vt:lpstr>
      <vt:lpstr>PowerPoint Presentation</vt:lpstr>
      <vt:lpstr>What is DEVELOP?</vt:lpstr>
      <vt:lpstr>Where DEVELOP Fits at NASA</vt:lpstr>
      <vt:lpstr>NASA Applied Sciences Program</vt:lpstr>
      <vt:lpstr>Who Participates in DEVELOP?</vt:lpstr>
      <vt:lpstr>Project Characteristics</vt:lpstr>
      <vt:lpstr>Science Advisors &amp; Project Collaborators</vt:lpstr>
      <vt:lpstr>Where is DEVELOP?</vt:lpstr>
      <vt:lpstr>What Makes a Successful DEVELOPer?</vt:lpstr>
      <vt:lpstr>Deliverables</vt:lpstr>
      <vt:lpstr>Participant Eligibility</vt:lpstr>
      <vt:lpstr>Participant Opportunities</vt:lpstr>
      <vt:lpstr>PowerPoint Presentation</vt:lpstr>
      <vt:lpstr>Find DEVELOP on Social Media!</vt:lpstr>
      <vt:lpstr>THANK YOU!</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Stone, Austin H. (LARC-E3)[SSAI DEVELOP]</cp:lastModifiedBy>
  <cp:revision>296</cp:revision>
  <dcterms:created xsi:type="dcterms:W3CDTF">2017-05-02T13:03:18Z</dcterms:created>
  <dcterms:modified xsi:type="dcterms:W3CDTF">2018-08-22T12:45:48Z</dcterms:modified>
</cp:coreProperties>
</file>